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pptx" ContentType="application/vnd.openxmlformats-officedocument.presentationml.presentation"/>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3" r:id="rId3"/>
  </p:sldMasterIdLst>
  <p:notesMasterIdLst>
    <p:notesMasterId r:id="rId5"/>
  </p:notesMasterIdLst>
  <p:sldIdLst>
    <p:sldId id="988" r:id="rId4"/>
    <p:sldId id="838" r:id="rId6"/>
    <p:sldId id="848" r:id="rId7"/>
    <p:sldId id="1112" r:id="rId8"/>
    <p:sldId id="1113" r:id="rId9"/>
    <p:sldId id="1173" r:id="rId10"/>
    <p:sldId id="1174" r:id="rId11"/>
    <p:sldId id="1114" r:id="rId12"/>
    <p:sldId id="1170" r:id="rId13"/>
    <p:sldId id="1115" r:id="rId14"/>
    <p:sldId id="1116" r:id="rId15"/>
    <p:sldId id="1117" r:id="rId16"/>
    <p:sldId id="1171" r:id="rId17"/>
    <p:sldId id="1220" r:id="rId18"/>
    <p:sldId id="1059" r:id="rId19"/>
    <p:sldId id="1060" r:id="rId20"/>
    <p:sldId id="1061" r:id="rId21"/>
    <p:sldId id="1062" r:id="rId22"/>
    <p:sldId id="1064" r:id="rId23"/>
    <p:sldId id="1067" r:id="rId24"/>
    <p:sldId id="1065" r:id="rId25"/>
    <p:sldId id="1066" r:id="rId26"/>
    <p:sldId id="1147" r:id="rId27"/>
    <p:sldId id="1148" r:id="rId28"/>
    <p:sldId id="1068" r:id="rId29"/>
    <p:sldId id="1069" r:id="rId30"/>
    <p:sldId id="1070" r:id="rId31"/>
    <p:sldId id="1071" r:id="rId32"/>
    <p:sldId id="1150" r:id="rId33"/>
    <p:sldId id="1153" r:id="rId34"/>
    <p:sldId id="1152" r:id="rId35"/>
    <p:sldId id="1175" r:id="rId36"/>
    <p:sldId id="1072" r:id="rId37"/>
    <p:sldId id="1073" r:id="rId38"/>
    <p:sldId id="1074" r:id="rId39"/>
    <p:sldId id="1085" r:id="rId40"/>
    <p:sldId id="1099" r:id="rId41"/>
    <p:sldId id="1075" r:id="rId42"/>
    <p:sldId id="1076" r:id="rId43"/>
    <p:sldId id="1077" r:id="rId44"/>
    <p:sldId id="1078" r:id="rId45"/>
    <p:sldId id="1079" r:id="rId46"/>
    <p:sldId id="1080" r:id="rId47"/>
    <p:sldId id="1081" r:id="rId48"/>
    <p:sldId id="1217" r:id="rId49"/>
    <p:sldId id="1084" r:id="rId50"/>
    <p:sldId id="445" r:id="rId51"/>
  </p:sldIdLst>
  <p:sldSz cx="12192000" cy="6858000"/>
  <p:notesSz cx="6858000" cy="9144000"/>
  <p:custDataLst>
    <p:tags r:id="rId5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仝德志" initials="仝德志" lastIdx="1" clrIdx="0"/>
  <p:cmAuthor id="2" name="青岛 科技大学" initials="青"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showPr>
  <p:clrMru>
    <a:srgbClr val="21908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1357" autoAdjust="0"/>
  </p:normalViewPr>
  <p:slideViewPr>
    <p:cSldViewPr snapToGrid="0" showGuides="1">
      <p:cViewPr varScale="1">
        <p:scale>
          <a:sx n="69" d="100"/>
          <a:sy n="69" d="100"/>
        </p:scale>
        <p:origin x="617" y="3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6" Type="http://schemas.openxmlformats.org/officeDocument/2006/relationships/tags" Target="tags/tag6.xml"/><Relationship Id="rId55" Type="http://schemas.openxmlformats.org/officeDocument/2006/relationships/commentAuthors" Target="commentAuthors.xml"/><Relationship Id="rId54" Type="http://schemas.openxmlformats.org/officeDocument/2006/relationships/tableStyles" Target="tableStyles.xml"/><Relationship Id="rId53" Type="http://schemas.openxmlformats.org/officeDocument/2006/relationships/viewProps" Target="viewProps.xml"/><Relationship Id="rId52" Type="http://schemas.openxmlformats.org/officeDocument/2006/relationships/presProps" Target="presProps.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notesMaster" Target="notesMasters/notesMaster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8.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3C07BBD-6427-46AB-980A-AEC77351316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9E3FFD8-D719-48D0-A021-73029E055169}"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FB3BC6B9-280F-445D-A507-CAFBA8B1648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FB3BC6B9-280F-445D-A507-CAFBA8B1648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6321" name="幻灯片图像占位符 1"/>
          <p:cNvSpPr>
            <a:spLocks noGrp="1" noRot="1" noTextEdit="1"/>
          </p:cNvSpPr>
          <p:nvPr>
            <p:ph type="sldImg"/>
          </p:nvPr>
        </p:nvSpPr>
        <p:spPr>
          <a:ln>
            <a:miter/>
          </a:ln>
        </p:spPr>
      </p:sp>
      <p:sp>
        <p:nvSpPr>
          <p:cNvPr id="56322" name="文本占位符 2"/>
          <p:cNvSpPr>
            <a:spLocks noGrp="1"/>
          </p:cNvSpPr>
          <p:nvPr>
            <p:ph type="body"/>
          </p:nvPr>
        </p:nvSpPr>
        <p:spPr/>
        <p:txBody>
          <a:bodyPr wrap="square" lIns="91440" tIns="45720" rIns="91440" bIns="45720" anchor="t"/>
          <a:p>
            <a:pPr lvl="0" eaLnBrk="1" hangingPunct="1"/>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6321" name="幻灯片图像占位符 1"/>
          <p:cNvSpPr>
            <a:spLocks noGrp="1" noRot="1" noTextEdit="1"/>
          </p:cNvSpPr>
          <p:nvPr>
            <p:ph type="sldImg"/>
          </p:nvPr>
        </p:nvSpPr>
        <p:spPr>
          <a:ln>
            <a:miter/>
          </a:ln>
        </p:spPr>
      </p:sp>
      <p:sp>
        <p:nvSpPr>
          <p:cNvPr id="56322" name="文本占位符 2"/>
          <p:cNvSpPr>
            <a:spLocks noGrp="1"/>
          </p:cNvSpPr>
          <p:nvPr>
            <p:ph type="body"/>
          </p:nvPr>
        </p:nvSpPr>
        <p:spPr/>
        <p:txBody>
          <a:bodyPr wrap="square" lIns="91440" tIns="45720" rIns="91440" bIns="45720" anchor="t"/>
          <a:p>
            <a:pPr lvl="0" eaLnBrk="1" hangingPunct="1"/>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6321" name="幻灯片图像占位符 1"/>
          <p:cNvSpPr>
            <a:spLocks noGrp="1" noRot="1" noTextEdit="1"/>
          </p:cNvSpPr>
          <p:nvPr>
            <p:ph type="sldImg"/>
          </p:nvPr>
        </p:nvSpPr>
        <p:spPr>
          <a:ln>
            <a:miter/>
          </a:ln>
        </p:spPr>
      </p:sp>
      <p:sp>
        <p:nvSpPr>
          <p:cNvPr id="56322" name="文本占位符 2"/>
          <p:cNvSpPr>
            <a:spLocks noGrp="1"/>
          </p:cNvSpPr>
          <p:nvPr>
            <p:ph type="body"/>
          </p:nvPr>
        </p:nvSpPr>
        <p:spPr/>
        <p:txBody>
          <a:bodyPr wrap="square" lIns="91440" tIns="45720" rIns="91440" bIns="45720" anchor="t"/>
          <a:p>
            <a:pPr lvl="0" eaLnBrk="1" hangingPunct="1"/>
            <a:endParaRPr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DE3A16AD-C6A2-4B98-BFCC-D76BC395745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364793C-48A0-4A40-ABF3-29DB1CFE70B0}"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E3A16AD-C6A2-4B98-BFCC-D76BC395745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364793C-48A0-4A40-ABF3-29DB1CFE70B0}"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E3A16AD-C6A2-4B98-BFCC-D76BC395745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364793C-48A0-4A40-ABF3-29DB1CFE70B0}"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400" b="1" i="0">
                <a:solidFill>
                  <a:srgbClr val="079082"/>
                </a:solidFill>
                <a:latin typeface="微软雅黑" panose="020B0503020204020204" charset="-122"/>
                <a:cs typeface="微软雅黑" panose="020B0503020204020204" charset="-122"/>
              </a:defRPr>
            </a:lvl1pPr>
          </a:lstStyle>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fld>
            <a:endParaRPr lang="en-US"/>
          </a:p>
        </p:txBody>
      </p:sp>
      <p:sp>
        <p:nvSpPr>
          <p:cNvPr id="5" name="Holder 5"/>
          <p:cNvSpPr>
            <a:spLocks noGrp="1"/>
          </p:cNvSpPr>
          <p:nvPr>
            <p:ph type="sldNum" sz="quarter" idx="7"/>
          </p:nvPr>
        </p:nvSpPr>
        <p:spPr/>
        <p:txBody>
          <a:bodyPr lIns="0" tIns="0" rIns="0" bIns="0"/>
          <a:lstStyle>
            <a:lvl1pPr>
              <a:defRPr sz="1200" b="0" i="0">
                <a:solidFill>
                  <a:srgbClr val="888888"/>
                </a:solidFill>
                <a:latin typeface="等线" panose="02010600030101010101" charset="-122"/>
                <a:cs typeface="等线" panose="02010600030101010101" charset="-122"/>
              </a:defRPr>
            </a:lvl1pPr>
          </a:lstStyle>
          <a:p>
            <a:pPr marL="227330">
              <a:lnSpc>
                <a:spcPct val="100000"/>
              </a:lnSpc>
            </a:pPr>
            <a:fld id="{81D60167-4931-47E6-BA6A-407CBD079E47}" type="slidenum">
              <a:rPr spc="-10" dirty="0"/>
            </a:fld>
            <a:endParaRPr spc="-10"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fld>
            <a:endParaRPr lang="en-US"/>
          </a:p>
        </p:txBody>
      </p:sp>
      <p:sp>
        <p:nvSpPr>
          <p:cNvPr id="4" name="Holder 4"/>
          <p:cNvSpPr>
            <a:spLocks noGrp="1"/>
          </p:cNvSpPr>
          <p:nvPr>
            <p:ph type="sldNum" sz="quarter" idx="7"/>
          </p:nvPr>
        </p:nvSpPr>
        <p:spPr/>
        <p:txBody>
          <a:bodyPr lIns="0" tIns="0" rIns="0" bIns="0"/>
          <a:lstStyle>
            <a:lvl1pPr>
              <a:defRPr sz="1200" b="0" i="0">
                <a:solidFill>
                  <a:srgbClr val="888888"/>
                </a:solidFill>
                <a:latin typeface="等线" panose="02010600030101010101" charset="-122"/>
                <a:cs typeface="等线" panose="02010600030101010101" charset="-122"/>
              </a:defRPr>
            </a:lvl1pPr>
          </a:lstStyle>
          <a:p>
            <a:pPr marL="227330">
              <a:lnSpc>
                <a:spcPct val="100000"/>
              </a:lnSpc>
            </a:pPr>
            <a:fld id="{81D60167-4931-47E6-BA6A-407CBD079E47}" type="slidenum">
              <a:rPr spc="-10" dirty="0"/>
            </a:fld>
            <a:endParaRPr spc="-10"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400" b="1" i="0">
                <a:solidFill>
                  <a:srgbClr val="079082"/>
                </a:solidFill>
                <a:latin typeface="微软雅黑" panose="020B0503020204020204" charset="-122"/>
                <a:cs typeface="微软雅黑" panose="020B0503020204020204" charset="-122"/>
              </a:defRPr>
            </a:lvl1pPr>
          </a:lstStyle>
          <a:p/>
        </p:txBody>
      </p:sp>
      <p:sp>
        <p:nvSpPr>
          <p:cNvPr id="3" name="Holder 3"/>
          <p:cNvSpPr>
            <a:spLocks noGrp="1"/>
          </p:cNvSpPr>
          <p:nvPr>
            <p:ph sz="half" idx="2"/>
          </p:nvPr>
        </p:nvSpPr>
        <p:spPr>
          <a:xfrm>
            <a:off x="609600" y="1577340"/>
            <a:ext cx="5303520" cy="4526280"/>
          </a:xfrm>
          <a:prstGeom prst="rect">
            <a:avLst/>
          </a:prstGeom>
        </p:spPr>
        <p:txBody>
          <a:bodyPr wrap="square" lIns="0" tIns="0" rIns="0" bIns="0">
            <a:spAutoFit/>
          </a:bodyPr>
          <a:lstStyle>
            <a:lvl1pPr>
              <a:defRPr/>
            </a:lvl1pPr>
          </a:lstStyle>
          <a:p/>
        </p:txBody>
      </p:sp>
      <p:sp>
        <p:nvSpPr>
          <p:cNvPr id="4" name="Holder 4"/>
          <p:cNvSpPr>
            <a:spLocks noGrp="1"/>
          </p:cNvSpPr>
          <p:nvPr>
            <p:ph sz="half" idx="3"/>
          </p:nvPr>
        </p:nvSpPr>
        <p:spPr>
          <a:xfrm>
            <a:off x="6278879" y="1577340"/>
            <a:ext cx="5303520" cy="4526280"/>
          </a:xfrm>
          <a:prstGeom prst="rect">
            <a:avLst/>
          </a:prstGeom>
        </p:spPr>
        <p:txBody>
          <a:bodyPr wrap="square" lIns="0" tIns="0" rIns="0" bIns="0">
            <a:spAutoFit/>
          </a:bodyPr>
          <a:lstStyle>
            <a:lvl1pPr>
              <a:defRPr/>
            </a:lvl1pPr>
          </a:lstStyle>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fld>
            <a:endParaRPr lang="en-US"/>
          </a:p>
        </p:txBody>
      </p:sp>
      <p:sp>
        <p:nvSpPr>
          <p:cNvPr id="7" name="Holder 7"/>
          <p:cNvSpPr>
            <a:spLocks noGrp="1"/>
          </p:cNvSpPr>
          <p:nvPr>
            <p:ph type="sldNum" sz="quarter" idx="7"/>
          </p:nvPr>
        </p:nvSpPr>
        <p:spPr/>
        <p:txBody>
          <a:bodyPr lIns="0" tIns="0" rIns="0" bIns="0"/>
          <a:lstStyle>
            <a:lvl1pPr>
              <a:defRPr sz="1200" b="0" i="0">
                <a:solidFill>
                  <a:srgbClr val="888888"/>
                </a:solidFill>
                <a:latin typeface="等线" panose="02010600030101010101" charset="-122"/>
                <a:cs typeface="等线" panose="02010600030101010101" charset="-122"/>
              </a:defRPr>
            </a:lvl1pPr>
          </a:lstStyle>
          <a:p>
            <a:pPr marL="227330">
              <a:lnSpc>
                <a:spcPct val="100000"/>
              </a:lnSpc>
            </a:pPr>
            <a:fld id="{81D60167-4931-47E6-BA6A-407CBD079E47}" type="slidenum">
              <a:rPr spc="-10" dirty="0"/>
            </a:fld>
            <a:endParaRPr spc="-10"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7"/>
            <a:ext cx="9144000" cy="1655763"/>
          </a:xfrm>
        </p:spPr>
        <p:txBody>
          <a:bodyPr/>
          <a:lstStyle>
            <a:lvl1pPr marL="0" indent="0" algn="ctr">
              <a:buNone/>
              <a:defRPr sz="2400"/>
            </a:lvl1pPr>
            <a:lvl2pPr marL="457200" indent="0" algn="ctr">
              <a:buNone/>
              <a:defRPr sz="2000"/>
            </a:lvl2pPr>
            <a:lvl3pPr marL="914400" indent="0" algn="ctr">
              <a:buNone/>
              <a:defRPr sz="19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419544CB-D44D-47FB-AA45-688723A5C5CD}" type="datetime1">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DE4AFE-AA27-4801-9A6D-E08F8FE33F98}"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3AD94E1B-6AF9-42E4-BF7B-402E1169A67F}" type="datetime1">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DE4AFE-AA27-4801-9A6D-E08F8FE33F98}"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41"/>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1" y="4589465"/>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9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A76283C7-32C8-4CFA-963F-F5DAE14A036E}" type="datetime1">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DE4AFE-AA27-4801-9A6D-E08F8FE33F98}"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9"/>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9"/>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8977AB9-4776-423D-929C-3E7192EF18A1}" type="datetime1">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ADE4AFE-AA27-4801-9A6D-E08F8FE33F98}"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9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9"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2" y="1681163"/>
            <a:ext cx="5183188" cy="823912"/>
          </a:xfrm>
        </p:spPr>
        <p:txBody>
          <a:bodyPr anchor="b"/>
          <a:lstStyle>
            <a:lvl1pPr marL="0" indent="0">
              <a:buNone/>
              <a:defRPr sz="2400" b="1"/>
            </a:lvl1pPr>
            <a:lvl2pPr marL="457200" indent="0">
              <a:buNone/>
              <a:defRPr sz="2000" b="1"/>
            </a:lvl2pPr>
            <a:lvl3pPr marL="914400" indent="0">
              <a:buNone/>
              <a:defRPr sz="19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2"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5667EDDC-6D33-41DC-8958-B155AA28E672}" type="datetime1">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ADE4AFE-AA27-4801-9A6D-E08F8FE33F98}"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E3A16AD-C6A2-4B98-BFCC-D76BC395745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364793C-48A0-4A40-ABF3-29DB1CFE70B0}"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1CBC6D9-8354-4B3B-98C9-97996A35C2DC}" type="datetime1">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ADE4AFE-AA27-4801-9A6D-E08F8FE33F98}"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A1A679C-06E2-4FD0-AFD7-C965A2D6DF99}" type="datetime1">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ADE4AFE-AA27-4801-9A6D-E08F8FE33F98}"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8"/>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2"/>
            <a:ext cx="3932237" cy="3811588"/>
          </a:xfrm>
        </p:spPr>
        <p:txBody>
          <a:bodyPr/>
          <a:lstStyle>
            <a:lvl1pPr marL="0" indent="0">
              <a:buNone/>
              <a:defRPr sz="1600"/>
            </a:lvl1pPr>
            <a:lvl2pPr marL="457200" indent="0">
              <a:buNone/>
              <a:defRPr sz="1500"/>
            </a:lvl2pPr>
            <a:lvl3pPr marL="914400" indent="0">
              <a:buNone/>
              <a:defRPr sz="1200"/>
            </a:lvl3pPr>
            <a:lvl4pPr marL="1371600" indent="0">
              <a:buNone/>
              <a:defRPr sz="1100"/>
            </a:lvl4pPr>
            <a:lvl5pPr marL="1828800" indent="0">
              <a:buNone/>
              <a:defRPr sz="1100"/>
            </a:lvl5pPr>
            <a:lvl6pPr marL="2286000" indent="0">
              <a:buNone/>
              <a:defRPr sz="1100"/>
            </a:lvl6pPr>
            <a:lvl7pPr marL="2743200" indent="0">
              <a:buNone/>
              <a:defRPr sz="1100"/>
            </a:lvl7pPr>
            <a:lvl8pPr marL="3200400" indent="0">
              <a:buNone/>
              <a:defRPr sz="1100"/>
            </a:lvl8pPr>
            <a:lvl9pPr marL="3657600" indent="0">
              <a:buNone/>
              <a:defRPr sz="11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753B6D2A-74D9-4872-8325-1B3D39748625}" type="datetime1">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ADE4AFE-AA27-4801-9A6D-E08F8FE33F98}"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8"/>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2"/>
            <a:ext cx="3932237" cy="3811588"/>
          </a:xfrm>
        </p:spPr>
        <p:txBody>
          <a:bodyPr/>
          <a:lstStyle>
            <a:lvl1pPr marL="0" indent="0">
              <a:buNone/>
              <a:defRPr sz="1600"/>
            </a:lvl1pPr>
            <a:lvl2pPr marL="457200" indent="0">
              <a:buNone/>
              <a:defRPr sz="1500"/>
            </a:lvl2pPr>
            <a:lvl3pPr marL="914400" indent="0">
              <a:buNone/>
              <a:defRPr sz="1200"/>
            </a:lvl3pPr>
            <a:lvl4pPr marL="1371600" indent="0">
              <a:buNone/>
              <a:defRPr sz="1100"/>
            </a:lvl4pPr>
            <a:lvl5pPr marL="1828800" indent="0">
              <a:buNone/>
              <a:defRPr sz="1100"/>
            </a:lvl5pPr>
            <a:lvl6pPr marL="2286000" indent="0">
              <a:buNone/>
              <a:defRPr sz="1100"/>
            </a:lvl6pPr>
            <a:lvl7pPr marL="2743200" indent="0">
              <a:buNone/>
              <a:defRPr sz="1100"/>
            </a:lvl7pPr>
            <a:lvl8pPr marL="3200400" indent="0">
              <a:buNone/>
              <a:defRPr sz="1100"/>
            </a:lvl8pPr>
            <a:lvl9pPr marL="3657600" indent="0">
              <a:buNone/>
              <a:defRPr sz="11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D94CAEC6-0586-49B9-8B6B-B3216B881579}" type="datetime1">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ADE4AFE-AA27-4801-9A6D-E08F8FE33F98}" type="slidenum">
              <a:rPr lang="zh-CN" altLang="en-US" smtClean="0"/>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1C957DF8-9C46-4B98-87AA-20A00B50BF57}" type="datetime1">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DE4AFE-AA27-4801-9A6D-E08F8FE33F98}"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2" y="365127"/>
            <a:ext cx="2628900" cy="5811839"/>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2" y="365127"/>
            <a:ext cx="7734300" cy="5811839"/>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BD7BA901-90D2-442D-A01C-3E9527BC15C2}" type="datetime1">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ADE4AFE-AA27-4801-9A6D-E08F8FE33F98}"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400" b="1" i="0">
                <a:solidFill>
                  <a:srgbClr val="079082"/>
                </a:solidFill>
                <a:latin typeface="微软雅黑" panose="020B0503020204020204" charset="-122"/>
                <a:cs typeface="微软雅黑" panose="020B0503020204020204" charset="-122"/>
              </a:defRPr>
            </a:lvl1pPr>
          </a:lstStyle>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fld>
            <a:endParaRPr lang="en-US"/>
          </a:p>
        </p:txBody>
      </p:sp>
      <p:sp>
        <p:nvSpPr>
          <p:cNvPr id="5" name="Holder 5"/>
          <p:cNvSpPr>
            <a:spLocks noGrp="1"/>
          </p:cNvSpPr>
          <p:nvPr>
            <p:ph type="sldNum" sz="quarter" idx="7"/>
          </p:nvPr>
        </p:nvSpPr>
        <p:spPr/>
        <p:txBody>
          <a:bodyPr lIns="0" tIns="0" rIns="0" bIns="0"/>
          <a:lstStyle>
            <a:lvl1pPr>
              <a:defRPr sz="1200" b="0" i="0">
                <a:solidFill>
                  <a:srgbClr val="888888"/>
                </a:solidFill>
                <a:latin typeface="等线" panose="02010600030101010101" charset="-122"/>
                <a:cs typeface="等线" panose="02010600030101010101" charset="-122"/>
              </a:defRPr>
            </a:lvl1pPr>
          </a:lstStyle>
          <a:p>
            <a:pPr marL="227330"/>
            <a:fld id="{81D60167-4931-47E6-BA6A-407CBD079E47}" type="slidenum">
              <a:rPr lang="uk-UA" spc="-11" smtClean="0"/>
            </a:fld>
            <a:endParaRPr lang="uk-UA" spc="-11"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fld>
            <a:endParaRPr lang="en-US"/>
          </a:p>
        </p:txBody>
      </p:sp>
      <p:sp>
        <p:nvSpPr>
          <p:cNvPr id="4" name="Holder 4"/>
          <p:cNvSpPr>
            <a:spLocks noGrp="1"/>
          </p:cNvSpPr>
          <p:nvPr>
            <p:ph type="sldNum" sz="quarter" idx="7"/>
          </p:nvPr>
        </p:nvSpPr>
        <p:spPr/>
        <p:txBody>
          <a:bodyPr lIns="0" tIns="0" rIns="0" bIns="0"/>
          <a:lstStyle>
            <a:lvl1pPr>
              <a:defRPr sz="1200" b="0" i="0">
                <a:solidFill>
                  <a:srgbClr val="888888"/>
                </a:solidFill>
                <a:latin typeface="等线" panose="02010600030101010101" charset="-122"/>
                <a:cs typeface="等线" panose="02010600030101010101" charset="-122"/>
              </a:defRPr>
            </a:lvl1pPr>
          </a:lstStyle>
          <a:p>
            <a:pPr marL="227330"/>
            <a:fld id="{81D60167-4931-47E6-BA6A-407CBD079E47}" type="slidenum">
              <a:rPr lang="uk-UA" spc="-11" smtClean="0"/>
            </a:fld>
            <a:endParaRPr lang="uk-UA" spc="-11"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DE3A16AD-C6A2-4B98-BFCC-D76BC395745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364793C-48A0-4A40-ABF3-29DB1CFE70B0}"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DE3A16AD-C6A2-4B98-BFCC-D76BC395745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364793C-48A0-4A40-ABF3-29DB1CFE70B0}"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DE3A16AD-C6A2-4B98-BFCC-D76BC395745C}"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364793C-48A0-4A40-ABF3-29DB1CFE70B0}"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E3A16AD-C6A2-4B98-BFCC-D76BC395745C}"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364793C-48A0-4A40-ABF3-29DB1CFE70B0}"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E3A16AD-C6A2-4B98-BFCC-D76BC395745C}"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364793C-48A0-4A40-ABF3-29DB1CFE70B0}"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DE3A16AD-C6A2-4B98-BFCC-D76BC395745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364793C-48A0-4A40-ABF3-29DB1CFE70B0}"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DE3A16AD-C6A2-4B98-BFCC-D76BC395745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364793C-48A0-4A40-ABF3-29DB1CFE70B0}"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3.xml"/><Relationship Id="rId8" Type="http://schemas.openxmlformats.org/officeDocument/2006/relationships/slideLayout" Target="../slideLayouts/slideLayout22.xml"/><Relationship Id="rId7" Type="http://schemas.openxmlformats.org/officeDocument/2006/relationships/slideLayout" Target="../slideLayouts/slideLayout21.xml"/><Relationship Id="rId6" Type="http://schemas.openxmlformats.org/officeDocument/2006/relationships/slideLayout" Target="../slideLayouts/slideLayout20.xml"/><Relationship Id="rId5" Type="http://schemas.openxmlformats.org/officeDocument/2006/relationships/slideLayout" Target="../slideLayouts/slideLayout19.xml"/><Relationship Id="rId4" Type="http://schemas.openxmlformats.org/officeDocument/2006/relationships/slideLayout" Target="../slideLayouts/slideLayout18.xml"/><Relationship Id="rId3" Type="http://schemas.openxmlformats.org/officeDocument/2006/relationships/slideLayout" Target="../slideLayouts/slideLayout17.xml"/><Relationship Id="rId2" Type="http://schemas.openxmlformats.org/officeDocument/2006/relationships/slideLayout" Target="../slideLayouts/slideLayout16.xml"/><Relationship Id="rId14" Type="http://schemas.openxmlformats.org/officeDocument/2006/relationships/theme" Target="../theme/theme2.xml"/><Relationship Id="rId13" Type="http://schemas.openxmlformats.org/officeDocument/2006/relationships/slideLayout" Target="../slideLayouts/slideLayout27.xml"/><Relationship Id="rId12" Type="http://schemas.openxmlformats.org/officeDocument/2006/relationships/slideLayout" Target="../slideLayouts/slideLayout26.xml"/><Relationship Id="rId11" Type="http://schemas.openxmlformats.org/officeDocument/2006/relationships/slideLayout" Target="../slideLayouts/slideLayout25.xml"/><Relationship Id="rId10" Type="http://schemas.openxmlformats.org/officeDocument/2006/relationships/slideLayout" Target="../slideLayouts/slideLayout24.xml"/><Relationship Id="rId1"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E3A16AD-C6A2-4B98-BFCC-D76BC395745C}"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364793C-48A0-4A40-ABF3-29DB1CFE70B0}"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36" tIns="45718" rIns="91436" bIns="45718"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9"/>
          </a:xfrm>
          <a:prstGeom prst="rect">
            <a:avLst/>
          </a:prstGeom>
        </p:spPr>
        <p:txBody>
          <a:bodyPr vert="horz" lIns="91436" tIns="45718" rIns="91436" bIns="45718"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2"/>
            <a:ext cx="2743200" cy="365125"/>
          </a:xfrm>
          <a:prstGeom prst="rect">
            <a:avLst/>
          </a:prstGeom>
        </p:spPr>
        <p:txBody>
          <a:bodyPr vert="horz" lIns="91436" tIns="45718" rIns="91436" bIns="45718" rtlCol="0" anchor="ctr"/>
          <a:lstStyle>
            <a:lvl1pPr algn="l">
              <a:defRPr sz="1200">
                <a:solidFill>
                  <a:schemeClr val="tx1">
                    <a:tint val="75000"/>
                  </a:schemeClr>
                </a:solidFill>
              </a:defRPr>
            </a:lvl1pPr>
          </a:lstStyle>
          <a:p>
            <a:fld id="{87106202-00C6-44A5-86F6-04FC7CE8C735}" type="datetime1">
              <a:rPr lang="zh-CN" altLang="en-US" smtClean="0"/>
            </a:fld>
            <a:endParaRPr lang="zh-CN" altLang="en-US"/>
          </a:p>
        </p:txBody>
      </p:sp>
      <p:sp>
        <p:nvSpPr>
          <p:cNvPr id="5" name="页脚占位符 4"/>
          <p:cNvSpPr>
            <a:spLocks noGrp="1"/>
          </p:cNvSpPr>
          <p:nvPr>
            <p:ph type="ftr" sz="quarter" idx="3"/>
          </p:nvPr>
        </p:nvSpPr>
        <p:spPr>
          <a:xfrm>
            <a:off x="4038600" y="6356352"/>
            <a:ext cx="4114800" cy="365125"/>
          </a:xfrm>
          <a:prstGeom prst="rect">
            <a:avLst/>
          </a:prstGeom>
        </p:spPr>
        <p:txBody>
          <a:bodyPr vert="horz" lIns="91436" tIns="45718" rIns="91436" bIns="45718"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2"/>
            <a:ext cx="2743200" cy="365125"/>
          </a:xfrm>
          <a:prstGeom prst="rect">
            <a:avLst/>
          </a:prstGeom>
        </p:spPr>
        <p:txBody>
          <a:bodyPr vert="horz" lIns="91436" tIns="45718" rIns="91436" bIns="45718" rtlCol="0" anchor="ctr"/>
          <a:lstStyle>
            <a:lvl1pPr algn="r">
              <a:defRPr sz="1200">
                <a:solidFill>
                  <a:schemeClr val="tx1">
                    <a:tint val="75000"/>
                  </a:schemeClr>
                </a:solidFill>
              </a:defRPr>
            </a:lvl1pPr>
          </a:lstStyle>
          <a:p>
            <a:fld id="{2ADE4AFE-AA27-4801-9A6D-E08F8FE33F98}"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9pPr>
    </p:bodyStyle>
    <p:otherStyle>
      <a:defPPr>
        <a:defRPr lang="zh-CN"/>
      </a:defPPr>
      <a:lvl1pPr marL="0" algn="l" defTabSz="914400" rtl="0" eaLnBrk="1" latinLnBrk="0" hangingPunct="1">
        <a:defRPr sz="1900" kern="1200">
          <a:solidFill>
            <a:schemeClr val="tx1"/>
          </a:solidFill>
          <a:latin typeface="+mn-lt"/>
          <a:ea typeface="+mn-ea"/>
          <a:cs typeface="+mn-cs"/>
        </a:defRPr>
      </a:lvl1pPr>
      <a:lvl2pPr marL="457200" algn="l" defTabSz="914400" rtl="0" eaLnBrk="1" latinLnBrk="0" hangingPunct="1">
        <a:defRPr sz="1900" kern="1200">
          <a:solidFill>
            <a:schemeClr val="tx1"/>
          </a:solidFill>
          <a:latin typeface="+mn-lt"/>
          <a:ea typeface="+mn-ea"/>
          <a:cs typeface="+mn-cs"/>
        </a:defRPr>
      </a:lvl2pPr>
      <a:lvl3pPr marL="914400" algn="l" defTabSz="914400" rtl="0" eaLnBrk="1" latinLnBrk="0" hangingPunct="1">
        <a:defRPr sz="1900" kern="1200">
          <a:solidFill>
            <a:schemeClr val="tx1"/>
          </a:solidFill>
          <a:latin typeface="+mn-lt"/>
          <a:ea typeface="+mn-ea"/>
          <a:cs typeface="+mn-cs"/>
        </a:defRPr>
      </a:lvl3pPr>
      <a:lvl4pPr marL="1371600" algn="l" defTabSz="914400" rtl="0" eaLnBrk="1" latinLnBrk="0" hangingPunct="1">
        <a:defRPr sz="1900" kern="1200">
          <a:solidFill>
            <a:schemeClr val="tx1"/>
          </a:solidFill>
          <a:latin typeface="+mn-lt"/>
          <a:ea typeface="+mn-ea"/>
          <a:cs typeface="+mn-cs"/>
        </a:defRPr>
      </a:lvl4pPr>
      <a:lvl5pPr marL="1828800" algn="l" defTabSz="914400" rtl="0" eaLnBrk="1" latinLnBrk="0" hangingPunct="1">
        <a:defRPr sz="1900" kern="1200">
          <a:solidFill>
            <a:schemeClr val="tx1"/>
          </a:solidFill>
          <a:latin typeface="+mn-lt"/>
          <a:ea typeface="+mn-ea"/>
          <a:cs typeface="+mn-cs"/>
        </a:defRPr>
      </a:lvl5pPr>
      <a:lvl6pPr marL="2286000" algn="l" defTabSz="914400" rtl="0" eaLnBrk="1" latinLnBrk="0" hangingPunct="1">
        <a:defRPr sz="1900" kern="1200">
          <a:solidFill>
            <a:schemeClr val="tx1"/>
          </a:solidFill>
          <a:latin typeface="+mn-lt"/>
          <a:ea typeface="+mn-ea"/>
          <a:cs typeface="+mn-cs"/>
        </a:defRPr>
      </a:lvl6pPr>
      <a:lvl7pPr marL="2743200" algn="l" defTabSz="914400" rtl="0" eaLnBrk="1" latinLnBrk="0" hangingPunct="1">
        <a:defRPr sz="1900" kern="1200">
          <a:solidFill>
            <a:schemeClr val="tx1"/>
          </a:solidFill>
          <a:latin typeface="+mn-lt"/>
          <a:ea typeface="+mn-ea"/>
          <a:cs typeface="+mn-cs"/>
        </a:defRPr>
      </a:lvl7pPr>
      <a:lvl8pPr marL="3200400" algn="l" defTabSz="914400" rtl="0" eaLnBrk="1" latinLnBrk="0" hangingPunct="1">
        <a:defRPr sz="1900" kern="1200">
          <a:solidFill>
            <a:schemeClr val="tx1"/>
          </a:solidFill>
          <a:latin typeface="+mn-lt"/>
          <a:ea typeface="+mn-ea"/>
          <a:cs typeface="+mn-cs"/>
        </a:defRPr>
      </a:lvl8pPr>
      <a:lvl9pPr marL="3657600" algn="l" defTabSz="914400"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vmlDrawing" Target="../drawings/vmlDrawing3.vml"/><Relationship Id="rId3" Type="http://schemas.openxmlformats.org/officeDocument/2006/relationships/slideLayout" Target="../slideLayouts/slideLayout13.xml"/><Relationship Id="rId2" Type="http://schemas.openxmlformats.org/officeDocument/2006/relationships/image" Target="../media/image6.emf"/><Relationship Id="rId1" Type="http://schemas.openxmlformats.org/officeDocument/2006/relationships/package" Target="../embeddings/Presentation3.pptx"/></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3.xml"/><Relationship Id="rId1" Type="http://schemas.openxmlformats.org/officeDocument/2006/relationships/image" Target="../media/image7.png"/></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vmlDrawing" Target="../drawings/vmlDrawing4.vml"/><Relationship Id="rId3" Type="http://schemas.openxmlformats.org/officeDocument/2006/relationships/slideLayout" Target="../slideLayouts/slideLayout13.xml"/><Relationship Id="rId2" Type="http://schemas.openxmlformats.org/officeDocument/2006/relationships/image" Target="../media/image8.emf"/><Relationship Id="rId1" Type="http://schemas.openxmlformats.org/officeDocument/2006/relationships/package" Target="../embeddings/Presentation4.pptx"/></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image" Target="../media/image9.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xml"/><Relationship Id="rId2" Type="http://schemas.openxmlformats.org/officeDocument/2006/relationships/tags" Target="../tags/tag1.xml"/><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image" Target="../media/image10.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jpe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image" Target="../media/image10.jpe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vmlDrawing" Target="../drawings/vmlDrawing1.vml"/><Relationship Id="rId3" Type="http://schemas.openxmlformats.org/officeDocument/2006/relationships/slideLayout" Target="../slideLayouts/slideLayout13.xml"/><Relationship Id="rId2" Type="http://schemas.openxmlformats.org/officeDocument/2006/relationships/image" Target="../media/image2.emf"/><Relationship Id="rId1" Type="http://schemas.openxmlformats.org/officeDocument/2006/relationships/package" Target="../embeddings/Presentation1.pptx"/></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pn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21.xml"/><Relationship Id="rId1" Type="http://schemas.openxmlformats.org/officeDocument/2006/relationships/image" Target="../media/image17.jpeg"/></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vmlDrawing" Target="../drawings/vmlDrawing2.vml"/><Relationship Id="rId3" Type="http://schemas.openxmlformats.org/officeDocument/2006/relationships/slideLayout" Target="../slideLayouts/slideLayout13.xml"/><Relationship Id="rId2" Type="http://schemas.openxmlformats.org/officeDocument/2006/relationships/image" Target="../media/image3.emf"/><Relationship Id="rId1" Type="http://schemas.openxmlformats.org/officeDocument/2006/relationships/package" Target="../embeddings/Presentation2.pptx"/></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xml"/><Relationship Id="rId1" Type="http://schemas.openxmlformats.org/officeDocument/2006/relationships/image" Target="../media/image4.jpe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xml"/><Relationship Id="rId1"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50850" y="2379345"/>
            <a:ext cx="10786110" cy="1644650"/>
          </a:xfrm>
          <a:prstGeom prst="rect">
            <a:avLst/>
          </a:prstGeom>
          <a:noFill/>
          <a:ln w="28575">
            <a:solidFill>
              <a:srgbClr val="219083"/>
            </a:solidFill>
          </a:ln>
        </p:spPr>
        <p:txBody>
          <a:bodyPr wrap="square" rtlCol="0" anchor="ctr" anchorCtr="0">
            <a:noAutofit/>
          </a:bodyPr>
          <a:lstStyle/>
          <a:p>
            <a:pPr marL="285750" indent="-285750">
              <a:spcBef>
                <a:spcPts val="600"/>
              </a:spcBef>
              <a:spcAft>
                <a:spcPts val="600"/>
              </a:spcAft>
              <a:buFont typeface="Arial" panose="020B0604020202020204" pitchFamily="34" charset="0"/>
              <a:buChar char="•"/>
            </a:pPr>
            <a:r>
              <a:rPr lang="en-US" altLang="zh-CN" sz="3600" b="1" dirty="0">
                <a:solidFill>
                  <a:srgbClr val="FF0000"/>
                </a:solidFill>
                <a:latin typeface="微软雅黑" panose="020B0503020204020204" charset="-122"/>
                <a:ea typeface="微软雅黑" panose="020B0503020204020204" charset="-122"/>
                <a:sym typeface="+mn-ea"/>
              </a:rPr>
              <a:t>1.</a:t>
            </a:r>
            <a:r>
              <a:rPr lang="zh-CN" altLang="en-US" sz="3600" b="1" dirty="0">
                <a:solidFill>
                  <a:srgbClr val="FF0000"/>
                </a:solidFill>
                <a:latin typeface="微软雅黑" panose="020B0503020204020204" charset="-122"/>
                <a:ea typeface="微软雅黑" panose="020B0503020204020204" charset="-122"/>
                <a:sym typeface="+mn-ea"/>
              </a:rPr>
              <a:t>请同学们按照组号做好，相对集中；</a:t>
            </a:r>
            <a:endParaRPr lang="zh-CN" altLang="en-US" sz="3600" b="1" dirty="0">
              <a:solidFill>
                <a:srgbClr val="FF0000"/>
              </a:solidFill>
              <a:latin typeface="微软雅黑" panose="020B0503020204020204" charset="-122"/>
              <a:ea typeface="微软雅黑" panose="020B0503020204020204" charset="-122"/>
              <a:sym typeface="+mn-ea"/>
            </a:endParaRPr>
          </a:p>
          <a:p>
            <a:pPr marL="285750" indent="-285750">
              <a:spcBef>
                <a:spcPts val="600"/>
              </a:spcBef>
              <a:spcAft>
                <a:spcPts val="600"/>
              </a:spcAft>
              <a:buFont typeface="Arial" panose="020B0604020202020204" pitchFamily="34" charset="0"/>
              <a:buChar char="•"/>
            </a:pPr>
            <a:r>
              <a:rPr lang="en-US" altLang="zh-CN" sz="3600" b="1" dirty="0">
                <a:solidFill>
                  <a:srgbClr val="FF0000"/>
                </a:solidFill>
                <a:latin typeface="微软雅黑" panose="020B0503020204020204" charset="-122"/>
                <a:ea typeface="微软雅黑" panose="020B0503020204020204" charset="-122"/>
                <a:sym typeface="+mn-ea"/>
              </a:rPr>
              <a:t>2.</a:t>
            </a:r>
            <a:r>
              <a:rPr lang="zh-CN" altLang="en-US" sz="3600" b="1" dirty="0">
                <a:solidFill>
                  <a:srgbClr val="FF0000"/>
                </a:solidFill>
                <a:latin typeface="微软雅黑" panose="020B0503020204020204" charset="-122"/>
                <a:ea typeface="微软雅黑" panose="020B0503020204020204" charset="-122"/>
                <a:sym typeface="+mn-ea"/>
              </a:rPr>
              <a:t>请各小组将视频作业考到电脑上，等待展示；</a:t>
            </a:r>
            <a:endParaRPr lang="zh-CN" altLang="en-US" sz="3600" b="1" dirty="0">
              <a:solidFill>
                <a:srgbClr val="FF0000"/>
              </a:solidFill>
              <a:latin typeface="微软雅黑" panose="020B0503020204020204" charset="-122"/>
              <a:ea typeface="微软雅黑" panose="020B0503020204020204" charset="-122"/>
              <a:sym typeface="+mn-ea"/>
            </a:endParaRPr>
          </a:p>
        </p:txBody>
      </p:sp>
      <p:grpSp>
        <p:nvGrpSpPr>
          <p:cNvPr id="8" name="组合 37"/>
          <p:cNvGrpSpPr/>
          <p:nvPr/>
        </p:nvGrpSpPr>
        <p:grpSpPr>
          <a:xfrm>
            <a:off x="0" y="234902"/>
            <a:ext cx="354563" cy="677408"/>
            <a:chOff x="0" y="-78772"/>
            <a:chExt cx="602082" cy="1150304"/>
          </a:xfrm>
        </p:grpSpPr>
        <p:sp>
          <p:nvSpPr>
            <p:cNvPr id="12"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76"/>
          <p:cNvSpPr txBox="1"/>
          <p:nvPr/>
        </p:nvSpPr>
        <p:spPr>
          <a:xfrm>
            <a:off x="319617" y="301577"/>
            <a:ext cx="2316480" cy="521970"/>
          </a:xfrm>
          <a:prstGeom prst="rect">
            <a:avLst/>
          </a:prstGeom>
          <a:noFill/>
        </p:spPr>
        <p:txBody>
          <a:bodyPr wrap="none" rtlCol="0">
            <a:spAutoFit/>
          </a:bodyPr>
          <a:lstStyle/>
          <a:p>
            <a:pPr algn="l"/>
            <a:r>
              <a:rPr lang="zh-CN" altLang="en-US" sz="2800" dirty="0">
                <a:solidFill>
                  <a:srgbClr val="219083"/>
                </a:solidFill>
                <a:latin typeface="微软雅黑" panose="020B0503020204020204" charset="-122"/>
                <a:ea typeface="微软雅黑" panose="020B0503020204020204" charset="-122"/>
              </a:rPr>
              <a:t>商业模式画布</a:t>
            </a:r>
            <a:endParaRPr lang="zh-CN" altLang="en-US" sz="2800" dirty="0">
              <a:solidFill>
                <a:srgbClr val="219083"/>
              </a:solidFill>
              <a:latin typeface="微软雅黑" panose="020B0503020204020204" charset="-122"/>
              <a:ea typeface="微软雅黑" panose="020B0503020204020204" charset="-122"/>
            </a:endParaRPr>
          </a:p>
        </p:txBody>
      </p:sp>
      <p:grpSp>
        <p:nvGrpSpPr>
          <p:cNvPr id="11" name="组合 37"/>
          <p:cNvGrpSpPr/>
          <p:nvPr/>
        </p:nvGrpSpPr>
        <p:grpSpPr>
          <a:xfrm>
            <a:off x="0" y="234902"/>
            <a:ext cx="354563" cy="677408"/>
            <a:chOff x="0" y="-78772"/>
            <a:chExt cx="602082" cy="1150304"/>
          </a:xfrm>
        </p:grpSpPr>
        <p:sp>
          <p:nvSpPr>
            <p:cNvPr id="17"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aphicFrame>
        <p:nvGraphicFramePr>
          <p:cNvPr id="4" name="对象 3"/>
          <p:cNvGraphicFramePr/>
          <p:nvPr/>
        </p:nvGraphicFramePr>
        <p:xfrm>
          <a:off x="1170305" y="912495"/>
          <a:ext cx="9851390" cy="5452110"/>
        </p:xfrm>
        <a:graphic>
          <a:graphicData uri="http://schemas.openxmlformats.org/presentationml/2006/ole">
            <mc:AlternateContent xmlns:mc="http://schemas.openxmlformats.org/markup-compatibility/2006">
              <mc:Choice xmlns:v="urn:schemas-microsoft-com:vml" Requires="v">
                <p:oleObj spid="_x0000_s6" name="" r:id="rId1" imgW="4581525" imgH="2590800" progId="PowerPoint.Show.12">
                  <p:embed/>
                </p:oleObj>
              </mc:Choice>
              <mc:Fallback>
                <p:oleObj name="" r:id="rId1" imgW="4581525" imgH="2590800" progId="PowerPoint.Show.12">
                  <p:embed/>
                  <p:pic>
                    <p:nvPicPr>
                      <p:cNvPr id="0" name="图片 5"/>
                      <p:cNvPicPr/>
                      <p:nvPr/>
                    </p:nvPicPr>
                    <p:blipFill>
                      <a:blip r:embed="rId2"/>
                      <a:stretch>
                        <a:fillRect/>
                      </a:stretch>
                    </p:blipFill>
                    <p:spPr>
                      <a:xfrm>
                        <a:off x="1170305" y="912495"/>
                        <a:ext cx="9851390" cy="5452110"/>
                      </a:xfrm>
                      <a:prstGeom prst="rect">
                        <a:avLst/>
                      </a:prstGeom>
                    </p:spPr>
                  </p:pic>
                </p:oleObj>
              </mc:Fallback>
            </mc:AlternateContent>
          </a:graphicData>
        </a:graphic>
      </p:graphicFrame>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76"/>
          <p:cNvSpPr txBox="1"/>
          <p:nvPr/>
        </p:nvSpPr>
        <p:spPr>
          <a:xfrm>
            <a:off x="319617" y="301577"/>
            <a:ext cx="2316480" cy="521970"/>
          </a:xfrm>
          <a:prstGeom prst="rect">
            <a:avLst/>
          </a:prstGeom>
          <a:noFill/>
        </p:spPr>
        <p:txBody>
          <a:bodyPr wrap="none" rtlCol="0">
            <a:spAutoFit/>
          </a:bodyPr>
          <a:lstStyle/>
          <a:p>
            <a:pPr algn="l"/>
            <a:r>
              <a:rPr lang="zh-CN" altLang="en-US" sz="2800" dirty="0">
                <a:solidFill>
                  <a:srgbClr val="219083"/>
                </a:solidFill>
                <a:latin typeface="微软雅黑" panose="020B0503020204020204" charset="-122"/>
                <a:ea typeface="微软雅黑" panose="020B0503020204020204" charset="-122"/>
              </a:rPr>
              <a:t>商业模式画布</a:t>
            </a:r>
            <a:endParaRPr lang="zh-CN" altLang="en-US" sz="2800" dirty="0">
              <a:solidFill>
                <a:srgbClr val="219083"/>
              </a:solidFill>
              <a:latin typeface="微软雅黑" panose="020B0503020204020204" charset="-122"/>
              <a:ea typeface="微软雅黑" panose="020B0503020204020204" charset="-122"/>
            </a:endParaRPr>
          </a:p>
        </p:txBody>
      </p:sp>
      <p:grpSp>
        <p:nvGrpSpPr>
          <p:cNvPr id="11" name="组合 37"/>
          <p:cNvGrpSpPr/>
          <p:nvPr/>
        </p:nvGrpSpPr>
        <p:grpSpPr>
          <a:xfrm>
            <a:off x="0" y="234902"/>
            <a:ext cx="354563" cy="677408"/>
            <a:chOff x="0" y="-78772"/>
            <a:chExt cx="602082" cy="1150304"/>
          </a:xfrm>
        </p:grpSpPr>
        <p:sp>
          <p:nvSpPr>
            <p:cNvPr id="17"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pic>
        <p:nvPicPr>
          <p:cNvPr id="7" name="图片 2"/>
          <p:cNvPicPr>
            <a:picLocks noChangeAspect="1"/>
          </p:cNvPicPr>
          <p:nvPr/>
        </p:nvPicPr>
        <p:blipFill>
          <a:blip r:embed="rId1"/>
          <a:stretch>
            <a:fillRect/>
          </a:stretch>
        </p:blipFill>
        <p:spPr>
          <a:xfrm>
            <a:off x="944880" y="715010"/>
            <a:ext cx="9617710" cy="5765165"/>
          </a:xfrm>
          <a:prstGeom prst="rect">
            <a:avLst/>
          </a:prstGeom>
          <a:noFill/>
          <a:ln>
            <a:noFill/>
          </a:ln>
        </p:spPr>
      </p:pic>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76"/>
          <p:cNvSpPr txBox="1"/>
          <p:nvPr/>
        </p:nvSpPr>
        <p:spPr>
          <a:xfrm>
            <a:off x="319617" y="301577"/>
            <a:ext cx="2316480" cy="521970"/>
          </a:xfrm>
          <a:prstGeom prst="rect">
            <a:avLst/>
          </a:prstGeom>
          <a:noFill/>
        </p:spPr>
        <p:txBody>
          <a:bodyPr wrap="none" rtlCol="0">
            <a:spAutoFit/>
          </a:bodyPr>
          <a:lstStyle/>
          <a:p>
            <a:pPr algn="l"/>
            <a:r>
              <a:rPr lang="zh-CN" altLang="en-US" sz="2800" dirty="0">
                <a:solidFill>
                  <a:srgbClr val="219083"/>
                </a:solidFill>
                <a:latin typeface="微软雅黑" panose="020B0503020204020204" charset="-122"/>
                <a:ea typeface="微软雅黑" panose="020B0503020204020204" charset="-122"/>
              </a:rPr>
              <a:t>商业模式画布</a:t>
            </a:r>
            <a:endParaRPr lang="zh-CN" altLang="en-US" sz="2800" dirty="0">
              <a:solidFill>
                <a:srgbClr val="219083"/>
              </a:solidFill>
              <a:latin typeface="微软雅黑" panose="020B0503020204020204" charset="-122"/>
              <a:ea typeface="微软雅黑" panose="020B0503020204020204" charset="-122"/>
            </a:endParaRPr>
          </a:p>
        </p:txBody>
      </p:sp>
      <p:grpSp>
        <p:nvGrpSpPr>
          <p:cNvPr id="11" name="组合 37"/>
          <p:cNvGrpSpPr/>
          <p:nvPr/>
        </p:nvGrpSpPr>
        <p:grpSpPr>
          <a:xfrm>
            <a:off x="0" y="234902"/>
            <a:ext cx="354563" cy="677408"/>
            <a:chOff x="0" y="-78772"/>
            <a:chExt cx="602082" cy="1150304"/>
          </a:xfrm>
        </p:grpSpPr>
        <p:sp>
          <p:nvSpPr>
            <p:cNvPr id="17"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aphicFrame>
        <p:nvGraphicFramePr>
          <p:cNvPr id="2" name="对象 1"/>
          <p:cNvGraphicFramePr/>
          <p:nvPr/>
        </p:nvGraphicFramePr>
        <p:xfrm>
          <a:off x="1159828" y="912495"/>
          <a:ext cx="9872345" cy="5451475"/>
        </p:xfrm>
        <a:graphic>
          <a:graphicData uri="http://schemas.openxmlformats.org/presentationml/2006/ole">
            <mc:AlternateContent xmlns:mc="http://schemas.openxmlformats.org/markup-compatibility/2006">
              <mc:Choice xmlns:v="urn:schemas-microsoft-com:vml" Requires="v">
                <p:oleObj spid="_x0000_s3" name="" r:id="rId1" imgW="4591050" imgH="2590800" progId="PowerPoint.Show.12">
                  <p:embed/>
                </p:oleObj>
              </mc:Choice>
              <mc:Fallback>
                <p:oleObj name="" r:id="rId1" imgW="4591050" imgH="2590800" progId="PowerPoint.Show.12">
                  <p:embed/>
                  <p:pic>
                    <p:nvPicPr>
                      <p:cNvPr id="0" name="图片 2"/>
                      <p:cNvPicPr/>
                      <p:nvPr/>
                    </p:nvPicPr>
                    <p:blipFill>
                      <a:blip r:embed="rId2"/>
                      <a:stretch>
                        <a:fillRect/>
                      </a:stretch>
                    </p:blipFill>
                    <p:spPr>
                      <a:xfrm>
                        <a:off x="1159828" y="912495"/>
                        <a:ext cx="9872345" cy="5451475"/>
                      </a:xfrm>
                      <a:prstGeom prst="rect">
                        <a:avLst/>
                      </a:prstGeom>
                    </p:spPr>
                  </p:pic>
                </p:oleObj>
              </mc:Fallback>
            </mc:AlternateContent>
          </a:graphicData>
        </a:graphic>
      </p:graphicFrame>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文本框 9"/>
          <p:cNvSpPr txBox="1"/>
          <p:nvPr/>
        </p:nvSpPr>
        <p:spPr>
          <a:xfrm>
            <a:off x="-43180" y="30480"/>
            <a:ext cx="919480" cy="953135"/>
          </a:xfrm>
          <a:prstGeom prst="rect">
            <a:avLst/>
          </a:prstGeom>
          <a:noFill/>
        </p:spPr>
        <p:txBody>
          <a:bodyPr wrap="square" rtlCol="0">
            <a:spAutoFit/>
          </a:bodyPr>
          <a:p>
            <a:pPr algn="ctr"/>
            <a:r>
              <a:rPr lang="zh-CN" altLang="en-US" sz="2800" b="1">
                <a:solidFill>
                  <a:schemeClr val="bg1"/>
                </a:solidFill>
                <a:latin typeface="微软雅黑" panose="020B0503020204020204" charset="-122"/>
                <a:ea typeface="微软雅黑" panose="020B0503020204020204" charset="-122"/>
              </a:rPr>
              <a:t>实践训练</a:t>
            </a:r>
            <a:endParaRPr lang="zh-CN" altLang="en-US" sz="2800" b="1">
              <a:solidFill>
                <a:schemeClr val="bg1"/>
              </a:solidFill>
              <a:latin typeface="微软雅黑" panose="020B0503020204020204" charset="-122"/>
              <a:ea typeface="微软雅黑" panose="020B0503020204020204" charset="-122"/>
            </a:endParaRPr>
          </a:p>
        </p:txBody>
      </p:sp>
      <p:sp>
        <p:nvSpPr>
          <p:cNvPr id="4" name="标题 3"/>
          <p:cNvSpPr>
            <a:spLocks noGrp="1"/>
          </p:cNvSpPr>
          <p:nvPr>
            <p:ph type="title"/>
          </p:nvPr>
        </p:nvSpPr>
        <p:spPr>
          <a:xfrm>
            <a:off x="356870" y="297180"/>
            <a:ext cx="4248785" cy="606425"/>
          </a:xfrm>
        </p:spPr>
        <p:txBody>
          <a:bodyPr>
            <a:normAutofit/>
          </a:bodyPr>
          <a:p>
            <a:pPr algn="l"/>
            <a:r>
              <a:rPr lang="zh-CN" altLang="en-US" sz="2800" dirty="0">
                <a:solidFill>
                  <a:srgbClr val="089082"/>
                </a:solidFill>
                <a:latin typeface="微软雅黑" panose="020B0503020204020204" charset="-122"/>
                <a:ea typeface="微软雅黑" panose="020B0503020204020204" charset="-122"/>
                <a:cs typeface="+mn-cs"/>
                <a:sym typeface="+mn-ea"/>
              </a:rPr>
              <a:t>课后作业</a:t>
            </a:r>
            <a:r>
              <a:rPr lang="en-US" altLang="zh-CN" sz="2800" dirty="0">
                <a:solidFill>
                  <a:srgbClr val="089082"/>
                </a:solidFill>
                <a:latin typeface="微软雅黑" panose="020B0503020204020204" charset="-122"/>
                <a:ea typeface="微软雅黑" panose="020B0503020204020204" charset="-122"/>
                <a:cs typeface="+mn-cs"/>
                <a:sym typeface="+mn-ea"/>
              </a:rPr>
              <a:t>1</a:t>
            </a:r>
            <a:r>
              <a:rPr lang="zh-CN" altLang="en-US" sz="2800" dirty="0">
                <a:solidFill>
                  <a:srgbClr val="089082"/>
                </a:solidFill>
                <a:latin typeface="微软雅黑" panose="020B0503020204020204" charset="-122"/>
                <a:ea typeface="微软雅黑" panose="020B0503020204020204" charset="-122"/>
                <a:cs typeface="+mn-cs"/>
                <a:sym typeface="+mn-ea"/>
              </a:rPr>
              <a:t>-实践训练主题</a:t>
            </a:r>
            <a:endParaRPr lang="zh-CN" altLang="en-US">
              <a:latin typeface="微软雅黑" panose="020B0503020204020204" charset="-122"/>
              <a:ea typeface="微软雅黑" panose="020B0503020204020204" charset="-122"/>
              <a:sym typeface="+mn-ea"/>
            </a:endParaRPr>
          </a:p>
        </p:txBody>
      </p:sp>
      <p:sp>
        <p:nvSpPr>
          <p:cNvPr id="2" name="文本框 1"/>
          <p:cNvSpPr txBox="1"/>
          <p:nvPr/>
        </p:nvSpPr>
        <p:spPr>
          <a:xfrm>
            <a:off x="923925" y="2661920"/>
            <a:ext cx="4065905" cy="368300"/>
          </a:xfrm>
          <a:prstGeom prst="rect">
            <a:avLst/>
          </a:prstGeom>
          <a:solidFill>
            <a:srgbClr val="219083"/>
          </a:solidFill>
        </p:spPr>
        <p:style>
          <a:lnRef idx="0">
            <a:schemeClr val="accent6"/>
          </a:lnRef>
          <a:fillRef idx="3">
            <a:schemeClr val="accent6"/>
          </a:fillRef>
          <a:effectRef idx="3">
            <a:schemeClr val="accent6"/>
          </a:effectRef>
          <a:fontRef idx="minor">
            <a:schemeClr val="lt1"/>
          </a:fontRef>
        </p:style>
        <p:txBody>
          <a:bodyPr vertOverflow="overflow" horzOverflow="overflow" vert="horz" wrap="square" numCol="1" spcCol="0" rtlCol="0" fromWordArt="0" anchor="t" anchorCtr="0" forceAA="0" compatLnSpc="1">
            <a:spAutoFit/>
          </a:bodyPr>
          <a:p>
            <a:pPr lvl="0" algn="ctr">
              <a:buClrTx/>
              <a:buSzTx/>
              <a:buFont typeface="+mj-lt"/>
            </a:pPr>
            <a:r>
              <a:rPr lang="zh-CN" altLang="en-US" b="1">
                <a:solidFill>
                  <a:schemeClr val="bg1"/>
                </a:solidFill>
                <a:latin typeface="微软雅黑" panose="020B0503020204020204" charset="-122"/>
                <a:ea typeface="微软雅黑" panose="020B0503020204020204" charset="-122"/>
                <a:cs typeface="微软雅黑" panose="020B0503020204020204" charset="-122"/>
                <a:sym typeface="+mn-ea"/>
              </a:rPr>
              <a:t>青科大更</a:t>
            </a:r>
            <a:r>
              <a:rPr lang="zh-CN" altLang="en-US" b="1">
                <a:solidFill>
                  <a:schemeClr val="bg1"/>
                </a:solidFill>
                <a:latin typeface="微软雅黑" panose="020B0503020204020204" charset="-122"/>
                <a:ea typeface="微软雅黑" panose="020B0503020204020204" charset="-122"/>
                <a:cs typeface="微软雅黑" panose="020B0503020204020204" charset="-122"/>
                <a:sym typeface="+mn-ea"/>
              </a:rPr>
              <a:t>辉煌</a:t>
            </a:r>
            <a:r>
              <a:rPr lang="zh-CN" altLang="en-US" b="1">
                <a:solidFill>
                  <a:schemeClr val="bg1"/>
                </a:solidFill>
                <a:latin typeface="微软雅黑" panose="020B0503020204020204" charset="-122"/>
                <a:ea typeface="微软雅黑" panose="020B0503020204020204" charset="-122"/>
                <a:cs typeface="微软雅黑" panose="020B0503020204020204" charset="-122"/>
                <a:sym typeface="+mn-ea"/>
              </a:rPr>
              <a:t>（建校70周年）</a:t>
            </a:r>
            <a:endParaRPr lang="zh-CN" altLang="en-US" b="1">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2317750" y="1076325"/>
            <a:ext cx="7912100" cy="521970"/>
          </a:xfrm>
          <a:prstGeom prst="rect">
            <a:avLst/>
          </a:prstGeom>
          <a:noFill/>
        </p:spPr>
        <p:txBody>
          <a:bodyPr wrap="none" rtlCol="0" anchor="t">
            <a:spAutoFit/>
          </a:bodyPr>
          <a:p>
            <a:r>
              <a:rPr lang="zh-CN" altLang="en-US" sz="2800" b="1">
                <a:latin typeface="微软雅黑" panose="020B0503020204020204" charset="-122"/>
                <a:ea typeface="微软雅黑" panose="020B0503020204020204" charset="-122"/>
                <a:cs typeface="微软雅黑" panose="020B0503020204020204" charset="-122"/>
                <a:sym typeface="+mn-ea"/>
              </a:rPr>
              <a:t>我们要做</a:t>
            </a:r>
            <a:r>
              <a:rPr lang="zh-CN" altLang="en-US" sz="2800" b="1" u="sng">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会使</a:t>
            </a:r>
            <a:r>
              <a:rPr lang="zh-CN" altLang="en-US" sz="2800" b="1" u="sng">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变的更好！</a:t>
            </a:r>
            <a:endParaRPr lang="en-US" altLang="zh-CN" sz="2800" b="1">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3564255" y="3613150"/>
            <a:ext cx="2240280" cy="368300"/>
          </a:xfrm>
          <a:prstGeom prst="rect">
            <a:avLst/>
          </a:prstGeom>
          <a:solidFill>
            <a:srgbClr val="219083"/>
          </a:solidFill>
        </p:spPr>
        <p:style>
          <a:lnRef idx="0">
            <a:schemeClr val="accent6"/>
          </a:lnRef>
          <a:fillRef idx="3">
            <a:schemeClr val="accent6"/>
          </a:fillRef>
          <a:effectRef idx="3">
            <a:schemeClr val="accent6"/>
          </a:effectRef>
          <a:fontRef idx="minor">
            <a:schemeClr val="lt1"/>
          </a:fontRef>
        </p:style>
        <p:txBody>
          <a:bodyPr vertOverflow="overflow" horzOverflow="overflow" vert="horz" wrap="square" numCol="1" spcCol="0" rtlCol="0" fromWordArt="0" anchor="t" anchorCtr="0" forceAA="0" compatLnSpc="1">
            <a:spAutoFit/>
          </a:bodyPr>
          <a:p>
            <a:pPr lvl="0" algn="ctr">
              <a:buClrTx/>
              <a:buSzTx/>
              <a:buFont typeface="+mj-lt"/>
            </a:pPr>
            <a:r>
              <a:rPr lang="zh-CN" altLang="en-US" b="1">
                <a:solidFill>
                  <a:schemeClr val="bg1"/>
                </a:solidFill>
                <a:latin typeface="微软雅黑" panose="020B0503020204020204" charset="-122"/>
                <a:ea typeface="微软雅黑" panose="020B0503020204020204" charset="-122"/>
                <a:cs typeface="微软雅黑" panose="020B0503020204020204" charset="-122"/>
                <a:sym typeface="+mn-ea"/>
              </a:rPr>
              <a:t>中国优秀的传统文化</a:t>
            </a:r>
            <a:endParaRPr lang="zh-CN" altLang="en-US" b="1">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
        <p:nvSpPr>
          <p:cNvPr id="7" name="文本框 6"/>
          <p:cNvSpPr txBox="1"/>
          <p:nvPr/>
        </p:nvSpPr>
        <p:spPr>
          <a:xfrm>
            <a:off x="738505" y="3244850"/>
            <a:ext cx="1783080" cy="368300"/>
          </a:xfrm>
          <a:prstGeom prst="rect">
            <a:avLst/>
          </a:prstGeom>
          <a:solidFill>
            <a:srgbClr val="219083"/>
          </a:solidFill>
        </p:spPr>
        <p:style>
          <a:lnRef idx="0">
            <a:schemeClr val="accent6"/>
          </a:lnRef>
          <a:fillRef idx="3">
            <a:schemeClr val="accent6"/>
          </a:fillRef>
          <a:effectRef idx="3">
            <a:schemeClr val="accent6"/>
          </a:effectRef>
          <a:fontRef idx="minor">
            <a:schemeClr val="lt1"/>
          </a:fontRef>
        </p:style>
        <p:txBody>
          <a:bodyPr vertOverflow="overflow" horzOverflow="overflow" vert="horz" wrap="square" numCol="1" spcCol="0" rtlCol="0" fromWordArt="0" anchor="t" anchorCtr="0" forceAA="0" compatLnSpc="1">
            <a:spAutoFit/>
          </a:bodyPr>
          <a:p>
            <a:pPr lvl="0" algn="ctr">
              <a:buClrTx/>
              <a:buSzTx/>
              <a:buFont typeface="+mj-lt"/>
            </a:pPr>
            <a:r>
              <a:rPr lang="zh-CN" altLang="en-US" b="1">
                <a:solidFill>
                  <a:schemeClr val="bg1"/>
                </a:solidFill>
                <a:latin typeface="微软雅黑" panose="020B0503020204020204" charset="-122"/>
                <a:ea typeface="微软雅黑" panose="020B0503020204020204" charset="-122"/>
                <a:cs typeface="微软雅黑" panose="020B0503020204020204" charset="-122"/>
                <a:sym typeface="+mn-ea"/>
              </a:rPr>
              <a:t>人类命运共同体</a:t>
            </a:r>
            <a:endParaRPr lang="zh-CN" altLang="en-US" b="1">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
        <p:nvSpPr>
          <p:cNvPr id="8" name="文本框 7"/>
          <p:cNvSpPr txBox="1"/>
          <p:nvPr/>
        </p:nvSpPr>
        <p:spPr>
          <a:xfrm>
            <a:off x="3206750" y="3129915"/>
            <a:ext cx="1783080" cy="368300"/>
          </a:xfrm>
          <a:prstGeom prst="rect">
            <a:avLst/>
          </a:prstGeom>
          <a:solidFill>
            <a:srgbClr val="219083"/>
          </a:solidFill>
        </p:spPr>
        <p:style>
          <a:lnRef idx="0">
            <a:schemeClr val="accent6"/>
          </a:lnRef>
          <a:fillRef idx="3">
            <a:schemeClr val="accent6"/>
          </a:fillRef>
          <a:effectRef idx="3">
            <a:schemeClr val="accent6"/>
          </a:effectRef>
          <a:fontRef idx="minor">
            <a:schemeClr val="lt1"/>
          </a:fontRef>
        </p:style>
        <p:txBody>
          <a:bodyPr vertOverflow="overflow" horzOverflow="overflow" vert="horz" wrap="square" numCol="1" spcCol="0" rtlCol="0" fromWordArt="0" anchor="t" anchorCtr="0" forceAA="0" compatLnSpc="1">
            <a:spAutoFit/>
          </a:bodyPr>
          <a:p>
            <a:pPr lvl="0" algn="ctr">
              <a:buClrTx/>
              <a:buSzTx/>
              <a:buFont typeface="+mj-lt"/>
            </a:pPr>
            <a:r>
              <a:rPr lang="zh-CN" altLang="en-US" b="1">
                <a:solidFill>
                  <a:schemeClr val="bg1"/>
                </a:solidFill>
                <a:latin typeface="微软雅黑" panose="020B0503020204020204" charset="-122"/>
                <a:ea typeface="微软雅黑" panose="020B0503020204020204" charset="-122"/>
                <a:cs typeface="微软雅黑" panose="020B0503020204020204" charset="-122"/>
                <a:sym typeface="+mn-ea"/>
              </a:rPr>
              <a:t>为人民谋幸福</a:t>
            </a:r>
            <a:endParaRPr lang="zh-CN" altLang="en-US" b="1">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
        <p:nvSpPr>
          <p:cNvPr id="9" name="文本框 8"/>
          <p:cNvSpPr txBox="1"/>
          <p:nvPr/>
        </p:nvSpPr>
        <p:spPr>
          <a:xfrm>
            <a:off x="356870" y="3705860"/>
            <a:ext cx="2994025" cy="368300"/>
          </a:xfrm>
          <a:prstGeom prst="rect">
            <a:avLst/>
          </a:prstGeom>
          <a:solidFill>
            <a:srgbClr val="219083"/>
          </a:solidFill>
        </p:spPr>
        <p:style>
          <a:lnRef idx="0">
            <a:schemeClr val="accent6"/>
          </a:lnRef>
          <a:fillRef idx="3">
            <a:schemeClr val="accent6"/>
          </a:fillRef>
          <a:effectRef idx="3">
            <a:schemeClr val="accent6"/>
          </a:effectRef>
          <a:fontRef idx="minor">
            <a:schemeClr val="lt1"/>
          </a:fontRef>
        </p:style>
        <p:txBody>
          <a:bodyPr vertOverflow="overflow" horzOverflow="overflow" vert="horz" wrap="square" numCol="1" spcCol="0" rtlCol="0" fromWordArt="0" anchor="t" anchorCtr="0" forceAA="0" compatLnSpc="1">
            <a:spAutoFit/>
          </a:bodyPr>
          <a:p>
            <a:pPr lvl="0" algn="ctr">
              <a:buClrTx/>
              <a:buSzTx/>
              <a:buFont typeface="+mj-lt"/>
            </a:pPr>
            <a:r>
              <a:rPr lang="zh-CN" altLang="en-US" b="1">
                <a:solidFill>
                  <a:schemeClr val="bg1"/>
                </a:solidFill>
                <a:latin typeface="微软雅黑" panose="020B0503020204020204" charset="-122"/>
                <a:ea typeface="微软雅黑" panose="020B0503020204020204" charset="-122"/>
                <a:cs typeface="微软雅黑" panose="020B0503020204020204" charset="-122"/>
                <a:sym typeface="+mn-ea"/>
              </a:rPr>
              <a:t>青科大推动人类文明的未来</a:t>
            </a:r>
            <a:endParaRPr lang="zh-CN" altLang="en-US" b="1">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
        <p:nvSpPr>
          <p:cNvPr id="11" name="文本框 10"/>
          <p:cNvSpPr txBox="1"/>
          <p:nvPr/>
        </p:nvSpPr>
        <p:spPr>
          <a:xfrm>
            <a:off x="738505" y="4890770"/>
            <a:ext cx="1722120" cy="368300"/>
          </a:xfrm>
          <a:prstGeom prst="rect">
            <a:avLst/>
          </a:prstGeom>
          <a:solidFill>
            <a:srgbClr val="219083"/>
          </a:solidFill>
        </p:spPr>
        <p:style>
          <a:lnRef idx="0">
            <a:schemeClr val="accent6"/>
          </a:lnRef>
          <a:fillRef idx="3">
            <a:schemeClr val="accent6"/>
          </a:fillRef>
          <a:effectRef idx="3">
            <a:schemeClr val="accent6"/>
          </a:effectRef>
          <a:fontRef idx="minor">
            <a:schemeClr val="lt1"/>
          </a:fontRef>
        </p:style>
        <p:txBody>
          <a:bodyPr vertOverflow="overflow" horzOverflow="overflow" vert="horz" wrap="square" numCol="1" spcCol="0" rtlCol="0" fromWordArt="0" anchor="t" anchorCtr="0" forceAA="0" compatLnSpc="1">
            <a:spAutoFit/>
          </a:bodyPr>
          <a:p>
            <a:pPr lvl="0" algn="ctr">
              <a:buClrTx/>
              <a:buSzTx/>
              <a:buFont typeface="+mj-lt"/>
            </a:pPr>
            <a:r>
              <a:rPr lang="en-US" altLang="zh-CN" b="1">
                <a:solidFill>
                  <a:schemeClr val="bg1"/>
                </a:solidFill>
                <a:latin typeface="微软雅黑" panose="020B0503020204020204" charset="-122"/>
                <a:ea typeface="微软雅黑" panose="020B0503020204020204" charset="-122"/>
                <a:cs typeface="微软雅黑" panose="020B0503020204020204" charset="-122"/>
                <a:sym typeface="+mn-ea"/>
              </a:rPr>
              <a:t>5G</a:t>
            </a:r>
            <a:endParaRPr lang="en-US" altLang="zh-CN" b="1">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
        <p:nvSpPr>
          <p:cNvPr id="12" name="文本框 11"/>
          <p:cNvSpPr txBox="1"/>
          <p:nvPr/>
        </p:nvSpPr>
        <p:spPr>
          <a:xfrm>
            <a:off x="2877185" y="5392420"/>
            <a:ext cx="3312160" cy="368300"/>
          </a:xfrm>
          <a:prstGeom prst="rect">
            <a:avLst/>
          </a:prstGeom>
          <a:solidFill>
            <a:srgbClr val="219083"/>
          </a:solidFill>
        </p:spPr>
        <p:style>
          <a:lnRef idx="0">
            <a:schemeClr val="accent6"/>
          </a:lnRef>
          <a:fillRef idx="3">
            <a:schemeClr val="accent6"/>
          </a:fillRef>
          <a:effectRef idx="3">
            <a:schemeClr val="accent6"/>
          </a:effectRef>
          <a:fontRef idx="minor">
            <a:schemeClr val="lt1"/>
          </a:fontRef>
        </p:style>
        <p:txBody>
          <a:bodyPr vertOverflow="overflow" horzOverflow="overflow" vert="horz" wrap="square" numCol="1" spcCol="0" rtlCol="0" fromWordArt="0" anchor="t" anchorCtr="0" forceAA="0" compatLnSpc="1">
            <a:spAutoFit/>
          </a:bodyPr>
          <a:p>
            <a:pPr lvl="0" algn="ctr">
              <a:buClrTx/>
              <a:buSzTx/>
              <a:buFont typeface="+mj-lt"/>
            </a:pPr>
            <a:r>
              <a:rPr lang="zh-CN" altLang="en-US" b="1">
                <a:solidFill>
                  <a:schemeClr val="bg1"/>
                </a:solidFill>
                <a:latin typeface="微软雅黑" panose="020B0503020204020204" charset="-122"/>
                <a:ea typeface="微软雅黑" panose="020B0503020204020204" charset="-122"/>
                <a:cs typeface="微软雅黑" panose="020B0503020204020204" charset="-122"/>
                <a:sym typeface="+mn-ea"/>
              </a:rPr>
              <a:t>我的班级我的家</a:t>
            </a:r>
            <a:endParaRPr lang="zh-CN" altLang="en-US" b="1">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
        <p:nvSpPr>
          <p:cNvPr id="13" name="文本框 12"/>
          <p:cNvSpPr txBox="1"/>
          <p:nvPr/>
        </p:nvSpPr>
        <p:spPr>
          <a:xfrm>
            <a:off x="494665" y="5835015"/>
            <a:ext cx="4110990" cy="368300"/>
          </a:xfrm>
          <a:prstGeom prst="rect">
            <a:avLst/>
          </a:prstGeom>
          <a:solidFill>
            <a:srgbClr val="219083"/>
          </a:solidFill>
        </p:spPr>
        <p:style>
          <a:lnRef idx="0">
            <a:schemeClr val="accent6"/>
          </a:lnRef>
          <a:fillRef idx="3">
            <a:schemeClr val="accent6"/>
          </a:fillRef>
          <a:effectRef idx="3">
            <a:schemeClr val="accent6"/>
          </a:effectRef>
          <a:fontRef idx="minor">
            <a:schemeClr val="lt1"/>
          </a:fontRef>
        </p:style>
        <p:txBody>
          <a:bodyPr vertOverflow="overflow" horzOverflow="overflow" vert="horz" wrap="square" numCol="1" spcCol="0" rtlCol="0" fromWordArt="0" anchor="t" anchorCtr="0" forceAA="0" compatLnSpc="1">
            <a:spAutoFit/>
          </a:bodyPr>
          <a:p>
            <a:pPr lvl="0" algn="ctr">
              <a:buClrTx/>
              <a:buSzTx/>
              <a:buFont typeface="+mj-lt"/>
            </a:pPr>
            <a:r>
              <a:rPr lang="zh-CN" altLang="en-US" b="1">
                <a:solidFill>
                  <a:schemeClr val="bg1"/>
                </a:solidFill>
                <a:latin typeface="微软雅黑" panose="020B0503020204020204" charset="-122"/>
                <a:ea typeface="微软雅黑" panose="020B0503020204020204" charset="-122"/>
                <a:cs typeface="微软雅黑" panose="020B0503020204020204" charset="-122"/>
                <a:sym typeface="+mn-ea"/>
              </a:rPr>
              <a:t>我心中的小心肝-</a:t>
            </a:r>
            <a:r>
              <a:rPr lang="en-US" altLang="zh-CN" b="1">
                <a:solidFill>
                  <a:schemeClr val="bg1"/>
                </a:solidFill>
                <a:latin typeface="微软雅黑" panose="020B0503020204020204" charset="-122"/>
                <a:ea typeface="微软雅黑" panose="020B0503020204020204" charset="-122"/>
                <a:cs typeface="微软雅黑" panose="020B0503020204020204" charset="-122"/>
                <a:sym typeface="+mn-ea"/>
              </a:rPr>
              <a:t>--</a:t>
            </a:r>
            <a:r>
              <a:rPr lang="zh-CN" altLang="en-US" b="1">
                <a:solidFill>
                  <a:schemeClr val="bg1"/>
                </a:solidFill>
                <a:latin typeface="微软雅黑" panose="020B0503020204020204" charset="-122"/>
                <a:ea typeface="微软雅黑" panose="020B0503020204020204" charset="-122"/>
                <a:cs typeface="微软雅黑" panose="020B0503020204020204" charset="-122"/>
                <a:sym typeface="+mn-ea"/>
              </a:rPr>
              <a:t>我的专业</a:t>
            </a:r>
            <a:endParaRPr lang="zh-CN" altLang="en-US" b="1">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
        <p:nvSpPr>
          <p:cNvPr id="14" name="文本框 13"/>
          <p:cNvSpPr txBox="1"/>
          <p:nvPr/>
        </p:nvSpPr>
        <p:spPr>
          <a:xfrm>
            <a:off x="451485" y="4326255"/>
            <a:ext cx="2008505" cy="368300"/>
          </a:xfrm>
          <a:prstGeom prst="rect">
            <a:avLst/>
          </a:prstGeom>
          <a:solidFill>
            <a:srgbClr val="219083"/>
          </a:solidFill>
        </p:spPr>
        <p:style>
          <a:lnRef idx="0">
            <a:schemeClr val="accent6"/>
          </a:lnRef>
          <a:fillRef idx="3">
            <a:schemeClr val="accent6"/>
          </a:fillRef>
          <a:effectRef idx="3">
            <a:schemeClr val="accent6"/>
          </a:effectRef>
          <a:fontRef idx="minor">
            <a:schemeClr val="lt1"/>
          </a:fontRef>
        </p:style>
        <p:txBody>
          <a:bodyPr vertOverflow="overflow" horzOverflow="overflow" vert="horz" wrap="square" numCol="1" spcCol="0" rtlCol="0" fromWordArt="0" anchor="t" anchorCtr="0" forceAA="0" compatLnSpc="1">
            <a:spAutoFit/>
          </a:bodyPr>
          <a:p>
            <a:pPr lvl="0" algn="ctr">
              <a:buClrTx/>
              <a:buSzTx/>
              <a:buFont typeface="+mj-lt"/>
            </a:pPr>
            <a:r>
              <a:rPr lang="zh-CN" altLang="en-US" b="1">
                <a:solidFill>
                  <a:schemeClr val="bg1"/>
                </a:solidFill>
                <a:latin typeface="微软雅黑" panose="020B0503020204020204" charset="-122"/>
                <a:ea typeface="微软雅黑" panose="020B0503020204020204" charset="-122"/>
                <a:cs typeface="微软雅黑" panose="020B0503020204020204" charset="-122"/>
                <a:sym typeface="+mn-ea"/>
              </a:rPr>
              <a:t>新旧动能转换</a:t>
            </a:r>
            <a:endParaRPr lang="zh-CN" altLang="en-US" b="1">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
        <p:nvSpPr>
          <p:cNvPr id="15" name="文本框 14"/>
          <p:cNvSpPr txBox="1"/>
          <p:nvPr/>
        </p:nvSpPr>
        <p:spPr>
          <a:xfrm>
            <a:off x="2617470" y="4152900"/>
            <a:ext cx="2962275" cy="368300"/>
          </a:xfrm>
          <a:prstGeom prst="rect">
            <a:avLst/>
          </a:prstGeom>
          <a:solidFill>
            <a:srgbClr val="219083"/>
          </a:solidFill>
        </p:spPr>
        <p:style>
          <a:lnRef idx="0">
            <a:schemeClr val="accent6"/>
          </a:lnRef>
          <a:fillRef idx="3">
            <a:schemeClr val="accent6"/>
          </a:fillRef>
          <a:effectRef idx="3">
            <a:schemeClr val="accent6"/>
          </a:effectRef>
          <a:fontRef idx="minor">
            <a:schemeClr val="lt1"/>
          </a:fontRef>
        </p:style>
        <p:txBody>
          <a:bodyPr vertOverflow="overflow" horzOverflow="overflow" vert="horz" wrap="square" numCol="1" spcCol="0" rtlCol="0" fromWordArt="0" anchor="t" anchorCtr="0" forceAA="0" compatLnSpc="1">
            <a:spAutoFit/>
          </a:bodyPr>
          <a:p>
            <a:pPr lvl="0" algn="ctr">
              <a:buClrTx/>
              <a:buSzTx/>
              <a:buFont typeface="+mj-lt"/>
            </a:pPr>
            <a:r>
              <a:rPr lang="zh-CN" altLang="en-US" b="1">
                <a:solidFill>
                  <a:schemeClr val="bg1"/>
                </a:solidFill>
                <a:latin typeface="微软雅黑" panose="020B0503020204020204" charset="-122"/>
                <a:ea typeface="微软雅黑" panose="020B0503020204020204" charset="-122"/>
                <a:cs typeface="微软雅黑" panose="020B0503020204020204" charset="-122"/>
                <a:sym typeface="+mn-ea"/>
              </a:rPr>
              <a:t>新工科——大国工匠精神</a:t>
            </a:r>
            <a:endParaRPr lang="zh-CN" altLang="en-US" b="1">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
        <p:nvSpPr>
          <p:cNvPr id="16" name="文本框 15"/>
          <p:cNvSpPr txBox="1"/>
          <p:nvPr/>
        </p:nvSpPr>
        <p:spPr>
          <a:xfrm>
            <a:off x="883920" y="5352415"/>
            <a:ext cx="1463675" cy="368300"/>
          </a:xfrm>
          <a:prstGeom prst="rect">
            <a:avLst/>
          </a:prstGeom>
          <a:solidFill>
            <a:srgbClr val="219083"/>
          </a:solidFill>
        </p:spPr>
        <p:style>
          <a:lnRef idx="0">
            <a:schemeClr val="accent6"/>
          </a:lnRef>
          <a:fillRef idx="3">
            <a:schemeClr val="accent6"/>
          </a:fillRef>
          <a:effectRef idx="3">
            <a:schemeClr val="accent6"/>
          </a:effectRef>
          <a:fontRef idx="minor">
            <a:schemeClr val="lt1"/>
          </a:fontRef>
        </p:style>
        <p:txBody>
          <a:bodyPr vertOverflow="overflow" horzOverflow="overflow" vert="horz" wrap="square" numCol="1" spcCol="0" rtlCol="0" fromWordArt="0" anchor="t" anchorCtr="0" forceAA="0" compatLnSpc="1">
            <a:spAutoFit/>
          </a:bodyPr>
          <a:p>
            <a:pPr lvl="0" algn="ctr">
              <a:buClrTx/>
              <a:buSzTx/>
              <a:buFont typeface="+mj-lt"/>
            </a:pPr>
            <a:r>
              <a:rPr lang="zh-CN" altLang="en-US" b="1">
                <a:solidFill>
                  <a:schemeClr val="bg1"/>
                </a:solidFill>
                <a:latin typeface="微软雅黑" panose="020B0503020204020204" charset="-122"/>
                <a:ea typeface="微软雅黑" panose="020B0503020204020204" charset="-122"/>
                <a:cs typeface="微软雅黑" panose="020B0503020204020204" charset="-122"/>
                <a:sym typeface="+mn-ea"/>
              </a:rPr>
              <a:t>智能制造</a:t>
            </a:r>
            <a:endParaRPr lang="zh-CN" altLang="en-US" b="1">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
        <p:nvSpPr>
          <p:cNvPr id="17" name="文本框 16"/>
          <p:cNvSpPr txBox="1"/>
          <p:nvPr/>
        </p:nvSpPr>
        <p:spPr>
          <a:xfrm>
            <a:off x="495300" y="6303010"/>
            <a:ext cx="5459095" cy="368300"/>
          </a:xfrm>
          <a:prstGeom prst="rect">
            <a:avLst/>
          </a:prstGeom>
          <a:solidFill>
            <a:srgbClr val="219083"/>
          </a:solidFill>
        </p:spPr>
        <p:style>
          <a:lnRef idx="0">
            <a:schemeClr val="accent6"/>
          </a:lnRef>
          <a:fillRef idx="3">
            <a:schemeClr val="accent6"/>
          </a:fillRef>
          <a:effectRef idx="3">
            <a:schemeClr val="accent6"/>
          </a:effectRef>
          <a:fontRef idx="minor">
            <a:schemeClr val="lt1"/>
          </a:fontRef>
        </p:style>
        <p:txBody>
          <a:bodyPr vertOverflow="overflow" horzOverflow="overflow" vert="horz" wrap="square" numCol="1" spcCol="0" rtlCol="0" fromWordArt="0" anchor="t" anchorCtr="0" forceAA="0" compatLnSpc="1">
            <a:spAutoFit/>
          </a:bodyPr>
          <a:p>
            <a:pPr lvl="0" algn="ctr">
              <a:buClrTx/>
              <a:buSzTx/>
              <a:buFont typeface="+mj-lt"/>
            </a:pPr>
            <a:r>
              <a:rPr lang="zh-CN" altLang="en-US" b="1">
                <a:solidFill>
                  <a:schemeClr val="bg1"/>
                </a:solidFill>
                <a:latin typeface="微软雅黑" panose="020B0503020204020204" charset="-122"/>
                <a:ea typeface="微软雅黑" panose="020B0503020204020204" charset="-122"/>
                <a:cs typeface="微软雅黑" panose="020B0503020204020204" charset="-122"/>
                <a:sym typeface="+mn-ea"/>
              </a:rPr>
              <a:t>让学弟学妹更快的适应校园生活</a:t>
            </a:r>
            <a:endParaRPr lang="zh-CN" altLang="en-US" b="1">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
        <p:nvSpPr>
          <p:cNvPr id="18" name="文本框 17"/>
          <p:cNvSpPr txBox="1"/>
          <p:nvPr/>
        </p:nvSpPr>
        <p:spPr>
          <a:xfrm>
            <a:off x="3206750" y="4890770"/>
            <a:ext cx="2540000" cy="368300"/>
          </a:xfrm>
          <a:prstGeom prst="rect">
            <a:avLst/>
          </a:prstGeom>
          <a:solidFill>
            <a:srgbClr val="219083"/>
          </a:solidFill>
        </p:spPr>
        <p:style>
          <a:lnRef idx="0">
            <a:schemeClr val="accent6"/>
          </a:lnRef>
          <a:fillRef idx="3">
            <a:schemeClr val="accent6"/>
          </a:fillRef>
          <a:effectRef idx="3">
            <a:schemeClr val="accent6"/>
          </a:effectRef>
          <a:fontRef idx="minor">
            <a:schemeClr val="lt1"/>
          </a:fontRef>
        </p:style>
        <p:txBody>
          <a:bodyPr vertOverflow="overflow" horzOverflow="overflow" vert="horz" wrap="square" numCol="1" spcCol="0" rtlCol="0" fromWordArt="0" anchor="t" anchorCtr="0" forceAA="0" compatLnSpc="1">
            <a:spAutoFit/>
          </a:bodyPr>
          <a:p>
            <a:pPr lvl="0" algn="ctr">
              <a:buClrTx/>
              <a:buSzTx/>
              <a:buFont typeface="+mj-lt"/>
            </a:pPr>
            <a:r>
              <a:rPr lang="zh-CN" altLang="en-US" b="1">
                <a:solidFill>
                  <a:schemeClr val="bg1"/>
                </a:solidFill>
                <a:latin typeface="微软雅黑" panose="020B0503020204020204" charset="-122"/>
                <a:ea typeface="微软雅黑" panose="020B0503020204020204" charset="-122"/>
                <a:cs typeface="微软雅黑" panose="020B0503020204020204" charset="-122"/>
                <a:sym typeface="+mn-ea"/>
              </a:rPr>
              <a:t>应对疫情，造福世界</a:t>
            </a:r>
            <a:endParaRPr lang="zh-CN" altLang="en-US" b="1">
              <a:solidFill>
                <a:schemeClr val="bg1"/>
              </a:solidFill>
              <a:latin typeface="微软雅黑" panose="020B0503020204020204" charset="-122"/>
              <a:ea typeface="微软雅黑" panose="020B0503020204020204" charset="-122"/>
              <a:cs typeface="微软雅黑" panose="020B0503020204020204" charset="-122"/>
              <a:sym typeface="+mn-ea"/>
            </a:endParaRPr>
          </a:p>
        </p:txBody>
      </p:sp>
      <p:cxnSp>
        <p:nvCxnSpPr>
          <p:cNvPr id="19" name="直接连接符 18"/>
          <p:cNvCxnSpPr/>
          <p:nvPr/>
        </p:nvCxnSpPr>
        <p:spPr>
          <a:xfrm>
            <a:off x="6303645" y="3129915"/>
            <a:ext cx="0" cy="2576830"/>
          </a:xfrm>
          <a:prstGeom prst="line">
            <a:avLst/>
          </a:prstGeom>
        </p:spPr>
        <p:style>
          <a:lnRef idx="1">
            <a:schemeClr val="accent1"/>
          </a:lnRef>
          <a:fillRef idx="0">
            <a:schemeClr val="accent1"/>
          </a:fillRef>
          <a:effectRef idx="0">
            <a:schemeClr val="accent1"/>
          </a:effectRef>
          <a:fontRef idx="minor">
            <a:schemeClr val="tx1"/>
          </a:fontRef>
        </p:style>
      </p:cxnSp>
      <p:sp>
        <p:nvSpPr>
          <p:cNvPr id="20" name="文本框 19"/>
          <p:cNvSpPr txBox="1"/>
          <p:nvPr/>
        </p:nvSpPr>
        <p:spPr>
          <a:xfrm>
            <a:off x="8343900" y="1763395"/>
            <a:ext cx="1530350" cy="460375"/>
          </a:xfrm>
          <a:prstGeom prst="rect">
            <a:avLst/>
          </a:prstGeom>
          <a:solidFill>
            <a:srgbClr val="219083"/>
          </a:solidFill>
        </p:spPr>
        <p:style>
          <a:lnRef idx="0">
            <a:schemeClr val="accent6"/>
          </a:lnRef>
          <a:fillRef idx="3">
            <a:schemeClr val="accent6"/>
          </a:fillRef>
          <a:effectRef idx="3">
            <a:schemeClr val="accent6"/>
          </a:effectRef>
          <a:fontRef idx="minor">
            <a:schemeClr val="lt1"/>
          </a:fontRef>
        </p:style>
        <p:txBody>
          <a:bodyPr wrap="square" rtlCol="0" anchor="t">
            <a:spAutoFit/>
          </a:bodyPr>
          <a:p>
            <a:pPr indent="0" algn="ctr">
              <a:buFont typeface="+mj-lt"/>
              <a:buNone/>
            </a:pPr>
            <a:r>
              <a:rPr lang="zh-CN" altLang="en-US" sz="2400" b="1">
                <a:solidFill>
                  <a:schemeClr val="bg1"/>
                </a:solidFill>
                <a:latin typeface="微软雅黑" panose="020B0503020204020204" charset="-122"/>
                <a:ea typeface="微软雅黑" panose="020B0503020204020204" charset="-122"/>
                <a:cs typeface="微软雅黑" panose="020B0503020204020204" charset="-122"/>
              </a:rPr>
              <a:t>相关要求</a:t>
            </a:r>
            <a:endParaRPr lang="zh-CN" altLang="en-US" sz="2400" b="1">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21" name="文本框 20"/>
          <p:cNvSpPr txBox="1"/>
          <p:nvPr/>
        </p:nvSpPr>
        <p:spPr>
          <a:xfrm>
            <a:off x="2347595" y="1763395"/>
            <a:ext cx="1430020" cy="460375"/>
          </a:xfrm>
          <a:prstGeom prst="rect">
            <a:avLst/>
          </a:prstGeom>
          <a:solidFill>
            <a:srgbClr val="219083"/>
          </a:solidFill>
        </p:spPr>
        <p:style>
          <a:lnRef idx="0">
            <a:schemeClr val="accent6"/>
          </a:lnRef>
          <a:fillRef idx="3">
            <a:schemeClr val="accent6"/>
          </a:fillRef>
          <a:effectRef idx="3">
            <a:schemeClr val="accent6"/>
          </a:effectRef>
          <a:fontRef idx="minor">
            <a:schemeClr val="lt1"/>
          </a:fontRef>
        </p:style>
        <p:txBody>
          <a:bodyPr wrap="square" rtlCol="0" anchor="t">
            <a:spAutoFit/>
          </a:bodyPr>
          <a:p>
            <a:pPr lvl="0" algn="ctr">
              <a:buClrTx/>
              <a:buSzTx/>
              <a:buFont typeface="+mj-lt"/>
            </a:pPr>
            <a:r>
              <a:rPr lang="zh-CN" altLang="en-US" sz="2400" b="1">
                <a:solidFill>
                  <a:schemeClr val="bg1"/>
                </a:solidFill>
                <a:latin typeface="微软雅黑" panose="020B0503020204020204" charset="-122"/>
                <a:ea typeface="微软雅黑" panose="020B0503020204020204" charset="-122"/>
                <a:cs typeface="微软雅黑" panose="020B0503020204020204" charset="-122"/>
                <a:sym typeface="+mn-ea"/>
              </a:rPr>
              <a:t>实践主题</a:t>
            </a:r>
            <a:endParaRPr lang="zh-CN" altLang="en-US" sz="2400" b="1">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
        <p:nvSpPr>
          <p:cNvPr id="22" name="文本框 21"/>
          <p:cNvSpPr txBox="1"/>
          <p:nvPr/>
        </p:nvSpPr>
        <p:spPr>
          <a:xfrm>
            <a:off x="6817995" y="2664460"/>
            <a:ext cx="4366895" cy="2306955"/>
          </a:xfrm>
          <a:prstGeom prst="rect">
            <a:avLst/>
          </a:prstGeom>
          <a:noFill/>
        </p:spPr>
        <p:txBody>
          <a:bodyPr wrap="square" rtlCol="0" anchor="t">
            <a:spAutoFit/>
          </a:bodyPr>
          <a:p>
            <a:r>
              <a:rPr lang="zh-CN" altLang="en-US">
                <a:latin typeface="微软雅黑" panose="020B0503020204020204" charset="-122"/>
                <a:ea typeface="微软雅黑" panose="020B0503020204020204" charset="-122"/>
                <a:sym typeface="+mn-ea"/>
              </a:rPr>
              <a:t>（一）</a:t>
            </a:r>
            <a:r>
              <a:rPr lang="zh-CN" altLang="en-US">
                <a:latin typeface="微软雅黑" panose="020B0503020204020204" charset="-122"/>
                <a:ea typeface="微软雅黑" panose="020B0503020204020204" charset="-122"/>
                <a:sym typeface="+mn-ea"/>
              </a:rPr>
              <a:t>每个小组选定一个主题</a:t>
            </a:r>
            <a:endParaRPr lang="zh-CN" altLang="en-US">
              <a:latin typeface="微软雅黑" panose="020B0503020204020204" charset="-122"/>
              <a:ea typeface="微软雅黑" panose="020B0503020204020204" charset="-122"/>
              <a:sym typeface="+mn-ea"/>
            </a:endParaRPr>
          </a:p>
          <a:p>
            <a:r>
              <a:rPr lang="zh-CN" altLang="en-US">
                <a:latin typeface="微软雅黑" panose="020B0503020204020204" charset="-122"/>
                <a:ea typeface="微软雅黑" panose="020B0503020204020204" charset="-122"/>
                <a:sym typeface="+mn-ea"/>
              </a:rPr>
              <a:t>（二）</a:t>
            </a:r>
            <a:r>
              <a:rPr lang="zh-CN" altLang="en-US">
                <a:solidFill>
                  <a:srgbClr val="FF0000"/>
                </a:solidFill>
                <a:latin typeface="微软雅黑" panose="020B0503020204020204" charset="-122"/>
                <a:ea typeface="微软雅黑" panose="020B0503020204020204" charset="-122"/>
                <a:sym typeface="+mn-ea"/>
              </a:rPr>
              <a:t>运用商业模式画布</a:t>
            </a:r>
            <a:r>
              <a:rPr lang="zh-CN" altLang="en-US">
                <a:solidFill>
                  <a:srgbClr val="FF0000"/>
                </a:solidFill>
                <a:latin typeface="微软雅黑" panose="020B0503020204020204" charset="-122"/>
                <a:ea typeface="微软雅黑" panose="020B0503020204020204" charset="-122"/>
                <a:sym typeface="+mn-ea"/>
              </a:rPr>
              <a:t>理论</a:t>
            </a:r>
            <a:endParaRPr lang="zh-CN" altLang="en-US">
              <a:latin typeface="微软雅黑" panose="020B0503020204020204" charset="-122"/>
              <a:ea typeface="微软雅黑" panose="020B0503020204020204" charset="-122"/>
            </a:endParaRPr>
          </a:p>
          <a:p>
            <a:pPr algn="l">
              <a:buClrTx/>
              <a:buSzTx/>
              <a:buNone/>
            </a:pPr>
            <a:r>
              <a:rPr lang="zh-CN" altLang="en-US">
                <a:latin typeface="微软雅黑" panose="020B0503020204020204" charset="-122"/>
                <a:ea typeface="微软雅黑" panose="020B0503020204020204" charset="-122"/>
                <a:sym typeface="+mn-ea"/>
              </a:rPr>
              <a:t>（三）</a:t>
            </a:r>
            <a:r>
              <a:rPr lang="zh-CN" altLang="en-US">
                <a:solidFill>
                  <a:srgbClr val="FF0000"/>
                </a:solidFill>
                <a:latin typeface="微软雅黑" panose="020B0503020204020204" charset="-122"/>
                <a:ea typeface="微软雅黑" panose="020B0503020204020204" charset="-122"/>
                <a:sym typeface="+mn-ea"/>
              </a:rPr>
              <a:t>每组迭代视频记录和展示产品，视频在5分钟之内；要配有字幕</a:t>
            </a:r>
            <a:endParaRPr lang="zh-CN" altLang="en-US">
              <a:latin typeface="微软雅黑" panose="020B0503020204020204" charset="-122"/>
              <a:ea typeface="微软雅黑" panose="020B0503020204020204" charset="-122"/>
            </a:endParaRPr>
          </a:p>
          <a:p>
            <a:pPr algn="l">
              <a:buClrTx/>
              <a:buSzTx/>
              <a:buNone/>
            </a:pPr>
            <a:r>
              <a:rPr lang="zh-CN" altLang="en-US">
                <a:latin typeface="微软雅黑" panose="020B0503020204020204" charset="-122"/>
                <a:ea typeface="微软雅黑" panose="020B0503020204020204" charset="-122"/>
                <a:sym typeface="+mn-ea"/>
              </a:rPr>
              <a:t>（四）</a:t>
            </a:r>
            <a:r>
              <a:rPr lang="zh-CN" altLang="en-US">
                <a:solidFill>
                  <a:srgbClr val="FF0000"/>
                </a:solidFill>
                <a:latin typeface="微软雅黑" panose="020B0503020204020204" charset="-122"/>
                <a:ea typeface="微软雅黑" panose="020B0503020204020204" charset="-122"/>
                <a:sym typeface="+mn-ea"/>
              </a:rPr>
              <a:t>将视频做成产品或者产品宣传片</a:t>
            </a:r>
            <a:endParaRPr lang="zh-CN" altLang="en-US">
              <a:latin typeface="微软雅黑" panose="020B0503020204020204" charset="-122"/>
              <a:ea typeface="微软雅黑" panose="020B0503020204020204" charset="-122"/>
              <a:sym typeface="+mn-ea"/>
            </a:endParaRPr>
          </a:p>
          <a:p>
            <a:pPr algn="l">
              <a:buClrTx/>
              <a:buSzTx/>
              <a:buNone/>
            </a:pPr>
            <a:r>
              <a:rPr lang="zh-CN" altLang="en-US">
                <a:solidFill>
                  <a:srgbClr val="FF0000"/>
                </a:solidFill>
                <a:latin typeface="微软雅黑" panose="020B0503020204020204" charset="-122"/>
                <a:ea typeface="微软雅黑" panose="020B0503020204020204" charset="-122"/>
                <a:sym typeface="+mn-ea"/>
              </a:rPr>
              <a:t>（五）做出路演PPT</a:t>
            </a:r>
            <a:endParaRPr lang="zh-CN" altLang="en-US">
              <a:solidFill>
                <a:srgbClr val="FF0000"/>
              </a:solidFill>
              <a:latin typeface="微软雅黑" panose="020B0503020204020204" charset="-122"/>
              <a:ea typeface="微软雅黑" panose="020B0503020204020204" charset="-122"/>
            </a:endParaRPr>
          </a:p>
          <a:p>
            <a:pPr algn="l">
              <a:buClrTx/>
              <a:buSzTx/>
              <a:buNone/>
            </a:pPr>
            <a:r>
              <a:rPr lang="zh-CN" altLang="en-US">
                <a:solidFill>
                  <a:srgbClr val="FF0000"/>
                </a:solidFill>
                <a:latin typeface="微软雅黑" panose="020B0503020204020204" charset="-122"/>
                <a:ea typeface="微软雅黑" panose="020B0503020204020204" charset="-122"/>
                <a:sym typeface="+mn-ea"/>
              </a:rPr>
              <a:t>（六）</a:t>
            </a:r>
            <a:r>
              <a:rPr lang="zh-CN" altLang="en-US">
                <a:solidFill>
                  <a:srgbClr val="FF0000"/>
                </a:solidFill>
                <a:latin typeface="微软雅黑" panose="020B0503020204020204" charset="-122"/>
                <a:ea typeface="微软雅黑" panose="020B0503020204020204" charset="-122"/>
                <a:sym typeface="+mn-ea"/>
              </a:rPr>
              <a:t>产品视频、路演PPT作为实践环节考核成绩。</a:t>
            </a:r>
            <a:endParaRPr lang="zh-CN" altLang="en-US">
              <a:latin typeface="微软雅黑" panose="020B0503020204020204" charset="-122"/>
              <a:ea typeface="微软雅黑" panose="020B0503020204020204" charset="-122"/>
            </a:endParaRPr>
          </a:p>
        </p:txBody>
      </p:sp>
    </p:spTree>
    <p:custDataLst>
      <p:tags r:id="rId1"/>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09470" y="731838"/>
            <a:ext cx="8277665" cy="430530"/>
          </a:xfrm>
          <a:prstGeom prst="rect">
            <a:avLst/>
          </a:prstGeom>
        </p:spPr>
        <p:txBody>
          <a:bodyPr vert="horz" wrap="square" lIns="0" tIns="0" rIns="0" bIns="0" rtlCol="0">
            <a:spAutoFit/>
          </a:bodyPr>
          <a:lstStyle/>
          <a:p>
            <a:pPr marL="101600" algn="ctr">
              <a:lnSpc>
                <a:spcPct val="100000"/>
              </a:lnSpc>
            </a:pPr>
            <a:r>
              <a:rPr lang="zh-CN" altLang="en-US" sz="2800" spc="-15" dirty="0">
                <a:ea typeface="微软雅黑" panose="020B0503020204020204" charset="-122"/>
              </a:rPr>
              <a:t>作业展示</a:t>
            </a:r>
            <a:endParaRPr lang="zh-CN" altLang="en-US" sz="2800" spc="-15" dirty="0">
              <a:ea typeface="微软雅黑" panose="020B0503020204020204" charset="-122"/>
            </a:endParaRPr>
          </a:p>
        </p:txBody>
      </p:sp>
      <p:sp>
        <p:nvSpPr>
          <p:cNvPr id="3" name="文本框 2"/>
          <p:cNvSpPr txBox="1"/>
          <p:nvPr/>
        </p:nvSpPr>
        <p:spPr>
          <a:xfrm>
            <a:off x="1623695" y="1162685"/>
            <a:ext cx="9250045" cy="5480050"/>
          </a:xfrm>
          <a:prstGeom prst="rect">
            <a:avLst/>
          </a:prstGeom>
          <a:noFill/>
          <a:ln w="28575">
            <a:solidFill>
              <a:srgbClr val="219083"/>
            </a:solidFill>
          </a:ln>
        </p:spPr>
        <p:txBody>
          <a:bodyPr wrap="square" rtlCol="0" anchor="ctr" anchorCtr="0">
            <a:noAutofit/>
          </a:bodyPr>
          <a:lstStyle/>
          <a:p>
            <a:pPr marL="285750" indent="-285750" fontAlgn="auto">
              <a:lnSpc>
                <a:spcPts val="3300"/>
              </a:lnSpc>
              <a:spcBef>
                <a:spcPts val="600"/>
              </a:spcBef>
              <a:spcAft>
                <a:spcPts val="600"/>
              </a:spcAft>
              <a:buFont typeface="Arial" panose="020B0604020202020204" pitchFamily="34" charset="0"/>
              <a:buChar char="•"/>
            </a:pPr>
            <a:r>
              <a:rPr lang="zh-CN" altLang="en-US" sz="2400" b="1" dirty="0">
                <a:latin typeface="微软雅黑" panose="020B0503020204020204" charset="-122"/>
                <a:ea typeface="微软雅黑" panose="020B0503020204020204" charset="-122"/>
                <a:sym typeface="+mn-ea"/>
              </a:rPr>
              <a:t>每个小组将视频拷到电脑上</a:t>
            </a:r>
            <a:endParaRPr lang="zh-CN" altLang="en-US" sz="2400" b="1" dirty="0">
              <a:latin typeface="微软雅黑" panose="020B0503020204020204" charset="-122"/>
              <a:ea typeface="微软雅黑" panose="020B0503020204020204" charset="-122"/>
              <a:sym typeface="+mn-ea"/>
            </a:endParaRPr>
          </a:p>
          <a:p>
            <a:pPr marL="285750" indent="-285750" fontAlgn="auto">
              <a:lnSpc>
                <a:spcPts val="3300"/>
              </a:lnSpc>
              <a:spcBef>
                <a:spcPts val="600"/>
              </a:spcBef>
              <a:spcAft>
                <a:spcPts val="600"/>
              </a:spcAft>
              <a:buFont typeface="Arial" panose="020B0604020202020204" pitchFamily="34" charset="0"/>
              <a:buChar char="•"/>
            </a:pPr>
            <a:r>
              <a:rPr lang="zh-CN" altLang="en-US" sz="2400" b="1" dirty="0">
                <a:latin typeface="微软雅黑" panose="020B0503020204020204" charset="-122"/>
                <a:ea typeface="微软雅黑" panose="020B0503020204020204" charset="-122"/>
                <a:sym typeface="+mn-ea"/>
              </a:rPr>
              <a:t>思考并准备本组作业选题内容，完成情况、完成过程</a:t>
            </a:r>
            <a:r>
              <a:rPr lang="zh-CN" altLang="en-US" sz="2400" b="1" dirty="0">
                <a:latin typeface="微软雅黑" panose="020B0503020204020204" charset="-122"/>
                <a:ea typeface="微软雅黑" panose="020B0503020204020204" charset="-122"/>
                <a:sym typeface="+mn-ea"/>
              </a:rPr>
              <a:t>等（</a:t>
            </a:r>
            <a:r>
              <a:rPr lang="en-US" altLang="zh-CN" sz="2400" b="1" dirty="0">
                <a:latin typeface="微软雅黑" panose="020B0503020204020204" charset="-122"/>
                <a:ea typeface="微软雅黑" panose="020B0503020204020204" charset="-122"/>
                <a:sym typeface="+mn-ea"/>
              </a:rPr>
              <a:t>2</a:t>
            </a:r>
            <a:r>
              <a:rPr lang="zh-CN" altLang="en-US" sz="2400" b="1" dirty="0">
                <a:latin typeface="微软雅黑" panose="020B0503020204020204" charset="-122"/>
                <a:ea typeface="微软雅黑" panose="020B0503020204020204" charset="-122"/>
                <a:sym typeface="+mn-ea"/>
              </a:rPr>
              <a:t>分钟）</a:t>
            </a:r>
            <a:endParaRPr lang="zh-CN" altLang="en-US" sz="2400" b="1" dirty="0">
              <a:latin typeface="微软雅黑" panose="020B0503020204020204" charset="-122"/>
              <a:ea typeface="微软雅黑" panose="020B0503020204020204" charset="-122"/>
              <a:sym typeface="+mn-ea"/>
            </a:endParaRPr>
          </a:p>
          <a:p>
            <a:pPr marL="285750" indent="-285750" fontAlgn="auto">
              <a:lnSpc>
                <a:spcPts val="3300"/>
              </a:lnSpc>
              <a:spcBef>
                <a:spcPts val="600"/>
              </a:spcBef>
              <a:spcAft>
                <a:spcPts val="600"/>
              </a:spcAft>
              <a:buFont typeface="Arial" panose="020B0604020202020204" pitchFamily="34" charset="0"/>
              <a:buChar char="•"/>
            </a:pPr>
            <a:r>
              <a:rPr lang="zh-CN" altLang="en-US" sz="2400" b="1" dirty="0">
                <a:latin typeface="微软雅黑" panose="020B0503020204020204" charset="-122"/>
                <a:ea typeface="微软雅黑" panose="020B0503020204020204" charset="-122"/>
                <a:sym typeface="+mn-ea"/>
              </a:rPr>
              <a:t>每个小组出一名同学担任评委，选出评委组长，</a:t>
            </a:r>
            <a:r>
              <a:rPr lang="zh-CN" altLang="en-US" sz="2400" b="1" dirty="0">
                <a:latin typeface="微软雅黑" panose="020B0503020204020204" charset="-122"/>
                <a:ea typeface="微软雅黑" panose="020B0503020204020204" charset="-122"/>
                <a:sym typeface="+mn-ea"/>
              </a:rPr>
              <a:t>计时员、统分员、</a:t>
            </a:r>
            <a:r>
              <a:rPr lang="zh-CN" altLang="en-US" sz="2400" b="1" dirty="0">
                <a:latin typeface="微软雅黑" panose="020B0503020204020204" charset="-122"/>
                <a:ea typeface="微软雅黑" panose="020B0503020204020204" charset="-122"/>
                <a:sym typeface="+mn-ea"/>
              </a:rPr>
              <a:t>监票员</a:t>
            </a:r>
            <a:endParaRPr lang="zh-CN" altLang="en-US" sz="2400" b="1" dirty="0">
              <a:latin typeface="微软雅黑" panose="020B0503020204020204" charset="-122"/>
              <a:ea typeface="微软雅黑" panose="020B0503020204020204" charset="-122"/>
              <a:sym typeface="+mn-ea"/>
            </a:endParaRPr>
          </a:p>
          <a:p>
            <a:pPr marL="285750" indent="-285750" fontAlgn="auto">
              <a:lnSpc>
                <a:spcPts val="3300"/>
              </a:lnSpc>
              <a:spcBef>
                <a:spcPts val="600"/>
              </a:spcBef>
              <a:spcAft>
                <a:spcPts val="600"/>
              </a:spcAft>
              <a:buFont typeface="Arial" panose="020B0604020202020204" pitchFamily="34" charset="0"/>
              <a:buChar char="•"/>
            </a:pPr>
            <a:r>
              <a:rPr lang="zh-CN" altLang="en-US" sz="2400" b="1" dirty="0">
                <a:latin typeface="微软雅黑" panose="020B0503020204020204" charset="-122"/>
                <a:ea typeface="微软雅黑" panose="020B0503020204020204" charset="-122"/>
                <a:sym typeface="+mn-ea"/>
              </a:rPr>
              <a:t>评委</a:t>
            </a:r>
            <a:r>
              <a:rPr lang="zh-CN" altLang="en-US" sz="2400" b="1" dirty="0">
                <a:latin typeface="微软雅黑" panose="020B0503020204020204" charset="-122"/>
                <a:ea typeface="微软雅黑" panose="020B0503020204020204" charset="-122"/>
                <a:sym typeface="+mn-ea"/>
              </a:rPr>
              <a:t>宣誓</a:t>
            </a:r>
            <a:endParaRPr lang="zh-CN" altLang="en-US" sz="2400" b="1" dirty="0">
              <a:latin typeface="微软雅黑" panose="020B0503020204020204" charset="-122"/>
              <a:ea typeface="微软雅黑" panose="020B0503020204020204" charset="-122"/>
              <a:sym typeface="+mn-ea"/>
            </a:endParaRPr>
          </a:p>
          <a:p>
            <a:pPr marL="285750" indent="-285750" fontAlgn="auto">
              <a:lnSpc>
                <a:spcPts val="3300"/>
              </a:lnSpc>
              <a:spcBef>
                <a:spcPts val="600"/>
              </a:spcBef>
              <a:spcAft>
                <a:spcPts val="600"/>
              </a:spcAft>
              <a:buFont typeface="Arial" panose="020B0604020202020204" pitchFamily="34" charset="0"/>
              <a:buChar char="•"/>
            </a:pPr>
            <a:r>
              <a:rPr lang="zh-CN" altLang="en-US" sz="2400" b="1" dirty="0">
                <a:latin typeface="微软雅黑" panose="020B0503020204020204" charset="-122"/>
                <a:ea typeface="微软雅黑" panose="020B0503020204020204" charset="-122"/>
                <a:sym typeface="+mn-ea"/>
              </a:rPr>
              <a:t>小组上台展示视频并进行讲解（</a:t>
            </a:r>
            <a:r>
              <a:rPr lang="zh-CN" altLang="en-US" sz="2400" b="1" dirty="0">
                <a:solidFill>
                  <a:srgbClr val="FF0000"/>
                </a:solidFill>
                <a:latin typeface="微软雅黑" panose="020B0503020204020204" charset="-122"/>
                <a:ea typeface="微软雅黑" panose="020B0503020204020204" charset="-122"/>
                <a:sym typeface="+mn-ea"/>
              </a:rPr>
              <a:t>按照商业模式画布</a:t>
            </a:r>
            <a:r>
              <a:rPr lang="en-US" altLang="zh-CN" sz="2400" b="1" dirty="0">
                <a:solidFill>
                  <a:srgbClr val="FF0000"/>
                </a:solidFill>
                <a:latin typeface="微软雅黑" panose="020B0503020204020204" charset="-122"/>
                <a:ea typeface="微软雅黑" panose="020B0503020204020204" charset="-122"/>
                <a:sym typeface="+mn-ea"/>
              </a:rPr>
              <a:t>9</a:t>
            </a:r>
            <a:r>
              <a:rPr lang="zh-CN" altLang="en-US" sz="2400" b="1" dirty="0">
                <a:solidFill>
                  <a:srgbClr val="FF0000"/>
                </a:solidFill>
                <a:latin typeface="微软雅黑" panose="020B0503020204020204" charset="-122"/>
                <a:ea typeface="微软雅黑" panose="020B0503020204020204" charset="-122"/>
                <a:sym typeface="+mn-ea"/>
              </a:rPr>
              <a:t>个要素</a:t>
            </a:r>
            <a:r>
              <a:rPr lang="zh-CN" altLang="en-US" sz="2400" b="1" dirty="0">
                <a:solidFill>
                  <a:srgbClr val="FF0000"/>
                </a:solidFill>
                <a:latin typeface="微软雅黑" panose="020B0503020204020204" charset="-122"/>
                <a:ea typeface="微软雅黑" panose="020B0503020204020204" charset="-122"/>
                <a:sym typeface="+mn-ea"/>
              </a:rPr>
              <a:t>的流程进行</a:t>
            </a:r>
            <a:r>
              <a:rPr lang="zh-CN" altLang="en-US" sz="2400" b="1" dirty="0">
                <a:solidFill>
                  <a:srgbClr val="FF0000"/>
                </a:solidFill>
                <a:latin typeface="微软雅黑" panose="020B0503020204020204" charset="-122"/>
                <a:ea typeface="微软雅黑" panose="020B0503020204020204" charset="-122"/>
                <a:sym typeface="+mn-ea"/>
              </a:rPr>
              <a:t>讲解</a:t>
            </a:r>
            <a:r>
              <a:rPr lang="zh-CN" altLang="en-US" sz="2400" b="1" dirty="0">
                <a:latin typeface="微软雅黑" panose="020B0503020204020204" charset="-122"/>
                <a:ea typeface="微软雅黑" panose="020B0503020204020204" charset="-122"/>
                <a:sym typeface="+mn-ea"/>
              </a:rPr>
              <a:t>）（</a:t>
            </a:r>
            <a:r>
              <a:rPr lang="en-US" altLang="zh-CN" sz="2400" b="1" dirty="0">
                <a:latin typeface="微软雅黑" panose="020B0503020204020204" charset="-122"/>
                <a:ea typeface="微软雅黑" panose="020B0503020204020204" charset="-122"/>
                <a:sym typeface="+mn-ea"/>
              </a:rPr>
              <a:t>5</a:t>
            </a:r>
            <a:r>
              <a:rPr lang="zh-CN" altLang="en-US" sz="2400" b="1" dirty="0">
                <a:latin typeface="微软雅黑" panose="020B0503020204020204" charset="-122"/>
                <a:ea typeface="微软雅黑" panose="020B0503020204020204" charset="-122"/>
                <a:sym typeface="+mn-ea"/>
              </a:rPr>
              <a:t>分钟）</a:t>
            </a:r>
            <a:endParaRPr lang="zh-CN" altLang="en-US" sz="2400" b="1" dirty="0">
              <a:latin typeface="微软雅黑" panose="020B0503020204020204" charset="-122"/>
              <a:ea typeface="微软雅黑" panose="020B0503020204020204" charset="-122"/>
              <a:sym typeface="+mn-ea"/>
            </a:endParaRPr>
          </a:p>
          <a:p>
            <a:pPr marL="285750" indent="-285750" fontAlgn="auto">
              <a:lnSpc>
                <a:spcPts val="3300"/>
              </a:lnSpc>
              <a:spcBef>
                <a:spcPts val="600"/>
              </a:spcBef>
              <a:spcAft>
                <a:spcPts val="600"/>
              </a:spcAft>
              <a:buFont typeface="Arial" panose="020B0604020202020204" pitchFamily="34" charset="0"/>
              <a:buChar char="•"/>
            </a:pPr>
            <a:r>
              <a:rPr lang="zh-CN" altLang="en-US" sz="2400" b="1" dirty="0">
                <a:latin typeface="微软雅黑" panose="020B0503020204020204" charset="-122"/>
                <a:ea typeface="微软雅黑" panose="020B0503020204020204" charset="-122"/>
                <a:sym typeface="+mn-ea"/>
              </a:rPr>
              <a:t>评委提问</a:t>
            </a:r>
            <a:r>
              <a:rPr lang="en-US" altLang="zh-CN" sz="2400" b="1" dirty="0">
                <a:latin typeface="微软雅黑" panose="020B0503020204020204" charset="-122"/>
                <a:ea typeface="微软雅黑" panose="020B0503020204020204" charset="-122"/>
                <a:sym typeface="+mn-ea"/>
              </a:rPr>
              <a:t>3</a:t>
            </a:r>
            <a:r>
              <a:rPr lang="zh-CN" altLang="en-US" sz="2400" b="1" dirty="0">
                <a:latin typeface="微软雅黑" panose="020B0503020204020204" charset="-122"/>
                <a:ea typeface="微软雅黑" panose="020B0503020204020204" charset="-122"/>
                <a:sym typeface="+mn-ea"/>
              </a:rPr>
              <a:t>分钟</a:t>
            </a:r>
            <a:endParaRPr lang="zh-CN" altLang="en-US" sz="2400" b="1" dirty="0">
              <a:latin typeface="微软雅黑" panose="020B0503020204020204" charset="-122"/>
              <a:ea typeface="微软雅黑" panose="020B0503020204020204" charset="-122"/>
              <a:sym typeface="+mn-ea"/>
            </a:endParaRPr>
          </a:p>
          <a:p>
            <a:pPr marL="285750" indent="-285750" fontAlgn="auto">
              <a:lnSpc>
                <a:spcPts val="3300"/>
              </a:lnSpc>
              <a:spcBef>
                <a:spcPts val="600"/>
              </a:spcBef>
              <a:spcAft>
                <a:spcPts val="600"/>
              </a:spcAft>
              <a:buFont typeface="Arial" panose="020B0604020202020204" pitchFamily="34" charset="0"/>
              <a:buChar char="•"/>
            </a:pPr>
            <a:r>
              <a:rPr lang="zh-CN" altLang="en-US" sz="2400" b="1" dirty="0">
                <a:latin typeface="微软雅黑" panose="020B0503020204020204" charset="-122"/>
                <a:ea typeface="微软雅黑" panose="020B0503020204020204" charset="-122"/>
                <a:sym typeface="+mn-ea"/>
              </a:rPr>
              <a:t>请各评委根据讲解打分（优秀</a:t>
            </a:r>
            <a:r>
              <a:rPr lang="en-US" altLang="zh-CN" sz="2400" b="1" dirty="0">
                <a:latin typeface="微软雅黑" panose="020B0503020204020204" charset="-122"/>
                <a:ea typeface="微软雅黑" panose="020B0503020204020204" charset="-122"/>
                <a:sym typeface="+mn-ea"/>
              </a:rPr>
              <a:t>90-100</a:t>
            </a:r>
            <a:r>
              <a:rPr lang="zh-CN" altLang="en-US" sz="2400" b="1" dirty="0">
                <a:latin typeface="微软雅黑" panose="020B0503020204020204" charset="-122"/>
                <a:ea typeface="微软雅黑" panose="020B0503020204020204" charset="-122"/>
                <a:sym typeface="+mn-ea"/>
              </a:rPr>
              <a:t>；良好</a:t>
            </a:r>
            <a:r>
              <a:rPr lang="en-US" altLang="zh-CN" sz="2400" b="1" dirty="0">
                <a:latin typeface="微软雅黑" panose="020B0503020204020204" charset="-122"/>
                <a:ea typeface="微软雅黑" panose="020B0503020204020204" charset="-122"/>
                <a:sym typeface="+mn-ea"/>
              </a:rPr>
              <a:t>80-90</a:t>
            </a:r>
            <a:r>
              <a:rPr lang="zh-CN" altLang="en-US" sz="2400" b="1" dirty="0">
                <a:latin typeface="微软雅黑" panose="020B0503020204020204" charset="-122"/>
                <a:ea typeface="微软雅黑" panose="020B0503020204020204" charset="-122"/>
                <a:sym typeface="+mn-ea"/>
              </a:rPr>
              <a:t>；合格</a:t>
            </a:r>
            <a:r>
              <a:rPr lang="en-US" altLang="zh-CN" sz="2400" b="1" dirty="0">
                <a:latin typeface="微软雅黑" panose="020B0503020204020204" charset="-122"/>
                <a:ea typeface="微软雅黑" panose="020B0503020204020204" charset="-122"/>
                <a:sym typeface="+mn-ea"/>
              </a:rPr>
              <a:t>70-80</a:t>
            </a:r>
            <a:r>
              <a:rPr lang="zh-CN" altLang="en-US" sz="2400" b="1" dirty="0">
                <a:latin typeface="微软雅黑" panose="020B0503020204020204" charset="-122"/>
                <a:ea typeface="微软雅黑" panose="020B0503020204020204" charset="-122"/>
                <a:sym typeface="+mn-ea"/>
              </a:rPr>
              <a:t>）</a:t>
            </a:r>
            <a:endParaRPr lang="zh-CN" altLang="en-US" sz="2400" b="1" dirty="0">
              <a:latin typeface="微软雅黑" panose="020B0503020204020204" charset="-122"/>
              <a:ea typeface="微软雅黑" panose="020B0503020204020204" charset="-122"/>
              <a:sym typeface="+mn-ea"/>
            </a:endParaRPr>
          </a:p>
          <a:p>
            <a:pPr marL="285750" indent="-285750" fontAlgn="auto">
              <a:lnSpc>
                <a:spcPts val="3300"/>
              </a:lnSpc>
              <a:spcBef>
                <a:spcPts val="600"/>
              </a:spcBef>
              <a:spcAft>
                <a:spcPts val="600"/>
              </a:spcAft>
              <a:buFont typeface="Arial" panose="020B0604020202020204" pitchFamily="34" charset="0"/>
              <a:buChar char="•"/>
            </a:pPr>
            <a:r>
              <a:rPr lang="zh-CN" altLang="en-US" sz="2400" b="1" dirty="0">
                <a:latin typeface="微软雅黑" panose="020B0503020204020204" charset="-122"/>
                <a:ea typeface="微软雅黑" panose="020B0503020204020204" charset="-122"/>
              </a:rPr>
              <a:t>统分员、监票员计分，将各小组得分发到</a:t>
            </a:r>
            <a:r>
              <a:rPr lang="zh-CN" altLang="en-US" sz="2400" b="1" dirty="0">
                <a:latin typeface="微软雅黑" panose="020B0503020204020204" charset="-122"/>
                <a:ea typeface="微软雅黑" panose="020B0503020204020204" charset="-122"/>
              </a:rPr>
              <a:t>微信群</a:t>
            </a:r>
            <a:endParaRPr lang="zh-CN" altLang="en-US" sz="2400" b="1" dirty="0">
              <a:latin typeface="微软雅黑" panose="020B0503020204020204" charset="-122"/>
              <a:ea typeface="微软雅黑" panose="020B0503020204020204" charset="-122"/>
            </a:endParaRPr>
          </a:p>
        </p:txBody>
      </p:sp>
      <p:grpSp>
        <p:nvGrpSpPr>
          <p:cNvPr id="8" name="组合 37"/>
          <p:cNvGrpSpPr/>
          <p:nvPr/>
        </p:nvGrpSpPr>
        <p:grpSpPr>
          <a:xfrm>
            <a:off x="0" y="234902"/>
            <a:ext cx="354563" cy="677408"/>
            <a:chOff x="0" y="-78772"/>
            <a:chExt cx="602082" cy="1150304"/>
          </a:xfrm>
        </p:grpSpPr>
        <p:sp>
          <p:nvSpPr>
            <p:cNvPr id="12"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76"/>
          <p:cNvSpPr txBox="1"/>
          <p:nvPr/>
        </p:nvSpPr>
        <p:spPr>
          <a:xfrm>
            <a:off x="-8255" y="4070462"/>
            <a:ext cx="12192000" cy="583565"/>
          </a:xfrm>
          <a:prstGeom prst="rect">
            <a:avLst/>
          </a:prstGeom>
          <a:noFill/>
          <a:effectLst/>
        </p:spPr>
        <p:txBody>
          <a:bodyPr wrap="square" rtlCol="0">
            <a:spAutoFit/>
          </a:bodyPr>
          <a:lstStyle/>
          <a:p>
            <a:pPr algn="ctr"/>
            <a:r>
              <a:rPr kumimoji="0" lang="zh-CN" altLang="en-US" sz="3200" b="1" i="0" u="none" strike="noStrike" kern="1200" cap="none" spc="0" normalizeH="0" baseline="0" noProof="0" dirty="0">
                <a:ln>
                  <a:noFill/>
                </a:ln>
                <a:solidFill>
                  <a:srgbClr val="089082"/>
                </a:solidFill>
                <a:effectLst/>
                <a:uLnTx/>
                <a:uFillTx/>
                <a:latin typeface="微软雅黑" panose="020B0503020204020204" charset="-122"/>
                <a:ea typeface="微软雅黑" panose="020B0503020204020204" charset="-122"/>
                <a:cs typeface="+mn-cs"/>
              </a:rPr>
              <a:t>有效的表达</a:t>
            </a:r>
            <a:endParaRPr kumimoji="0" lang="zh-CN" altLang="en-US" sz="3200" b="1" i="0" u="none" strike="noStrike" kern="1200" cap="none" spc="0" normalizeH="0" baseline="0" noProof="0" dirty="0">
              <a:ln>
                <a:noFill/>
              </a:ln>
              <a:solidFill>
                <a:srgbClr val="089082"/>
              </a:solidFill>
              <a:effectLst/>
              <a:uLnTx/>
              <a:uFillTx/>
              <a:latin typeface="微软雅黑" panose="020B0503020204020204" charset="-122"/>
              <a:ea typeface="微软雅黑" panose="020B0503020204020204" charset="-122"/>
              <a:cs typeface="+mn-cs"/>
            </a:endParaRPr>
          </a:p>
        </p:txBody>
      </p:sp>
      <p:sp>
        <p:nvSpPr>
          <p:cNvPr id="17" name="任意多边形 16"/>
          <p:cNvSpPr/>
          <p:nvPr/>
        </p:nvSpPr>
        <p:spPr>
          <a:xfrm>
            <a:off x="4868871" y="-1111709"/>
            <a:ext cx="2474976" cy="2364275"/>
          </a:xfrm>
          <a:custGeom>
            <a:avLst/>
            <a:gdLst>
              <a:gd name="connsiteX0" fmla="*/ 1137101 w 2274202"/>
              <a:gd name="connsiteY0" fmla="*/ 0 h 2172483"/>
              <a:gd name="connsiteX1" fmla="*/ 2274202 w 2274202"/>
              <a:gd name="connsiteY1" fmla="*/ 1086242 h 2172483"/>
              <a:gd name="connsiteX2" fmla="*/ 1137101 w 2274202"/>
              <a:gd name="connsiteY2" fmla="*/ 2172483 h 2172483"/>
              <a:gd name="connsiteX3" fmla="*/ 0 w 2274202"/>
              <a:gd name="connsiteY3" fmla="*/ 1086242 h 2172483"/>
            </a:gdLst>
            <a:ahLst/>
            <a:cxnLst>
              <a:cxn ang="0">
                <a:pos x="connsiteX0" y="connsiteY0"/>
              </a:cxn>
              <a:cxn ang="0">
                <a:pos x="connsiteX1" y="connsiteY1"/>
              </a:cxn>
              <a:cxn ang="0">
                <a:pos x="connsiteX2" y="connsiteY2"/>
              </a:cxn>
              <a:cxn ang="0">
                <a:pos x="connsiteX3" y="connsiteY3"/>
              </a:cxn>
            </a:cxnLst>
            <a:rect l="l" t="t" r="r" b="b"/>
            <a:pathLst>
              <a:path w="2274202" h="2172483">
                <a:moveTo>
                  <a:pt x="1137101" y="0"/>
                </a:moveTo>
                <a:lnTo>
                  <a:pt x="2274202" y="1086242"/>
                </a:lnTo>
                <a:lnTo>
                  <a:pt x="1137101" y="2172483"/>
                </a:lnTo>
                <a:lnTo>
                  <a:pt x="0" y="1086242"/>
                </a:lnTo>
                <a:close/>
              </a:path>
            </a:pathLst>
          </a:cu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18" name="任意多边形 17"/>
          <p:cNvSpPr/>
          <p:nvPr/>
        </p:nvSpPr>
        <p:spPr>
          <a:xfrm>
            <a:off x="6274335" y="113349"/>
            <a:ext cx="2474976" cy="2364275"/>
          </a:xfrm>
          <a:custGeom>
            <a:avLst/>
            <a:gdLst>
              <a:gd name="connsiteX0" fmla="*/ 1137101 w 2274202"/>
              <a:gd name="connsiteY0" fmla="*/ 0 h 2172483"/>
              <a:gd name="connsiteX1" fmla="*/ 2274202 w 2274202"/>
              <a:gd name="connsiteY1" fmla="*/ 1086242 h 2172483"/>
              <a:gd name="connsiteX2" fmla="*/ 1137101 w 2274202"/>
              <a:gd name="connsiteY2" fmla="*/ 2172483 h 2172483"/>
              <a:gd name="connsiteX3" fmla="*/ 0 w 2274202"/>
              <a:gd name="connsiteY3" fmla="*/ 1086242 h 2172483"/>
            </a:gdLst>
            <a:ahLst/>
            <a:cxnLst>
              <a:cxn ang="0">
                <a:pos x="connsiteX0" y="connsiteY0"/>
              </a:cxn>
              <a:cxn ang="0">
                <a:pos x="connsiteX1" y="connsiteY1"/>
              </a:cxn>
              <a:cxn ang="0">
                <a:pos x="connsiteX2" y="connsiteY2"/>
              </a:cxn>
              <a:cxn ang="0">
                <a:pos x="connsiteX3" y="connsiteY3"/>
              </a:cxn>
            </a:cxnLst>
            <a:rect l="l" t="t" r="r" b="b"/>
            <a:pathLst>
              <a:path w="2274202" h="2172483">
                <a:moveTo>
                  <a:pt x="1137101" y="0"/>
                </a:moveTo>
                <a:lnTo>
                  <a:pt x="2274202" y="1086242"/>
                </a:lnTo>
                <a:lnTo>
                  <a:pt x="1137101" y="2172483"/>
                </a:lnTo>
                <a:lnTo>
                  <a:pt x="0" y="1086242"/>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19" name="任意多边形 18"/>
          <p:cNvSpPr/>
          <p:nvPr/>
        </p:nvSpPr>
        <p:spPr>
          <a:xfrm>
            <a:off x="3463406" y="113349"/>
            <a:ext cx="2474976" cy="2364275"/>
          </a:xfrm>
          <a:custGeom>
            <a:avLst/>
            <a:gdLst>
              <a:gd name="connsiteX0" fmla="*/ 1137101 w 2274202"/>
              <a:gd name="connsiteY0" fmla="*/ 0 h 2172483"/>
              <a:gd name="connsiteX1" fmla="*/ 2274202 w 2274202"/>
              <a:gd name="connsiteY1" fmla="*/ 1086242 h 2172483"/>
              <a:gd name="connsiteX2" fmla="*/ 1137101 w 2274202"/>
              <a:gd name="connsiteY2" fmla="*/ 2172483 h 2172483"/>
              <a:gd name="connsiteX3" fmla="*/ 0 w 2274202"/>
              <a:gd name="connsiteY3" fmla="*/ 1086242 h 2172483"/>
            </a:gdLst>
            <a:ahLst/>
            <a:cxnLst>
              <a:cxn ang="0">
                <a:pos x="connsiteX0" y="connsiteY0"/>
              </a:cxn>
              <a:cxn ang="0">
                <a:pos x="connsiteX1" y="connsiteY1"/>
              </a:cxn>
              <a:cxn ang="0">
                <a:pos x="connsiteX2" y="connsiteY2"/>
              </a:cxn>
              <a:cxn ang="0">
                <a:pos x="connsiteX3" y="connsiteY3"/>
              </a:cxn>
            </a:cxnLst>
            <a:rect l="l" t="t" r="r" b="b"/>
            <a:pathLst>
              <a:path w="2274202" h="2172483">
                <a:moveTo>
                  <a:pt x="1137101" y="0"/>
                </a:moveTo>
                <a:lnTo>
                  <a:pt x="2274202" y="1086242"/>
                </a:lnTo>
                <a:lnTo>
                  <a:pt x="1137101" y="2172483"/>
                </a:lnTo>
                <a:lnTo>
                  <a:pt x="0" y="1086242"/>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9" name="任意多边形 20"/>
          <p:cNvSpPr/>
          <p:nvPr/>
        </p:nvSpPr>
        <p:spPr>
          <a:xfrm>
            <a:off x="4868871" y="1432387"/>
            <a:ext cx="2474976" cy="2364275"/>
          </a:xfrm>
          <a:custGeom>
            <a:avLst/>
            <a:gdLst>
              <a:gd name="connsiteX0" fmla="*/ 1137101 w 2274202"/>
              <a:gd name="connsiteY0" fmla="*/ 0 h 2172483"/>
              <a:gd name="connsiteX1" fmla="*/ 2274202 w 2274202"/>
              <a:gd name="connsiteY1" fmla="*/ 1086242 h 2172483"/>
              <a:gd name="connsiteX2" fmla="*/ 1137101 w 2274202"/>
              <a:gd name="connsiteY2" fmla="*/ 2172483 h 2172483"/>
              <a:gd name="connsiteX3" fmla="*/ 0 w 2274202"/>
              <a:gd name="connsiteY3" fmla="*/ 1086242 h 2172483"/>
            </a:gdLst>
            <a:ahLst/>
            <a:cxnLst>
              <a:cxn ang="0">
                <a:pos x="connsiteX0" y="connsiteY0"/>
              </a:cxn>
              <a:cxn ang="0">
                <a:pos x="connsiteX1" y="connsiteY1"/>
              </a:cxn>
              <a:cxn ang="0">
                <a:pos x="connsiteX2" y="connsiteY2"/>
              </a:cxn>
              <a:cxn ang="0">
                <a:pos x="connsiteX3" y="connsiteY3"/>
              </a:cxn>
            </a:cxnLst>
            <a:rect l="l" t="t" r="r" b="b"/>
            <a:pathLst>
              <a:path w="2274202" h="2172483">
                <a:moveTo>
                  <a:pt x="1137101" y="0"/>
                </a:moveTo>
                <a:lnTo>
                  <a:pt x="2274202" y="1086242"/>
                </a:lnTo>
                <a:lnTo>
                  <a:pt x="1137101" y="2172483"/>
                </a:lnTo>
                <a:lnTo>
                  <a:pt x="0" y="1086242"/>
                </a:lnTo>
                <a:close/>
              </a:path>
            </a:pathLst>
          </a:custGeom>
          <a:noFill/>
          <a:ln w="19050">
            <a:solidFill>
              <a:srgbClr val="2190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9600" dirty="0">
              <a:solidFill>
                <a:srgbClr val="219083"/>
              </a:solidFill>
              <a:latin typeface="微软雅黑" panose="020B0503020204020204" charset="-122"/>
              <a:ea typeface="微软雅黑" panose="020B0503020204020204" charset="-122"/>
            </a:endParaRPr>
          </a:p>
        </p:txBody>
      </p:sp>
      <p:sp>
        <p:nvSpPr>
          <p:cNvPr id="2" name="文本框 1"/>
          <p:cNvSpPr txBox="1"/>
          <p:nvPr/>
        </p:nvSpPr>
        <p:spPr>
          <a:xfrm>
            <a:off x="3942715" y="2106930"/>
            <a:ext cx="4064000" cy="1322070"/>
          </a:xfrm>
          <a:prstGeom prst="rect">
            <a:avLst/>
          </a:prstGeom>
          <a:noFill/>
        </p:spPr>
        <p:txBody>
          <a:bodyPr wrap="square" rtlCol="0">
            <a:spAutoFit/>
          </a:bodyPr>
          <a:p>
            <a:pPr algn="ctr"/>
            <a:r>
              <a:rPr lang="en-US" altLang="zh-CN" sz="8000" b="1"/>
              <a:t>01</a:t>
            </a:r>
            <a:endParaRPr lang="en-US" altLang="zh-CN" sz="8000" b="1"/>
          </a:p>
        </p:txBody>
      </p:sp>
    </p:spTree>
  </p:cSld>
  <p:clrMapOvr>
    <a:masterClrMapping/>
  </p:clrMapOvr>
  <mc:AlternateContent xmlns:mc="http://schemas.openxmlformats.org/markup-compatibility/2006">
    <mc:Choice xmlns:p14="http://schemas.microsoft.com/office/powerpoint/2010/main" Requires="p14">
      <p:transition spd="med" p14:dur="700" advTm="1000">
        <p:fade/>
      </p:transition>
    </mc:Choice>
    <mc:Fallback>
      <p:transition spd="med" advTm="1000">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957070" y="1162368"/>
            <a:ext cx="8277665" cy="430530"/>
          </a:xfrm>
          <a:prstGeom prst="rect">
            <a:avLst/>
          </a:prstGeom>
        </p:spPr>
        <p:txBody>
          <a:bodyPr vert="horz" wrap="square" lIns="0" tIns="0" rIns="0" bIns="0" rtlCol="0">
            <a:spAutoFit/>
          </a:bodyPr>
          <a:lstStyle/>
          <a:p>
            <a:pPr marL="101600" algn="ctr">
              <a:lnSpc>
                <a:spcPct val="100000"/>
              </a:lnSpc>
            </a:pPr>
            <a:r>
              <a:rPr lang="zh-CN" altLang="en-US" sz="2800" b="0" spc="-15" dirty="0">
                <a:ea typeface="微软雅黑" panose="020B0503020204020204" charset="-122"/>
              </a:rPr>
              <a:t>项目路演</a:t>
            </a:r>
            <a:endParaRPr lang="zh-CN" altLang="en-US" sz="2800" b="0" spc="-15" dirty="0">
              <a:ea typeface="微软雅黑" panose="020B0503020204020204" charset="-122"/>
            </a:endParaRPr>
          </a:p>
        </p:txBody>
      </p:sp>
      <p:sp>
        <p:nvSpPr>
          <p:cNvPr id="3" name="文本框 2"/>
          <p:cNvSpPr txBox="1"/>
          <p:nvPr/>
        </p:nvSpPr>
        <p:spPr>
          <a:xfrm>
            <a:off x="792480" y="2223135"/>
            <a:ext cx="10547350" cy="3305175"/>
          </a:xfrm>
          <a:prstGeom prst="rect">
            <a:avLst/>
          </a:prstGeom>
          <a:noFill/>
          <a:ln w="28575">
            <a:solidFill>
              <a:srgbClr val="219083"/>
            </a:solidFill>
          </a:ln>
        </p:spPr>
        <p:txBody>
          <a:bodyPr wrap="square" rtlCol="0" anchor="ctr" anchorCtr="0">
            <a:noAutofit/>
          </a:bodyPr>
          <a:lstStyle/>
          <a:p>
            <a:pPr marL="285750" indent="-285750">
              <a:spcBef>
                <a:spcPts val="600"/>
              </a:spcBef>
              <a:spcAft>
                <a:spcPts val="600"/>
              </a:spcAft>
              <a:buFont typeface="Arial" panose="020B0604020202020204" pitchFamily="34" charset="0"/>
              <a:buChar char="•"/>
            </a:pPr>
            <a:r>
              <a:rPr lang="zh-CN" altLang="en-US" sz="2400" b="1" dirty="0">
                <a:latin typeface="微软雅黑" panose="020B0503020204020204" charset="-122"/>
                <a:ea typeface="微软雅黑" panose="020B0503020204020204" charset="-122"/>
                <a:sym typeface="+mn-ea"/>
              </a:rPr>
              <a:t>我们要把自己的产品推销出去，路演、产品发布会……</a:t>
            </a:r>
            <a:endParaRPr lang="zh-CN" altLang="en-US" sz="2400" b="1" dirty="0">
              <a:latin typeface="微软雅黑" panose="020B0503020204020204" charset="-122"/>
              <a:ea typeface="微软雅黑" panose="020B0503020204020204" charset="-122"/>
              <a:sym typeface="+mn-ea"/>
            </a:endParaRPr>
          </a:p>
          <a:p>
            <a:pPr marL="285750" indent="-285750">
              <a:spcBef>
                <a:spcPts val="600"/>
              </a:spcBef>
              <a:spcAft>
                <a:spcPts val="600"/>
              </a:spcAft>
              <a:buFont typeface="Arial" panose="020B0604020202020204" pitchFamily="34" charset="0"/>
              <a:buChar char="•"/>
            </a:pPr>
            <a:endParaRPr lang="zh-CN" altLang="en-US" sz="2400" b="1" dirty="0">
              <a:latin typeface="微软雅黑" panose="020B0503020204020204" charset="-122"/>
              <a:ea typeface="微软雅黑" panose="020B0503020204020204" charset="-122"/>
              <a:sym typeface="+mn-ea"/>
            </a:endParaRPr>
          </a:p>
          <a:p>
            <a:pPr marL="285750" indent="-285750">
              <a:spcBef>
                <a:spcPts val="600"/>
              </a:spcBef>
              <a:spcAft>
                <a:spcPts val="600"/>
              </a:spcAft>
              <a:buFont typeface="Arial" panose="020B0604020202020204" pitchFamily="34" charset="0"/>
              <a:buChar char="•"/>
            </a:pPr>
            <a:r>
              <a:rPr lang="zh-CN" altLang="en-US" sz="2400" b="1" dirty="0">
                <a:latin typeface="微软雅黑" panose="020B0503020204020204" charset="-122"/>
                <a:ea typeface="微软雅黑" panose="020B0503020204020204" charset="-122"/>
                <a:sym typeface="+mn-ea"/>
              </a:rPr>
              <a:t>创业项目路演需要有效的表达：超时、逻辑不清晰、生怕说不清楚、文字多但无效</a:t>
            </a:r>
            <a:endParaRPr lang="zh-CN" altLang="en-US" sz="2400" b="1" dirty="0">
              <a:latin typeface="微软雅黑" panose="020B0503020204020204" charset="-122"/>
              <a:ea typeface="微软雅黑" panose="020B0503020204020204" charset="-122"/>
              <a:sym typeface="+mn-ea"/>
            </a:endParaRPr>
          </a:p>
        </p:txBody>
      </p:sp>
      <p:grpSp>
        <p:nvGrpSpPr>
          <p:cNvPr id="8" name="组合 37"/>
          <p:cNvGrpSpPr/>
          <p:nvPr/>
        </p:nvGrpSpPr>
        <p:grpSpPr>
          <a:xfrm>
            <a:off x="0" y="234902"/>
            <a:ext cx="354563" cy="677408"/>
            <a:chOff x="0" y="-78772"/>
            <a:chExt cx="602082" cy="1150304"/>
          </a:xfrm>
        </p:grpSpPr>
        <p:sp>
          <p:nvSpPr>
            <p:cNvPr id="12"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38200" y="365125"/>
            <a:ext cx="10515600" cy="754380"/>
          </a:xfrm>
        </p:spPr>
        <p:txBody>
          <a:bodyPr>
            <a:normAutofit fontScale="90000"/>
          </a:bodyPr>
          <a:p>
            <a:pPr algn="ctr"/>
            <a:r>
              <a:rPr lang="zh-CN" altLang="en-US" sz="2800"/>
              <a:t>青科大召开2019年度学生工作研讨会</a:t>
            </a:r>
            <a:br>
              <a:rPr lang="zh-CN" altLang="en-US" sz="1600"/>
            </a:br>
            <a:br>
              <a:rPr lang="zh-CN" altLang="en-US" sz="1600"/>
            </a:br>
            <a:r>
              <a:rPr lang="zh-CN" altLang="en-US" sz="1600"/>
              <a:t>作者：盛霄飞　 来源：学生处　 编辑：王文艳 　 点击：[645]　日期：2019年03月04日</a:t>
            </a:r>
            <a:endParaRPr lang="zh-CN" altLang="en-US" sz="1600"/>
          </a:p>
        </p:txBody>
      </p:sp>
      <p:sp>
        <p:nvSpPr>
          <p:cNvPr id="3" name="文本占位符 2"/>
          <p:cNvSpPr>
            <a:spLocks noGrp="1"/>
          </p:cNvSpPr>
          <p:nvPr>
            <p:ph type="body" orient="vert" idx="1"/>
          </p:nvPr>
        </p:nvSpPr>
        <p:spPr>
          <a:xfrm>
            <a:off x="838200" y="1825625"/>
            <a:ext cx="9272905" cy="4422775"/>
          </a:xfrm>
        </p:spPr>
        <p:txBody>
          <a:bodyPr/>
          <a:p>
            <a:endParaRPr lang="zh-CN" altLang="en-US"/>
          </a:p>
        </p:txBody>
      </p:sp>
      <p:pic>
        <p:nvPicPr>
          <p:cNvPr id="4" name="图片 3"/>
          <p:cNvPicPr>
            <a:picLocks noChangeAspect="1"/>
          </p:cNvPicPr>
          <p:nvPr/>
        </p:nvPicPr>
        <p:blipFill>
          <a:blip r:embed="rId1"/>
          <a:stretch>
            <a:fillRect/>
          </a:stretch>
        </p:blipFill>
        <p:spPr>
          <a:xfrm>
            <a:off x="2167255" y="1119505"/>
            <a:ext cx="8044815" cy="53581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55345" y="418465"/>
            <a:ext cx="10756265" cy="5984240"/>
          </a:xfrm>
        </p:spPr>
        <p:txBody>
          <a:bodyPr>
            <a:noAutofit/>
          </a:bodyPr>
          <a:p>
            <a:pPr fontAlgn="auto">
              <a:lnSpc>
                <a:spcPts val="3000"/>
              </a:lnSpc>
            </a:pPr>
            <a:r>
              <a:rPr lang="en-US" altLang="zh-CN" sz="2400"/>
              <a:t>      </a:t>
            </a:r>
            <a:r>
              <a:rPr lang="en-US" altLang="zh-CN" sz="2000"/>
              <a:t> </a:t>
            </a:r>
            <a:r>
              <a:rPr lang="zh-CN" altLang="en-US" sz="2000">
                <a:sym typeface="+mn-ea"/>
              </a:rPr>
              <a:t>3月1日上午，学校2019年度学生工作研讨会在崂山校区综合服务楼3015会议室召开。副校长陈克正出席会议并讲话，会议由学生处处长陈刚主持。</a:t>
            </a:r>
            <a:r>
              <a:rPr lang="en-US" altLang="zh-CN" sz="2000"/>
              <a:t>   </a:t>
            </a:r>
            <a:br>
              <a:rPr lang="en-US" altLang="zh-CN" sz="2000"/>
            </a:br>
            <a:r>
              <a:rPr lang="en-US" altLang="zh-CN" sz="2000"/>
              <a:t>        </a:t>
            </a:r>
            <a:r>
              <a:rPr lang="zh-CN" altLang="en-US" sz="2000"/>
              <a:t>陈克正在讲话中肯定了各单位2018年学生工作取得的成绩，对各单位针对学生工作“两大工程、两大体系”提出的意见和建议表示认可。他对学校2019年学生工作提出了五点要求：</a:t>
            </a:r>
            <a:r>
              <a:rPr lang="zh-CN" altLang="en-US" sz="2000" b="1"/>
              <a:t>一是</a:t>
            </a:r>
            <a:r>
              <a:rPr lang="zh-CN" altLang="en-US" sz="2000" b="1">
                <a:solidFill>
                  <a:srgbClr val="FF0000"/>
                </a:solidFill>
              </a:rPr>
              <a:t>新</a:t>
            </a:r>
            <a:r>
              <a:rPr lang="zh-CN" altLang="en-US" sz="2000"/>
              <a:t>，新时代的学生工作需要不断创新，各单位要在创新学生工作的基础上凝练特色，打造亮点，不断提升学校学生工作水平。</a:t>
            </a:r>
            <a:r>
              <a:rPr lang="zh-CN" altLang="en-US" sz="2000" b="1"/>
              <a:t>二是</a:t>
            </a:r>
            <a:r>
              <a:rPr lang="zh-CN" altLang="en-US" sz="2000" b="1">
                <a:solidFill>
                  <a:srgbClr val="FF0000"/>
                </a:solidFill>
              </a:rPr>
              <a:t>先</a:t>
            </a:r>
            <a:r>
              <a:rPr lang="zh-CN" altLang="en-US" sz="2000"/>
              <a:t>，各单位要围绕领先，抓先机、创一流，在学生工作上追求卓越，培养、打造一流的社会主义建设者和接班人。</a:t>
            </a:r>
            <a:r>
              <a:rPr lang="zh-CN" altLang="en-US" sz="2000" b="1"/>
              <a:t>三是</a:t>
            </a:r>
            <a:r>
              <a:rPr lang="zh-CN" altLang="en-US" sz="2000" b="1">
                <a:solidFill>
                  <a:srgbClr val="FF0000"/>
                </a:solidFill>
              </a:rPr>
              <a:t>实</a:t>
            </a:r>
            <a:r>
              <a:rPr lang="zh-CN" altLang="en-US" sz="2000"/>
              <a:t>，各单位要狠抓落实，深入到教室、宿舍、餐厅开展调查研究，了解掌握学生实际需求，切实把以学生为中心落到实处。</a:t>
            </a:r>
            <a:r>
              <a:rPr lang="zh-CN" altLang="en-US" sz="2000" b="1"/>
              <a:t>四是</a:t>
            </a:r>
            <a:r>
              <a:rPr lang="zh-CN" altLang="en-US" sz="2000" b="1">
                <a:solidFill>
                  <a:srgbClr val="FF0000"/>
                </a:solidFill>
              </a:rPr>
              <a:t>精</a:t>
            </a:r>
            <a:r>
              <a:rPr lang="zh-CN" altLang="en-US" sz="2000"/>
              <a:t>，学生工作要精确、精准、精细，各单位要精确掌握家庭经济困难生、心理问题学生、学习困难生等特殊学生群体的详细情况，精准、精细地开展相关帮扶工作。</a:t>
            </a:r>
            <a:r>
              <a:rPr lang="zh-CN" altLang="en-US" sz="2000" b="1"/>
              <a:t>五是</a:t>
            </a:r>
            <a:r>
              <a:rPr lang="zh-CN" altLang="en-US" sz="2000" b="1">
                <a:solidFill>
                  <a:srgbClr val="FF0000"/>
                </a:solidFill>
              </a:rPr>
              <a:t>稳</a:t>
            </a:r>
            <a:r>
              <a:rPr lang="zh-CN" altLang="en-US" sz="2000"/>
              <a:t>，稳定是第一位的，是学校和谐发展的前提，各单位要在稳定的基础上推进各项学生工作。</a:t>
            </a:r>
            <a:br>
              <a:rPr lang="zh-CN" altLang="en-US" sz="2000"/>
            </a:br>
            <a:r>
              <a:rPr lang="zh-CN" altLang="en-US" sz="2000"/>
              <a:t>          会议研究了学生发展指导服务体系和“四年不断线”学生成长综合培养体系具体实施问题，讨论了学校2019年学生工作要点、辅导员职称晋升门槛条件等事宜。各单位还就自身的特色工作做了交流发言。</a:t>
            </a:r>
            <a:endParaRPr lang="zh-CN" altLang="en-US" sz="2000"/>
          </a:p>
        </p:txBody>
      </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957070" y="1162368"/>
            <a:ext cx="8277665" cy="430530"/>
          </a:xfrm>
          <a:prstGeom prst="rect">
            <a:avLst/>
          </a:prstGeom>
        </p:spPr>
        <p:txBody>
          <a:bodyPr vert="horz" wrap="square" lIns="0" tIns="0" rIns="0" bIns="0" rtlCol="0">
            <a:spAutoFit/>
          </a:bodyPr>
          <a:lstStyle/>
          <a:p>
            <a:pPr marL="101600" algn="ctr">
              <a:lnSpc>
                <a:spcPct val="100000"/>
              </a:lnSpc>
            </a:pPr>
            <a:r>
              <a:rPr lang="zh-CN" altLang="en-US" sz="2800" b="1" dirty="0">
                <a:solidFill>
                  <a:srgbClr val="FF0000"/>
                </a:solidFill>
                <a:uFillTx/>
                <a:latin typeface="Arial" panose="020B0604020202020204" pitchFamily="34" charset="0"/>
                <a:ea typeface="微软雅黑" panose="020B0503020204020204" charset="-122"/>
                <a:sym typeface="+mn-ea"/>
              </a:rPr>
              <a:t>为什么？大家都这么表达？</a:t>
            </a:r>
            <a:endParaRPr lang="zh-CN" altLang="en-US" sz="2800" b="0" spc="-15" dirty="0">
              <a:ea typeface="微软雅黑" panose="020B0503020204020204" charset="-122"/>
            </a:endParaRPr>
          </a:p>
        </p:txBody>
      </p:sp>
      <p:sp>
        <p:nvSpPr>
          <p:cNvPr id="3" name="文本框 2"/>
          <p:cNvSpPr txBox="1"/>
          <p:nvPr/>
        </p:nvSpPr>
        <p:spPr>
          <a:xfrm>
            <a:off x="1816100" y="2223135"/>
            <a:ext cx="8310245" cy="3305175"/>
          </a:xfrm>
          <a:prstGeom prst="rect">
            <a:avLst/>
          </a:prstGeom>
          <a:noFill/>
          <a:ln w="28575">
            <a:solidFill>
              <a:srgbClr val="219083"/>
            </a:solidFill>
          </a:ln>
        </p:spPr>
        <p:txBody>
          <a:bodyPr wrap="square" rtlCol="0" anchor="ctr" anchorCtr="0">
            <a:noAutofit/>
          </a:bodyPr>
          <a:lstStyle/>
          <a:p>
            <a:pPr>
              <a:lnSpc>
                <a:spcPct val="130000"/>
              </a:lnSpc>
              <a:spcBef>
                <a:spcPts val="1200"/>
              </a:spcBef>
            </a:pPr>
            <a:r>
              <a:rPr lang="zh-CN" altLang="en-US" sz="2400" b="1" dirty="0">
                <a:solidFill>
                  <a:schemeClr val="tx1">
                    <a:lumMod val="95000"/>
                    <a:lumOff val="5000"/>
                  </a:schemeClr>
                </a:solidFill>
                <a:uFillTx/>
                <a:latin typeface="Arial" panose="020B0604020202020204" pitchFamily="34" charset="0"/>
                <a:ea typeface="微软雅黑" panose="020B0503020204020204" charset="-122"/>
                <a:sym typeface="+mn-ea"/>
              </a:rPr>
              <a:t>学校</a:t>
            </a:r>
            <a:r>
              <a:rPr lang="en-US" altLang="zh-CN" sz="2400" b="1" dirty="0">
                <a:solidFill>
                  <a:schemeClr val="tx1">
                    <a:lumMod val="95000"/>
                    <a:lumOff val="5000"/>
                  </a:schemeClr>
                </a:solidFill>
                <a:uFillTx/>
                <a:latin typeface="Arial" panose="020B0604020202020204" pitchFamily="34" charset="0"/>
                <a:ea typeface="微软雅黑" panose="020B0503020204020204" charset="-122"/>
                <a:sym typeface="+mn-ea"/>
              </a:rPr>
              <a:t>“</a:t>
            </a:r>
            <a:r>
              <a:rPr lang="zh-CN" altLang="en-US" sz="2400" b="1" dirty="0">
                <a:solidFill>
                  <a:schemeClr val="tx1">
                    <a:lumMod val="95000"/>
                    <a:lumOff val="5000"/>
                  </a:schemeClr>
                </a:solidFill>
                <a:uFillTx/>
                <a:latin typeface="Arial" panose="020B0604020202020204" pitchFamily="34" charset="0"/>
                <a:ea typeface="微软雅黑" panose="020B0503020204020204" charset="-122"/>
                <a:sym typeface="+mn-ea"/>
              </a:rPr>
              <a:t>五有</a:t>
            </a:r>
            <a:r>
              <a:rPr lang="en-US" altLang="zh-CN" sz="2400" b="1" dirty="0">
                <a:solidFill>
                  <a:schemeClr val="tx1">
                    <a:lumMod val="95000"/>
                    <a:lumOff val="5000"/>
                  </a:schemeClr>
                </a:solidFill>
                <a:uFillTx/>
                <a:latin typeface="Arial" panose="020B0604020202020204" pitchFamily="34" charset="0"/>
                <a:ea typeface="微软雅黑" panose="020B0503020204020204" charset="-122"/>
                <a:sym typeface="+mn-ea"/>
              </a:rPr>
              <a:t>”</a:t>
            </a:r>
            <a:r>
              <a:rPr lang="zh-CN" altLang="en-US" sz="2400" b="1" dirty="0">
                <a:solidFill>
                  <a:schemeClr val="tx1">
                    <a:lumMod val="95000"/>
                    <a:lumOff val="5000"/>
                  </a:schemeClr>
                </a:solidFill>
                <a:uFillTx/>
                <a:latin typeface="Arial" panose="020B0604020202020204" pitchFamily="34" charset="0"/>
                <a:ea typeface="微软雅黑" panose="020B0503020204020204" charset="-122"/>
                <a:sym typeface="+mn-ea"/>
              </a:rPr>
              <a:t>、</a:t>
            </a:r>
            <a:r>
              <a:rPr lang="en-US" altLang="zh-CN" sz="2400" b="1" dirty="0">
                <a:solidFill>
                  <a:schemeClr val="tx1">
                    <a:lumMod val="95000"/>
                    <a:lumOff val="5000"/>
                  </a:schemeClr>
                </a:solidFill>
                <a:uFillTx/>
                <a:latin typeface="Arial" panose="020B0604020202020204" pitchFamily="34" charset="0"/>
                <a:ea typeface="微软雅黑" panose="020B0503020204020204" charset="-122"/>
                <a:sym typeface="+mn-ea"/>
              </a:rPr>
              <a:t>“</a:t>
            </a:r>
            <a:r>
              <a:rPr lang="zh-CN" altLang="en-US" sz="2400" b="1" dirty="0">
                <a:solidFill>
                  <a:schemeClr val="tx1">
                    <a:lumMod val="95000"/>
                    <a:lumOff val="5000"/>
                  </a:schemeClr>
                </a:solidFill>
                <a:uFillTx/>
                <a:latin typeface="Arial" panose="020B0604020202020204" pitchFamily="34" charset="0"/>
                <a:ea typeface="微软雅黑" panose="020B0503020204020204" charset="-122"/>
                <a:sym typeface="+mn-ea"/>
              </a:rPr>
              <a:t>双一流</a:t>
            </a:r>
            <a:r>
              <a:rPr lang="en-US" altLang="zh-CN" sz="2400" b="1" dirty="0">
                <a:solidFill>
                  <a:schemeClr val="tx1">
                    <a:lumMod val="95000"/>
                    <a:lumOff val="5000"/>
                  </a:schemeClr>
                </a:solidFill>
                <a:uFillTx/>
                <a:latin typeface="Arial" panose="020B0604020202020204" pitchFamily="34" charset="0"/>
                <a:ea typeface="微软雅黑" panose="020B0503020204020204" charset="-122"/>
                <a:sym typeface="+mn-ea"/>
              </a:rPr>
              <a:t>”</a:t>
            </a:r>
            <a:endParaRPr lang="en-US" altLang="zh-CN" sz="2400" b="1" dirty="0">
              <a:solidFill>
                <a:schemeClr val="tx1">
                  <a:lumMod val="95000"/>
                  <a:lumOff val="5000"/>
                </a:schemeClr>
              </a:solidFill>
              <a:uFillTx/>
              <a:latin typeface="Arial" panose="020B0604020202020204" pitchFamily="34" charset="0"/>
              <a:ea typeface="微软雅黑" panose="020B0503020204020204" charset="-122"/>
              <a:sym typeface="+mn-ea"/>
            </a:endParaRPr>
          </a:p>
          <a:p>
            <a:pPr>
              <a:lnSpc>
                <a:spcPct val="130000"/>
              </a:lnSpc>
              <a:spcBef>
                <a:spcPts val="1200"/>
              </a:spcBef>
            </a:pPr>
            <a:r>
              <a:rPr lang="zh-CN" altLang="en-US" sz="2400" b="1" dirty="0">
                <a:solidFill>
                  <a:schemeClr val="tx1">
                    <a:lumMod val="95000"/>
                    <a:lumOff val="5000"/>
                  </a:schemeClr>
                </a:solidFill>
                <a:uFillTx/>
                <a:latin typeface="Arial" panose="020B0604020202020204" pitchFamily="34" charset="0"/>
                <a:ea typeface="微软雅黑" panose="020B0503020204020204" charset="-122"/>
                <a:sym typeface="+mn-ea"/>
              </a:rPr>
              <a:t>国家</a:t>
            </a:r>
            <a:r>
              <a:rPr lang="en-US" altLang="zh-CN" sz="2400" b="1" dirty="0">
                <a:solidFill>
                  <a:schemeClr val="tx1">
                    <a:lumMod val="95000"/>
                    <a:lumOff val="5000"/>
                  </a:schemeClr>
                </a:solidFill>
                <a:uFillTx/>
                <a:latin typeface="Arial" panose="020B0604020202020204" pitchFamily="34" charset="0"/>
                <a:ea typeface="微软雅黑" panose="020B0503020204020204" charset="-122"/>
                <a:sym typeface="+mn-ea"/>
              </a:rPr>
              <a:t>“</a:t>
            </a:r>
            <a:r>
              <a:rPr lang="zh-CN" altLang="en-US" sz="2400" b="1" dirty="0">
                <a:solidFill>
                  <a:schemeClr val="tx1">
                    <a:lumMod val="95000"/>
                    <a:lumOff val="5000"/>
                  </a:schemeClr>
                </a:solidFill>
                <a:uFillTx/>
                <a:latin typeface="Arial" panose="020B0604020202020204" pitchFamily="34" charset="0"/>
                <a:ea typeface="微软雅黑" panose="020B0503020204020204" charset="-122"/>
                <a:sym typeface="+mn-ea"/>
              </a:rPr>
              <a:t>一个中心，两个基本点</a:t>
            </a:r>
            <a:r>
              <a:rPr lang="en-US" altLang="zh-CN" sz="2400" b="1" dirty="0">
                <a:solidFill>
                  <a:schemeClr val="tx1">
                    <a:lumMod val="95000"/>
                    <a:lumOff val="5000"/>
                  </a:schemeClr>
                </a:solidFill>
                <a:uFillTx/>
                <a:latin typeface="Arial" panose="020B0604020202020204" pitchFamily="34" charset="0"/>
                <a:ea typeface="微软雅黑" panose="020B0503020204020204" charset="-122"/>
                <a:sym typeface="+mn-ea"/>
              </a:rPr>
              <a:t>”</a:t>
            </a:r>
            <a:endParaRPr lang="en-US" altLang="zh-CN" sz="2400" b="1" dirty="0">
              <a:solidFill>
                <a:schemeClr val="tx1">
                  <a:lumMod val="95000"/>
                  <a:lumOff val="5000"/>
                </a:schemeClr>
              </a:solidFill>
              <a:uFillTx/>
              <a:latin typeface="Arial" panose="020B0604020202020204" pitchFamily="34" charset="0"/>
              <a:ea typeface="微软雅黑" panose="020B0503020204020204" charset="-122"/>
              <a:sym typeface="+mn-ea"/>
            </a:endParaRPr>
          </a:p>
          <a:p>
            <a:pPr>
              <a:lnSpc>
                <a:spcPct val="130000"/>
              </a:lnSpc>
              <a:spcBef>
                <a:spcPts val="1200"/>
              </a:spcBef>
            </a:pPr>
            <a:r>
              <a:rPr lang="en-US" altLang="zh-CN" sz="2400" b="1" dirty="0">
                <a:solidFill>
                  <a:schemeClr val="tx1">
                    <a:lumMod val="95000"/>
                    <a:lumOff val="5000"/>
                  </a:schemeClr>
                </a:solidFill>
                <a:uFillTx/>
                <a:latin typeface="Arial" panose="020B0604020202020204" pitchFamily="34" charset="0"/>
                <a:ea typeface="微软雅黑" panose="020B0503020204020204" charset="-122"/>
                <a:sym typeface="+mn-ea"/>
              </a:rPr>
              <a:t>“</a:t>
            </a:r>
            <a:r>
              <a:rPr lang="zh-CN" altLang="en-US" sz="2400" b="1" dirty="0">
                <a:solidFill>
                  <a:schemeClr val="tx1">
                    <a:lumMod val="95000"/>
                    <a:lumOff val="5000"/>
                  </a:schemeClr>
                </a:solidFill>
                <a:uFillTx/>
                <a:latin typeface="Arial" panose="020B0604020202020204" pitchFamily="34" charset="0"/>
                <a:ea typeface="微软雅黑" panose="020B0503020204020204" charset="-122"/>
                <a:sym typeface="+mn-ea"/>
              </a:rPr>
              <a:t>四个自信</a:t>
            </a:r>
            <a:r>
              <a:rPr lang="en-US" altLang="zh-CN" sz="2400" b="1" dirty="0">
                <a:solidFill>
                  <a:schemeClr val="tx1">
                    <a:lumMod val="95000"/>
                    <a:lumOff val="5000"/>
                  </a:schemeClr>
                </a:solidFill>
                <a:uFillTx/>
                <a:latin typeface="Arial" panose="020B0604020202020204" pitchFamily="34" charset="0"/>
                <a:ea typeface="微软雅黑" panose="020B0503020204020204" charset="-122"/>
                <a:sym typeface="+mn-ea"/>
              </a:rPr>
              <a:t>”</a:t>
            </a:r>
            <a:r>
              <a:rPr lang="zh-CN" altLang="en-US" sz="2400" b="1" dirty="0">
                <a:solidFill>
                  <a:schemeClr val="tx1">
                    <a:lumMod val="95000"/>
                    <a:lumOff val="5000"/>
                  </a:schemeClr>
                </a:solidFill>
                <a:uFillTx/>
                <a:latin typeface="Arial" panose="020B0604020202020204" pitchFamily="34" charset="0"/>
                <a:ea typeface="微软雅黑" panose="020B0503020204020204" charset="-122"/>
                <a:sym typeface="+mn-ea"/>
              </a:rPr>
              <a:t>、</a:t>
            </a:r>
            <a:r>
              <a:rPr lang="en-US" altLang="zh-CN" sz="2400" b="1" dirty="0">
                <a:solidFill>
                  <a:schemeClr val="tx1">
                    <a:lumMod val="95000"/>
                    <a:lumOff val="5000"/>
                  </a:schemeClr>
                </a:solidFill>
                <a:uFillTx/>
                <a:latin typeface="Arial" panose="020B0604020202020204" pitchFamily="34" charset="0"/>
                <a:ea typeface="微软雅黑" panose="020B0503020204020204" charset="-122"/>
                <a:sym typeface="+mn-ea"/>
              </a:rPr>
              <a:t>“</a:t>
            </a:r>
            <a:r>
              <a:rPr lang="zh-CN" altLang="en-US" sz="2400" b="1" dirty="0">
                <a:solidFill>
                  <a:schemeClr val="tx1">
                    <a:lumMod val="95000"/>
                    <a:lumOff val="5000"/>
                  </a:schemeClr>
                </a:solidFill>
                <a:uFillTx/>
                <a:latin typeface="Arial" panose="020B0604020202020204" pitchFamily="34" charset="0"/>
                <a:ea typeface="微软雅黑" panose="020B0503020204020204" charset="-122"/>
                <a:sym typeface="+mn-ea"/>
              </a:rPr>
              <a:t>四个意识</a:t>
            </a:r>
            <a:r>
              <a:rPr lang="en-US" altLang="zh-CN" sz="2400" b="1" dirty="0">
                <a:solidFill>
                  <a:schemeClr val="tx1">
                    <a:lumMod val="95000"/>
                    <a:lumOff val="5000"/>
                  </a:schemeClr>
                </a:solidFill>
                <a:uFillTx/>
                <a:latin typeface="Arial" panose="020B0604020202020204" pitchFamily="34" charset="0"/>
                <a:ea typeface="微软雅黑" panose="020B0503020204020204" charset="-122"/>
                <a:sym typeface="+mn-ea"/>
              </a:rPr>
              <a:t>”</a:t>
            </a:r>
            <a:r>
              <a:rPr lang="zh-CN" altLang="en-US" sz="2400" b="1" dirty="0">
                <a:solidFill>
                  <a:schemeClr val="tx1">
                    <a:lumMod val="95000"/>
                    <a:lumOff val="5000"/>
                  </a:schemeClr>
                </a:solidFill>
                <a:uFillTx/>
                <a:latin typeface="Arial" panose="020B0604020202020204" pitchFamily="34" charset="0"/>
                <a:ea typeface="微软雅黑" panose="020B0503020204020204" charset="-122"/>
                <a:sym typeface="+mn-ea"/>
              </a:rPr>
              <a:t>、</a:t>
            </a:r>
            <a:r>
              <a:rPr lang="en-US" altLang="zh-CN" sz="2400" b="1" dirty="0">
                <a:solidFill>
                  <a:schemeClr val="tx1">
                    <a:lumMod val="95000"/>
                    <a:lumOff val="5000"/>
                  </a:schemeClr>
                </a:solidFill>
                <a:uFillTx/>
                <a:latin typeface="Arial" panose="020B0604020202020204" pitchFamily="34" charset="0"/>
                <a:ea typeface="微软雅黑" panose="020B0503020204020204" charset="-122"/>
                <a:sym typeface="+mn-ea"/>
              </a:rPr>
              <a:t>“</a:t>
            </a:r>
            <a:r>
              <a:rPr lang="zh-CN" altLang="en-US" sz="2400" b="1" dirty="0">
                <a:solidFill>
                  <a:schemeClr val="tx1">
                    <a:lumMod val="95000"/>
                    <a:lumOff val="5000"/>
                  </a:schemeClr>
                </a:solidFill>
                <a:uFillTx/>
                <a:latin typeface="Arial" panose="020B0604020202020204" pitchFamily="34" charset="0"/>
                <a:ea typeface="微软雅黑" panose="020B0503020204020204" charset="-122"/>
                <a:sym typeface="+mn-ea"/>
              </a:rPr>
              <a:t>两个维护</a:t>
            </a:r>
            <a:r>
              <a:rPr lang="en-US" altLang="zh-CN" sz="2400" b="1" dirty="0">
                <a:solidFill>
                  <a:schemeClr val="tx1">
                    <a:lumMod val="95000"/>
                    <a:lumOff val="5000"/>
                  </a:schemeClr>
                </a:solidFill>
                <a:uFillTx/>
                <a:latin typeface="Arial" panose="020B0604020202020204" pitchFamily="34" charset="0"/>
                <a:ea typeface="微软雅黑" panose="020B0503020204020204" charset="-122"/>
                <a:sym typeface="+mn-ea"/>
              </a:rPr>
              <a:t>”</a:t>
            </a:r>
            <a:r>
              <a:rPr lang="zh-CN" altLang="en-US" sz="2400" b="1" dirty="0">
                <a:solidFill>
                  <a:schemeClr val="tx1">
                    <a:lumMod val="95000"/>
                    <a:lumOff val="5000"/>
                  </a:schemeClr>
                </a:solidFill>
                <a:uFillTx/>
                <a:latin typeface="Arial" panose="020B0604020202020204" pitchFamily="34" charset="0"/>
                <a:ea typeface="微软雅黑" panose="020B0503020204020204" charset="-122"/>
                <a:cs typeface="Arial" panose="020B0604020202020204" pitchFamily="34" charset="0"/>
                <a:sym typeface="+mn-ea"/>
              </a:rPr>
              <a:t>……</a:t>
            </a:r>
            <a:endParaRPr lang="zh-CN" altLang="en-US" sz="2400" b="1" dirty="0">
              <a:solidFill>
                <a:schemeClr val="tx1">
                  <a:lumMod val="95000"/>
                  <a:lumOff val="5000"/>
                </a:schemeClr>
              </a:solidFill>
              <a:uFillTx/>
              <a:latin typeface="Arial" panose="020B0604020202020204" pitchFamily="34" charset="0"/>
              <a:ea typeface="微软雅黑" panose="020B0503020204020204" charset="-122"/>
              <a:cs typeface="Arial" panose="020B0604020202020204" pitchFamily="34" charset="0"/>
              <a:sym typeface="+mn-ea"/>
            </a:endParaRPr>
          </a:p>
          <a:p>
            <a:pPr marL="285750" indent="-285750">
              <a:spcBef>
                <a:spcPts val="600"/>
              </a:spcBef>
              <a:spcAft>
                <a:spcPts val="600"/>
              </a:spcAft>
              <a:buFont typeface="Arial" panose="020B0604020202020204" pitchFamily="34" charset="0"/>
              <a:buChar char="•"/>
            </a:pPr>
            <a:endParaRPr lang="zh-CN" altLang="en-US" sz="2400" b="1" dirty="0">
              <a:latin typeface="微软雅黑" panose="020B0503020204020204" charset="-122"/>
              <a:ea typeface="微软雅黑" panose="020B0503020204020204" charset="-122"/>
              <a:sym typeface="+mn-ea"/>
            </a:endParaRPr>
          </a:p>
        </p:txBody>
      </p:sp>
      <p:grpSp>
        <p:nvGrpSpPr>
          <p:cNvPr id="8" name="组合 37"/>
          <p:cNvGrpSpPr/>
          <p:nvPr/>
        </p:nvGrpSpPr>
        <p:grpSpPr>
          <a:xfrm>
            <a:off x="0" y="234902"/>
            <a:ext cx="354563" cy="677408"/>
            <a:chOff x="0" y="-78772"/>
            <a:chExt cx="602082" cy="1150304"/>
          </a:xfrm>
        </p:grpSpPr>
        <p:sp>
          <p:nvSpPr>
            <p:cNvPr id="12"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7"/>
          <p:cNvSpPr/>
          <p:nvPr/>
        </p:nvSpPr>
        <p:spPr>
          <a:xfrm rot="5400000">
            <a:off x="-2156932" y="-650631"/>
            <a:ext cx="6858001" cy="8159264"/>
          </a:xfrm>
          <a:custGeom>
            <a:avLst/>
            <a:gdLst>
              <a:gd name="connsiteX0" fmla="*/ 1 w 4510455"/>
              <a:gd name="connsiteY0" fmla="*/ 8838392 h 8838392"/>
              <a:gd name="connsiteX1" fmla="*/ 1 w 4510455"/>
              <a:gd name="connsiteY1" fmla="*/ 3888323 h 8838392"/>
              <a:gd name="connsiteX2" fmla="*/ 4510455 w 4510455"/>
              <a:gd name="connsiteY2" fmla="*/ 3888323 h 8838392"/>
              <a:gd name="connsiteX3" fmla="*/ 4510455 w 4510455"/>
              <a:gd name="connsiteY3" fmla="*/ 8838392 h 8838392"/>
              <a:gd name="connsiteX4" fmla="*/ 0 w 4510455"/>
              <a:gd name="connsiteY4" fmla="*/ 3888322 h 8838392"/>
              <a:gd name="connsiteX5" fmla="*/ 2255227 w 4510455"/>
              <a:gd name="connsiteY5" fmla="*/ 0 h 8838392"/>
              <a:gd name="connsiteX6" fmla="*/ 4510454 w 4510455"/>
              <a:gd name="connsiteY6" fmla="*/ 3888322 h 8838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10455" h="8838392">
                <a:moveTo>
                  <a:pt x="1" y="8838392"/>
                </a:moveTo>
                <a:lnTo>
                  <a:pt x="1" y="3888323"/>
                </a:lnTo>
                <a:lnTo>
                  <a:pt x="4510455" y="3888323"/>
                </a:lnTo>
                <a:lnTo>
                  <a:pt x="4510455" y="8838392"/>
                </a:lnTo>
                <a:close/>
                <a:moveTo>
                  <a:pt x="0" y="3888322"/>
                </a:moveTo>
                <a:lnTo>
                  <a:pt x="2255227" y="0"/>
                </a:lnTo>
                <a:lnTo>
                  <a:pt x="4510454" y="3888322"/>
                </a:lnTo>
                <a:close/>
              </a:path>
            </a:pathLst>
          </a:custGeom>
          <a:blipFill dpi="0" rotWithShape="0">
            <a:blip r:embed="rId1"/>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1" name="任意多边形 20"/>
          <p:cNvSpPr/>
          <p:nvPr/>
        </p:nvSpPr>
        <p:spPr>
          <a:xfrm rot="5400000">
            <a:off x="-1091020" y="864903"/>
            <a:ext cx="6858001" cy="5128208"/>
          </a:xfrm>
          <a:custGeom>
            <a:avLst/>
            <a:gdLst>
              <a:gd name="connsiteX0" fmla="*/ 1 w 6858001"/>
              <a:gd name="connsiteY0" fmla="*/ 5128208 h 5128208"/>
              <a:gd name="connsiteX1" fmla="*/ 1 w 6858001"/>
              <a:gd name="connsiteY1" fmla="*/ 5128207 h 5128208"/>
              <a:gd name="connsiteX2" fmla="*/ 6857999 w 6858001"/>
              <a:gd name="connsiteY2" fmla="*/ 5128207 h 5128208"/>
              <a:gd name="connsiteX3" fmla="*/ 5388164 w 6858001"/>
              <a:gd name="connsiteY3" fmla="*/ 3589553 h 5128208"/>
              <a:gd name="connsiteX4" fmla="*/ 6858001 w 6858001"/>
              <a:gd name="connsiteY4" fmla="*/ 3589553 h 5128208"/>
              <a:gd name="connsiteX5" fmla="*/ 6858001 w 6858001"/>
              <a:gd name="connsiteY5" fmla="*/ 5128208 h 5128208"/>
              <a:gd name="connsiteX6" fmla="*/ 1 w 6858001"/>
              <a:gd name="connsiteY6" fmla="*/ 5128206 h 5128208"/>
              <a:gd name="connsiteX7" fmla="*/ 1 w 6858001"/>
              <a:gd name="connsiteY7" fmla="*/ 3589552 h 5128208"/>
              <a:gd name="connsiteX8" fmla="*/ 1469834 w 6858001"/>
              <a:gd name="connsiteY8" fmla="*/ 3589552 h 5128208"/>
              <a:gd name="connsiteX9" fmla="*/ 0 w 6858001"/>
              <a:gd name="connsiteY9" fmla="*/ 3589551 h 5128208"/>
              <a:gd name="connsiteX10" fmla="*/ 3428999 w 6858001"/>
              <a:gd name="connsiteY10" fmla="*/ 0 h 5128208"/>
              <a:gd name="connsiteX11" fmla="*/ 6857999 w 6858001"/>
              <a:gd name="connsiteY11" fmla="*/ 3589551 h 5128208"/>
              <a:gd name="connsiteX12" fmla="*/ 5388163 w 6858001"/>
              <a:gd name="connsiteY12" fmla="*/ 3589551 h 5128208"/>
              <a:gd name="connsiteX13" fmla="*/ 3428999 w 6858001"/>
              <a:gd name="connsiteY13" fmla="*/ 1538656 h 5128208"/>
              <a:gd name="connsiteX14" fmla="*/ 1469835 w 6858001"/>
              <a:gd name="connsiteY14" fmla="*/ 3589551 h 5128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858001" h="5128208">
                <a:moveTo>
                  <a:pt x="1" y="5128208"/>
                </a:moveTo>
                <a:lnTo>
                  <a:pt x="1" y="5128207"/>
                </a:lnTo>
                <a:lnTo>
                  <a:pt x="6857999" y="5128207"/>
                </a:lnTo>
                <a:lnTo>
                  <a:pt x="5388164" y="3589553"/>
                </a:lnTo>
                <a:lnTo>
                  <a:pt x="6858001" y="3589553"/>
                </a:lnTo>
                <a:lnTo>
                  <a:pt x="6858001" y="5128208"/>
                </a:lnTo>
                <a:close/>
                <a:moveTo>
                  <a:pt x="1" y="5128206"/>
                </a:moveTo>
                <a:lnTo>
                  <a:pt x="1" y="3589552"/>
                </a:lnTo>
                <a:lnTo>
                  <a:pt x="1469834" y="3589552"/>
                </a:lnTo>
                <a:close/>
                <a:moveTo>
                  <a:pt x="0" y="3589551"/>
                </a:moveTo>
                <a:lnTo>
                  <a:pt x="3428999" y="0"/>
                </a:lnTo>
                <a:lnTo>
                  <a:pt x="6857999" y="3589551"/>
                </a:lnTo>
                <a:lnTo>
                  <a:pt x="5388163" y="3589551"/>
                </a:lnTo>
                <a:lnTo>
                  <a:pt x="3428999" y="1538656"/>
                </a:lnTo>
                <a:lnTo>
                  <a:pt x="1469835" y="3589551"/>
                </a:lnTo>
                <a:close/>
              </a:path>
            </a:pathLst>
          </a:custGeom>
          <a:solidFill>
            <a:srgbClr val="219083">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文本框 16"/>
          <p:cNvSpPr txBox="1"/>
          <p:nvPr/>
        </p:nvSpPr>
        <p:spPr>
          <a:xfrm>
            <a:off x="5652135" y="3491230"/>
            <a:ext cx="4647565" cy="4140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2100" b="1" noProof="0" dirty="0">
                <a:ln>
                  <a:noFill/>
                </a:ln>
                <a:solidFill>
                  <a:prstClr val="black"/>
                </a:solidFill>
                <a:effectLst/>
                <a:uLnTx/>
                <a:uFillTx/>
                <a:latin typeface="微软雅黑" panose="020B0503020204020204" charset="-122"/>
                <a:ea typeface="微软雅黑" panose="020B0503020204020204" charset="-122"/>
                <a:sym typeface="+mn-ea"/>
              </a:rPr>
              <a:t>第</a:t>
            </a:r>
            <a:r>
              <a:rPr lang="zh-CN" altLang="en-US" sz="2100" b="1" noProof="0" dirty="0">
                <a:ln>
                  <a:noFill/>
                </a:ln>
                <a:solidFill>
                  <a:prstClr val="black"/>
                </a:solidFill>
                <a:effectLst/>
                <a:uLnTx/>
                <a:uFillTx/>
                <a:latin typeface="微软雅黑" panose="020B0503020204020204" charset="-122"/>
                <a:ea typeface="微软雅黑" panose="020B0503020204020204" charset="-122"/>
                <a:sym typeface="+mn-ea"/>
              </a:rPr>
              <a:t>五章  </a:t>
            </a:r>
            <a:r>
              <a:rPr kumimoji="0" lang="zh-CN" altLang="en-US" sz="21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有效的表达</a:t>
            </a:r>
            <a:endParaRPr kumimoji="0" sz="21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p:txBody>
      </p:sp>
      <p:sp>
        <p:nvSpPr>
          <p:cNvPr id="4" name="object 4"/>
          <p:cNvSpPr txBox="1"/>
          <p:nvPr/>
        </p:nvSpPr>
        <p:spPr>
          <a:xfrm>
            <a:off x="3114040" y="2475865"/>
            <a:ext cx="6749415" cy="553720"/>
          </a:xfrm>
          <a:prstGeom prst="rect">
            <a:avLst/>
          </a:prstGeom>
        </p:spPr>
        <p:txBody>
          <a:bodyPr vert="horz" wrap="square" lIns="0" tIns="0" rIns="0" bIns="0" rtlCol="0">
            <a:spAutoFit/>
          </a:bodyPr>
          <a:lstStyle/>
          <a:p>
            <a:pPr marL="12700" algn="r">
              <a:lnSpc>
                <a:spcPct val="100000"/>
              </a:lnSpc>
            </a:pPr>
            <a:r>
              <a:rPr lang="zh-CN" altLang="en-US" sz="3600" b="1" dirty="0">
                <a:latin typeface="微软雅黑" panose="020B0503020204020204" charset="-122"/>
                <a:ea typeface="微软雅黑" panose="020B0503020204020204" charset="-122"/>
                <a:cs typeface="微软雅黑" panose="020B0503020204020204" charset="-122"/>
              </a:rPr>
              <a:t>《创新创业基础》</a:t>
            </a:r>
            <a:endParaRPr lang="zh-CN" altLang="en-US" sz="3600" b="1" dirty="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8" name="图片 17" descr="1453874644nzKFRC3Ivw"/>
          <p:cNvPicPr>
            <a:picLocks noChangeAspect="1"/>
          </p:cNvPicPr>
          <p:nvPr/>
        </p:nvPicPr>
        <p:blipFill>
          <a:blip r:embed="rId1"/>
          <a:stretch>
            <a:fillRect/>
          </a:stretch>
        </p:blipFill>
        <p:spPr>
          <a:xfrm>
            <a:off x="7700884" y="1879136"/>
            <a:ext cx="3974119" cy="4574257"/>
          </a:xfrm>
          <a:prstGeom prst="rect">
            <a:avLst/>
          </a:prstGeom>
          <a:ln w="12700">
            <a:solidFill>
              <a:sysClr val="window" lastClr="FFFFFF"/>
            </a:solidFill>
          </a:ln>
          <a:effectLst>
            <a:outerShdw blurRad="63500" sx="102000" sy="102000" algn="ctr" rotWithShape="0">
              <a:prstClr val="black">
                <a:alpha val="40000"/>
              </a:prstClr>
            </a:outerShdw>
          </a:effectLst>
        </p:spPr>
      </p:pic>
      <p:sp>
        <p:nvSpPr>
          <p:cNvPr id="19" name="矩形 18"/>
          <p:cNvSpPr/>
          <p:nvPr/>
        </p:nvSpPr>
        <p:spPr>
          <a:xfrm>
            <a:off x="7884142" y="1865170"/>
            <a:ext cx="418997" cy="916290"/>
          </a:xfrm>
          <a:prstGeom prst="rect">
            <a:avLst/>
          </a:prstGeom>
          <a:solidFill>
            <a:schemeClr val="tx2">
              <a:alpha val="65000"/>
            </a:schemeClr>
          </a:solidFill>
          <a:ln w="25400">
            <a:noFill/>
          </a:ln>
        </p:spPr>
        <p:txBody>
          <a:bodyPr vert="eaVert" anchor="ctr"/>
          <a:p>
            <a:pPr algn="ctr"/>
            <a:r>
              <a:rPr lang="zh-CN" altLang="en-US" sz="1865" b="1" dirty="0">
                <a:solidFill>
                  <a:schemeClr val="bg1"/>
                </a:solidFill>
                <a:latin typeface="微软雅黑" panose="020B0503020204020204" charset="-122"/>
                <a:ea typeface="微软雅黑" panose="020B0503020204020204" charset="-122"/>
              </a:rPr>
              <a:t>麦肯锡</a:t>
            </a:r>
            <a:endParaRPr lang="zh-CN" altLang="en-US" sz="1865" b="1" dirty="0">
              <a:solidFill>
                <a:schemeClr val="bg1"/>
              </a:solidFill>
              <a:latin typeface="微软雅黑" panose="020B0503020204020204" charset="-122"/>
              <a:ea typeface="微软雅黑" panose="020B0503020204020204" charset="-122"/>
            </a:endParaRPr>
          </a:p>
        </p:txBody>
      </p:sp>
      <p:grpSp>
        <p:nvGrpSpPr>
          <p:cNvPr id="20" name="组合 19"/>
          <p:cNvGrpSpPr/>
          <p:nvPr/>
        </p:nvGrpSpPr>
        <p:grpSpPr>
          <a:xfrm>
            <a:off x="1142974" y="3295827"/>
            <a:ext cx="5948904" cy="864233"/>
            <a:chOff x="760" y="3466"/>
            <a:chExt cx="12760" cy="1021"/>
          </a:xfrm>
        </p:grpSpPr>
        <p:sp>
          <p:nvSpPr>
            <p:cNvPr id="21" name="五边形 10"/>
            <p:cNvSpPr/>
            <p:nvPr/>
          </p:nvSpPr>
          <p:spPr>
            <a:xfrm>
              <a:off x="760" y="3466"/>
              <a:ext cx="12760" cy="1021"/>
            </a:xfrm>
            <a:prstGeom prst="rect">
              <a:avLst/>
            </a:prstGeom>
            <a:solidFill>
              <a:schemeClr val="tx2"/>
            </a:solidFill>
            <a:ln w="15875" cap="flat" cmpd="sng" algn="ctr">
              <a:gradFill flip="none" rotWithShape="1">
                <a:gsLst>
                  <a:gs pos="0">
                    <a:schemeClr val="bg1">
                      <a:lumMod val="75000"/>
                    </a:schemeClr>
                  </a:gs>
                  <a:gs pos="100000">
                    <a:schemeClr val="bg1"/>
                  </a:gs>
                </a:gsLst>
                <a:lin ang="18900000" scaled="1"/>
                <a:tileRect/>
              </a:gradFill>
              <a:prstDash val="solid"/>
            </a:ln>
            <a:effectLst>
              <a:outerShdw blurRad="203200" dist="88900" dir="8100000" sx="102000" sy="102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76" tIns="60938" rIns="121876" bIns="60938" rtlCol="0" anchor="ctr"/>
            <a:p>
              <a:pPr algn="ctr"/>
              <a:endParaRPr lang="zh-CN" altLang="en-US" sz="1600" spc="-150">
                <a:solidFill>
                  <a:schemeClr val="accent1"/>
                </a:solidFill>
                <a:latin typeface="微软雅黑" panose="020B0503020204020204" charset="-122"/>
                <a:ea typeface="微软雅黑" panose="020B0503020204020204" charset="-122"/>
              </a:endParaRPr>
            </a:p>
          </p:txBody>
        </p:sp>
        <p:sp>
          <p:nvSpPr>
            <p:cNvPr id="22" name="矩形 21"/>
            <p:cNvSpPr>
              <a:spLocks noChangeArrowheads="1"/>
            </p:cNvSpPr>
            <p:nvPr/>
          </p:nvSpPr>
          <p:spPr bwMode="auto">
            <a:xfrm>
              <a:off x="1159" y="3549"/>
              <a:ext cx="11974" cy="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398" tIns="45700" rIns="91398" bIns="45700">
              <a:spAutoFit/>
            </a:bodyPr>
            <a:p>
              <a:pPr algn="ctr"/>
              <a:r>
                <a:rPr lang="zh-CN" sz="2400" dirty="0">
                  <a:solidFill>
                    <a:schemeClr val="bg1"/>
                  </a:solidFill>
                  <a:latin typeface="微软雅黑" panose="020B0503020204020204" charset="-122"/>
                  <a:ea typeface="微软雅黑" panose="020B0503020204020204" charset="-122"/>
                  <a:sym typeface="Arial" panose="020B0604020202020204" pitchFamily="34" charset="0"/>
                </a:rPr>
                <a:t>电梯</a:t>
              </a:r>
              <a:r>
                <a:rPr lang="en-US" altLang="zh-CN" sz="2400" dirty="0">
                  <a:solidFill>
                    <a:schemeClr val="bg1"/>
                  </a:solidFill>
                  <a:latin typeface="微软雅黑" panose="020B0503020204020204" charset="-122"/>
                  <a:ea typeface="微软雅黑" panose="020B0503020204020204" charset="-122"/>
                  <a:sym typeface="Arial" panose="020B0604020202020204" pitchFamily="34" charset="0"/>
                </a:rPr>
                <a:t>30</a:t>
              </a:r>
              <a:r>
                <a:rPr lang="zh-CN" altLang="en-US" sz="2400" dirty="0">
                  <a:solidFill>
                    <a:schemeClr val="bg1"/>
                  </a:solidFill>
                  <a:latin typeface="微软雅黑" panose="020B0503020204020204" charset="-122"/>
                  <a:ea typeface="微软雅黑" panose="020B0503020204020204" charset="-122"/>
                  <a:sym typeface="Arial" panose="020B0604020202020204" pitchFamily="34" charset="0"/>
                </a:rPr>
                <a:t>秒</a:t>
              </a:r>
              <a:endParaRPr lang="zh-CN" altLang="en-US" sz="2400" dirty="0">
                <a:solidFill>
                  <a:schemeClr val="bg1"/>
                </a:solidFill>
                <a:latin typeface="微软雅黑" panose="020B0503020204020204" charset="-122"/>
                <a:ea typeface="微软雅黑" panose="020B0503020204020204" charset="-122"/>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831340" y="1408430"/>
            <a:ext cx="8310245" cy="3305175"/>
          </a:xfrm>
          <a:prstGeom prst="rect">
            <a:avLst/>
          </a:prstGeom>
          <a:noFill/>
          <a:ln w="28575">
            <a:solidFill>
              <a:srgbClr val="219083"/>
            </a:solidFill>
          </a:ln>
        </p:spPr>
        <p:txBody>
          <a:bodyPr wrap="square" rtlCol="0" anchor="ctr" anchorCtr="0">
            <a:noAutofit/>
          </a:bodyPr>
          <a:lstStyle/>
          <a:p>
            <a:pPr algn="ctr">
              <a:lnSpc>
                <a:spcPct val="130000"/>
              </a:lnSpc>
              <a:spcBef>
                <a:spcPts val="1200"/>
              </a:spcBef>
            </a:pPr>
            <a:r>
              <a:rPr lang="zh-CN" altLang="en-US" sz="4000" b="1" dirty="0">
                <a:solidFill>
                  <a:srgbClr val="FF0000"/>
                </a:solidFill>
                <a:uFillTx/>
                <a:latin typeface="微软雅黑" panose="020B0503020204020204" charset="-122"/>
                <a:ea typeface="微软雅黑" panose="020B0503020204020204" charset="-122"/>
                <a:sym typeface="+mn-ea"/>
              </a:rPr>
              <a:t>有效表达背后的科学思维</a:t>
            </a:r>
            <a:r>
              <a:rPr lang="zh-CN" altLang="en-US" sz="4000" b="1" dirty="0">
                <a:solidFill>
                  <a:srgbClr val="FF0000"/>
                </a:solidFill>
                <a:uFillTx/>
                <a:latin typeface="Arial" panose="020B0604020202020204" pitchFamily="34" charset="0"/>
                <a:ea typeface="微软雅黑" panose="020B0503020204020204" charset="-122"/>
                <a:sym typeface="+mn-ea"/>
              </a:rPr>
              <a:t>？</a:t>
            </a:r>
            <a:endParaRPr lang="zh-CN" altLang="en-US" sz="4000" b="1" dirty="0">
              <a:solidFill>
                <a:srgbClr val="FF0000"/>
              </a:solidFill>
              <a:uFillTx/>
              <a:latin typeface="Arial" panose="020B0604020202020204" pitchFamily="34" charset="0"/>
              <a:ea typeface="微软雅黑" panose="020B0503020204020204" charset="-122"/>
              <a:sym typeface="+mn-ea"/>
            </a:endParaRPr>
          </a:p>
        </p:txBody>
      </p:sp>
      <p:grpSp>
        <p:nvGrpSpPr>
          <p:cNvPr id="8" name="组合 37"/>
          <p:cNvGrpSpPr/>
          <p:nvPr/>
        </p:nvGrpSpPr>
        <p:grpSpPr>
          <a:xfrm>
            <a:off x="0" y="234902"/>
            <a:ext cx="354563" cy="677408"/>
            <a:chOff x="0" y="-78772"/>
            <a:chExt cx="602082" cy="1150304"/>
          </a:xfrm>
        </p:grpSpPr>
        <p:sp>
          <p:nvSpPr>
            <p:cNvPr id="12"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860425" y="1245235"/>
            <a:ext cx="10348595" cy="4946015"/>
          </a:xfrm>
          <a:prstGeom prst="rect">
            <a:avLst/>
          </a:prstGeom>
        </p:spPr>
      </p:pic>
      <p:sp>
        <p:nvSpPr>
          <p:cNvPr id="3" name="矩形: 圆角 10"/>
          <p:cNvSpPr/>
          <p:nvPr/>
        </p:nvSpPr>
        <p:spPr>
          <a:xfrm>
            <a:off x="861060" y="385445"/>
            <a:ext cx="819150" cy="594360"/>
          </a:xfrm>
          <a:prstGeom prst="roundRect">
            <a:avLst>
              <a:gd name="adj" fmla="val 7175"/>
            </a:avLst>
          </a:prstGeom>
          <a:solidFill>
            <a:srgbClr val="5B9BD5"/>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nSpc>
                <a:spcPct val="130000"/>
              </a:lnSpc>
              <a:spcBef>
                <a:spcPts val="1200"/>
              </a:spcBef>
            </a:pPr>
            <a:r>
              <a:rPr lang="zh-CN" altLang="en-US" sz="2400" b="1" dirty="0">
                <a:solidFill>
                  <a:schemeClr val="tx1">
                    <a:lumMod val="95000"/>
                    <a:lumOff val="5000"/>
                  </a:schemeClr>
                </a:solidFill>
                <a:uFillTx/>
                <a:latin typeface="Arial" panose="020B0604020202020204" pitchFamily="34" charset="0"/>
                <a:ea typeface="微软雅黑" panose="020B0503020204020204" charset="-122"/>
                <a:sym typeface="+mn-ea"/>
              </a:rPr>
              <a:t>呈现：</a:t>
            </a:r>
            <a:endParaRPr lang="zh-CN" altLang="en-US" sz="2400" b="1" dirty="0">
              <a:solidFill>
                <a:schemeClr val="tx1">
                  <a:lumMod val="95000"/>
                  <a:lumOff val="5000"/>
                </a:schemeClr>
              </a:solidFill>
              <a:uFillTx/>
              <a:latin typeface="Arial" panose="020B0604020202020204" pitchFamily="34" charset="0"/>
              <a:ea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1" name="图片 100"/>
          <p:cNvPicPr/>
          <p:nvPr/>
        </p:nvPicPr>
        <p:blipFill>
          <a:blip r:embed="rId1"/>
          <a:stretch>
            <a:fillRect/>
          </a:stretch>
        </p:blipFill>
        <p:spPr>
          <a:xfrm>
            <a:off x="434975" y="260350"/>
            <a:ext cx="11249660" cy="633730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2" name="图片 101"/>
          <p:cNvPicPr/>
          <p:nvPr/>
        </p:nvPicPr>
        <p:blipFill>
          <a:blip r:embed="rId1"/>
          <a:stretch>
            <a:fillRect/>
          </a:stretch>
        </p:blipFill>
        <p:spPr>
          <a:xfrm>
            <a:off x="754380" y="772160"/>
            <a:ext cx="10346055" cy="506539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8" name="图片 17" descr="1453874644nzKFRC3Ivw"/>
          <p:cNvPicPr>
            <a:picLocks noChangeAspect="1"/>
          </p:cNvPicPr>
          <p:nvPr/>
        </p:nvPicPr>
        <p:blipFill>
          <a:blip r:embed="rId1"/>
          <a:stretch>
            <a:fillRect/>
          </a:stretch>
        </p:blipFill>
        <p:spPr>
          <a:xfrm>
            <a:off x="7700884" y="1879136"/>
            <a:ext cx="3974119" cy="4574257"/>
          </a:xfrm>
          <a:prstGeom prst="rect">
            <a:avLst/>
          </a:prstGeom>
          <a:ln w="12700">
            <a:solidFill>
              <a:sysClr val="window" lastClr="FFFFFF"/>
            </a:solidFill>
          </a:ln>
          <a:effectLst>
            <a:outerShdw blurRad="63500" sx="102000" sy="102000" algn="ctr" rotWithShape="0">
              <a:prstClr val="black">
                <a:alpha val="40000"/>
              </a:prstClr>
            </a:outerShdw>
          </a:effectLst>
        </p:spPr>
      </p:pic>
      <p:sp>
        <p:nvSpPr>
          <p:cNvPr id="19" name="矩形 18"/>
          <p:cNvSpPr/>
          <p:nvPr/>
        </p:nvSpPr>
        <p:spPr>
          <a:xfrm>
            <a:off x="7884142" y="1865170"/>
            <a:ext cx="418997" cy="916290"/>
          </a:xfrm>
          <a:prstGeom prst="rect">
            <a:avLst/>
          </a:prstGeom>
          <a:solidFill>
            <a:schemeClr val="tx2">
              <a:alpha val="65000"/>
            </a:schemeClr>
          </a:solidFill>
          <a:ln w="25400">
            <a:noFill/>
          </a:ln>
        </p:spPr>
        <p:txBody>
          <a:bodyPr vert="eaVert" anchor="ctr"/>
          <a:p>
            <a:pPr algn="ctr"/>
            <a:r>
              <a:rPr lang="zh-CN" altLang="en-US" sz="1865" b="1" dirty="0">
                <a:solidFill>
                  <a:schemeClr val="bg1"/>
                </a:solidFill>
                <a:latin typeface="微软雅黑" panose="020B0503020204020204" charset="-122"/>
                <a:ea typeface="微软雅黑" panose="020B0503020204020204" charset="-122"/>
              </a:rPr>
              <a:t>麦肯锡</a:t>
            </a:r>
            <a:endParaRPr lang="zh-CN" altLang="en-US" sz="1865" b="1" dirty="0">
              <a:solidFill>
                <a:schemeClr val="bg1"/>
              </a:solidFill>
              <a:latin typeface="微软雅黑" panose="020B0503020204020204" charset="-122"/>
              <a:ea typeface="微软雅黑" panose="020B0503020204020204" charset="-122"/>
            </a:endParaRPr>
          </a:p>
        </p:txBody>
      </p:sp>
      <p:grpSp>
        <p:nvGrpSpPr>
          <p:cNvPr id="20" name="组合 19"/>
          <p:cNvGrpSpPr/>
          <p:nvPr/>
        </p:nvGrpSpPr>
        <p:grpSpPr>
          <a:xfrm>
            <a:off x="1057884" y="1856282"/>
            <a:ext cx="5948904" cy="898938"/>
            <a:chOff x="760" y="3466"/>
            <a:chExt cx="12760" cy="1062"/>
          </a:xfrm>
        </p:grpSpPr>
        <p:sp>
          <p:nvSpPr>
            <p:cNvPr id="21" name="五边形 10"/>
            <p:cNvSpPr/>
            <p:nvPr/>
          </p:nvSpPr>
          <p:spPr>
            <a:xfrm>
              <a:off x="760" y="3466"/>
              <a:ext cx="12760" cy="1021"/>
            </a:xfrm>
            <a:prstGeom prst="rect">
              <a:avLst/>
            </a:prstGeom>
            <a:solidFill>
              <a:schemeClr val="tx2"/>
            </a:solidFill>
            <a:ln w="15875" cap="flat" cmpd="sng" algn="ctr">
              <a:gradFill flip="none" rotWithShape="1">
                <a:gsLst>
                  <a:gs pos="0">
                    <a:schemeClr val="bg1">
                      <a:lumMod val="75000"/>
                    </a:schemeClr>
                  </a:gs>
                  <a:gs pos="100000">
                    <a:schemeClr val="bg1"/>
                  </a:gs>
                </a:gsLst>
                <a:lin ang="18900000" scaled="1"/>
                <a:tileRect/>
              </a:gradFill>
              <a:prstDash val="solid"/>
            </a:ln>
            <a:effectLst>
              <a:outerShdw blurRad="203200" dist="88900" dir="8100000" sx="102000" sy="102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76" tIns="60938" rIns="121876" bIns="60938" rtlCol="0" anchor="ctr"/>
            <a:p>
              <a:pPr algn="ctr"/>
              <a:endParaRPr lang="zh-CN" altLang="en-US" sz="1600" spc="-150">
                <a:solidFill>
                  <a:schemeClr val="accent1"/>
                </a:solidFill>
                <a:latin typeface="微软雅黑" panose="020B0503020204020204" charset="-122"/>
                <a:ea typeface="微软雅黑" panose="020B0503020204020204" charset="-122"/>
              </a:endParaRPr>
            </a:p>
          </p:txBody>
        </p:sp>
        <p:sp>
          <p:nvSpPr>
            <p:cNvPr id="22" name="矩形 21"/>
            <p:cNvSpPr>
              <a:spLocks noChangeArrowheads="1"/>
            </p:cNvSpPr>
            <p:nvPr/>
          </p:nvSpPr>
          <p:spPr bwMode="auto">
            <a:xfrm>
              <a:off x="1159" y="3549"/>
              <a:ext cx="11974" cy="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398" tIns="45700" rIns="91398" bIns="45700">
              <a:spAutoFit/>
            </a:bodyPr>
            <a:p>
              <a:pPr algn="ctr"/>
              <a:r>
                <a:rPr sz="2400" dirty="0">
                  <a:solidFill>
                    <a:schemeClr val="bg1"/>
                  </a:solidFill>
                  <a:latin typeface="微软雅黑" panose="020B0503020204020204" charset="-122"/>
                  <a:ea typeface="微软雅黑" panose="020B0503020204020204" charset="-122"/>
                  <a:sym typeface="Arial" panose="020B0604020202020204" pitchFamily="34" charset="0"/>
                </a:rPr>
                <a:t>“MECE法则”（Mutually Exclusive Collectively Exhaustive）</a:t>
              </a:r>
              <a:endParaRPr sz="2400" dirty="0">
                <a:solidFill>
                  <a:schemeClr val="bg1"/>
                </a:solidFill>
                <a:latin typeface="微软雅黑" panose="020B0503020204020204" charset="-122"/>
                <a:ea typeface="微软雅黑" panose="020B0503020204020204" charset="-122"/>
                <a:sym typeface="Arial" panose="020B0604020202020204" pitchFamily="34" charset="0"/>
              </a:endParaRPr>
            </a:p>
          </p:txBody>
        </p:sp>
      </p:grpSp>
      <p:grpSp>
        <p:nvGrpSpPr>
          <p:cNvPr id="23" name="组合 22"/>
          <p:cNvGrpSpPr/>
          <p:nvPr/>
        </p:nvGrpSpPr>
        <p:grpSpPr>
          <a:xfrm>
            <a:off x="1139144" y="3301185"/>
            <a:ext cx="5651798" cy="3081952"/>
            <a:chOff x="-144" y="4451"/>
            <a:chExt cx="11649" cy="1021"/>
          </a:xfrm>
        </p:grpSpPr>
        <p:sp>
          <p:nvSpPr>
            <p:cNvPr id="24" name="五边形 10"/>
            <p:cNvSpPr/>
            <p:nvPr/>
          </p:nvSpPr>
          <p:spPr>
            <a:xfrm>
              <a:off x="-144" y="4451"/>
              <a:ext cx="11649" cy="1021"/>
            </a:xfrm>
            <a:prstGeom prst="roundRect">
              <a:avLst/>
            </a:prstGeom>
            <a:gradFill flip="none" rotWithShape="1">
              <a:gsLst>
                <a:gs pos="36000">
                  <a:srgbClr val="E7E7E7"/>
                </a:gs>
                <a:gs pos="0">
                  <a:schemeClr val="bg1"/>
                </a:gs>
                <a:gs pos="100000">
                  <a:schemeClr val="bg1">
                    <a:lumMod val="75000"/>
                  </a:schemeClr>
                </a:gs>
              </a:gsLst>
              <a:lin ang="18900000" scaled="1"/>
              <a:tileRect/>
            </a:gradFill>
            <a:ln w="15875" cap="flat" cmpd="sng" algn="ctr">
              <a:gradFill flip="none" rotWithShape="1">
                <a:gsLst>
                  <a:gs pos="0">
                    <a:schemeClr val="bg1">
                      <a:lumMod val="75000"/>
                    </a:schemeClr>
                  </a:gs>
                  <a:gs pos="100000">
                    <a:schemeClr val="bg1"/>
                  </a:gs>
                </a:gsLst>
                <a:lin ang="18900000" scaled="1"/>
                <a:tileRect/>
              </a:gradFill>
              <a:prstDash val="solid"/>
            </a:ln>
            <a:effectLst>
              <a:outerShdw blurRad="203200" dist="88900" dir="8100000" sx="102000" sy="102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76" tIns="60938" rIns="121876" bIns="60938" rtlCol="0" anchor="ctr"/>
            <a:p>
              <a:pPr algn="ctr"/>
              <a:endParaRPr lang="zh-CN" altLang="en-US" sz="1600" spc="-150">
                <a:solidFill>
                  <a:schemeClr val="accent1"/>
                </a:solidFill>
                <a:latin typeface="微软雅黑" panose="020B0503020204020204" charset="-122"/>
                <a:ea typeface="微软雅黑" panose="020B0503020204020204" charset="-122"/>
              </a:endParaRPr>
            </a:p>
          </p:txBody>
        </p:sp>
        <p:sp>
          <p:nvSpPr>
            <p:cNvPr id="25" name="矩形 24"/>
            <p:cNvSpPr>
              <a:spLocks noChangeArrowheads="1"/>
            </p:cNvSpPr>
            <p:nvPr/>
          </p:nvSpPr>
          <p:spPr bwMode="auto">
            <a:xfrm>
              <a:off x="715" y="4661"/>
              <a:ext cx="10079" cy="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398" tIns="45700" rIns="91398" bIns="45700">
              <a:spAutoFit/>
            </a:bodyPr>
            <a:p>
              <a:pPr algn="l"/>
              <a:r>
                <a:rPr lang="zh-CN" altLang="en-US" sz="2665" dirty="0">
                  <a:solidFill>
                    <a:schemeClr val="tx2">
                      <a:lumMod val="75000"/>
                    </a:schemeClr>
                  </a:solidFill>
                  <a:latin typeface="微软雅黑" panose="020B0503020204020204" charset="-122"/>
                  <a:ea typeface="微软雅黑" panose="020B0503020204020204" charset="-122"/>
                  <a:sym typeface="Arial" panose="020B0604020202020204" pitchFamily="34" charset="0"/>
                </a:rPr>
                <a:t>中文意思是“完全穷尽、相互独立”。换句话说，它的意思就是，把所有的分类情况都包括在内，又没有逻辑上重复的地方。</a:t>
              </a:r>
              <a:endParaRPr lang="zh-CN" altLang="en-US" sz="2665" dirty="0">
                <a:solidFill>
                  <a:schemeClr val="tx2">
                    <a:lumMod val="75000"/>
                  </a:schemeClr>
                </a:solidFill>
                <a:latin typeface="微软雅黑" panose="020B0503020204020204" charset="-122"/>
                <a:ea typeface="微软雅黑" panose="020B0503020204020204" charset="-122"/>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2437765" y="1580515"/>
            <a:ext cx="7315835" cy="36963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831340" y="1408430"/>
            <a:ext cx="8310245" cy="3305175"/>
          </a:xfrm>
          <a:prstGeom prst="rect">
            <a:avLst/>
          </a:prstGeom>
          <a:noFill/>
          <a:ln w="28575">
            <a:solidFill>
              <a:srgbClr val="219083"/>
            </a:solidFill>
          </a:ln>
        </p:spPr>
        <p:txBody>
          <a:bodyPr wrap="square" rtlCol="0" anchor="ctr" anchorCtr="0">
            <a:noAutofit/>
          </a:bodyPr>
          <a:lstStyle/>
          <a:p>
            <a:pPr algn="ctr">
              <a:lnSpc>
                <a:spcPct val="130000"/>
              </a:lnSpc>
              <a:spcBef>
                <a:spcPts val="1200"/>
              </a:spcBef>
            </a:pPr>
            <a:r>
              <a:rPr lang="zh-CN" altLang="en-US" sz="4000" b="1" dirty="0">
                <a:solidFill>
                  <a:srgbClr val="FF0000"/>
                </a:solidFill>
                <a:uFillTx/>
                <a:latin typeface="微软雅黑" panose="020B0503020204020204" charset="-122"/>
                <a:ea typeface="微软雅黑" panose="020B0503020204020204" charset="-122"/>
                <a:sym typeface="+mn-ea"/>
              </a:rPr>
              <a:t>请观看结构化思维的视频</a:t>
            </a:r>
            <a:endParaRPr lang="zh-CN" altLang="en-US" sz="4000" b="1" dirty="0">
              <a:solidFill>
                <a:srgbClr val="FF0000"/>
              </a:solidFill>
              <a:uFillTx/>
              <a:latin typeface="Arial" panose="020B0604020202020204" pitchFamily="34" charset="0"/>
              <a:ea typeface="微软雅黑" panose="020B0503020204020204" charset="-122"/>
              <a:sym typeface="+mn-ea"/>
            </a:endParaRPr>
          </a:p>
        </p:txBody>
      </p:sp>
      <p:grpSp>
        <p:nvGrpSpPr>
          <p:cNvPr id="8" name="组合 37"/>
          <p:cNvGrpSpPr/>
          <p:nvPr/>
        </p:nvGrpSpPr>
        <p:grpSpPr>
          <a:xfrm>
            <a:off x="0" y="234902"/>
            <a:ext cx="354563" cy="677408"/>
            <a:chOff x="0" y="-78772"/>
            <a:chExt cx="602082" cy="1150304"/>
          </a:xfrm>
        </p:grpSpPr>
        <p:sp>
          <p:nvSpPr>
            <p:cNvPr id="12"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957070" y="1162368"/>
            <a:ext cx="8277665" cy="430530"/>
          </a:xfrm>
          <a:prstGeom prst="rect">
            <a:avLst/>
          </a:prstGeom>
        </p:spPr>
        <p:txBody>
          <a:bodyPr vert="horz" wrap="square" lIns="0" tIns="0" rIns="0" bIns="0" rtlCol="0">
            <a:spAutoFit/>
          </a:bodyPr>
          <a:lstStyle/>
          <a:p>
            <a:pPr marL="101600" algn="ctr">
              <a:lnSpc>
                <a:spcPct val="100000"/>
              </a:lnSpc>
            </a:pPr>
            <a:r>
              <a:rPr>
                <a:solidFill>
                  <a:schemeClr val="tx1">
                    <a:lumMod val="95000"/>
                    <a:lumOff val="5000"/>
                  </a:schemeClr>
                </a:solidFill>
                <a:latin typeface="Arial" panose="020B0604020202020204" pitchFamily="34" charset="0"/>
                <a:ea typeface="微软雅黑" panose="020B0503020204020204" charset="-122"/>
                <a:sym typeface="+mn-ea"/>
              </a:rPr>
              <a:t>应用场景</a:t>
            </a:r>
            <a:endParaRPr lang="zh-CN" altLang="en-US" sz="2800" b="0" spc="-15" dirty="0">
              <a:ea typeface="微软雅黑" panose="020B0503020204020204" charset="-122"/>
            </a:endParaRPr>
          </a:p>
        </p:txBody>
      </p:sp>
      <p:sp>
        <p:nvSpPr>
          <p:cNvPr id="3" name="文本框 2"/>
          <p:cNvSpPr txBox="1"/>
          <p:nvPr/>
        </p:nvSpPr>
        <p:spPr>
          <a:xfrm>
            <a:off x="1580515" y="2379345"/>
            <a:ext cx="8373110" cy="1379855"/>
          </a:xfrm>
          <a:prstGeom prst="rect">
            <a:avLst/>
          </a:prstGeom>
          <a:noFill/>
          <a:ln w="28575">
            <a:solidFill>
              <a:srgbClr val="219083"/>
            </a:solidFill>
          </a:ln>
        </p:spPr>
        <p:txBody>
          <a:bodyPr wrap="square" rtlCol="0" anchor="ctr" anchorCtr="0">
            <a:noAutofit/>
          </a:bodyPr>
          <a:lstStyle/>
          <a:p>
            <a:pPr marL="342900" indent="-342900">
              <a:spcBef>
                <a:spcPts val="600"/>
              </a:spcBef>
              <a:spcAft>
                <a:spcPts val="600"/>
              </a:spcAft>
              <a:buFont typeface="Arial" panose="020B0604020202020204" pitchFamily="34" charset="0"/>
              <a:buChar char="•"/>
            </a:pPr>
            <a:r>
              <a:rPr lang="zh-CN" altLang="en-US" sz="2800" b="1" dirty="0">
                <a:solidFill>
                  <a:srgbClr val="FF0000"/>
                </a:solidFill>
                <a:uFillTx/>
                <a:latin typeface="Arial" panose="020B0604020202020204" pitchFamily="34" charset="0"/>
                <a:ea typeface="微软雅黑" panose="020B0503020204020204" charset="-122"/>
                <a:sym typeface="+mn-ea"/>
              </a:rPr>
              <a:t>汇报、报告、讲话、总结、工作要点、路演</a:t>
            </a:r>
            <a:r>
              <a:rPr lang="zh-CN" altLang="en-US" sz="2800" b="1" dirty="0">
                <a:solidFill>
                  <a:srgbClr val="FF0000"/>
                </a:solidFill>
                <a:uFillTx/>
                <a:latin typeface="Arial" panose="020B0604020202020204" pitchFamily="34" charset="0"/>
                <a:ea typeface="微软雅黑" panose="020B0503020204020204" charset="-122"/>
                <a:cs typeface="Arial" panose="020B0604020202020204" pitchFamily="34" charset="0"/>
                <a:sym typeface="+mn-ea"/>
              </a:rPr>
              <a:t>……</a:t>
            </a:r>
            <a:endParaRPr lang="zh-CN" altLang="en-US" sz="2800" b="1" dirty="0">
              <a:solidFill>
                <a:srgbClr val="FF0000"/>
              </a:solidFill>
              <a:uFillTx/>
              <a:latin typeface="Arial" panose="020B0604020202020204" pitchFamily="34" charset="0"/>
              <a:ea typeface="微软雅黑" panose="020B0503020204020204" charset="-122"/>
              <a:cs typeface="Arial" panose="020B0604020202020204" pitchFamily="34" charset="0"/>
              <a:sym typeface="+mn-ea"/>
            </a:endParaRPr>
          </a:p>
        </p:txBody>
      </p:sp>
      <p:grpSp>
        <p:nvGrpSpPr>
          <p:cNvPr id="8" name="组合 37"/>
          <p:cNvGrpSpPr/>
          <p:nvPr/>
        </p:nvGrpSpPr>
        <p:grpSpPr>
          <a:xfrm>
            <a:off x="0" y="234902"/>
            <a:ext cx="354563" cy="677408"/>
            <a:chOff x="0" y="-78772"/>
            <a:chExt cx="602082" cy="1150304"/>
          </a:xfrm>
        </p:grpSpPr>
        <p:sp>
          <p:nvSpPr>
            <p:cNvPr id="12"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895985" y="1408430"/>
            <a:ext cx="9698990" cy="3305175"/>
          </a:xfrm>
          <a:prstGeom prst="rect">
            <a:avLst/>
          </a:prstGeom>
          <a:noFill/>
          <a:ln w="28575">
            <a:solidFill>
              <a:srgbClr val="219083"/>
            </a:solidFill>
          </a:ln>
        </p:spPr>
        <p:txBody>
          <a:bodyPr wrap="square" rtlCol="0" anchor="ctr" anchorCtr="0">
            <a:noAutofit/>
          </a:bodyPr>
          <a:lstStyle/>
          <a:p>
            <a:pPr algn="ctr">
              <a:lnSpc>
                <a:spcPct val="130000"/>
              </a:lnSpc>
              <a:spcBef>
                <a:spcPts val="1200"/>
              </a:spcBef>
            </a:pPr>
            <a:r>
              <a:rPr lang="zh-CN" altLang="en-US" sz="4000" b="1" dirty="0">
                <a:solidFill>
                  <a:srgbClr val="FF0000"/>
                </a:solidFill>
                <a:uFillTx/>
                <a:latin typeface="Arial" panose="020B0604020202020204" pitchFamily="34" charset="0"/>
                <a:ea typeface="微软雅黑" panose="020B0503020204020204" charset="-122"/>
                <a:sym typeface="+mn-ea"/>
              </a:rPr>
              <a:t>上午学校督察室召开各部门考核任务</a:t>
            </a:r>
            <a:r>
              <a:rPr lang="zh-CN" altLang="en-US" sz="4000" b="1" dirty="0">
                <a:solidFill>
                  <a:srgbClr val="FF0000"/>
                </a:solidFill>
                <a:uFillTx/>
                <a:latin typeface="Arial" panose="020B0604020202020204" pitchFamily="34" charset="0"/>
                <a:ea typeface="微软雅黑" panose="020B0503020204020204" charset="-122"/>
                <a:sym typeface="+mn-ea"/>
              </a:rPr>
              <a:t>进展</a:t>
            </a:r>
            <a:endParaRPr lang="zh-CN" altLang="en-US" sz="4000" b="1" dirty="0">
              <a:solidFill>
                <a:srgbClr val="FF0000"/>
              </a:solidFill>
              <a:uFillTx/>
              <a:latin typeface="Arial" panose="020B0604020202020204" pitchFamily="34" charset="0"/>
              <a:ea typeface="微软雅黑" panose="020B0503020204020204" charset="-122"/>
              <a:sym typeface="+mn-ea"/>
            </a:endParaRPr>
          </a:p>
        </p:txBody>
      </p:sp>
      <p:grpSp>
        <p:nvGrpSpPr>
          <p:cNvPr id="8" name="组合 37"/>
          <p:cNvGrpSpPr/>
          <p:nvPr/>
        </p:nvGrpSpPr>
        <p:grpSpPr>
          <a:xfrm>
            <a:off x="0" y="234902"/>
            <a:ext cx="354563" cy="677408"/>
            <a:chOff x="0" y="-78772"/>
            <a:chExt cx="602082" cy="1150304"/>
          </a:xfrm>
        </p:grpSpPr>
        <p:sp>
          <p:nvSpPr>
            <p:cNvPr id="12"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059305" y="2134235"/>
            <a:ext cx="8277860" cy="3101975"/>
          </a:xfrm>
          <a:prstGeom prst="rect">
            <a:avLst/>
          </a:prstGeom>
        </p:spPr>
        <p:txBody>
          <a:bodyPr vert="horz" wrap="square" lIns="0" tIns="0" rIns="0" bIns="0" rtlCol="0">
            <a:noAutofit/>
          </a:bodyPr>
          <a:lstStyle/>
          <a:p>
            <a:pPr marL="101600" algn="l" fontAlgn="auto">
              <a:lnSpc>
                <a:spcPts val="5060"/>
              </a:lnSpc>
            </a:pPr>
            <a:r>
              <a:rPr lang="zh-CN" altLang="en-US" sz="2800" spc="-15" dirty="0">
                <a:ea typeface="微软雅黑" panose="020B0503020204020204" charset="-122"/>
              </a:rPr>
              <a:t>1.</a:t>
            </a:r>
            <a:r>
              <a:rPr lang="zh-CN" altLang="en-US" sz="2800" spc="-15" dirty="0">
                <a:solidFill>
                  <a:srgbClr val="FF0000"/>
                </a:solidFill>
                <a:ea typeface="微软雅黑" panose="020B0503020204020204" charset="-122"/>
              </a:rPr>
              <a:t>不确定</a:t>
            </a:r>
            <a:r>
              <a:rPr lang="zh-CN" altLang="en-US" sz="2800" spc="-15" dirty="0">
                <a:ea typeface="微软雅黑" panose="020B0503020204020204" charset="-122"/>
              </a:rPr>
              <a:t>的永恒存在</a:t>
            </a:r>
            <a:br>
              <a:rPr lang="zh-CN" altLang="en-US" sz="2800" spc="-15" dirty="0">
                <a:ea typeface="微软雅黑" panose="020B0503020204020204" charset="-122"/>
              </a:rPr>
            </a:br>
            <a:r>
              <a:rPr lang="en-US" sz="2800" spc="-15" dirty="0">
                <a:ea typeface="微软雅黑" panose="020B0503020204020204" charset="-122"/>
              </a:rPr>
              <a:t>2.</a:t>
            </a:r>
            <a:r>
              <a:rPr lang="zh-CN" altLang="en-US" sz="2800" spc="-15" dirty="0">
                <a:ea typeface="微软雅黑" panose="020B0503020204020204" charset="-122"/>
              </a:rPr>
              <a:t>应对个人面临</a:t>
            </a:r>
            <a:r>
              <a:rPr lang="en-US" altLang="zh-CN" sz="2800" spc="-15" dirty="0">
                <a:ea typeface="微软雅黑" panose="020B0503020204020204" charset="-122"/>
              </a:rPr>
              <a:t>“</a:t>
            </a:r>
            <a:r>
              <a:rPr lang="zh-CN" altLang="en-US" sz="2800" spc="-15" dirty="0">
                <a:ea typeface="微软雅黑" panose="020B0503020204020204" charset="-122"/>
              </a:rPr>
              <a:t>不确定</a:t>
            </a:r>
            <a:r>
              <a:rPr lang="en-US" altLang="zh-CN" sz="2800" spc="-15" dirty="0">
                <a:ea typeface="微软雅黑" panose="020B0503020204020204" charset="-122"/>
              </a:rPr>
              <a:t>”</a:t>
            </a:r>
            <a:r>
              <a:rPr lang="zh-CN" altLang="en-US" sz="2800" spc="-15" dirty="0">
                <a:ea typeface="微软雅黑" panose="020B0503020204020204" charset="-122"/>
              </a:rPr>
              <a:t>的理论</a:t>
            </a:r>
            <a:r>
              <a:rPr lang="en-US" altLang="zh-CN" sz="2800" spc="-15" dirty="0">
                <a:ea typeface="微软雅黑" panose="020B0503020204020204" charset="-122"/>
              </a:rPr>
              <a:t>---</a:t>
            </a:r>
            <a:r>
              <a:rPr lang="zh-CN" altLang="en-US" sz="2800" spc="-15" dirty="0">
                <a:solidFill>
                  <a:srgbClr val="FF0000"/>
                </a:solidFill>
                <a:ea typeface="微软雅黑" panose="020B0503020204020204" charset="-122"/>
                <a:sym typeface="+mn-ea"/>
              </a:rPr>
              <a:t>效果推理</a:t>
            </a:r>
            <a:br>
              <a:rPr lang="zh-CN" altLang="en-US" sz="2800" spc="-15" dirty="0">
                <a:solidFill>
                  <a:srgbClr val="FF0000"/>
                </a:solidFill>
                <a:ea typeface="微软雅黑" panose="020B0503020204020204" charset="-122"/>
                <a:sym typeface="+mn-ea"/>
              </a:rPr>
            </a:br>
            <a:r>
              <a:rPr lang="zh-CN" altLang="en-US" sz="2800" spc="-15" dirty="0">
                <a:ea typeface="微软雅黑" panose="020B0503020204020204" charset="-122"/>
                <a:sym typeface="+mn-ea"/>
              </a:rPr>
              <a:t>3.</a:t>
            </a:r>
            <a:r>
              <a:rPr lang="zh-CN" altLang="en-US" sz="2800" spc="-15" dirty="0">
                <a:ea typeface="微软雅黑" panose="020B0503020204020204" charset="-122"/>
                <a:sym typeface="+mn-ea"/>
              </a:rPr>
              <a:t>用产品解决别人的不确定</a:t>
            </a:r>
            <a:r>
              <a:rPr lang="en-US" altLang="zh-CN" sz="2800" spc="-15" dirty="0">
                <a:ea typeface="微软雅黑" panose="020B0503020204020204" charset="-122"/>
                <a:sym typeface="+mn-ea"/>
              </a:rPr>
              <a:t>---</a:t>
            </a:r>
            <a:r>
              <a:rPr lang="zh-CN" altLang="en-US" sz="2800" spc="-15" dirty="0">
                <a:solidFill>
                  <a:srgbClr val="FF0000"/>
                </a:solidFill>
                <a:ea typeface="微软雅黑" panose="020B0503020204020204" charset="-122"/>
                <a:sym typeface="+mn-ea"/>
              </a:rPr>
              <a:t>设计思维</a:t>
            </a:r>
            <a:r>
              <a:rPr lang="en-US" altLang="zh-CN" sz="2800" spc="-15" dirty="0">
                <a:solidFill>
                  <a:srgbClr val="FF0000"/>
                </a:solidFill>
                <a:ea typeface="微软雅黑" panose="020B0503020204020204" charset="-122"/>
                <a:sym typeface="+mn-ea"/>
              </a:rPr>
              <a:t>+</a:t>
            </a:r>
            <a:r>
              <a:rPr lang="zh-CN" altLang="en-US" sz="2800" spc="-15" dirty="0">
                <a:solidFill>
                  <a:srgbClr val="FF0000"/>
                </a:solidFill>
                <a:ea typeface="微软雅黑" panose="020B0503020204020204" charset="-122"/>
                <a:sym typeface="+mn-ea"/>
              </a:rPr>
              <a:t>精益创业</a:t>
            </a:r>
            <a:br>
              <a:rPr lang="zh-CN" altLang="en-US" sz="2800" spc="-15" dirty="0">
                <a:ea typeface="微软雅黑" panose="020B0503020204020204" charset="-122"/>
              </a:rPr>
            </a:br>
            <a:r>
              <a:rPr lang="en-US" altLang="zh-CN" sz="2800" spc="-15" dirty="0">
                <a:ea typeface="微软雅黑" panose="020B0503020204020204" charset="-122"/>
              </a:rPr>
              <a:t>4.</a:t>
            </a:r>
            <a:r>
              <a:rPr lang="zh-CN" altLang="en-US" sz="2800" spc="-15" dirty="0">
                <a:solidFill>
                  <a:srgbClr val="FF0000"/>
                </a:solidFill>
                <a:ea typeface="微软雅黑" panose="020B0503020204020204" charset="-122"/>
                <a:sym typeface="+mn-ea"/>
              </a:rPr>
              <a:t>商业模式画布</a:t>
            </a:r>
            <a:r>
              <a:rPr lang="en-US" altLang="zh-CN" sz="2800" spc="-15" dirty="0">
                <a:ea typeface="微软雅黑" panose="020B0503020204020204" charset="-122"/>
                <a:sym typeface="+mn-ea"/>
              </a:rPr>
              <a:t>---</a:t>
            </a:r>
            <a:r>
              <a:rPr lang="zh-CN" altLang="en-US" sz="2800" spc="-15" dirty="0">
                <a:ea typeface="微软雅黑" panose="020B0503020204020204" charset="-122"/>
                <a:sym typeface="+mn-ea"/>
              </a:rPr>
              <a:t>涵盖整个商业模式的思维导图</a:t>
            </a:r>
            <a:endParaRPr lang="zh-CN" altLang="en-US" sz="2800" spc="-15" dirty="0">
              <a:ea typeface="微软雅黑" panose="020B0503020204020204" charset="-122"/>
            </a:endParaRPr>
          </a:p>
        </p:txBody>
      </p:sp>
      <p:grpSp>
        <p:nvGrpSpPr>
          <p:cNvPr id="8" name="组合 37"/>
          <p:cNvGrpSpPr/>
          <p:nvPr/>
        </p:nvGrpSpPr>
        <p:grpSpPr>
          <a:xfrm>
            <a:off x="0" y="234902"/>
            <a:ext cx="354563" cy="677408"/>
            <a:chOff x="0" y="-78772"/>
            <a:chExt cx="602082" cy="1150304"/>
          </a:xfrm>
        </p:grpSpPr>
        <p:sp>
          <p:nvSpPr>
            <p:cNvPr id="12"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4" name="object 2"/>
          <p:cNvSpPr txBox="1">
            <a:spLocks noGrp="1"/>
          </p:cNvSpPr>
          <p:nvPr/>
        </p:nvSpPr>
        <p:spPr>
          <a:xfrm>
            <a:off x="2176780" y="933450"/>
            <a:ext cx="8277665" cy="492125"/>
          </a:xfrm>
          <a:prstGeom prst="rect">
            <a:avLst/>
          </a:prstGeom>
        </p:spPr>
        <p:txBody>
          <a:bodyPr vert="horz" wrap="square" lIns="0" tIns="0" rIns="0" bIns="0" rtlCol="0" anchor="ctr">
            <a:spAutoFit/>
          </a:bodyPr>
          <a:lstStyle>
            <a:lvl1pPr algn="l" defTabSz="914400" rtl="0" eaLnBrk="1" latinLnBrk="0" hangingPunct="1">
              <a:lnSpc>
                <a:spcPct val="90000"/>
              </a:lnSpc>
              <a:spcBef>
                <a:spcPct val="0"/>
              </a:spcBef>
              <a:buNone/>
              <a:defRPr sz="2400" b="1" i="0" kern="1200">
                <a:solidFill>
                  <a:srgbClr val="079082"/>
                </a:solidFill>
                <a:latin typeface="微软雅黑" panose="020B0503020204020204" charset="-122"/>
                <a:ea typeface="+mj-ea"/>
                <a:cs typeface="微软雅黑" panose="020B0503020204020204" charset="-122"/>
              </a:defRPr>
            </a:lvl1pPr>
          </a:lstStyle>
          <a:p>
            <a:pPr marL="101600" algn="ctr">
              <a:lnSpc>
                <a:spcPct val="100000"/>
              </a:lnSpc>
            </a:pPr>
            <a:r>
              <a:rPr lang="zh-CN" altLang="en-US" sz="3200" spc="-15" dirty="0">
                <a:solidFill>
                  <a:schemeClr val="tx1"/>
                </a:solidFill>
                <a:ea typeface="微软雅黑" panose="020B0503020204020204" charset="-122"/>
              </a:rPr>
              <a:t>前几节课程回顾</a:t>
            </a:r>
            <a:endParaRPr lang="zh-CN" altLang="en-US" sz="2800" b="0" spc="-15" dirty="0">
              <a:solidFill>
                <a:srgbClr val="FF0000"/>
              </a:solidFill>
              <a:ea typeface="微软雅黑" panose="020B0503020204020204" charset="-122"/>
            </a:endParaRP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00355" y="474345"/>
            <a:ext cx="11591290" cy="5909310"/>
          </a:xfrm>
          <a:prstGeom prst="rect">
            <a:avLst/>
          </a:prstGeom>
        </p:spPr>
        <p:txBody>
          <a:bodyPr vert="horz" wrap="square" lIns="0" tIns="0" rIns="0" bIns="0" rtlCol="0">
            <a:spAutoFit/>
          </a:bodyPr>
          <a:lstStyle/>
          <a:p>
            <a:pPr marL="101600" algn="l">
              <a:lnSpc>
                <a:spcPct val="100000"/>
              </a:lnSpc>
            </a:pPr>
            <a:r>
              <a:rPr lang="zh-CN" altLang="en-US" b="0" spc="-15" dirty="0">
                <a:solidFill>
                  <a:schemeClr val="tx1"/>
                </a:solidFill>
                <a:ea typeface="微软雅黑" panose="020B0503020204020204" charset="-122"/>
              </a:rPr>
              <a:t>根据学校十四五规划制定的增长目标和去年学科竞赛所取得的成绩，本年度各项学科竞赛的获奖目标为国家级以上获奖400人次以上，省级以上获奖1200人次以上。其中国家级以上获奖400人次以上的目标为本年度根据山东省分类考核和高教协会学科竞赛排行榜的规则最新制定，省级以上获奖1200人次以上的目标按照学校十四五规划每年增长10%的要求制定。</a:t>
            </a:r>
            <a:br>
              <a:rPr lang="zh-CN" altLang="en-US" b="0" spc="-15" dirty="0">
                <a:solidFill>
                  <a:schemeClr val="tx1"/>
                </a:solidFill>
                <a:ea typeface="微软雅黑" panose="020B0503020204020204" charset="-122"/>
              </a:rPr>
            </a:br>
            <a:r>
              <a:rPr lang="zh-CN" altLang="en-US" b="0" spc="-15" dirty="0">
                <a:solidFill>
                  <a:schemeClr val="tx1"/>
                </a:solidFill>
                <a:ea typeface="微软雅黑" panose="020B0503020204020204" charset="-122"/>
              </a:rPr>
              <a:t>去年，山东省出台了学科竞赛相关经费的管理办法，在去年山东省分类考核中与我校同属博士学位授予高校的12所高校均对学科竞赛工作高度重视，不断加大对学科竞赛的投入。在传统的学科竞赛强校中，去年分类考核学科竞赛获奖总数位列第一位的山东科技大学对学科竞赛管理的职能部门进行了调整，青岛大学对学科竞赛的负责人进行了更换，青岛理工大学大幅提高了对A类竞赛获奖的奖励。已获批博士点的齐鲁工业大学和青岛农业大学也从人员、考核等各方面加强了对学科竞赛的支持力度。</a:t>
            </a:r>
            <a:br>
              <a:rPr lang="zh-CN" altLang="en-US" b="0" spc="-15" dirty="0">
                <a:solidFill>
                  <a:schemeClr val="tx1"/>
                </a:solidFill>
                <a:ea typeface="微软雅黑" panose="020B0503020204020204" charset="-122"/>
              </a:rPr>
            </a:br>
            <a:r>
              <a:rPr lang="zh-CN" altLang="en-US" b="0" spc="-15" dirty="0">
                <a:solidFill>
                  <a:schemeClr val="tx1"/>
                </a:solidFill>
                <a:ea typeface="微软雅黑" panose="020B0503020204020204" charset="-122"/>
              </a:rPr>
              <a:t>为了应对各高校之间日趋激烈的竞争，创新创业教育学院将汲取以往的成功经验，从组织、培训和考核等方面进一步提高学科竞赛工作水平，并于近期对《青岛科技大学大学生学科竞赛管理办法》进行修订。</a:t>
            </a:r>
            <a:br>
              <a:rPr lang="zh-CN" altLang="en-US" b="0" spc="-15" dirty="0">
                <a:solidFill>
                  <a:schemeClr val="tx1"/>
                </a:solidFill>
                <a:ea typeface="微软雅黑" panose="020B0503020204020204" charset="-122"/>
              </a:rPr>
            </a:br>
            <a:r>
              <a:rPr lang="zh-CN" altLang="en-US" b="0" spc="-15" dirty="0">
                <a:solidFill>
                  <a:schemeClr val="tx1"/>
                </a:solidFill>
                <a:ea typeface="微软雅黑" panose="020B0503020204020204" charset="-122"/>
              </a:rPr>
              <a:t> 通过提早启动、强化指导和严抓落实，创新创业教育学院有信心在本年度的学科竞赛中取得优异的成绩，完成本年度各项学科竞赛的获奖目标。</a:t>
            </a:r>
            <a:endParaRPr lang="zh-CN" altLang="en-US" b="0" spc="-15" dirty="0">
              <a:solidFill>
                <a:schemeClr val="tx1"/>
              </a:solidFill>
              <a:ea typeface="微软雅黑" panose="020B0503020204020204" charset="-122"/>
            </a:endParaRPr>
          </a:p>
        </p:txBody>
      </p:sp>
      <p:grpSp>
        <p:nvGrpSpPr>
          <p:cNvPr id="8" name="组合 37"/>
          <p:cNvGrpSpPr/>
          <p:nvPr/>
        </p:nvGrpSpPr>
        <p:grpSpPr>
          <a:xfrm>
            <a:off x="0" y="234902"/>
            <a:ext cx="354563" cy="677408"/>
            <a:chOff x="0" y="-78772"/>
            <a:chExt cx="602082" cy="1150304"/>
          </a:xfrm>
        </p:grpSpPr>
        <p:sp>
          <p:nvSpPr>
            <p:cNvPr id="12"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54330" y="289878"/>
            <a:ext cx="11722100" cy="6278245"/>
          </a:xfrm>
          <a:prstGeom prst="rect">
            <a:avLst/>
          </a:prstGeom>
        </p:spPr>
        <p:txBody>
          <a:bodyPr vert="horz" wrap="square" lIns="0" tIns="0" rIns="0" bIns="0" rtlCol="0">
            <a:spAutoFit/>
          </a:bodyPr>
          <a:lstStyle/>
          <a:p>
            <a:pPr marL="101600" algn="l">
              <a:lnSpc>
                <a:spcPct val="100000"/>
              </a:lnSpc>
            </a:pPr>
            <a:r>
              <a:rPr lang="zh-CN" altLang="en-US" spc="-15" dirty="0">
                <a:solidFill>
                  <a:schemeClr val="tx1"/>
                </a:solidFill>
                <a:ea typeface="微软雅黑" panose="020B0503020204020204" charset="-122"/>
              </a:rPr>
              <a:t>1.目标制定。</a:t>
            </a:r>
            <a:r>
              <a:rPr lang="zh-CN" altLang="en-US" b="0" spc="-15" dirty="0">
                <a:solidFill>
                  <a:schemeClr val="tx1"/>
                </a:solidFill>
                <a:ea typeface="微软雅黑" panose="020B0503020204020204" charset="-122"/>
              </a:rPr>
              <a:t>根据学校十四五规划制定的增长目标和去年学科竞赛所取得的成绩，本年度各项学科竞赛的获奖目标为国家级以上获奖400人次以上，省级以上获奖1200人次以上。其中国家级以上获奖400人次以上的目标为本年度根据山东省分类考核和高教协会学科竞赛排行榜的规则最新制定，省级以上获奖1200人次以上的目标按照学校十四五规划每年增长10%的要求制定。</a:t>
            </a:r>
            <a:br>
              <a:rPr lang="zh-CN" altLang="en-US" b="0" spc="-15" dirty="0">
                <a:solidFill>
                  <a:schemeClr val="tx1"/>
                </a:solidFill>
                <a:ea typeface="微软雅黑" panose="020B0503020204020204" charset="-122"/>
              </a:rPr>
            </a:br>
            <a:r>
              <a:rPr lang="zh-CN" altLang="en-US" spc="-15" dirty="0">
                <a:solidFill>
                  <a:schemeClr val="tx1"/>
                </a:solidFill>
                <a:ea typeface="微软雅黑" panose="020B0503020204020204" charset="-122"/>
              </a:rPr>
              <a:t>2.面临的竞争。</a:t>
            </a:r>
            <a:r>
              <a:rPr lang="zh-CN" altLang="en-US" b="0" spc="-15" dirty="0">
                <a:solidFill>
                  <a:schemeClr val="tx1"/>
                </a:solidFill>
                <a:ea typeface="微软雅黑" panose="020B0503020204020204" charset="-122"/>
              </a:rPr>
              <a:t>去年，山东省出台了学科竞赛相关经费的管理办法，在去年山东省分类考核中与我校同属博士学位授予高校的12所高校均对学科竞赛工作高度重视，不断加大对学科竞赛的投入。在传统的学科竞赛强校中，去年分类考核学科竞赛获奖总数位列第一位的山东科技大学对学科竞赛管理的职能部门进行了调整，青岛大学对创新创业教育学院院长进行了更换，青岛理工大学大幅提高了对A类竞赛获奖的奖励。已获批博士点的齐鲁工业大学和青岛农业大学也从人员、考核等各方面加强了对学科竞赛的支持力度。</a:t>
            </a:r>
            <a:br>
              <a:rPr lang="zh-CN" altLang="en-US" b="0" spc="-15" dirty="0">
                <a:solidFill>
                  <a:schemeClr val="tx1"/>
                </a:solidFill>
                <a:ea typeface="微软雅黑" panose="020B0503020204020204" charset="-122"/>
              </a:rPr>
            </a:br>
            <a:r>
              <a:rPr lang="zh-CN" altLang="en-US" spc="-15" dirty="0">
                <a:solidFill>
                  <a:schemeClr val="tx1"/>
                </a:solidFill>
                <a:ea typeface="微软雅黑" panose="020B0503020204020204" charset="-122"/>
              </a:rPr>
              <a:t>3.工作举措。</a:t>
            </a:r>
            <a:r>
              <a:rPr lang="zh-CN" altLang="en-US" b="0" spc="-15" dirty="0">
                <a:solidFill>
                  <a:schemeClr val="tx1"/>
                </a:solidFill>
                <a:ea typeface="微软雅黑" panose="020B0503020204020204" charset="-122"/>
              </a:rPr>
              <a:t>为了应对各高校之间日趋激烈的竞争，创新创业教育学院将汲取以往的成功经验，从组织、培训和考核等方面进一步提高学科竞赛工作水平，并于近期对《青岛科技大学大学生学科竞赛管理办法》进行修订，加大对师生参与学科竞赛的支持力度，进一步提高师生参与学科竞赛的积极性，提高学校参赛项目的竞争力。</a:t>
            </a:r>
            <a:br>
              <a:rPr lang="zh-CN" altLang="en-US" b="0" spc="-15" dirty="0">
                <a:solidFill>
                  <a:schemeClr val="tx1"/>
                </a:solidFill>
                <a:ea typeface="微软雅黑" panose="020B0503020204020204" charset="-122"/>
              </a:rPr>
            </a:br>
            <a:r>
              <a:rPr lang="zh-CN" altLang="en-US" spc="-15" dirty="0">
                <a:solidFill>
                  <a:schemeClr val="tx1"/>
                </a:solidFill>
                <a:ea typeface="微软雅黑" panose="020B0503020204020204" charset="-122"/>
              </a:rPr>
              <a:t>4.确保目标完成。</a:t>
            </a:r>
            <a:r>
              <a:rPr lang="zh-CN" altLang="en-US" b="0" spc="-15" dirty="0">
                <a:solidFill>
                  <a:schemeClr val="tx1"/>
                </a:solidFill>
                <a:ea typeface="微软雅黑" panose="020B0503020204020204" charset="-122"/>
              </a:rPr>
              <a:t>通过提早启动、强化指导和严抓落实，创新创业教育学院有信心在本年度的学科竞赛中取得优异的成绩，完成本年度各项学科竞赛的获奖目标。</a:t>
            </a:r>
            <a:endParaRPr lang="zh-CN" altLang="en-US" b="0" spc="-15" dirty="0">
              <a:solidFill>
                <a:schemeClr val="tx1"/>
              </a:solidFill>
              <a:ea typeface="微软雅黑" panose="020B0503020204020204" charset="-122"/>
            </a:endParaRPr>
          </a:p>
        </p:txBody>
      </p:sp>
      <p:grpSp>
        <p:nvGrpSpPr>
          <p:cNvPr id="8" name="组合 37"/>
          <p:cNvGrpSpPr/>
          <p:nvPr/>
        </p:nvGrpSpPr>
        <p:grpSpPr>
          <a:xfrm>
            <a:off x="0" y="234902"/>
            <a:ext cx="354563" cy="677408"/>
            <a:chOff x="0" y="-78772"/>
            <a:chExt cx="602082" cy="1150304"/>
          </a:xfrm>
        </p:grpSpPr>
        <p:sp>
          <p:nvSpPr>
            <p:cNvPr id="12"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957070" y="2646998"/>
            <a:ext cx="8277665" cy="430530"/>
          </a:xfrm>
          <a:prstGeom prst="rect">
            <a:avLst/>
          </a:prstGeom>
        </p:spPr>
        <p:txBody>
          <a:bodyPr vert="horz" wrap="square" lIns="0" tIns="0" rIns="0" bIns="0" rtlCol="0">
            <a:spAutoFit/>
          </a:bodyPr>
          <a:lstStyle/>
          <a:p>
            <a:pPr marL="101600" algn="ctr">
              <a:lnSpc>
                <a:spcPct val="100000"/>
              </a:lnSpc>
            </a:pPr>
            <a:r>
              <a:rPr lang="en-US" altLang="zh-CN" sz="2800" spc="-15" dirty="0">
                <a:ea typeface="微软雅黑" panose="020B0503020204020204" charset="-122"/>
              </a:rPr>
              <a:t>”</a:t>
            </a:r>
            <a:r>
              <a:rPr lang="zh-CN" altLang="en-US" sz="2800" spc="-15" dirty="0">
                <a:ea typeface="微软雅黑" panose="020B0503020204020204" charset="-122"/>
              </a:rPr>
              <a:t>互联网</a:t>
            </a:r>
            <a:r>
              <a:rPr lang="en-US" altLang="zh-CN" sz="2800" spc="-15" dirty="0">
                <a:ea typeface="微软雅黑" panose="020B0503020204020204" charset="-122"/>
              </a:rPr>
              <a:t>+“</a:t>
            </a:r>
            <a:r>
              <a:rPr lang="zh-CN" altLang="en-US" sz="2800" spc="-15" dirty="0">
                <a:ea typeface="微软雅黑" panose="020B0503020204020204" charset="-122"/>
              </a:rPr>
              <a:t>大赛的路演</a:t>
            </a:r>
            <a:r>
              <a:rPr lang="en-US" altLang="zh-CN" sz="2800" spc="-15" dirty="0">
                <a:ea typeface="微软雅黑" panose="020B0503020204020204" charset="-122"/>
              </a:rPr>
              <a:t>PPT</a:t>
            </a:r>
            <a:endParaRPr lang="zh-CN" altLang="en-US" sz="2800" spc="-15" dirty="0">
              <a:ea typeface="微软雅黑" panose="020B0503020204020204" charset="-122"/>
            </a:endParaRPr>
          </a:p>
        </p:txBody>
      </p:sp>
      <p:grpSp>
        <p:nvGrpSpPr>
          <p:cNvPr id="8" name="组合 37"/>
          <p:cNvGrpSpPr/>
          <p:nvPr/>
        </p:nvGrpSpPr>
        <p:grpSpPr>
          <a:xfrm>
            <a:off x="0" y="234902"/>
            <a:ext cx="354563" cy="677408"/>
            <a:chOff x="0" y="-78772"/>
            <a:chExt cx="602082" cy="1150304"/>
          </a:xfrm>
        </p:grpSpPr>
        <p:sp>
          <p:nvSpPr>
            <p:cNvPr id="12"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5297" name="图片 1" descr="-157c2506c9bb5c4d"/>
          <p:cNvPicPr>
            <a:picLocks noChangeAspect="1"/>
          </p:cNvPicPr>
          <p:nvPr/>
        </p:nvPicPr>
        <p:blipFill>
          <a:blip r:embed="rId1"/>
          <a:stretch>
            <a:fillRect/>
          </a:stretch>
        </p:blipFill>
        <p:spPr>
          <a:xfrm>
            <a:off x="9398000" y="5989638"/>
            <a:ext cx="2794000" cy="1033462"/>
          </a:xfrm>
          <a:prstGeom prst="rect">
            <a:avLst/>
          </a:prstGeom>
          <a:noFill/>
          <a:ln w="9525">
            <a:noFill/>
          </a:ln>
        </p:spPr>
      </p:pic>
      <p:grpSp>
        <p:nvGrpSpPr>
          <p:cNvPr id="55298" name="Group 3"/>
          <p:cNvGrpSpPr/>
          <p:nvPr/>
        </p:nvGrpSpPr>
        <p:grpSpPr>
          <a:xfrm>
            <a:off x="277813" y="346075"/>
            <a:ext cx="7383462" cy="762000"/>
            <a:chOff x="0" y="0"/>
            <a:chExt cx="1961542" cy="1076210"/>
          </a:xfrm>
        </p:grpSpPr>
        <p:sp>
          <p:nvSpPr>
            <p:cNvPr id="55299" name="直接连接符 13"/>
            <p:cNvSpPr/>
            <p:nvPr/>
          </p:nvSpPr>
          <p:spPr>
            <a:xfrm flipV="1">
              <a:off x="0" y="1076209"/>
              <a:ext cx="1961542" cy="1"/>
            </a:xfrm>
            <a:prstGeom prst="line">
              <a:avLst/>
            </a:prstGeom>
            <a:ln w="6350" cap="flat" cmpd="sng">
              <a:solidFill>
                <a:srgbClr val="C00000"/>
              </a:solidFill>
              <a:prstDash val="solid"/>
              <a:round/>
              <a:headEnd type="none" w="med" len="med"/>
              <a:tailEnd type="none" w="med" len="med"/>
            </a:ln>
          </p:spPr>
        </p:sp>
        <p:sp>
          <p:nvSpPr>
            <p:cNvPr id="55300" name="矩形 15"/>
            <p:cNvSpPr/>
            <p:nvPr/>
          </p:nvSpPr>
          <p:spPr>
            <a:xfrm>
              <a:off x="19138" y="0"/>
              <a:ext cx="47829" cy="808745"/>
            </a:xfrm>
            <a:prstGeom prst="rect">
              <a:avLst/>
            </a:prstGeom>
            <a:solidFill>
              <a:srgbClr val="C00000"/>
            </a:solidFill>
            <a:ln w="12700" cap="flat" cmpd="sng">
              <a:solidFill>
                <a:srgbClr val="C00000"/>
              </a:solidFill>
              <a:prstDash val="solid"/>
              <a:miter/>
              <a:headEnd type="none" w="med" len="med"/>
              <a:tailEnd type="none" w="med" len="med"/>
            </a:ln>
          </p:spPr>
          <p:txBody>
            <a:bodyPr anchor="ctr"/>
            <a:p>
              <a:pPr algn="ctr"/>
              <a:endParaRPr lang="zh-CN" altLang="en-US"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55301" name="矩形 16"/>
            <p:cNvSpPr/>
            <p:nvPr/>
          </p:nvSpPr>
          <p:spPr>
            <a:xfrm>
              <a:off x="82397" y="106183"/>
              <a:ext cx="47828" cy="597169"/>
            </a:xfrm>
            <a:prstGeom prst="rect">
              <a:avLst/>
            </a:prstGeom>
            <a:solidFill>
              <a:srgbClr val="C00000"/>
            </a:solidFill>
            <a:ln w="12700" cap="flat" cmpd="sng">
              <a:solidFill>
                <a:srgbClr val="C00000"/>
              </a:solidFill>
              <a:prstDash val="solid"/>
              <a:miter/>
              <a:headEnd type="none" w="med" len="med"/>
              <a:tailEnd type="none" w="med" len="med"/>
            </a:ln>
          </p:spPr>
          <p:txBody>
            <a:bodyPr anchor="ctr"/>
            <a:p>
              <a:pPr algn="ctr"/>
              <a:endParaRPr lang="zh-CN" altLang="en-US"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55302" name="矩形 17"/>
            <p:cNvSpPr/>
            <p:nvPr/>
          </p:nvSpPr>
          <p:spPr>
            <a:xfrm flipH="1">
              <a:off x="165197" y="203264"/>
              <a:ext cx="47827" cy="404373"/>
            </a:xfrm>
            <a:prstGeom prst="rect">
              <a:avLst/>
            </a:prstGeom>
            <a:solidFill>
              <a:srgbClr val="C00000"/>
            </a:solidFill>
            <a:ln w="12700" cap="flat" cmpd="sng">
              <a:solidFill>
                <a:srgbClr val="C00000"/>
              </a:solidFill>
              <a:prstDash val="solid"/>
              <a:miter/>
              <a:headEnd type="none" w="med" len="med"/>
              <a:tailEnd type="none" w="med" len="med"/>
            </a:ln>
          </p:spPr>
          <p:txBody>
            <a:bodyPr anchor="ctr"/>
            <a:p>
              <a:pPr algn="ctr"/>
              <a:endParaRPr lang="zh-CN" altLang="en-US"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grpSp>
      <p:sp>
        <p:nvSpPr>
          <p:cNvPr id="55303" name="object 4"/>
          <p:cNvSpPr/>
          <p:nvPr/>
        </p:nvSpPr>
        <p:spPr>
          <a:xfrm>
            <a:off x="349250" y="1346200"/>
            <a:ext cx="10560050" cy="2762250"/>
          </a:xfrm>
          <a:custGeom>
            <a:avLst/>
            <a:gdLst/>
            <a:ahLst/>
            <a:cxnLst>
              <a:cxn ang="0">
                <a:pos x="10072728" y="4103963"/>
              </a:cxn>
              <a:cxn ang="0">
                <a:pos x="34426" y="4103963"/>
              </a:cxn>
              <a:cxn ang="0">
                <a:pos x="26760" y="4103251"/>
              </a:cxn>
              <a:cxn ang="0">
                <a:pos x="0" y="4075819"/>
              </a:cxn>
              <a:cxn ang="0">
                <a:pos x="0" y="28144"/>
              </a:cxn>
              <a:cxn ang="0">
                <a:pos x="34426" y="0"/>
              </a:cxn>
              <a:cxn ang="0">
                <a:pos x="10072728" y="0"/>
              </a:cxn>
              <a:cxn ang="0">
                <a:pos x="10107154" y="28144"/>
              </a:cxn>
              <a:cxn ang="0">
                <a:pos x="68853" y="28144"/>
              </a:cxn>
              <a:cxn ang="0">
                <a:pos x="34426" y="56288"/>
              </a:cxn>
              <a:cxn ang="0">
                <a:pos x="68853" y="56288"/>
              </a:cxn>
              <a:cxn ang="0">
                <a:pos x="68853" y="4047675"/>
              </a:cxn>
              <a:cxn ang="0">
                <a:pos x="34426" y="4047675"/>
              </a:cxn>
              <a:cxn ang="0">
                <a:pos x="68853" y="4075819"/>
              </a:cxn>
              <a:cxn ang="0">
                <a:pos x="10107154" y="4075819"/>
              </a:cxn>
              <a:cxn ang="0">
                <a:pos x="10106279" y="4082086"/>
              </a:cxn>
              <a:cxn ang="0">
                <a:pos x="10080390" y="4103251"/>
              </a:cxn>
              <a:cxn ang="0">
                <a:pos x="10072728" y="4103963"/>
              </a:cxn>
              <a:cxn ang="0">
                <a:pos x="68853" y="56288"/>
              </a:cxn>
              <a:cxn ang="0">
                <a:pos x="34426" y="56288"/>
              </a:cxn>
              <a:cxn ang="0">
                <a:pos x="68853" y="28144"/>
              </a:cxn>
              <a:cxn ang="0">
                <a:pos x="68853" y="56288"/>
              </a:cxn>
              <a:cxn ang="0">
                <a:pos x="10038301" y="56288"/>
              </a:cxn>
              <a:cxn ang="0">
                <a:pos x="68853" y="56288"/>
              </a:cxn>
              <a:cxn ang="0">
                <a:pos x="68853" y="28144"/>
              </a:cxn>
              <a:cxn ang="0">
                <a:pos x="10038301" y="28144"/>
              </a:cxn>
              <a:cxn ang="0">
                <a:pos x="10038301" y="56288"/>
              </a:cxn>
              <a:cxn ang="0">
                <a:pos x="10038301" y="4075819"/>
              </a:cxn>
              <a:cxn ang="0">
                <a:pos x="10038301" y="28144"/>
              </a:cxn>
              <a:cxn ang="0">
                <a:pos x="10072728" y="56288"/>
              </a:cxn>
              <a:cxn ang="0">
                <a:pos x="10107154" y="56288"/>
              </a:cxn>
              <a:cxn ang="0">
                <a:pos x="10107154" y="4047675"/>
              </a:cxn>
              <a:cxn ang="0">
                <a:pos x="10072728" y="4047675"/>
              </a:cxn>
              <a:cxn ang="0">
                <a:pos x="10038301" y="4075819"/>
              </a:cxn>
              <a:cxn ang="0">
                <a:pos x="10107154" y="56288"/>
              </a:cxn>
              <a:cxn ang="0">
                <a:pos x="10072728" y="56288"/>
              </a:cxn>
              <a:cxn ang="0">
                <a:pos x="10038301" y="28144"/>
              </a:cxn>
              <a:cxn ang="0">
                <a:pos x="10107154" y="28144"/>
              </a:cxn>
              <a:cxn ang="0">
                <a:pos x="10107154" y="56288"/>
              </a:cxn>
              <a:cxn ang="0">
                <a:pos x="68853" y="4075819"/>
              </a:cxn>
              <a:cxn ang="0">
                <a:pos x="34426" y="4047675"/>
              </a:cxn>
              <a:cxn ang="0">
                <a:pos x="68853" y="4047675"/>
              </a:cxn>
              <a:cxn ang="0">
                <a:pos x="68853" y="4075819"/>
              </a:cxn>
              <a:cxn ang="0">
                <a:pos x="10038301" y="4075819"/>
              </a:cxn>
              <a:cxn ang="0">
                <a:pos x="68853" y="4075819"/>
              </a:cxn>
              <a:cxn ang="0">
                <a:pos x="68853" y="4047675"/>
              </a:cxn>
              <a:cxn ang="0">
                <a:pos x="10038301" y="4047675"/>
              </a:cxn>
              <a:cxn ang="0">
                <a:pos x="10038301" y="4075819"/>
              </a:cxn>
              <a:cxn ang="0">
                <a:pos x="10107154" y="4075819"/>
              </a:cxn>
              <a:cxn ang="0">
                <a:pos x="10038301" y="4075819"/>
              </a:cxn>
              <a:cxn ang="0">
                <a:pos x="10072728" y="4047675"/>
              </a:cxn>
              <a:cxn ang="0">
                <a:pos x="10107154" y="4047675"/>
              </a:cxn>
              <a:cxn ang="0">
                <a:pos x="10107154" y="4075819"/>
              </a:cxn>
            </a:cxnLst>
            <a:pathLst>
              <a:path w="2796540" h="1389379">
                <a:moveTo>
                  <a:pt x="2786888" y="1388935"/>
                </a:moveTo>
                <a:lnTo>
                  <a:pt x="9525" y="1388935"/>
                </a:lnTo>
                <a:lnTo>
                  <a:pt x="7404" y="1388694"/>
                </a:lnTo>
                <a:lnTo>
                  <a:pt x="0" y="1379410"/>
                </a:lnTo>
                <a:lnTo>
                  <a:pt x="0" y="9525"/>
                </a:lnTo>
                <a:lnTo>
                  <a:pt x="9525" y="0"/>
                </a:lnTo>
                <a:lnTo>
                  <a:pt x="2786888" y="0"/>
                </a:lnTo>
                <a:lnTo>
                  <a:pt x="2796413" y="9525"/>
                </a:lnTo>
                <a:lnTo>
                  <a:pt x="19050" y="9525"/>
                </a:lnTo>
                <a:lnTo>
                  <a:pt x="9525" y="19050"/>
                </a:lnTo>
                <a:lnTo>
                  <a:pt x="19050" y="19050"/>
                </a:lnTo>
                <a:lnTo>
                  <a:pt x="19050" y="1369885"/>
                </a:lnTo>
                <a:lnTo>
                  <a:pt x="9525" y="1369885"/>
                </a:lnTo>
                <a:lnTo>
                  <a:pt x="19050" y="1379410"/>
                </a:lnTo>
                <a:lnTo>
                  <a:pt x="2796413" y="1379410"/>
                </a:lnTo>
                <a:lnTo>
                  <a:pt x="2796171" y="1381531"/>
                </a:lnTo>
                <a:lnTo>
                  <a:pt x="2789008" y="1388694"/>
                </a:lnTo>
                <a:lnTo>
                  <a:pt x="2786888" y="1388935"/>
                </a:lnTo>
                <a:close/>
              </a:path>
              <a:path w="2796540" h="1389379">
                <a:moveTo>
                  <a:pt x="19050" y="19050"/>
                </a:moveTo>
                <a:lnTo>
                  <a:pt x="9525" y="19050"/>
                </a:lnTo>
                <a:lnTo>
                  <a:pt x="19050" y="9525"/>
                </a:lnTo>
                <a:lnTo>
                  <a:pt x="19050" y="19050"/>
                </a:lnTo>
                <a:close/>
              </a:path>
              <a:path w="2796540" h="1389379">
                <a:moveTo>
                  <a:pt x="2777363" y="19050"/>
                </a:moveTo>
                <a:lnTo>
                  <a:pt x="19050" y="19050"/>
                </a:lnTo>
                <a:lnTo>
                  <a:pt x="19050" y="9525"/>
                </a:lnTo>
                <a:lnTo>
                  <a:pt x="2777363" y="9525"/>
                </a:lnTo>
                <a:lnTo>
                  <a:pt x="2777363" y="19050"/>
                </a:lnTo>
                <a:close/>
              </a:path>
              <a:path w="2796540" h="1389379">
                <a:moveTo>
                  <a:pt x="2777363" y="1379410"/>
                </a:moveTo>
                <a:lnTo>
                  <a:pt x="2777363" y="9525"/>
                </a:lnTo>
                <a:lnTo>
                  <a:pt x="2786888" y="19050"/>
                </a:lnTo>
                <a:lnTo>
                  <a:pt x="2796413" y="19050"/>
                </a:lnTo>
                <a:lnTo>
                  <a:pt x="2796413" y="1369885"/>
                </a:lnTo>
                <a:lnTo>
                  <a:pt x="2786888" y="1369885"/>
                </a:lnTo>
                <a:lnTo>
                  <a:pt x="2777363" y="1379410"/>
                </a:lnTo>
                <a:close/>
              </a:path>
              <a:path w="2796540" h="1389379">
                <a:moveTo>
                  <a:pt x="2796413" y="19050"/>
                </a:moveTo>
                <a:lnTo>
                  <a:pt x="2786888" y="19050"/>
                </a:lnTo>
                <a:lnTo>
                  <a:pt x="2777363" y="9525"/>
                </a:lnTo>
                <a:lnTo>
                  <a:pt x="2796413" y="9525"/>
                </a:lnTo>
                <a:lnTo>
                  <a:pt x="2796413" y="19050"/>
                </a:lnTo>
                <a:close/>
              </a:path>
              <a:path w="2796540" h="1389379">
                <a:moveTo>
                  <a:pt x="19050" y="1379410"/>
                </a:moveTo>
                <a:lnTo>
                  <a:pt x="9525" y="1369885"/>
                </a:lnTo>
                <a:lnTo>
                  <a:pt x="19050" y="1369885"/>
                </a:lnTo>
                <a:lnTo>
                  <a:pt x="19050" y="1379410"/>
                </a:lnTo>
                <a:close/>
              </a:path>
              <a:path w="2796540" h="1389379">
                <a:moveTo>
                  <a:pt x="2777363" y="1379410"/>
                </a:moveTo>
                <a:lnTo>
                  <a:pt x="19050" y="1379410"/>
                </a:lnTo>
                <a:lnTo>
                  <a:pt x="19050" y="1369885"/>
                </a:lnTo>
                <a:lnTo>
                  <a:pt x="2777363" y="1369885"/>
                </a:lnTo>
                <a:lnTo>
                  <a:pt x="2777363" y="1379410"/>
                </a:lnTo>
                <a:close/>
              </a:path>
              <a:path w="2796540" h="1389379">
                <a:moveTo>
                  <a:pt x="2796413" y="1379410"/>
                </a:moveTo>
                <a:lnTo>
                  <a:pt x="2777363" y="1379410"/>
                </a:lnTo>
                <a:lnTo>
                  <a:pt x="2786888" y="1369885"/>
                </a:lnTo>
                <a:lnTo>
                  <a:pt x="2796413" y="1369885"/>
                </a:lnTo>
                <a:lnTo>
                  <a:pt x="2796413" y="1379410"/>
                </a:lnTo>
                <a:close/>
              </a:path>
            </a:pathLst>
          </a:custGeom>
          <a:solidFill>
            <a:srgbClr val="AF1F23"/>
          </a:solidFill>
          <a:ln w="9525">
            <a:noFill/>
          </a:ln>
        </p:spPr>
        <p:txBody>
          <a:bodyPr/>
          <a:p>
            <a:endParaRPr lang="zh-CN" altLang="en-US"/>
          </a:p>
        </p:txBody>
      </p:sp>
      <p:sp>
        <p:nvSpPr>
          <p:cNvPr id="55304" name="文本框 99"/>
          <p:cNvSpPr txBox="1"/>
          <p:nvPr/>
        </p:nvSpPr>
        <p:spPr>
          <a:xfrm>
            <a:off x="502920" y="2315845"/>
            <a:ext cx="10406063" cy="1296670"/>
          </a:xfrm>
          <a:prstGeom prst="rect">
            <a:avLst/>
          </a:prstGeom>
          <a:noFill/>
          <a:ln w="9525">
            <a:noFill/>
          </a:ln>
        </p:spPr>
        <p:txBody>
          <a:bodyPr wrap="square" anchor="t">
            <a:spAutoFit/>
          </a:bodyPr>
          <a:p>
            <a:pPr marL="342900" indent="-342900" algn="l">
              <a:lnSpc>
                <a:spcPct val="140000"/>
              </a:lnSpc>
              <a:buFont typeface="Wingdings" panose="05000000000000000000" pitchFamily="2" charset="2"/>
              <a:buChar char="Ø"/>
            </a:pPr>
            <a:r>
              <a:rPr lang="zh-CN" altLang="en-US" sz="2800" b="1" dirty="0">
                <a:latin typeface="微软雅黑" panose="020B0503020204020204" charset="-122"/>
                <a:ea typeface="微软雅黑" panose="020B0503020204020204" charset="-122"/>
              </a:rPr>
              <a:t>路演的铁律：1分钟正常人讲200字</a:t>
            </a:r>
            <a:endParaRPr lang="zh-CN" altLang="en-US" sz="2800" b="1" dirty="0">
              <a:latin typeface="微软雅黑" panose="020B0503020204020204" charset="-122"/>
              <a:ea typeface="微软雅黑" panose="020B0503020204020204" charset="-122"/>
            </a:endParaRPr>
          </a:p>
          <a:p>
            <a:pPr indent="0" algn="l">
              <a:lnSpc>
                <a:spcPct val="140000"/>
              </a:lnSpc>
              <a:buFont typeface="Wingdings" panose="05000000000000000000" pitchFamily="2" charset="2"/>
              <a:buNone/>
            </a:pPr>
            <a:endParaRPr lang="en-US" altLang="zh-CN" sz="2800" b="1" dirty="0">
              <a:latin typeface="微软雅黑" panose="020B0503020204020204" charset="-122"/>
              <a:ea typeface="微软雅黑" panose="020B0503020204020204" charset="-122"/>
            </a:endParaRPr>
          </a:p>
        </p:txBody>
      </p:sp>
      <p:sp>
        <p:nvSpPr>
          <p:cNvPr id="55305" name="TextBox 18"/>
          <p:cNvSpPr/>
          <p:nvPr/>
        </p:nvSpPr>
        <p:spPr>
          <a:xfrm>
            <a:off x="11387138" y="1203325"/>
            <a:ext cx="449262" cy="4522788"/>
          </a:xfrm>
          <a:prstGeom prst="rect">
            <a:avLst/>
          </a:prstGeom>
          <a:noFill/>
          <a:ln w="9525">
            <a:noFill/>
          </a:ln>
        </p:spPr>
        <p:txBody>
          <a:bodyPr anchor="t">
            <a:spAutoFit/>
          </a:bodyPr>
          <a:p>
            <a:pPr algn="dist"/>
            <a:r>
              <a:rPr lang="en-US" altLang="zh-CN" sz="2400" b="1" dirty="0">
                <a:solidFill>
                  <a:srgbClr val="FFFFFF"/>
                </a:solidFill>
                <a:latin typeface="微软雅黑" panose="020B0503020204020204" charset="-122"/>
                <a:ea typeface="微软雅黑" panose="020B0503020204020204" charset="-122"/>
                <a:sym typeface="微软雅黑" panose="020B0503020204020204" charset="-122"/>
              </a:rPr>
              <a:t>关解放思想的感悟更加深刻</a:t>
            </a:r>
            <a:endParaRPr lang="en-US" altLang="zh-CN" sz="2400" b="1" dirty="0">
              <a:solidFill>
                <a:schemeClr val="bg1"/>
              </a:solidFill>
              <a:latin typeface="Arial" panose="020B0604020202020204" pitchFamily="34" charset="0"/>
              <a:ea typeface="微软雅黑" panose="020B0503020204020204" charset="-122"/>
            </a:endParaRPr>
          </a:p>
        </p:txBody>
      </p:sp>
      <p:sp>
        <p:nvSpPr>
          <p:cNvPr id="55306" name="文本框 56"/>
          <p:cNvSpPr/>
          <p:nvPr/>
        </p:nvSpPr>
        <p:spPr>
          <a:xfrm>
            <a:off x="1256030" y="403225"/>
            <a:ext cx="2681605" cy="460375"/>
          </a:xfrm>
          <a:prstGeom prst="rect">
            <a:avLst/>
          </a:prstGeom>
          <a:solidFill>
            <a:srgbClr val="C00000"/>
          </a:solidFill>
          <a:ln w="9525" cap="flat" cmpd="sng">
            <a:solidFill>
              <a:srgbClr val="C00000"/>
            </a:solidFill>
            <a:prstDash val="solid"/>
            <a:miter/>
            <a:headEnd type="none" w="med" len="med"/>
            <a:tailEnd type="none" w="med" len="med"/>
          </a:ln>
        </p:spPr>
        <p:txBody>
          <a:bodyPr wrap="square" anchor="t">
            <a:spAutoFit/>
          </a:bodyPr>
          <a:p>
            <a:pPr algn="just"/>
            <a:r>
              <a:rPr lang="zh-CN" altLang="en-US" sz="2400" b="1" dirty="0">
                <a:solidFill>
                  <a:schemeClr val="bg1"/>
                </a:solidFill>
                <a:latin typeface="微软雅黑" panose="020B0503020204020204" charset="-122"/>
                <a:ea typeface="微软雅黑" panose="020B0503020204020204" charset="-122"/>
              </a:rPr>
              <a:t>路演的字数</a:t>
            </a:r>
            <a:endParaRPr lang="zh-CN" altLang="en-US" sz="2400" b="1" dirty="0">
              <a:solidFill>
                <a:schemeClr val="bg1"/>
              </a:solidFill>
              <a:latin typeface="微软雅黑" panose="020B0503020204020204" charset="-122"/>
              <a:ea typeface="微软雅黑" panose="020B0503020204020204" charset="-122"/>
            </a:endParaRPr>
          </a:p>
        </p:txBody>
      </p:sp>
    </p:spTree>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5297" name="图片 1" descr="-157c2506c9bb5c4d"/>
          <p:cNvPicPr>
            <a:picLocks noChangeAspect="1"/>
          </p:cNvPicPr>
          <p:nvPr/>
        </p:nvPicPr>
        <p:blipFill>
          <a:blip r:embed="rId1"/>
          <a:stretch>
            <a:fillRect/>
          </a:stretch>
        </p:blipFill>
        <p:spPr>
          <a:xfrm>
            <a:off x="9398000" y="5989638"/>
            <a:ext cx="2794000" cy="1033462"/>
          </a:xfrm>
          <a:prstGeom prst="rect">
            <a:avLst/>
          </a:prstGeom>
          <a:noFill/>
          <a:ln w="9525">
            <a:noFill/>
          </a:ln>
        </p:spPr>
      </p:pic>
      <p:grpSp>
        <p:nvGrpSpPr>
          <p:cNvPr id="55298" name="Group 3"/>
          <p:cNvGrpSpPr/>
          <p:nvPr/>
        </p:nvGrpSpPr>
        <p:grpSpPr>
          <a:xfrm>
            <a:off x="277813" y="346075"/>
            <a:ext cx="7383462" cy="762000"/>
            <a:chOff x="0" y="0"/>
            <a:chExt cx="1961542" cy="1076210"/>
          </a:xfrm>
        </p:grpSpPr>
        <p:sp>
          <p:nvSpPr>
            <p:cNvPr id="55299" name="直接连接符 13"/>
            <p:cNvSpPr/>
            <p:nvPr/>
          </p:nvSpPr>
          <p:spPr>
            <a:xfrm flipV="1">
              <a:off x="0" y="1076209"/>
              <a:ext cx="1961542" cy="1"/>
            </a:xfrm>
            <a:prstGeom prst="line">
              <a:avLst/>
            </a:prstGeom>
            <a:ln w="6350" cap="flat" cmpd="sng">
              <a:solidFill>
                <a:srgbClr val="C00000"/>
              </a:solidFill>
              <a:prstDash val="solid"/>
              <a:round/>
              <a:headEnd type="none" w="med" len="med"/>
              <a:tailEnd type="none" w="med" len="med"/>
            </a:ln>
          </p:spPr>
        </p:sp>
        <p:sp>
          <p:nvSpPr>
            <p:cNvPr id="55300" name="矩形 15"/>
            <p:cNvSpPr/>
            <p:nvPr/>
          </p:nvSpPr>
          <p:spPr>
            <a:xfrm>
              <a:off x="19138" y="0"/>
              <a:ext cx="47829" cy="808745"/>
            </a:xfrm>
            <a:prstGeom prst="rect">
              <a:avLst/>
            </a:prstGeom>
            <a:solidFill>
              <a:srgbClr val="C00000"/>
            </a:solidFill>
            <a:ln w="12700" cap="flat" cmpd="sng">
              <a:solidFill>
                <a:srgbClr val="C00000"/>
              </a:solidFill>
              <a:prstDash val="solid"/>
              <a:miter/>
              <a:headEnd type="none" w="med" len="med"/>
              <a:tailEnd type="none" w="med" len="med"/>
            </a:ln>
          </p:spPr>
          <p:txBody>
            <a:bodyPr anchor="ctr"/>
            <a:p>
              <a:pPr algn="ctr"/>
              <a:endParaRPr lang="zh-CN" altLang="en-US"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55301" name="矩形 16"/>
            <p:cNvSpPr/>
            <p:nvPr/>
          </p:nvSpPr>
          <p:spPr>
            <a:xfrm>
              <a:off x="82397" y="106183"/>
              <a:ext cx="47828" cy="597169"/>
            </a:xfrm>
            <a:prstGeom prst="rect">
              <a:avLst/>
            </a:prstGeom>
            <a:solidFill>
              <a:srgbClr val="C00000"/>
            </a:solidFill>
            <a:ln w="12700" cap="flat" cmpd="sng">
              <a:solidFill>
                <a:srgbClr val="C00000"/>
              </a:solidFill>
              <a:prstDash val="solid"/>
              <a:miter/>
              <a:headEnd type="none" w="med" len="med"/>
              <a:tailEnd type="none" w="med" len="med"/>
            </a:ln>
          </p:spPr>
          <p:txBody>
            <a:bodyPr anchor="ctr"/>
            <a:p>
              <a:pPr algn="ctr"/>
              <a:endParaRPr lang="zh-CN" altLang="en-US"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55302" name="矩形 17"/>
            <p:cNvSpPr/>
            <p:nvPr/>
          </p:nvSpPr>
          <p:spPr>
            <a:xfrm flipH="1">
              <a:off x="165197" y="203264"/>
              <a:ext cx="47827" cy="404373"/>
            </a:xfrm>
            <a:prstGeom prst="rect">
              <a:avLst/>
            </a:prstGeom>
            <a:solidFill>
              <a:srgbClr val="C00000"/>
            </a:solidFill>
            <a:ln w="12700" cap="flat" cmpd="sng">
              <a:solidFill>
                <a:srgbClr val="C00000"/>
              </a:solidFill>
              <a:prstDash val="solid"/>
              <a:miter/>
              <a:headEnd type="none" w="med" len="med"/>
              <a:tailEnd type="none" w="med" len="med"/>
            </a:ln>
          </p:spPr>
          <p:txBody>
            <a:bodyPr anchor="ctr"/>
            <a:p>
              <a:pPr algn="ctr"/>
              <a:endParaRPr lang="zh-CN" altLang="en-US"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grpSp>
      <p:sp>
        <p:nvSpPr>
          <p:cNvPr id="55303" name="object 4"/>
          <p:cNvSpPr/>
          <p:nvPr/>
        </p:nvSpPr>
        <p:spPr>
          <a:xfrm>
            <a:off x="349250" y="1346200"/>
            <a:ext cx="10560050" cy="2762250"/>
          </a:xfrm>
          <a:custGeom>
            <a:avLst/>
            <a:gdLst/>
            <a:ahLst/>
            <a:cxnLst>
              <a:cxn ang="0">
                <a:pos x="10072728" y="4103963"/>
              </a:cxn>
              <a:cxn ang="0">
                <a:pos x="34426" y="4103963"/>
              </a:cxn>
              <a:cxn ang="0">
                <a:pos x="26760" y="4103251"/>
              </a:cxn>
              <a:cxn ang="0">
                <a:pos x="0" y="4075819"/>
              </a:cxn>
              <a:cxn ang="0">
                <a:pos x="0" y="28144"/>
              </a:cxn>
              <a:cxn ang="0">
                <a:pos x="34426" y="0"/>
              </a:cxn>
              <a:cxn ang="0">
                <a:pos x="10072728" y="0"/>
              </a:cxn>
              <a:cxn ang="0">
                <a:pos x="10107154" y="28144"/>
              </a:cxn>
              <a:cxn ang="0">
                <a:pos x="68853" y="28144"/>
              </a:cxn>
              <a:cxn ang="0">
                <a:pos x="34426" y="56288"/>
              </a:cxn>
              <a:cxn ang="0">
                <a:pos x="68853" y="56288"/>
              </a:cxn>
              <a:cxn ang="0">
                <a:pos x="68853" y="4047675"/>
              </a:cxn>
              <a:cxn ang="0">
                <a:pos x="34426" y="4047675"/>
              </a:cxn>
              <a:cxn ang="0">
                <a:pos x="68853" y="4075819"/>
              </a:cxn>
              <a:cxn ang="0">
                <a:pos x="10107154" y="4075819"/>
              </a:cxn>
              <a:cxn ang="0">
                <a:pos x="10106279" y="4082086"/>
              </a:cxn>
              <a:cxn ang="0">
                <a:pos x="10080390" y="4103251"/>
              </a:cxn>
              <a:cxn ang="0">
                <a:pos x="10072728" y="4103963"/>
              </a:cxn>
              <a:cxn ang="0">
                <a:pos x="68853" y="56288"/>
              </a:cxn>
              <a:cxn ang="0">
                <a:pos x="34426" y="56288"/>
              </a:cxn>
              <a:cxn ang="0">
                <a:pos x="68853" y="28144"/>
              </a:cxn>
              <a:cxn ang="0">
                <a:pos x="68853" y="56288"/>
              </a:cxn>
              <a:cxn ang="0">
                <a:pos x="10038301" y="56288"/>
              </a:cxn>
              <a:cxn ang="0">
                <a:pos x="68853" y="56288"/>
              </a:cxn>
              <a:cxn ang="0">
                <a:pos x="68853" y="28144"/>
              </a:cxn>
              <a:cxn ang="0">
                <a:pos x="10038301" y="28144"/>
              </a:cxn>
              <a:cxn ang="0">
                <a:pos x="10038301" y="56288"/>
              </a:cxn>
              <a:cxn ang="0">
                <a:pos x="10038301" y="4075819"/>
              </a:cxn>
              <a:cxn ang="0">
                <a:pos x="10038301" y="28144"/>
              </a:cxn>
              <a:cxn ang="0">
                <a:pos x="10072728" y="56288"/>
              </a:cxn>
              <a:cxn ang="0">
                <a:pos x="10107154" y="56288"/>
              </a:cxn>
              <a:cxn ang="0">
                <a:pos x="10107154" y="4047675"/>
              </a:cxn>
              <a:cxn ang="0">
                <a:pos x="10072728" y="4047675"/>
              </a:cxn>
              <a:cxn ang="0">
                <a:pos x="10038301" y="4075819"/>
              </a:cxn>
              <a:cxn ang="0">
                <a:pos x="10107154" y="56288"/>
              </a:cxn>
              <a:cxn ang="0">
                <a:pos x="10072728" y="56288"/>
              </a:cxn>
              <a:cxn ang="0">
                <a:pos x="10038301" y="28144"/>
              </a:cxn>
              <a:cxn ang="0">
                <a:pos x="10107154" y="28144"/>
              </a:cxn>
              <a:cxn ang="0">
                <a:pos x="10107154" y="56288"/>
              </a:cxn>
              <a:cxn ang="0">
                <a:pos x="68853" y="4075819"/>
              </a:cxn>
              <a:cxn ang="0">
                <a:pos x="34426" y="4047675"/>
              </a:cxn>
              <a:cxn ang="0">
                <a:pos x="68853" y="4047675"/>
              </a:cxn>
              <a:cxn ang="0">
                <a:pos x="68853" y="4075819"/>
              </a:cxn>
              <a:cxn ang="0">
                <a:pos x="10038301" y="4075819"/>
              </a:cxn>
              <a:cxn ang="0">
                <a:pos x="68853" y="4075819"/>
              </a:cxn>
              <a:cxn ang="0">
                <a:pos x="68853" y="4047675"/>
              </a:cxn>
              <a:cxn ang="0">
                <a:pos x="10038301" y="4047675"/>
              </a:cxn>
              <a:cxn ang="0">
                <a:pos x="10038301" y="4075819"/>
              </a:cxn>
              <a:cxn ang="0">
                <a:pos x="10107154" y="4075819"/>
              </a:cxn>
              <a:cxn ang="0">
                <a:pos x="10038301" y="4075819"/>
              </a:cxn>
              <a:cxn ang="0">
                <a:pos x="10072728" y="4047675"/>
              </a:cxn>
              <a:cxn ang="0">
                <a:pos x="10107154" y="4047675"/>
              </a:cxn>
              <a:cxn ang="0">
                <a:pos x="10107154" y="4075819"/>
              </a:cxn>
            </a:cxnLst>
            <a:pathLst>
              <a:path w="2796540" h="1389379">
                <a:moveTo>
                  <a:pt x="2786888" y="1388935"/>
                </a:moveTo>
                <a:lnTo>
                  <a:pt x="9525" y="1388935"/>
                </a:lnTo>
                <a:lnTo>
                  <a:pt x="7404" y="1388694"/>
                </a:lnTo>
                <a:lnTo>
                  <a:pt x="0" y="1379410"/>
                </a:lnTo>
                <a:lnTo>
                  <a:pt x="0" y="9525"/>
                </a:lnTo>
                <a:lnTo>
                  <a:pt x="9525" y="0"/>
                </a:lnTo>
                <a:lnTo>
                  <a:pt x="2786888" y="0"/>
                </a:lnTo>
                <a:lnTo>
                  <a:pt x="2796413" y="9525"/>
                </a:lnTo>
                <a:lnTo>
                  <a:pt x="19050" y="9525"/>
                </a:lnTo>
                <a:lnTo>
                  <a:pt x="9525" y="19050"/>
                </a:lnTo>
                <a:lnTo>
                  <a:pt x="19050" y="19050"/>
                </a:lnTo>
                <a:lnTo>
                  <a:pt x="19050" y="1369885"/>
                </a:lnTo>
                <a:lnTo>
                  <a:pt x="9525" y="1369885"/>
                </a:lnTo>
                <a:lnTo>
                  <a:pt x="19050" y="1379410"/>
                </a:lnTo>
                <a:lnTo>
                  <a:pt x="2796413" y="1379410"/>
                </a:lnTo>
                <a:lnTo>
                  <a:pt x="2796171" y="1381531"/>
                </a:lnTo>
                <a:lnTo>
                  <a:pt x="2789008" y="1388694"/>
                </a:lnTo>
                <a:lnTo>
                  <a:pt x="2786888" y="1388935"/>
                </a:lnTo>
                <a:close/>
              </a:path>
              <a:path w="2796540" h="1389379">
                <a:moveTo>
                  <a:pt x="19050" y="19050"/>
                </a:moveTo>
                <a:lnTo>
                  <a:pt x="9525" y="19050"/>
                </a:lnTo>
                <a:lnTo>
                  <a:pt x="19050" y="9525"/>
                </a:lnTo>
                <a:lnTo>
                  <a:pt x="19050" y="19050"/>
                </a:lnTo>
                <a:close/>
              </a:path>
              <a:path w="2796540" h="1389379">
                <a:moveTo>
                  <a:pt x="2777363" y="19050"/>
                </a:moveTo>
                <a:lnTo>
                  <a:pt x="19050" y="19050"/>
                </a:lnTo>
                <a:lnTo>
                  <a:pt x="19050" y="9525"/>
                </a:lnTo>
                <a:lnTo>
                  <a:pt x="2777363" y="9525"/>
                </a:lnTo>
                <a:lnTo>
                  <a:pt x="2777363" y="19050"/>
                </a:lnTo>
                <a:close/>
              </a:path>
              <a:path w="2796540" h="1389379">
                <a:moveTo>
                  <a:pt x="2777363" y="1379410"/>
                </a:moveTo>
                <a:lnTo>
                  <a:pt x="2777363" y="9525"/>
                </a:lnTo>
                <a:lnTo>
                  <a:pt x="2786888" y="19050"/>
                </a:lnTo>
                <a:lnTo>
                  <a:pt x="2796413" y="19050"/>
                </a:lnTo>
                <a:lnTo>
                  <a:pt x="2796413" y="1369885"/>
                </a:lnTo>
                <a:lnTo>
                  <a:pt x="2786888" y="1369885"/>
                </a:lnTo>
                <a:lnTo>
                  <a:pt x="2777363" y="1379410"/>
                </a:lnTo>
                <a:close/>
              </a:path>
              <a:path w="2796540" h="1389379">
                <a:moveTo>
                  <a:pt x="2796413" y="19050"/>
                </a:moveTo>
                <a:lnTo>
                  <a:pt x="2786888" y="19050"/>
                </a:lnTo>
                <a:lnTo>
                  <a:pt x="2777363" y="9525"/>
                </a:lnTo>
                <a:lnTo>
                  <a:pt x="2796413" y="9525"/>
                </a:lnTo>
                <a:lnTo>
                  <a:pt x="2796413" y="19050"/>
                </a:lnTo>
                <a:close/>
              </a:path>
              <a:path w="2796540" h="1389379">
                <a:moveTo>
                  <a:pt x="19050" y="1379410"/>
                </a:moveTo>
                <a:lnTo>
                  <a:pt x="9525" y="1369885"/>
                </a:lnTo>
                <a:lnTo>
                  <a:pt x="19050" y="1369885"/>
                </a:lnTo>
                <a:lnTo>
                  <a:pt x="19050" y="1379410"/>
                </a:lnTo>
                <a:close/>
              </a:path>
              <a:path w="2796540" h="1389379">
                <a:moveTo>
                  <a:pt x="2777363" y="1379410"/>
                </a:moveTo>
                <a:lnTo>
                  <a:pt x="19050" y="1379410"/>
                </a:lnTo>
                <a:lnTo>
                  <a:pt x="19050" y="1369885"/>
                </a:lnTo>
                <a:lnTo>
                  <a:pt x="2777363" y="1369885"/>
                </a:lnTo>
                <a:lnTo>
                  <a:pt x="2777363" y="1379410"/>
                </a:lnTo>
                <a:close/>
              </a:path>
              <a:path w="2796540" h="1389379">
                <a:moveTo>
                  <a:pt x="2796413" y="1379410"/>
                </a:moveTo>
                <a:lnTo>
                  <a:pt x="2777363" y="1379410"/>
                </a:lnTo>
                <a:lnTo>
                  <a:pt x="2786888" y="1369885"/>
                </a:lnTo>
                <a:lnTo>
                  <a:pt x="2796413" y="1369885"/>
                </a:lnTo>
                <a:lnTo>
                  <a:pt x="2796413" y="1379410"/>
                </a:lnTo>
                <a:close/>
              </a:path>
            </a:pathLst>
          </a:custGeom>
          <a:solidFill>
            <a:srgbClr val="AF1F23"/>
          </a:solidFill>
          <a:ln w="9525">
            <a:noFill/>
          </a:ln>
        </p:spPr>
        <p:txBody>
          <a:bodyPr/>
          <a:p>
            <a:endParaRPr lang="zh-CN" altLang="en-US"/>
          </a:p>
        </p:txBody>
      </p:sp>
      <p:sp>
        <p:nvSpPr>
          <p:cNvPr id="55304" name="文本框 99"/>
          <p:cNvSpPr txBox="1"/>
          <p:nvPr/>
        </p:nvSpPr>
        <p:spPr>
          <a:xfrm>
            <a:off x="588010" y="2237740"/>
            <a:ext cx="10406063" cy="694055"/>
          </a:xfrm>
          <a:prstGeom prst="rect">
            <a:avLst/>
          </a:prstGeom>
          <a:noFill/>
          <a:ln w="9525">
            <a:noFill/>
          </a:ln>
        </p:spPr>
        <p:txBody>
          <a:bodyPr wrap="square" anchor="t">
            <a:spAutoFit/>
          </a:bodyPr>
          <a:p>
            <a:pPr marL="342900" indent="-342900" algn="l">
              <a:lnSpc>
                <a:spcPct val="140000"/>
              </a:lnSpc>
              <a:buFont typeface="Wingdings" panose="05000000000000000000" pitchFamily="2" charset="2"/>
              <a:buChar char="Ø"/>
            </a:pPr>
            <a:r>
              <a:rPr lang="zh-CN" altLang="en-US" sz="2800" b="1" dirty="0">
                <a:latin typeface="微软雅黑" panose="020B0503020204020204" charset="-122"/>
                <a:ea typeface="微软雅黑" panose="020B0503020204020204" charset="-122"/>
              </a:rPr>
              <a:t>每个路演都要有演讲稿！</a:t>
            </a:r>
            <a:endParaRPr lang="en-US" altLang="zh-CN" sz="2800" b="1" dirty="0">
              <a:latin typeface="微软雅黑" panose="020B0503020204020204" charset="-122"/>
              <a:ea typeface="微软雅黑" panose="020B0503020204020204" charset="-122"/>
            </a:endParaRPr>
          </a:p>
        </p:txBody>
      </p:sp>
      <p:sp>
        <p:nvSpPr>
          <p:cNvPr id="55305" name="TextBox 18"/>
          <p:cNvSpPr/>
          <p:nvPr/>
        </p:nvSpPr>
        <p:spPr>
          <a:xfrm>
            <a:off x="11387138" y="1203325"/>
            <a:ext cx="449262" cy="4522788"/>
          </a:xfrm>
          <a:prstGeom prst="rect">
            <a:avLst/>
          </a:prstGeom>
          <a:noFill/>
          <a:ln w="9525">
            <a:noFill/>
          </a:ln>
        </p:spPr>
        <p:txBody>
          <a:bodyPr anchor="t">
            <a:spAutoFit/>
          </a:bodyPr>
          <a:p>
            <a:pPr algn="dist"/>
            <a:r>
              <a:rPr lang="en-US" altLang="zh-CN" sz="2400" b="1" dirty="0">
                <a:solidFill>
                  <a:srgbClr val="FFFFFF"/>
                </a:solidFill>
                <a:latin typeface="微软雅黑" panose="020B0503020204020204" charset="-122"/>
                <a:ea typeface="微软雅黑" panose="020B0503020204020204" charset="-122"/>
                <a:sym typeface="微软雅黑" panose="020B0503020204020204" charset="-122"/>
              </a:rPr>
              <a:t>关解放思想的感悟更加深刻</a:t>
            </a:r>
            <a:endParaRPr lang="en-US" altLang="zh-CN" sz="2400" b="1" dirty="0">
              <a:solidFill>
                <a:schemeClr val="bg1"/>
              </a:solidFill>
              <a:latin typeface="Arial" panose="020B0604020202020204" pitchFamily="34" charset="0"/>
              <a:ea typeface="微软雅黑" panose="020B0503020204020204" charset="-122"/>
            </a:endParaRPr>
          </a:p>
        </p:txBody>
      </p:sp>
      <p:sp>
        <p:nvSpPr>
          <p:cNvPr id="55306" name="文本框 56"/>
          <p:cNvSpPr/>
          <p:nvPr/>
        </p:nvSpPr>
        <p:spPr>
          <a:xfrm>
            <a:off x="1256030" y="403225"/>
            <a:ext cx="2681605" cy="460375"/>
          </a:xfrm>
          <a:prstGeom prst="rect">
            <a:avLst/>
          </a:prstGeom>
          <a:solidFill>
            <a:srgbClr val="C00000"/>
          </a:solidFill>
          <a:ln w="9525" cap="flat" cmpd="sng">
            <a:solidFill>
              <a:srgbClr val="C00000"/>
            </a:solidFill>
            <a:prstDash val="solid"/>
            <a:miter/>
            <a:headEnd type="none" w="med" len="med"/>
            <a:tailEnd type="none" w="med" len="med"/>
          </a:ln>
        </p:spPr>
        <p:txBody>
          <a:bodyPr wrap="square" anchor="t">
            <a:spAutoFit/>
          </a:bodyPr>
          <a:p>
            <a:pPr algn="just"/>
            <a:r>
              <a:rPr lang="zh-CN" altLang="en-US" sz="2400" b="1" dirty="0">
                <a:solidFill>
                  <a:schemeClr val="bg1"/>
                </a:solidFill>
                <a:latin typeface="微软雅黑" panose="020B0503020204020204" charset="-122"/>
                <a:ea typeface="微软雅黑" panose="020B0503020204020204" charset="-122"/>
              </a:rPr>
              <a:t>路演的字数</a:t>
            </a:r>
            <a:endParaRPr lang="zh-CN" altLang="en-US" sz="2400" b="1" dirty="0">
              <a:solidFill>
                <a:schemeClr val="bg1"/>
              </a:solidFill>
              <a:latin typeface="微软雅黑" panose="020B0503020204020204" charset="-122"/>
              <a:ea typeface="微软雅黑" panose="020B0503020204020204" charset="-122"/>
            </a:endParaRPr>
          </a:p>
        </p:txBody>
      </p:sp>
    </p:spTree>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5297" name="图片 1" descr="-157c2506c9bb5c4d"/>
          <p:cNvPicPr>
            <a:picLocks noChangeAspect="1"/>
          </p:cNvPicPr>
          <p:nvPr/>
        </p:nvPicPr>
        <p:blipFill>
          <a:blip r:embed="rId1"/>
          <a:stretch>
            <a:fillRect/>
          </a:stretch>
        </p:blipFill>
        <p:spPr>
          <a:xfrm>
            <a:off x="9398000" y="5989638"/>
            <a:ext cx="2794000" cy="1033462"/>
          </a:xfrm>
          <a:prstGeom prst="rect">
            <a:avLst/>
          </a:prstGeom>
          <a:noFill/>
          <a:ln w="9525">
            <a:noFill/>
          </a:ln>
        </p:spPr>
      </p:pic>
      <p:grpSp>
        <p:nvGrpSpPr>
          <p:cNvPr id="55298" name="Group 3"/>
          <p:cNvGrpSpPr/>
          <p:nvPr/>
        </p:nvGrpSpPr>
        <p:grpSpPr>
          <a:xfrm>
            <a:off x="277813" y="346075"/>
            <a:ext cx="7383462" cy="762000"/>
            <a:chOff x="0" y="0"/>
            <a:chExt cx="1961542" cy="1076210"/>
          </a:xfrm>
        </p:grpSpPr>
        <p:sp>
          <p:nvSpPr>
            <p:cNvPr id="55299" name="直接连接符 13"/>
            <p:cNvSpPr/>
            <p:nvPr/>
          </p:nvSpPr>
          <p:spPr>
            <a:xfrm flipV="1">
              <a:off x="0" y="1076209"/>
              <a:ext cx="1961542" cy="1"/>
            </a:xfrm>
            <a:prstGeom prst="line">
              <a:avLst/>
            </a:prstGeom>
            <a:ln w="6350" cap="flat" cmpd="sng">
              <a:solidFill>
                <a:srgbClr val="C00000"/>
              </a:solidFill>
              <a:prstDash val="solid"/>
              <a:round/>
              <a:headEnd type="none" w="med" len="med"/>
              <a:tailEnd type="none" w="med" len="med"/>
            </a:ln>
          </p:spPr>
        </p:sp>
        <p:sp>
          <p:nvSpPr>
            <p:cNvPr id="55300" name="矩形 15"/>
            <p:cNvSpPr/>
            <p:nvPr/>
          </p:nvSpPr>
          <p:spPr>
            <a:xfrm>
              <a:off x="19138" y="0"/>
              <a:ext cx="47829" cy="808745"/>
            </a:xfrm>
            <a:prstGeom prst="rect">
              <a:avLst/>
            </a:prstGeom>
            <a:solidFill>
              <a:srgbClr val="C00000"/>
            </a:solidFill>
            <a:ln w="12700" cap="flat" cmpd="sng">
              <a:solidFill>
                <a:srgbClr val="C00000"/>
              </a:solidFill>
              <a:prstDash val="solid"/>
              <a:miter/>
              <a:headEnd type="none" w="med" len="med"/>
              <a:tailEnd type="none" w="med" len="med"/>
            </a:ln>
          </p:spPr>
          <p:txBody>
            <a:bodyPr anchor="ctr"/>
            <a:p>
              <a:pPr algn="ctr"/>
              <a:endParaRPr lang="zh-CN" altLang="en-US"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55301" name="矩形 16"/>
            <p:cNvSpPr/>
            <p:nvPr/>
          </p:nvSpPr>
          <p:spPr>
            <a:xfrm>
              <a:off x="82397" y="106183"/>
              <a:ext cx="47828" cy="597169"/>
            </a:xfrm>
            <a:prstGeom prst="rect">
              <a:avLst/>
            </a:prstGeom>
            <a:solidFill>
              <a:srgbClr val="C00000"/>
            </a:solidFill>
            <a:ln w="12700" cap="flat" cmpd="sng">
              <a:solidFill>
                <a:srgbClr val="C00000"/>
              </a:solidFill>
              <a:prstDash val="solid"/>
              <a:miter/>
              <a:headEnd type="none" w="med" len="med"/>
              <a:tailEnd type="none" w="med" len="med"/>
            </a:ln>
          </p:spPr>
          <p:txBody>
            <a:bodyPr anchor="ctr"/>
            <a:p>
              <a:pPr algn="ctr"/>
              <a:endParaRPr lang="zh-CN" altLang="en-US"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55302" name="矩形 17"/>
            <p:cNvSpPr/>
            <p:nvPr/>
          </p:nvSpPr>
          <p:spPr>
            <a:xfrm flipH="1">
              <a:off x="165197" y="203264"/>
              <a:ext cx="47827" cy="404373"/>
            </a:xfrm>
            <a:prstGeom prst="rect">
              <a:avLst/>
            </a:prstGeom>
            <a:solidFill>
              <a:srgbClr val="C00000"/>
            </a:solidFill>
            <a:ln w="12700" cap="flat" cmpd="sng">
              <a:solidFill>
                <a:srgbClr val="C00000"/>
              </a:solidFill>
              <a:prstDash val="solid"/>
              <a:miter/>
              <a:headEnd type="none" w="med" len="med"/>
              <a:tailEnd type="none" w="med" len="med"/>
            </a:ln>
          </p:spPr>
          <p:txBody>
            <a:bodyPr anchor="ctr"/>
            <a:p>
              <a:pPr algn="ctr"/>
              <a:endParaRPr lang="zh-CN" altLang="en-US"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grpSp>
      <p:sp>
        <p:nvSpPr>
          <p:cNvPr id="55303" name="object 4"/>
          <p:cNvSpPr/>
          <p:nvPr/>
        </p:nvSpPr>
        <p:spPr>
          <a:xfrm>
            <a:off x="349250" y="1346200"/>
            <a:ext cx="10560050" cy="2762250"/>
          </a:xfrm>
          <a:custGeom>
            <a:avLst/>
            <a:gdLst/>
            <a:ahLst/>
            <a:cxnLst>
              <a:cxn ang="0">
                <a:pos x="10072728" y="4103963"/>
              </a:cxn>
              <a:cxn ang="0">
                <a:pos x="34426" y="4103963"/>
              </a:cxn>
              <a:cxn ang="0">
                <a:pos x="26760" y="4103251"/>
              </a:cxn>
              <a:cxn ang="0">
                <a:pos x="0" y="4075819"/>
              </a:cxn>
              <a:cxn ang="0">
                <a:pos x="0" y="28144"/>
              </a:cxn>
              <a:cxn ang="0">
                <a:pos x="34426" y="0"/>
              </a:cxn>
              <a:cxn ang="0">
                <a:pos x="10072728" y="0"/>
              </a:cxn>
              <a:cxn ang="0">
                <a:pos x="10107154" y="28144"/>
              </a:cxn>
              <a:cxn ang="0">
                <a:pos x="68853" y="28144"/>
              </a:cxn>
              <a:cxn ang="0">
                <a:pos x="34426" y="56288"/>
              </a:cxn>
              <a:cxn ang="0">
                <a:pos x="68853" y="56288"/>
              </a:cxn>
              <a:cxn ang="0">
                <a:pos x="68853" y="4047675"/>
              </a:cxn>
              <a:cxn ang="0">
                <a:pos x="34426" y="4047675"/>
              </a:cxn>
              <a:cxn ang="0">
                <a:pos x="68853" y="4075819"/>
              </a:cxn>
              <a:cxn ang="0">
                <a:pos x="10107154" y="4075819"/>
              </a:cxn>
              <a:cxn ang="0">
                <a:pos x="10106279" y="4082086"/>
              </a:cxn>
              <a:cxn ang="0">
                <a:pos x="10080390" y="4103251"/>
              </a:cxn>
              <a:cxn ang="0">
                <a:pos x="10072728" y="4103963"/>
              </a:cxn>
              <a:cxn ang="0">
                <a:pos x="68853" y="56288"/>
              </a:cxn>
              <a:cxn ang="0">
                <a:pos x="34426" y="56288"/>
              </a:cxn>
              <a:cxn ang="0">
                <a:pos x="68853" y="28144"/>
              </a:cxn>
              <a:cxn ang="0">
                <a:pos x="68853" y="56288"/>
              </a:cxn>
              <a:cxn ang="0">
                <a:pos x="10038301" y="56288"/>
              </a:cxn>
              <a:cxn ang="0">
                <a:pos x="68853" y="56288"/>
              </a:cxn>
              <a:cxn ang="0">
                <a:pos x="68853" y="28144"/>
              </a:cxn>
              <a:cxn ang="0">
                <a:pos x="10038301" y="28144"/>
              </a:cxn>
              <a:cxn ang="0">
                <a:pos x="10038301" y="56288"/>
              </a:cxn>
              <a:cxn ang="0">
                <a:pos x="10038301" y="4075819"/>
              </a:cxn>
              <a:cxn ang="0">
                <a:pos x="10038301" y="28144"/>
              </a:cxn>
              <a:cxn ang="0">
                <a:pos x="10072728" y="56288"/>
              </a:cxn>
              <a:cxn ang="0">
                <a:pos x="10107154" y="56288"/>
              </a:cxn>
              <a:cxn ang="0">
                <a:pos x="10107154" y="4047675"/>
              </a:cxn>
              <a:cxn ang="0">
                <a:pos x="10072728" y="4047675"/>
              </a:cxn>
              <a:cxn ang="0">
                <a:pos x="10038301" y="4075819"/>
              </a:cxn>
              <a:cxn ang="0">
                <a:pos x="10107154" y="56288"/>
              </a:cxn>
              <a:cxn ang="0">
                <a:pos x="10072728" y="56288"/>
              </a:cxn>
              <a:cxn ang="0">
                <a:pos x="10038301" y="28144"/>
              </a:cxn>
              <a:cxn ang="0">
                <a:pos x="10107154" y="28144"/>
              </a:cxn>
              <a:cxn ang="0">
                <a:pos x="10107154" y="56288"/>
              </a:cxn>
              <a:cxn ang="0">
                <a:pos x="68853" y="4075819"/>
              </a:cxn>
              <a:cxn ang="0">
                <a:pos x="34426" y="4047675"/>
              </a:cxn>
              <a:cxn ang="0">
                <a:pos x="68853" y="4047675"/>
              </a:cxn>
              <a:cxn ang="0">
                <a:pos x="68853" y="4075819"/>
              </a:cxn>
              <a:cxn ang="0">
                <a:pos x="10038301" y="4075819"/>
              </a:cxn>
              <a:cxn ang="0">
                <a:pos x="68853" y="4075819"/>
              </a:cxn>
              <a:cxn ang="0">
                <a:pos x="68853" y="4047675"/>
              </a:cxn>
              <a:cxn ang="0">
                <a:pos x="10038301" y="4047675"/>
              </a:cxn>
              <a:cxn ang="0">
                <a:pos x="10038301" y="4075819"/>
              </a:cxn>
              <a:cxn ang="0">
                <a:pos x="10107154" y="4075819"/>
              </a:cxn>
              <a:cxn ang="0">
                <a:pos x="10038301" y="4075819"/>
              </a:cxn>
              <a:cxn ang="0">
                <a:pos x="10072728" y="4047675"/>
              </a:cxn>
              <a:cxn ang="0">
                <a:pos x="10107154" y="4047675"/>
              </a:cxn>
              <a:cxn ang="0">
                <a:pos x="10107154" y="4075819"/>
              </a:cxn>
            </a:cxnLst>
            <a:pathLst>
              <a:path w="2796540" h="1389379">
                <a:moveTo>
                  <a:pt x="2786888" y="1388935"/>
                </a:moveTo>
                <a:lnTo>
                  <a:pt x="9525" y="1388935"/>
                </a:lnTo>
                <a:lnTo>
                  <a:pt x="7404" y="1388694"/>
                </a:lnTo>
                <a:lnTo>
                  <a:pt x="0" y="1379410"/>
                </a:lnTo>
                <a:lnTo>
                  <a:pt x="0" y="9525"/>
                </a:lnTo>
                <a:lnTo>
                  <a:pt x="9525" y="0"/>
                </a:lnTo>
                <a:lnTo>
                  <a:pt x="2786888" y="0"/>
                </a:lnTo>
                <a:lnTo>
                  <a:pt x="2796413" y="9525"/>
                </a:lnTo>
                <a:lnTo>
                  <a:pt x="19050" y="9525"/>
                </a:lnTo>
                <a:lnTo>
                  <a:pt x="9525" y="19050"/>
                </a:lnTo>
                <a:lnTo>
                  <a:pt x="19050" y="19050"/>
                </a:lnTo>
                <a:lnTo>
                  <a:pt x="19050" y="1369885"/>
                </a:lnTo>
                <a:lnTo>
                  <a:pt x="9525" y="1369885"/>
                </a:lnTo>
                <a:lnTo>
                  <a:pt x="19050" y="1379410"/>
                </a:lnTo>
                <a:lnTo>
                  <a:pt x="2796413" y="1379410"/>
                </a:lnTo>
                <a:lnTo>
                  <a:pt x="2796171" y="1381531"/>
                </a:lnTo>
                <a:lnTo>
                  <a:pt x="2789008" y="1388694"/>
                </a:lnTo>
                <a:lnTo>
                  <a:pt x="2786888" y="1388935"/>
                </a:lnTo>
                <a:close/>
              </a:path>
              <a:path w="2796540" h="1389379">
                <a:moveTo>
                  <a:pt x="19050" y="19050"/>
                </a:moveTo>
                <a:lnTo>
                  <a:pt x="9525" y="19050"/>
                </a:lnTo>
                <a:lnTo>
                  <a:pt x="19050" y="9525"/>
                </a:lnTo>
                <a:lnTo>
                  <a:pt x="19050" y="19050"/>
                </a:lnTo>
                <a:close/>
              </a:path>
              <a:path w="2796540" h="1389379">
                <a:moveTo>
                  <a:pt x="2777363" y="19050"/>
                </a:moveTo>
                <a:lnTo>
                  <a:pt x="19050" y="19050"/>
                </a:lnTo>
                <a:lnTo>
                  <a:pt x="19050" y="9525"/>
                </a:lnTo>
                <a:lnTo>
                  <a:pt x="2777363" y="9525"/>
                </a:lnTo>
                <a:lnTo>
                  <a:pt x="2777363" y="19050"/>
                </a:lnTo>
                <a:close/>
              </a:path>
              <a:path w="2796540" h="1389379">
                <a:moveTo>
                  <a:pt x="2777363" y="1379410"/>
                </a:moveTo>
                <a:lnTo>
                  <a:pt x="2777363" y="9525"/>
                </a:lnTo>
                <a:lnTo>
                  <a:pt x="2786888" y="19050"/>
                </a:lnTo>
                <a:lnTo>
                  <a:pt x="2796413" y="19050"/>
                </a:lnTo>
                <a:lnTo>
                  <a:pt x="2796413" y="1369885"/>
                </a:lnTo>
                <a:lnTo>
                  <a:pt x="2786888" y="1369885"/>
                </a:lnTo>
                <a:lnTo>
                  <a:pt x="2777363" y="1379410"/>
                </a:lnTo>
                <a:close/>
              </a:path>
              <a:path w="2796540" h="1389379">
                <a:moveTo>
                  <a:pt x="2796413" y="19050"/>
                </a:moveTo>
                <a:lnTo>
                  <a:pt x="2786888" y="19050"/>
                </a:lnTo>
                <a:lnTo>
                  <a:pt x="2777363" y="9525"/>
                </a:lnTo>
                <a:lnTo>
                  <a:pt x="2796413" y="9525"/>
                </a:lnTo>
                <a:lnTo>
                  <a:pt x="2796413" y="19050"/>
                </a:lnTo>
                <a:close/>
              </a:path>
              <a:path w="2796540" h="1389379">
                <a:moveTo>
                  <a:pt x="19050" y="1379410"/>
                </a:moveTo>
                <a:lnTo>
                  <a:pt x="9525" y="1369885"/>
                </a:lnTo>
                <a:lnTo>
                  <a:pt x="19050" y="1369885"/>
                </a:lnTo>
                <a:lnTo>
                  <a:pt x="19050" y="1379410"/>
                </a:lnTo>
                <a:close/>
              </a:path>
              <a:path w="2796540" h="1389379">
                <a:moveTo>
                  <a:pt x="2777363" y="1379410"/>
                </a:moveTo>
                <a:lnTo>
                  <a:pt x="19050" y="1379410"/>
                </a:lnTo>
                <a:lnTo>
                  <a:pt x="19050" y="1369885"/>
                </a:lnTo>
                <a:lnTo>
                  <a:pt x="2777363" y="1369885"/>
                </a:lnTo>
                <a:lnTo>
                  <a:pt x="2777363" y="1379410"/>
                </a:lnTo>
                <a:close/>
              </a:path>
              <a:path w="2796540" h="1389379">
                <a:moveTo>
                  <a:pt x="2796413" y="1379410"/>
                </a:moveTo>
                <a:lnTo>
                  <a:pt x="2777363" y="1379410"/>
                </a:lnTo>
                <a:lnTo>
                  <a:pt x="2786888" y="1369885"/>
                </a:lnTo>
                <a:lnTo>
                  <a:pt x="2796413" y="1369885"/>
                </a:lnTo>
                <a:lnTo>
                  <a:pt x="2796413" y="1379410"/>
                </a:lnTo>
                <a:close/>
              </a:path>
            </a:pathLst>
          </a:custGeom>
          <a:solidFill>
            <a:srgbClr val="AF1F23"/>
          </a:solidFill>
          <a:ln w="9525">
            <a:noFill/>
          </a:ln>
        </p:spPr>
        <p:txBody>
          <a:bodyPr/>
          <a:p>
            <a:endParaRPr lang="zh-CN" altLang="en-US"/>
          </a:p>
        </p:txBody>
      </p:sp>
      <p:sp>
        <p:nvSpPr>
          <p:cNvPr id="55304" name="文本框 99"/>
          <p:cNvSpPr txBox="1"/>
          <p:nvPr/>
        </p:nvSpPr>
        <p:spPr>
          <a:xfrm>
            <a:off x="502920" y="2315845"/>
            <a:ext cx="10406063" cy="694055"/>
          </a:xfrm>
          <a:prstGeom prst="rect">
            <a:avLst/>
          </a:prstGeom>
          <a:noFill/>
          <a:ln w="9525">
            <a:noFill/>
          </a:ln>
        </p:spPr>
        <p:txBody>
          <a:bodyPr wrap="square" anchor="t">
            <a:spAutoFit/>
          </a:bodyPr>
          <a:p>
            <a:pPr marL="342900" indent="-342900" algn="l">
              <a:lnSpc>
                <a:spcPct val="140000"/>
              </a:lnSpc>
              <a:buFont typeface="Wingdings" panose="05000000000000000000" pitchFamily="2" charset="2"/>
              <a:buChar char="Ø"/>
            </a:pPr>
            <a:r>
              <a:rPr lang="zh-CN" altLang="en-US" sz="2800" b="1" dirty="0">
                <a:latin typeface="微软雅黑" panose="020B0503020204020204" charset="-122"/>
                <a:ea typeface="微软雅黑" panose="020B0503020204020204" charset="-122"/>
              </a:rPr>
              <a:t>强大如乔布斯者，每个路演也需要训练上百遍！</a:t>
            </a:r>
            <a:endParaRPr lang="en-US" altLang="zh-CN" sz="2800" b="1" dirty="0">
              <a:latin typeface="微软雅黑" panose="020B0503020204020204" charset="-122"/>
              <a:ea typeface="微软雅黑" panose="020B0503020204020204" charset="-122"/>
            </a:endParaRPr>
          </a:p>
        </p:txBody>
      </p:sp>
      <p:sp>
        <p:nvSpPr>
          <p:cNvPr id="55305" name="TextBox 18"/>
          <p:cNvSpPr/>
          <p:nvPr/>
        </p:nvSpPr>
        <p:spPr>
          <a:xfrm>
            <a:off x="11387138" y="1203325"/>
            <a:ext cx="449262" cy="4522788"/>
          </a:xfrm>
          <a:prstGeom prst="rect">
            <a:avLst/>
          </a:prstGeom>
          <a:noFill/>
          <a:ln w="9525">
            <a:noFill/>
          </a:ln>
        </p:spPr>
        <p:txBody>
          <a:bodyPr anchor="t">
            <a:spAutoFit/>
          </a:bodyPr>
          <a:p>
            <a:pPr algn="dist"/>
            <a:r>
              <a:rPr lang="en-US" altLang="zh-CN" sz="2400" b="1" dirty="0">
                <a:solidFill>
                  <a:srgbClr val="FFFFFF"/>
                </a:solidFill>
                <a:latin typeface="微软雅黑" panose="020B0503020204020204" charset="-122"/>
                <a:ea typeface="微软雅黑" panose="020B0503020204020204" charset="-122"/>
                <a:sym typeface="微软雅黑" panose="020B0503020204020204" charset="-122"/>
              </a:rPr>
              <a:t>关解放思想的感悟更加深刻</a:t>
            </a:r>
            <a:endParaRPr lang="en-US" altLang="zh-CN" sz="2400" b="1" dirty="0">
              <a:solidFill>
                <a:schemeClr val="bg1"/>
              </a:solidFill>
              <a:latin typeface="Arial" panose="020B0604020202020204" pitchFamily="34" charset="0"/>
              <a:ea typeface="微软雅黑" panose="020B0503020204020204" charset="-122"/>
            </a:endParaRPr>
          </a:p>
        </p:txBody>
      </p:sp>
      <p:sp>
        <p:nvSpPr>
          <p:cNvPr id="55306" name="文本框 56"/>
          <p:cNvSpPr/>
          <p:nvPr/>
        </p:nvSpPr>
        <p:spPr>
          <a:xfrm>
            <a:off x="1256030" y="403225"/>
            <a:ext cx="2681605" cy="460375"/>
          </a:xfrm>
          <a:prstGeom prst="rect">
            <a:avLst/>
          </a:prstGeom>
          <a:solidFill>
            <a:srgbClr val="C00000"/>
          </a:solidFill>
          <a:ln w="9525" cap="flat" cmpd="sng">
            <a:solidFill>
              <a:srgbClr val="C00000"/>
            </a:solidFill>
            <a:prstDash val="solid"/>
            <a:miter/>
            <a:headEnd type="none" w="med" len="med"/>
            <a:tailEnd type="none" w="med" len="med"/>
          </a:ln>
        </p:spPr>
        <p:txBody>
          <a:bodyPr wrap="square" anchor="t">
            <a:spAutoFit/>
          </a:bodyPr>
          <a:p>
            <a:pPr algn="just"/>
            <a:r>
              <a:rPr lang="zh-CN" altLang="en-US" sz="2400" b="1" dirty="0">
                <a:solidFill>
                  <a:schemeClr val="bg1"/>
                </a:solidFill>
                <a:latin typeface="微软雅黑" panose="020B0503020204020204" charset="-122"/>
                <a:ea typeface="微软雅黑" panose="020B0503020204020204" charset="-122"/>
              </a:rPr>
              <a:t>不断训练</a:t>
            </a:r>
            <a:endParaRPr lang="zh-CN" altLang="en-US" sz="2400" b="1" dirty="0">
              <a:solidFill>
                <a:schemeClr val="bg1"/>
              </a:solidFill>
              <a:latin typeface="微软雅黑" panose="020B0503020204020204" charset="-122"/>
              <a:ea typeface="微软雅黑" panose="020B0503020204020204" charset="-122"/>
            </a:endParaRPr>
          </a:p>
        </p:txBody>
      </p:sp>
    </p:spTree>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957070" y="2646998"/>
            <a:ext cx="8277665" cy="430530"/>
          </a:xfrm>
          <a:prstGeom prst="rect">
            <a:avLst/>
          </a:prstGeom>
        </p:spPr>
        <p:txBody>
          <a:bodyPr vert="horz" wrap="square" lIns="0" tIns="0" rIns="0" bIns="0" rtlCol="0">
            <a:spAutoFit/>
          </a:bodyPr>
          <a:lstStyle/>
          <a:p>
            <a:pPr marL="101600" algn="ctr">
              <a:lnSpc>
                <a:spcPct val="100000"/>
              </a:lnSpc>
            </a:pPr>
            <a:r>
              <a:rPr lang="zh-CN" altLang="en-US" sz="2800" b="0" spc="-15" dirty="0">
                <a:ea typeface="微软雅黑" panose="020B0503020204020204" charset="-122"/>
              </a:rPr>
              <a:t>视频：乔布斯的苹果</a:t>
            </a:r>
            <a:r>
              <a:rPr lang="zh-CN" altLang="en-US" sz="2800" b="0" spc="-15" dirty="0">
                <a:ea typeface="微软雅黑" panose="020B0503020204020204" charset="-122"/>
              </a:rPr>
              <a:t>手机产品</a:t>
            </a:r>
            <a:r>
              <a:rPr lang="zh-CN" altLang="en-US" sz="2800" b="0" spc="-15" dirty="0">
                <a:ea typeface="微软雅黑" panose="020B0503020204020204" charset="-122"/>
              </a:rPr>
              <a:t>发布会</a:t>
            </a:r>
            <a:endParaRPr lang="zh-CN" altLang="en-US" sz="2800" b="0" spc="-15" dirty="0">
              <a:ea typeface="微软雅黑" panose="020B0503020204020204" charset="-122"/>
            </a:endParaRPr>
          </a:p>
        </p:txBody>
      </p:sp>
      <p:grpSp>
        <p:nvGrpSpPr>
          <p:cNvPr id="8" name="组合 37"/>
          <p:cNvGrpSpPr/>
          <p:nvPr/>
        </p:nvGrpSpPr>
        <p:grpSpPr>
          <a:xfrm>
            <a:off x="0" y="234902"/>
            <a:ext cx="354563" cy="677408"/>
            <a:chOff x="0" y="-78772"/>
            <a:chExt cx="602082" cy="1150304"/>
          </a:xfrm>
        </p:grpSpPr>
        <p:sp>
          <p:nvSpPr>
            <p:cNvPr id="12"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281430" y="1270000"/>
            <a:ext cx="9629775" cy="5009515"/>
          </a:xfrm>
          <a:prstGeom prst="rect">
            <a:avLst/>
          </a:prstGeom>
          <a:noFill/>
          <a:ln w="28575">
            <a:solidFill>
              <a:srgbClr val="219083"/>
            </a:solidFill>
          </a:ln>
        </p:spPr>
        <p:txBody>
          <a:bodyPr wrap="square" rtlCol="0" anchor="ctr" anchorCtr="0">
            <a:noAutofit/>
          </a:bodyPr>
          <a:lstStyle/>
          <a:p>
            <a:pPr indent="0" algn="ctr">
              <a:spcBef>
                <a:spcPts val="600"/>
              </a:spcBef>
              <a:spcAft>
                <a:spcPts val="600"/>
              </a:spcAft>
              <a:buFont typeface="Arial" panose="020B0604020202020204" pitchFamily="34" charset="0"/>
              <a:buNone/>
            </a:pPr>
            <a:r>
              <a:rPr lang="zh-CN" altLang="en-US" sz="3200" b="1" dirty="0">
                <a:solidFill>
                  <a:srgbClr val="FF0000"/>
                </a:solidFill>
                <a:latin typeface="微软雅黑" panose="020B0503020204020204" charset="-122"/>
                <a:ea typeface="微软雅黑" panose="020B0503020204020204" charset="-122"/>
                <a:sym typeface="+mn-ea"/>
              </a:rPr>
              <a:t>运用结构化思维讲解</a:t>
            </a:r>
            <a:r>
              <a:rPr lang="zh-CN" altLang="en-US" sz="3200" b="1" dirty="0">
                <a:solidFill>
                  <a:srgbClr val="FF0000"/>
                </a:solidFill>
                <a:latin typeface="微软雅黑" panose="020B0503020204020204" charset="-122"/>
                <a:ea typeface="微软雅黑" panose="020B0503020204020204" charset="-122"/>
                <a:sym typeface="+mn-ea"/>
              </a:rPr>
              <a:t>并答辩本组的</a:t>
            </a:r>
            <a:r>
              <a:rPr lang="zh-CN" altLang="en-US" sz="3200" b="1" dirty="0">
                <a:solidFill>
                  <a:srgbClr val="FF0000"/>
                </a:solidFill>
                <a:latin typeface="微软雅黑" panose="020B0503020204020204" charset="-122"/>
                <a:ea typeface="微软雅黑" panose="020B0503020204020204" charset="-122"/>
                <a:sym typeface="+mn-ea"/>
              </a:rPr>
              <a:t>作业</a:t>
            </a:r>
            <a:endParaRPr lang="zh-CN" altLang="en-US" sz="3200" b="1" dirty="0">
              <a:solidFill>
                <a:srgbClr val="FF0000"/>
              </a:solidFill>
              <a:latin typeface="微软雅黑" panose="020B0503020204020204" charset="-122"/>
              <a:ea typeface="微软雅黑" panose="020B0503020204020204" charset="-122"/>
              <a:sym typeface="+mn-ea"/>
            </a:endParaRPr>
          </a:p>
          <a:p>
            <a:pPr indent="0">
              <a:spcBef>
                <a:spcPts val="600"/>
              </a:spcBef>
              <a:spcAft>
                <a:spcPts val="600"/>
              </a:spcAft>
              <a:buFont typeface="Arial" panose="020B0604020202020204" pitchFamily="34" charset="0"/>
              <a:buNone/>
            </a:pPr>
            <a:r>
              <a:rPr lang="zh-CN" altLang="en-US" sz="2400" b="1" dirty="0">
                <a:solidFill>
                  <a:srgbClr val="FF0000"/>
                </a:solidFill>
                <a:latin typeface="微软雅黑" panose="020B0503020204020204" charset="-122"/>
                <a:ea typeface="微软雅黑" panose="020B0503020204020204" charset="-122"/>
                <a:sym typeface="+mn-ea"/>
              </a:rPr>
              <a:t>要求：</a:t>
            </a:r>
            <a:endParaRPr lang="zh-CN" altLang="en-US" sz="2400" b="1" dirty="0">
              <a:solidFill>
                <a:srgbClr val="FF0000"/>
              </a:solidFill>
              <a:latin typeface="微软雅黑" panose="020B0503020204020204" charset="-122"/>
              <a:ea typeface="微软雅黑" panose="020B0503020204020204" charset="-122"/>
              <a:sym typeface="+mn-ea"/>
            </a:endParaRPr>
          </a:p>
          <a:p>
            <a:pPr indent="0">
              <a:spcBef>
                <a:spcPts val="600"/>
              </a:spcBef>
              <a:spcAft>
                <a:spcPts val="600"/>
              </a:spcAft>
              <a:buFont typeface="Arial" panose="020B0604020202020204" pitchFamily="34" charset="0"/>
              <a:buNone/>
            </a:pPr>
            <a:r>
              <a:rPr lang="en-US" altLang="zh-CN" sz="2400" b="1" dirty="0">
                <a:solidFill>
                  <a:schemeClr val="tx1"/>
                </a:solidFill>
                <a:latin typeface="微软雅黑" panose="020B0503020204020204" charset="-122"/>
                <a:ea typeface="微软雅黑" panose="020B0503020204020204" charset="-122"/>
                <a:sym typeface="+mn-ea"/>
              </a:rPr>
              <a:t>1.</a:t>
            </a:r>
            <a:r>
              <a:rPr lang="zh-CN" altLang="en-US" sz="2400" b="1" dirty="0">
                <a:solidFill>
                  <a:schemeClr val="tx1"/>
                </a:solidFill>
                <a:latin typeface="微软雅黑" panose="020B0503020204020204" charset="-122"/>
                <a:ea typeface="微软雅黑" panose="020B0503020204020204" charset="-122"/>
                <a:sym typeface="+mn-ea"/>
              </a:rPr>
              <a:t>组内演练</a:t>
            </a:r>
            <a:r>
              <a:rPr lang="en-US" altLang="zh-CN" sz="2400" b="1" dirty="0">
                <a:solidFill>
                  <a:schemeClr val="tx1"/>
                </a:solidFill>
                <a:latin typeface="微软雅黑" panose="020B0503020204020204" charset="-122"/>
                <a:ea typeface="微软雅黑" panose="020B0503020204020204" charset="-122"/>
                <a:sym typeface="+mn-ea"/>
              </a:rPr>
              <a:t>15</a:t>
            </a:r>
            <a:r>
              <a:rPr lang="zh-CN" altLang="en-US" sz="2400" b="1" dirty="0">
                <a:solidFill>
                  <a:schemeClr val="tx1"/>
                </a:solidFill>
                <a:latin typeface="微软雅黑" panose="020B0503020204020204" charset="-122"/>
                <a:ea typeface="微软雅黑" panose="020B0503020204020204" charset="-122"/>
                <a:sym typeface="+mn-ea"/>
              </a:rPr>
              <a:t>分钟</a:t>
            </a:r>
            <a:endParaRPr lang="zh-CN" altLang="en-US" sz="2400" b="1" dirty="0">
              <a:solidFill>
                <a:schemeClr val="tx1"/>
              </a:solidFill>
              <a:latin typeface="微软雅黑" panose="020B0503020204020204" charset="-122"/>
              <a:ea typeface="微软雅黑" panose="020B0503020204020204" charset="-122"/>
              <a:sym typeface="+mn-ea"/>
            </a:endParaRPr>
          </a:p>
          <a:p>
            <a:pPr indent="0">
              <a:spcBef>
                <a:spcPts val="600"/>
              </a:spcBef>
              <a:spcAft>
                <a:spcPts val="600"/>
              </a:spcAft>
              <a:buFont typeface="Arial" panose="020B0604020202020204" pitchFamily="34" charset="0"/>
              <a:buNone/>
            </a:pPr>
            <a:r>
              <a:rPr lang="en-US" altLang="zh-CN" sz="2400" b="1" dirty="0">
                <a:solidFill>
                  <a:schemeClr val="tx1"/>
                </a:solidFill>
                <a:latin typeface="微软雅黑" panose="020B0503020204020204" charset="-122"/>
                <a:ea typeface="微软雅黑" panose="020B0503020204020204" charset="-122"/>
                <a:sym typeface="+mn-ea"/>
              </a:rPr>
              <a:t>2.</a:t>
            </a:r>
            <a:r>
              <a:rPr lang="zh-CN" altLang="en-US" sz="2400" b="1" dirty="0">
                <a:solidFill>
                  <a:schemeClr val="tx1"/>
                </a:solidFill>
                <a:latin typeface="微软雅黑" panose="020B0503020204020204" charset="-122"/>
                <a:ea typeface="微软雅黑" panose="020B0503020204020204" charset="-122"/>
                <a:sym typeface="+mn-ea"/>
              </a:rPr>
              <a:t>每组派一名人员作为主讲人，答辩时全组人员均上台参加</a:t>
            </a:r>
            <a:endParaRPr lang="zh-CN" altLang="en-US" sz="2400" b="1" dirty="0">
              <a:solidFill>
                <a:schemeClr val="tx1"/>
              </a:solidFill>
              <a:latin typeface="微软雅黑" panose="020B0503020204020204" charset="-122"/>
              <a:ea typeface="微软雅黑" panose="020B0503020204020204" charset="-122"/>
              <a:sym typeface="+mn-ea"/>
            </a:endParaRPr>
          </a:p>
          <a:p>
            <a:pPr indent="0">
              <a:spcBef>
                <a:spcPts val="600"/>
              </a:spcBef>
              <a:spcAft>
                <a:spcPts val="600"/>
              </a:spcAft>
              <a:buFont typeface="Arial" panose="020B0604020202020204" pitchFamily="34" charset="0"/>
              <a:buNone/>
            </a:pPr>
            <a:r>
              <a:rPr lang="en-US" altLang="zh-CN" sz="2400" b="1" dirty="0">
                <a:solidFill>
                  <a:schemeClr val="tx1"/>
                </a:solidFill>
                <a:latin typeface="微软雅黑" panose="020B0503020204020204" charset="-122"/>
                <a:ea typeface="微软雅黑" panose="020B0503020204020204" charset="-122"/>
                <a:sym typeface="+mn-ea"/>
              </a:rPr>
              <a:t>3.</a:t>
            </a:r>
            <a:r>
              <a:rPr lang="zh-CN" altLang="en-US" sz="2400" b="1" dirty="0">
                <a:solidFill>
                  <a:schemeClr val="tx1"/>
                </a:solidFill>
                <a:latin typeface="微软雅黑" panose="020B0503020204020204" charset="-122"/>
                <a:ea typeface="微软雅黑" panose="020B0503020204020204" charset="-122"/>
                <a:sym typeface="+mn-ea"/>
              </a:rPr>
              <a:t>各组</a:t>
            </a:r>
            <a:r>
              <a:rPr lang="zh-CN" altLang="en-US" sz="2400" b="1" dirty="0">
                <a:solidFill>
                  <a:schemeClr val="tx1"/>
                </a:solidFill>
                <a:latin typeface="微软雅黑" panose="020B0503020204020204" charset="-122"/>
                <a:ea typeface="微软雅黑" panose="020B0503020204020204" charset="-122"/>
                <a:sym typeface="+mn-ea"/>
              </a:rPr>
              <a:t>讲解时间</a:t>
            </a:r>
            <a:r>
              <a:rPr lang="en-US" altLang="zh-CN" sz="2400" b="1" dirty="0">
                <a:solidFill>
                  <a:schemeClr val="tx1"/>
                </a:solidFill>
                <a:latin typeface="微软雅黑" panose="020B0503020204020204" charset="-122"/>
                <a:ea typeface="微软雅黑" panose="020B0503020204020204" charset="-122"/>
                <a:sym typeface="+mn-ea"/>
              </a:rPr>
              <a:t>5</a:t>
            </a:r>
            <a:r>
              <a:rPr lang="zh-CN" altLang="en-US" sz="2400" b="1" dirty="0">
                <a:solidFill>
                  <a:schemeClr val="tx1"/>
                </a:solidFill>
                <a:latin typeface="微软雅黑" panose="020B0503020204020204" charset="-122"/>
                <a:ea typeface="微软雅黑" panose="020B0503020204020204" charset="-122"/>
                <a:sym typeface="+mn-ea"/>
              </a:rPr>
              <a:t>分钟，评委提问环节时间</a:t>
            </a:r>
            <a:r>
              <a:rPr lang="en-US" altLang="zh-CN" sz="2400" b="1" dirty="0">
                <a:solidFill>
                  <a:schemeClr val="tx1"/>
                </a:solidFill>
                <a:latin typeface="微软雅黑" panose="020B0503020204020204" charset="-122"/>
                <a:ea typeface="微软雅黑" panose="020B0503020204020204" charset="-122"/>
                <a:sym typeface="+mn-ea"/>
              </a:rPr>
              <a:t>3</a:t>
            </a:r>
            <a:r>
              <a:rPr lang="zh-CN" altLang="en-US" sz="2400" b="1" dirty="0">
                <a:solidFill>
                  <a:schemeClr val="tx1"/>
                </a:solidFill>
                <a:latin typeface="微软雅黑" panose="020B0503020204020204" charset="-122"/>
                <a:ea typeface="微软雅黑" panose="020B0503020204020204" charset="-122"/>
                <a:sym typeface="+mn-ea"/>
              </a:rPr>
              <a:t>分钟</a:t>
            </a:r>
            <a:endParaRPr lang="zh-CN" altLang="en-US" sz="2400" b="1" dirty="0">
              <a:solidFill>
                <a:schemeClr val="tx1"/>
              </a:solidFill>
              <a:latin typeface="微软雅黑" panose="020B0503020204020204" charset="-122"/>
              <a:ea typeface="微软雅黑" panose="020B0503020204020204" charset="-122"/>
              <a:sym typeface="+mn-ea"/>
            </a:endParaRPr>
          </a:p>
          <a:p>
            <a:pPr indent="0">
              <a:spcBef>
                <a:spcPts val="600"/>
              </a:spcBef>
              <a:spcAft>
                <a:spcPts val="600"/>
              </a:spcAft>
              <a:buFont typeface="Arial" panose="020B0604020202020204" pitchFamily="34" charset="0"/>
              <a:buNone/>
            </a:pPr>
            <a:r>
              <a:rPr lang="en-US" altLang="zh-CN" sz="2400" b="1" dirty="0">
                <a:solidFill>
                  <a:schemeClr val="tx1"/>
                </a:solidFill>
                <a:latin typeface="微软雅黑" panose="020B0503020204020204" charset="-122"/>
                <a:ea typeface="微软雅黑" panose="020B0503020204020204" charset="-122"/>
                <a:sym typeface="+mn-ea"/>
              </a:rPr>
              <a:t>4.</a:t>
            </a:r>
            <a:r>
              <a:rPr lang="zh-CN" altLang="en-US" sz="2400" b="1" dirty="0">
                <a:solidFill>
                  <a:schemeClr val="tx1"/>
                </a:solidFill>
                <a:latin typeface="微软雅黑" panose="020B0503020204020204" charset="-122"/>
                <a:ea typeface="微软雅黑" panose="020B0503020204020204" charset="-122"/>
                <a:sym typeface="+mn-ea"/>
              </a:rPr>
              <a:t>每组派一名人员担任评委，评委组宣誓</a:t>
            </a:r>
            <a:endParaRPr lang="zh-CN" altLang="en-US" sz="2400" b="1" dirty="0">
              <a:solidFill>
                <a:schemeClr val="tx1"/>
              </a:solidFill>
              <a:latin typeface="微软雅黑" panose="020B0503020204020204" charset="-122"/>
              <a:ea typeface="微软雅黑" panose="020B0503020204020204" charset="-122"/>
              <a:sym typeface="+mn-ea"/>
            </a:endParaRPr>
          </a:p>
          <a:p>
            <a:pPr indent="0">
              <a:spcBef>
                <a:spcPts val="600"/>
              </a:spcBef>
              <a:spcAft>
                <a:spcPts val="600"/>
              </a:spcAft>
              <a:buFont typeface="Arial" panose="020B0604020202020204" pitchFamily="34" charset="0"/>
              <a:buNone/>
            </a:pPr>
            <a:r>
              <a:rPr lang="en-US" altLang="zh-CN" sz="2400" b="1" dirty="0">
                <a:solidFill>
                  <a:schemeClr val="tx1"/>
                </a:solidFill>
                <a:latin typeface="微软雅黑" panose="020B0503020204020204" charset="-122"/>
                <a:ea typeface="微软雅黑" panose="020B0503020204020204" charset="-122"/>
                <a:sym typeface="+mn-ea"/>
              </a:rPr>
              <a:t>5.</a:t>
            </a:r>
            <a:r>
              <a:rPr lang="zh-CN" altLang="en-US" sz="2400" b="1" dirty="0">
                <a:solidFill>
                  <a:schemeClr val="tx1"/>
                </a:solidFill>
                <a:latin typeface="微软雅黑" panose="020B0503020204020204" charset="-122"/>
                <a:ea typeface="微软雅黑" panose="020B0503020204020204" charset="-122"/>
                <a:sym typeface="+mn-ea"/>
              </a:rPr>
              <a:t>评委组选举组长</a:t>
            </a:r>
            <a:r>
              <a:rPr lang="en-US" altLang="zh-CN" sz="2400" b="1" dirty="0">
                <a:solidFill>
                  <a:schemeClr val="tx1"/>
                </a:solidFill>
                <a:latin typeface="微软雅黑" panose="020B0503020204020204" charset="-122"/>
                <a:ea typeface="微软雅黑" panose="020B0503020204020204" charset="-122"/>
                <a:sym typeface="+mn-ea"/>
              </a:rPr>
              <a:t>1</a:t>
            </a:r>
            <a:r>
              <a:rPr lang="zh-CN" altLang="en-US" sz="2400" b="1" dirty="0">
                <a:solidFill>
                  <a:schemeClr val="tx1"/>
                </a:solidFill>
                <a:latin typeface="微软雅黑" panose="020B0503020204020204" charset="-122"/>
                <a:ea typeface="微软雅黑" panose="020B0503020204020204" charset="-122"/>
                <a:sym typeface="+mn-ea"/>
              </a:rPr>
              <a:t>人，记分员</a:t>
            </a:r>
            <a:r>
              <a:rPr lang="en-US" altLang="zh-CN" sz="2400" b="1" dirty="0">
                <a:solidFill>
                  <a:schemeClr val="tx1"/>
                </a:solidFill>
                <a:latin typeface="微软雅黑" panose="020B0503020204020204" charset="-122"/>
                <a:ea typeface="微软雅黑" panose="020B0503020204020204" charset="-122"/>
                <a:sym typeface="+mn-ea"/>
              </a:rPr>
              <a:t>2</a:t>
            </a:r>
            <a:r>
              <a:rPr lang="zh-CN" altLang="en-US" sz="2400" b="1" dirty="0">
                <a:solidFill>
                  <a:schemeClr val="tx1"/>
                </a:solidFill>
                <a:latin typeface="微软雅黑" panose="020B0503020204020204" charset="-122"/>
                <a:ea typeface="微软雅黑" panose="020B0503020204020204" charset="-122"/>
                <a:sym typeface="+mn-ea"/>
              </a:rPr>
              <a:t>人，监票人</a:t>
            </a:r>
            <a:r>
              <a:rPr lang="en-US" altLang="zh-CN" sz="2400" b="1" dirty="0">
                <a:solidFill>
                  <a:schemeClr val="tx1"/>
                </a:solidFill>
                <a:latin typeface="微软雅黑" panose="020B0503020204020204" charset="-122"/>
                <a:ea typeface="微软雅黑" panose="020B0503020204020204" charset="-122"/>
                <a:sym typeface="+mn-ea"/>
              </a:rPr>
              <a:t>2</a:t>
            </a:r>
            <a:r>
              <a:rPr lang="zh-CN" altLang="en-US" sz="2400" b="1" dirty="0">
                <a:solidFill>
                  <a:schemeClr val="tx1"/>
                </a:solidFill>
                <a:latin typeface="微软雅黑" panose="020B0503020204020204" charset="-122"/>
                <a:ea typeface="微软雅黑" panose="020B0503020204020204" charset="-122"/>
                <a:sym typeface="+mn-ea"/>
              </a:rPr>
              <a:t>人</a:t>
            </a:r>
            <a:endParaRPr lang="zh-CN" altLang="en-US" sz="2400" b="1" dirty="0">
              <a:solidFill>
                <a:schemeClr val="tx1"/>
              </a:solidFill>
              <a:latin typeface="微软雅黑" panose="020B0503020204020204" charset="-122"/>
              <a:ea typeface="微软雅黑" panose="020B0503020204020204" charset="-122"/>
              <a:sym typeface="+mn-ea"/>
            </a:endParaRPr>
          </a:p>
          <a:p>
            <a:pPr indent="0">
              <a:spcBef>
                <a:spcPts val="600"/>
              </a:spcBef>
              <a:spcAft>
                <a:spcPts val="600"/>
              </a:spcAft>
              <a:buFont typeface="Arial" panose="020B0604020202020204" pitchFamily="34" charset="0"/>
              <a:buNone/>
            </a:pPr>
            <a:r>
              <a:rPr lang="en-US" altLang="zh-CN" sz="2400" b="1" dirty="0">
                <a:solidFill>
                  <a:schemeClr val="tx1"/>
                </a:solidFill>
                <a:latin typeface="微软雅黑" panose="020B0503020204020204" charset="-122"/>
                <a:ea typeface="微软雅黑" panose="020B0503020204020204" charset="-122"/>
                <a:sym typeface="+mn-ea"/>
              </a:rPr>
              <a:t>6.</a:t>
            </a:r>
            <a:r>
              <a:rPr lang="zh-CN" altLang="en-US" sz="2400" b="1" dirty="0">
                <a:solidFill>
                  <a:schemeClr val="tx1"/>
                </a:solidFill>
                <a:latin typeface="微软雅黑" panose="020B0503020204020204" charset="-122"/>
                <a:ea typeface="微软雅黑" panose="020B0503020204020204" charset="-122"/>
                <a:sym typeface="+mn-ea"/>
              </a:rPr>
              <a:t>答辩结束后，评委给每组评分，记分员统计各组最后得分</a:t>
            </a:r>
            <a:endParaRPr lang="zh-CN" altLang="en-US" sz="2400" b="1" dirty="0">
              <a:solidFill>
                <a:schemeClr val="tx1"/>
              </a:solidFill>
              <a:latin typeface="微软雅黑" panose="020B0503020204020204" charset="-122"/>
              <a:ea typeface="微软雅黑" panose="020B0503020204020204" charset="-122"/>
              <a:sym typeface="+mn-ea"/>
            </a:endParaRPr>
          </a:p>
          <a:p>
            <a:pPr indent="0">
              <a:spcBef>
                <a:spcPts val="600"/>
              </a:spcBef>
              <a:spcAft>
                <a:spcPts val="600"/>
              </a:spcAft>
              <a:buFont typeface="Arial" panose="020B0604020202020204" pitchFamily="34" charset="0"/>
              <a:buNone/>
            </a:pPr>
            <a:r>
              <a:rPr lang="en-US" altLang="zh-CN" sz="2400" b="1" dirty="0">
                <a:solidFill>
                  <a:schemeClr val="tx1"/>
                </a:solidFill>
                <a:latin typeface="微软雅黑" panose="020B0503020204020204" charset="-122"/>
                <a:ea typeface="微软雅黑" panose="020B0503020204020204" charset="-122"/>
                <a:sym typeface="+mn-ea"/>
              </a:rPr>
              <a:t>7.</a:t>
            </a:r>
            <a:r>
              <a:rPr lang="zh-CN" altLang="en-US" sz="2400" b="1" dirty="0">
                <a:solidFill>
                  <a:schemeClr val="tx1"/>
                </a:solidFill>
                <a:latin typeface="微软雅黑" panose="020B0503020204020204" charset="-122"/>
                <a:ea typeface="微软雅黑" panose="020B0503020204020204" charset="-122"/>
                <a:sym typeface="+mn-ea"/>
              </a:rPr>
              <a:t>评审组长将各组得分发到</a:t>
            </a:r>
            <a:r>
              <a:rPr lang="en-US" altLang="zh-CN" sz="2400" b="1" dirty="0">
                <a:solidFill>
                  <a:schemeClr val="tx1"/>
                </a:solidFill>
                <a:latin typeface="微软雅黑" panose="020B0503020204020204" charset="-122"/>
                <a:ea typeface="微软雅黑" panose="020B0503020204020204" charset="-122"/>
                <a:sym typeface="+mn-ea"/>
              </a:rPr>
              <a:t>QQ</a:t>
            </a:r>
            <a:r>
              <a:rPr lang="zh-CN" altLang="en-US" sz="2400" b="1" dirty="0">
                <a:solidFill>
                  <a:schemeClr val="tx1"/>
                </a:solidFill>
                <a:latin typeface="微软雅黑" panose="020B0503020204020204" charset="-122"/>
                <a:ea typeface="微软雅黑" panose="020B0503020204020204" charset="-122"/>
                <a:sym typeface="+mn-ea"/>
              </a:rPr>
              <a:t>群，作为平时成绩之一</a:t>
            </a:r>
            <a:endParaRPr lang="zh-CN" altLang="en-US" sz="2400" b="1" dirty="0">
              <a:solidFill>
                <a:schemeClr val="tx1"/>
              </a:solidFill>
              <a:latin typeface="微软雅黑" panose="020B0503020204020204" charset="-122"/>
              <a:ea typeface="微软雅黑" panose="020B0503020204020204" charset="-122"/>
              <a:sym typeface="+mn-ea"/>
            </a:endParaRPr>
          </a:p>
        </p:txBody>
      </p:sp>
      <p:grpSp>
        <p:nvGrpSpPr>
          <p:cNvPr id="8" name="组合 37"/>
          <p:cNvGrpSpPr/>
          <p:nvPr/>
        </p:nvGrpSpPr>
        <p:grpSpPr>
          <a:xfrm>
            <a:off x="0" y="234902"/>
            <a:ext cx="354563" cy="677408"/>
            <a:chOff x="0" y="-78772"/>
            <a:chExt cx="602082" cy="1150304"/>
          </a:xfrm>
        </p:grpSpPr>
        <p:sp>
          <p:nvSpPr>
            <p:cNvPr id="12"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4" name="object 2"/>
          <p:cNvSpPr txBox="1">
            <a:spLocks noGrp="1"/>
          </p:cNvSpPr>
          <p:nvPr/>
        </p:nvSpPr>
        <p:spPr>
          <a:xfrm>
            <a:off x="559435" y="432436"/>
            <a:ext cx="8277665" cy="492125"/>
          </a:xfrm>
          <a:prstGeom prst="rect">
            <a:avLst/>
          </a:prstGeom>
        </p:spPr>
        <p:txBody>
          <a:bodyPr vert="horz" wrap="square" lIns="0" tIns="0" rIns="0" bIns="0"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101600" algn="l">
              <a:lnSpc>
                <a:spcPct val="100000"/>
              </a:lnSpc>
            </a:pPr>
            <a:r>
              <a:rPr lang="zh-CN" sz="3200" b="1">
                <a:latin typeface="微软雅黑" panose="020B0503020204020204" charset="-122"/>
                <a:ea typeface="微软雅黑" panose="020B0503020204020204" charset="-122"/>
                <a:sym typeface="+mn-ea"/>
              </a:rPr>
              <a:t>结构化思维的应用</a:t>
            </a:r>
            <a:endParaRPr sz="3200" b="1">
              <a:latin typeface="微软雅黑" panose="020B0503020204020204" charset="-122"/>
              <a:ea typeface="微软雅黑" panose="020B0503020204020204" charset="-122"/>
              <a:sym typeface="+mn-ea"/>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346200" y="1408430"/>
            <a:ext cx="9107805" cy="3305175"/>
          </a:xfrm>
          <a:prstGeom prst="rect">
            <a:avLst/>
          </a:prstGeom>
          <a:noFill/>
          <a:ln w="28575">
            <a:solidFill>
              <a:srgbClr val="219083"/>
            </a:solidFill>
          </a:ln>
        </p:spPr>
        <p:txBody>
          <a:bodyPr wrap="square" rtlCol="0" anchor="ctr" anchorCtr="0">
            <a:noAutofit/>
          </a:bodyPr>
          <a:lstStyle/>
          <a:p>
            <a:pPr algn="ctr">
              <a:lnSpc>
                <a:spcPct val="130000"/>
              </a:lnSpc>
              <a:spcBef>
                <a:spcPts val="1200"/>
              </a:spcBef>
            </a:pPr>
            <a:r>
              <a:rPr lang="zh-CN" altLang="en-US" sz="4000" b="1" dirty="0">
                <a:solidFill>
                  <a:srgbClr val="FF0000"/>
                </a:solidFill>
                <a:uFillTx/>
                <a:latin typeface="微软雅黑" panose="020B0503020204020204" charset="-122"/>
                <a:ea typeface="微软雅黑" panose="020B0503020204020204" charset="-122"/>
                <a:sym typeface="+mn-ea"/>
              </a:rPr>
              <a:t>为什么大多数人平时不用结构化思维？</a:t>
            </a:r>
            <a:endParaRPr lang="zh-CN" altLang="en-US" sz="4000" b="1" dirty="0">
              <a:solidFill>
                <a:srgbClr val="FF0000"/>
              </a:solidFill>
              <a:uFillTx/>
              <a:latin typeface="Arial" panose="020B0604020202020204" pitchFamily="34" charset="0"/>
              <a:ea typeface="微软雅黑" panose="020B0503020204020204" charset="-122"/>
              <a:sym typeface="+mn-ea"/>
            </a:endParaRPr>
          </a:p>
        </p:txBody>
      </p:sp>
      <p:grpSp>
        <p:nvGrpSpPr>
          <p:cNvPr id="8" name="组合 37"/>
          <p:cNvGrpSpPr/>
          <p:nvPr/>
        </p:nvGrpSpPr>
        <p:grpSpPr>
          <a:xfrm>
            <a:off x="0" y="234902"/>
            <a:ext cx="354563" cy="677408"/>
            <a:chOff x="0" y="-78772"/>
            <a:chExt cx="602082" cy="1150304"/>
          </a:xfrm>
        </p:grpSpPr>
        <p:sp>
          <p:nvSpPr>
            <p:cNvPr id="12"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377315" y="1776730"/>
            <a:ext cx="9107805" cy="3305175"/>
          </a:xfrm>
          <a:prstGeom prst="rect">
            <a:avLst/>
          </a:prstGeom>
          <a:noFill/>
          <a:ln w="28575">
            <a:solidFill>
              <a:srgbClr val="219083"/>
            </a:solidFill>
          </a:ln>
        </p:spPr>
        <p:txBody>
          <a:bodyPr wrap="square" rtlCol="0" anchor="ctr" anchorCtr="0">
            <a:noAutofit/>
          </a:bodyPr>
          <a:lstStyle/>
          <a:p>
            <a:pPr algn="ctr">
              <a:lnSpc>
                <a:spcPct val="130000"/>
              </a:lnSpc>
              <a:spcBef>
                <a:spcPts val="1200"/>
              </a:spcBef>
            </a:pPr>
            <a:r>
              <a:rPr lang="zh-CN" altLang="en-US" sz="4000" b="1" dirty="0">
                <a:solidFill>
                  <a:srgbClr val="FF0000"/>
                </a:solidFill>
                <a:uFillTx/>
                <a:latin typeface="微软雅黑" panose="020B0503020204020204" charset="-122"/>
                <a:ea typeface="微软雅黑" panose="020B0503020204020204" charset="-122"/>
                <a:sym typeface="+mn-ea"/>
              </a:rPr>
              <a:t>从日常生活中的聊天，搜集信息</a:t>
            </a:r>
            <a:endParaRPr lang="zh-CN" altLang="en-US" sz="4000" b="1" dirty="0">
              <a:solidFill>
                <a:srgbClr val="FF0000"/>
              </a:solidFill>
              <a:uFillTx/>
              <a:latin typeface="微软雅黑" panose="020B0503020204020204" charset="-122"/>
              <a:ea typeface="微软雅黑" panose="020B0503020204020204" charset="-122"/>
              <a:sym typeface="+mn-ea"/>
            </a:endParaRPr>
          </a:p>
        </p:txBody>
      </p:sp>
      <p:grpSp>
        <p:nvGrpSpPr>
          <p:cNvPr id="8" name="组合 37"/>
          <p:cNvGrpSpPr/>
          <p:nvPr/>
        </p:nvGrpSpPr>
        <p:grpSpPr>
          <a:xfrm>
            <a:off x="0" y="234902"/>
            <a:ext cx="354563" cy="677408"/>
            <a:chOff x="0" y="-78772"/>
            <a:chExt cx="602082" cy="1150304"/>
          </a:xfrm>
        </p:grpSpPr>
        <p:sp>
          <p:nvSpPr>
            <p:cNvPr id="12"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2" name="文本框 1"/>
          <p:cNvSpPr txBox="1"/>
          <p:nvPr/>
        </p:nvSpPr>
        <p:spPr>
          <a:xfrm>
            <a:off x="1377315" y="432435"/>
            <a:ext cx="9107805" cy="1176020"/>
          </a:xfrm>
          <a:prstGeom prst="rect">
            <a:avLst/>
          </a:prstGeom>
          <a:noFill/>
          <a:ln w="28575">
            <a:solidFill>
              <a:schemeClr val="bg1"/>
            </a:solidFill>
          </a:ln>
        </p:spPr>
        <p:txBody>
          <a:bodyPr wrap="square" rtlCol="0" anchor="ctr" anchorCtr="0">
            <a:noAutofit/>
          </a:bodyPr>
          <a:p>
            <a:pPr algn="l">
              <a:lnSpc>
                <a:spcPct val="130000"/>
              </a:lnSpc>
              <a:spcBef>
                <a:spcPts val="1200"/>
              </a:spcBef>
            </a:pPr>
            <a:r>
              <a:rPr lang="zh-CN" altLang="en-US" sz="2800" b="1" dirty="0">
                <a:solidFill>
                  <a:schemeClr val="tx1"/>
                </a:solidFill>
                <a:uFillTx/>
                <a:latin typeface="微软雅黑" panose="020B0503020204020204" charset="-122"/>
                <a:ea typeface="微软雅黑" panose="020B0503020204020204" charset="-122"/>
                <a:sym typeface="+mn-ea"/>
              </a:rPr>
              <a:t>应用场景</a:t>
            </a:r>
            <a:r>
              <a:rPr lang="en-US" altLang="zh-CN" sz="2800" b="1" dirty="0">
                <a:solidFill>
                  <a:schemeClr val="tx1"/>
                </a:solidFill>
                <a:uFillTx/>
                <a:latin typeface="微软雅黑" panose="020B0503020204020204" charset="-122"/>
                <a:ea typeface="微软雅黑" panose="020B0503020204020204" charset="-122"/>
                <a:sym typeface="+mn-ea"/>
              </a:rPr>
              <a:t>2</a:t>
            </a:r>
            <a:r>
              <a:rPr lang="zh-CN" altLang="en-US" sz="2800" b="1" dirty="0">
                <a:solidFill>
                  <a:schemeClr val="tx1"/>
                </a:solidFill>
                <a:uFillTx/>
                <a:latin typeface="微软雅黑" panose="020B0503020204020204" charset="-122"/>
                <a:ea typeface="微软雅黑" panose="020B0503020204020204" charset="-122"/>
                <a:sym typeface="+mn-ea"/>
              </a:rPr>
              <a:t>：</a:t>
            </a:r>
            <a:endParaRPr lang="zh-CN" altLang="en-US" sz="2800" b="1" dirty="0">
              <a:solidFill>
                <a:schemeClr val="tx1"/>
              </a:solidFill>
              <a:uFillTx/>
              <a:latin typeface="微软雅黑" panose="020B0503020204020204" charset="-122"/>
              <a:ea typeface="微软雅黑" panose="020B0503020204020204" charset="-122"/>
              <a:sym typeface="+mn-ea"/>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76"/>
          <p:cNvSpPr txBox="1"/>
          <p:nvPr/>
        </p:nvSpPr>
        <p:spPr>
          <a:xfrm>
            <a:off x="319617" y="301577"/>
            <a:ext cx="2316480" cy="521970"/>
          </a:xfrm>
          <a:prstGeom prst="rect">
            <a:avLst/>
          </a:prstGeom>
          <a:noFill/>
        </p:spPr>
        <p:txBody>
          <a:bodyPr wrap="none" rtlCol="0">
            <a:spAutoFit/>
          </a:bodyPr>
          <a:lstStyle/>
          <a:p>
            <a:pPr algn="l"/>
            <a:r>
              <a:rPr lang="zh-CN" altLang="en-US" sz="2800" dirty="0">
                <a:solidFill>
                  <a:srgbClr val="219083"/>
                </a:solidFill>
                <a:latin typeface="微软雅黑" panose="020B0503020204020204" charset="-122"/>
                <a:ea typeface="微软雅黑" panose="020B0503020204020204" charset="-122"/>
              </a:rPr>
              <a:t>商业模式画布</a:t>
            </a:r>
            <a:endParaRPr lang="zh-CN" altLang="en-US" sz="2800" dirty="0">
              <a:solidFill>
                <a:srgbClr val="219083"/>
              </a:solidFill>
              <a:latin typeface="微软雅黑" panose="020B0503020204020204" charset="-122"/>
              <a:ea typeface="微软雅黑" panose="020B0503020204020204" charset="-122"/>
            </a:endParaRPr>
          </a:p>
        </p:txBody>
      </p:sp>
      <p:grpSp>
        <p:nvGrpSpPr>
          <p:cNvPr id="11" name="组合 37"/>
          <p:cNvGrpSpPr/>
          <p:nvPr/>
        </p:nvGrpSpPr>
        <p:grpSpPr>
          <a:xfrm>
            <a:off x="0" y="234902"/>
            <a:ext cx="354563" cy="677408"/>
            <a:chOff x="0" y="-78772"/>
            <a:chExt cx="602082" cy="1150304"/>
          </a:xfrm>
        </p:grpSpPr>
        <p:sp>
          <p:nvSpPr>
            <p:cNvPr id="17"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aphicFrame>
        <p:nvGraphicFramePr>
          <p:cNvPr id="2" name="对象 1"/>
          <p:cNvGraphicFramePr/>
          <p:nvPr/>
        </p:nvGraphicFramePr>
        <p:xfrm>
          <a:off x="1032510" y="912495"/>
          <a:ext cx="10126980" cy="5532120"/>
        </p:xfrm>
        <a:graphic>
          <a:graphicData uri="http://schemas.openxmlformats.org/presentationml/2006/ole">
            <mc:AlternateContent xmlns:mc="http://schemas.openxmlformats.org/markup-compatibility/2006">
              <mc:Choice xmlns:v="urn:schemas-microsoft-com:vml" Requires="v">
                <p:oleObj spid="_x0000_s3" name="" r:id="rId1" imgW="4581525" imgH="2590800" progId="PowerPoint.Show.12">
                  <p:embed/>
                </p:oleObj>
              </mc:Choice>
              <mc:Fallback>
                <p:oleObj name="" r:id="rId1" imgW="4581525" imgH="2590800" progId="PowerPoint.Show.12">
                  <p:embed/>
                  <p:pic>
                    <p:nvPicPr>
                      <p:cNvPr id="0" name="图片 2"/>
                      <p:cNvPicPr/>
                      <p:nvPr/>
                    </p:nvPicPr>
                    <p:blipFill>
                      <a:blip r:embed="rId2"/>
                      <a:stretch>
                        <a:fillRect/>
                      </a:stretch>
                    </p:blipFill>
                    <p:spPr>
                      <a:xfrm>
                        <a:off x="1032510" y="912495"/>
                        <a:ext cx="10126980" cy="5532120"/>
                      </a:xfrm>
                      <a:prstGeom prst="rect">
                        <a:avLst/>
                      </a:prstGeom>
                    </p:spPr>
                  </p:pic>
                </p:oleObj>
              </mc:Fallback>
            </mc:AlternateContent>
          </a:graphicData>
        </a:graphic>
      </p:graphicFrame>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2437765" y="685165"/>
            <a:ext cx="7315835" cy="54870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377315" y="1776730"/>
            <a:ext cx="9107805" cy="3305175"/>
          </a:xfrm>
          <a:prstGeom prst="rect">
            <a:avLst/>
          </a:prstGeom>
          <a:noFill/>
          <a:ln w="28575">
            <a:solidFill>
              <a:srgbClr val="219083"/>
            </a:solidFill>
          </a:ln>
        </p:spPr>
        <p:txBody>
          <a:bodyPr wrap="square" rtlCol="0" anchor="ctr" anchorCtr="0">
            <a:noAutofit/>
          </a:bodyPr>
          <a:lstStyle/>
          <a:p>
            <a:pPr algn="ctr">
              <a:lnSpc>
                <a:spcPct val="130000"/>
              </a:lnSpc>
              <a:spcBef>
                <a:spcPts val="1200"/>
              </a:spcBef>
            </a:pPr>
            <a:r>
              <a:rPr lang="zh-CN" altLang="en-US" sz="4000" b="1" dirty="0">
                <a:solidFill>
                  <a:srgbClr val="FF0000"/>
                </a:solidFill>
                <a:uFillTx/>
                <a:latin typeface="微软雅黑" panose="020B0503020204020204" charset="-122"/>
                <a:ea typeface="微软雅黑" panose="020B0503020204020204" charset="-122"/>
                <a:sym typeface="+mn-ea"/>
              </a:rPr>
              <a:t>如何用语言有效打动普通人---事实</a:t>
            </a:r>
            <a:endParaRPr lang="zh-CN" altLang="en-US" sz="4000" b="1" dirty="0">
              <a:solidFill>
                <a:srgbClr val="FF0000"/>
              </a:solidFill>
              <a:uFillTx/>
              <a:latin typeface="微软雅黑" panose="020B0503020204020204" charset="-122"/>
              <a:ea typeface="微软雅黑" panose="020B0503020204020204" charset="-122"/>
              <a:sym typeface="+mn-ea"/>
            </a:endParaRPr>
          </a:p>
        </p:txBody>
      </p:sp>
      <p:grpSp>
        <p:nvGrpSpPr>
          <p:cNvPr id="8" name="组合 37"/>
          <p:cNvGrpSpPr/>
          <p:nvPr/>
        </p:nvGrpSpPr>
        <p:grpSpPr>
          <a:xfrm>
            <a:off x="0" y="234902"/>
            <a:ext cx="354563" cy="677408"/>
            <a:chOff x="0" y="-78772"/>
            <a:chExt cx="602082" cy="1150304"/>
          </a:xfrm>
        </p:grpSpPr>
        <p:sp>
          <p:nvSpPr>
            <p:cNvPr id="12"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2" name="文本框 1"/>
          <p:cNvSpPr txBox="1"/>
          <p:nvPr/>
        </p:nvSpPr>
        <p:spPr>
          <a:xfrm>
            <a:off x="1377315" y="432435"/>
            <a:ext cx="9107805" cy="1176020"/>
          </a:xfrm>
          <a:prstGeom prst="rect">
            <a:avLst/>
          </a:prstGeom>
          <a:noFill/>
          <a:ln w="28575">
            <a:solidFill>
              <a:schemeClr val="bg1"/>
            </a:solidFill>
          </a:ln>
        </p:spPr>
        <p:txBody>
          <a:bodyPr wrap="square" rtlCol="0" anchor="ctr" anchorCtr="0">
            <a:noAutofit/>
          </a:bodyPr>
          <a:p>
            <a:pPr algn="l">
              <a:lnSpc>
                <a:spcPct val="130000"/>
              </a:lnSpc>
              <a:spcBef>
                <a:spcPts val="1200"/>
              </a:spcBef>
            </a:pPr>
            <a:r>
              <a:rPr lang="zh-CN" altLang="en-US" sz="2800" b="1" dirty="0">
                <a:solidFill>
                  <a:schemeClr val="tx1"/>
                </a:solidFill>
                <a:uFillTx/>
                <a:latin typeface="微软雅黑" panose="020B0503020204020204" charset="-122"/>
                <a:ea typeface="微软雅黑" panose="020B0503020204020204" charset="-122"/>
                <a:sym typeface="+mn-ea"/>
              </a:rPr>
              <a:t>应用场景</a:t>
            </a:r>
            <a:r>
              <a:rPr lang="en-US" altLang="zh-CN" sz="2800" b="1" dirty="0">
                <a:solidFill>
                  <a:schemeClr val="tx1"/>
                </a:solidFill>
                <a:uFillTx/>
                <a:latin typeface="微软雅黑" panose="020B0503020204020204" charset="-122"/>
                <a:ea typeface="微软雅黑" panose="020B0503020204020204" charset="-122"/>
                <a:sym typeface="+mn-ea"/>
              </a:rPr>
              <a:t>3</a:t>
            </a:r>
            <a:r>
              <a:rPr lang="zh-CN" altLang="en-US" sz="2800" b="1" dirty="0">
                <a:solidFill>
                  <a:schemeClr val="tx1"/>
                </a:solidFill>
                <a:uFillTx/>
                <a:latin typeface="微软雅黑" panose="020B0503020204020204" charset="-122"/>
                <a:ea typeface="微软雅黑" panose="020B0503020204020204" charset="-122"/>
                <a:sym typeface="+mn-ea"/>
              </a:rPr>
              <a:t>：</a:t>
            </a:r>
            <a:endParaRPr lang="zh-CN" altLang="en-US" sz="2800" b="1" dirty="0">
              <a:solidFill>
                <a:schemeClr val="tx1"/>
              </a:solidFill>
              <a:uFillTx/>
              <a:latin typeface="微软雅黑" panose="020B0503020204020204" charset="-122"/>
              <a:ea typeface="微软雅黑" panose="020B0503020204020204" charset="-122"/>
              <a:sym typeface="+mn-ea"/>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矩形: 圆角 10"/>
          <p:cNvSpPr/>
          <p:nvPr/>
        </p:nvSpPr>
        <p:spPr>
          <a:xfrm>
            <a:off x="3012440" y="1587500"/>
            <a:ext cx="6938645" cy="2795905"/>
          </a:xfrm>
          <a:prstGeom prst="roundRect">
            <a:avLst>
              <a:gd name="adj" fmla="val 7790"/>
            </a:avLst>
          </a:prstGeom>
          <a:solidFill>
            <a:schemeClr val="bg1"/>
          </a:solidFill>
          <a:ln w="19050">
            <a:solidFill>
              <a:srgbClr val="2190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30000"/>
              </a:lnSpc>
              <a:spcBef>
                <a:spcPts val="1200"/>
              </a:spcBef>
            </a:pPr>
            <a:endParaRPr lang="zh-CN" altLang="en-US" sz="3200" b="1" dirty="0">
              <a:solidFill>
                <a:schemeClr val="tx1">
                  <a:lumMod val="95000"/>
                  <a:lumOff val="5000"/>
                </a:schemeClr>
              </a:solidFill>
              <a:uFillTx/>
              <a:latin typeface="Arial" panose="020B0604020202020204" pitchFamily="34" charset="0"/>
              <a:ea typeface="微软雅黑" panose="020B0503020204020204" charset="-122"/>
              <a:sym typeface="+mn-ea"/>
            </a:endParaRPr>
          </a:p>
          <a:p>
            <a:pPr algn="ctr">
              <a:lnSpc>
                <a:spcPct val="130000"/>
              </a:lnSpc>
              <a:spcBef>
                <a:spcPts val="1200"/>
              </a:spcBef>
            </a:pPr>
            <a:r>
              <a:rPr lang="zh-CN" altLang="en-US" sz="3200" b="1" dirty="0">
                <a:solidFill>
                  <a:srgbClr val="FF0000"/>
                </a:solidFill>
                <a:uFillTx/>
                <a:latin typeface="Arial" panose="020B0604020202020204" pitchFamily="34" charset="0"/>
                <a:ea typeface="微软雅黑" panose="020B0503020204020204" charset="-122"/>
                <a:sym typeface="+mn-ea"/>
              </a:rPr>
              <a:t>用语言打动一名普通同学</a:t>
            </a:r>
            <a:endParaRPr lang="zh-CN" altLang="en-US" sz="3200" b="1" dirty="0">
              <a:solidFill>
                <a:srgbClr val="FF0000"/>
              </a:solidFill>
              <a:uFillTx/>
              <a:latin typeface="Arial" panose="020B0604020202020204" pitchFamily="34" charset="0"/>
              <a:ea typeface="微软雅黑" panose="020B0503020204020204" charset="-122"/>
              <a:sym typeface="+mn-ea"/>
            </a:endParaRPr>
          </a:p>
          <a:p>
            <a:pPr algn="ctr">
              <a:lnSpc>
                <a:spcPct val="130000"/>
              </a:lnSpc>
              <a:spcBef>
                <a:spcPts val="1200"/>
              </a:spcBef>
            </a:pPr>
            <a:endParaRPr lang="zh-CN" altLang="en-US" sz="3200" b="1" dirty="0">
              <a:solidFill>
                <a:srgbClr val="FF0000"/>
              </a:solidFill>
              <a:uFillTx/>
              <a:latin typeface="Arial" panose="020B0604020202020204" pitchFamily="34" charset="0"/>
              <a:ea typeface="微软雅黑" panose="020B0503020204020204" charset="-122"/>
              <a:sym typeface="+mn-ea"/>
            </a:endParaRPr>
          </a:p>
          <a:p>
            <a:pPr algn="ctr">
              <a:lnSpc>
                <a:spcPct val="130000"/>
              </a:lnSpc>
              <a:spcBef>
                <a:spcPts val="1200"/>
              </a:spcBef>
            </a:pPr>
            <a:r>
              <a:rPr lang="zh-CN" altLang="en-US" sz="2400" b="1" dirty="0">
                <a:solidFill>
                  <a:srgbClr val="FF0000"/>
                </a:solidFill>
                <a:uFillTx/>
                <a:latin typeface="Arial" panose="020B0604020202020204" pitchFamily="34" charset="0"/>
                <a:ea typeface="微软雅黑" panose="020B0503020204020204" charset="-122"/>
                <a:sym typeface="+mn-ea"/>
              </a:rPr>
              <a:t>一名女同学</a:t>
            </a:r>
            <a:endParaRPr lang="zh-CN" altLang="en-US" sz="2400" b="1" dirty="0">
              <a:solidFill>
                <a:srgbClr val="FF0000"/>
              </a:solidFill>
              <a:uFillTx/>
              <a:latin typeface="Arial" panose="020B0604020202020204" pitchFamily="34" charset="0"/>
              <a:ea typeface="微软雅黑" panose="020B0503020204020204" charset="-122"/>
              <a:sym typeface="+mn-ea"/>
            </a:endParaRPr>
          </a:p>
          <a:p>
            <a:pPr algn="ctr">
              <a:lnSpc>
                <a:spcPct val="130000"/>
              </a:lnSpc>
              <a:spcBef>
                <a:spcPts val="1200"/>
              </a:spcBef>
            </a:pPr>
            <a:r>
              <a:rPr lang="zh-CN" altLang="en-US" sz="2400" b="1" dirty="0">
                <a:solidFill>
                  <a:srgbClr val="FF0000"/>
                </a:solidFill>
                <a:uFillTx/>
                <a:latin typeface="Arial" panose="020B0604020202020204" pitchFamily="34" charset="0"/>
                <a:ea typeface="微软雅黑" panose="020B0503020204020204" charset="-122"/>
                <a:sym typeface="+mn-ea"/>
              </a:rPr>
              <a:t>三名男同学</a:t>
            </a:r>
            <a:endParaRPr lang="zh-CN" altLang="en-US" sz="3200" b="1" dirty="0">
              <a:solidFill>
                <a:srgbClr val="FF0000"/>
              </a:solidFill>
              <a:uFillTx/>
              <a:latin typeface="Arial" panose="020B0604020202020204" pitchFamily="34" charset="0"/>
              <a:ea typeface="微软雅黑" panose="020B0503020204020204" charset="-122"/>
              <a:sym typeface="+mn-ea"/>
            </a:endParaRPr>
          </a:p>
          <a:p>
            <a:pPr algn="ctr">
              <a:lnSpc>
                <a:spcPct val="130000"/>
              </a:lnSpc>
              <a:spcBef>
                <a:spcPts val="1200"/>
              </a:spcBef>
            </a:pPr>
            <a:endParaRPr lang="zh-CN" altLang="en-US" sz="3200" b="1" dirty="0">
              <a:solidFill>
                <a:srgbClr val="FF0000"/>
              </a:solidFill>
              <a:uFillTx/>
              <a:latin typeface="Arial" panose="020B0604020202020204" pitchFamily="34" charset="0"/>
              <a:ea typeface="微软雅黑" panose="020B0503020204020204" charset="-122"/>
              <a:sym typeface="+mn-ea"/>
            </a:endParaRPr>
          </a:p>
        </p:txBody>
      </p:sp>
      <p:sp>
        <p:nvSpPr>
          <p:cNvPr id="2" name="矩形: 圆角 10"/>
          <p:cNvSpPr/>
          <p:nvPr/>
        </p:nvSpPr>
        <p:spPr>
          <a:xfrm>
            <a:off x="1101090" y="485140"/>
            <a:ext cx="819150" cy="593725"/>
          </a:xfrm>
          <a:prstGeom prst="roundRect">
            <a:avLst>
              <a:gd name="adj" fmla="val 7175"/>
            </a:avLst>
          </a:prstGeom>
          <a:solidFill>
            <a:schemeClr val="bg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nSpc>
                <a:spcPct val="130000"/>
              </a:lnSpc>
              <a:spcBef>
                <a:spcPts val="1200"/>
              </a:spcBef>
            </a:pPr>
            <a:r>
              <a:rPr lang="zh-CN" altLang="en-US" sz="2400" b="1" dirty="0">
                <a:solidFill>
                  <a:schemeClr val="tx1">
                    <a:lumMod val="95000"/>
                    <a:lumOff val="5000"/>
                  </a:schemeClr>
                </a:solidFill>
                <a:uFillTx/>
                <a:latin typeface="Arial" panose="020B0604020202020204" pitchFamily="34" charset="0"/>
                <a:ea typeface="微软雅黑" panose="020B0503020204020204" charset="-122"/>
                <a:sym typeface="+mn-ea"/>
              </a:rPr>
              <a:t>体验</a:t>
            </a:r>
            <a:endParaRPr lang="zh-CN" altLang="en-US" sz="2400" b="1" dirty="0">
              <a:solidFill>
                <a:schemeClr val="tx1">
                  <a:lumMod val="95000"/>
                  <a:lumOff val="5000"/>
                </a:schemeClr>
              </a:solidFill>
              <a:uFillTx/>
              <a:latin typeface="Arial" panose="020B0604020202020204" pitchFamily="34" charset="0"/>
              <a:ea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矩形: 圆角 10"/>
          <p:cNvSpPr/>
          <p:nvPr/>
        </p:nvSpPr>
        <p:spPr>
          <a:xfrm>
            <a:off x="2979420" y="1757680"/>
            <a:ext cx="6938645" cy="2795905"/>
          </a:xfrm>
          <a:prstGeom prst="roundRect">
            <a:avLst>
              <a:gd name="adj" fmla="val 7175"/>
            </a:avLst>
          </a:prstGeom>
          <a:solidFill>
            <a:schemeClr val="bg1"/>
          </a:solidFill>
          <a:ln w="19050">
            <a:solidFill>
              <a:srgbClr val="2190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30000"/>
              </a:lnSpc>
              <a:spcBef>
                <a:spcPts val="1200"/>
              </a:spcBef>
            </a:pPr>
            <a:r>
              <a:rPr lang="zh-CN" altLang="en-US" sz="3200" b="1" dirty="0">
                <a:solidFill>
                  <a:schemeClr val="tx1">
                    <a:lumMod val="95000"/>
                    <a:lumOff val="5000"/>
                  </a:schemeClr>
                </a:solidFill>
                <a:uFillTx/>
                <a:latin typeface="Arial" panose="020B0604020202020204" pitchFamily="34" charset="0"/>
                <a:ea typeface="微软雅黑" panose="020B0503020204020204" charset="-122"/>
                <a:sym typeface="+mn-ea"/>
              </a:rPr>
              <a:t>请大家评议</a:t>
            </a:r>
            <a:endParaRPr lang="zh-CN" altLang="en-US" sz="3200" b="1" dirty="0">
              <a:solidFill>
                <a:schemeClr val="tx1">
                  <a:lumMod val="95000"/>
                  <a:lumOff val="5000"/>
                </a:schemeClr>
              </a:solidFill>
              <a:uFillTx/>
              <a:latin typeface="Arial" panose="020B0604020202020204" pitchFamily="34" charset="0"/>
              <a:ea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mc:Choice>
    <mc:Fallback>
      <p:transition spd="slow"/>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957070" y="1162368"/>
            <a:ext cx="8277665" cy="430530"/>
          </a:xfrm>
          <a:prstGeom prst="rect">
            <a:avLst/>
          </a:prstGeom>
        </p:spPr>
        <p:txBody>
          <a:bodyPr vert="horz" wrap="square" lIns="0" tIns="0" rIns="0" bIns="0" rtlCol="0">
            <a:spAutoFit/>
          </a:bodyPr>
          <a:lstStyle/>
          <a:p>
            <a:pPr marL="101600" algn="ctr">
              <a:lnSpc>
                <a:spcPct val="100000"/>
              </a:lnSpc>
            </a:pPr>
            <a:r>
              <a:rPr lang="zh-CN" altLang="en-US" sz="2800" b="0" spc="-15" dirty="0">
                <a:ea typeface="微软雅黑" panose="020B0503020204020204" charset="-122"/>
              </a:rPr>
              <a:t>本节课程总结</a:t>
            </a:r>
            <a:endParaRPr lang="zh-CN" altLang="en-US" sz="2800" b="0" spc="-15" dirty="0">
              <a:ea typeface="微软雅黑" panose="020B0503020204020204" charset="-122"/>
            </a:endParaRPr>
          </a:p>
        </p:txBody>
      </p:sp>
      <p:sp>
        <p:nvSpPr>
          <p:cNvPr id="3" name="文本框 2"/>
          <p:cNvSpPr txBox="1"/>
          <p:nvPr/>
        </p:nvSpPr>
        <p:spPr>
          <a:xfrm>
            <a:off x="2238331" y="2379053"/>
            <a:ext cx="7715348" cy="1644809"/>
          </a:xfrm>
          <a:prstGeom prst="rect">
            <a:avLst/>
          </a:prstGeom>
          <a:noFill/>
          <a:ln w="28575">
            <a:solidFill>
              <a:srgbClr val="219083"/>
            </a:solidFill>
          </a:ln>
        </p:spPr>
        <p:txBody>
          <a:bodyPr wrap="square" rtlCol="0" anchor="ctr" anchorCtr="0">
            <a:noAutofit/>
          </a:bodyPr>
          <a:lstStyle/>
          <a:p>
            <a:pPr marL="285750" indent="-285750">
              <a:spcBef>
                <a:spcPts val="600"/>
              </a:spcBef>
              <a:spcAft>
                <a:spcPts val="600"/>
              </a:spcAft>
              <a:buFont typeface="Arial" panose="020B0604020202020204" pitchFamily="34" charset="0"/>
              <a:buChar char="•"/>
            </a:pPr>
            <a:r>
              <a:rPr lang="zh-CN" altLang="en-US" sz="2400" b="1" dirty="0">
                <a:latin typeface="微软雅黑" panose="020B0503020204020204" charset="-122"/>
                <a:ea typeface="微软雅黑" panose="020B0503020204020204" charset="-122"/>
                <a:sym typeface="+mn-ea"/>
              </a:rPr>
              <a:t>有效的表达</a:t>
            </a:r>
            <a:r>
              <a:rPr lang="en-US" altLang="zh-CN" sz="2400" b="1" dirty="0">
                <a:latin typeface="微软雅黑" panose="020B0503020204020204" charset="-122"/>
                <a:ea typeface="微软雅黑" panose="020B0503020204020204" charset="-122"/>
                <a:sym typeface="+mn-ea"/>
              </a:rPr>
              <a:t>---</a:t>
            </a:r>
            <a:r>
              <a:rPr lang="zh-CN" altLang="en-US" sz="2400" b="1" dirty="0">
                <a:latin typeface="微软雅黑" panose="020B0503020204020204" charset="-122"/>
                <a:ea typeface="微软雅黑" panose="020B0503020204020204" charset="-122"/>
                <a:sym typeface="+mn-ea"/>
              </a:rPr>
              <a:t>结构化思维的正反向应用</a:t>
            </a:r>
            <a:endParaRPr lang="zh-CN" altLang="en-US" sz="2400" b="1" dirty="0">
              <a:latin typeface="微软雅黑" panose="020B0503020204020204" charset="-122"/>
              <a:ea typeface="微软雅黑" panose="020B0503020204020204" charset="-122"/>
            </a:endParaRPr>
          </a:p>
        </p:txBody>
      </p:sp>
      <p:grpSp>
        <p:nvGrpSpPr>
          <p:cNvPr id="8" name="组合 37"/>
          <p:cNvGrpSpPr/>
          <p:nvPr/>
        </p:nvGrpSpPr>
        <p:grpSpPr>
          <a:xfrm>
            <a:off x="0" y="234902"/>
            <a:ext cx="354563" cy="677408"/>
            <a:chOff x="0" y="-78772"/>
            <a:chExt cx="602082" cy="1150304"/>
          </a:xfrm>
        </p:grpSpPr>
        <p:sp>
          <p:nvSpPr>
            <p:cNvPr id="12"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Tree>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文本框 9"/>
          <p:cNvSpPr txBox="1"/>
          <p:nvPr/>
        </p:nvSpPr>
        <p:spPr>
          <a:xfrm>
            <a:off x="-43180" y="30480"/>
            <a:ext cx="919480" cy="953135"/>
          </a:xfrm>
          <a:prstGeom prst="rect">
            <a:avLst/>
          </a:prstGeom>
          <a:noFill/>
        </p:spPr>
        <p:txBody>
          <a:bodyPr wrap="square" rtlCol="0">
            <a:spAutoFit/>
          </a:bodyPr>
          <a:p>
            <a:pPr algn="ctr"/>
            <a:r>
              <a:rPr lang="zh-CN" altLang="en-US" sz="2800" b="1">
                <a:solidFill>
                  <a:schemeClr val="bg1"/>
                </a:solidFill>
                <a:latin typeface="微软雅黑" panose="020B0503020204020204" charset="-122"/>
                <a:ea typeface="微软雅黑" panose="020B0503020204020204" charset="-122"/>
              </a:rPr>
              <a:t>实践训练</a:t>
            </a:r>
            <a:endParaRPr lang="zh-CN" altLang="en-US" sz="2800" b="1">
              <a:solidFill>
                <a:schemeClr val="bg1"/>
              </a:solidFill>
              <a:latin typeface="微软雅黑" panose="020B0503020204020204" charset="-122"/>
              <a:ea typeface="微软雅黑" panose="020B0503020204020204" charset="-122"/>
            </a:endParaRPr>
          </a:p>
        </p:txBody>
      </p:sp>
      <p:sp>
        <p:nvSpPr>
          <p:cNvPr id="4" name="标题 3"/>
          <p:cNvSpPr>
            <a:spLocks noGrp="1"/>
          </p:cNvSpPr>
          <p:nvPr>
            <p:ph type="title"/>
          </p:nvPr>
        </p:nvSpPr>
        <p:spPr>
          <a:xfrm>
            <a:off x="356870" y="297180"/>
            <a:ext cx="4248785" cy="606425"/>
          </a:xfrm>
        </p:spPr>
        <p:txBody>
          <a:bodyPr>
            <a:normAutofit/>
          </a:bodyPr>
          <a:p>
            <a:pPr algn="l"/>
            <a:r>
              <a:rPr lang="zh-CN" altLang="en-US" sz="2800" dirty="0">
                <a:solidFill>
                  <a:srgbClr val="089082"/>
                </a:solidFill>
                <a:latin typeface="微软雅黑" panose="020B0503020204020204" charset="-122"/>
                <a:ea typeface="微软雅黑" panose="020B0503020204020204" charset="-122"/>
                <a:cs typeface="+mn-cs"/>
                <a:sym typeface="+mn-ea"/>
              </a:rPr>
              <a:t>课后作业</a:t>
            </a:r>
            <a:r>
              <a:rPr lang="en-US" altLang="zh-CN" sz="2800" dirty="0">
                <a:solidFill>
                  <a:srgbClr val="089082"/>
                </a:solidFill>
                <a:latin typeface="微软雅黑" panose="020B0503020204020204" charset="-122"/>
                <a:ea typeface="微软雅黑" panose="020B0503020204020204" charset="-122"/>
                <a:cs typeface="+mn-cs"/>
                <a:sym typeface="+mn-ea"/>
              </a:rPr>
              <a:t>1</a:t>
            </a:r>
            <a:r>
              <a:rPr lang="zh-CN" altLang="en-US" sz="2800" dirty="0">
                <a:solidFill>
                  <a:srgbClr val="089082"/>
                </a:solidFill>
                <a:latin typeface="微软雅黑" panose="020B0503020204020204" charset="-122"/>
                <a:ea typeface="微软雅黑" panose="020B0503020204020204" charset="-122"/>
                <a:cs typeface="+mn-cs"/>
                <a:sym typeface="+mn-ea"/>
              </a:rPr>
              <a:t>-实践训练主题</a:t>
            </a:r>
            <a:endParaRPr lang="zh-CN" altLang="en-US">
              <a:latin typeface="微软雅黑" panose="020B0503020204020204" charset="-122"/>
              <a:ea typeface="微软雅黑" panose="020B0503020204020204" charset="-122"/>
              <a:sym typeface="+mn-ea"/>
            </a:endParaRPr>
          </a:p>
        </p:txBody>
      </p:sp>
      <p:sp>
        <p:nvSpPr>
          <p:cNvPr id="2" name="文本框 1"/>
          <p:cNvSpPr txBox="1"/>
          <p:nvPr/>
        </p:nvSpPr>
        <p:spPr>
          <a:xfrm>
            <a:off x="923925" y="2661920"/>
            <a:ext cx="4065905" cy="368300"/>
          </a:xfrm>
          <a:prstGeom prst="rect">
            <a:avLst/>
          </a:prstGeom>
          <a:solidFill>
            <a:srgbClr val="219083"/>
          </a:solidFill>
        </p:spPr>
        <p:style>
          <a:lnRef idx="0">
            <a:schemeClr val="accent6"/>
          </a:lnRef>
          <a:fillRef idx="3">
            <a:schemeClr val="accent6"/>
          </a:fillRef>
          <a:effectRef idx="3">
            <a:schemeClr val="accent6"/>
          </a:effectRef>
          <a:fontRef idx="minor">
            <a:schemeClr val="lt1"/>
          </a:fontRef>
        </p:style>
        <p:txBody>
          <a:bodyPr vertOverflow="overflow" horzOverflow="overflow" vert="horz" wrap="square" numCol="1" spcCol="0" rtlCol="0" fromWordArt="0" anchor="t" anchorCtr="0" forceAA="0" compatLnSpc="1">
            <a:spAutoFit/>
          </a:bodyPr>
          <a:p>
            <a:pPr lvl="0" algn="ctr">
              <a:buClrTx/>
              <a:buSzTx/>
              <a:buFont typeface="+mj-lt"/>
            </a:pPr>
            <a:r>
              <a:rPr lang="zh-CN" altLang="en-US" b="1">
                <a:solidFill>
                  <a:schemeClr val="bg1"/>
                </a:solidFill>
                <a:latin typeface="微软雅黑" panose="020B0503020204020204" charset="-122"/>
                <a:ea typeface="微软雅黑" panose="020B0503020204020204" charset="-122"/>
                <a:cs typeface="微软雅黑" panose="020B0503020204020204" charset="-122"/>
                <a:sym typeface="+mn-ea"/>
              </a:rPr>
              <a:t>青科大更</a:t>
            </a:r>
            <a:r>
              <a:rPr lang="zh-CN" altLang="en-US" b="1">
                <a:solidFill>
                  <a:schemeClr val="bg1"/>
                </a:solidFill>
                <a:latin typeface="微软雅黑" panose="020B0503020204020204" charset="-122"/>
                <a:ea typeface="微软雅黑" panose="020B0503020204020204" charset="-122"/>
                <a:cs typeface="微软雅黑" panose="020B0503020204020204" charset="-122"/>
                <a:sym typeface="+mn-ea"/>
              </a:rPr>
              <a:t>辉煌</a:t>
            </a:r>
            <a:r>
              <a:rPr lang="zh-CN" altLang="en-US" b="1">
                <a:solidFill>
                  <a:schemeClr val="bg1"/>
                </a:solidFill>
                <a:latin typeface="微软雅黑" panose="020B0503020204020204" charset="-122"/>
                <a:ea typeface="微软雅黑" panose="020B0503020204020204" charset="-122"/>
                <a:cs typeface="微软雅黑" panose="020B0503020204020204" charset="-122"/>
                <a:sym typeface="+mn-ea"/>
              </a:rPr>
              <a:t>（建校70周年）</a:t>
            </a:r>
            <a:endParaRPr lang="zh-CN" altLang="en-US" b="1">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2317750" y="1076325"/>
            <a:ext cx="7912100" cy="521970"/>
          </a:xfrm>
          <a:prstGeom prst="rect">
            <a:avLst/>
          </a:prstGeom>
          <a:noFill/>
        </p:spPr>
        <p:txBody>
          <a:bodyPr wrap="none" rtlCol="0" anchor="t">
            <a:spAutoFit/>
          </a:bodyPr>
          <a:p>
            <a:r>
              <a:rPr lang="zh-CN" altLang="en-US" sz="2800" b="1">
                <a:latin typeface="微软雅黑" panose="020B0503020204020204" charset="-122"/>
                <a:ea typeface="微软雅黑" panose="020B0503020204020204" charset="-122"/>
                <a:cs typeface="微软雅黑" panose="020B0503020204020204" charset="-122"/>
                <a:sym typeface="+mn-ea"/>
              </a:rPr>
              <a:t>我们要做</a:t>
            </a:r>
            <a:r>
              <a:rPr lang="zh-CN" altLang="en-US" sz="2800" b="1" u="sng">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会使</a:t>
            </a:r>
            <a:r>
              <a:rPr lang="zh-CN" altLang="en-US" sz="2800" b="1" u="sng">
                <a:latin typeface="微软雅黑" panose="020B0503020204020204" charset="-122"/>
                <a:ea typeface="微软雅黑" panose="020B0503020204020204" charset="-122"/>
                <a:cs typeface="微软雅黑" panose="020B0503020204020204" charset="-122"/>
                <a:sym typeface="+mn-ea"/>
              </a:rPr>
              <a:t>                   </a:t>
            </a:r>
            <a:r>
              <a:rPr lang="zh-CN" altLang="en-US" sz="2800" b="1">
                <a:latin typeface="微软雅黑" panose="020B0503020204020204" charset="-122"/>
                <a:ea typeface="微软雅黑" panose="020B0503020204020204" charset="-122"/>
                <a:cs typeface="微软雅黑" panose="020B0503020204020204" charset="-122"/>
                <a:sym typeface="+mn-ea"/>
              </a:rPr>
              <a:t>变的更好！</a:t>
            </a:r>
            <a:endParaRPr lang="en-US" altLang="zh-CN" sz="2800" b="1">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3564255" y="3613150"/>
            <a:ext cx="2240280" cy="368300"/>
          </a:xfrm>
          <a:prstGeom prst="rect">
            <a:avLst/>
          </a:prstGeom>
          <a:solidFill>
            <a:srgbClr val="219083"/>
          </a:solidFill>
        </p:spPr>
        <p:style>
          <a:lnRef idx="0">
            <a:schemeClr val="accent6"/>
          </a:lnRef>
          <a:fillRef idx="3">
            <a:schemeClr val="accent6"/>
          </a:fillRef>
          <a:effectRef idx="3">
            <a:schemeClr val="accent6"/>
          </a:effectRef>
          <a:fontRef idx="minor">
            <a:schemeClr val="lt1"/>
          </a:fontRef>
        </p:style>
        <p:txBody>
          <a:bodyPr vertOverflow="overflow" horzOverflow="overflow" vert="horz" wrap="square" numCol="1" spcCol="0" rtlCol="0" fromWordArt="0" anchor="t" anchorCtr="0" forceAA="0" compatLnSpc="1">
            <a:spAutoFit/>
          </a:bodyPr>
          <a:p>
            <a:pPr lvl="0" algn="ctr">
              <a:buClrTx/>
              <a:buSzTx/>
              <a:buFont typeface="+mj-lt"/>
            </a:pPr>
            <a:r>
              <a:rPr lang="zh-CN" altLang="en-US" b="1">
                <a:solidFill>
                  <a:schemeClr val="bg1"/>
                </a:solidFill>
                <a:latin typeface="微软雅黑" panose="020B0503020204020204" charset="-122"/>
                <a:ea typeface="微软雅黑" panose="020B0503020204020204" charset="-122"/>
                <a:cs typeface="微软雅黑" panose="020B0503020204020204" charset="-122"/>
                <a:sym typeface="+mn-ea"/>
              </a:rPr>
              <a:t>中国优秀的传统文化</a:t>
            </a:r>
            <a:endParaRPr lang="zh-CN" altLang="en-US" b="1">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
        <p:nvSpPr>
          <p:cNvPr id="7" name="文本框 6"/>
          <p:cNvSpPr txBox="1"/>
          <p:nvPr/>
        </p:nvSpPr>
        <p:spPr>
          <a:xfrm>
            <a:off x="738505" y="3244850"/>
            <a:ext cx="1783080" cy="368300"/>
          </a:xfrm>
          <a:prstGeom prst="rect">
            <a:avLst/>
          </a:prstGeom>
          <a:solidFill>
            <a:srgbClr val="219083"/>
          </a:solidFill>
        </p:spPr>
        <p:style>
          <a:lnRef idx="0">
            <a:schemeClr val="accent6"/>
          </a:lnRef>
          <a:fillRef idx="3">
            <a:schemeClr val="accent6"/>
          </a:fillRef>
          <a:effectRef idx="3">
            <a:schemeClr val="accent6"/>
          </a:effectRef>
          <a:fontRef idx="minor">
            <a:schemeClr val="lt1"/>
          </a:fontRef>
        </p:style>
        <p:txBody>
          <a:bodyPr vertOverflow="overflow" horzOverflow="overflow" vert="horz" wrap="square" numCol="1" spcCol="0" rtlCol="0" fromWordArt="0" anchor="t" anchorCtr="0" forceAA="0" compatLnSpc="1">
            <a:spAutoFit/>
          </a:bodyPr>
          <a:p>
            <a:pPr lvl="0" algn="ctr">
              <a:buClrTx/>
              <a:buSzTx/>
              <a:buFont typeface="+mj-lt"/>
            </a:pPr>
            <a:r>
              <a:rPr lang="zh-CN" altLang="en-US" b="1">
                <a:solidFill>
                  <a:schemeClr val="bg1"/>
                </a:solidFill>
                <a:latin typeface="微软雅黑" panose="020B0503020204020204" charset="-122"/>
                <a:ea typeface="微软雅黑" panose="020B0503020204020204" charset="-122"/>
                <a:cs typeface="微软雅黑" panose="020B0503020204020204" charset="-122"/>
                <a:sym typeface="+mn-ea"/>
              </a:rPr>
              <a:t>人类命运共同体</a:t>
            </a:r>
            <a:endParaRPr lang="zh-CN" altLang="en-US" b="1">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
        <p:nvSpPr>
          <p:cNvPr id="8" name="文本框 7"/>
          <p:cNvSpPr txBox="1"/>
          <p:nvPr/>
        </p:nvSpPr>
        <p:spPr>
          <a:xfrm>
            <a:off x="3206750" y="3129915"/>
            <a:ext cx="1783080" cy="368300"/>
          </a:xfrm>
          <a:prstGeom prst="rect">
            <a:avLst/>
          </a:prstGeom>
          <a:solidFill>
            <a:srgbClr val="219083"/>
          </a:solidFill>
        </p:spPr>
        <p:style>
          <a:lnRef idx="0">
            <a:schemeClr val="accent6"/>
          </a:lnRef>
          <a:fillRef idx="3">
            <a:schemeClr val="accent6"/>
          </a:fillRef>
          <a:effectRef idx="3">
            <a:schemeClr val="accent6"/>
          </a:effectRef>
          <a:fontRef idx="minor">
            <a:schemeClr val="lt1"/>
          </a:fontRef>
        </p:style>
        <p:txBody>
          <a:bodyPr vertOverflow="overflow" horzOverflow="overflow" vert="horz" wrap="square" numCol="1" spcCol="0" rtlCol="0" fromWordArt="0" anchor="t" anchorCtr="0" forceAA="0" compatLnSpc="1">
            <a:spAutoFit/>
          </a:bodyPr>
          <a:p>
            <a:pPr lvl="0" algn="ctr">
              <a:buClrTx/>
              <a:buSzTx/>
              <a:buFont typeface="+mj-lt"/>
            </a:pPr>
            <a:r>
              <a:rPr lang="zh-CN" altLang="en-US" b="1">
                <a:solidFill>
                  <a:schemeClr val="bg1"/>
                </a:solidFill>
                <a:latin typeface="微软雅黑" panose="020B0503020204020204" charset="-122"/>
                <a:ea typeface="微软雅黑" panose="020B0503020204020204" charset="-122"/>
                <a:cs typeface="微软雅黑" panose="020B0503020204020204" charset="-122"/>
                <a:sym typeface="+mn-ea"/>
              </a:rPr>
              <a:t>为人民谋幸福</a:t>
            </a:r>
            <a:endParaRPr lang="zh-CN" altLang="en-US" b="1">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
        <p:nvSpPr>
          <p:cNvPr id="9" name="文本框 8"/>
          <p:cNvSpPr txBox="1"/>
          <p:nvPr/>
        </p:nvSpPr>
        <p:spPr>
          <a:xfrm>
            <a:off x="356870" y="3705860"/>
            <a:ext cx="2994025" cy="368300"/>
          </a:xfrm>
          <a:prstGeom prst="rect">
            <a:avLst/>
          </a:prstGeom>
          <a:solidFill>
            <a:srgbClr val="219083"/>
          </a:solidFill>
        </p:spPr>
        <p:style>
          <a:lnRef idx="0">
            <a:schemeClr val="accent6"/>
          </a:lnRef>
          <a:fillRef idx="3">
            <a:schemeClr val="accent6"/>
          </a:fillRef>
          <a:effectRef idx="3">
            <a:schemeClr val="accent6"/>
          </a:effectRef>
          <a:fontRef idx="minor">
            <a:schemeClr val="lt1"/>
          </a:fontRef>
        </p:style>
        <p:txBody>
          <a:bodyPr vertOverflow="overflow" horzOverflow="overflow" vert="horz" wrap="square" numCol="1" spcCol="0" rtlCol="0" fromWordArt="0" anchor="t" anchorCtr="0" forceAA="0" compatLnSpc="1">
            <a:spAutoFit/>
          </a:bodyPr>
          <a:p>
            <a:pPr lvl="0" algn="ctr">
              <a:buClrTx/>
              <a:buSzTx/>
              <a:buFont typeface="+mj-lt"/>
            </a:pPr>
            <a:r>
              <a:rPr lang="zh-CN" altLang="en-US" b="1">
                <a:solidFill>
                  <a:schemeClr val="bg1"/>
                </a:solidFill>
                <a:latin typeface="微软雅黑" panose="020B0503020204020204" charset="-122"/>
                <a:ea typeface="微软雅黑" panose="020B0503020204020204" charset="-122"/>
                <a:cs typeface="微软雅黑" panose="020B0503020204020204" charset="-122"/>
                <a:sym typeface="+mn-ea"/>
              </a:rPr>
              <a:t>青科大推动人类文明的未来</a:t>
            </a:r>
            <a:endParaRPr lang="zh-CN" altLang="en-US" b="1">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
        <p:nvSpPr>
          <p:cNvPr id="11" name="文本框 10"/>
          <p:cNvSpPr txBox="1"/>
          <p:nvPr/>
        </p:nvSpPr>
        <p:spPr>
          <a:xfrm>
            <a:off x="738505" y="4890770"/>
            <a:ext cx="1722120" cy="368300"/>
          </a:xfrm>
          <a:prstGeom prst="rect">
            <a:avLst/>
          </a:prstGeom>
          <a:solidFill>
            <a:srgbClr val="219083"/>
          </a:solidFill>
        </p:spPr>
        <p:style>
          <a:lnRef idx="0">
            <a:schemeClr val="accent6"/>
          </a:lnRef>
          <a:fillRef idx="3">
            <a:schemeClr val="accent6"/>
          </a:fillRef>
          <a:effectRef idx="3">
            <a:schemeClr val="accent6"/>
          </a:effectRef>
          <a:fontRef idx="minor">
            <a:schemeClr val="lt1"/>
          </a:fontRef>
        </p:style>
        <p:txBody>
          <a:bodyPr vertOverflow="overflow" horzOverflow="overflow" vert="horz" wrap="square" numCol="1" spcCol="0" rtlCol="0" fromWordArt="0" anchor="t" anchorCtr="0" forceAA="0" compatLnSpc="1">
            <a:spAutoFit/>
          </a:bodyPr>
          <a:p>
            <a:pPr lvl="0" algn="ctr">
              <a:buClrTx/>
              <a:buSzTx/>
              <a:buFont typeface="+mj-lt"/>
            </a:pPr>
            <a:r>
              <a:rPr lang="en-US" altLang="zh-CN" b="1">
                <a:solidFill>
                  <a:schemeClr val="bg1"/>
                </a:solidFill>
                <a:latin typeface="微软雅黑" panose="020B0503020204020204" charset="-122"/>
                <a:ea typeface="微软雅黑" panose="020B0503020204020204" charset="-122"/>
                <a:cs typeface="微软雅黑" panose="020B0503020204020204" charset="-122"/>
                <a:sym typeface="+mn-ea"/>
              </a:rPr>
              <a:t>5G</a:t>
            </a:r>
            <a:endParaRPr lang="en-US" altLang="zh-CN" b="1">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
        <p:nvSpPr>
          <p:cNvPr id="12" name="文本框 11"/>
          <p:cNvSpPr txBox="1"/>
          <p:nvPr/>
        </p:nvSpPr>
        <p:spPr>
          <a:xfrm>
            <a:off x="2877185" y="5392420"/>
            <a:ext cx="3312160" cy="368300"/>
          </a:xfrm>
          <a:prstGeom prst="rect">
            <a:avLst/>
          </a:prstGeom>
          <a:solidFill>
            <a:srgbClr val="219083"/>
          </a:solidFill>
        </p:spPr>
        <p:style>
          <a:lnRef idx="0">
            <a:schemeClr val="accent6"/>
          </a:lnRef>
          <a:fillRef idx="3">
            <a:schemeClr val="accent6"/>
          </a:fillRef>
          <a:effectRef idx="3">
            <a:schemeClr val="accent6"/>
          </a:effectRef>
          <a:fontRef idx="minor">
            <a:schemeClr val="lt1"/>
          </a:fontRef>
        </p:style>
        <p:txBody>
          <a:bodyPr vertOverflow="overflow" horzOverflow="overflow" vert="horz" wrap="square" numCol="1" spcCol="0" rtlCol="0" fromWordArt="0" anchor="t" anchorCtr="0" forceAA="0" compatLnSpc="1">
            <a:spAutoFit/>
          </a:bodyPr>
          <a:p>
            <a:pPr lvl="0" algn="ctr">
              <a:buClrTx/>
              <a:buSzTx/>
              <a:buFont typeface="+mj-lt"/>
            </a:pPr>
            <a:r>
              <a:rPr lang="zh-CN" altLang="en-US" b="1">
                <a:solidFill>
                  <a:schemeClr val="bg1"/>
                </a:solidFill>
                <a:latin typeface="微软雅黑" panose="020B0503020204020204" charset="-122"/>
                <a:ea typeface="微软雅黑" panose="020B0503020204020204" charset="-122"/>
                <a:cs typeface="微软雅黑" panose="020B0503020204020204" charset="-122"/>
                <a:sym typeface="+mn-ea"/>
              </a:rPr>
              <a:t>我的班级我的家</a:t>
            </a:r>
            <a:endParaRPr lang="zh-CN" altLang="en-US" b="1">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
        <p:nvSpPr>
          <p:cNvPr id="13" name="文本框 12"/>
          <p:cNvSpPr txBox="1"/>
          <p:nvPr/>
        </p:nvSpPr>
        <p:spPr>
          <a:xfrm>
            <a:off x="494665" y="5835015"/>
            <a:ext cx="4110990" cy="368300"/>
          </a:xfrm>
          <a:prstGeom prst="rect">
            <a:avLst/>
          </a:prstGeom>
          <a:solidFill>
            <a:srgbClr val="219083"/>
          </a:solidFill>
        </p:spPr>
        <p:style>
          <a:lnRef idx="0">
            <a:schemeClr val="accent6"/>
          </a:lnRef>
          <a:fillRef idx="3">
            <a:schemeClr val="accent6"/>
          </a:fillRef>
          <a:effectRef idx="3">
            <a:schemeClr val="accent6"/>
          </a:effectRef>
          <a:fontRef idx="minor">
            <a:schemeClr val="lt1"/>
          </a:fontRef>
        </p:style>
        <p:txBody>
          <a:bodyPr vertOverflow="overflow" horzOverflow="overflow" vert="horz" wrap="square" numCol="1" spcCol="0" rtlCol="0" fromWordArt="0" anchor="t" anchorCtr="0" forceAA="0" compatLnSpc="1">
            <a:spAutoFit/>
          </a:bodyPr>
          <a:p>
            <a:pPr lvl="0" algn="ctr">
              <a:buClrTx/>
              <a:buSzTx/>
              <a:buFont typeface="+mj-lt"/>
            </a:pPr>
            <a:r>
              <a:rPr lang="zh-CN" altLang="en-US" b="1">
                <a:solidFill>
                  <a:schemeClr val="bg1"/>
                </a:solidFill>
                <a:latin typeface="微软雅黑" panose="020B0503020204020204" charset="-122"/>
                <a:ea typeface="微软雅黑" panose="020B0503020204020204" charset="-122"/>
                <a:cs typeface="微软雅黑" panose="020B0503020204020204" charset="-122"/>
                <a:sym typeface="+mn-ea"/>
              </a:rPr>
              <a:t>我心中的小心肝-</a:t>
            </a:r>
            <a:r>
              <a:rPr lang="en-US" altLang="zh-CN" b="1">
                <a:solidFill>
                  <a:schemeClr val="bg1"/>
                </a:solidFill>
                <a:latin typeface="微软雅黑" panose="020B0503020204020204" charset="-122"/>
                <a:ea typeface="微软雅黑" panose="020B0503020204020204" charset="-122"/>
                <a:cs typeface="微软雅黑" panose="020B0503020204020204" charset="-122"/>
                <a:sym typeface="+mn-ea"/>
              </a:rPr>
              <a:t>--</a:t>
            </a:r>
            <a:r>
              <a:rPr lang="zh-CN" altLang="en-US" b="1">
                <a:solidFill>
                  <a:schemeClr val="bg1"/>
                </a:solidFill>
                <a:latin typeface="微软雅黑" panose="020B0503020204020204" charset="-122"/>
                <a:ea typeface="微软雅黑" panose="020B0503020204020204" charset="-122"/>
                <a:cs typeface="微软雅黑" panose="020B0503020204020204" charset="-122"/>
                <a:sym typeface="+mn-ea"/>
              </a:rPr>
              <a:t>我的专业</a:t>
            </a:r>
            <a:endParaRPr lang="zh-CN" altLang="en-US" b="1">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
        <p:nvSpPr>
          <p:cNvPr id="14" name="文本框 13"/>
          <p:cNvSpPr txBox="1"/>
          <p:nvPr/>
        </p:nvSpPr>
        <p:spPr>
          <a:xfrm>
            <a:off x="451485" y="4326255"/>
            <a:ext cx="2008505" cy="368300"/>
          </a:xfrm>
          <a:prstGeom prst="rect">
            <a:avLst/>
          </a:prstGeom>
          <a:solidFill>
            <a:srgbClr val="219083"/>
          </a:solidFill>
        </p:spPr>
        <p:style>
          <a:lnRef idx="0">
            <a:schemeClr val="accent6"/>
          </a:lnRef>
          <a:fillRef idx="3">
            <a:schemeClr val="accent6"/>
          </a:fillRef>
          <a:effectRef idx="3">
            <a:schemeClr val="accent6"/>
          </a:effectRef>
          <a:fontRef idx="minor">
            <a:schemeClr val="lt1"/>
          </a:fontRef>
        </p:style>
        <p:txBody>
          <a:bodyPr vertOverflow="overflow" horzOverflow="overflow" vert="horz" wrap="square" numCol="1" spcCol="0" rtlCol="0" fromWordArt="0" anchor="t" anchorCtr="0" forceAA="0" compatLnSpc="1">
            <a:spAutoFit/>
          </a:bodyPr>
          <a:p>
            <a:pPr lvl="0" algn="ctr">
              <a:buClrTx/>
              <a:buSzTx/>
              <a:buFont typeface="+mj-lt"/>
            </a:pPr>
            <a:r>
              <a:rPr lang="zh-CN" altLang="en-US" b="1">
                <a:solidFill>
                  <a:schemeClr val="bg1"/>
                </a:solidFill>
                <a:latin typeface="微软雅黑" panose="020B0503020204020204" charset="-122"/>
                <a:ea typeface="微软雅黑" panose="020B0503020204020204" charset="-122"/>
                <a:cs typeface="微软雅黑" panose="020B0503020204020204" charset="-122"/>
                <a:sym typeface="+mn-ea"/>
              </a:rPr>
              <a:t>新旧动能转换</a:t>
            </a:r>
            <a:endParaRPr lang="zh-CN" altLang="en-US" b="1">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
        <p:nvSpPr>
          <p:cNvPr id="15" name="文本框 14"/>
          <p:cNvSpPr txBox="1"/>
          <p:nvPr/>
        </p:nvSpPr>
        <p:spPr>
          <a:xfrm>
            <a:off x="2617470" y="4152900"/>
            <a:ext cx="2962275" cy="368300"/>
          </a:xfrm>
          <a:prstGeom prst="rect">
            <a:avLst/>
          </a:prstGeom>
          <a:solidFill>
            <a:srgbClr val="219083"/>
          </a:solidFill>
        </p:spPr>
        <p:style>
          <a:lnRef idx="0">
            <a:schemeClr val="accent6"/>
          </a:lnRef>
          <a:fillRef idx="3">
            <a:schemeClr val="accent6"/>
          </a:fillRef>
          <a:effectRef idx="3">
            <a:schemeClr val="accent6"/>
          </a:effectRef>
          <a:fontRef idx="minor">
            <a:schemeClr val="lt1"/>
          </a:fontRef>
        </p:style>
        <p:txBody>
          <a:bodyPr vertOverflow="overflow" horzOverflow="overflow" vert="horz" wrap="square" numCol="1" spcCol="0" rtlCol="0" fromWordArt="0" anchor="t" anchorCtr="0" forceAA="0" compatLnSpc="1">
            <a:spAutoFit/>
          </a:bodyPr>
          <a:p>
            <a:pPr lvl="0" algn="ctr">
              <a:buClrTx/>
              <a:buSzTx/>
              <a:buFont typeface="+mj-lt"/>
            </a:pPr>
            <a:r>
              <a:rPr lang="zh-CN" altLang="en-US" b="1">
                <a:solidFill>
                  <a:schemeClr val="bg1"/>
                </a:solidFill>
                <a:latin typeface="微软雅黑" panose="020B0503020204020204" charset="-122"/>
                <a:ea typeface="微软雅黑" panose="020B0503020204020204" charset="-122"/>
                <a:cs typeface="微软雅黑" panose="020B0503020204020204" charset="-122"/>
                <a:sym typeface="+mn-ea"/>
              </a:rPr>
              <a:t>新工科——大国工匠精神</a:t>
            </a:r>
            <a:endParaRPr lang="zh-CN" altLang="en-US" b="1">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
        <p:nvSpPr>
          <p:cNvPr id="16" name="文本框 15"/>
          <p:cNvSpPr txBox="1"/>
          <p:nvPr/>
        </p:nvSpPr>
        <p:spPr>
          <a:xfrm>
            <a:off x="883920" y="5352415"/>
            <a:ext cx="1463675" cy="368300"/>
          </a:xfrm>
          <a:prstGeom prst="rect">
            <a:avLst/>
          </a:prstGeom>
          <a:solidFill>
            <a:srgbClr val="219083"/>
          </a:solidFill>
        </p:spPr>
        <p:style>
          <a:lnRef idx="0">
            <a:schemeClr val="accent6"/>
          </a:lnRef>
          <a:fillRef idx="3">
            <a:schemeClr val="accent6"/>
          </a:fillRef>
          <a:effectRef idx="3">
            <a:schemeClr val="accent6"/>
          </a:effectRef>
          <a:fontRef idx="minor">
            <a:schemeClr val="lt1"/>
          </a:fontRef>
        </p:style>
        <p:txBody>
          <a:bodyPr vertOverflow="overflow" horzOverflow="overflow" vert="horz" wrap="square" numCol="1" spcCol="0" rtlCol="0" fromWordArt="0" anchor="t" anchorCtr="0" forceAA="0" compatLnSpc="1">
            <a:spAutoFit/>
          </a:bodyPr>
          <a:p>
            <a:pPr lvl="0" algn="ctr">
              <a:buClrTx/>
              <a:buSzTx/>
              <a:buFont typeface="+mj-lt"/>
            </a:pPr>
            <a:r>
              <a:rPr lang="zh-CN" altLang="en-US" b="1">
                <a:solidFill>
                  <a:schemeClr val="bg1"/>
                </a:solidFill>
                <a:latin typeface="微软雅黑" panose="020B0503020204020204" charset="-122"/>
                <a:ea typeface="微软雅黑" panose="020B0503020204020204" charset="-122"/>
                <a:cs typeface="微软雅黑" panose="020B0503020204020204" charset="-122"/>
                <a:sym typeface="+mn-ea"/>
              </a:rPr>
              <a:t>智能制造</a:t>
            </a:r>
            <a:endParaRPr lang="zh-CN" altLang="en-US" b="1">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
        <p:nvSpPr>
          <p:cNvPr id="17" name="文本框 16"/>
          <p:cNvSpPr txBox="1"/>
          <p:nvPr/>
        </p:nvSpPr>
        <p:spPr>
          <a:xfrm>
            <a:off x="495300" y="6303010"/>
            <a:ext cx="5459095" cy="368300"/>
          </a:xfrm>
          <a:prstGeom prst="rect">
            <a:avLst/>
          </a:prstGeom>
          <a:solidFill>
            <a:srgbClr val="219083"/>
          </a:solidFill>
        </p:spPr>
        <p:style>
          <a:lnRef idx="0">
            <a:schemeClr val="accent6"/>
          </a:lnRef>
          <a:fillRef idx="3">
            <a:schemeClr val="accent6"/>
          </a:fillRef>
          <a:effectRef idx="3">
            <a:schemeClr val="accent6"/>
          </a:effectRef>
          <a:fontRef idx="minor">
            <a:schemeClr val="lt1"/>
          </a:fontRef>
        </p:style>
        <p:txBody>
          <a:bodyPr vertOverflow="overflow" horzOverflow="overflow" vert="horz" wrap="square" numCol="1" spcCol="0" rtlCol="0" fromWordArt="0" anchor="t" anchorCtr="0" forceAA="0" compatLnSpc="1">
            <a:spAutoFit/>
          </a:bodyPr>
          <a:p>
            <a:pPr lvl="0" algn="ctr">
              <a:buClrTx/>
              <a:buSzTx/>
              <a:buFont typeface="+mj-lt"/>
            </a:pPr>
            <a:r>
              <a:rPr lang="zh-CN" altLang="en-US" b="1">
                <a:solidFill>
                  <a:schemeClr val="bg1"/>
                </a:solidFill>
                <a:latin typeface="微软雅黑" panose="020B0503020204020204" charset="-122"/>
                <a:ea typeface="微软雅黑" panose="020B0503020204020204" charset="-122"/>
                <a:cs typeface="微软雅黑" panose="020B0503020204020204" charset="-122"/>
                <a:sym typeface="+mn-ea"/>
              </a:rPr>
              <a:t>让学弟学妹更快的适应校园生活</a:t>
            </a:r>
            <a:endParaRPr lang="zh-CN" altLang="en-US" b="1">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
        <p:nvSpPr>
          <p:cNvPr id="18" name="文本框 17"/>
          <p:cNvSpPr txBox="1"/>
          <p:nvPr/>
        </p:nvSpPr>
        <p:spPr>
          <a:xfrm>
            <a:off x="3206750" y="4890770"/>
            <a:ext cx="2540000" cy="368300"/>
          </a:xfrm>
          <a:prstGeom prst="rect">
            <a:avLst/>
          </a:prstGeom>
          <a:solidFill>
            <a:srgbClr val="219083"/>
          </a:solidFill>
        </p:spPr>
        <p:style>
          <a:lnRef idx="0">
            <a:schemeClr val="accent6"/>
          </a:lnRef>
          <a:fillRef idx="3">
            <a:schemeClr val="accent6"/>
          </a:fillRef>
          <a:effectRef idx="3">
            <a:schemeClr val="accent6"/>
          </a:effectRef>
          <a:fontRef idx="minor">
            <a:schemeClr val="lt1"/>
          </a:fontRef>
        </p:style>
        <p:txBody>
          <a:bodyPr vertOverflow="overflow" horzOverflow="overflow" vert="horz" wrap="square" numCol="1" spcCol="0" rtlCol="0" fromWordArt="0" anchor="t" anchorCtr="0" forceAA="0" compatLnSpc="1">
            <a:spAutoFit/>
          </a:bodyPr>
          <a:p>
            <a:pPr lvl="0" algn="ctr">
              <a:buClrTx/>
              <a:buSzTx/>
              <a:buFont typeface="+mj-lt"/>
            </a:pPr>
            <a:r>
              <a:rPr lang="zh-CN" altLang="en-US" b="1">
                <a:solidFill>
                  <a:schemeClr val="bg1"/>
                </a:solidFill>
                <a:latin typeface="微软雅黑" panose="020B0503020204020204" charset="-122"/>
                <a:ea typeface="微软雅黑" panose="020B0503020204020204" charset="-122"/>
                <a:cs typeface="微软雅黑" panose="020B0503020204020204" charset="-122"/>
                <a:sym typeface="+mn-ea"/>
              </a:rPr>
              <a:t>应对疫情，造福世界</a:t>
            </a:r>
            <a:endParaRPr lang="zh-CN" altLang="en-US" b="1">
              <a:solidFill>
                <a:schemeClr val="bg1"/>
              </a:solidFill>
              <a:latin typeface="微软雅黑" panose="020B0503020204020204" charset="-122"/>
              <a:ea typeface="微软雅黑" panose="020B0503020204020204" charset="-122"/>
              <a:cs typeface="微软雅黑" panose="020B0503020204020204" charset="-122"/>
              <a:sym typeface="+mn-ea"/>
            </a:endParaRPr>
          </a:p>
        </p:txBody>
      </p:sp>
      <p:cxnSp>
        <p:nvCxnSpPr>
          <p:cNvPr id="19" name="直接连接符 18"/>
          <p:cNvCxnSpPr/>
          <p:nvPr/>
        </p:nvCxnSpPr>
        <p:spPr>
          <a:xfrm>
            <a:off x="6303645" y="3129915"/>
            <a:ext cx="0" cy="2576830"/>
          </a:xfrm>
          <a:prstGeom prst="line">
            <a:avLst/>
          </a:prstGeom>
        </p:spPr>
        <p:style>
          <a:lnRef idx="1">
            <a:schemeClr val="accent1"/>
          </a:lnRef>
          <a:fillRef idx="0">
            <a:schemeClr val="accent1"/>
          </a:fillRef>
          <a:effectRef idx="0">
            <a:schemeClr val="accent1"/>
          </a:effectRef>
          <a:fontRef idx="minor">
            <a:schemeClr val="tx1"/>
          </a:fontRef>
        </p:style>
      </p:cxnSp>
      <p:sp>
        <p:nvSpPr>
          <p:cNvPr id="20" name="文本框 19"/>
          <p:cNvSpPr txBox="1"/>
          <p:nvPr/>
        </p:nvSpPr>
        <p:spPr>
          <a:xfrm>
            <a:off x="8343900" y="1763395"/>
            <a:ext cx="1530350" cy="460375"/>
          </a:xfrm>
          <a:prstGeom prst="rect">
            <a:avLst/>
          </a:prstGeom>
          <a:solidFill>
            <a:srgbClr val="219083"/>
          </a:solidFill>
        </p:spPr>
        <p:style>
          <a:lnRef idx="0">
            <a:schemeClr val="accent6"/>
          </a:lnRef>
          <a:fillRef idx="3">
            <a:schemeClr val="accent6"/>
          </a:fillRef>
          <a:effectRef idx="3">
            <a:schemeClr val="accent6"/>
          </a:effectRef>
          <a:fontRef idx="minor">
            <a:schemeClr val="lt1"/>
          </a:fontRef>
        </p:style>
        <p:txBody>
          <a:bodyPr wrap="square" rtlCol="0" anchor="t">
            <a:spAutoFit/>
          </a:bodyPr>
          <a:p>
            <a:pPr indent="0" algn="ctr">
              <a:buFont typeface="+mj-lt"/>
              <a:buNone/>
            </a:pPr>
            <a:r>
              <a:rPr lang="zh-CN" altLang="en-US" sz="2400" b="1">
                <a:solidFill>
                  <a:schemeClr val="bg1"/>
                </a:solidFill>
                <a:latin typeface="微软雅黑" panose="020B0503020204020204" charset="-122"/>
                <a:ea typeface="微软雅黑" panose="020B0503020204020204" charset="-122"/>
                <a:cs typeface="微软雅黑" panose="020B0503020204020204" charset="-122"/>
              </a:rPr>
              <a:t>相关要求</a:t>
            </a:r>
            <a:endParaRPr lang="zh-CN" altLang="en-US" sz="2400" b="1">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21" name="文本框 20"/>
          <p:cNvSpPr txBox="1"/>
          <p:nvPr/>
        </p:nvSpPr>
        <p:spPr>
          <a:xfrm>
            <a:off x="2347595" y="1763395"/>
            <a:ext cx="1430020" cy="460375"/>
          </a:xfrm>
          <a:prstGeom prst="rect">
            <a:avLst/>
          </a:prstGeom>
          <a:solidFill>
            <a:srgbClr val="219083"/>
          </a:solidFill>
        </p:spPr>
        <p:style>
          <a:lnRef idx="0">
            <a:schemeClr val="accent6"/>
          </a:lnRef>
          <a:fillRef idx="3">
            <a:schemeClr val="accent6"/>
          </a:fillRef>
          <a:effectRef idx="3">
            <a:schemeClr val="accent6"/>
          </a:effectRef>
          <a:fontRef idx="minor">
            <a:schemeClr val="lt1"/>
          </a:fontRef>
        </p:style>
        <p:txBody>
          <a:bodyPr wrap="square" rtlCol="0" anchor="t">
            <a:spAutoFit/>
          </a:bodyPr>
          <a:p>
            <a:pPr lvl="0" algn="ctr">
              <a:buClrTx/>
              <a:buSzTx/>
              <a:buFont typeface="+mj-lt"/>
            </a:pPr>
            <a:r>
              <a:rPr lang="zh-CN" altLang="en-US" sz="2400" b="1">
                <a:solidFill>
                  <a:schemeClr val="bg1"/>
                </a:solidFill>
                <a:latin typeface="微软雅黑" panose="020B0503020204020204" charset="-122"/>
                <a:ea typeface="微软雅黑" panose="020B0503020204020204" charset="-122"/>
                <a:cs typeface="微软雅黑" panose="020B0503020204020204" charset="-122"/>
                <a:sym typeface="+mn-ea"/>
              </a:rPr>
              <a:t>实践主题</a:t>
            </a:r>
            <a:endParaRPr lang="zh-CN" altLang="en-US" sz="2400" b="1">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
        <p:nvSpPr>
          <p:cNvPr id="22" name="文本框 21"/>
          <p:cNvSpPr txBox="1"/>
          <p:nvPr/>
        </p:nvSpPr>
        <p:spPr>
          <a:xfrm>
            <a:off x="6817995" y="2664460"/>
            <a:ext cx="4366895" cy="2584450"/>
          </a:xfrm>
          <a:prstGeom prst="rect">
            <a:avLst/>
          </a:prstGeom>
          <a:noFill/>
        </p:spPr>
        <p:txBody>
          <a:bodyPr wrap="square" rtlCol="0" anchor="t">
            <a:spAutoFit/>
          </a:bodyPr>
          <a:p>
            <a:r>
              <a:rPr lang="zh-CN" altLang="en-US">
                <a:latin typeface="微软雅黑" panose="020B0503020204020204" charset="-122"/>
                <a:ea typeface="微软雅黑" panose="020B0503020204020204" charset="-122"/>
                <a:sym typeface="+mn-ea"/>
              </a:rPr>
              <a:t>（一）</a:t>
            </a:r>
            <a:r>
              <a:rPr lang="zh-CN" altLang="en-US">
                <a:latin typeface="微软雅黑" panose="020B0503020204020204" charset="-122"/>
                <a:ea typeface="微软雅黑" panose="020B0503020204020204" charset="-122"/>
                <a:sym typeface="+mn-ea"/>
              </a:rPr>
              <a:t>每个小组选定一个主题</a:t>
            </a:r>
            <a:endParaRPr lang="zh-CN" altLang="en-US">
              <a:latin typeface="微软雅黑" panose="020B0503020204020204" charset="-122"/>
              <a:ea typeface="微软雅黑" panose="020B0503020204020204" charset="-122"/>
              <a:sym typeface="+mn-ea"/>
            </a:endParaRPr>
          </a:p>
          <a:p>
            <a:r>
              <a:rPr lang="zh-CN" altLang="en-US">
                <a:latin typeface="微软雅黑" panose="020B0503020204020204" charset="-122"/>
                <a:ea typeface="微软雅黑" panose="020B0503020204020204" charset="-122"/>
                <a:sym typeface="+mn-ea"/>
              </a:rPr>
              <a:t>（二）</a:t>
            </a:r>
            <a:r>
              <a:rPr lang="zh-CN" altLang="en-US">
                <a:solidFill>
                  <a:srgbClr val="FF0000"/>
                </a:solidFill>
                <a:latin typeface="微软雅黑" panose="020B0503020204020204" charset="-122"/>
                <a:ea typeface="微软雅黑" panose="020B0503020204020204" charset="-122"/>
                <a:sym typeface="+mn-ea"/>
              </a:rPr>
              <a:t>运用有效的</a:t>
            </a:r>
            <a:r>
              <a:rPr lang="zh-CN" altLang="en-US">
                <a:solidFill>
                  <a:srgbClr val="FF0000"/>
                </a:solidFill>
                <a:latin typeface="微软雅黑" panose="020B0503020204020204" charset="-122"/>
                <a:ea typeface="微软雅黑" panose="020B0503020204020204" charset="-122"/>
                <a:sym typeface="+mn-ea"/>
              </a:rPr>
              <a:t>表达理论</a:t>
            </a:r>
            <a:endParaRPr lang="zh-CN" altLang="en-US">
              <a:latin typeface="微软雅黑" panose="020B0503020204020204" charset="-122"/>
              <a:ea typeface="微软雅黑" panose="020B0503020204020204" charset="-122"/>
            </a:endParaRPr>
          </a:p>
          <a:p>
            <a:pPr algn="l">
              <a:buClrTx/>
              <a:buSzTx/>
              <a:buNone/>
            </a:pPr>
            <a:r>
              <a:rPr lang="zh-CN" altLang="en-US">
                <a:latin typeface="微软雅黑" panose="020B0503020204020204" charset="-122"/>
                <a:ea typeface="微软雅黑" panose="020B0503020204020204" charset="-122"/>
                <a:sym typeface="+mn-ea"/>
              </a:rPr>
              <a:t>（三）</a:t>
            </a:r>
            <a:r>
              <a:rPr lang="zh-CN" altLang="en-US">
                <a:solidFill>
                  <a:srgbClr val="FF0000"/>
                </a:solidFill>
                <a:latin typeface="微软雅黑" panose="020B0503020204020204" charset="-122"/>
                <a:ea typeface="微软雅黑" panose="020B0503020204020204" charset="-122"/>
                <a:sym typeface="+mn-ea"/>
              </a:rPr>
              <a:t>每组迭代视频记录和展示产品，视频在5分钟之内；要配有字幕</a:t>
            </a:r>
            <a:endParaRPr lang="zh-CN" altLang="en-US">
              <a:latin typeface="微软雅黑" panose="020B0503020204020204" charset="-122"/>
              <a:ea typeface="微软雅黑" panose="020B0503020204020204" charset="-122"/>
            </a:endParaRPr>
          </a:p>
          <a:p>
            <a:pPr algn="l">
              <a:buClrTx/>
              <a:buSzTx/>
              <a:buNone/>
            </a:pPr>
            <a:r>
              <a:rPr lang="zh-CN" altLang="en-US">
                <a:latin typeface="微软雅黑" panose="020B0503020204020204" charset="-122"/>
                <a:ea typeface="微软雅黑" panose="020B0503020204020204" charset="-122"/>
                <a:sym typeface="+mn-ea"/>
              </a:rPr>
              <a:t>（四）</a:t>
            </a:r>
            <a:r>
              <a:rPr lang="zh-CN" altLang="en-US">
                <a:solidFill>
                  <a:srgbClr val="FF0000"/>
                </a:solidFill>
                <a:latin typeface="微软雅黑" panose="020B0503020204020204" charset="-122"/>
                <a:ea typeface="微软雅黑" panose="020B0503020204020204" charset="-122"/>
                <a:sym typeface="+mn-ea"/>
              </a:rPr>
              <a:t>将视频做成产品或者产品宣传片</a:t>
            </a:r>
            <a:endParaRPr lang="zh-CN" altLang="en-US">
              <a:latin typeface="微软雅黑" panose="020B0503020204020204" charset="-122"/>
              <a:ea typeface="微软雅黑" panose="020B0503020204020204" charset="-122"/>
              <a:sym typeface="+mn-ea"/>
            </a:endParaRPr>
          </a:p>
          <a:p>
            <a:pPr algn="l">
              <a:buClrTx/>
              <a:buSzTx/>
              <a:buNone/>
            </a:pPr>
            <a:r>
              <a:rPr lang="zh-CN" altLang="en-US">
                <a:solidFill>
                  <a:srgbClr val="FF0000"/>
                </a:solidFill>
                <a:latin typeface="微软雅黑" panose="020B0503020204020204" charset="-122"/>
                <a:ea typeface="微软雅黑" panose="020B0503020204020204" charset="-122"/>
                <a:sym typeface="+mn-ea"/>
              </a:rPr>
              <a:t>（五）运用有效的表达做出路演PPT，下节课上台路演</a:t>
            </a:r>
            <a:endParaRPr lang="zh-CN" altLang="en-US">
              <a:solidFill>
                <a:srgbClr val="FF0000"/>
              </a:solidFill>
              <a:latin typeface="微软雅黑" panose="020B0503020204020204" charset="-122"/>
              <a:ea typeface="微软雅黑" panose="020B0503020204020204" charset="-122"/>
            </a:endParaRPr>
          </a:p>
          <a:p>
            <a:pPr algn="l">
              <a:buClrTx/>
              <a:buSzTx/>
              <a:buNone/>
            </a:pPr>
            <a:r>
              <a:rPr lang="zh-CN" altLang="en-US">
                <a:solidFill>
                  <a:srgbClr val="FF0000"/>
                </a:solidFill>
                <a:latin typeface="微软雅黑" panose="020B0503020204020204" charset="-122"/>
                <a:ea typeface="微软雅黑" panose="020B0503020204020204" charset="-122"/>
                <a:sym typeface="+mn-ea"/>
              </a:rPr>
              <a:t>（六）</a:t>
            </a:r>
            <a:r>
              <a:rPr lang="zh-CN" altLang="en-US">
                <a:solidFill>
                  <a:srgbClr val="FF0000"/>
                </a:solidFill>
                <a:latin typeface="微软雅黑" panose="020B0503020204020204" charset="-122"/>
                <a:ea typeface="微软雅黑" panose="020B0503020204020204" charset="-122"/>
                <a:sym typeface="+mn-ea"/>
              </a:rPr>
              <a:t>产品视频、路演PPT作为实践环节考核成绩。</a:t>
            </a:r>
            <a:endParaRPr lang="zh-CN" altLang="en-US">
              <a:latin typeface="微软雅黑" panose="020B0503020204020204" charset="-122"/>
              <a:ea typeface="微软雅黑" panose="020B0503020204020204" charset="-122"/>
            </a:endParaRPr>
          </a:p>
        </p:txBody>
      </p:sp>
    </p:spTree>
    <p:custDataLst>
      <p:tags r:id="rId1"/>
    </p:custData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1"/>
          <p:cNvSpPr txBox="1">
            <a:spLocks noChangeArrowheads="1"/>
          </p:cNvSpPr>
          <p:nvPr/>
        </p:nvSpPr>
        <p:spPr bwMode="auto">
          <a:xfrm>
            <a:off x="1437640" y="1016635"/>
            <a:ext cx="1592580" cy="757555"/>
          </a:xfrm>
          <a:prstGeom prst="rect">
            <a:avLst/>
          </a:prstGeom>
          <a:ln w="19050">
            <a:solidFill>
              <a:srgbClr val="089082"/>
            </a:solidFill>
          </a:ln>
        </p:spPr>
        <p:txBody>
          <a:bodyPr wrap="square" lIns="107995" tIns="45718" rIns="71997" bIns="45718" anchor="ctr" anchorCtr="0">
            <a:noAutofit/>
          </a:bodyPr>
          <a:lstStyle>
            <a:defPPr>
              <a:defRPr lang="zh-CN"/>
            </a:defPPr>
            <a:lvl1pPr marL="342900" indent="-342900">
              <a:spcBef>
                <a:spcPts val="600"/>
              </a:spcBef>
              <a:spcAft>
                <a:spcPts val="600"/>
              </a:spcAft>
              <a:buFont typeface="Arial" panose="020B0604020202020204"/>
              <a:buChar char="•"/>
              <a:defRPr sz="2000">
                <a:latin typeface="微软雅黑" panose="020B0503020204020204" charset="-122"/>
                <a:ea typeface="微软雅黑" panose="020B0503020204020204" charset="-122"/>
              </a:defRPr>
            </a:lvl1pPr>
          </a:lstStyle>
          <a:p>
            <a:pPr marL="0" indent="0">
              <a:buNone/>
            </a:pPr>
            <a:r>
              <a:rPr lang="zh-CN" altLang="en-US" sz="2400" b="1" dirty="0">
                <a:sym typeface="+mn-ea"/>
              </a:rPr>
              <a:t>作业</a:t>
            </a:r>
            <a:r>
              <a:rPr lang="en-US" altLang="zh-CN" sz="2400" b="1" dirty="0">
                <a:sym typeface="+mn-ea"/>
              </a:rPr>
              <a:t>2</a:t>
            </a:r>
            <a:endParaRPr lang="en-US" altLang="zh-CN" sz="2400" b="1" dirty="0">
              <a:sym typeface="+mn-ea"/>
            </a:endParaRPr>
          </a:p>
        </p:txBody>
      </p:sp>
      <p:grpSp>
        <p:nvGrpSpPr>
          <p:cNvPr id="10" name="组合 37"/>
          <p:cNvGrpSpPr/>
          <p:nvPr/>
        </p:nvGrpSpPr>
        <p:grpSpPr>
          <a:xfrm>
            <a:off x="0" y="234902"/>
            <a:ext cx="354563" cy="677408"/>
            <a:chOff x="0" y="-78772"/>
            <a:chExt cx="602082" cy="1150304"/>
          </a:xfrm>
        </p:grpSpPr>
        <p:sp>
          <p:nvSpPr>
            <p:cNvPr id="11"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2" name="文本框 1"/>
          <p:cNvSpPr txBox="1">
            <a:spLocks noChangeArrowheads="1"/>
          </p:cNvSpPr>
          <p:nvPr/>
        </p:nvSpPr>
        <p:spPr bwMode="auto">
          <a:xfrm>
            <a:off x="2680970" y="2237740"/>
            <a:ext cx="7385685" cy="2160270"/>
          </a:xfrm>
          <a:prstGeom prst="rect">
            <a:avLst/>
          </a:prstGeom>
          <a:ln w="19050">
            <a:solidFill>
              <a:srgbClr val="089082"/>
            </a:solidFill>
          </a:ln>
        </p:spPr>
        <p:txBody>
          <a:bodyPr wrap="square" lIns="107995" tIns="45718" rIns="71997" bIns="45718" anchor="ctr" anchorCtr="0">
            <a:noAutofit/>
          </a:bodyPr>
          <a:lstStyle>
            <a:defPPr>
              <a:defRPr lang="zh-CN"/>
            </a:defPPr>
            <a:lvl1pPr marL="342900" indent="-342900">
              <a:spcBef>
                <a:spcPts val="600"/>
              </a:spcBef>
              <a:spcAft>
                <a:spcPts val="600"/>
              </a:spcAft>
              <a:buFont typeface="Arial" panose="020B0604020202020204"/>
              <a:buChar char="•"/>
              <a:defRPr sz="2000">
                <a:latin typeface="微软雅黑" panose="020B0503020204020204" charset="-122"/>
                <a:ea typeface="微软雅黑" panose="020B0503020204020204" charset="-122"/>
              </a:defRPr>
            </a:lvl1pPr>
          </a:lstStyle>
          <a:p>
            <a:r>
              <a:rPr lang="zh-CN" altLang="en-US" sz="2400" dirty="0">
                <a:sym typeface="+mn-ea"/>
              </a:rPr>
              <a:t>课下请观看线上智慧树平台《创践》课程</a:t>
            </a:r>
            <a:r>
              <a:rPr lang="en-US" altLang="zh-CN" sz="2400" dirty="0">
                <a:sym typeface="+mn-ea"/>
              </a:rPr>
              <a:t>10-14</a:t>
            </a:r>
            <a:r>
              <a:rPr lang="zh-CN" altLang="en-US" sz="2400" dirty="0">
                <a:sym typeface="+mn-ea"/>
              </a:rPr>
              <a:t>章</a:t>
            </a:r>
            <a:endParaRPr lang="zh-CN" altLang="en-US" sz="2400" dirty="0">
              <a:sym typeface="+mn-ea"/>
            </a:endParaRPr>
          </a:p>
          <a:p>
            <a:r>
              <a:rPr lang="zh-CN" altLang="en-US" sz="2400" dirty="0"/>
              <a:t>www.zhihuishu.com，账号是学号，初试密码123456</a:t>
            </a:r>
            <a:endParaRPr lang="zh-CN" altLang="en-US" sz="24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2" grpId="0" bldLvl="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1"/>
          <p:cNvSpPr txBox="1">
            <a:spLocks noChangeArrowheads="1"/>
          </p:cNvSpPr>
          <p:nvPr/>
        </p:nvSpPr>
        <p:spPr bwMode="auto">
          <a:xfrm>
            <a:off x="4232617" y="2327129"/>
            <a:ext cx="5582935" cy="1743376"/>
          </a:xfrm>
          <a:prstGeom prst="rect">
            <a:avLst/>
          </a:prstGeom>
          <a:ln w="19050">
            <a:solidFill>
              <a:srgbClr val="089082"/>
            </a:solidFill>
          </a:ln>
        </p:spPr>
        <p:txBody>
          <a:bodyPr wrap="square" lIns="107995" tIns="45718" rIns="71997" bIns="45718" anchor="ctr" anchorCtr="0">
            <a:noAutofit/>
          </a:bodyPr>
          <a:lstStyle>
            <a:defPPr>
              <a:defRPr lang="zh-CN"/>
            </a:defPPr>
            <a:lvl1pPr marL="342900" indent="-342900">
              <a:spcBef>
                <a:spcPts val="600"/>
              </a:spcBef>
              <a:spcAft>
                <a:spcPts val="600"/>
              </a:spcAft>
              <a:buFont typeface="Arial" panose="020B0604020202020204"/>
              <a:buChar char="•"/>
              <a:defRPr sz="2000">
                <a:latin typeface="微软雅黑" panose="020B0503020204020204" charset="-122"/>
                <a:ea typeface="微软雅黑" panose="020B0503020204020204" charset="-122"/>
              </a:defRPr>
            </a:lvl1pPr>
          </a:lstStyle>
          <a:p>
            <a:pPr algn="ctr"/>
            <a:r>
              <a:rPr lang="zh-CN" altLang="en-US" sz="6000" b="1" dirty="0"/>
              <a:t>谢谢！</a:t>
            </a:r>
            <a:endParaRPr lang="zh-CN" altLang="en-US" sz="6000" b="1" dirty="0"/>
          </a:p>
        </p:txBody>
      </p:sp>
      <p:pic>
        <p:nvPicPr>
          <p:cNvPr id="9" name="图片 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436772" y="2327129"/>
            <a:ext cx="1796695" cy="1743376"/>
          </a:xfrm>
          <a:prstGeom prst="rect">
            <a:avLst/>
          </a:prstGeom>
          <a:ln w="19050">
            <a:solidFill>
              <a:srgbClr val="089082"/>
            </a:solidFill>
          </a:ln>
        </p:spPr>
      </p:pic>
      <p:grpSp>
        <p:nvGrpSpPr>
          <p:cNvPr id="10" name="组合 37"/>
          <p:cNvGrpSpPr/>
          <p:nvPr/>
        </p:nvGrpSpPr>
        <p:grpSpPr>
          <a:xfrm>
            <a:off x="0" y="234902"/>
            <a:ext cx="354563" cy="677408"/>
            <a:chOff x="0" y="-78772"/>
            <a:chExt cx="602082" cy="1150304"/>
          </a:xfrm>
        </p:grpSpPr>
        <p:sp>
          <p:nvSpPr>
            <p:cNvPr id="11"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76"/>
          <p:cNvSpPr txBox="1"/>
          <p:nvPr/>
        </p:nvSpPr>
        <p:spPr>
          <a:xfrm>
            <a:off x="319617" y="301577"/>
            <a:ext cx="2316480" cy="521970"/>
          </a:xfrm>
          <a:prstGeom prst="rect">
            <a:avLst/>
          </a:prstGeom>
          <a:noFill/>
        </p:spPr>
        <p:txBody>
          <a:bodyPr wrap="none" rtlCol="0">
            <a:spAutoFit/>
          </a:bodyPr>
          <a:lstStyle/>
          <a:p>
            <a:pPr algn="l"/>
            <a:r>
              <a:rPr lang="zh-CN" altLang="en-US" sz="2800" dirty="0">
                <a:solidFill>
                  <a:srgbClr val="219083"/>
                </a:solidFill>
                <a:latin typeface="微软雅黑" panose="020B0503020204020204" charset="-122"/>
                <a:ea typeface="微软雅黑" panose="020B0503020204020204" charset="-122"/>
              </a:rPr>
              <a:t>商业模式画布</a:t>
            </a:r>
            <a:endParaRPr lang="zh-CN" altLang="en-US" sz="2800" dirty="0">
              <a:solidFill>
                <a:srgbClr val="219083"/>
              </a:solidFill>
              <a:latin typeface="微软雅黑" panose="020B0503020204020204" charset="-122"/>
              <a:ea typeface="微软雅黑" panose="020B0503020204020204" charset="-122"/>
            </a:endParaRPr>
          </a:p>
        </p:txBody>
      </p:sp>
      <p:grpSp>
        <p:nvGrpSpPr>
          <p:cNvPr id="11" name="组合 37"/>
          <p:cNvGrpSpPr/>
          <p:nvPr/>
        </p:nvGrpSpPr>
        <p:grpSpPr>
          <a:xfrm>
            <a:off x="0" y="234902"/>
            <a:ext cx="354563" cy="677408"/>
            <a:chOff x="0" y="-78772"/>
            <a:chExt cx="602082" cy="1150304"/>
          </a:xfrm>
        </p:grpSpPr>
        <p:sp>
          <p:nvSpPr>
            <p:cNvPr id="17"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aphicFrame>
        <p:nvGraphicFramePr>
          <p:cNvPr id="4" name="对象 3"/>
          <p:cNvGraphicFramePr/>
          <p:nvPr/>
        </p:nvGraphicFramePr>
        <p:xfrm>
          <a:off x="1151890" y="912495"/>
          <a:ext cx="9887585" cy="5498465"/>
        </p:xfrm>
        <a:graphic>
          <a:graphicData uri="http://schemas.openxmlformats.org/presentationml/2006/ole">
            <mc:AlternateContent xmlns:mc="http://schemas.openxmlformats.org/markup-compatibility/2006">
              <mc:Choice xmlns:v="urn:schemas-microsoft-com:vml" Requires="v">
                <p:oleObj spid="_x0000_s6" name="" r:id="rId1" imgW="4581525" imgH="2590800" progId="PowerPoint.Show.12">
                  <p:embed/>
                </p:oleObj>
              </mc:Choice>
              <mc:Fallback>
                <p:oleObj name="" r:id="rId1" imgW="4581525" imgH="2590800" progId="PowerPoint.Show.12">
                  <p:embed/>
                  <p:pic>
                    <p:nvPicPr>
                      <p:cNvPr id="0" name="图片 5"/>
                      <p:cNvPicPr/>
                      <p:nvPr/>
                    </p:nvPicPr>
                    <p:blipFill>
                      <a:blip r:embed="rId2"/>
                      <a:stretch>
                        <a:fillRect/>
                      </a:stretch>
                    </p:blipFill>
                    <p:spPr>
                      <a:xfrm>
                        <a:off x="1151890" y="912495"/>
                        <a:ext cx="9887585" cy="5498465"/>
                      </a:xfrm>
                      <a:prstGeom prst="rect">
                        <a:avLst/>
                      </a:prstGeom>
                    </p:spPr>
                  </p:pic>
                </p:oleObj>
              </mc:Fallback>
            </mc:AlternateContent>
          </a:graphicData>
        </a:graphic>
      </p:graphicFrame>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957070" y="2646998"/>
            <a:ext cx="8277665" cy="430530"/>
          </a:xfrm>
          <a:prstGeom prst="rect">
            <a:avLst/>
          </a:prstGeom>
        </p:spPr>
        <p:txBody>
          <a:bodyPr vert="horz" wrap="square" lIns="0" tIns="0" rIns="0" bIns="0" rtlCol="0">
            <a:spAutoFit/>
          </a:bodyPr>
          <a:lstStyle/>
          <a:p>
            <a:pPr marL="101600" algn="ctr">
              <a:lnSpc>
                <a:spcPct val="100000"/>
              </a:lnSpc>
            </a:pPr>
            <a:r>
              <a:rPr lang="zh-CN" altLang="en-US" sz="2800" spc="-15" dirty="0">
                <a:ea typeface="微软雅黑" panose="020B0503020204020204" charset="-122"/>
              </a:rPr>
              <a:t>视频：商业模式画布简介</a:t>
            </a:r>
            <a:endParaRPr lang="zh-CN" altLang="en-US" sz="2800" spc="-15" dirty="0">
              <a:ea typeface="微软雅黑" panose="020B0503020204020204" charset="-122"/>
            </a:endParaRPr>
          </a:p>
        </p:txBody>
      </p:sp>
      <p:grpSp>
        <p:nvGrpSpPr>
          <p:cNvPr id="8" name="组合 37"/>
          <p:cNvGrpSpPr/>
          <p:nvPr/>
        </p:nvGrpSpPr>
        <p:grpSpPr>
          <a:xfrm>
            <a:off x="0" y="234902"/>
            <a:ext cx="354563" cy="677408"/>
            <a:chOff x="0" y="-78772"/>
            <a:chExt cx="602082" cy="1150304"/>
          </a:xfrm>
        </p:grpSpPr>
        <p:sp>
          <p:nvSpPr>
            <p:cNvPr id="12"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957070" y="2646998"/>
            <a:ext cx="8277665" cy="430530"/>
          </a:xfrm>
          <a:prstGeom prst="rect">
            <a:avLst/>
          </a:prstGeom>
        </p:spPr>
        <p:txBody>
          <a:bodyPr vert="horz" wrap="square" lIns="0" tIns="0" rIns="0" bIns="0" rtlCol="0">
            <a:spAutoFit/>
          </a:bodyPr>
          <a:lstStyle/>
          <a:p>
            <a:pPr marL="101600" algn="ctr">
              <a:lnSpc>
                <a:spcPct val="100000"/>
              </a:lnSpc>
            </a:pPr>
            <a:r>
              <a:rPr lang="zh-CN" altLang="en-US" sz="2800" b="0" spc="-15" dirty="0">
                <a:ea typeface="微软雅黑" panose="020B0503020204020204" charset="-122"/>
              </a:rPr>
              <a:t>视频：商业模式画布详解</a:t>
            </a:r>
            <a:endParaRPr lang="zh-CN" altLang="en-US" sz="2800" b="0" spc="-15" dirty="0">
              <a:ea typeface="微软雅黑" panose="020B0503020204020204" charset="-122"/>
            </a:endParaRPr>
          </a:p>
        </p:txBody>
      </p:sp>
      <p:grpSp>
        <p:nvGrpSpPr>
          <p:cNvPr id="8" name="组合 37"/>
          <p:cNvGrpSpPr/>
          <p:nvPr/>
        </p:nvGrpSpPr>
        <p:grpSpPr>
          <a:xfrm>
            <a:off x="0" y="234902"/>
            <a:ext cx="354563" cy="677408"/>
            <a:chOff x="0" y="-78772"/>
            <a:chExt cx="602082" cy="1150304"/>
          </a:xfrm>
        </p:grpSpPr>
        <p:sp>
          <p:nvSpPr>
            <p:cNvPr id="12" name="任意多边形 35"/>
            <p:cNvSpPr/>
            <p:nvPr/>
          </p:nvSpPr>
          <p:spPr>
            <a:xfrm>
              <a:off x="0" y="256213"/>
              <a:ext cx="251412" cy="480334"/>
            </a:xfrm>
            <a:custGeom>
              <a:avLst/>
              <a:gdLst>
                <a:gd name="connsiteX0" fmla="*/ 0 w 251412"/>
                <a:gd name="connsiteY0" fmla="*/ 0 h 480334"/>
                <a:gd name="connsiteX1" fmla="*/ 251412 w 251412"/>
                <a:gd name="connsiteY1" fmla="*/ 240167 h 480334"/>
                <a:gd name="connsiteX2" fmla="*/ 0 w 251412"/>
                <a:gd name="connsiteY2" fmla="*/ 480334 h 480334"/>
                <a:gd name="connsiteX3" fmla="*/ 0 w 251412"/>
                <a:gd name="connsiteY3" fmla="*/ 0 h 480334"/>
              </a:gdLst>
              <a:ahLst/>
              <a:cxnLst>
                <a:cxn ang="0">
                  <a:pos x="connsiteX0" y="connsiteY0"/>
                </a:cxn>
                <a:cxn ang="0">
                  <a:pos x="connsiteX1" y="connsiteY1"/>
                </a:cxn>
                <a:cxn ang="0">
                  <a:pos x="connsiteX2" y="connsiteY2"/>
                </a:cxn>
                <a:cxn ang="0">
                  <a:pos x="connsiteX3" y="connsiteY3"/>
                </a:cxn>
              </a:cxnLst>
              <a:rect l="l" t="t" r="r" b="b"/>
              <a:pathLst>
                <a:path w="251412" h="480334">
                  <a:moveTo>
                    <a:pt x="0" y="0"/>
                  </a:moveTo>
                  <a:lnTo>
                    <a:pt x="251412" y="240167"/>
                  </a:lnTo>
                  <a:lnTo>
                    <a:pt x="0" y="480334"/>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任意多边形 31"/>
            <p:cNvSpPr/>
            <p:nvPr/>
          </p:nvSpPr>
          <p:spPr>
            <a:xfrm>
              <a:off x="0" y="-78772"/>
              <a:ext cx="602082" cy="1150304"/>
            </a:xfrm>
            <a:custGeom>
              <a:avLst/>
              <a:gdLst>
                <a:gd name="connsiteX0" fmla="*/ 0 w 441911"/>
                <a:gd name="connsiteY0" fmla="*/ 0 h 844290"/>
                <a:gd name="connsiteX1" fmla="*/ 441911 w 441911"/>
                <a:gd name="connsiteY1" fmla="*/ 422145 h 844290"/>
                <a:gd name="connsiteX2" fmla="*/ 0 w 441911"/>
                <a:gd name="connsiteY2" fmla="*/ 844290 h 844290"/>
                <a:gd name="connsiteX3" fmla="*/ 0 w 441911"/>
                <a:gd name="connsiteY3" fmla="*/ 662312 h 844290"/>
                <a:gd name="connsiteX4" fmla="*/ 251412 w 441911"/>
                <a:gd name="connsiteY4" fmla="*/ 422145 h 844290"/>
                <a:gd name="connsiteX5" fmla="*/ 0 w 441911"/>
                <a:gd name="connsiteY5" fmla="*/ 181978 h 844290"/>
                <a:gd name="connsiteX6" fmla="*/ 0 w 441911"/>
                <a:gd name="connsiteY6" fmla="*/ 0 h 84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1911" h="844290">
                  <a:moveTo>
                    <a:pt x="0" y="0"/>
                  </a:moveTo>
                  <a:lnTo>
                    <a:pt x="441911" y="422145"/>
                  </a:lnTo>
                  <a:lnTo>
                    <a:pt x="0" y="844290"/>
                  </a:lnTo>
                  <a:lnTo>
                    <a:pt x="0" y="662312"/>
                  </a:lnTo>
                  <a:lnTo>
                    <a:pt x="251412" y="422145"/>
                  </a:lnTo>
                  <a:lnTo>
                    <a:pt x="0" y="181978"/>
                  </a:lnTo>
                  <a:lnTo>
                    <a:pt x="0" y="0"/>
                  </a:lnTo>
                  <a:close/>
                </a:path>
              </a:pathLst>
            </a:custGeom>
            <a:solidFill>
              <a:srgbClr val="2190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196340" y="1131570"/>
            <a:ext cx="9779000" cy="5481320"/>
            <a:chOff x="1884" y="1782"/>
            <a:chExt cx="15400" cy="8632"/>
          </a:xfrm>
        </p:grpSpPr>
        <p:pic>
          <p:nvPicPr>
            <p:cNvPr id="4" name="图片 3" descr="截图20180715105325"/>
            <p:cNvPicPr>
              <a:picLocks noChangeAspect="1"/>
            </p:cNvPicPr>
            <p:nvPr/>
          </p:nvPicPr>
          <p:blipFill>
            <a:blip r:embed="rId1"/>
            <a:stretch>
              <a:fillRect/>
            </a:stretch>
          </p:blipFill>
          <p:spPr>
            <a:xfrm>
              <a:off x="1916" y="1782"/>
              <a:ext cx="15368" cy="8633"/>
            </a:xfrm>
            <a:prstGeom prst="rect">
              <a:avLst/>
            </a:prstGeom>
          </p:spPr>
        </p:pic>
        <p:sp>
          <p:nvSpPr>
            <p:cNvPr id="5" name="矩形 4"/>
            <p:cNvSpPr/>
            <p:nvPr/>
          </p:nvSpPr>
          <p:spPr>
            <a:xfrm>
              <a:off x="1884" y="1816"/>
              <a:ext cx="5432" cy="789"/>
            </a:xfrm>
            <a:prstGeom prst="rect">
              <a:avLst/>
            </a:prstGeom>
            <a:solidFill>
              <a:schemeClr val="bg1"/>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grpSp>
      <p:sp>
        <p:nvSpPr>
          <p:cNvPr id="7" name="文本框 6"/>
          <p:cNvSpPr txBox="1"/>
          <p:nvPr/>
        </p:nvSpPr>
        <p:spPr>
          <a:xfrm>
            <a:off x="973455" y="215265"/>
            <a:ext cx="3796030" cy="583565"/>
          </a:xfrm>
          <a:prstGeom prst="rect">
            <a:avLst/>
          </a:prstGeom>
          <a:noFill/>
        </p:spPr>
        <p:txBody>
          <a:bodyPr wrap="square" rtlCol="0">
            <a:spAutoFit/>
          </a:bodyPr>
          <a:lstStyle/>
          <a:p>
            <a:r>
              <a:rPr lang="zh-CN" altLang="en-US" sz="3200">
                <a:latin typeface="微软雅黑" panose="020B0503020204020204" charset="-122"/>
                <a:ea typeface="微软雅黑" panose="020B0503020204020204" charset="-122"/>
              </a:rPr>
              <a:t>商业模式构建路径</a:t>
            </a:r>
            <a:endParaRPr lang="zh-CN" altLang="en-US" sz="3200">
              <a:latin typeface="微软雅黑" panose="020B0503020204020204" charset="-122"/>
              <a:ea typeface="微软雅黑" panose="020B0503020204020204" charset="-122"/>
            </a:endParaRPr>
          </a:p>
        </p:txBody>
      </p:sp>
      <p:sp>
        <p:nvSpPr>
          <p:cNvPr id="10" name="文本框 9"/>
          <p:cNvSpPr txBox="1"/>
          <p:nvPr/>
        </p:nvSpPr>
        <p:spPr>
          <a:xfrm>
            <a:off x="-83185" y="276860"/>
            <a:ext cx="919480" cy="521970"/>
          </a:xfrm>
          <a:prstGeom prst="rect">
            <a:avLst/>
          </a:prstGeom>
          <a:noFill/>
        </p:spPr>
        <p:txBody>
          <a:bodyPr wrap="square" rtlCol="0">
            <a:spAutoFit/>
          </a:bodyPr>
          <a:lstStyle/>
          <a:p>
            <a:pPr algn="ctr"/>
            <a:r>
              <a:rPr lang="en-US" altLang="zh-CN" sz="2800" b="1" dirty="0">
                <a:solidFill>
                  <a:schemeClr val="bg1"/>
                </a:solidFill>
                <a:latin typeface="微软雅黑" panose="020B0503020204020204" charset="-122"/>
                <a:ea typeface="微软雅黑" panose="020B0503020204020204" charset="-122"/>
              </a:rPr>
              <a:t>1.2</a:t>
            </a:r>
            <a:endParaRPr lang="en-US" altLang="zh-CN" sz="2800" b="1" dirty="0">
              <a:solidFill>
                <a:schemeClr val="bg1"/>
              </a:solidFill>
              <a:latin typeface="微软雅黑" panose="020B0503020204020204" charset="-122"/>
              <a:ea typeface="微软雅黑" panose="020B0503020204020204" charset="-122"/>
            </a:endParaRPr>
          </a:p>
        </p:txBody>
      </p:sp>
    </p:spTree>
    <p:custDataLst>
      <p:tags r:id="rId2"/>
    </p:custData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973455" y="215265"/>
            <a:ext cx="3796030" cy="583565"/>
          </a:xfrm>
          <a:prstGeom prst="rect">
            <a:avLst/>
          </a:prstGeom>
          <a:noFill/>
        </p:spPr>
        <p:txBody>
          <a:bodyPr wrap="square" rtlCol="0">
            <a:spAutoFit/>
          </a:bodyPr>
          <a:lstStyle/>
          <a:p>
            <a:r>
              <a:rPr lang="zh-CN" altLang="en-US" sz="3200">
                <a:latin typeface="微软雅黑" panose="020B0503020204020204" charset="-122"/>
                <a:ea typeface="微软雅黑" panose="020B0503020204020204" charset="-122"/>
              </a:rPr>
              <a:t>商业模式构建路径</a:t>
            </a:r>
            <a:endParaRPr lang="zh-CN" altLang="en-US" sz="3200">
              <a:latin typeface="微软雅黑" panose="020B0503020204020204" charset="-122"/>
              <a:ea typeface="微软雅黑" panose="020B0503020204020204" charset="-122"/>
            </a:endParaRPr>
          </a:p>
        </p:txBody>
      </p:sp>
      <p:sp>
        <p:nvSpPr>
          <p:cNvPr id="10" name="文本框 9"/>
          <p:cNvSpPr txBox="1"/>
          <p:nvPr/>
        </p:nvSpPr>
        <p:spPr>
          <a:xfrm>
            <a:off x="-83185" y="276860"/>
            <a:ext cx="919480" cy="521970"/>
          </a:xfrm>
          <a:prstGeom prst="rect">
            <a:avLst/>
          </a:prstGeom>
          <a:noFill/>
        </p:spPr>
        <p:txBody>
          <a:bodyPr wrap="square" rtlCol="0">
            <a:spAutoFit/>
          </a:bodyPr>
          <a:lstStyle/>
          <a:p>
            <a:pPr algn="ctr"/>
            <a:r>
              <a:rPr lang="en-US" altLang="zh-CN" sz="2800" b="1">
                <a:solidFill>
                  <a:schemeClr val="bg1"/>
                </a:solidFill>
                <a:latin typeface="微软雅黑" panose="020B0503020204020204" charset="-122"/>
                <a:ea typeface="微软雅黑" panose="020B0503020204020204" charset="-122"/>
              </a:rPr>
              <a:t>1.2</a:t>
            </a:r>
            <a:endParaRPr lang="en-US" altLang="zh-CN" sz="2800" b="1">
              <a:solidFill>
                <a:schemeClr val="bg1"/>
              </a:solidFill>
              <a:latin typeface="微软雅黑" panose="020B0503020204020204" charset="-122"/>
              <a:ea typeface="微软雅黑" panose="020B0503020204020204" charset="-122"/>
            </a:endParaRPr>
          </a:p>
        </p:txBody>
      </p:sp>
      <p:grpSp>
        <p:nvGrpSpPr>
          <p:cNvPr id="6" name="组合 5"/>
          <p:cNvGrpSpPr/>
          <p:nvPr/>
        </p:nvGrpSpPr>
        <p:grpSpPr>
          <a:xfrm>
            <a:off x="1177290" y="1153160"/>
            <a:ext cx="9837420" cy="5571490"/>
            <a:chOff x="1854" y="1816"/>
            <a:chExt cx="15492" cy="8774"/>
          </a:xfrm>
        </p:grpSpPr>
        <p:pic>
          <p:nvPicPr>
            <p:cNvPr id="4" name="图片 3"/>
            <p:cNvPicPr>
              <a:picLocks noChangeAspect="1"/>
            </p:cNvPicPr>
            <p:nvPr/>
          </p:nvPicPr>
          <p:blipFill>
            <a:blip r:embed="rId1"/>
            <a:stretch>
              <a:fillRect/>
            </a:stretch>
          </p:blipFill>
          <p:spPr>
            <a:xfrm>
              <a:off x="1854" y="1890"/>
              <a:ext cx="15492" cy="8700"/>
            </a:xfrm>
            <a:prstGeom prst="rect">
              <a:avLst/>
            </a:prstGeom>
          </p:spPr>
        </p:pic>
        <p:sp>
          <p:nvSpPr>
            <p:cNvPr id="5" name="矩形 4"/>
            <p:cNvSpPr/>
            <p:nvPr/>
          </p:nvSpPr>
          <p:spPr>
            <a:xfrm>
              <a:off x="1884" y="1816"/>
              <a:ext cx="5432" cy="789"/>
            </a:xfrm>
            <a:prstGeom prst="rect">
              <a:avLst/>
            </a:prstGeom>
            <a:solidFill>
              <a:schemeClr val="bg1"/>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grpSp>
    </p:spTree>
    <p:custDataLst>
      <p:tags r:id="rId2"/>
    </p:custDataLst>
  </p:cSld>
  <p:clrMapOvr>
    <a:masterClrMapping/>
  </p:clrMapOvr>
  <p:transition/>
</p:sld>
</file>

<file path=ppt/tags/tag1.xml><?xml version="1.0" encoding="utf-8"?>
<p:tagLst xmlns:p="http://schemas.openxmlformats.org/presentationml/2006/main">
  <p:tag name="KSO_WM_SLIDE_MODEL_TYPE" val="cover"/>
</p:tagLst>
</file>

<file path=ppt/tags/tag2.xml><?xml version="1.0" encoding="utf-8"?>
<p:tagLst xmlns:p="http://schemas.openxmlformats.org/presentationml/2006/main">
  <p:tag name="KSO_WM_BEAUTIFY_FLAG" val="#wm#"/>
  <p:tag name="KSO_WM_TEMPLATE_CATEGORY" val="basetag"/>
  <p:tag name="KSO_WM_TEMPLATE_INDEX" val="20163641"/>
</p:tagLst>
</file>

<file path=ppt/tags/tag3.xml><?xml version="1.0" encoding="utf-8"?>
<p:tagLst xmlns:p="http://schemas.openxmlformats.org/presentationml/2006/main">
  <p:tag name="KSO_WM_BEAUTIFY_FLAG" val="#wm#"/>
  <p:tag name="KSO_WM_TEMPLATE_CATEGORY" val="basetag"/>
  <p:tag name="KSO_WM_TEMPLATE_INDEX" val="20163641"/>
</p:tagLst>
</file>

<file path=ppt/tags/tag4.xml><?xml version="1.0" encoding="utf-8"?>
<p:tagLst xmlns:p="http://schemas.openxmlformats.org/presentationml/2006/main">
  <p:tag name="KSO_WM_BEAUTIFY_FLAG" val="#wm#"/>
  <p:tag name="KSO_WM_TEMPLATE_CATEGORY" val="basetag"/>
  <p:tag name="KSO_WM_TEMPLATE_INDEX" val="20163641"/>
</p:tagLst>
</file>

<file path=ppt/tags/tag5.xml><?xml version="1.0" encoding="utf-8"?>
<p:tagLst xmlns:p="http://schemas.openxmlformats.org/presentationml/2006/main">
  <p:tag name="KSO_WM_BEAUTIFY_FLAG" val="#wm#"/>
  <p:tag name="KSO_WM_TEMPLATE_CATEGORY" val="basetag"/>
  <p:tag name="KSO_WM_TEMPLATE_INDEX" val="20163641"/>
</p:tagLst>
</file>

<file path=ppt/tags/tag6.xml><?xml version="1.0" encoding="utf-8"?>
<p:tagLst xmlns:p="http://schemas.openxmlformats.org/presentationml/2006/main">
  <p:tag name="COMMONDATA" val="eyJoZGlkIjoiYzgwZTgwNjZkMGFlNjc3YmViYjlmNjBhODhjYTk2Y2MifQ=="/>
  <p:tag name="KSO_WPP_MARK_KEY" val="e7ca8e55-b418-4a53-b4ce-70078644ca97"/>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3610</Words>
  <Application>WPS 演示</Application>
  <PresentationFormat>宽屏</PresentationFormat>
  <Paragraphs>243</Paragraphs>
  <Slides>47</Slides>
  <Notes>13</Notes>
  <HiddenSlides>0</HiddenSlides>
  <MMClips>0</MMClips>
  <ScaleCrop>false</ScaleCrop>
  <HeadingPairs>
    <vt:vector size="8" baseType="variant">
      <vt:variant>
        <vt:lpstr>已用的字体</vt:lpstr>
      </vt:variant>
      <vt:variant>
        <vt:i4>9</vt:i4>
      </vt:variant>
      <vt:variant>
        <vt:lpstr>主题</vt:lpstr>
      </vt:variant>
      <vt:variant>
        <vt:i4>2</vt:i4>
      </vt:variant>
      <vt:variant>
        <vt:lpstr>嵌入 OLE 服务器</vt:lpstr>
      </vt:variant>
      <vt:variant>
        <vt:i4>4</vt:i4>
      </vt:variant>
      <vt:variant>
        <vt:lpstr>幻灯片标题</vt:lpstr>
      </vt:variant>
      <vt:variant>
        <vt:i4>47</vt:i4>
      </vt:variant>
    </vt:vector>
  </HeadingPairs>
  <TitlesOfParts>
    <vt:vector size="62" baseType="lpstr">
      <vt:lpstr>Arial</vt:lpstr>
      <vt:lpstr>宋体</vt:lpstr>
      <vt:lpstr>Wingdings</vt:lpstr>
      <vt:lpstr>微软雅黑</vt:lpstr>
      <vt:lpstr>等线</vt:lpstr>
      <vt:lpstr>Calibri</vt:lpstr>
      <vt:lpstr>Arial Unicode MS</vt:lpstr>
      <vt:lpstr>等线 Light</vt:lpstr>
      <vt:lpstr>Arial</vt:lpstr>
      <vt:lpstr>Office 主题​​</vt:lpstr>
      <vt:lpstr>1_Office 主题​​</vt:lpstr>
      <vt:lpstr>PowerPoint.Show.12</vt:lpstr>
      <vt:lpstr>PowerPoint.Show.12</vt:lpstr>
      <vt:lpstr>PowerPoint.Show.12</vt:lpstr>
      <vt:lpstr>PowerPoint.Show.12</vt:lpstr>
      <vt:lpstr>PowerPoint 演示文稿</vt:lpstr>
      <vt:lpstr>PowerPoint 演示文稿</vt:lpstr>
      <vt:lpstr>1.不确定的永恒存在 2.哲科思维+创业思维，二者互相转换 3.效果推理---创业思维背后的思维逻辑 4.设计思维+精益创业---用产品解决别人的不确定 5.商业模式画布---涵盖整个商业模式的思维导图</vt:lpstr>
      <vt:lpstr>PowerPoint 演示文稿</vt:lpstr>
      <vt:lpstr>PowerPoint 演示文稿</vt:lpstr>
      <vt:lpstr>视频：商业模式画布简介</vt:lpstr>
      <vt:lpstr>视频：商业模式画布详解</vt:lpstr>
      <vt:lpstr>PowerPoint 演示文稿</vt:lpstr>
      <vt:lpstr>PowerPoint 演示文稿</vt:lpstr>
      <vt:lpstr>PowerPoint 演示文稿</vt:lpstr>
      <vt:lpstr>PowerPoint 演示文稿</vt:lpstr>
      <vt:lpstr>PowerPoint 演示文稿</vt:lpstr>
      <vt:lpstr>课后作业1-实践训练主题</vt:lpstr>
      <vt:lpstr>作业展示</vt:lpstr>
      <vt:lpstr>PowerPoint 演示文稿</vt:lpstr>
      <vt:lpstr>项目路演</vt:lpstr>
      <vt:lpstr>青科大召开2019年度学生工作研讨会  作者：盛霄飞　 来源：学生处　 编辑：王文艳 　 点击：[645]　日期：2019年03月04日</vt:lpstr>
      <vt:lpstr>       3月1日上午，学校2019年度学生工作研讨会在崂山校区综合服务楼3015会议室召开。副校长陈克正出席会议并讲话，会议由学生处处长陈刚主持。            陈克正在讲话中肯定了各单位2018年学生工作取得的成绩，对各单位针对学生工作“两大工程、两大体系”提出的意见和建议表示认可。他对学校2019年学生工作提出了五点要求：一是新，新时代的学生工作需要不断创新，各单位要在创新学生工作的基础上凝练特色，打造亮点，不断提升学校学生工作水平。二是先，各单位要围绕领先，抓先机、创一流，在学生工作上追求卓越，培养、打造一流的社会主义建设者和接班人。三是实，各单位要狠抓落实，深入到教室、宿舍、餐厅开展调查研究，了解掌握学生实际需求，切实把以学生为中心落到实处。四是精，学生工作要精确、精准、精细，各单位要精确掌握家庭经济困难生、心理问题学生、学习困难生等特殊学生群体的详细情况，精准、精细地开展相关帮扶工作。五是稳，稳定是第一位的，是学校和谐发展的前提，各单位要在稳定的基础上推进各项学生工作。           会议研究了学生发展指导服务体系和“四年不断线”学生成长综合培养体系具体实施问题，讨论了学校2019年学生工作要点、辅导员职称晋升门槛条件等事宜。各单位还就自身的特色工作做了交流发言。</vt:lpstr>
      <vt:lpstr>为什么？大家都这么表达？</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应用场景</vt:lpstr>
      <vt:lpstr>PowerPoint 演示文稿</vt:lpstr>
      <vt:lpstr>根据学校十四五规划制定的增长目标和去年学科竞赛所取得的成绩，本年度各项学科竞赛的获奖目标为国家级以上获奖400人次以上，省级以上获奖1200人次以上。其中国家级以上获奖400人次以上的目标为本年度根据山东省分类考核和高教协会学科竞赛排行榜的规则最新制定，省级以上获奖1200人次以上的目标按照学校十四五规划每年增长10%的要求制定。 去年，山东省出台了学科竞赛相关经费的管理办法，在去年山东省分类考核中与我校同属博士学位授予高校的12所高校均对学科竞赛工作高度重视，不断加大对学科竞赛的投入。在传统的学科竞赛强校中，去年分类考核学科竞赛获奖总数位列第一位的山东科技大学对学科竞赛管理的职能部门进行了调整，青岛大学对学科竞赛的负责人进行了更换，青岛理工大学大幅提高了对A类竞赛获奖的奖励。已获批博士点的齐鲁工业大学和青岛农业大学也从人员、考核等各方面加强了对学科竞赛的支持力度。 为了应对各高校之间日趋激烈的竞争，创新创业教育学院将汲取以往的成功经验，从组织、培训和考核等方面进一步提高学科竞赛工作水平，并于近期对《青岛科技大学大学生学科竞赛管理办法》进行修订。  通过提早启动、强化指导和严抓落实，创新创业教育学院有信心在本年度的学科竞赛中取得优异的成绩，完成本年度各项学科竞赛的获奖目标。</vt:lpstr>
      <vt:lpstr>1.目标制定。根据学校十四五规划制定的增长目标和去年学科竞赛所取得的成绩，本年度各项学科竞赛的获奖目标为国家级以上获奖400人次以上，省级以上获奖1200人次以上。其中国家级以上获奖400人次以上的目标为本年度根据山东省分类考核和高教协会学科竞赛排行榜的规则最新制定，省级以上获奖1200人次以上的目标按照学校十四五规划每年增长10%的要求制定。 2.面临的竞争。去年，山东省出台了学科竞赛相关经费的管理办法，在去年山东省分类考核中与我校同属博士学位授予高校的12所高校均对学科竞赛工作高度重视，不断加大对学科竞赛的投入。在传统的学科竞赛强校中，去年分类考核学科竞赛获奖总数位列第一位的山东科技大学对学科竞赛管理的职能部门进行了调整，青岛大学对创新创业教育学院院长进行了更换，青岛理工大学大幅提高了对A类竞赛获奖的奖励。已获批博士点的齐鲁工业大学和青岛农业大学也从人员、考核等各方面加强了对学科竞赛的支持力度。 3.工作举措。为了应对各高校之间日趋激烈的竞争，创新创业教育学院将汲取以往的成功经验，从组织、培训和考核等方面进一步提高学科竞赛工作水平，并于近期对《青岛科技大学大学生学科竞赛管理办法》进行修订，加大对师生参与学科竞赛的支持力度，进一步提高师生参与学科竞赛的积极性，提高学校参赛项目的竞争力。 4.确保目标完成。通过提早启动、强化指导和严抓落实，创新创业教育学院有信心在本年度的学科竞赛中取得优异的成绩，完成本年度各项学科竞赛的获奖目标。</vt:lpstr>
      <vt:lpstr>”互联网+“大赛的路演PPT</vt:lpstr>
      <vt:lpstr>PowerPoint 演示文稿</vt:lpstr>
      <vt:lpstr>PowerPoint 演示文稿</vt:lpstr>
      <vt:lpstr>PowerPoint 演示文稿</vt:lpstr>
      <vt:lpstr>视频：乔布斯的苹果手机产品发布会</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本节课程总结</vt:lpstr>
      <vt:lpstr>课后作业1-实践训练主题</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vivi</dc:creator>
  <cp:lastModifiedBy>褚庆柱</cp:lastModifiedBy>
  <cp:revision>240</cp:revision>
  <dcterms:created xsi:type="dcterms:W3CDTF">2017-02-01T10:25:00Z</dcterms:created>
  <dcterms:modified xsi:type="dcterms:W3CDTF">2024-05-23T02:27:46Z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2052-12.1.0.16729</vt:lpwstr>
  </property>
  <property fmtid="{D5CDD505-2E9C-101B-9397-08002B2CF9AE}" pid="3" name="ICV">
    <vt:lpwstr>52353459B80B4221ACB66485CDFF0EA0</vt:lpwstr>
  </property>
</Properties>
</file>