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.jpg"/>
  <Default Extension="png" ContentType="image/png"/>
  <Default Extension="rels" ContentType="application/vnd.openxmlformats-package.relationships+xml"/>
  <Override PartName="/customXml/itemProps5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1909" r:id="rId3"/>
    <p:sldId id="1910" r:id="rId5"/>
    <p:sldId id="1911" r:id="rId6"/>
    <p:sldId id="1912" r:id="rId7"/>
    <p:sldId id="1913" r:id="rId8"/>
    <p:sldId id="1914" r:id="rId9"/>
    <p:sldId id="1915" r:id="rId10"/>
    <p:sldId id="1916" r:id="rId11"/>
    <p:sldId id="1920" r:id="rId12"/>
    <p:sldId id="1921" r:id="rId13"/>
    <p:sldId id="1922" r:id="rId14"/>
    <p:sldId id="1923" r:id="rId15"/>
    <p:sldId id="1924" r:id="rId16"/>
    <p:sldId id="1925" r:id="rId17"/>
    <p:sldId id="1926" r:id="rId18"/>
    <p:sldId id="1927" r:id="rId19"/>
    <p:sldId id="1928" r:id="rId20"/>
    <p:sldId id="1929" r:id="rId21"/>
    <p:sldId id="1930" r:id="rId22"/>
    <p:sldId id="1931" r:id="rId23"/>
    <p:sldId id="2043" r:id="rId24"/>
    <p:sldId id="2044" r:id="rId25"/>
    <p:sldId id="1933" r:id="rId26"/>
    <p:sldId id="1934" r:id="rId27"/>
    <p:sldId id="1935" r:id="rId28"/>
    <p:sldId id="2045" r:id="rId29"/>
    <p:sldId id="1936" r:id="rId30"/>
    <p:sldId id="1937" r:id="rId31"/>
    <p:sldId id="1938" r:id="rId32"/>
    <p:sldId id="2040" r:id="rId33"/>
    <p:sldId id="2046" r:id="rId34"/>
    <p:sldId id="1218" r:id="rId35"/>
    <p:sldId id="2048" r:id="rId36"/>
    <p:sldId id="2049" r:id="rId37"/>
    <p:sldId id="2148" r:id="rId38"/>
    <p:sldId id="1730" r:id="rId39"/>
    <p:sldId id="1650" r:id="rId40"/>
    <p:sldId id="1427" r:id="rId41"/>
    <p:sldId id="1428" r:id="rId42"/>
    <p:sldId id="864" r:id="rId43"/>
    <p:sldId id="1140" r:id="rId44"/>
    <p:sldId id="618" r:id="rId45"/>
    <p:sldId id="1431" r:id="rId46"/>
    <p:sldId id="1731" r:id="rId47"/>
    <p:sldId id="571" r:id="rId48"/>
    <p:sldId id="2149" r:id="rId49"/>
    <p:sldId id="2047" r:id="rId50"/>
    <p:sldId id="590" r:id="rId51"/>
  </p:sldIdLst>
  <p:sldSz cx="12192000" cy="6858000"/>
  <p:notesSz cx="6858000" cy="9144000"/>
  <p:custDataLst>
    <p:tags r:id="rId5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仝德志" initials="仝德志" lastIdx="1" clrIdx="0"/>
  <p:cmAuthor id="2" name="青岛 科技大学" initials="青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FFFF"/>
    <a:srgbClr val="2190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1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6.xml"/><Relationship Id="rId57" Type="http://schemas.openxmlformats.org/officeDocument/2006/relationships/customXml" Target="../customXml/item1.xml"/><Relationship Id="rId56" Type="http://schemas.openxmlformats.org/officeDocument/2006/relationships/customXmlProps" Target="../customXml/itemProps5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3-27T15:12:37.210" idx="1">
    <p:pos x="10" y="10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Zingy/CEE5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DAB2B4-CAA4-40B6-A9FF-FEF07B871B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Zingy/CEE5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EADAB2B4-CAA4-40B6-A9FF-FEF07B871B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FFD8-D719-48D0-A021-73029E0551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AB412-679C-4F89-A6CE-C4C84D1863BE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Zingy/CEE5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B3BC6B9-280F-445D-A507-CAFBA8B1648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4564" y="336103"/>
            <a:ext cx="10515601" cy="475009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Font typeface="Arial" panose="020B0604020202020204" pitchFamily="34" charset="0"/>
              <a:buNone/>
              <a:defRPr lang="zh-CN" altLang="en-US" sz="2800" b="1" kern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grpSp>
        <p:nvGrpSpPr>
          <p:cNvPr id="7" name="组合 37"/>
          <p:cNvGrpSpPr/>
          <p:nvPr userDrawn="1"/>
        </p:nvGrpSpPr>
        <p:grpSpPr>
          <a:xfrm>
            <a:off x="3" y="234908"/>
            <a:ext cx="354563" cy="677408"/>
            <a:chOff x="0" y="-78772"/>
            <a:chExt cx="602082" cy="1150304"/>
          </a:xfrm>
          <a:solidFill>
            <a:srgbClr val="FFC000"/>
          </a:solidFill>
        </p:grpSpPr>
        <p:sp>
          <p:nvSpPr>
            <p:cNvPr id="8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子模块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19313" y="4070471"/>
            <a:ext cx="7574093" cy="702771"/>
          </a:xfrm>
          <a:prstGeom prst="rect">
            <a:avLst/>
          </a:prstGeom>
        </p:spPr>
        <p:txBody>
          <a:bodyPr/>
          <a:lstStyle>
            <a:lvl1pPr marL="0" algn="ctr" defTabSz="914400" rtl="0" eaLnBrk="1" latinLnBrk="0" hangingPunct="1">
              <a:lnSpc>
                <a:spcPct val="120000"/>
              </a:lnSpc>
              <a:defRPr lang="zh-CN" altLang="en-US" sz="3200" b="1" kern="12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r>
              <a:rPr lang="en-US" altLang="zh-CN" dirty="0"/>
              <a:t>M*  </a:t>
            </a:r>
            <a:r>
              <a:rPr lang="zh-CN" altLang="en-US" dirty="0"/>
              <a:t>模块标题</a:t>
            </a:r>
            <a:endParaRPr lang="zh-CN" altLang="en-US" dirty="0"/>
          </a:p>
        </p:txBody>
      </p:sp>
      <p:sp>
        <p:nvSpPr>
          <p:cNvPr id="4" name="任意多边形 16"/>
          <p:cNvSpPr/>
          <p:nvPr userDrawn="1"/>
        </p:nvSpPr>
        <p:spPr>
          <a:xfrm>
            <a:off x="4868872" y="-1205686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任意多边形 17"/>
          <p:cNvSpPr/>
          <p:nvPr userDrawn="1"/>
        </p:nvSpPr>
        <p:spPr>
          <a:xfrm>
            <a:off x="6274336" y="11335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srgbClr val="FFC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任意多边形 18"/>
          <p:cNvSpPr/>
          <p:nvPr userDrawn="1"/>
        </p:nvSpPr>
        <p:spPr>
          <a:xfrm>
            <a:off x="3463408" y="11335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>
              <a:defRPr/>
            </a:pPr>
            <a:endParaRPr lang="zh-CN" altLang="en-US" sz="2400" dirty="0">
              <a:solidFill>
                <a:srgbClr val="FFC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任意多边形 20"/>
          <p:cNvSpPr/>
          <p:nvPr userDrawn="1"/>
        </p:nvSpPr>
        <p:spPr>
          <a:xfrm>
            <a:off x="4868872" y="1432392"/>
            <a:ext cx="2474975" cy="2364273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7" rIns="91437" bIns="45717" rtlCol="0" anchor="ctr"/>
          <a:lstStyle/>
          <a:p>
            <a:pPr algn="ctr"/>
            <a:endParaRPr lang="en-US" altLang="zh-CN" sz="9595" dirty="0">
              <a:solidFill>
                <a:srgbClr val="FFC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5439054" y="1927818"/>
            <a:ext cx="1313896" cy="1373420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9595" kern="1200" dirty="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comments" Target="../comments/comment1.xml"/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jpeg"/><Relationship Id="rId1" Type="http://schemas.openxmlformats.org/officeDocument/2006/relationships/tags" Target="../tags/tag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hyperlink" Target="http://www.zhihuishu.com/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/>
        </p:nvSpPr>
        <p:spPr>
          <a:xfrm rot="5400000">
            <a:off x="-2156932" y="-650631"/>
            <a:ext cx="6858001" cy="8159264"/>
          </a:xfrm>
          <a:custGeom>
            <a:avLst/>
            <a:gdLst>
              <a:gd name="connsiteX0" fmla="*/ 1 w 4510455"/>
              <a:gd name="connsiteY0" fmla="*/ 8838392 h 8838392"/>
              <a:gd name="connsiteX1" fmla="*/ 1 w 4510455"/>
              <a:gd name="connsiteY1" fmla="*/ 3888323 h 8838392"/>
              <a:gd name="connsiteX2" fmla="*/ 4510455 w 4510455"/>
              <a:gd name="connsiteY2" fmla="*/ 3888323 h 8838392"/>
              <a:gd name="connsiteX3" fmla="*/ 4510455 w 4510455"/>
              <a:gd name="connsiteY3" fmla="*/ 8838392 h 8838392"/>
              <a:gd name="connsiteX4" fmla="*/ 0 w 4510455"/>
              <a:gd name="connsiteY4" fmla="*/ 3888322 h 8838392"/>
              <a:gd name="connsiteX5" fmla="*/ 2255227 w 4510455"/>
              <a:gd name="connsiteY5" fmla="*/ 0 h 8838392"/>
              <a:gd name="connsiteX6" fmla="*/ 4510454 w 4510455"/>
              <a:gd name="connsiteY6" fmla="*/ 3888322 h 88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0455" h="8838392">
                <a:moveTo>
                  <a:pt x="1" y="8838392"/>
                </a:moveTo>
                <a:lnTo>
                  <a:pt x="1" y="3888323"/>
                </a:lnTo>
                <a:lnTo>
                  <a:pt x="4510455" y="3888323"/>
                </a:lnTo>
                <a:lnTo>
                  <a:pt x="4510455" y="8838392"/>
                </a:lnTo>
                <a:close/>
                <a:moveTo>
                  <a:pt x="0" y="3888322"/>
                </a:moveTo>
                <a:lnTo>
                  <a:pt x="2255227" y="0"/>
                </a:lnTo>
                <a:lnTo>
                  <a:pt x="4510454" y="388832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-1091020" y="864903"/>
            <a:ext cx="6858001" cy="5128208"/>
          </a:xfrm>
          <a:custGeom>
            <a:avLst/>
            <a:gdLst>
              <a:gd name="connsiteX0" fmla="*/ 1 w 6858001"/>
              <a:gd name="connsiteY0" fmla="*/ 5128208 h 5128208"/>
              <a:gd name="connsiteX1" fmla="*/ 1 w 6858001"/>
              <a:gd name="connsiteY1" fmla="*/ 5128207 h 5128208"/>
              <a:gd name="connsiteX2" fmla="*/ 6857999 w 6858001"/>
              <a:gd name="connsiteY2" fmla="*/ 5128207 h 5128208"/>
              <a:gd name="connsiteX3" fmla="*/ 5388164 w 6858001"/>
              <a:gd name="connsiteY3" fmla="*/ 3589553 h 5128208"/>
              <a:gd name="connsiteX4" fmla="*/ 6858001 w 6858001"/>
              <a:gd name="connsiteY4" fmla="*/ 3589553 h 5128208"/>
              <a:gd name="connsiteX5" fmla="*/ 6858001 w 6858001"/>
              <a:gd name="connsiteY5" fmla="*/ 5128208 h 5128208"/>
              <a:gd name="connsiteX6" fmla="*/ 1 w 6858001"/>
              <a:gd name="connsiteY6" fmla="*/ 5128206 h 5128208"/>
              <a:gd name="connsiteX7" fmla="*/ 1 w 6858001"/>
              <a:gd name="connsiteY7" fmla="*/ 3589552 h 5128208"/>
              <a:gd name="connsiteX8" fmla="*/ 1469834 w 6858001"/>
              <a:gd name="connsiteY8" fmla="*/ 3589552 h 5128208"/>
              <a:gd name="connsiteX9" fmla="*/ 0 w 6858001"/>
              <a:gd name="connsiteY9" fmla="*/ 3589551 h 5128208"/>
              <a:gd name="connsiteX10" fmla="*/ 3428999 w 6858001"/>
              <a:gd name="connsiteY10" fmla="*/ 0 h 5128208"/>
              <a:gd name="connsiteX11" fmla="*/ 6857999 w 6858001"/>
              <a:gd name="connsiteY11" fmla="*/ 3589551 h 5128208"/>
              <a:gd name="connsiteX12" fmla="*/ 5388163 w 6858001"/>
              <a:gd name="connsiteY12" fmla="*/ 3589551 h 5128208"/>
              <a:gd name="connsiteX13" fmla="*/ 3428999 w 6858001"/>
              <a:gd name="connsiteY13" fmla="*/ 1538656 h 5128208"/>
              <a:gd name="connsiteX14" fmla="*/ 1469835 w 6858001"/>
              <a:gd name="connsiteY14" fmla="*/ 3589551 h 512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01" h="5128208">
                <a:moveTo>
                  <a:pt x="1" y="5128208"/>
                </a:moveTo>
                <a:lnTo>
                  <a:pt x="1" y="5128207"/>
                </a:lnTo>
                <a:lnTo>
                  <a:pt x="6857999" y="5128207"/>
                </a:lnTo>
                <a:lnTo>
                  <a:pt x="5388164" y="3589553"/>
                </a:lnTo>
                <a:lnTo>
                  <a:pt x="6858001" y="3589553"/>
                </a:lnTo>
                <a:lnTo>
                  <a:pt x="6858001" y="5128208"/>
                </a:lnTo>
                <a:close/>
                <a:moveTo>
                  <a:pt x="1" y="5128206"/>
                </a:moveTo>
                <a:lnTo>
                  <a:pt x="1" y="3589552"/>
                </a:lnTo>
                <a:lnTo>
                  <a:pt x="1469834" y="3589552"/>
                </a:lnTo>
                <a:close/>
                <a:moveTo>
                  <a:pt x="0" y="3589551"/>
                </a:moveTo>
                <a:lnTo>
                  <a:pt x="3428999" y="0"/>
                </a:lnTo>
                <a:lnTo>
                  <a:pt x="6857999" y="3589551"/>
                </a:lnTo>
                <a:lnTo>
                  <a:pt x="5388163" y="3589551"/>
                </a:lnTo>
                <a:lnTo>
                  <a:pt x="3428999" y="1538656"/>
                </a:lnTo>
                <a:lnTo>
                  <a:pt x="1469835" y="3589551"/>
                </a:lnTo>
                <a:close/>
              </a:path>
            </a:pathLst>
          </a:custGeom>
          <a:solidFill>
            <a:srgbClr val="2190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51780" y="3682365"/>
            <a:ext cx="593979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节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创新创业思维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导论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第二节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 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应对自身的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不确定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”---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效果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推理</a:t>
            </a: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52975" y="2294255"/>
            <a:ext cx="5697220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《创新创业基础》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第一章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13555" y="1974215"/>
            <a:ext cx="7087235" cy="344614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 庞大的教育体系造就了合理的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知识结构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2.无所不在的互联网获得前所未有的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信息量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3.全面建成小康社会让你们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衣食无忧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一、大学生现状</a:t>
            </a:r>
            <a:r>
              <a:rPr lang="en-US" alt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---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很羡慕你们！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88620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090" y="1943735"/>
            <a:ext cx="3959860" cy="344614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825365" y="1891665"/>
            <a:ext cx="7087235" cy="35966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1.发现自己的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兴趣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2.发挥自身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优势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顺应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社会和时代的发展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4.在创造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社会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财富的同时实现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自身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价值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二、大学生合理的职业规划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应该是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891030"/>
            <a:ext cx="4578350" cy="3597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43430" y="2156460"/>
            <a:ext cx="8525510" cy="40208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时代的呼唤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创新是一个民族进步的灵魂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习近平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实现国家创新驱动发展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二十大报告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“坚持创新驱动发展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“---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国家十四五规划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契合时代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发展的人都会成为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引领时代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的人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三、创新创业是最优路径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之一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46885" y="1710690"/>
            <a:ext cx="9138920" cy="34366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身边的榜样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任正非和华为、马化腾和腾讯、张瑞敏和海尔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马斯克和特斯拉、贝索斯和亚马逊、乔布斯和苹果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三、创新创业是最优路径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之一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94560" y="69754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创新创业是最优路径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之一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-157480"/>
            <a:ext cx="11126470" cy="71729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94560" y="69754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创新创业是最优路径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之一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" y="-39370"/>
            <a:ext cx="11802110" cy="71786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94560" y="69754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创新创业是最优路径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之一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-389890"/>
            <a:ext cx="11837670" cy="78733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015865" y="1891030"/>
            <a:ext cx="6925945" cy="41846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 fontAlgn="auto">
              <a:lnSpc>
                <a:spcPts val="524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请每个人写出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个关键词（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42975"/>
            <a:ext cx="892111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四、说说你对创新创业课程的期待（关键词</a:t>
            </a: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逻辑）</a:t>
            </a:r>
            <a:endParaRPr lang="zh-CN" sz="32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1786890"/>
            <a:ext cx="4558030" cy="428879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E4AFE-AA27-4801-9A6D-E08F8FE33F98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4564" y="311999"/>
            <a:ext cx="892810" cy="520700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zh-CN" altLang="zh-CN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分组</a:t>
            </a:r>
            <a:endParaRPr lang="zh-CN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113530" y="2374900"/>
            <a:ext cx="6809740" cy="20262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3600" dirty="0"/>
              <a:t>以团队的形式完成任务</a:t>
            </a:r>
            <a:endParaRPr lang="zh-CN" altLang="en-US" sz="3600" dirty="0"/>
          </a:p>
        </p:txBody>
      </p:sp>
      <p:pic>
        <p:nvPicPr>
          <p:cNvPr id="1026" name="Picture 2" descr="https://timgsa.baidu.com/timg?image&amp;quality=80&amp;size=b9999_10000&amp;sec=1523874930665&amp;di=0025d188cf9183ad2ab52b1338fd5adc&amp;imgtype=0&amp;src=http%3A%2F%2Fwww.feelcars.com%2Fwp-content%2Fuploads%2F2016%2F06%2F223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515" y="2386330"/>
            <a:ext cx="2404745" cy="20148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DE4AFE-AA27-4801-9A6D-E08F8FE33F98}" type="slidenum">
              <a:rPr lang="zh-CN" altLang="en-US">
                <a:solidFill>
                  <a:prstClr val="black">
                    <a:tint val="75000"/>
                  </a:prstClr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67949" y="312634"/>
            <a:ext cx="902803" cy="523216"/>
          </a:xfrm>
          <a:prstGeom prst="rect">
            <a:avLst/>
          </a:prstGeom>
          <a:noFill/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分组</a:t>
            </a:r>
            <a:endParaRPr lang="zh-CN" altLang="zh-CN" sz="28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0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110990" y="1929765"/>
            <a:ext cx="7242810" cy="38049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zh-CN"/>
            </a:defPPr>
            <a:lvl1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dirty="0"/>
              <a:t>大家开始听口令进行分组，一个宿舍</a:t>
            </a:r>
            <a:r>
              <a:rPr lang="zh-CN" altLang="en-US" sz="2400" dirty="0"/>
              <a:t>为一组</a:t>
            </a:r>
            <a:endParaRPr lang="en-US" altLang="zh-CN" sz="2400" dirty="0"/>
          </a:p>
          <a:p>
            <a:r>
              <a:rPr lang="zh-CN" altLang="en-US" sz="2400" dirty="0"/>
              <a:t>各小组推选组长：</a:t>
            </a:r>
            <a:r>
              <a:rPr lang="zh-CN" altLang="en-US" sz="2400" dirty="0"/>
              <a:t>大家推选一名组长</a:t>
            </a: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分钟）</a:t>
            </a:r>
            <a:endParaRPr lang="en-US" altLang="zh-CN" sz="2400" dirty="0"/>
          </a:p>
          <a:p>
            <a:r>
              <a:rPr lang="zh-CN" altLang="en-US" sz="2400" dirty="0">
                <a:sym typeface="+mn-ea"/>
              </a:rPr>
              <a:t>设计小组的名称、队标（</a:t>
            </a:r>
            <a:r>
              <a:rPr lang="en-US" altLang="zh-CN" sz="2400" dirty="0">
                <a:sym typeface="+mn-ea"/>
              </a:rPr>
              <a:t>10</a:t>
            </a:r>
            <a:r>
              <a:rPr lang="zh-CN" altLang="en-US" sz="2400" dirty="0">
                <a:sym typeface="+mn-ea"/>
              </a:rPr>
              <a:t>分钟）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大家面对面建立</a:t>
            </a:r>
            <a:r>
              <a:rPr lang="zh-CN" altLang="en-US" sz="2400" dirty="0">
                <a:sym typeface="+mn-ea"/>
              </a:rPr>
              <a:t>微信群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>
                <a:sym typeface="+mn-ea"/>
              </a:rPr>
              <a:t>请把小组的组号、组名、队标、队长</a:t>
            </a:r>
            <a:r>
              <a:rPr lang="en-US" altLang="zh-CN" sz="2400" dirty="0">
                <a:sym typeface="+mn-ea"/>
              </a:rPr>
              <a:t>+</a:t>
            </a:r>
            <a:r>
              <a:rPr lang="zh-CN" altLang="en-US" sz="2400" dirty="0">
                <a:sym typeface="+mn-ea"/>
              </a:rPr>
              <a:t>成员（名字和</a:t>
            </a:r>
            <a:r>
              <a:rPr lang="zh-CN" altLang="en-US" sz="2400" dirty="0">
                <a:sym typeface="+mn-ea"/>
              </a:rPr>
              <a:t>手机号）发到微信</a:t>
            </a:r>
            <a:r>
              <a:rPr lang="zh-CN" altLang="en-US" sz="2400" dirty="0">
                <a:sym typeface="+mn-ea"/>
              </a:rPr>
              <a:t>群</a:t>
            </a:r>
            <a:endParaRPr lang="zh-CN" altLang="en-US" sz="2400" dirty="0">
              <a:sym typeface="+mn-ea"/>
            </a:endParaRPr>
          </a:p>
        </p:txBody>
      </p:sp>
      <p:sp>
        <p:nvSpPr>
          <p:cNvPr id="6" name="object 4"/>
          <p:cNvSpPr/>
          <p:nvPr/>
        </p:nvSpPr>
        <p:spPr>
          <a:xfrm>
            <a:off x="354330" y="1929765"/>
            <a:ext cx="3756660" cy="380492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61720" y="588646"/>
            <a:ext cx="8277665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4000" spc="-15" dirty="0">
                <a:ea typeface="微软雅黑" panose="020B0503020204020204" charset="-122"/>
              </a:rPr>
              <a:t>教  师  简  介</a:t>
            </a:r>
            <a:endParaRPr sz="4000" spc="-15" dirty="0"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0120" y="1345565"/>
            <a:ext cx="10510520" cy="52355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姓名： 禇庆柱  ，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1974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年出生，副教授，博士，研究生导师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职务：青岛科技大学创新创业学院常务副院长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原青岛市大学生创业服务中心主任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获得荣誉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①2007年被评为“全省普通高等学校就业工作先进个人”，荣立三等功。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②2012年被山东省人社厅评为全省人力资源社会保障系统先进个人，记二等功。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③2012年，所在单位被人社部评为“全国人力资源社会保障系统先进集体”。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2017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年入选教育部万名优秀创新导师人才库。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取得成绩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①研发大学生创业培训四级课程体系。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②在国内首创青岛创业大学。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③构建“一中心、多基地、有特色、广辐射”的大学生创业孵化格局。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④组织青岛市大学生创业精英BEST计划、海鸥行动。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⑤《中国大学生综合创业能力培训专用教材》编委会委员。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ts val="1460"/>
              </a:lnSpc>
              <a:spcBef>
                <a:spcPts val="1200"/>
              </a:spcBef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⑥参与编撰《创践-大学生创新创业实务》慕课（课程现为智慧树平台最佳创业课程）。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1" name="矩形 150"/>
          <p:cNvSpPr/>
          <p:nvPr/>
        </p:nvSpPr>
        <p:spPr>
          <a:xfrm>
            <a:off x="9208770" y="0"/>
            <a:ext cx="2261870" cy="278384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7" tIns="45699" rIns="91397" bIns="45699" rtlCol="0" anchor="ctr"/>
          <a:p>
            <a:pPr defTabSz="685165"/>
            <a:endParaRPr lang="zh-CN" altLang="en-US" sz="1865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1680" y="1862455"/>
            <a:ext cx="10469245" cy="359664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742950" indent="-7429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找出本组大家最认可的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个关键词（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42950" indent="-7429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连接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个关键词，用一句话对课程进行描述（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42950" indent="-742950" algn="l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请将这句话写到白纸上，拍照上传微信群（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分钟）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42976"/>
            <a:ext cx="827766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五、说说你们</a:t>
            </a: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小组对创新创业课程的</a:t>
            </a: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期待</a:t>
            </a:r>
            <a:endParaRPr lang="zh-CN" sz="32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97960" y="1976120"/>
            <a:ext cx="7371080" cy="418401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1.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哈佛商学院，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1947年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MBA开设《创新创业管理》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77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2.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清华大学，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1998年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“创业计划大赛”，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MBA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“创新与创业管理”方向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高新技术创业管理”课程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---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年</a:t>
            </a:r>
            <a:endParaRPr lang="zh-CN" altLang="en-US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六、创新创业教育发展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史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pic>
        <p:nvPicPr>
          <p:cNvPr id="2" name="图片 1" descr="&amp;pky8220117524&amp;water&amp;2&amp;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44475" y="1976120"/>
            <a:ext cx="3643630" cy="4084955"/>
          </a:xfrm>
          <a:prstGeom prst="rect">
            <a:avLst/>
          </a:prstGeom>
        </p:spPr>
      </p:pic>
      <p:sp>
        <p:nvSpPr>
          <p:cNvPr id="6" name="object 2"/>
          <p:cNvSpPr txBox="1">
            <a:spLocks noGrp="1"/>
          </p:cNvSpPr>
          <p:nvPr/>
        </p:nvSpPr>
        <p:spPr>
          <a:xfrm>
            <a:off x="354330" y="388620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271395" y="6146483"/>
            <a:ext cx="8277665" cy="43053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创新创业教育</a:t>
            </a:r>
            <a:r>
              <a:rPr lang="en-US" altLang="zh-CN" sz="2800" spc="-15" dirty="0">
                <a:solidFill>
                  <a:srgbClr val="FF0000"/>
                </a:solidFill>
                <a:ea typeface="微软雅黑" panose="020B0503020204020204" charset="-122"/>
              </a:rPr>
              <a:t>5</a:t>
            </a:r>
            <a:r>
              <a:rPr lang="zh-CN" altLang="en-US" sz="2800" spc="-15" dirty="0">
                <a:solidFill>
                  <a:srgbClr val="FF0000"/>
                </a:solidFill>
                <a:ea typeface="微软雅黑" panose="020B0503020204020204" charset="-122"/>
              </a:rPr>
              <a:t>个发展阶段</a:t>
            </a:r>
            <a:endParaRPr lang="zh-CN" sz="28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88620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955" y="913130"/>
            <a:ext cx="11778615" cy="4975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62295" y="1839595"/>
            <a:ext cx="6104255" cy="40798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创业思维的本质是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对抗“不确定”</a:t>
            </a:r>
            <a:endParaRPr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“不确定”是每个人每天都遇到的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现实</a:t>
            </a:r>
            <a:endParaRPr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创新创业教育就是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“不确定教育”</a:t>
            </a:r>
            <a:endParaRPr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028825" y="1037591"/>
            <a:ext cx="827766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七、创新创业的本质</a:t>
            </a:r>
            <a:endParaRPr lang="zh-CN" sz="32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839595"/>
            <a:ext cx="5514975" cy="4079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36370" y="1150938"/>
            <a:ext cx="8277665" cy="4305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八、创业思维对不创业的人有用吗？</a:t>
            </a:r>
            <a:endParaRPr lang="zh-CN" altLang="en-US" sz="2800" b="0" spc="-15" dirty="0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38375" y="2379345"/>
            <a:ext cx="7715250" cy="26860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不确定性其实是这个世界的本质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是对抗不确定性的方法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学会这些思维和方法，把它当成一种工具，在日常实践中有意识的运用这些工具，用这些工具去解决面临的问题，去解决不确定性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你会发现，你会创造出一个你希望的人生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381113" y="-12700"/>
            <a:ext cx="101601" cy="6858000"/>
          </a:xfrm>
          <a:prstGeom prst="rect">
            <a:avLst/>
          </a:prstGeom>
          <a:solidFill>
            <a:srgbClr val="F6FC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8"/>
          <p:cNvSpPr/>
          <p:nvPr/>
        </p:nvSpPr>
        <p:spPr>
          <a:xfrm rot="5400000" flipH="1">
            <a:off x="67945" y="304800"/>
            <a:ext cx="6153785" cy="5843905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solidFill>
            <a:srgbClr val="F2F2F2"/>
          </a:solidFill>
          <a:ln w="57150">
            <a:solidFill>
              <a:srgbClr val="36A68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endParaRPr lang="zh-CN" altLang="en-US" sz="3200" dirty="0">
              <a:solidFill>
                <a:srgbClr val="39A78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9180" y="894715"/>
            <a:ext cx="4492625" cy="3756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即使你中规中矩上班或者仅仅在生活，不确定性也会随时来临并一生陪伴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面对不确定性，创业者感受尤其强烈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l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从解决不确定性角度来讲，每个人都是创业者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5745480" y="6477635"/>
            <a:ext cx="457835" cy="365125"/>
          </a:xfrm>
        </p:spPr>
        <p:txBody>
          <a:bodyPr/>
          <a:lstStyle/>
          <a:p>
            <a:fld id="{CC4954EA-27E7-4AB6-94E1-688632AAB0E2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QJ623029616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6493510" y="1905"/>
            <a:ext cx="5698490" cy="685482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9255" y="1845310"/>
            <a:ext cx="9460865" cy="270129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请记住：《创新创业基础》课程就是在你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遇到不确定</a:t>
            </a: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时</a:t>
            </a:r>
            <a:endParaRPr 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给你一套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逻辑模型</a:t>
            </a: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，希望你能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利用</a:t>
            </a: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并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帮到</a:t>
            </a: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</a:t>
            </a:r>
            <a:endParaRPr 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这就叫创新创业</a:t>
            </a:r>
            <a:r>
              <a:rPr 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知识</a:t>
            </a:r>
            <a:r>
              <a:rPr 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！</a:t>
            </a:r>
            <a:endParaRPr lang="zh-CN" sz="2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250440" y="1034416"/>
            <a:ext cx="827766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altLang="en-US" sz="3200" spc="-15" dirty="0">
                <a:solidFill>
                  <a:srgbClr val="FF0000"/>
                </a:solidFill>
                <a:ea typeface="微软雅黑" panose="020B0503020204020204" charset="-122"/>
              </a:rPr>
              <a:t>九、反思</a:t>
            </a:r>
            <a:endParaRPr lang="zh-CN" altLang="en-US" sz="32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创新创业思维底层逻辑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22020" y="1848485"/>
            <a:ext cx="10653395" cy="458978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1379220" y="912495"/>
            <a:ext cx="943292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十、解决一个个不确定的结果</a:t>
            </a:r>
            <a:r>
              <a:rPr lang="en-US" alt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---</a:t>
            </a:r>
            <a:r>
              <a:rPr lang="zh-CN" altLang="en-US" sz="3600" spc="-15" dirty="0">
                <a:solidFill>
                  <a:srgbClr val="FF0000"/>
                </a:solidFill>
                <a:ea typeface="微软雅黑" panose="020B0503020204020204" charset="-122"/>
              </a:rPr>
              <a:t>创业人生！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350" y="1929765"/>
            <a:ext cx="5035550" cy="4508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0370" y="1929130"/>
            <a:ext cx="4660900" cy="436308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28825" y="1466215"/>
            <a:ext cx="9138920" cy="474662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设定每一个“不确定（Uncertain）”为“U”，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那么人生应该是U的函数：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F（U）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由于U与U之间存在相互影响，至少是正相关，所以F（U）应该是一个正比例函数、指数函数或者曲线函数。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为了模拟方便，我们假设F（U）是人生的一段，可以设定为正比例函数，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那么：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F（U）=KU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函数图形如图1所示。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250440" y="714693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十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、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推导创业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人生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14220" y="1466215"/>
            <a:ext cx="9138920" cy="4746625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endParaRPr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endParaRPr sz="2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250440" y="714693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十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、创业人生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示意图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2" name="843EC9D1-E414-43AB-BBC1-318BB91020ED-1" descr="qt_tem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0440" y="1268730"/>
            <a:ext cx="7770495" cy="4416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34615" y="5925820"/>
            <a:ext cx="7002145" cy="6813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p>
            <a:pPr indent="0" algn="ctr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图</a:t>
            </a:r>
            <a:r>
              <a:rPr lang="en-US"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sz="20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：“创业人生”示意图</a:t>
            </a:r>
            <a:endParaRPr sz="2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59890" y="2379345"/>
            <a:ext cx="8872220" cy="16446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第一节</a:t>
            </a:r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创新创业思维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导论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505325" y="1774825"/>
            <a:ext cx="7421880" cy="38677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《创新创业基础》</a:t>
            </a:r>
            <a:endParaRPr 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Bef>
                <a:spcPts val="600"/>
              </a:spcBef>
              <a:spcAft>
                <a:spcPts val="600"/>
              </a:spcAft>
              <a:buNone/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课程性质：</a:t>
            </a:r>
            <a:r>
              <a:rPr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必修课</a:t>
            </a:r>
            <a:endParaRPr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Bef>
                <a:spcPts val="600"/>
              </a:spcBef>
              <a:spcAft>
                <a:spcPts val="600"/>
              </a:spcAft>
              <a:buNone/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学时/学分：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32</a:t>
            </a:r>
            <a:r>
              <a:rPr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1.5</a:t>
            </a: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个理论学时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+16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个实践学时）</a:t>
            </a:r>
            <a:endParaRPr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spcBef>
                <a:spcPts val="600"/>
              </a:spcBef>
              <a:spcAft>
                <a:spcPts val="600"/>
              </a:spcAft>
              <a:buNone/>
            </a:pP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考核方式：</a:t>
            </a: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理论课开卷</a:t>
            </a:r>
            <a:r>
              <a:rPr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考试</a:t>
            </a:r>
            <a:r>
              <a:rPr 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，实践课提交作业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十一、《创新创业基础》课程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安排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  <a:sym typeface="+mn-ea"/>
              </a:rPr>
              <a:t>创新创业思维底层逻辑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3695" y="1775460"/>
            <a:ext cx="4150995" cy="3867150"/>
          </a:xfrm>
          <a:prstGeom prst="rect">
            <a:avLst/>
          </a:prstGeom>
          <a:blipFill>
            <a:blip r:embed="rId1" cstate="print"/>
            <a:stretch>
              <a:fillRect/>
            </a:stretch>
          </a:blipFill>
          <a:ln w="28575">
            <a:solidFill>
              <a:srgbClr val="219083"/>
            </a:solidFill>
          </a:ln>
        </p:spPr>
        <p:txBody>
          <a:bodyPr wrap="square" lIns="0" tIns="0" rIns="0" bIns="0" rtlCol="0"/>
          <a:p/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667797" y="1341437"/>
            <a:ext cx="493200" cy="496728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13.80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矩形 21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80000" y="-734001"/>
            <a:ext cx="11232000" cy="49244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31.20 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厘米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030605" y="1341120"/>
            <a:ext cx="9879965" cy="4862045"/>
            <a:chOff x="1365860" y="2159695"/>
            <a:chExt cx="9460281" cy="4265218"/>
          </a:xfrm>
        </p:grpSpPr>
        <p:grpSp>
          <p:nvGrpSpPr>
            <p:cNvPr id="105" name="组合 104"/>
            <p:cNvGrpSpPr/>
            <p:nvPr/>
          </p:nvGrpSpPr>
          <p:grpSpPr>
            <a:xfrm>
              <a:off x="3768074" y="2159695"/>
              <a:ext cx="2253640" cy="4034729"/>
              <a:chOff x="4438608" y="2273995"/>
              <a:chExt cx="2253640" cy="4034729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4438608" y="2890780"/>
                <a:ext cx="2253640" cy="3417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微软雅黑" panose="020B0503020204020204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4522952" y="3001610"/>
                <a:ext cx="2084953" cy="511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zh-CN" sz="3200" b="1" dirty="0">
                    <a:solidFill>
                      <a:srgbClr val="FF0000"/>
                    </a:solidFill>
                    <a:cs typeface="微软雅黑" panose="020B0503020204020204" charset="-122"/>
                  </a:rPr>
                  <a:t>15%</a:t>
                </a:r>
                <a:endParaRPr lang="zh-CN" altLang="en-US" sz="3200" b="1" dirty="0">
                  <a:solidFill>
                    <a:srgbClr val="FF0000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4522952" y="3860356"/>
                <a:ext cx="2084953" cy="511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FF0000"/>
                    </a:solidFill>
                    <a:cs typeface="微软雅黑" panose="020B0503020204020204" charset="-122"/>
                  </a:rPr>
                  <a:t>40%</a:t>
                </a:r>
                <a:endParaRPr lang="zh-CN" altLang="en-US" sz="3200" b="1" dirty="0">
                  <a:solidFill>
                    <a:srgbClr val="FF0000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4522952" y="4714842"/>
                <a:ext cx="2084953" cy="511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FF0000"/>
                    </a:solidFill>
                    <a:cs typeface="微软雅黑" panose="020B0503020204020204" charset="-122"/>
                  </a:rPr>
                  <a:t>30%</a:t>
                </a:r>
                <a:endParaRPr lang="zh-CN" altLang="en-US" sz="3200" b="1" dirty="0">
                  <a:solidFill>
                    <a:srgbClr val="FF0000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522952" y="5569328"/>
                <a:ext cx="2084953" cy="511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200" b="1" dirty="0">
                    <a:solidFill>
                      <a:srgbClr val="FF0000"/>
                    </a:solidFill>
                    <a:cs typeface="微软雅黑" panose="020B0503020204020204" charset="-122"/>
                  </a:rPr>
                  <a:t>15%</a:t>
                </a:r>
                <a:endParaRPr lang="zh-CN" altLang="en-US" sz="3200" b="1" dirty="0">
                  <a:solidFill>
                    <a:srgbClr val="FF0000"/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40" name="矩形: 圆顶角 39"/>
              <p:cNvSpPr/>
              <p:nvPr/>
            </p:nvSpPr>
            <p:spPr>
              <a:xfrm>
                <a:off x="4438608" y="2273995"/>
                <a:ext cx="2253640" cy="616783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b="1">
                  <a:cs typeface="微软雅黑" panose="020B0503020204020204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4910087" y="2366943"/>
                <a:ext cx="1310682" cy="3771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  <a:cs typeface="微软雅黑" panose="020B0503020204020204" charset="-122"/>
                  </a:rPr>
                  <a:t>评价</a:t>
                </a:r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  <a:cs typeface="微软雅黑" panose="020B0503020204020204" charset="-122"/>
                  </a:rPr>
                  <a:t>比例</a:t>
                </a:r>
                <a:endParaRPr lang="zh-CN" altLang="en-US" sz="22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170288" y="2159695"/>
              <a:ext cx="2253640" cy="4034729"/>
              <a:chOff x="6840822" y="2273995"/>
              <a:chExt cx="2253640" cy="4034729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6840822" y="2890780"/>
                <a:ext cx="2253640" cy="3417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微软雅黑" panose="020B0503020204020204" charset="-122"/>
                </a:endParaRPr>
              </a:p>
            </p:txBody>
          </p:sp>
          <p:sp>
            <p:nvSpPr>
              <p:cNvPr id="53" name="矩形: 圆顶角 52"/>
              <p:cNvSpPr/>
              <p:nvPr/>
            </p:nvSpPr>
            <p:spPr>
              <a:xfrm>
                <a:off x="6840822" y="2273995"/>
                <a:ext cx="2253640" cy="616783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b="1">
                  <a:cs typeface="微软雅黑" panose="020B0503020204020204" charset="-122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7312301" y="2366943"/>
                <a:ext cx="1310682" cy="3771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  <a:cs typeface="微软雅黑" panose="020B0503020204020204" charset="-122"/>
                  </a:rPr>
                  <a:t>细节操作</a:t>
                </a:r>
                <a:endParaRPr lang="zh-CN" altLang="en-US" sz="22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8572501" y="2159695"/>
              <a:ext cx="2253640" cy="4034730"/>
              <a:chOff x="9243035" y="2273995"/>
              <a:chExt cx="2253640" cy="403473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9243035" y="2890781"/>
                <a:ext cx="2253640" cy="3417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微软雅黑" panose="020B0503020204020204" charset="-122"/>
                </a:endParaRPr>
              </a:p>
            </p:txBody>
          </p:sp>
          <p:sp>
            <p:nvSpPr>
              <p:cNvPr id="77" name="文本框 76"/>
              <p:cNvSpPr txBox="1"/>
              <p:nvPr/>
            </p:nvSpPr>
            <p:spPr>
              <a:xfrm>
                <a:off x="9327379" y="3191370"/>
                <a:ext cx="2084953" cy="2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平台记录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9425945" y="3872601"/>
                <a:ext cx="1887820" cy="511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开卷考试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满分</a:t>
                </a: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100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黑体" panose="02010609060101010101" charset="-122"/>
                  </a:rPr>
                  <a:t>分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9327379" y="4847407"/>
                <a:ext cx="2084953" cy="2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视频等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资料留存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9327379" y="5816367"/>
                <a:ext cx="2084953" cy="2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平台审核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有效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endParaRPr>
              </a:p>
            </p:txBody>
          </p:sp>
          <p:sp>
            <p:nvSpPr>
              <p:cNvPr id="82" name="矩形: 圆顶角 81"/>
              <p:cNvSpPr/>
              <p:nvPr/>
            </p:nvSpPr>
            <p:spPr>
              <a:xfrm>
                <a:off x="9243035" y="2273995"/>
                <a:ext cx="2253640" cy="616783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b="1">
                  <a:cs typeface="微软雅黑" panose="020B0503020204020204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9714514" y="2366943"/>
                <a:ext cx="1310682" cy="3771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  <a:cs typeface="微软雅黑" panose="020B0503020204020204" charset="-122"/>
                  </a:rPr>
                  <a:t>具体标准</a:t>
                </a:r>
                <a:endParaRPr lang="zh-CN" altLang="en-US" sz="22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1365860" y="2159695"/>
              <a:ext cx="2394407" cy="4212732"/>
              <a:chOff x="2036394" y="2273995"/>
              <a:chExt cx="2394407" cy="421273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036394" y="2890780"/>
                <a:ext cx="2253640" cy="34179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微软雅黑" panose="020B0503020204020204" charset="-122"/>
                </a:endParaRPr>
              </a:p>
            </p:txBody>
          </p:sp>
          <p:sp>
            <p:nvSpPr>
              <p:cNvPr id="7" name="矩形: 圆顶角 6"/>
              <p:cNvSpPr/>
              <p:nvPr/>
            </p:nvSpPr>
            <p:spPr>
              <a:xfrm>
                <a:off x="2036394" y="2273995"/>
                <a:ext cx="2253640" cy="616783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b="1">
                  <a:cs typeface="微软雅黑" panose="020B0503020204020204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2507873" y="2366943"/>
                <a:ext cx="1310682" cy="37712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200" b="1" dirty="0">
                    <a:solidFill>
                      <a:schemeClr val="bg1"/>
                    </a:solidFill>
                    <a:latin typeface="+mj-ea"/>
                    <a:ea typeface="+mj-ea"/>
                    <a:cs typeface="微软雅黑" panose="020B0503020204020204" charset="-122"/>
                  </a:rPr>
                  <a:t>评价内容</a:t>
                </a:r>
                <a:endParaRPr lang="zh-CN" altLang="en-US" sz="2200" b="1" dirty="0">
                  <a:solidFill>
                    <a:schemeClr val="bg1"/>
                  </a:solidFill>
                  <a:latin typeface="+mj-ea"/>
                  <a:ea typeface="+mj-ea"/>
                  <a:cs typeface="微软雅黑" panose="020B0503020204020204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193703" y="4043338"/>
                <a:ext cx="2084953" cy="2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线下课堂体验学习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120738" y="4857717"/>
                <a:ext cx="2084953" cy="2957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迭代训练作业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2341015" y="5669531"/>
                <a:ext cx="1865425" cy="817196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中国国际大学生创新大赛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微软雅黑" panose="020B0503020204020204" charset="-122"/>
                </a:endParaRPr>
              </a:p>
              <a:p>
                <a:pPr algn="ctr"/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（原</a:t>
                </a: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“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互联网</a:t>
                </a:r>
                <a:r>
                  <a:rPr lang="en-US" altLang="zh-CN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+”</a:t>
                </a:r>
                <a:r>
                  <a:rPr lang="zh-CN" altLang="en-US" sz="1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微软雅黑" panose="020B0503020204020204" charset="-122"/>
                  </a:rPr>
                  <a:t>大赛）</a:t>
                </a:r>
                <a:endPara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微软雅黑" panose="020B0503020204020204" charset="-122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2341015" y="3193132"/>
                <a:ext cx="2089786" cy="50691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ctr"/>
                <a:r>
                  <a:rPr lang="zh-CN" altLang="en-US" sz="16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线上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《</a:t>
                </a:r>
                <a:r>
                  <a:rPr lang="zh-CN" altLang="en-US" sz="16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创践</a:t>
                </a:r>
                <a:r>
                  <a:rPr lang="en-US" altLang="zh-CN" sz="16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》</a:t>
                </a:r>
                <a:r>
                  <a:rPr lang="zh-CN" altLang="en-US" sz="1600" b="1" dirty="0">
                    <a:solidFill>
                      <a:schemeClr val="tx1"/>
                    </a:solidFill>
                    <a:latin typeface="黑体" panose="02010609060101010101" charset="-122"/>
                    <a:ea typeface="黑体" panose="02010609060101010101" charset="-122"/>
                    <a:cs typeface="微软雅黑" panose="020B0503020204020204" charset="-122"/>
                  </a:rPr>
                  <a:t>课程学习</a:t>
                </a:r>
                <a:endParaRPr lang="zh-CN" altLang="en-US" sz="16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endParaRPr>
              </a:p>
            </p:txBody>
          </p:sp>
        </p:grpSp>
        <p:cxnSp>
          <p:nvCxnSpPr>
            <p:cNvPr id="27" name="直接连接符 26"/>
            <p:cNvCxnSpPr/>
            <p:nvPr/>
          </p:nvCxnSpPr>
          <p:spPr>
            <a:xfrm>
              <a:off x="1647222" y="3630965"/>
              <a:ext cx="8897557" cy="0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47222" y="4485451"/>
              <a:ext cx="889755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1647222" y="5339937"/>
              <a:ext cx="8897557" cy="0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/>
          </p:nvSpPr>
          <p:spPr>
            <a:xfrm>
              <a:off x="6030030" y="2867151"/>
              <a:ext cx="2725174" cy="5977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sz="16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rPr>
                <a:t>智慧树平台</a:t>
              </a:r>
              <a:endParaRPr lang="zh-CN" sz="1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sz="16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rPr>
                <a:t>观看视频并进行相关测验</a:t>
              </a:r>
              <a:endParaRPr lang="zh-CN" sz="1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170254" y="3775357"/>
              <a:ext cx="2305964" cy="533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rPr>
                <a:t>开卷考试</a:t>
              </a:r>
              <a:endParaRPr lang="zh-CN" altLang="en-US" sz="1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微软雅黑" panose="020B0503020204020204" charset="-122"/>
                </a:rPr>
                <a:t>按照教材组成题库</a:t>
              </a:r>
              <a:endParaRPr lang="zh-CN" altLang="en-US" sz="1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微软雅黑" panose="020B0503020204020204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6117964" y="4576365"/>
              <a:ext cx="2305964" cy="7598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迭代</a:t>
              </a: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3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次作业完整</a:t>
              </a:r>
              <a:endParaRPr lang="en-US" altLang="zh-CN" sz="1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en-US" altLang="zh-CN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PPT</a:t>
              </a:r>
              <a:r>
                <a:rPr lang="zh-CN" altLang="en-US" sz="1400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和视频能够体现作业所选主题的实现度</a:t>
              </a:r>
              <a:endParaRPr lang="zh-CN" altLang="en-US" sz="14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6117964" y="5438373"/>
              <a:ext cx="2305964" cy="98654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互联网</a:t>
              </a: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+”</a:t>
              </a: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大赛报名有效，以全国大赛平台通过为准</a:t>
              </a:r>
              <a:endPara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marL="228600" indent="-144145">
                <a:lnSpc>
                  <a:spcPct val="120000"/>
                </a:lnSpc>
                <a:buFont typeface="+mj-lt"/>
                <a:buAutoNum type="arabicPeriod"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有效的表达等创新方法运用熟练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18" name="矩形: 圆角 117"/>
          <p:cNvSpPr/>
          <p:nvPr/>
        </p:nvSpPr>
        <p:spPr>
          <a:xfrm>
            <a:off x="1030605" y="513715"/>
            <a:ext cx="9795510" cy="541655"/>
          </a:xfrm>
          <a:prstGeom prst="roundRect">
            <a:avLst>
              <a:gd name="adj" fmla="val 7632"/>
            </a:avLst>
          </a:prstGeom>
          <a:gradFill>
            <a:gsLst>
              <a:gs pos="50000">
                <a:schemeClr val="accent1"/>
              </a:gs>
              <a:gs pos="0">
                <a:schemeClr val="accent1">
                  <a:lumMod val="25000"/>
                  <a:lumOff val="75000"/>
                </a:schemeClr>
              </a:gs>
              <a:gs pos="100000">
                <a:schemeClr val="accent1">
                  <a:lumMod val="85000"/>
                </a:scheme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微软雅黑" panose="020B0503020204020204" charset="-122"/>
              </a:rPr>
              <a:t>课程成绩组成</a:t>
            </a:r>
            <a:endParaRPr lang="zh-CN" altLang="en-US" sz="2800" b="1" dirty="0">
              <a:solidFill>
                <a:schemeClr val="bg1"/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7"/>
          <p:cNvSpPr/>
          <p:nvPr/>
        </p:nvSpPr>
        <p:spPr>
          <a:xfrm rot="5400000">
            <a:off x="-2156932" y="-650631"/>
            <a:ext cx="6858001" cy="8159264"/>
          </a:xfrm>
          <a:custGeom>
            <a:avLst/>
            <a:gdLst>
              <a:gd name="connsiteX0" fmla="*/ 1 w 4510455"/>
              <a:gd name="connsiteY0" fmla="*/ 8838392 h 8838392"/>
              <a:gd name="connsiteX1" fmla="*/ 1 w 4510455"/>
              <a:gd name="connsiteY1" fmla="*/ 3888323 h 8838392"/>
              <a:gd name="connsiteX2" fmla="*/ 4510455 w 4510455"/>
              <a:gd name="connsiteY2" fmla="*/ 3888323 h 8838392"/>
              <a:gd name="connsiteX3" fmla="*/ 4510455 w 4510455"/>
              <a:gd name="connsiteY3" fmla="*/ 8838392 h 8838392"/>
              <a:gd name="connsiteX4" fmla="*/ 0 w 4510455"/>
              <a:gd name="connsiteY4" fmla="*/ 3888322 h 8838392"/>
              <a:gd name="connsiteX5" fmla="*/ 2255227 w 4510455"/>
              <a:gd name="connsiteY5" fmla="*/ 0 h 8838392"/>
              <a:gd name="connsiteX6" fmla="*/ 4510454 w 4510455"/>
              <a:gd name="connsiteY6" fmla="*/ 3888322 h 883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10455" h="8838392">
                <a:moveTo>
                  <a:pt x="1" y="8838392"/>
                </a:moveTo>
                <a:lnTo>
                  <a:pt x="1" y="3888323"/>
                </a:lnTo>
                <a:lnTo>
                  <a:pt x="4510455" y="3888323"/>
                </a:lnTo>
                <a:lnTo>
                  <a:pt x="4510455" y="8838392"/>
                </a:lnTo>
                <a:close/>
                <a:moveTo>
                  <a:pt x="0" y="3888322"/>
                </a:moveTo>
                <a:lnTo>
                  <a:pt x="2255227" y="0"/>
                </a:lnTo>
                <a:lnTo>
                  <a:pt x="4510454" y="3888322"/>
                </a:ln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任意多边形 20"/>
          <p:cNvSpPr/>
          <p:nvPr/>
        </p:nvSpPr>
        <p:spPr>
          <a:xfrm rot="5400000">
            <a:off x="-1091020" y="864903"/>
            <a:ext cx="6858001" cy="5128208"/>
          </a:xfrm>
          <a:custGeom>
            <a:avLst/>
            <a:gdLst>
              <a:gd name="connsiteX0" fmla="*/ 1 w 6858001"/>
              <a:gd name="connsiteY0" fmla="*/ 5128208 h 5128208"/>
              <a:gd name="connsiteX1" fmla="*/ 1 w 6858001"/>
              <a:gd name="connsiteY1" fmla="*/ 5128207 h 5128208"/>
              <a:gd name="connsiteX2" fmla="*/ 6857999 w 6858001"/>
              <a:gd name="connsiteY2" fmla="*/ 5128207 h 5128208"/>
              <a:gd name="connsiteX3" fmla="*/ 5388164 w 6858001"/>
              <a:gd name="connsiteY3" fmla="*/ 3589553 h 5128208"/>
              <a:gd name="connsiteX4" fmla="*/ 6858001 w 6858001"/>
              <a:gd name="connsiteY4" fmla="*/ 3589553 h 5128208"/>
              <a:gd name="connsiteX5" fmla="*/ 6858001 w 6858001"/>
              <a:gd name="connsiteY5" fmla="*/ 5128208 h 5128208"/>
              <a:gd name="connsiteX6" fmla="*/ 1 w 6858001"/>
              <a:gd name="connsiteY6" fmla="*/ 5128206 h 5128208"/>
              <a:gd name="connsiteX7" fmla="*/ 1 w 6858001"/>
              <a:gd name="connsiteY7" fmla="*/ 3589552 h 5128208"/>
              <a:gd name="connsiteX8" fmla="*/ 1469834 w 6858001"/>
              <a:gd name="connsiteY8" fmla="*/ 3589552 h 5128208"/>
              <a:gd name="connsiteX9" fmla="*/ 0 w 6858001"/>
              <a:gd name="connsiteY9" fmla="*/ 3589551 h 5128208"/>
              <a:gd name="connsiteX10" fmla="*/ 3428999 w 6858001"/>
              <a:gd name="connsiteY10" fmla="*/ 0 h 5128208"/>
              <a:gd name="connsiteX11" fmla="*/ 6857999 w 6858001"/>
              <a:gd name="connsiteY11" fmla="*/ 3589551 h 5128208"/>
              <a:gd name="connsiteX12" fmla="*/ 5388163 w 6858001"/>
              <a:gd name="connsiteY12" fmla="*/ 3589551 h 5128208"/>
              <a:gd name="connsiteX13" fmla="*/ 3428999 w 6858001"/>
              <a:gd name="connsiteY13" fmla="*/ 1538656 h 5128208"/>
              <a:gd name="connsiteX14" fmla="*/ 1469835 w 6858001"/>
              <a:gd name="connsiteY14" fmla="*/ 3589551 h 5128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58001" h="5128208">
                <a:moveTo>
                  <a:pt x="1" y="5128208"/>
                </a:moveTo>
                <a:lnTo>
                  <a:pt x="1" y="5128207"/>
                </a:lnTo>
                <a:lnTo>
                  <a:pt x="6857999" y="5128207"/>
                </a:lnTo>
                <a:lnTo>
                  <a:pt x="5388164" y="3589553"/>
                </a:lnTo>
                <a:lnTo>
                  <a:pt x="6858001" y="3589553"/>
                </a:lnTo>
                <a:lnTo>
                  <a:pt x="6858001" y="5128208"/>
                </a:lnTo>
                <a:close/>
                <a:moveTo>
                  <a:pt x="1" y="5128206"/>
                </a:moveTo>
                <a:lnTo>
                  <a:pt x="1" y="3589552"/>
                </a:lnTo>
                <a:lnTo>
                  <a:pt x="1469834" y="3589552"/>
                </a:lnTo>
                <a:close/>
                <a:moveTo>
                  <a:pt x="0" y="3589551"/>
                </a:moveTo>
                <a:lnTo>
                  <a:pt x="3428999" y="0"/>
                </a:lnTo>
                <a:lnTo>
                  <a:pt x="6857999" y="3589551"/>
                </a:lnTo>
                <a:lnTo>
                  <a:pt x="5388163" y="3589551"/>
                </a:lnTo>
                <a:lnTo>
                  <a:pt x="3428999" y="1538656"/>
                </a:lnTo>
                <a:lnTo>
                  <a:pt x="1469835" y="3589551"/>
                </a:lnTo>
                <a:close/>
              </a:path>
            </a:pathLst>
          </a:custGeom>
          <a:solidFill>
            <a:srgbClr val="2190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10100" y="3549015"/>
            <a:ext cx="6792595" cy="954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二章  应对自身的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不确定</a:t>
            </a:r>
            <a:r>
              <a:rPr kumimoji="0" lang="en-US" altLang="zh-CN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”-</a:t>
            </a:r>
            <a:r>
              <a:rPr lang="en-US" altLang="zh-CN" sz="21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--</a:t>
            </a:r>
            <a:r>
              <a:rPr lang="zh-CN" altLang="en-US" sz="21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效果</a:t>
            </a:r>
            <a:r>
              <a:rPr lang="zh-CN" altLang="en-US" sz="2100" b="1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推理</a:t>
            </a:r>
            <a:endParaRPr lang="zh-CN" altLang="en-US" sz="2100" b="1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object 4"/>
          <p:cNvSpPr txBox="1"/>
          <p:nvPr/>
        </p:nvSpPr>
        <p:spPr>
          <a:xfrm>
            <a:off x="5158105" y="2294255"/>
            <a:ext cx="5697220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p>
            <a:pPr marL="12700" algn="ctr">
              <a:lnSpc>
                <a:spcPct val="100000"/>
              </a:lnSpc>
            </a:pP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《创新创业基础》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6854" y="311996"/>
            <a:ext cx="318135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体验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不确定的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来临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3322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请各位同学到指定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位置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各位同学闭上双眼，然后凭记忆回到自己的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座位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宣誓：举起右手，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自愿参加活动，如不涉及生命危险，坚决不睁开眼睛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。宣誓人：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33235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07494" y="1263861"/>
            <a:ext cx="668909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回忆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---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不确定来临时，你的感受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是什么？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3322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请每位同学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据实回忆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根据实际感受写出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关键词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请将关键词发送到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微信群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33235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5410">
              <a:lnSpc>
                <a:spcPts val="1310"/>
              </a:lnSpc>
            </a:pPr>
            <a:fld id="{81D60167-4931-47E6-BA6A-407CBD079E47}" type="slidenum">
              <a:rPr dirty="0"/>
            </a:fld>
            <a:endParaRPr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487124" y="1263861"/>
            <a:ext cx="69392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请写出我们身边那些地方存在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不确定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1585" y="2214880"/>
            <a:ext cx="6943090" cy="332295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lIns="180000" rtlCol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以小组的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形式进行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按照接龙的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方式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第一位同学说出一个词语，第二个同学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接一个词语，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一直连接到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个词语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为止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请将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15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个词语写到纸上，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拍照发送到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微信群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时间：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10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分钟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190" y="2214880"/>
            <a:ext cx="2465705" cy="33235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2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089640" y="6415404"/>
            <a:ext cx="18605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rPr>
              <a:t>4</a:t>
            </a:r>
            <a:r>
              <a:rPr sz="1200" dirty="0">
                <a:solidFill>
                  <a:srgbClr val="888888"/>
                </a:solidFill>
                <a:latin typeface="等线" panose="02010600030101010101" charset="-122"/>
                <a:cs typeface="等线" panose="02010600030101010101" charset="-122"/>
              </a:rPr>
              <a:t>2</a:t>
            </a:r>
            <a:endParaRPr sz="1200">
              <a:latin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684020" y="2571115"/>
            <a:ext cx="8273415" cy="7505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zh-CN" altLang="en-US" sz="4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4800" b="1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 不确定来临时怎么办？</a:t>
            </a:r>
            <a:endParaRPr lang="zh-CN" altLang="en-US" sz="4800" b="1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694690" y="431800"/>
            <a:ext cx="11127740" cy="5923915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请根据自己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真实的感受，</a:t>
            </a:r>
            <a:r>
              <a:rPr lang="zh-CN" altLang="en-US" sz="2400" b="1" dirty="0">
                <a:solidFill>
                  <a:srgbClr val="FF0000"/>
                </a:solidFill>
                <a:sym typeface="+mn-ea"/>
              </a:rPr>
              <a:t>回答下列问题</a:t>
            </a:r>
            <a:endParaRPr lang="zh-CN" altLang="en-US" sz="2400" dirty="0">
              <a:solidFill>
                <a:srgbClr val="FF0000"/>
              </a:solidFill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endParaRPr lang="zh-CN" altLang="en-US" sz="2400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想不想</a:t>
            </a:r>
            <a:r>
              <a:rPr lang="zh-CN" altLang="en-US" sz="2400" b="1" dirty="0">
                <a:sym typeface="+mn-ea"/>
              </a:rPr>
              <a:t>完成任务？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不确定</a:t>
            </a:r>
            <a:r>
              <a:rPr lang="zh-CN" altLang="en-US" sz="2400" b="1" dirty="0">
                <a:sym typeface="+mn-ea"/>
              </a:rPr>
              <a:t>来临时，首先想到的是自身的资源，还是虚无缥缈的资源？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对于这个突然的</a:t>
            </a:r>
            <a:r>
              <a:rPr lang="en-US" altLang="zh-CN" sz="2400" b="1" dirty="0">
                <a:sym typeface="+mn-ea"/>
              </a:rPr>
              <a:t>“</a:t>
            </a:r>
            <a:r>
              <a:rPr lang="zh-CN" altLang="en-US" sz="2400" b="1" dirty="0">
                <a:sym typeface="+mn-ea"/>
              </a:rPr>
              <a:t>意外</a:t>
            </a:r>
            <a:r>
              <a:rPr lang="en-US" altLang="zh-CN" sz="2400" b="1" dirty="0">
                <a:sym typeface="+mn-ea"/>
              </a:rPr>
              <a:t>”</a:t>
            </a:r>
            <a:r>
              <a:rPr lang="zh-CN" altLang="en-US" sz="2400" b="1" dirty="0">
                <a:sym typeface="+mn-ea"/>
              </a:rPr>
              <a:t>，一开始是否想逃避？最终会选择逃避吗？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在完成任务过程中，有没有借助其他人员、工具</a:t>
            </a:r>
            <a:r>
              <a:rPr lang="zh-CN" altLang="en-US" sz="2400" b="1" dirty="0">
                <a:sym typeface="+mn-ea"/>
              </a:rPr>
              <a:t>或者参照物？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如果遇到生命危险，</a:t>
            </a:r>
            <a:r>
              <a:rPr lang="zh-CN" altLang="en-US" sz="2400" b="1" dirty="0">
                <a:sym typeface="+mn-ea"/>
              </a:rPr>
              <a:t>怎么办？</a:t>
            </a:r>
            <a:endParaRPr lang="zh-CN" altLang="en-US" sz="2400" b="1" dirty="0">
              <a:sym typeface="+mn-ea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Font typeface="Arial" panose="020B0604020202020204"/>
              <a:buAutoNum type="arabicPeriod"/>
            </a:pPr>
            <a:r>
              <a:rPr lang="zh-CN" altLang="en-US" sz="2400" b="1" dirty="0">
                <a:sym typeface="+mn-ea"/>
              </a:rPr>
              <a:t>当你成功回到</a:t>
            </a:r>
            <a:r>
              <a:rPr lang="zh-CN" altLang="en-US" sz="2400" b="1" dirty="0">
                <a:sym typeface="+mn-ea"/>
              </a:rPr>
              <a:t>座位后，回顾一下，成功是</a:t>
            </a:r>
            <a:r>
              <a:rPr lang="zh-CN" altLang="en-US" sz="2400" b="1" dirty="0">
                <a:sym typeface="+mn-ea"/>
              </a:rPr>
              <a:t>不是由可掌控的事件累积</a:t>
            </a:r>
            <a:r>
              <a:rPr lang="zh-CN" altLang="en-US" sz="2400" b="1" dirty="0">
                <a:sym typeface="+mn-ea"/>
              </a:rPr>
              <a:t>而导致的结果？</a:t>
            </a:r>
            <a:endParaRPr lang="zh-CN" altLang="en-US" sz="2400" b="1" dirty="0">
              <a:sym typeface="+mn-ea"/>
            </a:endParaRPr>
          </a:p>
          <a:p>
            <a:pPr marL="0" indent="0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endParaRPr lang="zh-CN" altLang="en-US" sz="2400" b="1" dirty="0"/>
          </a:p>
          <a:p>
            <a:pPr marL="0" indent="0"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2400" b="1" dirty="0"/>
              <a:t>要求：</a:t>
            </a:r>
            <a:r>
              <a:rPr lang="en-US" altLang="zh-CN" sz="2400" b="1" dirty="0"/>
              <a:t>1.</a:t>
            </a:r>
            <a:r>
              <a:rPr lang="zh-CN" altLang="en-US" sz="2400" b="1" dirty="0"/>
              <a:t>真实回忆，如实做答；</a:t>
            </a:r>
            <a:r>
              <a:rPr lang="en-US" altLang="zh-CN" sz="2400" b="1" dirty="0"/>
              <a:t>2.</a:t>
            </a:r>
            <a:r>
              <a:rPr lang="zh-CN" altLang="en-US" sz="2400" b="1" dirty="0"/>
              <a:t>请每个人将答案写到白纸上；</a:t>
            </a:r>
            <a:r>
              <a:rPr lang="en-US" altLang="zh-CN" sz="2400" b="1" dirty="0"/>
              <a:t>3.</a:t>
            </a:r>
            <a:r>
              <a:rPr lang="zh-CN" altLang="en-US" sz="2400" b="1" dirty="0"/>
              <a:t>拍照到</a:t>
            </a:r>
            <a:r>
              <a:rPr lang="zh-CN" altLang="en-US" sz="2400" b="1" dirty="0"/>
              <a:t>微信群。</a:t>
            </a:r>
            <a:endParaRPr lang="zh-CN" altLang="en-US" sz="2400" b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41525" y="1058545"/>
            <a:ext cx="8277665" cy="615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1600" algn="ctr">
              <a:lnSpc>
                <a:spcPct val="100000"/>
              </a:lnSpc>
            </a:pPr>
            <a:r>
              <a:rPr lang="zh-CN" altLang="en-US" sz="4000" b="1" spc="-15" dirty="0">
                <a:solidFill>
                  <a:srgbClr val="FF0000"/>
                </a:solidFill>
                <a:ea typeface="微软雅黑" panose="020B0503020204020204" charset="-122"/>
              </a:rPr>
              <a:t>做一个</a:t>
            </a:r>
            <a:r>
              <a:rPr lang="zh-CN" altLang="en-US" sz="4000" b="1" spc="-15" dirty="0">
                <a:solidFill>
                  <a:srgbClr val="FF0000"/>
                </a:solidFill>
                <a:ea typeface="微软雅黑" panose="020B0503020204020204" charset="-122"/>
              </a:rPr>
              <a:t>调查</a:t>
            </a:r>
            <a:endParaRPr lang="zh-CN" altLang="en-US" sz="4000" b="1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830" y="2275840"/>
            <a:ext cx="7715250" cy="230632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请几名同学说出自己的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答案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0"/>
          <p:cNvSpPr txBox="1">
            <a:spLocks noChangeArrowheads="1"/>
          </p:cNvSpPr>
          <p:nvPr/>
        </p:nvSpPr>
        <p:spPr bwMode="auto">
          <a:xfrm>
            <a:off x="1584325" y="1863725"/>
            <a:ext cx="9316085" cy="2985770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ctr" fontAlgn="auto">
              <a:lnSpc>
                <a:spcPts val="6040"/>
              </a:lnSpc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以上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个方面，就是成功创业思维需要关注的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个点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  <a:p>
            <a:pPr marL="0" indent="0" algn="ctr" fontAlgn="auto">
              <a:lnSpc>
                <a:spcPts val="6040"/>
              </a:lnSpc>
              <a:spcBef>
                <a:spcPts val="500"/>
              </a:spcBef>
              <a:spcAft>
                <a:spcPts val="500"/>
              </a:spcAft>
              <a:buFont typeface="Arial" panose="020B0604020202020204"/>
              <a:buNone/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从效果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逻辑来看，称为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“1+4+1”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原则</a:t>
            </a:r>
            <a:endParaRPr lang="zh-CN" altLang="en-US" sz="3200" b="1" dirty="0">
              <a:solidFill>
                <a:srgbClr val="FF0000"/>
              </a:solidFill>
              <a:sym typeface="+mn-ea"/>
            </a:endParaRPr>
          </a:p>
        </p:txBody>
      </p:sp>
      <p:sp>
        <p:nvSpPr>
          <p:cNvPr id="18434" name="文本框 8"/>
          <p:cNvSpPr txBox="1">
            <a:spLocks noChangeArrowheads="1"/>
          </p:cNvSpPr>
          <p:nvPr/>
        </p:nvSpPr>
        <p:spPr bwMode="auto">
          <a:xfrm>
            <a:off x="358844" y="348532"/>
            <a:ext cx="892810" cy="4768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lIns="91436" tIns="45718" rIns="91436" bIns="45718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ClrTx/>
              <a:buSzTx/>
              <a:buFontTx/>
              <a:buNone/>
            </a:pPr>
            <a:r>
              <a:rPr lang="zh-CN" altLang="en-US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反思</a:t>
            </a:r>
            <a:endParaRPr lang="zh-CN" altLang="en-US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DE4AFE-AA27-4801-9A6D-E08F8FE33F98}" type="slidenum">
              <a:rPr lang="zh-CN" altLang="en-US" smtClean="0"/>
            </a:fld>
            <a:endParaRPr lang="zh-CN" altLang="en-US"/>
          </a:p>
        </p:txBody>
      </p:sp>
      <p:grpSp>
        <p:nvGrpSpPr>
          <p:cNvPr id="12" name="组合 37"/>
          <p:cNvGrpSpPr/>
          <p:nvPr/>
        </p:nvGrpSpPr>
        <p:grpSpPr>
          <a:xfrm>
            <a:off x="1" y="234903"/>
            <a:ext cx="354563" cy="677408"/>
            <a:chOff x="0" y="-78772"/>
            <a:chExt cx="602082" cy="1150304"/>
          </a:xfrm>
        </p:grpSpPr>
        <p:sp>
          <p:nvSpPr>
            <p:cNvPr id="13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38325" y="2146935"/>
            <a:ext cx="9138920" cy="24288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请大家认真思考，听凭第一感觉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确定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举手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确定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不创业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的请举手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4</a:t>
            </a:r>
            <a:r>
              <a:rPr lang="en-US" altLang="zh-CN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不知道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否创业的请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举手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18995" y="942975"/>
            <a:ext cx="718121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一、创业意向调查</a:t>
            </a:r>
            <a:endParaRPr lang="zh-CN" sz="32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76"/>
          <p:cNvSpPr txBox="1"/>
          <p:nvPr/>
        </p:nvSpPr>
        <p:spPr>
          <a:xfrm>
            <a:off x="-8255" y="4070462"/>
            <a:ext cx="12192000" cy="5835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应对自身不确定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的背后逻辑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---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效果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推理逻辑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868871" y="-111170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6274335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463406" y="11334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4994391" y="1526859"/>
            <a:ext cx="2474976" cy="2364275"/>
          </a:xfrm>
          <a:custGeom>
            <a:avLst/>
            <a:gdLst>
              <a:gd name="connsiteX0" fmla="*/ 1137101 w 2274202"/>
              <a:gd name="connsiteY0" fmla="*/ 0 h 2172483"/>
              <a:gd name="connsiteX1" fmla="*/ 2274202 w 2274202"/>
              <a:gd name="connsiteY1" fmla="*/ 1086242 h 2172483"/>
              <a:gd name="connsiteX2" fmla="*/ 1137101 w 2274202"/>
              <a:gd name="connsiteY2" fmla="*/ 2172483 h 2172483"/>
              <a:gd name="connsiteX3" fmla="*/ 0 w 2274202"/>
              <a:gd name="connsiteY3" fmla="*/ 1086242 h 21724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4202" h="2172483">
                <a:moveTo>
                  <a:pt x="1137101" y="0"/>
                </a:moveTo>
                <a:lnTo>
                  <a:pt x="2274202" y="1086242"/>
                </a:lnTo>
                <a:lnTo>
                  <a:pt x="1137101" y="2172483"/>
                </a:lnTo>
                <a:lnTo>
                  <a:pt x="0" y="1086242"/>
                </a:lnTo>
                <a:close/>
              </a:path>
            </a:pathLst>
          </a:custGeom>
          <a:solidFill>
            <a:srgbClr val="2190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354580" y="6165850"/>
            <a:ext cx="8046085" cy="60515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ctr" fontAlgn="auto"/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基于效果的思维逻辑</a:t>
            </a: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---</a:t>
            </a:r>
            <a:r>
              <a:rPr lang="en-US" altLang="zh-CN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Saras</a:t>
            </a: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,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微软雅黑" panose="020B0503020204020204" charset="-122"/>
              </a:rPr>
              <a:t>弗吉尼亚大学</a:t>
            </a:r>
            <a:endParaRPr lang="zh-CN" altLang="en-US" sz="3200" b="1" kern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260" t="711" r="-403" b="31071"/>
          <a:stretch>
            <a:fillRect/>
          </a:stretch>
        </p:blipFill>
        <p:spPr>
          <a:xfrm>
            <a:off x="213995" y="-104140"/>
            <a:ext cx="11828145" cy="6269990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0" y="5586414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Saras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，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2001 2005 2008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：最好的创业框架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9881" y="1820768"/>
            <a:ext cx="8434443" cy="3136990"/>
          </a:xfrm>
          <a:prstGeom prst="rect">
            <a:avLst/>
          </a:prstGeom>
          <a:noFill/>
          <a:ln w="19050">
            <a:solidFill>
              <a:srgbClr val="089082"/>
            </a:solidFill>
          </a:ln>
        </p:spPr>
        <p:txBody>
          <a:bodyPr wrap="square" lIns="144000" rtlCol="0" anchor="ctr" anchorCtr="0">
            <a:no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What makes entrepreneurs entrepreneurial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1997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-2001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年，调研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个州，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30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个创始人（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Founders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收入从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亿美金到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65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亿美金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Expert Entrepreneur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跨行业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17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页问卷，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个小时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如何决策和行动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02739" y="709302"/>
            <a:ext cx="965390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创业思维逻辑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推理逻辑理论（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www.effectuation.org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422873" y="1833865"/>
            <a:ext cx="2887010" cy="3123893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9" name="组合 8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10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230" y="1189355"/>
            <a:ext cx="12009120" cy="5668010"/>
            <a:chOff x="6805" y="1275008"/>
            <a:chExt cx="12185195" cy="4881093"/>
          </a:xfrm>
        </p:grpSpPr>
        <p:sp>
          <p:nvSpPr>
            <p:cNvPr id="8" name="矩形 7"/>
            <p:cNvSpPr/>
            <p:nvPr/>
          </p:nvSpPr>
          <p:spPr>
            <a:xfrm>
              <a:off x="6805" y="1275008"/>
              <a:ext cx="12185195" cy="48810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99"/>
            <a:stretch>
              <a:fillRect/>
            </a:stretch>
          </p:blipFill>
          <p:spPr>
            <a:xfrm>
              <a:off x="592700" y="1316168"/>
              <a:ext cx="10895255" cy="4793650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6806" y="253808"/>
            <a:ext cx="354564" cy="677408"/>
            <a:chOff x="0" y="-78772"/>
            <a:chExt cx="602082" cy="1150304"/>
          </a:xfrm>
          <a:solidFill>
            <a:srgbClr val="FFC000"/>
          </a:solidFill>
        </p:grpSpPr>
        <p:sp>
          <p:nvSpPr>
            <p:cNvPr id="6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7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415744" y="450857"/>
            <a:ext cx="9653905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创业思维逻辑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-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推理逻辑理论（</a:t>
            </a:r>
            <a:r>
              <a:rPr lang="en-US" altLang="zh-CN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www.effectuation.org</a:t>
            </a:r>
            <a:r>
              <a:rPr lang="zh-CN" altLang="en-US" sz="2800" dirty="0">
                <a:solidFill>
                  <a:srgbClr val="089082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800" dirty="0">
              <a:solidFill>
                <a:srgbClr val="08908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1102995" y="2091690"/>
            <a:ext cx="10218420" cy="376237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89082"/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l" fontAlgn="auto">
              <a:lnSpc>
                <a:spcPts val="6040"/>
              </a:lnSpc>
            </a:pP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是一种行动逻辑，以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效果为检验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的行为方式，描述了一个成功创业的过程。</a:t>
            </a:r>
            <a:endParaRPr lang="zh-CN" altLang="en-US" sz="3200" b="1" kern="1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fontAlgn="auto">
              <a:lnSpc>
                <a:spcPts val="6040"/>
              </a:lnSpc>
            </a:pPr>
            <a:r>
              <a:rPr lang="en-US" altLang="zh-CN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通过</a:t>
            </a:r>
            <a:r>
              <a:rPr lang="zh-CN" altLang="en-US" sz="3200" b="1" kern="12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行动</a:t>
            </a:r>
            <a:r>
              <a:rPr lang="zh-CN" altLang="en-US" sz="3200" b="1" kern="1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来创造或发现机会，获得满意的效果，最终实现愿望。</a:t>
            </a:r>
            <a:endParaRPr lang="zh-CN" altLang="en-US" sz="3200" b="1" kern="12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986790" y="833755"/>
            <a:ext cx="10218420" cy="77914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p>
            <a:pPr algn="ctr" fontAlgn="auto">
              <a:lnSpc>
                <a:spcPts val="6040"/>
              </a:lnSpc>
            </a:pPr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效果</a:t>
            </a:r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推理逻辑</a:t>
            </a:r>
            <a:endParaRPr lang="zh-CN" altLang="en-US" sz="4400" b="1" kern="12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986790" y="1992630"/>
            <a:ext cx="10218420" cy="1731645"/>
          </a:xfrm>
          <a:custGeom>
            <a:avLst/>
            <a:gdLst>
              <a:gd name="connsiteX0" fmla="*/ 0 w 4229032"/>
              <a:gd name="connsiteY0" fmla="*/ 0 h 2496295"/>
              <a:gd name="connsiteX1" fmla="*/ 4229032 w 4229032"/>
              <a:gd name="connsiteY1" fmla="*/ 0 h 2496295"/>
              <a:gd name="connsiteX2" fmla="*/ 4229032 w 4229032"/>
              <a:gd name="connsiteY2" fmla="*/ 2496295 h 2496295"/>
              <a:gd name="connsiteX3" fmla="*/ 0 w 4229032"/>
              <a:gd name="connsiteY3" fmla="*/ 2496295 h 2496295"/>
              <a:gd name="connsiteX4" fmla="*/ 0 w 4229032"/>
              <a:gd name="connsiteY4" fmla="*/ 0 h 249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9032" h="2496295">
                <a:moveTo>
                  <a:pt x="0" y="0"/>
                </a:moveTo>
                <a:lnTo>
                  <a:pt x="4229032" y="0"/>
                </a:lnTo>
                <a:lnTo>
                  <a:pt x="4229032" y="2496295"/>
                </a:lnTo>
                <a:lnTo>
                  <a:pt x="0" y="2496295"/>
                </a:lnTo>
                <a:lnTo>
                  <a:pt x="0" y="0"/>
                </a:lnTo>
                <a:close/>
              </a:path>
            </a:pathLst>
          </a:custGeom>
          <a:ln w="19050">
            <a:solidFill>
              <a:srgbClr val="089082"/>
            </a:solidFill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06680" bIns="106680" numCol="1" spcCol="1270" anchor="ctr" anchorCtr="0">
            <a:noAutofit/>
          </a:bodyPr>
          <a:lstStyle/>
          <a:p>
            <a:pPr algn="ctr" fontAlgn="auto"/>
            <a:r>
              <a:rPr lang="zh-CN" altLang="en-US" sz="4400" b="1" kern="120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效果推理重点阐述</a:t>
            </a:r>
            <a:r>
              <a:rPr lang="zh-CN" altLang="en-US" sz="4400" b="1" kern="1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“1+4+1”原则</a:t>
            </a:r>
            <a:endParaRPr lang="zh-CN" altLang="en-US" sz="4400" b="1" kern="12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7878" y="311996"/>
            <a:ext cx="894080" cy="521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sym typeface="Calibri" panose="020F050202020403020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Calibri" panose="020F0502020204030204" charset="0"/>
              </a:rPr>
              <a:t>定义</a:t>
            </a:r>
            <a:endParaRPr kumimoji="0" lang="zh-CN" sz="2800" b="0" i="0" u="none" strike="noStrike" kern="1200" cap="none" spc="0" normalizeH="0" baseline="0" noProof="0" dirty="0">
              <a:ln>
                <a:noFill/>
              </a:ln>
              <a:solidFill>
                <a:srgbClr val="08908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41564" y="234902"/>
            <a:ext cx="354563" cy="677408"/>
            <a:chOff x="0" y="-78772"/>
            <a:chExt cx="602082" cy="1150304"/>
          </a:xfrm>
        </p:grpSpPr>
        <p:sp>
          <p:nvSpPr>
            <p:cNvPr id="2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2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solidFill>
                <a:srgbClr val="2190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19221" y="3046953"/>
            <a:ext cx="2130712" cy="1712100"/>
            <a:chOff x="906545" y="1697102"/>
            <a:chExt cx="2726499" cy="185266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8172" y="1697102"/>
              <a:ext cx="1392434" cy="1205963"/>
            </a:xfrm>
            <a:prstGeom prst="rect">
              <a:avLst/>
            </a:prstGeom>
            <a:solidFill>
              <a:srgbClr val="767171"/>
            </a:solidFill>
            <a:ln w="28575">
              <a:solidFill>
                <a:schemeClr val="bg1"/>
              </a:solidFill>
            </a:ln>
          </p:spPr>
        </p:pic>
        <p:sp>
          <p:nvSpPr>
            <p:cNvPr id="9" name="矩形 8"/>
            <p:cNvSpPr/>
            <p:nvPr/>
          </p:nvSpPr>
          <p:spPr>
            <a:xfrm>
              <a:off x="906545" y="3118248"/>
              <a:ext cx="2726499" cy="431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手中鸟原则-资源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75115" y="3082925"/>
            <a:ext cx="3016885" cy="1666240"/>
            <a:chOff x="3910616" y="1774534"/>
            <a:chExt cx="3768771" cy="167071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0437" y="1774534"/>
              <a:ext cx="1256301" cy="1117330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2" name="矩形 11"/>
            <p:cNvSpPr/>
            <p:nvPr/>
          </p:nvSpPr>
          <p:spPr>
            <a:xfrm>
              <a:off x="3910616" y="3045398"/>
              <a:ext cx="3768771" cy="3998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可承担损失原则-风险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97294" y="3062333"/>
            <a:ext cx="2072005" cy="1678503"/>
            <a:chOff x="8765521" y="1765695"/>
            <a:chExt cx="2072005" cy="167850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6175" y="1765695"/>
              <a:ext cx="1089413" cy="1043052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5" name="矩形 14"/>
            <p:cNvSpPr/>
            <p:nvPr/>
          </p:nvSpPr>
          <p:spPr>
            <a:xfrm>
              <a:off x="8765521" y="3045418"/>
              <a:ext cx="2072005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柠檬水原则-意外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95317" y="3047188"/>
            <a:ext cx="2326005" cy="1675697"/>
            <a:chOff x="3053045" y="4166614"/>
            <a:chExt cx="2326003" cy="168720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5480" y="4166614"/>
              <a:ext cx="1131528" cy="1127036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18" name="矩形 17"/>
            <p:cNvSpPr/>
            <p:nvPr/>
          </p:nvSpPr>
          <p:spPr>
            <a:xfrm>
              <a:off x="3053045" y="5452299"/>
              <a:ext cx="2326003" cy="4015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疯狂被子原则-合作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096510" y="1442085"/>
            <a:ext cx="2145030" cy="1805940"/>
            <a:chOff x="7740" y="1985"/>
            <a:chExt cx="3378" cy="2844"/>
          </a:xfrm>
        </p:grpSpPr>
        <p:sp>
          <p:nvSpPr>
            <p:cNvPr id="24" name="矩形 23"/>
            <p:cNvSpPr/>
            <p:nvPr/>
          </p:nvSpPr>
          <p:spPr>
            <a:xfrm>
              <a:off x="7740" y="4107"/>
              <a:ext cx="3378" cy="722"/>
            </a:xfrm>
            <a:prstGeom prst="rect">
              <a:avLst/>
            </a:prstGeom>
          </p:spPr>
          <p:txBody>
            <a:bodyPr wrap="none">
              <a:no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欲望原则-动力</a:t>
              </a:r>
              <a:endPara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Desire Principle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41" y="1985"/>
              <a:ext cx="3086" cy="2122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348622" y="749861"/>
            <a:ext cx="4225925" cy="521970"/>
          </a:xfrm>
          <a:prstGeom prst="rect">
            <a:avLst/>
          </a:prstGeom>
        </p:spPr>
        <p:txBody>
          <a:bodyPr wrap="none">
            <a:spAutoFit/>
          </a:bodyPr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效果推理</a:t>
            </a:r>
            <a:r>
              <a:rPr lang="zh-CN" sz="28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“1+4+1”</a:t>
            </a:r>
            <a:r>
              <a:rPr lang="zh-CN" sz="2800" b="1" noProof="0" dirty="0">
                <a:ln>
                  <a:noFill/>
                </a:ln>
                <a:solidFill>
                  <a:srgbClr val="08908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rPr>
              <a:t>原则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98638" y="4766098"/>
            <a:ext cx="2449830" cy="1696790"/>
            <a:chOff x="7208901" y="4109971"/>
            <a:chExt cx="2600126" cy="17902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96054" y="4109971"/>
              <a:ext cx="1244219" cy="1100509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</p:pic>
        <p:sp>
          <p:nvSpPr>
            <p:cNvPr id="23" name="矩形 22"/>
            <p:cNvSpPr/>
            <p:nvPr/>
          </p:nvSpPr>
          <p:spPr>
            <a:xfrm>
              <a:off x="7208901" y="5414493"/>
              <a:ext cx="2600126" cy="485734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89082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飞行员原则-控制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2805" y="1686560"/>
            <a:ext cx="103435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同学们登录：</a:t>
            </a:r>
            <a:endParaRPr lang="zh-CN" altLang="en-US" sz="3200"/>
          </a:p>
          <a:p>
            <a:r>
              <a:rPr lang="zh-CN" altLang="en-US" sz="3200"/>
              <a:t>1、新生（首次使用智慧树的学生）可以选择网页登录，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1"/>
              </a:rPr>
              <a:t>https://coursehome.zhihuishu.com/courseHome/2066418#teachTeam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1"/>
              </a:rPr>
              <a:t>，</a:t>
            </a:r>
            <a:r>
              <a:rPr lang="zh-CN" altLang="en-US" sz="3200"/>
              <a:t>或者是下载知到app，选择学号登录，初始密码是123456，确认信息即可开始学习</a:t>
            </a:r>
            <a:endParaRPr lang="zh-CN" altLang="en-US" sz="3200"/>
          </a:p>
          <a:p>
            <a:endParaRPr lang="zh-CN" altLang="en-US" sz="3200"/>
          </a:p>
          <a:p>
            <a:r>
              <a:rPr lang="zh-CN" altLang="en-US" sz="3200"/>
              <a:t>2、老生（原来用过智慧树的学生）可以选择网页登录或知到app登录，可以选择学号或手机号登录，使用自己原来密码即可登录学习</a:t>
            </a:r>
            <a:endParaRPr lang="zh-CN" altLang="en-US" sz="3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374650"/>
            <a:ext cx="2991485" cy="1044575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4232617" y="2327129"/>
            <a:ext cx="558293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  <p:txBody>
          <a:bodyPr wrap="square" lIns="107995" tIns="45718" rIns="71997" bIns="45718" anchor="ctr" anchorCtr="0">
            <a:noAutofit/>
          </a:bodyPr>
          <a:lstStyle>
            <a:defPPr>
              <a:defRPr lang="zh-CN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/>
              <a:buChar char="•"/>
              <a:defRPr sz="20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6000" b="1" dirty="0"/>
              <a:t>谢谢！</a:t>
            </a:r>
            <a:endParaRPr lang="zh-CN" altLang="en-US" sz="6000" b="1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72" y="2327129"/>
            <a:ext cx="1796695" cy="1743376"/>
          </a:xfrm>
          <a:prstGeom prst="rect">
            <a:avLst/>
          </a:prstGeom>
          <a:ln w="19050">
            <a:solidFill>
              <a:srgbClr val="089082"/>
            </a:solidFill>
          </a:ln>
        </p:spPr>
      </p:pic>
      <p:grpSp>
        <p:nvGrpSpPr>
          <p:cNvPr id="10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1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14120" y="2072640"/>
            <a:ext cx="9763760" cy="217043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为什么要对</a:t>
            </a:r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全体同学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开设</a:t>
            </a:r>
            <a:endParaRPr lang="zh-CN" altLang="en-US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《创新创业基础</a:t>
            </a: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课》</a:t>
            </a:r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en-US" altLang="zh-CN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26075" y="1731010"/>
            <a:ext cx="6501130" cy="425386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101600" algn="l">
              <a:lnSpc>
                <a:spcPct val="10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1.并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不是所有人都适合</a:t>
            </a: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创办企业</a:t>
            </a: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101600" algn="l">
              <a:lnSpc>
                <a:spcPct val="100000"/>
              </a:lnSpc>
            </a:pPr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01600" algn="l">
              <a:lnSpc>
                <a:spcPct val="100000"/>
              </a:lnSpc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2.但每个人都需要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创业思维的训练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178"/>
            <a:ext cx="8277665" cy="553720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sz="3200" spc="-15" dirty="0">
                <a:solidFill>
                  <a:srgbClr val="FF0000"/>
                </a:solidFill>
                <a:ea typeface="微软雅黑" panose="020B0503020204020204" charset="-122"/>
              </a:rPr>
              <a:t>二、为什么要开设创业基础课</a:t>
            </a:r>
            <a:r>
              <a:rPr lang="zh-CN" sz="3600" spc="-15" dirty="0">
                <a:solidFill>
                  <a:srgbClr val="FF0000"/>
                </a:solidFill>
                <a:ea typeface="微软雅黑" panose="020B0503020204020204" charset="-122"/>
              </a:rPr>
              <a:t>？</a:t>
            </a:r>
            <a:endParaRPr lang="zh-CN" sz="3600" spc="-15" dirty="0">
              <a:solidFill>
                <a:srgbClr val="FF0000"/>
              </a:solidFill>
              <a:ea typeface="微软雅黑" panose="020B0503020204020204" charset="-122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" y="1625600"/>
            <a:ext cx="5149215" cy="43592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38325" y="2146935"/>
            <a:ext cx="9138920" cy="242887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请大家认真思考，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听凭第一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感觉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.请大家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举起右手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0" algn="l">
              <a:spcBef>
                <a:spcPts val="600"/>
              </a:spcBef>
              <a:spcAft>
                <a:spcPts val="600"/>
              </a:spcAft>
              <a:buFont typeface="+mj-lt"/>
              <a:buNone/>
            </a:pPr>
            <a:r>
              <a:rPr lang="en-US" altLang="zh-CN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认为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”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独特思维的请把手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放下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42976"/>
            <a:ext cx="827766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三、创业成功的人有独特的思维吗？</a:t>
            </a:r>
            <a:endParaRPr lang="zh-CN" altLang="en-US" sz="3200" spc="-15" dirty="0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852930" y="2146935"/>
            <a:ext cx="9138920" cy="3715385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人一旦开始创业，整个人是会有变化的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创业者千千万，为什么是那几个少数人成功呢？所以创业思维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存在是必然的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创业成功的人身上确实有独特的思维、方法和行为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514350" indent="-5143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把这些思维和方法提炼出来，形成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逻辑模型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，作为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工具</a:t>
            </a:r>
            <a:endParaRPr lang="en-US" altLang="zh-CN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" name="object 2"/>
          <p:cNvSpPr txBox="1">
            <a:spLocks noGrp="1"/>
          </p:cNvSpPr>
          <p:nvPr/>
        </p:nvSpPr>
        <p:spPr>
          <a:xfrm>
            <a:off x="2177415" y="912496"/>
            <a:ext cx="8277665" cy="492125"/>
          </a:xfrm>
          <a:prstGeom prst="rect">
            <a:avLst/>
          </a:prstGeom>
          <a:ln w="9525">
            <a:noFill/>
          </a:ln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ctr">
              <a:lnSpc>
                <a:spcPct val="100000"/>
              </a:lnSpc>
            </a:pPr>
            <a:r>
              <a:rPr lang="zh-CN" altLang="en-US" sz="3200" dirty="0">
                <a:solidFill>
                  <a:srgbClr val="FF0000"/>
                </a:solidFill>
                <a:ea typeface="微软雅黑" panose="020B0503020204020204" charset="-122"/>
                <a:sym typeface="+mn-ea"/>
              </a:rPr>
              <a:t>三、创业成功的人有独特的思维吗？</a:t>
            </a:r>
            <a:endParaRPr lang="zh-CN" altLang="en-US" sz="3200" spc="-15" dirty="0">
              <a:solidFill>
                <a:srgbClr val="FF0000"/>
              </a:solidFill>
              <a:ea typeface="微软雅黑" panose="020B0503020204020204" charset="-122"/>
              <a:sym typeface="+mn-ea"/>
            </a:endParaRPr>
          </a:p>
        </p:txBody>
      </p:sp>
      <p:sp>
        <p:nvSpPr>
          <p:cNvPr id="6" name="object 2"/>
          <p:cNvSpPr txBox="1">
            <a:spLocks noGrp="1"/>
          </p:cNvSpPr>
          <p:nvPr/>
        </p:nvSpPr>
        <p:spPr>
          <a:xfrm>
            <a:off x="354330" y="346075"/>
            <a:ext cx="8277665" cy="36893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i="0" kern="1200">
                <a:solidFill>
                  <a:srgbClr val="079082"/>
                </a:solidFill>
                <a:latin typeface="微软雅黑" panose="020B0503020204020204" charset="-122"/>
                <a:ea typeface="+mj-ea"/>
                <a:cs typeface="微软雅黑" panose="020B0503020204020204" charset="-122"/>
              </a:defRPr>
            </a:lvl1pPr>
          </a:lstStyle>
          <a:p>
            <a:pPr marL="101600" algn="l">
              <a:lnSpc>
                <a:spcPct val="100000"/>
              </a:lnSpc>
            </a:pPr>
            <a:r>
              <a:rPr lang="zh-CN" spc="-15" dirty="0">
                <a:solidFill>
                  <a:schemeClr val="tx1"/>
                </a:solidFill>
                <a:ea typeface="微软雅黑" panose="020B0503020204020204" charset="-122"/>
              </a:rPr>
              <a:t>创新创业思维导论</a:t>
            </a:r>
            <a:endParaRPr lang="zh-CN" spc="-15" dirty="0">
              <a:solidFill>
                <a:schemeClr val="tx1"/>
              </a:solidFill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1740" y="2379345"/>
            <a:ext cx="9763760" cy="1644650"/>
          </a:xfrm>
          <a:prstGeom prst="rect">
            <a:avLst/>
          </a:prstGeom>
          <a:noFill/>
          <a:ln w="28575">
            <a:solidFill>
              <a:srgbClr val="219083"/>
            </a:solidFill>
          </a:ln>
        </p:spPr>
        <p:txBody>
          <a:bodyPr wrap="square" rtlCol="0" anchor="ctr" anchorCtr="0">
            <a:noAutofit/>
          </a:bodyPr>
          <a:lstStyle/>
          <a:p>
            <a:pPr indent="0"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创新创业与大学生职业生涯规划</a:t>
            </a:r>
            <a:r>
              <a:rPr lang="en-US" altLang="zh-CN" sz="48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?</a:t>
            </a:r>
            <a:endParaRPr lang="en-US" altLang="zh-CN" sz="48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8" name="组合 37"/>
          <p:cNvGrpSpPr/>
          <p:nvPr/>
        </p:nvGrpSpPr>
        <p:grpSpPr>
          <a:xfrm>
            <a:off x="0" y="234902"/>
            <a:ext cx="354563" cy="677408"/>
            <a:chOff x="0" y="-78772"/>
            <a:chExt cx="602082" cy="1150304"/>
          </a:xfrm>
        </p:grpSpPr>
        <p:sp>
          <p:nvSpPr>
            <p:cNvPr id="12" name="任意多边形 35"/>
            <p:cNvSpPr/>
            <p:nvPr/>
          </p:nvSpPr>
          <p:spPr>
            <a:xfrm>
              <a:off x="0" y="256213"/>
              <a:ext cx="251412" cy="480334"/>
            </a:xfrm>
            <a:custGeom>
              <a:avLst/>
              <a:gdLst>
                <a:gd name="connsiteX0" fmla="*/ 0 w 251412"/>
                <a:gd name="connsiteY0" fmla="*/ 0 h 480334"/>
                <a:gd name="connsiteX1" fmla="*/ 251412 w 251412"/>
                <a:gd name="connsiteY1" fmla="*/ 240167 h 480334"/>
                <a:gd name="connsiteX2" fmla="*/ 0 w 251412"/>
                <a:gd name="connsiteY2" fmla="*/ 480334 h 480334"/>
                <a:gd name="connsiteX3" fmla="*/ 0 w 251412"/>
                <a:gd name="connsiteY3" fmla="*/ 0 h 480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1412" h="480334">
                  <a:moveTo>
                    <a:pt x="0" y="0"/>
                  </a:moveTo>
                  <a:lnTo>
                    <a:pt x="251412" y="240167"/>
                  </a:lnTo>
                  <a:lnTo>
                    <a:pt x="0" y="480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任意多边形 31"/>
            <p:cNvSpPr/>
            <p:nvPr/>
          </p:nvSpPr>
          <p:spPr>
            <a:xfrm>
              <a:off x="0" y="-78772"/>
              <a:ext cx="602082" cy="1150304"/>
            </a:xfrm>
            <a:custGeom>
              <a:avLst/>
              <a:gdLst>
                <a:gd name="connsiteX0" fmla="*/ 0 w 441911"/>
                <a:gd name="connsiteY0" fmla="*/ 0 h 844290"/>
                <a:gd name="connsiteX1" fmla="*/ 441911 w 441911"/>
                <a:gd name="connsiteY1" fmla="*/ 422145 h 844290"/>
                <a:gd name="connsiteX2" fmla="*/ 0 w 441911"/>
                <a:gd name="connsiteY2" fmla="*/ 844290 h 844290"/>
                <a:gd name="connsiteX3" fmla="*/ 0 w 441911"/>
                <a:gd name="connsiteY3" fmla="*/ 662312 h 844290"/>
                <a:gd name="connsiteX4" fmla="*/ 251412 w 441911"/>
                <a:gd name="connsiteY4" fmla="*/ 422145 h 844290"/>
                <a:gd name="connsiteX5" fmla="*/ 0 w 441911"/>
                <a:gd name="connsiteY5" fmla="*/ 181978 h 844290"/>
                <a:gd name="connsiteX6" fmla="*/ 0 w 441911"/>
                <a:gd name="connsiteY6" fmla="*/ 0 h 844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41911" h="844290">
                  <a:moveTo>
                    <a:pt x="0" y="0"/>
                  </a:moveTo>
                  <a:lnTo>
                    <a:pt x="441911" y="422145"/>
                  </a:lnTo>
                  <a:lnTo>
                    <a:pt x="0" y="844290"/>
                  </a:lnTo>
                  <a:lnTo>
                    <a:pt x="0" y="662312"/>
                  </a:lnTo>
                  <a:lnTo>
                    <a:pt x="251412" y="422145"/>
                  </a:lnTo>
                  <a:lnTo>
                    <a:pt x="0" y="181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90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KSO_WM_UNIT_PLACING_PICTURE_USER_VIEWPORT" val="{&quot;height&quot;:4671,&quot;width&quot;:8304}"/>
</p:tagLst>
</file>

<file path=ppt/tags/tag3.xml><?xml version="1.0" encoding="utf-8"?>
<p:tagLst xmlns:p="http://schemas.openxmlformats.org/presentationml/2006/main">
  <p:tag name="KSO_WM_SLIDE_MODEL_TYPE" val="cover"/>
</p:tagLst>
</file>

<file path=ppt/tags/tag4.xml><?xml version="1.0" encoding="utf-8"?>
<p:tagLst xmlns:p="http://schemas.openxmlformats.org/presentationml/2006/main">
  <p:tag name="KSO_WM_UNIT_PLACING_PICTURE_USER_VIEWPORT" val="{&quot;height&quot;:4919.516535433071,&quot;width&quot;:4546.472440944882}"/>
</p:tagLst>
</file>

<file path=ppt/tags/tag6.xml><?xml version="1.0" encoding="utf-8"?>
<p:tagLst xmlns:p="http://schemas.openxmlformats.org/presentationml/2006/main">
  <p:tag name="KSO_WPP_MARK_KEY" val="f2a003c2-1871-43cb-9173-3b9963dd597e"/>
  <p:tag name="COMMONDATA" val="eyJoZGlkIjoiYzgwZTgwNjZkMGFlNjc3YmViYjlmNjBhODhjYTk2Y2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item1.xml><?xml version="1.0" encoding="utf-8"?>
<s:customData xmlns="http://www.wps.cn/officeDocument/2013/wpsCustomData" xmlns:s="http://www.wps.cn/officeDocument/2013/wpsCustomData">
  <extobjs>
    <extobj name="843EC9D1-E414-43AB-BBC1-318BB91020ED-1">
      <extobjdata type="843EC9D1-E414-43AB-BBC1-318BB91020ED" data="ewogICAiQmFzZTY0SW1nIiA6ICJpVkJPUncwS0dnb0FBQUFOU1VoRVVnQUFBYm9BQUFIc0NBWUFBQUNrSUdodkFBQWdBRWxFUVZSNFh1MmRDNXhQZGY3LzM0VnFLcmNzUWxMRTFOb2FsMVJDSlFtMWtaQ2Z4cVhXTWloS2tiV1NrWldpa250VzR4S1RKdVFuQ1NramwzYmxsbjhwMDBWSnVya2w2NTcxZjN6Tzd2aU5NWmZ2NVZ3K244OTVuc2VqUiswNm44L24vWDYram5uTytYN1A1YXlUSjArZUZEWUlRQUFDSVNVd2I5NDhtVDE3dHN5ZE96ZWtCT3h2K3l4RVozL0lZZSt3Y2VQR2twbVpHWFlNOUo4UGdUcDE2a2hhV3ByVXJsMGJScFlTUUhTV0JrdGIveUZ3MWxsblNXcHFxdk1QSDE1d1ZPUW1zR1RKRWhrelpvd3NYcndZT0JZVFFIUVdoeHYyMXBUa2xOeHkvenZzWEd6cGY4K2VQWktjbkN4TGx5NlZsSlFVR1QxNnRDUWtKRVRWWHFOR2pXVEVpQkhTc0dIRHFNYXhzMWtFRUoxWmVWRnRoQVN5NVpaOVZwZDlOcGZ6LzQ5d0tuYlRrTURodzRlbGI5KytUbVd4Q0U2Tlc3VnFsUXdhTkVoV3JseXBZWWVVNUNZQlJPY21UZWJTZ3NEUW9VTmx5SkFocDJySkxiZmNmNjVGMFJRUkZZSHNzN2xPblRvNVozV3hiQzFhdEpDSEgzNVltamR2SHN0d3hoaEVBTkVaRkJhbHhrYUFzN2pZdU9rOEtsN1JiZHk0VWJwMTZ5WWJObXpRdVUxcWM0a0Fvbk1KSk5Qb1N3RFI2WnROTEpXbHA2ZEx4NDRkVHhzNmE5YXNxTTdzMnJadEt4MDZkSkEyYmRyRVVnSmpEQ09BNkF3TGpIS2pKNERvb21lbSs0aDR6dWl5c3JLa1ZhdFdzblhyVnQzYnBENlhDQ0E2bDBBeWpiNEVFSjIrMmNSYVdUeWk2OUtsaXpScDBrUTZkKzRjNi9LTU00d0Fvak1zTU1xTm5nQ2lpNTZaN2lOaUZkMTMzMzBuOWV2WGx4MDdkdWplSXZXNVNBRFJ1UWlUcWZRa2dPajB6Q1dlcW1JVlhhOWV2ZVRxcTYrV25qMTd4ck04WXcwamdPZ01DNHh5b3llQTZLSm5wdnVJV0VTM2I5OCtxVmF0bXV6ZHUxZjM5cWpQWlFLSXptV2dUS2NmQVVTblh5YnhWaFNMNlByMzd5L2x5NWVYZnYzNnhiczg0dzBqZ09nTUM0eHlveWVBNktKbnB2dUlhRVYzN05neEtWNjh1Qnc5ZWxUMzFxalBBd0tJemdPb1RLa1hBVVNuVng1dVZCT3Q2TlJEdmRWeGtQT0pPVzdVd1J4bUVFQjBadVJFbFhFUVFIUnh3TE5rYUxGaXhVUTlIN05vMGFLV2RFUWIwUkJBZE5IUVlsOGpDU0E2STJOenJlaFJvMGJKcmwyN1pPVElrYTdOeVVSbUVVQjBadVZGdFRFUVFIUXhRTE5vU09uU3BlWHJyNytXVXFWS1dkUVZyVVJEQU5GRlE0dDlqU1NBNkl5TXpaV2lKMDZjS0Z1MmJKRUpFeWE0TWgrVG1Fa0EwWm1aRzFWSFFRRFJSUUhMc2wwdnVlUVNXYnQyclZTcVZNbXl6bWduR2dLSUxocGE3R3NrQVVSblpHeHhGejFqeGd6SnpNeVU2ZE9ueHowWEU1aE5BTkdablIvVlIwQUEwVVVBeWNKZEVoTVRaZUhDaFZLalJnMEx1Nk9sYUFnZ3VtaG9zYStSQkJDZGtiSEZWZlRjdVhNbEl5TkQ1c3laRTljOERMYURBS0t6STBlNktJQUFvZ3ZmNFZHblRoMUpTMHVUMnJWcmg2OTVPajZEQUtMam9MQ2VBS0t6UHVMVEdseThlTEdNR3pkTzNuNzc3WEExVHJmNUVrQjBIQnpXRTBCMDFrZDhXb09OR2pXU0VTTkdTTU9HRGNQVk9OMGlPbzZCOEJKQWRPSEpmdVhLbFRKNDhHQjUvLzMzdzlNMG5SWktnRE82UWhHeGcra0VFSjNwQ1VaZWYvUG16YVZ2Mzc3U3JGbXp5QWV4cC9VRUVKMzFFZE1nb2d2SE1iQmh3d1pKU1VtUjlldlhoNk5odW95WUFLS0xHQlU3bWtvQTBabWFYSFIxdDJuVFJwS1RrK1dlZSs2SmJpQjdXMDhBMFZrZk1RMGlPdnVQZ2F5c0xHblZxcFZzM2JyVi9tYnBNR29DaUM1cVpBd3dqUUNpTXkyeDZPdnQzTG16TkczYVZEcDE2aFQ5WUVaWVR3RFJXUjh4RFNJNnU0K0I3Nzc3VHVyWHJ5ODdkdXl3dTFHNmk1a0Fvb3NaSFFOTklZRG9URWtxdGpwNzl1d3BTVWxKMHFOSGo5Z21ZSlQxQkJDZDlSSFRJS0t6OXhqWXQyK2ZWS3RXVGZidTNXdHZrM1FXTndGRUZ6ZENKdENkQUtMVFBhSFk2K3ZYcjU5VXFGQkJIbnZzc2RnbllhVDFCQkNkOVJIVElLS3o4eGc0ZHV5WUZDOWVYSTRlUFdwbmczVGxHZ0ZFNXhwS0p0S1ZBS0xUTlpuNDZob3laSWdVS1ZKRW5uenl5ZmdtWXJUMUJCQ2Q5UkhUSUtLejh4Z29WcXlZSEQ1OFdJb1dMV3BuZzNUbEdnRkU1eHBLSnRLVkFLTFROWm5ZNnhvNWNxVHMyYk5Ibm4zMjJkZ25ZV1JvQ0NDNjBFUWQza1lSblgzWmx5cFZTclp2M3k0bFM1YTByems2Y3AwQW9uTWRLUlBxUmdEUjZaWklmUFZNbURCQlB2dnNNeGsvZm54OEV6RTZOQVFRWFdpaURtK2ppTTZ1N0N0VnFpVHIxcTJUaWhVcjJ0VVkzWGhHQU5GNWhwYUpkU0dBNkhSSkl2NDZac3lZSVptWm1USjkrdlQ0SjJPRzBCQkFkS0dKT3J5TklqcDdzcTlSbzRZc1dyUklxbGV2Yms5VGRPSTVBVVRuT1dJV0NKb0FvZ3M2QVhmV256dDNybVJrWk1pY09YUGNtWkJaUWtNQTBZVW02dkEyaXVqc3lMNTI3ZG95YmRvMHFWV3JsaDBOMFlWdkJCQ2RiNmhaS0NnQ2lDNG84dTZ0dTNqeFloazNicHk4L2ZiYjdrM0tUS0VoZ09oQ0UzVjRHMFYwNW1mZnNHRkQ1K2J3QmcwYW1OOE1IZmhPQU5INWpwd0Y0eUdRbFpVbDdkdTNsODJiTnp2VHJGNjl1dEFmZm9ndUh1TEJqMTI1Y3FVTUhqeFkzbi8vL2VDTG9RSWpDU0E2STJNTFo5SHFrVS9KeWNuT0R6MzFtLzJhTld0azJMQmhrcDZlTG1YS2xNa1hDcUl6KzNocDFxeVo4eHFlMjIrLzNleEdxRDR3QW9ndU1QUXNIQzBCSmJwQmd3Yko4T0hESGJHcC8vM1FRdzlKYW1xcUpDWW1JcnBvZ1Jxdy80WU5HeVFsSlVYV3IxOXZRTFdVcUNzQlJLZHJNdFNWSndGMTlxWTJkV2FuenVpV0wxL3VuT0VWdEhGR1orN0JkTTg5OTBpblRwMmtkZXZXNWpaQjVZRVRRSFNCUjBBQjBSQlFvdXZZc2VPcEliTm16WEtrbDNzYk9uU29jNmFYdlowOGVUS2FaZGhYQXdKYnQyNTFCS2VlYThrR2dYZ0lJTHA0NkRIV1Z3THFRcFErZmZySTJMRmpuWThxYzM5bmwxOHhuTkg1R3BOcmk2a3pPZlg5WE01ZmJGeWJuSWxDUlFEUmhTcHVzNXRWWjNQYnRtMDc3YU5LZFRGSzFhcFY4enlyeSs0VzBabVgrNDRkTzV3TGpyNzk5bHZ6aXFkaTdRZ2dPdTBpb2FEOENIQkdGNTVqbzJmUG5wS1VsQ1E5ZXZRSVQ5TjA2aGtCUk9jWldpYjJnb0M2QUVYZFBKeTljUitkRjVTRG5YUHYzcjNPUTV2VlI5TnNFSENEQUtKemd5SnphRTJBank2MWp1ZU00dnIxNnljVktsUnc3cDFqZzRBYkJCQ2RHeFNaUTJzQ2lFN3JlRTRyN3VqUm8xS3laRWs1Y3VTSU9VVlRxZllFRUozMkVWRmd2QVFRWGJ3RS9Scy9aTWdRS1ZLa2lEejU1SlArTGNwSzFoTkFkTlpIVElPSXpweGpvR2pSb3FMTzZwVHMyQ0RnRmdGRTV4Wko1dEdXQUtMVE5wclRDaHM1Y3FSekFZcDZTd0ViQk53a2dPamNwTWxjV2hKQWRGckdja1pSNnJzNWRmOWNpUklsekNpWUtvMGhnT2lNaVlwQ1l5V0E2R0lsNTkrNENSTW1PSS82R2o5K3ZIK0xzbEpvQ0NDNjBFUWQza1lSbmY3WlY2eFlVZFNiQ3RSdEJXd1FjSnNBb25PYktQTnBSd0RSYVJmSmFRVk5uejdkZWFucXRHblQ5QzZVNm93bGdPaU1qWTdDSXlXQTZDSWxGY3grNmlrb2l4Y3ZsaXV1dUNLWUFsalZlZ0tJenZxSWFSRFI2WHNNekprelI5US9yNy8rdXI1RlVwbnhCQkNkOFJIU1FHRUVFRjFoaElMNzg5cTFhenNmV2RhcVZTdTRJbGpaZWdLSXp2cUlhUkRSNlhrTXZQMzIyNkt1dGx5MGFKR2VCVktWTlFRUW5UVlIwa2grQkJDZG5zZUdlZ3VGdWpsY3ZYZU9EUUplRWtCMFh0SmxiaTBJSURvdFlqaXRDSFdWcFhxdTVZb1ZLL1Fyam9xc0k0RG9ySXVVaG5JVFFIVDZIUlBObWpWelhzTnorKzIzNjFjY0ZWbEhBTkZaRnlrTklUcTlqNEgxNjllTGVvUDR1blhyOUM2VTZxd2hnT2lzaVpKRytJN09qR1Bnbm52dWtVNmRPa25yMXEzTktKZ3FqU2VBNkl5UGtBWUtJOEJIbDRVUjh1L1AxZk1zMjdScEk1OSsrcWwvaTdKUzZBa2d1dEFmQXZZRFFIVDZaS3pPNU5UM2N4MDdkdFNuS0NxeG5nQ2lzejVpR2tSMGVod0QzMzc3clRScTFFaTJiOSt1UjBGVUVSb0NpQzQwVVllM1VVU25SL1k5ZXZRUTlTU1VsSlFVUFFxaWl0QVFRSFNoaVRxOGpTSzY0TE5YYnc1UFRFeVUzYnQzQjE4TUZZU09BS0lMWGVUaGF4alJCWis1dW1ldVVxVks4dWlqandaZkRCV0VqZ0NpQzEzazRXc1kwUVdiK2RHalI2Vmt5Wkp5NU1pUllBdGg5ZEFTUUhTaGpUNDhqU082WUxOKzhza25wVml4WWpKNDhPQmdDMkgxMEJKQWRLR05QanlOSTdwZ3N5NWF0S2lvczdvaVJZb0VXd2lyaDVZQW9ndHQ5T0ZwSE5FRmw3VjZPOEcrZmZ2a21XZWVDYTRJVmc0OUFVUVgra1BBZmdDSUxyaU0xWGR6TzNic2tCSWxTZ1JYQkN1SG5nQ2lDLzBoWUQ4QVJCZE14dVBIajVlc3JDd1pOMjVjTUFXd0tnVCtTd0RSY1NoWVR3RFJCUk54eFlvVlpjT0dEVktoUW9WZ0NtQlZDQ0E2am9Hd0VFQjAvaWM5YmRvMFdiVnFsVXlkT3RYL3hWa1JBcmtJY0ViSElXRTlBVVRuZjhUVnExZVh4WXNYeXhWWFhPSC80cXdJQVVUSE1SQTJBb2pPMzhSZmYvMTFtVGR2bm1Sa1pQaTdNS3RCSUI4Q25ORnhhRmhQQU5INUczR3RXclZreG93WmtwU1U1Ty9DckFZQlJNY3hFRllDaU02LzVCY3RXaVNUSmsyU3Q5NTZ5NzlGV1FrQ2hSRGdqSTVEeEhvQ2lNNi9pQnMwYUNDalJvMlNHMis4MGI5RldRa0NpSTVqSU93RUVKMC9SOEQ3Nzc4dlE0WU1rUlVyVnZpeklLdEFJRUlDbk5GRkNJcmR6Q1dBNlB6Sjd2YmJiNWYrL2Z0TDA2Wk4vVm1RVlNBUUlRRkVGeUVvZGpPWEFLTHpQcnYxNjlkTHo1NDlaZDI2ZGQ0dnhnb1FpSklBb29zU0dMdWJSd0RSZVo5WjY5YXRwVXVYTG5MMzNYZDd2eGdyUUNCS0FvZ3VTbURzYmg0QlJPZHRacDk5OXBtMGFkTkdQdjMwVTI4WFluWUl4RWdBMGNVSWptSG1FRUIwM21iVnNXTkhhZEdpaFNRbkozdTdFTE5ESUVZQ2lDNUdjQXd6aHdDaTh5NnJiNy85VmhvMWFpVGJ0Mi8zYmhGbWhrQ2NCQkJkbkFBWnJqOEJST2RkUmlrcEtWSzNibDNwM3IyN2Q0c3dNd1RpSklEbzRnVEljUDBKSURwdk10cXpaNDhrSmliSzd0Mjd2Vm1BV1NIZ0VnRkU1eEpJcHRHWEFLTHpKcHRISDMxVUtsZXVMSDM3OXZWbUFXYUZnRXNFRUoxTElKbEdYd0tJenYxc2podzVJcVZMbDViRGh3KzdQemt6UXNCbEFvak9aYUJNcHg4QlJPZCtKb01IRDVaenp6MVhubmppQ2ZjblowWUl1RXdBMGJrTWxPbThKN0JtelJwcDJMQ2hzMUN6WnMwa1BUMWR5cFFwaysvQ2lNNzlUSW9VS1NMSGp4K1hzODgrMi8zSm1SRUNMaE5BZEM0RFpUcHZDU2pKelp3NVUwYVBIaTBKQ1FrUkxZYm9Jc0lVOFU3UFB2dXM3TnUzVDU1NTVwbUl4N0FqQklJa2dPaUNwTS9hVVJGUTN3ZXBwK04zN2RyVnVkb3YwZzNSUlVvcXN2MUtsQ2doTzNmdWxPTEZpMGMyZ0wwZ0VEQUJSQmR3QUN3Zk9ZR3NyQ3hKUzB0ekJxaDNucWx0MXF4WmhUNlJBOUZGenJpd1BjZVBIeThxaDNIanhoVzJLMzhPQVcwSUlEcHRvcUNRd2doa2Z6ZTNldlZxVVMvNFZEOXcrL1RwSTJQSGpqM2pERy9vMEtHU21wcDZhc3FUSjA4V05qMS9IZ0dCQ2hVcXlLWk5tK1RpaXkrT1lHOTJnWUFlQkJDZEhqbFFSUVFFOHZwK2J0aXdZVksxYXRVQ3orbzRvNHNBYmdTN1RKczJUVmF0V2lWVHAwNk5ZRzkyZ1lBK0JCQ2RQbGxRU1NFRXNqKzZWR2RyMlJlaUlEci9EcHNycnJoQ2xpNWRLdFdxVmZOdlVWYUNnQXNFRUowTEVKbkNId0xxWWhUMUZBNzFFR0gxcFB5Q1Byck1XUkZuZFBIbjgvcnJyOHU4ZWZNa0l5TWovc21ZQVFJK0UwQjBQZ05udWZnSXFPY3JLc21wTXd1MVpYOWZWOUNzaUM0KzVtcDBVbEtTYzF2SE5kZGNFLzlrekFBQm53a2dPcCtCczV6L0JCQmRmTXdYTFZva2t5Wk5rcmZlZWl1K2lSZ05nWUFJSUxxQXdMT3Nmd1FRWFh5c2I3enhSbm4rK2VlbGZ2MzY4VTNFYUFnRVJBRFJCUVNlWmYwamdPaGlaNzFpeFFwUkYvOWtabWJHUGdraklSQXdBVVFYY0FBczd6MEJSQmM3NDZaTm04cUFBUVBrdHR0dWkzMFNSa0lnWUFLSUx1QUFXTjU3QW9ndU5zYnIxcTJUQng5OFVENzg4TVBZSm1BVUJEUWhnT2cwQ1lJeXZDT0E2R0pqMjdwMWErblNwWXZjZmZmZHNVM0FLQWhvUWdEUmFSSUVaWGhIQU5GRnovYlRUeitWZHUzYXlaWXRXNklmekFnSWFFWUEwV2tXQ09XNFR3RFJSYyswWThlTzBxSkZpMElmbUIzOXpJeUFnUDhFRUozL3pGblJad0tJTGpyZzI3ZHZsNXR2dmxtKytlYWI2QWF5TndRMEpZRG9OQTJHc3R3amdPaWlZNW1Ta2lKMTY5YVY3dDI3UnplUXZTR2dLUUZFcDJrd2xPVWVBVVFYT2N2ZHUzZkxWVmRkSmJ0MjdZcDhFSHRDUUhNQ2lFN3pnQ2d2ZmdLSUxuS0dqejc2cUZTdVhObDVlRFliQkd3aGdPaHNTWkkrOGlXQTZDSTdPTlRiSWNxVUtTT0hEaDJLYkFCN1FjQVFBb2pPa0tBb00zWUNpQzR5ZG9NSEQ1Wnp6ejFYbm5qaWljZ0dzQmNFRENHQTZBd0ppakpqSjREb0ltTjM5dGxueTRrVEowVHhZb09BVFFRUW5VMXAwa3VlQkJCZDRRZkdNODg4SS92Mzc1Y1JJMFlVdmpON1FNQXdBb2pPc01Bb04zb0NpSzV3WmlWS2xKQ2RPM2RLOGVMRkM5K1pQU0JnR0FGRVoxaGdsQnM5QVVSWE1MTng0OGJKRjE5OElXUEhqbzBlTGlNZ1lBQUJSR2RBU0pRWUh3RkVWekMvQ2hVcXlLWk5tK1RpaXkrT0R6U2pJYUFwQVVTbmFUQ1U1UjRCUkpjL3k2bFRwOHFhTldza0xTM05QZURNQkFITkNDQTZ6UUtoSFBjSklMcjhtVjV4eFJXeWRPbFNxVmF0bXZ2Z21SRUNtaEJBZEpvRVFSbmVFVUIwZWJQTnlNaVErZlBueTJ1dnZlWWRmR2FHZ0FZRUVKMEdJVkNDdHdRUVhkNThrNUtTWk9iTW1YTE5OZGQ0R3dDelF5QmdBb2d1NEFCWTNuc0NpTzVNeG0rOTlaWk1uanhaRmk1YzZIMEFyQUNCZ0FrZ3VvQURZSG52Q1NDNk14bmZlT09OOHZ6enowdjkrdlc5RDRBVklCQXdBVVFYY0FBczd6MEJSSGM2NDh6TVRCazJiSmdzWDc3Y2UvaXNBQUVOQ0NBNkRVS2dCRzhKSUxyVCtUWnQybFFHREJnZ3Q5MTJtN2ZnbVIwQ21oQkFkSm9FUVJuZUVVQjAvOGYyd3c4L2xONjllOHZhdFd1OUE4N01FTkNNQUtMVExCREtjWjhBb3ZzL3BuZmZmYmM4OE1BRDBxcFZLL2RCTXlNRU5DV0E2RFFOaHJMY0k0RG8vc1B5MDA4L2xYYnQyc21XTFZ2Y2c4dE1FRENBQUtJeklDUktqSThBb3ZzUHYrVGtaTG56emp2bHZ2dnVpdzhvb3lGZ0dBRkVaMWhnbEJzOUFVUW5zbjM3ZHJuNTVwdmxtMisraVI0Z0l5QmdPQUZFWjNpQWxGODRBVVFuMHIxN2Q2bFhyNTUwNjlhdGNHRHNBUUhMQ0NBNnl3S2xuVE1KaEYxMHUzZnZscXV1dWtwMjdkckY0UUdCVUJKQWRLR01QVnhOaDExMGZmdjJsU3BWcXNnamp6d1NydURwRmdML0pZRG9PQlNzSnhCbTBSMCtmRmpLbENramh3NGRzajVuR29SQWZnUVFIY2VHOVFUQ0xMb25ubmhDRWhJU1pOQ2dRZGJuVElNUVFIUWNBNkVsRUdiUm5YMzIyWExpeEFsUkROZ2dFRllDbk5HRk5ma1E5UjFXMFkwWU1VSU9IRGdnVHovOWRJalNwbFVJbkVrQTBYRlVXRThncktJclhyeTQvUERERDNMaGhSZGFuekVOUXFBZ0FvaU80OE42QW1FVTNkaXhZK1dycjc2U01XUEdXSjh2RFVLZ01BS0lyakJDL0xueEJNSW91b3N2dmxnMmI5NHM1Y3VYTno0L0dvQkF2QVFRWGJ3RUdhODlnYkNKYnVyVXFiSm16UnBKUzB2VFBoc0toSUFmQkJDZEg1UlpJMUFDWVJOZHRXclZaTm15WlZLMWF0VkF1Yk00QkhRaGdPaDBTWUk2UENNUUp0RmxaR1RJL1BuejViWFhYdk9NSnhORHdEUUNpTTYweEtnM2FnSmhFdDAxMTF3ajZlbnBjdlhWVjBmTmlRRVFzSlVBb3JNMVdmbzZSU0Fzb252cnJiZGs4dVRKc25EaFF0S0hBQVJ5RUVCMEhBN1dFd2lMNk9yWHJ5K2pSNCtXRzI2NHdmcE1hUkFDMFJCQWROSFFZbDhqQ1lSQmRKbVptVEpzMkRCWnZueTVrUmxSTkFTOEpJRG92S1RMM0o0UjJMTm5qeVFuSjB1blRwMmNmeGUwaFVGMHQ5MTJtd3djT0ZDYU5HbmlHWE1taG9DcEJCQ2RxY21Gdkc1MXdVWEhqaDFsMXF4Wm9SZmRoeDkrS0wxNzk1YTFhOWVHL0tpZ2ZRamtUUURSY1dRWVJ5QXJLK3ZVemRCSlNVbWhGMTJyVnEya2E5ZXUwckpsUytPeXBHQUkrRUVBMGZsQm1UVmNJNkJlSktyZW1LMCtzbFRmUjZtYm9zUDgwZVdXTFZ1a2ZmdjI4c2tubjdqR21Ja2dZQnNCUkdkYm9wYjNveTY0eUpaYnp2L08zZmJRb1VNbE5UWDExUDk5OHVSSks4bmNkOTk5Y3RkZGQwbUhEaDJzN0krbUlPQUdBVVRuQmtYbThJV0Flbjdqekprem5Vdm8xVnV6Q3hKZHpvSnN2UmpsbTIrK2tjYU5HOHZYWDMvdEMzOFdnWUNwQkJDZHFjbUZyTzdzanl6VkRkRzV0NVNVbEZQeXl3dUxyYUxyM3IyNzFLdFhUN3AxNnhheW80RjJJUkFkQVVRWEhTLzIxb2hBbU0vb2R1M2FKVFZyMXBTZmYvNVpvMFFvQlFKNkVrQjBldVpDVlJFUUNMUG8xQVU1VmFwVWtVY2VlU1FDVXV3Q2dYQVRRSFRoemo4VTNkdjIwZVdoUTRla2JObXljdkRnd1ZEa1I1TVFpSmNBb291WElPTzFKMkNiNko1NDRnbm5ZcHhCZ3dacHo1NENJYUFEQVVTblF3clU0Q2tCMjBSbld6K2Vocy9rRUJBUlJNZGhZRDBCbThRd1lzUUlPWERnZ0R6OTlOUFc1MGFERUhDTEFLSnppeVR6YUV2QUp0RmRlT0dGOHROUFA4a0ZGMXlnTFc4S2c0QnVCQkNkYm9sUWorc0ViQkhkMkxGajVhdXZ2cEl4WThhNHpvZ0pJV0F6QVVSbmM3cjA1aEN3UlhUbHk1ZVhqei8rV01xVkswZXlFSUJBRkFRUVhSU3cyTlZNQWphSUxpMHRUZjd4ajMvSXl5Ky9iR1lJVkEyQkFBa2d1Z0RoczdRL0JHd1FuWHFROVh2dnZTZVhYMzY1UDlCWUJRSVdFVUIwRm9WSksza1RNRjEwcjczMm1peFlzRUJtejU1TnhCQ0FRQXdFRUYwTTBCaGlGZ0hUUlhmTk5kZUllcVA2MVZkZmJSWjRxb1dBSmdRUW5TWkJVSVozQkV3VzNjS0ZDMlhLbENueTVwdHZlZ2VJbVNGZ09RRkVaM25BdEdmMlZaZjE2OWQzWGtGMHd3MDNFQ1VFSUJBakFVUVhJemlHbVVQQTFETzY1Y3VYeS9EaHc1MkxVTmdnQUlIWUNTQzYyTmt4MGhBQ3BvcnV0dHR1azRFREIwcVRKazBNSVUyWkVOQ1RBS0xUTXhlcWNwR0FpYUpidTNhdFBQend3L0xQZi83VFJSSk1CWUZ3RWtCMDRjdzlWRjJiS0xwV3JWcEoxNjVkcFdYTGxxSEtpbVloNEFVQlJPY0ZWZWJVaW9CcG92dmtrMCtrUTRjT3p1TysyQ0FBZ2ZnSklMcjRHVEtENWdSTUU5MTk5OTBuZDkxMWx5TTdOZ2hBSUg0Q2lDNStoc3lnT1FHVFJQZjExMTg3RjU5czI3Wk5jNnFVQndGekNDQTZjN0tpMGhnSm1DUzZidDI2eWZYWFh5OS8vdk9mWSt5V1lSQ0FRRzRDaUk1andub0Nwb2p1NTU5L2RoN3pwVjZzeWdZQkNMaEhBTkc1eDVLWk5DVmdpdWdlZWVRUjUrMEU2cllDTmdoQXdEMENpTTQ5bHN5a0tRRVRSSGZvMENFcFc3YXNIRHg0VUZPS2xBVUJjd2tnT25Pem8vSUlDWmdndWtHREJza0ZGMXdnZi8zclh5UHNpdDBnQUlGSUNTQzZTRW14bjdFRVRCQ2RDVFVhZXdCUWVPZ0pJTHJRSHdMMkE5QmRJazgvL2JUemthVjZnRE1iQkNEZ1BnRkU1ejVUWnRTTWdPNml1L0RDQzUwckxkVkhsMndRZ0lEN0JCQ2QrMHlaVVRNQ09vdHV6Smd4b200U2YvSEZGeldqUmprUXNJY0Fvck1uU3pySmg0RE9vaXRmdnJ6elRNdHk1Y3FSSHdRZzRCRUJST2NSV0tiVmg0Q3VvbnY1NVpkRnZZNW55cFFwK3NDaUVnaFlTQURSV1JncUxaMU9RRmZSVmExYTFYbDd1THBKbkEwQ0VQQ09BS0x6amkwemEwSkFSOUhObmoxYkZpNWNLSysrK3FvbWxDZ0RBdllTUUhUMlprdG4veVdnbytqVU15MlY3UDd3aHorUUV3UWc0REVCUk9jeFlLWVBub0J1b252enpUY2xMUzFORml4WUVEd2NLb0JBQ0FnZ3VoQ0VIUFlXZFJQZERUZmNJT3EyQXZVNkhqWUlRTUI3QW9qT2U4YXNFREFCblVTM2ZQbHk1d2tvNmlJVU5naEF3QjhDaU00Znpxd1NJQUdkUktmZUhxNGU0SHpycmJjR1NJU2xJUkF1QW9ndVhIbUhzbHRkUktmdW1WUHZtdnZuUC84WnloeG9HZ0pCRVVCMFFaRm5YZDhJNkNLNmxpMWJTcmR1M2VTdXUrN3lyWGNXZ2dBRVJCQWRSNEgxQkhRUTNTZWZmQ0lkT25Sd0h2ZkZCZ0VJK0VzQTBmbkxtOVVDSUtDRDZKVGtXclZxSmYvelAvOFRBQUdXaEVDNENTQzZjT2NmaXU2REZwMTZPNEc2Q0dYYnRtMmg0RTJURU5DTkFLTFRMUkhxY1oxQTBLTDc4NS8vTFBYcjE1ZXVYYnU2M2hzVFFnQUNoUk5BZElVellnL0RDUVFwdXA5Ly9sblU0NzdVaTFYWklBQ0JZQWdndW1DNHM2cVBCSUlVbmJxZG9GcTFhdEtuVHg4Zk8yWXBDRUFnSndGRXgvRmdQWUdnUkhmdzRFRlJMMWI5MTcvK1pUMWpHb1NBemdRUW5jN3BVSnNyQklJUzNWLy8rbGNwWHJ5NERCdzQwSlUrbUFRQ0VJaU5BS0tMalJ1akRDSVFsT2lDV3RlZ2FDZ1ZBcjRRUUhTK1lHWVJ0d2lzV2JOR0dqWnM2RXlYbEpRa0dSa1prcGlZV09EMFFRam42YWVmRnZYUnBYcUFNeHNFSUJBc0FVUVhMSDlXajRMQW5qMTdaT0xFaWRLdlh6OUpTRWdRSmIxaHc0WkplbnE2bENsVEp0K1pnaERkQlJkY0lMdDI3Wkx6eno4L2lnN1pGUUlROElJQW92T0NLblA2UWtDSjc2R0hIcExVMU5RQ3orcjhGcDE2MTV5NlNmekZGMS8waFFPTFFBQUNCUk5BZEJ3aHhoTFE5WXl1WExseXNtWExGaWxidHF5eGJDa2NBallSUUhRMnBSbWlYckt5c3FSOSsvWXlZY0lFYWRDZ3dSbWREeDA2MURuVHk5NU9uanpwQzUyWFgzNVoxT3Q0cGt5WjRzdDZMQUlCQ0JST0FORVZ6b2c5TkNPZ3ZwTWJOV3BVUkJlaXFOTDkvT2p5OHNzdmw4ek1UTG5zc3NzMG8wWTVFQWd2QVVRWDN1eU43RnhkZktLMndZTUhSMXkvWDZLYlBYdTJMRnk0VUY1OTlkV0lhMk5IQ0VEQWV3S0l6bnZHck9BU0FmVnhwZm80Y3Z6NDhRVmVaWmw3T2I5RTk0Yy8vTUU1eTZ4WnM2WkxIVE1OQkNEZ0JnRkU1d1pGNXZDRlFNNTc2SEl1dUhyMTZqeS9wOHZleHcvUnZmbm1tNUtXbGlZTEZpendoUVdMUUFBQ2tSTkFkSkd6WWs5RENmZ2h1dXV2djE3R2pSc24xMTEzbmFHVUtCc0M5aEpBZFBabVMyZi9KZUMxNk41Nzd6MFpNV0tFdlB2dXV6Q0hBQVEwSklEb05BeUZrdHdsNExYb2JyMzFWdWZpbU1hTkc3dGJPTE5CQUFLdUVFQjBybUJrRXAwSnVDbTY5SFNSamgzUDdIYjFhcEU4YnVmVEdRdTFRU0EwQkJCZGFLSU9iNk51aTI3VUtKR01EQkgxTE9tV0xWdEs5ZXFwOHNJTGRRVFpoZmNZbzNPOUNTQTZ2Zk9oT2hjSWVDVzZZOGMrbHVUa1pNbk0vSCtTbkN6U3FaTTQvMmFEQUFUMElvRG85TXFEYWp3ZzRKWG9VbE03U0t0V3JhUjI3ZitSOXUxRit2ZEhkQjdFeDVRUWlKc0Fvb3NiSVJQb1RzQUwwVDMzM0E1SlNibEZ2dnJxSzFFUGE5bTVVMlQwYUpHRUJOMXBVQjhFd2tjQTBZVXY4OUIxN0xib2NsK01rcFQwZjkvWmhRNHVEVVBBQUFLSXpvQ1FLREUrQW02TGJzU0kzK1RISDIrVzNidlhPSVd0V1NPaVhubytheFlmWGNhWEZLTWg0QTBCUk9jTlYyYlZpSURib252a2taM1N2ZnQ3TW54NDUxTmRxdHNPWnM0VVVmOHU0R1huR2xHaEZBaUVod0NpQzAvV29lM1VUZEdscFIyUjd0Mi9rRTgvdmRxNXZTQjdVNExMZWR0QmFHSFRPQVEwSklEb05BeUZrdHdsNEtib1dyYk1rUFhyRzB0bVpyblRSS2N1U0ZFZllYSkc1MjUyekFZQk53Z2dPamNvTW9mV0JOd1NuWHBMK2RsbmQ1S2twRm1uYmhqbk85cHRDK1VBQUNBQVNVUkJWRHF0bzZjNENEZ0VFQjBIZ3ZVRTNCTGQ4T0hEWmQyNkdySmdRYnN6bVBGVUZPc1BJeG8wbUFDaU16ZzhTbytNZ0Z1aU8vLzg4MlhQbmoyU3dNMXlrWUZuTHdob1FnRFJhUklFWlhoSHdBM1J2ZmppaTdKOSszWVpyZTRLWjRNQUJJd2lnT2lNaW90aVl5SGdodWpLbFNzblc3WnNrYkpseThaU0FtTWdBSUVBQ1NDNkFPR3p0RDhFNGhYZGxDbFRaTjI2ZGZMM3YvL2RuNEpaQlFJUWNKVUFvbk1WSjVQcFNDQmEwYTFmdjE0MmJ0em90RkszYmwxcDI3YXRaR1pteW1XWFhhWmplOVFFQVFnVVFnRFJjWWhZVHlCUzBSMDZkRWh1dU9HUDh1MjN4MlgvL3Q4N1hCSVNOc3Y1NSsrVm4zL2VLbWVmZmJiMXJHZ1FBallTUUhRMnBrcFBweEdJUkhSS2NsV3J0cENmZmtvVmtjYTVDQzZSS2xXZWtTKy9mRmVLRmkwS1hRaEF3REFDaU02d3dDZzNlZ0tSaU82YWEyNlZqejhlbklma3N0ZWJMVTJhTEpSMzMzMDErZ0lZQVFFSUJFb0EwUVdLbjhYOUlGQ1k2TlIzY2syYVBDSy8vcnE2d0hKS2wyNGhhOWE4SUZkZGRaVWZaYk1HQkNEZ0VnRkU1eEpJcHRHWFFHR2lVMWRUcHFSc0VKSEpoVFJ4Zy9UcVZWY21USmlnYjdOVUJnRUluRUVBMFhGUVdFL0FQZEZkTDcxN1h5OWp4NDYxbmhrTlFzQW1Bb2pPcGpUcEpVOENoWWx1dzRZTjBxUkpYOW0vZjJXQkJNdVZheUVyVnZEUkpZY1pCRXdqZ09oTVM0eDZveVpRbU9qVWhMVnFOWlhObXdlSXlHMzV6RDlMbWpaZEt1KzhNelBxOVJrQUFRZ0VTd0RSQmN1ZjFYMGdFSW5vRGg4K0xOV3J0NUNkT3dlSlNOTmNWYjBsVmFvOEo5dTJMZWRlT2gveVlna0l1RTBBMGJsTmxQbTBJeENKNkZUUlI0NGNrWW9WL3lDSEQ1ZVNJMGZxT0gyVUtMRkZhdGE4U0Q3NFlLRjJmVkVRQkNBUUdRRkVGeGtuOWpLWVFLU2kyN1p0bXpSdDJsVG16cDByNnBZRHRWMTc3YlZTdTNadGc3dW5kQWhBQU5GeERGaFBJRkxSZGUzYVZSbzBhQ0IvK3RPZnJHZENneEFJRXdGRUY2YTBROXBySktMNzZhZWZKQ2twU1g3ODhjZVFVcUp0Q05oTEFOSFpteTJkL1pkQUpLTHIwNmVQVks5ZVhYcjM3ZzAzQ0VEQU1nS0l6ckpBYWVkTUFvV0o3bC8vK3BkVXFGQkJEaHc0QUQ0SVFNQkNBb2pPd2xCcDZYUUNoWWx1NE1DQjh0dHZ2OGxISDMwa3ZYcjFrdGF0VzRNUUFoQ3dpQUNpc3loTVdzbWJRRUdpTzNueXBCUXJWa3dHREJnZ0gzNzRvVlN1WEZtZWYvNTVLVjI2TkRnaEFBRkxDQ0E2UzRLa2pmd0pGQ1M2di8zdGI3SjM3MTdadm4yN1ZLcFVTVDc3N0RNWk1XS0VjMXNCR3dRZ1lBY0JSR2RIam5SUkFJR0NSSGYrK2VmTDlPblRaY21TSlRKOCtIQVpQMzY4bEN0WFRoNSsrR0dZUWdBQ2xoQkFkSllFU1J2Um45R05IajFhMUUzaUJ3OGVkRzR0VUhLYlAzKyt6Sm8xUzBhT0hDblZxbFVES3dRZ1lBRUJSR2RCaUxSUU1JSDh6dWpLbGkwcnI3MzJta3ljT1BHVTJQYnQyeWVQUGZhWTNIWFhYVnlVd29FRkFVc0lJRHBMZ2d4TEczdjI3SkhrNUdSWnVuU3BjeGFXa1pFaGlZbUpCYmFmbCtpbVRKa2k2OWF0azVvMWF6cGpjMzVVT1diTUdQbjU1NTlsOE9EQmN0NTU1NFVGTFgxQ3dGb0NpTTdhYU8xclRMMWhvRy9mdnRLb1VTTkhkbXZXckpGaHc0WkplbnE2bENsVEp0K0c4eExkWlpkZEptKysrYWE4K09LTHNtUEhqanpIY2xHS2ZjY1FIWVdUQUtJTForNUdkcDJWbFNXcHFhbk9CU05LYk5uaTY5U3BrL09NeXZ5MjNLSjc5ZFZYWmRHaVJkSzJiVnRadUhEaEdiY1RxTGNZS0lGeVVZcVJod2xGUStBTUFvaU9nOElZQXVvTWJ2bnk1YzVIaXRtYkVsTFZxbFdkTTd4SVJhYytybFFYbktpM0ZPUW5NeTVLTWVhd29GQUlGRW9BMFJXS2lCMTBJYUErb2xSWFNjWWp1Z1VMRnNpMGFkT2NzN2pISDM5YzFGTlI4cnBuN3F1dnZuTCt2R1BIamx5VW9zc0JRQjBRaUpFQW9vc1JITVA4SitER0dkMTExMTBuRXlaTWtBOCsrRUEyYjk2YzcxTlFzaisrVkYxeVVZci9XYk1pQk53a2dPamNwTWxjbmhKUW9wczVjNmFvKzk4U0VoS2kvbzd1M1hmZmxXZWZmVmFXTFZ2bWFaMU1EZ0VJNkVVQTBlbVZCOVVVUUNEM3hTZTV4VmZZZDNTTkd6ZVdJVU9HeUMyMzNBSm5DRURBVWdKRGh3NTEvcDduM0JDZHBXSGIycGE2OHJKOSsvYk94NDdObWpVcjlOWUM5V2l2RmkxYXlOTlBQKzFjWWFrK3NtU0RBQVRzSnBEN1NtdEVaM2Zlb2U1TzNRZjN4aHR2eUsrLy9pcUhEaDF5WHF5cXJ0cGtnd0FFN0NlUVUzYUl6djY4UTltaGVsYWxldnFKdWpFOGUvdmlpeStjankzVlE1elpJQUFCK3dsa3krNnMxTlRVaytvbVhEWUkyRVNnU0pFaXptMER4WXNYUDlXV2VybnFpaFVyYkdxVFhpQUFnUUlJS0xlcHYvTlJuOUVWOXJabUc2aUhvVWVWazgxOS92NzN2M2NrVjZKRWlkTkV0M3IxYXZueHh4OExmR1NZcWNld3pYbm16SVErVFQxQzg2N2J5enhQbmRHZFZLOVlqbUx6c3Fnb3l2QjAxekQwYUx2b25udnVPWmswYVpMejFKVHNUVjNJY3NjZGQ4aExMNzNrNmZFVDFPUWN0MEdSOTJaZDhveVBhMXpmMGVWMTZXWjg1ZWczT2d3OUt1cTI5L25razA4NnNpdGR1clFVTFZwVTZ0V3JKek5tek5EdmdIT3BJdHZ6ek1aRW55NGRNSnBNNDBXZVhIV3BTYmlVNFQyQlBuMzZpUHJBUWowRVdqMzZxMlhMbHQ0dnlnb1FnRUNnQkxpUExsRDhMTzRuZ1FNSERraWxTcFdjV3d2QzhoR1FuM3haQ3dJbUVZajZZaFNUbXFQVzhCSlFEMnN1V2JLay9PVXZmMEYwNFQwTTZCd0NEb0c0UkpmOVNLYkpreWM3azZsWG54VDB1aFNUbWFzbjU2dm5MQmIya2s4VGU4eWQ0MU5QUFhYYUd3Sk02K25mLy82M0ZDdFdURTZjT1BHZmcveXNzNXlQTVBQYVlubGp1WTQ4MU9QUUdqWnM2SlFXNlp2WGRld2owcHF5YzFQdklyVDFaMDdPVENONUNsQ2s3SFRhTCtlVGpsUmQ2cXJvZ3Q0dEdXdnRNWXN1MHBkZXhscVlUdU95LzFLcG1td1VuZXBKM1ZpdERyRGNiL0hXS1lkSWEvbmIzLzRtUjQ4ZWRWNmVXcERvWW4xamVhUjErTFdmT2o0blRwd28vZnIxY3g1MkhlbWIxLzJxejR0MTFER3JYcUZrNnkvWGtUN0gxUXUyZnMyWi9YTlZ2UjFFL2V6eDhyaU5XWFI1dlRMRkwwQityNk4rWUpZdlgxNHlNek5QdmQzYTd4cjhYQyt2OTc3NXVYNjhhNmtmOXZ2MjdaUHp6anV2UU5IRitzYnllT3Z6ZXJ6NkFmTFFRdzg1YjJOUFRFejBlam5mNTFlNXBhV2xuVHA3dGUyTVR2MENwaDVLM0xWclZ5dnp5ejVnMUhFNmFOQWdHVDU4dUhOZnE1ZkhiY3lpeS83aHIzNlRqUFFCdTc3L2pYQmh3ZXpmckhyMDZPRzg0a1Zkd2FkQ3NYVXovWXhPdmNKbng0NGQ4c0lMTDV5S0tMK1BMbU45djUzdTJYdjVtM0hRdmVmOEpFazl0N1N3dDhzSFhXOHM2K2NVK2FoUm81d3BiRDF6VmI5VXEwMzlzdUxseVZOTW9zcysyRlNCMmU4R3kvNllLT2ZibjJNSldhY3hPWC9qMzcxN3QvTWJzdTJpVXpudTNMbnpWSzQ2NVJGSkxiLzczZTlFNVpiemw1SDhSQmZyRzhzanFTT29mYksvODFBdmwvWGl1NDZnK3NwZVZ4MmYyWExMK2Q5QjErWG0rdG5meldWL1g2VXlWYmZLakIwNzFyb3p2T3lQb0xQNWVTWDBmRVdYODB2NjNDRk9uVHBWMXE1ZEsrcUw0T3kvVExrL0JuSXplSy9taXFaSEUvdkwrUkdCK28xcDZkS2xaNkRNUHJDeVdhZzhUZjFsNWU5Ly83dHMyTEJCc2krT3ltNDJMR2QwNm9lR09nUEl5TWl3N2dlaXlqTDM5MVkyaXk3bkM0WlY3emIybWx2Z3ViK3pjL1BuZmt4bmRObmdiNzMxVnFORlZ4REluRmM4NWQ3UHF5dUQzQXcybXJscytZMnhTcFVxc21yVktybjAwa3RQYTc4ZzBjWHl4dkpvMlBxMXI0MmZxT1JrbC92SzRKeC9scEtTWXV3bkVIa2RIOWtmWGFvYm45WDN6YmFLenM5UFZHSVdYZTd2QVd6L2kyYnlHVjFoUDJ4dCtHMVIvYVZadkhpeDgxMUc3aTAvMGNYNnh2TENlUHI5NXpZZm13V3h0T0c0emF1LzNOK1QyL0tMYU81ZWpUaWpVMFhuL0h6VnR0K3E4Z3JGeHUvbzh2dE4yYlE4YTlhc0tYUG16QkgxMW9KSVJhZjJpL2FONVg1TExKTDE4dnYwd2JaUEhuS3pzRlYwcXMvY1g2dlltbVh1WTllclBtTStvNHZrTHlEN1FNQVBBdi83di8vclBLeDUvdno1ZVM3SEk4RDhTSUUxSUtBdkFVU25ielpVRmlHQjY2NjdUdFJWaHVydEJIbHRpQzVDa093R0FVc0pJRHBMZ3cxTFc4dVdMWE91Tkh6bm5YZnliUm5SaGVWb29FOEk1RTBBMFhGa0dFMmdjZVBHemxNa2JybmxGa1JuZEpJVUR3SHZDQ0E2NzlneXM4Y0VQdmpnQStuZnY3OXpmMVZCRzJkMEhnZkI5QkRRbkFDaTB6d2d5c3Vmd0IvLytFZnAyYk9uM0hubm5ZaU9Bd1VDRU1qL1U1MlQrYjIvQkdnUTBKaUFlcjVxbHk1ZDVLT1BQaXEwU3M3b0NrWEVEaEN3bWdCbmRGYkhhMjl6N2R1M2x6WnQyc2k5OTk1YmFKT0lybEJFN0FBQnF3a2dPcXZqdGJPNUw3LzhVbHEwYUNGZmZQRkZSQTBpdW9nd3NSTUVyQ1dBNkt5TjF0N0cvdlNuUDBtalJvM2tnUWNlaUtoSlJCY1JKbmFDZ0xVRUVKMjEwZHJaMkE4Ly9DQjE2OWFWNzcvL1B1SUdFVjNFcU5nUkFsWVNRSFJXeG1wdlU3MTc5M1plUWFQZW9CM3BodWdpSmNWK0VMQ1RBS0t6TTFjcnV6cHc0SUJVcWxSSmZ2MzExNmo2UTNSUjRXSm5DRmhIQU5GWkY2bTlEZjNsTDMrUjBxVkx5NEFCQTZKcUV0RkZoWXVkSVdBZEFVUm5YYVIyTnZUdmYvOWJpaFVySmlkT25JaTZRVVFYTlRJR1FNQXFBb2pPcWpqdGJVYTllK3o0OGVQeTFGTlBSZDBrb29zYUdRTWdZQlVCUkdkVm5QWTJrNUNRSVB2MjdaUHp6anN2NmlZUlhkVElHQUFCcXdnZ09xdml0TE9aRjE1NFFYYnUzQ25QUC85OFRBMGl1cGl3TVFnQzFoQkFkTlpFYVc4anYvdmQ3eVFySzB2S2xDa1RVNU9JTGlac0RJS0FOUVFRblRWUjJ0bkk1TW1UWmRPbVRmTFNTeS9GM0NDaWl4a2RBeUZnQlFGRVowV005alpScFVvVldiVnFsVng2NmFVeE40bm9Za2JIUUFoWVFRRFJXUkdqblUzTW1qVkxsaTVkS2pObnpveXJRVVFYRno0R1E4QjRBb2pPK0FqdGJlRDN2Lys5ekpzM1Q2NjY2cXE0bWtSMGNlRmpNQVNNSjREb2pJL1F6Z2JtejUvdm5NbTk4Y1liY1RlSTZPSkd5QVFRTUpvQW9qTTZQbnVMcjFldm5reWFORW11dmZiYXVKdEVkSEVqWkFJSUdFMEEwUmtkbjUzRkwxdTJURWFOR2lYdnZQT09LdzBpT2xjd01na0VqQ1dBNkl5Tnp0N0NiN25sRmhrNmRLamNmUFBOcmpTSjZGekJ5Q1FRTUpZQW9qTTJPanNMLytDREQ2Ui8vLzZ5WnMwYTF4cEVkSzZoWkNJSUdFa0EwUmtabTcxRjMzbm5uZkxnZ3cvS0hYZmM0VnFUaU00MWxFd0VBU01KSURvalk3T3o2TTJiTjB1WExsM2tvNDgrY3JWQlJPY3FUaWFEZ0hFRUVKMXhrZGxiOEwzMzNpdnQyclZ6L25GelEzUnUwbVF1Q0poSEFOR1psNW1WRlgvNTVaZlNva1VMK2VLTEwxenZEOUc1anBRSklXQVVBVVJuVkZ6MkZ2dkFBdzg0VjFuZWYvLzlyamVKNkZ4SHlvUVFNSW9Bb2pNcUxqdUwvZUdISDZSdTNicnkvZmZmZTlJZ292TUVLNU5Dd0JnQ2lNNllxT3d0OUtHSEhuS2VaNm11dHZSaVEzUmVVR1ZPQ0poREFOR1prNVdWbGY3NjY2OVN1WEpsMmI5L3YyZjlJVHJQMERJeEJJd2dnT2lNaU1uZUlnY01HT0M4T2Z6eHh4LzNyRWxFNXhsYUpvYUFFUVFRblJFeDJWbmtpUk1uNU54eno1WGZmdnZOMHdZUm5hZDRtUndDMmhOQWROcEhaRytCdzRZTmsrUEhqOHRUVHowVmNaT0hEeCtXdm4zN3l1VEprNTB4YXV6Z3dZTUxISS9vSXNiTGpoQ3drZ0Npc3pKV001bzY3N3p6bk8vbTFGbGRwRnQ2ZXJwY2R0bGwwcUJCQThtV1hxTkdqU1E1T1RuZktSQmRwSFRaRHdKMkVrQjBkdWFxZlZjdnZQQ0M3Tnk1VTU1Ly92bTRhbFhpMjdadFc0Rm5kWWd1THNRTWhvRHhCQkNkOFJHYTJZQzZBRVU5QmVXaWl5Nkt1UUhPNkdKR3gwQUloSW9Bb2d0VjNIbzBxNzVmMjdScGs3ejAwa3R4RmFTKzQxTm5oYU5IajVhRWhJVFQ1bEx2czB0TlRUMzEvNTA4ZVRLdXRSZ01BUWlZU3dEUm1adWRzWlZmZXVtbHp2dm0xUDF6dWJjOWUvWTQzN2N0WGJyMGpEK2JOV3VXODJmWis2anY2UXE3RUVWTndrZVh4aDRxRkE0QlZ3Z2dPbGN3TWtta0JKU3NsTVJtenB3WjZaRFQ5c3ZLeXBJK2ZmckkyTEZqSlRFeE1hSTVFRjFFbU5nSkF0WVNRSFRXUnF0blkrcFJYL1BuejVjcnI3d3lwZ0xWeDVWVnExWXQ4Q3JMM0JNanVwaFFNd2dDMWhCQWROWkVxWDhqU25EcVRPNk5OOTZJcWRqYzk5QmxUNUtTa3BMbjkzVFpmNDdvWXNMTklBaFlRd0RSV1JPbC9vMWNlKzIxem8zZTZrMEZmbTZJemsvYXJBVUIvUWdnT3YweXNiS2lkOTU1eDdsbkxxK0xUTHh1R05GNVRaajVJYUEzQVVTbmR6N1dWS2RlcXFxK1g3dnBwcHQ4N3duUitZNmNCU0dnRlFGRXAxVWNkaGFqYmlWUWJ5bFl2WHAxSUEwaXVrQ3dzeWdFdENHQTZMU0p3dDVDN3J6elR1ZWxxbmZjY1VjZ1RTSzZRTEN6S0FTMElZRG90SW5DemtJKyt1Z2plZUNCQjV3bm9RUzFJYnFneUxNdUJQUWdnT2oweU1IYUt1Njk5MTVwMTY2ZDgwOVFHNklMaWp6clFrQVBBb2hPanh5c3JFSTl0Rmw5YlBuNTU1OEgyaCtpQ3hRL2kwTWdjQUtJTHZBSTdDMUFmV1NwcnJhOC8vNzdBMjBTMFFXS244VWhFRGdCUkJkNEJIWVc4UDMzMzB1OWV2V2N0d3NFdlNHNm9CTmdmUWdFU3dEUkJjdmYydFVmZXVnaFVjKzFWRmRiQnIwaHVxQVRZSDBJQkVzQTBRWEwzOHJWOSsvZkwxV3FWSkZmZnZsRmkvNFFuUll4VUFRRUFpT0E2QUpEYisvQzZ1Wnc5UWJ4eHg5L1hJc21FWjBXTVZBRUJBSWpnT2dDUTIvbndyLzk5cHZ6dHUvang0OXIweUNpMHlZS0NvRkFJQVFRWFNEWTdWMzBxYWVla2hNblRzalFvVU8xYVJMUmFSTUZoVUFnRUFLSUxoRHM5aTU2N3JubnlvRURCK1NjYzg3UnBrbEVwMDBVRkFLQlFBZ2d1a0N3Mjdtb2VnM1BEei84SU04OTk1eFdEU0k2cmVLZ0dBajRUZ0RSK1k3YzNnWFZCU2pxYVNnWFhYU1JWazBpT3EzaW9CZ0krRTRBMGZtTzNNNEZYM3JwSmRtOGViTk1talJKdXdZUm5YYVJVQkFFZkNXQTZIekZiZTlpbDE1NnFhajN6bFd1WEZtN0poR2RkcEZRRUFSOEpZRG9mTVZ0NTJJelo4NlVaY3VXeVN1dnZLSmxnNGhPeTFnb0NnSytFVUIwdnFHMmR5SDFxSy81OCtmTGxWZGVxV1dUaUU3TFdDZ0tBcjRSUUhTK29iWnpvVGZlZUVQUzA5Tmwzcng1MmphSTZMU05oc0lnNEFzQlJPY0xabnNYdWZiYWEyWHk1TWxTdDI1ZGJadEVkTnBHUTJFUThJVUFvdk1GczUyTExGMjZWRWFQSGkxTGxpelJ1a0ZFcDNVOEZBY0J6d2tnT3M4UjI3dUFlcW5xc0dIRDVLYWJidEs2U1VTbmRUd1VCd0hQQ1NBNnp4SGJ1Y0RxMWF0bDRNQ0JzbXJWS3UwYlJIVGFSMFNCRVBDVUFLTHpGSys5azk5eHh4M1N1M2R2YWRHaWhmWk5JanJ0STZKQUNIaEtBTkY1aXRmT3lUZHQyaVJkdTNhVmpSczNHdEVnb2pNaUpvcUVnR2NFRUoxbmFPMmR1RjI3ZHRLK2ZYdHAyN2F0RVUwaU9pTmlva2dJZUVZQTBYbUcxczZKMVVPYjc3enpUdm44ODgrTmFSRFJHUk1WaFVMQUV3S0l6aE9zOWs1Ni8vMzNTK1BHamFWTGx5N0dOSW5vakltS1FpSGdDUUZFNXdsV095ZjkvdnZ2cFY2OWVySno1MDZqR2tSMFJzVkZzUkJ3blFDaWN4MnB2Uk0rK09DRFVyTm1UZW5WcTVkUlRTSTZvK0tpV0FpNFRnRFJ1WTdVemduMzc5OHZWYXBVa1Y5KytjVzRCaEdkY1pGUk1BUmNKWURvWE1WcDcyU1BQLzY0bEMxYlZ2cjM3MjljazRqT3VNZ29HQUt1RWtCMHJ1SzBjN0xmZnZ0TkVoSVM1UGp4NDBZMmlPaU1qSTJpSWVBYUFVVG5Ha3A3SnhvNmRLaWNQSGxTVWxOVGpXd1MwUmtaRzBWRHdEVUNpTTQxbFBaT2RPNjU1OHFCQXdma25IUE9NYkpKUkdka2JCUU5BZGNJSURyWFVObzUwWFBQUFNjLy9mU1RqQm8xeXRnR0VaMngwVkU0QkZ3aGdPaGN3V2p2SkJkZGRKRjg5ZFZYVXJwMGFXT2JSSFRHUmtmaEVIQ0ZBS0p6QmFPZGs3ejAwa3V5ZWZObW1UUnBrdEVOSWpxajQ2TjRDTVJOQU5IRmpkRGVDU3BYcml6LytNYy81SkpMTGpHNlNVUm5kSHdVRDRHNENTQzZ1QkhhT2NITW1UTmwyYkpsOHNvcnJ4amZJS0l6UGtJYWdFQmNCQkJkWFBqc0hYemxsVmZLZ2dVTEpERXgwZmdtRVozeEVkSUFCT0lpZ09qaXdtZm40RGZlZUVQUzA5Tmwzcng1VmpTSTZLeUlrU1lnRURNQlJCY3pPbnNIMXExYlY2Wk1tU0oxNnRTeG9rbEVaMFdNTkFHQm1Ba2d1cGpSMlRsdzZkS2xNbnIwYUZteVpJazFEU0k2YTZLa0VRakVSQURSeFlUTjNrRTMzWFNUREI4K1hCbzFhbVJOazRqT21paHBCQUl4RVVCME1XR3pjOURxMWF0bDRNQ0JzbXJWS2lNYVZOOGpxcXREMWIvTGxDbVRiODJJem9nNEtSSUNuaEZBZEo2aE5XL2lGaTFheU1NUFB5ek5temZYdnZnOWUvWkljbkt5VXllaTB6NHVDb1JBb0FRUVhhRDQ5Vmw4MDZaTjByVnJWOW00Y2FNK1JSVlF5YkJodzZSOCtmS1NtWmtwNDhlUDU0ek9pTlFvRWdMQkVFQjB3WERYYnRXMmJkdEtodzRkcEUyYk50clZscnVnTld2V09COVo5dWpSUTU1OTlsbEVwMzFpRkFpQllBa2d1bUQ1YTdINjU1OS9MbmZkZFpka1pXVnBVVTlCUmFnYTFYdngxRm5jN3QyN1QvMTM3dS9vMUR2MGNyNC9UNzFQancwQ0VBZ25BVVFYenR4UDYvcisrKytYeG8wYlM1Y3VYUUtua2YzZG03ck5JZmMyZGVwVVdidDJyWFRxMUVrYU5HamdpRGxiZWx5TUVuaDBGQUFCYlFrZ09tMmo4YWV3blR0M3l2WFhYeS9mZmZlZFB3dkdzWXI2eUxKaHc0WjV6cUN1R0ZYeXkydmpxc3M0b0RNVUFoWVFRSFFXaEJoUEN3OCsrS0RVckZsVGV2WHFGYzgwZ1l6bGpDNFE3Q3dLQWVNSUlEcmpJbk92NEY5KytVVXV2L3h5MmJkdm4zdVQramdUb3ZNUk5rdEJ3R0FDaU03ZzhPSXQvZkhISDVleVpjdEsvLzc5NDUxSzYvRjhkS2wxUEJRSEFjOEpJRHJQRWV1NXdQSGp4K1dDQ3k2UVk4ZU82Vm1naTFVaE9oZGhNaFVFRENTQTZBd016WTJTMWVYMzZwTDduSmZndXpHdmpuTWdPaDFUb1NZSStFY0EwZm5IV3F1Vnpqbm5IRGw0OEtBVUsxWk1xN3E4S0FiUmVVR1ZPU0ZnRGdGRVowNVdybFg2M0hQUHlVOC8vU1NqUm8xeWJVNmRKMEowT3FkRGJSRHduZ0NpODU2eGRpdVVMbDFhdnY3NmF5bFZxcFIydFhsUkVLTHpnaXB6UXNBY0Fvak9uS3hjcVhUU3BFbnk4Y2NmeThTSkUxMlp6NFJKRUowSktWRWpCTHdqZ09pOFk2dmx6SmRjY29uekdLMUtsU3BwV1o4WFJTRTZMNmd5SndUTUlZRG96TWtxN2twZmVlVVZlZSs5OTJUR2pCbHh6MlhTQklqT3BMU29GUUx1RTBCMDdqUFZkc1lycjd4U0ZpeFlJSW1KaWRyVzZFVmhpTTRMcXN3SkFYTUlJRHB6c29xcjBubno1c25zMmJObDd0eTVjYzFqNG1CRVoySnExQXdCOXdnZ092ZFlhajFUM2JwMVpjcVVLVktuVGgydDYvU2lPRVRuQlZYbWhJQTVCQkNkT1ZuRlhPbVNKVXRrekpneHNuang0cGpuTUhrZ29qTTVQV3FIUVB3RUVGMzhETFdmNGFhYmJwTGh3NGRMbzBhTnRLL1Zpd0lSblJkVW1STUM1aEJBZE9aa0ZWT2xxMWF0a2tHREJzbktsU3RqR20vRElFUm5RNHIwQUlIWUNTQzYyTmtaTWJKRml4Ynk4TU1QUy9QbXpZMm8xNHNpRVowWFZKa1RBdVlRUUhUbVpCVjFwUnMzYnBSdTNickpoZzBib2g1cjB3QkVaMU9hOUFLQjZBa2d1dWlaR1RPaWJkdTIwcUZEQjJuVHBvMHhOWHRSS0tMemdpcHpRc0FjQW9qT25LeWlxalFySzB0YXRXb2xXN2R1aldxY2pUc2pPaHRUcFNjSVJFNEEwVVhPeXFnOXUzVHBJazJhTkpIT25Uc2JWYmNYeFNJNkw2Z3lKd1RNSVlEb3pNa3E0a3EvKys0N3FWKy92dXpZc1NQaU1UYnZpT2hzVHBmZUlGQTRBVVJYT0NQajl1alZxNWRjZmZYVjByTm5UK05xOTZKZ1JPY0ZWZWFFZ0RrRUVKMDVXVVZVNlMrLy9DS1hYMzY1N051M0w2TDl3N0FUb2d0RHl2UUlnZndKSURyTGpvNysvZnRMK2ZMbHBWKy9mcFoxRm5zN2lDNTJkb3lFZ0EwRUVKME5LZjYzaCtQSGo4c0ZGMXdneDQ0ZHM2aXIrRnRCZFBFelpBWUltRXdBMFptY1hxN2FVMU5UUmYxUUh6SmtpRVZkeGQ4S29vdWZJVE5Bd0dRQ2lNN2s5SExWZnM0NTU4akJnd2VsV0xGaUZuVVZmeXVJTG42R3pBQUJrd2tnT3BQVHkxSDdxRkdqWk5ldVhUSnk1RWhMT25LdkRVVG5Ia3RtZ29DSkJCQ2RpYW5sVVhQcDBxWGw2NisvbGxLbFNsblNrWHR0SURyM1dESVRCRXdrZ09oTVRDMVh6Uk1uVHBRdFc3YkloQWtUTE9qRy9SWVFuZnRNbVJFQ0poRkFkQ2FsbFUrdGwxeHlpYXhkdTFZcVZhcGtRVGZ1dDREbzNHZktqQkF3aVFDaU15bXRQR3FkTVdPR1pHWm15dlRwMHczdnhMdnlFWjEzYkprWkFpWVFRSFFtcEZSQWpZbUppYkp3NFVLcFVhT0c0WjE0Vno2aTg0NHRNMFBBQkFLSXpvU1U4cWx4N3R5NWtwR1JJWFBtekRHNEMrOUxSM1RlTTJZRkNPaE1BTkhwbkU0aHRkV3BVMGZTMHRLa2R1M2FCbmZoZmVtSXpudkdyQUFCblFrZ09wM1RLYUMySlV1V3lKZ3hZMlR4NHNXR2R1QmYyWWpPUDlhc0JBRWRDU0E2SFZPSm9LWkdqUnJKaUJFanBHSERoaEhzSGU1ZEVGMjQ4NmQ3Q0NBNkE0K0JWYXRXeWFCQmcyVGx5cFVHVnU5L3lZak9mK2FzQ0FHZENDQTZuZEtJc0pibXpadEwzNzU5cFZtelpoR09DUGR1aUM3YytkTTlCQkNkWWNmQXhvMGJwVnUzYnJKaHd3YkRLZyt1WEVRWEhIdFdob0FPQkJDZERpbEVVVU9iTm0wa09UbFo3cm5ubmloR2hYdFhSQmZ1L09rZUFvak9vR01nS3l0TFdyVnFKVnUzYmpXbzZ1QkxSWFRCWjBBRkVBaVNBS0lMa242VWEzZnUzRm1hTm0wcW5UcDFpbkprdUhkSGRPSE9uKzRoZ09nTU9RYSsrKzQ3cVYrL3Z1ellzY09RaXZVcEU5SHBrd1dWUUNBSUFvZ3VDT294ck5telowOUpTa3FTSGoxNnhEQTYzRU1RWGJqenAzc0lJRG9Eam9GOSsvWkp0V3JWWk8vZXZRWlVxMStKaUU2L1RLZ0lBbjRTUUhSKzBvNXhyWDc5K2ttRkNoWGtzY2NlaTNHR2NBOURkT0hPbis0aGdPZzBQd2FPSFRzbXhZc1hsNk5IajJwZXFiN2xJVHA5czZFeUNQaEJBTkg1UVRtT05WSlRVMFg5b0I0eVpFZ2NzNFI3S0tJTGQvNTBEd0ZFcC9reFVLeFlNVGw4K0xBVUxWcFU4MHI5SzAveFVJOUFteng1c3JQb3JGbXpuSnZvODlzUW5YL1pzQklFZENTQTZIUk01YjgxalJvMVNuYnQyaVVqUjQ3VXVFcC9TOHVXbkxxWHNFR0RCaEV0anVnaXdzUk9FTENXQUtMVE9OcFNwVXJKOXUzYnBXVEpraHBYNlc5cGE5YXNrZVhMbDh2Z3dZTWpYaGpSUll5S0hTRmdKUUZFcDJtc0V5ZE9sQzFidHNpRUNSTTByVENZc29ZTkd5Ymx5NWNYeFdmejVzM09HeHpTMDlPbFRKa3lmSFFaVENTc0NnSHRDU0E2VFNPcVZLbVNyRnUzVGlwV3JLaHBoZjZYbGYyeHBWcDU5T2pSa3BDUUlFcDhhc3Q5aGpkMDZGQlJGL0prYnlkUG52Uy9ZRmFFQUFTMElJRG90SWpoOUNKbXpKZ2htWm1aTW4zNmRBMnI4N2FrUFh2Mk9CZVdMRjI2OUl5RnBrNmRLbXZYcm5XZTlabjkvWng2MExVUzJ2ang0L005cStPalMyOHpZM1lJNkU0QTBXbVlVSTBhTldUUm9rVlN2WHAxRGFzTHRpUjFCbmZycmJjaXVtQmpZSFVJR0VVQTBXa1cxOXk1Y3lVakkwUG16Sm1qV1dWNmxLTXVSbEd5eS81ZUxyK1BMbk5XeXhtZEh0bFJCUVNDSW9Eb2dpS2Z6N3ExYTllV2FkT21TYTFhdFRTclRKOXlsT1E2ZHV6b0ZKU1NrbkxxQkY0L0l3QUFBeXhKUkVGVSs3cjhLa1IwK21SSEpSQUlnZ0NpQzRKNlBtc3VYcnhZeG8wYkoyKy8vYlpHVlpsZkNxSXpQME02Z0VBOEJCQmRQUFJjSHR1d1lVTjU5dGxuSTc0UjJ1WGxyWjBPMFZrYkxZMUJJQ0lDaUM0aVRON3Z0SExsU3VjUytmZmZmOS83eFVLMkFxSUxXZUMwQzRGY0JCQ2RKb2RFOCtiTm5lYzNxaHVnMmR3bGdPamM1Y2xzRURDTkFLTFRJTEVOR3pZNEYxV3NYNzllZzJyc0t3SFIyWmNwSFVFZ0dnS0lMaHBhSHUzYnBrMGI1eWJwZSs2NXg2TVZ3ajB0b2d0My9uUVBBVVFYOERHd2RldFdhZDI2dFh6MjJXY0JWMkx2OG9qTzNtenBEQUtSRUVCMGtWRHljSi9PblR0TDA2Wk5uY2Rhc1hsREFORjV3NVZaSVdBS0FVUVhZRkk3ZHV4d2JpWDQ5dHR2QTZ6Qy9xVVJuZjBaMHlFRUNpS0E2QUk4UG5yMjdDbEpTVW5TbzBlUEFLdXdmMmxFWjMvR2RBZ0JSS2ZoTWJCMzcxN25vYzNxYWYxczNoSkFkTjd5WlhZSTZFNkFNN3FBRXVyWHI1OVVxRkJCSG52c3NZQXFDTSt5aUM0OFdkTXBCUElpZ09nQ09DNk9IajBxSlV1V2xDTkhqZ1N3ZXZpV1JIVGh5NXlPSVpDVEFLSUw0SGdZTW1TSUZDbFNSSjU4OHNrQVZnL2Zrb2d1ZkpuVE1RUVFYY0RIUU5HaVJVV2QxU25ac1hsUEFORjV6NWdWSUtBekFjN29mRTVuNU1pUnpnVW82aTBGYlA0UVFIVCtjR1lWQ09oS0FOSDVuRXlwVXFWaysvYnR6bmQwYlA0UVFIVCtjR1lWQ09oS0FOSDVtTXlFQ1JPY1IzMk5Iei9leDFWWkN0RnhERUFnM0FRUW5ZLzVWNnBVU2RhdFd5Y1ZLMWIwY1ZXV1FuUWNBeEFJTndGRTUxUCswNmRQZDE2cU9tM2FOSjlXWkpsc0FvaU9Zd0VDNFNhQTZIekt2MGFOR3JKbzBTTG5hU2hzL2hKQWRQN3laalVJNkVZQTBmbVF5Snc1YzBUOTgvcnJyL3V3R2t2a0pvRG9PQ1lnRUc0Q2lNNkgvR3ZYcnUxOFpGbXJWaTBmVm1NSlJNY3hBQUVJNUNTQTZEdytIdDUrKzIxUlYxdXFqeTNaZ2lIQUdWMHczRmtWQXJvUVFIUWVKOUd3WVVQbjVuRDEzam0yWUFnZ3VtQzRzeW9FZENHQTZEeE1RbDFscVo1cnVXTEZDZzlYWWVyQ0NDQzZ3Z2p4NXhDd213Q2k4ekRmWnMyYU9hL2h1ZjMyMnoxY2hha0xJNERvQ2lQRW4wUEFiZ0tJenFOODE2OWZMK29ONHVvR2NiWmdDU0M2WVBtek9nU0NKdkQvQVF6RVdLUTRRTzBlQUFBQUFFbEZUa1N1UW1DQyIsCiAgICJCYXNlNjRQcm9qZWN0IiA6ICJVRXNEQkJRQUNBZ0lBSHE0VEZJQUFBQUFBQUFBQUFBQUFBQVhBQUFBWjJWdloyVmljbUZmWkdWbVlYVnNkSE15WkM1NGJXenRtbDlUNHpZUXdKOTduMExqcC9hQnhIWmlKekNFRys1bU9tV0c0NWpDM1BSVnNUZU9paXk1a2t3Y1BuMWxLYkVkUXRLY2t3TEh3VVBrbGZYM3Q2dlZTdWIwWTVGU2RBOUNFczVHanRkeEhRUXM0akZoeWNqSjFlUm82SHc4KzNDYUFFOWdMRENhY0pGaU5YS0NzbVJWVDBzZFB3ekxQRlJJY3NMNEZVNUJaamlDbTJnS0tiN2tFVmFtNkZTcDdLVGJuYzFtbldXakhTNlNicEtvVGlGakIra0JNVGx5Rmc4bnVybVZTck9lS2U2N3J0Zjk2OHVsYmY2SU1La3dpOEJCZXJBeFRIQk9sZFNQUUNFRnBwQ2FaekJ5TWs2WWNoREZZNkFqNTdxVTBLOFRBZkNiZ3hhVk5BUFhPZnZ3eTZtYzhobmk0NzhoMG5sSzVGRFZNMEszTEtOZmYrYVVDeVJHanA1NlluN0hJOGNQQWdkaG1rMXhtV09LVWp3SGdlNHhyWEp3cm5oa2FwdmNDYVlTbG1WMVAxOTREUFpOZjFHZWtkUXdSRkpCcHNmcElKa0J4T2JKems4L1pMb2pvN3RHZXhIbklwYW9HRGxYK01wQjgwWDZZRk5UeEpDNUlRK0xMb05tcnBwVGFJejh0THVBdWh2ZUdESmdzUzYwd3RocnhUZ2NHc2hsTXJiSmp3eTVkeWpJWDFrVHJkOEtyZWNIaHExSjMwMjRRZmVDL1FtSkhuT1RjZStkOFVFWnIxcHcveWQwd0thSVpTakwzNUVUOFRTalVCd1FQQ1dzaG5ocGhBcTZ2Lyt1NTc0SWNyYzE4aEtIaGFlbUpMcGpJSFhZNFRmYUxSLytJTEhldk1yK1RCMzRoNjBvaVdnZGtZaW83ZUFsSktWVXNieFp5algrZGh2aXo0YWY1NHFXZlYwd3BVTlBUVW1QVGE1TjVnNGd1OVdWdjdKYmdaa3NRMVpiWmdseHM2WW1PVE9OWG4zRG9tS2Y2L2hsb2tjYk54WFdiZ3ZZNktRNmZ2RFNXdnR2S3R1SjdPKzJYNVVKZjc5OWJnWW84SHpiNGcvZUZya2ZkZkhmNnpaNXZleS9MY1JLVDczM1BYSVhQVDBSeW1DaFFCTE10dk9QT0NOUkJmT3psU3I2L1RkR3YxWDRRUkpnMWt3bFFvVnJlcG03cHZpRHU3aS9LVHdqenozejlzR3oyYWErSHFvZ0JUcTNOYzV0d1hQZkpqMmI5RzBTVkVqYXhUeEdtWmxXZk1QeFBWcFAvWFpCanhmMGpFNEQ3N0ZTTzU1ci83eitzZXQ1b1Q0THY2djVFR3ArQnVmTDhoUkVZL2xmTGVYS1hBTHJBSFI3T2F3b2M0Zmx2c2t5TnR1QnBDVFdScE1TclpZakhhaWx1Q2pQWFFpUEphZTVncHRJQUxENlh0TWE3b3pFYWxxZXBuVGZFMUtVQm1KZlRMa2dENXlwQ2dZcXpmNmNtZ3ZRcHFXM3NaZkgxcW1udTNmTWgxbEM2NVY0YnFWYUYvYVd5UlI2ZkFCOVNrVk5tdTRDWnRqeGh6MXZHUFRjZ1RjNERvYmhqbkM5WVd1NEs2N0dRdGhsOS9EY25RMXFmMWZ6WFFhd05HTVJOZTRWM1UxVzRRNEhmaGoyUXo4NFBoNTRZWDl3K0pQQjcxVkdaU3ZoUzJ6Y2pRWDFIQTY5MSs1Y3NQTnhNMngzUlBEZC9nWi9PSGpGeDgyTTAzblNzS25ycFZ6aEdGaVRhdU1yMzNLMHNSM3B5dlhmZFpWUlEvV2VEZW9yRGNxM1hKM3lLSmYxM2FtVktuTEROM1kwd1hsQktNRml2dDdUQVM5RkZCVDE0ZURXQ0kyUHNLOFE2ZWFwYU5CSlBiUUxLelcrZHRySlRJam14bkNxSzloT0NQdUVvN3RFY08zeTF3UFFnMHpkZTJscjJneHR6RGtGWEx2NVQwdTU4UzF6TGVUZkJHajNZTzUvVzIvUkZLSzdNUzlXWXRQdFhvWEllZ1ZjR3FIeGpmR0pGYkJQeUhxME1JVnhVb2NIZ2YwZ2FkSkhOOUxsODRzN29qWjcwVzZmeW83V25GTzM4VzhqM2VXL3BwejlDMUJMQndnWU5sSDBwZ1FBQUNFakFBQlFTd01FRkFBSUNBZ0FlcmhNVWdBQUFBQUFBQUFBQUFBQUFCY0FBQUJuWlc5blpXSnlZVjlrWldaaGRXeDBjek5rTG5odGJPMlgzVTdiTUJUSHI4ZFRXTDRuaWRNa1VOU0FLbmF4U1lDR3VObXRtNXltM2hJNzJBNXRlYlc5dzU1cGpwMkdGQW9TVlNkdDJucmh6M1A4OGZ2YngrbmtZbFdWNkFHa1lvS25tSGdCUnNBemtUTmVwTGpSOCtOVGZIRitOQ2xBRkRDVEZNMkZyS2hPY2R4YTluNm01b1ZKMHJhaGxXSm5YTnpRQ2xSTk03akxGbERSSzVGUmJVMFhXdGRudnI5Y0xyM05vSjZRaFY4VTJsdXBIQ096SUs1UzNCWE96SEJiVHN1Uk5RK0RnUGhmcjYvYzhNZU1LMDE1QmhpWnhlWXdwMDJwbFNsQ0NSVndqZlM2aGhUVEZWTWpNMFZKWjFDbWVOcFdQMkxVMmFkNFJJSVJQai82TUZFTHNVUmk5ZzB5MDZwbEE3MlByZml0amVtK0ZLV1FTS2JZN0x1dzZjeW10S3dYdEMxWnc1S3VRYUlIV3ZZdHRORWlzNzYyZFU1TEJSdGJNOHUxeU1IMVJKMDlaNVhGaDVTRzJzaUVrYW9CY2x0eVd6T3oxbVlpSzl0d1BNYmhUcTlMUUhyQnN1OGNsRUViRHB6YXdpZVc1OUNxNzN6Z25qc1gxYVlwcnFrMFltckpNak9ISzRQWjg4OGZyZm5FN3hDL2dKMDE4Z0V5S2pVb1J2a0ErMlhiOFp4NzhxOXpmd09rNEN3YjhQdk1EWDlsRUxVTHM1UzNVTWJCWGlqRE9MWXdTWGp5SEtkSEF2Y2owVGdnSkNIaDN3allIR3hXQURkblVndXBUSndLN0N6cndKby9CbDMwV3hGYlh4UGIrMGhjcy9VM1M1VnNoYWJPWStvTXA2SExSaTZMWEJiM1NKN2ZKbGJWSmN1WWZsdHpzMlVPQTgyLzJQclduVEVSY0MraHgyT3JjMGpHVm1lYjkwckhoMUkyRTBMbUNxMGNUSWZZcHN0K3lEbHRYNWx1bGxmUDJDNmRnLzB1VWkzSzlRSnlLZmdUMTBIVEU5cFJoM2FmUS9aZU9VZzhzbnJFNU1XMWl6b2s4VGdKb2lRNm1EYjczcnJYeWQ0M05MZnZRN2ZWMjAxOXlKVHNGNWVDYUhlUTkwNE9CdVIzQkpPZG9hUnRkUEZpN2JMSHNCL3d2ZEVGVFJPWG5ianMxR1hqanNMcllxbEd6czJIMmE2bnVldmExaTM2WTNVNzhQTkI5Z3NySEhUUDRxWXREK0hGL3dQSjI0SEVIM3l0KzV0L0JPZS9BRkJMQndqOFRqb3h5Z0lBQUpnTUFBQlFTd01FRkFBSUNBZ0FlcmhNVWdBQUFBQUFBQUFBQUFBQUFCWUFBQUJuWlc5blpXSnlZVjlxWVhaaGMyTnlhWEIwTG1welN5dk5TeTdKek05VFNFOVA4cy96ek1zczBkQlVxSzRGQUZCTEJ3aldONzI1R1FBQUFCY0FBQUJRU3dNRUZBQUlDQWdBZXJoTVVnQUFBQUFBQUFBQUFBQUFBQXdBQUFCblpXOW5aV0p5WVM1NGJXeXRHTnR1MnpiMHVmMEtRcytKVFZJa0pSVjJDNmZkc0FKcFVTemRNT3hObGhpYml5eHBFcDNFUlQ5KzU1Q1NMT2UyM0pBd0pBOFB6LzFDWmZiaGVsT1FTOTIwcGlybkFadlFnT2d5cTNKVHJ1YkIxcDRmeDhHSDkyOW5LMTJ0OUxKSnlYblZiRkk3RHlSaUR2ZGdOK0ZLSWN6azgyQnhJdVF2MFMvcU9BNC9Kc2RDU0hvY0x5UnM0NU9UOEpQNHBCYmhJaURrdWpYdnl1cHJ1dEZ0bldiNkxGdnJUWHBhWmFsMVJOZlcxdSttMDZ1cnEwblBmbEkxcStscXRaeGN0M2xBUVBTeW5RZmQ0aDJRTzdoMEZUcDBUaW1iL3ZYbDFKTS9ObVZyMHpMVEFVRzF0dWI5MnpleksxUG0xUlc1TXJsZHo0TkVnaHByYlZacjFGUElnRXdScVFabGE1MVpjNmxidURyYU9wM3RwZzRjV2xyaStSdS9Jc1dnVGtCeWMybHkzY3dET3BGY2hVeEdjU0tpVU1XQ0I2UnFqQzV0aDhzNm50T2UydXpTNkN0UEZsZU9vNkJKQkQ0d3JWa1dlaDZjcDBVTFdwbnl2QUdMZ2tETkZyYXQzUlY2bVRiOWZpOFBPM0kvZ0dKK2FLUUdXbnREd0JtbFJ6Z2lHQkxOTVQxa0xSbEliS3VxY0pRcCtVa1lrUlFHWVFrNUlpb0NDQ2RNRWdHUUdDQVJDUkVtbVNBaFFSUVdFaUZnRmdobUNzOGszSmVVTUFaZ3dpbmhuSEJHZUFoYktZbFVSRVo0a1FPdVNod3hDZ094UVJ3WUljTENFSWFEaFFJR3h4VVFrcDRNQ0NGRDVWWVNzWUcrNUNpK0E0WXhFUWt3UW9DTUdBbEJCdGhIbEFERkVNa3pwNFNnQkg4WkVVaWVSNFRIQk9pQjNraVo4Z2VjMHUzM1h1a0FOOXpTTzBYZTVSUUZ3M25yaGxQRW9VdkFBeFIwTzhLSitZbDdLUFZiR3ZxSiswbjRTWG9jNFc4S2orb1ZwY0xqaVBDbEd2YjZoVS9STHg3cHgxQUo4QWRLNzZhUW9Oek15WStUNkxiS2IxMlVVVVk3YU95aENXN1ZDNVVKbjZVTUczSDFtZmtVcGtQU1l1VjRMRXYrRXBiaGd5SEo1VDFhdnRDNGQ1b1dlTGxmTjI2eERKK1VmcmVLNGpNNHFvUEVleDJGUmZ4bzlvekhUK2dDcjhJeW9uZVdHait6Ym40ZFB5U1A5OE5MeTlKZ0NQa3d5OW0wYjhhenpnaWtYU051bDFSV2I5cHhVMVRZdHJyT0dIRVNTUktwVVg4OHdnNnA1TDVKWW91TUQ1cWtqRWVkRXRxa1FtRGtPRUJ2d2o3bnV5WVhmZU04NmxybnoxdXRFenFkMkRjN0VCQkpZUzN0dWgxdzUrTit4eFZSSURUMkNtamVDaXNuQjVLY1FKdFVlTytlVmhpUXVtck5ZTnExTHVyQjZNNktwcXkzOXNCeTJTYnZsN1lDN0xSd2o3NE9QNit5aTVQQjFoMGxuYloyVEJaZVRQdDNtWDlCSFR6YjNzeUtkS2tMZU4yZVlTUVFjcGtXbUxTT3czbFZXdElGQVZRdVI4NjlFR2Q2bXhVbU4ybjVKM2krZjQ1OTNXNld1aUZ1V2FHU2pnaGVKLzFUMHRYbi9pa3BFdTVSc3FwcThyTmRDNEZDcnYvV0RWNk81VVJSeFlVS1EwbmpPSVpZM3ZrakRrZEpFc1djaVRpSkJWWHdJRzJ6RklPY3g1T0VKenlPRXlZNXZGc2llQS91N2ptTEk4OWNYNTVwYThFQUxVbXZkZHNiZk5WZ0NuV0d4TTNuOXFRcTlxQzZNcVg5bU5aMjI3aFBBNUN2UWJVVzVhclF6cGJPemZER3ppNlcxZldaTXlKWG50YjNYYTBIS3k5WEg2dWlhZ2prSUplZ3k2cWJsMzUyT0NqWmdFVWREblVZSFEwa09wd3pzQ3RpdUhucFo0Y0ZidmFpZFpxeVhrM2FjekV0OGZ1RE9IUWhnZy8yYlduc2FiK3hKcnZZSzRyNFBnQjZFeDZTWks5RWNqYTlFWHV6TGl2NlNOeFV1ZlpSSEhyOGcvUFpoVzVLWGZpb0s4SHQyMnJiZW5UdldDZjF0dFhmVXJ0ZWxQbnZlZ1VaK3kzRm9tbEJFSSs2MXkvWG1kbkFSUS92N0p4aURQd0JpbmxvcmxlTjd1M2hoZkZlNktRa2JkM29ORy9YV3R2QkZ6NG45bWgwUlByWHB0cDhMaSsvUThEZEVIMDI3ZldidFZsamFveHJzb1NhZnFIM29adWJOb1dla0kvdmdURmEwQ3JEK2dSdXNPaUNnS1JidTY0YTk2bVdXb1E0ek0wbUxYTlN1amJ5dVVTclFEa0o5aVVzcGZQZ2VnR09Cd0pzSHV6YzBrbGZiVzJQc1BEaWR0U3dwQlI2QXg5OHhMcmNjT2sxaE1uQ1VjZDRJTlh5SCtCMkk0ejIvb0RqSVE5VTdOSUFwNldmMHFKZXA0TXRpM1NINVdwa1hVZnV5eEJBWTFlMDVOcmx4Yzc5L1RHVU55Y29admNvNW5yb0RlOUI2SG9kLzBmYmsyZHBPNjRLcm40OFQ5bTBoSGgyVVFEbHVQWjVXR3Z0TTloTEM0c2F5TG15TjBxYWtaa21RdkVrNWlLaUNYeDJockh3ZHBza0tvb3BsQ09oR0VzaXJJYjNHbEkrMHBDSDRYZ0tGZTVHSkM1OEZKN2Npc0R6aHlNUWkrVmc4dk1YdTRTK1BQcU83ekxnN201ei85aFRIWXErWFVONUxYWGJ1azhmMi9VZ3Qvak41TGt1QjEvb2YwdC9wZlhGMkd6cXdtVEczalQrZEZ3MjNPdWcrNy9VKy84QVVFc0hDSUpVREdGa0JnQUFTQk1BQUZCTEFRSVVBQlFBQ0FnSUFIcTRURklZTmxIMHBnUUFBQ0VqQUFBWEFBQUFBQUFBQUFBQUFBQUFBQUFBQUFCblpXOW5aV0p5WVY5a1pXWmhkV3gwY3pKa0xuaHRiRkJMQVFJVUFCUUFDQWdJQUhxNFRGTDhUam94eWdJQUFKZ01BQUFYQUFBQUFBQUFBQUFBQUFBQUFPc0VBQUJuWlc5blpXSnlZVjlrWldaaGRXeDBjek5rTG5odGJGQkxBUUlVQUJRQUNBZ0lBSHE0VEZMV043MjVHUUFBQUJjQUFBQVdBQUFBQUFBQUFBQUFBQUFBQVBvSEFBQm5aVzluWldKeVlWOXFZWFpoYzJOeWFYQjBMbXB6VUVzQkFoUUFGQUFJQ0FnQWVyaE1Vb0pVREdGa0JnQUFTQk1BQUF3QUFBQUFBQUFBQUFBQUFBQUFWd2dBQUdkbGIyZGxZbkpoTG5odGJGQkxCUVlBQUFBQUJBQUVBQWdCQUFEMURnQUFBQUE9IiwKICAgIkxhc3RVcmwiIDogImdlb2dlYnJhOi8vZ2VvZ2VicmEvZ2diX3dwc19pbmRleF9pZnJhbWUuaHRtbCIKfQo="/>
    </extobj>
  </extobjs>
</s:customData>
</file>

<file path=customXml/itemProps5.xml><?xml version="1.0" encoding="utf-8"?>
<ds:datastoreItem xmlns:ds="http://schemas.openxmlformats.org/officeDocument/2006/customXml" ds:itemID="s:customData">
  <ds:schemaRefs>
    <ds:schemaRef ds:uri="http://www.wps.cn/officeDocument/2013/wpsCustomDat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3633</Words>
  <Application>WPS 演示</Application>
  <PresentationFormat>自定义</PresentationFormat>
  <Paragraphs>385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Calibri</vt:lpstr>
      <vt:lpstr>Calibri</vt:lpstr>
      <vt:lpstr>Arial Unicode MS</vt:lpstr>
      <vt:lpstr>Calibri Light</vt:lpstr>
      <vt:lpstr>等线</vt:lpstr>
      <vt:lpstr>黑体</vt:lpstr>
      <vt:lpstr>Arial</vt:lpstr>
      <vt:lpstr>华文细黑</vt:lpstr>
      <vt:lpstr>Times New Roman</vt:lpstr>
      <vt:lpstr>Office 主题</vt:lpstr>
      <vt:lpstr>PowerPoint 演示文稿</vt:lpstr>
      <vt:lpstr>教  师  简  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八、创业思维对不创业的人有用吗？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不确定来临时怎么办？</vt:lpstr>
      <vt:lpstr>PowerPoint 演示文稿</vt:lpstr>
      <vt:lpstr>做一个调查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褚庆柱</cp:lastModifiedBy>
  <cp:revision>108</cp:revision>
  <dcterms:created xsi:type="dcterms:W3CDTF">2015-05-05T08:02:00Z</dcterms:created>
  <dcterms:modified xsi:type="dcterms:W3CDTF">2024-04-25T03:26:23Z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B5FDA8246209405080CDEEF1EA84D4B3</vt:lpwstr>
  </property>
</Properties>
</file>