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5"/>
  </p:notesMasterIdLst>
  <p:sldIdLst>
    <p:sldId id="725" r:id="rId4"/>
    <p:sldId id="726" r:id="rId6"/>
    <p:sldId id="727" r:id="rId7"/>
    <p:sldId id="728" r:id="rId8"/>
    <p:sldId id="324" r:id="rId9"/>
    <p:sldId id="350" r:id="rId10"/>
    <p:sldId id="729" r:id="rId11"/>
    <p:sldId id="264" r:id="rId12"/>
    <p:sldId id="785" r:id="rId13"/>
    <p:sldId id="682" r:id="rId14"/>
    <p:sldId id="265" r:id="rId15"/>
    <p:sldId id="759" r:id="rId16"/>
    <p:sldId id="758" r:id="rId17"/>
    <p:sldId id="786" r:id="rId18"/>
    <p:sldId id="787" r:id="rId19"/>
    <p:sldId id="788" r:id="rId20"/>
    <p:sldId id="576" r:id="rId21"/>
    <p:sldId id="577" r:id="rId22"/>
    <p:sldId id="578" r:id="rId23"/>
    <p:sldId id="579" r:id="rId24"/>
    <p:sldId id="580" r:id="rId25"/>
    <p:sldId id="683" r:id="rId26"/>
    <p:sldId id="581" r:id="rId27"/>
    <p:sldId id="583" r:id="rId28"/>
    <p:sldId id="373" r:id="rId29"/>
    <p:sldId id="442" r:id="rId30"/>
    <p:sldId id="479" r:id="rId31"/>
    <p:sldId id="730" r:id="rId32"/>
    <p:sldId id="374" r:id="rId33"/>
    <p:sldId id="443" r:id="rId34"/>
    <p:sldId id="444" r:id="rId35"/>
    <p:sldId id="386" r:id="rId36"/>
    <p:sldId id="384" r:id="rId37"/>
    <p:sldId id="584" r:id="rId38"/>
    <p:sldId id="560" r:id="rId39"/>
    <p:sldId id="490" r:id="rId40"/>
    <p:sldId id="445" r:id="rId41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仝德志" initials="仝德志" lastIdx="1" clrIdx="0"/>
  <p:cmAuthor id="2" name="青岛 科技大学" initials="青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9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357" autoAdjust="0"/>
  </p:normalViewPr>
  <p:slideViewPr>
    <p:cSldViewPr snapToGrid="0" showGuides="1">
      <p:cViewPr varScale="1">
        <p:scale>
          <a:sx n="69" d="100"/>
          <a:sy n="69" d="100"/>
        </p:scale>
        <p:origin x="617" y="36"/>
      </p:cViewPr>
      <p:guideLst>
        <p:guide orient="horz" pos="2121"/>
        <p:guide pos="38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6" Type="http://schemas.openxmlformats.org/officeDocument/2006/relationships/tags" Target="tags/tag4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07BBD-6427-46AB-980A-AEC7735131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1.https://www.ixigua.com/6813858992196944392</a:t>
            </a:r>
            <a:endParaRPr lang="en-US" dirty="0"/>
          </a:p>
          <a:p>
            <a:r>
              <a:rPr lang="en-US" dirty="0"/>
              <a:t>2</a:t>
            </a:r>
            <a:r>
              <a:rPr lang="zh-CN" altLang="en-US" dirty="0"/>
              <a:t>、https://www.bilibili.com/video/av604327629/</a:t>
            </a:r>
            <a:endParaRPr lang="zh-CN" altLang="en-US" dirty="0"/>
          </a:p>
          <a:p>
            <a:r>
              <a:rPr lang="en-US" altLang="zh-CN" dirty="0"/>
              <a:t>3.https://www.bilibili.com/video/av667806319/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7908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>
              <a:lnSpc>
                <a:spcPct val="100000"/>
              </a:lnSpc>
            </a:pPr>
            <a:fld id="{81D60167-4931-47E6-BA6A-407CBD079E47}" type="slidenum">
              <a:rPr spc="-10" dirty="0"/>
            </a:fld>
            <a:endParaRPr spc="-1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>
              <a:lnSpc>
                <a:spcPct val="100000"/>
              </a:lnSpc>
            </a:pPr>
            <a:fld id="{81D60167-4931-47E6-BA6A-407CBD079E47}" type="slidenum">
              <a:rPr spc="-10" dirty="0"/>
            </a:fld>
            <a:endParaRPr spc="-1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7908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>
              <a:lnSpc>
                <a:spcPct val="100000"/>
              </a:lnSpc>
            </a:pPr>
            <a:fld id="{81D60167-4931-47E6-BA6A-407CBD079E47}" type="slidenum">
              <a:rPr spc="-10" dirty="0"/>
            </a:fld>
            <a:endParaRPr spc="-1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9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544CB-D44D-47FB-AA45-688723A5C5CD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94E1B-6AF9-42E4-BF7B-402E1169A67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283C7-32C8-4CFA-963F-F5DAE14A036E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7AB9-4776-423D-929C-3E7192EF18A1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9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67EDDC-6D33-41DC-8958-B155AA28E672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BC6D9-8354-4B3B-98C9-97996A35C2DC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A679C-06E2-4FD0-AFD7-C965A2D6DF99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B6D2A-74D9-4872-8325-1B3D39748625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500"/>
            </a:lvl2pPr>
            <a:lvl3pPr marL="914400" indent="0">
              <a:buNone/>
              <a:defRPr sz="1200"/>
            </a:lvl3pPr>
            <a:lvl4pPr marL="1371600" indent="0">
              <a:buNone/>
              <a:defRPr sz="1100"/>
            </a:lvl4pPr>
            <a:lvl5pPr marL="1828800" indent="0">
              <a:buNone/>
              <a:defRPr sz="1100"/>
            </a:lvl5pPr>
            <a:lvl6pPr marL="2286000" indent="0">
              <a:buNone/>
              <a:defRPr sz="1100"/>
            </a:lvl6pPr>
            <a:lvl7pPr marL="2743200" indent="0">
              <a:buNone/>
              <a:defRPr sz="1100"/>
            </a:lvl7pPr>
            <a:lvl8pPr marL="3200400" indent="0">
              <a:buNone/>
              <a:defRPr sz="1100"/>
            </a:lvl8pPr>
            <a:lvl9pPr marL="3657600" indent="0">
              <a:buNone/>
              <a:defRPr sz="11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CAEC6-0586-49B9-8B6B-B3216B881579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957DF8-9C46-4B98-87AA-20A00B50BF57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BA901-90D2-442D-A01C-3E9527BC15C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079082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/>
            <a:fld id="{81D60167-4931-47E6-BA6A-407CBD079E47}" type="slidenum">
              <a:rPr lang="uk-UA" spc="-11" smtClean="0"/>
            </a:fld>
            <a:endParaRPr lang="uk-UA" spc="-1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defRPr>
            </a:lvl1pPr>
          </a:lstStyle>
          <a:p>
            <a:pPr marL="227330"/>
            <a:fld id="{81D60167-4931-47E6-BA6A-407CBD079E47}" type="slidenum">
              <a:rPr lang="uk-UA" spc="-11" smtClean="0"/>
            </a:fld>
            <a:endParaRPr lang="uk-UA" spc="-1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A16AD-C6A2-4B98-BFCC-D76BC3957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4793C-48A0-4A40-ABF3-29DB1CFE70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06202-00C6-44A5-86F6-04FC7CE8C73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2.xml"/><Relationship Id="rId3" Type="http://schemas.openxmlformats.org/officeDocument/2006/relationships/hyperlink" Target="https://www.bilibili.com/video/av667806319/" TargetMode="External"/><Relationship Id="rId2" Type="http://schemas.openxmlformats.org/officeDocument/2006/relationships/hyperlink" Target="https://www.bilibili.com/video/av604327629/" TargetMode="External"/><Relationship Id="rId1" Type="http://schemas.openxmlformats.org/officeDocument/2006/relationships/hyperlink" Target="https://www.ixigua.com/6813858992196944392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7"/>
          <p:cNvSpPr/>
          <p:nvPr/>
        </p:nvSpPr>
        <p:spPr>
          <a:xfrm rot="5400000">
            <a:off x="-2156932" y="-650631"/>
            <a:ext cx="6858001" cy="8159264"/>
          </a:xfrm>
          <a:custGeom>
            <a:avLst/>
            <a:gdLst>
              <a:gd name="connsiteX0" fmla="*/ 1 w 4510455"/>
              <a:gd name="connsiteY0" fmla="*/ 8838392 h 8838392"/>
              <a:gd name="connsiteX1" fmla="*/ 1 w 4510455"/>
              <a:gd name="connsiteY1" fmla="*/ 3888323 h 8838392"/>
              <a:gd name="connsiteX2" fmla="*/ 4510455 w 4510455"/>
              <a:gd name="connsiteY2" fmla="*/ 3888323 h 8838392"/>
              <a:gd name="connsiteX3" fmla="*/ 4510455 w 4510455"/>
              <a:gd name="connsiteY3" fmla="*/ 8838392 h 8838392"/>
              <a:gd name="connsiteX4" fmla="*/ 0 w 4510455"/>
              <a:gd name="connsiteY4" fmla="*/ 3888322 h 8838392"/>
              <a:gd name="connsiteX5" fmla="*/ 2255227 w 4510455"/>
              <a:gd name="connsiteY5" fmla="*/ 0 h 8838392"/>
              <a:gd name="connsiteX6" fmla="*/ 4510454 w 4510455"/>
              <a:gd name="connsiteY6" fmla="*/ 3888322 h 883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10455" h="8838392">
                <a:moveTo>
                  <a:pt x="1" y="8838392"/>
                </a:moveTo>
                <a:lnTo>
                  <a:pt x="1" y="3888323"/>
                </a:lnTo>
                <a:lnTo>
                  <a:pt x="4510455" y="3888323"/>
                </a:lnTo>
                <a:lnTo>
                  <a:pt x="4510455" y="8838392"/>
                </a:lnTo>
                <a:close/>
                <a:moveTo>
                  <a:pt x="0" y="3888322"/>
                </a:moveTo>
                <a:lnTo>
                  <a:pt x="2255227" y="0"/>
                </a:lnTo>
                <a:lnTo>
                  <a:pt x="4510454" y="3888322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 rot="5400000">
            <a:off x="-1091020" y="864903"/>
            <a:ext cx="6858001" cy="5128208"/>
          </a:xfrm>
          <a:custGeom>
            <a:avLst/>
            <a:gdLst>
              <a:gd name="connsiteX0" fmla="*/ 1 w 6858001"/>
              <a:gd name="connsiteY0" fmla="*/ 5128208 h 5128208"/>
              <a:gd name="connsiteX1" fmla="*/ 1 w 6858001"/>
              <a:gd name="connsiteY1" fmla="*/ 5128207 h 5128208"/>
              <a:gd name="connsiteX2" fmla="*/ 6857999 w 6858001"/>
              <a:gd name="connsiteY2" fmla="*/ 5128207 h 5128208"/>
              <a:gd name="connsiteX3" fmla="*/ 5388164 w 6858001"/>
              <a:gd name="connsiteY3" fmla="*/ 3589553 h 5128208"/>
              <a:gd name="connsiteX4" fmla="*/ 6858001 w 6858001"/>
              <a:gd name="connsiteY4" fmla="*/ 3589553 h 5128208"/>
              <a:gd name="connsiteX5" fmla="*/ 6858001 w 6858001"/>
              <a:gd name="connsiteY5" fmla="*/ 5128208 h 5128208"/>
              <a:gd name="connsiteX6" fmla="*/ 1 w 6858001"/>
              <a:gd name="connsiteY6" fmla="*/ 5128206 h 5128208"/>
              <a:gd name="connsiteX7" fmla="*/ 1 w 6858001"/>
              <a:gd name="connsiteY7" fmla="*/ 3589552 h 5128208"/>
              <a:gd name="connsiteX8" fmla="*/ 1469834 w 6858001"/>
              <a:gd name="connsiteY8" fmla="*/ 3589552 h 5128208"/>
              <a:gd name="connsiteX9" fmla="*/ 0 w 6858001"/>
              <a:gd name="connsiteY9" fmla="*/ 3589551 h 5128208"/>
              <a:gd name="connsiteX10" fmla="*/ 3428999 w 6858001"/>
              <a:gd name="connsiteY10" fmla="*/ 0 h 5128208"/>
              <a:gd name="connsiteX11" fmla="*/ 6857999 w 6858001"/>
              <a:gd name="connsiteY11" fmla="*/ 3589551 h 5128208"/>
              <a:gd name="connsiteX12" fmla="*/ 5388163 w 6858001"/>
              <a:gd name="connsiteY12" fmla="*/ 3589551 h 5128208"/>
              <a:gd name="connsiteX13" fmla="*/ 3428999 w 6858001"/>
              <a:gd name="connsiteY13" fmla="*/ 1538656 h 5128208"/>
              <a:gd name="connsiteX14" fmla="*/ 1469835 w 6858001"/>
              <a:gd name="connsiteY14" fmla="*/ 3589551 h 5128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58001" h="5128208">
                <a:moveTo>
                  <a:pt x="1" y="5128208"/>
                </a:moveTo>
                <a:lnTo>
                  <a:pt x="1" y="5128207"/>
                </a:lnTo>
                <a:lnTo>
                  <a:pt x="6857999" y="5128207"/>
                </a:lnTo>
                <a:lnTo>
                  <a:pt x="5388164" y="3589553"/>
                </a:lnTo>
                <a:lnTo>
                  <a:pt x="6858001" y="3589553"/>
                </a:lnTo>
                <a:lnTo>
                  <a:pt x="6858001" y="5128208"/>
                </a:lnTo>
                <a:close/>
                <a:moveTo>
                  <a:pt x="1" y="5128206"/>
                </a:moveTo>
                <a:lnTo>
                  <a:pt x="1" y="3589552"/>
                </a:lnTo>
                <a:lnTo>
                  <a:pt x="1469834" y="3589552"/>
                </a:lnTo>
                <a:close/>
                <a:moveTo>
                  <a:pt x="0" y="3589551"/>
                </a:moveTo>
                <a:lnTo>
                  <a:pt x="3428999" y="0"/>
                </a:lnTo>
                <a:lnTo>
                  <a:pt x="6857999" y="3589551"/>
                </a:lnTo>
                <a:lnTo>
                  <a:pt x="5388163" y="3589551"/>
                </a:lnTo>
                <a:lnTo>
                  <a:pt x="3428999" y="1538656"/>
                </a:lnTo>
                <a:lnTo>
                  <a:pt x="1469835" y="3589551"/>
                </a:lnTo>
                <a:close/>
              </a:path>
            </a:pathLst>
          </a:custGeom>
          <a:solidFill>
            <a:srgbClr val="2190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10735" y="3579495"/>
            <a:ext cx="67925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三章  设计思维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+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精益创业</a:t>
            </a:r>
            <a:endParaRPr lang="zh-CN" altLang="en-US" sz="21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object 4"/>
          <p:cNvSpPr txBox="1"/>
          <p:nvPr/>
        </p:nvSpPr>
        <p:spPr>
          <a:xfrm>
            <a:off x="5158105" y="2294255"/>
            <a:ext cx="5697220" cy="553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marL="12700" algn="ct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《创新创业基础》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38331" y="2379053"/>
            <a:ext cx="7715348" cy="1644809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观看设计思维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介绍视频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544938" y="0"/>
            <a:ext cx="8149784" cy="6858000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5000" b="-25000"/>
            </a:stretch>
          </a:blipFill>
          <a:ln w="2857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5" name="TextBox 76"/>
          <p:cNvSpPr txBox="1"/>
          <p:nvPr/>
        </p:nvSpPr>
        <p:spPr>
          <a:xfrm>
            <a:off x="354563" y="301577"/>
            <a:ext cx="24701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呈现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我的定义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19083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36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71876" y="1892604"/>
            <a:ext cx="5165766" cy="3439418"/>
          </a:xfrm>
          <a:prstGeom prst="rect">
            <a:avLst/>
          </a:prstGeom>
          <a:solidFill>
            <a:srgbClr val="21908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971274" y="3041820"/>
            <a:ext cx="4479062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设计思维不单单思考用户如何使用，更多的是</a:t>
            </a:r>
            <a:r>
              <a:rPr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理解用户本身</a:t>
            </a:r>
            <a:r>
              <a:rPr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以及其所处</a:t>
            </a:r>
            <a:r>
              <a:rPr lang="zh-CN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环境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22"/>
          <p:cNvSpPr>
            <a:spLocks noEditPoints="1"/>
          </p:cNvSpPr>
          <p:nvPr/>
        </p:nvSpPr>
        <p:spPr bwMode="auto">
          <a:xfrm>
            <a:off x="2104345" y="2187069"/>
            <a:ext cx="636310" cy="753421"/>
          </a:xfrm>
          <a:custGeom>
            <a:avLst/>
            <a:gdLst>
              <a:gd name="T0" fmla="*/ 386 w 414"/>
              <a:gd name="T1" fmla="*/ 452 h 490"/>
              <a:gd name="T2" fmla="*/ 386 w 414"/>
              <a:gd name="T3" fmla="*/ 63 h 490"/>
              <a:gd name="T4" fmla="*/ 351 w 414"/>
              <a:gd name="T5" fmla="*/ 24 h 490"/>
              <a:gd name="T6" fmla="*/ 63 w 414"/>
              <a:gd name="T7" fmla="*/ 24 h 490"/>
              <a:gd name="T8" fmla="*/ 28 w 414"/>
              <a:gd name="T9" fmla="*/ 63 h 490"/>
              <a:gd name="T10" fmla="*/ 85 w 414"/>
              <a:gd name="T11" fmla="*/ 63 h 490"/>
              <a:gd name="T12" fmla="*/ 101 w 414"/>
              <a:gd name="T13" fmla="*/ 81 h 490"/>
              <a:gd name="T14" fmla="*/ 101 w 414"/>
              <a:gd name="T15" fmla="*/ 100 h 490"/>
              <a:gd name="T16" fmla="*/ 85 w 414"/>
              <a:gd name="T17" fmla="*/ 118 h 490"/>
              <a:gd name="T18" fmla="*/ 28 w 414"/>
              <a:gd name="T19" fmla="*/ 118 h 490"/>
              <a:gd name="T20" fmla="*/ 28 w 414"/>
              <a:gd name="T21" fmla="*/ 397 h 490"/>
              <a:gd name="T22" fmla="*/ 85 w 414"/>
              <a:gd name="T23" fmla="*/ 397 h 490"/>
              <a:gd name="T24" fmla="*/ 101 w 414"/>
              <a:gd name="T25" fmla="*/ 414 h 490"/>
              <a:gd name="T26" fmla="*/ 101 w 414"/>
              <a:gd name="T27" fmla="*/ 434 h 490"/>
              <a:gd name="T28" fmla="*/ 85 w 414"/>
              <a:gd name="T29" fmla="*/ 451 h 490"/>
              <a:gd name="T30" fmla="*/ 30 w 414"/>
              <a:gd name="T31" fmla="*/ 451 h 490"/>
              <a:gd name="T32" fmla="*/ 30 w 414"/>
              <a:gd name="T33" fmla="*/ 452 h 490"/>
              <a:gd name="T34" fmla="*/ 66 w 414"/>
              <a:gd name="T35" fmla="*/ 490 h 490"/>
              <a:gd name="T36" fmla="*/ 351 w 414"/>
              <a:gd name="T37" fmla="*/ 490 h 490"/>
              <a:gd name="T38" fmla="*/ 386 w 414"/>
              <a:gd name="T39" fmla="*/ 452 h 490"/>
              <a:gd name="T40" fmla="*/ 414 w 414"/>
              <a:gd name="T41" fmla="*/ 431 h 490"/>
              <a:gd name="T42" fmla="*/ 393 w 414"/>
              <a:gd name="T43" fmla="*/ 463 h 490"/>
              <a:gd name="T44" fmla="*/ 401 w 414"/>
              <a:gd name="T45" fmla="*/ 438 h 490"/>
              <a:gd name="T46" fmla="*/ 401 w 414"/>
              <a:gd name="T47" fmla="*/ 55 h 490"/>
              <a:gd name="T48" fmla="*/ 362 w 414"/>
              <a:gd name="T49" fmla="*/ 11 h 490"/>
              <a:gd name="T50" fmla="*/ 78 w 414"/>
              <a:gd name="T51" fmla="*/ 11 h 490"/>
              <a:gd name="T52" fmla="*/ 57 w 414"/>
              <a:gd name="T53" fmla="*/ 18 h 490"/>
              <a:gd name="T54" fmla="*/ 85 w 414"/>
              <a:gd name="T55" fmla="*/ 0 h 490"/>
              <a:gd name="T56" fmla="*/ 367 w 414"/>
              <a:gd name="T57" fmla="*/ 0 h 490"/>
              <a:gd name="T58" fmla="*/ 414 w 414"/>
              <a:gd name="T59" fmla="*/ 50 h 490"/>
              <a:gd name="T60" fmla="*/ 414 w 414"/>
              <a:gd name="T61" fmla="*/ 431 h 490"/>
              <a:gd name="T62" fmla="*/ 146 w 414"/>
              <a:gd name="T63" fmla="*/ 314 h 490"/>
              <a:gd name="T64" fmla="*/ 292 w 414"/>
              <a:gd name="T65" fmla="*/ 314 h 490"/>
              <a:gd name="T66" fmla="*/ 292 w 414"/>
              <a:gd name="T67" fmla="*/ 329 h 490"/>
              <a:gd name="T68" fmla="*/ 281 w 414"/>
              <a:gd name="T69" fmla="*/ 341 h 490"/>
              <a:gd name="T70" fmla="*/ 156 w 414"/>
              <a:gd name="T71" fmla="*/ 341 h 490"/>
              <a:gd name="T72" fmla="*/ 146 w 414"/>
              <a:gd name="T73" fmla="*/ 329 h 490"/>
              <a:gd name="T74" fmla="*/ 146 w 414"/>
              <a:gd name="T75" fmla="*/ 314 h 490"/>
              <a:gd name="T76" fmla="*/ 219 w 414"/>
              <a:gd name="T77" fmla="*/ 263 h 490"/>
              <a:gd name="T78" fmla="*/ 180 w 414"/>
              <a:gd name="T79" fmla="*/ 203 h 490"/>
              <a:gd name="T80" fmla="*/ 219 w 414"/>
              <a:gd name="T81" fmla="*/ 143 h 490"/>
              <a:gd name="T82" fmla="*/ 257 w 414"/>
              <a:gd name="T83" fmla="*/ 203 h 490"/>
              <a:gd name="T84" fmla="*/ 219 w 414"/>
              <a:gd name="T85" fmla="*/ 263 h 490"/>
              <a:gd name="T86" fmla="*/ 74 w 414"/>
              <a:gd name="T87" fmla="*/ 440 h 490"/>
              <a:gd name="T88" fmla="*/ 26 w 414"/>
              <a:gd name="T89" fmla="*/ 440 h 490"/>
              <a:gd name="T90" fmla="*/ 0 w 414"/>
              <a:gd name="T91" fmla="*/ 419 h 490"/>
              <a:gd name="T92" fmla="*/ 0 w 414"/>
              <a:gd name="T93" fmla="*/ 417 h 490"/>
              <a:gd name="T94" fmla="*/ 18 w 414"/>
              <a:gd name="T95" fmla="*/ 404 h 490"/>
              <a:gd name="T96" fmla="*/ 29 w 414"/>
              <a:gd name="T97" fmla="*/ 408 h 490"/>
              <a:gd name="T98" fmla="*/ 74 w 414"/>
              <a:gd name="T99" fmla="*/ 408 h 490"/>
              <a:gd name="T100" fmla="*/ 87 w 414"/>
              <a:gd name="T101" fmla="*/ 423 h 490"/>
              <a:gd name="T102" fmla="*/ 87 w 414"/>
              <a:gd name="T103" fmla="*/ 425 h 490"/>
              <a:gd name="T104" fmla="*/ 74 w 414"/>
              <a:gd name="T105" fmla="*/ 440 h 490"/>
              <a:gd name="T106" fmla="*/ 74 w 414"/>
              <a:gd name="T107" fmla="*/ 107 h 490"/>
              <a:gd name="T108" fmla="*/ 26 w 414"/>
              <a:gd name="T109" fmla="*/ 107 h 490"/>
              <a:gd name="T110" fmla="*/ 0 w 414"/>
              <a:gd name="T111" fmla="*/ 86 h 490"/>
              <a:gd name="T112" fmla="*/ 0 w 414"/>
              <a:gd name="T113" fmla="*/ 83 h 490"/>
              <a:gd name="T114" fmla="*/ 18 w 414"/>
              <a:gd name="T115" fmla="*/ 71 h 490"/>
              <a:gd name="T116" fmla="*/ 29 w 414"/>
              <a:gd name="T117" fmla="*/ 74 h 490"/>
              <a:gd name="T118" fmla="*/ 74 w 414"/>
              <a:gd name="T119" fmla="*/ 74 h 490"/>
              <a:gd name="T120" fmla="*/ 87 w 414"/>
              <a:gd name="T121" fmla="*/ 89 h 490"/>
              <a:gd name="T122" fmla="*/ 87 w 414"/>
              <a:gd name="T123" fmla="*/ 92 h 490"/>
              <a:gd name="T124" fmla="*/ 74 w 414"/>
              <a:gd name="T125" fmla="*/ 10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490">
                <a:moveTo>
                  <a:pt x="386" y="452"/>
                </a:moveTo>
                <a:cubicBezTo>
                  <a:pt x="386" y="322"/>
                  <a:pt x="386" y="193"/>
                  <a:pt x="386" y="63"/>
                </a:cubicBezTo>
                <a:cubicBezTo>
                  <a:pt x="386" y="42"/>
                  <a:pt x="371" y="24"/>
                  <a:pt x="351" y="24"/>
                </a:cubicBezTo>
                <a:cubicBezTo>
                  <a:pt x="255" y="24"/>
                  <a:pt x="159" y="24"/>
                  <a:pt x="63" y="24"/>
                </a:cubicBezTo>
                <a:cubicBezTo>
                  <a:pt x="44" y="24"/>
                  <a:pt x="28" y="42"/>
                  <a:pt x="28" y="63"/>
                </a:cubicBezTo>
                <a:cubicBezTo>
                  <a:pt x="47" y="63"/>
                  <a:pt x="66" y="63"/>
                  <a:pt x="85" y="63"/>
                </a:cubicBezTo>
                <a:cubicBezTo>
                  <a:pt x="94" y="63"/>
                  <a:pt x="101" y="71"/>
                  <a:pt x="101" y="8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10"/>
                  <a:pt x="94" y="118"/>
                  <a:pt x="85" y="118"/>
                </a:cubicBezTo>
                <a:cubicBezTo>
                  <a:pt x="66" y="118"/>
                  <a:pt x="47" y="118"/>
                  <a:pt x="28" y="118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47" y="397"/>
                  <a:pt x="66" y="397"/>
                  <a:pt x="85" y="397"/>
                </a:cubicBezTo>
                <a:cubicBezTo>
                  <a:pt x="94" y="397"/>
                  <a:pt x="101" y="405"/>
                  <a:pt x="101" y="414"/>
                </a:cubicBezTo>
                <a:cubicBezTo>
                  <a:pt x="101" y="434"/>
                  <a:pt x="101" y="434"/>
                  <a:pt x="101" y="434"/>
                </a:cubicBezTo>
                <a:cubicBezTo>
                  <a:pt x="101" y="443"/>
                  <a:pt x="94" y="451"/>
                  <a:pt x="85" y="451"/>
                </a:cubicBezTo>
                <a:cubicBezTo>
                  <a:pt x="67" y="451"/>
                  <a:pt x="49" y="451"/>
                  <a:pt x="30" y="451"/>
                </a:cubicBezTo>
                <a:cubicBezTo>
                  <a:pt x="30" y="452"/>
                  <a:pt x="30" y="452"/>
                  <a:pt x="30" y="452"/>
                </a:cubicBezTo>
                <a:cubicBezTo>
                  <a:pt x="30" y="473"/>
                  <a:pt x="46" y="490"/>
                  <a:pt x="66" y="490"/>
                </a:cubicBezTo>
                <a:cubicBezTo>
                  <a:pt x="161" y="490"/>
                  <a:pt x="256" y="490"/>
                  <a:pt x="351" y="490"/>
                </a:cubicBezTo>
                <a:cubicBezTo>
                  <a:pt x="371" y="490"/>
                  <a:pt x="386" y="473"/>
                  <a:pt x="386" y="452"/>
                </a:cubicBezTo>
                <a:close/>
                <a:moveTo>
                  <a:pt x="414" y="431"/>
                </a:moveTo>
                <a:cubicBezTo>
                  <a:pt x="414" y="444"/>
                  <a:pt x="402" y="456"/>
                  <a:pt x="393" y="463"/>
                </a:cubicBezTo>
                <a:cubicBezTo>
                  <a:pt x="398" y="456"/>
                  <a:pt x="401" y="447"/>
                  <a:pt x="401" y="438"/>
                </a:cubicBezTo>
                <a:cubicBezTo>
                  <a:pt x="401" y="310"/>
                  <a:pt x="402" y="183"/>
                  <a:pt x="401" y="55"/>
                </a:cubicBezTo>
                <a:cubicBezTo>
                  <a:pt x="401" y="29"/>
                  <a:pt x="385" y="11"/>
                  <a:pt x="362" y="11"/>
                </a:cubicBezTo>
                <a:cubicBezTo>
                  <a:pt x="266" y="11"/>
                  <a:pt x="174" y="11"/>
                  <a:pt x="78" y="11"/>
                </a:cubicBezTo>
                <a:cubicBezTo>
                  <a:pt x="70" y="11"/>
                  <a:pt x="63" y="13"/>
                  <a:pt x="57" y="18"/>
                </a:cubicBezTo>
                <a:cubicBezTo>
                  <a:pt x="64" y="9"/>
                  <a:pt x="74" y="0"/>
                  <a:pt x="85" y="0"/>
                </a:cubicBezTo>
                <a:cubicBezTo>
                  <a:pt x="180" y="0"/>
                  <a:pt x="271" y="0"/>
                  <a:pt x="367" y="0"/>
                </a:cubicBezTo>
                <a:cubicBezTo>
                  <a:pt x="392" y="0"/>
                  <a:pt x="414" y="22"/>
                  <a:pt x="414" y="50"/>
                </a:cubicBezTo>
                <a:cubicBezTo>
                  <a:pt x="414" y="177"/>
                  <a:pt x="414" y="304"/>
                  <a:pt x="414" y="431"/>
                </a:cubicBezTo>
                <a:close/>
                <a:moveTo>
                  <a:pt x="146" y="314"/>
                </a:moveTo>
                <a:cubicBezTo>
                  <a:pt x="146" y="261"/>
                  <a:pt x="292" y="261"/>
                  <a:pt x="292" y="314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35"/>
                  <a:pt x="287" y="341"/>
                  <a:pt x="281" y="341"/>
                </a:cubicBezTo>
                <a:cubicBezTo>
                  <a:pt x="156" y="341"/>
                  <a:pt x="156" y="341"/>
                  <a:pt x="156" y="341"/>
                </a:cubicBezTo>
                <a:cubicBezTo>
                  <a:pt x="150" y="341"/>
                  <a:pt x="146" y="335"/>
                  <a:pt x="146" y="329"/>
                </a:cubicBezTo>
                <a:cubicBezTo>
                  <a:pt x="146" y="314"/>
                  <a:pt x="146" y="314"/>
                  <a:pt x="146" y="314"/>
                </a:cubicBezTo>
                <a:close/>
                <a:moveTo>
                  <a:pt x="219" y="263"/>
                </a:moveTo>
                <a:cubicBezTo>
                  <a:pt x="201" y="263"/>
                  <a:pt x="180" y="236"/>
                  <a:pt x="180" y="203"/>
                </a:cubicBezTo>
                <a:cubicBezTo>
                  <a:pt x="180" y="170"/>
                  <a:pt x="175" y="143"/>
                  <a:pt x="219" y="143"/>
                </a:cubicBezTo>
                <a:cubicBezTo>
                  <a:pt x="263" y="143"/>
                  <a:pt x="257" y="170"/>
                  <a:pt x="257" y="203"/>
                </a:cubicBezTo>
                <a:cubicBezTo>
                  <a:pt x="257" y="236"/>
                  <a:pt x="237" y="263"/>
                  <a:pt x="219" y="263"/>
                </a:cubicBezTo>
                <a:close/>
                <a:moveTo>
                  <a:pt x="74" y="440"/>
                </a:moveTo>
                <a:cubicBezTo>
                  <a:pt x="26" y="440"/>
                  <a:pt x="26" y="440"/>
                  <a:pt x="26" y="440"/>
                </a:cubicBezTo>
                <a:cubicBezTo>
                  <a:pt x="14" y="440"/>
                  <a:pt x="0" y="435"/>
                  <a:pt x="0" y="419"/>
                </a:cubicBezTo>
                <a:cubicBezTo>
                  <a:pt x="0" y="418"/>
                  <a:pt x="0" y="417"/>
                  <a:pt x="0" y="417"/>
                </a:cubicBezTo>
                <a:cubicBezTo>
                  <a:pt x="0" y="398"/>
                  <a:pt x="15" y="397"/>
                  <a:pt x="18" y="404"/>
                </a:cubicBezTo>
                <a:cubicBezTo>
                  <a:pt x="19" y="407"/>
                  <a:pt x="23" y="408"/>
                  <a:pt x="29" y="408"/>
                </a:cubicBezTo>
                <a:cubicBezTo>
                  <a:pt x="74" y="408"/>
                  <a:pt x="74" y="408"/>
                  <a:pt x="74" y="408"/>
                </a:cubicBezTo>
                <a:cubicBezTo>
                  <a:pt x="81" y="408"/>
                  <a:pt x="87" y="415"/>
                  <a:pt x="87" y="423"/>
                </a:cubicBezTo>
                <a:cubicBezTo>
                  <a:pt x="87" y="424"/>
                  <a:pt x="87" y="424"/>
                  <a:pt x="87" y="425"/>
                </a:cubicBezTo>
                <a:cubicBezTo>
                  <a:pt x="87" y="433"/>
                  <a:pt x="81" y="440"/>
                  <a:pt x="74" y="440"/>
                </a:cubicBezTo>
                <a:close/>
                <a:moveTo>
                  <a:pt x="74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14" y="107"/>
                  <a:pt x="0" y="102"/>
                  <a:pt x="0" y="86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5"/>
                  <a:pt x="15" y="64"/>
                  <a:pt x="18" y="71"/>
                </a:cubicBezTo>
                <a:cubicBezTo>
                  <a:pt x="19" y="74"/>
                  <a:pt x="23" y="74"/>
                  <a:pt x="2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1" y="74"/>
                  <a:pt x="87" y="81"/>
                  <a:pt x="87" y="89"/>
                </a:cubicBezTo>
                <a:cubicBezTo>
                  <a:pt x="87" y="90"/>
                  <a:pt x="87" y="91"/>
                  <a:pt x="87" y="92"/>
                </a:cubicBezTo>
                <a:cubicBezTo>
                  <a:pt x="87" y="100"/>
                  <a:pt x="81" y="107"/>
                  <a:pt x="74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3098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49174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同理心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是设计思维的出发点和和核心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491105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38331" y="2379053"/>
            <a:ext cx="7715348" cy="1644809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观看设计思维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同理心视频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15009" y="846666"/>
            <a:ext cx="19608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同理心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5425" y="2127885"/>
            <a:ext cx="9511665" cy="350266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我们活了二十多年，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心里总会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记恨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某个人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这种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可能源于某件事情，甚至于某句话，限定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于某个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时间段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可是，世界上没有人是不能被原谅的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因为，你不是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他（她）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如果你忘掉自己，把你换成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他（她）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那么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24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29444" y="432646"/>
            <a:ext cx="16052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15009" y="846666"/>
            <a:ext cx="379984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体验同理心（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分钟）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5425" y="1925955"/>
            <a:ext cx="9511665" cy="443039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大家找一个空旷的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地方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拿一个物品作为他（她），在这个物品周围画一个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圆圈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从圆圈往外走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步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把你换成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他（她），设身处地回想当时的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情形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如果你能原谅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他（她）一些，往前走一步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如果你又能原谅他（她）一些，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再往前走一步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24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当你能走到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他（她）面前时，去拥抱他（她）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一下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29444" y="432646"/>
            <a:ext cx="16052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7" name="文本框 6"/>
          <p:cNvSpPr txBox="1"/>
          <p:nvPr/>
        </p:nvSpPr>
        <p:spPr>
          <a:xfrm>
            <a:off x="1623695" y="1773555"/>
            <a:ext cx="9511665" cy="33731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你向前走了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几步？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你有没有拥抱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对方？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你往前走了一步后，心情有无变化？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是什么心情？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是不是每一个人活着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都不容易？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你放过了对方，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是不是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最终也放过了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自己？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29444" y="432646"/>
            <a:ext cx="8940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反思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-8255" y="4070462"/>
            <a:ext cx="1219200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精益创业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20568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20"/>
          <p:cNvSpPr/>
          <p:nvPr/>
        </p:nvSpPr>
        <p:spPr>
          <a:xfrm>
            <a:off x="4868871" y="1432387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219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96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96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90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3057520"/>
            <a:ext cx="121919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什么是精益创业？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247015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链接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一个案例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306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微信的开发及使用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30632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116236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课程回顾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8375" y="2379345"/>
            <a:ext cx="7715250" cy="281876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不确定性来临时，我们要采取创业思维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创业思维背后的理论是效果推理理论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欲望是创业思维的前提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效果推理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“1+4+1”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六大原则：欲望原则、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柠檬水原则、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手中鸟原则、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疯狂被子原则、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最小可承受风险原则、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飞行员原则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效果推理理论的模型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44310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硅谷创业家Eric Ries的定义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Snip Same Side Corner Rectangle 1"/>
          <p:cNvSpPr/>
          <p:nvPr/>
        </p:nvSpPr>
        <p:spPr>
          <a:xfrm>
            <a:off x="1007745" y="1029335"/>
            <a:ext cx="10176510" cy="4799965"/>
          </a:xfrm>
          <a:prstGeom prst="rect">
            <a:avLst/>
          </a:prstGeom>
          <a:solidFill>
            <a:srgbClr val="21908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7310" y="2091055"/>
            <a:ext cx="9518015" cy="2676525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457200" indent="-4572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</a:rPr>
              <a:t>成功的商业模式都是先推出</a:t>
            </a:r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“最小可用产品”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457200" indent="-4572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</a:rPr>
              <a:t>随即听取</a:t>
            </a:r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“客户反馈”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  <a:p>
            <a:pPr marL="457200" indent="-457200" algn="l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bg1"/>
                </a:solidFill>
              </a:rPr>
              <a:t>然后</a:t>
            </a:r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“快速迭代”</a:t>
            </a:r>
            <a:r>
              <a:rPr lang="zh-CN" altLang="en-US" b="1" dirty="0">
                <a:solidFill>
                  <a:schemeClr val="bg1"/>
                </a:solidFill>
              </a:rPr>
              <a:t>，即精益创业”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7" name="任意多边形 35"/>
          <p:cNvSpPr/>
          <p:nvPr/>
        </p:nvSpPr>
        <p:spPr>
          <a:xfrm>
            <a:off x="0" y="432435"/>
            <a:ext cx="147955" cy="282575"/>
          </a:xfrm>
          <a:custGeom>
            <a:avLst/>
            <a:gdLst>
              <a:gd name="connsiteX0" fmla="*/ 0 w 251412"/>
              <a:gd name="connsiteY0" fmla="*/ 0 h 480334"/>
              <a:gd name="connsiteX1" fmla="*/ 251412 w 251412"/>
              <a:gd name="connsiteY1" fmla="*/ 240167 h 480334"/>
              <a:gd name="connsiteX2" fmla="*/ 0 w 251412"/>
              <a:gd name="connsiteY2" fmla="*/ 480334 h 480334"/>
              <a:gd name="connsiteX3" fmla="*/ 0 w 251412"/>
              <a:gd name="connsiteY3" fmla="*/ 0 h 480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1412" h="480334">
                <a:moveTo>
                  <a:pt x="0" y="0"/>
                </a:moveTo>
                <a:lnTo>
                  <a:pt x="251412" y="240167"/>
                </a:lnTo>
                <a:lnTo>
                  <a:pt x="0" y="480334"/>
                </a:lnTo>
                <a:lnTo>
                  <a:pt x="0" y="0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31"/>
          <p:cNvSpPr/>
          <p:nvPr/>
        </p:nvSpPr>
        <p:spPr>
          <a:xfrm>
            <a:off x="0" y="234950"/>
            <a:ext cx="354330" cy="677545"/>
          </a:xfrm>
          <a:custGeom>
            <a:avLst/>
            <a:gdLst>
              <a:gd name="connsiteX0" fmla="*/ 0 w 441911"/>
              <a:gd name="connsiteY0" fmla="*/ 0 h 844290"/>
              <a:gd name="connsiteX1" fmla="*/ 441911 w 441911"/>
              <a:gd name="connsiteY1" fmla="*/ 422145 h 844290"/>
              <a:gd name="connsiteX2" fmla="*/ 0 w 441911"/>
              <a:gd name="connsiteY2" fmla="*/ 844290 h 844290"/>
              <a:gd name="connsiteX3" fmla="*/ 0 w 441911"/>
              <a:gd name="connsiteY3" fmla="*/ 662312 h 844290"/>
              <a:gd name="connsiteX4" fmla="*/ 251412 w 441911"/>
              <a:gd name="connsiteY4" fmla="*/ 422145 h 844290"/>
              <a:gd name="connsiteX5" fmla="*/ 0 w 441911"/>
              <a:gd name="connsiteY5" fmla="*/ 181978 h 844290"/>
              <a:gd name="connsiteX6" fmla="*/ 0 w 441911"/>
              <a:gd name="connsiteY6" fmla="*/ 0 h 844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1911" h="844290">
                <a:moveTo>
                  <a:pt x="0" y="0"/>
                </a:moveTo>
                <a:lnTo>
                  <a:pt x="441911" y="422145"/>
                </a:lnTo>
                <a:lnTo>
                  <a:pt x="0" y="844290"/>
                </a:lnTo>
                <a:lnTo>
                  <a:pt x="0" y="662312"/>
                </a:lnTo>
                <a:lnTo>
                  <a:pt x="251412" y="422145"/>
                </a:lnTo>
                <a:lnTo>
                  <a:pt x="0" y="181978"/>
                </a:lnTo>
                <a:lnTo>
                  <a:pt x="0" y="0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544938" y="0"/>
            <a:ext cx="8149784" cy="6858000"/>
          </a:xfrm>
          <a:prstGeom prst="rect">
            <a:avLst/>
          </a:pr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5000" b="-25000"/>
            </a:stretch>
          </a:blipFill>
          <a:ln w="28575"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5" name="TextBox 76"/>
          <p:cNvSpPr txBox="1"/>
          <p:nvPr/>
        </p:nvSpPr>
        <p:spPr>
          <a:xfrm>
            <a:off x="354563" y="301577"/>
            <a:ext cx="24701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呈现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我的定义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19083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36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671876" y="1892604"/>
            <a:ext cx="5165766" cy="3439418"/>
          </a:xfrm>
          <a:prstGeom prst="rect">
            <a:avLst/>
          </a:prstGeom>
          <a:solidFill>
            <a:srgbClr val="21908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971274" y="3041820"/>
            <a:ext cx="4479062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就是尽快</a:t>
            </a:r>
            <a:r>
              <a:rPr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出产品原型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听取建议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迅速迭代</a:t>
            </a:r>
            <a:r>
              <a:rPr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。他的好处在于既能检验和实现创业者的思想，同时又能规避巨大的风险。</a:t>
            </a:r>
            <a:endParaRPr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Freeform 22"/>
          <p:cNvSpPr>
            <a:spLocks noEditPoints="1"/>
          </p:cNvSpPr>
          <p:nvPr/>
        </p:nvSpPr>
        <p:spPr bwMode="auto">
          <a:xfrm>
            <a:off x="2104345" y="2187069"/>
            <a:ext cx="636310" cy="753421"/>
          </a:xfrm>
          <a:custGeom>
            <a:avLst/>
            <a:gdLst>
              <a:gd name="T0" fmla="*/ 386 w 414"/>
              <a:gd name="T1" fmla="*/ 452 h 490"/>
              <a:gd name="T2" fmla="*/ 386 w 414"/>
              <a:gd name="T3" fmla="*/ 63 h 490"/>
              <a:gd name="T4" fmla="*/ 351 w 414"/>
              <a:gd name="T5" fmla="*/ 24 h 490"/>
              <a:gd name="T6" fmla="*/ 63 w 414"/>
              <a:gd name="T7" fmla="*/ 24 h 490"/>
              <a:gd name="T8" fmla="*/ 28 w 414"/>
              <a:gd name="T9" fmla="*/ 63 h 490"/>
              <a:gd name="T10" fmla="*/ 85 w 414"/>
              <a:gd name="T11" fmla="*/ 63 h 490"/>
              <a:gd name="T12" fmla="*/ 101 w 414"/>
              <a:gd name="T13" fmla="*/ 81 h 490"/>
              <a:gd name="T14" fmla="*/ 101 w 414"/>
              <a:gd name="T15" fmla="*/ 100 h 490"/>
              <a:gd name="T16" fmla="*/ 85 w 414"/>
              <a:gd name="T17" fmla="*/ 118 h 490"/>
              <a:gd name="T18" fmla="*/ 28 w 414"/>
              <a:gd name="T19" fmla="*/ 118 h 490"/>
              <a:gd name="T20" fmla="*/ 28 w 414"/>
              <a:gd name="T21" fmla="*/ 397 h 490"/>
              <a:gd name="T22" fmla="*/ 85 w 414"/>
              <a:gd name="T23" fmla="*/ 397 h 490"/>
              <a:gd name="T24" fmla="*/ 101 w 414"/>
              <a:gd name="T25" fmla="*/ 414 h 490"/>
              <a:gd name="T26" fmla="*/ 101 w 414"/>
              <a:gd name="T27" fmla="*/ 434 h 490"/>
              <a:gd name="T28" fmla="*/ 85 w 414"/>
              <a:gd name="T29" fmla="*/ 451 h 490"/>
              <a:gd name="T30" fmla="*/ 30 w 414"/>
              <a:gd name="T31" fmla="*/ 451 h 490"/>
              <a:gd name="T32" fmla="*/ 30 w 414"/>
              <a:gd name="T33" fmla="*/ 452 h 490"/>
              <a:gd name="T34" fmla="*/ 66 w 414"/>
              <a:gd name="T35" fmla="*/ 490 h 490"/>
              <a:gd name="T36" fmla="*/ 351 w 414"/>
              <a:gd name="T37" fmla="*/ 490 h 490"/>
              <a:gd name="T38" fmla="*/ 386 w 414"/>
              <a:gd name="T39" fmla="*/ 452 h 490"/>
              <a:gd name="T40" fmla="*/ 414 w 414"/>
              <a:gd name="T41" fmla="*/ 431 h 490"/>
              <a:gd name="T42" fmla="*/ 393 w 414"/>
              <a:gd name="T43" fmla="*/ 463 h 490"/>
              <a:gd name="T44" fmla="*/ 401 w 414"/>
              <a:gd name="T45" fmla="*/ 438 h 490"/>
              <a:gd name="T46" fmla="*/ 401 w 414"/>
              <a:gd name="T47" fmla="*/ 55 h 490"/>
              <a:gd name="T48" fmla="*/ 362 w 414"/>
              <a:gd name="T49" fmla="*/ 11 h 490"/>
              <a:gd name="T50" fmla="*/ 78 w 414"/>
              <a:gd name="T51" fmla="*/ 11 h 490"/>
              <a:gd name="T52" fmla="*/ 57 w 414"/>
              <a:gd name="T53" fmla="*/ 18 h 490"/>
              <a:gd name="T54" fmla="*/ 85 w 414"/>
              <a:gd name="T55" fmla="*/ 0 h 490"/>
              <a:gd name="T56" fmla="*/ 367 w 414"/>
              <a:gd name="T57" fmla="*/ 0 h 490"/>
              <a:gd name="T58" fmla="*/ 414 w 414"/>
              <a:gd name="T59" fmla="*/ 50 h 490"/>
              <a:gd name="T60" fmla="*/ 414 w 414"/>
              <a:gd name="T61" fmla="*/ 431 h 490"/>
              <a:gd name="T62" fmla="*/ 146 w 414"/>
              <a:gd name="T63" fmla="*/ 314 h 490"/>
              <a:gd name="T64" fmla="*/ 292 w 414"/>
              <a:gd name="T65" fmla="*/ 314 h 490"/>
              <a:gd name="T66" fmla="*/ 292 w 414"/>
              <a:gd name="T67" fmla="*/ 329 h 490"/>
              <a:gd name="T68" fmla="*/ 281 w 414"/>
              <a:gd name="T69" fmla="*/ 341 h 490"/>
              <a:gd name="T70" fmla="*/ 156 w 414"/>
              <a:gd name="T71" fmla="*/ 341 h 490"/>
              <a:gd name="T72" fmla="*/ 146 w 414"/>
              <a:gd name="T73" fmla="*/ 329 h 490"/>
              <a:gd name="T74" fmla="*/ 146 w 414"/>
              <a:gd name="T75" fmla="*/ 314 h 490"/>
              <a:gd name="T76" fmla="*/ 219 w 414"/>
              <a:gd name="T77" fmla="*/ 263 h 490"/>
              <a:gd name="T78" fmla="*/ 180 w 414"/>
              <a:gd name="T79" fmla="*/ 203 h 490"/>
              <a:gd name="T80" fmla="*/ 219 w 414"/>
              <a:gd name="T81" fmla="*/ 143 h 490"/>
              <a:gd name="T82" fmla="*/ 257 w 414"/>
              <a:gd name="T83" fmla="*/ 203 h 490"/>
              <a:gd name="T84" fmla="*/ 219 w 414"/>
              <a:gd name="T85" fmla="*/ 263 h 490"/>
              <a:gd name="T86" fmla="*/ 74 w 414"/>
              <a:gd name="T87" fmla="*/ 440 h 490"/>
              <a:gd name="T88" fmla="*/ 26 w 414"/>
              <a:gd name="T89" fmla="*/ 440 h 490"/>
              <a:gd name="T90" fmla="*/ 0 w 414"/>
              <a:gd name="T91" fmla="*/ 419 h 490"/>
              <a:gd name="T92" fmla="*/ 0 w 414"/>
              <a:gd name="T93" fmla="*/ 417 h 490"/>
              <a:gd name="T94" fmla="*/ 18 w 414"/>
              <a:gd name="T95" fmla="*/ 404 h 490"/>
              <a:gd name="T96" fmla="*/ 29 w 414"/>
              <a:gd name="T97" fmla="*/ 408 h 490"/>
              <a:gd name="T98" fmla="*/ 74 w 414"/>
              <a:gd name="T99" fmla="*/ 408 h 490"/>
              <a:gd name="T100" fmla="*/ 87 w 414"/>
              <a:gd name="T101" fmla="*/ 423 h 490"/>
              <a:gd name="T102" fmla="*/ 87 w 414"/>
              <a:gd name="T103" fmla="*/ 425 h 490"/>
              <a:gd name="T104" fmla="*/ 74 w 414"/>
              <a:gd name="T105" fmla="*/ 440 h 490"/>
              <a:gd name="T106" fmla="*/ 74 w 414"/>
              <a:gd name="T107" fmla="*/ 107 h 490"/>
              <a:gd name="T108" fmla="*/ 26 w 414"/>
              <a:gd name="T109" fmla="*/ 107 h 490"/>
              <a:gd name="T110" fmla="*/ 0 w 414"/>
              <a:gd name="T111" fmla="*/ 86 h 490"/>
              <a:gd name="T112" fmla="*/ 0 w 414"/>
              <a:gd name="T113" fmla="*/ 83 h 490"/>
              <a:gd name="T114" fmla="*/ 18 w 414"/>
              <a:gd name="T115" fmla="*/ 71 h 490"/>
              <a:gd name="T116" fmla="*/ 29 w 414"/>
              <a:gd name="T117" fmla="*/ 74 h 490"/>
              <a:gd name="T118" fmla="*/ 74 w 414"/>
              <a:gd name="T119" fmla="*/ 74 h 490"/>
              <a:gd name="T120" fmla="*/ 87 w 414"/>
              <a:gd name="T121" fmla="*/ 89 h 490"/>
              <a:gd name="T122" fmla="*/ 87 w 414"/>
              <a:gd name="T123" fmla="*/ 92 h 490"/>
              <a:gd name="T124" fmla="*/ 74 w 414"/>
              <a:gd name="T125" fmla="*/ 10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490">
                <a:moveTo>
                  <a:pt x="386" y="452"/>
                </a:moveTo>
                <a:cubicBezTo>
                  <a:pt x="386" y="322"/>
                  <a:pt x="386" y="193"/>
                  <a:pt x="386" y="63"/>
                </a:cubicBezTo>
                <a:cubicBezTo>
                  <a:pt x="386" y="42"/>
                  <a:pt x="371" y="24"/>
                  <a:pt x="351" y="24"/>
                </a:cubicBezTo>
                <a:cubicBezTo>
                  <a:pt x="255" y="24"/>
                  <a:pt x="159" y="24"/>
                  <a:pt x="63" y="24"/>
                </a:cubicBezTo>
                <a:cubicBezTo>
                  <a:pt x="44" y="24"/>
                  <a:pt x="28" y="42"/>
                  <a:pt x="28" y="63"/>
                </a:cubicBezTo>
                <a:cubicBezTo>
                  <a:pt x="47" y="63"/>
                  <a:pt x="66" y="63"/>
                  <a:pt x="85" y="63"/>
                </a:cubicBezTo>
                <a:cubicBezTo>
                  <a:pt x="94" y="63"/>
                  <a:pt x="101" y="71"/>
                  <a:pt x="101" y="8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10"/>
                  <a:pt x="94" y="118"/>
                  <a:pt x="85" y="118"/>
                </a:cubicBezTo>
                <a:cubicBezTo>
                  <a:pt x="66" y="118"/>
                  <a:pt x="47" y="118"/>
                  <a:pt x="28" y="118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47" y="397"/>
                  <a:pt x="66" y="397"/>
                  <a:pt x="85" y="397"/>
                </a:cubicBezTo>
                <a:cubicBezTo>
                  <a:pt x="94" y="397"/>
                  <a:pt x="101" y="405"/>
                  <a:pt x="101" y="414"/>
                </a:cubicBezTo>
                <a:cubicBezTo>
                  <a:pt x="101" y="434"/>
                  <a:pt x="101" y="434"/>
                  <a:pt x="101" y="434"/>
                </a:cubicBezTo>
                <a:cubicBezTo>
                  <a:pt x="101" y="443"/>
                  <a:pt x="94" y="451"/>
                  <a:pt x="85" y="451"/>
                </a:cubicBezTo>
                <a:cubicBezTo>
                  <a:pt x="67" y="451"/>
                  <a:pt x="49" y="451"/>
                  <a:pt x="30" y="451"/>
                </a:cubicBezTo>
                <a:cubicBezTo>
                  <a:pt x="30" y="452"/>
                  <a:pt x="30" y="452"/>
                  <a:pt x="30" y="452"/>
                </a:cubicBezTo>
                <a:cubicBezTo>
                  <a:pt x="30" y="473"/>
                  <a:pt x="46" y="490"/>
                  <a:pt x="66" y="490"/>
                </a:cubicBezTo>
                <a:cubicBezTo>
                  <a:pt x="161" y="490"/>
                  <a:pt x="256" y="490"/>
                  <a:pt x="351" y="490"/>
                </a:cubicBezTo>
                <a:cubicBezTo>
                  <a:pt x="371" y="490"/>
                  <a:pt x="386" y="473"/>
                  <a:pt x="386" y="452"/>
                </a:cubicBezTo>
                <a:close/>
                <a:moveTo>
                  <a:pt x="414" y="431"/>
                </a:moveTo>
                <a:cubicBezTo>
                  <a:pt x="414" y="444"/>
                  <a:pt x="402" y="456"/>
                  <a:pt x="393" y="463"/>
                </a:cubicBezTo>
                <a:cubicBezTo>
                  <a:pt x="398" y="456"/>
                  <a:pt x="401" y="447"/>
                  <a:pt x="401" y="438"/>
                </a:cubicBezTo>
                <a:cubicBezTo>
                  <a:pt x="401" y="310"/>
                  <a:pt x="402" y="183"/>
                  <a:pt x="401" y="55"/>
                </a:cubicBezTo>
                <a:cubicBezTo>
                  <a:pt x="401" y="29"/>
                  <a:pt x="385" y="11"/>
                  <a:pt x="362" y="11"/>
                </a:cubicBezTo>
                <a:cubicBezTo>
                  <a:pt x="266" y="11"/>
                  <a:pt x="174" y="11"/>
                  <a:pt x="78" y="11"/>
                </a:cubicBezTo>
                <a:cubicBezTo>
                  <a:pt x="70" y="11"/>
                  <a:pt x="63" y="13"/>
                  <a:pt x="57" y="18"/>
                </a:cubicBezTo>
                <a:cubicBezTo>
                  <a:pt x="64" y="9"/>
                  <a:pt x="74" y="0"/>
                  <a:pt x="85" y="0"/>
                </a:cubicBezTo>
                <a:cubicBezTo>
                  <a:pt x="180" y="0"/>
                  <a:pt x="271" y="0"/>
                  <a:pt x="367" y="0"/>
                </a:cubicBezTo>
                <a:cubicBezTo>
                  <a:pt x="392" y="0"/>
                  <a:pt x="414" y="22"/>
                  <a:pt x="414" y="50"/>
                </a:cubicBezTo>
                <a:cubicBezTo>
                  <a:pt x="414" y="177"/>
                  <a:pt x="414" y="304"/>
                  <a:pt x="414" y="431"/>
                </a:cubicBezTo>
                <a:close/>
                <a:moveTo>
                  <a:pt x="146" y="314"/>
                </a:moveTo>
                <a:cubicBezTo>
                  <a:pt x="146" y="261"/>
                  <a:pt x="292" y="261"/>
                  <a:pt x="292" y="314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35"/>
                  <a:pt x="287" y="341"/>
                  <a:pt x="281" y="341"/>
                </a:cubicBezTo>
                <a:cubicBezTo>
                  <a:pt x="156" y="341"/>
                  <a:pt x="156" y="341"/>
                  <a:pt x="156" y="341"/>
                </a:cubicBezTo>
                <a:cubicBezTo>
                  <a:pt x="150" y="341"/>
                  <a:pt x="146" y="335"/>
                  <a:pt x="146" y="329"/>
                </a:cubicBezTo>
                <a:cubicBezTo>
                  <a:pt x="146" y="314"/>
                  <a:pt x="146" y="314"/>
                  <a:pt x="146" y="314"/>
                </a:cubicBezTo>
                <a:close/>
                <a:moveTo>
                  <a:pt x="219" y="263"/>
                </a:moveTo>
                <a:cubicBezTo>
                  <a:pt x="201" y="263"/>
                  <a:pt x="180" y="236"/>
                  <a:pt x="180" y="203"/>
                </a:cubicBezTo>
                <a:cubicBezTo>
                  <a:pt x="180" y="170"/>
                  <a:pt x="175" y="143"/>
                  <a:pt x="219" y="143"/>
                </a:cubicBezTo>
                <a:cubicBezTo>
                  <a:pt x="263" y="143"/>
                  <a:pt x="257" y="170"/>
                  <a:pt x="257" y="203"/>
                </a:cubicBezTo>
                <a:cubicBezTo>
                  <a:pt x="257" y="236"/>
                  <a:pt x="237" y="263"/>
                  <a:pt x="219" y="263"/>
                </a:cubicBezTo>
                <a:close/>
                <a:moveTo>
                  <a:pt x="74" y="440"/>
                </a:moveTo>
                <a:cubicBezTo>
                  <a:pt x="26" y="440"/>
                  <a:pt x="26" y="440"/>
                  <a:pt x="26" y="440"/>
                </a:cubicBezTo>
                <a:cubicBezTo>
                  <a:pt x="14" y="440"/>
                  <a:pt x="0" y="435"/>
                  <a:pt x="0" y="419"/>
                </a:cubicBezTo>
                <a:cubicBezTo>
                  <a:pt x="0" y="418"/>
                  <a:pt x="0" y="417"/>
                  <a:pt x="0" y="417"/>
                </a:cubicBezTo>
                <a:cubicBezTo>
                  <a:pt x="0" y="398"/>
                  <a:pt x="15" y="397"/>
                  <a:pt x="18" y="404"/>
                </a:cubicBezTo>
                <a:cubicBezTo>
                  <a:pt x="19" y="407"/>
                  <a:pt x="23" y="408"/>
                  <a:pt x="29" y="408"/>
                </a:cubicBezTo>
                <a:cubicBezTo>
                  <a:pt x="74" y="408"/>
                  <a:pt x="74" y="408"/>
                  <a:pt x="74" y="408"/>
                </a:cubicBezTo>
                <a:cubicBezTo>
                  <a:pt x="81" y="408"/>
                  <a:pt x="87" y="415"/>
                  <a:pt x="87" y="423"/>
                </a:cubicBezTo>
                <a:cubicBezTo>
                  <a:pt x="87" y="424"/>
                  <a:pt x="87" y="424"/>
                  <a:pt x="87" y="425"/>
                </a:cubicBezTo>
                <a:cubicBezTo>
                  <a:pt x="87" y="433"/>
                  <a:pt x="81" y="440"/>
                  <a:pt x="74" y="440"/>
                </a:cubicBezTo>
                <a:close/>
                <a:moveTo>
                  <a:pt x="74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14" y="107"/>
                  <a:pt x="0" y="102"/>
                  <a:pt x="0" y="86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5"/>
                  <a:pt x="15" y="64"/>
                  <a:pt x="18" y="71"/>
                </a:cubicBezTo>
                <a:cubicBezTo>
                  <a:pt x="19" y="74"/>
                  <a:pt x="23" y="74"/>
                  <a:pt x="2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1" y="74"/>
                  <a:pt x="87" y="81"/>
                  <a:pt x="87" y="89"/>
                </a:cubicBezTo>
                <a:cubicBezTo>
                  <a:pt x="87" y="90"/>
                  <a:pt x="87" y="91"/>
                  <a:pt x="87" y="92"/>
                </a:cubicBezTo>
                <a:cubicBezTo>
                  <a:pt x="87" y="100"/>
                  <a:pt x="81" y="107"/>
                  <a:pt x="74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36775" y="1051560"/>
            <a:ext cx="7715250" cy="44405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观看精益创业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公开课视频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  <a:hlinkClick r:id="rId1" tooltip="" action="ppaction://hlinkfile"/>
              </a:rPr>
              <a:t>精益创业的提出背景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  <a:hlinkClick r:id="rId2" action="ppaction://hlinkfile"/>
              </a:rPr>
              <a:t>什么是精益创业？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  <a:hlinkClick r:id="rId3" tooltip="" action="ppaction://hlinkfile"/>
              </a:rPr>
              <a:t>精益创业的逻辑框架-精益创业模型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247015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呈现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三个工具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306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精益创业的三个主要工具：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最小可用品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客户反馈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    快速迭代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30632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-8255" y="4070462"/>
            <a:ext cx="12192000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体验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设计思维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+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精益创业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</a:t>
            </a:r>
            <a:endParaRPr kumimoji="0" lang="en-US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20568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20"/>
          <p:cNvSpPr/>
          <p:nvPr/>
        </p:nvSpPr>
        <p:spPr>
          <a:xfrm>
            <a:off x="4868871" y="1432387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219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96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96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247015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设计钱包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3322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用设计思维去设计一款钱包：以小组形式进行，用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A4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纸、便利贴、彩笔等工具完成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抽签：一半的小组为卖方，另一半是买方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卖方设计并制作钱包；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买方商讨对钱包的需求，并在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A4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纸上记录下需求。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卖方派出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1-2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名成员到买方观察需求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332359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247015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设计钱包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14763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方找一名成员抽签，随机抽取一个卖方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卖方到买方面前推销自己的产品，买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方决定是否购买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20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147574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368363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设计迭代钱包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2.0</a:t>
            </a:r>
            <a:endParaRPr lang="en-US" altLang="zh-CN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239966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如果钱包没有卖出去，请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卖方根据买方的需求迭代产品</a:t>
            </a:r>
            <a:endParaRPr lang="zh-CN" altLang="en-US" sz="2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用精益创业理论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去迭代刚才设计的钱包：以小组形式进行，用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A4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纸、便利贴、彩笔等工具完成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买方可以继续选择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或者</a:t>
            </a: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不买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240030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-8255" y="4070462"/>
            <a:ext cx="12192000" cy="7683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反思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20568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20"/>
          <p:cNvSpPr/>
          <p:nvPr/>
        </p:nvSpPr>
        <p:spPr>
          <a:xfrm>
            <a:off x="4868871" y="1432387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219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96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96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7025" y="311785"/>
            <a:ext cx="326199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反思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上述活动过程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19380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</a:rPr>
              <a:t>刚才你经历了什么？观察到了什么？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</a:rPr>
              <a:t>你有什么感受？</a:t>
            </a:r>
            <a:endParaRPr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卖方是否已将产品卖出去？原因是什么？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你有没有买对方的产品？原因是什么？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193802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44930" y="2992755"/>
            <a:ext cx="9911080" cy="5041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你有没有想过，设计一个产品，替别人解决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不确定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zh-CN" altLang="en-US" sz="3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80872" y="429768"/>
            <a:ext cx="800100" cy="460375"/>
          </a:xfrm>
          <a:custGeom>
            <a:avLst/>
            <a:gdLst/>
            <a:ahLst/>
            <a:cxnLst/>
            <a:rect l="l" t="t" r="r" b="b"/>
            <a:pathLst>
              <a:path w="800100" h="460375">
                <a:moveTo>
                  <a:pt x="0" y="0"/>
                </a:moveTo>
                <a:lnTo>
                  <a:pt x="800100" y="0"/>
                </a:lnTo>
                <a:lnTo>
                  <a:pt x="800100" y="460247"/>
                </a:lnTo>
                <a:lnTo>
                  <a:pt x="0" y="460247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81380" y="429895"/>
            <a:ext cx="3950970" cy="443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用产品解决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不确定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0540" y="473963"/>
            <a:ext cx="370840" cy="372110"/>
          </a:xfrm>
          <a:custGeom>
            <a:avLst/>
            <a:gdLst/>
            <a:ahLst/>
            <a:cxnLst/>
            <a:rect l="l" t="t" r="r" b="b"/>
            <a:pathLst>
              <a:path w="370840" h="372109">
                <a:moveTo>
                  <a:pt x="185928" y="371856"/>
                </a:moveTo>
                <a:lnTo>
                  <a:pt x="0" y="371856"/>
                </a:lnTo>
                <a:lnTo>
                  <a:pt x="0" y="0"/>
                </a:lnTo>
                <a:lnTo>
                  <a:pt x="185928" y="0"/>
                </a:lnTo>
                <a:lnTo>
                  <a:pt x="370331" y="185928"/>
                </a:lnTo>
                <a:lnTo>
                  <a:pt x="185928" y="3718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913619" y="4968240"/>
            <a:ext cx="1514855" cy="151485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/>
          <p:nvPr/>
        </p:nvSpPr>
        <p:spPr>
          <a:xfrm>
            <a:off x="400245" y="339209"/>
            <a:ext cx="10515600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9530">
              <a:lnSpc>
                <a:spcPct val="100000"/>
              </a:lnSpc>
            </a:pPr>
            <a:r>
              <a:rPr lang="zh-CN" altLang="en-US" sz="2800" dirty="0">
                <a:solidFill>
                  <a:srgbClr val="079082"/>
                </a:solidFill>
                <a:latin typeface="微软雅黑" panose="020B0503020204020204" charset="-122"/>
                <a:ea typeface="微软雅黑" panose="020B0503020204020204" charset="-122"/>
              </a:rPr>
              <a:t>学习反思</a:t>
            </a:r>
            <a:endParaRPr lang="zh-CN" altLang="en-US" sz="2800" dirty="0">
              <a:solidFill>
                <a:srgbClr val="07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4232617" y="2327129"/>
            <a:ext cx="558293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dirty="0"/>
              <a:t>设计思维如何在日常生活中应用</a:t>
            </a:r>
            <a:endParaRPr lang="zh-CN" altLang="en-US" sz="2400" dirty="0"/>
          </a:p>
          <a:p>
            <a:r>
              <a:rPr lang="zh-CN" altLang="en-US" sz="2400" dirty="0"/>
              <a:t>精益创业如何在日常生活中应用</a:t>
            </a:r>
            <a:endParaRPr lang="zh-CN" altLang="en-US" sz="2400" dirty="0"/>
          </a:p>
          <a:p>
            <a:r>
              <a:rPr lang="zh-CN" altLang="en-US" sz="2400" dirty="0"/>
              <a:t>请举例子说明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72" y="2327129"/>
            <a:ext cx="179669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 txBox="1"/>
          <p:nvPr/>
        </p:nvSpPr>
        <p:spPr>
          <a:xfrm>
            <a:off x="400245" y="339209"/>
            <a:ext cx="10515600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9530">
              <a:lnSpc>
                <a:spcPct val="100000"/>
              </a:lnSpc>
            </a:pPr>
            <a:r>
              <a:rPr lang="zh-CN" altLang="en-US" sz="2800" dirty="0">
                <a:solidFill>
                  <a:srgbClr val="079082"/>
                </a:solidFill>
                <a:latin typeface="微软雅黑" panose="020B0503020204020204" charset="-122"/>
                <a:ea typeface="微软雅黑" panose="020B0503020204020204" charset="-122"/>
              </a:rPr>
              <a:t>学习反思</a:t>
            </a:r>
            <a:endParaRPr lang="zh-CN" altLang="en-US" sz="2800" dirty="0">
              <a:solidFill>
                <a:srgbClr val="07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4232910" y="1896745"/>
            <a:ext cx="5582920" cy="3286125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dirty="0"/>
              <a:t>我们是一群助人为乐的人，是一群通过成就别人而成就自己的人，我们</a:t>
            </a:r>
            <a:r>
              <a:rPr lang="zh-CN" altLang="en-US" sz="2400" dirty="0">
                <a:sym typeface="+mn-ea"/>
              </a:rPr>
              <a:t>是一群快乐的人</a:t>
            </a:r>
            <a:endParaRPr lang="zh-CN" altLang="en-US" sz="2400" dirty="0"/>
          </a:p>
          <a:p>
            <a:r>
              <a:rPr lang="zh-CN" altLang="en-US" sz="2400" dirty="0"/>
              <a:t>我们是一群掌握自己未来的人，我们是一群具有“创业人生”的人</a:t>
            </a:r>
            <a:endParaRPr lang="zh-CN" altLang="en-US" sz="2400" dirty="0"/>
          </a:p>
          <a:p>
            <a:r>
              <a:rPr lang="zh-CN" altLang="en-US" sz="2400" dirty="0"/>
              <a:t>我将无我，不负人民---习近平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020" y="1896745"/>
            <a:ext cx="2312035" cy="3286125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54563" y="30157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学习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219083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反思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19083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36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" name="组 1"/>
          <p:cNvGrpSpPr/>
          <p:nvPr/>
        </p:nvGrpSpPr>
        <p:grpSpPr>
          <a:xfrm>
            <a:off x="1872875" y="2100109"/>
            <a:ext cx="2047295" cy="2044927"/>
            <a:chOff x="1930750" y="2007509"/>
            <a:chExt cx="2047295" cy="2044927"/>
          </a:xfrm>
        </p:grpSpPr>
        <p:sp>
          <p:nvSpPr>
            <p:cNvPr id="9" name="Oval 7"/>
            <p:cNvSpPr>
              <a:spLocks noChangeArrowheads="1"/>
            </p:cNvSpPr>
            <p:nvPr/>
          </p:nvSpPr>
          <p:spPr bwMode="auto">
            <a:xfrm rot="2700000">
              <a:off x="2244715" y="2319106"/>
              <a:ext cx="1419364" cy="1421732"/>
            </a:xfrm>
            <a:prstGeom prst="rect">
              <a:avLst/>
            </a:prstGeom>
            <a:solidFill>
              <a:srgbClr val="2190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 rot="2700000">
              <a:off x="1931934" y="2006325"/>
              <a:ext cx="2044927" cy="2047295"/>
            </a:xfrm>
            <a:prstGeom prst="rect">
              <a:avLst/>
            </a:prstGeom>
            <a:noFill/>
            <a:ln w="28575">
              <a:solidFill>
                <a:srgbClr val="21908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2507340" y="2643341"/>
              <a:ext cx="862091" cy="851371"/>
            </a:xfrm>
            <a:custGeom>
              <a:avLst/>
              <a:gdLst>
                <a:gd name="T0" fmla="*/ 909 w 1006"/>
                <a:gd name="T1" fmla="*/ 858 h 995"/>
                <a:gd name="T2" fmla="*/ 805 w 1006"/>
                <a:gd name="T3" fmla="*/ 858 h 995"/>
                <a:gd name="T4" fmla="*/ 969 w 1006"/>
                <a:gd name="T5" fmla="*/ 97 h 995"/>
                <a:gd name="T6" fmla="*/ 834 w 1006"/>
                <a:gd name="T7" fmla="*/ 0 h 995"/>
                <a:gd name="T8" fmla="*/ 472 w 1006"/>
                <a:gd name="T9" fmla="*/ 323 h 995"/>
                <a:gd name="T10" fmla="*/ 421 w 1006"/>
                <a:gd name="T11" fmla="*/ 397 h 995"/>
                <a:gd name="T12" fmla="*/ 376 w 1006"/>
                <a:gd name="T13" fmla="*/ 419 h 995"/>
                <a:gd name="T14" fmla="*/ 381 w 1006"/>
                <a:gd name="T15" fmla="*/ 556 h 995"/>
                <a:gd name="T16" fmla="*/ 89 w 1006"/>
                <a:gd name="T17" fmla="*/ 810 h 995"/>
                <a:gd name="T18" fmla="*/ 57 w 1006"/>
                <a:gd name="T19" fmla="*/ 995 h 995"/>
                <a:gd name="T20" fmla="*/ 208 w 1006"/>
                <a:gd name="T21" fmla="*/ 844 h 995"/>
                <a:gd name="T22" fmla="*/ 445 w 1006"/>
                <a:gd name="T23" fmla="*/ 621 h 995"/>
                <a:gd name="T24" fmla="*/ 578 w 1006"/>
                <a:gd name="T25" fmla="*/ 621 h 995"/>
                <a:gd name="T26" fmla="*/ 616 w 1006"/>
                <a:gd name="T27" fmla="*/ 537 h 995"/>
                <a:gd name="T28" fmla="*/ 674 w 1006"/>
                <a:gd name="T29" fmla="*/ 525 h 995"/>
                <a:gd name="T30" fmla="*/ 969 w 1006"/>
                <a:gd name="T31" fmla="*/ 97 h 995"/>
                <a:gd name="T32" fmla="*/ 392 w 1006"/>
                <a:gd name="T33" fmla="*/ 325 h 995"/>
                <a:gd name="T34" fmla="*/ 404 w 1006"/>
                <a:gd name="T35" fmla="*/ 312 h 995"/>
                <a:gd name="T36" fmla="*/ 436 w 1006"/>
                <a:gd name="T37" fmla="*/ 281 h 995"/>
                <a:gd name="T38" fmla="*/ 215 w 1006"/>
                <a:gd name="T39" fmla="*/ 1 h 995"/>
                <a:gd name="T40" fmla="*/ 280 w 1006"/>
                <a:gd name="T41" fmla="*/ 160 h 995"/>
                <a:gd name="T42" fmla="*/ 21 w 1006"/>
                <a:gd name="T43" fmla="*/ 195 h 995"/>
                <a:gd name="T44" fmla="*/ 232 w 1006"/>
                <a:gd name="T45" fmla="*/ 447 h 995"/>
                <a:gd name="T46" fmla="*/ 303 w 1006"/>
                <a:gd name="T47" fmla="*/ 433 h 995"/>
                <a:gd name="T48" fmla="*/ 363 w 1006"/>
                <a:gd name="T49" fmla="*/ 354 h 995"/>
                <a:gd name="T50" fmla="*/ 672 w 1006"/>
                <a:gd name="T51" fmla="*/ 606 h 995"/>
                <a:gd name="T52" fmla="*/ 617 w 1006"/>
                <a:gd name="T53" fmla="*/ 660 h 995"/>
                <a:gd name="T54" fmla="*/ 741 w 1006"/>
                <a:gd name="T55" fmla="*/ 871 h 995"/>
                <a:gd name="T56" fmla="*/ 869 w 1006"/>
                <a:gd name="T57" fmla="*/ 995 h 995"/>
                <a:gd name="T58" fmla="*/ 980 w 1006"/>
                <a:gd name="T59" fmla="*/ 825 h 995"/>
                <a:gd name="T60" fmla="*/ 702 w 1006"/>
                <a:gd name="T61" fmla="*/ 576 h 995"/>
                <a:gd name="T62" fmla="*/ 658 w 1006"/>
                <a:gd name="T63" fmla="*/ 579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6" h="995">
                  <a:moveTo>
                    <a:pt x="857" y="806"/>
                  </a:moveTo>
                  <a:cubicBezTo>
                    <a:pt x="886" y="806"/>
                    <a:pt x="909" y="829"/>
                    <a:pt x="909" y="858"/>
                  </a:cubicBezTo>
                  <a:cubicBezTo>
                    <a:pt x="909" y="887"/>
                    <a:pt x="886" y="910"/>
                    <a:pt x="857" y="910"/>
                  </a:cubicBezTo>
                  <a:cubicBezTo>
                    <a:pt x="828" y="910"/>
                    <a:pt x="805" y="887"/>
                    <a:pt x="805" y="858"/>
                  </a:cubicBezTo>
                  <a:cubicBezTo>
                    <a:pt x="805" y="829"/>
                    <a:pt x="828" y="806"/>
                    <a:pt x="857" y="806"/>
                  </a:cubicBezTo>
                  <a:close/>
                  <a:moveTo>
                    <a:pt x="969" y="97"/>
                  </a:moveTo>
                  <a:lnTo>
                    <a:pt x="900" y="28"/>
                  </a:lnTo>
                  <a:cubicBezTo>
                    <a:pt x="882" y="9"/>
                    <a:pt x="858" y="0"/>
                    <a:pt x="834" y="0"/>
                  </a:cubicBezTo>
                  <a:cubicBezTo>
                    <a:pt x="810" y="0"/>
                    <a:pt x="786" y="9"/>
                    <a:pt x="767" y="28"/>
                  </a:cubicBezTo>
                  <a:lnTo>
                    <a:pt x="472" y="323"/>
                  </a:lnTo>
                  <a:cubicBezTo>
                    <a:pt x="481" y="340"/>
                    <a:pt x="475" y="367"/>
                    <a:pt x="460" y="381"/>
                  </a:cubicBezTo>
                  <a:cubicBezTo>
                    <a:pt x="451" y="391"/>
                    <a:pt x="435" y="397"/>
                    <a:pt x="421" y="397"/>
                  </a:cubicBezTo>
                  <a:cubicBezTo>
                    <a:pt x="414" y="397"/>
                    <a:pt x="408" y="396"/>
                    <a:pt x="402" y="393"/>
                  </a:cubicBezTo>
                  <a:lnTo>
                    <a:pt x="376" y="419"/>
                  </a:lnTo>
                  <a:cubicBezTo>
                    <a:pt x="340" y="455"/>
                    <a:pt x="340" y="515"/>
                    <a:pt x="376" y="552"/>
                  </a:cubicBezTo>
                  <a:lnTo>
                    <a:pt x="381" y="556"/>
                  </a:lnTo>
                  <a:lnTo>
                    <a:pt x="151" y="787"/>
                  </a:lnTo>
                  <a:lnTo>
                    <a:pt x="89" y="810"/>
                  </a:lnTo>
                  <a:lnTo>
                    <a:pt x="0" y="938"/>
                  </a:lnTo>
                  <a:lnTo>
                    <a:pt x="57" y="995"/>
                  </a:lnTo>
                  <a:lnTo>
                    <a:pt x="185" y="906"/>
                  </a:lnTo>
                  <a:lnTo>
                    <a:pt x="208" y="844"/>
                  </a:lnTo>
                  <a:lnTo>
                    <a:pt x="439" y="614"/>
                  </a:lnTo>
                  <a:lnTo>
                    <a:pt x="445" y="621"/>
                  </a:lnTo>
                  <a:cubicBezTo>
                    <a:pt x="464" y="639"/>
                    <a:pt x="488" y="648"/>
                    <a:pt x="512" y="648"/>
                  </a:cubicBezTo>
                  <a:cubicBezTo>
                    <a:pt x="536" y="648"/>
                    <a:pt x="560" y="639"/>
                    <a:pt x="578" y="621"/>
                  </a:cubicBezTo>
                  <a:lnTo>
                    <a:pt x="604" y="595"/>
                  </a:lnTo>
                  <a:cubicBezTo>
                    <a:pt x="596" y="577"/>
                    <a:pt x="602" y="551"/>
                    <a:pt x="616" y="537"/>
                  </a:cubicBezTo>
                  <a:cubicBezTo>
                    <a:pt x="626" y="527"/>
                    <a:pt x="642" y="521"/>
                    <a:pt x="656" y="521"/>
                  </a:cubicBezTo>
                  <a:cubicBezTo>
                    <a:pt x="662" y="521"/>
                    <a:pt x="669" y="522"/>
                    <a:pt x="674" y="525"/>
                  </a:cubicBezTo>
                  <a:lnTo>
                    <a:pt x="969" y="230"/>
                  </a:lnTo>
                  <a:cubicBezTo>
                    <a:pt x="1006" y="193"/>
                    <a:pt x="1006" y="133"/>
                    <a:pt x="969" y="97"/>
                  </a:cubicBezTo>
                  <a:close/>
                  <a:moveTo>
                    <a:pt x="363" y="354"/>
                  </a:moveTo>
                  <a:lnTo>
                    <a:pt x="392" y="325"/>
                  </a:lnTo>
                  <a:lnTo>
                    <a:pt x="418" y="338"/>
                  </a:lnTo>
                  <a:lnTo>
                    <a:pt x="404" y="312"/>
                  </a:lnTo>
                  <a:lnTo>
                    <a:pt x="433" y="284"/>
                  </a:lnTo>
                  <a:lnTo>
                    <a:pt x="436" y="281"/>
                  </a:lnTo>
                  <a:cubicBezTo>
                    <a:pt x="442" y="264"/>
                    <a:pt x="446" y="248"/>
                    <a:pt x="446" y="233"/>
                  </a:cubicBezTo>
                  <a:cubicBezTo>
                    <a:pt x="446" y="115"/>
                    <a:pt x="333" y="0"/>
                    <a:pt x="215" y="1"/>
                  </a:cubicBezTo>
                  <a:cubicBezTo>
                    <a:pt x="214" y="1"/>
                    <a:pt x="201" y="15"/>
                    <a:pt x="193" y="22"/>
                  </a:cubicBezTo>
                  <a:cubicBezTo>
                    <a:pt x="288" y="117"/>
                    <a:pt x="280" y="102"/>
                    <a:pt x="280" y="160"/>
                  </a:cubicBezTo>
                  <a:cubicBezTo>
                    <a:pt x="280" y="207"/>
                    <a:pt x="205" y="282"/>
                    <a:pt x="159" y="282"/>
                  </a:cubicBezTo>
                  <a:cubicBezTo>
                    <a:pt x="99" y="282"/>
                    <a:pt x="118" y="291"/>
                    <a:pt x="21" y="195"/>
                  </a:cubicBezTo>
                  <a:cubicBezTo>
                    <a:pt x="14" y="202"/>
                    <a:pt x="0" y="215"/>
                    <a:pt x="0" y="216"/>
                  </a:cubicBezTo>
                  <a:cubicBezTo>
                    <a:pt x="2" y="334"/>
                    <a:pt x="113" y="447"/>
                    <a:pt x="232" y="447"/>
                  </a:cubicBezTo>
                  <a:cubicBezTo>
                    <a:pt x="253" y="447"/>
                    <a:pt x="276" y="440"/>
                    <a:pt x="299" y="429"/>
                  </a:cubicBezTo>
                  <a:lnTo>
                    <a:pt x="303" y="433"/>
                  </a:lnTo>
                  <a:cubicBezTo>
                    <a:pt x="310" y="414"/>
                    <a:pt x="322" y="395"/>
                    <a:pt x="337" y="380"/>
                  </a:cubicBezTo>
                  <a:lnTo>
                    <a:pt x="363" y="354"/>
                  </a:lnTo>
                  <a:close/>
                  <a:moveTo>
                    <a:pt x="658" y="579"/>
                  </a:moveTo>
                  <a:lnTo>
                    <a:pt x="672" y="606"/>
                  </a:lnTo>
                  <a:lnTo>
                    <a:pt x="644" y="634"/>
                  </a:lnTo>
                  <a:lnTo>
                    <a:pt x="617" y="660"/>
                  </a:lnTo>
                  <a:cubicBezTo>
                    <a:pt x="602" y="675"/>
                    <a:pt x="584" y="687"/>
                    <a:pt x="564" y="694"/>
                  </a:cubicBezTo>
                  <a:lnTo>
                    <a:pt x="741" y="871"/>
                  </a:lnTo>
                  <a:lnTo>
                    <a:pt x="824" y="983"/>
                  </a:lnTo>
                  <a:lnTo>
                    <a:pt x="869" y="995"/>
                  </a:lnTo>
                  <a:lnTo>
                    <a:pt x="992" y="871"/>
                  </a:lnTo>
                  <a:lnTo>
                    <a:pt x="980" y="825"/>
                  </a:lnTo>
                  <a:lnTo>
                    <a:pt x="869" y="743"/>
                  </a:lnTo>
                  <a:lnTo>
                    <a:pt x="702" y="576"/>
                  </a:lnTo>
                  <a:lnTo>
                    <a:pt x="685" y="592"/>
                  </a:lnTo>
                  <a:lnTo>
                    <a:pt x="658" y="5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" name="TextBox 76"/>
          <p:cNvSpPr txBox="1"/>
          <p:nvPr/>
        </p:nvSpPr>
        <p:spPr>
          <a:xfrm>
            <a:off x="2105669" y="4888953"/>
            <a:ext cx="1586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学了什么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5015687" y="4888952"/>
            <a:ext cx="2067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有什么收获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5024548" y="2100109"/>
            <a:ext cx="2047295" cy="2044927"/>
            <a:chOff x="5082423" y="2007509"/>
            <a:chExt cx="2047295" cy="2044927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 rot="2700000">
              <a:off x="5396388" y="2319106"/>
              <a:ext cx="1419364" cy="1421732"/>
            </a:xfrm>
            <a:prstGeom prst="rect">
              <a:avLst/>
            </a:prstGeom>
            <a:blipFill dpi="0" rotWithShape="0">
              <a:blip r:embed="rId1"/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 rot="2700000">
              <a:off x="5083607" y="2006325"/>
              <a:ext cx="2044927" cy="2047295"/>
            </a:xfrm>
            <a:prstGeom prst="rect">
              <a:avLst/>
            </a:prstGeom>
            <a:noFill/>
            <a:ln w="28575">
              <a:solidFill>
                <a:srgbClr val="21908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" name="TextBox 76"/>
          <p:cNvSpPr txBox="1"/>
          <p:nvPr/>
        </p:nvSpPr>
        <p:spPr>
          <a:xfrm>
            <a:off x="8359802" y="4885636"/>
            <a:ext cx="1671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如何行动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8176221" y="2100109"/>
            <a:ext cx="2047295" cy="2044927"/>
            <a:chOff x="8234096" y="2007509"/>
            <a:chExt cx="2047295" cy="2044927"/>
          </a:xfrm>
        </p:grpSpPr>
        <p:sp>
          <p:nvSpPr>
            <p:cNvPr id="8" name="Oval 6"/>
            <p:cNvSpPr>
              <a:spLocks noChangeArrowheads="1"/>
            </p:cNvSpPr>
            <p:nvPr/>
          </p:nvSpPr>
          <p:spPr bwMode="auto">
            <a:xfrm rot="2700000">
              <a:off x="8548115" y="2319106"/>
              <a:ext cx="1419364" cy="1421732"/>
            </a:xfrm>
            <a:prstGeom prst="rect">
              <a:avLst/>
            </a:prstGeom>
            <a:solidFill>
              <a:srgbClr val="21908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8782695" y="2608756"/>
              <a:ext cx="950202" cy="881859"/>
              <a:chOff x="5928340" y="670992"/>
              <a:chExt cx="506444" cy="470018"/>
            </a:xfrm>
            <a:solidFill>
              <a:schemeClr val="bg1"/>
            </a:solidFill>
          </p:grpSpPr>
          <p:sp>
            <p:nvSpPr>
              <p:cNvPr id="13" name="Freeform 36"/>
              <p:cNvSpPr>
                <a:spLocks noEditPoints="1"/>
              </p:cNvSpPr>
              <p:nvPr/>
            </p:nvSpPr>
            <p:spPr bwMode="auto">
              <a:xfrm>
                <a:off x="5993909" y="670992"/>
                <a:ext cx="241151" cy="160240"/>
              </a:xfrm>
              <a:custGeom>
                <a:avLst/>
                <a:gdLst>
                  <a:gd name="T0" fmla="*/ 133 w 372"/>
                  <a:gd name="T1" fmla="*/ 185 h 247"/>
                  <a:gd name="T2" fmla="*/ 118 w 372"/>
                  <a:gd name="T3" fmla="*/ 152 h 247"/>
                  <a:gd name="T4" fmla="*/ 136 w 372"/>
                  <a:gd name="T5" fmla="*/ 115 h 247"/>
                  <a:gd name="T6" fmla="*/ 180 w 372"/>
                  <a:gd name="T7" fmla="*/ 100 h 247"/>
                  <a:gd name="T8" fmla="*/ 180 w 372"/>
                  <a:gd name="T9" fmla="*/ 84 h 247"/>
                  <a:gd name="T10" fmla="*/ 205 w 372"/>
                  <a:gd name="T11" fmla="*/ 84 h 247"/>
                  <a:gd name="T12" fmla="*/ 205 w 372"/>
                  <a:gd name="T13" fmla="*/ 99 h 247"/>
                  <a:gd name="T14" fmla="*/ 246 w 372"/>
                  <a:gd name="T15" fmla="*/ 114 h 247"/>
                  <a:gd name="T16" fmla="*/ 263 w 372"/>
                  <a:gd name="T17" fmla="*/ 152 h 247"/>
                  <a:gd name="T18" fmla="*/ 221 w 372"/>
                  <a:gd name="T19" fmla="*/ 152 h 247"/>
                  <a:gd name="T20" fmla="*/ 215 w 372"/>
                  <a:gd name="T21" fmla="*/ 136 h 247"/>
                  <a:gd name="T22" fmla="*/ 167 w 372"/>
                  <a:gd name="T23" fmla="*/ 134 h 247"/>
                  <a:gd name="T24" fmla="*/ 167 w 372"/>
                  <a:gd name="T25" fmla="*/ 156 h 247"/>
                  <a:gd name="T26" fmla="*/ 217 w 372"/>
                  <a:gd name="T27" fmla="*/ 171 h 247"/>
                  <a:gd name="T28" fmla="*/ 251 w 372"/>
                  <a:gd name="T29" fmla="*/ 188 h 247"/>
                  <a:gd name="T30" fmla="*/ 266 w 372"/>
                  <a:gd name="T31" fmla="*/ 223 h 247"/>
                  <a:gd name="T32" fmla="*/ 265 w 372"/>
                  <a:gd name="T33" fmla="*/ 234 h 247"/>
                  <a:gd name="T34" fmla="*/ 259 w 372"/>
                  <a:gd name="T35" fmla="*/ 246 h 247"/>
                  <a:gd name="T36" fmla="*/ 222 w 372"/>
                  <a:gd name="T37" fmla="*/ 230 h 247"/>
                  <a:gd name="T38" fmla="*/ 217 w 372"/>
                  <a:gd name="T39" fmla="*/ 217 h 247"/>
                  <a:gd name="T40" fmla="*/ 133 w 372"/>
                  <a:gd name="T41" fmla="*/ 185 h 247"/>
                  <a:gd name="T42" fmla="*/ 191 w 372"/>
                  <a:gd name="T43" fmla="*/ 39 h 247"/>
                  <a:gd name="T44" fmla="*/ 83 w 372"/>
                  <a:gd name="T45" fmla="*/ 83 h 247"/>
                  <a:gd name="T46" fmla="*/ 39 w 372"/>
                  <a:gd name="T47" fmla="*/ 191 h 247"/>
                  <a:gd name="T48" fmla="*/ 44 w 372"/>
                  <a:gd name="T49" fmla="*/ 231 h 247"/>
                  <a:gd name="T50" fmla="*/ 9 w 372"/>
                  <a:gd name="T51" fmla="*/ 247 h 247"/>
                  <a:gd name="T52" fmla="*/ 0 w 372"/>
                  <a:gd name="T53" fmla="*/ 191 h 247"/>
                  <a:gd name="T54" fmla="*/ 56 w 372"/>
                  <a:gd name="T55" fmla="*/ 56 h 247"/>
                  <a:gd name="T56" fmla="*/ 191 w 372"/>
                  <a:gd name="T57" fmla="*/ 0 h 247"/>
                  <a:gd name="T58" fmla="*/ 326 w 372"/>
                  <a:gd name="T59" fmla="*/ 56 h 247"/>
                  <a:gd name="T60" fmla="*/ 372 w 372"/>
                  <a:gd name="T61" fmla="*/ 132 h 247"/>
                  <a:gd name="T62" fmla="*/ 339 w 372"/>
                  <a:gd name="T63" fmla="*/ 152 h 247"/>
                  <a:gd name="T64" fmla="*/ 299 w 372"/>
                  <a:gd name="T65" fmla="*/ 83 h 247"/>
                  <a:gd name="T66" fmla="*/ 191 w 372"/>
                  <a:gd name="T67" fmla="*/ 3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2" h="247">
                    <a:moveTo>
                      <a:pt x="133" y="185"/>
                    </a:moveTo>
                    <a:cubicBezTo>
                      <a:pt x="123" y="177"/>
                      <a:pt x="118" y="166"/>
                      <a:pt x="118" y="152"/>
                    </a:cubicBezTo>
                    <a:cubicBezTo>
                      <a:pt x="118" y="136"/>
                      <a:pt x="124" y="124"/>
                      <a:pt x="136" y="115"/>
                    </a:cubicBezTo>
                    <a:cubicBezTo>
                      <a:pt x="147" y="105"/>
                      <a:pt x="160" y="100"/>
                      <a:pt x="180" y="100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205" y="84"/>
                      <a:pt x="205" y="84"/>
                      <a:pt x="205" y="84"/>
                    </a:cubicBezTo>
                    <a:cubicBezTo>
                      <a:pt x="205" y="99"/>
                      <a:pt x="205" y="99"/>
                      <a:pt x="205" y="99"/>
                    </a:cubicBezTo>
                    <a:cubicBezTo>
                      <a:pt x="224" y="100"/>
                      <a:pt x="235" y="104"/>
                      <a:pt x="246" y="114"/>
                    </a:cubicBezTo>
                    <a:cubicBezTo>
                      <a:pt x="257" y="123"/>
                      <a:pt x="262" y="136"/>
                      <a:pt x="263" y="152"/>
                    </a:cubicBezTo>
                    <a:cubicBezTo>
                      <a:pt x="221" y="152"/>
                      <a:pt x="221" y="152"/>
                      <a:pt x="221" y="152"/>
                    </a:cubicBezTo>
                    <a:cubicBezTo>
                      <a:pt x="220" y="145"/>
                      <a:pt x="218" y="140"/>
                      <a:pt x="215" y="136"/>
                    </a:cubicBezTo>
                    <a:cubicBezTo>
                      <a:pt x="208" y="128"/>
                      <a:pt x="176" y="128"/>
                      <a:pt x="167" y="134"/>
                    </a:cubicBezTo>
                    <a:cubicBezTo>
                      <a:pt x="161" y="139"/>
                      <a:pt x="160" y="151"/>
                      <a:pt x="167" y="156"/>
                    </a:cubicBezTo>
                    <a:cubicBezTo>
                      <a:pt x="175" y="162"/>
                      <a:pt x="205" y="167"/>
                      <a:pt x="217" y="171"/>
                    </a:cubicBezTo>
                    <a:cubicBezTo>
                      <a:pt x="232" y="176"/>
                      <a:pt x="244" y="181"/>
                      <a:pt x="251" y="188"/>
                    </a:cubicBezTo>
                    <a:cubicBezTo>
                      <a:pt x="261" y="197"/>
                      <a:pt x="266" y="208"/>
                      <a:pt x="266" y="223"/>
                    </a:cubicBezTo>
                    <a:cubicBezTo>
                      <a:pt x="266" y="227"/>
                      <a:pt x="266" y="231"/>
                      <a:pt x="265" y="234"/>
                    </a:cubicBezTo>
                    <a:cubicBezTo>
                      <a:pt x="263" y="238"/>
                      <a:pt x="261" y="242"/>
                      <a:pt x="259" y="246"/>
                    </a:cubicBezTo>
                    <a:cubicBezTo>
                      <a:pt x="247" y="240"/>
                      <a:pt x="235" y="235"/>
                      <a:pt x="222" y="230"/>
                    </a:cubicBezTo>
                    <a:cubicBezTo>
                      <a:pt x="223" y="225"/>
                      <a:pt x="221" y="220"/>
                      <a:pt x="217" y="217"/>
                    </a:cubicBezTo>
                    <a:cubicBezTo>
                      <a:pt x="200" y="204"/>
                      <a:pt x="158" y="207"/>
                      <a:pt x="133" y="185"/>
                    </a:cubicBezTo>
                    <a:close/>
                    <a:moveTo>
                      <a:pt x="191" y="39"/>
                    </a:moveTo>
                    <a:cubicBezTo>
                      <a:pt x="149" y="39"/>
                      <a:pt x="111" y="56"/>
                      <a:pt x="83" y="83"/>
                    </a:cubicBezTo>
                    <a:cubicBezTo>
                      <a:pt x="56" y="111"/>
                      <a:pt x="39" y="149"/>
                      <a:pt x="39" y="191"/>
                    </a:cubicBezTo>
                    <a:cubicBezTo>
                      <a:pt x="39" y="205"/>
                      <a:pt x="40" y="219"/>
                      <a:pt x="44" y="231"/>
                    </a:cubicBezTo>
                    <a:cubicBezTo>
                      <a:pt x="32" y="236"/>
                      <a:pt x="20" y="241"/>
                      <a:pt x="9" y="247"/>
                    </a:cubicBezTo>
                    <a:cubicBezTo>
                      <a:pt x="3" y="229"/>
                      <a:pt x="0" y="210"/>
                      <a:pt x="0" y="191"/>
                    </a:cubicBezTo>
                    <a:cubicBezTo>
                      <a:pt x="0" y="138"/>
                      <a:pt x="22" y="91"/>
                      <a:pt x="56" y="56"/>
                    </a:cubicBezTo>
                    <a:cubicBezTo>
                      <a:pt x="91" y="22"/>
                      <a:pt x="138" y="0"/>
                      <a:pt x="191" y="0"/>
                    </a:cubicBezTo>
                    <a:cubicBezTo>
                      <a:pt x="244" y="0"/>
                      <a:pt x="291" y="22"/>
                      <a:pt x="326" y="56"/>
                    </a:cubicBezTo>
                    <a:cubicBezTo>
                      <a:pt x="347" y="77"/>
                      <a:pt x="363" y="103"/>
                      <a:pt x="372" y="132"/>
                    </a:cubicBezTo>
                    <a:cubicBezTo>
                      <a:pt x="361" y="138"/>
                      <a:pt x="349" y="145"/>
                      <a:pt x="339" y="152"/>
                    </a:cubicBezTo>
                    <a:cubicBezTo>
                      <a:pt x="332" y="126"/>
                      <a:pt x="318" y="102"/>
                      <a:pt x="299" y="83"/>
                    </a:cubicBezTo>
                    <a:cubicBezTo>
                      <a:pt x="271" y="56"/>
                      <a:pt x="233" y="39"/>
                      <a:pt x="191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9" tIns="34295" rIns="68589" bIns="3429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Freeform 37"/>
              <p:cNvSpPr>
                <a:spLocks noEditPoints="1"/>
              </p:cNvSpPr>
              <p:nvPr/>
            </p:nvSpPr>
            <p:spPr bwMode="auto">
              <a:xfrm>
                <a:off x="6183208" y="766203"/>
                <a:ext cx="251576" cy="263409"/>
              </a:xfrm>
              <a:custGeom>
                <a:avLst/>
                <a:gdLst>
                  <a:gd name="T0" fmla="*/ 41 w 388"/>
                  <a:gd name="T1" fmla="*/ 59 h 406"/>
                  <a:gd name="T2" fmla="*/ 185 w 388"/>
                  <a:gd name="T3" fmla="*/ 0 h 406"/>
                  <a:gd name="T4" fmla="*/ 329 w 388"/>
                  <a:gd name="T5" fmla="*/ 59 h 406"/>
                  <a:gd name="T6" fmla="*/ 388 w 388"/>
                  <a:gd name="T7" fmla="*/ 203 h 406"/>
                  <a:gd name="T8" fmla="*/ 329 w 388"/>
                  <a:gd name="T9" fmla="*/ 347 h 406"/>
                  <a:gd name="T10" fmla="*/ 185 w 388"/>
                  <a:gd name="T11" fmla="*/ 406 h 406"/>
                  <a:gd name="T12" fmla="*/ 111 w 388"/>
                  <a:gd name="T13" fmla="*/ 393 h 406"/>
                  <a:gd name="T14" fmla="*/ 116 w 388"/>
                  <a:gd name="T15" fmla="*/ 342 h 406"/>
                  <a:gd name="T16" fmla="*/ 36 w 388"/>
                  <a:gd name="T17" fmla="*/ 149 h 406"/>
                  <a:gd name="T18" fmla="*/ 0 w 388"/>
                  <a:gd name="T19" fmla="*/ 119 h 406"/>
                  <a:gd name="T20" fmla="*/ 41 w 388"/>
                  <a:gd name="T21" fmla="*/ 59 h 406"/>
                  <a:gd name="T22" fmla="*/ 123 w 388"/>
                  <a:gd name="T23" fmla="*/ 197 h 406"/>
                  <a:gd name="T24" fmla="*/ 107 w 388"/>
                  <a:gd name="T25" fmla="*/ 161 h 406"/>
                  <a:gd name="T26" fmla="*/ 126 w 388"/>
                  <a:gd name="T27" fmla="*/ 121 h 406"/>
                  <a:gd name="T28" fmla="*/ 173 w 388"/>
                  <a:gd name="T29" fmla="*/ 105 h 406"/>
                  <a:gd name="T30" fmla="*/ 173 w 388"/>
                  <a:gd name="T31" fmla="*/ 88 h 406"/>
                  <a:gd name="T32" fmla="*/ 200 w 388"/>
                  <a:gd name="T33" fmla="*/ 88 h 406"/>
                  <a:gd name="T34" fmla="*/ 200 w 388"/>
                  <a:gd name="T35" fmla="*/ 104 h 406"/>
                  <a:gd name="T36" fmla="*/ 244 w 388"/>
                  <a:gd name="T37" fmla="*/ 120 h 406"/>
                  <a:gd name="T38" fmla="*/ 262 w 388"/>
                  <a:gd name="T39" fmla="*/ 161 h 406"/>
                  <a:gd name="T40" fmla="*/ 217 w 388"/>
                  <a:gd name="T41" fmla="*/ 161 h 406"/>
                  <a:gd name="T42" fmla="*/ 211 w 388"/>
                  <a:gd name="T43" fmla="*/ 144 h 406"/>
                  <a:gd name="T44" fmla="*/ 160 w 388"/>
                  <a:gd name="T45" fmla="*/ 142 h 406"/>
                  <a:gd name="T46" fmla="*/ 159 w 388"/>
                  <a:gd name="T47" fmla="*/ 165 h 406"/>
                  <a:gd name="T48" fmla="*/ 213 w 388"/>
                  <a:gd name="T49" fmla="*/ 181 h 406"/>
                  <a:gd name="T50" fmla="*/ 250 w 388"/>
                  <a:gd name="T51" fmla="*/ 200 h 406"/>
                  <a:gd name="T52" fmla="*/ 265 w 388"/>
                  <a:gd name="T53" fmla="*/ 237 h 406"/>
                  <a:gd name="T54" fmla="*/ 248 w 388"/>
                  <a:gd name="T55" fmla="*/ 279 h 406"/>
                  <a:gd name="T56" fmla="*/ 198 w 388"/>
                  <a:gd name="T57" fmla="*/ 296 h 406"/>
                  <a:gd name="T58" fmla="*/ 198 w 388"/>
                  <a:gd name="T59" fmla="*/ 318 h 406"/>
                  <a:gd name="T60" fmla="*/ 172 w 388"/>
                  <a:gd name="T61" fmla="*/ 318 h 406"/>
                  <a:gd name="T62" fmla="*/ 172 w 388"/>
                  <a:gd name="T63" fmla="*/ 296 h 406"/>
                  <a:gd name="T64" fmla="*/ 123 w 388"/>
                  <a:gd name="T65" fmla="*/ 279 h 406"/>
                  <a:gd name="T66" fmla="*/ 105 w 388"/>
                  <a:gd name="T67" fmla="*/ 233 h 406"/>
                  <a:gd name="T68" fmla="*/ 152 w 388"/>
                  <a:gd name="T69" fmla="*/ 233 h 406"/>
                  <a:gd name="T70" fmla="*/ 158 w 388"/>
                  <a:gd name="T71" fmla="*/ 254 h 406"/>
                  <a:gd name="T72" fmla="*/ 212 w 388"/>
                  <a:gd name="T73" fmla="*/ 256 h 406"/>
                  <a:gd name="T74" fmla="*/ 213 w 388"/>
                  <a:gd name="T75" fmla="*/ 231 h 406"/>
                  <a:gd name="T76" fmla="*/ 123 w 388"/>
                  <a:gd name="T77" fmla="*/ 197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8" h="406">
                    <a:moveTo>
                      <a:pt x="41" y="59"/>
                    </a:moveTo>
                    <a:cubicBezTo>
                      <a:pt x="78" y="22"/>
                      <a:pt x="129" y="0"/>
                      <a:pt x="185" y="0"/>
                    </a:cubicBezTo>
                    <a:cubicBezTo>
                      <a:pt x="241" y="0"/>
                      <a:pt x="292" y="22"/>
                      <a:pt x="329" y="59"/>
                    </a:cubicBezTo>
                    <a:cubicBezTo>
                      <a:pt x="366" y="96"/>
                      <a:pt x="388" y="147"/>
                      <a:pt x="388" y="203"/>
                    </a:cubicBezTo>
                    <a:cubicBezTo>
                      <a:pt x="388" y="259"/>
                      <a:pt x="366" y="310"/>
                      <a:pt x="329" y="347"/>
                    </a:cubicBezTo>
                    <a:cubicBezTo>
                      <a:pt x="292" y="384"/>
                      <a:pt x="241" y="406"/>
                      <a:pt x="185" y="406"/>
                    </a:cubicBezTo>
                    <a:cubicBezTo>
                      <a:pt x="159" y="406"/>
                      <a:pt x="134" y="401"/>
                      <a:pt x="111" y="393"/>
                    </a:cubicBezTo>
                    <a:cubicBezTo>
                      <a:pt x="114" y="376"/>
                      <a:pt x="116" y="359"/>
                      <a:pt x="116" y="342"/>
                    </a:cubicBezTo>
                    <a:cubicBezTo>
                      <a:pt x="116" y="270"/>
                      <a:pt x="87" y="200"/>
                      <a:pt x="36" y="149"/>
                    </a:cubicBezTo>
                    <a:cubicBezTo>
                      <a:pt x="25" y="138"/>
                      <a:pt x="13" y="128"/>
                      <a:pt x="0" y="119"/>
                    </a:cubicBezTo>
                    <a:cubicBezTo>
                      <a:pt x="10" y="96"/>
                      <a:pt x="24" y="76"/>
                      <a:pt x="41" y="59"/>
                    </a:cubicBezTo>
                    <a:close/>
                    <a:moveTo>
                      <a:pt x="123" y="197"/>
                    </a:moveTo>
                    <a:cubicBezTo>
                      <a:pt x="112" y="188"/>
                      <a:pt x="107" y="176"/>
                      <a:pt x="107" y="161"/>
                    </a:cubicBezTo>
                    <a:cubicBezTo>
                      <a:pt x="107" y="144"/>
                      <a:pt x="113" y="131"/>
                      <a:pt x="126" y="121"/>
                    </a:cubicBezTo>
                    <a:cubicBezTo>
                      <a:pt x="138" y="111"/>
                      <a:pt x="152" y="105"/>
                      <a:pt x="173" y="105"/>
                    </a:cubicBezTo>
                    <a:cubicBezTo>
                      <a:pt x="173" y="88"/>
                      <a:pt x="173" y="88"/>
                      <a:pt x="173" y="88"/>
                    </a:cubicBezTo>
                    <a:cubicBezTo>
                      <a:pt x="200" y="88"/>
                      <a:pt x="200" y="88"/>
                      <a:pt x="200" y="88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220" y="105"/>
                      <a:pt x="233" y="110"/>
                      <a:pt x="244" y="120"/>
                    </a:cubicBezTo>
                    <a:cubicBezTo>
                      <a:pt x="255" y="130"/>
                      <a:pt x="261" y="143"/>
                      <a:pt x="262" y="161"/>
                    </a:cubicBezTo>
                    <a:cubicBezTo>
                      <a:pt x="217" y="161"/>
                      <a:pt x="217" y="161"/>
                      <a:pt x="217" y="161"/>
                    </a:cubicBezTo>
                    <a:cubicBezTo>
                      <a:pt x="216" y="154"/>
                      <a:pt x="214" y="148"/>
                      <a:pt x="211" y="144"/>
                    </a:cubicBezTo>
                    <a:cubicBezTo>
                      <a:pt x="203" y="135"/>
                      <a:pt x="168" y="135"/>
                      <a:pt x="160" y="142"/>
                    </a:cubicBezTo>
                    <a:cubicBezTo>
                      <a:pt x="152" y="147"/>
                      <a:pt x="152" y="160"/>
                      <a:pt x="159" y="165"/>
                    </a:cubicBezTo>
                    <a:cubicBezTo>
                      <a:pt x="168" y="172"/>
                      <a:pt x="200" y="177"/>
                      <a:pt x="213" y="181"/>
                    </a:cubicBezTo>
                    <a:cubicBezTo>
                      <a:pt x="229" y="186"/>
                      <a:pt x="242" y="193"/>
                      <a:pt x="250" y="200"/>
                    </a:cubicBezTo>
                    <a:cubicBezTo>
                      <a:pt x="260" y="209"/>
                      <a:pt x="265" y="221"/>
                      <a:pt x="265" y="237"/>
                    </a:cubicBezTo>
                    <a:cubicBezTo>
                      <a:pt x="265" y="256"/>
                      <a:pt x="260" y="270"/>
                      <a:pt x="248" y="279"/>
                    </a:cubicBezTo>
                    <a:cubicBezTo>
                      <a:pt x="236" y="289"/>
                      <a:pt x="222" y="295"/>
                      <a:pt x="198" y="296"/>
                    </a:cubicBezTo>
                    <a:cubicBezTo>
                      <a:pt x="198" y="318"/>
                      <a:pt x="198" y="318"/>
                      <a:pt x="198" y="318"/>
                    </a:cubicBezTo>
                    <a:cubicBezTo>
                      <a:pt x="172" y="318"/>
                      <a:pt x="172" y="318"/>
                      <a:pt x="172" y="318"/>
                    </a:cubicBezTo>
                    <a:cubicBezTo>
                      <a:pt x="172" y="296"/>
                      <a:pt x="172" y="296"/>
                      <a:pt x="172" y="296"/>
                    </a:cubicBezTo>
                    <a:cubicBezTo>
                      <a:pt x="150" y="295"/>
                      <a:pt x="136" y="290"/>
                      <a:pt x="123" y="279"/>
                    </a:cubicBezTo>
                    <a:cubicBezTo>
                      <a:pt x="111" y="268"/>
                      <a:pt x="105" y="252"/>
                      <a:pt x="105" y="233"/>
                    </a:cubicBezTo>
                    <a:cubicBezTo>
                      <a:pt x="152" y="233"/>
                      <a:pt x="152" y="233"/>
                      <a:pt x="152" y="233"/>
                    </a:cubicBezTo>
                    <a:cubicBezTo>
                      <a:pt x="153" y="243"/>
                      <a:pt x="155" y="250"/>
                      <a:pt x="158" y="254"/>
                    </a:cubicBezTo>
                    <a:cubicBezTo>
                      <a:pt x="167" y="265"/>
                      <a:pt x="203" y="263"/>
                      <a:pt x="212" y="256"/>
                    </a:cubicBezTo>
                    <a:cubicBezTo>
                      <a:pt x="220" y="251"/>
                      <a:pt x="221" y="237"/>
                      <a:pt x="213" y="231"/>
                    </a:cubicBezTo>
                    <a:cubicBezTo>
                      <a:pt x="195" y="216"/>
                      <a:pt x="150" y="220"/>
                      <a:pt x="123" y="1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9" tIns="34295" rIns="68589" bIns="3429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Freeform 38"/>
              <p:cNvSpPr>
                <a:spLocks noEditPoints="1"/>
              </p:cNvSpPr>
              <p:nvPr/>
            </p:nvSpPr>
            <p:spPr bwMode="auto">
              <a:xfrm>
                <a:off x="5928340" y="836444"/>
                <a:ext cx="304799" cy="304566"/>
              </a:xfrm>
              <a:custGeom>
                <a:avLst/>
                <a:gdLst>
                  <a:gd name="T0" fmla="*/ 235 w 470"/>
                  <a:gd name="T1" fmla="*/ 57 h 470"/>
                  <a:gd name="T2" fmla="*/ 109 w 470"/>
                  <a:gd name="T3" fmla="*/ 109 h 470"/>
                  <a:gd name="T4" fmla="*/ 57 w 470"/>
                  <a:gd name="T5" fmla="*/ 235 h 470"/>
                  <a:gd name="T6" fmla="*/ 109 w 470"/>
                  <a:gd name="T7" fmla="*/ 361 h 470"/>
                  <a:gd name="T8" fmla="*/ 235 w 470"/>
                  <a:gd name="T9" fmla="*/ 413 h 470"/>
                  <a:gd name="T10" fmla="*/ 361 w 470"/>
                  <a:gd name="T11" fmla="*/ 361 h 470"/>
                  <a:gd name="T12" fmla="*/ 413 w 470"/>
                  <a:gd name="T13" fmla="*/ 235 h 470"/>
                  <a:gd name="T14" fmla="*/ 361 w 470"/>
                  <a:gd name="T15" fmla="*/ 109 h 470"/>
                  <a:gd name="T16" fmla="*/ 235 w 470"/>
                  <a:gd name="T17" fmla="*/ 57 h 470"/>
                  <a:gd name="T18" fmla="*/ 170 w 470"/>
                  <a:gd name="T19" fmla="*/ 228 h 470"/>
                  <a:gd name="T20" fmla="*/ 154 w 470"/>
                  <a:gd name="T21" fmla="*/ 191 h 470"/>
                  <a:gd name="T22" fmla="*/ 173 w 470"/>
                  <a:gd name="T23" fmla="*/ 149 h 470"/>
                  <a:gd name="T24" fmla="*/ 222 w 470"/>
                  <a:gd name="T25" fmla="*/ 132 h 470"/>
                  <a:gd name="T26" fmla="*/ 222 w 470"/>
                  <a:gd name="T27" fmla="*/ 114 h 470"/>
                  <a:gd name="T28" fmla="*/ 251 w 470"/>
                  <a:gd name="T29" fmla="*/ 114 h 470"/>
                  <a:gd name="T30" fmla="*/ 251 w 470"/>
                  <a:gd name="T31" fmla="*/ 132 h 470"/>
                  <a:gd name="T32" fmla="*/ 296 w 470"/>
                  <a:gd name="T33" fmla="*/ 148 h 470"/>
                  <a:gd name="T34" fmla="*/ 314 w 470"/>
                  <a:gd name="T35" fmla="*/ 190 h 470"/>
                  <a:gd name="T36" fmla="*/ 267 w 470"/>
                  <a:gd name="T37" fmla="*/ 190 h 470"/>
                  <a:gd name="T38" fmla="*/ 262 w 470"/>
                  <a:gd name="T39" fmla="*/ 173 h 470"/>
                  <a:gd name="T40" fmla="*/ 208 w 470"/>
                  <a:gd name="T41" fmla="*/ 171 h 470"/>
                  <a:gd name="T42" fmla="*/ 208 w 470"/>
                  <a:gd name="T43" fmla="*/ 196 h 470"/>
                  <a:gd name="T44" fmla="*/ 264 w 470"/>
                  <a:gd name="T45" fmla="*/ 212 h 470"/>
                  <a:gd name="T46" fmla="*/ 302 w 470"/>
                  <a:gd name="T47" fmla="*/ 231 h 470"/>
                  <a:gd name="T48" fmla="*/ 318 w 470"/>
                  <a:gd name="T49" fmla="*/ 271 h 470"/>
                  <a:gd name="T50" fmla="*/ 300 w 470"/>
                  <a:gd name="T51" fmla="*/ 314 h 470"/>
                  <a:gd name="T52" fmla="*/ 248 w 470"/>
                  <a:gd name="T53" fmla="*/ 333 h 470"/>
                  <a:gd name="T54" fmla="*/ 248 w 470"/>
                  <a:gd name="T55" fmla="*/ 355 h 470"/>
                  <a:gd name="T56" fmla="*/ 219 w 470"/>
                  <a:gd name="T57" fmla="*/ 355 h 470"/>
                  <a:gd name="T58" fmla="*/ 219 w 470"/>
                  <a:gd name="T59" fmla="*/ 333 h 470"/>
                  <a:gd name="T60" fmla="*/ 171 w 470"/>
                  <a:gd name="T61" fmla="*/ 313 h 470"/>
                  <a:gd name="T62" fmla="*/ 151 w 470"/>
                  <a:gd name="T63" fmla="*/ 266 h 470"/>
                  <a:gd name="T64" fmla="*/ 201 w 470"/>
                  <a:gd name="T65" fmla="*/ 266 h 470"/>
                  <a:gd name="T66" fmla="*/ 207 w 470"/>
                  <a:gd name="T67" fmla="*/ 288 h 470"/>
                  <a:gd name="T68" fmla="*/ 263 w 470"/>
                  <a:gd name="T69" fmla="*/ 290 h 470"/>
                  <a:gd name="T70" fmla="*/ 264 w 470"/>
                  <a:gd name="T71" fmla="*/ 264 h 470"/>
                  <a:gd name="T72" fmla="*/ 170 w 470"/>
                  <a:gd name="T73" fmla="*/ 228 h 470"/>
                  <a:gd name="T74" fmla="*/ 69 w 470"/>
                  <a:gd name="T75" fmla="*/ 69 h 470"/>
                  <a:gd name="T76" fmla="*/ 235 w 470"/>
                  <a:gd name="T77" fmla="*/ 0 h 470"/>
                  <a:gd name="T78" fmla="*/ 401 w 470"/>
                  <a:gd name="T79" fmla="*/ 69 h 470"/>
                  <a:gd name="T80" fmla="*/ 470 w 470"/>
                  <a:gd name="T81" fmla="*/ 235 h 470"/>
                  <a:gd name="T82" fmla="*/ 401 w 470"/>
                  <a:gd name="T83" fmla="*/ 401 h 470"/>
                  <a:gd name="T84" fmla="*/ 235 w 470"/>
                  <a:gd name="T85" fmla="*/ 470 h 470"/>
                  <a:gd name="T86" fmla="*/ 69 w 470"/>
                  <a:gd name="T87" fmla="*/ 401 h 470"/>
                  <a:gd name="T88" fmla="*/ 0 w 470"/>
                  <a:gd name="T89" fmla="*/ 235 h 470"/>
                  <a:gd name="T90" fmla="*/ 69 w 470"/>
                  <a:gd name="T91" fmla="*/ 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70" h="470">
                    <a:moveTo>
                      <a:pt x="235" y="57"/>
                    </a:moveTo>
                    <a:cubicBezTo>
                      <a:pt x="186" y="57"/>
                      <a:pt x="141" y="77"/>
                      <a:pt x="109" y="109"/>
                    </a:cubicBezTo>
                    <a:cubicBezTo>
                      <a:pt x="77" y="141"/>
                      <a:pt x="57" y="186"/>
                      <a:pt x="57" y="235"/>
                    </a:cubicBezTo>
                    <a:cubicBezTo>
                      <a:pt x="57" y="284"/>
                      <a:pt x="77" y="328"/>
                      <a:pt x="109" y="361"/>
                    </a:cubicBezTo>
                    <a:cubicBezTo>
                      <a:pt x="141" y="393"/>
                      <a:pt x="186" y="413"/>
                      <a:pt x="235" y="413"/>
                    </a:cubicBezTo>
                    <a:cubicBezTo>
                      <a:pt x="284" y="413"/>
                      <a:pt x="328" y="393"/>
                      <a:pt x="361" y="361"/>
                    </a:cubicBezTo>
                    <a:cubicBezTo>
                      <a:pt x="393" y="328"/>
                      <a:pt x="413" y="284"/>
                      <a:pt x="413" y="235"/>
                    </a:cubicBezTo>
                    <a:cubicBezTo>
                      <a:pt x="413" y="186"/>
                      <a:pt x="393" y="141"/>
                      <a:pt x="361" y="109"/>
                    </a:cubicBezTo>
                    <a:cubicBezTo>
                      <a:pt x="328" y="77"/>
                      <a:pt x="284" y="57"/>
                      <a:pt x="235" y="57"/>
                    </a:cubicBezTo>
                    <a:close/>
                    <a:moveTo>
                      <a:pt x="170" y="228"/>
                    </a:moveTo>
                    <a:cubicBezTo>
                      <a:pt x="159" y="219"/>
                      <a:pt x="154" y="207"/>
                      <a:pt x="154" y="191"/>
                    </a:cubicBezTo>
                    <a:cubicBezTo>
                      <a:pt x="154" y="174"/>
                      <a:pt x="160" y="160"/>
                      <a:pt x="173" y="149"/>
                    </a:cubicBezTo>
                    <a:cubicBezTo>
                      <a:pt x="186" y="139"/>
                      <a:pt x="200" y="133"/>
                      <a:pt x="222" y="132"/>
                    </a:cubicBezTo>
                    <a:cubicBezTo>
                      <a:pt x="222" y="114"/>
                      <a:pt x="222" y="114"/>
                      <a:pt x="222" y="114"/>
                    </a:cubicBezTo>
                    <a:cubicBezTo>
                      <a:pt x="251" y="114"/>
                      <a:pt x="251" y="114"/>
                      <a:pt x="251" y="114"/>
                    </a:cubicBezTo>
                    <a:cubicBezTo>
                      <a:pt x="251" y="132"/>
                      <a:pt x="251" y="132"/>
                      <a:pt x="251" y="132"/>
                    </a:cubicBezTo>
                    <a:cubicBezTo>
                      <a:pt x="272" y="133"/>
                      <a:pt x="284" y="138"/>
                      <a:pt x="296" y="148"/>
                    </a:cubicBezTo>
                    <a:cubicBezTo>
                      <a:pt x="308" y="158"/>
                      <a:pt x="313" y="172"/>
                      <a:pt x="314" y="190"/>
                    </a:cubicBezTo>
                    <a:cubicBezTo>
                      <a:pt x="267" y="190"/>
                      <a:pt x="267" y="190"/>
                      <a:pt x="267" y="190"/>
                    </a:cubicBezTo>
                    <a:cubicBezTo>
                      <a:pt x="266" y="182"/>
                      <a:pt x="265" y="177"/>
                      <a:pt x="262" y="173"/>
                    </a:cubicBezTo>
                    <a:cubicBezTo>
                      <a:pt x="254" y="164"/>
                      <a:pt x="218" y="164"/>
                      <a:pt x="208" y="171"/>
                    </a:cubicBezTo>
                    <a:cubicBezTo>
                      <a:pt x="201" y="177"/>
                      <a:pt x="200" y="190"/>
                      <a:pt x="208" y="196"/>
                    </a:cubicBezTo>
                    <a:cubicBezTo>
                      <a:pt x="217" y="203"/>
                      <a:pt x="250" y="208"/>
                      <a:pt x="264" y="212"/>
                    </a:cubicBezTo>
                    <a:cubicBezTo>
                      <a:pt x="281" y="218"/>
                      <a:pt x="294" y="224"/>
                      <a:pt x="302" y="231"/>
                    </a:cubicBezTo>
                    <a:cubicBezTo>
                      <a:pt x="313" y="241"/>
                      <a:pt x="318" y="254"/>
                      <a:pt x="318" y="271"/>
                    </a:cubicBezTo>
                    <a:cubicBezTo>
                      <a:pt x="319" y="290"/>
                      <a:pt x="312" y="304"/>
                      <a:pt x="300" y="314"/>
                    </a:cubicBezTo>
                    <a:cubicBezTo>
                      <a:pt x="288" y="325"/>
                      <a:pt x="272" y="332"/>
                      <a:pt x="248" y="333"/>
                    </a:cubicBezTo>
                    <a:cubicBezTo>
                      <a:pt x="248" y="355"/>
                      <a:pt x="248" y="355"/>
                      <a:pt x="248" y="355"/>
                    </a:cubicBezTo>
                    <a:cubicBezTo>
                      <a:pt x="219" y="355"/>
                      <a:pt x="219" y="355"/>
                      <a:pt x="219" y="355"/>
                    </a:cubicBezTo>
                    <a:cubicBezTo>
                      <a:pt x="219" y="333"/>
                      <a:pt x="219" y="333"/>
                      <a:pt x="219" y="333"/>
                    </a:cubicBezTo>
                    <a:cubicBezTo>
                      <a:pt x="196" y="333"/>
                      <a:pt x="183" y="325"/>
                      <a:pt x="171" y="313"/>
                    </a:cubicBezTo>
                    <a:cubicBezTo>
                      <a:pt x="158" y="302"/>
                      <a:pt x="151" y="286"/>
                      <a:pt x="151" y="266"/>
                    </a:cubicBezTo>
                    <a:cubicBezTo>
                      <a:pt x="201" y="266"/>
                      <a:pt x="201" y="266"/>
                      <a:pt x="201" y="266"/>
                    </a:cubicBezTo>
                    <a:cubicBezTo>
                      <a:pt x="202" y="276"/>
                      <a:pt x="204" y="283"/>
                      <a:pt x="207" y="288"/>
                    </a:cubicBezTo>
                    <a:cubicBezTo>
                      <a:pt x="216" y="299"/>
                      <a:pt x="254" y="297"/>
                      <a:pt x="263" y="290"/>
                    </a:cubicBezTo>
                    <a:cubicBezTo>
                      <a:pt x="272" y="284"/>
                      <a:pt x="272" y="271"/>
                      <a:pt x="264" y="264"/>
                    </a:cubicBezTo>
                    <a:cubicBezTo>
                      <a:pt x="245" y="249"/>
                      <a:pt x="198" y="252"/>
                      <a:pt x="170" y="228"/>
                    </a:cubicBezTo>
                    <a:close/>
                    <a:moveTo>
                      <a:pt x="69" y="69"/>
                    </a:moveTo>
                    <a:cubicBezTo>
                      <a:pt x="111" y="26"/>
                      <a:pt x="170" y="0"/>
                      <a:pt x="235" y="0"/>
                    </a:cubicBezTo>
                    <a:cubicBezTo>
                      <a:pt x="300" y="0"/>
                      <a:pt x="359" y="26"/>
                      <a:pt x="401" y="69"/>
                    </a:cubicBezTo>
                    <a:cubicBezTo>
                      <a:pt x="444" y="111"/>
                      <a:pt x="470" y="170"/>
                      <a:pt x="470" y="235"/>
                    </a:cubicBezTo>
                    <a:cubicBezTo>
                      <a:pt x="470" y="300"/>
                      <a:pt x="444" y="359"/>
                      <a:pt x="401" y="401"/>
                    </a:cubicBezTo>
                    <a:cubicBezTo>
                      <a:pt x="359" y="444"/>
                      <a:pt x="300" y="470"/>
                      <a:pt x="235" y="470"/>
                    </a:cubicBezTo>
                    <a:cubicBezTo>
                      <a:pt x="170" y="470"/>
                      <a:pt x="111" y="444"/>
                      <a:pt x="69" y="401"/>
                    </a:cubicBezTo>
                    <a:cubicBezTo>
                      <a:pt x="26" y="359"/>
                      <a:pt x="0" y="300"/>
                      <a:pt x="0" y="235"/>
                    </a:cubicBezTo>
                    <a:cubicBezTo>
                      <a:pt x="0" y="170"/>
                      <a:pt x="26" y="111"/>
                      <a:pt x="69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9" tIns="34295" rIns="68589" bIns="34295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E7E6E6">
                      <a:lumMod val="25000"/>
                    </a:srgbClr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3" name="Freeform 9"/>
            <p:cNvSpPr>
              <a:spLocks noEditPoints="1"/>
            </p:cNvSpPr>
            <p:nvPr/>
          </p:nvSpPr>
          <p:spPr bwMode="auto">
            <a:xfrm rot="2700000">
              <a:off x="8235280" y="2006325"/>
              <a:ext cx="2044927" cy="2047295"/>
            </a:xfrm>
            <a:prstGeom prst="rect">
              <a:avLst/>
            </a:prstGeom>
            <a:noFill/>
            <a:ln w="28575">
              <a:solidFill>
                <a:srgbClr val="219083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-43180" y="30480"/>
            <a:ext cx="9194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实践训练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6870" y="297180"/>
            <a:ext cx="4248785" cy="606425"/>
          </a:xfrm>
        </p:spPr>
        <p:txBody>
          <a:bodyPr>
            <a:normAutofit/>
          </a:bodyPr>
          <a:p>
            <a:pPr algn="l"/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课后作业-实践训练主题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925" y="2661920"/>
            <a:ext cx="406590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青科大更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辉煌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（建校70周年）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7750" y="1076325"/>
            <a:ext cx="79121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我们要做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会使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变的更好！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4255" y="3613150"/>
            <a:ext cx="22402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中国优秀的传统文化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505" y="3244850"/>
            <a:ext cx="17830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人类命运共同体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06750" y="3129915"/>
            <a:ext cx="17830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为人民谋幸福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870" y="3705860"/>
            <a:ext cx="299402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青科大推动人类文明的未来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8505" y="4890770"/>
            <a:ext cx="172212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5G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77185" y="5392420"/>
            <a:ext cx="331216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我的班级我的家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665" y="5835015"/>
            <a:ext cx="411099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我心中的小心肝-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我的专业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1485" y="4326255"/>
            <a:ext cx="200850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新旧动能转换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17470" y="4152900"/>
            <a:ext cx="296227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新工科——大国工匠精神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920" y="5352415"/>
            <a:ext cx="146367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智能制造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5300" y="6303010"/>
            <a:ext cx="545909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让学弟学妹更快的适应校园生活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06750" y="4890770"/>
            <a:ext cx="254000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应对疫情，造福世界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303645" y="3129915"/>
            <a:ext cx="0" cy="2576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343900" y="1763395"/>
            <a:ext cx="1530350" cy="460375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indent="0" algn="ctr">
              <a:buFont typeface="+mj-lt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相关要求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347595" y="1763395"/>
            <a:ext cx="1430020" cy="460375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实践主题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17995" y="2664460"/>
            <a:ext cx="4366895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（一）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每个小组选定一个主题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（二）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运用设计思维和精益创业等理论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（三）不使用自己的现有资金，运用平台思维整合资源。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（四）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呈现的产品要有价值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（五）最后产品呈现：可以使用喜欢的各种方式表达：或实物、或情景剧、或绘画、或音乐、或总结报告……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（六）每组需用视频记录和展示产品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，视频在5分钟之内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（七）下次课程之前以组为单位将视频发到微信群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（八）产品视频作为实践环节考核成绩。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-43180" y="30480"/>
            <a:ext cx="9194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实践训练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6870" y="297180"/>
            <a:ext cx="4248785" cy="606425"/>
          </a:xfrm>
        </p:spPr>
        <p:txBody>
          <a:bodyPr>
            <a:normAutofit/>
          </a:bodyPr>
          <a:p>
            <a:pPr algn="l"/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课后作业-实践训练主题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3925" y="2661920"/>
            <a:ext cx="406590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青科大更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辉煌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（建校70周年）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7750" y="1076325"/>
            <a:ext cx="79121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我们要做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会使</a:t>
            </a:r>
            <a:r>
              <a:rPr lang="zh-CN" altLang="en-US" sz="2800" b="1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变的更好！</a:t>
            </a:r>
            <a:endParaRPr lang="en-US" altLang="zh-CN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4255" y="3613150"/>
            <a:ext cx="22402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中国优秀的传统文化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505" y="3244850"/>
            <a:ext cx="17830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人类命运共同体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06750" y="3129915"/>
            <a:ext cx="178308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为人民谋幸福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6870" y="3705860"/>
            <a:ext cx="299402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青科大推动人类文明的未来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8505" y="4890770"/>
            <a:ext cx="172212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5G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77185" y="5392420"/>
            <a:ext cx="331216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我的班级我的家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4665" y="5835015"/>
            <a:ext cx="411099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我心中的小心肝-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--</a:t>
            </a: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我的专业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1485" y="4326255"/>
            <a:ext cx="200850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新旧动能转换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17470" y="4152900"/>
            <a:ext cx="296227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新工科——大国工匠精神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920" y="5352415"/>
            <a:ext cx="146367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智能制造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5300" y="6303010"/>
            <a:ext cx="5459095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让学弟学妹更快的适应校园生活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77185" y="4694555"/>
            <a:ext cx="2540000" cy="368300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t" anchorCtr="0" forceAA="0" compatLnSpc="1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应对疫情，造福世界</a:t>
            </a:r>
            <a:endParaRPr lang="zh-CN" altLang="en-US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303645" y="3129915"/>
            <a:ext cx="0" cy="25768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347595" y="1763395"/>
            <a:ext cx="1430020" cy="460375"/>
          </a:xfrm>
          <a:prstGeom prst="rect">
            <a:avLst/>
          </a:prstGeom>
          <a:solidFill>
            <a:srgbClr val="219083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lvl="0" algn="ctr">
              <a:buClrTx/>
              <a:buSzTx/>
              <a:buFont typeface="+mj-lt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实践主题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70065" y="2849245"/>
            <a:ext cx="4958715" cy="3446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请勿讨论以下话题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1.国家和地区政治问题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2.宗教问题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3.民族问题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4.歧视(地域、性别、种族等）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5.负面导向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6.色情话题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2553970" y="2095500"/>
            <a:ext cx="7084695" cy="2160270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dirty="0">
                <a:sym typeface="+mn-ea"/>
              </a:rPr>
              <a:t>本次下课后，观看线上《创践》课程</a:t>
            </a:r>
            <a:endParaRPr lang="zh-CN" altLang="en-US" sz="2400" dirty="0"/>
          </a:p>
        </p:txBody>
      </p:sp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4232910" y="2118360"/>
            <a:ext cx="5582920" cy="2160270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dirty="0"/>
              <a:t>带着自己组的产品和视频，等待展示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495" y="2118360"/>
            <a:ext cx="1796415" cy="216027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" name="标题 3"/>
          <p:cNvSpPr>
            <a:spLocks noGrp="1"/>
          </p:cNvSpPr>
          <p:nvPr/>
        </p:nvSpPr>
        <p:spPr>
          <a:xfrm>
            <a:off x="4112895" y="826135"/>
            <a:ext cx="4248785" cy="606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下节课上课前注意事项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4232617" y="2327129"/>
            <a:ext cx="558293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6000" b="1" dirty="0"/>
              <a:t>谢谢！</a:t>
            </a:r>
            <a:endParaRPr lang="zh-CN" altLang="en-US" sz="60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72" y="2327129"/>
            <a:ext cx="179669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517650" y="2218690"/>
            <a:ext cx="9911080" cy="31013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别人的需求是“不确定”的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产品的设计、制作及推向市场，是“不确定”的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这是一个初期创业的过程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69900" indent="-457200">
              <a:lnSpc>
                <a:spcPct val="100000"/>
              </a:lnSpc>
              <a:spcBef>
                <a:spcPts val="95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这是一个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不确定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混杂的解决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过程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80872" y="429768"/>
            <a:ext cx="800100" cy="460375"/>
          </a:xfrm>
          <a:custGeom>
            <a:avLst/>
            <a:gdLst/>
            <a:ahLst/>
            <a:cxnLst/>
            <a:rect l="l" t="t" r="r" b="b"/>
            <a:pathLst>
              <a:path w="800100" h="460375">
                <a:moveTo>
                  <a:pt x="0" y="0"/>
                </a:moveTo>
                <a:lnTo>
                  <a:pt x="800100" y="0"/>
                </a:lnTo>
                <a:lnTo>
                  <a:pt x="800100" y="460247"/>
                </a:lnTo>
                <a:lnTo>
                  <a:pt x="0" y="460247"/>
                </a:lnTo>
                <a:lnTo>
                  <a:pt x="0" y="0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81380" y="429895"/>
            <a:ext cx="3950970" cy="443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用产品解决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不确定</a:t>
            </a:r>
            <a:r>
              <a:rPr lang="en-US" altLang="zh-CN" sz="2800" b="1" dirty="0">
                <a:solidFill>
                  <a:srgbClr val="FFFFFF"/>
                </a:solidFill>
                <a:latin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800" b="1" dirty="0">
              <a:solidFill>
                <a:srgbClr val="FFFFFF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10540" y="473963"/>
            <a:ext cx="370840" cy="372110"/>
          </a:xfrm>
          <a:custGeom>
            <a:avLst/>
            <a:gdLst/>
            <a:ahLst/>
            <a:cxnLst/>
            <a:rect l="l" t="t" r="r" b="b"/>
            <a:pathLst>
              <a:path w="370840" h="372109">
                <a:moveTo>
                  <a:pt x="185928" y="371856"/>
                </a:moveTo>
                <a:lnTo>
                  <a:pt x="0" y="371856"/>
                </a:lnTo>
                <a:lnTo>
                  <a:pt x="0" y="0"/>
                </a:lnTo>
                <a:lnTo>
                  <a:pt x="185928" y="0"/>
                </a:lnTo>
                <a:lnTo>
                  <a:pt x="370331" y="185928"/>
                </a:lnTo>
                <a:lnTo>
                  <a:pt x="185928" y="3718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913619" y="4968240"/>
            <a:ext cx="1514855" cy="151485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-8255" y="4070462"/>
            <a:ext cx="1219200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设计思维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11170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 20"/>
          <p:cNvSpPr/>
          <p:nvPr/>
        </p:nvSpPr>
        <p:spPr>
          <a:xfrm>
            <a:off x="4868871" y="1432387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2190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96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96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1000">
        <p:fade/>
      </p:transition>
    </mc:Choice>
    <mc:Fallback>
      <p:transition spd="med" advTm="1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90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3047045"/>
            <a:ext cx="121919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什么是设计思维？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90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3047045"/>
            <a:ext cx="121919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设计思维就是设计师的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思维！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60610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IDEO设计公司总裁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Tim Brown</a:t>
            </a:r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的定义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Snip Same Side Corner Rectangle 1"/>
          <p:cNvSpPr/>
          <p:nvPr/>
        </p:nvSpPr>
        <p:spPr>
          <a:xfrm>
            <a:off x="1007745" y="1029335"/>
            <a:ext cx="10176510" cy="4799965"/>
          </a:xfrm>
          <a:prstGeom prst="rect">
            <a:avLst/>
          </a:prstGeom>
          <a:solidFill>
            <a:srgbClr val="21908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7310" y="2091055"/>
            <a:ext cx="9518015" cy="2676525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zh-CN" altLang="en-US" b="1" dirty="0">
                <a:solidFill>
                  <a:schemeClr val="bg1"/>
                </a:solidFill>
              </a:rPr>
              <a:t>“设计思维是</a:t>
            </a:r>
            <a:r>
              <a:rPr lang="zh-CN" altLang="en-US" b="1" dirty="0">
                <a:solidFill>
                  <a:srgbClr val="FF0000"/>
                </a:solidFill>
              </a:rPr>
              <a:t>以人为本</a:t>
            </a:r>
            <a:r>
              <a:rPr lang="zh-CN" altLang="en-US" b="1" dirty="0">
                <a:solidFill>
                  <a:schemeClr val="bg1"/>
                </a:solidFill>
              </a:rPr>
              <a:t>的利用设计师的敏感性以及设计方法在满足技术</a:t>
            </a:r>
            <a:r>
              <a:rPr lang="zh-CN" altLang="en-US" b="1" dirty="0">
                <a:solidFill>
                  <a:srgbClr val="FF0000"/>
                </a:solidFill>
              </a:rPr>
              <a:t>可实现性和商业可行性</a:t>
            </a:r>
            <a:r>
              <a:rPr lang="zh-CN" altLang="en-US" b="1" dirty="0">
                <a:solidFill>
                  <a:schemeClr val="bg1"/>
                </a:solidFill>
              </a:rPr>
              <a:t>的前提下来</a:t>
            </a:r>
            <a:r>
              <a:rPr lang="zh-CN" altLang="en-US" b="1" dirty="0">
                <a:solidFill>
                  <a:srgbClr val="FF0000"/>
                </a:solidFill>
              </a:rPr>
              <a:t>满足人的需求</a:t>
            </a:r>
            <a:r>
              <a:rPr lang="zh-CN" altLang="en-US" b="1" dirty="0">
                <a:solidFill>
                  <a:schemeClr val="bg1"/>
                </a:solidFill>
              </a:rPr>
              <a:t>的设计精神与方法。”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6"/>
          <p:cNvSpPr txBox="1"/>
          <p:nvPr/>
        </p:nvSpPr>
        <p:spPr>
          <a:xfrm>
            <a:off x="319617" y="301577"/>
            <a:ext cx="42481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反思</a:t>
            </a:r>
            <a:r>
              <a:rPr lang="en-US" altLang="zh-CN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219083"/>
                </a:solidFill>
                <a:latin typeface="微软雅黑" panose="020B0503020204020204" charset="-122"/>
                <a:ea typeface="微软雅黑" panose="020B0503020204020204" charset="-122"/>
              </a:rPr>
              <a:t>设计思维的五种工具</a:t>
            </a:r>
            <a:endParaRPr lang="zh-CN" altLang="en-US" sz="2800" dirty="0">
              <a:solidFill>
                <a:srgbClr val="21908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Snip Same Side Corner Rectangle 1"/>
          <p:cNvSpPr/>
          <p:nvPr/>
        </p:nvSpPr>
        <p:spPr>
          <a:xfrm>
            <a:off x="1007745" y="1029335"/>
            <a:ext cx="10176510" cy="4799965"/>
          </a:xfrm>
          <a:prstGeom prst="rect">
            <a:avLst/>
          </a:prstGeom>
          <a:solidFill>
            <a:srgbClr val="21908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37310" y="1844675"/>
            <a:ext cx="9518015" cy="3169285"/>
          </a:xfrm>
          <a:prstGeom prst="rect">
            <a:avLst/>
          </a:prstGeom>
          <a:noFill/>
        </p:spPr>
        <p:txBody>
          <a:bodyPr wrap="square" lIns="0" rIns="0" rtlCol="0" anchor="ctr" anchorCtr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800" b="0" i="0" u="none" strike="noStrike" cap="none" spc="0" normalizeH="0" baseline="0">
                <a:ln>
                  <a:noFill/>
                </a:ln>
                <a:solidFill>
                  <a:srgbClr val="FFC000">
                    <a:lumMod val="40000"/>
                    <a:lumOff val="60000"/>
                  </a:srgb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1.同理心</a:t>
            </a:r>
            <a:r>
              <a:rPr lang="zh-CN" altLang="en-US" sz="2000" b="1" dirty="0">
                <a:solidFill>
                  <a:schemeClr val="bg1"/>
                </a:solidFill>
              </a:rPr>
              <a:t>（Empathy）：收集对象的真实需求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2.重新定义</a:t>
            </a:r>
            <a:r>
              <a:rPr lang="zh-CN" altLang="en-US" sz="2000" b="1" dirty="0">
                <a:solidFill>
                  <a:schemeClr val="bg1"/>
                </a:solidFill>
              </a:rPr>
              <a:t>（Define）：分析收集到的各种需求，提炼要解决的问题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3.头脑风暴</a:t>
            </a:r>
            <a:r>
              <a:rPr lang="zh-CN" altLang="en-US" sz="2000" b="1" dirty="0">
                <a:solidFill>
                  <a:schemeClr val="bg1"/>
                </a:solidFill>
              </a:rPr>
              <a:t>（Ideate）：打开脑洞，创意点子越多越好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4.原型制作（Phototype）：把脑子中的想法动手制作出来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just">
              <a:lnSpc>
                <a:spcPct val="200000"/>
              </a:lnSpc>
            </a:pPr>
            <a:r>
              <a:rPr lang="zh-CN" altLang="en-US" sz="2000" b="1" dirty="0">
                <a:solidFill>
                  <a:schemeClr val="bg1"/>
                </a:solidFill>
              </a:rPr>
              <a:t>5.测试（Test）：优化解决方案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11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7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41"/>
</p:tagLst>
</file>

<file path=ppt/tags/tag3.xml><?xml version="1.0" encoding="utf-8"?>
<p:tagLst xmlns:p="http://schemas.openxmlformats.org/presentationml/2006/main">
  <p:tag name="KSO_WM_BEAUTIFY_FLAG" val="#wm#"/>
  <p:tag name="KSO_WM_TEMPLATE_CATEGORY" val="basetag"/>
  <p:tag name="KSO_WM_TEMPLATE_INDEX" val="20163641"/>
</p:tagLst>
</file>

<file path=ppt/tags/tag4.xml><?xml version="1.0" encoding="utf-8"?>
<p:tagLst xmlns:p="http://schemas.openxmlformats.org/presentationml/2006/main">
  <p:tag name="commondata" val="eyJoZGlkIjoiYzgwZTgwNjZkMGFlNjc3YmViYjlmNjBhODhjYTk2Y2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2294</Words>
  <Application>WPS 演示</Application>
  <PresentationFormat>宽屏</PresentationFormat>
  <Paragraphs>300</Paragraphs>
  <Slides>37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等线</vt:lpstr>
      <vt:lpstr>Calibri</vt:lpstr>
      <vt:lpstr>Arial Unicode MS</vt:lpstr>
      <vt:lpstr>等线 Light</vt:lpstr>
      <vt:lpstr>Calibri</vt:lpstr>
      <vt:lpstr>Arial</vt:lpstr>
      <vt:lpstr>Office 主题​​</vt:lpstr>
      <vt:lpstr>1_Office 主题​​</vt:lpstr>
      <vt:lpstr>PowerPoint 演示文稿</vt:lpstr>
      <vt:lpstr>课程回顾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课后作业-实践训练主题</vt:lpstr>
      <vt:lpstr>课后作业-实践训练主题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vivi</dc:creator>
  <cp:lastModifiedBy>褚庆柱</cp:lastModifiedBy>
  <cp:revision>185</cp:revision>
  <dcterms:created xsi:type="dcterms:W3CDTF">2017-02-01T10:25:00Z</dcterms:created>
  <dcterms:modified xsi:type="dcterms:W3CDTF">2024-04-25T08:14:09Z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E0B854C64ECA401C9961BC777A740F5B</vt:lpwstr>
  </property>
</Properties>
</file>