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10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1909" r:id="rId3"/>
    <p:sldId id="1140" r:id="rId5"/>
    <p:sldId id="618" r:id="rId6"/>
    <p:sldId id="1431" r:id="rId7"/>
    <p:sldId id="1731" r:id="rId8"/>
    <p:sldId id="571" r:id="rId9"/>
    <p:sldId id="2149" r:id="rId10"/>
    <p:sldId id="1430" r:id="rId11"/>
    <p:sldId id="1108" r:id="rId12"/>
    <p:sldId id="1109" r:id="rId13"/>
    <p:sldId id="1588" r:id="rId14"/>
    <p:sldId id="1732" r:id="rId15"/>
    <p:sldId id="1733" r:id="rId16"/>
    <p:sldId id="1734" r:id="rId17"/>
    <p:sldId id="1735" r:id="rId18"/>
    <p:sldId id="1736" r:id="rId19"/>
    <p:sldId id="1737" r:id="rId20"/>
    <p:sldId id="1738" r:id="rId21"/>
    <p:sldId id="1739" r:id="rId22"/>
    <p:sldId id="1502" r:id="rId23"/>
    <p:sldId id="1504" r:id="rId24"/>
    <p:sldId id="1505" r:id="rId25"/>
    <p:sldId id="1506" r:id="rId26"/>
    <p:sldId id="1507" r:id="rId27"/>
    <p:sldId id="1508" r:id="rId28"/>
    <p:sldId id="1514" r:id="rId29"/>
    <p:sldId id="1515" r:id="rId30"/>
    <p:sldId id="2240" r:id="rId31"/>
    <p:sldId id="1512" r:id="rId32"/>
    <p:sldId id="1516" r:id="rId33"/>
    <p:sldId id="1535" r:id="rId34"/>
    <p:sldId id="1518" r:id="rId35"/>
    <p:sldId id="1519" r:id="rId36"/>
    <p:sldId id="1520" r:id="rId37"/>
    <p:sldId id="1521" r:id="rId38"/>
    <p:sldId id="1587" r:id="rId39"/>
    <p:sldId id="1522" r:id="rId40"/>
    <p:sldId id="1524" r:id="rId41"/>
    <p:sldId id="1538" r:id="rId42"/>
    <p:sldId id="1539" r:id="rId43"/>
    <p:sldId id="1540" r:id="rId44"/>
    <p:sldId id="1541" r:id="rId45"/>
    <p:sldId id="1542" r:id="rId46"/>
    <p:sldId id="1526" r:id="rId47"/>
    <p:sldId id="1527" r:id="rId48"/>
    <p:sldId id="1534" r:id="rId49"/>
    <p:sldId id="1533" r:id="rId50"/>
    <p:sldId id="1591" r:id="rId51"/>
    <p:sldId id="1531" r:id="rId52"/>
    <p:sldId id="1052" r:id="rId53"/>
    <p:sldId id="1054" r:id="rId54"/>
    <p:sldId id="579" r:id="rId55"/>
    <p:sldId id="1059" r:id="rId56"/>
    <p:sldId id="1060" r:id="rId57"/>
    <p:sldId id="1061" r:id="rId58"/>
    <p:sldId id="1064" r:id="rId59"/>
    <p:sldId id="1592" r:id="rId60"/>
    <p:sldId id="1066" r:id="rId61"/>
    <p:sldId id="1124" r:id="rId62"/>
    <p:sldId id="1127" r:id="rId63"/>
    <p:sldId id="2242" r:id="rId64"/>
    <p:sldId id="1125" r:id="rId65"/>
    <p:sldId id="1544" r:id="rId66"/>
    <p:sldId id="1126" r:id="rId67"/>
    <p:sldId id="1812" r:id="rId68"/>
    <p:sldId id="1814" r:id="rId69"/>
    <p:sldId id="1815" r:id="rId70"/>
    <p:sldId id="1816" r:id="rId71"/>
    <p:sldId id="1817" r:id="rId72"/>
    <p:sldId id="1818" r:id="rId73"/>
    <p:sldId id="1819" r:id="rId74"/>
    <p:sldId id="1820" r:id="rId75"/>
    <p:sldId id="1821" r:id="rId76"/>
    <p:sldId id="1824" r:id="rId77"/>
    <p:sldId id="1822" r:id="rId78"/>
    <p:sldId id="1825" r:id="rId79"/>
    <p:sldId id="1826" r:id="rId80"/>
    <p:sldId id="1829" r:id="rId81"/>
    <p:sldId id="1828" r:id="rId82"/>
    <p:sldId id="1266" r:id="rId83"/>
    <p:sldId id="1267" r:id="rId84"/>
    <p:sldId id="1269" r:id="rId85"/>
    <p:sldId id="1268" r:id="rId86"/>
    <p:sldId id="1270" r:id="rId87"/>
    <p:sldId id="670" r:id="rId88"/>
    <p:sldId id="2047" r:id="rId89"/>
    <p:sldId id="590" r:id="rId90"/>
  </p:sldIdLst>
  <p:sldSz cx="12192000" cy="6858000"/>
  <p:notesSz cx="6858000" cy="9144000"/>
  <p:custDataLst>
    <p:tags r:id="rId9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仝德志" initials="仝德志" lastIdx="1" clrIdx="0"/>
  <p:cmAuthor id="2" name="青岛 科技大学" initials="青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FFFF"/>
    <a:srgbClr val="219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126" y="-168"/>
      </p:cViewPr>
      <p:guideLst>
        <p:guide orient="horz" pos="2160"/>
        <p:guide pos="38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7" Type="http://schemas.openxmlformats.org/officeDocument/2006/relationships/tags" Target="tags/tag11.xml"/><Relationship Id="rId96" Type="http://schemas.openxmlformats.org/officeDocument/2006/relationships/customXml" Target="../customXml/item1.xml"/><Relationship Id="rId95" Type="http://schemas.openxmlformats.org/officeDocument/2006/relationships/customXmlProps" Target="../customXml/itemProps10.xml"/><Relationship Id="rId94" Type="http://schemas.openxmlformats.org/officeDocument/2006/relationships/commentAuthors" Target="commentAuthors.xml"/><Relationship Id="rId93" Type="http://schemas.openxmlformats.org/officeDocument/2006/relationships/tableStyles" Target="tableStyles.xml"/><Relationship Id="rId92" Type="http://schemas.openxmlformats.org/officeDocument/2006/relationships/viewProps" Target="viewProps.xml"/><Relationship Id="rId91" Type="http://schemas.openxmlformats.org/officeDocument/2006/relationships/presProps" Target="presProps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#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653027-D10F-4E5A-83DA-509AD017F21A}" type="doc">
      <dgm:prSet loTypeId="urn:microsoft.com/office/officeart/2005/8/layout/venn1" loCatId="relationship" qsTypeId="urn:microsoft.com/office/officeart/2005/8/quickstyle/simple1#1" qsCatId="simple" csTypeId="urn:microsoft.com/office/officeart/2005/8/colors/accent1_1#1" csCatId="accent1" phldr="1"/>
      <dgm:spPr/>
    </dgm:pt>
    <dgm:pt modelId="{DCC779CF-55F9-44BC-B510-35C5086AD9FE}">
      <dgm:prSet phldrT="[文本]" custT="1"/>
      <dgm:spPr>
        <a:ln>
          <a:solidFill>
            <a:srgbClr val="089082"/>
          </a:solidFill>
        </a:ln>
      </dgm:spPr>
      <dgm:t>
        <a:bodyPr/>
        <a:lstStyle/>
        <a:p>
          <a:r>
            <a:rPr lang="zh-CN" altLang="en-US" sz="2400" b="1" dirty="0">
              <a:latin typeface="微软雅黑" panose="020B0503020204020204" charset="-122"/>
              <a:ea typeface="微软雅黑" panose="020B0503020204020204" charset="-122"/>
            </a:rPr>
            <a:t>我是谁</a:t>
          </a:r>
          <a:endParaRPr lang="en-US" altLang="zh-CN" sz="2400" b="1" dirty="0">
            <a:latin typeface="微软雅黑" panose="020B0503020204020204" charset="-122"/>
            <a:ea typeface="微软雅黑" panose="020B0503020204020204" charset="-122"/>
          </a:endParaRPr>
        </a:p>
        <a:p>
          <a:r>
            <a:rPr lang="zh-CN" altLang="en-US" sz="1800" dirty="0">
              <a:latin typeface="微软雅黑" panose="020B0503020204020204" charset="-122"/>
              <a:ea typeface="微软雅黑" panose="020B0503020204020204" charset="-122"/>
            </a:rPr>
            <a:t>爱好、特质、能力</a:t>
          </a:r>
        </a:p>
      </dgm:t>
    </dgm:pt>
    <dgm:pt modelId="{D1CA292D-5AB2-4915-9929-B0361F18E905}" cxnId="{62AD62B7-4C1A-43E3-A271-F200FB568CEE}" type="parTrans">
      <dgm:prSet/>
      <dgm:spPr/>
      <dgm:t>
        <a:bodyPr/>
        <a:lstStyle/>
        <a:p>
          <a:endParaRPr lang="zh-CN" altLang="en-US" sz="2400">
            <a:latin typeface="微软雅黑" panose="020B0503020204020204" charset="-122"/>
            <a:ea typeface="微软雅黑" panose="020B0503020204020204" charset="-122"/>
          </a:endParaRPr>
        </a:p>
      </dgm:t>
    </dgm:pt>
    <dgm:pt modelId="{62D220C7-02EE-44FF-8B33-D4DC8AD59402}" cxnId="{62AD62B7-4C1A-43E3-A271-F200FB568CEE}" type="sibTrans">
      <dgm:prSet/>
      <dgm:spPr/>
      <dgm:t>
        <a:bodyPr/>
        <a:lstStyle/>
        <a:p>
          <a:endParaRPr lang="zh-CN" altLang="en-US" sz="2400">
            <a:latin typeface="微软雅黑" panose="020B0503020204020204" charset="-122"/>
            <a:ea typeface="微软雅黑" panose="020B0503020204020204" charset="-122"/>
          </a:endParaRPr>
        </a:p>
      </dgm:t>
    </dgm:pt>
    <dgm:pt modelId="{B04D48EB-CC24-4EE8-8FC6-073E60FF3C51}">
      <dgm:prSet phldrT="[文本]" custT="1"/>
      <dgm:spPr>
        <a:ln>
          <a:solidFill>
            <a:srgbClr val="089082"/>
          </a:solidFill>
        </a:ln>
      </dgm:spPr>
      <dgm:t>
        <a:bodyPr/>
        <a:lstStyle/>
        <a:p>
          <a:pPr>
            <a:lnSpc>
              <a:spcPct val="90000"/>
            </a:lnSpc>
            <a:spcAft>
              <a:spcPct val="35000"/>
            </a:spcAft>
          </a:pPr>
          <a:r>
            <a:rPr lang="zh-CN" altLang="en-US" sz="2400" b="1" dirty="0">
              <a:latin typeface="微软雅黑" panose="020B0503020204020204" charset="-122"/>
              <a:ea typeface="微软雅黑" panose="020B0503020204020204" charset="-122"/>
            </a:rPr>
            <a:t>我认识谁</a:t>
          </a:r>
          <a:endParaRPr lang="en-US" altLang="zh-CN" sz="2400" b="1" dirty="0">
            <a:latin typeface="微软雅黑" panose="020B0503020204020204" charset="-122"/>
            <a:ea typeface="微软雅黑" panose="020B0503020204020204" charset="-122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1800" dirty="0">
              <a:latin typeface="微软雅黑" panose="020B0503020204020204" charset="-122"/>
              <a:ea typeface="微软雅黑" panose="020B0503020204020204" charset="-122"/>
            </a:rPr>
            <a:t>私人网络、</a:t>
          </a:r>
          <a:endParaRPr lang="en-US" altLang="zh-CN" sz="1800" dirty="0">
            <a:latin typeface="微软雅黑" panose="020B0503020204020204" charset="-122"/>
            <a:ea typeface="微软雅黑" panose="020B0503020204020204" charset="-122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zh-CN" altLang="en-US" sz="1800" dirty="0">
              <a:latin typeface="微软雅黑" panose="020B0503020204020204" charset="-122"/>
              <a:ea typeface="微软雅黑" panose="020B0503020204020204" charset="-122"/>
            </a:rPr>
            <a:t>工作网络</a:t>
          </a:r>
        </a:p>
      </dgm:t>
    </dgm:pt>
    <dgm:pt modelId="{8DA56A06-D948-4F1C-A887-D91DF1865902}" cxnId="{45222566-5886-4B0C-8AB9-2EB71B16C391}" type="parTrans">
      <dgm:prSet/>
      <dgm:spPr/>
      <dgm:t>
        <a:bodyPr/>
        <a:lstStyle/>
        <a:p>
          <a:endParaRPr lang="zh-CN" altLang="en-US" sz="2400">
            <a:latin typeface="微软雅黑" panose="020B0503020204020204" charset="-122"/>
            <a:ea typeface="微软雅黑" panose="020B0503020204020204" charset="-122"/>
          </a:endParaRPr>
        </a:p>
      </dgm:t>
    </dgm:pt>
    <dgm:pt modelId="{65EAA55D-3DF9-481C-A3DB-D498C78BE2EE}" cxnId="{45222566-5886-4B0C-8AB9-2EB71B16C391}" type="sibTrans">
      <dgm:prSet/>
      <dgm:spPr/>
      <dgm:t>
        <a:bodyPr/>
        <a:lstStyle/>
        <a:p>
          <a:endParaRPr lang="zh-CN" altLang="en-US" sz="2400">
            <a:latin typeface="微软雅黑" panose="020B0503020204020204" charset="-122"/>
            <a:ea typeface="微软雅黑" panose="020B0503020204020204" charset="-122"/>
          </a:endParaRPr>
        </a:p>
      </dgm:t>
    </dgm:pt>
    <dgm:pt modelId="{534E4FBC-1F01-4ABE-833E-0FF49E3F7EB2}">
      <dgm:prSet phldrT="[文本]" custT="1"/>
      <dgm:spPr>
        <a:ln>
          <a:solidFill>
            <a:srgbClr val="089082"/>
          </a:solidFill>
        </a:ln>
      </dgm:spPr>
      <dgm:t>
        <a:bodyPr/>
        <a:lstStyle/>
        <a:p>
          <a:endParaRPr lang="en-US" altLang="zh-CN" sz="2400" b="1" dirty="0">
            <a:latin typeface="微软雅黑" panose="020B0503020204020204" charset="-122"/>
            <a:ea typeface="微软雅黑" panose="020B0503020204020204" charset="-122"/>
          </a:endParaRPr>
        </a:p>
        <a:p>
          <a:r>
            <a:rPr lang="zh-CN" altLang="en-US" sz="2400" b="1" dirty="0">
              <a:latin typeface="微软雅黑" panose="020B0503020204020204" charset="-122"/>
              <a:ea typeface="微软雅黑" panose="020B0503020204020204" charset="-122"/>
            </a:rPr>
            <a:t>我知道什么</a:t>
          </a:r>
          <a:endParaRPr lang="en-US" altLang="zh-CN" sz="2400" b="1" dirty="0">
            <a:latin typeface="微软雅黑" panose="020B0503020204020204" charset="-122"/>
            <a:ea typeface="微软雅黑" panose="020B0503020204020204" charset="-122"/>
          </a:endParaRPr>
        </a:p>
        <a:p>
          <a:r>
            <a:rPr lang="zh-CN" altLang="en-US" sz="1800" dirty="0">
              <a:latin typeface="微软雅黑" panose="020B0503020204020204" charset="-122"/>
              <a:ea typeface="微软雅黑" panose="020B0503020204020204" charset="-122"/>
            </a:rPr>
            <a:t>教育、培训、经验</a:t>
          </a:r>
          <a:endParaRPr lang="en-US" altLang="zh-CN" sz="1800" dirty="0">
            <a:latin typeface="微软雅黑" panose="020B0503020204020204" charset="-122"/>
            <a:ea typeface="微软雅黑" panose="020B0503020204020204" charset="-122"/>
          </a:endParaRPr>
        </a:p>
        <a:p>
          <a:endParaRPr lang="zh-CN" altLang="en-US" sz="240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14F05EAE-E444-4D42-B3D2-B32C613B50CA}" cxnId="{EA054DB0-34D2-4A01-8165-C311CAA8808A}" type="parTrans">
      <dgm:prSet/>
      <dgm:spPr/>
      <dgm:t>
        <a:bodyPr/>
        <a:lstStyle/>
        <a:p>
          <a:endParaRPr lang="zh-CN" altLang="en-US" sz="2400">
            <a:latin typeface="微软雅黑" panose="020B0503020204020204" charset="-122"/>
            <a:ea typeface="微软雅黑" panose="020B0503020204020204" charset="-122"/>
          </a:endParaRPr>
        </a:p>
      </dgm:t>
    </dgm:pt>
    <dgm:pt modelId="{F41EACA9-2555-423A-8BF2-69EFFEEE47F2}" cxnId="{EA054DB0-34D2-4A01-8165-C311CAA8808A}" type="sibTrans">
      <dgm:prSet/>
      <dgm:spPr/>
      <dgm:t>
        <a:bodyPr/>
        <a:lstStyle/>
        <a:p>
          <a:endParaRPr lang="zh-CN" altLang="en-US" sz="2400">
            <a:latin typeface="微软雅黑" panose="020B0503020204020204" charset="-122"/>
            <a:ea typeface="微软雅黑" panose="020B0503020204020204" charset="-122"/>
          </a:endParaRPr>
        </a:p>
      </dgm:t>
    </dgm:pt>
    <dgm:pt modelId="{32E2D0A7-BBCF-49B1-A8A4-10F6215AA7F1}" type="pres">
      <dgm:prSet presAssocID="{10653027-D10F-4E5A-83DA-509AD017F21A}" presName="compositeShape" presStyleCnt="0">
        <dgm:presLayoutVars>
          <dgm:chMax val="7"/>
          <dgm:dir/>
          <dgm:resizeHandles val="exact"/>
        </dgm:presLayoutVars>
      </dgm:prSet>
      <dgm:spPr/>
    </dgm:pt>
    <dgm:pt modelId="{1BE5C5B3-E246-48EA-BF56-92434455A4D6}" type="pres">
      <dgm:prSet presAssocID="{DCC779CF-55F9-44BC-B510-35C5086AD9FE}" presName="circ1" presStyleLbl="vennNode1" presStyleIdx="0" presStyleCnt="3" custLinFactNeighborX="-1705" custLinFactNeighborY="-1451"/>
      <dgm:spPr/>
    </dgm:pt>
    <dgm:pt modelId="{DF4DAC8C-D6AF-48D5-BD16-ECE9FDFBC53C}" type="pres">
      <dgm:prSet presAssocID="{DCC779CF-55F9-44BC-B510-35C5086AD9F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A95C7C80-B382-4D34-820F-7340EEB35231}" type="pres">
      <dgm:prSet presAssocID="{B04D48EB-CC24-4EE8-8FC6-073E60FF3C51}" presName="circ2" presStyleLbl="vennNode1" presStyleIdx="1" presStyleCnt="3"/>
      <dgm:spPr/>
    </dgm:pt>
    <dgm:pt modelId="{777D13EE-00EC-4653-8781-D6664814E250}" type="pres">
      <dgm:prSet presAssocID="{B04D48EB-CC24-4EE8-8FC6-073E60FF3C5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683EB176-BB81-4EE8-86AA-93D3E50C93AA}" type="pres">
      <dgm:prSet presAssocID="{534E4FBC-1F01-4ABE-833E-0FF49E3F7EB2}" presName="circ3" presStyleLbl="vennNode1" presStyleIdx="2" presStyleCnt="3"/>
      <dgm:spPr/>
    </dgm:pt>
    <dgm:pt modelId="{0AB70D8E-ABAD-46EE-82DE-74E1C0848F17}" type="pres">
      <dgm:prSet presAssocID="{534E4FBC-1F01-4ABE-833E-0FF49E3F7EB2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B36FBD0F-5DD0-48AB-8C52-9EF47CECB801}" type="presOf" srcId="{534E4FBC-1F01-4ABE-833E-0FF49E3F7EB2}" destId="{683EB176-BB81-4EE8-86AA-93D3E50C93AA}" srcOrd="0" destOrd="0" presId="urn:microsoft.com/office/officeart/2005/8/layout/venn1"/>
    <dgm:cxn modelId="{B2065336-96C6-49E2-A470-F7042676A66D}" type="presOf" srcId="{DCC779CF-55F9-44BC-B510-35C5086AD9FE}" destId="{DF4DAC8C-D6AF-48D5-BD16-ECE9FDFBC53C}" srcOrd="1" destOrd="0" presId="urn:microsoft.com/office/officeart/2005/8/layout/venn1"/>
    <dgm:cxn modelId="{879CAA42-DDFB-4A38-BD43-7BE5185539E9}" type="presOf" srcId="{B04D48EB-CC24-4EE8-8FC6-073E60FF3C51}" destId="{777D13EE-00EC-4653-8781-D6664814E250}" srcOrd="1" destOrd="0" presId="urn:microsoft.com/office/officeart/2005/8/layout/venn1"/>
    <dgm:cxn modelId="{45222566-5886-4B0C-8AB9-2EB71B16C391}" srcId="{10653027-D10F-4E5A-83DA-509AD017F21A}" destId="{B04D48EB-CC24-4EE8-8FC6-073E60FF3C51}" srcOrd="1" destOrd="0" parTransId="{8DA56A06-D948-4F1C-A887-D91DF1865902}" sibTransId="{65EAA55D-3DF9-481C-A3DB-D498C78BE2EE}"/>
    <dgm:cxn modelId="{192B9E78-0FCB-46CA-973F-4FB5BE86B7B5}" type="presOf" srcId="{534E4FBC-1F01-4ABE-833E-0FF49E3F7EB2}" destId="{0AB70D8E-ABAD-46EE-82DE-74E1C0848F17}" srcOrd="1" destOrd="0" presId="urn:microsoft.com/office/officeart/2005/8/layout/venn1"/>
    <dgm:cxn modelId="{EA054DB0-34D2-4A01-8165-C311CAA8808A}" srcId="{10653027-D10F-4E5A-83DA-509AD017F21A}" destId="{534E4FBC-1F01-4ABE-833E-0FF49E3F7EB2}" srcOrd="2" destOrd="0" parTransId="{14F05EAE-E444-4D42-B3D2-B32C613B50CA}" sibTransId="{F41EACA9-2555-423A-8BF2-69EFFEEE47F2}"/>
    <dgm:cxn modelId="{62AD62B7-4C1A-43E3-A271-F200FB568CEE}" srcId="{10653027-D10F-4E5A-83DA-509AD017F21A}" destId="{DCC779CF-55F9-44BC-B510-35C5086AD9FE}" srcOrd="0" destOrd="0" parTransId="{D1CA292D-5AB2-4915-9929-B0361F18E905}" sibTransId="{62D220C7-02EE-44FF-8B33-D4DC8AD59402}"/>
    <dgm:cxn modelId="{12655AD3-1AA7-40EE-967B-436082FE2139}" type="presOf" srcId="{DCC779CF-55F9-44BC-B510-35C5086AD9FE}" destId="{1BE5C5B3-E246-48EA-BF56-92434455A4D6}" srcOrd="0" destOrd="0" presId="urn:microsoft.com/office/officeart/2005/8/layout/venn1"/>
    <dgm:cxn modelId="{3F8C85DF-1F63-40B8-ABBC-5904228E5F55}" type="presOf" srcId="{B04D48EB-CC24-4EE8-8FC6-073E60FF3C51}" destId="{A95C7C80-B382-4D34-820F-7340EEB35231}" srcOrd="0" destOrd="0" presId="urn:microsoft.com/office/officeart/2005/8/layout/venn1"/>
    <dgm:cxn modelId="{564E71F4-9617-4256-8DF2-AA9434736E4A}" type="presOf" srcId="{10653027-D10F-4E5A-83DA-509AD017F21A}" destId="{32E2D0A7-BBCF-49B1-A8A4-10F6215AA7F1}" srcOrd="0" destOrd="0" presId="urn:microsoft.com/office/officeart/2005/8/layout/venn1"/>
    <dgm:cxn modelId="{70259743-40CF-4F7F-B1EC-6E14C74282F8}" type="presParOf" srcId="{32E2D0A7-BBCF-49B1-A8A4-10F6215AA7F1}" destId="{1BE5C5B3-E246-48EA-BF56-92434455A4D6}" srcOrd="0" destOrd="0" presId="urn:microsoft.com/office/officeart/2005/8/layout/venn1"/>
    <dgm:cxn modelId="{ECB9A305-ECBB-4DF5-A1D9-4ADDEFB032FF}" type="presParOf" srcId="{32E2D0A7-BBCF-49B1-A8A4-10F6215AA7F1}" destId="{DF4DAC8C-D6AF-48D5-BD16-ECE9FDFBC53C}" srcOrd="1" destOrd="0" presId="urn:microsoft.com/office/officeart/2005/8/layout/venn1"/>
    <dgm:cxn modelId="{2D511E31-F7DA-4645-A525-3E34D2965693}" type="presParOf" srcId="{32E2D0A7-BBCF-49B1-A8A4-10F6215AA7F1}" destId="{A95C7C80-B382-4D34-820F-7340EEB35231}" srcOrd="2" destOrd="0" presId="urn:microsoft.com/office/officeart/2005/8/layout/venn1"/>
    <dgm:cxn modelId="{AEC6E779-A9AF-42FA-B9A8-BC11076FDB70}" type="presParOf" srcId="{32E2D0A7-BBCF-49B1-A8A4-10F6215AA7F1}" destId="{777D13EE-00EC-4653-8781-D6664814E250}" srcOrd="3" destOrd="0" presId="urn:microsoft.com/office/officeart/2005/8/layout/venn1"/>
    <dgm:cxn modelId="{714CF233-2F23-4743-808B-5983AC521159}" type="presParOf" srcId="{32E2D0A7-BBCF-49B1-A8A4-10F6215AA7F1}" destId="{683EB176-BB81-4EE8-86AA-93D3E50C93AA}" srcOrd="4" destOrd="0" presId="urn:microsoft.com/office/officeart/2005/8/layout/venn1"/>
    <dgm:cxn modelId="{C3A62F90-FEF5-40DD-8C6D-52E85B330BEC}" type="presParOf" srcId="{32E2D0A7-BBCF-49B1-A8A4-10F6215AA7F1}" destId="{0AB70D8E-ABAD-46EE-82DE-74E1C0848F17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4B92A29-9CB3-44BD-A40A-0CF9033B709D}" type="doc">
      <dgm:prSet loTypeId="urn:microsoft.com/office/officeart/2009/layout/CircleArrowProcess#1" loCatId="cycle" qsTypeId="urn:microsoft.com/office/officeart/2005/8/quickstyle/simple1#3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AD02247A-CA57-4068-86D0-FF183C314532}">
      <dgm:prSet phldrT="[文本]" custT="1"/>
      <dgm:spPr/>
      <dgm:t>
        <a:bodyPr/>
        <a:lstStyle/>
        <a:p>
          <a:pPr>
            <a:lnSpc>
              <a:spcPct val="70000"/>
            </a:lnSpc>
            <a:spcAft>
              <a:spcPts val="0"/>
            </a:spcAft>
            <a:buClrTx/>
            <a:buSzTx/>
            <a:buFont typeface="Arial" panose="020B0604020202020204"/>
            <a:buChar char="•"/>
          </a:pPr>
          <a:r>
            <a:rPr kumimoji="0" lang="zh-CN" altLang="en-US" sz="28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说服</a:t>
          </a:r>
          <a:endParaRPr kumimoji="0" lang="en-US" altLang="zh-CN" sz="2800" b="1" i="0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/>
            <a:uLnTx/>
            <a:uFillTx/>
            <a:latin typeface="微软雅黑" panose="020B0503020204020204" charset="-122"/>
            <a:ea typeface="微软雅黑" panose="020B0503020204020204" charset="-122"/>
            <a:cs typeface="+mn-cs"/>
          </a:endParaRPr>
        </a:p>
        <a:p>
          <a:pPr>
            <a:lnSpc>
              <a:spcPct val="70000"/>
            </a:lnSpc>
            <a:spcAft>
              <a:spcPts val="0"/>
            </a:spcAft>
            <a:buClrTx/>
            <a:buSzTx/>
            <a:buFont typeface="Arial" panose="020B0604020202020204"/>
            <a:buChar char="•"/>
          </a:pPr>
          <a:r>
            <a:rPr kumimoji="0" lang="zh-CN" altLang="en-US" sz="20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（</a:t>
          </a:r>
          <a:r>
            <a:rPr kumimoji="0" lang="en-US" altLang="zh-CN" sz="20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Pitch</a:t>
          </a:r>
          <a:r>
            <a:rPr kumimoji="0" lang="zh-CN" altLang="en-US" sz="20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）</a:t>
          </a:r>
          <a:endParaRPr lang="zh-CN" altLang="en-US" sz="2000" dirty="0">
            <a:solidFill>
              <a:schemeClr val="bg1"/>
            </a:solidFill>
          </a:endParaRPr>
        </a:p>
      </dgm:t>
    </dgm:pt>
    <dgm:pt modelId="{213F91D8-375A-4699-88CB-036D0DCE7654}" cxnId="{5D96EC9D-03B9-406C-BE2C-57D3DE7526D6}" type="parTrans">
      <dgm:prSet/>
      <dgm:spPr/>
      <dgm:t>
        <a:bodyPr/>
        <a:lstStyle/>
        <a:p>
          <a:endParaRPr lang="zh-CN" altLang="en-US"/>
        </a:p>
      </dgm:t>
    </dgm:pt>
    <dgm:pt modelId="{69B1CA4F-ABBC-4166-9CC2-4FB410F1A325}" cxnId="{5D96EC9D-03B9-406C-BE2C-57D3DE7526D6}" type="sibTrans">
      <dgm:prSet/>
      <dgm:spPr/>
      <dgm:t>
        <a:bodyPr/>
        <a:lstStyle/>
        <a:p>
          <a:endParaRPr lang="zh-CN" altLang="en-US"/>
        </a:p>
      </dgm:t>
    </dgm:pt>
    <dgm:pt modelId="{4D92EAB8-F8DE-439B-978D-F0774D00175D}">
      <dgm:prSet phldrT="[文本]" custT="1"/>
      <dgm:spPr/>
      <dgm:t>
        <a:bodyPr/>
        <a:lstStyle/>
        <a:p>
          <a:pPr>
            <a:lnSpc>
              <a:spcPct val="70000"/>
            </a:lnSpc>
            <a:spcAft>
              <a:spcPts val="0"/>
            </a:spcAft>
          </a:pPr>
          <a:r>
            <a:rPr kumimoji="0" lang="zh-CN" altLang="en-US" sz="28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承诺</a:t>
          </a:r>
          <a:r>
            <a:rPr kumimoji="0" lang="zh-CN" altLang="en-US" sz="16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（</a:t>
          </a:r>
          <a:r>
            <a:rPr kumimoji="0" lang="en-US" altLang="zh-CN" sz="16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Commitment</a:t>
          </a:r>
          <a:r>
            <a:rPr kumimoji="0" lang="zh-CN" altLang="en-US" sz="16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）</a:t>
          </a:r>
          <a:endParaRPr lang="zh-CN" altLang="en-US" sz="2100" dirty="0">
            <a:solidFill>
              <a:schemeClr val="bg1"/>
            </a:solidFill>
          </a:endParaRPr>
        </a:p>
      </dgm:t>
    </dgm:pt>
    <dgm:pt modelId="{488988D0-189F-40CA-8439-E3A3FAF6D727}" cxnId="{16B28503-0784-4FE8-9D3B-55B0FE9D66A4}" type="parTrans">
      <dgm:prSet/>
      <dgm:spPr/>
      <dgm:t>
        <a:bodyPr/>
        <a:lstStyle/>
        <a:p>
          <a:endParaRPr lang="zh-CN" altLang="en-US"/>
        </a:p>
      </dgm:t>
    </dgm:pt>
    <dgm:pt modelId="{02B49C13-B1A1-455A-B13C-99417FA9EEF0}" cxnId="{16B28503-0784-4FE8-9D3B-55B0FE9D66A4}" type="sibTrans">
      <dgm:prSet/>
      <dgm:spPr/>
      <dgm:t>
        <a:bodyPr/>
        <a:lstStyle/>
        <a:p>
          <a:endParaRPr lang="zh-CN" altLang="en-US"/>
        </a:p>
      </dgm:t>
    </dgm:pt>
    <dgm:pt modelId="{62C1CC82-382B-4D1B-BB01-8D2D3A13F3AE}">
      <dgm:prSet phldrT="[文本]" custT="1"/>
      <dgm:spPr/>
      <dgm:t>
        <a:bodyPr/>
        <a:lstStyle/>
        <a:p>
          <a:pPr>
            <a:lnSpc>
              <a:spcPct val="70000"/>
            </a:lnSpc>
            <a:spcAft>
              <a:spcPts val="0"/>
            </a:spcAft>
          </a:pPr>
          <a:r>
            <a:rPr kumimoji="0" lang="zh-CN" altLang="en-US" sz="2800" b="1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共创</a:t>
          </a:r>
          <a:endParaRPr kumimoji="0" lang="en-US" altLang="zh-CN" sz="2800" b="1" i="0" u="none" strike="noStrike" kern="1200" cap="none" spc="0" normalizeH="0" baseline="0" dirty="0">
            <a:ln>
              <a:noFill/>
            </a:ln>
            <a:solidFill>
              <a:schemeClr val="bg1"/>
            </a:solidFill>
            <a:effectLst/>
            <a:uLnTx/>
            <a:uFillTx/>
            <a:latin typeface="微软雅黑" panose="020B0503020204020204" charset="-122"/>
            <a:ea typeface="微软雅黑" panose="020B0503020204020204" charset="-122"/>
            <a:cs typeface="+mn-cs"/>
          </a:endParaRPr>
        </a:p>
        <a:p>
          <a:pPr>
            <a:lnSpc>
              <a:spcPct val="70000"/>
            </a:lnSpc>
            <a:spcAft>
              <a:spcPts val="0"/>
            </a:spcAft>
          </a:pPr>
          <a:r>
            <a:rPr kumimoji="0" lang="zh-CN" altLang="en-US" sz="16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（</a:t>
          </a:r>
          <a:r>
            <a:rPr kumimoji="0" lang="en-US" altLang="zh-CN" sz="16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Co-create</a:t>
          </a:r>
          <a:r>
            <a:rPr kumimoji="0" lang="zh-CN" altLang="en-US" sz="16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）</a:t>
          </a:r>
        </a:p>
      </dgm:t>
    </dgm:pt>
    <dgm:pt modelId="{1A868356-E26F-4676-A172-1657F695855A}" cxnId="{58168519-A02C-4223-83D8-1E703BC7F70B}" type="parTrans">
      <dgm:prSet/>
      <dgm:spPr/>
      <dgm:t>
        <a:bodyPr/>
        <a:lstStyle/>
        <a:p>
          <a:endParaRPr lang="zh-CN" altLang="en-US"/>
        </a:p>
      </dgm:t>
    </dgm:pt>
    <dgm:pt modelId="{7CE682A8-5B5F-4E8E-9FB4-56F17FFF4707}" cxnId="{58168519-A02C-4223-83D8-1E703BC7F70B}" type="sibTrans">
      <dgm:prSet/>
      <dgm:spPr/>
      <dgm:t>
        <a:bodyPr/>
        <a:lstStyle/>
        <a:p>
          <a:endParaRPr lang="zh-CN" altLang="en-US"/>
        </a:p>
      </dgm:t>
    </dgm:pt>
    <dgm:pt modelId="{2516D123-6C78-4865-9DEE-E5DDC86F0185}" type="pres">
      <dgm:prSet presAssocID="{34B92A29-9CB3-44BD-A40A-0CF9033B709D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9F05C163-AA85-460B-AA66-7917E9CD7FB8}" type="pres">
      <dgm:prSet presAssocID="{AD02247A-CA57-4068-86D0-FF183C314532}" presName="Accent1" presStyleCnt="0"/>
      <dgm:spPr/>
    </dgm:pt>
    <dgm:pt modelId="{E46099BB-CD5F-407A-A31C-2C677360B9A5}" type="pres">
      <dgm:prSet presAssocID="{AD02247A-CA57-4068-86D0-FF183C314532}" presName="Accent" presStyleLbl="node1" presStyleIdx="0" presStyleCnt="3"/>
      <dgm:spPr>
        <a:solidFill>
          <a:srgbClr val="FFC000"/>
        </a:solidFill>
        <a:ln>
          <a:noFill/>
        </a:ln>
      </dgm:spPr>
    </dgm:pt>
    <dgm:pt modelId="{C668773E-AD10-455E-9EC4-66484F84CD4F}" type="pres">
      <dgm:prSet presAssocID="{AD02247A-CA57-4068-86D0-FF183C314532}" presName="Parent1" presStyleLbl="revTx" presStyleIdx="0" presStyleCnt="3" custLinFactNeighborY="-21669">
        <dgm:presLayoutVars>
          <dgm:chMax val="1"/>
          <dgm:chPref val="1"/>
          <dgm:bulletEnabled val="1"/>
        </dgm:presLayoutVars>
      </dgm:prSet>
      <dgm:spPr/>
    </dgm:pt>
    <dgm:pt modelId="{193A05CD-7318-4636-95D3-2A6D9D2EDDC0}" type="pres">
      <dgm:prSet presAssocID="{4D92EAB8-F8DE-439B-978D-F0774D00175D}" presName="Accent2" presStyleCnt="0"/>
      <dgm:spPr/>
    </dgm:pt>
    <dgm:pt modelId="{AB3A5C78-EC1F-441D-8548-C18AA6132F59}" type="pres">
      <dgm:prSet presAssocID="{4D92EAB8-F8DE-439B-978D-F0774D00175D}" presName="Accent" presStyleLbl="node1" presStyleIdx="1" presStyleCnt="3"/>
      <dgm:spPr>
        <a:solidFill>
          <a:schemeClr val="bg1">
            <a:lumMod val="65000"/>
          </a:schemeClr>
        </a:solidFill>
        <a:ln>
          <a:noFill/>
        </a:ln>
      </dgm:spPr>
    </dgm:pt>
    <dgm:pt modelId="{EAC50846-2283-4FD3-9C47-C510CA7CC47D}" type="pres">
      <dgm:prSet presAssocID="{4D92EAB8-F8DE-439B-978D-F0774D00175D}" presName="Parent2" presStyleLbl="revTx" presStyleIdx="1" presStyleCnt="3" custScaleX="113230">
        <dgm:presLayoutVars>
          <dgm:chMax val="1"/>
          <dgm:chPref val="1"/>
          <dgm:bulletEnabled val="1"/>
        </dgm:presLayoutVars>
      </dgm:prSet>
      <dgm:spPr/>
    </dgm:pt>
    <dgm:pt modelId="{E2C45888-7747-469B-861B-411E5D5EBD56}" type="pres">
      <dgm:prSet presAssocID="{62C1CC82-382B-4D1B-BB01-8D2D3A13F3AE}" presName="Accent3" presStyleCnt="0"/>
      <dgm:spPr/>
    </dgm:pt>
    <dgm:pt modelId="{7A765EF0-3494-494D-83B0-1933FE28323D}" type="pres">
      <dgm:prSet presAssocID="{62C1CC82-382B-4D1B-BB01-8D2D3A13F3AE}" presName="Accent" presStyleLbl="node1" presStyleIdx="2" presStyleCnt="3"/>
      <dgm:spPr>
        <a:solidFill>
          <a:srgbClr val="FFC000"/>
        </a:solidFill>
      </dgm:spPr>
    </dgm:pt>
    <dgm:pt modelId="{38731DBE-DF8D-4DBE-919C-6614CD68C33D}" type="pres">
      <dgm:prSet presAssocID="{62C1CC82-382B-4D1B-BB01-8D2D3A13F3AE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16B28503-0784-4FE8-9D3B-55B0FE9D66A4}" srcId="{34B92A29-9CB3-44BD-A40A-0CF9033B709D}" destId="{4D92EAB8-F8DE-439B-978D-F0774D00175D}" srcOrd="1" destOrd="0" parTransId="{488988D0-189F-40CA-8439-E3A3FAF6D727}" sibTransId="{02B49C13-B1A1-455A-B13C-99417FA9EEF0}"/>
    <dgm:cxn modelId="{58168519-A02C-4223-83D8-1E703BC7F70B}" srcId="{34B92A29-9CB3-44BD-A40A-0CF9033B709D}" destId="{62C1CC82-382B-4D1B-BB01-8D2D3A13F3AE}" srcOrd="2" destOrd="0" parTransId="{1A868356-E26F-4676-A172-1657F695855A}" sibTransId="{7CE682A8-5B5F-4E8E-9FB4-56F17FFF4707}"/>
    <dgm:cxn modelId="{93FA0A2B-64A1-4165-9811-33E809EFD593}" type="presOf" srcId="{AD02247A-CA57-4068-86D0-FF183C314532}" destId="{C668773E-AD10-455E-9EC4-66484F84CD4F}" srcOrd="0" destOrd="0" presId="urn:microsoft.com/office/officeart/2009/layout/CircleArrowProcess#1"/>
    <dgm:cxn modelId="{53F65C74-FAAA-4843-BC9B-D0DCE71CFC24}" type="presOf" srcId="{62C1CC82-382B-4D1B-BB01-8D2D3A13F3AE}" destId="{38731DBE-DF8D-4DBE-919C-6614CD68C33D}" srcOrd="0" destOrd="0" presId="urn:microsoft.com/office/officeart/2009/layout/CircleArrowProcess#1"/>
    <dgm:cxn modelId="{4008137B-2B20-44F2-9CB6-EF9BD456FB43}" type="presOf" srcId="{34B92A29-9CB3-44BD-A40A-0CF9033B709D}" destId="{2516D123-6C78-4865-9DEE-E5DDC86F0185}" srcOrd="0" destOrd="0" presId="urn:microsoft.com/office/officeart/2009/layout/CircleArrowProcess#1"/>
    <dgm:cxn modelId="{5D96EC9D-03B9-406C-BE2C-57D3DE7526D6}" srcId="{34B92A29-9CB3-44BD-A40A-0CF9033B709D}" destId="{AD02247A-CA57-4068-86D0-FF183C314532}" srcOrd="0" destOrd="0" parTransId="{213F91D8-375A-4699-88CB-036D0DCE7654}" sibTransId="{69B1CA4F-ABBC-4166-9CC2-4FB410F1A325}"/>
    <dgm:cxn modelId="{A7FDEB9F-E294-4E5C-BD38-9E3DAFACC7D9}" type="presOf" srcId="{4D92EAB8-F8DE-439B-978D-F0774D00175D}" destId="{EAC50846-2283-4FD3-9C47-C510CA7CC47D}" srcOrd="0" destOrd="0" presId="urn:microsoft.com/office/officeart/2009/layout/CircleArrowProcess#1"/>
    <dgm:cxn modelId="{CEFF51C7-D42F-4DAB-8461-95B24E343D30}" type="presParOf" srcId="{2516D123-6C78-4865-9DEE-E5DDC86F0185}" destId="{9F05C163-AA85-460B-AA66-7917E9CD7FB8}" srcOrd="0" destOrd="0" presId="urn:microsoft.com/office/officeart/2009/layout/CircleArrowProcess#1"/>
    <dgm:cxn modelId="{8CD6D5CC-CCF7-4426-B83B-7B53C0783E97}" type="presParOf" srcId="{9F05C163-AA85-460B-AA66-7917E9CD7FB8}" destId="{E46099BB-CD5F-407A-A31C-2C677360B9A5}" srcOrd="0" destOrd="0" presId="urn:microsoft.com/office/officeart/2009/layout/CircleArrowProcess#1"/>
    <dgm:cxn modelId="{336A8094-52EF-4172-8DBB-65AE3D6EDD55}" type="presParOf" srcId="{2516D123-6C78-4865-9DEE-E5DDC86F0185}" destId="{C668773E-AD10-455E-9EC4-66484F84CD4F}" srcOrd="1" destOrd="0" presId="urn:microsoft.com/office/officeart/2009/layout/CircleArrowProcess#1"/>
    <dgm:cxn modelId="{FF3571D2-21C6-4B83-83DF-7926F9987057}" type="presParOf" srcId="{2516D123-6C78-4865-9DEE-E5DDC86F0185}" destId="{193A05CD-7318-4636-95D3-2A6D9D2EDDC0}" srcOrd="2" destOrd="0" presId="urn:microsoft.com/office/officeart/2009/layout/CircleArrowProcess#1"/>
    <dgm:cxn modelId="{B1C72C41-F31F-4D2C-8AD9-E9BD7201BEF2}" type="presParOf" srcId="{193A05CD-7318-4636-95D3-2A6D9D2EDDC0}" destId="{AB3A5C78-EC1F-441D-8548-C18AA6132F59}" srcOrd="0" destOrd="0" presId="urn:microsoft.com/office/officeart/2009/layout/CircleArrowProcess#1"/>
    <dgm:cxn modelId="{7432CAA8-009C-48BA-8616-338883DABB67}" type="presParOf" srcId="{2516D123-6C78-4865-9DEE-E5DDC86F0185}" destId="{EAC50846-2283-4FD3-9C47-C510CA7CC47D}" srcOrd="3" destOrd="0" presId="urn:microsoft.com/office/officeart/2009/layout/CircleArrowProcess#1"/>
    <dgm:cxn modelId="{CF0E6AF0-8678-4B47-82CC-6C78BB3141DA}" type="presParOf" srcId="{2516D123-6C78-4865-9DEE-E5DDC86F0185}" destId="{E2C45888-7747-469B-861B-411E5D5EBD56}" srcOrd="4" destOrd="0" presId="urn:microsoft.com/office/officeart/2009/layout/CircleArrowProcess#1"/>
    <dgm:cxn modelId="{F463808F-4A67-4FF8-81EA-F1E5A7FD2E28}" type="presParOf" srcId="{E2C45888-7747-469B-861B-411E5D5EBD56}" destId="{7A765EF0-3494-494D-83B0-1933FE28323D}" srcOrd="0" destOrd="0" presId="urn:microsoft.com/office/officeart/2009/layout/CircleArrowProcess#1"/>
    <dgm:cxn modelId="{1C83F13A-F6AD-4203-8D28-24AF87583017}" type="presParOf" srcId="{2516D123-6C78-4865-9DEE-E5DDC86F0185}" destId="{38731DBE-DF8D-4DBE-919C-6614CD68C33D}" srcOrd="5" destOrd="0" presId="urn:microsoft.com/office/officeart/2009/layout/CircleArrowProcess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439728" cy="4439728"/>
        <a:chOff x="0" y="0"/>
        <a:chExt cx="4439728" cy="4439728"/>
      </a:xfrm>
    </dsp:grpSpPr>
    <dsp:sp modelId="{1BE5C5B3-E246-48EA-BF56-92434455A4D6}">
      <dsp:nvSpPr>
        <dsp:cNvPr id="3" name="椭圆 2"/>
        <dsp:cNvSpPr/>
      </dsp:nvSpPr>
      <dsp:spPr bwMode="white">
        <a:xfrm>
          <a:off x="1689995" y="16844"/>
          <a:ext cx="2663837" cy="2663837"/>
        </a:xfrm>
        <a:prstGeom prst="ellipse">
          <a:avLst/>
        </a:prstGeom>
        <a:ln>
          <a:solidFill>
            <a:srgbClr val="089082"/>
          </a:solidFill>
        </a:ln>
      </dsp:spPr>
      <dsp:style>
        <a:lnRef idx="2">
          <a:schemeClr val="accent1">
            <a:shade val="80000"/>
          </a:schemeClr>
        </a:lnRef>
        <a:fillRef idx="1">
          <a:schemeClr val="l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我是谁</a:t>
          </a:r>
          <a:endParaRPr lang="en-US" altLang="zh-CN" sz="2400" b="1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爱好、特质、能力</a:t>
          </a:r>
          <a:endParaRPr>
            <a:solidFill>
              <a:schemeClr val="tx1"/>
            </a:solidFill>
          </a:endParaRPr>
        </a:p>
      </dsp:txBody>
      <dsp:txXfrm>
        <a:off x="1689995" y="16844"/>
        <a:ext cx="2663837" cy="2663837"/>
      </dsp:txXfrm>
    </dsp:sp>
    <dsp:sp modelId="{A95C7C80-B382-4D34-820F-7340EEB35231}">
      <dsp:nvSpPr>
        <dsp:cNvPr id="4" name="椭圆 3"/>
        <dsp:cNvSpPr/>
      </dsp:nvSpPr>
      <dsp:spPr bwMode="white">
        <a:xfrm>
          <a:off x="2696614" y="1720395"/>
          <a:ext cx="2663837" cy="2663837"/>
        </a:xfrm>
        <a:prstGeom prst="ellipse">
          <a:avLst/>
        </a:prstGeom>
        <a:ln>
          <a:solidFill>
            <a:srgbClr val="089082"/>
          </a:solidFill>
        </a:ln>
      </dsp:spPr>
      <dsp:style>
        <a:lnRef idx="2">
          <a:schemeClr val="accent1">
            <a:shade val="80000"/>
          </a:schemeClr>
        </a:lnRef>
        <a:fillRef idx="1">
          <a:schemeClr val="l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我认识谁</a:t>
          </a:r>
          <a:endParaRPr lang="en-US" altLang="zh-CN" sz="2400" b="1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私人网络、</a:t>
          </a:r>
          <a:endParaRPr lang="en-US" altLang="zh-CN" sz="180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工作网络</a:t>
          </a:r>
          <a:endParaRPr>
            <a:solidFill>
              <a:schemeClr val="tx1"/>
            </a:solidFill>
          </a:endParaRPr>
        </a:p>
      </dsp:txBody>
      <dsp:txXfrm>
        <a:off x="2696614" y="1720395"/>
        <a:ext cx="2663837" cy="2663837"/>
      </dsp:txXfrm>
    </dsp:sp>
    <dsp:sp modelId="{683EB176-BB81-4EE8-86AA-93D3E50C93AA}">
      <dsp:nvSpPr>
        <dsp:cNvPr id="5" name="椭圆 4"/>
        <dsp:cNvSpPr/>
      </dsp:nvSpPr>
      <dsp:spPr bwMode="white">
        <a:xfrm>
          <a:off x="774212" y="1720395"/>
          <a:ext cx="2663837" cy="2663837"/>
        </a:xfrm>
        <a:prstGeom prst="ellipse">
          <a:avLst/>
        </a:prstGeom>
        <a:ln>
          <a:solidFill>
            <a:srgbClr val="089082"/>
          </a:solidFill>
        </a:ln>
      </dsp:spPr>
      <dsp:style>
        <a:lnRef idx="2">
          <a:schemeClr val="accent1">
            <a:shade val="80000"/>
          </a:schemeClr>
        </a:lnRef>
        <a:fillRef idx="1">
          <a:schemeClr val="lt1">
            <a:alpha val="50000"/>
          </a:schemeClr>
        </a:fillRef>
        <a:effectRef idx="0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en-US" altLang="zh-CN" sz="2400" b="1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我知道什么</a:t>
          </a:r>
          <a:endParaRPr lang="en-US" altLang="zh-CN" sz="2400" b="1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教育、培训、经验</a:t>
          </a:r>
          <a:endParaRPr lang="en-US" altLang="zh-CN" sz="180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240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sp:txBody>
      <dsp:txXfrm>
        <a:off x="774212" y="1720395"/>
        <a:ext cx="2663837" cy="26638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897933" cy="5418667"/>
        <a:chOff x="0" y="0"/>
        <a:chExt cx="4897933" cy="5418667"/>
      </a:xfrm>
    </dsp:grpSpPr>
    <dsp:sp modelId="{E46099BB-CD5F-407A-A31C-2C677360B9A5}">
      <dsp:nvSpPr>
        <dsp:cNvPr id="3" name="环形箭头 2"/>
        <dsp:cNvSpPr/>
      </dsp:nvSpPr>
      <dsp:spPr bwMode="white">
        <a:xfrm>
          <a:off x="3122127" y="0"/>
          <a:ext cx="2608149" cy="2608546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FFC000"/>
        </a:solidFill>
        <a:ln>
          <a:noFill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3122127" y="0"/>
        <a:ext cx="2608149" cy="2608546"/>
      </dsp:txXfrm>
    </dsp:sp>
    <dsp:sp modelId="{C668773E-AD10-455E-9EC4-66484F84CD4F}">
      <dsp:nvSpPr>
        <dsp:cNvPr id="4" name="矩形 3"/>
        <dsp:cNvSpPr/>
      </dsp:nvSpPr>
      <dsp:spPr bwMode="white">
        <a:xfrm>
          <a:off x="3698614" y="784778"/>
          <a:ext cx="1449298" cy="724476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/>
            <a:buChar char="•"/>
          </a:pPr>
          <a:r>
            <a:rPr kumimoji="0" lang="zh-CN" altLang="en-US" sz="28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说服</a:t>
          </a:r>
          <a:endParaRPr kumimoji="0" lang="en-US" altLang="zh-CN" sz="2800" b="1" i="0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/>
            <a:uLnTx/>
            <a:uFillTx/>
            <a:latin typeface="微软雅黑" panose="020B0503020204020204" charset="-122"/>
            <a:ea typeface="微软雅黑" panose="020B0503020204020204" charset="-122"/>
            <a:cs typeface="+mn-cs"/>
          </a:endParaRPr>
        </a:p>
        <a:p>
          <a:pPr lvl="0">
            <a:lnSpc>
              <a:spcPct val="70000"/>
            </a:lnSpc>
            <a:spcBef>
              <a:spcPct val="0"/>
            </a:spcBef>
            <a:spcAft>
              <a:spcPts val="0"/>
            </a:spcAft>
            <a:buClrTx/>
            <a:buSzTx/>
            <a:buFont typeface="Arial" panose="020B0604020202020204"/>
            <a:buChar char="•"/>
          </a:pPr>
          <a:r>
            <a:rPr kumimoji="0" lang="zh-CN" altLang="en-US" sz="20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（</a:t>
          </a:r>
          <a:r>
            <a:rPr kumimoji="0" lang="en-US" altLang="zh-CN" sz="20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Pitch</a:t>
          </a:r>
          <a:r>
            <a:rPr kumimoji="0" lang="zh-CN" altLang="en-US" sz="20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）</a:t>
          </a:r>
          <a:endParaRPr lang="zh-CN" altLang="en-US" sz="2000" dirty="0">
            <a:solidFill>
              <a:schemeClr val="bg1"/>
            </a:solidFill>
          </a:endParaRPr>
        </a:p>
      </dsp:txBody>
      <dsp:txXfrm>
        <a:off x="3698614" y="784778"/>
        <a:ext cx="1449298" cy="724476"/>
      </dsp:txXfrm>
    </dsp:sp>
    <dsp:sp modelId="{AB3A5C78-EC1F-441D-8548-C18AA6132F59}">
      <dsp:nvSpPr>
        <dsp:cNvPr id="5" name="形状 4"/>
        <dsp:cNvSpPr/>
      </dsp:nvSpPr>
      <dsp:spPr bwMode="white">
        <a:xfrm>
          <a:off x="2397723" y="1498803"/>
          <a:ext cx="2608149" cy="2608546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bg1">
            <a:lumMod val="65000"/>
          </a:schemeClr>
        </a:solidFill>
        <a:ln>
          <a:noFill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2397723" y="1498803"/>
        <a:ext cx="2608149" cy="2608546"/>
      </dsp:txXfrm>
    </dsp:sp>
    <dsp:sp modelId="{EAC50846-2283-4FD3-9C47-C510CA7CC47D}">
      <dsp:nvSpPr>
        <dsp:cNvPr id="6" name="矩形 5"/>
        <dsp:cNvSpPr/>
      </dsp:nvSpPr>
      <dsp:spPr bwMode="white">
        <a:xfrm>
          <a:off x="2977149" y="2449237"/>
          <a:ext cx="1449298" cy="724476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kumimoji="0" lang="zh-CN" altLang="en-US" sz="28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承诺</a:t>
          </a:r>
          <a:r>
            <a:rPr kumimoji="0" lang="zh-CN" altLang="en-US" sz="16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（</a:t>
          </a:r>
          <a:r>
            <a:rPr kumimoji="0" lang="en-US" altLang="zh-CN" sz="16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Commitment</a:t>
          </a:r>
          <a:r>
            <a:rPr kumimoji="0" lang="zh-CN" altLang="en-US" sz="1600" b="0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）</a:t>
          </a:r>
          <a:endParaRPr lang="zh-CN" altLang="en-US" sz="2100" dirty="0">
            <a:solidFill>
              <a:schemeClr val="bg1"/>
            </a:solidFill>
          </a:endParaRPr>
        </a:p>
      </dsp:txBody>
      <dsp:txXfrm>
        <a:off x="2977149" y="2449237"/>
        <a:ext cx="1449298" cy="724476"/>
      </dsp:txXfrm>
    </dsp:sp>
    <dsp:sp modelId="{7A765EF0-3494-494D-83B0-1933FE28323D}">
      <dsp:nvSpPr>
        <dsp:cNvPr id="7" name="空心弧 6"/>
        <dsp:cNvSpPr/>
      </dsp:nvSpPr>
      <dsp:spPr bwMode="white">
        <a:xfrm>
          <a:off x="3307759" y="3176964"/>
          <a:ext cx="2240804" cy="2241703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3307759" y="3176964"/>
        <a:ext cx="2240804" cy="2241703"/>
      </dsp:txXfrm>
    </dsp:sp>
    <dsp:sp modelId="{38731DBE-DF8D-4DBE-919C-6614CD68C33D}">
      <dsp:nvSpPr>
        <dsp:cNvPr id="8" name="矩形 7"/>
        <dsp:cNvSpPr/>
      </dsp:nvSpPr>
      <dsp:spPr bwMode="white">
        <a:xfrm>
          <a:off x="3702043" y="3958878"/>
          <a:ext cx="1449298" cy="724476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7780" tIns="17780" rIns="17780" bIns="1778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kumimoji="0" lang="zh-CN" altLang="en-US" sz="2800" b="1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共创</a:t>
          </a:r>
          <a:endParaRPr kumimoji="0" lang="en-US" altLang="zh-CN" sz="2800" b="1" i="0" u="none" strike="noStrike" kern="1200" cap="none" spc="0" normalizeH="0" baseline="0" dirty="0">
            <a:ln>
              <a:noFill/>
            </a:ln>
            <a:solidFill>
              <a:schemeClr val="bg1"/>
            </a:solidFill>
            <a:effectLst/>
            <a:uLnTx/>
            <a:uFillTx/>
            <a:latin typeface="微软雅黑" panose="020B0503020204020204" charset="-122"/>
            <a:ea typeface="微软雅黑" panose="020B0503020204020204" charset="-122"/>
            <a:cs typeface="+mn-cs"/>
          </a:endParaRPr>
        </a:p>
        <a:p>
          <a:pPr lvl="0">
            <a:lnSpc>
              <a:spcPct val="70000"/>
            </a:lnSpc>
            <a:spcBef>
              <a:spcPct val="0"/>
            </a:spcBef>
            <a:spcAft>
              <a:spcPts val="0"/>
            </a:spcAft>
          </a:pPr>
          <a:r>
            <a:rPr kumimoji="0" lang="zh-CN" altLang="en-US" sz="16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（</a:t>
          </a:r>
          <a:r>
            <a:rPr kumimoji="0" lang="en-US" altLang="zh-CN" sz="16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Co-create</a:t>
          </a:r>
          <a:r>
            <a:rPr kumimoji="0" lang="zh-CN" altLang="en-US" sz="16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rPr>
            <a:t>）</a:t>
          </a:r>
          <a:endParaRPr>
            <a:solidFill>
              <a:schemeClr val="tx1"/>
            </a:solidFill>
          </a:endParaRPr>
        </a:p>
      </dsp:txBody>
      <dsp:txXfrm>
        <a:off x="3702043" y="3958878"/>
        <a:ext cx="1449298" cy="7244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#1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defRPr/>
            </a:pPr>
            <a:fld id="{70CAA465-1895-41AA-9D89-34E985DE2D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200" b="0" kern="1200" dirty="0">
              <a:solidFill>
                <a:schemeClr val="bg1"/>
              </a:solidFill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Zingy/CEE5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ADAB2B4-CAA4-40B6-A9FF-FEF07B871B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0" kern="1200" dirty="0">
              <a:solidFill>
                <a:schemeClr val="bg1"/>
              </a:solidFill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defRPr/>
            </a:pPr>
            <a:fld id="{70CAA465-1895-41AA-9D89-34E985DE2D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608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 indent="0" eaLnBrk="0" fontAlgn="ctr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dirty="0"/>
              <a:t>按</a:t>
            </a:r>
            <a:r>
              <a:rPr lang="en-US" altLang="zh-CN" dirty="0"/>
              <a:t>PPT</a:t>
            </a:r>
            <a:r>
              <a:rPr lang="zh-CN" altLang="en-US" dirty="0"/>
              <a:t>呈现</a:t>
            </a:r>
            <a:endParaRPr lang="en-US" altLang="zh-CN" dirty="0"/>
          </a:p>
          <a:p>
            <a:pPr lvl="0" indent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 lIns="91440" tIns="45720" rIns="91440" bIns="45720" rtlCol="0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defRPr/>
            </a:pPr>
            <a:fld id="{70CAA465-1895-41AA-9D89-34E985DE2D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200" b="0" kern="1200" dirty="0">
              <a:solidFill>
                <a:schemeClr val="bg1"/>
              </a:solidFill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200" b="0" kern="1200" dirty="0">
              <a:solidFill>
                <a:schemeClr val="bg1"/>
              </a:solidFill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ctr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0" dirty="0"/>
              <a:t>按</a:t>
            </a:r>
            <a:r>
              <a:rPr lang="en-US" altLang="zh-CN" b="0" dirty="0"/>
              <a:t>PPT</a:t>
            </a:r>
            <a:r>
              <a:rPr lang="zh-CN" altLang="en-US" b="0" dirty="0"/>
              <a:t>呈现</a:t>
            </a:r>
            <a:endParaRPr lang="en-US" altLang="zh-CN" b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defRPr/>
            </a:pPr>
            <a:fld id="{70CAA465-1895-41AA-9D89-34E985DE2D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B412-679C-4F89-A6CE-C4C84D1863BE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Zingy/CEE5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B412-679C-4F89-A6CE-C4C84D1863BE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Zingy/CEE5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B412-679C-4F89-A6CE-C4C84D1863BE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Zingy/CEE5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B412-679C-4F89-A6CE-C4C84D1863BE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Zingy/CEE5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B412-679C-4F89-A6CE-C4C84D1863BE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Zingy/CEE5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sz="1200" b="0" kern="1200" dirty="0">
              <a:solidFill>
                <a:schemeClr val="bg1"/>
              </a:solidFill>
              <a:latin typeface="Calibri" panose="020F050202020403020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ctr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b="0" dirty="0"/>
              <a:t>按</a:t>
            </a:r>
            <a:r>
              <a:rPr lang="en-US" altLang="zh-CN" b="0" dirty="0"/>
              <a:t>PPT</a:t>
            </a:r>
            <a:r>
              <a:rPr lang="zh-CN" altLang="en-US" b="0" dirty="0"/>
              <a:t>呈现</a:t>
            </a:r>
            <a:endParaRPr lang="en-US" altLang="zh-CN" b="0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defRPr/>
            </a:pPr>
            <a:fld id="{70CAA465-1895-41AA-9D89-34E985DE2D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9"/>
          </p:nvPr>
        </p:nvSpPr>
        <p:spPr/>
        <p:txBody>
          <a:bodyPr/>
          <a:lstStyle/>
          <a:p>
            <a:pPr>
              <a:defRPr/>
            </a:pPr>
            <a:fld id="{70CAA465-1895-41AA-9D89-34E985DE2D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US" altLang="zh-CN" sz="1200" b="0" i="0" u="none" strike="noStrike" kern="1200" cap="none" spc="0" normalizeH="0" baseline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US" altLang="zh-CN" sz="1200" b="0" i="0" u="none" strike="noStrike" kern="1200" cap="none" spc="0" normalizeH="0" baseline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0CAA465-1895-41AA-9D89-34E985DE2D6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B412-679C-4F89-A6CE-C4C84D1863BE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Zingy/CEE5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B412-679C-4F89-A6CE-C4C84D1863BE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Zingy/CEE5</a:t>
            </a:r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>
              <a:defRPr/>
            </a:pPr>
            <a:fld id="{70CAA465-1895-41AA-9D89-34E985DE2D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人是欲望的产物，生命是欲望的延续</a:t>
            </a:r>
            <a:endParaRPr lang="en-US" altLang="zh-CN" dirty="0"/>
          </a:p>
          <a:p>
            <a:r>
              <a:rPr lang="zh-CN" altLang="en-US" dirty="0"/>
              <a:t>多种层次的欲望，才构成了一个人缤纷灿烂的人生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9"/>
          </p:nvPr>
        </p:nvSpPr>
        <p:spPr/>
        <p:txBody>
          <a:bodyPr/>
          <a:lstStyle/>
          <a:p>
            <a:pPr>
              <a:defRPr/>
            </a:pPr>
            <a:fld id="{70CAA465-1895-41AA-9D89-34E985DE2D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564" y="336103"/>
            <a:ext cx="10515601" cy="475009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Font typeface="Arial" panose="020B0604020202020204" pitchFamily="34" charset="0"/>
              <a:buNone/>
              <a:defRPr lang="zh-CN" altLang="en-US" sz="2800" b="1" kern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grpSp>
        <p:nvGrpSpPr>
          <p:cNvPr id="7" name="组合 37"/>
          <p:cNvGrpSpPr/>
          <p:nvPr userDrawn="1"/>
        </p:nvGrpSpPr>
        <p:grpSpPr>
          <a:xfrm>
            <a:off x="3" y="234908"/>
            <a:ext cx="354563" cy="677408"/>
            <a:chOff x="0" y="-78772"/>
            <a:chExt cx="602082" cy="1150304"/>
          </a:xfrm>
          <a:solidFill>
            <a:srgbClr val="FFC000"/>
          </a:solidFill>
        </p:grpSpPr>
        <p:sp>
          <p:nvSpPr>
            <p:cNvPr id="8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子模块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319313" y="4070471"/>
            <a:ext cx="7574093" cy="702771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lnSpc>
                <a:spcPct val="120000"/>
              </a:lnSpc>
              <a:defRPr lang="zh-CN" altLang="en-US" sz="3200" b="1" kern="12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r>
              <a:rPr lang="en-US" altLang="zh-CN" dirty="0"/>
              <a:t>M*  </a:t>
            </a:r>
            <a:r>
              <a:rPr lang="zh-CN" altLang="en-US" dirty="0"/>
              <a:t>模块标题</a:t>
            </a:r>
            <a:endParaRPr lang="zh-CN" altLang="en-US" dirty="0"/>
          </a:p>
        </p:txBody>
      </p:sp>
      <p:sp>
        <p:nvSpPr>
          <p:cNvPr id="4" name="任意多边形 16"/>
          <p:cNvSpPr/>
          <p:nvPr userDrawn="1"/>
        </p:nvSpPr>
        <p:spPr>
          <a:xfrm>
            <a:off x="4868872" y="-1205686"/>
            <a:ext cx="2474975" cy="2364273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7" rIns="91437" bIns="45717" rtlCol="0" anchor="ctr"/>
          <a:lstStyle/>
          <a:p>
            <a:pPr algn="ctr">
              <a:defRPr/>
            </a:pPr>
            <a:endParaRPr lang="zh-CN" altLang="en-US" sz="24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任意多边形 17"/>
          <p:cNvSpPr/>
          <p:nvPr userDrawn="1"/>
        </p:nvSpPr>
        <p:spPr>
          <a:xfrm>
            <a:off x="6274336" y="113352"/>
            <a:ext cx="2474975" cy="2364273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7" rIns="91437" bIns="45717" rtlCol="0" anchor="ctr"/>
          <a:lstStyle/>
          <a:p>
            <a:pPr algn="ctr">
              <a:defRPr/>
            </a:pPr>
            <a:endParaRPr lang="zh-CN" altLang="en-US" sz="2400" dirty="0">
              <a:solidFill>
                <a:srgbClr val="FFC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任意多边形 18"/>
          <p:cNvSpPr/>
          <p:nvPr userDrawn="1"/>
        </p:nvSpPr>
        <p:spPr>
          <a:xfrm>
            <a:off x="3463408" y="113352"/>
            <a:ext cx="2474975" cy="2364273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7" rIns="91437" bIns="45717" rtlCol="0" anchor="ctr"/>
          <a:lstStyle/>
          <a:p>
            <a:pPr algn="ctr">
              <a:defRPr/>
            </a:pPr>
            <a:endParaRPr lang="zh-CN" altLang="en-US" sz="2400" dirty="0">
              <a:solidFill>
                <a:srgbClr val="FFC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任意多边形 20"/>
          <p:cNvSpPr/>
          <p:nvPr userDrawn="1"/>
        </p:nvSpPr>
        <p:spPr>
          <a:xfrm>
            <a:off x="4868872" y="1432392"/>
            <a:ext cx="2474975" cy="2364273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7" rIns="91437" bIns="45717" rtlCol="0" anchor="ctr"/>
          <a:lstStyle/>
          <a:p>
            <a:pPr algn="ctr"/>
            <a:endParaRPr lang="en-US" altLang="zh-CN" sz="9595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5439054" y="1927818"/>
            <a:ext cx="1313896" cy="137342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zh-CN" altLang="en-US" sz="9595" kern="12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2.png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jpe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14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tags" Target="../tags/tag7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tags" Target="../tags/tag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png"/><Relationship Id="rId1" Type="http://schemas.openxmlformats.org/officeDocument/2006/relationships/hyperlink" Target="http://www.zhihuishu.com/" TargetMode="Externa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7"/>
          <p:cNvSpPr/>
          <p:nvPr/>
        </p:nvSpPr>
        <p:spPr>
          <a:xfrm rot="5400000">
            <a:off x="-2156932" y="-650631"/>
            <a:ext cx="6858001" cy="8159264"/>
          </a:xfrm>
          <a:custGeom>
            <a:avLst/>
            <a:gdLst>
              <a:gd name="connsiteX0" fmla="*/ 1 w 4510455"/>
              <a:gd name="connsiteY0" fmla="*/ 8838392 h 8838392"/>
              <a:gd name="connsiteX1" fmla="*/ 1 w 4510455"/>
              <a:gd name="connsiteY1" fmla="*/ 3888323 h 8838392"/>
              <a:gd name="connsiteX2" fmla="*/ 4510455 w 4510455"/>
              <a:gd name="connsiteY2" fmla="*/ 3888323 h 8838392"/>
              <a:gd name="connsiteX3" fmla="*/ 4510455 w 4510455"/>
              <a:gd name="connsiteY3" fmla="*/ 8838392 h 8838392"/>
              <a:gd name="connsiteX4" fmla="*/ 0 w 4510455"/>
              <a:gd name="connsiteY4" fmla="*/ 3888322 h 8838392"/>
              <a:gd name="connsiteX5" fmla="*/ 2255227 w 4510455"/>
              <a:gd name="connsiteY5" fmla="*/ 0 h 8838392"/>
              <a:gd name="connsiteX6" fmla="*/ 4510454 w 4510455"/>
              <a:gd name="connsiteY6" fmla="*/ 3888322 h 883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10455" h="8838392">
                <a:moveTo>
                  <a:pt x="1" y="8838392"/>
                </a:moveTo>
                <a:lnTo>
                  <a:pt x="1" y="3888323"/>
                </a:lnTo>
                <a:lnTo>
                  <a:pt x="4510455" y="3888323"/>
                </a:lnTo>
                <a:lnTo>
                  <a:pt x="4510455" y="8838392"/>
                </a:lnTo>
                <a:close/>
                <a:moveTo>
                  <a:pt x="0" y="3888322"/>
                </a:moveTo>
                <a:lnTo>
                  <a:pt x="2255227" y="0"/>
                </a:lnTo>
                <a:lnTo>
                  <a:pt x="4510454" y="3888322"/>
                </a:ln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 rot="5400000">
            <a:off x="-1091020" y="864903"/>
            <a:ext cx="6858001" cy="5128208"/>
          </a:xfrm>
          <a:custGeom>
            <a:avLst/>
            <a:gdLst>
              <a:gd name="connsiteX0" fmla="*/ 1 w 6858001"/>
              <a:gd name="connsiteY0" fmla="*/ 5128208 h 5128208"/>
              <a:gd name="connsiteX1" fmla="*/ 1 w 6858001"/>
              <a:gd name="connsiteY1" fmla="*/ 5128207 h 5128208"/>
              <a:gd name="connsiteX2" fmla="*/ 6857999 w 6858001"/>
              <a:gd name="connsiteY2" fmla="*/ 5128207 h 5128208"/>
              <a:gd name="connsiteX3" fmla="*/ 5388164 w 6858001"/>
              <a:gd name="connsiteY3" fmla="*/ 3589553 h 5128208"/>
              <a:gd name="connsiteX4" fmla="*/ 6858001 w 6858001"/>
              <a:gd name="connsiteY4" fmla="*/ 3589553 h 5128208"/>
              <a:gd name="connsiteX5" fmla="*/ 6858001 w 6858001"/>
              <a:gd name="connsiteY5" fmla="*/ 5128208 h 5128208"/>
              <a:gd name="connsiteX6" fmla="*/ 1 w 6858001"/>
              <a:gd name="connsiteY6" fmla="*/ 5128206 h 5128208"/>
              <a:gd name="connsiteX7" fmla="*/ 1 w 6858001"/>
              <a:gd name="connsiteY7" fmla="*/ 3589552 h 5128208"/>
              <a:gd name="connsiteX8" fmla="*/ 1469834 w 6858001"/>
              <a:gd name="connsiteY8" fmla="*/ 3589552 h 5128208"/>
              <a:gd name="connsiteX9" fmla="*/ 0 w 6858001"/>
              <a:gd name="connsiteY9" fmla="*/ 3589551 h 5128208"/>
              <a:gd name="connsiteX10" fmla="*/ 3428999 w 6858001"/>
              <a:gd name="connsiteY10" fmla="*/ 0 h 5128208"/>
              <a:gd name="connsiteX11" fmla="*/ 6857999 w 6858001"/>
              <a:gd name="connsiteY11" fmla="*/ 3589551 h 5128208"/>
              <a:gd name="connsiteX12" fmla="*/ 5388163 w 6858001"/>
              <a:gd name="connsiteY12" fmla="*/ 3589551 h 5128208"/>
              <a:gd name="connsiteX13" fmla="*/ 3428999 w 6858001"/>
              <a:gd name="connsiteY13" fmla="*/ 1538656 h 5128208"/>
              <a:gd name="connsiteX14" fmla="*/ 1469835 w 6858001"/>
              <a:gd name="connsiteY14" fmla="*/ 3589551 h 5128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58001" h="5128208">
                <a:moveTo>
                  <a:pt x="1" y="5128208"/>
                </a:moveTo>
                <a:lnTo>
                  <a:pt x="1" y="5128207"/>
                </a:lnTo>
                <a:lnTo>
                  <a:pt x="6857999" y="5128207"/>
                </a:lnTo>
                <a:lnTo>
                  <a:pt x="5388164" y="3589553"/>
                </a:lnTo>
                <a:lnTo>
                  <a:pt x="6858001" y="3589553"/>
                </a:lnTo>
                <a:lnTo>
                  <a:pt x="6858001" y="5128208"/>
                </a:lnTo>
                <a:close/>
                <a:moveTo>
                  <a:pt x="1" y="5128206"/>
                </a:moveTo>
                <a:lnTo>
                  <a:pt x="1" y="3589552"/>
                </a:lnTo>
                <a:lnTo>
                  <a:pt x="1469834" y="3589552"/>
                </a:lnTo>
                <a:close/>
                <a:moveTo>
                  <a:pt x="0" y="3589551"/>
                </a:moveTo>
                <a:lnTo>
                  <a:pt x="3428999" y="0"/>
                </a:lnTo>
                <a:lnTo>
                  <a:pt x="6857999" y="3589551"/>
                </a:lnTo>
                <a:lnTo>
                  <a:pt x="5388163" y="3589551"/>
                </a:lnTo>
                <a:lnTo>
                  <a:pt x="3428999" y="1538656"/>
                </a:lnTo>
                <a:lnTo>
                  <a:pt x="1469835" y="3589551"/>
                </a:lnTo>
                <a:close/>
              </a:path>
            </a:pathLst>
          </a:custGeom>
          <a:solidFill>
            <a:srgbClr val="21908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51780" y="3682365"/>
            <a:ext cx="59397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应对自身不确定”的背后逻辑---效果推理逻辑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52975" y="2294255"/>
            <a:ext cx="5697220" cy="553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《创新创业基础》第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二章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1525" y="1120140"/>
            <a:ext cx="8277665" cy="492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3200" b="1" spc="-15" dirty="0">
                <a:ea typeface="微软雅黑" panose="020B0503020204020204" charset="-122"/>
              </a:rPr>
              <a:t>欲望</a:t>
            </a:r>
            <a:r>
              <a:rPr lang="zh-CN" altLang="en-US" sz="3200" b="1" spc="-15" dirty="0">
                <a:ea typeface="微软雅黑" panose="020B0503020204020204" charset="-122"/>
                <a:sym typeface="+mn-ea"/>
              </a:rPr>
              <a:t>（Desire）</a:t>
            </a:r>
            <a:r>
              <a:rPr lang="zh-CN" altLang="en-US" sz="3200" b="1" spc="-15" dirty="0">
                <a:ea typeface="微软雅黑" panose="020B0503020204020204" charset="-122"/>
              </a:rPr>
              <a:t>是什么？</a:t>
            </a:r>
            <a:endParaRPr lang="zh-CN" altLang="en-US" sz="3200" b="1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9210" y="2275840"/>
            <a:ext cx="9688830" cy="290576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欲望是由人的本性产生的想达到某种目的的要求，无善恶之分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一切动物最基本的欲望就是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生存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与存在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动力系统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不抛弃、不放弃；心有多大，舞台就有多大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如果没有欲望，创业思维绝不可能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成功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51585" y="1749425"/>
            <a:ext cx="9688830" cy="290576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观看俞敏洪对于渴望成功的视频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手中鸟原则</a:t>
            </a:r>
            <a:r>
              <a:rPr lang="en-US" altLang="zh-CN" dirty="0">
                <a:solidFill>
                  <a:schemeClr val="bg1"/>
                </a:solidFill>
              </a:rPr>
              <a:t>--</a:t>
            </a:r>
            <a:r>
              <a:rPr lang="en-US" altLang="zh-CN" dirty="0">
                <a:solidFill>
                  <a:schemeClr val="bg1"/>
                </a:solidFill>
              </a:rPr>
              <a:t>-</a:t>
            </a:r>
            <a:r>
              <a:rPr dirty="0">
                <a:solidFill>
                  <a:schemeClr val="bg1"/>
                </a:solidFill>
              </a:rPr>
              <a:t>创业</a:t>
            </a:r>
            <a:r>
              <a:rPr dirty="0">
                <a:solidFill>
                  <a:schemeClr val="bg1"/>
                </a:solidFill>
              </a:rPr>
              <a:t>资源观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0000"/>
          </a:bodyPr>
          <a:lstStyle/>
          <a:p>
            <a:r>
              <a:rPr lang="en-US" altLang="zh-CN" dirty="0"/>
              <a:t>2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43092" y="3124227"/>
            <a:ext cx="5405120" cy="813435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手中一只鸟胜过丛林中的两只鸟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A bird in the hand is worth two in the bush</a:t>
            </a:r>
            <a:endParaRPr kumimoji="0" lang="en-US" altLang="zh-CN" sz="1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947977" y="2676455"/>
            <a:ext cx="1711152" cy="1711152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236325" y="2759176"/>
            <a:ext cx="1134455" cy="1545710"/>
            <a:chOff x="1763496" y="2306907"/>
            <a:chExt cx="729608" cy="994101"/>
          </a:xfrm>
        </p:grpSpPr>
        <p:grpSp>
          <p:nvGrpSpPr>
            <p:cNvPr id="7" name="0b07c860-0e52-461e-ab25-8f671531d9d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763496" y="2384993"/>
              <a:ext cx="641765" cy="751898"/>
              <a:chOff x="4166453" y="1661495"/>
              <a:chExt cx="3825618" cy="4482130"/>
            </a:xfrm>
          </p:grpSpPr>
          <p:sp>
            <p:nvSpPr>
              <p:cNvPr id="9" name="íšḻídé"/>
              <p:cNvSpPr/>
              <p:nvPr/>
            </p:nvSpPr>
            <p:spPr bwMode="auto">
              <a:xfrm>
                <a:off x="5687773" y="4521875"/>
                <a:ext cx="1947215" cy="835052"/>
              </a:xfrm>
              <a:custGeom>
                <a:avLst/>
                <a:gdLst>
                  <a:gd name="T0" fmla="*/ 0 w 1019"/>
                  <a:gd name="T1" fmla="*/ 228 h 437"/>
                  <a:gd name="T2" fmla="*/ 235 w 1019"/>
                  <a:gd name="T3" fmla="*/ 257 h 437"/>
                  <a:gd name="T4" fmla="*/ 574 w 1019"/>
                  <a:gd name="T5" fmla="*/ 173 h 437"/>
                  <a:gd name="T6" fmla="*/ 786 w 1019"/>
                  <a:gd name="T7" fmla="*/ 1 h 437"/>
                  <a:gd name="T8" fmla="*/ 975 w 1019"/>
                  <a:gd name="T9" fmla="*/ 75 h 437"/>
                  <a:gd name="T10" fmla="*/ 599 w 1019"/>
                  <a:gd name="T11" fmla="*/ 332 h 437"/>
                  <a:gd name="T12" fmla="*/ 201 w 1019"/>
                  <a:gd name="T13" fmla="*/ 437 h 437"/>
                  <a:gd name="T14" fmla="*/ 0 w 1019"/>
                  <a:gd name="T15" fmla="*/ 228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9" h="437">
                    <a:moveTo>
                      <a:pt x="0" y="228"/>
                    </a:moveTo>
                    <a:cubicBezTo>
                      <a:pt x="0" y="228"/>
                      <a:pt x="200" y="248"/>
                      <a:pt x="235" y="257"/>
                    </a:cubicBezTo>
                    <a:cubicBezTo>
                      <a:pt x="269" y="267"/>
                      <a:pt x="548" y="173"/>
                      <a:pt x="574" y="173"/>
                    </a:cubicBezTo>
                    <a:cubicBezTo>
                      <a:pt x="599" y="172"/>
                      <a:pt x="739" y="0"/>
                      <a:pt x="786" y="1"/>
                    </a:cubicBezTo>
                    <a:cubicBezTo>
                      <a:pt x="834" y="3"/>
                      <a:pt x="931" y="3"/>
                      <a:pt x="975" y="75"/>
                    </a:cubicBezTo>
                    <a:cubicBezTo>
                      <a:pt x="1019" y="147"/>
                      <a:pt x="599" y="332"/>
                      <a:pt x="599" y="332"/>
                    </a:cubicBezTo>
                    <a:cubicBezTo>
                      <a:pt x="201" y="437"/>
                      <a:pt x="201" y="437"/>
                      <a:pt x="201" y="437"/>
                    </a:cubicBezTo>
                    <a:lnTo>
                      <a:pt x="0" y="228"/>
                    </a:lnTo>
                    <a:close/>
                  </a:path>
                </a:pathLst>
              </a:custGeom>
              <a:solidFill>
                <a:srgbClr val="CEAA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îş1ïďè"/>
              <p:cNvSpPr/>
              <p:nvPr/>
            </p:nvSpPr>
            <p:spPr bwMode="auto">
              <a:xfrm>
                <a:off x="5877473" y="4506997"/>
                <a:ext cx="1934197" cy="911304"/>
              </a:xfrm>
              <a:custGeom>
                <a:avLst/>
                <a:gdLst>
                  <a:gd name="T0" fmla="*/ 0 w 1012"/>
                  <a:gd name="T1" fmla="*/ 280 h 477"/>
                  <a:gd name="T2" fmla="*/ 236 w 1012"/>
                  <a:gd name="T3" fmla="*/ 296 h 477"/>
                  <a:gd name="T4" fmla="*/ 569 w 1012"/>
                  <a:gd name="T5" fmla="*/ 191 h 477"/>
                  <a:gd name="T6" fmla="*/ 772 w 1012"/>
                  <a:gd name="T7" fmla="*/ 7 h 477"/>
                  <a:gd name="T8" fmla="*/ 964 w 1012"/>
                  <a:gd name="T9" fmla="*/ 69 h 477"/>
                  <a:gd name="T10" fmla="*/ 605 w 1012"/>
                  <a:gd name="T11" fmla="*/ 349 h 477"/>
                  <a:gd name="T12" fmla="*/ 213 w 1012"/>
                  <a:gd name="T13" fmla="*/ 477 h 477"/>
                  <a:gd name="T14" fmla="*/ 0 w 1012"/>
                  <a:gd name="T15" fmla="*/ 28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2" h="477">
                    <a:moveTo>
                      <a:pt x="0" y="280"/>
                    </a:moveTo>
                    <a:cubicBezTo>
                      <a:pt x="0" y="280"/>
                      <a:pt x="201" y="288"/>
                      <a:pt x="236" y="296"/>
                    </a:cubicBezTo>
                    <a:cubicBezTo>
                      <a:pt x="271" y="304"/>
                      <a:pt x="544" y="193"/>
                      <a:pt x="569" y="191"/>
                    </a:cubicBezTo>
                    <a:cubicBezTo>
                      <a:pt x="595" y="189"/>
                      <a:pt x="724" y="8"/>
                      <a:pt x="772" y="7"/>
                    </a:cubicBezTo>
                    <a:cubicBezTo>
                      <a:pt x="820" y="6"/>
                      <a:pt x="916" y="0"/>
                      <a:pt x="964" y="69"/>
                    </a:cubicBezTo>
                    <a:cubicBezTo>
                      <a:pt x="1012" y="138"/>
                      <a:pt x="605" y="349"/>
                      <a:pt x="605" y="349"/>
                    </a:cubicBezTo>
                    <a:cubicBezTo>
                      <a:pt x="213" y="477"/>
                      <a:pt x="213" y="477"/>
                      <a:pt x="213" y="477"/>
                    </a:cubicBezTo>
                    <a:lnTo>
                      <a:pt x="0" y="280"/>
                    </a:lnTo>
                    <a:close/>
                  </a:path>
                </a:pathLst>
              </a:custGeom>
              <a:solidFill>
                <a:srgbClr val="DDB7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" name="îşḷïḑê"/>
              <p:cNvSpPr/>
              <p:nvPr/>
            </p:nvSpPr>
            <p:spPr bwMode="auto">
              <a:xfrm>
                <a:off x="6069033" y="4438184"/>
                <a:ext cx="1923038" cy="961519"/>
              </a:xfrm>
              <a:custGeom>
                <a:avLst/>
                <a:gdLst>
                  <a:gd name="T0" fmla="*/ 0 w 1006"/>
                  <a:gd name="T1" fmla="*/ 316 h 504"/>
                  <a:gd name="T2" fmla="*/ 236 w 1006"/>
                  <a:gd name="T3" fmla="*/ 322 h 504"/>
                  <a:gd name="T4" fmla="*/ 565 w 1006"/>
                  <a:gd name="T5" fmla="*/ 204 h 504"/>
                  <a:gd name="T6" fmla="*/ 760 w 1006"/>
                  <a:gd name="T7" fmla="*/ 13 h 504"/>
                  <a:gd name="T8" fmla="*/ 955 w 1006"/>
                  <a:gd name="T9" fmla="*/ 67 h 504"/>
                  <a:gd name="T10" fmla="*/ 607 w 1006"/>
                  <a:gd name="T11" fmla="*/ 361 h 504"/>
                  <a:gd name="T12" fmla="*/ 220 w 1006"/>
                  <a:gd name="T13" fmla="*/ 504 h 504"/>
                  <a:gd name="T14" fmla="*/ 0 w 1006"/>
                  <a:gd name="T15" fmla="*/ 316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6" h="504">
                    <a:moveTo>
                      <a:pt x="0" y="316"/>
                    </a:moveTo>
                    <a:cubicBezTo>
                      <a:pt x="0" y="316"/>
                      <a:pt x="201" y="316"/>
                      <a:pt x="236" y="322"/>
                    </a:cubicBezTo>
                    <a:cubicBezTo>
                      <a:pt x="271" y="329"/>
                      <a:pt x="540" y="207"/>
                      <a:pt x="565" y="204"/>
                    </a:cubicBezTo>
                    <a:cubicBezTo>
                      <a:pt x="591" y="201"/>
                      <a:pt x="712" y="16"/>
                      <a:pt x="760" y="13"/>
                    </a:cubicBezTo>
                    <a:cubicBezTo>
                      <a:pt x="808" y="10"/>
                      <a:pt x="903" y="0"/>
                      <a:pt x="955" y="67"/>
                    </a:cubicBezTo>
                    <a:cubicBezTo>
                      <a:pt x="1006" y="134"/>
                      <a:pt x="607" y="361"/>
                      <a:pt x="607" y="361"/>
                    </a:cubicBezTo>
                    <a:cubicBezTo>
                      <a:pt x="220" y="504"/>
                      <a:pt x="220" y="504"/>
                      <a:pt x="220" y="504"/>
                    </a:cubicBezTo>
                    <a:lnTo>
                      <a:pt x="0" y="316"/>
                    </a:lnTo>
                    <a:close/>
                  </a:path>
                </a:pathLst>
              </a:custGeom>
              <a:solidFill>
                <a:srgbClr val="EAC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íśḷîḋè"/>
              <p:cNvSpPr/>
              <p:nvPr/>
            </p:nvSpPr>
            <p:spPr bwMode="auto">
              <a:xfrm>
                <a:off x="6316387" y="4466081"/>
                <a:ext cx="336625" cy="217597"/>
              </a:xfrm>
              <a:custGeom>
                <a:avLst/>
                <a:gdLst>
                  <a:gd name="T0" fmla="*/ 19 w 176"/>
                  <a:gd name="T1" fmla="*/ 95 h 114"/>
                  <a:gd name="T2" fmla="*/ 169 w 176"/>
                  <a:gd name="T3" fmla="*/ 87 h 114"/>
                  <a:gd name="T4" fmla="*/ 176 w 176"/>
                  <a:gd name="T5" fmla="*/ 61 h 114"/>
                  <a:gd name="T6" fmla="*/ 141 w 176"/>
                  <a:gd name="T7" fmla="*/ 0 h 114"/>
                  <a:gd name="T8" fmla="*/ 3 w 176"/>
                  <a:gd name="T9" fmla="*/ 2 h 114"/>
                  <a:gd name="T10" fmla="*/ 19 w 176"/>
                  <a:gd name="T11" fmla="*/ 9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" h="114">
                    <a:moveTo>
                      <a:pt x="19" y="95"/>
                    </a:moveTo>
                    <a:cubicBezTo>
                      <a:pt x="35" y="95"/>
                      <a:pt x="124" y="114"/>
                      <a:pt x="169" y="87"/>
                    </a:cubicBezTo>
                    <a:cubicBezTo>
                      <a:pt x="173" y="78"/>
                      <a:pt x="176" y="69"/>
                      <a:pt x="176" y="61"/>
                    </a:cubicBezTo>
                    <a:cubicBezTo>
                      <a:pt x="176" y="13"/>
                      <a:pt x="141" y="0"/>
                      <a:pt x="141" y="0"/>
                    </a:cubicBezTo>
                    <a:cubicBezTo>
                      <a:pt x="141" y="0"/>
                      <a:pt x="86" y="1"/>
                      <a:pt x="3" y="2"/>
                    </a:cubicBezTo>
                    <a:cubicBezTo>
                      <a:pt x="2" y="21"/>
                      <a:pt x="0" y="95"/>
                      <a:pt x="19" y="95"/>
                    </a:cubicBezTo>
                    <a:close/>
                  </a:path>
                </a:pathLst>
              </a:custGeom>
              <a:solidFill>
                <a:srgbClr val="F8E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íṡļïḑé"/>
              <p:cNvSpPr/>
              <p:nvPr/>
            </p:nvSpPr>
            <p:spPr bwMode="auto">
              <a:xfrm>
                <a:off x="4166453" y="4466081"/>
                <a:ext cx="3756805" cy="1677544"/>
              </a:xfrm>
              <a:custGeom>
                <a:avLst/>
                <a:gdLst>
                  <a:gd name="T0" fmla="*/ 1266 w 1965"/>
                  <a:gd name="T1" fmla="*/ 627 h 878"/>
                  <a:gd name="T2" fmla="*/ 1707 w 1965"/>
                  <a:gd name="T3" fmla="*/ 385 h 878"/>
                  <a:gd name="T4" fmla="*/ 1884 w 1965"/>
                  <a:gd name="T5" fmla="*/ 213 h 878"/>
                  <a:gd name="T6" fmla="*/ 1859 w 1965"/>
                  <a:gd name="T7" fmla="*/ 154 h 878"/>
                  <a:gd name="T8" fmla="*/ 1965 w 1965"/>
                  <a:gd name="T9" fmla="*/ 50 h 878"/>
                  <a:gd name="T10" fmla="*/ 1876 w 1965"/>
                  <a:gd name="T11" fmla="*/ 9 h 878"/>
                  <a:gd name="T12" fmla="*/ 1582 w 1965"/>
                  <a:gd name="T13" fmla="*/ 212 h 878"/>
                  <a:gd name="T14" fmla="*/ 1240 w 1965"/>
                  <a:gd name="T15" fmla="*/ 338 h 878"/>
                  <a:gd name="T16" fmla="*/ 829 w 1965"/>
                  <a:gd name="T17" fmla="*/ 250 h 878"/>
                  <a:gd name="T18" fmla="*/ 1145 w 1965"/>
                  <a:gd name="T19" fmla="*/ 195 h 878"/>
                  <a:gd name="T20" fmla="*/ 1294 w 1965"/>
                  <a:gd name="T21" fmla="*/ 87 h 878"/>
                  <a:gd name="T22" fmla="*/ 1144 w 1965"/>
                  <a:gd name="T23" fmla="*/ 95 h 878"/>
                  <a:gd name="T24" fmla="*/ 1128 w 1965"/>
                  <a:gd name="T25" fmla="*/ 2 h 878"/>
                  <a:gd name="T26" fmla="*/ 363 w 1965"/>
                  <a:gd name="T27" fmla="*/ 35 h 878"/>
                  <a:gd name="T28" fmla="*/ 198 w 1965"/>
                  <a:gd name="T29" fmla="*/ 225 h 878"/>
                  <a:gd name="T30" fmla="*/ 0 w 1965"/>
                  <a:gd name="T31" fmla="*/ 581 h 878"/>
                  <a:gd name="T32" fmla="*/ 391 w 1965"/>
                  <a:gd name="T33" fmla="*/ 878 h 878"/>
                  <a:gd name="T34" fmla="*/ 579 w 1965"/>
                  <a:gd name="T35" fmla="*/ 614 h 878"/>
                  <a:gd name="T36" fmla="*/ 1266 w 1965"/>
                  <a:gd name="T37" fmla="*/ 627 h 8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65" h="878">
                    <a:moveTo>
                      <a:pt x="1266" y="627"/>
                    </a:moveTo>
                    <a:cubicBezTo>
                      <a:pt x="1707" y="385"/>
                      <a:pt x="1707" y="385"/>
                      <a:pt x="1707" y="385"/>
                    </a:cubicBezTo>
                    <a:cubicBezTo>
                      <a:pt x="1884" y="213"/>
                      <a:pt x="1884" y="213"/>
                      <a:pt x="1884" y="213"/>
                    </a:cubicBezTo>
                    <a:cubicBezTo>
                      <a:pt x="1872" y="204"/>
                      <a:pt x="1846" y="178"/>
                      <a:pt x="1859" y="154"/>
                    </a:cubicBezTo>
                    <a:cubicBezTo>
                      <a:pt x="1872" y="131"/>
                      <a:pt x="1939" y="72"/>
                      <a:pt x="1965" y="50"/>
                    </a:cubicBezTo>
                    <a:cubicBezTo>
                      <a:pt x="1947" y="31"/>
                      <a:pt x="1918" y="13"/>
                      <a:pt x="1876" y="9"/>
                    </a:cubicBezTo>
                    <a:cubicBezTo>
                      <a:pt x="1776" y="0"/>
                      <a:pt x="1582" y="212"/>
                      <a:pt x="1582" y="212"/>
                    </a:cubicBezTo>
                    <a:cubicBezTo>
                      <a:pt x="1551" y="212"/>
                      <a:pt x="1240" y="338"/>
                      <a:pt x="1240" y="338"/>
                    </a:cubicBezTo>
                    <a:cubicBezTo>
                      <a:pt x="1219" y="303"/>
                      <a:pt x="829" y="250"/>
                      <a:pt x="829" y="250"/>
                    </a:cubicBezTo>
                    <a:cubicBezTo>
                      <a:pt x="859" y="220"/>
                      <a:pt x="1080" y="199"/>
                      <a:pt x="1145" y="195"/>
                    </a:cubicBezTo>
                    <a:cubicBezTo>
                      <a:pt x="1199" y="191"/>
                      <a:pt x="1271" y="134"/>
                      <a:pt x="1294" y="87"/>
                    </a:cubicBezTo>
                    <a:cubicBezTo>
                      <a:pt x="1249" y="114"/>
                      <a:pt x="1160" y="95"/>
                      <a:pt x="1144" y="95"/>
                    </a:cubicBezTo>
                    <a:cubicBezTo>
                      <a:pt x="1125" y="95"/>
                      <a:pt x="1127" y="21"/>
                      <a:pt x="1128" y="2"/>
                    </a:cubicBezTo>
                    <a:cubicBezTo>
                      <a:pt x="887" y="6"/>
                      <a:pt x="411" y="16"/>
                      <a:pt x="363" y="35"/>
                    </a:cubicBezTo>
                    <a:cubicBezTo>
                      <a:pt x="298" y="61"/>
                      <a:pt x="229" y="147"/>
                      <a:pt x="198" y="225"/>
                    </a:cubicBezTo>
                    <a:cubicBezTo>
                      <a:pt x="176" y="283"/>
                      <a:pt x="59" y="483"/>
                      <a:pt x="0" y="581"/>
                    </a:cubicBezTo>
                    <a:cubicBezTo>
                      <a:pt x="112" y="701"/>
                      <a:pt x="244" y="802"/>
                      <a:pt x="391" y="878"/>
                    </a:cubicBezTo>
                    <a:cubicBezTo>
                      <a:pt x="579" y="614"/>
                      <a:pt x="579" y="614"/>
                      <a:pt x="579" y="614"/>
                    </a:cubicBezTo>
                    <a:cubicBezTo>
                      <a:pt x="674" y="653"/>
                      <a:pt x="1266" y="627"/>
                      <a:pt x="1266" y="627"/>
                    </a:cubicBezTo>
                    <a:close/>
                  </a:path>
                </a:pathLst>
              </a:custGeom>
              <a:solidFill>
                <a:srgbClr val="FCD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í$ḻíďe"/>
              <p:cNvSpPr/>
              <p:nvPr/>
            </p:nvSpPr>
            <p:spPr bwMode="auto">
              <a:xfrm>
                <a:off x="7694502" y="4560931"/>
                <a:ext cx="288270" cy="312447"/>
              </a:xfrm>
              <a:custGeom>
                <a:avLst/>
                <a:gdLst>
                  <a:gd name="T0" fmla="*/ 119 w 151"/>
                  <a:gd name="T1" fmla="*/ 0 h 163"/>
                  <a:gd name="T2" fmla="*/ 13 w 151"/>
                  <a:gd name="T3" fmla="*/ 104 h 163"/>
                  <a:gd name="T4" fmla="*/ 38 w 151"/>
                  <a:gd name="T5" fmla="*/ 163 h 163"/>
                  <a:gd name="T6" fmla="*/ 151 w 151"/>
                  <a:gd name="T7" fmla="*/ 54 h 163"/>
                  <a:gd name="T8" fmla="*/ 119 w 151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163">
                    <a:moveTo>
                      <a:pt x="119" y="0"/>
                    </a:moveTo>
                    <a:cubicBezTo>
                      <a:pt x="93" y="22"/>
                      <a:pt x="26" y="81"/>
                      <a:pt x="13" y="104"/>
                    </a:cubicBezTo>
                    <a:cubicBezTo>
                      <a:pt x="0" y="128"/>
                      <a:pt x="26" y="154"/>
                      <a:pt x="38" y="163"/>
                    </a:cubicBezTo>
                    <a:cubicBezTo>
                      <a:pt x="151" y="54"/>
                      <a:pt x="151" y="54"/>
                      <a:pt x="151" y="54"/>
                    </a:cubicBezTo>
                    <a:cubicBezTo>
                      <a:pt x="151" y="54"/>
                      <a:pt x="144" y="26"/>
                      <a:pt x="119" y="0"/>
                    </a:cubicBezTo>
                    <a:close/>
                  </a:path>
                </a:pathLst>
              </a:custGeom>
              <a:solidFill>
                <a:srgbClr val="F8E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îşḻíďê"/>
              <p:cNvSpPr/>
              <p:nvPr/>
            </p:nvSpPr>
            <p:spPr bwMode="auto">
              <a:xfrm>
                <a:off x="4819244" y="1661495"/>
                <a:ext cx="989416" cy="1158658"/>
              </a:xfrm>
              <a:custGeom>
                <a:avLst/>
                <a:gdLst>
                  <a:gd name="T0" fmla="*/ 15 w 518"/>
                  <a:gd name="T1" fmla="*/ 475 h 607"/>
                  <a:gd name="T2" fmla="*/ 8 w 518"/>
                  <a:gd name="T3" fmla="*/ 312 h 607"/>
                  <a:gd name="T4" fmla="*/ 130 w 518"/>
                  <a:gd name="T5" fmla="*/ 105 h 607"/>
                  <a:gd name="T6" fmla="*/ 330 w 518"/>
                  <a:gd name="T7" fmla="*/ 0 h 607"/>
                  <a:gd name="T8" fmla="*/ 498 w 518"/>
                  <a:gd name="T9" fmla="*/ 27 h 607"/>
                  <a:gd name="T10" fmla="*/ 518 w 518"/>
                  <a:gd name="T11" fmla="*/ 145 h 607"/>
                  <a:gd name="T12" fmla="*/ 305 w 518"/>
                  <a:gd name="T13" fmla="*/ 397 h 607"/>
                  <a:gd name="T14" fmla="*/ 15 w 518"/>
                  <a:gd name="T15" fmla="*/ 47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8" h="607">
                    <a:moveTo>
                      <a:pt x="15" y="475"/>
                    </a:moveTo>
                    <a:cubicBezTo>
                      <a:pt x="15" y="475"/>
                      <a:pt x="0" y="315"/>
                      <a:pt x="8" y="312"/>
                    </a:cubicBezTo>
                    <a:cubicBezTo>
                      <a:pt x="15" y="310"/>
                      <a:pt x="130" y="105"/>
                      <a:pt x="130" y="105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498" y="27"/>
                      <a:pt x="498" y="27"/>
                      <a:pt x="498" y="27"/>
                    </a:cubicBezTo>
                    <a:cubicBezTo>
                      <a:pt x="518" y="145"/>
                      <a:pt x="518" y="145"/>
                      <a:pt x="518" y="145"/>
                    </a:cubicBezTo>
                    <a:cubicBezTo>
                      <a:pt x="305" y="397"/>
                      <a:pt x="305" y="397"/>
                      <a:pt x="305" y="397"/>
                    </a:cubicBezTo>
                    <a:cubicBezTo>
                      <a:pt x="305" y="397"/>
                      <a:pt x="63" y="607"/>
                      <a:pt x="15" y="475"/>
                    </a:cubicBezTo>
                    <a:close/>
                  </a:path>
                </a:pathLst>
              </a:custGeom>
              <a:solidFill>
                <a:srgbClr val="FF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iŝḷídé"/>
              <p:cNvSpPr/>
              <p:nvPr/>
            </p:nvSpPr>
            <p:spPr bwMode="auto">
              <a:xfrm>
                <a:off x="4819244" y="2652771"/>
                <a:ext cx="2789707" cy="1467386"/>
              </a:xfrm>
              <a:custGeom>
                <a:avLst/>
                <a:gdLst>
                  <a:gd name="T0" fmla="*/ 798 w 1460"/>
                  <a:gd name="T1" fmla="*/ 768 h 768"/>
                  <a:gd name="T2" fmla="*/ 788 w 1460"/>
                  <a:gd name="T3" fmla="*/ 762 h 768"/>
                  <a:gd name="T4" fmla="*/ 479 w 1460"/>
                  <a:gd name="T5" fmla="*/ 34 h 768"/>
                  <a:gd name="T6" fmla="*/ 347 w 1460"/>
                  <a:gd name="T7" fmla="*/ 281 h 768"/>
                  <a:gd name="T8" fmla="*/ 338 w 1460"/>
                  <a:gd name="T9" fmla="*/ 286 h 768"/>
                  <a:gd name="T10" fmla="*/ 10 w 1460"/>
                  <a:gd name="T11" fmla="*/ 286 h 768"/>
                  <a:gd name="T12" fmla="*/ 0 w 1460"/>
                  <a:gd name="T13" fmla="*/ 276 h 768"/>
                  <a:gd name="T14" fmla="*/ 10 w 1460"/>
                  <a:gd name="T15" fmla="*/ 265 h 768"/>
                  <a:gd name="T16" fmla="*/ 332 w 1460"/>
                  <a:gd name="T17" fmla="*/ 265 h 768"/>
                  <a:gd name="T18" fmla="*/ 471 w 1460"/>
                  <a:gd name="T19" fmla="*/ 5 h 768"/>
                  <a:gd name="T20" fmla="*/ 481 w 1460"/>
                  <a:gd name="T21" fmla="*/ 0 h 768"/>
                  <a:gd name="T22" fmla="*/ 490 w 1460"/>
                  <a:gd name="T23" fmla="*/ 7 h 768"/>
                  <a:gd name="T24" fmla="*/ 798 w 1460"/>
                  <a:gd name="T25" fmla="*/ 732 h 768"/>
                  <a:gd name="T26" fmla="*/ 906 w 1460"/>
                  <a:gd name="T27" fmla="*/ 471 h 768"/>
                  <a:gd name="T28" fmla="*/ 915 w 1460"/>
                  <a:gd name="T29" fmla="*/ 464 h 768"/>
                  <a:gd name="T30" fmla="*/ 1450 w 1460"/>
                  <a:gd name="T31" fmla="*/ 464 h 768"/>
                  <a:gd name="T32" fmla="*/ 1460 w 1460"/>
                  <a:gd name="T33" fmla="*/ 475 h 768"/>
                  <a:gd name="T34" fmla="*/ 1450 w 1460"/>
                  <a:gd name="T35" fmla="*/ 486 h 768"/>
                  <a:gd name="T36" fmla="*/ 922 w 1460"/>
                  <a:gd name="T37" fmla="*/ 486 h 768"/>
                  <a:gd name="T38" fmla="*/ 807 w 1460"/>
                  <a:gd name="T39" fmla="*/ 762 h 768"/>
                  <a:gd name="T40" fmla="*/ 798 w 1460"/>
                  <a:gd name="T41" fmla="*/ 768 h 768"/>
                  <a:gd name="T42" fmla="*/ 798 w 1460"/>
                  <a:gd name="T43" fmla="*/ 768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60" h="768">
                    <a:moveTo>
                      <a:pt x="798" y="768"/>
                    </a:moveTo>
                    <a:cubicBezTo>
                      <a:pt x="794" y="768"/>
                      <a:pt x="790" y="766"/>
                      <a:pt x="788" y="762"/>
                    </a:cubicBezTo>
                    <a:cubicBezTo>
                      <a:pt x="479" y="34"/>
                      <a:pt x="479" y="34"/>
                      <a:pt x="479" y="34"/>
                    </a:cubicBezTo>
                    <a:cubicBezTo>
                      <a:pt x="347" y="281"/>
                      <a:pt x="347" y="281"/>
                      <a:pt x="347" y="281"/>
                    </a:cubicBezTo>
                    <a:cubicBezTo>
                      <a:pt x="345" y="284"/>
                      <a:pt x="342" y="286"/>
                      <a:pt x="338" y="286"/>
                    </a:cubicBezTo>
                    <a:cubicBezTo>
                      <a:pt x="10" y="286"/>
                      <a:pt x="10" y="286"/>
                      <a:pt x="10" y="286"/>
                    </a:cubicBezTo>
                    <a:cubicBezTo>
                      <a:pt x="4" y="286"/>
                      <a:pt x="0" y="281"/>
                      <a:pt x="0" y="276"/>
                    </a:cubicBezTo>
                    <a:cubicBezTo>
                      <a:pt x="0" y="270"/>
                      <a:pt x="4" y="265"/>
                      <a:pt x="10" y="265"/>
                    </a:cubicBezTo>
                    <a:cubicBezTo>
                      <a:pt x="332" y="265"/>
                      <a:pt x="332" y="265"/>
                      <a:pt x="332" y="265"/>
                    </a:cubicBezTo>
                    <a:cubicBezTo>
                      <a:pt x="471" y="5"/>
                      <a:pt x="471" y="5"/>
                      <a:pt x="471" y="5"/>
                    </a:cubicBezTo>
                    <a:cubicBezTo>
                      <a:pt x="473" y="2"/>
                      <a:pt x="477" y="0"/>
                      <a:pt x="481" y="0"/>
                    </a:cubicBezTo>
                    <a:cubicBezTo>
                      <a:pt x="485" y="0"/>
                      <a:pt x="488" y="3"/>
                      <a:pt x="490" y="7"/>
                    </a:cubicBezTo>
                    <a:cubicBezTo>
                      <a:pt x="798" y="732"/>
                      <a:pt x="798" y="732"/>
                      <a:pt x="798" y="732"/>
                    </a:cubicBezTo>
                    <a:cubicBezTo>
                      <a:pt x="906" y="471"/>
                      <a:pt x="906" y="471"/>
                      <a:pt x="906" y="471"/>
                    </a:cubicBezTo>
                    <a:cubicBezTo>
                      <a:pt x="907" y="467"/>
                      <a:pt x="911" y="464"/>
                      <a:pt x="915" y="464"/>
                    </a:cubicBezTo>
                    <a:cubicBezTo>
                      <a:pt x="1450" y="464"/>
                      <a:pt x="1450" y="464"/>
                      <a:pt x="1450" y="464"/>
                    </a:cubicBezTo>
                    <a:cubicBezTo>
                      <a:pt x="1456" y="464"/>
                      <a:pt x="1460" y="469"/>
                      <a:pt x="1460" y="475"/>
                    </a:cubicBezTo>
                    <a:cubicBezTo>
                      <a:pt x="1460" y="481"/>
                      <a:pt x="1456" y="486"/>
                      <a:pt x="1450" y="486"/>
                    </a:cubicBezTo>
                    <a:cubicBezTo>
                      <a:pt x="922" y="486"/>
                      <a:pt x="922" y="486"/>
                      <a:pt x="922" y="486"/>
                    </a:cubicBezTo>
                    <a:cubicBezTo>
                      <a:pt x="807" y="762"/>
                      <a:pt x="807" y="762"/>
                      <a:pt x="807" y="762"/>
                    </a:cubicBezTo>
                    <a:cubicBezTo>
                      <a:pt x="806" y="766"/>
                      <a:pt x="802" y="768"/>
                      <a:pt x="798" y="768"/>
                    </a:cubicBezTo>
                    <a:cubicBezTo>
                      <a:pt x="798" y="768"/>
                      <a:pt x="798" y="768"/>
                      <a:pt x="798" y="7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işľîḑé"/>
              <p:cNvSpPr/>
              <p:nvPr/>
            </p:nvSpPr>
            <p:spPr bwMode="auto">
              <a:xfrm>
                <a:off x="4769030" y="3112143"/>
                <a:ext cx="148784" cy="146925"/>
              </a:xfrm>
              <a:prstGeom prst="ellipse">
                <a:avLst/>
              </a:prstGeom>
              <a:solidFill>
                <a:srgbClr val="FF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îṡḻíḍé"/>
              <p:cNvSpPr/>
              <p:nvPr/>
            </p:nvSpPr>
            <p:spPr bwMode="auto">
              <a:xfrm>
                <a:off x="7551297" y="3489684"/>
                <a:ext cx="154364" cy="154364"/>
              </a:xfrm>
              <a:prstGeom prst="ellipse">
                <a:avLst/>
              </a:prstGeom>
              <a:solidFill>
                <a:srgbClr val="FFFD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3207" y="2306907"/>
              <a:ext cx="609897" cy="994101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846122" y="725197"/>
            <a:ext cx="1959610" cy="520700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手中鸟原则</a:t>
            </a:r>
            <a:endParaRPr kumimoji="0" lang="en-US" altLang="zh-CN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564" y="381259"/>
            <a:ext cx="10515601" cy="475009"/>
          </a:xfrm>
        </p:spPr>
        <p:txBody>
          <a:bodyPr/>
          <a:lstStyle/>
          <a:p>
            <a:r>
              <a:rPr lang="zh-CN" altLang="en-US" dirty="0"/>
              <a:t>创业资源观</a:t>
            </a:r>
            <a:r>
              <a:rPr lang="en-US" altLang="zh-CN" dirty="0"/>
              <a:t>-</a:t>
            </a:r>
            <a:r>
              <a:rPr lang="zh-CN" altLang="en-US" dirty="0"/>
              <a:t>新资源观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48885" y="2101937"/>
            <a:ext cx="7227972" cy="2750913"/>
          </a:xfrm>
          <a:prstGeom prst="rect">
            <a:avLst/>
          </a:prstGeom>
          <a:ln w="12700">
            <a:solidFill>
              <a:srgbClr val="FFC000"/>
            </a:solidFill>
          </a:ln>
        </p:spPr>
        <p:txBody>
          <a:bodyPr wrap="square" lIns="108000" anchor="ctr" anchorCtr="0">
            <a:noAutofit/>
          </a:bodyPr>
          <a:lstStyle/>
          <a:p>
            <a:pPr marL="342900" marR="0" lvl="0" indent="-342900" algn="l" defTabSz="9137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自己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所能控制的资源才是真正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资源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marR="0" lvl="0" indent="-342900" algn="l" defTabSz="9137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不要盲目追寻你没有的，而要专心于你所拥有的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marR="0" lvl="0" indent="-342900" algn="l" defTabSz="9137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就是自己最大的闲置资源和机会来源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marR="0" lvl="0" indent="-342900" algn="l" defTabSz="9137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创业就是重新利用你的闲置资源创造新的价值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marR="0" lvl="0" indent="-342900" algn="l" defTabSz="9137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资源总是流向价值创造最大的地方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32412" y="2109281"/>
            <a:ext cx="2153334" cy="2750913"/>
            <a:chOff x="1172338" y="2638692"/>
            <a:chExt cx="2038329" cy="2464741"/>
          </a:xfrm>
        </p:grpSpPr>
        <p:sp>
          <p:nvSpPr>
            <p:cNvPr id="5" name="矩形 4"/>
            <p:cNvSpPr/>
            <p:nvPr/>
          </p:nvSpPr>
          <p:spPr>
            <a:xfrm>
              <a:off x="1172338" y="2638692"/>
              <a:ext cx="2038329" cy="2464741"/>
            </a:xfrm>
            <a:prstGeom prst="rect">
              <a:avLst/>
            </a:prstGeom>
            <a:solidFill>
              <a:schemeClr val="tx1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401865" y="2904822"/>
              <a:ext cx="1612526" cy="2133342"/>
              <a:chOff x="1763496" y="2400545"/>
              <a:chExt cx="722080" cy="994101"/>
            </a:xfrm>
          </p:grpSpPr>
          <p:grpSp>
            <p:nvGrpSpPr>
              <p:cNvPr id="7" name="0b07c860-0e52-461e-ab25-8f671531d9d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  <p:cNvGrpSpPr>
                <a:grpSpLocks noChangeAspect="1"/>
              </p:cNvGrpSpPr>
              <p:nvPr>
                <p:custDataLst>
                  <p:tags r:id="rId1"/>
                </p:custDataLst>
              </p:nvPr>
            </p:nvGrpSpPr>
            <p:grpSpPr>
              <a:xfrm>
                <a:off x="1763496" y="2850797"/>
                <a:ext cx="641765" cy="286096"/>
                <a:chOff x="4166453" y="4438184"/>
                <a:chExt cx="3825618" cy="1705441"/>
              </a:xfrm>
            </p:grpSpPr>
            <p:sp>
              <p:nvSpPr>
                <p:cNvPr id="9" name="íšḻídé"/>
                <p:cNvSpPr/>
                <p:nvPr/>
              </p:nvSpPr>
              <p:spPr bwMode="auto">
                <a:xfrm>
                  <a:off x="5687773" y="4521875"/>
                  <a:ext cx="1947215" cy="835052"/>
                </a:xfrm>
                <a:custGeom>
                  <a:avLst/>
                  <a:gdLst>
                    <a:gd name="T0" fmla="*/ 0 w 1019"/>
                    <a:gd name="T1" fmla="*/ 228 h 437"/>
                    <a:gd name="T2" fmla="*/ 235 w 1019"/>
                    <a:gd name="T3" fmla="*/ 257 h 437"/>
                    <a:gd name="T4" fmla="*/ 574 w 1019"/>
                    <a:gd name="T5" fmla="*/ 173 h 437"/>
                    <a:gd name="T6" fmla="*/ 786 w 1019"/>
                    <a:gd name="T7" fmla="*/ 1 h 437"/>
                    <a:gd name="T8" fmla="*/ 975 w 1019"/>
                    <a:gd name="T9" fmla="*/ 75 h 437"/>
                    <a:gd name="T10" fmla="*/ 599 w 1019"/>
                    <a:gd name="T11" fmla="*/ 332 h 437"/>
                    <a:gd name="T12" fmla="*/ 201 w 1019"/>
                    <a:gd name="T13" fmla="*/ 437 h 437"/>
                    <a:gd name="T14" fmla="*/ 0 w 1019"/>
                    <a:gd name="T15" fmla="*/ 228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19" h="437">
                      <a:moveTo>
                        <a:pt x="0" y="228"/>
                      </a:moveTo>
                      <a:cubicBezTo>
                        <a:pt x="0" y="228"/>
                        <a:pt x="200" y="248"/>
                        <a:pt x="235" y="257"/>
                      </a:cubicBezTo>
                      <a:cubicBezTo>
                        <a:pt x="269" y="267"/>
                        <a:pt x="548" y="173"/>
                        <a:pt x="574" y="173"/>
                      </a:cubicBezTo>
                      <a:cubicBezTo>
                        <a:pt x="599" y="172"/>
                        <a:pt x="739" y="0"/>
                        <a:pt x="786" y="1"/>
                      </a:cubicBezTo>
                      <a:cubicBezTo>
                        <a:pt x="834" y="3"/>
                        <a:pt x="931" y="3"/>
                        <a:pt x="975" y="75"/>
                      </a:cubicBezTo>
                      <a:cubicBezTo>
                        <a:pt x="1019" y="147"/>
                        <a:pt x="599" y="332"/>
                        <a:pt x="599" y="332"/>
                      </a:cubicBezTo>
                      <a:cubicBezTo>
                        <a:pt x="201" y="437"/>
                        <a:pt x="201" y="437"/>
                        <a:pt x="201" y="437"/>
                      </a:cubicBezTo>
                      <a:lnTo>
                        <a:pt x="0" y="228"/>
                      </a:lnTo>
                      <a:close/>
                    </a:path>
                  </a:pathLst>
                </a:custGeom>
                <a:solidFill>
                  <a:srgbClr val="CEAA99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îş1ïďè"/>
                <p:cNvSpPr/>
                <p:nvPr/>
              </p:nvSpPr>
              <p:spPr bwMode="auto">
                <a:xfrm>
                  <a:off x="5877473" y="4506997"/>
                  <a:ext cx="1934197" cy="911304"/>
                </a:xfrm>
                <a:custGeom>
                  <a:avLst/>
                  <a:gdLst>
                    <a:gd name="T0" fmla="*/ 0 w 1012"/>
                    <a:gd name="T1" fmla="*/ 280 h 477"/>
                    <a:gd name="T2" fmla="*/ 236 w 1012"/>
                    <a:gd name="T3" fmla="*/ 296 h 477"/>
                    <a:gd name="T4" fmla="*/ 569 w 1012"/>
                    <a:gd name="T5" fmla="*/ 191 h 477"/>
                    <a:gd name="T6" fmla="*/ 772 w 1012"/>
                    <a:gd name="T7" fmla="*/ 7 h 477"/>
                    <a:gd name="T8" fmla="*/ 964 w 1012"/>
                    <a:gd name="T9" fmla="*/ 69 h 477"/>
                    <a:gd name="T10" fmla="*/ 605 w 1012"/>
                    <a:gd name="T11" fmla="*/ 349 h 477"/>
                    <a:gd name="T12" fmla="*/ 213 w 1012"/>
                    <a:gd name="T13" fmla="*/ 477 h 477"/>
                    <a:gd name="T14" fmla="*/ 0 w 1012"/>
                    <a:gd name="T15" fmla="*/ 280 h 4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12" h="477">
                      <a:moveTo>
                        <a:pt x="0" y="280"/>
                      </a:moveTo>
                      <a:cubicBezTo>
                        <a:pt x="0" y="280"/>
                        <a:pt x="201" y="288"/>
                        <a:pt x="236" y="296"/>
                      </a:cubicBezTo>
                      <a:cubicBezTo>
                        <a:pt x="271" y="304"/>
                        <a:pt x="544" y="193"/>
                        <a:pt x="569" y="191"/>
                      </a:cubicBezTo>
                      <a:cubicBezTo>
                        <a:pt x="595" y="189"/>
                        <a:pt x="724" y="8"/>
                        <a:pt x="772" y="7"/>
                      </a:cubicBezTo>
                      <a:cubicBezTo>
                        <a:pt x="820" y="6"/>
                        <a:pt x="916" y="0"/>
                        <a:pt x="964" y="69"/>
                      </a:cubicBezTo>
                      <a:cubicBezTo>
                        <a:pt x="1012" y="138"/>
                        <a:pt x="605" y="349"/>
                        <a:pt x="605" y="349"/>
                      </a:cubicBezTo>
                      <a:cubicBezTo>
                        <a:pt x="213" y="477"/>
                        <a:pt x="213" y="477"/>
                        <a:pt x="213" y="477"/>
                      </a:cubicBezTo>
                      <a:lnTo>
                        <a:pt x="0" y="280"/>
                      </a:lnTo>
                      <a:close/>
                    </a:path>
                  </a:pathLst>
                </a:custGeom>
                <a:solidFill>
                  <a:srgbClr val="DDB7A2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îşḷïḑê"/>
                <p:cNvSpPr/>
                <p:nvPr/>
              </p:nvSpPr>
              <p:spPr bwMode="auto">
                <a:xfrm>
                  <a:off x="6069033" y="4438184"/>
                  <a:ext cx="1923038" cy="961519"/>
                </a:xfrm>
                <a:custGeom>
                  <a:avLst/>
                  <a:gdLst>
                    <a:gd name="T0" fmla="*/ 0 w 1006"/>
                    <a:gd name="T1" fmla="*/ 316 h 504"/>
                    <a:gd name="T2" fmla="*/ 236 w 1006"/>
                    <a:gd name="T3" fmla="*/ 322 h 504"/>
                    <a:gd name="T4" fmla="*/ 565 w 1006"/>
                    <a:gd name="T5" fmla="*/ 204 h 504"/>
                    <a:gd name="T6" fmla="*/ 760 w 1006"/>
                    <a:gd name="T7" fmla="*/ 13 h 504"/>
                    <a:gd name="T8" fmla="*/ 955 w 1006"/>
                    <a:gd name="T9" fmla="*/ 67 h 504"/>
                    <a:gd name="T10" fmla="*/ 607 w 1006"/>
                    <a:gd name="T11" fmla="*/ 361 h 504"/>
                    <a:gd name="T12" fmla="*/ 220 w 1006"/>
                    <a:gd name="T13" fmla="*/ 504 h 504"/>
                    <a:gd name="T14" fmla="*/ 0 w 1006"/>
                    <a:gd name="T15" fmla="*/ 316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06" h="504">
                      <a:moveTo>
                        <a:pt x="0" y="316"/>
                      </a:moveTo>
                      <a:cubicBezTo>
                        <a:pt x="0" y="316"/>
                        <a:pt x="201" y="316"/>
                        <a:pt x="236" y="322"/>
                      </a:cubicBezTo>
                      <a:cubicBezTo>
                        <a:pt x="271" y="329"/>
                        <a:pt x="540" y="207"/>
                        <a:pt x="565" y="204"/>
                      </a:cubicBezTo>
                      <a:cubicBezTo>
                        <a:pt x="591" y="201"/>
                        <a:pt x="712" y="16"/>
                        <a:pt x="760" y="13"/>
                      </a:cubicBezTo>
                      <a:cubicBezTo>
                        <a:pt x="808" y="10"/>
                        <a:pt x="903" y="0"/>
                        <a:pt x="955" y="67"/>
                      </a:cubicBezTo>
                      <a:cubicBezTo>
                        <a:pt x="1006" y="134"/>
                        <a:pt x="607" y="361"/>
                        <a:pt x="607" y="361"/>
                      </a:cubicBezTo>
                      <a:cubicBezTo>
                        <a:pt x="220" y="504"/>
                        <a:pt x="220" y="504"/>
                        <a:pt x="220" y="504"/>
                      </a:cubicBezTo>
                      <a:lnTo>
                        <a:pt x="0" y="316"/>
                      </a:lnTo>
                      <a:close/>
                    </a:path>
                  </a:pathLst>
                </a:custGeom>
                <a:solidFill>
                  <a:srgbClr val="EAC4AC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2" name="íśḷîḋè"/>
                <p:cNvSpPr/>
                <p:nvPr/>
              </p:nvSpPr>
              <p:spPr bwMode="auto">
                <a:xfrm>
                  <a:off x="6316387" y="4466081"/>
                  <a:ext cx="336625" cy="217597"/>
                </a:xfrm>
                <a:custGeom>
                  <a:avLst/>
                  <a:gdLst>
                    <a:gd name="T0" fmla="*/ 19 w 176"/>
                    <a:gd name="T1" fmla="*/ 95 h 114"/>
                    <a:gd name="T2" fmla="*/ 169 w 176"/>
                    <a:gd name="T3" fmla="*/ 87 h 114"/>
                    <a:gd name="T4" fmla="*/ 176 w 176"/>
                    <a:gd name="T5" fmla="*/ 61 h 114"/>
                    <a:gd name="T6" fmla="*/ 141 w 176"/>
                    <a:gd name="T7" fmla="*/ 0 h 114"/>
                    <a:gd name="T8" fmla="*/ 3 w 176"/>
                    <a:gd name="T9" fmla="*/ 2 h 114"/>
                    <a:gd name="T10" fmla="*/ 19 w 176"/>
                    <a:gd name="T11" fmla="*/ 95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6" h="114">
                      <a:moveTo>
                        <a:pt x="19" y="95"/>
                      </a:moveTo>
                      <a:cubicBezTo>
                        <a:pt x="35" y="95"/>
                        <a:pt x="124" y="114"/>
                        <a:pt x="169" y="87"/>
                      </a:cubicBezTo>
                      <a:cubicBezTo>
                        <a:pt x="173" y="78"/>
                        <a:pt x="176" y="69"/>
                        <a:pt x="176" y="61"/>
                      </a:cubicBezTo>
                      <a:cubicBezTo>
                        <a:pt x="176" y="13"/>
                        <a:pt x="141" y="0"/>
                        <a:pt x="141" y="0"/>
                      </a:cubicBezTo>
                      <a:cubicBezTo>
                        <a:pt x="141" y="0"/>
                        <a:pt x="86" y="1"/>
                        <a:pt x="3" y="2"/>
                      </a:cubicBezTo>
                      <a:cubicBezTo>
                        <a:pt x="2" y="21"/>
                        <a:pt x="0" y="95"/>
                        <a:pt x="19" y="95"/>
                      </a:cubicBezTo>
                      <a:close/>
                    </a:path>
                  </a:pathLst>
                </a:custGeom>
                <a:solidFill>
                  <a:srgbClr val="F8E1D1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" name="íṡļïḑé"/>
                <p:cNvSpPr/>
                <p:nvPr/>
              </p:nvSpPr>
              <p:spPr bwMode="auto">
                <a:xfrm>
                  <a:off x="4166453" y="4466081"/>
                  <a:ext cx="3756805" cy="1677544"/>
                </a:xfrm>
                <a:custGeom>
                  <a:avLst/>
                  <a:gdLst>
                    <a:gd name="T0" fmla="*/ 1266 w 1965"/>
                    <a:gd name="T1" fmla="*/ 627 h 878"/>
                    <a:gd name="T2" fmla="*/ 1707 w 1965"/>
                    <a:gd name="T3" fmla="*/ 385 h 878"/>
                    <a:gd name="T4" fmla="*/ 1884 w 1965"/>
                    <a:gd name="T5" fmla="*/ 213 h 878"/>
                    <a:gd name="T6" fmla="*/ 1859 w 1965"/>
                    <a:gd name="T7" fmla="*/ 154 h 878"/>
                    <a:gd name="T8" fmla="*/ 1965 w 1965"/>
                    <a:gd name="T9" fmla="*/ 50 h 878"/>
                    <a:gd name="T10" fmla="*/ 1876 w 1965"/>
                    <a:gd name="T11" fmla="*/ 9 h 878"/>
                    <a:gd name="T12" fmla="*/ 1582 w 1965"/>
                    <a:gd name="T13" fmla="*/ 212 h 878"/>
                    <a:gd name="T14" fmla="*/ 1240 w 1965"/>
                    <a:gd name="T15" fmla="*/ 338 h 878"/>
                    <a:gd name="T16" fmla="*/ 829 w 1965"/>
                    <a:gd name="T17" fmla="*/ 250 h 878"/>
                    <a:gd name="T18" fmla="*/ 1145 w 1965"/>
                    <a:gd name="T19" fmla="*/ 195 h 878"/>
                    <a:gd name="T20" fmla="*/ 1294 w 1965"/>
                    <a:gd name="T21" fmla="*/ 87 h 878"/>
                    <a:gd name="T22" fmla="*/ 1144 w 1965"/>
                    <a:gd name="T23" fmla="*/ 95 h 878"/>
                    <a:gd name="T24" fmla="*/ 1128 w 1965"/>
                    <a:gd name="T25" fmla="*/ 2 h 878"/>
                    <a:gd name="T26" fmla="*/ 363 w 1965"/>
                    <a:gd name="T27" fmla="*/ 35 h 878"/>
                    <a:gd name="T28" fmla="*/ 198 w 1965"/>
                    <a:gd name="T29" fmla="*/ 225 h 878"/>
                    <a:gd name="T30" fmla="*/ 0 w 1965"/>
                    <a:gd name="T31" fmla="*/ 581 h 878"/>
                    <a:gd name="T32" fmla="*/ 391 w 1965"/>
                    <a:gd name="T33" fmla="*/ 878 h 878"/>
                    <a:gd name="T34" fmla="*/ 579 w 1965"/>
                    <a:gd name="T35" fmla="*/ 614 h 878"/>
                    <a:gd name="T36" fmla="*/ 1266 w 1965"/>
                    <a:gd name="T37" fmla="*/ 627 h 8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65" h="878">
                      <a:moveTo>
                        <a:pt x="1266" y="627"/>
                      </a:moveTo>
                      <a:cubicBezTo>
                        <a:pt x="1707" y="385"/>
                        <a:pt x="1707" y="385"/>
                        <a:pt x="1707" y="385"/>
                      </a:cubicBezTo>
                      <a:cubicBezTo>
                        <a:pt x="1884" y="213"/>
                        <a:pt x="1884" y="213"/>
                        <a:pt x="1884" y="213"/>
                      </a:cubicBezTo>
                      <a:cubicBezTo>
                        <a:pt x="1872" y="204"/>
                        <a:pt x="1846" y="178"/>
                        <a:pt x="1859" y="154"/>
                      </a:cubicBezTo>
                      <a:cubicBezTo>
                        <a:pt x="1872" y="131"/>
                        <a:pt x="1939" y="72"/>
                        <a:pt x="1965" y="50"/>
                      </a:cubicBezTo>
                      <a:cubicBezTo>
                        <a:pt x="1947" y="31"/>
                        <a:pt x="1918" y="13"/>
                        <a:pt x="1876" y="9"/>
                      </a:cubicBezTo>
                      <a:cubicBezTo>
                        <a:pt x="1776" y="0"/>
                        <a:pt x="1582" y="212"/>
                        <a:pt x="1582" y="212"/>
                      </a:cubicBezTo>
                      <a:cubicBezTo>
                        <a:pt x="1551" y="212"/>
                        <a:pt x="1240" y="338"/>
                        <a:pt x="1240" y="338"/>
                      </a:cubicBezTo>
                      <a:cubicBezTo>
                        <a:pt x="1219" y="303"/>
                        <a:pt x="829" y="250"/>
                        <a:pt x="829" y="250"/>
                      </a:cubicBezTo>
                      <a:cubicBezTo>
                        <a:pt x="859" y="220"/>
                        <a:pt x="1080" y="199"/>
                        <a:pt x="1145" y="195"/>
                      </a:cubicBezTo>
                      <a:cubicBezTo>
                        <a:pt x="1199" y="191"/>
                        <a:pt x="1271" y="134"/>
                        <a:pt x="1294" y="87"/>
                      </a:cubicBezTo>
                      <a:cubicBezTo>
                        <a:pt x="1249" y="114"/>
                        <a:pt x="1160" y="95"/>
                        <a:pt x="1144" y="95"/>
                      </a:cubicBezTo>
                      <a:cubicBezTo>
                        <a:pt x="1125" y="95"/>
                        <a:pt x="1127" y="21"/>
                        <a:pt x="1128" y="2"/>
                      </a:cubicBezTo>
                      <a:cubicBezTo>
                        <a:pt x="887" y="6"/>
                        <a:pt x="411" y="16"/>
                        <a:pt x="363" y="35"/>
                      </a:cubicBezTo>
                      <a:cubicBezTo>
                        <a:pt x="298" y="61"/>
                        <a:pt x="229" y="147"/>
                        <a:pt x="198" y="225"/>
                      </a:cubicBezTo>
                      <a:cubicBezTo>
                        <a:pt x="176" y="283"/>
                        <a:pt x="59" y="483"/>
                        <a:pt x="0" y="581"/>
                      </a:cubicBezTo>
                      <a:cubicBezTo>
                        <a:pt x="112" y="701"/>
                        <a:pt x="244" y="802"/>
                        <a:pt x="391" y="878"/>
                      </a:cubicBezTo>
                      <a:cubicBezTo>
                        <a:pt x="579" y="614"/>
                        <a:pt x="579" y="614"/>
                        <a:pt x="579" y="614"/>
                      </a:cubicBezTo>
                      <a:cubicBezTo>
                        <a:pt x="674" y="653"/>
                        <a:pt x="1266" y="627"/>
                        <a:pt x="1266" y="627"/>
                      </a:cubicBezTo>
                      <a:close/>
                    </a:path>
                  </a:pathLst>
                </a:custGeom>
                <a:solidFill>
                  <a:srgbClr val="FCD4B5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" name="í$ḻíďe"/>
                <p:cNvSpPr/>
                <p:nvPr/>
              </p:nvSpPr>
              <p:spPr bwMode="auto">
                <a:xfrm>
                  <a:off x="7694502" y="4560931"/>
                  <a:ext cx="288270" cy="312447"/>
                </a:xfrm>
                <a:custGeom>
                  <a:avLst/>
                  <a:gdLst>
                    <a:gd name="T0" fmla="*/ 119 w 151"/>
                    <a:gd name="T1" fmla="*/ 0 h 163"/>
                    <a:gd name="T2" fmla="*/ 13 w 151"/>
                    <a:gd name="T3" fmla="*/ 104 h 163"/>
                    <a:gd name="T4" fmla="*/ 38 w 151"/>
                    <a:gd name="T5" fmla="*/ 163 h 163"/>
                    <a:gd name="T6" fmla="*/ 151 w 151"/>
                    <a:gd name="T7" fmla="*/ 54 h 163"/>
                    <a:gd name="T8" fmla="*/ 119 w 151"/>
                    <a:gd name="T9" fmla="*/ 0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1" h="163">
                      <a:moveTo>
                        <a:pt x="119" y="0"/>
                      </a:moveTo>
                      <a:cubicBezTo>
                        <a:pt x="93" y="22"/>
                        <a:pt x="26" y="81"/>
                        <a:pt x="13" y="104"/>
                      </a:cubicBezTo>
                      <a:cubicBezTo>
                        <a:pt x="0" y="128"/>
                        <a:pt x="26" y="154"/>
                        <a:pt x="38" y="163"/>
                      </a:cubicBezTo>
                      <a:cubicBezTo>
                        <a:pt x="151" y="54"/>
                        <a:pt x="151" y="54"/>
                        <a:pt x="151" y="54"/>
                      </a:cubicBezTo>
                      <a:cubicBezTo>
                        <a:pt x="151" y="54"/>
                        <a:pt x="144" y="26"/>
                        <a:pt x="119" y="0"/>
                      </a:cubicBezTo>
                      <a:close/>
                    </a:path>
                  </a:pathLst>
                </a:custGeom>
                <a:solidFill>
                  <a:srgbClr val="F8E1D1"/>
                </a:solidFill>
                <a:ln w="9525">
                  <a:solidFill>
                    <a:srgbClr val="000000"/>
                  </a:solidFill>
                  <a:round/>
                </a:ln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75679" y="2400545"/>
                <a:ext cx="609897" cy="994101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10430" y="2774315"/>
            <a:ext cx="39979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你有什么资源？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75267" y="309650"/>
            <a:ext cx="4650632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我有什么</a:t>
            </a: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-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挖掘你的三大资源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graphicFrame>
        <p:nvGraphicFramePr>
          <p:cNvPr id="11" name="图示 10"/>
          <p:cNvGraphicFramePr/>
          <p:nvPr/>
        </p:nvGraphicFramePr>
        <p:xfrm>
          <a:off x="729600" y="1397401"/>
          <a:ext cx="6134663" cy="4439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570" y="2500487"/>
            <a:ext cx="3390568" cy="18570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893720" y="4471885"/>
            <a:ext cx="23391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为三大资源排序</a:t>
            </a:r>
            <a:endParaRPr lang="zh-CN" altLang="en-US" sz="24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-3464" y="234902"/>
            <a:ext cx="354563" cy="677408"/>
            <a:chOff x="0" y="-78772"/>
            <a:chExt cx="602082" cy="1150304"/>
          </a:xfrm>
        </p:grpSpPr>
        <p:sp>
          <p:nvSpPr>
            <p:cNvPr id="15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2ADE4AFE-AA27-4801-9A6D-E08F8FE33F9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4749103" y="1522470"/>
            <a:ext cx="5545137" cy="4391025"/>
          </a:xfrm>
          <a:prstGeom prst="roundRect">
            <a:avLst>
              <a:gd name="adj" fmla="val 13125"/>
            </a:avLst>
          </a:prstGeom>
          <a:solidFill>
            <a:schemeClr val="bg1">
              <a:alpha val="70195"/>
            </a:schemeClr>
          </a:solidFill>
          <a:ln w="28575">
            <a:solidFill>
              <a:srgbClr val="F39800"/>
            </a:solidFill>
            <a:prstDash val="dash"/>
            <a:round/>
          </a:ln>
          <a:effectLst/>
        </p:spPr>
        <p:txBody>
          <a:bodyPr wrap="none" anchor="ctr"/>
          <a:lstStyle>
            <a:lvl1pPr>
              <a:lnSpc>
                <a:spcPct val="140000"/>
              </a:lnSpc>
              <a:buClr>
                <a:schemeClr val="tx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lnSpc>
                <a:spcPct val="14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▬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lnSpc>
                <a:spcPct val="140000"/>
              </a:lnSpc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lnSpc>
                <a:spcPct val="140000"/>
              </a:lnSpc>
              <a:buFont typeface="Arial" panose="020B0604020202020204" pitchFamily="34" charset="0"/>
              <a:buChar char="−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lnSpc>
                <a:spcPct val="140000"/>
              </a:lnSpc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fr-FR" altLang="zh-CN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1869378" y="1520883"/>
            <a:ext cx="2879725" cy="4392612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 w="28575">
            <a:solidFill>
              <a:srgbClr val="F39800"/>
            </a:solidFill>
            <a:prstDash val="dash"/>
            <a:round/>
          </a:ln>
          <a:effectLst/>
        </p:spPr>
        <p:txBody>
          <a:bodyPr wrap="none" anchor="ctr"/>
          <a:lstStyle>
            <a:lvl1pPr>
              <a:lnSpc>
                <a:spcPct val="140000"/>
              </a:lnSpc>
              <a:buClr>
                <a:schemeClr val="tx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lnSpc>
                <a:spcPct val="14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▬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lnSpc>
                <a:spcPct val="140000"/>
              </a:lnSpc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lnSpc>
                <a:spcPct val="140000"/>
              </a:lnSpc>
              <a:buFont typeface="Arial" panose="020B0604020202020204" pitchFamily="34" charset="0"/>
              <a:buChar char="−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lnSpc>
                <a:spcPct val="140000"/>
              </a:lnSpc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fr-FR" altLang="zh-CN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2159890" y="2887720"/>
            <a:ext cx="2373313" cy="8651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89082"/>
            </a:solidFill>
            <a:round/>
          </a:ln>
          <a:effectLst/>
        </p:spPr>
        <p:txBody>
          <a:bodyPr wrap="none" anchor="ctr"/>
          <a:lstStyle>
            <a:lvl1pPr>
              <a:lnSpc>
                <a:spcPct val="140000"/>
              </a:lnSpc>
              <a:buClr>
                <a:schemeClr val="tx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lnSpc>
                <a:spcPct val="14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▬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lnSpc>
                <a:spcPct val="140000"/>
              </a:lnSpc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lnSpc>
                <a:spcPct val="140000"/>
              </a:lnSpc>
              <a:buFont typeface="Arial" panose="020B0604020202020204" pitchFamily="34" charset="0"/>
              <a:buChar char="−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lnSpc>
                <a:spcPct val="140000"/>
              </a:lnSpc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我有哪些资源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auto">
          <a:xfrm>
            <a:off x="4965003" y="2887720"/>
            <a:ext cx="2373312" cy="8651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89082"/>
            </a:solidFill>
            <a:round/>
          </a:ln>
          <a:effectLst/>
        </p:spPr>
        <p:txBody>
          <a:bodyPr anchor="ctr"/>
          <a:lstStyle>
            <a:lvl1pPr>
              <a:lnSpc>
                <a:spcPct val="140000"/>
              </a:lnSpc>
              <a:buClr>
                <a:schemeClr val="tx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lnSpc>
                <a:spcPct val="14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▬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lnSpc>
                <a:spcPct val="140000"/>
              </a:lnSpc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lnSpc>
                <a:spcPct val="140000"/>
              </a:lnSpc>
              <a:buFont typeface="Arial" panose="020B0604020202020204" pitchFamily="34" charset="0"/>
              <a:buChar char="−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lnSpc>
                <a:spcPct val="140000"/>
              </a:lnSpc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我能帮助谁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9" name="AutoShape 6"/>
          <p:cNvCxnSpPr>
            <a:cxnSpLocks noChangeShapeType="1"/>
            <a:stCxn id="7" idx="3"/>
            <a:endCxn id="8" idx="1"/>
          </p:cNvCxnSpPr>
          <p:nvPr/>
        </p:nvCxnSpPr>
        <p:spPr bwMode="auto">
          <a:xfrm>
            <a:off x="4533203" y="3321108"/>
            <a:ext cx="431800" cy="0"/>
          </a:xfrm>
          <a:prstGeom prst="straightConnector1">
            <a:avLst/>
          </a:prstGeom>
          <a:noFill/>
          <a:ln w="12700">
            <a:solidFill>
              <a:srgbClr val="089082"/>
            </a:solidFill>
            <a:round/>
          </a:ln>
          <a:effectLst/>
        </p:spPr>
      </p:cxn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2156715" y="3752907"/>
            <a:ext cx="2373313" cy="1553583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89082"/>
            </a:solidFill>
            <a:round/>
          </a:ln>
          <a:effectLst/>
        </p:spPr>
        <p:txBody>
          <a:bodyPr wrap="none" anchor="ctr"/>
          <a:lstStyle>
            <a:lvl1pPr>
              <a:lnSpc>
                <a:spcPct val="140000"/>
              </a:lnSpc>
              <a:buClr>
                <a:schemeClr val="tx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lnSpc>
                <a:spcPct val="14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▬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lnSpc>
                <a:spcPct val="140000"/>
              </a:lnSpc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lnSpc>
                <a:spcPct val="140000"/>
              </a:lnSpc>
              <a:buFont typeface="Arial" panose="020B0604020202020204" pitchFamily="34" charset="0"/>
              <a:buChar char="−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lnSpc>
                <a:spcPct val="140000"/>
              </a:lnSpc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我是谁 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我有什么 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我认识谁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zh-CN" altLang="zh-CN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……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4965003" y="3752908"/>
            <a:ext cx="2373312" cy="1553582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89082"/>
            </a:solidFill>
            <a:round/>
          </a:ln>
          <a:effectLst/>
        </p:spPr>
        <p:txBody>
          <a:bodyPr wrap="none" anchor="ctr"/>
          <a:lstStyle>
            <a:lvl1pPr>
              <a:lnSpc>
                <a:spcPct val="140000"/>
              </a:lnSpc>
              <a:buClr>
                <a:schemeClr val="tx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lnSpc>
                <a:spcPct val="14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▬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lnSpc>
                <a:spcPct val="140000"/>
              </a:lnSpc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lnSpc>
                <a:spcPct val="140000"/>
              </a:lnSpc>
              <a:buFont typeface="Arial" panose="020B0604020202020204" pitchFamily="34" charset="0"/>
              <a:buChar char="−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lnSpc>
                <a:spcPct val="140000"/>
              </a:lnSpc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对象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1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对象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2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对象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3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buClrTx/>
              <a:buSzTx/>
              <a:buFont typeface="Wingdings" panose="05000000000000000000" pitchFamily="2" charset="2"/>
              <a:buNone/>
              <a:defRPr/>
            </a:pPr>
            <a:r>
              <a:rPr lang="zh-CN" altLang="zh-CN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……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7630415" y="2889308"/>
            <a:ext cx="2373313" cy="86518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>
            <a:solidFill>
              <a:srgbClr val="089082"/>
            </a:solidFill>
            <a:round/>
          </a:ln>
          <a:effectLst/>
        </p:spPr>
        <p:txBody>
          <a:bodyPr wrap="none" anchor="ctr"/>
          <a:lstStyle>
            <a:lvl1pPr>
              <a:lnSpc>
                <a:spcPct val="140000"/>
              </a:lnSpc>
              <a:buClr>
                <a:schemeClr val="tx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lnSpc>
                <a:spcPct val="14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▬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lnSpc>
                <a:spcPct val="140000"/>
              </a:lnSpc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lnSpc>
                <a:spcPct val="140000"/>
              </a:lnSpc>
              <a:buFont typeface="Arial" panose="020B0604020202020204" pitchFamily="34" charset="0"/>
              <a:buChar char="−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lnSpc>
                <a:spcPct val="140000"/>
              </a:lnSpc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解决什么问题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auto">
          <a:xfrm>
            <a:off x="7630415" y="3754494"/>
            <a:ext cx="2373313" cy="1551995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89082"/>
            </a:solidFill>
            <a:round/>
          </a:ln>
          <a:effectLst/>
        </p:spPr>
        <p:txBody>
          <a:bodyPr wrap="none" anchor="ctr"/>
          <a:lstStyle>
            <a:lvl1pPr>
              <a:lnSpc>
                <a:spcPct val="140000"/>
              </a:lnSpc>
              <a:buClr>
                <a:schemeClr val="tx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lnSpc>
                <a:spcPct val="14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▬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lnSpc>
                <a:spcPct val="140000"/>
              </a:lnSpc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lnSpc>
                <a:spcPct val="140000"/>
              </a:lnSpc>
              <a:buFont typeface="Arial" panose="020B0604020202020204" pitchFamily="34" charset="0"/>
              <a:buChar char="−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lnSpc>
                <a:spcPct val="140000"/>
              </a:lnSpc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问题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1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问题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 2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问题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3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…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cxnSp>
        <p:nvCxnSpPr>
          <p:cNvPr id="14" name="AutoShape 13"/>
          <p:cNvCxnSpPr>
            <a:cxnSpLocks noChangeShapeType="1"/>
            <a:stCxn id="8" idx="3"/>
            <a:endCxn id="12" idx="1"/>
          </p:cNvCxnSpPr>
          <p:nvPr/>
        </p:nvCxnSpPr>
        <p:spPr bwMode="auto">
          <a:xfrm>
            <a:off x="7338315" y="3321108"/>
            <a:ext cx="292100" cy="1587"/>
          </a:xfrm>
          <a:prstGeom prst="curvedConnector3">
            <a:avLst>
              <a:gd name="adj1" fmla="val 50000"/>
            </a:avLst>
          </a:prstGeom>
          <a:noFill/>
          <a:ln w="12700">
            <a:solidFill>
              <a:srgbClr val="089082"/>
            </a:solidFill>
            <a:round/>
          </a:ln>
          <a:effectLst/>
        </p:spPr>
      </p:cxn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72147" y="302107"/>
            <a:ext cx="108508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一句话</a:t>
            </a: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描述（产生有价值的想法）：我能为谁（自己或他人）做什么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sp>
        <p:nvSpPr>
          <p:cNvPr id="17" name="AutoShape 8"/>
          <p:cNvSpPr>
            <a:spLocks noChangeArrowheads="1"/>
          </p:cNvSpPr>
          <p:nvPr/>
        </p:nvSpPr>
        <p:spPr bwMode="auto">
          <a:xfrm>
            <a:off x="2083691" y="1939189"/>
            <a:ext cx="2373312" cy="5159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lnSpc>
                <a:spcPct val="140000"/>
              </a:lnSpc>
              <a:buClr>
                <a:schemeClr val="tx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lnSpc>
                <a:spcPct val="14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▬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lnSpc>
                <a:spcPct val="140000"/>
              </a:lnSpc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lnSpc>
                <a:spcPct val="140000"/>
              </a:lnSpc>
              <a:buFont typeface="Arial" panose="020B0604020202020204" pitchFamily="34" charset="0"/>
              <a:buChar char="−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lnSpc>
                <a:spcPct val="140000"/>
              </a:lnSpc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资源</a:t>
            </a:r>
            <a:endParaRPr kumimoji="0" lang="fr-FR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8" name="AutoShape 8"/>
          <p:cNvSpPr>
            <a:spLocks noChangeArrowheads="1"/>
          </p:cNvSpPr>
          <p:nvPr/>
        </p:nvSpPr>
        <p:spPr bwMode="auto">
          <a:xfrm>
            <a:off x="6442172" y="1940363"/>
            <a:ext cx="2373312" cy="515937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wrap="none" anchor="ctr"/>
          <a:lstStyle>
            <a:lvl1pPr>
              <a:lnSpc>
                <a:spcPct val="140000"/>
              </a:lnSpc>
              <a:buClr>
                <a:schemeClr val="tx1"/>
              </a:buClr>
              <a:buSzPct val="60000"/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lnSpc>
                <a:spcPct val="140000"/>
              </a:lnSpc>
              <a:buClr>
                <a:schemeClr val="tx1"/>
              </a:buClr>
              <a:buSzPct val="50000"/>
              <a:buFont typeface="Arial" panose="020B0604020202020204" pitchFamily="34" charset="0"/>
              <a:buChar char="▬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lnSpc>
                <a:spcPct val="140000"/>
              </a:lnSpc>
              <a:buSzPct val="50000"/>
              <a:buFont typeface="Wingdings" panose="05000000000000000000" pitchFamily="2" charset="2"/>
              <a:buChar char="l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lnSpc>
                <a:spcPct val="140000"/>
              </a:lnSpc>
              <a:buFont typeface="Arial" panose="020B0604020202020204" pitchFamily="34" charset="0"/>
              <a:buChar char="−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lnSpc>
                <a:spcPct val="140000"/>
              </a:lnSpc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价值</a:t>
            </a:r>
            <a:endParaRPr kumimoji="0" lang="fr-FR" altLang="zh-C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23" name=" 135"/>
          <p:cNvSpPr/>
          <p:nvPr/>
        </p:nvSpPr>
        <p:spPr>
          <a:xfrm>
            <a:off x="4454463" y="2064497"/>
            <a:ext cx="586740" cy="43243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rgbClr val="F39800"/>
          </a:solidFill>
          <a:ln>
            <a:solidFill>
              <a:srgbClr val="F398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3464" y="234902"/>
            <a:ext cx="354563" cy="677408"/>
            <a:chOff x="0" y="-78772"/>
            <a:chExt cx="602082" cy="1150304"/>
          </a:xfrm>
        </p:grpSpPr>
        <p:sp>
          <p:nvSpPr>
            <p:cNvPr id="20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7" grpId="0" bldLvl="0" animBg="1"/>
      <p:bldP spid="18" grpId="0" bldLvl="0" animBg="1"/>
      <p:bldP spid="2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388004" y="3136612"/>
            <a:ext cx="7805651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依据手中资源决策有什么好处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564" y="345619"/>
            <a:ext cx="10515601" cy="475009"/>
          </a:xfrm>
        </p:spPr>
        <p:txBody>
          <a:bodyPr/>
          <a:lstStyle/>
          <a:p>
            <a:r>
              <a:rPr lang="zh-CN" altLang="en-US" dirty="0"/>
              <a:t>资源驱动决策相比目标驱动决策的优势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843828" y="2000274"/>
            <a:ext cx="7514326" cy="305505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marR="0" lvl="0" indent="-285750" algn="l" defTabSz="914400" rtl="0" eaLnBrk="1" fontAlgn="auto" latinLnBrk="0" hangingPunct="1">
              <a:spcBef>
                <a:spcPts val="500"/>
              </a:spcBef>
              <a:spcAft>
                <a:spcPts val="5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不必到处向外找资源（挖掘自己）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500"/>
              </a:spcBef>
              <a:spcAft>
                <a:spcPts val="5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不必等待最佳机遇或最佳资源（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马上可以行动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500"/>
              </a:spcBef>
              <a:spcAft>
                <a:spcPts val="5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利用自己的长处，规避自己的短处（发挥优势）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500"/>
              </a:spcBef>
              <a:spcAft>
                <a:spcPts val="5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风险可控（</a:t>
            </a: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利用自己的资源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500"/>
              </a:spcBef>
              <a:spcAft>
                <a:spcPts val="5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视</a:t>
            </a: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他人为资源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，而</a:t>
            </a:r>
            <a:r>
              <a:rPr lang="zh-CN" altLang="en-US" sz="2400" b="1" noProof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非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达成目标的手段（拓展</a:t>
            </a:r>
            <a:r>
              <a:rPr lang="zh-CN" altLang="en-US" sz="2400" b="1" noProof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新资源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marR="0" lvl="0" indent="-285750" algn="l" defTabSz="914400" rtl="0" eaLnBrk="1" fontAlgn="auto" latinLnBrk="0" hangingPunct="1">
              <a:spcBef>
                <a:spcPts val="500"/>
              </a:spcBef>
              <a:spcAft>
                <a:spcPts val="5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不局限于目标（创造更大可能性）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9899" y="2000274"/>
            <a:ext cx="2988211" cy="3055052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7" name="d7ad12b3-3f4e-4c06-a9e9-217dedec9a8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 flipH="1">
            <a:off x="1072796" y="2433218"/>
            <a:ext cx="2592474" cy="2189163"/>
            <a:chOff x="2776396" y="1291117"/>
            <a:chExt cx="6639208" cy="4949346"/>
          </a:xfrm>
        </p:grpSpPr>
        <p:sp>
          <p:nvSpPr>
            <p:cNvPr id="8" name="íşľïďè"/>
            <p:cNvSpPr/>
            <p:nvPr/>
          </p:nvSpPr>
          <p:spPr bwMode="auto">
            <a:xfrm>
              <a:off x="6936357" y="3972938"/>
              <a:ext cx="341109" cy="192119"/>
            </a:xfrm>
            <a:custGeom>
              <a:avLst/>
              <a:gdLst>
                <a:gd name="T0" fmla="*/ 154 w 154"/>
                <a:gd name="T1" fmla="*/ 86 h 87"/>
                <a:gd name="T2" fmla="*/ 153 w 154"/>
                <a:gd name="T3" fmla="*/ 83 h 87"/>
                <a:gd name="T4" fmla="*/ 144 w 154"/>
                <a:gd name="T5" fmla="*/ 55 h 87"/>
                <a:gd name="T6" fmla="*/ 143 w 154"/>
                <a:gd name="T7" fmla="*/ 53 h 87"/>
                <a:gd name="T8" fmla="*/ 140 w 154"/>
                <a:gd name="T9" fmla="*/ 48 h 87"/>
                <a:gd name="T10" fmla="*/ 138 w 154"/>
                <a:gd name="T11" fmla="*/ 45 h 87"/>
                <a:gd name="T12" fmla="*/ 137 w 154"/>
                <a:gd name="T13" fmla="*/ 45 h 87"/>
                <a:gd name="T14" fmla="*/ 110 w 154"/>
                <a:gd name="T15" fmla="*/ 24 h 87"/>
                <a:gd name="T16" fmla="*/ 110 w 154"/>
                <a:gd name="T17" fmla="*/ 24 h 87"/>
                <a:gd name="T18" fmla="*/ 108 w 154"/>
                <a:gd name="T19" fmla="*/ 23 h 87"/>
                <a:gd name="T20" fmla="*/ 102 w 154"/>
                <a:gd name="T21" fmla="*/ 22 h 87"/>
                <a:gd name="T22" fmla="*/ 101 w 154"/>
                <a:gd name="T23" fmla="*/ 22 h 87"/>
                <a:gd name="T24" fmla="*/ 96 w 154"/>
                <a:gd name="T25" fmla="*/ 21 h 87"/>
                <a:gd name="T26" fmla="*/ 88 w 154"/>
                <a:gd name="T27" fmla="*/ 19 h 87"/>
                <a:gd name="T28" fmla="*/ 59 w 154"/>
                <a:gd name="T29" fmla="*/ 13 h 87"/>
                <a:gd name="T30" fmla="*/ 52 w 154"/>
                <a:gd name="T31" fmla="*/ 11 h 87"/>
                <a:gd name="T32" fmla="*/ 48 w 154"/>
                <a:gd name="T33" fmla="*/ 10 h 87"/>
                <a:gd name="T34" fmla="*/ 43 w 154"/>
                <a:gd name="T35" fmla="*/ 9 h 87"/>
                <a:gd name="T36" fmla="*/ 35 w 154"/>
                <a:gd name="T37" fmla="*/ 8 h 87"/>
                <a:gd name="T38" fmla="*/ 27 w 154"/>
                <a:gd name="T39" fmla="*/ 6 h 87"/>
                <a:gd name="T40" fmla="*/ 23 w 154"/>
                <a:gd name="T41" fmla="*/ 5 h 87"/>
                <a:gd name="T42" fmla="*/ 23 w 154"/>
                <a:gd name="T43" fmla="*/ 5 h 87"/>
                <a:gd name="T44" fmla="*/ 22 w 154"/>
                <a:gd name="T45" fmla="*/ 5 h 87"/>
                <a:gd name="T46" fmla="*/ 2 w 154"/>
                <a:gd name="T47" fmla="*/ 0 h 87"/>
                <a:gd name="T48" fmla="*/ 5 w 154"/>
                <a:gd name="T49" fmla="*/ 42 h 87"/>
                <a:gd name="T50" fmla="*/ 24 w 154"/>
                <a:gd name="T51" fmla="*/ 45 h 87"/>
                <a:gd name="T52" fmla="*/ 154 w 154"/>
                <a:gd name="T53" fmla="*/ 87 h 87"/>
                <a:gd name="T54" fmla="*/ 154 w 154"/>
                <a:gd name="T55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4" h="87">
                  <a:moveTo>
                    <a:pt x="154" y="86"/>
                  </a:moveTo>
                  <a:cubicBezTo>
                    <a:pt x="153" y="85"/>
                    <a:pt x="153" y="84"/>
                    <a:pt x="153" y="83"/>
                  </a:cubicBezTo>
                  <a:cubicBezTo>
                    <a:pt x="152" y="73"/>
                    <a:pt x="149" y="63"/>
                    <a:pt x="144" y="55"/>
                  </a:cubicBezTo>
                  <a:cubicBezTo>
                    <a:pt x="144" y="54"/>
                    <a:pt x="143" y="54"/>
                    <a:pt x="143" y="53"/>
                  </a:cubicBezTo>
                  <a:cubicBezTo>
                    <a:pt x="142" y="51"/>
                    <a:pt x="141" y="50"/>
                    <a:pt x="140" y="48"/>
                  </a:cubicBezTo>
                  <a:cubicBezTo>
                    <a:pt x="139" y="47"/>
                    <a:pt x="139" y="46"/>
                    <a:pt x="138" y="45"/>
                  </a:cubicBezTo>
                  <a:cubicBezTo>
                    <a:pt x="138" y="45"/>
                    <a:pt x="137" y="45"/>
                    <a:pt x="137" y="45"/>
                  </a:cubicBezTo>
                  <a:cubicBezTo>
                    <a:pt x="125" y="29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7" y="23"/>
                    <a:pt x="105" y="23"/>
                    <a:pt x="102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99" y="21"/>
                    <a:pt x="98" y="21"/>
                    <a:pt x="96" y="21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79" y="17"/>
                    <a:pt x="68" y="15"/>
                    <a:pt x="59" y="13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0" y="11"/>
                    <a:pt x="49" y="10"/>
                    <a:pt x="48" y="1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0" y="9"/>
                    <a:pt x="38" y="8"/>
                    <a:pt x="35" y="8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4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2"/>
                    <a:pt x="0" y="28"/>
                    <a:pt x="5" y="42"/>
                  </a:cubicBezTo>
                  <a:cubicBezTo>
                    <a:pt x="5" y="42"/>
                    <a:pt x="13" y="43"/>
                    <a:pt x="24" y="45"/>
                  </a:cubicBezTo>
                  <a:cubicBezTo>
                    <a:pt x="55" y="51"/>
                    <a:pt x="115" y="63"/>
                    <a:pt x="154" y="87"/>
                  </a:cubicBezTo>
                  <a:cubicBezTo>
                    <a:pt x="154" y="86"/>
                    <a:pt x="154" y="86"/>
                    <a:pt x="154" y="8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ïśliḍé"/>
            <p:cNvSpPr/>
            <p:nvPr/>
          </p:nvSpPr>
          <p:spPr bwMode="auto">
            <a:xfrm>
              <a:off x="5157624" y="3337770"/>
              <a:ext cx="10455" cy="3921"/>
            </a:xfrm>
            <a:custGeom>
              <a:avLst/>
              <a:gdLst>
                <a:gd name="T0" fmla="*/ 0 w 5"/>
                <a:gd name="T1" fmla="*/ 0 h 2"/>
                <a:gd name="T2" fmla="*/ 5 w 5"/>
                <a:gd name="T3" fmla="*/ 2 h 2"/>
                <a:gd name="T4" fmla="*/ 0 w 5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">
                  <a:moveTo>
                    <a:pt x="0" y="0"/>
                  </a:moveTo>
                  <a:cubicBezTo>
                    <a:pt x="1" y="1"/>
                    <a:pt x="3" y="2"/>
                    <a:pt x="5" y="2"/>
                  </a:cubicBezTo>
                  <a:cubicBezTo>
                    <a:pt x="4" y="2"/>
                    <a:pt x="2" y="1"/>
                    <a:pt x="0" y="0"/>
                  </a:cubicBezTo>
                  <a:close/>
                </a:path>
              </a:pathLst>
            </a:custGeom>
            <a:solidFill>
              <a:srgbClr val="F1B89B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ïśļiďè"/>
            <p:cNvSpPr/>
            <p:nvPr/>
          </p:nvSpPr>
          <p:spPr bwMode="auto">
            <a:xfrm>
              <a:off x="5246495" y="2769255"/>
              <a:ext cx="526693" cy="805069"/>
            </a:xfrm>
            <a:custGeom>
              <a:avLst/>
              <a:gdLst>
                <a:gd name="T0" fmla="*/ 230 w 238"/>
                <a:gd name="T1" fmla="*/ 283 h 364"/>
                <a:gd name="T2" fmla="*/ 204 w 238"/>
                <a:gd name="T3" fmla="*/ 266 h 364"/>
                <a:gd name="T4" fmla="*/ 52 w 238"/>
                <a:gd name="T5" fmla="*/ 27 h 364"/>
                <a:gd name="T6" fmla="*/ 12 w 238"/>
                <a:gd name="T7" fmla="*/ 26 h 364"/>
                <a:gd name="T8" fmla="*/ 60 w 238"/>
                <a:gd name="T9" fmla="*/ 205 h 364"/>
                <a:gd name="T10" fmla="*/ 60 w 238"/>
                <a:gd name="T11" fmla="*/ 204 h 364"/>
                <a:gd name="T12" fmla="*/ 197 w 238"/>
                <a:gd name="T13" fmla="*/ 364 h 364"/>
                <a:gd name="T14" fmla="*/ 230 w 238"/>
                <a:gd name="T15" fmla="*/ 28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" h="364">
                  <a:moveTo>
                    <a:pt x="230" y="283"/>
                  </a:moveTo>
                  <a:cubicBezTo>
                    <a:pt x="217" y="270"/>
                    <a:pt x="204" y="266"/>
                    <a:pt x="204" y="266"/>
                  </a:cubicBezTo>
                  <a:cubicBezTo>
                    <a:pt x="170" y="230"/>
                    <a:pt x="52" y="27"/>
                    <a:pt x="52" y="27"/>
                  </a:cubicBezTo>
                  <a:cubicBezTo>
                    <a:pt x="42" y="0"/>
                    <a:pt x="12" y="26"/>
                    <a:pt x="12" y="26"/>
                  </a:cubicBezTo>
                  <a:cubicBezTo>
                    <a:pt x="0" y="94"/>
                    <a:pt x="60" y="205"/>
                    <a:pt x="60" y="205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60" y="216"/>
                    <a:pt x="65" y="292"/>
                    <a:pt x="197" y="364"/>
                  </a:cubicBezTo>
                  <a:cubicBezTo>
                    <a:pt x="215" y="335"/>
                    <a:pt x="238" y="292"/>
                    <a:pt x="230" y="283"/>
                  </a:cubicBezTo>
                  <a:close/>
                </a:path>
              </a:pathLst>
            </a:custGeom>
            <a:solidFill>
              <a:srgbClr val="F3CDB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ïṩľïde"/>
            <p:cNvSpPr/>
            <p:nvPr/>
          </p:nvSpPr>
          <p:spPr bwMode="auto">
            <a:xfrm>
              <a:off x="4838733" y="2862047"/>
              <a:ext cx="844277" cy="772396"/>
            </a:xfrm>
            <a:custGeom>
              <a:avLst/>
              <a:gdLst>
                <a:gd name="T0" fmla="*/ 244 w 381"/>
                <a:gd name="T1" fmla="*/ 162 h 349"/>
                <a:gd name="T2" fmla="*/ 123 w 381"/>
                <a:gd name="T3" fmla="*/ 33 h 349"/>
                <a:gd name="T4" fmla="*/ 85 w 381"/>
                <a:gd name="T5" fmla="*/ 27 h 349"/>
                <a:gd name="T6" fmla="*/ 206 w 381"/>
                <a:gd name="T7" fmla="*/ 193 h 349"/>
                <a:gd name="T8" fmla="*/ 34 w 381"/>
                <a:gd name="T9" fmla="*/ 102 h 349"/>
                <a:gd name="T10" fmla="*/ 24 w 381"/>
                <a:gd name="T11" fmla="*/ 103 h 349"/>
                <a:gd name="T12" fmla="*/ 3 w 381"/>
                <a:gd name="T13" fmla="*/ 129 h 349"/>
                <a:gd name="T14" fmla="*/ 38 w 381"/>
                <a:gd name="T15" fmla="*/ 161 h 349"/>
                <a:gd name="T16" fmla="*/ 75 w 381"/>
                <a:gd name="T17" fmla="*/ 182 h 349"/>
                <a:gd name="T18" fmla="*/ 144 w 381"/>
                <a:gd name="T19" fmla="*/ 215 h 349"/>
                <a:gd name="T20" fmla="*/ 149 w 381"/>
                <a:gd name="T21" fmla="*/ 217 h 349"/>
                <a:gd name="T22" fmla="*/ 144 w 381"/>
                <a:gd name="T23" fmla="*/ 215 h 349"/>
                <a:gd name="T24" fmla="*/ 5 w 381"/>
                <a:gd name="T25" fmla="*/ 217 h 349"/>
                <a:gd name="T26" fmla="*/ 5 w 381"/>
                <a:gd name="T27" fmla="*/ 232 h 349"/>
                <a:gd name="T28" fmla="*/ 110 w 381"/>
                <a:gd name="T29" fmla="*/ 252 h 349"/>
                <a:gd name="T30" fmla="*/ 169 w 381"/>
                <a:gd name="T31" fmla="*/ 246 h 349"/>
                <a:gd name="T32" fmla="*/ 174 w 381"/>
                <a:gd name="T33" fmla="*/ 259 h 349"/>
                <a:gd name="T34" fmla="*/ 365 w 381"/>
                <a:gd name="T35" fmla="*/ 349 h 349"/>
                <a:gd name="T36" fmla="*/ 381 w 381"/>
                <a:gd name="T37" fmla="*/ 322 h 349"/>
                <a:gd name="T38" fmla="*/ 244 w 381"/>
                <a:gd name="T39" fmla="*/ 16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49">
                  <a:moveTo>
                    <a:pt x="244" y="162"/>
                  </a:moveTo>
                  <a:cubicBezTo>
                    <a:pt x="123" y="33"/>
                    <a:pt x="123" y="33"/>
                    <a:pt x="123" y="33"/>
                  </a:cubicBezTo>
                  <a:cubicBezTo>
                    <a:pt x="98" y="0"/>
                    <a:pt x="85" y="27"/>
                    <a:pt x="85" y="27"/>
                  </a:cubicBezTo>
                  <a:cubicBezTo>
                    <a:pt x="82" y="124"/>
                    <a:pt x="206" y="193"/>
                    <a:pt x="206" y="193"/>
                  </a:cubicBezTo>
                  <a:cubicBezTo>
                    <a:pt x="154" y="175"/>
                    <a:pt x="57" y="117"/>
                    <a:pt x="34" y="102"/>
                  </a:cubicBezTo>
                  <a:cubicBezTo>
                    <a:pt x="31" y="101"/>
                    <a:pt x="27" y="101"/>
                    <a:pt x="24" y="103"/>
                  </a:cubicBezTo>
                  <a:cubicBezTo>
                    <a:pt x="15" y="111"/>
                    <a:pt x="0" y="121"/>
                    <a:pt x="3" y="129"/>
                  </a:cubicBezTo>
                  <a:cubicBezTo>
                    <a:pt x="7" y="143"/>
                    <a:pt x="26" y="154"/>
                    <a:pt x="38" y="161"/>
                  </a:cubicBezTo>
                  <a:cubicBezTo>
                    <a:pt x="50" y="168"/>
                    <a:pt x="62" y="175"/>
                    <a:pt x="75" y="182"/>
                  </a:cubicBezTo>
                  <a:cubicBezTo>
                    <a:pt x="97" y="194"/>
                    <a:pt x="120" y="205"/>
                    <a:pt x="144" y="215"/>
                  </a:cubicBezTo>
                  <a:cubicBezTo>
                    <a:pt x="146" y="216"/>
                    <a:pt x="148" y="217"/>
                    <a:pt x="149" y="217"/>
                  </a:cubicBezTo>
                  <a:cubicBezTo>
                    <a:pt x="147" y="217"/>
                    <a:pt x="145" y="216"/>
                    <a:pt x="144" y="215"/>
                  </a:cubicBezTo>
                  <a:cubicBezTo>
                    <a:pt x="116" y="207"/>
                    <a:pt x="5" y="217"/>
                    <a:pt x="5" y="217"/>
                  </a:cubicBezTo>
                  <a:cubicBezTo>
                    <a:pt x="0" y="218"/>
                    <a:pt x="4" y="230"/>
                    <a:pt x="5" y="232"/>
                  </a:cubicBezTo>
                  <a:cubicBezTo>
                    <a:pt x="17" y="270"/>
                    <a:pt x="80" y="256"/>
                    <a:pt x="110" y="252"/>
                  </a:cubicBezTo>
                  <a:cubicBezTo>
                    <a:pt x="129" y="249"/>
                    <a:pt x="150" y="250"/>
                    <a:pt x="169" y="246"/>
                  </a:cubicBezTo>
                  <a:cubicBezTo>
                    <a:pt x="174" y="259"/>
                    <a:pt x="174" y="259"/>
                    <a:pt x="174" y="259"/>
                  </a:cubicBezTo>
                  <a:cubicBezTo>
                    <a:pt x="183" y="301"/>
                    <a:pt x="365" y="349"/>
                    <a:pt x="365" y="349"/>
                  </a:cubicBezTo>
                  <a:cubicBezTo>
                    <a:pt x="365" y="349"/>
                    <a:pt x="372" y="338"/>
                    <a:pt x="381" y="322"/>
                  </a:cubicBezTo>
                  <a:cubicBezTo>
                    <a:pt x="249" y="250"/>
                    <a:pt x="244" y="174"/>
                    <a:pt x="244" y="162"/>
                  </a:cubicBezTo>
                  <a:close/>
                </a:path>
              </a:pathLst>
            </a:custGeom>
            <a:solidFill>
              <a:srgbClr val="F1B89B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iṩ1idè"/>
            <p:cNvSpPr/>
            <p:nvPr/>
          </p:nvSpPr>
          <p:spPr bwMode="auto">
            <a:xfrm>
              <a:off x="8626218" y="4378087"/>
              <a:ext cx="509703" cy="511010"/>
            </a:xfrm>
            <a:custGeom>
              <a:avLst/>
              <a:gdLst>
                <a:gd name="T0" fmla="*/ 154 w 230"/>
                <a:gd name="T1" fmla="*/ 0 h 231"/>
                <a:gd name="T2" fmla="*/ 64 w 230"/>
                <a:gd name="T3" fmla="*/ 55 h 231"/>
                <a:gd name="T4" fmla="*/ 68 w 230"/>
                <a:gd name="T5" fmla="*/ 75 h 231"/>
                <a:gd name="T6" fmla="*/ 6 w 230"/>
                <a:gd name="T7" fmla="*/ 126 h 231"/>
                <a:gd name="T8" fmla="*/ 21 w 230"/>
                <a:gd name="T9" fmla="*/ 173 h 231"/>
                <a:gd name="T10" fmla="*/ 32 w 230"/>
                <a:gd name="T11" fmla="*/ 174 h 231"/>
                <a:gd name="T12" fmla="*/ 75 w 230"/>
                <a:gd name="T13" fmla="*/ 138 h 231"/>
                <a:gd name="T14" fmla="*/ 73 w 230"/>
                <a:gd name="T15" fmla="*/ 223 h 231"/>
                <a:gd name="T16" fmla="*/ 138 w 230"/>
                <a:gd name="T17" fmla="*/ 218 h 231"/>
                <a:gd name="T18" fmla="*/ 154 w 230"/>
                <a:gd name="T19" fmla="*/ 185 h 231"/>
                <a:gd name="T20" fmla="*/ 230 w 230"/>
                <a:gd name="T21" fmla="*/ 133 h 231"/>
                <a:gd name="T22" fmla="*/ 154 w 230"/>
                <a:gd name="T23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0" h="231">
                  <a:moveTo>
                    <a:pt x="154" y="0"/>
                  </a:moveTo>
                  <a:cubicBezTo>
                    <a:pt x="64" y="55"/>
                    <a:pt x="64" y="55"/>
                    <a:pt x="64" y="5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6" y="126"/>
                    <a:pt x="6" y="126"/>
                    <a:pt x="6" y="126"/>
                  </a:cubicBezTo>
                  <a:cubicBezTo>
                    <a:pt x="0" y="143"/>
                    <a:pt x="13" y="163"/>
                    <a:pt x="21" y="173"/>
                  </a:cubicBezTo>
                  <a:cubicBezTo>
                    <a:pt x="24" y="177"/>
                    <a:pt x="29" y="177"/>
                    <a:pt x="32" y="174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67" y="161"/>
                    <a:pt x="54" y="209"/>
                    <a:pt x="73" y="223"/>
                  </a:cubicBezTo>
                  <a:cubicBezTo>
                    <a:pt x="73" y="223"/>
                    <a:pt x="116" y="231"/>
                    <a:pt x="138" y="218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4" y="185"/>
                    <a:pt x="212" y="160"/>
                    <a:pt x="230" y="133"/>
                  </a:cubicBezTo>
                  <a:cubicBezTo>
                    <a:pt x="230" y="133"/>
                    <a:pt x="218" y="1"/>
                    <a:pt x="154" y="0"/>
                  </a:cubicBezTo>
                  <a:close/>
                </a:path>
              </a:pathLst>
            </a:custGeom>
            <a:solidFill>
              <a:srgbClr val="F3CDB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iş1íďè"/>
            <p:cNvSpPr/>
            <p:nvPr/>
          </p:nvSpPr>
          <p:spPr bwMode="auto">
            <a:xfrm>
              <a:off x="5119723" y="3331235"/>
              <a:ext cx="582891" cy="283604"/>
            </a:xfrm>
            <a:custGeom>
              <a:avLst/>
              <a:gdLst>
                <a:gd name="T0" fmla="*/ 263 w 263"/>
                <a:gd name="T1" fmla="*/ 56 h 128"/>
                <a:gd name="T2" fmla="*/ 139 w 263"/>
                <a:gd name="T3" fmla="*/ 6 h 128"/>
                <a:gd name="T4" fmla="*/ 90 w 263"/>
                <a:gd name="T5" fmla="*/ 8 h 128"/>
                <a:gd name="T6" fmla="*/ 53 w 263"/>
                <a:gd name="T7" fmla="*/ 10 h 128"/>
                <a:gd name="T8" fmla="*/ 25 w 263"/>
                <a:gd name="T9" fmla="*/ 15 h 128"/>
                <a:gd name="T10" fmla="*/ 5 w 263"/>
                <a:gd name="T11" fmla="*/ 38 h 128"/>
                <a:gd name="T12" fmla="*/ 0 w 263"/>
                <a:gd name="T13" fmla="*/ 58 h 128"/>
                <a:gd name="T14" fmla="*/ 20 w 263"/>
                <a:gd name="T15" fmla="*/ 81 h 128"/>
                <a:gd name="T16" fmla="*/ 53 w 263"/>
                <a:gd name="T17" fmla="*/ 82 h 128"/>
                <a:gd name="T18" fmla="*/ 140 w 263"/>
                <a:gd name="T19" fmla="*/ 74 h 128"/>
                <a:gd name="T20" fmla="*/ 246 w 263"/>
                <a:gd name="T21" fmla="*/ 128 h 128"/>
                <a:gd name="T22" fmla="*/ 263 w 263"/>
                <a:gd name="T23" fmla="*/ 5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3" h="128">
                  <a:moveTo>
                    <a:pt x="263" y="56"/>
                  </a:moveTo>
                  <a:cubicBezTo>
                    <a:pt x="263" y="56"/>
                    <a:pt x="189" y="0"/>
                    <a:pt x="139" y="6"/>
                  </a:cubicBezTo>
                  <a:cubicBezTo>
                    <a:pt x="122" y="7"/>
                    <a:pt x="106" y="7"/>
                    <a:pt x="90" y="8"/>
                  </a:cubicBezTo>
                  <a:cubicBezTo>
                    <a:pt x="78" y="9"/>
                    <a:pt x="65" y="10"/>
                    <a:pt x="53" y="10"/>
                  </a:cubicBezTo>
                  <a:cubicBezTo>
                    <a:pt x="44" y="11"/>
                    <a:pt x="34" y="10"/>
                    <a:pt x="25" y="15"/>
                  </a:cubicBezTo>
                  <a:cubicBezTo>
                    <a:pt x="17" y="19"/>
                    <a:pt x="10" y="30"/>
                    <a:pt x="5" y="38"/>
                  </a:cubicBezTo>
                  <a:cubicBezTo>
                    <a:pt x="2" y="44"/>
                    <a:pt x="0" y="51"/>
                    <a:pt x="0" y="58"/>
                  </a:cubicBezTo>
                  <a:cubicBezTo>
                    <a:pt x="1" y="70"/>
                    <a:pt x="7" y="80"/>
                    <a:pt x="20" y="81"/>
                  </a:cubicBezTo>
                  <a:cubicBezTo>
                    <a:pt x="31" y="82"/>
                    <a:pt x="42" y="82"/>
                    <a:pt x="53" y="82"/>
                  </a:cubicBezTo>
                  <a:cubicBezTo>
                    <a:pt x="82" y="82"/>
                    <a:pt x="112" y="82"/>
                    <a:pt x="140" y="74"/>
                  </a:cubicBezTo>
                  <a:cubicBezTo>
                    <a:pt x="140" y="74"/>
                    <a:pt x="219" y="100"/>
                    <a:pt x="246" y="128"/>
                  </a:cubicBezTo>
                  <a:lnTo>
                    <a:pt x="263" y="56"/>
                  </a:lnTo>
                  <a:close/>
                </a:path>
              </a:pathLst>
            </a:custGeom>
            <a:solidFill>
              <a:srgbClr val="F3CDB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íṣľïďè"/>
            <p:cNvSpPr/>
            <p:nvPr/>
          </p:nvSpPr>
          <p:spPr bwMode="auto">
            <a:xfrm>
              <a:off x="7915248" y="5560858"/>
              <a:ext cx="1500356" cy="398614"/>
            </a:xfrm>
            <a:custGeom>
              <a:avLst/>
              <a:gdLst>
                <a:gd name="T0" fmla="*/ 675 w 677"/>
                <a:gd name="T1" fmla="*/ 151 h 180"/>
                <a:gd name="T2" fmla="*/ 570 w 677"/>
                <a:gd name="T3" fmla="*/ 51 h 180"/>
                <a:gd name="T4" fmla="*/ 571 w 677"/>
                <a:gd name="T5" fmla="*/ 31 h 180"/>
                <a:gd name="T6" fmla="*/ 545 w 677"/>
                <a:gd name="T7" fmla="*/ 0 h 180"/>
                <a:gd name="T8" fmla="*/ 475 w 677"/>
                <a:gd name="T9" fmla="*/ 4 h 180"/>
                <a:gd name="T10" fmla="*/ 465 w 677"/>
                <a:gd name="T11" fmla="*/ 36 h 180"/>
                <a:gd name="T12" fmla="*/ 206 w 677"/>
                <a:gd name="T13" fmla="*/ 63 h 180"/>
                <a:gd name="T14" fmla="*/ 143 w 677"/>
                <a:gd name="T15" fmla="*/ 11 h 180"/>
                <a:gd name="T16" fmla="*/ 141 w 677"/>
                <a:gd name="T17" fmla="*/ 12 h 180"/>
                <a:gd name="T18" fmla="*/ 100 w 677"/>
                <a:gd name="T19" fmla="*/ 32 h 180"/>
                <a:gd name="T20" fmla="*/ 0 w 677"/>
                <a:gd name="T21" fmla="*/ 53 h 180"/>
                <a:gd name="T22" fmla="*/ 154 w 677"/>
                <a:gd name="T23" fmla="*/ 172 h 180"/>
                <a:gd name="T24" fmla="*/ 494 w 677"/>
                <a:gd name="T25" fmla="*/ 87 h 180"/>
                <a:gd name="T26" fmla="*/ 659 w 677"/>
                <a:gd name="T27" fmla="*/ 180 h 180"/>
                <a:gd name="T28" fmla="*/ 675 w 677"/>
                <a:gd name="T29" fmla="*/ 15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7" h="180">
                  <a:moveTo>
                    <a:pt x="675" y="151"/>
                  </a:moveTo>
                  <a:cubicBezTo>
                    <a:pt x="675" y="151"/>
                    <a:pt x="618" y="63"/>
                    <a:pt x="570" y="51"/>
                  </a:cubicBezTo>
                  <a:cubicBezTo>
                    <a:pt x="571" y="31"/>
                    <a:pt x="571" y="31"/>
                    <a:pt x="571" y="31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475" y="4"/>
                    <a:pt x="475" y="4"/>
                    <a:pt x="475" y="4"/>
                  </a:cubicBezTo>
                  <a:cubicBezTo>
                    <a:pt x="465" y="36"/>
                    <a:pt x="465" y="36"/>
                    <a:pt x="465" y="36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143" y="11"/>
                    <a:pt x="143" y="11"/>
                    <a:pt x="143" y="11"/>
                  </a:cubicBezTo>
                  <a:cubicBezTo>
                    <a:pt x="142" y="12"/>
                    <a:pt x="141" y="12"/>
                    <a:pt x="141" y="12"/>
                  </a:cubicBezTo>
                  <a:cubicBezTo>
                    <a:pt x="129" y="22"/>
                    <a:pt x="115" y="28"/>
                    <a:pt x="100" y="32"/>
                  </a:cubicBezTo>
                  <a:cubicBezTo>
                    <a:pt x="70" y="43"/>
                    <a:pt x="34" y="54"/>
                    <a:pt x="0" y="53"/>
                  </a:cubicBezTo>
                  <a:cubicBezTo>
                    <a:pt x="37" y="89"/>
                    <a:pt x="104" y="153"/>
                    <a:pt x="154" y="172"/>
                  </a:cubicBezTo>
                  <a:cubicBezTo>
                    <a:pt x="154" y="172"/>
                    <a:pt x="434" y="118"/>
                    <a:pt x="494" y="87"/>
                  </a:cubicBezTo>
                  <a:cubicBezTo>
                    <a:pt x="494" y="87"/>
                    <a:pt x="630" y="106"/>
                    <a:pt x="659" y="180"/>
                  </a:cubicBezTo>
                  <a:cubicBezTo>
                    <a:pt x="659" y="180"/>
                    <a:pt x="677" y="172"/>
                    <a:pt x="675" y="1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íṡ1ïḍê"/>
            <p:cNvSpPr/>
            <p:nvPr/>
          </p:nvSpPr>
          <p:spPr bwMode="auto">
            <a:xfrm>
              <a:off x="5760119" y="5422324"/>
              <a:ext cx="692673" cy="479644"/>
            </a:xfrm>
            <a:custGeom>
              <a:avLst/>
              <a:gdLst>
                <a:gd name="T0" fmla="*/ 244 w 313"/>
                <a:gd name="T1" fmla="*/ 106 h 217"/>
                <a:gd name="T2" fmla="*/ 248 w 313"/>
                <a:gd name="T3" fmla="*/ 105 h 217"/>
                <a:gd name="T4" fmla="*/ 220 w 313"/>
                <a:gd name="T5" fmla="*/ 105 h 217"/>
                <a:gd name="T6" fmla="*/ 31 w 313"/>
                <a:gd name="T7" fmla="*/ 19 h 217"/>
                <a:gd name="T8" fmla="*/ 0 w 313"/>
                <a:gd name="T9" fmla="*/ 26 h 217"/>
                <a:gd name="T10" fmla="*/ 22 w 313"/>
                <a:gd name="T11" fmla="*/ 74 h 217"/>
                <a:gd name="T12" fmla="*/ 142 w 313"/>
                <a:gd name="T13" fmla="*/ 157 h 217"/>
                <a:gd name="T14" fmla="*/ 191 w 313"/>
                <a:gd name="T15" fmla="*/ 165 h 217"/>
                <a:gd name="T16" fmla="*/ 180 w 313"/>
                <a:gd name="T17" fmla="*/ 189 h 217"/>
                <a:gd name="T18" fmla="*/ 259 w 313"/>
                <a:gd name="T19" fmla="*/ 217 h 217"/>
                <a:gd name="T20" fmla="*/ 313 w 313"/>
                <a:gd name="T21" fmla="*/ 168 h 217"/>
                <a:gd name="T22" fmla="*/ 244 w 313"/>
                <a:gd name="T23" fmla="*/ 10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3" h="217">
                  <a:moveTo>
                    <a:pt x="244" y="106"/>
                  </a:moveTo>
                  <a:cubicBezTo>
                    <a:pt x="248" y="105"/>
                    <a:pt x="248" y="105"/>
                    <a:pt x="248" y="105"/>
                  </a:cubicBezTo>
                  <a:cubicBezTo>
                    <a:pt x="220" y="105"/>
                    <a:pt x="220" y="105"/>
                    <a:pt x="220" y="105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14" y="0"/>
                    <a:pt x="0" y="26"/>
                    <a:pt x="0" y="26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42" y="112"/>
                    <a:pt x="142" y="157"/>
                    <a:pt x="142" y="157"/>
                  </a:cubicBezTo>
                  <a:cubicBezTo>
                    <a:pt x="191" y="165"/>
                    <a:pt x="191" y="165"/>
                    <a:pt x="191" y="165"/>
                  </a:cubicBezTo>
                  <a:cubicBezTo>
                    <a:pt x="180" y="189"/>
                    <a:pt x="180" y="189"/>
                    <a:pt x="180" y="189"/>
                  </a:cubicBezTo>
                  <a:cubicBezTo>
                    <a:pt x="187" y="209"/>
                    <a:pt x="259" y="217"/>
                    <a:pt x="259" y="217"/>
                  </a:cubicBezTo>
                  <a:cubicBezTo>
                    <a:pt x="275" y="212"/>
                    <a:pt x="303" y="179"/>
                    <a:pt x="313" y="168"/>
                  </a:cubicBezTo>
                  <a:cubicBezTo>
                    <a:pt x="281" y="150"/>
                    <a:pt x="244" y="106"/>
                    <a:pt x="244" y="10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íš1iďé"/>
            <p:cNvSpPr/>
            <p:nvPr/>
          </p:nvSpPr>
          <p:spPr bwMode="auto">
            <a:xfrm>
              <a:off x="6299881" y="5198839"/>
              <a:ext cx="1991762" cy="610337"/>
            </a:xfrm>
            <a:custGeom>
              <a:avLst/>
              <a:gdLst>
                <a:gd name="T0" fmla="*/ 892 w 899"/>
                <a:gd name="T1" fmla="*/ 143 h 276"/>
                <a:gd name="T2" fmla="*/ 707 w 899"/>
                <a:gd name="T3" fmla="*/ 64 h 276"/>
                <a:gd name="T4" fmla="*/ 467 w 899"/>
                <a:gd name="T5" fmla="*/ 15 h 276"/>
                <a:gd name="T6" fmla="*/ 96 w 899"/>
                <a:gd name="T7" fmla="*/ 175 h 276"/>
                <a:gd name="T8" fmla="*/ 4 w 899"/>
                <a:gd name="T9" fmla="*/ 206 h 276"/>
                <a:gd name="T10" fmla="*/ 0 w 899"/>
                <a:gd name="T11" fmla="*/ 207 h 276"/>
                <a:gd name="T12" fmla="*/ 69 w 899"/>
                <a:gd name="T13" fmla="*/ 269 h 276"/>
                <a:gd name="T14" fmla="*/ 87 w 899"/>
                <a:gd name="T15" fmla="*/ 276 h 276"/>
                <a:gd name="T16" fmla="*/ 263 w 899"/>
                <a:gd name="T17" fmla="*/ 197 h 276"/>
                <a:gd name="T18" fmla="*/ 463 w 899"/>
                <a:gd name="T19" fmla="*/ 147 h 276"/>
                <a:gd name="T20" fmla="*/ 536 w 899"/>
                <a:gd name="T21" fmla="*/ 158 h 276"/>
                <a:gd name="T22" fmla="*/ 638 w 899"/>
                <a:gd name="T23" fmla="*/ 186 h 276"/>
                <a:gd name="T24" fmla="*/ 716 w 899"/>
                <a:gd name="T25" fmla="*/ 216 h 276"/>
                <a:gd name="T26" fmla="*/ 729 w 899"/>
                <a:gd name="T27" fmla="*/ 217 h 276"/>
                <a:gd name="T28" fmla="*/ 829 w 899"/>
                <a:gd name="T29" fmla="*/ 196 h 276"/>
                <a:gd name="T30" fmla="*/ 870 w 899"/>
                <a:gd name="T31" fmla="*/ 176 h 276"/>
                <a:gd name="T32" fmla="*/ 872 w 899"/>
                <a:gd name="T33" fmla="*/ 175 h 276"/>
                <a:gd name="T34" fmla="*/ 892 w 899"/>
                <a:gd name="T35" fmla="*/ 143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99" h="276">
                  <a:moveTo>
                    <a:pt x="892" y="143"/>
                  </a:moveTo>
                  <a:cubicBezTo>
                    <a:pt x="892" y="143"/>
                    <a:pt x="707" y="64"/>
                    <a:pt x="707" y="64"/>
                  </a:cubicBezTo>
                  <a:cubicBezTo>
                    <a:pt x="707" y="64"/>
                    <a:pt x="516" y="0"/>
                    <a:pt x="467" y="1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4" y="206"/>
                    <a:pt x="4" y="206"/>
                    <a:pt x="4" y="206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37" y="251"/>
                    <a:pt x="69" y="269"/>
                  </a:cubicBezTo>
                  <a:cubicBezTo>
                    <a:pt x="75" y="273"/>
                    <a:pt x="81" y="275"/>
                    <a:pt x="87" y="276"/>
                  </a:cubicBezTo>
                  <a:cubicBezTo>
                    <a:pt x="145" y="248"/>
                    <a:pt x="203" y="221"/>
                    <a:pt x="263" y="197"/>
                  </a:cubicBezTo>
                  <a:cubicBezTo>
                    <a:pt x="324" y="172"/>
                    <a:pt x="396" y="141"/>
                    <a:pt x="463" y="147"/>
                  </a:cubicBezTo>
                  <a:cubicBezTo>
                    <a:pt x="488" y="149"/>
                    <a:pt x="512" y="153"/>
                    <a:pt x="536" y="158"/>
                  </a:cubicBezTo>
                  <a:cubicBezTo>
                    <a:pt x="571" y="165"/>
                    <a:pt x="605" y="174"/>
                    <a:pt x="638" y="186"/>
                  </a:cubicBezTo>
                  <a:cubicBezTo>
                    <a:pt x="664" y="195"/>
                    <a:pt x="688" y="211"/>
                    <a:pt x="716" y="216"/>
                  </a:cubicBezTo>
                  <a:cubicBezTo>
                    <a:pt x="720" y="216"/>
                    <a:pt x="725" y="217"/>
                    <a:pt x="729" y="217"/>
                  </a:cubicBezTo>
                  <a:cubicBezTo>
                    <a:pt x="763" y="218"/>
                    <a:pt x="799" y="207"/>
                    <a:pt x="829" y="196"/>
                  </a:cubicBezTo>
                  <a:cubicBezTo>
                    <a:pt x="844" y="192"/>
                    <a:pt x="858" y="186"/>
                    <a:pt x="870" y="176"/>
                  </a:cubicBezTo>
                  <a:cubicBezTo>
                    <a:pt x="870" y="176"/>
                    <a:pt x="871" y="176"/>
                    <a:pt x="872" y="175"/>
                  </a:cubicBezTo>
                  <a:cubicBezTo>
                    <a:pt x="878" y="169"/>
                    <a:pt x="899" y="146"/>
                    <a:pt x="892" y="1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íṣḻíḓè"/>
            <p:cNvSpPr/>
            <p:nvPr/>
          </p:nvSpPr>
          <p:spPr bwMode="auto">
            <a:xfrm>
              <a:off x="5609822" y="3353453"/>
              <a:ext cx="3392792" cy="2257069"/>
            </a:xfrm>
            <a:custGeom>
              <a:avLst/>
              <a:gdLst>
                <a:gd name="T0" fmla="*/ 1415 w 1532"/>
                <a:gd name="T1" fmla="*/ 376 h 1020"/>
                <a:gd name="T2" fmla="*/ 1044 w 1532"/>
                <a:gd name="T3" fmla="*/ 436 h 1020"/>
                <a:gd name="T4" fmla="*/ 866 w 1532"/>
                <a:gd name="T5" fmla="*/ 445 h 1020"/>
                <a:gd name="T6" fmla="*/ 662 w 1532"/>
                <a:gd name="T7" fmla="*/ 433 h 1020"/>
                <a:gd name="T8" fmla="*/ 39 w 1532"/>
                <a:gd name="T9" fmla="*/ 0 h 1020"/>
                <a:gd name="T10" fmla="*/ 0 w 1532"/>
                <a:gd name="T11" fmla="*/ 138 h 1020"/>
                <a:gd name="T12" fmla="*/ 667 w 1532"/>
                <a:gd name="T13" fmla="*/ 578 h 1020"/>
                <a:gd name="T14" fmla="*/ 808 w 1532"/>
                <a:gd name="T15" fmla="*/ 853 h 1020"/>
                <a:gd name="T16" fmla="*/ 944 w 1532"/>
                <a:gd name="T17" fmla="*/ 902 h 1020"/>
                <a:gd name="T18" fmla="*/ 1251 w 1532"/>
                <a:gd name="T19" fmla="*/ 1020 h 1020"/>
                <a:gd name="T20" fmla="*/ 1239 w 1532"/>
                <a:gd name="T21" fmla="*/ 949 h 1020"/>
                <a:gd name="T22" fmla="*/ 1121 w 1532"/>
                <a:gd name="T23" fmla="*/ 530 h 1020"/>
                <a:gd name="T24" fmla="*/ 1250 w 1532"/>
                <a:gd name="T25" fmla="*/ 455 h 1020"/>
                <a:gd name="T26" fmla="*/ 1426 w 1532"/>
                <a:gd name="T27" fmla="*/ 540 h 1020"/>
                <a:gd name="T28" fmla="*/ 1526 w 1532"/>
                <a:gd name="T29" fmla="*/ 466 h 1020"/>
                <a:gd name="T30" fmla="*/ 1415 w 1532"/>
                <a:gd name="T31" fmla="*/ 376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2" h="1020">
                  <a:moveTo>
                    <a:pt x="1415" y="376"/>
                  </a:moveTo>
                  <a:cubicBezTo>
                    <a:pt x="1282" y="288"/>
                    <a:pt x="1141" y="330"/>
                    <a:pt x="1044" y="436"/>
                  </a:cubicBezTo>
                  <a:cubicBezTo>
                    <a:pt x="866" y="445"/>
                    <a:pt x="866" y="445"/>
                    <a:pt x="866" y="445"/>
                  </a:cubicBezTo>
                  <a:cubicBezTo>
                    <a:pt x="722" y="508"/>
                    <a:pt x="662" y="433"/>
                    <a:pt x="662" y="433"/>
                  </a:cubicBezTo>
                  <a:cubicBezTo>
                    <a:pt x="467" y="182"/>
                    <a:pt x="39" y="0"/>
                    <a:pt x="39" y="0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344" y="250"/>
                    <a:pt x="667" y="578"/>
                    <a:pt x="667" y="578"/>
                  </a:cubicBezTo>
                  <a:cubicBezTo>
                    <a:pt x="808" y="853"/>
                    <a:pt x="808" y="853"/>
                    <a:pt x="808" y="853"/>
                  </a:cubicBezTo>
                  <a:cubicBezTo>
                    <a:pt x="847" y="838"/>
                    <a:pt x="944" y="902"/>
                    <a:pt x="944" y="902"/>
                  </a:cubicBezTo>
                  <a:cubicBezTo>
                    <a:pt x="1251" y="1020"/>
                    <a:pt x="1251" y="1020"/>
                    <a:pt x="1251" y="1020"/>
                  </a:cubicBezTo>
                  <a:cubicBezTo>
                    <a:pt x="1239" y="949"/>
                    <a:pt x="1239" y="949"/>
                    <a:pt x="1239" y="949"/>
                  </a:cubicBezTo>
                  <a:cubicBezTo>
                    <a:pt x="1265" y="770"/>
                    <a:pt x="1183" y="617"/>
                    <a:pt x="1121" y="530"/>
                  </a:cubicBezTo>
                  <a:cubicBezTo>
                    <a:pt x="1158" y="496"/>
                    <a:pt x="1201" y="468"/>
                    <a:pt x="1250" y="455"/>
                  </a:cubicBezTo>
                  <a:cubicBezTo>
                    <a:pt x="1324" y="437"/>
                    <a:pt x="1389" y="477"/>
                    <a:pt x="1426" y="540"/>
                  </a:cubicBezTo>
                  <a:cubicBezTo>
                    <a:pt x="1426" y="540"/>
                    <a:pt x="1526" y="466"/>
                    <a:pt x="1526" y="466"/>
                  </a:cubicBezTo>
                  <a:cubicBezTo>
                    <a:pt x="1532" y="461"/>
                    <a:pt x="1425" y="383"/>
                    <a:pt x="1415" y="37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íṧliďè"/>
            <p:cNvSpPr/>
            <p:nvPr/>
          </p:nvSpPr>
          <p:spPr bwMode="auto">
            <a:xfrm>
              <a:off x="6965109" y="4072265"/>
              <a:ext cx="314971" cy="264000"/>
            </a:xfrm>
            <a:custGeom>
              <a:avLst/>
              <a:gdLst>
                <a:gd name="T0" fmla="*/ 141 w 142"/>
                <a:gd name="T1" fmla="*/ 42 h 119"/>
                <a:gd name="T2" fmla="*/ 11 w 142"/>
                <a:gd name="T3" fmla="*/ 0 h 119"/>
                <a:gd name="T4" fmla="*/ 0 w 142"/>
                <a:gd name="T5" fmla="*/ 87 h 119"/>
                <a:gd name="T6" fmla="*/ 122 w 142"/>
                <a:gd name="T7" fmla="*/ 119 h 119"/>
                <a:gd name="T8" fmla="*/ 132 w 142"/>
                <a:gd name="T9" fmla="*/ 108 h 119"/>
                <a:gd name="T10" fmla="*/ 138 w 142"/>
                <a:gd name="T11" fmla="*/ 95 h 119"/>
                <a:gd name="T12" fmla="*/ 142 w 142"/>
                <a:gd name="T13" fmla="*/ 64 h 119"/>
                <a:gd name="T14" fmla="*/ 141 w 142"/>
                <a:gd name="T15" fmla="*/ 4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119">
                  <a:moveTo>
                    <a:pt x="141" y="42"/>
                  </a:moveTo>
                  <a:cubicBezTo>
                    <a:pt x="102" y="18"/>
                    <a:pt x="42" y="6"/>
                    <a:pt x="11" y="0"/>
                  </a:cubicBezTo>
                  <a:cubicBezTo>
                    <a:pt x="11" y="26"/>
                    <a:pt x="9" y="57"/>
                    <a:pt x="0" y="87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125" y="119"/>
                    <a:pt x="131" y="110"/>
                    <a:pt x="132" y="108"/>
                  </a:cubicBezTo>
                  <a:cubicBezTo>
                    <a:pt x="135" y="104"/>
                    <a:pt x="137" y="99"/>
                    <a:pt x="138" y="95"/>
                  </a:cubicBezTo>
                  <a:cubicBezTo>
                    <a:pt x="140" y="85"/>
                    <a:pt x="141" y="74"/>
                    <a:pt x="142" y="64"/>
                  </a:cubicBezTo>
                  <a:cubicBezTo>
                    <a:pt x="142" y="57"/>
                    <a:pt x="142" y="49"/>
                    <a:pt x="141" y="42"/>
                  </a:cubicBezTo>
                  <a:close/>
                </a:path>
              </a:pathLst>
            </a:custGeom>
            <a:solidFill>
              <a:srgbClr val="E4295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îṥľiḓe"/>
            <p:cNvSpPr/>
            <p:nvPr/>
          </p:nvSpPr>
          <p:spPr bwMode="auto">
            <a:xfrm>
              <a:off x="6936357" y="3972938"/>
              <a:ext cx="341109" cy="192119"/>
            </a:xfrm>
            <a:custGeom>
              <a:avLst/>
              <a:gdLst>
                <a:gd name="T0" fmla="*/ 154 w 154"/>
                <a:gd name="T1" fmla="*/ 86 h 87"/>
                <a:gd name="T2" fmla="*/ 153 w 154"/>
                <a:gd name="T3" fmla="*/ 83 h 87"/>
                <a:gd name="T4" fmla="*/ 150 w 154"/>
                <a:gd name="T5" fmla="*/ 68 h 87"/>
                <a:gd name="T6" fmla="*/ 149 w 154"/>
                <a:gd name="T7" fmla="*/ 65 h 87"/>
                <a:gd name="T8" fmla="*/ 147 w 154"/>
                <a:gd name="T9" fmla="*/ 61 h 87"/>
                <a:gd name="T10" fmla="*/ 146 w 154"/>
                <a:gd name="T11" fmla="*/ 58 h 87"/>
                <a:gd name="T12" fmla="*/ 144 w 154"/>
                <a:gd name="T13" fmla="*/ 55 h 87"/>
                <a:gd name="T14" fmla="*/ 143 w 154"/>
                <a:gd name="T15" fmla="*/ 53 h 87"/>
                <a:gd name="T16" fmla="*/ 140 w 154"/>
                <a:gd name="T17" fmla="*/ 48 h 87"/>
                <a:gd name="T18" fmla="*/ 138 w 154"/>
                <a:gd name="T19" fmla="*/ 45 h 87"/>
                <a:gd name="T20" fmla="*/ 137 w 154"/>
                <a:gd name="T21" fmla="*/ 45 h 87"/>
                <a:gd name="T22" fmla="*/ 110 w 154"/>
                <a:gd name="T23" fmla="*/ 24 h 87"/>
                <a:gd name="T24" fmla="*/ 110 w 154"/>
                <a:gd name="T25" fmla="*/ 24 h 87"/>
                <a:gd name="T26" fmla="*/ 110 w 154"/>
                <a:gd name="T27" fmla="*/ 24 h 87"/>
                <a:gd name="T28" fmla="*/ 108 w 154"/>
                <a:gd name="T29" fmla="*/ 23 h 87"/>
                <a:gd name="T30" fmla="*/ 104 w 154"/>
                <a:gd name="T31" fmla="*/ 22 h 87"/>
                <a:gd name="T32" fmla="*/ 102 w 154"/>
                <a:gd name="T33" fmla="*/ 22 h 87"/>
                <a:gd name="T34" fmla="*/ 102 w 154"/>
                <a:gd name="T35" fmla="*/ 22 h 87"/>
                <a:gd name="T36" fmla="*/ 101 w 154"/>
                <a:gd name="T37" fmla="*/ 22 h 87"/>
                <a:gd name="T38" fmla="*/ 96 w 154"/>
                <a:gd name="T39" fmla="*/ 21 h 87"/>
                <a:gd name="T40" fmla="*/ 88 w 154"/>
                <a:gd name="T41" fmla="*/ 19 h 87"/>
                <a:gd name="T42" fmla="*/ 84 w 154"/>
                <a:gd name="T43" fmla="*/ 18 h 87"/>
                <a:gd name="T44" fmla="*/ 81 w 154"/>
                <a:gd name="T45" fmla="*/ 17 h 87"/>
                <a:gd name="T46" fmla="*/ 59 w 154"/>
                <a:gd name="T47" fmla="*/ 13 h 87"/>
                <a:gd name="T48" fmla="*/ 54 w 154"/>
                <a:gd name="T49" fmla="*/ 11 h 87"/>
                <a:gd name="T50" fmla="*/ 52 w 154"/>
                <a:gd name="T51" fmla="*/ 11 h 87"/>
                <a:gd name="T52" fmla="*/ 51 w 154"/>
                <a:gd name="T53" fmla="*/ 11 h 87"/>
                <a:gd name="T54" fmla="*/ 48 w 154"/>
                <a:gd name="T55" fmla="*/ 10 h 87"/>
                <a:gd name="T56" fmla="*/ 43 w 154"/>
                <a:gd name="T57" fmla="*/ 9 h 87"/>
                <a:gd name="T58" fmla="*/ 35 w 154"/>
                <a:gd name="T59" fmla="*/ 7 h 87"/>
                <a:gd name="T60" fmla="*/ 27 w 154"/>
                <a:gd name="T61" fmla="*/ 6 h 87"/>
                <a:gd name="T62" fmla="*/ 24 w 154"/>
                <a:gd name="T63" fmla="*/ 5 h 87"/>
                <a:gd name="T64" fmla="*/ 23 w 154"/>
                <a:gd name="T65" fmla="*/ 5 h 87"/>
                <a:gd name="T66" fmla="*/ 23 w 154"/>
                <a:gd name="T67" fmla="*/ 5 h 87"/>
                <a:gd name="T68" fmla="*/ 22 w 154"/>
                <a:gd name="T69" fmla="*/ 5 h 87"/>
                <a:gd name="T70" fmla="*/ 4 w 154"/>
                <a:gd name="T71" fmla="*/ 1 h 87"/>
                <a:gd name="T72" fmla="*/ 3 w 154"/>
                <a:gd name="T73" fmla="*/ 0 h 87"/>
                <a:gd name="T74" fmla="*/ 2 w 154"/>
                <a:gd name="T75" fmla="*/ 0 h 87"/>
                <a:gd name="T76" fmla="*/ 5 w 154"/>
                <a:gd name="T77" fmla="*/ 42 h 87"/>
                <a:gd name="T78" fmla="*/ 24 w 154"/>
                <a:gd name="T79" fmla="*/ 45 h 87"/>
                <a:gd name="T80" fmla="*/ 154 w 154"/>
                <a:gd name="T81" fmla="*/ 87 h 87"/>
                <a:gd name="T82" fmla="*/ 154 w 154"/>
                <a:gd name="T83" fmla="*/ 8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4" h="87">
                  <a:moveTo>
                    <a:pt x="154" y="86"/>
                  </a:moveTo>
                  <a:cubicBezTo>
                    <a:pt x="153" y="85"/>
                    <a:pt x="153" y="84"/>
                    <a:pt x="153" y="83"/>
                  </a:cubicBezTo>
                  <a:cubicBezTo>
                    <a:pt x="152" y="78"/>
                    <a:pt x="151" y="73"/>
                    <a:pt x="150" y="68"/>
                  </a:cubicBezTo>
                  <a:cubicBezTo>
                    <a:pt x="149" y="67"/>
                    <a:pt x="149" y="66"/>
                    <a:pt x="149" y="65"/>
                  </a:cubicBezTo>
                  <a:cubicBezTo>
                    <a:pt x="148" y="64"/>
                    <a:pt x="148" y="63"/>
                    <a:pt x="147" y="61"/>
                  </a:cubicBezTo>
                  <a:cubicBezTo>
                    <a:pt x="147" y="60"/>
                    <a:pt x="146" y="59"/>
                    <a:pt x="146" y="58"/>
                  </a:cubicBezTo>
                  <a:cubicBezTo>
                    <a:pt x="145" y="57"/>
                    <a:pt x="145" y="56"/>
                    <a:pt x="144" y="55"/>
                  </a:cubicBezTo>
                  <a:cubicBezTo>
                    <a:pt x="144" y="54"/>
                    <a:pt x="143" y="54"/>
                    <a:pt x="143" y="53"/>
                  </a:cubicBezTo>
                  <a:cubicBezTo>
                    <a:pt x="142" y="51"/>
                    <a:pt x="141" y="50"/>
                    <a:pt x="140" y="48"/>
                  </a:cubicBezTo>
                  <a:cubicBezTo>
                    <a:pt x="139" y="47"/>
                    <a:pt x="139" y="46"/>
                    <a:pt x="138" y="45"/>
                  </a:cubicBezTo>
                  <a:cubicBezTo>
                    <a:pt x="138" y="45"/>
                    <a:pt x="137" y="45"/>
                    <a:pt x="137" y="45"/>
                  </a:cubicBezTo>
                  <a:cubicBezTo>
                    <a:pt x="131" y="36"/>
                    <a:pt x="121" y="26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7" y="23"/>
                    <a:pt x="106" y="23"/>
                    <a:pt x="104" y="22"/>
                  </a:cubicBezTo>
                  <a:cubicBezTo>
                    <a:pt x="104" y="22"/>
                    <a:pt x="103" y="22"/>
                    <a:pt x="102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99" y="21"/>
                    <a:pt x="98" y="21"/>
                    <a:pt x="96" y="21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6" y="19"/>
                    <a:pt x="85" y="18"/>
                    <a:pt x="84" y="18"/>
                  </a:cubicBezTo>
                  <a:cubicBezTo>
                    <a:pt x="83" y="18"/>
                    <a:pt x="82" y="18"/>
                    <a:pt x="81" y="17"/>
                  </a:cubicBezTo>
                  <a:cubicBezTo>
                    <a:pt x="74" y="16"/>
                    <a:pt x="66" y="14"/>
                    <a:pt x="59" y="13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1"/>
                    <a:pt x="51" y="11"/>
                    <a:pt x="51" y="11"/>
                  </a:cubicBezTo>
                  <a:cubicBezTo>
                    <a:pt x="50" y="11"/>
                    <a:pt x="49" y="10"/>
                    <a:pt x="48" y="1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0" y="9"/>
                    <a:pt x="38" y="8"/>
                    <a:pt x="35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2"/>
                    <a:pt x="0" y="28"/>
                    <a:pt x="5" y="42"/>
                  </a:cubicBezTo>
                  <a:cubicBezTo>
                    <a:pt x="5" y="42"/>
                    <a:pt x="13" y="43"/>
                    <a:pt x="24" y="45"/>
                  </a:cubicBezTo>
                  <a:cubicBezTo>
                    <a:pt x="55" y="51"/>
                    <a:pt x="115" y="63"/>
                    <a:pt x="154" y="87"/>
                  </a:cubicBezTo>
                  <a:cubicBezTo>
                    <a:pt x="154" y="86"/>
                    <a:pt x="154" y="86"/>
                    <a:pt x="154" y="8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isľïḍê"/>
            <p:cNvSpPr/>
            <p:nvPr/>
          </p:nvSpPr>
          <p:spPr bwMode="auto">
            <a:xfrm>
              <a:off x="6889307" y="3784740"/>
              <a:ext cx="202575" cy="175129"/>
            </a:xfrm>
            <a:custGeom>
              <a:avLst/>
              <a:gdLst>
                <a:gd name="T0" fmla="*/ 73 w 91"/>
                <a:gd name="T1" fmla="*/ 2 h 79"/>
                <a:gd name="T2" fmla="*/ 10 w 91"/>
                <a:gd name="T3" fmla="*/ 0 h 79"/>
                <a:gd name="T4" fmla="*/ 4 w 91"/>
                <a:gd name="T5" fmla="*/ 17 h 79"/>
                <a:gd name="T6" fmla="*/ 15 w 91"/>
                <a:gd name="T7" fmla="*/ 22 h 79"/>
                <a:gd name="T8" fmla="*/ 0 w 91"/>
                <a:gd name="T9" fmla="*/ 79 h 79"/>
                <a:gd name="T10" fmla="*/ 91 w 91"/>
                <a:gd name="T11" fmla="*/ 51 h 79"/>
                <a:gd name="T12" fmla="*/ 73 w 91"/>
                <a:gd name="T13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79">
                  <a:moveTo>
                    <a:pt x="73" y="2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4" y="55"/>
                    <a:pt x="0" y="79"/>
                    <a:pt x="0" y="79"/>
                  </a:cubicBezTo>
                  <a:cubicBezTo>
                    <a:pt x="50" y="78"/>
                    <a:pt x="91" y="51"/>
                    <a:pt x="91" y="51"/>
                  </a:cubicBezTo>
                  <a:lnTo>
                    <a:pt x="73" y="2"/>
                  </a:lnTo>
                  <a:close/>
                </a:path>
              </a:pathLst>
            </a:custGeom>
            <a:solidFill>
              <a:srgbClr val="F1B89B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i$1iḓe"/>
            <p:cNvSpPr/>
            <p:nvPr/>
          </p:nvSpPr>
          <p:spPr bwMode="auto">
            <a:xfrm>
              <a:off x="6854020" y="3383512"/>
              <a:ext cx="1003723" cy="1088673"/>
            </a:xfrm>
            <a:custGeom>
              <a:avLst/>
              <a:gdLst>
                <a:gd name="T0" fmla="*/ 453 w 453"/>
                <a:gd name="T1" fmla="*/ 394 h 492"/>
                <a:gd name="T2" fmla="*/ 164 w 453"/>
                <a:gd name="T3" fmla="*/ 490 h 492"/>
                <a:gd name="T4" fmla="*/ 62 w 453"/>
                <a:gd name="T5" fmla="*/ 483 h 492"/>
                <a:gd name="T6" fmla="*/ 0 w 453"/>
                <a:gd name="T7" fmla="*/ 452 h 492"/>
                <a:gd name="T8" fmla="*/ 5 w 453"/>
                <a:gd name="T9" fmla="*/ 386 h 492"/>
                <a:gd name="T10" fmla="*/ 50 w 453"/>
                <a:gd name="T11" fmla="*/ 398 h 492"/>
                <a:gd name="T12" fmla="*/ 172 w 453"/>
                <a:gd name="T13" fmla="*/ 430 h 492"/>
                <a:gd name="T14" fmla="*/ 182 w 453"/>
                <a:gd name="T15" fmla="*/ 419 h 492"/>
                <a:gd name="T16" fmla="*/ 188 w 453"/>
                <a:gd name="T17" fmla="*/ 406 h 492"/>
                <a:gd name="T18" fmla="*/ 192 w 453"/>
                <a:gd name="T19" fmla="*/ 375 h 492"/>
                <a:gd name="T20" fmla="*/ 191 w 453"/>
                <a:gd name="T21" fmla="*/ 352 h 492"/>
                <a:gd name="T22" fmla="*/ 187 w 453"/>
                <a:gd name="T23" fmla="*/ 334 h 492"/>
                <a:gd name="T24" fmla="*/ 186 w 453"/>
                <a:gd name="T25" fmla="*/ 331 h 492"/>
                <a:gd name="T26" fmla="*/ 184 w 453"/>
                <a:gd name="T27" fmla="*/ 327 h 492"/>
                <a:gd name="T28" fmla="*/ 183 w 453"/>
                <a:gd name="T29" fmla="*/ 324 h 492"/>
                <a:gd name="T30" fmla="*/ 181 w 453"/>
                <a:gd name="T31" fmla="*/ 321 h 492"/>
                <a:gd name="T32" fmla="*/ 177 w 453"/>
                <a:gd name="T33" fmla="*/ 314 h 492"/>
                <a:gd name="T34" fmla="*/ 176 w 453"/>
                <a:gd name="T35" fmla="*/ 313 h 492"/>
                <a:gd name="T36" fmla="*/ 175 w 453"/>
                <a:gd name="T37" fmla="*/ 311 h 492"/>
                <a:gd name="T38" fmla="*/ 174 w 453"/>
                <a:gd name="T39" fmla="*/ 311 h 492"/>
                <a:gd name="T40" fmla="*/ 147 w 453"/>
                <a:gd name="T41" fmla="*/ 290 h 492"/>
                <a:gd name="T42" fmla="*/ 147 w 453"/>
                <a:gd name="T43" fmla="*/ 290 h 492"/>
                <a:gd name="T44" fmla="*/ 147 w 453"/>
                <a:gd name="T45" fmla="*/ 290 h 492"/>
                <a:gd name="T46" fmla="*/ 145 w 453"/>
                <a:gd name="T47" fmla="*/ 289 h 492"/>
                <a:gd name="T48" fmla="*/ 141 w 453"/>
                <a:gd name="T49" fmla="*/ 288 h 492"/>
                <a:gd name="T50" fmla="*/ 139 w 453"/>
                <a:gd name="T51" fmla="*/ 288 h 492"/>
                <a:gd name="T52" fmla="*/ 138 w 453"/>
                <a:gd name="T53" fmla="*/ 288 h 492"/>
                <a:gd name="T54" fmla="*/ 133 w 453"/>
                <a:gd name="T55" fmla="*/ 287 h 492"/>
                <a:gd name="T56" fmla="*/ 125 w 453"/>
                <a:gd name="T57" fmla="*/ 285 h 492"/>
                <a:gd name="T58" fmla="*/ 121 w 453"/>
                <a:gd name="T59" fmla="*/ 284 h 492"/>
                <a:gd name="T60" fmla="*/ 118 w 453"/>
                <a:gd name="T61" fmla="*/ 283 h 492"/>
                <a:gd name="T62" fmla="*/ 96 w 453"/>
                <a:gd name="T63" fmla="*/ 279 h 492"/>
                <a:gd name="T64" fmla="*/ 91 w 453"/>
                <a:gd name="T65" fmla="*/ 277 h 492"/>
                <a:gd name="T66" fmla="*/ 88 w 453"/>
                <a:gd name="T67" fmla="*/ 277 h 492"/>
                <a:gd name="T68" fmla="*/ 85 w 453"/>
                <a:gd name="T69" fmla="*/ 276 h 492"/>
                <a:gd name="T70" fmla="*/ 80 w 453"/>
                <a:gd name="T71" fmla="*/ 275 h 492"/>
                <a:gd name="T72" fmla="*/ 72 w 453"/>
                <a:gd name="T73" fmla="*/ 273 h 492"/>
                <a:gd name="T74" fmla="*/ 64 w 453"/>
                <a:gd name="T75" fmla="*/ 272 h 492"/>
                <a:gd name="T76" fmla="*/ 61 w 453"/>
                <a:gd name="T77" fmla="*/ 271 h 492"/>
                <a:gd name="T78" fmla="*/ 60 w 453"/>
                <a:gd name="T79" fmla="*/ 271 h 492"/>
                <a:gd name="T80" fmla="*/ 59 w 453"/>
                <a:gd name="T81" fmla="*/ 271 h 492"/>
                <a:gd name="T82" fmla="*/ 41 w 453"/>
                <a:gd name="T83" fmla="*/ 267 h 492"/>
                <a:gd name="T84" fmla="*/ 40 w 453"/>
                <a:gd name="T85" fmla="*/ 266 h 492"/>
                <a:gd name="T86" fmla="*/ 39 w 453"/>
                <a:gd name="T87" fmla="*/ 266 h 492"/>
                <a:gd name="T88" fmla="*/ 36 w 453"/>
                <a:gd name="T89" fmla="*/ 266 h 492"/>
                <a:gd name="T90" fmla="*/ 16 w 453"/>
                <a:gd name="T91" fmla="*/ 261 h 492"/>
                <a:gd name="T92" fmla="*/ 16 w 453"/>
                <a:gd name="T93" fmla="*/ 260 h 492"/>
                <a:gd name="T94" fmla="*/ 16 w 453"/>
                <a:gd name="T95" fmla="*/ 260 h 492"/>
                <a:gd name="T96" fmla="*/ 103 w 453"/>
                <a:gd name="T97" fmla="*/ 234 h 492"/>
                <a:gd name="T98" fmla="*/ 6 w 453"/>
                <a:gd name="T99" fmla="*/ 194 h 492"/>
                <a:gd name="T100" fmla="*/ 40 w 453"/>
                <a:gd name="T101" fmla="*/ 103 h 492"/>
                <a:gd name="T102" fmla="*/ 122 w 453"/>
                <a:gd name="T103" fmla="*/ 3 h 492"/>
                <a:gd name="T104" fmla="*/ 214 w 453"/>
                <a:gd name="T105" fmla="*/ 34 h 492"/>
                <a:gd name="T106" fmla="*/ 422 w 453"/>
                <a:gd name="T107" fmla="*/ 30 h 492"/>
                <a:gd name="T108" fmla="*/ 342 w 453"/>
                <a:gd name="T109" fmla="*/ 66 h 492"/>
                <a:gd name="T110" fmla="*/ 331 w 453"/>
                <a:gd name="T111" fmla="*/ 75 h 492"/>
                <a:gd name="T112" fmla="*/ 338 w 453"/>
                <a:gd name="T113" fmla="*/ 245 h 492"/>
                <a:gd name="T114" fmla="*/ 396 w 453"/>
                <a:gd name="T115" fmla="*/ 208 h 492"/>
                <a:gd name="T116" fmla="*/ 416 w 453"/>
                <a:gd name="T117" fmla="*/ 295 h 492"/>
                <a:gd name="T118" fmla="*/ 389 w 453"/>
                <a:gd name="T119" fmla="*/ 340 h 492"/>
                <a:gd name="T120" fmla="*/ 447 w 453"/>
                <a:gd name="T121" fmla="*/ 389 h 492"/>
                <a:gd name="T122" fmla="*/ 453 w 453"/>
                <a:gd name="T123" fmla="*/ 394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3" h="492">
                  <a:moveTo>
                    <a:pt x="453" y="394"/>
                  </a:moveTo>
                  <a:cubicBezTo>
                    <a:pt x="383" y="424"/>
                    <a:pt x="220" y="492"/>
                    <a:pt x="164" y="490"/>
                  </a:cubicBezTo>
                  <a:cubicBezTo>
                    <a:pt x="164" y="490"/>
                    <a:pt x="109" y="490"/>
                    <a:pt x="62" y="483"/>
                  </a:cubicBezTo>
                  <a:cubicBezTo>
                    <a:pt x="30" y="477"/>
                    <a:pt x="1" y="468"/>
                    <a:pt x="0" y="452"/>
                  </a:cubicBezTo>
                  <a:cubicBezTo>
                    <a:pt x="5" y="386"/>
                    <a:pt x="5" y="386"/>
                    <a:pt x="5" y="386"/>
                  </a:cubicBezTo>
                  <a:cubicBezTo>
                    <a:pt x="50" y="398"/>
                    <a:pt x="50" y="398"/>
                    <a:pt x="50" y="398"/>
                  </a:cubicBezTo>
                  <a:cubicBezTo>
                    <a:pt x="172" y="430"/>
                    <a:pt x="172" y="430"/>
                    <a:pt x="172" y="430"/>
                  </a:cubicBezTo>
                  <a:cubicBezTo>
                    <a:pt x="175" y="430"/>
                    <a:pt x="181" y="421"/>
                    <a:pt x="182" y="419"/>
                  </a:cubicBezTo>
                  <a:cubicBezTo>
                    <a:pt x="185" y="415"/>
                    <a:pt x="187" y="410"/>
                    <a:pt x="188" y="406"/>
                  </a:cubicBezTo>
                  <a:cubicBezTo>
                    <a:pt x="190" y="396"/>
                    <a:pt x="191" y="385"/>
                    <a:pt x="192" y="375"/>
                  </a:cubicBezTo>
                  <a:cubicBezTo>
                    <a:pt x="192" y="367"/>
                    <a:pt x="192" y="359"/>
                    <a:pt x="191" y="352"/>
                  </a:cubicBezTo>
                  <a:cubicBezTo>
                    <a:pt x="190" y="346"/>
                    <a:pt x="189" y="340"/>
                    <a:pt x="187" y="334"/>
                  </a:cubicBezTo>
                  <a:cubicBezTo>
                    <a:pt x="186" y="333"/>
                    <a:pt x="186" y="332"/>
                    <a:pt x="186" y="331"/>
                  </a:cubicBezTo>
                  <a:cubicBezTo>
                    <a:pt x="185" y="330"/>
                    <a:pt x="185" y="329"/>
                    <a:pt x="184" y="327"/>
                  </a:cubicBezTo>
                  <a:cubicBezTo>
                    <a:pt x="184" y="326"/>
                    <a:pt x="183" y="325"/>
                    <a:pt x="183" y="324"/>
                  </a:cubicBezTo>
                  <a:cubicBezTo>
                    <a:pt x="182" y="323"/>
                    <a:pt x="182" y="322"/>
                    <a:pt x="181" y="321"/>
                  </a:cubicBezTo>
                  <a:cubicBezTo>
                    <a:pt x="180" y="319"/>
                    <a:pt x="179" y="316"/>
                    <a:pt x="177" y="314"/>
                  </a:cubicBezTo>
                  <a:cubicBezTo>
                    <a:pt x="177" y="314"/>
                    <a:pt x="177" y="314"/>
                    <a:pt x="176" y="313"/>
                  </a:cubicBezTo>
                  <a:cubicBezTo>
                    <a:pt x="176" y="313"/>
                    <a:pt x="175" y="312"/>
                    <a:pt x="175" y="311"/>
                  </a:cubicBezTo>
                  <a:cubicBezTo>
                    <a:pt x="175" y="311"/>
                    <a:pt x="174" y="311"/>
                    <a:pt x="174" y="311"/>
                  </a:cubicBezTo>
                  <a:cubicBezTo>
                    <a:pt x="168" y="302"/>
                    <a:pt x="158" y="292"/>
                    <a:pt x="147" y="290"/>
                  </a:cubicBezTo>
                  <a:cubicBezTo>
                    <a:pt x="147" y="290"/>
                    <a:pt x="147" y="290"/>
                    <a:pt x="147" y="290"/>
                  </a:cubicBezTo>
                  <a:cubicBezTo>
                    <a:pt x="147" y="290"/>
                    <a:pt x="147" y="290"/>
                    <a:pt x="147" y="290"/>
                  </a:cubicBezTo>
                  <a:cubicBezTo>
                    <a:pt x="145" y="289"/>
                    <a:pt x="145" y="289"/>
                    <a:pt x="145" y="289"/>
                  </a:cubicBezTo>
                  <a:cubicBezTo>
                    <a:pt x="144" y="289"/>
                    <a:pt x="143" y="289"/>
                    <a:pt x="141" y="288"/>
                  </a:cubicBezTo>
                  <a:cubicBezTo>
                    <a:pt x="140" y="288"/>
                    <a:pt x="140" y="288"/>
                    <a:pt x="139" y="288"/>
                  </a:cubicBezTo>
                  <a:cubicBezTo>
                    <a:pt x="138" y="288"/>
                    <a:pt x="138" y="288"/>
                    <a:pt x="138" y="288"/>
                  </a:cubicBezTo>
                  <a:cubicBezTo>
                    <a:pt x="136" y="287"/>
                    <a:pt x="135" y="287"/>
                    <a:pt x="133" y="287"/>
                  </a:cubicBezTo>
                  <a:cubicBezTo>
                    <a:pt x="125" y="285"/>
                    <a:pt x="125" y="285"/>
                    <a:pt x="125" y="285"/>
                  </a:cubicBezTo>
                  <a:cubicBezTo>
                    <a:pt x="123" y="285"/>
                    <a:pt x="122" y="284"/>
                    <a:pt x="121" y="284"/>
                  </a:cubicBezTo>
                  <a:cubicBezTo>
                    <a:pt x="120" y="284"/>
                    <a:pt x="119" y="284"/>
                    <a:pt x="118" y="283"/>
                  </a:cubicBezTo>
                  <a:cubicBezTo>
                    <a:pt x="111" y="282"/>
                    <a:pt x="103" y="280"/>
                    <a:pt x="96" y="279"/>
                  </a:cubicBezTo>
                  <a:cubicBezTo>
                    <a:pt x="91" y="277"/>
                    <a:pt x="91" y="277"/>
                    <a:pt x="91" y="277"/>
                  </a:cubicBezTo>
                  <a:cubicBezTo>
                    <a:pt x="90" y="277"/>
                    <a:pt x="89" y="277"/>
                    <a:pt x="88" y="277"/>
                  </a:cubicBezTo>
                  <a:cubicBezTo>
                    <a:pt x="87" y="277"/>
                    <a:pt x="86" y="276"/>
                    <a:pt x="85" y="276"/>
                  </a:cubicBezTo>
                  <a:cubicBezTo>
                    <a:pt x="80" y="275"/>
                    <a:pt x="80" y="275"/>
                    <a:pt x="80" y="275"/>
                  </a:cubicBezTo>
                  <a:cubicBezTo>
                    <a:pt x="77" y="275"/>
                    <a:pt x="75" y="274"/>
                    <a:pt x="72" y="273"/>
                  </a:cubicBezTo>
                  <a:cubicBezTo>
                    <a:pt x="64" y="272"/>
                    <a:pt x="64" y="272"/>
                    <a:pt x="64" y="272"/>
                  </a:cubicBezTo>
                  <a:cubicBezTo>
                    <a:pt x="63" y="271"/>
                    <a:pt x="61" y="271"/>
                    <a:pt x="61" y="271"/>
                  </a:cubicBezTo>
                  <a:cubicBezTo>
                    <a:pt x="60" y="271"/>
                    <a:pt x="60" y="271"/>
                    <a:pt x="60" y="271"/>
                  </a:cubicBezTo>
                  <a:cubicBezTo>
                    <a:pt x="59" y="271"/>
                    <a:pt x="59" y="271"/>
                    <a:pt x="59" y="271"/>
                  </a:cubicBezTo>
                  <a:cubicBezTo>
                    <a:pt x="41" y="267"/>
                    <a:pt x="41" y="267"/>
                    <a:pt x="41" y="267"/>
                  </a:cubicBezTo>
                  <a:cubicBezTo>
                    <a:pt x="41" y="267"/>
                    <a:pt x="40" y="266"/>
                    <a:pt x="40" y="266"/>
                  </a:cubicBezTo>
                  <a:cubicBezTo>
                    <a:pt x="39" y="266"/>
                    <a:pt x="39" y="266"/>
                    <a:pt x="39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29" y="264"/>
                    <a:pt x="16" y="261"/>
                    <a:pt x="16" y="261"/>
                  </a:cubicBezTo>
                  <a:cubicBezTo>
                    <a:pt x="16" y="260"/>
                    <a:pt x="16" y="260"/>
                    <a:pt x="16" y="260"/>
                  </a:cubicBezTo>
                  <a:cubicBezTo>
                    <a:pt x="16" y="260"/>
                    <a:pt x="16" y="260"/>
                    <a:pt x="16" y="260"/>
                  </a:cubicBezTo>
                  <a:cubicBezTo>
                    <a:pt x="57" y="259"/>
                    <a:pt x="91" y="241"/>
                    <a:pt x="103" y="234"/>
                  </a:cubicBezTo>
                  <a:cubicBezTo>
                    <a:pt x="6" y="194"/>
                    <a:pt x="6" y="194"/>
                    <a:pt x="6" y="194"/>
                  </a:cubicBezTo>
                  <a:cubicBezTo>
                    <a:pt x="16" y="158"/>
                    <a:pt x="28" y="128"/>
                    <a:pt x="40" y="103"/>
                  </a:cubicBezTo>
                  <a:cubicBezTo>
                    <a:pt x="70" y="45"/>
                    <a:pt x="103" y="16"/>
                    <a:pt x="122" y="3"/>
                  </a:cubicBezTo>
                  <a:cubicBezTo>
                    <a:pt x="167" y="0"/>
                    <a:pt x="214" y="34"/>
                    <a:pt x="214" y="34"/>
                  </a:cubicBezTo>
                  <a:cubicBezTo>
                    <a:pt x="256" y="16"/>
                    <a:pt x="351" y="22"/>
                    <a:pt x="422" y="30"/>
                  </a:cubicBezTo>
                  <a:cubicBezTo>
                    <a:pt x="376" y="42"/>
                    <a:pt x="342" y="66"/>
                    <a:pt x="342" y="66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40" y="81"/>
                    <a:pt x="339" y="182"/>
                    <a:pt x="338" y="245"/>
                  </a:cubicBezTo>
                  <a:cubicBezTo>
                    <a:pt x="353" y="218"/>
                    <a:pt x="376" y="202"/>
                    <a:pt x="396" y="208"/>
                  </a:cubicBezTo>
                  <a:cubicBezTo>
                    <a:pt x="420" y="216"/>
                    <a:pt x="429" y="255"/>
                    <a:pt x="416" y="295"/>
                  </a:cubicBezTo>
                  <a:cubicBezTo>
                    <a:pt x="410" y="314"/>
                    <a:pt x="400" y="330"/>
                    <a:pt x="389" y="340"/>
                  </a:cubicBezTo>
                  <a:cubicBezTo>
                    <a:pt x="447" y="389"/>
                    <a:pt x="447" y="389"/>
                    <a:pt x="447" y="389"/>
                  </a:cubicBezTo>
                  <a:lnTo>
                    <a:pt x="453" y="394"/>
                  </a:lnTo>
                  <a:close/>
                </a:path>
              </a:pathLst>
            </a:custGeom>
            <a:solidFill>
              <a:srgbClr val="F3CDB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is1îde"/>
            <p:cNvSpPr/>
            <p:nvPr/>
          </p:nvSpPr>
          <p:spPr bwMode="auto">
            <a:xfrm>
              <a:off x="7214733" y="3463235"/>
              <a:ext cx="264000" cy="143762"/>
            </a:xfrm>
            <a:custGeom>
              <a:avLst/>
              <a:gdLst>
                <a:gd name="T0" fmla="*/ 5 w 119"/>
                <a:gd name="T1" fmla="*/ 5 h 65"/>
                <a:gd name="T2" fmla="*/ 0 w 119"/>
                <a:gd name="T3" fmla="*/ 20 h 65"/>
                <a:gd name="T4" fmla="*/ 9 w 119"/>
                <a:gd name="T5" fmla="*/ 35 h 65"/>
                <a:gd name="T6" fmla="*/ 31 w 119"/>
                <a:gd name="T7" fmla="*/ 36 h 65"/>
                <a:gd name="T8" fmla="*/ 63 w 119"/>
                <a:gd name="T9" fmla="*/ 44 h 65"/>
                <a:gd name="T10" fmla="*/ 101 w 119"/>
                <a:gd name="T11" fmla="*/ 65 h 65"/>
                <a:gd name="T12" fmla="*/ 110 w 119"/>
                <a:gd name="T13" fmla="*/ 34 h 65"/>
                <a:gd name="T14" fmla="*/ 5 w 119"/>
                <a:gd name="T15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65">
                  <a:moveTo>
                    <a:pt x="5" y="5"/>
                  </a:moveTo>
                  <a:cubicBezTo>
                    <a:pt x="1" y="5"/>
                    <a:pt x="0" y="17"/>
                    <a:pt x="0" y="20"/>
                  </a:cubicBezTo>
                  <a:cubicBezTo>
                    <a:pt x="0" y="26"/>
                    <a:pt x="2" y="32"/>
                    <a:pt x="9" y="35"/>
                  </a:cubicBezTo>
                  <a:cubicBezTo>
                    <a:pt x="15" y="37"/>
                    <a:pt x="24" y="35"/>
                    <a:pt x="31" y="36"/>
                  </a:cubicBezTo>
                  <a:cubicBezTo>
                    <a:pt x="42" y="38"/>
                    <a:pt x="52" y="41"/>
                    <a:pt x="63" y="44"/>
                  </a:cubicBezTo>
                  <a:cubicBezTo>
                    <a:pt x="76" y="49"/>
                    <a:pt x="90" y="56"/>
                    <a:pt x="101" y="65"/>
                  </a:cubicBezTo>
                  <a:cubicBezTo>
                    <a:pt x="101" y="65"/>
                    <a:pt x="119" y="51"/>
                    <a:pt x="110" y="34"/>
                  </a:cubicBezTo>
                  <a:cubicBezTo>
                    <a:pt x="110" y="34"/>
                    <a:pt x="57" y="0"/>
                    <a:pt x="5" y="5"/>
                  </a:cubicBezTo>
                  <a:close/>
                </a:path>
              </a:pathLst>
            </a:custGeom>
            <a:solidFill>
              <a:srgbClr val="60383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î$ḻïḍe"/>
            <p:cNvSpPr/>
            <p:nvPr/>
          </p:nvSpPr>
          <p:spPr bwMode="auto">
            <a:xfrm>
              <a:off x="7157228" y="3603077"/>
              <a:ext cx="135921" cy="184278"/>
            </a:xfrm>
            <a:custGeom>
              <a:avLst/>
              <a:gdLst>
                <a:gd name="T0" fmla="*/ 8 w 61"/>
                <a:gd name="T1" fmla="*/ 34 h 83"/>
                <a:gd name="T2" fmla="*/ 18 w 61"/>
                <a:gd name="T3" fmla="*/ 79 h 83"/>
                <a:gd name="T4" fmla="*/ 54 w 61"/>
                <a:gd name="T5" fmla="*/ 50 h 83"/>
                <a:gd name="T6" fmla="*/ 44 w 61"/>
                <a:gd name="T7" fmla="*/ 4 h 83"/>
                <a:gd name="T8" fmla="*/ 8 w 61"/>
                <a:gd name="T9" fmla="*/ 3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3">
                  <a:moveTo>
                    <a:pt x="8" y="34"/>
                  </a:moveTo>
                  <a:cubicBezTo>
                    <a:pt x="0" y="54"/>
                    <a:pt x="5" y="75"/>
                    <a:pt x="18" y="79"/>
                  </a:cubicBezTo>
                  <a:cubicBezTo>
                    <a:pt x="31" y="83"/>
                    <a:pt x="47" y="70"/>
                    <a:pt x="54" y="50"/>
                  </a:cubicBezTo>
                  <a:cubicBezTo>
                    <a:pt x="61" y="29"/>
                    <a:pt x="56" y="9"/>
                    <a:pt x="44" y="4"/>
                  </a:cubicBezTo>
                  <a:cubicBezTo>
                    <a:pt x="31" y="0"/>
                    <a:pt x="15" y="13"/>
                    <a:pt x="8" y="34"/>
                  </a:cubicBezTo>
                  <a:close/>
                </a:path>
              </a:pathLst>
            </a:custGeom>
            <a:solidFill>
              <a:srgbClr val="12121C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iṡľîḋê"/>
            <p:cNvSpPr/>
            <p:nvPr/>
          </p:nvSpPr>
          <p:spPr bwMode="auto">
            <a:xfrm>
              <a:off x="7200357" y="3629215"/>
              <a:ext cx="41822" cy="65347"/>
            </a:xfrm>
            <a:custGeom>
              <a:avLst/>
              <a:gdLst>
                <a:gd name="T0" fmla="*/ 2 w 19"/>
                <a:gd name="T1" fmla="*/ 12 h 29"/>
                <a:gd name="T2" fmla="*/ 5 w 19"/>
                <a:gd name="T3" fmla="*/ 27 h 29"/>
                <a:gd name="T4" fmla="*/ 16 w 19"/>
                <a:gd name="T5" fmla="*/ 16 h 29"/>
                <a:gd name="T6" fmla="*/ 14 w 19"/>
                <a:gd name="T7" fmla="*/ 1 h 29"/>
                <a:gd name="T8" fmla="*/ 2 w 1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2" y="12"/>
                  </a:moveTo>
                  <a:cubicBezTo>
                    <a:pt x="0" y="19"/>
                    <a:pt x="1" y="26"/>
                    <a:pt x="5" y="27"/>
                  </a:cubicBezTo>
                  <a:cubicBezTo>
                    <a:pt x="9" y="29"/>
                    <a:pt x="14" y="24"/>
                    <a:pt x="16" y="16"/>
                  </a:cubicBezTo>
                  <a:cubicBezTo>
                    <a:pt x="19" y="9"/>
                    <a:pt x="18" y="2"/>
                    <a:pt x="14" y="1"/>
                  </a:cubicBezTo>
                  <a:cubicBezTo>
                    <a:pt x="10" y="0"/>
                    <a:pt x="5" y="4"/>
                    <a:pt x="2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í$lïďé"/>
            <p:cNvSpPr/>
            <p:nvPr/>
          </p:nvSpPr>
          <p:spPr bwMode="auto">
            <a:xfrm>
              <a:off x="7625109" y="3895829"/>
              <a:ext cx="117624" cy="196040"/>
            </a:xfrm>
            <a:custGeom>
              <a:avLst/>
              <a:gdLst>
                <a:gd name="T0" fmla="*/ 0 w 53"/>
                <a:gd name="T1" fmla="*/ 89 h 89"/>
                <a:gd name="T2" fmla="*/ 18 w 53"/>
                <a:gd name="T3" fmla="*/ 7 h 89"/>
                <a:gd name="T4" fmla="*/ 38 w 53"/>
                <a:gd name="T5" fmla="*/ 1 h 89"/>
                <a:gd name="T6" fmla="*/ 49 w 53"/>
                <a:gd name="T7" fmla="*/ 49 h 89"/>
                <a:gd name="T8" fmla="*/ 35 w 53"/>
                <a:gd name="T9" fmla="*/ 71 h 89"/>
                <a:gd name="T10" fmla="*/ 0 w 53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89">
                  <a:moveTo>
                    <a:pt x="0" y="89"/>
                  </a:moveTo>
                  <a:cubicBezTo>
                    <a:pt x="0" y="89"/>
                    <a:pt x="18" y="7"/>
                    <a:pt x="18" y="7"/>
                  </a:cubicBezTo>
                  <a:cubicBezTo>
                    <a:pt x="19" y="3"/>
                    <a:pt x="34" y="0"/>
                    <a:pt x="38" y="1"/>
                  </a:cubicBezTo>
                  <a:cubicBezTo>
                    <a:pt x="52" y="6"/>
                    <a:pt x="53" y="36"/>
                    <a:pt x="49" y="49"/>
                  </a:cubicBezTo>
                  <a:cubicBezTo>
                    <a:pt x="46" y="58"/>
                    <a:pt x="41" y="65"/>
                    <a:pt x="35" y="71"/>
                  </a:cubicBezTo>
                  <a:cubicBezTo>
                    <a:pt x="31" y="75"/>
                    <a:pt x="0" y="88"/>
                    <a:pt x="0" y="89"/>
                  </a:cubicBezTo>
                  <a:close/>
                </a:path>
              </a:pathLst>
            </a:custGeom>
            <a:solidFill>
              <a:srgbClr val="D5AA98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iśliḋé"/>
            <p:cNvSpPr/>
            <p:nvPr/>
          </p:nvSpPr>
          <p:spPr bwMode="auto">
            <a:xfrm>
              <a:off x="6898455" y="2915631"/>
              <a:ext cx="1071683" cy="543683"/>
            </a:xfrm>
            <a:custGeom>
              <a:avLst/>
              <a:gdLst>
                <a:gd name="T0" fmla="*/ 467 w 484"/>
                <a:gd name="T1" fmla="*/ 203 h 246"/>
                <a:gd name="T2" fmla="*/ 437 w 484"/>
                <a:gd name="T3" fmla="*/ 171 h 246"/>
                <a:gd name="T4" fmla="*/ 366 w 484"/>
                <a:gd name="T5" fmla="*/ 151 h 246"/>
                <a:gd name="T6" fmla="*/ 284 w 484"/>
                <a:gd name="T7" fmla="*/ 131 h 246"/>
                <a:gd name="T8" fmla="*/ 239 w 484"/>
                <a:gd name="T9" fmla="*/ 134 h 246"/>
                <a:gd name="T10" fmla="*/ 184 w 484"/>
                <a:gd name="T11" fmla="*/ 144 h 246"/>
                <a:gd name="T12" fmla="*/ 113 w 484"/>
                <a:gd name="T13" fmla="*/ 135 h 246"/>
                <a:gd name="T14" fmla="*/ 90 w 484"/>
                <a:gd name="T15" fmla="*/ 61 h 246"/>
                <a:gd name="T16" fmla="*/ 143 w 484"/>
                <a:gd name="T17" fmla="*/ 0 h 246"/>
                <a:gd name="T18" fmla="*/ 50 w 484"/>
                <a:gd name="T19" fmla="*/ 131 h 246"/>
                <a:gd name="T20" fmla="*/ 36 w 484"/>
                <a:gd name="T21" fmla="*/ 58 h 246"/>
                <a:gd name="T22" fmla="*/ 4 w 484"/>
                <a:gd name="T23" fmla="*/ 128 h 246"/>
                <a:gd name="T24" fmla="*/ 80 w 484"/>
                <a:gd name="T25" fmla="*/ 220 h 246"/>
                <a:gd name="T26" fmla="*/ 102 w 484"/>
                <a:gd name="T27" fmla="*/ 215 h 246"/>
                <a:gd name="T28" fmla="*/ 194 w 484"/>
                <a:gd name="T29" fmla="*/ 246 h 246"/>
                <a:gd name="T30" fmla="*/ 402 w 484"/>
                <a:gd name="T31" fmla="*/ 242 h 246"/>
                <a:gd name="T32" fmla="*/ 402 w 484"/>
                <a:gd name="T33" fmla="*/ 242 h 246"/>
                <a:gd name="T34" fmla="*/ 407 w 484"/>
                <a:gd name="T35" fmla="*/ 241 h 246"/>
                <a:gd name="T36" fmla="*/ 407 w 484"/>
                <a:gd name="T37" fmla="*/ 241 h 246"/>
                <a:gd name="T38" fmla="*/ 412 w 484"/>
                <a:gd name="T39" fmla="*/ 240 h 246"/>
                <a:gd name="T40" fmla="*/ 413 w 484"/>
                <a:gd name="T41" fmla="*/ 240 h 246"/>
                <a:gd name="T42" fmla="*/ 418 w 484"/>
                <a:gd name="T43" fmla="*/ 239 h 246"/>
                <a:gd name="T44" fmla="*/ 419 w 484"/>
                <a:gd name="T45" fmla="*/ 239 h 246"/>
                <a:gd name="T46" fmla="*/ 424 w 484"/>
                <a:gd name="T47" fmla="*/ 238 h 246"/>
                <a:gd name="T48" fmla="*/ 425 w 484"/>
                <a:gd name="T49" fmla="*/ 238 h 246"/>
                <a:gd name="T50" fmla="*/ 430 w 484"/>
                <a:gd name="T51" fmla="*/ 237 h 246"/>
                <a:gd name="T52" fmla="*/ 432 w 484"/>
                <a:gd name="T53" fmla="*/ 237 h 246"/>
                <a:gd name="T54" fmla="*/ 436 w 484"/>
                <a:gd name="T55" fmla="*/ 237 h 246"/>
                <a:gd name="T56" fmla="*/ 439 w 484"/>
                <a:gd name="T57" fmla="*/ 237 h 246"/>
                <a:gd name="T58" fmla="*/ 442 w 484"/>
                <a:gd name="T59" fmla="*/ 237 h 246"/>
                <a:gd name="T60" fmla="*/ 448 w 484"/>
                <a:gd name="T61" fmla="*/ 237 h 246"/>
                <a:gd name="T62" fmla="*/ 484 w 484"/>
                <a:gd name="T63" fmla="*/ 242 h 246"/>
                <a:gd name="T64" fmla="*/ 467 w 484"/>
                <a:gd name="T65" fmla="*/ 20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4" h="246">
                  <a:moveTo>
                    <a:pt x="467" y="203"/>
                  </a:moveTo>
                  <a:cubicBezTo>
                    <a:pt x="459" y="190"/>
                    <a:pt x="450" y="178"/>
                    <a:pt x="437" y="171"/>
                  </a:cubicBezTo>
                  <a:cubicBezTo>
                    <a:pt x="417" y="159"/>
                    <a:pt x="389" y="157"/>
                    <a:pt x="366" y="151"/>
                  </a:cubicBezTo>
                  <a:cubicBezTo>
                    <a:pt x="339" y="145"/>
                    <a:pt x="311" y="138"/>
                    <a:pt x="284" y="131"/>
                  </a:cubicBezTo>
                  <a:cubicBezTo>
                    <a:pt x="267" y="127"/>
                    <a:pt x="255" y="130"/>
                    <a:pt x="239" y="134"/>
                  </a:cubicBezTo>
                  <a:cubicBezTo>
                    <a:pt x="221" y="139"/>
                    <a:pt x="203" y="142"/>
                    <a:pt x="184" y="144"/>
                  </a:cubicBezTo>
                  <a:cubicBezTo>
                    <a:pt x="161" y="147"/>
                    <a:pt x="133" y="150"/>
                    <a:pt x="113" y="135"/>
                  </a:cubicBezTo>
                  <a:cubicBezTo>
                    <a:pt x="92" y="119"/>
                    <a:pt x="87" y="85"/>
                    <a:pt x="90" y="61"/>
                  </a:cubicBezTo>
                  <a:cubicBezTo>
                    <a:pt x="94" y="31"/>
                    <a:pt x="115" y="11"/>
                    <a:pt x="143" y="0"/>
                  </a:cubicBezTo>
                  <a:cubicBezTo>
                    <a:pt x="25" y="44"/>
                    <a:pt x="50" y="131"/>
                    <a:pt x="50" y="131"/>
                  </a:cubicBezTo>
                  <a:cubicBezTo>
                    <a:pt x="13" y="111"/>
                    <a:pt x="36" y="58"/>
                    <a:pt x="36" y="58"/>
                  </a:cubicBezTo>
                  <a:cubicBezTo>
                    <a:pt x="9" y="78"/>
                    <a:pt x="4" y="128"/>
                    <a:pt x="4" y="128"/>
                  </a:cubicBezTo>
                  <a:cubicBezTo>
                    <a:pt x="0" y="212"/>
                    <a:pt x="80" y="220"/>
                    <a:pt x="80" y="220"/>
                  </a:cubicBezTo>
                  <a:cubicBezTo>
                    <a:pt x="87" y="217"/>
                    <a:pt x="94" y="216"/>
                    <a:pt x="102" y="215"/>
                  </a:cubicBezTo>
                  <a:cubicBezTo>
                    <a:pt x="147" y="212"/>
                    <a:pt x="194" y="246"/>
                    <a:pt x="194" y="246"/>
                  </a:cubicBezTo>
                  <a:cubicBezTo>
                    <a:pt x="236" y="228"/>
                    <a:pt x="331" y="234"/>
                    <a:pt x="402" y="242"/>
                  </a:cubicBezTo>
                  <a:cubicBezTo>
                    <a:pt x="402" y="242"/>
                    <a:pt x="402" y="242"/>
                    <a:pt x="402" y="242"/>
                  </a:cubicBezTo>
                  <a:cubicBezTo>
                    <a:pt x="403" y="242"/>
                    <a:pt x="405" y="241"/>
                    <a:pt x="407" y="241"/>
                  </a:cubicBezTo>
                  <a:cubicBezTo>
                    <a:pt x="407" y="241"/>
                    <a:pt x="407" y="241"/>
                    <a:pt x="407" y="241"/>
                  </a:cubicBezTo>
                  <a:cubicBezTo>
                    <a:pt x="409" y="240"/>
                    <a:pt x="411" y="240"/>
                    <a:pt x="412" y="240"/>
                  </a:cubicBezTo>
                  <a:cubicBezTo>
                    <a:pt x="413" y="240"/>
                    <a:pt x="413" y="240"/>
                    <a:pt x="413" y="240"/>
                  </a:cubicBezTo>
                  <a:cubicBezTo>
                    <a:pt x="415" y="239"/>
                    <a:pt x="416" y="239"/>
                    <a:pt x="418" y="239"/>
                  </a:cubicBezTo>
                  <a:cubicBezTo>
                    <a:pt x="418" y="239"/>
                    <a:pt x="419" y="239"/>
                    <a:pt x="419" y="239"/>
                  </a:cubicBezTo>
                  <a:cubicBezTo>
                    <a:pt x="421" y="238"/>
                    <a:pt x="422" y="238"/>
                    <a:pt x="424" y="238"/>
                  </a:cubicBezTo>
                  <a:cubicBezTo>
                    <a:pt x="424" y="238"/>
                    <a:pt x="425" y="238"/>
                    <a:pt x="425" y="238"/>
                  </a:cubicBezTo>
                  <a:cubicBezTo>
                    <a:pt x="427" y="238"/>
                    <a:pt x="428" y="237"/>
                    <a:pt x="430" y="237"/>
                  </a:cubicBezTo>
                  <a:cubicBezTo>
                    <a:pt x="430" y="237"/>
                    <a:pt x="431" y="237"/>
                    <a:pt x="432" y="237"/>
                  </a:cubicBezTo>
                  <a:cubicBezTo>
                    <a:pt x="433" y="237"/>
                    <a:pt x="434" y="237"/>
                    <a:pt x="436" y="237"/>
                  </a:cubicBezTo>
                  <a:cubicBezTo>
                    <a:pt x="437" y="237"/>
                    <a:pt x="438" y="237"/>
                    <a:pt x="439" y="237"/>
                  </a:cubicBezTo>
                  <a:cubicBezTo>
                    <a:pt x="440" y="237"/>
                    <a:pt x="441" y="237"/>
                    <a:pt x="442" y="237"/>
                  </a:cubicBezTo>
                  <a:cubicBezTo>
                    <a:pt x="444" y="237"/>
                    <a:pt x="446" y="237"/>
                    <a:pt x="448" y="237"/>
                  </a:cubicBezTo>
                  <a:cubicBezTo>
                    <a:pt x="460" y="237"/>
                    <a:pt x="472" y="239"/>
                    <a:pt x="484" y="242"/>
                  </a:cubicBezTo>
                  <a:cubicBezTo>
                    <a:pt x="480" y="229"/>
                    <a:pt x="474" y="215"/>
                    <a:pt x="467" y="203"/>
                  </a:cubicBezTo>
                  <a:close/>
                </a:path>
              </a:pathLst>
            </a:custGeom>
            <a:solidFill>
              <a:srgbClr val="60383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íś1iḓé"/>
            <p:cNvSpPr/>
            <p:nvPr/>
          </p:nvSpPr>
          <p:spPr bwMode="auto">
            <a:xfrm>
              <a:off x="7091881" y="2910403"/>
              <a:ext cx="883485" cy="542377"/>
            </a:xfrm>
            <a:custGeom>
              <a:avLst/>
              <a:gdLst>
                <a:gd name="T0" fmla="*/ 3 w 399"/>
                <a:gd name="T1" fmla="*/ 63 h 245"/>
                <a:gd name="T2" fmla="*/ 26 w 399"/>
                <a:gd name="T3" fmla="*/ 137 h 245"/>
                <a:gd name="T4" fmla="*/ 97 w 399"/>
                <a:gd name="T5" fmla="*/ 146 h 245"/>
                <a:gd name="T6" fmla="*/ 152 w 399"/>
                <a:gd name="T7" fmla="*/ 136 h 245"/>
                <a:gd name="T8" fmla="*/ 197 w 399"/>
                <a:gd name="T9" fmla="*/ 133 h 245"/>
                <a:gd name="T10" fmla="*/ 279 w 399"/>
                <a:gd name="T11" fmla="*/ 153 h 245"/>
                <a:gd name="T12" fmla="*/ 350 w 399"/>
                <a:gd name="T13" fmla="*/ 173 h 245"/>
                <a:gd name="T14" fmla="*/ 380 w 399"/>
                <a:gd name="T15" fmla="*/ 205 h 245"/>
                <a:gd name="T16" fmla="*/ 397 w 399"/>
                <a:gd name="T17" fmla="*/ 244 h 245"/>
                <a:gd name="T18" fmla="*/ 399 w 399"/>
                <a:gd name="T19" fmla="*/ 245 h 245"/>
                <a:gd name="T20" fmla="*/ 398 w 399"/>
                <a:gd name="T21" fmla="*/ 174 h 245"/>
                <a:gd name="T22" fmla="*/ 187 w 399"/>
                <a:gd name="T23" fmla="*/ 77 h 245"/>
                <a:gd name="T24" fmla="*/ 51 w 399"/>
                <a:gd name="T25" fmla="*/ 86 h 245"/>
                <a:gd name="T26" fmla="*/ 62 w 399"/>
                <a:gd name="T27" fmla="*/ 0 h 245"/>
                <a:gd name="T28" fmla="*/ 56 w 399"/>
                <a:gd name="T29" fmla="*/ 2 h 245"/>
                <a:gd name="T30" fmla="*/ 3 w 399"/>
                <a:gd name="T31" fmla="*/ 6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9" h="245">
                  <a:moveTo>
                    <a:pt x="3" y="63"/>
                  </a:moveTo>
                  <a:cubicBezTo>
                    <a:pt x="0" y="87"/>
                    <a:pt x="5" y="121"/>
                    <a:pt x="26" y="137"/>
                  </a:cubicBezTo>
                  <a:cubicBezTo>
                    <a:pt x="46" y="152"/>
                    <a:pt x="74" y="149"/>
                    <a:pt x="97" y="146"/>
                  </a:cubicBezTo>
                  <a:cubicBezTo>
                    <a:pt x="116" y="144"/>
                    <a:pt x="134" y="141"/>
                    <a:pt x="152" y="136"/>
                  </a:cubicBezTo>
                  <a:cubicBezTo>
                    <a:pt x="168" y="132"/>
                    <a:pt x="180" y="129"/>
                    <a:pt x="197" y="133"/>
                  </a:cubicBezTo>
                  <a:cubicBezTo>
                    <a:pt x="224" y="140"/>
                    <a:pt x="252" y="147"/>
                    <a:pt x="279" y="153"/>
                  </a:cubicBezTo>
                  <a:cubicBezTo>
                    <a:pt x="302" y="159"/>
                    <a:pt x="330" y="161"/>
                    <a:pt x="350" y="173"/>
                  </a:cubicBezTo>
                  <a:cubicBezTo>
                    <a:pt x="363" y="180"/>
                    <a:pt x="372" y="192"/>
                    <a:pt x="380" y="205"/>
                  </a:cubicBezTo>
                  <a:cubicBezTo>
                    <a:pt x="387" y="217"/>
                    <a:pt x="393" y="231"/>
                    <a:pt x="397" y="244"/>
                  </a:cubicBezTo>
                  <a:cubicBezTo>
                    <a:pt x="398" y="244"/>
                    <a:pt x="398" y="245"/>
                    <a:pt x="399" y="245"/>
                  </a:cubicBezTo>
                  <a:cubicBezTo>
                    <a:pt x="398" y="174"/>
                    <a:pt x="398" y="174"/>
                    <a:pt x="398" y="174"/>
                  </a:cubicBezTo>
                  <a:cubicBezTo>
                    <a:pt x="342" y="100"/>
                    <a:pt x="187" y="77"/>
                    <a:pt x="187" y="77"/>
                  </a:cubicBezTo>
                  <a:cubicBezTo>
                    <a:pt x="51" y="86"/>
                    <a:pt x="51" y="86"/>
                    <a:pt x="51" y="86"/>
                  </a:cubicBezTo>
                  <a:cubicBezTo>
                    <a:pt x="13" y="44"/>
                    <a:pt x="62" y="0"/>
                    <a:pt x="62" y="0"/>
                  </a:cubicBezTo>
                  <a:cubicBezTo>
                    <a:pt x="60" y="0"/>
                    <a:pt x="58" y="1"/>
                    <a:pt x="56" y="2"/>
                  </a:cubicBezTo>
                  <a:cubicBezTo>
                    <a:pt x="28" y="13"/>
                    <a:pt x="7" y="33"/>
                    <a:pt x="3" y="63"/>
                  </a:cubicBezTo>
                  <a:close/>
                </a:path>
              </a:pathLst>
            </a:custGeom>
            <a:solidFill>
              <a:srgbClr val="804842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ísľiḑé"/>
            <p:cNvSpPr/>
            <p:nvPr/>
          </p:nvSpPr>
          <p:spPr bwMode="auto">
            <a:xfrm>
              <a:off x="7587208" y="3448859"/>
              <a:ext cx="388159" cy="767169"/>
            </a:xfrm>
            <a:custGeom>
              <a:avLst/>
              <a:gdLst>
                <a:gd name="T0" fmla="*/ 175 w 175"/>
                <a:gd name="T1" fmla="*/ 41 h 347"/>
                <a:gd name="T2" fmla="*/ 95 w 175"/>
                <a:gd name="T3" fmla="*/ 0 h 347"/>
                <a:gd name="T4" fmla="*/ 91 w 175"/>
                <a:gd name="T5" fmla="*/ 1 h 347"/>
                <a:gd name="T6" fmla="*/ 91 w 175"/>
                <a:gd name="T7" fmla="*/ 1 h 347"/>
                <a:gd name="T8" fmla="*/ 11 w 175"/>
                <a:gd name="T9" fmla="*/ 37 h 347"/>
                <a:gd name="T10" fmla="*/ 0 w 175"/>
                <a:gd name="T11" fmla="*/ 46 h 347"/>
                <a:gd name="T12" fmla="*/ 7 w 175"/>
                <a:gd name="T13" fmla="*/ 216 h 347"/>
                <a:gd name="T14" fmla="*/ 65 w 175"/>
                <a:gd name="T15" fmla="*/ 179 h 347"/>
                <a:gd name="T16" fmla="*/ 85 w 175"/>
                <a:gd name="T17" fmla="*/ 266 h 347"/>
                <a:gd name="T18" fmla="*/ 58 w 175"/>
                <a:gd name="T19" fmla="*/ 311 h 347"/>
                <a:gd name="T20" fmla="*/ 100 w 175"/>
                <a:gd name="T21" fmla="*/ 347 h 347"/>
                <a:gd name="T22" fmla="*/ 175 w 175"/>
                <a:gd name="T23" fmla="*/ 4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5" h="347">
                  <a:moveTo>
                    <a:pt x="175" y="41"/>
                  </a:moveTo>
                  <a:cubicBezTo>
                    <a:pt x="149" y="14"/>
                    <a:pt x="121" y="2"/>
                    <a:pt x="95" y="0"/>
                  </a:cubicBezTo>
                  <a:cubicBezTo>
                    <a:pt x="94" y="0"/>
                    <a:pt x="92" y="1"/>
                    <a:pt x="91" y="1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45" y="13"/>
                    <a:pt x="11" y="37"/>
                    <a:pt x="11" y="3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9" y="52"/>
                    <a:pt x="8" y="153"/>
                    <a:pt x="7" y="216"/>
                  </a:cubicBezTo>
                  <a:cubicBezTo>
                    <a:pt x="22" y="189"/>
                    <a:pt x="45" y="173"/>
                    <a:pt x="65" y="179"/>
                  </a:cubicBezTo>
                  <a:cubicBezTo>
                    <a:pt x="89" y="187"/>
                    <a:pt x="98" y="226"/>
                    <a:pt x="85" y="266"/>
                  </a:cubicBezTo>
                  <a:cubicBezTo>
                    <a:pt x="79" y="285"/>
                    <a:pt x="69" y="301"/>
                    <a:pt x="58" y="311"/>
                  </a:cubicBezTo>
                  <a:cubicBezTo>
                    <a:pt x="100" y="347"/>
                    <a:pt x="100" y="347"/>
                    <a:pt x="100" y="347"/>
                  </a:cubicBezTo>
                  <a:cubicBezTo>
                    <a:pt x="95" y="132"/>
                    <a:pt x="175" y="41"/>
                    <a:pt x="175" y="41"/>
                  </a:cubicBezTo>
                  <a:close/>
                </a:path>
              </a:pathLst>
            </a:custGeom>
            <a:solidFill>
              <a:srgbClr val="60383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íśḷíḓe"/>
            <p:cNvSpPr/>
            <p:nvPr/>
          </p:nvSpPr>
          <p:spPr bwMode="auto">
            <a:xfrm>
              <a:off x="7797624" y="3439711"/>
              <a:ext cx="354179" cy="816832"/>
            </a:xfrm>
            <a:custGeom>
              <a:avLst/>
              <a:gdLst>
                <a:gd name="T0" fmla="*/ 99 w 160"/>
                <a:gd name="T1" fmla="*/ 13 h 369"/>
                <a:gd name="T2" fmla="*/ 80 w 160"/>
                <a:gd name="T3" fmla="*/ 6 h 369"/>
                <a:gd name="T4" fmla="*/ 42 w 160"/>
                <a:gd name="T5" fmla="*/ 0 h 369"/>
                <a:gd name="T6" fmla="*/ 36 w 160"/>
                <a:gd name="T7" fmla="*/ 0 h 369"/>
                <a:gd name="T8" fmla="*/ 33 w 160"/>
                <a:gd name="T9" fmla="*/ 0 h 369"/>
                <a:gd name="T10" fmla="*/ 30 w 160"/>
                <a:gd name="T11" fmla="*/ 0 h 369"/>
                <a:gd name="T12" fmla="*/ 26 w 160"/>
                <a:gd name="T13" fmla="*/ 0 h 369"/>
                <a:gd name="T14" fmla="*/ 24 w 160"/>
                <a:gd name="T15" fmla="*/ 0 h 369"/>
                <a:gd name="T16" fmla="*/ 19 w 160"/>
                <a:gd name="T17" fmla="*/ 1 h 369"/>
                <a:gd name="T18" fmla="*/ 18 w 160"/>
                <a:gd name="T19" fmla="*/ 1 h 369"/>
                <a:gd name="T20" fmla="*/ 13 w 160"/>
                <a:gd name="T21" fmla="*/ 2 h 369"/>
                <a:gd name="T22" fmla="*/ 12 w 160"/>
                <a:gd name="T23" fmla="*/ 2 h 369"/>
                <a:gd name="T24" fmla="*/ 7 w 160"/>
                <a:gd name="T25" fmla="*/ 3 h 369"/>
                <a:gd name="T26" fmla="*/ 6 w 160"/>
                <a:gd name="T27" fmla="*/ 3 h 369"/>
                <a:gd name="T28" fmla="*/ 1 w 160"/>
                <a:gd name="T29" fmla="*/ 4 h 369"/>
                <a:gd name="T30" fmla="*/ 1 w 160"/>
                <a:gd name="T31" fmla="*/ 4 h 369"/>
                <a:gd name="T32" fmla="*/ 0 w 160"/>
                <a:gd name="T33" fmla="*/ 4 h 369"/>
                <a:gd name="T34" fmla="*/ 80 w 160"/>
                <a:gd name="T35" fmla="*/ 45 h 369"/>
                <a:gd name="T36" fmla="*/ 5 w 160"/>
                <a:gd name="T37" fmla="*/ 351 h 369"/>
                <a:gd name="T38" fmla="*/ 27 w 160"/>
                <a:gd name="T39" fmla="*/ 369 h 369"/>
                <a:gd name="T40" fmla="*/ 30 w 160"/>
                <a:gd name="T41" fmla="*/ 368 h 369"/>
                <a:gd name="T42" fmla="*/ 60 w 160"/>
                <a:gd name="T43" fmla="*/ 254 h 369"/>
                <a:gd name="T44" fmla="*/ 160 w 160"/>
                <a:gd name="T45" fmla="*/ 55 h 369"/>
                <a:gd name="T46" fmla="*/ 99 w 160"/>
                <a:gd name="T47" fmla="*/ 13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0" h="369">
                  <a:moveTo>
                    <a:pt x="99" y="13"/>
                  </a:moveTo>
                  <a:cubicBezTo>
                    <a:pt x="93" y="10"/>
                    <a:pt x="86" y="8"/>
                    <a:pt x="80" y="6"/>
                  </a:cubicBezTo>
                  <a:cubicBezTo>
                    <a:pt x="67" y="2"/>
                    <a:pt x="54" y="0"/>
                    <a:pt x="42" y="0"/>
                  </a:cubicBezTo>
                  <a:cubicBezTo>
                    <a:pt x="40" y="0"/>
                    <a:pt x="38" y="0"/>
                    <a:pt x="36" y="0"/>
                  </a:cubicBezTo>
                  <a:cubicBezTo>
                    <a:pt x="35" y="0"/>
                    <a:pt x="34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28" y="0"/>
                    <a:pt x="27" y="0"/>
                    <a:pt x="26" y="0"/>
                  </a:cubicBezTo>
                  <a:cubicBezTo>
                    <a:pt x="25" y="0"/>
                    <a:pt x="24" y="0"/>
                    <a:pt x="24" y="0"/>
                  </a:cubicBezTo>
                  <a:cubicBezTo>
                    <a:pt x="22" y="0"/>
                    <a:pt x="21" y="1"/>
                    <a:pt x="19" y="1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6" y="1"/>
                    <a:pt x="15" y="1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0" y="2"/>
                    <a:pt x="9" y="2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5" y="3"/>
                    <a:pt x="3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26" y="6"/>
                    <a:pt x="54" y="18"/>
                    <a:pt x="80" y="45"/>
                  </a:cubicBezTo>
                  <a:cubicBezTo>
                    <a:pt x="80" y="45"/>
                    <a:pt x="0" y="136"/>
                    <a:pt x="5" y="351"/>
                  </a:cubicBezTo>
                  <a:cubicBezTo>
                    <a:pt x="27" y="369"/>
                    <a:pt x="27" y="369"/>
                    <a:pt x="27" y="369"/>
                  </a:cubicBezTo>
                  <a:cubicBezTo>
                    <a:pt x="28" y="369"/>
                    <a:pt x="29" y="369"/>
                    <a:pt x="30" y="368"/>
                  </a:cubicBezTo>
                  <a:cubicBezTo>
                    <a:pt x="32" y="335"/>
                    <a:pt x="44" y="294"/>
                    <a:pt x="60" y="254"/>
                  </a:cubicBezTo>
                  <a:cubicBezTo>
                    <a:pt x="98" y="155"/>
                    <a:pt x="160" y="55"/>
                    <a:pt x="160" y="55"/>
                  </a:cubicBezTo>
                  <a:cubicBezTo>
                    <a:pt x="139" y="33"/>
                    <a:pt x="99" y="13"/>
                    <a:pt x="99" y="13"/>
                  </a:cubicBezTo>
                  <a:close/>
                </a:path>
              </a:pathLst>
            </a:custGeom>
            <a:solidFill>
              <a:srgbClr val="804842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íṥḻiḓé"/>
            <p:cNvSpPr/>
            <p:nvPr/>
          </p:nvSpPr>
          <p:spPr bwMode="auto">
            <a:xfrm>
              <a:off x="7168991" y="3047632"/>
              <a:ext cx="599882" cy="159446"/>
            </a:xfrm>
            <a:custGeom>
              <a:avLst/>
              <a:gdLst>
                <a:gd name="T0" fmla="*/ 30 w 271"/>
                <a:gd name="T1" fmla="*/ 45 h 72"/>
                <a:gd name="T2" fmla="*/ 271 w 271"/>
                <a:gd name="T3" fmla="*/ 72 h 72"/>
                <a:gd name="T4" fmla="*/ 191 w 271"/>
                <a:gd name="T5" fmla="*/ 50 h 72"/>
                <a:gd name="T6" fmla="*/ 122 w 271"/>
                <a:gd name="T7" fmla="*/ 46 h 72"/>
                <a:gd name="T8" fmla="*/ 89 w 271"/>
                <a:gd name="T9" fmla="*/ 51 h 72"/>
                <a:gd name="T10" fmla="*/ 52 w 271"/>
                <a:gd name="T11" fmla="*/ 65 h 72"/>
                <a:gd name="T12" fmla="*/ 17 w 271"/>
                <a:gd name="T13" fmla="*/ 56 h 72"/>
                <a:gd name="T14" fmla="*/ 0 w 271"/>
                <a:gd name="T15" fmla="*/ 28 h 72"/>
                <a:gd name="T16" fmla="*/ 30 w 271"/>
                <a:gd name="T17" fmla="*/ 4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1" h="72">
                  <a:moveTo>
                    <a:pt x="30" y="45"/>
                  </a:moveTo>
                  <a:cubicBezTo>
                    <a:pt x="30" y="45"/>
                    <a:pt x="148" y="0"/>
                    <a:pt x="271" y="72"/>
                  </a:cubicBezTo>
                  <a:cubicBezTo>
                    <a:pt x="245" y="62"/>
                    <a:pt x="218" y="55"/>
                    <a:pt x="191" y="50"/>
                  </a:cubicBezTo>
                  <a:cubicBezTo>
                    <a:pt x="168" y="46"/>
                    <a:pt x="145" y="44"/>
                    <a:pt x="122" y="46"/>
                  </a:cubicBezTo>
                  <a:cubicBezTo>
                    <a:pt x="111" y="47"/>
                    <a:pt x="100" y="48"/>
                    <a:pt x="89" y="51"/>
                  </a:cubicBezTo>
                  <a:cubicBezTo>
                    <a:pt x="76" y="54"/>
                    <a:pt x="65" y="63"/>
                    <a:pt x="52" y="65"/>
                  </a:cubicBezTo>
                  <a:cubicBezTo>
                    <a:pt x="40" y="67"/>
                    <a:pt x="26" y="63"/>
                    <a:pt x="17" y="56"/>
                  </a:cubicBezTo>
                  <a:cubicBezTo>
                    <a:pt x="6" y="48"/>
                    <a:pt x="6" y="39"/>
                    <a:pt x="0" y="28"/>
                  </a:cubicBezTo>
                  <a:cubicBezTo>
                    <a:pt x="0" y="28"/>
                    <a:pt x="8" y="42"/>
                    <a:pt x="30" y="45"/>
                  </a:cubicBezTo>
                  <a:close/>
                </a:path>
              </a:pathLst>
            </a:custGeom>
            <a:solidFill>
              <a:srgbClr val="8B585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ïślíḑê"/>
            <p:cNvSpPr/>
            <p:nvPr/>
          </p:nvSpPr>
          <p:spPr bwMode="auto">
            <a:xfrm>
              <a:off x="7331050" y="3133889"/>
              <a:ext cx="571129" cy="274455"/>
            </a:xfrm>
            <a:custGeom>
              <a:avLst/>
              <a:gdLst>
                <a:gd name="T0" fmla="*/ 258 w 258"/>
                <a:gd name="T1" fmla="*/ 124 h 124"/>
                <a:gd name="T2" fmla="*/ 0 w 258"/>
                <a:gd name="T3" fmla="*/ 81 h 124"/>
                <a:gd name="T4" fmla="*/ 258 w 258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124">
                  <a:moveTo>
                    <a:pt x="258" y="124"/>
                  </a:moveTo>
                  <a:cubicBezTo>
                    <a:pt x="258" y="124"/>
                    <a:pt x="180" y="0"/>
                    <a:pt x="0" y="81"/>
                  </a:cubicBezTo>
                  <a:cubicBezTo>
                    <a:pt x="0" y="81"/>
                    <a:pt x="154" y="54"/>
                    <a:pt x="258" y="124"/>
                  </a:cubicBezTo>
                  <a:close/>
                </a:path>
              </a:pathLst>
            </a:custGeom>
            <a:solidFill>
              <a:srgbClr val="8B585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iṥḻíḍe"/>
            <p:cNvSpPr/>
            <p:nvPr/>
          </p:nvSpPr>
          <p:spPr bwMode="auto">
            <a:xfrm>
              <a:off x="7605505" y="3485453"/>
              <a:ext cx="181664" cy="279683"/>
            </a:xfrm>
            <a:custGeom>
              <a:avLst/>
              <a:gdLst>
                <a:gd name="T0" fmla="*/ 82 w 82"/>
                <a:gd name="T1" fmla="*/ 0 h 126"/>
                <a:gd name="T2" fmla="*/ 36 w 82"/>
                <a:gd name="T3" fmla="*/ 126 h 126"/>
                <a:gd name="T4" fmla="*/ 82 w 82"/>
                <a:gd name="T5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2" h="126">
                  <a:moveTo>
                    <a:pt x="82" y="0"/>
                  </a:moveTo>
                  <a:cubicBezTo>
                    <a:pt x="82" y="0"/>
                    <a:pt x="0" y="32"/>
                    <a:pt x="36" y="126"/>
                  </a:cubicBezTo>
                  <a:cubicBezTo>
                    <a:pt x="36" y="126"/>
                    <a:pt x="41" y="22"/>
                    <a:pt x="82" y="0"/>
                  </a:cubicBezTo>
                  <a:close/>
                </a:path>
              </a:pathLst>
            </a:custGeom>
            <a:solidFill>
              <a:srgbClr val="8B585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i$ļïḋe"/>
            <p:cNvSpPr/>
            <p:nvPr/>
          </p:nvSpPr>
          <p:spPr bwMode="auto">
            <a:xfrm>
              <a:off x="7764951" y="3441017"/>
              <a:ext cx="169901" cy="381624"/>
            </a:xfrm>
            <a:custGeom>
              <a:avLst/>
              <a:gdLst>
                <a:gd name="T0" fmla="*/ 19 w 77"/>
                <a:gd name="T1" fmla="*/ 12 h 172"/>
                <a:gd name="T2" fmla="*/ 17 w 77"/>
                <a:gd name="T3" fmla="*/ 172 h 172"/>
                <a:gd name="T4" fmla="*/ 77 w 77"/>
                <a:gd name="T5" fmla="*/ 42 h 172"/>
                <a:gd name="T6" fmla="*/ 19 w 77"/>
                <a:gd name="T7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72">
                  <a:moveTo>
                    <a:pt x="19" y="12"/>
                  </a:moveTo>
                  <a:cubicBezTo>
                    <a:pt x="19" y="12"/>
                    <a:pt x="0" y="106"/>
                    <a:pt x="17" y="172"/>
                  </a:cubicBezTo>
                  <a:cubicBezTo>
                    <a:pt x="17" y="172"/>
                    <a:pt x="48" y="40"/>
                    <a:pt x="77" y="42"/>
                  </a:cubicBezTo>
                  <a:cubicBezTo>
                    <a:pt x="77" y="42"/>
                    <a:pt x="55" y="0"/>
                    <a:pt x="19" y="12"/>
                  </a:cubicBezTo>
                  <a:close/>
                </a:path>
              </a:pathLst>
            </a:custGeom>
            <a:solidFill>
              <a:srgbClr val="8B585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í$ḷîḑé"/>
            <p:cNvSpPr/>
            <p:nvPr/>
          </p:nvSpPr>
          <p:spPr bwMode="auto">
            <a:xfrm>
              <a:off x="6991248" y="4452581"/>
              <a:ext cx="274455" cy="283604"/>
            </a:xfrm>
            <a:custGeom>
              <a:avLst/>
              <a:gdLst>
                <a:gd name="T0" fmla="*/ 102 w 124"/>
                <a:gd name="T1" fmla="*/ 7 h 128"/>
                <a:gd name="T2" fmla="*/ 0 w 124"/>
                <a:gd name="T3" fmla="*/ 0 h 128"/>
                <a:gd name="T4" fmla="*/ 80 w 124"/>
                <a:gd name="T5" fmla="*/ 128 h 128"/>
                <a:gd name="T6" fmla="*/ 124 w 124"/>
                <a:gd name="T7" fmla="*/ 5 h 128"/>
                <a:gd name="T8" fmla="*/ 102 w 124"/>
                <a:gd name="T9" fmla="*/ 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128">
                  <a:moveTo>
                    <a:pt x="102" y="7"/>
                  </a:moveTo>
                  <a:cubicBezTo>
                    <a:pt x="102" y="7"/>
                    <a:pt x="47" y="7"/>
                    <a:pt x="0" y="0"/>
                  </a:cubicBezTo>
                  <a:cubicBezTo>
                    <a:pt x="13" y="28"/>
                    <a:pt x="39" y="77"/>
                    <a:pt x="80" y="128"/>
                  </a:cubicBezTo>
                  <a:cubicBezTo>
                    <a:pt x="88" y="81"/>
                    <a:pt x="114" y="25"/>
                    <a:pt x="124" y="5"/>
                  </a:cubicBezTo>
                  <a:cubicBezTo>
                    <a:pt x="116" y="7"/>
                    <a:pt x="108" y="8"/>
                    <a:pt x="102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ïŝľiḓé"/>
            <p:cNvSpPr/>
            <p:nvPr/>
          </p:nvSpPr>
          <p:spPr bwMode="auto">
            <a:xfrm>
              <a:off x="7440832" y="4234324"/>
              <a:ext cx="486178" cy="355485"/>
            </a:xfrm>
            <a:custGeom>
              <a:avLst/>
              <a:gdLst>
                <a:gd name="T0" fmla="*/ 217 w 219"/>
                <a:gd name="T1" fmla="*/ 0 h 161"/>
                <a:gd name="T2" fmla="*/ 182 w 219"/>
                <a:gd name="T3" fmla="*/ 5 h 161"/>
                <a:gd name="T4" fmla="*/ 188 w 219"/>
                <a:gd name="T5" fmla="*/ 10 h 161"/>
                <a:gd name="T6" fmla="*/ 0 w 219"/>
                <a:gd name="T7" fmla="*/ 83 h 161"/>
                <a:gd name="T8" fmla="*/ 131 w 219"/>
                <a:gd name="T9" fmla="*/ 161 h 161"/>
                <a:gd name="T10" fmla="*/ 219 w 219"/>
                <a:gd name="T11" fmla="*/ 36 h 161"/>
                <a:gd name="T12" fmla="*/ 217 w 219"/>
                <a:gd name="T13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9" h="161">
                  <a:moveTo>
                    <a:pt x="217" y="0"/>
                  </a:moveTo>
                  <a:cubicBezTo>
                    <a:pt x="182" y="5"/>
                    <a:pt x="182" y="5"/>
                    <a:pt x="182" y="5"/>
                  </a:cubicBezTo>
                  <a:cubicBezTo>
                    <a:pt x="188" y="10"/>
                    <a:pt x="188" y="10"/>
                    <a:pt x="188" y="10"/>
                  </a:cubicBezTo>
                  <a:cubicBezTo>
                    <a:pt x="145" y="29"/>
                    <a:pt x="67" y="61"/>
                    <a:pt x="0" y="83"/>
                  </a:cubicBezTo>
                  <a:cubicBezTo>
                    <a:pt x="19" y="102"/>
                    <a:pt x="64" y="140"/>
                    <a:pt x="131" y="161"/>
                  </a:cubicBezTo>
                  <a:cubicBezTo>
                    <a:pt x="219" y="36"/>
                    <a:pt x="219" y="36"/>
                    <a:pt x="219" y="36"/>
                  </a:cubicBezTo>
                  <a:lnTo>
                    <a:pt x="2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îṡļídè"/>
            <p:cNvSpPr/>
            <p:nvPr/>
          </p:nvSpPr>
          <p:spPr bwMode="auto">
            <a:xfrm>
              <a:off x="7252634" y="4417295"/>
              <a:ext cx="292752" cy="577663"/>
            </a:xfrm>
            <a:custGeom>
              <a:avLst/>
              <a:gdLst>
                <a:gd name="T0" fmla="*/ 96 w 132"/>
                <a:gd name="T1" fmla="*/ 11 h 261"/>
                <a:gd name="T2" fmla="*/ 85 w 132"/>
                <a:gd name="T3" fmla="*/ 0 h 261"/>
                <a:gd name="T4" fmla="*/ 6 w 132"/>
                <a:gd name="T5" fmla="*/ 21 h 261"/>
                <a:gd name="T6" fmla="*/ 0 w 132"/>
                <a:gd name="T7" fmla="*/ 35 h 261"/>
                <a:gd name="T8" fmla="*/ 41 w 132"/>
                <a:gd name="T9" fmla="*/ 67 h 261"/>
                <a:gd name="T10" fmla="*/ 32 w 132"/>
                <a:gd name="T11" fmla="*/ 218 h 261"/>
                <a:gd name="T12" fmla="*/ 88 w 132"/>
                <a:gd name="T13" fmla="*/ 261 h 261"/>
                <a:gd name="T14" fmla="*/ 132 w 132"/>
                <a:gd name="T15" fmla="*/ 199 h 261"/>
                <a:gd name="T16" fmla="*/ 65 w 132"/>
                <a:gd name="T17" fmla="*/ 66 h 261"/>
                <a:gd name="T18" fmla="*/ 96 w 132"/>
                <a:gd name="T19" fmla="*/ 1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261">
                  <a:moveTo>
                    <a:pt x="96" y="11"/>
                  </a:moveTo>
                  <a:cubicBezTo>
                    <a:pt x="92" y="7"/>
                    <a:pt x="88" y="3"/>
                    <a:pt x="85" y="0"/>
                  </a:cubicBezTo>
                  <a:cubicBezTo>
                    <a:pt x="55" y="10"/>
                    <a:pt x="27" y="18"/>
                    <a:pt x="6" y="21"/>
                  </a:cubicBezTo>
                  <a:cubicBezTo>
                    <a:pt x="4" y="25"/>
                    <a:pt x="2" y="29"/>
                    <a:pt x="0" y="35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30" y="157"/>
                    <a:pt x="32" y="218"/>
                  </a:cubicBezTo>
                  <a:cubicBezTo>
                    <a:pt x="49" y="233"/>
                    <a:pt x="67" y="248"/>
                    <a:pt x="88" y="261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77" y="132"/>
                    <a:pt x="65" y="66"/>
                    <a:pt x="65" y="66"/>
                  </a:cubicBezTo>
                  <a:lnTo>
                    <a:pt x="96" y="11"/>
                  </a:lnTo>
                  <a:close/>
                </a:path>
              </a:pathLst>
            </a:custGeom>
            <a:solidFill>
              <a:srgbClr val="E02C3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îSļîḋê"/>
            <p:cNvSpPr/>
            <p:nvPr/>
          </p:nvSpPr>
          <p:spPr bwMode="auto">
            <a:xfrm>
              <a:off x="7168991" y="4494403"/>
              <a:ext cx="117624" cy="241783"/>
            </a:xfrm>
            <a:custGeom>
              <a:avLst/>
              <a:gdLst>
                <a:gd name="T0" fmla="*/ 38 w 53"/>
                <a:gd name="T1" fmla="*/ 0 h 109"/>
                <a:gd name="T2" fmla="*/ 0 w 53"/>
                <a:gd name="T3" fmla="*/ 109 h 109"/>
                <a:gd name="T4" fmla="*/ 53 w 53"/>
                <a:gd name="T5" fmla="*/ 12 h 109"/>
                <a:gd name="T6" fmla="*/ 38 w 53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09">
                  <a:moveTo>
                    <a:pt x="38" y="0"/>
                  </a:moveTo>
                  <a:cubicBezTo>
                    <a:pt x="26" y="25"/>
                    <a:pt x="7" y="71"/>
                    <a:pt x="0" y="109"/>
                  </a:cubicBezTo>
                  <a:cubicBezTo>
                    <a:pt x="0" y="109"/>
                    <a:pt x="22" y="45"/>
                    <a:pt x="53" y="12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DFDFE2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îšḷîḋé"/>
            <p:cNvSpPr/>
            <p:nvPr/>
          </p:nvSpPr>
          <p:spPr bwMode="auto">
            <a:xfrm>
              <a:off x="7168991" y="4521849"/>
              <a:ext cx="175129" cy="377703"/>
            </a:xfrm>
            <a:custGeom>
              <a:avLst/>
              <a:gdLst>
                <a:gd name="T0" fmla="*/ 79 w 79"/>
                <a:gd name="T1" fmla="*/ 20 h 171"/>
                <a:gd name="T2" fmla="*/ 53 w 79"/>
                <a:gd name="T3" fmla="*/ 0 h 171"/>
                <a:gd name="T4" fmla="*/ 0 w 79"/>
                <a:gd name="T5" fmla="*/ 97 h 171"/>
                <a:gd name="T6" fmla="*/ 70 w 79"/>
                <a:gd name="T7" fmla="*/ 171 h 171"/>
                <a:gd name="T8" fmla="*/ 79 w 79"/>
                <a:gd name="T9" fmla="*/ 2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71">
                  <a:moveTo>
                    <a:pt x="79" y="2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22" y="33"/>
                    <a:pt x="0" y="97"/>
                    <a:pt x="0" y="97"/>
                  </a:cubicBezTo>
                  <a:cubicBezTo>
                    <a:pt x="20" y="122"/>
                    <a:pt x="43" y="147"/>
                    <a:pt x="70" y="171"/>
                  </a:cubicBezTo>
                  <a:cubicBezTo>
                    <a:pt x="68" y="110"/>
                    <a:pt x="79" y="20"/>
                    <a:pt x="79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îṥlïḑé"/>
            <p:cNvSpPr/>
            <p:nvPr/>
          </p:nvSpPr>
          <p:spPr bwMode="auto">
            <a:xfrm>
              <a:off x="7396396" y="4477413"/>
              <a:ext cx="334574" cy="380317"/>
            </a:xfrm>
            <a:custGeom>
              <a:avLst/>
              <a:gdLst>
                <a:gd name="T0" fmla="*/ 0 w 151"/>
                <a:gd name="T1" fmla="*/ 39 h 172"/>
                <a:gd name="T2" fmla="*/ 67 w 151"/>
                <a:gd name="T3" fmla="*/ 172 h 172"/>
                <a:gd name="T4" fmla="*/ 151 w 151"/>
                <a:gd name="T5" fmla="*/ 51 h 172"/>
                <a:gd name="T6" fmla="*/ 22 w 151"/>
                <a:gd name="T7" fmla="*/ 0 h 172"/>
                <a:gd name="T8" fmla="*/ 0 w 151"/>
                <a:gd name="T9" fmla="*/ 3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72">
                  <a:moveTo>
                    <a:pt x="0" y="39"/>
                  </a:moveTo>
                  <a:cubicBezTo>
                    <a:pt x="0" y="39"/>
                    <a:pt x="12" y="105"/>
                    <a:pt x="67" y="172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1" y="51"/>
                    <a:pt x="67" y="39"/>
                    <a:pt x="22" y="0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ïṡḷîḍê"/>
            <p:cNvSpPr/>
            <p:nvPr/>
          </p:nvSpPr>
          <p:spPr bwMode="auto">
            <a:xfrm>
              <a:off x="7446060" y="4442126"/>
              <a:ext cx="284911" cy="147684"/>
            </a:xfrm>
            <a:custGeom>
              <a:avLst/>
              <a:gdLst>
                <a:gd name="T0" fmla="*/ 0 w 129"/>
                <a:gd name="T1" fmla="*/ 16 h 67"/>
                <a:gd name="T2" fmla="*/ 129 w 129"/>
                <a:gd name="T3" fmla="*/ 67 h 67"/>
                <a:gd name="T4" fmla="*/ 9 w 129"/>
                <a:gd name="T5" fmla="*/ 0 h 67"/>
                <a:gd name="T6" fmla="*/ 0 w 129"/>
                <a:gd name="T7" fmla="*/ 1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7">
                  <a:moveTo>
                    <a:pt x="0" y="16"/>
                  </a:moveTo>
                  <a:cubicBezTo>
                    <a:pt x="45" y="55"/>
                    <a:pt x="129" y="67"/>
                    <a:pt x="129" y="67"/>
                  </a:cubicBezTo>
                  <a:cubicBezTo>
                    <a:pt x="73" y="49"/>
                    <a:pt x="32" y="20"/>
                    <a:pt x="9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DFDFE2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íşḷíḓe"/>
            <p:cNvSpPr/>
            <p:nvPr/>
          </p:nvSpPr>
          <p:spPr bwMode="auto">
            <a:xfrm>
              <a:off x="2776396" y="2545770"/>
              <a:ext cx="1135723" cy="239169"/>
            </a:xfrm>
            <a:custGeom>
              <a:avLst/>
              <a:gdLst>
                <a:gd name="T0" fmla="*/ 0 w 513"/>
                <a:gd name="T1" fmla="*/ 38 h 108"/>
                <a:gd name="T2" fmla="*/ 32 w 513"/>
                <a:gd name="T3" fmla="*/ 9 h 108"/>
                <a:gd name="T4" fmla="*/ 49 w 513"/>
                <a:gd name="T5" fmla="*/ 2 h 108"/>
                <a:gd name="T6" fmla="*/ 96 w 513"/>
                <a:gd name="T7" fmla="*/ 16 h 108"/>
                <a:gd name="T8" fmla="*/ 192 w 513"/>
                <a:gd name="T9" fmla="*/ 0 h 108"/>
                <a:gd name="T10" fmla="*/ 209 w 513"/>
                <a:gd name="T11" fmla="*/ 29 h 108"/>
                <a:gd name="T12" fmla="*/ 289 w 513"/>
                <a:gd name="T13" fmla="*/ 23 h 108"/>
                <a:gd name="T14" fmla="*/ 263 w 513"/>
                <a:gd name="T15" fmla="*/ 59 h 108"/>
                <a:gd name="T16" fmla="*/ 297 w 513"/>
                <a:gd name="T17" fmla="*/ 54 h 108"/>
                <a:gd name="T18" fmla="*/ 349 w 513"/>
                <a:gd name="T19" fmla="*/ 31 h 108"/>
                <a:gd name="T20" fmla="*/ 340 w 513"/>
                <a:gd name="T21" fmla="*/ 57 h 108"/>
                <a:gd name="T22" fmla="*/ 397 w 513"/>
                <a:gd name="T23" fmla="*/ 44 h 108"/>
                <a:gd name="T24" fmla="*/ 409 w 513"/>
                <a:gd name="T25" fmla="*/ 61 h 108"/>
                <a:gd name="T26" fmla="*/ 434 w 513"/>
                <a:gd name="T27" fmla="*/ 51 h 108"/>
                <a:gd name="T28" fmla="*/ 462 w 513"/>
                <a:gd name="T29" fmla="*/ 63 h 108"/>
                <a:gd name="T30" fmla="*/ 513 w 513"/>
                <a:gd name="T31" fmla="*/ 106 h 108"/>
                <a:gd name="T32" fmla="*/ 513 w 513"/>
                <a:gd name="T33" fmla="*/ 108 h 108"/>
                <a:gd name="T34" fmla="*/ 427 w 513"/>
                <a:gd name="T35" fmla="*/ 80 h 108"/>
                <a:gd name="T36" fmla="*/ 355 w 513"/>
                <a:gd name="T37" fmla="*/ 103 h 108"/>
                <a:gd name="T38" fmla="*/ 371 w 513"/>
                <a:gd name="T39" fmla="*/ 83 h 108"/>
                <a:gd name="T40" fmla="*/ 379 w 513"/>
                <a:gd name="T41" fmla="*/ 76 h 108"/>
                <a:gd name="T42" fmla="*/ 371 w 513"/>
                <a:gd name="T43" fmla="*/ 83 h 108"/>
                <a:gd name="T44" fmla="*/ 313 w 513"/>
                <a:gd name="T45" fmla="*/ 102 h 108"/>
                <a:gd name="T46" fmla="*/ 303 w 513"/>
                <a:gd name="T47" fmla="*/ 99 h 108"/>
                <a:gd name="T48" fmla="*/ 304 w 513"/>
                <a:gd name="T49" fmla="*/ 85 h 108"/>
                <a:gd name="T50" fmla="*/ 315 w 513"/>
                <a:gd name="T51" fmla="*/ 72 h 108"/>
                <a:gd name="T52" fmla="*/ 324 w 513"/>
                <a:gd name="T53" fmla="*/ 64 h 108"/>
                <a:gd name="T54" fmla="*/ 315 w 513"/>
                <a:gd name="T55" fmla="*/ 72 h 108"/>
                <a:gd name="T56" fmla="*/ 196 w 513"/>
                <a:gd name="T57" fmla="*/ 103 h 108"/>
                <a:gd name="T58" fmla="*/ 164 w 513"/>
                <a:gd name="T59" fmla="*/ 95 h 108"/>
                <a:gd name="T60" fmla="*/ 184 w 513"/>
                <a:gd name="T61" fmla="*/ 71 h 108"/>
                <a:gd name="T62" fmla="*/ 212 w 513"/>
                <a:gd name="T63" fmla="*/ 54 h 108"/>
                <a:gd name="T64" fmla="*/ 249 w 513"/>
                <a:gd name="T65" fmla="*/ 35 h 108"/>
                <a:gd name="T66" fmla="*/ 212 w 513"/>
                <a:gd name="T67" fmla="*/ 54 h 108"/>
                <a:gd name="T68" fmla="*/ 69 w 513"/>
                <a:gd name="T69" fmla="*/ 63 h 108"/>
                <a:gd name="T70" fmla="*/ 116 w 513"/>
                <a:gd name="T71" fmla="*/ 34 h 108"/>
                <a:gd name="T72" fmla="*/ 151 w 513"/>
                <a:gd name="T73" fmla="*/ 24 h 108"/>
                <a:gd name="T74" fmla="*/ 116 w 513"/>
                <a:gd name="T75" fmla="*/ 34 h 108"/>
                <a:gd name="T76" fmla="*/ 0 w 513"/>
                <a:gd name="T77" fmla="*/ 3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3" h="108">
                  <a:moveTo>
                    <a:pt x="0" y="38"/>
                  </a:moveTo>
                  <a:cubicBezTo>
                    <a:pt x="4" y="24"/>
                    <a:pt x="18" y="15"/>
                    <a:pt x="32" y="9"/>
                  </a:cubicBezTo>
                  <a:cubicBezTo>
                    <a:pt x="37" y="6"/>
                    <a:pt x="43" y="4"/>
                    <a:pt x="49" y="2"/>
                  </a:cubicBezTo>
                  <a:cubicBezTo>
                    <a:pt x="63" y="9"/>
                    <a:pt x="80" y="14"/>
                    <a:pt x="96" y="16"/>
                  </a:cubicBezTo>
                  <a:cubicBezTo>
                    <a:pt x="129" y="20"/>
                    <a:pt x="162" y="13"/>
                    <a:pt x="192" y="0"/>
                  </a:cubicBezTo>
                  <a:cubicBezTo>
                    <a:pt x="172" y="9"/>
                    <a:pt x="198" y="26"/>
                    <a:pt x="209" y="29"/>
                  </a:cubicBezTo>
                  <a:cubicBezTo>
                    <a:pt x="233" y="37"/>
                    <a:pt x="265" y="28"/>
                    <a:pt x="289" y="23"/>
                  </a:cubicBezTo>
                  <a:cubicBezTo>
                    <a:pt x="276" y="25"/>
                    <a:pt x="266" y="48"/>
                    <a:pt x="263" y="59"/>
                  </a:cubicBezTo>
                  <a:cubicBezTo>
                    <a:pt x="264" y="55"/>
                    <a:pt x="293" y="55"/>
                    <a:pt x="297" y="54"/>
                  </a:cubicBezTo>
                  <a:cubicBezTo>
                    <a:pt x="317" y="51"/>
                    <a:pt x="332" y="41"/>
                    <a:pt x="349" y="31"/>
                  </a:cubicBezTo>
                  <a:cubicBezTo>
                    <a:pt x="347" y="32"/>
                    <a:pt x="342" y="53"/>
                    <a:pt x="340" y="57"/>
                  </a:cubicBezTo>
                  <a:cubicBezTo>
                    <a:pt x="360" y="62"/>
                    <a:pt x="382" y="57"/>
                    <a:pt x="397" y="44"/>
                  </a:cubicBezTo>
                  <a:cubicBezTo>
                    <a:pt x="393" y="52"/>
                    <a:pt x="402" y="60"/>
                    <a:pt x="409" y="61"/>
                  </a:cubicBezTo>
                  <a:cubicBezTo>
                    <a:pt x="421" y="63"/>
                    <a:pt x="425" y="53"/>
                    <a:pt x="434" y="51"/>
                  </a:cubicBezTo>
                  <a:cubicBezTo>
                    <a:pt x="444" y="47"/>
                    <a:pt x="453" y="57"/>
                    <a:pt x="462" y="63"/>
                  </a:cubicBezTo>
                  <a:cubicBezTo>
                    <a:pt x="480" y="77"/>
                    <a:pt x="497" y="91"/>
                    <a:pt x="513" y="106"/>
                  </a:cubicBezTo>
                  <a:cubicBezTo>
                    <a:pt x="513" y="107"/>
                    <a:pt x="513" y="108"/>
                    <a:pt x="513" y="108"/>
                  </a:cubicBezTo>
                  <a:cubicBezTo>
                    <a:pt x="427" y="80"/>
                    <a:pt x="427" y="80"/>
                    <a:pt x="427" y="80"/>
                  </a:cubicBezTo>
                  <a:cubicBezTo>
                    <a:pt x="408" y="98"/>
                    <a:pt x="381" y="107"/>
                    <a:pt x="355" y="103"/>
                  </a:cubicBezTo>
                  <a:cubicBezTo>
                    <a:pt x="359" y="96"/>
                    <a:pt x="365" y="89"/>
                    <a:pt x="371" y="83"/>
                  </a:cubicBezTo>
                  <a:cubicBezTo>
                    <a:pt x="373" y="81"/>
                    <a:pt x="376" y="78"/>
                    <a:pt x="379" y="76"/>
                  </a:cubicBezTo>
                  <a:cubicBezTo>
                    <a:pt x="376" y="78"/>
                    <a:pt x="373" y="81"/>
                    <a:pt x="371" y="83"/>
                  </a:cubicBezTo>
                  <a:cubicBezTo>
                    <a:pt x="354" y="96"/>
                    <a:pt x="333" y="103"/>
                    <a:pt x="313" y="102"/>
                  </a:cubicBezTo>
                  <a:cubicBezTo>
                    <a:pt x="309" y="102"/>
                    <a:pt x="305" y="102"/>
                    <a:pt x="303" y="99"/>
                  </a:cubicBezTo>
                  <a:cubicBezTo>
                    <a:pt x="300" y="95"/>
                    <a:pt x="301" y="90"/>
                    <a:pt x="304" y="85"/>
                  </a:cubicBezTo>
                  <a:cubicBezTo>
                    <a:pt x="307" y="80"/>
                    <a:pt x="311" y="76"/>
                    <a:pt x="315" y="72"/>
                  </a:cubicBezTo>
                  <a:cubicBezTo>
                    <a:pt x="318" y="69"/>
                    <a:pt x="321" y="67"/>
                    <a:pt x="324" y="64"/>
                  </a:cubicBezTo>
                  <a:cubicBezTo>
                    <a:pt x="321" y="67"/>
                    <a:pt x="318" y="69"/>
                    <a:pt x="315" y="72"/>
                  </a:cubicBezTo>
                  <a:cubicBezTo>
                    <a:pt x="281" y="97"/>
                    <a:pt x="238" y="108"/>
                    <a:pt x="196" y="103"/>
                  </a:cubicBezTo>
                  <a:cubicBezTo>
                    <a:pt x="190" y="102"/>
                    <a:pt x="167" y="101"/>
                    <a:pt x="164" y="95"/>
                  </a:cubicBezTo>
                  <a:cubicBezTo>
                    <a:pt x="159" y="87"/>
                    <a:pt x="178" y="75"/>
                    <a:pt x="184" y="71"/>
                  </a:cubicBezTo>
                  <a:cubicBezTo>
                    <a:pt x="193" y="64"/>
                    <a:pt x="202" y="59"/>
                    <a:pt x="212" y="54"/>
                  </a:cubicBezTo>
                  <a:cubicBezTo>
                    <a:pt x="225" y="49"/>
                    <a:pt x="237" y="42"/>
                    <a:pt x="249" y="35"/>
                  </a:cubicBezTo>
                  <a:cubicBezTo>
                    <a:pt x="237" y="42"/>
                    <a:pt x="224" y="48"/>
                    <a:pt x="212" y="54"/>
                  </a:cubicBezTo>
                  <a:cubicBezTo>
                    <a:pt x="167" y="73"/>
                    <a:pt x="116" y="76"/>
                    <a:pt x="69" y="63"/>
                  </a:cubicBezTo>
                  <a:cubicBezTo>
                    <a:pt x="83" y="51"/>
                    <a:pt x="98" y="41"/>
                    <a:pt x="116" y="34"/>
                  </a:cubicBezTo>
                  <a:cubicBezTo>
                    <a:pt x="127" y="31"/>
                    <a:pt x="139" y="27"/>
                    <a:pt x="151" y="24"/>
                  </a:cubicBezTo>
                  <a:cubicBezTo>
                    <a:pt x="139" y="26"/>
                    <a:pt x="127" y="29"/>
                    <a:pt x="116" y="34"/>
                  </a:cubicBezTo>
                  <a:cubicBezTo>
                    <a:pt x="77" y="43"/>
                    <a:pt x="38" y="49"/>
                    <a:pt x="0" y="38"/>
                  </a:cubicBezTo>
                  <a:close/>
                </a:path>
              </a:pathLst>
            </a:custGeom>
            <a:solidFill>
              <a:srgbClr val="ADD2D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íŝ1iḋe"/>
            <p:cNvSpPr/>
            <p:nvPr/>
          </p:nvSpPr>
          <p:spPr bwMode="auto">
            <a:xfrm>
              <a:off x="3300476" y="2217730"/>
              <a:ext cx="1327842" cy="756713"/>
            </a:xfrm>
            <a:custGeom>
              <a:avLst/>
              <a:gdLst>
                <a:gd name="T0" fmla="*/ 599 w 599"/>
                <a:gd name="T1" fmla="*/ 222 h 342"/>
                <a:gd name="T2" fmla="*/ 445 w 599"/>
                <a:gd name="T3" fmla="*/ 342 h 342"/>
                <a:gd name="T4" fmla="*/ 0 w 599"/>
                <a:gd name="T5" fmla="*/ 118 h 342"/>
                <a:gd name="T6" fmla="*/ 171 w 599"/>
                <a:gd name="T7" fmla="*/ 0 h 342"/>
                <a:gd name="T8" fmla="*/ 599 w 599"/>
                <a:gd name="T9" fmla="*/ 22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9" h="342">
                  <a:moveTo>
                    <a:pt x="599" y="222"/>
                  </a:moveTo>
                  <a:cubicBezTo>
                    <a:pt x="504" y="244"/>
                    <a:pt x="445" y="342"/>
                    <a:pt x="445" y="342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171" y="0"/>
                    <a:pt x="171" y="0"/>
                    <a:pt x="171" y="0"/>
                  </a:cubicBezTo>
                  <a:lnTo>
                    <a:pt x="599" y="222"/>
                  </a:lnTo>
                  <a:close/>
                </a:path>
              </a:pathLst>
            </a:custGeom>
            <a:solidFill>
              <a:srgbClr val="6A803E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îšḻïdé"/>
            <p:cNvSpPr/>
            <p:nvPr/>
          </p:nvSpPr>
          <p:spPr bwMode="auto">
            <a:xfrm>
              <a:off x="3679486" y="1898839"/>
              <a:ext cx="948832" cy="810297"/>
            </a:xfrm>
            <a:custGeom>
              <a:avLst/>
              <a:gdLst>
                <a:gd name="T0" fmla="*/ 21 w 428"/>
                <a:gd name="T1" fmla="*/ 102 h 366"/>
                <a:gd name="T2" fmla="*/ 33 w 428"/>
                <a:gd name="T3" fmla="*/ 0 h 366"/>
                <a:gd name="T4" fmla="*/ 427 w 428"/>
                <a:gd name="T5" fmla="*/ 254 h 366"/>
                <a:gd name="T6" fmla="*/ 428 w 428"/>
                <a:gd name="T7" fmla="*/ 366 h 366"/>
                <a:gd name="T8" fmla="*/ 0 w 428"/>
                <a:gd name="T9" fmla="*/ 144 h 366"/>
                <a:gd name="T10" fmla="*/ 21 w 428"/>
                <a:gd name="T11" fmla="*/ 102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8" h="366">
                  <a:moveTo>
                    <a:pt x="21" y="102"/>
                  </a:moveTo>
                  <a:cubicBezTo>
                    <a:pt x="31" y="59"/>
                    <a:pt x="33" y="0"/>
                    <a:pt x="33" y="0"/>
                  </a:cubicBezTo>
                  <a:cubicBezTo>
                    <a:pt x="33" y="0"/>
                    <a:pt x="126" y="146"/>
                    <a:pt x="427" y="254"/>
                  </a:cubicBezTo>
                  <a:cubicBezTo>
                    <a:pt x="427" y="254"/>
                    <a:pt x="409" y="349"/>
                    <a:pt x="428" y="366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9" y="139"/>
                    <a:pt x="16" y="122"/>
                    <a:pt x="21" y="102"/>
                  </a:cubicBezTo>
                  <a:close/>
                </a:path>
              </a:pathLst>
            </a:custGeom>
            <a:solidFill>
              <a:srgbClr val="C0D968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ï$ľïḍe"/>
            <p:cNvSpPr/>
            <p:nvPr/>
          </p:nvSpPr>
          <p:spPr bwMode="auto">
            <a:xfrm>
              <a:off x="3300476" y="1898839"/>
              <a:ext cx="452198" cy="580277"/>
            </a:xfrm>
            <a:custGeom>
              <a:avLst/>
              <a:gdLst>
                <a:gd name="T0" fmla="*/ 9 w 204"/>
                <a:gd name="T1" fmla="*/ 168 h 262"/>
                <a:gd name="T2" fmla="*/ 139 w 204"/>
                <a:gd name="T3" fmla="*/ 71 h 262"/>
                <a:gd name="T4" fmla="*/ 204 w 204"/>
                <a:gd name="T5" fmla="*/ 0 h 262"/>
                <a:gd name="T6" fmla="*/ 192 w 204"/>
                <a:gd name="T7" fmla="*/ 102 h 262"/>
                <a:gd name="T8" fmla="*/ 171 w 204"/>
                <a:gd name="T9" fmla="*/ 144 h 262"/>
                <a:gd name="T10" fmla="*/ 0 w 204"/>
                <a:gd name="T11" fmla="*/ 262 h 262"/>
                <a:gd name="T12" fmla="*/ 9 w 204"/>
                <a:gd name="T13" fmla="*/ 168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62">
                  <a:moveTo>
                    <a:pt x="9" y="168"/>
                  </a:moveTo>
                  <a:cubicBezTo>
                    <a:pt x="9" y="168"/>
                    <a:pt x="77" y="124"/>
                    <a:pt x="139" y="71"/>
                  </a:cubicBezTo>
                  <a:cubicBezTo>
                    <a:pt x="164" y="48"/>
                    <a:pt x="188" y="24"/>
                    <a:pt x="204" y="0"/>
                  </a:cubicBezTo>
                  <a:cubicBezTo>
                    <a:pt x="204" y="0"/>
                    <a:pt x="202" y="59"/>
                    <a:pt x="192" y="102"/>
                  </a:cubicBezTo>
                  <a:cubicBezTo>
                    <a:pt x="187" y="122"/>
                    <a:pt x="180" y="139"/>
                    <a:pt x="171" y="144"/>
                  </a:cubicBezTo>
                  <a:cubicBezTo>
                    <a:pt x="0" y="262"/>
                    <a:pt x="0" y="262"/>
                    <a:pt x="0" y="262"/>
                  </a:cubicBezTo>
                  <a:cubicBezTo>
                    <a:pt x="0" y="262"/>
                    <a:pt x="25" y="185"/>
                    <a:pt x="9" y="168"/>
                  </a:cubicBezTo>
                  <a:close/>
                </a:path>
              </a:pathLst>
            </a:custGeom>
            <a:solidFill>
              <a:srgbClr val="437036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íṧḷiḑé"/>
            <p:cNvSpPr/>
            <p:nvPr/>
          </p:nvSpPr>
          <p:spPr bwMode="auto">
            <a:xfrm>
              <a:off x="4302891" y="1731552"/>
              <a:ext cx="77109" cy="52277"/>
            </a:xfrm>
            <a:custGeom>
              <a:avLst/>
              <a:gdLst>
                <a:gd name="T0" fmla="*/ 0 w 35"/>
                <a:gd name="T1" fmla="*/ 24 h 24"/>
                <a:gd name="T2" fmla="*/ 35 w 35"/>
                <a:gd name="T3" fmla="*/ 0 h 24"/>
                <a:gd name="T4" fmla="*/ 0 w 35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24">
                  <a:moveTo>
                    <a:pt x="0" y="24"/>
                  </a:moveTo>
                  <a:cubicBezTo>
                    <a:pt x="13" y="17"/>
                    <a:pt x="24" y="8"/>
                    <a:pt x="35" y="0"/>
                  </a:cubicBezTo>
                  <a:cubicBezTo>
                    <a:pt x="24" y="9"/>
                    <a:pt x="13" y="17"/>
                    <a:pt x="0" y="24"/>
                  </a:cubicBezTo>
                  <a:close/>
                </a:path>
              </a:pathLst>
            </a:custGeom>
            <a:solidFill>
              <a:srgbClr val="FFEDD8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ïşļîḋe"/>
            <p:cNvSpPr/>
            <p:nvPr/>
          </p:nvSpPr>
          <p:spPr bwMode="auto">
            <a:xfrm>
              <a:off x="4382614" y="1521137"/>
              <a:ext cx="57505" cy="60119"/>
            </a:xfrm>
            <a:custGeom>
              <a:avLst/>
              <a:gdLst>
                <a:gd name="T0" fmla="*/ 26 w 26"/>
                <a:gd name="T1" fmla="*/ 0 h 27"/>
                <a:gd name="T2" fmla="*/ 0 w 26"/>
                <a:gd name="T3" fmla="*/ 27 h 27"/>
                <a:gd name="T4" fmla="*/ 26 w 2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7">
                  <a:moveTo>
                    <a:pt x="26" y="0"/>
                  </a:moveTo>
                  <a:cubicBezTo>
                    <a:pt x="17" y="9"/>
                    <a:pt x="9" y="18"/>
                    <a:pt x="0" y="27"/>
                  </a:cubicBezTo>
                  <a:cubicBezTo>
                    <a:pt x="8" y="17"/>
                    <a:pt x="16" y="8"/>
                    <a:pt x="26" y="0"/>
                  </a:cubicBezTo>
                  <a:close/>
                </a:path>
              </a:pathLst>
            </a:custGeom>
            <a:solidFill>
              <a:srgbClr val="FFEDD8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iś1îḋé"/>
            <p:cNvSpPr/>
            <p:nvPr/>
          </p:nvSpPr>
          <p:spPr bwMode="auto">
            <a:xfrm>
              <a:off x="4284594" y="1949810"/>
              <a:ext cx="22218" cy="11763"/>
            </a:xfrm>
            <a:custGeom>
              <a:avLst/>
              <a:gdLst>
                <a:gd name="T0" fmla="*/ 10 w 10"/>
                <a:gd name="T1" fmla="*/ 0 h 5"/>
                <a:gd name="T2" fmla="*/ 0 w 10"/>
                <a:gd name="T3" fmla="*/ 5 h 5"/>
                <a:gd name="T4" fmla="*/ 10 w 10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0" y="0"/>
                  </a:moveTo>
                  <a:cubicBezTo>
                    <a:pt x="7" y="2"/>
                    <a:pt x="3" y="4"/>
                    <a:pt x="0" y="5"/>
                  </a:cubicBezTo>
                  <a:cubicBezTo>
                    <a:pt x="3" y="3"/>
                    <a:pt x="7" y="2"/>
                    <a:pt x="10" y="0"/>
                  </a:cubicBezTo>
                  <a:close/>
                </a:path>
              </a:pathLst>
            </a:custGeom>
            <a:solidFill>
              <a:srgbClr val="FFEDD8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íṩliḋé"/>
            <p:cNvSpPr/>
            <p:nvPr/>
          </p:nvSpPr>
          <p:spPr bwMode="auto">
            <a:xfrm>
              <a:off x="4074179" y="2392859"/>
              <a:ext cx="482258" cy="239169"/>
            </a:xfrm>
            <a:custGeom>
              <a:avLst/>
              <a:gdLst>
                <a:gd name="T0" fmla="*/ 218 w 218"/>
                <a:gd name="T1" fmla="*/ 108 h 108"/>
                <a:gd name="T2" fmla="*/ 0 w 218"/>
                <a:gd name="T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8" h="108">
                  <a:moveTo>
                    <a:pt x="218" y="108"/>
                  </a:moveTo>
                  <a:cubicBezTo>
                    <a:pt x="218" y="108"/>
                    <a:pt x="29" y="24"/>
                    <a:pt x="0" y="0"/>
                  </a:cubicBezTo>
                </a:path>
              </a:pathLst>
            </a:custGeom>
            <a:solidFill>
              <a:srgbClr val="405B32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îSlïḑe"/>
            <p:cNvSpPr/>
            <p:nvPr/>
          </p:nvSpPr>
          <p:spPr bwMode="auto">
            <a:xfrm>
              <a:off x="3748752" y="1978562"/>
              <a:ext cx="823366" cy="653465"/>
            </a:xfrm>
            <a:custGeom>
              <a:avLst/>
              <a:gdLst>
                <a:gd name="T0" fmla="*/ 59 w 372"/>
                <a:gd name="T1" fmla="*/ 145 h 295"/>
                <a:gd name="T2" fmla="*/ 232 w 372"/>
                <a:gd name="T3" fmla="*/ 237 h 295"/>
                <a:gd name="T4" fmla="*/ 355 w 372"/>
                <a:gd name="T5" fmla="*/ 292 h 295"/>
                <a:gd name="T6" fmla="*/ 296 w 372"/>
                <a:gd name="T7" fmla="*/ 260 h 295"/>
                <a:gd name="T8" fmla="*/ 366 w 372"/>
                <a:gd name="T9" fmla="*/ 285 h 295"/>
                <a:gd name="T10" fmla="*/ 255 w 372"/>
                <a:gd name="T11" fmla="*/ 234 h 295"/>
                <a:gd name="T12" fmla="*/ 367 w 372"/>
                <a:gd name="T13" fmla="*/ 278 h 295"/>
                <a:gd name="T14" fmla="*/ 256 w 372"/>
                <a:gd name="T15" fmla="*/ 227 h 295"/>
                <a:gd name="T16" fmla="*/ 367 w 372"/>
                <a:gd name="T17" fmla="*/ 271 h 295"/>
                <a:gd name="T18" fmla="*/ 256 w 372"/>
                <a:gd name="T19" fmla="*/ 220 h 295"/>
                <a:gd name="T20" fmla="*/ 368 w 372"/>
                <a:gd name="T21" fmla="*/ 264 h 295"/>
                <a:gd name="T22" fmla="*/ 257 w 372"/>
                <a:gd name="T23" fmla="*/ 214 h 295"/>
                <a:gd name="T24" fmla="*/ 369 w 372"/>
                <a:gd name="T25" fmla="*/ 258 h 295"/>
                <a:gd name="T26" fmla="*/ 258 w 372"/>
                <a:gd name="T27" fmla="*/ 207 h 295"/>
                <a:gd name="T28" fmla="*/ 369 w 372"/>
                <a:gd name="T29" fmla="*/ 251 h 295"/>
                <a:gd name="T30" fmla="*/ 258 w 372"/>
                <a:gd name="T31" fmla="*/ 200 h 295"/>
                <a:gd name="T32" fmla="*/ 370 w 372"/>
                <a:gd name="T33" fmla="*/ 244 h 295"/>
                <a:gd name="T34" fmla="*/ 259 w 372"/>
                <a:gd name="T35" fmla="*/ 193 h 295"/>
                <a:gd name="T36" fmla="*/ 371 w 372"/>
                <a:gd name="T37" fmla="*/ 237 h 295"/>
                <a:gd name="T38" fmla="*/ 260 w 372"/>
                <a:gd name="T39" fmla="*/ 187 h 295"/>
                <a:gd name="T40" fmla="*/ 371 w 372"/>
                <a:gd name="T41" fmla="*/ 231 h 295"/>
                <a:gd name="T42" fmla="*/ 260 w 372"/>
                <a:gd name="T43" fmla="*/ 180 h 295"/>
                <a:gd name="T44" fmla="*/ 372 w 372"/>
                <a:gd name="T45" fmla="*/ 224 h 295"/>
                <a:gd name="T46" fmla="*/ 255 w 372"/>
                <a:gd name="T47" fmla="*/ 170 h 295"/>
                <a:gd name="T48" fmla="*/ 161 w 372"/>
                <a:gd name="T49" fmla="*/ 114 h 295"/>
                <a:gd name="T50" fmla="*/ 73 w 372"/>
                <a:gd name="T51" fmla="*/ 47 h 295"/>
                <a:gd name="T52" fmla="*/ 20 w 372"/>
                <a:gd name="T53" fmla="*/ 0 h 295"/>
                <a:gd name="T54" fmla="*/ 89 w 372"/>
                <a:gd name="T55" fmla="*/ 69 h 295"/>
                <a:gd name="T56" fmla="*/ 60 w 372"/>
                <a:gd name="T57" fmla="*/ 46 h 295"/>
                <a:gd name="T58" fmla="*/ 33 w 372"/>
                <a:gd name="T59" fmla="*/ 24 h 295"/>
                <a:gd name="T60" fmla="*/ 116 w 372"/>
                <a:gd name="T61" fmla="*/ 100 h 295"/>
                <a:gd name="T62" fmla="*/ 74 w 372"/>
                <a:gd name="T63" fmla="*/ 70 h 295"/>
                <a:gd name="T64" fmla="*/ 18 w 372"/>
                <a:gd name="T65" fmla="*/ 25 h 295"/>
                <a:gd name="T66" fmla="*/ 91 w 372"/>
                <a:gd name="T67" fmla="*/ 90 h 295"/>
                <a:gd name="T68" fmla="*/ 96 w 372"/>
                <a:gd name="T69" fmla="*/ 95 h 295"/>
                <a:gd name="T70" fmla="*/ 29 w 372"/>
                <a:gd name="T71" fmla="*/ 44 h 295"/>
                <a:gd name="T72" fmla="*/ 71 w 372"/>
                <a:gd name="T73" fmla="*/ 84 h 295"/>
                <a:gd name="T74" fmla="*/ 118 w 372"/>
                <a:gd name="T75" fmla="*/ 119 h 295"/>
                <a:gd name="T76" fmla="*/ 39 w 372"/>
                <a:gd name="T77" fmla="*/ 64 h 295"/>
                <a:gd name="T78" fmla="*/ 52 w 372"/>
                <a:gd name="T79" fmla="*/ 79 h 295"/>
                <a:gd name="T80" fmla="*/ 125 w 372"/>
                <a:gd name="T81" fmla="*/ 133 h 295"/>
                <a:gd name="T82" fmla="*/ 53 w 372"/>
                <a:gd name="T83" fmla="*/ 85 h 295"/>
                <a:gd name="T84" fmla="*/ 24 w 372"/>
                <a:gd name="T85" fmla="*/ 66 h 295"/>
                <a:gd name="T86" fmla="*/ 113 w 372"/>
                <a:gd name="T87" fmla="*/ 134 h 295"/>
                <a:gd name="T88" fmla="*/ 74 w 372"/>
                <a:gd name="T89" fmla="*/ 110 h 295"/>
                <a:gd name="T90" fmla="*/ 15 w 372"/>
                <a:gd name="T91" fmla="*/ 69 h 295"/>
                <a:gd name="T92" fmla="*/ 92 w 372"/>
                <a:gd name="T93" fmla="*/ 129 h 295"/>
                <a:gd name="T94" fmla="*/ 53 w 372"/>
                <a:gd name="T95" fmla="*/ 106 h 295"/>
                <a:gd name="T96" fmla="*/ 23 w 372"/>
                <a:gd name="T97" fmla="*/ 87 h 295"/>
                <a:gd name="T98" fmla="*/ 104 w 372"/>
                <a:gd name="T99" fmla="*/ 145 h 295"/>
                <a:gd name="T100" fmla="*/ 35 w 372"/>
                <a:gd name="T101" fmla="*/ 104 h 295"/>
                <a:gd name="T102" fmla="*/ 49 w 372"/>
                <a:gd name="T103" fmla="*/ 118 h 295"/>
                <a:gd name="T104" fmla="*/ 125 w 372"/>
                <a:gd name="T105" fmla="*/ 165 h 295"/>
                <a:gd name="T106" fmla="*/ 49 w 372"/>
                <a:gd name="T107" fmla="*/ 125 h 295"/>
                <a:gd name="T108" fmla="*/ 19 w 372"/>
                <a:gd name="T109" fmla="*/ 108 h 295"/>
                <a:gd name="T110" fmla="*/ 114 w 372"/>
                <a:gd name="T111" fmla="*/ 168 h 295"/>
                <a:gd name="T112" fmla="*/ 62 w 372"/>
                <a:gd name="T113" fmla="*/ 141 h 295"/>
                <a:gd name="T114" fmla="*/ 0 w 372"/>
                <a:gd name="T115" fmla="*/ 105 h 295"/>
                <a:gd name="T116" fmla="*/ 170 w 372"/>
                <a:gd name="T117" fmla="*/ 19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2" h="295">
                  <a:moveTo>
                    <a:pt x="0" y="105"/>
                  </a:moveTo>
                  <a:cubicBezTo>
                    <a:pt x="0" y="105"/>
                    <a:pt x="4" y="108"/>
                    <a:pt x="11" y="113"/>
                  </a:cubicBezTo>
                  <a:cubicBezTo>
                    <a:pt x="18" y="118"/>
                    <a:pt x="27" y="125"/>
                    <a:pt x="39" y="133"/>
                  </a:cubicBezTo>
                  <a:cubicBezTo>
                    <a:pt x="45" y="137"/>
                    <a:pt x="52" y="141"/>
                    <a:pt x="59" y="145"/>
                  </a:cubicBezTo>
                  <a:cubicBezTo>
                    <a:pt x="66" y="150"/>
                    <a:pt x="74" y="154"/>
                    <a:pt x="81" y="159"/>
                  </a:cubicBezTo>
                  <a:cubicBezTo>
                    <a:pt x="89" y="163"/>
                    <a:pt x="98" y="168"/>
                    <a:pt x="106" y="172"/>
                  </a:cubicBezTo>
                  <a:cubicBezTo>
                    <a:pt x="141" y="191"/>
                    <a:pt x="177" y="209"/>
                    <a:pt x="213" y="227"/>
                  </a:cubicBezTo>
                  <a:cubicBezTo>
                    <a:pt x="219" y="231"/>
                    <a:pt x="226" y="234"/>
                    <a:pt x="232" y="237"/>
                  </a:cubicBezTo>
                  <a:cubicBezTo>
                    <a:pt x="239" y="241"/>
                    <a:pt x="246" y="244"/>
                    <a:pt x="253" y="247"/>
                  </a:cubicBezTo>
                  <a:cubicBezTo>
                    <a:pt x="267" y="254"/>
                    <a:pt x="280" y="260"/>
                    <a:pt x="294" y="266"/>
                  </a:cubicBezTo>
                  <a:cubicBezTo>
                    <a:pt x="307" y="272"/>
                    <a:pt x="319" y="277"/>
                    <a:pt x="329" y="282"/>
                  </a:cubicBezTo>
                  <a:cubicBezTo>
                    <a:pt x="340" y="286"/>
                    <a:pt x="349" y="289"/>
                    <a:pt x="355" y="292"/>
                  </a:cubicBezTo>
                  <a:cubicBezTo>
                    <a:pt x="361" y="294"/>
                    <a:pt x="365" y="295"/>
                    <a:pt x="365" y="295"/>
                  </a:cubicBezTo>
                  <a:cubicBezTo>
                    <a:pt x="365" y="295"/>
                    <a:pt x="362" y="294"/>
                    <a:pt x="356" y="290"/>
                  </a:cubicBezTo>
                  <a:cubicBezTo>
                    <a:pt x="350" y="287"/>
                    <a:pt x="341" y="283"/>
                    <a:pt x="331" y="278"/>
                  </a:cubicBezTo>
                  <a:cubicBezTo>
                    <a:pt x="321" y="273"/>
                    <a:pt x="309" y="267"/>
                    <a:pt x="296" y="260"/>
                  </a:cubicBezTo>
                  <a:cubicBezTo>
                    <a:pt x="291" y="258"/>
                    <a:pt x="286" y="255"/>
                    <a:pt x="281" y="253"/>
                  </a:cubicBezTo>
                  <a:cubicBezTo>
                    <a:pt x="290" y="256"/>
                    <a:pt x="298" y="260"/>
                    <a:pt x="306" y="263"/>
                  </a:cubicBezTo>
                  <a:cubicBezTo>
                    <a:pt x="324" y="271"/>
                    <a:pt x="339" y="276"/>
                    <a:pt x="349" y="279"/>
                  </a:cubicBezTo>
                  <a:cubicBezTo>
                    <a:pt x="360" y="283"/>
                    <a:pt x="366" y="285"/>
                    <a:pt x="366" y="285"/>
                  </a:cubicBezTo>
                  <a:cubicBezTo>
                    <a:pt x="366" y="285"/>
                    <a:pt x="360" y="282"/>
                    <a:pt x="350" y="278"/>
                  </a:cubicBezTo>
                  <a:cubicBezTo>
                    <a:pt x="340" y="274"/>
                    <a:pt x="325" y="267"/>
                    <a:pt x="308" y="259"/>
                  </a:cubicBezTo>
                  <a:cubicBezTo>
                    <a:pt x="299" y="255"/>
                    <a:pt x="290" y="251"/>
                    <a:pt x="280" y="246"/>
                  </a:cubicBezTo>
                  <a:cubicBezTo>
                    <a:pt x="272" y="242"/>
                    <a:pt x="264" y="238"/>
                    <a:pt x="255" y="234"/>
                  </a:cubicBezTo>
                  <a:cubicBezTo>
                    <a:pt x="263" y="238"/>
                    <a:pt x="271" y="241"/>
                    <a:pt x="278" y="244"/>
                  </a:cubicBezTo>
                  <a:cubicBezTo>
                    <a:pt x="288" y="249"/>
                    <a:pt x="298" y="253"/>
                    <a:pt x="307" y="256"/>
                  </a:cubicBezTo>
                  <a:cubicBezTo>
                    <a:pt x="324" y="264"/>
                    <a:pt x="339" y="269"/>
                    <a:pt x="350" y="273"/>
                  </a:cubicBezTo>
                  <a:cubicBezTo>
                    <a:pt x="361" y="276"/>
                    <a:pt x="367" y="278"/>
                    <a:pt x="367" y="278"/>
                  </a:cubicBezTo>
                  <a:cubicBezTo>
                    <a:pt x="367" y="278"/>
                    <a:pt x="361" y="275"/>
                    <a:pt x="351" y="271"/>
                  </a:cubicBezTo>
                  <a:cubicBezTo>
                    <a:pt x="340" y="267"/>
                    <a:pt x="326" y="260"/>
                    <a:pt x="308" y="253"/>
                  </a:cubicBezTo>
                  <a:cubicBezTo>
                    <a:pt x="300" y="249"/>
                    <a:pt x="290" y="244"/>
                    <a:pt x="280" y="239"/>
                  </a:cubicBezTo>
                  <a:cubicBezTo>
                    <a:pt x="272" y="236"/>
                    <a:pt x="264" y="231"/>
                    <a:pt x="256" y="227"/>
                  </a:cubicBezTo>
                  <a:cubicBezTo>
                    <a:pt x="264" y="231"/>
                    <a:pt x="271" y="235"/>
                    <a:pt x="279" y="238"/>
                  </a:cubicBezTo>
                  <a:cubicBezTo>
                    <a:pt x="289" y="242"/>
                    <a:pt x="298" y="246"/>
                    <a:pt x="307" y="250"/>
                  </a:cubicBezTo>
                  <a:cubicBezTo>
                    <a:pt x="325" y="257"/>
                    <a:pt x="340" y="262"/>
                    <a:pt x="351" y="266"/>
                  </a:cubicBezTo>
                  <a:cubicBezTo>
                    <a:pt x="361" y="269"/>
                    <a:pt x="367" y="271"/>
                    <a:pt x="367" y="271"/>
                  </a:cubicBezTo>
                  <a:cubicBezTo>
                    <a:pt x="367" y="271"/>
                    <a:pt x="361" y="269"/>
                    <a:pt x="351" y="264"/>
                  </a:cubicBezTo>
                  <a:cubicBezTo>
                    <a:pt x="341" y="260"/>
                    <a:pt x="326" y="254"/>
                    <a:pt x="309" y="246"/>
                  </a:cubicBezTo>
                  <a:cubicBezTo>
                    <a:pt x="300" y="242"/>
                    <a:pt x="291" y="237"/>
                    <a:pt x="281" y="233"/>
                  </a:cubicBezTo>
                  <a:cubicBezTo>
                    <a:pt x="273" y="229"/>
                    <a:pt x="265" y="225"/>
                    <a:pt x="256" y="220"/>
                  </a:cubicBezTo>
                  <a:cubicBezTo>
                    <a:pt x="264" y="224"/>
                    <a:pt x="272" y="228"/>
                    <a:pt x="279" y="231"/>
                  </a:cubicBezTo>
                  <a:cubicBezTo>
                    <a:pt x="289" y="235"/>
                    <a:pt x="299" y="239"/>
                    <a:pt x="308" y="243"/>
                  </a:cubicBezTo>
                  <a:cubicBezTo>
                    <a:pt x="326" y="250"/>
                    <a:pt x="341" y="255"/>
                    <a:pt x="351" y="259"/>
                  </a:cubicBezTo>
                  <a:cubicBezTo>
                    <a:pt x="362" y="263"/>
                    <a:pt x="368" y="264"/>
                    <a:pt x="368" y="264"/>
                  </a:cubicBezTo>
                  <a:cubicBezTo>
                    <a:pt x="368" y="264"/>
                    <a:pt x="362" y="262"/>
                    <a:pt x="352" y="258"/>
                  </a:cubicBezTo>
                  <a:cubicBezTo>
                    <a:pt x="342" y="253"/>
                    <a:pt x="327" y="247"/>
                    <a:pt x="310" y="239"/>
                  </a:cubicBezTo>
                  <a:cubicBezTo>
                    <a:pt x="301" y="235"/>
                    <a:pt x="292" y="231"/>
                    <a:pt x="282" y="226"/>
                  </a:cubicBezTo>
                  <a:cubicBezTo>
                    <a:pt x="274" y="222"/>
                    <a:pt x="265" y="218"/>
                    <a:pt x="257" y="214"/>
                  </a:cubicBezTo>
                  <a:cubicBezTo>
                    <a:pt x="265" y="217"/>
                    <a:pt x="273" y="221"/>
                    <a:pt x="280" y="224"/>
                  </a:cubicBezTo>
                  <a:cubicBezTo>
                    <a:pt x="290" y="229"/>
                    <a:pt x="300" y="233"/>
                    <a:pt x="309" y="236"/>
                  </a:cubicBezTo>
                  <a:cubicBezTo>
                    <a:pt x="326" y="243"/>
                    <a:pt x="341" y="249"/>
                    <a:pt x="352" y="252"/>
                  </a:cubicBezTo>
                  <a:cubicBezTo>
                    <a:pt x="363" y="256"/>
                    <a:pt x="369" y="258"/>
                    <a:pt x="369" y="258"/>
                  </a:cubicBezTo>
                  <a:cubicBezTo>
                    <a:pt x="369" y="258"/>
                    <a:pt x="363" y="255"/>
                    <a:pt x="352" y="251"/>
                  </a:cubicBezTo>
                  <a:cubicBezTo>
                    <a:pt x="342" y="247"/>
                    <a:pt x="328" y="240"/>
                    <a:pt x="310" y="232"/>
                  </a:cubicBezTo>
                  <a:cubicBezTo>
                    <a:pt x="302" y="228"/>
                    <a:pt x="292" y="224"/>
                    <a:pt x="282" y="219"/>
                  </a:cubicBezTo>
                  <a:cubicBezTo>
                    <a:pt x="274" y="215"/>
                    <a:pt x="266" y="211"/>
                    <a:pt x="258" y="207"/>
                  </a:cubicBezTo>
                  <a:cubicBezTo>
                    <a:pt x="265" y="211"/>
                    <a:pt x="273" y="214"/>
                    <a:pt x="281" y="217"/>
                  </a:cubicBezTo>
                  <a:cubicBezTo>
                    <a:pt x="291" y="222"/>
                    <a:pt x="300" y="226"/>
                    <a:pt x="309" y="229"/>
                  </a:cubicBezTo>
                  <a:cubicBezTo>
                    <a:pt x="327" y="237"/>
                    <a:pt x="342" y="242"/>
                    <a:pt x="353" y="246"/>
                  </a:cubicBezTo>
                  <a:cubicBezTo>
                    <a:pt x="363" y="249"/>
                    <a:pt x="369" y="251"/>
                    <a:pt x="369" y="251"/>
                  </a:cubicBezTo>
                  <a:cubicBezTo>
                    <a:pt x="369" y="251"/>
                    <a:pt x="363" y="248"/>
                    <a:pt x="353" y="244"/>
                  </a:cubicBezTo>
                  <a:cubicBezTo>
                    <a:pt x="343" y="240"/>
                    <a:pt x="328" y="233"/>
                    <a:pt x="311" y="225"/>
                  </a:cubicBezTo>
                  <a:cubicBezTo>
                    <a:pt x="302" y="222"/>
                    <a:pt x="293" y="217"/>
                    <a:pt x="283" y="212"/>
                  </a:cubicBezTo>
                  <a:cubicBezTo>
                    <a:pt x="275" y="209"/>
                    <a:pt x="267" y="204"/>
                    <a:pt x="258" y="200"/>
                  </a:cubicBezTo>
                  <a:cubicBezTo>
                    <a:pt x="266" y="204"/>
                    <a:pt x="274" y="207"/>
                    <a:pt x="281" y="211"/>
                  </a:cubicBezTo>
                  <a:cubicBezTo>
                    <a:pt x="291" y="215"/>
                    <a:pt x="301" y="219"/>
                    <a:pt x="310" y="223"/>
                  </a:cubicBezTo>
                  <a:cubicBezTo>
                    <a:pt x="328" y="230"/>
                    <a:pt x="343" y="235"/>
                    <a:pt x="353" y="239"/>
                  </a:cubicBezTo>
                  <a:cubicBezTo>
                    <a:pt x="364" y="242"/>
                    <a:pt x="370" y="244"/>
                    <a:pt x="370" y="244"/>
                  </a:cubicBezTo>
                  <a:cubicBezTo>
                    <a:pt x="370" y="244"/>
                    <a:pt x="364" y="242"/>
                    <a:pt x="354" y="237"/>
                  </a:cubicBezTo>
                  <a:cubicBezTo>
                    <a:pt x="343" y="233"/>
                    <a:pt x="329" y="227"/>
                    <a:pt x="312" y="219"/>
                  </a:cubicBezTo>
                  <a:cubicBezTo>
                    <a:pt x="303" y="215"/>
                    <a:pt x="293" y="210"/>
                    <a:pt x="284" y="206"/>
                  </a:cubicBezTo>
                  <a:cubicBezTo>
                    <a:pt x="276" y="202"/>
                    <a:pt x="267" y="198"/>
                    <a:pt x="259" y="193"/>
                  </a:cubicBezTo>
                  <a:cubicBezTo>
                    <a:pt x="267" y="197"/>
                    <a:pt x="275" y="201"/>
                    <a:pt x="282" y="204"/>
                  </a:cubicBezTo>
                  <a:cubicBezTo>
                    <a:pt x="292" y="208"/>
                    <a:pt x="302" y="212"/>
                    <a:pt x="311" y="216"/>
                  </a:cubicBezTo>
                  <a:cubicBezTo>
                    <a:pt x="328" y="223"/>
                    <a:pt x="343" y="228"/>
                    <a:pt x="354" y="232"/>
                  </a:cubicBezTo>
                  <a:cubicBezTo>
                    <a:pt x="364" y="236"/>
                    <a:pt x="371" y="237"/>
                    <a:pt x="371" y="237"/>
                  </a:cubicBezTo>
                  <a:cubicBezTo>
                    <a:pt x="371" y="237"/>
                    <a:pt x="365" y="235"/>
                    <a:pt x="354" y="231"/>
                  </a:cubicBezTo>
                  <a:cubicBezTo>
                    <a:pt x="344" y="226"/>
                    <a:pt x="330" y="220"/>
                    <a:pt x="312" y="212"/>
                  </a:cubicBezTo>
                  <a:cubicBezTo>
                    <a:pt x="303" y="208"/>
                    <a:pt x="294" y="204"/>
                    <a:pt x="284" y="199"/>
                  </a:cubicBezTo>
                  <a:cubicBezTo>
                    <a:pt x="276" y="195"/>
                    <a:pt x="268" y="191"/>
                    <a:pt x="260" y="187"/>
                  </a:cubicBezTo>
                  <a:cubicBezTo>
                    <a:pt x="267" y="190"/>
                    <a:pt x="275" y="194"/>
                    <a:pt x="283" y="197"/>
                  </a:cubicBezTo>
                  <a:cubicBezTo>
                    <a:pt x="293" y="201"/>
                    <a:pt x="302" y="206"/>
                    <a:pt x="311" y="209"/>
                  </a:cubicBezTo>
                  <a:cubicBezTo>
                    <a:pt x="329" y="216"/>
                    <a:pt x="344" y="222"/>
                    <a:pt x="355" y="225"/>
                  </a:cubicBezTo>
                  <a:cubicBezTo>
                    <a:pt x="365" y="229"/>
                    <a:pt x="371" y="231"/>
                    <a:pt x="371" y="231"/>
                  </a:cubicBezTo>
                  <a:cubicBezTo>
                    <a:pt x="371" y="231"/>
                    <a:pt x="365" y="228"/>
                    <a:pt x="355" y="224"/>
                  </a:cubicBezTo>
                  <a:cubicBezTo>
                    <a:pt x="345" y="220"/>
                    <a:pt x="330" y="213"/>
                    <a:pt x="313" y="205"/>
                  </a:cubicBezTo>
                  <a:cubicBezTo>
                    <a:pt x="304" y="201"/>
                    <a:pt x="295" y="197"/>
                    <a:pt x="285" y="192"/>
                  </a:cubicBezTo>
                  <a:cubicBezTo>
                    <a:pt x="277" y="188"/>
                    <a:pt x="269" y="184"/>
                    <a:pt x="260" y="180"/>
                  </a:cubicBezTo>
                  <a:cubicBezTo>
                    <a:pt x="268" y="184"/>
                    <a:pt x="276" y="187"/>
                    <a:pt x="283" y="190"/>
                  </a:cubicBezTo>
                  <a:cubicBezTo>
                    <a:pt x="293" y="195"/>
                    <a:pt x="303" y="199"/>
                    <a:pt x="312" y="202"/>
                  </a:cubicBezTo>
                  <a:cubicBezTo>
                    <a:pt x="330" y="210"/>
                    <a:pt x="345" y="215"/>
                    <a:pt x="355" y="218"/>
                  </a:cubicBezTo>
                  <a:cubicBezTo>
                    <a:pt x="366" y="222"/>
                    <a:pt x="372" y="224"/>
                    <a:pt x="372" y="224"/>
                  </a:cubicBezTo>
                  <a:cubicBezTo>
                    <a:pt x="372" y="224"/>
                    <a:pt x="366" y="221"/>
                    <a:pt x="356" y="217"/>
                  </a:cubicBezTo>
                  <a:cubicBezTo>
                    <a:pt x="345" y="213"/>
                    <a:pt x="331" y="206"/>
                    <a:pt x="313" y="198"/>
                  </a:cubicBezTo>
                  <a:cubicBezTo>
                    <a:pt x="305" y="194"/>
                    <a:pt x="295" y="190"/>
                    <a:pt x="286" y="185"/>
                  </a:cubicBezTo>
                  <a:cubicBezTo>
                    <a:pt x="276" y="181"/>
                    <a:pt x="266" y="175"/>
                    <a:pt x="255" y="170"/>
                  </a:cubicBezTo>
                  <a:cubicBezTo>
                    <a:pt x="244" y="165"/>
                    <a:pt x="233" y="159"/>
                    <a:pt x="222" y="153"/>
                  </a:cubicBezTo>
                  <a:cubicBezTo>
                    <a:pt x="215" y="149"/>
                    <a:pt x="207" y="144"/>
                    <a:pt x="200" y="140"/>
                  </a:cubicBezTo>
                  <a:cubicBezTo>
                    <a:pt x="195" y="136"/>
                    <a:pt x="189" y="133"/>
                    <a:pt x="184" y="130"/>
                  </a:cubicBezTo>
                  <a:cubicBezTo>
                    <a:pt x="177" y="125"/>
                    <a:pt x="169" y="120"/>
                    <a:pt x="161" y="114"/>
                  </a:cubicBezTo>
                  <a:cubicBezTo>
                    <a:pt x="153" y="109"/>
                    <a:pt x="146" y="103"/>
                    <a:pt x="138" y="98"/>
                  </a:cubicBezTo>
                  <a:cubicBezTo>
                    <a:pt x="130" y="92"/>
                    <a:pt x="122" y="86"/>
                    <a:pt x="115" y="81"/>
                  </a:cubicBezTo>
                  <a:cubicBezTo>
                    <a:pt x="107" y="75"/>
                    <a:pt x="100" y="69"/>
                    <a:pt x="93" y="63"/>
                  </a:cubicBezTo>
                  <a:cubicBezTo>
                    <a:pt x="86" y="58"/>
                    <a:pt x="79" y="52"/>
                    <a:pt x="73" y="47"/>
                  </a:cubicBezTo>
                  <a:cubicBezTo>
                    <a:pt x="67" y="42"/>
                    <a:pt x="61" y="36"/>
                    <a:pt x="56" y="32"/>
                  </a:cubicBezTo>
                  <a:cubicBezTo>
                    <a:pt x="50" y="27"/>
                    <a:pt x="45" y="23"/>
                    <a:pt x="41" y="19"/>
                  </a:cubicBezTo>
                  <a:cubicBezTo>
                    <a:pt x="36" y="15"/>
                    <a:pt x="33" y="11"/>
                    <a:pt x="29" y="9"/>
                  </a:cubicBezTo>
                  <a:cubicBezTo>
                    <a:pt x="23" y="3"/>
                    <a:pt x="20" y="0"/>
                    <a:pt x="20" y="0"/>
                  </a:cubicBezTo>
                  <a:cubicBezTo>
                    <a:pt x="20" y="0"/>
                    <a:pt x="23" y="3"/>
                    <a:pt x="28" y="10"/>
                  </a:cubicBezTo>
                  <a:cubicBezTo>
                    <a:pt x="34" y="16"/>
                    <a:pt x="42" y="25"/>
                    <a:pt x="53" y="35"/>
                  </a:cubicBezTo>
                  <a:cubicBezTo>
                    <a:pt x="58" y="40"/>
                    <a:pt x="63" y="46"/>
                    <a:pt x="69" y="51"/>
                  </a:cubicBezTo>
                  <a:cubicBezTo>
                    <a:pt x="76" y="57"/>
                    <a:pt x="82" y="63"/>
                    <a:pt x="89" y="69"/>
                  </a:cubicBezTo>
                  <a:cubicBezTo>
                    <a:pt x="95" y="73"/>
                    <a:pt x="101" y="79"/>
                    <a:pt x="107" y="84"/>
                  </a:cubicBezTo>
                  <a:cubicBezTo>
                    <a:pt x="104" y="81"/>
                    <a:pt x="101" y="79"/>
                    <a:pt x="98" y="77"/>
                  </a:cubicBezTo>
                  <a:cubicBezTo>
                    <a:pt x="91" y="72"/>
                    <a:pt x="85" y="66"/>
                    <a:pt x="78" y="61"/>
                  </a:cubicBezTo>
                  <a:cubicBezTo>
                    <a:pt x="72" y="56"/>
                    <a:pt x="66" y="51"/>
                    <a:pt x="60" y="46"/>
                  </a:cubicBezTo>
                  <a:cubicBezTo>
                    <a:pt x="55" y="41"/>
                    <a:pt x="50" y="37"/>
                    <a:pt x="45" y="33"/>
                  </a:cubicBezTo>
                  <a:cubicBezTo>
                    <a:pt x="41" y="30"/>
                    <a:pt x="37" y="26"/>
                    <a:pt x="34" y="23"/>
                  </a:cubicBezTo>
                  <a:cubicBezTo>
                    <a:pt x="27" y="18"/>
                    <a:pt x="24" y="15"/>
                    <a:pt x="24" y="15"/>
                  </a:cubicBezTo>
                  <a:cubicBezTo>
                    <a:pt x="24" y="15"/>
                    <a:pt x="27" y="18"/>
                    <a:pt x="33" y="24"/>
                  </a:cubicBezTo>
                  <a:cubicBezTo>
                    <a:pt x="39" y="30"/>
                    <a:pt x="47" y="40"/>
                    <a:pt x="57" y="49"/>
                  </a:cubicBezTo>
                  <a:cubicBezTo>
                    <a:pt x="63" y="54"/>
                    <a:pt x="68" y="60"/>
                    <a:pt x="75" y="65"/>
                  </a:cubicBezTo>
                  <a:cubicBezTo>
                    <a:pt x="81" y="71"/>
                    <a:pt x="87" y="76"/>
                    <a:pt x="94" y="82"/>
                  </a:cubicBezTo>
                  <a:cubicBezTo>
                    <a:pt x="101" y="88"/>
                    <a:pt x="109" y="94"/>
                    <a:pt x="116" y="100"/>
                  </a:cubicBezTo>
                  <a:cubicBezTo>
                    <a:pt x="119" y="102"/>
                    <a:pt x="122" y="104"/>
                    <a:pt x="124" y="106"/>
                  </a:cubicBezTo>
                  <a:cubicBezTo>
                    <a:pt x="122" y="104"/>
                    <a:pt x="120" y="103"/>
                    <a:pt x="118" y="101"/>
                  </a:cubicBezTo>
                  <a:cubicBezTo>
                    <a:pt x="110" y="96"/>
                    <a:pt x="102" y="90"/>
                    <a:pt x="95" y="85"/>
                  </a:cubicBezTo>
                  <a:cubicBezTo>
                    <a:pt x="88" y="80"/>
                    <a:pt x="81" y="74"/>
                    <a:pt x="74" y="70"/>
                  </a:cubicBezTo>
                  <a:cubicBezTo>
                    <a:pt x="68" y="65"/>
                    <a:pt x="62" y="60"/>
                    <a:pt x="56" y="55"/>
                  </a:cubicBezTo>
                  <a:cubicBezTo>
                    <a:pt x="50" y="51"/>
                    <a:pt x="45" y="47"/>
                    <a:pt x="41" y="43"/>
                  </a:cubicBezTo>
                  <a:cubicBezTo>
                    <a:pt x="36" y="39"/>
                    <a:pt x="32" y="36"/>
                    <a:pt x="29" y="33"/>
                  </a:cubicBezTo>
                  <a:cubicBezTo>
                    <a:pt x="22" y="28"/>
                    <a:pt x="18" y="25"/>
                    <a:pt x="18" y="25"/>
                  </a:cubicBezTo>
                  <a:cubicBezTo>
                    <a:pt x="18" y="25"/>
                    <a:pt x="22" y="28"/>
                    <a:pt x="28" y="34"/>
                  </a:cubicBezTo>
                  <a:cubicBezTo>
                    <a:pt x="34" y="40"/>
                    <a:pt x="42" y="49"/>
                    <a:pt x="53" y="58"/>
                  </a:cubicBezTo>
                  <a:cubicBezTo>
                    <a:pt x="59" y="63"/>
                    <a:pt x="64" y="69"/>
                    <a:pt x="71" y="74"/>
                  </a:cubicBezTo>
                  <a:cubicBezTo>
                    <a:pt x="77" y="79"/>
                    <a:pt x="84" y="85"/>
                    <a:pt x="91" y="90"/>
                  </a:cubicBezTo>
                  <a:cubicBezTo>
                    <a:pt x="98" y="96"/>
                    <a:pt x="106" y="101"/>
                    <a:pt x="113" y="107"/>
                  </a:cubicBezTo>
                  <a:cubicBezTo>
                    <a:pt x="116" y="109"/>
                    <a:pt x="119" y="111"/>
                    <a:pt x="122" y="113"/>
                  </a:cubicBezTo>
                  <a:cubicBezTo>
                    <a:pt x="121" y="113"/>
                    <a:pt x="120" y="112"/>
                    <a:pt x="119" y="111"/>
                  </a:cubicBezTo>
                  <a:cubicBezTo>
                    <a:pt x="111" y="106"/>
                    <a:pt x="103" y="100"/>
                    <a:pt x="96" y="95"/>
                  </a:cubicBezTo>
                  <a:cubicBezTo>
                    <a:pt x="89" y="90"/>
                    <a:pt x="82" y="85"/>
                    <a:pt x="75" y="80"/>
                  </a:cubicBezTo>
                  <a:cubicBezTo>
                    <a:pt x="68" y="75"/>
                    <a:pt x="62" y="70"/>
                    <a:pt x="56" y="66"/>
                  </a:cubicBezTo>
                  <a:cubicBezTo>
                    <a:pt x="51" y="61"/>
                    <a:pt x="45" y="58"/>
                    <a:pt x="41" y="54"/>
                  </a:cubicBezTo>
                  <a:cubicBezTo>
                    <a:pt x="36" y="50"/>
                    <a:pt x="32" y="47"/>
                    <a:pt x="29" y="44"/>
                  </a:cubicBezTo>
                  <a:cubicBezTo>
                    <a:pt x="22" y="39"/>
                    <a:pt x="18" y="36"/>
                    <a:pt x="18" y="36"/>
                  </a:cubicBezTo>
                  <a:cubicBezTo>
                    <a:pt x="18" y="36"/>
                    <a:pt x="22" y="40"/>
                    <a:pt x="28" y="46"/>
                  </a:cubicBezTo>
                  <a:cubicBezTo>
                    <a:pt x="34" y="51"/>
                    <a:pt x="43" y="60"/>
                    <a:pt x="54" y="69"/>
                  </a:cubicBezTo>
                  <a:cubicBezTo>
                    <a:pt x="59" y="74"/>
                    <a:pt x="65" y="79"/>
                    <a:pt x="71" y="84"/>
                  </a:cubicBezTo>
                  <a:cubicBezTo>
                    <a:pt x="78" y="89"/>
                    <a:pt x="85" y="95"/>
                    <a:pt x="92" y="101"/>
                  </a:cubicBezTo>
                  <a:cubicBezTo>
                    <a:pt x="99" y="106"/>
                    <a:pt x="107" y="111"/>
                    <a:pt x="115" y="117"/>
                  </a:cubicBezTo>
                  <a:cubicBezTo>
                    <a:pt x="118" y="119"/>
                    <a:pt x="121" y="121"/>
                    <a:pt x="123" y="123"/>
                  </a:cubicBezTo>
                  <a:cubicBezTo>
                    <a:pt x="122" y="122"/>
                    <a:pt x="120" y="121"/>
                    <a:pt x="118" y="119"/>
                  </a:cubicBezTo>
                  <a:cubicBezTo>
                    <a:pt x="110" y="114"/>
                    <a:pt x="102" y="109"/>
                    <a:pt x="95" y="104"/>
                  </a:cubicBezTo>
                  <a:cubicBezTo>
                    <a:pt x="87" y="99"/>
                    <a:pt x="80" y="94"/>
                    <a:pt x="73" y="89"/>
                  </a:cubicBezTo>
                  <a:cubicBezTo>
                    <a:pt x="67" y="85"/>
                    <a:pt x="60" y="80"/>
                    <a:pt x="55" y="76"/>
                  </a:cubicBezTo>
                  <a:cubicBezTo>
                    <a:pt x="49" y="71"/>
                    <a:pt x="43" y="67"/>
                    <a:pt x="39" y="64"/>
                  </a:cubicBezTo>
                  <a:cubicBezTo>
                    <a:pt x="34" y="60"/>
                    <a:pt x="30" y="57"/>
                    <a:pt x="27" y="55"/>
                  </a:cubicBezTo>
                  <a:cubicBezTo>
                    <a:pt x="20" y="49"/>
                    <a:pt x="16" y="47"/>
                    <a:pt x="16" y="47"/>
                  </a:cubicBezTo>
                  <a:cubicBezTo>
                    <a:pt x="16" y="47"/>
                    <a:pt x="20" y="50"/>
                    <a:pt x="26" y="56"/>
                  </a:cubicBezTo>
                  <a:cubicBezTo>
                    <a:pt x="32" y="61"/>
                    <a:pt x="41" y="70"/>
                    <a:pt x="52" y="79"/>
                  </a:cubicBezTo>
                  <a:cubicBezTo>
                    <a:pt x="58" y="83"/>
                    <a:pt x="64" y="89"/>
                    <a:pt x="70" y="94"/>
                  </a:cubicBezTo>
                  <a:cubicBezTo>
                    <a:pt x="77" y="99"/>
                    <a:pt x="84" y="104"/>
                    <a:pt x="91" y="109"/>
                  </a:cubicBezTo>
                  <a:cubicBezTo>
                    <a:pt x="98" y="115"/>
                    <a:pt x="106" y="120"/>
                    <a:pt x="114" y="125"/>
                  </a:cubicBezTo>
                  <a:cubicBezTo>
                    <a:pt x="118" y="128"/>
                    <a:pt x="121" y="130"/>
                    <a:pt x="125" y="133"/>
                  </a:cubicBezTo>
                  <a:cubicBezTo>
                    <a:pt x="122" y="131"/>
                    <a:pt x="120" y="129"/>
                    <a:pt x="117" y="128"/>
                  </a:cubicBezTo>
                  <a:cubicBezTo>
                    <a:pt x="109" y="123"/>
                    <a:pt x="101" y="118"/>
                    <a:pt x="94" y="113"/>
                  </a:cubicBezTo>
                  <a:cubicBezTo>
                    <a:pt x="86" y="108"/>
                    <a:pt x="79" y="103"/>
                    <a:pt x="72" y="98"/>
                  </a:cubicBezTo>
                  <a:cubicBezTo>
                    <a:pt x="65" y="94"/>
                    <a:pt x="59" y="89"/>
                    <a:pt x="53" y="85"/>
                  </a:cubicBezTo>
                  <a:cubicBezTo>
                    <a:pt x="47" y="81"/>
                    <a:pt x="42" y="77"/>
                    <a:pt x="37" y="74"/>
                  </a:cubicBezTo>
                  <a:cubicBezTo>
                    <a:pt x="32" y="70"/>
                    <a:pt x="28" y="67"/>
                    <a:pt x="25" y="65"/>
                  </a:cubicBezTo>
                  <a:cubicBezTo>
                    <a:pt x="18" y="60"/>
                    <a:pt x="14" y="57"/>
                    <a:pt x="14" y="57"/>
                  </a:cubicBezTo>
                  <a:cubicBezTo>
                    <a:pt x="14" y="57"/>
                    <a:pt x="18" y="60"/>
                    <a:pt x="24" y="66"/>
                  </a:cubicBezTo>
                  <a:cubicBezTo>
                    <a:pt x="30" y="71"/>
                    <a:pt x="39" y="80"/>
                    <a:pt x="50" y="88"/>
                  </a:cubicBezTo>
                  <a:cubicBezTo>
                    <a:pt x="56" y="93"/>
                    <a:pt x="62" y="98"/>
                    <a:pt x="69" y="103"/>
                  </a:cubicBezTo>
                  <a:cubicBezTo>
                    <a:pt x="76" y="108"/>
                    <a:pt x="83" y="113"/>
                    <a:pt x="90" y="118"/>
                  </a:cubicBezTo>
                  <a:cubicBezTo>
                    <a:pt x="97" y="123"/>
                    <a:pt x="105" y="129"/>
                    <a:pt x="113" y="134"/>
                  </a:cubicBezTo>
                  <a:cubicBezTo>
                    <a:pt x="116" y="136"/>
                    <a:pt x="120" y="138"/>
                    <a:pt x="123" y="140"/>
                  </a:cubicBezTo>
                  <a:cubicBezTo>
                    <a:pt x="122" y="139"/>
                    <a:pt x="121" y="139"/>
                    <a:pt x="119" y="138"/>
                  </a:cubicBezTo>
                  <a:cubicBezTo>
                    <a:pt x="111" y="133"/>
                    <a:pt x="103" y="128"/>
                    <a:pt x="96" y="124"/>
                  </a:cubicBezTo>
                  <a:cubicBezTo>
                    <a:pt x="88" y="119"/>
                    <a:pt x="81" y="114"/>
                    <a:pt x="74" y="110"/>
                  </a:cubicBezTo>
                  <a:cubicBezTo>
                    <a:pt x="67" y="105"/>
                    <a:pt x="61" y="101"/>
                    <a:pt x="55" y="97"/>
                  </a:cubicBezTo>
                  <a:cubicBezTo>
                    <a:pt x="49" y="93"/>
                    <a:pt x="43" y="89"/>
                    <a:pt x="38" y="86"/>
                  </a:cubicBezTo>
                  <a:cubicBezTo>
                    <a:pt x="33" y="82"/>
                    <a:pt x="29" y="79"/>
                    <a:pt x="26" y="77"/>
                  </a:cubicBezTo>
                  <a:cubicBezTo>
                    <a:pt x="19" y="72"/>
                    <a:pt x="15" y="69"/>
                    <a:pt x="15" y="69"/>
                  </a:cubicBezTo>
                  <a:cubicBezTo>
                    <a:pt x="15" y="69"/>
                    <a:pt x="19" y="72"/>
                    <a:pt x="25" y="78"/>
                  </a:cubicBezTo>
                  <a:cubicBezTo>
                    <a:pt x="31" y="83"/>
                    <a:pt x="40" y="92"/>
                    <a:pt x="52" y="100"/>
                  </a:cubicBezTo>
                  <a:cubicBezTo>
                    <a:pt x="58" y="104"/>
                    <a:pt x="64" y="109"/>
                    <a:pt x="71" y="114"/>
                  </a:cubicBezTo>
                  <a:cubicBezTo>
                    <a:pt x="78" y="119"/>
                    <a:pt x="85" y="124"/>
                    <a:pt x="92" y="129"/>
                  </a:cubicBezTo>
                  <a:cubicBezTo>
                    <a:pt x="97" y="133"/>
                    <a:pt x="103" y="136"/>
                    <a:pt x="108" y="140"/>
                  </a:cubicBezTo>
                  <a:cubicBezTo>
                    <a:pt x="104" y="137"/>
                    <a:pt x="99" y="134"/>
                    <a:pt x="95" y="132"/>
                  </a:cubicBezTo>
                  <a:cubicBezTo>
                    <a:pt x="87" y="127"/>
                    <a:pt x="80" y="122"/>
                    <a:pt x="73" y="118"/>
                  </a:cubicBezTo>
                  <a:cubicBezTo>
                    <a:pt x="65" y="114"/>
                    <a:pt x="59" y="109"/>
                    <a:pt x="53" y="106"/>
                  </a:cubicBezTo>
                  <a:cubicBezTo>
                    <a:pt x="47" y="102"/>
                    <a:pt x="41" y="98"/>
                    <a:pt x="36" y="95"/>
                  </a:cubicBezTo>
                  <a:cubicBezTo>
                    <a:pt x="32" y="92"/>
                    <a:pt x="27" y="89"/>
                    <a:pt x="24" y="86"/>
                  </a:cubicBezTo>
                  <a:cubicBezTo>
                    <a:pt x="17" y="82"/>
                    <a:pt x="13" y="79"/>
                    <a:pt x="13" y="79"/>
                  </a:cubicBezTo>
                  <a:cubicBezTo>
                    <a:pt x="13" y="79"/>
                    <a:pt x="17" y="82"/>
                    <a:pt x="23" y="87"/>
                  </a:cubicBezTo>
                  <a:cubicBezTo>
                    <a:pt x="30" y="93"/>
                    <a:pt x="39" y="101"/>
                    <a:pt x="51" y="109"/>
                  </a:cubicBezTo>
                  <a:cubicBezTo>
                    <a:pt x="56" y="113"/>
                    <a:pt x="63" y="118"/>
                    <a:pt x="70" y="123"/>
                  </a:cubicBezTo>
                  <a:cubicBezTo>
                    <a:pt x="76" y="127"/>
                    <a:pt x="84" y="132"/>
                    <a:pt x="91" y="137"/>
                  </a:cubicBezTo>
                  <a:cubicBezTo>
                    <a:pt x="95" y="140"/>
                    <a:pt x="100" y="143"/>
                    <a:pt x="104" y="145"/>
                  </a:cubicBezTo>
                  <a:cubicBezTo>
                    <a:pt x="101" y="143"/>
                    <a:pt x="97" y="141"/>
                    <a:pt x="94" y="139"/>
                  </a:cubicBezTo>
                  <a:cubicBezTo>
                    <a:pt x="86" y="135"/>
                    <a:pt x="78" y="130"/>
                    <a:pt x="71" y="126"/>
                  </a:cubicBezTo>
                  <a:cubicBezTo>
                    <a:pt x="64" y="122"/>
                    <a:pt x="58" y="118"/>
                    <a:pt x="52" y="114"/>
                  </a:cubicBezTo>
                  <a:cubicBezTo>
                    <a:pt x="46" y="110"/>
                    <a:pt x="40" y="107"/>
                    <a:pt x="35" y="104"/>
                  </a:cubicBezTo>
                  <a:cubicBezTo>
                    <a:pt x="30" y="100"/>
                    <a:pt x="26" y="98"/>
                    <a:pt x="22" y="95"/>
                  </a:cubicBezTo>
                  <a:cubicBezTo>
                    <a:pt x="15" y="91"/>
                    <a:pt x="11" y="88"/>
                    <a:pt x="11" y="88"/>
                  </a:cubicBezTo>
                  <a:cubicBezTo>
                    <a:pt x="11" y="88"/>
                    <a:pt x="15" y="91"/>
                    <a:pt x="21" y="96"/>
                  </a:cubicBezTo>
                  <a:cubicBezTo>
                    <a:pt x="28" y="102"/>
                    <a:pt x="37" y="109"/>
                    <a:pt x="49" y="118"/>
                  </a:cubicBezTo>
                  <a:cubicBezTo>
                    <a:pt x="55" y="122"/>
                    <a:pt x="61" y="126"/>
                    <a:pt x="68" y="131"/>
                  </a:cubicBezTo>
                  <a:cubicBezTo>
                    <a:pt x="75" y="135"/>
                    <a:pt x="83" y="140"/>
                    <a:pt x="90" y="145"/>
                  </a:cubicBezTo>
                  <a:cubicBezTo>
                    <a:pt x="98" y="150"/>
                    <a:pt x="106" y="155"/>
                    <a:pt x="114" y="159"/>
                  </a:cubicBezTo>
                  <a:cubicBezTo>
                    <a:pt x="118" y="161"/>
                    <a:pt x="121" y="163"/>
                    <a:pt x="125" y="165"/>
                  </a:cubicBezTo>
                  <a:cubicBezTo>
                    <a:pt x="122" y="164"/>
                    <a:pt x="120" y="163"/>
                    <a:pt x="117" y="161"/>
                  </a:cubicBezTo>
                  <a:cubicBezTo>
                    <a:pt x="109" y="157"/>
                    <a:pt x="100" y="153"/>
                    <a:pt x="92" y="149"/>
                  </a:cubicBezTo>
                  <a:cubicBezTo>
                    <a:pt x="85" y="144"/>
                    <a:pt x="77" y="140"/>
                    <a:pt x="70" y="136"/>
                  </a:cubicBezTo>
                  <a:cubicBezTo>
                    <a:pt x="62" y="132"/>
                    <a:pt x="56" y="128"/>
                    <a:pt x="49" y="125"/>
                  </a:cubicBezTo>
                  <a:cubicBezTo>
                    <a:pt x="43" y="121"/>
                    <a:pt x="37" y="118"/>
                    <a:pt x="32" y="115"/>
                  </a:cubicBezTo>
                  <a:cubicBezTo>
                    <a:pt x="27" y="112"/>
                    <a:pt x="23" y="109"/>
                    <a:pt x="19" y="107"/>
                  </a:cubicBezTo>
                  <a:cubicBezTo>
                    <a:pt x="12" y="103"/>
                    <a:pt x="8" y="100"/>
                    <a:pt x="8" y="100"/>
                  </a:cubicBezTo>
                  <a:cubicBezTo>
                    <a:pt x="8" y="100"/>
                    <a:pt x="12" y="103"/>
                    <a:pt x="19" y="108"/>
                  </a:cubicBezTo>
                  <a:cubicBezTo>
                    <a:pt x="26" y="113"/>
                    <a:pt x="35" y="121"/>
                    <a:pt x="47" y="128"/>
                  </a:cubicBezTo>
                  <a:cubicBezTo>
                    <a:pt x="53" y="132"/>
                    <a:pt x="60" y="137"/>
                    <a:pt x="67" y="141"/>
                  </a:cubicBezTo>
                  <a:cubicBezTo>
                    <a:pt x="74" y="145"/>
                    <a:pt x="82" y="150"/>
                    <a:pt x="89" y="154"/>
                  </a:cubicBezTo>
                  <a:cubicBezTo>
                    <a:pt x="97" y="159"/>
                    <a:pt x="105" y="163"/>
                    <a:pt x="114" y="168"/>
                  </a:cubicBezTo>
                  <a:cubicBezTo>
                    <a:pt x="120" y="171"/>
                    <a:pt x="127" y="174"/>
                    <a:pt x="134" y="178"/>
                  </a:cubicBezTo>
                  <a:cubicBezTo>
                    <a:pt x="126" y="174"/>
                    <a:pt x="117" y="170"/>
                    <a:pt x="109" y="166"/>
                  </a:cubicBezTo>
                  <a:cubicBezTo>
                    <a:pt x="101" y="161"/>
                    <a:pt x="93" y="157"/>
                    <a:pt x="85" y="153"/>
                  </a:cubicBezTo>
                  <a:cubicBezTo>
                    <a:pt x="77" y="149"/>
                    <a:pt x="69" y="145"/>
                    <a:pt x="62" y="141"/>
                  </a:cubicBezTo>
                  <a:cubicBezTo>
                    <a:pt x="54" y="137"/>
                    <a:pt x="48" y="133"/>
                    <a:pt x="42" y="129"/>
                  </a:cubicBezTo>
                  <a:cubicBezTo>
                    <a:pt x="35" y="125"/>
                    <a:pt x="29" y="122"/>
                    <a:pt x="25" y="119"/>
                  </a:cubicBezTo>
                  <a:cubicBezTo>
                    <a:pt x="20" y="116"/>
                    <a:pt x="15" y="114"/>
                    <a:pt x="12" y="111"/>
                  </a:cubicBezTo>
                  <a:cubicBezTo>
                    <a:pt x="4" y="107"/>
                    <a:pt x="0" y="105"/>
                    <a:pt x="0" y="105"/>
                  </a:cubicBezTo>
                  <a:close/>
                  <a:moveTo>
                    <a:pt x="170" y="194"/>
                  </a:moveTo>
                  <a:cubicBezTo>
                    <a:pt x="170" y="194"/>
                    <a:pt x="170" y="194"/>
                    <a:pt x="170" y="194"/>
                  </a:cubicBezTo>
                  <a:cubicBezTo>
                    <a:pt x="169" y="194"/>
                    <a:pt x="168" y="193"/>
                    <a:pt x="167" y="193"/>
                  </a:cubicBezTo>
                  <a:cubicBezTo>
                    <a:pt x="168" y="193"/>
                    <a:pt x="169" y="194"/>
                    <a:pt x="170" y="194"/>
                  </a:cubicBezTo>
                  <a:close/>
                </a:path>
              </a:pathLst>
            </a:custGeom>
            <a:solidFill>
              <a:srgbClr val="405B32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íṩľîďe"/>
            <p:cNvSpPr/>
            <p:nvPr/>
          </p:nvSpPr>
          <p:spPr bwMode="auto">
            <a:xfrm>
              <a:off x="4127762" y="1291117"/>
              <a:ext cx="437822" cy="1155327"/>
            </a:xfrm>
            <a:custGeom>
              <a:avLst/>
              <a:gdLst>
                <a:gd name="T0" fmla="*/ 7 w 198"/>
                <a:gd name="T1" fmla="*/ 394 h 522"/>
                <a:gd name="T2" fmla="*/ 28 w 198"/>
                <a:gd name="T3" fmla="*/ 377 h 522"/>
                <a:gd name="T4" fmla="*/ 18 w 198"/>
                <a:gd name="T5" fmla="*/ 358 h 522"/>
                <a:gd name="T6" fmla="*/ 56 w 198"/>
                <a:gd name="T7" fmla="*/ 314 h 522"/>
                <a:gd name="T8" fmla="*/ 29 w 198"/>
                <a:gd name="T9" fmla="*/ 310 h 522"/>
                <a:gd name="T10" fmla="*/ 74 w 198"/>
                <a:gd name="T11" fmla="*/ 274 h 522"/>
                <a:gd name="T12" fmla="*/ 94 w 198"/>
                <a:gd name="T13" fmla="*/ 246 h 522"/>
                <a:gd name="T14" fmla="*/ 50 w 198"/>
                <a:gd name="T15" fmla="*/ 252 h 522"/>
                <a:gd name="T16" fmla="*/ 93 w 198"/>
                <a:gd name="T17" fmla="*/ 184 h 522"/>
                <a:gd name="T18" fmla="*/ 75 w 198"/>
                <a:gd name="T19" fmla="*/ 156 h 522"/>
                <a:gd name="T20" fmla="*/ 134 w 198"/>
                <a:gd name="T21" fmla="*/ 79 h 522"/>
                <a:gd name="T22" fmla="*/ 143 w 198"/>
                <a:gd name="T23" fmla="*/ 30 h 522"/>
                <a:gd name="T24" fmla="*/ 158 w 198"/>
                <a:gd name="T25" fmla="*/ 18 h 522"/>
                <a:gd name="T26" fmla="*/ 198 w 198"/>
                <a:gd name="T27" fmla="*/ 4 h 522"/>
                <a:gd name="T28" fmla="*/ 141 w 198"/>
                <a:gd name="T29" fmla="*/ 104 h 522"/>
                <a:gd name="T30" fmla="*/ 115 w 198"/>
                <a:gd name="T31" fmla="*/ 131 h 522"/>
                <a:gd name="T32" fmla="*/ 141 w 198"/>
                <a:gd name="T33" fmla="*/ 104 h 522"/>
                <a:gd name="T34" fmla="*/ 188 w 198"/>
                <a:gd name="T35" fmla="*/ 77 h 522"/>
                <a:gd name="T36" fmla="*/ 114 w 198"/>
                <a:gd name="T37" fmla="*/ 199 h 522"/>
                <a:gd name="T38" fmla="*/ 79 w 198"/>
                <a:gd name="T39" fmla="*/ 223 h 522"/>
                <a:gd name="T40" fmla="*/ 114 w 198"/>
                <a:gd name="T41" fmla="*/ 199 h 522"/>
                <a:gd name="T42" fmla="*/ 141 w 198"/>
                <a:gd name="T43" fmla="*/ 182 h 522"/>
                <a:gd name="T44" fmla="*/ 173 w 198"/>
                <a:gd name="T45" fmla="*/ 175 h 522"/>
                <a:gd name="T46" fmla="*/ 164 w 198"/>
                <a:gd name="T47" fmla="*/ 208 h 522"/>
                <a:gd name="T48" fmla="*/ 81 w 198"/>
                <a:gd name="T49" fmla="*/ 298 h 522"/>
                <a:gd name="T50" fmla="*/ 71 w 198"/>
                <a:gd name="T51" fmla="*/ 303 h 522"/>
                <a:gd name="T52" fmla="*/ 81 w 198"/>
                <a:gd name="T53" fmla="*/ 298 h 522"/>
                <a:gd name="T54" fmla="*/ 99 w 198"/>
                <a:gd name="T55" fmla="*/ 295 h 522"/>
                <a:gd name="T56" fmla="*/ 111 w 198"/>
                <a:gd name="T57" fmla="*/ 300 h 522"/>
                <a:gd name="T58" fmla="*/ 110 w 198"/>
                <a:gd name="T59" fmla="*/ 311 h 522"/>
                <a:gd name="T60" fmla="*/ 66 w 198"/>
                <a:gd name="T61" fmla="*/ 353 h 522"/>
                <a:gd name="T62" fmla="*/ 55 w 198"/>
                <a:gd name="T63" fmla="*/ 357 h 522"/>
                <a:gd name="T64" fmla="*/ 66 w 198"/>
                <a:gd name="T65" fmla="*/ 353 h 522"/>
                <a:gd name="T66" fmla="*/ 90 w 198"/>
                <a:gd name="T67" fmla="*/ 349 h 522"/>
                <a:gd name="T68" fmla="*/ 37 w 198"/>
                <a:gd name="T69" fmla="*/ 401 h 522"/>
                <a:gd name="T70" fmla="*/ 43 w 198"/>
                <a:gd name="T71" fmla="*/ 466 h 522"/>
                <a:gd name="T72" fmla="*/ 76 w 198"/>
                <a:gd name="T73" fmla="*/ 522 h 522"/>
                <a:gd name="T74" fmla="*/ 20 w 198"/>
                <a:gd name="T75" fmla="*/ 490 h 522"/>
                <a:gd name="T76" fmla="*/ 6 w 198"/>
                <a:gd name="T77" fmla="*/ 425 h 522"/>
                <a:gd name="T78" fmla="*/ 7 w 198"/>
                <a:gd name="T79" fmla="*/ 394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8" h="522">
                  <a:moveTo>
                    <a:pt x="7" y="394"/>
                  </a:moveTo>
                  <a:cubicBezTo>
                    <a:pt x="14" y="387"/>
                    <a:pt x="25" y="388"/>
                    <a:pt x="28" y="377"/>
                  </a:cubicBezTo>
                  <a:cubicBezTo>
                    <a:pt x="30" y="370"/>
                    <a:pt x="27" y="358"/>
                    <a:pt x="18" y="358"/>
                  </a:cubicBezTo>
                  <a:cubicBezTo>
                    <a:pt x="37" y="350"/>
                    <a:pt x="52" y="333"/>
                    <a:pt x="56" y="314"/>
                  </a:cubicBezTo>
                  <a:cubicBezTo>
                    <a:pt x="52" y="313"/>
                    <a:pt x="32" y="308"/>
                    <a:pt x="29" y="310"/>
                  </a:cubicBezTo>
                  <a:cubicBezTo>
                    <a:pt x="46" y="299"/>
                    <a:pt x="62" y="291"/>
                    <a:pt x="74" y="274"/>
                  </a:cubicBezTo>
                  <a:cubicBezTo>
                    <a:pt x="77" y="271"/>
                    <a:pt x="90" y="246"/>
                    <a:pt x="94" y="246"/>
                  </a:cubicBezTo>
                  <a:cubicBezTo>
                    <a:pt x="83" y="244"/>
                    <a:pt x="58" y="243"/>
                    <a:pt x="50" y="252"/>
                  </a:cubicBezTo>
                  <a:cubicBezTo>
                    <a:pt x="66" y="234"/>
                    <a:pt x="89" y="210"/>
                    <a:pt x="93" y="184"/>
                  </a:cubicBezTo>
                  <a:cubicBezTo>
                    <a:pt x="95" y="174"/>
                    <a:pt x="92" y="142"/>
                    <a:pt x="75" y="156"/>
                  </a:cubicBezTo>
                  <a:cubicBezTo>
                    <a:pt x="100" y="136"/>
                    <a:pt x="122" y="109"/>
                    <a:pt x="134" y="79"/>
                  </a:cubicBezTo>
                  <a:cubicBezTo>
                    <a:pt x="140" y="63"/>
                    <a:pt x="143" y="47"/>
                    <a:pt x="143" y="30"/>
                  </a:cubicBezTo>
                  <a:cubicBezTo>
                    <a:pt x="148" y="26"/>
                    <a:pt x="153" y="22"/>
                    <a:pt x="158" y="18"/>
                  </a:cubicBezTo>
                  <a:cubicBezTo>
                    <a:pt x="169" y="9"/>
                    <a:pt x="184" y="0"/>
                    <a:pt x="198" y="4"/>
                  </a:cubicBezTo>
                  <a:cubicBezTo>
                    <a:pt x="190" y="42"/>
                    <a:pt x="167" y="75"/>
                    <a:pt x="141" y="104"/>
                  </a:cubicBezTo>
                  <a:cubicBezTo>
                    <a:pt x="131" y="112"/>
                    <a:pt x="123" y="121"/>
                    <a:pt x="115" y="131"/>
                  </a:cubicBezTo>
                  <a:cubicBezTo>
                    <a:pt x="124" y="122"/>
                    <a:pt x="132" y="113"/>
                    <a:pt x="141" y="104"/>
                  </a:cubicBezTo>
                  <a:cubicBezTo>
                    <a:pt x="155" y="92"/>
                    <a:pt x="171" y="83"/>
                    <a:pt x="188" y="77"/>
                  </a:cubicBezTo>
                  <a:cubicBezTo>
                    <a:pt x="178" y="124"/>
                    <a:pt x="151" y="168"/>
                    <a:pt x="114" y="199"/>
                  </a:cubicBezTo>
                  <a:cubicBezTo>
                    <a:pt x="103" y="207"/>
                    <a:pt x="92" y="216"/>
                    <a:pt x="79" y="223"/>
                  </a:cubicBezTo>
                  <a:cubicBezTo>
                    <a:pt x="92" y="216"/>
                    <a:pt x="103" y="208"/>
                    <a:pt x="114" y="199"/>
                  </a:cubicBezTo>
                  <a:cubicBezTo>
                    <a:pt x="123" y="193"/>
                    <a:pt x="131" y="187"/>
                    <a:pt x="141" y="182"/>
                  </a:cubicBezTo>
                  <a:cubicBezTo>
                    <a:pt x="148" y="179"/>
                    <a:pt x="168" y="168"/>
                    <a:pt x="173" y="175"/>
                  </a:cubicBezTo>
                  <a:cubicBezTo>
                    <a:pt x="176" y="181"/>
                    <a:pt x="167" y="202"/>
                    <a:pt x="164" y="208"/>
                  </a:cubicBezTo>
                  <a:cubicBezTo>
                    <a:pt x="149" y="247"/>
                    <a:pt x="119" y="280"/>
                    <a:pt x="81" y="298"/>
                  </a:cubicBezTo>
                  <a:cubicBezTo>
                    <a:pt x="78" y="300"/>
                    <a:pt x="74" y="301"/>
                    <a:pt x="71" y="303"/>
                  </a:cubicBezTo>
                  <a:cubicBezTo>
                    <a:pt x="74" y="302"/>
                    <a:pt x="78" y="300"/>
                    <a:pt x="81" y="298"/>
                  </a:cubicBezTo>
                  <a:cubicBezTo>
                    <a:pt x="87" y="296"/>
                    <a:pt x="93" y="295"/>
                    <a:pt x="99" y="295"/>
                  </a:cubicBezTo>
                  <a:cubicBezTo>
                    <a:pt x="104" y="295"/>
                    <a:pt x="109" y="296"/>
                    <a:pt x="111" y="300"/>
                  </a:cubicBezTo>
                  <a:cubicBezTo>
                    <a:pt x="113" y="303"/>
                    <a:pt x="111" y="307"/>
                    <a:pt x="110" y="311"/>
                  </a:cubicBezTo>
                  <a:cubicBezTo>
                    <a:pt x="101" y="329"/>
                    <a:pt x="85" y="345"/>
                    <a:pt x="66" y="353"/>
                  </a:cubicBezTo>
                  <a:cubicBezTo>
                    <a:pt x="62" y="354"/>
                    <a:pt x="59" y="355"/>
                    <a:pt x="55" y="357"/>
                  </a:cubicBezTo>
                  <a:cubicBezTo>
                    <a:pt x="59" y="356"/>
                    <a:pt x="62" y="354"/>
                    <a:pt x="66" y="353"/>
                  </a:cubicBezTo>
                  <a:cubicBezTo>
                    <a:pt x="74" y="350"/>
                    <a:pt x="82" y="349"/>
                    <a:pt x="90" y="349"/>
                  </a:cubicBezTo>
                  <a:cubicBezTo>
                    <a:pt x="82" y="373"/>
                    <a:pt x="61" y="393"/>
                    <a:pt x="37" y="401"/>
                  </a:cubicBezTo>
                  <a:cubicBezTo>
                    <a:pt x="37" y="423"/>
                    <a:pt x="38" y="445"/>
                    <a:pt x="43" y="466"/>
                  </a:cubicBezTo>
                  <a:cubicBezTo>
                    <a:pt x="49" y="488"/>
                    <a:pt x="59" y="508"/>
                    <a:pt x="76" y="522"/>
                  </a:cubicBezTo>
                  <a:cubicBezTo>
                    <a:pt x="57" y="511"/>
                    <a:pt x="39" y="501"/>
                    <a:pt x="20" y="490"/>
                  </a:cubicBezTo>
                  <a:cubicBezTo>
                    <a:pt x="14" y="469"/>
                    <a:pt x="9" y="447"/>
                    <a:pt x="6" y="425"/>
                  </a:cubicBezTo>
                  <a:cubicBezTo>
                    <a:pt x="4" y="413"/>
                    <a:pt x="0" y="401"/>
                    <a:pt x="7" y="394"/>
                  </a:cubicBezTo>
                  <a:close/>
                </a:path>
              </a:pathLst>
            </a:custGeom>
            <a:solidFill>
              <a:srgbClr val="ADD2D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íṡ1íḋè"/>
            <p:cNvSpPr/>
            <p:nvPr/>
          </p:nvSpPr>
          <p:spPr bwMode="auto">
            <a:xfrm>
              <a:off x="4249307" y="2071354"/>
              <a:ext cx="23525" cy="9149"/>
            </a:xfrm>
            <a:custGeom>
              <a:avLst/>
              <a:gdLst>
                <a:gd name="T0" fmla="*/ 11 w 11"/>
                <a:gd name="T1" fmla="*/ 0 h 4"/>
                <a:gd name="T2" fmla="*/ 0 w 11"/>
                <a:gd name="T3" fmla="*/ 4 h 4"/>
                <a:gd name="T4" fmla="*/ 11 w 11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0"/>
                  </a:moveTo>
                  <a:cubicBezTo>
                    <a:pt x="7" y="1"/>
                    <a:pt x="4" y="3"/>
                    <a:pt x="0" y="4"/>
                  </a:cubicBezTo>
                  <a:cubicBezTo>
                    <a:pt x="4" y="2"/>
                    <a:pt x="7" y="1"/>
                    <a:pt x="11" y="0"/>
                  </a:cubicBezTo>
                  <a:close/>
                </a:path>
              </a:pathLst>
            </a:custGeom>
            <a:solidFill>
              <a:srgbClr val="FFEDD8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îšļîḑê"/>
            <p:cNvSpPr/>
            <p:nvPr/>
          </p:nvSpPr>
          <p:spPr bwMode="auto">
            <a:xfrm>
              <a:off x="3382812" y="2290918"/>
              <a:ext cx="1160554" cy="628634"/>
            </a:xfrm>
            <a:custGeom>
              <a:avLst/>
              <a:gdLst>
                <a:gd name="T0" fmla="*/ 0 w 524"/>
                <a:gd name="T1" fmla="*/ 91 h 284"/>
                <a:gd name="T2" fmla="*/ 402 w 524"/>
                <a:gd name="T3" fmla="*/ 284 h 284"/>
                <a:gd name="T4" fmla="*/ 405 w 524"/>
                <a:gd name="T5" fmla="*/ 278 h 284"/>
                <a:gd name="T6" fmla="*/ 500 w 524"/>
                <a:gd name="T7" fmla="*/ 191 h 284"/>
                <a:gd name="T8" fmla="*/ 524 w 524"/>
                <a:gd name="T9" fmla="*/ 187 h 284"/>
                <a:gd name="T10" fmla="*/ 130 w 524"/>
                <a:gd name="T11" fmla="*/ 0 h 284"/>
                <a:gd name="T12" fmla="*/ 0 w 524"/>
                <a:gd name="T13" fmla="*/ 91 h 284"/>
                <a:gd name="T14" fmla="*/ 367 w 524"/>
                <a:gd name="T15" fmla="*/ 250 h 284"/>
                <a:gd name="T16" fmla="*/ 70 w 524"/>
                <a:gd name="T17" fmla="*/ 108 h 284"/>
                <a:gd name="T18" fmla="*/ 56 w 524"/>
                <a:gd name="T19" fmla="*/ 70 h 284"/>
                <a:gd name="T20" fmla="*/ 107 w 524"/>
                <a:gd name="T21" fmla="*/ 34 h 284"/>
                <a:gd name="T22" fmla="*/ 175 w 524"/>
                <a:gd name="T23" fmla="*/ 38 h 284"/>
                <a:gd name="T24" fmla="*/ 452 w 524"/>
                <a:gd name="T25" fmla="*/ 169 h 284"/>
                <a:gd name="T26" fmla="*/ 452 w 524"/>
                <a:gd name="T27" fmla="*/ 203 h 284"/>
                <a:gd name="T28" fmla="*/ 412 w 524"/>
                <a:gd name="T29" fmla="*/ 245 h 284"/>
                <a:gd name="T30" fmla="*/ 367 w 524"/>
                <a:gd name="T31" fmla="*/ 25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4" h="284">
                  <a:moveTo>
                    <a:pt x="0" y="91"/>
                  </a:moveTo>
                  <a:cubicBezTo>
                    <a:pt x="402" y="284"/>
                    <a:pt x="402" y="284"/>
                    <a:pt x="402" y="284"/>
                  </a:cubicBezTo>
                  <a:cubicBezTo>
                    <a:pt x="405" y="278"/>
                    <a:pt x="405" y="278"/>
                    <a:pt x="405" y="278"/>
                  </a:cubicBezTo>
                  <a:cubicBezTo>
                    <a:pt x="422" y="256"/>
                    <a:pt x="471" y="196"/>
                    <a:pt x="500" y="191"/>
                  </a:cubicBezTo>
                  <a:cubicBezTo>
                    <a:pt x="524" y="187"/>
                    <a:pt x="524" y="187"/>
                    <a:pt x="524" y="187"/>
                  </a:cubicBezTo>
                  <a:cubicBezTo>
                    <a:pt x="130" y="0"/>
                    <a:pt x="130" y="0"/>
                    <a:pt x="130" y="0"/>
                  </a:cubicBezTo>
                  <a:lnTo>
                    <a:pt x="0" y="91"/>
                  </a:lnTo>
                  <a:close/>
                  <a:moveTo>
                    <a:pt x="367" y="250"/>
                  </a:moveTo>
                  <a:cubicBezTo>
                    <a:pt x="70" y="108"/>
                    <a:pt x="70" y="108"/>
                    <a:pt x="70" y="108"/>
                  </a:cubicBezTo>
                  <a:cubicBezTo>
                    <a:pt x="71" y="87"/>
                    <a:pt x="62" y="76"/>
                    <a:pt x="56" y="70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27" y="49"/>
                    <a:pt x="162" y="42"/>
                    <a:pt x="175" y="38"/>
                  </a:cubicBezTo>
                  <a:cubicBezTo>
                    <a:pt x="452" y="169"/>
                    <a:pt x="452" y="169"/>
                    <a:pt x="452" y="169"/>
                  </a:cubicBezTo>
                  <a:cubicBezTo>
                    <a:pt x="448" y="177"/>
                    <a:pt x="442" y="192"/>
                    <a:pt x="452" y="203"/>
                  </a:cubicBezTo>
                  <a:cubicBezTo>
                    <a:pt x="437" y="216"/>
                    <a:pt x="423" y="232"/>
                    <a:pt x="412" y="245"/>
                  </a:cubicBezTo>
                  <a:cubicBezTo>
                    <a:pt x="397" y="241"/>
                    <a:pt x="378" y="246"/>
                    <a:pt x="367" y="250"/>
                  </a:cubicBezTo>
                  <a:close/>
                </a:path>
              </a:pathLst>
            </a:custGeom>
            <a:solidFill>
              <a:srgbClr val="405B32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î$ḻïḍe"/>
            <p:cNvSpPr/>
            <p:nvPr/>
          </p:nvSpPr>
          <p:spPr bwMode="auto">
            <a:xfrm>
              <a:off x="3337070" y="2021691"/>
              <a:ext cx="362020" cy="403842"/>
            </a:xfrm>
            <a:custGeom>
              <a:avLst/>
              <a:gdLst>
                <a:gd name="T0" fmla="*/ 13 w 164"/>
                <a:gd name="T1" fmla="*/ 123 h 183"/>
                <a:gd name="T2" fmla="*/ 12 w 164"/>
                <a:gd name="T3" fmla="*/ 121 h 183"/>
                <a:gd name="T4" fmla="*/ 40 w 164"/>
                <a:gd name="T5" fmla="*/ 99 h 183"/>
                <a:gd name="T6" fmla="*/ 18 w 164"/>
                <a:gd name="T7" fmla="*/ 111 h 183"/>
                <a:gd name="T8" fmla="*/ 1 w 164"/>
                <a:gd name="T9" fmla="*/ 119 h 183"/>
                <a:gd name="T10" fmla="*/ 27 w 164"/>
                <a:gd name="T11" fmla="*/ 101 h 183"/>
                <a:gd name="T12" fmla="*/ 83 w 164"/>
                <a:gd name="T13" fmla="*/ 60 h 183"/>
                <a:gd name="T14" fmla="*/ 138 w 164"/>
                <a:gd name="T15" fmla="*/ 18 h 183"/>
                <a:gd name="T16" fmla="*/ 164 w 164"/>
                <a:gd name="T17" fmla="*/ 0 h 183"/>
                <a:gd name="T18" fmla="*/ 141 w 164"/>
                <a:gd name="T19" fmla="*/ 21 h 183"/>
                <a:gd name="T20" fmla="*/ 137 w 164"/>
                <a:gd name="T21" fmla="*/ 29 h 183"/>
                <a:gd name="T22" fmla="*/ 163 w 164"/>
                <a:gd name="T23" fmla="*/ 13 h 183"/>
                <a:gd name="T24" fmla="*/ 139 w 164"/>
                <a:gd name="T25" fmla="*/ 32 h 183"/>
                <a:gd name="T26" fmla="*/ 103 w 164"/>
                <a:gd name="T27" fmla="*/ 61 h 183"/>
                <a:gd name="T28" fmla="*/ 136 w 164"/>
                <a:gd name="T29" fmla="*/ 38 h 183"/>
                <a:gd name="T30" fmla="*/ 162 w 164"/>
                <a:gd name="T31" fmla="*/ 22 h 183"/>
                <a:gd name="T32" fmla="*/ 138 w 164"/>
                <a:gd name="T33" fmla="*/ 42 h 183"/>
                <a:gd name="T34" fmla="*/ 102 w 164"/>
                <a:gd name="T35" fmla="*/ 70 h 183"/>
                <a:gd name="T36" fmla="*/ 135 w 164"/>
                <a:gd name="T37" fmla="*/ 48 h 183"/>
                <a:gd name="T38" fmla="*/ 161 w 164"/>
                <a:gd name="T39" fmla="*/ 32 h 183"/>
                <a:gd name="T40" fmla="*/ 138 w 164"/>
                <a:gd name="T41" fmla="*/ 51 h 183"/>
                <a:gd name="T42" fmla="*/ 101 w 164"/>
                <a:gd name="T43" fmla="*/ 80 h 183"/>
                <a:gd name="T44" fmla="*/ 134 w 164"/>
                <a:gd name="T45" fmla="*/ 57 h 183"/>
                <a:gd name="T46" fmla="*/ 160 w 164"/>
                <a:gd name="T47" fmla="*/ 41 h 183"/>
                <a:gd name="T48" fmla="*/ 137 w 164"/>
                <a:gd name="T49" fmla="*/ 61 h 183"/>
                <a:gd name="T50" fmla="*/ 100 w 164"/>
                <a:gd name="T51" fmla="*/ 89 h 183"/>
                <a:gd name="T52" fmla="*/ 133 w 164"/>
                <a:gd name="T53" fmla="*/ 67 h 183"/>
                <a:gd name="T54" fmla="*/ 159 w 164"/>
                <a:gd name="T55" fmla="*/ 50 h 183"/>
                <a:gd name="T56" fmla="*/ 136 w 164"/>
                <a:gd name="T57" fmla="*/ 70 h 183"/>
                <a:gd name="T58" fmla="*/ 99 w 164"/>
                <a:gd name="T59" fmla="*/ 99 h 183"/>
                <a:gd name="T60" fmla="*/ 132 w 164"/>
                <a:gd name="T61" fmla="*/ 76 h 183"/>
                <a:gd name="T62" fmla="*/ 158 w 164"/>
                <a:gd name="T63" fmla="*/ 60 h 183"/>
                <a:gd name="T64" fmla="*/ 135 w 164"/>
                <a:gd name="T65" fmla="*/ 79 h 183"/>
                <a:gd name="T66" fmla="*/ 98 w 164"/>
                <a:gd name="T67" fmla="*/ 108 h 183"/>
                <a:gd name="T68" fmla="*/ 131 w 164"/>
                <a:gd name="T69" fmla="*/ 85 h 183"/>
                <a:gd name="T70" fmla="*/ 157 w 164"/>
                <a:gd name="T71" fmla="*/ 69 h 183"/>
                <a:gd name="T72" fmla="*/ 134 w 164"/>
                <a:gd name="T73" fmla="*/ 89 h 183"/>
                <a:gd name="T74" fmla="*/ 81 w 164"/>
                <a:gd name="T75" fmla="*/ 129 h 183"/>
                <a:gd name="T76" fmla="*/ 26 w 164"/>
                <a:gd name="T77" fmla="*/ 167 h 183"/>
                <a:gd name="T78" fmla="*/ 0 w 164"/>
                <a:gd name="T79" fmla="*/ 183 h 183"/>
                <a:gd name="T80" fmla="*/ 23 w 164"/>
                <a:gd name="T81" fmla="*/ 164 h 183"/>
                <a:gd name="T82" fmla="*/ 60 w 164"/>
                <a:gd name="T83" fmla="*/ 136 h 183"/>
                <a:gd name="T84" fmla="*/ 27 w 164"/>
                <a:gd name="T85" fmla="*/ 158 h 183"/>
                <a:gd name="T86" fmla="*/ 1 w 164"/>
                <a:gd name="T87" fmla="*/ 174 h 183"/>
                <a:gd name="T88" fmla="*/ 24 w 164"/>
                <a:gd name="T89" fmla="*/ 154 h 183"/>
                <a:gd name="T90" fmla="*/ 61 w 164"/>
                <a:gd name="T91" fmla="*/ 126 h 183"/>
                <a:gd name="T92" fmla="*/ 28 w 164"/>
                <a:gd name="T93" fmla="*/ 149 h 183"/>
                <a:gd name="T94" fmla="*/ 2 w 164"/>
                <a:gd name="T95" fmla="*/ 165 h 183"/>
                <a:gd name="T96" fmla="*/ 25 w 164"/>
                <a:gd name="T97" fmla="*/ 145 h 183"/>
                <a:gd name="T98" fmla="*/ 62 w 164"/>
                <a:gd name="T99" fmla="*/ 117 h 183"/>
                <a:gd name="T100" fmla="*/ 29 w 164"/>
                <a:gd name="T101" fmla="*/ 139 h 183"/>
                <a:gd name="T102" fmla="*/ 3 w 164"/>
                <a:gd name="T103" fmla="*/ 155 h 183"/>
                <a:gd name="T104" fmla="*/ 26 w 164"/>
                <a:gd name="T105" fmla="*/ 136 h 183"/>
                <a:gd name="T106" fmla="*/ 63 w 164"/>
                <a:gd name="T107" fmla="*/ 107 h 183"/>
                <a:gd name="T108" fmla="*/ 30 w 164"/>
                <a:gd name="T109" fmla="*/ 130 h 183"/>
                <a:gd name="T110" fmla="*/ 4 w 164"/>
                <a:gd name="T111" fmla="*/ 146 h 183"/>
                <a:gd name="T112" fmla="*/ 27 w 164"/>
                <a:gd name="T113" fmla="*/ 126 h 183"/>
                <a:gd name="T114" fmla="*/ 63 w 164"/>
                <a:gd name="T115" fmla="*/ 98 h 183"/>
                <a:gd name="T116" fmla="*/ 31 w 164"/>
                <a:gd name="T117" fmla="*/ 120 h 183"/>
                <a:gd name="T118" fmla="*/ 5 w 164"/>
                <a:gd name="T119" fmla="*/ 136 h 183"/>
                <a:gd name="T120" fmla="*/ 28 w 164"/>
                <a:gd name="T121" fmla="*/ 117 h 183"/>
                <a:gd name="T122" fmla="*/ 64 w 164"/>
                <a:gd name="T123" fmla="*/ 89 h 183"/>
                <a:gd name="T124" fmla="*/ 31 w 164"/>
                <a:gd name="T125" fmla="*/ 11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4" h="183">
                  <a:moveTo>
                    <a:pt x="31" y="111"/>
                  </a:moveTo>
                  <a:cubicBezTo>
                    <a:pt x="24" y="116"/>
                    <a:pt x="17" y="120"/>
                    <a:pt x="13" y="123"/>
                  </a:cubicBezTo>
                  <a:cubicBezTo>
                    <a:pt x="8" y="125"/>
                    <a:pt x="6" y="127"/>
                    <a:pt x="6" y="127"/>
                  </a:cubicBezTo>
                  <a:cubicBezTo>
                    <a:pt x="6" y="127"/>
                    <a:pt x="8" y="125"/>
                    <a:pt x="12" y="121"/>
                  </a:cubicBezTo>
                  <a:cubicBezTo>
                    <a:pt x="16" y="118"/>
                    <a:pt x="22" y="113"/>
                    <a:pt x="29" y="107"/>
                  </a:cubicBezTo>
                  <a:cubicBezTo>
                    <a:pt x="32" y="105"/>
                    <a:pt x="36" y="102"/>
                    <a:pt x="40" y="99"/>
                  </a:cubicBezTo>
                  <a:cubicBezTo>
                    <a:pt x="36" y="101"/>
                    <a:pt x="33" y="103"/>
                    <a:pt x="30" y="105"/>
                  </a:cubicBezTo>
                  <a:cubicBezTo>
                    <a:pt x="26" y="107"/>
                    <a:pt x="22" y="109"/>
                    <a:pt x="18" y="111"/>
                  </a:cubicBezTo>
                  <a:cubicBezTo>
                    <a:pt x="15" y="113"/>
                    <a:pt x="12" y="114"/>
                    <a:pt x="9" y="116"/>
                  </a:cubicBezTo>
                  <a:cubicBezTo>
                    <a:pt x="4" y="118"/>
                    <a:pt x="1" y="119"/>
                    <a:pt x="1" y="119"/>
                  </a:cubicBezTo>
                  <a:cubicBezTo>
                    <a:pt x="1" y="119"/>
                    <a:pt x="4" y="117"/>
                    <a:pt x="8" y="114"/>
                  </a:cubicBezTo>
                  <a:cubicBezTo>
                    <a:pt x="13" y="111"/>
                    <a:pt x="20" y="107"/>
                    <a:pt x="27" y="101"/>
                  </a:cubicBezTo>
                  <a:cubicBezTo>
                    <a:pt x="35" y="96"/>
                    <a:pt x="44" y="89"/>
                    <a:pt x="53" y="82"/>
                  </a:cubicBezTo>
                  <a:cubicBezTo>
                    <a:pt x="63" y="75"/>
                    <a:pt x="73" y="67"/>
                    <a:pt x="83" y="60"/>
                  </a:cubicBezTo>
                  <a:cubicBezTo>
                    <a:pt x="93" y="52"/>
                    <a:pt x="103" y="45"/>
                    <a:pt x="112" y="37"/>
                  </a:cubicBezTo>
                  <a:cubicBezTo>
                    <a:pt x="122" y="30"/>
                    <a:pt x="131" y="24"/>
                    <a:pt x="138" y="18"/>
                  </a:cubicBezTo>
                  <a:cubicBezTo>
                    <a:pt x="146" y="12"/>
                    <a:pt x="152" y="8"/>
                    <a:pt x="157" y="5"/>
                  </a:cubicBezTo>
                  <a:cubicBezTo>
                    <a:pt x="161" y="1"/>
                    <a:pt x="164" y="0"/>
                    <a:pt x="164" y="0"/>
                  </a:cubicBezTo>
                  <a:cubicBezTo>
                    <a:pt x="164" y="0"/>
                    <a:pt x="162" y="2"/>
                    <a:pt x="158" y="6"/>
                  </a:cubicBezTo>
                  <a:cubicBezTo>
                    <a:pt x="154" y="10"/>
                    <a:pt x="148" y="15"/>
                    <a:pt x="141" y="21"/>
                  </a:cubicBezTo>
                  <a:cubicBezTo>
                    <a:pt x="134" y="27"/>
                    <a:pt x="126" y="35"/>
                    <a:pt x="117" y="42"/>
                  </a:cubicBezTo>
                  <a:cubicBezTo>
                    <a:pt x="124" y="37"/>
                    <a:pt x="131" y="33"/>
                    <a:pt x="137" y="29"/>
                  </a:cubicBezTo>
                  <a:cubicBezTo>
                    <a:pt x="144" y="24"/>
                    <a:pt x="151" y="20"/>
                    <a:pt x="155" y="17"/>
                  </a:cubicBezTo>
                  <a:cubicBezTo>
                    <a:pt x="160" y="14"/>
                    <a:pt x="163" y="13"/>
                    <a:pt x="163" y="13"/>
                  </a:cubicBezTo>
                  <a:cubicBezTo>
                    <a:pt x="163" y="13"/>
                    <a:pt x="160" y="15"/>
                    <a:pt x="156" y="18"/>
                  </a:cubicBezTo>
                  <a:cubicBezTo>
                    <a:pt x="152" y="22"/>
                    <a:pt x="147" y="27"/>
                    <a:pt x="139" y="32"/>
                  </a:cubicBezTo>
                  <a:cubicBezTo>
                    <a:pt x="132" y="38"/>
                    <a:pt x="124" y="45"/>
                    <a:pt x="115" y="52"/>
                  </a:cubicBezTo>
                  <a:cubicBezTo>
                    <a:pt x="111" y="55"/>
                    <a:pt x="107" y="58"/>
                    <a:pt x="103" y="61"/>
                  </a:cubicBezTo>
                  <a:cubicBezTo>
                    <a:pt x="105" y="59"/>
                    <a:pt x="108" y="57"/>
                    <a:pt x="110" y="56"/>
                  </a:cubicBezTo>
                  <a:cubicBezTo>
                    <a:pt x="119" y="49"/>
                    <a:pt x="128" y="43"/>
                    <a:pt x="136" y="38"/>
                  </a:cubicBezTo>
                  <a:cubicBezTo>
                    <a:pt x="144" y="33"/>
                    <a:pt x="150" y="29"/>
                    <a:pt x="155" y="27"/>
                  </a:cubicBezTo>
                  <a:cubicBezTo>
                    <a:pt x="159" y="24"/>
                    <a:pt x="162" y="22"/>
                    <a:pt x="162" y="22"/>
                  </a:cubicBezTo>
                  <a:cubicBezTo>
                    <a:pt x="162" y="22"/>
                    <a:pt x="160" y="24"/>
                    <a:pt x="155" y="28"/>
                  </a:cubicBezTo>
                  <a:cubicBezTo>
                    <a:pt x="151" y="31"/>
                    <a:pt x="146" y="36"/>
                    <a:pt x="138" y="42"/>
                  </a:cubicBezTo>
                  <a:cubicBezTo>
                    <a:pt x="131" y="47"/>
                    <a:pt x="123" y="54"/>
                    <a:pt x="114" y="61"/>
                  </a:cubicBezTo>
                  <a:cubicBezTo>
                    <a:pt x="110" y="64"/>
                    <a:pt x="106" y="67"/>
                    <a:pt x="102" y="70"/>
                  </a:cubicBezTo>
                  <a:cubicBezTo>
                    <a:pt x="104" y="69"/>
                    <a:pt x="107" y="67"/>
                    <a:pt x="109" y="65"/>
                  </a:cubicBezTo>
                  <a:cubicBezTo>
                    <a:pt x="119" y="59"/>
                    <a:pt x="128" y="53"/>
                    <a:pt x="135" y="48"/>
                  </a:cubicBezTo>
                  <a:cubicBezTo>
                    <a:pt x="143" y="43"/>
                    <a:pt x="149" y="39"/>
                    <a:pt x="154" y="36"/>
                  </a:cubicBezTo>
                  <a:cubicBezTo>
                    <a:pt x="158" y="33"/>
                    <a:pt x="161" y="32"/>
                    <a:pt x="161" y="32"/>
                  </a:cubicBezTo>
                  <a:cubicBezTo>
                    <a:pt x="161" y="32"/>
                    <a:pt x="159" y="34"/>
                    <a:pt x="155" y="37"/>
                  </a:cubicBezTo>
                  <a:cubicBezTo>
                    <a:pt x="150" y="41"/>
                    <a:pt x="145" y="46"/>
                    <a:pt x="138" y="51"/>
                  </a:cubicBezTo>
                  <a:cubicBezTo>
                    <a:pt x="130" y="57"/>
                    <a:pt x="122" y="64"/>
                    <a:pt x="113" y="70"/>
                  </a:cubicBezTo>
                  <a:cubicBezTo>
                    <a:pt x="109" y="73"/>
                    <a:pt x="105" y="77"/>
                    <a:pt x="101" y="80"/>
                  </a:cubicBezTo>
                  <a:cubicBezTo>
                    <a:pt x="103" y="78"/>
                    <a:pt x="106" y="76"/>
                    <a:pt x="108" y="74"/>
                  </a:cubicBezTo>
                  <a:cubicBezTo>
                    <a:pt x="118" y="68"/>
                    <a:pt x="127" y="62"/>
                    <a:pt x="134" y="57"/>
                  </a:cubicBezTo>
                  <a:cubicBezTo>
                    <a:pt x="142" y="52"/>
                    <a:pt x="148" y="48"/>
                    <a:pt x="153" y="45"/>
                  </a:cubicBezTo>
                  <a:cubicBezTo>
                    <a:pt x="157" y="43"/>
                    <a:pt x="160" y="41"/>
                    <a:pt x="160" y="41"/>
                  </a:cubicBezTo>
                  <a:cubicBezTo>
                    <a:pt x="160" y="41"/>
                    <a:pt x="158" y="43"/>
                    <a:pt x="154" y="47"/>
                  </a:cubicBezTo>
                  <a:cubicBezTo>
                    <a:pt x="150" y="50"/>
                    <a:pt x="144" y="55"/>
                    <a:pt x="137" y="61"/>
                  </a:cubicBezTo>
                  <a:cubicBezTo>
                    <a:pt x="129" y="66"/>
                    <a:pt x="121" y="73"/>
                    <a:pt x="112" y="80"/>
                  </a:cubicBezTo>
                  <a:cubicBezTo>
                    <a:pt x="108" y="83"/>
                    <a:pt x="104" y="86"/>
                    <a:pt x="100" y="89"/>
                  </a:cubicBezTo>
                  <a:cubicBezTo>
                    <a:pt x="102" y="87"/>
                    <a:pt x="105" y="86"/>
                    <a:pt x="107" y="84"/>
                  </a:cubicBezTo>
                  <a:cubicBezTo>
                    <a:pt x="117" y="77"/>
                    <a:pt x="126" y="72"/>
                    <a:pt x="133" y="67"/>
                  </a:cubicBezTo>
                  <a:cubicBezTo>
                    <a:pt x="141" y="62"/>
                    <a:pt x="147" y="58"/>
                    <a:pt x="152" y="55"/>
                  </a:cubicBezTo>
                  <a:cubicBezTo>
                    <a:pt x="156" y="52"/>
                    <a:pt x="159" y="50"/>
                    <a:pt x="159" y="50"/>
                  </a:cubicBezTo>
                  <a:cubicBezTo>
                    <a:pt x="159" y="50"/>
                    <a:pt x="157" y="53"/>
                    <a:pt x="153" y="56"/>
                  </a:cubicBezTo>
                  <a:cubicBezTo>
                    <a:pt x="149" y="59"/>
                    <a:pt x="143" y="64"/>
                    <a:pt x="136" y="70"/>
                  </a:cubicBezTo>
                  <a:cubicBezTo>
                    <a:pt x="129" y="76"/>
                    <a:pt x="120" y="82"/>
                    <a:pt x="111" y="89"/>
                  </a:cubicBezTo>
                  <a:cubicBezTo>
                    <a:pt x="107" y="92"/>
                    <a:pt x="103" y="95"/>
                    <a:pt x="99" y="99"/>
                  </a:cubicBezTo>
                  <a:cubicBezTo>
                    <a:pt x="102" y="97"/>
                    <a:pt x="104" y="95"/>
                    <a:pt x="106" y="93"/>
                  </a:cubicBezTo>
                  <a:cubicBezTo>
                    <a:pt x="116" y="87"/>
                    <a:pt x="125" y="81"/>
                    <a:pt x="132" y="76"/>
                  </a:cubicBezTo>
                  <a:cubicBezTo>
                    <a:pt x="140" y="71"/>
                    <a:pt x="146" y="67"/>
                    <a:pt x="151" y="64"/>
                  </a:cubicBezTo>
                  <a:cubicBezTo>
                    <a:pt x="155" y="61"/>
                    <a:pt x="158" y="60"/>
                    <a:pt x="158" y="60"/>
                  </a:cubicBezTo>
                  <a:cubicBezTo>
                    <a:pt x="158" y="60"/>
                    <a:pt x="156" y="62"/>
                    <a:pt x="152" y="65"/>
                  </a:cubicBezTo>
                  <a:cubicBezTo>
                    <a:pt x="148" y="69"/>
                    <a:pt x="142" y="74"/>
                    <a:pt x="135" y="79"/>
                  </a:cubicBezTo>
                  <a:cubicBezTo>
                    <a:pt x="128" y="85"/>
                    <a:pt x="119" y="92"/>
                    <a:pt x="110" y="99"/>
                  </a:cubicBezTo>
                  <a:cubicBezTo>
                    <a:pt x="106" y="102"/>
                    <a:pt x="102" y="105"/>
                    <a:pt x="98" y="108"/>
                  </a:cubicBezTo>
                  <a:cubicBezTo>
                    <a:pt x="101" y="106"/>
                    <a:pt x="103" y="104"/>
                    <a:pt x="106" y="103"/>
                  </a:cubicBezTo>
                  <a:cubicBezTo>
                    <a:pt x="115" y="96"/>
                    <a:pt x="124" y="91"/>
                    <a:pt x="131" y="85"/>
                  </a:cubicBezTo>
                  <a:cubicBezTo>
                    <a:pt x="139" y="80"/>
                    <a:pt x="146" y="77"/>
                    <a:pt x="150" y="74"/>
                  </a:cubicBezTo>
                  <a:cubicBezTo>
                    <a:pt x="155" y="71"/>
                    <a:pt x="157" y="69"/>
                    <a:pt x="157" y="69"/>
                  </a:cubicBezTo>
                  <a:cubicBezTo>
                    <a:pt x="157" y="69"/>
                    <a:pt x="155" y="71"/>
                    <a:pt x="151" y="75"/>
                  </a:cubicBezTo>
                  <a:cubicBezTo>
                    <a:pt x="147" y="78"/>
                    <a:pt x="141" y="83"/>
                    <a:pt x="134" y="89"/>
                  </a:cubicBezTo>
                  <a:cubicBezTo>
                    <a:pt x="127" y="95"/>
                    <a:pt x="119" y="101"/>
                    <a:pt x="109" y="108"/>
                  </a:cubicBezTo>
                  <a:cubicBezTo>
                    <a:pt x="100" y="115"/>
                    <a:pt x="91" y="122"/>
                    <a:pt x="81" y="129"/>
                  </a:cubicBezTo>
                  <a:cubicBezTo>
                    <a:pt x="71" y="137"/>
                    <a:pt x="61" y="144"/>
                    <a:pt x="52" y="150"/>
                  </a:cubicBezTo>
                  <a:cubicBezTo>
                    <a:pt x="43" y="157"/>
                    <a:pt x="34" y="162"/>
                    <a:pt x="26" y="167"/>
                  </a:cubicBezTo>
                  <a:cubicBezTo>
                    <a:pt x="18" y="172"/>
                    <a:pt x="12" y="176"/>
                    <a:pt x="7" y="179"/>
                  </a:cubicBezTo>
                  <a:cubicBezTo>
                    <a:pt x="3" y="182"/>
                    <a:pt x="0" y="183"/>
                    <a:pt x="0" y="183"/>
                  </a:cubicBezTo>
                  <a:cubicBezTo>
                    <a:pt x="0" y="183"/>
                    <a:pt x="2" y="181"/>
                    <a:pt x="7" y="178"/>
                  </a:cubicBezTo>
                  <a:cubicBezTo>
                    <a:pt x="11" y="175"/>
                    <a:pt x="16" y="170"/>
                    <a:pt x="23" y="164"/>
                  </a:cubicBezTo>
                  <a:cubicBezTo>
                    <a:pt x="31" y="158"/>
                    <a:pt x="39" y="152"/>
                    <a:pt x="48" y="145"/>
                  </a:cubicBezTo>
                  <a:cubicBezTo>
                    <a:pt x="52" y="142"/>
                    <a:pt x="56" y="139"/>
                    <a:pt x="60" y="136"/>
                  </a:cubicBezTo>
                  <a:cubicBezTo>
                    <a:pt x="57" y="137"/>
                    <a:pt x="55" y="139"/>
                    <a:pt x="53" y="141"/>
                  </a:cubicBezTo>
                  <a:cubicBezTo>
                    <a:pt x="43" y="147"/>
                    <a:pt x="34" y="153"/>
                    <a:pt x="27" y="158"/>
                  </a:cubicBezTo>
                  <a:cubicBezTo>
                    <a:pt x="19" y="163"/>
                    <a:pt x="13" y="167"/>
                    <a:pt x="8" y="170"/>
                  </a:cubicBezTo>
                  <a:cubicBezTo>
                    <a:pt x="4" y="173"/>
                    <a:pt x="1" y="174"/>
                    <a:pt x="1" y="174"/>
                  </a:cubicBezTo>
                  <a:cubicBezTo>
                    <a:pt x="1" y="174"/>
                    <a:pt x="3" y="172"/>
                    <a:pt x="7" y="169"/>
                  </a:cubicBezTo>
                  <a:cubicBezTo>
                    <a:pt x="12" y="165"/>
                    <a:pt x="17" y="160"/>
                    <a:pt x="24" y="154"/>
                  </a:cubicBezTo>
                  <a:cubicBezTo>
                    <a:pt x="32" y="149"/>
                    <a:pt x="40" y="142"/>
                    <a:pt x="49" y="135"/>
                  </a:cubicBezTo>
                  <a:cubicBezTo>
                    <a:pt x="53" y="132"/>
                    <a:pt x="57" y="129"/>
                    <a:pt x="61" y="126"/>
                  </a:cubicBezTo>
                  <a:cubicBezTo>
                    <a:pt x="58" y="128"/>
                    <a:pt x="56" y="130"/>
                    <a:pt x="54" y="131"/>
                  </a:cubicBezTo>
                  <a:cubicBezTo>
                    <a:pt x="44" y="138"/>
                    <a:pt x="35" y="143"/>
                    <a:pt x="28" y="149"/>
                  </a:cubicBezTo>
                  <a:cubicBezTo>
                    <a:pt x="20" y="154"/>
                    <a:pt x="14" y="157"/>
                    <a:pt x="9" y="160"/>
                  </a:cubicBezTo>
                  <a:cubicBezTo>
                    <a:pt x="5" y="163"/>
                    <a:pt x="2" y="165"/>
                    <a:pt x="2" y="165"/>
                  </a:cubicBezTo>
                  <a:cubicBezTo>
                    <a:pt x="2" y="165"/>
                    <a:pt x="4" y="163"/>
                    <a:pt x="8" y="159"/>
                  </a:cubicBezTo>
                  <a:cubicBezTo>
                    <a:pt x="12" y="156"/>
                    <a:pt x="18" y="151"/>
                    <a:pt x="25" y="145"/>
                  </a:cubicBezTo>
                  <a:cubicBezTo>
                    <a:pt x="32" y="139"/>
                    <a:pt x="41" y="133"/>
                    <a:pt x="50" y="126"/>
                  </a:cubicBezTo>
                  <a:cubicBezTo>
                    <a:pt x="54" y="123"/>
                    <a:pt x="58" y="120"/>
                    <a:pt x="62" y="117"/>
                  </a:cubicBezTo>
                  <a:cubicBezTo>
                    <a:pt x="59" y="118"/>
                    <a:pt x="57" y="120"/>
                    <a:pt x="55" y="122"/>
                  </a:cubicBezTo>
                  <a:cubicBezTo>
                    <a:pt x="45" y="128"/>
                    <a:pt x="36" y="134"/>
                    <a:pt x="29" y="139"/>
                  </a:cubicBezTo>
                  <a:cubicBezTo>
                    <a:pt x="21" y="144"/>
                    <a:pt x="15" y="148"/>
                    <a:pt x="10" y="151"/>
                  </a:cubicBezTo>
                  <a:cubicBezTo>
                    <a:pt x="6" y="154"/>
                    <a:pt x="3" y="155"/>
                    <a:pt x="3" y="155"/>
                  </a:cubicBezTo>
                  <a:cubicBezTo>
                    <a:pt x="3" y="155"/>
                    <a:pt x="5" y="153"/>
                    <a:pt x="9" y="150"/>
                  </a:cubicBezTo>
                  <a:cubicBezTo>
                    <a:pt x="13" y="146"/>
                    <a:pt x="19" y="141"/>
                    <a:pt x="26" y="136"/>
                  </a:cubicBezTo>
                  <a:cubicBezTo>
                    <a:pt x="33" y="130"/>
                    <a:pt x="42" y="123"/>
                    <a:pt x="51" y="116"/>
                  </a:cubicBezTo>
                  <a:cubicBezTo>
                    <a:pt x="54" y="113"/>
                    <a:pt x="59" y="110"/>
                    <a:pt x="63" y="107"/>
                  </a:cubicBezTo>
                  <a:cubicBezTo>
                    <a:pt x="60" y="109"/>
                    <a:pt x="58" y="111"/>
                    <a:pt x="55" y="112"/>
                  </a:cubicBezTo>
                  <a:cubicBezTo>
                    <a:pt x="46" y="119"/>
                    <a:pt x="37" y="125"/>
                    <a:pt x="30" y="130"/>
                  </a:cubicBezTo>
                  <a:cubicBezTo>
                    <a:pt x="22" y="135"/>
                    <a:pt x="15" y="139"/>
                    <a:pt x="11" y="141"/>
                  </a:cubicBezTo>
                  <a:cubicBezTo>
                    <a:pt x="6" y="144"/>
                    <a:pt x="4" y="146"/>
                    <a:pt x="4" y="146"/>
                  </a:cubicBezTo>
                  <a:cubicBezTo>
                    <a:pt x="4" y="146"/>
                    <a:pt x="6" y="144"/>
                    <a:pt x="10" y="140"/>
                  </a:cubicBezTo>
                  <a:cubicBezTo>
                    <a:pt x="14" y="137"/>
                    <a:pt x="20" y="132"/>
                    <a:pt x="27" y="126"/>
                  </a:cubicBezTo>
                  <a:cubicBezTo>
                    <a:pt x="34" y="121"/>
                    <a:pt x="42" y="114"/>
                    <a:pt x="52" y="107"/>
                  </a:cubicBezTo>
                  <a:cubicBezTo>
                    <a:pt x="55" y="104"/>
                    <a:pt x="59" y="101"/>
                    <a:pt x="63" y="98"/>
                  </a:cubicBezTo>
                  <a:cubicBezTo>
                    <a:pt x="61" y="100"/>
                    <a:pt x="59" y="101"/>
                    <a:pt x="56" y="103"/>
                  </a:cubicBezTo>
                  <a:cubicBezTo>
                    <a:pt x="47" y="109"/>
                    <a:pt x="38" y="115"/>
                    <a:pt x="31" y="120"/>
                  </a:cubicBezTo>
                  <a:cubicBezTo>
                    <a:pt x="23" y="125"/>
                    <a:pt x="16" y="129"/>
                    <a:pt x="12" y="132"/>
                  </a:cubicBezTo>
                  <a:cubicBezTo>
                    <a:pt x="7" y="135"/>
                    <a:pt x="5" y="136"/>
                    <a:pt x="5" y="136"/>
                  </a:cubicBezTo>
                  <a:cubicBezTo>
                    <a:pt x="5" y="136"/>
                    <a:pt x="7" y="134"/>
                    <a:pt x="11" y="131"/>
                  </a:cubicBezTo>
                  <a:cubicBezTo>
                    <a:pt x="15" y="127"/>
                    <a:pt x="21" y="122"/>
                    <a:pt x="28" y="117"/>
                  </a:cubicBezTo>
                  <a:cubicBezTo>
                    <a:pt x="35" y="111"/>
                    <a:pt x="43" y="104"/>
                    <a:pt x="52" y="98"/>
                  </a:cubicBezTo>
                  <a:cubicBezTo>
                    <a:pt x="56" y="95"/>
                    <a:pt x="60" y="92"/>
                    <a:pt x="64" y="89"/>
                  </a:cubicBezTo>
                  <a:cubicBezTo>
                    <a:pt x="62" y="90"/>
                    <a:pt x="60" y="92"/>
                    <a:pt x="57" y="94"/>
                  </a:cubicBezTo>
                  <a:cubicBezTo>
                    <a:pt x="48" y="100"/>
                    <a:pt x="39" y="106"/>
                    <a:pt x="31" y="111"/>
                  </a:cubicBezTo>
                  <a:close/>
                </a:path>
              </a:pathLst>
            </a:custGeom>
            <a:solidFill>
              <a:srgbClr val="2F4C2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ï$ļiḍé"/>
            <p:cNvSpPr/>
            <p:nvPr/>
          </p:nvSpPr>
          <p:spPr bwMode="auto">
            <a:xfrm>
              <a:off x="3874218" y="2517018"/>
              <a:ext cx="231327" cy="192119"/>
            </a:xfrm>
            <a:custGeom>
              <a:avLst/>
              <a:gdLst>
                <a:gd name="T0" fmla="*/ 41 w 104"/>
                <a:gd name="T1" fmla="*/ 39 h 87"/>
                <a:gd name="T2" fmla="*/ 61 w 104"/>
                <a:gd name="T3" fmla="*/ 31 h 87"/>
                <a:gd name="T4" fmla="*/ 82 w 104"/>
                <a:gd name="T5" fmla="*/ 27 h 87"/>
                <a:gd name="T6" fmla="*/ 96 w 104"/>
                <a:gd name="T7" fmla="*/ 33 h 87"/>
                <a:gd name="T8" fmla="*/ 102 w 104"/>
                <a:gd name="T9" fmla="*/ 48 h 87"/>
                <a:gd name="T10" fmla="*/ 83 w 104"/>
                <a:gd name="T11" fmla="*/ 66 h 87"/>
                <a:gd name="T12" fmla="*/ 90 w 104"/>
                <a:gd name="T13" fmla="*/ 75 h 87"/>
                <a:gd name="T14" fmla="*/ 76 w 104"/>
                <a:gd name="T15" fmla="*/ 84 h 87"/>
                <a:gd name="T16" fmla="*/ 68 w 104"/>
                <a:gd name="T17" fmla="*/ 76 h 87"/>
                <a:gd name="T18" fmla="*/ 47 w 104"/>
                <a:gd name="T19" fmla="*/ 87 h 87"/>
                <a:gd name="T20" fmla="*/ 39 w 104"/>
                <a:gd name="T21" fmla="*/ 78 h 87"/>
                <a:gd name="T22" fmla="*/ 69 w 104"/>
                <a:gd name="T23" fmla="*/ 59 h 87"/>
                <a:gd name="T24" fmla="*/ 78 w 104"/>
                <a:gd name="T25" fmla="*/ 51 h 87"/>
                <a:gd name="T26" fmla="*/ 77 w 104"/>
                <a:gd name="T27" fmla="*/ 46 h 87"/>
                <a:gd name="T28" fmla="*/ 71 w 104"/>
                <a:gd name="T29" fmla="*/ 44 h 87"/>
                <a:gd name="T30" fmla="*/ 62 w 104"/>
                <a:gd name="T31" fmla="*/ 46 h 87"/>
                <a:gd name="T32" fmla="*/ 40 w 104"/>
                <a:gd name="T33" fmla="*/ 55 h 87"/>
                <a:gd name="T34" fmla="*/ 20 w 104"/>
                <a:gd name="T35" fmla="*/ 59 h 87"/>
                <a:gd name="T36" fmla="*/ 6 w 104"/>
                <a:gd name="T37" fmla="*/ 52 h 87"/>
                <a:gd name="T38" fmla="*/ 0 w 104"/>
                <a:gd name="T39" fmla="*/ 42 h 87"/>
                <a:gd name="T40" fmla="*/ 5 w 104"/>
                <a:gd name="T41" fmla="*/ 32 h 87"/>
                <a:gd name="T42" fmla="*/ 21 w 104"/>
                <a:gd name="T43" fmla="*/ 19 h 87"/>
                <a:gd name="T44" fmla="*/ 15 w 104"/>
                <a:gd name="T45" fmla="*/ 12 h 87"/>
                <a:gd name="T46" fmla="*/ 29 w 104"/>
                <a:gd name="T47" fmla="*/ 2 h 87"/>
                <a:gd name="T48" fmla="*/ 36 w 104"/>
                <a:gd name="T49" fmla="*/ 10 h 87"/>
                <a:gd name="T50" fmla="*/ 54 w 104"/>
                <a:gd name="T51" fmla="*/ 0 h 87"/>
                <a:gd name="T52" fmla="*/ 61 w 104"/>
                <a:gd name="T53" fmla="*/ 8 h 87"/>
                <a:gd name="T54" fmla="*/ 33 w 104"/>
                <a:gd name="T55" fmla="*/ 27 h 87"/>
                <a:gd name="T56" fmla="*/ 24 w 104"/>
                <a:gd name="T57" fmla="*/ 34 h 87"/>
                <a:gd name="T58" fmla="*/ 25 w 104"/>
                <a:gd name="T59" fmla="*/ 40 h 87"/>
                <a:gd name="T60" fmla="*/ 31 w 104"/>
                <a:gd name="T61" fmla="*/ 42 h 87"/>
                <a:gd name="T62" fmla="*/ 41 w 104"/>
                <a:gd name="T63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4" h="87">
                  <a:moveTo>
                    <a:pt x="41" y="39"/>
                  </a:moveTo>
                  <a:cubicBezTo>
                    <a:pt x="61" y="31"/>
                    <a:pt x="61" y="31"/>
                    <a:pt x="61" y="31"/>
                  </a:cubicBezTo>
                  <a:cubicBezTo>
                    <a:pt x="70" y="28"/>
                    <a:pt x="76" y="26"/>
                    <a:pt x="82" y="27"/>
                  </a:cubicBezTo>
                  <a:cubicBezTo>
                    <a:pt x="87" y="27"/>
                    <a:pt x="92" y="29"/>
                    <a:pt x="96" y="33"/>
                  </a:cubicBezTo>
                  <a:cubicBezTo>
                    <a:pt x="102" y="38"/>
                    <a:pt x="104" y="43"/>
                    <a:pt x="102" y="48"/>
                  </a:cubicBezTo>
                  <a:cubicBezTo>
                    <a:pt x="100" y="53"/>
                    <a:pt x="93" y="59"/>
                    <a:pt x="83" y="66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68" y="76"/>
                    <a:pt x="68" y="76"/>
                    <a:pt x="68" y="76"/>
                  </a:cubicBezTo>
                  <a:cubicBezTo>
                    <a:pt x="62" y="79"/>
                    <a:pt x="55" y="83"/>
                    <a:pt x="47" y="8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54" y="69"/>
                    <a:pt x="64" y="63"/>
                    <a:pt x="69" y="59"/>
                  </a:cubicBezTo>
                  <a:cubicBezTo>
                    <a:pt x="74" y="56"/>
                    <a:pt x="77" y="53"/>
                    <a:pt x="78" y="51"/>
                  </a:cubicBezTo>
                  <a:cubicBezTo>
                    <a:pt x="79" y="50"/>
                    <a:pt x="79" y="48"/>
                    <a:pt x="77" y="46"/>
                  </a:cubicBezTo>
                  <a:cubicBezTo>
                    <a:pt x="75" y="44"/>
                    <a:pt x="73" y="44"/>
                    <a:pt x="71" y="44"/>
                  </a:cubicBezTo>
                  <a:cubicBezTo>
                    <a:pt x="69" y="44"/>
                    <a:pt x="66" y="45"/>
                    <a:pt x="62" y="46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2" y="58"/>
                    <a:pt x="26" y="59"/>
                    <a:pt x="20" y="59"/>
                  </a:cubicBezTo>
                  <a:cubicBezTo>
                    <a:pt x="15" y="58"/>
                    <a:pt x="10" y="56"/>
                    <a:pt x="6" y="52"/>
                  </a:cubicBezTo>
                  <a:cubicBezTo>
                    <a:pt x="2" y="49"/>
                    <a:pt x="0" y="45"/>
                    <a:pt x="0" y="42"/>
                  </a:cubicBezTo>
                  <a:cubicBezTo>
                    <a:pt x="0" y="39"/>
                    <a:pt x="1" y="35"/>
                    <a:pt x="5" y="32"/>
                  </a:cubicBezTo>
                  <a:cubicBezTo>
                    <a:pt x="8" y="28"/>
                    <a:pt x="14" y="24"/>
                    <a:pt x="21" y="19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42" y="6"/>
                    <a:pt x="48" y="3"/>
                    <a:pt x="54" y="0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54" y="13"/>
                    <a:pt x="44" y="19"/>
                    <a:pt x="33" y="27"/>
                  </a:cubicBezTo>
                  <a:cubicBezTo>
                    <a:pt x="28" y="30"/>
                    <a:pt x="25" y="32"/>
                    <a:pt x="24" y="34"/>
                  </a:cubicBezTo>
                  <a:cubicBezTo>
                    <a:pt x="23" y="36"/>
                    <a:pt x="23" y="38"/>
                    <a:pt x="25" y="40"/>
                  </a:cubicBezTo>
                  <a:cubicBezTo>
                    <a:pt x="27" y="41"/>
                    <a:pt x="29" y="42"/>
                    <a:pt x="31" y="42"/>
                  </a:cubicBezTo>
                  <a:cubicBezTo>
                    <a:pt x="34" y="41"/>
                    <a:pt x="37" y="40"/>
                    <a:pt x="41" y="39"/>
                  </a:cubicBezTo>
                  <a:close/>
                </a:path>
              </a:pathLst>
            </a:custGeom>
            <a:solidFill>
              <a:srgbClr val="405B32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íṧľíḋê"/>
            <p:cNvSpPr/>
            <p:nvPr/>
          </p:nvSpPr>
          <p:spPr bwMode="auto">
            <a:xfrm>
              <a:off x="3770971" y="2466047"/>
              <a:ext cx="418218" cy="284911"/>
            </a:xfrm>
            <a:custGeom>
              <a:avLst/>
              <a:gdLst>
                <a:gd name="T0" fmla="*/ 27 w 189"/>
                <a:gd name="T1" fmla="*/ 108 h 129"/>
                <a:gd name="T2" fmla="*/ 1 w 189"/>
                <a:gd name="T3" fmla="*/ 61 h 129"/>
                <a:gd name="T4" fmla="*/ 97 w 189"/>
                <a:gd name="T5" fmla="*/ 3 h 129"/>
                <a:gd name="T6" fmla="*/ 188 w 189"/>
                <a:gd name="T7" fmla="*/ 71 h 129"/>
                <a:gd name="T8" fmla="*/ 157 w 189"/>
                <a:gd name="T9" fmla="*/ 114 h 129"/>
                <a:gd name="T10" fmla="*/ 91 w 189"/>
                <a:gd name="T11" fmla="*/ 128 h 129"/>
                <a:gd name="T12" fmla="*/ 85 w 189"/>
                <a:gd name="T13" fmla="*/ 128 h 129"/>
                <a:gd name="T14" fmla="*/ 27 w 189"/>
                <a:gd name="T15" fmla="*/ 108 h 129"/>
                <a:gd name="T16" fmla="*/ 97 w 189"/>
                <a:gd name="T17" fmla="*/ 18 h 129"/>
                <a:gd name="T18" fmla="*/ 16 w 189"/>
                <a:gd name="T19" fmla="*/ 62 h 129"/>
                <a:gd name="T20" fmla="*/ 16 w 189"/>
                <a:gd name="T21" fmla="*/ 62 h 129"/>
                <a:gd name="T22" fmla="*/ 36 w 189"/>
                <a:gd name="T23" fmla="*/ 95 h 129"/>
                <a:gd name="T24" fmla="*/ 92 w 189"/>
                <a:gd name="T25" fmla="*/ 113 h 129"/>
                <a:gd name="T26" fmla="*/ 149 w 189"/>
                <a:gd name="T27" fmla="*/ 101 h 129"/>
                <a:gd name="T28" fmla="*/ 173 w 189"/>
                <a:gd name="T29" fmla="*/ 70 h 129"/>
                <a:gd name="T30" fmla="*/ 102 w 189"/>
                <a:gd name="T31" fmla="*/ 19 h 129"/>
                <a:gd name="T32" fmla="*/ 97 w 189"/>
                <a:gd name="T33" fmla="*/ 1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9" h="129">
                  <a:moveTo>
                    <a:pt x="27" y="108"/>
                  </a:moveTo>
                  <a:cubicBezTo>
                    <a:pt x="9" y="95"/>
                    <a:pt x="0" y="78"/>
                    <a:pt x="1" y="61"/>
                  </a:cubicBezTo>
                  <a:cubicBezTo>
                    <a:pt x="3" y="26"/>
                    <a:pt x="45" y="0"/>
                    <a:pt x="97" y="3"/>
                  </a:cubicBezTo>
                  <a:cubicBezTo>
                    <a:pt x="150" y="6"/>
                    <a:pt x="189" y="35"/>
                    <a:pt x="188" y="71"/>
                  </a:cubicBezTo>
                  <a:cubicBezTo>
                    <a:pt x="187" y="88"/>
                    <a:pt x="176" y="103"/>
                    <a:pt x="157" y="114"/>
                  </a:cubicBezTo>
                  <a:cubicBezTo>
                    <a:pt x="139" y="124"/>
                    <a:pt x="115" y="129"/>
                    <a:pt x="91" y="128"/>
                  </a:cubicBezTo>
                  <a:cubicBezTo>
                    <a:pt x="89" y="128"/>
                    <a:pt x="87" y="128"/>
                    <a:pt x="85" y="128"/>
                  </a:cubicBezTo>
                  <a:cubicBezTo>
                    <a:pt x="63" y="126"/>
                    <a:pt x="42" y="118"/>
                    <a:pt x="27" y="108"/>
                  </a:cubicBezTo>
                  <a:close/>
                  <a:moveTo>
                    <a:pt x="97" y="18"/>
                  </a:moveTo>
                  <a:cubicBezTo>
                    <a:pt x="54" y="16"/>
                    <a:pt x="17" y="36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74"/>
                    <a:pt x="22" y="86"/>
                    <a:pt x="36" y="95"/>
                  </a:cubicBezTo>
                  <a:cubicBezTo>
                    <a:pt x="50" y="106"/>
                    <a:pt x="70" y="112"/>
                    <a:pt x="92" y="113"/>
                  </a:cubicBezTo>
                  <a:cubicBezTo>
                    <a:pt x="113" y="114"/>
                    <a:pt x="134" y="110"/>
                    <a:pt x="149" y="101"/>
                  </a:cubicBezTo>
                  <a:cubicBezTo>
                    <a:pt x="164" y="93"/>
                    <a:pt x="172" y="82"/>
                    <a:pt x="173" y="70"/>
                  </a:cubicBezTo>
                  <a:cubicBezTo>
                    <a:pt x="174" y="45"/>
                    <a:pt x="142" y="22"/>
                    <a:pt x="102" y="19"/>
                  </a:cubicBezTo>
                  <a:cubicBezTo>
                    <a:pt x="100" y="18"/>
                    <a:pt x="98" y="18"/>
                    <a:pt x="97" y="18"/>
                  </a:cubicBezTo>
                  <a:close/>
                </a:path>
              </a:pathLst>
            </a:custGeom>
            <a:solidFill>
              <a:srgbClr val="405B32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îṥliḋê"/>
            <p:cNvSpPr/>
            <p:nvPr/>
          </p:nvSpPr>
          <p:spPr bwMode="auto">
            <a:xfrm>
              <a:off x="6458020" y="6090166"/>
              <a:ext cx="2259684" cy="150297"/>
            </a:xfrm>
            <a:prstGeom prst="ellipse">
              <a:avLst/>
            </a:prstGeom>
            <a:solidFill>
              <a:srgbClr val="838987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2354580" y="6165850"/>
            <a:ext cx="8046085" cy="605155"/>
          </a:xfrm>
          <a:custGeom>
            <a:avLst/>
            <a:gdLst>
              <a:gd name="connsiteX0" fmla="*/ 0 w 4229032"/>
              <a:gd name="connsiteY0" fmla="*/ 0 h 2496295"/>
              <a:gd name="connsiteX1" fmla="*/ 4229032 w 4229032"/>
              <a:gd name="connsiteY1" fmla="*/ 0 h 2496295"/>
              <a:gd name="connsiteX2" fmla="*/ 4229032 w 4229032"/>
              <a:gd name="connsiteY2" fmla="*/ 2496295 h 2496295"/>
              <a:gd name="connsiteX3" fmla="*/ 0 w 4229032"/>
              <a:gd name="connsiteY3" fmla="*/ 2496295 h 2496295"/>
              <a:gd name="connsiteX4" fmla="*/ 0 w 4229032"/>
              <a:gd name="connsiteY4" fmla="*/ 0 h 249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9032" h="2496295">
                <a:moveTo>
                  <a:pt x="0" y="0"/>
                </a:moveTo>
                <a:lnTo>
                  <a:pt x="4229032" y="0"/>
                </a:lnTo>
                <a:lnTo>
                  <a:pt x="4229032" y="2496295"/>
                </a:lnTo>
                <a:lnTo>
                  <a:pt x="0" y="2496295"/>
                </a:lnTo>
                <a:lnTo>
                  <a:pt x="0" y="0"/>
                </a:lnTo>
                <a:close/>
              </a:path>
            </a:pathLst>
          </a:custGeom>
          <a:ln w="19050"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algn="ctr" fontAlgn="auto"/>
            <a:r>
              <a:rPr lang="zh-CN" altLang="en-US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</a:rPr>
              <a:t>基于效果的思维逻辑</a:t>
            </a:r>
            <a:r>
              <a:rPr lang="en-US" altLang="zh-CN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</a:rPr>
              <a:t>---</a:t>
            </a:r>
            <a:r>
              <a:rPr lang="en-US" altLang="zh-CN" sz="3200" b="1" kern="1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</a:rPr>
              <a:t>Saras</a:t>
            </a:r>
            <a:r>
              <a:rPr lang="en-US" altLang="zh-CN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</a:rPr>
              <a:t>,</a:t>
            </a:r>
            <a:r>
              <a:rPr lang="zh-CN" altLang="en-US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</a:rPr>
              <a:t>弗吉尼亚大学</a:t>
            </a:r>
            <a:endParaRPr lang="zh-CN" altLang="en-US" sz="3200" b="1" kern="1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37878" y="311996"/>
            <a:ext cx="8940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定义</a:t>
            </a:r>
            <a:endParaRPr kumimoji="0" lang="zh-CN" sz="2800" b="0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41564" y="234902"/>
            <a:ext cx="354563" cy="677408"/>
            <a:chOff x="0" y="-78772"/>
            <a:chExt cx="602082" cy="1150304"/>
          </a:xfrm>
        </p:grpSpPr>
        <p:sp>
          <p:nvSpPr>
            <p:cNvPr id="2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l="260" t="711" r="-403" b="31071"/>
          <a:stretch>
            <a:fillRect/>
          </a:stretch>
        </p:blipFill>
        <p:spPr>
          <a:xfrm>
            <a:off x="213995" y="-104140"/>
            <a:ext cx="11828145" cy="626999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柠檬水原则</a:t>
            </a:r>
            <a:r>
              <a:rPr lang="en-US" altLang="zh-CN" dirty="0">
                <a:solidFill>
                  <a:schemeClr val="bg1"/>
                </a:solidFill>
              </a:rPr>
              <a:t>---</a:t>
            </a:r>
            <a:r>
              <a:rPr dirty="0">
                <a:solidFill>
                  <a:schemeClr val="bg1"/>
                </a:solidFill>
              </a:rPr>
              <a:t>创业意外</a:t>
            </a:r>
            <a:r>
              <a:rPr dirty="0">
                <a:solidFill>
                  <a:schemeClr val="bg1"/>
                </a:solidFill>
              </a:rPr>
              <a:t>观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0000"/>
          </a:bodyPr>
          <a:lstStyle/>
          <a:p>
            <a:r>
              <a:rPr lang="en-US" altLang="zh-CN" dirty="0"/>
              <a:t>3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>
            <a:off x="0" y="3687445"/>
            <a:ext cx="12198350" cy="3170555"/>
          </a:xfrm>
          <a:custGeom>
            <a:avLst/>
            <a:gdLst>
              <a:gd name="connsiteX0" fmla="*/ 0 w 19216"/>
              <a:gd name="connsiteY0" fmla="*/ 3013 h 5990"/>
              <a:gd name="connsiteX1" fmla="*/ 19216 w 19216"/>
              <a:gd name="connsiteY1" fmla="*/ 0 h 5990"/>
              <a:gd name="connsiteX2" fmla="*/ 19181 w 19216"/>
              <a:gd name="connsiteY2" fmla="*/ 5990 h 5990"/>
              <a:gd name="connsiteX3" fmla="*/ 0 w 19216"/>
              <a:gd name="connsiteY3" fmla="*/ 5990 h 5990"/>
              <a:gd name="connsiteX4" fmla="*/ 0 w 19216"/>
              <a:gd name="connsiteY4" fmla="*/ 3013 h 5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16" h="5990">
                <a:moveTo>
                  <a:pt x="0" y="3013"/>
                </a:moveTo>
                <a:lnTo>
                  <a:pt x="19216" y="0"/>
                </a:lnTo>
                <a:lnTo>
                  <a:pt x="19181" y="5990"/>
                </a:lnTo>
                <a:lnTo>
                  <a:pt x="0" y="5990"/>
                </a:lnTo>
                <a:lnTo>
                  <a:pt x="0" y="3013"/>
                </a:lnTo>
                <a:close/>
              </a:path>
            </a:pathLst>
          </a:custGeom>
          <a:solidFill>
            <a:srgbClr val="23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4" name="图片 3" descr="1h-916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12685" y="167640"/>
            <a:ext cx="4655185" cy="6673215"/>
          </a:xfrm>
          <a:prstGeom prst="rect">
            <a:avLst/>
          </a:prstGeom>
          <a:ln w="28575" cmpd="sng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6627" name="文本框 4"/>
          <p:cNvSpPr txBox="1"/>
          <p:nvPr/>
        </p:nvSpPr>
        <p:spPr>
          <a:xfrm>
            <a:off x="270510" y="1259840"/>
            <a:ext cx="6878320" cy="27070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ts val="408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1.</a:t>
            </a:r>
            <a:r>
              <a:rPr lang="zh-CN" altLang="en-US" sz="24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当生活给你一个柠檬，就把它做成柠檬水（</a:t>
            </a:r>
            <a:r>
              <a:rPr lang="en-US" altLang="zh-CN" sz="24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When life gives you lemons, then make lemonade</a:t>
            </a:r>
            <a:r>
              <a:rPr lang="zh-CN" altLang="en-US" sz="24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）</a:t>
            </a:r>
            <a:endParaRPr lang="en-US" altLang="zh-CN" sz="24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拥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抱意外</a:t>
            </a:r>
            <a:r>
              <a:rPr lang="zh-CN" altLang="en-US" sz="24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，意外是机会（</a:t>
            </a:r>
            <a:r>
              <a:rPr lang="en-US" altLang="zh-CN" sz="24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Leverage contingencies</a:t>
            </a:r>
            <a:r>
              <a:rPr lang="zh-CN" altLang="en-US" sz="24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）</a:t>
            </a:r>
            <a:endParaRPr lang="en-US" altLang="zh-CN" sz="24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Times New Roman" panose="02020603050405020304" charset="0"/>
              </a:rPr>
              <a:t>3.</a:t>
            </a:r>
            <a:r>
              <a:rPr lang="en-US" altLang="zh-CN" sz="24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把坏事变成好事（积极主动）</a:t>
            </a:r>
            <a:endParaRPr lang="en-US" altLang="zh-CN" sz="24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  <a:p>
            <a:pPr fontAlgn="auto">
              <a:lnSpc>
                <a:spcPts val="4080"/>
              </a:lnSpc>
            </a:pP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4.不</a:t>
            </a:r>
            <a:r>
              <a:rPr lang="en-US" altLang="zh-CN" sz="24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是做备案，以</a:t>
            </a:r>
            <a:r>
              <a:rPr lang="zh-CN" altLang="en-US" sz="24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防备</a:t>
            </a:r>
            <a:r>
              <a:rPr lang="en-US" altLang="zh-CN" sz="24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风险产生</a:t>
            </a:r>
            <a:endParaRPr lang="en-US" altLang="zh-CN" sz="2400" b="1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26628" name="文本框 6"/>
          <p:cNvSpPr txBox="1"/>
          <p:nvPr/>
        </p:nvSpPr>
        <p:spPr>
          <a:xfrm>
            <a:off x="2003425" y="580390"/>
            <a:ext cx="3782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柠檬水原则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4765" y="4124325"/>
            <a:ext cx="53975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拥抱不确定性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（Make success happen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1525" y="115093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spc="-15" dirty="0">
                <a:ea typeface="微软雅黑" panose="020B0503020204020204" charset="-122"/>
                <a:sym typeface="+mn-ea"/>
              </a:rPr>
              <a:t>请大家帮我解决一个意外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2830" y="2275840"/>
            <a:ext cx="7715250" cy="360362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fontAlgn="base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我侄女正在纽约读研究生，纽约出现了肺炎疫情，我们全家在纠结，该怎样办？请大家把自己当成当事人，做如下选择：</a:t>
            </a:r>
            <a:endParaRPr lang="zh-CN" altLang="en-US" sz="2000" strike="noStrike" noProof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A.赶紧离开美国，回到最安全的中国</a:t>
            </a:r>
            <a:endParaRPr lang="zh-CN" altLang="en-US" sz="2000" b="1" strike="noStrike" noProof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B.离开纽约，到疫情较轻的城市，比如休斯顿</a:t>
            </a:r>
            <a:endParaRPr lang="zh-CN" altLang="en-US" sz="2000" b="1" strike="noStrike" noProof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C.做好防护，继续读书生活</a:t>
            </a:r>
            <a:endParaRPr lang="zh-CN" altLang="en-US" sz="2000" b="1" strike="noStrike" noProof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D.利用疫情机会，做点有价值的事</a:t>
            </a:r>
            <a:endParaRPr lang="zh-CN" altLang="en-US" sz="2000" b="1" strike="noStrike" noProof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150000"/>
              </a:lnSpc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E.其他选择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279525" y="2118995"/>
            <a:ext cx="2287270" cy="178562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  <a:ln w="28575">
            <a:solidFill>
              <a:srgbClr val="219083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文本框 2"/>
          <p:cNvSpPr txBox="1"/>
          <p:nvPr/>
        </p:nvSpPr>
        <p:spPr>
          <a:xfrm>
            <a:off x="3566795" y="2118995"/>
            <a:ext cx="7715250" cy="178498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fontAlgn="base">
              <a:lnSpc>
                <a:spcPct val="150000"/>
              </a:lnSpc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1.所有的选择没有对错，对个体而言都是对的。当事人的选择、家人的纠结、我的选择、你们的选择等等</a:t>
            </a:r>
            <a:endParaRPr lang="zh-CN" sz="2000" b="1" strike="noStrike" noProof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base">
              <a:lnSpc>
                <a:spcPct val="150000"/>
              </a:lnSpc>
            </a:pPr>
            <a:r>
              <a:rPr 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2.哪一种是专家型创业者的选择？</a:t>
            </a:r>
            <a:endParaRPr 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490470" y="912178"/>
            <a:ext cx="8170545" cy="43053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b="0" spc="-15" dirty="0">
                <a:ea typeface="微软雅黑" panose="020B0503020204020204" charset="-122"/>
              </a:rPr>
              <a:t>各项选择</a:t>
            </a:r>
            <a:r>
              <a:rPr lang="zh-CN" sz="2800" b="0" spc="-15" dirty="0">
                <a:ea typeface="微软雅黑" panose="020B0503020204020204" charset="-122"/>
              </a:rPr>
              <a:t>有无对错？</a:t>
            </a:r>
            <a:endParaRPr lang="zh-CN" sz="2800" b="0" spc="-15" dirty="0"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38375" y="2426970"/>
            <a:ext cx="7715250" cy="23063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答案是：</a:t>
            </a:r>
            <a:r>
              <a:rPr lang="en-US" altLang="zh-CN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D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1525" y="115093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1" spc="-15" dirty="0">
                <a:ea typeface="微软雅黑" panose="020B0503020204020204" charset="-122"/>
                <a:sym typeface="+mn-ea"/>
              </a:rPr>
              <a:t>如何实现柠檬水原则</a:t>
            </a:r>
            <a:r>
              <a:rPr lang="en-US" altLang="zh-CN" sz="2800" b="1" spc="-15" dirty="0">
                <a:ea typeface="微软雅黑" panose="020B0503020204020204" charset="-122"/>
                <a:sym typeface="+mn-ea"/>
              </a:rPr>
              <a:t>---</a:t>
            </a:r>
            <a:r>
              <a:rPr lang="zh-CN" altLang="en-US" sz="2800" b="1" spc="-15" dirty="0">
                <a:ea typeface="微软雅黑" panose="020B0503020204020204" charset="-122"/>
                <a:sym typeface="+mn-ea"/>
              </a:rPr>
              <a:t>意外的转化原则</a:t>
            </a:r>
            <a:endParaRPr lang="zh-CN" altLang="en-US" sz="2800" b="1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38630" y="2275840"/>
            <a:ext cx="9132570" cy="23063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心态要拥抱不确定性---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克服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人趋利避害的生物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本能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关键要采取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行动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进行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转化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38375" y="2426970"/>
            <a:ext cx="7715250" cy="23063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转化意外的一个工具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/>
      <p:cxnSp>
        <p:nvCxnSpPr>
          <p:cNvPr id="3" name="直接箭头连接符 2"/>
          <p:cNvCxnSpPr/>
          <p:nvPr/>
        </p:nvCxnSpPr>
        <p:spPr>
          <a:xfrm>
            <a:off x="2586038" y="3595688"/>
            <a:ext cx="698182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41986" name="文本框 4"/>
          <p:cNvSpPr txBox="1"/>
          <p:nvPr/>
        </p:nvSpPr>
        <p:spPr>
          <a:xfrm>
            <a:off x="9767888" y="3043238"/>
            <a:ext cx="1978025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How-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未来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87" name="文本框 5"/>
          <p:cNvSpPr txBox="1"/>
          <p:nvPr/>
        </p:nvSpPr>
        <p:spPr>
          <a:xfrm>
            <a:off x="506413" y="3043238"/>
            <a:ext cx="197961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Why-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过去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88" name="文本框 6"/>
          <p:cNvSpPr txBox="1"/>
          <p:nvPr/>
        </p:nvSpPr>
        <p:spPr>
          <a:xfrm>
            <a:off x="3173730" y="1544955"/>
            <a:ext cx="599884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通过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改变你的语言，改变你的思维方式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Change your words, Change your mindset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89" name="文本框 7"/>
          <p:cNvSpPr txBox="1"/>
          <p:nvPr/>
        </p:nvSpPr>
        <p:spPr>
          <a:xfrm>
            <a:off x="4470400" y="2708275"/>
            <a:ext cx="2989263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我们怎样才有可能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How Might We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HMW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1525" y="115093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1" spc="-15" dirty="0">
                <a:ea typeface="微软雅黑" panose="020B0503020204020204" charset="-122"/>
                <a:sym typeface="+mn-ea"/>
              </a:rPr>
              <a:t>现实中</a:t>
            </a:r>
            <a:r>
              <a:rPr lang="zh-CN" altLang="en-US" sz="2800" b="1" spc="-15" dirty="0">
                <a:ea typeface="微软雅黑" panose="020B0503020204020204" charset="-122"/>
                <a:sym typeface="+mn-ea"/>
              </a:rPr>
              <a:t>创业意外的转化</a:t>
            </a:r>
            <a:endParaRPr lang="zh-CN" altLang="en-US" sz="2800" b="1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2830" y="2275840"/>
            <a:ext cx="7715250" cy="23063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正是创业魅力的来源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也是奋斗者的幸福所在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1525" y="115093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伟大和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现实都是由意外塑造的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2830" y="2275840"/>
            <a:ext cx="7715250" cy="23063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>
              <a:lnSpc>
                <a:spcPct val="90000"/>
              </a:lnSpc>
            </a:pP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微软、苹果、华为、阿里、腾讯、海尔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、钉钉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</a:pP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你我来到这个世界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86414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Saras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2001 2005 2008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：最好的创业框架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09881" y="1820768"/>
            <a:ext cx="8434443" cy="3136990"/>
          </a:xfrm>
          <a:prstGeom prst="rect">
            <a:avLst/>
          </a:prstGeom>
          <a:noFill/>
          <a:ln w="19050">
            <a:solidFill>
              <a:srgbClr val="089082"/>
            </a:solidFill>
          </a:ln>
        </p:spPr>
        <p:txBody>
          <a:bodyPr wrap="square" lIns="144000" rtlCol="0" anchor="ctr" anchorCtr="0">
            <a:no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What makes entrepreneurs entrepreneurial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1997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-2001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年，调研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17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个州，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个创始人（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Founders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收入从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亿美金到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65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亿美金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Expert Entrepreneur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跨行业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17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页问卷，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个小时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如何决策和行动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502739" y="709302"/>
            <a:ext cx="9653905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创业思维逻辑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效果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推理逻辑理论（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www.effectuation.org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22873" y="1833865"/>
            <a:ext cx="2887010" cy="3123893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9" name="组合 8"/>
          <p:cNvGrpSpPr/>
          <p:nvPr/>
        </p:nvGrpSpPr>
        <p:grpSpPr>
          <a:xfrm>
            <a:off x="-41564" y="234902"/>
            <a:ext cx="354563" cy="677408"/>
            <a:chOff x="0" y="-78772"/>
            <a:chExt cx="602082" cy="1150304"/>
          </a:xfrm>
        </p:grpSpPr>
        <p:sp>
          <p:nvSpPr>
            <p:cNvPr id="10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395788" y="883285"/>
            <a:ext cx="3914775" cy="474663"/>
          </a:xfrm>
        </p:spPr>
        <p:txBody>
          <a:bodyPr>
            <a:normAutofit fontScale="90000"/>
          </a:bodyPr>
          <a:lstStyle/>
          <a:p>
            <a: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柠檬水原则的</a:t>
            </a:r>
            <a:r>
              <a:rPr kumimoji="0" lang="zh-CN" altLang="en-US" sz="4000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总结</a:t>
            </a:r>
            <a:endParaRPr kumimoji="0" lang="zh-CN" altLang="en-US" sz="4000" b="1" i="0" u="none" strike="noStrike" kern="1200" cap="none" spc="0" normalizeH="0" baseline="0" noProof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058" name="文本框 1"/>
          <p:cNvSpPr txBox="1"/>
          <p:nvPr/>
        </p:nvSpPr>
        <p:spPr>
          <a:xfrm>
            <a:off x="4038600" y="2133600"/>
            <a:ext cx="7399338" cy="3162300"/>
          </a:xfrm>
          <a:prstGeom prst="rect">
            <a:avLst/>
          </a:prstGeom>
          <a:noFill/>
          <a:ln w="12700" cap="flat" cmpd="sng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107995" tIns="45718" rIns="71997" bIns="45718" anchor="ctr"/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意外的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黑天鹅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随时出现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对意外事件的态度与你的思维方式（世界观）相关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拥抱意外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、结合自身、干！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转化意外的工具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我们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可以让意外事件为我们工作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837055" y="2643505"/>
            <a:ext cx="1901825" cy="2000250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45060" name="d8e556d5-e103-4fce-86a5-e165cc4875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/>
        </p:nvGrpSpPr>
        <p:grpSpPr>
          <a:xfrm>
            <a:off x="2201863" y="2628900"/>
            <a:ext cx="1177925" cy="1438275"/>
            <a:chOff x="9788526" y="4824413"/>
            <a:chExt cx="2217739" cy="2705100"/>
          </a:xfrm>
        </p:grpSpPr>
        <p:sp>
          <p:nvSpPr>
            <p:cNvPr id="8" name="îṧḷíḑè"/>
            <p:cNvSpPr/>
            <p:nvPr/>
          </p:nvSpPr>
          <p:spPr bwMode="auto">
            <a:xfrm>
              <a:off x="10377488" y="6694488"/>
              <a:ext cx="1027113" cy="122238"/>
            </a:xfrm>
            <a:custGeom>
              <a:avLst/>
              <a:gdLst>
                <a:gd name="T0" fmla="*/ 23 w 377"/>
                <a:gd name="T1" fmla="*/ 0 h 45"/>
                <a:gd name="T2" fmla="*/ 354 w 377"/>
                <a:gd name="T3" fmla="*/ 0 h 45"/>
                <a:gd name="T4" fmla="*/ 377 w 377"/>
                <a:gd name="T5" fmla="*/ 22 h 45"/>
                <a:gd name="T6" fmla="*/ 377 w 377"/>
                <a:gd name="T7" fmla="*/ 22 h 45"/>
                <a:gd name="T8" fmla="*/ 354 w 377"/>
                <a:gd name="T9" fmla="*/ 45 h 45"/>
                <a:gd name="T10" fmla="*/ 23 w 377"/>
                <a:gd name="T11" fmla="*/ 45 h 45"/>
                <a:gd name="T12" fmla="*/ 0 w 377"/>
                <a:gd name="T13" fmla="*/ 22 h 45"/>
                <a:gd name="T14" fmla="*/ 0 w 377"/>
                <a:gd name="T15" fmla="*/ 22 h 45"/>
                <a:gd name="T16" fmla="*/ 23 w 377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45">
                  <a:moveTo>
                    <a:pt x="23" y="0"/>
                  </a:moveTo>
                  <a:cubicBezTo>
                    <a:pt x="354" y="0"/>
                    <a:pt x="354" y="0"/>
                    <a:pt x="354" y="0"/>
                  </a:cubicBezTo>
                  <a:cubicBezTo>
                    <a:pt x="366" y="0"/>
                    <a:pt x="377" y="10"/>
                    <a:pt x="377" y="22"/>
                  </a:cubicBezTo>
                  <a:cubicBezTo>
                    <a:pt x="377" y="22"/>
                    <a:pt x="377" y="22"/>
                    <a:pt x="377" y="22"/>
                  </a:cubicBezTo>
                  <a:cubicBezTo>
                    <a:pt x="377" y="35"/>
                    <a:pt x="366" y="45"/>
                    <a:pt x="354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ïṣľide"/>
            <p:cNvSpPr/>
            <p:nvPr/>
          </p:nvSpPr>
          <p:spPr bwMode="auto">
            <a:xfrm>
              <a:off x="10758488" y="6694488"/>
              <a:ext cx="265113" cy="83502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íṩļïḑe"/>
            <p:cNvSpPr/>
            <p:nvPr/>
          </p:nvSpPr>
          <p:spPr bwMode="auto">
            <a:xfrm>
              <a:off x="9893301" y="6892925"/>
              <a:ext cx="681038" cy="166688"/>
            </a:xfrm>
            <a:custGeom>
              <a:avLst/>
              <a:gdLst>
                <a:gd name="T0" fmla="*/ 10 w 250"/>
                <a:gd name="T1" fmla="*/ 0 h 61"/>
                <a:gd name="T2" fmla="*/ 206 w 250"/>
                <a:gd name="T3" fmla="*/ 0 h 61"/>
                <a:gd name="T4" fmla="*/ 206 w 250"/>
                <a:gd name="T5" fmla="*/ 61 h 61"/>
                <a:gd name="T6" fmla="*/ 58 w 250"/>
                <a:gd name="T7" fmla="*/ 61 h 61"/>
                <a:gd name="T8" fmla="*/ 10 w 250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61">
                  <a:moveTo>
                    <a:pt x="10" y="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50" y="0"/>
                    <a:pt x="245" y="61"/>
                    <a:pt x="206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8" y="61"/>
                    <a:pt x="0" y="29"/>
                    <a:pt x="10" y="0"/>
                  </a:cubicBezTo>
                  <a:close/>
                </a:path>
              </a:pathLst>
            </a:custGeom>
            <a:solidFill>
              <a:srgbClr val="27557D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iṣ1ïḓe"/>
            <p:cNvSpPr/>
            <p:nvPr/>
          </p:nvSpPr>
          <p:spPr bwMode="auto">
            <a:xfrm>
              <a:off x="10058401" y="6235700"/>
              <a:ext cx="139700" cy="201613"/>
            </a:xfrm>
            <a:custGeom>
              <a:avLst/>
              <a:gdLst>
                <a:gd name="T0" fmla="*/ 26 w 88"/>
                <a:gd name="T1" fmla="*/ 0 h 127"/>
                <a:gd name="T2" fmla="*/ 88 w 88"/>
                <a:gd name="T3" fmla="*/ 17 h 127"/>
                <a:gd name="T4" fmla="*/ 72 w 88"/>
                <a:gd name="T5" fmla="*/ 127 h 127"/>
                <a:gd name="T6" fmla="*/ 0 w 88"/>
                <a:gd name="T7" fmla="*/ 108 h 127"/>
                <a:gd name="T8" fmla="*/ 26 w 88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27">
                  <a:moveTo>
                    <a:pt x="26" y="0"/>
                  </a:moveTo>
                  <a:lnTo>
                    <a:pt x="88" y="17"/>
                  </a:lnTo>
                  <a:lnTo>
                    <a:pt x="72" y="127"/>
                  </a:lnTo>
                  <a:lnTo>
                    <a:pt x="0" y="10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1A886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íSlïḋê"/>
            <p:cNvSpPr/>
            <p:nvPr/>
          </p:nvSpPr>
          <p:spPr bwMode="auto">
            <a:xfrm>
              <a:off x="9977438" y="5892800"/>
              <a:ext cx="354013" cy="417513"/>
            </a:xfrm>
            <a:custGeom>
              <a:avLst/>
              <a:gdLst>
                <a:gd name="T0" fmla="*/ 92 w 130"/>
                <a:gd name="T1" fmla="*/ 148 h 153"/>
                <a:gd name="T2" fmla="*/ 47 w 130"/>
                <a:gd name="T3" fmla="*/ 24 h 153"/>
                <a:gd name="T4" fmla="*/ 32 w 130"/>
                <a:gd name="T5" fmla="*/ 126 h 153"/>
                <a:gd name="T6" fmla="*/ 92 w 130"/>
                <a:gd name="T7" fmla="*/ 14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53">
                  <a:moveTo>
                    <a:pt x="92" y="148"/>
                  </a:moveTo>
                  <a:cubicBezTo>
                    <a:pt x="130" y="136"/>
                    <a:pt x="127" y="0"/>
                    <a:pt x="47" y="24"/>
                  </a:cubicBezTo>
                  <a:cubicBezTo>
                    <a:pt x="0" y="39"/>
                    <a:pt x="6" y="94"/>
                    <a:pt x="32" y="126"/>
                  </a:cubicBezTo>
                  <a:cubicBezTo>
                    <a:pt x="47" y="145"/>
                    <a:pt x="74" y="153"/>
                    <a:pt x="92" y="148"/>
                  </a:cubicBezTo>
                  <a:close/>
                </a:path>
              </a:pathLst>
            </a:custGeom>
            <a:solidFill>
              <a:srgbClr val="F2CAA9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ïṥļïḋê"/>
            <p:cNvSpPr/>
            <p:nvPr/>
          </p:nvSpPr>
          <p:spPr bwMode="auto">
            <a:xfrm>
              <a:off x="10061576" y="5956300"/>
              <a:ext cx="212725" cy="179388"/>
            </a:xfrm>
            <a:custGeom>
              <a:avLst/>
              <a:gdLst>
                <a:gd name="T0" fmla="*/ 78 w 78"/>
                <a:gd name="T1" fmla="*/ 35 h 66"/>
                <a:gd name="T2" fmla="*/ 17 w 78"/>
                <a:gd name="T3" fmla="*/ 65 h 66"/>
                <a:gd name="T4" fmla="*/ 78 w 78"/>
                <a:gd name="T5" fmla="*/ 3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66">
                  <a:moveTo>
                    <a:pt x="78" y="35"/>
                  </a:moveTo>
                  <a:cubicBezTo>
                    <a:pt x="73" y="45"/>
                    <a:pt x="34" y="64"/>
                    <a:pt x="17" y="65"/>
                  </a:cubicBezTo>
                  <a:cubicBezTo>
                    <a:pt x="0" y="66"/>
                    <a:pt x="15" y="0"/>
                    <a:pt x="78" y="35"/>
                  </a:cubicBezTo>
                  <a:close/>
                </a:path>
              </a:pathLst>
            </a:custGeom>
            <a:solidFill>
              <a:srgbClr val="57291E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îṡḻïḓé"/>
            <p:cNvSpPr/>
            <p:nvPr/>
          </p:nvSpPr>
          <p:spPr bwMode="auto">
            <a:xfrm>
              <a:off x="9982201" y="5926138"/>
              <a:ext cx="292100" cy="342900"/>
            </a:xfrm>
            <a:custGeom>
              <a:avLst/>
              <a:gdLst>
                <a:gd name="T0" fmla="*/ 34 w 107"/>
                <a:gd name="T1" fmla="*/ 15 h 126"/>
                <a:gd name="T2" fmla="*/ 40 w 107"/>
                <a:gd name="T3" fmla="*/ 126 h 126"/>
                <a:gd name="T4" fmla="*/ 45 w 107"/>
                <a:gd name="T5" fmla="*/ 96 h 126"/>
                <a:gd name="T6" fmla="*/ 60 w 107"/>
                <a:gd name="T7" fmla="*/ 91 h 126"/>
                <a:gd name="T8" fmla="*/ 107 w 107"/>
                <a:gd name="T9" fmla="*/ 48 h 126"/>
                <a:gd name="T10" fmla="*/ 34 w 107"/>
                <a:gd name="T11" fmla="*/ 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26">
                  <a:moveTo>
                    <a:pt x="34" y="15"/>
                  </a:moveTo>
                  <a:cubicBezTo>
                    <a:pt x="1" y="34"/>
                    <a:pt x="0" y="98"/>
                    <a:pt x="40" y="126"/>
                  </a:cubicBezTo>
                  <a:cubicBezTo>
                    <a:pt x="40" y="120"/>
                    <a:pt x="41" y="114"/>
                    <a:pt x="45" y="96"/>
                  </a:cubicBezTo>
                  <a:cubicBezTo>
                    <a:pt x="48" y="97"/>
                    <a:pt x="61" y="113"/>
                    <a:pt x="60" y="91"/>
                  </a:cubicBezTo>
                  <a:cubicBezTo>
                    <a:pt x="57" y="51"/>
                    <a:pt x="73" y="38"/>
                    <a:pt x="107" y="48"/>
                  </a:cubicBezTo>
                  <a:cubicBezTo>
                    <a:pt x="106" y="14"/>
                    <a:pt x="60" y="0"/>
                    <a:pt x="34" y="15"/>
                  </a:cubicBezTo>
                  <a:close/>
                </a:path>
              </a:pathLst>
            </a:custGeom>
            <a:solidFill>
              <a:srgbClr val="57291E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îšlíḋè"/>
            <p:cNvSpPr/>
            <p:nvPr/>
          </p:nvSpPr>
          <p:spPr bwMode="auto">
            <a:xfrm>
              <a:off x="10066338" y="6124575"/>
              <a:ext cx="57150" cy="95250"/>
            </a:xfrm>
            <a:custGeom>
              <a:avLst/>
              <a:gdLst>
                <a:gd name="T0" fmla="*/ 8 w 21"/>
                <a:gd name="T1" fmla="*/ 0 h 35"/>
                <a:gd name="T2" fmla="*/ 20 w 21"/>
                <a:gd name="T3" fmla="*/ 16 h 35"/>
                <a:gd name="T4" fmla="*/ 12 w 21"/>
                <a:gd name="T5" fmla="*/ 34 h 35"/>
                <a:gd name="T6" fmla="*/ 1 w 21"/>
                <a:gd name="T7" fmla="*/ 18 h 35"/>
                <a:gd name="T8" fmla="*/ 8 w 21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5">
                  <a:moveTo>
                    <a:pt x="8" y="0"/>
                  </a:moveTo>
                  <a:cubicBezTo>
                    <a:pt x="13" y="0"/>
                    <a:pt x="19" y="7"/>
                    <a:pt x="20" y="16"/>
                  </a:cubicBezTo>
                  <a:cubicBezTo>
                    <a:pt x="21" y="26"/>
                    <a:pt x="17" y="34"/>
                    <a:pt x="12" y="34"/>
                  </a:cubicBezTo>
                  <a:cubicBezTo>
                    <a:pt x="7" y="35"/>
                    <a:pt x="2" y="28"/>
                    <a:pt x="1" y="18"/>
                  </a:cubicBezTo>
                  <a:cubicBezTo>
                    <a:pt x="0" y="9"/>
                    <a:pt x="3" y="1"/>
                    <a:pt x="8" y="0"/>
                  </a:cubicBezTo>
                  <a:close/>
                </a:path>
              </a:pathLst>
            </a:custGeom>
            <a:solidFill>
              <a:srgbClr val="F2CAA9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is1íḓé"/>
            <p:cNvSpPr/>
            <p:nvPr/>
          </p:nvSpPr>
          <p:spPr bwMode="auto">
            <a:xfrm>
              <a:off x="9893301" y="6319838"/>
              <a:ext cx="290513" cy="611188"/>
            </a:xfrm>
            <a:custGeom>
              <a:avLst/>
              <a:gdLst>
                <a:gd name="T0" fmla="*/ 107 w 107"/>
                <a:gd name="T1" fmla="*/ 45 h 224"/>
                <a:gd name="T2" fmla="*/ 95 w 107"/>
                <a:gd name="T3" fmla="*/ 210 h 224"/>
                <a:gd name="T4" fmla="*/ 0 w 107"/>
                <a:gd name="T5" fmla="*/ 224 h 224"/>
                <a:gd name="T6" fmla="*/ 60 w 107"/>
                <a:gd name="T7" fmla="*/ 0 h 224"/>
                <a:gd name="T8" fmla="*/ 107 w 107"/>
                <a:gd name="T9" fmla="*/ 4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4">
                  <a:moveTo>
                    <a:pt x="107" y="45"/>
                  </a:moveTo>
                  <a:cubicBezTo>
                    <a:pt x="95" y="210"/>
                    <a:pt x="95" y="210"/>
                    <a:pt x="95" y="210"/>
                  </a:cubicBezTo>
                  <a:cubicBezTo>
                    <a:pt x="62" y="210"/>
                    <a:pt x="32" y="213"/>
                    <a:pt x="0" y="224"/>
                  </a:cubicBezTo>
                  <a:cubicBezTo>
                    <a:pt x="10" y="142"/>
                    <a:pt x="26" y="64"/>
                    <a:pt x="60" y="0"/>
                  </a:cubicBezTo>
                  <a:cubicBezTo>
                    <a:pt x="74" y="18"/>
                    <a:pt x="99" y="46"/>
                    <a:pt x="107" y="45"/>
                  </a:cubicBezTo>
                  <a:close/>
                </a:path>
              </a:pathLst>
            </a:custGeom>
            <a:solidFill>
              <a:srgbClr val="3F73A1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ïṧ1îďé"/>
            <p:cNvSpPr/>
            <p:nvPr/>
          </p:nvSpPr>
          <p:spPr bwMode="auto">
            <a:xfrm>
              <a:off x="10575926" y="6570663"/>
              <a:ext cx="98425" cy="41275"/>
            </a:xfrm>
            <a:custGeom>
              <a:avLst/>
              <a:gdLst>
                <a:gd name="T0" fmla="*/ 35 w 36"/>
                <a:gd name="T1" fmla="*/ 0 h 15"/>
                <a:gd name="T2" fmla="*/ 13 w 36"/>
                <a:gd name="T3" fmla="*/ 4 h 15"/>
                <a:gd name="T4" fmla="*/ 0 w 36"/>
                <a:gd name="T5" fmla="*/ 12 h 15"/>
                <a:gd name="T6" fmla="*/ 12 w 36"/>
                <a:gd name="T7" fmla="*/ 15 h 15"/>
                <a:gd name="T8" fmla="*/ 27 w 36"/>
                <a:gd name="T9" fmla="*/ 11 h 15"/>
                <a:gd name="T10" fmla="*/ 35 w 3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5">
                  <a:moveTo>
                    <a:pt x="35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0" y="5"/>
                    <a:pt x="0" y="10"/>
                    <a:pt x="0" y="12"/>
                  </a:cubicBezTo>
                  <a:cubicBezTo>
                    <a:pt x="0" y="15"/>
                    <a:pt x="9" y="15"/>
                    <a:pt x="12" y="15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6" y="8"/>
                    <a:pt x="36" y="3"/>
                    <a:pt x="35" y="0"/>
                  </a:cubicBezTo>
                  <a:close/>
                </a:path>
              </a:pathLst>
            </a:custGeom>
            <a:solidFill>
              <a:srgbClr val="D4B19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íšľíḋé"/>
            <p:cNvSpPr/>
            <p:nvPr/>
          </p:nvSpPr>
          <p:spPr bwMode="auto">
            <a:xfrm>
              <a:off x="10529888" y="6592888"/>
              <a:ext cx="174625" cy="103188"/>
            </a:xfrm>
            <a:custGeom>
              <a:avLst/>
              <a:gdLst>
                <a:gd name="T0" fmla="*/ 57 w 64"/>
                <a:gd name="T1" fmla="*/ 10 h 38"/>
                <a:gd name="T2" fmla="*/ 58 w 64"/>
                <a:gd name="T3" fmla="*/ 10 h 38"/>
                <a:gd name="T4" fmla="*/ 54 w 64"/>
                <a:gd name="T5" fmla="*/ 19 h 38"/>
                <a:gd name="T6" fmla="*/ 53 w 64"/>
                <a:gd name="T7" fmla="*/ 29 h 38"/>
                <a:gd name="T8" fmla="*/ 49 w 64"/>
                <a:gd name="T9" fmla="*/ 38 h 38"/>
                <a:gd name="T10" fmla="*/ 27 w 64"/>
                <a:gd name="T11" fmla="*/ 38 h 38"/>
                <a:gd name="T12" fmla="*/ 9 w 64"/>
                <a:gd name="T13" fmla="*/ 32 h 38"/>
                <a:gd name="T14" fmla="*/ 12 w 64"/>
                <a:gd name="T15" fmla="*/ 6 h 38"/>
                <a:gd name="T16" fmla="*/ 22 w 64"/>
                <a:gd name="T17" fmla="*/ 0 h 38"/>
                <a:gd name="T18" fmla="*/ 57 w 64"/>
                <a:gd name="T19" fmla="*/ 0 h 38"/>
                <a:gd name="T20" fmla="*/ 57 w 64"/>
                <a:gd name="T21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38">
                  <a:moveTo>
                    <a:pt x="57" y="10"/>
                  </a:moveTo>
                  <a:cubicBezTo>
                    <a:pt x="58" y="10"/>
                    <a:pt x="58" y="10"/>
                    <a:pt x="58" y="10"/>
                  </a:cubicBezTo>
                  <a:cubicBezTo>
                    <a:pt x="61" y="13"/>
                    <a:pt x="59" y="19"/>
                    <a:pt x="54" y="19"/>
                  </a:cubicBezTo>
                  <a:cubicBezTo>
                    <a:pt x="59" y="22"/>
                    <a:pt x="57" y="28"/>
                    <a:pt x="53" y="29"/>
                  </a:cubicBezTo>
                  <a:cubicBezTo>
                    <a:pt x="56" y="32"/>
                    <a:pt x="54" y="38"/>
                    <a:pt x="49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1" y="38"/>
                    <a:pt x="13" y="34"/>
                    <a:pt x="9" y="32"/>
                  </a:cubicBezTo>
                  <a:cubicBezTo>
                    <a:pt x="0" y="24"/>
                    <a:pt x="6" y="9"/>
                    <a:pt x="12" y="6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0"/>
                    <a:pt x="63" y="10"/>
                    <a:pt x="57" y="10"/>
                  </a:cubicBezTo>
                  <a:close/>
                </a:path>
              </a:pathLst>
            </a:custGeom>
            <a:solidFill>
              <a:srgbClr val="FFD7B7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îṥ1îḍè"/>
            <p:cNvSpPr/>
            <p:nvPr/>
          </p:nvSpPr>
          <p:spPr bwMode="auto">
            <a:xfrm>
              <a:off x="10652126" y="6619875"/>
              <a:ext cx="38100" cy="52388"/>
            </a:xfrm>
            <a:custGeom>
              <a:avLst/>
              <a:gdLst>
                <a:gd name="T0" fmla="*/ 0 w 14"/>
                <a:gd name="T1" fmla="*/ 19 h 19"/>
                <a:gd name="T2" fmla="*/ 8 w 14"/>
                <a:gd name="T3" fmla="*/ 19 h 19"/>
                <a:gd name="T4" fmla="*/ 8 w 14"/>
                <a:gd name="T5" fmla="*/ 19 h 19"/>
                <a:gd name="T6" fmla="*/ 9 w 14"/>
                <a:gd name="T7" fmla="*/ 19 h 19"/>
                <a:gd name="T8" fmla="*/ 0 w 14"/>
                <a:gd name="T9" fmla="*/ 19 h 19"/>
                <a:gd name="T10" fmla="*/ 13 w 14"/>
                <a:gd name="T11" fmla="*/ 0 h 19"/>
                <a:gd name="T12" fmla="*/ 14 w 14"/>
                <a:gd name="T13" fmla="*/ 1 h 19"/>
                <a:gd name="T14" fmla="*/ 2 w 14"/>
                <a:gd name="T15" fmla="*/ 1 h 19"/>
                <a:gd name="T16" fmla="*/ 13 w 14"/>
                <a:gd name="T17" fmla="*/ 0 h 19"/>
                <a:gd name="T18" fmla="*/ 13 w 14"/>
                <a:gd name="T19" fmla="*/ 0 h 19"/>
                <a:gd name="T20" fmla="*/ 11 w 14"/>
                <a:gd name="T21" fmla="*/ 9 h 19"/>
                <a:gd name="T22" fmla="*/ 9 w 14"/>
                <a:gd name="T23" fmla="*/ 9 h 19"/>
                <a:gd name="T24" fmla="*/ 10 w 14"/>
                <a:gd name="T25" fmla="*/ 10 h 19"/>
                <a:gd name="T26" fmla="*/ 0 w 14"/>
                <a:gd name="T27" fmla="*/ 10 h 19"/>
                <a:gd name="T28" fmla="*/ 11 w 14"/>
                <a:gd name="T2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9">
                  <a:moveTo>
                    <a:pt x="0" y="19"/>
                  </a:moveTo>
                  <a:cubicBezTo>
                    <a:pt x="0" y="19"/>
                    <a:pt x="4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5" y="19"/>
                    <a:pt x="0" y="19"/>
                    <a:pt x="0" y="19"/>
                  </a:cubicBezTo>
                  <a:close/>
                  <a:moveTo>
                    <a:pt x="13" y="0"/>
                  </a:moveTo>
                  <a:cubicBezTo>
                    <a:pt x="13" y="0"/>
                    <a:pt x="13" y="1"/>
                    <a:pt x="14" y="1"/>
                  </a:cubicBezTo>
                  <a:cubicBezTo>
                    <a:pt x="9" y="1"/>
                    <a:pt x="2" y="1"/>
                    <a:pt x="2" y="1"/>
                  </a:cubicBezTo>
                  <a:cubicBezTo>
                    <a:pt x="2" y="1"/>
                    <a:pt x="9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11" y="9"/>
                  </a:moveTo>
                  <a:cubicBezTo>
                    <a:pt x="11" y="9"/>
                    <a:pt x="10" y="9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0"/>
                    <a:pt x="0" y="10"/>
                    <a:pt x="0" y="10"/>
                  </a:cubicBezTo>
                  <a:cubicBezTo>
                    <a:pt x="0" y="10"/>
                    <a:pt x="7" y="9"/>
                    <a:pt x="11" y="9"/>
                  </a:cubicBezTo>
                  <a:close/>
                </a:path>
              </a:pathLst>
            </a:custGeom>
            <a:solidFill>
              <a:srgbClr val="D4B19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íṡḻîdê"/>
            <p:cNvSpPr/>
            <p:nvPr/>
          </p:nvSpPr>
          <p:spPr bwMode="auto">
            <a:xfrm>
              <a:off x="10525126" y="6599238"/>
              <a:ext cx="60325" cy="952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ïsḷïďe"/>
            <p:cNvSpPr/>
            <p:nvPr/>
          </p:nvSpPr>
          <p:spPr bwMode="auto">
            <a:xfrm>
              <a:off x="10015538" y="6345238"/>
              <a:ext cx="530225" cy="361950"/>
            </a:xfrm>
            <a:custGeom>
              <a:avLst/>
              <a:gdLst>
                <a:gd name="T0" fmla="*/ 56 w 195"/>
                <a:gd name="T1" fmla="*/ 25 h 133"/>
                <a:gd name="T2" fmla="*/ 107 w 195"/>
                <a:gd name="T3" fmla="*/ 89 h 133"/>
                <a:gd name="T4" fmla="*/ 195 w 195"/>
                <a:gd name="T5" fmla="*/ 89 h 133"/>
                <a:gd name="T6" fmla="*/ 195 w 195"/>
                <a:gd name="T7" fmla="*/ 132 h 133"/>
                <a:gd name="T8" fmla="*/ 100 w 195"/>
                <a:gd name="T9" fmla="*/ 133 h 133"/>
                <a:gd name="T10" fmla="*/ 71 w 195"/>
                <a:gd name="T11" fmla="*/ 115 h 133"/>
                <a:gd name="T12" fmla="*/ 20 w 195"/>
                <a:gd name="T13" fmla="*/ 55 h 133"/>
                <a:gd name="T14" fmla="*/ 56 w 195"/>
                <a:gd name="T15" fmla="*/ 2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133">
                  <a:moveTo>
                    <a:pt x="56" y="25"/>
                  </a:moveTo>
                  <a:cubicBezTo>
                    <a:pt x="107" y="89"/>
                    <a:pt x="107" y="89"/>
                    <a:pt x="107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83" y="133"/>
                    <a:pt x="75" y="120"/>
                    <a:pt x="71" y="11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0" y="31"/>
                    <a:pt x="37" y="0"/>
                    <a:pt x="56" y="25"/>
                  </a:cubicBezTo>
                  <a:close/>
                </a:path>
              </a:pathLst>
            </a:custGeom>
            <a:solidFill>
              <a:srgbClr val="27557D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ïṡḷïďè"/>
            <p:cNvSpPr/>
            <p:nvPr/>
          </p:nvSpPr>
          <p:spPr bwMode="auto">
            <a:xfrm>
              <a:off x="10415588" y="7288213"/>
              <a:ext cx="292100" cy="225425"/>
            </a:xfrm>
            <a:custGeom>
              <a:avLst/>
              <a:gdLst>
                <a:gd name="T0" fmla="*/ 12 w 107"/>
                <a:gd name="T1" fmla="*/ 26 h 83"/>
                <a:gd name="T2" fmla="*/ 1 w 107"/>
                <a:gd name="T3" fmla="*/ 58 h 83"/>
                <a:gd name="T4" fmla="*/ 4 w 107"/>
                <a:gd name="T5" fmla="*/ 72 h 83"/>
                <a:gd name="T6" fmla="*/ 16 w 107"/>
                <a:gd name="T7" fmla="*/ 74 h 83"/>
                <a:gd name="T8" fmla="*/ 20 w 107"/>
                <a:gd name="T9" fmla="*/ 68 h 83"/>
                <a:gd name="T10" fmla="*/ 52 w 107"/>
                <a:gd name="T11" fmla="*/ 78 h 83"/>
                <a:gd name="T12" fmla="*/ 87 w 107"/>
                <a:gd name="T13" fmla="*/ 82 h 83"/>
                <a:gd name="T14" fmla="*/ 107 w 107"/>
                <a:gd name="T15" fmla="*/ 73 h 83"/>
                <a:gd name="T16" fmla="*/ 72 w 107"/>
                <a:gd name="T17" fmla="*/ 52 h 83"/>
                <a:gd name="T18" fmla="*/ 38 w 107"/>
                <a:gd name="T19" fmla="*/ 11 h 83"/>
                <a:gd name="T20" fmla="*/ 21 w 107"/>
                <a:gd name="T21" fmla="*/ 38 h 83"/>
                <a:gd name="T22" fmla="*/ 12 w 107"/>
                <a:gd name="T2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83">
                  <a:moveTo>
                    <a:pt x="12" y="26"/>
                  </a:moveTo>
                  <a:cubicBezTo>
                    <a:pt x="7" y="32"/>
                    <a:pt x="1" y="51"/>
                    <a:pt x="1" y="58"/>
                  </a:cubicBezTo>
                  <a:cubicBezTo>
                    <a:pt x="0" y="66"/>
                    <a:pt x="0" y="72"/>
                    <a:pt x="4" y="72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8" y="74"/>
                    <a:pt x="20" y="71"/>
                    <a:pt x="20" y="68"/>
                  </a:cubicBezTo>
                  <a:cubicBezTo>
                    <a:pt x="26" y="68"/>
                    <a:pt x="37" y="76"/>
                    <a:pt x="52" y="78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94" y="83"/>
                    <a:pt x="106" y="81"/>
                    <a:pt x="107" y="73"/>
                  </a:cubicBezTo>
                  <a:cubicBezTo>
                    <a:pt x="107" y="64"/>
                    <a:pt x="86" y="59"/>
                    <a:pt x="72" y="52"/>
                  </a:cubicBezTo>
                  <a:cubicBezTo>
                    <a:pt x="57" y="46"/>
                    <a:pt x="38" y="18"/>
                    <a:pt x="38" y="11"/>
                  </a:cubicBezTo>
                  <a:cubicBezTo>
                    <a:pt x="38" y="0"/>
                    <a:pt x="30" y="37"/>
                    <a:pt x="21" y="38"/>
                  </a:cubicBezTo>
                  <a:cubicBezTo>
                    <a:pt x="13" y="38"/>
                    <a:pt x="14" y="23"/>
                    <a:pt x="12" y="26"/>
                  </a:cubicBezTo>
                  <a:close/>
                </a:path>
              </a:pathLst>
            </a:custGeom>
            <a:solidFill>
              <a:srgbClr val="57291E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ïšľíḍê"/>
            <p:cNvSpPr/>
            <p:nvPr/>
          </p:nvSpPr>
          <p:spPr bwMode="auto">
            <a:xfrm>
              <a:off x="10374313" y="6950075"/>
              <a:ext cx="204788" cy="444500"/>
            </a:xfrm>
            <a:custGeom>
              <a:avLst/>
              <a:gdLst>
                <a:gd name="T0" fmla="*/ 11 w 75"/>
                <a:gd name="T1" fmla="*/ 1 h 163"/>
                <a:gd name="T2" fmla="*/ 51 w 75"/>
                <a:gd name="T3" fmla="*/ 1 h 163"/>
                <a:gd name="T4" fmla="*/ 60 w 75"/>
                <a:gd name="T5" fmla="*/ 5 h 163"/>
                <a:gd name="T6" fmla="*/ 75 w 75"/>
                <a:gd name="T7" fmla="*/ 153 h 163"/>
                <a:gd name="T8" fmla="*/ 65 w 75"/>
                <a:gd name="T9" fmla="*/ 163 h 163"/>
                <a:gd name="T10" fmla="*/ 24 w 75"/>
                <a:gd name="T11" fmla="*/ 163 h 163"/>
                <a:gd name="T12" fmla="*/ 14 w 75"/>
                <a:gd name="T13" fmla="*/ 153 h 163"/>
                <a:gd name="T14" fmla="*/ 1 w 75"/>
                <a:gd name="T15" fmla="*/ 11 h 163"/>
                <a:gd name="T16" fmla="*/ 11 w 75"/>
                <a:gd name="T17" fmla="*/ 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63">
                  <a:moveTo>
                    <a:pt x="11" y="1"/>
                  </a:moveTo>
                  <a:cubicBezTo>
                    <a:pt x="51" y="1"/>
                    <a:pt x="51" y="1"/>
                    <a:pt x="51" y="1"/>
                  </a:cubicBezTo>
                  <a:cubicBezTo>
                    <a:pt x="57" y="1"/>
                    <a:pt x="60" y="0"/>
                    <a:pt x="60" y="5"/>
                  </a:cubicBezTo>
                  <a:cubicBezTo>
                    <a:pt x="75" y="153"/>
                    <a:pt x="75" y="153"/>
                    <a:pt x="75" y="153"/>
                  </a:cubicBezTo>
                  <a:cubicBezTo>
                    <a:pt x="75" y="158"/>
                    <a:pt x="70" y="163"/>
                    <a:pt x="65" y="163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19" y="163"/>
                    <a:pt x="15" y="158"/>
                    <a:pt x="14" y="15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6"/>
                    <a:pt x="5" y="1"/>
                    <a:pt x="11" y="1"/>
                  </a:cubicBezTo>
                  <a:close/>
                </a:path>
              </a:pathLst>
            </a:custGeom>
            <a:solidFill>
              <a:srgbClr val="27557D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i$ļîḓé"/>
            <p:cNvSpPr/>
            <p:nvPr/>
          </p:nvSpPr>
          <p:spPr bwMode="auto">
            <a:xfrm>
              <a:off x="9788526" y="7059613"/>
              <a:ext cx="566738" cy="122238"/>
            </a:xfrm>
            <a:custGeom>
              <a:avLst/>
              <a:gdLst>
                <a:gd name="T0" fmla="*/ 22 w 208"/>
                <a:gd name="T1" fmla="*/ 0 h 45"/>
                <a:gd name="T2" fmla="*/ 185 w 208"/>
                <a:gd name="T3" fmla="*/ 0 h 45"/>
                <a:gd name="T4" fmla="*/ 208 w 208"/>
                <a:gd name="T5" fmla="*/ 22 h 45"/>
                <a:gd name="T6" fmla="*/ 208 w 208"/>
                <a:gd name="T7" fmla="*/ 22 h 45"/>
                <a:gd name="T8" fmla="*/ 185 w 208"/>
                <a:gd name="T9" fmla="*/ 45 h 45"/>
                <a:gd name="T10" fmla="*/ 22 w 208"/>
                <a:gd name="T11" fmla="*/ 45 h 45"/>
                <a:gd name="T12" fmla="*/ 0 w 208"/>
                <a:gd name="T13" fmla="*/ 22 h 45"/>
                <a:gd name="T14" fmla="*/ 0 w 208"/>
                <a:gd name="T15" fmla="*/ 22 h 45"/>
                <a:gd name="T16" fmla="*/ 22 w 208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45">
                  <a:moveTo>
                    <a:pt x="22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98" y="0"/>
                    <a:pt x="208" y="10"/>
                    <a:pt x="208" y="22"/>
                  </a:cubicBezTo>
                  <a:cubicBezTo>
                    <a:pt x="208" y="22"/>
                    <a:pt x="208" y="22"/>
                    <a:pt x="208" y="22"/>
                  </a:cubicBezTo>
                  <a:cubicBezTo>
                    <a:pt x="208" y="35"/>
                    <a:pt x="198" y="45"/>
                    <a:pt x="185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iṩḷïḋè"/>
            <p:cNvSpPr/>
            <p:nvPr/>
          </p:nvSpPr>
          <p:spPr bwMode="auto">
            <a:xfrm>
              <a:off x="9788526" y="6557963"/>
              <a:ext cx="123825" cy="623888"/>
            </a:xfrm>
            <a:custGeom>
              <a:avLst/>
              <a:gdLst>
                <a:gd name="T0" fmla="*/ 0 w 45"/>
                <a:gd name="T1" fmla="*/ 206 h 229"/>
                <a:gd name="T2" fmla="*/ 0 w 45"/>
                <a:gd name="T3" fmla="*/ 23 h 229"/>
                <a:gd name="T4" fmla="*/ 22 w 45"/>
                <a:gd name="T5" fmla="*/ 0 h 229"/>
                <a:gd name="T6" fmla="*/ 22 w 45"/>
                <a:gd name="T7" fmla="*/ 0 h 229"/>
                <a:gd name="T8" fmla="*/ 45 w 45"/>
                <a:gd name="T9" fmla="*/ 23 h 229"/>
                <a:gd name="T10" fmla="*/ 45 w 45"/>
                <a:gd name="T11" fmla="*/ 206 h 229"/>
                <a:gd name="T12" fmla="*/ 22 w 45"/>
                <a:gd name="T13" fmla="*/ 229 h 229"/>
                <a:gd name="T14" fmla="*/ 22 w 45"/>
                <a:gd name="T15" fmla="*/ 229 h 229"/>
                <a:gd name="T16" fmla="*/ 0 w 45"/>
                <a:gd name="T17" fmla="*/ 20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29">
                  <a:moveTo>
                    <a:pt x="0" y="206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cubicBezTo>
                    <a:pt x="45" y="206"/>
                    <a:pt x="45" y="206"/>
                    <a:pt x="45" y="206"/>
                  </a:cubicBezTo>
                  <a:cubicBezTo>
                    <a:pt x="45" y="219"/>
                    <a:pt x="35" y="229"/>
                    <a:pt x="22" y="229"/>
                  </a:cubicBezTo>
                  <a:cubicBezTo>
                    <a:pt x="22" y="229"/>
                    <a:pt x="22" y="229"/>
                    <a:pt x="22" y="229"/>
                  </a:cubicBezTo>
                  <a:cubicBezTo>
                    <a:pt x="10" y="229"/>
                    <a:pt x="0" y="219"/>
                    <a:pt x="0" y="20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î$ḷiḓê"/>
            <p:cNvSpPr/>
            <p:nvPr/>
          </p:nvSpPr>
          <p:spPr bwMode="auto">
            <a:xfrm>
              <a:off x="10050463" y="7113588"/>
              <a:ext cx="44450" cy="34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îṩḻiḑê"/>
            <p:cNvSpPr/>
            <p:nvPr/>
          </p:nvSpPr>
          <p:spPr bwMode="auto">
            <a:xfrm>
              <a:off x="9883776" y="7421563"/>
              <a:ext cx="376238" cy="107950"/>
            </a:xfrm>
            <a:custGeom>
              <a:avLst/>
              <a:gdLst>
                <a:gd name="T0" fmla="*/ 0 w 138"/>
                <a:gd name="T1" fmla="*/ 40 h 40"/>
                <a:gd name="T2" fmla="*/ 24 w 138"/>
                <a:gd name="T3" fmla="*/ 14 h 40"/>
                <a:gd name="T4" fmla="*/ 69 w 138"/>
                <a:gd name="T5" fmla="*/ 0 h 40"/>
                <a:gd name="T6" fmla="*/ 114 w 138"/>
                <a:gd name="T7" fmla="*/ 14 h 40"/>
                <a:gd name="T8" fmla="*/ 138 w 138"/>
                <a:gd name="T9" fmla="*/ 40 h 40"/>
                <a:gd name="T10" fmla="*/ 121 w 138"/>
                <a:gd name="T11" fmla="*/ 40 h 40"/>
                <a:gd name="T12" fmla="*/ 106 w 138"/>
                <a:gd name="T13" fmla="*/ 25 h 40"/>
                <a:gd name="T14" fmla="*/ 69 w 138"/>
                <a:gd name="T15" fmla="*/ 14 h 40"/>
                <a:gd name="T16" fmla="*/ 32 w 138"/>
                <a:gd name="T17" fmla="*/ 25 h 40"/>
                <a:gd name="T18" fmla="*/ 17 w 138"/>
                <a:gd name="T19" fmla="*/ 40 h 40"/>
                <a:gd name="T20" fmla="*/ 0 w 138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40">
                  <a:moveTo>
                    <a:pt x="0" y="40"/>
                  </a:moveTo>
                  <a:cubicBezTo>
                    <a:pt x="5" y="30"/>
                    <a:pt x="14" y="21"/>
                    <a:pt x="24" y="14"/>
                  </a:cubicBezTo>
                  <a:cubicBezTo>
                    <a:pt x="37" y="5"/>
                    <a:pt x="52" y="0"/>
                    <a:pt x="69" y="0"/>
                  </a:cubicBezTo>
                  <a:cubicBezTo>
                    <a:pt x="86" y="0"/>
                    <a:pt x="101" y="5"/>
                    <a:pt x="114" y="14"/>
                  </a:cubicBezTo>
                  <a:cubicBezTo>
                    <a:pt x="124" y="21"/>
                    <a:pt x="132" y="30"/>
                    <a:pt x="138" y="40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17" y="35"/>
                    <a:pt x="112" y="30"/>
                    <a:pt x="106" y="25"/>
                  </a:cubicBezTo>
                  <a:cubicBezTo>
                    <a:pt x="95" y="18"/>
                    <a:pt x="83" y="14"/>
                    <a:pt x="69" y="14"/>
                  </a:cubicBezTo>
                  <a:cubicBezTo>
                    <a:pt x="55" y="14"/>
                    <a:pt x="42" y="18"/>
                    <a:pt x="32" y="25"/>
                  </a:cubicBezTo>
                  <a:cubicBezTo>
                    <a:pt x="26" y="30"/>
                    <a:pt x="21" y="35"/>
                    <a:pt x="17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ïŝļîḓè"/>
            <p:cNvSpPr/>
            <p:nvPr/>
          </p:nvSpPr>
          <p:spPr bwMode="auto">
            <a:xfrm>
              <a:off x="10056813" y="6272213"/>
              <a:ext cx="134938" cy="168275"/>
            </a:xfrm>
            <a:custGeom>
              <a:avLst/>
              <a:gdLst>
                <a:gd name="T0" fmla="*/ 0 w 85"/>
                <a:gd name="T1" fmla="*/ 34 h 106"/>
                <a:gd name="T2" fmla="*/ 10 w 85"/>
                <a:gd name="T3" fmla="*/ 0 h 106"/>
                <a:gd name="T4" fmla="*/ 85 w 85"/>
                <a:gd name="T5" fmla="*/ 87 h 106"/>
                <a:gd name="T6" fmla="*/ 84 w 85"/>
                <a:gd name="T7" fmla="*/ 106 h 106"/>
                <a:gd name="T8" fmla="*/ 0 w 85"/>
                <a:gd name="T9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6">
                  <a:moveTo>
                    <a:pt x="0" y="34"/>
                  </a:moveTo>
                  <a:lnTo>
                    <a:pt x="10" y="0"/>
                  </a:lnTo>
                  <a:lnTo>
                    <a:pt x="85" y="87"/>
                  </a:lnTo>
                  <a:lnTo>
                    <a:pt x="84" y="106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ïşḻiḍê"/>
            <p:cNvSpPr/>
            <p:nvPr/>
          </p:nvSpPr>
          <p:spPr bwMode="auto">
            <a:xfrm>
              <a:off x="10050463" y="6296025"/>
              <a:ext cx="139700" cy="163513"/>
            </a:xfrm>
            <a:custGeom>
              <a:avLst/>
              <a:gdLst>
                <a:gd name="T0" fmla="*/ 0 w 88"/>
                <a:gd name="T1" fmla="*/ 34 h 103"/>
                <a:gd name="T2" fmla="*/ 9 w 88"/>
                <a:gd name="T3" fmla="*/ 0 h 103"/>
                <a:gd name="T4" fmla="*/ 88 w 88"/>
                <a:gd name="T5" fmla="*/ 86 h 103"/>
                <a:gd name="T6" fmla="*/ 86 w 88"/>
                <a:gd name="T7" fmla="*/ 103 h 103"/>
                <a:gd name="T8" fmla="*/ 0 w 88"/>
                <a:gd name="T9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0" y="34"/>
                  </a:moveTo>
                  <a:lnTo>
                    <a:pt x="9" y="0"/>
                  </a:lnTo>
                  <a:lnTo>
                    <a:pt x="88" y="86"/>
                  </a:lnTo>
                  <a:lnTo>
                    <a:pt x="86" y="103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27557D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i$liḑè"/>
            <p:cNvSpPr/>
            <p:nvPr/>
          </p:nvSpPr>
          <p:spPr bwMode="auto">
            <a:xfrm>
              <a:off x="10666413" y="4843463"/>
              <a:ext cx="1103313" cy="1022350"/>
            </a:xfrm>
            <a:custGeom>
              <a:avLst/>
              <a:gdLst>
                <a:gd name="T0" fmla="*/ 203 w 405"/>
                <a:gd name="T1" fmla="*/ 0 h 375"/>
                <a:gd name="T2" fmla="*/ 405 w 405"/>
                <a:gd name="T3" fmla="*/ 151 h 375"/>
                <a:gd name="T4" fmla="*/ 274 w 405"/>
                <a:gd name="T5" fmla="*/ 291 h 375"/>
                <a:gd name="T6" fmla="*/ 297 w 405"/>
                <a:gd name="T7" fmla="*/ 375 h 375"/>
                <a:gd name="T8" fmla="*/ 229 w 405"/>
                <a:gd name="T9" fmla="*/ 300 h 375"/>
                <a:gd name="T10" fmla="*/ 203 w 405"/>
                <a:gd name="T11" fmla="*/ 301 h 375"/>
                <a:gd name="T12" fmla="*/ 0 w 405"/>
                <a:gd name="T13" fmla="*/ 151 h 375"/>
                <a:gd name="T14" fmla="*/ 203 w 405"/>
                <a:gd name="T1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375">
                  <a:moveTo>
                    <a:pt x="203" y="0"/>
                  </a:moveTo>
                  <a:cubicBezTo>
                    <a:pt x="314" y="0"/>
                    <a:pt x="405" y="68"/>
                    <a:pt x="405" y="151"/>
                  </a:cubicBezTo>
                  <a:cubicBezTo>
                    <a:pt x="405" y="215"/>
                    <a:pt x="351" y="270"/>
                    <a:pt x="274" y="291"/>
                  </a:cubicBezTo>
                  <a:cubicBezTo>
                    <a:pt x="297" y="375"/>
                    <a:pt x="297" y="375"/>
                    <a:pt x="297" y="375"/>
                  </a:cubicBezTo>
                  <a:cubicBezTo>
                    <a:pt x="229" y="300"/>
                    <a:pt x="229" y="300"/>
                    <a:pt x="229" y="300"/>
                  </a:cubicBezTo>
                  <a:cubicBezTo>
                    <a:pt x="221" y="301"/>
                    <a:pt x="212" y="301"/>
                    <a:pt x="203" y="301"/>
                  </a:cubicBezTo>
                  <a:cubicBezTo>
                    <a:pt x="91" y="301"/>
                    <a:pt x="0" y="234"/>
                    <a:pt x="0" y="151"/>
                  </a:cubicBezTo>
                  <a:cubicBezTo>
                    <a:pt x="0" y="68"/>
                    <a:pt x="91" y="0"/>
                    <a:pt x="203" y="0"/>
                  </a:cubicBezTo>
                  <a:close/>
                </a:path>
              </a:pathLst>
            </a:custGeom>
            <a:solidFill>
              <a:srgbClr val="FFDEB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í$1ídé"/>
            <p:cNvSpPr/>
            <p:nvPr/>
          </p:nvSpPr>
          <p:spPr bwMode="auto">
            <a:xfrm>
              <a:off x="10898188" y="5062538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9" y="0"/>
                    <a:pt x="232" y="3"/>
                    <a:pt x="232" y="7"/>
                  </a:cubicBezTo>
                  <a:cubicBezTo>
                    <a:pt x="232" y="11"/>
                    <a:pt x="229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ïṣ1îḑe"/>
            <p:cNvSpPr/>
            <p:nvPr/>
          </p:nvSpPr>
          <p:spPr bwMode="auto">
            <a:xfrm>
              <a:off x="10898188" y="5173663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9" y="0"/>
                    <a:pt x="232" y="3"/>
                    <a:pt x="232" y="7"/>
                  </a:cubicBezTo>
                  <a:cubicBezTo>
                    <a:pt x="232" y="11"/>
                    <a:pt x="229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ïSḷîďe"/>
            <p:cNvSpPr/>
            <p:nvPr/>
          </p:nvSpPr>
          <p:spPr bwMode="auto">
            <a:xfrm>
              <a:off x="10898188" y="5287963"/>
              <a:ext cx="631825" cy="34925"/>
            </a:xfrm>
            <a:custGeom>
              <a:avLst/>
              <a:gdLst>
                <a:gd name="T0" fmla="*/ 7 w 232"/>
                <a:gd name="T1" fmla="*/ 13 h 13"/>
                <a:gd name="T2" fmla="*/ 0 w 232"/>
                <a:gd name="T3" fmla="*/ 7 h 13"/>
                <a:gd name="T4" fmla="*/ 7 w 232"/>
                <a:gd name="T5" fmla="*/ 0 h 13"/>
                <a:gd name="T6" fmla="*/ 225 w 232"/>
                <a:gd name="T7" fmla="*/ 0 h 13"/>
                <a:gd name="T8" fmla="*/ 232 w 232"/>
                <a:gd name="T9" fmla="*/ 7 h 13"/>
                <a:gd name="T10" fmla="*/ 225 w 232"/>
                <a:gd name="T11" fmla="*/ 13 h 13"/>
                <a:gd name="T12" fmla="*/ 7 w 23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3">
                  <a:moveTo>
                    <a:pt x="7" y="13"/>
                  </a:move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9" y="0"/>
                    <a:pt x="232" y="3"/>
                    <a:pt x="232" y="7"/>
                  </a:cubicBezTo>
                  <a:cubicBezTo>
                    <a:pt x="232" y="10"/>
                    <a:pt x="229" y="13"/>
                    <a:pt x="225" y="13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iṥḷíďè"/>
            <p:cNvSpPr/>
            <p:nvPr/>
          </p:nvSpPr>
          <p:spPr bwMode="auto">
            <a:xfrm>
              <a:off x="10898188" y="5399088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9" y="0"/>
                    <a:pt x="232" y="3"/>
                    <a:pt x="232" y="7"/>
                  </a:cubicBezTo>
                  <a:cubicBezTo>
                    <a:pt x="232" y="11"/>
                    <a:pt x="229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íŝḻïdé"/>
            <p:cNvSpPr/>
            <p:nvPr/>
          </p:nvSpPr>
          <p:spPr bwMode="auto">
            <a:xfrm>
              <a:off x="10647363" y="4824413"/>
              <a:ext cx="1141413" cy="1063625"/>
            </a:xfrm>
            <a:custGeom>
              <a:avLst/>
              <a:gdLst>
                <a:gd name="T0" fmla="*/ 210 w 419"/>
                <a:gd name="T1" fmla="*/ 0 h 390"/>
                <a:gd name="T2" fmla="*/ 357 w 419"/>
                <a:gd name="T3" fmla="*/ 46 h 390"/>
                <a:gd name="T4" fmla="*/ 419 w 419"/>
                <a:gd name="T5" fmla="*/ 158 h 390"/>
                <a:gd name="T6" fmla="*/ 381 w 419"/>
                <a:gd name="T7" fmla="*/ 248 h 390"/>
                <a:gd name="T8" fmla="*/ 290 w 419"/>
                <a:gd name="T9" fmla="*/ 303 h 390"/>
                <a:gd name="T10" fmla="*/ 311 w 419"/>
                <a:gd name="T11" fmla="*/ 381 h 390"/>
                <a:gd name="T12" fmla="*/ 306 w 419"/>
                <a:gd name="T13" fmla="*/ 389 h 390"/>
                <a:gd name="T14" fmla="*/ 299 w 419"/>
                <a:gd name="T15" fmla="*/ 387 h 390"/>
                <a:gd name="T16" fmla="*/ 299 w 419"/>
                <a:gd name="T17" fmla="*/ 387 h 390"/>
                <a:gd name="T18" fmla="*/ 233 w 419"/>
                <a:gd name="T19" fmla="*/ 314 h 390"/>
                <a:gd name="T20" fmla="*/ 223 w 419"/>
                <a:gd name="T21" fmla="*/ 315 h 390"/>
                <a:gd name="T22" fmla="*/ 210 w 419"/>
                <a:gd name="T23" fmla="*/ 315 h 390"/>
                <a:gd name="T24" fmla="*/ 210 w 419"/>
                <a:gd name="T25" fmla="*/ 301 h 390"/>
                <a:gd name="T26" fmla="*/ 223 w 419"/>
                <a:gd name="T27" fmla="*/ 301 h 390"/>
                <a:gd name="T28" fmla="*/ 235 w 419"/>
                <a:gd name="T29" fmla="*/ 300 h 390"/>
                <a:gd name="T30" fmla="*/ 241 w 419"/>
                <a:gd name="T31" fmla="*/ 302 h 390"/>
                <a:gd name="T32" fmla="*/ 290 w 419"/>
                <a:gd name="T33" fmla="*/ 356 h 390"/>
                <a:gd name="T34" fmla="*/ 275 w 419"/>
                <a:gd name="T35" fmla="*/ 301 h 390"/>
                <a:gd name="T36" fmla="*/ 274 w 419"/>
                <a:gd name="T37" fmla="*/ 300 h 390"/>
                <a:gd name="T38" fmla="*/ 279 w 419"/>
                <a:gd name="T39" fmla="*/ 292 h 390"/>
                <a:gd name="T40" fmla="*/ 371 w 419"/>
                <a:gd name="T41" fmla="*/ 238 h 390"/>
                <a:gd name="T42" fmla="*/ 405 w 419"/>
                <a:gd name="T43" fmla="*/ 158 h 390"/>
                <a:gd name="T44" fmla="*/ 349 w 419"/>
                <a:gd name="T45" fmla="*/ 57 h 390"/>
                <a:gd name="T46" fmla="*/ 210 w 419"/>
                <a:gd name="T47" fmla="*/ 14 h 390"/>
                <a:gd name="T48" fmla="*/ 210 w 419"/>
                <a:gd name="T49" fmla="*/ 0 h 390"/>
                <a:gd name="T50" fmla="*/ 210 w 419"/>
                <a:gd name="T51" fmla="*/ 0 h 390"/>
                <a:gd name="T52" fmla="*/ 210 w 419"/>
                <a:gd name="T53" fmla="*/ 0 h 390"/>
                <a:gd name="T54" fmla="*/ 210 w 419"/>
                <a:gd name="T55" fmla="*/ 14 h 390"/>
                <a:gd name="T56" fmla="*/ 210 w 419"/>
                <a:gd name="T57" fmla="*/ 14 h 390"/>
                <a:gd name="T58" fmla="*/ 71 w 419"/>
                <a:gd name="T59" fmla="*/ 57 h 390"/>
                <a:gd name="T60" fmla="*/ 14 w 419"/>
                <a:gd name="T61" fmla="*/ 158 h 390"/>
                <a:gd name="T62" fmla="*/ 71 w 419"/>
                <a:gd name="T63" fmla="*/ 258 h 390"/>
                <a:gd name="T64" fmla="*/ 210 w 419"/>
                <a:gd name="T65" fmla="*/ 301 h 390"/>
                <a:gd name="T66" fmla="*/ 210 w 419"/>
                <a:gd name="T67" fmla="*/ 301 h 390"/>
                <a:gd name="T68" fmla="*/ 210 w 419"/>
                <a:gd name="T69" fmla="*/ 315 h 390"/>
                <a:gd name="T70" fmla="*/ 210 w 419"/>
                <a:gd name="T71" fmla="*/ 315 h 390"/>
                <a:gd name="T72" fmla="*/ 62 w 419"/>
                <a:gd name="T73" fmla="*/ 270 h 390"/>
                <a:gd name="T74" fmla="*/ 0 w 419"/>
                <a:gd name="T75" fmla="*/ 158 h 390"/>
                <a:gd name="T76" fmla="*/ 62 w 419"/>
                <a:gd name="T77" fmla="*/ 46 h 390"/>
                <a:gd name="T78" fmla="*/ 210 w 419"/>
                <a:gd name="T7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9" h="390">
                  <a:moveTo>
                    <a:pt x="210" y="0"/>
                  </a:moveTo>
                  <a:cubicBezTo>
                    <a:pt x="267" y="0"/>
                    <a:pt x="319" y="18"/>
                    <a:pt x="357" y="46"/>
                  </a:cubicBezTo>
                  <a:cubicBezTo>
                    <a:pt x="395" y="74"/>
                    <a:pt x="419" y="114"/>
                    <a:pt x="419" y="158"/>
                  </a:cubicBezTo>
                  <a:cubicBezTo>
                    <a:pt x="419" y="191"/>
                    <a:pt x="405" y="222"/>
                    <a:pt x="381" y="248"/>
                  </a:cubicBezTo>
                  <a:cubicBezTo>
                    <a:pt x="359" y="272"/>
                    <a:pt x="327" y="292"/>
                    <a:pt x="290" y="303"/>
                  </a:cubicBezTo>
                  <a:cubicBezTo>
                    <a:pt x="311" y="381"/>
                    <a:pt x="311" y="381"/>
                    <a:pt x="311" y="381"/>
                  </a:cubicBezTo>
                  <a:cubicBezTo>
                    <a:pt x="312" y="384"/>
                    <a:pt x="310" y="388"/>
                    <a:pt x="306" y="389"/>
                  </a:cubicBezTo>
                  <a:cubicBezTo>
                    <a:pt x="304" y="390"/>
                    <a:pt x="301" y="389"/>
                    <a:pt x="299" y="387"/>
                  </a:cubicBezTo>
                  <a:cubicBezTo>
                    <a:pt x="299" y="387"/>
                    <a:pt x="299" y="387"/>
                    <a:pt x="299" y="387"/>
                  </a:cubicBezTo>
                  <a:cubicBezTo>
                    <a:pt x="233" y="314"/>
                    <a:pt x="233" y="314"/>
                    <a:pt x="233" y="314"/>
                  </a:cubicBezTo>
                  <a:cubicBezTo>
                    <a:pt x="230" y="314"/>
                    <a:pt x="227" y="314"/>
                    <a:pt x="223" y="315"/>
                  </a:cubicBezTo>
                  <a:cubicBezTo>
                    <a:pt x="218" y="315"/>
                    <a:pt x="214" y="315"/>
                    <a:pt x="210" y="315"/>
                  </a:cubicBezTo>
                  <a:cubicBezTo>
                    <a:pt x="210" y="301"/>
                    <a:pt x="210" y="301"/>
                    <a:pt x="210" y="301"/>
                  </a:cubicBezTo>
                  <a:cubicBezTo>
                    <a:pt x="214" y="301"/>
                    <a:pt x="219" y="301"/>
                    <a:pt x="223" y="301"/>
                  </a:cubicBezTo>
                  <a:cubicBezTo>
                    <a:pt x="227" y="301"/>
                    <a:pt x="231" y="300"/>
                    <a:pt x="235" y="300"/>
                  </a:cubicBezTo>
                  <a:cubicBezTo>
                    <a:pt x="237" y="300"/>
                    <a:pt x="240" y="300"/>
                    <a:pt x="241" y="302"/>
                  </a:cubicBezTo>
                  <a:cubicBezTo>
                    <a:pt x="290" y="356"/>
                    <a:pt x="290" y="356"/>
                    <a:pt x="290" y="356"/>
                  </a:cubicBezTo>
                  <a:cubicBezTo>
                    <a:pt x="275" y="301"/>
                    <a:pt x="275" y="301"/>
                    <a:pt x="275" y="301"/>
                  </a:cubicBezTo>
                  <a:cubicBezTo>
                    <a:pt x="274" y="300"/>
                    <a:pt x="274" y="300"/>
                    <a:pt x="274" y="300"/>
                  </a:cubicBezTo>
                  <a:cubicBezTo>
                    <a:pt x="273" y="297"/>
                    <a:pt x="276" y="293"/>
                    <a:pt x="279" y="292"/>
                  </a:cubicBezTo>
                  <a:cubicBezTo>
                    <a:pt x="317" y="281"/>
                    <a:pt x="349" y="262"/>
                    <a:pt x="371" y="238"/>
                  </a:cubicBezTo>
                  <a:cubicBezTo>
                    <a:pt x="393" y="215"/>
                    <a:pt x="405" y="188"/>
                    <a:pt x="405" y="158"/>
                  </a:cubicBezTo>
                  <a:cubicBezTo>
                    <a:pt x="405" y="118"/>
                    <a:pt x="384" y="83"/>
                    <a:pt x="349" y="57"/>
                  </a:cubicBezTo>
                  <a:cubicBezTo>
                    <a:pt x="313" y="30"/>
                    <a:pt x="264" y="14"/>
                    <a:pt x="210" y="14"/>
                  </a:cubicBezTo>
                  <a:lnTo>
                    <a:pt x="210" y="0"/>
                  </a:lnTo>
                  <a:close/>
                  <a:moveTo>
                    <a:pt x="210" y="0"/>
                  </a:moveTo>
                  <a:cubicBezTo>
                    <a:pt x="210" y="0"/>
                    <a:pt x="210" y="0"/>
                    <a:pt x="210" y="0"/>
                  </a:cubicBezTo>
                  <a:cubicBezTo>
                    <a:pt x="210" y="14"/>
                    <a:pt x="210" y="14"/>
                    <a:pt x="210" y="14"/>
                  </a:cubicBezTo>
                  <a:cubicBezTo>
                    <a:pt x="210" y="14"/>
                    <a:pt x="210" y="14"/>
                    <a:pt x="210" y="14"/>
                  </a:cubicBezTo>
                  <a:cubicBezTo>
                    <a:pt x="155" y="14"/>
                    <a:pt x="106" y="30"/>
                    <a:pt x="71" y="57"/>
                  </a:cubicBezTo>
                  <a:cubicBezTo>
                    <a:pt x="36" y="83"/>
                    <a:pt x="14" y="118"/>
                    <a:pt x="14" y="158"/>
                  </a:cubicBezTo>
                  <a:cubicBezTo>
                    <a:pt x="14" y="197"/>
                    <a:pt x="36" y="233"/>
                    <a:pt x="71" y="258"/>
                  </a:cubicBezTo>
                  <a:cubicBezTo>
                    <a:pt x="106" y="285"/>
                    <a:pt x="155" y="301"/>
                    <a:pt x="210" y="301"/>
                  </a:cubicBezTo>
                  <a:cubicBezTo>
                    <a:pt x="210" y="301"/>
                    <a:pt x="210" y="301"/>
                    <a:pt x="210" y="301"/>
                  </a:cubicBezTo>
                  <a:cubicBezTo>
                    <a:pt x="210" y="315"/>
                    <a:pt x="210" y="315"/>
                    <a:pt x="210" y="315"/>
                  </a:cubicBezTo>
                  <a:cubicBezTo>
                    <a:pt x="210" y="315"/>
                    <a:pt x="210" y="315"/>
                    <a:pt x="210" y="315"/>
                  </a:cubicBezTo>
                  <a:cubicBezTo>
                    <a:pt x="152" y="315"/>
                    <a:pt x="100" y="298"/>
                    <a:pt x="62" y="270"/>
                  </a:cubicBezTo>
                  <a:cubicBezTo>
                    <a:pt x="24" y="241"/>
                    <a:pt x="0" y="201"/>
                    <a:pt x="0" y="158"/>
                  </a:cubicBezTo>
                  <a:cubicBezTo>
                    <a:pt x="0" y="114"/>
                    <a:pt x="24" y="74"/>
                    <a:pt x="62" y="46"/>
                  </a:cubicBezTo>
                  <a:cubicBezTo>
                    <a:pt x="100" y="18"/>
                    <a:pt x="152" y="0"/>
                    <a:pt x="210" y="0"/>
                  </a:cubicBezTo>
                  <a:close/>
                </a:path>
              </a:pathLst>
            </a:custGeom>
            <a:solidFill>
              <a:srgbClr val="FC8D2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îṥḷíḓè"/>
            <p:cNvSpPr/>
            <p:nvPr/>
          </p:nvSpPr>
          <p:spPr bwMode="auto">
            <a:xfrm>
              <a:off x="10099676" y="4976813"/>
              <a:ext cx="1103313" cy="1022350"/>
            </a:xfrm>
            <a:custGeom>
              <a:avLst/>
              <a:gdLst>
                <a:gd name="T0" fmla="*/ 203 w 405"/>
                <a:gd name="T1" fmla="*/ 0 h 375"/>
                <a:gd name="T2" fmla="*/ 0 w 405"/>
                <a:gd name="T3" fmla="*/ 150 h 375"/>
                <a:gd name="T4" fmla="*/ 131 w 405"/>
                <a:gd name="T5" fmla="*/ 291 h 375"/>
                <a:gd name="T6" fmla="*/ 108 w 405"/>
                <a:gd name="T7" fmla="*/ 375 h 375"/>
                <a:gd name="T8" fmla="*/ 176 w 405"/>
                <a:gd name="T9" fmla="*/ 299 h 375"/>
                <a:gd name="T10" fmla="*/ 203 w 405"/>
                <a:gd name="T11" fmla="*/ 300 h 375"/>
                <a:gd name="T12" fmla="*/ 405 w 405"/>
                <a:gd name="T13" fmla="*/ 150 h 375"/>
                <a:gd name="T14" fmla="*/ 203 w 405"/>
                <a:gd name="T1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375">
                  <a:moveTo>
                    <a:pt x="203" y="0"/>
                  </a:moveTo>
                  <a:cubicBezTo>
                    <a:pt x="91" y="0"/>
                    <a:pt x="0" y="67"/>
                    <a:pt x="0" y="150"/>
                  </a:cubicBezTo>
                  <a:cubicBezTo>
                    <a:pt x="0" y="214"/>
                    <a:pt x="55" y="269"/>
                    <a:pt x="131" y="291"/>
                  </a:cubicBezTo>
                  <a:cubicBezTo>
                    <a:pt x="108" y="375"/>
                    <a:pt x="108" y="375"/>
                    <a:pt x="108" y="375"/>
                  </a:cubicBezTo>
                  <a:cubicBezTo>
                    <a:pt x="176" y="299"/>
                    <a:pt x="176" y="299"/>
                    <a:pt x="176" y="299"/>
                  </a:cubicBezTo>
                  <a:cubicBezTo>
                    <a:pt x="185" y="300"/>
                    <a:pt x="194" y="300"/>
                    <a:pt x="203" y="300"/>
                  </a:cubicBezTo>
                  <a:cubicBezTo>
                    <a:pt x="314" y="300"/>
                    <a:pt x="405" y="233"/>
                    <a:pt x="405" y="150"/>
                  </a:cubicBezTo>
                  <a:cubicBezTo>
                    <a:pt x="405" y="67"/>
                    <a:pt x="314" y="0"/>
                    <a:pt x="203" y="0"/>
                  </a:cubicBezTo>
                  <a:close/>
                </a:path>
              </a:pathLst>
            </a:custGeom>
            <a:solidFill>
              <a:srgbClr val="FFDEB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ïṡļïďe"/>
            <p:cNvSpPr/>
            <p:nvPr/>
          </p:nvSpPr>
          <p:spPr bwMode="auto">
            <a:xfrm>
              <a:off x="10080626" y="4957763"/>
              <a:ext cx="1141413" cy="1060450"/>
            </a:xfrm>
            <a:custGeom>
              <a:avLst/>
              <a:gdLst>
                <a:gd name="T0" fmla="*/ 210 w 419"/>
                <a:gd name="T1" fmla="*/ 300 h 389"/>
                <a:gd name="T2" fmla="*/ 349 w 419"/>
                <a:gd name="T3" fmla="*/ 258 h 389"/>
                <a:gd name="T4" fmla="*/ 405 w 419"/>
                <a:gd name="T5" fmla="*/ 157 h 389"/>
                <a:gd name="T6" fmla="*/ 349 w 419"/>
                <a:gd name="T7" fmla="*/ 56 h 389"/>
                <a:gd name="T8" fmla="*/ 210 w 419"/>
                <a:gd name="T9" fmla="*/ 13 h 389"/>
                <a:gd name="T10" fmla="*/ 210 w 419"/>
                <a:gd name="T11" fmla="*/ 0 h 389"/>
                <a:gd name="T12" fmla="*/ 357 w 419"/>
                <a:gd name="T13" fmla="*/ 45 h 389"/>
                <a:gd name="T14" fmla="*/ 419 w 419"/>
                <a:gd name="T15" fmla="*/ 157 h 389"/>
                <a:gd name="T16" fmla="*/ 357 w 419"/>
                <a:gd name="T17" fmla="*/ 269 h 389"/>
                <a:gd name="T18" fmla="*/ 210 w 419"/>
                <a:gd name="T19" fmla="*/ 314 h 389"/>
                <a:gd name="T20" fmla="*/ 210 w 419"/>
                <a:gd name="T21" fmla="*/ 300 h 389"/>
                <a:gd name="T22" fmla="*/ 210 w 419"/>
                <a:gd name="T23" fmla="*/ 13 h 389"/>
                <a:gd name="T24" fmla="*/ 71 w 419"/>
                <a:gd name="T25" fmla="*/ 56 h 389"/>
                <a:gd name="T26" fmla="*/ 14 w 419"/>
                <a:gd name="T27" fmla="*/ 157 h 389"/>
                <a:gd name="T28" fmla="*/ 48 w 419"/>
                <a:gd name="T29" fmla="*/ 238 h 389"/>
                <a:gd name="T30" fmla="*/ 140 w 419"/>
                <a:gd name="T31" fmla="*/ 291 h 389"/>
                <a:gd name="T32" fmla="*/ 145 w 419"/>
                <a:gd name="T33" fmla="*/ 300 h 389"/>
                <a:gd name="T34" fmla="*/ 145 w 419"/>
                <a:gd name="T35" fmla="*/ 300 h 389"/>
                <a:gd name="T36" fmla="*/ 129 w 419"/>
                <a:gd name="T37" fmla="*/ 355 h 389"/>
                <a:gd name="T38" fmla="*/ 178 w 419"/>
                <a:gd name="T39" fmla="*/ 301 h 389"/>
                <a:gd name="T40" fmla="*/ 184 w 419"/>
                <a:gd name="T41" fmla="*/ 299 h 389"/>
                <a:gd name="T42" fmla="*/ 197 w 419"/>
                <a:gd name="T43" fmla="*/ 300 h 389"/>
                <a:gd name="T44" fmla="*/ 210 w 419"/>
                <a:gd name="T45" fmla="*/ 300 h 389"/>
                <a:gd name="T46" fmla="*/ 210 w 419"/>
                <a:gd name="T47" fmla="*/ 300 h 389"/>
                <a:gd name="T48" fmla="*/ 210 w 419"/>
                <a:gd name="T49" fmla="*/ 314 h 389"/>
                <a:gd name="T50" fmla="*/ 210 w 419"/>
                <a:gd name="T51" fmla="*/ 314 h 389"/>
                <a:gd name="T52" fmla="*/ 196 w 419"/>
                <a:gd name="T53" fmla="*/ 314 h 389"/>
                <a:gd name="T54" fmla="*/ 186 w 419"/>
                <a:gd name="T55" fmla="*/ 313 h 389"/>
                <a:gd name="T56" fmla="*/ 120 w 419"/>
                <a:gd name="T57" fmla="*/ 386 h 389"/>
                <a:gd name="T58" fmla="*/ 120 w 419"/>
                <a:gd name="T59" fmla="*/ 386 h 389"/>
                <a:gd name="T60" fmla="*/ 113 w 419"/>
                <a:gd name="T61" fmla="*/ 388 h 389"/>
                <a:gd name="T62" fmla="*/ 108 w 419"/>
                <a:gd name="T63" fmla="*/ 380 h 389"/>
                <a:gd name="T64" fmla="*/ 130 w 419"/>
                <a:gd name="T65" fmla="*/ 302 h 389"/>
                <a:gd name="T66" fmla="*/ 38 w 419"/>
                <a:gd name="T67" fmla="*/ 247 h 389"/>
                <a:gd name="T68" fmla="*/ 0 w 419"/>
                <a:gd name="T69" fmla="*/ 157 h 389"/>
                <a:gd name="T70" fmla="*/ 62 w 419"/>
                <a:gd name="T71" fmla="*/ 45 h 389"/>
                <a:gd name="T72" fmla="*/ 210 w 419"/>
                <a:gd name="T73" fmla="*/ 0 h 389"/>
                <a:gd name="T74" fmla="*/ 210 w 419"/>
                <a:gd name="T75" fmla="*/ 0 h 389"/>
                <a:gd name="T76" fmla="*/ 210 w 419"/>
                <a:gd name="T77" fmla="*/ 13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9" h="389">
                  <a:moveTo>
                    <a:pt x="210" y="300"/>
                  </a:moveTo>
                  <a:cubicBezTo>
                    <a:pt x="264" y="300"/>
                    <a:pt x="313" y="284"/>
                    <a:pt x="349" y="258"/>
                  </a:cubicBezTo>
                  <a:cubicBezTo>
                    <a:pt x="384" y="232"/>
                    <a:pt x="405" y="196"/>
                    <a:pt x="405" y="157"/>
                  </a:cubicBezTo>
                  <a:cubicBezTo>
                    <a:pt x="405" y="118"/>
                    <a:pt x="384" y="82"/>
                    <a:pt x="349" y="56"/>
                  </a:cubicBezTo>
                  <a:cubicBezTo>
                    <a:pt x="313" y="30"/>
                    <a:pt x="264" y="13"/>
                    <a:pt x="210" y="13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67" y="0"/>
                    <a:pt x="319" y="17"/>
                    <a:pt x="357" y="45"/>
                  </a:cubicBezTo>
                  <a:cubicBezTo>
                    <a:pt x="395" y="74"/>
                    <a:pt x="419" y="113"/>
                    <a:pt x="419" y="157"/>
                  </a:cubicBezTo>
                  <a:cubicBezTo>
                    <a:pt x="419" y="201"/>
                    <a:pt x="395" y="240"/>
                    <a:pt x="357" y="269"/>
                  </a:cubicBezTo>
                  <a:cubicBezTo>
                    <a:pt x="319" y="297"/>
                    <a:pt x="267" y="314"/>
                    <a:pt x="210" y="314"/>
                  </a:cubicBezTo>
                  <a:lnTo>
                    <a:pt x="210" y="300"/>
                  </a:lnTo>
                  <a:close/>
                  <a:moveTo>
                    <a:pt x="210" y="13"/>
                  </a:moveTo>
                  <a:cubicBezTo>
                    <a:pt x="155" y="13"/>
                    <a:pt x="106" y="30"/>
                    <a:pt x="71" y="56"/>
                  </a:cubicBezTo>
                  <a:cubicBezTo>
                    <a:pt x="36" y="82"/>
                    <a:pt x="14" y="118"/>
                    <a:pt x="14" y="157"/>
                  </a:cubicBezTo>
                  <a:cubicBezTo>
                    <a:pt x="14" y="187"/>
                    <a:pt x="27" y="215"/>
                    <a:pt x="48" y="238"/>
                  </a:cubicBezTo>
                  <a:cubicBezTo>
                    <a:pt x="70" y="262"/>
                    <a:pt x="102" y="281"/>
                    <a:pt x="140" y="291"/>
                  </a:cubicBezTo>
                  <a:cubicBezTo>
                    <a:pt x="144" y="292"/>
                    <a:pt x="146" y="296"/>
                    <a:pt x="145" y="300"/>
                  </a:cubicBezTo>
                  <a:cubicBezTo>
                    <a:pt x="145" y="300"/>
                    <a:pt x="145" y="300"/>
                    <a:pt x="145" y="300"/>
                  </a:cubicBezTo>
                  <a:cubicBezTo>
                    <a:pt x="129" y="355"/>
                    <a:pt x="129" y="355"/>
                    <a:pt x="129" y="355"/>
                  </a:cubicBezTo>
                  <a:cubicBezTo>
                    <a:pt x="178" y="301"/>
                    <a:pt x="178" y="301"/>
                    <a:pt x="178" y="301"/>
                  </a:cubicBezTo>
                  <a:cubicBezTo>
                    <a:pt x="179" y="300"/>
                    <a:pt x="182" y="299"/>
                    <a:pt x="184" y="299"/>
                  </a:cubicBezTo>
                  <a:cubicBezTo>
                    <a:pt x="188" y="300"/>
                    <a:pt x="192" y="300"/>
                    <a:pt x="197" y="300"/>
                  </a:cubicBezTo>
                  <a:cubicBezTo>
                    <a:pt x="201" y="300"/>
                    <a:pt x="205" y="300"/>
                    <a:pt x="210" y="300"/>
                  </a:cubicBezTo>
                  <a:cubicBezTo>
                    <a:pt x="210" y="300"/>
                    <a:pt x="210" y="300"/>
                    <a:pt x="210" y="300"/>
                  </a:cubicBezTo>
                  <a:cubicBezTo>
                    <a:pt x="210" y="314"/>
                    <a:pt x="210" y="314"/>
                    <a:pt x="210" y="314"/>
                  </a:cubicBezTo>
                  <a:cubicBezTo>
                    <a:pt x="210" y="314"/>
                    <a:pt x="210" y="314"/>
                    <a:pt x="210" y="314"/>
                  </a:cubicBezTo>
                  <a:cubicBezTo>
                    <a:pt x="205" y="314"/>
                    <a:pt x="201" y="314"/>
                    <a:pt x="196" y="314"/>
                  </a:cubicBezTo>
                  <a:cubicBezTo>
                    <a:pt x="192" y="314"/>
                    <a:pt x="189" y="314"/>
                    <a:pt x="186" y="313"/>
                  </a:cubicBezTo>
                  <a:cubicBezTo>
                    <a:pt x="120" y="386"/>
                    <a:pt x="120" y="386"/>
                    <a:pt x="120" y="386"/>
                  </a:cubicBezTo>
                  <a:cubicBezTo>
                    <a:pt x="120" y="386"/>
                    <a:pt x="120" y="386"/>
                    <a:pt x="120" y="386"/>
                  </a:cubicBezTo>
                  <a:cubicBezTo>
                    <a:pt x="118" y="388"/>
                    <a:pt x="116" y="389"/>
                    <a:pt x="113" y="388"/>
                  </a:cubicBezTo>
                  <a:cubicBezTo>
                    <a:pt x="109" y="387"/>
                    <a:pt x="107" y="384"/>
                    <a:pt x="108" y="380"/>
                  </a:cubicBezTo>
                  <a:cubicBezTo>
                    <a:pt x="130" y="302"/>
                    <a:pt x="130" y="302"/>
                    <a:pt x="130" y="302"/>
                  </a:cubicBezTo>
                  <a:cubicBezTo>
                    <a:pt x="92" y="291"/>
                    <a:pt x="61" y="272"/>
                    <a:pt x="38" y="247"/>
                  </a:cubicBezTo>
                  <a:cubicBezTo>
                    <a:pt x="14" y="222"/>
                    <a:pt x="0" y="190"/>
                    <a:pt x="0" y="157"/>
                  </a:cubicBezTo>
                  <a:cubicBezTo>
                    <a:pt x="0" y="113"/>
                    <a:pt x="24" y="74"/>
                    <a:pt x="62" y="45"/>
                  </a:cubicBezTo>
                  <a:cubicBezTo>
                    <a:pt x="100" y="17"/>
                    <a:pt x="152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13"/>
                    <a:pt x="210" y="13"/>
                    <a:pt x="210" y="13"/>
                  </a:cubicBezTo>
                  <a:close/>
                </a:path>
              </a:pathLst>
            </a:custGeom>
            <a:solidFill>
              <a:srgbClr val="FC8D2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íśľïdè"/>
            <p:cNvSpPr/>
            <p:nvPr/>
          </p:nvSpPr>
          <p:spPr bwMode="auto">
            <a:xfrm>
              <a:off x="10328276" y="5200650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8" y="0"/>
                    <a:pt x="232" y="3"/>
                    <a:pt x="232" y="7"/>
                  </a:cubicBezTo>
                  <a:cubicBezTo>
                    <a:pt x="232" y="10"/>
                    <a:pt x="228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iṩľide"/>
            <p:cNvSpPr/>
            <p:nvPr/>
          </p:nvSpPr>
          <p:spPr bwMode="auto">
            <a:xfrm>
              <a:off x="10328276" y="5313363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8" y="0"/>
                    <a:pt x="232" y="3"/>
                    <a:pt x="232" y="7"/>
                  </a:cubicBezTo>
                  <a:cubicBezTo>
                    <a:pt x="232" y="11"/>
                    <a:pt x="228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îslïďè"/>
            <p:cNvSpPr/>
            <p:nvPr/>
          </p:nvSpPr>
          <p:spPr bwMode="auto">
            <a:xfrm>
              <a:off x="10328276" y="5424488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8" y="0"/>
                    <a:pt x="232" y="3"/>
                    <a:pt x="232" y="7"/>
                  </a:cubicBezTo>
                  <a:cubicBezTo>
                    <a:pt x="232" y="11"/>
                    <a:pt x="228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ïşļîde"/>
            <p:cNvSpPr/>
            <p:nvPr/>
          </p:nvSpPr>
          <p:spPr bwMode="auto">
            <a:xfrm>
              <a:off x="10328276" y="5535613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8" y="0"/>
                    <a:pt x="232" y="4"/>
                    <a:pt x="232" y="7"/>
                  </a:cubicBezTo>
                  <a:cubicBezTo>
                    <a:pt x="232" y="11"/>
                    <a:pt x="228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íṥlíďè"/>
            <p:cNvSpPr/>
            <p:nvPr/>
          </p:nvSpPr>
          <p:spPr bwMode="auto">
            <a:xfrm>
              <a:off x="11222038" y="6892925"/>
              <a:ext cx="681038" cy="166688"/>
            </a:xfrm>
            <a:custGeom>
              <a:avLst/>
              <a:gdLst>
                <a:gd name="T0" fmla="*/ 240 w 250"/>
                <a:gd name="T1" fmla="*/ 0 h 61"/>
                <a:gd name="T2" fmla="*/ 44 w 250"/>
                <a:gd name="T3" fmla="*/ 0 h 61"/>
                <a:gd name="T4" fmla="*/ 44 w 250"/>
                <a:gd name="T5" fmla="*/ 61 h 61"/>
                <a:gd name="T6" fmla="*/ 192 w 250"/>
                <a:gd name="T7" fmla="*/ 61 h 61"/>
                <a:gd name="T8" fmla="*/ 240 w 250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61">
                  <a:moveTo>
                    <a:pt x="24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0" y="0"/>
                    <a:pt x="5" y="61"/>
                    <a:pt x="44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242" y="61"/>
                    <a:pt x="250" y="29"/>
                    <a:pt x="240" y="0"/>
                  </a:cubicBezTo>
                  <a:close/>
                </a:path>
              </a:pathLst>
            </a:custGeom>
            <a:solidFill>
              <a:srgbClr val="4C617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îśḷïďé"/>
            <p:cNvSpPr/>
            <p:nvPr/>
          </p:nvSpPr>
          <p:spPr bwMode="auto">
            <a:xfrm>
              <a:off x="11598276" y="6235700"/>
              <a:ext cx="138113" cy="201613"/>
            </a:xfrm>
            <a:custGeom>
              <a:avLst/>
              <a:gdLst>
                <a:gd name="T0" fmla="*/ 62 w 87"/>
                <a:gd name="T1" fmla="*/ 0 h 127"/>
                <a:gd name="T2" fmla="*/ 0 w 87"/>
                <a:gd name="T3" fmla="*/ 17 h 127"/>
                <a:gd name="T4" fmla="*/ 15 w 87"/>
                <a:gd name="T5" fmla="*/ 127 h 127"/>
                <a:gd name="T6" fmla="*/ 87 w 87"/>
                <a:gd name="T7" fmla="*/ 108 h 127"/>
                <a:gd name="T8" fmla="*/ 62 w 87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27">
                  <a:moveTo>
                    <a:pt x="62" y="0"/>
                  </a:moveTo>
                  <a:lnTo>
                    <a:pt x="0" y="17"/>
                  </a:lnTo>
                  <a:lnTo>
                    <a:pt x="15" y="127"/>
                  </a:lnTo>
                  <a:lnTo>
                    <a:pt x="87" y="108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D1A886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ïṣḷîḓé"/>
            <p:cNvSpPr/>
            <p:nvPr/>
          </p:nvSpPr>
          <p:spPr bwMode="auto">
            <a:xfrm>
              <a:off x="11610975" y="6319838"/>
              <a:ext cx="292100" cy="611188"/>
            </a:xfrm>
            <a:custGeom>
              <a:avLst/>
              <a:gdLst>
                <a:gd name="T0" fmla="*/ 0 w 107"/>
                <a:gd name="T1" fmla="*/ 45 h 224"/>
                <a:gd name="T2" fmla="*/ 12 w 107"/>
                <a:gd name="T3" fmla="*/ 210 h 224"/>
                <a:gd name="T4" fmla="*/ 107 w 107"/>
                <a:gd name="T5" fmla="*/ 224 h 224"/>
                <a:gd name="T6" fmla="*/ 47 w 107"/>
                <a:gd name="T7" fmla="*/ 0 h 224"/>
                <a:gd name="T8" fmla="*/ 0 w 107"/>
                <a:gd name="T9" fmla="*/ 4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4">
                  <a:moveTo>
                    <a:pt x="0" y="45"/>
                  </a:moveTo>
                  <a:cubicBezTo>
                    <a:pt x="12" y="210"/>
                    <a:pt x="12" y="210"/>
                    <a:pt x="12" y="210"/>
                  </a:cubicBezTo>
                  <a:cubicBezTo>
                    <a:pt x="45" y="210"/>
                    <a:pt x="75" y="213"/>
                    <a:pt x="107" y="224"/>
                  </a:cubicBezTo>
                  <a:cubicBezTo>
                    <a:pt x="95" y="146"/>
                    <a:pt x="80" y="68"/>
                    <a:pt x="47" y="0"/>
                  </a:cubicBezTo>
                  <a:cubicBezTo>
                    <a:pt x="33" y="18"/>
                    <a:pt x="8" y="46"/>
                    <a:pt x="0" y="45"/>
                  </a:cubicBezTo>
                  <a:close/>
                </a:path>
              </a:pathLst>
            </a:custGeom>
            <a:solidFill>
              <a:srgbClr val="688096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iṡļîḓé"/>
            <p:cNvSpPr/>
            <p:nvPr/>
          </p:nvSpPr>
          <p:spPr bwMode="auto">
            <a:xfrm>
              <a:off x="11122026" y="6570663"/>
              <a:ext cx="96838" cy="41275"/>
            </a:xfrm>
            <a:custGeom>
              <a:avLst/>
              <a:gdLst>
                <a:gd name="T0" fmla="*/ 1 w 36"/>
                <a:gd name="T1" fmla="*/ 0 h 15"/>
                <a:gd name="T2" fmla="*/ 23 w 36"/>
                <a:gd name="T3" fmla="*/ 4 h 15"/>
                <a:gd name="T4" fmla="*/ 36 w 36"/>
                <a:gd name="T5" fmla="*/ 12 h 15"/>
                <a:gd name="T6" fmla="*/ 24 w 36"/>
                <a:gd name="T7" fmla="*/ 15 h 15"/>
                <a:gd name="T8" fmla="*/ 9 w 36"/>
                <a:gd name="T9" fmla="*/ 11 h 15"/>
                <a:gd name="T10" fmla="*/ 1 w 3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5">
                  <a:moveTo>
                    <a:pt x="1" y="0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6" y="5"/>
                    <a:pt x="36" y="10"/>
                    <a:pt x="36" y="12"/>
                  </a:cubicBezTo>
                  <a:cubicBezTo>
                    <a:pt x="36" y="15"/>
                    <a:pt x="27" y="15"/>
                    <a:pt x="24" y="1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0" y="8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D4B19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išľiďê"/>
            <p:cNvSpPr/>
            <p:nvPr/>
          </p:nvSpPr>
          <p:spPr bwMode="auto">
            <a:xfrm>
              <a:off x="11091863" y="6592888"/>
              <a:ext cx="174625" cy="103188"/>
            </a:xfrm>
            <a:custGeom>
              <a:avLst/>
              <a:gdLst>
                <a:gd name="T0" fmla="*/ 7 w 64"/>
                <a:gd name="T1" fmla="*/ 10 h 38"/>
                <a:gd name="T2" fmla="*/ 6 w 64"/>
                <a:gd name="T3" fmla="*/ 10 h 38"/>
                <a:gd name="T4" fmla="*/ 10 w 64"/>
                <a:gd name="T5" fmla="*/ 19 h 38"/>
                <a:gd name="T6" fmla="*/ 11 w 64"/>
                <a:gd name="T7" fmla="*/ 29 h 38"/>
                <a:gd name="T8" fmla="*/ 15 w 64"/>
                <a:gd name="T9" fmla="*/ 38 h 38"/>
                <a:gd name="T10" fmla="*/ 37 w 64"/>
                <a:gd name="T11" fmla="*/ 38 h 38"/>
                <a:gd name="T12" fmla="*/ 55 w 64"/>
                <a:gd name="T13" fmla="*/ 32 h 38"/>
                <a:gd name="T14" fmla="*/ 52 w 64"/>
                <a:gd name="T15" fmla="*/ 6 h 38"/>
                <a:gd name="T16" fmla="*/ 42 w 64"/>
                <a:gd name="T17" fmla="*/ 0 h 38"/>
                <a:gd name="T18" fmla="*/ 7 w 64"/>
                <a:gd name="T19" fmla="*/ 0 h 38"/>
                <a:gd name="T20" fmla="*/ 7 w 64"/>
                <a:gd name="T21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38">
                  <a:moveTo>
                    <a:pt x="7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3" y="13"/>
                    <a:pt x="5" y="19"/>
                    <a:pt x="10" y="19"/>
                  </a:cubicBezTo>
                  <a:cubicBezTo>
                    <a:pt x="5" y="22"/>
                    <a:pt x="7" y="28"/>
                    <a:pt x="11" y="29"/>
                  </a:cubicBezTo>
                  <a:cubicBezTo>
                    <a:pt x="8" y="32"/>
                    <a:pt x="10" y="38"/>
                    <a:pt x="15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43" y="38"/>
                    <a:pt x="51" y="34"/>
                    <a:pt x="55" y="32"/>
                  </a:cubicBezTo>
                  <a:cubicBezTo>
                    <a:pt x="64" y="24"/>
                    <a:pt x="58" y="9"/>
                    <a:pt x="52" y="6"/>
                  </a:cubicBez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1" y="10"/>
                    <a:pt x="7" y="10"/>
                  </a:cubicBezTo>
                  <a:close/>
                </a:path>
              </a:pathLst>
            </a:custGeom>
            <a:solidFill>
              <a:srgbClr val="FFD7B7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íṣlíḑè"/>
            <p:cNvSpPr/>
            <p:nvPr/>
          </p:nvSpPr>
          <p:spPr bwMode="auto">
            <a:xfrm>
              <a:off x="11104563" y="6619875"/>
              <a:ext cx="38100" cy="52388"/>
            </a:xfrm>
            <a:custGeom>
              <a:avLst/>
              <a:gdLst>
                <a:gd name="T0" fmla="*/ 14 w 14"/>
                <a:gd name="T1" fmla="*/ 19 h 19"/>
                <a:gd name="T2" fmla="*/ 6 w 14"/>
                <a:gd name="T3" fmla="*/ 19 h 19"/>
                <a:gd name="T4" fmla="*/ 6 w 14"/>
                <a:gd name="T5" fmla="*/ 19 h 19"/>
                <a:gd name="T6" fmla="*/ 5 w 14"/>
                <a:gd name="T7" fmla="*/ 19 h 19"/>
                <a:gd name="T8" fmla="*/ 14 w 14"/>
                <a:gd name="T9" fmla="*/ 19 h 19"/>
                <a:gd name="T10" fmla="*/ 1 w 14"/>
                <a:gd name="T11" fmla="*/ 0 h 19"/>
                <a:gd name="T12" fmla="*/ 0 w 14"/>
                <a:gd name="T13" fmla="*/ 1 h 19"/>
                <a:gd name="T14" fmla="*/ 12 w 14"/>
                <a:gd name="T15" fmla="*/ 1 h 19"/>
                <a:gd name="T16" fmla="*/ 1 w 14"/>
                <a:gd name="T17" fmla="*/ 0 h 19"/>
                <a:gd name="T18" fmla="*/ 1 w 14"/>
                <a:gd name="T19" fmla="*/ 0 h 19"/>
                <a:gd name="T20" fmla="*/ 3 w 14"/>
                <a:gd name="T21" fmla="*/ 9 h 19"/>
                <a:gd name="T22" fmla="*/ 5 w 14"/>
                <a:gd name="T23" fmla="*/ 9 h 19"/>
                <a:gd name="T24" fmla="*/ 4 w 14"/>
                <a:gd name="T25" fmla="*/ 10 h 19"/>
                <a:gd name="T26" fmla="*/ 13 w 14"/>
                <a:gd name="T27" fmla="*/ 10 h 19"/>
                <a:gd name="T28" fmla="*/ 3 w 14"/>
                <a:gd name="T2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9">
                  <a:moveTo>
                    <a:pt x="14" y="19"/>
                  </a:moveTo>
                  <a:cubicBezTo>
                    <a:pt x="14" y="19"/>
                    <a:pt x="10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9" y="19"/>
                    <a:pt x="14" y="19"/>
                    <a:pt x="14" y="19"/>
                  </a:cubicBezTo>
                  <a:close/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5" y="1"/>
                    <a:pt x="12" y="1"/>
                    <a:pt x="12" y="1"/>
                  </a:cubicBezTo>
                  <a:cubicBezTo>
                    <a:pt x="12" y="1"/>
                    <a:pt x="5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3" y="9"/>
                  </a:moveTo>
                  <a:cubicBezTo>
                    <a:pt x="3" y="9"/>
                    <a:pt x="4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13" y="10"/>
                    <a:pt x="13" y="10"/>
                  </a:cubicBezTo>
                  <a:cubicBezTo>
                    <a:pt x="13" y="10"/>
                    <a:pt x="7" y="9"/>
                    <a:pt x="3" y="9"/>
                  </a:cubicBezTo>
                  <a:close/>
                </a:path>
              </a:pathLst>
            </a:custGeom>
            <a:solidFill>
              <a:srgbClr val="D4B19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iṧľïḑê"/>
            <p:cNvSpPr/>
            <p:nvPr/>
          </p:nvSpPr>
          <p:spPr bwMode="auto">
            <a:xfrm>
              <a:off x="11210926" y="6599238"/>
              <a:ext cx="60325" cy="952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íş1îďè"/>
            <p:cNvSpPr/>
            <p:nvPr/>
          </p:nvSpPr>
          <p:spPr bwMode="auto">
            <a:xfrm>
              <a:off x="11249026" y="6345238"/>
              <a:ext cx="531813" cy="361950"/>
            </a:xfrm>
            <a:custGeom>
              <a:avLst/>
              <a:gdLst>
                <a:gd name="T0" fmla="*/ 139 w 195"/>
                <a:gd name="T1" fmla="*/ 25 h 133"/>
                <a:gd name="T2" fmla="*/ 88 w 195"/>
                <a:gd name="T3" fmla="*/ 89 h 133"/>
                <a:gd name="T4" fmla="*/ 0 w 195"/>
                <a:gd name="T5" fmla="*/ 89 h 133"/>
                <a:gd name="T6" fmla="*/ 0 w 195"/>
                <a:gd name="T7" fmla="*/ 132 h 133"/>
                <a:gd name="T8" fmla="*/ 95 w 195"/>
                <a:gd name="T9" fmla="*/ 133 h 133"/>
                <a:gd name="T10" fmla="*/ 124 w 195"/>
                <a:gd name="T11" fmla="*/ 115 h 133"/>
                <a:gd name="T12" fmla="*/ 175 w 195"/>
                <a:gd name="T13" fmla="*/ 55 h 133"/>
                <a:gd name="T14" fmla="*/ 139 w 195"/>
                <a:gd name="T15" fmla="*/ 2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133">
                  <a:moveTo>
                    <a:pt x="139" y="25"/>
                  </a:moveTo>
                  <a:cubicBezTo>
                    <a:pt x="88" y="89"/>
                    <a:pt x="88" y="89"/>
                    <a:pt x="88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112" y="133"/>
                    <a:pt x="120" y="120"/>
                    <a:pt x="124" y="11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95" y="31"/>
                    <a:pt x="158" y="0"/>
                    <a:pt x="139" y="25"/>
                  </a:cubicBezTo>
                  <a:close/>
                </a:path>
              </a:pathLst>
            </a:custGeom>
            <a:solidFill>
              <a:srgbClr val="4C617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îṡlïḑé"/>
            <p:cNvSpPr/>
            <p:nvPr/>
          </p:nvSpPr>
          <p:spPr bwMode="auto">
            <a:xfrm>
              <a:off x="11093451" y="7289800"/>
              <a:ext cx="292100" cy="234950"/>
            </a:xfrm>
            <a:custGeom>
              <a:avLst/>
              <a:gdLst>
                <a:gd name="T0" fmla="*/ 93 w 107"/>
                <a:gd name="T1" fmla="*/ 24 h 86"/>
                <a:gd name="T2" fmla="*/ 106 w 107"/>
                <a:gd name="T3" fmla="*/ 55 h 86"/>
                <a:gd name="T4" fmla="*/ 104 w 107"/>
                <a:gd name="T5" fmla="*/ 70 h 86"/>
                <a:gd name="T6" fmla="*/ 92 w 107"/>
                <a:gd name="T7" fmla="*/ 72 h 86"/>
                <a:gd name="T8" fmla="*/ 87 w 107"/>
                <a:gd name="T9" fmla="*/ 66 h 86"/>
                <a:gd name="T10" fmla="*/ 56 w 107"/>
                <a:gd name="T11" fmla="*/ 78 h 86"/>
                <a:gd name="T12" fmla="*/ 22 w 107"/>
                <a:gd name="T13" fmla="*/ 85 h 86"/>
                <a:gd name="T14" fmla="*/ 1 w 107"/>
                <a:gd name="T15" fmla="*/ 77 h 86"/>
                <a:gd name="T16" fmla="*/ 35 w 107"/>
                <a:gd name="T17" fmla="*/ 54 h 86"/>
                <a:gd name="T18" fmla="*/ 66 w 107"/>
                <a:gd name="T19" fmla="*/ 10 h 86"/>
                <a:gd name="T20" fmla="*/ 84 w 107"/>
                <a:gd name="T21" fmla="*/ 36 h 86"/>
                <a:gd name="T22" fmla="*/ 93 w 107"/>
                <a:gd name="T23" fmla="*/ 2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86">
                  <a:moveTo>
                    <a:pt x="93" y="24"/>
                  </a:moveTo>
                  <a:cubicBezTo>
                    <a:pt x="98" y="29"/>
                    <a:pt x="105" y="48"/>
                    <a:pt x="106" y="55"/>
                  </a:cubicBezTo>
                  <a:cubicBezTo>
                    <a:pt x="107" y="63"/>
                    <a:pt x="107" y="69"/>
                    <a:pt x="104" y="70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0" y="72"/>
                    <a:pt x="88" y="70"/>
                    <a:pt x="87" y="66"/>
                  </a:cubicBezTo>
                  <a:cubicBezTo>
                    <a:pt x="81" y="66"/>
                    <a:pt x="70" y="76"/>
                    <a:pt x="56" y="78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15" y="86"/>
                    <a:pt x="2" y="85"/>
                    <a:pt x="1" y="77"/>
                  </a:cubicBezTo>
                  <a:cubicBezTo>
                    <a:pt x="0" y="69"/>
                    <a:pt x="21" y="61"/>
                    <a:pt x="35" y="54"/>
                  </a:cubicBezTo>
                  <a:cubicBezTo>
                    <a:pt x="49" y="47"/>
                    <a:pt x="66" y="18"/>
                    <a:pt x="66" y="10"/>
                  </a:cubicBezTo>
                  <a:cubicBezTo>
                    <a:pt x="65" y="0"/>
                    <a:pt x="75" y="36"/>
                    <a:pt x="84" y="36"/>
                  </a:cubicBezTo>
                  <a:cubicBezTo>
                    <a:pt x="92" y="36"/>
                    <a:pt x="90" y="21"/>
                    <a:pt x="93" y="24"/>
                  </a:cubicBez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íṥḻîḋe"/>
            <p:cNvSpPr/>
            <p:nvPr/>
          </p:nvSpPr>
          <p:spPr bwMode="auto">
            <a:xfrm>
              <a:off x="11217276" y="6943725"/>
              <a:ext cx="203200" cy="450850"/>
            </a:xfrm>
            <a:custGeom>
              <a:avLst/>
              <a:gdLst>
                <a:gd name="T0" fmla="*/ 64 w 75"/>
                <a:gd name="T1" fmla="*/ 3 h 165"/>
                <a:gd name="T2" fmla="*/ 23 w 75"/>
                <a:gd name="T3" fmla="*/ 3 h 165"/>
                <a:gd name="T4" fmla="*/ 15 w 75"/>
                <a:gd name="T5" fmla="*/ 6 h 165"/>
                <a:gd name="T6" fmla="*/ 0 w 75"/>
                <a:gd name="T7" fmla="*/ 155 h 165"/>
                <a:gd name="T8" fmla="*/ 10 w 75"/>
                <a:gd name="T9" fmla="*/ 165 h 165"/>
                <a:gd name="T10" fmla="*/ 51 w 75"/>
                <a:gd name="T11" fmla="*/ 165 h 165"/>
                <a:gd name="T12" fmla="*/ 61 w 75"/>
                <a:gd name="T13" fmla="*/ 155 h 165"/>
                <a:gd name="T14" fmla="*/ 74 w 75"/>
                <a:gd name="T15" fmla="*/ 13 h 165"/>
                <a:gd name="T16" fmla="*/ 64 w 75"/>
                <a:gd name="T17" fmla="*/ 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65">
                  <a:moveTo>
                    <a:pt x="64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18" y="3"/>
                    <a:pt x="16" y="0"/>
                    <a:pt x="15" y="6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51" y="165"/>
                    <a:pt x="51" y="165"/>
                    <a:pt x="51" y="165"/>
                  </a:cubicBezTo>
                  <a:cubicBezTo>
                    <a:pt x="56" y="165"/>
                    <a:pt x="60" y="160"/>
                    <a:pt x="61" y="155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5" y="8"/>
                    <a:pt x="70" y="3"/>
                    <a:pt x="64" y="3"/>
                  </a:cubicBezTo>
                  <a:close/>
                </a:path>
              </a:pathLst>
            </a:custGeom>
            <a:solidFill>
              <a:srgbClr val="4C617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ïṩlïḋè"/>
            <p:cNvSpPr/>
            <p:nvPr/>
          </p:nvSpPr>
          <p:spPr bwMode="auto">
            <a:xfrm>
              <a:off x="11439526" y="7059613"/>
              <a:ext cx="566738" cy="122238"/>
            </a:xfrm>
            <a:custGeom>
              <a:avLst/>
              <a:gdLst>
                <a:gd name="T0" fmla="*/ 186 w 208"/>
                <a:gd name="T1" fmla="*/ 0 h 45"/>
                <a:gd name="T2" fmla="*/ 23 w 208"/>
                <a:gd name="T3" fmla="*/ 0 h 45"/>
                <a:gd name="T4" fmla="*/ 0 w 208"/>
                <a:gd name="T5" fmla="*/ 22 h 45"/>
                <a:gd name="T6" fmla="*/ 0 w 208"/>
                <a:gd name="T7" fmla="*/ 22 h 45"/>
                <a:gd name="T8" fmla="*/ 23 w 208"/>
                <a:gd name="T9" fmla="*/ 45 h 45"/>
                <a:gd name="T10" fmla="*/ 186 w 208"/>
                <a:gd name="T11" fmla="*/ 45 h 45"/>
                <a:gd name="T12" fmla="*/ 208 w 208"/>
                <a:gd name="T13" fmla="*/ 22 h 45"/>
                <a:gd name="T14" fmla="*/ 208 w 208"/>
                <a:gd name="T15" fmla="*/ 22 h 45"/>
                <a:gd name="T16" fmla="*/ 186 w 208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45">
                  <a:moveTo>
                    <a:pt x="186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98" y="45"/>
                    <a:pt x="208" y="35"/>
                    <a:pt x="208" y="22"/>
                  </a:cubicBezTo>
                  <a:cubicBezTo>
                    <a:pt x="208" y="22"/>
                    <a:pt x="208" y="22"/>
                    <a:pt x="208" y="22"/>
                  </a:cubicBezTo>
                  <a:cubicBezTo>
                    <a:pt x="208" y="10"/>
                    <a:pt x="198" y="0"/>
                    <a:pt x="186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íṥ1iḍê"/>
            <p:cNvSpPr/>
            <p:nvPr/>
          </p:nvSpPr>
          <p:spPr bwMode="auto">
            <a:xfrm>
              <a:off x="11884027" y="6557963"/>
              <a:ext cx="122238" cy="623888"/>
            </a:xfrm>
            <a:custGeom>
              <a:avLst/>
              <a:gdLst>
                <a:gd name="T0" fmla="*/ 45 w 45"/>
                <a:gd name="T1" fmla="*/ 206 h 229"/>
                <a:gd name="T2" fmla="*/ 45 w 45"/>
                <a:gd name="T3" fmla="*/ 23 h 229"/>
                <a:gd name="T4" fmla="*/ 23 w 45"/>
                <a:gd name="T5" fmla="*/ 0 h 229"/>
                <a:gd name="T6" fmla="*/ 23 w 45"/>
                <a:gd name="T7" fmla="*/ 0 h 229"/>
                <a:gd name="T8" fmla="*/ 0 w 45"/>
                <a:gd name="T9" fmla="*/ 23 h 229"/>
                <a:gd name="T10" fmla="*/ 0 w 45"/>
                <a:gd name="T11" fmla="*/ 206 h 229"/>
                <a:gd name="T12" fmla="*/ 23 w 45"/>
                <a:gd name="T13" fmla="*/ 229 h 229"/>
                <a:gd name="T14" fmla="*/ 23 w 45"/>
                <a:gd name="T15" fmla="*/ 229 h 229"/>
                <a:gd name="T16" fmla="*/ 45 w 45"/>
                <a:gd name="T17" fmla="*/ 20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29">
                  <a:moveTo>
                    <a:pt x="45" y="206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9"/>
                    <a:pt x="10" y="229"/>
                    <a:pt x="23" y="229"/>
                  </a:cubicBezTo>
                  <a:cubicBezTo>
                    <a:pt x="23" y="229"/>
                    <a:pt x="23" y="229"/>
                    <a:pt x="23" y="229"/>
                  </a:cubicBezTo>
                  <a:cubicBezTo>
                    <a:pt x="35" y="229"/>
                    <a:pt x="45" y="219"/>
                    <a:pt x="45" y="20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i$ḷïḋé"/>
            <p:cNvSpPr/>
            <p:nvPr/>
          </p:nvSpPr>
          <p:spPr bwMode="auto">
            <a:xfrm>
              <a:off x="11701463" y="7113588"/>
              <a:ext cx="44450" cy="34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îṩḻiḍé"/>
            <p:cNvSpPr/>
            <p:nvPr/>
          </p:nvSpPr>
          <p:spPr bwMode="auto">
            <a:xfrm>
              <a:off x="11534776" y="7421563"/>
              <a:ext cx="376238" cy="107950"/>
            </a:xfrm>
            <a:custGeom>
              <a:avLst/>
              <a:gdLst>
                <a:gd name="T0" fmla="*/ 138 w 138"/>
                <a:gd name="T1" fmla="*/ 40 h 40"/>
                <a:gd name="T2" fmla="*/ 114 w 138"/>
                <a:gd name="T3" fmla="*/ 14 h 40"/>
                <a:gd name="T4" fmla="*/ 69 w 138"/>
                <a:gd name="T5" fmla="*/ 0 h 40"/>
                <a:gd name="T6" fmla="*/ 24 w 138"/>
                <a:gd name="T7" fmla="*/ 14 h 40"/>
                <a:gd name="T8" fmla="*/ 0 w 138"/>
                <a:gd name="T9" fmla="*/ 40 h 40"/>
                <a:gd name="T10" fmla="*/ 17 w 138"/>
                <a:gd name="T11" fmla="*/ 40 h 40"/>
                <a:gd name="T12" fmla="*/ 32 w 138"/>
                <a:gd name="T13" fmla="*/ 25 h 40"/>
                <a:gd name="T14" fmla="*/ 69 w 138"/>
                <a:gd name="T15" fmla="*/ 14 h 40"/>
                <a:gd name="T16" fmla="*/ 106 w 138"/>
                <a:gd name="T17" fmla="*/ 25 h 40"/>
                <a:gd name="T18" fmla="*/ 121 w 138"/>
                <a:gd name="T19" fmla="*/ 40 h 40"/>
                <a:gd name="T20" fmla="*/ 138 w 138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40">
                  <a:moveTo>
                    <a:pt x="138" y="40"/>
                  </a:moveTo>
                  <a:cubicBezTo>
                    <a:pt x="133" y="30"/>
                    <a:pt x="124" y="21"/>
                    <a:pt x="114" y="14"/>
                  </a:cubicBezTo>
                  <a:cubicBezTo>
                    <a:pt x="101" y="5"/>
                    <a:pt x="86" y="0"/>
                    <a:pt x="69" y="0"/>
                  </a:cubicBezTo>
                  <a:cubicBezTo>
                    <a:pt x="52" y="0"/>
                    <a:pt x="37" y="5"/>
                    <a:pt x="24" y="14"/>
                  </a:cubicBezTo>
                  <a:cubicBezTo>
                    <a:pt x="14" y="21"/>
                    <a:pt x="6" y="30"/>
                    <a:pt x="0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1" y="35"/>
                    <a:pt x="26" y="30"/>
                    <a:pt x="32" y="25"/>
                  </a:cubicBezTo>
                  <a:cubicBezTo>
                    <a:pt x="43" y="18"/>
                    <a:pt x="55" y="14"/>
                    <a:pt x="69" y="14"/>
                  </a:cubicBezTo>
                  <a:cubicBezTo>
                    <a:pt x="83" y="14"/>
                    <a:pt x="96" y="18"/>
                    <a:pt x="106" y="25"/>
                  </a:cubicBezTo>
                  <a:cubicBezTo>
                    <a:pt x="112" y="30"/>
                    <a:pt x="117" y="35"/>
                    <a:pt x="121" y="40"/>
                  </a:cubicBezTo>
                  <a:lnTo>
                    <a:pt x="138" y="4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îṥ1îďe"/>
            <p:cNvSpPr/>
            <p:nvPr/>
          </p:nvSpPr>
          <p:spPr bwMode="auto">
            <a:xfrm>
              <a:off x="11603038" y="6272213"/>
              <a:ext cx="136525" cy="168275"/>
            </a:xfrm>
            <a:custGeom>
              <a:avLst/>
              <a:gdLst>
                <a:gd name="T0" fmla="*/ 86 w 86"/>
                <a:gd name="T1" fmla="*/ 34 h 106"/>
                <a:gd name="T2" fmla="*/ 76 w 86"/>
                <a:gd name="T3" fmla="*/ 0 h 106"/>
                <a:gd name="T4" fmla="*/ 0 w 86"/>
                <a:gd name="T5" fmla="*/ 87 h 106"/>
                <a:gd name="T6" fmla="*/ 2 w 86"/>
                <a:gd name="T7" fmla="*/ 106 h 106"/>
                <a:gd name="T8" fmla="*/ 86 w 86"/>
                <a:gd name="T9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6">
                  <a:moveTo>
                    <a:pt x="86" y="34"/>
                  </a:moveTo>
                  <a:lnTo>
                    <a:pt x="76" y="0"/>
                  </a:lnTo>
                  <a:lnTo>
                    <a:pt x="0" y="87"/>
                  </a:lnTo>
                  <a:lnTo>
                    <a:pt x="2" y="106"/>
                  </a:lnTo>
                  <a:lnTo>
                    <a:pt x="86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îṩļíďe"/>
            <p:cNvSpPr/>
            <p:nvPr/>
          </p:nvSpPr>
          <p:spPr bwMode="auto">
            <a:xfrm>
              <a:off x="11609388" y="6296025"/>
              <a:ext cx="136525" cy="163513"/>
            </a:xfrm>
            <a:custGeom>
              <a:avLst/>
              <a:gdLst>
                <a:gd name="T0" fmla="*/ 86 w 86"/>
                <a:gd name="T1" fmla="*/ 34 h 103"/>
                <a:gd name="T2" fmla="*/ 77 w 86"/>
                <a:gd name="T3" fmla="*/ 0 h 103"/>
                <a:gd name="T4" fmla="*/ 0 w 86"/>
                <a:gd name="T5" fmla="*/ 91 h 103"/>
                <a:gd name="T6" fmla="*/ 0 w 86"/>
                <a:gd name="T7" fmla="*/ 103 h 103"/>
                <a:gd name="T8" fmla="*/ 86 w 86"/>
                <a:gd name="T9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3">
                  <a:moveTo>
                    <a:pt x="86" y="34"/>
                  </a:moveTo>
                  <a:lnTo>
                    <a:pt x="77" y="0"/>
                  </a:lnTo>
                  <a:lnTo>
                    <a:pt x="0" y="91"/>
                  </a:lnTo>
                  <a:lnTo>
                    <a:pt x="0" y="103"/>
                  </a:lnTo>
                  <a:lnTo>
                    <a:pt x="86" y="34"/>
                  </a:lnTo>
                  <a:close/>
                </a:path>
              </a:pathLst>
            </a:custGeom>
            <a:solidFill>
              <a:srgbClr val="4C617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íṥḷïdè"/>
            <p:cNvSpPr/>
            <p:nvPr/>
          </p:nvSpPr>
          <p:spPr bwMode="auto">
            <a:xfrm>
              <a:off x="11434763" y="5892800"/>
              <a:ext cx="354013" cy="417513"/>
            </a:xfrm>
            <a:custGeom>
              <a:avLst/>
              <a:gdLst>
                <a:gd name="T0" fmla="*/ 38 w 130"/>
                <a:gd name="T1" fmla="*/ 148 h 153"/>
                <a:gd name="T2" fmla="*/ 83 w 130"/>
                <a:gd name="T3" fmla="*/ 24 h 153"/>
                <a:gd name="T4" fmla="*/ 98 w 130"/>
                <a:gd name="T5" fmla="*/ 126 h 153"/>
                <a:gd name="T6" fmla="*/ 38 w 130"/>
                <a:gd name="T7" fmla="*/ 14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53">
                  <a:moveTo>
                    <a:pt x="38" y="148"/>
                  </a:moveTo>
                  <a:cubicBezTo>
                    <a:pt x="0" y="136"/>
                    <a:pt x="3" y="0"/>
                    <a:pt x="83" y="24"/>
                  </a:cubicBezTo>
                  <a:cubicBezTo>
                    <a:pt x="130" y="39"/>
                    <a:pt x="124" y="94"/>
                    <a:pt x="98" y="126"/>
                  </a:cubicBezTo>
                  <a:cubicBezTo>
                    <a:pt x="83" y="145"/>
                    <a:pt x="55" y="153"/>
                    <a:pt x="38" y="148"/>
                  </a:cubicBezTo>
                  <a:close/>
                </a:path>
              </a:pathLst>
            </a:custGeom>
            <a:solidFill>
              <a:srgbClr val="F2CAA9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íṥḻíḓè"/>
            <p:cNvSpPr/>
            <p:nvPr/>
          </p:nvSpPr>
          <p:spPr bwMode="auto">
            <a:xfrm>
              <a:off x="11496676" y="5937250"/>
              <a:ext cx="284163" cy="306388"/>
            </a:xfrm>
            <a:custGeom>
              <a:avLst/>
              <a:gdLst>
                <a:gd name="T0" fmla="*/ 68 w 104"/>
                <a:gd name="T1" fmla="*/ 12 h 113"/>
                <a:gd name="T2" fmla="*/ 73 w 104"/>
                <a:gd name="T3" fmla="*/ 113 h 113"/>
                <a:gd name="T4" fmla="*/ 72 w 104"/>
                <a:gd name="T5" fmla="*/ 79 h 113"/>
                <a:gd name="T6" fmla="*/ 55 w 104"/>
                <a:gd name="T7" fmla="*/ 65 h 113"/>
                <a:gd name="T8" fmla="*/ 0 w 104"/>
                <a:gd name="T9" fmla="*/ 36 h 113"/>
                <a:gd name="T10" fmla="*/ 68 w 104"/>
                <a:gd name="T11" fmla="*/ 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13">
                  <a:moveTo>
                    <a:pt x="68" y="12"/>
                  </a:moveTo>
                  <a:cubicBezTo>
                    <a:pt x="104" y="25"/>
                    <a:pt x="104" y="81"/>
                    <a:pt x="73" y="113"/>
                  </a:cubicBezTo>
                  <a:cubicBezTo>
                    <a:pt x="74" y="105"/>
                    <a:pt x="75" y="99"/>
                    <a:pt x="72" y="79"/>
                  </a:cubicBezTo>
                  <a:cubicBezTo>
                    <a:pt x="70" y="80"/>
                    <a:pt x="56" y="86"/>
                    <a:pt x="55" y="65"/>
                  </a:cubicBezTo>
                  <a:cubicBezTo>
                    <a:pt x="53" y="36"/>
                    <a:pt x="19" y="33"/>
                    <a:pt x="0" y="36"/>
                  </a:cubicBezTo>
                  <a:cubicBezTo>
                    <a:pt x="14" y="4"/>
                    <a:pt x="36" y="0"/>
                    <a:pt x="68" y="12"/>
                  </a:cubicBezTo>
                  <a:close/>
                </a:path>
              </a:pathLst>
            </a:custGeom>
            <a:solidFill>
              <a:srgbClr val="6E4D28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ïŝlidê"/>
            <p:cNvSpPr/>
            <p:nvPr/>
          </p:nvSpPr>
          <p:spPr bwMode="auto">
            <a:xfrm>
              <a:off x="11650663" y="6108700"/>
              <a:ext cx="57150" cy="95250"/>
            </a:xfrm>
            <a:custGeom>
              <a:avLst/>
              <a:gdLst>
                <a:gd name="T0" fmla="*/ 12 w 21"/>
                <a:gd name="T1" fmla="*/ 0 h 35"/>
                <a:gd name="T2" fmla="*/ 1 w 21"/>
                <a:gd name="T3" fmla="*/ 16 h 35"/>
                <a:gd name="T4" fmla="*/ 8 w 21"/>
                <a:gd name="T5" fmla="*/ 34 h 35"/>
                <a:gd name="T6" fmla="*/ 20 w 21"/>
                <a:gd name="T7" fmla="*/ 18 h 35"/>
                <a:gd name="T8" fmla="*/ 12 w 21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5">
                  <a:moveTo>
                    <a:pt x="12" y="0"/>
                  </a:moveTo>
                  <a:cubicBezTo>
                    <a:pt x="7" y="0"/>
                    <a:pt x="2" y="7"/>
                    <a:pt x="1" y="16"/>
                  </a:cubicBezTo>
                  <a:cubicBezTo>
                    <a:pt x="0" y="25"/>
                    <a:pt x="3" y="33"/>
                    <a:pt x="8" y="34"/>
                  </a:cubicBezTo>
                  <a:cubicBezTo>
                    <a:pt x="13" y="35"/>
                    <a:pt x="19" y="27"/>
                    <a:pt x="20" y="18"/>
                  </a:cubicBezTo>
                  <a:cubicBezTo>
                    <a:pt x="21" y="9"/>
                    <a:pt x="17" y="1"/>
                    <a:pt x="12" y="0"/>
                  </a:cubicBezTo>
                  <a:close/>
                </a:path>
              </a:pathLst>
            </a:custGeom>
            <a:solidFill>
              <a:srgbClr val="F2CAA9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419225" y="2133600"/>
            <a:ext cx="2501900" cy="3162935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疯狂被子原则</a:t>
            </a:r>
            <a:r>
              <a:rPr lang="en-US" altLang="zh-CN" dirty="0">
                <a:solidFill>
                  <a:schemeClr val="bg1"/>
                </a:solidFill>
              </a:rPr>
              <a:t>---</a:t>
            </a:r>
            <a:r>
              <a:rPr dirty="0">
                <a:solidFill>
                  <a:schemeClr val="bg1"/>
                </a:solidFill>
              </a:rPr>
              <a:t>创业</a:t>
            </a:r>
            <a:r>
              <a:rPr dirty="0">
                <a:solidFill>
                  <a:schemeClr val="bg1"/>
                </a:solidFill>
              </a:rPr>
              <a:t>合作观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0000"/>
          </a:bodyPr>
          <a:lstStyle/>
          <a:p>
            <a:r>
              <a:rPr lang="en-US" altLang="zh-CN" dirty="0"/>
              <a:t>4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83870" y="4040505"/>
            <a:ext cx="9396095" cy="2242185"/>
          </a:xfrm>
          <a:prstGeom prst="rect">
            <a:avLst/>
          </a:prstGeom>
          <a:solidFill>
            <a:srgbClr val="2342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wavebreak1854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9525" y="356870"/>
            <a:ext cx="8301990" cy="51200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285" y="2355215"/>
            <a:ext cx="3909060" cy="2147570"/>
          </a:xfrm>
          <a:prstGeom prst="rect">
            <a:avLst/>
          </a:prstGeom>
          <a:solidFill>
            <a:srgbClr val="315DA0"/>
          </a:solidFill>
          <a:ln w="28575" cmpd="sng">
            <a:solidFill>
              <a:schemeClr val="bg1"/>
            </a:solidFill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与他人分享。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活动他人的投入与承诺。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带入新的资源和思想。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分担风险。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285" y="459740"/>
            <a:ext cx="1276985" cy="475615"/>
          </a:xfrm>
          <a:prstGeom prst="rect">
            <a:avLst/>
          </a:prstGeom>
          <a:solidFill>
            <a:srgbClr val="234271"/>
          </a:solidFill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rgbClr val="BE309C">
              <a:shade val="50000"/>
            </a:srgbClr>
          </a:lnRef>
          <a:fillRef idx="1">
            <a:srgbClr val="BE309C"/>
          </a:fillRef>
          <a:effectRef idx="0">
            <a:srgbClr val="BE309C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原则</a:t>
            </a:r>
            <a:r>
              <a:rPr lang="en-US" altLang="zh-CN" sz="2000" b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000" b="1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59890" y="474980"/>
            <a:ext cx="2760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595959"/>
                </a:solidFill>
                <a:latin typeface="微软雅黑" panose="020B0503020204020204" charset="-122"/>
                <a:ea typeface="微软雅黑" panose="020B0503020204020204" charset="-122"/>
              </a:rPr>
              <a:t>疯狂被子原则</a:t>
            </a:r>
            <a:endParaRPr lang="zh-CN" altLang="en-US" sz="2400" b="1">
              <a:solidFill>
                <a:srgbClr val="59595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7100" y="5443220"/>
            <a:ext cx="4202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获得团队的投入与承诺</a:t>
            </a:r>
            <a:endParaRPr lang="zh-CN" altLang="en-US" sz="2800" b="1">
              <a:solidFill>
                <a:srgbClr val="FF00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2560383" y="3172696"/>
            <a:ext cx="8437356" cy="7027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K2 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新合作观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视人人为开放合作的资源</a:t>
            </a:r>
            <a:b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564" y="381259"/>
            <a:ext cx="10515601" cy="475009"/>
          </a:xfrm>
        </p:spPr>
        <p:txBody>
          <a:bodyPr/>
          <a:lstStyle/>
          <a:p>
            <a:r>
              <a:rPr lang="zh-CN" altLang="en-US" dirty="0"/>
              <a:t>新世界观</a:t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964" y="2384481"/>
            <a:ext cx="4024458" cy="2685011"/>
          </a:xfrm>
          <a:prstGeom prst="rect">
            <a:avLst/>
          </a:prstGeom>
          <a:ln w="19050">
            <a:solidFill>
              <a:srgbClr val="FFE699"/>
            </a:solidFill>
          </a:ln>
        </p:spPr>
      </p:pic>
      <p:sp>
        <p:nvSpPr>
          <p:cNvPr id="5" name="矩形 4"/>
          <p:cNvSpPr/>
          <p:nvPr/>
        </p:nvSpPr>
        <p:spPr>
          <a:xfrm>
            <a:off x="5791200" y="2384481"/>
            <a:ext cx="4663440" cy="2685011"/>
          </a:xfrm>
          <a:prstGeom prst="rect">
            <a:avLst/>
          </a:prstGeom>
          <a:solidFill>
            <a:srgbClr val="FFE6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相信世界无限大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尊重个体差异（雨林）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历史由普通人创造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564" y="381259"/>
            <a:ext cx="10515601" cy="475009"/>
          </a:xfrm>
        </p:spPr>
        <p:txBody>
          <a:bodyPr/>
          <a:lstStyle/>
          <a:p>
            <a:r>
              <a:rPr lang="zh-CN" altLang="en-US" dirty="0"/>
              <a:t>共创流程</a:t>
            </a:r>
            <a:br>
              <a:rPr lang="zh-CN" altLang="en-US" dirty="0"/>
            </a:br>
            <a:endParaRPr lang="zh-CN" altLang="en-US" dirty="0"/>
          </a:p>
        </p:txBody>
      </p:sp>
      <p:graphicFrame>
        <p:nvGraphicFramePr>
          <p:cNvPr id="3" name="图示 2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390" y="2275840"/>
            <a:ext cx="8957310" cy="23063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说服别人是一种能力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---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马云说服十八罗汉的视频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课程回顾与总结</a:t>
            </a:r>
            <a:endParaRPr lang="zh-CN" altLang="en-US" dirty="0"/>
          </a:p>
        </p:txBody>
      </p: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4038900" y="2134333"/>
            <a:ext cx="6602597" cy="2523805"/>
          </a:xfrm>
          <a:prstGeom prst="rect">
            <a:avLst/>
          </a:prstGeom>
          <a:ln w="12700">
            <a:solidFill>
              <a:srgbClr val="FFC000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4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>
                <a:solidFill>
                  <a:prstClr val="white"/>
                </a:solidFill>
              </a:rPr>
              <a:t>共创：视人人为开放合作的资源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获得利益相关者的事前承诺和投入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带来新的资源并拓展新的目标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共创式学习：激发每个人的创造力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821161" y="2409319"/>
            <a:ext cx="1901962" cy="19099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7" name="d8e556d5-e103-4fce-86a5-e165cc48754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01488" y="2629566"/>
            <a:ext cx="1178948" cy="1438027"/>
            <a:chOff x="9788526" y="4824413"/>
            <a:chExt cx="2217739" cy="2705100"/>
          </a:xfrm>
        </p:grpSpPr>
        <p:sp>
          <p:nvSpPr>
            <p:cNvPr id="8" name="îṧḷíḑè"/>
            <p:cNvSpPr/>
            <p:nvPr/>
          </p:nvSpPr>
          <p:spPr bwMode="auto">
            <a:xfrm>
              <a:off x="10377488" y="6694488"/>
              <a:ext cx="1027113" cy="122238"/>
            </a:xfrm>
            <a:custGeom>
              <a:avLst/>
              <a:gdLst>
                <a:gd name="T0" fmla="*/ 23 w 377"/>
                <a:gd name="T1" fmla="*/ 0 h 45"/>
                <a:gd name="T2" fmla="*/ 354 w 377"/>
                <a:gd name="T3" fmla="*/ 0 h 45"/>
                <a:gd name="T4" fmla="*/ 377 w 377"/>
                <a:gd name="T5" fmla="*/ 22 h 45"/>
                <a:gd name="T6" fmla="*/ 377 w 377"/>
                <a:gd name="T7" fmla="*/ 22 h 45"/>
                <a:gd name="T8" fmla="*/ 354 w 377"/>
                <a:gd name="T9" fmla="*/ 45 h 45"/>
                <a:gd name="T10" fmla="*/ 23 w 377"/>
                <a:gd name="T11" fmla="*/ 45 h 45"/>
                <a:gd name="T12" fmla="*/ 0 w 377"/>
                <a:gd name="T13" fmla="*/ 22 h 45"/>
                <a:gd name="T14" fmla="*/ 0 w 377"/>
                <a:gd name="T15" fmla="*/ 22 h 45"/>
                <a:gd name="T16" fmla="*/ 23 w 377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7" h="45">
                  <a:moveTo>
                    <a:pt x="23" y="0"/>
                  </a:moveTo>
                  <a:cubicBezTo>
                    <a:pt x="354" y="0"/>
                    <a:pt x="354" y="0"/>
                    <a:pt x="354" y="0"/>
                  </a:cubicBezTo>
                  <a:cubicBezTo>
                    <a:pt x="366" y="0"/>
                    <a:pt x="377" y="10"/>
                    <a:pt x="377" y="22"/>
                  </a:cubicBezTo>
                  <a:cubicBezTo>
                    <a:pt x="377" y="22"/>
                    <a:pt x="377" y="22"/>
                    <a:pt x="377" y="22"/>
                  </a:cubicBezTo>
                  <a:cubicBezTo>
                    <a:pt x="377" y="35"/>
                    <a:pt x="366" y="45"/>
                    <a:pt x="354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ïṣľide"/>
            <p:cNvSpPr/>
            <p:nvPr/>
          </p:nvSpPr>
          <p:spPr bwMode="auto">
            <a:xfrm>
              <a:off x="10758488" y="6694488"/>
              <a:ext cx="265113" cy="83502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íṩļïḑe"/>
            <p:cNvSpPr/>
            <p:nvPr/>
          </p:nvSpPr>
          <p:spPr bwMode="auto">
            <a:xfrm>
              <a:off x="9893301" y="6892925"/>
              <a:ext cx="681038" cy="166688"/>
            </a:xfrm>
            <a:custGeom>
              <a:avLst/>
              <a:gdLst>
                <a:gd name="T0" fmla="*/ 10 w 250"/>
                <a:gd name="T1" fmla="*/ 0 h 61"/>
                <a:gd name="T2" fmla="*/ 206 w 250"/>
                <a:gd name="T3" fmla="*/ 0 h 61"/>
                <a:gd name="T4" fmla="*/ 206 w 250"/>
                <a:gd name="T5" fmla="*/ 61 h 61"/>
                <a:gd name="T6" fmla="*/ 58 w 250"/>
                <a:gd name="T7" fmla="*/ 61 h 61"/>
                <a:gd name="T8" fmla="*/ 10 w 250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61">
                  <a:moveTo>
                    <a:pt x="10" y="0"/>
                  </a:moveTo>
                  <a:cubicBezTo>
                    <a:pt x="206" y="0"/>
                    <a:pt x="206" y="0"/>
                    <a:pt x="206" y="0"/>
                  </a:cubicBezTo>
                  <a:cubicBezTo>
                    <a:pt x="250" y="0"/>
                    <a:pt x="245" y="61"/>
                    <a:pt x="206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8" y="61"/>
                    <a:pt x="0" y="29"/>
                    <a:pt x="10" y="0"/>
                  </a:cubicBezTo>
                  <a:close/>
                </a:path>
              </a:pathLst>
            </a:custGeom>
            <a:solidFill>
              <a:srgbClr val="27557D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iṣ1ïḓe"/>
            <p:cNvSpPr/>
            <p:nvPr/>
          </p:nvSpPr>
          <p:spPr bwMode="auto">
            <a:xfrm>
              <a:off x="10058401" y="6235700"/>
              <a:ext cx="139700" cy="201613"/>
            </a:xfrm>
            <a:custGeom>
              <a:avLst/>
              <a:gdLst>
                <a:gd name="T0" fmla="*/ 26 w 88"/>
                <a:gd name="T1" fmla="*/ 0 h 127"/>
                <a:gd name="T2" fmla="*/ 88 w 88"/>
                <a:gd name="T3" fmla="*/ 17 h 127"/>
                <a:gd name="T4" fmla="*/ 72 w 88"/>
                <a:gd name="T5" fmla="*/ 127 h 127"/>
                <a:gd name="T6" fmla="*/ 0 w 88"/>
                <a:gd name="T7" fmla="*/ 108 h 127"/>
                <a:gd name="T8" fmla="*/ 26 w 88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27">
                  <a:moveTo>
                    <a:pt x="26" y="0"/>
                  </a:moveTo>
                  <a:lnTo>
                    <a:pt x="88" y="17"/>
                  </a:lnTo>
                  <a:lnTo>
                    <a:pt x="72" y="127"/>
                  </a:lnTo>
                  <a:lnTo>
                    <a:pt x="0" y="10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1A886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íSlïḋê"/>
            <p:cNvSpPr/>
            <p:nvPr/>
          </p:nvSpPr>
          <p:spPr bwMode="auto">
            <a:xfrm>
              <a:off x="9977438" y="5892800"/>
              <a:ext cx="354013" cy="417513"/>
            </a:xfrm>
            <a:custGeom>
              <a:avLst/>
              <a:gdLst>
                <a:gd name="T0" fmla="*/ 92 w 130"/>
                <a:gd name="T1" fmla="*/ 148 h 153"/>
                <a:gd name="T2" fmla="*/ 47 w 130"/>
                <a:gd name="T3" fmla="*/ 24 h 153"/>
                <a:gd name="T4" fmla="*/ 32 w 130"/>
                <a:gd name="T5" fmla="*/ 126 h 153"/>
                <a:gd name="T6" fmla="*/ 92 w 130"/>
                <a:gd name="T7" fmla="*/ 14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53">
                  <a:moveTo>
                    <a:pt x="92" y="148"/>
                  </a:moveTo>
                  <a:cubicBezTo>
                    <a:pt x="130" y="136"/>
                    <a:pt x="127" y="0"/>
                    <a:pt x="47" y="24"/>
                  </a:cubicBezTo>
                  <a:cubicBezTo>
                    <a:pt x="0" y="39"/>
                    <a:pt x="6" y="94"/>
                    <a:pt x="32" y="126"/>
                  </a:cubicBezTo>
                  <a:cubicBezTo>
                    <a:pt x="47" y="145"/>
                    <a:pt x="74" y="153"/>
                    <a:pt x="92" y="148"/>
                  </a:cubicBezTo>
                  <a:close/>
                </a:path>
              </a:pathLst>
            </a:custGeom>
            <a:solidFill>
              <a:srgbClr val="F2CAA9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ïṥļïḋê"/>
            <p:cNvSpPr/>
            <p:nvPr/>
          </p:nvSpPr>
          <p:spPr bwMode="auto">
            <a:xfrm>
              <a:off x="10061576" y="5956300"/>
              <a:ext cx="212725" cy="179388"/>
            </a:xfrm>
            <a:custGeom>
              <a:avLst/>
              <a:gdLst>
                <a:gd name="T0" fmla="*/ 78 w 78"/>
                <a:gd name="T1" fmla="*/ 35 h 66"/>
                <a:gd name="T2" fmla="*/ 17 w 78"/>
                <a:gd name="T3" fmla="*/ 65 h 66"/>
                <a:gd name="T4" fmla="*/ 78 w 78"/>
                <a:gd name="T5" fmla="*/ 3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8" h="66">
                  <a:moveTo>
                    <a:pt x="78" y="35"/>
                  </a:moveTo>
                  <a:cubicBezTo>
                    <a:pt x="73" y="45"/>
                    <a:pt x="34" y="64"/>
                    <a:pt x="17" y="65"/>
                  </a:cubicBezTo>
                  <a:cubicBezTo>
                    <a:pt x="0" y="66"/>
                    <a:pt x="15" y="0"/>
                    <a:pt x="78" y="35"/>
                  </a:cubicBezTo>
                  <a:close/>
                </a:path>
              </a:pathLst>
            </a:custGeom>
            <a:solidFill>
              <a:srgbClr val="57291E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îṡḻïḓé"/>
            <p:cNvSpPr/>
            <p:nvPr/>
          </p:nvSpPr>
          <p:spPr bwMode="auto">
            <a:xfrm>
              <a:off x="9982201" y="5926138"/>
              <a:ext cx="292100" cy="342900"/>
            </a:xfrm>
            <a:custGeom>
              <a:avLst/>
              <a:gdLst>
                <a:gd name="T0" fmla="*/ 34 w 107"/>
                <a:gd name="T1" fmla="*/ 15 h 126"/>
                <a:gd name="T2" fmla="*/ 40 w 107"/>
                <a:gd name="T3" fmla="*/ 126 h 126"/>
                <a:gd name="T4" fmla="*/ 45 w 107"/>
                <a:gd name="T5" fmla="*/ 96 h 126"/>
                <a:gd name="T6" fmla="*/ 60 w 107"/>
                <a:gd name="T7" fmla="*/ 91 h 126"/>
                <a:gd name="T8" fmla="*/ 107 w 107"/>
                <a:gd name="T9" fmla="*/ 48 h 126"/>
                <a:gd name="T10" fmla="*/ 34 w 107"/>
                <a:gd name="T11" fmla="*/ 1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126">
                  <a:moveTo>
                    <a:pt x="34" y="15"/>
                  </a:moveTo>
                  <a:cubicBezTo>
                    <a:pt x="1" y="34"/>
                    <a:pt x="0" y="98"/>
                    <a:pt x="40" y="126"/>
                  </a:cubicBezTo>
                  <a:cubicBezTo>
                    <a:pt x="40" y="120"/>
                    <a:pt x="41" y="114"/>
                    <a:pt x="45" y="96"/>
                  </a:cubicBezTo>
                  <a:cubicBezTo>
                    <a:pt x="48" y="97"/>
                    <a:pt x="61" y="113"/>
                    <a:pt x="60" y="91"/>
                  </a:cubicBezTo>
                  <a:cubicBezTo>
                    <a:pt x="57" y="51"/>
                    <a:pt x="73" y="38"/>
                    <a:pt x="107" y="48"/>
                  </a:cubicBezTo>
                  <a:cubicBezTo>
                    <a:pt x="106" y="14"/>
                    <a:pt x="60" y="0"/>
                    <a:pt x="34" y="15"/>
                  </a:cubicBezTo>
                  <a:close/>
                </a:path>
              </a:pathLst>
            </a:custGeom>
            <a:solidFill>
              <a:srgbClr val="57291E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îšlíḋè"/>
            <p:cNvSpPr/>
            <p:nvPr/>
          </p:nvSpPr>
          <p:spPr bwMode="auto">
            <a:xfrm>
              <a:off x="10066338" y="6124575"/>
              <a:ext cx="57150" cy="95250"/>
            </a:xfrm>
            <a:custGeom>
              <a:avLst/>
              <a:gdLst>
                <a:gd name="T0" fmla="*/ 8 w 21"/>
                <a:gd name="T1" fmla="*/ 0 h 35"/>
                <a:gd name="T2" fmla="*/ 20 w 21"/>
                <a:gd name="T3" fmla="*/ 16 h 35"/>
                <a:gd name="T4" fmla="*/ 12 w 21"/>
                <a:gd name="T5" fmla="*/ 34 h 35"/>
                <a:gd name="T6" fmla="*/ 1 w 21"/>
                <a:gd name="T7" fmla="*/ 18 h 35"/>
                <a:gd name="T8" fmla="*/ 8 w 21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5">
                  <a:moveTo>
                    <a:pt x="8" y="0"/>
                  </a:moveTo>
                  <a:cubicBezTo>
                    <a:pt x="13" y="0"/>
                    <a:pt x="19" y="7"/>
                    <a:pt x="20" y="16"/>
                  </a:cubicBezTo>
                  <a:cubicBezTo>
                    <a:pt x="21" y="26"/>
                    <a:pt x="17" y="34"/>
                    <a:pt x="12" y="34"/>
                  </a:cubicBezTo>
                  <a:cubicBezTo>
                    <a:pt x="7" y="35"/>
                    <a:pt x="2" y="28"/>
                    <a:pt x="1" y="18"/>
                  </a:cubicBezTo>
                  <a:cubicBezTo>
                    <a:pt x="0" y="9"/>
                    <a:pt x="3" y="1"/>
                    <a:pt x="8" y="0"/>
                  </a:cubicBezTo>
                  <a:close/>
                </a:path>
              </a:pathLst>
            </a:custGeom>
            <a:solidFill>
              <a:srgbClr val="F2CAA9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is1íḓé"/>
            <p:cNvSpPr/>
            <p:nvPr/>
          </p:nvSpPr>
          <p:spPr bwMode="auto">
            <a:xfrm>
              <a:off x="9893301" y="6319838"/>
              <a:ext cx="290513" cy="611188"/>
            </a:xfrm>
            <a:custGeom>
              <a:avLst/>
              <a:gdLst>
                <a:gd name="T0" fmla="*/ 107 w 107"/>
                <a:gd name="T1" fmla="*/ 45 h 224"/>
                <a:gd name="T2" fmla="*/ 95 w 107"/>
                <a:gd name="T3" fmla="*/ 210 h 224"/>
                <a:gd name="T4" fmla="*/ 0 w 107"/>
                <a:gd name="T5" fmla="*/ 224 h 224"/>
                <a:gd name="T6" fmla="*/ 60 w 107"/>
                <a:gd name="T7" fmla="*/ 0 h 224"/>
                <a:gd name="T8" fmla="*/ 107 w 107"/>
                <a:gd name="T9" fmla="*/ 4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4">
                  <a:moveTo>
                    <a:pt x="107" y="45"/>
                  </a:moveTo>
                  <a:cubicBezTo>
                    <a:pt x="95" y="210"/>
                    <a:pt x="95" y="210"/>
                    <a:pt x="95" y="210"/>
                  </a:cubicBezTo>
                  <a:cubicBezTo>
                    <a:pt x="62" y="210"/>
                    <a:pt x="32" y="213"/>
                    <a:pt x="0" y="224"/>
                  </a:cubicBezTo>
                  <a:cubicBezTo>
                    <a:pt x="10" y="142"/>
                    <a:pt x="26" y="64"/>
                    <a:pt x="60" y="0"/>
                  </a:cubicBezTo>
                  <a:cubicBezTo>
                    <a:pt x="74" y="18"/>
                    <a:pt x="99" y="46"/>
                    <a:pt x="107" y="45"/>
                  </a:cubicBezTo>
                  <a:close/>
                </a:path>
              </a:pathLst>
            </a:custGeom>
            <a:solidFill>
              <a:srgbClr val="3F73A1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ïṧ1îďé"/>
            <p:cNvSpPr/>
            <p:nvPr/>
          </p:nvSpPr>
          <p:spPr bwMode="auto">
            <a:xfrm>
              <a:off x="10575926" y="6570663"/>
              <a:ext cx="98425" cy="41275"/>
            </a:xfrm>
            <a:custGeom>
              <a:avLst/>
              <a:gdLst>
                <a:gd name="T0" fmla="*/ 35 w 36"/>
                <a:gd name="T1" fmla="*/ 0 h 15"/>
                <a:gd name="T2" fmla="*/ 13 w 36"/>
                <a:gd name="T3" fmla="*/ 4 h 15"/>
                <a:gd name="T4" fmla="*/ 0 w 36"/>
                <a:gd name="T5" fmla="*/ 12 h 15"/>
                <a:gd name="T6" fmla="*/ 12 w 36"/>
                <a:gd name="T7" fmla="*/ 15 h 15"/>
                <a:gd name="T8" fmla="*/ 27 w 36"/>
                <a:gd name="T9" fmla="*/ 11 h 15"/>
                <a:gd name="T10" fmla="*/ 35 w 3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5">
                  <a:moveTo>
                    <a:pt x="35" y="0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0" y="5"/>
                    <a:pt x="0" y="10"/>
                    <a:pt x="0" y="12"/>
                  </a:cubicBezTo>
                  <a:cubicBezTo>
                    <a:pt x="0" y="15"/>
                    <a:pt x="9" y="15"/>
                    <a:pt x="12" y="15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6" y="8"/>
                    <a:pt x="36" y="3"/>
                    <a:pt x="35" y="0"/>
                  </a:cubicBezTo>
                  <a:close/>
                </a:path>
              </a:pathLst>
            </a:custGeom>
            <a:solidFill>
              <a:srgbClr val="D4B19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íšľíḋé"/>
            <p:cNvSpPr/>
            <p:nvPr/>
          </p:nvSpPr>
          <p:spPr bwMode="auto">
            <a:xfrm>
              <a:off x="10529888" y="6592888"/>
              <a:ext cx="174625" cy="103188"/>
            </a:xfrm>
            <a:custGeom>
              <a:avLst/>
              <a:gdLst>
                <a:gd name="T0" fmla="*/ 57 w 64"/>
                <a:gd name="T1" fmla="*/ 10 h 38"/>
                <a:gd name="T2" fmla="*/ 58 w 64"/>
                <a:gd name="T3" fmla="*/ 10 h 38"/>
                <a:gd name="T4" fmla="*/ 54 w 64"/>
                <a:gd name="T5" fmla="*/ 19 h 38"/>
                <a:gd name="T6" fmla="*/ 53 w 64"/>
                <a:gd name="T7" fmla="*/ 29 h 38"/>
                <a:gd name="T8" fmla="*/ 49 w 64"/>
                <a:gd name="T9" fmla="*/ 38 h 38"/>
                <a:gd name="T10" fmla="*/ 27 w 64"/>
                <a:gd name="T11" fmla="*/ 38 h 38"/>
                <a:gd name="T12" fmla="*/ 9 w 64"/>
                <a:gd name="T13" fmla="*/ 32 h 38"/>
                <a:gd name="T14" fmla="*/ 12 w 64"/>
                <a:gd name="T15" fmla="*/ 6 h 38"/>
                <a:gd name="T16" fmla="*/ 22 w 64"/>
                <a:gd name="T17" fmla="*/ 0 h 38"/>
                <a:gd name="T18" fmla="*/ 57 w 64"/>
                <a:gd name="T19" fmla="*/ 0 h 38"/>
                <a:gd name="T20" fmla="*/ 57 w 64"/>
                <a:gd name="T21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38">
                  <a:moveTo>
                    <a:pt x="57" y="10"/>
                  </a:moveTo>
                  <a:cubicBezTo>
                    <a:pt x="58" y="10"/>
                    <a:pt x="58" y="10"/>
                    <a:pt x="58" y="10"/>
                  </a:cubicBezTo>
                  <a:cubicBezTo>
                    <a:pt x="61" y="13"/>
                    <a:pt x="59" y="19"/>
                    <a:pt x="54" y="19"/>
                  </a:cubicBezTo>
                  <a:cubicBezTo>
                    <a:pt x="59" y="22"/>
                    <a:pt x="57" y="28"/>
                    <a:pt x="53" y="29"/>
                  </a:cubicBezTo>
                  <a:cubicBezTo>
                    <a:pt x="56" y="32"/>
                    <a:pt x="54" y="38"/>
                    <a:pt x="49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1" y="38"/>
                    <a:pt x="13" y="34"/>
                    <a:pt x="9" y="32"/>
                  </a:cubicBezTo>
                  <a:cubicBezTo>
                    <a:pt x="0" y="24"/>
                    <a:pt x="6" y="9"/>
                    <a:pt x="12" y="6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0"/>
                    <a:pt x="63" y="10"/>
                    <a:pt x="57" y="10"/>
                  </a:cubicBezTo>
                  <a:close/>
                </a:path>
              </a:pathLst>
            </a:custGeom>
            <a:solidFill>
              <a:srgbClr val="FFD7B7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îṥ1îḍè"/>
            <p:cNvSpPr/>
            <p:nvPr/>
          </p:nvSpPr>
          <p:spPr bwMode="auto">
            <a:xfrm>
              <a:off x="10652126" y="6619875"/>
              <a:ext cx="38100" cy="52388"/>
            </a:xfrm>
            <a:custGeom>
              <a:avLst/>
              <a:gdLst>
                <a:gd name="T0" fmla="*/ 0 w 14"/>
                <a:gd name="T1" fmla="*/ 19 h 19"/>
                <a:gd name="T2" fmla="*/ 8 w 14"/>
                <a:gd name="T3" fmla="*/ 19 h 19"/>
                <a:gd name="T4" fmla="*/ 8 w 14"/>
                <a:gd name="T5" fmla="*/ 19 h 19"/>
                <a:gd name="T6" fmla="*/ 9 w 14"/>
                <a:gd name="T7" fmla="*/ 19 h 19"/>
                <a:gd name="T8" fmla="*/ 0 w 14"/>
                <a:gd name="T9" fmla="*/ 19 h 19"/>
                <a:gd name="T10" fmla="*/ 13 w 14"/>
                <a:gd name="T11" fmla="*/ 0 h 19"/>
                <a:gd name="T12" fmla="*/ 14 w 14"/>
                <a:gd name="T13" fmla="*/ 1 h 19"/>
                <a:gd name="T14" fmla="*/ 2 w 14"/>
                <a:gd name="T15" fmla="*/ 1 h 19"/>
                <a:gd name="T16" fmla="*/ 13 w 14"/>
                <a:gd name="T17" fmla="*/ 0 h 19"/>
                <a:gd name="T18" fmla="*/ 13 w 14"/>
                <a:gd name="T19" fmla="*/ 0 h 19"/>
                <a:gd name="T20" fmla="*/ 11 w 14"/>
                <a:gd name="T21" fmla="*/ 9 h 19"/>
                <a:gd name="T22" fmla="*/ 9 w 14"/>
                <a:gd name="T23" fmla="*/ 9 h 19"/>
                <a:gd name="T24" fmla="*/ 10 w 14"/>
                <a:gd name="T25" fmla="*/ 10 h 19"/>
                <a:gd name="T26" fmla="*/ 0 w 14"/>
                <a:gd name="T27" fmla="*/ 10 h 19"/>
                <a:gd name="T28" fmla="*/ 11 w 14"/>
                <a:gd name="T2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9">
                  <a:moveTo>
                    <a:pt x="0" y="19"/>
                  </a:moveTo>
                  <a:cubicBezTo>
                    <a:pt x="0" y="19"/>
                    <a:pt x="4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9" y="19"/>
                  </a:cubicBezTo>
                  <a:cubicBezTo>
                    <a:pt x="5" y="19"/>
                    <a:pt x="0" y="19"/>
                    <a:pt x="0" y="19"/>
                  </a:cubicBezTo>
                  <a:close/>
                  <a:moveTo>
                    <a:pt x="13" y="0"/>
                  </a:moveTo>
                  <a:cubicBezTo>
                    <a:pt x="13" y="0"/>
                    <a:pt x="13" y="1"/>
                    <a:pt x="14" y="1"/>
                  </a:cubicBezTo>
                  <a:cubicBezTo>
                    <a:pt x="9" y="1"/>
                    <a:pt x="2" y="1"/>
                    <a:pt x="2" y="1"/>
                  </a:cubicBezTo>
                  <a:cubicBezTo>
                    <a:pt x="2" y="1"/>
                    <a:pt x="9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lose/>
                  <a:moveTo>
                    <a:pt x="11" y="9"/>
                  </a:moveTo>
                  <a:cubicBezTo>
                    <a:pt x="11" y="9"/>
                    <a:pt x="10" y="9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0"/>
                    <a:pt x="0" y="10"/>
                    <a:pt x="0" y="10"/>
                  </a:cubicBezTo>
                  <a:cubicBezTo>
                    <a:pt x="0" y="10"/>
                    <a:pt x="7" y="9"/>
                    <a:pt x="11" y="9"/>
                  </a:cubicBezTo>
                  <a:close/>
                </a:path>
              </a:pathLst>
            </a:custGeom>
            <a:solidFill>
              <a:srgbClr val="D4B19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íṡḻîdê"/>
            <p:cNvSpPr/>
            <p:nvPr/>
          </p:nvSpPr>
          <p:spPr bwMode="auto">
            <a:xfrm>
              <a:off x="10525126" y="6599238"/>
              <a:ext cx="60325" cy="952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ïsḷïďe"/>
            <p:cNvSpPr/>
            <p:nvPr/>
          </p:nvSpPr>
          <p:spPr bwMode="auto">
            <a:xfrm>
              <a:off x="10015538" y="6345238"/>
              <a:ext cx="530225" cy="361950"/>
            </a:xfrm>
            <a:custGeom>
              <a:avLst/>
              <a:gdLst>
                <a:gd name="T0" fmla="*/ 56 w 195"/>
                <a:gd name="T1" fmla="*/ 25 h 133"/>
                <a:gd name="T2" fmla="*/ 107 w 195"/>
                <a:gd name="T3" fmla="*/ 89 h 133"/>
                <a:gd name="T4" fmla="*/ 195 w 195"/>
                <a:gd name="T5" fmla="*/ 89 h 133"/>
                <a:gd name="T6" fmla="*/ 195 w 195"/>
                <a:gd name="T7" fmla="*/ 132 h 133"/>
                <a:gd name="T8" fmla="*/ 100 w 195"/>
                <a:gd name="T9" fmla="*/ 133 h 133"/>
                <a:gd name="T10" fmla="*/ 71 w 195"/>
                <a:gd name="T11" fmla="*/ 115 h 133"/>
                <a:gd name="T12" fmla="*/ 20 w 195"/>
                <a:gd name="T13" fmla="*/ 55 h 133"/>
                <a:gd name="T14" fmla="*/ 56 w 195"/>
                <a:gd name="T15" fmla="*/ 2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133">
                  <a:moveTo>
                    <a:pt x="56" y="25"/>
                  </a:moveTo>
                  <a:cubicBezTo>
                    <a:pt x="107" y="89"/>
                    <a:pt x="107" y="89"/>
                    <a:pt x="107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83" y="133"/>
                    <a:pt x="75" y="120"/>
                    <a:pt x="71" y="11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0" y="31"/>
                    <a:pt x="37" y="0"/>
                    <a:pt x="56" y="25"/>
                  </a:cubicBezTo>
                  <a:close/>
                </a:path>
              </a:pathLst>
            </a:custGeom>
            <a:solidFill>
              <a:srgbClr val="27557D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ïṡḷïďè"/>
            <p:cNvSpPr/>
            <p:nvPr/>
          </p:nvSpPr>
          <p:spPr bwMode="auto">
            <a:xfrm>
              <a:off x="10415588" y="7288213"/>
              <a:ext cx="292100" cy="225425"/>
            </a:xfrm>
            <a:custGeom>
              <a:avLst/>
              <a:gdLst>
                <a:gd name="T0" fmla="*/ 12 w 107"/>
                <a:gd name="T1" fmla="*/ 26 h 83"/>
                <a:gd name="T2" fmla="*/ 1 w 107"/>
                <a:gd name="T3" fmla="*/ 58 h 83"/>
                <a:gd name="T4" fmla="*/ 4 w 107"/>
                <a:gd name="T5" fmla="*/ 72 h 83"/>
                <a:gd name="T6" fmla="*/ 16 w 107"/>
                <a:gd name="T7" fmla="*/ 74 h 83"/>
                <a:gd name="T8" fmla="*/ 20 w 107"/>
                <a:gd name="T9" fmla="*/ 68 h 83"/>
                <a:gd name="T10" fmla="*/ 52 w 107"/>
                <a:gd name="T11" fmla="*/ 78 h 83"/>
                <a:gd name="T12" fmla="*/ 87 w 107"/>
                <a:gd name="T13" fmla="*/ 82 h 83"/>
                <a:gd name="T14" fmla="*/ 107 w 107"/>
                <a:gd name="T15" fmla="*/ 73 h 83"/>
                <a:gd name="T16" fmla="*/ 72 w 107"/>
                <a:gd name="T17" fmla="*/ 52 h 83"/>
                <a:gd name="T18" fmla="*/ 38 w 107"/>
                <a:gd name="T19" fmla="*/ 11 h 83"/>
                <a:gd name="T20" fmla="*/ 21 w 107"/>
                <a:gd name="T21" fmla="*/ 38 h 83"/>
                <a:gd name="T22" fmla="*/ 12 w 107"/>
                <a:gd name="T23" fmla="*/ 2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83">
                  <a:moveTo>
                    <a:pt x="12" y="26"/>
                  </a:moveTo>
                  <a:cubicBezTo>
                    <a:pt x="7" y="32"/>
                    <a:pt x="1" y="51"/>
                    <a:pt x="1" y="58"/>
                  </a:cubicBezTo>
                  <a:cubicBezTo>
                    <a:pt x="0" y="66"/>
                    <a:pt x="0" y="72"/>
                    <a:pt x="4" y="72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8" y="74"/>
                    <a:pt x="20" y="71"/>
                    <a:pt x="20" y="68"/>
                  </a:cubicBezTo>
                  <a:cubicBezTo>
                    <a:pt x="26" y="68"/>
                    <a:pt x="37" y="76"/>
                    <a:pt x="52" y="78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94" y="83"/>
                    <a:pt x="106" y="81"/>
                    <a:pt x="107" y="73"/>
                  </a:cubicBezTo>
                  <a:cubicBezTo>
                    <a:pt x="107" y="64"/>
                    <a:pt x="86" y="59"/>
                    <a:pt x="72" y="52"/>
                  </a:cubicBezTo>
                  <a:cubicBezTo>
                    <a:pt x="57" y="46"/>
                    <a:pt x="38" y="18"/>
                    <a:pt x="38" y="11"/>
                  </a:cubicBezTo>
                  <a:cubicBezTo>
                    <a:pt x="38" y="0"/>
                    <a:pt x="30" y="37"/>
                    <a:pt x="21" y="38"/>
                  </a:cubicBezTo>
                  <a:cubicBezTo>
                    <a:pt x="13" y="38"/>
                    <a:pt x="14" y="23"/>
                    <a:pt x="12" y="26"/>
                  </a:cubicBezTo>
                  <a:close/>
                </a:path>
              </a:pathLst>
            </a:custGeom>
            <a:solidFill>
              <a:srgbClr val="57291E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ïšľíḍê"/>
            <p:cNvSpPr/>
            <p:nvPr/>
          </p:nvSpPr>
          <p:spPr bwMode="auto">
            <a:xfrm>
              <a:off x="10374313" y="6950075"/>
              <a:ext cx="204788" cy="444500"/>
            </a:xfrm>
            <a:custGeom>
              <a:avLst/>
              <a:gdLst>
                <a:gd name="T0" fmla="*/ 11 w 75"/>
                <a:gd name="T1" fmla="*/ 1 h 163"/>
                <a:gd name="T2" fmla="*/ 51 w 75"/>
                <a:gd name="T3" fmla="*/ 1 h 163"/>
                <a:gd name="T4" fmla="*/ 60 w 75"/>
                <a:gd name="T5" fmla="*/ 5 h 163"/>
                <a:gd name="T6" fmla="*/ 75 w 75"/>
                <a:gd name="T7" fmla="*/ 153 h 163"/>
                <a:gd name="T8" fmla="*/ 65 w 75"/>
                <a:gd name="T9" fmla="*/ 163 h 163"/>
                <a:gd name="T10" fmla="*/ 24 w 75"/>
                <a:gd name="T11" fmla="*/ 163 h 163"/>
                <a:gd name="T12" fmla="*/ 14 w 75"/>
                <a:gd name="T13" fmla="*/ 153 h 163"/>
                <a:gd name="T14" fmla="*/ 1 w 75"/>
                <a:gd name="T15" fmla="*/ 11 h 163"/>
                <a:gd name="T16" fmla="*/ 11 w 75"/>
                <a:gd name="T17" fmla="*/ 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63">
                  <a:moveTo>
                    <a:pt x="11" y="1"/>
                  </a:moveTo>
                  <a:cubicBezTo>
                    <a:pt x="51" y="1"/>
                    <a:pt x="51" y="1"/>
                    <a:pt x="51" y="1"/>
                  </a:cubicBezTo>
                  <a:cubicBezTo>
                    <a:pt x="57" y="1"/>
                    <a:pt x="60" y="0"/>
                    <a:pt x="60" y="5"/>
                  </a:cubicBezTo>
                  <a:cubicBezTo>
                    <a:pt x="75" y="153"/>
                    <a:pt x="75" y="153"/>
                    <a:pt x="75" y="153"/>
                  </a:cubicBezTo>
                  <a:cubicBezTo>
                    <a:pt x="75" y="158"/>
                    <a:pt x="70" y="163"/>
                    <a:pt x="65" y="163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19" y="163"/>
                    <a:pt x="15" y="158"/>
                    <a:pt x="14" y="153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6"/>
                    <a:pt x="5" y="1"/>
                    <a:pt x="11" y="1"/>
                  </a:cubicBezTo>
                  <a:close/>
                </a:path>
              </a:pathLst>
            </a:custGeom>
            <a:solidFill>
              <a:srgbClr val="27557D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i$ļîḓé"/>
            <p:cNvSpPr/>
            <p:nvPr/>
          </p:nvSpPr>
          <p:spPr bwMode="auto">
            <a:xfrm>
              <a:off x="9788526" y="7059613"/>
              <a:ext cx="566738" cy="122238"/>
            </a:xfrm>
            <a:custGeom>
              <a:avLst/>
              <a:gdLst>
                <a:gd name="T0" fmla="*/ 22 w 208"/>
                <a:gd name="T1" fmla="*/ 0 h 45"/>
                <a:gd name="T2" fmla="*/ 185 w 208"/>
                <a:gd name="T3" fmla="*/ 0 h 45"/>
                <a:gd name="T4" fmla="*/ 208 w 208"/>
                <a:gd name="T5" fmla="*/ 22 h 45"/>
                <a:gd name="T6" fmla="*/ 208 w 208"/>
                <a:gd name="T7" fmla="*/ 22 h 45"/>
                <a:gd name="T8" fmla="*/ 185 w 208"/>
                <a:gd name="T9" fmla="*/ 45 h 45"/>
                <a:gd name="T10" fmla="*/ 22 w 208"/>
                <a:gd name="T11" fmla="*/ 45 h 45"/>
                <a:gd name="T12" fmla="*/ 0 w 208"/>
                <a:gd name="T13" fmla="*/ 22 h 45"/>
                <a:gd name="T14" fmla="*/ 0 w 208"/>
                <a:gd name="T15" fmla="*/ 22 h 45"/>
                <a:gd name="T16" fmla="*/ 22 w 208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45">
                  <a:moveTo>
                    <a:pt x="22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198" y="0"/>
                    <a:pt x="208" y="10"/>
                    <a:pt x="208" y="22"/>
                  </a:cubicBezTo>
                  <a:cubicBezTo>
                    <a:pt x="208" y="22"/>
                    <a:pt x="208" y="22"/>
                    <a:pt x="208" y="22"/>
                  </a:cubicBezTo>
                  <a:cubicBezTo>
                    <a:pt x="208" y="35"/>
                    <a:pt x="198" y="45"/>
                    <a:pt x="185" y="45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iṩḷïḋè"/>
            <p:cNvSpPr/>
            <p:nvPr/>
          </p:nvSpPr>
          <p:spPr bwMode="auto">
            <a:xfrm>
              <a:off x="9788526" y="6557963"/>
              <a:ext cx="123825" cy="623888"/>
            </a:xfrm>
            <a:custGeom>
              <a:avLst/>
              <a:gdLst>
                <a:gd name="T0" fmla="*/ 0 w 45"/>
                <a:gd name="T1" fmla="*/ 206 h 229"/>
                <a:gd name="T2" fmla="*/ 0 w 45"/>
                <a:gd name="T3" fmla="*/ 23 h 229"/>
                <a:gd name="T4" fmla="*/ 22 w 45"/>
                <a:gd name="T5" fmla="*/ 0 h 229"/>
                <a:gd name="T6" fmla="*/ 22 w 45"/>
                <a:gd name="T7" fmla="*/ 0 h 229"/>
                <a:gd name="T8" fmla="*/ 45 w 45"/>
                <a:gd name="T9" fmla="*/ 23 h 229"/>
                <a:gd name="T10" fmla="*/ 45 w 45"/>
                <a:gd name="T11" fmla="*/ 206 h 229"/>
                <a:gd name="T12" fmla="*/ 22 w 45"/>
                <a:gd name="T13" fmla="*/ 229 h 229"/>
                <a:gd name="T14" fmla="*/ 22 w 45"/>
                <a:gd name="T15" fmla="*/ 229 h 229"/>
                <a:gd name="T16" fmla="*/ 0 w 45"/>
                <a:gd name="T17" fmla="*/ 20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29">
                  <a:moveTo>
                    <a:pt x="0" y="206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cubicBezTo>
                    <a:pt x="45" y="206"/>
                    <a:pt x="45" y="206"/>
                    <a:pt x="45" y="206"/>
                  </a:cubicBezTo>
                  <a:cubicBezTo>
                    <a:pt x="45" y="219"/>
                    <a:pt x="35" y="229"/>
                    <a:pt x="22" y="229"/>
                  </a:cubicBezTo>
                  <a:cubicBezTo>
                    <a:pt x="22" y="229"/>
                    <a:pt x="22" y="229"/>
                    <a:pt x="22" y="229"/>
                  </a:cubicBezTo>
                  <a:cubicBezTo>
                    <a:pt x="10" y="229"/>
                    <a:pt x="0" y="219"/>
                    <a:pt x="0" y="20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î$ḷiḓê"/>
            <p:cNvSpPr/>
            <p:nvPr/>
          </p:nvSpPr>
          <p:spPr bwMode="auto">
            <a:xfrm>
              <a:off x="10050463" y="7113588"/>
              <a:ext cx="44450" cy="34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îṩḻiḑê"/>
            <p:cNvSpPr/>
            <p:nvPr/>
          </p:nvSpPr>
          <p:spPr bwMode="auto">
            <a:xfrm>
              <a:off x="9883776" y="7421563"/>
              <a:ext cx="376238" cy="107950"/>
            </a:xfrm>
            <a:custGeom>
              <a:avLst/>
              <a:gdLst>
                <a:gd name="T0" fmla="*/ 0 w 138"/>
                <a:gd name="T1" fmla="*/ 40 h 40"/>
                <a:gd name="T2" fmla="*/ 24 w 138"/>
                <a:gd name="T3" fmla="*/ 14 h 40"/>
                <a:gd name="T4" fmla="*/ 69 w 138"/>
                <a:gd name="T5" fmla="*/ 0 h 40"/>
                <a:gd name="T6" fmla="*/ 114 w 138"/>
                <a:gd name="T7" fmla="*/ 14 h 40"/>
                <a:gd name="T8" fmla="*/ 138 w 138"/>
                <a:gd name="T9" fmla="*/ 40 h 40"/>
                <a:gd name="T10" fmla="*/ 121 w 138"/>
                <a:gd name="T11" fmla="*/ 40 h 40"/>
                <a:gd name="T12" fmla="*/ 106 w 138"/>
                <a:gd name="T13" fmla="*/ 25 h 40"/>
                <a:gd name="T14" fmla="*/ 69 w 138"/>
                <a:gd name="T15" fmla="*/ 14 h 40"/>
                <a:gd name="T16" fmla="*/ 32 w 138"/>
                <a:gd name="T17" fmla="*/ 25 h 40"/>
                <a:gd name="T18" fmla="*/ 17 w 138"/>
                <a:gd name="T19" fmla="*/ 40 h 40"/>
                <a:gd name="T20" fmla="*/ 0 w 138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40">
                  <a:moveTo>
                    <a:pt x="0" y="40"/>
                  </a:moveTo>
                  <a:cubicBezTo>
                    <a:pt x="5" y="30"/>
                    <a:pt x="14" y="21"/>
                    <a:pt x="24" y="14"/>
                  </a:cubicBezTo>
                  <a:cubicBezTo>
                    <a:pt x="37" y="5"/>
                    <a:pt x="52" y="0"/>
                    <a:pt x="69" y="0"/>
                  </a:cubicBezTo>
                  <a:cubicBezTo>
                    <a:pt x="86" y="0"/>
                    <a:pt x="101" y="5"/>
                    <a:pt x="114" y="14"/>
                  </a:cubicBezTo>
                  <a:cubicBezTo>
                    <a:pt x="124" y="21"/>
                    <a:pt x="132" y="30"/>
                    <a:pt x="138" y="40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17" y="35"/>
                    <a:pt x="112" y="30"/>
                    <a:pt x="106" y="25"/>
                  </a:cubicBezTo>
                  <a:cubicBezTo>
                    <a:pt x="95" y="18"/>
                    <a:pt x="83" y="14"/>
                    <a:pt x="69" y="14"/>
                  </a:cubicBezTo>
                  <a:cubicBezTo>
                    <a:pt x="55" y="14"/>
                    <a:pt x="42" y="18"/>
                    <a:pt x="32" y="25"/>
                  </a:cubicBezTo>
                  <a:cubicBezTo>
                    <a:pt x="26" y="30"/>
                    <a:pt x="21" y="35"/>
                    <a:pt x="17" y="4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ïŝļîḓè"/>
            <p:cNvSpPr/>
            <p:nvPr/>
          </p:nvSpPr>
          <p:spPr bwMode="auto">
            <a:xfrm>
              <a:off x="10056813" y="6272213"/>
              <a:ext cx="134938" cy="168275"/>
            </a:xfrm>
            <a:custGeom>
              <a:avLst/>
              <a:gdLst>
                <a:gd name="T0" fmla="*/ 0 w 85"/>
                <a:gd name="T1" fmla="*/ 34 h 106"/>
                <a:gd name="T2" fmla="*/ 10 w 85"/>
                <a:gd name="T3" fmla="*/ 0 h 106"/>
                <a:gd name="T4" fmla="*/ 85 w 85"/>
                <a:gd name="T5" fmla="*/ 87 h 106"/>
                <a:gd name="T6" fmla="*/ 84 w 85"/>
                <a:gd name="T7" fmla="*/ 106 h 106"/>
                <a:gd name="T8" fmla="*/ 0 w 85"/>
                <a:gd name="T9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6">
                  <a:moveTo>
                    <a:pt x="0" y="34"/>
                  </a:moveTo>
                  <a:lnTo>
                    <a:pt x="10" y="0"/>
                  </a:lnTo>
                  <a:lnTo>
                    <a:pt x="85" y="87"/>
                  </a:lnTo>
                  <a:lnTo>
                    <a:pt x="84" y="106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ïşḻiḍê"/>
            <p:cNvSpPr/>
            <p:nvPr/>
          </p:nvSpPr>
          <p:spPr bwMode="auto">
            <a:xfrm>
              <a:off x="10050463" y="6296025"/>
              <a:ext cx="139700" cy="163513"/>
            </a:xfrm>
            <a:custGeom>
              <a:avLst/>
              <a:gdLst>
                <a:gd name="T0" fmla="*/ 0 w 88"/>
                <a:gd name="T1" fmla="*/ 34 h 103"/>
                <a:gd name="T2" fmla="*/ 9 w 88"/>
                <a:gd name="T3" fmla="*/ 0 h 103"/>
                <a:gd name="T4" fmla="*/ 88 w 88"/>
                <a:gd name="T5" fmla="*/ 86 h 103"/>
                <a:gd name="T6" fmla="*/ 86 w 88"/>
                <a:gd name="T7" fmla="*/ 103 h 103"/>
                <a:gd name="T8" fmla="*/ 0 w 88"/>
                <a:gd name="T9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3">
                  <a:moveTo>
                    <a:pt x="0" y="34"/>
                  </a:moveTo>
                  <a:lnTo>
                    <a:pt x="9" y="0"/>
                  </a:lnTo>
                  <a:lnTo>
                    <a:pt x="88" y="86"/>
                  </a:lnTo>
                  <a:lnTo>
                    <a:pt x="86" y="103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27557D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i$liḑè"/>
            <p:cNvSpPr/>
            <p:nvPr/>
          </p:nvSpPr>
          <p:spPr bwMode="auto">
            <a:xfrm>
              <a:off x="10666413" y="4843463"/>
              <a:ext cx="1103313" cy="1022350"/>
            </a:xfrm>
            <a:custGeom>
              <a:avLst/>
              <a:gdLst>
                <a:gd name="T0" fmla="*/ 203 w 405"/>
                <a:gd name="T1" fmla="*/ 0 h 375"/>
                <a:gd name="T2" fmla="*/ 405 w 405"/>
                <a:gd name="T3" fmla="*/ 151 h 375"/>
                <a:gd name="T4" fmla="*/ 274 w 405"/>
                <a:gd name="T5" fmla="*/ 291 h 375"/>
                <a:gd name="T6" fmla="*/ 297 w 405"/>
                <a:gd name="T7" fmla="*/ 375 h 375"/>
                <a:gd name="T8" fmla="*/ 229 w 405"/>
                <a:gd name="T9" fmla="*/ 300 h 375"/>
                <a:gd name="T10" fmla="*/ 203 w 405"/>
                <a:gd name="T11" fmla="*/ 301 h 375"/>
                <a:gd name="T12" fmla="*/ 0 w 405"/>
                <a:gd name="T13" fmla="*/ 151 h 375"/>
                <a:gd name="T14" fmla="*/ 203 w 405"/>
                <a:gd name="T1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375">
                  <a:moveTo>
                    <a:pt x="203" y="0"/>
                  </a:moveTo>
                  <a:cubicBezTo>
                    <a:pt x="314" y="0"/>
                    <a:pt x="405" y="68"/>
                    <a:pt x="405" y="151"/>
                  </a:cubicBezTo>
                  <a:cubicBezTo>
                    <a:pt x="405" y="215"/>
                    <a:pt x="351" y="270"/>
                    <a:pt x="274" y="291"/>
                  </a:cubicBezTo>
                  <a:cubicBezTo>
                    <a:pt x="297" y="375"/>
                    <a:pt x="297" y="375"/>
                    <a:pt x="297" y="375"/>
                  </a:cubicBezTo>
                  <a:cubicBezTo>
                    <a:pt x="229" y="300"/>
                    <a:pt x="229" y="300"/>
                    <a:pt x="229" y="300"/>
                  </a:cubicBezTo>
                  <a:cubicBezTo>
                    <a:pt x="221" y="301"/>
                    <a:pt x="212" y="301"/>
                    <a:pt x="203" y="301"/>
                  </a:cubicBezTo>
                  <a:cubicBezTo>
                    <a:pt x="91" y="301"/>
                    <a:pt x="0" y="234"/>
                    <a:pt x="0" y="151"/>
                  </a:cubicBezTo>
                  <a:cubicBezTo>
                    <a:pt x="0" y="68"/>
                    <a:pt x="91" y="0"/>
                    <a:pt x="203" y="0"/>
                  </a:cubicBezTo>
                  <a:close/>
                </a:path>
              </a:pathLst>
            </a:custGeom>
            <a:solidFill>
              <a:srgbClr val="FFDEB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í$1ídé"/>
            <p:cNvSpPr/>
            <p:nvPr/>
          </p:nvSpPr>
          <p:spPr bwMode="auto">
            <a:xfrm>
              <a:off x="10898188" y="5062538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9" y="0"/>
                    <a:pt x="232" y="3"/>
                    <a:pt x="232" y="7"/>
                  </a:cubicBezTo>
                  <a:cubicBezTo>
                    <a:pt x="232" y="11"/>
                    <a:pt x="229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ïṣ1îḑe"/>
            <p:cNvSpPr/>
            <p:nvPr/>
          </p:nvSpPr>
          <p:spPr bwMode="auto">
            <a:xfrm>
              <a:off x="10898188" y="5173663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9" y="0"/>
                    <a:pt x="232" y="3"/>
                    <a:pt x="232" y="7"/>
                  </a:cubicBezTo>
                  <a:cubicBezTo>
                    <a:pt x="232" y="11"/>
                    <a:pt x="229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ïSḷîďe"/>
            <p:cNvSpPr/>
            <p:nvPr/>
          </p:nvSpPr>
          <p:spPr bwMode="auto">
            <a:xfrm>
              <a:off x="10898188" y="5287963"/>
              <a:ext cx="631825" cy="34925"/>
            </a:xfrm>
            <a:custGeom>
              <a:avLst/>
              <a:gdLst>
                <a:gd name="T0" fmla="*/ 7 w 232"/>
                <a:gd name="T1" fmla="*/ 13 h 13"/>
                <a:gd name="T2" fmla="*/ 0 w 232"/>
                <a:gd name="T3" fmla="*/ 7 h 13"/>
                <a:gd name="T4" fmla="*/ 7 w 232"/>
                <a:gd name="T5" fmla="*/ 0 h 13"/>
                <a:gd name="T6" fmla="*/ 225 w 232"/>
                <a:gd name="T7" fmla="*/ 0 h 13"/>
                <a:gd name="T8" fmla="*/ 232 w 232"/>
                <a:gd name="T9" fmla="*/ 7 h 13"/>
                <a:gd name="T10" fmla="*/ 225 w 232"/>
                <a:gd name="T11" fmla="*/ 13 h 13"/>
                <a:gd name="T12" fmla="*/ 7 w 232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3">
                  <a:moveTo>
                    <a:pt x="7" y="13"/>
                  </a:move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9" y="0"/>
                    <a:pt x="232" y="3"/>
                    <a:pt x="232" y="7"/>
                  </a:cubicBezTo>
                  <a:cubicBezTo>
                    <a:pt x="232" y="10"/>
                    <a:pt x="229" y="13"/>
                    <a:pt x="225" y="13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iṥḷíďè"/>
            <p:cNvSpPr/>
            <p:nvPr/>
          </p:nvSpPr>
          <p:spPr bwMode="auto">
            <a:xfrm>
              <a:off x="10898188" y="5399088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9" y="0"/>
                    <a:pt x="232" y="3"/>
                    <a:pt x="232" y="7"/>
                  </a:cubicBezTo>
                  <a:cubicBezTo>
                    <a:pt x="232" y="11"/>
                    <a:pt x="229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íŝḻïdé"/>
            <p:cNvSpPr/>
            <p:nvPr/>
          </p:nvSpPr>
          <p:spPr bwMode="auto">
            <a:xfrm>
              <a:off x="10647363" y="4824413"/>
              <a:ext cx="1141413" cy="1063625"/>
            </a:xfrm>
            <a:custGeom>
              <a:avLst/>
              <a:gdLst>
                <a:gd name="T0" fmla="*/ 210 w 419"/>
                <a:gd name="T1" fmla="*/ 0 h 390"/>
                <a:gd name="T2" fmla="*/ 357 w 419"/>
                <a:gd name="T3" fmla="*/ 46 h 390"/>
                <a:gd name="T4" fmla="*/ 419 w 419"/>
                <a:gd name="T5" fmla="*/ 158 h 390"/>
                <a:gd name="T6" fmla="*/ 381 w 419"/>
                <a:gd name="T7" fmla="*/ 248 h 390"/>
                <a:gd name="T8" fmla="*/ 290 w 419"/>
                <a:gd name="T9" fmla="*/ 303 h 390"/>
                <a:gd name="T10" fmla="*/ 311 w 419"/>
                <a:gd name="T11" fmla="*/ 381 h 390"/>
                <a:gd name="T12" fmla="*/ 306 w 419"/>
                <a:gd name="T13" fmla="*/ 389 h 390"/>
                <a:gd name="T14" fmla="*/ 299 w 419"/>
                <a:gd name="T15" fmla="*/ 387 h 390"/>
                <a:gd name="T16" fmla="*/ 299 w 419"/>
                <a:gd name="T17" fmla="*/ 387 h 390"/>
                <a:gd name="T18" fmla="*/ 233 w 419"/>
                <a:gd name="T19" fmla="*/ 314 h 390"/>
                <a:gd name="T20" fmla="*/ 223 w 419"/>
                <a:gd name="T21" fmla="*/ 315 h 390"/>
                <a:gd name="T22" fmla="*/ 210 w 419"/>
                <a:gd name="T23" fmla="*/ 315 h 390"/>
                <a:gd name="T24" fmla="*/ 210 w 419"/>
                <a:gd name="T25" fmla="*/ 301 h 390"/>
                <a:gd name="T26" fmla="*/ 223 w 419"/>
                <a:gd name="T27" fmla="*/ 301 h 390"/>
                <a:gd name="T28" fmla="*/ 235 w 419"/>
                <a:gd name="T29" fmla="*/ 300 h 390"/>
                <a:gd name="T30" fmla="*/ 241 w 419"/>
                <a:gd name="T31" fmla="*/ 302 h 390"/>
                <a:gd name="T32" fmla="*/ 290 w 419"/>
                <a:gd name="T33" fmla="*/ 356 h 390"/>
                <a:gd name="T34" fmla="*/ 275 w 419"/>
                <a:gd name="T35" fmla="*/ 301 h 390"/>
                <a:gd name="T36" fmla="*/ 274 w 419"/>
                <a:gd name="T37" fmla="*/ 300 h 390"/>
                <a:gd name="T38" fmla="*/ 279 w 419"/>
                <a:gd name="T39" fmla="*/ 292 h 390"/>
                <a:gd name="T40" fmla="*/ 371 w 419"/>
                <a:gd name="T41" fmla="*/ 238 h 390"/>
                <a:gd name="T42" fmla="*/ 405 w 419"/>
                <a:gd name="T43" fmla="*/ 158 h 390"/>
                <a:gd name="T44" fmla="*/ 349 w 419"/>
                <a:gd name="T45" fmla="*/ 57 h 390"/>
                <a:gd name="T46" fmla="*/ 210 w 419"/>
                <a:gd name="T47" fmla="*/ 14 h 390"/>
                <a:gd name="T48" fmla="*/ 210 w 419"/>
                <a:gd name="T49" fmla="*/ 0 h 390"/>
                <a:gd name="T50" fmla="*/ 210 w 419"/>
                <a:gd name="T51" fmla="*/ 0 h 390"/>
                <a:gd name="T52" fmla="*/ 210 w 419"/>
                <a:gd name="T53" fmla="*/ 0 h 390"/>
                <a:gd name="T54" fmla="*/ 210 w 419"/>
                <a:gd name="T55" fmla="*/ 14 h 390"/>
                <a:gd name="T56" fmla="*/ 210 w 419"/>
                <a:gd name="T57" fmla="*/ 14 h 390"/>
                <a:gd name="T58" fmla="*/ 71 w 419"/>
                <a:gd name="T59" fmla="*/ 57 h 390"/>
                <a:gd name="T60" fmla="*/ 14 w 419"/>
                <a:gd name="T61" fmla="*/ 158 h 390"/>
                <a:gd name="T62" fmla="*/ 71 w 419"/>
                <a:gd name="T63" fmla="*/ 258 h 390"/>
                <a:gd name="T64" fmla="*/ 210 w 419"/>
                <a:gd name="T65" fmla="*/ 301 h 390"/>
                <a:gd name="T66" fmla="*/ 210 w 419"/>
                <a:gd name="T67" fmla="*/ 301 h 390"/>
                <a:gd name="T68" fmla="*/ 210 w 419"/>
                <a:gd name="T69" fmla="*/ 315 h 390"/>
                <a:gd name="T70" fmla="*/ 210 w 419"/>
                <a:gd name="T71" fmla="*/ 315 h 390"/>
                <a:gd name="T72" fmla="*/ 62 w 419"/>
                <a:gd name="T73" fmla="*/ 270 h 390"/>
                <a:gd name="T74" fmla="*/ 0 w 419"/>
                <a:gd name="T75" fmla="*/ 158 h 390"/>
                <a:gd name="T76" fmla="*/ 62 w 419"/>
                <a:gd name="T77" fmla="*/ 46 h 390"/>
                <a:gd name="T78" fmla="*/ 210 w 419"/>
                <a:gd name="T7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9" h="390">
                  <a:moveTo>
                    <a:pt x="210" y="0"/>
                  </a:moveTo>
                  <a:cubicBezTo>
                    <a:pt x="267" y="0"/>
                    <a:pt x="319" y="18"/>
                    <a:pt x="357" y="46"/>
                  </a:cubicBezTo>
                  <a:cubicBezTo>
                    <a:pt x="395" y="74"/>
                    <a:pt x="419" y="114"/>
                    <a:pt x="419" y="158"/>
                  </a:cubicBezTo>
                  <a:cubicBezTo>
                    <a:pt x="419" y="191"/>
                    <a:pt x="405" y="222"/>
                    <a:pt x="381" y="248"/>
                  </a:cubicBezTo>
                  <a:cubicBezTo>
                    <a:pt x="359" y="272"/>
                    <a:pt x="327" y="292"/>
                    <a:pt x="290" y="303"/>
                  </a:cubicBezTo>
                  <a:cubicBezTo>
                    <a:pt x="311" y="381"/>
                    <a:pt x="311" y="381"/>
                    <a:pt x="311" y="381"/>
                  </a:cubicBezTo>
                  <a:cubicBezTo>
                    <a:pt x="312" y="384"/>
                    <a:pt x="310" y="388"/>
                    <a:pt x="306" y="389"/>
                  </a:cubicBezTo>
                  <a:cubicBezTo>
                    <a:pt x="304" y="390"/>
                    <a:pt x="301" y="389"/>
                    <a:pt x="299" y="387"/>
                  </a:cubicBezTo>
                  <a:cubicBezTo>
                    <a:pt x="299" y="387"/>
                    <a:pt x="299" y="387"/>
                    <a:pt x="299" y="387"/>
                  </a:cubicBezTo>
                  <a:cubicBezTo>
                    <a:pt x="233" y="314"/>
                    <a:pt x="233" y="314"/>
                    <a:pt x="233" y="314"/>
                  </a:cubicBezTo>
                  <a:cubicBezTo>
                    <a:pt x="230" y="314"/>
                    <a:pt x="227" y="314"/>
                    <a:pt x="223" y="315"/>
                  </a:cubicBezTo>
                  <a:cubicBezTo>
                    <a:pt x="218" y="315"/>
                    <a:pt x="214" y="315"/>
                    <a:pt x="210" y="315"/>
                  </a:cubicBezTo>
                  <a:cubicBezTo>
                    <a:pt x="210" y="301"/>
                    <a:pt x="210" y="301"/>
                    <a:pt x="210" y="301"/>
                  </a:cubicBezTo>
                  <a:cubicBezTo>
                    <a:pt x="214" y="301"/>
                    <a:pt x="219" y="301"/>
                    <a:pt x="223" y="301"/>
                  </a:cubicBezTo>
                  <a:cubicBezTo>
                    <a:pt x="227" y="301"/>
                    <a:pt x="231" y="300"/>
                    <a:pt x="235" y="300"/>
                  </a:cubicBezTo>
                  <a:cubicBezTo>
                    <a:pt x="237" y="300"/>
                    <a:pt x="240" y="300"/>
                    <a:pt x="241" y="302"/>
                  </a:cubicBezTo>
                  <a:cubicBezTo>
                    <a:pt x="290" y="356"/>
                    <a:pt x="290" y="356"/>
                    <a:pt x="290" y="356"/>
                  </a:cubicBezTo>
                  <a:cubicBezTo>
                    <a:pt x="275" y="301"/>
                    <a:pt x="275" y="301"/>
                    <a:pt x="275" y="301"/>
                  </a:cubicBezTo>
                  <a:cubicBezTo>
                    <a:pt x="274" y="300"/>
                    <a:pt x="274" y="300"/>
                    <a:pt x="274" y="300"/>
                  </a:cubicBezTo>
                  <a:cubicBezTo>
                    <a:pt x="273" y="297"/>
                    <a:pt x="276" y="293"/>
                    <a:pt x="279" y="292"/>
                  </a:cubicBezTo>
                  <a:cubicBezTo>
                    <a:pt x="317" y="281"/>
                    <a:pt x="349" y="262"/>
                    <a:pt x="371" y="238"/>
                  </a:cubicBezTo>
                  <a:cubicBezTo>
                    <a:pt x="393" y="215"/>
                    <a:pt x="405" y="188"/>
                    <a:pt x="405" y="158"/>
                  </a:cubicBezTo>
                  <a:cubicBezTo>
                    <a:pt x="405" y="118"/>
                    <a:pt x="384" y="83"/>
                    <a:pt x="349" y="57"/>
                  </a:cubicBezTo>
                  <a:cubicBezTo>
                    <a:pt x="313" y="30"/>
                    <a:pt x="264" y="14"/>
                    <a:pt x="210" y="14"/>
                  </a:cubicBezTo>
                  <a:lnTo>
                    <a:pt x="210" y="0"/>
                  </a:lnTo>
                  <a:close/>
                  <a:moveTo>
                    <a:pt x="210" y="0"/>
                  </a:moveTo>
                  <a:cubicBezTo>
                    <a:pt x="210" y="0"/>
                    <a:pt x="210" y="0"/>
                    <a:pt x="210" y="0"/>
                  </a:cubicBezTo>
                  <a:cubicBezTo>
                    <a:pt x="210" y="14"/>
                    <a:pt x="210" y="14"/>
                    <a:pt x="210" y="14"/>
                  </a:cubicBezTo>
                  <a:cubicBezTo>
                    <a:pt x="210" y="14"/>
                    <a:pt x="210" y="14"/>
                    <a:pt x="210" y="14"/>
                  </a:cubicBezTo>
                  <a:cubicBezTo>
                    <a:pt x="155" y="14"/>
                    <a:pt x="106" y="30"/>
                    <a:pt x="71" y="57"/>
                  </a:cubicBezTo>
                  <a:cubicBezTo>
                    <a:pt x="36" y="83"/>
                    <a:pt x="14" y="118"/>
                    <a:pt x="14" y="158"/>
                  </a:cubicBezTo>
                  <a:cubicBezTo>
                    <a:pt x="14" y="197"/>
                    <a:pt x="36" y="233"/>
                    <a:pt x="71" y="258"/>
                  </a:cubicBezTo>
                  <a:cubicBezTo>
                    <a:pt x="106" y="285"/>
                    <a:pt x="155" y="301"/>
                    <a:pt x="210" y="301"/>
                  </a:cubicBezTo>
                  <a:cubicBezTo>
                    <a:pt x="210" y="301"/>
                    <a:pt x="210" y="301"/>
                    <a:pt x="210" y="301"/>
                  </a:cubicBezTo>
                  <a:cubicBezTo>
                    <a:pt x="210" y="315"/>
                    <a:pt x="210" y="315"/>
                    <a:pt x="210" y="315"/>
                  </a:cubicBezTo>
                  <a:cubicBezTo>
                    <a:pt x="210" y="315"/>
                    <a:pt x="210" y="315"/>
                    <a:pt x="210" y="315"/>
                  </a:cubicBezTo>
                  <a:cubicBezTo>
                    <a:pt x="152" y="315"/>
                    <a:pt x="100" y="298"/>
                    <a:pt x="62" y="270"/>
                  </a:cubicBezTo>
                  <a:cubicBezTo>
                    <a:pt x="24" y="241"/>
                    <a:pt x="0" y="201"/>
                    <a:pt x="0" y="158"/>
                  </a:cubicBezTo>
                  <a:cubicBezTo>
                    <a:pt x="0" y="114"/>
                    <a:pt x="24" y="74"/>
                    <a:pt x="62" y="46"/>
                  </a:cubicBezTo>
                  <a:cubicBezTo>
                    <a:pt x="100" y="18"/>
                    <a:pt x="152" y="0"/>
                    <a:pt x="210" y="0"/>
                  </a:cubicBezTo>
                  <a:close/>
                </a:path>
              </a:pathLst>
            </a:custGeom>
            <a:solidFill>
              <a:srgbClr val="FC8D2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îṥḷíḓè"/>
            <p:cNvSpPr/>
            <p:nvPr/>
          </p:nvSpPr>
          <p:spPr bwMode="auto">
            <a:xfrm>
              <a:off x="10099676" y="4976813"/>
              <a:ext cx="1103313" cy="1022350"/>
            </a:xfrm>
            <a:custGeom>
              <a:avLst/>
              <a:gdLst>
                <a:gd name="T0" fmla="*/ 203 w 405"/>
                <a:gd name="T1" fmla="*/ 0 h 375"/>
                <a:gd name="T2" fmla="*/ 0 w 405"/>
                <a:gd name="T3" fmla="*/ 150 h 375"/>
                <a:gd name="T4" fmla="*/ 131 w 405"/>
                <a:gd name="T5" fmla="*/ 291 h 375"/>
                <a:gd name="T6" fmla="*/ 108 w 405"/>
                <a:gd name="T7" fmla="*/ 375 h 375"/>
                <a:gd name="T8" fmla="*/ 176 w 405"/>
                <a:gd name="T9" fmla="*/ 299 h 375"/>
                <a:gd name="T10" fmla="*/ 203 w 405"/>
                <a:gd name="T11" fmla="*/ 300 h 375"/>
                <a:gd name="T12" fmla="*/ 405 w 405"/>
                <a:gd name="T13" fmla="*/ 150 h 375"/>
                <a:gd name="T14" fmla="*/ 203 w 405"/>
                <a:gd name="T15" fmla="*/ 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5" h="375">
                  <a:moveTo>
                    <a:pt x="203" y="0"/>
                  </a:moveTo>
                  <a:cubicBezTo>
                    <a:pt x="91" y="0"/>
                    <a:pt x="0" y="67"/>
                    <a:pt x="0" y="150"/>
                  </a:cubicBezTo>
                  <a:cubicBezTo>
                    <a:pt x="0" y="214"/>
                    <a:pt x="55" y="269"/>
                    <a:pt x="131" y="291"/>
                  </a:cubicBezTo>
                  <a:cubicBezTo>
                    <a:pt x="108" y="375"/>
                    <a:pt x="108" y="375"/>
                    <a:pt x="108" y="375"/>
                  </a:cubicBezTo>
                  <a:cubicBezTo>
                    <a:pt x="176" y="299"/>
                    <a:pt x="176" y="299"/>
                    <a:pt x="176" y="299"/>
                  </a:cubicBezTo>
                  <a:cubicBezTo>
                    <a:pt x="185" y="300"/>
                    <a:pt x="194" y="300"/>
                    <a:pt x="203" y="300"/>
                  </a:cubicBezTo>
                  <a:cubicBezTo>
                    <a:pt x="314" y="300"/>
                    <a:pt x="405" y="233"/>
                    <a:pt x="405" y="150"/>
                  </a:cubicBezTo>
                  <a:cubicBezTo>
                    <a:pt x="405" y="67"/>
                    <a:pt x="314" y="0"/>
                    <a:pt x="203" y="0"/>
                  </a:cubicBezTo>
                  <a:close/>
                </a:path>
              </a:pathLst>
            </a:custGeom>
            <a:solidFill>
              <a:srgbClr val="FFDEB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ïṡļïďe"/>
            <p:cNvSpPr/>
            <p:nvPr/>
          </p:nvSpPr>
          <p:spPr bwMode="auto">
            <a:xfrm>
              <a:off x="10080626" y="4957763"/>
              <a:ext cx="1141413" cy="1060450"/>
            </a:xfrm>
            <a:custGeom>
              <a:avLst/>
              <a:gdLst>
                <a:gd name="T0" fmla="*/ 210 w 419"/>
                <a:gd name="T1" fmla="*/ 300 h 389"/>
                <a:gd name="T2" fmla="*/ 349 w 419"/>
                <a:gd name="T3" fmla="*/ 258 h 389"/>
                <a:gd name="T4" fmla="*/ 405 w 419"/>
                <a:gd name="T5" fmla="*/ 157 h 389"/>
                <a:gd name="T6" fmla="*/ 349 w 419"/>
                <a:gd name="T7" fmla="*/ 56 h 389"/>
                <a:gd name="T8" fmla="*/ 210 w 419"/>
                <a:gd name="T9" fmla="*/ 13 h 389"/>
                <a:gd name="T10" fmla="*/ 210 w 419"/>
                <a:gd name="T11" fmla="*/ 0 h 389"/>
                <a:gd name="T12" fmla="*/ 357 w 419"/>
                <a:gd name="T13" fmla="*/ 45 h 389"/>
                <a:gd name="T14" fmla="*/ 419 w 419"/>
                <a:gd name="T15" fmla="*/ 157 h 389"/>
                <a:gd name="T16" fmla="*/ 357 w 419"/>
                <a:gd name="T17" fmla="*/ 269 h 389"/>
                <a:gd name="T18" fmla="*/ 210 w 419"/>
                <a:gd name="T19" fmla="*/ 314 h 389"/>
                <a:gd name="T20" fmla="*/ 210 w 419"/>
                <a:gd name="T21" fmla="*/ 300 h 389"/>
                <a:gd name="T22" fmla="*/ 210 w 419"/>
                <a:gd name="T23" fmla="*/ 13 h 389"/>
                <a:gd name="T24" fmla="*/ 71 w 419"/>
                <a:gd name="T25" fmla="*/ 56 h 389"/>
                <a:gd name="T26" fmla="*/ 14 w 419"/>
                <a:gd name="T27" fmla="*/ 157 h 389"/>
                <a:gd name="T28" fmla="*/ 48 w 419"/>
                <a:gd name="T29" fmla="*/ 238 h 389"/>
                <a:gd name="T30" fmla="*/ 140 w 419"/>
                <a:gd name="T31" fmla="*/ 291 h 389"/>
                <a:gd name="T32" fmla="*/ 145 w 419"/>
                <a:gd name="T33" fmla="*/ 300 h 389"/>
                <a:gd name="T34" fmla="*/ 145 w 419"/>
                <a:gd name="T35" fmla="*/ 300 h 389"/>
                <a:gd name="T36" fmla="*/ 129 w 419"/>
                <a:gd name="T37" fmla="*/ 355 h 389"/>
                <a:gd name="T38" fmla="*/ 178 w 419"/>
                <a:gd name="T39" fmla="*/ 301 h 389"/>
                <a:gd name="T40" fmla="*/ 184 w 419"/>
                <a:gd name="T41" fmla="*/ 299 h 389"/>
                <a:gd name="T42" fmla="*/ 197 w 419"/>
                <a:gd name="T43" fmla="*/ 300 h 389"/>
                <a:gd name="T44" fmla="*/ 210 w 419"/>
                <a:gd name="T45" fmla="*/ 300 h 389"/>
                <a:gd name="T46" fmla="*/ 210 w 419"/>
                <a:gd name="T47" fmla="*/ 300 h 389"/>
                <a:gd name="T48" fmla="*/ 210 w 419"/>
                <a:gd name="T49" fmla="*/ 314 h 389"/>
                <a:gd name="T50" fmla="*/ 210 w 419"/>
                <a:gd name="T51" fmla="*/ 314 h 389"/>
                <a:gd name="T52" fmla="*/ 196 w 419"/>
                <a:gd name="T53" fmla="*/ 314 h 389"/>
                <a:gd name="T54" fmla="*/ 186 w 419"/>
                <a:gd name="T55" fmla="*/ 313 h 389"/>
                <a:gd name="T56" fmla="*/ 120 w 419"/>
                <a:gd name="T57" fmla="*/ 386 h 389"/>
                <a:gd name="T58" fmla="*/ 120 w 419"/>
                <a:gd name="T59" fmla="*/ 386 h 389"/>
                <a:gd name="T60" fmla="*/ 113 w 419"/>
                <a:gd name="T61" fmla="*/ 388 h 389"/>
                <a:gd name="T62" fmla="*/ 108 w 419"/>
                <a:gd name="T63" fmla="*/ 380 h 389"/>
                <a:gd name="T64" fmla="*/ 130 w 419"/>
                <a:gd name="T65" fmla="*/ 302 h 389"/>
                <a:gd name="T66" fmla="*/ 38 w 419"/>
                <a:gd name="T67" fmla="*/ 247 h 389"/>
                <a:gd name="T68" fmla="*/ 0 w 419"/>
                <a:gd name="T69" fmla="*/ 157 h 389"/>
                <a:gd name="T70" fmla="*/ 62 w 419"/>
                <a:gd name="T71" fmla="*/ 45 h 389"/>
                <a:gd name="T72" fmla="*/ 210 w 419"/>
                <a:gd name="T73" fmla="*/ 0 h 389"/>
                <a:gd name="T74" fmla="*/ 210 w 419"/>
                <a:gd name="T75" fmla="*/ 0 h 389"/>
                <a:gd name="T76" fmla="*/ 210 w 419"/>
                <a:gd name="T77" fmla="*/ 13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9" h="389">
                  <a:moveTo>
                    <a:pt x="210" y="300"/>
                  </a:moveTo>
                  <a:cubicBezTo>
                    <a:pt x="264" y="300"/>
                    <a:pt x="313" y="284"/>
                    <a:pt x="349" y="258"/>
                  </a:cubicBezTo>
                  <a:cubicBezTo>
                    <a:pt x="384" y="232"/>
                    <a:pt x="405" y="196"/>
                    <a:pt x="405" y="157"/>
                  </a:cubicBezTo>
                  <a:cubicBezTo>
                    <a:pt x="405" y="118"/>
                    <a:pt x="384" y="82"/>
                    <a:pt x="349" y="56"/>
                  </a:cubicBezTo>
                  <a:cubicBezTo>
                    <a:pt x="313" y="30"/>
                    <a:pt x="264" y="13"/>
                    <a:pt x="210" y="13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67" y="0"/>
                    <a:pt x="319" y="17"/>
                    <a:pt x="357" y="45"/>
                  </a:cubicBezTo>
                  <a:cubicBezTo>
                    <a:pt x="395" y="74"/>
                    <a:pt x="419" y="113"/>
                    <a:pt x="419" y="157"/>
                  </a:cubicBezTo>
                  <a:cubicBezTo>
                    <a:pt x="419" y="201"/>
                    <a:pt x="395" y="240"/>
                    <a:pt x="357" y="269"/>
                  </a:cubicBezTo>
                  <a:cubicBezTo>
                    <a:pt x="319" y="297"/>
                    <a:pt x="267" y="314"/>
                    <a:pt x="210" y="314"/>
                  </a:cubicBezTo>
                  <a:lnTo>
                    <a:pt x="210" y="300"/>
                  </a:lnTo>
                  <a:close/>
                  <a:moveTo>
                    <a:pt x="210" y="13"/>
                  </a:moveTo>
                  <a:cubicBezTo>
                    <a:pt x="155" y="13"/>
                    <a:pt x="106" y="30"/>
                    <a:pt x="71" y="56"/>
                  </a:cubicBezTo>
                  <a:cubicBezTo>
                    <a:pt x="36" y="82"/>
                    <a:pt x="14" y="118"/>
                    <a:pt x="14" y="157"/>
                  </a:cubicBezTo>
                  <a:cubicBezTo>
                    <a:pt x="14" y="187"/>
                    <a:pt x="27" y="215"/>
                    <a:pt x="48" y="238"/>
                  </a:cubicBezTo>
                  <a:cubicBezTo>
                    <a:pt x="70" y="262"/>
                    <a:pt x="102" y="281"/>
                    <a:pt x="140" y="291"/>
                  </a:cubicBezTo>
                  <a:cubicBezTo>
                    <a:pt x="144" y="292"/>
                    <a:pt x="146" y="296"/>
                    <a:pt x="145" y="300"/>
                  </a:cubicBezTo>
                  <a:cubicBezTo>
                    <a:pt x="145" y="300"/>
                    <a:pt x="145" y="300"/>
                    <a:pt x="145" y="300"/>
                  </a:cubicBezTo>
                  <a:cubicBezTo>
                    <a:pt x="129" y="355"/>
                    <a:pt x="129" y="355"/>
                    <a:pt x="129" y="355"/>
                  </a:cubicBezTo>
                  <a:cubicBezTo>
                    <a:pt x="178" y="301"/>
                    <a:pt x="178" y="301"/>
                    <a:pt x="178" y="301"/>
                  </a:cubicBezTo>
                  <a:cubicBezTo>
                    <a:pt x="179" y="300"/>
                    <a:pt x="182" y="299"/>
                    <a:pt x="184" y="299"/>
                  </a:cubicBezTo>
                  <a:cubicBezTo>
                    <a:pt x="188" y="300"/>
                    <a:pt x="192" y="300"/>
                    <a:pt x="197" y="300"/>
                  </a:cubicBezTo>
                  <a:cubicBezTo>
                    <a:pt x="201" y="300"/>
                    <a:pt x="205" y="300"/>
                    <a:pt x="210" y="300"/>
                  </a:cubicBezTo>
                  <a:cubicBezTo>
                    <a:pt x="210" y="300"/>
                    <a:pt x="210" y="300"/>
                    <a:pt x="210" y="300"/>
                  </a:cubicBezTo>
                  <a:cubicBezTo>
                    <a:pt x="210" y="314"/>
                    <a:pt x="210" y="314"/>
                    <a:pt x="210" y="314"/>
                  </a:cubicBezTo>
                  <a:cubicBezTo>
                    <a:pt x="210" y="314"/>
                    <a:pt x="210" y="314"/>
                    <a:pt x="210" y="314"/>
                  </a:cubicBezTo>
                  <a:cubicBezTo>
                    <a:pt x="205" y="314"/>
                    <a:pt x="201" y="314"/>
                    <a:pt x="196" y="314"/>
                  </a:cubicBezTo>
                  <a:cubicBezTo>
                    <a:pt x="192" y="314"/>
                    <a:pt x="189" y="314"/>
                    <a:pt x="186" y="313"/>
                  </a:cubicBezTo>
                  <a:cubicBezTo>
                    <a:pt x="120" y="386"/>
                    <a:pt x="120" y="386"/>
                    <a:pt x="120" y="386"/>
                  </a:cubicBezTo>
                  <a:cubicBezTo>
                    <a:pt x="120" y="386"/>
                    <a:pt x="120" y="386"/>
                    <a:pt x="120" y="386"/>
                  </a:cubicBezTo>
                  <a:cubicBezTo>
                    <a:pt x="118" y="388"/>
                    <a:pt x="116" y="389"/>
                    <a:pt x="113" y="388"/>
                  </a:cubicBezTo>
                  <a:cubicBezTo>
                    <a:pt x="109" y="387"/>
                    <a:pt x="107" y="384"/>
                    <a:pt x="108" y="380"/>
                  </a:cubicBezTo>
                  <a:cubicBezTo>
                    <a:pt x="130" y="302"/>
                    <a:pt x="130" y="302"/>
                    <a:pt x="130" y="302"/>
                  </a:cubicBezTo>
                  <a:cubicBezTo>
                    <a:pt x="92" y="291"/>
                    <a:pt x="61" y="272"/>
                    <a:pt x="38" y="247"/>
                  </a:cubicBezTo>
                  <a:cubicBezTo>
                    <a:pt x="14" y="222"/>
                    <a:pt x="0" y="190"/>
                    <a:pt x="0" y="157"/>
                  </a:cubicBezTo>
                  <a:cubicBezTo>
                    <a:pt x="0" y="113"/>
                    <a:pt x="24" y="74"/>
                    <a:pt x="62" y="45"/>
                  </a:cubicBezTo>
                  <a:cubicBezTo>
                    <a:pt x="100" y="17"/>
                    <a:pt x="152" y="0"/>
                    <a:pt x="210" y="0"/>
                  </a:cubicBezTo>
                  <a:cubicBezTo>
                    <a:pt x="210" y="0"/>
                    <a:pt x="210" y="0"/>
                    <a:pt x="210" y="0"/>
                  </a:cubicBezTo>
                  <a:cubicBezTo>
                    <a:pt x="210" y="13"/>
                    <a:pt x="210" y="13"/>
                    <a:pt x="210" y="13"/>
                  </a:cubicBezTo>
                  <a:close/>
                </a:path>
              </a:pathLst>
            </a:custGeom>
            <a:solidFill>
              <a:srgbClr val="FC8D2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íśľïdè"/>
            <p:cNvSpPr/>
            <p:nvPr/>
          </p:nvSpPr>
          <p:spPr bwMode="auto">
            <a:xfrm>
              <a:off x="10328276" y="5200650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0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8" y="0"/>
                    <a:pt x="232" y="3"/>
                    <a:pt x="232" y="7"/>
                  </a:cubicBezTo>
                  <a:cubicBezTo>
                    <a:pt x="232" y="10"/>
                    <a:pt x="228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iṩľide"/>
            <p:cNvSpPr/>
            <p:nvPr/>
          </p:nvSpPr>
          <p:spPr bwMode="auto">
            <a:xfrm>
              <a:off x="10328276" y="5313363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8" y="0"/>
                    <a:pt x="232" y="3"/>
                    <a:pt x="232" y="7"/>
                  </a:cubicBezTo>
                  <a:cubicBezTo>
                    <a:pt x="232" y="11"/>
                    <a:pt x="228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îslïďè"/>
            <p:cNvSpPr/>
            <p:nvPr/>
          </p:nvSpPr>
          <p:spPr bwMode="auto">
            <a:xfrm>
              <a:off x="10328276" y="5424488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8" y="0"/>
                    <a:pt x="232" y="3"/>
                    <a:pt x="232" y="7"/>
                  </a:cubicBezTo>
                  <a:cubicBezTo>
                    <a:pt x="232" y="11"/>
                    <a:pt x="228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ïşļîde"/>
            <p:cNvSpPr/>
            <p:nvPr/>
          </p:nvSpPr>
          <p:spPr bwMode="auto">
            <a:xfrm>
              <a:off x="10328276" y="5535613"/>
              <a:ext cx="631825" cy="38100"/>
            </a:xfrm>
            <a:custGeom>
              <a:avLst/>
              <a:gdLst>
                <a:gd name="T0" fmla="*/ 7 w 232"/>
                <a:gd name="T1" fmla="*/ 14 h 14"/>
                <a:gd name="T2" fmla="*/ 0 w 232"/>
                <a:gd name="T3" fmla="*/ 7 h 14"/>
                <a:gd name="T4" fmla="*/ 7 w 232"/>
                <a:gd name="T5" fmla="*/ 0 h 14"/>
                <a:gd name="T6" fmla="*/ 225 w 232"/>
                <a:gd name="T7" fmla="*/ 0 h 14"/>
                <a:gd name="T8" fmla="*/ 232 w 232"/>
                <a:gd name="T9" fmla="*/ 7 h 14"/>
                <a:gd name="T10" fmla="*/ 225 w 232"/>
                <a:gd name="T11" fmla="*/ 14 h 14"/>
                <a:gd name="T12" fmla="*/ 7 w 23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4">
                  <a:moveTo>
                    <a:pt x="7" y="14"/>
                  </a:move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8" y="0"/>
                    <a:pt x="232" y="4"/>
                    <a:pt x="232" y="7"/>
                  </a:cubicBezTo>
                  <a:cubicBezTo>
                    <a:pt x="232" y="11"/>
                    <a:pt x="228" y="14"/>
                    <a:pt x="225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íṥlíďè"/>
            <p:cNvSpPr/>
            <p:nvPr/>
          </p:nvSpPr>
          <p:spPr bwMode="auto">
            <a:xfrm>
              <a:off x="11222038" y="6892925"/>
              <a:ext cx="681038" cy="166688"/>
            </a:xfrm>
            <a:custGeom>
              <a:avLst/>
              <a:gdLst>
                <a:gd name="T0" fmla="*/ 240 w 250"/>
                <a:gd name="T1" fmla="*/ 0 h 61"/>
                <a:gd name="T2" fmla="*/ 44 w 250"/>
                <a:gd name="T3" fmla="*/ 0 h 61"/>
                <a:gd name="T4" fmla="*/ 44 w 250"/>
                <a:gd name="T5" fmla="*/ 61 h 61"/>
                <a:gd name="T6" fmla="*/ 192 w 250"/>
                <a:gd name="T7" fmla="*/ 61 h 61"/>
                <a:gd name="T8" fmla="*/ 240 w 250"/>
                <a:gd name="T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61">
                  <a:moveTo>
                    <a:pt x="240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0" y="0"/>
                    <a:pt x="5" y="61"/>
                    <a:pt x="44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242" y="61"/>
                    <a:pt x="250" y="29"/>
                    <a:pt x="240" y="0"/>
                  </a:cubicBezTo>
                  <a:close/>
                </a:path>
              </a:pathLst>
            </a:custGeom>
            <a:solidFill>
              <a:srgbClr val="4C617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îśḷïďé"/>
            <p:cNvSpPr/>
            <p:nvPr/>
          </p:nvSpPr>
          <p:spPr bwMode="auto">
            <a:xfrm>
              <a:off x="11598276" y="6235700"/>
              <a:ext cx="138113" cy="201613"/>
            </a:xfrm>
            <a:custGeom>
              <a:avLst/>
              <a:gdLst>
                <a:gd name="T0" fmla="*/ 62 w 87"/>
                <a:gd name="T1" fmla="*/ 0 h 127"/>
                <a:gd name="T2" fmla="*/ 0 w 87"/>
                <a:gd name="T3" fmla="*/ 17 h 127"/>
                <a:gd name="T4" fmla="*/ 15 w 87"/>
                <a:gd name="T5" fmla="*/ 127 h 127"/>
                <a:gd name="T6" fmla="*/ 87 w 87"/>
                <a:gd name="T7" fmla="*/ 108 h 127"/>
                <a:gd name="T8" fmla="*/ 62 w 87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27">
                  <a:moveTo>
                    <a:pt x="62" y="0"/>
                  </a:moveTo>
                  <a:lnTo>
                    <a:pt x="0" y="17"/>
                  </a:lnTo>
                  <a:lnTo>
                    <a:pt x="15" y="127"/>
                  </a:lnTo>
                  <a:lnTo>
                    <a:pt x="87" y="108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D1A886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ïṣḷîḓé"/>
            <p:cNvSpPr/>
            <p:nvPr/>
          </p:nvSpPr>
          <p:spPr bwMode="auto">
            <a:xfrm>
              <a:off x="11610975" y="6319838"/>
              <a:ext cx="292100" cy="611188"/>
            </a:xfrm>
            <a:custGeom>
              <a:avLst/>
              <a:gdLst>
                <a:gd name="T0" fmla="*/ 0 w 107"/>
                <a:gd name="T1" fmla="*/ 45 h 224"/>
                <a:gd name="T2" fmla="*/ 12 w 107"/>
                <a:gd name="T3" fmla="*/ 210 h 224"/>
                <a:gd name="T4" fmla="*/ 107 w 107"/>
                <a:gd name="T5" fmla="*/ 224 h 224"/>
                <a:gd name="T6" fmla="*/ 47 w 107"/>
                <a:gd name="T7" fmla="*/ 0 h 224"/>
                <a:gd name="T8" fmla="*/ 0 w 107"/>
                <a:gd name="T9" fmla="*/ 4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24">
                  <a:moveTo>
                    <a:pt x="0" y="45"/>
                  </a:moveTo>
                  <a:cubicBezTo>
                    <a:pt x="12" y="210"/>
                    <a:pt x="12" y="210"/>
                    <a:pt x="12" y="210"/>
                  </a:cubicBezTo>
                  <a:cubicBezTo>
                    <a:pt x="45" y="210"/>
                    <a:pt x="75" y="213"/>
                    <a:pt x="107" y="224"/>
                  </a:cubicBezTo>
                  <a:cubicBezTo>
                    <a:pt x="95" y="146"/>
                    <a:pt x="80" y="68"/>
                    <a:pt x="47" y="0"/>
                  </a:cubicBezTo>
                  <a:cubicBezTo>
                    <a:pt x="33" y="18"/>
                    <a:pt x="8" y="46"/>
                    <a:pt x="0" y="45"/>
                  </a:cubicBezTo>
                  <a:close/>
                </a:path>
              </a:pathLst>
            </a:custGeom>
            <a:solidFill>
              <a:srgbClr val="688096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iṡļîḓé"/>
            <p:cNvSpPr/>
            <p:nvPr/>
          </p:nvSpPr>
          <p:spPr bwMode="auto">
            <a:xfrm>
              <a:off x="11122026" y="6570663"/>
              <a:ext cx="96838" cy="41275"/>
            </a:xfrm>
            <a:custGeom>
              <a:avLst/>
              <a:gdLst>
                <a:gd name="T0" fmla="*/ 1 w 36"/>
                <a:gd name="T1" fmla="*/ 0 h 15"/>
                <a:gd name="T2" fmla="*/ 23 w 36"/>
                <a:gd name="T3" fmla="*/ 4 h 15"/>
                <a:gd name="T4" fmla="*/ 36 w 36"/>
                <a:gd name="T5" fmla="*/ 12 h 15"/>
                <a:gd name="T6" fmla="*/ 24 w 36"/>
                <a:gd name="T7" fmla="*/ 15 h 15"/>
                <a:gd name="T8" fmla="*/ 9 w 36"/>
                <a:gd name="T9" fmla="*/ 11 h 15"/>
                <a:gd name="T10" fmla="*/ 1 w 3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5">
                  <a:moveTo>
                    <a:pt x="1" y="0"/>
                  </a:moveTo>
                  <a:cubicBezTo>
                    <a:pt x="23" y="4"/>
                    <a:pt x="23" y="4"/>
                    <a:pt x="23" y="4"/>
                  </a:cubicBezTo>
                  <a:cubicBezTo>
                    <a:pt x="26" y="5"/>
                    <a:pt x="36" y="10"/>
                    <a:pt x="36" y="12"/>
                  </a:cubicBezTo>
                  <a:cubicBezTo>
                    <a:pt x="36" y="15"/>
                    <a:pt x="27" y="15"/>
                    <a:pt x="24" y="15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0" y="8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D4B19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6" name="išľiďê"/>
            <p:cNvSpPr/>
            <p:nvPr/>
          </p:nvSpPr>
          <p:spPr bwMode="auto">
            <a:xfrm>
              <a:off x="11091863" y="6592888"/>
              <a:ext cx="174625" cy="103188"/>
            </a:xfrm>
            <a:custGeom>
              <a:avLst/>
              <a:gdLst>
                <a:gd name="T0" fmla="*/ 7 w 64"/>
                <a:gd name="T1" fmla="*/ 10 h 38"/>
                <a:gd name="T2" fmla="*/ 6 w 64"/>
                <a:gd name="T3" fmla="*/ 10 h 38"/>
                <a:gd name="T4" fmla="*/ 10 w 64"/>
                <a:gd name="T5" fmla="*/ 19 h 38"/>
                <a:gd name="T6" fmla="*/ 11 w 64"/>
                <a:gd name="T7" fmla="*/ 29 h 38"/>
                <a:gd name="T8" fmla="*/ 15 w 64"/>
                <a:gd name="T9" fmla="*/ 38 h 38"/>
                <a:gd name="T10" fmla="*/ 37 w 64"/>
                <a:gd name="T11" fmla="*/ 38 h 38"/>
                <a:gd name="T12" fmla="*/ 55 w 64"/>
                <a:gd name="T13" fmla="*/ 32 h 38"/>
                <a:gd name="T14" fmla="*/ 52 w 64"/>
                <a:gd name="T15" fmla="*/ 6 h 38"/>
                <a:gd name="T16" fmla="*/ 42 w 64"/>
                <a:gd name="T17" fmla="*/ 0 h 38"/>
                <a:gd name="T18" fmla="*/ 7 w 64"/>
                <a:gd name="T19" fmla="*/ 0 h 38"/>
                <a:gd name="T20" fmla="*/ 7 w 64"/>
                <a:gd name="T21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38">
                  <a:moveTo>
                    <a:pt x="7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3" y="13"/>
                    <a:pt x="5" y="19"/>
                    <a:pt x="10" y="19"/>
                  </a:cubicBezTo>
                  <a:cubicBezTo>
                    <a:pt x="5" y="22"/>
                    <a:pt x="7" y="28"/>
                    <a:pt x="11" y="29"/>
                  </a:cubicBezTo>
                  <a:cubicBezTo>
                    <a:pt x="8" y="32"/>
                    <a:pt x="10" y="38"/>
                    <a:pt x="15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43" y="38"/>
                    <a:pt x="51" y="34"/>
                    <a:pt x="55" y="32"/>
                  </a:cubicBezTo>
                  <a:cubicBezTo>
                    <a:pt x="64" y="24"/>
                    <a:pt x="58" y="9"/>
                    <a:pt x="52" y="6"/>
                  </a:cubicBez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1" y="10"/>
                    <a:pt x="7" y="10"/>
                  </a:cubicBezTo>
                  <a:close/>
                </a:path>
              </a:pathLst>
            </a:custGeom>
            <a:solidFill>
              <a:srgbClr val="FFD7B7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7" name="íṣlíḑè"/>
            <p:cNvSpPr/>
            <p:nvPr/>
          </p:nvSpPr>
          <p:spPr bwMode="auto">
            <a:xfrm>
              <a:off x="11104563" y="6619875"/>
              <a:ext cx="38100" cy="52388"/>
            </a:xfrm>
            <a:custGeom>
              <a:avLst/>
              <a:gdLst>
                <a:gd name="T0" fmla="*/ 14 w 14"/>
                <a:gd name="T1" fmla="*/ 19 h 19"/>
                <a:gd name="T2" fmla="*/ 6 w 14"/>
                <a:gd name="T3" fmla="*/ 19 h 19"/>
                <a:gd name="T4" fmla="*/ 6 w 14"/>
                <a:gd name="T5" fmla="*/ 19 h 19"/>
                <a:gd name="T6" fmla="*/ 5 w 14"/>
                <a:gd name="T7" fmla="*/ 19 h 19"/>
                <a:gd name="T8" fmla="*/ 14 w 14"/>
                <a:gd name="T9" fmla="*/ 19 h 19"/>
                <a:gd name="T10" fmla="*/ 1 w 14"/>
                <a:gd name="T11" fmla="*/ 0 h 19"/>
                <a:gd name="T12" fmla="*/ 0 w 14"/>
                <a:gd name="T13" fmla="*/ 1 h 19"/>
                <a:gd name="T14" fmla="*/ 12 w 14"/>
                <a:gd name="T15" fmla="*/ 1 h 19"/>
                <a:gd name="T16" fmla="*/ 1 w 14"/>
                <a:gd name="T17" fmla="*/ 0 h 19"/>
                <a:gd name="T18" fmla="*/ 1 w 14"/>
                <a:gd name="T19" fmla="*/ 0 h 19"/>
                <a:gd name="T20" fmla="*/ 3 w 14"/>
                <a:gd name="T21" fmla="*/ 9 h 19"/>
                <a:gd name="T22" fmla="*/ 5 w 14"/>
                <a:gd name="T23" fmla="*/ 9 h 19"/>
                <a:gd name="T24" fmla="*/ 4 w 14"/>
                <a:gd name="T25" fmla="*/ 10 h 19"/>
                <a:gd name="T26" fmla="*/ 13 w 14"/>
                <a:gd name="T27" fmla="*/ 10 h 19"/>
                <a:gd name="T28" fmla="*/ 3 w 14"/>
                <a:gd name="T2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19">
                  <a:moveTo>
                    <a:pt x="14" y="19"/>
                  </a:moveTo>
                  <a:cubicBezTo>
                    <a:pt x="14" y="19"/>
                    <a:pt x="10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9" y="19"/>
                    <a:pt x="14" y="19"/>
                    <a:pt x="14" y="19"/>
                  </a:cubicBezTo>
                  <a:close/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5" y="1"/>
                    <a:pt x="12" y="1"/>
                    <a:pt x="12" y="1"/>
                  </a:cubicBezTo>
                  <a:cubicBezTo>
                    <a:pt x="12" y="1"/>
                    <a:pt x="5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3" y="9"/>
                  </a:moveTo>
                  <a:cubicBezTo>
                    <a:pt x="3" y="9"/>
                    <a:pt x="4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13" y="10"/>
                    <a:pt x="13" y="10"/>
                  </a:cubicBezTo>
                  <a:cubicBezTo>
                    <a:pt x="13" y="10"/>
                    <a:pt x="7" y="9"/>
                    <a:pt x="3" y="9"/>
                  </a:cubicBezTo>
                  <a:close/>
                </a:path>
              </a:pathLst>
            </a:custGeom>
            <a:solidFill>
              <a:srgbClr val="D4B194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iṧľïḑê"/>
            <p:cNvSpPr/>
            <p:nvPr/>
          </p:nvSpPr>
          <p:spPr bwMode="auto">
            <a:xfrm>
              <a:off x="11210926" y="6599238"/>
              <a:ext cx="60325" cy="952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" name="íş1îďè"/>
            <p:cNvSpPr/>
            <p:nvPr/>
          </p:nvSpPr>
          <p:spPr bwMode="auto">
            <a:xfrm>
              <a:off x="11249026" y="6345238"/>
              <a:ext cx="531813" cy="361950"/>
            </a:xfrm>
            <a:custGeom>
              <a:avLst/>
              <a:gdLst>
                <a:gd name="T0" fmla="*/ 139 w 195"/>
                <a:gd name="T1" fmla="*/ 25 h 133"/>
                <a:gd name="T2" fmla="*/ 88 w 195"/>
                <a:gd name="T3" fmla="*/ 89 h 133"/>
                <a:gd name="T4" fmla="*/ 0 w 195"/>
                <a:gd name="T5" fmla="*/ 89 h 133"/>
                <a:gd name="T6" fmla="*/ 0 w 195"/>
                <a:gd name="T7" fmla="*/ 132 h 133"/>
                <a:gd name="T8" fmla="*/ 95 w 195"/>
                <a:gd name="T9" fmla="*/ 133 h 133"/>
                <a:gd name="T10" fmla="*/ 124 w 195"/>
                <a:gd name="T11" fmla="*/ 115 h 133"/>
                <a:gd name="T12" fmla="*/ 175 w 195"/>
                <a:gd name="T13" fmla="*/ 55 h 133"/>
                <a:gd name="T14" fmla="*/ 139 w 195"/>
                <a:gd name="T15" fmla="*/ 2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133">
                  <a:moveTo>
                    <a:pt x="139" y="25"/>
                  </a:moveTo>
                  <a:cubicBezTo>
                    <a:pt x="88" y="89"/>
                    <a:pt x="88" y="89"/>
                    <a:pt x="88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112" y="133"/>
                    <a:pt x="120" y="120"/>
                    <a:pt x="124" y="11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95" y="31"/>
                    <a:pt x="158" y="0"/>
                    <a:pt x="139" y="25"/>
                  </a:cubicBezTo>
                  <a:close/>
                </a:path>
              </a:pathLst>
            </a:custGeom>
            <a:solidFill>
              <a:srgbClr val="4C617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" name="îṡlïḑé"/>
            <p:cNvSpPr/>
            <p:nvPr/>
          </p:nvSpPr>
          <p:spPr bwMode="auto">
            <a:xfrm>
              <a:off x="11093451" y="7289800"/>
              <a:ext cx="292100" cy="234950"/>
            </a:xfrm>
            <a:custGeom>
              <a:avLst/>
              <a:gdLst>
                <a:gd name="T0" fmla="*/ 93 w 107"/>
                <a:gd name="T1" fmla="*/ 24 h 86"/>
                <a:gd name="T2" fmla="*/ 106 w 107"/>
                <a:gd name="T3" fmla="*/ 55 h 86"/>
                <a:gd name="T4" fmla="*/ 104 w 107"/>
                <a:gd name="T5" fmla="*/ 70 h 86"/>
                <a:gd name="T6" fmla="*/ 92 w 107"/>
                <a:gd name="T7" fmla="*/ 72 h 86"/>
                <a:gd name="T8" fmla="*/ 87 w 107"/>
                <a:gd name="T9" fmla="*/ 66 h 86"/>
                <a:gd name="T10" fmla="*/ 56 w 107"/>
                <a:gd name="T11" fmla="*/ 78 h 86"/>
                <a:gd name="T12" fmla="*/ 22 w 107"/>
                <a:gd name="T13" fmla="*/ 85 h 86"/>
                <a:gd name="T14" fmla="*/ 1 w 107"/>
                <a:gd name="T15" fmla="*/ 77 h 86"/>
                <a:gd name="T16" fmla="*/ 35 w 107"/>
                <a:gd name="T17" fmla="*/ 54 h 86"/>
                <a:gd name="T18" fmla="*/ 66 w 107"/>
                <a:gd name="T19" fmla="*/ 10 h 86"/>
                <a:gd name="T20" fmla="*/ 84 w 107"/>
                <a:gd name="T21" fmla="*/ 36 h 86"/>
                <a:gd name="T22" fmla="*/ 93 w 107"/>
                <a:gd name="T23" fmla="*/ 2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7" h="86">
                  <a:moveTo>
                    <a:pt x="93" y="24"/>
                  </a:moveTo>
                  <a:cubicBezTo>
                    <a:pt x="98" y="29"/>
                    <a:pt x="105" y="48"/>
                    <a:pt x="106" y="55"/>
                  </a:cubicBezTo>
                  <a:cubicBezTo>
                    <a:pt x="107" y="63"/>
                    <a:pt x="107" y="69"/>
                    <a:pt x="104" y="70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0" y="72"/>
                    <a:pt x="88" y="70"/>
                    <a:pt x="87" y="66"/>
                  </a:cubicBezTo>
                  <a:cubicBezTo>
                    <a:pt x="81" y="66"/>
                    <a:pt x="70" y="76"/>
                    <a:pt x="56" y="78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15" y="86"/>
                    <a:pt x="2" y="85"/>
                    <a:pt x="1" y="77"/>
                  </a:cubicBezTo>
                  <a:cubicBezTo>
                    <a:pt x="0" y="69"/>
                    <a:pt x="21" y="61"/>
                    <a:pt x="35" y="54"/>
                  </a:cubicBezTo>
                  <a:cubicBezTo>
                    <a:pt x="49" y="47"/>
                    <a:pt x="66" y="18"/>
                    <a:pt x="66" y="10"/>
                  </a:cubicBezTo>
                  <a:cubicBezTo>
                    <a:pt x="65" y="0"/>
                    <a:pt x="75" y="36"/>
                    <a:pt x="84" y="36"/>
                  </a:cubicBezTo>
                  <a:cubicBezTo>
                    <a:pt x="92" y="36"/>
                    <a:pt x="90" y="21"/>
                    <a:pt x="93" y="24"/>
                  </a:cubicBezTo>
                  <a:close/>
                </a:path>
              </a:pathLst>
            </a:custGeom>
            <a:solidFill>
              <a:srgbClr val="2C3945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íṥḻîḋe"/>
            <p:cNvSpPr/>
            <p:nvPr/>
          </p:nvSpPr>
          <p:spPr bwMode="auto">
            <a:xfrm>
              <a:off x="11217276" y="6943725"/>
              <a:ext cx="203200" cy="450850"/>
            </a:xfrm>
            <a:custGeom>
              <a:avLst/>
              <a:gdLst>
                <a:gd name="T0" fmla="*/ 64 w 75"/>
                <a:gd name="T1" fmla="*/ 3 h 165"/>
                <a:gd name="T2" fmla="*/ 23 w 75"/>
                <a:gd name="T3" fmla="*/ 3 h 165"/>
                <a:gd name="T4" fmla="*/ 15 w 75"/>
                <a:gd name="T5" fmla="*/ 6 h 165"/>
                <a:gd name="T6" fmla="*/ 0 w 75"/>
                <a:gd name="T7" fmla="*/ 155 h 165"/>
                <a:gd name="T8" fmla="*/ 10 w 75"/>
                <a:gd name="T9" fmla="*/ 165 h 165"/>
                <a:gd name="T10" fmla="*/ 51 w 75"/>
                <a:gd name="T11" fmla="*/ 165 h 165"/>
                <a:gd name="T12" fmla="*/ 61 w 75"/>
                <a:gd name="T13" fmla="*/ 155 h 165"/>
                <a:gd name="T14" fmla="*/ 74 w 75"/>
                <a:gd name="T15" fmla="*/ 13 h 165"/>
                <a:gd name="T16" fmla="*/ 64 w 75"/>
                <a:gd name="T17" fmla="*/ 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165">
                  <a:moveTo>
                    <a:pt x="64" y="3"/>
                  </a:moveTo>
                  <a:cubicBezTo>
                    <a:pt x="23" y="3"/>
                    <a:pt x="23" y="3"/>
                    <a:pt x="23" y="3"/>
                  </a:cubicBezTo>
                  <a:cubicBezTo>
                    <a:pt x="18" y="3"/>
                    <a:pt x="16" y="0"/>
                    <a:pt x="15" y="6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51" y="165"/>
                    <a:pt x="51" y="165"/>
                    <a:pt x="51" y="165"/>
                  </a:cubicBezTo>
                  <a:cubicBezTo>
                    <a:pt x="56" y="165"/>
                    <a:pt x="60" y="160"/>
                    <a:pt x="61" y="155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5" y="8"/>
                    <a:pt x="70" y="3"/>
                    <a:pt x="64" y="3"/>
                  </a:cubicBezTo>
                  <a:close/>
                </a:path>
              </a:pathLst>
            </a:custGeom>
            <a:solidFill>
              <a:srgbClr val="4C617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" name="ïṩlïḋè"/>
            <p:cNvSpPr/>
            <p:nvPr/>
          </p:nvSpPr>
          <p:spPr bwMode="auto">
            <a:xfrm>
              <a:off x="11439526" y="7059613"/>
              <a:ext cx="566738" cy="122238"/>
            </a:xfrm>
            <a:custGeom>
              <a:avLst/>
              <a:gdLst>
                <a:gd name="T0" fmla="*/ 186 w 208"/>
                <a:gd name="T1" fmla="*/ 0 h 45"/>
                <a:gd name="T2" fmla="*/ 23 w 208"/>
                <a:gd name="T3" fmla="*/ 0 h 45"/>
                <a:gd name="T4" fmla="*/ 0 w 208"/>
                <a:gd name="T5" fmla="*/ 22 h 45"/>
                <a:gd name="T6" fmla="*/ 0 w 208"/>
                <a:gd name="T7" fmla="*/ 22 h 45"/>
                <a:gd name="T8" fmla="*/ 23 w 208"/>
                <a:gd name="T9" fmla="*/ 45 h 45"/>
                <a:gd name="T10" fmla="*/ 186 w 208"/>
                <a:gd name="T11" fmla="*/ 45 h 45"/>
                <a:gd name="T12" fmla="*/ 208 w 208"/>
                <a:gd name="T13" fmla="*/ 22 h 45"/>
                <a:gd name="T14" fmla="*/ 208 w 208"/>
                <a:gd name="T15" fmla="*/ 22 h 45"/>
                <a:gd name="T16" fmla="*/ 186 w 208"/>
                <a:gd name="T1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45">
                  <a:moveTo>
                    <a:pt x="186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5"/>
                    <a:pt x="10" y="45"/>
                    <a:pt x="23" y="45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98" y="45"/>
                    <a:pt x="208" y="35"/>
                    <a:pt x="208" y="22"/>
                  </a:cubicBezTo>
                  <a:cubicBezTo>
                    <a:pt x="208" y="22"/>
                    <a:pt x="208" y="22"/>
                    <a:pt x="208" y="22"/>
                  </a:cubicBezTo>
                  <a:cubicBezTo>
                    <a:pt x="208" y="10"/>
                    <a:pt x="198" y="0"/>
                    <a:pt x="186" y="0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3" name="íṥ1iḍê"/>
            <p:cNvSpPr/>
            <p:nvPr/>
          </p:nvSpPr>
          <p:spPr bwMode="auto">
            <a:xfrm>
              <a:off x="11884027" y="6557963"/>
              <a:ext cx="122238" cy="623888"/>
            </a:xfrm>
            <a:custGeom>
              <a:avLst/>
              <a:gdLst>
                <a:gd name="T0" fmla="*/ 45 w 45"/>
                <a:gd name="T1" fmla="*/ 206 h 229"/>
                <a:gd name="T2" fmla="*/ 45 w 45"/>
                <a:gd name="T3" fmla="*/ 23 h 229"/>
                <a:gd name="T4" fmla="*/ 23 w 45"/>
                <a:gd name="T5" fmla="*/ 0 h 229"/>
                <a:gd name="T6" fmla="*/ 23 w 45"/>
                <a:gd name="T7" fmla="*/ 0 h 229"/>
                <a:gd name="T8" fmla="*/ 0 w 45"/>
                <a:gd name="T9" fmla="*/ 23 h 229"/>
                <a:gd name="T10" fmla="*/ 0 w 45"/>
                <a:gd name="T11" fmla="*/ 206 h 229"/>
                <a:gd name="T12" fmla="*/ 23 w 45"/>
                <a:gd name="T13" fmla="*/ 229 h 229"/>
                <a:gd name="T14" fmla="*/ 23 w 45"/>
                <a:gd name="T15" fmla="*/ 229 h 229"/>
                <a:gd name="T16" fmla="*/ 45 w 45"/>
                <a:gd name="T17" fmla="*/ 20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29">
                  <a:moveTo>
                    <a:pt x="45" y="206"/>
                  </a:moveTo>
                  <a:cubicBezTo>
                    <a:pt x="45" y="23"/>
                    <a:pt x="45" y="23"/>
                    <a:pt x="45" y="23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9"/>
                    <a:pt x="10" y="229"/>
                    <a:pt x="23" y="229"/>
                  </a:cubicBezTo>
                  <a:cubicBezTo>
                    <a:pt x="23" y="229"/>
                    <a:pt x="23" y="229"/>
                    <a:pt x="23" y="229"/>
                  </a:cubicBezTo>
                  <a:cubicBezTo>
                    <a:pt x="35" y="229"/>
                    <a:pt x="45" y="219"/>
                    <a:pt x="45" y="206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" name="i$ḷïḋé"/>
            <p:cNvSpPr/>
            <p:nvPr/>
          </p:nvSpPr>
          <p:spPr bwMode="auto">
            <a:xfrm>
              <a:off x="11701463" y="7113588"/>
              <a:ext cx="44450" cy="34607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5" name="îṩḻiḍé"/>
            <p:cNvSpPr/>
            <p:nvPr/>
          </p:nvSpPr>
          <p:spPr bwMode="auto">
            <a:xfrm>
              <a:off x="11534776" y="7421563"/>
              <a:ext cx="376238" cy="107950"/>
            </a:xfrm>
            <a:custGeom>
              <a:avLst/>
              <a:gdLst>
                <a:gd name="T0" fmla="*/ 138 w 138"/>
                <a:gd name="T1" fmla="*/ 40 h 40"/>
                <a:gd name="T2" fmla="*/ 114 w 138"/>
                <a:gd name="T3" fmla="*/ 14 h 40"/>
                <a:gd name="T4" fmla="*/ 69 w 138"/>
                <a:gd name="T5" fmla="*/ 0 h 40"/>
                <a:gd name="T6" fmla="*/ 24 w 138"/>
                <a:gd name="T7" fmla="*/ 14 h 40"/>
                <a:gd name="T8" fmla="*/ 0 w 138"/>
                <a:gd name="T9" fmla="*/ 40 h 40"/>
                <a:gd name="T10" fmla="*/ 17 w 138"/>
                <a:gd name="T11" fmla="*/ 40 h 40"/>
                <a:gd name="T12" fmla="*/ 32 w 138"/>
                <a:gd name="T13" fmla="*/ 25 h 40"/>
                <a:gd name="T14" fmla="*/ 69 w 138"/>
                <a:gd name="T15" fmla="*/ 14 h 40"/>
                <a:gd name="T16" fmla="*/ 106 w 138"/>
                <a:gd name="T17" fmla="*/ 25 h 40"/>
                <a:gd name="T18" fmla="*/ 121 w 138"/>
                <a:gd name="T19" fmla="*/ 40 h 40"/>
                <a:gd name="T20" fmla="*/ 138 w 138"/>
                <a:gd name="T2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40">
                  <a:moveTo>
                    <a:pt x="138" y="40"/>
                  </a:moveTo>
                  <a:cubicBezTo>
                    <a:pt x="133" y="30"/>
                    <a:pt x="124" y="21"/>
                    <a:pt x="114" y="14"/>
                  </a:cubicBezTo>
                  <a:cubicBezTo>
                    <a:pt x="101" y="5"/>
                    <a:pt x="86" y="0"/>
                    <a:pt x="69" y="0"/>
                  </a:cubicBezTo>
                  <a:cubicBezTo>
                    <a:pt x="52" y="0"/>
                    <a:pt x="37" y="5"/>
                    <a:pt x="24" y="14"/>
                  </a:cubicBezTo>
                  <a:cubicBezTo>
                    <a:pt x="14" y="21"/>
                    <a:pt x="6" y="30"/>
                    <a:pt x="0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21" y="35"/>
                    <a:pt x="26" y="30"/>
                    <a:pt x="32" y="25"/>
                  </a:cubicBezTo>
                  <a:cubicBezTo>
                    <a:pt x="43" y="18"/>
                    <a:pt x="55" y="14"/>
                    <a:pt x="69" y="14"/>
                  </a:cubicBezTo>
                  <a:cubicBezTo>
                    <a:pt x="83" y="14"/>
                    <a:pt x="96" y="18"/>
                    <a:pt x="106" y="25"/>
                  </a:cubicBezTo>
                  <a:cubicBezTo>
                    <a:pt x="112" y="30"/>
                    <a:pt x="117" y="35"/>
                    <a:pt x="121" y="40"/>
                  </a:cubicBezTo>
                  <a:lnTo>
                    <a:pt x="138" y="40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6" name="îṥ1îďe"/>
            <p:cNvSpPr/>
            <p:nvPr/>
          </p:nvSpPr>
          <p:spPr bwMode="auto">
            <a:xfrm>
              <a:off x="11603038" y="6272213"/>
              <a:ext cx="136525" cy="168275"/>
            </a:xfrm>
            <a:custGeom>
              <a:avLst/>
              <a:gdLst>
                <a:gd name="T0" fmla="*/ 86 w 86"/>
                <a:gd name="T1" fmla="*/ 34 h 106"/>
                <a:gd name="T2" fmla="*/ 76 w 86"/>
                <a:gd name="T3" fmla="*/ 0 h 106"/>
                <a:gd name="T4" fmla="*/ 0 w 86"/>
                <a:gd name="T5" fmla="*/ 87 h 106"/>
                <a:gd name="T6" fmla="*/ 2 w 86"/>
                <a:gd name="T7" fmla="*/ 106 h 106"/>
                <a:gd name="T8" fmla="*/ 86 w 86"/>
                <a:gd name="T9" fmla="*/ 3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6">
                  <a:moveTo>
                    <a:pt x="86" y="34"/>
                  </a:moveTo>
                  <a:lnTo>
                    <a:pt x="76" y="0"/>
                  </a:lnTo>
                  <a:lnTo>
                    <a:pt x="0" y="87"/>
                  </a:lnTo>
                  <a:lnTo>
                    <a:pt x="2" y="106"/>
                  </a:lnTo>
                  <a:lnTo>
                    <a:pt x="86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7" name="îṩļíďe"/>
            <p:cNvSpPr/>
            <p:nvPr/>
          </p:nvSpPr>
          <p:spPr bwMode="auto">
            <a:xfrm>
              <a:off x="11609388" y="6296025"/>
              <a:ext cx="136525" cy="163513"/>
            </a:xfrm>
            <a:custGeom>
              <a:avLst/>
              <a:gdLst>
                <a:gd name="T0" fmla="*/ 86 w 86"/>
                <a:gd name="T1" fmla="*/ 34 h 103"/>
                <a:gd name="T2" fmla="*/ 77 w 86"/>
                <a:gd name="T3" fmla="*/ 0 h 103"/>
                <a:gd name="T4" fmla="*/ 0 w 86"/>
                <a:gd name="T5" fmla="*/ 91 h 103"/>
                <a:gd name="T6" fmla="*/ 0 w 86"/>
                <a:gd name="T7" fmla="*/ 103 h 103"/>
                <a:gd name="T8" fmla="*/ 86 w 86"/>
                <a:gd name="T9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3">
                  <a:moveTo>
                    <a:pt x="86" y="34"/>
                  </a:moveTo>
                  <a:lnTo>
                    <a:pt x="77" y="0"/>
                  </a:lnTo>
                  <a:lnTo>
                    <a:pt x="0" y="91"/>
                  </a:lnTo>
                  <a:lnTo>
                    <a:pt x="0" y="103"/>
                  </a:lnTo>
                  <a:lnTo>
                    <a:pt x="86" y="34"/>
                  </a:lnTo>
                  <a:close/>
                </a:path>
              </a:pathLst>
            </a:custGeom>
            <a:solidFill>
              <a:srgbClr val="4C6173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íṥḷïdè"/>
            <p:cNvSpPr/>
            <p:nvPr/>
          </p:nvSpPr>
          <p:spPr bwMode="auto">
            <a:xfrm>
              <a:off x="11434763" y="5892800"/>
              <a:ext cx="354013" cy="417513"/>
            </a:xfrm>
            <a:custGeom>
              <a:avLst/>
              <a:gdLst>
                <a:gd name="T0" fmla="*/ 38 w 130"/>
                <a:gd name="T1" fmla="*/ 148 h 153"/>
                <a:gd name="T2" fmla="*/ 83 w 130"/>
                <a:gd name="T3" fmla="*/ 24 h 153"/>
                <a:gd name="T4" fmla="*/ 98 w 130"/>
                <a:gd name="T5" fmla="*/ 126 h 153"/>
                <a:gd name="T6" fmla="*/ 38 w 130"/>
                <a:gd name="T7" fmla="*/ 14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153">
                  <a:moveTo>
                    <a:pt x="38" y="148"/>
                  </a:moveTo>
                  <a:cubicBezTo>
                    <a:pt x="0" y="136"/>
                    <a:pt x="3" y="0"/>
                    <a:pt x="83" y="24"/>
                  </a:cubicBezTo>
                  <a:cubicBezTo>
                    <a:pt x="130" y="39"/>
                    <a:pt x="124" y="94"/>
                    <a:pt x="98" y="126"/>
                  </a:cubicBezTo>
                  <a:cubicBezTo>
                    <a:pt x="83" y="145"/>
                    <a:pt x="55" y="153"/>
                    <a:pt x="38" y="148"/>
                  </a:cubicBezTo>
                  <a:close/>
                </a:path>
              </a:pathLst>
            </a:custGeom>
            <a:solidFill>
              <a:srgbClr val="F2CAA9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9" name="íṥḻíḓè"/>
            <p:cNvSpPr/>
            <p:nvPr/>
          </p:nvSpPr>
          <p:spPr bwMode="auto">
            <a:xfrm>
              <a:off x="11496676" y="5937250"/>
              <a:ext cx="284163" cy="306388"/>
            </a:xfrm>
            <a:custGeom>
              <a:avLst/>
              <a:gdLst>
                <a:gd name="T0" fmla="*/ 68 w 104"/>
                <a:gd name="T1" fmla="*/ 12 h 113"/>
                <a:gd name="T2" fmla="*/ 73 w 104"/>
                <a:gd name="T3" fmla="*/ 113 h 113"/>
                <a:gd name="T4" fmla="*/ 72 w 104"/>
                <a:gd name="T5" fmla="*/ 79 h 113"/>
                <a:gd name="T6" fmla="*/ 55 w 104"/>
                <a:gd name="T7" fmla="*/ 65 h 113"/>
                <a:gd name="T8" fmla="*/ 0 w 104"/>
                <a:gd name="T9" fmla="*/ 36 h 113"/>
                <a:gd name="T10" fmla="*/ 68 w 104"/>
                <a:gd name="T11" fmla="*/ 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113">
                  <a:moveTo>
                    <a:pt x="68" y="12"/>
                  </a:moveTo>
                  <a:cubicBezTo>
                    <a:pt x="104" y="25"/>
                    <a:pt x="104" y="81"/>
                    <a:pt x="73" y="113"/>
                  </a:cubicBezTo>
                  <a:cubicBezTo>
                    <a:pt x="74" y="105"/>
                    <a:pt x="75" y="99"/>
                    <a:pt x="72" y="79"/>
                  </a:cubicBezTo>
                  <a:cubicBezTo>
                    <a:pt x="70" y="80"/>
                    <a:pt x="56" y="86"/>
                    <a:pt x="55" y="65"/>
                  </a:cubicBezTo>
                  <a:cubicBezTo>
                    <a:pt x="53" y="36"/>
                    <a:pt x="19" y="33"/>
                    <a:pt x="0" y="36"/>
                  </a:cubicBezTo>
                  <a:cubicBezTo>
                    <a:pt x="14" y="4"/>
                    <a:pt x="36" y="0"/>
                    <a:pt x="68" y="12"/>
                  </a:cubicBezTo>
                  <a:close/>
                </a:path>
              </a:pathLst>
            </a:custGeom>
            <a:solidFill>
              <a:srgbClr val="6E4D28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0" name="ïŝlidê"/>
            <p:cNvSpPr/>
            <p:nvPr/>
          </p:nvSpPr>
          <p:spPr bwMode="auto">
            <a:xfrm>
              <a:off x="11650663" y="6108700"/>
              <a:ext cx="57150" cy="95250"/>
            </a:xfrm>
            <a:custGeom>
              <a:avLst/>
              <a:gdLst>
                <a:gd name="T0" fmla="*/ 12 w 21"/>
                <a:gd name="T1" fmla="*/ 0 h 35"/>
                <a:gd name="T2" fmla="*/ 1 w 21"/>
                <a:gd name="T3" fmla="*/ 16 h 35"/>
                <a:gd name="T4" fmla="*/ 8 w 21"/>
                <a:gd name="T5" fmla="*/ 34 h 35"/>
                <a:gd name="T6" fmla="*/ 20 w 21"/>
                <a:gd name="T7" fmla="*/ 18 h 35"/>
                <a:gd name="T8" fmla="*/ 12 w 21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5">
                  <a:moveTo>
                    <a:pt x="12" y="0"/>
                  </a:moveTo>
                  <a:cubicBezTo>
                    <a:pt x="7" y="0"/>
                    <a:pt x="2" y="7"/>
                    <a:pt x="1" y="16"/>
                  </a:cubicBezTo>
                  <a:cubicBezTo>
                    <a:pt x="0" y="25"/>
                    <a:pt x="3" y="33"/>
                    <a:pt x="8" y="34"/>
                  </a:cubicBezTo>
                  <a:cubicBezTo>
                    <a:pt x="13" y="35"/>
                    <a:pt x="19" y="27"/>
                    <a:pt x="20" y="18"/>
                  </a:cubicBezTo>
                  <a:cubicBezTo>
                    <a:pt x="21" y="9"/>
                    <a:pt x="17" y="1"/>
                    <a:pt x="12" y="0"/>
                  </a:cubicBezTo>
                  <a:close/>
                </a:path>
              </a:pathLst>
            </a:custGeom>
            <a:solidFill>
              <a:srgbClr val="F2CAA9"/>
            </a:solidFill>
            <a:ln w="9525">
              <a:solidFill>
                <a:srgbClr val="000000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490871" y="2134333"/>
            <a:ext cx="2502313" cy="2523804"/>
          </a:xfrm>
          <a:prstGeom prst="rect">
            <a:avLst/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可承受最小风险原则</a:t>
            </a:r>
            <a:r>
              <a:rPr lang="en-US" altLang="zh-CN" dirty="0">
                <a:solidFill>
                  <a:schemeClr val="bg1"/>
                </a:solidFill>
              </a:rPr>
              <a:t>---</a:t>
            </a:r>
            <a:r>
              <a:rPr dirty="0">
                <a:solidFill>
                  <a:schemeClr val="bg1"/>
                </a:solidFill>
              </a:rPr>
              <a:t>创业风险</a:t>
            </a:r>
            <a:r>
              <a:rPr dirty="0">
                <a:solidFill>
                  <a:schemeClr val="bg1"/>
                </a:solidFill>
              </a:rPr>
              <a:t>观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0000"/>
          </a:bodyPr>
          <a:lstStyle/>
          <a:p>
            <a:r>
              <a:rPr lang="en-US" altLang="zh-CN" dirty="0"/>
              <a:t>5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10"/>
          <p:cNvSpPr txBox="1">
            <a:spLocks noChangeArrowheads="1"/>
          </p:cNvSpPr>
          <p:nvPr/>
        </p:nvSpPr>
        <p:spPr bwMode="auto">
          <a:xfrm>
            <a:off x="2070735" y="1218565"/>
            <a:ext cx="8642350" cy="4082415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 algn="ctr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这个项目你做不做？</a:t>
            </a:r>
            <a:endParaRPr lang="zh-CN" altLang="en-US" sz="4000" b="1" dirty="0">
              <a:solidFill>
                <a:srgbClr val="FF0000"/>
              </a:solidFill>
              <a:sym typeface="+mn-ea"/>
            </a:endParaRPr>
          </a:p>
          <a:p>
            <a:pPr marL="0" indent="0" algn="ctr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endParaRPr lang="zh-CN" altLang="en-US" sz="4000" b="1" dirty="0">
              <a:solidFill>
                <a:srgbClr val="FF0000"/>
              </a:solidFill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dirty="0">
                <a:sym typeface="+mn-ea"/>
              </a:rPr>
              <a:t>有一个水下潜艇的项目，项目的技术是你老师</a:t>
            </a:r>
            <a:r>
              <a:rPr lang="zh-CN" altLang="en-US" sz="2400" dirty="0">
                <a:sym typeface="+mn-ea"/>
              </a:rPr>
              <a:t>的</a:t>
            </a:r>
            <a:endParaRPr lang="zh-CN" altLang="en-US" sz="2400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dirty="0">
                <a:sym typeface="+mn-ea"/>
              </a:rPr>
              <a:t>该项目</a:t>
            </a:r>
            <a:r>
              <a:rPr lang="zh-CN" altLang="en-US" sz="2400" dirty="0">
                <a:sym typeface="+mn-ea"/>
              </a:rPr>
              <a:t>技术是全国最好的，获奖无数</a:t>
            </a:r>
            <a:endParaRPr lang="zh-CN" altLang="en-US" sz="2400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dirty="0">
                <a:sym typeface="+mn-ea"/>
              </a:rPr>
              <a:t>但是需要投入300万，才能做出产品的原型</a:t>
            </a:r>
            <a:endParaRPr lang="zh-CN" altLang="en-US" sz="2400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dirty="0">
                <a:sym typeface="+mn-ea"/>
              </a:rPr>
              <a:t>你是否义无反顾去做项目？</a:t>
            </a:r>
            <a:endParaRPr lang="zh-CN" altLang="en-US" sz="2400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dirty="0"/>
              <a:t>如果要做，你会怎么</a:t>
            </a:r>
            <a:r>
              <a:rPr lang="zh-CN" altLang="en-US" sz="2400" dirty="0"/>
              <a:t>做？</a:t>
            </a:r>
            <a:endParaRPr lang="zh-CN" altLang="en-US" sz="2400" dirty="0"/>
          </a:p>
        </p:txBody>
      </p:sp>
      <p:sp>
        <p:nvSpPr>
          <p:cNvPr id="18434" name="文本框 8"/>
          <p:cNvSpPr txBox="1">
            <a:spLocks noChangeArrowheads="1"/>
          </p:cNvSpPr>
          <p:nvPr/>
        </p:nvSpPr>
        <p:spPr bwMode="auto">
          <a:xfrm>
            <a:off x="358844" y="348532"/>
            <a:ext cx="892810" cy="476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91436" tIns="45718" rIns="91436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  <a:buNone/>
            </a:pPr>
            <a:r>
              <a:rPr lang="zh-CN" altLang="en-US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</a:t>
            </a:r>
            <a:endParaRPr lang="zh-CN" altLang="en-US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37"/>
          <p:cNvGrpSpPr/>
          <p:nvPr/>
        </p:nvGrpSpPr>
        <p:grpSpPr>
          <a:xfrm>
            <a:off x="1" y="234903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2230" y="1189355"/>
            <a:ext cx="12009120" cy="5668010"/>
            <a:chOff x="6805" y="1275008"/>
            <a:chExt cx="12185195" cy="4881093"/>
          </a:xfrm>
        </p:grpSpPr>
        <p:sp>
          <p:nvSpPr>
            <p:cNvPr id="8" name="矩形 7"/>
            <p:cNvSpPr/>
            <p:nvPr/>
          </p:nvSpPr>
          <p:spPr>
            <a:xfrm>
              <a:off x="6805" y="1275008"/>
              <a:ext cx="12185195" cy="488109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9"/>
            <a:stretch>
              <a:fillRect/>
            </a:stretch>
          </p:blipFill>
          <p:spPr>
            <a:xfrm>
              <a:off x="592700" y="1316168"/>
              <a:ext cx="10895255" cy="479365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806" y="253808"/>
            <a:ext cx="354564" cy="677408"/>
            <a:chOff x="0" y="-78772"/>
            <a:chExt cx="602082" cy="1150304"/>
          </a:xfrm>
          <a:solidFill>
            <a:srgbClr val="FFC000"/>
          </a:solidFill>
        </p:grpSpPr>
        <p:sp>
          <p:nvSpPr>
            <p:cNvPr id="6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7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15744" y="450857"/>
            <a:ext cx="9653905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创业思维逻辑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效果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推理逻辑理论（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www.effectuation.org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10"/>
          <p:cNvSpPr txBox="1">
            <a:spLocks noChangeArrowheads="1"/>
          </p:cNvSpPr>
          <p:nvPr/>
        </p:nvSpPr>
        <p:spPr bwMode="auto">
          <a:xfrm>
            <a:off x="2070735" y="1218565"/>
            <a:ext cx="8642350" cy="4082415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 algn="ctr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这可能是这个问题的一种回答</a:t>
            </a:r>
            <a:endParaRPr lang="zh-CN" altLang="en-US" sz="2400" dirty="0">
              <a:solidFill>
                <a:srgbClr val="FF0000"/>
              </a:solidFill>
              <a:sym typeface="+mn-ea"/>
            </a:endParaRPr>
          </a:p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endParaRPr lang="zh-CN" altLang="en-US" sz="2400" dirty="0">
              <a:sym typeface="+mn-ea"/>
            </a:endParaRPr>
          </a:p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dirty="0">
                <a:sym typeface="+mn-ea"/>
              </a:rPr>
              <a:t>一位知名高校青岛研究院的院长曾分享自己创业经历：</a:t>
            </a:r>
            <a:endParaRPr lang="zh-CN" altLang="en-US" sz="2400" dirty="0">
              <a:sym typeface="+mn-ea"/>
            </a:endParaRPr>
          </a:p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dirty="0">
                <a:sym typeface="+mn-ea"/>
              </a:rPr>
              <a:t>这位院长多年从事多晶硅材料研究，在全国拥有最先进的核心技术，在技术的引领下，2012年迅速成立公司，生产多晶硅材料。</a:t>
            </a:r>
            <a:endParaRPr lang="zh-CN" altLang="en-US" sz="2400" dirty="0">
              <a:sym typeface="+mn-ea"/>
            </a:endParaRPr>
          </a:p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dirty="0">
                <a:sym typeface="+mn-ea"/>
              </a:rPr>
              <a:t>虽然技术领先，但是产品却没有市场，前期投入的几千万元面临打水漂的困境。</a:t>
            </a:r>
            <a:endParaRPr lang="zh-CN" altLang="en-US" sz="2400" dirty="0">
              <a:sym typeface="+mn-ea"/>
            </a:endParaRPr>
          </a:p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endParaRPr lang="zh-CN" altLang="en-US" sz="2400" dirty="0"/>
          </a:p>
        </p:txBody>
      </p:sp>
      <p:sp>
        <p:nvSpPr>
          <p:cNvPr id="18434" name="文本框 8"/>
          <p:cNvSpPr txBox="1">
            <a:spLocks noChangeArrowheads="1"/>
          </p:cNvSpPr>
          <p:nvPr/>
        </p:nvSpPr>
        <p:spPr bwMode="auto">
          <a:xfrm>
            <a:off x="358844" y="348532"/>
            <a:ext cx="892810" cy="476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91436" tIns="45718" rIns="91436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  <a:buNone/>
            </a:pPr>
            <a:r>
              <a:rPr lang="zh-CN" altLang="en-US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</a:t>
            </a:r>
            <a:endParaRPr lang="zh-CN" altLang="en-US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37"/>
          <p:cNvGrpSpPr/>
          <p:nvPr/>
        </p:nvGrpSpPr>
        <p:grpSpPr>
          <a:xfrm>
            <a:off x="1" y="234903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10"/>
          <p:cNvSpPr txBox="1">
            <a:spLocks noChangeArrowheads="1"/>
          </p:cNvSpPr>
          <p:nvPr/>
        </p:nvSpPr>
        <p:spPr bwMode="auto">
          <a:xfrm>
            <a:off x="1774825" y="1862455"/>
            <a:ext cx="8642350" cy="2620645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dirty="0">
                <a:sym typeface="+mn-ea"/>
              </a:rPr>
              <a:t>这就是创业巨大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“不确定”风险</a:t>
            </a:r>
            <a:r>
              <a:rPr lang="zh-CN" altLang="en-US" sz="2400" dirty="0">
                <a:sym typeface="+mn-ea"/>
              </a:rPr>
              <a:t>的体现</a:t>
            </a:r>
            <a:endParaRPr lang="zh-CN" altLang="en-US" sz="2400" dirty="0">
              <a:sym typeface="+mn-ea"/>
            </a:endParaRPr>
          </a:p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dirty="0">
                <a:sym typeface="+mn-ea"/>
              </a:rPr>
              <a:t>并不是技术领先就会有领先的产品，也不是自己认为产品好就会被市场认可，客户的需要才是解决“不确定”答案</a:t>
            </a:r>
            <a:r>
              <a:rPr lang="zh-CN" altLang="en-US" sz="2400" dirty="0">
                <a:sym typeface="+mn-ea"/>
              </a:rPr>
              <a:t>的来源。</a:t>
            </a:r>
            <a:endParaRPr lang="zh-CN" altLang="en-US" sz="2400" dirty="0"/>
          </a:p>
        </p:txBody>
      </p:sp>
      <p:sp>
        <p:nvSpPr>
          <p:cNvPr id="18434" name="文本框 8"/>
          <p:cNvSpPr txBox="1">
            <a:spLocks noChangeArrowheads="1"/>
          </p:cNvSpPr>
          <p:nvPr/>
        </p:nvSpPr>
        <p:spPr bwMode="auto">
          <a:xfrm>
            <a:off x="358844" y="348532"/>
            <a:ext cx="892810" cy="476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91436" tIns="45718" rIns="91436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  <a:buNone/>
            </a:pPr>
            <a:r>
              <a:rPr lang="zh-CN" altLang="en-US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</a:t>
            </a:r>
            <a:endParaRPr lang="zh-CN" altLang="en-US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37"/>
          <p:cNvGrpSpPr/>
          <p:nvPr/>
        </p:nvGrpSpPr>
        <p:grpSpPr>
          <a:xfrm>
            <a:off x="1" y="234903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10"/>
          <p:cNvSpPr txBox="1">
            <a:spLocks noChangeArrowheads="1"/>
          </p:cNvSpPr>
          <p:nvPr/>
        </p:nvSpPr>
        <p:spPr bwMode="auto">
          <a:xfrm>
            <a:off x="1555750" y="1511300"/>
            <a:ext cx="9080500" cy="4388485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dirty="0">
                <a:sym typeface="+mn-ea"/>
              </a:rPr>
              <a:t>经历了市场巨大“不确定”风险打击后，院长开始理解到客户的真正需求是什么。于是迅速调整策略，从解决其它多晶硅企业的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技术难题和升级开始起步。</a:t>
            </a:r>
            <a:endParaRPr lang="zh-CN" altLang="en-US" sz="2400" dirty="0">
              <a:solidFill>
                <a:srgbClr val="FF0000"/>
              </a:solidFill>
              <a:sym typeface="+mn-ea"/>
            </a:endParaRPr>
          </a:p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dirty="0">
                <a:sym typeface="+mn-ea"/>
              </a:rPr>
              <a:t>“难则变，变则通”。正是在解决技术难题中，得知了市场真正需要的产品，于是2015年重新成立公司，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开始生产更高纯度的硅锭</a:t>
            </a:r>
            <a:r>
              <a:rPr lang="zh-CN" altLang="en-US" sz="2400" dirty="0">
                <a:sym typeface="+mn-ea"/>
              </a:rPr>
              <a:t>，当年销售收入1000多万。</a:t>
            </a:r>
            <a:endParaRPr lang="zh-CN" altLang="en-US" sz="2400" dirty="0">
              <a:sym typeface="+mn-ea"/>
            </a:endParaRPr>
          </a:p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dirty="0">
                <a:sym typeface="+mn-ea"/>
              </a:rPr>
              <a:t>又根据客户需求，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投身到太阳能产业。</a:t>
            </a:r>
            <a:endParaRPr lang="zh-CN" altLang="en-US" sz="2400" dirty="0">
              <a:sym typeface="+mn-ea"/>
            </a:endParaRPr>
          </a:p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dirty="0">
                <a:sym typeface="+mn-ea"/>
              </a:rPr>
              <a:t>再根据客户需求，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生产多晶硅电极材料</a:t>
            </a:r>
            <a:r>
              <a:rPr lang="zh-CN" altLang="en-US" sz="2400" dirty="0">
                <a:sym typeface="+mn-ea"/>
              </a:rPr>
              <a:t>。</a:t>
            </a:r>
            <a:endParaRPr lang="zh-CN" altLang="en-US" sz="2400" dirty="0">
              <a:sym typeface="+mn-ea"/>
            </a:endParaRPr>
          </a:p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dirty="0">
                <a:sym typeface="+mn-ea"/>
              </a:rPr>
              <a:t>短短几年发展，中间规避了硅锭过剩、太阳能产业衰退等风险，到2020年销售收入达到几个亿。</a:t>
            </a:r>
            <a:endParaRPr lang="zh-CN" altLang="en-US" sz="2400" dirty="0"/>
          </a:p>
        </p:txBody>
      </p:sp>
      <p:sp>
        <p:nvSpPr>
          <p:cNvPr id="18434" name="文本框 8"/>
          <p:cNvSpPr txBox="1">
            <a:spLocks noChangeArrowheads="1"/>
          </p:cNvSpPr>
          <p:nvPr/>
        </p:nvSpPr>
        <p:spPr bwMode="auto">
          <a:xfrm>
            <a:off x="358844" y="348532"/>
            <a:ext cx="892810" cy="476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91436" tIns="45718" rIns="91436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  <a:buNone/>
            </a:pPr>
            <a:r>
              <a:rPr lang="zh-CN" altLang="en-US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</a:t>
            </a:r>
            <a:endParaRPr lang="zh-CN" altLang="en-US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37"/>
          <p:cNvGrpSpPr/>
          <p:nvPr/>
        </p:nvGrpSpPr>
        <p:grpSpPr>
          <a:xfrm>
            <a:off x="1" y="234903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10"/>
          <p:cNvSpPr txBox="1">
            <a:spLocks noChangeArrowheads="1"/>
          </p:cNvSpPr>
          <p:nvPr/>
        </p:nvSpPr>
        <p:spPr bwMode="auto">
          <a:xfrm>
            <a:off x="2012315" y="1920875"/>
            <a:ext cx="8642350" cy="2811780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dirty="0">
                <a:sym typeface="+mn-ea"/>
              </a:rPr>
              <a:t>这位院长对创业的结论是：创业不一定要先成立公司、大投入、大生产</a:t>
            </a:r>
            <a:endParaRPr lang="zh-CN" altLang="en-US" sz="2400" dirty="0">
              <a:sym typeface="+mn-ea"/>
            </a:endParaRPr>
          </a:p>
          <a:p>
            <a:pPr marL="0" indent="0" algn="l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先</a:t>
            </a:r>
            <a:r>
              <a:rPr lang="zh-CN" altLang="en-US" sz="2400" dirty="0">
                <a:sym typeface="+mn-ea"/>
              </a:rPr>
              <a:t>在自己擅长的岗位上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活下来</a:t>
            </a:r>
            <a:r>
              <a:rPr lang="zh-CN" altLang="en-US" sz="2400" dirty="0">
                <a:sym typeface="+mn-ea"/>
              </a:rPr>
              <a:t>是根本，然后真正感知市场，不断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根据市场</a:t>
            </a:r>
            <a:r>
              <a:rPr lang="zh-CN" altLang="en-US" sz="2400" dirty="0">
                <a:sym typeface="+mn-ea"/>
              </a:rPr>
              <a:t>“不确定”进行调整，</a:t>
            </a:r>
            <a:r>
              <a:rPr lang="zh-CN" altLang="en-US" sz="2400" dirty="0">
                <a:solidFill>
                  <a:srgbClr val="FF0000"/>
                </a:solidFill>
                <a:sym typeface="+mn-ea"/>
              </a:rPr>
              <a:t>见招拆招。</a:t>
            </a:r>
            <a:endParaRPr lang="zh-CN" altLang="en-US" sz="2400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8434" name="文本框 8"/>
          <p:cNvSpPr txBox="1">
            <a:spLocks noChangeArrowheads="1"/>
          </p:cNvSpPr>
          <p:nvPr/>
        </p:nvSpPr>
        <p:spPr bwMode="auto">
          <a:xfrm>
            <a:off x="358844" y="348532"/>
            <a:ext cx="892810" cy="476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91436" tIns="45718" rIns="91436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  <a:buNone/>
            </a:pPr>
            <a:r>
              <a:rPr lang="zh-CN" altLang="en-US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选择</a:t>
            </a:r>
            <a:endParaRPr lang="zh-CN" altLang="en-US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37"/>
          <p:cNvGrpSpPr/>
          <p:nvPr/>
        </p:nvGrpSpPr>
        <p:grpSpPr>
          <a:xfrm>
            <a:off x="1" y="234903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634" y="898149"/>
            <a:ext cx="10515601" cy="475009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可承担损失的原则</a:t>
            </a:r>
            <a:r>
              <a:rPr lang="en-US" altLang="zh-CN" dirty="0"/>
              <a:t>-</a:t>
            </a:r>
            <a:r>
              <a:rPr lang="zh-CN" altLang="en-US" dirty="0"/>
              <a:t>新风险观</a:t>
            </a:r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3032754" y="2025057"/>
            <a:ext cx="8556345" cy="2782073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square" lIns="108000" rtlCol="0" anchor="ctr" anchorCtr="0">
            <a:noAutofit/>
          </a:bodyPr>
          <a:lstStyle/>
          <a:p>
            <a:pPr marL="355600" marR="0" lvl="0" indent="-355600" algn="l" defTabSz="913765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创业专家依据可承担损失，而不是预期收益做决策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355600" indent="-355600" defTabSz="913765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底线思维（</a:t>
            </a:r>
            <a:r>
              <a:rPr lang="en-US" altLang="zh-CN" sz="2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Bottom-line thinking</a:t>
            </a:r>
            <a:r>
              <a:rPr lang="zh-CN" altLang="en-US" sz="2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）（红线</a:t>
            </a:r>
            <a:r>
              <a:rPr lang="en-US" altLang="zh-CN" sz="2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禁区）</a:t>
            </a:r>
            <a:endParaRPr lang="zh-CN" altLang="en-US" sz="22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55600" marR="0" lvl="0" indent="-355600" algn="l" defTabSz="913765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即你可以接受失去什么，而不是你期望得到什么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355600" indent="-355600" defTabSz="913765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低风险</a:t>
            </a:r>
            <a:r>
              <a:rPr lang="zh-CN" altLang="en-US" sz="2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，甚至零风险（</a:t>
            </a:r>
            <a:r>
              <a:rPr lang="en-US" altLang="zh-CN" sz="2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Zero Risk</a:t>
            </a:r>
            <a:r>
              <a:rPr lang="zh-CN" altLang="en-US" sz="2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2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55600" indent="-355600" defTabSz="913765"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Font typeface="Arial" panose="020B0604020202020204" pitchFamily="34" charset="0"/>
              <a:buChar char="•"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小失败，</a:t>
            </a:r>
            <a:r>
              <a:rPr lang="zh-CN" altLang="en-US" sz="2200" noProof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就算失败也要成功地失败（</a:t>
            </a:r>
            <a:r>
              <a:rPr lang="en-US" altLang="zh-CN" sz="2200" noProof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Fail Successfully</a:t>
            </a:r>
            <a:r>
              <a:rPr lang="zh-CN" altLang="en-US" sz="22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）（反思）</a:t>
            </a:r>
            <a:endParaRPr kumimoji="0" lang="en-US" altLang="zh-CN" sz="2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72737" y="2025058"/>
            <a:ext cx="2351315" cy="2782072"/>
            <a:chOff x="5224303" y="1310137"/>
            <a:chExt cx="1540226" cy="1711152"/>
          </a:xfrm>
        </p:grpSpPr>
        <p:sp>
          <p:nvSpPr>
            <p:cNvPr id="17" name="矩形 16"/>
            <p:cNvSpPr/>
            <p:nvPr/>
          </p:nvSpPr>
          <p:spPr>
            <a:xfrm>
              <a:off x="5224303" y="1310137"/>
              <a:ext cx="1540226" cy="1711152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381399" y="1579984"/>
              <a:ext cx="1159355" cy="1317114"/>
              <a:chOff x="3565045" y="2283389"/>
              <a:chExt cx="875815" cy="994991"/>
            </a:xfrm>
          </p:grpSpPr>
          <p:grpSp>
            <p:nvGrpSpPr>
              <p:cNvPr id="20" name="205b79a6-fe9d-4359-bda9-f1abb33480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  <p:cNvGrpSpPr>
                <a:grpSpLocks noChangeAspect="1"/>
              </p:cNvGrpSpPr>
              <p:nvPr>
                <p:custDataLst>
                  <p:tags r:id="rId1"/>
                </p:custDataLst>
              </p:nvPr>
            </p:nvGrpSpPr>
            <p:grpSpPr>
              <a:xfrm>
                <a:off x="4071571" y="2283389"/>
                <a:ext cx="369289" cy="369604"/>
                <a:chOff x="9203559" y="1969059"/>
                <a:chExt cx="1966912" cy="1968586"/>
              </a:xfrm>
            </p:grpSpPr>
            <p:sp>
              <p:nvSpPr>
                <p:cNvPr id="24" name="ïṡļîḑe"/>
                <p:cNvSpPr/>
                <p:nvPr/>
              </p:nvSpPr>
              <p:spPr>
                <a:xfrm>
                  <a:off x="9203559" y="1969896"/>
                  <a:ext cx="1966912" cy="1966912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等线" panose="02010600030101010101" charset="-122"/>
                    <a:ea typeface="+mn-ea"/>
                    <a:cs typeface="+mn-cs"/>
                  </a:endParaRPr>
                </a:p>
              </p:txBody>
            </p:sp>
            <p:grpSp>
              <p:nvGrpSpPr>
                <p:cNvPr id="25" name="işľîdê"/>
                <p:cNvGrpSpPr/>
                <p:nvPr/>
              </p:nvGrpSpPr>
              <p:grpSpPr>
                <a:xfrm>
                  <a:off x="9237927" y="1969059"/>
                  <a:ext cx="1898186" cy="1968586"/>
                  <a:chOff x="8669338" y="1717675"/>
                  <a:chExt cx="2311400" cy="2397126"/>
                </a:xfrm>
              </p:grpSpPr>
              <p:sp>
                <p:nvSpPr>
                  <p:cNvPr id="26" name="iṧḻiḑe"/>
                  <p:cNvSpPr/>
                  <p:nvPr/>
                </p:nvSpPr>
                <p:spPr bwMode="auto">
                  <a:xfrm>
                    <a:off x="8669338" y="2487613"/>
                    <a:ext cx="1924050" cy="1389063"/>
                  </a:xfrm>
                  <a:custGeom>
                    <a:avLst/>
                    <a:gdLst>
                      <a:gd name="T0" fmla="*/ 332 w 332"/>
                      <a:gd name="T1" fmla="*/ 240 h 240"/>
                      <a:gd name="T2" fmla="*/ 0 w 332"/>
                      <a:gd name="T3" fmla="*/ 240 h 240"/>
                      <a:gd name="T4" fmla="*/ 0 w 332"/>
                      <a:gd name="T5" fmla="*/ 18 h 240"/>
                      <a:gd name="T6" fmla="*/ 18 w 332"/>
                      <a:gd name="T7" fmla="*/ 0 h 240"/>
                      <a:gd name="T8" fmla="*/ 315 w 332"/>
                      <a:gd name="T9" fmla="*/ 0 h 240"/>
                      <a:gd name="T10" fmla="*/ 332 w 332"/>
                      <a:gd name="T11" fmla="*/ 17 h 240"/>
                      <a:gd name="T12" fmla="*/ 332 w 332"/>
                      <a:gd name="T13" fmla="*/ 240 h 2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32" h="240">
                        <a:moveTo>
                          <a:pt x="332" y="240"/>
                        </a:moveTo>
                        <a:cubicBezTo>
                          <a:pt x="0" y="240"/>
                          <a:pt x="0" y="240"/>
                          <a:pt x="0" y="240"/>
                        </a:cubicBez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315" y="0"/>
                          <a:pt x="315" y="0"/>
                          <a:pt x="315" y="0"/>
                        </a:cubicBezTo>
                        <a:cubicBezTo>
                          <a:pt x="325" y="0"/>
                          <a:pt x="332" y="7"/>
                          <a:pt x="332" y="17"/>
                        </a:cubicBezTo>
                        <a:lnTo>
                          <a:pt x="332" y="240"/>
                        </a:lnTo>
                        <a:close/>
                      </a:path>
                    </a:pathLst>
                  </a:custGeom>
                  <a:solidFill>
                    <a:srgbClr val="8C4B26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7" name="ïšļíďè"/>
                  <p:cNvSpPr/>
                  <p:nvPr/>
                </p:nvSpPr>
                <p:spPr bwMode="auto">
                  <a:xfrm>
                    <a:off x="8669338" y="2574925"/>
                    <a:ext cx="1924050" cy="358775"/>
                  </a:xfrm>
                  <a:prstGeom prst="rect">
                    <a:avLst/>
                  </a:prstGeom>
                  <a:solidFill>
                    <a:srgbClr val="6B381E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8" name="i$1íḑe"/>
                  <p:cNvSpPr/>
                  <p:nvPr/>
                </p:nvSpPr>
                <p:spPr bwMode="auto">
                  <a:xfrm>
                    <a:off x="8715376" y="1717675"/>
                    <a:ext cx="2236788" cy="1881188"/>
                  </a:xfrm>
                  <a:custGeom>
                    <a:avLst/>
                    <a:gdLst>
                      <a:gd name="T0" fmla="*/ 1409 w 1409"/>
                      <a:gd name="T1" fmla="*/ 470 h 1185"/>
                      <a:gd name="T2" fmla="*/ 398 w 1409"/>
                      <a:gd name="T3" fmla="*/ 1185 h 1185"/>
                      <a:gd name="T4" fmla="*/ 0 w 1409"/>
                      <a:gd name="T5" fmla="*/ 715 h 1185"/>
                      <a:gd name="T6" fmla="*/ 1011 w 1409"/>
                      <a:gd name="T7" fmla="*/ 0 h 1185"/>
                      <a:gd name="T8" fmla="*/ 1409 w 1409"/>
                      <a:gd name="T9" fmla="*/ 470 h 11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09" h="1185">
                        <a:moveTo>
                          <a:pt x="1409" y="470"/>
                        </a:moveTo>
                        <a:lnTo>
                          <a:pt x="398" y="1185"/>
                        </a:lnTo>
                        <a:lnTo>
                          <a:pt x="0" y="715"/>
                        </a:lnTo>
                        <a:lnTo>
                          <a:pt x="1011" y="0"/>
                        </a:lnTo>
                        <a:lnTo>
                          <a:pt x="1409" y="470"/>
                        </a:lnTo>
                        <a:close/>
                      </a:path>
                    </a:pathLst>
                  </a:custGeom>
                  <a:solidFill>
                    <a:srgbClr val="339053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29" name="isḻîḋé"/>
                  <p:cNvSpPr/>
                  <p:nvPr/>
                </p:nvSpPr>
                <p:spPr bwMode="auto">
                  <a:xfrm>
                    <a:off x="8890001" y="1873250"/>
                    <a:ext cx="1889125" cy="1570038"/>
                  </a:xfrm>
                  <a:custGeom>
                    <a:avLst/>
                    <a:gdLst>
                      <a:gd name="T0" fmla="*/ 1190 w 1190"/>
                      <a:gd name="T1" fmla="*/ 365 h 989"/>
                      <a:gd name="T2" fmla="*/ 310 w 1190"/>
                      <a:gd name="T3" fmla="*/ 989 h 989"/>
                      <a:gd name="T4" fmla="*/ 0 w 1190"/>
                      <a:gd name="T5" fmla="*/ 624 h 989"/>
                      <a:gd name="T6" fmla="*/ 883 w 1190"/>
                      <a:gd name="T7" fmla="*/ 0 h 989"/>
                      <a:gd name="T8" fmla="*/ 1190 w 1190"/>
                      <a:gd name="T9" fmla="*/ 365 h 98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90" h="989">
                        <a:moveTo>
                          <a:pt x="1190" y="365"/>
                        </a:moveTo>
                        <a:lnTo>
                          <a:pt x="310" y="989"/>
                        </a:lnTo>
                        <a:lnTo>
                          <a:pt x="0" y="624"/>
                        </a:lnTo>
                        <a:lnTo>
                          <a:pt x="883" y="0"/>
                        </a:lnTo>
                        <a:lnTo>
                          <a:pt x="1190" y="365"/>
                        </a:lnTo>
                        <a:close/>
                      </a:path>
                    </a:pathLst>
                  </a:custGeom>
                  <a:solidFill>
                    <a:srgbClr val="2B4B15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0" name="ïSḷïdé"/>
                  <p:cNvSpPr/>
                  <p:nvPr/>
                </p:nvSpPr>
                <p:spPr bwMode="auto">
                  <a:xfrm>
                    <a:off x="9475788" y="2319338"/>
                    <a:ext cx="717550" cy="677863"/>
                  </a:xfrm>
                  <a:custGeom>
                    <a:avLst/>
                    <a:gdLst>
                      <a:gd name="T0" fmla="*/ 105 w 124"/>
                      <a:gd name="T1" fmla="*/ 28 h 117"/>
                      <a:gd name="T2" fmla="*/ 97 w 124"/>
                      <a:gd name="T3" fmla="*/ 100 h 117"/>
                      <a:gd name="T4" fmla="*/ 19 w 124"/>
                      <a:gd name="T5" fmla="*/ 89 h 117"/>
                      <a:gd name="T6" fmla="*/ 27 w 124"/>
                      <a:gd name="T7" fmla="*/ 17 h 117"/>
                      <a:gd name="T8" fmla="*/ 105 w 124"/>
                      <a:gd name="T9" fmla="*/ 28 h 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117">
                        <a:moveTo>
                          <a:pt x="105" y="28"/>
                        </a:moveTo>
                        <a:cubicBezTo>
                          <a:pt x="124" y="51"/>
                          <a:pt x="121" y="83"/>
                          <a:pt x="97" y="100"/>
                        </a:cubicBezTo>
                        <a:cubicBezTo>
                          <a:pt x="73" y="117"/>
                          <a:pt x="39" y="112"/>
                          <a:pt x="19" y="89"/>
                        </a:cubicBezTo>
                        <a:cubicBezTo>
                          <a:pt x="0" y="66"/>
                          <a:pt x="4" y="34"/>
                          <a:pt x="27" y="17"/>
                        </a:cubicBezTo>
                        <a:cubicBezTo>
                          <a:pt x="51" y="0"/>
                          <a:pt x="86" y="5"/>
                          <a:pt x="105" y="28"/>
                        </a:cubicBezTo>
                        <a:close/>
                      </a:path>
                    </a:pathLst>
                  </a:custGeom>
                  <a:solidFill>
                    <a:srgbClr val="13250A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1" name="íşḷïḑê"/>
                  <p:cNvSpPr/>
                  <p:nvPr/>
                </p:nvSpPr>
                <p:spPr bwMode="auto">
                  <a:xfrm>
                    <a:off x="8745538" y="1752600"/>
                    <a:ext cx="2235200" cy="1811338"/>
                  </a:xfrm>
                  <a:custGeom>
                    <a:avLst/>
                    <a:gdLst>
                      <a:gd name="T0" fmla="*/ 1408 w 1408"/>
                      <a:gd name="T1" fmla="*/ 510 h 1141"/>
                      <a:gd name="T2" fmla="*/ 332 w 1408"/>
                      <a:gd name="T3" fmla="*/ 1141 h 1141"/>
                      <a:gd name="T4" fmla="*/ 0 w 1408"/>
                      <a:gd name="T5" fmla="*/ 627 h 1141"/>
                      <a:gd name="T6" fmla="*/ 1073 w 1408"/>
                      <a:gd name="T7" fmla="*/ 0 h 1141"/>
                      <a:gd name="T8" fmla="*/ 1408 w 1408"/>
                      <a:gd name="T9" fmla="*/ 510 h 11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08" h="1141">
                        <a:moveTo>
                          <a:pt x="1408" y="510"/>
                        </a:moveTo>
                        <a:lnTo>
                          <a:pt x="332" y="1141"/>
                        </a:lnTo>
                        <a:lnTo>
                          <a:pt x="0" y="627"/>
                        </a:lnTo>
                        <a:lnTo>
                          <a:pt x="1073" y="0"/>
                        </a:lnTo>
                        <a:lnTo>
                          <a:pt x="1408" y="510"/>
                        </a:lnTo>
                        <a:close/>
                      </a:path>
                    </a:pathLst>
                  </a:custGeom>
                  <a:solidFill>
                    <a:srgbClr val="379C5A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2" name="ïŝḻiďè"/>
                  <p:cNvSpPr/>
                  <p:nvPr/>
                </p:nvSpPr>
                <p:spPr bwMode="auto">
                  <a:xfrm>
                    <a:off x="9093201" y="3176588"/>
                    <a:ext cx="520700" cy="382588"/>
                  </a:xfrm>
                  <a:custGeom>
                    <a:avLst/>
                    <a:gdLst>
                      <a:gd name="T0" fmla="*/ 31 w 90"/>
                      <a:gd name="T1" fmla="*/ 66 h 66"/>
                      <a:gd name="T2" fmla="*/ 90 w 90"/>
                      <a:gd name="T3" fmla="*/ 32 h 66"/>
                      <a:gd name="T4" fmla="*/ 0 w 90"/>
                      <a:gd name="T5" fmla="*/ 19 h 66"/>
                      <a:gd name="T6" fmla="*/ 31 w 90"/>
                      <a:gd name="T7" fmla="*/ 66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0" h="66">
                        <a:moveTo>
                          <a:pt x="31" y="66"/>
                        </a:moveTo>
                        <a:cubicBezTo>
                          <a:pt x="90" y="32"/>
                          <a:pt x="90" y="32"/>
                          <a:pt x="90" y="32"/>
                        </a:cubicBezTo>
                        <a:cubicBezTo>
                          <a:pt x="72" y="6"/>
                          <a:pt x="32" y="0"/>
                          <a:pt x="0" y="19"/>
                        </a:cubicBezTo>
                        <a:lnTo>
                          <a:pt x="31" y="66"/>
                        </a:lnTo>
                        <a:close/>
                      </a:path>
                    </a:pathLst>
                  </a:custGeom>
                  <a:solidFill>
                    <a:srgbClr val="204112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3" name="íşľidè"/>
                  <p:cNvSpPr/>
                  <p:nvPr/>
                </p:nvSpPr>
                <p:spPr bwMode="auto">
                  <a:xfrm>
                    <a:off x="9504363" y="2314575"/>
                    <a:ext cx="717550" cy="688975"/>
                  </a:xfrm>
                  <a:custGeom>
                    <a:avLst/>
                    <a:gdLst>
                      <a:gd name="T0" fmla="*/ 107 w 124"/>
                      <a:gd name="T1" fmla="*/ 33 h 119"/>
                      <a:gd name="T2" fmla="*/ 91 w 124"/>
                      <a:gd name="T3" fmla="*/ 104 h 119"/>
                      <a:gd name="T4" fmla="*/ 16 w 124"/>
                      <a:gd name="T5" fmla="*/ 86 h 119"/>
                      <a:gd name="T6" fmla="*/ 32 w 124"/>
                      <a:gd name="T7" fmla="*/ 14 h 119"/>
                      <a:gd name="T8" fmla="*/ 107 w 124"/>
                      <a:gd name="T9" fmla="*/ 33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4" h="119">
                        <a:moveTo>
                          <a:pt x="107" y="33"/>
                        </a:moveTo>
                        <a:cubicBezTo>
                          <a:pt x="124" y="57"/>
                          <a:pt x="116" y="89"/>
                          <a:pt x="91" y="104"/>
                        </a:cubicBezTo>
                        <a:cubicBezTo>
                          <a:pt x="66" y="119"/>
                          <a:pt x="32" y="111"/>
                          <a:pt x="16" y="86"/>
                        </a:cubicBezTo>
                        <a:cubicBezTo>
                          <a:pt x="0" y="61"/>
                          <a:pt x="7" y="29"/>
                          <a:pt x="32" y="14"/>
                        </a:cubicBezTo>
                        <a:cubicBezTo>
                          <a:pt x="58" y="0"/>
                          <a:pt x="91" y="8"/>
                          <a:pt x="107" y="33"/>
                        </a:cubicBezTo>
                        <a:close/>
                      </a:path>
                    </a:pathLst>
                  </a:custGeom>
                  <a:solidFill>
                    <a:srgbClr val="204112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4" name="iśḷîḑè"/>
                  <p:cNvSpPr/>
                  <p:nvPr/>
                </p:nvSpPr>
                <p:spPr bwMode="auto">
                  <a:xfrm>
                    <a:off x="8750301" y="1931988"/>
                    <a:ext cx="2208213" cy="1690688"/>
                  </a:xfrm>
                  <a:custGeom>
                    <a:avLst/>
                    <a:gdLst>
                      <a:gd name="T0" fmla="*/ 1391 w 1391"/>
                      <a:gd name="T1" fmla="*/ 554 h 1065"/>
                      <a:gd name="T2" fmla="*/ 249 w 1391"/>
                      <a:gd name="T3" fmla="*/ 1065 h 1065"/>
                      <a:gd name="T4" fmla="*/ 0 w 1391"/>
                      <a:gd name="T5" fmla="*/ 507 h 1065"/>
                      <a:gd name="T6" fmla="*/ 1143 w 1391"/>
                      <a:gd name="T7" fmla="*/ 0 h 1065"/>
                      <a:gd name="T8" fmla="*/ 1391 w 1391"/>
                      <a:gd name="T9" fmla="*/ 554 h 10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91" h="1065">
                        <a:moveTo>
                          <a:pt x="1391" y="554"/>
                        </a:moveTo>
                        <a:lnTo>
                          <a:pt x="249" y="1065"/>
                        </a:lnTo>
                        <a:lnTo>
                          <a:pt x="0" y="507"/>
                        </a:lnTo>
                        <a:lnTo>
                          <a:pt x="1143" y="0"/>
                        </a:lnTo>
                        <a:lnTo>
                          <a:pt x="1391" y="554"/>
                        </a:lnTo>
                        <a:close/>
                      </a:path>
                    </a:pathLst>
                  </a:custGeom>
                  <a:solidFill>
                    <a:srgbClr val="3EAF65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5" name="íṥľíḍè"/>
                  <p:cNvSpPr/>
                  <p:nvPr/>
                </p:nvSpPr>
                <p:spPr bwMode="auto">
                  <a:xfrm>
                    <a:off x="8913813" y="2082800"/>
                    <a:ext cx="1882775" cy="1389063"/>
                  </a:xfrm>
                  <a:custGeom>
                    <a:avLst/>
                    <a:gdLst>
                      <a:gd name="T0" fmla="*/ 1186 w 1186"/>
                      <a:gd name="T1" fmla="*/ 430 h 875"/>
                      <a:gd name="T2" fmla="*/ 193 w 1186"/>
                      <a:gd name="T3" fmla="*/ 875 h 875"/>
                      <a:gd name="T4" fmla="*/ 0 w 1186"/>
                      <a:gd name="T5" fmla="*/ 441 h 875"/>
                      <a:gd name="T6" fmla="*/ 992 w 1186"/>
                      <a:gd name="T7" fmla="*/ 0 h 875"/>
                      <a:gd name="T8" fmla="*/ 1186 w 1186"/>
                      <a:gd name="T9" fmla="*/ 430 h 8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86" h="875">
                        <a:moveTo>
                          <a:pt x="1186" y="430"/>
                        </a:moveTo>
                        <a:lnTo>
                          <a:pt x="193" y="875"/>
                        </a:lnTo>
                        <a:lnTo>
                          <a:pt x="0" y="441"/>
                        </a:lnTo>
                        <a:lnTo>
                          <a:pt x="992" y="0"/>
                        </a:lnTo>
                        <a:lnTo>
                          <a:pt x="1186" y="430"/>
                        </a:lnTo>
                        <a:close/>
                      </a:path>
                    </a:pathLst>
                  </a:custGeom>
                  <a:solidFill>
                    <a:srgbClr val="A9D368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6" name="íşḷïdê"/>
                  <p:cNvSpPr/>
                  <p:nvPr/>
                </p:nvSpPr>
                <p:spPr bwMode="auto">
                  <a:xfrm>
                    <a:off x="10204451" y="1931988"/>
                    <a:ext cx="493713" cy="387350"/>
                  </a:xfrm>
                  <a:custGeom>
                    <a:avLst/>
                    <a:gdLst>
                      <a:gd name="T0" fmla="*/ 62 w 85"/>
                      <a:gd name="T1" fmla="*/ 0 h 67"/>
                      <a:gd name="T2" fmla="*/ 0 w 85"/>
                      <a:gd name="T3" fmla="*/ 27 h 67"/>
                      <a:gd name="T4" fmla="*/ 85 w 85"/>
                      <a:gd name="T5" fmla="*/ 51 h 67"/>
                      <a:gd name="T6" fmla="*/ 62 w 85"/>
                      <a:gd name="T7" fmla="*/ 0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5" h="67">
                        <a:moveTo>
                          <a:pt x="62" y="0"/>
                        </a:moveTo>
                        <a:cubicBezTo>
                          <a:pt x="0" y="27"/>
                          <a:pt x="0" y="27"/>
                          <a:pt x="0" y="27"/>
                        </a:cubicBezTo>
                        <a:cubicBezTo>
                          <a:pt x="12" y="56"/>
                          <a:pt x="51" y="67"/>
                          <a:pt x="85" y="51"/>
                        </a:cubicBezTo>
                        <a:lnTo>
                          <a:pt x="62" y="0"/>
                        </a:lnTo>
                        <a:close/>
                      </a:path>
                    </a:pathLst>
                  </a:custGeom>
                  <a:solidFill>
                    <a:srgbClr val="3EAF65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7" name="îSļiḑê"/>
                  <p:cNvSpPr/>
                  <p:nvPr/>
                </p:nvSpPr>
                <p:spPr bwMode="auto">
                  <a:xfrm>
                    <a:off x="8750301" y="2579688"/>
                    <a:ext cx="434975" cy="458788"/>
                  </a:xfrm>
                  <a:custGeom>
                    <a:avLst/>
                    <a:gdLst>
                      <a:gd name="T0" fmla="*/ 0 w 75"/>
                      <a:gd name="T1" fmla="*/ 27 h 79"/>
                      <a:gd name="T2" fmla="*/ 62 w 75"/>
                      <a:gd name="T3" fmla="*/ 0 h 79"/>
                      <a:gd name="T4" fmla="*/ 23 w 75"/>
                      <a:gd name="T5" fmla="*/ 79 h 79"/>
                      <a:gd name="T6" fmla="*/ 0 w 75"/>
                      <a:gd name="T7" fmla="*/ 27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79">
                        <a:moveTo>
                          <a:pt x="0" y="27"/>
                        </a:moveTo>
                        <a:cubicBezTo>
                          <a:pt x="62" y="0"/>
                          <a:pt x="62" y="0"/>
                          <a:pt x="62" y="0"/>
                        </a:cubicBezTo>
                        <a:cubicBezTo>
                          <a:pt x="75" y="28"/>
                          <a:pt x="58" y="64"/>
                          <a:pt x="23" y="79"/>
                        </a:cubicBezTo>
                        <a:lnTo>
                          <a:pt x="0" y="27"/>
                        </a:lnTo>
                        <a:close/>
                      </a:path>
                    </a:pathLst>
                  </a:custGeom>
                  <a:solidFill>
                    <a:srgbClr val="3EAF65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8" name="išlîḍè"/>
                  <p:cNvSpPr/>
                  <p:nvPr/>
                </p:nvSpPr>
                <p:spPr bwMode="auto">
                  <a:xfrm>
                    <a:off x="10523538" y="2511425"/>
                    <a:ext cx="434975" cy="457200"/>
                  </a:xfrm>
                  <a:custGeom>
                    <a:avLst/>
                    <a:gdLst>
                      <a:gd name="T0" fmla="*/ 75 w 75"/>
                      <a:gd name="T1" fmla="*/ 52 h 79"/>
                      <a:gd name="T2" fmla="*/ 13 w 75"/>
                      <a:gd name="T3" fmla="*/ 79 h 79"/>
                      <a:gd name="T4" fmla="*/ 52 w 75"/>
                      <a:gd name="T5" fmla="*/ 0 h 79"/>
                      <a:gd name="T6" fmla="*/ 75 w 75"/>
                      <a:gd name="T7" fmla="*/ 52 h 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5" h="79">
                        <a:moveTo>
                          <a:pt x="75" y="52"/>
                        </a:moveTo>
                        <a:cubicBezTo>
                          <a:pt x="13" y="79"/>
                          <a:pt x="13" y="79"/>
                          <a:pt x="13" y="79"/>
                        </a:cubicBezTo>
                        <a:cubicBezTo>
                          <a:pt x="0" y="51"/>
                          <a:pt x="17" y="15"/>
                          <a:pt x="52" y="0"/>
                        </a:cubicBezTo>
                        <a:lnTo>
                          <a:pt x="75" y="52"/>
                        </a:lnTo>
                        <a:close/>
                      </a:path>
                    </a:pathLst>
                  </a:custGeom>
                  <a:solidFill>
                    <a:srgbClr val="3EAF65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39" name="iŝḻíḓé"/>
                  <p:cNvSpPr/>
                  <p:nvPr/>
                </p:nvSpPr>
                <p:spPr bwMode="auto">
                  <a:xfrm>
                    <a:off x="9012238" y="3228975"/>
                    <a:ext cx="492125" cy="387350"/>
                  </a:xfrm>
                  <a:custGeom>
                    <a:avLst/>
                    <a:gdLst>
                      <a:gd name="T0" fmla="*/ 23 w 85"/>
                      <a:gd name="T1" fmla="*/ 67 h 67"/>
                      <a:gd name="T2" fmla="*/ 85 w 85"/>
                      <a:gd name="T3" fmla="*/ 40 h 67"/>
                      <a:gd name="T4" fmla="*/ 0 w 85"/>
                      <a:gd name="T5" fmla="*/ 16 h 67"/>
                      <a:gd name="T6" fmla="*/ 23 w 85"/>
                      <a:gd name="T7" fmla="*/ 67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5" h="67">
                        <a:moveTo>
                          <a:pt x="23" y="67"/>
                        </a:moveTo>
                        <a:cubicBezTo>
                          <a:pt x="85" y="40"/>
                          <a:pt x="85" y="40"/>
                          <a:pt x="85" y="40"/>
                        </a:cubicBezTo>
                        <a:cubicBezTo>
                          <a:pt x="73" y="11"/>
                          <a:pt x="34" y="0"/>
                          <a:pt x="0" y="16"/>
                        </a:cubicBezTo>
                        <a:lnTo>
                          <a:pt x="23" y="67"/>
                        </a:lnTo>
                        <a:close/>
                      </a:path>
                    </a:pathLst>
                  </a:custGeom>
                  <a:solidFill>
                    <a:srgbClr val="3EAF65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0" name="ïŝlíḓe"/>
                  <p:cNvSpPr/>
                  <p:nvPr/>
                </p:nvSpPr>
                <p:spPr bwMode="auto">
                  <a:xfrm>
                    <a:off x="9574213" y="2435225"/>
                    <a:ext cx="579438" cy="671513"/>
                  </a:xfrm>
                  <a:custGeom>
                    <a:avLst/>
                    <a:gdLst>
                      <a:gd name="T0" fmla="*/ 88 w 100"/>
                      <a:gd name="T1" fmla="*/ 41 h 116"/>
                      <a:gd name="T2" fmla="*/ 72 w 100"/>
                      <a:gd name="T3" fmla="*/ 107 h 116"/>
                      <a:gd name="T4" fmla="*/ 12 w 100"/>
                      <a:gd name="T5" fmla="*/ 75 h 116"/>
                      <a:gd name="T6" fmla="*/ 28 w 100"/>
                      <a:gd name="T7" fmla="*/ 9 h 116"/>
                      <a:gd name="T8" fmla="*/ 88 w 100"/>
                      <a:gd name="T9" fmla="*/ 41 h 1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0" h="116">
                        <a:moveTo>
                          <a:pt x="88" y="41"/>
                        </a:moveTo>
                        <a:cubicBezTo>
                          <a:pt x="100" y="68"/>
                          <a:pt x="93" y="97"/>
                          <a:pt x="72" y="107"/>
                        </a:cubicBezTo>
                        <a:cubicBezTo>
                          <a:pt x="51" y="116"/>
                          <a:pt x="24" y="102"/>
                          <a:pt x="12" y="75"/>
                        </a:cubicBezTo>
                        <a:cubicBezTo>
                          <a:pt x="0" y="48"/>
                          <a:pt x="7" y="19"/>
                          <a:pt x="28" y="9"/>
                        </a:cubicBezTo>
                        <a:cubicBezTo>
                          <a:pt x="49" y="0"/>
                          <a:pt x="76" y="14"/>
                          <a:pt x="88" y="41"/>
                        </a:cubicBezTo>
                        <a:close/>
                      </a:path>
                    </a:pathLst>
                  </a:custGeom>
                  <a:solidFill>
                    <a:srgbClr val="3EAF65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1" name="íṣľíḓê"/>
                  <p:cNvSpPr/>
                  <p:nvPr/>
                </p:nvSpPr>
                <p:spPr bwMode="auto">
                  <a:xfrm>
                    <a:off x="8669338" y="2719388"/>
                    <a:ext cx="1924050" cy="1395413"/>
                  </a:xfrm>
                  <a:custGeom>
                    <a:avLst/>
                    <a:gdLst>
                      <a:gd name="T0" fmla="*/ 332 w 332"/>
                      <a:gd name="T1" fmla="*/ 224 h 241"/>
                      <a:gd name="T2" fmla="*/ 315 w 332"/>
                      <a:gd name="T3" fmla="*/ 241 h 241"/>
                      <a:gd name="T4" fmla="*/ 17 w 332"/>
                      <a:gd name="T5" fmla="*/ 241 h 241"/>
                      <a:gd name="T6" fmla="*/ 0 w 332"/>
                      <a:gd name="T7" fmla="*/ 224 h 241"/>
                      <a:gd name="T8" fmla="*/ 0 w 332"/>
                      <a:gd name="T9" fmla="*/ 0 h 241"/>
                      <a:gd name="T10" fmla="*/ 332 w 332"/>
                      <a:gd name="T11" fmla="*/ 0 h 241"/>
                      <a:gd name="T12" fmla="*/ 332 w 332"/>
                      <a:gd name="T13" fmla="*/ 224 h 2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32" h="241">
                        <a:moveTo>
                          <a:pt x="332" y="224"/>
                        </a:moveTo>
                        <a:cubicBezTo>
                          <a:pt x="332" y="233"/>
                          <a:pt x="325" y="241"/>
                          <a:pt x="315" y="241"/>
                        </a:cubicBezTo>
                        <a:cubicBezTo>
                          <a:pt x="17" y="241"/>
                          <a:pt x="17" y="241"/>
                          <a:pt x="17" y="241"/>
                        </a:cubicBezTo>
                        <a:cubicBezTo>
                          <a:pt x="8" y="241"/>
                          <a:pt x="0" y="233"/>
                          <a:pt x="0" y="224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332" y="0"/>
                          <a:pt x="332" y="0"/>
                          <a:pt x="332" y="0"/>
                        </a:cubicBezTo>
                        <a:lnTo>
                          <a:pt x="332" y="224"/>
                        </a:lnTo>
                        <a:close/>
                      </a:path>
                    </a:pathLst>
                  </a:custGeom>
                  <a:solidFill>
                    <a:srgbClr val="8C4B26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2" name="îśḻíḍe"/>
                  <p:cNvSpPr/>
                  <p:nvPr/>
                </p:nvSpPr>
                <p:spPr bwMode="auto">
                  <a:xfrm>
                    <a:off x="9821863" y="3205163"/>
                    <a:ext cx="771525" cy="371475"/>
                  </a:xfrm>
                  <a:custGeom>
                    <a:avLst/>
                    <a:gdLst>
                      <a:gd name="T0" fmla="*/ 133 w 133"/>
                      <a:gd name="T1" fmla="*/ 64 h 64"/>
                      <a:gd name="T2" fmla="*/ 31 w 133"/>
                      <a:gd name="T3" fmla="*/ 64 h 64"/>
                      <a:gd name="T4" fmla="*/ 0 w 133"/>
                      <a:gd name="T5" fmla="*/ 32 h 64"/>
                      <a:gd name="T6" fmla="*/ 31 w 133"/>
                      <a:gd name="T7" fmla="*/ 0 h 64"/>
                      <a:gd name="T8" fmla="*/ 133 w 133"/>
                      <a:gd name="T9" fmla="*/ 0 h 64"/>
                      <a:gd name="T10" fmla="*/ 133 w 133"/>
                      <a:gd name="T11" fmla="*/ 6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33" h="64">
                        <a:moveTo>
                          <a:pt x="133" y="64"/>
                        </a:moveTo>
                        <a:cubicBezTo>
                          <a:pt x="31" y="64"/>
                          <a:pt x="31" y="64"/>
                          <a:pt x="31" y="64"/>
                        </a:cubicBezTo>
                        <a:cubicBezTo>
                          <a:pt x="14" y="64"/>
                          <a:pt x="0" y="50"/>
                          <a:pt x="0" y="32"/>
                        </a:cubicBezTo>
                        <a:cubicBezTo>
                          <a:pt x="0" y="15"/>
                          <a:pt x="14" y="0"/>
                          <a:pt x="31" y="0"/>
                        </a:cubicBezTo>
                        <a:cubicBezTo>
                          <a:pt x="133" y="0"/>
                          <a:pt x="133" y="0"/>
                          <a:pt x="133" y="0"/>
                        </a:cubicBezTo>
                        <a:lnTo>
                          <a:pt x="133" y="64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45000"/>
                    </a:srgbClr>
                  </a:solidFill>
                  <a:ln w="19050">
                    <a:solidFill>
                      <a:schemeClr val="tx1"/>
                    </a:solidFill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3" name="îṧḷïḍê"/>
                  <p:cNvSpPr/>
                  <p:nvPr/>
                </p:nvSpPr>
                <p:spPr bwMode="auto">
                  <a:xfrm>
                    <a:off x="9863138" y="3136900"/>
                    <a:ext cx="730250" cy="369888"/>
                  </a:xfrm>
                  <a:custGeom>
                    <a:avLst/>
                    <a:gdLst>
                      <a:gd name="T0" fmla="*/ 126 w 126"/>
                      <a:gd name="T1" fmla="*/ 64 h 64"/>
                      <a:gd name="T2" fmla="*/ 32 w 126"/>
                      <a:gd name="T3" fmla="*/ 64 h 64"/>
                      <a:gd name="T4" fmla="*/ 0 w 126"/>
                      <a:gd name="T5" fmla="*/ 32 h 64"/>
                      <a:gd name="T6" fmla="*/ 32 w 126"/>
                      <a:gd name="T7" fmla="*/ 0 h 64"/>
                      <a:gd name="T8" fmla="*/ 126 w 126"/>
                      <a:gd name="T9" fmla="*/ 0 h 64"/>
                      <a:gd name="T10" fmla="*/ 126 w 126"/>
                      <a:gd name="T11" fmla="*/ 64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26" h="64">
                        <a:moveTo>
                          <a:pt x="126" y="64"/>
                        </a:moveTo>
                        <a:cubicBezTo>
                          <a:pt x="32" y="64"/>
                          <a:pt x="32" y="64"/>
                          <a:pt x="32" y="64"/>
                        </a:cubicBezTo>
                        <a:cubicBezTo>
                          <a:pt x="15" y="64"/>
                          <a:pt x="0" y="50"/>
                          <a:pt x="0" y="32"/>
                        </a:cubicBezTo>
                        <a:cubicBezTo>
                          <a:pt x="0" y="15"/>
                          <a:pt x="15" y="0"/>
                          <a:pt x="32" y="0"/>
                        </a:cubicBezTo>
                        <a:cubicBezTo>
                          <a:pt x="126" y="0"/>
                          <a:pt x="126" y="0"/>
                          <a:pt x="126" y="0"/>
                        </a:cubicBezTo>
                        <a:lnTo>
                          <a:pt x="126" y="64"/>
                        </a:lnTo>
                        <a:close/>
                      </a:path>
                    </a:pathLst>
                  </a:custGeom>
                  <a:solidFill>
                    <a:srgbClr val="99522E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4" name="iŝlidé"/>
                  <p:cNvSpPr/>
                  <p:nvPr/>
                </p:nvSpPr>
                <p:spPr bwMode="auto">
                  <a:xfrm>
                    <a:off x="10593388" y="3095625"/>
                    <a:ext cx="98425" cy="365125"/>
                  </a:xfrm>
                  <a:prstGeom prst="rect">
                    <a:avLst/>
                  </a:prstGeom>
                  <a:solidFill>
                    <a:srgbClr val="8C4B26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5" name="îş1iḋè"/>
                  <p:cNvSpPr/>
                  <p:nvPr/>
                </p:nvSpPr>
                <p:spPr bwMode="auto">
                  <a:xfrm>
                    <a:off x="10593388" y="3095625"/>
                    <a:ext cx="98425" cy="365125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miter lim="800000"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6" name="îśľîďê"/>
                  <p:cNvSpPr/>
                  <p:nvPr/>
                </p:nvSpPr>
                <p:spPr bwMode="auto">
                  <a:xfrm>
                    <a:off x="10593388" y="3095625"/>
                    <a:ext cx="98425" cy="411163"/>
                  </a:xfrm>
                  <a:custGeom>
                    <a:avLst/>
                    <a:gdLst>
                      <a:gd name="T0" fmla="*/ 62 w 62"/>
                      <a:gd name="T1" fmla="*/ 230 h 259"/>
                      <a:gd name="T2" fmla="*/ 0 w 62"/>
                      <a:gd name="T3" fmla="*/ 259 h 259"/>
                      <a:gd name="T4" fmla="*/ 0 w 62"/>
                      <a:gd name="T5" fmla="*/ 26 h 259"/>
                      <a:gd name="T6" fmla="*/ 62 w 62"/>
                      <a:gd name="T7" fmla="*/ 0 h 259"/>
                      <a:gd name="T8" fmla="*/ 62 w 62"/>
                      <a:gd name="T9" fmla="*/ 230 h 2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2" h="259">
                        <a:moveTo>
                          <a:pt x="62" y="230"/>
                        </a:moveTo>
                        <a:lnTo>
                          <a:pt x="0" y="259"/>
                        </a:lnTo>
                        <a:lnTo>
                          <a:pt x="0" y="26"/>
                        </a:lnTo>
                        <a:lnTo>
                          <a:pt x="62" y="0"/>
                        </a:lnTo>
                        <a:lnTo>
                          <a:pt x="62" y="230"/>
                        </a:lnTo>
                        <a:close/>
                      </a:path>
                    </a:pathLst>
                  </a:custGeom>
                  <a:solidFill>
                    <a:srgbClr val="8C4B26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7" name="îṧ1íde"/>
                  <p:cNvSpPr/>
                  <p:nvPr/>
                </p:nvSpPr>
                <p:spPr bwMode="auto">
                  <a:xfrm>
                    <a:off x="8848726" y="2620963"/>
                    <a:ext cx="1709738" cy="98425"/>
                  </a:xfrm>
                  <a:custGeom>
                    <a:avLst/>
                    <a:gdLst>
                      <a:gd name="T0" fmla="*/ 0 w 1077"/>
                      <a:gd name="T1" fmla="*/ 62 h 62"/>
                      <a:gd name="T2" fmla="*/ 92 w 1077"/>
                      <a:gd name="T3" fmla="*/ 0 h 62"/>
                      <a:gd name="T4" fmla="*/ 1051 w 1077"/>
                      <a:gd name="T5" fmla="*/ 0 h 62"/>
                      <a:gd name="T6" fmla="*/ 1077 w 1077"/>
                      <a:gd name="T7" fmla="*/ 62 h 62"/>
                      <a:gd name="T8" fmla="*/ 0 w 1077"/>
                      <a:gd name="T9" fmla="*/ 62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77" h="62">
                        <a:moveTo>
                          <a:pt x="0" y="62"/>
                        </a:moveTo>
                        <a:lnTo>
                          <a:pt x="92" y="0"/>
                        </a:lnTo>
                        <a:lnTo>
                          <a:pt x="1051" y="0"/>
                        </a:lnTo>
                        <a:lnTo>
                          <a:pt x="1077" y="62"/>
                        </a:lnTo>
                        <a:lnTo>
                          <a:pt x="0" y="62"/>
                        </a:lnTo>
                        <a:close/>
                      </a:path>
                    </a:pathLst>
                  </a:custGeom>
                  <a:solidFill>
                    <a:srgbClr val="224413">
                      <a:alpha val="45000"/>
                    </a:srgbClr>
                  </a:solidFill>
                  <a:ln w="19050">
                    <a:solidFill>
                      <a:schemeClr val="tx1"/>
                    </a:solidFill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  <p:sp>
                <p:nvSpPr>
                  <p:cNvPr id="48" name="íṧlïďê"/>
                  <p:cNvSpPr/>
                  <p:nvPr/>
                </p:nvSpPr>
                <p:spPr bwMode="auto">
                  <a:xfrm>
                    <a:off x="9128126" y="1833563"/>
                    <a:ext cx="1436688" cy="741363"/>
                  </a:xfrm>
                  <a:custGeom>
                    <a:avLst/>
                    <a:gdLst>
                      <a:gd name="T0" fmla="*/ 905 w 905"/>
                      <a:gd name="T1" fmla="*/ 62 h 467"/>
                      <a:gd name="T2" fmla="*/ 868 w 905"/>
                      <a:gd name="T3" fmla="*/ 0 h 467"/>
                      <a:gd name="T4" fmla="*/ 0 w 905"/>
                      <a:gd name="T5" fmla="*/ 467 h 467"/>
                      <a:gd name="T6" fmla="*/ 905 w 905"/>
                      <a:gd name="T7" fmla="*/ 62 h 4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05" h="467">
                        <a:moveTo>
                          <a:pt x="905" y="62"/>
                        </a:moveTo>
                        <a:lnTo>
                          <a:pt x="868" y="0"/>
                        </a:lnTo>
                        <a:lnTo>
                          <a:pt x="0" y="467"/>
                        </a:lnTo>
                        <a:lnTo>
                          <a:pt x="905" y="6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</a:ln>
                </p:spPr>
                <p:txBody>
                  <a:bodyPr anchor="ctr"/>
                  <a:lstStyle/>
                  <a:p>
                    <a:pPr marL="0" marR="0" lvl="0" indent="0" algn="ctr" defTabSz="914400" rtl="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宋体" panose="02010600030101010101" pitchFamily="2" charset="-122"/>
                      <a:cs typeface="+mn-cs"/>
                    </a:endParaRPr>
                  </a:p>
                </p:txBody>
              </p:sp>
            </p:grpSp>
          </p:grpSp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65045" y="2437839"/>
                <a:ext cx="455268" cy="284882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cxnSp>
            <p:nvCxnSpPr>
              <p:cNvPr id="22" name="连接符: 曲线 21"/>
              <p:cNvCxnSpPr>
                <a:endCxn id="21" idx="0"/>
              </p:cNvCxnSpPr>
              <p:nvPr/>
            </p:nvCxnSpPr>
            <p:spPr>
              <a:xfrm rot="10800000" flipV="1">
                <a:off x="3792679" y="2330243"/>
                <a:ext cx="225376" cy="107595"/>
              </a:xfrm>
              <a:prstGeom prst="curvedConnector2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10680">
                <a:off x="3703990" y="2706180"/>
                <a:ext cx="646885" cy="572200"/>
              </a:xfrm>
              <a:prstGeom prst="rect">
                <a:avLst/>
              </a:prstGeom>
              <a:ln w="19050">
                <a:noFill/>
              </a:ln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创业者决策流程</a:t>
            </a:r>
            <a:r>
              <a:rPr lang="en-US" altLang="zh-CN" dirty="0"/>
              <a:t>-</a:t>
            </a:r>
            <a:r>
              <a:rPr lang="zh-CN" altLang="en-US" dirty="0"/>
              <a:t>基于可承担损失的决策</a:t>
            </a:r>
            <a:endParaRPr lang="zh-CN" altLang="en-US" dirty="0"/>
          </a:p>
        </p:txBody>
      </p:sp>
      <p:sp>
        <p:nvSpPr>
          <p:cNvPr id="4" name="圆角矩形 3"/>
          <p:cNvSpPr/>
          <p:nvPr/>
        </p:nvSpPr>
        <p:spPr>
          <a:xfrm>
            <a:off x="2400469" y="2949146"/>
            <a:ext cx="1949560" cy="125476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最坏的结果是什么？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圆角矩形 6"/>
          <p:cNvSpPr/>
          <p:nvPr/>
        </p:nvSpPr>
        <p:spPr>
          <a:xfrm>
            <a:off x="4507525" y="2940891"/>
            <a:ext cx="2028162" cy="125476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它一定会发生（不投机）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8"/>
          <p:cNvSpPr/>
          <p:nvPr/>
        </p:nvSpPr>
        <p:spPr>
          <a:xfrm>
            <a:off x="9660991" y="4011501"/>
            <a:ext cx="1894066" cy="1392058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defTabSz="913765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放弃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913765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调整目标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 defTabSz="913765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合作伙伴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圆角矩形 9"/>
          <p:cNvSpPr/>
          <p:nvPr/>
        </p:nvSpPr>
        <p:spPr>
          <a:xfrm>
            <a:off x="9660991" y="1808686"/>
            <a:ext cx="1894066" cy="113220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立即行动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圆角矩形 10"/>
          <p:cNvSpPr/>
          <p:nvPr/>
        </p:nvSpPr>
        <p:spPr>
          <a:xfrm>
            <a:off x="6697150" y="2949146"/>
            <a:ext cx="1720456" cy="1254760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3765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我是否承担的起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 135"/>
          <p:cNvSpPr/>
          <p:nvPr/>
        </p:nvSpPr>
        <p:spPr>
          <a:xfrm rot="1980000">
            <a:off x="8497671" y="4071191"/>
            <a:ext cx="960120" cy="43878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 135"/>
          <p:cNvSpPr/>
          <p:nvPr/>
        </p:nvSpPr>
        <p:spPr>
          <a:xfrm rot="20100000">
            <a:off x="8491957" y="2676731"/>
            <a:ext cx="960120" cy="438785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66301" y="3029156"/>
            <a:ext cx="44958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是</a:t>
            </a: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66301" y="3827351"/>
            <a:ext cx="44958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否</a:t>
            </a: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91942" y="2675298"/>
            <a:ext cx="1711152" cy="1711152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52250" y="2945145"/>
            <a:ext cx="1159355" cy="1317114"/>
            <a:chOff x="3565045" y="2283389"/>
            <a:chExt cx="875815" cy="994991"/>
          </a:xfrm>
        </p:grpSpPr>
        <p:grpSp>
          <p:nvGrpSpPr>
            <p:cNvPr id="15" name="205b79a6-fe9d-4359-bda9-f1abb33480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4071571" y="2283389"/>
              <a:ext cx="369289" cy="369604"/>
              <a:chOff x="9203559" y="1969059"/>
              <a:chExt cx="1966912" cy="1968586"/>
            </a:xfrm>
          </p:grpSpPr>
          <p:sp>
            <p:nvSpPr>
              <p:cNvPr id="19" name="ïṡļîḑe"/>
              <p:cNvSpPr/>
              <p:nvPr/>
            </p:nvSpPr>
            <p:spPr>
              <a:xfrm>
                <a:off x="9203559" y="1969896"/>
                <a:ext cx="1966912" cy="1966912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10600030101010101" charset="-122"/>
                  <a:ea typeface="+mn-ea"/>
                  <a:cs typeface="+mn-cs"/>
                </a:endParaRPr>
              </a:p>
            </p:txBody>
          </p:sp>
          <p:grpSp>
            <p:nvGrpSpPr>
              <p:cNvPr id="20" name="işľîdê"/>
              <p:cNvGrpSpPr/>
              <p:nvPr/>
            </p:nvGrpSpPr>
            <p:grpSpPr>
              <a:xfrm>
                <a:off x="9237927" y="1969059"/>
                <a:ext cx="1898186" cy="1968586"/>
                <a:chOff x="8669338" y="1717675"/>
                <a:chExt cx="2311400" cy="2397126"/>
              </a:xfrm>
            </p:grpSpPr>
            <p:sp>
              <p:nvSpPr>
                <p:cNvPr id="21" name="iṧḻiḑe"/>
                <p:cNvSpPr/>
                <p:nvPr/>
              </p:nvSpPr>
              <p:spPr bwMode="auto">
                <a:xfrm>
                  <a:off x="8669338" y="2487613"/>
                  <a:ext cx="1924050" cy="1389063"/>
                </a:xfrm>
                <a:custGeom>
                  <a:avLst/>
                  <a:gdLst>
                    <a:gd name="T0" fmla="*/ 332 w 332"/>
                    <a:gd name="T1" fmla="*/ 240 h 240"/>
                    <a:gd name="T2" fmla="*/ 0 w 332"/>
                    <a:gd name="T3" fmla="*/ 240 h 240"/>
                    <a:gd name="T4" fmla="*/ 0 w 332"/>
                    <a:gd name="T5" fmla="*/ 18 h 240"/>
                    <a:gd name="T6" fmla="*/ 18 w 332"/>
                    <a:gd name="T7" fmla="*/ 0 h 240"/>
                    <a:gd name="T8" fmla="*/ 315 w 332"/>
                    <a:gd name="T9" fmla="*/ 0 h 240"/>
                    <a:gd name="T10" fmla="*/ 332 w 332"/>
                    <a:gd name="T11" fmla="*/ 17 h 240"/>
                    <a:gd name="T12" fmla="*/ 332 w 332"/>
                    <a:gd name="T13" fmla="*/ 240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2" h="240">
                      <a:moveTo>
                        <a:pt x="332" y="240"/>
                      </a:move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315" y="0"/>
                        <a:pt x="315" y="0"/>
                        <a:pt x="315" y="0"/>
                      </a:cubicBezTo>
                      <a:cubicBezTo>
                        <a:pt x="325" y="0"/>
                        <a:pt x="332" y="7"/>
                        <a:pt x="332" y="17"/>
                      </a:cubicBezTo>
                      <a:lnTo>
                        <a:pt x="332" y="240"/>
                      </a:lnTo>
                      <a:close/>
                    </a:path>
                  </a:pathLst>
                </a:custGeom>
                <a:solidFill>
                  <a:srgbClr val="8C4B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2" name="ïšļíďè"/>
                <p:cNvSpPr/>
                <p:nvPr/>
              </p:nvSpPr>
              <p:spPr bwMode="auto">
                <a:xfrm>
                  <a:off x="8669338" y="2574925"/>
                  <a:ext cx="1924050" cy="358775"/>
                </a:xfrm>
                <a:prstGeom prst="rect">
                  <a:avLst/>
                </a:prstGeom>
                <a:solidFill>
                  <a:srgbClr val="6B38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3" name="i$1íḑe"/>
                <p:cNvSpPr/>
                <p:nvPr/>
              </p:nvSpPr>
              <p:spPr bwMode="auto">
                <a:xfrm>
                  <a:off x="8715376" y="1717675"/>
                  <a:ext cx="2236788" cy="1881188"/>
                </a:xfrm>
                <a:custGeom>
                  <a:avLst/>
                  <a:gdLst>
                    <a:gd name="T0" fmla="*/ 1409 w 1409"/>
                    <a:gd name="T1" fmla="*/ 470 h 1185"/>
                    <a:gd name="T2" fmla="*/ 398 w 1409"/>
                    <a:gd name="T3" fmla="*/ 1185 h 1185"/>
                    <a:gd name="T4" fmla="*/ 0 w 1409"/>
                    <a:gd name="T5" fmla="*/ 715 h 1185"/>
                    <a:gd name="T6" fmla="*/ 1011 w 1409"/>
                    <a:gd name="T7" fmla="*/ 0 h 1185"/>
                    <a:gd name="T8" fmla="*/ 1409 w 1409"/>
                    <a:gd name="T9" fmla="*/ 470 h 1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09" h="1185">
                      <a:moveTo>
                        <a:pt x="1409" y="470"/>
                      </a:moveTo>
                      <a:lnTo>
                        <a:pt x="398" y="1185"/>
                      </a:lnTo>
                      <a:lnTo>
                        <a:pt x="0" y="715"/>
                      </a:lnTo>
                      <a:lnTo>
                        <a:pt x="1011" y="0"/>
                      </a:lnTo>
                      <a:lnTo>
                        <a:pt x="1409" y="470"/>
                      </a:lnTo>
                      <a:close/>
                    </a:path>
                  </a:pathLst>
                </a:custGeom>
                <a:solidFill>
                  <a:srgbClr val="3390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4" name="isḻîḋé"/>
                <p:cNvSpPr/>
                <p:nvPr/>
              </p:nvSpPr>
              <p:spPr bwMode="auto">
                <a:xfrm>
                  <a:off x="8890001" y="1873250"/>
                  <a:ext cx="1889125" cy="1570038"/>
                </a:xfrm>
                <a:custGeom>
                  <a:avLst/>
                  <a:gdLst>
                    <a:gd name="T0" fmla="*/ 1190 w 1190"/>
                    <a:gd name="T1" fmla="*/ 365 h 989"/>
                    <a:gd name="T2" fmla="*/ 310 w 1190"/>
                    <a:gd name="T3" fmla="*/ 989 h 989"/>
                    <a:gd name="T4" fmla="*/ 0 w 1190"/>
                    <a:gd name="T5" fmla="*/ 624 h 989"/>
                    <a:gd name="T6" fmla="*/ 883 w 1190"/>
                    <a:gd name="T7" fmla="*/ 0 h 989"/>
                    <a:gd name="T8" fmla="*/ 1190 w 1190"/>
                    <a:gd name="T9" fmla="*/ 365 h 9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0" h="989">
                      <a:moveTo>
                        <a:pt x="1190" y="365"/>
                      </a:moveTo>
                      <a:lnTo>
                        <a:pt x="310" y="989"/>
                      </a:lnTo>
                      <a:lnTo>
                        <a:pt x="0" y="624"/>
                      </a:lnTo>
                      <a:lnTo>
                        <a:pt x="883" y="0"/>
                      </a:lnTo>
                      <a:lnTo>
                        <a:pt x="1190" y="365"/>
                      </a:lnTo>
                      <a:close/>
                    </a:path>
                  </a:pathLst>
                </a:custGeom>
                <a:solidFill>
                  <a:srgbClr val="2B4B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5" name="ïSḷïdé"/>
                <p:cNvSpPr/>
                <p:nvPr/>
              </p:nvSpPr>
              <p:spPr bwMode="auto">
                <a:xfrm>
                  <a:off x="9475788" y="2319338"/>
                  <a:ext cx="717550" cy="677863"/>
                </a:xfrm>
                <a:custGeom>
                  <a:avLst/>
                  <a:gdLst>
                    <a:gd name="T0" fmla="*/ 105 w 124"/>
                    <a:gd name="T1" fmla="*/ 28 h 117"/>
                    <a:gd name="T2" fmla="*/ 97 w 124"/>
                    <a:gd name="T3" fmla="*/ 100 h 117"/>
                    <a:gd name="T4" fmla="*/ 19 w 124"/>
                    <a:gd name="T5" fmla="*/ 89 h 117"/>
                    <a:gd name="T6" fmla="*/ 27 w 124"/>
                    <a:gd name="T7" fmla="*/ 17 h 117"/>
                    <a:gd name="T8" fmla="*/ 105 w 124"/>
                    <a:gd name="T9" fmla="*/ 28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17">
                      <a:moveTo>
                        <a:pt x="105" y="28"/>
                      </a:moveTo>
                      <a:cubicBezTo>
                        <a:pt x="124" y="51"/>
                        <a:pt x="121" y="83"/>
                        <a:pt x="97" y="100"/>
                      </a:cubicBezTo>
                      <a:cubicBezTo>
                        <a:pt x="73" y="117"/>
                        <a:pt x="39" y="112"/>
                        <a:pt x="19" y="89"/>
                      </a:cubicBezTo>
                      <a:cubicBezTo>
                        <a:pt x="0" y="66"/>
                        <a:pt x="4" y="34"/>
                        <a:pt x="27" y="17"/>
                      </a:cubicBezTo>
                      <a:cubicBezTo>
                        <a:pt x="51" y="0"/>
                        <a:pt x="86" y="5"/>
                        <a:pt x="105" y="28"/>
                      </a:cubicBezTo>
                      <a:close/>
                    </a:path>
                  </a:pathLst>
                </a:custGeom>
                <a:solidFill>
                  <a:srgbClr val="13250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6" name="íşḷïḑê"/>
                <p:cNvSpPr/>
                <p:nvPr/>
              </p:nvSpPr>
              <p:spPr bwMode="auto">
                <a:xfrm>
                  <a:off x="8745538" y="1752600"/>
                  <a:ext cx="2235200" cy="1811338"/>
                </a:xfrm>
                <a:custGeom>
                  <a:avLst/>
                  <a:gdLst>
                    <a:gd name="T0" fmla="*/ 1408 w 1408"/>
                    <a:gd name="T1" fmla="*/ 510 h 1141"/>
                    <a:gd name="T2" fmla="*/ 332 w 1408"/>
                    <a:gd name="T3" fmla="*/ 1141 h 1141"/>
                    <a:gd name="T4" fmla="*/ 0 w 1408"/>
                    <a:gd name="T5" fmla="*/ 627 h 1141"/>
                    <a:gd name="T6" fmla="*/ 1073 w 1408"/>
                    <a:gd name="T7" fmla="*/ 0 h 1141"/>
                    <a:gd name="T8" fmla="*/ 1408 w 1408"/>
                    <a:gd name="T9" fmla="*/ 510 h 1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08" h="1141">
                      <a:moveTo>
                        <a:pt x="1408" y="510"/>
                      </a:moveTo>
                      <a:lnTo>
                        <a:pt x="332" y="1141"/>
                      </a:lnTo>
                      <a:lnTo>
                        <a:pt x="0" y="627"/>
                      </a:lnTo>
                      <a:lnTo>
                        <a:pt x="1073" y="0"/>
                      </a:lnTo>
                      <a:lnTo>
                        <a:pt x="1408" y="510"/>
                      </a:lnTo>
                      <a:close/>
                    </a:path>
                  </a:pathLst>
                </a:custGeom>
                <a:solidFill>
                  <a:srgbClr val="379C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7" name="ïŝḻiďè"/>
                <p:cNvSpPr/>
                <p:nvPr/>
              </p:nvSpPr>
              <p:spPr bwMode="auto">
                <a:xfrm>
                  <a:off x="9093201" y="3176588"/>
                  <a:ext cx="520700" cy="382588"/>
                </a:xfrm>
                <a:custGeom>
                  <a:avLst/>
                  <a:gdLst>
                    <a:gd name="T0" fmla="*/ 31 w 90"/>
                    <a:gd name="T1" fmla="*/ 66 h 66"/>
                    <a:gd name="T2" fmla="*/ 90 w 90"/>
                    <a:gd name="T3" fmla="*/ 32 h 66"/>
                    <a:gd name="T4" fmla="*/ 0 w 90"/>
                    <a:gd name="T5" fmla="*/ 19 h 66"/>
                    <a:gd name="T6" fmla="*/ 31 w 90"/>
                    <a:gd name="T7" fmla="*/ 66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" h="66">
                      <a:moveTo>
                        <a:pt x="31" y="66"/>
                      </a:moveTo>
                      <a:cubicBezTo>
                        <a:pt x="90" y="32"/>
                        <a:pt x="90" y="32"/>
                        <a:pt x="90" y="32"/>
                      </a:cubicBezTo>
                      <a:cubicBezTo>
                        <a:pt x="72" y="6"/>
                        <a:pt x="32" y="0"/>
                        <a:pt x="0" y="19"/>
                      </a:cubicBezTo>
                      <a:lnTo>
                        <a:pt x="31" y="66"/>
                      </a:lnTo>
                      <a:close/>
                    </a:path>
                  </a:pathLst>
                </a:custGeom>
                <a:solidFill>
                  <a:srgbClr val="2041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8" name="íşľidè"/>
                <p:cNvSpPr/>
                <p:nvPr/>
              </p:nvSpPr>
              <p:spPr bwMode="auto">
                <a:xfrm>
                  <a:off x="9504363" y="2314575"/>
                  <a:ext cx="717550" cy="688975"/>
                </a:xfrm>
                <a:custGeom>
                  <a:avLst/>
                  <a:gdLst>
                    <a:gd name="T0" fmla="*/ 107 w 124"/>
                    <a:gd name="T1" fmla="*/ 33 h 119"/>
                    <a:gd name="T2" fmla="*/ 91 w 124"/>
                    <a:gd name="T3" fmla="*/ 104 h 119"/>
                    <a:gd name="T4" fmla="*/ 16 w 124"/>
                    <a:gd name="T5" fmla="*/ 86 h 119"/>
                    <a:gd name="T6" fmla="*/ 32 w 124"/>
                    <a:gd name="T7" fmla="*/ 14 h 119"/>
                    <a:gd name="T8" fmla="*/ 107 w 124"/>
                    <a:gd name="T9" fmla="*/ 33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19">
                      <a:moveTo>
                        <a:pt x="107" y="33"/>
                      </a:moveTo>
                      <a:cubicBezTo>
                        <a:pt x="124" y="57"/>
                        <a:pt x="116" y="89"/>
                        <a:pt x="91" y="104"/>
                      </a:cubicBezTo>
                      <a:cubicBezTo>
                        <a:pt x="66" y="119"/>
                        <a:pt x="32" y="111"/>
                        <a:pt x="16" y="86"/>
                      </a:cubicBezTo>
                      <a:cubicBezTo>
                        <a:pt x="0" y="61"/>
                        <a:pt x="7" y="29"/>
                        <a:pt x="32" y="14"/>
                      </a:cubicBezTo>
                      <a:cubicBezTo>
                        <a:pt x="58" y="0"/>
                        <a:pt x="91" y="8"/>
                        <a:pt x="107" y="33"/>
                      </a:cubicBezTo>
                      <a:close/>
                    </a:path>
                  </a:pathLst>
                </a:custGeom>
                <a:solidFill>
                  <a:srgbClr val="2041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29" name="iśḷîḑè"/>
                <p:cNvSpPr/>
                <p:nvPr/>
              </p:nvSpPr>
              <p:spPr bwMode="auto">
                <a:xfrm>
                  <a:off x="8750301" y="1931988"/>
                  <a:ext cx="2208213" cy="1690688"/>
                </a:xfrm>
                <a:custGeom>
                  <a:avLst/>
                  <a:gdLst>
                    <a:gd name="T0" fmla="*/ 1391 w 1391"/>
                    <a:gd name="T1" fmla="*/ 554 h 1065"/>
                    <a:gd name="T2" fmla="*/ 249 w 1391"/>
                    <a:gd name="T3" fmla="*/ 1065 h 1065"/>
                    <a:gd name="T4" fmla="*/ 0 w 1391"/>
                    <a:gd name="T5" fmla="*/ 507 h 1065"/>
                    <a:gd name="T6" fmla="*/ 1143 w 1391"/>
                    <a:gd name="T7" fmla="*/ 0 h 1065"/>
                    <a:gd name="T8" fmla="*/ 1391 w 1391"/>
                    <a:gd name="T9" fmla="*/ 554 h 10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91" h="1065">
                      <a:moveTo>
                        <a:pt x="1391" y="554"/>
                      </a:moveTo>
                      <a:lnTo>
                        <a:pt x="249" y="1065"/>
                      </a:lnTo>
                      <a:lnTo>
                        <a:pt x="0" y="507"/>
                      </a:lnTo>
                      <a:lnTo>
                        <a:pt x="1143" y="0"/>
                      </a:lnTo>
                      <a:lnTo>
                        <a:pt x="1391" y="554"/>
                      </a:lnTo>
                      <a:close/>
                    </a:path>
                  </a:pathLst>
                </a:custGeom>
                <a:solidFill>
                  <a:srgbClr val="3EAF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0" name="íṥľíḍè"/>
                <p:cNvSpPr/>
                <p:nvPr/>
              </p:nvSpPr>
              <p:spPr bwMode="auto">
                <a:xfrm>
                  <a:off x="8913813" y="2082800"/>
                  <a:ext cx="1882775" cy="1389063"/>
                </a:xfrm>
                <a:custGeom>
                  <a:avLst/>
                  <a:gdLst>
                    <a:gd name="T0" fmla="*/ 1186 w 1186"/>
                    <a:gd name="T1" fmla="*/ 430 h 875"/>
                    <a:gd name="T2" fmla="*/ 193 w 1186"/>
                    <a:gd name="T3" fmla="*/ 875 h 875"/>
                    <a:gd name="T4" fmla="*/ 0 w 1186"/>
                    <a:gd name="T5" fmla="*/ 441 h 875"/>
                    <a:gd name="T6" fmla="*/ 992 w 1186"/>
                    <a:gd name="T7" fmla="*/ 0 h 875"/>
                    <a:gd name="T8" fmla="*/ 1186 w 1186"/>
                    <a:gd name="T9" fmla="*/ 430 h 8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6" h="875">
                      <a:moveTo>
                        <a:pt x="1186" y="430"/>
                      </a:moveTo>
                      <a:lnTo>
                        <a:pt x="193" y="875"/>
                      </a:lnTo>
                      <a:lnTo>
                        <a:pt x="0" y="441"/>
                      </a:lnTo>
                      <a:lnTo>
                        <a:pt x="992" y="0"/>
                      </a:lnTo>
                      <a:lnTo>
                        <a:pt x="1186" y="430"/>
                      </a:lnTo>
                      <a:close/>
                    </a:path>
                  </a:pathLst>
                </a:custGeom>
                <a:solidFill>
                  <a:srgbClr val="A9D3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1" name="íşḷïdê"/>
                <p:cNvSpPr/>
                <p:nvPr/>
              </p:nvSpPr>
              <p:spPr bwMode="auto">
                <a:xfrm>
                  <a:off x="10204451" y="1931988"/>
                  <a:ext cx="493713" cy="387350"/>
                </a:xfrm>
                <a:custGeom>
                  <a:avLst/>
                  <a:gdLst>
                    <a:gd name="T0" fmla="*/ 62 w 85"/>
                    <a:gd name="T1" fmla="*/ 0 h 67"/>
                    <a:gd name="T2" fmla="*/ 0 w 85"/>
                    <a:gd name="T3" fmla="*/ 27 h 67"/>
                    <a:gd name="T4" fmla="*/ 85 w 85"/>
                    <a:gd name="T5" fmla="*/ 51 h 67"/>
                    <a:gd name="T6" fmla="*/ 62 w 85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5" h="67">
                      <a:moveTo>
                        <a:pt x="62" y="0"/>
                      </a:moveTo>
                      <a:cubicBezTo>
                        <a:pt x="0" y="27"/>
                        <a:pt x="0" y="27"/>
                        <a:pt x="0" y="27"/>
                      </a:cubicBezTo>
                      <a:cubicBezTo>
                        <a:pt x="12" y="56"/>
                        <a:pt x="51" y="67"/>
                        <a:pt x="85" y="51"/>
                      </a:cubicBez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3EAF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2" name="îSļiḑê"/>
                <p:cNvSpPr/>
                <p:nvPr/>
              </p:nvSpPr>
              <p:spPr bwMode="auto">
                <a:xfrm>
                  <a:off x="8750301" y="2579688"/>
                  <a:ext cx="434975" cy="458788"/>
                </a:xfrm>
                <a:custGeom>
                  <a:avLst/>
                  <a:gdLst>
                    <a:gd name="T0" fmla="*/ 0 w 75"/>
                    <a:gd name="T1" fmla="*/ 27 h 79"/>
                    <a:gd name="T2" fmla="*/ 62 w 75"/>
                    <a:gd name="T3" fmla="*/ 0 h 79"/>
                    <a:gd name="T4" fmla="*/ 23 w 75"/>
                    <a:gd name="T5" fmla="*/ 79 h 79"/>
                    <a:gd name="T6" fmla="*/ 0 w 75"/>
                    <a:gd name="T7" fmla="*/ 27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79">
                      <a:moveTo>
                        <a:pt x="0" y="27"/>
                      </a:moveTo>
                      <a:cubicBezTo>
                        <a:pt x="62" y="0"/>
                        <a:pt x="62" y="0"/>
                        <a:pt x="62" y="0"/>
                      </a:cubicBezTo>
                      <a:cubicBezTo>
                        <a:pt x="75" y="28"/>
                        <a:pt x="58" y="64"/>
                        <a:pt x="23" y="79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rgbClr val="3EAF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" name="išlîḍè"/>
                <p:cNvSpPr/>
                <p:nvPr/>
              </p:nvSpPr>
              <p:spPr bwMode="auto">
                <a:xfrm>
                  <a:off x="10523538" y="2511425"/>
                  <a:ext cx="434975" cy="457200"/>
                </a:xfrm>
                <a:custGeom>
                  <a:avLst/>
                  <a:gdLst>
                    <a:gd name="T0" fmla="*/ 75 w 75"/>
                    <a:gd name="T1" fmla="*/ 52 h 79"/>
                    <a:gd name="T2" fmla="*/ 13 w 75"/>
                    <a:gd name="T3" fmla="*/ 79 h 79"/>
                    <a:gd name="T4" fmla="*/ 52 w 75"/>
                    <a:gd name="T5" fmla="*/ 0 h 79"/>
                    <a:gd name="T6" fmla="*/ 75 w 75"/>
                    <a:gd name="T7" fmla="*/ 52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5" h="79">
                      <a:moveTo>
                        <a:pt x="75" y="52"/>
                      </a:moveTo>
                      <a:cubicBezTo>
                        <a:pt x="13" y="79"/>
                        <a:pt x="13" y="79"/>
                        <a:pt x="13" y="79"/>
                      </a:cubicBezTo>
                      <a:cubicBezTo>
                        <a:pt x="0" y="51"/>
                        <a:pt x="17" y="15"/>
                        <a:pt x="52" y="0"/>
                      </a:cubicBezTo>
                      <a:lnTo>
                        <a:pt x="75" y="52"/>
                      </a:lnTo>
                      <a:close/>
                    </a:path>
                  </a:pathLst>
                </a:custGeom>
                <a:solidFill>
                  <a:srgbClr val="3EAF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4" name="iŝḻíḓé"/>
                <p:cNvSpPr/>
                <p:nvPr/>
              </p:nvSpPr>
              <p:spPr bwMode="auto">
                <a:xfrm>
                  <a:off x="9012238" y="3228975"/>
                  <a:ext cx="492125" cy="387350"/>
                </a:xfrm>
                <a:custGeom>
                  <a:avLst/>
                  <a:gdLst>
                    <a:gd name="T0" fmla="*/ 23 w 85"/>
                    <a:gd name="T1" fmla="*/ 67 h 67"/>
                    <a:gd name="T2" fmla="*/ 85 w 85"/>
                    <a:gd name="T3" fmla="*/ 40 h 67"/>
                    <a:gd name="T4" fmla="*/ 0 w 85"/>
                    <a:gd name="T5" fmla="*/ 16 h 67"/>
                    <a:gd name="T6" fmla="*/ 23 w 85"/>
                    <a:gd name="T7" fmla="*/ 67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5" h="67">
                      <a:moveTo>
                        <a:pt x="23" y="67"/>
                      </a:moveTo>
                      <a:cubicBezTo>
                        <a:pt x="85" y="40"/>
                        <a:pt x="85" y="40"/>
                        <a:pt x="85" y="40"/>
                      </a:cubicBezTo>
                      <a:cubicBezTo>
                        <a:pt x="73" y="11"/>
                        <a:pt x="34" y="0"/>
                        <a:pt x="0" y="16"/>
                      </a:cubicBezTo>
                      <a:lnTo>
                        <a:pt x="23" y="67"/>
                      </a:lnTo>
                      <a:close/>
                    </a:path>
                  </a:pathLst>
                </a:custGeom>
                <a:solidFill>
                  <a:srgbClr val="3EAF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5" name="ïŝlíḓe"/>
                <p:cNvSpPr/>
                <p:nvPr/>
              </p:nvSpPr>
              <p:spPr bwMode="auto">
                <a:xfrm>
                  <a:off x="9574213" y="2435225"/>
                  <a:ext cx="579438" cy="671513"/>
                </a:xfrm>
                <a:custGeom>
                  <a:avLst/>
                  <a:gdLst>
                    <a:gd name="T0" fmla="*/ 88 w 100"/>
                    <a:gd name="T1" fmla="*/ 41 h 116"/>
                    <a:gd name="T2" fmla="*/ 72 w 100"/>
                    <a:gd name="T3" fmla="*/ 107 h 116"/>
                    <a:gd name="T4" fmla="*/ 12 w 100"/>
                    <a:gd name="T5" fmla="*/ 75 h 116"/>
                    <a:gd name="T6" fmla="*/ 28 w 100"/>
                    <a:gd name="T7" fmla="*/ 9 h 116"/>
                    <a:gd name="T8" fmla="*/ 88 w 100"/>
                    <a:gd name="T9" fmla="*/ 41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116">
                      <a:moveTo>
                        <a:pt x="88" y="41"/>
                      </a:moveTo>
                      <a:cubicBezTo>
                        <a:pt x="100" y="68"/>
                        <a:pt x="93" y="97"/>
                        <a:pt x="72" y="107"/>
                      </a:cubicBezTo>
                      <a:cubicBezTo>
                        <a:pt x="51" y="116"/>
                        <a:pt x="24" y="102"/>
                        <a:pt x="12" y="75"/>
                      </a:cubicBezTo>
                      <a:cubicBezTo>
                        <a:pt x="0" y="48"/>
                        <a:pt x="7" y="19"/>
                        <a:pt x="28" y="9"/>
                      </a:cubicBezTo>
                      <a:cubicBezTo>
                        <a:pt x="49" y="0"/>
                        <a:pt x="76" y="14"/>
                        <a:pt x="88" y="41"/>
                      </a:cubicBezTo>
                      <a:close/>
                    </a:path>
                  </a:pathLst>
                </a:custGeom>
                <a:solidFill>
                  <a:srgbClr val="3EAF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6" name="íṣľíḓê"/>
                <p:cNvSpPr/>
                <p:nvPr/>
              </p:nvSpPr>
              <p:spPr bwMode="auto">
                <a:xfrm>
                  <a:off x="8669338" y="2719388"/>
                  <a:ext cx="1924050" cy="1395413"/>
                </a:xfrm>
                <a:custGeom>
                  <a:avLst/>
                  <a:gdLst>
                    <a:gd name="T0" fmla="*/ 332 w 332"/>
                    <a:gd name="T1" fmla="*/ 224 h 241"/>
                    <a:gd name="T2" fmla="*/ 315 w 332"/>
                    <a:gd name="T3" fmla="*/ 241 h 241"/>
                    <a:gd name="T4" fmla="*/ 17 w 332"/>
                    <a:gd name="T5" fmla="*/ 241 h 241"/>
                    <a:gd name="T6" fmla="*/ 0 w 332"/>
                    <a:gd name="T7" fmla="*/ 224 h 241"/>
                    <a:gd name="T8" fmla="*/ 0 w 332"/>
                    <a:gd name="T9" fmla="*/ 0 h 241"/>
                    <a:gd name="T10" fmla="*/ 332 w 332"/>
                    <a:gd name="T11" fmla="*/ 0 h 241"/>
                    <a:gd name="T12" fmla="*/ 332 w 332"/>
                    <a:gd name="T13" fmla="*/ 224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2" h="241">
                      <a:moveTo>
                        <a:pt x="332" y="224"/>
                      </a:moveTo>
                      <a:cubicBezTo>
                        <a:pt x="332" y="233"/>
                        <a:pt x="325" y="241"/>
                        <a:pt x="315" y="241"/>
                      </a:cubicBezTo>
                      <a:cubicBezTo>
                        <a:pt x="17" y="241"/>
                        <a:pt x="17" y="241"/>
                        <a:pt x="17" y="241"/>
                      </a:cubicBezTo>
                      <a:cubicBezTo>
                        <a:pt x="8" y="241"/>
                        <a:pt x="0" y="233"/>
                        <a:pt x="0" y="22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32" y="0"/>
                        <a:pt x="332" y="0"/>
                        <a:pt x="332" y="0"/>
                      </a:cubicBezTo>
                      <a:lnTo>
                        <a:pt x="332" y="224"/>
                      </a:lnTo>
                      <a:close/>
                    </a:path>
                  </a:pathLst>
                </a:custGeom>
                <a:solidFill>
                  <a:srgbClr val="8C4B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7" name="îśḻíḍe"/>
                <p:cNvSpPr/>
                <p:nvPr/>
              </p:nvSpPr>
              <p:spPr bwMode="auto">
                <a:xfrm>
                  <a:off x="9821863" y="3205163"/>
                  <a:ext cx="771525" cy="371475"/>
                </a:xfrm>
                <a:custGeom>
                  <a:avLst/>
                  <a:gdLst>
                    <a:gd name="T0" fmla="*/ 133 w 133"/>
                    <a:gd name="T1" fmla="*/ 64 h 64"/>
                    <a:gd name="T2" fmla="*/ 31 w 133"/>
                    <a:gd name="T3" fmla="*/ 64 h 64"/>
                    <a:gd name="T4" fmla="*/ 0 w 133"/>
                    <a:gd name="T5" fmla="*/ 32 h 64"/>
                    <a:gd name="T6" fmla="*/ 31 w 133"/>
                    <a:gd name="T7" fmla="*/ 0 h 64"/>
                    <a:gd name="T8" fmla="*/ 133 w 133"/>
                    <a:gd name="T9" fmla="*/ 0 h 64"/>
                    <a:gd name="T10" fmla="*/ 133 w 133"/>
                    <a:gd name="T1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3" h="64">
                      <a:moveTo>
                        <a:pt x="133" y="64"/>
                      </a:move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14" y="64"/>
                        <a:pt x="0" y="50"/>
                        <a:pt x="0" y="32"/>
                      </a:cubicBezTo>
                      <a:cubicBezTo>
                        <a:pt x="0" y="15"/>
                        <a:pt x="14" y="0"/>
                        <a:pt x="31" y="0"/>
                      </a:cubicBezTo>
                      <a:cubicBezTo>
                        <a:pt x="133" y="0"/>
                        <a:pt x="133" y="0"/>
                        <a:pt x="133" y="0"/>
                      </a:cubicBezTo>
                      <a:lnTo>
                        <a:pt x="133" y="64"/>
                      </a:lnTo>
                      <a:close/>
                    </a:path>
                  </a:pathLst>
                </a:custGeom>
                <a:solidFill>
                  <a:srgbClr val="000000">
                    <a:alpha val="45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8" name="îṧḷïḍê"/>
                <p:cNvSpPr/>
                <p:nvPr/>
              </p:nvSpPr>
              <p:spPr bwMode="auto">
                <a:xfrm>
                  <a:off x="9863138" y="3136900"/>
                  <a:ext cx="730250" cy="369888"/>
                </a:xfrm>
                <a:custGeom>
                  <a:avLst/>
                  <a:gdLst>
                    <a:gd name="T0" fmla="*/ 126 w 126"/>
                    <a:gd name="T1" fmla="*/ 64 h 64"/>
                    <a:gd name="T2" fmla="*/ 32 w 126"/>
                    <a:gd name="T3" fmla="*/ 64 h 64"/>
                    <a:gd name="T4" fmla="*/ 0 w 126"/>
                    <a:gd name="T5" fmla="*/ 32 h 64"/>
                    <a:gd name="T6" fmla="*/ 32 w 126"/>
                    <a:gd name="T7" fmla="*/ 0 h 64"/>
                    <a:gd name="T8" fmla="*/ 126 w 126"/>
                    <a:gd name="T9" fmla="*/ 0 h 64"/>
                    <a:gd name="T10" fmla="*/ 126 w 126"/>
                    <a:gd name="T11" fmla="*/ 64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6" h="64">
                      <a:moveTo>
                        <a:pt x="126" y="64"/>
                      </a:moveTo>
                      <a:cubicBezTo>
                        <a:pt x="32" y="64"/>
                        <a:pt x="32" y="64"/>
                        <a:pt x="32" y="64"/>
                      </a:cubicBezTo>
                      <a:cubicBezTo>
                        <a:pt x="15" y="64"/>
                        <a:pt x="0" y="50"/>
                        <a:pt x="0" y="32"/>
                      </a:cubicBezTo>
                      <a:cubicBezTo>
                        <a:pt x="0" y="15"/>
                        <a:pt x="15" y="0"/>
                        <a:pt x="32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lnTo>
                        <a:pt x="126" y="64"/>
                      </a:lnTo>
                      <a:close/>
                    </a:path>
                  </a:pathLst>
                </a:custGeom>
                <a:solidFill>
                  <a:srgbClr val="99522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9" name="iŝlidé"/>
                <p:cNvSpPr/>
                <p:nvPr/>
              </p:nvSpPr>
              <p:spPr bwMode="auto">
                <a:xfrm>
                  <a:off x="10593388" y="3095625"/>
                  <a:ext cx="98425" cy="365125"/>
                </a:xfrm>
                <a:prstGeom prst="rect">
                  <a:avLst/>
                </a:prstGeom>
                <a:solidFill>
                  <a:srgbClr val="8C4B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0" name="îş1iḋè"/>
                <p:cNvSpPr/>
                <p:nvPr/>
              </p:nvSpPr>
              <p:spPr bwMode="auto">
                <a:xfrm>
                  <a:off x="10593388" y="3095625"/>
                  <a:ext cx="98425" cy="36512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1" name="îśľîďê"/>
                <p:cNvSpPr/>
                <p:nvPr/>
              </p:nvSpPr>
              <p:spPr bwMode="auto">
                <a:xfrm>
                  <a:off x="10593388" y="3095625"/>
                  <a:ext cx="98425" cy="411163"/>
                </a:xfrm>
                <a:custGeom>
                  <a:avLst/>
                  <a:gdLst>
                    <a:gd name="T0" fmla="*/ 62 w 62"/>
                    <a:gd name="T1" fmla="*/ 230 h 259"/>
                    <a:gd name="T2" fmla="*/ 0 w 62"/>
                    <a:gd name="T3" fmla="*/ 259 h 259"/>
                    <a:gd name="T4" fmla="*/ 0 w 62"/>
                    <a:gd name="T5" fmla="*/ 26 h 259"/>
                    <a:gd name="T6" fmla="*/ 62 w 62"/>
                    <a:gd name="T7" fmla="*/ 0 h 259"/>
                    <a:gd name="T8" fmla="*/ 62 w 62"/>
                    <a:gd name="T9" fmla="*/ 23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259">
                      <a:moveTo>
                        <a:pt x="62" y="230"/>
                      </a:moveTo>
                      <a:lnTo>
                        <a:pt x="0" y="259"/>
                      </a:lnTo>
                      <a:lnTo>
                        <a:pt x="0" y="26"/>
                      </a:lnTo>
                      <a:lnTo>
                        <a:pt x="62" y="0"/>
                      </a:lnTo>
                      <a:lnTo>
                        <a:pt x="62" y="230"/>
                      </a:lnTo>
                      <a:close/>
                    </a:path>
                  </a:pathLst>
                </a:custGeom>
                <a:solidFill>
                  <a:srgbClr val="8C4B2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2" name="îṧ1íde"/>
                <p:cNvSpPr/>
                <p:nvPr/>
              </p:nvSpPr>
              <p:spPr bwMode="auto">
                <a:xfrm>
                  <a:off x="8848726" y="2620963"/>
                  <a:ext cx="1709738" cy="98425"/>
                </a:xfrm>
                <a:custGeom>
                  <a:avLst/>
                  <a:gdLst>
                    <a:gd name="T0" fmla="*/ 0 w 1077"/>
                    <a:gd name="T1" fmla="*/ 62 h 62"/>
                    <a:gd name="T2" fmla="*/ 92 w 1077"/>
                    <a:gd name="T3" fmla="*/ 0 h 62"/>
                    <a:gd name="T4" fmla="*/ 1051 w 1077"/>
                    <a:gd name="T5" fmla="*/ 0 h 62"/>
                    <a:gd name="T6" fmla="*/ 1077 w 1077"/>
                    <a:gd name="T7" fmla="*/ 62 h 62"/>
                    <a:gd name="T8" fmla="*/ 0 w 1077"/>
                    <a:gd name="T9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7" h="62">
                      <a:moveTo>
                        <a:pt x="0" y="62"/>
                      </a:moveTo>
                      <a:lnTo>
                        <a:pt x="92" y="0"/>
                      </a:lnTo>
                      <a:lnTo>
                        <a:pt x="1051" y="0"/>
                      </a:lnTo>
                      <a:lnTo>
                        <a:pt x="1077" y="62"/>
                      </a:lnTo>
                      <a:lnTo>
                        <a:pt x="0" y="62"/>
                      </a:lnTo>
                      <a:close/>
                    </a:path>
                  </a:pathLst>
                </a:custGeom>
                <a:solidFill>
                  <a:srgbClr val="224413">
                    <a:alpha val="45000"/>
                  </a:srgb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íṧlïďê"/>
                <p:cNvSpPr/>
                <p:nvPr/>
              </p:nvSpPr>
              <p:spPr bwMode="auto">
                <a:xfrm>
                  <a:off x="9128126" y="1833563"/>
                  <a:ext cx="1436688" cy="741363"/>
                </a:xfrm>
                <a:custGeom>
                  <a:avLst/>
                  <a:gdLst>
                    <a:gd name="T0" fmla="*/ 905 w 905"/>
                    <a:gd name="T1" fmla="*/ 62 h 467"/>
                    <a:gd name="T2" fmla="*/ 868 w 905"/>
                    <a:gd name="T3" fmla="*/ 0 h 467"/>
                    <a:gd name="T4" fmla="*/ 0 w 905"/>
                    <a:gd name="T5" fmla="*/ 467 h 467"/>
                    <a:gd name="T6" fmla="*/ 905 w 905"/>
                    <a:gd name="T7" fmla="*/ 62 h 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05" h="467">
                      <a:moveTo>
                        <a:pt x="905" y="62"/>
                      </a:moveTo>
                      <a:lnTo>
                        <a:pt x="868" y="0"/>
                      </a:lnTo>
                      <a:lnTo>
                        <a:pt x="0" y="467"/>
                      </a:lnTo>
                      <a:lnTo>
                        <a:pt x="905" y="6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5045" y="2437839"/>
              <a:ext cx="455268" cy="284882"/>
            </a:xfrm>
            <a:prstGeom prst="rect">
              <a:avLst/>
            </a:prstGeom>
          </p:spPr>
        </p:pic>
        <p:cxnSp>
          <p:nvCxnSpPr>
            <p:cNvPr id="17" name="连接符: 曲线 16"/>
            <p:cNvCxnSpPr>
              <a:endCxn id="16" idx="0"/>
            </p:cNvCxnSpPr>
            <p:nvPr/>
          </p:nvCxnSpPr>
          <p:spPr>
            <a:xfrm rot="10800000" flipV="1">
              <a:off x="3792679" y="2330243"/>
              <a:ext cx="225376" cy="107595"/>
            </a:xfrm>
            <a:prstGeom prst="curvedConnector2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10680">
              <a:off x="3703990" y="2706180"/>
              <a:ext cx="646885" cy="572200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/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从风险的角度看“可承担损失”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500890" y="5133585"/>
            <a:ext cx="3225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创业思维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-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可承担损失（惊喜）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69530" y="5127994"/>
            <a:ext cx="30781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管理思维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-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预期回报（失望）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5838848"/>
            <a:ext cx="1219200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最小化最大值（风险）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&amp;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最大化最小值（收益）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40660" y="1639900"/>
            <a:ext cx="3720568" cy="3338742"/>
            <a:chOff x="2440660" y="1639900"/>
            <a:chExt cx="3720568" cy="3338742"/>
          </a:xfrm>
        </p:grpSpPr>
        <p:sp>
          <p:nvSpPr>
            <p:cNvPr id="21" name="矩形 20"/>
            <p:cNvSpPr/>
            <p:nvPr/>
          </p:nvSpPr>
          <p:spPr>
            <a:xfrm>
              <a:off x="2681909" y="3092458"/>
              <a:ext cx="1279260" cy="139739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959256" y="3092458"/>
              <a:ext cx="897390" cy="1397392"/>
            </a:xfrm>
            <a:prstGeom prst="rect">
              <a:avLst/>
            </a:prstGeom>
            <a:solidFill>
              <a:srgbClr val="FFC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848421" y="3092458"/>
              <a:ext cx="609323" cy="1397392"/>
            </a:xfrm>
            <a:prstGeom prst="rect">
              <a:avLst/>
            </a:prstGeom>
            <a:solidFill>
              <a:srgbClr val="FFC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440660" y="1710059"/>
              <a:ext cx="684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风险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476797" y="4609310"/>
              <a:ext cx="684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收益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18" name="直接箭头连接符 17"/>
            <p:cNvCxnSpPr/>
            <p:nvPr/>
          </p:nvCxnSpPr>
          <p:spPr>
            <a:xfrm flipV="1">
              <a:off x="2669209" y="1639900"/>
              <a:ext cx="0" cy="284995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2662859" y="4489850"/>
              <a:ext cx="299720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6970953" y="1622522"/>
            <a:ext cx="3723334" cy="3296763"/>
            <a:chOff x="6970953" y="1583336"/>
            <a:chExt cx="3723334" cy="3296763"/>
          </a:xfrm>
        </p:grpSpPr>
        <p:sp>
          <p:nvSpPr>
            <p:cNvPr id="26" name="矩形 25"/>
            <p:cNvSpPr/>
            <p:nvPr/>
          </p:nvSpPr>
          <p:spPr>
            <a:xfrm>
              <a:off x="7246322" y="2040064"/>
              <a:ext cx="2082796" cy="61041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246322" y="2650482"/>
              <a:ext cx="2082796" cy="646006"/>
            </a:xfrm>
            <a:prstGeom prst="rect">
              <a:avLst/>
            </a:prstGeom>
            <a:solidFill>
              <a:srgbClr val="FFC0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246322" y="3292649"/>
              <a:ext cx="2082796" cy="1140635"/>
            </a:xfrm>
            <a:prstGeom prst="rect">
              <a:avLst/>
            </a:prstGeom>
            <a:solidFill>
              <a:srgbClr val="FFC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0009856" y="4510767"/>
              <a:ext cx="684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收益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970953" y="1642910"/>
              <a:ext cx="684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风险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cxnSp>
          <p:nvCxnSpPr>
            <p:cNvPr id="24" name="直接箭头连接符 23"/>
            <p:cNvCxnSpPr/>
            <p:nvPr/>
          </p:nvCxnSpPr>
          <p:spPr>
            <a:xfrm flipV="1">
              <a:off x="7226234" y="1583336"/>
              <a:ext cx="0" cy="284995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箭头连接符 24"/>
            <p:cNvCxnSpPr/>
            <p:nvPr/>
          </p:nvCxnSpPr>
          <p:spPr>
            <a:xfrm>
              <a:off x="7219884" y="4433286"/>
              <a:ext cx="2997200" cy="0"/>
            </a:xfrm>
            <a:prstGeom prst="straightConnector1">
              <a:avLst/>
            </a:prstGeom>
            <a:ln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556595" y="2414532"/>
            <a:ext cx="1506318" cy="959048"/>
          </a:xfrm>
          <a:prstGeom prst="roundRect">
            <a:avLst>
              <a:gd name="adj" fmla="val 6474"/>
            </a:avLst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36000" r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第一步：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选择可以承受的最大风险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19" name="直接箭头连接符 18"/>
          <p:cNvCxnSpPr>
            <a:stCxn id="29" idx="3"/>
          </p:cNvCxnSpPr>
          <p:nvPr/>
        </p:nvCxnSpPr>
        <p:spPr>
          <a:xfrm>
            <a:off x="2062913" y="2894056"/>
            <a:ext cx="606296" cy="198402"/>
          </a:xfrm>
          <a:prstGeom prst="straightConnector1">
            <a:avLst/>
          </a:prstGeom>
          <a:ln w="28575">
            <a:solidFill>
              <a:schemeClr val="bg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3426992" y="1910269"/>
            <a:ext cx="1847270" cy="959048"/>
          </a:xfrm>
          <a:prstGeom prst="roundRect">
            <a:avLst>
              <a:gd name="adj" fmla="val 6474"/>
            </a:avLst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36000" r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第二步：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创造性地前进以增加收益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934238" y="2877823"/>
            <a:ext cx="1296980" cy="959048"/>
          </a:xfrm>
          <a:prstGeom prst="roundRect">
            <a:avLst>
              <a:gd name="adj" fmla="val 6474"/>
            </a:avLst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36000" r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第一步：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选择一个目标收益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36" name="直接箭头连接符 35"/>
          <p:cNvCxnSpPr>
            <a:stCxn id="35" idx="1"/>
          </p:cNvCxnSpPr>
          <p:nvPr/>
        </p:nvCxnSpPr>
        <p:spPr>
          <a:xfrm flipH="1">
            <a:off x="9329118" y="3357347"/>
            <a:ext cx="605120" cy="326092"/>
          </a:xfrm>
          <a:prstGeom prst="straightConnector1">
            <a:avLst/>
          </a:prstGeom>
          <a:ln w="28575">
            <a:solidFill>
              <a:schemeClr val="bg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8500239" y="1064869"/>
            <a:ext cx="1847270" cy="671334"/>
          </a:xfrm>
          <a:prstGeom prst="roundRect">
            <a:avLst>
              <a:gd name="adj" fmla="val 6474"/>
            </a:avLst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lIns="36000" rIns="3600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第二步：</a:t>
            </a:r>
            <a:endParaRPr kumimoji="0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想办法降低风险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41" name="直接箭头连接符 40"/>
          <p:cNvCxnSpPr/>
          <p:nvPr/>
        </p:nvCxnSpPr>
        <p:spPr>
          <a:xfrm flipH="1">
            <a:off x="8324967" y="1736203"/>
            <a:ext cx="567242" cy="721147"/>
          </a:xfrm>
          <a:prstGeom prst="straightConnector1">
            <a:avLst/>
          </a:prstGeom>
          <a:ln w="28575">
            <a:solidFill>
              <a:schemeClr val="bg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8304879" y="2085781"/>
            <a:ext cx="0" cy="874909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3321539" y="3791154"/>
            <a:ext cx="648000" cy="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647315" y="3093085"/>
            <a:ext cx="2835910" cy="127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337040" y="2080892"/>
            <a:ext cx="0" cy="239776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 flipH="1">
            <a:off x="3645539" y="2877079"/>
            <a:ext cx="111402" cy="891624"/>
          </a:xfrm>
          <a:prstGeom prst="straightConnector1">
            <a:avLst/>
          </a:prstGeom>
          <a:ln w="28575">
            <a:solidFill>
              <a:schemeClr val="bg1">
                <a:lumMod val="9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4" grpId="0"/>
      <p:bldP spid="29" grpId="0" bldLvl="0" animBg="1"/>
      <p:bldP spid="31" grpId="0" bldLvl="0" animBg="1"/>
      <p:bldP spid="35" grpId="0" bldLvl="0" animBg="1"/>
      <p:bldP spid="40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04108" y="3136612"/>
            <a:ext cx="89444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创业者为什么要比一般人能够承受更多的损失？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390" y="2275840"/>
            <a:ext cx="8957310" cy="23063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风险的看法因人而异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---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真实创业者养殖肉牛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的视频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可承受风险原则</a:t>
            </a:r>
            <a:r>
              <a:rPr lang="zh-CN" altLang="en-US" dirty="0"/>
              <a:t>总结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384160" y="2302683"/>
            <a:ext cx="7784581" cy="2668328"/>
          </a:xfrm>
          <a:prstGeom prst="rect">
            <a:avLst/>
          </a:prstGeom>
          <a:noFill/>
          <a:ln w="19050">
            <a:solidFill>
              <a:srgbClr val="FFC000"/>
            </a:solidFill>
          </a:ln>
        </p:spPr>
        <p:txBody>
          <a:bodyPr wrap="square" rtlCol="0" anchor="ctr" anchorCtr="0">
            <a:noAutofit/>
          </a:bodyPr>
          <a:lstStyle/>
          <a:p>
            <a:pPr marL="342900" marR="0" lvl="0" indent="-342900" algn="l" defTabSz="9137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创业者依据可承受损失来决策（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Doing the do-able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42900" marR="0" lvl="0" indent="-342900" algn="l" defTabSz="9137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本质是反风险（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Risk-Averse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；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Start Cheap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42900" marR="0" lvl="0" indent="-342900" algn="l" defTabSz="9137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可承受损失与具有明显的个体差异（欲望）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42900" marR="0" lvl="0" indent="-342900" algn="l" defTabSz="91376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FFC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建立底线思维（惊喜大于失望）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52" y="2313201"/>
            <a:ext cx="2668328" cy="2668328"/>
          </a:xfrm>
          <a:prstGeom prst="rect">
            <a:avLst/>
          </a:prstGeom>
          <a:ln w="19050">
            <a:solidFill>
              <a:srgbClr val="FFC000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102995" y="2091690"/>
            <a:ext cx="10218420" cy="3762375"/>
          </a:xfrm>
          <a:custGeom>
            <a:avLst/>
            <a:gdLst>
              <a:gd name="connsiteX0" fmla="*/ 0 w 4229032"/>
              <a:gd name="connsiteY0" fmla="*/ 0 h 2496295"/>
              <a:gd name="connsiteX1" fmla="*/ 4229032 w 4229032"/>
              <a:gd name="connsiteY1" fmla="*/ 0 h 2496295"/>
              <a:gd name="connsiteX2" fmla="*/ 4229032 w 4229032"/>
              <a:gd name="connsiteY2" fmla="*/ 2496295 h 2496295"/>
              <a:gd name="connsiteX3" fmla="*/ 0 w 4229032"/>
              <a:gd name="connsiteY3" fmla="*/ 2496295 h 2496295"/>
              <a:gd name="connsiteX4" fmla="*/ 0 w 4229032"/>
              <a:gd name="connsiteY4" fmla="*/ 0 h 249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9032" h="2496295">
                <a:moveTo>
                  <a:pt x="0" y="0"/>
                </a:moveTo>
                <a:lnTo>
                  <a:pt x="4229032" y="0"/>
                </a:lnTo>
                <a:lnTo>
                  <a:pt x="4229032" y="2496295"/>
                </a:lnTo>
                <a:lnTo>
                  <a:pt x="0" y="2496295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89082"/>
            </a:solidFill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algn="l" fontAlgn="auto">
              <a:lnSpc>
                <a:spcPts val="6040"/>
              </a:lnSpc>
            </a:pPr>
            <a:r>
              <a:rPr lang="en-US" altLang="zh-CN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是一种行动逻辑，以</a:t>
            </a:r>
            <a:r>
              <a:rPr lang="zh-CN" altLang="en-US" sz="3200" b="1" kern="1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效果为检验</a:t>
            </a:r>
            <a:r>
              <a:rPr lang="zh-CN" altLang="en-US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的行为方式，描述了一个成功创业的过程。</a:t>
            </a:r>
            <a:endParaRPr lang="zh-CN" altLang="en-US" sz="3200" b="1" kern="1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ts val="6040"/>
              </a:lnSpc>
            </a:pPr>
            <a:r>
              <a:rPr lang="en-US" altLang="zh-CN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 kern="1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强调</a:t>
            </a:r>
            <a:r>
              <a:rPr lang="zh-CN" altLang="en-US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</a:t>
            </a:r>
            <a:r>
              <a:rPr lang="zh-CN" altLang="en-US" sz="3200" b="1" kern="1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行动</a:t>
            </a:r>
            <a:r>
              <a:rPr lang="zh-CN" altLang="en-US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来创造或发现机会，获得满意的效果，最终实现愿望。</a:t>
            </a:r>
            <a:endParaRPr lang="zh-CN" altLang="en-US" sz="3200" b="1" kern="12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37878" y="311996"/>
            <a:ext cx="8940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定义</a:t>
            </a:r>
            <a:endParaRPr kumimoji="0" lang="zh-CN" sz="2800" b="0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41564" y="234902"/>
            <a:ext cx="354563" cy="677408"/>
            <a:chOff x="0" y="-78772"/>
            <a:chExt cx="602082" cy="1150304"/>
          </a:xfrm>
        </p:grpSpPr>
        <p:sp>
          <p:nvSpPr>
            <p:cNvPr id="2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986790" y="833755"/>
            <a:ext cx="10218420" cy="779145"/>
          </a:xfrm>
          <a:custGeom>
            <a:avLst/>
            <a:gdLst>
              <a:gd name="connsiteX0" fmla="*/ 0 w 4229032"/>
              <a:gd name="connsiteY0" fmla="*/ 0 h 2496295"/>
              <a:gd name="connsiteX1" fmla="*/ 4229032 w 4229032"/>
              <a:gd name="connsiteY1" fmla="*/ 0 h 2496295"/>
              <a:gd name="connsiteX2" fmla="*/ 4229032 w 4229032"/>
              <a:gd name="connsiteY2" fmla="*/ 2496295 h 2496295"/>
              <a:gd name="connsiteX3" fmla="*/ 0 w 4229032"/>
              <a:gd name="connsiteY3" fmla="*/ 2496295 h 2496295"/>
              <a:gd name="connsiteX4" fmla="*/ 0 w 4229032"/>
              <a:gd name="connsiteY4" fmla="*/ 0 h 249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9032" h="2496295">
                <a:moveTo>
                  <a:pt x="0" y="0"/>
                </a:moveTo>
                <a:lnTo>
                  <a:pt x="4229032" y="0"/>
                </a:lnTo>
                <a:lnTo>
                  <a:pt x="4229032" y="2496295"/>
                </a:lnTo>
                <a:lnTo>
                  <a:pt x="0" y="2496295"/>
                </a:lnTo>
                <a:lnTo>
                  <a:pt x="0" y="0"/>
                </a:lnTo>
                <a:close/>
              </a:path>
            </a:pathLst>
          </a:custGeom>
          <a:ln w="19050"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p>
            <a:pPr algn="ctr" fontAlgn="auto">
              <a:lnSpc>
                <a:spcPts val="6040"/>
              </a:lnSpc>
            </a:pPr>
            <a:r>
              <a:rPr lang="zh-CN" altLang="en-US" sz="4400" b="1" kern="120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效果</a:t>
            </a:r>
            <a:r>
              <a:rPr lang="zh-CN" altLang="en-US" sz="4400" b="1" kern="120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推理逻辑</a:t>
            </a:r>
            <a:endParaRPr lang="zh-CN" altLang="en-US" sz="4400" b="1" kern="12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飞行员原则</a:t>
            </a:r>
            <a:r>
              <a:rPr lang="en-US" altLang="zh-CN" dirty="0">
                <a:solidFill>
                  <a:schemeClr val="bg1"/>
                </a:solidFill>
              </a:rPr>
              <a:t>-</a:t>
            </a:r>
            <a:r>
              <a:rPr lang="zh-CN" altLang="en-US" dirty="0">
                <a:solidFill>
                  <a:schemeClr val="bg1"/>
                </a:solidFill>
              </a:rPr>
              <a:t>非预测性控制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0000"/>
          </a:bodyPr>
          <a:lstStyle/>
          <a:p>
            <a:r>
              <a:rPr lang="en-US" altLang="zh-CN" dirty="0"/>
              <a:t>6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195946" y="1280276"/>
            <a:ext cx="7800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飞行员（</a:t>
            </a:r>
            <a:r>
              <a:rPr lang="en-US" altLang="zh-CN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Pilot in command</a:t>
            </a:r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en-US" altLang="zh-CN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b="1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</a:rPr>
              <a:t>飞机最高指挥者</a:t>
            </a:r>
            <a:endParaRPr lang="zh-CN" altLang="en-US" sz="2800" b="1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0" y="2261177"/>
            <a:ext cx="8001000" cy="341630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/>
          <p:cNvSpPr/>
          <p:nvPr userDrawn="1"/>
        </p:nvSpPr>
        <p:spPr bwMode="auto">
          <a:xfrm flipH="1">
            <a:off x="-6" y="-122549"/>
            <a:ext cx="12193641" cy="5051118"/>
          </a:xfrm>
          <a:custGeom>
            <a:avLst/>
            <a:gdLst>
              <a:gd name="connsiteX0" fmla="*/ 6 w 12193641"/>
              <a:gd name="connsiteY0" fmla="*/ 0 h 5051118"/>
              <a:gd name="connsiteX1" fmla="*/ 12192006 w 12193641"/>
              <a:gd name="connsiteY1" fmla="*/ 0 h 5051118"/>
              <a:gd name="connsiteX2" fmla="*/ 12192006 w 12193641"/>
              <a:gd name="connsiteY2" fmla="*/ 1187778 h 5051118"/>
              <a:gd name="connsiteX3" fmla="*/ 12192006 w 12193641"/>
              <a:gd name="connsiteY3" fmla="*/ 2435570 h 5051118"/>
              <a:gd name="connsiteX4" fmla="*/ 12193641 w 12193641"/>
              <a:gd name="connsiteY4" fmla="*/ 2435570 h 5051118"/>
              <a:gd name="connsiteX5" fmla="*/ 12193641 w 12193641"/>
              <a:gd name="connsiteY5" fmla="*/ 5051118 h 5051118"/>
              <a:gd name="connsiteX6" fmla="*/ 0 w 12193641"/>
              <a:gd name="connsiteY6" fmla="*/ 2435570 h 5051118"/>
              <a:gd name="connsiteX7" fmla="*/ 0 w 12193641"/>
              <a:gd name="connsiteY7" fmla="*/ 1187778 h 5051118"/>
              <a:gd name="connsiteX8" fmla="*/ 6 w 12193641"/>
              <a:gd name="connsiteY8" fmla="*/ 1187778 h 5051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3641" h="5051118">
                <a:moveTo>
                  <a:pt x="6" y="0"/>
                </a:moveTo>
                <a:lnTo>
                  <a:pt x="12192006" y="0"/>
                </a:lnTo>
                <a:lnTo>
                  <a:pt x="12192006" y="1187778"/>
                </a:lnTo>
                <a:lnTo>
                  <a:pt x="12192006" y="2435570"/>
                </a:lnTo>
                <a:lnTo>
                  <a:pt x="12193641" y="2435570"/>
                </a:lnTo>
                <a:lnTo>
                  <a:pt x="12193641" y="5051118"/>
                </a:lnTo>
                <a:lnTo>
                  <a:pt x="0" y="2435570"/>
                </a:lnTo>
                <a:lnTo>
                  <a:pt x="0" y="1187778"/>
                </a:lnTo>
                <a:lnTo>
                  <a:pt x="6" y="1187778"/>
                </a:lnTo>
                <a:close/>
              </a:path>
            </a:pathLst>
          </a:custGeom>
          <a:solidFill>
            <a:srgbClr val="234271"/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b="0" i="0" u="none" strike="noStrike" kern="0" cap="none" spc="0" normalizeH="0" baseline="0" dirty="0">
              <a:ln>
                <a:noFill/>
              </a:ln>
              <a:solidFill>
                <a:srgbClr val="7CCA62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4914900" y="355600"/>
            <a:ext cx="7793355" cy="47028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6060" y="355600"/>
            <a:ext cx="1276985" cy="475615"/>
          </a:xfrm>
          <a:prstGeom prst="rect">
            <a:avLst/>
          </a:prstGeom>
          <a:solidFill>
            <a:srgbClr val="234271"/>
          </a:solidFill>
          <a:ln w="28575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177800" dist="1143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rgbClr val="BE309C">
              <a:shade val="50000"/>
            </a:srgbClr>
          </a:lnRef>
          <a:fillRef idx="1">
            <a:srgbClr val="BE309C"/>
          </a:fillRef>
          <a:effectRef idx="0">
            <a:srgbClr val="BE309C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原则</a:t>
            </a:r>
            <a:r>
              <a:rPr lang="en-US" altLang="zh-CN" sz="2000" b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2000" b="1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5440" y="370840"/>
            <a:ext cx="2014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飞行员原则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pm0496-8430gs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5020" y="596265"/>
            <a:ext cx="5885180" cy="39058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13505" y="5676900"/>
            <a:ext cx="50825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掌控自己的未来</a:t>
            </a:r>
            <a:endParaRPr lang="zh-CN" altLang="en-US" sz="5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1605" y="1948180"/>
            <a:ext cx="92887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做自己能控制的事情（不去关注）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未来是创造和设计的（Design）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未知胜过已知（普通人有创造的机会）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需要付出耐心和坚毅(Grit)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564" y="336103"/>
            <a:ext cx="10515601" cy="475009"/>
          </a:xfrm>
        </p:spPr>
        <p:txBody>
          <a:bodyPr/>
          <a:lstStyle/>
          <a:p>
            <a:r>
              <a:rPr lang="zh-CN" altLang="en-US" dirty="0"/>
              <a:t>你的注意力在哪里</a:t>
            </a:r>
            <a:r>
              <a:rPr lang="en-US" altLang="zh-CN" dirty="0"/>
              <a:t>-</a:t>
            </a:r>
            <a:r>
              <a:rPr lang="zh-CN" altLang="en-US" dirty="0"/>
              <a:t>关注圈</a:t>
            </a:r>
            <a:endParaRPr lang="zh-CN" altLang="en-US" dirty="0"/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582720" y="2949943"/>
            <a:ext cx="584512" cy="1374727"/>
          </a:xfrm>
          <a:prstGeom prst="rect">
            <a:avLst/>
          </a:prstGeom>
          <a:noFill/>
          <a:ln w="9525">
            <a:noFill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81272" tIns="40636" rIns="81272" bIns="40636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不关注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12364" y="2688905"/>
            <a:ext cx="5875763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每个人都有格外关注的问题，比如</a:t>
            </a:r>
            <a:r>
              <a:rPr lang="zh-CN" altLang="en-US" sz="2400" noProof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新冠肺炎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、国家政策、考试、工作、世界杯、核战争等等，这些都被归入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“关注圈”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，以区别自己没有兴趣或不愿理会的事物。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20" name="任意形状 9"/>
          <p:cNvSpPr/>
          <p:nvPr/>
        </p:nvSpPr>
        <p:spPr bwMode="auto">
          <a:xfrm>
            <a:off x="1334684" y="1837307"/>
            <a:ext cx="3600000" cy="3600000"/>
          </a:xfrm>
          <a:custGeom>
            <a:avLst/>
            <a:gdLst>
              <a:gd name="T0" fmla="*/ 0 w 3498484"/>
              <a:gd name="T1" fmla="*/ 2004351 h 3498484"/>
              <a:gd name="T2" fmla="*/ 2004349 w 3498484"/>
              <a:gd name="T3" fmla="*/ 0 h 3498484"/>
              <a:gd name="T4" fmla="*/ 4008698 w 3498484"/>
              <a:gd name="T5" fmla="*/ 2004351 h 3498484"/>
              <a:gd name="T6" fmla="*/ 2004349 w 3498484"/>
              <a:gd name="T7" fmla="*/ 4008700 h 3498484"/>
              <a:gd name="T8" fmla="*/ 0 w 3498484"/>
              <a:gd name="T9" fmla="*/ 2004351 h 34984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498484" h="3498484">
                <a:moveTo>
                  <a:pt x="0" y="1749242"/>
                </a:moveTo>
                <a:cubicBezTo>
                  <a:pt x="0" y="783162"/>
                  <a:pt x="783162" y="0"/>
                  <a:pt x="1749242" y="0"/>
                </a:cubicBezTo>
                <a:cubicBezTo>
                  <a:pt x="2715322" y="0"/>
                  <a:pt x="3498484" y="783162"/>
                  <a:pt x="3498484" y="1749242"/>
                </a:cubicBezTo>
                <a:cubicBezTo>
                  <a:pt x="3498484" y="2715322"/>
                  <a:pt x="2715322" y="3498484"/>
                  <a:pt x="1749242" y="3498484"/>
                </a:cubicBezTo>
                <a:cubicBezTo>
                  <a:pt x="783162" y="3498484"/>
                  <a:pt x="0" y="2715322"/>
                  <a:pt x="0" y="174924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关注圈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9" grpId="0"/>
      <p:bldP spid="20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564" y="336103"/>
            <a:ext cx="10515601" cy="475009"/>
          </a:xfrm>
        </p:spPr>
        <p:txBody>
          <a:bodyPr/>
          <a:lstStyle/>
          <a:p>
            <a:r>
              <a:rPr lang="zh-CN" altLang="en-US" dirty="0"/>
              <a:t>你的注意力在哪里</a:t>
            </a:r>
            <a:r>
              <a:rPr lang="en-US" altLang="zh-CN" dirty="0"/>
              <a:t>-</a:t>
            </a:r>
            <a:r>
              <a:rPr lang="zh-CN" altLang="en-US" dirty="0"/>
              <a:t>控制圈</a:t>
            </a:r>
            <a:endParaRPr lang="zh-CN" altLang="en-US" dirty="0"/>
          </a:p>
        </p:txBody>
      </p:sp>
      <p:sp>
        <p:nvSpPr>
          <p:cNvPr id="5" name="矩形 10"/>
          <p:cNvSpPr>
            <a:spLocks noChangeArrowheads="1"/>
          </p:cNvSpPr>
          <p:nvPr/>
        </p:nvSpPr>
        <p:spPr bwMode="auto">
          <a:xfrm>
            <a:off x="421733" y="2917570"/>
            <a:ext cx="636963" cy="1374727"/>
          </a:xfrm>
          <a:prstGeom prst="rect">
            <a:avLst/>
          </a:prstGeom>
          <a:noFill/>
          <a:ln w="9525">
            <a:noFill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81272" tIns="40636" rIns="81272" bIns="40636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不关注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36125" y="1804934"/>
            <a:ext cx="3600000" cy="3600000"/>
            <a:chOff x="1378525" y="1837307"/>
            <a:chExt cx="3600000" cy="3600000"/>
          </a:xfrm>
        </p:grpSpPr>
        <p:sp>
          <p:nvSpPr>
            <p:cNvPr id="20" name="任意形状 9"/>
            <p:cNvSpPr/>
            <p:nvPr/>
          </p:nvSpPr>
          <p:spPr bwMode="auto">
            <a:xfrm>
              <a:off x="1378525" y="1837307"/>
              <a:ext cx="3600000" cy="3600000"/>
            </a:xfrm>
            <a:custGeom>
              <a:avLst/>
              <a:gdLst>
                <a:gd name="T0" fmla="*/ 0 w 3498484"/>
                <a:gd name="T1" fmla="*/ 2004351 h 3498484"/>
                <a:gd name="T2" fmla="*/ 2004349 w 3498484"/>
                <a:gd name="T3" fmla="*/ 0 h 3498484"/>
                <a:gd name="T4" fmla="*/ 4008698 w 3498484"/>
                <a:gd name="T5" fmla="*/ 2004351 h 3498484"/>
                <a:gd name="T6" fmla="*/ 2004349 w 3498484"/>
                <a:gd name="T7" fmla="*/ 4008700 h 3498484"/>
                <a:gd name="T8" fmla="*/ 0 w 3498484"/>
                <a:gd name="T9" fmla="*/ 2004351 h 34984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98484" h="3498484">
                  <a:moveTo>
                    <a:pt x="0" y="1749242"/>
                  </a:moveTo>
                  <a:cubicBezTo>
                    <a:pt x="0" y="783162"/>
                    <a:pt x="783162" y="0"/>
                    <a:pt x="1749242" y="0"/>
                  </a:cubicBezTo>
                  <a:cubicBezTo>
                    <a:pt x="2715322" y="0"/>
                    <a:pt x="3498484" y="783162"/>
                    <a:pt x="3498484" y="1749242"/>
                  </a:cubicBezTo>
                  <a:cubicBezTo>
                    <a:pt x="3498484" y="2715322"/>
                    <a:pt x="2715322" y="3498484"/>
                    <a:pt x="1749242" y="3498484"/>
                  </a:cubicBezTo>
                  <a:cubicBezTo>
                    <a:pt x="783162" y="3498484"/>
                    <a:pt x="0" y="2715322"/>
                    <a:pt x="0" y="174924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9" tIns="45719" rIns="91439" bIns="45719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矩形 10"/>
            <p:cNvSpPr>
              <a:spLocks noChangeArrowheads="1"/>
            </p:cNvSpPr>
            <p:nvPr/>
          </p:nvSpPr>
          <p:spPr bwMode="auto">
            <a:xfrm>
              <a:off x="2162525" y="2278889"/>
              <a:ext cx="2032000" cy="512953"/>
            </a:xfrm>
            <a:prstGeom prst="rect">
              <a:avLst/>
            </a:prstGeom>
            <a:noFill/>
            <a:ln w="9525">
              <a:noFill/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81272" tIns="40636" rIns="81272" bIns="40636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  <a:sym typeface="Calibri" panose="020F0502020204030204" charset="0"/>
                </a:rPr>
                <a:t>关注圈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endParaRPr>
            </a:p>
          </p:txBody>
        </p:sp>
        <p:sp>
          <p:nvSpPr>
            <p:cNvPr id="22" name="任意形状 4"/>
            <p:cNvSpPr/>
            <p:nvPr/>
          </p:nvSpPr>
          <p:spPr bwMode="auto">
            <a:xfrm>
              <a:off x="2368525" y="2884075"/>
              <a:ext cx="1620000" cy="1620000"/>
            </a:xfrm>
            <a:custGeom>
              <a:avLst/>
              <a:gdLst>
                <a:gd name="T0" fmla="*/ 0 w 1749242"/>
                <a:gd name="T1" fmla="*/ 592602 h 1749242"/>
                <a:gd name="T2" fmla="*/ 592600 w 1749242"/>
                <a:gd name="T3" fmla="*/ 0 h 1749242"/>
                <a:gd name="T4" fmla="*/ 1185201 w 1749242"/>
                <a:gd name="T5" fmla="*/ 592602 h 1749242"/>
                <a:gd name="T6" fmla="*/ 592600 w 1749242"/>
                <a:gd name="T7" fmla="*/ 1185202 h 1749242"/>
                <a:gd name="T8" fmla="*/ 0 w 1749242"/>
                <a:gd name="T9" fmla="*/ 592602 h 17492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9242"/>
                <a:gd name="T16" fmla="*/ 0 h 1749242"/>
                <a:gd name="T17" fmla="*/ 1749242 w 1749242"/>
                <a:gd name="T18" fmla="*/ 1749242 h 17492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9242" h="1749242">
                  <a:moveTo>
                    <a:pt x="0" y="874621"/>
                  </a:moveTo>
                  <a:cubicBezTo>
                    <a:pt x="0" y="391581"/>
                    <a:pt x="391581" y="0"/>
                    <a:pt x="874621" y="0"/>
                  </a:cubicBezTo>
                  <a:cubicBezTo>
                    <a:pt x="1357661" y="0"/>
                    <a:pt x="1749242" y="391581"/>
                    <a:pt x="1749242" y="874621"/>
                  </a:cubicBezTo>
                  <a:cubicBezTo>
                    <a:pt x="1749242" y="1357661"/>
                    <a:pt x="1357661" y="1749242"/>
                    <a:pt x="874621" y="1749242"/>
                  </a:cubicBezTo>
                  <a:cubicBezTo>
                    <a:pt x="391581" y="1749242"/>
                    <a:pt x="0" y="1357661"/>
                    <a:pt x="0" y="87462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9" tIns="45719" rIns="91439" bIns="45719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控制圈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5612364" y="2882033"/>
            <a:ext cx="5599134" cy="1435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关注圈内的事物，有些可以被掌控，有些则超出个人能力范围，前者可以被圈成一个较小的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“控制圈”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你的注意力在哪里</a:t>
            </a:r>
            <a:r>
              <a:rPr lang="en-US" altLang="zh-CN" dirty="0"/>
              <a:t>-</a:t>
            </a:r>
            <a:r>
              <a:rPr lang="zh-CN" altLang="en-US" dirty="0"/>
              <a:t>关注圈与控制圈</a:t>
            </a:r>
            <a:endParaRPr lang="zh-CN" altLang="en-US" dirty="0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3860" y="1642823"/>
            <a:ext cx="3127587" cy="312758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4511" y="1642823"/>
            <a:ext cx="3081618" cy="3081618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2663" y="5167844"/>
            <a:ext cx="112508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积极主动的人专注于“控制圈”，专心做自己力所能及的事，使控制圈不断扩张和成长（</a:t>
            </a:r>
            <a:r>
              <a:rPr lang="zh-CN" altLang="en-US" sz="2000" noProof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左图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消极被动的人聚焦于 “关注圈”，紧盯超出个人能力范围的事情，控制圈日益缩小（</a:t>
            </a:r>
            <a:r>
              <a:rPr lang="zh-CN" altLang="en-US" sz="2000" noProof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右图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飞行员原则是统领性原则</a:t>
            </a:r>
            <a:r>
              <a:rPr lang="en-US" altLang="zh-CN" dirty="0"/>
              <a:t>---</a:t>
            </a:r>
            <a:r>
              <a:rPr lang="zh-CN" altLang="en-US" dirty="0"/>
              <a:t>一切在我</a:t>
            </a:r>
            <a:endParaRPr lang="zh-CN" altLang="en-US" dirty="0"/>
          </a:p>
        </p:txBody>
      </p:sp>
      <p:graphicFrame>
        <p:nvGraphicFramePr>
          <p:cNvPr id="3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56211" y="1517687"/>
          <a:ext cx="10889673" cy="48425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3637"/>
                <a:gridCol w="1280540"/>
                <a:gridCol w="3960201"/>
                <a:gridCol w="3915295"/>
              </a:tblGrid>
              <a:tr h="807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原则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视角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不确定性（外部）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确定性（我）</a:t>
                      </a:r>
                      <a:endParaRPr lang="zh-CN" altLang="en-US" sz="24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</a:tr>
              <a:tr h="807043">
                <a:tc>
                  <a:txBody>
                    <a:bodyPr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柠檬</a:t>
                      </a:r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水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意外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意外是不确定的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我们都可以转化是确定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</a:tr>
              <a:tr h="8070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手中鸟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资源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他人的资源是不确定的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自己的资源是确定的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</a:tr>
              <a:tr h="807043">
                <a:tc>
                  <a:txBody>
                    <a:bodyPr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疯狂被子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合作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别人对自己的威胁是不确定的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别人为我所用是确定的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</a:tr>
              <a:tr h="807043">
                <a:tc>
                  <a:txBody>
                    <a:bodyPr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可承担损失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风险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预期收入是不确定的（好事）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  <a:tc>
                  <a:txBody>
                    <a:bodyPr/>
                    <a:p>
                      <a:pPr algn="ctr"/>
                      <a:r>
                        <a:rPr lang="zh-CN" altLang="en-US" sz="2000" dirty="0">
                          <a:solidFill>
                            <a:schemeClr val="bg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最坏的解结果是确定的（底线）</a:t>
                      </a:r>
                      <a:endParaRPr lang="zh-CN" altLang="en-US" sz="2000" dirty="0">
                        <a:solidFill>
                          <a:schemeClr val="bg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anchor="ctr">
                    <a:solidFill>
                      <a:srgbClr val="36363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23390" y="2275840"/>
            <a:ext cx="8957310" cy="23063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飞行员要遵从指令控制的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视频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如何实现非预测性控制</a:t>
            </a:r>
            <a:r>
              <a:rPr lang="en-US" altLang="zh-CN" dirty="0"/>
              <a:t>-</a:t>
            </a:r>
            <a:r>
              <a:rPr lang="zh-CN" altLang="en-US" dirty="0"/>
              <a:t>如何破控制悖论这个局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961804" y="1645920"/>
            <a:ext cx="7597833" cy="4131425"/>
          </a:xfrm>
          <a:prstGeom prst="rect">
            <a:avLst/>
          </a:prstGeom>
          <a:solidFill>
            <a:srgbClr val="FFE6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问题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：未来无法预测怎办办？</a:t>
            </a: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答案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：我们就去创造</a:t>
            </a: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问题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：超出我们控制范围怎么办？</a:t>
            </a: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答案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：适当停止</a:t>
            </a: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问题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：我无法控制他人怎么办？</a:t>
            </a: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答案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：我就控制自己（改变自己），影响他人（间接控制）</a:t>
            </a: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问题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：结果无法控制怎么办？</a:t>
            </a: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答案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：控制过程（尽人事），结果就顺其自然（听天命）</a:t>
            </a: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86610" y="294671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什么是效果</a:t>
            </a:r>
            <a:r>
              <a:rPr lang="zh-CN" altLang="en-US" sz="2800" b="0" spc="-15" dirty="0">
                <a:ea typeface="微软雅黑" panose="020B0503020204020204" charset="-122"/>
              </a:rPr>
              <a:t>逻辑？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986790" y="1992630"/>
            <a:ext cx="10218420" cy="1731645"/>
          </a:xfrm>
          <a:custGeom>
            <a:avLst/>
            <a:gdLst>
              <a:gd name="connsiteX0" fmla="*/ 0 w 4229032"/>
              <a:gd name="connsiteY0" fmla="*/ 0 h 2496295"/>
              <a:gd name="connsiteX1" fmla="*/ 4229032 w 4229032"/>
              <a:gd name="connsiteY1" fmla="*/ 0 h 2496295"/>
              <a:gd name="connsiteX2" fmla="*/ 4229032 w 4229032"/>
              <a:gd name="connsiteY2" fmla="*/ 2496295 h 2496295"/>
              <a:gd name="connsiteX3" fmla="*/ 0 w 4229032"/>
              <a:gd name="connsiteY3" fmla="*/ 2496295 h 2496295"/>
              <a:gd name="connsiteX4" fmla="*/ 0 w 4229032"/>
              <a:gd name="connsiteY4" fmla="*/ 0 h 249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9032" h="2496295">
                <a:moveTo>
                  <a:pt x="0" y="0"/>
                </a:moveTo>
                <a:lnTo>
                  <a:pt x="4229032" y="0"/>
                </a:lnTo>
                <a:lnTo>
                  <a:pt x="4229032" y="2496295"/>
                </a:lnTo>
                <a:lnTo>
                  <a:pt x="0" y="2496295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89082"/>
            </a:solidFill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algn="ctr" fontAlgn="auto"/>
            <a:r>
              <a:rPr lang="zh-CN" altLang="en-US" sz="4400" b="1" kern="120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效果推理重点阐述</a:t>
            </a:r>
            <a:r>
              <a:rPr lang="zh-CN" altLang="en-US" sz="4400" b="1" kern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“1+4+1”原则</a:t>
            </a:r>
            <a:endParaRPr lang="zh-CN" altLang="en-US" sz="4400" b="1" kern="12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37878" y="311996"/>
            <a:ext cx="8940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定义</a:t>
            </a:r>
            <a:endParaRPr kumimoji="0" lang="zh-CN" sz="2800" b="0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41564" y="234902"/>
            <a:ext cx="354563" cy="677408"/>
            <a:chOff x="0" y="-78772"/>
            <a:chExt cx="602082" cy="1150304"/>
          </a:xfrm>
        </p:grpSpPr>
        <p:sp>
          <p:nvSpPr>
            <p:cNvPr id="2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1349617"/>
            <a:ext cx="12185196" cy="4881092"/>
            <a:chOff x="6805" y="1275008"/>
            <a:chExt cx="12185195" cy="4881093"/>
          </a:xfrm>
        </p:grpSpPr>
        <p:sp>
          <p:nvSpPr>
            <p:cNvPr id="8" name="矩形 7"/>
            <p:cNvSpPr/>
            <p:nvPr/>
          </p:nvSpPr>
          <p:spPr>
            <a:xfrm>
              <a:off x="6805" y="1275008"/>
              <a:ext cx="12185195" cy="488109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9"/>
            <a:stretch>
              <a:fillRect/>
            </a:stretch>
          </p:blipFill>
          <p:spPr>
            <a:xfrm>
              <a:off x="592700" y="1316168"/>
              <a:ext cx="10895255" cy="4793650"/>
            </a:xfrm>
            <a:prstGeom prst="rect">
              <a:avLst/>
            </a:prstGeom>
          </p:spPr>
        </p:pic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04240" y="396240"/>
            <a:ext cx="9722485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algn="l" defTabSz="914400" eaLnBrk="1" fontAlgn="auto" hangingPunct="1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效果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逻辑模型（创业思维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---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创造你喜爱的人生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06" y="253808"/>
            <a:ext cx="354564" cy="677408"/>
            <a:chOff x="0" y="-78772"/>
            <a:chExt cx="602082" cy="1150304"/>
          </a:xfrm>
          <a:solidFill>
            <a:srgbClr val="FFC000"/>
          </a:solidFill>
        </p:grpSpPr>
        <p:sp>
          <p:nvSpPr>
            <p:cNvPr id="6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7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10"/>
          <p:cNvSpPr txBox="1">
            <a:spLocks noChangeArrowheads="1"/>
          </p:cNvSpPr>
          <p:nvPr/>
        </p:nvSpPr>
        <p:spPr bwMode="auto">
          <a:xfrm>
            <a:off x="694690" y="431800"/>
            <a:ext cx="11127740" cy="5923915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 algn="ctr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假如：创新创业基础课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明天要期末考试</a:t>
            </a:r>
            <a:endParaRPr lang="zh-CN" altLang="en-US" sz="3600" b="1" dirty="0">
              <a:solidFill>
                <a:srgbClr val="FF0000"/>
              </a:solidFill>
              <a:sym typeface="+mn-ea"/>
            </a:endParaRPr>
          </a:p>
          <a:p>
            <a:pPr marL="0" indent="0" algn="ctr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请根据自己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真实的感受，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回答下列问题</a:t>
            </a:r>
            <a:endParaRPr lang="zh-CN" altLang="en-US" sz="2400" dirty="0">
              <a:solidFill>
                <a:srgbClr val="FF0000"/>
              </a:solidFill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endParaRPr lang="zh-CN" altLang="en-US" sz="2400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b="1" dirty="0">
                <a:sym typeface="+mn-ea"/>
              </a:rPr>
              <a:t>想不想考</a:t>
            </a:r>
            <a:r>
              <a:rPr lang="zh-CN" altLang="en-US" sz="2400" b="1" dirty="0">
                <a:sym typeface="+mn-ea"/>
              </a:rPr>
              <a:t>及格，是否强烈？</a:t>
            </a:r>
            <a:endParaRPr lang="zh-CN" altLang="en-US" sz="2400" b="1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b="1" dirty="0">
                <a:sym typeface="+mn-ea"/>
              </a:rPr>
              <a:t>对于突然通知靠着这个</a:t>
            </a:r>
            <a:r>
              <a:rPr lang="en-US" altLang="zh-CN" sz="2400" b="1" dirty="0">
                <a:sym typeface="+mn-ea"/>
              </a:rPr>
              <a:t>“</a:t>
            </a:r>
            <a:r>
              <a:rPr lang="zh-CN" altLang="en-US" sz="2400" b="1" dirty="0">
                <a:sym typeface="+mn-ea"/>
              </a:rPr>
              <a:t>意外</a:t>
            </a:r>
            <a:r>
              <a:rPr lang="en-US" altLang="zh-CN" sz="2400" b="1" dirty="0">
                <a:sym typeface="+mn-ea"/>
              </a:rPr>
              <a:t>”</a:t>
            </a:r>
            <a:r>
              <a:rPr lang="zh-CN" altLang="en-US" sz="2400" b="1" dirty="0">
                <a:sym typeface="+mn-ea"/>
              </a:rPr>
              <a:t>，一开始是否想逃避？最终</a:t>
            </a:r>
            <a:r>
              <a:rPr lang="zh-CN" altLang="en-US" sz="2400" b="1" dirty="0">
                <a:sym typeface="+mn-ea"/>
              </a:rPr>
              <a:t>会选择逃避吗？</a:t>
            </a:r>
            <a:endParaRPr lang="zh-CN" altLang="en-US" sz="2400" b="1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b="1" dirty="0">
                <a:sym typeface="+mn-ea"/>
              </a:rPr>
              <a:t>开始解决</a:t>
            </a:r>
            <a:r>
              <a:rPr lang="en-US" altLang="zh-CN" sz="2400" b="1" dirty="0">
                <a:sym typeface="+mn-ea"/>
              </a:rPr>
              <a:t>“</a:t>
            </a:r>
            <a:r>
              <a:rPr lang="zh-CN" altLang="en-US" sz="2400" b="1" dirty="0">
                <a:sym typeface="+mn-ea"/>
              </a:rPr>
              <a:t>意外</a:t>
            </a:r>
            <a:r>
              <a:rPr lang="en-US" altLang="zh-CN" sz="2400" b="1" dirty="0">
                <a:sym typeface="+mn-ea"/>
              </a:rPr>
              <a:t>”</a:t>
            </a:r>
            <a:r>
              <a:rPr lang="zh-CN" altLang="en-US" sz="2400" b="1" dirty="0">
                <a:sym typeface="+mn-ea"/>
              </a:rPr>
              <a:t>时，首先想到的是自身的资源，还是虚无缥缈的</a:t>
            </a:r>
            <a:r>
              <a:rPr lang="zh-CN" altLang="en-US" sz="2400" b="1" dirty="0">
                <a:sym typeface="+mn-ea"/>
              </a:rPr>
              <a:t>资源？</a:t>
            </a:r>
            <a:endParaRPr lang="zh-CN" altLang="en-US" sz="2400" b="1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b="1" dirty="0">
                <a:sym typeface="+mn-ea"/>
              </a:rPr>
              <a:t>如果自己连课堂笔记都没有，是不是要找别人借给你</a:t>
            </a:r>
            <a:r>
              <a:rPr lang="zh-CN" altLang="en-US" sz="2400" b="1" dirty="0">
                <a:sym typeface="+mn-ea"/>
              </a:rPr>
              <a:t>笔记？</a:t>
            </a:r>
            <a:endParaRPr lang="zh-CN" altLang="en-US" sz="2400" b="1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b="1" dirty="0">
                <a:sym typeface="+mn-ea"/>
              </a:rPr>
              <a:t>考试作弊有巨大的风险，但也有巨大利益，你会选择</a:t>
            </a:r>
            <a:r>
              <a:rPr lang="zh-CN" altLang="en-US" sz="2400" b="1" dirty="0">
                <a:sym typeface="+mn-ea"/>
              </a:rPr>
              <a:t>作弊吗？</a:t>
            </a:r>
            <a:endParaRPr lang="zh-CN" altLang="en-US" sz="2400" b="1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b="1" dirty="0">
                <a:sym typeface="+mn-ea"/>
              </a:rPr>
              <a:t>当你考试成功后，回顾一下，成功是</a:t>
            </a:r>
            <a:r>
              <a:rPr lang="zh-CN" altLang="en-US" sz="2400" b="1" dirty="0">
                <a:sym typeface="+mn-ea"/>
              </a:rPr>
              <a:t>不是由可掌控的事件累积</a:t>
            </a:r>
            <a:r>
              <a:rPr lang="zh-CN" altLang="en-US" sz="2400" b="1" dirty="0">
                <a:sym typeface="+mn-ea"/>
              </a:rPr>
              <a:t>而导致的结果？</a:t>
            </a:r>
            <a:endParaRPr lang="zh-CN" altLang="en-US" sz="2400" b="1" dirty="0"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endParaRPr lang="zh-CN" altLang="en-US" sz="2400" b="1" dirty="0"/>
          </a:p>
          <a:p>
            <a:pPr marL="0" indent="0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b="1" dirty="0"/>
              <a:t>要求：</a:t>
            </a:r>
            <a:r>
              <a:rPr lang="en-US" altLang="zh-CN" sz="2400" b="1" dirty="0"/>
              <a:t>1.</a:t>
            </a:r>
            <a:r>
              <a:rPr lang="zh-CN" altLang="en-US" sz="2400" b="1" dirty="0"/>
              <a:t>真实回忆，如实做答；</a:t>
            </a:r>
            <a:r>
              <a:rPr lang="en-US" altLang="zh-CN" sz="2400" b="1" dirty="0"/>
              <a:t>2.</a:t>
            </a:r>
            <a:r>
              <a:rPr lang="zh-CN" altLang="en-US" sz="2400" b="1" dirty="0"/>
              <a:t>请每个人将答案写到白纸上；</a:t>
            </a:r>
            <a:r>
              <a:rPr lang="en-US" altLang="zh-CN" sz="2400" b="1" dirty="0"/>
              <a:t>3.</a:t>
            </a:r>
            <a:r>
              <a:rPr lang="zh-CN" altLang="en-US" sz="2400" b="1" dirty="0"/>
              <a:t>拍照到</a:t>
            </a:r>
            <a:r>
              <a:rPr lang="zh-CN" altLang="en-US" sz="2400" b="1" dirty="0"/>
              <a:t>微信群。</a:t>
            </a:r>
            <a:endParaRPr lang="zh-CN" altLang="en-US" sz="2400" b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37"/>
          <p:cNvGrpSpPr/>
          <p:nvPr/>
        </p:nvGrpSpPr>
        <p:grpSpPr>
          <a:xfrm>
            <a:off x="1" y="234903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1525" y="115093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在中国，谁运用了效果</a:t>
            </a:r>
            <a:r>
              <a:rPr lang="zh-CN" altLang="en-US" sz="2800" b="0" spc="-15" dirty="0">
                <a:ea typeface="微软雅黑" panose="020B0503020204020204" charset="-122"/>
              </a:rPr>
              <a:t>逻辑？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2830" y="2275840"/>
            <a:ext cx="7715250" cy="23063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1.不管黑猫白猫，捉住老鼠就是好猫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2.实践是检验真理的唯一方式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3.效果推理逻辑就是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---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摸着石头过河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10"/>
          <p:cNvSpPr txBox="1">
            <a:spLocks noChangeArrowheads="1"/>
          </p:cNvSpPr>
          <p:nvPr/>
        </p:nvSpPr>
        <p:spPr bwMode="auto">
          <a:xfrm>
            <a:off x="1398270" y="825500"/>
            <a:ext cx="10089515" cy="4871720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 algn="ctr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运用效果推理理论解读小平同志的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改革开放</a:t>
            </a:r>
            <a:r>
              <a:rPr lang="en-US" altLang="zh-CN" sz="2800" b="1" dirty="0">
                <a:solidFill>
                  <a:srgbClr val="FF0000"/>
                </a:solidFill>
                <a:sym typeface="+mn-ea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sym typeface="+mn-ea"/>
              </a:rPr>
              <a:t>政策</a:t>
            </a:r>
            <a:endParaRPr lang="zh-CN" altLang="en-US" sz="2800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endParaRPr lang="zh-CN" altLang="en-US" sz="2400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dirty="0">
                <a:sym typeface="+mn-ea"/>
              </a:rPr>
              <a:t>欲望原则</a:t>
            </a:r>
            <a:r>
              <a:rPr lang="en-US" altLang="zh-CN" sz="2400" dirty="0">
                <a:sym typeface="+mn-ea"/>
              </a:rPr>
              <a:t>---</a:t>
            </a:r>
            <a:r>
              <a:rPr lang="zh-CN" altLang="en-US" sz="2400" dirty="0">
                <a:sym typeface="+mn-ea"/>
              </a:rPr>
              <a:t>创业动力观：非改不可，一个中心</a:t>
            </a:r>
            <a:r>
              <a:rPr lang="en-US" altLang="zh-CN" sz="2400" dirty="0">
                <a:sym typeface="+mn-ea"/>
              </a:rPr>
              <a:t>“</a:t>
            </a:r>
            <a:r>
              <a:rPr lang="zh-CN" altLang="en-US" sz="2400" dirty="0">
                <a:sym typeface="+mn-ea"/>
              </a:rPr>
              <a:t>以经济建设为中心</a:t>
            </a:r>
            <a:r>
              <a:rPr lang="en-US" altLang="zh-CN" sz="2400" dirty="0">
                <a:sym typeface="+mn-ea"/>
              </a:rPr>
              <a:t>”</a:t>
            </a:r>
            <a:endParaRPr lang="zh-CN" altLang="en-US" sz="2400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dirty="0">
                <a:sym typeface="+mn-ea"/>
              </a:rPr>
              <a:t>手中鸟原则</a:t>
            </a:r>
            <a:r>
              <a:rPr lang="en-US" altLang="zh-CN" sz="2400" dirty="0">
                <a:sym typeface="+mn-ea"/>
              </a:rPr>
              <a:t>---</a:t>
            </a:r>
            <a:r>
              <a:rPr lang="zh-CN" altLang="en-US" sz="2400" dirty="0">
                <a:sym typeface="+mn-ea"/>
              </a:rPr>
              <a:t>创业资源观：社会主义初级阶段，反例：俄罗斯的休克疗法</a:t>
            </a:r>
            <a:endParaRPr lang="zh-CN" altLang="en-US" sz="2400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dirty="0">
                <a:sym typeface="+mn-ea"/>
              </a:rPr>
              <a:t>柠檬水原则</a:t>
            </a:r>
            <a:r>
              <a:rPr lang="en-US" altLang="zh-CN" sz="2400" dirty="0">
                <a:sym typeface="+mn-ea"/>
              </a:rPr>
              <a:t>---</a:t>
            </a:r>
            <a:r>
              <a:rPr lang="zh-CN" altLang="en-US" sz="2400" dirty="0">
                <a:sym typeface="+mn-ea"/>
              </a:rPr>
              <a:t>创业意外观：排除万难，勇往直前，摸着石头过河</a:t>
            </a:r>
            <a:endParaRPr lang="zh-CN" altLang="en-US" sz="2400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dirty="0"/>
              <a:t>疯狂被子原则</a:t>
            </a:r>
            <a:r>
              <a:rPr lang="en-US" altLang="zh-CN" sz="2400" dirty="0"/>
              <a:t>---</a:t>
            </a:r>
            <a:r>
              <a:rPr lang="zh-CN" altLang="en-US" sz="2400" dirty="0"/>
              <a:t>创业合作观：两个基本点</a:t>
            </a:r>
            <a:r>
              <a:rPr lang="en-US" altLang="zh-CN" sz="2400" dirty="0"/>
              <a:t>“</a:t>
            </a:r>
            <a:r>
              <a:rPr lang="zh-CN" altLang="en-US" sz="2400" dirty="0"/>
              <a:t>坚持改革开放</a:t>
            </a:r>
            <a:r>
              <a:rPr lang="en-US" altLang="zh-CN" sz="2400" dirty="0"/>
              <a:t>”</a:t>
            </a:r>
            <a:endParaRPr lang="zh-CN" altLang="en-US" sz="2400" dirty="0"/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dirty="0"/>
              <a:t>最小可承受风险</a:t>
            </a:r>
            <a:r>
              <a:rPr lang="en-US" altLang="zh-CN" sz="2400" dirty="0"/>
              <a:t>--</a:t>
            </a:r>
            <a:r>
              <a:rPr lang="zh-CN" altLang="en-US" sz="2400" dirty="0"/>
              <a:t>创业风险观：两个基本点</a:t>
            </a:r>
            <a:r>
              <a:rPr lang="en-US" altLang="zh-CN" sz="2400" dirty="0"/>
              <a:t>“</a:t>
            </a:r>
            <a:r>
              <a:rPr lang="zh-CN" altLang="en-US" sz="2400" dirty="0"/>
              <a:t>坚持四项基本原则</a:t>
            </a:r>
            <a:r>
              <a:rPr lang="en-US" altLang="zh-CN" sz="2400" dirty="0"/>
              <a:t>”</a:t>
            </a:r>
            <a:endParaRPr lang="zh-CN" altLang="en-US" sz="2400" dirty="0"/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dirty="0"/>
              <a:t>飞行员原则</a:t>
            </a:r>
            <a:r>
              <a:rPr lang="en-US" altLang="zh-CN" sz="2400" dirty="0"/>
              <a:t>---</a:t>
            </a:r>
            <a:r>
              <a:rPr lang="zh-CN" altLang="en-US" sz="2400" dirty="0"/>
              <a:t>创业控制观：逐步开放，十一届三中全会、</a:t>
            </a:r>
            <a:r>
              <a:rPr lang="zh-CN" altLang="en-US" sz="2400" dirty="0"/>
              <a:t>南巡讲话</a:t>
            </a:r>
            <a:endParaRPr lang="zh-CN" altLang="en-US" sz="2400" dirty="0"/>
          </a:p>
        </p:txBody>
      </p:sp>
      <p:sp>
        <p:nvSpPr>
          <p:cNvPr id="18434" name="文本框 8"/>
          <p:cNvSpPr txBox="1">
            <a:spLocks noChangeArrowheads="1"/>
          </p:cNvSpPr>
          <p:nvPr/>
        </p:nvSpPr>
        <p:spPr bwMode="auto">
          <a:xfrm>
            <a:off x="358844" y="348532"/>
            <a:ext cx="892810" cy="476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91436" tIns="45718" rIns="91436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  <a:buNone/>
            </a:pPr>
            <a:r>
              <a:rPr lang="zh-CN" altLang="en-US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应用</a:t>
            </a:r>
            <a:endParaRPr lang="zh-CN" altLang="en-US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37"/>
          <p:cNvGrpSpPr/>
          <p:nvPr/>
        </p:nvGrpSpPr>
        <p:grpSpPr>
          <a:xfrm>
            <a:off x="1" y="234903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1525" y="115093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面对新冠肺炎疫情，懂得效果</a:t>
            </a:r>
            <a:r>
              <a:rPr lang="zh-CN" altLang="en-US" sz="2800" b="0" spc="-15" dirty="0">
                <a:ea typeface="微软雅黑" panose="020B0503020204020204" charset="-122"/>
              </a:rPr>
              <a:t>逻辑的人该怎么办</a:t>
            </a:r>
            <a:r>
              <a:rPr lang="zh-CN" altLang="en-US" sz="2800" b="0" spc="-15" dirty="0">
                <a:ea typeface="微软雅黑" panose="020B0503020204020204" charset="-122"/>
              </a:rPr>
              <a:t>？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2830" y="2275840"/>
            <a:ext cx="7715250" cy="23063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algn="ctr">
              <a:lnSpc>
                <a:spcPct val="130000"/>
              </a:lnSpc>
              <a:spcBef>
                <a:spcPts val="12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我为同学们写了一篇文章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619885"/>
            <a:ext cx="10919460" cy="50704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4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创新创业学院的同学们，你们好：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01600" indent="0" fontAlgn="auto">
              <a:lnSpc>
                <a:spcPts val="4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一场突如其来新型冠状病毒感染的肺炎疫情席卷了中华大地，不仅影响了人们过春节的心情，也影响了我们的学习、生活和出行方式。面对严峻复杂的形势，国家从上到下进行了严密部署，从舆论公开、病人救治、人员隔离、物价控制等方面采取了很多行之有效的措施。但还是有些人表现出心理恐慌、制造谣言、不如实申报病情，甚至不配合管控，对管理人员大打出手的恶劣行径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01600" indent="0" fontAlgn="auto">
              <a:lnSpc>
                <a:spcPts val="4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肺炎疫情是一种巨大的不确定性。面对不确定性，有的人心理产生了迷茫，进而行为出现了变异。而解决不确定性是我们创新创业人的天职，那么，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作为上过创新创业课程的我们，该怎么用创新创业的方法对抗疫情呢？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58191"/>
            <a:ext cx="8277665" cy="861695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（2020年2月5日）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369695"/>
            <a:ext cx="10919460" cy="50704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5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要坚持效果推理理论。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效果推理是指面对不确定性时，不能仅仅坐而论道，关键要采取一小步行动，根据行动的效果再进行下一步行动，随着每一小步有效行动的积累，逐渐粉碎巨大的不确定性。效果推理理论对我们并不陌生，好多前辈曾经使用过，而且创造了巨大的成就。毛泽东主席曾经使用过，称呼它为：“实践是检验真理的唯一手段”。小平同志曾使用过，称呼它为：“摸着石头过河”。你看，效果推理原来离我们是如此的近，又如此的有效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369695"/>
            <a:ext cx="10919460" cy="50704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5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效果推理关注的是行动，通过行动来达到目的。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面对疫情，我们该首先采取什么行动呢？很简单，先搞清楚它。上百度搜搜吧，原来引起肺炎的是一种新病毒，既然是病毒，就不具备细胞结构，而且通过普通医用酒精就能溶解它的外层鞘膜，就能杀死它，这些道理是如此简单，在初中课本就学过，高中生物复习题我们还做过!如果被感染呢？其实也没什么大不了的，大部分人是可以通过自身的免疫力治愈的。像我们这些年纪轻轻、身体倍棒、吃嘛嘛香的青年人，只要身体状态好，大概率是可以自愈的。搜到这里，你是否已经不那么恐慌了？这就是行动的力量!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369695"/>
            <a:ext cx="10919460" cy="50704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5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当然，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我们不能盲目行动，行动也是有原则的。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我们的行动要符合效果推理的5大原则：柠檬水原则，手中鸟原则，可承受风险原则，疯狂被子原则和飞行员原则。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01600" indent="0" fontAlgn="auto">
              <a:lnSpc>
                <a:spcPts val="5000"/>
              </a:lnSpc>
            </a:pP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369695"/>
            <a:ext cx="10919460" cy="53041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35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用柠檬水原则调整我们的心态。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生活经常给我们一个柠檬，或者说生活本身就是一个柠檬，又酸又涩。辛弃疾就在《贺新郎·用前韵再赋》里说：“叹人生，不如意事，十常八九。”唐朝时期的《晋书·羊祜传》也早就说：“天下不如意，恒十居七八。”可见，“时常不如意”是大家对生活感知的常态。可是我们能抛弃生活吗？不能，因为抛弃了生活也就抛弃了自己。就连怨天尤人的事也要少做，因为除了徒增烦恼和怨气，基本用处不大。那怎么办呢？很简单，把柠檬切片做成柠檬水，那就清香四溢了，而且还能招待客人。也就是说，要从不可能中找到机会，要坚信解决事情总是有办法的。柠檬水原则就是要拥抱不确定性，要保持积极的心态。讲到这里仿佛有制造心灵鸡汤的嫌疑，好像在正襟危坐的教育你们。实际上每件事情都有好的一面，这可不是我说的，这是马克思说的，他说：“任何事物总具有两面性，既对立又统一。”我们的古人也曾在《淮南子》塞翁失马中说：“祸兮福所倚，福兮祸所伏”。你看，这就是存在的现实状态，“存在的就是合理的”，面对合理的存在，我们确实应该保持积极的心态才对。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41564" y="234902"/>
            <a:ext cx="354563" cy="677408"/>
            <a:chOff x="0" y="-78772"/>
            <a:chExt cx="602082" cy="1150304"/>
          </a:xfrm>
        </p:grpSpPr>
        <p:sp>
          <p:nvSpPr>
            <p:cNvPr id="2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19221" y="3046953"/>
            <a:ext cx="2130712" cy="1712100"/>
            <a:chOff x="906545" y="1697102"/>
            <a:chExt cx="2726499" cy="185266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8172" y="1697102"/>
              <a:ext cx="1392434" cy="1205963"/>
            </a:xfrm>
            <a:prstGeom prst="rect">
              <a:avLst/>
            </a:prstGeom>
            <a:solidFill>
              <a:srgbClr val="767171"/>
            </a:solidFill>
            <a:ln w="28575">
              <a:solidFill>
                <a:schemeClr val="bg1"/>
              </a:solidFill>
            </a:ln>
          </p:spPr>
        </p:pic>
        <p:sp>
          <p:nvSpPr>
            <p:cNvPr id="9" name="矩形 8"/>
            <p:cNvSpPr/>
            <p:nvPr/>
          </p:nvSpPr>
          <p:spPr>
            <a:xfrm>
              <a:off x="906545" y="3118248"/>
              <a:ext cx="2726499" cy="431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8908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手中鸟原则-资源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75115" y="3082925"/>
            <a:ext cx="3016885" cy="1666240"/>
            <a:chOff x="3910616" y="1774534"/>
            <a:chExt cx="3768771" cy="167071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0437" y="1774534"/>
              <a:ext cx="1256301" cy="1117330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12" name="矩形 11"/>
            <p:cNvSpPr/>
            <p:nvPr/>
          </p:nvSpPr>
          <p:spPr>
            <a:xfrm>
              <a:off x="3910616" y="3045398"/>
              <a:ext cx="3768771" cy="3998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8908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可承担损失原则-风险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7294" y="3062333"/>
            <a:ext cx="2072005" cy="1678503"/>
            <a:chOff x="8765521" y="1765695"/>
            <a:chExt cx="2072005" cy="167850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6175" y="1765695"/>
              <a:ext cx="1089413" cy="1043052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15" name="矩形 14"/>
            <p:cNvSpPr/>
            <p:nvPr/>
          </p:nvSpPr>
          <p:spPr>
            <a:xfrm>
              <a:off x="8765521" y="3045418"/>
              <a:ext cx="2072005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8908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柠檬水原则-意外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95317" y="3047188"/>
            <a:ext cx="2326005" cy="1675697"/>
            <a:chOff x="3053045" y="4166614"/>
            <a:chExt cx="2326003" cy="168720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5480" y="4166614"/>
              <a:ext cx="1131528" cy="1127036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18" name="矩形 17"/>
            <p:cNvSpPr/>
            <p:nvPr/>
          </p:nvSpPr>
          <p:spPr>
            <a:xfrm>
              <a:off x="3053045" y="5452299"/>
              <a:ext cx="2326003" cy="4015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8908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疯狂被子原则-合作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96510" y="1442085"/>
            <a:ext cx="2145030" cy="1805940"/>
            <a:chOff x="7740" y="1985"/>
            <a:chExt cx="3378" cy="2844"/>
          </a:xfrm>
        </p:grpSpPr>
        <p:sp>
          <p:nvSpPr>
            <p:cNvPr id="24" name="矩形 23"/>
            <p:cNvSpPr/>
            <p:nvPr/>
          </p:nvSpPr>
          <p:spPr>
            <a:xfrm>
              <a:off x="7740" y="4107"/>
              <a:ext cx="3378" cy="722"/>
            </a:xfrm>
            <a:prstGeom prst="rect">
              <a:avLst/>
            </a:prstGeom>
          </p:spPr>
          <p:txBody>
            <a:bodyPr wrap="none">
              <a:noAutofit/>
            </a:bodyPr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8908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欲望原则-动力</a:t>
              </a:r>
              <a:endPara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Desire Principle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41" y="1985"/>
              <a:ext cx="3086" cy="2122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348622" y="749861"/>
            <a:ext cx="4225925" cy="52197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效果推理</a:t>
            </a:r>
            <a:r>
              <a:rPr 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“1+4+1”</a:t>
            </a:r>
            <a:r>
              <a:rPr lang="zh-CN" sz="2800" b="1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原则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98638" y="4766098"/>
            <a:ext cx="2449830" cy="1696790"/>
            <a:chOff x="7208901" y="4109971"/>
            <a:chExt cx="2600126" cy="17902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6054" y="4109971"/>
              <a:ext cx="1244219" cy="1100509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23" name="矩形 22"/>
            <p:cNvSpPr/>
            <p:nvPr/>
          </p:nvSpPr>
          <p:spPr>
            <a:xfrm>
              <a:off x="7208901" y="5414493"/>
              <a:ext cx="2600126" cy="485734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8908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飞行员原则-控制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369695"/>
            <a:ext cx="10919460" cy="50704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5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辩证的积极心态是创新创业人区别于他人的根源。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积极的心态可不是盲目的积极，是在寻找事物好的一面中的积极。面对疫情，我们坚信能够胜利，因为我们看到了举国上下众志成城的信心和决心，看到了采取的各项有效措施，看到了在极短时间内取得的成效。事实上，历史无数次证明，无论是面对洪水、非典、还是经济危机，我们都是可以集中力量对抗困难、取得胜利的，这是我们社会主义制度本身的优越性决定的。说到这里，你看，我们的积极心态还来源于我们的制度、道路、理论和文化，看来，坚定“四个自信”还真不是空话，它与我们的日常生活息息相关，这也更坚定了我们树立积极心态的信心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369695"/>
            <a:ext cx="10919460" cy="535178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4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用手中鸟原则认清我们的资源。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有了积极的心态就要开始行动，一提到行动我们就开始兴奋。作为年轻的大学生们，我们意气风发，我们激情澎湃，每每想到可以为国家、为人民、为真理而奋斗，内心都无比激动，哪怕付出一切都在所不惜！可是，作为新时代创新创业的大学生，仅仅有热情是远远不够的，我们还要认清自己的资源，因为所有的行动都是建立在可掌控的资源上的。也只有从手中资源出发，才能做出更实际的行动。手中鸟原则的英文是：“A bird in the hand is worth two in the bush.”（一鸟在手，胜过二鸟在林），就是说要聚焦自己可掌控的资源，而不是不着边际的资源。认清自己的资源可以用“KAR”模型：“Knowledge，我知道什么知识；Abilities，我有什么能力；Relationship,我认识谁。”大家可以针对自己试着分析一下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244600"/>
            <a:ext cx="10919460" cy="548894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4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从拥有的资源出发是创新创业人行动的开始。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个人拥有的资源是不一样的，这也决定了每个人作事的出发点不一样，成功点也不一样，这是行动多样性的开始。面对疫情，我们大学生有什么资源呢？我们有健康的身体，有旺盛的精力，有对网络等新事物接纳的敏锐性，还有我们的专业知识，我们的独特的爱好，不同于别人的特长，当然，我们还有父母的关爱，朋友和同学的友谊，还有老师和学校的支持等等。从这些资源出发，我们可以做些什么呢？可以不断锻炼身体，抵抗病毒的侵袭；比如有的同学就制定了一个增强体质计划，规律生活，在家中做瑜伽，而且还学会了夜跑。也可以利用网络做一些视频、音频帮助大家认识病毒，可以利用专业知识为阻击病毒做出自己的贡献；比如有的同学就画了很多漫画、制作了视频，进行疫情科普，为一线工作人员鼓劲加油等等。实在不行，也可以利用这个时期学习收拾家务、陪陪自己的父母，有的同学就自学了烹饪技术，亲手做了很多精美的饭菜……怎么样，认清了自己的资源，大家是不是也更明白了自己要做的事情，打开了自己广阔的思路？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369695"/>
            <a:ext cx="10919460" cy="50704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4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用可承受风险原则划清我们的底线。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要开始行动了，防控风险是摆在第一位的事情。当我们面对不确定性时，能够顺利找到解决方案是最好的结果，可现实没有那么简单。往往在解决之前我们要尝试很多办法、接受很多失败、多次迭代才能找到正确办法，这是所有解决方案出现之前的常态。就像我们做科学实验，不经历很多失败、不尝试很多措施，是不可能一步到达成功的。创新创业更是如此，失败次数总是多于成功，这也是为什么创业的人很多，成功的却很少的原因。这个过程充满了风险，大家都说创业者要敢于冒风险，这是创新创业的人必须要经历的。可是，有的人却把“不怕冒险，勇于冒险”当成了优点而沾沾自喜，甚至认为创新创业就是“要冒风险”，把“冒风险”当成了目标，当成了宿命。其实，真正创新创业的人并不是这样的。真正创新创业的人首先要规避风险，即使“非得冒险”不可时，也是偏向“有把握的冒险”，这就是效果推理的第三个原则---可承受风险的原则。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369695"/>
            <a:ext cx="10919460" cy="538289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35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创新创业的人永远不要主动赌上自己的身家性命。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有句话说得好，“留得青山在，不怕没柴烧”，我们要永远留住青山，失去的永远只是一棵两棵的柴草。因为我们还要不断去面对失败、不断去迭代，如果我们把“青山”失掉了，我们就失去了创新创业的本钱，这是不可承受的风险。面对疫情，哪些是不可承受的风险呢？那些让我们陷入“万劫不复境地”的行为，都是不可承受的风险。比如：黑龙江一县城几名家长带着孩子违规在饭店聚会，家长被拘留，2名学生被留校察看。贵阳一名女子不戴口罩强闯商场，还脚踢工作人员，被拘留5日。内蒙一男子开车带自己的母亲强行进入小区，不仅不配合疫情防控管理，该男子母亲还故意对管理人员哈气，该男子被拘留10天，其母被拘留5天。一女子在海南昌黎县扰乱防疫工作，还故意乱吐口水，辱骂民警和工作人员，被行政拘留10日……这些行为都是不可承受的风险。试想一下，如果我们因为逞一时之快而被拘留，不仅不能创新创业了，甚至还会被学校开除，连大学生的身份都保不住了，这样的风险你能承受吗？！我们创新创业的人首先是遵纪守法的人，而且是为别人着想的人，以上那些“冒傻气”的害人害己的行为，不仅不能做，而且是连想都不能想的。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369695"/>
            <a:ext cx="10919460" cy="50704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5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用疯狂被子原则赢得大家的帮助。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排除了不可承受的风险就可以行动了，但一个人的力量毕竟是有限的，能够取得他人的支持是事情成功的必由之路。早期的美国中西部有个传统，一个社区许多女人聚在一起，将几何形状、图案、颜色不同的织物最终缝制成为一个漂亮的被子，这就是疯狂被子的原则。这件事情在创新创业中称为生成、共创，也就是我们常说的“众人拾柴火焰高”、“人多力量大”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145540"/>
            <a:ext cx="10919460" cy="570801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3000"/>
              </a:lnSpc>
            </a:pP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擅长获得别人的帮助是创新创业人的魅力和能力体现。</a:t>
            </a:r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别人的帮助不是凭空来的，是需要方法的。我们有一个与人交往，获得帮助的原则，称为“PIVT”原则，即：Position,找准自己的位置；Introduce,互相介绍；Value,能够为别人创造价值；Trustworthiness，表现的可以被信赖。核心内容就是如果你要获得别人的帮助，首先你要准确找到自己的定位，而且能够为别人创造价值，并且做人诚实，表现的可以被信赖。面对疫情，我们如何获得别人的帮助呢？先找准我们的定位：对于学校，我们是学生；对于班级，我们是成员；对于父母，我们是子女；对于社会和社区，我们是居民。如何为别人创造价值呢？很简单，一切为别人着想！对于学校我们要遵守规定，按照要求返校；对于班级，我们帮助老师做一些管理工作，比如疫情的统计、学校的通知等等；为同学多提供需要的帮助，比如考研的咨询、感情的交流等等，为大家服务的多了，你的魅力也就体现出来了，大家也就愿意帮助你了；对于社区就更简单了，看到大家防控疫情如此忙碌，我们是否可以做一名志愿者呢？如果做的好，说不定社区会给我们出一份社会实践报告，或者我们自己也可以写一篇社会实践论文，那在以后我们的工作中是很有用处的。你看，你为大家做了事情，你就会获得大家的帮助，最后反而会成就你自己。这就是“PIVT”原则的作用，也是我们上课讲的设计思维理念的作用，同时也是唯物主义辩证法常说的原理，怎么样，好玩吧？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369695"/>
            <a:ext cx="10919460" cy="50704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5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用飞行员原则聚焦我们的关注点。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有了好的心态，认清了自己的资源，规避了不可承受的风险，找到了价值并获得了别人的帮助，终于要开始行动了，怎么行动呢？我们经常看到有些同学一开始做事情就想惊天动地、就想改变世界、就想让天地换新颜。其实任何事情的发展都是循序渐进的，都有一个从量变到质变的过程。我们最终是想要得到质变，但是首先要从量变开始；我们是想要改变世界，但先要从身边的改变开始。这就是飞行员原则，就是要关注自己能够掌控的事情，最后才能把握好航向，顺利到达航程的终点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275715"/>
            <a:ext cx="10919460" cy="548894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48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从可控的小事做起，咬定青山不放松，是创新创业人的最终品质。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想从量变到质变，就需要我们不断积累量变的数量，而且要持之以恒。面对肺炎疫情，我们都宅在家里，我们要做的可掌控的就是：关注新闻报道，了解疫情的状况；遵守规定，不轻易外出、不聚集、按要求进行防控管理、不违反规定返校；规律作息，锻炼身体，增强抵御病毒的能力；通过网络与老师和同学联系，为大家做力所能及的事情，增加大家的感情；不放松学习，寻找网络学习资源，为考研、就业等继续努力；做社区志愿者，为防控疫情尽自己的力量……日复一日，你最后会发现你创造了一个意想不到的未来！这就是创新创业理论的奇妙之处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31520" y="1275715"/>
            <a:ext cx="10919460" cy="548894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indent="0" fontAlgn="auto">
              <a:lnSpc>
                <a:spcPts val="48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亲爱的同学们，还是那句老话：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“不是每个人都适合创业，但每个人都需要创业思维的训练。”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思维对创业的同学当然有用，对于不创业的同学也照样有用。这是一种方法论，是一种思维方式，也是一种生活方式。创业思维放在了你的面前，你可以选择使用，也可以选择不使用。当然，每个人对于方法的使用效果也不尽相同，我虽然是老师，可是有些方法可能你们比我使用的效果更好。如果同学们能对这些思维方式有切身的感受，希望写出来大家共勉。还有很多理论，我们慢慢体验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01600" indent="0" fontAlgn="auto">
              <a:lnSpc>
                <a:spcPts val="48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同学们，面对疫情，让我们众志成城，听从指挥，科学防治，赢得胜利！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714694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面对肺炎疫情，创新创业的人该怎么办？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效果逻辑的</a:t>
            </a: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应用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dirty="0">
                <a:solidFill>
                  <a:schemeClr val="bg1"/>
                </a:solidFill>
              </a:rPr>
              <a:t>欲望原则</a:t>
            </a:r>
            <a:r>
              <a:rPr lang="en-US" altLang="zh-CN" dirty="0">
                <a:solidFill>
                  <a:schemeClr val="bg1"/>
                </a:solidFill>
              </a:rPr>
              <a:t>---</a:t>
            </a:r>
            <a:r>
              <a:rPr dirty="0">
                <a:solidFill>
                  <a:schemeClr val="bg1"/>
                </a:solidFill>
              </a:rPr>
              <a:t>创业</a:t>
            </a:r>
            <a:r>
              <a:rPr dirty="0">
                <a:solidFill>
                  <a:schemeClr val="bg1"/>
                </a:solidFill>
              </a:rPr>
              <a:t>动力观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80000"/>
          </a:bodyPr>
          <a:lstStyle/>
          <a:p>
            <a:r>
              <a:rPr lang="en-US" altLang="zh-CN" dirty="0"/>
              <a:t>1</a:t>
            </a:r>
            <a:endParaRPr lang="en-US" altLang="zh-CN" dirty="0"/>
          </a:p>
        </p:txBody>
      </p:sp>
    </p:spTree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QJ838610300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445" y="-123825"/>
            <a:ext cx="12183110" cy="6990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41045" y="1678940"/>
            <a:ext cx="8658860" cy="1722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我们当前生活的世界</a:t>
            </a:r>
            <a:r>
              <a:rPr lang="zh-CN" altLang="en-US" sz="4000">
                <a:solidFill>
                  <a:schemeClr val="bg1"/>
                </a:solidFill>
              </a:rPr>
              <a:t>：</a:t>
            </a:r>
            <a:endParaRPr lang="zh-CN" altLang="en-US" sz="4000">
              <a:solidFill>
                <a:schemeClr val="bg1"/>
              </a:solidFill>
            </a:endParaRPr>
          </a:p>
          <a:p>
            <a:pPr algn="l"/>
            <a:r>
              <a:rPr lang="zh-CN" altLang="en-US" sz="66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    不确定的</a:t>
            </a:r>
            <a:r>
              <a:rPr lang="en-US" altLang="zh-CN" sz="66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or</a:t>
            </a:r>
            <a:r>
              <a:rPr lang="zh-CN" altLang="en-US" sz="66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确定的？</a:t>
            </a:r>
            <a:endParaRPr lang="zh-CN" altLang="en-US" sz="6600" b="1" dirty="0">
              <a:solidFill>
                <a:schemeClr val="bg1"/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847205" y="3746500"/>
            <a:ext cx="4286885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Complex复杂的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Ambiguous模糊的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26490" y="1603375"/>
            <a:ext cx="5715000" cy="4286250"/>
          </a:xfrm>
          <a:prstGeom prst="rect">
            <a:avLst/>
          </a:prstGeom>
          <a:blipFill rotWithShape="1">
            <a:blip r:embed="rId1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47840" y="1603375"/>
            <a:ext cx="4286250" cy="2143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47840" y="3746500"/>
            <a:ext cx="598170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endParaRPr lang="zh-CN" sz="16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66070" y="1603375"/>
            <a:ext cx="668020" cy="2143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>
              <a:lnSpc>
                <a:spcPct val="150000"/>
              </a:lnSpc>
            </a:pPr>
            <a:endParaRPr lang="zh-CN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6847840" y="3729990"/>
            <a:ext cx="4239260" cy="16510"/>
          </a:xfrm>
          <a:prstGeom prst="line">
            <a:avLst/>
          </a:prstGeom>
          <a:ln w="50800" cmpd="sng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7108825" y="1883410"/>
            <a:ext cx="3292475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Volatile不稳定的Uncertain不确定的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4540" y="330835"/>
            <a:ext cx="107308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rgbClr val="5B9BD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呈现：这是一个VUCA的世界-Robert McDonald（宝洁前首席运营官）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l"/>
            <a:endParaRPr lang="en-US" altLang="zh-CN" sz="2400" b="1" dirty="0" smtClean="0">
              <a:solidFill>
                <a:srgbClr val="5B9BD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381113" y="-12700"/>
            <a:ext cx="101601" cy="6858000"/>
          </a:xfrm>
          <a:prstGeom prst="rect">
            <a:avLst/>
          </a:prstGeom>
          <a:solidFill>
            <a:srgbClr val="F6F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8"/>
          <p:cNvSpPr/>
          <p:nvPr/>
        </p:nvSpPr>
        <p:spPr>
          <a:xfrm rot="5400000" flipH="1">
            <a:off x="694690" y="279400"/>
            <a:ext cx="4972050" cy="5327650"/>
          </a:xfrm>
          <a:custGeom>
            <a:avLst/>
            <a:gdLst/>
            <a:ahLst/>
            <a:cxnLst/>
            <a:rect l="l" t="t" r="r" b="b"/>
            <a:pathLst>
              <a:path w="5873292" h="5262784">
                <a:moveTo>
                  <a:pt x="4496178" y="317595"/>
                </a:moveTo>
                <a:cubicBezTo>
                  <a:pt x="5316450" y="763193"/>
                  <a:pt x="5873293" y="1632264"/>
                  <a:pt x="5873292" y="2631392"/>
                </a:cubicBezTo>
                <a:cubicBezTo>
                  <a:pt x="5873293" y="4084671"/>
                  <a:pt x="4695178" y="5262785"/>
                  <a:pt x="3241900" y="5262784"/>
                </a:cubicBezTo>
                <a:cubicBezTo>
                  <a:pt x="1914703" y="5262784"/>
                  <a:pt x="816996" y="4280221"/>
                  <a:pt x="639653" y="3002389"/>
                </a:cubicBezTo>
                <a:lnTo>
                  <a:pt x="0" y="2631390"/>
                </a:lnTo>
                <a:lnTo>
                  <a:pt x="639654" y="2260390"/>
                </a:lnTo>
                <a:cubicBezTo>
                  <a:pt x="816999" y="982562"/>
                  <a:pt x="1914705" y="0"/>
                  <a:pt x="3241900" y="0"/>
                </a:cubicBezTo>
                <a:cubicBezTo>
                  <a:pt x="3696049" y="0"/>
                  <a:pt x="4123327" y="115050"/>
                  <a:pt x="4496178" y="317595"/>
                </a:cubicBezTo>
                <a:close/>
              </a:path>
            </a:pathLst>
          </a:custGeom>
          <a:solidFill>
            <a:srgbClr val="F2F2F2"/>
          </a:solidFill>
          <a:ln w="57150">
            <a:solidFill>
              <a:srgbClr val="36A6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endParaRPr lang="zh-CN" altLang="en-US" sz="3200" dirty="0">
              <a:solidFill>
                <a:srgbClr val="39A78B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1915" y="1157605"/>
            <a:ext cx="3747135" cy="3199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1200"/>
              </a:spcBef>
            </a:pP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即使你中规中矩上班或者仅仅在生活，不确定性也会随时来临并一生陪伴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1200"/>
              </a:spcBef>
            </a:pP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2.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面对不确定性，创业者感受尤其强烈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1200"/>
              </a:spcBef>
            </a:pP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从解决不确定性角度来讲，每个人都是创业者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6457" y="5658562"/>
            <a:ext cx="5884984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面对「不确定性」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745480" y="6477635"/>
            <a:ext cx="457835" cy="365125"/>
          </a:xfrm>
        </p:spPr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QJ623029616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93510" y="1905"/>
            <a:ext cx="5698490" cy="68548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086787" y="2710929"/>
            <a:ext cx="8019415" cy="5041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sz="2800" b="1" spc="-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不确定的世界导致我们必须使用</a:t>
            </a:r>
            <a:r>
              <a:rPr lang="zh-CN" altLang="en-US" sz="3200" b="1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效果推理</a:t>
            </a:r>
            <a:endParaRPr sz="2800" b="1" spc="-5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49020" y="452120"/>
            <a:ext cx="1370965" cy="443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2800" dirty="0">
                <a:solidFill>
                  <a:srgbClr val="07908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结论</a:t>
            </a:r>
            <a:endParaRPr lang="zh-CN" sz="2800" dirty="0">
              <a:solidFill>
                <a:srgbClr val="07908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9913619" y="4968240"/>
            <a:ext cx="1514855" cy="1514856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schemeClr val="tx1"/>
              </a:solidFill>
            </a:endParaRPr>
          </a:p>
        </p:txBody>
      </p:sp>
      <p:sp>
        <p:nvSpPr>
          <p:cNvPr id="8" name="object 7"/>
          <p:cNvSpPr/>
          <p:nvPr/>
        </p:nvSpPr>
        <p:spPr>
          <a:xfrm>
            <a:off x="594359" y="487680"/>
            <a:ext cx="370840" cy="372110"/>
          </a:xfrm>
          <a:custGeom>
            <a:avLst/>
            <a:gdLst/>
            <a:ahLst/>
            <a:cxnLst/>
            <a:rect l="l" t="t" r="r" b="b"/>
            <a:pathLst>
              <a:path w="370840" h="372109">
                <a:moveTo>
                  <a:pt x="184404" y="371856"/>
                </a:moveTo>
                <a:lnTo>
                  <a:pt x="0" y="371856"/>
                </a:lnTo>
                <a:lnTo>
                  <a:pt x="0" y="0"/>
                </a:lnTo>
                <a:lnTo>
                  <a:pt x="184404" y="0"/>
                </a:lnTo>
                <a:lnTo>
                  <a:pt x="370331" y="185928"/>
                </a:lnTo>
                <a:lnTo>
                  <a:pt x="184404" y="371856"/>
                </a:lnTo>
                <a:close/>
              </a:path>
            </a:pathLst>
          </a:custGeom>
          <a:solidFill>
            <a:srgbClr val="079082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fade/>
      </p:transition>
    </mc:Choice>
    <mc:Fallback>
      <p:transition spd="slow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851398" y="30480"/>
            <a:ext cx="101601" cy="6858000"/>
          </a:xfrm>
          <a:prstGeom prst="rect">
            <a:avLst/>
          </a:prstGeom>
          <a:solidFill>
            <a:srgbClr val="F6F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53292" y="2323542"/>
            <a:ext cx="588498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200" b="1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是一套科学的思维方法，用来应对面临的不</a:t>
            </a:r>
            <a:r>
              <a:rPr lang="zh-CN" altLang="en-US" sz="3200" b="1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确定性</a:t>
            </a:r>
            <a:endParaRPr lang="zh-CN" altLang="en-US" sz="3200" b="1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745480" y="6477635"/>
            <a:ext cx="457835" cy="365125"/>
          </a:xfrm>
        </p:spPr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图片 1" descr="QJ636226493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27305" y="30480"/>
            <a:ext cx="4827905" cy="68002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0050" y="855980"/>
            <a:ext cx="4841240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效果推理</a:t>
            </a:r>
            <a:endParaRPr lang="zh-CN" altLang="en-US" sz="4800" b="1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57070" y="116236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b="0" spc="-15" dirty="0">
                <a:ea typeface="微软雅黑" panose="020B0503020204020204" charset="-122"/>
              </a:rPr>
              <a:t>课程回顾</a:t>
            </a:r>
            <a:endParaRPr lang="zh-CN" altLang="en-US" sz="2800" b="0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5440" y="2379345"/>
            <a:ext cx="8773160" cy="281876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不确定</a:t>
            </a:r>
            <a:r>
              <a:rPr lang="zh-CN" altLang="en-US" sz="2400" b="1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性来临时，我们要采用效果推理理论</a:t>
            </a:r>
            <a:endParaRPr lang="zh-CN" altLang="en-US" sz="2400" b="1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推理</a:t>
            </a:r>
            <a:r>
              <a:rPr lang="zh-CN" altLang="en-US" sz="24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“1+4+1”六大原则</a:t>
            </a:r>
            <a:r>
              <a:rPr lang="zh-CN" altLang="en-US" sz="2400" b="1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：欲望原则、柠檬水原则、手中鸟原则、疯狂被子原则、最小可承受风险原则、飞行员原则</a:t>
            </a:r>
            <a:endParaRPr lang="zh-CN" altLang="en-US" sz="2400" b="1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400" b="1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效果推理理论的模型</a:t>
            </a:r>
            <a:endParaRPr lang="zh-CN" altLang="en-US" sz="2400" b="1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2805" y="1686560"/>
            <a:ext cx="103435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同学们登录：</a:t>
            </a:r>
            <a:endParaRPr lang="zh-CN" altLang="en-US" sz="3200"/>
          </a:p>
          <a:p>
            <a:r>
              <a:rPr lang="zh-CN" altLang="en-US" sz="3200"/>
              <a:t>1、新生（首次使用智慧树的学生）可以选择网页登录，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1"/>
              </a:rPr>
              <a:t>https://coursehome.zhihuishu.com/courseHome/2066418#teachTeam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1"/>
              </a:rPr>
              <a:t>，</a:t>
            </a:r>
            <a:r>
              <a:rPr lang="zh-CN" altLang="en-US" sz="3200"/>
              <a:t>或者是下载知到app，选择学号登录，初始密码是123456，确认信息即可开始学习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2、老生（原来用过智慧树的学生）可以选择网页登录或知到app登录，可以选择学号或手机号登录，使用自己原来密码即可登录学习</a:t>
            </a:r>
            <a:endParaRPr lang="zh-CN" altLang="en-US" sz="3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374650"/>
            <a:ext cx="2991485" cy="1044575"/>
          </a:xfrm>
          <a:prstGeom prst="rect">
            <a:avLst/>
          </a:prstGeom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4232617" y="2327129"/>
            <a:ext cx="5582935" cy="1743376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6000" b="1" dirty="0"/>
              <a:t>谢谢！</a:t>
            </a:r>
            <a:endParaRPr lang="zh-CN" altLang="en-US" sz="6000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72" y="2327129"/>
            <a:ext cx="1796695" cy="1743376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0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53590" y="5683250"/>
            <a:ext cx="8085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欲望（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Desire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）是创业思维最重要的前提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220" y="947420"/>
            <a:ext cx="5842000" cy="40189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5080" y="947420"/>
            <a:ext cx="5544185" cy="4018915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SLIDE_MODEL_TYPE" val="cover"/>
</p:tagLst>
</file>

<file path=ppt/tags/tag11.xml><?xml version="1.0" encoding="utf-8"?>
<p:tagLst xmlns:p="http://schemas.openxmlformats.org/presentationml/2006/main">
  <p:tag name="KSO_WPP_MARK_KEY" val="f2a003c2-1871-43cb-9173-3b9963dd597e"/>
  <p:tag name="COMMONDATA" val="eyJoZGlkIjoiYzgwZTgwNjZkMGFlNjc3YmViYjlmNjBhODhjYTk2Y2MifQ=="/>
</p:tagLst>
</file>

<file path=ppt/tags/tag2.xml><?xml version="1.0" encoding="utf-8"?>
<p:tagLst xmlns:p="http://schemas.openxmlformats.org/presentationml/2006/main">
  <p:tag name="KSO_WM_UNIT_PLACING_PICTURE_USER_VIEWPORT" val="{&quot;height&quot;:4919.516535433071,&quot;width&quot;:4546.472440944882}"/>
</p:tagLst>
</file>

<file path=ppt/tags/tag3.xml><?xml version="1.0" encoding="utf-8"?>
<p:tagLst xmlns:p="http://schemas.openxmlformats.org/presentationml/2006/main">
  <p:tag name="ISLIDE.VECTOR" val="0b07c860-0e52-461e-ab25-8f671531d9d6"/>
</p:tagLst>
</file>

<file path=ppt/tags/tag4.xml><?xml version="1.0" encoding="utf-8"?>
<p:tagLst xmlns:p="http://schemas.openxmlformats.org/presentationml/2006/main">
  <p:tag name="ISLIDE.VECTOR" val="0b07c860-0e52-461e-ab25-8f671531d9d6"/>
</p:tagLst>
</file>

<file path=ppt/tags/tag5.xml><?xml version="1.0" encoding="utf-8"?>
<p:tagLst xmlns:p="http://schemas.openxmlformats.org/presentationml/2006/main">
  <p:tag name="ISLIDE.VECTOR" val="d7ad12b3-3f4e-4c06-a9e9-217dedec9a88"/>
</p:tagLst>
</file>

<file path=ppt/tags/tag6.xml><?xml version="1.0" encoding="utf-8"?>
<p:tagLst xmlns:p="http://schemas.openxmlformats.org/presentationml/2006/main">
  <p:tag name="ISLIDE.VECTOR" val="d8e556d5-e103-4fce-86a5-e165cc487544"/>
</p:tagLst>
</file>

<file path=ppt/tags/tag7.xml><?xml version="1.0" encoding="utf-8"?>
<p:tagLst xmlns:p="http://schemas.openxmlformats.org/presentationml/2006/main">
  <p:tag name="ISLIDE.VECTOR" val="205b79a6-fe9d-4359-bda9-f1abb3348099"/>
</p:tagLst>
</file>

<file path=ppt/tags/tag8.xml><?xml version="1.0" encoding="utf-8"?>
<p:tagLst xmlns:p="http://schemas.openxmlformats.org/presentationml/2006/main">
  <p:tag name="ISLIDE.VECTOR" val="205b79a6-fe9d-4359-bda9-f1abb3348099"/>
</p:tagLst>
</file>

<file path=ppt/tags/tag9.xml><?xml version="1.0" encoding="utf-8"?>
<p:tagLst xmlns:p="http://schemas.openxmlformats.org/presentationml/2006/main">
  <p:tag name="KSO_WM_UNIT_TABLE_BEAUTIFY" val="smartTable{b862e967-d9c8-4782-9442-80c9250422cc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843EC9D1-E414-43AB-BBC1-318BB91020ED-1">
      <extobjdata type="843EC9D1-E414-43AB-BBC1-318BB91020ED" data="ewogICAiQmFzZTY0SW1nIiA6ICJpVkJPUncwS0dnb0FBQUFOU1VoRVVnQUFBYm9BQUFIc0NBWUFBQUNrSUdodkFBQWdBRWxFUVZSNFh1MmRDNXhQZGY3LzM0VnFLcmNzUWxMRTFOb2FsMVJDSlFtMWtaQ2Z4cVhXTWloS2tiV1NrWldpa250VzR4S1RKdVFuQ1NramwzYmxsbjhwMDBWSnVya2w2NTcxZjN6Tzd2aU5NWmZ2NVZ3K244OTVuc2VqUiswNm44L24vWDYram5uTytYN1A1YXlUSjArZUZEWUlRQUFDSVNVd2I5NDhtVDE3dHN5ZE96ZWtCT3h2K3l4RVozL0lZZSt3Y2VQR2twbVpHWFlNOUo4UGdUcDE2a2hhV3ByVXJsMGJScFlTUUhTV0JrdGIveUZ3MWxsblNXcHFxdk1QSDE1d1ZPUW1zR1RKRWhrelpvd3NYcndZT0JZVFFIUVdoeHYyMXBUa2xOeHkvenZzWEd6cGY4K2VQWktjbkN4TGx5NlZsSlFVR1QxNnRDUWtKRVRWWHFOR2pXVEVpQkhTc0dIRHFNYXhzMWtFRUoxWmVWRnRoQVN5NVpaOVZwZDlOcGZ6LzQ5d0tuYlRrTURodzRlbGI5KytUbVd4Q0U2Tlc3VnFsUXdhTkVoV3JseXBZWWVVNUNZQlJPY21UZWJTZ3NEUW9VTmx5SkFocDJySkxiZmNmNjVGMFJRUkZZSHNzN2xPblRvNVozV3hiQzFhdEpDSEgzNVltamR2SHN0d3hoaEVBTkVaRkJhbHhrYUFzN2pZdU9rOEtsN1JiZHk0VWJwMTZ5WWJObXpRdVUxcWM0a0Fvbk1KSk5Qb1N3RFI2WnROTEpXbHA2ZEx4NDRkVHhzNmE5YXNxTTdzMnJadEt4MDZkSkEyYmRyRVVnSmpEQ09BNkF3TGpIS2pKNERvb21lbSs0aDR6dWl5c3JLa1ZhdFdzblhyVnQzYnBENlhDQ0E2bDBBeWpiNEVFSjIrMmNSYVdUeWk2OUtsaXpScDBrUTZkKzRjNi9LTU00d0Fvak1zTU1xTm5nQ2lpNTZaN2lOaUZkMTMzMzBuOWV2WGx4MDdkdWplSXZXNVNBRFJ1UWlUcWZRa2dPajB6Q1dlcW1JVlhhOWV2ZVRxcTYrV25qMTd4ck04WXcwamdPZ01DNHh5b3llQTZLSm5wdnVJV0VTM2I5OCtxVmF0bXV6ZHUxZjM5cWpQWlFLSXptV2dUS2NmQVVTblh5YnhWaFNMNlByMzd5L2x5NWVYZnYzNnhiczg0dzBqZ09nTUM0eHlveWVBNktKbnB2dUlhRVYzN05neEtWNjh1Qnc5ZWxUMzFxalBBd0tJemdPb1RLa1hBVVNuVng1dVZCT3Q2TlJEdmRWeGtQT0pPVzdVd1J4bUVFQjBadVJFbFhFUVFIUnh3TE5rYUxGaXhVUTlIN05vMGFLV2RFUWIwUkJBZE5IUVlsOGpDU0E2STJOenJlaFJvMGJKcmwyN1pPVElrYTdOeVVSbUVVQjBadVZGdFRFUVFIUXhRTE5vU09uU3BlWHJyNytXVXFWS1dkUVZyVVJEQU5GRlE0dDlqU1NBNkl5TXpaV2lKMDZjS0Z1MmJKRUpFeWE0TWgrVG1Fa0EwWm1aRzFWSFFRRFJSUUhMc2wwdnVlUVNXYnQyclZTcVZNbXl6bWduR2dLSUxocGE3R3NrQVVSblpHeHhGejFqeGd6SnpNeVU2ZE9ueHowWEU1aE5BTkdablIvVlIwQUEwVVVBeWNKZEVoTVRaZUhDaFZLalJnMEx1Nk9sYUFnZ3VtaG9zYStSQkJDZGtiSEZWZlRjdVhNbEl5TkQ1c3laRTljOERMYURBS0t6STBlNktJQUFvZ3ZmNFZHblRoMUpTMHVUMnJWcmg2OTVPajZEQUtMam9MQ2VBS0t6UHVMVEdseThlTEdNR3pkTzNuNzc3WEExVHJmNUVrQjBIQnpXRTBCMDFrZDhXb09OR2pXU0VTTkdTTU9HRGNQVk9OMGlPbzZCOEJKQWRPSEpmdVhLbFRKNDhHQjUvLzMzdzlNMG5SWktnRE82UWhHeGcra0VFSjNwQ1VaZWYvUG16YVZ2Mzc3U3JGbXp5QWV4cC9VRUVKMzFFZE1nb2d2SE1iQmh3d1pKU1VtUjlldlhoNk5odW95WUFLS0xHQlU3bWtvQTBabWFYSFIxdDJuVFJwS1RrK1dlZSs2SmJpQjdXMDhBMFZrZk1RMGlPdnVQZ2F5c0xHblZxcFZzM2JyVi9tYnBNR29DaUM1cVpBd3dqUUNpTXkyeDZPdnQzTG16TkczYVZEcDE2aFQ5WUVaWVR3RFJXUjh4RFNJNnU0K0I3Nzc3VHVyWHJ5ODdkdXl3dTFHNmk1a0Fvb3NaSFFOTklZRG9URWtxdGpwNzl1d3BTVWxKMHFOSGo5Z21ZSlQxQkJDZDlSSFRJS0t6OXhqWXQyK2ZWS3RXVGZidTNXdHZrM1FXTndGRUZ6ZENKdENkQUtMVFBhSFk2K3ZYcjU5VXFGQkJIbnZzc2RnbllhVDFCQkNkOVJIVElLS3o4eGc0ZHV5WUZDOWVYSTRlUFdwbmczVGxHZ0ZFNXhwS0p0S1ZBS0xUTlpuNDZob3laSWdVS1ZKRW5uenl5ZmdtWXJUMUJCQ2Q5UkhUSUtLejh4Z29WcXlZSEQ1OFdJb1dMV3BuZzNUbEdnRkU1eHBLSnRLVkFLTFROWm5ZNnhvNWNxVHMyYk5Ibm4zMjJkZ25ZV1JvQ0NDNjBFUWQza1lSblgzWmx5cFZTclp2M3k0bFM1YTByems2Y3AwQW9uTWRLUlBxUmdEUjZaWklmUFZNbURCQlB2dnNNeGsvZm54OEV6RTZOQVFRWFdpaURtK2ppTTZ1N0N0VnFpVHIxcTJUaWhVcjJ0VVkzWGhHQU5GNWhwYUpkU0dBNkhSSkl2NDZac3lZSVptWm1USjkrdlQ0SjJPRzBCQkFkS0dKT3J5TklqcDdzcTlSbzRZc1dyUklxbGV2Yms5VGRPSTVBVVRuT1dJV0NKb0FvZ3M2QVhmV256dDNybVJrWk1pY09YUGNtWkJaUWtNQTBZVW02dkEyaXVqc3lMNTI3ZG95YmRvMHFWV3JsaDBOMFlWdkJCQ2RiNmhaS0NnQ2lDNG84dTZ0dTNqeFloazNicHk4L2ZiYjdrM0tUS0VoZ09oQ0UzVjRHMFYwNW1mZnNHRkQ1K2J3QmcwYW1OOE1IZmhPQU5INWpwd0Y0eUdRbFpVbDdkdTNsODJiTnp2VHJGNjl1dEFmZm9ndUh1TEJqMTI1Y3FVTUhqeFkzbi8vL2VDTG9RSWpDU0E2STJNTFo5SHFrVS9KeWNuT0R6MzFtLzJhTld0azJMQmhrcDZlTG1YS2xNa1hDcUl6KzNocDFxeVo4eHFlMjIrLzNleEdxRDR3QW9ndU1QUXNIQzBCSmJwQmd3Yko4T0hESGJHcC8vM1FRdzlKYW1xcUpDWW1JcnBvZ1Jxdy80WU5HeVFsSlVYV3IxOXZRTFdVcUNzQlJLZHJNdFNWSndGMTlxWTJkV2FuenVpV0wxL3VuT0VWdEhGR1orN0JkTTg5OTBpblRwMmtkZXZXNWpaQjVZRVRRSFNCUjBBQjBSQlFvdXZZc2VPcEliTm16WEtrbDNzYk9uU29jNmFYdlowOGVUS2FaZGhYQXdKYnQyNTFCS2VlYThrR2dYZ0lJTHA0NkRIV1Z3THFRcFErZmZySTJMRmpuWThxYzM5bmwxOHhuTkg1R3BOcmk2a3pPZlg5WE01ZmJGeWJuSWxDUlFEUmhTcHVzNXRWWjNQYnRtMDc3YU5LZFRGSzFhcFY4enlyeSs0VzBabVgrNDRkTzV3TGpyNzk5bHZ6aXFkaTdRZ2dPdTBpb2FEOENIQkdGNTVqbzJmUG5wS1VsQ1E5ZXZRSVQ5TjA2aGtCUk9jWldpYjJnb0M2QUVYZFBKeTljUitkRjVTRG5YUHYzcjNPUTV2VlI5TnNFSENEQUtKemd5SnphRTJBank2MWp1ZU00dnIxNnljVktsUnc3cDFqZzRBYkJCQ2RHeFNaUTJzQ2lFN3JlRTRyN3VqUm8xS3laRWs1Y3VTSU9VVlRxZllFRUozMkVWRmd2QVFRWGJ3RS9Scy9aTWdRS1ZLa2lEejU1SlArTGNwSzFoTkFkTlpIVElPSXpweGpvR2pSb3FMTzZwVHMyQ0RnRmdGRTV4Wko1dEdXQUtMVE5wclRDaHM1Y3FSekFZcDZTd0ViQk53a2dPamNwTWxjV2hKQWRGckdja1pSNnJzNWRmOWNpUklsekNpWUtvMGhnT2lNaVlwQ1l5V0E2R0lsNTkrNENSTW1PSS82R2o5K3ZIK0xzbEpvQ0NDNjBFUWQza1lSbmY3WlY2eFlVZFNiQ3RSdEJXd1FjSnNBb25PYktQTnBSd0RSYVJmSmFRVk5uejdkZWFucXRHblQ5QzZVNm93bGdPaU1qWTdDSXlXQTZDSWxGY3grNmlrb2l4Y3ZsaXV1dUNLWUFsalZlZ0tJenZxSWFSRFI2WHNNekprelI5US9yNy8rdXI1RlVwbnhCQkNkOFJIU1FHRUVFRjFoaElMNzg5cTFhenNmV2RhcVZTdTRJbGpaZWdLSXp2cUlhUkRSNlhrTXZQMzIyNkt1dGx5MGFKR2VCVktWTlFRUW5UVlIwa2grQkJDZG5zZUdlZ3VGdWpsY3ZYZU9EUUplRWtCMFh0SmxiaTBJSURvdFlqaXRDSFdWcFhxdTVZb1ZLL1Fyam9xc0k0RG9ySXVVaG5JVFFIVDZIUlBObWpWelhzTnorKzIzNjFjY0ZWbEhBTkZaRnlrTklUcTlqNEgxNjllTGVvUDR1blhyOUM2VTZxd2hnT2lzaVpKRytJN09qR1Bnbm52dWtVNmRPa25yMXEzTktKZ3FqU2VBNkl5UGtBWUtJOEJIbDRVUjh1L1AxZk1zMjdScEk1OSsrcWwvaTdKUzZBa2d1dEFmQXZZRFFIVDZaS3pPNU5UM2N4MDdkdFNuS0NxeG5nQ2lzejVpR2tSMGVod0QzMzc3clRScTFFaTJiOSt1UjBGVUVSb0NpQzQwVVllM1VVU25SL1k5ZXZRUTlTU1VsSlFVUFFxaWl0QVFRSFNoaVRxOGpTSzY0TE5YYnc1UFRFeVUzYnQzQjE4TUZZU09BS0lMWGVUaGF4alJCWis1dW1ldVVxVks4dWlqandaZkRCV0VqZ0NpQzEzazRXc1kwUVdiK2RHalI2Vmt5Wkp5NU1pUllBdGg5ZEFTUUhTaGpUNDhqU082WUxOKzhza25wVml4WWpKNDhPQmdDMkgxMEJKQWRLR05QanlOSTdwZ3N5NWF0S2lvczdvaVJZb0VXd2lyaDVZQW9ndHQ5T0ZwSE5FRmw3VjZPOEcrZmZ2a21XZWVDYTRJVmc0OUFVUVgra1BBZmdDSUxyaU0xWGR6TzNic2tCSWxTZ1JYQkN1SG5nQ2lDLzBoWUQ4QVJCZE14dVBIajVlc3JDd1pOMjVjTUFXd0tnVCtTd0RSY1NoWVR3RFJCUk54eFlvVlpjT0dEVktoUW9WZ0NtQlZDQ0E2am9Hd0VFQjAvaWM5YmRvMFdiVnFsVXlkT3RYL3hWa1JBcmtJY0ViSElXRTlBVVRuZjhUVnExZVh4WXNYeXhWWFhPSC80cXdJQVVUSE1SQTJBb2pPMzhSZmYvMTFtVGR2bm1Sa1pQaTdNS3RCSUI4Q25ORnhhRmhQQU5INUczR3RXclZreG93WmtwU1U1Ty9DckFZQlJNY3hFRllDaU02LzVCY3RXaVNUSmsyU3Q5NTZ5NzlGV1FrQ2hSRGdqSTVEeEhvQ2lNNi9pQnMwYUNDalJvMlNHMis4MGI5RldRa0NpSTVqSU93RUVKMC9SOEQ3Nzc4dlE0WU1rUlVyVnZpeklLdEFJRUlDbk5GRkNJcmR6Q1dBNlB6Sjd2YmJiNWYrL2Z0TDA2Wk4vVm1RVlNBUUlRRkVGeUVvZGpPWEFLTHpQcnYxNjlkTHo1NDlaZDI2ZGQ0dnhnb1FpSklBb29zU0dMdWJSd0RSZVo5WjY5YXRwVXVYTG5MMzNYZDd2eGdyUUNCS0FvZ3VTbURzYmg0QlJPZHRacDk5OXBtMGFkTkdQdjMwVTI4WFluWUl4RWdBMGNVSWptSG1FRUIwM21iVnNXTkhhZEdpaFNRbkozdTdFTE5ESUVZQ2lDNUdjQXd6aHdDaTh5NnJiNy85VmhvMWFpVGJ0Mi8zYmhGbWhrQ2NCQkJkbkFBWnJqOEJST2RkUmlrcEtWSzNibDNwM3IyN2Q0c3dNd1RpSklEbzRnVEljUDBKSURwdk10cXpaNDhrSmliSzd0Mjd2Vm1BV1NIZ0VnRkU1eEpJcHRHWEFLTHpKcHRISDMxVUtsZXVMSDM3OXZWbUFXYUZnRXNFRUoxTElKbEdYd0tJenYxc2podzVJcVZMbDViRGh3KzdQemt6UXNCbEFvak9aYUJNcHg4QlJPZCtKb01IRDVaenp6MVhubmppQ2ZjblowWUl1RXdBMGJrTWxPbThKN0JtelJwcDJMQ2hzMUN6WnMwa1BUMWR5cFFwaysvQ2lNNzlUSW9VS1NMSGp4K1hzODgrMi8zSm1SRUNMaE5BZEM0RFpUcHZDU2pKelp3NVUwYVBIaTBKQ1FrUkxZYm9Jc0lVOFU3UFB2dXM3TnUzVDU1NTVwbUl4N0FqQklJa2dPaUNwTS9hVVJGUTN3ZXBwK04zN2RyVnVkb3YwZzNSUlVvcXN2MUtsQ2doTzNmdWxPTEZpMGMyZ0wwZ0VEQUJSQmR3QUN3Zk9ZR3NyQ3hKUzB0ekJxaDNucWx0MXF4WmhUNlJBOUZGenJpd1BjZVBIeThxaDNIanhoVzJLMzhPQVcwSUlEcHRvcUNRd2doa2Z6ZTNldlZxVVMvNFZEOXcrL1RwSTJQSGpqM2pERy9vMEtHU21wcDZhc3FUSjA4V05qMS9IZ0dCQ2hVcXlLWk5tK1RpaXkrT1lHOTJnWUFlQkJDZEhqbFFSUVFFOHZwK2J0aXdZVksxYXRVQ3orbzRvNHNBYmdTN1RKczJUVmF0V2lWVHAwNk5ZRzkyZ1lBK0JCQ2RQbGxRU1NFRXNqKzZWR2RyMlJlaUlEci9EcHNycnJoQ2xpNWRLdFdxVmZOdlVWYUNnQXNFRUowTEVKbkNId0xxWWhUMUZBNzFFR0gxcFB5Q1Byck1XUkZuZFBIbjgvcnJyOHU4ZWZNa0l5TWovc21ZQVFJK0UwQjBQZ05udWZnSXFPY3JLc21wTXd1MVpYOWZWOUNzaUM0KzVtcDBVbEtTYzF2SE5kZGNFLzlrekFBQm53a2dPcCtCczV6L0JCQmRmTXdYTFZva2t5Wk5rcmZlZWl1K2lSZ05nWUFJSUxxQXdMT3Nmd1FRWFh5c2I3enhSbm4rK2VlbGZ2MzY4VTNFYUFnRVJBRFJCUVNlWmYwamdPaGlaNzFpeFFwUkYvOWtabWJHUGdraklSQXdBVVFYY0FBczd6MEJSQmM3NDZaTm04cUFBUVBrdHR0dWkzMFNSa0lnWUFLSUx1QUFXTjU3QW9ndU5zYnIxcTJUQng5OFVENzg4TVBZSm1BVUJEUWhnT2cwQ1lJeXZDT0E2R0pqMjdwMWErblNwWXZjZmZmZHNVM0FLQWhvUWdEUmFSSUVaWGhIQU5GRnovYlRUeitWZHUzYXlaWXRXNklmekFnSWFFWUEwV2tXQ09XNFR3RFJSYyswWThlTzBxSkZpMElmbUIzOXpJeUFnUDhFRUozL3pGblJad0tJTGpyZzI3ZHZsNXR2dmxtKytlYWI2QWF5TndRMEpZRG9OQTJHc3R3amdPaWlZNW1Ta2lKMTY5YVY3dDI3UnplUXZTR2dLUUZFcDJrd2xPVWVBVVFYT2N2ZHUzZkxWVmRkSmJ0MjdZcDhFSHRDUUhNQ2lFN3pnQ2d2ZmdLSUxuS0dqejc2cUZTdVhObDVlRFliQkd3aGdPaHNTWkkrOGlXQTZDSTdPTlRiSWNxVUtTT0hEaDJLYkFCN1FjQVFBb2pPa0tBb00zWUNpQzR5ZG9NSEQ1Wnp6ejFYbm5qaWljZ0dzQmNFRENHQTZBd0ppakpqSjREb0ltTjM5dGxueTRrVEowVHhZb09BVFFRUW5VMXAwa3VlQkJCZDRRZkdNODg4SS92Mzc1Y1JJMFlVdmpON1FNQXdBb2pPc01Bb04zb0NpSzV3WmlWS2xKQ2RPM2RLOGVMRkM5K1pQU0JnR0FGRVoxaGdsQnM5QVVSWE1MTng0OGJKRjE5OElXUEhqbzBlTGlNZ1lBQUJSR2RBU0pRWUh3RkVWekMvQ2hVcXlLWk5tK1RpaXkrT0R6U2pJYUFwQVVTbmFUQ1U1UjRCUkpjL3k2bFRwOHFhTldza0xTM05QZURNQkFITkNDQTZ6UUtoSFBjSklMcjhtVjV4eFJXeWRPbFNxVmF0bXZ2Z21SRUNtaEJBZEpvRVFSbmVFVUIwZWJQTnlNaVErZlBueTJ1dnZlWWRmR2FHZ0FZRUVKMEdJVkNDdHdRUVhkNThrNUtTWk9iTW1YTE5OZGQ0R3dDelF5QmdBb2d1NEFCWTNuc0NpTzVNeG0rOTlaWk1uanhaRmk1YzZIMEFyQUNCZ0FrZ3VvQURZSG52Q1NDNk14bmZlT09OOHZ6enowdjkrdlc5RDRBVklCQXdBVVFYY0FBczd6MEJSSGM2NDh6TVRCazJiSmdzWDc3Y2UvaXNBQUVOQ0NBNkRVS2dCRzhKSUxyVCtUWnQybFFHREJnZ3Q5MTJtN2ZnbVIwQ21oQkFkSm9FUVJuZUVVQjAvOGYyd3c4L2xONjllOHZhdFd1OUE4N01FTkNNQUtMVExCREtjWjhBb3ZzL3BuZmZmYmM4OE1BRDBxcFZLL2RCTXlNRU5DV0E2RFFOaHJMY0k0RG8vc1B5MDA4L2xYYnQyc21XTFZ2Y2c4dE1FRENBQUtJeklDUktqSThBb3ZzUHYrVGtaTG56emp2bHZ2dnVpdzhvb3lGZ0dBRkVaMWhnbEJzOUFVUW5zbjM3ZHJuNTVwdmxtMisraVI0Z0l5QmdPQUZFWjNpQWxGODRBVVFuMHIxN2Q2bFhyNTUwNjlhdGNHRHNBUUhMQ0NBNnl3S2xuVE1KaEYxMHUzZnZscXV1dWtwMjdkckY0UUdCVUJKQWRLR01QVnhOaDExMGZmdjJsU3BWcXNnamp6d1NydURwRmdML0pZRG9PQlNzSnhCbTBSMCtmRmpLbENramh3NGRzajVuR29SQWZnUVFIY2VHOVFUQ0xMb25ubmhDRWhJU1pOQ2dRZGJuVElNUVFIUWNBNkVsRUdiUm5YMzIyWExpeEFsUkROZ2dFRllDbk5HRk5ma1E5UjFXMFkwWU1VSU9IRGdnVHovOWRJalNwbFVJbkVrQTBYRlVXRThncktJclhyeTQvUERERDNMaGhSZGFuekVOUXFBZ0FvaU80OE42QW1FVTNkaXhZK1dycjc2U01XUEdXSjh2RFVLZ01BS0lyakJDL0xueEJNSW91b3N2dmxnMmI5NHM1Y3VYTno0L0dvQkF2QVFRWGJ3RUdhODlnYkNKYnVyVXFiSm16UnBKUzB2VFBoc0toSUFmQkJDZEg1UlpJMUFDWVJOZHRXclZaTm15WlZLMWF0VkF1Yk00QkhRaGdPaDBTWUk2UENNUUp0RmxaR1RJL1BuejViWFhYdk9NSnhORHdEUUNpTTYweEtnM2FnSmhFdDAxMTF3ajZlbnBjdlhWVjBmTmlRRVFzSlVBb3JNMVdmbzZSU0Fzb252cnJiZGs4dVRKc25EaFF0S0hBQVJ5RUVCMEhBN1dFd2lMNk9yWHJ5K2pSNCtXRzI2NHdmcE1hUkFDMFJCQWROSFFZbDhqQ1lSQmRKbVptVEpzMkRCWnZueTVrUmxSTkFTOEpJRG92S1RMM0o0UjJMTm5qeVFuSjB1blRwMmNmeGUwaFVGMHQ5MTJtd3djT0ZDYU5HbmlHWE1taG9DcEJCQ2RxY21Gdkc1MXdVWEhqaDFsMXF4Wm9SZmRoeDkrS0wxNzk1YTFhOWVHL0tpZ2ZRamtUUURSY1dRWVJ5QXJLK3ZVemRCSlNVbWhGMTJyVnEya2E5ZXUwckpsUytPeXBHQUkrRUVBMGZsQm1UVmNJNkJlSktyZW1LMCtzbFRmUjZtYm9zUDgwZVdXTFZ1a2ZmdjI4c2tubjdqR21Ja2dZQnNCUkdkYm9wYjNveTY0eUpaYnp2L08zZmJRb1VNbE5UWDExUDk5OHVSSks4bmNkOTk5Y3RkZGQwbUhEaDJzN0krbUlPQUdBVVRuQmtYbThJV0Flbjdqekprem5Vdm8xVnV6Q3hKZHpvSnN2UmpsbTIrK2tjYU5HOHZYWDMvdEMzOFdnWUNwQkJDZHFjbUZyTzdzanl6VkRkRzV0NVNVbEZQeXl3dUxyYUxyM3IyNzFLdFhUN3AxNnhheW80RjJJUkFkQVVRWEhTLzIxb2hBbU0vb2R1M2FKVFZyMXBTZmYvNVpvMFFvQlFKNkVrQjBldVpDVlJFUUNMUG8xQVU1VmFwVWtVY2VlU1FDVXV3Q2dYQVRRSFRoemo4VTNkdjIwZVdoUTRla2JObXljdkRnd1ZEa1I1TVFpSmNBb291WElPTzFKMkNiNko1NDRnbm5ZcHhCZ3dacHo1NENJYUFEQVVTblF3clU0Q2tCMjBSbld6K2Vocy9rRUJBUlJNZGhZRDBCbThRd1lzUUlPWERnZ0R6OTlOUFc1MGFERUhDTEFLSnppeVR6YUV2QUp0RmRlT0dGOHROUFA4a0ZGMXlnTFc4S2c0QnVCQkNkYm9sUWorc0ViQkhkMkxGajVhdXZ2cEl4WThhNHpvZ0pJV0F6QVVSbmM3cjA1aEN3UlhUbHk1ZVhqei8rV01xVkswZXlFSUJBRkFRUVhSU3cyTlZNQWphSUxpMHRUZjd4ajMvSXl5Ky9iR1lJVkEyQkFBa2d1Z0RoczdRL0JHd1FuWHFROVh2dnZTZVhYMzY1UDlCWUJRSVdFVUIwRm9WSksza1RNRjEwcjczMm1peFlzRUJtejU1TnhCQ0FRQXdFRUYwTTBCaGlGZ0hUUlhmTk5kZUllcVA2MVZkZmJSWjRxb1dBSmdRUW5TWkJVSVozQkV3VzNjS0ZDMlhLbENueTVwdHZlZ2VJbVNGZ09RRkVaM25BdEdmMlZaZjE2OWQzWGtGMHd3MDNFQ1VFSUJBakFVUVhJemlHbVVQQTFETzY1Y3VYeS9EaHc1MkxVTmdnQUlIWUNTQzYyTmt4MGhBQ3BvcnV0dHR1azRFREIwcVRKazBNSVUyWkVOQ1RBS0xUTXhlcWNwR0FpYUpidTNhdFBQend3L0xQZi83VFJSSk1CWUZ3RWtCMDRjdzlWRjJiS0xwV3JWcEoxNjVkcFdYTGxxSEtpbVloNEFVQlJPY0ZWZWJVaW9CcG92dmtrMCtrUTRjT3p1TysyQ0FBZ2ZnSklMcjRHVEtENWdSTUU5MTk5OTBuZDkxMWx5TTdOZ2hBSUg0Q2lDNStoc3lnT1FHVFJQZjExMTg3RjU5czI3Wk5jNnFVQndGekNDQTZjN0tpMGhnSm1DUzZidDI2eWZYWFh5OS8vdk9mWSt5V1lSQ0FRRzRDaUk1andub0Nwb2p1NTU5L2RoN3pwVjZzeWdZQkNMaEhBTkc1eDVLWk5DVmdpdWdlZWVRUjUrMEU2cllDTmdoQXdEMENpTTQ5bHN5a0tRRVRSSGZvMENFcFc3YXNIRHg0VUZPS2xBVUJjd2tnT25Pem8vSUlDWmdndWtHREJza0ZGMXdnZi8zclh5UHNpdDBnQUlGSUNTQzZTRW14bjdFRVRCQ2RDVFVhZXdCUWVPZ0pJTHJRSHdMMkE5QmRJazgvL2JUemthVjZnRE1iQkNEZ1BnRkU1ejVUWnRTTWdPNml1L0RDQzUwckxkVkhsMndRZ0lEN0JCQ2QrMHlaVVRNQ09vdHV6Smd4b200U2YvSEZGeldqUmprUXNJY0Fvck1uU3pySmg0RE9vaXRmdnJ6elRNdHk1Y3FSSHdRZzRCRUJST2NSV0tiVmg0Q3VvbnY1NVpkRnZZNW55cFFwK3NDaUVnaFlTQURSV1JncUxaMU9RRmZSVmExYTFYbDd1THBKbkEwQ0VQQ09BS0x6amkwemEwSkFSOUhObmoxYkZpNWNLSysrK3FvbWxDZ0RBdllTUUhUMlprdG4veVdnbytqVU15MlY3UDd3aHorUUV3UWc0REVCUk9jeFlLWVBub0J1b252enpUY2xMUzFORml4WUVEd2NLb0JBQ0FnZ3VoQ0VIUFlXZFJQZERUZmNJT3EyQXZVNkhqWUlRTUI3QW9qT2U4YXNFREFCblVTM2ZQbHk1d2tvNmlJVU5naEF3QjhDaU00Znpxd1NJQUdkUktmZUhxNGU0SHpycmJjR1NJU2xJUkF1QW9ndVhIbUhzbHRkUktmdW1WUHZtdnZuUC84WnloeG9HZ0pCRVVCMFFaRm5YZDhJNkNLNmxpMWJTcmR1M2VTdXUrN3lyWGNXZ2dBRVJCQWRSNEgxQkhRUTNTZWZmQ0lkT25Sd0h2ZkZCZ0VJK0VzQTBmbkxtOVVDSUtDRDZKVGtXclZxSmYvelAvOFRBQUdXaEVDNENTQzZjT2NmaXU2REZwMTZPNEc2Q0dYYnRtMmg0RTJURU5DTkFLTFRMUkhxY1oxQTBLTDc4NS8vTFBYcjE1ZXVYYnU2M2hzVFFnQUNoUk5BZElVellnL0RDUVFwdXA5Ly9sblU0NzdVaTFYWklBQ0JZQWdndW1DNHM2cVBCSUlVbmJxZG9GcTFhdEtuVHg4Zk8yWXBDRUFnSndGRXgvRmdQWUdnUkhmdzRFRlJMMWI5MTcvK1pUMWpHb1NBemdRUW5jN3BVSnNyQklJUzNWLy8rbGNwWHJ5NERCdzQwSlUrbUFRQ0VJaU5BS0tMalJ1akRDSVFsT2lDV3RlZ2FDZ1ZBcjRRUUhTK1lHWVJ0d2lzV2JOR0dqWnM2RXlYbEpRa0dSa1prcGlZV09EMFFRam42YWVmRnZYUnBYcUFNeHNFSUJBc0FVUVhMSDlXajRMQW5qMTdaT0xFaWRLdlh6OUpTRWdRSmIxaHc0WkplbnE2bENsVEp0K1pnaERkQlJkY0lMdDI3Wkx6eno4L2lnN1pGUUlROElJQW92T0NLblA2UWtDSjc2R0hIcExVMU5RQ3orcjhGcDE2MTV5NlNmekZGMS8waFFPTFFBQUNCUk5BZEJ3aHhoTFE5WXl1WExseXNtWExGaWxidHF5eGJDa2NBallSUUhRMnBSbWlYckt5c3FSOSsvWXlZY0lFYWRDZ3dSbWREeDA2MURuVHk5NU9uanpwQzUyWFgzNVoxT3Q0cGt5WjRzdDZMQUlCQ0JST0FORVZ6b2c5TkNPZ3ZwTWJOV3BVUkJlaXFOTDkvT2p5OHNzdmw4ek1UTG5zc3NzMG8wWTVFQWd2QVVRWDN1eU43RnhkZktLMndZTUhSMXkvWDZLYlBYdTJMRnk0VUY1OTlkV0lhMk5IQ0VEQWV3S0l6bnZHck9BU0FmVnhwZm80Y3Z6NDhRVmVaWmw3T2I5RTk0Yy8vTUU1eTZ4WnM2WkxIVE1OQkNEZ0JnRkU1d1pGNXZDRlFNNTc2SEl1dUhyMTZqeS9wOHZleHcvUnZmbm1tNUtXbGlZTEZpendoUVdMUUFBQ2tSTkFkSkd6WWs5RENmZ2h1dXV2djE3R2pSc24xMTEzbmFHVUtCc0M5aEpBZFBabVMyZi9KZUMxNk41Nzd6MFpNV0tFdlB2dXV6Q0hBQVEwSklEb05BeUZrdHdsNExYb2JyMzFWdWZpbU1hTkc3dGJPTE5CQUFLdUVFQjBybUJrRXAwSnVDbTY5SFNSamgzUDdIYjFhcEU4YnVmVEdRdTFRU0EwQkJCZGFLSU9iNk51aTI3VUtKR01EQkgxTE9tV0xWdEs5ZXFwOHNJTGRRVFpoZmNZbzNPOUNTQTZ2Zk9oT2hjSWVDVzZZOGMrbHVUa1pNbk0vSCtTbkN6U3FaTTQvMmFEQUFUMElvRG85TXFEYWp3ZzRKWG9VbE03U0t0V3JhUjI3ZitSOXUxRit2ZEhkQjdFeDVRUWlKc0Fvb3NiSVJQb1RzQUwwVDMzM0E1SlNibEZ2dnJxSzFFUGE5bTVVMlQwYUpHRUJOMXBVQjhFd2tjQTBZVXY4OUIxN0xib2NsK01rcFQwZjkvWmhRNHVEVVBBQUFLSXpvQ1FLREUrQW02TGJzU0kzK1RISDIrVzNidlhPSVd0V1NPaVhubytheFlmWGNhWEZLTWg0QTBCUk9jTlYyYlZpSURib252a2taM1N2ZnQ3TW54NDUxTmRxdHNPWnM0VVVmOHU0R1huR2xHaEZBaUVod0NpQzAvV29lM1VUZEdscFIyUjd0Mi9rRTgvdmRxNXZTQjdVNExMZWR0QmFHSFRPQVEwSklEb05BeUZrdHdsNEtib1dyYk1rUFhyRzB0bVpyblRSS2N1U0ZFZllYSkc1MjUyekFZQk53Z2dPamNvTW9mV0JOd1NuWHBMK2RsbmQ1S2twRm1uYmhqbk85cHRDK1VBQUNBQVNVUkJWRHF0bzZjNENEZ0VFQjBIZ3ZVRTNCTGQ4T0hEWmQyNkdySmdRYnN6bVBGVUZPc1BJeG8wbUFDaU16ZzhTbytNZ0Z1aU8vLzg4MlhQbmoyU3dNMXlrWUZuTHdob1FnRFJhUklFWlhoSHdBM1J2ZmppaTdKOSszWVpyZTRLWjRNQUJJd2lnT2lNaW90aVl5SGdodWpLbFNzblc3WnNrYkpseThaU0FtTWdBSUVBQ1NDNkFPR3p0RDhFNGhYZGxDbFRaTjI2ZGZMM3YvL2RuNEpaQlFJUWNKVUFvbk1WSjVQcFNDQmEwYTFmdjE0MmJ0em90RkszYmwxcDI3YXRaR1pteW1XWFhhWmplOVFFQVFnVVFnRFJjWWhZVHlCUzBSMDZkRWh1dU9HUDh1MjN4MlgvL3Q4N1hCSVNOc3Y1NSsrVm4zL2VLbWVmZmJiMXJHZ1FBallTUUhRMnBrcFBweEdJUkhSS2NsV3J0cENmZmtvVmtjYTVDQzZSS2xXZWtTKy9mRmVLRmkwS1hRaEF3REFDaU02d3dDZzNlZ0tSaU82YWEyNlZqejhlbklma3N0ZWJMVTJhTEpSMzMzMDErZ0lZQVFFSUJFb0EwUVdLbjhYOUlGQ1k2TlIzY2syYVBDSy8vcnE2d0hKS2wyNGhhOWE4SUZkZGRaVWZaYk1HQkNEZ0VnRkU1eEpJcHRHWFFHR2lVMWRUcHFSc0VKSEpoVFJ4Zy9UcVZWY21USmlnYjdOVUJnRUluRUVBMFhGUVdFL0FQZEZkTDcxN1h5OWp4NDYxbmhrTlFzQW1Bb2pPcGpUcEpVOENoWWx1dzRZTjBxUkpYOW0vZjJXQkJNdVZheUVyVnZEUkpZY1pCRXdqZ09oTVM0eDZveVpRbU9qVWhMVnFOWlhObXdlSXlHMzV6RDlMbWpaZEt1KzhNelBxOVJrQUFRZ0VTd0RSQmN1ZjFYMGdFSW5vRGg4K0xOV3J0NUNkT3dlSlNOTmNWYjBsVmFvOEo5dTJMZWRlT2gveVlna0l1RTBBMGJsTmxQbTBJeENKNkZUUlI0NGNrWW9WL3lDSEQ1ZVNJMGZxT0gyVUtMRkZhdGE4U0Q3NFlLRjJmVkVRQkNBUUdRRkVGeGtuOWpLWVFLU2kyN1p0bXpSdDJsVG16cDByNnBZRHRWMTc3YlZTdTNadGc3dW5kQWhBQU5GeERGaFBJRkxSZGUzYVZSbzBhQ0IvK3RPZnJHZENneEFJRXdGRUY2YTBROXBySktMNzZhZWZKQ2twU1g3ODhjZVFVcUp0Q05oTEFOSFpteTJkL1pkQUpLTHIwNmVQVks5ZVhYcjM3ZzAzQ0VEQU1nS0l6ckpBYWVkTUFvV0o3bC8vK3BkVXFGQkJEaHc0QUQ0SVFNQkNBb2pPd2xCcDZYUUNoWWx1NE1DQjh0dHZ2OGxISDMwa3ZYcjFrdGF0VzRNUUFoQ3dpQUNpc3loTVdzbWJRRUdpTzNueXBCUXJWa3dHREJnZ0gzNzRvVlN1WEZtZWYvNTVLVjI2TkRnaEFBRkxDQ0E2UzRLa2pmd0pGQ1M2di8zdGI3SjM3MTdadm4yN1ZLcFVTVDc3N0RNWk1XS0VjMXNCR3dRZ1lBY0JSR2RIam5SUkFJR0NSSGYrK2VmTDlPblRaY21TSlRKOCtIQVpQMzY4bEN0WFRoNSsrR0dZUWdBQ2xoQkFkSllFU1J2Um45R05IajFhMUUzaUJ3OGVkRzR0VUhLYlAzKyt6Sm8xUzBhT0hDblZxbFVES3dRZ1lBRUJSR2RCaUxSUU1JSDh6dWpLbGkwcnI3MzJta3ljT1BHVTJQYnQyeWVQUGZhWTNIWFhYVnlVd29FRkFVc0lJRHBMZ2d4TEczdjI3SkhrNUdSWnVuU3BjeGFXa1pFaGlZbUpCYmFmbCtpbVRKa2k2OWF0azVvMWF6cGpjMzVVT1diTUdQbjU1NTlsOE9EQmN0NTU1NFVGTFgxQ3dGb0NpTTdhYU8xclRMMWhvRy9mdnRLb1VTTkhkbXZXckpGaHc0WkplbnE2bENsVEp0K0c4eExkWlpkZEptKysrYWE4K09LTHNtUEhqanpIY2xHS2ZjY1FIWVdUQUtJTForNUdkcDJWbFNXcHFhbk9CU05LYk5uaTY5U3BrL09NeXZ5MjNLSjc5ZFZYWmRHaVJkSzJiVnRadUhEaEdiY1RxTGNZS0lGeVVZcVJod2xGUStBTUFvaU9nOElZQXVvTWJ2bnk1YzVIaXRtYkVsTFZxbFdkTTd4SVJhYytybFFYbktpM0ZPUW5NeTVLTWVhd29GQUlGRW9BMFJXS2lCMTBJYUErb2xSWFNjWWp1Z1VMRnNpMGFkT2NzN2pISDM5YzFGTlI4cnBuN3F1dnZuTCt2R1BIamx5VW9zc0JRQjBRaUpFQW9vc1JITVA4SitER0dkMTExMTBuRXlaTWtBOCsrRUEyYjk2YzcxTlFzaisrVkYxeVVZci9XYk1pQk53a2dPamNwTWxjbmhKUW9wczVjNmFvKzk4U0VoS2kvbzd1M1hmZmxXZWZmVmFXTFZ2bWFaMU1EZ0VJNkVVQTBlbVZCOVVVUUNEM3hTZTV4VmZZZDNTTkd6ZVdJVU9HeUMyMzNBSm5DRURBVWdKRGh3NTEvcDduM0JDZHBXSGIycGE2OHJKOSsvYk94NDdObWpVcjlOWUM5V2l2RmkxYXlOTlBQKzFjWWFrK3NtU0RBQVRzSnBEN1NtdEVaM2Zlb2U1TzNRZjN4aHR2eUsrLy9pcUhEaDF5WHF5cXJ0cGtnd0FFN0NlUVUzYUl6djY4UTltaGVsYWxldnFKdWpFOGUvdmlpeStjankzVlE1elpJQUFCK3dsa3krNnMxTlRVaytvbVhEWUkyRVNnU0pFaXptMER4WXNYUDlXV2VybnFpaFVyYkdxVFhpQUFnUUlJS0xlcHYvTlJuOUVWOXJabUc2aUhvVWVWazgxOS92NzN2M2NrVjZKRWlkTkV0M3IxYXZueHh4OExmR1NZcWNld3pYbm16SVErVFQxQzg2N2J5enhQbmRHZFZLOVlqbUx6c3Fnb3l2QjAxekQwYUx2b25udnVPWmswYVpMejFKVHNUVjNJY3NjZGQ4aExMNzNrNmZFVDFPUWN0MEdSOTJaZDhveVBhMXpmMGVWMTZXWjg1ZWczT2d3OUt1cTI5L25razA4NnNpdGR1clFVTFZwVTZ0V3JKek5tek5EdmdIT3BJdHZ6ek1aRW55NGRNSnBNNDBXZVhIV3BTYmlVNFQyQlBuMzZpUHJBUWowRVdqMzZxMlhMbHQ0dnlnb1FnRUNnQkxpUExsRDhMTzRuZ1FNSERraWxTcFdjV3d2QzhoR1FuM3haQ3dJbUVZajZZaFNUbXFQVzhCSlFEMnN1V2JLay9PVXZmMEYwNFQwTTZCd0NEb0c0UkpmOVNLYkpreWM3azZsWG54VDB1aFNUbWFzbjU2dm5MQmIya2s4VGU4eWQ0MU5QUFhYYUd3Sk02K25mLy82M0ZDdFdURTZjT1BHZmcveXNzNXlQTVBQYVlubGp1WTQ4MU9QUUdqWnM2SlFXNlp2WGRld2owcHF5YzFQdklyVDFaMDdPVENONUNsQ2s3SFRhTCtlVGpsUmQ2cXJvZ3Q0dEdXdnRNWXN1MHBkZXhscVlUdU95LzFLcG1td1VuZXBKM1ZpdERyRGNiL0hXS1lkSWEvbmIzLzRtUjQ4ZWRWNmVXcERvWW4xamVhUjErTFdmT2o0blRwd28vZnIxY3g1MkhlbWIxLzJxejR0MTFER3JYcUZrNnkvWGtUN0gxUXUyZnMyWi9YTlZ2UjFFL2V6eDhyaU5XWFI1dlRMRkwwQityNk4rWUpZdlgxNHlNek5QdmQzYTd4cjhYQyt2OTc3NXVYNjhhNmtmOXZ2MjdaUHp6anV2UU5IRitzYnllT3Z6ZXJ6NkFmTFFRdzg1YjJOUFRFejBlam5mNTFlNXBhV2xuVHA3dGUyTVR2MENwaDVLM0xWclZ5dnp5ejVnMUhFNmFOQWdHVDU4dUhOZnE1ZkhiY3lpeS83aHIzNlRqUFFCdTc3L2pYQmh3ZXpmckhyMDZPRzg0a1Zkd2FkQ3NYVXovWXhPdmNKbng0NGQ4c0lMTDV5S0tMK1BMbU45djUzdTJYdjVtM0hRdmVmOEpFazl0N1N3dDhzSFhXOHM2K2NVK2FoUm81d3BiRDF6VmI5VXEwMzlzdUxseVZOTW9zcysyRlNCMmU4R3kvNllLT2ZibjJNSldhY3hPWC9qMzcxN3QvTWJzdTJpVXpudTNMbnpWSzQ2NVJGSkxiLzczZTlFNVpiemw1SDhSQmZyRzhzanFTT29mYksvODFBdmwvWGl1NDZnK3NwZVZ4MmYyWExMK2Q5QjErWG0rdG5meldWL1g2VXlWYmZLakIwNzFyb3p2T3lQb0xQNWVTWDBmRVdYODB2NjNDRk9uVHBWMXE1ZEsrcUw0T3kvVExrL0JuSXplSy9taXFaSEUvdkwrUkdCK28xcDZkS2xaNkRNUHJDeVdhZzhUZjFsNWU5Ly83dHMyTEJCc2krT3ltNDJMR2QwNm9lR09nUEl5TWl3N2dlaXlqTDM5MVkyaXk3bkM0WlY3emIybWx2Z3ViK3pjL1BuZmt4bmRObmdiNzMxVnFORlZ4REluRmM4NWQ3UHF5dUQzQXcybXJscytZMnhTcFVxc21yVktybjAwa3RQYTc4ZzBjWHl4dkpvMlBxMXI0MmZxT1JrbC92SzRKeC9scEtTWXV3bkVIa2RIOWtmWGFvYm45WDN6YmFLenM5UFZHSVdYZTd2QVd6L2kyYnlHVjFoUDJ4dCtHMVIvYVZadkhpeDgxMUc3aTAvMGNYNnh2TENlUHI5NXpZZm13V3h0T0c0emF1LzNOK1QyL0tMYU81ZWpUaWpVMFhuL0h6VnR0K3E4Z3JGeHUvbzh2dE4yYlE4YTlhc0tYUG16QkgxMW9KSVJhZjJpL2FONVg1TExKTDE4dnYwd2JaUEhuS3pzRlYwcXMvY1g2dlltbVh1WTllclBtTStvNHZrTHlEN1FNQVBBdi83di8vclBLeDUvdno1ZVM3SEk4RDhTSUUxSUtBdkFVU25ielpVRmlHQjY2NjdUdFJWaHVydEJIbHRpQzVDa093R0FVc0pJRHBMZ3cxTFc4dVdMWE91Tkh6bm5YZnliUm5SaGVWb29FOEk1RTBBMFhGa0dFMmdjZVBHemxNa2JybmxGa1JuZEpJVUR3SHZDQ0E2NzlneXM4Y0VQdmpnQStuZnY3OXpmMVZCRzJkMEhnZkI5QkRRbkFDaTB6d2d5c3Vmd0IvLytFZnAyYk9uM0hubm5ZaU9Bd1VDRU1qL1U1MlQrYjIvQkdnUTBKaUFlcjVxbHk1ZDVLT1BQaXEwU3M3b0NrWEVEaEN3bWdCbmRGYkhhMjl6N2R1M2x6WnQyc2k5OTk1YmFKT0lybEJFN0FBQnF3a2dPcXZqdGJPNUw3LzhVbHEwYUNGZmZQRkZSQTBpdW9nd3NSTUVyQ1dBNkt5TjF0N0cvdlNuUDBtalJvM2tnUWNlaUtoSlJCY1JKbmFDZ0xVRUVKMjEwZHJaMkE4Ly9DQjE2OWFWNzcvL1B1SUdFVjNFcU5nUkFsWVNRSFJXeG1wdlU3MTc5M1plUWFQZW9CM3BodWdpSmNWK0VMQ1RBS0t6TTFjcnV6cHc0SUJVcWxSSmZ2MzExNmo2UTNSUjRXSm5DRmhIQU5GWkY2bTlEZjNsTDMrUjBxVkx5NEFCQTZKcUV0RkZoWXVkSVdBZEFVUm5YYVIyTnZUdmYvOWJpaFVySmlkT25JaTZRVVFYTlRJR1FNQXFBb2pPcWpqdGJVYTllK3o0OGVQeTFGTlBSZDBrb29zYUdRTWdZQlVCUkdkVm5QWTJrNUNRSVB2MjdaUHp6anN2NmlZUlhkVElHQUFCcXdnZ09xdml0TE9aRjE1NFFYYnUzQ25QUC85OFRBMGl1cGl3TVFnQzFoQkFkTlpFYVc4anYvdmQ3eVFySzB2S2xDa1RVNU9JTGlac0RJS0FOUVFRblRWUjJ0bkk1TW1UWmRPbVRmTFNTeS9GM0NDaWl4a2RBeUZnQlFGRVowV005alpScFVvVldiVnFsVng2NmFVeE40bm9Za2JIUUFoWVFRRFJXUkdqblUzTW1qVkxsaTVkS2pObnpveXJRVVFYRno0R1E4QjRBb2pPK0FqdGJlRDN2Lys5ekpzM1Q2NjY2cXE0bWtSMGNlRmpNQVNNSjREb2pJL1F6Z2JtejUvdm5NbTk4Y1liY1RlSTZPSkd5QVFRTUpvQW9qTTZQbnVMcjFldm5reWFORW11dmZiYXVKdEVkSEVqWkFJSUdFMEEwUmtkbjUzRkwxdTJURWFOR2lYdnZQT09LdzBpT2xjd01na0VqQ1dBNkl5Tnp0N0NiN25sRmhrNmRLamNmUFBOcmpTSjZGekJ5Q1FRTUpZQW9qTTJPanNMLytDREQ2Ui8vLzZ5WnMwYTF4cEVkSzZoWkNJSUdFa0EwUmtabTcxRjMzbm5uZkxnZ3cvS0hYZmM0VnFUaU00MWxFd0VBU01KSURvalk3T3o2TTJiTjB1WExsM2tvNDgrY3JWQlJPY3FUaWFEZ0hFRUVKMXhrZGxiOEwzMzNpdnQyclZ6L25GelEzUnUwbVF1Q0poSEFOR1psNW1WRlgvNTVaZlNva1VMK2VLTEwxenZEOUc1anBRSklXQVVBVVJuVkZ6MkZ2dkFBdzg0VjFuZWYvLzlyamVKNkZ4SHlvUVFNSW9Bb2pNcUxqdUwvZUdISDZSdTNicnkvZmZmZTlJZ292TUVLNU5Dd0JnQ2lNNllxT3d0OUtHSEhuS2VaNm11dHZSaVEzUmVVR1ZPQ0poREFOR1prNVdWbGY3NjY2OVN1WEpsMmI5L3YyZjlJVHJQMERJeEJJd2dnT2lNaU1uZUlnY01HT0M4T2Z6eHh4LzNyRWxFNXhsYUpvYUFFUVFRblJFeDJWbmtpUk1uNU54eno1WGZmdnZOMHdZUm5hZDRtUndDMmhOQWROcEhaRytCdzRZTmsrUEhqOHRUVHowVmNaT0hEeCtXdm4zN3l1VEprNTB4YXV6Z3dZTUxISS9vSXNiTGpoQ3drZ0Npc3pKV001bzY3N3p6bk8vbTFGbGRwRnQ2ZXJwY2R0bGwwcUJCQThtV1hxTkdqU1E1T1RuZktSQmRwSFRaRHdKMkVrQjBkdWFxZlZjdnZQQ0M3Tnk1VTU1Ly92bTRhbFhpMjdadFc0Rm5kWWd1THNRTWhvRHhCQkNkOFJHYTJZQzZBRVU5QmVXaWl5Nkt1UUhPNkdKR3gwQUloSW9Bb2d0VjNIbzBxNzVmMjdScGs3ejAwa3R4RmFTKzQxTm5oYU5IajVhRWhJVFQ1bEx2czB0TlRUMzEvNTA4ZVRLdXRSZ01BUWlZU3dEUm1adWRzWlZmZXVtbHp2dm0xUDF6dWJjOWUvWTQzN2N0WGJyMGpEK2JOV3VXODJmWis2anY2UXE3RUVWTndrZVh4aDRxRkE0QlZ3Z2dPbGN3TWtta0JKU3NsTVJtenB3WjZaRFQ5c3ZLeXBJK2ZmckkyTEZqSlRFeE1hSTVFRjFFbU5nSkF0WVNRSFRXUnF0blkrcFJYL1BuejVjcnI3d3lwZ0xWeDVWVnExWXQ4Q3JMM0JNanVwaFFNd2dDMWhCQWROWkVxWDhqU25EcVRPNk5OOTZJcWRqYzk5QmxUNUtTa3BMbjkzVFpmNDdvWXNMTklBaFlRd0RSV1JPbC9vMWNlKzIxem8zZTZrMEZmbTZJemsvYXJBVUIvUWdnT3YweXNiS2lkOTU1eDdsbkxxK0xUTHh1R05GNVRaajVJYUEzQVVTbmR6N1dWS2RlcXFxK1g3dnBwcHQ4N3duUitZNmNCU0dnRlFGRXAxVWNkaGFqYmlWUWJ5bFl2WHAxSUEwaXVrQ3dzeWdFdENHQTZMU0p3dDVDN3J6elR1ZWxxbmZjY1VjZ1RTSzZRTEN6S0FTMElZRG90SW5DemtJKyt1Z2plZUNCQjV3bm9RUzFJYnFneUxNdUJQUWdnT2oweU1IYUt1Njk5MTVwMTY2ZDgwOVFHNklMaWp6clFrQVBBb2hPanh5c3JFSTl0Rmw5YlBuNTU1OEgyaCtpQ3hRL2kwTWdjQUtJTHZBSTdDMUFmV1NwcnJhOC8vNzdBMjBTMFFXS244VWhFRGdCUkJkNEJIWVc4UDMzMzB1OWV2V2N0d3NFdlNHNm9CTmdmUWdFU3dEUkJjdmYydFVmZXVnaFVjKzFWRmRiQnIwaHVxQVRZSDBJQkVzQTBRWEwzOHJWOSsvZkwxV3FWSkZmZnZsRmkvNFFuUll4VUFRRUFpT0E2QUpEYisvQzZ1Wnc5UWJ4eHg5L1hJc21FWjBXTVZBRUJBSWpnT2dDUTIvbndyLzk5cHZ6dHUvang0OXIweUNpMHlZS0NvRkFJQVFRWFNEWTdWMzBxYWVla2hNblRzalFvVU8xYVJMUmFSTUZoVUFnRUFLSUxoRHM5aTU2N3JubnlvRURCK1NjYzg3UnBrbEVwMDBVRkFLQlFBZ2d1a0N3Mjdtb2VnM1BEei84SU04OTk1eFdEU0k2cmVLZ0dBajRUZ0RSK1k3YzNnWFZCU2pxYVNnWFhYU1JWazBpT3EzaW9CZ0krRTRBMGZtTzNNNEZYM3JwSmRtOGViTk1talJKdXdZUm5YYVJVQkFFZkNXQTZIekZiZTlpbDE1NnFhajN6bFd1WEZtN0poR2RkcEZRRUFSOEpZRG9mTVZ0NTJJelo4NlVaY3VXeVN1dnZLSmxnNGhPeTFnb0NnSytFVUIwdnFHMmR5SDFxSy81OCtmTGxWZGVxV1dUaUU3TFdDZ0tBcjRSUUhTK29iWnpvVGZlZUVQUzA5Tmwzcng1MmphSTZMU05oc0lnNEFzQlJPY0xabnNYdWZiYWEyWHk1TWxTdDI1ZGJadEVkTnBHUTJFUThJVUFvdk1GczUyTExGMjZWRWFQSGkxTGxpelJ1a0ZFcDNVOEZBY0J6d2tnT3M4UjI3dUFlcW5xc0dIRDVLYWJidEs2U1VTbmRUd1VCd0hQQ1NBNnp4SGJ1Y0RxMWF0bDRNQ0JzbXJWS3UwYlJIVGFSMFNCRVBDVUFLTHpGSys5azk5eHh4M1N1M2R2YWRHaWhmWk5JanJ0STZKQUNIaEtBTkY1aXRmT3lUZHQyaVJkdTNhVmpSczNHdEVnb2pNaUpvcUVnR2NFRUoxbmFPMmR1RjI3ZHRLK2ZYdHAyN2F0RVUwaU9pTmlva2dJZUVZQTBYbUcxczZKMVVPYjc3enpUdm44ODgrTmFSRFJHUk1WaFVMQUV3S0l6aE9zOWs1Ni8vMzNTK1BHamFWTGx5N0dOSW5vakltS1FpSGdDUUZFNXdsV095ZjkvdnZ2cFY2OWVySno1MDZqR2tSMFJzVkZzUkJ3blFDaWN4MnB2Uk0rK09DRFVyTm1UZW5WcTVkUlRTSTZvK0tpV0FpNFRnRFJ1WTdVemduMzc5OHZWYXBVa1Y5KytjVzRCaEdkY1pGUk1BUmNKWURvWE1WcDcyU1BQLzY0bEMxYlZ2cjM3MjljazRqT3VNZ29HQUt1RWtCMHJ1SzBjN0xmZnZ0TkVoSVM1UGp4NDBZMmlPaU1qSTJpSWVBYUFVVG5Ha3A3SnhvNmRLaWNQSGxTVWxOVGpXd1MwUmtaRzBWRHdEVUNpTTQxbFBaT2RPNjU1OHFCQXdma25IUE9NYkpKUkdka2JCUU5BZGNJSURyWFVObzUwWFBQUFNjLy9mU1RqQm8xeXRnR0VaMngwVkU0QkZ3aGdPaGN3V2p2SkJkZGRKRjg5ZFZYVXJwMGFXT2JSSFRHUmtmaEVIQ0ZBS0p6QmFPZGs3ejAwa3V5ZWZObW1UUnBrdEVOSWpxajQ2TjRDTVJOQU5IRmpkRGVDU3BYcml6LytNYy81SkpMTGpHNlNVUm5kSHdVRDRHNENTQzZ1QkhhT2NITW1UTmwyYkpsOHNvcnJ4amZJS0l6UGtJYWdFQmNCQkJkWFBqc0hYemxsVmZLZ2dVTEpERXgwZmdtRVozeEVkSUFCT0lpZ09qaXdtZm40RGZlZUVQUzA5Tmwzcng1VmpTSTZLeUlrU1lnRURNQlJCY3pPbnNIMXExYlY2Wk1tU0oxNnRTeG9rbEVaMFdNTkFHQm1Ba2d1cGpSMlRsdzZkS2xNbnIwYUZteVpJazFEU0k2YTZLa0VRakVSQURSeFlUTjNrRTMzWFNUREI4K1hCbzFhbVJOazRqT21paHBCQUl4RVVCME1XR3pjOURxMWF0bDRNQ0JzbXJWS2lNYVZOOGpxcXREMWIvTGxDbVRiODJJem9nNEtSSUNuaEZBZEo2aE5XL2lGaTFheU1NUFB5ek5temZYdnZnOWUvWkljbkt5VXllaTB6NHVDb1JBb0FRUVhhRDQ5Vmw4MDZaTjByVnJWOW00Y2FNK1JSVlF5YkJodzZSOCtmS1NtWmtwNDhlUDU0ek9pTlFvRWdMQkVFQjB3WERYYnRXMmJkdEtodzRkcEUyYk50clZscnVnTld2V09COVo5dWpSUTU1OTlsbEVwMzFpRkFpQllBa2d1bUQ1YTdINjU1OS9MbmZkZFpka1pXVnBVVTlCUmFnYTFYdngxRm5jN3QyN1QvMTM3dS9vMUR2MGNyNC9UNzFQancwQ0VBZ25BVVFYenR4UDYvcisrKytYeG8wYlM1Y3VYUUtua2YzZG03ck5JZmMyZGVwVVdidDJyWFRxMUVrYU5HamdpRGxiZWx5TUVuaDBGQUFCYlFrZ09tMmo4YWV3blR0M3l2WFhYeS9mZmZlZFB3dkdzWXI2eUxKaHc0WjV6cUN1R0ZYeXkydmpxc3M0b0RNVUFoWVFRSFFXaEJoUEN3OCsrS0RVckZsVGV2WHFGYzgwZ1l6bGpDNFE3Q3dLQWVNSUlEcmpJbk92NEY5KytVVXV2L3h5MmJkdm4zdVQramdUb3ZNUk5rdEJ3R0FDaU03ZzhPSXQvZkhISDVleVpjdEsvLzc5NDUxSzYvRjhkS2wxUEJRSEFjOEpJRHJQRWV1NXdQSGp4K1dDQ3k2UVk4ZU82Vm1naTFVaE9oZGhNaFVFRENTQTZBd016WTJTMWVYMzZwTDduSmZndXpHdmpuTWdPaDFUb1NZSStFY0EwZm5IV3F1Vnpqbm5IRGw0OEtBVUsxWk1xN3E4S0FiUmVVR1ZPU0ZnRGdGRVowNVdybFg2M0hQUHlVOC8vU1NqUm8xeWJVNmRKMEowT3FkRGJSRHduZ0NpODU2eGRpdVVMbDFhdnY3NmF5bFZxcFIydFhsUkVLTHpnaXB6UXNBY0Fvak9uS3hjcVhUU3BFbnk4Y2NmeThTSkUxMlp6NFJKRUowSktWRWpCTHdqZ09pOFk2dmx6SmRjY29uekdLMUtsU3BwV1o4WFJTRTZMNmd5SndUTUlZRG96TWtxN2twZmVlVVZlZSs5OTJUR2pCbHh6MlhTQklqT3BMU29GUUx1RTBCMDdqUFZkc1lycjd4U0ZpeFlJSW1KaWRyVzZFVmhpTTRMcXN3SkFYTUlJRHB6c29xcjBubno1c25zMmJObDd0eTVjYzFqNG1CRVoySnExQXdCOXdnZ092ZFlhajFUM2JwMVpjcVVLVktuVGgydDYvU2lPRVRuQlZYbWhJQTVCQkNkT1ZuRlhPbVNKVXRrekpneHNuang0cGpuTUhrZ29qTTVQV3FIUVB3RUVGMzhETFdmNGFhYmJwTGh3NGRMbzBhTnRLL1Zpd0lSblJkVW1STUM1aEJBZE9aa0ZWT2xxMWF0a2tHREJzbktsU3RqR20vRElFUm5RNHIwQUlIWUNTQzYyTmtaTWJKRml4Ynk4TU1QUy9QbXpZMm8xNHNpRVowWFZKa1RBdVlRUUhUbVpCVjFwUnMzYnBSdTNickpoZzBib2g1cjB3QkVaMU9hOUFLQjZBa2d1dWlaR1RPaWJkdTIwcUZEQjJuVHBvMHhOWHRSS0tMemdpcHpRc0FjQW9qT25LeWlxalFySzB0YXRXb2xXN2R1aldxY2pUc2pPaHRUcFNjSVJFNEEwVVhPeXFnOXUzVHBJazJhTkpIT25Uc2JWYmNYeFNJNkw2Z3lKd1RNSVlEb3pNa3E0a3EvKys0N3FWKy92dXpZc1NQaU1UYnZpT2hzVHBmZUlGQTRBVVJYT0NQajl1alZxNWRjZmZYVjByTm5UK05xOTZKZ1JPY0ZWZWFFZ0RrRUVKMDVXVVZVNlMrLy9DS1hYMzY1N051M0w2TDl3N0FUb2d0RHl2UUlnZndKSURyTGpvNysvZnRMK2ZMbHBWKy9mcFoxRm5zN2lDNTJkb3lFZ0EwRUVKME5LZjYzaCtQSGo4c0ZGMXdneDQ0ZHM2aXIrRnRCZFBFelpBWUltRXdBMFptY1hxN2FVMU5UUmYxUUh6SmtpRVZkeGQ4S29vdWZJVE5Bd0dRQ2lNN2s5SExWZnM0NTU4akJnd2VsV0xGaUZuVVZmeXVJTG42R3pBQUJrd2tnT3BQVHkxSDdxRkdqWk5ldVhUSnk1RWhMT25LdkRVVG5Ia3RtZ29DSkJCQ2RpYW5sVVhQcDBxWGw2NisvbGxLbFNsblNrWHR0SURyM1dESVRCRXdrZ09oTVRDMVh6Uk1uVHBRdFc3YkloQWtUTE9qRy9SWVFuZnRNbVJFQ0poRkFkQ2FsbFUrdGwxeHlpYXhkdTFZcVZhcGtRVGZ1dDREbzNHZktqQkF3aVFDaU15bXRQR3FkTVdPR1pHWm15dlRwMHczdnhMdnlFWjEzYkprWkFpWVFRSFFtcEZSQWpZbUppYkp3NFVLcFVhT0c0WjE0Vno2aTg0NHRNMFBBQkFLSXpvU1U4cWx4N3R5NWtwR1JJWFBtekRHNEMrOUxSM1RlTTJZRkNPaE1BTkhwbkU0aHRkV3BVMGZTMHRLa2R1M2FCbmZoZmVtSXpudkdyQUFCblFrZ09wM1RLYUMySlV1V3lKZ3hZMlR4NHNXR2R1QmYyWWpPUDlhc0JBRWRDU0E2SFZPSm9LWkdqUnJKaUJFanBHSERoaEhzSGU1ZEVGMjQ4NmQ3Q0NBNkE0K0JWYXRXeWFCQmcyVGx5cFVHVnU5L3lZak9mK2FzQ0FHZENDQTZuZEtJc0pibXpadEwzNzU5cFZtelpoR09DUGR1aUM3YytkTTlCQkNkWWNmQXhvMGJwVnUzYnJKaHd3YkRLZyt1WEVRWEhIdFdob0FPQkJDZERpbEVVVU9iTm0wa09UbFo3cm5ubmloR2hYdFhSQmZ1L09rZUFvak9vR01nS3l0TFdyVnFKVnUzYmpXbzZ1QkxSWFRCWjBBRkVBaVNBS0lMa242VWEzZnUzRm1hTm0wcW5UcDFpbkprdUhkSGRPSE9uKzRoZ09nTU9RYSsrKzQ3cVYrL3Z1ellzY09RaXZVcEU5SHBrd1dWUUNBSUFvZ3VDT294ck5telowOUpTa3FTSGoxNnhEQTYzRU1RWGJqenAzc0lJRG9Eam9GOSsvWkp0V3JWWk8vZXZRWlVxMStKaUU2L1RLZ0lBbjRTUUhSKzBvNXhyWDc5K2ttRkNoWGtzY2NlaTNHR2NBOURkT0hPbis0aGdPZzBQd2FPSFRzbXhZc1hsNk5IajJwZXFiN2xJVHA5czZFeUNQaEJBTkg1UVRtT05WSlRVMFg5b0I0eVpFZ2NzNFI3S0tJTGQvNTBEd0ZFcC9reFVLeFlNVGw4K0xBVUxWcFU4MHI5SzAveFVJOUFteng1c3JQb3JGbXpuSnZvODlzUW5YL1pzQklFZENTQTZIUk01YjgxalJvMVNuYnQyaVVqUjQ3VXVFcC9TOHVXbkxxWHNFR0RCaEV0anVnaXdzUk9FTENXQUtMVE9OcFNwVXJKOXUzYnBXVEpraHBYNlc5cGE5YXNrZVhMbDh2Z3dZTWpYaGpSUll5S0hTRmdKUUZFcDJtc0V5ZE9sQzFidHNpRUNSTTByVENZc29ZTkd5Ymx5NWNYeFdmejVzM09HeHpTMDlPbFRKa3lmSFFaVENTc0NnSHRDU0E2VFNPcVZLbVNyRnUzVGlwV3JLaHBoZjZYbGYyeHBWcDU5T2pSa3BDUUlFcDhhc3Q5aGpkMDZGQlJGL0prYnlkUG52Uy9ZRmFFQUFTMElJRG90SWpoOUNKbXpKZ2htWm1aTW4zNmRBMnI4N2FrUFh2Mk9CZVdMRjI2OUl5RnBrNmRLbXZYcm5XZTlabjkvWng2MExVUzJ2ang0L005cStPalMyOHpZM1lJNkU0QTBXbVlVSTBhTldUUm9rVlN2WHAxRGFzTHRpUjFCbmZycmJjaXVtQmpZSFVJR0VVQTBXa1cxOXk1Y3lVakkwUG16Sm1qV1dWNmxLTXVSbEd5eS81ZUxyK1BMbk5XeXhtZEh0bFJCUVNDSW9Eb2dpS2Z6N3ExYTllV2FkT21TYTFhdFRTclRKOXlsT1E2ZHV6b0ZKU1NrbkxxQkY0L0l3QUFBeXhKUkVGVSs3cjhLa1IwK21SSEpSQUlnZ0NpQzRKNlBtc3VYcnhZeG8wYkoyKy8vYlpHVlpsZkNxSXpQME02Z0VBOEJCQmRQUFJjSHR1d1lVTjU5dGxuSTc0UjJ1WGxyWjBPMFZrYkxZMUJJQ0lDaUM0aVRON3Z0SExsU3VjUytmZmZmOS83eFVLMkFxSUxXZUMwQzRGY0JCQ2RKb2RFOCtiTm5lYzNxaHVnMmR3bGdPamM1Y2xzRURDTkFLTFRJTEVOR3pZNEYxV3NYNzllZzJyc0t3SFIyWmNwSFVFZ0dnS0lMaHBhSHUzYnBrMGI1eWJwZSs2NXg2TVZ3ajB0b2d0My9uUVBBVVFYOERHd2RldFdhZDI2dFh6MjJXY0JWMkx2OG9qTzNtenBEQUtSRUVCMGtWRHljSi9PblR0TDA2Wk5uY2Rhc1hsREFORjV3NVZaSVdBS0FVUVhZRkk3ZHV4d2JpWDQ5dHR2QTZ6Qy9xVVJuZjBaMHlFRUNpS0E2QUk4UG5yMjdDbEpTVW5TbzBlUEFLdXdmMmxFWjMvR2RBZ0JSS2ZoTWJCMzcxN25vYzNxYWYxczNoSkFkTjd5WlhZSTZFNkFNN3FBRXVyWHI1OVVxRkJCSG52c3NZQXFDTSt5aUM0OFdkTXBCUElpZ09nQ09DNk9IajBxSlV1V2xDTkhqZ1N3ZXZpV1JIVGh5NXlPSVpDVEFLSUw0SGdZTW1TSUZDbFNSSjU4OHNrQVZnL2Zrb2d1ZkpuVE1RUVFYY0RIUU5HaVJVV2QxU25ac1hsUEFORjV6NWdWSUtBekFjN29mRTVuNU1pUnpnVW82aTBGYlA0UVFIVCtjR1lWQ09oS0FOSDVuRXlwVXFWaysvYnR6bmQwYlA0UVFIVCtjR1lWQ09oS0FOSDVtTXlFQ1JPY1IzMk5Iei9leDFWWkN0RnhERUFnM0FRUW5ZLzVWNnBVU2RhdFd5Y1ZLMWIwY1ZXV1FuUWNBeEFJTndGRTUxUCswNmRQZDE2cU9tM2FOSjlXWkpsc0FvaU9Zd0VDNFNhQTZIekt2MGFOR3JKbzBTTG5hU2hzL2hKQWRQN3laalVJNkVZQTBmbVF5Snc1YzBUOTgvcnJyL3V3R2t2a0pvRG9PQ1lnRUc0Q2lNNkgvR3ZYcnUxOFpGbXJWaTBmVm1NSlJNY3hBQUVJNUNTQTZEdytIdDUrKzIxUlYxdXFqeTNaZ2lIQUdWMHczRmtWQXJvUVFIUWVKOUd3WVVQbjVuRDEzam0yWUFnZ3VtQzRzeW9FZENHQTZEeE1RbDFscVo1cnVXTEZDZzlYWWVyQ0NDQzZ3Z2p4NXhDd213Q2k4ekRmWnMyYU9hL2h1ZjMyMnoxY2hha0xJNERvQ2lQRW4wUEFiZ0tJenFOODE2OWZMK29ONHVvR2NiWmdDU0M2WVBtek9nU0NKdkQvQVF6RVdLUTRRTzBlQUFBQUFFbEZUa1N1UW1DQyIsCiAgICJCYXNlNjRQcm9qZWN0IiA6ICJVRXNEQkJRQUNBZ0lBSHE0VEZJQUFBQUFBQUFBQUFBQUFBQVhBQUFBWjJWdloyVmljbUZmWkdWbVlYVnNkSE15WkM1NGJXenRtbDlUNHpZUXdKOTduMExqcC9hQnhIWmlKekNFRys1bU9tV0c0NWpDM1BSVnNUZU9paXk1a2t3Y1BuMWxLYkVkUXRLY2t3TEh3VVBrbGZYM3Q2dlZTdWIwWTVGU2RBOUNFczVHanRkeEhRUXM0akZoeWNqSjFlUm82SHc4KzNDYUFFOWdMRENhY0pGaU5YS0NzbVJWVDBzZFB3ekxQRlJJY3NMNEZVNUJaamlDbTJnS0tiN2tFVmFtNkZTcDdLVGJuYzFtbldXakhTNlNicEtvVGlGakIra0JNVGx5Rmc4bnVybVZTck9lS2U2N3J0Zjk2OHVsYmY2SU1La3dpOEJCZXJBeFRIQk9sZFNQUUNFRnBwQ2FaekJ5TWs2WWNoREZZNkFqNTdxVTBLOFRBZkNiZ3hhVk5BUFhPZnZ3eTZtYzhobmk0NzhoMG5sSzVGRFZNMEszTEtOZmYrYVVDeVJHanA1NlluN0hJOGNQQWdkaG1rMXhtV09LVWp3SGdlNHhyWEp3cm5oa2FwdmNDYVlTbG1WMVAxOTREUFpOZjFHZWtkUXdSRkpCcHNmcElKa0J4T2JKems4L1pMb2pvN3RHZXhIbklwYW9HRGxYK01wQjgwWDZZRk5UeEpDNUlRK0xMb05tcnBwVGFJejh0THVBdWh2ZUdESmdzUzYwd3RocnhUZ2NHc2hsTXJiSmp3eTVkeWpJWDFrVHJkOEtyZWNIaHExSjMwMjRRZmVDL1FtSkhuT1RjZStkOFVFWnIxcHcveWQwd0thSVpTakwzNUVUOFRTalVCd1FQQ1dzaG5ocGhBcTZ2Lyt1NTc0SWNyYzE4aEtIaGFlbUpMcGpJSFhZNFRmYUxSLytJTEhldk1yK1RCMzRoNjBvaVdnZGtZaW83ZUFsSktWVXNieFp5algrZGh2aXo0YWY1NHFXZlYwd3BVTlBUVW1QVGE1TjVnNGd1OVdWdjdKYmdaa3NRMVpiWmdseHM2WW1PVE9OWG4zRG9tS2Y2L2hsb2tjYk54WFdiZ3ZZNktRNmZ2RFNXdnR2S3R1SjdPKzJYNVVKZjc5OWJnWW84SHpiNGcvZUZya2ZkZkhmNnpaNXZleS9MY1JLVDczM1BYSVhQVDBSeW1DaFFCTE10dk9QT0NOUkJmT3psU3I2L1RkR3YxWDRRUkpnMWt3bFFvVnJlcG03cHZpRHU3aS9LVHdqenozejlzR3oyYWErSHFvZ0JUcTNOYzV0d1hQZkpqMmI5RzBTVkVqYXhUeEdtWmxXZk1QeFBWcFAvWFpCanhmMGpFNEQ3N0ZTTzU1ci83eitzZXQ1b1Q0THY2djVFR3ArQnVmTDhoUkVZL2xmTGVYS1hBTHJBSFI3T2F3b2M0Zmx2c2t5TnR1QnBDVFdScE1TclpZakhhaWx1Q2pQWFFpUEphZTVncHRJQUxENlh0TWE3b3pFYWxxZXBuVGZFMUtVQm1KZlRMa2dENXlwQ2dZcXpmNmNtZ3ZRcHFXM3NaZkgxcW1udTNmTWgxbEM2NVY0YnFWYUYvYVd5UlI2ZkFCOVNrVk5tdTRDWnRqeGh6MXZHUFRjZ1RjNERvYmhqbkM5WVd1NEs2N0dRdGhsOS9EY25RMXFmMWZ6WFFhd05HTVJOZTRWM1UxVzRRNEhmaGoyUXo4NFBoNTRZWDl3K0pQQjcxVkdaU3ZoUzJ6Y2pRWDFIQTY5MSs1Y3NQTnhNMngzUlBEZC9nWi9PSGpGeDgyTTAzblNzS25ycFZ6aEdGaVRhdU1yMzNLMHNSM3B5dlhmZFpWUlEvV2VEZW9yRGNxM1hKM3lLSmYxM2FtVktuTEROM1kwd1hsQktNRml2dDdUQVM5RkZCVDE0ZURXQ0kyUHNLOFE2ZWFwYU5CSlBiUUxLelcrZHRySlRJam14bkNxSzloT0NQdUVvN3RFY08zeTF3UFFnMHpkZTJscjJneHR6RGtGWEx2NVQwdTU4UzF6TGVUZkJHajNZTzUvVzIvUkZLSzdNUzlXWXRQdFhvWEllZ1ZjR3FIeGpmR0pGYkJQeUhxME1JVnhVb2NIZ2YwZ2FkSkhOOUxsODRzN29qWjcwVzZmeW83V25GTzM4VzhqM2VXL3BwejlDMUJMQndnWU5sSDBwZ1FBQUNFakFBQlFTd01FRkFBSUNBZ0FlcmhNVWdBQUFBQUFBQUFBQUFBQUFCY0FBQUJuWlc5blpXSnlZVjlrWldaaGRXeDBjek5rTG5odGJPMlgzVTdiTUJUSHI4ZFRXTDRuaWRNa1VOU0FLbmF4U1lDR3VObXRtNXltM2hJNzJBNXRlYlc5dzU1cGpwMkdGQW9TVlNkdDJucmh6M1A4OGZ2YngrbmtZbFdWNkFHa1lvS25tSGdCUnNBemtUTmVwTGpSOCtOVGZIRitOQ2xBRkRDVEZNMkZyS2hPY2R4YTluNm01b1ZKMHJhaGxXSm5YTnpRQ2xSTk03akxGbERSSzVGUmJVMFhXdGRudnI5Y0xyM05vSjZRaFY4VTJsdXBIQ096SUs1UzNCWE96SEJiVHN1Uk5RK0RnUGhmcjYvYzhNZU1LMDE1QmhpWnhlWXdwMDJwbFNsQ0NSVndqZlM2aGhUVEZWTWpNMFZKWjFDbWVOcFdQMkxVMmFkNFJJSVJQai82TUZFTHNVUmk5ZzB5MDZwbEE3MlByZml0amVtK0ZLV1FTS2JZN0x1dzZjeW10S3dYdEMxWnc1S3VRYUlIV3ZZdHRORWlzNzYyZFU1TEJSdGJNOHUxeU1IMVJKMDlaNVhGaDVTRzJzaUVrYW9CY2x0eVd6T3oxbVlpSzl0d1BNYmhUcTlMUUhyQnN1OGNsRUViRHB6YXdpZVc1OUNxNzN6Z25qc1gxYVlwcnFrMFltckpNak9ISzRQWjg4OGZyZm5FN3hDL2dKMDE4Z0V5S2pVb1J2a0ErMlhiOFp4NzhxOXpmd09rNEN3YjhQdk1EWDlsRUxVTHM1UzNVTWJCWGlqRE9MWXdTWGp5SEtkSEF2Y2owVGdnSkNIaDN3allIR3hXQURkblVndXBUSndLN0N6cndKby9CbDMwV3hGYlh4UGIrMGhjcy9VM1M1VnNoYWJPWStvTXA2SExSaTZMWEJiM1NKN2ZKbGJWSmN1WWZsdHpzMlVPQTgyLzJQclduVEVSY0MraHgyT3JjMGpHVm1lYjkwckhoMUkyRTBMbUNxMGNUSWZZcHN0K3lEbHRYNWx1bGxmUDJDNmRnLzB1VWkzSzlRSnlLZmdUMTBIVEU5cFJoM2FmUS9aZU9VZzhzbnJFNU1XMWl6b2s4VGdKb2lRNm1EYjczcnJYeWQ0M05MZnZRN2ZWMjAxOXlKVHNGNWVDYUhlUTkwNE9CdVIzQkpPZG9hUnRkUEZpN2JMSHNCL3d2ZEVGVFJPWG5ianMxR1hqanNMcllxbEd6czJIMmE2bnVldmExaTM2WTNVNzhQTkI5Z3NySEhUUDRxWXREK0hGL3dQSjI0SEVIM3l0KzV0L0JPZS9BRkJMQndqOFRqb3h5Z0lBQUpnTUFBQlFTd01FRkFBSUNBZ0FlcmhNVWdBQUFBQUFBQUFBQUFBQUFCWUFBQUJuWlc5blpXSnlZVjlxWVhaaGMyTnlhWEIwTG1welN5dk5TeTdKek05VFNFOVA4cy96ek1zczBkQlVxSzRGQUZCTEJ3aldONzI1R1FBQUFCY0FBQUJRU3dNRUZBQUlDQWdBZXJoTVVnQUFBQUFBQUFBQUFBQUFBQXdBQUFCblpXOW5aV0p5WVM1NGJXeXRHTnR1MnpiMHVmMEtRcytKVFZJa0pSVjJDNmZkc0FKcFVTemRNT3hObGhpYml5eHBFcDNFUlQ5KzU1Q1NMT2UyM0pBd0pBOFB6LzFDWmZiaGVsT1FTOTIwcGlybkFadlFnT2d5cTNKVHJ1YkIxcDRmeDhHSDkyOW5LMTJ0OUxKSnlYblZiRkk3RHlSaUR2ZGdOK0ZLSWN6azgyQnhJdVF2MFMvcU9BNC9Kc2RDU0hvY0x5UnM0NU9UOEpQNHBCYmhJaURrdWpYdnl1cHJ1dEZ0bldiNkxGdnJUWHBhWmFsMVJOZlcxdSttMDZ1cnEwblBmbEkxcStscXRaeGN0M2xBUVBTeW5RZmQ0aDJRTzdoMEZUcDBUaW1iL3ZYbDFKTS9ObVZyMHpMVEFVRzF0dWI5MnpleksxUG0xUlc1TXJsZHo0TkVnaHByYlZacjFGUElnRXdScVFabGE1MVpjNmxidURyYU9wM3RwZzRjV2xyaStSdS9Jc1dnVGtCeWMybHkzY3dET3BGY2hVeEdjU0tpVU1XQ0I2UnFqQzV0aDhzNm50T2UydXpTNkN0UEZsZU9vNkJKQkQ0d3JWa1dlaDZjcDBVTFdwbnl2QUdMZ2tETkZyYXQzUlY2bVRiOWZpOFBPM0kvZ0dKK2FLUUdXbnREd0JtbFJ6Z2lHQkxOTVQxa0xSbEliS3VxY0pRcCtVa1lrUlFHWVFrNUlpb0NDQ2RNRWdHUUdDQVJDUkVtbVNBaFFSUVdFaUZnRmdobUNzOGszSmVVTUFaZ3dpbmhuSEJHZUFoYktZbFVSRVo0a1FPdVNod3hDZ094UVJ3WUljTENFSWFEaFFJR3h4VVFrcDRNQ0NGRDVWWVNzWUcrNUNpK0E0WXhFUWt3UW9DTUdBbEJCdGhIbEFERkVNa3pwNFNnQkg4WkVVaWVSNFRIQk9pQjNraVo4Z2VjMHUzM1h1a0FOOXpTTzBYZTVSUUZ3M25yaGxQRW9VdkFBeFIwTzhLSitZbDdLUFZiR3ZxSiswbjRTWG9jNFc4S2orb1ZwY0xqaVBDbEd2YjZoVS9STHg3cHgxQUo4QWRLNzZhUW9Oek15WStUNkxiS2IxMlVVVVk3YU95aENXN1ZDNVVKbjZVTUczSDFtZmtVcGtQU1l1VjRMRXYrRXBiaGd5SEo1VDFhdnRDNGQ1b1dlTGxmTjI2eERKK1VmcmVLNGpNNHFvUEVleDJGUmZ4bzlvekhUK2dDcjhJeW9uZVdHait6Ym40ZFB5U1A5OE5MeTlKZ0NQa3d5OW0wYjhhenpnaWtYU051bDFSV2I5cHhVMVRZdHJyT0dIRVNTUktwVVg4OHdnNnA1TDVKWW91TUQ1cWtqRWVkRXRxa1FtRGtPRUJ2d2o3bnV5WVhmZU04NmxybnoxdXRFenFkMkRjN0VCQkpZUzN0dWgxdzUrTit4eFZSSURUMkNtamVDaXNuQjVLY1FKdFVlTytlVmhpUXVtck5ZTnExTHVyQjZNNktwcXkzOXNCeTJTYnZsN1lDN0xSd2o3NE9QNit5aTVQQjFoMGxuYloyVEJaZVRQdDNtWDlCSFR6YjNzeUtkS2tMZU4yZVlTUVFjcGtXbUxTT3czbFZXdElGQVZRdVI4NjlFR2Q2bXhVbU4ybjVKM2krZjQ1OTNXNld1aUZ1V2FHU2pnaGVKLzFUMHRYbi9pa3BFdTVSc3FwcThyTmRDNEZDcnYvV0RWNk81VVJSeFlVS1EwbmpPSVpZM3ZrakRrZEpFc1djaVRpSkJWWHdJRzJ6RklPY3g1T0VKenlPRXlZNXZGc2llQS91N2ptTEk4OWNYNTVwYThFQUxVbXZkZHNiZk5WZ0NuV0d4TTNuOXFRcTlxQzZNcVg5bU5aMjI3aFBBNUN2UWJVVzVhclF6cGJPemZER3ppNlcxZldaTXlKWG50YjNYYTBIS3k5WEg2dWlhZ2prSUplZ3k2cWJsMzUyT0NqWmdFVWREblVZSFEwa09wd3pzQ3RpdUhucFo0Y0ZidmFpZFpxeVhrM2FjekV0OGZ1RE9IUWhnZy8yYlduc2FiK3hKcnZZSzRyNFBnQjZFeDZTWks5RWNqYTlFWHV6TGl2NlNOeFV1ZlpSSEhyOGcvUFpoVzVLWGZpb0s4SHQyMnJiZW5UdldDZjF0dFhmVXJ0ZWxQbnZlZ1VaK3kzRm9tbEJFSSs2MXkvWG1kbkFSUS92N0p4aURQd0JpbmxvcmxlTjd1M2hoZkZlNktRa2JkM29ORy9YV3R2QkZ6NG45bWgwUlByWHB0cDhMaSsvUThEZEVIMDI3ZldidFZsamFveHJzb1NhZnFIM29adWJOb1dla0kvdmdURmEwQ3JEK2dSdXNPaUNnS1JidTY0YTk2bVdXb1E0ek0wbUxYTlN1amJ5dVVTclFEa0o5aVVzcGZQZ2VnR09Cd0pzSHV6YzBrbGZiVzJQc1BEaWR0U3dwQlI2QXg5OHhMcmNjT2sxaE1uQ1VjZDRJTlh5SCtCMkk0ejIvb0RqSVE5VTdOSUFwNldmMHFKZXA0TXRpM1NINVdwa1hVZnV5eEJBWTFlMDVOcmx4Yzc5L1RHVU55Y29admNvNW5yb0RlOUI2SG9kLzBmYmsyZHBPNjRLcm40OFQ5bTBoSGgyVVFEbHVQWjVXR3Z0TTloTEM0c2F5TG15TjBxYWtaa21RdkVrNWlLaUNYeDJockh3ZHBza0tvb3BsQ09oR0VzaXJJYjNHbEkrMHBDSDRYZ0tGZTVHSkM1OEZKN2Npc0R6aHlNUWkrVmc4dk1YdTRTK1BQcU83ekxnN201ei85aFRIWXErWFVONUxYWGJ1azhmMi9VZ3Qvak41TGt1QjEvb2YwdC9wZlhGMkd6cXdtVEczalQrZEZ3MjNPdWcrNy9VKy84QVVFc0hDSUpVREdGa0JnQUFTQk1BQUZCTEFRSVVBQlFBQ0FnSUFIcTRURklZTmxIMHBnUUFBQ0VqQUFBWEFBQUFBQUFBQUFBQUFBQUFBQUFBQUFCblpXOW5aV0p5WVY5a1pXWmhkV3gwY3pKa0xuaHRiRkJMQVFJVUFCUUFDQWdJQUhxNFRGTDhUam94eWdJQUFKZ01BQUFYQUFBQUFBQUFBQUFBQUFBQUFPc0VBQUJuWlc5blpXSnlZVjlrWldaaGRXeDBjek5rTG5odGJGQkxBUUlVQUJRQUNBZ0lBSHE0VEZMV043MjVHUUFBQUJjQUFBQVdBQUFBQUFBQUFBQUFBQUFBQVBvSEFBQm5aVzluWldKeVlWOXFZWFpoYzJOeWFYQjBMbXB6VUVzQkFoUUFGQUFJQ0FnQWVyaE1Vb0pVREdGa0JnQUFTQk1BQUF3QUFBQUFBQUFBQUFBQUFBQUFWd2dBQUdkbGIyZGxZbkpoTG5odGJGQkxCUVlBQUFBQUJBQUVBQWdCQUFEMURnQUFBQUE9IiwKICAgIkxhc3RVcmwiIDogImdlb2dlYnJhOi8vZ2VvZ2VicmEvZ2diX3dwc19pbmRleF9pZnJhbWUuaHRtbCIKfQo="/>
    </extobj>
  </extobjs>
</s:customData>
</file>

<file path=customXml/itemProps10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10134</Words>
  <Application>WPS 演示</Application>
  <PresentationFormat>自定义</PresentationFormat>
  <Paragraphs>616</Paragraphs>
  <Slides>87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87</vt:i4>
      </vt:variant>
    </vt:vector>
  </HeadingPairs>
  <TitlesOfParts>
    <vt:vector size="101" baseType="lpstr">
      <vt:lpstr>Arial</vt:lpstr>
      <vt:lpstr>宋体</vt:lpstr>
      <vt:lpstr>Wingdings</vt:lpstr>
      <vt:lpstr>微软雅黑</vt:lpstr>
      <vt:lpstr>Calibri</vt:lpstr>
      <vt:lpstr>Calibri</vt:lpstr>
      <vt:lpstr>Arial Unicode MS</vt:lpstr>
      <vt:lpstr>Calibri Light</vt:lpstr>
      <vt:lpstr>等线</vt:lpstr>
      <vt:lpstr>黑体</vt:lpstr>
      <vt:lpstr>Arial</vt:lpstr>
      <vt:lpstr>华文细黑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欲望原则---创业动力观 </vt:lpstr>
      <vt:lpstr>PowerPoint 演示文稿</vt:lpstr>
      <vt:lpstr>欲望（Desire）是什么？</vt:lpstr>
      <vt:lpstr>PowerPoint 演示文稿</vt:lpstr>
      <vt:lpstr> 手中鸟原则---创业资源观 </vt:lpstr>
      <vt:lpstr>PowerPoint 演示文稿</vt:lpstr>
      <vt:lpstr>创业资源观-新资源观 </vt:lpstr>
      <vt:lpstr>PowerPoint 演示文稿</vt:lpstr>
      <vt:lpstr>PowerPoint 演示文稿</vt:lpstr>
      <vt:lpstr>PowerPoint 演示文稿</vt:lpstr>
      <vt:lpstr>PowerPoint 演示文稿</vt:lpstr>
      <vt:lpstr>资源驱动决策相比目标驱动决策的优势</vt:lpstr>
      <vt:lpstr> 柠檬水原则---创业意外观 </vt:lpstr>
      <vt:lpstr>PowerPoint 演示文稿</vt:lpstr>
      <vt:lpstr>请大家帮我解决一个意外</vt:lpstr>
      <vt:lpstr>PowerPoint 演示文稿</vt:lpstr>
      <vt:lpstr>PowerPoint 演示文稿</vt:lpstr>
      <vt:lpstr>如何实现柠檬水原则---意外的转化原则</vt:lpstr>
      <vt:lpstr>PowerPoint 演示文稿</vt:lpstr>
      <vt:lpstr>PowerPoint 演示文稿</vt:lpstr>
      <vt:lpstr>现实中创业意外的转化</vt:lpstr>
      <vt:lpstr>伟大和现实都是由意外塑造的</vt:lpstr>
      <vt:lpstr>柠檬水原则的总结</vt:lpstr>
      <vt:lpstr> 疯狂被子原则---创业合作观 </vt:lpstr>
      <vt:lpstr>PowerPoint 演示文稿</vt:lpstr>
      <vt:lpstr>PowerPoint 演示文稿</vt:lpstr>
      <vt:lpstr>新世界观 </vt:lpstr>
      <vt:lpstr>共创流程 </vt:lpstr>
      <vt:lpstr>PowerPoint 演示文稿</vt:lpstr>
      <vt:lpstr>课程回顾与总结</vt:lpstr>
      <vt:lpstr> 可承受最小风险原则---创业风险观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可承担损失的原则-新风险观</vt:lpstr>
      <vt:lpstr>创业者决策流程-基于可承担损失的决策</vt:lpstr>
      <vt:lpstr>从风险的角度看“可承担损失”</vt:lpstr>
      <vt:lpstr>PowerPoint 演示文稿</vt:lpstr>
      <vt:lpstr>PowerPoint 演示文稿</vt:lpstr>
      <vt:lpstr>可承受风险原则总结</vt:lpstr>
      <vt:lpstr>飞行员原则-非预测性控制 </vt:lpstr>
      <vt:lpstr>PowerPoint 演示文稿</vt:lpstr>
      <vt:lpstr>PowerPoint 演示文稿</vt:lpstr>
      <vt:lpstr>你的注意力在哪里-关注圈</vt:lpstr>
      <vt:lpstr>你的注意力在哪里-控制圈</vt:lpstr>
      <vt:lpstr>你的注意力在哪里-关注圈与控制圈</vt:lpstr>
      <vt:lpstr>飞行员原则是统领性原则---一切在我</vt:lpstr>
      <vt:lpstr>PowerPoint 演示文稿</vt:lpstr>
      <vt:lpstr>如何实现非预测性控制-如何破控制悖论这个局</vt:lpstr>
      <vt:lpstr>什么是效果逻辑？</vt:lpstr>
      <vt:lpstr>PowerPoint 演示文稿</vt:lpstr>
      <vt:lpstr>PowerPoint 演示文稿</vt:lpstr>
      <vt:lpstr>在中国，谁运用了效果逻辑？</vt:lpstr>
      <vt:lpstr>PowerPoint 演示文稿</vt:lpstr>
      <vt:lpstr>面对新冠肺炎疫情，懂得效果逻辑的人该怎么办？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课程回顾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褚庆柱</cp:lastModifiedBy>
  <cp:revision>108</cp:revision>
  <dcterms:created xsi:type="dcterms:W3CDTF">2015-05-05T08:02:00Z</dcterms:created>
  <dcterms:modified xsi:type="dcterms:W3CDTF">2024-04-25T03:28:54Z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B5FDA8246209405080CDEEF1EA84D4B3</vt:lpwstr>
  </property>
</Properties>
</file>