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xml" ContentType="application/vnd.openxmlformats-officedocument.presentationml.tags+xml"/>
  <Override PartName="/ppt/tags/tag4.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50"/>
  </p:notesMasterIdLst>
  <p:sldIdLst>
    <p:sldId id="390" r:id="rId2"/>
    <p:sldId id="1259" r:id="rId3"/>
    <p:sldId id="1244" r:id="rId4"/>
    <p:sldId id="1260" r:id="rId5"/>
    <p:sldId id="1261" r:id="rId6"/>
    <p:sldId id="1686" r:id="rId7"/>
    <p:sldId id="1732" r:id="rId8"/>
    <p:sldId id="258" r:id="rId9"/>
    <p:sldId id="1731" r:id="rId10"/>
    <p:sldId id="1719" r:id="rId11"/>
    <p:sldId id="1720" r:id="rId12"/>
    <p:sldId id="1264" r:id="rId13"/>
    <p:sldId id="1721" r:id="rId14"/>
    <p:sldId id="1691" r:id="rId15"/>
    <p:sldId id="1722" r:id="rId16"/>
    <p:sldId id="1692" r:id="rId17"/>
    <p:sldId id="1723" r:id="rId18"/>
    <p:sldId id="1694" r:id="rId19"/>
    <p:sldId id="1724" r:id="rId20"/>
    <p:sldId id="1695" r:id="rId21"/>
    <p:sldId id="1697" r:id="rId22"/>
    <p:sldId id="1698" r:id="rId23"/>
    <p:sldId id="1699" r:id="rId24"/>
    <p:sldId id="1246" r:id="rId25"/>
    <p:sldId id="1701" r:id="rId26"/>
    <p:sldId id="1702" r:id="rId27"/>
    <p:sldId id="1703" r:id="rId28"/>
    <p:sldId id="1725" r:id="rId29"/>
    <p:sldId id="1726" r:id="rId30"/>
    <p:sldId id="1707" r:id="rId31"/>
    <p:sldId id="1708" r:id="rId32"/>
    <p:sldId id="1687" r:id="rId33"/>
    <p:sldId id="1251" r:id="rId34"/>
    <p:sldId id="1250" r:id="rId35"/>
    <p:sldId id="1710" r:id="rId36"/>
    <p:sldId id="1674" r:id="rId37"/>
    <p:sldId id="1684" r:id="rId38"/>
    <p:sldId id="1685" r:id="rId39"/>
    <p:sldId id="1727" r:id="rId40"/>
    <p:sldId id="1712" r:id="rId41"/>
    <p:sldId id="1729" r:id="rId42"/>
    <p:sldId id="1730" r:id="rId43"/>
    <p:sldId id="1714" r:id="rId44"/>
    <p:sldId id="1681" r:id="rId45"/>
    <p:sldId id="1716" r:id="rId46"/>
    <p:sldId id="1717" r:id="rId47"/>
    <p:sldId id="1718" r:id="rId48"/>
    <p:sldId id="1682" r:id="rId49"/>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yan Mu" initials="SM" lastIdx="1" clrIdx="0">
    <p:extLst>
      <p:ext uri="{19B8F6BF-5375-455C-9EA6-DF929625EA0E}">
        <p15:presenceInfo xmlns:p15="http://schemas.microsoft.com/office/powerpoint/2012/main" userId="S::mushuyan@islide.cc::5a701452-529a-4685-8842-5f60ae489a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4F88"/>
    <a:srgbClr val="A20000"/>
    <a:srgbClr val="2BDFC0"/>
    <a:srgbClr val="FAB5F9"/>
    <a:srgbClr val="F54E1A"/>
    <a:srgbClr val="7C78F0"/>
    <a:srgbClr val="FFFFFF"/>
    <a:srgbClr val="000000"/>
    <a:srgbClr val="D9D9D9"/>
    <a:srgbClr val="E82F5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71" autoAdjust="0"/>
    <p:restoredTop sz="93503" autoAdjust="0"/>
  </p:normalViewPr>
  <p:slideViewPr>
    <p:cSldViewPr snapToGrid="0">
      <p:cViewPr varScale="1">
        <p:scale>
          <a:sx n="85" d="100"/>
          <a:sy n="85" d="100"/>
        </p:scale>
        <p:origin x="132" y="45"/>
      </p:cViewPr>
      <p:guideLst/>
    </p:cSldViewPr>
  </p:slideViewPr>
  <p:notesTextViewPr>
    <p:cViewPr>
      <p:scale>
        <a:sx n="165" d="100"/>
        <a:sy n="16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B1C995-2002-4225-9447-C9EB1DCC7BF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B0733146-2926-4FBB-B73C-941E62DA62A5}">
      <dgm:prSet phldrT="[文本]" custT="1"/>
      <dgm:spPr/>
      <dgm:t>
        <a:bodyPr/>
        <a:lstStyle/>
        <a:p>
          <a:r>
            <a:rPr lang="zh-CN" altLang="en-US" sz="2400" b="1" dirty="0">
              <a:solidFill>
                <a:srgbClr val="0070C0"/>
              </a:solidFill>
              <a:effectLst/>
              <a:latin typeface="+mn-ea"/>
              <a:ea typeface="+mn-ea"/>
            </a:rPr>
            <a:t>知识目标</a:t>
          </a:r>
          <a:endParaRPr lang="zh-CN" altLang="en-US" sz="2400" b="1" dirty="0">
            <a:solidFill>
              <a:srgbClr val="0070C0"/>
            </a:solidFill>
            <a:latin typeface="+mn-ea"/>
            <a:ea typeface="+mn-ea"/>
          </a:endParaRPr>
        </a:p>
      </dgm:t>
    </dgm:pt>
    <dgm:pt modelId="{6DACAAC8-A9BE-4581-9ECD-7DFC8EAB34A5}" type="parTrans" cxnId="{DA01C999-7463-46B7-82F9-FB1EF0A2B3AD}">
      <dgm:prSet/>
      <dgm:spPr/>
      <dgm:t>
        <a:bodyPr/>
        <a:lstStyle/>
        <a:p>
          <a:endParaRPr lang="zh-CN" altLang="en-US"/>
        </a:p>
      </dgm:t>
    </dgm:pt>
    <dgm:pt modelId="{034ADE61-6BB9-4B7C-A642-F442A18669ED}" type="sibTrans" cxnId="{DA01C999-7463-46B7-82F9-FB1EF0A2B3AD}">
      <dgm:prSet/>
      <dgm:spPr/>
      <dgm:t>
        <a:bodyPr/>
        <a:lstStyle/>
        <a:p>
          <a:endParaRPr lang="zh-CN" altLang="en-US"/>
        </a:p>
      </dgm:t>
    </dgm:pt>
    <dgm:pt modelId="{FEF4C3B4-8752-47C5-8F56-6CD6384529D4}">
      <dgm:prSet custT="1"/>
      <dgm:spPr/>
      <dgm:t>
        <a:bodyPr/>
        <a:lstStyle/>
        <a:p>
          <a:r>
            <a:rPr lang="en-US" altLang="zh-CN" sz="2000" kern="1200" spc="0" baseline="0" noProof="0" dirty="0">
              <a:solidFill>
                <a:srgbClr val="242021"/>
              </a:solidFill>
              <a:latin typeface="+mn-ea"/>
              <a:ea typeface="+mn-ea"/>
              <a:cs typeface="SimSun" pitchFamily="2" charset="0"/>
            </a:rPr>
            <a:t>1.能够使自己论文写作的过程科学化、规范化。</a:t>
          </a:r>
          <a:endParaRPr kumimoji="0" lang="en-US" altLang="zh-CN" sz="2000" b="0" i="0" u="none" strike="noStrike" kern="1200" cap="none" normalizeH="0" baseline="0" dirty="0">
            <a:ln>
              <a:noFill/>
            </a:ln>
            <a:solidFill>
              <a:srgbClr val="242021"/>
            </a:solidFill>
            <a:effectLst/>
            <a:latin typeface="+mn-ea"/>
            <a:ea typeface="+mn-ea"/>
            <a:cs typeface="黑体" panose="02010609060101010101" pitchFamily="49" charset="-122"/>
          </a:endParaRPr>
        </a:p>
      </dgm:t>
    </dgm:pt>
    <dgm:pt modelId="{4EDF9D0C-CC09-48A0-897D-0F94FA748BA1}" type="parTrans" cxnId="{B3D4251E-717B-4724-B771-EDF31C48465E}">
      <dgm:prSet/>
      <dgm:spPr/>
      <dgm:t>
        <a:bodyPr/>
        <a:lstStyle/>
        <a:p>
          <a:endParaRPr lang="zh-CN" altLang="en-US"/>
        </a:p>
      </dgm:t>
    </dgm:pt>
    <dgm:pt modelId="{89D6F043-7C74-4F52-B332-C3F68D1DA33C}" type="sibTrans" cxnId="{B3D4251E-717B-4724-B771-EDF31C48465E}">
      <dgm:prSet/>
      <dgm:spPr/>
      <dgm:t>
        <a:bodyPr/>
        <a:lstStyle/>
        <a:p>
          <a:endParaRPr lang="zh-CN" altLang="en-US"/>
        </a:p>
      </dgm:t>
    </dgm:pt>
    <dgm:pt modelId="{A77F45B0-DE32-4445-94F2-970F829D15C3}">
      <dgm:prSet custT="1"/>
      <dgm:spPr/>
      <dgm:t>
        <a:bodyPr/>
        <a:lstStyle/>
        <a:p>
          <a:r>
            <a:rPr kumimoji="0" lang="zh-CN" altLang="en-US" sz="2400" b="1" i="0" u="none" strike="noStrike" cap="none" normalizeH="0" baseline="0" dirty="0">
              <a:ln>
                <a:noFill/>
              </a:ln>
              <a:solidFill>
                <a:srgbClr val="0070C0"/>
              </a:solidFill>
              <a:effectLst/>
              <a:latin typeface="+mn-ea"/>
              <a:ea typeface="+mn-ea"/>
              <a:cs typeface="黑体" panose="02010609060101010101" pitchFamily="49" charset="-122"/>
            </a:rPr>
            <a:t>素养目标</a:t>
          </a:r>
          <a:endParaRPr kumimoji="0" lang="zh-CN" altLang="en-US" sz="2400" b="1" i="0" u="none" strike="noStrike" cap="none" normalizeH="0" baseline="0" dirty="0">
            <a:ln>
              <a:noFill/>
            </a:ln>
            <a:solidFill>
              <a:srgbClr val="0070C0"/>
            </a:solidFill>
            <a:effectLst/>
            <a:latin typeface="+mn-ea"/>
            <a:ea typeface="+mn-ea"/>
          </a:endParaRPr>
        </a:p>
      </dgm:t>
    </dgm:pt>
    <dgm:pt modelId="{CF2F39FB-1284-4CF2-A162-0E64C5898EE8}" type="parTrans" cxnId="{979F3DD4-6F25-4783-8736-7C374764B244}">
      <dgm:prSet/>
      <dgm:spPr/>
      <dgm:t>
        <a:bodyPr/>
        <a:lstStyle/>
        <a:p>
          <a:endParaRPr lang="zh-CN" altLang="en-US"/>
        </a:p>
      </dgm:t>
    </dgm:pt>
    <dgm:pt modelId="{F0BAA4B2-6D7E-47E7-9D3C-3A94CF834908}" type="sibTrans" cxnId="{979F3DD4-6F25-4783-8736-7C374764B244}">
      <dgm:prSet/>
      <dgm:spPr/>
      <dgm:t>
        <a:bodyPr/>
        <a:lstStyle/>
        <a:p>
          <a:endParaRPr lang="zh-CN" altLang="en-US"/>
        </a:p>
      </dgm:t>
    </dgm:pt>
    <dgm:pt modelId="{4F65D4DA-9F8F-4F32-906D-5A5BF671AC17}">
      <dgm:prSet custT="1"/>
      <dgm:spPr/>
      <dgm:t>
        <a:bodyPr/>
        <a:lstStyle/>
        <a:p>
          <a:r>
            <a:rPr lang="en-US" altLang="zh-CN" sz="2000" kern="1200" spc="-15" baseline="0" noProof="0" dirty="0" err="1">
              <a:solidFill>
                <a:srgbClr val="242021"/>
              </a:solidFill>
              <a:latin typeface="+mn-ea"/>
              <a:ea typeface="+mn-ea"/>
              <a:cs typeface="SimSun" pitchFamily="2" charset="0"/>
            </a:rPr>
            <a:t>培养法律意识与法治</a:t>
          </a:r>
          <a:r>
            <a:rPr lang="en-US" altLang="zh-CN" sz="2000" kern="1200" spc="0" baseline="0" noProof="0" dirty="0" err="1">
              <a:solidFill>
                <a:srgbClr val="242021"/>
              </a:solidFill>
              <a:latin typeface="+mn-ea"/>
              <a:ea typeface="+mn-ea"/>
              <a:cs typeface="SimSun" pitchFamily="2" charset="0"/>
            </a:rPr>
            <a:t>观念</a:t>
          </a:r>
          <a:r>
            <a:rPr lang="en-US" altLang="zh-CN" sz="2000" kern="1200" spc="0" baseline="0" noProof="0" dirty="0">
              <a:solidFill>
                <a:srgbClr val="242021"/>
              </a:solidFill>
              <a:latin typeface="+mn-ea"/>
              <a:ea typeface="+mn-ea"/>
              <a:cs typeface="SimSun" pitchFamily="2" charset="0"/>
            </a:rPr>
            <a:t>。</a:t>
          </a:r>
          <a:endParaRPr kumimoji="0" lang="zh-CN" altLang="en-US" sz="2000" b="0" i="0" u="none" strike="noStrike" cap="none" normalizeH="0" baseline="0" dirty="0">
            <a:ln>
              <a:noFill/>
            </a:ln>
            <a:solidFill>
              <a:schemeClr val="tx1"/>
            </a:solidFill>
            <a:effectLst/>
            <a:latin typeface="+mn-ea"/>
            <a:ea typeface="+mn-ea"/>
          </a:endParaRPr>
        </a:p>
      </dgm:t>
    </dgm:pt>
    <dgm:pt modelId="{9BC297A1-FD89-4118-91DC-A07F30C122D3}" type="parTrans" cxnId="{A2E5E4D8-ED1E-4287-BC5C-704DA423F62F}">
      <dgm:prSet/>
      <dgm:spPr/>
      <dgm:t>
        <a:bodyPr/>
        <a:lstStyle/>
        <a:p>
          <a:endParaRPr lang="zh-CN" altLang="en-US"/>
        </a:p>
      </dgm:t>
    </dgm:pt>
    <dgm:pt modelId="{6882ABB9-D8DE-4BA7-8502-8AB76E2690AC}" type="sibTrans" cxnId="{A2E5E4D8-ED1E-4287-BC5C-704DA423F62F}">
      <dgm:prSet/>
      <dgm:spPr/>
      <dgm:t>
        <a:bodyPr/>
        <a:lstStyle/>
        <a:p>
          <a:endParaRPr lang="zh-CN" altLang="en-US"/>
        </a:p>
      </dgm:t>
    </dgm:pt>
    <dgm:pt modelId="{E839C863-3152-4EF6-AB47-337C184630F7}">
      <dgm:prSet custT="1"/>
      <dgm:spPr/>
      <dgm:t>
        <a:bodyPr/>
        <a:lstStyle/>
        <a:p>
          <a:r>
            <a:rPr lang="en-US" altLang="zh-CN" sz="2000" kern="1200" spc="-15" baseline="0" noProof="0" dirty="0">
              <a:solidFill>
                <a:srgbClr val="242021"/>
              </a:solidFill>
              <a:latin typeface="+mn-ea"/>
              <a:ea typeface="+mn-ea"/>
              <a:cs typeface="SimSun" pitchFamily="2" charset="0"/>
            </a:rPr>
            <a:t>1.</a:t>
          </a:r>
          <a:r>
            <a:rPr lang="en-US" altLang="zh-CN" sz="2000" kern="1200" spc="0" baseline="0" noProof="0" dirty="0">
              <a:solidFill>
                <a:srgbClr val="242021"/>
              </a:solidFill>
              <a:latin typeface="+mn-ea"/>
              <a:ea typeface="+mn-ea"/>
              <a:cs typeface="SimSun" pitchFamily="2" charset="0"/>
            </a:rPr>
            <a:t>了解毕业论文（设计）发表的渠道和注意事项。</a:t>
          </a:r>
          <a:endParaRPr kumimoji="0" lang="en-US" altLang="zh-CN" sz="2000" b="0" i="0" u="none" strike="noStrike" kern="1200" cap="none" normalizeH="0" baseline="0" noProof="0" dirty="0">
            <a:ln>
              <a:noFill/>
            </a:ln>
            <a:solidFill>
              <a:srgbClr val="242021"/>
            </a:solidFill>
            <a:effectLst/>
            <a:latin typeface="+mn-ea"/>
            <a:ea typeface="+mn-ea"/>
            <a:cs typeface="黑体" panose="02010609060101010101" pitchFamily="49" charset="-122"/>
          </a:endParaRPr>
        </a:p>
      </dgm:t>
    </dgm:pt>
    <dgm:pt modelId="{35FFD1B5-19CA-49C4-B45F-716251B93692}" type="parTrans" cxnId="{57A52A10-39DB-41DD-B503-BA43B3FAE87D}">
      <dgm:prSet/>
      <dgm:spPr/>
      <dgm:t>
        <a:bodyPr/>
        <a:lstStyle/>
        <a:p>
          <a:endParaRPr lang="zh-CN" altLang="en-US"/>
        </a:p>
      </dgm:t>
    </dgm:pt>
    <dgm:pt modelId="{0BF82DDD-F6B8-4AB4-89DF-63AC0EFA303B}" type="sibTrans" cxnId="{57A52A10-39DB-41DD-B503-BA43B3FAE87D}">
      <dgm:prSet/>
      <dgm:spPr/>
      <dgm:t>
        <a:bodyPr/>
        <a:lstStyle/>
        <a:p>
          <a:endParaRPr lang="zh-CN" altLang="en-US"/>
        </a:p>
      </dgm:t>
    </dgm:pt>
    <dgm:pt modelId="{3BECDC97-3F60-490B-97FD-74CF368EC050}">
      <dgm:prSet custT="1"/>
      <dgm:spPr/>
      <dgm:t>
        <a:bodyPr/>
        <a:lstStyle/>
        <a:p>
          <a:r>
            <a:rPr kumimoji="0" lang="zh-CN" altLang="zh-CN" sz="2400" b="1" i="0" u="none" strike="noStrike" cap="none" normalizeH="0" baseline="0" dirty="0">
              <a:ln>
                <a:noFill/>
              </a:ln>
              <a:solidFill>
                <a:srgbClr val="0070C0"/>
              </a:solidFill>
              <a:effectLst/>
              <a:latin typeface="+mn-ea"/>
              <a:ea typeface="+mn-ea"/>
              <a:cs typeface="黑体" panose="02010609060101010101" pitchFamily="49" charset="-122"/>
            </a:rPr>
            <a:t>技能目标</a:t>
          </a:r>
          <a:endParaRPr kumimoji="0" lang="zh-CN" altLang="zh-CN" sz="2400" b="1" i="0" u="none" strike="noStrike" cap="none" normalizeH="0" baseline="0" dirty="0">
            <a:ln>
              <a:noFill/>
            </a:ln>
            <a:solidFill>
              <a:srgbClr val="0070C0"/>
            </a:solidFill>
            <a:effectLst/>
            <a:latin typeface="+mn-ea"/>
            <a:ea typeface="+mn-ea"/>
          </a:endParaRPr>
        </a:p>
      </dgm:t>
    </dgm:pt>
    <dgm:pt modelId="{812B2E5C-DEEB-4DAF-A265-9CCC264185AB}" type="sibTrans" cxnId="{0FFA2563-BA4C-42CF-B3C2-C8687A44BA8E}">
      <dgm:prSet/>
      <dgm:spPr/>
      <dgm:t>
        <a:bodyPr/>
        <a:lstStyle/>
        <a:p>
          <a:endParaRPr lang="zh-CN" altLang="en-US"/>
        </a:p>
      </dgm:t>
    </dgm:pt>
    <dgm:pt modelId="{356C194B-05C2-4EC2-ACCF-51403481DBE0}" type="parTrans" cxnId="{0FFA2563-BA4C-42CF-B3C2-C8687A44BA8E}">
      <dgm:prSet/>
      <dgm:spPr/>
      <dgm:t>
        <a:bodyPr/>
        <a:lstStyle/>
        <a:p>
          <a:endParaRPr lang="zh-CN" altLang="en-US"/>
        </a:p>
      </dgm:t>
    </dgm:pt>
    <dgm:pt modelId="{BF44B609-CC16-4EE8-BE78-FFBA78815B4A}">
      <dgm:prSet custT="1"/>
      <dgm:spPr/>
      <dgm:t>
        <a:bodyPr/>
        <a:lstStyle/>
        <a:p>
          <a:r>
            <a:rPr lang="en-US" altLang="zh-CN" sz="2000" spc="-15" baseline="0" noProof="0" dirty="0">
              <a:solidFill>
                <a:srgbClr val="242021"/>
              </a:solidFill>
              <a:latin typeface="+mn-ea"/>
              <a:ea typeface="+mn-ea"/>
              <a:cs typeface="SimSun" pitchFamily="2" charset="0"/>
            </a:rPr>
            <a:t>2.</a:t>
          </a:r>
          <a:r>
            <a:rPr lang="en-US" altLang="zh-CN" sz="2000" spc="0" baseline="0" noProof="0" dirty="0">
              <a:solidFill>
                <a:srgbClr val="242021"/>
              </a:solidFill>
              <a:latin typeface="+mn-ea"/>
              <a:ea typeface="+mn-ea"/>
              <a:cs typeface="SimSun" pitchFamily="2" charset="0"/>
            </a:rPr>
            <a:t>掌握毕业论文（设计）投稿的原则。</a:t>
          </a:r>
        </a:p>
      </dgm:t>
    </dgm:pt>
    <dgm:pt modelId="{2934AC3E-4883-4BCA-BD87-1EB6B7DFBE25}" type="parTrans" cxnId="{4B454377-9C2B-422F-968A-8025C26EDD45}">
      <dgm:prSet/>
      <dgm:spPr/>
      <dgm:t>
        <a:bodyPr/>
        <a:lstStyle/>
        <a:p>
          <a:endParaRPr lang="zh-CN" altLang="en-US"/>
        </a:p>
      </dgm:t>
    </dgm:pt>
    <dgm:pt modelId="{8B78D2A7-BA8E-4575-A98D-D3583F509EF1}" type="sibTrans" cxnId="{4B454377-9C2B-422F-968A-8025C26EDD45}">
      <dgm:prSet/>
      <dgm:spPr/>
      <dgm:t>
        <a:bodyPr/>
        <a:lstStyle/>
        <a:p>
          <a:endParaRPr lang="zh-CN" altLang="en-US"/>
        </a:p>
      </dgm:t>
    </dgm:pt>
    <dgm:pt modelId="{A6CFF224-B2AE-4310-AFAC-33E52049C86A}">
      <dgm:prSet custT="1"/>
      <dgm:spPr/>
      <dgm:t>
        <a:bodyPr/>
        <a:lstStyle/>
        <a:p>
          <a:r>
            <a:rPr lang="en-US" altLang="zh-CN" sz="2000" spc="0" baseline="0" noProof="0" dirty="0">
              <a:solidFill>
                <a:srgbClr val="242021"/>
              </a:solidFill>
              <a:latin typeface="+mn-ea"/>
              <a:ea typeface="+mn-ea"/>
              <a:cs typeface="Times New Roman" pitchFamily="18" charset="0"/>
            </a:rPr>
            <a:t>2.</a:t>
          </a:r>
          <a:r>
            <a:rPr lang="en-US" altLang="zh-CN" sz="2000" spc="0" baseline="0" noProof="0" dirty="0">
              <a:solidFill>
                <a:srgbClr val="242021"/>
              </a:solidFill>
              <a:latin typeface="+mn-ea"/>
              <a:ea typeface="+mn-ea"/>
              <a:cs typeface="SimSun" pitchFamily="2" charset="0"/>
            </a:rPr>
            <a:t>能够应用投稿知识和技巧有针对性地投稿</a:t>
          </a:r>
          <a:r>
            <a:rPr lang="en-US" altLang="zh-CN" sz="2000" kern="1200" spc="0" baseline="0" noProof="0" dirty="0">
              <a:solidFill>
                <a:srgbClr val="242021"/>
              </a:solidFill>
              <a:latin typeface="+mn-ea"/>
              <a:ea typeface="+mn-ea"/>
              <a:cs typeface="SimSun" pitchFamily="2" charset="0"/>
            </a:rPr>
            <a:t>。</a:t>
          </a:r>
          <a:endParaRPr lang="en-US" altLang="zh-CN" sz="2000" spc="0" baseline="0" noProof="0" dirty="0">
            <a:solidFill>
              <a:srgbClr val="242021"/>
            </a:solidFill>
            <a:latin typeface="+mn-ea"/>
            <a:ea typeface="+mn-ea"/>
            <a:cs typeface="SimSun" pitchFamily="2" charset="0"/>
          </a:endParaRPr>
        </a:p>
      </dgm:t>
    </dgm:pt>
    <dgm:pt modelId="{54EE7AE7-FBE2-4E4E-BFD5-BEAA4FABFE26}" type="parTrans" cxnId="{C4FAFA45-0250-46B5-8EF1-8CB5A4DD380A}">
      <dgm:prSet/>
      <dgm:spPr/>
      <dgm:t>
        <a:bodyPr/>
        <a:lstStyle/>
        <a:p>
          <a:endParaRPr lang="zh-CN" altLang="en-US"/>
        </a:p>
      </dgm:t>
    </dgm:pt>
    <dgm:pt modelId="{7F6BCE8D-2A11-4DAA-B560-2C1557291C9D}" type="sibTrans" cxnId="{C4FAFA45-0250-46B5-8EF1-8CB5A4DD380A}">
      <dgm:prSet/>
      <dgm:spPr/>
      <dgm:t>
        <a:bodyPr/>
        <a:lstStyle/>
        <a:p>
          <a:endParaRPr lang="zh-CN" altLang="en-US"/>
        </a:p>
      </dgm:t>
    </dgm:pt>
    <dgm:pt modelId="{B8C38384-3355-496A-8470-9216DA922EC1}" type="pres">
      <dgm:prSet presAssocID="{E1B1C995-2002-4225-9447-C9EB1DCC7BFA}" presName="vert0" presStyleCnt="0">
        <dgm:presLayoutVars>
          <dgm:dir/>
          <dgm:animOne val="branch"/>
          <dgm:animLvl val="lvl"/>
        </dgm:presLayoutVars>
      </dgm:prSet>
      <dgm:spPr/>
    </dgm:pt>
    <dgm:pt modelId="{6F8AF36C-C76F-4A68-93EE-1BAC691912B5}" type="pres">
      <dgm:prSet presAssocID="{B0733146-2926-4FBB-B73C-941E62DA62A5}" presName="thickLine" presStyleLbl="alignNode1" presStyleIdx="0" presStyleCnt="3"/>
      <dgm:spPr/>
    </dgm:pt>
    <dgm:pt modelId="{86F5D9D1-92FC-4375-8F17-9CD607F0DCEB}" type="pres">
      <dgm:prSet presAssocID="{B0733146-2926-4FBB-B73C-941E62DA62A5}" presName="horz1" presStyleCnt="0"/>
      <dgm:spPr/>
    </dgm:pt>
    <dgm:pt modelId="{28CAE9F0-72A1-4996-8B74-036AE89BF0D6}" type="pres">
      <dgm:prSet presAssocID="{B0733146-2926-4FBB-B73C-941E62DA62A5}" presName="tx1" presStyleLbl="revTx" presStyleIdx="0" presStyleCnt="8"/>
      <dgm:spPr/>
    </dgm:pt>
    <dgm:pt modelId="{6F93C654-3A64-4B0C-957B-C433D670C76A}" type="pres">
      <dgm:prSet presAssocID="{B0733146-2926-4FBB-B73C-941E62DA62A5}" presName="vert1" presStyleCnt="0"/>
      <dgm:spPr/>
    </dgm:pt>
    <dgm:pt modelId="{6E401535-8B6A-454A-94A7-EA45EBD6420C}" type="pres">
      <dgm:prSet presAssocID="{E839C863-3152-4EF6-AB47-337C184630F7}" presName="vertSpace2a" presStyleCnt="0"/>
      <dgm:spPr/>
    </dgm:pt>
    <dgm:pt modelId="{1A44C7C6-81B6-44DB-83C3-DAB461B31E49}" type="pres">
      <dgm:prSet presAssocID="{E839C863-3152-4EF6-AB47-337C184630F7}" presName="horz2" presStyleCnt="0"/>
      <dgm:spPr/>
    </dgm:pt>
    <dgm:pt modelId="{6EF0D513-0CB3-447A-9A71-2FE2D0173809}" type="pres">
      <dgm:prSet presAssocID="{E839C863-3152-4EF6-AB47-337C184630F7}" presName="horzSpace2" presStyleCnt="0"/>
      <dgm:spPr/>
    </dgm:pt>
    <dgm:pt modelId="{B836089C-7074-4336-977B-627EB5C26EF2}" type="pres">
      <dgm:prSet presAssocID="{E839C863-3152-4EF6-AB47-337C184630F7}" presName="tx2" presStyleLbl="revTx" presStyleIdx="1" presStyleCnt="8"/>
      <dgm:spPr/>
    </dgm:pt>
    <dgm:pt modelId="{F8A6DAE1-0789-42F8-A3D7-93A40B7B4249}" type="pres">
      <dgm:prSet presAssocID="{E839C863-3152-4EF6-AB47-337C184630F7}" presName="vert2" presStyleCnt="0"/>
      <dgm:spPr/>
    </dgm:pt>
    <dgm:pt modelId="{4B2F143F-7426-4129-A463-8B5E43BB8CC9}" type="pres">
      <dgm:prSet presAssocID="{E839C863-3152-4EF6-AB47-337C184630F7}" presName="thinLine2b" presStyleLbl="callout" presStyleIdx="0" presStyleCnt="5"/>
      <dgm:spPr/>
    </dgm:pt>
    <dgm:pt modelId="{7159A49F-F038-4CFC-A4AE-DEE327309A3C}" type="pres">
      <dgm:prSet presAssocID="{E839C863-3152-4EF6-AB47-337C184630F7}" presName="vertSpace2b" presStyleCnt="0"/>
      <dgm:spPr/>
    </dgm:pt>
    <dgm:pt modelId="{F9588596-2C37-48A0-AD0B-B65B3BD9BA69}" type="pres">
      <dgm:prSet presAssocID="{BF44B609-CC16-4EE8-BE78-FFBA78815B4A}" presName="horz2" presStyleCnt="0"/>
      <dgm:spPr/>
    </dgm:pt>
    <dgm:pt modelId="{C8D0B704-B53E-4AFF-AC15-835089143EBB}" type="pres">
      <dgm:prSet presAssocID="{BF44B609-CC16-4EE8-BE78-FFBA78815B4A}" presName="horzSpace2" presStyleCnt="0"/>
      <dgm:spPr/>
    </dgm:pt>
    <dgm:pt modelId="{7E1CD336-6241-4082-AACE-D6FD3750E1D9}" type="pres">
      <dgm:prSet presAssocID="{BF44B609-CC16-4EE8-BE78-FFBA78815B4A}" presName="tx2" presStyleLbl="revTx" presStyleIdx="2" presStyleCnt="8"/>
      <dgm:spPr/>
    </dgm:pt>
    <dgm:pt modelId="{F5818A35-490F-4EF6-8992-49F54ACD3610}" type="pres">
      <dgm:prSet presAssocID="{BF44B609-CC16-4EE8-BE78-FFBA78815B4A}" presName="vert2" presStyleCnt="0"/>
      <dgm:spPr/>
    </dgm:pt>
    <dgm:pt modelId="{8275C493-279B-4D5B-BA7C-C4481618323D}" type="pres">
      <dgm:prSet presAssocID="{BF44B609-CC16-4EE8-BE78-FFBA78815B4A}" presName="thinLine2b" presStyleLbl="callout" presStyleIdx="1" presStyleCnt="5"/>
      <dgm:spPr/>
    </dgm:pt>
    <dgm:pt modelId="{70407558-6723-4BB7-B982-C39029044F1F}" type="pres">
      <dgm:prSet presAssocID="{BF44B609-CC16-4EE8-BE78-FFBA78815B4A}" presName="vertSpace2b" presStyleCnt="0"/>
      <dgm:spPr/>
    </dgm:pt>
    <dgm:pt modelId="{65521926-86A3-47B6-8F27-69AAAB8A1845}" type="pres">
      <dgm:prSet presAssocID="{3BECDC97-3F60-490B-97FD-74CF368EC050}" presName="thickLine" presStyleLbl="alignNode1" presStyleIdx="1" presStyleCnt="3"/>
      <dgm:spPr/>
    </dgm:pt>
    <dgm:pt modelId="{5DEAFAC9-8728-4F38-A502-DB873B2511D7}" type="pres">
      <dgm:prSet presAssocID="{3BECDC97-3F60-490B-97FD-74CF368EC050}" presName="horz1" presStyleCnt="0"/>
      <dgm:spPr/>
    </dgm:pt>
    <dgm:pt modelId="{92B46DAB-6F8F-42E2-8CB3-359EEE46EAE6}" type="pres">
      <dgm:prSet presAssocID="{3BECDC97-3F60-490B-97FD-74CF368EC050}" presName="tx1" presStyleLbl="revTx" presStyleIdx="3" presStyleCnt="8"/>
      <dgm:spPr/>
    </dgm:pt>
    <dgm:pt modelId="{3E0542C5-9F7A-4E9E-A1D4-87B683767822}" type="pres">
      <dgm:prSet presAssocID="{3BECDC97-3F60-490B-97FD-74CF368EC050}" presName="vert1" presStyleCnt="0"/>
      <dgm:spPr/>
    </dgm:pt>
    <dgm:pt modelId="{415A765D-745A-44B0-9B5A-8EF0D04BF03A}" type="pres">
      <dgm:prSet presAssocID="{FEF4C3B4-8752-47C5-8F56-6CD6384529D4}" presName="vertSpace2a" presStyleCnt="0"/>
      <dgm:spPr/>
    </dgm:pt>
    <dgm:pt modelId="{AADBF604-06DD-42C5-973A-33EE17BCB919}" type="pres">
      <dgm:prSet presAssocID="{FEF4C3B4-8752-47C5-8F56-6CD6384529D4}" presName="horz2" presStyleCnt="0"/>
      <dgm:spPr/>
    </dgm:pt>
    <dgm:pt modelId="{B7CE1AD4-9A90-4030-8FC0-FDC23EF69013}" type="pres">
      <dgm:prSet presAssocID="{FEF4C3B4-8752-47C5-8F56-6CD6384529D4}" presName="horzSpace2" presStyleCnt="0"/>
      <dgm:spPr/>
    </dgm:pt>
    <dgm:pt modelId="{EAF051B5-0C78-45A2-BF6E-50E7C0312A6F}" type="pres">
      <dgm:prSet presAssocID="{FEF4C3B4-8752-47C5-8F56-6CD6384529D4}" presName="tx2" presStyleLbl="revTx" presStyleIdx="4" presStyleCnt="8"/>
      <dgm:spPr/>
    </dgm:pt>
    <dgm:pt modelId="{11FBD460-6E90-4E9D-87DD-8E01C887264E}" type="pres">
      <dgm:prSet presAssocID="{FEF4C3B4-8752-47C5-8F56-6CD6384529D4}" presName="vert2" presStyleCnt="0"/>
      <dgm:spPr/>
    </dgm:pt>
    <dgm:pt modelId="{4332C1DB-A75A-485E-9368-AA6C8D372921}" type="pres">
      <dgm:prSet presAssocID="{FEF4C3B4-8752-47C5-8F56-6CD6384529D4}" presName="thinLine2b" presStyleLbl="callout" presStyleIdx="2" presStyleCnt="5"/>
      <dgm:spPr/>
    </dgm:pt>
    <dgm:pt modelId="{25393BC6-78D3-4988-9163-B0782B103E75}" type="pres">
      <dgm:prSet presAssocID="{FEF4C3B4-8752-47C5-8F56-6CD6384529D4}" presName="vertSpace2b" presStyleCnt="0"/>
      <dgm:spPr/>
    </dgm:pt>
    <dgm:pt modelId="{958BDEFB-ACFB-4F48-9744-071FEBBB3F4D}" type="pres">
      <dgm:prSet presAssocID="{A6CFF224-B2AE-4310-AFAC-33E52049C86A}" presName="horz2" presStyleCnt="0"/>
      <dgm:spPr/>
    </dgm:pt>
    <dgm:pt modelId="{7315CE3B-BDFF-4826-BCA4-D225A94287BC}" type="pres">
      <dgm:prSet presAssocID="{A6CFF224-B2AE-4310-AFAC-33E52049C86A}" presName="horzSpace2" presStyleCnt="0"/>
      <dgm:spPr/>
    </dgm:pt>
    <dgm:pt modelId="{48440929-E3FF-4EB7-8438-22E027279471}" type="pres">
      <dgm:prSet presAssocID="{A6CFF224-B2AE-4310-AFAC-33E52049C86A}" presName="tx2" presStyleLbl="revTx" presStyleIdx="5" presStyleCnt="8"/>
      <dgm:spPr/>
    </dgm:pt>
    <dgm:pt modelId="{1390C419-6672-4E18-B194-AD6496D06641}" type="pres">
      <dgm:prSet presAssocID="{A6CFF224-B2AE-4310-AFAC-33E52049C86A}" presName="vert2" presStyleCnt="0"/>
      <dgm:spPr/>
    </dgm:pt>
    <dgm:pt modelId="{F60B75C2-AA75-424B-9EC9-0C06FA0E9B6A}" type="pres">
      <dgm:prSet presAssocID="{A6CFF224-B2AE-4310-AFAC-33E52049C86A}" presName="thinLine2b" presStyleLbl="callout" presStyleIdx="3" presStyleCnt="5"/>
      <dgm:spPr/>
    </dgm:pt>
    <dgm:pt modelId="{48DA2AA6-FBE7-4C84-A161-93DA9627F450}" type="pres">
      <dgm:prSet presAssocID="{A6CFF224-B2AE-4310-AFAC-33E52049C86A}" presName="vertSpace2b" presStyleCnt="0"/>
      <dgm:spPr/>
    </dgm:pt>
    <dgm:pt modelId="{9A0BE085-F831-4BEE-954F-DFCDA161253C}" type="pres">
      <dgm:prSet presAssocID="{A77F45B0-DE32-4445-94F2-970F829D15C3}" presName="thickLine" presStyleLbl="alignNode1" presStyleIdx="2" presStyleCnt="3"/>
      <dgm:spPr/>
    </dgm:pt>
    <dgm:pt modelId="{D6CED3EA-92EF-47F1-8DD3-46F41340491D}" type="pres">
      <dgm:prSet presAssocID="{A77F45B0-DE32-4445-94F2-970F829D15C3}" presName="horz1" presStyleCnt="0"/>
      <dgm:spPr/>
    </dgm:pt>
    <dgm:pt modelId="{C8642049-661A-41BD-AD40-2476C9EA9966}" type="pres">
      <dgm:prSet presAssocID="{A77F45B0-DE32-4445-94F2-970F829D15C3}" presName="tx1" presStyleLbl="revTx" presStyleIdx="6" presStyleCnt="8"/>
      <dgm:spPr/>
    </dgm:pt>
    <dgm:pt modelId="{0484776A-DB1E-40B9-A0C9-3A67875238C5}" type="pres">
      <dgm:prSet presAssocID="{A77F45B0-DE32-4445-94F2-970F829D15C3}" presName="vert1" presStyleCnt="0"/>
      <dgm:spPr/>
    </dgm:pt>
    <dgm:pt modelId="{3B94E9E3-08AA-4BCB-BC45-ECB817BB9FCD}" type="pres">
      <dgm:prSet presAssocID="{4F65D4DA-9F8F-4F32-906D-5A5BF671AC17}" presName="vertSpace2a" presStyleCnt="0"/>
      <dgm:spPr/>
    </dgm:pt>
    <dgm:pt modelId="{5B5B353C-E117-40C5-AC34-5C2B89594054}" type="pres">
      <dgm:prSet presAssocID="{4F65D4DA-9F8F-4F32-906D-5A5BF671AC17}" presName="horz2" presStyleCnt="0"/>
      <dgm:spPr/>
    </dgm:pt>
    <dgm:pt modelId="{73898D68-C8B9-46AC-A590-14D88BFDD659}" type="pres">
      <dgm:prSet presAssocID="{4F65D4DA-9F8F-4F32-906D-5A5BF671AC17}" presName="horzSpace2" presStyleCnt="0"/>
      <dgm:spPr/>
    </dgm:pt>
    <dgm:pt modelId="{63B25C0C-C6F1-4A5F-A22A-04B5E7956E9E}" type="pres">
      <dgm:prSet presAssocID="{4F65D4DA-9F8F-4F32-906D-5A5BF671AC17}" presName="tx2" presStyleLbl="revTx" presStyleIdx="7" presStyleCnt="8"/>
      <dgm:spPr/>
    </dgm:pt>
    <dgm:pt modelId="{AA4A3172-AE3F-4489-AA4B-E4900AF11A01}" type="pres">
      <dgm:prSet presAssocID="{4F65D4DA-9F8F-4F32-906D-5A5BF671AC17}" presName="vert2" presStyleCnt="0"/>
      <dgm:spPr/>
    </dgm:pt>
    <dgm:pt modelId="{BEA92CE0-4474-4EE3-B140-465012A5FE87}" type="pres">
      <dgm:prSet presAssocID="{4F65D4DA-9F8F-4F32-906D-5A5BF671AC17}" presName="thinLine2b" presStyleLbl="callout" presStyleIdx="4" presStyleCnt="5"/>
      <dgm:spPr/>
    </dgm:pt>
    <dgm:pt modelId="{300B036F-FE8C-436A-8DD6-C913A1F7A264}" type="pres">
      <dgm:prSet presAssocID="{4F65D4DA-9F8F-4F32-906D-5A5BF671AC17}" presName="vertSpace2b" presStyleCnt="0"/>
      <dgm:spPr/>
    </dgm:pt>
  </dgm:ptLst>
  <dgm:cxnLst>
    <dgm:cxn modelId="{57A52A10-39DB-41DD-B503-BA43B3FAE87D}" srcId="{B0733146-2926-4FBB-B73C-941E62DA62A5}" destId="{E839C863-3152-4EF6-AB47-337C184630F7}" srcOrd="0" destOrd="0" parTransId="{35FFD1B5-19CA-49C4-B45F-716251B93692}" sibTransId="{0BF82DDD-F6B8-4AB4-89DF-63AC0EFA303B}"/>
    <dgm:cxn modelId="{0AF29B15-7BC4-417E-9B2E-726B5C78A760}" type="presOf" srcId="{B0733146-2926-4FBB-B73C-941E62DA62A5}" destId="{28CAE9F0-72A1-4996-8B74-036AE89BF0D6}" srcOrd="0" destOrd="0" presId="urn:microsoft.com/office/officeart/2008/layout/LinedList"/>
    <dgm:cxn modelId="{1AAF4E17-EE18-4C9D-89C5-69A440FF0376}" type="presOf" srcId="{A6CFF224-B2AE-4310-AFAC-33E52049C86A}" destId="{48440929-E3FF-4EB7-8438-22E027279471}" srcOrd="0" destOrd="0" presId="urn:microsoft.com/office/officeart/2008/layout/LinedList"/>
    <dgm:cxn modelId="{B3D4251E-717B-4724-B771-EDF31C48465E}" srcId="{3BECDC97-3F60-490B-97FD-74CF368EC050}" destId="{FEF4C3B4-8752-47C5-8F56-6CD6384529D4}" srcOrd="0" destOrd="0" parTransId="{4EDF9D0C-CC09-48A0-897D-0F94FA748BA1}" sibTransId="{89D6F043-7C74-4F52-B332-C3F68D1DA33C}"/>
    <dgm:cxn modelId="{2AA14A20-94EE-4259-B396-3BC4521A2A40}" type="presOf" srcId="{FEF4C3B4-8752-47C5-8F56-6CD6384529D4}" destId="{EAF051B5-0C78-45A2-BF6E-50E7C0312A6F}" srcOrd="0" destOrd="0" presId="urn:microsoft.com/office/officeart/2008/layout/LinedList"/>
    <dgm:cxn modelId="{2B60D630-5BF5-43CB-A5A3-36B69FA599C6}" type="presOf" srcId="{4F65D4DA-9F8F-4F32-906D-5A5BF671AC17}" destId="{63B25C0C-C6F1-4A5F-A22A-04B5E7956E9E}" srcOrd="0" destOrd="0" presId="urn:microsoft.com/office/officeart/2008/layout/LinedList"/>
    <dgm:cxn modelId="{0FFA2563-BA4C-42CF-B3C2-C8687A44BA8E}" srcId="{E1B1C995-2002-4225-9447-C9EB1DCC7BFA}" destId="{3BECDC97-3F60-490B-97FD-74CF368EC050}" srcOrd="1" destOrd="0" parTransId="{356C194B-05C2-4EC2-ACCF-51403481DBE0}" sibTransId="{812B2E5C-DEEB-4DAF-A265-9CCC264185AB}"/>
    <dgm:cxn modelId="{C4FAFA45-0250-46B5-8EF1-8CB5A4DD380A}" srcId="{3BECDC97-3F60-490B-97FD-74CF368EC050}" destId="{A6CFF224-B2AE-4310-AFAC-33E52049C86A}" srcOrd="1" destOrd="0" parTransId="{54EE7AE7-FBE2-4E4E-BFD5-BEAA4FABFE26}" sibTransId="{7F6BCE8D-2A11-4DAA-B560-2C1557291C9D}"/>
    <dgm:cxn modelId="{4B454377-9C2B-422F-968A-8025C26EDD45}" srcId="{B0733146-2926-4FBB-B73C-941E62DA62A5}" destId="{BF44B609-CC16-4EE8-BE78-FFBA78815B4A}" srcOrd="1" destOrd="0" parTransId="{2934AC3E-4883-4BCA-BD87-1EB6B7DFBE25}" sibTransId="{8B78D2A7-BA8E-4575-A98D-D3583F509EF1}"/>
    <dgm:cxn modelId="{E6AA5A95-EA90-485C-87B5-25E2578F386F}" type="presOf" srcId="{3BECDC97-3F60-490B-97FD-74CF368EC050}" destId="{92B46DAB-6F8F-42E2-8CB3-359EEE46EAE6}" srcOrd="0" destOrd="0" presId="urn:microsoft.com/office/officeart/2008/layout/LinedList"/>
    <dgm:cxn modelId="{DA01C999-7463-46B7-82F9-FB1EF0A2B3AD}" srcId="{E1B1C995-2002-4225-9447-C9EB1DCC7BFA}" destId="{B0733146-2926-4FBB-B73C-941E62DA62A5}" srcOrd="0" destOrd="0" parTransId="{6DACAAC8-A9BE-4581-9ECD-7DFC8EAB34A5}" sibTransId="{034ADE61-6BB9-4B7C-A642-F442A18669ED}"/>
    <dgm:cxn modelId="{6A6969A9-5275-48B0-95C2-7B56518D01B7}" type="presOf" srcId="{E839C863-3152-4EF6-AB47-337C184630F7}" destId="{B836089C-7074-4336-977B-627EB5C26EF2}" srcOrd="0" destOrd="0" presId="urn:microsoft.com/office/officeart/2008/layout/LinedList"/>
    <dgm:cxn modelId="{0030EFCA-A305-45B0-A84C-E135432212B7}" type="presOf" srcId="{E1B1C995-2002-4225-9447-C9EB1DCC7BFA}" destId="{B8C38384-3355-496A-8470-9216DA922EC1}" srcOrd="0" destOrd="0" presId="urn:microsoft.com/office/officeart/2008/layout/LinedList"/>
    <dgm:cxn modelId="{979F3DD4-6F25-4783-8736-7C374764B244}" srcId="{E1B1C995-2002-4225-9447-C9EB1DCC7BFA}" destId="{A77F45B0-DE32-4445-94F2-970F829D15C3}" srcOrd="2" destOrd="0" parTransId="{CF2F39FB-1284-4CF2-A162-0E64C5898EE8}" sibTransId="{F0BAA4B2-6D7E-47E7-9D3C-3A94CF834908}"/>
    <dgm:cxn modelId="{F810CAD6-886A-48BB-89B0-A4DCB26AD3D2}" type="presOf" srcId="{A77F45B0-DE32-4445-94F2-970F829D15C3}" destId="{C8642049-661A-41BD-AD40-2476C9EA9966}" srcOrd="0" destOrd="0" presId="urn:microsoft.com/office/officeart/2008/layout/LinedList"/>
    <dgm:cxn modelId="{A2E5E4D8-ED1E-4287-BC5C-704DA423F62F}" srcId="{A77F45B0-DE32-4445-94F2-970F829D15C3}" destId="{4F65D4DA-9F8F-4F32-906D-5A5BF671AC17}" srcOrd="0" destOrd="0" parTransId="{9BC297A1-FD89-4118-91DC-A07F30C122D3}" sibTransId="{6882ABB9-D8DE-4BA7-8502-8AB76E2690AC}"/>
    <dgm:cxn modelId="{A939C9E3-7CCD-4F76-A8B8-9B12C72F8C7C}" type="presOf" srcId="{BF44B609-CC16-4EE8-BE78-FFBA78815B4A}" destId="{7E1CD336-6241-4082-AACE-D6FD3750E1D9}" srcOrd="0" destOrd="0" presId="urn:microsoft.com/office/officeart/2008/layout/LinedList"/>
    <dgm:cxn modelId="{CD9135C2-EC06-42E8-9FF8-719D84FE418B}" type="presParOf" srcId="{B8C38384-3355-496A-8470-9216DA922EC1}" destId="{6F8AF36C-C76F-4A68-93EE-1BAC691912B5}" srcOrd="0" destOrd="0" presId="urn:microsoft.com/office/officeart/2008/layout/LinedList"/>
    <dgm:cxn modelId="{EE54658C-023C-4220-8404-7203AE1C1083}" type="presParOf" srcId="{B8C38384-3355-496A-8470-9216DA922EC1}" destId="{86F5D9D1-92FC-4375-8F17-9CD607F0DCEB}" srcOrd="1" destOrd="0" presId="urn:microsoft.com/office/officeart/2008/layout/LinedList"/>
    <dgm:cxn modelId="{E9C7F6D1-78D6-40F7-8B37-ABD43ED5910B}" type="presParOf" srcId="{86F5D9D1-92FC-4375-8F17-9CD607F0DCEB}" destId="{28CAE9F0-72A1-4996-8B74-036AE89BF0D6}" srcOrd="0" destOrd="0" presId="urn:microsoft.com/office/officeart/2008/layout/LinedList"/>
    <dgm:cxn modelId="{9794D2A4-9B4A-4F7F-972A-90219752B425}" type="presParOf" srcId="{86F5D9D1-92FC-4375-8F17-9CD607F0DCEB}" destId="{6F93C654-3A64-4B0C-957B-C433D670C76A}" srcOrd="1" destOrd="0" presId="urn:microsoft.com/office/officeart/2008/layout/LinedList"/>
    <dgm:cxn modelId="{D2D54638-C322-46AD-8EBD-99A41A650C4C}" type="presParOf" srcId="{6F93C654-3A64-4B0C-957B-C433D670C76A}" destId="{6E401535-8B6A-454A-94A7-EA45EBD6420C}" srcOrd="0" destOrd="0" presId="urn:microsoft.com/office/officeart/2008/layout/LinedList"/>
    <dgm:cxn modelId="{6C40CAB1-4A30-4E91-9188-313AA21CE0C5}" type="presParOf" srcId="{6F93C654-3A64-4B0C-957B-C433D670C76A}" destId="{1A44C7C6-81B6-44DB-83C3-DAB461B31E49}" srcOrd="1" destOrd="0" presId="urn:microsoft.com/office/officeart/2008/layout/LinedList"/>
    <dgm:cxn modelId="{F0107F46-E581-4A5E-8694-6323E08EC955}" type="presParOf" srcId="{1A44C7C6-81B6-44DB-83C3-DAB461B31E49}" destId="{6EF0D513-0CB3-447A-9A71-2FE2D0173809}" srcOrd="0" destOrd="0" presId="urn:microsoft.com/office/officeart/2008/layout/LinedList"/>
    <dgm:cxn modelId="{C0204276-5239-4201-8384-0F73D47091DD}" type="presParOf" srcId="{1A44C7C6-81B6-44DB-83C3-DAB461B31E49}" destId="{B836089C-7074-4336-977B-627EB5C26EF2}" srcOrd="1" destOrd="0" presId="urn:microsoft.com/office/officeart/2008/layout/LinedList"/>
    <dgm:cxn modelId="{228CA5E0-3788-41BD-9AC6-83F4A33B63BE}" type="presParOf" srcId="{1A44C7C6-81B6-44DB-83C3-DAB461B31E49}" destId="{F8A6DAE1-0789-42F8-A3D7-93A40B7B4249}" srcOrd="2" destOrd="0" presId="urn:microsoft.com/office/officeart/2008/layout/LinedList"/>
    <dgm:cxn modelId="{DF512FD1-748E-4322-815B-3080EEEE4747}" type="presParOf" srcId="{6F93C654-3A64-4B0C-957B-C433D670C76A}" destId="{4B2F143F-7426-4129-A463-8B5E43BB8CC9}" srcOrd="2" destOrd="0" presId="urn:microsoft.com/office/officeart/2008/layout/LinedList"/>
    <dgm:cxn modelId="{BB85722D-E1EA-47E1-A369-15A4F1ED8D15}" type="presParOf" srcId="{6F93C654-3A64-4B0C-957B-C433D670C76A}" destId="{7159A49F-F038-4CFC-A4AE-DEE327309A3C}" srcOrd="3" destOrd="0" presId="urn:microsoft.com/office/officeart/2008/layout/LinedList"/>
    <dgm:cxn modelId="{7FF9A2A9-0125-4B4F-A369-2883E42E57E6}" type="presParOf" srcId="{6F93C654-3A64-4B0C-957B-C433D670C76A}" destId="{F9588596-2C37-48A0-AD0B-B65B3BD9BA69}" srcOrd="4" destOrd="0" presId="urn:microsoft.com/office/officeart/2008/layout/LinedList"/>
    <dgm:cxn modelId="{C2A26B1D-2F69-47F0-BBD3-AAC66CAF7A97}" type="presParOf" srcId="{F9588596-2C37-48A0-AD0B-B65B3BD9BA69}" destId="{C8D0B704-B53E-4AFF-AC15-835089143EBB}" srcOrd="0" destOrd="0" presId="urn:microsoft.com/office/officeart/2008/layout/LinedList"/>
    <dgm:cxn modelId="{8C387DAC-F2BC-450D-868E-32D079AD6EAC}" type="presParOf" srcId="{F9588596-2C37-48A0-AD0B-B65B3BD9BA69}" destId="{7E1CD336-6241-4082-AACE-D6FD3750E1D9}" srcOrd="1" destOrd="0" presId="urn:microsoft.com/office/officeart/2008/layout/LinedList"/>
    <dgm:cxn modelId="{A009512B-09A8-475B-BF7D-9FE0717CE393}" type="presParOf" srcId="{F9588596-2C37-48A0-AD0B-B65B3BD9BA69}" destId="{F5818A35-490F-4EF6-8992-49F54ACD3610}" srcOrd="2" destOrd="0" presId="urn:microsoft.com/office/officeart/2008/layout/LinedList"/>
    <dgm:cxn modelId="{515E283A-FB14-4C50-822B-279D32FE774F}" type="presParOf" srcId="{6F93C654-3A64-4B0C-957B-C433D670C76A}" destId="{8275C493-279B-4D5B-BA7C-C4481618323D}" srcOrd="5" destOrd="0" presId="urn:microsoft.com/office/officeart/2008/layout/LinedList"/>
    <dgm:cxn modelId="{6982F3E9-2CFB-4C7C-AA14-68854A4A455A}" type="presParOf" srcId="{6F93C654-3A64-4B0C-957B-C433D670C76A}" destId="{70407558-6723-4BB7-B982-C39029044F1F}" srcOrd="6" destOrd="0" presId="urn:microsoft.com/office/officeart/2008/layout/LinedList"/>
    <dgm:cxn modelId="{2B5E97D4-F8C0-4B12-8421-3448E540CB07}" type="presParOf" srcId="{B8C38384-3355-496A-8470-9216DA922EC1}" destId="{65521926-86A3-47B6-8F27-69AAAB8A1845}" srcOrd="2" destOrd="0" presId="urn:microsoft.com/office/officeart/2008/layout/LinedList"/>
    <dgm:cxn modelId="{F1E0B216-DC6C-45E3-B8BF-3997A6FB4DBA}" type="presParOf" srcId="{B8C38384-3355-496A-8470-9216DA922EC1}" destId="{5DEAFAC9-8728-4F38-A502-DB873B2511D7}" srcOrd="3" destOrd="0" presId="urn:microsoft.com/office/officeart/2008/layout/LinedList"/>
    <dgm:cxn modelId="{3BC52669-5DC1-4BCE-90F8-5BA26880EAEB}" type="presParOf" srcId="{5DEAFAC9-8728-4F38-A502-DB873B2511D7}" destId="{92B46DAB-6F8F-42E2-8CB3-359EEE46EAE6}" srcOrd="0" destOrd="0" presId="urn:microsoft.com/office/officeart/2008/layout/LinedList"/>
    <dgm:cxn modelId="{98956A9E-C860-4B45-821A-425B4CEAE0A1}" type="presParOf" srcId="{5DEAFAC9-8728-4F38-A502-DB873B2511D7}" destId="{3E0542C5-9F7A-4E9E-A1D4-87B683767822}" srcOrd="1" destOrd="0" presId="urn:microsoft.com/office/officeart/2008/layout/LinedList"/>
    <dgm:cxn modelId="{9077AE29-27F9-4E55-ADB9-9328B9725FC8}" type="presParOf" srcId="{3E0542C5-9F7A-4E9E-A1D4-87B683767822}" destId="{415A765D-745A-44B0-9B5A-8EF0D04BF03A}" srcOrd="0" destOrd="0" presId="urn:microsoft.com/office/officeart/2008/layout/LinedList"/>
    <dgm:cxn modelId="{43870FF1-33DB-4EB4-B89A-95DC738452DE}" type="presParOf" srcId="{3E0542C5-9F7A-4E9E-A1D4-87B683767822}" destId="{AADBF604-06DD-42C5-973A-33EE17BCB919}" srcOrd="1" destOrd="0" presId="urn:microsoft.com/office/officeart/2008/layout/LinedList"/>
    <dgm:cxn modelId="{8ABCFDB2-F871-4EE0-84C3-B2535851EB9D}" type="presParOf" srcId="{AADBF604-06DD-42C5-973A-33EE17BCB919}" destId="{B7CE1AD4-9A90-4030-8FC0-FDC23EF69013}" srcOrd="0" destOrd="0" presId="urn:microsoft.com/office/officeart/2008/layout/LinedList"/>
    <dgm:cxn modelId="{230AAFB9-2292-4EFC-AF13-9A41B2ABE9DF}" type="presParOf" srcId="{AADBF604-06DD-42C5-973A-33EE17BCB919}" destId="{EAF051B5-0C78-45A2-BF6E-50E7C0312A6F}" srcOrd="1" destOrd="0" presId="urn:microsoft.com/office/officeart/2008/layout/LinedList"/>
    <dgm:cxn modelId="{39E7F1DB-FC11-4D52-B2A7-CFDF0EC26D8C}" type="presParOf" srcId="{AADBF604-06DD-42C5-973A-33EE17BCB919}" destId="{11FBD460-6E90-4E9D-87DD-8E01C887264E}" srcOrd="2" destOrd="0" presId="urn:microsoft.com/office/officeart/2008/layout/LinedList"/>
    <dgm:cxn modelId="{BD670B1E-61C3-4AD4-A175-C687BBAEB0AB}" type="presParOf" srcId="{3E0542C5-9F7A-4E9E-A1D4-87B683767822}" destId="{4332C1DB-A75A-485E-9368-AA6C8D372921}" srcOrd="2" destOrd="0" presId="urn:microsoft.com/office/officeart/2008/layout/LinedList"/>
    <dgm:cxn modelId="{53DE13BC-B4FE-484B-B324-4B44A87CB9BF}" type="presParOf" srcId="{3E0542C5-9F7A-4E9E-A1D4-87B683767822}" destId="{25393BC6-78D3-4988-9163-B0782B103E75}" srcOrd="3" destOrd="0" presId="urn:microsoft.com/office/officeart/2008/layout/LinedList"/>
    <dgm:cxn modelId="{4879F21F-33C1-496E-B7BD-03E12BFD6230}" type="presParOf" srcId="{3E0542C5-9F7A-4E9E-A1D4-87B683767822}" destId="{958BDEFB-ACFB-4F48-9744-071FEBBB3F4D}" srcOrd="4" destOrd="0" presId="urn:microsoft.com/office/officeart/2008/layout/LinedList"/>
    <dgm:cxn modelId="{110CF142-7188-46DB-AD95-250CF5914455}" type="presParOf" srcId="{958BDEFB-ACFB-4F48-9744-071FEBBB3F4D}" destId="{7315CE3B-BDFF-4826-BCA4-D225A94287BC}" srcOrd="0" destOrd="0" presId="urn:microsoft.com/office/officeart/2008/layout/LinedList"/>
    <dgm:cxn modelId="{4E70ACA0-C2BA-4544-BAE1-7AC140419396}" type="presParOf" srcId="{958BDEFB-ACFB-4F48-9744-071FEBBB3F4D}" destId="{48440929-E3FF-4EB7-8438-22E027279471}" srcOrd="1" destOrd="0" presId="urn:microsoft.com/office/officeart/2008/layout/LinedList"/>
    <dgm:cxn modelId="{DA44FCD8-9EB0-480D-8953-C418DB018167}" type="presParOf" srcId="{958BDEFB-ACFB-4F48-9744-071FEBBB3F4D}" destId="{1390C419-6672-4E18-B194-AD6496D06641}" srcOrd="2" destOrd="0" presId="urn:microsoft.com/office/officeart/2008/layout/LinedList"/>
    <dgm:cxn modelId="{18F65469-EB43-409E-AD77-829EA00F4447}" type="presParOf" srcId="{3E0542C5-9F7A-4E9E-A1D4-87B683767822}" destId="{F60B75C2-AA75-424B-9EC9-0C06FA0E9B6A}" srcOrd="5" destOrd="0" presId="urn:microsoft.com/office/officeart/2008/layout/LinedList"/>
    <dgm:cxn modelId="{FE5426EF-E122-43D0-8779-D78D6B9D581F}" type="presParOf" srcId="{3E0542C5-9F7A-4E9E-A1D4-87B683767822}" destId="{48DA2AA6-FBE7-4C84-A161-93DA9627F450}" srcOrd="6" destOrd="0" presId="urn:microsoft.com/office/officeart/2008/layout/LinedList"/>
    <dgm:cxn modelId="{D644E8D1-8667-4873-AF8E-4C36C0CD23F4}" type="presParOf" srcId="{B8C38384-3355-496A-8470-9216DA922EC1}" destId="{9A0BE085-F831-4BEE-954F-DFCDA161253C}" srcOrd="4" destOrd="0" presId="urn:microsoft.com/office/officeart/2008/layout/LinedList"/>
    <dgm:cxn modelId="{A2AFB9F8-AF38-43E6-A37A-8C77CC56E096}" type="presParOf" srcId="{B8C38384-3355-496A-8470-9216DA922EC1}" destId="{D6CED3EA-92EF-47F1-8DD3-46F41340491D}" srcOrd="5" destOrd="0" presId="urn:microsoft.com/office/officeart/2008/layout/LinedList"/>
    <dgm:cxn modelId="{EE25C5B7-EABD-4EF6-991B-FB060147D076}" type="presParOf" srcId="{D6CED3EA-92EF-47F1-8DD3-46F41340491D}" destId="{C8642049-661A-41BD-AD40-2476C9EA9966}" srcOrd="0" destOrd="0" presId="urn:microsoft.com/office/officeart/2008/layout/LinedList"/>
    <dgm:cxn modelId="{D30FF9F6-F8BA-4591-837D-FB299EBE4182}" type="presParOf" srcId="{D6CED3EA-92EF-47F1-8DD3-46F41340491D}" destId="{0484776A-DB1E-40B9-A0C9-3A67875238C5}" srcOrd="1" destOrd="0" presId="urn:microsoft.com/office/officeart/2008/layout/LinedList"/>
    <dgm:cxn modelId="{3EBA034F-DE16-427B-8560-0D7141F35F63}" type="presParOf" srcId="{0484776A-DB1E-40B9-A0C9-3A67875238C5}" destId="{3B94E9E3-08AA-4BCB-BC45-ECB817BB9FCD}" srcOrd="0" destOrd="0" presId="urn:microsoft.com/office/officeart/2008/layout/LinedList"/>
    <dgm:cxn modelId="{2AAB1BE8-8473-4D03-BADB-3801EFCF52AA}" type="presParOf" srcId="{0484776A-DB1E-40B9-A0C9-3A67875238C5}" destId="{5B5B353C-E117-40C5-AC34-5C2B89594054}" srcOrd="1" destOrd="0" presId="urn:microsoft.com/office/officeart/2008/layout/LinedList"/>
    <dgm:cxn modelId="{6D62E342-44B6-4B3F-9538-9E176B332557}" type="presParOf" srcId="{5B5B353C-E117-40C5-AC34-5C2B89594054}" destId="{73898D68-C8B9-46AC-A590-14D88BFDD659}" srcOrd="0" destOrd="0" presId="urn:microsoft.com/office/officeart/2008/layout/LinedList"/>
    <dgm:cxn modelId="{974A6089-5E2E-48C8-9F02-C49256E2D5D1}" type="presParOf" srcId="{5B5B353C-E117-40C5-AC34-5C2B89594054}" destId="{63B25C0C-C6F1-4A5F-A22A-04B5E7956E9E}" srcOrd="1" destOrd="0" presId="urn:microsoft.com/office/officeart/2008/layout/LinedList"/>
    <dgm:cxn modelId="{44490C42-AF0B-4E7D-A872-D2877BFDA2A1}" type="presParOf" srcId="{5B5B353C-E117-40C5-AC34-5C2B89594054}" destId="{AA4A3172-AE3F-4489-AA4B-E4900AF11A01}" srcOrd="2" destOrd="0" presId="urn:microsoft.com/office/officeart/2008/layout/LinedList"/>
    <dgm:cxn modelId="{4181D051-0970-46B6-B2E3-0E69481E821E}" type="presParOf" srcId="{0484776A-DB1E-40B9-A0C9-3A67875238C5}" destId="{BEA92CE0-4474-4EE3-B140-465012A5FE87}" srcOrd="2" destOrd="0" presId="urn:microsoft.com/office/officeart/2008/layout/LinedList"/>
    <dgm:cxn modelId="{63EB67FF-9CD0-48F7-96EA-C65861D890FB}" type="presParOf" srcId="{0484776A-DB1E-40B9-A0C9-3A67875238C5}" destId="{300B036F-FE8C-436A-8DD6-C913A1F7A264}"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393FEB-DB7B-445F-9FAC-D14A59DB96B7}" type="doc">
      <dgm:prSet loTypeId="urn:microsoft.com/office/officeart/2005/8/layout/process1" loCatId="process" qsTypeId="urn:microsoft.com/office/officeart/2005/8/quickstyle/simple4" qsCatId="simple" csTypeId="urn:microsoft.com/office/officeart/2005/8/colors/colorful2" csCatId="colorful" phldr="1"/>
      <dgm:spPr/>
    </dgm:pt>
    <dgm:pt modelId="{4CAB9CC2-422A-43EA-8A99-930471E8D97F}">
      <dgm:prSet phldrT="[文本]" custT="1"/>
      <dgm:spPr/>
      <dgm:t>
        <a:bodyPr/>
        <a:lstStyle/>
        <a:p>
          <a:r>
            <a:rPr lang="zh-CN" altLang="en-US" sz="2400" b="1" dirty="0"/>
            <a:t>作者投稿（一般需支付审稿费）</a:t>
          </a:r>
        </a:p>
      </dgm:t>
    </dgm:pt>
    <dgm:pt modelId="{694A4779-B458-46C3-A750-60934CB57CAB}" type="parTrans" cxnId="{E6723998-C418-49DC-BEF3-1BFE762D0DF8}">
      <dgm:prSet/>
      <dgm:spPr/>
      <dgm:t>
        <a:bodyPr/>
        <a:lstStyle/>
        <a:p>
          <a:endParaRPr lang="zh-CN" altLang="en-US"/>
        </a:p>
      </dgm:t>
    </dgm:pt>
    <dgm:pt modelId="{D7322814-0187-4954-B62B-C7438D7C89E1}" type="sibTrans" cxnId="{E6723998-C418-49DC-BEF3-1BFE762D0DF8}">
      <dgm:prSet/>
      <dgm:spPr/>
      <dgm:t>
        <a:bodyPr/>
        <a:lstStyle/>
        <a:p>
          <a:endParaRPr lang="zh-CN" altLang="en-US"/>
        </a:p>
      </dgm:t>
    </dgm:pt>
    <dgm:pt modelId="{01280709-EF7A-4571-BD2F-11FEFE5F647D}">
      <dgm:prSet phldrT="[文本]" custT="1"/>
      <dgm:spPr/>
      <dgm:t>
        <a:bodyPr/>
        <a:lstStyle/>
        <a:p>
          <a:r>
            <a:rPr lang="zh-CN" altLang="en-US" sz="2400" b="1" dirty="0"/>
            <a:t>“开放获取”期刊（审稿、组织同行评议）</a:t>
          </a:r>
        </a:p>
      </dgm:t>
    </dgm:pt>
    <dgm:pt modelId="{B2442E85-423A-460F-8111-0B4B78A01C12}" type="parTrans" cxnId="{E0A6E00F-CC36-4DD7-8836-F419426199A8}">
      <dgm:prSet/>
      <dgm:spPr/>
      <dgm:t>
        <a:bodyPr/>
        <a:lstStyle/>
        <a:p>
          <a:endParaRPr lang="zh-CN" altLang="en-US"/>
        </a:p>
      </dgm:t>
    </dgm:pt>
    <dgm:pt modelId="{74D85C70-BF20-4D26-8EC8-74A418260BA1}" type="sibTrans" cxnId="{E0A6E00F-CC36-4DD7-8836-F419426199A8}">
      <dgm:prSet/>
      <dgm:spPr/>
      <dgm:t>
        <a:bodyPr/>
        <a:lstStyle/>
        <a:p>
          <a:endParaRPr lang="zh-CN" altLang="en-US"/>
        </a:p>
      </dgm:t>
    </dgm:pt>
    <dgm:pt modelId="{AC4A9BD8-DAF6-47AF-A20F-ACAD61C27B4B}">
      <dgm:prSet phldrT="[文本]" custT="1"/>
      <dgm:spPr/>
      <dgm:t>
        <a:bodyPr/>
        <a:lstStyle/>
        <a:p>
          <a:r>
            <a:rPr lang="zh-CN" altLang="en-US" sz="2400" b="1" dirty="0"/>
            <a:t>网络传播</a:t>
          </a:r>
        </a:p>
      </dgm:t>
    </dgm:pt>
    <dgm:pt modelId="{FBDA79B9-F8D2-4EB1-A211-8D99729C22E9}" type="parTrans" cxnId="{F594BE59-5A7B-433C-B454-040729D7A945}">
      <dgm:prSet/>
      <dgm:spPr/>
      <dgm:t>
        <a:bodyPr/>
        <a:lstStyle/>
        <a:p>
          <a:endParaRPr lang="zh-CN" altLang="en-US"/>
        </a:p>
      </dgm:t>
    </dgm:pt>
    <dgm:pt modelId="{4C90A36A-F725-47CB-81B9-BF4888D3FF99}" type="sibTrans" cxnId="{F594BE59-5A7B-433C-B454-040729D7A945}">
      <dgm:prSet/>
      <dgm:spPr/>
      <dgm:t>
        <a:bodyPr/>
        <a:lstStyle/>
        <a:p>
          <a:endParaRPr lang="zh-CN" altLang="en-US"/>
        </a:p>
      </dgm:t>
    </dgm:pt>
    <dgm:pt modelId="{CFBB1699-2A54-44A6-BFC5-BD79D82CF473}">
      <dgm:prSet phldrT="[文本]" custT="1"/>
      <dgm:spPr/>
      <dgm:t>
        <a:bodyPr/>
        <a:lstStyle/>
        <a:p>
          <a:r>
            <a:rPr lang="zh-CN" altLang="en-US" sz="2400" b="1" dirty="0"/>
            <a:t>读者阅读（免费）</a:t>
          </a:r>
        </a:p>
      </dgm:t>
    </dgm:pt>
    <dgm:pt modelId="{41D0DE30-547B-475A-B218-D79434D87446}" type="parTrans" cxnId="{8675CB02-8DF2-439A-B34F-7FE417FA2937}">
      <dgm:prSet/>
      <dgm:spPr/>
      <dgm:t>
        <a:bodyPr/>
        <a:lstStyle/>
        <a:p>
          <a:endParaRPr lang="zh-CN" altLang="en-US"/>
        </a:p>
      </dgm:t>
    </dgm:pt>
    <dgm:pt modelId="{7F99D828-3459-4EE6-8B14-8642CD818718}" type="sibTrans" cxnId="{8675CB02-8DF2-439A-B34F-7FE417FA2937}">
      <dgm:prSet/>
      <dgm:spPr/>
      <dgm:t>
        <a:bodyPr/>
        <a:lstStyle/>
        <a:p>
          <a:endParaRPr lang="zh-CN" altLang="en-US"/>
        </a:p>
      </dgm:t>
    </dgm:pt>
    <dgm:pt modelId="{23E8BA31-3437-4C77-A247-F7A3CF3B9EDC}" type="pres">
      <dgm:prSet presAssocID="{E6393FEB-DB7B-445F-9FAC-D14A59DB96B7}" presName="Name0" presStyleCnt="0">
        <dgm:presLayoutVars>
          <dgm:dir/>
          <dgm:resizeHandles val="exact"/>
        </dgm:presLayoutVars>
      </dgm:prSet>
      <dgm:spPr/>
    </dgm:pt>
    <dgm:pt modelId="{9DD23D3C-B2ED-4F53-ADFC-2B91BE253148}" type="pres">
      <dgm:prSet presAssocID="{4CAB9CC2-422A-43EA-8A99-930471E8D97F}" presName="node" presStyleLbl="node1" presStyleIdx="0" presStyleCnt="4">
        <dgm:presLayoutVars>
          <dgm:bulletEnabled val="1"/>
        </dgm:presLayoutVars>
      </dgm:prSet>
      <dgm:spPr/>
    </dgm:pt>
    <dgm:pt modelId="{AAC6F212-191C-428E-812B-157FC2A51589}" type="pres">
      <dgm:prSet presAssocID="{D7322814-0187-4954-B62B-C7438D7C89E1}" presName="sibTrans" presStyleLbl="sibTrans2D1" presStyleIdx="0" presStyleCnt="3"/>
      <dgm:spPr/>
    </dgm:pt>
    <dgm:pt modelId="{EBB588AA-D69F-42F4-9F2B-214D90CE8B3F}" type="pres">
      <dgm:prSet presAssocID="{D7322814-0187-4954-B62B-C7438D7C89E1}" presName="connectorText" presStyleLbl="sibTrans2D1" presStyleIdx="0" presStyleCnt="3"/>
      <dgm:spPr/>
    </dgm:pt>
    <dgm:pt modelId="{8B465E6D-966E-4E44-A4CE-4321903A1EB5}" type="pres">
      <dgm:prSet presAssocID="{01280709-EF7A-4571-BD2F-11FEFE5F647D}" presName="node" presStyleLbl="node1" presStyleIdx="1" presStyleCnt="4">
        <dgm:presLayoutVars>
          <dgm:bulletEnabled val="1"/>
        </dgm:presLayoutVars>
      </dgm:prSet>
      <dgm:spPr/>
    </dgm:pt>
    <dgm:pt modelId="{56AB2B2B-4986-4C65-9A4B-B0FD0D352A3B}" type="pres">
      <dgm:prSet presAssocID="{74D85C70-BF20-4D26-8EC8-74A418260BA1}" presName="sibTrans" presStyleLbl="sibTrans2D1" presStyleIdx="1" presStyleCnt="3"/>
      <dgm:spPr/>
    </dgm:pt>
    <dgm:pt modelId="{ACBF8CDE-19BD-4ABC-B25A-4E24F140F918}" type="pres">
      <dgm:prSet presAssocID="{74D85C70-BF20-4D26-8EC8-74A418260BA1}" presName="connectorText" presStyleLbl="sibTrans2D1" presStyleIdx="1" presStyleCnt="3"/>
      <dgm:spPr/>
    </dgm:pt>
    <dgm:pt modelId="{B75F281F-643E-44A4-86E4-86B913A6A8C8}" type="pres">
      <dgm:prSet presAssocID="{AC4A9BD8-DAF6-47AF-A20F-ACAD61C27B4B}" presName="node" presStyleLbl="node1" presStyleIdx="2" presStyleCnt="4">
        <dgm:presLayoutVars>
          <dgm:bulletEnabled val="1"/>
        </dgm:presLayoutVars>
      </dgm:prSet>
      <dgm:spPr/>
    </dgm:pt>
    <dgm:pt modelId="{8D455432-337D-4C52-96E6-1B0B5DE833B9}" type="pres">
      <dgm:prSet presAssocID="{4C90A36A-F725-47CB-81B9-BF4888D3FF99}" presName="sibTrans" presStyleLbl="sibTrans2D1" presStyleIdx="2" presStyleCnt="3"/>
      <dgm:spPr/>
    </dgm:pt>
    <dgm:pt modelId="{3EE05BF2-D2EA-4226-B838-6D37AE2DBE2A}" type="pres">
      <dgm:prSet presAssocID="{4C90A36A-F725-47CB-81B9-BF4888D3FF99}" presName="connectorText" presStyleLbl="sibTrans2D1" presStyleIdx="2" presStyleCnt="3"/>
      <dgm:spPr/>
    </dgm:pt>
    <dgm:pt modelId="{EEC20783-36CC-4D53-9DCF-0C0B11280ADA}" type="pres">
      <dgm:prSet presAssocID="{CFBB1699-2A54-44A6-BFC5-BD79D82CF473}" presName="node" presStyleLbl="node1" presStyleIdx="3" presStyleCnt="4">
        <dgm:presLayoutVars>
          <dgm:bulletEnabled val="1"/>
        </dgm:presLayoutVars>
      </dgm:prSet>
      <dgm:spPr/>
    </dgm:pt>
  </dgm:ptLst>
  <dgm:cxnLst>
    <dgm:cxn modelId="{8675CB02-8DF2-439A-B34F-7FE417FA2937}" srcId="{E6393FEB-DB7B-445F-9FAC-D14A59DB96B7}" destId="{CFBB1699-2A54-44A6-BFC5-BD79D82CF473}" srcOrd="3" destOrd="0" parTransId="{41D0DE30-547B-475A-B218-D79434D87446}" sibTransId="{7F99D828-3459-4EE6-8B14-8642CD818718}"/>
    <dgm:cxn modelId="{E0A6E00F-CC36-4DD7-8836-F419426199A8}" srcId="{E6393FEB-DB7B-445F-9FAC-D14A59DB96B7}" destId="{01280709-EF7A-4571-BD2F-11FEFE5F647D}" srcOrd="1" destOrd="0" parTransId="{B2442E85-423A-460F-8111-0B4B78A01C12}" sibTransId="{74D85C70-BF20-4D26-8EC8-74A418260BA1}"/>
    <dgm:cxn modelId="{BB7AFC19-743E-4287-BF99-A1A11E1643DF}" type="presOf" srcId="{4CAB9CC2-422A-43EA-8A99-930471E8D97F}" destId="{9DD23D3C-B2ED-4F53-ADFC-2B91BE253148}" srcOrd="0" destOrd="0" presId="urn:microsoft.com/office/officeart/2005/8/layout/process1"/>
    <dgm:cxn modelId="{7C0EFB1C-7627-4EB8-96D2-6CACC0490F1C}" type="presOf" srcId="{CFBB1699-2A54-44A6-BFC5-BD79D82CF473}" destId="{EEC20783-36CC-4D53-9DCF-0C0B11280ADA}" srcOrd="0" destOrd="0" presId="urn:microsoft.com/office/officeart/2005/8/layout/process1"/>
    <dgm:cxn modelId="{8AE2833D-E9E3-41BD-9C58-03D272E4509C}" type="presOf" srcId="{E6393FEB-DB7B-445F-9FAC-D14A59DB96B7}" destId="{23E8BA31-3437-4C77-A247-F7A3CF3B9EDC}" srcOrd="0" destOrd="0" presId="urn:microsoft.com/office/officeart/2005/8/layout/process1"/>
    <dgm:cxn modelId="{3FCBA05B-732B-4CBC-9FE7-927D503B35FA}" type="presOf" srcId="{4C90A36A-F725-47CB-81B9-BF4888D3FF99}" destId="{3EE05BF2-D2EA-4226-B838-6D37AE2DBE2A}" srcOrd="1" destOrd="0" presId="urn:microsoft.com/office/officeart/2005/8/layout/process1"/>
    <dgm:cxn modelId="{41BB425E-DD17-4F1B-A9BD-0F0893740A0F}" type="presOf" srcId="{74D85C70-BF20-4D26-8EC8-74A418260BA1}" destId="{ACBF8CDE-19BD-4ABC-B25A-4E24F140F918}" srcOrd="1" destOrd="0" presId="urn:microsoft.com/office/officeart/2005/8/layout/process1"/>
    <dgm:cxn modelId="{CFEA6664-55AA-4B86-B6AC-D39ADA62A854}" type="presOf" srcId="{AC4A9BD8-DAF6-47AF-A20F-ACAD61C27B4B}" destId="{B75F281F-643E-44A4-86E4-86B913A6A8C8}" srcOrd="0" destOrd="0" presId="urn:microsoft.com/office/officeart/2005/8/layout/process1"/>
    <dgm:cxn modelId="{DA305C59-F2CE-46EF-87A1-84622E824487}" type="presOf" srcId="{D7322814-0187-4954-B62B-C7438D7C89E1}" destId="{AAC6F212-191C-428E-812B-157FC2A51589}" srcOrd="0" destOrd="0" presId="urn:microsoft.com/office/officeart/2005/8/layout/process1"/>
    <dgm:cxn modelId="{F594BE59-5A7B-433C-B454-040729D7A945}" srcId="{E6393FEB-DB7B-445F-9FAC-D14A59DB96B7}" destId="{AC4A9BD8-DAF6-47AF-A20F-ACAD61C27B4B}" srcOrd="2" destOrd="0" parTransId="{FBDA79B9-F8D2-4EB1-A211-8D99729C22E9}" sibTransId="{4C90A36A-F725-47CB-81B9-BF4888D3FF99}"/>
    <dgm:cxn modelId="{16CD337F-B761-4D4B-AE4D-03DDFF07EA1E}" type="presOf" srcId="{01280709-EF7A-4571-BD2F-11FEFE5F647D}" destId="{8B465E6D-966E-4E44-A4CE-4321903A1EB5}" srcOrd="0" destOrd="0" presId="urn:microsoft.com/office/officeart/2005/8/layout/process1"/>
    <dgm:cxn modelId="{8DD21686-B40B-46E3-964B-6BEE816D1FC9}" type="presOf" srcId="{D7322814-0187-4954-B62B-C7438D7C89E1}" destId="{EBB588AA-D69F-42F4-9F2B-214D90CE8B3F}" srcOrd="1" destOrd="0" presId="urn:microsoft.com/office/officeart/2005/8/layout/process1"/>
    <dgm:cxn modelId="{E6723998-C418-49DC-BEF3-1BFE762D0DF8}" srcId="{E6393FEB-DB7B-445F-9FAC-D14A59DB96B7}" destId="{4CAB9CC2-422A-43EA-8A99-930471E8D97F}" srcOrd="0" destOrd="0" parTransId="{694A4779-B458-46C3-A750-60934CB57CAB}" sibTransId="{D7322814-0187-4954-B62B-C7438D7C89E1}"/>
    <dgm:cxn modelId="{DE6EC0BF-A4DB-4418-813A-65426D2FE169}" type="presOf" srcId="{74D85C70-BF20-4D26-8EC8-74A418260BA1}" destId="{56AB2B2B-4986-4C65-9A4B-B0FD0D352A3B}" srcOrd="0" destOrd="0" presId="urn:microsoft.com/office/officeart/2005/8/layout/process1"/>
    <dgm:cxn modelId="{E6F9FBC9-D963-4F17-8D2E-D9EC7644F9B9}" type="presOf" srcId="{4C90A36A-F725-47CB-81B9-BF4888D3FF99}" destId="{8D455432-337D-4C52-96E6-1B0B5DE833B9}" srcOrd="0" destOrd="0" presId="urn:microsoft.com/office/officeart/2005/8/layout/process1"/>
    <dgm:cxn modelId="{25E79634-CCFE-41B8-85AB-B4AE7333B756}" type="presParOf" srcId="{23E8BA31-3437-4C77-A247-F7A3CF3B9EDC}" destId="{9DD23D3C-B2ED-4F53-ADFC-2B91BE253148}" srcOrd="0" destOrd="0" presId="urn:microsoft.com/office/officeart/2005/8/layout/process1"/>
    <dgm:cxn modelId="{DB329445-5A2C-42F7-9C41-26A75D761FB3}" type="presParOf" srcId="{23E8BA31-3437-4C77-A247-F7A3CF3B9EDC}" destId="{AAC6F212-191C-428E-812B-157FC2A51589}" srcOrd="1" destOrd="0" presId="urn:microsoft.com/office/officeart/2005/8/layout/process1"/>
    <dgm:cxn modelId="{35FC7D47-C981-4705-AB4A-C302AF0DFD80}" type="presParOf" srcId="{AAC6F212-191C-428E-812B-157FC2A51589}" destId="{EBB588AA-D69F-42F4-9F2B-214D90CE8B3F}" srcOrd="0" destOrd="0" presId="urn:microsoft.com/office/officeart/2005/8/layout/process1"/>
    <dgm:cxn modelId="{E55EFFBA-1E3A-4516-B735-58B449BD16A3}" type="presParOf" srcId="{23E8BA31-3437-4C77-A247-F7A3CF3B9EDC}" destId="{8B465E6D-966E-4E44-A4CE-4321903A1EB5}" srcOrd="2" destOrd="0" presId="urn:microsoft.com/office/officeart/2005/8/layout/process1"/>
    <dgm:cxn modelId="{C46922E9-B4AB-40F9-A833-EF50F4AF82E8}" type="presParOf" srcId="{23E8BA31-3437-4C77-A247-F7A3CF3B9EDC}" destId="{56AB2B2B-4986-4C65-9A4B-B0FD0D352A3B}" srcOrd="3" destOrd="0" presId="urn:microsoft.com/office/officeart/2005/8/layout/process1"/>
    <dgm:cxn modelId="{650A3861-E01F-402D-96CB-F0E4B5A63E26}" type="presParOf" srcId="{56AB2B2B-4986-4C65-9A4B-B0FD0D352A3B}" destId="{ACBF8CDE-19BD-4ABC-B25A-4E24F140F918}" srcOrd="0" destOrd="0" presId="urn:microsoft.com/office/officeart/2005/8/layout/process1"/>
    <dgm:cxn modelId="{E316B94D-FAA0-46D5-9FB8-EBC607A9CE7D}" type="presParOf" srcId="{23E8BA31-3437-4C77-A247-F7A3CF3B9EDC}" destId="{B75F281F-643E-44A4-86E4-86B913A6A8C8}" srcOrd="4" destOrd="0" presId="urn:microsoft.com/office/officeart/2005/8/layout/process1"/>
    <dgm:cxn modelId="{6949169D-459D-4EB9-80D0-E9B4DB33F7C2}" type="presParOf" srcId="{23E8BA31-3437-4C77-A247-F7A3CF3B9EDC}" destId="{8D455432-337D-4C52-96E6-1B0B5DE833B9}" srcOrd="5" destOrd="0" presId="urn:microsoft.com/office/officeart/2005/8/layout/process1"/>
    <dgm:cxn modelId="{AAAA47A1-4931-48F9-8CB6-756419B8051F}" type="presParOf" srcId="{8D455432-337D-4C52-96E6-1B0B5DE833B9}" destId="{3EE05BF2-D2EA-4226-B838-6D37AE2DBE2A}" srcOrd="0" destOrd="0" presId="urn:microsoft.com/office/officeart/2005/8/layout/process1"/>
    <dgm:cxn modelId="{5A64A0E7-0D14-4756-859C-280383F1A3BE}" type="presParOf" srcId="{23E8BA31-3437-4C77-A247-F7A3CF3B9EDC}" destId="{EEC20783-36CC-4D53-9DCF-0C0B11280ADA}"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713813A-D326-4A4D-A422-06B02A9B8CCA}"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zh-CN" altLang="en-US"/>
        </a:p>
      </dgm:t>
    </dgm:pt>
    <dgm:pt modelId="{1349C41A-7674-438D-8D60-799982A1A518}">
      <dgm:prSet phldrT="[文本]" custT="1"/>
      <dgm:spPr/>
      <dgm:t>
        <a:bodyPr/>
        <a:lstStyle/>
        <a:p>
          <a:r>
            <a:rPr lang="zh-CN" altLang="en-US" sz="1800" dirty="0"/>
            <a:t>（</a:t>
          </a:r>
          <a:r>
            <a:rPr lang="en-US" altLang="zh-CN" sz="1800" dirty="0"/>
            <a:t>1</a:t>
          </a:r>
          <a:r>
            <a:rPr lang="zh-CN" altLang="en-US" sz="1800" dirty="0"/>
            <a:t>）是否将作者姓名、作者单位、作者通信地址、作者所在地、邮政编码等写在稿件的某一部分中，如果存在某些遗漏或不详，应当纠正。</a:t>
          </a:r>
        </a:p>
      </dgm:t>
    </dgm:pt>
    <dgm:pt modelId="{2AF4875A-2729-4BB9-B10D-BF653D905197}" type="parTrans" cxnId="{D1678A4A-9AF0-4F9E-B2A2-8C18C6CE98C0}">
      <dgm:prSet/>
      <dgm:spPr/>
      <dgm:t>
        <a:bodyPr/>
        <a:lstStyle/>
        <a:p>
          <a:endParaRPr lang="zh-CN" altLang="en-US"/>
        </a:p>
      </dgm:t>
    </dgm:pt>
    <dgm:pt modelId="{15E32488-A150-48B2-B7D3-C214A91C56D0}" type="sibTrans" cxnId="{D1678A4A-9AF0-4F9E-B2A2-8C18C6CE98C0}">
      <dgm:prSet/>
      <dgm:spPr/>
      <dgm:t>
        <a:bodyPr/>
        <a:lstStyle/>
        <a:p>
          <a:endParaRPr lang="zh-CN" altLang="en-US"/>
        </a:p>
      </dgm:t>
    </dgm:pt>
    <dgm:pt modelId="{D5F3863B-89A8-458B-AB87-17D8881D99E3}">
      <dgm:prSet custT="1"/>
      <dgm:spPr/>
      <dgm:t>
        <a:bodyPr/>
        <a:lstStyle/>
        <a:p>
          <a:r>
            <a:rPr lang="zh-CN" altLang="en-US" sz="1800" dirty="0"/>
            <a:t>（</a:t>
          </a:r>
          <a:r>
            <a:rPr lang="en-US" altLang="zh-CN" sz="1800" dirty="0"/>
            <a:t>2</a:t>
          </a:r>
          <a:r>
            <a:rPr lang="zh-CN" altLang="en-US" sz="1800" dirty="0"/>
            <a:t>）如果所投刊物的编辑部门要求作者撰写英文的论文题目，作者应当认真检查英文题目是否正确无误，如果没有十足的把握，应当向具有一定英文水平的人士请教，以免搞错。</a:t>
          </a:r>
        </a:p>
      </dgm:t>
    </dgm:pt>
    <dgm:pt modelId="{A7B1601B-525C-461D-97E2-E69699744A02}" type="parTrans" cxnId="{A86EA448-D15A-44CF-A104-C6128E24BE4E}">
      <dgm:prSet/>
      <dgm:spPr/>
      <dgm:t>
        <a:bodyPr/>
        <a:lstStyle/>
        <a:p>
          <a:endParaRPr lang="zh-CN" altLang="en-US"/>
        </a:p>
      </dgm:t>
    </dgm:pt>
    <dgm:pt modelId="{8E7E6482-ED9B-49AD-9EE5-9DC7E7C86388}" type="sibTrans" cxnId="{A86EA448-D15A-44CF-A104-C6128E24BE4E}">
      <dgm:prSet/>
      <dgm:spPr/>
      <dgm:t>
        <a:bodyPr/>
        <a:lstStyle/>
        <a:p>
          <a:endParaRPr lang="zh-CN" altLang="en-US"/>
        </a:p>
      </dgm:t>
    </dgm:pt>
    <dgm:pt modelId="{348EF79F-541F-4E02-94F3-617B20983D91}">
      <dgm:prSet custT="1"/>
      <dgm:spPr/>
      <dgm:t>
        <a:bodyPr/>
        <a:lstStyle/>
        <a:p>
          <a:r>
            <a:rPr lang="zh-CN" altLang="en-US" sz="1800" dirty="0"/>
            <a:t>（</a:t>
          </a:r>
          <a:r>
            <a:rPr lang="en-US" altLang="zh-CN" sz="1800" dirty="0"/>
            <a:t>3</a:t>
          </a:r>
          <a:r>
            <a:rPr lang="zh-CN" altLang="en-US" sz="1800" dirty="0"/>
            <a:t>）最好在稿件上注明“决不一稿多投”的承诺。</a:t>
          </a:r>
        </a:p>
      </dgm:t>
    </dgm:pt>
    <dgm:pt modelId="{3EFCA816-E290-45A1-B417-85EDEC4C5E42}" type="parTrans" cxnId="{DF6A502E-FC71-4548-BEDB-9035EC63AC0B}">
      <dgm:prSet/>
      <dgm:spPr/>
      <dgm:t>
        <a:bodyPr/>
        <a:lstStyle/>
        <a:p>
          <a:endParaRPr lang="zh-CN" altLang="en-US"/>
        </a:p>
      </dgm:t>
    </dgm:pt>
    <dgm:pt modelId="{5B47AD06-8638-46A1-9D71-8E5420EBF553}" type="sibTrans" cxnId="{DF6A502E-FC71-4548-BEDB-9035EC63AC0B}">
      <dgm:prSet/>
      <dgm:spPr/>
      <dgm:t>
        <a:bodyPr/>
        <a:lstStyle/>
        <a:p>
          <a:endParaRPr lang="zh-CN" altLang="en-US"/>
        </a:p>
      </dgm:t>
    </dgm:pt>
    <dgm:pt modelId="{0618E177-37AD-4D63-84FE-187A4F02FBAA}">
      <dgm:prSet custT="1"/>
      <dgm:spPr/>
      <dgm:t>
        <a:bodyPr/>
        <a:lstStyle/>
        <a:p>
          <a:r>
            <a:rPr lang="zh-CN" altLang="en-US" sz="1800"/>
            <a:t>（</a:t>
          </a:r>
          <a:r>
            <a:rPr lang="en-US" altLang="zh-CN" sz="1800"/>
            <a:t>4</a:t>
          </a:r>
          <a:r>
            <a:rPr lang="zh-CN" altLang="en-US" sz="1800"/>
            <a:t>）稿件中如引用了其他已经公开发行或发表的书籍的内容，应当在正文中用阿拉伯数字顺序标注出处。</a:t>
          </a:r>
          <a:endParaRPr lang="zh-CN" altLang="en-US" sz="1800" dirty="0"/>
        </a:p>
      </dgm:t>
    </dgm:pt>
    <dgm:pt modelId="{C44B2899-434C-4308-82AE-53A7B7403A8D}" type="parTrans" cxnId="{8F923256-9768-47F5-B938-2F9951E0D413}">
      <dgm:prSet/>
      <dgm:spPr/>
      <dgm:t>
        <a:bodyPr/>
        <a:lstStyle/>
        <a:p>
          <a:endParaRPr lang="zh-CN" altLang="en-US"/>
        </a:p>
      </dgm:t>
    </dgm:pt>
    <dgm:pt modelId="{0DAD7362-F848-4510-8D2D-DD92A332BFAC}" type="sibTrans" cxnId="{8F923256-9768-47F5-B938-2F9951E0D413}">
      <dgm:prSet/>
      <dgm:spPr/>
      <dgm:t>
        <a:bodyPr/>
        <a:lstStyle/>
        <a:p>
          <a:endParaRPr lang="zh-CN" altLang="en-US"/>
        </a:p>
      </dgm:t>
    </dgm:pt>
    <dgm:pt modelId="{913C577F-F8E2-4129-9C34-7F482B618A50}">
      <dgm:prSet custT="1"/>
      <dgm:spPr/>
      <dgm:t>
        <a:bodyPr/>
        <a:lstStyle/>
        <a:p>
          <a:r>
            <a:rPr lang="zh-CN" altLang="en-US" sz="1800" dirty="0"/>
            <a:t>（</a:t>
          </a:r>
          <a:r>
            <a:rPr lang="en-US" altLang="zh-CN" sz="1800" dirty="0"/>
            <a:t>5</a:t>
          </a:r>
          <a:r>
            <a:rPr lang="zh-CN" altLang="en-US" sz="1800" dirty="0"/>
            <a:t>）按所投期刊编辑部门要求列出稿件的关键词。</a:t>
          </a:r>
        </a:p>
      </dgm:t>
    </dgm:pt>
    <dgm:pt modelId="{077EC9BB-655E-4809-8076-455E95A078E7}" type="parTrans" cxnId="{9EFDE263-47A5-4A27-8F0A-42FB12DCF948}">
      <dgm:prSet/>
      <dgm:spPr/>
      <dgm:t>
        <a:bodyPr/>
        <a:lstStyle/>
        <a:p>
          <a:endParaRPr lang="zh-CN" altLang="en-US"/>
        </a:p>
      </dgm:t>
    </dgm:pt>
    <dgm:pt modelId="{5DEC7716-8508-4AEF-9F4C-187EED246702}" type="sibTrans" cxnId="{9EFDE263-47A5-4A27-8F0A-42FB12DCF948}">
      <dgm:prSet/>
      <dgm:spPr/>
      <dgm:t>
        <a:bodyPr/>
        <a:lstStyle/>
        <a:p>
          <a:endParaRPr lang="zh-CN" altLang="en-US"/>
        </a:p>
      </dgm:t>
    </dgm:pt>
    <dgm:pt modelId="{F49BD95E-9E10-482F-B576-58AD741EC150}" type="pres">
      <dgm:prSet presAssocID="{8713813A-D326-4A4D-A422-06B02A9B8CCA}" presName="linear" presStyleCnt="0">
        <dgm:presLayoutVars>
          <dgm:animLvl val="lvl"/>
          <dgm:resizeHandles val="exact"/>
        </dgm:presLayoutVars>
      </dgm:prSet>
      <dgm:spPr/>
    </dgm:pt>
    <dgm:pt modelId="{F7342E72-D595-4318-9F22-6CC4895A11E1}" type="pres">
      <dgm:prSet presAssocID="{1349C41A-7674-438D-8D60-799982A1A518}" presName="parentText" presStyleLbl="node1" presStyleIdx="0" presStyleCnt="5">
        <dgm:presLayoutVars>
          <dgm:chMax val="0"/>
          <dgm:bulletEnabled val="1"/>
        </dgm:presLayoutVars>
      </dgm:prSet>
      <dgm:spPr/>
    </dgm:pt>
    <dgm:pt modelId="{E84F2CE0-0CC0-4B3D-B326-855983AC978C}" type="pres">
      <dgm:prSet presAssocID="{15E32488-A150-48B2-B7D3-C214A91C56D0}" presName="spacer" presStyleCnt="0"/>
      <dgm:spPr/>
    </dgm:pt>
    <dgm:pt modelId="{AA5BDB7B-CD9D-4963-A7BD-12D42C092B3D}" type="pres">
      <dgm:prSet presAssocID="{D5F3863B-89A8-458B-AB87-17D8881D99E3}" presName="parentText" presStyleLbl="node1" presStyleIdx="1" presStyleCnt="5">
        <dgm:presLayoutVars>
          <dgm:chMax val="0"/>
          <dgm:bulletEnabled val="1"/>
        </dgm:presLayoutVars>
      </dgm:prSet>
      <dgm:spPr/>
    </dgm:pt>
    <dgm:pt modelId="{E667FECE-A7AE-48C0-A35B-A45C2B233F82}" type="pres">
      <dgm:prSet presAssocID="{8E7E6482-ED9B-49AD-9EE5-9DC7E7C86388}" presName="spacer" presStyleCnt="0"/>
      <dgm:spPr/>
    </dgm:pt>
    <dgm:pt modelId="{F66870EF-2731-44D5-899D-D512AD5624EF}" type="pres">
      <dgm:prSet presAssocID="{348EF79F-541F-4E02-94F3-617B20983D91}" presName="parentText" presStyleLbl="node1" presStyleIdx="2" presStyleCnt="5">
        <dgm:presLayoutVars>
          <dgm:chMax val="0"/>
          <dgm:bulletEnabled val="1"/>
        </dgm:presLayoutVars>
      </dgm:prSet>
      <dgm:spPr/>
    </dgm:pt>
    <dgm:pt modelId="{D0F3F634-213A-4D9F-97DC-3114CF7C0A8B}" type="pres">
      <dgm:prSet presAssocID="{5B47AD06-8638-46A1-9D71-8E5420EBF553}" presName="spacer" presStyleCnt="0"/>
      <dgm:spPr/>
    </dgm:pt>
    <dgm:pt modelId="{9E2ACF2F-6CFD-4C49-B0DD-F1247F02C6A1}" type="pres">
      <dgm:prSet presAssocID="{0618E177-37AD-4D63-84FE-187A4F02FBAA}" presName="parentText" presStyleLbl="node1" presStyleIdx="3" presStyleCnt="5">
        <dgm:presLayoutVars>
          <dgm:chMax val="0"/>
          <dgm:bulletEnabled val="1"/>
        </dgm:presLayoutVars>
      </dgm:prSet>
      <dgm:spPr/>
    </dgm:pt>
    <dgm:pt modelId="{7A432BDD-B34C-4D1D-9758-BDD34C1F8B30}" type="pres">
      <dgm:prSet presAssocID="{0DAD7362-F848-4510-8D2D-DD92A332BFAC}" presName="spacer" presStyleCnt="0"/>
      <dgm:spPr/>
    </dgm:pt>
    <dgm:pt modelId="{51E5AECB-C5F5-4D63-9572-0CD79479B007}" type="pres">
      <dgm:prSet presAssocID="{913C577F-F8E2-4129-9C34-7F482B618A50}" presName="parentText" presStyleLbl="node1" presStyleIdx="4" presStyleCnt="5">
        <dgm:presLayoutVars>
          <dgm:chMax val="0"/>
          <dgm:bulletEnabled val="1"/>
        </dgm:presLayoutVars>
      </dgm:prSet>
      <dgm:spPr/>
    </dgm:pt>
  </dgm:ptLst>
  <dgm:cxnLst>
    <dgm:cxn modelId="{DF6A502E-FC71-4548-BEDB-9035EC63AC0B}" srcId="{8713813A-D326-4A4D-A422-06B02A9B8CCA}" destId="{348EF79F-541F-4E02-94F3-617B20983D91}" srcOrd="2" destOrd="0" parTransId="{3EFCA816-E290-45A1-B417-85EDEC4C5E42}" sibTransId="{5B47AD06-8638-46A1-9D71-8E5420EBF553}"/>
    <dgm:cxn modelId="{E132175E-BD80-4347-88AD-9723261A18F7}" type="presOf" srcId="{8713813A-D326-4A4D-A422-06B02A9B8CCA}" destId="{F49BD95E-9E10-482F-B576-58AD741EC150}" srcOrd="0" destOrd="0" presId="urn:microsoft.com/office/officeart/2005/8/layout/vList2"/>
    <dgm:cxn modelId="{9EFDE263-47A5-4A27-8F0A-42FB12DCF948}" srcId="{8713813A-D326-4A4D-A422-06B02A9B8CCA}" destId="{913C577F-F8E2-4129-9C34-7F482B618A50}" srcOrd="4" destOrd="0" parTransId="{077EC9BB-655E-4809-8076-455E95A078E7}" sibTransId="{5DEC7716-8508-4AEF-9F4C-187EED246702}"/>
    <dgm:cxn modelId="{A86EA448-D15A-44CF-A104-C6128E24BE4E}" srcId="{8713813A-D326-4A4D-A422-06B02A9B8CCA}" destId="{D5F3863B-89A8-458B-AB87-17D8881D99E3}" srcOrd="1" destOrd="0" parTransId="{A7B1601B-525C-461D-97E2-E69699744A02}" sibTransId="{8E7E6482-ED9B-49AD-9EE5-9DC7E7C86388}"/>
    <dgm:cxn modelId="{D1678A4A-9AF0-4F9E-B2A2-8C18C6CE98C0}" srcId="{8713813A-D326-4A4D-A422-06B02A9B8CCA}" destId="{1349C41A-7674-438D-8D60-799982A1A518}" srcOrd="0" destOrd="0" parTransId="{2AF4875A-2729-4BB9-B10D-BF653D905197}" sibTransId="{15E32488-A150-48B2-B7D3-C214A91C56D0}"/>
    <dgm:cxn modelId="{8D783770-AFAD-41DB-A381-22D7F3347FFD}" type="presOf" srcId="{1349C41A-7674-438D-8D60-799982A1A518}" destId="{F7342E72-D595-4318-9F22-6CC4895A11E1}" srcOrd="0" destOrd="0" presId="urn:microsoft.com/office/officeart/2005/8/layout/vList2"/>
    <dgm:cxn modelId="{8F923256-9768-47F5-B938-2F9951E0D413}" srcId="{8713813A-D326-4A4D-A422-06B02A9B8CCA}" destId="{0618E177-37AD-4D63-84FE-187A4F02FBAA}" srcOrd="3" destOrd="0" parTransId="{C44B2899-434C-4308-82AE-53A7B7403A8D}" sibTransId="{0DAD7362-F848-4510-8D2D-DD92A332BFAC}"/>
    <dgm:cxn modelId="{2C509B56-3A7C-4A75-9FAC-25DD88D28ECE}" type="presOf" srcId="{D5F3863B-89A8-458B-AB87-17D8881D99E3}" destId="{AA5BDB7B-CD9D-4963-A7BD-12D42C092B3D}" srcOrd="0" destOrd="0" presId="urn:microsoft.com/office/officeart/2005/8/layout/vList2"/>
    <dgm:cxn modelId="{DBC3F180-8D70-4EAD-844A-8FBEF39D00A7}" type="presOf" srcId="{348EF79F-541F-4E02-94F3-617B20983D91}" destId="{F66870EF-2731-44D5-899D-D512AD5624EF}" srcOrd="0" destOrd="0" presId="urn:microsoft.com/office/officeart/2005/8/layout/vList2"/>
    <dgm:cxn modelId="{1AF12588-3341-4597-946D-E624C1CCC418}" type="presOf" srcId="{913C577F-F8E2-4129-9C34-7F482B618A50}" destId="{51E5AECB-C5F5-4D63-9572-0CD79479B007}" srcOrd="0" destOrd="0" presId="urn:microsoft.com/office/officeart/2005/8/layout/vList2"/>
    <dgm:cxn modelId="{AFA6ACB8-0DB9-4C5D-BD17-6FB6C3CC5533}" type="presOf" srcId="{0618E177-37AD-4D63-84FE-187A4F02FBAA}" destId="{9E2ACF2F-6CFD-4C49-B0DD-F1247F02C6A1}" srcOrd="0" destOrd="0" presId="urn:microsoft.com/office/officeart/2005/8/layout/vList2"/>
    <dgm:cxn modelId="{BFD3DBF3-C11F-4B23-B82A-101AC5FCF786}" type="presParOf" srcId="{F49BD95E-9E10-482F-B576-58AD741EC150}" destId="{F7342E72-D595-4318-9F22-6CC4895A11E1}" srcOrd="0" destOrd="0" presId="urn:microsoft.com/office/officeart/2005/8/layout/vList2"/>
    <dgm:cxn modelId="{9AE35221-3574-474B-8722-8838CDC5DBCB}" type="presParOf" srcId="{F49BD95E-9E10-482F-B576-58AD741EC150}" destId="{E84F2CE0-0CC0-4B3D-B326-855983AC978C}" srcOrd="1" destOrd="0" presId="urn:microsoft.com/office/officeart/2005/8/layout/vList2"/>
    <dgm:cxn modelId="{EA9A790E-7944-4766-8BA0-6821F0380A53}" type="presParOf" srcId="{F49BD95E-9E10-482F-B576-58AD741EC150}" destId="{AA5BDB7B-CD9D-4963-A7BD-12D42C092B3D}" srcOrd="2" destOrd="0" presId="urn:microsoft.com/office/officeart/2005/8/layout/vList2"/>
    <dgm:cxn modelId="{A73333E9-D200-4499-9A0D-18A6C3DDC941}" type="presParOf" srcId="{F49BD95E-9E10-482F-B576-58AD741EC150}" destId="{E667FECE-A7AE-48C0-A35B-A45C2B233F82}" srcOrd="3" destOrd="0" presId="urn:microsoft.com/office/officeart/2005/8/layout/vList2"/>
    <dgm:cxn modelId="{184BFBDA-D4A0-41B4-95F2-99D0B5DCB1E4}" type="presParOf" srcId="{F49BD95E-9E10-482F-B576-58AD741EC150}" destId="{F66870EF-2731-44D5-899D-D512AD5624EF}" srcOrd="4" destOrd="0" presId="urn:microsoft.com/office/officeart/2005/8/layout/vList2"/>
    <dgm:cxn modelId="{D07DA4FF-801F-4180-9CE8-3E685F49F9C2}" type="presParOf" srcId="{F49BD95E-9E10-482F-B576-58AD741EC150}" destId="{D0F3F634-213A-4D9F-97DC-3114CF7C0A8B}" srcOrd="5" destOrd="0" presId="urn:microsoft.com/office/officeart/2005/8/layout/vList2"/>
    <dgm:cxn modelId="{3D2BA162-BE6E-475E-B17E-E731ACA58695}" type="presParOf" srcId="{F49BD95E-9E10-482F-B576-58AD741EC150}" destId="{9E2ACF2F-6CFD-4C49-B0DD-F1247F02C6A1}" srcOrd="6" destOrd="0" presId="urn:microsoft.com/office/officeart/2005/8/layout/vList2"/>
    <dgm:cxn modelId="{A07B5FD2-5432-4C2E-BC4D-8B517D0F80C0}" type="presParOf" srcId="{F49BD95E-9E10-482F-B576-58AD741EC150}" destId="{7A432BDD-B34C-4D1D-9758-BDD34C1F8B30}" srcOrd="7" destOrd="0" presId="urn:microsoft.com/office/officeart/2005/8/layout/vList2"/>
    <dgm:cxn modelId="{63C4E3A3-E56C-4005-9DE9-DE8210CA3B86}" type="presParOf" srcId="{F49BD95E-9E10-482F-B576-58AD741EC150}" destId="{51E5AECB-C5F5-4D63-9572-0CD79479B007}"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81BF188-50E7-44FA-A1A2-BBC79516F63C}"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zh-CN" altLang="en-US"/>
        </a:p>
      </dgm:t>
    </dgm:pt>
    <dgm:pt modelId="{D57DBC3A-4941-4EAE-B855-ED62C299A121}">
      <dgm:prSet phldrT="[文本]"/>
      <dgm:spPr/>
      <dgm:t>
        <a:bodyPr/>
        <a:lstStyle/>
        <a:p>
          <a:r>
            <a:rPr lang="zh-CN" altLang="en-US" dirty="0"/>
            <a:t>三审一定制</a:t>
          </a:r>
        </a:p>
      </dgm:t>
    </dgm:pt>
    <dgm:pt modelId="{430C4038-CA85-4BD3-BC9A-DEF2E3E48356}" type="parTrans" cxnId="{7328772E-DB0E-4334-A9D6-5B55EE312D74}">
      <dgm:prSet/>
      <dgm:spPr/>
      <dgm:t>
        <a:bodyPr/>
        <a:lstStyle/>
        <a:p>
          <a:endParaRPr lang="zh-CN" altLang="en-US"/>
        </a:p>
      </dgm:t>
    </dgm:pt>
    <dgm:pt modelId="{CB908B6A-5946-4AF7-A3EB-C262B5C7FA4A}" type="sibTrans" cxnId="{7328772E-DB0E-4334-A9D6-5B55EE312D74}">
      <dgm:prSet/>
      <dgm:spPr/>
      <dgm:t>
        <a:bodyPr/>
        <a:lstStyle/>
        <a:p>
          <a:endParaRPr lang="zh-CN" altLang="en-US"/>
        </a:p>
      </dgm:t>
    </dgm:pt>
    <dgm:pt modelId="{A27CCCDA-26BF-424B-B839-5B9214037D08}">
      <dgm:prSet phldrT="[文本]" custT="1"/>
      <dgm:spPr/>
      <dgm:t>
        <a:bodyPr anchor="t" anchorCtr="0"/>
        <a:lstStyle/>
        <a:p>
          <a:pPr algn="ctr"/>
          <a:r>
            <a:rPr lang="zh-CN" altLang="en-US" sz="2400" b="1" dirty="0"/>
            <a:t>（一）编辑初审</a:t>
          </a:r>
        </a:p>
        <a:p>
          <a:pPr algn="l"/>
          <a:r>
            <a:rPr lang="zh-CN" altLang="en-US" sz="1800" dirty="0"/>
            <a:t>编辑初审，是指编辑人员对分管专业或学科的稿件进行初步审查和评价，以决定是退稿还是送专家评审。这是审稿的第一步。</a:t>
          </a:r>
        </a:p>
      </dgm:t>
    </dgm:pt>
    <dgm:pt modelId="{ED597A76-7FBF-45A1-8C54-5DC335978EEE}" type="parTrans" cxnId="{01C52390-206D-40B4-A87A-AD42F812DBEC}">
      <dgm:prSet/>
      <dgm:spPr/>
      <dgm:t>
        <a:bodyPr/>
        <a:lstStyle/>
        <a:p>
          <a:endParaRPr lang="zh-CN" altLang="en-US"/>
        </a:p>
      </dgm:t>
    </dgm:pt>
    <dgm:pt modelId="{F089B412-B161-4BDE-9B46-F61F1BC7C9ED}" type="sibTrans" cxnId="{01C52390-206D-40B4-A87A-AD42F812DBEC}">
      <dgm:prSet/>
      <dgm:spPr/>
      <dgm:t>
        <a:bodyPr/>
        <a:lstStyle/>
        <a:p>
          <a:endParaRPr lang="zh-CN" altLang="en-US"/>
        </a:p>
      </dgm:t>
    </dgm:pt>
    <dgm:pt modelId="{47955279-4190-4FC2-BB24-F3132711DE1C}">
      <dgm:prSet phldrT="[文本]" custT="1"/>
      <dgm:spPr/>
      <dgm:t>
        <a:bodyPr anchor="t" anchorCtr="0"/>
        <a:lstStyle/>
        <a:p>
          <a:r>
            <a:rPr lang="zh-CN" altLang="en-US" sz="2400" b="1" dirty="0"/>
            <a:t>（三）终审</a:t>
          </a:r>
        </a:p>
        <a:p>
          <a:r>
            <a:rPr lang="zh-CN" altLang="en-US" sz="1700" dirty="0"/>
            <a:t>对稿件进行的第三级审查，一般由主编、副主编或有关学科的编委承担。根据编辑初审意见书、专家审稿书及作者的说明材料等对稿件作进一步审读和综合分析，提出稿件录用与否的终审意见。</a:t>
          </a:r>
        </a:p>
      </dgm:t>
    </dgm:pt>
    <dgm:pt modelId="{5440FD75-FE45-4287-A3BF-198F6810DC9C}" type="parTrans" cxnId="{4DC0A9BC-8770-4F35-AD76-F0984719FC05}">
      <dgm:prSet/>
      <dgm:spPr/>
      <dgm:t>
        <a:bodyPr/>
        <a:lstStyle/>
        <a:p>
          <a:endParaRPr lang="zh-CN" altLang="en-US"/>
        </a:p>
      </dgm:t>
    </dgm:pt>
    <dgm:pt modelId="{1B03A9E7-0571-4687-A33E-207818549477}" type="sibTrans" cxnId="{4DC0A9BC-8770-4F35-AD76-F0984719FC05}">
      <dgm:prSet/>
      <dgm:spPr/>
      <dgm:t>
        <a:bodyPr/>
        <a:lstStyle/>
        <a:p>
          <a:endParaRPr lang="zh-CN" altLang="en-US"/>
        </a:p>
      </dgm:t>
    </dgm:pt>
    <dgm:pt modelId="{9B931913-4884-42DC-98D1-8E91911598A7}">
      <dgm:prSet phldrT="[文本]" custT="1"/>
      <dgm:spPr/>
      <dgm:t>
        <a:bodyPr/>
        <a:lstStyle/>
        <a:p>
          <a:pPr algn="ctr"/>
          <a:r>
            <a:rPr lang="zh-CN" altLang="en-US" sz="2400" b="1" dirty="0"/>
            <a:t>（二）专家评审</a:t>
          </a:r>
        </a:p>
        <a:p>
          <a:pPr algn="l"/>
          <a:r>
            <a:rPr lang="zh-CN" altLang="en-US" sz="1800" dirty="0"/>
            <a:t>学术性期刊的编辑部门在初审稿件后，还要把初步认为可能有发表价值的稿件送请同行专家评审。这一工作被编辑们称为“送审”。</a:t>
          </a:r>
        </a:p>
      </dgm:t>
    </dgm:pt>
    <dgm:pt modelId="{B5D87D38-F146-4267-83F5-7CC51F0E1E11}" type="parTrans" cxnId="{B187E2FE-6D7B-4C8E-878D-43EA89277DF0}">
      <dgm:prSet/>
      <dgm:spPr/>
      <dgm:t>
        <a:bodyPr/>
        <a:lstStyle/>
        <a:p>
          <a:endParaRPr lang="zh-CN" altLang="en-US"/>
        </a:p>
      </dgm:t>
    </dgm:pt>
    <dgm:pt modelId="{F614D9E3-AF73-44F9-87EF-8DA2D2014BC0}" type="sibTrans" cxnId="{B187E2FE-6D7B-4C8E-878D-43EA89277DF0}">
      <dgm:prSet/>
      <dgm:spPr/>
      <dgm:t>
        <a:bodyPr/>
        <a:lstStyle/>
        <a:p>
          <a:endParaRPr lang="zh-CN" altLang="en-US"/>
        </a:p>
      </dgm:t>
    </dgm:pt>
    <dgm:pt modelId="{C3024B62-3DC0-4070-8691-33B55E070C7E}">
      <dgm:prSet phldrT="[文本]" custT="1"/>
      <dgm:spPr>
        <a:solidFill>
          <a:srgbClr val="A20000"/>
        </a:solidFill>
      </dgm:spPr>
      <dgm:t>
        <a:bodyPr/>
        <a:lstStyle/>
        <a:p>
          <a:r>
            <a:rPr lang="zh-CN" altLang="en-US" sz="2400" b="1" dirty="0"/>
            <a:t>（四）审定</a:t>
          </a:r>
        </a:p>
        <a:p>
          <a:r>
            <a:rPr lang="zh-CN" altLang="en-US" sz="1800" dirty="0"/>
            <a:t>稿件通过“三审”后，编辑部门编制发排计划，呈报编委会作最后审定。</a:t>
          </a:r>
          <a:endParaRPr lang="en-US" altLang="zh-CN" sz="1800" dirty="0"/>
        </a:p>
        <a:p>
          <a:endParaRPr lang="zh-CN" altLang="en-US" sz="1800" dirty="0"/>
        </a:p>
      </dgm:t>
    </dgm:pt>
    <dgm:pt modelId="{192B9CFC-9765-4AC5-B865-2429D8AAB7C3}" type="parTrans" cxnId="{D9FF72B3-30D8-4633-9120-5DD958AA90BE}">
      <dgm:prSet/>
      <dgm:spPr/>
      <dgm:t>
        <a:bodyPr/>
        <a:lstStyle/>
        <a:p>
          <a:endParaRPr lang="zh-CN" altLang="en-US"/>
        </a:p>
      </dgm:t>
    </dgm:pt>
    <dgm:pt modelId="{5F1219BC-579E-49C5-81B9-6150A0B78A96}" type="sibTrans" cxnId="{D9FF72B3-30D8-4633-9120-5DD958AA90BE}">
      <dgm:prSet/>
      <dgm:spPr/>
      <dgm:t>
        <a:bodyPr/>
        <a:lstStyle/>
        <a:p>
          <a:endParaRPr lang="zh-CN" altLang="en-US"/>
        </a:p>
      </dgm:t>
    </dgm:pt>
    <dgm:pt modelId="{114B0FCD-894F-4751-B9E1-DC187597FCE3}" type="pres">
      <dgm:prSet presAssocID="{681BF188-50E7-44FA-A1A2-BBC79516F63C}" presName="diagram" presStyleCnt="0">
        <dgm:presLayoutVars>
          <dgm:chMax val="1"/>
          <dgm:dir/>
          <dgm:animLvl val="ctr"/>
          <dgm:resizeHandles val="exact"/>
        </dgm:presLayoutVars>
      </dgm:prSet>
      <dgm:spPr/>
    </dgm:pt>
    <dgm:pt modelId="{40B853F0-C9D8-44D6-AF78-A065C2D665D0}" type="pres">
      <dgm:prSet presAssocID="{681BF188-50E7-44FA-A1A2-BBC79516F63C}" presName="matrix" presStyleCnt="0"/>
      <dgm:spPr/>
    </dgm:pt>
    <dgm:pt modelId="{A498AD66-FE64-42EB-9052-32E66F932395}" type="pres">
      <dgm:prSet presAssocID="{681BF188-50E7-44FA-A1A2-BBC79516F63C}" presName="tile1" presStyleLbl="node1" presStyleIdx="0" presStyleCnt="4"/>
      <dgm:spPr/>
    </dgm:pt>
    <dgm:pt modelId="{1A2FD214-ABEB-4C05-BEE7-6A6E5916FDDE}" type="pres">
      <dgm:prSet presAssocID="{681BF188-50E7-44FA-A1A2-BBC79516F63C}" presName="tile1text" presStyleLbl="node1" presStyleIdx="0" presStyleCnt="4">
        <dgm:presLayoutVars>
          <dgm:chMax val="0"/>
          <dgm:chPref val="0"/>
          <dgm:bulletEnabled val="1"/>
        </dgm:presLayoutVars>
      </dgm:prSet>
      <dgm:spPr/>
    </dgm:pt>
    <dgm:pt modelId="{6F605ABE-B2BD-427F-A487-F7C23BFAA04A}" type="pres">
      <dgm:prSet presAssocID="{681BF188-50E7-44FA-A1A2-BBC79516F63C}" presName="tile2" presStyleLbl="node1" presStyleIdx="1" presStyleCnt="4"/>
      <dgm:spPr/>
    </dgm:pt>
    <dgm:pt modelId="{D672AE7B-43BF-4CE3-9EAE-8C732AB56337}" type="pres">
      <dgm:prSet presAssocID="{681BF188-50E7-44FA-A1A2-BBC79516F63C}" presName="tile2text" presStyleLbl="node1" presStyleIdx="1" presStyleCnt="4">
        <dgm:presLayoutVars>
          <dgm:chMax val="0"/>
          <dgm:chPref val="0"/>
          <dgm:bulletEnabled val="1"/>
        </dgm:presLayoutVars>
      </dgm:prSet>
      <dgm:spPr/>
    </dgm:pt>
    <dgm:pt modelId="{B19D1883-5776-4BFE-A6BD-8ACB06D6DE9A}" type="pres">
      <dgm:prSet presAssocID="{681BF188-50E7-44FA-A1A2-BBC79516F63C}" presName="tile3" presStyleLbl="node1" presStyleIdx="2" presStyleCnt="4"/>
      <dgm:spPr/>
    </dgm:pt>
    <dgm:pt modelId="{4B0A54E1-7441-4249-AEE6-9F78383DFE33}" type="pres">
      <dgm:prSet presAssocID="{681BF188-50E7-44FA-A1A2-BBC79516F63C}" presName="tile3text" presStyleLbl="node1" presStyleIdx="2" presStyleCnt="4">
        <dgm:presLayoutVars>
          <dgm:chMax val="0"/>
          <dgm:chPref val="0"/>
          <dgm:bulletEnabled val="1"/>
        </dgm:presLayoutVars>
      </dgm:prSet>
      <dgm:spPr/>
    </dgm:pt>
    <dgm:pt modelId="{D19CEBFE-D82D-4F99-A85C-AC47EB4B20FE}" type="pres">
      <dgm:prSet presAssocID="{681BF188-50E7-44FA-A1A2-BBC79516F63C}" presName="tile4" presStyleLbl="node1" presStyleIdx="3" presStyleCnt="4"/>
      <dgm:spPr/>
    </dgm:pt>
    <dgm:pt modelId="{AEB6D836-D62D-44A3-B875-C8C5D1BEDCFF}" type="pres">
      <dgm:prSet presAssocID="{681BF188-50E7-44FA-A1A2-BBC79516F63C}" presName="tile4text" presStyleLbl="node1" presStyleIdx="3" presStyleCnt="4">
        <dgm:presLayoutVars>
          <dgm:chMax val="0"/>
          <dgm:chPref val="0"/>
          <dgm:bulletEnabled val="1"/>
        </dgm:presLayoutVars>
      </dgm:prSet>
      <dgm:spPr/>
    </dgm:pt>
    <dgm:pt modelId="{8141F2AD-F74A-411B-A194-027FDE0A9FA6}" type="pres">
      <dgm:prSet presAssocID="{681BF188-50E7-44FA-A1A2-BBC79516F63C}" presName="centerTile" presStyleLbl="fgShp" presStyleIdx="0" presStyleCnt="1" custLinFactNeighborX="-2192" custLinFactNeighborY="16998">
        <dgm:presLayoutVars>
          <dgm:chMax val="0"/>
          <dgm:chPref val="0"/>
        </dgm:presLayoutVars>
      </dgm:prSet>
      <dgm:spPr/>
    </dgm:pt>
  </dgm:ptLst>
  <dgm:cxnLst>
    <dgm:cxn modelId="{34D4C708-351A-41E8-BEAC-9AB91AC7DE8A}" type="presOf" srcId="{47955279-4190-4FC2-BB24-F3132711DE1C}" destId="{6F605ABE-B2BD-427F-A487-F7C23BFAA04A}" srcOrd="0" destOrd="0" presId="urn:microsoft.com/office/officeart/2005/8/layout/matrix1"/>
    <dgm:cxn modelId="{111BC122-494A-481E-9B59-052FFA2F9589}" type="presOf" srcId="{9B931913-4884-42DC-98D1-8E91911598A7}" destId="{B19D1883-5776-4BFE-A6BD-8ACB06D6DE9A}" srcOrd="0" destOrd="0" presId="urn:microsoft.com/office/officeart/2005/8/layout/matrix1"/>
    <dgm:cxn modelId="{7328772E-DB0E-4334-A9D6-5B55EE312D74}" srcId="{681BF188-50E7-44FA-A1A2-BBC79516F63C}" destId="{D57DBC3A-4941-4EAE-B855-ED62C299A121}" srcOrd="0" destOrd="0" parTransId="{430C4038-CA85-4BD3-BC9A-DEF2E3E48356}" sibTransId="{CB908B6A-5946-4AF7-A3EB-C262B5C7FA4A}"/>
    <dgm:cxn modelId="{A8C3DC35-6480-4ED1-AF79-D66B514A7CB3}" type="presOf" srcId="{9B931913-4884-42DC-98D1-8E91911598A7}" destId="{4B0A54E1-7441-4249-AEE6-9F78383DFE33}" srcOrd="1" destOrd="0" presId="urn:microsoft.com/office/officeart/2005/8/layout/matrix1"/>
    <dgm:cxn modelId="{B1012839-E913-47F2-821E-3E4572F8FB72}" type="presOf" srcId="{C3024B62-3DC0-4070-8691-33B55E070C7E}" destId="{D19CEBFE-D82D-4F99-A85C-AC47EB4B20FE}" srcOrd="0" destOrd="0" presId="urn:microsoft.com/office/officeart/2005/8/layout/matrix1"/>
    <dgm:cxn modelId="{9C217049-CF29-4A6D-A41A-D0F2FBDA0FFF}" type="presOf" srcId="{D57DBC3A-4941-4EAE-B855-ED62C299A121}" destId="{8141F2AD-F74A-411B-A194-027FDE0A9FA6}" srcOrd="0" destOrd="0" presId="urn:microsoft.com/office/officeart/2005/8/layout/matrix1"/>
    <dgm:cxn modelId="{5F84D749-98D4-4EED-A010-A958C031D99C}" type="presOf" srcId="{A27CCCDA-26BF-424B-B839-5B9214037D08}" destId="{A498AD66-FE64-42EB-9052-32E66F932395}" srcOrd="0" destOrd="0" presId="urn:microsoft.com/office/officeart/2005/8/layout/matrix1"/>
    <dgm:cxn modelId="{AC051A6F-DD0B-48F1-A2CC-41A817ACC6CD}" type="presOf" srcId="{C3024B62-3DC0-4070-8691-33B55E070C7E}" destId="{AEB6D836-D62D-44A3-B875-C8C5D1BEDCFF}" srcOrd="1" destOrd="0" presId="urn:microsoft.com/office/officeart/2005/8/layout/matrix1"/>
    <dgm:cxn modelId="{23A3B074-41EE-4AF2-8C2A-C32905F7B299}" type="presOf" srcId="{47955279-4190-4FC2-BB24-F3132711DE1C}" destId="{D672AE7B-43BF-4CE3-9EAE-8C732AB56337}" srcOrd="1" destOrd="0" presId="urn:microsoft.com/office/officeart/2005/8/layout/matrix1"/>
    <dgm:cxn modelId="{01C52390-206D-40B4-A87A-AD42F812DBEC}" srcId="{D57DBC3A-4941-4EAE-B855-ED62C299A121}" destId="{A27CCCDA-26BF-424B-B839-5B9214037D08}" srcOrd="0" destOrd="0" parTransId="{ED597A76-7FBF-45A1-8C54-5DC335978EEE}" sibTransId="{F089B412-B161-4BDE-9B46-F61F1BC7C9ED}"/>
    <dgm:cxn modelId="{8D64A4B0-5DBF-47A9-89CB-9223196F8AF9}" type="presOf" srcId="{681BF188-50E7-44FA-A1A2-BBC79516F63C}" destId="{114B0FCD-894F-4751-B9E1-DC187597FCE3}" srcOrd="0" destOrd="0" presId="urn:microsoft.com/office/officeart/2005/8/layout/matrix1"/>
    <dgm:cxn modelId="{D9FF72B3-30D8-4633-9120-5DD958AA90BE}" srcId="{D57DBC3A-4941-4EAE-B855-ED62C299A121}" destId="{C3024B62-3DC0-4070-8691-33B55E070C7E}" srcOrd="3" destOrd="0" parTransId="{192B9CFC-9765-4AC5-B865-2429D8AAB7C3}" sibTransId="{5F1219BC-579E-49C5-81B9-6150A0B78A96}"/>
    <dgm:cxn modelId="{4DC0A9BC-8770-4F35-AD76-F0984719FC05}" srcId="{D57DBC3A-4941-4EAE-B855-ED62C299A121}" destId="{47955279-4190-4FC2-BB24-F3132711DE1C}" srcOrd="1" destOrd="0" parTransId="{5440FD75-FE45-4287-A3BF-198F6810DC9C}" sibTransId="{1B03A9E7-0571-4687-A33E-207818549477}"/>
    <dgm:cxn modelId="{22D8D1FB-1BD9-4633-8F41-C4C219098519}" type="presOf" srcId="{A27CCCDA-26BF-424B-B839-5B9214037D08}" destId="{1A2FD214-ABEB-4C05-BEE7-6A6E5916FDDE}" srcOrd="1" destOrd="0" presId="urn:microsoft.com/office/officeart/2005/8/layout/matrix1"/>
    <dgm:cxn modelId="{B187E2FE-6D7B-4C8E-878D-43EA89277DF0}" srcId="{D57DBC3A-4941-4EAE-B855-ED62C299A121}" destId="{9B931913-4884-42DC-98D1-8E91911598A7}" srcOrd="2" destOrd="0" parTransId="{B5D87D38-F146-4267-83F5-7CC51F0E1E11}" sibTransId="{F614D9E3-AF73-44F9-87EF-8DA2D2014BC0}"/>
    <dgm:cxn modelId="{B01C4885-B7F0-40B9-B1E7-8FBEE754F1B6}" type="presParOf" srcId="{114B0FCD-894F-4751-B9E1-DC187597FCE3}" destId="{40B853F0-C9D8-44D6-AF78-A065C2D665D0}" srcOrd="0" destOrd="0" presId="urn:microsoft.com/office/officeart/2005/8/layout/matrix1"/>
    <dgm:cxn modelId="{A21CC9A8-C7B4-4EF4-82BE-DD1FEF8C0AB8}" type="presParOf" srcId="{40B853F0-C9D8-44D6-AF78-A065C2D665D0}" destId="{A498AD66-FE64-42EB-9052-32E66F932395}" srcOrd="0" destOrd="0" presId="urn:microsoft.com/office/officeart/2005/8/layout/matrix1"/>
    <dgm:cxn modelId="{A15C1C6F-622B-40DC-A423-CE7D50ECF950}" type="presParOf" srcId="{40B853F0-C9D8-44D6-AF78-A065C2D665D0}" destId="{1A2FD214-ABEB-4C05-BEE7-6A6E5916FDDE}" srcOrd="1" destOrd="0" presId="urn:microsoft.com/office/officeart/2005/8/layout/matrix1"/>
    <dgm:cxn modelId="{4AFC04A8-05BB-4AA1-B25E-5BF107618A9B}" type="presParOf" srcId="{40B853F0-C9D8-44D6-AF78-A065C2D665D0}" destId="{6F605ABE-B2BD-427F-A487-F7C23BFAA04A}" srcOrd="2" destOrd="0" presId="urn:microsoft.com/office/officeart/2005/8/layout/matrix1"/>
    <dgm:cxn modelId="{7BFB00FD-05F3-4987-8F43-90A8A2DB583D}" type="presParOf" srcId="{40B853F0-C9D8-44D6-AF78-A065C2D665D0}" destId="{D672AE7B-43BF-4CE3-9EAE-8C732AB56337}" srcOrd="3" destOrd="0" presId="urn:microsoft.com/office/officeart/2005/8/layout/matrix1"/>
    <dgm:cxn modelId="{D147B7E6-47CE-43E4-8E5D-23E04D1ADD13}" type="presParOf" srcId="{40B853F0-C9D8-44D6-AF78-A065C2D665D0}" destId="{B19D1883-5776-4BFE-A6BD-8ACB06D6DE9A}" srcOrd="4" destOrd="0" presId="urn:microsoft.com/office/officeart/2005/8/layout/matrix1"/>
    <dgm:cxn modelId="{2D64FC6A-4A0A-4F56-8260-C53E199AE8C7}" type="presParOf" srcId="{40B853F0-C9D8-44D6-AF78-A065C2D665D0}" destId="{4B0A54E1-7441-4249-AEE6-9F78383DFE33}" srcOrd="5" destOrd="0" presId="urn:microsoft.com/office/officeart/2005/8/layout/matrix1"/>
    <dgm:cxn modelId="{2BA8094B-3C46-4D64-A5D4-8922A01C493E}" type="presParOf" srcId="{40B853F0-C9D8-44D6-AF78-A065C2D665D0}" destId="{D19CEBFE-D82D-4F99-A85C-AC47EB4B20FE}" srcOrd="6" destOrd="0" presId="urn:microsoft.com/office/officeart/2005/8/layout/matrix1"/>
    <dgm:cxn modelId="{BE2FA28B-95E3-492D-8BC6-A3D4FBDD70BD}" type="presParOf" srcId="{40B853F0-C9D8-44D6-AF78-A065C2D665D0}" destId="{AEB6D836-D62D-44A3-B875-C8C5D1BEDCFF}" srcOrd="7" destOrd="0" presId="urn:microsoft.com/office/officeart/2005/8/layout/matrix1"/>
    <dgm:cxn modelId="{F7E33C0A-360D-4D42-951C-ED34C8A9C8CB}" type="presParOf" srcId="{114B0FCD-894F-4751-B9E1-DC187597FCE3}" destId="{8141F2AD-F74A-411B-A194-027FDE0A9FA6}"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878DFC2-B027-497A-8560-D420F5D55054}"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zh-CN" altLang="en-US"/>
        </a:p>
      </dgm:t>
    </dgm:pt>
    <dgm:pt modelId="{91CDAFD6-2409-40D7-BA86-82AF8C1D544D}">
      <dgm:prSet phldrT="[文本]" custT="1"/>
      <dgm:spPr/>
      <dgm:t>
        <a:bodyPr/>
        <a:lstStyle/>
        <a:p>
          <a:r>
            <a:rPr lang="zh-CN" altLang="en-US" sz="2400" b="1" dirty="0"/>
            <a:t>（</a:t>
          </a:r>
          <a:r>
            <a:rPr lang="en-US" altLang="zh-CN" sz="2400" b="1" dirty="0"/>
            <a:t>1</a:t>
          </a:r>
          <a:r>
            <a:rPr lang="zh-CN" altLang="en-US" sz="2400" b="1" dirty="0"/>
            <a:t>）接受</a:t>
          </a:r>
        </a:p>
      </dgm:t>
    </dgm:pt>
    <dgm:pt modelId="{410BAF42-0D23-4A42-9BD6-DFF0897F1E1A}" type="parTrans" cxnId="{59A5E510-A764-4EB5-8202-C832A61CBD30}">
      <dgm:prSet/>
      <dgm:spPr/>
      <dgm:t>
        <a:bodyPr/>
        <a:lstStyle/>
        <a:p>
          <a:endParaRPr lang="zh-CN" altLang="en-US"/>
        </a:p>
      </dgm:t>
    </dgm:pt>
    <dgm:pt modelId="{81D32912-4D03-44B2-94E5-A07FBA357828}" type="sibTrans" cxnId="{59A5E510-A764-4EB5-8202-C832A61CBD30}">
      <dgm:prSet/>
      <dgm:spPr/>
      <dgm:t>
        <a:bodyPr/>
        <a:lstStyle/>
        <a:p>
          <a:endParaRPr lang="zh-CN" altLang="en-US"/>
        </a:p>
      </dgm:t>
    </dgm:pt>
    <dgm:pt modelId="{BB270C46-EA92-4287-B7F7-35589A5B4DAD}">
      <dgm:prSet custT="1"/>
      <dgm:spPr/>
      <dgm:t>
        <a:bodyPr/>
        <a:lstStyle/>
        <a:p>
          <a:r>
            <a:rPr lang="zh-CN" altLang="en-US" sz="2400" b="1" dirty="0"/>
            <a:t>（</a:t>
          </a:r>
          <a:r>
            <a:rPr lang="en-US" altLang="zh-CN" sz="2400" b="1" dirty="0"/>
            <a:t>2</a:t>
          </a:r>
          <a:r>
            <a:rPr lang="zh-CN" altLang="en-US" sz="2400" b="1" dirty="0"/>
            <a:t>）退修</a:t>
          </a:r>
          <a:endParaRPr lang="en-US" altLang="zh-CN" sz="2400" b="1" dirty="0"/>
        </a:p>
      </dgm:t>
    </dgm:pt>
    <dgm:pt modelId="{11C1B93E-DE84-436B-B572-267C94F70433}" type="parTrans" cxnId="{B456599A-E3B4-4A32-8F94-48F08A7E1249}">
      <dgm:prSet/>
      <dgm:spPr/>
      <dgm:t>
        <a:bodyPr/>
        <a:lstStyle/>
        <a:p>
          <a:endParaRPr lang="zh-CN" altLang="en-US"/>
        </a:p>
      </dgm:t>
    </dgm:pt>
    <dgm:pt modelId="{297B5179-79D2-46F5-8D7C-52D8C33951FD}" type="sibTrans" cxnId="{B456599A-E3B4-4A32-8F94-48F08A7E1249}">
      <dgm:prSet/>
      <dgm:spPr/>
      <dgm:t>
        <a:bodyPr/>
        <a:lstStyle/>
        <a:p>
          <a:endParaRPr lang="zh-CN" altLang="en-US"/>
        </a:p>
      </dgm:t>
    </dgm:pt>
    <dgm:pt modelId="{34065C4F-0E72-45A6-9F37-916BFBA5EF78}">
      <dgm:prSet custT="1"/>
      <dgm:spPr/>
      <dgm:t>
        <a:bodyPr/>
        <a:lstStyle/>
        <a:p>
          <a:r>
            <a:rPr lang="zh-CN" altLang="en-US" sz="2000" dirty="0"/>
            <a:t>②修改后再审定。这种情况多指文章的主要内容大致得到肯定但有些重要问题尚需修改或补充，是否可被录用，还要看修改或补充后的结果如何。</a:t>
          </a:r>
          <a:endParaRPr lang="en-US" altLang="zh-CN" sz="2000" dirty="0"/>
        </a:p>
      </dgm:t>
    </dgm:pt>
    <dgm:pt modelId="{C2393325-A5F2-4213-A4D8-F7AAE88CB636}" type="parTrans" cxnId="{CD64E2AA-5B3B-405C-A820-06086BFD4C40}">
      <dgm:prSet/>
      <dgm:spPr/>
      <dgm:t>
        <a:bodyPr/>
        <a:lstStyle/>
        <a:p>
          <a:endParaRPr lang="zh-CN" altLang="en-US"/>
        </a:p>
      </dgm:t>
    </dgm:pt>
    <dgm:pt modelId="{54C6ED9C-F8DE-4698-8577-8F94F762CB14}" type="sibTrans" cxnId="{CD64E2AA-5B3B-405C-A820-06086BFD4C40}">
      <dgm:prSet/>
      <dgm:spPr/>
      <dgm:t>
        <a:bodyPr/>
        <a:lstStyle/>
        <a:p>
          <a:endParaRPr lang="zh-CN" altLang="en-US"/>
        </a:p>
      </dgm:t>
    </dgm:pt>
    <dgm:pt modelId="{4CB87290-45DE-40FB-9821-B8B93DAD2ADA}">
      <dgm:prSet custT="1"/>
      <dgm:spPr/>
      <dgm:t>
        <a:bodyPr/>
        <a:lstStyle/>
        <a:p>
          <a:r>
            <a:rPr lang="zh-CN" altLang="en-US" sz="2400" b="1" dirty="0"/>
            <a:t>（</a:t>
          </a:r>
          <a:r>
            <a:rPr lang="en-US" altLang="zh-CN" sz="2400" b="1" dirty="0"/>
            <a:t>3</a:t>
          </a:r>
          <a:r>
            <a:rPr lang="zh-CN" altLang="en-US" sz="2400" b="1" dirty="0"/>
            <a:t>）退稿</a:t>
          </a:r>
          <a:endParaRPr lang="en-US" altLang="zh-CN" sz="2400" b="1" dirty="0"/>
        </a:p>
      </dgm:t>
    </dgm:pt>
    <dgm:pt modelId="{841E308A-3B02-4204-B3FE-FB212E7F6BD2}" type="parTrans" cxnId="{9B61D440-99EA-4F1E-8FF1-E450BC690E57}">
      <dgm:prSet/>
      <dgm:spPr/>
      <dgm:t>
        <a:bodyPr/>
        <a:lstStyle/>
        <a:p>
          <a:endParaRPr lang="zh-CN" altLang="en-US"/>
        </a:p>
      </dgm:t>
    </dgm:pt>
    <dgm:pt modelId="{6932C398-3400-4833-8426-C20B374B0BDC}" type="sibTrans" cxnId="{9B61D440-99EA-4F1E-8FF1-E450BC690E57}">
      <dgm:prSet/>
      <dgm:spPr/>
      <dgm:t>
        <a:bodyPr/>
        <a:lstStyle/>
        <a:p>
          <a:endParaRPr lang="zh-CN" altLang="en-US"/>
        </a:p>
      </dgm:t>
    </dgm:pt>
    <dgm:pt modelId="{CDED12F0-E0C3-4419-999E-7B3940295129}">
      <dgm:prSet custT="1"/>
      <dgm:spPr/>
      <dgm:t>
        <a:bodyPr/>
        <a:lstStyle/>
        <a:p>
          <a:r>
            <a:rPr lang="zh-CN" altLang="en-US" sz="1900" dirty="0"/>
            <a:t>①稿件质量差，内容无发表价值；②稿件内容与该刊的宗旨和内容不符；③该刊积压稿件较多。</a:t>
          </a:r>
        </a:p>
      </dgm:t>
    </dgm:pt>
    <dgm:pt modelId="{30664E6E-0F95-48E2-BBD0-8F70F3748D2B}" type="parTrans" cxnId="{76A8DE19-F705-4A13-8C60-32C37215B881}">
      <dgm:prSet/>
      <dgm:spPr/>
      <dgm:t>
        <a:bodyPr/>
        <a:lstStyle/>
        <a:p>
          <a:endParaRPr lang="zh-CN" altLang="en-US"/>
        </a:p>
      </dgm:t>
    </dgm:pt>
    <dgm:pt modelId="{640C07DA-5E3C-477C-AF15-C205B3A19B4B}" type="sibTrans" cxnId="{76A8DE19-F705-4A13-8C60-32C37215B881}">
      <dgm:prSet/>
      <dgm:spPr/>
      <dgm:t>
        <a:bodyPr/>
        <a:lstStyle/>
        <a:p>
          <a:endParaRPr lang="zh-CN" altLang="en-US"/>
        </a:p>
      </dgm:t>
    </dgm:pt>
    <dgm:pt modelId="{6569AFF8-F46E-4F20-9F3E-354429C8E402}">
      <dgm:prSet phldrT="[文本]" custT="1"/>
      <dgm:spPr/>
      <dgm:t>
        <a:bodyPr/>
        <a:lstStyle/>
        <a:p>
          <a:r>
            <a:rPr lang="zh-CN" altLang="en-US" sz="1900" dirty="0"/>
            <a:t>经编辑略作修改就刊出，这是作者所期盼的结果。</a:t>
          </a:r>
        </a:p>
      </dgm:t>
    </dgm:pt>
    <dgm:pt modelId="{B2171142-5186-4ED3-9AEC-575512A80CCE}" type="parTrans" cxnId="{F3C00700-2A20-4935-9DDD-9A7988E96F74}">
      <dgm:prSet/>
      <dgm:spPr/>
      <dgm:t>
        <a:bodyPr/>
        <a:lstStyle/>
        <a:p>
          <a:endParaRPr lang="zh-CN" altLang="en-US"/>
        </a:p>
      </dgm:t>
    </dgm:pt>
    <dgm:pt modelId="{F1F66696-29BE-4D25-8AAF-3C140F4917D5}" type="sibTrans" cxnId="{F3C00700-2A20-4935-9DDD-9A7988E96F74}">
      <dgm:prSet/>
      <dgm:spPr/>
      <dgm:t>
        <a:bodyPr/>
        <a:lstStyle/>
        <a:p>
          <a:endParaRPr lang="zh-CN" altLang="en-US"/>
        </a:p>
      </dgm:t>
    </dgm:pt>
    <dgm:pt modelId="{BDF4407A-7AFE-4ED5-A1CD-90290BFEFB85}">
      <dgm:prSet custT="1"/>
      <dgm:spPr/>
      <dgm:t>
        <a:bodyPr/>
        <a:lstStyle/>
        <a:p>
          <a:r>
            <a:rPr lang="zh-CN" altLang="en-US" sz="2000" dirty="0"/>
            <a:t>①修改后发表。这种情况多指稿件基本得到肯定但存在某些不足。</a:t>
          </a:r>
          <a:endParaRPr lang="en-US" altLang="zh-CN" sz="2000" dirty="0"/>
        </a:p>
      </dgm:t>
    </dgm:pt>
    <dgm:pt modelId="{6ACB9D73-9016-4754-AF77-A2C1FC854F8C}" type="parTrans" cxnId="{51DD2DF8-9CC4-481E-9EF8-C0834628FC14}">
      <dgm:prSet/>
      <dgm:spPr/>
      <dgm:t>
        <a:bodyPr/>
        <a:lstStyle/>
        <a:p>
          <a:endParaRPr lang="zh-CN" altLang="en-US"/>
        </a:p>
      </dgm:t>
    </dgm:pt>
    <dgm:pt modelId="{97D240E7-ED62-4B5B-9212-BBEA16FE258E}" type="sibTrans" cxnId="{51DD2DF8-9CC4-481E-9EF8-C0834628FC14}">
      <dgm:prSet/>
      <dgm:spPr/>
      <dgm:t>
        <a:bodyPr/>
        <a:lstStyle/>
        <a:p>
          <a:endParaRPr lang="zh-CN" altLang="en-US"/>
        </a:p>
      </dgm:t>
    </dgm:pt>
    <dgm:pt modelId="{A6F47D58-7C69-4FBE-ADAC-54A5B92137BA}">
      <dgm:prSet custT="1"/>
      <dgm:spPr/>
      <dgm:t>
        <a:bodyPr/>
        <a:lstStyle/>
        <a:p>
          <a:r>
            <a:rPr lang="zh-CN" altLang="en-US" sz="1900" dirty="0"/>
            <a:t>经过评审的稿件，编辑部门如不采用，可能有以下三种原因：</a:t>
          </a:r>
          <a:endParaRPr lang="en-US" altLang="zh-CN" sz="1900" dirty="0"/>
        </a:p>
      </dgm:t>
    </dgm:pt>
    <dgm:pt modelId="{0D0CD456-BFE6-4C11-A3A3-9716D9A28A2F}" type="parTrans" cxnId="{27FEF47F-CE50-4404-990C-C43401C68E53}">
      <dgm:prSet/>
      <dgm:spPr/>
      <dgm:t>
        <a:bodyPr/>
        <a:lstStyle/>
        <a:p>
          <a:endParaRPr lang="zh-CN" altLang="en-US"/>
        </a:p>
      </dgm:t>
    </dgm:pt>
    <dgm:pt modelId="{37D8505F-E12B-4470-B011-B6BA2F758451}" type="sibTrans" cxnId="{27FEF47F-CE50-4404-990C-C43401C68E53}">
      <dgm:prSet/>
      <dgm:spPr/>
      <dgm:t>
        <a:bodyPr/>
        <a:lstStyle/>
        <a:p>
          <a:endParaRPr lang="zh-CN" altLang="en-US"/>
        </a:p>
      </dgm:t>
    </dgm:pt>
    <dgm:pt modelId="{97068726-1724-43A6-B17E-C278C4309987}" type="pres">
      <dgm:prSet presAssocID="{B878DFC2-B027-497A-8560-D420F5D55054}" presName="linear" presStyleCnt="0">
        <dgm:presLayoutVars>
          <dgm:animLvl val="lvl"/>
          <dgm:resizeHandles val="exact"/>
        </dgm:presLayoutVars>
      </dgm:prSet>
      <dgm:spPr/>
    </dgm:pt>
    <dgm:pt modelId="{80B1AE17-4222-49EA-844E-1850E4B078A1}" type="pres">
      <dgm:prSet presAssocID="{91CDAFD6-2409-40D7-BA86-82AF8C1D544D}" presName="parentText" presStyleLbl="node1" presStyleIdx="0" presStyleCnt="3">
        <dgm:presLayoutVars>
          <dgm:chMax val="0"/>
          <dgm:bulletEnabled val="1"/>
        </dgm:presLayoutVars>
      </dgm:prSet>
      <dgm:spPr/>
    </dgm:pt>
    <dgm:pt modelId="{F3B4627F-E7FB-473F-BFA9-B2D85F4739A7}" type="pres">
      <dgm:prSet presAssocID="{91CDAFD6-2409-40D7-BA86-82AF8C1D544D}" presName="childText" presStyleLbl="revTx" presStyleIdx="0" presStyleCnt="3">
        <dgm:presLayoutVars>
          <dgm:bulletEnabled val="1"/>
        </dgm:presLayoutVars>
      </dgm:prSet>
      <dgm:spPr/>
    </dgm:pt>
    <dgm:pt modelId="{E774E0AA-F363-44FE-AD83-03E2A1B7B130}" type="pres">
      <dgm:prSet presAssocID="{BB270C46-EA92-4287-B7F7-35589A5B4DAD}" presName="parentText" presStyleLbl="node1" presStyleIdx="1" presStyleCnt="3">
        <dgm:presLayoutVars>
          <dgm:chMax val="0"/>
          <dgm:bulletEnabled val="1"/>
        </dgm:presLayoutVars>
      </dgm:prSet>
      <dgm:spPr/>
    </dgm:pt>
    <dgm:pt modelId="{0B605F57-6632-4879-8806-47688B1FE019}" type="pres">
      <dgm:prSet presAssocID="{BB270C46-EA92-4287-B7F7-35589A5B4DAD}" presName="childText" presStyleLbl="revTx" presStyleIdx="1" presStyleCnt="3">
        <dgm:presLayoutVars>
          <dgm:bulletEnabled val="1"/>
        </dgm:presLayoutVars>
      </dgm:prSet>
      <dgm:spPr/>
    </dgm:pt>
    <dgm:pt modelId="{2239F830-478F-43E3-B4E4-905E8734B99B}" type="pres">
      <dgm:prSet presAssocID="{4CB87290-45DE-40FB-9821-B8B93DAD2ADA}" presName="parentText" presStyleLbl="node1" presStyleIdx="2" presStyleCnt="3">
        <dgm:presLayoutVars>
          <dgm:chMax val="0"/>
          <dgm:bulletEnabled val="1"/>
        </dgm:presLayoutVars>
      </dgm:prSet>
      <dgm:spPr/>
    </dgm:pt>
    <dgm:pt modelId="{440BD4A5-00B5-4E5D-B06B-24117E2E785C}" type="pres">
      <dgm:prSet presAssocID="{4CB87290-45DE-40FB-9821-B8B93DAD2ADA}" presName="childText" presStyleLbl="revTx" presStyleIdx="2" presStyleCnt="3">
        <dgm:presLayoutVars>
          <dgm:bulletEnabled val="1"/>
        </dgm:presLayoutVars>
      </dgm:prSet>
      <dgm:spPr/>
    </dgm:pt>
  </dgm:ptLst>
  <dgm:cxnLst>
    <dgm:cxn modelId="{F3C00700-2A20-4935-9DDD-9A7988E96F74}" srcId="{91CDAFD6-2409-40D7-BA86-82AF8C1D544D}" destId="{6569AFF8-F46E-4F20-9F3E-354429C8E402}" srcOrd="0" destOrd="0" parTransId="{B2171142-5186-4ED3-9AEC-575512A80CCE}" sibTransId="{F1F66696-29BE-4D25-8AAF-3C140F4917D5}"/>
    <dgm:cxn modelId="{59A5E510-A764-4EB5-8202-C832A61CBD30}" srcId="{B878DFC2-B027-497A-8560-D420F5D55054}" destId="{91CDAFD6-2409-40D7-BA86-82AF8C1D544D}" srcOrd="0" destOrd="0" parTransId="{410BAF42-0D23-4A42-9BD6-DFF0897F1E1A}" sibTransId="{81D32912-4D03-44B2-94E5-A07FBA357828}"/>
    <dgm:cxn modelId="{76A8DE19-F705-4A13-8C60-32C37215B881}" srcId="{4CB87290-45DE-40FB-9821-B8B93DAD2ADA}" destId="{CDED12F0-E0C3-4419-999E-7B3940295129}" srcOrd="1" destOrd="0" parTransId="{30664E6E-0F95-48E2-BBD0-8F70F3748D2B}" sibTransId="{640C07DA-5E3C-477C-AF15-C205B3A19B4B}"/>
    <dgm:cxn modelId="{52226324-6702-4A3B-9550-AD2BE7F2A505}" type="presOf" srcId="{6569AFF8-F46E-4F20-9F3E-354429C8E402}" destId="{F3B4627F-E7FB-473F-BFA9-B2D85F4739A7}" srcOrd="0" destOrd="0" presId="urn:microsoft.com/office/officeart/2005/8/layout/vList2"/>
    <dgm:cxn modelId="{9B61D440-99EA-4F1E-8FF1-E450BC690E57}" srcId="{B878DFC2-B027-497A-8560-D420F5D55054}" destId="{4CB87290-45DE-40FB-9821-B8B93DAD2ADA}" srcOrd="2" destOrd="0" parTransId="{841E308A-3B02-4204-B3FE-FB212E7F6BD2}" sibTransId="{6932C398-3400-4833-8426-C20B374B0BDC}"/>
    <dgm:cxn modelId="{49702464-5EA4-4E76-8393-D947D1710AA4}" type="presOf" srcId="{CDED12F0-E0C3-4419-999E-7B3940295129}" destId="{440BD4A5-00B5-4E5D-B06B-24117E2E785C}" srcOrd="0" destOrd="1" presId="urn:microsoft.com/office/officeart/2005/8/layout/vList2"/>
    <dgm:cxn modelId="{89C7374D-0456-4E64-BCC5-4B07102522E0}" type="presOf" srcId="{BDF4407A-7AFE-4ED5-A1CD-90290BFEFB85}" destId="{0B605F57-6632-4879-8806-47688B1FE019}" srcOrd="0" destOrd="0" presId="urn:microsoft.com/office/officeart/2005/8/layout/vList2"/>
    <dgm:cxn modelId="{242F5C6F-6A38-4A00-8540-15FB5FBBF769}" type="presOf" srcId="{B878DFC2-B027-497A-8560-D420F5D55054}" destId="{97068726-1724-43A6-B17E-C278C4309987}" srcOrd="0" destOrd="0" presId="urn:microsoft.com/office/officeart/2005/8/layout/vList2"/>
    <dgm:cxn modelId="{27FEF47F-CE50-4404-990C-C43401C68E53}" srcId="{4CB87290-45DE-40FB-9821-B8B93DAD2ADA}" destId="{A6F47D58-7C69-4FBE-ADAC-54A5B92137BA}" srcOrd="0" destOrd="0" parTransId="{0D0CD456-BFE6-4C11-A3A3-9716D9A28A2F}" sibTransId="{37D8505F-E12B-4470-B011-B6BA2F758451}"/>
    <dgm:cxn modelId="{26EDE58E-43DE-4DF5-B418-952C80308119}" type="presOf" srcId="{BB270C46-EA92-4287-B7F7-35589A5B4DAD}" destId="{E774E0AA-F363-44FE-AD83-03E2A1B7B130}" srcOrd="0" destOrd="0" presId="urn:microsoft.com/office/officeart/2005/8/layout/vList2"/>
    <dgm:cxn modelId="{FC897698-6E34-4110-ADBE-369FF599147B}" type="presOf" srcId="{91CDAFD6-2409-40D7-BA86-82AF8C1D544D}" destId="{80B1AE17-4222-49EA-844E-1850E4B078A1}" srcOrd="0" destOrd="0" presId="urn:microsoft.com/office/officeart/2005/8/layout/vList2"/>
    <dgm:cxn modelId="{B456599A-E3B4-4A32-8F94-48F08A7E1249}" srcId="{B878DFC2-B027-497A-8560-D420F5D55054}" destId="{BB270C46-EA92-4287-B7F7-35589A5B4DAD}" srcOrd="1" destOrd="0" parTransId="{11C1B93E-DE84-436B-B572-267C94F70433}" sibTransId="{297B5179-79D2-46F5-8D7C-52D8C33951FD}"/>
    <dgm:cxn modelId="{7494519C-5FFA-490A-9A37-97422E9B222D}" type="presOf" srcId="{A6F47D58-7C69-4FBE-ADAC-54A5B92137BA}" destId="{440BD4A5-00B5-4E5D-B06B-24117E2E785C}" srcOrd="0" destOrd="0" presId="urn:microsoft.com/office/officeart/2005/8/layout/vList2"/>
    <dgm:cxn modelId="{CD64E2AA-5B3B-405C-A820-06086BFD4C40}" srcId="{BB270C46-EA92-4287-B7F7-35589A5B4DAD}" destId="{34065C4F-0E72-45A6-9F37-916BFBA5EF78}" srcOrd="1" destOrd="0" parTransId="{C2393325-A5F2-4213-A4D8-F7AAE88CB636}" sibTransId="{54C6ED9C-F8DE-4698-8577-8F94F762CB14}"/>
    <dgm:cxn modelId="{01CD33BA-55C8-45E2-A607-BD40B96D4FA5}" type="presOf" srcId="{34065C4F-0E72-45A6-9F37-916BFBA5EF78}" destId="{0B605F57-6632-4879-8806-47688B1FE019}" srcOrd="0" destOrd="1" presId="urn:microsoft.com/office/officeart/2005/8/layout/vList2"/>
    <dgm:cxn modelId="{550506EA-1CB3-4405-AA34-BBF19BD447F2}" type="presOf" srcId="{4CB87290-45DE-40FB-9821-B8B93DAD2ADA}" destId="{2239F830-478F-43E3-B4E4-905E8734B99B}" srcOrd="0" destOrd="0" presId="urn:microsoft.com/office/officeart/2005/8/layout/vList2"/>
    <dgm:cxn modelId="{51DD2DF8-9CC4-481E-9EF8-C0834628FC14}" srcId="{BB270C46-EA92-4287-B7F7-35589A5B4DAD}" destId="{BDF4407A-7AFE-4ED5-A1CD-90290BFEFB85}" srcOrd="0" destOrd="0" parTransId="{6ACB9D73-9016-4754-AF77-A2C1FC854F8C}" sibTransId="{97D240E7-ED62-4B5B-9212-BBEA16FE258E}"/>
    <dgm:cxn modelId="{01433107-D8A5-42EB-9E7B-89BE1DD9ADBA}" type="presParOf" srcId="{97068726-1724-43A6-B17E-C278C4309987}" destId="{80B1AE17-4222-49EA-844E-1850E4B078A1}" srcOrd="0" destOrd="0" presId="urn:microsoft.com/office/officeart/2005/8/layout/vList2"/>
    <dgm:cxn modelId="{FE89EC2C-C590-4871-893D-E8F4C34CF4F6}" type="presParOf" srcId="{97068726-1724-43A6-B17E-C278C4309987}" destId="{F3B4627F-E7FB-473F-BFA9-B2D85F4739A7}" srcOrd="1" destOrd="0" presId="urn:microsoft.com/office/officeart/2005/8/layout/vList2"/>
    <dgm:cxn modelId="{57DDDEF5-1D47-42C4-A7C3-6C4EE495B4D3}" type="presParOf" srcId="{97068726-1724-43A6-B17E-C278C4309987}" destId="{E774E0AA-F363-44FE-AD83-03E2A1B7B130}" srcOrd="2" destOrd="0" presId="urn:microsoft.com/office/officeart/2005/8/layout/vList2"/>
    <dgm:cxn modelId="{172348D2-3F97-4F20-BBB1-99610DD63244}" type="presParOf" srcId="{97068726-1724-43A6-B17E-C278C4309987}" destId="{0B605F57-6632-4879-8806-47688B1FE019}" srcOrd="3" destOrd="0" presId="urn:microsoft.com/office/officeart/2005/8/layout/vList2"/>
    <dgm:cxn modelId="{2D8EC9C6-E80E-42BB-A1DE-DD892E805E43}" type="presParOf" srcId="{97068726-1724-43A6-B17E-C278C4309987}" destId="{2239F830-478F-43E3-B4E4-905E8734B99B}" srcOrd="4" destOrd="0" presId="urn:microsoft.com/office/officeart/2005/8/layout/vList2"/>
    <dgm:cxn modelId="{5DB48F6C-005C-47D0-A63E-4A40970A76C9}" type="presParOf" srcId="{97068726-1724-43A6-B17E-C278C4309987}" destId="{440BD4A5-00B5-4E5D-B06B-24117E2E785C}"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276526C-2DD0-4405-8EEC-FAD131443983}" type="doc">
      <dgm:prSet loTypeId="urn:microsoft.com/office/officeart/2008/layout/VerticalAccentList" loCatId="list" qsTypeId="urn:microsoft.com/office/officeart/2005/8/quickstyle/simple1" qsCatId="simple" csTypeId="urn:microsoft.com/office/officeart/2005/8/colors/colorful5" csCatId="colorful" phldr="1"/>
      <dgm:spPr/>
      <dgm:t>
        <a:bodyPr/>
        <a:lstStyle/>
        <a:p>
          <a:endParaRPr lang="zh-CN" altLang="en-US"/>
        </a:p>
      </dgm:t>
    </dgm:pt>
    <dgm:pt modelId="{ED1BF499-7BEB-4A17-B788-AA906F929B34}">
      <dgm:prSet phldrT="[文本]" custT="1"/>
      <dgm:spPr/>
      <dgm:t>
        <a:bodyPr/>
        <a:lstStyle/>
        <a:p>
          <a:r>
            <a:rPr lang="zh-CN" altLang="en-US" sz="2000" dirty="0"/>
            <a:t>从期刊本身的角度来说，影响一个稿件是否被录用的因素，除了稿件本身的学术质量，还有一些其他考量，如是否符合期刊风格、要求，是否符合期刊的选题计划，等等；</a:t>
          </a:r>
        </a:p>
      </dgm:t>
    </dgm:pt>
    <dgm:pt modelId="{85733E35-7E67-4FFD-B8CE-A7072720EB84}" type="parTrans" cxnId="{1A971F19-3471-42D6-B4A1-329F35A084E4}">
      <dgm:prSet/>
      <dgm:spPr/>
      <dgm:t>
        <a:bodyPr/>
        <a:lstStyle/>
        <a:p>
          <a:endParaRPr lang="zh-CN" altLang="en-US"/>
        </a:p>
      </dgm:t>
    </dgm:pt>
    <dgm:pt modelId="{EB4AB61E-3260-42E6-8CF7-79EC9F7EB0AD}" type="sibTrans" cxnId="{1A971F19-3471-42D6-B4A1-329F35A084E4}">
      <dgm:prSet/>
      <dgm:spPr/>
      <dgm:t>
        <a:bodyPr/>
        <a:lstStyle/>
        <a:p>
          <a:endParaRPr lang="zh-CN" altLang="en-US"/>
        </a:p>
      </dgm:t>
    </dgm:pt>
    <dgm:pt modelId="{EACA52F8-D568-4458-8011-703BA054576F}">
      <dgm:prSet custT="1"/>
      <dgm:spPr/>
      <dgm:t>
        <a:bodyPr/>
        <a:lstStyle/>
        <a:p>
          <a:r>
            <a:rPr lang="zh-CN" altLang="en-US" sz="2000" dirty="0"/>
            <a:t>从编辑的角度来说，他们要在所有来稿中优中选优，也就意味着，编辑会对所有进入用稿范围的稿件进一步筛选，因此一些作者自认为质量不差的稿件最终还是有可能被退回。</a:t>
          </a:r>
        </a:p>
      </dgm:t>
    </dgm:pt>
    <dgm:pt modelId="{FD2C84E0-8ABD-44C9-9643-4E85B91E13A5}" type="parTrans" cxnId="{31D31CD8-57F3-4292-8AA4-827D835C9C9E}">
      <dgm:prSet/>
      <dgm:spPr/>
      <dgm:t>
        <a:bodyPr/>
        <a:lstStyle/>
        <a:p>
          <a:endParaRPr lang="zh-CN" altLang="en-US"/>
        </a:p>
      </dgm:t>
    </dgm:pt>
    <dgm:pt modelId="{358686FF-36A8-4DBE-8CDD-ABDA82F73397}" type="sibTrans" cxnId="{31D31CD8-57F3-4292-8AA4-827D835C9C9E}">
      <dgm:prSet/>
      <dgm:spPr/>
      <dgm:t>
        <a:bodyPr/>
        <a:lstStyle/>
        <a:p>
          <a:endParaRPr lang="zh-CN" altLang="en-US"/>
        </a:p>
      </dgm:t>
    </dgm:pt>
    <dgm:pt modelId="{C65714D6-DDCE-4678-9EDA-49D2995AC9B5}" type="pres">
      <dgm:prSet presAssocID="{2276526C-2DD0-4405-8EEC-FAD131443983}" presName="Name0" presStyleCnt="0">
        <dgm:presLayoutVars>
          <dgm:chMax/>
          <dgm:chPref/>
          <dgm:dir/>
        </dgm:presLayoutVars>
      </dgm:prSet>
      <dgm:spPr/>
    </dgm:pt>
    <dgm:pt modelId="{4F660531-7092-4905-AB16-FE73F2F5DADE}" type="pres">
      <dgm:prSet presAssocID="{ED1BF499-7BEB-4A17-B788-AA906F929B34}" presName="parenttextcomposite" presStyleCnt="0"/>
      <dgm:spPr/>
    </dgm:pt>
    <dgm:pt modelId="{A64A6099-0730-4720-9CD8-9E0CCB9A774F}" type="pres">
      <dgm:prSet presAssocID="{ED1BF499-7BEB-4A17-B788-AA906F929B34}" presName="parenttext" presStyleLbl="revTx" presStyleIdx="0" presStyleCnt="2">
        <dgm:presLayoutVars>
          <dgm:chMax/>
          <dgm:chPref val="2"/>
          <dgm:bulletEnabled val="1"/>
        </dgm:presLayoutVars>
      </dgm:prSet>
      <dgm:spPr/>
    </dgm:pt>
    <dgm:pt modelId="{837124FB-ACFE-4519-9FAC-F1379BB7EB80}" type="pres">
      <dgm:prSet presAssocID="{ED1BF499-7BEB-4A17-B788-AA906F929B34}" presName="parallelogramComposite" presStyleCnt="0"/>
      <dgm:spPr/>
    </dgm:pt>
    <dgm:pt modelId="{BB69F7DD-BF52-4C46-9343-9E41726F2D68}" type="pres">
      <dgm:prSet presAssocID="{ED1BF499-7BEB-4A17-B788-AA906F929B34}" presName="parallelogram1" presStyleLbl="alignNode1" presStyleIdx="0" presStyleCnt="14"/>
      <dgm:spPr/>
    </dgm:pt>
    <dgm:pt modelId="{DE5C7251-6E48-4524-87D1-B50B707FDAF9}" type="pres">
      <dgm:prSet presAssocID="{ED1BF499-7BEB-4A17-B788-AA906F929B34}" presName="parallelogram2" presStyleLbl="alignNode1" presStyleIdx="1" presStyleCnt="14"/>
      <dgm:spPr/>
    </dgm:pt>
    <dgm:pt modelId="{2832441D-B045-4195-8E91-B495B6155EC8}" type="pres">
      <dgm:prSet presAssocID="{ED1BF499-7BEB-4A17-B788-AA906F929B34}" presName="parallelogram3" presStyleLbl="alignNode1" presStyleIdx="2" presStyleCnt="14"/>
      <dgm:spPr/>
    </dgm:pt>
    <dgm:pt modelId="{82A58661-85D1-4AE8-9EB8-8734E00EF919}" type="pres">
      <dgm:prSet presAssocID="{ED1BF499-7BEB-4A17-B788-AA906F929B34}" presName="parallelogram4" presStyleLbl="alignNode1" presStyleIdx="3" presStyleCnt="14"/>
      <dgm:spPr/>
    </dgm:pt>
    <dgm:pt modelId="{ED5EC4BA-88A1-4A3E-92F0-ABFD99F69927}" type="pres">
      <dgm:prSet presAssocID="{ED1BF499-7BEB-4A17-B788-AA906F929B34}" presName="parallelogram5" presStyleLbl="alignNode1" presStyleIdx="4" presStyleCnt="14"/>
      <dgm:spPr/>
    </dgm:pt>
    <dgm:pt modelId="{A4116ACE-E8A0-458B-B255-E71799039852}" type="pres">
      <dgm:prSet presAssocID="{ED1BF499-7BEB-4A17-B788-AA906F929B34}" presName="parallelogram6" presStyleLbl="alignNode1" presStyleIdx="5" presStyleCnt="14"/>
      <dgm:spPr/>
    </dgm:pt>
    <dgm:pt modelId="{9BB58D2B-4009-4DEA-A1E5-3F381AB1998D}" type="pres">
      <dgm:prSet presAssocID="{ED1BF499-7BEB-4A17-B788-AA906F929B34}" presName="parallelogram7" presStyleLbl="alignNode1" presStyleIdx="6" presStyleCnt="14"/>
      <dgm:spPr/>
    </dgm:pt>
    <dgm:pt modelId="{3AEB5A77-28C7-4771-9CFA-4830E3C04A19}" type="pres">
      <dgm:prSet presAssocID="{EB4AB61E-3260-42E6-8CF7-79EC9F7EB0AD}" presName="sibTrans" presStyleCnt="0"/>
      <dgm:spPr/>
    </dgm:pt>
    <dgm:pt modelId="{64D66B39-F35D-47E7-9ED0-A33524BBB3E7}" type="pres">
      <dgm:prSet presAssocID="{EACA52F8-D568-4458-8011-703BA054576F}" presName="parenttextcomposite" presStyleCnt="0"/>
      <dgm:spPr/>
    </dgm:pt>
    <dgm:pt modelId="{0A035C4B-C51E-454B-A990-CBD46B4C8E4B}" type="pres">
      <dgm:prSet presAssocID="{EACA52F8-D568-4458-8011-703BA054576F}" presName="parenttext" presStyleLbl="revTx" presStyleIdx="1" presStyleCnt="2">
        <dgm:presLayoutVars>
          <dgm:chMax/>
          <dgm:chPref val="2"/>
          <dgm:bulletEnabled val="1"/>
        </dgm:presLayoutVars>
      </dgm:prSet>
      <dgm:spPr/>
    </dgm:pt>
    <dgm:pt modelId="{35C6FA9D-EB32-4CCE-BB1A-84B047F0B1CC}" type="pres">
      <dgm:prSet presAssocID="{EACA52F8-D568-4458-8011-703BA054576F}" presName="parallelogramComposite" presStyleCnt="0"/>
      <dgm:spPr/>
    </dgm:pt>
    <dgm:pt modelId="{22447425-B6AA-4EC0-8CC8-6A83ADAD25EA}" type="pres">
      <dgm:prSet presAssocID="{EACA52F8-D568-4458-8011-703BA054576F}" presName="parallelogram1" presStyleLbl="alignNode1" presStyleIdx="7" presStyleCnt="14"/>
      <dgm:spPr/>
    </dgm:pt>
    <dgm:pt modelId="{C35337C1-06F8-4E8D-B21B-CE01EBFA8050}" type="pres">
      <dgm:prSet presAssocID="{EACA52F8-D568-4458-8011-703BA054576F}" presName="parallelogram2" presStyleLbl="alignNode1" presStyleIdx="8" presStyleCnt="14"/>
      <dgm:spPr/>
    </dgm:pt>
    <dgm:pt modelId="{7328F00A-8F8D-4756-9CAF-33F0D3868ED1}" type="pres">
      <dgm:prSet presAssocID="{EACA52F8-D568-4458-8011-703BA054576F}" presName="parallelogram3" presStyleLbl="alignNode1" presStyleIdx="9" presStyleCnt="14"/>
      <dgm:spPr/>
    </dgm:pt>
    <dgm:pt modelId="{09A72F6D-0E9F-4A54-8B03-67AF83956CAC}" type="pres">
      <dgm:prSet presAssocID="{EACA52F8-D568-4458-8011-703BA054576F}" presName="parallelogram4" presStyleLbl="alignNode1" presStyleIdx="10" presStyleCnt="14"/>
      <dgm:spPr/>
    </dgm:pt>
    <dgm:pt modelId="{92333F60-D0C4-4EF6-80D3-2BDF480DCB85}" type="pres">
      <dgm:prSet presAssocID="{EACA52F8-D568-4458-8011-703BA054576F}" presName="parallelogram5" presStyleLbl="alignNode1" presStyleIdx="11" presStyleCnt="14"/>
      <dgm:spPr/>
    </dgm:pt>
    <dgm:pt modelId="{73DB152D-CA76-4AB4-BB75-2D95762065A7}" type="pres">
      <dgm:prSet presAssocID="{EACA52F8-D568-4458-8011-703BA054576F}" presName="parallelogram6" presStyleLbl="alignNode1" presStyleIdx="12" presStyleCnt="14"/>
      <dgm:spPr/>
    </dgm:pt>
    <dgm:pt modelId="{FF4EAEC7-1A30-42D6-AAC8-1391411E02B5}" type="pres">
      <dgm:prSet presAssocID="{EACA52F8-D568-4458-8011-703BA054576F}" presName="parallelogram7" presStyleLbl="alignNode1" presStyleIdx="13" presStyleCnt="14"/>
      <dgm:spPr/>
    </dgm:pt>
  </dgm:ptLst>
  <dgm:cxnLst>
    <dgm:cxn modelId="{1A971F19-3471-42D6-B4A1-329F35A084E4}" srcId="{2276526C-2DD0-4405-8EEC-FAD131443983}" destId="{ED1BF499-7BEB-4A17-B788-AA906F929B34}" srcOrd="0" destOrd="0" parTransId="{85733E35-7E67-4FFD-B8CE-A7072720EB84}" sibTransId="{EB4AB61E-3260-42E6-8CF7-79EC9F7EB0AD}"/>
    <dgm:cxn modelId="{EEF80C64-7DD8-4127-A457-1565B69215A0}" type="presOf" srcId="{ED1BF499-7BEB-4A17-B788-AA906F929B34}" destId="{A64A6099-0730-4720-9CD8-9E0CCB9A774F}" srcOrd="0" destOrd="0" presId="urn:microsoft.com/office/officeart/2008/layout/VerticalAccentList"/>
    <dgm:cxn modelId="{3DBF7197-5C11-4C14-9724-91F284F8FEF1}" type="presOf" srcId="{EACA52F8-D568-4458-8011-703BA054576F}" destId="{0A035C4B-C51E-454B-A990-CBD46B4C8E4B}" srcOrd="0" destOrd="0" presId="urn:microsoft.com/office/officeart/2008/layout/VerticalAccentList"/>
    <dgm:cxn modelId="{D991BECF-58FB-45D6-8647-145031DE0BDC}" type="presOf" srcId="{2276526C-2DD0-4405-8EEC-FAD131443983}" destId="{C65714D6-DDCE-4678-9EDA-49D2995AC9B5}" srcOrd="0" destOrd="0" presId="urn:microsoft.com/office/officeart/2008/layout/VerticalAccentList"/>
    <dgm:cxn modelId="{31D31CD8-57F3-4292-8AA4-827D835C9C9E}" srcId="{2276526C-2DD0-4405-8EEC-FAD131443983}" destId="{EACA52F8-D568-4458-8011-703BA054576F}" srcOrd="1" destOrd="0" parTransId="{FD2C84E0-8ABD-44C9-9643-4E85B91E13A5}" sibTransId="{358686FF-36A8-4DBE-8CDD-ABDA82F73397}"/>
    <dgm:cxn modelId="{9B2DD532-19FE-4B80-8BD5-290C77CAF313}" type="presParOf" srcId="{C65714D6-DDCE-4678-9EDA-49D2995AC9B5}" destId="{4F660531-7092-4905-AB16-FE73F2F5DADE}" srcOrd="0" destOrd="0" presId="urn:microsoft.com/office/officeart/2008/layout/VerticalAccentList"/>
    <dgm:cxn modelId="{F7ADAE6B-4066-4D9A-8274-1D8AD8FB45BC}" type="presParOf" srcId="{4F660531-7092-4905-AB16-FE73F2F5DADE}" destId="{A64A6099-0730-4720-9CD8-9E0CCB9A774F}" srcOrd="0" destOrd="0" presId="urn:microsoft.com/office/officeart/2008/layout/VerticalAccentList"/>
    <dgm:cxn modelId="{A6A81F2A-C07F-4C69-8DB7-626C7A5615A8}" type="presParOf" srcId="{C65714D6-DDCE-4678-9EDA-49D2995AC9B5}" destId="{837124FB-ACFE-4519-9FAC-F1379BB7EB80}" srcOrd="1" destOrd="0" presId="urn:microsoft.com/office/officeart/2008/layout/VerticalAccentList"/>
    <dgm:cxn modelId="{17C76F98-E613-4657-97F4-709D8B43639C}" type="presParOf" srcId="{837124FB-ACFE-4519-9FAC-F1379BB7EB80}" destId="{BB69F7DD-BF52-4C46-9343-9E41726F2D68}" srcOrd="0" destOrd="0" presId="urn:microsoft.com/office/officeart/2008/layout/VerticalAccentList"/>
    <dgm:cxn modelId="{98B11E0A-D944-431B-BAD8-735278B2B5DE}" type="presParOf" srcId="{837124FB-ACFE-4519-9FAC-F1379BB7EB80}" destId="{DE5C7251-6E48-4524-87D1-B50B707FDAF9}" srcOrd="1" destOrd="0" presId="urn:microsoft.com/office/officeart/2008/layout/VerticalAccentList"/>
    <dgm:cxn modelId="{A2321A4B-5489-4978-81C8-81075E1131F4}" type="presParOf" srcId="{837124FB-ACFE-4519-9FAC-F1379BB7EB80}" destId="{2832441D-B045-4195-8E91-B495B6155EC8}" srcOrd="2" destOrd="0" presId="urn:microsoft.com/office/officeart/2008/layout/VerticalAccentList"/>
    <dgm:cxn modelId="{5BA76490-7ED5-4C74-BA4B-8861E5B05DB8}" type="presParOf" srcId="{837124FB-ACFE-4519-9FAC-F1379BB7EB80}" destId="{82A58661-85D1-4AE8-9EB8-8734E00EF919}" srcOrd="3" destOrd="0" presId="urn:microsoft.com/office/officeart/2008/layout/VerticalAccentList"/>
    <dgm:cxn modelId="{097087B5-9981-4693-B839-49111328348A}" type="presParOf" srcId="{837124FB-ACFE-4519-9FAC-F1379BB7EB80}" destId="{ED5EC4BA-88A1-4A3E-92F0-ABFD99F69927}" srcOrd="4" destOrd="0" presId="urn:microsoft.com/office/officeart/2008/layout/VerticalAccentList"/>
    <dgm:cxn modelId="{17386EDA-2E87-464F-9866-03A91C81B064}" type="presParOf" srcId="{837124FB-ACFE-4519-9FAC-F1379BB7EB80}" destId="{A4116ACE-E8A0-458B-B255-E71799039852}" srcOrd="5" destOrd="0" presId="urn:microsoft.com/office/officeart/2008/layout/VerticalAccentList"/>
    <dgm:cxn modelId="{1C8ABE17-2F9E-4C15-AF70-83660C63C35C}" type="presParOf" srcId="{837124FB-ACFE-4519-9FAC-F1379BB7EB80}" destId="{9BB58D2B-4009-4DEA-A1E5-3F381AB1998D}" srcOrd="6" destOrd="0" presId="urn:microsoft.com/office/officeart/2008/layout/VerticalAccentList"/>
    <dgm:cxn modelId="{2CBB423A-F9D5-43EF-87CC-C2B8A1348FE1}" type="presParOf" srcId="{C65714D6-DDCE-4678-9EDA-49D2995AC9B5}" destId="{3AEB5A77-28C7-4771-9CFA-4830E3C04A19}" srcOrd="2" destOrd="0" presId="urn:microsoft.com/office/officeart/2008/layout/VerticalAccentList"/>
    <dgm:cxn modelId="{E705EADF-C49B-4CC7-BEDD-C24F89507F0E}" type="presParOf" srcId="{C65714D6-DDCE-4678-9EDA-49D2995AC9B5}" destId="{64D66B39-F35D-47E7-9ED0-A33524BBB3E7}" srcOrd="3" destOrd="0" presId="urn:microsoft.com/office/officeart/2008/layout/VerticalAccentList"/>
    <dgm:cxn modelId="{C10485BE-CA51-4D5C-B6C8-370B961FCC92}" type="presParOf" srcId="{64D66B39-F35D-47E7-9ED0-A33524BBB3E7}" destId="{0A035C4B-C51E-454B-A990-CBD46B4C8E4B}" srcOrd="0" destOrd="0" presId="urn:microsoft.com/office/officeart/2008/layout/VerticalAccentList"/>
    <dgm:cxn modelId="{52392397-2A6B-4663-AE5C-94988216382C}" type="presParOf" srcId="{C65714D6-DDCE-4678-9EDA-49D2995AC9B5}" destId="{35C6FA9D-EB32-4CCE-BB1A-84B047F0B1CC}" srcOrd="4" destOrd="0" presId="urn:microsoft.com/office/officeart/2008/layout/VerticalAccentList"/>
    <dgm:cxn modelId="{935CB637-00A5-41A3-9286-4D2DEFA488B6}" type="presParOf" srcId="{35C6FA9D-EB32-4CCE-BB1A-84B047F0B1CC}" destId="{22447425-B6AA-4EC0-8CC8-6A83ADAD25EA}" srcOrd="0" destOrd="0" presId="urn:microsoft.com/office/officeart/2008/layout/VerticalAccentList"/>
    <dgm:cxn modelId="{2EA97912-716D-4B4F-AC57-F940682CE7E7}" type="presParOf" srcId="{35C6FA9D-EB32-4CCE-BB1A-84B047F0B1CC}" destId="{C35337C1-06F8-4E8D-B21B-CE01EBFA8050}" srcOrd="1" destOrd="0" presId="urn:microsoft.com/office/officeart/2008/layout/VerticalAccentList"/>
    <dgm:cxn modelId="{83F46F3A-5211-4B93-9614-25F9814F2EC3}" type="presParOf" srcId="{35C6FA9D-EB32-4CCE-BB1A-84B047F0B1CC}" destId="{7328F00A-8F8D-4756-9CAF-33F0D3868ED1}" srcOrd="2" destOrd="0" presId="urn:microsoft.com/office/officeart/2008/layout/VerticalAccentList"/>
    <dgm:cxn modelId="{6A66F3F9-2315-4CA1-B6F2-BBF9BFE9E44C}" type="presParOf" srcId="{35C6FA9D-EB32-4CCE-BB1A-84B047F0B1CC}" destId="{09A72F6D-0E9F-4A54-8B03-67AF83956CAC}" srcOrd="3" destOrd="0" presId="urn:microsoft.com/office/officeart/2008/layout/VerticalAccentList"/>
    <dgm:cxn modelId="{27FB2D53-4E3D-4637-A4CD-DABFCAA510F7}" type="presParOf" srcId="{35C6FA9D-EB32-4CCE-BB1A-84B047F0B1CC}" destId="{92333F60-D0C4-4EF6-80D3-2BDF480DCB85}" srcOrd="4" destOrd="0" presId="urn:microsoft.com/office/officeart/2008/layout/VerticalAccentList"/>
    <dgm:cxn modelId="{E1B623F4-CF3A-4CAA-816F-8E8423E13A71}" type="presParOf" srcId="{35C6FA9D-EB32-4CCE-BB1A-84B047F0B1CC}" destId="{73DB152D-CA76-4AB4-BB75-2D95762065A7}" srcOrd="5" destOrd="0" presId="urn:microsoft.com/office/officeart/2008/layout/VerticalAccentList"/>
    <dgm:cxn modelId="{6A534D04-430C-4414-B251-B5CB91EF718E}" type="presParOf" srcId="{35C6FA9D-EB32-4CCE-BB1A-84B047F0B1CC}" destId="{FF4EAEC7-1A30-42D6-AAC8-1391411E02B5}"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D6DAC6F-C0EE-4E80-A1D5-C016B95F2C94}" type="doc">
      <dgm:prSet loTypeId="urn:microsoft.com/office/officeart/2005/8/layout/process1" loCatId="process" qsTypeId="urn:microsoft.com/office/officeart/2005/8/quickstyle/simple4" qsCatId="simple" csTypeId="urn:microsoft.com/office/officeart/2005/8/colors/accent1_2" csCatId="accent1" phldr="1"/>
      <dgm:spPr/>
      <dgm:t>
        <a:bodyPr/>
        <a:lstStyle/>
        <a:p>
          <a:endParaRPr lang="zh-CN" altLang="en-US"/>
        </a:p>
      </dgm:t>
    </dgm:pt>
    <dgm:pt modelId="{0839791B-B444-469E-8CEA-66A76CDE0257}">
      <dgm:prSet phldrT="[文本]" custT="1"/>
      <dgm:spPr/>
      <dgm:t>
        <a:bodyPr/>
        <a:lstStyle/>
        <a:p>
          <a:pPr algn="l"/>
          <a:r>
            <a:rPr lang="zh-CN" altLang="en-US" sz="1800" dirty="0"/>
            <a:t>首先，缩短投稿途中时间。可以采用网上在线投稿或电子邮件收发稿件。</a:t>
          </a:r>
        </a:p>
      </dgm:t>
    </dgm:pt>
    <dgm:pt modelId="{99478586-271A-453E-ADB1-3C7D4CB05347}" type="parTrans" cxnId="{BDD4B9A3-F0B0-41D1-ADFD-05B383F04AD5}">
      <dgm:prSet/>
      <dgm:spPr/>
      <dgm:t>
        <a:bodyPr/>
        <a:lstStyle/>
        <a:p>
          <a:pPr algn="l"/>
          <a:endParaRPr lang="zh-CN" altLang="en-US"/>
        </a:p>
      </dgm:t>
    </dgm:pt>
    <dgm:pt modelId="{67D45FBE-E81B-4C94-8DC7-C63CC75D84E8}" type="sibTrans" cxnId="{BDD4B9A3-F0B0-41D1-ADFD-05B383F04AD5}">
      <dgm:prSet/>
      <dgm:spPr/>
      <dgm:t>
        <a:bodyPr/>
        <a:lstStyle/>
        <a:p>
          <a:pPr algn="l"/>
          <a:endParaRPr lang="zh-CN" altLang="en-US"/>
        </a:p>
      </dgm:t>
    </dgm:pt>
    <dgm:pt modelId="{AB467838-9C5C-431A-ACAF-744719EE36C6}">
      <dgm:prSet custT="1"/>
      <dgm:spPr/>
      <dgm:t>
        <a:bodyPr/>
        <a:lstStyle/>
        <a:p>
          <a:pPr algn="l"/>
          <a:r>
            <a:rPr lang="zh-CN" altLang="en-US" sz="1800" dirty="0"/>
            <a:t>其次，缩短审稿等待时间，利用电话联系，在投稿后</a:t>
          </a:r>
          <a:r>
            <a:rPr lang="en-US" altLang="zh-CN" sz="1800" dirty="0"/>
            <a:t>15</a:t>
          </a:r>
          <a:r>
            <a:rPr lang="zh-CN" altLang="en-US" sz="1800" dirty="0"/>
            <a:t>～</a:t>
          </a:r>
          <a:r>
            <a:rPr lang="en-US" altLang="zh-CN" sz="1800" dirty="0"/>
            <a:t>25</a:t>
          </a:r>
          <a:r>
            <a:rPr lang="zh-CN" altLang="en-US" sz="1800" dirty="0"/>
            <a:t>天内打电话咨询审稿情况。</a:t>
          </a:r>
        </a:p>
      </dgm:t>
    </dgm:pt>
    <dgm:pt modelId="{332C6A22-D083-4FB1-ADF6-4B90AE30F0B6}" type="parTrans" cxnId="{ACFD7B2A-2BEC-4351-8B99-50B12E0FE294}">
      <dgm:prSet/>
      <dgm:spPr/>
      <dgm:t>
        <a:bodyPr/>
        <a:lstStyle/>
        <a:p>
          <a:pPr algn="l"/>
          <a:endParaRPr lang="zh-CN" altLang="en-US"/>
        </a:p>
      </dgm:t>
    </dgm:pt>
    <dgm:pt modelId="{39FBE83F-1263-4998-BD7D-1E5A9589AAF0}" type="sibTrans" cxnId="{ACFD7B2A-2BEC-4351-8B99-50B12E0FE294}">
      <dgm:prSet/>
      <dgm:spPr/>
      <dgm:t>
        <a:bodyPr/>
        <a:lstStyle/>
        <a:p>
          <a:pPr algn="l"/>
          <a:endParaRPr lang="zh-CN" altLang="en-US"/>
        </a:p>
      </dgm:t>
    </dgm:pt>
    <dgm:pt modelId="{A4B3240C-DA56-4FA2-B542-13FBBB2FC5B0}">
      <dgm:prSet custT="1"/>
      <dgm:spPr/>
      <dgm:t>
        <a:bodyPr/>
        <a:lstStyle/>
        <a:p>
          <a:pPr algn="l"/>
          <a:r>
            <a:rPr lang="zh-CN" altLang="en-US" sz="1800" dirty="0"/>
            <a:t>最后，缩短前后次投稿的时间，进行次第投稿。</a:t>
          </a:r>
        </a:p>
      </dgm:t>
    </dgm:pt>
    <dgm:pt modelId="{05885D18-7B2B-4082-88E1-41ECD83DBB34}" type="parTrans" cxnId="{7B136C58-4333-4ABA-A0E6-77E31BA24CB9}">
      <dgm:prSet/>
      <dgm:spPr/>
      <dgm:t>
        <a:bodyPr/>
        <a:lstStyle/>
        <a:p>
          <a:pPr algn="l"/>
          <a:endParaRPr lang="zh-CN" altLang="en-US"/>
        </a:p>
      </dgm:t>
    </dgm:pt>
    <dgm:pt modelId="{1EE601BF-0573-4086-9766-1AA90D5F69D8}" type="sibTrans" cxnId="{7B136C58-4333-4ABA-A0E6-77E31BA24CB9}">
      <dgm:prSet/>
      <dgm:spPr/>
      <dgm:t>
        <a:bodyPr/>
        <a:lstStyle/>
        <a:p>
          <a:pPr algn="l"/>
          <a:endParaRPr lang="zh-CN" altLang="en-US"/>
        </a:p>
      </dgm:t>
    </dgm:pt>
    <dgm:pt modelId="{4ECCE842-7470-46F1-B5BD-65884EF7C62B}" type="pres">
      <dgm:prSet presAssocID="{2D6DAC6F-C0EE-4E80-A1D5-C016B95F2C94}" presName="Name0" presStyleCnt="0">
        <dgm:presLayoutVars>
          <dgm:dir/>
          <dgm:resizeHandles val="exact"/>
        </dgm:presLayoutVars>
      </dgm:prSet>
      <dgm:spPr/>
    </dgm:pt>
    <dgm:pt modelId="{FB75769B-C6FD-40E4-8F7C-3249BD78F12B}" type="pres">
      <dgm:prSet presAssocID="{0839791B-B444-469E-8CEA-66A76CDE0257}" presName="node" presStyleLbl="node1" presStyleIdx="0" presStyleCnt="3">
        <dgm:presLayoutVars>
          <dgm:bulletEnabled val="1"/>
        </dgm:presLayoutVars>
      </dgm:prSet>
      <dgm:spPr/>
    </dgm:pt>
    <dgm:pt modelId="{DF07E95B-5741-4C66-A3A1-FD8712179755}" type="pres">
      <dgm:prSet presAssocID="{67D45FBE-E81B-4C94-8DC7-C63CC75D84E8}" presName="sibTrans" presStyleLbl="sibTrans2D1" presStyleIdx="0" presStyleCnt="2"/>
      <dgm:spPr/>
    </dgm:pt>
    <dgm:pt modelId="{DEBBE4DD-5A8F-4D66-B91B-DC4F402E7FA6}" type="pres">
      <dgm:prSet presAssocID="{67D45FBE-E81B-4C94-8DC7-C63CC75D84E8}" presName="connectorText" presStyleLbl="sibTrans2D1" presStyleIdx="0" presStyleCnt="2"/>
      <dgm:spPr/>
    </dgm:pt>
    <dgm:pt modelId="{D4804DAE-3BFB-40D2-B56C-48B44A02AB45}" type="pres">
      <dgm:prSet presAssocID="{AB467838-9C5C-431A-ACAF-744719EE36C6}" presName="node" presStyleLbl="node1" presStyleIdx="1" presStyleCnt="3">
        <dgm:presLayoutVars>
          <dgm:bulletEnabled val="1"/>
        </dgm:presLayoutVars>
      </dgm:prSet>
      <dgm:spPr/>
    </dgm:pt>
    <dgm:pt modelId="{AC1D97BC-2E0D-44E1-B523-7F96B04F9878}" type="pres">
      <dgm:prSet presAssocID="{39FBE83F-1263-4998-BD7D-1E5A9589AAF0}" presName="sibTrans" presStyleLbl="sibTrans2D1" presStyleIdx="1" presStyleCnt="2"/>
      <dgm:spPr/>
    </dgm:pt>
    <dgm:pt modelId="{49659650-70FE-42EE-AC65-EF77C652423A}" type="pres">
      <dgm:prSet presAssocID="{39FBE83F-1263-4998-BD7D-1E5A9589AAF0}" presName="connectorText" presStyleLbl="sibTrans2D1" presStyleIdx="1" presStyleCnt="2"/>
      <dgm:spPr/>
    </dgm:pt>
    <dgm:pt modelId="{52C1BB31-79CB-4F18-B1C3-0200EE0B31CF}" type="pres">
      <dgm:prSet presAssocID="{A4B3240C-DA56-4FA2-B542-13FBBB2FC5B0}" presName="node" presStyleLbl="node1" presStyleIdx="2" presStyleCnt="3" custLinFactNeighborX="47540" custLinFactNeighborY="-2287">
        <dgm:presLayoutVars>
          <dgm:bulletEnabled val="1"/>
        </dgm:presLayoutVars>
      </dgm:prSet>
      <dgm:spPr/>
    </dgm:pt>
  </dgm:ptLst>
  <dgm:cxnLst>
    <dgm:cxn modelId="{634C7F0A-BD2C-414B-A2C9-6E7F5EF55DE0}" type="presOf" srcId="{39FBE83F-1263-4998-BD7D-1E5A9589AAF0}" destId="{AC1D97BC-2E0D-44E1-B523-7F96B04F9878}" srcOrd="0" destOrd="0" presId="urn:microsoft.com/office/officeart/2005/8/layout/process1"/>
    <dgm:cxn modelId="{ACFD7B2A-2BEC-4351-8B99-50B12E0FE294}" srcId="{2D6DAC6F-C0EE-4E80-A1D5-C016B95F2C94}" destId="{AB467838-9C5C-431A-ACAF-744719EE36C6}" srcOrd="1" destOrd="0" parTransId="{332C6A22-D083-4FB1-ADF6-4B90AE30F0B6}" sibTransId="{39FBE83F-1263-4998-BD7D-1E5A9589AAF0}"/>
    <dgm:cxn modelId="{15DA3346-B9B3-4E27-A061-EBB99EBBE162}" type="presOf" srcId="{67D45FBE-E81B-4C94-8DC7-C63CC75D84E8}" destId="{DEBBE4DD-5A8F-4D66-B91B-DC4F402E7FA6}" srcOrd="1" destOrd="0" presId="urn:microsoft.com/office/officeart/2005/8/layout/process1"/>
    <dgm:cxn modelId="{0F2CF072-5029-4B66-A957-38EB8AAF6C90}" type="presOf" srcId="{0839791B-B444-469E-8CEA-66A76CDE0257}" destId="{FB75769B-C6FD-40E4-8F7C-3249BD78F12B}" srcOrd="0" destOrd="0" presId="urn:microsoft.com/office/officeart/2005/8/layout/process1"/>
    <dgm:cxn modelId="{7B136C58-4333-4ABA-A0E6-77E31BA24CB9}" srcId="{2D6DAC6F-C0EE-4E80-A1D5-C016B95F2C94}" destId="{A4B3240C-DA56-4FA2-B542-13FBBB2FC5B0}" srcOrd="2" destOrd="0" parTransId="{05885D18-7B2B-4082-88E1-41ECD83DBB34}" sibTransId="{1EE601BF-0573-4086-9766-1AA90D5F69D8}"/>
    <dgm:cxn modelId="{6DA786A3-281C-40A6-90C3-08549CF0E3E3}" type="presOf" srcId="{AB467838-9C5C-431A-ACAF-744719EE36C6}" destId="{D4804DAE-3BFB-40D2-B56C-48B44A02AB45}" srcOrd="0" destOrd="0" presId="urn:microsoft.com/office/officeart/2005/8/layout/process1"/>
    <dgm:cxn modelId="{BDD4B9A3-F0B0-41D1-ADFD-05B383F04AD5}" srcId="{2D6DAC6F-C0EE-4E80-A1D5-C016B95F2C94}" destId="{0839791B-B444-469E-8CEA-66A76CDE0257}" srcOrd="0" destOrd="0" parTransId="{99478586-271A-453E-ADB1-3C7D4CB05347}" sibTransId="{67D45FBE-E81B-4C94-8DC7-C63CC75D84E8}"/>
    <dgm:cxn modelId="{28853EB6-CB4C-4809-906E-0A3D515EB590}" type="presOf" srcId="{67D45FBE-E81B-4C94-8DC7-C63CC75D84E8}" destId="{DF07E95B-5741-4C66-A3A1-FD8712179755}" srcOrd="0" destOrd="0" presId="urn:microsoft.com/office/officeart/2005/8/layout/process1"/>
    <dgm:cxn modelId="{DFB535B7-77A8-4738-A336-A953061A0874}" type="presOf" srcId="{A4B3240C-DA56-4FA2-B542-13FBBB2FC5B0}" destId="{52C1BB31-79CB-4F18-B1C3-0200EE0B31CF}" srcOrd="0" destOrd="0" presId="urn:microsoft.com/office/officeart/2005/8/layout/process1"/>
    <dgm:cxn modelId="{F29E87E1-A683-4336-A8C9-F09D22AD78E0}" type="presOf" srcId="{39FBE83F-1263-4998-BD7D-1E5A9589AAF0}" destId="{49659650-70FE-42EE-AC65-EF77C652423A}" srcOrd="1" destOrd="0" presId="urn:microsoft.com/office/officeart/2005/8/layout/process1"/>
    <dgm:cxn modelId="{651735EB-7DF6-4AAB-8B27-07D207A7EE0F}" type="presOf" srcId="{2D6DAC6F-C0EE-4E80-A1D5-C016B95F2C94}" destId="{4ECCE842-7470-46F1-B5BD-65884EF7C62B}" srcOrd="0" destOrd="0" presId="urn:microsoft.com/office/officeart/2005/8/layout/process1"/>
    <dgm:cxn modelId="{A007112F-E1CB-4C79-A8D3-46ED77286285}" type="presParOf" srcId="{4ECCE842-7470-46F1-B5BD-65884EF7C62B}" destId="{FB75769B-C6FD-40E4-8F7C-3249BD78F12B}" srcOrd="0" destOrd="0" presId="urn:microsoft.com/office/officeart/2005/8/layout/process1"/>
    <dgm:cxn modelId="{97D4CE0C-FC84-4286-ACBC-8639A3303D15}" type="presParOf" srcId="{4ECCE842-7470-46F1-B5BD-65884EF7C62B}" destId="{DF07E95B-5741-4C66-A3A1-FD8712179755}" srcOrd="1" destOrd="0" presId="urn:microsoft.com/office/officeart/2005/8/layout/process1"/>
    <dgm:cxn modelId="{05018D49-048E-4241-9890-2FC13DB449C8}" type="presParOf" srcId="{DF07E95B-5741-4C66-A3A1-FD8712179755}" destId="{DEBBE4DD-5A8F-4D66-B91B-DC4F402E7FA6}" srcOrd="0" destOrd="0" presId="urn:microsoft.com/office/officeart/2005/8/layout/process1"/>
    <dgm:cxn modelId="{48D7201A-1B0C-48EE-831E-947C5E13AEEC}" type="presParOf" srcId="{4ECCE842-7470-46F1-B5BD-65884EF7C62B}" destId="{D4804DAE-3BFB-40D2-B56C-48B44A02AB45}" srcOrd="2" destOrd="0" presId="urn:microsoft.com/office/officeart/2005/8/layout/process1"/>
    <dgm:cxn modelId="{DAF621C9-5EB6-4EB0-8F4F-7AD6B63CEFF5}" type="presParOf" srcId="{4ECCE842-7470-46F1-B5BD-65884EF7C62B}" destId="{AC1D97BC-2E0D-44E1-B523-7F96B04F9878}" srcOrd="3" destOrd="0" presId="urn:microsoft.com/office/officeart/2005/8/layout/process1"/>
    <dgm:cxn modelId="{791328A5-895C-47A9-9D15-2E4CDE826E0D}" type="presParOf" srcId="{AC1D97BC-2E0D-44E1-B523-7F96B04F9878}" destId="{49659650-70FE-42EE-AC65-EF77C652423A}" srcOrd="0" destOrd="0" presId="urn:microsoft.com/office/officeart/2005/8/layout/process1"/>
    <dgm:cxn modelId="{6DB059FA-3674-433E-A726-EE2A733765C9}" type="presParOf" srcId="{4ECCE842-7470-46F1-B5BD-65884EF7C62B}" destId="{52C1BB31-79CB-4F18-B1C3-0200EE0B31CF}"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A8A5908-71B2-492C-AB61-B819FD10F919}"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8C0977B5-B2D6-46C7-AD82-DAB63E2F819D}">
      <dgm:prSet phldrT="[文本]"/>
      <dgm:spPr/>
      <dgm:t>
        <a:bodyPr/>
        <a:lstStyle/>
        <a:p>
          <a:r>
            <a:rPr lang="zh-CN" altLang="en-US" spc="15" baseline="0" noProof="0" dirty="0">
              <a:solidFill>
                <a:srgbClr val="242021"/>
              </a:solidFill>
              <a:latin typeface="+mn-ea"/>
              <a:cs typeface="SimSun" pitchFamily="2" charset="0"/>
            </a:rPr>
            <a:t>一是侵犯了他人的著作权</a:t>
          </a:r>
          <a:r>
            <a:rPr lang="en-US" altLang="zh-CN" spc="15" baseline="0" noProof="0" dirty="0">
              <a:solidFill>
                <a:srgbClr val="242021"/>
              </a:solidFill>
              <a:latin typeface="+mn-ea"/>
              <a:cs typeface="SimSun" pitchFamily="2" charset="0"/>
            </a:rPr>
            <a:t>——</a:t>
          </a:r>
          <a:r>
            <a:rPr lang="zh-CN" altLang="en-US" spc="15" baseline="0" noProof="0" dirty="0">
              <a:solidFill>
                <a:srgbClr val="242021"/>
              </a:solidFill>
              <a:latin typeface="+mn-ea"/>
              <a:cs typeface="SimSun" pitchFamily="2" charset="0"/>
            </a:rPr>
            <a:t>挂名者并未参加论文（设计）内容的研究与撰写，却以不正当手段在他人作品上署上自己的姓名，这就造成了侵犯他人著作权；</a:t>
          </a:r>
          <a:endParaRPr lang="zh-CN" altLang="en-US" dirty="0"/>
        </a:p>
      </dgm:t>
    </dgm:pt>
    <dgm:pt modelId="{8562196C-F788-4B93-8FE1-DC12FD0A6BA7}" type="parTrans" cxnId="{3CF39C4D-FB8D-4AC0-86DA-14EFCEE57CBF}">
      <dgm:prSet/>
      <dgm:spPr/>
      <dgm:t>
        <a:bodyPr/>
        <a:lstStyle/>
        <a:p>
          <a:endParaRPr lang="zh-CN" altLang="en-US"/>
        </a:p>
      </dgm:t>
    </dgm:pt>
    <dgm:pt modelId="{F12F49AD-449D-4E67-914D-53CDFCA7DAFD}" type="sibTrans" cxnId="{3CF39C4D-FB8D-4AC0-86DA-14EFCEE57CBF}">
      <dgm:prSet/>
      <dgm:spPr/>
      <dgm:t>
        <a:bodyPr/>
        <a:lstStyle/>
        <a:p>
          <a:endParaRPr lang="zh-CN" altLang="en-US"/>
        </a:p>
      </dgm:t>
    </dgm:pt>
    <dgm:pt modelId="{9356E362-47A8-4C5F-86F5-CEFAA337F2E2}">
      <dgm:prSet/>
      <dgm:spPr/>
      <dgm:t>
        <a:bodyPr/>
        <a:lstStyle/>
        <a:p>
          <a:r>
            <a:rPr lang="zh-CN" altLang="en-US" spc="15" baseline="0" noProof="0">
              <a:solidFill>
                <a:srgbClr val="242021"/>
              </a:solidFill>
              <a:latin typeface="+mn-ea"/>
              <a:cs typeface="SimSun" pitchFamily="2" charset="0"/>
            </a:rPr>
            <a:t>二是助长了学术腐败</a:t>
          </a:r>
          <a:r>
            <a:rPr lang="en-US" altLang="zh-CN" spc="15" baseline="0" noProof="0">
              <a:solidFill>
                <a:srgbClr val="242021"/>
              </a:solidFill>
              <a:latin typeface="+mn-ea"/>
              <a:cs typeface="SimSun" pitchFamily="2" charset="0"/>
            </a:rPr>
            <a:t>——</a:t>
          </a:r>
          <a:r>
            <a:rPr lang="zh-CN" altLang="en-US" spc="15" baseline="0" noProof="0">
              <a:solidFill>
                <a:srgbClr val="242021"/>
              </a:solidFill>
              <a:latin typeface="+mn-ea"/>
              <a:cs typeface="SimSun" pitchFamily="2" charset="0"/>
            </a:rPr>
            <a:t>挂名现象是不劳而获的行为，它败坏了科学研究者特有的奋斗、求是、攀登、攻关、克难、进取的传统风尚；</a:t>
          </a:r>
          <a:endParaRPr lang="en-US" altLang="zh-CN" spc="15" baseline="0" noProof="0" dirty="0">
            <a:solidFill>
              <a:srgbClr val="242021"/>
            </a:solidFill>
            <a:latin typeface="+mn-ea"/>
            <a:cs typeface="SimSun" pitchFamily="2" charset="0"/>
          </a:endParaRPr>
        </a:p>
      </dgm:t>
    </dgm:pt>
    <dgm:pt modelId="{97D7E111-2AFB-4BD3-9B5D-F98050C72FE5}" type="parTrans" cxnId="{DAEF3E10-DCCA-496D-9D19-9EC3B6DD905D}">
      <dgm:prSet/>
      <dgm:spPr/>
      <dgm:t>
        <a:bodyPr/>
        <a:lstStyle/>
        <a:p>
          <a:endParaRPr lang="zh-CN" altLang="en-US"/>
        </a:p>
      </dgm:t>
    </dgm:pt>
    <dgm:pt modelId="{4D66BA69-D321-4A39-AA43-B293F47536C3}" type="sibTrans" cxnId="{DAEF3E10-DCCA-496D-9D19-9EC3B6DD905D}">
      <dgm:prSet/>
      <dgm:spPr/>
      <dgm:t>
        <a:bodyPr/>
        <a:lstStyle/>
        <a:p>
          <a:endParaRPr lang="zh-CN" altLang="en-US"/>
        </a:p>
      </dgm:t>
    </dgm:pt>
    <dgm:pt modelId="{B67F2BF0-B810-4010-9D1E-5BBD9D732C22}">
      <dgm:prSet/>
      <dgm:spPr/>
      <dgm:t>
        <a:bodyPr/>
        <a:lstStyle/>
        <a:p>
          <a:r>
            <a:rPr lang="zh-CN" altLang="en-US" spc="15" baseline="0" noProof="0" dirty="0">
              <a:solidFill>
                <a:srgbClr val="242021"/>
              </a:solidFill>
              <a:latin typeface="+mn-ea"/>
              <a:cs typeface="SimSun" pitchFamily="2" charset="0"/>
            </a:rPr>
            <a:t>三是影响期刊荣誉</a:t>
          </a:r>
          <a:r>
            <a:rPr lang="en-US" altLang="zh-CN" spc="15" baseline="0" noProof="0" dirty="0">
              <a:solidFill>
                <a:srgbClr val="242021"/>
              </a:solidFill>
              <a:latin typeface="+mn-ea"/>
              <a:cs typeface="SimSun" pitchFamily="2" charset="0"/>
            </a:rPr>
            <a:t>——</a:t>
          </a:r>
          <a:r>
            <a:rPr lang="zh-CN" altLang="en-US" spc="15" baseline="0" noProof="0" dirty="0">
              <a:solidFill>
                <a:srgbClr val="242021"/>
              </a:solidFill>
              <a:latin typeface="+mn-ea"/>
              <a:cs typeface="SimSun" pitchFamily="2" charset="0"/>
            </a:rPr>
            <a:t>学术期刊失信于读者、失信于社会，期刊的学术质量也可能有所下降。一旦卷进知识产权纠纷，编辑部还要花费大量的人力、物力，甚至对簿公堂，对各方都会造成不好的影响。</a:t>
          </a:r>
          <a:endParaRPr lang="en-US" altLang="zh-CN" spc="15" baseline="0" noProof="0" dirty="0">
            <a:solidFill>
              <a:srgbClr val="242021"/>
            </a:solidFill>
            <a:latin typeface="+mn-ea"/>
            <a:cs typeface="SimSun" pitchFamily="2" charset="0"/>
          </a:endParaRPr>
        </a:p>
      </dgm:t>
    </dgm:pt>
    <dgm:pt modelId="{84167118-650C-4198-8ABF-3D8D4303088A}" type="parTrans" cxnId="{C9D9C109-6161-48B7-8622-8C339A72AAD9}">
      <dgm:prSet/>
      <dgm:spPr/>
      <dgm:t>
        <a:bodyPr/>
        <a:lstStyle/>
        <a:p>
          <a:endParaRPr lang="zh-CN" altLang="en-US"/>
        </a:p>
      </dgm:t>
    </dgm:pt>
    <dgm:pt modelId="{1765359C-C04B-4A09-B23E-0B820501090E}" type="sibTrans" cxnId="{C9D9C109-6161-48B7-8622-8C339A72AAD9}">
      <dgm:prSet/>
      <dgm:spPr/>
      <dgm:t>
        <a:bodyPr/>
        <a:lstStyle/>
        <a:p>
          <a:endParaRPr lang="zh-CN" altLang="en-US"/>
        </a:p>
      </dgm:t>
    </dgm:pt>
    <dgm:pt modelId="{35C3821E-5A6B-4F90-A3E3-307D85B8C246}" type="pres">
      <dgm:prSet presAssocID="{EA8A5908-71B2-492C-AB61-B819FD10F919}" presName="vert0" presStyleCnt="0">
        <dgm:presLayoutVars>
          <dgm:dir/>
          <dgm:animOne val="branch"/>
          <dgm:animLvl val="lvl"/>
        </dgm:presLayoutVars>
      </dgm:prSet>
      <dgm:spPr/>
    </dgm:pt>
    <dgm:pt modelId="{9BB43C81-8A5D-42E8-842F-C5D5EBA5E35F}" type="pres">
      <dgm:prSet presAssocID="{8C0977B5-B2D6-46C7-AD82-DAB63E2F819D}" presName="thickLine" presStyleLbl="alignNode1" presStyleIdx="0" presStyleCnt="3"/>
      <dgm:spPr/>
    </dgm:pt>
    <dgm:pt modelId="{BA984090-FC29-4390-AD33-C25B6B05A399}" type="pres">
      <dgm:prSet presAssocID="{8C0977B5-B2D6-46C7-AD82-DAB63E2F819D}" presName="horz1" presStyleCnt="0"/>
      <dgm:spPr/>
    </dgm:pt>
    <dgm:pt modelId="{4EDC0512-C6F9-4E26-B3AC-B3D8127BCC33}" type="pres">
      <dgm:prSet presAssocID="{8C0977B5-B2D6-46C7-AD82-DAB63E2F819D}" presName="tx1" presStyleLbl="revTx" presStyleIdx="0" presStyleCnt="3"/>
      <dgm:spPr/>
    </dgm:pt>
    <dgm:pt modelId="{BCB8C375-1292-4C81-BAD2-CCC80BAA49DE}" type="pres">
      <dgm:prSet presAssocID="{8C0977B5-B2D6-46C7-AD82-DAB63E2F819D}" presName="vert1" presStyleCnt="0"/>
      <dgm:spPr/>
    </dgm:pt>
    <dgm:pt modelId="{3FFBBE68-8575-4633-8BB0-EFEC2E631EA6}" type="pres">
      <dgm:prSet presAssocID="{9356E362-47A8-4C5F-86F5-CEFAA337F2E2}" presName="thickLine" presStyleLbl="alignNode1" presStyleIdx="1" presStyleCnt="3"/>
      <dgm:spPr/>
    </dgm:pt>
    <dgm:pt modelId="{7790DD6F-46F2-432A-8ED0-09465D177CAC}" type="pres">
      <dgm:prSet presAssocID="{9356E362-47A8-4C5F-86F5-CEFAA337F2E2}" presName="horz1" presStyleCnt="0"/>
      <dgm:spPr/>
    </dgm:pt>
    <dgm:pt modelId="{98ABDE11-7592-4BCD-8988-DB8ED802A853}" type="pres">
      <dgm:prSet presAssocID="{9356E362-47A8-4C5F-86F5-CEFAA337F2E2}" presName="tx1" presStyleLbl="revTx" presStyleIdx="1" presStyleCnt="3"/>
      <dgm:spPr/>
    </dgm:pt>
    <dgm:pt modelId="{C1045E0B-94F7-4FDF-A562-D564C8E9918A}" type="pres">
      <dgm:prSet presAssocID="{9356E362-47A8-4C5F-86F5-CEFAA337F2E2}" presName="vert1" presStyleCnt="0"/>
      <dgm:spPr/>
    </dgm:pt>
    <dgm:pt modelId="{C37294B9-0A21-493C-85A3-C6D9CD339917}" type="pres">
      <dgm:prSet presAssocID="{B67F2BF0-B810-4010-9D1E-5BBD9D732C22}" presName="thickLine" presStyleLbl="alignNode1" presStyleIdx="2" presStyleCnt="3"/>
      <dgm:spPr/>
    </dgm:pt>
    <dgm:pt modelId="{61AFCFB9-C57D-460F-9A6E-1165281E495F}" type="pres">
      <dgm:prSet presAssocID="{B67F2BF0-B810-4010-9D1E-5BBD9D732C22}" presName="horz1" presStyleCnt="0"/>
      <dgm:spPr/>
    </dgm:pt>
    <dgm:pt modelId="{A6D93C94-5765-41DF-9A6C-21D8212A2A78}" type="pres">
      <dgm:prSet presAssocID="{B67F2BF0-B810-4010-9D1E-5BBD9D732C22}" presName="tx1" presStyleLbl="revTx" presStyleIdx="2" presStyleCnt="3"/>
      <dgm:spPr/>
    </dgm:pt>
    <dgm:pt modelId="{71071B84-369B-4207-8D09-42615CD18360}" type="pres">
      <dgm:prSet presAssocID="{B67F2BF0-B810-4010-9D1E-5BBD9D732C22}" presName="vert1" presStyleCnt="0"/>
      <dgm:spPr/>
    </dgm:pt>
  </dgm:ptLst>
  <dgm:cxnLst>
    <dgm:cxn modelId="{E60F8E07-C75D-45B0-9B67-3AACBC7E10A5}" type="presOf" srcId="{EA8A5908-71B2-492C-AB61-B819FD10F919}" destId="{35C3821E-5A6B-4F90-A3E3-307D85B8C246}" srcOrd="0" destOrd="0" presId="urn:microsoft.com/office/officeart/2008/layout/LinedList"/>
    <dgm:cxn modelId="{C9D9C109-6161-48B7-8622-8C339A72AAD9}" srcId="{EA8A5908-71B2-492C-AB61-B819FD10F919}" destId="{B67F2BF0-B810-4010-9D1E-5BBD9D732C22}" srcOrd="2" destOrd="0" parTransId="{84167118-650C-4198-8ABF-3D8D4303088A}" sibTransId="{1765359C-C04B-4A09-B23E-0B820501090E}"/>
    <dgm:cxn modelId="{DAEF3E10-DCCA-496D-9D19-9EC3B6DD905D}" srcId="{EA8A5908-71B2-492C-AB61-B819FD10F919}" destId="{9356E362-47A8-4C5F-86F5-CEFAA337F2E2}" srcOrd="1" destOrd="0" parTransId="{97D7E111-2AFB-4BD3-9B5D-F98050C72FE5}" sibTransId="{4D66BA69-D321-4A39-AA43-B293F47536C3}"/>
    <dgm:cxn modelId="{3CF39C4D-FB8D-4AC0-86DA-14EFCEE57CBF}" srcId="{EA8A5908-71B2-492C-AB61-B819FD10F919}" destId="{8C0977B5-B2D6-46C7-AD82-DAB63E2F819D}" srcOrd="0" destOrd="0" parTransId="{8562196C-F788-4B93-8FE1-DC12FD0A6BA7}" sibTransId="{F12F49AD-449D-4E67-914D-53CDFCA7DAFD}"/>
    <dgm:cxn modelId="{00FCB3C5-1225-4351-BFDA-437A8A314231}" type="presOf" srcId="{8C0977B5-B2D6-46C7-AD82-DAB63E2F819D}" destId="{4EDC0512-C6F9-4E26-B3AC-B3D8127BCC33}" srcOrd="0" destOrd="0" presId="urn:microsoft.com/office/officeart/2008/layout/LinedList"/>
    <dgm:cxn modelId="{B9CA8CD5-32CA-4F17-8EDA-8BCD85854484}" type="presOf" srcId="{B67F2BF0-B810-4010-9D1E-5BBD9D732C22}" destId="{A6D93C94-5765-41DF-9A6C-21D8212A2A78}" srcOrd="0" destOrd="0" presId="urn:microsoft.com/office/officeart/2008/layout/LinedList"/>
    <dgm:cxn modelId="{1FA043EB-20A0-403F-8A1B-58D59FC18115}" type="presOf" srcId="{9356E362-47A8-4C5F-86F5-CEFAA337F2E2}" destId="{98ABDE11-7592-4BCD-8988-DB8ED802A853}" srcOrd="0" destOrd="0" presId="urn:microsoft.com/office/officeart/2008/layout/LinedList"/>
    <dgm:cxn modelId="{4416C547-14EB-4550-9B63-E6549B60F04E}" type="presParOf" srcId="{35C3821E-5A6B-4F90-A3E3-307D85B8C246}" destId="{9BB43C81-8A5D-42E8-842F-C5D5EBA5E35F}" srcOrd="0" destOrd="0" presId="urn:microsoft.com/office/officeart/2008/layout/LinedList"/>
    <dgm:cxn modelId="{E3A92D37-0779-4232-B2C9-7A4D79ADD5BD}" type="presParOf" srcId="{35C3821E-5A6B-4F90-A3E3-307D85B8C246}" destId="{BA984090-FC29-4390-AD33-C25B6B05A399}" srcOrd="1" destOrd="0" presId="urn:microsoft.com/office/officeart/2008/layout/LinedList"/>
    <dgm:cxn modelId="{DEFA787A-9BC9-4802-98D0-8FC287529D06}" type="presParOf" srcId="{BA984090-FC29-4390-AD33-C25B6B05A399}" destId="{4EDC0512-C6F9-4E26-B3AC-B3D8127BCC33}" srcOrd="0" destOrd="0" presId="urn:microsoft.com/office/officeart/2008/layout/LinedList"/>
    <dgm:cxn modelId="{B9732060-2816-4BF3-A7DC-2AC39AA5FDC1}" type="presParOf" srcId="{BA984090-FC29-4390-AD33-C25B6B05A399}" destId="{BCB8C375-1292-4C81-BAD2-CCC80BAA49DE}" srcOrd="1" destOrd="0" presId="urn:microsoft.com/office/officeart/2008/layout/LinedList"/>
    <dgm:cxn modelId="{26198DA6-FCB2-43EF-A874-AE8B599960C5}" type="presParOf" srcId="{35C3821E-5A6B-4F90-A3E3-307D85B8C246}" destId="{3FFBBE68-8575-4633-8BB0-EFEC2E631EA6}" srcOrd="2" destOrd="0" presId="urn:microsoft.com/office/officeart/2008/layout/LinedList"/>
    <dgm:cxn modelId="{6F02DC81-8064-4EE0-B4D7-612B32A33568}" type="presParOf" srcId="{35C3821E-5A6B-4F90-A3E3-307D85B8C246}" destId="{7790DD6F-46F2-432A-8ED0-09465D177CAC}" srcOrd="3" destOrd="0" presId="urn:microsoft.com/office/officeart/2008/layout/LinedList"/>
    <dgm:cxn modelId="{47D272B1-60BF-4F33-B360-F56E66FEA16A}" type="presParOf" srcId="{7790DD6F-46F2-432A-8ED0-09465D177CAC}" destId="{98ABDE11-7592-4BCD-8988-DB8ED802A853}" srcOrd="0" destOrd="0" presId="urn:microsoft.com/office/officeart/2008/layout/LinedList"/>
    <dgm:cxn modelId="{7615EDA2-93D7-4730-8C6F-2ADDB11E8C65}" type="presParOf" srcId="{7790DD6F-46F2-432A-8ED0-09465D177CAC}" destId="{C1045E0B-94F7-4FDF-A562-D564C8E9918A}" srcOrd="1" destOrd="0" presId="urn:microsoft.com/office/officeart/2008/layout/LinedList"/>
    <dgm:cxn modelId="{67FB0D1A-B5CB-45A7-BC60-24DC4FF63323}" type="presParOf" srcId="{35C3821E-5A6B-4F90-A3E3-307D85B8C246}" destId="{C37294B9-0A21-493C-85A3-C6D9CD339917}" srcOrd="4" destOrd="0" presId="urn:microsoft.com/office/officeart/2008/layout/LinedList"/>
    <dgm:cxn modelId="{C26BE0EC-E9B4-493C-A423-E9E9E2B207BA}" type="presParOf" srcId="{35C3821E-5A6B-4F90-A3E3-307D85B8C246}" destId="{61AFCFB9-C57D-460F-9A6E-1165281E495F}" srcOrd="5" destOrd="0" presId="urn:microsoft.com/office/officeart/2008/layout/LinedList"/>
    <dgm:cxn modelId="{4973D64E-EE55-4C17-8D98-AD20442171C5}" type="presParOf" srcId="{61AFCFB9-C57D-460F-9A6E-1165281E495F}" destId="{A6D93C94-5765-41DF-9A6C-21D8212A2A78}" srcOrd="0" destOrd="0" presId="urn:microsoft.com/office/officeart/2008/layout/LinedList"/>
    <dgm:cxn modelId="{82932FB8-BF0F-43AB-BEE1-F0A54C05E1CC}" type="presParOf" srcId="{61AFCFB9-C57D-460F-9A6E-1165281E495F}" destId="{71071B84-369B-4207-8D09-42615CD1836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8AF36C-C76F-4A68-93EE-1BAC691912B5}">
      <dsp:nvSpPr>
        <dsp:cNvPr id="0" name=""/>
        <dsp:cNvSpPr/>
      </dsp:nvSpPr>
      <dsp:spPr>
        <a:xfrm>
          <a:off x="0" y="2645"/>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CAE9F0-72A1-4996-8B74-036AE89BF0D6}">
      <dsp:nvSpPr>
        <dsp:cNvPr id="0" name=""/>
        <dsp:cNvSpPr/>
      </dsp:nvSpPr>
      <dsp:spPr>
        <a:xfrm>
          <a:off x="0" y="2645"/>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70C0"/>
              </a:solidFill>
              <a:effectLst/>
              <a:latin typeface="+mn-ea"/>
              <a:ea typeface="+mn-ea"/>
            </a:rPr>
            <a:t>知识目标</a:t>
          </a:r>
          <a:endParaRPr lang="zh-CN" altLang="en-US" sz="2400" b="1" kern="1200" dirty="0">
            <a:solidFill>
              <a:srgbClr val="0070C0"/>
            </a:solidFill>
            <a:latin typeface="+mn-ea"/>
            <a:ea typeface="+mn-ea"/>
          </a:endParaRPr>
        </a:p>
      </dsp:txBody>
      <dsp:txXfrm>
        <a:off x="0" y="2645"/>
        <a:ext cx="2081644" cy="1804458"/>
      </dsp:txXfrm>
    </dsp:sp>
    <dsp:sp modelId="{B836089C-7074-4336-977B-627EB5C26EF2}">
      <dsp:nvSpPr>
        <dsp:cNvPr id="0" name=""/>
        <dsp:cNvSpPr/>
      </dsp:nvSpPr>
      <dsp:spPr>
        <a:xfrm>
          <a:off x="2237767" y="44585"/>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15" baseline="0" noProof="0" dirty="0">
              <a:solidFill>
                <a:srgbClr val="242021"/>
              </a:solidFill>
              <a:latin typeface="+mn-ea"/>
              <a:ea typeface="+mn-ea"/>
              <a:cs typeface="SimSun" pitchFamily="2" charset="0"/>
            </a:rPr>
            <a:t>1.</a:t>
          </a:r>
          <a:r>
            <a:rPr lang="en-US" altLang="zh-CN" sz="2000" kern="1200" spc="0" baseline="0" noProof="0" dirty="0">
              <a:solidFill>
                <a:srgbClr val="242021"/>
              </a:solidFill>
              <a:latin typeface="+mn-ea"/>
              <a:ea typeface="+mn-ea"/>
              <a:cs typeface="SimSun" pitchFamily="2" charset="0"/>
            </a:rPr>
            <a:t>了解毕业论文（设计）发表的渠道和注意事项。</a:t>
          </a:r>
          <a:endParaRPr kumimoji="0" lang="en-US" altLang="zh-CN" sz="2000" b="0" i="0" u="none" strike="noStrike" kern="1200" cap="none" normalizeH="0" baseline="0" noProof="0" dirty="0">
            <a:ln>
              <a:noFill/>
            </a:ln>
            <a:solidFill>
              <a:srgbClr val="242021"/>
            </a:solidFill>
            <a:effectLst/>
            <a:latin typeface="+mn-ea"/>
            <a:ea typeface="+mn-ea"/>
            <a:cs typeface="黑体" panose="02010609060101010101" pitchFamily="49" charset="-122"/>
          </a:endParaRPr>
        </a:p>
      </dsp:txBody>
      <dsp:txXfrm>
        <a:off x="2237767" y="44585"/>
        <a:ext cx="8170453" cy="838791"/>
      </dsp:txXfrm>
    </dsp:sp>
    <dsp:sp modelId="{4B2F143F-7426-4129-A463-8B5E43BB8CC9}">
      <dsp:nvSpPr>
        <dsp:cNvPr id="0" name=""/>
        <dsp:cNvSpPr/>
      </dsp:nvSpPr>
      <dsp:spPr>
        <a:xfrm>
          <a:off x="2081644" y="883376"/>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E1CD336-6241-4082-AACE-D6FD3750E1D9}">
      <dsp:nvSpPr>
        <dsp:cNvPr id="0" name=""/>
        <dsp:cNvSpPr/>
      </dsp:nvSpPr>
      <dsp:spPr>
        <a:xfrm>
          <a:off x="2237767" y="925316"/>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15" baseline="0" noProof="0" dirty="0">
              <a:solidFill>
                <a:srgbClr val="242021"/>
              </a:solidFill>
              <a:latin typeface="+mn-ea"/>
              <a:ea typeface="+mn-ea"/>
              <a:cs typeface="SimSun" pitchFamily="2" charset="0"/>
            </a:rPr>
            <a:t>2.</a:t>
          </a:r>
          <a:r>
            <a:rPr lang="en-US" altLang="zh-CN" sz="2000" kern="1200" spc="0" baseline="0" noProof="0" dirty="0">
              <a:solidFill>
                <a:srgbClr val="242021"/>
              </a:solidFill>
              <a:latin typeface="+mn-ea"/>
              <a:ea typeface="+mn-ea"/>
              <a:cs typeface="SimSun" pitchFamily="2" charset="0"/>
            </a:rPr>
            <a:t>掌握毕业论文（设计）投稿的原则。</a:t>
          </a:r>
        </a:p>
      </dsp:txBody>
      <dsp:txXfrm>
        <a:off x="2237767" y="925316"/>
        <a:ext cx="8170453" cy="838791"/>
      </dsp:txXfrm>
    </dsp:sp>
    <dsp:sp modelId="{8275C493-279B-4D5B-BA7C-C4481618323D}">
      <dsp:nvSpPr>
        <dsp:cNvPr id="0" name=""/>
        <dsp:cNvSpPr/>
      </dsp:nvSpPr>
      <dsp:spPr>
        <a:xfrm>
          <a:off x="2081644" y="1764107"/>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521926-86A3-47B6-8F27-69AAAB8A1845}">
      <dsp:nvSpPr>
        <dsp:cNvPr id="0" name=""/>
        <dsp:cNvSpPr/>
      </dsp:nvSpPr>
      <dsp:spPr>
        <a:xfrm>
          <a:off x="0" y="1807104"/>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B46DAB-6F8F-42E2-8CB3-359EEE46EAE6}">
      <dsp:nvSpPr>
        <dsp:cNvPr id="0" name=""/>
        <dsp:cNvSpPr/>
      </dsp:nvSpPr>
      <dsp:spPr>
        <a:xfrm>
          <a:off x="0" y="1807104"/>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kumimoji="0" lang="zh-CN" altLang="zh-CN" sz="2400" b="1" i="0" u="none" strike="noStrike" kern="1200" cap="none" normalizeH="0" baseline="0" dirty="0">
              <a:ln>
                <a:noFill/>
              </a:ln>
              <a:solidFill>
                <a:srgbClr val="0070C0"/>
              </a:solidFill>
              <a:effectLst/>
              <a:latin typeface="+mn-ea"/>
              <a:ea typeface="+mn-ea"/>
              <a:cs typeface="黑体" panose="02010609060101010101" pitchFamily="49" charset="-122"/>
            </a:rPr>
            <a:t>技能目标</a:t>
          </a:r>
          <a:endParaRPr kumimoji="0" lang="zh-CN" altLang="zh-CN" sz="2400" b="1" i="0" u="none" strike="noStrike" kern="1200" cap="none" normalizeH="0" baseline="0" dirty="0">
            <a:ln>
              <a:noFill/>
            </a:ln>
            <a:solidFill>
              <a:srgbClr val="0070C0"/>
            </a:solidFill>
            <a:effectLst/>
            <a:latin typeface="+mn-ea"/>
            <a:ea typeface="+mn-ea"/>
          </a:endParaRPr>
        </a:p>
      </dsp:txBody>
      <dsp:txXfrm>
        <a:off x="0" y="1807104"/>
        <a:ext cx="2081644" cy="1804458"/>
      </dsp:txXfrm>
    </dsp:sp>
    <dsp:sp modelId="{EAF051B5-0C78-45A2-BF6E-50E7C0312A6F}">
      <dsp:nvSpPr>
        <dsp:cNvPr id="0" name=""/>
        <dsp:cNvSpPr/>
      </dsp:nvSpPr>
      <dsp:spPr>
        <a:xfrm>
          <a:off x="2237767" y="1849043"/>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0" baseline="0" noProof="0" dirty="0">
              <a:solidFill>
                <a:srgbClr val="242021"/>
              </a:solidFill>
              <a:latin typeface="+mn-ea"/>
              <a:ea typeface="+mn-ea"/>
              <a:cs typeface="SimSun" pitchFamily="2" charset="0"/>
            </a:rPr>
            <a:t>1.能够使自己论文写作的过程科学化、规范化。</a:t>
          </a:r>
          <a:endParaRPr kumimoji="0" lang="en-US" altLang="zh-CN" sz="2000" b="0" i="0" u="none" strike="noStrike" kern="1200" cap="none" normalizeH="0" baseline="0" dirty="0">
            <a:ln>
              <a:noFill/>
            </a:ln>
            <a:solidFill>
              <a:srgbClr val="242021"/>
            </a:solidFill>
            <a:effectLst/>
            <a:latin typeface="+mn-ea"/>
            <a:ea typeface="+mn-ea"/>
            <a:cs typeface="黑体" panose="02010609060101010101" pitchFamily="49" charset="-122"/>
          </a:endParaRPr>
        </a:p>
      </dsp:txBody>
      <dsp:txXfrm>
        <a:off x="2237767" y="1849043"/>
        <a:ext cx="8170453" cy="838791"/>
      </dsp:txXfrm>
    </dsp:sp>
    <dsp:sp modelId="{4332C1DB-A75A-485E-9368-AA6C8D372921}">
      <dsp:nvSpPr>
        <dsp:cNvPr id="0" name=""/>
        <dsp:cNvSpPr/>
      </dsp:nvSpPr>
      <dsp:spPr>
        <a:xfrm>
          <a:off x="2081644" y="2687835"/>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8440929-E3FF-4EB7-8438-22E027279471}">
      <dsp:nvSpPr>
        <dsp:cNvPr id="0" name=""/>
        <dsp:cNvSpPr/>
      </dsp:nvSpPr>
      <dsp:spPr>
        <a:xfrm>
          <a:off x="2237767" y="2729774"/>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spc="0" baseline="0" noProof="0" dirty="0">
              <a:solidFill>
                <a:srgbClr val="242021"/>
              </a:solidFill>
              <a:latin typeface="+mn-ea"/>
              <a:ea typeface="+mn-ea"/>
              <a:cs typeface="Times New Roman" pitchFamily="18" charset="0"/>
            </a:rPr>
            <a:t>2.</a:t>
          </a:r>
          <a:r>
            <a:rPr lang="en-US" altLang="zh-CN" sz="2000" spc="0" baseline="0" noProof="0" dirty="0">
              <a:solidFill>
                <a:srgbClr val="242021"/>
              </a:solidFill>
              <a:latin typeface="+mn-ea"/>
              <a:ea typeface="+mn-ea"/>
              <a:cs typeface="SimSun" pitchFamily="2" charset="0"/>
            </a:rPr>
            <a:t>能够应用投稿知识和技巧有针对性地投稿</a:t>
          </a:r>
          <a:r>
            <a:rPr lang="en-US" altLang="zh-CN" sz="2000" kern="1200" spc="0" baseline="0" noProof="0" dirty="0">
              <a:solidFill>
                <a:srgbClr val="242021"/>
              </a:solidFill>
              <a:latin typeface="+mn-ea"/>
              <a:ea typeface="+mn-ea"/>
              <a:cs typeface="SimSun" pitchFamily="2" charset="0"/>
            </a:rPr>
            <a:t>。</a:t>
          </a:r>
          <a:endParaRPr lang="en-US" altLang="zh-CN" sz="2000" spc="0" baseline="0" noProof="0" dirty="0">
            <a:solidFill>
              <a:srgbClr val="242021"/>
            </a:solidFill>
            <a:latin typeface="+mn-ea"/>
            <a:ea typeface="+mn-ea"/>
            <a:cs typeface="SimSun" pitchFamily="2" charset="0"/>
          </a:endParaRPr>
        </a:p>
      </dsp:txBody>
      <dsp:txXfrm>
        <a:off x="2237767" y="2729774"/>
        <a:ext cx="8170453" cy="838791"/>
      </dsp:txXfrm>
    </dsp:sp>
    <dsp:sp modelId="{F60B75C2-AA75-424B-9EC9-0C06FA0E9B6A}">
      <dsp:nvSpPr>
        <dsp:cNvPr id="0" name=""/>
        <dsp:cNvSpPr/>
      </dsp:nvSpPr>
      <dsp:spPr>
        <a:xfrm>
          <a:off x="2081644" y="3568565"/>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0BE085-F831-4BEE-954F-DFCDA161253C}">
      <dsp:nvSpPr>
        <dsp:cNvPr id="0" name=""/>
        <dsp:cNvSpPr/>
      </dsp:nvSpPr>
      <dsp:spPr>
        <a:xfrm>
          <a:off x="0" y="3611562"/>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642049-661A-41BD-AD40-2476C9EA9966}">
      <dsp:nvSpPr>
        <dsp:cNvPr id="0" name=""/>
        <dsp:cNvSpPr/>
      </dsp:nvSpPr>
      <dsp:spPr>
        <a:xfrm>
          <a:off x="0" y="3611562"/>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kumimoji="0" lang="zh-CN" altLang="en-US" sz="2400" b="1" i="0" u="none" strike="noStrike" kern="1200" cap="none" normalizeH="0" baseline="0" dirty="0">
              <a:ln>
                <a:noFill/>
              </a:ln>
              <a:solidFill>
                <a:srgbClr val="0070C0"/>
              </a:solidFill>
              <a:effectLst/>
              <a:latin typeface="+mn-ea"/>
              <a:ea typeface="+mn-ea"/>
              <a:cs typeface="黑体" panose="02010609060101010101" pitchFamily="49" charset="-122"/>
            </a:rPr>
            <a:t>素养目标</a:t>
          </a:r>
          <a:endParaRPr kumimoji="0" lang="zh-CN" altLang="en-US" sz="2400" b="1" i="0" u="none" strike="noStrike" kern="1200" cap="none" normalizeH="0" baseline="0" dirty="0">
            <a:ln>
              <a:noFill/>
            </a:ln>
            <a:solidFill>
              <a:srgbClr val="0070C0"/>
            </a:solidFill>
            <a:effectLst/>
            <a:latin typeface="+mn-ea"/>
            <a:ea typeface="+mn-ea"/>
          </a:endParaRPr>
        </a:p>
      </dsp:txBody>
      <dsp:txXfrm>
        <a:off x="0" y="3611562"/>
        <a:ext cx="2081644" cy="1804458"/>
      </dsp:txXfrm>
    </dsp:sp>
    <dsp:sp modelId="{63B25C0C-C6F1-4A5F-A22A-04B5E7956E9E}">
      <dsp:nvSpPr>
        <dsp:cNvPr id="0" name=""/>
        <dsp:cNvSpPr/>
      </dsp:nvSpPr>
      <dsp:spPr>
        <a:xfrm>
          <a:off x="2237767" y="3693503"/>
          <a:ext cx="8170453" cy="1638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15" baseline="0" noProof="0" dirty="0" err="1">
              <a:solidFill>
                <a:srgbClr val="242021"/>
              </a:solidFill>
              <a:latin typeface="+mn-ea"/>
              <a:ea typeface="+mn-ea"/>
              <a:cs typeface="SimSun" pitchFamily="2" charset="0"/>
            </a:rPr>
            <a:t>培养法律意识与法治</a:t>
          </a:r>
          <a:r>
            <a:rPr lang="en-US" altLang="zh-CN" sz="2000" kern="1200" spc="0" baseline="0" noProof="0" dirty="0" err="1">
              <a:solidFill>
                <a:srgbClr val="242021"/>
              </a:solidFill>
              <a:latin typeface="+mn-ea"/>
              <a:ea typeface="+mn-ea"/>
              <a:cs typeface="SimSun" pitchFamily="2" charset="0"/>
            </a:rPr>
            <a:t>观念</a:t>
          </a:r>
          <a:r>
            <a:rPr lang="en-US" altLang="zh-CN" sz="2000" kern="1200" spc="0" baseline="0" noProof="0" dirty="0">
              <a:solidFill>
                <a:srgbClr val="242021"/>
              </a:solidFill>
              <a:latin typeface="+mn-ea"/>
              <a:ea typeface="+mn-ea"/>
              <a:cs typeface="SimSun" pitchFamily="2" charset="0"/>
            </a:rPr>
            <a:t>。</a:t>
          </a:r>
          <a:endParaRPr kumimoji="0" lang="zh-CN" altLang="en-US" sz="2000" b="0" i="0" u="none" strike="noStrike" cap="none" normalizeH="0" baseline="0" dirty="0">
            <a:ln>
              <a:noFill/>
            </a:ln>
            <a:solidFill>
              <a:schemeClr val="tx1"/>
            </a:solidFill>
            <a:effectLst/>
            <a:latin typeface="+mn-ea"/>
            <a:ea typeface="+mn-ea"/>
          </a:endParaRPr>
        </a:p>
      </dsp:txBody>
      <dsp:txXfrm>
        <a:off x="2237767" y="3693503"/>
        <a:ext cx="8170453" cy="1638814"/>
      </dsp:txXfrm>
    </dsp:sp>
    <dsp:sp modelId="{BEA92CE0-4474-4EE3-B140-465012A5FE87}">
      <dsp:nvSpPr>
        <dsp:cNvPr id="0" name=""/>
        <dsp:cNvSpPr/>
      </dsp:nvSpPr>
      <dsp:spPr>
        <a:xfrm>
          <a:off x="2081644" y="5332318"/>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D23D3C-B2ED-4F53-ADFC-2B91BE253148}">
      <dsp:nvSpPr>
        <dsp:cNvPr id="0" name=""/>
        <dsp:cNvSpPr/>
      </dsp:nvSpPr>
      <dsp:spPr>
        <a:xfrm>
          <a:off x="4826" y="431672"/>
          <a:ext cx="2110286" cy="2230638"/>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作者投稿（一般需支付审稿费）</a:t>
          </a:r>
        </a:p>
      </dsp:txBody>
      <dsp:txXfrm>
        <a:off x="66634" y="493480"/>
        <a:ext cx="1986670" cy="2107022"/>
      </dsp:txXfrm>
    </dsp:sp>
    <dsp:sp modelId="{AAC6F212-191C-428E-812B-157FC2A51589}">
      <dsp:nvSpPr>
        <dsp:cNvPr id="0" name=""/>
        <dsp:cNvSpPr/>
      </dsp:nvSpPr>
      <dsp:spPr>
        <a:xfrm>
          <a:off x="2326141" y="1285315"/>
          <a:ext cx="447380" cy="523351"/>
        </a:xfrm>
        <a:prstGeom prst="rightArrow">
          <a:avLst>
            <a:gd name="adj1" fmla="val 60000"/>
            <a:gd name="adj2" fmla="val 5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zh-CN" altLang="en-US" sz="2300" kern="1200"/>
        </a:p>
      </dsp:txBody>
      <dsp:txXfrm>
        <a:off x="2326141" y="1389985"/>
        <a:ext cx="313166" cy="314011"/>
      </dsp:txXfrm>
    </dsp:sp>
    <dsp:sp modelId="{8B465E6D-966E-4E44-A4CE-4321903A1EB5}">
      <dsp:nvSpPr>
        <dsp:cNvPr id="0" name=""/>
        <dsp:cNvSpPr/>
      </dsp:nvSpPr>
      <dsp:spPr>
        <a:xfrm>
          <a:off x="2959227" y="431672"/>
          <a:ext cx="2110286" cy="2230638"/>
        </a:xfrm>
        <a:prstGeom prst="roundRect">
          <a:avLst>
            <a:gd name="adj" fmla="val 10000"/>
          </a:avLst>
        </a:prstGeom>
        <a:gradFill rotWithShape="0">
          <a:gsLst>
            <a:gs pos="0">
              <a:schemeClr val="accent2">
                <a:hueOff val="1721637"/>
                <a:satOff val="-8208"/>
                <a:lumOff val="3530"/>
                <a:alphaOff val="0"/>
                <a:satMod val="103000"/>
                <a:lumMod val="102000"/>
                <a:tint val="94000"/>
              </a:schemeClr>
            </a:gs>
            <a:gs pos="50000">
              <a:schemeClr val="accent2">
                <a:hueOff val="1721637"/>
                <a:satOff val="-8208"/>
                <a:lumOff val="3530"/>
                <a:alphaOff val="0"/>
                <a:satMod val="110000"/>
                <a:lumMod val="100000"/>
                <a:shade val="100000"/>
              </a:schemeClr>
            </a:gs>
            <a:gs pos="100000">
              <a:schemeClr val="accent2">
                <a:hueOff val="1721637"/>
                <a:satOff val="-8208"/>
                <a:lumOff val="353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“开放获取”期刊（审稿、组织同行评议）</a:t>
          </a:r>
        </a:p>
      </dsp:txBody>
      <dsp:txXfrm>
        <a:off x="3021035" y="493480"/>
        <a:ext cx="1986670" cy="2107022"/>
      </dsp:txXfrm>
    </dsp:sp>
    <dsp:sp modelId="{56AB2B2B-4986-4C65-9A4B-B0FD0D352A3B}">
      <dsp:nvSpPr>
        <dsp:cNvPr id="0" name=""/>
        <dsp:cNvSpPr/>
      </dsp:nvSpPr>
      <dsp:spPr>
        <a:xfrm>
          <a:off x="5280542" y="1285315"/>
          <a:ext cx="447380" cy="523351"/>
        </a:xfrm>
        <a:prstGeom prst="rightArrow">
          <a:avLst>
            <a:gd name="adj1" fmla="val 60000"/>
            <a:gd name="adj2" fmla="val 50000"/>
          </a:avLst>
        </a:prstGeom>
        <a:gradFill rotWithShape="0">
          <a:gsLst>
            <a:gs pos="0">
              <a:schemeClr val="accent2">
                <a:hueOff val="2582456"/>
                <a:satOff val="-12312"/>
                <a:lumOff val="5294"/>
                <a:alphaOff val="0"/>
                <a:satMod val="103000"/>
                <a:lumMod val="102000"/>
                <a:tint val="94000"/>
              </a:schemeClr>
            </a:gs>
            <a:gs pos="50000">
              <a:schemeClr val="accent2">
                <a:hueOff val="2582456"/>
                <a:satOff val="-12312"/>
                <a:lumOff val="5294"/>
                <a:alphaOff val="0"/>
                <a:satMod val="110000"/>
                <a:lumMod val="100000"/>
                <a:shade val="100000"/>
              </a:schemeClr>
            </a:gs>
            <a:gs pos="100000">
              <a:schemeClr val="accent2">
                <a:hueOff val="2582456"/>
                <a:satOff val="-12312"/>
                <a:lumOff val="529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zh-CN" altLang="en-US" sz="2300" kern="1200"/>
        </a:p>
      </dsp:txBody>
      <dsp:txXfrm>
        <a:off x="5280542" y="1389985"/>
        <a:ext cx="313166" cy="314011"/>
      </dsp:txXfrm>
    </dsp:sp>
    <dsp:sp modelId="{B75F281F-643E-44A4-86E4-86B913A6A8C8}">
      <dsp:nvSpPr>
        <dsp:cNvPr id="0" name=""/>
        <dsp:cNvSpPr/>
      </dsp:nvSpPr>
      <dsp:spPr>
        <a:xfrm>
          <a:off x="5913628" y="431672"/>
          <a:ext cx="2110286" cy="2230638"/>
        </a:xfrm>
        <a:prstGeom prst="roundRect">
          <a:avLst>
            <a:gd name="adj" fmla="val 10000"/>
          </a:avLst>
        </a:prstGeom>
        <a:gradFill rotWithShape="0">
          <a:gsLst>
            <a:gs pos="0">
              <a:schemeClr val="accent2">
                <a:hueOff val="3443275"/>
                <a:satOff val="-16415"/>
                <a:lumOff val="7059"/>
                <a:alphaOff val="0"/>
                <a:satMod val="103000"/>
                <a:lumMod val="102000"/>
                <a:tint val="94000"/>
              </a:schemeClr>
            </a:gs>
            <a:gs pos="50000">
              <a:schemeClr val="accent2">
                <a:hueOff val="3443275"/>
                <a:satOff val="-16415"/>
                <a:lumOff val="7059"/>
                <a:alphaOff val="0"/>
                <a:satMod val="110000"/>
                <a:lumMod val="100000"/>
                <a:shade val="100000"/>
              </a:schemeClr>
            </a:gs>
            <a:gs pos="100000">
              <a:schemeClr val="accent2">
                <a:hueOff val="3443275"/>
                <a:satOff val="-16415"/>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网络传播</a:t>
          </a:r>
        </a:p>
      </dsp:txBody>
      <dsp:txXfrm>
        <a:off x="5975436" y="493480"/>
        <a:ext cx="1986670" cy="2107022"/>
      </dsp:txXfrm>
    </dsp:sp>
    <dsp:sp modelId="{8D455432-337D-4C52-96E6-1B0B5DE833B9}">
      <dsp:nvSpPr>
        <dsp:cNvPr id="0" name=""/>
        <dsp:cNvSpPr/>
      </dsp:nvSpPr>
      <dsp:spPr>
        <a:xfrm>
          <a:off x="8234943" y="1285315"/>
          <a:ext cx="447380" cy="523351"/>
        </a:xfrm>
        <a:prstGeom prst="rightArrow">
          <a:avLst>
            <a:gd name="adj1" fmla="val 60000"/>
            <a:gd name="adj2" fmla="val 50000"/>
          </a:avLst>
        </a:prstGeom>
        <a:gradFill rotWithShape="0">
          <a:gsLst>
            <a:gs pos="0">
              <a:schemeClr val="accent2">
                <a:hueOff val="5164912"/>
                <a:satOff val="-24623"/>
                <a:lumOff val="10589"/>
                <a:alphaOff val="0"/>
                <a:satMod val="103000"/>
                <a:lumMod val="102000"/>
                <a:tint val="94000"/>
              </a:schemeClr>
            </a:gs>
            <a:gs pos="50000">
              <a:schemeClr val="accent2">
                <a:hueOff val="5164912"/>
                <a:satOff val="-24623"/>
                <a:lumOff val="10589"/>
                <a:alphaOff val="0"/>
                <a:satMod val="110000"/>
                <a:lumMod val="100000"/>
                <a:shade val="100000"/>
              </a:schemeClr>
            </a:gs>
            <a:gs pos="100000">
              <a:schemeClr val="accent2">
                <a:hueOff val="5164912"/>
                <a:satOff val="-24623"/>
                <a:lumOff val="1058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zh-CN" altLang="en-US" sz="2300" kern="1200"/>
        </a:p>
      </dsp:txBody>
      <dsp:txXfrm>
        <a:off x="8234943" y="1389985"/>
        <a:ext cx="313166" cy="314011"/>
      </dsp:txXfrm>
    </dsp:sp>
    <dsp:sp modelId="{EEC20783-36CC-4D53-9DCF-0C0B11280ADA}">
      <dsp:nvSpPr>
        <dsp:cNvPr id="0" name=""/>
        <dsp:cNvSpPr/>
      </dsp:nvSpPr>
      <dsp:spPr>
        <a:xfrm>
          <a:off x="8868029" y="431672"/>
          <a:ext cx="2110286" cy="2230638"/>
        </a:xfrm>
        <a:prstGeom prst="roundRect">
          <a:avLst>
            <a:gd name="adj" fmla="val 10000"/>
          </a:avLst>
        </a:prstGeom>
        <a:gradFill rotWithShape="0">
          <a:gsLst>
            <a:gs pos="0">
              <a:schemeClr val="accent2">
                <a:hueOff val="5164912"/>
                <a:satOff val="-24623"/>
                <a:lumOff val="10589"/>
                <a:alphaOff val="0"/>
                <a:satMod val="103000"/>
                <a:lumMod val="102000"/>
                <a:tint val="94000"/>
              </a:schemeClr>
            </a:gs>
            <a:gs pos="50000">
              <a:schemeClr val="accent2">
                <a:hueOff val="5164912"/>
                <a:satOff val="-24623"/>
                <a:lumOff val="10589"/>
                <a:alphaOff val="0"/>
                <a:satMod val="110000"/>
                <a:lumMod val="100000"/>
                <a:shade val="100000"/>
              </a:schemeClr>
            </a:gs>
            <a:gs pos="100000">
              <a:schemeClr val="accent2">
                <a:hueOff val="5164912"/>
                <a:satOff val="-24623"/>
                <a:lumOff val="1058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读者阅读（免费）</a:t>
          </a:r>
        </a:p>
      </dsp:txBody>
      <dsp:txXfrm>
        <a:off x="8929837" y="493480"/>
        <a:ext cx="1986670" cy="210702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342E72-D595-4318-9F22-6CC4895A11E1}">
      <dsp:nvSpPr>
        <dsp:cNvPr id="0" name=""/>
        <dsp:cNvSpPr/>
      </dsp:nvSpPr>
      <dsp:spPr>
        <a:xfrm>
          <a:off x="0" y="232"/>
          <a:ext cx="10123498" cy="883509"/>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kern="1200" dirty="0"/>
            <a:t>（</a:t>
          </a:r>
          <a:r>
            <a:rPr lang="en-US" altLang="zh-CN" sz="1800" kern="1200" dirty="0"/>
            <a:t>1</a:t>
          </a:r>
          <a:r>
            <a:rPr lang="zh-CN" altLang="en-US" sz="1800" kern="1200" dirty="0"/>
            <a:t>）是否将作者姓名、作者单位、作者通信地址、作者所在地、邮政编码等写在稿件的某一部分中，如果存在某些遗漏或不详，应当纠正。</a:t>
          </a:r>
        </a:p>
      </dsp:txBody>
      <dsp:txXfrm>
        <a:off x="43129" y="43361"/>
        <a:ext cx="10037240" cy="797251"/>
      </dsp:txXfrm>
    </dsp:sp>
    <dsp:sp modelId="{AA5BDB7B-CD9D-4963-A7BD-12D42C092B3D}">
      <dsp:nvSpPr>
        <dsp:cNvPr id="0" name=""/>
        <dsp:cNvSpPr/>
      </dsp:nvSpPr>
      <dsp:spPr>
        <a:xfrm>
          <a:off x="0" y="897003"/>
          <a:ext cx="10123498" cy="883509"/>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kern="1200" dirty="0"/>
            <a:t>（</a:t>
          </a:r>
          <a:r>
            <a:rPr lang="en-US" altLang="zh-CN" sz="1800" kern="1200" dirty="0"/>
            <a:t>2</a:t>
          </a:r>
          <a:r>
            <a:rPr lang="zh-CN" altLang="en-US" sz="1800" kern="1200" dirty="0"/>
            <a:t>）如果所投刊物的编辑部门要求作者撰写英文的论文题目，作者应当认真检查英文题目是否正确无误，如果没有十足的把握，应当向具有一定英文水平的人士请教，以免搞错。</a:t>
          </a:r>
        </a:p>
      </dsp:txBody>
      <dsp:txXfrm>
        <a:off x="43129" y="940132"/>
        <a:ext cx="10037240" cy="797251"/>
      </dsp:txXfrm>
    </dsp:sp>
    <dsp:sp modelId="{F66870EF-2731-44D5-899D-D512AD5624EF}">
      <dsp:nvSpPr>
        <dsp:cNvPr id="0" name=""/>
        <dsp:cNvSpPr/>
      </dsp:nvSpPr>
      <dsp:spPr>
        <a:xfrm>
          <a:off x="0" y="1793774"/>
          <a:ext cx="10123498" cy="883509"/>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kern="1200" dirty="0"/>
            <a:t>（</a:t>
          </a:r>
          <a:r>
            <a:rPr lang="en-US" altLang="zh-CN" sz="1800" kern="1200" dirty="0"/>
            <a:t>3</a:t>
          </a:r>
          <a:r>
            <a:rPr lang="zh-CN" altLang="en-US" sz="1800" kern="1200" dirty="0"/>
            <a:t>）最好在稿件上注明“决不一稿多投”的承诺。</a:t>
          </a:r>
        </a:p>
      </dsp:txBody>
      <dsp:txXfrm>
        <a:off x="43129" y="1836903"/>
        <a:ext cx="10037240" cy="797251"/>
      </dsp:txXfrm>
    </dsp:sp>
    <dsp:sp modelId="{9E2ACF2F-6CFD-4C49-B0DD-F1247F02C6A1}">
      <dsp:nvSpPr>
        <dsp:cNvPr id="0" name=""/>
        <dsp:cNvSpPr/>
      </dsp:nvSpPr>
      <dsp:spPr>
        <a:xfrm>
          <a:off x="0" y="2690544"/>
          <a:ext cx="10123498" cy="883509"/>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kern="1200"/>
            <a:t>（</a:t>
          </a:r>
          <a:r>
            <a:rPr lang="en-US" altLang="zh-CN" sz="1800" kern="1200"/>
            <a:t>4</a:t>
          </a:r>
          <a:r>
            <a:rPr lang="zh-CN" altLang="en-US" sz="1800" kern="1200"/>
            <a:t>）稿件中如引用了其他已经公开发行或发表的书籍的内容，应当在正文中用阿拉伯数字顺序标注出处。</a:t>
          </a:r>
          <a:endParaRPr lang="zh-CN" altLang="en-US" sz="1800" kern="1200" dirty="0"/>
        </a:p>
      </dsp:txBody>
      <dsp:txXfrm>
        <a:off x="43129" y="2733673"/>
        <a:ext cx="10037240" cy="797251"/>
      </dsp:txXfrm>
    </dsp:sp>
    <dsp:sp modelId="{51E5AECB-C5F5-4D63-9572-0CD79479B007}">
      <dsp:nvSpPr>
        <dsp:cNvPr id="0" name=""/>
        <dsp:cNvSpPr/>
      </dsp:nvSpPr>
      <dsp:spPr>
        <a:xfrm>
          <a:off x="0" y="3587315"/>
          <a:ext cx="10123498" cy="883509"/>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kern="1200" dirty="0"/>
            <a:t>（</a:t>
          </a:r>
          <a:r>
            <a:rPr lang="en-US" altLang="zh-CN" sz="1800" kern="1200" dirty="0"/>
            <a:t>5</a:t>
          </a:r>
          <a:r>
            <a:rPr lang="zh-CN" altLang="en-US" sz="1800" kern="1200" dirty="0"/>
            <a:t>）按所投期刊编辑部门要求列出稿件的关键词。</a:t>
          </a:r>
        </a:p>
      </dsp:txBody>
      <dsp:txXfrm>
        <a:off x="43129" y="3630444"/>
        <a:ext cx="10037240" cy="79725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98AD66-FE64-42EB-9052-32E66F932395}">
      <dsp:nvSpPr>
        <dsp:cNvPr id="0" name=""/>
        <dsp:cNvSpPr/>
      </dsp:nvSpPr>
      <dsp:spPr>
        <a:xfrm rot="16200000">
          <a:off x="1464153" y="-1464153"/>
          <a:ext cx="2576952" cy="5505259"/>
        </a:xfrm>
        <a:prstGeom prst="round1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marL="0" lvl="0" indent="0" algn="ctr" defTabSz="1066800">
            <a:lnSpc>
              <a:spcPct val="90000"/>
            </a:lnSpc>
            <a:spcBef>
              <a:spcPct val="0"/>
            </a:spcBef>
            <a:spcAft>
              <a:spcPct val="35000"/>
            </a:spcAft>
            <a:buNone/>
          </a:pPr>
          <a:r>
            <a:rPr lang="zh-CN" altLang="en-US" sz="2400" b="1" kern="1200" dirty="0"/>
            <a:t>（一）编辑初审</a:t>
          </a:r>
        </a:p>
        <a:p>
          <a:pPr marL="0" lvl="0" indent="0" algn="l" defTabSz="1066800">
            <a:lnSpc>
              <a:spcPct val="90000"/>
            </a:lnSpc>
            <a:spcBef>
              <a:spcPct val="0"/>
            </a:spcBef>
            <a:spcAft>
              <a:spcPct val="35000"/>
            </a:spcAft>
            <a:buNone/>
          </a:pPr>
          <a:r>
            <a:rPr lang="zh-CN" altLang="en-US" sz="1800" kern="1200" dirty="0"/>
            <a:t>编辑初审，是指编辑人员对分管专业或学科的稿件进行初步审查和评价，以决定是退稿还是送专家评审。这是审稿的第一步。</a:t>
          </a:r>
        </a:p>
      </dsp:txBody>
      <dsp:txXfrm rot="5400000">
        <a:off x="0" y="0"/>
        <a:ext cx="5505259" cy="1932714"/>
      </dsp:txXfrm>
    </dsp:sp>
    <dsp:sp modelId="{6F605ABE-B2BD-427F-A487-F7C23BFAA04A}">
      <dsp:nvSpPr>
        <dsp:cNvPr id="0" name=""/>
        <dsp:cNvSpPr/>
      </dsp:nvSpPr>
      <dsp:spPr>
        <a:xfrm>
          <a:off x="5505259" y="0"/>
          <a:ext cx="5505259" cy="2576952"/>
        </a:xfrm>
        <a:prstGeom prst="round1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t" anchorCtr="0">
          <a:noAutofit/>
        </a:bodyPr>
        <a:lstStyle/>
        <a:p>
          <a:pPr marL="0" lvl="0" indent="0" algn="ctr" defTabSz="1066800">
            <a:lnSpc>
              <a:spcPct val="90000"/>
            </a:lnSpc>
            <a:spcBef>
              <a:spcPct val="0"/>
            </a:spcBef>
            <a:spcAft>
              <a:spcPct val="35000"/>
            </a:spcAft>
            <a:buNone/>
          </a:pPr>
          <a:r>
            <a:rPr lang="zh-CN" altLang="en-US" sz="2400" b="1" kern="1200" dirty="0"/>
            <a:t>（三）终审</a:t>
          </a:r>
        </a:p>
        <a:p>
          <a:pPr marL="0" lvl="0" indent="0" algn="ctr" defTabSz="1066800">
            <a:lnSpc>
              <a:spcPct val="90000"/>
            </a:lnSpc>
            <a:spcBef>
              <a:spcPct val="0"/>
            </a:spcBef>
            <a:spcAft>
              <a:spcPct val="35000"/>
            </a:spcAft>
            <a:buNone/>
          </a:pPr>
          <a:r>
            <a:rPr lang="zh-CN" altLang="en-US" sz="1700" kern="1200" dirty="0"/>
            <a:t>对稿件进行的第三级审查，一般由主编、副主编或有关学科的编委承担。根据编辑初审意见书、专家审稿书及作者的说明材料等对稿件作进一步审读和综合分析，提出稿件录用与否的终审意见。</a:t>
          </a:r>
        </a:p>
      </dsp:txBody>
      <dsp:txXfrm>
        <a:off x="5505259" y="0"/>
        <a:ext cx="5505259" cy="1932714"/>
      </dsp:txXfrm>
    </dsp:sp>
    <dsp:sp modelId="{B19D1883-5776-4BFE-A6BD-8ACB06D6DE9A}">
      <dsp:nvSpPr>
        <dsp:cNvPr id="0" name=""/>
        <dsp:cNvSpPr/>
      </dsp:nvSpPr>
      <dsp:spPr>
        <a:xfrm rot="10800000">
          <a:off x="0" y="2576952"/>
          <a:ext cx="5505259" cy="2576952"/>
        </a:xfrm>
        <a:prstGeom prst="round1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（二）专家评审</a:t>
          </a:r>
        </a:p>
        <a:p>
          <a:pPr marL="0" lvl="0" indent="0" algn="l" defTabSz="1066800">
            <a:lnSpc>
              <a:spcPct val="90000"/>
            </a:lnSpc>
            <a:spcBef>
              <a:spcPct val="0"/>
            </a:spcBef>
            <a:spcAft>
              <a:spcPct val="35000"/>
            </a:spcAft>
            <a:buNone/>
          </a:pPr>
          <a:r>
            <a:rPr lang="zh-CN" altLang="en-US" sz="1800" kern="1200" dirty="0"/>
            <a:t>学术性期刊的编辑部门在初审稿件后，还要把初步认为可能有发表价值的稿件送请同行专家评审。这一工作被编辑们称为“送审”。</a:t>
          </a:r>
        </a:p>
      </dsp:txBody>
      <dsp:txXfrm rot="10800000">
        <a:off x="0" y="3221190"/>
        <a:ext cx="5505259" cy="1932714"/>
      </dsp:txXfrm>
    </dsp:sp>
    <dsp:sp modelId="{D19CEBFE-D82D-4F99-A85C-AC47EB4B20FE}">
      <dsp:nvSpPr>
        <dsp:cNvPr id="0" name=""/>
        <dsp:cNvSpPr/>
      </dsp:nvSpPr>
      <dsp:spPr>
        <a:xfrm rot="5400000">
          <a:off x="6969413" y="1112799"/>
          <a:ext cx="2576952" cy="5505259"/>
        </a:xfrm>
        <a:prstGeom prst="round1Rect">
          <a:avLst/>
        </a:prstGeom>
        <a:solidFill>
          <a:srgbClr val="A2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（四）审定</a:t>
          </a:r>
        </a:p>
        <a:p>
          <a:pPr marL="0" lvl="0" indent="0" algn="ctr" defTabSz="1066800">
            <a:lnSpc>
              <a:spcPct val="90000"/>
            </a:lnSpc>
            <a:spcBef>
              <a:spcPct val="0"/>
            </a:spcBef>
            <a:spcAft>
              <a:spcPct val="35000"/>
            </a:spcAft>
            <a:buNone/>
          </a:pPr>
          <a:r>
            <a:rPr lang="zh-CN" altLang="en-US" sz="1800" kern="1200" dirty="0"/>
            <a:t>稿件通过“三审”后，编辑部门编制发排计划，呈报编委会作最后审定。</a:t>
          </a:r>
          <a:endParaRPr lang="en-US" altLang="zh-CN" sz="1800" kern="1200" dirty="0"/>
        </a:p>
        <a:p>
          <a:pPr marL="0" lvl="0" indent="0" algn="ctr" defTabSz="1066800">
            <a:lnSpc>
              <a:spcPct val="90000"/>
            </a:lnSpc>
            <a:spcBef>
              <a:spcPct val="0"/>
            </a:spcBef>
            <a:spcAft>
              <a:spcPct val="35000"/>
            </a:spcAft>
            <a:buNone/>
          </a:pPr>
          <a:endParaRPr lang="zh-CN" altLang="en-US" sz="1800" kern="1200" dirty="0"/>
        </a:p>
      </dsp:txBody>
      <dsp:txXfrm rot="-5400000">
        <a:off x="5505260" y="3221190"/>
        <a:ext cx="5505259" cy="1932714"/>
      </dsp:txXfrm>
    </dsp:sp>
    <dsp:sp modelId="{8141F2AD-F74A-411B-A194-027FDE0A9FA6}">
      <dsp:nvSpPr>
        <dsp:cNvPr id="0" name=""/>
        <dsp:cNvSpPr/>
      </dsp:nvSpPr>
      <dsp:spPr>
        <a:xfrm>
          <a:off x="3781276" y="2151729"/>
          <a:ext cx="3303155" cy="1288476"/>
        </a:xfrm>
        <a:prstGeom prst="roundRect">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210" tIns="156210" rIns="156210" bIns="156210" numCol="1" spcCol="1270" anchor="ctr" anchorCtr="0">
          <a:noAutofit/>
        </a:bodyPr>
        <a:lstStyle/>
        <a:p>
          <a:pPr marL="0" lvl="0" indent="0" algn="ctr" defTabSz="1822450">
            <a:lnSpc>
              <a:spcPct val="90000"/>
            </a:lnSpc>
            <a:spcBef>
              <a:spcPct val="0"/>
            </a:spcBef>
            <a:spcAft>
              <a:spcPct val="35000"/>
            </a:spcAft>
            <a:buNone/>
          </a:pPr>
          <a:r>
            <a:rPr lang="zh-CN" altLang="en-US" sz="4100" kern="1200" dirty="0"/>
            <a:t>三审一定制</a:t>
          </a:r>
        </a:p>
      </dsp:txBody>
      <dsp:txXfrm>
        <a:off x="3844174" y="2214627"/>
        <a:ext cx="3177359" cy="11626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B1AE17-4222-49EA-844E-1850E4B078A1}">
      <dsp:nvSpPr>
        <dsp:cNvPr id="0" name=""/>
        <dsp:cNvSpPr/>
      </dsp:nvSpPr>
      <dsp:spPr>
        <a:xfrm>
          <a:off x="0" y="4638"/>
          <a:ext cx="10765837" cy="737841"/>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a:t>
          </a:r>
          <a:r>
            <a:rPr lang="en-US" altLang="zh-CN" sz="2400" b="1" kern="1200" dirty="0"/>
            <a:t>1</a:t>
          </a:r>
          <a:r>
            <a:rPr lang="zh-CN" altLang="en-US" sz="2400" b="1" kern="1200" dirty="0"/>
            <a:t>）接受</a:t>
          </a:r>
        </a:p>
      </dsp:txBody>
      <dsp:txXfrm>
        <a:off x="36018" y="40656"/>
        <a:ext cx="10693801" cy="665805"/>
      </dsp:txXfrm>
    </dsp:sp>
    <dsp:sp modelId="{F3B4627F-E7FB-473F-BFA9-B2D85F4739A7}">
      <dsp:nvSpPr>
        <dsp:cNvPr id="0" name=""/>
        <dsp:cNvSpPr/>
      </dsp:nvSpPr>
      <dsp:spPr>
        <a:xfrm>
          <a:off x="0" y="742479"/>
          <a:ext cx="10765837" cy="4283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1815" tIns="24130" rIns="135128" bIns="24130" numCol="1" spcCol="1270" anchor="t" anchorCtr="0">
          <a:noAutofit/>
        </a:bodyPr>
        <a:lstStyle/>
        <a:p>
          <a:pPr marL="171450" lvl="1" indent="-171450" algn="l" defTabSz="844550">
            <a:lnSpc>
              <a:spcPct val="90000"/>
            </a:lnSpc>
            <a:spcBef>
              <a:spcPct val="0"/>
            </a:spcBef>
            <a:spcAft>
              <a:spcPct val="20000"/>
            </a:spcAft>
            <a:buChar char="•"/>
          </a:pPr>
          <a:r>
            <a:rPr lang="zh-CN" altLang="en-US" sz="1900" kern="1200" dirty="0"/>
            <a:t>经编辑略作修改就刊出，这是作者所期盼的结果。</a:t>
          </a:r>
        </a:p>
      </dsp:txBody>
      <dsp:txXfrm>
        <a:off x="0" y="742479"/>
        <a:ext cx="10765837" cy="428338"/>
      </dsp:txXfrm>
    </dsp:sp>
    <dsp:sp modelId="{E774E0AA-F363-44FE-AD83-03E2A1B7B130}">
      <dsp:nvSpPr>
        <dsp:cNvPr id="0" name=""/>
        <dsp:cNvSpPr/>
      </dsp:nvSpPr>
      <dsp:spPr>
        <a:xfrm>
          <a:off x="0" y="1170818"/>
          <a:ext cx="10765837" cy="737841"/>
        </a:xfrm>
        <a:prstGeom prst="roundRect">
          <a:avLst/>
        </a:prstGeom>
        <a:gradFill rotWithShape="0">
          <a:gsLst>
            <a:gs pos="0">
              <a:schemeClr val="accent2">
                <a:hueOff val="2582456"/>
                <a:satOff val="-12312"/>
                <a:lumOff val="5294"/>
                <a:alphaOff val="0"/>
                <a:satMod val="103000"/>
                <a:lumMod val="102000"/>
                <a:tint val="94000"/>
              </a:schemeClr>
            </a:gs>
            <a:gs pos="50000">
              <a:schemeClr val="accent2">
                <a:hueOff val="2582456"/>
                <a:satOff val="-12312"/>
                <a:lumOff val="5294"/>
                <a:alphaOff val="0"/>
                <a:satMod val="110000"/>
                <a:lumMod val="100000"/>
                <a:shade val="100000"/>
              </a:schemeClr>
            </a:gs>
            <a:gs pos="100000">
              <a:schemeClr val="accent2">
                <a:hueOff val="2582456"/>
                <a:satOff val="-12312"/>
                <a:lumOff val="529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a:t>
          </a:r>
          <a:r>
            <a:rPr lang="en-US" altLang="zh-CN" sz="2400" b="1" kern="1200" dirty="0"/>
            <a:t>2</a:t>
          </a:r>
          <a:r>
            <a:rPr lang="zh-CN" altLang="en-US" sz="2400" b="1" kern="1200" dirty="0"/>
            <a:t>）退修</a:t>
          </a:r>
          <a:endParaRPr lang="en-US" altLang="zh-CN" sz="2400" b="1" kern="1200" dirty="0"/>
        </a:p>
      </dsp:txBody>
      <dsp:txXfrm>
        <a:off x="36018" y="1206836"/>
        <a:ext cx="10693801" cy="665805"/>
      </dsp:txXfrm>
    </dsp:sp>
    <dsp:sp modelId="{0B605F57-6632-4879-8806-47688B1FE019}">
      <dsp:nvSpPr>
        <dsp:cNvPr id="0" name=""/>
        <dsp:cNvSpPr/>
      </dsp:nvSpPr>
      <dsp:spPr>
        <a:xfrm>
          <a:off x="0" y="1908659"/>
          <a:ext cx="10765837" cy="13462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1815"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zh-CN" altLang="en-US" sz="2000" kern="1200" dirty="0"/>
            <a:t>①修改后发表。这种情况多指稿件基本得到肯定但存在某些不足。</a:t>
          </a:r>
          <a:endParaRPr lang="en-US" altLang="zh-CN" sz="2000" kern="1200" dirty="0"/>
        </a:p>
        <a:p>
          <a:pPr marL="228600" lvl="1" indent="-228600" algn="l" defTabSz="889000">
            <a:lnSpc>
              <a:spcPct val="90000"/>
            </a:lnSpc>
            <a:spcBef>
              <a:spcPct val="0"/>
            </a:spcBef>
            <a:spcAft>
              <a:spcPct val="20000"/>
            </a:spcAft>
            <a:buChar char="•"/>
          </a:pPr>
          <a:r>
            <a:rPr lang="zh-CN" altLang="en-US" sz="2000" kern="1200" dirty="0"/>
            <a:t>②修改后再审定。这种情况多指文章的主要内容大致得到肯定但有些重要问题尚需修改或补充，是否可被录用，还要看修改或补充后的结果如何。</a:t>
          </a:r>
          <a:endParaRPr lang="en-US" altLang="zh-CN" sz="2000" kern="1200" dirty="0"/>
        </a:p>
      </dsp:txBody>
      <dsp:txXfrm>
        <a:off x="0" y="1908659"/>
        <a:ext cx="10765837" cy="1346205"/>
      </dsp:txXfrm>
    </dsp:sp>
    <dsp:sp modelId="{2239F830-478F-43E3-B4E4-905E8734B99B}">
      <dsp:nvSpPr>
        <dsp:cNvPr id="0" name=""/>
        <dsp:cNvSpPr/>
      </dsp:nvSpPr>
      <dsp:spPr>
        <a:xfrm>
          <a:off x="0" y="3254864"/>
          <a:ext cx="10765837" cy="737841"/>
        </a:xfrm>
        <a:prstGeom prst="roundRect">
          <a:avLst/>
        </a:prstGeom>
        <a:gradFill rotWithShape="0">
          <a:gsLst>
            <a:gs pos="0">
              <a:schemeClr val="accent2">
                <a:hueOff val="5164912"/>
                <a:satOff val="-24623"/>
                <a:lumOff val="10589"/>
                <a:alphaOff val="0"/>
                <a:satMod val="103000"/>
                <a:lumMod val="102000"/>
                <a:tint val="94000"/>
              </a:schemeClr>
            </a:gs>
            <a:gs pos="50000">
              <a:schemeClr val="accent2">
                <a:hueOff val="5164912"/>
                <a:satOff val="-24623"/>
                <a:lumOff val="10589"/>
                <a:alphaOff val="0"/>
                <a:satMod val="110000"/>
                <a:lumMod val="100000"/>
                <a:shade val="100000"/>
              </a:schemeClr>
            </a:gs>
            <a:gs pos="100000">
              <a:schemeClr val="accent2">
                <a:hueOff val="5164912"/>
                <a:satOff val="-24623"/>
                <a:lumOff val="1058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a:t>
          </a:r>
          <a:r>
            <a:rPr lang="en-US" altLang="zh-CN" sz="2400" b="1" kern="1200" dirty="0"/>
            <a:t>3</a:t>
          </a:r>
          <a:r>
            <a:rPr lang="zh-CN" altLang="en-US" sz="2400" b="1" kern="1200" dirty="0"/>
            <a:t>）退稿</a:t>
          </a:r>
          <a:endParaRPr lang="en-US" altLang="zh-CN" sz="2400" b="1" kern="1200" dirty="0"/>
        </a:p>
      </dsp:txBody>
      <dsp:txXfrm>
        <a:off x="36018" y="3290882"/>
        <a:ext cx="10693801" cy="665805"/>
      </dsp:txXfrm>
    </dsp:sp>
    <dsp:sp modelId="{440BD4A5-00B5-4E5D-B06B-24117E2E785C}">
      <dsp:nvSpPr>
        <dsp:cNvPr id="0" name=""/>
        <dsp:cNvSpPr/>
      </dsp:nvSpPr>
      <dsp:spPr>
        <a:xfrm>
          <a:off x="0" y="3992706"/>
          <a:ext cx="10765837" cy="8770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1815" tIns="24130" rIns="135128" bIns="24130" numCol="1" spcCol="1270" anchor="t" anchorCtr="0">
          <a:noAutofit/>
        </a:bodyPr>
        <a:lstStyle/>
        <a:p>
          <a:pPr marL="171450" lvl="1" indent="-171450" algn="l" defTabSz="844550">
            <a:lnSpc>
              <a:spcPct val="90000"/>
            </a:lnSpc>
            <a:spcBef>
              <a:spcPct val="0"/>
            </a:spcBef>
            <a:spcAft>
              <a:spcPct val="20000"/>
            </a:spcAft>
            <a:buChar char="•"/>
          </a:pPr>
          <a:r>
            <a:rPr lang="zh-CN" altLang="en-US" sz="1900" kern="1200" dirty="0"/>
            <a:t>经过评审的稿件，编辑部门如不采用，可能有以下三种原因：</a:t>
          </a:r>
          <a:endParaRPr lang="en-US" altLang="zh-CN" sz="1900" kern="1200" dirty="0"/>
        </a:p>
        <a:p>
          <a:pPr marL="171450" lvl="1" indent="-171450" algn="l" defTabSz="844550">
            <a:lnSpc>
              <a:spcPct val="90000"/>
            </a:lnSpc>
            <a:spcBef>
              <a:spcPct val="0"/>
            </a:spcBef>
            <a:spcAft>
              <a:spcPct val="20000"/>
            </a:spcAft>
            <a:buChar char="•"/>
          </a:pPr>
          <a:r>
            <a:rPr lang="zh-CN" altLang="en-US" sz="1900" kern="1200" dirty="0"/>
            <a:t>①稿件质量差，内容无发表价值；②稿件内容与该刊的宗旨和内容不符；③该刊积压稿件较多。</a:t>
          </a:r>
        </a:p>
      </dsp:txBody>
      <dsp:txXfrm>
        <a:off x="0" y="3992706"/>
        <a:ext cx="10765837" cy="87707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4A6099-0730-4720-9CD8-9E0CCB9A774F}">
      <dsp:nvSpPr>
        <dsp:cNvPr id="0" name=""/>
        <dsp:cNvSpPr/>
      </dsp:nvSpPr>
      <dsp:spPr>
        <a:xfrm>
          <a:off x="576318" y="1273260"/>
          <a:ext cx="10273311" cy="933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marL="0" lvl="0" indent="0" algn="l" defTabSz="889000">
            <a:lnSpc>
              <a:spcPct val="90000"/>
            </a:lnSpc>
            <a:spcBef>
              <a:spcPct val="0"/>
            </a:spcBef>
            <a:spcAft>
              <a:spcPct val="35000"/>
            </a:spcAft>
            <a:buNone/>
          </a:pPr>
          <a:r>
            <a:rPr lang="zh-CN" altLang="en-US" sz="2000" kern="1200" dirty="0"/>
            <a:t>从期刊本身的角度来说，影响一个稿件是否被录用的因素，除了稿件本身的学术质量，还有一些其他考量，如是否符合期刊风格、要求，是否符合期刊的选题计划，等等；</a:t>
          </a:r>
        </a:p>
      </dsp:txBody>
      <dsp:txXfrm>
        <a:off x="576318" y="1273260"/>
        <a:ext cx="10273311" cy="933937"/>
      </dsp:txXfrm>
    </dsp:sp>
    <dsp:sp modelId="{BB69F7DD-BF52-4C46-9343-9E41726F2D68}">
      <dsp:nvSpPr>
        <dsp:cNvPr id="0" name=""/>
        <dsp:cNvSpPr/>
      </dsp:nvSpPr>
      <dsp:spPr>
        <a:xfrm>
          <a:off x="576318" y="2207198"/>
          <a:ext cx="1369774" cy="228295"/>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E5C7251-6E48-4524-87D1-B50B707FDAF9}">
      <dsp:nvSpPr>
        <dsp:cNvPr id="0" name=""/>
        <dsp:cNvSpPr/>
      </dsp:nvSpPr>
      <dsp:spPr>
        <a:xfrm>
          <a:off x="2025997" y="2207198"/>
          <a:ext cx="1369774" cy="228295"/>
        </a:xfrm>
        <a:prstGeom prst="parallelogram">
          <a:avLst>
            <a:gd name="adj" fmla="val 140840"/>
          </a:avLst>
        </a:prstGeom>
        <a:solidFill>
          <a:schemeClr val="accent5">
            <a:hueOff val="-1005058"/>
            <a:satOff val="6165"/>
            <a:lumOff val="543"/>
            <a:alphaOff val="0"/>
          </a:schemeClr>
        </a:solidFill>
        <a:ln w="12700" cap="flat" cmpd="sng" algn="ctr">
          <a:solidFill>
            <a:schemeClr val="accent5">
              <a:hueOff val="-1005058"/>
              <a:satOff val="6165"/>
              <a:lumOff val="54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32441D-B045-4195-8E91-B495B6155EC8}">
      <dsp:nvSpPr>
        <dsp:cNvPr id="0" name=""/>
        <dsp:cNvSpPr/>
      </dsp:nvSpPr>
      <dsp:spPr>
        <a:xfrm>
          <a:off x="3475675" y="2207198"/>
          <a:ext cx="1369774" cy="228295"/>
        </a:xfrm>
        <a:prstGeom prst="parallelogram">
          <a:avLst>
            <a:gd name="adj" fmla="val 140840"/>
          </a:avLst>
        </a:prstGeom>
        <a:solidFill>
          <a:schemeClr val="accent5">
            <a:hueOff val="-2010115"/>
            <a:satOff val="12329"/>
            <a:lumOff val="1086"/>
            <a:alphaOff val="0"/>
          </a:schemeClr>
        </a:solidFill>
        <a:ln w="12700" cap="flat" cmpd="sng" algn="ctr">
          <a:solidFill>
            <a:schemeClr val="accent5">
              <a:hueOff val="-2010115"/>
              <a:satOff val="12329"/>
              <a:lumOff val="108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2A58661-85D1-4AE8-9EB8-8734E00EF919}">
      <dsp:nvSpPr>
        <dsp:cNvPr id="0" name=""/>
        <dsp:cNvSpPr/>
      </dsp:nvSpPr>
      <dsp:spPr>
        <a:xfrm>
          <a:off x="4925353" y="2207198"/>
          <a:ext cx="1369774" cy="228295"/>
        </a:xfrm>
        <a:prstGeom prst="parallelogram">
          <a:avLst>
            <a:gd name="adj" fmla="val 140840"/>
          </a:avLst>
        </a:prstGeom>
        <a:solidFill>
          <a:schemeClr val="accent5">
            <a:hueOff val="-3015173"/>
            <a:satOff val="18494"/>
            <a:lumOff val="1629"/>
            <a:alphaOff val="0"/>
          </a:schemeClr>
        </a:solidFill>
        <a:ln w="12700" cap="flat" cmpd="sng" algn="ctr">
          <a:solidFill>
            <a:schemeClr val="accent5">
              <a:hueOff val="-3015173"/>
              <a:satOff val="18494"/>
              <a:lumOff val="162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5EC4BA-88A1-4A3E-92F0-ABFD99F69927}">
      <dsp:nvSpPr>
        <dsp:cNvPr id="0" name=""/>
        <dsp:cNvSpPr/>
      </dsp:nvSpPr>
      <dsp:spPr>
        <a:xfrm>
          <a:off x="6375032" y="2207198"/>
          <a:ext cx="1369774" cy="228295"/>
        </a:xfrm>
        <a:prstGeom prst="parallelogram">
          <a:avLst>
            <a:gd name="adj" fmla="val 140840"/>
          </a:avLst>
        </a:prstGeom>
        <a:solidFill>
          <a:schemeClr val="accent5">
            <a:hueOff val="-4020231"/>
            <a:satOff val="24659"/>
            <a:lumOff val="2172"/>
            <a:alphaOff val="0"/>
          </a:schemeClr>
        </a:solidFill>
        <a:ln w="12700" cap="flat" cmpd="sng" algn="ctr">
          <a:solidFill>
            <a:schemeClr val="accent5">
              <a:hueOff val="-4020231"/>
              <a:satOff val="24659"/>
              <a:lumOff val="217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116ACE-E8A0-458B-B255-E71799039852}">
      <dsp:nvSpPr>
        <dsp:cNvPr id="0" name=""/>
        <dsp:cNvSpPr/>
      </dsp:nvSpPr>
      <dsp:spPr>
        <a:xfrm>
          <a:off x="7824710" y="2207198"/>
          <a:ext cx="1369774" cy="228295"/>
        </a:xfrm>
        <a:prstGeom prst="parallelogram">
          <a:avLst>
            <a:gd name="adj" fmla="val 140840"/>
          </a:avLst>
        </a:prstGeom>
        <a:solidFill>
          <a:schemeClr val="accent5">
            <a:hueOff val="-5025288"/>
            <a:satOff val="30823"/>
            <a:lumOff val="2715"/>
            <a:alphaOff val="0"/>
          </a:schemeClr>
        </a:solidFill>
        <a:ln w="12700" cap="flat" cmpd="sng" algn="ctr">
          <a:solidFill>
            <a:schemeClr val="accent5">
              <a:hueOff val="-5025288"/>
              <a:satOff val="30823"/>
              <a:lumOff val="271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BB58D2B-4009-4DEA-A1E5-3F381AB1998D}">
      <dsp:nvSpPr>
        <dsp:cNvPr id="0" name=""/>
        <dsp:cNvSpPr/>
      </dsp:nvSpPr>
      <dsp:spPr>
        <a:xfrm>
          <a:off x="9274389" y="2207198"/>
          <a:ext cx="1369774" cy="228295"/>
        </a:xfrm>
        <a:prstGeom prst="parallelogram">
          <a:avLst>
            <a:gd name="adj" fmla="val 140840"/>
          </a:avLst>
        </a:prstGeom>
        <a:solidFill>
          <a:schemeClr val="accent5">
            <a:hueOff val="-6030346"/>
            <a:satOff val="36988"/>
            <a:lumOff val="3258"/>
            <a:alphaOff val="0"/>
          </a:schemeClr>
        </a:solidFill>
        <a:ln w="12700" cap="flat" cmpd="sng" algn="ctr">
          <a:solidFill>
            <a:schemeClr val="accent5">
              <a:hueOff val="-6030346"/>
              <a:satOff val="36988"/>
              <a:lumOff val="325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035C4B-C51E-454B-A990-CBD46B4C8E4B}">
      <dsp:nvSpPr>
        <dsp:cNvPr id="0" name=""/>
        <dsp:cNvSpPr/>
      </dsp:nvSpPr>
      <dsp:spPr>
        <a:xfrm>
          <a:off x="576318" y="2534802"/>
          <a:ext cx="10273311" cy="933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marL="0" lvl="0" indent="0" algn="l" defTabSz="889000">
            <a:lnSpc>
              <a:spcPct val="90000"/>
            </a:lnSpc>
            <a:spcBef>
              <a:spcPct val="0"/>
            </a:spcBef>
            <a:spcAft>
              <a:spcPct val="35000"/>
            </a:spcAft>
            <a:buNone/>
          </a:pPr>
          <a:r>
            <a:rPr lang="zh-CN" altLang="en-US" sz="2000" kern="1200" dirty="0"/>
            <a:t>从编辑的角度来说，他们要在所有来稿中优中选优，也就意味着，编辑会对所有进入用稿范围的稿件进一步筛选，因此一些作者自认为质量不差的稿件最终还是有可能被退回。</a:t>
          </a:r>
        </a:p>
      </dsp:txBody>
      <dsp:txXfrm>
        <a:off x="576318" y="2534802"/>
        <a:ext cx="10273311" cy="933937"/>
      </dsp:txXfrm>
    </dsp:sp>
    <dsp:sp modelId="{22447425-B6AA-4EC0-8CC8-6A83ADAD25EA}">
      <dsp:nvSpPr>
        <dsp:cNvPr id="0" name=""/>
        <dsp:cNvSpPr/>
      </dsp:nvSpPr>
      <dsp:spPr>
        <a:xfrm>
          <a:off x="576318" y="3468740"/>
          <a:ext cx="1369774" cy="228295"/>
        </a:xfrm>
        <a:prstGeom prst="parallelogram">
          <a:avLst>
            <a:gd name="adj" fmla="val 140840"/>
          </a:avLst>
        </a:prstGeom>
        <a:solidFill>
          <a:schemeClr val="accent5">
            <a:hueOff val="-7035404"/>
            <a:satOff val="43153"/>
            <a:lumOff val="3801"/>
            <a:alphaOff val="0"/>
          </a:schemeClr>
        </a:solidFill>
        <a:ln w="12700" cap="flat" cmpd="sng" algn="ctr">
          <a:solidFill>
            <a:schemeClr val="accent5">
              <a:hueOff val="-7035404"/>
              <a:satOff val="43153"/>
              <a:lumOff val="380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35337C1-06F8-4E8D-B21B-CE01EBFA8050}">
      <dsp:nvSpPr>
        <dsp:cNvPr id="0" name=""/>
        <dsp:cNvSpPr/>
      </dsp:nvSpPr>
      <dsp:spPr>
        <a:xfrm>
          <a:off x="2025997" y="3468740"/>
          <a:ext cx="1369774" cy="228295"/>
        </a:xfrm>
        <a:prstGeom prst="parallelogram">
          <a:avLst>
            <a:gd name="adj" fmla="val 140840"/>
          </a:avLst>
        </a:prstGeom>
        <a:solidFill>
          <a:schemeClr val="accent5">
            <a:hueOff val="-8040461"/>
            <a:satOff val="49318"/>
            <a:lumOff val="4344"/>
            <a:alphaOff val="0"/>
          </a:schemeClr>
        </a:solidFill>
        <a:ln w="12700" cap="flat" cmpd="sng" algn="ctr">
          <a:solidFill>
            <a:schemeClr val="accent5">
              <a:hueOff val="-8040461"/>
              <a:satOff val="49318"/>
              <a:lumOff val="434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28F00A-8F8D-4756-9CAF-33F0D3868ED1}">
      <dsp:nvSpPr>
        <dsp:cNvPr id="0" name=""/>
        <dsp:cNvSpPr/>
      </dsp:nvSpPr>
      <dsp:spPr>
        <a:xfrm>
          <a:off x="3475675" y="3468740"/>
          <a:ext cx="1369774" cy="228295"/>
        </a:xfrm>
        <a:prstGeom prst="parallelogram">
          <a:avLst>
            <a:gd name="adj" fmla="val 140840"/>
          </a:avLst>
        </a:prstGeom>
        <a:solidFill>
          <a:schemeClr val="accent5">
            <a:hueOff val="-9045519"/>
            <a:satOff val="55482"/>
            <a:lumOff val="4887"/>
            <a:alphaOff val="0"/>
          </a:schemeClr>
        </a:solidFill>
        <a:ln w="12700" cap="flat" cmpd="sng" algn="ctr">
          <a:solidFill>
            <a:schemeClr val="accent5">
              <a:hueOff val="-9045519"/>
              <a:satOff val="55482"/>
              <a:lumOff val="488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9A72F6D-0E9F-4A54-8B03-67AF83956CAC}">
      <dsp:nvSpPr>
        <dsp:cNvPr id="0" name=""/>
        <dsp:cNvSpPr/>
      </dsp:nvSpPr>
      <dsp:spPr>
        <a:xfrm>
          <a:off x="4925353" y="3468740"/>
          <a:ext cx="1369774" cy="228295"/>
        </a:xfrm>
        <a:prstGeom prst="parallelogram">
          <a:avLst>
            <a:gd name="adj" fmla="val 140840"/>
          </a:avLst>
        </a:prstGeom>
        <a:solidFill>
          <a:schemeClr val="accent5">
            <a:hueOff val="-10050577"/>
            <a:satOff val="61647"/>
            <a:lumOff val="5430"/>
            <a:alphaOff val="0"/>
          </a:schemeClr>
        </a:solidFill>
        <a:ln w="12700" cap="flat" cmpd="sng" algn="ctr">
          <a:solidFill>
            <a:schemeClr val="accent5">
              <a:hueOff val="-10050577"/>
              <a:satOff val="61647"/>
              <a:lumOff val="543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333F60-D0C4-4EF6-80D3-2BDF480DCB85}">
      <dsp:nvSpPr>
        <dsp:cNvPr id="0" name=""/>
        <dsp:cNvSpPr/>
      </dsp:nvSpPr>
      <dsp:spPr>
        <a:xfrm>
          <a:off x="6375032" y="3468740"/>
          <a:ext cx="1369774" cy="228295"/>
        </a:xfrm>
        <a:prstGeom prst="parallelogram">
          <a:avLst>
            <a:gd name="adj" fmla="val 140840"/>
          </a:avLst>
        </a:prstGeom>
        <a:solidFill>
          <a:schemeClr val="accent5">
            <a:hueOff val="-11055634"/>
            <a:satOff val="67812"/>
            <a:lumOff val="5973"/>
            <a:alphaOff val="0"/>
          </a:schemeClr>
        </a:solidFill>
        <a:ln w="12700" cap="flat" cmpd="sng" algn="ctr">
          <a:solidFill>
            <a:schemeClr val="accent5">
              <a:hueOff val="-11055634"/>
              <a:satOff val="67812"/>
              <a:lumOff val="597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DB152D-CA76-4AB4-BB75-2D95762065A7}">
      <dsp:nvSpPr>
        <dsp:cNvPr id="0" name=""/>
        <dsp:cNvSpPr/>
      </dsp:nvSpPr>
      <dsp:spPr>
        <a:xfrm>
          <a:off x="7824710" y="3468740"/>
          <a:ext cx="1369774" cy="228295"/>
        </a:xfrm>
        <a:prstGeom prst="parallelogram">
          <a:avLst>
            <a:gd name="adj" fmla="val 140840"/>
          </a:avLst>
        </a:prstGeom>
        <a:solidFill>
          <a:schemeClr val="accent5">
            <a:hueOff val="-12060692"/>
            <a:satOff val="73976"/>
            <a:lumOff val="6516"/>
            <a:alphaOff val="0"/>
          </a:schemeClr>
        </a:solidFill>
        <a:ln w="12700" cap="flat" cmpd="sng" algn="ctr">
          <a:solidFill>
            <a:schemeClr val="accent5">
              <a:hueOff val="-12060692"/>
              <a:satOff val="73976"/>
              <a:lumOff val="651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4EAEC7-1A30-42D6-AAC8-1391411E02B5}">
      <dsp:nvSpPr>
        <dsp:cNvPr id="0" name=""/>
        <dsp:cNvSpPr/>
      </dsp:nvSpPr>
      <dsp:spPr>
        <a:xfrm>
          <a:off x="9274389" y="3468740"/>
          <a:ext cx="1369774" cy="228295"/>
        </a:xfrm>
        <a:prstGeom prst="parallelogram">
          <a:avLst>
            <a:gd name="adj" fmla="val 140840"/>
          </a:avLst>
        </a:prstGeom>
        <a:solidFill>
          <a:schemeClr val="accent5">
            <a:hueOff val="-13065750"/>
            <a:satOff val="80141"/>
            <a:lumOff val="7059"/>
            <a:alphaOff val="0"/>
          </a:schemeClr>
        </a:solidFill>
        <a:ln w="12700" cap="flat" cmpd="sng" algn="ctr">
          <a:solidFill>
            <a:schemeClr val="accent5">
              <a:hueOff val="-13065750"/>
              <a:satOff val="80141"/>
              <a:lumOff val="705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5769B-C6FD-40E4-8F7C-3249BD78F12B}">
      <dsp:nvSpPr>
        <dsp:cNvPr id="0" name=""/>
        <dsp:cNvSpPr/>
      </dsp:nvSpPr>
      <dsp:spPr>
        <a:xfrm>
          <a:off x="9573" y="352305"/>
          <a:ext cx="2861544" cy="171692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kern="1200" dirty="0"/>
            <a:t>首先，缩短投稿途中时间。可以采用网上在线投稿或电子邮件收发稿件。</a:t>
          </a:r>
        </a:p>
      </dsp:txBody>
      <dsp:txXfrm>
        <a:off x="59860" y="402592"/>
        <a:ext cx="2760970" cy="1616352"/>
      </dsp:txXfrm>
    </dsp:sp>
    <dsp:sp modelId="{DF07E95B-5741-4C66-A3A1-FD8712179755}">
      <dsp:nvSpPr>
        <dsp:cNvPr id="0" name=""/>
        <dsp:cNvSpPr/>
      </dsp:nvSpPr>
      <dsp:spPr>
        <a:xfrm>
          <a:off x="3157272" y="855937"/>
          <a:ext cx="606647" cy="709662"/>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l" defTabSz="1422400">
            <a:lnSpc>
              <a:spcPct val="90000"/>
            </a:lnSpc>
            <a:spcBef>
              <a:spcPct val="0"/>
            </a:spcBef>
            <a:spcAft>
              <a:spcPct val="35000"/>
            </a:spcAft>
            <a:buNone/>
          </a:pPr>
          <a:endParaRPr lang="zh-CN" altLang="en-US" sz="3200" kern="1200"/>
        </a:p>
      </dsp:txBody>
      <dsp:txXfrm>
        <a:off x="3157272" y="997869"/>
        <a:ext cx="424653" cy="425798"/>
      </dsp:txXfrm>
    </dsp:sp>
    <dsp:sp modelId="{D4804DAE-3BFB-40D2-B56C-48B44A02AB45}">
      <dsp:nvSpPr>
        <dsp:cNvPr id="0" name=""/>
        <dsp:cNvSpPr/>
      </dsp:nvSpPr>
      <dsp:spPr>
        <a:xfrm>
          <a:off x="4015735" y="352305"/>
          <a:ext cx="2861544" cy="171692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kern="1200" dirty="0"/>
            <a:t>其次，缩短审稿等待时间，利用电话联系，在投稿后</a:t>
          </a:r>
          <a:r>
            <a:rPr lang="en-US" altLang="zh-CN" sz="1800" kern="1200" dirty="0"/>
            <a:t>15</a:t>
          </a:r>
          <a:r>
            <a:rPr lang="zh-CN" altLang="en-US" sz="1800" kern="1200" dirty="0"/>
            <a:t>～</a:t>
          </a:r>
          <a:r>
            <a:rPr lang="en-US" altLang="zh-CN" sz="1800" kern="1200" dirty="0"/>
            <a:t>25</a:t>
          </a:r>
          <a:r>
            <a:rPr lang="zh-CN" altLang="en-US" sz="1800" kern="1200" dirty="0"/>
            <a:t>天内打电话咨询审稿情况。</a:t>
          </a:r>
        </a:p>
      </dsp:txBody>
      <dsp:txXfrm>
        <a:off x="4066022" y="402592"/>
        <a:ext cx="2760970" cy="1616352"/>
      </dsp:txXfrm>
    </dsp:sp>
    <dsp:sp modelId="{AC1D97BC-2E0D-44E1-B523-7F96B04F9878}">
      <dsp:nvSpPr>
        <dsp:cNvPr id="0" name=""/>
        <dsp:cNvSpPr/>
      </dsp:nvSpPr>
      <dsp:spPr>
        <a:xfrm rot="21566387">
          <a:off x="7165813" y="836135"/>
          <a:ext cx="611750" cy="709662"/>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l" defTabSz="1422400">
            <a:lnSpc>
              <a:spcPct val="90000"/>
            </a:lnSpc>
            <a:spcBef>
              <a:spcPct val="0"/>
            </a:spcBef>
            <a:spcAft>
              <a:spcPct val="35000"/>
            </a:spcAft>
            <a:buNone/>
          </a:pPr>
          <a:endParaRPr lang="zh-CN" altLang="en-US" sz="3200" kern="1200"/>
        </a:p>
      </dsp:txBody>
      <dsp:txXfrm>
        <a:off x="7165817" y="978964"/>
        <a:ext cx="428225" cy="425798"/>
      </dsp:txXfrm>
    </dsp:sp>
    <dsp:sp modelId="{52C1BB31-79CB-4F18-B1C3-0200EE0B31CF}">
      <dsp:nvSpPr>
        <dsp:cNvPr id="0" name=""/>
        <dsp:cNvSpPr/>
      </dsp:nvSpPr>
      <dsp:spPr>
        <a:xfrm>
          <a:off x="8031471" y="313039"/>
          <a:ext cx="2861544" cy="171692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kern="1200" dirty="0"/>
            <a:t>最后，缩短前后次投稿的时间，进行次第投稿。</a:t>
          </a:r>
        </a:p>
      </dsp:txBody>
      <dsp:txXfrm>
        <a:off x="8081758" y="363326"/>
        <a:ext cx="2760970" cy="161635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B43C81-8A5D-42E8-842F-C5D5EBA5E35F}">
      <dsp:nvSpPr>
        <dsp:cNvPr id="0" name=""/>
        <dsp:cNvSpPr/>
      </dsp:nvSpPr>
      <dsp:spPr>
        <a:xfrm>
          <a:off x="0" y="1319"/>
          <a:ext cx="1075069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EDC0512-C6F9-4E26-B3AC-B3D8127BCC33}">
      <dsp:nvSpPr>
        <dsp:cNvPr id="0" name=""/>
        <dsp:cNvSpPr/>
      </dsp:nvSpPr>
      <dsp:spPr>
        <a:xfrm>
          <a:off x="0" y="1319"/>
          <a:ext cx="10750692" cy="8997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zh-CN" altLang="en-US" sz="1800" kern="1200" spc="15" baseline="0" noProof="0" dirty="0">
              <a:solidFill>
                <a:srgbClr val="242021"/>
              </a:solidFill>
              <a:latin typeface="+mn-ea"/>
              <a:cs typeface="SimSun" pitchFamily="2" charset="0"/>
            </a:rPr>
            <a:t>一是侵犯了他人的著作权</a:t>
          </a:r>
          <a:r>
            <a:rPr lang="en-US" altLang="zh-CN" sz="1800" kern="1200" spc="15" baseline="0" noProof="0" dirty="0">
              <a:solidFill>
                <a:srgbClr val="242021"/>
              </a:solidFill>
              <a:latin typeface="+mn-ea"/>
              <a:cs typeface="SimSun" pitchFamily="2" charset="0"/>
            </a:rPr>
            <a:t>——</a:t>
          </a:r>
          <a:r>
            <a:rPr lang="zh-CN" altLang="en-US" sz="1800" kern="1200" spc="15" baseline="0" noProof="0" dirty="0">
              <a:solidFill>
                <a:srgbClr val="242021"/>
              </a:solidFill>
              <a:latin typeface="+mn-ea"/>
              <a:cs typeface="SimSun" pitchFamily="2" charset="0"/>
            </a:rPr>
            <a:t>挂名者并未参加论文（设计）内容的研究与撰写，却以不正当手段在他人作品上署上自己的姓名，这就造成了侵犯他人著作权；</a:t>
          </a:r>
          <a:endParaRPr lang="zh-CN" altLang="en-US" sz="1800" kern="1200" dirty="0"/>
        </a:p>
      </dsp:txBody>
      <dsp:txXfrm>
        <a:off x="0" y="1319"/>
        <a:ext cx="10750692" cy="899733"/>
      </dsp:txXfrm>
    </dsp:sp>
    <dsp:sp modelId="{3FFBBE68-8575-4633-8BB0-EFEC2E631EA6}">
      <dsp:nvSpPr>
        <dsp:cNvPr id="0" name=""/>
        <dsp:cNvSpPr/>
      </dsp:nvSpPr>
      <dsp:spPr>
        <a:xfrm>
          <a:off x="0" y="901053"/>
          <a:ext cx="1075069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ABDE11-7592-4BCD-8988-DB8ED802A853}">
      <dsp:nvSpPr>
        <dsp:cNvPr id="0" name=""/>
        <dsp:cNvSpPr/>
      </dsp:nvSpPr>
      <dsp:spPr>
        <a:xfrm>
          <a:off x="0" y="901053"/>
          <a:ext cx="10750692" cy="8997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zh-CN" altLang="en-US" sz="1800" kern="1200" spc="15" baseline="0" noProof="0">
              <a:solidFill>
                <a:srgbClr val="242021"/>
              </a:solidFill>
              <a:latin typeface="+mn-ea"/>
              <a:cs typeface="SimSun" pitchFamily="2" charset="0"/>
            </a:rPr>
            <a:t>二是助长了学术腐败</a:t>
          </a:r>
          <a:r>
            <a:rPr lang="en-US" altLang="zh-CN" sz="1800" kern="1200" spc="15" baseline="0" noProof="0">
              <a:solidFill>
                <a:srgbClr val="242021"/>
              </a:solidFill>
              <a:latin typeface="+mn-ea"/>
              <a:cs typeface="SimSun" pitchFamily="2" charset="0"/>
            </a:rPr>
            <a:t>——</a:t>
          </a:r>
          <a:r>
            <a:rPr lang="zh-CN" altLang="en-US" sz="1800" kern="1200" spc="15" baseline="0" noProof="0">
              <a:solidFill>
                <a:srgbClr val="242021"/>
              </a:solidFill>
              <a:latin typeface="+mn-ea"/>
              <a:cs typeface="SimSun" pitchFamily="2" charset="0"/>
            </a:rPr>
            <a:t>挂名现象是不劳而获的行为，它败坏了科学研究者特有的奋斗、求是、攀登、攻关、克难、进取的传统风尚；</a:t>
          </a:r>
          <a:endParaRPr lang="en-US" altLang="zh-CN" sz="1800" kern="1200" spc="15" baseline="0" noProof="0" dirty="0">
            <a:solidFill>
              <a:srgbClr val="242021"/>
            </a:solidFill>
            <a:latin typeface="+mn-ea"/>
            <a:cs typeface="SimSun" pitchFamily="2" charset="0"/>
          </a:endParaRPr>
        </a:p>
      </dsp:txBody>
      <dsp:txXfrm>
        <a:off x="0" y="901053"/>
        <a:ext cx="10750692" cy="899733"/>
      </dsp:txXfrm>
    </dsp:sp>
    <dsp:sp modelId="{C37294B9-0A21-493C-85A3-C6D9CD339917}">
      <dsp:nvSpPr>
        <dsp:cNvPr id="0" name=""/>
        <dsp:cNvSpPr/>
      </dsp:nvSpPr>
      <dsp:spPr>
        <a:xfrm>
          <a:off x="0" y="1800786"/>
          <a:ext cx="1075069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D93C94-5765-41DF-9A6C-21D8212A2A78}">
      <dsp:nvSpPr>
        <dsp:cNvPr id="0" name=""/>
        <dsp:cNvSpPr/>
      </dsp:nvSpPr>
      <dsp:spPr>
        <a:xfrm>
          <a:off x="0" y="1800786"/>
          <a:ext cx="10750692" cy="8997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zh-CN" altLang="en-US" sz="1800" kern="1200" spc="15" baseline="0" noProof="0" dirty="0">
              <a:solidFill>
                <a:srgbClr val="242021"/>
              </a:solidFill>
              <a:latin typeface="+mn-ea"/>
              <a:cs typeface="SimSun" pitchFamily="2" charset="0"/>
            </a:rPr>
            <a:t>三是影响期刊荣誉</a:t>
          </a:r>
          <a:r>
            <a:rPr lang="en-US" altLang="zh-CN" sz="1800" kern="1200" spc="15" baseline="0" noProof="0" dirty="0">
              <a:solidFill>
                <a:srgbClr val="242021"/>
              </a:solidFill>
              <a:latin typeface="+mn-ea"/>
              <a:cs typeface="SimSun" pitchFamily="2" charset="0"/>
            </a:rPr>
            <a:t>——</a:t>
          </a:r>
          <a:r>
            <a:rPr lang="zh-CN" altLang="en-US" sz="1800" kern="1200" spc="15" baseline="0" noProof="0" dirty="0">
              <a:solidFill>
                <a:srgbClr val="242021"/>
              </a:solidFill>
              <a:latin typeface="+mn-ea"/>
              <a:cs typeface="SimSun" pitchFamily="2" charset="0"/>
            </a:rPr>
            <a:t>学术期刊失信于读者、失信于社会，期刊的学术质量也可能有所下降。一旦卷进知识产权纠纷，编辑部还要花费大量的人力、物力，甚至对簿公堂，对各方都会造成不好的影响。</a:t>
          </a:r>
          <a:endParaRPr lang="en-US" altLang="zh-CN" sz="1800" kern="1200" spc="15" baseline="0" noProof="0" dirty="0">
            <a:solidFill>
              <a:srgbClr val="242021"/>
            </a:solidFill>
            <a:latin typeface="+mn-ea"/>
            <a:cs typeface="SimSun" pitchFamily="2" charset="0"/>
          </a:endParaRPr>
        </a:p>
      </dsp:txBody>
      <dsp:txXfrm>
        <a:off x="0" y="1800786"/>
        <a:ext cx="10750692" cy="899733"/>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BBE6FB-4983-42F5-B216-1A2ADEE7DF7A}" type="datetimeFigureOut">
              <a:rPr lang="zh-CN" altLang="en-US" smtClean="0"/>
              <a:t>2024/8/30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735503-9D21-443F-BC18-5459550EB72F}" type="slidenum">
              <a:rPr lang="zh-CN" altLang="en-US" smtClean="0"/>
              <a:t>‹#›</a:t>
            </a:fld>
            <a:endParaRPr lang="zh-CN" altLang="en-US"/>
          </a:p>
        </p:txBody>
      </p:sp>
    </p:spTree>
    <p:extLst>
      <p:ext uri="{BB962C8B-B14F-4D97-AF65-F5344CB8AC3E}">
        <p14:creationId xmlns:p14="http://schemas.microsoft.com/office/powerpoint/2010/main" val="38546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805D84B-7AFE-6011-1590-C9DFFFED6108}"/>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t="730" r="8292" b="730"/>
          <a:stretch/>
        </p:blipFill>
        <p:spPr>
          <a:xfrm>
            <a:off x="0" y="0"/>
            <a:ext cx="12192000" cy="6858000"/>
          </a:xfrm>
          <a:prstGeom prst="rect">
            <a:avLst/>
          </a:prstGeom>
        </p:spPr>
      </p:pic>
      <p:pic>
        <p:nvPicPr>
          <p:cNvPr id="4" name="图片 3" descr="图片包含 游戏机, 灯光, 鸟&#10;&#10;描述已自动生成">
            <a:extLst>
              <a:ext uri="{FF2B5EF4-FFF2-40B4-BE49-F238E27FC236}">
                <a16:creationId xmlns:a16="http://schemas.microsoft.com/office/drawing/2014/main" id="{D492CE20-B652-F13A-F506-D8A4BD6AD090}"/>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5521" t="28912" r="46354" b="20557"/>
          <a:stretch/>
        </p:blipFill>
        <p:spPr>
          <a:xfrm rot="17224688" flipH="1">
            <a:off x="441737" y="4022619"/>
            <a:ext cx="1052903" cy="1087205"/>
          </a:xfrm>
          <a:prstGeom prst="rect">
            <a:avLst/>
          </a:prstGeom>
        </p:spPr>
      </p:pic>
      <p:sp>
        <p:nvSpPr>
          <p:cNvPr id="2" name="标题 1">
            <a:extLst>
              <a:ext uri="{FF2B5EF4-FFF2-40B4-BE49-F238E27FC236}">
                <a16:creationId xmlns:a16="http://schemas.microsoft.com/office/drawing/2014/main" id="{E545B57F-7D9D-4AD8-9FE4-E5267D65BB87}"/>
              </a:ext>
            </a:extLst>
          </p:cNvPr>
          <p:cNvSpPr>
            <a:spLocks noGrp="1"/>
          </p:cNvSpPr>
          <p:nvPr userDrawn="1">
            <p:ph type="ctrTitle" hasCustomPrompt="1"/>
          </p:nvPr>
        </p:nvSpPr>
        <p:spPr>
          <a:xfrm>
            <a:off x="968188" y="2412146"/>
            <a:ext cx="6347012" cy="1323439"/>
          </a:xfrm>
        </p:spPr>
        <p:txBody>
          <a:bodyPr vert="horz" wrap="square" lIns="91440" tIns="45720" rIns="91440" bIns="45720" rtlCol="0" anchor="b">
            <a:spAutoFit/>
          </a:bodyPr>
          <a:lstStyle>
            <a:lvl1pPr>
              <a:lnSpc>
                <a:spcPct val="100000"/>
              </a:lnSpc>
              <a:defRPr lang="zh-CN" altLang="en-US" sz="4000" b="1" dirty="0"/>
            </a:lvl1pPr>
          </a:lstStyle>
          <a:p>
            <a:pPr lvl="0" defTabSz="914354"/>
            <a:r>
              <a:rPr lang="en-US" altLang="zh-CN" dirty="0"/>
              <a:t>Click to edit </a:t>
            </a:r>
            <a:br>
              <a:rPr lang="en-US" altLang="zh-CN" dirty="0"/>
            </a:br>
            <a:r>
              <a:rPr lang="en-US" altLang="zh-CN" dirty="0"/>
              <a:t>Master title style</a:t>
            </a:r>
            <a:endParaRPr lang="zh-CN" altLang="en-US" dirty="0"/>
          </a:p>
        </p:txBody>
      </p:sp>
      <p:sp>
        <p:nvSpPr>
          <p:cNvPr id="3" name="副标题 2">
            <a:extLst>
              <a:ext uri="{FF2B5EF4-FFF2-40B4-BE49-F238E27FC236}">
                <a16:creationId xmlns:a16="http://schemas.microsoft.com/office/drawing/2014/main" id="{42DDB65F-C302-4F35-9CCB-12FB82E2590D}"/>
              </a:ext>
            </a:extLst>
          </p:cNvPr>
          <p:cNvSpPr>
            <a:spLocks noGrp="1"/>
          </p:cNvSpPr>
          <p:nvPr userDrawn="1">
            <p:ph type="subTitle" idx="1" hasCustomPrompt="1"/>
          </p:nvPr>
        </p:nvSpPr>
        <p:spPr>
          <a:xfrm>
            <a:off x="968188" y="3865901"/>
            <a:ext cx="3252107" cy="535853"/>
          </a:xfrm>
        </p:spPr>
        <p:txBody>
          <a:bodyPr vert="horz" lIns="91440" tIns="45720" rIns="91440" bIns="45720" rtlCol="0" anchor="ctr" anchorCtr="0">
            <a:normAutofit/>
          </a:bodyPr>
          <a:lstStyle>
            <a:lvl1pPr marL="0" indent="0" algn="l">
              <a:spcBef>
                <a:spcPts val="0"/>
              </a:spcBef>
              <a:buNone/>
              <a:defRPr lang="zh-CN" altLang="en-US" sz="1600"/>
            </a:lvl1pPr>
          </a:lstStyle>
          <a:p>
            <a:pPr marL="228600" lvl="0" indent="-228600" defTabSz="914354"/>
            <a:r>
              <a:rPr lang="en-US" altLang="zh-CN" dirty="0"/>
              <a:t>Click to edit Master subtitle style</a:t>
            </a:r>
            <a:endParaRPr lang="zh-CN" altLang="en-US" dirty="0"/>
          </a:p>
        </p:txBody>
      </p:sp>
      <p:sp>
        <p:nvSpPr>
          <p:cNvPr id="8" name="文本占位符 7">
            <a:extLst>
              <a:ext uri="{FF2B5EF4-FFF2-40B4-BE49-F238E27FC236}">
                <a16:creationId xmlns:a16="http://schemas.microsoft.com/office/drawing/2014/main" id="{44C4A721-803B-47CB-B99E-1D01E8E0169F}"/>
              </a:ext>
            </a:extLst>
          </p:cNvPr>
          <p:cNvSpPr>
            <a:spLocks noGrp="1"/>
          </p:cNvSpPr>
          <p:nvPr userDrawn="1">
            <p:ph type="body" sz="quarter" idx="13" hasCustomPrompt="1"/>
          </p:nvPr>
        </p:nvSpPr>
        <p:spPr>
          <a:xfrm>
            <a:off x="5949950" y="6056451"/>
            <a:ext cx="5568950" cy="296271"/>
          </a:xfrm>
        </p:spPr>
        <p:txBody>
          <a:bodyPr vert="horz" lIns="91440" tIns="45720" rIns="91440" bIns="45720" rtlCol="0" anchor="ctr">
            <a:normAutofit/>
          </a:bodyPr>
          <a:lstStyle>
            <a:lvl1pPr marL="0" indent="0" algn="r">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文本占位符 8">
            <a:extLst>
              <a:ext uri="{FF2B5EF4-FFF2-40B4-BE49-F238E27FC236}">
                <a16:creationId xmlns:a16="http://schemas.microsoft.com/office/drawing/2014/main" id="{CA939A61-406D-45DC-B757-059EFAA05866}"/>
              </a:ext>
            </a:extLst>
          </p:cNvPr>
          <p:cNvSpPr>
            <a:spLocks noGrp="1"/>
          </p:cNvSpPr>
          <p:nvPr userDrawn="1">
            <p:ph type="body" sz="quarter" idx="14" hasCustomPrompt="1"/>
          </p:nvPr>
        </p:nvSpPr>
        <p:spPr>
          <a:xfrm>
            <a:off x="666750" y="6056451"/>
            <a:ext cx="5568950" cy="296271"/>
          </a:xfrm>
        </p:spPr>
        <p:txBody>
          <a:bodyPr vert="horz" lIns="91440" tIns="45720" rIns="91440" bIns="45720" rtlCol="0" anchor="ctr">
            <a:norm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OfficePLUS.cn</a:t>
            </a:r>
            <a:endParaRPr lang="en-US" altLang="en-US" dirty="0"/>
          </a:p>
        </p:txBody>
      </p:sp>
    </p:spTree>
    <p:extLst>
      <p:ext uri="{BB962C8B-B14F-4D97-AF65-F5344CB8AC3E}">
        <p14:creationId xmlns:p14="http://schemas.microsoft.com/office/powerpoint/2010/main" val="2495018948"/>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DC6DA8-D137-41D2-A934-63CB8FFB8B81}"/>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内容占位符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518553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5" name="平行四边形 4">
            <a:extLst>
              <a:ext uri="{FF2B5EF4-FFF2-40B4-BE49-F238E27FC236}">
                <a16:creationId xmlns:a16="http://schemas.microsoft.com/office/drawing/2014/main" id="{2C40FF8A-A716-2790-8568-97984605FAE5}"/>
              </a:ext>
            </a:extLst>
          </p:cNvPr>
          <p:cNvSpPr/>
          <p:nvPr userDrawn="1">
            <p:custDataLst>
              <p:tags r:id="rId1"/>
            </p:custDataLst>
          </p:nvPr>
        </p:nvSpPr>
        <p:spPr>
          <a:xfrm>
            <a:off x="261429" y="366067"/>
            <a:ext cx="454205" cy="488276"/>
          </a:xfrm>
          <a:prstGeom prst="parallelogram">
            <a:avLst>
              <a:gd name="adj" fmla="val 36768"/>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charset="-122"/>
              <a:ea typeface="思源黑体 CN Regular" panose="020B0500000000000000" charset="-122"/>
            </a:endParaRPr>
          </a:p>
        </p:txBody>
      </p:sp>
    </p:spTree>
    <p:extLst>
      <p:ext uri="{BB962C8B-B14F-4D97-AF65-F5344CB8AC3E}">
        <p14:creationId xmlns:p14="http://schemas.microsoft.com/office/powerpoint/2010/main" val="318105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1"/>
      </p:bgRef>
    </p:bg>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39CC525-3156-3F55-1302-B1E1F1C11F37}"/>
              </a:ext>
            </a:extLst>
          </p:cNvPr>
          <p:cNvGrpSpPr/>
          <p:nvPr userDrawn="1"/>
        </p:nvGrpSpPr>
        <p:grpSpPr>
          <a:xfrm flipH="1">
            <a:off x="0" y="0"/>
            <a:ext cx="12192000" cy="6858000"/>
            <a:chOff x="0" y="0"/>
            <a:chExt cx="12192000" cy="6858000"/>
          </a:xfrm>
        </p:grpSpPr>
        <p:pic>
          <p:nvPicPr>
            <p:cNvPr id="6" name="图片 5">
              <a:extLst>
                <a:ext uri="{FF2B5EF4-FFF2-40B4-BE49-F238E27FC236}">
                  <a16:creationId xmlns:a16="http://schemas.microsoft.com/office/drawing/2014/main" id="{00739736-384D-3111-E522-3831AD11BF7B}"/>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1277" t="744" r="6350" b="-1"/>
            <a:stretch/>
          </p:blipFill>
          <p:spPr>
            <a:xfrm>
              <a:off x="0" y="0"/>
              <a:ext cx="12192000" cy="6858000"/>
            </a:xfrm>
            <a:prstGeom prst="rect">
              <a:avLst/>
            </a:prstGeom>
          </p:spPr>
        </p:pic>
        <p:pic>
          <p:nvPicPr>
            <p:cNvPr id="7" name="图片 6" descr="图片包含 游戏机, 灯光, 鸟&#10;&#10;描述已自动生成">
              <a:extLst>
                <a:ext uri="{FF2B5EF4-FFF2-40B4-BE49-F238E27FC236}">
                  <a16:creationId xmlns:a16="http://schemas.microsoft.com/office/drawing/2014/main" id="{B4B38047-88A5-0BCF-D0F6-5DCCC694F7BE}"/>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5521" t="28912" r="46354" b="20557"/>
            <a:stretch/>
          </p:blipFill>
          <p:spPr>
            <a:xfrm rot="17224688" flipH="1">
              <a:off x="484337" y="3351502"/>
              <a:ext cx="1052903" cy="1087205"/>
            </a:xfrm>
            <a:prstGeom prst="rect">
              <a:avLst/>
            </a:prstGeom>
          </p:spPr>
        </p:pic>
      </p:grpSp>
      <p:sp>
        <p:nvSpPr>
          <p:cNvPr id="2" name="标题 1">
            <a:extLst>
              <a:ext uri="{FF2B5EF4-FFF2-40B4-BE49-F238E27FC236}">
                <a16:creationId xmlns:a16="http://schemas.microsoft.com/office/drawing/2014/main" id="{000C7662-4F6D-4B06-BB36-235FC06BF816}"/>
              </a:ext>
            </a:extLst>
          </p:cNvPr>
          <p:cNvSpPr>
            <a:spLocks noGrp="1"/>
          </p:cNvSpPr>
          <p:nvPr>
            <p:ph type="title" hasCustomPrompt="1"/>
          </p:nvPr>
        </p:nvSpPr>
        <p:spPr>
          <a:xfrm>
            <a:off x="5787736" y="3341107"/>
            <a:ext cx="5731164" cy="424732"/>
          </a:xfrm>
        </p:spPr>
        <p:txBody>
          <a:bodyPr vert="horz" lIns="91440" tIns="45720" rIns="91440" bIns="45720" rtlCol="0" anchor="b">
            <a:spAutoFit/>
          </a:bodyPr>
          <a:lstStyle>
            <a:lvl1pPr algn="ctr">
              <a:defRPr lang="zh-CN" altLang="en-US" sz="2400"/>
            </a:lvl1p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5787736" y="3765839"/>
            <a:ext cx="5731164" cy="258532"/>
          </a:xfrm>
        </p:spPr>
        <p:txBody>
          <a:bodyPr>
            <a:spAutoFit/>
          </a:bodyPr>
          <a:lstStyle>
            <a:lvl1pPr marL="0" indent="0" algn="ctr">
              <a:buNone/>
              <a:defRPr lang="en-US" altLang="zh-CN" sz="1200" kern="1200">
                <a:solidFill>
                  <a:schemeClr val="tx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Master text styles</a:t>
            </a:r>
          </a:p>
        </p:txBody>
      </p:sp>
    </p:spTree>
    <p:extLst>
      <p:ext uri="{BB962C8B-B14F-4D97-AF65-F5344CB8AC3E}">
        <p14:creationId xmlns:p14="http://schemas.microsoft.com/office/powerpoint/2010/main" val="1200329729"/>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2EDE83-63CC-4B33-B715-3953EADE2100}"/>
              </a:ext>
            </a:extLst>
          </p:cNvPr>
          <p:cNvSpPr>
            <a:spLocks noGrp="1"/>
          </p:cNvSpPr>
          <p:nvPr>
            <p:ph type="title"/>
          </p:nvPr>
        </p:nvSpPr>
        <p:spPr/>
        <p:txBody>
          <a:bodyPr/>
          <a:lstStyle/>
          <a:p>
            <a:r>
              <a:rPr lang="en-US" altLang="zh-CN"/>
              <a:t>Click to edit Master title style</a:t>
            </a:r>
            <a:endParaRPr lang="zh-CN" altLang="en-US"/>
          </a:p>
        </p:txBody>
      </p:sp>
      <p:sp>
        <p:nvSpPr>
          <p:cNvPr id="3" name="页脚占位符 2">
            <a:extLst>
              <a:ext uri="{FF2B5EF4-FFF2-40B4-BE49-F238E27FC236}">
                <a16:creationId xmlns:a16="http://schemas.microsoft.com/office/drawing/2014/main" id="{7F3F094D-4F92-8DA1-97CC-10A0498CC7F1}"/>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25CDEFE1-A2BE-29F2-D9B7-DBD7A1F76F2E}"/>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35BB6216-61A5-4592-9FD1-B07DF2D6A2CB}" type="datetime1">
              <a:rPr lang="zh-CN" altLang="en-US" smtClean="0"/>
              <a:t>2024/8/30</a:t>
            </a:fld>
            <a:endParaRPr lang="en-US" altLang="zh-CN"/>
          </a:p>
        </p:txBody>
      </p:sp>
      <p:sp>
        <p:nvSpPr>
          <p:cNvPr id="5" name="灯片编号占位符 4">
            <a:extLst>
              <a:ext uri="{FF2B5EF4-FFF2-40B4-BE49-F238E27FC236}">
                <a16:creationId xmlns:a16="http://schemas.microsoft.com/office/drawing/2014/main" id="{B21CA2AD-9532-7FDE-3160-2B877C663D29}"/>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1627617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6337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末尾幻灯片">
    <p:bg>
      <p:bgRef idx="1001">
        <a:schemeClr val="bg1"/>
      </p:bgRef>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D86EBC32-D181-98CE-3E2C-EAA3AFED6F28}"/>
              </a:ext>
            </a:extLst>
          </p:cNvPr>
          <p:cNvGrpSpPr/>
          <p:nvPr userDrawn="1"/>
        </p:nvGrpSpPr>
        <p:grpSpPr>
          <a:xfrm>
            <a:off x="0" y="0"/>
            <a:ext cx="12192000" cy="6858000"/>
            <a:chOff x="0" y="0"/>
            <a:chExt cx="12192000" cy="6858000"/>
          </a:xfrm>
        </p:grpSpPr>
        <p:pic>
          <p:nvPicPr>
            <p:cNvPr id="4" name="图片 3">
              <a:extLst>
                <a:ext uri="{FF2B5EF4-FFF2-40B4-BE49-F238E27FC236}">
                  <a16:creationId xmlns:a16="http://schemas.microsoft.com/office/drawing/2014/main" id="{49BFDFA1-D6D8-91F6-061F-10D0771FA8C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77" t="744" r="6350" b="-1"/>
            <a:stretch/>
          </p:blipFill>
          <p:spPr>
            <a:xfrm>
              <a:off x="0" y="0"/>
              <a:ext cx="12192000" cy="6858000"/>
            </a:xfrm>
            <a:prstGeom prst="rect">
              <a:avLst/>
            </a:prstGeom>
          </p:spPr>
        </p:pic>
        <p:pic>
          <p:nvPicPr>
            <p:cNvPr id="5" name="图片 4" descr="图片包含 游戏机, 灯光, 鸟&#10;&#10;描述已自动生成">
              <a:extLst>
                <a:ext uri="{FF2B5EF4-FFF2-40B4-BE49-F238E27FC236}">
                  <a16:creationId xmlns:a16="http://schemas.microsoft.com/office/drawing/2014/main" id="{B4544E47-E83F-2BAC-0035-FAD1783D721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5521" t="28912" r="46354" b="20557"/>
            <a:stretch/>
          </p:blipFill>
          <p:spPr>
            <a:xfrm rot="17224688" flipH="1">
              <a:off x="306537" y="3548278"/>
              <a:ext cx="1052903" cy="1087205"/>
            </a:xfrm>
            <a:prstGeom prst="rect">
              <a:avLst/>
            </a:prstGeom>
          </p:spPr>
        </p:pic>
      </p:grpSp>
      <p:sp>
        <p:nvSpPr>
          <p:cNvPr id="7" name="文本占位符 6">
            <a:extLst>
              <a:ext uri="{FF2B5EF4-FFF2-40B4-BE49-F238E27FC236}">
                <a16:creationId xmlns:a16="http://schemas.microsoft.com/office/drawing/2014/main" id="{C2320649-ACD7-42E9-A261-E6ED46ACB452}"/>
              </a:ext>
            </a:extLst>
          </p:cNvPr>
          <p:cNvSpPr>
            <a:spLocks noGrp="1"/>
          </p:cNvSpPr>
          <p:nvPr>
            <p:ph type="body" sz="quarter" idx="13" hasCustomPrompt="1"/>
          </p:nvPr>
        </p:nvSpPr>
        <p:spPr>
          <a:xfrm>
            <a:off x="660400" y="3035536"/>
            <a:ext cx="5435600" cy="978729"/>
          </a:xfrm>
        </p:spPr>
        <p:txBody>
          <a:bodyPr vert="horz" wrap="square" lIns="91440" tIns="45720" rIns="91440" bIns="45720" rtlCol="0" anchor="b">
            <a:spAutoFit/>
          </a:bodyPr>
          <a:lstStyle>
            <a:lvl1pPr marL="0" indent="0">
              <a:buNone/>
              <a:defRPr lang="en-US" altLang="zh-CN" sz="3200" b="1" smtClean="0">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Click to edit Master text styles</a:t>
            </a:r>
          </a:p>
        </p:txBody>
      </p:sp>
      <p:sp>
        <p:nvSpPr>
          <p:cNvPr id="8" name="文本占位符 7">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660400" y="6045294"/>
            <a:ext cx="10858500" cy="296271"/>
          </a:xfrm>
        </p:spPr>
        <p:txBody>
          <a:bodyPr vert="horz" lIns="91440" tIns="45720" rIns="91440" bIns="45720" rtlCol="0" anchor="ctr">
            <a:normAutofit/>
          </a:bodyPr>
          <a:lstStyle>
            <a:lvl1pPr marL="0" indent="0" algn="r">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文本占位符 8">
            <a:extLst>
              <a:ext uri="{FF2B5EF4-FFF2-40B4-BE49-F238E27FC236}">
                <a16:creationId xmlns:a16="http://schemas.microsoft.com/office/drawing/2014/main" id="{A01EED25-4D2A-435D-A5F9-01DCC2F07486}"/>
              </a:ext>
            </a:extLst>
          </p:cNvPr>
          <p:cNvSpPr>
            <a:spLocks noGrp="1"/>
          </p:cNvSpPr>
          <p:nvPr>
            <p:ph type="body" sz="quarter" idx="15" hasCustomPrompt="1"/>
          </p:nvPr>
        </p:nvSpPr>
        <p:spPr>
          <a:xfrm>
            <a:off x="660400" y="6045294"/>
            <a:ext cx="10858500" cy="296271"/>
          </a:xfrm>
        </p:spPr>
        <p:txBody>
          <a:bodyPr vert="horz" lIns="91440" tIns="45720" rIns="91440" bIns="45720" rtlCol="0" anchor="ctr">
            <a:norm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OfficePLUS.cn</a:t>
            </a:r>
            <a:endParaRPr lang="en-US" altLang="en-US" dirty="0"/>
          </a:p>
        </p:txBody>
      </p:sp>
    </p:spTree>
    <p:extLst>
      <p:ext uri="{BB962C8B-B14F-4D97-AF65-F5344CB8AC3E}">
        <p14:creationId xmlns:p14="http://schemas.microsoft.com/office/powerpoint/2010/main" val="949850766"/>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alpha val="60000"/>
              </a:schemeClr>
            </a:gs>
            <a:gs pos="100000">
              <a:schemeClr val="accent2">
                <a:alpha val="15000"/>
              </a:schemeClr>
            </a:gs>
          </a:gsLst>
          <a:lin ang="135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5" name="页脚占位符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4AA685D9-4CE7-448F-91B5-3EA40F8AD86E}" type="datetime1">
              <a:rPr lang="zh-CN" altLang="en-US" smtClean="0"/>
              <a:t>2024/8/30</a:t>
            </a:fld>
            <a:endParaRPr lang="en-US" altLang="zh-CN"/>
          </a:p>
        </p:txBody>
      </p:sp>
      <p:sp>
        <p:nvSpPr>
          <p:cNvPr id="6" name="灯片编号占位符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2792937711"/>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21.sv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0.png"/><Relationship Id="rId5" Type="http://schemas.openxmlformats.org/officeDocument/2006/relationships/slideLayout" Target="../slideLayouts/slideLayout3.xml"/><Relationship Id="rId4" Type="http://schemas.openxmlformats.org/officeDocument/2006/relationships/tags" Target="../tags/tag8.xml"/></Relationships>
</file>

<file path=ppt/slides/_rels/slide45.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21.sv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20.png"/><Relationship Id="rId5" Type="http://schemas.openxmlformats.org/officeDocument/2006/relationships/slideLayout" Target="../slideLayouts/slideLayout3.xml"/><Relationship Id="rId4" Type="http://schemas.openxmlformats.org/officeDocument/2006/relationships/tags" Target="../tags/tag12.xml"/></Relationships>
</file>

<file path=ppt/slides/_rels/slide46.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tags" Target="../tags/tag15.xml"/><Relationship Id="rId7" Type="http://schemas.openxmlformats.org/officeDocument/2006/relationships/image" Target="../media/image21.sv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20.png"/><Relationship Id="rId5" Type="http://schemas.openxmlformats.org/officeDocument/2006/relationships/slideLayout" Target="../slideLayouts/slideLayout3.xml"/><Relationship Id="rId4" Type="http://schemas.openxmlformats.org/officeDocument/2006/relationships/tags" Target="../tags/tag16.xml"/></Relationships>
</file>

<file path=ppt/slides/_rels/slide47.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image" Target="../media/image21.sv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20.png"/><Relationship Id="rId5" Type="http://schemas.openxmlformats.org/officeDocument/2006/relationships/slideLayout" Target="../slideLayouts/slideLayout3.xml"/><Relationship Id="rId4" Type="http://schemas.openxmlformats.org/officeDocument/2006/relationships/tags" Target="../tags/tag2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CE23D49-F448-4BBF-A47A-77B2478718E0}"/>
              </a:ext>
            </a:extLst>
          </p:cNvPr>
          <p:cNvSpPr>
            <a:spLocks noGrp="1"/>
          </p:cNvSpPr>
          <p:nvPr>
            <p:ph type="ctrTitle"/>
          </p:nvPr>
        </p:nvSpPr>
        <p:spPr>
          <a:xfrm>
            <a:off x="968187" y="927037"/>
            <a:ext cx="6330587" cy="3416320"/>
          </a:xfrm>
        </p:spPr>
        <p:txBody>
          <a:bodyPr/>
          <a:lstStyle/>
          <a:p>
            <a:r>
              <a:rPr lang="zh-CN" altLang="en-US" sz="4800" dirty="0">
                <a:effectLst>
                  <a:outerShdw blurRad="38100" dist="38100" dir="2700000" algn="tl">
                    <a:srgbClr val="000000">
                      <a:alpha val="43137"/>
                    </a:srgbClr>
                  </a:outerShdw>
                </a:effectLst>
                <a:sym typeface="+mn-lt"/>
              </a:rPr>
              <a:t>第六章 </a:t>
            </a:r>
            <a:br>
              <a:rPr lang="en-US" altLang="zh-CN" sz="6000" dirty="0">
                <a:effectLst>
                  <a:outerShdw blurRad="38100" dist="38100" dir="2700000" algn="tl">
                    <a:srgbClr val="000000">
                      <a:alpha val="43137"/>
                    </a:srgbClr>
                  </a:outerShdw>
                </a:effectLst>
                <a:sym typeface="+mn-lt"/>
              </a:rPr>
            </a:br>
            <a:r>
              <a:rPr lang="zh-CN" altLang="en-US" sz="6000" dirty="0">
                <a:effectLst>
                  <a:outerShdw blurRad="38100" dist="38100" dir="2700000" algn="tl">
                    <a:srgbClr val="000000">
                      <a:alpha val="43137"/>
                    </a:srgbClr>
                  </a:outerShdw>
                </a:effectLst>
                <a:sym typeface="+mn-lt"/>
              </a:rPr>
              <a:t>毕业论文（设计）的发表</a:t>
            </a:r>
            <a:br>
              <a:rPr lang="zh-CN" altLang="en-US" sz="6000" dirty="0">
                <a:effectLst>
                  <a:outerShdw blurRad="38100" dist="38100" dir="2700000" algn="tl">
                    <a:srgbClr val="000000">
                      <a:alpha val="43137"/>
                    </a:srgbClr>
                  </a:outerShdw>
                </a:effectLst>
                <a:sym typeface="+mn-lt"/>
              </a:rPr>
            </a:br>
            <a:endParaRPr lang="en-GB" sz="4800" dirty="0">
              <a:effectLst>
                <a:outerShdw blurRad="38100" dist="38100" dir="2700000" algn="tl">
                  <a:srgbClr val="000000">
                    <a:alpha val="43137"/>
                  </a:srgbClr>
                </a:outerShdw>
              </a:effectLst>
              <a:sym typeface="+mn-lt"/>
            </a:endParaRPr>
          </a:p>
        </p:txBody>
      </p:sp>
      <p:sp>
        <p:nvSpPr>
          <p:cNvPr id="4" name="副标题 3">
            <a:extLst>
              <a:ext uri="{FF2B5EF4-FFF2-40B4-BE49-F238E27FC236}">
                <a16:creationId xmlns:a16="http://schemas.microsoft.com/office/drawing/2014/main" id="{5F251424-D725-1771-6799-A00AEB52D474}"/>
              </a:ext>
            </a:extLst>
          </p:cNvPr>
          <p:cNvSpPr>
            <a:spLocks noGrp="1"/>
          </p:cNvSpPr>
          <p:nvPr>
            <p:ph type="subTitle" idx="1"/>
          </p:nvPr>
        </p:nvSpPr>
        <p:spPr>
          <a:xfrm>
            <a:off x="1341485" y="4665314"/>
            <a:ext cx="5407337" cy="535853"/>
          </a:xfrm>
        </p:spPr>
        <p:txBody>
          <a:bodyPr>
            <a:normAutofit fontScale="92500"/>
          </a:bodyPr>
          <a:lstStyle/>
          <a:p>
            <a:pPr algn="r"/>
            <a:r>
              <a:rPr lang="en-US" altLang="zh-CN" sz="3200" b="1" dirty="0">
                <a:effectLst>
                  <a:outerShdw blurRad="38100" dist="38100" dir="2700000" algn="tl">
                    <a:srgbClr val="000000">
                      <a:alpha val="43137"/>
                    </a:srgbClr>
                  </a:outerShdw>
                </a:effectLst>
              </a:rPr>
              <a:t>《</a:t>
            </a:r>
            <a:r>
              <a:rPr lang="zh-CN" altLang="en-US" sz="3200" b="1" dirty="0">
                <a:effectLst>
                  <a:outerShdw blurRad="38100" dist="38100" dir="2700000" algn="tl">
                    <a:srgbClr val="000000">
                      <a:alpha val="43137"/>
                    </a:srgbClr>
                  </a:outerShdw>
                </a:effectLst>
              </a:rPr>
              <a:t>毕业论文（设计）指导教程</a:t>
            </a:r>
            <a:r>
              <a:rPr lang="en-US" altLang="zh-CN" sz="3200" b="1" dirty="0">
                <a:effectLst>
                  <a:outerShdw blurRad="38100" dist="38100" dir="2700000" algn="tl">
                    <a:srgbClr val="000000">
                      <a:alpha val="43137"/>
                    </a:srgbClr>
                  </a:outerShdw>
                </a:effectLst>
              </a:rPr>
              <a:t>》</a:t>
            </a:r>
            <a:endParaRPr lang="zh-CN" altLang="en-US"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07658645"/>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9" y="946165"/>
            <a:ext cx="11301348" cy="1514774"/>
          </a:xfrm>
          <a:prstGeom prst="rect">
            <a:avLst/>
          </a:prstGeom>
          <a:noFill/>
        </p:spPr>
        <p:txBody>
          <a:bodyPr wrap="square">
            <a:spAutoFit/>
          </a:bodyPr>
          <a:lstStyle/>
          <a:p>
            <a:pPr>
              <a:lnSpc>
                <a:spcPct val="150000"/>
              </a:lnSpc>
            </a:pPr>
            <a:r>
              <a:rPr lang="zh-CN" altLang="en-US" sz="2400" b="1" dirty="0">
                <a:solidFill>
                  <a:srgbClr val="0070C0"/>
                </a:solidFill>
              </a:rPr>
              <a:t>（二）投向论文集</a:t>
            </a:r>
          </a:p>
          <a:p>
            <a:pPr>
              <a:lnSpc>
                <a:spcPct val="150000"/>
              </a:lnSpc>
            </a:pPr>
            <a:r>
              <a:rPr lang="zh-CN" altLang="en-US" sz="2000" dirty="0"/>
              <a:t>为了把科研成果在最大范围内转化为社会生产力，有的专业学会、协会、研究会，以及科研单位、大专院校、大型企业或民主党派，以下达文件或征稿形式征集论文（设计），出版论文集。</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一、投稿的渠道</a:t>
            </a:r>
          </a:p>
        </p:txBody>
      </p:sp>
      <p:sp>
        <p:nvSpPr>
          <p:cNvPr id="5" name="文本框 4">
            <a:extLst>
              <a:ext uri="{FF2B5EF4-FFF2-40B4-BE49-F238E27FC236}">
                <a16:creationId xmlns:a16="http://schemas.microsoft.com/office/drawing/2014/main" id="{141E83FC-8EAA-B7AC-70C4-D69EC114B1CA}"/>
              </a:ext>
            </a:extLst>
          </p:cNvPr>
          <p:cNvSpPr txBox="1"/>
          <p:nvPr/>
        </p:nvSpPr>
        <p:spPr>
          <a:xfrm>
            <a:off x="4008029" y="3100981"/>
            <a:ext cx="7546537" cy="3361433"/>
          </a:xfrm>
          <a:prstGeom prst="rect">
            <a:avLst/>
          </a:prstGeom>
          <a:noFill/>
        </p:spPr>
        <p:txBody>
          <a:bodyPr wrap="square">
            <a:spAutoFit/>
          </a:bodyPr>
          <a:lstStyle/>
          <a:p>
            <a:pPr>
              <a:lnSpc>
                <a:spcPct val="150000"/>
              </a:lnSpc>
            </a:pPr>
            <a:r>
              <a:rPr lang="zh-CN" altLang="en-US" sz="2400" b="1" dirty="0">
                <a:solidFill>
                  <a:srgbClr val="0070C0"/>
                </a:solidFill>
              </a:rPr>
              <a:t>（三）投向报刊</a:t>
            </a:r>
          </a:p>
          <a:p>
            <a:pPr>
              <a:lnSpc>
                <a:spcPct val="150000"/>
              </a:lnSpc>
            </a:pPr>
            <a:r>
              <a:rPr lang="zh-CN" altLang="en-US" sz="2000" dirty="0"/>
              <a:t>报刊，尤其是学术报刊是交流、传播、讨论、争论学术问题的重要平台，也是大学生研究成果得到社会认同、产生社会影响的一个重要途径。从形式上分，学术报刊有国际、国内公开发行和内部交流等形式；从内容上看，不少学术报刊有自己的重点研究领域。其中，期刊是指有固定名称，用卷、期或年、月顺序编号成册的连续出版物。</a:t>
            </a:r>
          </a:p>
        </p:txBody>
      </p:sp>
      <p:pic>
        <p:nvPicPr>
          <p:cNvPr id="2050" name="Picture 2" descr="应用海洋学学报">
            <a:extLst>
              <a:ext uri="{FF2B5EF4-FFF2-40B4-BE49-F238E27FC236}">
                <a16:creationId xmlns:a16="http://schemas.microsoft.com/office/drawing/2014/main" id="{F72ED1CB-38C7-420D-9E70-058B442234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750" y="2635581"/>
            <a:ext cx="2841951" cy="4017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6972349"/>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9" y="946165"/>
            <a:ext cx="11301348" cy="2438103"/>
          </a:xfrm>
          <a:prstGeom prst="rect">
            <a:avLst/>
          </a:prstGeom>
          <a:noFill/>
        </p:spPr>
        <p:txBody>
          <a:bodyPr wrap="square">
            <a:spAutoFit/>
          </a:bodyPr>
          <a:lstStyle/>
          <a:p>
            <a:pPr>
              <a:lnSpc>
                <a:spcPct val="150000"/>
              </a:lnSpc>
            </a:pPr>
            <a:r>
              <a:rPr lang="zh-CN" altLang="en-US" sz="2400" b="1" dirty="0">
                <a:solidFill>
                  <a:srgbClr val="0070C0"/>
                </a:solidFill>
              </a:rPr>
              <a:t>（四）投向网络</a:t>
            </a:r>
          </a:p>
          <a:p>
            <a:pPr>
              <a:lnSpc>
                <a:spcPct val="150000"/>
              </a:lnSpc>
            </a:pPr>
            <a:r>
              <a:rPr lang="zh-CN" altLang="en-US" sz="2000" dirty="0"/>
              <a:t>如果说传统的论文（设计）投稿渠道对大学生来说并没有什么优势可言的话，那么网络出版的兴起则给大学生发表论文（设计）、交流学术思想、结识更多志同道合的人以极好的机会。网络出版是伴随着互联网技术的发展而出现的一种新型的电子出版形式，是指具有合法出版资格的出版机构，以互联网为载体和流通渠道，出版并销售数字出版物的行为。网络出版模式一般是：</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一、投稿的渠道</a:t>
            </a:r>
          </a:p>
        </p:txBody>
      </p:sp>
      <p:graphicFrame>
        <p:nvGraphicFramePr>
          <p:cNvPr id="2" name="图示 1">
            <a:extLst>
              <a:ext uri="{FF2B5EF4-FFF2-40B4-BE49-F238E27FC236}">
                <a16:creationId xmlns:a16="http://schemas.microsoft.com/office/drawing/2014/main" id="{C185110D-74D1-A71D-6FA2-8C7CC9B42A0C}"/>
              </a:ext>
            </a:extLst>
          </p:cNvPr>
          <p:cNvGraphicFramePr/>
          <p:nvPr>
            <p:extLst>
              <p:ext uri="{D42A27DB-BD31-4B8C-83A1-F6EECF244321}">
                <p14:modId xmlns:p14="http://schemas.microsoft.com/office/powerpoint/2010/main" val="1464713619"/>
              </p:ext>
            </p:extLst>
          </p:nvPr>
        </p:nvGraphicFramePr>
        <p:xfrm>
          <a:off x="652187" y="3429000"/>
          <a:ext cx="10983142" cy="30939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87891382"/>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为大脑海马区研究搞“基建”</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8959649" cy="2536400"/>
          </a:xfrm>
          <a:prstGeom prst="rect">
            <a:avLst/>
          </a:prstGeom>
          <a:noFill/>
        </p:spPr>
        <p:txBody>
          <a:bodyPr wrap="square">
            <a:spAutoFit/>
          </a:bodyPr>
          <a:lstStyle/>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“头脑一热，我就答应了。”这就是邱收与他人生中第一篇学术代表作结缘的时刻。</a:t>
            </a:r>
            <a:r>
              <a:rPr lang="en-US" altLang="zh-CN" spc="16" dirty="0">
                <a:solidFill>
                  <a:srgbClr val="2F2F2F">
                    <a:hueOff val="0"/>
                    <a:satOff val="0"/>
                    <a:lumOff val="0"/>
                    <a:alphaOff val="0"/>
                  </a:srgbClr>
                </a:solidFill>
                <a:latin typeface="微软雅黑"/>
                <a:ea typeface="微软雅黑"/>
              </a:rPr>
              <a:t>2019</a:t>
            </a:r>
            <a:r>
              <a:rPr lang="zh-CN" altLang="en-US" spc="16" dirty="0">
                <a:solidFill>
                  <a:srgbClr val="2F2F2F">
                    <a:hueOff val="0"/>
                    <a:satOff val="0"/>
                    <a:lumOff val="0"/>
                    <a:alphaOff val="0"/>
                  </a:srgbClr>
                </a:solidFill>
                <a:latin typeface="微软雅黑"/>
                <a:ea typeface="微软雅黑"/>
              </a:rPr>
              <a:t>年底，中国科学院脑科学与智能技术卓越创新中心（以下简称“脑智中心”）研究员徐春正准备为大脑中大名鼎鼎的海马区绘制一幅三维立体的“交通线路图”，但团队中缺少</a:t>
            </a:r>
            <a:r>
              <a:rPr lang="en-US" altLang="zh-CN" spc="16" dirty="0">
                <a:solidFill>
                  <a:srgbClr val="2F2F2F">
                    <a:hueOff val="0"/>
                    <a:satOff val="0"/>
                    <a:lumOff val="0"/>
                    <a:alphaOff val="0"/>
                  </a:srgbClr>
                </a:solidFill>
                <a:latin typeface="微软雅黑"/>
                <a:ea typeface="微软雅黑"/>
              </a:rPr>
              <a:t>IT</a:t>
            </a:r>
            <a:r>
              <a:rPr lang="zh-CN" altLang="en-US" spc="16" dirty="0">
                <a:solidFill>
                  <a:srgbClr val="2F2F2F">
                    <a:hueOff val="0"/>
                    <a:satOff val="0"/>
                    <a:lumOff val="0"/>
                    <a:alphaOff val="0"/>
                  </a:srgbClr>
                </a:solidFill>
                <a:latin typeface="微软雅黑"/>
                <a:ea typeface="微软雅黑"/>
              </a:rPr>
              <a:t>人才。后来，邱收走进了他的办公室，听完徐春对项目的描述后，时年</a:t>
            </a:r>
            <a:r>
              <a:rPr lang="en-US" altLang="zh-CN" spc="16" dirty="0">
                <a:solidFill>
                  <a:srgbClr val="2F2F2F">
                    <a:hueOff val="0"/>
                    <a:satOff val="0"/>
                    <a:lumOff val="0"/>
                    <a:alphaOff val="0"/>
                  </a:srgbClr>
                </a:solidFill>
                <a:latin typeface="微软雅黑"/>
                <a:ea typeface="微软雅黑"/>
              </a:rPr>
              <a:t>25</a:t>
            </a:r>
            <a:r>
              <a:rPr lang="zh-CN" altLang="en-US" spc="16" dirty="0">
                <a:solidFill>
                  <a:srgbClr val="2F2F2F">
                    <a:hueOff val="0"/>
                    <a:satOff val="0"/>
                    <a:lumOff val="0"/>
                    <a:alphaOff val="0"/>
                  </a:srgbClr>
                </a:solidFill>
                <a:latin typeface="微软雅黑"/>
                <a:ea typeface="微软雅黑"/>
              </a:rPr>
              <a:t>岁、清瘦文静的邱收表示愿意试试。当初的“头脑一热”，让他最终收获了首篇以第一作者身份发表的</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科学</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论文。</a:t>
            </a:r>
          </a:p>
        </p:txBody>
      </p:sp>
      <p:pic>
        <p:nvPicPr>
          <p:cNvPr id="3074" name="Picture 2" descr="中国科学院脑科学与智能技术卓越创新中心LOGO征集结果公示----中国科学院脑科学与智能技术卓越创新中心">
            <a:extLst>
              <a:ext uri="{FF2B5EF4-FFF2-40B4-BE49-F238E27FC236}">
                <a16:creationId xmlns:a16="http://schemas.microsoft.com/office/drawing/2014/main" id="{1E6F1AEB-2318-7FC9-0D7A-675F975BFA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59815" y="1314206"/>
            <a:ext cx="2121045" cy="2107621"/>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DE8E8137-D27F-6177-244B-49A517DACA0F}"/>
              </a:ext>
            </a:extLst>
          </p:cNvPr>
          <p:cNvSpPr txBox="1"/>
          <p:nvPr/>
        </p:nvSpPr>
        <p:spPr>
          <a:xfrm>
            <a:off x="432561" y="3493238"/>
            <a:ext cx="11377972" cy="3044231"/>
          </a:xfrm>
          <a:prstGeom prst="rect">
            <a:avLst/>
          </a:prstGeom>
          <a:noFill/>
        </p:spPr>
        <p:txBody>
          <a:bodyPr wrap="square">
            <a:spAutoFit/>
          </a:bodyPr>
          <a:lstStyle/>
          <a:p>
            <a:pPr marL="128198" marR="212847" indent="176764" algn="just" eaLnBrk="0">
              <a:lnSpc>
                <a:spcPct val="150000"/>
              </a:lnSpc>
            </a:pPr>
            <a:r>
              <a:rPr lang="zh-CN" altLang="en-US" sz="2200" b="1" spc="16" dirty="0">
                <a:solidFill>
                  <a:schemeClr val="accent2">
                    <a:lumMod val="50000"/>
                  </a:schemeClr>
                </a:solidFill>
                <a:latin typeface="微软雅黑"/>
                <a:ea typeface="微软雅黑"/>
              </a:rPr>
              <a:t>一、为研究自学编程，“永远不要限制自己”</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这项研究涉及大量的计算、分析、编程等工作，而主要完成人邱收此前完全没有相关经验。为了自学编程，邱收主动从原有的实验室搬到脑智中心建设的一个公共研究平台，这里会聚了一批擅长数据管理分析的专业人士。小半年时间里，邱收和这些算法工程师在一个办公室里“同吃同劳动”，学到了很多宝贵的专业技能。邱收在实践中发现，这项研究很可能要用到完全不同于以往的数据分析方法。</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在这样一个重点项目中，要说服大家采用闻所未闻的新方法，需要他先把各种备选方法都测试一遍，用实际结果说话。</a:t>
            </a:r>
          </a:p>
        </p:txBody>
      </p:sp>
    </p:spTree>
    <p:extLst>
      <p:ext uri="{BB962C8B-B14F-4D97-AF65-F5344CB8AC3E}">
        <p14:creationId xmlns:p14="http://schemas.microsoft.com/office/powerpoint/2010/main" val="4099134138"/>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为大脑海马区研究搞“基建”</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5906553"/>
          </a:xfrm>
          <a:prstGeom prst="rect">
            <a:avLst/>
          </a:prstGeom>
          <a:noFill/>
        </p:spPr>
        <p:txBody>
          <a:bodyPr wrap="square">
            <a:spAutoFit/>
          </a:bodyPr>
          <a:lstStyle/>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谈及当初为何愿意接下这样一个特殊的工作，邱收坦言，他很清楚这是一个需要承担风险的项目，但在这个过程中，他会接触到大量可遇不可求的宝贵数据，有机会做出一些非常重要的成果。“神经科学涉及的研究方法非常广泛，你需要学习做手术、连电路、写代码</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直到变成一个多面手。这样的经历也提示我，永远不要限制自己。感兴趣的事情，放手去做就好，遇到什么问题就去解决什么问题。”邱收说。</a:t>
            </a:r>
            <a:endParaRPr lang="en-US" altLang="zh-CN" spc="16" dirty="0">
              <a:solidFill>
                <a:srgbClr val="2F2F2F">
                  <a:hueOff val="0"/>
                  <a:satOff val="0"/>
                  <a:lumOff val="0"/>
                  <a:alphaOff val="0"/>
                </a:srgbClr>
              </a:solidFill>
              <a:latin typeface="微软雅黑"/>
              <a:ea typeface="微软雅黑"/>
            </a:endParaRPr>
          </a:p>
          <a:p>
            <a:pPr marL="128198" marR="212847" indent="176764" algn="just" eaLnBrk="0">
              <a:lnSpc>
                <a:spcPct val="150000"/>
              </a:lnSpc>
            </a:pPr>
            <a:r>
              <a:rPr lang="zh-CN" altLang="en-US" sz="2000" b="1" spc="16" dirty="0">
                <a:solidFill>
                  <a:schemeClr val="accent2">
                    <a:lumMod val="50000"/>
                  </a:schemeClr>
                </a:solidFill>
                <a:latin typeface="微软雅黑"/>
                <a:ea typeface="微软雅黑"/>
              </a:rPr>
              <a:t>二、自豪！我为大脑领域搞“基建”</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投稿过程中，不止一位审稿人建议，可以把这篇论文中全海马区的数据拆成数个亚区的部分，分别投稿。如果这样操作，或许会有更多论文发表，但他们还是决定发表一篇最完整、最全面、最能帮助全世界同行的文章。在这篇论文中，有一个特殊的网址</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这是他们利用研究成果搭建的小鼠海马区单神经元的全脑介观投射图谱数据库。打开网页，不需要注册账号，访客就可以直观地看到凝结了科研人员心血的“交通线路图”，并能自由下载所需要的数据。</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论文发表后，邱收的邮箱里常常会冒出世界各地同行的邮件，咨询他如何更好地使用这个网站。一位审稿人这样评价：“这个数据集的产生对海马区研究领域非常重要！</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我们已经从这篇文章中看到了很多新发现的连接规律。”</a:t>
            </a:r>
          </a:p>
          <a:p>
            <a:pPr marL="128198" marR="212847" indent="176764" algn="just" eaLnBrk="0">
              <a:lnSpc>
                <a:spcPct val="150000"/>
              </a:lnSpc>
            </a:pPr>
            <a:endParaRPr lang="zh-CN" altLang="en-US" spc="16" dirty="0">
              <a:solidFill>
                <a:srgbClr val="2F2F2F">
                  <a:hueOff val="0"/>
                  <a:satOff val="0"/>
                  <a:lumOff val="0"/>
                  <a:alphaOff val="0"/>
                </a:srgbClr>
              </a:solidFill>
              <a:latin typeface="微软雅黑"/>
              <a:ea typeface="微软雅黑"/>
            </a:endParaRPr>
          </a:p>
        </p:txBody>
      </p:sp>
    </p:spTree>
    <p:extLst>
      <p:ext uri="{BB962C8B-B14F-4D97-AF65-F5344CB8AC3E}">
        <p14:creationId xmlns:p14="http://schemas.microsoft.com/office/powerpoint/2010/main" val="4251207555"/>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为大脑海马区研究搞“基建”</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5519253" y="1892505"/>
            <a:ext cx="6309977" cy="3782895"/>
          </a:xfrm>
          <a:prstGeom prst="rect">
            <a:avLst/>
          </a:prstGeom>
          <a:noFill/>
        </p:spPr>
        <p:txBody>
          <a:bodyPr wrap="square">
            <a:spAutoFit/>
          </a:bodyPr>
          <a:lstStyle/>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如果把发表论文当作最重要的产出，这个课题“性价比”不算高，似乎是“为他人作嫁衣裳”。但徐春说：“我们不介意下笨功夫、苦功夫、慢功夫。相反，这是我迄今为止最自豪的工作。”徐春相信，他们是在为整个海马区研究领域搞“基建”，把地基打好、把桥架好、把指示牌立好，以后无论谁想在这一领域取得一点新突破，都能从中获得便利、得到助力。至少对于这项工作，研发团队始终相信它有着长远的意义。</a:t>
            </a:r>
          </a:p>
          <a:p>
            <a:pPr marL="128198" marR="212847" indent="176764" algn="just" eaLnBrk="0">
              <a:lnSpc>
                <a:spcPct val="150000"/>
              </a:lnSpc>
            </a:pPr>
            <a:endParaRPr lang="zh-CN" altLang="en-US" spc="16" dirty="0">
              <a:solidFill>
                <a:srgbClr val="2F2F2F">
                  <a:hueOff val="0"/>
                  <a:satOff val="0"/>
                  <a:lumOff val="0"/>
                  <a:alphaOff val="0"/>
                </a:srgbClr>
              </a:solidFill>
              <a:latin typeface="微软雅黑"/>
              <a:ea typeface="微软雅黑"/>
            </a:endParaRPr>
          </a:p>
        </p:txBody>
      </p:sp>
      <p:pic>
        <p:nvPicPr>
          <p:cNvPr id="5122" name="Picture 2" descr="Science：新研究剖析海马区活动，追溯记忆源头-观察-生物探索">
            <a:extLst>
              <a:ext uri="{FF2B5EF4-FFF2-40B4-BE49-F238E27FC236}">
                <a16:creationId xmlns:a16="http://schemas.microsoft.com/office/drawing/2014/main" id="{73EC000F-7B8E-803B-DDA0-71073975F1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564" y="2157484"/>
            <a:ext cx="4762500" cy="2981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0649369"/>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585851" y="994718"/>
            <a:ext cx="6537707" cy="5669757"/>
          </a:xfrm>
          <a:prstGeom prst="rect">
            <a:avLst/>
          </a:prstGeom>
          <a:noFill/>
        </p:spPr>
        <p:txBody>
          <a:bodyPr wrap="square">
            <a:spAutoFit/>
          </a:bodyPr>
          <a:lstStyle/>
          <a:p>
            <a:pPr algn="just">
              <a:lnSpc>
                <a:spcPct val="150000"/>
              </a:lnSpc>
            </a:pPr>
            <a:r>
              <a:rPr lang="zh-CN" altLang="en-US" sz="2400" b="1" dirty="0">
                <a:solidFill>
                  <a:srgbClr val="0070C0"/>
                </a:solidFill>
              </a:rPr>
              <a:t>（一）投向正式出版物</a:t>
            </a:r>
          </a:p>
          <a:p>
            <a:pPr algn="just">
              <a:lnSpc>
                <a:spcPct val="150000"/>
              </a:lnSpc>
            </a:pPr>
            <a:r>
              <a:rPr lang="zh-CN" altLang="en-US" sz="2000" dirty="0"/>
              <a:t>所谓正式出版物是指同时具有</a:t>
            </a:r>
            <a:r>
              <a:rPr lang="en-US" altLang="zh-CN" sz="2000" dirty="0"/>
              <a:t>ISSN</a:t>
            </a:r>
            <a:r>
              <a:rPr lang="zh-CN" altLang="en-US" sz="2000" dirty="0"/>
              <a:t>代码与</a:t>
            </a:r>
            <a:r>
              <a:rPr lang="en-US" altLang="zh-CN" sz="2000" dirty="0"/>
              <a:t>CN</a:t>
            </a:r>
            <a:r>
              <a:rPr lang="zh-CN" altLang="en-US" sz="2000" dirty="0"/>
              <a:t>代码的期刊。目前在我国出版的每一种正式期刊都有一个唯一的、永久不变的标准编码</a:t>
            </a:r>
            <a:r>
              <a:rPr lang="en-US" altLang="zh-CN" sz="2000" dirty="0"/>
              <a:t>——</a:t>
            </a:r>
            <a:r>
              <a:rPr lang="zh-CN" altLang="en-US" sz="2000" dirty="0"/>
              <a:t>中国标准连续出版物号，它由</a:t>
            </a:r>
            <a:r>
              <a:rPr lang="en-US" altLang="zh-CN" sz="2000" dirty="0"/>
              <a:t>ISSN</a:t>
            </a:r>
            <a:r>
              <a:rPr lang="zh-CN" altLang="en-US" sz="2000" dirty="0"/>
              <a:t>（国际标准连续出版物号）和</a:t>
            </a:r>
            <a:r>
              <a:rPr lang="en-US" altLang="zh-CN" sz="2000" dirty="0"/>
              <a:t>CN</a:t>
            </a:r>
            <a:r>
              <a:rPr lang="zh-CN" altLang="en-US" sz="2000" dirty="0"/>
              <a:t>（国内统一连续出版物号）两部分组成，标识分别为</a:t>
            </a:r>
            <a:r>
              <a:rPr lang="en-US" altLang="zh-CN" sz="2000" dirty="0"/>
              <a:t>ISSN××××-××××</a:t>
            </a:r>
            <a:r>
              <a:rPr lang="zh-CN" altLang="en-US" sz="2000" dirty="0"/>
              <a:t>、</a:t>
            </a:r>
            <a:r>
              <a:rPr lang="en-US" altLang="zh-CN" sz="2000" dirty="0"/>
              <a:t>CN××-××××/YY</a:t>
            </a:r>
            <a:r>
              <a:rPr lang="zh-CN" altLang="en-US" sz="2000" dirty="0"/>
              <a:t>（“</a:t>
            </a:r>
            <a:r>
              <a:rPr lang="en-US" altLang="zh-CN" sz="2000" dirty="0"/>
              <a:t>×”</a:t>
            </a:r>
            <a:r>
              <a:rPr lang="zh-CN" altLang="en-US" sz="2000" dirty="0"/>
              <a:t>代表数字，“</a:t>
            </a:r>
            <a:r>
              <a:rPr lang="en-US" altLang="zh-CN" sz="2000" dirty="0"/>
              <a:t>Y”</a:t>
            </a:r>
            <a:r>
              <a:rPr lang="zh-CN" altLang="en-US" sz="2000" dirty="0"/>
              <a:t>代表英文字母，其中医药卫生类期刊“</a:t>
            </a:r>
            <a:r>
              <a:rPr lang="en-US" altLang="zh-CN" sz="2000" dirty="0"/>
              <a:t>/”</a:t>
            </a:r>
            <a:r>
              <a:rPr lang="zh-CN" altLang="en-US" sz="2000" dirty="0"/>
              <a:t>后标记一般为“</a:t>
            </a:r>
            <a:r>
              <a:rPr lang="en-US" altLang="zh-CN" sz="2000" dirty="0"/>
              <a:t>R”</a:t>
            </a:r>
            <a:r>
              <a:rPr lang="zh-CN" altLang="en-US" sz="2000" dirty="0"/>
              <a:t>）。</a:t>
            </a:r>
            <a:endParaRPr lang="en-US" altLang="zh-CN" sz="2000" dirty="0"/>
          </a:p>
          <a:p>
            <a:pPr algn="just">
              <a:lnSpc>
                <a:spcPct val="150000"/>
              </a:lnSpc>
            </a:pPr>
            <a:r>
              <a:rPr lang="zh-CN" altLang="en-US" b="1" dirty="0"/>
              <a:t>如</a:t>
            </a:r>
            <a:r>
              <a:rPr lang="en-US" altLang="zh-CN" b="1" dirty="0"/>
              <a:t>《</a:t>
            </a:r>
            <a:r>
              <a:rPr lang="zh-CN" altLang="en-US" b="1" dirty="0"/>
              <a:t>科学通报</a:t>
            </a:r>
            <a:r>
              <a:rPr lang="en-US" altLang="zh-CN" b="1" dirty="0"/>
              <a:t>》</a:t>
            </a:r>
            <a:r>
              <a:rPr lang="zh-CN" altLang="en-US" b="1" dirty="0"/>
              <a:t>的中国标准连续出版物号为</a:t>
            </a:r>
            <a:r>
              <a:rPr lang="en-US" altLang="zh-CN" b="1" dirty="0"/>
              <a:t>ISSN0023-074XCN11-1784/N</a:t>
            </a:r>
            <a:r>
              <a:rPr lang="zh-CN" altLang="en-US" b="1" dirty="0"/>
              <a:t>。采用</a:t>
            </a:r>
            <a:r>
              <a:rPr lang="en-US" altLang="zh-CN" b="1" dirty="0"/>
              <a:t>ISSN</a:t>
            </a:r>
            <a:r>
              <a:rPr lang="zh-CN" altLang="en-US" b="1" dirty="0"/>
              <a:t>编码系统的出版物有期刊、会议录等。毕业论文（设计）只有投向正式出版的期刊才可能体现其应有的价值和作用。</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二、投稿的注意事项	</a:t>
            </a:r>
          </a:p>
        </p:txBody>
      </p:sp>
      <p:pic>
        <p:nvPicPr>
          <p:cNvPr id="7170" name="Picture 2" descr="科学网—《科学通报》出版“新型多孔材料”专题 - 科学出版社的博文">
            <a:extLst>
              <a:ext uri="{FF2B5EF4-FFF2-40B4-BE49-F238E27FC236}">
                <a16:creationId xmlns:a16="http://schemas.microsoft.com/office/drawing/2014/main" id="{17082312-B48E-DF67-C123-BFBAB14266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2509" y="1242378"/>
            <a:ext cx="4065318" cy="5422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344221"/>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1131609"/>
            <a:ext cx="8163917" cy="499111"/>
          </a:xfrm>
          <a:prstGeom prst="rect">
            <a:avLst/>
          </a:prstGeom>
          <a:noFill/>
        </p:spPr>
        <p:txBody>
          <a:bodyPr wrap="square">
            <a:spAutoFit/>
          </a:bodyPr>
          <a:lstStyle/>
          <a:p>
            <a:pPr>
              <a:lnSpc>
                <a:spcPct val="150000"/>
              </a:lnSpc>
            </a:pPr>
            <a:r>
              <a:rPr lang="en-US" altLang="zh-CN" sz="2000" b="1" dirty="0">
                <a:solidFill>
                  <a:schemeClr val="accent3">
                    <a:lumMod val="50000"/>
                  </a:schemeClr>
                </a:solidFill>
              </a:rPr>
              <a:t>1.</a:t>
            </a:r>
            <a:r>
              <a:rPr lang="zh-CN" altLang="en-US" sz="2000" b="1" dirty="0">
                <a:solidFill>
                  <a:schemeClr val="accent3">
                    <a:lumMod val="50000"/>
                  </a:schemeClr>
                </a:solidFill>
              </a:rPr>
              <a:t>正式出版物的查证</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二、投稿的注意事项	</a:t>
            </a:r>
          </a:p>
        </p:txBody>
      </p:sp>
      <p:pic>
        <p:nvPicPr>
          <p:cNvPr id="8194" name="Picture 2" descr="图书馆资源推介：2020版《中文核心期刊要目总览》到馆了">
            <a:extLst>
              <a:ext uri="{FF2B5EF4-FFF2-40B4-BE49-F238E27FC236}">
                <a16:creationId xmlns:a16="http://schemas.microsoft.com/office/drawing/2014/main" id="{989A5143-2C90-ACE8-3436-999CDDFABF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6733" y="1795065"/>
            <a:ext cx="2578917" cy="3258532"/>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4863D3A4-4AB2-FF02-F12A-94BF817ECF4C}"/>
              </a:ext>
            </a:extLst>
          </p:cNvPr>
          <p:cNvSpPr txBox="1"/>
          <p:nvPr/>
        </p:nvSpPr>
        <p:spPr>
          <a:xfrm>
            <a:off x="613228" y="5192511"/>
            <a:ext cx="11197316" cy="1422441"/>
          </a:xfrm>
          <a:prstGeom prst="rect">
            <a:avLst/>
          </a:prstGeom>
          <a:noFill/>
        </p:spPr>
        <p:txBody>
          <a:bodyPr wrap="square">
            <a:spAutoFit/>
          </a:bodyPr>
          <a:lstStyle/>
          <a:p>
            <a:pPr algn="just">
              <a:lnSpc>
                <a:spcPct val="150000"/>
              </a:lnSpc>
            </a:pPr>
            <a:r>
              <a:rPr lang="zh-CN" altLang="en-US" sz="2000" dirty="0"/>
              <a:t>（</a:t>
            </a:r>
            <a:r>
              <a:rPr lang="en-US" altLang="zh-CN" sz="2000" dirty="0"/>
              <a:t>2</a:t>
            </a:r>
            <a:r>
              <a:rPr lang="zh-CN" altLang="en-US" sz="2000" dirty="0"/>
              <a:t>）学位与研究生教育中文重要期刊目录：由国务院学位委员会办公室制定。毕业前在目录所列出的本学科专业的期刊上发表两篇论文是我国许多重点高校授予学生硕士学位的基本条件之一。该目录也可以作为大学生投稿的重要依据。</a:t>
            </a:r>
          </a:p>
        </p:txBody>
      </p:sp>
      <p:sp>
        <p:nvSpPr>
          <p:cNvPr id="6" name="文本框 5">
            <a:extLst>
              <a:ext uri="{FF2B5EF4-FFF2-40B4-BE49-F238E27FC236}">
                <a16:creationId xmlns:a16="http://schemas.microsoft.com/office/drawing/2014/main" id="{D09FA86C-8DDF-F621-14E9-65ABFBA95C4B}"/>
              </a:ext>
            </a:extLst>
          </p:cNvPr>
          <p:cNvSpPr txBox="1"/>
          <p:nvPr/>
        </p:nvSpPr>
        <p:spPr>
          <a:xfrm>
            <a:off x="3564517" y="1948607"/>
            <a:ext cx="8055013" cy="2807435"/>
          </a:xfrm>
          <a:prstGeom prst="rect">
            <a:avLst/>
          </a:prstGeom>
          <a:noFill/>
        </p:spPr>
        <p:txBody>
          <a:bodyPr wrap="square">
            <a:spAutoFit/>
          </a:bodyPr>
          <a:lstStyle/>
          <a:p>
            <a:pPr algn="just">
              <a:lnSpc>
                <a:spcPct val="150000"/>
              </a:lnSpc>
            </a:pPr>
            <a:r>
              <a:rPr lang="zh-CN" altLang="en-US" sz="2000" dirty="0"/>
              <a:t>（</a:t>
            </a:r>
            <a:r>
              <a:rPr lang="en-US" altLang="zh-CN" sz="2000" dirty="0"/>
              <a:t>1</a:t>
            </a:r>
            <a:r>
              <a:rPr lang="zh-CN" altLang="en-US" sz="2000" dirty="0"/>
              <a:t>）核心期刊要目：中国科学技术信息研究所编制的</a:t>
            </a:r>
            <a:r>
              <a:rPr lang="en-US" altLang="zh-CN" sz="2000" dirty="0"/>
              <a:t>《</a:t>
            </a:r>
            <a:r>
              <a:rPr lang="zh-CN" altLang="en-US" sz="2000" dirty="0"/>
              <a:t>中国科技期刊引证报告</a:t>
            </a:r>
            <a:r>
              <a:rPr lang="en-US" altLang="zh-CN" sz="2000" dirty="0"/>
              <a:t>》</a:t>
            </a:r>
            <a:r>
              <a:rPr lang="zh-CN" altLang="en-US" sz="2000" dirty="0"/>
              <a:t>核心版“中国科技论文统计源期刊”和北京大学图书馆与北京地区高校图书馆期刊工作研究会共同主持编制的</a:t>
            </a:r>
            <a:r>
              <a:rPr lang="en-US" altLang="zh-CN" sz="2000" dirty="0"/>
              <a:t>《</a:t>
            </a:r>
            <a:r>
              <a:rPr lang="zh-CN" altLang="en-US" sz="2000" dirty="0"/>
              <a:t>中文核心期刊要目总览</a:t>
            </a:r>
            <a:r>
              <a:rPr lang="en-US" altLang="zh-CN" sz="2000" dirty="0"/>
              <a:t>》</a:t>
            </a:r>
            <a:r>
              <a:rPr lang="zh-CN" altLang="en-US" sz="2000" dirty="0"/>
              <a:t>是较权威的期刊评价性目录，从以上期刊目录里查到的核心期刊和源期刊即为正式出版物。查询不到，需要进一步识别是否为非法出版物，可以登录国家新闻出版署的网站查询。</a:t>
            </a:r>
          </a:p>
        </p:txBody>
      </p:sp>
    </p:spTree>
    <p:extLst>
      <p:ext uri="{BB962C8B-B14F-4D97-AF65-F5344CB8AC3E}">
        <p14:creationId xmlns:p14="http://schemas.microsoft.com/office/powerpoint/2010/main" val="3844227414"/>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1126134"/>
            <a:ext cx="8163917" cy="499111"/>
          </a:xfrm>
          <a:prstGeom prst="rect">
            <a:avLst/>
          </a:prstGeom>
          <a:noFill/>
        </p:spPr>
        <p:txBody>
          <a:bodyPr wrap="square">
            <a:spAutoFit/>
          </a:bodyPr>
          <a:lstStyle/>
          <a:p>
            <a:pPr>
              <a:lnSpc>
                <a:spcPct val="150000"/>
              </a:lnSpc>
            </a:pPr>
            <a:r>
              <a:rPr lang="en-US" altLang="zh-CN" sz="2000" b="1" dirty="0">
                <a:solidFill>
                  <a:schemeClr val="accent3">
                    <a:lumMod val="50000"/>
                  </a:schemeClr>
                </a:solidFill>
              </a:rPr>
              <a:t>2.</a:t>
            </a:r>
            <a:r>
              <a:rPr lang="zh-CN" altLang="en-US" sz="2000" b="1" dirty="0">
                <a:solidFill>
                  <a:schemeClr val="accent3">
                    <a:lumMod val="50000"/>
                  </a:schemeClr>
                </a:solidFill>
              </a:rPr>
              <a:t>非法出版物的鉴别</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二、投稿的注意事项	</a:t>
            </a:r>
          </a:p>
        </p:txBody>
      </p:sp>
      <p:sp>
        <p:nvSpPr>
          <p:cNvPr id="6" name="文本框 5">
            <a:extLst>
              <a:ext uri="{FF2B5EF4-FFF2-40B4-BE49-F238E27FC236}">
                <a16:creationId xmlns:a16="http://schemas.microsoft.com/office/drawing/2014/main" id="{D09FA86C-8DDF-F621-14E9-65ABFBA95C4B}"/>
              </a:ext>
            </a:extLst>
          </p:cNvPr>
          <p:cNvSpPr txBox="1"/>
          <p:nvPr/>
        </p:nvSpPr>
        <p:spPr>
          <a:xfrm>
            <a:off x="678935" y="1625245"/>
            <a:ext cx="11006302" cy="5115759"/>
          </a:xfrm>
          <a:prstGeom prst="rect">
            <a:avLst/>
          </a:prstGeom>
          <a:noFill/>
        </p:spPr>
        <p:txBody>
          <a:bodyPr wrap="square">
            <a:spAutoFit/>
          </a:bodyPr>
          <a:lstStyle/>
          <a:p>
            <a:pPr>
              <a:lnSpc>
                <a:spcPct val="150000"/>
              </a:lnSpc>
            </a:pPr>
            <a:r>
              <a:rPr lang="zh-CN" altLang="en-US" sz="2000" dirty="0"/>
              <a:t>非法出版物是指不是由国家批准的出版单位出版的，在社会上公开发行的图书报刊和音像出版物，以及违反</a:t>
            </a:r>
            <a:r>
              <a:rPr lang="en-US" altLang="zh-CN" sz="2000" dirty="0"/>
              <a:t>《</a:t>
            </a:r>
            <a:r>
              <a:rPr lang="zh-CN" altLang="en-US" sz="2000" dirty="0"/>
              <a:t>出版管理条例</a:t>
            </a:r>
            <a:r>
              <a:rPr lang="en-US" altLang="zh-CN" sz="2000" dirty="0"/>
              <a:t>》</a:t>
            </a:r>
            <a:r>
              <a:rPr lang="zh-CN" altLang="en-US" sz="2000" dirty="0"/>
              <a:t>、未经批准擅自出版的出版物。</a:t>
            </a:r>
            <a:endParaRPr lang="en-US" altLang="zh-CN" sz="2000" dirty="0"/>
          </a:p>
          <a:p>
            <a:pPr marL="342900" indent="-342900">
              <a:lnSpc>
                <a:spcPct val="150000"/>
              </a:lnSpc>
              <a:buFont typeface="Wingdings" panose="05000000000000000000" pitchFamily="2" charset="2"/>
              <a:buChar char="p"/>
            </a:pPr>
            <a:r>
              <a:rPr lang="zh-CN" altLang="en-US" sz="2000" dirty="0"/>
              <a:t>非法出版物以盗用、假冒正式出版单位或者报纸、期刊名义出版；</a:t>
            </a:r>
            <a:endParaRPr lang="en-US" altLang="zh-CN" sz="2000" dirty="0"/>
          </a:p>
          <a:p>
            <a:pPr marL="342900" indent="-342900">
              <a:lnSpc>
                <a:spcPct val="150000"/>
              </a:lnSpc>
              <a:buFont typeface="Wingdings" panose="05000000000000000000" pitchFamily="2" charset="2"/>
              <a:buChar char="p"/>
            </a:pPr>
            <a:r>
              <a:rPr lang="zh-CN" altLang="en-US" sz="2000" dirty="0"/>
              <a:t>伪造成根本不存在的出版单位或者报纸、期刊名称出版；</a:t>
            </a:r>
            <a:endParaRPr lang="en-US" altLang="zh-CN" sz="2000" dirty="0"/>
          </a:p>
          <a:p>
            <a:pPr marL="342900" indent="-342900">
              <a:lnSpc>
                <a:spcPct val="150000"/>
              </a:lnSpc>
              <a:buFont typeface="Wingdings" panose="05000000000000000000" pitchFamily="2" charset="2"/>
              <a:buChar char="p"/>
            </a:pPr>
            <a:r>
              <a:rPr lang="zh-CN" altLang="en-US" sz="2000" dirty="0"/>
              <a:t>盗印、盗制合法出版物而公开销售，常伪装成“中华”“中国”等名头响亮的全国性学术期刊，封面写满了被某数据库、学会收录为核心期刊等字样。</a:t>
            </a:r>
            <a:endParaRPr lang="en-US" altLang="zh-CN" sz="2000" dirty="0"/>
          </a:p>
          <a:p>
            <a:pPr>
              <a:lnSpc>
                <a:spcPct val="150000"/>
              </a:lnSpc>
            </a:pPr>
            <a:r>
              <a:rPr lang="zh-CN" altLang="en-US" sz="2000" dirty="0"/>
              <a:t>非法出版物的鉴别方法有以下几种。</a:t>
            </a:r>
          </a:p>
          <a:p>
            <a:pPr>
              <a:lnSpc>
                <a:spcPct val="150000"/>
              </a:lnSpc>
            </a:pPr>
            <a:r>
              <a:rPr lang="zh-CN" altLang="en-US" sz="2000" dirty="0"/>
              <a:t>（</a:t>
            </a:r>
            <a:r>
              <a:rPr lang="en-US" altLang="zh-CN" sz="2000" dirty="0"/>
              <a:t>1</a:t>
            </a:r>
            <a:r>
              <a:rPr lang="zh-CN" altLang="en-US" sz="2000" dirty="0"/>
              <a:t>）关于中文期刊可以登录国家新闻出版署官方网站进行查询；关于国际期刊，可以通过检索工具，如</a:t>
            </a:r>
            <a:r>
              <a:rPr lang="en-US" altLang="zh-CN" sz="2000" dirty="0"/>
              <a:t>SCI</a:t>
            </a:r>
            <a:r>
              <a:rPr lang="zh-CN" altLang="en-US" sz="2000" dirty="0"/>
              <a:t>、</a:t>
            </a:r>
            <a:r>
              <a:rPr lang="en-US" altLang="zh-CN" sz="2000" dirty="0"/>
              <a:t>MEDLINE</a:t>
            </a:r>
            <a:r>
              <a:rPr lang="zh-CN" altLang="en-US" sz="2000" dirty="0"/>
              <a:t>、</a:t>
            </a:r>
            <a:r>
              <a:rPr lang="en-US" altLang="zh-CN" sz="2000" dirty="0"/>
              <a:t>ISTP</a:t>
            </a:r>
            <a:r>
              <a:rPr lang="zh-CN" altLang="en-US" sz="2000" dirty="0"/>
              <a:t>、</a:t>
            </a:r>
            <a:r>
              <a:rPr lang="en-US" altLang="zh-CN" sz="2000" dirty="0"/>
              <a:t>CA</a:t>
            </a:r>
            <a:r>
              <a:rPr lang="zh-CN" altLang="en-US" sz="2000" dirty="0"/>
              <a:t>、</a:t>
            </a:r>
            <a:r>
              <a:rPr lang="en-US" altLang="zh-CN" sz="2000" dirty="0"/>
              <a:t>BIOSIS</a:t>
            </a:r>
            <a:r>
              <a:rPr lang="zh-CN" altLang="en-US" sz="2000" dirty="0"/>
              <a:t>、</a:t>
            </a:r>
            <a:r>
              <a:rPr lang="en-US" altLang="zh-CN" sz="2000" dirty="0"/>
              <a:t>EMBASE</a:t>
            </a:r>
            <a:r>
              <a:rPr lang="zh-CN" altLang="en-US" sz="2000" dirty="0"/>
              <a:t>等查询。</a:t>
            </a:r>
          </a:p>
          <a:p>
            <a:pPr>
              <a:lnSpc>
                <a:spcPct val="150000"/>
              </a:lnSpc>
            </a:pPr>
            <a:r>
              <a:rPr lang="zh-CN" altLang="en-US" sz="2000" dirty="0"/>
              <a:t>（</a:t>
            </a:r>
            <a:r>
              <a:rPr lang="en-US" altLang="zh-CN" sz="2000" dirty="0"/>
              <a:t>2</a:t>
            </a:r>
            <a:r>
              <a:rPr lang="zh-CN" altLang="en-US" sz="2000" dirty="0"/>
              <a:t>）以“非法刊物名单”或“需要核查的期刊”为关键词在搜索引擎上搜索，可找到相关信息及查实期刊的合法性（国家新闻出版署公布）。</a:t>
            </a:r>
          </a:p>
        </p:txBody>
      </p:sp>
    </p:spTree>
    <p:extLst>
      <p:ext uri="{BB962C8B-B14F-4D97-AF65-F5344CB8AC3E}">
        <p14:creationId xmlns:p14="http://schemas.microsoft.com/office/powerpoint/2010/main" val="4265954944"/>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二、投稿的注意事项	</a:t>
            </a:r>
          </a:p>
        </p:txBody>
      </p:sp>
      <p:pic>
        <p:nvPicPr>
          <p:cNvPr id="2" name="D3DAE783-D8BF-4A41-9D39-863508DD3092">
            <a:extLst>
              <a:ext uri="{FF2B5EF4-FFF2-40B4-BE49-F238E27FC236}">
                <a16:creationId xmlns:a16="http://schemas.microsoft.com/office/drawing/2014/main" id="{FBF3455A-6391-5EDB-25F6-925E7398C978}"/>
              </a:ext>
            </a:extLst>
          </p:cNvPr>
          <p:cNvPicPr>
            <a:picLocks noChangeAspect="1"/>
          </p:cNvPicPr>
          <p:nvPr/>
        </p:nvPicPr>
        <p:blipFill>
          <a:blip r:embed="rId2" cstate="print">
            <a:extLst>
              <a:ext uri="{B121D80E-270F-4E6C-F1A1-826FF889AC71}"/>
            </a:extLst>
          </a:blip>
          <a:stretch>
            <a:fillRect/>
          </a:stretch>
        </p:blipFill>
        <p:spPr>
          <a:xfrm>
            <a:off x="452361" y="1293701"/>
            <a:ext cx="11099161" cy="4955044"/>
          </a:xfrm>
          <a:prstGeom prst="rect">
            <a:avLst/>
          </a:prstGeom>
        </p:spPr>
      </p:pic>
      <p:sp>
        <p:nvSpPr>
          <p:cNvPr id="5" name="文本框 4">
            <a:extLst>
              <a:ext uri="{FF2B5EF4-FFF2-40B4-BE49-F238E27FC236}">
                <a16:creationId xmlns:a16="http://schemas.microsoft.com/office/drawing/2014/main" id="{5555EA1A-A4B5-8EE7-349A-1CDE4ED6BD6B}"/>
              </a:ext>
            </a:extLst>
          </p:cNvPr>
          <p:cNvSpPr txBox="1"/>
          <p:nvPr/>
        </p:nvSpPr>
        <p:spPr>
          <a:xfrm>
            <a:off x="5034342" y="6284831"/>
            <a:ext cx="3293435" cy="369332"/>
          </a:xfrm>
          <a:prstGeom prst="rect">
            <a:avLst/>
          </a:prstGeom>
          <a:noFill/>
        </p:spPr>
        <p:txBody>
          <a:bodyPr wrap="square">
            <a:spAutoFit/>
          </a:bodyPr>
          <a:lstStyle/>
          <a:p>
            <a:pPr marL="0" marR="0" indent="0" eaLnBrk="0">
              <a:lnSpc>
                <a:spcPct val="100000"/>
              </a:lnSpc>
            </a:pPr>
            <a:r>
              <a:rPr lang="en-US" altLang="zh-CN" sz="1800" b="1" kern="0" spc="0" baseline="0" noProof="0" dirty="0" err="1">
                <a:solidFill>
                  <a:schemeClr val="accent3">
                    <a:lumMod val="50000"/>
                  </a:schemeClr>
                </a:solidFill>
                <a:latin typeface="微软雅黑" panose="020B0503020204020204" pitchFamily="34" charset="-122"/>
                <a:ea typeface="微软雅黑" panose="020B0503020204020204" pitchFamily="34" charset="-122"/>
                <a:cs typeface="SimHei" pitchFamily="49" charset="0"/>
              </a:rPr>
              <a:t>国家新闻出版署网站</a:t>
            </a:r>
            <a:endParaRPr lang="en-US" altLang="zh-CN" sz="1800" b="1" kern="0" spc="0" baseline="0" noProof="0" dirty="0">
              <a:solidFill>
                <a:schemeClr val="accent3">
                  <a:lumMod val="50000"/>
                </a:schemeClr>
              </a:solidFill>
              <a:latin typeface="微软雅黑" panose="020B0503020204020204" pitchFamily="34" charset="-122"/>
              <a:ea typeface="微软雅黑" panose="020B0503020204020204" pitchFamily="34" charset="-122"/>
              <a:cs typeface="SimHei" pitchFamily="49" charset="0"/>
            </a:endParaRPr>
          </a:p>
        </p:txBody>
      </p:sp>
    </p:spTree>
    <p:extLst>
      <p:ext uri="{BB962C8B-B14F-4D97-AF65-F5344CB8AC3E}">
        <p14:creationId xmlns:p14="http://schemas.microsoft.com/office/powerpoint/2010/main" val="3252747373"/>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1126134"/>
            <a:ext cx="8163917" cy="499111"/>
          </a:xfrm>
          <a:prstGeom prst="rect">
            <a:avLst/>
          </a:prstGeom>
          <a:noFill/>
        </p:spPr>
        <p:txBody>
          <a:bodyPr wrap="square">
            <a:spAutoFit/>
          </a:bodyPr>
          <a:lstStyle/>
          <a:p>
            <a:pPr>
              <a:lnSpc>
                <a:spcPct val="150000"/>
              </a:lnSpc>
            </a:pPr>
            <a:r>
              <a:rPr lang="en-US" altLang="zh-CN" sz="2000" b="1" dirty="0">
                <a:solidFill>
                  <a:schemeClr val="accent3">
                    <a:lumMod val="50000"/>
                  </a:schemeClr>
                </a:solidFill>
              </a:rPr>
              <a:t>3.</a:t>
            </a:r>
            <a:r>
              <a:rPr lang="zh-CN" altLang="en-US" sz="2000" b="1" dirty="0">
                <a:solidFill>
                  <a:schemeClr val="accent3">
                    <a:lumMod val="50000"/>
                  </a:schemeClr>
                </a:solidFill>
              </a:rPr>
              <a:t>关于增刊</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二、投稿的注意事项	</a:t>
            </a:r>
          </a:p>
        </p:txBody>
      </p:sp>
      <p:sp>
        <p:nvSpPr>
          <p:cNvPr id="2" name="矩形: 圆角 1">
            <a:extLst>
              <a:ext uri="{FF2B5EF4-FFF2-40B4-BE49-F238E27FC236}">
                <a16:creationId xmlns:a16="http://schemas.microsoft.com/office/drawing/2014/main" id="{F0D48ADC-42DB-479B-7FA6-5202E866FF1F}"/>
              </a:ext>
            </a:extLst>
          </p:cNvPr>
          <p:cNvSpPr/>
          <p:nvPr/>
        </p:nvSpPr>
        <p:spPr>
          <a:xfrm>
            <a:off x="1303157" y="2250410"/>
            <a:ext cx="9445150" cy="3860191"/>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2000" b="1" u="sng" dirty="0"/>
              <a:t>按照</a:t>
            </a:r>
            <a:r>
              <a:rPr lang="en-US" altLang="zh-CN" sz="2000" b="1" u="sng" dirty="0"/>
              <a:t>《</a:t>
            </a:r>
            <a:r>
              <a:rPr lang="zh-CN" altLang="en-US" sz="2000" b="1" u="sng" dirty="0"/>
              <a:t>期刊出版管理规定</a:t>
            </a:r>
            <a:r>
              <a:rPr lang="en-US" altLang="zh-CN" sz="2000" b="1" u="sng" dirty="0"/>
              <a:t>》</a:t>
            </a:r>
            <a:r>
              <a:rPr lang="zh-CN" altLang="en-US" sz="2000" b="1" u="sng" dirty="0"/>
              <a:t>第三十四条规定</a:t>
            </a:r>
            <a:r>
              <a:rPr lang="en-US" altLang="zh-CN" sz="2000" b="1" u="sng" dirty="0"/>
              <a:t>:</a:t>
            </a:r>
          </a:p>
          <a:p>
            <a:pPr algn="just">
              <a:lnSpc>
                <a:spcPct val="150000"/>
              </a:lnSpc>
            </a:pPr>
            <a:r>
              <a:rPr lang="zh-CN" altLang="en-US" sz="2000" dirty="0"/>
              <a:t>一种期刊每年可出版两期增刊（必须获得许可和增刊准印号，其开本必须和正刊一致，并且要在封面上标明“增刊”字样）。</a:t>
            </a:r>
            <a:endParaRPr lang="en-US" altLang="zh-CN" sz="2000" dirty="0"/>
          </a:p>
          <a:p>
            <a:pPr algn="just">
              <a:lnSpc>
                <a:spcPct val="150000"/>
              </a:lnSpc>
            </a:pPr>
            <a:r>
              <a:rPr lang="zh-CN" altLang="en-US" sz="2000" dirty="0"/>
              <a:t>正规期刊的增刊虽然不算非法期刊，但不少增刊比正刊厚得多，而且往往未获得增刊许可证，其刊发的论文在各类文献数据库中查询不到，因此，许多高校或单位不予认定。</a:t>
            </a:r>
            <a:endParaRPr lang="en-US" altLang="zh-CN" sz="2000" dirty="0"/>
          </a:p>
          <a:p>
            <a:pPr algn="just">
              <a:lnSpc>
                <a:spcPct val="150000"/>
              </a:lnSpc>
            </a:pPr>
            <a:r>
              <a:rPr lang="zh-CN" altLang="en-US" sz="2000" dirty="0"/>
              <a:t>凡是在录用通知单上说明以增刊形式发表，大学生需加以注意。</a:t>
            </a:r>
          </a:p>
        </p:txBody>
      </p:sp>
    </p:spTree>
    <p:extLst>
      <p:ext uri="{BB962C8B-B14F-4D97-AF65-F5344CB8AC3E}">
        <p14:creationId xmlns:p14="http://schemas.microsoft.com/office/powerpoint/2010/main" val="360162158"/>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智慧箴言</a:t>
            </a:r>
          </a:p>
        </p:txBody>
      </p:sp>
      <p:grpSp>
        <p:nvGrpSpPr>
          <p:cNvPr id="2" name="组合 1">
            <a:extLst>
              <a:ext uri="{FF2B5EF4-FFF2-40B4-BE49-F238E27FC236}">
                <a16:creationId xmlns:a16="http://schemas.microsoft.com/office/drawing/2014/main" id="{8BACF073-5DC7-C896-3F00-31F3FD836883}"/>
              </a:ext>
            </a:extLst>
          </p:cNvPr>
          <p:cNvGrpSpPr/>
          <p:nvPr/>
        </p:nvGrpSpPr>
        <p:grpSpPr>
          <a:xfrm>
            <a:off x="976107" y="1362755"/>
            <a:ext cx="10721179" cy="4688550"/>
            <a:chOff x="2296778" y="1231266"/>
            <a:chExt cx="10338181" cy="4688550"/>
          </a:xfrm>
        </p:grpSpPr>
        <p:sp>
          <p:nvSpPr>
            <p:cNvPr id="5" name="矩形 4">
              <a:extLst>
                <a:ext uri="{FF2B5EF4-FFF2-40B4-BE49-F238E27FC236}">
                  <a16:creationId xmlns:a16="http://schemas.microsoft.com/office/drawing/2014/main" id="{5CFA6217-227F-F538-B406-3AC96B189BFA}"/>
                </a:ext>
              </a:extLst>
            </p:cNvPr>
            <p:cNvSpPr/>
            <p:nvPr/>
          </p:nvSpPr>
          <p:spPr>
            <a:xfrm>
              <a:off x="2296778" y="1231266"/>
              <a:ext cx="2872336" cy="221599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gradFill flip="none" rotWithShape="1">
                    <a:gsLst>
                      <a:gs pos="0">
                        <a:srgbClr val="E7B282">
                          <a:alpha val="75000"/>
                        </a:srgbClr>
                      </a:gs>
                      <a:gs pos="100000">
                        <a:prstClr val="black">
                          <a:tint val="44500"/>
                          <a:satMod val="160000"/>
                          <a:alpha val="0"/>
                        </a:prstClr>
                      </a:gs>
                    </a:gsLst>
                    <a:lin ang="54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a:t>
              </a:r>
            </a:p>
          </p:txBody>
        </p:sp>
        <p:sp>
          <p:nvSpPr>
            <p:cNvPr id="6" name="矩形: 折角 42">
              <a:extLst>
                <a:ext uri="{FF2B5EF4-FFF2-40B4-BE49-F238E27FC236}">
                  <a16:creationId xmlns:a16="http://schemas.microsoft.com/office/drawing/2014/main" id="{879E4A2B-DC5E-72A3-30A1-6830094AC2C4}"/>
                </a:ext>
              </a:extLst>
            </p:cNvPr>
            <p:cNvSpPr/>
            <p:nvPr/>
          </p:nvSpPr>
          <p:spPr>
            <a:xfrm>
              <a:off x="2479887" y="1287893"/>
              <a:ext cx="9039012" cy="4282215"/>
            </a:xfrm>
            <a:prstGeom prst="foldedCorner">
              <a:avLst/>
            </a:prstGeom>
            <a:solidFill>
              <a:schemeClr val="bg1">
                <a:alpha val="50000"/>
              </a:schemeClr>
            </a:solidFill>
            <a:ln>
              <a:noFill/>
            </a:ln>
            <a:effectLst>
              <a:outerShdw blurRad="279400" sx="105000" sy="105000" algn="tl" rotWithShape="0">
                <a:schemeClr val="accent1">
                  <a:lumMod val="20000"/>
                  <a:lumOff val="80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8" name="矩形 7">
              <a:extLst>
                <a:ext uri="{FF2B5EF4-FFF2-40B4-BE49-F238E27FC236}">
                  <a16:creationId xmlns:a16="http://schemas.microsoft.com/office/drawing/2014/main" id="{8198E3B1-5B04-11E3-728A-50370754F749}"/>
                </a:ext>
              </a:extLst>
            </p:cNvPr>
            <p:cNvSpPr/>
            <p:nvPr/>
          </p:nvSpPr>
          <p:spPr>
            <a:xfrm>
              <a:off x="3059519" y="2457516"/>
              <a:ext cx="7708878" cy="1942968"/>
            </a:xfrm>
            <a:prstGeom prst="rect">
              <a:avLst/>
            </a:prstGeom>
          </p:spPr>
          <p:txBody>
            <a:bodyPr wrap="square" lIns="0" tIns="0" rIns="0" bIns="0">
              <a:spAutoFit/>
            </a:bodyPr>
            <a:lstStyle/>
            <a:p>
              <a:pPr marL="0" marR="0" indent="266700" algn="just" eaLnBrk="0">
                <a:lnSpc>
                  <a:spcPct val="134920"/>
                </a:lnSpc>
              </a:pPr>
              <a:r>
                <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临河而羡鱼，不如归家织网。</a:t>
              </a:r>
            </a:p>
            <a:p>
              <a:pPr marL="0" marR="0" indent="266700" algn="just" eaLnBrk="0">
                <a:lnSpc>
                  <a:spcPct val="134920"/>
                </a:lnSpc>
              </a:pPr>
              <a:endPar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endParaRPr>
            </a:p>
            <a:p>
              <a:pPr marL="0" marR="0" indent="266700" algn="just" eaLnBrk="0">
                <a:lnSpc>
                  <a:spcPct val="134920"/>
                </a:lnSpc>
              </a:pPr>
              <a:endParaRPr lang="en-US" altLang="zh-CN" sz="2400" b="1" kern="0" spc="5" dirty="0">
                <a:solidFill>
                  <a:schemeClr val="accent2">
                    <a:lumMod val="50000"/>
                  </a:schemeClr>
                </a:solidFill>
                <a:latin typeface="微软雅黑" panose="020B0503020204020204" pitchFamily="34" charset="-122"/>
                <a:ea typeface="微软雅黑" panose="020B0503020204020204" pitchFamily="34" charset="-122"/>
                <a:cs typeface="SimSun" pitchFamily="2" charset="0"/>
              </a:endParaRPr>
            </a:p>
            <a:p>
              <a:pPr marL="0" marR="0" indent="266700" algn="r" eaLnBrk="0">
                <a:lnSpc>
                  <a:spcPct val="134920"/>
                </a:lnSpc>
              </a:pPr>
              <a:r>
                <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r>
                <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淮南子</a:t>
              </a:r>
              <a:r>
                <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r>
                <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说林训</a:t>
              </a:r>
              <a:r>
                <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p>
          </p:txBody>
        </p:sp>
        <p:sp>
          <p:nvSpPr>
            <p:cNvPr id="10" name="矩形 9">
              <a:extLst>
                <a:ext uri="{FF2B5EF4-FFF2-40B4-BE49-F238E27FC236}">
                  <a16:creationId xmlns:a16="http://schemas.microsoft.com/office/drawing/2014/main" id="{081353B0-8067-D6D2-7C49-510CB8EECF65}"/>
                </a:ext>
              </a:extLst>
            </p:cNvPr>
            <p:cNvSpPr/>
            <p:nvPr/>
          </p:nvSpPr>
          <p:spPr>
            <a:xfrm>
              <a:off x="10321505" y="3703825"/>
              <a:ext cx="2313454" cy="221599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gradFill flip="none" rotWithShape="1">
                    <a:gsLst>
                      <a:gs pos="0">
                        <a:srgbClr val="E7B282">
                          <a:alpha val="75000"/>
                        </a:srgbClr>
                      </a:gs>
                      <a:gs pos="100000">
                        <a:prstClr val="black">
                          <a:tint val="44500"/>
                          <a:satMod val="160000"/>
                          <a:alpha val="0"/>
                        </a:prstClr>
                      </a:gs>
                    </a:gsLst>
                    <a:lin ang="54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a:t>
              </a:r>
            </a:p>
          </p:txBody>
        </p:sp>
      </p:grpSp>
    </p:spTree>
    <p:extLst>
      <p:ext uri="{BB962C8B-B14F-4D97-AF65-F5344CB8AC3E}">
        <p14:creationId xmlns:p14="http://schemas.microsoft.com/office/powerpoint/2010/main" val="1380388591"/>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二、投稿的注意事项	</a:t>
            </a:r>
          </a:p>
        </p:txBody>
      </p:sp>
      <p:sp>
        <p:nvSpPr>
          <p:cNvPr id="2" name="文本框 1">
            <a:extLst>
              <a:ext uri="{FF2B5EF4-FFF2-40B4-BE49-F238E27FC236}">
                <a16:creationId xmlns:a16="http://schemas.microsoft.com/office/drawing/2014/main" id="{81CC08FC-81E7-4338-C3EF-98B045A1F004}"/>
              </a:ext>
            </a:extLst>
          </p:cNvPr>
          <p:cNvSpPr txBox="1"/>
          <p:nvPr/>
        </p:nvSpPr>
        <p:spPr>
          <a:xfrm>
            <a:off x="585851" y="994718"/>
            <a:ext cx="10965543" cy="1053109"/>
          </a:xfrm>
          <a:prstGeom prst="rect">
            <a:avLst/>
          </a:prstGeom>
          <a:noFill/>
        </p:spPr>
        <p:txBody>
          <a:bodyPr wrap="square">
            <a:spAutoFit/>
          </a:bodyPr>
          <a:lstStyle/>
          <a:p>
            <a:pPr algn="just">
              <a:lnSpc>
                <a:spcPct val="150000"/>
              </a:lnSpc>
            </a:pPr>
            <a:r>
              <a:rPr lang="zh-CN" altLang="en-US" sz="2400" b="1" dirty="0">
                <a:solidFill>
                  <a:srgbClr val="0070C0"/>
                </a:solidFill>
              </a:rPr>
              <a:t>（二）其他注意事项</a:t>
            </a:r>
          </a:p>
          <a:p>
            <a:pPr algn="just">
              <a:lnSpc>
                <a:spcPct val="150000"/>
              </a:lnSpc>
            </a:pPr>
            <a:r>
              <a:rPr lang="zh-CN" altLang="en-US" sz="2000" dirty="0"/>
              <a:t>关于毕业论文（设计）投稿还有如下注意事项。</a:t>
            </a:r>
          </a:p>
        </p:txBody>
      </p:sp>
      <p:graphicFrame>
        <p:nvGraphicFramePr>
          <p:cNvPr id="3" name="图示 2">
            <a:extLst>
              <a:ext uri="{FF2B5EF4-FFF2-40B4-BE49-F238E27FC236}">
                <a16:creationId xmlns:a16="http://schemas.microsoft.com/office/drawing/2014/main" id="{E12943A4-4B1C-8C76-6AA7-5A767D33D2C7}"/>
              </a:ext>
            </a:extLst>
          </p:cNvPr>
          <p:cNvGraphicFramePr/>
          <p:nvPr>
            <p:extLst>
              <p:ext uri="{D42A27DB-BD31-4B8C-83A1-F6EECF244321}">
                <p14:modId xmlns:p14="http://schemas.microsoft.com/office/powerpoint/2010/main" val="1101933539"/>
              </p:ext>
            </p:extLst>
          </p:nvPr>
        </p:nvGraphicFramePr>
        <p:xfrm>
          <a:off x="1034251" y="2137822"/>
          <a:ext cx="10123498" cy="44710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48038048"/>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955864"/>
            <a:ext cx="10965543" cy="499111"/>
          </a:xfrm>
          <a:prstGeom prst="rect">
            <a:avLst/>
          </a:prstGeom>
          <a:noFill/>
        </p:spPr>
        <p:txBody>
          <a:bodyPr wrap="square">
            <a:spAutoFit/>
          </a:bodyPr>
          <a:lstStyle/>
          <a:p>
            <a:pPr>
              <a:lnSpc>
                <a:spcPct val="150000"/>
              </a:lnSpc>
            </a:pPr>
            <a:r>
              <a:rPr lang="zh-CN" altLang="en-US" sz="2000" dirty="0"/>
              <a:t>毕业论文（设计）投至编辑部后，一般编辑部门都有一套比较完整、严密的审稿制度。</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三、投稿结果处理	</a:t>
            </a:r>
          </a:p>
        </p:txBody>
      </p:sp>
      <p:graphicFrame>
        <p:nvGraphicFramePr>
          <p:cNvPr id="2" name="图示 1">
            <a:extLst>
              <a:ext uri="{FF2B5EF4-FFF2-40B4-BE49-F238E27FC236}">
                <a16:creationId xmlns:a16="http://schemas.microsoft.com/office/drawing/2014/main" id="{879C82BA-8322-478D-DFB9-9C7B514E7BAD}"/>
              </a:ext>
            </a:extLst>
          </p:cNvPr>
          <p:cNvGraphicFramePr/>
          <p:nvPr>
            <p:extLst>
              <p:ext uri="{D42A27DB-BD31-4B8C-83A1-F6EECF244321}">
                <p14:modId xmlns:p14="http://schemas.microsoft.com/office/powerpoint/2010/main" val="3225763030"/>
              </p:ext>
            </p:extLst>
          </p:nvPr>
        </p:nvGraphicFramePr>
        <p:xfrm>
          <a:off x="663137" y="1551694"/>
          <a:ext cx="11010519" cy="51539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5513815"/>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1186359"/>
            <a:ext cx="10965543" cy="499111"/>
          </a:xfrm>
          <a:prstGeom prst="rect">
            <a:avLst/>
          </a:prstGeom>
          <a:noFill/>
        </p:spPr>
        <p:txBody>
          <a:bodyPr wrap="square">
            <a:spAutoFit/>
          </a:bodyPr>
          <a:lstStyle/>
          <a:p>
            <a:pPr>
              <a:lnSpc>
                <a:spcPct val="150000"/>
              </a:lnSpc>
            </a:pPr>
            <a:r>
              <a:rPr lang="zh-CN" altLang="en-US" sz="2000" dirty="0"/>
              <a:t>编辑部对收稿的处理结果一般有三种。</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三、投稿结果处理	</a:t>
            </a:r>
          </a:p>
        </p:txBody>
      </p:sp>
      <p:graphicFrame>
        <p:nvGraphicFramePr>
          <p:cNvPr id="2" name="图示 1">
            <a:extLst>
              <a:ext uri="{FF2B5EF4-FFF2-40B4-BE49-F238E27FC236}">
                <a16:creationId xmlns:a16="http://schemas.microsoft.com/office/drawing/2014/main" id="{5A9A0391-DC42-5483-7DC3-F1C2DA7119C5}"/>
              </a:ext>
            </a:extLst>
          </p:cNvPr>
          <p:cNvGraphicFramePr/>
          <p:nvPr>
            <p:extLst>
              <p:ext uri="{D42A27DB-BD31-4B8C-83A1-F6EECF244321}">
                <p14:modId xmlns:p14="http://schemas.microsoft.com/office/powerpoint/2010/main" val="1914776286"/>
              </p:ext>
            </p:extLst>
          </p:nvPr>
        </p:nvGraphicFramePr>
        <p:xfrm>
          <a:off x="711846" y="1831182"/>
          <a:ext cx="10765837" cy="48744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30228907"/>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1186359"/>
            <a:ext cx="10965543" cy="2345770"/>
          </a:xfrm>
          <a:prstGeom prst="rect">
            <a:avLst/>
          </a:prstGeom>
          <a:noFill/>
        </p:spPr>
        <p:txBody>
          <a:bodyPr wrap="square">
            <a:spAutoFit/>
          </a:bodyPr>
          <a:lstStyle/>
          <a:p>
            <a:pPr>
              <a:lnSpc>
                <a:spcPct val="150000"/>
              </a:lnSpc>
            </a:pPr>
            <a:r>
              <a:rPr lang="zh-CN" altLang="en-US" sz="2000" dirty="0"/>
              <a:t>毕业论文（设计）投稿是大学生积极上进的科学研究参与意识的体现。被录用会进一步提高大学生继续从事科学研究的兴趣；如是退稿，也不要过度消极。作为投稿者应当对投稿的成功与否保持清醒的认识，以一种平和的、正常的心态去对待。如果投稿不中，说明论文或文章的水平还存在着差距，大学生应当理智地继续从事自己所热爱的科研事业。总之，科学研究的韧性与刚性，是战胜一切干扰并最终取得事业成功的必要心理素质。</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三、投稿结果处理	</a:t>
            </a:r>
          </a:p>
        </p:txBody>
      </p:sp>
      <p:sp>
        <p:nvSpPr>
          <p:cNvPr id="3" name="椭圆 2">
            <a:extLst>
              <a:ext uri="{FF2B5EF4-FFF2-40B4-BE49-F238E27FC236}">
                <a16:creationId xmlns:a16="http://schemas.microsoft.com/office/drawing/2014/main" id="{995BC295-D957-7FA4-D531-736DA492B35C}"/>
              </a:ext>
            </a:extLst>
          </p:cNvPr>
          <p:cNvSpPr/>
          <p:nvPr/>
        </p:nvSpPr>
        <p:spPr>
          <a:xfrm>
            <a:off x="838472" y="4110846"/>
            <a:ext cx="5587377" cy="2345770"/>
          </a:xfrm>
          <a:prstGeom prst="ellips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400" b="1" kern="0" spc="-15" baseline="0" noProof="0" dirty="0" err="1">
                <a:solidFill>
                  <a:schemeClr val="bg1"/>
                </a:solidFill>
                <a:latin typeface="微软雅黑" panose="020B0503020204020204" pitchFamily="34" charset="-122"/>
                <a:ea typeface="微软雅黑" panose="020B0503020204020204" pitchFamily="34" charset="-122"/>
                <a:cs typeface="SimSun" pitchFamily="2" charset="0"/>
              </a:rPr>
              <a:t>大学生的毕业论文（设计）可以投向哪些</a:t>
            </a:r>
            <a:r>
              <a:rPr lang="en-US" altLang="zh-CN" sz="2400" b="1" kern="0" spc="0" baseline="0" noProof="0" dirty="0" err="1">
                <a:solidFill>
                  <a:schemeClr val="bg1"/>
                </a:solidFill>
                <a:latin typeface="微软雅黑" panose="020B0503020204020204" pitchFamily="34" charset="-122"/>
                <a:ea typeface="微软雅黑" panose="020B0503020204020204" pitchFamily="34" charset="-122"/>
                <a:cs typeface="SimSun" pitchFamily="2" charset="0"/>
              </a:rPr>
              <a:t>地方</a:t>
            </a:r>
            <a:r>
              <a:rPr lang="en-US" altLang="zh-CN" sz="2400" b="1" kern="0" spc="0" baseline="0" noProof="0" dirty="0">
                <a:solidFill>
                  <a:schemeClr val="bg1"/>
                </a:solidFill>
                <a:latin typeface="微软雅黑" panose="020B0503020204020204" pitchFamily="34" charset="-122"/>
                <a:ea typeface="微软雅黑" panose="020B0503020204020204" pitchFamily="34" charset="-122"/>
                <a:cs typeface="SimSun" pitchFamily="2" charset="0"/>
              </a:rPr>
              <a:t>？</a:t>
            </a:r>
          </a:p>
        </p:txBody>
      </p:sp>
      <p:grpSp>
        <p:nvGrpSpPr>
          <p:cNvPr id="249" name="组合 248">
            <a:extLst>
              <a:ext uri="{FF2B5EF4-FFF2-40B4-BE49-F238E27FC236}">
                <a16:creationId xmlns:a16="http://schemas.microsoft.com/office/drawing/2014/main" id="{F30D0C4D-4F42-19C6-FD91-079F14FD60AE}"/>
              </a:ext>
            </a:extLst>
          </p:cNvPr>
          <p:cNvGrpSpPr/>
          <p:nvPr/>
        </p:nvGrpSpPr>
        <p:grpSpPr>
          <a:xfrm>
            <a:off x="6557307" y="3859344"/>
            <a:ext cx="4967693" cy="2590456"/>
            <a:chOff x="4233874" y="2934424"/>
            <a:chExt cx="3886210" cy="2026506"/>
          </a:xfrm>
        </p:grpSpPr>
        <p:sp>
          <p:nvSpPr>
            <p:cNvPr id="174" name="任意多边形: 形状 173">
              <a:extLst>
                <a:ext uri="{FF2B5EF4-FFF2-40B4-BE49-F238E27FC236}">
                  <a16:creationId xmlns:a16="http://schemas.microsoft.com/office/drawing/2014/main" id="{70DB4018-31BE-7306-6ADD-254330B16288}"/>
                </a:ext>
              </a:extLst>
            </p:cNvPr>
            <p:cNvSpPr/>
            <p:nvPr/>
          </p:nvSpPr>
          <p:spPr>
            <a:xfrm>
              <a:off x="5341674" y="3351310"/>
              <a:ext cx="2695672" cy="1588182"/>
            </a:xfrm>
            <a:custGeom>
              <a:avLst/>
              <a:gdLst>
                <a:gd name="connsiteX0" fmla="*/ 4272352 w 4272351"/>
                <a:gd name="connsiteY0" fmla="*/ 2517098 h 2517097"/>
                <a:gd name="connsiteX1" fmla="*/ 0 w 4272351"/>
                <a:gd name="connsiteY1" fmla="*/ 2517098 h 2517097"/>
                <a:gd name="connsiteX2" fmla="*/ 0 w 4272351"/>
                <a:gd name="connsiteY2" fmla="*/ 2136176 h 2517097"/>
                <a:gd name="connsiteX3" fmla="*/ 2136176 w 4272351"/>
                <a:gd name="connsiteY3" fmla="*/ 0 h 2517097"/>
                <a:gd name="connsiteX4" fmla="*/ 2136176 w 4272351"/>
                <a:gd name="connsiteY4" fmla="*/ 0 h 2517097"/>
                <a:gd name="connsiteX5" fmla="*/ 4272352 w 4272351"/>
                <a:gd name="connsiteY5" fmla="*/ 2136176 h 2517097"/>
                <a:gd name="connsiteX6" fmla="*/ 4272352 w 4272351"/>
                <a:gd name="connsiteY6" fmla="*/ 2517098 h 251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72351" h="2517097">
                  <a:moveTo>
                    <a:pt x="4272352" y="2517098"/>
                  </a:moveTo>
                  <a:lnTo>
                    <a:pt x="0" y="2517098"/>
                  </a:lnTo>
                  <a:lnTo>
                    <a:pt x="0" y="2136176"/>
                  </a:lnTo>
                  <a:cubicBezTo>
                    <a:pt x="0" y="956369"/>
                    <a:pt x="956436" y="0"/>
                    <a:pt x="2136176" y="0"/>
                  </a:cubicBezTo>
                  <a:lnTo>
                    <a:pt x="2136176" y="0"/>
                  </a:lnTo>
                  <a:cubicBezTo>
                    <a:pt x="3315982" y="0"/>
                    <a:pt x="4272352" y="956436"/>
                    <a:pt x="4272352" y="2136176"/>
                  </a:cubicBezTo>
                  <a:lnTo>
                    <a:pt x="4272352" y="2517098"/>
                  </a:lnTo>
                  <a:close/>
                </a:path>
              </a:pathLst>
            </a:custGeom>
            <a:solidFill>
              <a:schemeClr val="accent1">
                <a:alpha val="15000"/>
              </a:schemeClr>
            </a:solidFill>
            <a:ln w="6656" cap="flat">
              <a:noFill/>
              <a:prstDash val="solid"/>
              <a:miter/>
            </a:ln>
          </p:spPr>
          <p:txBody>
            <a:bodyPr rtlCol="0" anchor="ctr"/>
            <a:lstStyle/>
            <a:p>
              <a:endParaRPr lang="zh-CN" altLang="en-US">
                <a:cs typeface="+mn-ea"/>
                <a:sym typeface="+mn-lt"/>
              </a:endParaRPr>
            </a:p>
          </p:txBody>
        </p:sp>
        <p:sp>
          <p:nvSpPr>
            <p:cNvPr id="175" name="任意多边形: 形状 174">
              <a:extLst>
                <a:ext uri="{FF2B5EF4-FFF2-40B4-BE49-F238E27FC236}">
                  <a16:creationId xmlns:a16="http://schemas.microsoft.com/office/drawing/2014/main" id="{0E8EA29C-A2EE-4770-0693-3DA900E11D2E}"/>
                </a:ext>
              </a:extLst>
            </p:cNvPr>
            <p:cNvSpPr/>
            <p:nvPr/>
          </p:nvSpPr>
          <p:spPr>
            <a:xfrm>
              <a:off x="6623812" y="3978152"/>
              <a:ext cx="70106" cy="71288"/>
            </a:xfrm>
            <a:custGeom>
              <a:avLst/>
              <a:gdLst>
                <a:gd name="connsiteX0" fmla="*/ 107055 w 111110"/>
                <a:gd name="connsiteY0" fmla="*/ 11392 h 112984"/>
                <a:gd name="connsiteX1" fmla="*/ 47232 w 111110"/>
                <a:gd name="connsiteY1" fmla="*/ 112984 h 112984"/>
                <a:gd name="connsiteX2" fmla="*/ 0 w 111110"/>
                <a:gd name="connsiteY2" fmla="*/ 0 h 112984"/>
                <a:gd name="connsiteX3" fmla="*/ 107055 w 111110"/>
                <a:gd name="connsiteY3" fmla="*/ 11392 h 112984"/>
              </a:gdLst>
              <a:ahLst/>
              <a:cxnLst>
                <a:cxn ang="0">
                  <a:pos x="connsiteX0" y="connsiteY0"/>
                </a:cxn>
                <a:cxn ang="0">
                  <a:pos x="connsiteX1" y="connsiteY1"/>
                </a:cxn>
                <a:cxn ang="0">
                  <a:pos x="connsiteX2" y="connsiteY2"/>
                </a:cxn>
                <a:cxn ang="0">
                  <a:pos x="connsiteX3" y="connsiteY3"/>
                </a:cxn>
              </a:cxnLst>
              <a:rect l="l" t="t" r="r" b="b"/>
              <a:pathLst>
                <a:path w="111110" h="112984">
                  <a:moveTo>
                    <a:pt x="107055" y="11392"/>
                  </a:moveTo>
                  <a:cubicBezTo>
                    <a:pt x="107055" y="11392"/>
                    <a:pt x="134369" y="88602"/>
                    <a:pt x="47232" y="112984"/>
                  </a:cubicBezTo>
                  <a:lnTo>
                    <a:pt x="0" y="0"/>
                  </a:lnTo>
                  <a:lnTo>
                    <a:pt x="107055" y="11392"/>
                  </a:lnTo>
                  <a:close/>
                </a:path>
              </a:pathLst>
            </a:custGeom>
            <a:solidFill>
              <a:srgbClr val="D13830"/>
            </a:solidFill>
            <a:ln w="6656" cap="flat">
              <a:noFill/>
              <a:prstDash val="solid"/>
              <a:miter/>
            </a:ln>
          </p:spPr>
          <p:txBody>
            <a:bodyPr rtlCol="0" anchor="ctr"/>
            <a:lstStyle/>
            <a:p>
              <a:endParaRPr lang="zh-CN" altLang="en-US">
                <a:cs typeface="+mn-ea"/>
                <a:sym typeface="+mn-lt"/>
              </a:endParaRPr>
            </a:p>
          </p:txBody>
        </p:sp>
        <p:sp>
          <p:nvSpPr>
            <p:cNvPr id="176" name="任意多边形: 形状 175">
              <a:extLst>
                <a:ext uri="{FF2B5EF4-FFF2-40B4-BE49-F238E27FC236}">
                  <a16:creationId xmlns:a16="http://schemas.microsoft.com/office/drawing/2014/main" id="{5AF18552-8A31-478F-EDBE-0937181C2C16}"/>
                </a:ext>
              </a:extLst>
            </p:cNvPr>
            <p:cNvSpPr/>
            <p:nvPr/>
          </p:nvSpPr>
          <p:spPr>
            <a:xfrm>
              <a:off x="5757886" y="3985340"/>
              <a:ext cx="92473" cy="71540"/>
            </a:xfrm>
            <a:custGeom>
              <a:avLst/>
              <a:gdLst>
                <a:gd name="connsiteX0" fmla="*/ 467 w 146560"/>
                <a:gd name="connsiteY0" fmla="*/ 0 h 113383"/>
                <a:gd name="connsiteX1" fmla="*/ 124377 w 146560"/>
                <a:gd name="connsiteY1" fmla="*/ 113384 h 113383"/>
                <a:gd name="connsiteX2" fmla="*/ 146561 w 146560"/>
                <a:gd name="connsiteY2" fmla="*/ 13723 h 113383"/>
                <a:gd name="connsiteX3" fmla="*/ 467 w 146560"/>
                <a:gd name="connsiteY3" fmla="*/ 0 h 113383"/>
              </a:gdLst>
              <a:ahLst/>
              <a:cxnLst>
                <a:cxn ang="0">
                  <a:pos x="connsiteX0" y="connsiteY0"/>
                </a:cxn>
                <a:cxn ang="0">
                  <a:pos x="connsiteX1" y="connsiteY1"/>
                </a:cxn>
                <a:cxn ang="0">
                  <a:pos x="connsiteX2" y="connsiteY2"/>
                </a:cxn>
                <a:cxn ang="0">
                  <a:pos x="connsiteX3" y="connsiteY3"/>
                </a:cxn>
              </a:cxnLst>
              <a:rect l="l" t="t" r="r" b="b"/>
              <a:pathLst>
                <a:path w="146560" h="113383">
                  <a:moveTo>
                    <a:pt x="467" y="0"/>
                  </a:moveTo>
                  <a:cubicBezTo>
                    <a:pt x="467" y="0"/>
                    <a:pt x="-14455" y="89801"/>
                    <a:pt x="124377" y="113384"/>
                  </a:cubicBezTo>
                  <a:lnTo>
                    <a:pt x="146561" y="13723"/>
                  </a:lnTo>
                  <a:lnTo>
                    <a:pt x="467" y="0"/>
                  </a:lnTo>
                  <a:close/>
                </a:path>
              </a:pathLst>
            </a:custGeom>
            <a:solidFill>
              <a:srgbClr val="D13830"/>
            </a:solidFill>
            <a:ln w="6656" cap="flat">
              <a:noFill/>
              <a:prstDash val="solid"/>
              <a:miter/>
            </a:ln>
          </p:spPr>
          <p:txBody>
            <a:bodyPr rtlCol="0" anchor="ctr"/>
            <a:lstStyle/>
            <a:p>
              <a:endParaRPr lang="zh-CN" altLang="en-US">
                <a:cs typeface="+mn-ea"/>
                <a:sym typeface="+mn-lt"/>
              </a:endParaRPr>
            </a:p>
          </p:txBody>
        </p:sp>
        <p:sp>
          <p:nvSpPr>
            <p:cNvPr id="178" name="任意多边形: 形状 177">
              <a:extLst>
                <a:ext uri="{FF2B5EF4-FFF2-40B4-BE49-F238E27FC236}">
                  <a16:creationId xmlns:a16="http://schemas.microsoft.com/office/drawing/2014/main" id="{FBCAC1F0-91C0-CD69-B0F9-64E468541FC9}"/>
                </a:ext>
              </a:extLst>
            </p:cNvPr>
            <p:cNvSpPr/>
            <p:nvPr/>
          </p:nvSpPr>
          <p:spPr>
            <a:xfrm>
              <a:off x="5354789" y="3114790"/>
              <a:ext cx="299571" cy="478968"/>
            </a:xfrm>
            <a:custGeom>
              <a:avLst/>
              <a:gdLst>
                <a:gd name="connsiteX0" fmla="*/ 431819 w 474787"/>
                <a:gd name="connsiteY0" fmla="*/ 759113 h 759113"/>
                <a:gd name="connsiteX1" fmla="*/ 42969 w 474787"/>
                <a:gd name="connsiteY1" fmla="*/ 759113 h 759113"/>
                <a:gd name="connsiteX2" fmla="*/ 0 w 474787"/>
                <a:gd name="connsiteY2" fmla="*/ 716144 h 759113"/>
                <a:gd name="connsiteX3" fmla="*/ 0 w 474787"/>
                <a:gd name="connsiteY3" fmla="*/ 42969 h 759113"/>
                <a:gd name="connsiteX4" fmla="*/ 42969 w 474787"/>
                <a:gd name="connsiteY4" fmla="*/ 0 h 759113"/>
                <a:gd name="connsiteX5" fmla="*/ 431819 w 474787"/>
                <a:gd name="connsiteY5" fmla="*/ 0 h 759113"/>
                <a:gd name="connsiteX6" fmla="*/ 474787 w 474787"/>
                <a:gd name="connsiteY6" fmla="*/ 42969 h 759113"/>
                <a:gd name="connsiteX7" fmla="*/ 474787 w 474787"/>
                <a:gd name="connsiteY7" fmla="*/ 716144 h 759113"/>
                <a:gd name="connsiteX8" fmla="*/ 431819 w 474787"/>
                <a:gd name="connsiteY8" fmla="*/ 759113 h 759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4787" h="759113">
                  <a:moveTo>
                    <a:pt x="431819" y="759113"/>
                  </a:moveTo>
                  <a:lnTo>
                    <a:pt x="42969" y="759113"/>
                  </a:lnTo>
                  <a:cubicBezTo>
                    <a:pt x="19253" y="759113"/>
                    <a:pt x="0" y="739860"/>
                    <a:pt x="0" y="716144"/>
                  </a:cubicBezTo>
                  <a:lnTo>
                    <a:pt x="0" y="42969"/>
                  </a:lnTo>
                  <a:cubicBezTo>
                    <a:pt x="0" y="19253"/>
                    <a:pt x="19253" y="0"/>
                    <a:pt x="42969" y="0"/>
                  </a:cubicBezTo>
                  <a:lnTo>
                    <a:pt x="431819" y="0"/>
                  </a:lnTo>
                  <a:cubicBezTo>
                    <a:pt x="455535" y="0"/>
                    <a:pt x="474787" y="19253"/>
                    <a:pt x="474787" y="42969"/>
                  </a:cubicBezTo>
                  <a:lnTo>
                    <a:pt x="474787" y="716144"/>
                  </a:lnTo>
                  <a:cubicBezTo>
                    <a:pt x="474787" y="739860"/>
                    <a:pt x="455535" y="759113"/>
                    <a:pt x="431819" y="759113"/>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179" name="任意多边形: 形状 178">
              <a:extLst>
                <a:ext uri="{FF2B5EF4-FFF2-40B4-BE49-F238E27FC236}">
                  <a16:creationId xmlns:a16="http://schemas.microsoft.com/office/drawing/2014/main" id="{7F0809FC-9746-A026-3358-FB4D350FFBAE}"/>
                </a:ext>
              </a:extLst>
            </p:cNvPr>
            <p:cNvSpPr/>
            <p:nvPr/>
          </p:nvSpPr>
          <p:spPr>
            <a:xfrm>
              <a:off x="5354746" y="3114748"/>
              <a:ext cx="281749" cy="116389"/>
            </a:xfrm>
            <a:custGeom>
              <a:avLst/>
              <a:gdLst>
                <a:gd name="connsiteX0" fmla="*/ 42969 w 446541"/>
                <a:gd name="connsiteY0" fmla="*/ 67 h 184465"/>
                <a:gd name="connsiteX1" fmla="*/ 0 w 446541"/>
                <a:gd name="connsiteY1" fmla="*/ 43035 h 184465"/>
                <a:gd name="connsiteX2" fmla="*/ 0 w 446541"/>
                <a:gd name="connsiteY2" fmla="*/ 184466 h 184465"/>
                <a:gd name="connsiteX3" fmla="*/ 381988 w 446541"/>
                <a:gd name="connsiteY3" fmla="*/ 184466 h 184465"/>
                <a:gd name="connsiteX4" fmla="*/ 446541 w 446541"/>
                <a:gd name="connsiteY4" fmla="*/ 119913 h 184465"/>
                <a:gd name="connsiteX5" fmla="*/ 446541 w 446541"/>
                <a:gd name="connsiteY5" fmla="*/ 8127 h 184465"/>
                <a:gd name="connsiteX6" fmla="*/ 446075 w 446541"/>
                <a:gd name="connsiteY6" fmla="*/ 2465 h 184465"/>
                <a:gd name="connsiteX7" fmla="*/ 431885 w 446541"/>
                <a:gd name="connsiteY7" fmla="*/ 0 h 184465"/>
                <a:gd name="connsiteX8" fmla="*/ 42969 w 446541"/>
                <a:gd name="connsiteY8" fmla="*/ 0 h 184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6541" h="184465">
                  <a:moveTo>
                    <a:pt x="42969" y="67"/>
                  </a:moveTo>
                  <a:cubicBezTo>
                    <a:pt x="19253" y="67"/>
                    <a:pt x="0" y="19319"/>
                    <a:pt x="0" y="43035"/>
                  </a:cubicBezTo>
                  <a:lnTo>
                    <a:pt x="0" y="184466"/>
                  </a:lnTo>
                  <a:lnTo>
                    <a:pt x="381988" y="184466"/>
                  </a:lnTo>
                  <a:cubicBezTo>
                    <a:pt x="417629" y="184466"/>
                    <a:pt x="446541" y="155553"/>
                    <a:pt x="446541" y="119913"/>
                  </a:cubicBezTo>
                  <a:lnTo>
                    <a:pt x="446541" y="8127"/>
                  </a:lnTo>
                  <a:cubicBezTo>
                    <a:pt x="446541" y="6196"/>
                    <a:pt x="446341" y="4330"/>
                    <a:pt x="446075" y="2465"/>
                  </a:cubicBezTo>
                  <a:cubicBezTo>
                    <a:pt x="441611" y="933"/>
                    <a:pt x="436881" y="0"/>
                    <a:pt x="431885" y="0"/>
                  </a:cubicBezTo>
                  <a:lnTo>
                    <a:pt x="42969" y="0"/>
                  </a:lnTo>
                  <a:close/>
                </a:path>
              </a:pathLst>
            </a:custGeom>
            <a:solidFill>
              <a:srgbClr val="3C9140"/>
            </a:solidFill>
            <a:ln w="6656" cap="flat">
              <a:noFill/>
              <a:prstDash val="solid"/>
              <a:miter/>
            </a:ln>
          </p:spPr>
          <p:txBody>
            <a:bodyPr rtlCol="0" anchor="ctr"/>
            <a:lstStyle/>
            <a:p>
              <a:endParaRPr lang="zh-CN" altLang="en-US">
                <a:cs typeface="+mn-ea"/>
                <a:sym typeface="+mn-lt"/>
              </a:endParaRPr>
            </a:p>
          </p:txBody>
        </p:sp>
        <p:sp>
          <p:nvSpPr>
            <p:cNvPr id="180" name="任意多边形: 形状 179">
              <a:extLst>
                <a:ext uri="{FF2B5EF4-FFF2-40B4-BE49-F238E27FC236}">
                  <a16:creationId xmlns:a16="http://schemas.microsoft.com/office/drawing/2014/main" id="{B6E5FA3D-D3A4-167B-CA56-07590C02984E}"/>
                </a:ext>
              </a:extLst>
            </p:cNvPr>
            <p:cNvSpPr/>
            <p:nvPr/>
          </p:nvSpPr>
          <p:spPr>
            <a:xfrm>
              <a:off x="4762449" y="4112440"/>
              <a:ext cx="108544" cy="426946"/>
            </a:xfrm>
            <a:custGeom>
              <a:avLst/>
              <a:gdLst>
                <a:gd name="connsiteX0" fmla="*/ 159296 w 172031"/>
                <a:gd name="connsiteY0" fmla="*/ 669191 h 676664"/>
                <a:gd name="connsiteX1" fmla="*/ 107467 w 172031"/>
                <a:gd name="connsiteY1" fmla="*/ 676519 h 676664"/>
                <a:gd name="connsiteX2" fmla="*/ 90746 w 172031"/>
                <a:gd name="connsiteY2" fmla="*/ 663928 h 676664"/>
                <a:gd name="connsiteX3" fmla="*/ 146 w 172031"/>
                <a:gd name="connsiteY3" fmla="*/ 24195 h 676664"/>
                <a:gd name="connsiteX4" fmla="*/ 12736 w 172031"/>
                <a:gd name="connsiteY4" fmla="*/ 7473 h 676664"/>
                <a:gd name="connsiteX5" fmla="*/ 64565 w 172031"/>
                <a:gd name="connsiteY5" fmla="*/ 146 h 676664"/>
                <a:gd name="connsiteX6" fmla="*/ 81286 w 172031"/>
                <a:gd name="connsiteY6" fmla="*/ 12736 h 676664"/>
                <a:gd name="connsiteX7" fmla="*/ 171887 w 172031"/>
                <a:gd name="connsiteY7" fmla="*/ 652470 h 676664"/>
                <a:gd name="connsiteX8" fmla="*/ 159296 w 172031"/>
                <a:gd name="connsiteY8" fmla="*/ 669191 h 676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031" h="676664">
                  <a:moveTo>
                    <a:pt x="159296" y="669191"/>
                  </a:moveTo>
                  <a:lnTo>
                    <a:pt x="107467" y="676519"/>
                  </a:lnTo>
                  <a:cubicBezTo>
                    <a:pt x="99407" y="677651"/>
                    <a:pt x="91879" y="672056"/>
                    <a:pt x="90746" y="663928"/>
                  </a:cubicBezTo>
                  <a:lnTo>
                    <a:pt x="146" y="24195"/>
                  </a:lnTo>
                  <a:cubicBezTo>
                    <a:pt x="-987" y="16134"/>
                    <a:pt x="4609" y="8606"/>
                    <a:pt x="12736" y="7473"/>
                  </a:cubicBezTo>
                  <a:lnTo>
                    <a:pt x="64565" y="146"/>
                  </a:lnTo>
                  <a:cubicBezTo>
                    <a:pt x="72626" y="-987"/>
                    <a:pt x="80154" y="4609"/>
                    <a:pt x="81286" y="12736"/>
                  </a:cubicBezTo>
                  <a:lnTo>
                    <a:pt x="171887" y="652470"/>
                  </a:lnTo>
                  <a:cubicBezTo>
                    <a:pt x="173020" y="660597"/>
                    <a:pt x="167357" y="668058"/>
                    <a:pt x="159296" y="669191"/>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sp>
          <p:nvSpPr>
            <p:cNvPr id="181" name="任意多边形: 形状 180">
              <a:extLst>
                <a:ext uri="{FF2B5EF4-FFF2-40B4-BE49-F238E27FC236}">
                  <a16:creationId xmlns:a16="http://schemas.microsoft.com/office/drawing/2014/main" id="{4AAE2C00-4E6E-F7FF-86FE-4D7634AFD9F8}"/>
                </a:ext>
              </a:extLst>
            </p:cNvPr>
            <p:cNvSpPr/>
            <p:nvPr/>
          </p:nvSpPr>
          <p:spPr>
            <a:xfrm>
              <a:off x="4849236" y="4172830"/>
              <a:ext cx="156277" cy="361667"/>
            </a:xfrm>
            <a:custGeom>
              <a:avLst/>
              <a:gdLst>
                <a:gd name="connsiteX0" fmla="*/ 60188 w 247683"/>
                <a:gd name="connsiteY0" fmla="*/ 572481 h 573204"/>
                <a:gd name="connsiteX1" fmla="*/ 10291 w 247683"/>
                <a:gd name="connsiteY1" fmla="*/ 556560 h 573204"/>
                <a:gd name="connsiteX2" fmla="*/ 698 w 247683"/>
                <a:gd name="connsiteY2" fmla="*/ 537973 h 573204"/>
                <a:gd name="connsiteX3" fmla="*/ 168909 w 247683"/>
                <a:gd name="connsiteY3" fmla="*/ 10291 h 573204"/>
                <a:gd name="connsiteX4" fmla="*/ 187495 w 247683"/>
                <a:gd name="connsiteY4" fmla="*/ 698 h 573204"/>
                <a:gd name="connsiteX5" fmla="*/ 237392 w 247683"/>
                <a:gd name="connsiteY5" fmla="*/ 16620 h 573204"/>
                <a:gd name="connsiteX6" fmla="*/ 246985 w 247683"/>
                <a:gd name="connsiteY6" fmla="*/ 35206 h 573204"/>
                <a:gd name="connsiteX7" fmla="*/ 78775 w 247683"/>
                <a:gd name="connsiteY7" fmla="*/ 562888 h 573204"/>
                <a:gd name="connsiteX8" fmla="*/ 60188 w 247683"/>
                <a:gd name="connsiteY8" fmla="*/ 572481 h 57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83" h="573204">
                  <a:moveTo>
                    <a:pt x="60188" y="572481"/>
                  </a:moveTo>
                  <a:lnTo>
                    <a:pt x="10291" y="556560"/>
                  </a:lnTo>
                  <a:cubicBezTo>
                    <a:pt x="2497" y="554095"/>
                    <a:pt x="-1767" y="545768"/>
                    <a:pt x="698" y="537973"/>
                  </a:cubicBezTo>
                  <a:lnTo>
                    <a:pt x="168909" y="10291"/>
                  </a:lnTo>
                  <a:cubicBezTo>
                    <a:pt x="171374" y="2497"/>
                    <a:pt x="179701" y="-1767"/>
                    <a:pt x="187495" y="698"/>
                  </a:cubicBezTo>
                  <a:lnTo>
                    <a:pt x="237392" y="16620"/>
                  </a:lnTo>
                  <a:cubicBezTo>
                    <a:pt x="245187" y="19085"/>
                    <a:pt x="249450" y="27412"/>
                    <a:pt x="246985" y="35206"/>
                  </a:cubicBezTo>
                  <a:lnTo>
                    <a:pt x="78775" y="562888"/>
                  </a:lnTo>
                  <a:cubicBezTo>
                    <a:pt x="76310" y="570683"/>
                    <a:pt x="67983" y="575013"/>
                    <a:pt x="60188" y="572481"/>
                  </a:cubicBezTo>
                  <a:close/>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182" name="任意多边形: 形状 181">
              <a:extLst>
                <a:ext uri="{FF2B5EF4-FFF2-40B4-BE49-F238E27FC236}">
                  <a16:creationId xmlns:a16="http://schemas.microsoft.com/office/drawing/2014/main" id="{56D96F87-9DCC-53A1-F242-60E2E1DFD750}"/>
                </a:ext>
              </a:extLst>
            </p:cNvPr>
            <p:cNvSpPr/>
            <p:nvPr/>
          </p:nvSpPr>
          <p:spPr>
            <a:xfrm>
              <a:off x="6723306" y="3056532"/>
              <a:ext cx="1238423" cy="1126616"/>
            </a:xfrm>
            <a:custGeom>
              <a:avLst/>
              <a:gdLst>
                <a:gd name="connsiteX0" fmla="*/ 1916469 w 1962768"/>
                <a:gd name="connsiteY0" fmla="*/ 1785565 h 1785564"/>
                <a:gd name="connsiteX1" fmla="*/ 46300 w 1962768"/>
                <a:gd name="connsiteY1" fmla="*/ 1785565 h 1785564"/>
                <a:gd name="connsiteX2" fmla="*/ 0 w 1962768"/>
                <a:gd name="connsiteY2" fmla="*/ 1739265 h 1785564"/>
                <a:gd name="connsiteX3" fmla="*/ 0 w 1962768"/>
                <a:gd name="connsiteY3" fmla="*/ 46300 h 1785564"/>
                <a:gd name="connsiteX4" fmla="*/ 46300 w 1962768"/>
                <a:gd name="connsiteY4" fmla="*/ 0 h 1785564"/>
                <a:gd name="connsiteX5" fmla="*/ 1916469 w 1962768"/>
                <a:gd name="connsiteY5" fmla="*/ 0 h 1785564"/>
                <a:gd name="connsiteX6" fmla="*/ 1962769 w 1962768"/>
                <a:gd name="connsiteY6" fmla="*/ 46300 h 1785564"/>
                <a:gd name="connsiteX7" fmla="*/ 1962769 w 1962768"/>
                <a:gd name="connsiteY7" fmla="*/ 1739265 h 1785564"/>
                <a:gd name="connsiteX8" fmla="*/ 1916469 w 1962768"/>
                <a:gd name="connsiteY8" fmla="*/ 1785565 h 178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2768" h="1785564">
                  <a:moveTo>
                    <a:pt x="1916469" y="1785565"/>
                  </a:moveTo>
                  <a:lnTo>
                    <a:pt x="46300" y="1785565"/>
                  </a:lnTo>
                  <a:cubicBezTo>
                    <a:pt x="20718" y="1785565"/>
                    <a:pt x="0" y="1764846"/>
                    <a:pt x="0" y="1739265"/>
                  </a:cubicBezTo>
                  <a:lnTo>
                    <a:pt x="0" y="46300"/>
                  </a:lnTo>
                  <a:cubicBezTo>
                    <a:pt x="0" y="20718"/>
                    <a:pt x="20718" y="0"/>
                    <a:pt x="46300" y="0"/>
                  </a:cubicBezTo>
                  <a:lnTo>
                    <a:pt x="1916469" y="0"/>
                  </a:lnTo>
                  <a:cubicBezTo>
                    <a:pt x="1942051" y="0"/>
                    <a:pt x="1962769" y="20718"/>
                    <a:pt x="1962769" y="46300"/>
                  </a:cubicBezTo>
                  <a:lnTo>
                    <a:pt x="1962769" y="1739265"/>
                  </a:lnTo>
                  <a:cubicBezTo>
                    <a:pt x="1962769" y="1764846"/>
                    <a:pt x="1942051" y="1785565"/>
                    <a:pt x="1916469" y="1785565"/>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183" name="任意多边形: 形状 182">
              <a:extLst>
                <a:ext uri="{FF2B5EF4-FFF2-40B4-BE49-F238E27FC236}">
                  <a16:creationId xmlns:a16="http://schemas.microsoft.com/office/drawing/2014/main" id="{E8FB4EF5-EBFD-E970-5AD5-802EB65E677C}"/>
                </a:ext>
              </a:extLst>
            </p:cNvPr>
            <p:cNvSpPr/>
            <p:nvPr/>
          </p:nvSpPr>
          <p:spPr>
            <a:xfrm>
              <a:off x="4330986" y="4756229"/>
              <a:ext cx="926789" cy="149553"/>
            </a:xfrm>
            <a:custGeom>
              <a:avLst/>
              <a:gdLst>
                <a:gd name="connsiteX0" fmla="*/ 1468862 w 1468862"/>
                <a:gd name="connsiteY0" fmla="*/ 237027 h 237026"/>
                <a:gd name="connsiteX1" fmla="*/ 118514 w 1468862"/>
                <a:gd name="connsiteY1" fmla="*/ 237027 h 237026"/>
                <a:gd name="connsiteX2" fmla="*/ 0 w 1468862"/>
                <a:gd name="connsiteY2" fmla="*/ 118513 h 237026"/>
                <a:gd name="connsiteX3" fmla="*/ 0 w 1468862"/>
                <a:gd name="connsiteY3" fmla="*/ 118513 h 237026"/>
                <a:gd name="connsiteX4" fmla="*/ 118514 w 1468862"/>
                <a:gd name="connsiteY4" fmla="*/ 0 h 237026"/>
                <a:gd name="connsiteX5" fmla="*/ 1468862 w 1468862"/>
                <a:gd name="connsiteY5" fmla="*/ 0 h 237026"/>
                <a:gd name="connsiteX6" fmla="*/ 1468862 w 1468862"/>
                <a:gd name="connsiteY6" fmla="*/ 237027 h 237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8862" h="237026">
                  <a:moveTo>
                    <a:pt x="1468862" y="237027"/>
                  </a:moveTo>
                  <a:lnTo>
                    <a:pt x="118514" y="237027"/>
                  </a:lnTo>
                  <a:cubicBezTo>
                    <a:pt x="53028" y="237027"/>
                    <a:pt x="0" y="183932"/>
                    <a:pt x="0" y="118513"/>
                  </a:cubicBezTo>
                  <a:lnTo>
                    <a:pt x="0" y="118513"/>
                  </a:lnTo>
                  <a:cubicBezTo>
                    <a:pt x="0" y="53028"/>
                    <a:pt x="53095" y="0"/>
                    <a:pt x="118514" y="0"/>
                  </a:cubicBezTo>
                  <a:lnTo>
                    <a:pt x="1468862" y="0"/>
                  </a:lnTo>
                  <a:lnTo>
                    <a:pt x="1468862" y="237027"/>
                  </a:lnTo>
                  <a:close/>
                </a:path>
              </a:pathLst>
            </a:custGeom>
            <a:solidFill>
              <a:srgbClr val="30355C"/>
            </a:solidFill>
            <a:ln w="6656" cap="flat">
              <a:noFill/>
              <a:prstDash val="solid"/>
              <a:miter/>
            </a:ln>
          </p:spPr>
          <p:txBody>
            <a:bodyPr rtlCol="0" anchor="ctr"/>
            <a:lstStyle/>
            <a:p>
              <a:endParaRPr lang="zh-CN" altLang="en-US">
                <a:cs typeface="+mn-ea"/>
                <a:sym typeface="+mn-lt"/>
              </a:endParaRPr>
            </a:p>
          </p:txBody>
        </p:sp>
        <p:sp>
          <p:nvSpPr>
            <p:cNvPr id="184" name="任意多边形: 形状 183">
              <a:extLst>
                <a:ext uri="{FF2B5EF4-FFF2-40B4-BE49-F238E27FC236}">
                  <a16:creationId xmlns:a16="http://schemas.microsoft.com/office/drawing/2014/main" id="{12486405-C55E-EB84-4091-3518B44AB86C}"/>
                </a:ext>
              </a:extLst>
            </p:cNvPr>
            <p:cNvSpPr/>
            <p:nvPr/>
          </p:nvSpPr>
          <p:spPr>
            <a:xfrm>
              <a:off x="4657458" y="4765098"/>
              <a:ext cx="593761" cy="131816"/>
            </a:xfrm>
            <a:custGeom>
              <a:avLst/>
              <a:gdLst>
                <a:gd name="connsiteX0" fmla="*/ 941047 w 941047"/>
                <a:gd name="connsiteY0" fmla="*/ 208914 h 208914"/>
                <a:gd name="connsiteX1" fmla="*/ 104457 w 941047"/>
                <a:gd name="connsiteY1" fmla="*/ 208914 h 208914"/>
                <a:gd name="connsiteX2" fmla="*/ 0 w 941047"/>
                <a:gd name="connsiteY2" fmla="*/ 104457 h 208914"/>
                <a:gd name="connsiteX3" fmla="*/ 0 w 941047"/>
                <a:gd name="connsiteY3" fmla="*/ 104457 h 208914"/>
                <a:gd name="connsiteX4" fmla="*/ 104457 w 941047"/>
                <a:gd name="connsiteY4" fmla="*/ 0 h 208914"/>
                <a:gd name="connsiteX5" fmla="*/ 941047 w 941047"/>
                <a:gd name="connsiteY5" fmla="*/ 0 h 208914"/>
                <a:gd name="connsiteX6" fmla="*/ 941047 w 941047"/>
                <a:gd name="connsiteY6" fmla="*/ 208914 h 20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047" h="208914">
                  <a:moveTo>
                    <a:pt x="941047" y="208914"/>
                  </a:moveTo>
                  <a:lnTo>
                    <a:pt x="104457" y="208914"/>
                  </a:lnTo>
                  <a:cubicBezTo>
                    <a:pt x="46766" y="208914"/>
                    <a:pt x="0" y="162148"/>
                    <a:pt x="0" y="104457"/>
                  </a:cubicBezTo>
                  <a:lnTo>
                    <a:pt x="0" y="104457"/>
                  </a:lnTo>
                  <a:cubicBezTo>
                    <a:pt x="0" y="46766"/>
                    <a:pt x="46766" y="0"/>
                    <a:pt x="104457" y="0"/>
                  </a:cubicBezTo>
                  <a:lnTo>
                    <a:pt x="941047" y="0"/>
                  </a:lnTo>
                  <a:lnTo>
                    <a:pt x="941047" y="208914"/>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185" name="任意多边形: 形状 184">
              <a:extLst>
                <a:ext uri="{FF2B5EF4-FFF2-40B4-BE49-F238E27FC236}">
                  <a16:creationId xmlns:a16="http://schemas.microsoft.com/office/drawing/2014/main" id="{7B0C1ABC-ABA4-5FE3-0C47-EE41FA171321}"/>
                </a:ext>
              </a:extLst>
            </p:cNvPr>
            <p:cNvSpPr/>
            <p:nvPr/>
          </p:nvSpPr>
          <p:spPr>
            <a:xfrm>
              <a:off x="4553342" y="4606674"/>
              <a:ext cx="800689" cy="149555"/>
            </a:xfrm>
            <a:custGeom>
              <a:avLst/>
              <a:gdLst>
                <a:gd name="connsiteX0" fmla="*/ 1269008 w 1269007"/>
                <a:gd name="connsiteY0" fmla="*/ 237027 h 237027"/>
                <a:gd name="connsiteX1" fmla="*/ 118514 w 1269007"/>
                <a:gd name="connsiteY1" fmla="*/ 237027 h 237027"/>
                <a:gd name="connsiteX2" fmla="*/ 0 w 1269007"/>
                <a:gd name="connsiteY2" fmla="*/ 118513 h 237027"/>
                <a:gd name="connsiteX3" fmla="*/ 0 w 1269007"/>
                <a:gd name="connsiteY3" fmla="*/ 118513 h 237027"/>
                <a:gd name="connsiteX4" fmla="*/ 118514 w 1269007"/>
                <a:gd name="connsiteY4" fmla="*/ 0 h 237027"/>
                <a:gd name="connsiteX5" fmla="*/ 1269008 w 1269007"/>
                <a:gd name="connsiteY5" fmla="*/ 0 h 237027"/>
                <a:gd name="connsiteX6" fmla="*/ 1269008 w 1269007"/>
                <a:gd name="connsiteY6" fmla="*/ 237027 h 23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007" h="237027">
                  <a:moveTo>
                    <a:pt x="1269008" y="237027"/>
                  </a:moveTo>
                  <a:lnTo>
                    <a:pt x="118514" y="237027"/>
                  </a:lnTo>
                  <a:cubicBezTo>
                    <a:pt x="53028" y="237027"/>
                    <a:pt x="0" y="183932"/>
                    <a:pt x="0" y="118513"/>
                  </a:cubicBezTo>
                  <a:lnTo>
                    <a:pt x="0" y="118513"/>
                  </a:lnTo>
                  <a:cubicBezTo>
                    <a:pt x="0" y="53028"/>
                    <a:pt x="53095" y="0"/>
                    <a:pt x="118514" y="0"/>
                  </a:cubicBezTo>
                  <a:lnTo>
                    <a:pt x="1269008" y="0"/>
                  </a:lnTo>
                  <a:lnTo>
                    <a:pt x="1269008" y="237027"/>
                  </a:ln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186" name="任意多边形: 形状 185">
              <a:extLst>
                <a:ext uri="{FF2B5EF4-FFF2-40B4-BE49-F238E27FC236}">
                  <a16:creationId xmlns:a16="http://schemas.microsoft.com/office/drawing/2014/main" id="{9B10CFB7-D375-8CAA-0B9D-521F45D30FB5}"/>
                </a:ext>
              </a:extLst>
            </p:cNvPr>
            <p:cNvSpPr/>
            <p:nvPr/>
          </p:nvSpPr>
          <p:spPr>
            <a:xfrm>
              <a:off x="4879813" y="4615543"/>
              <a:ext cx="467660" cy="131816"/>
            </a:xfrm>
            <a:custGeom>
              <a:avLst/>
              <a:gdLst>
                <a:gd name="connsiteX0" fmla="*/ 741193 w 741192"/>
                <a:gd name="connsiteY0" fmla="*/ 208914 h 208914"/>
                <a:gd name="connsiteX1" fmla="*/ 104457 w 741192"/>
                <a:gd name="connsiteY1" fmla="*/ 208914 h 208914"/>
                <a:gd name="connsiteX2" fmla="*/ 0 w 741192"/>
                <a:gd name="connsiteY2" fmla="*/ 104457 h 208914"/>
                <a:gd name="connsiteX3" fmla="*/ 0 w 741192"/>
                <a:gd name="connsiteY3" fmla="*/ 104457 h 208914"/>
                <a:gd name="connsiteX4" fmla="*/ 104457 w 741192"/>
                <a:gd name="connsiteY4" fmla="*/ 0 h 208914"/>
                <a:gd name="connsiteX5" fmla="*/ 741193 w 741192"/>
                <a:gd name="connsiteY5" fmla="*/ 0 h 208914"/>
                <a:gd name="connsiteX6" fmla="*/ 741193 w 741192"/>
                <a:gd name="connsiteY6" fmla="*/ 208914 h 20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192" h="208914">
                  <a:moveTo>
                    <a:pt x="741193" y="208914"/>
                  </a:moveTo>
                  <a:lnTo>
                    <a:pt x="104457" y="208914"/>
                  </a:lnTo>
                  <a:cubicBezTo>
                    <a:pt x="46766" y="208914"/>
                    <a:pt x="0" y="162149"/>
                    <a:pt x="0" y="104457"/>
                  </a:cubicBezTo>
                  <a:lnTo>
                    <a:pt x="0" y="104457"/>
                  </a:lnTo>
                  <a:cubicBezTo>
                    <a:pt x="0" y="46766"/>
                    <a:pt x="46766" y="0"/>
                    <a:pt x="104457" y="0"/>
                  </a:cubicBezTo>
                  <a:lnTo>
                    <a:pt x="741193" y="0"/>
                  </a:lnTo>
                  <a:lnTo>
                    <a:pt x="741193" y="208914"/>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187" name="任意多边形: 形状 186">
              <a:extLst>
                <a:ext uri="{FF2B5EF4-FFF2-40B4-BE49-F238E27FC236}">
                  <a16:creationId xmlns:a16="http://schemas.microsoft.com/office/drawing/2014/main" id="{B05AF485-0A0B-4657-3BB7-DD0ADD6B8194}"/>
                </a:ext>
              </a:extLst>
            </p:cNvPr>
            <p:cNvSpPr/>
            <p:nvPr/>
          </p:nvSpPr>
          <p:spPr>
            <a:xfrm>
              <a:off x="5984818" y="3294398"/>
              <a:ext cx="469342" cy="483006"/>
            </a:xfrm>
            <a:custGeom>
              <a:avLst/>
              <a:gdLst>
                <a:gd name="connsiteX0" fmla="*/ 343291 w 743857"/>
                <a:gd name="connsiteY0" fmla="*/ 0 h 765511"/>
                <a:gd name="connsiteX1" fmla="*/ 147367 w 743857"/>
                <a:gd name="connsiteY1" fmla="*/ 368798 h 765511"/>
                <a:gd name="connsiteX2" fmla="*/ 49106 w 743857"/>
                <a:gd name="connsiteY2" fmla="*/ 676640 h 765511"/>
                <a:gd name="connsiteX3" fmla="*/ 682777 w 743857"/>
                <a:gd name="connsiteY3" fmla="*/ 586572 h 765511"/>
                <a:gd name="connsiteX4" fmla="*/ 576321 w 743857"/>
                <a:gd name="connsiteY4" fmla="*/ 154288 h 765511"/>
                <a:gd name="connsiteX5" fmla="*/ 343291 w 743857"/>
                <a:gd name="connsiteY5" fmla="*/ 0 h 765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3857" h="765511">
                  <a:moveTo>
                    <a:pt x="343291" y="0"/>
                  </a:moveTo>
                  <a:cubicBezTo>
                    <a:pt x="343291" y="0"/>
                    <a:pt x="26189" y="128040"/>
                    <a:pt x="147367" y="368798"/>
                  </a:cubicBezTo>
                  <a:cubicBezTo>
                    <a:pt x="147367" y="368798"/>
                    <a:pt x="-103183" y="491575"/>
                    <a:pt x="49106" y="676640"/>
                  </a:cubicBezTo>
                  <a:cubicBezTo>
                    <a:pt x="201394" y="861638"/>
                    <a:pt x="581784" y="721207"/>
                    <a:pt x="682777" y="586572"/>
                  </a:cubicBezTo>
                  <a:cubicBezTo>
                    <a:pt x="751527" y="494906"/>
                    <a:pt x="810484" y="226368"/>
                    <a:pt x="576321" y="154288"/>
                  </a:cubicBezTo>
                  <a:cubicBezTo>
                    <a:pt x="342225" y="82207"/>
                    <a:pt x="343291" y="0"/>
                    <a:pt x="343291" y="0"/>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188" name="任意多边形: 形状 187">
              <a:extLst>
                <a:ext uri="{FF2B5EF4-FFF2-40B4-BE49-F238E27FC236}">
                  <a16:creationId xmlns:a16="http://schemas.microsoft.com/office/drawing/2014/main" id="{AF170C58-DCCD-C3FF-F73B-B4A49DFE2568}"/>
                </a:ext>
              </a:extLst>
            </p:cNvPr>
            <p:cNvSpPr/>
            <p:nvPr/>
          </p:nvSpPr>
          <p:spPr>
            <a:xfrm>
              <a:off x="4233874" y="4906077"/>
              <a:ext cx="3886210" cy="54853"/>
            </a:xfrm>
            <a:custGeom>
              <a:avLst/>
              <a:gdLst>
                <a:gd name="connsiteX0" fmla="*/ 0 w 7120408"/>
                <a:gd name="connsiteY0" fmla="*/ 0 h 105922"/>
                <a:gd name="connsiteX1" fmla="*/ 7120408 w 7120408"/>
                <a:gd name="connsiteY1" fmla="*/ 0 h 105922"/>
                <a:gd name="connsiteX2" fmla="*/ 7120408 w 7120408"/>
                <a:gd name="connsiteY2" fmla="*/ 105923 h 105922"/>
                <a:gd name="connsiteX3" fmla="*/ 0 w 7120408"/>
                <a:gd name="connsiteY3" fmla="*/ 105923 h 105922"/>
              </a:gdLst>
              <a:ahLst/>
              <a:cxnLst>
                <a:cxn ang="0">
                  <a:pos x="connsiteX0" y="connsiteY0"/>
                </a:cxn>
                <a:cxn ang="0">
                  <a:pos x="connsiteX1" y="connsiteY1"/>
                </a:cxn>
                <a:cxn ang="0">
                  <a:pos x="connsiteX2" y="connsiteY2"/>
                </a:cxn>
                <a:cxn ang="0">
                  <a:pos x="connsiteX3" y="connsiteY3"/>
                </a:cxn>
              </a:cxnLst>
              <a:rect l="l" t="t" r="r" b="b"/>
              <a:pathLst>
                <a:path w="7120408" h="105922">
                  <a:moveTo>
                    <a:pt x="0" y="0"/>
                  </a:moveTo>
                  <a:lnTo>
                    <a:pt x="7120408" y="0"/>
                  </a:lnTo>
                  <a:lnTo>
                    <a:pt x="7120408" y="105923"/>
                  </a:lnTo>
                  <a:lnTo>
                    <a:pt x="0" y="105923"/>
                  </a:lnTo>
                  <a:close/>
                </a:path>
              </a:pathLst>
            </a:custGeom>
            <a:solidFill>
              <a:srgbClr val="30355C"/>
            </a:solidFill>
            <a:ln w="6656" cap="flat">
              <a:noFill/>
              <a:prstDash val="solid"/>
              <a:miter/>
            </a:ln>
          </p:spPr>
          <p:txBody>
            <a:bodyPr rtlCol="0" anchor="ctr"/>
            <a:lstStyle/>
            <a:p>
              <a:endParaRPr lang="zh-CN" altLang="en-US">
                <a:cs typeface="+mn-ea"/>
                <a:sym typeface="+mn-lt"/>
              </a:endParaRPr>
            </a:p>
          </p:txBody>
        </p:sp>
        <p:sp>
          <p:nvSpPr>
            <p:cNvPr id="189" name="任意多边形: 形状 188">
              <a:extLst>
                <a:ext uri="{FF2B5EF4-FFF2-40B4-BE49-F238E27FC236}">
                  <a16:creationId xmlns:a16="http://schemas.microsoft.com/office/drawing/2014/main" id="{580FB6FA-0BB3-F7BA-8FB4-80784A6A6513}"/>
                </a:ext>
              </a:extLst>
            </p:cNvPr>
            <p:cNvSpPr/>
            <p:nvPr/>
          </p:nvSpPr>
          <p:spPr>
            <a:xfrm>
              <a:off x="5227834" y="4299538"/>
              <a:ext cx="1204182" cy="577351"/>
            </a:xfrm>
            <a:custGeom>
              <a:avLst/>
              <a:gdLst>
                <a:gd name="connsiteX0" fmla="*/ 1113213 w 1908499"/>
                <a:gd name="connsiteY0" fmla="*/ 0 h 915038"/>
                <a:gd name="connsiteX1" fmla="*/ 75369 w 1908499"/>
                <a:gd name="connsiteY1" fmla="*/ 390182 h 915038"/>
                <a:gd name="connsiteX2" fmla="*/ 1908500 w 1908499"/>
                <a:gd name="connsiteY2" fmla="*/ 893415 h 915038"/>
                <a:gd name="connsiteX3" fmla="*/ 1901371 w 1908499"/>
                <a:gd name="connsiteY3" fmla="*/ 537208 h 915038"/>
                <a:gd name="connsiteX4" fmla="*/ 1229128 w 1908499"/>
                <a:gd name="connsiteY4" fmla="*/ 282727 h 915038"/>
                <a:gd name="connsiteX5" fmla="*/ 1113213 w 1908499"/>
                <a:gd name="connsiteY5" fmla="*/ 0 h 91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8499" h="915038">
                  <a:moveTo>
                    <a:pt x="1113213" y="0"/>
                  </a:moveTo>
                  <a:cubicBezTo>
                    <a:pt x="1113213" y="0"/>
                    <a:pt x="321457" y="130038"/>
                    <a:pt x="75369" y="390182"/>
                  </a:cubicBezTo>
                  <a:cubicBezTo>
                    <a:pt x="-95839" y="572516"/>
                    <a:pt x="-149333" y="1017858"/>
                    <a:pt x="1908500" y="893415"/>
                  </a:cubicBezTo>
                  <a:cubicBezTo>
                    <a:pt x="1901371" y="537208"/>
                    <a:pt x="1901371" y="537208"/>
                    <a:pt x="1901371" y="537208"/>
                  </a:cubicBezTo>
                  <a:cubicBezTo>
                    <a:pt x="1229128" y="282727"/>
                    <a:pt x="1229128" y="282727"/>
                    <a:pt x="1229128" y="282727"/>
                  </a:cubicBezTo>
                  <a:cubicBezTo>
                    <a:pt x="1113213" y="0"/>
                    <a:pt x="1113213" y="0"/>
                    <a:pt x="1113213" y="0"/>
                  </a:cubicBezTo>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190" name="任意多边形: 形状 189">
              <a:extLst>
                <a:ext uri="{FF2B5EF4-FFF2-40B4-BE49-F238E27FC236}">
                  <a16:creationId xmlns:a16="http://schemas.microsoft.com/office/drawing/2014/main" id="{585A8EAA-9E73-0C0F-DBD5-1E76FA81F816}"/>
                </a:ext>
              </a:extLst>
            </p:cNvPr>
            <p:cNvSpPr/>
            <p:nvPr/>
          </p:nvSpPr>
          <p:spPr>
            <a:xfrm>
              <a:off x="5084977" y="4709193"/>
              <a:ext cx="432101" cy="196589"/>
            </a:xfrm>
            <a:custGeom>
              <a:avLst/>
              <a:gdLst>
                <a:gd name="connsiteX0" fmla="*/ 684834 w 684834"/>
                <a:gd name="connsiteY0" fmla="*/ 311573 h 311572"/>
                <a:gd name="connsiteX1" fmla="*/ 156952 w 684834"/>
                <a:gd name="connsiteY1" fmla="*/ 311573 h 311572"/>
                <a:gd name="connsiteX2" fmla="*/ 0 w 684834"/>
                <a:gd name="connsiteY2" fmla="*/ 156685 h 311572"/>
                <a:gd name="connsiteX3" fmla="*/ 156952 w 684834"/>
                <a:gd name="connsiteY3" fmla="*/ 0 h 311572"/>
                <a:gd name="connsiteX4" fmla="*/ 684834 w 684834"/>
                <a:gd name="connsiteY4" fmla="*/ 0 h 311572"/>
                <a:gd name="connsiteX5" fmla="*/ 684834 w 684834"/>
                <a:gd name="connsiteY5" fmla="*/ 311573 h 31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834" h="311572">
                  <a:moveTo>
                    <a:pt x="684834" y="311573"/>
                  </a:moveTo>
                  <a:cubicBezTo>
                    <a:pt x="156952" y="311573"/>
                    <a:pt x="156952" y="311573"/>
                    <a:pt x="156952" y="311573"/>
                  </a:cubicBezTo>
                  <a:cubicBezTo>
                    <a:pt x="71348" y="311573"/>
                    <a:pt x="0" y="242157"/>
                    <a:pt x="0" y="156685"/>
                  </a:cubicBezTo>
                  <a:cubicBezTo>
                    <a:pt x="0" y="69416"/>
                    <a:pt x="71348" y="0"/>
                    <a:pt x="156952" y="0"/>
                  </a:cubicBezTo>
                  <a:cubicBezTo>
                    <a:pt x="684834" y="0"/>
                    <a:pt x="684834" y="0"/>
                    <a:pt x="684834" y="0"/>
                  </a:cubicBezTo>
                  <a:cubicBezTo>
                    <a:pt x="684834" y="311573"/>
                    <a:pt x="684834" y="311573"/>
                    <a:pt x="684834" y="311573"/>
                  </a:cubicBezTo>
                </a:path>
              </a:pathLst>
            </a:custGeom>
            <a:solidFill>
              <a:srgbClr val="443789"/>
            </a:solidFill>
            <a:ln w="6656" cap="flat">
              <a:noFill/>
              <a:prstDash val="solid"/>
              <a:miter/>
            </a:ln>
          </p:spPr>
          <p:txBody>
            <a:bodyPr rtlCol="0" anchor="ctr"/>
            <a:lstStyle/>
            <a:p>
              <a:endParaRPr lang="zh-CN" altLang="en-US">
                <a:cs typeface="+mn-ea"/>
                <a:sym typeface="+mn-lt"/>
              </a:endParaRPr>
            </a:p>
          </p:txBody>
        </p:sp>
        <p:sp>
          <p:nvSpPr>
            <p:cNvPr id="191" name="任意多边形: 形状 190">
              <a:extLst>
                <a:ext uri="{FF2B5EF4-FFF2-40B4-BE49-F238E27FC236}">
                  <a16:creationId xmlns:a16="http://schemas.microsoft.com/office/drawing/2014/main" id="{5DB8AF78-9CF8-40C3-8CAE-CB962EF5BFFF}"/>
                </a:ext>
              </a:extLst>
            </p:cNvPr>
            <p:cNvSpPr/>
            <p:nvPr/>
          </p:nvSpPr>
          <p:spPr>
            <a:xfrm>
              <a:off x="5181149" y="4748074"/>
              <a:ext cx="335929" cy="119878"/>
            </a:xfrm>
            <a:custGeom>
              <a:avLst/>
              <a:gdLst>
                <a:gd name="connsiteX0" fmla="*/ 532412 w 532411"/>
                <a:gd name="connsiteY0" fmla="*/ 189995 h 189994"/>
                <a:gd name="connsiteX1" fmla="*/ 94398 w 532411"/>
                <a:gd name="connsiteY1" fmla="*/ 189995 h 189994"/>
                <a:gd name="connsiteX2" fmla="*/ 0 w 532411"/>
                <a:gd name="connsiteY2" fmla="*/ 94997 h 189994"/>
                <a:gd name="connsiteX3" fmla="*/ 94398 w 532411"/>
                <a:gd name="connsiteY3" fmla="*/ 0 h 189994"/>
                <a:gd name="connsiteX4" fmla="*/ 532412 w 532411"/>
                <a:gd name="connsiteY4" fmla="*/ 0 h 189994"/>
                <a:gd name="connsiteX5" fmla="*/ 532412 w 532411"/>
                <a:gd name="connsiteY5" fmla="*/ 189995 h 18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2411" h="189994">
                  <a:moveTo>
                    <a:pt x="532412" y="189995"/>
                  </a:moveTo>
                  <a:cubicBezTo>
                    <a:pt x="94398" y="189995"/>
                    <a:pt x="94398" y="189995"/>
                    <a:pt x="94398" y="189995"/>
                  </a:cubicBezTo>
                  <a:cubicBezTo>
                    <a:pt x="42769" y="189995"/>
                    <a:pt x="0" y="146959"/>
                    <a:pt x="0" y="94997"/>
                  </a:cubicBezTo>
                  <a:cubicBezTo>
                    <a:pt x="0" y="41237"/>
                    <a:pt x="42769" y="0"/>
                    <a:pt x="94398" y="0"/>
                  </a:cubicBezTo>
                  <a:cubicBezTo>
                    <a:pt x="532412" y="0"/>
                    <a:pt x="532412" y="0"/>
                    <a:pt x="532412" y="0"/>
                  </a:cubicBezTo>
                  <a:cubicBezTo>
                    <a:pt x="532412" y="189995"/>
                    <a:pt x="532412" y="189995"/>
                    <a:pt x="532412" y="189995"/>
                  </a:cubicBezTo>
                </a:path>
              </a:pathLst>
            </a:custGeom>
            <a:solidFill>
              <a:srgbClr val="22211B"/>
            </a:solidFill>
            <a:ln w="6656" cap="flat">
              <a:noFill/>
              <a:prstDash val="solid"/>
              <a:miter/>
            </a:ln>
          </p:spPr>
          <p:txBody>
            <a:bodyPr rtlCol="0" anchor="ctr"/>
            <a:lstStyle/>
            <a:p>
              <a:endParaRPr lang="zh-CN" altLang="en-US">
                <a:cs typeface="+mn-ea"/>
                <a:sym typeface="+mn-lt"/>
              </a:endParaRPr>
            </a:p>
          </p:txBody>
        </p:sp>
        <p:sp>
          <p:nvSpPr>
            <p:cNvPr id="192" name="任意多边形: 形状 191">
              <a:extLst>
                <a:ext uri="{FF2B5EF4-FFF2-40B4-BE49-F238E27FC236}">
                  <a16:creationId xmlns:a16="http://schemas.microsoft.com/office/drawing/2014/main" id="{40BCD8A5-FA8F-2704-62C2-A02478297649}"/>
                </a:ext>
              </a:extLst>
            </p:cNvPr>
            <p:cNvSpPr/>
            <p:nvPr/>
          </p:nvSpPr>
          <p:spPr>
            <a:xfrm>
              <a:off x="5103388" y="4710245"/>
              <a:ext cx="413732" cy="195538"/>
            </a:xfrm>
            <a:custGeom>
              <a:avLst/>
              <a:gdLst>
                <a:gd name="connsiteX0" fmla="*/ 655655 w 655721"/>
                <a:gd name="connsiteY0" fmla="*/ 0 h 309907"/>
                <a:gd name="connsiteX1" fmla="*/ 655655 w 655721"/>
                <a:gd name="connsiteY1" fmla="*/ 0 h 309907"/>
                <a:gd name="connsiteX2" fmla="*/ 493507 w 655721"/>
                <a:gd name="connsiteY2" fmla="*/ 60556 h 309907"/>
                <a:gd name="connsiteX3" fmla="*/ 655655 w 655721"/>
                <a:gd name="connsiteY3" fmla="*/ 60556 h 309907"/>
                <a:gd name="connsiteX4" fmla="*/ 655655 w 655721"/>
                <a:gd name="connsiteY4" fmla="*/ 249351 h 309907"/>
                <a:gd name="connsiteX5" fmla="*/ 217375 w 655721"/>
                <a:gd name="connsiteY5" fmla="*/ 249351 h 309907"/>
                <a:gd name="connsiteX6" fmla="*/ 131837 w 655721"/>
                <a:gd name="connsiteY6" fmla="*/ 194125 h 309907"/>
                <a:gd name="connsiteX7" fmla="*/ 0 w 655721"/>
                <a:gd name="connsiteY7" fmla="*/ 242223 h 309907"/>
                <a:gd name="connsiteX8" fmla="*/ 128307 w 655721"/>
                <a:gd name="connsiteY8" fmla="*/ 309907 h 309907"/>
                <a:gd name="connsiteX9" fmla="*/ 655722 w 655721"/>
                <a:gd name="connsiteY9" fmla="*/ 309907 h 309907"/>
                <a:gd name="connsiteX10" fmla="*/ 655655 w 655721"/>
                <a:gd name="connsiteY10" fmla="*/ 0 h 30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5721" h="309907">
                  <a:moveTo>
                    <a:pt x="655655" y="0"/>
                  </a:moveTo>
                  <a:lnTo>
                    <a:pt x="655655" y="0"/>
                  </a:lnTo>
                  <a:cubicBezTo>
                    <a:pt x="493507" y="60556"/>
                    <a:pt x="493507" y="60556"/>
                    <a:pt x="493507" y="60556"/>
                  </a:cubicBezTo>
                  <a:cubicBezTo>
                    <a:pt x="655655" y="60556"/>
                    <a:pt x="655655" y="60556"/>
                    <a:pt x="655655" y="60556"/>
                  </a:cubicBezTo>
                  <a:cubicBezTo>
                    <a:pt x="655655" y="249351"/>
                    <a:pt x="655655" y="249351"/>
                    <a:pt x="655655" y="249351"/>
                  </a:cubicBezTo>
                  <a:cubicBezTo>
                    <a:pt x="217375" y="249351"/>
                    <a:pt x="217375" y="249351"/>
                    <a:pt x="217375" y="249351"/>
                  </a:cubicBezTo>
                  <a:cubicBezTo>
                    <a:pt x="179936" y="249351"/>
                    <a:pt x="146093" y="226235"/>
                    <a:pt x="131837" y="194125"/>
                  </a:cubicBezTo>
                  <a:cubicBezTo>
                    <a:pt x="0" y="242223"/>
                    <a:pt x="0" y="242223"/>
                    <a:pt x="0" y="242223"/>
                  </a:cubicBezTo>
                  <a:cubicBezTo>
                    <a:pt x="28513" y="283193"/>
                    <a:pt x="74812" y="309907"/>
                    <a:pt x="128307" y="309907"/>
                  </a:cubicBezTo>
                  <a:cubicBezTo>
                    <a:pt x="655722" y="309907"/>
                    <a:pt x="655722" y="309907"/>
                    <a:pt x="655722" y="309907"/>
                  </a:cubicBezTo>
                  <a:cubicBezTo>
                    <a:pt x="655655" y="0"/>
                    <a:pt x="655655" y="0"/>
                    <a:pt x="655655" y="0"/>
                  </a:cubicBezTo>
                </a:path>
              </a:pathLst>
            </a:custGeom>
            <a:solidFill>
              <a:srgbClr val="2B2254"/>
            </a:solidFill>
            <a:ln w="6656" cap="flat">
              <a:noFill/>
              <a:prstDash val="solid"/>
              <a:miter/>
            </a:ln>
          </p:spPr>
          <p:txBody>
            <a:bodyPr rtlCol="0" anchor="ctr"/>
            <a:lstStyle/>
            <a:p>
              <a:endParaRPr lang="zh-CN" altLang="en-US">
                <a:cs typeface="+mn-ea"/>
                <a:sym typeface="+mn-lt"/>
              </a:endParaRPr>
            </a:p>
          </p:txBody>
        </p:sp>
        <p:sp>
          <p:nvSpPr>
            <p:cNvPr id="193" name="任意多边形: 形状 192">
              <a:extLst>
                <a:ext uri="{FF2B5EF4-FFF2-40B4-BE49-F238E27FC236}">
                  <a16:creationId xmlns:a16="http://schemas.microsoft.com/office/drawing/2014/main" id="{F1DD4EA9-6275-770F-A5A9-42EC228923FD}"/>
                </a:ext>
              </a:extLst>
            </p:cNvPr>
            <p:cNvSpPr/>
            <p:nvPr/>
          </p:nvSpPr>
          <p:spPr>
            <a:xfrm>
              <a:off x="5186529" y="4748074"/>
              <a:ext cx="330549" cy="119878"/>
            </a:xfrm>
            <a:custGeom>
              <a:avLst/>
              <a:gdLst>
                <a:gd name="connsiteX0" fmla="*/ 523885 w 523884"/>
                <a:gd name="connsiteY0" fmla="*/ 0 h 189994"/>
                <a:gd name="connsiteX1" fmla="*/ 361736 w 523884"/>
                <a:gd name="connsiteY1" fmla="*/ 0 h 189994"/>
                <a:gd name="connsiteX2" fmla="*/ 0 w 523884"/>
                <a:gd name="connsiteY2" fmla="*/ 134435 h 189994"/>
                <a:gd name="connsiteX3" fmla="*/ 85538 w 523884"/>
                <a:gd name="connsiteY3" fmla="*/ 189995 h 189994"/>
                <a:gd name="connsiteX4" fmla="*/ 523885 w 523884"/>
                <a:gd name="connsiteY4" fmla="*/ 189995 h 189994"/>
                <a:gd name="connsiteX5" fmla="*/ 523885 w 523884"/>
                <a:gd name="connsiteY5" fmla="*/ 0 h 18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884" h="189994">
                  <a:moveTo>
                    <a:pt x="523885" y="0"/>
                  </a:moveTo>
                  <a:cubicBezTo>
                    <a:pt x="361736" y="0"/>
                    <a:pt x="361736" y="0"/>
                    <a:pt x="361736" y="0"/>
                  </a:cubicBezTo>
                  <a:cubicBezTo>
                    <a:pt x="0" y="134435"/>
                    <a:pt x="0" y="134435"/>
                    <a:pt x="0" y="134435"/>
                  </a:cubicBezTo>
                  <a:cubicBezTo>
                    <a:pt x="14256" y="166678"/>
                    <a:pt x="48098" y="189995"/>
                    <a:pt x="85538" y="189995"/>
                  </a:cubicBezTo>
                  <a:cubicBezTo>
                    <a:pt x="523885" y="189995"/>
                    <a:pt x="523885" y="189995"/>
                    <a:pt x="523885" y="189995"/>
                  </a:cubicBezTo>
                  <a:cubicBezTo>
                    <a:pt x="523885" y="0"/>
                    <a:pt x="523885" y="0"/>
                    <a:pt x="523885" y="0"/>
                  </a:cubicBezTo>
                </a:path>
              </a:pathLst>
            </a:custGeom>
            <a:solidFill>
              <a:srgbClr val="151411"/>
            </a:solidFill>
            <a:ln w="6656" cap="flat">
              <a:noFill/>
              <a:prstDash val="solid"/>
              <a:miter/>
            </a:ln>
          </p:spPr>
          <p:txBody>
            <a:bodyPr rtlCol="0" anchor="ctr"/>
            <a:lstStyle/>
            <a:p>
              <a:endParaRPr lang="zh-CN" altLang="en-US">
                <a:cs typeface="+mn-ea"/>
                <a:sym typeface="+mn-lt"/>
              </a:endParaRPr>
            </a:p>
          </p:txBody>
        </p:sp>
        <p:sp>
          <p:nvSpPr>
            <p:cNvPr id="194" name="任意多边形: 形状 193">
              <a:extLst>
                <a:ext uri="{FF2B5EF4-FFF2-40B4-BE49-F238E27FC236}">
                  <a16:creationId xmlns:a16="http://schemas.microsoft.com/office/drawing/2014/main" id="{7C008D9B-B078-7674-97F6-F5411C3C7CE6}"/>
                </a:ext>
              </a:extLst>
            </p:cNvPr>
            <p:cNvSpPr/>
            <p:nvPr/>
          </p:nvSpPr>
          <p:spPr>
            <a:xfrm>
              <a:off x="5264334" y="4769679"/>
              <a:ext cx="8659" cy="75618"/>
            </a:xfrm>
            <a:custGeom>
              <a:avLst/>
              <a:gdLst>
                <a:gd name="connsiteX0" fmla="*/ 0 w 13723"/>
                <a:gd name="connsiteY0" fmla="*/ 0 h 119845"/>
                <a:gd name="connsiteX1" fmla="*/ 13723 w 13723"/>
                <a:gd name="connsiteY1" fmla="*/ 0 h 119845"/>
                <a:gd name="connsiteX2" fmla="*/ 13723 w 13723"/>
                <a:gd name="connsiteY2" fmla="*/ 119846 h 119845"/>
                <a:gd name="connsiteX3" fmla="*/ 0 w 13723"/>
                <a:gd name="connsiteY3" fmla="*/ 119846 h 119845"/>
                <a:gd name="connsiteX4" fmla="*/ 0 w 13723"/>
                <a:gd name="connsiteY4" fmla="*/ 0 h 119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23" h="119845">
                  <a:moveTo>
                    <a:pt x="0" y="0"/>
                  </a:moveTo>
                  <a:lnTo>
                    <a:pt x="13723" y="0"/>
                  </a:lnTo>
                  <a:lnTo>
                    <a:pt x="13723" y="119846"/>
                  </a:lnTo>
                  <a:lnTo>
                    <a:pt x="0" y="119846"/>
                  </a:lnTo>
                  <a:lnTo>
                    <a:pt x="0" y="0"/>
                  </a:lnTo>
                  <a:close/>
                </a:path>
              </a:pathLst>
            </a:custGeom>
            <a:solidFill>
              <a:srgbClr val="D2BDBD"/>
            </a:solidFill>
            <a:ln w="6656" cap="flat">
              <a:noFill/>
              <a:prstDash val="solid"/>
              <a:miter/>
            </a:ln>
          </p:spPr>
          <p:txBody>
            <a:bodyPr rtlCol="0" anchor="ctr"/>
            <a:lstStyle/>
            <a:p>
              <a:endParaRPr lang="zh-CN" altLang="en-US">
                <a:cs typeface="+mn-ea"/>
                <a:sym typeface="+mn-lt"/>
              </a:endParaRPr>
            </a:p>
          </p:txBody>
        </p:sp>
        <p:sp>
          <p:nvSpPr>
            <p:cNvPr id="195" name="任意多边形: 形状 194">
              <a:extLst>
                <a:ext uri="{FF2B5EF4-FFF2-40B4-BE49-F238E27FC236}">
                  <a16:creationId xmlns:a16="http://schemas.microsoft.com/office/drawing/2014/main" id="{F93F4BB9-4EA7-FBF1-6925-AF123EB4B6B4}"/>
                </a:ext>
              </a:extLst>
            </p:cNvPr>
            <p:cNvSpPr/>
            <p:nvPr/>
          </p:nvSpPr>
          <p:spPr>
            <a:xfrm>
              <a:off x="5320489" y="4769679"/>
              <a:ext cx="8659" cy="75618"/>
            </a:xfrm>
            <a:custGeom>
              <a:avLst/>
              <a:gdLst>
                <a:gd name="connsiteX0" fmla="*/ 0 w 13723"/>
                <a:gd name="connsiteY0" fmla="*/ 0 h 119845"/>
                <a:gd name="connsiteX1" fmla="*/ 13724 w 13723"/>
                <a:gd name="connsiteY1" fmla="*/ 0 h 119845"/>
                <a:gd name="connsiteX2" fmla="*/ 13724 w 13723"/>
                <a:gd name="connsiteY2" fmla="*/ 119846 h 119845"/>
                <a:gd name="connsiteX3" fmla="*/ 0 w 13723"/>
                <a:gd name="connsiteY3" fmla="*/ 119846 h 119845"/>
                <a:gd name="connsiteX4" fmla="*/ 0 w 13723"/>
                <a:gd name="connsiteY4" fmla="*/ 0 h 119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23" h="119845">
                  <a:moveTo>
                    <a:pt x="0" y="0"/>
                  </a:moveTo>
                  <a:lnTo>
                    <a:pt x="13724" y="0"/>
                  </a:lnTo>
                  <a:lnTo>
                    <a:pt x="13724" y="119846"/>
                  </a:lnTo>
                  <a:lnTo>
                    <a:pt x="0" y="119846"/>
                  </a:lnTo>
                  <a:lnTo>
                    <a:pt x="0" y="0"/>
                  </a:lnTo>
                  <a:close/>
                </a:path>
              </a:pathLst>
            </a:custGeom>
            <a:solidFill>
              <a:srgbClr val="D2BDBD"/>
            </a:solidFill>
            <a:ln w="6656" cap="flat">
              <a:noFill/>
              <a:prstDash val="solid"/>
              <a:miter/>
            </a:ln>
          </p:spPr>
          <p:txBody>
            <a:bodyPr rtlCol="0" anchor="ctr"/>
            <a:lstStyle/>
            <a:p>
              <a:endParaRPr lang="zh-CN" altLang="en-US">
                <a:cs typeface="+mn-ea"/>
                <a:sym typeface="+mn-lt"/>
              </a:endParaRPr>
            </a:p>
          </p:txBody>
        </p:sp>
        <p:sp>
          <p:nvSpPr>
            <p:cNvPr id="196" name="任意多边形: 形状 195">
              <a:extLst>
                <a:ext uri="{FF2B5EF4-FFF2-40B4-BE49-F238E27FC236}">
                  <a16:creationId xmlns:a16="http://schemas.microsoft.com/office/drawing/2014/main" id="{79CAFAED-916E-6177-215C-0071D5CF6489}"/>
                </a:ext>
              </a:extLst>
            </p:cNvPr>
            <p:cNvSpPr/>
            <p:nvPr/>
          </p:nvSpPr>
          <p:spPr>
            <a:xfrm>
              <a:off x="5376688" y="4769679"/>
              <a:ext cx="9709" cy="75618"/>
            </a:xfrm>
            <a:custGeom>
              <a:avLst/>
              <a:gdLst>
                <a:gd name="connsiteX0" fmla="*/ 0 w 15388"/>
                <a:gd name="connsiteY0" fmla="*/ 0 h 119845"/>
                <a:gd name="connsiteX1" fmla="*/ 15389 w 15388"/>
                <a:gd name="connsiteY1" fmla="*/ 0 h 119845"/>
                <a:gd name="connsiteX2" fmla="*/ 15389 w 15388"/>
                <a:gd name="connsiteY2" fmla="*/ 119846 h 119845"/>
                <a:gd name="connsiteX3" fmla="*/ 0 w 15388"/>
                <a:gd name="connsiteY3" fmla="*/ 119846 h 119845"/>
                <a:gd name="connsiteX4" fmla="*/ 0 w 15388"/>
                <a:gd name="connsiteY4" fmla="*/ 0 h 119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8" h="119845">
                  <a:moveTo>
                    <a:pt x="0" y="0"/>
                  </a:moveTo>
                  <a:lnTo>
                    <a:pt x="15389" y="0"/>
                  </a:lnTo>
                  <a:lnTo>
                    <a:pt x="15389" y="119846"/>
                  </a:lnTo>
                  <a:lnTo>
                    <a:pt x="0" y="119846"/>
                  </a:lnTo>
                  <a:lnTo>
                    <a:pt x="0" y="0"/>
                  </a:lnTo>
                  <a:close/>
                </a:path>
              </a:pathLst>
            </a:custGeom>
            <a:solidFill>
              <a:srgbClr val="D2BDBD"/>
            </a:solidFill>
            <a:ln w="6656" cap="flat">
              <a:noFill/>
              <a:prstDash val="solid"/>
              <a:miter/>
            </a:ln>
          </p:spPr>
          <p:txBody>
            <a:bodyPr rtlCol="0" anchor="ctr"/>
            <a:lstStyle/>
            <a:p>
              <a:endParaRPr lang="zh-CN" altLang="en-US">
                <a:cs typeface="+mn-ea"/>
                <a:sym typeface="+mn-lt"/>
              </a:endParaRPr>
            </a:p>
          </p:txBody>
        </p:sp>
        <p:sp>
          <p:nvSpPr>
            <p:cNvPr id="197" name="任意多边形: 形状 196">
              <a:extLst>
                <a:ext uri="{FF2B5EF4-FFF2-40B4-BE49-F238E27FC236}">
                  <a16:creationId xmlns:a16="http://schemas.microsoft.com/office/drawing/2014/main" id="{B1149522-8FD6-B70D-A356-A0CF2A2D1FBD}"/>
                </a:ext>
              </a:extLst>
            </p:cNvPr>
            <p:cNvSpPr/>
            <p:nvPr/>
          </p:nvSpPr>
          <p:spPr>
            <a:xfrm>
              <a:off x="7009887" y="4688639"/>
              <a:ext cx="456900" cy="196589"/>
            </a:xfrm>
            <a:custGeom>
              <a:avLst/>
              <a:gdLst>
                <a:gd name="connsiteX0" fmla="*/ 0 w 724138"/>
                <a:gd name="connsiteY0" fmla="*/ 0 h 311572"/>
                <a:gd name="connsiteX1" fmla="*/ 567586 w 724138"/>
                <a:gd name="connsiteY1" fmla="*/ 0 h 311572"/>
                <a:gd name="connsiteX2" fmla="*/ 724139 w 724138"/>
                <a:gd name="connsiteY2" fmla="*/ 156685 h 311572"/>
                <a:gd name="connsiteX3" fmla="*/ 567586 w 724138"/>
                <a:gd name="connsiteY3" fmla="*/ 311573 h 311572"/>
                <a:gd name="connsiteX4" fmla="*/ 0 w 724138"/>
                <a:gd name="connsiteY4" fmla="*/ 311573 h 311572"/>
                <a:gd name="connsiteX5" fmla="*/ 0 w 724138"/>
                <a:gd name="connsiteY5" fmla="*/ 0 h 31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138" h="311572">
                  <a:moveTo>
                    <a:pt x="0" y="0"/>
                  </a:moveTo>
                  <a:cubicBezTo>
                    <a:pt x="567586" y="0"/>
                    <a:pt x="567586" y="0"/>
                    <a:pt x="567586" y="0"/>
                  </a:cubicBezTo>
                  <a:cubicBezTo>
                    <a:pt x="652991" y="0"/>
                    <a:pt x="724139" y="69416"/>
                    <a:pt x="724139" y="156685"/>
                  </a:cubicBezTo>
                  <a:cubicBezTo>
                    <a:pt x="724139" y="242157"/>
                    <a:pt x="652991" y="311573"/>
                    <a:pt x="567586" y="311573"/>
                  </a:cubicBezTo>
                  <a:cubicBezTo>
                    <a:pt x="0" y="311573"/>
                    <a:pt x="0" y="311573"/>
                    <a:pt x="0" y="311573"/>
                  </a:cubicBezTo>
                  <a:cubicBezTo>
                    <a:pt x="0" y="0"/>
                    <a:pt x="0" y="0"/>
                    <a:pt x="0" y="0"/>
                  </a:cubicBezTo>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198" name="任意多边形: 形状 197">
              <a:extLst>
                <a:ext uri="{FF2B5EF4-FFF2-40B4-BE49-F238E27FC236}">
                  <a16:creationId xmlns:a16="http://schemas.microsoft.com/office/drawing/2014/main" id="{D7244F4D-0B53-6A86-819D-D9BDE9DF4B60}"/>
                </a:ext>
              </a:extLst>
            </p:cNvPr>
            <p:cNvSpPr/>
            <p:nvPr/>
          </p:nvSpPr>
          <p:spPr>
            <a:xfrm>
              <a:off x="7009887" y="4688639"/>
              <a:ext cx="431008" cy="196589"/>
            </a:xfrm>
            <a:custGeom>
              <a:avLst/>
              <a:gdLst>
                <a:gd name="connsiteX0" fmla="*/ 0 w 683101"/>
                <a:gd name="connsiteY0" fmla="*/ 0 h 311572"/>
                <a:gd name="connsiteX1" fmla="*/ 526549 w 683101"/>
                <a:gd name="connsiteY1" fmla="*/ 0 h 311572"/>
                <a:gd name="connsiteX2" fmla="*/ 683102 w 683101"/>
                <a:gd name="connsiteY2" fmla="*/ 156685 h 311572"/>
                <a:gd name="connsiteX3" fmla="*/ 526549 w 683101"/>
                <a:gd name="connsiteY3" fmla="*/ 311573 h 311572"/>
                <a:gd name="connsiteX4" fmla="*/ 0 w 683101"/>
                <a:gd name="connsiteY4" fmla="*/ 311573 h 311572"/>
                <a:gd name="connsiteX5" fmla="*/ 0 w 683101"/>
                <a:gd name="connsiteY5" fmla="*/ 0 h 31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101" h="311572">
                  <a:moveTo>
                    <a:pt x="0" y="0"/>
                  </a:moveTo>
                  <a:cubicBezTo>
                    <a:pt x="526549" y="0"/>
                    <a:pt x="526549" y="0"/>
                    <a:pt x="526549" y="0"/>
                  </a:cubicBezTo>
                  <a:cubicBezTo>
                    <a:pt x="613686" y="0"/>
                    <a:pt x="683102" y="69416"/>
                    <a:pt x="683102" y="156685"/>
                  </a:cubicBezTo>
                  <a:cubicBezTo>
                    <a:pt x="683102" y="242157"/>
                    <a:pt x="613753" y="311573"/>
                    <a:pt x="526549" y="311573"/>
                  </a:cubicBezTo>
                  <a:cubicBezTo>
                    <a:pt x="0" y="311573"/>
                    <a:pt x="0" y="311573"/>
                    <a:pt x="0" y="311573"/>
                  </a:cubicBezTo>
                  <a:cubicBezTo>
                    <a:pt x="0" y="0"/>
                    <a:pt x="0" y="0"/>
                    <a:pt x="0" y="0"/>
                  </a:cubicBezTo>
                </a:path>
              </a:pathLst>
            </a:custGeom>
            <a:solidFill>
              <a:srgbClr val="443789"/>
            </a:solidFill>
            <a:ln w="6656" cap="flat">
              <a:noFill/>
              <a:prstDash val="solid"/>
              <a:miter/>
            </a:ln>
          </p:spPr>
          <p:txBody>
            <a:bodyPr rtlCol="0" anchor="ctr"/>
            <a:lstStyle/>
            <a:p>
              <a:endParaRPr lang="zh-CN" altLang="en-US">
                <a:cs typeface="+mn-ea"/>
                <a:sym typeface="+mn-lt"/>
              </a:endParaRPr>
            </a:p>
          </p:txBody>
        </p:sp>
        <p:sp>
          <p:nvSpPr>
            <p:cNvPr id="199" name="任意多边形: 形状 198">
              <a:extLst>
                <a:ext uri="{FF2B5EF4-FFF2-40B4-BE49-F238E27FC236}">
                  <a16:creationId xmlns:a16="http://schemas.microsoft.com/office/drawing/2014/main" id="{114641EC-E7AC-AB46-3248-8E8B6F1AA7B7}"/>
                </a:ext>
              </a:extLst>
            </p:cNvPr>
            <p:cNvSpPr/>
            <p:nvPr/>
          </p:nvSpPr>
          <p:spPr>
            <a:xfrm>
              <a:off x="7008836" y="4844204"/>
              <a:ext cx="434202" cy="42117"/>
            </a:xfrm>
            <a:custGeom>
              <a:avLst/>
              <a:gdLst>
                <a:gd name="connsiteX0" fmla="*/ 688165 w 688164"/>
                <a:gd name="connsiteY0" fmla="*/ 10525 h 66751"/>
                <a:gd name="connsiteX1" fmla="*/ 649060 w 688164"/>
                <a:gd name="connsiteY1" fmla="*/ 43901 h 66751"/>
                <a:gd name="connsiteX2" fmla="*/ 649060 w 688164"/>
                <a:gd name="connsiteY2" fmla="*/ 43901 h 66751"/>
                <a:gd name="connsiteX3" fmla="*/ 688165 w 688164"/>
                <a:gd name="connsiteY3" fmla="*/ 10525 h 66751"/>
                <a:gd name="connsiteX4" fmla="*/ 688165 w 688164"/>
                <a:gd name="connsiteY4" fmla="*/ 10525 h 66751"/>
                <a:gd name="connsiteX5" fmla="*/ 1732 w 688164"/>
                <a:gd name="connsiteY5" fmla="*/ 0 h 66751"/>
                <a:gd name="connsiteX6" fmla="*/ 0 w 688164"/>
                <a:gd name="connsiteY6" fmla="*/ 0 h 66751"/>
                <a:gd name="connsiteX7" fmla="*/ 0 w 688164"/>
                <a:gd name="connsiteY7" fmla="*/ 66751 h 66751"/>
                <a:gd name="connsiteX8" fmla="*/ 380589 w 688164"/>
                <a:gd name="connsiteY8" fmla="*/ 66751 h 66751"/>
                <a:gd name="connsiteX9" fmla="*/ 382388 w 688164"/>
                <a:gd name="connsiteY9" fmla="*/ 65019 h 66751"/>
                <a:gd name="connsiteX10" fmla="*/ 1799 w 688164"/>
                <a:gd name="connsiteY10" fmla="*/ 65019 h 66751"/>
                <a:gd name="connsiteX11" fmla="*/ 1732 w 688164"/>
                <a:gd name="connsiteY11" fmla="*/ 0 h 6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8164" h="66751">
                  <a:moveTo>
                    <a:pt x="688165" y="10525"/>
                  </a:moveTo>
                  <a:cubicBezTo>
                    <a:pt x="677506" y="24582"/>
                    <a:pt x="663250" y="35107"/>
                    <a:pt x="649060" y="43901"/>
                  </a:cubicBezTo>
                  <a:lnTo>
                    <a:pt x="649060" y="43901"/>
                  </a:lnTo>
                  <a:cubicBezTo>
                    <a:pt x="665049" y="35107"/>
                    <a:pt x="677506" y="24582"/>
                    <a:pt x="688165" y="10525"/>
                  </a:cubicBezTo>
                  <a:lnTo>
                    <a:pt x="688165" y="10525"/>
                  </a:lnTo>
                  <a:moveTo>
                    <a:pt x="1732" y="0"/>
                  </a:moveTo>
                  <a:lnTo>
                    <a:pt x="0" y="0"/>
                  </a:lnTo>
                  <a:cubicBezTo>
                    <a:pt x="0" y="66751"/>
                    <a:pt x="0" y="66751"/>
                    <a:pt x="0" y="66751"/>
                  </a:cubicBezTo>
                  <a:cubicBezTo>
                    <a:pt x="380589" y="66751"/>
                    <a:pt x="380589" y="66751"/>
                    <a:pt x="380589" y="66751"/>
                  </a:cubicBezTo>
                  <a:cubicBezTo>
                    <a:pt x="380589" y="66751"/>
                    <a:pt x="380589" y="66751"/>
                    <a:pt x="382388" y="65019"/>
                  </a:cubicBezTo>
                  <a:cubicBezTo>
                    <a:pt x="1799" y="65019"/>
                    <a:pt x="1799" y="65019"/>
                    <a:pt x="1799" y="65019"/>
                  </a:cubicBezTo>
                  <a:cubicBezTo>
                    <a:pt x="1732" y="0"/>
                    <a:pt x="1732" y="0"/>
                    <a:pt x="1732" y="0"/>
                  </a:cubicBezTo>
                </a:path>
              </a:pathLst>
            </a:custGeom>
            <a:solidFill>
              <a:srgbClr val="923A2B"/>
            </a:solidFill>
            <a:ln w="6656" cap="flat">
              <a:noFill/>
              <a:prstDash val="solid"/>
              <a:miter/>
            </a:ln>
          </p:spPr>
          <p:txBody>
            <a:bodyPr rtlCol="0" anchor="ctr"/>
            <a:lstStyle/>
            <a:p>
              <a:endParaRPr lang="zh-CN" altLang="en-US">
                <a:cs typeface="+mn-ea"/>
                <a:sym typeface="+mn-lt"/>
              </a:endParaRPr>
            </a:p>
          </p:txBody>
        </p:sp>
        <p:pic>
          <p:nvPicPr>
            <p:cNvPr id="200" name="图片 199">
              <a:extLst>
                <a:ext uri="{FF2B5EF4-FFF2-40B4-BE49-F238E27FC236}">
                  <a16:creationId xmlns:a16="http://schemas.microsoft.com/office/drawing/2014/main" id="{F07E444F-EEB3-3129-AB98-B40CE7B3302E}"/>
                </a:ext>
              </a:extLst>
            </p:cNvPr>
            <p:cNvPicPr>
              <a:picLocks noChangeAspect="1"/>
            </p:cNvPicPr>
            <p:nvPr/>
          </p:nvPicPr>
          <p:blipFill>
            <a:blip r:embed="rId2"/>
            <a:stretch>
              <a:fillRect/>
            </a:stretch>
          </p:blipFill>
          <p:spPr>
            <a:xfrm>
              <a:off x="7004507" y="4826920"/>
              <a:ext cx="6481" cy="21605"/>
            </a:xfrm>
            <a:custGeom>
              <a:avLst/>
              <a:gdLst>
                <a:gd name="connsiteX0" fmla="*/ 754 w 10272"/>
                <a:gd name="connsiteY0" fmla="*/ 552 h 34241"/>
                <a:gd name="connsiteX1" fmla="*/ 11027 w 10272"/>
                <a:gd name="connsiteY1" fmla="*/ 552 h 34241"/>
                <a:gd name="connsiteX2" fmla="*/ 11027 w 10272"/>
                <a:gd name="connsiteY2" fmla="*/ 34794 h 34241"/>
                <a:gd name="connsiteX3" fmla="*/ 754 w 10272"/>
                <a:gd name="connsiteY3" fmla="*/ 34794 h 34241"/>
              </a:gdLst>
              <a:ahLst/>
              <a:cxnLst>
                <a:cxn ang="0">
                  <a:pos x="connsiteX0" y="connsiteY0"/>
                </a:cxn>
                <a:cxn ang="0">
                  <a:pos x="connsiteX1" y="connsiteY1"/>
                </a:cxn>
                <a:cxn ang="0">
                  <a:pos x="connsiteX2" y="connsiteY2"/>
                </a:cxn>
                <a:cxn ang="0">
                  <a:pos x="connsiteX3" y="connsiteY3"/>
                </a:cxn>
              </a:cxnLst>
              <a:rect l="l" t="t" r="r" b="b"/>
              <a:pathLst>
                <a:path w="10272" h="34241">
                  <a:moveTo>
                    <a:pt x="754" y="552"/>
                  </a:moveTo>
                  <a:lnTo>
                    <a:pt x="11027" y="552"/>
                  </a:lnTo>
                  <a:lnTo>
                    <a:pt x="11027" y="34794"/>
                  </a:lnTo>
                  <a:lnTo>
                    <a:pt x="754" y="34794"/>
                  </a:lnTo>
                  <a:close/>
                </a:path>
              </a:pathLst>
            </a:custGeom>
          </p:spPr>
        </p:pic>
        <p:sp>
          <p:nvSpPr>
            <p:cNvPr id="201" name="任意多边形: 形状 200">
              <a:extLst>
                <a:ext uri="{FF2B5EF4-FFF2-40B4-BE49-F238E27FC236}">
                  <a16:creationId xmlns:a16="http://schemas.microsoft.com/office/drawing/2014/main" id="{3B8A876E-7B8F-AB79-916E-E3EAD9CB913A}"/>
                </a:ext>
              </a:extLst>
            </p:cNvPr>
            <p:cNvSpPr/>
            <p:nvPr/>
          </p:nvSpPr>
          <p:spPr>
            <a:xfrm>
              <a:off x="6973908" y="4736179"/>
              <a:ext cx="413690" cy="149092"/>
            </a:xfrm>
            <a:custGeom>
              <a:avLst/>
              <a:gdLst>
                <a:gd name="connsiteX0" fmla="*/ 197256 w 655655"/>
                <a:gd name="connsiteY0" fmla="*/ 0 h 236294"/>
                <a:gd name="connsiteX1" fmla="*/ 0 w 655655"/>
                <a:gd name="connsiteY1" fmla="*/ 149224 h 236294"/>
                <a:gd name="connsiteX2" fmla="*/ 0 w 655655"/>
                <a:gd name="connsiteY2" fmla="*/ 236294 h 236294"/>
                <a:gd name="connsiteX3" fmla="*/ 525950 w 655655"/>
                <a:gd name="connsiteY3" fmla="*/ 236294 h 236294"/>
                <a:gd name="connsiteX4" fmla="*/ 655655 w 655655"/>
                <a:gd name="connsiteY4" fmla="*/ 168810 h 236294"/>
                <a:gd name="connsiteX5" fmla="*/ 197256 w 655655"/>
                <a:gd name="connsiteY5" fmla="*/ 0 h 236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5655" h="236294">
                  <a:moveTo>
                    <a:pt x="197256" y="0"/>
                  </a:moveTo>
                  <a:cubicBezTo>
                    <a:pt x="138632" y="60423"/>
                    <a:pt x="67551" y="110119"/>
                    <a:pt x="0" y="149224"/>
                  </a:cubicBezTo>
                  <a:cubicBezTo>
                    <a:pt x="0" y="236294"/>
                    <a:pt x="0" y="236294"/>
                    <a:pt x="0" y="236294"/>
                  </a:cubicBezTo>
                  <a:cubicBezTo>
                    <a:pt x="525950" y="236294"/>
                    <a:pt x="525950" y="236294"/>
                    <a:pt x="525950" y="236294"/>
                  </a:cubicBezTo>
                  <a:cubicBezTo>
                    <a:pt x="579244" y="236294"/>
                    <a:pt x="627210" y="209647"/>
                    <a:pt x="655655" y="168810"/>
                  </a:cubicBezTo>
                  <a:cubicBezTo>
                    <a:pt x="197256" y="0"/>
                    <a:pt x="197256" y="0"/>
                    <a:pt x="197256" y="0"/>
                  </a:cubicBezTo>
                </a:path>
              </a:pathLst>
            </a:custGeom>
            <a:solidFill>
              <a:srgbClr val="2B2254"/>
            </a:solidFill>
            <a:ln w="6656" cap="flat">
              <a:noFill/>
              <a:prstDash val="solid"/>
              <a:miter/>
            </a:ln>
          </p:spPr>
          <p:txBody>
            <a:bodyPr rtlCol="0" anchor="ctr"/>
            <a:lstStyle/>
            <a:p>
              <a:endParaRPr lang="zh-CN" altLang="en-US">
                <a:cs typeface="+mn-ea"/>
                <a:sym typeface="+mn-lt"/>
              </a:endParaRPr>
            </a:p>
          </p:txBody>
        </p:sp>
        <p:sp>
          <p:nvSpPr>
            <p:cNvPr id="202" name="任意多边形: 形状 201">
              <a:extLst>
                <a:ext uri="{FF2B5EF4-FFF2-40B4-BE49-F238E27FC236}">
                  <a16:creationId xmlns:a16="http://schemas.microsoft.com/office/drawing/2014/main" id="{2BF18729-4949-A0D8-1EBB-CE25AAB90286}"/>
                </a:ext>
              </a:extLst>
            </p:cNvPr>
            <p:cNvSpPr/>
            <p:nvPr/>
          </p:nvSpPr>
          <p:spPr>
            <a:xfrm>
              <a:off x="6976050" y="4727562"/>
              <a:ext cx="335929" cy="119878"/>
            </a:xfrm>
            <a:custGeom>
              <a:avLst/>
              <a:gdLst>
                <a:gd name="connsiteX0" fmla="*/ 0 w 532411"/>
                <a:gd name="connsiteY0" fmla="*/ 0 h 189994"/>
                <a:gd name="connsiteX1" fmla="*/ 438347 w 532411"/>
                <a:gd name="connsiteY1" fmla="*/ 0 h 189994"/>
                <a:gd name="connsiteX2" fmla="*/ 532412 w 532411"/>
                <a:gd name="connsiteY2" fmla="*/ 94997 h 189994"/>
                <a:gd name="connsiteX3" fmla="*/ 438347 w 532411"/>
                <a:gd name="connsiteY3" fmla="*/ 189995 h 189994"/>
                <a:gd name="connsiteX4" fmla="*/ 0 w 532411"/>
                <a:gd name="connsiteY4" fmla="*/ 189995 h 189994"/>
                <a:gd name="connsiteX5" fmla="*/ 0 w 532411"/>
                <a:gd name="connsiteY5" fmla="*/ 0 h 189994"/>
                <a:gd name="connsiteX6" fmla="*/ 0 w 532411"/>
                <a:gd name="connsiteY6" fmla="*/ 0 h 189994"/>
                <a:gd name="connsiteX7" fmla="*/ 0 w 532411"/>
                <a:gd name="connsiteY7" fmla="*/ 0 h 18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411" h="189994">
                  <a:moveTo>
                    <a:pt x="0" y="0"/>
                  </a:moveTo>
                  <a:cubicBezTo>
                    <a:pt x="438347" y="0"/>
                    <a:pt x="438347" y="0"/>
                    <a:pt x="438347" y="0"/>
                  </a:cubicBezTo>
                  <a:cubicBezTo>
                    <a:pt x="489843" y="0"/>
                    <a:pt x="532412" y="41237"/>
                    <a:pt x="532412" y="94997"/>
                  </a:cubicBezTo>
                  <a:cubicBezTo>
                    <a:pt x="532412" y="146959"/>
                    <a:pt x="489843" y="189995"/>
                    <a:pt x="438347" y="189995"/>
                  </a:cubicBezTo>
                  <a:cubicBezTo>
                    <a:pt x="0" y="189995"/>
                    <a:pt x="0" y="189995"/>
                    <a:pt x="0" y="189995"/>
                  </a:cubicBezTo>
                  <a:lnTo>
                    <a:pt x="0" y="0"/>
                  </a:lnTo>
                  <a:lnTo>
                    <a:pt x="0" y="0"/>
                  </a:lnTo>
                  <a:lnTo>
                    <a:pt x="0" y="0"/>
                  </a:lnTo>
                  <a:close/>
                </a:path>
              </a:pathLst>
            </a:custGeom>
            <a:solidFill>
              <a:srgbClr val="22211B"/>
            </a:solidFill>
            <a:ln w="6656" cap="flat">
              <a:noFill/>
              <a:prstDash val="solid"/>
              <a:miter/>
            </a:ln>
          </p:spPr>
          <p:txBody>
            <a:bodyPr rtlCol="0" anchor="ctr"/>
            <a:lstStyle/>
            <a:p>
              <a:endParaRPr lang="zh-CN" altLang="en-US">
                <a:cs typeface="+mn-ea"/>
                <a:sym typeface="+mn-lt"/>
              </a:endParaRPr>
            </a:p>
          </p:txBody>
        </p:sp>
        <p:sp>
          <p:nvSpPr>
            <p:cNvPr id="203" name="任意多边形: 形状 202">
              <a:extLst>
                <a:ext uri="{FF2B5EF4-FFF2-40B4-BE49-F238E27FC236}">
                  <a16:creationId xmlns:a16="http://schemas.microsoft.com/office/drawing/2014/main" id="{D8A0CDF5-5C0F-2B97-CF3D-17060DF97A81}"/>
                </a:ext>
              </a:extLst>
            </p:cNvPr>
            <p:cNvSpPr/>
            <p:nvPr/>
          </p:nvSpPr>
          <p:spPr>
            <a:xfrm>
              <a:off x="6870211" y="4699441"/>
              <a:ext cx="116642" cy="184736"/>
            </a:xfrm>
            <a:custGeom>
              <a:avLst/>
              <a:gdLst>
                <a:gd name="connsiteX0" fmla="*/ 0 w 184865"/>
                <a:gd name="connsiteY0" fmla="*/ 0 h 292786"/>
                <a:gd name="connsiteX1" fmla="*/ 184865 w 184865"/>
                <a:gd name="connsiteY1" fmla="*/ 0 h 292786"/>
                <a:gd name="connsiteX2" fmla="*/ 184865 w 184865"/>
                <a:gd name="connsiteY2" fmla="*/ 292786 h 292786"/>
                <a:gd name="connsiteX3" fmla="*/ 0 w 184865"/>
                <a:gd name="connsiteY3" fmla="*/ 292786 h 292786"/>
                <a:gd name="connsiteX4" fmla="*/ 0 w 184865"/>
                <a:gd name="connsiteY4" fmla="*/ 0 h 292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65" h="292786">
                  <a:moveTo>
                    <a:pt x="0" y="0"/>
                  </a:moveTo>
                  <a:lnTo>
                    <a:pt x="184865" y="0"/>
                  </a:lnTo>
                  <a:lnTo>
                    <a:pt x="184865" y="292786"/>
                  </a:lnTo>
                  <a:lnTo>
                    <a:pt x="0" y="292786"/>
                  </a:lnTo>
                  <a:lnTo>
                    <a:pt x="0" y="0"/>
                  </a:ln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04" name="任意多边形: 形状 203">
              <a:extLst>
                <a:ext uri="{FF2B5EF4-FFF2-40B4-BE49-F238E27FC236}">
                  <a16:creationId xmlns:a16="http://schemas.microsoft.com/office/drawing/2014/main" id="{1C5977EF-5429-B2D7-3841-3B06AB972E8B}"/>
                </a:ext>
              </a:extLst>
            </p:cNvPr>
            <p:cNvSpPr/>
            <p:nvPr/>
          </p:nvSpPr>
          <p:spPr>
            <a:xfrm>
              <a:off x="5802290" y="3626376"/>
              <a:ext cx="839622" cy="1010267"/>
            </a:xfrm>
            <a:custGeom>
              <a:avLst/>
              <a:gdLst>
                <a:gd name="connsiteX0" fmla="*/ 665356 w 1330711"/>
                <a:gd name="connsiteY0" fmla="*/ 1601166 h 1601165"/>
                <a:gd name="connsiteX1" fmla="*/ 665356 w 1330711"/>
                <a:gd name="connsiteY1" fmla="*/ 1601166 h 1601165"/>
                <a:gd name="connsiteX2" fmla="*/ 26622 w 1330711"/>
                <a:gd name="connsiteY2" fmla="*/ 810542 h 1601165"/>
                <a:gd name="connsiteX3" fmla="*/ 172915 w 1330711"/>
                <a:gd name="connsiteY3" fmla="*/ 343816 h 1601165"/>
                <a:gd name="connsiteX4" fmla="*/ 665356 w 1330711"/>
                <a:gd name="connsiteY4" fmla="*/ 0 h 1601165"/>
                <a:gd name="connsiteX5" fmla="*/ 1157797 w 1330711"/>
                <a:gd name="connsiteY5" fmla="*/ 343816 h 1601165"/>
                <a:gd name="connsiteX6" fmla="*/ 1304090 w 1330711"/>
                <a:gd name="connsiteY6" fmla="*/ 810542 h 1601165"/>
                <a:gd name="connsiteX7" fmla="*/ 665356 w 1330711"/>
                <a:gd name="connsiteY7" fmla="*/ 1601166 h 1601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0711" h="1601165">
                  <a:moveTo>
                    <a:pt x="665356" y="1601166"/>
                  </a:moveTo>
                  <a:lnTo>
                    <a:pt x="665356" y="1601166"/>
                  </a:lnTo>
                  <a:cubicBezTo>
                    <a:pt x="222878" y="1601166"/>
                    <a:pt x="-96489" y="1205854"/>
                    <a:pt x="26622" y="810542"/>
                  </a:cubicBezTo>
                  <a:cubicBezTo>
                    <a:pt x="172915" y="343816"/>
                    <a:pt x="172915" y="343816"/>
                    <a:pt x="172915" y="343816"/>
                  </a:cubicBezTo>
                  <a:cubicBezTo>
                    <a:pt x="237135" y="141164"/>
                    <a:pt x="436989" y="0"/>
                    <a:pt x="665356" y="0"/>
                  </a:cubicBezTo>
                  <a:cubicBezTo>
                    <a:pt x="893723" y="0"/>
                    <a:pt x="1095309" y="141164"/>
                    <a:pt x="1157797" y="343816"/>
                  </a:cubicBezTo>
                  <a:cubicBezTo>
                    <a:pt x="1304090" y="810542"/>
                    <a:pt x="1304090" y="810542"/>
                    <a:pt x="1304090" y="810542"/>
                  </a:cubicBezTo>
                  <a:cubicBezTo>
                    <a:pt x="1427200" y="1205854"/>
                    <a:pt x="1107833" y="1601166"/>
                    <a:pt x="665356" y="1601166"/>
                  </a:cubicBezTo>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205" name="任意多边形: 形状 204">
              <a:extLst>
                <a:ext uri="{FF2B5EF4-FFF2-40B4-BE49-F238E27FC236}">
                  <a16:creationId xmlns:a16="http://schemas.microsoft.com/office/drawing/2014/main" id="{9D90B470-7A3B-6A95-AF8C-628B243E6F2D}"/>
                </a:ext>
              </a:extLst>
            </p:cNvPr>
            <p:cNvSpPr/>
            <p:nvPr/>
          </p:nvSpPr>
          <p:spPr>
            <a:xfrm>
              <a:off x="5438981" y="4716760"/>
              <a:ext cx="117734" cy="184693"/>
            </a:xfrm>
            <a:custGeom>
              <a:avLst/>
              <a:gdLst>
                <a:gd name="connsiteX0" fmla="*/ 0 w 186597"/>
                <a:gd name="connsiteY0" fmla="*/ 0 h 292719"/>
                <a:gd name="connsiteX1" fmla="*/ 186597 w 186597"/>
                <a:gd name="connsiteY1" fmla="*/ 0 h 292719"/>
                <a:gd name="connsiteX2" fmla="*/ 186597 w 186597"/>
                <a:gd name="connsiteY2" fmla="*/ 292720 h 292719"/>
                <a:gd name="connsiteX3" fmla="*/ 0 w 186597"/>
                <a:gd name="connsiteY3" fmla="*/ 292720 h 292719"/>
                <a:gd name="connsiteX4" fmla="*/ 0 w 186597"/>
                <a:gd name="connsiteY4" fmla="*/ 0 h 292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597" h="292719">
                  <a:moveTo>
                    <a:pt x="0" y="0"/>
                  </a:moveTo>
                  <a:lnTo>
                    <a:pt x="186597" y="0"/>
                  </a:lnTo>
                  <a:lnTo>
                    <a:pt x="186597" y="292720"/>
                  </a:lnTo>
                  <a:lnTo>
                    <a:pt x="0" y="292720"/>
                  </a:lnTo>
                  <a:lnTo>
                    <a:pt x="0" y="0"/>
                  </a:ln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06" name="任意多边形: 形状 205">
              <a:extLst>
                <a:ext uri="{FF2B5EF4-FFF2-40B4-BE49-F238E27FC236}">
                  <a16:creationId xmlns:a16="http://schemas.microsoft.com/office/drawing/2014/main" id="{024CE053-2077-896B-0673-D349F2B2B692}"/>
                </a:ext>
              </a:extLst>
            </p:cNvPr>
            <p:cNvSpPr/>
            <p:nvPr/>
          </p:nvSpPr>
          <p:spPr>
            <a:xfrm>
              <a:off x="6162504" y="3514357"/>
              <a:ext cx="98772" cy="158752"/>
            </a:xfrm>
            <a:custGeom>
              <a:avLst/>
              <a:gdLst>
                <a:gd name="connsiteX0" fmla="*/ 48755 w 156543"/>
                <a:gd name="connsiteY0" fmla="*/ 250351 h 251605"/>
                <a:gd name="connsiteX1" fmla="*/ 1257 w 156543"/>
                <a:gd name="connsiteY1" fmla="*/ 178736 h 251605"/>
                <a:gd name="connsiteX2" fmla="*/ 37431 w 156543"/>
                <a:gd name="connsiteY2" fmla="*/ 0 h 251605"/>
                <a:gd name="connsiteX3" fmla="*/ 156544 w 156543"/>
                <a:gd name="connsiteY3" fmla="*/ 24116 h 251605"/>
                <a:gd name="connsiteX4" fmla="*/ 120370 w 156543"/>
                <a:gd name="connsiteY4" fmla="*/ 202852 h 251605"/>
                <a:gd name="connsiteX5" fmla="*/ 48755 w 156543"/>
                <a:gd name="connsiteY5" fmla="*/ 250351 h 25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43" h="251605">
                  <a:moveTo>
                    <a:pt x="48755" y="250351"/>
                  </a:moveTo>
                  <a:cubicBezTo>
                    <a:pt x="15446" y="243622"/>
                    <a:pt x="-5471" y="212045"/>
                    <a:pt x="1257" y="178736"/>
                  </a:cubicBezTo>
                  <a:cubicBezTo>
                    <a:pt x="37431" y="0"/>
                    <a:pt x="37431" y="0"/>
                    <a:pt x="37431" y="0"/>
                  </a:cubicBezTo>
                  <a:cubicBezTo>
                    <a:pt x="156544" y="24116"/>
                    <a:pt x="156544" y="24116"/>
                    <a:pt x="156544" y="24116"/>
                  </a:cubicBezTo>
                  <a:cubicBezTo>
                    <a:pt x="120370" y="202852"/>
                    <a:pt x="120370" y="202852"/>
                    <a:pt x="120370" y="202852"/>
                  </a:cubicBezTo>
                  <a:cubicBezTo>
                    <a:pt x="113642" y="236094"/>
                    <a:pt x="82065" y="257079"/>
                    <a:pt x="48755" y="250351"/>
                  </a:cubicBezTo>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07" name="任意多边形: 形状 206">
              <a:extLst>
                <a:ext uri="{FF2B5EF4-FFF2-40B4-BE49-F238E27FC236}">
                  <a16:creationId xmlns:a16="http://schemas.microsoft.com/office/drawing/2014/main" id="{7196A734-C109-393E-F2AC-DAF88EB30B8E}"/>
                </a:ext>
              </a:extLst>
            </p:cNvPr>
            <p:cNvSpPr/>
            <p:nvPr/>
          </p:nvSpPr>
          <p:spPr>
            <a:xfrm>
              <a:off x="5685624" y="3708675"/>
              <a:ext cx="594610" cy="871686"/>
            </a:xfrm>
            <a:custGeom>
              <a:avLst/>
              <a:gdLst>
                <a:gd name="connsiteX0" fmla="*/ 505311 w 942392"/>
                <a:gd name="connsiteY0" fmla="*/ 2 h 1381527"/>
                <a:gd name="connsiteX1" fmla="*/ 364880 w 942392"/>
                <a:gd name="connsiteY1" fmla="*/ 274668 h 1381527"/>
                <a:gd name="connsiteX2" fmla="*/ 286471 w 942392"/>
                <a:gd name="connsiteY2" fmla="*/ 843254 h 1381527"/>
                <a:gd name="connsiteX3" fmla="*/ 942392 w 942392"/>
                <a:gd name="connsiteY3" fmla="*/ 1044640 h 1381527"/>
                <a:gd name="connsiteX4" fmla="*/ 892495 w 942392"/>
                <a:gd name="connsiteY4" fmla="*/ 1381528 h 1381527"/>
                <a:gd name="connsiteX5" fmla="*/ 172420 w 942392"/>
                <a:gd name="connsiteY5" fmla="*/ 1187270 h 1381527"/>
                <a:gd name="connsiteX6" fmla="*/ 501514 w 942392"/>
                <a:gd name="connsiteY6" fmla="*/ 535 h 1381527"/>
                <a:gd name="connsiteX7" fmla="*/ 505311 w 942392"/>
                <a:gd name="connsiteY7" fmla="*/ 2 h 1381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392" h="1381527">
                  <a:moveTo>
                    <a:pt x="505311" y="2"/>
                  </a:moveTo>
                  <a:cubicBezTo>
                    <a:pt x="505311" y="2"/>
                    <a:pt x="500381" y="-3396"/>
                    <a:pt x="364880" y="274668"/>
                  </a:cubicBezTo>
                  <a:cubicBezTo>
                    <a:pt x="364880" y="274668"/>
                    <a:pt x="199134" y="638270"/>
                    <a:pt x="286471" y="843254"/>
                  </a:cubicBezTo>
                  <a:cubicBezTo>
                    <a:pt x="350624" y="994743"/>
                    <a:pt x="942392" y="1044640"/>
                    <a:pt x="942392" y="1044640"/>
                  </a:cubicBezTo>
                  <a:cubicBezTo>
                    <a:pt x="942392" y="1044640"/>
                    <a:pt x="942392" y="1044640"/>
                    <a:pt x="892495" y="1381528"/>
                  </a:cubicBezTo>
                  <a:cubicBezTo>
                    <a:pt x="892495" y="1381528"/>
                    <a:pt x="421905" y="1313777"/>
                    <a:pt x="172420" y="1187270"/>
                  </a:cubicBezTo>
                  <a:cubicBezTo>
                    <a:pt x="-356927" y="921663"/>
                    <a:pt x="501514" y="535"/>
                    <a:pt x="501514" y="535"/>
                  </a:cubicBezTo>
                  <a:lnTo>
                    <a:pt x="505311" y="2"/>
                  </a:ln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08" name="任意多边形: 形状 207">
              <a:extLst>
                <a:ext uri="{FF2B5EF4-FFF2-40B4-BE49-F238E27FC236}">
                  <a16:creationId xmlns:a16="http://schemas.microsoft.com/office/drawing/2014/main" id="{DBBF63D6-D483-0353-DFC1-6BB1467822B8}"/>
                </a:ext>
              </a:extLst>
            </p:cNvPr>
            <p:cNvSpPr/>
            <p:nvPr/>
          </p:nvSpPr>
          <p:spPr>
            <a:xfrm>
              <a:off x="5502703" y="4472505"/>
              <a:ext cx="1220601" cy="251737"/>
            </a:xfrm>
            <a:custGeom>
              <a:avLst/>
              <a:gdLst>
                <a:gd name="connsiteX0" fmla="*/ 1547605 w 1934522"/>
                <a:gd name="connsiteY0" fmla="*/ 0 h 398975"/>
                <a:gd name="connsiteX1" fmla="*/ 0 w 1934522"/>
                <a:gd name="connsiteY1" fmla="*/ 398976 h 398975"/>
                <a:gd name="connsiteX2" fmla="*/ 1934523 w 1934522"/>
                <a:gd name="connsiteY2" fmla="*/ 70748 h 398975"/>
                <a:gd name="connsiteX3" fmla="*/ 1547605 w 1934522"/>
                <a:gd name="connsiteY3" fmla="*/ 0 h 398975"/>
                <a:gd name="connsiteX4" fmla="*/ 1547605 w 1934522"/>
                <a:gd name="connsiteY4" fmla="*/ 0 h 39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4522" h="398975">
                  <a:moveTo>
                    <a:pt x="1547605" y="0"/>
                  </a:moveTo>
                  <a:lnTo>
                    <a:pt x="0" y="398976"/>
                  </a:lnTo>
                  <a:lnTo>
                    <a:pt x="1934523" y="70748"/>
                  </a:lnTo>
                  <a:lnTo>
                    <a:pt x="1547605" y="0"/>
                  </a:lnTo>
                  <a:lnTo>
                    <a:pt x="1547605" y="0"/>
                  </a:lnTo>
                  <a:close/>
                </a:path>
              </a:pathLst>
            </a:custGeom>
            <a:solidFill>
              <a:srgbClr val="0169EE"/>
            </a:solidFill>
            <a:ln w="6656" cap="flat">
              <a:noFill/>
              <a:prstDash val="solid"/>
              <a:miter/>
            </a:ln>
          </p:spPr>
          <p:txBody>
            <a:bodyPr rtlCol="0" anchor="ctr"/>
            <a:lstStyle/>
            <a:p>
              <a:endParaRPr lang="zh-CN" altLang="en-US">
                <a:cs typeface="+mn-ea"/>
                <a:sym typeface="+mn-lt"/>
              </a:endParaRPr>
            </a:p>
          </p:txBody>
        </p:sp>
        <p:sp>
          <p:nvSpPr>
            <p:cNvPr id="209" name="任意多边形: 形状 208">
              <a:extLst>
                <a:ext uri="{FF2B5EF4-FFF2-40B4-BE49-F238E27FC236}">
                  <a16:creationId xmlns:a16="http://schemas.microsoft.com/office/drawing/2014/main" id="{C5053556-A7E6-B923-A96D-FA7C126D0FA6}"/>
                </a:ext>
              </a:extLst>
            </p:cNvPr>
            <p:cNvSpPr/>
            <p:nvPr/>
          </p:nvSpPr>
          <p:spPr>
            <a:xfrm>
              <a:off x="5702529" y="4460525"/>
              <a:ext cx="575728" cy="186669"/>
            </a:xfrm>
            <a:custGeom>
              <a:avLst/>
              <a:gdLst>
                <a:gd name="connsiteX0" fmla="*/ 912468 w 912468"/>
                <a:gd name="connsiteY0" fmla="*/ 295851 h 295851"/>
                <a:gd name="connsiteX1" fmla="*/ 0 w 912468"/>
                <a:gd name="connsiteY1" fmla="*/ 162748 h 295851"/>
                <a:gd name="connsiteX2" fmla="*/ 297650 w 912468"/>
                <a:gd name="connsiteY2" fmla="*/ 0 h 295851"/>
                <a:gd name="connsiteX3" fmla="*/ 912468 w 912468"/>
                <a:gd name="connsiteY3" fmla="*/ 295851 h 295851"/>
                <a:gd name="connsiteX4" fmla="*/ 912468 w 912468"/>
                <a:gd name="connsiteY4" fmla="*/ 295851 h 295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468" h="295851">
                  <a:moveTo>
                    <a:pt x="912468" y="295851"/>
                  </a:moveTo>
                  <a:lnTo>
                    <a:pt x="0" y="162748"/>
                  </a:lnTo>
                  <a:lnTo>
                    <a:pt x="297650" y="0"/>
                  </a:lnTo>
                  <a:lnTo>
                    <a:pt x="912468" y="295851"/>
                  </a:lnTo>
                  <a:lnTo>
                    <a:pt x="912468" y="295851"/>
                  </a:lnTo>
                  <a:close/>
                </a:path>
              </a:pathLst>
            </a:custGeom>
            <a:solidFill>
              <a:srgbClr val="0169EE"/>
            </a:solidFill>
            <a:ln w="6656" cap="flat">
              <a:noFill/>
              <a:prstDash val="solid"/>
              <a:miter/>
            </a:ln>
          </p:spPr>
          <p:txBody>
            <a:bodyPr rtlCol="0" anchor="ctr"/>
            <a:lstStyle/>
            <a:p>
              <a:endParaRPr lang="zh-CN" altLang="en-US">
                <a:cs typeface="+mn-ea"/>
                <a:sym typeface="+mn-lt"/>
              </a:endParaRPr>
            </a:p>
          </p:txBody>
        </p:sp>
        <p:sp>
          <p:nvSpPr>
            <p:cNvPr id="210" name="任意多边形: 形状 209">
              <a:extLst>
                <a:ext uri="{FF2B5EF4-FFF2-40B4-BE49-F238E27FC236}">
                  <a16:creationId xmlns:a16="http://schemas.microsoft.com/office/drawing/2014/main" id="{BE0A3A68-54B5-0060-C169-63C45619AD0D}"/>
                </a:ext>
              </a:extLst>
            </p:cNvPr>
            <p:cNvSpPr/>
            <p:nvPr/>
          </p:nvSpPr>
          <p:spPr>
            <a:xfrm>
              <a:off x="5502703" y="4281548"/>
              <a:ext cx="1679437" cy="624235"/>
            </a:xfrm>
            <a:custGeom>
              <a:avLst/>
              <a:gdLst>
                <a:gd name="connsiteX0" fmla="*/ 1654061 w 2661729"/>
                <a:gd name="connsiteY0" fmla="*/ 0 h 989345"/>
                <a:gd name="connsiteX1" fmla="*/ 2646870 w 2661729"/>
                <a:gd name="connsiteY1" fmla="*/ 440945 h 989345"/>
                <a:gd name="connsiteX2" fmla="*/ 2049772 w 2661729"/>
                <a:gd name="connsiteY2" fmla="*/ 989345 h 989345"/>
                <a:gd name="connsiteX3" fmla="*/ 0 w 2661729"/>
                <a:gd name="connsiteY3" fmla="*/ 989345 h 989345"/>
                <a:gd name="connsiteX4" fmla="*/ 0 w 2661729"/>
                <a:gd name="connsiteY4" fmla="*/ 689697 h 989345"/>
                <a:gd name="connsiteX5" fmla="*/ 1830532 w 2661729"/>
                <a:gd name="connsiteY5" fmla="*/ 361803 h 989345"/>
                <a:gd name="connsiteX6" fmla="*/ 1379594 w 2661729"/>
                <a:gd name="connsiteY6" fmla="*/ 305244 h 989345"/>
                <a:gd name="connsiteX7" fmla="*/ 1654061 w 2661729"/>
                <a:gd name="connsiteY7" fmla="*/ 0 h 9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1729" h="989345">
                  <a:moveTo>
                    <a:pt x="1654061" y="0"/>
                  </a:moveTo>
                  <a:cubicBezTo>
                    <a:pt x="1654061" y="0"/>
                    <a:pt x="2518497" y="50896"/>
                    <a:pt x="2646870" y="440945"/>
                  </a:cubicBezTo>
                  <a:cubicBezTo>
                    <a:pt x="2773445" y="830994"/>
                    <a:pt x="2049772" y="989345"/>
                    <a:pt x="2049772" y="989345"/>
                  </a:cubicBezTo>
                  <a:cubicBezTo>
                    <a:pt x="0" y="989345"/>
                    <a:pt x="0" y="989345"/>
                    <a:pt x="0" y="989345"/>
                  </a:cubicBezTo>
                  <a:cubicBezTo>
                    <a:pt x="0" y="689697"/>
                    <a:pt x="0" y="689697"/>
                    <a:pt x="0" y="689697"/>
                  </a:cubicBezTo>
                  <a:cubicBezTo>
                    <a:pt x="1830532" y="361803"/>
                    <a:pt x="1830532" y="361803"/>
                    <a:pt x="1830532" y="361803"/>
                  </a:cubicBezTo>
                  <a:cubicBezTo>
                    <a:pt x="1379594" y="305244"/>
                    <a:pt x="1379594" y="305244"/>
                    <a:pt x="1379594" y="305244"/>
                  </a:cubicBezTo>
                  <a:cubicBezTo>
                    <a:pt x="1654061" y="0"/>
                    <a:pt x="1654061" y="0"/>
                    <a:pt x="1654061" y="0"/>
                  </a:cubicBezTo>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211" name="任意多边形: 形状 210">
              <a:extLst>
                <a:ext uri="{FF2B5EF4-FFF2-40B4-BE49-F238E27FC236}">
                  <a16:creationId xmlns:a16="http://schemas.microsoft.com/office/drawing/2014/main" id="{B96AF258-C851-4DA1-9014-092F4DC8F8CD}"/>
                </a:ext>
              </a:extLst>
            </p:cNvPr>
            <p:cNvSpPr/>
            <p:nvPr/>
          </p:nvSpPr>
          <p:spPr>
            <a:xfrm>
              <a:off x="6166912" y="3711745"/>
              <a:ext cx="595839" cy="869457"/>
            </a:xfrm>
            <a:custGeom>
              <a:avLst/>
              <a:gdLst>
                <a:gd name="connsiteX0" fmla="*/ 445875 w 944342"/>
                <a:gd name="connsiteY0" fmla="*/ 0 h 1377995"/>
                <a:gd name="connsiteX1" fmla="*/ 588904 w 944342"/>
                <a:gd name="connsiteY1" fmla="*/ 283926 h 1377995"/>
                <a:gd name="connsiteX2" fmla="*/ 656788 w 944342"/>
                <a:gd name="connsiteY2" fmla="*/ 839721 h 1377995"/>
                <a:gd name="connsiteX3" fmla="*/ 0 w 944342"/>
                <a:gd name="connsiteY3" fmla="*/ 1041107 h 1377995"/>
                <a:gd name="connsiteX4" fmla="*/ 49964 w 944342"/>
                <a:gd name="connsiteY4" fmla="*/ 1377995 h 1377995"/>
                <a:gd name="connsiteX5" fmla="*/ 771038 w 944342"/>
                <a:gd name="connsiteY5" fmla="*/ 1183737 h 1377995"/>
                <a:gd name="connsiteX6" fmla="*/ 445875 w 944342"/>
                <a:gd name="connsiteY6" fmla="*/ 0 h 137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4342" h="1377995">
                  <a:moveTo>
                    <a:pt x="445875" y="0"/>
                  </a:moveTo>
                  <a:cubicBezTo>
                    <a:pt x="445875" y="0"/>
                    <a:pt x="481849" y="46433"/>
                    <a:pt x="588904" y="283926"/>
                  </a:cubicBezTo>
                  <a:cubicBezTo>
                    <a:pt x="588904" y="283926"/>
                    <a:pt x="697758" y="584374"/>
                    <a:pt x="656788" y="839721"/>
                  </a:cubicBezTo>
                  <a:cubicBezTo>
                    <a:pt x="630740" y="1002203"/>
                    <a:pt x="0" y="1041107"/>
                    <a:pt x="0" y="1041107"/>
                  </a:cubicBezTo>
                  <a:cubicBezTo>
                    <a:pt x="0" y="1041107"/>
                    <a:pt x="0" y="1041107"/>
                    <a:pt x="49964" y="1377995"/>
                  </a:cubicBezTo>
                  <a:cubicBezTo>
                    <a:pt x="49964" y="1377995"/>
                    <a:pt x="521153" y="1310245"/>
                    <a:pt x="771038" y="1183737"/>
                  </a:cubicBezTo>
                  <a:cubicBezTo>
                    <a:pt x="1301185" y="918197"/>
                    <a:pt x="445875" y="0"/>
                    <a:pt x="445875" y="0"/>
                  </a:cubicBez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12" name="任意多边形: 形状 211">
              <a:extLst>
                <a:ext uri="{FF2B5EF4-FFF2-40B4-BE49-F238E27FC236}">
                  <a16:creationId xmlns:a16="http://schemas.microsoft.com/office/drawing/2014/main" id="{5B5B0CB0-0A31-3944-556B-8C74A7EF95CC}"/>
                </a:ext>
              </a:extLst>
            </p:cNvPr>
            <p:cNvSpPr/>
            <p:nvPr/>
          </p:nvSpPr>
          <p:spPr>
            <a:xfrm>
              <a:off x="5758223" y="3704137"/>
              <a:ext cx="271997" cy="342612"/>
            </a:xfrm>
            <a:custGeom>
              <a:avLst/>
              <a:gdLst>
                <a:gd name="connsiteX0" fmla="*/ 431086 w 431085"/>
                <a:gd name="connsiteY0" fmla="*/ 13923 h 543003"/>
                <a:gd name="connsiteX1" fmla="*/ 391847 w 431085"/>
                <a:gd name="connsiteY1" fmla="*/ 0 h 543003"/>
                <a:gd name="connsiteX2" fmla="*/ 0 w 431085"/>
                <a:gd name="connsiteY2" fmla="*/ 445675 h 543003"/>
                <a:gd name="connsiteX3" fmla="*/ 218974 w 431085"/>
                <a:gd name="connsiteY3" fmla="*/ 543004 h 543003"/>
                <a:gd name="connsiteX4" fmla="*/ 431086 w 431085"/>
                <a:gd name="connsiteY4" fmla="*/ 13923 h 543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085" h="543003">
                  <a:moveTo>
                    <a:pt x="431086" y="13923"/>
                  </a:moveTo>
                  <a:cubicBezTo>
                    <a:pt x="431086" y="13923"/>
                    <a:pt x="390116" y="1732"/>
                    <a:pt x="391847" y="0"/>
                  </a:cubicBezTo>
                  <a:cubicBezTo>
                    <a:pt x="391847" y="0"/>
                    <a:pt x="114716" y="244089"/>
                    <a:pt x="0" y="445675"/>
                  </a:cubicBezTo>
                  <a:cubicBezTo>
                    <a:pt x="0" y="445675"/>
                    <a:pt x="76478" y="442211"/>
                    <a:pt x="218974" y="543004"/>
                  </a:cubicBezTo>
                  <a:lnTo>
                    <a:pt x="431086" y="13923"/>
                  </a:lnTo>
                  <a:close/>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213" name="任意多边形: 形状 212">
              <a:extLst>
                <a:ext uri="{FF2B5EF4-FFF2-40B4-BE49-F238E27FC236}">
                  <a16:creationId xmlns:a16="http://schemas.microsoft.com/office/drawing/2014/main" id="{A007E769-178D-68AC-4C15-4F7AEBC900D7}"/>
                </a:ext>
              </a:extLst>
            </p:cNvPr>
            <p:cNvSpPr/>
            <p:nvPr/>
          </p:nvSpPr>
          <p:spPr>
            <a:xfrm>
              <a:off x="6442439" y="3707374"/>
              <a:ext cx="248962" cy="339376"/>
            </a:xfrm>
            <a:custGeom>
              <a:avLst/>
              <a:gdLst>
                <a:gd name="connsiteX0" fmla="*/ 0 w 394578"/>
                <a:gd name="connsiteY0" fmla="*/ 0 h 537874"/>
                <a:gd name="connsiteX1" fmla="*/ 0 w 394578"/>
                <a:gd name="connsiteY1" fmla="*/ 1732 h 537874"/>
                <a:gd name="connsiteX2" fmla="*/ 1732 w 394578"/>
                <a:gd name="connsiteY2" fmla="*/ 1732 h 537874"/>
                <a:gd name="connsiteX3" fmla="*/ 0 w 394578"/>
                <a:gd name="connsiteY3" fmla="*/ 0 h 537874"/>
                <a:gd name="connsiteX4" fmla="*/ 394579 w 394578"/>
                <a:gd name="connsiteY4" fmla="*/ 440545 h 537874"/>
                <a:gd name="connsiteX5" fmla="*/ 175605 w 394578"/>
                <a:gd name="connsiteY5" fmla="*/ 537874 h 537874"/>
                <a:gd name="connsiteX6" fmla="*/ 0 w 394578"/>
                <a:gd name="connsiteY6" fmla="*/ 0 h 537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78" h="537874">
                  <a:moveTo>
                    <a:pt x="0" y="0"/>
                  </a:moveTo>
                  <a:cubicBezTo>
                    <a:pt x="0" y="0"/>
                    <a:pt x="0" y="0"/>
                    <a:pt x="0" y="1732"/>
                  </a:cubicBezTo>
                  <a:cubicBezTo>
                    <a:pt x="0" y="1732"/>
                    <a:pt x="0" y="1732"/>
                    <a:pt x="1732" y="1732"/>
                  </a:cubicBezTo>
                  <a:cubicBezTo>
                    <a:pt x="1665" y="1732"/>
                    <a:pt x="1665" y="1732"/>
                    <a:pt x="0" y="0"/>
                  </a:cubicBezTo>
                  <a:cubicBezTo>
                    <a:pt x="0" y="0"/>
                    <a:pt x="279863" y="238959"/>
                    <a:pt x="394579" y="440545"/>
                  </a:cubicBezTo>
                  <a:cubicBezTo>
                    <a:pt x="394579" y="440545"/>
                    <a:pt x="318101" y="437081"/>
                    <a:pt x="175605" y="537874"/>
                  </a:cubicBezTo>
                  <a:lnTo>
                    <a:pt x="0" y="0"/>
                  </a:lnTo>
                  <a:close/>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214" name="任意多边形: 形状 213">
              <a:extLst>
                <a:ext uri="{FF2B5EF4-FFF2-40B4-BE49-F238E27FC236}">
                  <a16:creationId xmlns:a16="http://schemas.microsoft.com/office/drawing/2014/main" id="{05E25CF0-1472-2366-5D1B-5ACB73A0348C}"/>
                </a:ext>
              </a:extLst>
            </p:cNvPr>
            <p:cNvSpPr/>
            <p:nvPr/>
          </p:nvSpPr>
          <p:spPr>
            <a:xfrm>
              <a:off x="6171386" y="3262354"/>
              <a:ext cx="275859" cy="357490"/>
            </a:xfrm>
            <a:custGeom>
              <a:avLst/>
              <a:gdLst>
                <a:gd name="connsiteX0" fmla="*/ 431055 w 437206"/>
                <a:gd name="connsiteY0" fmla="*/ 262698 h 566584"/>
                <a:gd name="connsiteX1" fmla="*/ 152991 w 437206"/>
                <a:gd name="connsiteY1" fmla="*/ 564545 h 566584"/>
                <a:gd name="connsiteX2" fmla="*/ 7764 w 437206"/>
                <a:gd name="connsiteY2" fmla="*/ 180691 h 566584"/>
                <a:gd name="connsiteX3" fmla="*/ 261312 w 437206"/>
                <a:gd name="connsiteY3" fmla="*/ 5619 h 566584"/>
                <a:gd name="connsiteX4" fmla="*/ 431055 w 437206"/>
                <a:gd name="connsiteY4" fmla="*/ 262698 h 56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206" h="566584">
                  <a:moveTo>
                    <a:pt x="431055" y="262698"/>
                  </a:moveTo>
                  <a:cubicBezTo>
                    <a:pt x="401144" y="417052"/>
                    <a:pt x="269840" y="587195"/>
                    <a:pt x="152991" y="564545"/>
                  </a:cubicBezTo>
                  <a:cubicBezTo>
                    <a:pt x="36077" y="541895"/>
                    <a:pt x="-22148" y="335045"/>
                    <a:pt x="7764" y="180691"/>
                  </a:cubicBezTo>
                  <a:cubicBezTo>
                    <a:pt x="37675" y="26337"/>
                    <a:pt x="144398" y="-17031"/>
                    <a:pt x="261312" y="5619"/>
                  </a:cubicBezTo>
                  <a:cubicBezTo>
                    <a:pt x="378161" y="28203"/>
                    <a:pt x="460967" y="108278"/>
                    <a:pt x="431055" y="262698"/>
                  </a:cubicBez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15" name="任意多边形: 形状 214">
              <a:extLst>
                <a:ext uri="{FF2B5EF4-FFF2-40B4-BE49-F238E27FC236}">
                  <a16:creationId xmlns:a16="http://schemas.microsoft.com/office/drawing/2014/main" id="{356C0BB7-2B6C-FB33-4482-07CB35C711D3}"/>
                </a:ext>
              </a:extLst>
            </p:cNvPr>
            <p:cNvSpPr/>
            <p:nvPr/>
          </p:nvSpPr>
          <p:spPr>
            <a:xfrm>
              <a:off x="6153167" y="3253566"/>
              <a:ext cx="311676" cy="195489"/>
            </a:xfrm>
            <a:custGeom>
              <a:avLst/>
              <a:gdLst>
                <a:gd name="connsiteX0" fmla="*/ 493973 w 493973"/>
                <a:gd name="connsiteY0" fmla="*/ 220135 h 309828"/>
                <a:gd name="connsiteX1" fmla="*/ 258478 w 493973"/>
                <a:gd name="connsiteY1" fmla="*/ 308737 h 309828"/>
                <a:gd name="connsiteX2" fmla="*/ 0 w 493973"/>
                <a:gd name="connsiteY2" fmla="*/ 206811 h 309828"/>
                <a:gd name="connsiteX3" fmla="*/ 237760 w 493973"/>
                <a:gd name="connsiteY3" fmla="*/ 29 h 309828"/>
                <a:gd name="connsiteX4" fmla="*/ 493973 w 493973"/>
                <a:gd name="connsiteY4" fmla="*/ 220135 h 309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973" h="309828">
                  <a:moveTo>
                    <a:pt x="493973" y="220135"/>
                  </a:moveTo>
                  <a:cubicBezTo>
                    <a:pt x="493973" y="220135"/>
                    <a:pt x="466060" y="297145"/>
                    <a:pt x="258478" y="308737"/>
                  </a:cubicBezTo>
                  <a:cubicBezTo>
                    <a:pt x="16655" y="322194"/>
                    <a:pt x="0" y="206811"/>
                    <a:pt x="0" y="206811"/>
                  </a:cubicBezTo>
                  <a:cubicBezTo>
                    <a:pt x="0" y="206811"/>
                    <a:pt x="36906" y="3027"/>
                    <a:pt x="237760" y="29"/>
                  </a:cubicBezTo>
                  <a:cubicBezTo>
                    <a:pt x="438680" y="-2902"/>
                    <a:pt x="493973" y="220135"/>
                    <a:pt x="493973" y="220135"/>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216" name="任意多边形: 形状 215">
              <a:extLst>
                <a:ext uri="{FF2B5EF4-FFF2-40B4-BE49-F238E27FC236}">
                  <a16:creationId xmlns:a16="http://schemas.microsoft.com/office/drawing/2014/main" id="{E2B3D468-8182-1436-CB93-31E35355F708}"/>
                </a:ext>
              </a:extLst>
            </p:cNvPr>
            <p:cNvSpPr/>
            <p:nvPr/>
          </p:nvSpPr>
          <p:spPr>
            <a:xfrm>
              <a:off x="6354515" y="3358918"/>
              <a:ext cx="132523" cy="116495"/>
            </a:xfrm>
            <a:custGeom>
              <a:avLst/>
              <a:gdLst>
                <a:gd name="connsiteX0" fmla="*/ 158671 w 210034"/>
                <a:gd name="connsiteY0" fmla="*/ 0 h 184632"/>
                <a:gd name="connsiteX1" fmla="*/ 177123 w 210034"/>
                <a:gd name="connsiteY1" fmla="*/ 146693 h 184632"/>
                <a:gd name="connsiteX2" fmla="*/ 2118 w 210034"/>
                <a:gd name="connsiteY2" fmla="*/ 109320 h 184632"/>
                <a:gd name="connsiteX3" fmla="*/ 158671 w 210034"/>
                <a:gd name="connsiteY3" fmla="*/ 0 h 184632"/>
              </a:gdLst>
              <a:ahLst/>
              <a:cxnLst>
                <a:cxn ang="0">
                  <a:pos x="connsiteX0" y="connsiteY0"/>
                </a:cxn>
                <a:cxn ang="0">
                  <a:pos x="connsiteX1" y="connsiteY1"/>
                </a:cxn>
                <a:cxn ang="0">
                  <a:pos x="connsiteX2" y="connsiteY2"/>
                </a:cxn>
                <a:cxn ang="0">
                  <a:pos x="connsiteX3" y="connsiteY3"/>
                </a:cxn>
              </a:cxnLst>
              <a:rect l="l" t="t" r="r" b="b"/>
              <a:pathLst>
                <a:path w="210034" h="184632">
                  <a:moveTo>
                    <a:pt x="158671" y="0"/>
                  </a:moveTo>
                  <a:cubicBezTo>
                    <a:pt x="158671" y="0"/>
                    <a:pt x="260729" y="73346"/>
                    <a:pt x="177123" y="146693"/>
                  </a:cubicBezTo>
                  <a:cubicBezTo>
                    <a:pt x="93451" y="220040"/>
                    <a:pt x="25634" y="175738"/>
                    <a:pt x="2118" y="109320"/>
                  </a:cubicBezTo>
                  <a:cubicBezTo>
                    <a:pt x="-21398" y="42902"/>
                    <a:pt x="158671" y="0"/>
                    <a:pt x="158671" y="0"/>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217" name="任意多边形: 形状 216">
              <a:extLst>
                <a:ext uri="{FF2B5EF4-FFF2-40B4-BE49-F238E27FC236}">
                  <a16:creationId xmlns:a16="http://schemas.microsoft.com/office/drawing/2014/main" id="{16C9F6FE-1794-05C3-4C92-6D54997DC236}"/>
                </a:ext>
              </a:extLst>
            </p:cNvPr>
            <p:cNvSpPr/>
            <p:nvPr/>
          </p:nvSpPr>
          <p:spPr>
            <a:xfrm>
              <a:off x="6126686" y="3396328"/>
              <a:ext cx="89446" cy="89446"/>
            </a:xfrm>
            <a:custGeom>
              <a:avLst/>
              <a:gdLst>
                <a:gd name="connsiteX0" fmla="*/ 141763 w 141763"/>
                <a:gd name="connsiteY0" fmla="*/ 70882 h 141763"/>
                <a:gd name="connsiteX1" fmla="*/ 70881 w 141763"/>
                <a:gd name="connsiteY1" fmla="*/ 141763 h 141763"/>
                <a:gd name="connsiteX2" fmla="*/ 0 w 141763"/>
                <a:gd name="connsiteY2" fmla="*/ 70882 h 141763"/>
                <a:gd name="connsiteX3" fmla="*/ 70881 w 141763"/>
                <a:gd name="connsiteY3" fmla="*/ 0 h 141763"/>
                <a:gd name="connsiteX4" fmla="*/ 141763 w 141763"/>
                <a:gd name="connsiteY4" fmla="*/ 70882 h 14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63" h="141763">
                  <a:moveTo>
                    <a:pt x="141763" y="70882"/>
                  </a:moveTo>
                  <a:cubicBezTo>
                    <a:pt x="141763" y="110029"/>
                    <a:pt x="110028" y="141763"/>
                    <a:pt x="70881" y="141763"/>
                  </a:cubicBezTo>
                  <a:cubicBezTo>
                    <a:pt x="31735" y="141763"/>
                    <a:pt x="0" y="110029"/>
                    <a:pt x="0" y="70882"/>
                  </a:cubicBezTo>
                  <a:cubicBezTo>
                    <a:pt x="0" y="31735"/>
                    <a:pt x="31734" y="0"/>
                    <a:pt x="70881" y="0"/>
                  </a:cubicBezTo>
                  <a:cubicBezTo>
                    <a:pt x="110028" y="0"/>
                    <a:pt x="141763" y="31735"/>
                    <a:pt x="141763" y="70882"/>
                  </a:cubicBez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18" name="任意多边形: 形状 217">
              <a:extLst>
                <a:ext uri="{FF2B5EF4-FFF2-40B4-BE49-F238E27FC236}">
                  <a16:creationId xmlns:a16="http://schemas.microsoft.com/office/drawing/2014/main" id="{D4C3F7B8-A159-3317-60E9-8A3E2ACEDA68}"/>
                </a:ext>
              </a:extLst>
            </p:cNvPr>
            <p:cNvSpPr/>
            <p:nvPr/>
          </p:nvSpPr>
          <p:spPr>
            <a:xfrm>
              <a:off x="6152985" y="3384054"/>
              <a:ext cx="211744" cy="101722"/>
            </a:xfrm>
            <a:custGeom>
              <a:avLst/>
              <a:gdLst>
                <a:gd name="connsiteX0" fmla="*/ 421 w 335593"/>
                <a:gd name="connsiteY0" fmla="*/ 0 h 161219"/>
                <a:gd name="connsiteX1" fmla="*/ 51584 w 335593"/>
                <a:gd name="connsiteY1" fmla="*/ 127840 h 161219"/>
                <a:gd name="connsiteX2" fmla="*/ 324318 w 335593"/>
                <a:gd name="connsiteY2" fmla="*/ 104257 h 161219"/>
                <a:gd name="connsiteX3" fmla="*/ 421 w 335593"/>
                <a:gd name="connsiteY3" fmla="*/ 0 h 161219"/>
              </a:gdLst>
              <a:ahLst/>
              <a:cxnLst>
                <a:cxn ang="0">
                  <a:pos x="connsiteX0" y="connsiteY0"/>
                </a:cxn>
                <a:cxn ang="0">
                  <a:pos x="connsiteX1" y="connsiteY1"/>
                </a:cxn>
                <a:cxn ang="0">
                  <a:pos x="connsiteX2" y="connsiteY2"/>
                </a:cxn>
                <a:cxn ang="0">
                  <a:pos x="connsiteX3" y="connsiteY3"/>
                </a:cxn>
              </a:cxnLst>
              <a:rect l="l" t="t" r="r" b="b"/>
              <a:pathLst>
                <a:path w="335593" h="161219">
                  <a:moveTo>
                    <a:pt x="421" y="0"/>
                  </a:moveTo>
                  <a:cubicBezTo>
                    <a:pt x="421" y="0"/>
                    <a:pt x="-8106" y="81807"/>
                    <a:pt x="51584" y="127840"/>
                  </a:cubicBezTo>
                  <a:cubicBezTo>
                    <a:pt x="111274" y="173873"/>
                    <a:pt x="240846" y="177870"/>
                    <a:pt x="324318" y="104257"/>
                  </a:cubicBezTo>
                  <a:cubicBezTo>
                    <a:pt x="407791" y="30644"/>
                    <a:pt x="421" y="0"/>
                    <a:pt x="421" y="0"/>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219" name="任意多边形: 形状 218">
              <a:extLst>
                <a:ext uri="{FF2B5EF4-FFF2-40B4-BE49-F238E27FC236}">
                  <a16:creationId xmlns:a16="http://schemas.microsoft.com/office/drawing/2014/main" id="{220F890E-9609-158C-DF48-2D315E3F6FAE}"/>
                </a:ext>
              </a:extLst>
            </p:cNvPr>
            <p:cNvSpPr/>
            <p:nvPr/>
          </p:nvSpPr>
          <p:spPr>
            <a:xfrm>
              <a:off x="6798040" y="2986168"/>
              <a:ext cx="1241618" cy="1126616"/>
            </a:xfrm>
            <a:custGeom>
              <a:avLst/>
              <a:gdLst>
                <a:gd name="connsiteX0" fmla="*/ 1921532 w 1967831"/>
                <a:gd name="connsiteY0" fmla="*/ 1785565 h 1785564"/>
                <a:gd name="connsiteX1" fmla="*/ 46300 w 1967831"/>
                <a:gd name="connsiteY1" fmla="*/ 1785565 h 1785564"/>
                <a:gd name="connsiteX2" fmla="*/ 0 w 1967831"/>
                <a:gd name="connsiteY2" fmla="*/ 1739265 h 1785564"/>
                <a:gd name="connsiteX3" fmla="*/ 0 w 1967831"/>
                <a:gd name="connsiteY3" fmla="*/ 46300 h 1785564"/>
                <a:gd name="connsiteX4" fmla="*/ 46300 w 1967831"/>
                <a:gd name="connsiteY4" fmla="*/ 0 h 1785564"/>
                <a:gd name="connsiteX5" fmla="*/ 1921532 w 1967831"/>
                <a:gd name="connsiteY5" fmla="*/ 0 h 1785564"/>
                <a:gd name="connsiteX6" fmla="*/ 1967832 w 1967831"/>
                <a:gd name="connsiteY6" fmla="*/ 46300 h 1785564"/>
                <a:gd name="connsiteX7" fmla="*/ 1967832 w 1967831"/>
                <a:gd name="connsiteY7" fmla="*/ 1739265 h 1785564"/>
                <a:gd name="connsiteX8" fmla="*/ 1921532 w 1967831"/>
                <a:gd name="connsiteY8" fmla="*/ 1785565 h 178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7831" h="1785564">
                  <a:moveTo>
                    <a:pt x="1921532" y="1785565"/>
                  </a:moveTo>
                  <a:lnTo>
                    <a:pt x="46300" y="1785565"/>
                  </a:lnTo>
                  <a:cubicBezTo>
                    <a:pt x="20719" y="1785565"/>
                    <a:pt x="0" y="1764846"/>
                    <a:pt x="0" y="1739265"/>
                  </a:cubicBezTo>
                  <a:lnTo>
                    <a:pt x="0" y="46300"/>
                  </a:lnTo>
                  <a:cubicBezTo>
                    <a:pt x="0" y="20718"/>
                    <a:pt x="20719" y="0"/>
                    <a:pt x="46300" y="0"/>
                  </a:cubicBezTo>
                  <a:lnTo>
                    <a:pt x="1921532" y="0"/>
                  </a:lnTo>
                  <a:cubicBezTo>
                    <a:pt x="1947114" y="0"/>
                    <a:pt x="1967832" y="20718"/>
                    <a:pt x="1967832" y="46300"/>
                  </a:cubicBezTo>
                  <a:lnTo>
                    <a:pt x="1967832" y="1739265"/>
                  </a:lnTo>
                  <a:cubicBezTo>
                    <a:pt x="1967832" y="1764846"/>
                    <a:pt x="1947114" y="1785565"/>
                    <a:pt x="1921532" y="1785565"/>
                  </a:cubicBezTo>
                  <a:close/>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220" name="任意多边形: 形状 219">
              <a:extLst>
                <a:ext uri="{FF2B5EF4-FFF2-40B4-BE49-F238E27FC236}">
                  <a16:creationId xmlns:a16="http://schemas.microsoft.com/office/drawing/2014/main" id="{EEABBA2D-4E15-E2AD-184A-6CB8928E61B0}"/>
                </a:ext>
              </a:extLst>
            </p:cNvPr>
            <p:cNvSpPr/>
            <p:nvPr/>
          </p:nvSpPr>
          <p:spPr>
            <a:xfrm>
              <a:off x="6846463" y="3221050"/>
              <a:ext cx="1193195" cy="891818"/>
            </a:xfrm>
            <a:custGeom>
              <a:avLst/>
              <a:gdLst>
                <a:gd name="connsiteX0" fmla="*/ 1891088 w 1891087"/>
                <a:gd name="connsiteY0" fmla="*/ 1367003 h 1413435"/>
                <a:gd name="connsiteX1" fmla="*/ 1891088 w 1891087"/>
                <a:gd name="connsiteY1" fmla="*/ 96996 h 1413435"/>
                <a:gd name="connsiteX2" fmla="*/ 1818075 w 1891087"/>
                <a:gd name="connsiteY2" fmla="*/ 23982 h 1413435"/>
                <a:gd name="connsiteX3" fmla="*/ 1760117 w 1891087"/>
                <a:gd name="connsiteY3" fmla="*/ 0 h 1413435"/>
                <a:gd name="connsiteX4" fmla="*/ 35175 w 1891087"/>
                <a:gd name="connsiteY4" fmla="*/ 0 h 1413435"/>
                <a:gd name="connsiteX5" fmla="*/ 666 w 1891087"/>
                <a:gd name="connsiteY5" fmla="*/ 34508 h 1413435"/>
                <a:gd name="connsiteX6" fmla="*/ 0 w 1891087"/>
                <a:gd name="connsiteY6" fmla="*/ 901343 h 1413435"/>
                <a:gd name="connsiteX7" fmla="*/ 19919 w 1891087"/>
                <a:gd name="connsiteY7" fmla="*/ 949574 h 1413435"/>
                <a:gd name="connsiteX8" fmla="*/ 483781 w 1891087"/>
                <a:gd name="connsiteY8" fmla="*/ 1413436 h 1413435"/>
                <a:gd name="connsiteX9" fmla="*/ 1844788 w 1891087"/>
                <a:gd name="connsiteY9" fmla="*/ 1413436 h 1413435"/>
                <a:gd name="connsiteX10" fmla="*/ 1891088 w 1891087"/>
                <a:gd name="connsiteY10" fmla="*/ 1367003 h 141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1087" h="1413435">
                  <a:moveTo>
                    <a:pt x="1891088" y="1367003"/>
                  </a:moveTo>
                  <a:lnTo>
                    <a:pt x="1891088" y="96996"/>
                  </a:lnTo>
                  <a:lnTo>
                    <a:pt x="1818075" y="23982"/>
                  </a:lnTo>
                  <a:cubicBezTo>
                    <a:pt x="1802685" y="8594"/>
                    <a:pt x="1781834" y="0"/>
                    <a:pt x="1760117" y="0"/>
                  </a:cubicBezTo>
                  <a:lnTo>
                    <a:pt x="35175" y="0"/>
                  </a:lnTo>
                  <a:cubicBezTo>
                    <a:pt x="16121" y="0"/>
                    <a:pt x="666" y="15455"/>
                    <a:pt x="666" y="34508"/>
                  </a:cubicBezTo>
                  <a:lnTo>
                    <a:pt x="0" y="901343"/>
                  </a:lnTo>
                  <a:cubicBezTo>
                    <a:pt x="0" y="919396"/>
                    <a:pt x="7195" y="936784"/>
                    <a:pt x="19919" y="949574"/>
                  </a:cubicBezTo>
                  <a:lnTo>
                    <a:pt x="483781" y="1413436"/>
                  </a:lnTo>
                  <a:lnTo>
                    <a:pt x="1844788" y="1413436"/>
                  </a:lnTo>
                  <a:cubicBezTo>
                    <a:pt x="1870370" y="1413303"/>
                    <a:pt x="1891088" y="1392584"/>
                    <a:pt x="1891088" y="1367003"/>
                  </a:cubicBezTo>
                  <a:close/>
                </a:path>
              </a:pathLst>
            </a:custGeom>
            <a:solidFill>
              <a:srgbClr val="0169EE"/>
            </a:solidFill>
            <a:ln w="6656" cap="flat">
              <a:noFill/>
              <a:prstDash val="solid"/>
              <a:miter/>
            </a:ln>
          </p:spPr>
          <p:txBody>
            <a:bodyPr rtlCol="0" anchor="ctr"/>
            <a:lstStyle/>
            <a:p>
              <a:endParaRPr lang="zh-CN" altLang="en-US">
                <a:cs typeface="+mn-ea"/>
                <a:sym typeface="+mn-lt"/>
              </a:endParaRPr>
            </a:p>
          </p:txBody>
        </p:sp>
        <p:grpSp>
          <p:nvGrpSpPr>
            <p:cNvPr id="221" name="组合 220">
              <a:extLst>
                <a:ext uri="{FF2B5EF4-FFF2-40B4-BE49-F238E27FC236}">
                  <a16:creationId xmlns:a16="http://schemas.microsoft.com/office/drawing/2014/main" id="{B69F1CE5-48CE-946D-9397-E4C267B9C4CB}"/>
                </a:ext>
              </a:extLst>
            </p:cNvPr>
            <p:cNvGrpSpPr/>
            <p:nvPr/>
          </p:nvGrpSpPr>
          <p:grpSpPr>
            <a:xfrm>
              <a:off x="6843688" y="3221008"/>
              <a:ext cx="1131575" cy="594518"/>
              <a:chOff x="7309848" y="2614859"/>
              <a:chExt cx="1793425" cy="942246"/>
            </a:xfrm>
          </p:grpSpPr>
          <p:sp>
            <p:nvSpPr>
              <p:cNvPr id="243" name="任意多边形: 形状 242">
                <a:extLst>
                  <a:ext uri="{FF2B5EF4-FFF2-40B4-BE49-F238E27FC236}">
                    <a16:creationId xmlns:a16="http://schemas.microsoft.com/office/drawing/2014/main" id="{0B48C4FB-874C-9B0E-1CE4-9231843CE55C}"/>
                  </a:ext>
                </a:extLst>
              </p:cNvPr>
              <p:cNvSpPr/>
              <p:nvPr/>
            </p:nvSpPr>
            <p:spPr>
              <a:xfrm>
                <a:off x="7309848" y="2614859"/>
                <a:ext cx="1054497" cy="750585"/>
              </a:xfrm>
              <a:custGeom>
                <a:avLst/>
                <a:gdLst>
                  <a:gd name="connsiteX0" fmla="*/ 1024386 w 1054497"/>
                  <a:gd name="connsiteY0" fmla="*/ 750586 h 750585"/>
                  <a:gd name="connsiteX1" fmla="*/ 30178 w 1054497"/>
                  <a:gd name="connsiteY1" fmla="*/ 750586 h 750585"/>
                  <a:gd name="connsiteX2" fmla="*/ 0 w 1054497"/>
                  <a:gd name="connsiteY2" fmla="*/ 720408 h 750585"/>
                  <a:gd name="connsiteX3" fmla="*/ 0 w 1054497"/>
                  <a:gd name="connsiteY3" fmla="*/ 30178 h 750585"/>
                  <a:gd name="connsiteX4" fmla="*/ 30178 w 1054497"/>
                  <a:gd name="connsiteY4" fmla="*/ 0 h 750585"/>
                  <a:gd name="connsiteX5" fmla="*/ 1024319 w 1054497"/>
                  <a:gd name="connsiteY5" fmla="*/ 0 h 750585"/>
                  <a:gd name="connsiteX6" fmla="*/ 1054498 w 1054497"/>
                  <a:gd name="connsiteY6" fmla="*/ 30178 h 750585"/>
                  <a:gd name="connsiteX7" fmla="*/ 1054498 w 1054497"/>
                  <a:gd name="connsiteY7" fmla="*/ 720475 h 750585"/>
                  <a:gd name="connsiteX8" fmla="*/ 1024386 w 1054497"/>
                  <a:gd name="connsiteY8" fmla="*/ 750586 h 7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497" h="750585">
                    <a:moveTo>
                      <a:pt x="1024386" y="750586"/>
                    </a:moveTo>
                    <a:lnTo>
                      <a:pt x="30178" y="750586"/>
                    </a:lnTo>
                    <a:cubicBezTo>
                      <a:pt x="13523" y="750586"/>
                      <a:pt x="0" y="737063"/>
                      <a:pt x="0" y="720408"/>
                    </a:cubicBezTo>
                    <a:lnTo>
                      <a:pt x="0" y="30178"/>
                    </a:lnTo>
                    <a:cubicBezTo>
                      <a:pt x="0" y="13524"/>
                      <a:pt x="13523" y="0"/>
                      <a:pt x="30178" y="0"/>
                    </a:cubicBezTo>
                    <a:lnTo>
                      <a:pt x="1024319" y="0"/>
                    </a:lnTo>
                    <a:cubicBezTo>
                      <a:pt x="1040974" y="0"/>
                      <a:pt x="1054498" y="13524"/>
                      <a:pt x="1054498" y="30178"/>
                    </a:cubicBezTo>
                    <a:lnTo>
                      <a:pt x="1054498" y="720475"/>
                    </a:lnTo>
                    <a:cubicBezTo>
                      <a:pt x="1054498" y="737129"/>
                      <a:pt x="1041041" y="750586"/>
                      <a:pt x="1024386" y="750586"/>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244" name="任意多边形: 形状 243">
                <a:extLst>
                  <a:ext uri="{FF2B5EF4-FFF2-40B4-BE49-F238E27FC236}">
                    <a16:creationId xmlns:a16="http://schemas.microsoft.com/office/drawing/2014/main" id="{1372B4B0-8EEB-BE6B-E629-A1AEA32EA4C0}"/>
                  </a:ext>
                </a:extLst>
              </p:cNvPr>
              <p:cNvSpPr/>
              <p:nvPr/>
            </p:nvSpPr>
            <p:spPr>
              <a:xfrm>
                <a:off x="8398920" y="2614859"/>
                <a:ext cx="704352" cy="354474"/>
              </a:xfrm>
              <a:custGeom>
                <a:avLst/>
                <a:gdLst>
                  <a:gd name="connsiteX0" fmla="*/ 674175 w 704352"/>
                  <a:gd name="connsiteY0" fmla="*/ 354475 h 354474"/>
                  <a:gd name="connsiteX1" fmla="*/ 30178 w 704352"/>
                  <a:gd name="connsiteY1" fmla="*/ 354475 h 354474"/>
                  <a:gd name="connsiteX2" fmla="*/ 0 w 704352"/>
                  <a:gd name="connsiteY2" fmla="*/ 324297 h 354474"/>
                  <a:gd name="connsiteX3" fmla="*/ 0 w 704352"/>
                  <a:gd name="connsiteY3" fmla="*/ 30178 h 354474"/>
                  <a:gd name="connsiteX4" fmla="*/ 30178 w 704352"/>
                  <a:gd name="connsiteY4" fmla="*/ 0 h 354474"/>
                  <a:gd name="connsiteX5" fmla="*/ 674175 w 704352"/>
                  <a:gd name="connsiteY5" fmla="*/ 0 h 354474"/>
                  <a:gd name="connsiteX6" fmla="*/ 704353 w 704352"/>
                  <a:gd name="connsiteY6" fmla="*/ 30178 h 354474"/>
                  <a:gd name="connsiteX7" fmla="*/ 704353 w 704352"/>
                  <a:gd name="connsiteY7" fmla="*/ 324297 h 354474"/>
                  <a:gd name="connsiteX8" fmla="*/ 674175 w 704352"/>
                  <a:gd name="connsiteY8" fmla="*/ 354475 h 35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52" h="354474">
                    <a:moveTo>
                      <a:pt x="674175" y="354475"/>
                    </a:moveTo>
                    <a:lnTo>
                      <a:pt x="30178" y="354475"/>
                    </a:lnTo>
                    <a:cubicBezTo>
                      <a:pt x="13523" y="354475"/>
                      <a:pt x="0" y="340951"/>
                      <a:pt x="0" y="324297"/>
                    </a:cubicBezTo>
                    <a:lnTo>
                      <a:pt x="0" y="30178"/>
                    </a:lnTo>
                    <a:cubicBezTo>
                      <a:pt x="0" y="13524"/>
                      <a:pt x="13523" y="0"/>
                      <a:pt x="30178" y="0"/>
                    </a:cubicBezTo>
                    <a:lnTo>
                      <a:pt x="674175" y="0"/>
                    </a:lnTo>
                    <a:cubicBezTo>
                      <a:pt x="690830" y="0"/>
                      <a:pt x="704353" y="13524"/>
                      <a:pt x="704353" y="30178"/>
                    </a:cubicBezTo>
                    <a:lnTo>
                      <a:pt x="704353" y="324297"/>
                    </a:lnTo>
                    <a:cubicBezTo>
                      <a:pt x="704353" y="340951"/>
                      <a:pt x="690830" y="354475"/>
                      <a:pt x="674175" y="354475"/>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245" name="任意多边形: 形状 244">
                <a:extLst>
                  <a:ext uri="{FF2B5EF4-FFF2-40B4-BE49-F238E27FC236}">
                    <a16:creationId xmlns:a16="http://schemas.microsoft.com/office/drawing/2014/main" id="{CB775314-FB51-543A-CE63-01FAFB6B00DD}"/>
                  </a:ext>
                </a:extLst>
              </p:cNvPr>
              <p:cNvSpPr/>
              <p:nvPr/>
            </p:nvSpPr>
            <p:spPr>
              <a:xfrm>
                <a:off x="8398920" y="3010971"/>
                <a:ext cx="704352" cy="354474"/>
              </a:xfrm>
              <a:custGeom>
                <a:avLst/>
                <a:gdLst>
                  <a:gd name="connsiteX0" fmla="*/ 674175 w 704352"/>
                  <a:gd name="connsiteY0" fmla="*/ 354475 h 354474"/>
                  <a:gd name="connsiteX1" fmla="*/ 30178 w 704352"/>
                  <a:gd name="connsiteY1" fmla="*/ 354475 h 354474"/>
                  <a:gd name="connsiteX2" fmla="*/ 0 w 704352"/>
                  <a:gd name="connsiteY2" fmla="*/ 324297 h 354474"/>
                  <a:gd name="connsiteX3" fmla="*/ 0 w 704352"/>
                  <a:gd name="connsiteY3" fmla="*/ 30178 h 354474"/>
                  <a:gd name="connsiteX4" fmla="*/ 30178 w 704352"/>
                  <a:gd name="connsiteY4" fmla="*/ 0 h 354474"/>
                  <a:gd name="connsiteX5" fmla="*/ 674175 w 704352"/>
                  <a:gd name="connsiteY5" fmla="*/ 0 h 354474"/>
                  <a:gd name="connsiteX6" fmla="*/ 704353 w 704352"/>
                  <a:gd name="connsiteY6" fmla="*/ 30178 h 354474"/>
                  <a:gd name="connsiteX7" fmla="*/ 704353 w 704352"/>
                  <a:gd name="connsiteY7" fmla="*/ 324297 h 354474"/>
                  <a:gd name="connsiteX8" fmla="*/ 674175 w 704352"/>
                  <a:gd name="connsiteY8" fmla="*/ 354475 h 35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52" h="354474">
                    <a:moveTo>
                      <a:pt x="674175" y="354475"/>
                    </a:moveTo>
                    <a:lnTo>
                      <a:pt x="30178" y="354475"/>
                    </a:lnTo>
                    <a:cubicBezTo>
                      <a:pt x="13523" y="354475"/>
                      <a:pt x="0" y="340951"/>
                      <a:pt x="0" y="324297"/>
                    </a:cubicBezTo>
                    <a:lnTo>
                      <a:pt x="0" y="30178"/>
                    </a:lnTo>
                    <a:cubicBezTo>
                      <a:pt x="0" y="13523"/>
                      <a:pt x="13523" y="0"/>
                      <a:pt x="30178" y="0"/>
                    </a:cubicBezTo>
                    <a:lnTo>
                      <a:pt x="674175" y="0"/>
                    </a:lnTo>
                    <a:cubicBezTo>
                      <a:pt x="690830" y="0"/>
                      <a:pt x="704353" y="13523"/>
                      <a:pt x="704353" y="30178"/>
                    </a:cubicBezTo>
                    <a:lnTo>
                      <a:pt x="704353" y="324297"/>
                    </a:lnTo>
                    <a:cubicBezTo>
                      <a:pt x="704353" y="341018"/>
                      <a:pt x="690830" y="354475"/>
                      <a:pt x="674175" y="354475"/>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246" name="任意多边形: 形状 245">
                <a:extLst>
                  <a:ext uri="{FF2B5EF4-FFF2-40B4-BE49-F238E27FC236}">
                    <a16:creationId xmlns:a16="http://schemas.microsoft.com/office/drawing/2014/main" id="{D1ECC3A4-FD4E-E0D9-FD10-BAC857431D1E}"/>
                  </a:ext>
                </a:extLst>
              </p:cNvPr>
              <p:cNvSpPr/>
              <p:nvPr/>
            </p:nvSpPr>
            <p:spPr>
              <a:xfrm>
                <a:off x="7780238" y="2919249"/>
                <a:ext cx="164962" cy="183377"/>
              </a:xfrm>
              <a:custGeom>
                <a:avLst/>
                <a:gdLst>
                  <a:gd name="connsiteX0" fmla="*/ 153421 w 164962"/>
                  <a:gd name="connsiteY0" fmla="*/ 71737 h 183377"/>
                  <a:gd name="connsiteX1" fmla="*/ 34641 w 164962"/>
                  <a:gd name="connsiteY1" fmla="*/ 3120 h 183377"/>
                  <a:gd name="connsiteX2" fmla="*/ 0 w 164962"/>
                  <a:gd name="connsiteY2" fmla="*/ 23105 h 183377"/>
                  <a:gd name="connsiteX3" fmla="*/ 0 w 164962"/>
                  <a:gd name="connsiteY3" fmla="*/ 160272 h 183377"/>
                  <a:gd name="connsiteX4" fmla="*/ 34641 w 164962"/>
                  <a:gd name="connsiteY4" fmla="*/ 180257 h 183377"/>
                  <a:gd name="connsiteX5" fmla="*/ 153421 w 164962"/>
                  <a:gd name="connsiteY5" fmla="*/ 111641 h 183377"/>
                  <a:gd name="connsiteX6" fmla="*/ 153421 w 164962"/>
                  <a:gd name="connsiteY6" fmla="*/ 71737 h 183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962" h="183377">
                    <a:moveTo>
                      <a:pt x="153421" y="71737"/>
                    </a:moveTo>
                    <a:lnTo>
                      <a:pt x="34641" y="3120"/>
                    </a:lnTo>
                    <a:cubicBezTo>
                      <a:pt x="19253" y="-5740"/>
                      <a:pt x="0" y="5318"/>
                      <a:pt x="0" y="23105"/>
                    </a:cubicBezTo>
                    <a:lnTo>
                      <a:pt x="0" y="160272"/>
                    </a:lnTo>
                    <a:cubicBezTo>
                      <a:pt x="0" y="178059"/>
                      <a:pt x="19253" y="189118"/>
                      <a:pt x="34641" y="180257"/>
                    </a:cubicBezTo>
                    <a:lnTo>
                      <a:pt x="153421" y="111641"/>
                    </a:lnTo>
                    <a:cubicBezTo>
                      <a:pt x="168810" y="102847"/>
                      <a:pt x="168810" y="80663"/>
                      <a:pt x="153421" y="71737"/>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sp>
            <p:nvSpPr>
              <p:cNvPr id="247" name="任意多边形: 形状 246">
                <a:extLst>
                  <a:ext uri="{FF2B5EF4-FFF2-40B4-BE49-F238E27FC236}">
                    <a16:creationId xmlns:a16="http://schemas.microsoft.com/office/drawing/2014/main" id="{5CED7307-E4D5-0340-9075-559FCD37F036}"/>
                  </a:ext>
                </a:extLst>
              </p:cNvPr>
              <p:cNvSpPr/>
              <p:nvPr/>
            </p:nvSpPr>
            <p:spPr>
              <a:xfrm>
                <a:off x="7315977" y="3407215"/>
                <a:ext cx="1787230" cy="149890"/>
              </a:xfrm>
              <a:custGeom>
                <a:avLst/>
                <a:gdLst>
                  <a:gd name="connsiteX0" fmla="*/ 1758584 w 1787230"/>
                  <a:gd name="connsiteY0" fmla="*/ 149891 h 149890"/>
                  <a:gd name="connsiteX1" fmla="*/ 28646 w 1787230"/>
                  <a:gd name="connsiteY1" fmla="*/ 149891 h 149890"/>
                  <a:gd name="connsiteX2" fmla="*/ 0 w 1787230"/>
                  <a:gd name="connsiteY2" fmla="*/ 121245 h 149890"/>
                  <a:gd name="connsiteX3" fmla="*/ 0 w 1787230"/>
                  <a:gd name="connsiteY3" fmla="*/ 28646 h 149890"/>
                  <a:gd name="connsiteX4" fmla="*/ 28646 w 1787230"/>
                  <a:gd name="connsiteY4" fmla="*/ 0 h 149890"/>
                  <a:gd name="connsiteX5" fmla="*/ 1758584 w 1787230"/>
                  <a:gd name="connsiteY5" fmla="*/ 0 h 149890"/>
                  <a:gd name="connsiteX6" fmla="*/ 1787230 w 1787230"/>
                  <a:gd name="connsiteY6" fmla="*/ 28646 h 149890"/>
                  <a:gd name="connsiteX7" fmla="*/ 1787230 w 1787230"/>
                  <a:gd name="connsiteY7" fmla="*/ 121245 h 149890"/>
                  <a:gd name="connsiteX8" fmla="*/ 1758584 w 1787230"/>
                  <a:gd name="connsiteY8" fmla="*/ 149891 h 149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7230" h="149890">
                    <a:moveTo>
                      <a:pt x="1758584" y="149891"/>
                    </a:moveTo>
                    <a:lnTo>
                      <a:pt x="28646" y="149891"/>
                    </a:lnTo>
                    <a:cubicBezTo>
                      <a:pt x="12791" y="149891"/>
                      <a:pt x="0" y="137033"/>
                      <a:pt x="0" y="121245"/>
                    </a:cubicBezTo>
                    <a:lnTo>
                      <a:pt x="0" y="28646"/>
                    </a:lnTo>
                    <a:cubicBezTo>
                      <a:pt x="0" y="12791"/>
                      <a:pt x="12857" y="0"/>
                      <a:pt x="28646" y="0"/>
                    </a:cubicBezTo>
                    <a:lnTo>
                      <a:pt x="1758584" y="0"/>
                    </a:lnTo>
                    <a:cubicBezTo>
                      <a:pt x="1774439" y="0"/>
                      <a:pt x="1787230" y="12857"/>
                      <a:pt x="1787230" y="28646"/>
                    </a:cubicBezTo>
                    <a:lnTo>
                      <a:pt x="1787230" y="121245"/>
                    </a:lnTo>
                    <a:cubicBezTo>
                      <a:pt x="1787297" y="137033"/>
                      <a:pt x="1774439" y="149891"/>
                      <a:pt x="1758584" y="149891"/>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grpSp>
        <p:sp>
          <p:nvSpPr>
            <p:cNvPr id="222" name="任意多边形: 形状 221">
              <a:extLst>
                <a:ext uri="{FF2B5EF4-FFF2-40B4-BE49-F238E27FC236}">
                  <a16:creationId xmlns:a16="http://schemas.microsoft.com/office/drawing/2014/main" id="{1C4FFC16-C2BB-340A-2B50-9ABD243C046A}"/>
                </a:ext>
              </a:extLst>
            </p:cNvPr>
            <p:cNvSpPr/>
            <p:nvPr/>
          </p:nvSpPr>
          <p:spPr>
            <a:xfrm>
              <a:off x="5288419" y="3072841"/>
              <a:ext cx="332693" cy="135010"/>
            </a:xfrm>
            <a:custGeom>
              <a:avLst/>
              <a:gdLst>
                <a:gd name="connsiteX0" fmla="*/ 489643 w 527282"/>
                <a:gd name="connsiteY0" fmla="*/ 213977 h 213977"/>
                <a:gd name="connsiteX1" fmla="*/ 37639 w 527282"/>
                <a:gd name="connsiteY1" fmla="*/ 213977 h 213977"/>
                <a:gd name="connsiteX2" fmla="*/ 0 w 527282"/>
                <a:gd name="connsiteY2" fmla="*/ 176338 h 213977"/>
                <a:gd name="connsiteX3" fmla="*/ 0 w 527282"/>
                <a:gd name="connsiteY3" fmla="*/ 37639 h 213977"/>
                <a:gd name="connsiteX4" fmla="*/ 37639 w 527282"/>
                <a:gd name="connsiteY4" fmla="*/ 0 h 213977"/>
                <a:gd name="connsiteX5" fmla="*/ 489643 w 527282"/>
                <a:gd name="connsiteY5" fmla="*/ 0 h 213977"/>
                <a:gd name="connsiteX6" fmla="*/ 527282 w 527282"/>
                <a:gd name="connsiteY6" fmla="*/ 37639 h 213977"/>
                <a:gd name="connsiteX7" fmla="*/ 527282 w 527282"/>
                <a:gd name="connsiteY7" fmla="*/ 176338 h 213977"/>
                <a:gd name="connsiteX8" fmla="*/ 489643 w 527282"/>
                <a:gd name="connsiteY8" fmla="*/ 213977 h 213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282" h="213977">
                  <a:moveTo>
                    <a:pt x="489643" y="213977"/>
                  </a:moveTo>
                  <a:lnTo>
                    <a:pt x="37639" y="213977"/>
                  </a:lnTo>
                  <a:cubicBezTo>
                    <a:pt x="16854" y="213977"/>
                    <a:pt x="0" y="197123"/>
                    <a:pt x="0" y="176338"/>
                  </a:cubicBezTo>
                  <a:lnTo>
                    <a:pt x="0" y="37639"/>
                  </a:lnTo>
                  <a:cubicBezTo>
                    <a:pt x="0" y="16854"/>
                    <a:pt x="16854" y="0"/>
                    <a:pt x="37639" y="0"/>
                  </a:cubicBezTo>
                  <a:lnTo>
                    <a:pt x="489643" y="0"/>
                  </a:lnTo>
                  <a:cubicBezTo>
                    <a:pt x="510428" y="0"/>
                    <a:pt x="527282" y="16854"/>
                    <a:pt x="527282" y="37639"/>
                  </a:cubicBezTo>
                  <a:lnTo>
                    <a:pt x="527282" y="176338"/>
                  </a:lnTo>
                  <a:cubicBezTo>
                    <a:pt x="527282" y="197123"/>
                    <a:pt x="510428" y="213977"/>
                    <a:pt x="489643" y="213977"/>
                  </a:cubicBez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23" name="任意多边形: 形状 222">
              <a:extLst>
                <a:ext uri="{FF2B5EF4-FFF2-40B4-BE49-F238E27FC236}">
                  <a16:creationId xmlns:a16="http://schemas.microsoft.com/office/drawing/2014/main" id="{0C9087B9-AAAE-C60E-B511-AD868BD327D5}"/>
                </a:ext>
              </a:extLst>
            </p:cNvPr>
            <p:cNvSpPr/>
            <p:nvPr/>
          </p:nvSpPr>
          <p:spPr>
            <a:xfrm>
              <a:off x="4757288" y="4235732"/>
              <a:ext cx="271198" cy="370900"/>
            </a:xfrm>
            <a:custGeom>
              <a:avLst/>
              <a:gdLst>
                <a:gd name="connsiteX0" fmla="*/ 399975 w 429819"/>
                <a:gd name="connsiteY0" fmla="*/ 587838 h 587837"/>
                <a:gd name="connsiteX1" fmla="*/ 29845 w 429819"/>
                <a:gd name="connsiteY1" fmla="*/ 587838 h 587837"/>
                <a:gd name="connsiteX2" fmla="*/ 0 w 429819"/>
                <a:gd name="connsiteY2" fmla="*/ 557993 h 587837"/>
                <a:gd name="connsiteX3" fmla="*/ 0 w 429819"/>
                <a:gd name="connsiteY3" fmla="*/ 29845 h 587837"/>
                <a:gd name="connsiteX4" fmla="*/ 29845 w 429819"/>
                <a:gd name="connsiteY4" fmla="*/ 0 h 587837"/>
                <a:gd name="connsiteX5" fmla="*/ 399975 w 429819"/>
                <a:gd name="connsiteY5" fmla="*/ 0 h 587837"/>
                <a:gd name="connsiteX6" fmla="*/ 429820 w 429819"/>
                <a:gd name="connsiteY6" fmla="*/ 29845 h 587837"/>
                <a:gd name="connsiteX7" fmla="*/ 429820 w 429819"/>
                <a:gd name="connsiteY7" fmla="*/ 557993 h 587837"/>
                <a:gd name="connsiteX8" fmla="*/ 399975 w 429819"/>
                <a:gd name="connsiteY8" fmla="*/ 587838 h 58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819" h="587837">
                  <a:moveTo>
                    <a:pt x="399975" y="587838"/>
                  </a:moveTo>
                  <a:lnTo>
                    <a:pt x="29845" y="587838"/>
                  </a:lnTo>
                  <a:cubicBezTo>
                    <a:pt x="13390" y="587838"/>
                    <a:pt x="0" y="574514"/>
                    <a:pt x="0" y="557993"/>
                  </a:cubicBezTo>
                  <a:lnTo>
                    <a:pt x="0" y="29845"/>
                  </a:lnTo>
                  <a:cubicBezTo>
                    <a:pt x="0" y="13390"/>
                    <a:pt x="13324" y="0"/>
                    <a:pt x="29845" y="0"/>
                  </a:cubicBezTo>
                  <a:lnTo>
                    <a:pt x="399975" y="0"/>
                  </a:lnTo>
                  <a:cubicBezTo>
                    <a:pt x="416430" y="0"/>
                    <a:pt x="429820" y="13324"/>
                    <a:pt x="429820" y="29845"/>
                  </a:cubicBezTo>
                  <a:lnTo>
                    <a:pt x="429820" y="557993"/>
                  </a:lnTo>
                  <a:cubicBezTo>
                    <a:pt x="429753" y="574514"/>
                    <a:pt x="416430" y="587838"/>
                    <a:pt x="399975" y="587838"/>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224" name="任意多边形: 形状 223">
              <a:extLst>
                <a:ext uri="{FF2B5EF4-FFF2-40B4-BE49-F238E27FC236}">
                  <a16:creationId xmlns:a16="http://schemas.microsoft.com/office/drawing/2014/main" id="{42AE91CC-2908-771C-CAF0-482F076EE6E0}"/>
                </a:ext>
              </a:extLst>
            </p:cNvPr>
            <p:cNvSpPr/>
            <p:nvPr/>
          </p:nvSpPr>
          <p:spPr>
            <a:xfrm>
              <a:off x="4757287" y="4235772"/>
              <a:ext cx="271198" cy="370859"/>
            </a:xfrm>
            <a:custGeom>
              <a:avLst/>
              <a:gdLst>
                <a:gd name="connsiteX0" fmla="*/ 399975 w 429819"/>
                <a:gd name="connsiteY0" fmla="*/ 0 h 587771"/>
                <a:gd name="connsiteX1" fmla="*/ 370730 w 429819"/>
                <a:gd name="connsiteY1" fmla="*/ 0 h 587771"/>
                <a:gd name="connsiteX2" fmla="*/ 370730 w 429819"/>
                <a:gd name="connsiteY2" fmla="*/ 152755 h 587771"/>
                <a:gd name="connsiteX3" fmla="*/ 6595 w 429819"/>
                <a:gd name="connsiteY3" fmla="*/ 516890 h 587771"/>
                <a:gd name="connsiteX4" fmla="*/ 0 w 429819"/>
                <a:gd name="connsiteY4" fmla="*/ 516890 h 587771"/>
                <a:gd name="connsiteX5" fmla="*/ 0 w 429819"/>
                <a:gd name="connsiteY5" fmla="*/ 557926 h 587771"/>
                <a:gd name="connsiteX6" fmla="*/ 29845 w 429819"/>
                <a:gd name="connsiteY6" fmla="*/ 587771 h 587771"/>
                <a:gd name="connsiteX7" fmla="*/ 399975 w 429819"/>
                <a:gd name="connsiteY7" fmla="*/ 587771 h 587771"/>
                <a:gd name="connsiteX8" fmla="*/ 429820 w 429819"/>
                <a:gd name="connsiteY8" fmla="*/ 557926 h 587771"/>
                <a:gd name="connsiteX9" fmla="*/ 429820 w 429819"/>
                <a:gd name="connsiteY9" fmla="*/ 29778 h 587771"/>
                <a:gd name="connsiteX10" fmla="*/ 399975 w 429819"/>
                <a:gd name="connsiteY10" fmla="*/ 0 h 587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819" h="587771">
                  <a:moveTo>
                    <a:pt x="399975" y="0"/>
                  </a:moveTo>
                  <a:lnTo>
                    <a:pt x="370730" y="0"/>
                  </a:lnTo>
                  <a:lnTo>
                    <a:pt x="370730" y="152755"/>
                  </a:lnTo>
                  <a:cubicBezTo>
                    <a:pt x="370730" y="353875"/>
                    <a:pt x="207715" y="516890"/>
                    <a:pt x="6595" y="516890"/>
                  </a:cubicBezTo>
                  <a:lnTo>
                    <a:pt x="0" y="516890"/>
                  </a:lnTo>
                  <a:lnTo>
                    <a:pt x="0" y="557926"/>
                  </a:lnTo>
                  <a:cubicBezTo>
                    <a:pt x="0" y="574381"/>
                    <a:pt x="13324" y="587771"/>
                    <a:pt x="29845" y="587771"/>
                  </a:cubicBezTo>
                  <a:lnTo>
                    <a:pt x="399975" y="587771"/>
                  </a:lnTo>
                  <a:cubicBezTo>
                    <a:pt x="416430" y="587771"/>
                    <a:pt x="429820" y="574448"/>
                    <a:pt x="429820" y="557926"/>
                  </a:cubicBezTo>
                  <a:lnTo>
                    <a:pt x="429820" y="29778"/>
                  </a:lnTo>
                  <a:cubicBezTo>
                    <a:pt x="429753" y="13390"/>
                    <a:pt x="416430" y="0"/>
                    <a:pt x="399975" y="0"/>
                  </a:cubicBezTo>
                  <a:close/>
                </a:path>
              </a:pathLst>
            </a:custGeom>
            <a:solidFill>
              <a:schemeClr val="accent1"/>
            </a:solidFill>
            <a:ln w="6656" cap="flat">
              <a:noFill/>
              <a:prstDash val="solid"/>
              <a:miter/>
            </a:ln>
          </p:spPr>
          <p:txBody>
            <a:bodyPr rtlCol="0" anchor="ctr"/>
            <a:lstStyle/>
            <a:p>
              <a:endParaRPr lang="zh-CN" altLang="en-US">
                <a:cs typeface="+mn-ea"/>
                <a:sym typeface="+mn-lt"/>
              </a:endParaRPr>
            </a:p>
          </p:txBody>
        </p:sp>
        <p:sp>
          <p:nvSpPr>
            <p:cNvPr id="225" name="任意多边形: 形状 224">
              <a:extLst>
                <a:ext uri="{FF2B5EF4-FFF2-40B4-BE49-F238E27FC236}">
                  <a16:creationId xmlns:a16="http://schemas.microsoft.com/office/drawing/2014/main" id="{DA0CA55C-A4D1-62D2-5B74-ACAE4B0C3F3E}"/>
                </a:ext>
              </a:extLst>
            </p:cNvPr>
            <p:cNvSpPr/>
            <p:nvPr/>
          </p:nvSpPr>
          <p:spPr>
            <a:xfrm>
              <a:off x="5260297" y="3096084"/>
              <a:ext cx="309238" cy="29380"/>
            </a:xfrm>
            <a:custGeom>
              <a:avLst/>
              <a:gdLst>
                <a:gd name="connsiteX0" fmla="*/ 482715 w 490109"/>
                <a:gd name="connsiteY0" fmla="*/ 46566 h 46565"/>
                <a:gd name="connsiteX1" fmla="*/ 7395 w 490109"/>
                <a:gd name="connsiteY1" fmla="*/ 46566 h 46565"/>
                <a:gd name="connsiteX2" fmla="*/ 0 w 490109"/>
                <a:gd name="connsiteY2" fmla="*/ 39171 h 46565"/>
                <a:gd name="connsiteX3" fmla="*/ 0 w 490109"/>
                <a:gd name="connsiteY3" fmla="*/ 7395 h 46565"/>
                <a:gd name="connsiteX4" fmla="*/ 7395 w 490109"/>
                <a:gd name="connsiteY4" fmla="*/ 0 h 46565"/>
                <a:gd name="connsiteX5" fmla="*/ 482715 w 490109"/>
                <a:gd name="connsiteY5" fmla="*/ 0 h 46565"/>
                <a:gd name="connsiteX6" fmla="*/ 490109 w 490109"/>
                <a:gd name="connsiteY6" fmla="*/ 7395 h 46565"/>
                <a:gd name="connsiteX7" fmla="*/ 490109 w 490109"/>
                <a:gd name="connsiteY7" fmla="*/ 39171 h 46565"/>
                <a:gd name="connsiteX8" fmla="*/ 482715 w 490109"/>
                <a:gd name="connsiteY8" fmla="*/ 46566 h 4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109" h="46565">
                  <a:moveTo>
                    <a:pt x="482715" y="46566"/>
                  </a:moveTo>
                  <a:lnTo>
                    <a:pt x="7395" y="46566"/>
                  </a:lnTo>
                  <a:cubicBezTo>
                    <a:pt x="3331" y="46566"/>
                    <a:pt x="0" y="43235"/>
                    <a:pt x="0" y="39171"/>
                  </a:cubicBezTo>
                  <a:lnTo>
                    <a:pt x="0" y="7395"/>
                  </a:lnTo>
                  <a:cubicBezTo>
                    <a:pt x="0" y="3331"/>
                    <a:pt x="3331" y="0"/>
                    <a:pt x="7395" y="0"/>
                  </a:cubicBezTo>
                  <a:lnTo>
                    <a:pt x="482715" y="0"/>
                  </a:lnTo>
                  <a:cubicBezTo>
                    <a:pt x="486778" y="0"/>
                    <a:pt x="490109" y="3331"/>
                    <a:pt x="490109" y="7395"/>
                  </a:cubicBezTo>
                  <a:lnTo>
                    <a:pt x="490109" y="39171"/>
                  </a:lnTo>
                  <a:cubicBezTo>
                    <a:pt x="490109" y="43302"/>
                    <a:pt x="486778" y="46566"/>
                    <a:pt x="482715" y="46566"/>
                  </a:cubicBezTo>
                  <a:close/>
                </a:path>
              </a:pathLst>
            </a:custGeom>
            <a:solidFill>
              <a:srgbClr val="ADD3DB"/>
            </a:solidFill>
            <a:ln w="6656" cap="flat">
              <a:noFill/>
              <a:prstDash val="solid"/>
              <a:miter/>
            </a:ln>
          </p:spPr>
          <p:txBody>
            <a:bodyPr rtlCol="0" anchor="ctr"/>
            <a:lstStyle/>
            <a:p>
              <a:endParaRPr lang="zh-CN" altLang="en-US">
                <a:cs typeface="+mn-ea"/>
                <a:sym typeface="+mn-lt"/>
              </a:endParaRPr>
            </a:p>
          </p:txBody>
        </p:sp>
        <p:sp>
          <p:nvSpPr>
            <p:cNvPr id="226" name="任意多边形: 形状 225">
              <a:extLst>
                <a:ext uri="{FF2B5EF4-FFF2-40B4-BE49-F238E27FC236}">
                  <a16:creationId xmlns:a16="http://schemas.microsoft.com/office/drawing/2014/main" id="{4738CC49-C356-D466-8F85-D3CDCB7F3069}"/>
                </a:ext>
              </a:extLst>
            </p:cNvPr>
            <p:cNvSpPr/>
            <p:nvPr/>
          </p:nvSpPr>
          <p:spPr>
            <a:xfrm>
              <a:off x="5260297" y="3142700"/>
              <a:ext cx="188896" cy="29380"/>
            </a:xfrm>
            <a:custGeom>
              <a:avLst/>
              <a:gdLst>
                <a:gd name="connsiteX0" fmla="*/ 291987 w 299381"/>
                <a:gd name="connsiteY0" fmla="*/ 46566 h 46565"/>
                <a:gd name="connsiteX1" fmla="*/ 7395 w 299381"/>
                <a:gd name="connsiteY1" fmla="*/ 46566 h 46565"/>
                <a:gd name="connsiteX2" fmla="*/ 0 w 299381"/>
                <a:gd name="connsiteY2" fmla="*/ 39171 h 46565"/>
                <a:gd name="connsiteX3" fmla="*/ 0 w 299381"/>
                <a:gd name="connsiteY3" fmla="*/ 7395 h 46565"/>
                <a:gd name="connsiteX4" fmla="*/ 7395 w 299381"/>
                <a:gd name="connsiteY4" fmla="*/ 0 h 46565"/>
                <a:gd name="connsiteX5" fmla="*/ 291987 w 299381"/>
                <a:gd name="connsiteY5" fmla="*/ 0 h 46565"/>
                <a:gd name="connsiteX6" fmla="*/ 299382 w 299381"/>
                <a:gd name="connsiteY6" fmla="*/ 7395 h 46565"/>
                <a:gd name="connsiteX7" fmla="*/ 299382 w 299381"/>
                <a:gd name="connsiteY7" fmla="*/ 39171 h 46565"/>
                <a:gd name="connsiteX8" fmla="*/ 291987 w 299381"/>
                <a:gd name="connsiteY8" fmla="*/ 46566 h 4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381" h="46565">
                  <a:moveTo>
                    <a:pt x="291987" y="46566"/>
                  </a:moveTo>
                  <a:lnTo>
                    <a:pt x="7395" y="46566"/>
                  </a:lnTo>
                  <a:cubicBezTo>
                    <a:pt x="3331" y="46566"/>
                    <a:pt x="0" y="43235"/>
                    <a:pt x="0" y="39171"/>
                  </a:cubicBezTo>
                  <a:lnTo>
                    <a:pt x="0" y="7395"/>
                  </a:lnTo>
                  <a:cubicBezTo>
                    <a:pt x="0" y="3331"/>
                    <a:pt x="3331" y="0"/>
                    <a:pt x="7395" y="0"/>
                  </a:cubicBezTo>
                  <a:lnTo>
                    <a:pt x="291987" y="0"/>
                  </a:lnTo>
                  <a:cubicBezTo>
                    <a:pt x="296051" y="0"/>
                    <a:pt x="299382" y="3331"/>
                    <a:pt x="299382" y="7395"/>
                  </a:cubicBezTo>
                  <a:lnTo>
                    <a:pt x="299382" y="39171"/>
                  </a:lnTo>
                  <a:cubicBezTo>
                    <a:pt x="299382" y="43235"/>
                    <a:pt x="296051" y="46566"/>
                    <a:pt x="291987" y="46566"/>
                  </a:cubicBezTo>
                  <a:close/>
                </a:path>
              </a:pathLst>
            </a:custGeom>
            <a:solidFill>
              <a:srgbClr val="ADD3DB"/>
            </a:solidFill>
            <a:ln w="6656" cap="flat">
              <a:noFill/>
              <a:prstDash val="solid"/>
              <a:miter/>
            </a:ln>
          </p:spPr>
          <p:txBody>
            <a:bodyPr rtlCol="0" anchor="ctr"/>
            <a:lstStyle/>
            <a:p>
              <a:endParaRPr lang="zh-CN" altLang="en-US">
                <a:cs typeface="+mn-ea"/>
                <a:sym typeface="+mn-lt"/>
              </a:endParaRPr>
            </a:p>
          </p:txBody>
        </p:sp>
        <p:sp>
          <p:nvSpPr>
            <p:cNvPr id="227" name="任意多边形: 形状 226">
              <a:extLst>
                <a:ext uri="{FF2B5EF4-FFF2-40B4-BE49-F238E27FC236}">
                  <a16:creationId xmlns:a16="http://schemas.microsoft.com/office/drawing/2014/main" id="{FDE8D5A2-D72C-098B-E8F2-37290805DD56}"/>
                </a:ext>
              </a:extLst>
            </p:cNvPr>
            <p:cNvSpPr/>
            <p:nvPr/>
          </p:nvSpPr>
          <p:spPr>
            <a:xfrm>
              <a:off x="5513169" y="3429450"/>
              <a:ext cx="112732" cy="112732"/>
            </a:xfrm>
            <a:custGeom>
              <a:avLst/>
              <a:gdLst>
                <a:gd name="connsiteX0" fmla="*/ 178670 w 178669"/>
                <a:gd name="connsiteY0" fmla="*/ 89335 h 178669"/>
                <a:gd name="connsiteX1" fmla="*/ 89335 w 178669"/>
                <a:gd name="connsiteY1" fmla="*/ 178670 h 178669"/>
                <a:gd name="connsiteX2" fmla="*/ 0 w 178669"/>
                <a:gd name="connsiteY2" fmla="*/ 89335 h 178669"/>
                <a:gd name="connsiteX3" fmla="*/ 89335 w 178669"/>
                <a:gd name="connsiteY3" fmla="*/ 0 h 178669"/>
                <a:gd name="connsiteX4" fmla="*/ 178670 w 178669"/>
                <a:gd name="connsiteY4" fmla="*/ 89335 h 178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669" h="178669">
                  <a:moveTo>
                    <a:pt x="178670" y="89335"/>
                  </a:moveTo>
                  <a:cubicBezTo>
                    <a:pt x="178670" y="138673"/>
                    <a:pt x="138673" y="178670"/>
                    <a:pt x="89335" y="178670"/>
                  </a:cubicBezTo>
                  <a:cubicBezTo>
                    <a:pt x="39997" y="178670"/>
                    <a:pt x="0" y="138673"/>
                    <a:pt x="0" y="89335"/>
                  </a:cubicBezTo>
                  <a:cubicBezTo>
                    <a:pt x="0" y="39997"/>
                    <a:pt x="39997" y="0"/>
                    <a:pt x="89335" y="0"/>
                  </a:cubicBezTo>
                  <a:cubicBezTo>
                    <a:pt x="138673" y="0"/>
                    <a:pt x="178670" y="39997"/>
                    <a:pt x="178670" y="89335"/>
                  </a:cubicBezTo>
                  <a:close/>
                </a:path>
              </a:pathLst>
            </a:custGeom>
            <a:solidFill>
              <a:srgbClr val="3C9140"/>
            </a:solidFill>
            <a:ln w="6656" cap="flat">
              <a:noFill/>
              <a:prstDash val="solid"/>
              <a:miter/>
            </a:ln>
          </p:spPr>
          <p:txBody>
            <a:bodyPr rtlCol="0" anchor="ctr"/>
            <a:lstStyle/>
            <a:p>
              <a:endParaRPr lang="zh-CN" altLang="en-US">
                <a:cs typeface="+mn-ea"/>
                <a:sym typeface="+mn-lt"/>
              </a:endParaRPr>
            </a:p>
          </p:txBody>
        </p:sp>
        <p:sp>
          <p:nvSpPr>
            <p:cNvPr id="228" name="任意多边形: 形状 227">
              <a:extLst>
                <a:ext uri="{FF2B5EF4-FFF2-40B4-BE49-F238E27FC236}">
                  <a16:creationId xmlns:a16="http://schemas.microsoft.com/office/drawing/2014/main" id="{5F54BFD8-1F51-F0FC-FCCC-B8A55871C40D}"/>
                </a:ext>
              </a:extLst>
            </p:cNvPr>
            <p:cNvSpPr/>
            <p:nvPr/>
          </p:nvSpPr>
          <p:spPr>
            <a:xfrm>
              <a:off x="5504552" y="3417176"/>
              <a:ext cx="112732" cy="112732"/>
            </a:xfrm>
            <a:custGeom>
              <a:avLst/>
              <a:gdLst>
                <a:gd name="connsiteX0" fmla="*/ 178670 w 178669"/>
                <a:gd name="connsiteY0" fmla="*/ 89335 h 178669"/>
                <a:gd name="connsiteX1" fmla="*/ 89335 w 178669"/>
                <a:gd name="connsiteY1" fmla="*/ 178670 h 178669"/>
                <a:gd name="connsiteX2" fmla="*/ 0 w 178669"/>
                <a:gd name="connsiteY2" fmla="*/ 89335 h 178669"/>
                <a:gd name="connsiteX3" fmla="*/ 89335 w 178669"/>
                <a:gd name="connsiteY3" fmla="*/ 0 h 178669"/>
                <a:gd name="connsiteX4" fmla="*/ 178670 w 178669"/>
                <a:gd name="connsiteY4" fmla="*/ 89335 h 178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669" h="178669">
                  <a:moveTo>
                    <a:pt x="178670" y="89335"/>
                  </a:moveTo>
                  <a:cubicBezTo>
                    <a:pt x="178670" y="138673"/>
                    <a:pt x="138673" y="178670"/>
                    <a:pt x="89335" y="178670"/>
                  </a:cubicBezTo>
                  <a:cubicBezTo>
                    <a:pt x="39997" y="178670"/>
                    <a:pt x="0" y="138673"/>
                    <a:pt x="0" y="89335"/>
                  </a:cubicBezTo>
                  <a:cubicBezTo>
                    <a:pt x="0" y="39997"/>
                    <a:pt x="39997" y="0"/>
                    <a:pt x="89335" y="0"/>
                  </a:cubicBezTo>
                  <a:cubicBezTo>
                    <a:pt x="138673" y="0"/>
                    <a:pt x="178670" y="39997"/>
                    <a:pt x="178670" y="89335"/>
                  </a:cubicBez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29" name="任意多边形: 形状 228">
              <a:extLst>
                <a:ext uri="{FF2B5EF4-FFF2-40B4-BE49-F238E27FC236}">
                  <a16:creationId xmlns:a16="http://schemas.microsoft.com/office/drawing/2014/main" id="{CF7A47D4-D5FA-5935-D3B7-FD778F1022C1}"/>
                </a:ext>
              </a:extLst>
            </p:cNvPr>
            <p:cNvSpPr/>
            <p:nvPr/>
          </p:nvSpPr>
          <p:spPr>
            <a:xfrm>
              <a:off x="6798040" y="2977761"/>
              <a:ext cx="1241618" cy="109958"/>
            </a:xfrm>
            <a:custGeom>
              <a:avLst/>
              <a:gdLst>
                <a:gd name="connsiteX0" fmla="*/ 1967832 w 1967831"/>
                <a:gd name="connsiteY0" fmla="*/ 174273 h 174272"/>
                <a:gd name="connsiteX1" fmla="*/ 0 w 1967831"/>
                <a:gd name="connsiteY1" fmla="*/ 174273 h 174272"/>
                <a:gd name="connsiteX2" fmla="*/ 0 w 1967831"/>
                <a:gd name="connsiteY2" fmla="*/ 45500 h 174272"/>
                <a:gd name="connsiteX3" fmla="*/ 45500 w 1967831"/>
                <a:gd name="connsiteY3" fmla="*/ 0 h 174272"/>
                <a:gd name="connsiteX4" fmla="*/ 1922332 w 1967831"/>
                <a:gd name="connsiteY4" fmla="*/ 0 h 174272"/>
                <a:gd name="connsiteX5" fmla="*/ 1967832 w 1967831"/>
                <a:gd name="connsiteY5" fmla="*/ 45500 h 174272"/>
                <a:gd name="connsiteX6" fmla="*/ 1967832 w 1967831"/>
                <a:gd name="connsiteY6" fmla="*/ 174273 h 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7831" h="174272">
                  <a:moveTo>
                    <a:pt x="1967832" y="174273"/>
                  </a:moveTo>
                  <a:lnTo>
                    <a:pt x="0" y="174273"/>
                  </a:lnTo>
                  <a:lnTo>
                    <a:pt x="0" y="45500"/>
                  </a:lnTo>
                  <a:cubicBezTo>
                    <a:pt x="0" y="20385"/>
                    <a:pt x="20385" y="0"/>
                    <a:pt x="45500" y="0"/>
                  </a:cubicBezTo>
                  <a:lnTo>
                    <a:pt x="1922332" y="0"/>
                  </a:lnTo>
                  <a:cubicBezTo>
                    <a:pt x="1947447" y="0"/>
                    <a:pt x="1967832" y="20385"/>
                    <a:pt x="1967832" y="45500"/>
                  </a:cubicBezTo>
                  <a:lnTo>
                    <a:pt x="1967832" y="174273"/>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30" name="任意多边形: 形状 229">
              <a:extLst>
                <a:ext uri="{FF2B5EF4-FFF2-40B4-BE49-F238E27FC236}">
                  <a16:creationId xmlns:a16="http://schemas.microsoft.com/office/drawing/2014/main" id="{95579B0D-1153-7F07-2D75-4177F7D3CC2E}"/>
                </a:ext>
              </a:extLst>
            </p:cNvPr>
            <p:cNvSpPr/>
            <p:nvPr/>
          </p:nvSpPr>
          <p:spPr>
            <a:xfrm>
              <a:off x="7598268" y="2934424"/>
              <a:ext cx="88101" cy="88102"/>
            </a:xfrm>
            <a:custGeom>
              <a:avLst/>
              <a:gdLst>
                <a:gd name="connsiteX0" fmla="*/ 139632 w 139631"/>
                <a:gd name="connsiteY0" fmla="*/ 69816 h 139631"/>
                <a:gd name="connsiteX1" fmla="*/ 69816 w 139631"/>
                <a:gd name="connsiteY1" fmla="*/ 139632 h 139631"/>
                <a:gd name="connsiteX2" fmla="*/ 0 w 139631"/>
                <a:gd name="connsiteY2" fmla="*/ 69816 h 139631"/>
                <a:gd name="connsiteX3" fmla="*/ 69816 w 139631"/>
                <a:gd name="connsiteY3" fmla="*/ 0 h 139631"/>
                <a:gd name="connsiteX4" fmla="*/ 139632 w 139631"/>
                <a:gd name="connsiteY4" fmla="*/ 69816 h 13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31" h="139631">
                  <a:moveTo>
                    <a:pt x="139632" y="69816"/>
                  </a:moveTo>
                  <a:cubicBezTo>
                    <a:pt x="139632" y="108374"/>
                    <a:pt x="108374" y="139632"/>
                    <a:pt x="69816" y="139632"/>
                  </a:cubicBezTo>
                  <a:cubicBezTo>
                    <a:pt x="31258" y="139632"/>
                    <a:pt x="0" y="108374"/>
                    <a:pt x="0" y="69816"/>
                  </a:cubicBezTo>
                  <a:cubicBezTo>
                    <a:pt x="0" y="31258"/>
                    <a:pt x="31258" y="0"/>
                    <a:pt x="69816" y="0"/>
                  </a:cubicBezTo>
                  <a:cubicBezTo>
                    <a:pt x="108374" y="0"/>
                    <a:pt x="139632" y="31258"/>
                    <a:pt x="139632" y="69816"/>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sp>
          <p:nvSpPr>
            <p:cNvPr id="231" name="任意多边形: 形状 230">
              <a:extLst>
                <a:ext uri="{FF2B5EF4-FFF2-40B4-BE49-F238E27FC236}">
                  <a16:creationId xmlns:a16="http://schemas.microsoft.com/office/drawing/2014/main" id="{04B13434-5520-C9E6-0E14-711846153F5B}"/>
                </a:ext>
              </a:extLst>
            </p:cNvPr>
            <p:cNvSpPr/>
            <p:nvPr/>
          </p:nvSpPr>
          <p:spPr>
            <a:xfrm>
              <a:off x="7728235" y="2934424"/>
              <a:ext cx="88101" cy="88102"/>
            </a:xfrm>
            <a:custGeom>
              <a:avLst/>
              <a:gdLst>
                <a:gd name="connsiteX0" fmla="*/ 139631 w 139631"/>
                <a:gd name="connsiteY0" fmla="*/ 69816 h 139631"/>
                <a:gd name="connsiteX1" fmla="*/ 69816 w 139631"/>
                <a:gd name="connsiteY1" fmla="*/ 139632 h 139631"/>
                <a:gd name="connsiteX2" fmla="*/ 0 w 139631"/>
                <a:gd name="connsiteY2" fmla="*/ 69816 h 139631"/>
                <a:gd name="connsiteX3" fmla="*/ 69816 w 139631"/>
                <a:gd name="connsiteY3" fmla="*/ 0 h 139631"/>
                <a:gd name="connsiteX4" fmla="*/ 139631 w 139631"/>
                <a:gd name="connsiteY4" fmla="*/ 69816 h 13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31" h="139631">
                  <a:moveTo>
                    <a:pt x="139631" y="69816"/>
                  </a:moveTo>
                  <a:cubicBezTo>
                    <a:pt x="139631" y="108374"/>
                    <a:pt x="108374" y="139632"/>
                    <a:pt x="69816" y="139632"/>
                  </a:cubicBezTo>
                  <a:cubicBezTo>
                    <a:pt x="31257" y="139632"/>
                    <a:pt x="0" y="108374"/>
                    <a:pt x="0" y="69816"/>
                  </a:cubicBezTo>
                  <a:cubicBezTo>
                    <a:pt x="0" y="31258"/>
                    <a:pt x="31258" y="0"/>
                    <a:pt x="69816" y="0"/>
                  </a:cubicBezTo>
                  <a:cubicBezTo>
                    <a:pt x="108374" y="0"/>
                    <a:pt x="139631" y="31258"/>
                    <a:pt x="139631" y="69816"/>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232" name="任意多边形: 形状 231">
              <a:extLst>
                <a:ext uri="{FF2B5EF4-FFF2-40B4-BE49-F238E27FC236}">
                  <a16:creationId xmlns:a16="http://schemas.microsoft.com/office/drawing/2014/main" id="{36662FF5-8B34-0B70-CDD0-81A001AD3FF1}"/>
                </a:ext>
              </a:extLst>
            </p:cNvPr>
            <p:cNvSpPr/>
            <p:nvPr/>
          </p:nvSpPr>
          <p:spPr>
            <a:xfrm>
              <a:off x="7858245" y="2934424"/>
              <a:ext cx="88101" cy="88101"/>
            </a:xfrm>
            <a:custGeom>
              <a:avLst/>
              <a:gdLst>
                <a:gd name="connsiteX0" fmla="*/ 139631 w 139631"/>
                <a:gd name="connsiteY0" fmla="*/ 69816 h 139631"/>
                <a:gd name="connsiteX1" fmla="*/ 69816 w 139631"/>
                <a:gd name="connsiteY1" fmla="*/ 139632 h 139631"/>
                <a:gd name="connsiteX2" fmla="*/ 0 w 139631"/>
                <a:gd name="connsiteY2" fmla="*/ 69816 h 139631"/>
                <a:gd name="connsiteX3" fmla="*/ 69816 w 139631"/>
                <a:gd name="connsiteY3" fmla="*/ 0 h 139631"/>
                <a:gd name="connsiteX4" fmla="*/ 139631 w 139631"/>
                <a:gd name="connsiteY4" fmla="*/ 69816 h 13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31" h="139631">
                  <a:moveTo>
                    <a:pt x="139631" y="69816"/>
                  </a:moveTo>
                  <a:cubicBezTo>
                    <a:pt x="139631" y="108374"/>
                    <a:pt x="108374" y="139632"/>
                    <a:pt x="69816" y="139632"/>
                  </a:cubicBezTo>
                  <a:cubicBezTo>
                    <a:pt x="31257" y="139632"/>
                    <a:pt x="0" y="108374"/>
                    <a:pt x="0" y="69816"/>
                  </a:cubicBezTo>
                  <a:cubicBezTo>
                    <a:pt x="0" y="31258"/>
                    <a:pt x="31258" y="0"/>
                    <a:pt x="69816" y="0"/>
                  </a:cubicBezTo>
                  <a:cubicBezTo>
                    <a:pt x="108374" y="0"/>
                    <a:pt x="139631" y="31258"/>
                    <a:pt x="139631" y="69816"/>
                  </a:cubicBezTo>
                  <a:close/>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236" name="任意多边形: 形状 235">
              <a:extLst>
                <a:ext uri="{FF2B5EF4-FFF2-40B4-BE49-F238E27FC236}">
                  <a16:creationId xmlns:a16="http://schemas.microsoft.com/office/drawing/2014/main" id="{F6CCB4CF-1D51-6380-900A-0EB40E9B7245}"/>
                </a:ext>
              </a:extLst>
            </p:cNvPr>
            <p:cNvSpPr/>
            <p:nvPr/>
          </p:nvSpPr>
          <p:spPr>
            <a:xfrm>
              <a:off x="6269558" y="3993996"/>
              <a:ext cx="169815" cy="134169"/>
            </a:xfrm>
            <a:custGeom>
              <a:avLst/>
              <a:gdLst>
                <a:gd name="connsiteX0" fmla="*/ 226835 w 269137"/>
                <a:gd name="connsiteY0" fmla="*/ 212645 h 212644"/>
                <a:gd name="connsiteX1" fmla="*/ 42302 w 269137"/>
                <a:gd name="connsiteY1" fmla="*/ 212645 h 212644"/>
                <a:gd name="connsiteX2" fmla="*/ 0 w 269137"/>
                <a:gd name="connsiteY2" fmla="*/ 170342 h 212644"/>
                <a:gd name="connsiteX3" fmla="*/ 0 w 269137"/>
                <a:gd name="connsiteY3" fmla="*/ 0 h 212644"/>
                <a:gd name="connsiteX4" fmla="*/ 269137 w 269137"/>
                <a:gd name="connsiteY4" fmla="*/ 0 h 212644"/>
                <a:gd name="connsiteX5" fmla="*/ 269137 w 269137"/>
                <a:gd name="connsiteY5" fmla="*/ 170342 h 212644"/>
                <a:gd name="connsiteX6" fmla="*/ 226835 w 269137"/>
                <a:gd name="connsiteY6" fmla="*/ 212645 h 21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137" h="212644">
                  <a:moveTo>
                    <a:pt x="226835" y="212645"/>
                  </a:moveTo>
                  <a:lnTo>
                    <a:pt x="42302" y="212645"/>
                  </a:lnTo>
                  <a:cubicBezTo>
                    <a:pt x="18920" y="212645"/>
                    <a:pt x="0" y="193725"/>
                    <a:pt x="0" y="170342"/>
                  </a:cubicBezTo>
                  <a:lnTo>
                    <a:pt x="0" y="0"/>
                  </a:lnTo>
                  <a:lnTo>
                    <a:pt x="269137" y="0"/>
                  </a:lnTo>
                  <a:lnTo>
                    <a:pt x="269137" y="170342"/>
                  </a:lnTo>
                  <a:cubicBezTo>
                    <a:pt x="269204" y="193659"/>
                    <a:pt x="250218" y="212645"/>
                    <a:pt x="226835" y="212645"/>
                  </a:cubicBezTo>
                  <a:close/>
                </a:path>
              </a:pathLst>
            </a:custGeom>
            <a:solidFill>
              <a:schemeClr val="accent1"/>
            </a:solidFill>
            <a:ln w="6656" cap="flat">
              <a:noFill/>
              <a:prstDash val="solid"/>
              <a:miter/>
            </a:ln>
          </p:spPr>
          <p:txBody>
            <a:bodyPr rtlCol="0" anchor="ctr"/>
            <a:lstStyle/>
            <a:p>
              <a:endParaRPr lang="zh-CN" altLang="en-US">
                <a:cs typeface="+mn-ea"/>
                <a:sym typeface="+mn-lt"/>
              </a:endParaRPr>
            </a:p>
          </p:txBody>
        </p:sp>
        <p:grpSp>
          <p:nvGrpSpPr>
            <p:cNvPr id="237" name="组合 236">
              <a:extLst>
                <a:ext uri="{FF2B5EF4-FFF2-40B4-BE49-F238E27FC236}">
                  <a16:creationId xmlns:a16="http://schemas.microsoft.com/office/drawing/2014/main" id="{57113DCC-1D30-A53D-11B5-0B64B97A6342}"/>
                </a:ext>
              </a:extLst>
            </p:cNvPr>
            <p:cNvGrpSpPr/>
            <p:nvPr/>
          </p:nvGrpSpPr>
          <p:grpSpPr>
            <a:xfrm>
              <a:off x="5802679" y="4079448"/>
              <a:ext cx="826898" cy="508769"/>
              <a:chOff x="5659962" y="3975400"/>
              <a:chExt cx="1310545" cy="806345"/>
            </a:xfrm>
          </p:grpSpPr>
          <p:sp>
            <p:nvSpPr>
              <p:cNvPr id="241" name="任意多边形: 形状 240">
                <a:extLst>
                  <a:ext uri="{FF2B5EF4-FFF2-40B4-BE49-F238E27FC236}">
                    <a16:creationId xmlns:a16="http://schemas.microsoft.com/office/drawing/2014/main" id="{98CF6346-F0E8-156A-529B-7DD71EA39844}"/>
                  </a:ext>
                </a:extLst>
              </p:cNvPr>
              <p:cNvSpPr/>
              <p:nvPr/>
            </p:nvSpPr>
            <p:spPr>
              <a:xfrm>
                <a:off x="5659962" y="3975400"/>
                <a:ext cx="1310545" cy="741259"/>
              </a:xfrm>
              <a:custGeom>
                <a:avLst/>
                <a:gdLst>
                  <a:gd name="connsiteX0" fmla="*/ 41859 w 1310545"/>
                  <a:gd name="connsiteY0" fmla="*/ 0 h 741259"/>
                  <a:gd name="connsiteX1" fmla="*/ 1267299 w 1310545"/>
                  <a:gd name="connsiteY1" fmla="*/ 0 h 741259"/>
                  <a:gd name="connsiteX2" fmla="*/ 1310134 w 1310545"/>
                  <a:gd name="connsiteY2" fmla="*/ 49897 h 741259"/>
                  <a:gd name="connsiteX3" fmla="*/ 1179895 w 1310545"/>
                  <a:gd name="connsiteY3" fmla="*/ 741260 h 741259"/>
                  <a:gd name="connsiteX4" fmla="*/ 115005 w 1310545"/>
                  <a:gd name="connsiteY4" fmla="*/ 741260 h 741259"/>
                  <a:gd name="connsiteX5" fmla="*/ 822 w 1310545"/>
                  <a:gd name="connsiteY5" fmla="*/ 49897 h 741259"/>
                  <a:gd name="connsiteX6" fmla="*/ 41859 w 1310545"/>
                  <a:gd name="connsiteY6" fmla="*/ 0 h 741259"/>
                  <a:gd name="connsiteX7" fmla="*/ 41859 w 1310545"/>
                  <a:gd name="connsiteY7" fmla="*/ 0 h 741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0545" h="741259">
                    <a:moveTo>
                      <a:pt x="41859" y="0"/>
                    </a:moveTo>
                    <a:cubicBezTo>
                      <a:pt x="1267299" y="0"/>
                      <a:pt x="1267299" y="0"/>
                      <a:pt x="1267299" y="0"/>
                    </a:cubicBezTo>
                    <a:cubicBezTo>
                      <a:pt x="1294079" y="0"/>
                      <a:pt x="1313665" y="23183"/>
                      <a:pt x="1310134" y="49897"/>
                    </a:cubicBezTo>
                    <a:cubicBezTo>
                      <a:pt x="1179895" y="741260"/>
                      <a:pt x="1179895" y="741260"/>
                      <a:pt x="1179895" y="741260"/>
                    </a:cubicBezTo>
                    <a:cubicBezTo>
                      <a:pt x="115005" y="741260"/>
                      <a:pt x="115005" y="741260"/>
                      <a:pt x="115005" y="741260"/>
                    </a:cubicBezTo>
                    <a:cubicBezTo>
                      <a:pt x="822" y="49897"/>
                      <a:pt x="822" y="49897"/>
                      <a:pt x="822" y="49897"/>
                    </a:cubicBezTo>
                    <a:cubicBezTo>
                      <a:pt x="-4508" y="23116"/>
                      <a:pt x="16877" y="0"/>
                      <a:pt x="41859" y="0"/>
                    </a:cubicBezTo>
                    <a:lnTo>
                      <a:pt x="41859" y="0"/>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42" name="任意多边形: 形状 241">
                <a:extLst>
                  <a:ext uri="{FF2B5EF4-FFF2-40B4-BE49-F238E27FC236}">
                    <a16:creationId xmlns:a16="http://schemas.microsoft.com/office/drawing/2014/main" id="{2B7EA27B-BBD9-35DF-D49D-056C77605CEB}"/>
                  </a:ext>
                </a:extLst>
              </p:cNvPr>
              <p:cNvSpPr/>
              <p:nvPr/>
            </p:nvSpPr>
            <p:spPr>
              <a:xfrm>
                <a:off x="5775233" y="4716660"/>
                <a:ext cx="1066555" cy="65085"/>
              </a:xfrm>
              <a:custGeom>
                <a:avLst/>
                <a:gdLst>
                  <a:gd name="connsiteX0" fmla="*/ 1023787 w 1066555"/>
                  <a:gd name="connsiteY0" fmla="*/ 65086 h 65085"/>
                  <a:gd name="connsiteX1" fmla="*/ 42835 w 1066555"/>
                  <a:gd name="connsiteY1" fmla="*/ 65086 h 65085"/>
                  <a:gd name="connsiteX2" fmla="*/ 0 w 1066555"/>
                  <a:gd name="connsiteY2" fmla="*/ 21717 h 65085"/>
                  <a:gd name="connsiteX3" fmla="*/ 0 w 1066555"/>
                  <a:gd name="connsiteY3" fmla="*/ 0 h 65085"/>
                  <a:gd name="connsiteX4" fmla="*/ 1066556 w 1066555"/>
                  <a:gd name="connsiteY4" fmla="*/ 0 h 65085"/>
                  <a:gd name="connsiteX5" fmla="*/ 1066556 w 1066555"/>
                  <a:gd name="connsiteY5" fmla="*/ 21717 h 65085"/>
                  <a:gd name="connsiteX6" fmla="*/ 1023787 w 1066555"/>
                  <a:gd name="connsiteY6" fmla="*/ 65086 h 65085"/>
                  <a:gd name="connsiteX7" fmla="*/ 1023787 w 1066555"/>
                  <a:gd name="connsiteY7" fmla="*/ 65086 h 65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6555" h="65085">
                    <a:moveTo>
                      <a:pt x="1023787" y="65086"/>
                    </a:moveTo>
                    <a:cubicBezTo>
                      <a:pt x="42835" y="65086"/>
                      <a:pt x="42835" y="65086"/>
                      <a:pt x="42835" y="65086"/>
                    </a:cubicBezTo>
                    <a:cubicBezTo>
                      <a:pt x="17854" y="65086"/>
                      <a:pt x="0" y="47032"/>
                      <a:pt x="0" y="21717"/>
                    </a:cubicBezTo>
                    <a:cubicBezTo>
                      <a:pt x="0" y="0"/>
                      <a:pt x="0" y="0"/>
                      <a:pt x="0" y="0"/>
                    </a:cubicBezTo>
                    <a:cubicBezTo>
                      <a:pt x="1066556" y="0"/>
                      <a:pt x="1066556" y="0"/>
                      <a:pt x="1066556" y="0"/>
                    </a:cubicBezTo>
                    <a:cubicBezTo>
                      <a:pt x="1066556" y="21717"/>
                      <a:pt x="1066556" y="21717"/>
                      <a:pt x="1066556" y="21717"/>
                    </a:cubicBezTo>
                    <a:cubicBezTo>
                      <a:pt x="1066622" y="46966"/>
                      <a:pt x="1046970" y="65086"/>
                      <a:pt x="1023787" y="65086"/>
                    </a:cubicBezTo>
                    <a:lnTo>
                      <a:pt x="1023787" y="65086"/>
                    </a:lnTo>
                    <a:close/>
                  </a:path>
                </a:pathLst>
              </a:custGeom>
              <a:solidFill>
                <a:srgbClr val="ADD3DB"/>
              </a:solidFill>
              <a:ln w="6656" cap="flat">
                <a:noFill/>
                <a:prstDash val="solid"/>
                <a:miter/>
              </a:ln>
            </p:spPr>
            <p:txBody>
              <a:bodyPr rtlCol="0" anchor="ctr"/>
              <a:lstStyle/>
              <a:p>
                <a:endParaRPr lang="zh-CN" altLang="en-US">
                  <a:cs typeface="+mn-ea"/>
                  <a:sym typeface="+mn-lt"/>
                </a:endParaRPr>
              </a:p>
            </p:txBody>
          </p:sp>
        </p:grpSp>
        <p:sp>
          <p:nvSpPr>
            <p:cNvPr id="238" name="任意多边形: 形状 237">
              <a:extLst>
                <a:ext uri="{FF2B5EF4-FFF2-40B4-BE49-F238E27FC236}">
                  <a16:creationId xmlns:a16="http://schemas.microsoft.com/office/drawing/2014/main" id="{4ADDBBBC-A99D-B408-BE59-1CF047B59265}"/>
                </a:ext>
              </a:extLst>
            </p:cNvPr>
            <p:cNvSpPr/>
            <p:nvPr/>
          </p:nvSpPr>
          <p:spPr>
            <a:xfrm>
              <a:off x="6151427" y="4256145"/>
              <a:ext cx="129377" cy="129377"/>
            </a:xfrm>
            <a:custGeom>
              <a:avLst/>
              <a:gdLst>
                <a:gd name="connsiteX0" fmla="*/ 205050 w 205050"/>
                <a:gd name="connsiteY0" fmla="*/ 102525 h 205050"/>
                <a:gd name="connsiteX1" fmla="*/ 102525 w 205050"/>
                <a:gd name="connsiteY1" fmla="*/ 205051 h 205050"/>
                <a:gd name="connsiteX2" fmla="*/ 0 w 205050"/>
                <a:gd name="connsiteY2" fmla="*/ 102525 h 205050"/>
                <a:gd name="connsiteX3" fmla="*/ 102525 w 205050"/>
                <a:gd name="connsiteY3" fmla="*/ 0 h 205050"/>
                <a:gd name="connsiteX4" fmla="*/ 205050 w 205050"/>
                <a:gd name="connsiteY4" fmla="*/ 102525 h 205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0" h="205050">
                  <a:moveTo>
                    <a:pt x="205050" y="102525"/>
                  </a:moveTo>
                  <a:cubicBezTo>
                    <a:pt x="205050" y="159148"/>
                    <a:pt x="159148" y="205051"/>
                    <a:pt x="102525" y="205051"/>
                  </a:cubicBezTo>
                  <a:cubicBezTo>
                    <a:pt x="45902" y="205051"/>
                    <a:pt x="0" y="159148"/>
                    <a:pt x="0" y="102525"/>
                  </a:cubicBezTo>
                  <a:cubicBezTo>
                    <a:pt x="0" y="45902"/>
                    <a:pt x="45902" y="0"/>
                    <a:pt x="102525" y="0"/>
                  </a:cubicBezTo>
                  <a:cubicBezTo>
                    <a:pt x="159148" y="0"/>
                    <a:pt x="205050" y="45902"/>
                    <a:pt x="205050" y="102525"/>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grpSp>
    </p:spTree>
    <p:extLst>
      <p:ext uri="{BB962C8B-B14F-4D97-AF65-F5344CB8AC3E}">
        <p14:creationId xmlns:p14="http://schemas.microsoft.com/office/powerpoint/2010/main" val="504782690"/>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7816B9-4368-481C-AF7D-011CB1B5D3BB}"/>
              </a:ext>
            </a:extLst>
          </p:cNvPr>
          <p:cNvSpPr>
            <a:spLocks noGrp="1"/>
          </p:cNvSpPr>
          <p:nvPr>
            <p:ph type="title"/>
          </p:nvPr>
        </p:nvSpPr>
        <p:spPr>
          <a:xfrm>
            <a:off x="5874527" y="3822605"/>
            <a:ext cx="5557581" cy="701731"/>
          </a:xfrm>
        </p:spPr>
        <p:txBody>
          <a:bodyPr/>
          <a:lstStyle/>
          <a:p>
            <a:r>
              <a:rPr kumimoji="1" lang="zh-CN" altLang="en-US" sz="4400" b="1" dirty="0">
                <a:solidFill>
                  <a:schemeClr val="tx1"/>
                </a:solidFill>
                <a:cs typeface="+mn-ea"/>
                <a:sym typeface="+mn-lt"/>
              </a:rPr>
              <a:t>投稿命中率的提高</a:t>
            </a:r>
          </a:p>
        </p:txBody>
      </p:sp>
      <p:sp>
        <p:nvSpPr>
          <p:cNvPr id="3" name="文本框 2">
            <a:extLst>
              <a:ext uri="{FF2B5EF4-FFF2-40B4-BE49-F238E27FC236}">
                <a16:creationId xmlns:a16="http://schemas.microsoft.com/office/drawing/2014/main" id="{99131B1D-0766-AC03-C007-934860F567B2}"/>
              </a:ext>
            </a:extLst>
          </p:cNvPr>
          <p:cNvSpPr txBox="1">
            <a:spLocks/>
          </p:cNvSpPr>
          <p:nvPr/>
        </p:nvSpPr>
        <p:spPr>
          <a:xfrm>
            <a:off x="7121236" y="2588770"/>
            <a:ext cx="3064164" cy="840230"/>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r>
              <a:rPr lang="zh-CN" altLang="en-US" sz="5400" dirty="0">
                <a:latin typeface="+mn-lt"/>
                <a:ea typeface="+mn-ea"/>
                <a:cs typeface="+mn-ea"/>
                <a:sym typeface="+mn-lt"/>
              </a:rPr>
              <a:t>第二节</a:t>
            </a:r>
          </a:p>
        </p:txBody>
      </p:sp>
    </p:spTree>
    <p:extLst>
      <p:ext uri="{BB962C8B-B14F-4D97-AF65-F5344CB8AC3E}">
        <p14:creationId xmlns:p14="http://schemas.microsoft.com/office/powerpoint/2010/main" val="3640636968"/>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投稿命中率的提高</a:t>
            </a:r>
          </a:p>
        </p:txBody>
      </p:sp>
      <p:sp>
        <p:nvSpPr>
          <p:cNvPr id="12" name="文本框 11">
            <a:extLst>
              <a:ext uri="{FF2B5EF4-FFF2-40B4-BE49-F238E27FC236}">
                <a16:creationId xmlns:a16="http://schemas.microsoft.com/office/drawing/2014/main" id="{0791BC61-2DAA-ABC2-B0EF-62FA08FF3CAA}"/>
              </a:ext>
            </a:extLst>
          </p:cNvPr>
          <p:cNvSpPr txBox="1"/>
          <p:nvPr/>
        </p:nvSpPr>
        <p:spPr>
          <a:xfrm>
            <a:off x="613228" y="1186359"/>
            <a:ext cx="10965543" cy="580415"/>
          </a:xfrm>
          <a:prstGeom prst="rect">
            <a:avLst/>
          </a:prstGeom>
          <a:noFill/>
        </p:spPr>
        <p:txBody>
          <a:bodyPr wrap="square">
            <a:spAutoFit/>
          </a:bodyPr>
          <a:lstStyle/>
          <a:p>
            <a:pPr>
              <a:lnSpc>
                <a:spcPct val="150000"/>
              </a:lnSpc>
            </a:pPr>
            <a:r>
              <a:rPr lang="zh-CN" altLang="en-US" sz="2400" b="1" dirty="0">
                <a:solidFill>
                  <a:schemeClr val="accent3">
                    <a:lumMod val="50000"/>
                  </a:schemeClr>
                </a:solidFill>
              </a:rPr>
              <a:t>学术论文投稿的命中率是比较低的。</a:t>
            </a:r>
            <a:endParaRPr lang="en-US" altLang="zh-CN" sz="2400" b="1" dirty="0">
              <a:solidFill>
                <a:schemeClr val="accent3">
                  <a:lumMod val="50000"/>
                </a:schemeClr>
              </a:solidFill>
            </a:endParaRPr>
          </a:p>
        </p:txBody>
      </p:sp>
      <p:graphicFrame>
        <p:nvGraphicFramePr>
          <p:cNvPr id="2" name="图示 1">
            <a:extLst>
              <a:ext uri="{FF2B5EF4-FFF2-40B4-BE49-F238E27FC236}">
                <a16:creationId xmlns:a16="http://schemas.microsoft.com/office/drawing/2014/main" id="{EB45BD51-7C5B-B366-A21D-94869661A5EF}"/>
              </a:ext>
            </a:extLst>
          </p:cNvPr>
          <p:cNvGraphicFramePr/>
          <p:nvPr>
            <p:extLst>
              <p:ext uri="{D42A27DB-BD31-4B8C-83A1-F6EECF244321}">
                <p14:modId xmlns:p14="http://schemas.microsoft.com/office/powerpoint/2010/main" val="762453531"/>
              </p:ext>
            </p:extLst>
          </p:nvPr>
        </p:nvGraphicFramePr>
        <p:xfrm>
          <a:off x="304176" y="1777676"/>
          <a:ext cx="11425949" cy="49702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92855279"/>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一、知己</a:t>
            </a:r>
          </a:p>
        </p:txBody>
      </p:sp>
      <p:sp>
        <p:nvSpPr>
          <p:cNvPr id="12" name="文本框 11">
            <a:extLst>
              <a:ext uri="{FF2B5EF4-FFF2-40B4-BE49-F238E27FC236}">
                <a16:creationId xmlns:a16="http://schemas.microsoft.com/office/drawing/2014/main" id="{0791BC61-2DAA-ABC2-B0EF-62FA08FF3CAA}"/>
              </a:ext>
            </a:extLst>
          </p:cNvPr>
          <p:cNvSpPr txBox="1"/>
          <p:nvPr/>
        </p:nvSpPr>
        <p:spPr>
          <a:xfrm>
            <a:off x="613228" y="1186359"/>
            <a:ext cx="10965543" cy="4746428"/>
          </a:xfrm>
          <a:prstGeom prst="rect">
            <a:avLst/>
          </a:prstGeom>
          <a:noFill/>
        </p:spPr>
        <p:txBody>
          <a:bodyPr wrap="square">
            <a:spAutoFit/>
          </a:bodyPr>
          <a:lstStyle/>
          <a:p>
            <a:pPr>
              <a:lnSpc>
                <a:spcPct val="150000"/>
              </a:lnSpc>
            </a:pPr>
            <a:r>
              <a:rPr lang="zh-CN" altLang="en-US" sz="2400" b="1" dirty="0">
                <a:solidFill>
                  <a:schemeClr val="accent3">
                    <a:lumMod val="50000"/>
                  </a:schemeClr>
                </a:solidFill>
              </a:rPr>
              <a:t>投稿的知己是对稿件类别和水平的认知。</a:t>
            </a:r>
            <a:endParaRPr lang="en-US" altLang="zh-CN" sz="2400" b="1" dirty="0">
              <a:solidFill>
                <a:schemeClr val="accent3">
                  <a:lumMod val="50000"/>
                </a:schemeClr>
              </a:solidFill>
            </a:endParaRPr>
          </a:p>
          <a:p>
            <a:pPr marL="342900" indent="-342900">
              <a:lnSpc>
                <a:spcPct val="150000"/>
              </a:lnSpc>
              <a:buFont typeface="Wingdings" panose="05000000000000000000" pitchFamily="2" charset="2"/>
              <a:buChar char="n"/>
            </a:pPr>
            <a:r>
              <a:rPr lang="zh-CN" altLang="en-US" sz="2000" dirty="0"/>
              <a:t>一般来说，毕业论文的类别</a:t>
            </a:r>
            <a:r>
              <a:rPr lang="zh-CN" altLang="en-US" sz="2000" b="1" u="sng" dirty="0">
                <a:solidFill>
                  <a:srgbClr val="0070C0"/>
                </a:solidFill>
              </a:rPr>
              <a:t>以论文的性质来分</a:t>
            </a:r>
            <a:r>
              <a:rPr lang="zh-CN" altLang="en-US" sz="2000" dirty="0"/>
              <a:t>，有理论性论文、应用性论文，其中应用性论文又分应用基础性论文和应用技术性论文；</a:t>
            </a:r>
            <a:endParaRPr lang="en-US" altLang="zh-CN" sz="2000" dirty="0"/>
          </a:p>
          <a:p>
            <a:pPr marL="342900" indent="-342900">
              <a:lnSpc>
                <a:spcPct val="150000"/>
              </a:lnSpc>
              <a:buFont typeface="Wingdings" panose="05000000000000000000" pitchFamily="2" charset="2"/>
              <a:buChar char="n"/>
            </a:pPr>
            <a:r>
              <a:rPr lang="zh-CN" altLang="en-US" sz="2000" b="1" u="sng" dirty="0">
                <a:solidFill>
                  <a:srgbClr val="0070C0"/>
                </a:solidFill>
              </a:rPr>
              <a:t>以论文的形式来分</a:t>
            </a:r>
            <a:r>
              <a:rPr lang="zh-CN" altLang="en-US" sz="2000" dirty="0"/>
              <a:t>，有综述性论文、研究性论文和研究简报；</a:t>
            </a:r>
            <a:endParaRPr lang="en-US" altLang="zh-CN" sz="2000" dirty="0"/>
          </a:p>
          <a:p>
            <a:pPr marL="342900" indent="-342900">
              <a:lnSpc>
                <a:spcPct val="150000"/>
              </a:lnSpc>
              <a:buFont typeface="Wingdings" panose="05000000000000000000" pitchFamily="2" charset="2"/>
              <a:buChar char="n"/>
            </a:pPr>
            <a:r>
              <a:rPr lang="zh-CN" altLang="en-US" sz="2000" b="1" u="sng" dirty="0">
                <a:solidFill>
                  <a:srgbClr val="0070C0"/>
                </a:solidFill>
              </a:rPr>
              <a:t>从论文的质量上来讲</a:t>
            </a:r>
            <a:r>
              <a:rPr lang="zh-CN" altLang="en-US" sz="2000" dirty="0"/>
              <a:t>，有高水平论文、一般水平论文和低水平论文。</a:t>
            </a:r>
            <a:endParaRPr lang="en-US" altLang="zh-CN" sz="2000" dirty="0"/>
          </a:p>
          <a:p>
            <a:pPr>
              <a:lnSpc>
                <a:spcPct val="150000"/>
              </a:lnSpc>
            </a:pPr>
            <a:r>
              <a:rPr lang="zh-CN" altLang="en-US" sz="2000" dirty="0"/>
              <a:t>毕业论文修改完成以后，大学生可以根据研究成果的不同类别、不同分量，将论文分成不同的层次，然后选择不同性质、不同层次的期刊分别投稿。</a:t>
            </a:r>
            <a:endParaRPr lang="en-US" altLang="zh-CN" sz="2000" dirty="0"/>
          </a:p>
          <a:p>
            <a:pPr>
              <a:lnSpc>
                <a:spcPct val="150000"/>
              </a:lnSpc>
            </a:pPr>
            <a:endParaRPr lang="en-US" altLang="zh-CN" sz="2000" dirty="0"/>
          </a:p>
          <a:p>
            <a:pPr>
              <a:lnSpc>
                <a:spcPct val="150000"/>
              </a:lnSpc>
            </a:pPr>
            <a:r>
              <a:rPr lang="zh-CN" altLang="en-US" sz="2000" dirty="0"/>
              <a:t>这样，既可以做到所投送的稿件比较符合期刊的要求，又可以使自己的科研成果资源得到充分的利用，发挥最大的功效。</a:t>
            </a:r>
          </a:p>
        </p:txBody>
      </p:sp>
    </p:spTree>
    <p:extLst>
      <p:ext uri="{BB962C8B-B14F-4D97-AF65-F5344CB8AC3E}">
        <p14:creationId xmlns:p14="http://schemas.microsoft.com/office/powerpoint/2010/main" val="1921497376"/>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二、知彼</a:t>
            </a:r>
          </a:p>
        </p:txBody>
      </p:sp>
      <p:sp>
        <p:nvSpPr>
          <p:cNvPr id="12" name="文本框 11">
            <a:extLst>
              <a:ext uri="{FF2B5EF4-FFF2-40B4-BE49-F238E27FC236}">
                <a16:creationId xmlns:a16="http://schemas.microsoft.com/office/drawing/2014/main" id="{0791BC61-2DAA-ABC2-B0EF-62FA08FF3CAA}"/>
              </a:ext>
            </a:extLst>
          </p:cNvPr>
          <p:cNvSpPr txBox="1"/>
          <p:nvPr/>
        </p:nvSpPr>
        <p:spPr>
          <a:xfrm>
            <a:off x="613228" y="1062451"/>
            <a:ext cx="10965543" cy="2899768"/>
          </a:xfrm>
          <a:prstGeom prst="rect">
            <a:avLst/>
          </a:prstGeom>
          <a:noFill/>
        </p:spPr>
        <p:txBody>
          <a:bodyPr wrap="square">
            <a:spAutoFit/>
          </a:bodyPr>
          <a:lstStyle/>
          <a:p>
            <a:pPr algn="just">
              <a:lnSpc>
                <a:spcPct val="150000"/>
              </a:lnSpc>
            </a:pPr>
            <a:r>
              <a:rPr lang="zh-CN" altLang="en-US" sz="2400" b="1" dirty="0">
                <a:solidFill>
                  <a:schemeClr val="accent3">
                    <a:lumMod val="50000"/>
                  </a:schemeClr>
                </a:solidFill>
              </a:rPr>
              <a:t>（一）了解刊物的性质和报道的重点</a:t>
            </a:r>
          </a:p>
          <a:p>
            <a:pPr algn="just">
              <a:lnSpc>
                <a:spcPct val="150000"/>
              </a:lnSpc>
            </a:pPr>
            <a:r>
              <a:rPr lang="zh-CN" altLang="en-US" sz="2000" dirty="0"/>
              <a:t>不同期刊的办刊方针是有区别的，有的偏重录用理论研讨性强的论文，有的喜欢录用实践操作性强的论文，有的偏爱现代技术研究的论文，有的钟爱长篇大论，有的倾向短小精悍。同一专业领域内，可能会有范围相近的几本刊物，但它们都会有自己的风格和报道重点，有自己的读者群。大学生要加以研究，找出适合自己的投稿期刊，有针对性地投稿。一般地说，投稿论文为学术性论文，可以投向学报或通报；技术性论文，可以投向技术性刊物或学报。</a:t>
            </a:r>
            <a:endParaRPr lang="en-US" altLang="zh-CN" sz="2000" dirty="0"/>
          </a:p>
        </p:txBody>
      </p:sp>
      <p:pic>
        <p:nvPicPr>
          <p:cNvPr id="9218" name="Picture 2" descr="数学年刊A辑排名,数学年刊A辑投稿,数学年刊A辑怎么样_RCCSE中国学术期刊评价_中国科教评价网">
            <a:extLst>
              <a:ext uri="{FF2B5EF4-FFF2-40B4-BE49-F238E27FC236}">
                <a16:creationId xmlns:a16="http://schemas.microsoft.com/office/drawing/2014/main" id="{CEFFA5EA-5AF6-E749-AC06-1BFEF9AA44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30454" y="4043742"/>
            <a:ext cx="1899038" cy="2661858"/>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CA3B7906-258D-F594-6C69-E83AD6EE90D0}"/>
              </a:ext>
            </a:extLst>
          </p:cNvPr>
          <p:cNvSpPr txBox="1"/>
          <p:nvPr/>
        </p:nvSpPr>
        <p:spPr>
          <a:xfrm>
            <a:off x="719458" y="4502093"/>
            <a:ext cx="7919658" cy="1884106"/>
          </a:xfrm>
          <a:prstGeom prst="rect">
            <a:avLst/>
          </a:prstGeom>
          <a:noFill/>
        </p:spPr>
        <p:txBody>
          <a:bodyPr wrap="square">
            <a:spAutoFit/>
          </a:bodyPr>
          <a:lstStyle/>
          <a:p>
            <a:pPr algn="just">
              <a:lnSpc>
                <a:spcPct val="150000"/>
              </a:lnSpc>
            </a:pPr>
            <a:r>
              <a:rPr lang="zh-CN" altLang="en-US" sz="2000" dirty="0"/>
              <a:t>通常从刊物的名称可以大致知道它们的性质，如叫“</a:t>
            </a:r>
            <a:r>
              <a:rPr lang="en-US" altLang="zh-CN" sz="2000" dirty="0"/>
              <a:t>××</a:t>
            </a:r>
            <a:r>
              <a:rPr lang="zh-CN" altLang="en-US" sz="2000" dirty="0"/>
              <a:t>学报”，肯定是学术性期刊，但有的不叫什么“学报”也是学术性期刊。例如</a:t>
            </a:r>
            <a:r>
              <a:rPr lang="en-US" altLang="zh-CN" sz="2000" dirty="0"/>
              <a:t>《</a:t>
            </a:r>
            <a:r>
              <a:rPr lang="zh-CN" altLang="en-US" sz="2000" dirty="0"/>
              <a:t>数学年刊</a:t>
            </a:r>
            <a:r>
              <a:rPr lang="en-US" altLang="zh-CN" sz="2000" dirty="0"/>
              <a:t>》</a:t>
            </a:r>
            <a:r>
              <a:rPr lang="zh-CN" altLang="en-US" sz="2000" dirty="0"/>
              <a:t>，它就是刊登纯粹数学和应用数学具有创见性的学术论文的学术性期刊。</a:t>
            </a:r>
          </a:p>
        </p:txBody>
      </p:sp>
    </p:spTree>
    <p:extLst>
      <p:ext uri="{BB962C8B-B14F-4D97-AF65-F5344CB8AC3E}">
        <p14:creationId xmlns:p14="http://schemas.microsoft.com/office/powerpoint/2010/main" val="306558731"/>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二、知彼</a:t>
            </a:r>
          </a:p>
        </p:txBody>
      </p:sp>
      <p:sp>
        <p:nvSpPr>
          <p:cNvPr id="12" name="文本框 11">
            <a:extLst>
              <a:ext uri="{FF2B5EF4-FFF2-40B4-BE49-F238E27FC236}">
                <a16:creationId xmlns:a16="http://schemas.microsoft.com/office/drawing/2014/main" id="{0791BC61-2DAA-ABC2-B0EF-62FA08FF3CAA}"/>
              </a:ext>
            </a:extLst>
          </p:cNvPr>
          <p:cNvSpPr txBox="1"/>
          <p:nvPr/>
        </p:nvSpPr>
        <p:spPr>
          <a:xfrm>
            <a:off x="613228" y="955864"/>
            <a:ext cx="10965543" cy="5762090"/>
          </a:xfrm>
          <a:prstGeom prst="rect">
            <a:avLst/>
          </a:prstGeom>
          <a:noFill/>
        </p:spPr>
        <p:txBody>
          <a:bodyPr wrap="square">
            <a:spAutoFit/>
          </a:bodyPr>
          <a:lstStyle/>
          <a:p>
            <a:pPr>
              <a:lnSpc>
                <a:spcPct val="150000"/>
              </a:lnSpc>
            </a:pPr>
            <a:r>
              <a:rPr lang="zh-CN" altLang="en-US" sz="2400" b="1" dirty="0">
                <a:solidFill>
                  <a:schemeClr val="accent3">
                    <a:lumMod val="50000"/>
                  </a:schemeClr>
                </a:solidFill>
              </a:rPr>
              <a:t>（二）了解刊物的稿源情况</a:t>
            </a:r>
          </a:p>
          <a:p>
            <a:pPr>
              <a:lnSpc>
                <a:spcPct val="150000"/>
              </a:lnSpc>
            </a:pPr>
            <a:r>
              <a:rPr lang="zh-CN" altLang="en-US" sz="2000" dirty="0"/>
              <a:t>稿源丰富的期刊，一般录用标准比较高，发表周期（从收稿到出版经历的时间）也比较长，向这些刊物投稿更要注意稿件的质量（学术价值和写作水平）。如果论文质量很高，又希望抢先发表，不妨先投向这些刊物，编者也许会提前安排发表。但如果不予提前（须排队等候），也可改投稿源相对较少的刊物，一般可能会发表得快一些。一种刊物稿源的多少不能完全反映这种刊物水平的高低，而一篇论文价值的大小也不完全取决于在哪一种刊物上发表。</a:t>
            </a:r>
          </a:p>
          <a:p>
            <a:pPr>
              <a:lnSpc>
                <a:spcPct val="150000"/>
              </a:lnSpc>
            </a:pPr>
            <a:r>
              <a:rPr lang="zh-CN" altLang="en-US" sz="2400" b="1" dirty="0">
                <a:solidFill>
                  <a:schemeClr val="accent3">
                    <a:lumMod val="50000"/>
                  </a:schemeClr>
                </a:solidFill>
              </a:rPr>
              <a:t>（三）了解编辑部门的具体要求</a:t>
            </a:r>
          </a:p>
          <a:p>
            <a:pPr>
              <a:lnSpc>
                <a:spcPct val="150000"/>
              </a:lnSpc>
            </a:pPr>
            <a:r>
              <a:rPr lang="zh-CN" altLang="en-US" sz="2000" dirty="0"/>
              <a:t>期刊编辑部门对投稿都有具体的规定和要求，它们集中反映在如</a:t>
            </a:r>
            <a:r>
              <a:rPr lang="en-US" altLang="zh-CN" sz="2000" dirty="0"/>
              <a:t>《</a:t>
            </a:r>
            <a:r>
              <a:rPr lang="zh-CN" altLang="en-US" sz="2000" dirty="0"/>
              <a:t>征稿简则</a:t>
            </a:r>
            <a:r>
              <a:rPr lang="en-US" altLang="zh-CN" sz="2000" dirty="0"/>
              <a:t>》《</a:t>
            </a:r>
            <a:r>
              <a:rPr lang="zh-CN" altLang="en-US" sz="2000" dirty="0"/>
              <a:t>征稿启事</a:t>
            </a:r>
            <a:r>
              <a:rPr lang="en-US" altLang="zh-CN" sz="2000" dirty="0"/>
              <a:t>》《</a:t>
            </a:r>
            <a:r>
              <a:rPr lang="zh-CN" altLang="en-US" sz="2000" dirty="0"/>
              <a:t>投稿须知</a:t>
            </a:r>
            <a:r>
              <a:rPr lang="en-US" altLang="zh-CN" sz="2000" dirty="0"/>
              <a:t>》</a:t>
            </a:r>
            <a:r>
              <a:rPr lang="zh-CN" altLang="en-US" sz="2000" dirty="0"/>
              <a:t>等文件中，这些文件一般都公布在刊物上。其内容除办刊宗旨、方针、任务，刊物的性质、报道内容和读者对象外，还包括对稿件的要求和约定事项等。大学生应仔细阅读，使稿件尽量符合刊物的要求。此外，还要了解该刊物是否收取论文发表费（或叫版面费），收多少、怎样收，以便确定稿件的投向。</a:t>
            </a:r>
          </a:p>
        </p:txBody>
      </p:sp>
    </p:spTree>
    <p:extLst>
      <p:ext uri="{BB962C8B-B14F-4D97-AF65-F5344CB8AC3E}">
        <p14:creationId xmlns:p14="http://schemas.microsoft.com/office/powerpoint/2010/main" val="1882396273"/>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二、知彼</a:t>
            </a:r>
          </a:p>
        </p:txBody>
      </p:sp>
      <p:sp>
        <p:nvSpPr>
          <p:cNvPr id="12" name="文本框 11">
            <a:extLst>
              <a:ext uri="{FF2B5EF4-FFF2-40B4-BE49-F238E27FC236}">
                <a16:creationId xmlns:a16="http://schemas.microsoft.com/office/drawing/2014/main" id="{0791BC61-2DAA-ABC2-B0EF-62FA08FF3CAA}"/>
              </a:ext>
            </a:extLst>
          </p:cNvPr>
          <p:cNvSpPr txBox="1"/>
          <p:nvPr/>
        </p:nvSpPr>
        <p:spPr>
          <a:xfrm>
            <a:off x="613228" y="955864"/>
            <a:ext cx="10965543" cy="2438103"/>
          </a:xfrm>
          <a:prstGeom prst="rect">
            <a:avLst/>
          </a:prstGeom>
          <a:noFill/>
        </p:spPr>
        <p:txBody>
          <a:bodyPr wrap="square">
            <a:spAutoFit/>
          </a:bodyPr>
          <a:lstStyle/>
          <a:p>
            <a:pPr>
              <a:lnSpc>
                <a:spcPct val="150000"/>
              </a:lnSpc>
            </a:pPr>
            <a:r>
              <a:rPr lang="zh-CN" altLang="en-US" sz="2400" b="1" dirty="0">
                <a:solidFill>
                  <a:schemeClr val="accent3">
                    <a:lumMod val="50000"/>
                  </a:schemeClr>
                </a:solidFill>
              </a:rPr>
              <a:t>（四）了解期刊排版风格</a:t>
            </a:r>
          </a:p>
          <a:p>
            <a:pPr>
              <a:lnSpc>
                <a:spcPct val="150000"/>
              </a:lnSpc>
            </a:pPr>
            <a:r>
              <a:rPr lang="zh-CN" altLang="en-US" sz="2000" dirty="0"/>
              <a:t>不同的期刊，在版式、字体等方面会有所不同，具有自己的风格。稿件最好符合该期刊的个性化特点，赢得编辑对稿件的良好的第一印象。此外，大学生在投稿过程中与编辑部交流沟通也是十分有益的。大学生要尽可能通过电话沟通、信件往来、实地走访等方式，加强同编辑的沟通，拉近与编辑间的距离。</a:t>
            </a:r>
          </a:p>
        </p:txBody>
      </p:sp>
      <p:pic>
        <p:nvPicPr>
          <p:cNvPr id="13314" name="Picture 2" descr="杂志排版|平面|书籍/画册|Cupo - 原创作品 - 站酷 (ZCOOL)">
            <a:extLst>
              <a:ext uri="{FF2B5EF4-FFF2-40B4-BE49-F238E27FC236}">
                <a16:creationId xmlns:a16="http://schemas.microsoft.com/office/drawing/2014/main" id="{6F48764C-FEC1-A4A8-8F7D-1277BFF714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204" y="3740231"/>
            <a:ext cx="3930349" cy="2819513"/>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59369A06-F630-9399-066C-8DBD121F1D3E}"/>
              </a:ext>
            </a:extLst>
          </p:cNvPr>
          <p:cNvSpPr txBox="1"/>
          <p:nvPr/>
        </p:nvSpPr>
        <p:spPr>
          <a:xfrm>
            <a:off x="5405169" y="3980193"/>
            <a:ext cx="6173602" cy="2345770"/>
          </a:xfrm>
          <a:prstGeom prst="rect">
            <a:avLst/>
          </a:prstGeom>
          <a:noFill/>
        </p:spPr>
        <p:txBody>
          <a:bodyPr wrap="square">
            <a:spAutoFit/>
          </a:bodyPr>
          <a:lstStyle/>
          <a:p>
            <a:pPr>
              <a:lnSpc>
                <a:spcPct val="150000"/>
              </a:lnSpc>
            </a:pPr>
            <a:r>
              <a:rPr lang="zh-CN" altLang="en-US" sz="2000" dirty="0"/>
              <a:t>通过沟通，编辑对稿件的学术思想加深了解，无疑会增加编辑心中的个人感情分值和信任程度，从而更易得到编辑的特殊指导和关爱。若能如此，则可使稿件赢得发表的先机。同时，为相互间长久的友谊搭建起桥梁，无形中会实现写作与投稿的效益最大化。</a:t>
            </a:r>
          </a:p>
        </p:txBody>
      </p:sp>
    </p:spTree>
    <p:extLst>
      <p:ext uri="{BB962C8B-B14F-4D97-AF65-F5344CB8AC3E}">
        <p14:creationId xmlns:p14="http://schemas.microsoft.com/office/powerpoint/2010/main" val="2830631759"/>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25">
            <a:extLst>
              <a:ext uri="{FF2B5EF4-FFF2-40B4-BE49-F238E27FC236}">
                <a16:creationId xmlns:a16="http://schemas.microsoft.com/office/drawing/2014/main" id="{CF9712BE-7BED-5233-808E-D8439BCB0A8B}"/>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学习目标</a:t>
            </a:r>
            <a:endParaRPr lang="en-US" dirty="0">
              <a:solidFill>
                <a:schemeClr val="bg2">
                  <a:lumMod val="25000"/>
                </a:schemeClr>
              </a:solidFill>
              <a:latin typeface="+mn-ea"/>
              <a:ea typeface="+mn-ea"/>
            </a:endParaRPr>
          </a:p>
        </p:txBody>
      </p:sp>
      <p:graphicFrame>
        <p:nvGraphicFramePr>
          <p:cNvPr id="2" name="图示 1">
            <a:extLst>
              <a:ext uri="{FF2B5EF4-FFF2-40B4-BE49-F238E27FC236}">
                <a16:creationId xmlns:a16="http://schemas.microsoft.com/office/drawing/2014/main" id="{B54099CE-4F29-0768-D0B5-8B8A87992EC6}"/>
              </a:ext>
            </a:extLst>
          </p:cNvPr>
          <p:cNvGraphicFramePr/>
          <p:nvPr>
            <p:extLst>
              <p:ext uri="{D42A27DB-BD31-4B8C-83A1-F6EECF244321}">
                <p14:modId xmlns:p14="http://schemas.microsoft.com/office/powerpoint/2010/main" val="287207767"/>
              </p:ext>
            </p:extLst>
          </p:nvPr>
        </p:nvGraphicFramePr>
        <p:xfrm>
          <a:off x="882154" y="1267211"/>
          <a:ext cx="1040822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45565506"/>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三、提高时效</a:t>
            </a:r>
          </a:p>
        </p:txBody>
      </p:sp>
      <p:sp>
        <p:nvSpPr>
          <p:cNvPr id="12" name="文本框 11">
            <a:extLst>
              <a:ext uri="{FF2B5EF4-FFF2-40B4-BE49-F238E27FC236}">
                <a16:creationId xmlns:a16="http://schemas.microsoft.com/office/drawing/2014/main" id="{0791BC61-2DAA-ABC2-B0EF-62FA08FF3CAA}"/>
              </a:ext>
            </a:extLst>
          </p:cNvPr>
          <p:cNvSpPr txBox="1"/>
          <p:nvPr/>
        </p:nvSpPr>
        <p:spPr>
          <a:xfrm>
            <a:off x="613228" y="1186359"/>
            <a:ext cx="10965543" cy="2530436"/>
          </a:xfrm>
          <a:prstGeom prst="rect">
            <a:avLst/>
          </a:prstGeom>
          <a:noFill/>
        </p:spPr>
        <p:txBody>
          <a:bodyPr wrap="square">
            <a:spAutoFit/>
          </a:bodyPr>
          <a:lstStyle/>
          <a:p>
            <a:pPr>
              <a:lnSpc>
                <a:spcPct val="150000"/>
              </a:lnSpc>
            </a:pPr>
            <a:r>
              <a:rPr lang="zh-CN" altLang="en-US" sz="2400" b="1" dirty="0">
                <a:solidFill>
                  <a:schemeClr val="accent3">
                    <a:lumMod val="50000"/>
                  </a:schemeClr>
                </a:solidFill>
              </a:rPr>
              <a:t>大学生首先应该明确：一稿多投是绝对不允许的，每一位作者都必须遵循这个道德规范和行为准则。</a:t>
            </a:r>
          </a:p>
          <a:p>
            <a:pPr>
              <a:lnSpc>
                <a:spcPct val="150000"/>
              </a:lnSpc>
            </a:pPr>
            <a:r>
              <a:rPr lang="zh-CN" altLang="en-US" sz="2000" dirty="0"/>
              <a:t>目前期刊在收到稿件后</a:t>
            </a:r>
            <a:r>
              <a:rPr lang="en-US" altLang="zh-CN" sz="2000" dirty="0"/>
              <a:t>2</a:t>
            </a:r>
            <a:r>
              <a:rPr lang="zh-CN" altLang="en-US" sz="2000" dirty="0"/>
              <a:t>～</a:t>
            </a:r>
            <a:r>
              <a:rPr lang="en-US" altLang="zh-CN" sz="2000" dirty="0"/>
              <a:t>3</a:t>
            </a:r>
            <a:r>
              <a:rPr lang="zh-CN" altLang="en-US" sz="2000" dirty="0"/>
              <a:t>个月内予以答复，属于合法行为。如果一篇论文首投不中，杂志社审稿时间加上邮寄回复时间，就有可能需要三四个月，二稿投不中再来这样一个回合就要花费半年多的时间，作者显然不愿意这样耗时间。缩短时间、提高时效的途径有以下三种。</a:t>
            </a:r>
          </a:p>
        </p:txBody>
      </p:sp>
      <p:graphicFrame>
        <p:nvGraphicFramePr>
          <p:cNvPr id="2" name="图示 1">
            <a:extLst>
              <a:ext uri="{FF2B5EF4-FFF2-40B4-BE49-F238E27FC236}">
                <a16:creationId xmlns:a16="http://schemas.microsoft.com/office/drawing/2014/main" id="{8DE5D37E-4696-A2F6-1F39-80B05B2D3252}"/>
              </a:ext>
            </a:extLst>
          </p:cNvPr>
          <p:cNvGraphicFramePr/>
          <p:nvPr>
            <p:extLst>
              <p:ext uri="{D42A27DB-BD31-4B8C-83A1-F6EECF244321}">
                <p14:modId xmlns:p14="http://schemas.microsoft.com/office/powerpoint/2010/main" val="1475626494"/>
              </p:ext>
            </p:extLst>
          </p:nvPr>
        </p:nvGraphicFramePr>
        <p:xfrm>
          <a:off x="613228" y="3959863"/>
          <a:ext cx="10893016" cy="24215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06078638"/>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三、提高时效</a:t>
            </a:r>
          </a:p>
        </p:txBody>
      </p:sp>
      <p:sp>
        <p:nvSpPr>
          <p:cNvPr id="12" name="椭圆 11">
            <a:extLst>
              <a:ext uri="{FF2B5EF4-FFF2-40B4-BE49-F238E27FC236}">
                <a16:creationId xmlns:a16="http://schemas.microsoft.com/office/drawing/2014/main" id="{A6D06AF0-4B7C-3212-4A87-4C14FCAE56F7}"/>
              </a:ext>
            </a:extLst>
          </p:cNvPr>
          <p:cNvSpPr/>
          <p:nvPr/>
        </p:nvSpPr>
        <p:spPr>
          <a:xfrm>
            <a:off x="1190812" y="2325286"/>
            <a:ext cx="5623673" cy="32465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3478">
            <a:extLst>
              <a:ext uri="{FF2B5EF4-FFF2-40B4-BE49-F238E27FC236}">
                <a16:creationId xmlns:a16="http://schemas.microsoft.com/office/drawing/2014/main" id="{322E1FE9-5AB3-4787-FB39-366EF68E2773}"/>
              </a:ext>
            </a:extLst>
          </p:cNvPr>
          <p:cNvSpPr txBox="1"/>
          <p:nvPr/>
        </p:nvSpPr>
        <p:spPr>
          <a:xfrm>
            <a:off x="1927870" y="3427180"/>
            <a:ext cx="4306166" cy="1042721"/>
          </a:xfrm>
          <a:prstGeom prst="rect">
            <a:avLst/>
          </a:prstGeom>
          <a:noFill/>
        </p:spPr>
        <p:txBody>
          <a:bodyPr wrap="square" lIns="0" tIns="0" rIns="0" bIns="0" rtlCol="0">
            <a:spAutoFit/>
          </a:bodyPr>
          <a:lstStyle/>
          <a:p>
            <a:pPr marL="0" marR="0" indent="0" eaLnBrk="0">
              <a:lnSpc>
                <a:spcPct val="150000"/>
              </a:lnSpc>
            </a:pPr>
            <a:r>
              <a:rPr lang="en-US" altLang="zh-CN" sz="2400" b="1" kern="0" spc="-15" baseline="0" noProof="0" dirty="0">
                <a:solidFill>
                  <a:schemeClr val="bg1"/>
                </a:solidFill>
                <a:latin typeface="微软雅黑" panose="020B0503020204020204" pitchFamily="34" charset="-122"/>
                <a:ea typeface="微软雅黑" panose="020B0503020204020204" pitchFamily="34" charset="-122"/>
                <a:cs typeface="SimSun" pitchFamily="2" charset="0"/>
              </a:rPr>
              <a:t>通过哪些渠道可以了解各编辑部门对来稿的</a:t>
            </a:r>
            <a:r>
              <a:rPr lang="en-US" altLang="zh-CN" sz="2400" b="1" kern="0" spc="0" baseline="0" noProof="0" dirty="0">
                <a:solidFill>
                  <a:schemeClr val="bg1"/>
                </a:solidFill>
                <a:latin typeface="微软雅黑" panose="020B0503020204020204" pitchFamily="34" charset="-122"/>
                <a:ea typeface="微软雅黑" panose="020B0503020204020204" pitchFamily="34" charset="-122"/>
                <a:cs typeface="SimSun" pitchFamily="2" charset="0"/>
              </a:rPr>
              <a:t>要求？</a:t>
            </a:r>
          </a:p>
        </p:txBody>
      </p:sp>
      <p:grpSp>
        <p:nvGrpSpPr>
          <p:cNvPr id="21" name="组合 20">
            <a:extLst>
              <a:ext uri="{FF2B5EF4-FFF2-40B4-BE49-F238E27FC236}">
                <a16:creationId xmlns:a16="http://schemas.microsoft.com/office/drawing/2014/main" id="{7160DFC7-DF0F-66BA-6F49-4AA3B26AB182}"/>
              </a:ext>
            </a:extLst>
          </p:cNvPr>
          <p:cNvGrpSpPr/>
          <p:nvPr/>
        </p:nvGrpSpPr>
        <p:grpSpPr>
          <a:xfrm>
            <a:off x="7085902" y="1717437"/>
            <a:ext cx="3480101" cy="4809351"/>
            <a:chOff x="4196537" y="1246690"/>
            <a:chExt cx="3480101" cy="4809351"/>
          </a:xfrm>
        </p:grpSpPr>
        <p:sp>
          <p:nvSpPr>
            <p:cNvPr id="22" name="任意多边形: 形状 21">
              <a:extLst>
                <a:ext uri="{FF2B5EF4-FFF2-40B4-BE49-F238E27FC236}">
                  <a16:creationId xmlns:a16="http://schemas.microsoft.com/office/drawing/2014/main" id="{E8535A1D-EF6C-707A-2213-8B41DB0344B2}"/>
                </a:ext>
              </a:extLst>
            </p:cNvPr>
            <p:cNvSpPr/>
            <p:nvPr/>
          </p:nvSpPr>
          <p:spPr bwMode="auto">
            <a:xfrm>
              <a:off x="5415574" y="1831160"/>
              <a:ext cx="452547" cy="435848"/>
            </a:xfrm>
            <a:custGeom>
              <a:avLst/>
              <a:gdLst>
                <a:gd name="T0" fmla="*/ 11 w 114"/>
                <a:gd name="T1" fmla="*/ 36 h 110"/>
                <a:gd name="T2" fmla="*/ 75 w 114"/>
                <a:gd name="T3" fmla="*/ 10 h 110"/>
                <a:gd name="T4" fmla="*/ 100 w 114"/>
                <a:gd name="T5" fmla="*/ 66 h 110"/>
                <a:gd name="T6" fmla="*/ 113 w 114"/>
                <a:gd name="T7" fmla="*/ 76 h 110"/>
                <a:gd name="T8" fmla="*/ 86 w 114"/>
                <a:gd name="T9" fmla="*/ 91 h 110"/>
                <a:gd name="T10" fmla="*/ 33 w 114"/>
                <a:gd name="T11" fmla="*/ 101 h 110"/>
                <a:gd name="T12" fmla="*/ 11 w 114"/>
                <a:gd name="T13" fmla="*/ 36 h 110"/>
              </a:gdLst>
              <a:ahLst/>
              <a:cxnLst>
                <a:cxn ang="0">
                  <a:pos x="T0" y="T1"/>
                </a:cxn>
                <a:cxn ang="0">
                  <a:pos x="T2" y="T3"/>
                </a:cxn>
                <a:cxn ang="0">
                  <a:pos x="T4" y="T5"/>
                </a:cxn>
                <a:cxn ang="0">
                  <a:pos x="T6" y="T7"/>
                </a:cxn>
                <a:cxn ang="0">
                  <a:pos x="T8" y="T9"/>
                </a:cxn>
                <a:cxn ang="0">
                  <a:pos x="T10" y="T11"/>
                </a:cxn>
                <a:cxn ang="0">
                  <a:pos x="T12" y="T13"/>
                </a:cxn>
              </a:cxnLst>
              <a:rect l="0" t="0" r="r" b="b"/>
              <a:pathLst>
                <a:path w="114" h="110">
                  <a:moveTo>
                    <a:pt x="11" y="36"/>
                  </a:moveTo>
                  <a:cubicBezTo>
                    <a:pt x="23" y="11"/>
                    <a:pt x="51" y="0"/>
                    <a:pt x="75" y="10"/>
                  </a:cubicBezTo>
                  <a:cubicBezTo>
                    <a:pt x="95" y="20"/>
                    <a:pt x="106" y="43"/>
                    <a:pt x="100" y="66"/>
                  </a:cubicBezTo>
                  <a:cubicBezTo>
                    <a:pt x="105" y="66"/>
                    <a:pt x="113" y="67"/>
                    <a:pt x="113" y="76"/>
                  </a:cubicBezTo>
                  <a:cubicBezTo>
                    <a:pt x="114" y="87"/>
                    <a:pt x="96" y="95"/>
                    <a:pt x="86" y="91"/>
                  </a:cubicBezTo>
                  <a:cubicBezTo>
                    <a:pt x="72" y="105"/>
                    <a:pt x="51" y="110"/>
                    <a:pt x="33" y="101"/>
                  </a:cubicBezTo>
                  <a:cubicBezTo>
                    <a:pt x="10" y="91"/>
                    <a:pt x="0" y="61"/>
                    <a:pt x="11" y="36"/>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任意多边形: 形状 22">
              <a:extLst>
                <a:ext uri="{FF2B5EF4-FFF2-40B4-BE49-F238E27FC236}">
                  <a16:creationId xmlns:a16="http://schemas.microsoft.com/office/drawing/2014/main" id="{185FE22E-8135-C113-44A0-306A6711B9E6}"/>
                </a:ext>
              </a:extLst>
            </p:cNvPr>
            <p:cNvSpPr/>
            <p:nvPr/>
          </p:nvSpPr>
          <p:spPr bwMode="auto">
            <a:xfrm>
              <a:off x="5654372" y="1246690"/>
              <a:ext cx="1350961" cy="913443"/>
            </a:xfrm>
            <a:custGeom>
              <a:avLst/>
              <a:gdLst>
                <a:gd name="T0" fmla="*/ 92 w 340"/>
                <a:gd name="T1" fmla="*/ 92 h 230"/>
                <a:gd name="T2" fmla="*/ 22 w 340"/>
                <a:gd name="T3" fmla="*/ 108 h 230"/>
                <a:gd name="T4" fmla="*/ 101 w 340"/>
                <a:gd name="T5" fmla="*/ 149 h 230"/>
                <a:gd name="T6" fmla="*/ 273 w 340"/>
                <a:gd name="T7" fmla="*/ 136 h 230"/>
                <a:gd name="T8" fmla="*/ 329 w 340"/>
                <a:gd name="T9" fmla="*/ 103 h 230"/>
                <a:gd name="T10" fmla="*/ 291 w 340"/>
                <a:gd name="T11" fmla="*/ 55 h 230"/>
                <a:gd name="T12" fmla="*/ 205 w 340"/>
                <a:gd name="T13" fmla="*/ 7 h 230"/>
                <a:gd name="T14" fmla="*/ 92 w 340"/>
                <a:gd name="T15" fmla="*/ 92 h 2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0" h="230">
                  <a:moveTo>
                    <a:pt x="92" y="92"/>
                  </a:moveTo>
                  <a:cubicBezTo>
                    <a:pt x="92" y="92"/>
                    <a:pt x="45" y="69"/>
                    <a:pt x="22" y="108"/>
                  </a:cubicBezTo>
                  <a:cubicBezTo>
                    <a:pt x="0" y="147"/>
                    <a:pt x="50" y="194"/>
                    <a:pt x="101" y="149"/>
                  </a:cubicBezTo>
                  <a:cubicBezTo>
                    <a:pt x="101" y="149"/>
                    <a:pt x="207" y="230"/>
                    <a:pt x="273" y="136"/>
                  </a:cubicBezTo>
                  <a:cubicBezTo>
                    <a:pt x="273" y="136"/>
                    <a:pt x="317" y="142"/>
                    <a:pt x="329" y="103"/>
                  </a:cubicBezTo>
                  <a:cubicBezTo>
                    <a:pt x="340" y="65"/>
                    <a:pt x="291" y="55"/>
                    <a:pt x="291" y="55"/>
                  </a:cubicBezTo>
                  <a:cubicBezTo>
                    <a:pt x="291" y="55"/>
                    <a:pt x="294" y="0"/>
                    <a:pt x="205" y="7"/>
                  </a:cubicBezTo>
                  <a:cubicBezTo>
                    <a:pt x="116" y="14"/>
                    <a:pt x="92" y="92"/>
                    <a:pt x="92" y="92"/>
                  </a:cubicBezTo>
                  <a:close/>
                </a:path>
              </a:pathLst>
            </a:custGeom>
            <a:gradFill>
              <a:gsLst>
                <a:gs pos="89000">
                  <a:srgbClr val="FF377A"/>
                </a:gs>
                <a:gs pos="0">
                  <a:srgbClr val="FFA7BA"/>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任意多边形: 形状 23">
              <a:extLst>
                <a:ext uri="{FF2B5EF4-FFF2-40B4-BE49-F238E27FC236}">
                  <a16:creationId xmlns:a16="http://schemas.microsoft.com/office/drawing/2014/main" id="{4FFFDF58-6D4C-D418-832A-0CA98C44C661}"/>
                </a:ext>
              </a:extLst>
            </p:cNvPr>
            <p:cNvSpPr/>
            <p:nvPr/>
          </p:nvSpPr>
          <p:spPr bwMode="auto">
            <a:xfrm>
              <a:off x="5714489" y="1854539"/>
              <a:ext cx="98525" cy="95186"/>
            </a:xfrm>
            <a:custGeom>
              <a:avLst/>
              <a:gdLst>
                <a:gd name="T0" fmla="*/ 21 w 25"/>
                <a:gd name="T1" fmla="*/ 24 h 24"/>
                <a:gd name="T2" fmla="*/ 24 w 25"/>
                <a:gd name="T3" fmla="*/ 16 h 24"/>
                <a:gd name="T4" fmla="*/ 12 w 25"/>
                <a:gd name="T5" fmla="*/ 1 h 24"/>
                <a:gd name="T6" fmla="*/ 0 w 25"/>
                <a:gd name="T7" fmla="*/ 5 h 24"/>
                <a:gd name="T8" fmla="*/ 21 w 25"/>
                <a:gd name="T9" fmla="*/ 24 h 24"/>
              </a:gdLst>
              <a:ahLst/>
              <a:cxnLst>
                <a:cxn ang="0">
                  <a:pos x="T0" y="T1"/>
                </a:cxn>
                <a:cxn ang="0">
                  <a:pos x="T2" y="T3"/>
                </a:cxn>
                <a:cxn ang="0">
                  <a:pos x="T4" y="T5"/>
                </a:cxn>
                <a:cxn ang="0">
                  <a:pos x="T6" y="T7"/>
                </a:cxn>
                <a:cxn ang="0">
                  <a:pos x="T8" y="T9"/>
                </a:cxn>
              </a:cxnLst>
              <a:rect l="0" t="0" r="r" b="b"/>
              <a:pathLst>
                <a:path w="25" h="24">
                  <a:moveTo>
                    <a:pt x="21" y="24"/>
                  </a:moveTo>
                  <a:cubicBezTo>
                    <a:pt x="23" y="22"/>
                    <a:pt x="24" y="20"/>
                    <a:pt x="24" y="16"/>
                  </a:cubicBezTo>
                  <a:cubicBezTo>
                    <a:pt x="25" y="9"/>
                    <a:pt x="20" y="2"/>
                    <a:pt x="12" y="1"/>
                  </a:cubicBezTo>
                  <a:cubicBezTo>
                    <a:pt x="7" y="0"/>
                    <a:pt x="3" y="2"/>
                    <a:pt x="0" y="5"/>
                  </a:cubicBezTo>
                  <a:cubicBezTo>
                    <a:pt x="9" y="9"/>
                    <a:pt x="16" y="16"/>
                    <a:pt x="21" y="24"/>
                  </a:cubicBezTo>
                  <a:close/>
                </a:path>
              </a:pathLst>
            </a:custGeom>
            <a:solidFill>
              <a:srgbClr val="5858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任意多边形: 形状 24">
              <a:extLst>
                <a:ext uri="{FF2B5EF4-FFF2-40B4-BE49-F238E27FC236}">
                  <a16:creationId xmlns:a16="http://schemas.microsoft.com/office/drawing/2014/main" id="{95DE520A-F513-C07B-D048-11BA09AD44E5}"/>
                </a:ext>
              </a:extLst>
            </p:cNvPr>
            <p:cNvSpPr/>
            <p:nvPr/>
          </p:nvSpPr>
          <p:spPr bwMode="auto">
            <a:xfrm>
              <a:off x="5562526" y="1837839"/>
              <a:ext cx="302255" cy="302255"/>
            </a:xfrm>
            <a:custGeom>
              <a:avLst/>
              <a:gdLst>
                <a:gd name="T0" fmla="*/ 70 w 76"/>
                <a:gd name="T1" fmla="*/ 65 h 76"/>
                <a:gd name="T2" fmla="*/ 71 w 76"/>
                <a:gd name="T3" fmla="*/ 64 h 76"/>
                <a:gd name="T4" fmla="*/ 41 w 76"/>
                <a:gd name="T5" fmla="*/ 6 h 76"/>
                <a:gd name="T6" fmla="*/ 0 w 76"/>
                <a:gd name="T7" fmla="*/ 7 h 76"/>
                <a:gd name="T8" fmla="*/ 51 w 76"/>
                <a:gd name="T9" fmla="*/ 54 h 76"/>
                <a:gd name="T10" fmla="*/ 46 w 76"/>
                <a:gd name="T11" fmla="*/ 75 h 76"/>
                <a:gd name="T12" fmla="*/ 70 w 76"/>
                <a:gd name="T13" fmla="*/ 65 h 76"/>
              </a:gdLst>
              <a:ahLst/>
              <a:cxnLst>
                <a:cxn ang="0">
                  <a:pos x="T0" y="T1"/>
                </a:cxn>
                <a:cxn ang="0">
                  <a:pos x="T2" y="T3"/>
                </a:cxn>
                <a:cxn ang="0">
                  <a:pos x="T4" y="T5"/>
                </a:cxn>
                <a:cxn ang="0">
                  <a:pos x="T6" y="T7"/>
                </a:cxn>
                <a:cxn ang="0">
                  <a:pos x="T8" y="T9"/>
                </a:cxn>
                <a:cxn ang="0">
                  <a:pos x="T10" y="T11"/>
                </a:cxn>
                <a:cxn ang="0">
                  <a:pos x="T12" y="T13"/>
                </a:cxn>
              </a:cxnLst>
              <a:rect l="0" t="0" r="r" b="b"/>
              <a:pathLst>
                <a:path w="76" h="76">
                  <a:moveTo>
                    <a:pt x="70" y="65"/>
                  </a:moveTo>
                  <a:cubicBezTo>
                    <a:pt x="71" y="64"/>
                    <a:pt x="71" y="64"/>
                    <a:pt x="71" y="64"/>
                  </a:cubicBezTo>
                  <a:cubicBezTo>
                    <a:pt x="76" y="40"/>
                    <a:pt x="64" y="15"/>
                    <a:pt x="41" y="6"/>
                  </a:cubicBezTo>
                  <a:cubicBezTo>
                    <a:pt x="27" y="0"/>
                    <a:pt x="12" y="1"/>
                    <a:pt x="0" y="7"/>
                  </a:cubicBezTo>
                  <a:cubicBezTo>
                    <a:pt x="5" y="18"/>
                    <a:pt x="19" y="41"/>
                    <a:pt x="51" y="54"/>
                  </a:cubicBezTo>
                  <a:cubicBezTo>
                    <a:pt x="51" y="54"/>
                    <a:pt x="54" y="66"/>
                    <a:pt x="46" y="75"/>
                  </a:cubicBezTo>
                  <a:cubicBezTo>
                    <a:pt x="46" y="75"/>
                    <a:pt x="58" y="76"/>
                    <a:pt x="70" y="65"/>
                  </a:cubicBezTo>
                  <a:close/>
                </a:path>
              </a:pathLst>
            </a:custGeom>
            <a:gradFill>
              <a:gsLst>
                <a:gs pos="89000">
                  <a:srgbClr val="FF377A"/>
                </a:gs>
                <a:gs pos="0">
                  <a:srgbClr val="FFA7BA"/>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任意多边形: 形状 25">
              <a:extLst>
                <a:ext uri="{FF2B5EF4-FFF2-40B4-BE49-F238E27FC236}">
                  <a16:creationId xmlns:a16="http://schemas.microsoft.com/office/drawing/2014/main" id="{3614A81F-2630-8D2C-1A34-D011472F576C}"/>
                </a:ext>
              </a:extLst>
            </p:cNvPr>
            <p:cNvSpPr/>
            <p:nvPr/>
          </p:nvSpPr>
          <p:spPr bwMode="auto">
            <a:xfrm>
              <a:off x="5535808" y="2191861"/>
              <a:ext cx="262177" cy="288896"/>
            </a:xfrm>
            <a:custGeom>
              <a:avLst/>
              <a:gdLst>
                <a:gd name="T0" fmla="*/ 3 w 66"/>
                <a:gd name="T1" fmla="*/ 10 h 73"/>
                <a:gd name="T2" fmla="*/ 56 w 66"/>
                <a:gd name="T3" fmla="*/ 0 h 73"/>
                <a:gd name="T4" fmla="*/ 57 w 66"/>
                <a:gd name="T5" fmla="*/ 0 h 73"/>
                <a:gd name="T6" fmla="*/ 66 w 66"/>
                <a:gd name="T7" fmla="*/ 57 h 73"/>
                <a:gd name="T8" fmla="*/ 36 w 66"/>
                <a:gd name="T9" fmla="*/ 71 h 73"/>
                <a:gd name="T10" fmla="*/ 10 w 66"/>
                <a:gd name="T11" fmla="*/ 50 h 73"/>
                <a:gd name="T12" fmla="*/ 0 w 66"/>
                <a:gd name="T13" fmla="*/ 8 h 73"/>
                <a:gd name="T14" fmla="*/ 3 w 66"/>
                <a:gd name="T15" fmla="*/ 1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3">
                  <a:moveTo>
                    <a:pt x="3" y="10"/>
                  </a:moveTo>
                  <a:cubicBezTo>
                    <a:pt x="21" y="19"/>
                    <a:pt x="42" y="14"/>
                    <a:pt x="56" y="0"/>
                  </a:cubicBezTo>
                  <a:cubicBezTo>
                    <a:pt x="57" y="0"/>
                    <a:pt x="57" y="0"/>
                    <a:pt x="57" y="0"/>
                  </a:cubicBezTo>
                  <a:cubicBezTo>
                    <a:pt x="66" y="57"/>
                    <a:pt x="66" y="57"/>
                    <a:pt x="66" y="57"/>
                  </a:cubicBezTo>
                  <a:cubicBezTo>
                    <a:pt x="65" y="66"/>
                    <a:pt x="51" y="73"/>
                    <a:pt x="36" y="71"/>
                  </a:cubicBezTo>
                  <a:cubicBezTo>
                    <a:pt x="20" y="69"/>
                    <a:pt x="9" y="60"/>
                    <a:pt x="10" y="50"/>
                  </a:cubicBezTo>
                  <a:cubicBezTo>
                    <a:pt x="0" y="8"/>
                    <a:pt x="0" y="8"/>
                    <a:pt x="0" y="8"/>
                  </a:cubicBezTo>
                  <a:cubicBezTo>
                    <a:pt x="1" y="9"/>
                    <a:pt x="2" y="10"/>
                    <a:pt x="3" y="10"/>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任意多边形: 形状 26">
              <a:extLst>
                <a:ext uri="{FF2B5EF4-FFF2-40B4-BE49-F238E27FC236}">
                  <a16:creationId xmlns:a16="http://schemas.microsoft.com/office/drawing/2014/main" id="{26F99F98-5EB8-E2FF-47EE-660357326C5D}"/>
                </a:ext>
              </a:extLst>
            </p:cNvPr>
            <p:cNvSpPr/>
            <p:nvPr/>
          </p:nvSpPr>
          <p:spPr bwMode="auto">
            <a:xfrm>
              <a:off x="5535808" y="2191861"/>
              <a:ext cx="237128" cy="75147"/>
            </a:xfrm>
            <a:custGeom>
              <a:avLst/>
              <a:gdLst>
                <a:gd name="T0" fmla="*/ 22 w 60"/>
                <a:gd name="T1" fmla="*/ 14 h 19"/>
                <a:gd name="T2" fmla="*/ 22 w 60"/>
                <a:gd name="T3" fmla="*/ 14 h 19"/>
                <a:gd name="T4" fmla="*/ 22 w 60"/>
                <a:gd name="T5" fmla="*/ 14 h 19"/>
                <a:gd name="T6" fmla="*/ 22 w 60"/>
                <a:gd name="T7" fmla="*/ 14 h 19"/>
                <a:gd name="T8" fmla="*/ 3 w 60"/>
                <a:gd name="T9" fmla="*/ 10 h 19"/>
                <a:gd name="T10" fmla="*/ 4 w 60"/>
                <a:gd name="T11" fmla="*/ 11 h 19"/>
                <a:gd name="T12" fmla="*/ 3 w 60"/>
                <a:gd name="T13" fmla="*/ 10 h 19"/>
                <a:gd name="T14" fmla="*/ 0 w 60"/>
                <a:gd name="T15" fmla="*/ 9 h 19"/>
                <a:gd name="T16" fmla="*/ 1 w 60"/>
                <a:gd name="T17" fmla="*/ 16 h 19"/>
                <a:gd name="T18" fmla="*/ 1 w 60"/>
                <a:gd name="T19" fmla="*/ 16 h 19"/>
                <a:gd name="T20" fmla="*/ 0 w 60"/>
                <a:gd name="T21" fmla="*/ 9 h 19"/>
                <a:gd name="T22" fmla="*/ 0 w 60"/>
                <a:gd name="T23" fmla="*/ 9 h 19"/>
                <a:gd name="T24" fmla="*/ 56 w 60"/>
                <a:gd name="T25" fmla="*/ 0 h 19"/>
                <a:gd name="T26" fmla="*/ 22 w 60"/>
                <a:gd name="T27" fmla="*/ 14 h 19"/>
                <a:gd name="T28" fmla="*/ 56 w 60"/>
                <a:gd name="T29" fmla="*/ 0 h 19"/>
                <a:gd name="T30" fmla="*/ 57 w 60"/>
                <a:gd name="T31" fmla="*/ 0 h 19"/>
                <a:gd name="T32" fmla="*/ 60 w 60"/>
                <a:gd name="T33" fmla="*/ 19 h 19"/>
                <a:gd name="T34" fmla="*/ 60 w 60"/>
                <a:gd name="T35" fmla="*/ 19 h 19"/>
                <a:gd name="T36" fmla="*/ 57 w 60"/>
                <a:gd name="T37" fmla="*/ 0 h 19"/>
                <a:gd name="T38" fmla="*/ 57 w 60"/>
                <a:gd name="T39" fmla="*/ 0 h 19"/>
                <a:gd name="T40" fmla="*/ 56 w 60"/>
                <a:gd name="T41" fmla="*/ 0 h 19"/>
                <a:gd name="T42" fmla="*/ 56 w 60"/>
                <a:gd name="T43" fmla="*/ 0 h 19"/>
                <a:gd name="T44" fmla="*/ 56 w 60"/>
                <a:gd name="T4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19">
                  <a:moveTo>
                    <a:pt x="22" y="14"/>
                  </a:moveTo>
                  <a:cubicBezTo>
                    <a:pt x="22" y="14"/>
                    <a:pt x="22" y="14"/>
                    <a:pt x="22" y="14"/>
                  </a:cubicBezTo>
                  <a:cubicBezTo>
                    <a:pt x="22" y="14"/>
                    <a:pt x="22" y="14"/>
                    <a:pt x="22" y="14"/>
                  </a:cubicBezTo>
                  <a:cubicBezTo>
                    <a:pt x="22" y="14"/>
                    <a:pt x="22" y="14"/>
                    <a:pt x="22" y="14"/>
                  </a:cubicBezTo>
                  <a:moveTo>
                    <a:pt x="3" y="10"/>
                  </a:moveTo>
                  <a:cubicBezTo>
                    <a:pt x="3" y="10"/>
                    <a:pt x="4" y="10"/>
                    <a:pt x="4" y="11"/>
                  </a:cubicBezTo>
                  <a:cubicBezTo>
                    <a:pt x="4" y="10"/>
                    <a:pt x="3" y="10"/>
                    <a:pt x="3" y="10"/>
                  </a:cubicBezTo>
                  <a:moveTo>
                    <a:pt x="0" y="9"/>
                  </a:moveTo>
                  <a:cubicBezTo>
                    <a:pt x="1" y="16"/>
                    <a:pt x="1" y="16"/>
                    <a:pt x="1" y="16"/>
                  </a:cubicBezTo>
                  <a:cubicBezTo>
                    <a:pt x="1" y="16"/>
                    <a:pt x="1" y="16"/>
                    <a:pt x="1" y="16"/>
                  </a:cubicBezTo>
                  <a:cubicBezTo>
                    <a:pt x="0" y="9"/>
                    <a:pt x="0" y="9"/>
                    <a:pt x="0" y="9"/>
                  </a:cubicBezTo>
                  <a:cubicBezTo>
                    <a:pt x="0" y="9"/>
                    <a:pt x="0" y="9"/>
                    <a:pt x="0" y="9"/>
                  </a:cubicBezTo>
                  <a:moveTo>
                    <a:pt x="56" y="0"/>
                  </a:moveTo>
                  <a:cubicBezTo>
                    <a:pt x="46" y="9"/>
                    <a:pt x="34" y="14"/>
                    <a:pt x="22" y="14"/>
                  </a:cubicBezTo>
                  <a:cubicBezTo>
                    <a:pt x="34" y="14"/>
                    <a:pt x="46" y="9"/>
                    <a:pt x="56" y="0"/>
                  </a:cubicBezTo>
                  <a:moveTo>
                    <a:pt x="57" y="0"/>
                  </a:moveTo>
                  <a:cubicBezTo>
                    <a:pt x="60" y="19"/>
                    <a:pt x="60" y="19"/>
                    <a:pt x="60" y="19"/>
                  </a:cubicBezTo>
                  <a:cubicBezTo>
                    <a:pt x="60" y="19"/>
                    <a:pt x="60" y="19"/>
                    <a:pt x="60" y="19"/>
                  </a:cubicBezTo>
                  <a:cubicBezTo>
                    <a:pt x="57" y="0"/>
                    <a:pt x="57" y="0"/>
                    <a:pt x="57" y="0"/>
                  </a:cubicBezTo>
                  <a:cubicBezTo>
                    <a:pt x="57" y="0"/>
                    <a:pt x="57" y="0"/>
                    <a:pt x="57" y="0"/>
                  </a:cubicBezTo>
                  <a:moveTo>
                    <a:pt x="56" y="0"/>
                  </a:moveTo>
                  <a:cubicBezTo>
                    <a:pt x="56" y="0"/>
                    <a:pt x="56" y="0"/>
                    <a:pt x="56" y="0"/>
                  </a:cubicBezTo>
                  <a:cubicBezTo>
                    <a:pt x="56" y="0"/>
                    <a:pt x="56" y="0"/>
                    <a:pt x="56" y="0"/>
                  </a:cubicBezTo>
                </a:path>
              </a:pathLst>
            </a:custGeom>
            <a:solidFill>
              <a:srgbClr val="D7A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任意多边形: 形状 27">
              <a:extLst>
                <a:ext uri="{FF2B5EF4-FFF2-40B4-BE49-F238E27FC236}">
                  <a16:creationId xmlns:a16="http://schemas.microsoft.com/office/drawing/2014/main" id="{09AD3F81-2A33-E00C-4A00-4663E5D549B9}"/>
                </a:ext>
              </a:extLst>
            </p:cNvPr>
            <p:cNvSpPr/>
            <p:nvPr/>
          </p:nvSpPr>
          <p:spPr bwMode="auto">
            <a:xfrm>
              <a:off x="5535808" y="2191861"/>
              <a:ext cx="225439" cy="55108"/>
            </a:xfrm>
            <a:custGeom>
              <a:avLst/>
              <a:gdLst>
                <a:gd name="T0" fmla="*/ 0 w 57"/>
                <a:gd name="T1" fmla="*/ 8 h 14"/>
                <a:gd name="T2" fmla="*/ 0 w 57"/>
                <a:gd name="T3" fmla="*/ 9 h 14"/>
                <a:gd name="T4" fmla="*/ 0 w 57"/>
                <a:gd name="T5" fmla="*/ 9 h 14"/>
                <a:gd name="T6" fmla="*/ 0 w 57"/>
                <a:gd name="T7" fmla="*/ 8 h 14"/>
                <a:gd name="T8" fmla="*/ 0 w 57"/>
                <a:gd name="T9" fmla="*/ 8 h 14"/>
                <a:gd name="T10" fmla="*/ 0 w 57"/>
                <a:gd name="T11" fmla="*/ 8 h 14"/>
                <a:gd name="T12" fmla="*/ 1 w 57"/>
                <a:gd name="T13" fmla="*/ 9 h 14"/>
                <a:gd name="T14" fmla="*/ 0 w 57"/>
                <a:gd name="T15" fmla="*/ 8 h 14"/>
                <a:gd name="T16" fmla="*/ 57 w 57"/>
                <a:gd name="T17" fmla="*/ 0 h 14"/>
                <a:gd name="T18" fmla="*/ 57 w 57"/>
                <a:gd name="T19" fmla="*/ 0 h 14"/>
                <a:gd name="T20" fmla="*/ 57 w 57"/>
                <a:gd name="T21" fmla="*/ 0 h 14"/>
                <a:gd name="T22" fmla="*/ 57 w 57"/>
                <a:gd name="T23" fmla="*/ 0 h 14"/>
                <a:gd name="T24" fmla="*/ 57 w 57"/>
                <a:gd name="T25" fmla="*/ 0 h 14"/>
                <a:gd name="T26" fmla="*/ 57 w 57"/>
                <a:gd name="T27" fmla="*/ 0 h 14"/>
                <a:gd name="T28" fmla="*/ 56 w 57"/>
                <a:gd name="T29" fmla="*/ 0 h 14"/>
                <a:gd name="T30" fmla="*/ 22 w 57"/>
                <a:gd name="T31" fmla="*/ 14 h 14"/>
                <a:gd name="T32" fmla="*/ 3 w 57"/>
                <a:gd name="T33" fmla="*/ 10 h 14"/>
                <a:gd name="T34" fmla="*/ 3 w 57"/>
                <a:gd name="T35" fmla="*/ 10 h 14"/>
                <a:gd name="T36" fmla="*/ 3 w 57"/>
                <a:gd name="T37" fmla="*/ 10 h 14"/>
                <a:gd name="T38" fmla="*/ 3 w 57"/>
                <a:gd name="T39" fmla="*/ 10 h 14"/>
                <a:gd name="T40" fmla="*/ 4 w 57"/>
                <a:gd name="T41" fmla="*/ 11 h 14"/>
                <a:gd name="T42" fmla="*/ 22 w 57"/>
                <a:gd name="T43" fmla="*/ 14 h 14"/>
                <a:gd name="T44" fmla="*/ 22 w 57"/>
                <a:gd name="T45" fmla="*/ 14 h 14"/>
                <a:gd name="T46" fmla="*/ 22 w 57"/>
                <a:gd name="T47" fmla="*/ 14 h 14"/>
                <a:gd name="T48" fmla="*/ 56 w 57"/>
                <a:gd name="T49" fmla="*/ 0 h 14"/>
                <a:gd name="T50" fmla="*/ 56 w 57"/>
                <a:gd name="T51" fmla="*/ 0 h 14"/>
                <a:gd name="T52" fmla="*/ 56 w 57"/>
                <a:gd name="T53" fmla="*/ 0 h 14"/>
                <a:gd name="T54" fmla="*/ 56 w 57"/>
                <a:gd name="T55" fmla="*/ 0 h 14"/>
                <a:gd name="T56" fmla="*/ 56 w 57"/>
                <a:gd name="T5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14">
                  <a:moveTo>
                    <a:pt x="0" y="8"/>
                  </a:moveTo>
                  <a:cubicBezTo>
                    <a:pt x="0" y="9"/>
                    <a:pt x="0" y="9"/>
                    <a:pt x="0" y="9"/>
                  </a:cubicBezTo>
                  <a:cubicBezTo>
                    <a:pt x="0" y="9"/>
                    <a:pt x="0" y="9"/>
                    <a:pt x="0" y="9"/>
                  </a:cubicBezTo>
                  <a:cubicBezTo>
                    <a:pt x="0" y="8"/>
                    <a:pt x="0" y="8"/>
                    <a:pt x="0" y="8"/>
                  </a:cubicBezTo>
                  <a:moveTo>
                    <a:pt x="0" y="8"/>
                  </a:moveTo>
                  <a:cubicBezTo>
                    <a:pt x="0" y="8"/>
                    <a:pt x="0" y="8"/>
                    <a:pt x="0" y="8"/>
                  </a:cubicBezTo>
                  <a:cubicBezTo>
                    <a:pt x="0" y="9"/>
                    <a:pt x="1" y="9"/>
                    <a:pt x="1" y="9"/>
                  </a:cubicBezTo>
                  <a:cubicBezTo>
                    <a:pt x="1" y="9"/>
                    <a:pt x="0" y="9"/>
                    <a:pt x="0" y="8"/>
                  </a:cubicBezTo>
                  <a:moveTo>
                    <a:pt x="57" y="0"/>
                  </a:moveTo>
                  <a:cubicBezTo>
                    <a:pt x="57" y="0"/>
                    <a:pt x="57" y="0"/>
                    <a:pt x="57" y="0"/>
                  </a:cubicBezTo>
                  <a:cubicBezTo>
                    <a:pt x="57" y="0"/>
                    <a:pt x="57" y="0"/>
                    <a:pt x="57" y="0"/>
                  </a:cubicBezTo>
                  <a:cubicBezTo>
                    <a:pt x="57" y="0"/>
                    <a:pt x="57" y="0"/>
                    <a:pt x="57" y="0"/>
                  </a:cubicBezTo>
                  <a:cubicBezTo>
                    <a:pt x="57" y="0"/>
                    <a:pt x="57" y="0"/>
                    <a:pt x="57" y="0"/>
                  </a:cubicBezTo>
                  <a:cubicBezTo>
                    <a:pt x="57" y="0"/>
                    <a:pt x="57" y="0"/>
                    <a:pt x="57" y="0"/>
                  </a:cubicBezTo>
                  <a:moveTo>
                    <a:pt x="56" y="0"/>
                  </a:moveTo>
                  <a:cubicBezTo>
                    <a:pt x="47" y="9"/>
                    <a:pt x="34" y="14"/>
                    <a:pt x="22" y="14"/>
                  </a:cubicBezTo>
                  <a:cubicBezTo>
                    <a:pt x="16" y="14"/>
                    <a:pt x="9" y="13"/>
                    <a:pt x="3" y="10"/>
                  </a:cubicBezTo>
                  <a:cubicBezTo>
                    <a:pt x="3" y="10"/>
                    <a:pt x="3" y="10"/>
                    <a:pt x="3" y="10"/>
                  </a:cubicBezTo>
                  <a:cubicBezTo>
                    <a:pt x="3" y="10"/>
                    <a:pt x="3" y="10"/>
                    <a:pt x="3" y="10"/>
                  </a:cubicBezTo>
                  <a:cubicBezTo>
                    <a:pt x="3" y="10"/>
                    <a:pt x="3" y="10"/>
                    <a:pt x="3" y="10"/>
                  </a:cubicBezTo>
                  <a:cubicBezTo>
                    <a:pt x="3" y="10"/>
                    <a:pt x="4" y="10"/>
                    <a:pt x="4" y="11"/>
                  </a:cubicBezTo>
                  <a:cubicBezTo>
                    <a:pt x="10" y="13"/>
                    <a:pt x="16" y="14"/>
                    <a:pt x="22" y="14"/>
                  </a:cubicBezTo>
                  <a:cubicBezTo>
                    <a:pt x="22" y="14"/>
                    <a:pt x="22" y="14"/>
                    <a:pt x="22" y="14"/>
                  </a:cubicBezTo>
                  <a:cubicBezTo>
                    <a:pt x="22" y="14"/>
                    <a:pt x="22" y="14"/>
                    <a:pt x="22" y="14"/>
                  </a:cubicBezTo>
                  <a:cubicBezTo>
                    <a:pt x="34" y="14"/>
                    <a:pt x="46" y="9"/>
                    <a:pt x="56" y="0"/>
                  </a:cubicBezTo>
                  <a:cubicBezTo>
                    <a:pt x="56" y="0"/>
                    <a:pt x="56" y="0"/>
                    <a:pt x="56" y="0"/>
                  </a:cubicBezTo>
                  <a:cubicBezTo>
                    <a:pt x="56" y="0"/>
                    <a:pt x="56" y="0"/>
                    <a:pt x="56" y="0"/>
                  </a:cubicBezTo>
                  <a:cubicBezTo>
                    <a:pt x="56" y="0"/>
                    <a:pt x="56" y="0"/>
                    <a:pt x="56" y="0"/>
                  </a:cubicBezTo>
                  <a:cubicBezTo>
                    <a:pt x="56" y="0"/>
                    <a:pt x="56" y="0"/>
                    <a:pt x="56" y="0"/>
                  </a:cubicBezTo>
                </a:path>
              </a:pathLst>
            </a:custGeom>
            <a:solidFill>
              <a:srgbClr val="D797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任意多边形: 形状 28">
              <a:extLst>
                <a:ext uri="{FF2B5EF4-FFF2-40B4-BE49-F238E27FC236}">
                  <a16:creationId xmlns:a16="http://schemas.microsoft.com/office/drawing/2014/main" id="{E77DCE11-FDE9-A67E-67CC-EAD1150CD850}"/>
                </a:ext>
              </a:extLst>
            </p:cNvPr>
            <p:cNvSpPr/>
            <p:nvPr/>
          </p:nvSpPr>
          <p:spPr bwMode="auto">
            <a:xfrm>
              <a:off x="5535808" y="2191861"/>
              <a:ext cx="237128" cy="103535"/>
            </a:xfrm>
            <a:custGeom>
              <a:avLst/>
              <a:gdLst>
                <a:gd name="T0" fmla="*/ 56 w 60"/>
                <a:gd name="T1" fmla="*/ 0 h 26"/>
                <a:gd name="T2" fmla="*/ 56 w 60"/>
                <a:gd name="T3" fmla="*/ 0 h 26"/>
                <a:gd name="T4" fmla="*/ 56 w 60"/>
                <a:gd name="T5" fmla="*/ 0 h 26"/>
                <a:gd name="T6" fmla="*/ 56 w 60"/>
                <a:gd name="T7" fmla="*/ 0 h 26"/>
                <a:gd name="T8" fmla="*/ 22 w 60"/>
                <a:gd name="T9" fmla="*/ 14 h 26"/>
                <a:gd name="T10" fmla="*/ 22 w 60"/>
                <a:gd name="T11" fmla="*/ 14 h 26"/>
                <a:gd name="T12" fmla="*/ 22 w 60"/>
                <a:gd name="T13" fmla="*/ 14 h 26"/>
                <a:gd name="T14" fmla="*/ 22 w 60"/>
                <a:gd name="T15" fmla="*/ 14 h 26"/>
                <a:gd name="T16" fmla="*/ 4 w 60"/>
                <a:gd name="T17" fmla="*/ 11 h 26"/>
                <a:gd name="T18" fmla="*/ 3 w 60"/>
                <a:gd name="T19" fmla="*/ 10 h 26"/>
                <a:gd name="T20" fmla="*/ 3 w 60"/>
                <a:gd name="T21" fmla="*/ 10 h 26"/>
                <a:gd name="T22" fmla="*/ 3 w 60"/>
                <a:gd name="T23" fmla="*/ 10 h 26"/>
                <a:gd name="T24" fmla="*/ 1 w 60"/>
                <a:gd name="T25" fmla="*/ 9 h 26"/>
                <a:gd name="T26" fmla="*/ 0 w 60"/>
                <a:gd name="T27" fmla="*/ 8 h 26"/>
                <a:gd name="T28" fmla="*/ 0 w 60"/>
                <a:gd name="T29" fmla="*/ 8 h 26"/>
                <a:gd name="T30" fmla="*/ 0 w 60"/>
                <a:gd name="T31" fmla="*/ 9 h 26"/>
                <a:gd name="T32" fmla="*/ 1 w 60"/>
                <a:gd name="T33" fmla="*/ 16 h 26"/>
                <a:gd name="T34" fmla="*/ 36 w 60"/>
                <a:gd name="T35" fmla="*/ 26 h 26"/>
                <a:gd name="T36" fmla="*/ 60 w 60"/>
                <a:gd name="T37" fmla="*/ 23 h 26"/>
                <a:gd name="T38" fmla="*/ 60 w 60"/>
                <a:gd name="T39" fmla="*/ 19 h 26"/>
                <a:gd name="T40" fmla="*/ 60 w 60"/>
                <a:gd name="T41" fmla="*/ 19 h 26"/>
                <a:gd name="T42" fmla="*/ 57 w 60"/>
                <a:gd name="T43" fmla="*/ 0 h 26"/>
                <a:gd name="T44" fmla="*/ 57 w 60"/>
                <a:gd name="T45" fmla="*/ 0 h 26"/>
                <a:gd name="T46" fmla="*/ 57 w 60"/>
                <a:gd name="T47" fmla="*/ 0 h 26"/>
                <a:gd name="T48" fmla="*/ 56 w 60"/>
                <a:gd name="T4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26">
                  <a:moveTo>
                    <a:pt x="56" y="0"/>
                  </a:moveTo>
                  <a:cubicBezTo>
                    <a:pt x="56" y="0"/>
                    <a:pt x="56" y="0"/>
                    <a:pt x="56" y="0"/>
                  </a:cubicBezTo>
                  <a:cubicBezTo>
                    <a:pt x="56" y="0"/>
                    <a:pt x="56" y="0"/>
                    <a:pt x="56" y="0"/>
                  </a:cubicBezTo>
                  <a:cubicBezTo>
                    <a:pt x="56" y="0"/>
                    <a:pt x="56" y="0"/>
                    <a:pt x="56" y="0"/>
                  </a:cubicBezTo>
                  <a:cubicBezTo>
                    <a:pt x="46" y="9"/>
                    <a:pt x="34" y="14"/>
                    <a:pt x="22" y="14"/>
                  </a:cubicBezTo>
                  <a:cubicBezTo>
                    <a:pt x="22" y="14"/>
                    <a:pt x="22" y="14"/>
                    <a:pt x="22" y="14"/>
                  </a:cubicBezTo>
                  <a:cubicBezTo>
                    <a:pt x="22" y="14"/>
                    <a:pt x="22" y="14"/>
                    <a:pt x="22" y="14"/>
                  </a:cubicBezTo>
                  <a:cubicBezTo>
                    <a:pt x="22" y="14"/>
                    <a:pt x="22" y="14"/>
                    <a:pt x="22" y="14"/>
                  </a:cubicBezTo>
                  <a:cubicBezTo>
                    <a:pt x="16" y="14"/>
                    <a:pt x="10" y="13"/>
                    <a:pt x="4" y="11"/>
                  </a:cubicBezTo>
                  <a:cubicBezTo>
                    <a:pt x="4" y="10"/>
                    <a:pt x="3" y="10"/>
                    <a:pt x="3" y="10"/>
                  </a:cubicBezTo>
                  <a:cubicBezTo>
                    <a:pt x="3" y="10"/>
                    <a:pt x="3" y="10"/>
                    <a:pt x="3" y="10"/>
                  </a:cubicBezTo>
                  <a:cubicBezTo>
                    <a:pt x="3" y="10"/>
                    <a:pt x="3" y="10"/>
                    <a:pt x="3" y="10"/>
                  </a:cubicBezTo>
                  <a:cubicBezTo>
                    <a:pt x="3" y="10"/>
                    <a:pt x="2" y="10"/>
                    <a:pt x="1" y="9"/>
                  </a:cubicBezTo>
                  <a:cubicBezTo>
                    <a:pt x="1" y="9"/>
                    <a:pt x="0" y="9"/>
                    <a:pt x="0" y="8"/>
                  </a:cubicBezTo>
                  <a:cubicBezTo>
                    <a:pt x="0" y="8"/>
                    <a:pt x="0" y="8"/>
                    <a:pt x="0" y="8"/>
                  </a:cubicBezTo>
                  <a:cubicBezTo>
                    <a:pt x="0" y="9"/>
                    <a:pt x="0" y="9"/>
                    <a:pt x="0" y="9"/>
                  </a:cubicBezTo>
                  <a:cubicBezTo>
                    <a:pt x="1" y="16"/>
                    <a:pt x="1" y="16"/>
                    <a:pt x="1" y="16"/>
                  </a:cubicBezTo>
                  <a:cubicBezTo>
                    <a:pt x="9" y="21"/>
                    <a:pt x="20" y="26"/>
                    <a:pt x="36" y="26"/>
                  </a:cubicBezTo>
                  <a:cubicBezTo>
                    <a:pt x="43" y="26"/>
                    <a:pt x="51" y="25"/>
                    <a:pt x="60" y="23"/>
                  </a:cubicBezTo>
                  <a:cubicBezTo>
                    <a:pt x="60" y="21"/>
                    <a:pt x="60" y="19"/>
                    <a:pt x="60" y="19"/>
                  </a:cubicBezTo>
                  <a:cubicBezTo>
                    <a:pt x="60" y="19"/>
                    <a:pt x="60" y="19"/>
                    <a:pt x="60" y="19"/>
                  </a:cubicBezTo>
                  <a:cubicBezTo>
                    <a:pt x="57" y="0"/>
                    <a:pt x="57" y="0"/>
                    <a:pt x="57" y="0"/>
                  </a:cubicBezTo>
                  <a:cubicBezTo>
                    <a:pt x="57" y="0"/>
                    <a:pt x="57" y="0"/>
                    <a:pt x="57" y="0"/>
                  </a:cubicBezTo>
                  <a:cubicBezTo>
                    <a:pt x="57" y="0"/>
                    <a:pt x="57" y="0"/>
                    <a:pt x="57" y="0"/>
                  </a:cubicBezTo>
                  <a:cubicBezTo>
                    <a:pt x="56" y="0"/>
                    <a:pt x="56" y="0"/>
                    <a:pt x="56" y="0"/>
                  </a:cubicBezTo>
                </a:path>
              </a:pathLst>
            </a:custGeom>
            <a:solidFill>
              <a:srgbClr val="FA9AA3"/>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任意多边形: 形状 29">
              <a:extLst>
                <a:ext uri="{FF2B5EF4-FFF2-40B4-BE49-F238E27FC236}">
                  <a16:creationId xmlns:a16="http://schemas.microsoft.com/office/drawing/2014/main" id="{C8F78F60-E8F1-5BE7-3F51-1A5A4279A410}"/>
                </a:ext>
              </a:extLst>
            </p:cNvPr>
            <p:cNvSpPr/>
            <p:nvPr/>
          </p:nvSpPr>
          <p:spPr bwMode="auto">
            <a:xfrm>
              <a:off x="5585905" y="2001491"/>
              <a:ext cx="40078" cy="55108"/>
            </a:xfrm>
            <a:custGeom>
              <a:avLst/>
              <a:gdLst>
                <a:gd name="T0" fmla="*/ 2 w 10"/>
                <a:gd name="T1" fmla="*/ 5 h 14"/>
                <a:gd name="T2" fmla="*/ 2 w 10"/>
                <a:gd name="T3" fmla="*/ 13 h 14"/>
                <a:gd name="T4" fmla="*/ 9 w 10"/>
                <a:gd name="T5" fmla="*/ 9 h 14"/>
                <a:gd name="T6" fmla="*/ 8 w 10"/>
                <a:gd name="T7" fmla="*/ 1 h 14"/>
                <a:gd name="T8" fmla="*/ 2 w 10"/>
                <a:gd name="T9" fmla="*/ 5 h 14"/>
              </a:gdLst>
              <a:ahLst/>
              <a:cxnLst>
                <a:cxn ang="0">
                  <a:pos x="T0" y="T1"/>
                </a:cxn>
                <a:cxn ang="0">
                  <a:pos x="T2" y="T3"/>
                </a:cxn>
                <a:cxn ang="0">
                  <a:pos x="T4" y="T5"/>
                </a:cxn>
                <a:cxn ang="0">
                  <a:pos x="T6" y="T7"/>
                </a:cxn>
                <a:cxn ang="0">
                  <a:pos x="T8" y="T9"/>
                </a:cxn>
              </a:cxnLst>
              <a:rect l="0" t="0" r="r" b="b"/>
              <a:pathLst>
                <a:path w="10" h="14">
                  <a:moveTo>
                    <a:pt x="2" y="5"/>
                  </a:moveTo>
                  <a:cubicBezTo>
                    <a:pt x="0" y="8"/>
                    <a:pt x="0" y="12"/>
                    <a:pt x="2" y="13"/>
                  </a:cubicBezTo>
                  <a:cubicBezTo>
                    <a:pt x="4" y="14"/>
                    <a:pt x="7" y="12"/>
                    <a:pt x="9" y="9"/>
                  </a:cubicBezTo>
                  <a:cubicBezTo>
                    <a:pt x="10" y="6"/>
                    <a:pt x="10" y="2"/>
                    <a:pt x="8" y="1"/>
                  </a:cubicBezTo>
                  <a:cubicBezTo>
                    <a:pt x="6" y="0"/>
                    <a:pt x="3" y="2"/>
                    <a:pt x="2" y="5"/>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任意多边形: 形状 30">
              <a:extLst>
                <a:ext uri="{FF2B5EF4-FFF2-40B4-BE49-F238E27FC236}">
                  <a16:creationId xmlns:a16="http://schemas.microsoft.com/office/drawing/2014/main" id="{3714016C-D0BB-414D-D8E1-43F6899BAB8F}"/>
                </a:ext>
              </a:extLst>
            </p:cNvPr>
            <p:cNvSpPr/>
            <p:nvPr/>
          </p:nvSpPr>
          <p:spPr bwMode="auto">
            <a:xfrm>
              <a:off x="5479031" y="1961413"/>
              <a:ext cx="40078" cy="51768"/>
            </a:xfrm>
            <a:custGeom>
              <a:avLst/>
              <a:gdLst>
                <a:gd name="T0" fmla="*/ 1 w 10"/>
                <a:gd name="T1" fmla="*/ 6 h 13"/>
                <a:gd name="T2" fmla="*/ 3 w 10"/>
                <a:gd name="T3" fmla="*/ 13 h 13"/>
                <a:gd name="T4" fmla="*/ 9 w 10"/>
                <a:gd name="T5" fmla="*/ 8 h 13"/>
                <a:gd name="T6" fmla="*/ 7 w 10"/>
                <a:gd name="T7" fmla="*/ 1 h 13"/>
                <a:gd name="T8" fmla="*/ 1 w 10"/>
                <a:gd name="T9" fmla="*/ 6 h 13"/>
              </a:gdLst>
              <a:ahLst/>
              <a:cxnLst>
                <a:cxn ang="0">
                  <a:pos x="T0" y="T1"/>
                </a:cxn>
                <a:cxn ang="0">
                  <a:pos x="T2" y="T3"/>
                </a:cxn>
                <a:cxn ang="0">
                  <a:pos x="T4" y="T5"/>
                </a:cxn>
                <a:cxn ang="0">
                  <a:pos x="T6" y="T7"/>
                </a:cxn>
                <a:cxn ang="0">
                  <a:pos x="T8" y="T9"/>
                </a:cxn>
              </a:cxnLst>
              <a:rect l="0" t="0" r="r" b="b"/>
              <a:pathLst>
                <a:path w="10" h="13">
                  <a:moveTo>
                    <a:pt x="1" y="6"/>
                  </a:moveTo>
                  <a:cubicBezTo>
                    <a:pt x="0" y="9"/>
                    <a:pt x="1" y="12"/>
                    <a:pt x="3" y="13"/>
                  </a:cubicBezTo>
                  <a:cubicBezTo>
                    <a:pt x="5" y="13"/>
                    <a:pt x="8" y="11"/>
                    <a:pt x="9" y="8"/>
                  </a:cubicBezTo>
                  <a:cubicBezTo>
                    <a:pt x="10" y="5"/>
                    <a:pt x="9" y="2"/>
                    <a:pt x="7" y="1"/>
                  </a:cubicBezTo>
                  <a:cubicBezTo>
                    <a:pt x="5" y="0"/>
                    <a:pt x="3" y="2"/>
                    <a:pt x="1" y="6"/>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任意多边形: 形状 31">
              <a:extLst>
                <a:ext uri="{FF2B5EF4-FFF2-40B4-BE49-F238E27FC236}">
                  <a16:creationId xmlns:a16="http://schemas.microsoft.com/office/drawing/2014/main" id="{CDD82488-CC72-ACB2-0A56-B6D9AF88E887}"/>
                </a:ext>
              </a:extLst>
            </p:cNvPr>
            <p:cNvSpPr/>
            <p:nvPr/>
          </p:nvSpPr>
          <p:spPr bwMode="auto">
            <a:xfrm>
              <a:off x="5490721" y="1964753"/>
              <a:ext cx="83496" cy="108545"/>
            </a:xfrm>
            <a:custGeom>
              <a:avLst/>
              <a:gdLst>
                <a:gd name="T0" fmla="*/ 17 w 21"/>
                <a:gd name="T1" fmla="*/ 1 h 27"/>
                <a:gd name="T2" fmla="*/ 0 w 21"/>
                <a:gd name="T3" fmla="*/ 19 h 27"/>
                <a:gd name="T4" fmla="*/ 12 w 21"/>
                <a:gd name="T5" fmla="*/ 26 h 27"/>
                <a:gd name="T6" fmla="*/ 15 w 21"/>
                <a:gd name="T7" fmla="*/ 26 h 27"/>
                <a:gd name="T8" fmla="*/ 14 w 21"/>
                <a:gd name="T9" fmla="*/ 23 h 27"/>
                <a:gd name="T10" fmla="*/ 6 w 21"/>
                <a:gd name="T11" fmla="*/ 18 h 27"/>
                <a:gd name="T12" fmla="*/ 20 w 21"/>
                <a:gd name="T13" fmla="*/ 4 h 27"/>
                <a:gd name="T14" fmla="*/ 20 w 21"/>
                <a:gd name="T15" fmla="*/ 1 h 27"/>
                <a:gd name="T16" fmla="*/ 17 w 21"/>
                <a:gd name="T17"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7">
                  <a:moveTo>
                    <a:pt x="17" y="1"/>
                  </a:moveTo>
                  <a:cubicBezTo>
                    <a:pt x="0" y="19"/>
                    <a:pt x="0" y="19"/>
                    <a:pt x="0" y="19"/>
                  </a:cubicBezTo>
                  <a:cubicBezTo>
                    <a:pt x="12" y="26"/>
                    <a:pt x="12" y="26"/>
                    <a:pt x="12" y="26"/>
                  </a:cubicBezTo>
                  <a:cubicBezTo>
                    <a:pt x="13" y="27"/>
                    <a:pt x="14" y="27"/>
                    <a:pt x="15" y="26"/>
                  </a:cubicBezTo>
                  <a:cubicBezTo>
                    <a:pt x="16" y="25"/>
                    <a:pt x="15" y="24"/>
                    <a:pt x="14" y="23"/>
                  </a:cubicBezTo>
                  <a:cubicBezTo>
                    <a:pt x="6" y="18"/>
                    <a:pt x="6" y="18"/>
                    <a:pt x="6" y="18"/>
                  </a:cubicBezTo>
                  <a:cubicBezTo>
                    <a:pt x="20" y="4"/>
                    <a:pt x="20" y="4"/>
                    <a:pt x="20" y="4"/>
                  </a:cubicBezTo>
                  <a:cubicBezTo>
                    <a:pt x="21" y="3"/>
                    <a:pt x="21" y="2"/>
                    <a:pt x="20" y="1"/>
                  </a:cubicBezTo>
                  <a:cubicBezTo>
                    <a:pt x="19" y="0"/>
                    <a:pt x="18" y="0"/>
                    <a:pt x="17" y="1"/>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任意多边形: 形状 32">
              <a:extLst>
                <a:ext uri="{FF2B5EF4-FFF2-40B4-BE49-F238E27FC236}">
                  <a16:creationId xmlns:a16="http://schemas.microsoft.com/office/drawing/2014/main" id="{FD362F3D-BAA2-1E82-3AAC-94775D310293}"/>
                </a:ext>
              </a:extLst>
            </p:cNvPr>
            <p:cNvSpPr/>
            <p:nvPr/>
          </p:nvSpPr>
          <p:spPr bwMode="auto">
            <a:xfrm>
              <a:off x="5499070" y="2076637"/>
              <a:ext cx="120234" cy="43418"/>
            </a:xfrm>
            <a:custGeom>
              <a:avLst/>
              <a:gdLst>
                <a:gd name="T0" fmla="*/ 26 w 30"/>
                <a:gd name="T1" fmla="*/ 2 h 11"/>
                <a:gd name="T2" fmla="*/ 27 w 30"/>
                <a:gd name="T3" fmla="*/ 2 h 11"/>
                <a:gd name="T4" fmla="*/ 26 w 30"/>
                <a:gd name="T5" fmla="*/ 2 h 11"/>
                <a:gd name="T6" fmla="*/ 26 w 30"/>
                <a:gd name="T7" fmla="*/ 2 h 11"/>
                <a:gd name="T8" fmla="*/ 27 w 30"/>
                <a:gd name="T9" fmla="*/ 2 h 11"/>
                <a:gd name="T10" fmla="*/ 26 w 30"/>
                <a:gd name="T11" fmla="*/ 2 h 11"/>
                <a:gd name="T12" fmla="*/ 23 w 30"/>
                <a:gd name="T13" fmla="*/ 4 h 11"/>
                <a:gd name="T14" fmla="*/ 15 w 30"/>
                <a:gd name="T15" fmla="*/ 7 h 11"/>
                <a:gd name="T16" fmla="*/ 3 w 30"/>
                <a:gd name="T17" fmla="*/ 3 h 11"/>
                <a:gd name="T18" fmla="*/ 0 w 30"/>
                <a:gd name="T19" fmla="*/ 4 h 11"/>
                <a:gd name="T20" fmla="*/ 1 w 30"/>
                <a:gd name="T21" fmla="*/ 6 h 11"/>
                <a:gd name="T22" fmla="*/ 15 w 30"/>
                <a:gd name="T23" fmla="*/ 11 h 11"/>
                <a:gd name="T24" fmla="*/ 26 w 30"/>
                <a:gd name="T25" fmla="*/ 8 h 11"/>
                <a:gd name="T26" fmla="*/ 30 w 30"/>
                <a:gd name="T27" fmla="*/ 4 h 11"/>
                <a:gd name="T28" fmla="*/ 29 w 30"/>
                <a:gd name="T29" fmla="*/ 1 h 11"/>
                <a:gd name="T30" fmla="*/ 26 w 30"/>
                <a:gd name="T3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11">
                  <a:moveTo>
                    <a:pt x="26" y="2"/>
                  </a:moveTo>
                  <a:cubicBezTo>
                    <a:pt x="27" y="2"/>
                    <a:pt x="27" y="2"/>
                    <a:pt x="27" y="2"/>
                  </a:cubicBezTo>
                  <a:cubicBezTo>
                    <a:pt x="26" y="2"/>
                    <a:pt x="26" y="2"/>
                    <a:pt x="26" y="2"/>
                  </a:cubicBezTo>
                  <a:cubicBezTo>
                    <a:pt x="26" y="2"/>
                    <a:pt x="26" y="2"/>
                    <a:pt x="26" y="2"/>
                  </a:cubicBezTo>
                  <a:cubicBezTo>
                    <a:pt x="27" y="2"/>
                    <a:pt x="27" y="2"/>
                    <a:pt x="27" y="2"/>
                  </a:cubicBezTo>
                  <a:cubicBezTo>
                    <a:pt x="26" y="2"/>
                    <a:pt x="26" y="2"/>
                    <a:pt x="26" y="2"/>
                  </a:cubicBezTo>
                  <a:cubicBezTo>
                    <a:pt x="26" y="2"/>
                    <a:pt x="25" y="3"/>
                    <a:pt x="23" y="4"/>
                  </a:cubicBezTo>
                  <a:cubicBezTo>
                    <a:pt x="22" y="6"/>
                    <a:pt x="19" y="7"/>
                    <a:pt x="15" y="7"/>
                  </a:cubicBezTo>
                  <a:cubicBezTo>
                    <a:pt x="12" y="7"/>
                    <a:pt x="8" y="6"/>
                    <a:pt x="3" y="3"/>
                  </a:cubicBezTo>
                  <a:cubicBezTo>
                    <a:pt x="2" y="2"/>
                    <a:pt x="1" y="3"/>
                    <a:pt x="0" y="4"/>
                  </a:cubicBezTo>
                  <a:cubicBezTo>
                    <a:pt x="0" y="4"/>
                    <a:pt x="0" y="6"/>
                    <a:pt x="1" y="6"/>
                  </a:cubicBezTo>
                  <a:cubicBezTo>
                    <a:pt x="6" y="10"/>
                    <a:pt x="11" y="11"/>
                    <a:pt x="15" y="11"/>
                  </a:cubicBezTo>
                  <a:cubicBezTo>
                    <a:pt x="20" y="11"/>
                    <a:pt x="24" y="9"/>
                    <a:pt x="26" y="8"/>
                  </a:cubicBezTo>
                  <a:cubicBezTo>
                    <a:pt x="28" y="6"/>
                    <a:pt x="30" y="4"/>
                    <a:pt x="30" y="4"/>
                  </a:cubicBezTo>
                  <a:cubicBezTo>
                    <a:pt x="30" y="3"/>
                    <a:pt x="30" y="2"/>
                    <a:pt x="29" y="1"/>
                  </a:cubicBezTo>
                  <a:cubicBezTo>
                    <a:pt x="28" y="0"/>
                    <a:pt x="27" y="1"/>
                    <a:pt x="26" y="2"/>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任意多边形: 形状 33">
              <a:extLst>
                <a:ext uri="{FF2B5EF4-FFF2-40B4-BE49-F238E27FC236}">
                  <a16:creationId xmlns:a16="http://schemas.microsoft.com/office/drawing/2014/main" id="{AE43A26E-4052-D1F0-86A6-30A087C5D9BC}"/>
                </a:ext>
              </a:extLst>
            </p:cNvPr>
            <p:cNvSpPr/>
            <p:nvPr/>
          </p:nvSpPr>
          <p:spPr bwMode="auto">
            <a:xfrm>
              <a:off x="5458992" y="1786072"/>
              <a:ext cx="250487" cy="198720"/>
            </a:xfrm>
            <a:custGeom>
              <a:avLst/>
              <a:gdLst>
                <a:gd name="T0" fmla="*/ 38 w 63"/>
                <a:gd name="T1" fmla="*/ 11 h 50"/>
                <a:gd name="T2" fmla="*/ 0 w 63"/>
                <a:gd name="T3" fmla="*/ 20 h 50"/>
                <a:gd name="T4" fmla="*/ 47 w 63"/>
                <a:gd name="T5" fmla="*/ 50 h 50"/>
                <a:gd name="T6" fmla="*/ 38 w 63"/>
                <a:gd name="T7" fmla="*/ 11 h 50"/>
              </a:gdLst>
              <a:ahLst/>
              <a:cxnLst>
                <a:cxn ang="0">
                  <a:pos x="T0" y="T1"/>
                </a:cxn>
                <a:cxn ang="0">
                  <a:pos x="T2" y="T3"/>
                </a:cxn>
                <a:cxn ang="0">
                  <a:pos x="T4" y="T5"/>
                </a:cxn>
                <a:cxn ang="0">
                  <a:pos x="T6" y="T7"/>
                </a:cxn>
              </a:cxnLst>
              <a:rect l="0" t="0" r="r" b="b"/>
              <a:pathLst>
                <a:path w="63" h="50">
                  <a:moveTo>
                    <a:pt x="38" y="11"/>
                  </a:moveTo>
                  <a:cubicBezTo>
                    <a:pt x="38" y="11"/>
                    <a:pt x="17" y="0"/>
                    <a:pt x="0" y="20"/>
                  </a:cubicBezTo>
                  <a:cubicBezTo>
                    <a:pt x="47" y="50"/>
                    <a:pt x="47" y="50"/>
                    <a:pt x="47" y="50"/>
                  </a:cubicBezTo>
                  <a:cubicBezTo>
                    <a:pt x="47" y="50"/>
                    <a:pt x="63" y="26"/>
                    <a:pt x="38" y="11"/>
                  </a:cubicBezTo>
                  <a:close/>
                </a:path>
              </a:pathLst>
            </a:custGeom>
            <a:gradFill>
              <a:gsLst>
                <a:gs pos="89000">
                  <a:srgbClr val="FF377A"/>
                </a:gs>
                <a:gs pos="0">
                  <a:srgbClr val="FFA7BA"/>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任意多边形: 形状 34">
              <a:extLst>
                <a:ext uri="{FF2B5EF4-FFF2-40B4-BE49-F238E27FC236}">
                  <a16:creationId xmlns:a16="http://schemas.microsoft.com/office/drawing/2014/main" id="{FF190CEE-190E-D77E-37C7-2C483C08AE47}"/>
                </a:ext>
              </a:extLst>
            </p:cNvPr>
            <p:cNvSpPr/>
            <p:nvPr/>
          </p:nvSpPr>
          <p:spPr bwMode="auto">
            <a:xfrm>
              <a:off x="6507697" y="1640790"/>
              <a:ext cx="215419" cy="285556"/>
            </a:xfrm>
            <a:custGeom>
              <a:avLst/>
              <a:gdLst>
                <a:gd name="T0" fmla="*/ 1 w 54"/>
                <a:gd name="T1" fmla="*/ 13 h 72"/>
                <a:gd name="T2" fmla="*/ 10 w 54"/>
                <a:gd name="T3" fmla="*/ 3 h 72"/>
                <a:gd name="T4" fmla="*/ 54 w 54"/>
                <a:gd name="T5" fmla="*/ 72 h 72"/>
                <a:gd name="T6" fmla="*/ 35 w 54"/>
                <a:gd name="T7" fmla="*/ 71 h 72"/>
                <a:gd name="T8" fmla="*/ 1 w 54"/>
                <a:gd name="T9" fmla="*/ 13 h 72"/>
              </a:gdLst>
              <a:ahLst/>
              <a:cxnLst>
                <a:cxn ang="0">
                  <a:pos x="T0" y="T1"/>
                </a:cxn>
                <a:cxn ang="0">
                  <a:pos x="T2" y="T3"/>
                </a:cxn>
                <a:cxn ang="0">
                  <a:pos x="T4" y="T5"/>
                </a:cxn>
                <a:cxn ang="0">
                  <a:pos x="T6" y="T7"/>
                </a:cxn>
                <a:cxn ang="0">
                  <a:pos x="T8" y="T9"/>
                </a:cxn>
              </a:cxnLst>
              <a:rect l="0" t="0" r="r" b="b"/>
              <a:pathLst>
                <a:path w="54" h="72">
                  <a:moveTo>
                    <a:pt x="1" y="13"/>
                  </a:moveTo>
                  <a:cubicBezTo>
                    <a:pt x="1" y="13"/>
                    <a:pt x="0" y="0"/>
                    <a:pt x="10" y="3"/>
                  </a:cubicBezTo>
                  <a:cubicBezTo>
                    <a:pt x="20" y="6"/>
                    <a:pt x="54" y="72"/>
                    <a:pt x="54" y="72"/>
                  </a:cubicBezTo>
                  <a:cubicBezTo>
                    <a:pt x="35" y="71"/>
                    <a:pt x="35" y="71"/>
                    <a:pt x="35" y="71"/>
                  </a:cubicBezTo>
                  <a:lnTo>
                    <a:pt x="1" y="13"/>
                  </a:ln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任意多边形: 形状 35">
              <a:extLst>
                <a:ext uri="{FF2B5EF4-FFF2-40B4-BE49-F238E27FC236}">
                  <a16:creationId xmlns:a16="http://schemas.microsoft.com/office/drawing/2014/main" id="{F4C0C6F1-1F21-FCF9-A4A3-52DAE2DC6AED}"/>
                </a:ext>
              </a:extLst>
            </p:cNvPr>
            <p:cNvSpPr/>
            <p:nvPr/>
          </p:nvSpPr>
          <p:spPr bwMode="auto">
            <a:xfrm>
              <a:off x="6429212" y="1644129"/>
              <a:ext cx="265517" cy="297245"/>
            </a:xfrm>
            <a:custGeom>
              <a:avLst/>
              <a:gdLst>
                <a:gd name="T0" fmla="*/ 3 w 67"/>
                <a:gd name="T1" fmla="*/ 17 h 75"/>
                <a:gd name="T2" fmla="*/ 9 w 67"/>
                <a:gd name="T3" fmla="*/ 2 h 75"/>
                <a:gd name="T4" fmla="*/ 67 w 67"/>
                <a:gd name="T5" fmla="*/ 72 h 75"/>
                <a:gd name="T6" fmla="*/ 49 w 67"/>
                <a:gd name="T7" fmla="*/ 75 h 75"/>
                <a:gd name="T8" fmla="*/ 3 w 67"/>
                <a:gd name="T9" fmla="*/ 17 h 75"/>
              </a:gdLst>
              <a:ahLst/>
              <a:cxnLst>
                <a:cxn ang="0">
                  <a:pos x="T0" y="T1"/>
                </a:cxn>
                <a:cxn ang="0">
                  <a:pos x="T2" y="T3"/>
                </a:cxn>
                <a:cxn ang="0">
                  <a:pos x="T4" y="T5"/>
                </a:cxn>
                <a:cxn ang="0">
                  <a:pos x="T6" y="T7"/>
                </a:cxn>
                <a:cxn ang="0">
                  <a:pos x="T8" y="T9"/>
                </a:cxn>
              </a:cxnLst>
              <a:rect l="0" t="0" r="r" b="b"/>
              <a:pathLst>
                <a:path w="67" h="75">
                  <a:moveTo>
                    <a:pt x="3" y="17"/>
                  </a:moveTo>
                  <a:cubicBezTo>
                    <a:pt x="3" y="17"/>
                    <a:pt x="0" y="3"/>
                    <a:pt x="9" y="2"/>
                  </a:cubicBezTo>
                  <a:cubicBezTo>
                    <a:pt x="17" y="0"/>
                    <a:pt x="27" y="2"/>
                    <a:pt x="67" y="72"/>
                  </a:cubicBezTo>
                  <a:cubicBezTo>
                    <a:pt x="49" y="75"/>
                    <a:pt x="49" y="75"/>
                    <a:pt x="49" y="75"/>
                  </a:cubicBezTo>
                  <a:lnTo>
                    <a:pt x="3" y="17"/>
                  </a:lnTo>
                  <a:close/>
                </a:path>
              </a:pathLst>
            </a:custGeom>
            <a:solidFill>
              <a:srgbClr val="F7AF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任意多边形: 形状 36">
              <a:extLst>
                <a:ext uri="{FF2B5EF4-FFF2-40B4-BE49-F238E27FC236}">
                  <a16:creationId xmlns:a16="http://schemas.microsoft.com/office/drawing/2014/main" id="{1F1189AB-9E5A-5EF2-D795-4C88CF472376}"/>
                </a:ext>
              </a:extLst>
            </p:cNvPr>
            <p:cNvSpPr/>
            <p:nvPr/>
          </p:nvSpPr>
          <p:spPr bwMode="auto">
            <a:xfrm>
              <a:off x="4196537" y="1640790"/>
              <a:ext cx="2785416" cy="1780128"/>
            </a:xfrm>
            <a:custGeom>
              <a:avLst/>
              <a:gdLst>
                <a:gd name="T0" fmla="*/ 341 w 701"/>
                <a:gd name="T1" fmla="*/ 165 h 449"/>
                <a:gd name="T2" fmla="*/ 311 w 701"/>
                <a:gd name="T3" fmla="*/ 177 h 449"/>
                <a:gd name="T4" fmla="*/ 227 w 701"/>
                <a:gd name="T5" fmla="*/ 368 h 449"/>
                <a:gd name="T6" fmla="*/ 127 w 701"/>
                <a:gd name="T7" fmla="*/ 376 h 449"/>
                <a:gd name="T8" fmla="*/ 73 w 701"/>
                <a:gd name="T9" fmla="*/ 337 h 449"/>
                <a:gd name="T10" fmla="*/ 84 w 701"/>
                <a:gd name="T11" fmla="*/ 364 h 449"/>
                <a:gd name="T12" fmla="*/ 22 w 701"/>
                <a:gd name="T13" fmla="*/ 322 h 449"/>
                <a:gd name="T14" fmla="*/ 57 w 701"/>
                <a:gd name="T15" fmla="*/ 363 h 449"/>
                <a:gd name="T16" fmla="*/ 13 w 701"/>
                <a:gd name="T17" fmla="*/ 334 h 449"/>
                <a:gd name="T18" fmla="*/ 49 w 701"/>
                <a:gd name="T19" fmla="*/ 369 h 449"/>
                <a:gd name="T20" fmla="*/ 5 w 701"/>
                <a:gd name="T21" fmla="*/ 349 h 449"/>
                <a:gd name="T22" fmla="*/ 43 w 701"/>
                <a:gd name="T23" fmla="*/ 378 h 449"/>
                <a:gd name="T24" fmla="*/ 17 w 701"/>
                <a:gd name="T25" fmla="*/ 379 h 449"/>
                <a:gd name="T26" fmla="*/ 99 w 701"/>
                <a:gd name="T27" fmla="*/ 419 h 449"/>
                <a:gd name="T28" fmla="*/ 225 w 701"/>
                <a:gd name="T29" fmla="*/ 445 h 449"/>
                <a:gd name="T30" fmla="*/ 342 w 701"/>
                <a:gd name="T31" fmla="*/ 322 h 449"/>
                <a:gd name="T32" fmla="*/ 347 w 701"/>
                <a:gd name="T33" fmla="*/ 332 h 449"/>
                <a:gd name="T34" fmla="*/ 456 w 701"/>
                <a:gd name="T35" fmla="*/ 320 h 449"/>
                <a:gd name="T36" fmla="*/ 464 w 701"/>
                <a:gd name="T37" fmla="*/ 257 h 449"/>
                <a:gd name="T38" fmla="*/ 673 w 701"/>
                <a:gd name="T39" fmla="*/ 290 h 449"/>
                <a:gd name="T40" fmla="*/ 697 w 701"/>
                <a:gd name="T41" fmla="*/ 94 h 449"/>
                <a:gd name="T42" fmla="*/ 616 w 701"/>
                <a:gd name="T43" fmla="*/ 4 h 449"/>
                <a:gd name="T44" fmla="*/ 625 w 701"/>
                <a:gd name="T45" fmla="*/ 62 h 449"/>
                <a:gd name="T46" fmla="*/ 592 w 701"/>
                <a:gd name="T47" fmla="*/ 34 h 449"/>
                <a:gd name="T48" fmla="*/ 551 w 701"/>
                <a:gd name="T49" fmla="*/ 7 h 449"/>
                <a:gd name="T50" fmla="*/ 633 w 701"/>
                <a:gd name="T51" fmla="*/ 109 h 449"/>
                <a:gd name="T52" fmla="*/ 617 w 701"/>
                <a:gd name="T53" fmla="*/ 221 h 449"/>
                <a:gd name="T54" fmla="*/ 424 w 701"/>
                <a:gd name="T55" fmla="*/ 148 h 449"/>
                <a:gd name="T56" fmla="*/ 397 w 701"/>
                <a:gd name="T57" fmla="*/ 158 h 449"/>
                <a:gd name="T58" fmla="*/ 365 w 701"/>
                <a:gd name="T59" fmla="*/ 188 h 449"/>
                <a:gd name="T60" fmla="*/ 341 w 701"/>
                <a:gd name="T61" fmla="*/ 16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01" h="449">
                  <a:moveTo>
                    <a:pt x="341" y="165"/>
                  </a:moveTo>
                  <a:cubicBezTo>
                    <a:pt x="341" y="165"/>
                    <a:pt x="327" y="158"/>
                    <a:pt x="311" y="177"/>
                  </a:cubicBezTo>
                  <a:cubicBezTo>
                    <a:pt x="295" y="195"/>
                    <a:pt x="253" y="358"/>
                    <a:pt x="227" y="368"/>
                  </a:cubicBezTo>
                  <a:cubicBezTo>
                    <a:pt x="201" y="379"/>
                    <a:pt x="163" y="387"/>
                    <a:pt x="127" y="376"/>
                  </a:cubicBezTo>
                  <a:cubicBezTo>
                    <a:pt x="109" y="370"/>
                    <a:pt x="82" y="332"/>
                    <a:pt x="73" y="337"/>
                  </a:cubicBezTo>
                  <a:cubicBezTo>
                    <a:pt x="65" y="342"/>
                    <a:pt x="84" y="364"/>
                    <a:pt x="84" y="364"/>
                  </a:cubicBezTo>
                  <a:cubicBezTo>
                    <a:pt x="84" y="364"/>
                    <a:pt x="33" y="312"/>
                    <a:pt x="22" y="322"/>
                  </a:cubicBezTo>
                  <a:cubicBezTo>
                    <a:pt x="15" y="328"/>
                    <a:pt x="57" y="363"/>
                    <a:pt x="57" y="363"/>
                  </a:cubicBezTo>
                  <a:cubicBezTo>
                    <a:pt x="57" y="363"/>
                    <a:pt x="20" y="326"/>
                    <a:pt x="13" y="334"/>
                  </a:cubicBezTo>
                  <a:cubicBezTo>
                    <a:pt x="6" y="342"/>
                    <a:pt x="49" y="369"/>
                    <a:pt x="49" y="369"/>
                  </a:cubicBezTo>
                  <a:cubicBezTo>
                    <a:pt x="49" y="369"/>
                    <a:pt x="11" y="340"/>
                    <a:pt x="5" y="349"/>
                  </a:cubicBezTo>
                  <a:cubicBezTo>
                    <a:pt x="0" y="357"/>
                    <a:pt x="43" y="378"/>
                    <a:pt x="43" y="378"/>
                  </a:cubicBezTo>
                  <a:cubicBezTo>
                    <a:pt x="43" y="378"/>
                    <a:pt x="19" y="371"/>
                    <a:pt x="17" y="379"/>
                  </a:cubicBezTo>
                  <a:cubicBezTo>
                    <a:pt x="15" y="390"/>
                    <a:pt x="83" y="416"/>
                    <a:pt x="99" y="419"/>
                  </a:cubicBezTo>
                  <a:cubicBezTo>
                    <a:pt x="115" y="423"/>
                    <a:pt x="164" y="442"/>
                    <a:pt x="225" y="445"/>
                  </a:cubicBezTo>
                  <a:cubicBezTo>
                    <a:pt x="285" y="449"/>
                    <a:pt x="342" y="322"/>
                    <a:pt x="342" y="322"/>
                  </a:cubicBezTo>
                  <a:cubicBezTo>
                    <a:pt x="347" y="332"/>
                    <a:pt x="347" y="332"/>
                    <a:pt x="347" y="332"/>
                  </a:cubicBezTo>
                  <a:cubicBezTo>
                    <a:pt x="347" y="332"/>
                    <a:pt x="406" y="351"/>
                    <a:pt x="456" y="320"/>
                  </a:cubicBezTo>
                  <a:cubicBezTo>
                    <a:pt x="464" y="257"/>
                    <a:pt x="464" y="257"/>
                    <a:pt x="464" y="257"/>
                  </a:cubicBezTo>
                  <a:cubicBezTo>
                    <a:pt x="464" y="257"/>
                    <a:pt x="618" y="330"/>
                    <a:pt x="673" y="290"/>
                  </a:cubicBezTo>
                  <a:cubicBezTo>
                    <a:pt x="696" y="274"/>
                    <a:pt x="701" y="106"/>
                    <a:pt x="697" y="94"/>
                  </a:cubicBezTo>
                  <a:cubicBezTo>
                    <a:pt x="693" y="82"/>
                    <a:pt x="623" y="1"/>
                    <a:pt x="616" y="4"/>
                  </a:cubicBezTo>
                  <a:cubicBezTo>
                    <a:pt x="597" y="12"/>
                    <a:pt x="641" y="60"/>
                    <a:pt x="625" y="62"/>
                  </a:cubicBezTo>
                  <a:cubicBezTo>
                    <a:pt x="617" y="63"/>
                    <a:pt x="605" y="48"/>
                    <a:pt x="592" y="34"/>
                  </a:cubicBezTo>
                  <a:cubicBezTo>
                    <a:pt x="577" y="17"/>
                    <a:pt x="561" y="0"/>
                    <a:pt x="551" y="7"/>
                  </a:cubicBezTo>
                  <a:cubicBezTo>
                    <a:pt x="533" y="19"/>
                    <a:pt x="624" y="103"/>
                    <a:pt x="633" y="109"/>
                  </a:cubicBezTo>
                  <a:cubicBezTo>
                    <a:pt x="637" y="112"/>
                    <a:pt x="617" y="211"/>
                    <a:pt x="617" y="221"/>
                  </a:cubicBezTo>
                  <a:cubicBezTo>
                    <a:pt x="617" y="221"/>
                    <a:pt x="467" y="145"/>
                    <a:pt x="424" y="148"/>
                  </a:cubicBezTo>
                  <a:cubicBezTo>
                    <a:pt x="408" y="148"/>
                    <a:pt x="397" y="158"/>
                    <a:pt x="397" y="158"/>
                  </a:cubicBezTo>
                  <a:cubicBezTo>
                    <a:pt x="397" y="158"/>
                    <a:pt x="399" y="192"/>
                    <a:pt x="365" y="188"/>
                  </a:cubicBezTo>
                  <a:cubicBezTo>
                    <a:pt x="346" y="186"/>
                    <a:pt x="341" y="165"/>
                    <a:pt x="341" y="165"/>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任意多边形: 形状 37">
              <a:extLst>
                <a:ext uri="{FF2B5EF4-FFF2-40B4-BE49-F238E27FC236}">
                  <a16:creationId xmlns:a16="http://schemas.microsoft.com/office/drawing/2014/main" id="{D86CF8F2-68B1-609B-0745-F634B02B5011}"/>
                </a:ext>
              </a:extLst>
            </p:cNvPr>
            <p:cNvSpPr/>
            <p:nvPr/>
          </p:nvSpPr>
          <p:spPr bwMode="auto">
            <a:xfrm>
              <a:off x="6317327" y="2449028"/>
              <a:ext cx="298915" cy="365712"/>
            </a:xfrm>
            <a:custGeom>
              <a:avLst/>
              <a:gdLst>
                <a:gd name="T0" fmla="*/ 48 w 75"/>
                <a:gd name="T1" fmla="*/ 0 h 92"/>
                <a:gd name="T2" fmla="*/ 0 w 75"/>
                <a:gd name="T3" fmla="*/ 80 h 92"/>
                <a:gd name="T4" fmla="*/ 45 w 75"/>
                <a:gd name="T5" fmla="*/ 92 h 92"/>
                <a:gd name="T6" fmla="*/ 75 w 75"/>
                <a:gd name="T7" fmla="*/ 13 h 92"/>
                <a:gd name="T8" fmla="*/ 48 w 75"/>
                <a:gd name="T9" fmla="*/ 0 h 92"/>
              </a:gdLst>
              <a:ahLst/>
              <a:cxnLst>
                <a:cxn ang="0">
                  <a:pos x="T0" y="T1"/>
                </a:cxn>
                <a:cxn ang="0">
                  <a:pos x="T2" y="T3"/>
                </a:cxn>
                <a:cxn ang="0">
                  <a:pos x="T4" y="T5"/>
                </a:cxn>
                <a:cxn ang="0">
                  <a:pos x="T6" y="T7"/>
                </a:cxn>
                <a:cxn ang="0">
                  <a:pos x="T8" y="T9"/>
                </a:cxn>
              </a:cxnLst>
              <a:rect l="0" t="0" r="r" b="b"/>
              <a:pathLst>
                <a:path w="75" h="92">
                  <a:moveTo>
                    <a:pt x="48" y="0"/>
                  </a:moveTo>
                  <a:cubicBezTo>
                    <a:pt x="36" y="21"/>
                    <a:pt x="10" y="63"/>
                    <a:pt x="0" y="80"/>
                  </a:cubicBezTo>
                  <a:cubicBezTo>
                    <a:pt x="14" y="85"/>
                    <a:pt x="30" y="89"/>
                    <a:pt x="45" y="92"/>
                  </a:cubicBezTo>
                  <a:cubicBezTo>
                    <a:pt x="69" y="66"/>
                    <a:pt x="74" y="29"/>
                    <a:pt x="75" y="13"/>
                  </a:cubicBezTo>
                  <a:cubicBezTo>
                    <a:pt x="69" y="10"/>
                    <a:pt x="60" y="5"/>
                    <a:pt x="48" y="0"/>
                  </a:cubicBezTo>
                </a:path>
              </a:pathLst>
            </a:custGeom>
            <a:solidFill>
              <a:srgbClr val="FFB6A9"/>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任意多边形: 形状 38">
              <a:extLst>
                <a:ext uri="{FF2B5EF4-FFF2-40B4-BE49-F238E27FC236}">
                  <a16:creationId xmlns:a16="http://schemas.microsoft.com/office/drawing/2014/main" id="{01E5BEEC-68DD-08AC-6393-7155D031249F}"/>
                </a:ext>
              </a:extLst>
            </p:cNvPr>
            <p:cNvSpPr/>
            <p:nvPr/>
          </p:nvSpPr>
          <p:spPr bwMode="auto">
            <a:xfrm>
              <a:off x="5173437" y="2841457"/>
              <a:ext cx="68467" cy="155302"/>
            </a:xfrm>
            <a:custGeom>
              <a:avLst/>
              <a:gdLst>
                <a:gd name="T0" fmla="*/ 17 w 17"/>
                <a:gd name="T1" fmla="*/ 0 h 39"/>
                <a:gd name="T2" fmla="*/ 0 w 17"/>
                <a:gd name="T3" fmla="*/ 39 h 39"/>
                <a:gd name="T4" fmla="*/ 0 w 17"/>
                <a:gd name="T5" fmla="*/ 39 h 39"/>
                <a:gd name="T6" fmla="*/ 17 w 17"/>
                <a:gd name="T7" fmla="*/ 0 h 39"/>
                <a:gd name="T8" fmla="*/ 17 w 17"/>
                <a:gd name="T9" fmla="*/ 0 h 39"/>
              </a:gdLst>
              <a:ahLst/>
              <a:cxnLst>
                <a:cxn ang="0">
                  <a:pos x="T0" y="T1"/>
                </a:cxn>
                <a:cxn ang="0">
                  <a:pos x="T2" y="T3"/>
                </a:cxn>
                <a:cxn ang="0">
                  <a:pos x="T4" y="T5"/>
                </a:cxn>
                <a:cxn ang="0">
                  <a:pos x="T6" y="T7"/>
                </a:cxn>
                <a:cxn ang="0">
                  <a:pos x="T8" y="T9"/>
                </a:cxn>
              </a:cxnLst>
              <a:rect l="0" t="0" r="r" b="b"/>
              <a:pathLst>
                <a:path w="17" h="39">
                  <a:moveTo>
                    <a:pt x="17" y="0"/>
                  </a:moveTo>
                  <a:cubicBezTo>
                    <a:pt x="11" y="15"/>
                    <a:pt x="5" y="28"/>
                    <a:pt x="0" y="39"/>
                  </a:cubicBezTo>
                  <a:cubicBezTo>
                    <a:pt x="0" y="39"/>
                    <a:pt x="0" y="39"/>
                    <a:pt x="0" y="39"/>
                  </a:cubicBezTo>
                  <a:cubicBezTo>
                    <a:pt x="5" y="28"/>
                    <a:pt x="11" y="15"/>
                    <a:pt x="17" y="0"/>
                  </a:cubicBezTo>
                  <a:cubicBezTo>
                    <a:pt x="17" y="0"/>
                    <a:pt x="17" y="0"/>
                    <a:pt x="17" y="0"/>
                  </a:cubicBezTo>
                </a:path>
              </a:pathLst>
            </a:custGeom>
            <a:solidFill>
              <a:srgbClr val="F9C7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任意多边形: 形状 39">
              <a:extLst>
                <a:ext uri="{FF2B5EF4-FFF2-40B4-BE49-F238E27FC236}">
                  <a16:creationId xmlns:a16="http://schemas.microsoft.com/office/drawing/2014/main" id="{172B914E-E583-8D60-56E9-84824C26768C}"/>
                </a:ext>
              </a:extLst>
            </p:cNvPr>
            <p:cNvSpPr/>
            <p:nvPr/>
          </p:nvSpPr>
          <p:spPr bwMode="auto">
            <a:xfrm>
              <a:off x="5173437" y="2841457"/>
              <a:ext cx="333983" cy="262177"/>
            </a:xfrm>
            <a:custGeom>
              <a:avLst/>
              <a:gdLst>
                <a:gd name="T0" fmla="*/ 17 w 84"/>
                <a:gd name="T1" fmla="*/ 0 h 66"/>
                <a:gd name="T2" fmla="*/ 0 w 84"/>
                <a:gd name="T3" fmla="*/ 39 h 66"/>
                <a:gd name="T4" fmla="*/ 71 w 84"/>
                <a:gd name="T5" fmla="*/ 66 h 66"/>
                <a:gd name="T6" fmla="*/ 84 w 84"/>
                <a:gd name="T7" fmla="*/ 43 h 66"/>
                <a:gd name="T8" fmla="*/ 17 w 84"/>
                <a:gd name="T9" fmla="*/ 0 h 66"/>
              </a:gdLst>
              <a:ahLst/>
              <a:cxnLst>
                <a:cxn ang="0">
                  <a:pos x="T0" y="T1"/>
                </a:cxn>
                <a:cxn ang="0">
                  <a:pos x="T2" y="T3"/>
                </a:cxn>
                <a:cxn ang="0">
                  <a:pos x="T4" y="T5"/>
                </a:cxn>
                <a:cxn ang="0">
                  <a:pos x="T6" y="T7"/>
                </a:cxn>
                <a:cxn ang="0">
                  <a:pos x="T8" y="T9"/>
                </a:cxn>
              </a:cxnLst>
              <a:rect l="0" t="0" r="r" b="b"/>
              <a:pathLst>
                <a:path w="84" h="66">
                  <a:moveTo>
                    <a:pt x="17" y="0"/>
                  </a:moveTo>
                  <a:cubicBezTo>
                    <a:pt x="11" y="15"/>
                    <a:pt x="5" y="28"/>
                    <a:pt x="0" y="39"/>
                  </a:cubicBezTo>
                  <a:cubicBezTo>
                    <a:pt x="16" y="41"/>
                    <a:pt x="53" y="46"/>
                    <a:pt x="71" y="66"/>
                  </a:cubicBezTo>
                  <a:cubicBezTo>
                    <a:pt x="76" y="58"/>
                    <a:pt x="80" y="50"/>
                    <a:pt x="84" y="43"/>
                  </a:cubicBezTo>
                  <a:cubicBezTo>
                    <a:pt x="17" y="0"/>
                    <a:pt x="17" y="0"/>
                    <a:pt x="17" y="0"/>
                  </a:cubicBezTo>
                </a:path>
              </a:pathLst>
            </a:custGeom>
            <a:solidFill>
              <a:srgbClr val="FFB6A9"/>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任意多边形: 形状 40">
              <a:extLst>
                <a:ext uri="{FF2B5EF4-FFF2-40B4-BE49-F238E27FC236}">
                  <a16:creationId xmlns:a16="http://schemas.microsoft.com/office/drawing/2014/main" id="{5E359017-8056-54A3-A245-99B41F2D5C62}"/>
                </a:ext>
              </a:extLst>
            </p:cNvPr>
            <p:cNvSpPr/>
            <p:nvPr/>
          </p:nvSpPr>
          <p:spPr bwMode="auto">
            <a:xfrm>
              <a:off x="6783234" y="4952228"/>
              <a:ext cx="893404" cy="1103813"/>
            </a:xfrm>
            <a:custGeom>
              <a:avLst/>
              <a:gdLst>
                <a:gd name="T0" fmla="*/ 205 w 225"/>
                <a:gd name="T1" fmla="*/ 88 h 278"/>
                <a:gd name="T2" fmla="*/ 57 w 225"/>
                <a:gd name="T3" fmla="*/ 0 h 278"/>
                <a:gd name="T4" fmla="*/ 0 w 225"/>
                <a:gd name="T5" fmla="*/ 85 h 278"/>
                <a:gd name="T6" fmla="*/ 119 w 225"/>
                <a:gd name="T7" fmla="*/ 143 h 278"/>
                <a:gd name="T8" fmla="*/ 113 w 225"/>
                <a:gd name="T9" fmla="*/ 277 h 278"/>
                <a:gd name="T10" fmla="*/ 199 w 225"/>
                <a:gd name="T11" fmla="*/ 128 h 278"/>
                <a:gd name="T12" fmla="*/ 199 w 225"/>
                <a:gd name="T13" fmla="*/ 125 h 278"/>
                <a:gd name="T14" fmla="*/ 215 w 225"/>
                <a:gd name="T15" fmla="*/ 152 h 278"/>
                <a:gd name="T16" fmla="*/ 225 w 225"/>
                <a:gd name="T17" fmla="*/ 93 h 278"/>
                <a:gd name="T18" fmla="*/ 205 w 225"/>
                <a:gd name="T19" fmla="*/ 8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278">
                  <a:moveTo>
                    <a:pt x="205" y="88"/>
                  </a:moveTo>
                  <a:cubicBezTo>
                    <a:pt x="139" y="59"/>
                    <a:pt x="57" y="0"/>
                    <a:pt x="57" y="0"/>
                  </a:cubicBezTo>
                  <a:cubicBezTo>
                    <a:pt x="0" y="85"/>
                    <a:pt x="0" y="85"/>
                    <a:pt x="0" y="85"/>
                  </a:cubicBezTo>
                  <a:cubicBezTo>
                    <a:pt x="69" y="140"/>
                    <a:pt x="119" y="143"/>
                    <a:pt x="119" y="143"/>
                  </a:cubicBezTo>
                  <a:cubicBezTo>
                    <a:pt x="119" y="143"/>
                    <a:pt x="76" y="272"/>
                    <a:pt x="113" y="277"/>
                  </a:cubicBezTo>
                  <a:cubicBezTo>
                    <a:pt x="163" y="278"/>
                    <a:pt x="188" y="183"/>
                    <a:pt x="199" y="128"/>
                  </a:cubicBezTo>
                  <a:cubicBezTo>
                    <a:pt x="199" y="125"/>
                    <a:pt x="199" y="125"/>
                    <a:pt x="199" y="125"/>
                  </a:cubicBezTo>
                  <a:cubicBezTo>
                    <a:pt x="215" y="152"/>
                    <a:pt x="215" y="152"/>
                    <a:pt x="215" y="152"/>
                  </a:cubicBezTo>
                  <a:cubicBezTo>
                    <a:pt x="225" y="93"/>
                    <a:pt x="225" y="93"/>
                    <a:pt x="225" y="93"/>
                  </a:cubicBezTo>
                  <a:cubicBezTo>
                    <a:pt x="205" y="88"/>
                    <a:pt x="205" y="88"/>
                    <a:pt x="205" y="88"/>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任意多边形: 形状 41">
              <a:extLst>
                <a:ext uri="{FF2B5EF4-FFF2-40B4-BE49-F238E27FC236}">
                  <a16:creationId xmlns:a16="http://schemas.microsoft.com/office/drawing/2014/main" id="{6DE65EE6-897B-A9A1-8CDD-0A290D96E14B}"/>
                </a:ext>
              </a:extLst>
            </p:cNvPr>
            <p:cNvSpPr/>
            <p:nvPr/>
          </p:nvSpPr>
          <p:spPr bwMode="auto">
            <a:xfrm>
              <a:off x="6783234" y="4957238"/>
              <a:ext cx="285556" cy="344002"/>
            </a:xfrm>
            <a:custGeom>
              <a:avLst/>
              <a:gdLst>
                <a:gd name="T0" fmla="*/ 4 w 72"/>
                <a:gd name="T1" fmla="*/ 87 h 87"/>
                <a:gd name="T2" fmla="*/ 5 w 72"/>
                <a:gd name="T3" fmla="*/ 87 h 87"/>
                <a:gd name="T4" fmla="*/ 4 w 72"/>
                <a:gd name="T5" fmla="*/ 87 h 87"/>
                <a:gd name="T6" fmla="*/ 34 w 72"/>
                <a:gd name="T7" fmla="*/ 33 h 87"/>
                <a:gd name="T8" fmla="*/ 0 w 72"/>
                <a:gd name="T9" fmla="*/ 84 h 87"/>
                <a:gd name="T10" fmla="*/ 4 w 72"/>
                <a:gd name="T11" fmla="*/ 87 h 87"/>
                <a:gd name="T12" fmla="*/ 0 w 72"/>
                <a:gd name="T13" fmla="*/ 84 h 87"/>
                <a:gd name="T14" fmla="*/ 34 w 72"/>
                <a:gd name="T15" fmla="*/ 33 h 87"/>
                <a:gd name="T16" fmla="*/ 58 w 72"/>
                <a:gd name="T17" fmla="*/ 0 h 87"/>
                <a:gd name="T18" fmla="*/ 72 w 72"/>
                <a:gd name="T19" fmla="*/ 10 h 87"/>
                <a:gd name="T20" fmla="*/ 72 w 72"/>
                <a:gd name="T21" fmla="*/ 10 h 87"/>
                <a:gd name="T22" fmla="*/ 58 w 72"/>
                <a:gd name="T2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7">
                  <a:moveTo>
                    <a:pt x="4" y="87"/>
                  </a:moveTo>
                  <a:cubicBezTo>
                    <a:pt x="4" y="87"/>
                    <a:pt x="5" y="87"/>
                    <a:pt x="5" y="87"/>
                  </a:cubicBezTo>
                  <a:cubicBezTo>
                    <a:pt x="5" y="87"/>
                    <a:pt x="4" y="87"/>
                    <a:pt x="4" y="87"/>
                  </a:cubicBezTo>
                  <a:moveTo>
                    <a:pt x="34" y="33"/>
                  </a:moveTo>
                  <a:cubicBezTo>
                    <a:pt x="0" y="84"/>
                    <a:pt x="0" y="84"/>
                    <a:pt x="0" y="84"/>
                  </a:cubicBezTo>
                  <a:cubicBezTo>
                    <a:pt x="1" y="85"/>
                    <a:pt x="3" y="86"/>
                    <a:pt x="4" y="87"/>
                  </a:cubicBezTo>
                  <a:cubicBezTo>
                    <a:pt x="3" y="86"/>
                    <a:pt x="1" y="85"/>
                    <a:pt x="0" y="84"/>
                  </a:cubicBezTo>
                  <a:cubicBezTo>
                    <a:pt x="34" y="33"/>
                    <a:pt x="34" y="33"/>
                    <a:pt x="34" y="33"/>
                  </a:cubicBezTo>
                  <a:moveTo>
                    <a:pt x="58" y="0"/>
                  </a:moveTo>
                  <a:cubicBezTo>
                    <a:pt x="61" y="2"/>
                    <a:pt x="65" y="5"/>
                    <a:pt x="72" y="10"/>
                  </a:cubicBezTo>
                  <a:cubicBezTo>
                    <a:pt x="72" y="10"/>
                    <a:pt x="72" y="10"/>
                    <a:pt x="72" y="10"/>
                  </a:cubicBezTo>
                  <a:cubicBezTo>
                    <a:pt x="65" y="5"/>
                    <a:pt x="61" y="2"/>
                    <a:pt x="58" y="0"/>
                  </a:cubicBezTo>
                </a:path>
              </a:pathLst>
            </a:custGeom>
            <a:solidFill>
              <a:srgbClr val="D7A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任意多边形: 形状 42">
              <a:extLst>
                <a:ext uri="{FF2B5EF4-FFF2-40B4-BE49-F238E27FC236}">
                  <a16:creationId xmlns:a16="http://schemas.microsoft.com/office/drawing/2014/main" id="{12A79BAE-914A-0A6A-3808-93AC448968F1}"/>
                </a:ext>
              </a:extLst>
            </p:cNvPr>
            <p:cNvSpPr/>
            <p:nvPr/>
          </p:nvSpPr>
          <p:spPr bwMode="auto">
            <a:xfrm>
              <a:off x="6783234" y="4952228"/>
              <a:ext cx="285556" cy="449207"/>
            </a:xfrm>
            <a:custGeom>
              <a:avLst/>
              <a:gdLst>
                <a:gd name="T0" fmla="*/ 57 w 72"/>
                <a:gd name="T1" fmla="*/ 0 h 113"/>
                <a:gd name="T2" fmla="*/ 34 w 72"/>
                <a:gd name="T3" fmla="*/ 34 h 113"/>
                <a:gd name="T4" fmla="*/ 0 w 72"/>
                <a:gd name="T5" fmla="*/ 85 h 113"/>
                <a:gd name="T6" fmla="*/ 4 w 72"/>
                <a:gd name="T7" fmla="*/ 88 h 113"/>
                <a:gd name="T8" fmla="*/ 4 w 72"/>
                <a:gd name="T9" fmla="*/ 88 h 113"/>
                <a:gd name="T10" fmla="*/ 5 w 72"/>
                <a:gd name="T11" fmla="*/ 88 h 113"/>
                <a:gd name="T12" fmla="*/ 40 w 72"/>
                <a:gd name="T13" fmla="*/ 113 h 113"/>
                <a:gd name="T14" fmla="*/ 72 w 72"/>
                <a:gd name="T15" fmla="*/ 11 h 113"/>
                <a:gd name="T16" fmla="*/ 58 w 72"/>
                <a:gd name="T17" fmla="*/ 1 h 113"/>
                <a:gd name="T18" fmla="*/ 57 w 72"/>
                <a:gd name="T19"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13">
                  <a:moveTo>
                    <a:pt x="57" y="0"/>
                  </a:moveTo>
                  <a:cubicBezTo>
                    <a:pt x="34" y="34"/>
                    <a:pt x="34" y="34"/>
                    <a:pt x="34" y="34"/>
                  </a:cubicBezTo>
                  <a:cubicBezTo>
                    <a:pt x="0" y="85"/>
                    <a:pt x="0" y="85"/>
                    <a:pt x="0" y="85"/>
                  </a:cubicBezTo>
                  <a:cubicBezTo>
                    <a:pt x="1" y="86"/>
                    <a:pt x="3" y="87"/>
                    <a:pt x="4" y="88"/>
                  </a:cubicBezTo>
                  <a:cubicBezTo>
                    <a:pt x="4" y="88"/>
                    <a:pt x="4" y="88"/>
                    <a:pt x="4" y="88"/>
                  </a:cubicBezTo>
                  <a:cubicBezTo>
                    <a:pt x="4" y="88"/>
                    <a:pt x="5" y="88"/>
                    <a:pt x="5" y="88"/>
                  </a:cubicBezTo>
                  <a:cubicBezTo>
                    <a:pt x="17" y="98"/>
                    <a:pt x="29" y="106"/>
                    <a:pt x="40" y="113"/>
                  </a:cubicBezTo>
                  <a:cubicBezTo>
                    <a:pt x="49" y="82"/>
                    <a:pt x="64" y="35"/>
                    <a:pt x="72" y="11"/>
                  </a:cubicBezTo>
                  <a:cubicBezTo>
                    <a:pt x="65" y="6"/>
                    <a:pt x="61" y="3"/>
                    <a:pt x="58" y="1"/>
                  </a:cubicBezTo>
                  <a:cubicBezTo>
                    <a:pt x="57" y="1"/>
                    <a:pt x="57" y="0"/>
                    <a:pt x="57" y="0"/>
                  </a:cubicBezTo>
                </a:path>
              </a:pathLst>
            </a:custGeom>
            <a:solidFill>
              <a:srgbClr val="FA9AA3"/>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任意多边形: 形状 43">
              <a:extLst>
                <a:ext uri="{FF2B5EF4-FFF2-40B4-BE49-F238E27FC236}">
                  <a16:creationId xmlns:a16="http://schemas.microsoft.com/office/drawing/2014/main" id="{837420FB-0A5B-E247-C12B-BE16707B8DCD}"/>
                </a:ext>
              </a:extLst>
            </p:cNvPr>
            <p:cNvSpPr/>
            <p:nvPr/>
          </p:nvSpPr>
          <p:spPr bwMode="auto">
            <a:xfrm>
              <a:off x="7005332" y="5067452"/>
              <a:ext cx="671305" cy="988589"/>
            </a:xfrm>
            <a:custGeom>
              <a:avLst/>
              <a:gdLst>
                <a:gd name="T0" fmla="*/ 57 w 169"/>
                <a:gd name="T1" fmla="*/ 248 h 249"/>
                <a:gd name="T2" fmla="*/ 143 w 169"/>
                <a:gd name="T3" fmla="*/ 99 h 249"/>
                <a:gd name="T4" fmla="*/ 143 w 169"/>
                <a:gd name="T5" fmla="*/ 96 h 249"/>
                <a:gd name="T6" fmla="*/ 159 w 169"/>
                <a:gd name="T7" fmla="*/ 123 h 249"/>
                <a:gd name="T8" fmla="*/ 169 w 169"/>
                <a:gd name="T9" fmla="*/ 64 h 249"/>
                <a:gd name="T10" fmla="*/ 149 w 169"/>
                <a:gd name="T11" fmla="*/ 59 h 249"/>
                <a:gd name="T12" fmla="*/ 43 w 169"/>
                <a:gd name="T13" fmla="*/ 0 h 249"/>
                <a:gd name="T14" fmla="*/ 0 w 169"/>
                <a:gd name="T15" fmla="*/ 93 h 249"/>
                <a:gd name="T16" fmla="*/ 63 w 169"/>
                <a:gd name="T17" fmla="*/ 114 h 249"/>
                <a:gd name="T18" fmla="*/ 57 w 169"/>
                <a:gd name="T19" fmla="*/ 24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249">
                  <a:moveTo>
                    <a:pt x="57" y="248"/>
                  </a:moveTo>
                  <a:cubicBezTo>
                    <a:pt x="107" y="249"/>
                    <a:pt x="132" y="154"/>
                    <a:pt x="143" y="99"/>
                  </a:cubicBezTo>
                  <a:cubicBezTo>
                    <a:pt x="143" y="96"/>
                    <a:pt x="143" y="96"/>
                    <a:pt x="143" y="96"/>
                  </a:cubicBezTo>
                  <a:cubicBezTo>
                    <a:pt x="159" y="123"/>
                    <a:pt x="159" y="123"/>
                    <a:pt x="159" y="123"/>
                  </a:cubicBezTo>
                  <a:cubicBezTo>
                    <a:pt x="169" y="64"/>
                    <a:pt x="169" y="64"/>
                    <a:pt x="169" y="64"/>
                  </a:cubicBezTo>
                  <a:cubicBezTo>
                    <a:pt x="149" y="59"/>
                    <a:pt x="149" y="59"/>
                    <a:pt x="149" y="59"/>
                  </a:cubicBezTo>
                  <a:cubicBezTo>
                    <a:pt x="113" y="43"/>
                    <a:pt x="73" y="19"/>
                    <a:pt x="43" y="0"/>
                  </a:cubicBezTo>
                  <a:cubicBezTo>
                    <a:pt x="42" y="18"/>
                    <a:pt x="34" y="52"/>
                    <a:pt x="0" y="93"/>
                  </a:cubicBezTo>
                  <a:cubicBezTo>
                    <a:pt x="39" y="112"/>
                    <a:pt x="63" y="114"/>
                    <a:pt x="63" y="114"/>
                  </a:cubicBezTo>
                  <a:cubicBezTo>
                    <a:pt x="63" y="114"/>
                    <a:pt x="20" y="243"/>
                    <a:pt x="57" y="248"/>
                  </a:cubicBezTo>
                  <a:close/>
                </a:path>
              </a:pathLst>
            </a:custGeom>
            <a:gradFill>
              <a:gsLst>
                <a:gs pos="100000">
                  <a:srgbClr val="F05DA3"/>
                </a:gs>
                <a:gs pos="6000">
                  <a:srgbClr val="A9318D"/>
                </a:gs>
              </a:gsLst>
              <a:lin ang="120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任意多边形: 形状 44">
              <a:extLst>
                <a:ext uri="{FF2B5EF4-FFF2-40B4-BE49-F238E27FC236}">
                  <a16:creationId xmlns:a16="http://schemas.microsoft.com/office/drawing/2014/main" id="{26E53A64-24C1-B9CE-DD89-5F547DE409EF}"/>
                </a:ext>
              </a:extLst>
            </p:cNvPr>
            <p:cNvSpPr/>
            <p:nvPr/>
          </p:nvSpPr>
          <p:spPr bwMode="auto">
            <a:xfrm>
              <a:off x="6130297" y="3310703"/>
              <a:ext cx="814918" cy="637907"/>
            </a:xfrm>
            <a:custGeom>
              <a:avLst/>
              <a:gdLst>
                <a:gd name="T0" fmla="*/ 27 w 205"/>
                <a:gd name="T1" fmla="*/ 161 h 161"/>
                <a:gd name="T2" fmla="*/ 109 w 205"/>
                <a:gd name="T3" fmla="*/ 70 h 161"/>
                <a:gd name="T4" fmla="*/ 201 w 205"/>
                <a:gd name="T5" fmla="*/ 66 h 161"/>
                <a:gd name="T6" fmla="*/ 104 w 205"/>
                <a:gd name="T7" fmla="*/ 22 h 161"/>
                <a:gd name="T8" fmla="*/ 115 w 205"/>
                <a:gd name="T9" fmla="*/ 10 h 161"/>
                <a:gd name="T10" fmla="*/ 61 w 205"/>
                <a:gd name="T11" fmla="*/ 0 h 161"/>
                <a:gd name="T12" fmla="*/ 59 w 205"/>
                <a:gd name="T13" fmla="*/ 16 h 161"/>
                <a:gd name="T14" fmla="*/ 0 w 205"/>
                <a:gd name="T15" fmla="*/ 86 h 161"/>
                <a:gd name="T16" fmla="*/ 27 w 205"/>
                <a:gd name="T17"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161">
                  <a:moveTo>
                    <a:pt x="27" y="161"/>
                  </a:moveTo>
                  <a:cubicBezTo>
                    <a:pt x="28" y="158"/>
                    <a:pt x="109" y="70"/>
                    <a:pt x="109" y="70"/>
                  </a:cubicBezTo>
                  <a:cubicBezTo>
                    <a:pt x="109" y="70"/>
                    <a:pt x="197" y="89"/>
                    <a:pt x="201" y="66"/>
                  </a:cubicBezTo>
                  <a:cubicBezTo>
                    <a:pt x="205" y="43"/>
                    <a:pt x="104" y="22"/>
                    <a:pt x="104" y="22"/>
                  </a:cubicBezTo>
                  <a:cubicBezTo>
                    <a:pt x="115" y="10"/>
                    <a:pt x="115" y="10"/>
                    <a:pt x="115" y="10"/>
                  </a:cubicBezTo>
                  <a:cubicBezTo>
                    <a:pt x="61" y="0"/>
                    <a:pt x="61" y="0"/>
                    <a:pt x="61" y="0"/>
                  </a:cubicBezTo>
                  <a:cubicBezTo>
                    <a:pt x="59" y="16"/>
                    <a:pt x="59" y="16"/>
                    <a:pt x="59" y="16"/>
                  </a:cubicBezTo>
                  <a:cubicBezTo>
                    <a:pt x="0" y="86"/>
                    <a:pt x="0" y="86"/>
                    <a:pt x="0" y="86"/>
                  </a:cubicBezTo>
                  <a:cubicBezTo>
                    <a:pt x="27" y="161"/>
                    <a:pt x="27" y="161"/>
                    <a:pt x="27" y="161"/>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任意多边形: 形状 45">
              <a:extLst>
                <a:ext uri="{FF2B5EF4-FFF2-40B4-BE49-F238E27FC236}">
                  <a16:creationId xmlns:a16="http://schemas.microsoft.com/office/drawing/2014/main" id="{85EEF7E1-1CF7-6875-3678-B71FDE38ADC2}"/>
                </a:ext>
              </a:extLst>
            </p:cNvPr>
            <p:cNvSpPr/>
            <p:nvPr/>
          </p:nvSpPr>
          <p:spPr bwMode="auto">
            <a:xfrm>
              <a:off x="6130297" y="3556180"/>
              <a:ext cx="250487" cy="392430"/>
            </a:xfrm>
            <a:custGeom>
              <a:avLst/>
              <a:gdLst>
                <a:gd name="T0" fmla="*/ 63 w 63"/>
                <a:gd name="T1" fmla="*/ 58 h 99"/>
                <a:gd name="T2" fmla="*/ 27 w 63"/>
                <a:gd name="T3" fmla="*/ 99 h 99"/>
                <a:gd name="T4" fmla="*/ 27 w 63"/>
                <a:gd name="T5" fmla="*/ 99 h 99"/>
                <a:gd name="T6" fmla="*/ 63 w 63"/>
                <a:gd name="T7" fmla="*/ 58 h 99"/>
                <a:gd name="T8" fmla="*/ 63 w 63"/>
                <a:gd name="T9" fmla="*/ 58 h 99"/>
                <a:gd name="T10" fmla="*/ 21 w 63"/>
                <a:gd name="T11" fmla="*/ 0 h 99"/>
                <a:gd name="T12" fmla="*/ 0 w 63"/>
                <a:gd name="T13" fmla="*/ 24 h 99"/>
                <a:gd name="T14" fmla="*/ 11 w 63"/>
                <a:gd name="T15" fmla="*/ 56 h 99"/>
                <a:gd name="T16" fmla="*/ 0 w 63"/>
                <a:gd name="T17" fmla="*/ 24 h 99"/>
                <a:gd name="T18" fmla="*/ 21 w 63"/>
                <a:gd name="T1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99">
                  <a:moveTo>
                    <a:pt x="63" y="58"/>
                  </a:moveTo>
                  <a:cubicBezTo>
                    <a:pt x="45" y="78"/>
                    <a:pt x="27" y="98"/>
                    <a:pt x="27" y="99"/>
                  </a:cubicBezTo>
                  <a:cubicBezTo>
                    <a:pt x="27" y="99"/>
                    <a:pt x="27" y="99"/>
                    <a:pt x="27" y="99"/>
                  </a:cubicBezTo>
                  <a:cubicBezTo>
                    <a:pt x="27" y="98"/>
                    <a:pt x="45" y="78"/>
                    <a:pt x="63" y="58"/>
                  </a:cubicBezTo>
                  <a:cubicBezTo>
                    <a:pt x="63" y="58"/>
                    <a:pt x="63" y="58"/>
                    <a:pt x="63" y="58"/>
                  </a:cubicBezTo>
                  <a:moveTo>
                    <a:pt x="21" y="0"/>
                  </a:moveTo>
                  <a:cubicBezTo>
                    <a:pt x="0" y="24"/>
                    <a:pt x="0" y="24"/>
                    <a:pt x="0" y="24"/>
                  </a:cubicBezTo>
                  <a:cubicBezTo>
                    <a:pt x="11" y="56"/>
                    <a:pt x="11" y="56"/>
                    <a:pt x="11" y="56"/>
                  </a:cubicBezTo>
                  <a:cubicBezTo>
                    <a:pt x="0" y="24"/>
                    <a:pt x="0" y="24"/>
                    <a:pt x="0" y="24"/>
                  </a:cubicBezTo>
                  <a:cubicBezTo>
                    <a:pt x="21" y="0"/>
                    <a:pt x="21" y="0"/>
                    <a:pt x="21" y="0"/>
                  </a:cubicBezTo>
                </a:path>
              </a:pathLst>
            </a:custGeom>
            <a:solidFill>
              <a:srgbClr val="D7A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任意多边形: 形状 46">
              <a:extLst>
                <a:ext uri="{FF2B5EF4-FFF2-40B4-BE49-F238E27FC236}">
                  <a16:creationId xmlns:a16="http://schemas.microsoft.com/office/drawing/2014/main" id="{449BE88B-A879-EB1A-CADF-FDB482E81DFA}"/>
                </a:ext>
              </a:extLst>
            </p:cNvPr>
            <p:cNvSpPr/>
            <p:nvPr/>
          </p:nvSpPr>
          <p:spPr bwMode="auto">
            <a:xfrm>
              <a:off x="6130297" y="3556180"/>
              <a:ext cx="250487" cy="392430"/>
            </a:xfrm>
            <a:custGeom>
              <a:avLst/>
              <a:gdLst>
                <a:gd name="T0" fmla="*/ 21 w 63"/>
                <a:gd name="T1" fmla="*/ 0 h 99"/>
                <a:gd name="T2" fmla="*/ 0 w 63"/>
                <a:gd name="T3" fmla="*/ 24 h 99"/>
                <a:gd name="T4" fmla="*/ 11 w 63"/>
                <a:gd name="T5" fmla="*/ 56 h 99"/>
                <a:gd name="T6" fmla="*/ 27 w 63"/>
                <a:gd name="T7" fmla="*/ 99 h 99"/>
                <a:gd name="T8" fmla="*/ 63 w 63"/>
                <a:gd name="T9" fmla="*/ 58 h 99"/>
                <a:gd name="T10" fmla="*/ 21 w 63"/>
                <a:gd name="T11" fmla="*/ 0 h 99"/>
              </a:gdLst>
              <a:ahLst/>
              <a:cxnLst>
                <a:cxn ang="0">
                  <a:pos x="T0" y="T1"/>
                </a:cxn>
                <a:cxn ang="0">
                  <a:pos x="T2" y="T3"/>
                </a:cxn>
                <a:cxn ang="0">
                  <a:pos x="T4" y="T5"/>
                </a:cxn>
                <a:cxn ang="0">
                  <a:pos x="T6" y="T7"/>
                </a:cxn>
                <a:cxn ang="0">
                  <a:pos x="T8" y="T9"/>
                </a:cxn>
                <a:cxn ang="0">
                  <a:pos x="T10" y="T11"/>
                </a:cxn>
              </a:cxnLst>
              <a:rect l="0" t="0" r="r" b="b"/>
              <a:pathLst>
                <a:path w="63" h="99">
                  <a:moveTo>
                    <a:pt x="21" y="0"/>
                  </a:moveTo>
                  <a:cubicBezTo>
                    <a:pt x="0" y="24"/>
                    <a:pt x="0" y="24"/>
                    <a:pt x="0" y="24"/>
                  </a:cubicBezTo>
                  <a:cubicBezTo>
                    <a:pt x="11" y="56"/>
                    <a:pt x="11" y="56"/>
                    <a:pt x="11" y="56"/>
                  </a:cubicBezTo>
                  <a:cubicBezTo>
                    <a:pt x="27" y="99"/>
                    <a:pt x="27" y="99"/>
                    <a:pt x="27" y="99"/>
                  </a:cubicBezTo>
                  <a:cubicBezTo>
                    <a:pt x="27" y="98"/>
                    <a:pt x="45" y="78"/>
                    <a:pt x="63" y="58"/>
                  </a:cubicBezTo>
                  <a:cubicBezTo>
                    <a:pt x="21" y="0"/>
                    <a:pt x="21" y="0"/>
                    <a:pt x="21" y="0"/>
                  </a:cubicBezTo>
                </a:path>
              </a:pathLst>
            </a:custGeom>
            <a:solidFill>
              <a:srgbClr val="FA9AA3"/>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任意多边形: 形状 47">
              <a:extLst>
                <a:ext uri="{FF2B5EF4-FFF2-40B4-BE49-F238E27FC236}">
                  <a16:creationId xmlns:a16="http://schemas.microsoft.com/office/drawing/2014/main" id="{19CF4821-8738-B674-06DF-DA7F41793BF9}"/>
                </a:ext>
              </a:extLst>
            </p:cNvPr>
            <p:cNvSpPr/>
            <p:nvPr/>
          </p:nvSpPr>
          <p:spPr bwMode="auto">
            <a:xfrm>
              <a:off x="6230492" y="3310703"/>
              <a:ext cx="714723" cy="412469"/>
            </a:xfrm>
            <a:custGeom>
              <a:avLst/>
              <a:gdLst>
                <a:gd name="T0" fmla="*/ 176 w 180"/>
                <a:gd name="T1" fmla="*/ 66 h 104"/>
                <a:gd name="T2" fmla="*/ 79 w 180"/>
                <a:gd name="T3" fmla="*/ 22 h 104"/>
                <a:gd name="T4" fmla="*/ 90 w 180"/>
                <a:gd name="T5" fmla="*/ 10 h 104"/>
                <a:gd name="T6" fmla="*/ 36 w 180"/>
                <a:gd name="T7" fmla="*/ 0 h 104"/>
                <a:gd name="T8" fmla="*/ 34 w 180"/>
                <a:gd name="T9" fmla="*/ 16 h 104"/>
                <a:gd name="T10" fmla="*/ 0 w 180"/>
                <a:gd name="T11" fmla="*/ 57 h 104"/>
                <a:gd name="T12" fmla="*/ 53 w 180"/>
                <a:gd name="T13" fmla="*/ 104 h 104"/>
                <a:gd name="T14" fmla="*/ 84 w 180"/>
                <a:gd name="T15" fmla="*/ 70 h 104"/>
                <a:gd name="T16" fmla="*/ 176 w 180"/>
                <a:gd name="T17" fmla="*/ 6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04">
                  <a:moveTo>
                    <a:pt x="176" y="66"/>
                  </a:moveTo>
                  <a:cubicBezTo>
                    <a:pt x="180" y="43"/>
                    <a:pt x="79" y="22"/>
                    <a:pt x="79" y="22"/>
                  </a:cubicBezTo>
                  <a:cubicBezTo>
                    <a:pt x="90" y="10"/>
                    <a:pt x="90" y="10"/>
                    <a:pt x="90" y="10"/>
                  </a:cubicBezTo>
                  <a:cubicBezTo>
                    <a:pt x="36" y="0"/>
                    <a:pt x="36" y="0"/>
                    <a:pt x="36" y="0"/>
                  </a:cubicBezTo>
                  <a:cubicBezTo>
                    <a:pt x="34" y="16"/>
                    <a:pt x="34" y="16"/>
                    <a:pt x="34" y="16"/>
                  </a:cubicBezTo>
                  <a:cubicBezTo>
                    <a:pt x="0" y="57"/>
                    <a:pt x="0" y="57"/>
                    <a:pt x="0" y="57"/>
                  </a:cubicBezTo>
                  <a:cubicBezTo>
                    <a:pt x="33" y="71"/>
                    <a:pt x="47" y="92"/>
                    <a:pt x="53" y="104"/>
                  </a:cubicBezTo>
                  <a:cubicBezTo>
                    <a:pt x="70" y="86"/>
                    <a:pt x="84" y="70"/>
                    <a:pt x="84" y="70"/>
                  </a:cubicBezTo>
                  <a:cubicBezTo>
                    <a:pt x="84" y="70"/>
                    <a:pt x="172" y="89"/>
                    <a:pt x="176" y="66"/>
                  </a:cubicBezTo>
                  <a:close/>
                </a:path>
              </a:pathLst>
            </a:custGeom>
            <a:gradFill>
              <a:gsLst>
                <a:gs pos="100000">
                  <a:srgbClr val="F05DA3"/>
                </a:gs>
                <a:gs pos="6000">
                  <a:srgbClr val="A9318D"/>
                </a:gs>
              </a:gsLst>
              <a:lin ang="120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任意多边形: 形状 48">
              <a:extLst>
                <a:ext uri="{FF2B5EF4-FFF2-40B4-BE49-F238E27FC236}">
                  <a16:creationId xmlns:a16="http://schemas.microsoft.com/office/drawing/2014/main" id="{886ACA85-5B2D-E636-76F7-181C584D3EAE}"/>
                </a:ext>
              </a:extLst>
            </p:cNvPr>
            <p:cNvSpPr/>
            <p:nvPr/>
          </p:nvSpPr>
          <p:spPr bwMode="auto">
            <a:xfrm>
              <a:off x="4896231" y="2956681"/>
              <a:ext cx="1584749" cy="1995547"/>
            </a:xfrm>
            <a:custGeom>
              <a:avLst/>
              <a:gdLst>
                <a:gd name="T0" fmla="*/ 171 w 399"/>
                <a:gd name="T1" fmla="*/ 0 h 503"/>
                <a:gd name="T2" fmla="*/ 58 w 399"/>
                <a:gd name="T3" fmla="*/ 355 h 503"/>
                <a:gd name="T4" fmla="*/ 399 w 399"/>
                <a:gd name="T5" fmla="*/ 288 h 503"/>
                <a:gd name="T6" fmla="*/ 331 w 399"/>
                <a:gd name="T7" fmla="*/ 156 h 503"/>
                <a:gd name="T8" fmla="*/ 202 w 399"/>
                <a:gd name="T9" fmla="*/ 243 h 503"/>
                <a:gd name="T10" fmla="*/ 203 w 399"/>
                <a:gd name="T11" fmla="*/ 5 h 503"/>
                <a:gd name="T12" fmla="*/ 171 w 399"/>
                <a:gd name="T13" fmla="*/ 0 h 503"/>
              </a:gdLst>
              <a:ahLst/>
              <a:cxnLst>
                <a:cxn ang="0">
                  <a:pos x="T0" y="T1"/>
                </a:cxn>
                <a:cxn ang="0">
                  <a:pos x="T2" y="T3"/>
                </a:cxn>
                <a:cxn ang="0">
                  <a:pos x="T4" y="T5"/>
                </a:cxn>
                <a:cxn ang="0">
                  <a:pos x="T6" y="T7"/>
                </a:cxn>
                <a:cxn ang="0">
                  <a:pos x="T8" y="T9"/>
                </a:cxn>
                <a:cxn ang="0">
                  <a:pos x="T10" y="T11"/>
                </a:cxn>
                <a:cxn ang="0">
                  <a:pos x="T12" y="T13"/>
                </a:cxn>
              </a:cxnLst>
              <a:rect l="0" t="0" r="r" b="b"/>
              <a:pathLst>
                <a:path w="399" h="503">
                  <a:moveTo>
                    <a:pt x="171" y="0"/>
                  </a:moveTo>
                  <a:cubicBezTo>
                    <a:pt x="171" y="0"/>
                    <a:pt x="0" y="208"/>
                    <a:pt x="58" y="355"/>
                  </a:cubicBezTo>
                  <a:cubicBezTo>
                    <a:pt x="116" y="503"/>
                    <a:pt x="399" y="288"/>
                    <a:pt x="399" y="288"/>
                  </a:cubicBezTo>
                  <a:cubicBezTo>
                    <a:pt x="331" y="156"/>
                    <a:pt x="331" y="156"/>
                    <a:pt x="331" y="156"/>
                  </a:cubicBezTo>
                  <a:cubicBezTo>
                    <a:pt x="202" y="243"/>
                    <a:pt x="202" y="243"/>
                    <a:pt x="202" y="243"/>
                  </a:cubicBezTo>
                  <a:cubicBezTo>
                    <a:pt x="202" y="243"/>
                    <a:pt x="178" y="139"/>
                    <a:pt x="203" y="5"/>
                  </a:cubicBezTo>
                  <a:cubicBezTo>
                    <a:pt x="203" y="5"/>
                    <a:pt x="190" y="5"/>
                    <a:pt x="171" y="0"/>
                  </a:cubicBezTo>
                  <a:close/>
                </a:path>
              </a:pathLst>
            </a:custGeom>
            <a:gradFill>
              <a:gsLst>
                <a:gs pos="94000">
                  <a:srgbClr val="9663E2"/>
                </a:gs>
                <a:gs pos="4000">
                  <a:srgbClr val="3C28A2"/>
                </a:gs>
              </a:gsLst>
              <a:lin ang="114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任意多边形: 形状 49">
              <a:extLst>
                <a:ext uri="{FF2B5EF4-FFF2-40B4-BE49-F238E27FC236}">
                  <a16:creationId xmlns:a16="http://schemas.microsoft.com/office/drawing/2014/main" id="{5CD2436C-8ACA-D49F-D9F0-85DC2D4EC0C1}"/>
                </a:ext>
              </a:extLst>
            </p:cNvPr>
            <p:cNvSpPr/>
            <p:nvPr/>
          </p:nvSpPr>
          <p:spPr bwMode="auto">
            <a:xfrm>
              <a:off x="5632911" y="2909924"/>
              <a:ext cx="1422766" cy="2633454"/>
            </a:xfrm>
            <a:custGeom>
              <a:avLst/>
              <a:gdLst>
                <a:gd name="T0" fmla="*/ 93 w 358"/>
                <a:gd name="T1" fmla="*/ 0 h 664"/>
                <a:gd name="T2" fmla="*/ 126 w 358"/>
                <a:gd name="T3" fmla="*/ 35 h 664"/>
                <a:gd name="T4" fmla="*/ 358 w 358"/>
                <a:gd name="T5" fmla="*/ 513 h 664"/>
                <a:gd name="T6" fmla="*/ 282 w 358"/>
                <a:gd name="T7" fmla="*/ 664 h 664"/>
                <a:gd name="T8" fmla="*/ 4 w 358"/>
                <a:gd name="T9" fmla="*/ 111 h 664"/>
                <a:gd name="T10" fmla="*/ 16 w 358"/>
                <a:gd name="T11" fmla="*/ 17 h 664"/>
                <a:gd name="T12" fmla="*/ 93 w 358"/>
                <a:gd name="T13" fmla="*/ 0 h 664"/>
              </a:gdLst>
              <a:ahLst/>
              <a:cxnLst>
                <a:cxn ang="0">
                  <a:pos x="T0" y="T1"/>
                </a:cxn>
                <a:cxn ang="0">
                  <a:pos x="T2" y="T3"/>
                </a:cxn>
                <a:cxn ang="0">
                  <a:pos x="T4" y="T5"/>
                </a:cxn>
                <a:cxn ang="0">
                  <a:pos x="T6" y="T7"/>
                </a:cxn>
                <a:cxn ang="0">
                  <a:pos x="T8" y="T9"/>
                </a:cxn>
                <a:cxn ang="0">
                  <a:pos x="T10" y="T11"/>
                </a:cxn>
                <a:cxn ang="0">
                  <a:pos x="T12" y="T13"/>
                </a:cxn>
              </a:cxnLst>
              <a:rect l="0" t="0" r="r" b="b"/>
              <a:pathLst>
                <a:path w="358" h="664">
                  <a:moveTo>
                    <a:pt x="93" y="0"/>
                  </a:moveTo>
                  <a:cubicBezTo>
                    <a:pt x="93" y="0"/>
                    <a:pt x="115" y="3"/>
                    <a:pt x="126" y="35"/>
                  </a:cubicBezTo>
                  <a:cubicBezTo>
                    <a:pt x="137" y="67"/>
                    <a:pt x="138" y="426"/>
                    <a:pt x="358" y="513"/>
                  </a:cubicBezTo>
                  <a:cubicBezTo>
                    <a:pt x="282" y="664"/>
                    <a:pt x="282" y="664"/>
                    <a:pt x="282" y="664"/>
                  </a:cubicBezTo>
                  <a:cubicBezTo>
                    <a:pt x="282" y="664"/>
                    <a:pt x="0" y="530"/>
                    <a:pt x="4" y="111"/>
                  </a:cubicBezTo>
                  <a:cubicBezTo>
                    <a:pt x="7" y="52"/>
                    <a:pt x="16" y="17"/>
                    <a:pt x="16" y="17"/>
                  </a:cubicBezTo>
                  <a:cubicBezTo>
                    <a:pt x="16" y="17"/>
                    <a:pt x="56" y="22"/>
                    <a:pt x="93" y="0"/>
                  </a:cubicBezTo>
                  <a:close/>
                </a:path>
              </a:pathLst>
            </a:custGeom>
            <a:gradFill>
              <a:gsLst>
                <a:gs pos="95000">
                  <a:srgbClr val="7B52CF"/>
                </a:gs>
                <a:gs pos="44000">
                  <a:srgbClr val="8F60DE"/>
                </a:gs>
                <a:gs pos="0">
                  <a:srgbClr val="3C28A2"/>
                </a:gs>
              </a:gsLst>
              <a:lin ang="120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任意多边形: 形状 50">
              <a:extLst>
                <a:ext uri="{FF2B5EF4-FFF2-40B4-BE49-F238E27FC236}">
                  <a16:creationId xmlns:a16="http://schemas.microsoft.com/office/drawing/2014/main" id="{F0B202FC-8A05-A9C5-F7CD-3AD7903539D5}"/>
                </a:ext>
              </a:extLst>
            </p:cNvPr>
            <p:cNvSpPr/>
            <p:nvPr/>
          </p:nvSpPr>
          <p:spPr bwMode="auto">
            <a:xfrm>
              <a:off x="5193476" y="2218580"/>
              <a:ext cx="1374339" cy="861675"/>
            </a:xfrm>
            <a:custGeom>
              <a:avLst/>
              <a:gdLst>
                <a:gd name="T0" fmla="*/ 173 w 346"/>
                <a:gd name="T1" fmla="*/ 2 h 217"/>
                <a:gd name="T2" fmla="*/ 146 w 346"/>
                <a:gd name="T3" fmla="*/ 12 h 217"/>
                <a:gd name="T4" fmla="*/ 114 w 346"/>
                <a:gd name="T5" fmla="*/ 42 h 217"/>
                <a:gd name="T6" fmla="*/ 90 w 346"/>
                <a:gd name="T7" fmla="*/ 19 h 217"/>
                <a:gd name="T8" fmla="*/ 60 w 346"/>
                <a:gd name="T9" fmla="*/ 31 h 217"/>
                <a:gd name="T10" fmla="*/ 0 w 346"/>
                <a:gd name="T11" fmla="*/ 186 h 217"/>
                <a:gd name="T12" fmla="*/ 69 w 346"/>
                <a:gd name="T13" fmla="*/ 217 h 217"/>
                <a:gd name="T14" fmla="*/ 91 w 346"/>
                <a:gd name="T15" fmla="*/ 176 h 217"/>
                <a:gd name="T16" fmla="*/ 96 w 346"/>
                <a:gd name="T17" fmla="*/ 186 h 217"/>
                <a:gd name="T18" fmla="*/ 205 w 346"/>
                <a:gd name="T19" fmla="*/ 174 h 217"/>
                <a:gd name="T20" fmla="*/ 213 w 346"/>
                <a:gd name="T21" fmla="*/ 111 h 217"/>
                <a:gd name="T22" fmla="*/ 308 w 346"/>
                <a:gd name="T23" fmla="*/ 146 h 217"/>
                <a:gd name="T24" fmla="*/ 346 w 346"/>
                <a:gd name="T25" fmla="*/ 65 h 217"/>
                <a:gd name="T26" fmla="*/ 173 w 346"/>
                <a:gd name="T27" fmla="*/ 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217">
                  <a:moveTo>
                    <a:pt x="173" y="2"/>
                  </a:moveTo>
                  <a:cubicBezTo>
                    <a:pt x="157" y="2"/>
                    <a:pt x="146" y="12"/>
                    <a:pt x="146" y="12"/>
                  </a:cubicBezTo>
                  <a:cubicBezTo>
                    <a:pt x="146" y="12"/>
                    <a:pt x="148" y="46"/>
                    <a:pt x="114" y="42"/>
                  </a:cubicBezTo>
                  <a:cubicBezTo>
                    <a:pt x="95" y="40"/>
                    <a:pt x="90" y="19"/>
                    <a:pt x="90" y="19"/>
                  </a:cubicBezTo>
                  <a:cubicBezTo>
                    <a:pt x="90" y="19"/>
                    <a:pt x="76" y="12"/>
                    <a:pt x="60" y="31"/>
                  </a:cubicBezTo>
                  <a:cubicBezTo>
                    <a:pt x="48" y="44"/>
                    <a:pt x="23" y="134"/>
                    <a:pt x="0" y="186"/>
                  </a:cubicBezTo>
                  <a:cubicBezTo>
                    <a:pt x="42" y="190"/>
                    <a:pt x="61" y="207"/>
                    <a:pt x="69" y="217"/>
                  </a:cubicBezTo>
                  <a:cubicBezTo>
                    <a:pt x="83" y="194"/>
                    <a:pt x="91" y="176"/>
                    <a:pt x="91" y="176"/>
                  </a:cubicBezTo>
                  <a:cubicBezTo>
                    <a:pt x="96" y="186"/>
                    <a:pt x="96" y="186"/>
                    <a:pt x="96" y="186"/>
                  </a:cubicBezTo>
                  <a:cubicBezTo>
                    <a:pt x="96" y="186"/>
                    <a:pt x="155" y="205"/>
                    <a:pt x="205" y="174"/>
                  </a:cubicBezTo>
                  <a:cubicBezTo>
                    <a:pt x="213" y="111"/>
                    <a:pt x="213" y="111"/>
                    <a:pt x="213" y="111"/>
                  </a:cubicBezTo>
                  <a:cubicBezTo>
                    <a:pt x="213" y="111"/>
                    <a:pt x="258" y="132"/>
                    <a:pt x="308" y="146"/>
                  </a:cubicBezTo>
                  <a:cubicBezTo>
                    <a:pt x="339" y="114"/>
                    <a:pt x="346" y="84"/>
                    <a:pt x="346" y="65"/>
                  </a:cubicBezTo>
                  <a:cubicBezTo>
                    <a:pt x="304" y="45"/>
                    <a:pt x="206" y="0"/>
                    <a:pt x="173" y="2"/>
                  </a:cubicBezTo>
                  <a:close/>
                </a:path>
              </a:pathLst>
            </a:custGeom>
            <a:solidFill>
              <a:srgbClr val="FECC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任意多边形: 形状 51">
              <a:extLst>
                <a:ext uri="{FF2B5EF4-FFF2-40B4-BE49-F238E27FC236}">
                  <a16:creationId xmlns:a16="http://schemas.microsoft.com/office/drawing/2014/main" id="{4A3E9D47-0072-4B29-F53B-5C33D6BAE0FD}"/>
                </a:ext>
              </a:extLst>
            </p:cNvPr>
            <p:cNvSpPr/>
            <p:nvPr/>
          </p:nvSpPr>
          <p:spPr bwMode="auto">
            <a:xfrm>
              <a:off x="5522448" y="2246968"/>
              <a:ext cx="287225" cy="182021"/>
            </a:xfrm>
            <a:custGeom>
              <a:avLst/>
              <a:gdLst>
                <a:gd name="T0" fmla="*/ 36 w 72"/>
                <a:gd name="T1" fmla="*/ 46 h 46"/>
                <a:gd name="T2" fmla="*/ 71 w 72"/>
                <a:gd name="T3" fmla="*/ 0 h 46"/>
                <a:gd name="T4" fmla="*/ 63 w 72"/>
                <a:gd name="T5" fmla="*/ 5 h 46"/>
                <a:gd name="T6" fmla="*/ 31 w 72"/>
                <a:gd name="T7" fmla="*/ 35 h 46"/>
                <a:gd name="T8" fmla="*/ 7 w 72"/>
                <a:gd name="T9" fmla="*/ 12 h 46"/>
                <a:gd name="T10" fmla="*/ 0 w 72"/>
                <a:gd name="T11" fmla="*/ 11 h 46"/>
                <a:gd name="T12" fmla="*/ 36 w 72"/>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2" h="46">
                  <a:moveTo>
                    <a:pt x="36" y="46"/>
                  </a:moveTo>
                  <a:cubicBezTo>
                    <a:pt x="71" y="46"/>
                    <a:pt x="72" y="11"/>
                    <a:pt x="71" y="0"/>
                  </a:cubicBezTo>
                  <a:cubicBezTo>
                    <a:pt x="66" y="3"/>
                    <a:pt x="63" y="5"/>
                    <a:pt x="63" y="5"/>
                  </a:cubicBezTo>
                  <a:cubicBezTo>
                    <a:pt x="63" y="5"/>
                    <a:pt x="65" y="39"/>
                    <a:pt x="31" y="35"/>
                  </a:cubicBezTo>
                  <a:cubicBezTo>
                    <a:pt x="12" y="33"/>
                    <a:pt x="7" y="12"/>
                    <a:pt x="7" y="12"/>
                  </a:cubicBezTo>
                  <a:cubicBezTo>
                    <a:pt x="7" y="12"/>
                    <a:pt x="4" y="11"/>
                    <a:pt x="0" y="11"/>
                  </a:cubicBezTo>
                  <a:cubicBezTo>
                    <a:pt x="3" y="22"/>
                    <a:pt x="11" y="46"/>
                    <a:pt x="36" y="46"/>
                  </a:cubicBezTo>
                  <a:close/>
                </a:path>
              </a:pathLst>
            </a:custGeom>
            <a:solidFill>
              <a:srgbClr val="FFD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任意多边形: 形状 52">
              <a:extLst>
                <a:ext uri="{FF2B5EF4-FFF2-40B4-BE49-F238E27FC236}">
                  <a16:creationId xmlns:a16="http://schemas.microsoft.com/office/drawing/2014/main" id="{6005B986-B2FD-A1C6-CB55-2787392AAD3A}"/>
                </a:ext>
              </a:extLst>
            </p:cNvPr>
            <p:cNvSpPr/>
            <p:nvPr/>
          </p:nvSpPr>
          <p:spPr bwMode="auto">
            <a:xfrm>
              <a:off x="5443963" y="2651087"/>
              <a:ext cx="126913" cy="429168"/>
            </a:xfrm>
            <a:custGeom>
              <a:avLst/>
              <a:gdLst>
                <a:gd name="T0" fmla="*/ 32 w 32"/>
                <a:gd name="T1" fmla="*/ 74 h 108"/>
                <a:gd name="T2" fmla="*/ 4 w 32"/>
                <a:gd name="T3" fmla="*/ 0 h 108"/>
                <a:gd name="T4" fmla="*/ 0 w 32"/>
                <a:gd name="T5" fmla="*/ 102 h 108"/>
                <a:gd name="T6" fmla="*/ 6 w 32"/>
                <a:gd name="T7" fmla="*/ 108 h 108"/>
                <a:gd name="T8" fmla="*/ 28 w 32"/>
                <a:gd name="T9" fmla="*/ 67 h 108"/>
                <a:gd name="T10" fmla="*/ 32 w 32"/>
                <a:gd name="T11" fmla="*/ 74 h 108"/>
              </a:gdLst>
              <a:ahLst/>
              <a:cxnLst>
                <a:cxn ang="0">
                  <a:pos x="T0" y="T1"/>
                </a:cxn>
                <a:cxn ang="0">
                  <a:pos x="T2" y="T3"/>
                </a:cxn>
                <a:cxn ang="0">
                  <a:pos x="T4" y="T5"/>
                </a:cxn>
                <a:cxn ang="0">
                  <a:pos x="T6" y="T7"/>
                </a:cxn>
                <a:cxn ang="0">
                  <a:pos x="T8" y="T9"/>
                </a:cxn>
                <a:cxn ang="0">
                  <a:pos x="T10" y="T11"/>
                </a:cxn>
              </a:cxnLst>
              <a:rect l="0" t="0" r="r" b="b"/>
              <a:pathLst>
                <a:path w="32" h="108">
                  <a:moveTo>
                    <a:pt x="32" y="74"/>
                  </a:moveTo>
                  <a:cubicBezTo>
                    <a:pt x="4" y="0"/>
                    <a:pt x="4" y="0"/>
                    <a:pt x="4" y="0"/>
                  </a:cubicBezTo>
                  <a:cubicBezTo>
                    <a:pt x="15" y="48"/>
                    <a:pt x="6" y="84"/>
                    <a:pt x="0" y="102"/>
                  </a:cubicBezTo>
                  <a:cubicBezTo>
                    <a:pt x="2" y="104"/>
                    <a:pt x="4" y="106"/>
                    <a:pt x="6" y="108"/>
                  </a:cubicBezTo>
                  <a:cubicBezTo>
                    <a:pt x="20" y="85"/>
                    <a:pt x="28" y="67"/>
                    <a:pt x="28" y="67"/>
                  </a:cubicBezTo>
                  <a:lnTo>
                    <a:pt x="32" y="74"/>
                  </a:lnTo>
                  <a:close/>
                </a:path>
              </a:pathLst>
            </a:custGeom>
            <a:solidFill>
              <a:srgbClr val="FE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任意多边形: 形状 53">
              <a:extLst>
                <a:ext uri="{FF2B5EF4-FFF2-40B4-BE49-F238E27FC236}">
                  <a16:creationId xmlns:a16="http://schemas.microsoft.com/office/drawing/2014/main" id="{B1E9C456-3F9C-DCC7-F067-D04611F61EBB}"/>
                </a:ext>
              </a:extLst>
            </p:cNvPr>
            <p:cNvSpPr/>
            <p:nvPr/>
          </p:nvSpPr>
          <p:spPr bwMode="auto">
            <a:xfrm>
              <a:off x="5562526" y="2390580"/>
              <a:ext cx="918452" cy="641247"/>
            </a:xfrm>
            <a:custGeom>
              <a:avLst/>
              <a:gdLst>
                <a:gd name="T0" fmla="*/ 231 w 231"/>
                <a:gd name="T1" fmla="*/ 54 h 162"/>
                <a:gd name="T2" fmla="*/ 228 w 231"/>
                <a:gd name="T3" fmla="*/ 10 h 162"/>
                <a:gd name="T4" fmla="*/ 205 w 231"/>
                <a:gd name="T5" fmla="*/ 0 h 162"/>
                <a:gd name="T6" fmla="*/ 139 w 231"/>
                <a:gd name="T7" fmla="*/ 59 h 162"/>
                <a:gd name="T8" fmla="*/ 102 w 231"/>
                <a:gd name="T9" fmla="*/ 45 h 162"/>
                <a:gd name="T10" fmla="*/ 97 w 231"/>
                <a:gd name="T11" fmla="*/ 120 h 162"/>
                <a:gd name="T12" fmla="*/ 0 w 231"/>
                <a:gd name="T13" fmla="*/ 137 h 162"/>
                <a:gd name="T14" fmla="*/ 3 w 231"/>
                <a:gd name="T15" fmla="*/ 143 h 162"/>
                <a:gd name="T16" fmla="*/ 112 w 231"/>
                <a:gd name="T17" fmla="*/ 131 h 162"/>
                <a:gd name="T18" fmla="*/ 120 w 231"/>
                <a:gd name="T19" fmla="*/ 68 h 162"/>
                <a:gd name="T20" fmla="*/ 193 w 231"/>
                <a:gd name="T21" fmla="*/ 96 h 162"/>
                <a:gd name="T22" fmla="*/ 231 w 231"/>
                <a:gd name="T23" fmla="*/ 5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62">
                  <a:moveTo>
                    <a:pt x="231" y="54"/>
                  </a:moveTo>
                  <a:cubicBezTo>
                    <a:pt x="228" y="10"/>
                    <a:pt x="228" y="10"/>
                    <a:pt x="228" y="10"/>
                  </a:cubicBezTo>
                  <a:cubicBezTo>
                    <a:pt x="221" y="7"/>
                    <a:pt x="213" y="3"/>
                    <a:pt x="205" y="0"/>
                  </a:cubicBezTo>
                  <a:cubicBezTo>
                    <a:pt x="201" y="12"/>
                    <a:pt x="179" y="63"/>
                    <a:pt x="139" y="59"/>
                  </a:cubicBezTo>
                  <a:cubicBezTo>
                    <a:pt x="116" y="58"/>
                    <a:pt x="102" y="45"/>
                    <a:pt x="102" y="45"/>
                  </a:cubicBezTo>
                  <a:cubicBezTo>
                    <a:pt x="102" y="45"/>
                    <a:pt x="107" y="112"/>
                    <a:pt x="97" y="120"/>
                  </a:cubicBezTo>
                  <a:cubicBezTo>
                    <a:pt x="75" y="140"/>
                    <a:pt x="19" y="135"/>
                    <a:pt x="0" y="137"/>
                  </a:cubicBezTo>
                  <a:cubicBezTo>
                    <a:pt x="3" y="143"/>
                    <a:pt x="3" y="143"/>
                    <a:pt x="3" y="143"/>
                  </a:cubicBezTo>
                  <a:cubicBezTo>
                    <a:pt x="3" y="143"/>
                    <a:pt x="62" y="162"/>
                    <a:pt x="112" y="131"/>
                  </a:cubicBezTo>
                  <a:cubicBezTo>
                    <a:pt x="120" y="68"/>
                    <a:pt x="120" y="68"/>
                    <a:pt x="120" y="68"/>
                  </a:cubicBezTo>
                  <a:cubicBezTo>
                    <a:pt x="120" y="68"/>
                    <a:pt x="153" y="83"/>
                    <a:pt x="193" y="96"/>
                  </a:cubicBezTo>
                  <a:lnTo>
                    <a:pt x="231" y="54"/>
                  </a:lnTo>
                  <a:close/>
                </a:path>
              </a:pathLst>
            </a:custGeom>
            <a:solidFill>
              <a:srgbClr val="FE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任意多边形: 形状 54">
              <a:extLst>
                <a:ext uri="{FF2B5EF4-FFF2-40B4-BE49-F238E27FC236}">
                  <a16:creationId xmlns:a16="http://schemas.microsoft.com/office/drawing/2014/main" id="{A6F7BEA0-0868-88F6-AA1C-7F4DB6FB0BB1}"/>
                </a:ext>
              </a:extLst>
            </p:cNvPr>
            <p:cNvSpPr/>
            <p:nvPr/>
          </p:nvSpPr>
          <p:spPr bwMode="auto">
            <a:xfrm>
              <a:off x="5193476" y="2869846"/>
              <a:ext cx="317284" cy="210409"/>
            </a:xfrm>
            <a:custGeom>
              <a:avLst/>
              <a:gdLst>
                <a:gd name="T0" fmla="*/ 8 w 80"/>
                <a:gd name="T1" fmla="*/ 1 h 53"/>
                <a:gd name="T2" fmla="*/ 0 w 80"/>
                <a:gd name="T3" fmla="*/ 22 h 53"/>
                <a:gd name="T4" fmla="*/ 69 w 80"/>
                <a:gd name="T5" fmla="*/ 53 h 53"/>
                <a:gd name="T6" fmla="*/ 80 w 80"/>
                <a:gd name="T7" fmla="*/ 33 h 53"/>
                <a:gd name="T8" fmla="*/ 8 w 80"/>
                <a:gd name="T9" fmla="*/ 1 h 53"/>
              </a:gdLst>
              <a:ahLst/>
              <a:cxnLst>
                <a:cxn ang="0">
                  <a:pos x="T0" y="T1"/>
                </a:cxn>
                <a:cxn ang="0">
                  <a:pos x="T2" y="T3"/>
                </a:cxn>
                <a:cxn ang="0">
                  <a:pos x="T4" y="T5"/>
                </a:cxn>
                <a:cxn ang="0">
                  <a:pos x="T6" y="T7"/>
                </a:cxn>
                <a:cxn ang="0">
                  <a:pos x="T8" y="T9"/>
                </a:cxn>
              </a:cxnLst>
              <a:rect l="0" t="0" r="r" b="b"/>
              <a:pathLst>
                <a:path w="80" h="53">
                  <a:moveTo>
                    <a:pt x="8" y="1"/>
                  </a:moveTo>
                  <a:cubicBezTo>
                    <a:pt x="5" y="9"/>
                    <a:pt x="3" y="16"/>
                    <a:pt x="0" y="22"/>
                  </a:cubicBezTo>
                  <a:cubicBezTo>
                    <a:pt x="42" y="26"/>
                    <a:pt x="61" y="43"/>
                    <a:pt x="69" y="53"/>
                  </a:cubicBezTo>
                  <a:cubicBezTo>
                    <a:pt x="73" y="46"/>
                    <a:pt x="77" y="39"/>
                    <a:pt x="80" y="33"/>
                  </a:cubicBezTo>
                  <a:cubicBezTo>
                    <a:pt x="56" y="4"/>
                    <a:pt x="26" y="0"/>
                    <a:pt x="8" y="1"/>
                  </a:cubicBezTo>
                  <a:close/>
                </a:path>
              </a:pathLst>
            </a:custGeom>
            <a:solidFill>
              <a:srgbClr val="FFD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任意多边形: 形状 55">
              <a:extLst>
                <a:ext uri="{FF2B5EF4-FFF2-40B4-BE49-F238E27FC236}">
                  <a16:creationId xmlns:a16="http://schemas.microsoft.com/office/drawing/2014/main" id="{1A6DD1FE-F888-8CB3-C579-172DAAB93761}"/>
                </a:ext>
              </a:extLst>
            </p:cNvPr>
            <p:cNvSpPr/>
            <p:nvPr/>
          </p:nvSpPr>
          <p:spPr bwMode="auto">
            <a:xfrm>
              <a:off x="6277249" y="2408950"/>
              <a:ext cx="290565" cy="389090"/>
            </a:xfrm>
            <a:custGeom>
              <a:avLst/>
              <a:gdLst>
                <a:gd name="T0" fmla="*/ 0 w 73"/>
                <a:gd name="T1" fmla="*/ 87 h 98"/>
                <a:gd name="T2" fmla="*/ 35 w 73"/>
                <a:gd name="T3" fmla="*/ 98 h 98"/>
                <a:gd name="T4" fmla="*/ 73 w 73"/>
                <a:gd name="T5" fmla="*/ 17 h 98"/>
                <a:gd name="T6" fmla="*/ 37 w 73"/>
                <a:gd name="T7" fmla="*/ 0 h 98"/>
                <a:gd name="T8" fmla="*/ 0 w 73"/>
                <a:gd name="T9" fmla="*/ 87 h 98"/>
              </a:gdLst>
              <a:ahLst/>
              <a:cxnLst>
                <a:cxn ang="0">
                  <a:pos x="T0" y="T1"/>
                </a:cxn>
                <a:cxn ang="0">
                  <a:pos x="T2" y="T3"/>
                </a:cxn>
                <a:cxn ang="0">
                  <a:pos x="T4" y="T5"/>
                </a:cxn>
                <a:cxn ang="0">
                  <a:pos x="T6" y="T7"/>
                </a:cxn>
                <a:cxn ang="0">
                  <a:pos x="T8" y="T9"/>
                </a:cxn>
              </a:cxnLst>
              <a:rect l="0" t="0" r="r" b="b"/>
              <a:pathLst>
                <a:path w="73" h="98">
                  <a:moveTo>
                    <a:pt x="0" y="87"/>
                  </a:moveTo>
                  <a:cubicBezTo>
                    <a:pt x="11" y="91"/>
                    <a:pt x="23" y="94"/>
                    <a:pt x="35" y="98"/>
                  </a:cubicBezTo>
                  <a:cubicBezTo>
                    <a:pt x="66" y="66"/>
                    <a:pt x="73" y="36"/>
                    <a:pt x="73" y="17"/>
                  </a:cubicBezTo>
                  <a:cubicBezTo>
                    <a:pt x="64" y="12"/>
                    <a:pt x="51" y="6"/>
                    <a:pt x="37" y="0"/>
                  </a:cubicBezTo>
                  <a:cubicBezTo>
                    <a:pt x="35" y="19"/>
                    <a:pt x="28" y="59"/>
                    <a:pt x="0" y="87"/>
                  </a:cubicBezTo>
                  <a:close/>
                </a:path>
              </a:pathLst>
            </a:custGeom>
            <a:solidFill>
              <a:srgbClr val="FFD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任意多边形: 形状 56">
              <a:extLst>
                <a:ext uri="{FF2B5EF4-FFF2-40B4-BE49-F238E27FC236}">
                  <a16:creationId xmlns:a16="http://schemas.microsoft.com/office/drawing/2014/main" id="{9C23CB86-5749-6714-98E1-7CC7ED6083A7}"/>
                </a:ext>
              </a:extLst>
            </p:cNvPr>
            <p:cNvSpPr/>
            <p:nvPr/>
          </p:nvSpPr>
          <p:spPr bwMode="auto">
            <a:xfrm>
              <a:off x="6636281" y="2509145"/>
              <a:ext cx="31729" cy="146952"/>
            </a:xfrm>
            <a:custGeom>
              <a:avLst/>
              <a:gdLst>
                <a:gd name="T0" fmla="*/ 7 w 8"/>
                <a:gd name="T1" fmla="*/ 33 h 37"/>
                <a:gd name="T2" fmla="*/ 6 w 8"/>
                <a:gd name="T3" fmla="*/ 34 h 37"/>
                <a:gd name="T4" fmla="*/ 7 w 8"/>
                <a:gd name="T5" fmla="*/ 34 h 37"/>
                <a:gd name="T6" fmla="*/ 7 w 8"/>
                <a:gd name="T7" fmla="*/ 33 h 37"/>
                <a:gd name="T8" fmla="*/ 6 w 8"/>
                <a:gd name="T9" fmla="*/ 34 h 37"/>
                <a:gd name="T10" fmla="*/ 7 w 8"/>
                <a:gd name="T11" fmla="*/ 34 h 37"/>
                <a:gd name="T12" fmla="*/ 4 w 8"/>
                <a:gd name="T13" fmla="*/ 17 h 37"/>
                <a:gd name="T14" fmla="*/ 5 w 8"/>
                <a:gd name="T15" fmla="*/ 2 h 37"/>
                <a:gd name="T16" fmla="*/ 4 w 8"/>
                <a:gd name="T17" fmla="*/ 0 h 37"/>
                <a:gd name="T18" fmla="*/ 1 w 8"/>
                <a:gd name="T19" fmla="*/ 1 h 37"/>
                <a:gd name="T20" fmla="*/ 0 w 8"/>
                <a:gd name="T21" fmla="*/ 17 h 37"/>
                <a:gd name="T22" fmla="*/ 4 w 8"/>
                <a:gd name="T23" fmla="*/ 36 h 37"/>
                <a:gd name="T24" fmla="*/ 6 w 8"/>
                <a:gd name="T25" fmla="*/ 36 h 37"/>
                <a:gd name="T26" fmla="*/ 7 w 8"/>
                <a:gd name="T2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37">
                  <a:moveTo>
                    <a:pt x="7" y="33"/>
                  </a:moveTo>
                  <a:cubicBezTo>
                    <a:pt x="6" y="34"/>
                    <a:pt x="6" y="34"/>
                    <a:pt x="6" y="34"/>
                  </a:cubicBezTo>
                  <a:cubicBezTo>
                    <a:pt x="7" y="34"/>
                    <a:pt x="7" y="34"/>
                    <a:pt x="7" y="34"/>
                  </a:cubicBezTo>
                  <a:cubicBezTo>
                    <a:pt x="7" y="33"/>
                    <a:pt x="7" y="33"/>
                    <a:pt x="7" y="33"/>
                  </a:cubicBezTo>
                  <a:cubicBezTo>
                    <a:pt x="6" y="34"/>
                    <a:pt x="6" y="34"/>
                    <a:pt x="6" y="34"/>
                  </a:cubicBezTo>
                  <a:cubicBezTo>
                    <a:pt x="7" y="34"/>
                    <a:pt x="7" y="34"/>
                    <a:pt x="7" y="34"/>
                  </a:cubicBezTo>
                  <a:cubicBezTo>
                    <a:pt x="7" y="33"/>
                    <a:pt x="4" y="29"/>
                    <a:pt x="4" y="17"/>
                  </a:cubicBezTo>
                  <a:cubicBezTo>
                    <a:pt x="4" y="13"/>
                    <a:pt x="5" y="8"/>
                    <a:pt x="5" y="2"/>
                  </a:cubicBezTo>
                  <a:cubicBezTo>
                    <a:pt x="5" y="1"/>
                    <a:pt x="5" y="0"/>
                    <a:pt x="4" y="0"/>
                  </a:cubicBezTo>
                  <a:cubicBezTo>
                    <a:pt x="2" y="0"/>
                    <a:pt x="1" y="0"/>
                    <a:pt x="1" y="1"/>
                  </a:cubicBezTo>
                  <a:cubicBezTo>
                    <a:pt x="1" y="7"/>
                    <a:pt x="0" y="13"/>
                    <a:pt x="0" y="17"/>
                  </a:cubicBezTo>
                  <a:cubicBezTo>
                    <a:pt x="0" y="31"/>
                    <a:pt x="3" y="35"/>
                    <a:pt x="4" y="36"/>
                  </a:cubicBezTo>
                  <a:cubicBezTo>
                    <a:pt x="4" y="37"/>
                    <a:pt x="6" y="37"/>
                    <a:pt x="6" y="36"/>
                  </a:cubicBezTo>
                  <a:cubicBezTo>
                    <a:pt x="7" y="36"/>
                    <a:pt x="8" y="34"/>
                    <a:pt x="7" y="33"/>
                  </a:cubicBez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任意多边形: 形状 57">
              <a:extLst>
                <a:ext uri="{FF2B5EF4-FFF2-40B4-BE49-F238E27FC236}">
                  <a16:creationId xmlns:a16="http://schemas.microsoft.com/office/drawing/2014/main" id="{ABBF7221-DB86-15BA-26F3-21B181E28800}"/>
                </a:ext>
              </a:extLst>
            </p:cNvPr>
            <p:cNvSpPr/>
            <p:nvPr/>
          </p:nvSpPr>
          <p:spPr bwMode="auto">
            <a:xfrm>
              <a:off x="4517160" y="3076915"/>
              <a:ext cx="88506" cy="81826"/>
            </a:xfrm>
            <a:custGeom>
              <a:avLst/>
              <a:gdLst>
                <a:gd name="T0" fmla="*/ 19 w 22"/>
                <a:gd name="T1" fmla="*/ 17 h 21"/>
                <a:gd name="T2" fmla="*/ 19 w 22"/>
                <a:gd name="T3" fmla="*/ 17 h 21"/>
                <a:gd name="T4" fmla="*/ 19 w 22"/>
                <a:gd name="T5" fmla="*/ 17 h 21"/>
                <a:gd name="T6" fmla="*/ 12 w 22"/>
                <a:gd name="T7" fmla="*/ 15 h 21"/>
                <a:gd name="T8" fmla="*/ 5 w 22"/>
                <a:gd name="T9" fmla="*/ 2 h 21"/>
                <a:gd name="T10" fmla="*/ 2 w 22"/>
                <a:gd name="T11" fmla="*/ 0 h 21"/>
                <a:gd name="T12" fmla="*/ 1 w 22"/>
                <a:gd name="T13" fmla="*/ 2 h 21"/>
                <a:gd name="T14" fmla="*/ 10 w 22"/>
                <a:gd name="T15" fmla="*/ 18 h 21"/>
                <a:gd name="T16" fmla="*/ 19 w 22"/>
                <a:gd name="T17" fmla="*/ 21 h 21"/>
                <a:gd name="T18" fmla="*/ 20 w 22"/>
                <a:gd name="T19" fmla="*/ 21 h 21"/>
                <a:gd name="T20" fmla="*/ 21 w 22"/>
                <a:gd name="T21" fmla="*/ 19 h 21"/>
                <a:gd name="T22" fmla="*/ 19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19" y="17"/>
                  </a:moveTo>
                  <a:cubicBezTo>
                    <a:pt x="19" y="17"/>
                    <a:pt x="19" y="17"/>
                    <a:pt x="19" y="17"/>
                  </a:cubicBezTo>
                  <a:cubicBezTo>
                    <a:pt x="19" y="17"/>
                    <a:pt x="19" y="17"/>
                    <a:pt x="19" y="17"/>
                  </a:cubicBezTo>
                  <a:cubicBezTo>
                    <a:pt x="18" y="17"/>
                    <a:pt x="15" y="17"/>
                    <a:pt x="12" y="15"/>
                  </a:cubicBezTo>
                  <a:cubicBezTo>
                    <a:pt x="9" y="13"/>
                    <a:pt x="5" y="9"/>
                    <a:pt x="5" y="2"/>
                  </a:cubicBezTo>
                  <a:cubicBezTo>
                    <a:pt x="4" y="1"/>
                    <a:pt x="3" y="0"/>
                    <a:pt x="2" y="0"/>
                  </a:cubicBezTo>
                  <a:cubicBezTo>
                    <a:pt x="1" y="0"/>
                    <a:pt x="0" y="1"/>
                    <a:pt x="1" y="2"/>
                  </a:cubicBezTo>
                  <a:cubicBezTo>
                    <a:pt x="1" y="11"/>
                    <a:pt x="5" y="16"/>
                    <a:pt x="10" y="18"/>
                  </a:cubicBezTo>
                  <a:cubicBezTo>
                    <a:pt x="14" y="21"/>
                    <a:pt x="18" y="21"/>
                    <a:pt x="19" y="21"/>
                  </a:cubicBezTo>
                  <a:cubicBezTo>
                    <a:pt x="20" y="21"/>
                    <a:pt x="20" y="21"/>
                    <a:pt x="20" y="21"/>
                  </a:cubicBezTo>
                  <a:cubicBezTo>
                    <a:pt x="21" y="21"/>
                    <a:pt x="22" y="20"/>
                    <a:pt x="21" y="19"/>
                  </a:cubicBezTo>
                  <a:cubicBezTo>
                    <a:pt x="21" y="18"/>
                    <a:pt x="20" y="17"/>
                    <a:pt x="19" y="17"/>
                  </a:cubicBez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任意多边形: 形状 58">
              <a:extLst>
                <a:ext uri="{FF2B5EF4-FFF2-40B4-BE49-F238E27FC236}">
                  <a16:creationId xmlns:a16="http://schemas.microsoft.com/office/drawing/2014/main" id="{8D98030D-86C4-B0D5-BBFD-EB929F0456D5}"/>
                </a:ext>
              </a:extLst>
            </p:cNvPr>
            <p:cNvSpPr/>
            <p:nvPr/>
          </p:nvSpPr>
          <p:spPr bwMode="auto">
            <a:xfrm>
              <a:off x="4426985" y="3147052"/>
              <a:ext cx="86836" cy="63457"/>
            </a:xfrm>
            <a:custGeom>
              <a:avLst/>
              <a:gdLst>
                <a:gd name="T0" fmla="*/ 22 w 22"/>
                <a:gd name="T1" fmla="*/ 13 h 16"/>
                <a:gd name="T2" fmla="*/ 17 w 22"/>
                <a:gd name="T3" fmla="*/ 7 h 16"/>
                <a:gd name="T4" fmla="*/ 3 w 22"/>
                <a:gd name="T5" fmla="*/ 1 h 16"/>
                <a:gd name="T6" fmla="*/ 1 w 22"/>
                <a:gd name="T7" fmla="*/ 2 h 16"/>
                <a:gd name="T8" fmla="*/ 2 w 22"/>
                <a:gd name="T9" fmla="*/ 5 h 16"/>
                <a:gd name="T10" fmla="*/ 14 w 22"/>
                <a:gd name="T11" fmla="*/ 10 h 16"/>
                <a:gd name="T12" fmla="*/ 17 w 22"/>
                <a:gd name="T13" fmla="*/ 13 h 16"/>
                <a:gd name="T14" fmla="*/ 18 w 22"/>
                <a:gd name="T15" fmla="*/ 14 h 16"/>
                <a:gd name="T16" fmla="*/ 18 w 22"/>
                <a:gd name="T17" fmla="*/ 15 h 16"/>
                <a:gd name="T18" fmla="*/ 18 w 22"/>
                <a:gd name="T19" fmla="*/ 15 h 16"/>
                <a:gd name="T20" fmla="*/ 21 w 22"/>
                <a:gd name="T21" fmla="*/ 16 h 16"/>
                <a:gd name="T22" fmla="*/ 22 w 22"/>
                <a:gd name="T23"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16">
                  <a:moveTo>
                    <a:pt x="22" y="13"/>
                  </a:moveTo>
                  <a:cubicBezTo>
                    <a:pt x="22" y="13"/>
                    <a:pt x="20" y="10"/>
                    <a:pt x="17" y="7"/>
                  </a:cubicBezTo>
                  <a:cubicBezTo>
                    <a:pt x="14" y="4"/>
                    <a:pt x="9" y="1"/>
                    <a:pt x="3" y="1"/>
                  </a:cubicBezTo>
                  <a:cubicBezTo>
                    <a:pt x="2" y="0"/>
                    <a:pt x="1" y="1"/>
                    <a:pt x="1" y="2"/>
                  </a:cubicBezTo>
                  <a:cubicBezTo>
                    <a:pt x="0" y="4"/>
                    <a:pt x="1" y="4"/>
                    <a:pt x="2" y="5"/>
                  </a:cubicBezTo>
                  <a:cubicBezTo>
                    <a:pt x="8" y="5"/>
                    <a:pt x="11" y="8"/>
                    <a:pt x="14" y="10"/>
                  </a:cubicBezTo>
                  <a:cubicBezTo>
                    <a:pt x="16" y="11"/>
                    <a:pt x="17" y="13"/>
                    <a:pt x="17" y="13"/>
                  </a:cubicBezTo>
                  <a:cubicBezTo>
                    <a:pt x="18" y="14"/>
                    <a:pt x="18" y="14"/>
                    <a:pt x="18" y="14"/>
                  </a:cubicBezTo>
                  <a:cubicBezTo>
                    <a:pt x="18" y="15"/>
                    <a:pt x="18" y="15"/>
                    <a:pt x="18" y="15"/>
                  </a:cubicBezTo>
                  <a:cubicBezTo>
                    <a:pt x="18" y="15"/>
                    <a:pt x="18" y="15"/>
                    <a:pt x="18" y="15"/>
                  </a:cubicBezTo>
                  <a:cubicBezTo>
                    <a:pt x="19" y="16"/>
                    <a:pt x="20" y="16"/>
                    <a:pt x="21" y="16"/>
                  </a:cubicBezTo>
                  <a:cubicBezTo>
                    <a:pt x="22" y="15"/>
                    <a:pt x="22" y="14"/>
                    <a:pt x="22" y="13"/>
                  </a:cubicBez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任意多边形: 形状 59">
              <a:extLst>
                <a:ext uri="{FF2B5EF4-FFF2-40B4-BE49-F238E27FC236}">
                  <a16:creationId xmlns:a16="http://schemas.microsoft.com/office/drawing/2014/main" id="{5B829E79-E370-A0DF-A3EB-3EBFDF8E7E24}"/>
                </a:ext>
              </a:extLst>
            </p:cNvPr>
            <p:cNvSpPr/>
            <p:nvPr/>
          </p:nvSpPr>
          <p:spPr bwMode="auto">
            <a:xfrm>
              <a:off x="5772935" y="2136753"/>
              <a:ext cx="63457" cy="26719"/>
            </a:xfrm>
            <a:custGeom>
              <a:avLst/>
              <a:gdLst>
                <a:gd name="T0" fmla="*/ 2 w 16"/>
                <a:gd name="T1" fmla="*/ 6 h 7"/>
                <a:gd name="T2" fmla="*/ 14 w 16"/>
                <a:gd name="T3" fmla="*/ 4 h 7"/>
                <a:gd name="T4" fmla="*/ 16 w 16"/>
                <a:gd name="T5" fmla="*/ 2 h 7"/>
                <a:gd name="T6" fmla="*/ 14 w 16"/>
                <a:gd name="T7" fmla="*/ 0 h 7"/>
                <a:gd name="T8" fmla="*/ 2 w 16"/>
                <a:gd name="T9" fmla="*/ 2 h 7"/>
                <a:gd name="T10" fmla="*/ 0 w 16"/>
                <a:gd name="T11" fmla="*/ 5 h 7"/>
                <a:gd name="T12" fmla="*/ 2 w 16"/>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16" h="7">
                  <a:moveTo>
                    <a:pt x="2" y="6"/>
                  </a:moveTo>
                  <a:cubicBezTo>
                    <a:pt x="14" y="4"/>
                    <a:pt x="14" y="4"/>
                    <a:pt x="14" y="4"/>
                  </a:cubicBezTo>
                  <a:cubicBezTo>
                    <a:pt x="16" y="4"/>
                    <a:pt x="16" y="3"/>
                    <a:pt x="16" y="2"/>
                  </a:cubicBezTo>
                  <a:cubicBezTo>
                    <a:pt x="16" y="1"/>
                    <a:pt x="15" y="0"/>
                    <a:pt x="14" y="0"/>
                  </a:cubicBezTo>
                  <a:cubicBezTo>
                    <a:pt x="2" y="2"/>
                    <a:pt x="2" y="2"/>
                    <a:pt x="2" y="2"/>
                  </a:cubicBezTo>
                  <a:cubicBezTo>
                    <a:pt x="1" y="3"/>
                    <a:pt x="0" y="4"/>
                    <a:pt x="0" y="5"/>
                  </a:cubicBezTo>
                  <a:cubicBezTo>
                    <a:pt x="0" y="6"/>
                    <a:pt x="1" y="7"/>
                    <a:pt x="2" y="6"/>
                  </a:cubicBezTo>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1486870208"/>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7816B9-4368-481C-AF7D-011CB1B5D3BB}"/>
              </a:ext>
            </a:extLst>
          </p:cNvPr>
          <p:cNvSpPr>
            <a:spLocks noGrp="1"/>
          </p:cNvSpPr>
          <p:nvPr>
            <p:ph type="title"/>
          </p:nvPr>
        </p:nvSpPr>
        <p:spPr>
          <a:xfrm>
            <a:off x="5641571" y="3676508"/>
            <a:ext cx="5785658" cy="1311128"/>
          </a:xfrm>
        </p:spPr>
        <p:txBody>
          <a:bodyPr/>
          <a:lstStyle/>
          <a:p>
            <a:r>
              <a:rPr kumimoji="1" lang="zh-CN" altLang="en-US" sz="4400" b="1" dirty="0">
                <a:solidFill>
                  <a:schemeClr val="tx1"/>
                </a:solidFill>
                <a:cs typeface="+mn-ea"/>
                <a:sym typeface="+mn-lt"/>
              </a:rPr>
              <a:t>毕业论文（设计）发表相关的法律问题</a:t>
            </a:r>
          </a:p>
        </p:txBody>
      </p:sp>
      <p:sp>
        <p:nvSpPr>
          <p:cNvPr id="3" name="文本框 2">
            <a:extLst>
              <a:ext uri="{FF2B5EF4-FFF2-40B4-BE49-F238E27FC236}">
                <a16:creationId xmlns:a16="http://schemas.microsoft.com/office/drawing/2014/main" id="{99131B1D-0766-AC03-C007-934860F567B2}"/>
              </a:ext>
            </a:extLst>
          </p:cNvPr>
          <p:cNvSpPr txBox="1">
            <a:spLocks/>
          </p:cNvSpPr>
          <p:nvPr/>
        </p:nvSpPr>
        <p:spPr>
          <a:xfrm>
            <a:off x="7121236" y="2588770"/>
            <a:ext cx="3064164" cy="840230"/>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r>
              <a:rPr lang="zh-CN" altLang="en-US" sz="5400" dirty="0">
                <a:latin typeface="+mn-lt"/>
                <a:ea typeface="+mn-ea"/>
                <a:cs typeface="+mn-ea"/>
                <a:sym typeface="+mn-lt"/>
              </a:rPr>
              <a:t>第三节</a:t>
            </a:r>
          </a:p>
        </p:txBody>
      </p:sp>
    </p:spTree>
    <p:extLst>
      <p:ext uri="{BB962C8B-B14F-4D97-AF65-F5344CB8AC3E}">
        <p14:creationId xmlns:p14="http://schemas.microsoft.com/office/powerpoint/2010/main" val="2888381193"/>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1186359"/>
            <a:ext cx="10965543" cy="2888740"/>
          </a:xfrm>
          <a:prstGeom prst="rect">
            <a:avLst/>
          </a:prstGeom>
          <a:noFill/>
        </p:spPr>
        <p:txBody>
          <a:bodyPr wrap="square">
            <a:spAutoFit/>
          </a:bodyPr>
          <a:lstStyle/>
          <a:p>
            <a:pPr>
              <a:lnSpc>
                <a:spcPct val="150000"/>
              </a:lnSpc>
            </a:pPr>
            <a:r>
              <a:rPr lang="zh-CN" altLang="en-US" sz="2000" dirty="0"/>
              <a:t>发表毕业论文（设计）是一项非常认真和严肃的工作。大学生必须提高科学道德素养，培养严谨的学风，同时在发表毕业论文（设计）时，坚持科学的态度、实事求是的作风、科学争鸣的原则，按照国家关于参考文献的著录规则规范引文，杜绝任何形式的抄袭和剽窃。要明白，报纸杂志是信息传播的载体，报纸杂志产生的影响力是难以描述和想象的。</a:t>
            </a:r>
            <a:endParaRPr lang="en-US" altLang="zh-CN" sz="2000" dirty="0"/>
          </a:p>
          <a:p>
            <a:pPr>
              <a:lnSpc>
                <a:spcPct val="150000"/>
              </a:lnSpc>
            </a:pPr>
            <a:endParaRPr lang="en-US" altLang="zh-CN" sz="2000" dirty="0"/>
          </a:p>
          <a:p>
            <a:pPr>
              <a:lnSpc>
                <a:spcPct val="150000"/>
              </a:lnSpc>
            </a:pPr>
            <a:r>
              <a:rPr lang="zh-CN" altLang="en-US" sz="2400" b="1" dirty="0">
                <a:solidFill>
                  <a:schemeClr val="accent3">
                    <a:lumMod val="50000"/>
                  </a:schemeClr>
                </a:solidFill>
              </a:rPr>
              <a:t>对毕业论文（设计）的真实性是有极高要求的。</a:t>
            </a:r>
            <a:endParaRPr lang="en-US" altLang="zh-CN" sz="2400" b="1" dirty="0">
              <a:solidFill>
                <a:schemeClr val="accent3">
                  <a:lumMod val="50000"/>
                </a:schemeClr>
              </a:solidFill>
            </a:endParaRP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毕业论文（设计）发表相关的法律问题</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496D5F22-7F30-E170-FB7A-9642DA4A508D}"/>
              </a:ext>
            </a:extLst>
          </p:cNvPr>
          <p:cNvSpPr txBox="1"/>
          <p:nvPr/>
        </p:nvSpPr>
        <p:spPr>
          <a:xfrm>
            <a:off x="657750" y="4238245"/>
            <a:ext cx="8233807" cy="1884106"/>
          </a:xfrm>
          <a:prstGeom prst="rect">
            <a:avLst/>
          </a:prstGeom>
          <a:noFill/>
        </p:spPr>
        <p:txBody>
          <a:bodyPr wrap="square">
            <a:spAutoFit/>
          </a:bodyPr>
          <a:lstStyle/>
          <a:p>
            <a:pPr>
              <a:lnSpc>
                <a:spcPct val="150000"/>
              </a:lnSpc>
            </a:pPr>
            <a:r>
              <a:rPr lang="zh-CN" altLang="en-US" sz="2000" dirty="0"/>
              <a:t>一般来说，凡属科学技术类的论文所提出的新理论和实验，必须经得起检验；凡属社会科学类的论文提出的新理论、新观点和新方法，必须言之有理，必须建立在大量的调查研究所取得的数据和可靠的文献资料的基础上。除此以外，毕业论文（设计）的发表还涉及以下问题。</a:t>
            </a:r>
          </a:p>
        </p:txBody>
      </p:sp>
      <p:pic>
        <p:nvPicPr>
          <p:cNvPr id="5" name="图片 4" descr="图片包含 游戏机, 灯光, 鸟&#10;&#10;描述已自动生成">
            <a:extLst>
              <a:ext uri="{FF2B5EF4-FFF2-40B4-BE49-F238E27FC236}">
                <a16:creationId xmlns:a16="http://schemas.microsoft.com/office/drawing/2014/main" id="{7CA11353-E658-7F74-AB64-A8384A5A4C73}"/>
              </a:ext>
            </a:extLst>
          </p:cNvPr>
          <p:cNvPicPr>
            <a:picLocks noChangeAspect="1"/>
          </p:cNvPicPr>
          <p:nvPr/>
        </p:nvPicPr>
        <p:blipFill rotWithShape="1">
          <a:blip r:embed="rId2">
            <a:extLst>
              <a:ext uri="{28A0092B-C50C-407E-A947-70E740481C1C}">
                <a14:useLocalDpi xmlns:a14="http://schemas.microsoft.com/office/drawing/2010/main" val="0"/>
              </a:ext>
            </a:extLst>
          </a:blip>
          <a:srcRect l="25521" t="28912" r="46354" b="20557"/>
          <a:stretch/>
        </p:blipFill>
        <p:spPr>
          <a:xfrm>
            <a:off x="8891557" y="3908296"/>
            <a:ext cx="2527300" cy="2377534"/>
          </a:xfrm>
          <a:prstGeom prst="rect">
            <a:avLst/>
          </a:prstGeom>
        </p:spPr>
      </p:pic>
    </p:spTree>
    <p:extLst>
      <p:ext uri="{BB962C8B-B14F-4D97-AF65-F5344CB8AC3E}">
        <p14:creationId xmlns:p14="http://schemas.microsoft.com/office/powerpoint/2010/main" val="3997181801"/>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单圆角 12">
            <a:extLst>
              <a:ext uri="{FF2B5EF4-FFF2-40B4-BE49-F238E27FC236}">
                <a16:creationId xmlns:a16="http://schemas.microsoft.com/office/drawing/2014/main" id="{FABF54D4-B337-8C58-7365-55EEE692AAA6}"/>
              </a:ext>
            </a:extLst>
          </p:cNvPr>
          <p:cNvSpPr/>
          <p:nvPr/>
        </p:nvSpPr>
        <p:spPr>
          <a:xfrm>
            <a:off x="0" y="3354670"/>
            <a:ext cx="12192000" cy="3503330"/>
          </a:xfrm>
          <a:prstGeom prst="round1Rect">
            <a:avLst>
              <a:gd name="adj" fmla="val 0"/>
            </a:avLst>
          </a:prstGeom>
          <a:blipFill>
            <a:blip r:embed="rId2">
              <a:duotone>
                <a:schemeClr val="accent1">
                  <a:shade val="45000"/>
                  <a:satMod val="135000"/>
                </a:schemeClr>
                <a:prstClr val="white"/>
              </a:duotone>
            </a:blip>
            <a:stretch>
              <a:fillRect t="-60815" b="-60395"/>
            </a:stretch>
          </a:blip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endParaRPr lang="zh-CN" altLang="en-US">
              <a:cs typeface="+mn-ea"/>
              <a:sym typeface="+mn-lt"/>
            </a:endParaRPr>
          </a:p>
        </p:txBody>
      </p:sp>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一、作者署名</a:t>
            </a:r>
          </a:p>
        </p:txBody>
      </p:sp>
      <p:sp>
        <p:nvSpPr>
          <p:cNvPr id="5" name="文本框 4">
            <a:extLst>
              <a:ext uri="{FF2B5EF4-FFF2-40B4-BE49-F238E27FC236}">
                <a16:creationId xmlns:a16="http://schemas.microsoft.com/office/drawing/2014/main" id="{8AC82F3E-9E8F-01EB-0931-A26D14A7FB78}"/>
              </a:ext>
            </a:extLst>
          </p:cNvPr>
          <p:cNvSpPr txBox="1"/>
          <p:nvPr/>
        </p:nvSpPr>
        <p:spPr>
          <a:xfrm>
            <a:off x="424385" y="958059"/>
            <a:ext cx="11343230" cy="2346283"/>
          </a:xfrm>
          <a:prstGeom prst="rect">
            <a:avLst/>
          </a:prstGeom>
          <a:noFill/>
        </p:spPr>
        <p:txBody>
          <a:bodyPr wrap="square">
            <a:spAutoFit/>
          </a:bodyPr>
          <a:lstStyle/>
          <a:p>
            <a:pPr marL="0" marR="0" indent="266700" eaLnBrk="0">
              <a:lnSpc>
                <a:spcPct val="150000"/>
              </a:lnSpc>
            </a:pPr>
            <a:r>
              <a:rPr lang="en-US" altLang="zh-CN" sz="2000" b="1" kern="0" spc="15" baseline="0" noProof="0" dirty="0">
                <a:solidFill>
                  <a:srgbClr val="0070C0"/>
                </a:solidFill>
                <a:latin typeface="+mn-ea"/>
                <a:cs typeface="SimSun" pitchFamily="2" charset="0"/>
              </a:rPr>
              <a:t>署名代表作品是谁创作的这一法律事实</a:t>
            </a:r>
            <a:r>
              <a:rPr lang="en-US" altLang="zh-CN" sz="2000" kern="0" spc="45" baseline="0" noProof="0" dirty="0">
                <a:solidFill>
                  <a:srgbClr val="242021"/>
                </a:solidFill>
                <a:latin typeface="+mn-ea"/>
                <a:cs typeface="SimSun" pitchFamily="2" charset="0"/>
              </a:rPr>
              <a:t>。论文</a:t>
            </a:r>
            <a:r>
              <a:rPr lang="en-US" altLang="zh-CN" sz="2000" kern="0" spc="115" baseline="0" noProof="0" dirty="0">
                <a:solidFill>
                  <a:srgbClr val="242021"/>
                </a:solidFill>
                <a:latin typeface="+mn-ea"/>
                <a:cs typeface="SimSun" pitchFamily="2" charset="0"/>
              </a:rPr>
              <a:t>（</a:t>
            </a:r>
            <a:r>
              <a:rPr lang="en-US" altLang="zh-CN" sz="2000" kern="0" spc="60" baseline="0" noProof="0" dirty="0">
                <a:solidFill>
                  <a:srgbClr val="242021"/>
                </a:solidFill>
                <a:latin typeface="+mn-ea"/>
                <a:cs typeface="SimSun" pitchFamily="2" charset="0"/>
              </a:rPr>
              <a:t>设计</a:t>
            </a:r>
            <a:r>
              <a:rPr lang="en-US" altLang="zh-CN" sz="2000" kern="0" spc="15" baseline="0" noProof="0" dirty="0">
                <a:solidFill>
                  <a:srgbClr val="242021"/>
                </a:solidFill>
                <a:latin typeface="+mn-ea"/>
                <a:cs typeface="SimSun" pitchFamily="2" charset="0"/>
              </a:rPr>
              <a:t>）的作者应在发表的作品上署</a:t>
            </a:r>
            <a:r>
              <a:rPr lang="en-US" altLang="zh-CN" sz="2000" kern="0" spc="-15" baseline="0" noProof="0" dirty="0">
                <a:solidFill>
                  <a:srgbClr val="242021"/>
                </a:solidFill>
                <a:latin typeface="+mn-ea"/>
                <a:cs typeface="SimSun" pitchFamily="2" charset="0"/>
              </a:rPr>
              <a:t>名</a:t>
            </a:r>
            <a:r>
              <a:rPr lang="en-US" altLang="zh-CN" sz="2000" kern="0" spc="0" baseline="0" noProof="0" dirty="0">
                <a:solidFill>
                  <a:srgbClr val="242021"/>
                </a:solidFill>
                <a:latin typeface="+mn-ea"/>
                <a:cs typeface="SimSun" pitchFamily="2" charset="0"/>
              </a:rPr>
              <a:t>，署名者可以是个人作者、合作作者或团体作者，是拥有著作权的声明。</a:t>
            </a:r>
          </a:p>
          <a:p>
            <a:pPr marL="0" marR="0" indent="266700" eaLnBrk="0">
              <a:lnSpc>
                <a:spcPct val="150000"/>
              </a:lnSpc>
            </a:pPr>
            <a:r>
              <a:rPr lang="en-US" altLang="zh-CN" sz="2000" kern="0" spc="0" baseline="0" noProof="0" dirty="0">
                <a:solidFill>
                  <a:srgbClr val="242021"/>
                </a:solidFill>
                <a:latin typeface="+mn-ea"/>
                <a:cs typeface="SimSun" pitchFamily="2" charset="0"/>
              </a:rPr>
              <a:t>《</a:t>
            </a:r>
            <a:r>
              <a:rPr lang="en-US" altLang="zh-CN" sz="2000" kern="0" spc="0" baseline="0" noProof="0" dirty="0" err="1">
                <a:solidFill>
                  <a:srgbClr val="242021"/>
                </a:solidFill>
                <a:latin typeface="+mn-ea"/>
                <a:cs typeface="SimSun" pitchFamily="2" charset="0"/>
              </a:rPr>
              <a:t>中华人民共</a:t>
            </a:r>
            <a:r>
              <a:rPr lang="en-US" altLang="zh-CN" sz="2000" kern="0" spc="-25" baseline="0" noProof="0" dirty="0" err="1">
                <a:solidFill>
                  <a:srgbClr val="242021"/>
                </a:solidFill>
                <a:latin typeface="+mn-ea"/>
                <a:cs typeface="SimSun" pitchFamily="2" charset="0"/>
              </a:rPr>
              <a:t>和国著作权法</a:t>
            </a:r>
            <a:r>
              <a:rPr lang="en-US" altLang="zh-CN" sz="2000" kern="0" spc="-25" baseline="0" noProof="0" dirty="0">
                <a:solidFill>
                  <a:srgbClr val="242021"/>
                </a:solidFill>
                <a:latin typeface="+mn-ea"/>
                <a:cs typeface="SimSun" pitchFamily="2" charset="0"/>
              </a:rPr>
              <a:t>》（</a:t>
            </a:r>
            <a:r>
              <a:rPr lang="en-US" altLang="zh-CN" sz="2000" kern="0" spc="-25" baseline="0" noProof="0" dirty="0" err="1">
                <a:solidFill>
                  <a:srgbClr val="242021"/>
                </a:solidFill>
                <a:latin typeface="+mn-ea"/>
                <a:cs typeface="SimSun" pitchFamily="2" charset="0"/>
              </a:rPr>
              <a:t>以下简称《著作权法</a:t>
            </a:r>
            <a:r>
              <a:rPr lang="en-US" altLang="zh-CN" sz="2000" kern="0" spc="-25" baseline="0" noProof="0" dirty="0">
                <a:solidFill>
                  <a:srgbClr val="242021"/>
                </a:solidFill>
                <a:latin typeface="+mn-ea"/>
                <a:cs typeface="SimSun" pitchFamily="2" charset="0"/>
              </a:rPr>
              <a:t>》）</a:t>
            </a:r>
            <a:r>
              <a:rPr lang="en-US" altLang="zh-CN" sz="2000" kern="0" spc="-25" baseline="0" noProof="0" dirty="0" err="1">
                <a:solidFill>
                  <a:srgbClr val="242021"/>
                </a:solidFill>
                <a:latin typeface="+mn-ea"/>
                <a:cs typeface="SimSun" pitchFamily="2" charset="0"/>
              </a:rPr>
              <a:t>规定：著作权属于作者。著作权包括发表权</a:t>
            </a:r>
            <a:r>
              <a:rPr lang="en-US" altLang="zh-CN" sz="2000" kern="0" spc="0" baseline="0" noProof="0" dirty="0" err="1">
                <a:solidFill>
                  <a:srgbClr val="242021"/>
                </a:solidFill>
                <a:latin typeface="+mn-ea"/>
                <a:cs typeface="SimSun" pitchFamily="2" charset="0"/>
              </a:rPr>
              <a:t>、署</a:t>
            </a:r>
            <a:r>
              <a:rPr lang="en-US" altLang="zh-CN" sz="2000" kern="0" spc="-25" baseline="0" noProof="0" dirty="0" err="1">
                <a:solidFill>
                  <a:srgbClr val="242021"/>
                </a:solidFill>
                <a:latin typeface="+mn-ea"/>
                <a:cs typeface="SimSun" pitchFamily="2" charset="0"/>
              </a:rPr>
              <a:t>名权、修改权、保护作品完整权等</a:t>
            </a:r>
            <a:r>
              <a:rPr lang="en-US" altLang="zh-CN" sz="2000" kern="0" spc="-25" baseline="0" noProof="0" dirty="0">
                <a:solidFill>
                  <a:srgbClr val="242021"/>
                </a:solidFill>
                <a:latin typeface="+mn-ea"/>
                <a:cs typeface="SimSun" pitchFamily="2" charset="0"/>
              </a:rPr>
              <a:t>。《著作权法》第十条第一款明确规定：“</a:t>
            </a:r>
            <a:r>
              <a:rPr lang="en-US" altLang="zh-CN" sz="2000" kern="0" spc="-25" baseline="0" noProof="0" dirty="0" err="1">
                <a:solidFill>
                  <a:srgbClr val="242021"/>
                </a:solidFill>
                <a:latin typeface="+mn-ea"/>
                <a:cs typeface="SimSun" pitchFamily="2" charset="0"/>
              </a:rPr>
              <a:t>署名权</a:t>
            </a:r>
            <a:r>
              <a:rPr lang="en-US" altLang="zh-CN" sz="2000" kern="0" spc="0" baseline="0" noProof="0" dirty="0" err="1">
                <a:solidFill>
                  <a:srgbClr val="242021"/>
                </a:solidFill>
                <a:latin typeface="+mn-ea"/>
                <a:cs typeface="SimSun" pitchFamily="2" charset="0"/>
              </a:rPr>
              <a:t>，即表</a:t>
            </a:r>
            <a:r>
              <a:rPr lang="en-US" altLang="zh-CN" sz="2000" kern="0" spc="-15" baseline="0" noProof="0" dirty="0" err="1">
                <a:solidFill>
                  <a:srgbClr val="242021"/>
                </a:solidFill>
                <a:latin typeface="+mn-ea"/>
                <a:cs typeface="SimSun" pitchFamily="2" charset="0"/>
              </a:rPr>
              <a:t>明作者身份</a:t>
            </a:r>
            <a:r>
              <a:rPr lang="en-US" altLang="zh-CN" sz="2000" kern="0" spc="0" baseline="0" noProof="0" dirty="0" err="1">
                <a:solidFill>
                  <a:srgbClr val="242021"/>
                </a:solidFill>
                <a:latin typeface="+mn-ea"/>
                <a:cs typeface="SimSun" pitchFamily="2" charset="0"/>
              </a:rPr>
              <a:t>，在作品上署名的权利</a:t>
            </a:r>
            <a:r>
              <a:rPr lang="en-US" altLang="zh-CN" sz="2000" kern="0" spc="0" baseline="0" noProof="0" dirty="0">
                <a:solidFill>
                  <a:srgbClr val="242021"/>
                </a:solidFill>
                <a:latin typeface="+mn-ea"/>
                <a:cs typeface="SimSun" pitchFamily="2" charset="0"/>
              </a:rPr>
              <a:t>。”</a:t>
            </a:r>
          </a:p>
        </p:txBody>
      </p:sp>
      <p:sp>
        <p:nvSpPr>
          <p:cNvPr id="2" name="矩形: 圆角 1">
            <a:extLst>
              <a:ext uri="{FF2B5EF4-FFF2-40B4-BE49-F238E27FC236}">
                <a16:creationId xmlns:a16="http://schemas.microsoft.com/office/drawing/2014/main" id="{053CB6CD-310E-3AFF-001E-6BA09160DCCF}"/>
              </a:ext>
            </a:extLst>
          </p:cNvPr>
          <p:cNvSpPr/>
          <p:nvPr/>
        </p:nvSpPr>
        <p:spPr>
          <a:xfrm>
            <a:off x="595575" y="3604214"/>
            <a:ext cx="11000849" cy="2834471"/>
          </a:xfrm>
          <a:prstGeom prst="roundRect">
            <a:avLst/>
          </a:prstGeom>
          <a:solidFill>
            <a:schemeClr val="accent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indent="266700" algn="just" eaLnBrk="0">
              <a:lnSpc>
                <a:spcPct val="150000"/>
              </a:lnSpc>
            </a:pPr>
            <a:r>
              <a:rPr lang="en-US" altLang="zh-CN" sz="1800" kern="0" spc="0" baseline="0" noProof="0" dirty="0">
                <a:solidFill>
                  <a:srgbClr val="242021"/>
                </a:solidFill>
                <a:latin typeface="+mn-ea"/>
                <a:cs typeface="SimSun" pitchFamily="2" charset="0"/>
              </a:rPr>
              <a:t>署名表明作者的劳动成果及作者本人都得到了社会</a:t>
            </a:r>
            <a:r>
              <a:rPr lang="en-US" altLang="zh-CN" sz="1800" kern="0" spc="-15" baseline="0" noProof="0" dirty="0">
                <a:solidFill>
                  <a:srgbClr val="242021"/>
                </a:solidFill>
                <a:latin typeface="+mn-ea"/>
                <a:cs typeface="SimSun" pitchFamily="2" charset="0"/>
              </a:rPr>
              <a:t>的承认和尊重</a:t>
            </a:r>
            <a:r>
              <a:rPr lang="en-US" altLang="zh-CN" sz="1800" kern="0" spc="0" baseline="0" noProof="0" dirty="0">
                <a:solidFill>
                  <a:srgbClr val="242021"/>
                </a:solidFill>
                <a:latin typeface="+mn-ea"/>
                <a:cs typeface="SimSun" pitchFamily="2" charset="0"/>
              </a:rPr>
              <a:t>，即作者向社会声明其对该作品拥有了著作权。署名是文责自负的承诺，是</a:t>
            </a:r>
            <a:r>
              <a:rPr lang="en-US" altLang="zh-CN" sz="1800" kern="0" spc="-15" baseline="0" noProof="0" dirty="0">
                <a:solidFill>
                  <a:srgbClr val="242021"/>
                </a:solidFill>
                <a:latin typeface="+mn-ea"/>
                <a:cs typeface="SimSun" pitchFamily="2" charset="0"/>
              </a:rPr>
              <a:t>指论文</a:t>
            </a:r>
            <a:r>
              <a:rPr lang="en-US" altLang="zh-CN" sz="1800" kern="0" spc="0" baseline="0" noProof="0" dirty="0">
                <a:solidFill>
                  <a:srgbClr val="242021"/>
                </a:solidFill>
                <a:latin typeface="+mn-ea"/>
                <a:cs typeface="SimSun" pitchFamily="2" charset="0"/>
              </a:rPr>
              <a:t>（设计）经发表，署名者对作品负有责任，包括政治上、经济上和法律上的责任。</a:t>
            </a:r>
          </a:p>
          <a:p>
            <a:pPr marL="0" marR="0" indent="266700" algn="just" eaLnBrk="0">
              <a:lnSpc>
                <a:spcPct val="150000"/>
              </a:lnSpc>
            </a:pPr>
            <a:r>
              <a:rPr lang="en-US" altLang="zh-CN" sz="1800" kern="0" spc="-15" baseline="0" noProof="0" dirty="0">
                <a:solidFill>
                  <a:srgbClr val="242021"/>
                </a:solidFill>
                <a:latin typeface="+mn-ea"/>
                <a:cs typeface="SimSun" pitchFamily="2" charset="0"/>
              </a:rPr>
              <a:t>如果作品中存在剽窃</a:t>
            </a:r>
            <a:r>
              <a:rPr lang="en-US" altLang="zh-CN" sz="1800" kern="0" spc="0" baseline="0" noProof="0" dirty="0">
                <a:solidFill>
                  <a:srgbClr val="242021"/>
                </a:solidFill>
                <a:latin typeface="+mn-ea"/>
                <a:cs typeface="SimSun" pitchFamily="2" charset="0"/>
              </a:rPr>
              <a:t>、抄袭的内容，或者有政治性、技术性错误，署名者即应负完全的责</a:t>
            </a:r>
            <a:r>
              <a:rPr lang="en-US" altLang="zh-CN" sz="1800" kern="0" spc="-15" baseline="0" noProof="0" dirty="0">
                <a:solidFill>
                  <a:srgbClr val="242021"/>
                </a:solidFill>
                <a:latin typeface="+mn-ea"/>
                <a:cs typeface="SimSun" pitchFamily="2" charset="0"/>
              </a:rPr>
              <a:t>任</a:t>
            </a:r>
            <a:r>
              <a:rPr lang="en-US" altLang="zh-CN" sz="1800" kern="0" spc="0" baseline="0" noProof="0" dirty="0">
                <a:solidFill>
                  <a:srgbClr val="242021"/>
                </a:solidFill>
                <a:latin typeface="+mn-ea"/>
                <a:cs typeface="SimSun" pitchFamily="2" charset="0"/>
              </a:rPr>
              <a:t>，署名即表明作者愿意承担责任。同时论文（设计）署名也是作者与编辑和读者进行联</a:t>
            </a:r>
            <a:r>
              <a:rPr lang="en-US" altLang="zh-CN" sz="1800" kern="0" spc="-15" baseline="0" noProof="0" dirty="0">
                <a:solidFill>
                  <a:srgbClr val="242021"/>
                </a:solidFill>
                <a:latin typeface="+mn-ea"/>
                <a:cs typeface="SimSun" pitchFamily="2" charset="0"/>
              </a:rPr>
              <a:t>系、沟通、探讨的必要</a:t>
            </a:r>
            <a:r>
              <a:rPr lang="en-US" altLang="zh-CN" sz="1800" kern="0" spc="0" baseline="0" noProof="0" dirty="0">
                <a:solidFill>
                  <a:srgbClr val="242021"/>
                </a:solidFill>
                <a:latin typeface="+mn-ea"/>
                <a:cs typeface="SimSun" pitchFamily="2" charset="0"/>
              </a:rPr>
              <a:t>信息。</a:t>
            </a:r>
          </a:p>
          <a:p>
            <a:pPr algn="just"/>
            <a:endParaRPr lang="zh-CN" altLang="en-US" dirty="0"/>
          </a:p>
        </p:txBody>
      </p:sp>
    </p:spTree>
    <p:extLst>
      <p:ext uri="{BB962C8B-B14F-4D97-AF65-F5344CB8AC3E}">
        <p14:creationId xmlns:p14="http://schemas.microsoft.com/office/powerpoint/2010/main" val="2470316568"/>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一、作者署名</a:t>
            </a:r>
          </a:p>
        </p:txBody>
      </p:sp>
      <p:sp>
        <p:nvSpPr>
          <p:cNvPr id="5" name="文本框 4">
            <a:extLst>
              <a:ext uri="{FF2B5EF4-FFF2-40B4-BE49-F238E27FC236}">
                <a16:creationId xmlns:a16="http://schemas.microsoft.com/office/drawing/2014/main" id="{8AC82F3E-9E8F-01EB-0931-A26D14A7FB78}"/>
              </a:ext>
            </a:extLst>
          </p:cNvPr>
          <p:cNvSpPr txBox="1"/>
          <p:nvPr/>
        </p:nvSpPr>
        <p:spPr>
          <a:xfrm>
            <a:off x="650556" y="1027478"/>
            <a:ext cx="10890887" cy="2807948"/>
          </a:xfrm>
          <a:prstGeom prst="rect">
            <a:avLst/>
          </a:prstGeom>
          <a:noFill/>
        </p:spPr>
        <p:txBody>
          <a:bodyPr wrap="square">
            <a:spAutoFit/>
          </a:bodyPr>
          <a:lstStyle/>
          <a:p>
            <a:pPr marL="0" marR="0" indent="266700" eaLnBrk="0">
              <a:lnSpc>
                <a:spcPct val="150000"/>
              </a:lnSpc>
            </a:pPr>
            <a:r>
              <a:rPr lang="zh-CN" altLang="en-US" sz="2000" kern="0" spc="15" baseline="0" noProof="0" dirty="0">
                <a:solidFill>
                  <a:srgbClr val="242021"/>
                </a:solidFill>
                <a:latin typeface="+mn-ea"/>
                <a:cs typeface="SimSun" pitchFamily="2" charset="0"/>
              </a:rPr>
              <a:t>多位作者共同完成的作品在联合署名时，署名顺序按对该作品的贡献大小排列，不得以某种人为目的颠倒作者署名的顺序。第一作者是主要贡献者和直接创作者，是作品的直接责任者，享有更多的权利，承担着更多的义务。</a:t>
            </a:r>
            <a:r>
              <a:rPr lang="zh-CN" altLang="en-US" sz="2000" b="1" kern="0" spc="15" baseline="0" noProof="0" dirty="0">
                <a:solidFill>
                  <a:srgbClr val="0070C0"/>
                </a:solidFill>
                <a:latin typeface="+mn-ea"/>
                <a:cs typeface="SimSun" pitchFamily="2" charset="0"/>
              </a:rPr>
              <a:t>除有特别声明外，第一作者就是第一权利者、第一责任者和第一义务者。</a:t>
            </a:r>
            <a:r>
              <a:rPr lang="zh-CN" altLang="en-US" sz="2000" kern="0" spc="15" baseline="0" noProof="0" dirty="0">
                <a:solidFill>
                  <a:srgbClr val="242021"/>
                </a:solidFill>
                <a:latin typeface="+mn-ea"/>
                <a:cs typeface="SimSun" pitchFamily="2" charset="0"/>
              </a:rPr>
              <a:t>毕业论文（设计）投稿要注意避免在署名上存在的不正常现象，如：借联合署名回报导师对自己的培养和教育之恩，或达到论文尽快发表的目的；为个人目的挂上单位领导人的姓名；为照顾亲朋好友挂名；等等。这些问题：</a:t>
            </a:r>
            <a:endParaRPr lang="en-US" altLang="zh-CN" sz="2000" kern="0" spc="15" baseline="0" noProof="0" dirty="0">
              <a:solidFill>
                <a:srgbClr val="242021"/>
              </a:solidFill>
              <a:latin typeface="+mn-ea"/>
              <a:cs typeface="SimSun" pitchFamily="2" charset="0"/>
            </a:endParaRPr>
          </a:p>
        </p:txBody>
      </p:sp>
      <p:graphicFrame>
        <p:nvGraphicFramePr>
          <p:cNvPr id="2" name="图示 1">
            <a:extLst>
              <a:ext uri="{FF2B5EF4-FFF2-40B4-BE49-F238E27FC236}">
                <a16:creationId xmlns:a16="http://schemas.microsoft.com/office/drawing/2014/main" id="{B46C38A3-C3F3-47EF-2336-56030AE22855}"/>
              </a:ext>
            </a:extLst>
          </p:cNvPr>
          <p:cNvGraphicFramePr/>
          <p:nvPr>
            <p:extLst>
              <p:ext uri="{D42A27DB-BD31-4B8C-83A1-F6EECF244321}">
                <p14:modId xmlns:p14="http://schemas.microsoft.com/office/powerpoint/2010/main" val="229885508"/>
              </p:ext>
            </p:extLst>
          </p:nvPr>
        </p:nvGraphicFramePr>
        <p:xfrm>
          <a:off x="790750" y="3958881"/>
          <a:ext cx="10750693" cy="27018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09164472"/>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二、一稿多投与重复发表</a:t>
            </a:r>
            <a:endParaRPr lang="en-US" dirty="0">
              <a:solidFill>
                <a:schemeClr val="bg2">
                  <a:lumMod val="25000"/>
                </a:schemeClr>
              </a:solidFill>
              <a:latin typeface="+mn-ea"/>
              <a:ea typeface="+mn-ea"/>
            </a:endParaRPr>
          </a:p>
        </p:txBody>
      </p:sp>
      <p:sp>
        <p:nvSpPr>
          <p:cNvPr id="5" name="文本框 4">
            <a:extLst>
              <a:ext uri="{FF2B5EF4-FFF2-40B4-BE49-F238E27FC236}">
                <a16:creationId xmlns:a16="http://schemas.microsoft.com/office/drawing/2014/main" id="{A16EAC1F-9E1D-B2D6-BB33-AD45C62B7221}"/>
              </a:ext>
            </a:extLst>
          </p:cNvPr>
          <p:cNvSpPr txBox="1"/>
          <p:nvPr/>
        </p:nvSpPr>
        <p:spPr>
          <a:xfrm>
            <a:off x="712456" y="1308655"/>
            <a:ext cx="10888195" cy="879984"/>
          </a:xfrm>
          <a:prstGeom prst="rect">
            <a:avLst/>
          </a:prstGeom>
          <a:noFill/>
        </p:spPr>
        <p:txBody>
          <a:bodyPr wrap="square">
            <a:spAutoFit/>
          </a:bodyPr>
          <a:lstStyle/>
          <a:p>
            <a:pPr marL="0" marR="62675" indent="266700" eaLnBrk="0">
              <a:lnSpc>
                <a:spcPct val="134920"/>
              </a:lnSpc>
              <a:spcAft>
                <a:spcPts val="0"/>
              </a:spcAft>
            </a:pPr>
            <a:r>
              <a:rPr lang="zh-CN" altLang="en-US" sz="2000" dirty="0">
                <a:solidFill>
                  <a:schemeClr val="bg2">
                    <a:lumMod val="25000"/>
                  </a:schemeClr>
                </a:solidFill>
              </a:rPr>
              <a:t>一稿多投一般是指同一作者将内容完全相同或基本相同的论文，同时或者先后向两家或两家以上的刊物投稿的行为或现象，它可能会导致某一篇论文同时被几家刊物所登载。</a:t>
            </a:r>
          </a:p>
        </p:txBody>
      </p:sp>
      <p:sp>
        <p:nvSpPr>
          <p:cNvPr id="6" name="矩形: 圆角 5">
            <a:extLst>
              <a:ext uri="{FF2B5EF4-FFF2-40B4-BE49-F238E27FC236}">
                <a16:creationId xmlns:a16="http://schemas.microsoft.com/office/drawing/2014/main" id="{20CE95DB-DBCB-C795-136B-05D83E75AB4A}"/>
              </a:ext>
            </a:extLst>
          </p:cNvPr>
          <p:cNvSpPr/>
          <p:nvPr/>
        </p:nvSpPr>
        <p:spPr>
          <a:xfrm>
            <a:off x="591349" y="1241852"/>
            <a:ext cx="10956373" cy="1119882"/>
          </a:xfrm>
          <a:prstGeom prst="roundRect">
            <a:avLst/>
          </a:prstGeom>
          <a:noFill/>
          <a:ln>
            <a:solidFill>
              <a:srgbClr val="2BDFC0"/>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03DBF501-2B44-7651-CFF7-B734460F9AA9}"/>
              </a:ext>
            </a:extLst>
          </p:cNvPr>
          <p:cNvSpPr txBox="1"/>
          <p:nvPr/>
        </p:nvSpPr>
        <p:spPr>
          <a:xfrm>
            <a:off x="790749" y="2558908"/>
            <a:ext cx="10625225" cy="3788473"/>
          </a:xfrm>
          <a:prstGeom prst="rect">
            <a:avLst/>
          </a:prstGeom>
          <a:noFill/>
        </p:spPr>
        <p:txBody>
          <a:bodyPr wrap="square">
            <a:spAutoFit/>
          </a:bodyPr>
          <a:lstStyle/>
          <a:p>
            <a:pPr marL="0" marR="62675" indent="266700" eaLnBrk="0">
              <a:lnSpc>
                <a:spcPct val="134920"/>
              </a:lnSpc>
              <a:spcAft>
                <a:spcPts val="0"/>
              </a:spcAft>
            </a:pPr>
            <a:r>
              <a:rPr lang="zh-CN" altLang="en-US" sz="2000" dirty="0">
                <a:solidFill>
                  <a:schemeClr val="bg2">
                    <a:lumMod val="25000"/>
                  </a:schemeClr>
                </a:solidFill>
              </a:rPr>
              <a:t>我国</a:t>
            </a:r>
            <a:r>
              <a:rPr lang="en-US" altLang="zh-CN" sz="2000" dirty="0">
                <a:solidFill>
                  <a:schemeClr val="bg2">
                    <a:lumMod val="25000"/>
                  </a:schemeClr>
                </a:solidFill>
              </a:rPr>
              <a:t>《</a:t>
            </a:r>
            <a:r>
              <a:rPr lang="zh-CN" altLang="en-US" sz="2000" dirty="0">
                <a:solidFill>
                  <a:schemeClr val="bg2">
                    <a:lumMod val="25000"/>
                  </a:schemeClr>
                </a:solidFill>
              </a:rPr>
              <a:t>著作权法</a:t>
            </a:r>
            <a:r>
              <a:rPr lang="en-US" altLang="zh-CN" sz="2000" dirty="0">
                <a:solidFill>
                  <a:schemeClr val="bg2">
                    <a:lumMod val="25000"/>
                  </a:schemeClr>
                </a:solidFill>
              </a:rPr>
              <a:t>》</a:t>
            </a:r>
            <a:r>
              <a:rPr lang="zh-CN" altLang="en-US" sz="2000" dirty="0">
                <a:solidFill>
                  <a:schemeClr val="bg2">
                    <a:lumMod val="25000"/>
                  </a:schemeClr>
                </a:solidFill>
              </a:rPr>
              <a:t>第三十五条规定：著作权人向报社、期刊社投稿的，自稿件发出之日起十五日内未收到报社通知决定刊登的，或者自稿件发出之日起三十日内未收到期刊社通知决定刊登的，可以将同一作品向其他报社、期刊社投稿。投稿作者必须自觉遵守。所有严肃的期刊都不允许一稿两投和重复发表。</a:t>
            </a:r>
            <a:endParaRPr lang="en-US" altLang="zh-CN" sz="2000" dirty="0">
              <a:solidFill>
                <a:schemeClr val="bg2">
                  <a:lumMod val="25000"/>
                </a:schemeClr>
              </a:solidFill>
            </a:endParaRPr>
          </a:p>
          <a:p>
            <a:pPr marL="0" marR="62675" indent="266700" eaLnBrk="0">
              <a:lnSpc>
                <a:spcPct val="134920"/>
              </a:lnSpc>
              <a:spcAft>
                <a:spcPts val="0"/>
              </a:spcAft>
            </a:pPr>
            <a:r>
              <a:rPr lang="zh-CN" altLang="en-US" sz="2000" dirty="0">
                <a:solidFill>
                  <a:schemeClr val="bg2">
                    <a:lumMod val="25000"/>
                  </a:schemeClr>
                </a:solidFill>
              </a:rPr>
              <a:t>作者既然向刊物投稿，就表示其接受了刊物在</a:t>
            </a:r>
            <a:r>
              <a:rPr lang="en-US" altLang="zh-CN" sz="2000" dirty="0">
                <a:solidFill>
                  <a:schemeClr val="bg2">
                    <a:lumMod val="25000"/>
                  </a:schemeClr>
                </a:solidFill>
              </a:rPr>
              <a:t>《</a:t>
            </a:r>
            <a:r>
              <a:rPr lang="zh-CN" altLang="en-US" sz="2000" dirty="0">
                <a:solidFill>
                  <a:schemeClr val="bg2">
                    <a:lumMod val="25000"/>
                  </a:schemeClr>
                </a:solidFill>
              </a:rPr>
              <a:t>征稿启事</a:t>
            </a:r>
            <a:r>
              <a:rPr lang="en-US" altLang="zh-CN" sz="2000" dirty="0">
                <a:solidFill>
                  <a:schemeClr val="bg2">
                    <a:lumMod val="25000"/>
                  </a:schemeClr>
                </a:solidFill>
              </a:rPr>
              <a:t>》</a:t>
            </a:r>
            <a:r>
              <a:rPr lang="zh-CN" altLang="en-US" sz="2000" dirty="0">
                <a:solidFill>
                  <a:schemeClr val="bg2">
                    <a:lumMod val="25000"/>
                  </a:schemeClr>
                </a:solidFill>
              </a:rPr>
              <a:t>（或稿约）中列出的“请勿一稿多投”的约定或声明，这实际具有合同效应，因此这种约定或声明是有效的。</a:t>
            </a:r>
            <a:endParaRPr lang="en-US" altLang="zh-CN" sz="2000" dirty="0">
              <a:solidFill>
                <a:schemeClr val="bg2">
                  <a:lumMod val="25000"/>
                </a:schemeClr>
              </a:solidFill>
            </a:endParaRPr>
          </a:p>
          <a:p>
            <a:pPr marL="0" marR="62675" indent="266700" eaLnBrk="0">
              <a:lnSpc>
                <a:spcPct val="134920"/>
              </a:lnSpc>
              <a:spcAft>
                <a:spcPts val="0"/>
              </a:spcAft>
            </a:pPr>
            <a:r>
              <a:rPr lang="zh-CN" altLang="en-US" sz="2000" dirty="0">
                <a:solidFill>
                  <a:schemeClr val="bg2">
                    <a:lumMod val="25000"/>
                  </a:schemeClr>
                </a:solidFill>
              </a:rPr>
              <a:t>如果一稿多投且被刊用了，相关期刊一般不会采取什么法律行动，但各期刊编辑部对一稿多投的行为的处理方式有一点是共同的：</a:t>
            </a:r>
            <a:r>
              <a:rPr lang="zh-CN" altLang="en-US" sz="2000" b="1" dirty="0">
                <a:solidFill>
                  <a:srgbClr val="0070C0"/>
                </a:solidFill>
              </a:rPr>
              <a:t>该作者的稿件不会被该期刊刊登，作者本人甚至被列入不受欢迎者“黑名单”。</a:t>
            </a:r>
          </a:p>
        </p:txBody>
      </p:sp>
    </p:spTree>
    <p:extLst>
      <p:ext uri="{BB962C8B-B14F-4D97-AF65-F5344CB8AC3E}">
        <p14:creationId xmlns:p14="http://schemas.microsoft.com/office/powerpoint/2010/main" val="3568863946"/>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三、稿约</a:t>
            </a:r>
          </a:p>
        </p:txBody>
      </p:sp>
      <p:sp>
        <p:nvSpPr>
          <p:cNvPr id="3" name="文本框 2">
            <a:extLst>
              <a:ext uri="{FF2B5EF4-FFF2-40B4-BE49-F238E27FC236}">
                <a16:creationId xmlns:a16="http://schemas.microsoft.com/office/drawing/2014/main" id="{80EE6753-9EE4-8006-AEB3-A9D266BC5DEB}"/>
              </a:ext>
            </a:extLst>
          </p:cNvPr>
          <p:cNvSpPr txBox="1"/>
          <p:nvPr/>
        </p:nvSpPr>
        <p:spPr>
          <a:xfrm>
            <a:off x="5144201" y="1357057"/>
            <a:ext cx="6707709" cy="5215017"/>
          </a:xfrm>
          <a:prstGeom prst="rect">
            <a:avLst/>
          </a:prstGeom>
          <a:noFill/>
        </p:spPr>
        <p:txBody>
          <a:bodyPr wrap="square">
            <a:spAutoFit/>
          </a:bodyPr>
          <a:lstStyle/>
          <a:p>
            <a:pPr marL="0" marR="0" indent="266700" algn="just" eaLnBrk="0">
              <a:lnSpc>
                <a:spcPct val="129100"/>
              </a:lnSpc>
            </a:pPr>
            <a:r>
              <a:rPr lang="zh-CN" altLang="en-US" sz="2000" dirty="0">
                <a:solidFill>
                  <a:schemeClr val="bg2">
                    <a:lumMod val="25000"/>
                  </a:schemeClr>
                </a:solidFill>
              </a:rPr>
              <a:t>稿约是出版者和作者之间的约定，它使作者充分了解刊物的性质、宗旨及要求，清楚双方的责权所在，保证双方合法权益。</a:t>
            </a:r>
            <a:endParaRPr lang="en-US" altLang="zh-CN" sz="2000" dirty="0">
              <a:solidFill>
                <a:schemeClr val="bg2">
                  <a:lumMod val="25000"/>
                </a:schemeClr>
              </a:solidFill>
            </a:endParaRPr>
          </a:p>
          <a:p>
            <a:pPr marL="0" marR="0" indent="266700" algn="just" eaLnBrk="0">
              <a:lnSpc>
                <a:spcPct val="129100"/>
              </a:lnSpc>
            </a:pPr>
            <a:r>
              <a:rPr lang="zh-CN" altLang="en-US" sz="2000" dirty="0">
                <a:solidFill>
                  <a:schemeClr val="bg2">
                    <a:lumMod val="25000"/>
                  </a:schemeClr>
                </a:solidFill>
              </a:rPr>
              <a:t>由于在稿约中不可避免地会涉及双方责权方面的问题，所以作者在投稿时一定要仔细阅读刊物的稿约，注意有关的条款规范，从而避免许多因之产生的纠纷乃至诉讼。至于在稿约中如何明确责权问题，各期刊编辑部通常采用的方式有两种：</a:t>
            </a:r>
            <a:endParaRPr lang="en-US" altLang="zh-CN" sz="2000" dirty="0">
              <a:solidFill>
                <a:schemeClr val="bg2">
                  <a:lumMod val="25000"/>
                </a:schemeClr>
              </a:solidFill>
            </a:endParaRPr>
          </a:p>
          <a:p>
            <a:pPr marL="0" marR="0" indent="266700" algn="just" eaLnBrk="0">
              <a:lnSpc>
                <a:spcPct val="129100"/>
              </a:lnSpc>
            </a:pPr>
            <a:r>
              <a:rPr lang="zh-CN" altLang="en-US" sz="2000" b="1" dirty="0">
                <a:solidFill>
                  <a:srgbClr val="0070C0"/>
                </a:solidFill>
              </a:rPr>
              <a:t>一种以随文的形式一边就稿件的各部分提出相关要求，一边提出其中相关的责权问题；</a:t>
            </a:r>
            <a:endParaRPr lang="en-US" altLang="zh-CN" sz="2000" b="1" dirty="0">
              <a:solidFill>
                <a:srgbClr val="0070C0"/>
              </a:solidFill>
            </a:endParaRPr>
          </a:p>
          <a:p>
            <a:pPr marL="0" marR="0" indent="266700" algn="just" eaLnBrk="0">
              <a:lnSpc>
                <a:spcPct val="129100"/>
              </a:lnSpc>
            </a:pPr>
            <a:r>
              <a:rPr lang="zh-CN" altLang="en-US" sz="2000" b="1" dirty="0">
                <a:solidFill>
                  <a:srgbClr val="0070C0"/>
                </a:solidFill>
              </a:rPr>
              <a:t>另一种则在特定的章节逐条提出。</a:t>
            </a:r>
            <a:endParaRPr lang="en-US" altLang="zh-CN" sz="2000" b="1" dirty="0">
              <a:solidFill>
                <a:srgbClr val="0070C0"/>
              </a:solidFill>
            </a:endParaRPr>
          </a:p>
          <a:p>
            <a:pPr marL="0" marR="0" indent="266700" algn="just" eaLnBrk="0">
              <a:lnSpc>
                <a:spcPct val="129100"/>
              </a:lnSpc>
            </a:pPr>
            <a:r>
              <a:rPr lang="zh-CN" altLang="en-US" sz="2000" dirty="0">
                <a:solidFill>
                  <a:schemeClr val="bg2">
                    <a:lumMod val="25000"/>
                  </a:schemeClr>
                </a:solidFill>
              </a:rPr>
              <a:t>国外许多学术期刊都另外设立附页，囊括稿件中所有需作者认可或提供相应证明文件的有关责权内容。</a:t>
            </a:r>
          </a:p>
        </p:txBody>
      </p:sp>
      <p:grpSp>
        <p:nvGrpSpPr>
          <p:cNvPr id="98" name="组合 97">
            <a:extLst>
              <a:ext uri="{FF2B5EF4-FFF2-40B4-BE49-F238E27FC236}">
                <a16:creationId xmlns:a16="http://schemas.microsoft.com/office/drawing/2014/main" id="{5B52B5E0-A88D-72A7-42B7-63B8DA2BD08C}"/>
              </a:ext>
            </a:extLst>
          </p:cNvPr>
          <p:cNvGrpSpPr/>
          <p:nvPr/>
        </p:nvGrpSpPr>
        <p:grpSpPr>
          <a:xfrm>
            <a:off x="510872" y="1275532"/>
            <a:ext cx="4487862" cy="5089334"/>
            <a:chOff x="7140511" y="990791"/>
            <a:chExt cx="4487862" cy="5089334"/>
          </a:xfrm>
        </p:grpSpPr>
        <p:sp>
          <p:nvSpPr>
            <p:cNvPr id="89" name="矩形: 圆角 88">
              <a:extLst>
                <a:ext uri="{FF2B5EF4-FFF2-40B4-BE49-F238E27FC236}">
                  <a16:creationId xmlns:a16="http://schemas.microsoft.com/office/drawing/2014/main" id="{7B4C27F9-76F6-7863-4410-001A2A6E5FCC}"/>
                </a:ext>
              </a:extLst>
            </p:cNvPr>
            <p:cNvSpPr/>
            <p:nvPr/>
          </p:nvSpPr>
          <p:spPr>
            <a:xfrm>
              <a:off x="7140511" y="1279525"/>
              <a:ext cx="3068608" cy="4800600"/>
            </a:xfrm>
            <a:prstGeom prst="roundRect">
              <a:avLst>
                <a:gd name="adj" fmla="val 50000"/>
              </a:avLst>
            </a:prstGeom>
            <a:blipFill>
              <a:blip r:embed="rId2"/>
              <a:srcRect/>
              <a:stretch>
                <a:fillRect l="-29912" t="-3108" r="-111692"/>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97" name="图片 96" descr="图片包含 游戏机, 灯光, 鸟&#10;&#10;描述已自动生成">
              <a:extLst>
                <a:ext uri="{FF2B5EF4-FFF2-40B4-BE49-F238E27FC236}">
                  <a16:creationId xmlns:a16="http://schemas.microsoft.com/office/drawing/2014/main" id="{3C4F6C44-8FB7-68CA-3CCB-829F337C3CEC}"/>
                </a:ext>
              </a:extLst>
            </p:cNvPr>
            <p:cNvPicPr>
              <a:picLocks noChangeAspect="1"/>
            </p:cNvPicPr>
            <p:nvPr/>
          </p:nvPicPr>
          <p:blipFill rotWithShape="1">
            <a:blip r:embed="rId3">
              <a:extLst>
                <a:ext uri="{28A0092B-C50C-407E-A947-70E740481C1C}">
                  <a14:useLocalDpi xmlns:a14="http://schemas.microsoft.com/office/drawing/2010/main" val="0"/>
                </a:ext>
              </a:extLst>
            </a:blip>
            <a:srcRect l="25521" t="28912" r="46354" b="20557"/>
            <a:stretch/>
          </p:blipFill>
          <p:spPr>
            <a:xfrm>
              <a:off x="9101073" y="990791"/>
              <a:ext cx="2527300" cy="2377534"/>
            </a:xfrm>
            <a:prstGeom prst="rect">
              <a:avLst/>
            </a:prstGeom>
          </p:spPr>
        </p:pic>
      </p:grpSp>
    </p:spTree>
    <p:extLst>
      <p:ext uri="{BB962C8B-B14F-4D97-AF65-F5344CB8AC3E}">
        <p14:creationId xmlns:p14="http://schemas.microsoft.com/office/powerpoint/2010/main" val="1147901925"/>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四、版权许可使用与版权转让</a:t>
            </a:r>
            <a:endParaRPr lang="en-US" dirty="0">
              <a:solidFill>
                <a:schemeClr val="bg2">
                  <a:lumMod val="25000"/>
                </a:schemeClr>
              </a:solidFill>
              <a:latin typeface="+mn-ea"/>
              <a:ea typeface="+mn-ea"/>
            </a:endParaRPr>
          </a:p>
        </p:txBody>
      </p:sp>
      <p:sp>
        <p:nvSpPr>
          <p:cNvPr id="5" name="文本框 4">
            <a:extLst>
              <a:ext uri="{FF2B5EF4-FFF2-40B4-BE49-F238E27FC236}">
                <a16:creationId xmlns:a16="http://schemas.microsoft.com/office/drawing/2014/main" id="{A16EAC1F-9E1D-B2D6-BB33-AD45C62B7221}"/>
              </a:ext>
            </a:extLst>
          </p:cNvPr>
          <p:cNvSpPr txBox="1"/>
          <p:nvPr/>
        </p:nvSpPr>
        <p:spPr>
          <a:xfrm>
            <a:off x="651902" y="1129141"/>
            <a:ext cx="10888195" cy="2541978"/>
          </a:xfrm>
          <a:prstGeom prst="rect">
            <a:avLst/>
          </a:prstGeom>
          <a:noFill/>
        </p:spPr>
        <p:txBody>
          <a:bodyPr wrap="square">
            <a:spAutoFit/>
          </a:bodyPr>
          <a:lstStyle/>
          <a:p>
            <a:pPr marL="0" marR="62675" indent="266700" algn="just" eaLnBrk="0">
              <a:lnSpc>
                <a:spcPct val="134920"/>
              </a:lnSpc>
              <a:spcAft>
                <a:spcPts val="0"/>
              </a:spcAft>
            </a:pPr>
            <a:r>
              <a:rPr lang="zh-CN" altLang="en-US" sz="2000" dirty="0">
                <a:solidFill>
                  <a:schemeClr val="bg2">
                    <a:lumMod val="25000"/>
                  </a:schemeClr>
                </a:solidFill>
              </a:rPr>
              <a:t>版权合同可以分为版权许可使用合同和版权转让合同。</a:t>
            </a:r>
            <a:endParaRPr lang="en-US" altLang="zh-CN" sz="2000" dirty="0">
              <a:solidFill>
                <a:schemeClr val="bg2">
                  <a:lumMod val="25000"/>
                </a:schemeClr>
              </a:solidFill>
            </a:endParaRPr>
          </a:p>
          <a:p>
            <a:pPr marL="0" marR="62675" indent="266700" algn="just" eaLnBrk="0">
              <a:lnSpc>
                <a:spcPct val="134920"/>
              </a:lnSpc>
              <a:spcAft>
                <a:spcPts val="0"/>
              </a:spcAft>
            </a:pPr>
            <a:r>
              <a:rPr lang="zh-CN" altLang="en-US" sz="2000" b="1" dirty="0">
                <a:solidFill>
                  <a:srgbClr val="0070C0"/>
                </a:solidFill>
              </a:rPr>
              <a:t>版权许可使用</a:t>
            </a:r>
            <a:r>
              <a:rPr lang="zh-CN" altLang="en-US" sz="2000" dirty="0">
                <a:solidFill>
                  <a:schemeClr val="bg2">
                    <a:lumMod val="25000"/>
                  </a:schemeClr>
                </a:solidFill>
              </a:rPr>
              <a:t>是指版权仍为著作权人拥有、编辑出版者只在许可范围内拥有使用权；</a:t>
            </a:r>
            <a:endParaRPr lang="en-US" altLang="zh-CN" sz="2000" dirty="0">
              <a:solidFill>
                <a:schemeClr val="bg2">
                  <a:lumMod val="25000"/>
                </a:schemeClr>
              </a:solidFill>
            </a:endParaRPr>
          </a:p>
          <a:p>
            <a:pPr marL="0" marR="62675" indent="266700" algn="just" eaLnBrk="0">
              <a:lnSpc>
                <a:spcPct val="134920"/>
              </a:lnSpc>
              <a:spcAft>
                <a:spcPts val="0"/>
              </a:spcAft>
            </a:pPr>
            <a:r>
              <a:rPr lang="zh-CN" altLang="en-US" sz="2000" b="1" dirty="0">
                <a:solidFill>
                  <a:srgbClr val="0070C0"/>
                </a:solidFill>
              </a:rPr>
              <a:t>版权转让</a:t>
            </a:r>
            <a:r>
              <a:rPr lang="zh-CN" altLang="en-US" sz="2000" dirty="0">
                <a:solidFill>
                  <a:schemeClr val="bg2">
                    <a:lumMod val="25000"/>
                  </a:schemeClr>
                </a:solidFill>
              </a:rPr>
              <a:t>是指著作权人将全部财产权在一定时限内全部转让给编辑部，后者则拥有完全自主权。</a:t>
            </a:r>
            <a:endParaRPr lang="en-US" altLang="zh-CN" sz="2000" dirty="0">
              <a:solidFill>
                <a:schemeClr val="bg2">
                  <a:lumMod val="25000"/>
                </a:schemeClr>
              </a:solidFill>
            </a:endParaRPr>
          </a:p>
          <a:p>
            <a:pPr marL="0" marR="62675" indent="266700" algn="just" eaLnBrk="0">
              <a:lnSpc>
                <a:spcPct val="134920"/>
              </a:lnSpc>
              <a:spcAft>
                <a:spcPts val="0"/>
              </a:spcAft>
            </a:pPr>
            <a:r>
              <a:rPr lang="zh-CN" altLang="en-US" sz="2000" b="1" dirty="0">
                <a:solidFill>
                  <a:srgbClr val="7030A0"/>
                </a:solidFill>
              </a:rPr>
              <a:t>二者的区别是：许可使用不改变版权的主体，版权仍为著作权人所有，编辑出版者只享有许可使用范围内的使用权；而版权转让则发生著作权主体变更。</a:t>
            </a:r>
            <a:endParaRPr lang="en-US" altLang="zh-CN" sz="2000" b="1" dirty="0">
              <a:solidFill>
                <a:srgbClr val="7030A0"/>
              </a:solidFill>
            </a:endParaRPr>
          </a:p>
        </p:txBody>
      </p:sp>
      <p:sp>
        <p:nvSpPr>
          <p:cNvPr id="3" name="文本框 2">
            <a:extLst>
              <a:ext uri="{FF2B5EF4-FFF2-40B4-BE49-F238E27FC236}">
                <a16:creationId xmlns:a16="http://schemas.microsoft.com/office/drawing/2014/main" id="{D052C77A-46BA-C7E6-828F-A91DA6923426}"/>
              </a:ext>
            </a:extLst>
          </p:cNvPr>
          <p:cNvSpPr txBox="1"/>
          <p:nvPr/>
        </p:nvSpPr>
        <p:spPr>
          <a:xfrm>
            <a:off x="760380" y="3954530"/>
            <a:ext cx="7571849" cy="2541978"/>
          </a:xfrm>
          <a:prstGeom prst="rect">
            <a:avLst/>
          </a:prstGeom>
          <a:noFill/>
        </p:spPr>
        <p:txBody>
          <a:bodyPr wrap="square">
            <a:spAutoFit/>
          </a:bodyPr>
          <a:lstStyle/>
          <a:p>
            <a:pPr marL="0" marR="62675" indent="266700" algn="just" eaLnBrk="0">
              <a:lnSpc>
                <a:spcPct val="134920"/>
              </a:lnSpc>
              <a:spcAft>
                <a:spcPts val="0"/>
              </a:spcAft>
            </a:pPr>
            <a:r>
              <a:rPr lang="zh-CN" altLang="en-US" sz="2000" dirty="0">
                <a:solidFill>
                  <a:schemeClr val="bg2">
                    <a:lumMod val="25000"/>
                  </a:schemeClr>
                </a:solidFill>
              </a:rPr>
              <a:t>在这个问题上，国外期刊的一般做法是，要求全体作者均签署</a:t>
            </a:r>
            <a:r>
              <a:rPr lang="zh-CN" altLang="en-US" sz="2000" b="1" dirty="0">
                <a:solidFill>
                  <a:srgbClr val="0070C0"/>
                </a:solidFill>
              </a:rPr>
              <a:t>“版权转让协议书”</a:t>
            </a:r>
            <a:r>
              <a:rPr lang="zh-CN" altLang="en-US" sz="2000" dirty="0">
                <a:solidFill>
                  <a:schemeClr val="bg2">
                    <a:lumMod val="25000"/>
                  </a:schemeClr>
                </a:solidFill>
              </a:rPr>
              <a:t>，该协议书具有法律效力，使编辑部能够拥有完全自主版权。该协议涵盖几项重要内容，如版权名称及使用其他介质或媒体传播的权限、出版地域、时限的界定、付酬、违约责任，以及翻译成世界各种语言的翻译权的转让等。许多国外期刊将其格式化，简洁明了，行之有效。</a:t>
            </a:r>
          </a:p>
        </p:txBody>
      </p:sp>
      <p:pic>
        <p:nvPicPr>
          <p:cNvPr id="1026" name="Picture 2" descr="版权转让协议书范本Word模板下载_编号pgbgprez_熊猫办公">
            <a:extLst>
              <a:ext uri="{FF2B5EF4-FFF2-40B4-BE49-F238E27FC236}">
                <a16:creationId xmlns:a16="http://schemas.microsoft.com/office/drawing/2014/main" id="{095D3B50-6AD9-94F5-0597-42C47A2280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86819" y="3489305"/>
            <a:ext cx="2325034" cy="3284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1320931"/>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四、版权许可使用与版权转让</a:t>
            </a:r>
            <a:endParaRPr lang="en-US" dirty="0">
              <a:solidFill>
                <a:schemeClr val="bg2">
                  <a:lumMod val="25000"/>
                </a:schemeClr>
              </a:solidFill>
              <a:latin typeface="+mn-ea"/>
              <a:ea typeface="+mn-ea"/>
            </a:endParaRPr>
          </a:p>
        </p:txBody>
      </p:sp>
      <p:sp>
        <p:nvSpPr>
          <p:cNvPr id="2" name="矩形: 圆角 1">
            <a:extLst>
              <a:ext uri="{FF2B5EF4-FFF2-40B4-BE49-F238E27FC236}">
                <a16:creationId xmlns:a16="http://schemas.microsoft.com/office/drawing/2014/main" id="{EF9173FF-DD5C-8A11-45B5-65B321457683}"/>
              </a:ext>
            </a:extLst>
          </p:cNvPr>
          <p:cNvSpPr/>
          <p:nvPr/>
        </p:nvSpPr>
        <p:spPr>
          <a:xfrm>
            <a:off x="1150012" y="1464162"/>
            <a:ext cx="10187426" cy="4981517"/>
          </a:xfrm>
          <a:prstGeom prst="roundRect">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A16EAC1F-9E1D-B2D6-BB33-AD45C62B7221}"/>
              </a:ext>
            </a:extLst>
          </p:cNvPr>
          <p:cNvSpPr txBox="1"/>
          <p:nvPr/>
        </p:nvSpPr>
        <p:spPr>
          <a:xfrm>
            <a:off x="1436113" y="1897686"/>
            <a:ext cx="9676932" cy="4203971"/>
          </a:xfrm>
          <a:prstGeom prst="rect">
            <a:avLst/>
          </a:prstGeom>
          <a:noFill/>
        </p:spPr>
        <p:txBody>
          <a:bodyPr wrap="square">
            <a:spAutoFit/>
          </a:bodyPr>
          <a:lstStyle/>
          <a:p>
            <a:pPr marL="0" marR="62675" indent="266700" algn="just" eaLnBrk="0">
              <a:lnSpc>
                <a:spcPct val="134920"/>
              </a:lnSpc>
              <a:spcAft>
                <a:spcPts val="0"/>
              </a:spcAft>
            </a:pPr>
            <a:r>
              <a:rPr lang="en-US" altLang="zh-CN" sz="2000" b="1" dirty="0">
                <a:solidFill>
                  <a:schemeClr val="bg1"/>
                </a:solidFill>
              </a:rPr>
              <a:t>《</a:t>
            </a:r>
            <a:r>
              <a:rPr lang="zh-CN" altLang="en-US" sz="2000" b="1" dirty="0">
                <a:solidFill>
                  <a:schemeClr val="bg1"/>
                </a:solidFill>
              </a:rPr>
              <a:t>著作权法</a:t>
            </a:r>
            <a:r>
              <a:rPr lang="en-US" altLang="zh-CN" sz="2000" b="1" dirty="0">
                <a:solidFill>
                  <a:schemeClr val="bg1"/>
                </a:solidFill>
              </a:rPr>
              <a:t>》</a:t>
            </a:r>
            <a:r>
              <a:rPr lang="zh-CN" altLang="en-US" sz="2000" b="1" dirty="0">
                <a:solidFill>
                  <a:schemeClr val="bg1"/>
                </a:solidFill>
              </a:rPr>
              <a:t>第二十六条规定，许可使用合同应包括许可使用的期间。编辑部也可获得作品首发后若干年的专有出版权，但由于期刊编辑部不拥有“完全自主版权”，故有时会发生那些未经著作权人授权的其他权利被侵犯的现象。目前，国内期刊主要采取的形式为“本刊已加入</a:t>
            </a:r>
            <a:r>
              <a:rPr lang="en-US" altLang="zh-CN" sz="2000" b="1" dirty="0">
                <a:solidFill>
                  <a:schemeClr val="bg1"/>
                </a:solidFill>
              </a:rPr>
              <a:t>××</a:t>
            </a:r>
            <a:r>
              <a:rPr lang="zh-CN" altLang="en-US" sz="2000" b="1" dirty="0">
                <a:solidFill>
                  <a:schemeClr val="bg1"/>
                </a:solidFill>
              </a:rPr>
              <a:t>光盘版、</a:t>
            </a:r>
            <a:r>
              <a:rPr lang="en-US" altLang="zh-CN" sz="2000" b="1" dirty="0">
                <a:solidFill>
                  <a:schemeClr val="bg1"/>
                </a:solidFill>
              </a:rPr>
              <a:t>××</a:t>
            </a:r>
            <a:r>
              <a:rPr lang="zh-CN" altLang="en-US" sz="2000" b="1" dirty="0">
                <a:solidFill>
                  <a:schemeClr val="bg1"/>
                </a:solidFill>
              </a:rPr>
              <a:t>检索系统或</a:t>
            </a:r>
            <a:r>
              <a:rPr lang="en-US" altLang="zh-CN" sz="2000" b="1" dirty="0">
                <a:solidFill>
                  <a:schemeClr val="bg1"/>
                </a:solidFill>
              </a:rPr>
              <a:t>××</a:t>
            </a:r>
            <a:r>
              <a:rPr lang="zh-CN" altLang="en-US" sz="2000" b="1" dirty="0">
                <a:solidFill>
                  <a:schemeClr val="bg1"/>
                </a:solidFill>
              </a:rPr>
              <a:t>数据库，所登文章自动入编，如作者不同意需在投稿时声明</a:t>
            </a:r>
            <a:r>
              <a:rPr lang="en-US" altLang="zh-CN" sz="2000" b="1" dirty="0">
                <a:solidFill>
                  <a:schemeClr val="bg1"/>
                </a:solidFill>
              </a:rPr>
              <a:t>……”</a:t>
            </a:r>
            <a:r>
              <a:rPr lang="zh-CN" altLang="en-US" sz="2000" b="1" dirty="0">
                <a:solidFill>
                  <a:schemeClr val="bg1"/>
                </a:solidFill>
              </a:rPr>
              <a:t>，也就是说，多数期刊用“稿约”与作者约定，而没有签订具有法律效力的出版</a:t>
            </a:r>
            <a:r>
              <a:rPr lang="en-US" altLang="zh-CN" sz="2000" b="1" dirty="0">
                <a:solidFill>
                  <a:schemeClr val="bg1"/>
                </a:solidFill>
              </a:rPr>
              <a:t>/</a:t>
            </a:r>
            <a:r>
              <a:rPr lang="zh-CN" altLang="en-US" sz="2000" b="1" dirty="0">
                <a:solidFill>
                  <a:schemeClr val="bg1"/>
                </a:solidFill>
              </a:rPr>
              <a:t>使用合同。稿约固然重要，但毕竟不是法律性的文件。</a:t>
            </a:r>
            <a:endParaRPr lang="en-US" altLang="zh-CN" sz="2000" b="1" dirty="0">
              <a:solidFill>
                <a:schemeClr val="bg1"/>
              </a:solidFill>
            </a:endParaRPr>
          </a:p>
          <a:p>
            <a:pPr marL="0" marR="62675" indent="266700" algn="just" eaLnBrk="0">
              <a:lnSpc>
                <a:spcPct val="134920"/>
              </a:lnSpc>
              <a:spcAft>
                <a:spcPts val="0"/>
              </a:spcAft>
            </a:pPr>
            <a:r>
              <a:rPr lang="zh-CN" altLang="en-US" sz="2000" b="1" dirty="0">
                <a:solidFill>
                  <a:schemeClr val="bg1"/>
                </a:solidFill>
              </a:rPr>
              <a:t>近年来，国内也有一些期刊开始实施“版权转让协议书</a:t>
            </a:r>
            <a:r>
              <a:rPr lang="en-US" altLang="zh-CN" sz="2000" b="1" dirty="0">
                <a:solidFill>
                  <a:schemeClr val="bg1"/>
                </a:solidFill>
              </a:rPr>
              <a:t>"</a:t>
            </a:r>
            <a:r>
              <a:rPr lang="zh-CN" altLang="en-US" sz="2000" b="1" dirty="0">
                <a:solidFill>
                  <a:schemeClr val="bg1"/>
                </a:solidFill>
              </a:rPr>
              <a:t>，要求作者签署协议，这不仅尊重和保护了作者的合法权益，也使编辑部有了合法向电子版、网络版单方授权的资格。</a:t>
            </a:r>
          </a:p>
        </p:txBody>
      </p:sp>
    </p:spTree>
    <p:extLst>
      <p:ext uri="{BB962C8B-B14F-4D97-AF65-F5344CB8AC3E}">
        <p14:creationId xmlns:p14="http://schemas.microsoft.com/office/powerpoint/2010/main" val="1618401242"/>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科学前沿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学术论文归档保存应从数字化转向数据化</a:t>
            </a:r>
          </a:p>
        </p:txBody>
      </p:sp>
      <p:sp>
        <p:nvSpPr>
          <p:cNvPr id="2" name="文本框 1">
            <a:extLst>
              <a:ext uri="{FF2B5EF4-FFF2-40B4-BE49-F238E27FC236}">
                <a16:creationId xmlns:a16="http://schemas.microsoft.com/office/drawing/2014/main" id="{083F603D-BA39-8D42-E776-9AC4B0C7A6A7}"/>
              </a:ext>
            </a:extLst>
          </p:cNvPr>
          <p:cNvSpPr txBox="1"/>
          <p:nvPr/>
        </p:nvSpPr>
        <p:spPr>
          <a:xfrm>
            <a:off x="846537" y="1157002"/>
            <a:ext cx="10995956" cy="5451878"/>
          </a:xfrm>
          <a:prstGeom prst="rect">
            <a:avLst/>
          </a:prstGeom>
          <a:noFill/>
          <a:ln>
            <a:solidFill>
              <a:srgbClr val="00C4C4"/>
            </a:solidFill>
          </a:ln>
        </p:spPr>
        <p:txBody>
          <a:bodyPr wrap="square">
            <a:noAutofit/>
          </a:bodyPr>
          <a:lstStyle/>
          <a:p>
            <a:pPr indent="457200" algn="just" fontAlgn="auto">
              <a:lnSpc>
                <a:spcPct val="150000"/>
              </a:lnSpc>
            </a:pPr>
            <a:endParaRPr lang="zh-CN" altLang="en-US" dirty="0">
              <a:latin typeface="微软雅黑" charset="0"/>
              <a:ea typeface="微软雅黑" charset="0"/>
              <a:cs typeface="微软雅黑" charset="0"/>
            </a:endParaRPr>
          </a:p>
        </p:txBody>
      </p:sp>
      <p:sp>
        <p:nvSpPr>
          <p:cNvPr id="3" name="任意多边形: 形状 2">
            <a:extLst>
              <a:ext uri="{FF2B5EF4-FFF2-40B4-BE49-F238E27FC236}">
                <a16:creationId xmlns:a16="http://schemas.microsoft.com/office/drawing/2014/main" id="{5F051375-CF4D-4A7D-FE4B-0C5B78EF7A12}"/>
              </a:ext>
            </a:extLst>
          </p:cNvPr>
          <p:cNvSpPr/>
          <p:nvPr/>
        </p:nvSpPr>
        <p:spPr>
          <a:xfrm>
            <a:off x="349507" y="1157002"/>
            <a:ext cx="497030" cy="5464956"/>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81D8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EC74F959-3143-FD5D-E4AF-942BF06ABD26}"/>
              </a:ext>
            </a:extLst>
          </p:cNvPr>
          <p:cNvSpPr txBox="1"/>
          <p:nvPr/>
        </p:nvSpPr>
        <p:spPr>
          <a:xfrm>
            <a:off x="1020726" y="1317487"/>
            <a:ext cx="10751489" cy="5444888"/>
          </a:xfrm>
          <a:prstGeom prst="rect">
            <a:avLst/>
          </a:prstGeom>
          <a:noFill/>
        </p:spPr>
        <p:txBody>
          <a:bodyPr wrap="square">
            <a:spAutoFit/>
          </a:bodyPr>
          <a:lstStyle/>
          <a:p>
            <a:pPr indent="324000" algn="just" fontAlgn="auto">
              <a:lnSpc>
                <a:spcPct val="150000"/>
              </a:lnSpc>
            </a:pPr>
            <a:r>
              <a:rPr lang="en-US" altLang="zh-CN" dirty="0">
                <a:latin typeface="微软雅黑" charset="0"/>
                <a:ea typeface="微软雅黑" charset="0"/>
                <a:cs typeface="微软雅黑" charset="0"/>
              </a:rPr>
              <a:t>20</a:t>
            </a:r>
            <a:r>
              <a:rPr lang="zh-CN" altLang="en-US" dirty="0">
                <a:latin typeface="微软雅黑" charset="0"/>
                <a:ea typeface="微软雅黑" charset="0"/>
                <a:cs typeface="微软雅黑" charset="0"/>
              </a:rPr>
              <a:t>世纪</a:t>
            </a:r>
            <a:r>
              <a:rPr lang="en-US" altLang="zh-CN" dirty="0">
                <a:latin typeface="微软雅黑" charset="0"/>
                <a:ea typeface="微软雅黑" charset="0"/>
                <a:cs typeface="微软雅黑" charset="0"/>
              </a:rPr>
              <a:t>80</a:t>
            </a:r>
            <a:r>
              <a:rPr lang="zh-CN" altLang="en-US" dirty="0">
                <a:latin typeface="微软雅黑" charset="0"/>
                <a:ea typeface="微软雅黑" charset="0"/>
                <a:cs typeface="微软雅黑" charset="0"/>
              </a:rPr>
              <a:t>年代前，纸质化保存是学术论文归档保存的主流形式，但纸质化保存成本很高，存放期刊也要占用巨大空间。随着数字技术水平的提高，学术论文数字化保存逐渐成为主流，学术论文的开放性与获取的便捷性更高，保存成本更低，同时解决了存储空间不足和期刊重复保存造成资源浪费等问题。</a:t>
            </a:r>
          </a:p>
          <a:p>
            <a:pPr indent="324000" algn="just" fontAlgn="auto">
              <a:lnSpc>
                <a:spcPct val="150000"/>
              </a:lnSpc>
            </a:pPr>
            <a:r>
              <a:rPr lang="zh-CN" altLang="en-US" dirty="0">
                <a:latin typeface="微软雅黑" charset="0"/>
                <a:ea typeface="微软雅黑" charset="0"/>
                <a:cs typeface="微软雅黑" charset="0"/>
              </a:rPr>
              <a:t>学术论文是对科研结果的记录，保存学术论文是为了让后人能够有效获取并了解前人的研究成果，同时也是为了实现更大范围的知识交流与共享，提高科研效率。然而，从国内外有关机构的粗略统计分析结果看，</a:t>
            </a:r>
            <a:r>
              <a:rPr lang="en-US" altLang="zh-CN" dirty="0">
                <a:latin typeface="微软雅黑" charset="0"/>
                <a:ea typeface="微软雅黑" charset="0"/>
                <a:cs typeface="微软雅黑" charset="0"/>
              </a:rPr>
              <a:t>60%</a:t>
            </a:r>
            <a:r>
              <a:rPr lang="zh-CN" altLang="en-US" dirty="0">
                <a:latin typeface="微软雅黑" charset="0"/>
                <a:ea typeface="微软雅黑" charset="0"/>
                <a:cs typeface="微软雅黑" charset="0"/>
              </a:rPr>
              <a:t>以上的学术论文在发表后从未被访问和获取，即从未参与知识交流和共享。</a:t>
            </a:r>
            <a:endParaRPr lang="en-US" altLang="zh-CN" dirty="0">
              <a:latin typeface="微软雅黑" charset="0"/>
              <a:ea typeface="微软雅黑" charset="0"/>
              <a:cs typeface="微软雅黑" charset="0"/>
            </a:endParaRPr>
          </a:p>
          <a:p>
            <a:pPr indent="324000" algn="just" fontAlgn="auto">
              <a:lnSpc>
                <a:spcPct val="150000"/>
              </a:lnSpc>
            </a:pPr>
            <a:r>
              <a:rPr lang="zh-CN" altLang="en-US" dirty="0">
                <a:latin typeface="微软雅黑" charset="0"/>
                <a:ea typeface="微软雅黑" charset="0"/>
                <a:cs typeface="微软雅黑" charset="0"/>
              </a:rPr>
              <a:t>有学者认为：一方面，一些学术论文价值不高、创新性不强、研究结论过时，甚至可能存在一定重复或错误，没有必要进行保存；另一方面，依据信息生命周期理论，学术论文的学术价值也随时间变化，部分会因过时而失去参考价值。</a:t>
            </a:r>
            <a:endParaRPr lang="en-US" altLang="zh-CN" dirty="0">
              <a:latin typeface="微软雅黑" charset="0"/>
              <a:ea typeface="微软雅黑" charset="0"/>
              <a:cs typeface="微软雅黑" charset="0"/>
            </a:endParaRPr>
          </a:p>
          <a:p>
            <a:pPr indent="324000" algn="just" fontAlgn="auto">
              <a:lnSpc>
                <a:spcPct val="150000"/>
              </a:lnSpc>
            </a:pPr>
            <a:r>
              <a:rPr lang="zh-CN" altLang="en-US" dirty="0">
                <a:latin typeface="微软雅黑" charset="0"/>
                <a:ea typeface="微软雅黑" charset="0"/>
                <a:cs typeface="微软雅黑" charset="0"/>
              </a:rPr>
              <a:t>大多数情况下，人们并不需要阅读一篇学术论文的完整文本，而是要借鉴和利用论文中有学术价值的内容，这些内容可以被称为“知识元”。如果归档保存的单元是知识元，读者直接获取的也是知识元。归档保存对象的单元会更小，成本会更低，读者获取利用效率会更高。</a:t>
            </a:r>
            <a:endParaRPr lang="en-US" altLang="zh-CN" dirty="0">
              <a:latin typeface="微软雅黑" charset="0"/>
              <a:ea typeface="微软雅黑" charset="0"/>
              <a:cs typeface="微软雅黑" charset="0"/>
            </a:endParaRPr>
          </a:p>
          <a:p>
            <a:pPr indent="324000" algn="just" fontAlgn="auto">
              <a:lnSpc>
                <a:spcPct val="150000"/>
              </a:lnSpc>
            </a:pPr>
            <a:endParaRPr lang="zh-CN" altLang="en-US" dirty="0">
              <a:latin typeface="微软雅黑" charset="0"/>
              <a:ea typeface="微软雅黑" charset="0"/>
              <a:cs typeface="微软雅黑" charset="0"/>
            </a:endParaRPr>
          </a:p>
        </p:txBody>
      </p:sp>
    </p:spTree>
    <p:extLst>
      <p:ext uri="{BB962C8B-B14F-4D97-AF65-F5344CB8AC3E}">
        <p14:creationId xmlns:p14="http://schemas.microsoft.com/office/powerpoint/2010/main" val="1614561024"/>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B48C966F-3BC6-4DAC-88E6-ABBA9A67F610}"/>
              </a:ext>
            </a:extLst>
          </p:cNvPr>
          <p:cNvSpPr/>
          <p:nvPr/>
        </p:nvSpPr>
        <p:spPr>
          <a:xfrm>
            <a:off x="869522" y="936839"/>
            <a:ext cx="10354760" cy="582859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endParaRPr lang="en-US" dirty="0">
              <a:solidFill>
                <a:schemeClr val="bg2">
                  <a:lumMod val="25000"/>
                </a:schemeClr>
              </a:solidFill>
              <a:latin typeface="+mn-ea"/>
              <a:ea typeface="+mn-ea"/>
            </a:endParaRPr>
          </a:p>
        </p:txBody>
      </p:sp>
      <p:sp>
        <p:nvSpPr>
          <p:cNvPr id="2" name="TextBox3568">
            <a:extLst>
              <a:ext uri="{FF2B5EF4-FFF2-40B4-BE49-F238E27FC236}">
                <a16:creationId xmlns:a16="http://schemas.microsoft.com/office/drawing/2014/main" id="{4C5BDBCF-E993-5FA8-BC10-9098D00E78DD}"/>
              </a:ext>
            </a:extLst>
          </p:cNvPr>
          <p:cNvSpPr txBox="1"/>
          <p:nvPr/>
        </p:nvSpPr>
        <p:spPr>
          <a:xfrm>
            <a:off x="790750" y="1150855"/>
            <a:ext cx="10064244" cy="5267917"/>
          </a:xfrm>
          <a:prstGeom prst="rect">
            <a:avLst/>
          </a:prstGeom>
          <a:noFill/>
        </p:spPr>
        <p:txBody>
          <a:bodyPr wrap="square" lIns="0" tIns="0" rIns="0" bIns="0" rtlCol="0">
            <a:spAutoFit/>
          </a:bodyPr>
          <a:lstStyle/>
          <a:p>
            <a:pPr marL="1181353" marR="0" indent="0" eaLnBrk="0">
              <a:lnSpc>
                <a:spcPts val="3000"/>
              </a:lnSpc>
            </a:pPr>
            <a:r>
              <a:rPr lang="en-US" altLang="zh-CN" sz="2400" b="1" kern="0" spc="-25" baseline="0" noProof="0" dirty="0">
                <a:solidFill>
                  <a:srgbClr val="002060"/>
                </a:solidFill>
                <a:latin typeface="+mn-ea"/>
                <a:cs typeface="SimHei" pitchFamily="49" charset="0"/>
              </a:rPr>
              <a:t>《××</a:t>
            </a:r>
            <a:r>
              <a:rPr lang="en-US" altLang="zh-CN" sz="2400" b="1" kern="0" spc="-15" baseline="0" noProof="0" dirty="0" err="1">
                <a:solidFill>
                  <a:srgbClr val="002060"/>
                </a:solidFill>
                <a:latin typeface="+mn-ea"/>
                <a:cs typeface="SimHei" pitchFamily="49" charset="0"/>
              </a:rPr>
              <a:t>学报》论文出版与版权转让协议书</a:t>
            </a:r>
            <a:endParaRPr lang="en-US" altLang="zh-CN" sz="2400" b="1" kern="0" spc="-15" baseline="0" noProof="0" dirty="0">
              <a:solidFill>
                <a:srgbClr val="002060"/>
              </a:solidFill>
              <a:latin typeface="+mn-ea"/>
              <a:cs typeface="SimHei" pitchFamily="49" charset="0"/>
            </a:endParaRPr>
          </a:p>
          <a:p>
            <a:pPr marL="266833" marR="0" indent="0" eaLnBrk="0">
              <a:lnSpc>
                <a:spcPts val="3000"/>
              </a:lnSpc>
              <a:spcAft>
                <a:spcPts val="440"/>
              </a:spcAft>
              <a:tabLst>
                <a:tab pos="3335312" algn="l"/>
              </a:tabLst>
            </a:pPr>
            <a:r>
              <a:rPr lang="en-US" altLang="zh-CN" kern="0" spc="-10" baseline="0" noProof="0" dirty="0" err="1">
                <a:solidFill>
                  <a:srgbClr val="242021"/>
                </a:solidFill>
                <a:latin typeface="+mn-ea"/>
                <a:cs typeface="SimSun" pitchFamily="2" charset="0"/>
              </a:rPr>
              <a:t>稿件题目</a:t>
            </a:r>
            <a:r>
              <a:rPr lang="en-US" altLang="zh-CN" kern="0" spc="-10" baseline="0" noProof="0" dirty="0">
                <a:solidFill>
                  <a:srgbClr val="242021"/>
                </a:solidFill>
                <a:latin typeface="+mn-ea"/>
                <a:cs typeface="SimSun" pitchFamily="2" charset="0"/>
              </a:rPr>
              <a:t>：</a:t>
            </a:r>
            <a:r>
              <a:rPr u="sng" kern="0" baseline="0" noProof="0" dirty="0">
                <a:latin typeface="+mn-ea"/>
                <a:cs typeface="SimSun" pitchFamily="2" charset="0"/>
              </a:rPr>
              <a:t>	</a:t>
            </a:r>
          </a:p>
          <a:p>
            <a:pPr marL="266833" marR="0" indent="0" eaLnBrk="0">
              <a:lnSpc>
                <a:spcPts val="3000"/>
              </a:lnSpc>
              <a:spcAft>
                <a:spcPts val="440"/>
              </a:spcAft>
            </a:pPr>
            <a:r>
              <a:rPr lang="en-US" altLang="zh-CN" kern="0" spc="-15" baseline="0" noProof="0" dirty="0">
                <a:solidFill>
                  <a:srgbClr val="242021"/>
                </a:solidFill>
                <a:latin typeface="+mn-ea"/>
                <a:cs typeface="SimSun" pitchFamily="2" charset="0"/>
              </a:rPr>
              <a:t>甲方：稿件全体作者</a:t>
            </a:r>
          </a:p>
          <a:p>
            <a:pPr marL="266833" marR="3387890" indent="0" eaLnBrk="0">
              <a:lnSpc>
                <a:spcPts val="3000"/>
              </a:lnSpc>
            </a:pPr>
            <a:r>
              <a:rPr lang="en-US" altLang="zh-CN" kern="0" spc="-65" baseline="0" noProof="0" dirty="0" err="1">
                <a:solidFill>
                  <a:srgbClr val="242021"/>
                </a:solidFill>
                <a:latin typeface="+mn-ea"/>
                <a:cs typeface="SimSun" pitchFamily="2" charset="0"/>
              </a:rPr>
              <a:t>乙方</a:t>
            </a:r>
            <a:r>
              <a:rPr lang="en-US" altLang="zh-CN" kern="0" spc="-65" baseline="0" noProof="0" dirty="0">
                <a:solidFill>
                  <a:srgbClr val="242021"/>
                </a:solidFill>
                <a:latin typeface="+mn-ea"/>
                <a:cs typeface="SimSun" pitchFamily="2" charset="0"/>
              </a:rPr>
              <a:t>：《××</a:t>
            </a:r>
            <a:r>
              <a:rPr lang="en-US" altLang="zh-CN" kern="0" spc="-50" baseline="0" noProof="0" dirty="0" err="1">
                <a:solidFill>
                  <a:srgbClr val="242021"/>
                </a:solidFill>
                <a:latin typeface="+mn-ea"/>
                <a:cs typeface="SimSun" pitchFamily="2" charset="0"/>
              </a:rPr>
              <a:t>学报》编辑部</a:t>
            </a:r>
            <a:r>
              <a:rPr lang="en-US" altLang="zh-CN" kern="0" spc="-40" baseline="0" noProof="0" dirty="0" err="1">
                <a:solidFill>
                  <a:srgbClr val="242021"/>
                </a:solidFill>
                <a:latin typeface="+mn-ea"/>
                <a:cs typeface="SimSun" pitchFamily="2" charset="0"/>
              </a:rPr>
              <a:t>甲方的义务和责任</a:t>
            </a:r>
            <a:r>
              <a:rPr lang="en-US" altLang="zh-CN" kern="0" spc="-40" baseline="0" noProof="0" dirty="0">
                <a:solidFill>
                  <a:srgbClr val="242021"/>
                </a:solidFill>
                <a:latin typeface="+mn-ea"/>
                <a:cs typeface="SimSun" pitchFamily="2" charset="0"/>
              </a:rPr>
              <a:t>：</a:t>
            </a:r>
          </a:p>
          <a:p>
            <a:pPr marL="400183" marR="0" lvl="0" indent="-133350" eaLnBrk="0">
              <a:lnSpc>
                <a:spcPts val="3000"/>
              </a:lnSpc>
              <a:spcAft>
                <a:spcPts val="409"/>
              </a:spcAft>
              <a:buAutoNum type="arabicPeriod"/>
            </a:pPr>
            <a:r>
              <a:rPr lang="en-US" altLang="zh-CN" kern="0" spc="-15" baseline="0" noProof="0" dirty="0" err="1">
                <a:solidFill>
                  <a:srgbClr val="242021"/>
                </a:solidFill>
                <a:latin typeface="+mn-ea"/>
                <a:cs typeface="SimSun" pitchFamily="2" charset="0"/>
              </a:rPr>
              <a:t>保证本稿件的内容未曾正式发表过，无一稿</a:t>
            </a:r>
            <a:r>
              <a:rPr lang="en-US" altLang="zh-CN" kern="0" spc="0" baseline="0" noProof="0" dirty="0" err="1">
                <a:solidFill>
                  <a:srgbClr val="242021"/>
                </a:solidFill>
                <a:latin typeface="+mn-ea"/>
                <a:cs typeface="SimSun" pitchFamily="2" charset="0"/>
              </a:rPr>
              <a:t>两投</a:t>
            </a:r>
            <a:r>
              <a:rPr lang="en-US" altLang="zh-CN" kern="0" spc="0" baseline="0" noProof="0" dirty="0">
                <a:solidFill>
                  <a:srgbClr val="242021"/>
                </a:solidFill>
                <a:latin typeface="+mn-ea"/>
                <a:cs typeface="SimSun" pitchFamily="2" charset="0"/>
              </a:rPr>
              <a:t>。</a:t>
            </a:r>
          </a:p>
          <a:p>
            <a:pPr marL="400183" marR="0" lvl="0" indent="-133350" eaLnBrk="0">
              <a:lnSpc>
                <a:spcPts val="3000"/>
              </a:lnSpc>
              <a:spcAft>
                <a:spcPts val="409"/>
              </a:spcAft>
              <a:buAutoNum type="arabicPeriod"/>
            </a:pPr>
            <a:r>
              <a:rPr lang="en-US" altLang="zh-CN" kern="0" spc="5" baseline="0" noProof="0" dirty="0" err="1">
                <a:solidFill>
                  <a:srgbClr val="242021"/>
                </a:solidFill>
                <a:latin typeface="+mn-ea"/>
                <a:cs typeface="SimSun" pitchFamily="2" charset="0"/>
              </a:rPr>
              <a:t>保证作品不存在侵权及泄密问题，并已经过作者单位科研管理部门保密审查</a:t>
            </a:r>
            <a:r>
              <a:rPr lang="en-US" altLang="zh-CN" kern="0" spc="35" baseline="0" noProof="0" dirty="0" err="1">
                <a:solidFill>
                  <a:srgbClr val="242021"/>
                </a:solidFill>
                <a:latin typeface="+mn-ea"/>
                <a:cs typeface="SimSun" pitchFamily="2" charset="0"/>
              </a:rPr>
              <a:t>。若出</a:t>
            </a:r>
            <a:r>
              <a:rPr lang="en-US" altLang="zh-CN" kern="0" spc="-15" baseline="0" noProof="0" dirty="0" err="1">
                <a:solidFill>
                  <a:srgbClr val="242021"/>
                </a:solidFill>
                <a:latin typeface="+mn-ea"/>
                <a:cs typeface="SimSun" pitchFamily="2" charset="0"/>
              </a:rPr>
              <a:t>现侵权及泄密问题，一切责任由甲方</a:t>
            </a:r>
            <a:r>
              <a:rPr lang="en-US" altLang="zh-CN" kern="0" spc="0" baseline="0" noProof="0" dirty="0" err="1">
                <a:solidFill>
                  <a:srgbClr val="242021"/>
                </a:solidFill>
                <a:latin typeface="+mn-ea"/>
                <a:cs typeface="SimSun" pitchFamily="2" charset="0"/>
              </a:rPr>
              <a:t>承担</a:t>
            </a:r>
            <a:r>
              <a:rPr lang="en-US" altLang="zh-CN" kern="0" spc="0" baseline="0" noProof="0" dirty="0">
                <a:solidFill>
                  <a:srgbClr val="242021"/>
                </a:solidFill>
                <a:latin typeface="+mn-ea"/>
                <a:cs typeface="SimSun" pitchFamily="2" charset="0"/>
              </a:rPr>
              <a:t>。</a:t>
            </a:r>
          </a:p>
          <a:p>
            <a:pPr marL="400183" marR="0" lvl="0" indent="-133350" eaLnBrk="0">
              <a:lnSpc>
                <a:spcPts val="3000"/>
              </a:lnSpc>
              <a:spcAft>
                <a:spcPts val="409"/>
              </a:spcAft>
              <a:buAutoNum type="arabicPeriod"/>
            </a:pPr>
            <a:r>
              <a:rPr lang="en-US" altLang="zh-CN" kern="0" spc="45" baseline="0" noProof="0" dirty="0">
                <a:solidFill>
                  <a:srgbClr val="242021"/>
                </a:solidFill>
                <a:latin typeface="+mn-ea"/>
                <a:cs typeface="SimSun" pitchFamily="2" charset="0"/>
              </a:rPr>
              <a:t>保证全</a:t>
            </a:r>
            <a:r>
              <a:rPr lang="en-US" altLang="zh-CN" kern="0" spc="40" baseline="0" noProof="0" dirty="0">
                <a:solidFill>
                  <a:srgbClr val="242021"/>
                </a:solidFill>
                <a:latin typeface="+mn-ea"/>
                <a:cs typeface="SimSun" pitchFamily="2" charset="0"/>
              </a:rPr>
              <a:t>体作</a:t>
            </a:r>
            <a:r>
              <a:rPr lang="en-US" altLang="zh-CN" kern="0" spc="45" baseline="0" noProof="0" dirty="0">
                <a:solidFill>
                  <a:srgbClr val="242021"/>
                </a:solidFill>
                <a:latin typeface="+mn-ea"/>
                <a:cs typeface="SimSun" pitchFamily="2" charset="0"/>
              </a:rPr>
              <a:t>者的署名及排序没</a:t>
            </a:r>
            <a:r>
              <a:rPr lang="en-US" altLang="zh-CN" kern="0" spc="40" baseline="0" noProof="0" dirty="0">
                <a:solidFill>
                  <a:srgbClr val="242021"/>
                </a:solidFill>
                <a:latin typeface="+mn-ea"/>
                <a:cs typeface="SimSun" pitchFamily="2" charset="0"/>
              </a:rPr>
              <a:t>有异</a:t>
            </a:r>
            <a:r>
              <a:rPr lang="en-US" altLang="zh-CN" kern="0" spc="45" baseline="0" noProof="0" dirty="0">
                <a:solidFill>
                  <a:srgbClr val="242021"/>
                </a:solidFill>
                <a:latin typeface="+mn-ea"/>
                <a:cs typeface="SimSun" pitchFamily="2" charset="0"/>
              </a:rPr>
              <a:t>议。多</a:t>
            </a:r>
            <a:r>
              <a:rPr lang="en-US" altLang="zh-CN" kern="0" spc="40" baseline="0" noProof="0" dirty="0">
                <a:solidFill>
                  <a:srgbClr val="242021"/>
                </a:solidFill>
                <a:latin typeface="+mn-ea"/>
                <a:cs typeface="SimSun" pitchFamily="2" charset="0"/>
              </a:rPr>
              <a:t>单</a:t>
            </a:r>
            <a:r>
              <a:rPr lang="en-US" altLang="zh-CN" kern="0" spc="35" baseline="0" noProof="0" dirty="0">
                <a:solidFill>
                  <a:srgbClr val="242021"/>
                </a:solidFill>
                <a:latin typeface="+mn-ea"/>
                <a:cs typeface="SimSun" pitchFamily="2" charset="0"/>
              </a:rPr>
              <a:t>位合作的稿件，保证单位排序没有异</a:t>
            </a:r>
            <a:r>
              <a:rPr lang="en-US" altLang="zh-CN" kern="0" spc="-15" baseline="0" noProof="0" dirty="0">
                <a:solidFill>
                  <a:srgbClr val="242021"/>
                </a:solidFill>
                <a:latin typeface="+mn-ea"/>
                <a:cs typeface="SimSun" pitchFamily="2" charset="0"/>
              </a:rPr>
              <a:t>议</a:t>
            </a:r>
            <a:r>
              <a:rPr lang="en-US" altLang="zh-CN" kern="0" spc="0" baseline="0" noProof="0" dirty="0">
                <a:solidFill>
                  <a:srgbClr val="242021"/>
                </a:solidFill>
                <a:latin typeface="+mn-ea"/>
                <a:cs typeface="SimSun" pitchFamily="2" charset="0"/>
              </a:rPr>
              <a:t>，且无知识产权纠纷。在论文修改过程中，如有增减作者或变更署名单位，需全体作者</a:t>
            </a:r>
            <a:r>
              <a:rPr lang="en-US" altLang="zh-CN" kern="0" spc="-15" baseline="0" noProof="0" dirty="0">
                <a:solidFill>
                  <a:srgbClr val="242021"/>
                </a:solidFill>
                <a:latin typeface="+mn-ea"/>
                <a:cs typeface="SimSun" pitchFamily="2" charset="0"/>
              </a:rPr>
              <a:t>同意或第一署名单位出具</a:t>
            </a:r>
            <a:r>
              <a:rPr lang="en-US" altLang="zh-CN" kern="0" spc="0" baseline="0" noProof="0" dirty="0">
                <a:solidFill>
                  <a:srgbClr val="242021"/>
                </a:solidFill>
                <a:latin typeface="+mn-ea"/>
                <a:cs typeface="SimSun" pitchFamily="2" charset="0"/>
              </a:rPr>
              <a:t>证明。</a:t>
            </a:r>
          </a:p>
          <a:p>
            <a:pPr marL="400183" marR="0" lvl="0" indent="-133350" eaLnBrk="0">
              <a:lnSpc>
                <a:spcPts val="3000"/>
              </a:lnSpc>
              <a:spcAft>
                <a:spcPts val="409"/>
              </a:spcAft>
              <a:buAutoNum type="arabicPeriod"/>
            </a:pPr>
            <a:r>
              <a:rPr lang="en-US" altLang="zh-CN" kern="0" spc="5" baseline="0" noProof="0" dirty="0" err="1">
                <a:solidFill>
                  <a:srgbClr val="242021"/>
                </a:solidFill>
                <a:latin typeface="+mn-ea"/>
                <a:cs typeface="SimSun" pitchFamily="2" charset="0"/>
              </a:rPr>
              <a:t>由论文的通讯作者负责论文的修改</a:t>
            </a:r>
            <a:r>
              <a:rPr lang="en-US" altLang="zh-CN" kern="0" spc="25" baseline="0" noProof="0" dirty="0" err="1">
                <a:solidFill>
                  <a:srgbClr val="242021"/>
                </a:solidFill>
                <a:latin typeface="+mn-ea"/>
                <a:cs typeface="SimSun" pitchFamily="2" charset="0"/>
              </a:rPr>
              <a:t>、答疑、校对</a:t>
            </a:r>
            <a:r>
              <a:rPr lang="en-US" altLang="zh-CN" kern="0" spc="5" baseline="0" noProof="0" dirty="0" err="1">
                <a:solidFill>
                  <a:srgbClr val="242021"/>
                </a:solidFill>
                <a:latin typeface="+mn-ea"/>
                <a:cs typeface="SimSun" pitchFamily="2" charset="0"/>
              </a:rPr>
              <a:t>、支付审稿及出版费用</a:t>
            </a:r>
            <a:r>
              <a:rPr lang="en-US" altLang="zh-CN" kern="0" spc="15" baseline="0" noProof="0" dirty="0" err="1">
                <a:solidFill>
                  <a:srgbClr val="242021"/>
                </a:solidFill>
                <a:latin typeface="+mn-ea"/>
                <a:cs typeface="SimSun" pitchFamily="2" charset="0"/>
              </a:rPr>
              <a:t>、处理单行</a:t>
            </a:r>
            <a:r>
              <a:rPr lang="en-US" altLang="zh-CN" kern="0" spc="-15" baseline="0" noProof="0" dirty="0" err="1">
                <a:solidFill>
                  <a:srgbClr val="242021"/>
                </a:solidFill>
                <a:latin typeface="+mn-ea"/>
                <a:cs typeface="SimSun" pitchFamily="2" charset="0"/>
              </a:rPr>
              <a:t>本及稿酬等与稿件有关的所有</a:t>
            </a:r>
            <a:r>
              <a:rPr lang="en-US" altLang="zh-CN" kern="0" spc="0" baseline="0" noProof="0" dirty="0" err="1">
                <a:solidFill>
                  <a:srgbClr val="242021"/>
                </a:solidFill>
                <a:latin typeface="+mn-ea"/>
                <a:cs typeface="SimSun" pitchFamily="2" charset="0"/>
              </a:rPr>
              <a:t>事宜</a:t>
            </a:r>
            <a:r>
              <a:rPr lang="en-US" altLang="zh-CN" kern="0" spc="0" baseline="0" noProof="0" dirty="0">
                <a:solidFill>
                  <a:srgbClr val="242021"/>
                </a:solidFill>
                <a:latin typeface="+mn-ea"/>
                <a:cs typeface="SimSun" pitchFamily="2" charset="0"/>
              </a:rPr>
              <a:t>。</a:t>
            </a:r>
          </a:p>
          <a:p>
            <a:pPr marL="400183" marR="0" lvl="0" indent="-133350" eaLnBrk="0">
              <a:lnSpc>
                <a:spcPts val="3000"/>
              </a:lnSpc>
              <a:spcAft>
                <a:spcPts val="409"/>
              </a:spcAft>
              <a:buAutoNum type="arabicPeriod"/>
            </a:pPr>
            <a:r>
              <a:rPr lang="en-US" altLang="zh-CN" kern="0" spc="0" baseline="0" noProof="0" dirty="0">
                <a:solidFill>
                  <a:srgbClr val="242021"/>
                </a:solidFill>
                <a:latin typeface="+mn-ea"/>
                <a:cs typeface="SimSun" pitchFamily="2" charset="0"/>
              </a:rPr>
              <a:t>文责自负。如出现与</a:t>
            </a:r>
            <a:r>
              <a:rPr lang="en-US" altLang="zh-CN" kern="0" spc="0" baseline="0" noProof="0" dirty="0">
                <a:solidFill>
                  <a:srgbClr val="242021"/>
                </a:solidFill>
                <a:latin typeface="+mn-ea"/>
                <a:cs typeface="Times New Roman" pitchFamily="18" charset="0"/>
              </a:rPr>
              <a:t>1</a:t>
            </a:r>
            <a:r>
              <a:rPr lang="en-US" altLang="zh-CN" kern="0" spc="0" baseline="0" noProof="0" dirty="0">
                <a:solidFill>
                  <a:srgbClr val="242021"/>
                </a:solidFill>
                <a:latin typeface="+mn-ea"/>
                <a:cs typeface="SimSun" pitchFamily="2" charset="0"/>
              </a:rPr>
              <a:t>～</a:t>
            </a:r>
            <a:r>
              <a:rPr lang="en-US" altLang="zh-CN" kern="0" spc="0" baseline="0" noProof="0" dirty="0">
                <a:solidFill>
                  <a:srgbClr val="242021"/>
                </a:solidFill>
                <a:latin typeface="+mn-ea"/>
                <a:cs typeface="Times New Roman" pitchFamily="18" charset="0"/>
              </a:rPr>
              <a:t>4</a:t>
            </a:r>
            <a:r>
              <a:rPr lang="en-US" altLang="zh-CN" kern="0" spc="0" baseline="0" noProof="0" dirty="0">
                <a:solidFill>
                  <a:srgbClr val="242021"/>
                </a:solidFill>
                <a:latin typeface="+mn-ea"/>
                <a:cs typeface="SimSun" pitchFamily="2" charset="0"/>
              </a:rPr>
              <a:t>项不符的情况，由作者承担一切责任并负责赔偿编辑部</a:t>
            </a:r>
            <a:r>
              <a:rPr lang="en-US" altLang="zh-CN" kern="0" spc="-25" baseline="0" noProof="0" dirty="0">
                <a:solidFill>
                  <a:srgbClr val="242021"/>
                </a:solidFill>
                <a:latin typeface="+mn-ea"/>
                <a:cs typeface="SimSun" pitchFamily="2" charset="0"/>
              </a:rPr>
              <a:t>的</a:t>
            </a:r>
            <a:r>
              <a:rPr lang="en-US" altLang="zh-CN" kern="0" spc="-15" baseline="0" noProof="0" dirty="0">
                <a:solidFill>
                  <a:srgbClr val="242021"/>
                </a:solidFill>
                <a:latin typeface="+mn-ea"/>
                <a:cs typeface="SimSun" pitchFamily="2" charset="0"/>
              </a:rPr>
              <a:t>损失。</a:t>
            </a:r>
            <a:endParaRPr lang="zh-CN" altLang="en-US" kern="0" spc="0" baseline="0" noProof="0" dirty="0">
              <a:solidFill>
                <a:srgbClr val="242021"/>
              </a:solidFill>
              <a:latin typeface="+mn-ea"/>
              <a:cs typeface="SimSun" pitchFamily="2" charset="0"/>
            </a:endParaRPr>
          </a:p>
        </p:txBody>
      </p:sp>
    </p:spTree>
    <p:extLst>
      <p:ext uri="{BB962C8B-B14F-4D97-AF65-F5344CB8AC3E}">
        <p14:creationId xmlns:p14="http://schemas.microsoft.com/office/powerpoint/2010/main" val="3580690041"/>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B48C966F-3BC6-4DAC-88E6-ABBA9A67F610}"/>
              </a:ext>
            </a:extLst>
          </p:cNvPr>
          <p:cNvSpPr/>
          <p:nvPr/>
        </p:nvSpPr>
        <p:spPr>
          <a:xfrm>
            <a:off x="869522" y="936839"/>
            <a:ext cx="10354760" cy="582859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endParaRPr lang="en-US" dirty="0">
              <a:solidFill>
                <a:schemeClr val="bg2">
                  <a:lumMod val="25000"/>
                </a:schemeClr>
              </a:solidFill>
              <a:latin typeface="+mn-ea"/>
              <a:ea typeface="+mn-ea"/>
            </a:endParaRPr>
          </a:p>
        </p:txBody>
      </p:sp>
      <p:sp>
        <p:nvSpPr>
          <p:cNvPr id="2" name="TextBox3568">
            <a:extLst>
              <a:ext uri="{FF2B5EF4-FFF2-40B4-BE49-F238E27FC236}">
                <a16:creationId xmlns:a16="http://schemas.microsoft.com/office/drawing/2014/main" id="{4C5BDBCF-E993-5FA8-BC10-9098D00E78DD}"/>
              </a:ext>
            </a:extLst>
          </p:cNvPr>
          <p:cNvSpPr txBox="1"/>
          <p:nvPr/>
        </p:nvSpPr>
        <p:spPr>
          <a:xfrm>
            <a:off x="790750" y="1055489"/>
            <a:ext cx="10064244" cy="2651816"/>
          </a:xfrm>
          <a:prstGeom prst="rect">
            <a:avLst/>
          </a:prstGeom>
          <a:noFill/>
        </p:spPr>
        <p:txBody>
          <a:bodyPr wrap="square" lIns="0" tIns="0" rIns="0" bIns="0" rtlCol="0">
            <a:spAutoFit/>
          </a:bodyPr>
          <a:lstStyle/>
          <a:p>
            <a:pPr marL="266700" marR="0" lvl="0" eaLnBrk="0">
              <a:lnSpc>
                <a:spcPts val="3000"/>
              </a:lnSpc>
            </a:pPr>
            <a:r>
              <a:rPr lang="en-US" altLang="zh-CN" kern="0" spc="-15" baseline="0" noProof="0" dirty="0">
                <a:solidFill>
                  <a:srgbClr val="242021"/>
                </a:solidFill>
                <a:latin typeface="+mn-ea"/>
                <a:cs typeface="SimSun" pitchFamily="2" charset="0"/>
              </a:rPr>
              <a:t>6.稿件接受发表后</a:t>
            </a:r>
            <a:r>
              <a:rPr lang="en-US" altLang="zh-CN" kern="0" spc="0" baseline="0" noProof="0" dirty="0">
                <a:solidFill>
                  <a:srgbClr val="242021"/>
                </a:solidFill>
                <a:latin typeface="+mn-ea"/>
                <a:cs typeface="SimSun" pitchFamily="2" charset="0"/>
              </a:rPr>
              <a:t>，作者将稿件的各种出版权（包括纸型出版权、复制、发行、翻译</a:t>
            </a:r>
            <a:r>
              <a:rPr lang="zh-CN" altLang="en-US" kern="0" spc="0" baseline="0" noProof="0" dirty="0">
                <a:solidFill>
                  <a:srgbClr val="242021"/>
                </a:solidFill>
                <a:latin typeface="+mn-ea"/>
                <a:cs typeface="SimSun" pitchFamily="2" charset="0"/>
              </a:rPr>
              <a:t>权及光盘、网络等电子媒介的出版权等）转让给</a:t>
            </a:r>
            <a:r>
              <a:rPr lang="en-US" altLang="zh-CN" kern="0" spc="0" baseline="0" noProof="0" dirty="0">
                <a:solidFill>
                  <a:srgbClr val="242021"/>
                </a:solidFill>
                <a:latin typeface="+mn-ea"/>
                <a:cs typeface="SimSun" pitchFamily="2" charset="0"/>
              </a:rPr>
              <a:t>《××</a:t>
            </a:r>
            <a:r>
              <a:rPr lang="zh-CN" altLang="en-US" kern="0" spc="0" baseline="0" noProof="0" dirty="0">
                <a:solidFill>
                  <a:srgbClr val="242021"/>
                </a:solidFill>
                <a:latin typeface="+mn-ea"/>
                <a:cs typeface="SimSun" pitchFamily="2" charset="0"/>
              </a:rPr>
              <a:t>学报</a:t>
            </a:r>
            <a:r>
              <a:rPr lang="en-US" altLang="zh-CN" kern="0" spc="0" baseline="0" noProof="0" dirty="0">
                <a:solidFill>
                  <a:srgbClr val="242021"/>
                </a:solidFill>
                <a:latin typeface="+mn-ea"/>
                <a:cs typeface="SimSun" pitchFamily="2" charset="0"/>
              </a:rPr>
              <a:t>》</a:t>
            </a:r>
            <a:r>
              <a:rPr lang="zh-CN" altLang="en-US" kern="0" spc="0" baseline="0" noProof="0" dirty="0">
                <a:solidFill>
                  <a:srgbClr val="242021"/>
                </a:solidFill>
                <a:latin typeface="+mn-ea"/>
                <a:cs typeface="SimSun" pitchFamily="2" charset="0"/>
              </a:rPr>
              <a:t>编辑部。</a:t>
            </a:r>
            <a:endParaRPr lang="en-US" altLang="zh-CN" kern="0" spc="0" baseline="0" noProof="0" dirty="0">
              <a:solidFill>
                <a:srgbClr val="242021"/>
              </a:solidFill>
              <a:latin typeface="+mn-ea"/>
              <a:cs typeface="SimSun" pitchFamily="2" charset="0"/>
            </a:endParaRPr>
          </a:p>
          <a:p>
            <a:pPr marL="266700" marR="0" lvl="0" eaLnBrk="0">
              <a:lnSpc>
                <a:spcPts val="3000"/>
              </a:lnSpc>
            </a:pPr>
            <a:r>
              <a:rPr lang="en-US" altLang="zh-CN" kern="0" spc="0" baseline="0" noProof="0" dirty="0">
                <a:solidFill>
                  <a:srgbClr val="242021"/>
                </a:solidFill>
                <a:latin typeface="+mn-ea"/>
                <a:cs typeface="SimSun" pitchFamily="2" charset="0"/>
              </a:rPr>
              <a:t>7.</a:t>
            </a:r>
            <a:r>
              <a:rPr lang="zh-CN" altLang="en-US" kern="0" spc="0" baseline="0" noProof="0" dirty="0">
                <a:solidFill>
                  <a:srgbClr val="242021"/>
                </a:solidFill>
                <a:latin typeface="+mn-ea"/>
                <a:cs typeface="SimSun" pitchFamily="2" charset="0"/>
              </a:rPr>
              <a:t>通讯作者审读全文，确认以下事项：全文学术观点和文字表达无误，数据及图表正确无误，名词术语规范，统计学处理正确，法定计量单位正确，参考文献与原文逐一核对并按本刊的规范编排准确无误（参看本刊网页）。</a:t>
            </a:r>
            <a:endParaRPr lang="en-US" altLang="zh-CN" kern="0" spc="0" baseline="0" noProof="0" dirty="0">
              <a:solidFill>
                <a:srgbClr val="242021"/>
              </a:solidFill>
              <a:latin typeface="+mn-ea"/>
              <a:cs typeface="SimSun" pitchFamily="2" charset="0"/>
            </a:endParaRPr>
          </a:p>
          <a:p>
            <a:pPr marL="266700" marR="0" lvl="0" eaLnBrk="0">
              <a:lnSpc>
                <a:spcPts val="3000"/>
              </a:lnSpc>
            </a:pPr>
            <a:r>
              <a:rPr lang="en-US" altLang="zh-CN" kern="0" dirty="0">
                <a:solidFill>
                  <a:srgbClr val="242021"/>
                </a:solidFill>
                <a:latin typeface="+mn-ea"/>
                <a:cs typeface="Arial" pitchFamily="34" charset="0"/>
              </a:rPr>
              <a:t>8.</a:t>
            </a:r>
            <a:r>
              <a:rPr lang="zh-CN" altLang="en-US" kern="0" spc="0" baseline="0" noProof="0" dirty="0">
                <a:solidFill>
                  <a:schemeClr val="bg2">
                    <a:lumMod val="10000"/>
                  </a:schemeClr>
                </a:solidFill>
                <a:latin typeface="+mn-ea"/>
                <a:cs typeface="Arial" pitchFamily="34" charset="0"/>
              </a:rPr>
              <a:t>稿件发表后，作者有权将文章</a:t>
            </a:r>
            <a:r>
              <a:rPr lang="en-US" altLang="zh-CN" kern="0" spc="0" baseline="0" noProof="0" dirty="0">
                <a:solidFill>
                  <a:schemeClr val="bg2">
                    <a:lumMod val="10000"/>
                  </a:schemeClr>
                </a:solidFill>
                <a:latin typeface="+mn-ea"/>
                <a:cs typeface="Arial" pitchFamily="34" charset="0"/>
              </a:rPr>
              <a:t>PDF</a:t>
            </a:r>
            <a:r>
              <a:rPr lang="zh-CN" altLang="en-US" kern="0" spc="0" baseline="0" noProof="0" dirty="0">
                <a:solidFill>
                  <a:schemeClr val="bg2">
                    <a:lumMod val="10000"/>
                  </a:schemeClr>
                </a:solidFill>
                <a:latin typeface="+mn-ea"/>
                <a:cs typeface="Arial" pitchFamily="34" charset="0"/>
              </a:rPr>
              <a:t>格式的全文链接到个人或本单位网页上或发送给相关人员。</a:t>
            </a:r>
          </a:p>
          <a:p>
            <a:pPr marL="0" marR="0" indent="0" eaLnBrk="0">
              <a:lnSpc>
                <a:spcPts val="3000"/>
              </a:lnSpc>
            </a:pPr>
            <a:r>
              <a:rPr lang="zh-CN" altLang="en-US" kern="0" spc="0" baseline="0" noProof="0" dirty="0">
                <a:solidFill>
                  <a:schemeClr val="bg2">
                    <a:lumMod val="10000"/>
                  </a:schemeClr>
                </a:solidFill>
                <a:latin typeface="+mn-ea"/>
                <a:cs typeface="Arial" pitchFamily="34" charset="0"/>
              </a:rPr>
              <a:t>    乙方的义务及责任：</a:t>
            </a:r>
            <a:endParaRPr lang="en-US" altLang="zh-CN" kern="0" spc="0" baseline="0" noProof="0" dirty="0">
              <a:solidFill>
                <a:schemeClr val="bg2">
                  <a:lumMod val="10000"/>
                </a:schemeClr>
              </a:solidFill>
              <a:latin typeface="+mn-ea"/>
              <a:cs typeface="Arial" pitchFamily="34" charset="0"/>
            </a:endParaRPr>
          </a:p>
        </p:txBody>
      </p:sp>
      <p:sp>
        <p:nvSpPr>
          <p:cNvPr id="6" name="文本框 5">
            <a:extLst>
              <a:ext uri="{FF2B5EF4-FFF2-40B4-BE49-F238E27FC236}">
                <a16:creationId xmlns:a16="http://schemas.microsoft.com/office/drawing/2014/main" id="{214F611B-00EF-E418-B695-11A06EEB5795}"/>
              </a:ext>
            </a:extLst>
          </p:cNvPr>
          <p:cNvSpPr txBox="1"/>
          <p:nvPr/>
        </p:nvSpPr>
        <p:spPr>
          <a:xfrm>
            <a:off x="967717" y="3707305"/>
            <a:ext cx="10162157" cy="3128870"/>
          </a:xfrm>
          <a:prstGeom prst="rect">
            <a:avLst/>
          </a:prstGeom>
          <a:noFill/>
        </p:spPr>
        <p:txBody>
          <a:bodyPr wrap="square">
            <a:spAutoFit/>
          </a:bodyPr>
          <a:lstStyle/>
          <a:p>
            <a:pPr marL="0" marR="0" indent="0" eaLnBrk="0">
              <a:lnSpc>
                <a:spcPts val="3000"/>
              </a:lnSpc>
            </a:pPr>
            <a:r>
              <a:rPr lang="en-US" altLang="zh-CN" kern="0" dirty="0">
                <a:solidFill>
                  <a:schemeClr val="bg2">
                    <a:lumMod val="10000"/>
                  </a:schemeClr>
                </a:solidFill>
                <a:latin typeface="+mn-ea"/>
                <a:cs typeface="Arial" pitchFamily="34" charset="0"/>
              </a:rPr>
              <a:t>1.</a:t>
            </a:r>
            <a:r>
              <a:rPr lang="zh-CN" altLang="en-US" kern="0" spc="0" baseline="0" noProof="0" dirty="0">
                <a:solidFill>
                  <a:schemeClr val="bg2">
                    <a:lumMod val="10000"/>
                  </a:schemeClr>
                </a:solidFill>
                <a:latin typeface="+mn-ea"/>
                <a:cs typeface="Arial" pitchFamily="34" charset="0"/>
              </a:rPr>
              <a:t>尊重作者的著作权，对文章的改动须征得作者同意。</a:t>
            </a:r>
          </a:p>
          <a:p>
            <a:pPr marL="0" marR="0" indent="0" eaLnBrk="0">
              <a:lnSpc>
                <a:spcPts val="3000"/>
              </a:lnSpc>
            </a:pPr>
            <a:r>
              <a:rPr lang="en-US" altLang="zh-CN" kern="0" dirty="0">
                <a:solidFill>
                  <a:schemeClr val="bg2">
                    <a:lumMod val="10000"/>
                  </a:schemeClr>
                </a:solidFill>
                <a:latin typeface="+mn-ea"/>
                <a:cs typeface="Arial" pitchFamily="34" charset="0"/>
              </a:rPr>
              <a:t>2</a:t>
            </a:r>
            <a:r>
              <a:rPr lang="en-US" altLang="zh-CN" kern="0" spc="0" baseline="0" noProof="0" dirty="0">
                <a:solidFill>
                  <a:schemeClr val="bg2">
                    <a:lumMod val="10000"/>
                  </a:schemeClr>
                </a:solidFill>
                <a:latin typeface="+mn-ea"/>
                <a:cs typeface="Arial" pitchFamily="34" charset="0"/>
              </a:rPr>
              <a:t>.</a:t>
            </a:r>
            <a:r>
              <a:rPr lang="zh-CN" altLang="en-US" kern="0" spc="0" baseline="0" noProof="0" dirty="0">
                <a:solidFill>
                  <a:schemeClr val="bg2">
                    <a:lumMod val="10000"/>
                  </a:schemeClr>
                </a:solidFill>
                <a:latin typeface="+mn-ea"/>
                <a:cs typeface="Arial" pitchFamily="34" charset="0"/>
              </a:rPr>
              <a:t>若发现甲方一稿多投，则乙方自发现之日起</a:t>
            </a:r>
            <a:r>
              <a:rPr lang="en-US" altLang="zh-CN" kern="0" spc="0" baseline="0" noProof="0" dirty="0">
                <a:solidFill>
                  <a:schemeClr val="bg2">
                    <a:lumMod val="10000"/>
                  </a:schemeClr>
                </a:solidFill>
                <a:latin typeface="+mn-ea"/>
                <a:cs typeface="Arial" pitchFamily="34" charset="0"/>
              </a:rPr>
              <a:t>3</a:t>
            </a:r>
            <a:r>
              <a:rPr lang="zh-CN" altLang="en-US" kern="0" spc="0" baseline="0" noProof="0" dirty="0">
                <a:solidFill>
                  <a:schemeClr val="bg2">
                    <a:lumMod val="10000"/>
                  </a:schemeClr>
                </a:solidFill>
                <a:latin typeface="+mn-ea"/>
                <a:cs typeface="Arial" pitchFamily="34" charset="0"/>
              </a:rPr>
              <a:t>年之内不再接受甲方稿件，发现之日前已接受的稿件按退稿处理。</a:t>
            </a:r>
          </a:p>
          <a:p>
            <a:pPr marL="0" marR="0" indent="0" eaLnBrk="0">
              <a:lnSpc>
                <a:spcPts val="3000"/>
              </a:lnSpc>
            </a:pPr>
            <a:r>
              <a:rPr lang="en-US" altLang="zh-CN" kern="0" spc="0" baseline="0" noProof="0" dirty="0">
                <a:solidFill>
                  <a:schemeClr val="bg2">
                    <a:lumMod val="10000"/>
                  </a:schemeClr>
                </a:solidFill>
                <a:latin typeface="+mn-ea"/>
                <a:cs typeface="Arial" pitchFamily="34" charset="0"/>
              </a:rPr>
              <a:t>3.</a:t>
            </a:r>
            <a:r>
              <a:rPr lang="zh-CN" altLang="en-US" kern="0" spc="0" baseline="0" noProof="0" dirty="0">
                <a:solidFill>
                  <a:schemeClr val="bg2">
                    <a:lumMod val="10000"/>
                  </a:schemeClr>
                </a:solidFill>
                <a:latin typeface="+mn-ea"/>
                <a:cs typeface="Arial" pitchFamily="34" charset="0"/>
              </a:rPr>
              <a:t>文章正式发表前给作者寄送或传真校样。</a:t>
            </a:r>
          </a:p>
          <a:p>
            <a:pPr marL="0" marR="0" indent="0" eaLnBrk="0">
              <a:lnSpc>
                <a:spcPts val="3000"/>
              </a:lnSpc>
            </a:pPr>
            <a:r>
              <a:rPr lang="en-US" altLang="zh-CN" kern="0" spc="0" baseline="0" noProof="0" dirty="0">
                <a:solidFill>
                  <a:schemeClr val="bg2">
                    <a:lumMod val="10000"/>
                  </a:schemeClr>
                </a:solidFill>
                <a:latin typeface="+mn-ea"/>
                <a:cs typeface="Arial" pitchFamily="34" charset="0"/>
              </a:rPr>
              <a:t>4.</a:t>
            </a:r>
            <a:r>
              <a:rPr lang="zh-CN" altLang="en-US" kern="0" spc="0" baseline="0" noProof="0" dirty="0">
                <a:solidFill>
                  <a:schemeClr val="bg2">
                    <a:lumMod val="10000"/>
                  </a:schemeClr>
                </a:solidFill>
                <a:latin typeface="+mn-ea"/>
                <a:cs typeface="Arial" pitchFamily="34" charset="0"/>
              </a:rPr>
              <a:t>文章发表后赠送当期刊物</a:t>
            </a:r>
            <a:r>
              <a:rPr lang="en-US" altLang="zh-CN" kern="0" spc="0" baseline="0" noProof="0" dirty="0">
                <a:solidFill>
                  <a:schemeClr val="bg2">
                    <a:lumMod val="10000"/>
                  </a:schemeClr>
                </a:solidFill>
                <a:latin typeface="+mn-ea"/>
                <a:cs typeface="Arial" pitchFamily="34" charset="0"/>
              </a:rPr>
              <a:t>2</a:t>
            </a:r>
            <a:r>
              <a:rPr lang="zh-CN" altLang="en-US" kern="0" spc="0" baseline="0" noProof="0" dirty="0">
                <a:solidFill>
                  <a:schemeClr val="bg2">
                    <a:lumMod val="10000"/>
                  </a:schemeClr>
                </a:solidFill>
                <a:latin typeface="+mn-ea"/>
                <a:cs typeface="Arial" pitchFamily="34" charset="0"/>
              </a:rPr>
              <a:t>本。如需加印，作者需支付印刷费人民币</a:t>
            </a:r>
            <a:r>
              <a:rPr lang="en-US" altLang="zh-CN" kern="0" spc="0" baseline="0" noProof="0" dirty="0">
                <a:solidFill>
                  <a:schemeClr val="bg2">
                    <a:lumMod val="10000"/>
                  </a:schemeClr>
                </a:solidFill>
                <a:latin typeface="+mn-ea"/>
                <a:cs typeface="Arial" pitchFamily="34" charset="0"/>
              </a:rPr>
              <a:t>20</a:t>
            </a:r>
            <a:r>
              <a:rPr lang="zh-CN" altLang="en-US" kern="0" spc="0" baseline="0" noProof="0" dirty="0">
                <a:solidFill>
                  <a:schemeClr val="bg2">
                    <a:lumMod val="10000"/>
                  </a:schemeClr>
                </a:solidFill>
                <a:latin typeface="+mn-ea"/>
                <a:cs typeface="Arial" pitchFamily="34" charset="0"/>
              </a:rPr>
              <a:t>元</a:t>
            </a:r>
            <a:r>
              <a:rPr lang="en-US" altLang="zh-CN" kern="0" spc="0" baseline="0" noProof="0" dirty="0">
                <a:solidFill>
                  <a:schemeClr val="bg2">
                    <a:lumMod val="10000"/>
                  </a:schemeClr>
                </a:solidFill>
                <a:latin typeface="+mn-ea"/>
                <a:cs typeface="Arial" pitchFamily="34" charset="0"/>
              </a:rPr>
              <a:t>/</a:t>
            </a:r>
            <a:r>
              <a:rPr lang="zh-CN" altLang="en-US" kern="0" spc="0" baseline="0" noProof="0" dirty="0">
                <a:solidFill>
                  <a:schemeClr val="bg2">
                    <a:lumMod val="10000"/>
                  </a:schemeClr>
                </a:solidFill>
                <a:latin typeface="+mn-ea"/>
                <a:cs typeface="Arial" pitchFamily="34" charset="0"/>
              </a:rPr>
              <a:t>份。</a:t>
            </a:r>
          </a:p>
          <a:p>
            <a:pPr marL="0" marR="0" indent="0" eaLnBrk="0">
              <a:lnSpc>
                <a:spcPts val="3000"/>
              </a:lnSpc>
            </a:pPr>
            <a:r>
              <a:rPr lang="en-US" altLang="zh-CN" kern="0" spc="0" baseline="0" noProof="0" dirty="0">
                <a:solidFill>
                  <a:schemeClr val="bg2">
                    <a:lumMod val="10000"/>
                  </a:schemeClr>
                </a:solidFill>
                <a:latin typeface="+mn-ea"/>
                <a:cs typeface="Arial" pitchFamily="34" charset="0"/>
              </a:rPr>
              <a:t>5.</a:t>
            </a:r>
            <a:r>
              <a:rPr lang="zh-CN" altLang="en-US" kern="0" spc="0" baseline="0" noProof="0" dirty="0">
                <a:solidFill>
                  <a:schemeClr val="bg2">
                    <a:lumMod val="10000"/>
                  </a:schemeClr>
                </a:solidFill>
                <a:latin typeface="+mn-ea"/>
                <a:cs typeface="Arial" pitchFamily="34" charset="0"/>
              </a:rPr>
              <a:t>文章发表后</a:t>
            </a:r>
            <a:r>
              <a:rPr lang="en-US" altLang="zh-CN" kern="0" spc="0" baseline="0" noProof="0" dirty="0">
                <a:solidFill>
                  <a:schemeClr val="bg2">
                    <a:lumMod val="10000"/>
                  </a:schemeClr>
                </a:solidFill>
                <a:latin typeface="+mn-ea"/>
                <a:cs typeface="Arial" pitchFamily="34" charset="0"/>
              </a:rPr>
              <a:t>1</a:t>
            </a:r>
            <a:r>
              <a:rPr lang="zh-CN" altLang="en-US" kern="0" spc="0" baseline="0" noProof="0" dirty="0">
                <a:solidFill>
                  <a:schemeClr val="bg2">
                    <a:lumMod val="10000"/>
                  </a:schemeClr>
                </a:solidFill>
                <a:latin typeface="+mn-ea"/>
                <a:cs typeface="Arial" pitchFamily="34" charset="0"/>
              </a:rPr>
              <a:t>个月内按有关规定将稿酬及版权转让费一次付清。</a:t>
            </a:r>
          </a:p>
          <a:p>
            <a:pPr marL="0" marR="0" indent="0" eaLnBrk="0">
              <a:lnSpc>
                <a:spcPts val="3000"/>
              </a:lnSpc>
            </a:pPr>
            <a:r>
              <a:rPr lang="en-US" altLang="zh-CN" kern="0" spc="0" baseline="0" noProof="0" dirty="0">
                <a:solidFill>
                  <a:schemeClr val="bg2">
                    <a:lumMod val="10000"/>
                  </a:schemeClr>
                </a:solidFill>
                <a:latin typeface="+mn-ea"/>
                <a:cs typeface="Arial" pitchFamily="34" charset="0"/>
              </a:rPr>
              <a:t>6.</a:t>
            </a:r>
            <a:r>
              <a:rPr lang="zh-CN" altLang="en-US" kern="0" spc="0" baseline="0" noProof="0" dirty="0">
                <a:solidFill>
                  <a:schemeClr val="bg2">
                    <a:lumMod val="10000"/>
                  </a:schemeClr>
                </a:solidFill>
                <a:latin typeface="+mn-ea"/>
                <a:cs typeface="Arial" pitchFamily="34" charset="0"/>
              </a:rPr>
              <a:t>其他未及事宜，若发生问题，双方将协商解决；若协商不成，则按照</a:t>
            </a:r>
            <a:r>
              <a:rPr lang="en-US" altLang="zh-CN" kern="0" spc="0" baseline="0" noProof="0" dirty="0">
                <a:solidFill>
                  <a:schemeClr val="bg2">
                    <a:lumMod val="10000"/>
                  </a:schemeClr>
                </a:solidFill>
                <a:latin typeface="+mn-ea"/>
                <a:cs typeface="Arial" pitchFamily="34" charset="0"/>
              </a:rPr>
              <a:t>《</a:t>
            </a:r>
            <a:r>
              <a:rPr lang="zh-CN" altLang="en-US" kern="0" spc="0" baseline="0" noProof="0" dirty="0">
                <a:solidFill>
                  <a:schemeClr val="bg2">
                    <a:lumMod val="10000"/>
                  </a:schemeClr>
                </a:solidFill>
                <a:latin typeface="+mn-ea"/>
                <a:cs typeface="Arial" pitchFamily="34" charset="0"/>
              </a:rPr>
              <a:t>中华人民共和国著作权法</a:t>
            </a:r>
            <a:r>
              <a:rPr lang="en-US" altLang="zh-CN" kern="0" spc="0" baseline="0" noProof="0" dirty="0">
                <a:solidFill>
                  <a:schemeClr val="bg2">
                    <a:lumMod val="10000"/>
                  </a:schemeClr>
                </a:solidFill>
                <a:latin typeface="+mn-ea"/>
                <a:cs typeface="Arial" pitchFamily="34" charset="0"/>
              </a:rPr>
              <a:t>》</a:t>
            </a:r>
            <a:r>
              <a:rPr lang="zh-CN" altLang="en-US" kern="0" spc="0" baseline="0" noProof="0" dirty="0">
                <a:solidFill>
                  <a:schemeClr val="bg2">
                    <a:lumMod val="10000"/>
                  </a:schemeClr>
                </a:solidFill>
                <a:latin typeface="+mn-ea"/>
                <a:cs typeface="Arial" pitchFamily="34" charset="0"/>
              </a:rPr>
              <a:t>和有关法律法规处理。</a:t>
            </a:r>
          </a:p>
        </p:txBody>
      </p:sp>
    </p:spTree>
    <p:extLst>
      <p:ext uri="{BB962C8B-B14F-4D97-AF65-F5344CB8AC3E}">
        <p14:creationId xmlns:p14="http://schemas.microsoft.com/office/powerpoint/2010/main" val="260461324"/>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B48C966F-3BC6-4DAC-88E6-ABBA9A67F610}"/>
              </a:ext>
            </a:extLst>
          </p:cNvPr>
          <p:cNvSpPr/>
          <p:nvPr/>
        </p:nvSpPr>
        <p:spPr>
          <a:xfrm>
            <a:off x="869522" y="936839"/>
            <a:ext cx="10354760" cy="582859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endParaRPr lang="en-US" dirty="0">
              <a:solidFill>
                <a:schemeClr val="bg2">
                  <a:lumMod val="25000"/>
                </a:schemeClr>
              </a:solidFill>
              <a:latin typeface="+mn-ea"/>
              <a:ea typeface="+mn-ea"/>
            </a:endParaRPr>
          </a:p>
        </p:txBody>
      </p:sp>
      <p:sp>
        <p:nvSpPr>
          <p:cNvPr id="2" name="TextBox3568">
            <a:extLst>
              <a:ext uri="{FF2B5EF4-FFF2-40B4-BE49-F238E27FC236}">
                <a16:creationId xmlns:a16="http://schemas.microsoft.com/office/drawing/2014/main" id="{4C5BDBCF-E993-5FA8-BC10-9098D00E78DD}"/>
              </a:ext>
            </a:extLst>
          </p:cNvPr>
          <p:cNvSpPr txBox="1"/>
          <p:nvPr/>
        </p:nvSpPr>
        <p:spPr>
          <a:xfrm>
            <a:off x="1172452" y="1055489"/>
            <a:ext cx="9682542" cy="2651816"/>
          </a:xfrm>
          <a:prstGeom prst="rect">
            <a:avLst/>
          </a:prstGeom>
          <a:noFill/>
        </p:spPr>
        <p:txBody>
          <a:bodyPr wrap="square" lIns="0" tIns="0" rIns="0" bIns="0" rtlCol="0">
            <a:spAutoFit/>
          </a:bodyPr>
          <a:lstStyle/>
          <a:p>
            <a:pPr marL="0" marR="0" indent="0" eaLnBrk="0">
              <a:lnSpc>
                <a:spcPts val="3000"/>
              </a:lnSpc>
            </a:pPr>
            <a:r>
              <a:rPr lang="en-US" altLang="zh-CN" kern="0" spc="0" baseline="0" noProof="0" dirty="0">
                <a:solidFill>
                  <a:schemeClr val="bg2">
                    <a:lumMod val="10000"/>
                  </a:schemeClr>
                </a:solidFill>
                <a:latin typeface="+mn-ea"/>
                <a:cs typeface="Arial" pitchFamily="34" charset="0"/>
              </a:rPr>
              <a:t>7.</a:t>
            </a:r>
            <a:r>
              <a:rPr lang="zh-CN" altLang="en-US" kern="0" spc="0" baseline="0" noProof="0" dirty="0">
                <a:solidFill>
                  <a:schemeClr val="bg2">
                    <a:lumMod val="10000"/>
                  </a:schemeClr>
                </a:solidFill>
                <a:latin typeface="+mn-ea"/>
                <a:cs typeface="Arial" pitchFamily="34" charset="0"/>
              </a:rPr>
              <a:t>请全体作者认真阅读本协议书后签字（如有特殊情况不能签字，可写委托书由通讯作者解决），并请注明作者序号（如：</a:t>
            </a:r>
            <a:r>
              <a:rPr lang="en-US" altLang="zh-CN" kern="0" spc="0" baseline="0" noProof="0" dirty="0">
                <a:solidFill>
                  <a:schemeClr val="bg2">
                    <a:lumMod val="10000"/>
                  </a:schemeClr>
                </a:solidFill>
                <a:latin typeface="+mn-ea"/>
                <a:cs typeface="Arial" pitchFamily="34" charset="0"/>
              </a:rPr>
              <a:t>1.××2.××</a:t>
            </a:r>
            <a:r>
              <a:rPr lang="zh-CN" altLang="en-US" kern="0" spc="0" baseline="0" noProof="0" dirty="0">
                <a:solidFill>
                  <a:schemeClr val="bg2">
                    <a:lumMod val="10000"/>
                  </a:schemeClr>
                </a:solidFill>
                <a:latin typeface="+mn-ea"/>
                <a:cs typeface="Arial" pitchFamily="34" charset="0"/>
              </a:rPr>
              <a:t>）。上述约定在稿件正式受理后生效。</a:t>
            </a:r>
            <a:endParaRPr lang="en-US" altLang="zh-CN" kern="0" spc="0" baseline="0" noProof="0" dirty="0">
              <a:solidFill>
                <a:schemeClr val="bg2">
                  <a:lumMod val="10000"/>
                </a:schemeClr>
              </a:solidFill>
              <a:latin typeface="+mn-ea"/>
              <a:cs typeface="Arial" pitchFamily="34" charset="0"/>
            </a:endParaRPr>
          </a:p>
          <a:p>
            <a:pPr marL="0" marR="0" indent="0" eaLnBrk="0">
              <a:lnSpc>
                <a:spcPts val="3000"/>
              </a:lnSpc>
            </a:pPr>
            <a:endParaRPr lang="en-US" altLang="zh-CN" kern="0" dirty="0">
              <a:solidFill>
                <a:schemeClr val="bg2">
                  <a:lumMod val="10000"/>
                </a:schemeClr>
              </a:solidFill>
              <a:latin typeface="+mn-ea"/>
              <a:cs typeface="Arial" pitchFamily="34" charset="0"/>
            </a:endParaRPr>
          </a:p>
          <a:p>
            <a:pPr marL="0" marR="0" indent="0" eaLnBrk="0">
              <a:lnSpc>
                <a:spcPts val="3000"/>
              </a:lnSpc>
            </a:pPr>
            <a:r>
              <a:rPr lang="zh-CN" altLang="en-US" kern="0" spc="0" baseline="0" noProof="0" dirty="0">
                <a:solidFill>
                  <a:schemeClr val="bg2">
                    <a:lumMod val="10000"/>
                  </a:schemeClr>
                </a:solidFill>
                <a:latin typeface="+mn-ea"/>
                <a:cs typeface="Arial" pitchFamily="34" charset="0"/>
              </a:rPr>
              <a:t>甲方（全体作者按署名顺序签名）：</a:t>
            </a:r>
          </a:p>
          <a:p>
            <a:pPr marL="0" marR="0" indent="0" eaLnBrk="0">
              <a:lnSpc>
                <a:spcPts val="3000"/>
              </a:lnSpc>
            </a:pPr>
            <a:r>
              <a:rPr lang="en-US" altLang="zh-CN" kern="0" spc="0" baseline="0" noProof="0" dirty="0">
                <a:solidFill>
                  <a:schemeClr val="bg2">
                    <a:lumMod val="10000"/>
                  </a:schemeClr>
                </a:solidFill>
                <a:latin typeface="+mn-ea"/>
                <a:cs typeface="Arial" pitchFamily="34" charset="0"/>
              </a:rPr>
              <a:t>1.</a:t>
            </a:r>
            <a:br>
              <a:rPr lang="en-US" altLang="zh-CN" kern="0" spc="0" baseline="0" noProof="0" dirty="0">
                <a:solidFill>
                  <a:schemeClr val="bg2">
                    <a:lumMod val="10000"/>
                  </a:schemeClr>
                </a:solidFill>
                <a:latin typeface="+mn-ea"/>
                <a:cs typeface="Arial" pitchFamily="34" charset="0"/>
              </a:rPr>
            </a:br>
            <a:r>
              <a:rPr lang="en-US" altLang="zh-CN" kern="0" spc="0" baseline="0" noProof="0" dirty="0">
                <a:solidFill>
                  <a:schemeClr val="bg2">
                    <a:lumMod val="10000"/>
                  </a:schemeClr>
                </a:solidFill>
                <a:latin typeface="+mn-ea"/>
                <a:cs typeface="Arial" pitchFamily="34" charset="0"/>
              </a:rPr>
              <a:t>2.</a:t>
            </a:r>
          </a:p>
          <a:p>
            <a:pPr marL="0" marR="0" indent="0" eaLnBrk="0">
              <a:lnSpc>
                <a:spcPts val="3000"/>
              </a:lnSpc>
            </a:pPr>
            <a:endParaRPr lang="en-US" altLang="zh-CN" kern="0" spc="0" baseline="0" noProof="0" dirty="0">
              <a:solidFill>
                <a:schemeClr val="bg2">
                  <a:lumMod val="10000"/>
                </a:schemeClr>
              </a:solidFill>
              <a:latin typeface="+mn-ea"/>
              <a:cs typeface="Arial" pitchFamily="34" charset="0"/>
            </a:endParaRPr>
          </a:p>
        </p:txBody>
      </p:sp>
      <p:sp>
        <p:nvSpPr>
          <p:cNvPr id="5" name="文本框 4">
            <a:extLst>
              <a:ext uri="{FF2B5EF4-FFF2-40B4-BE49-F238E27FC236}">
                <a16:creationId xmlns:a16="http://schemas.microsoft.com/office/drawing/2014/main" id="{F01396C7-11D6-2A5F-B4F5-C50BC7790C6B}"/>
              </a:ext>
            </a:extLst>
          </p:cNvPr>
          <p:cNvSpPr txBox="1"/>
          <p:nvPr/>
        </p:nvSpPr>
        <p:spPr>
          <a:xfrm>
            <a:off x="1465940" y="4338807"/>
            <a:ext cx="6097772" cy="400110"/>
          </a:xfrm>
          <a:prstGeom prst="rect">
            <a:avLst/>
          </a:prstGeom>
          <a:noFill/>
        </p:spPr>
        <p:txBody>
          <a:bodyPr wrap="square">
            <a:spAutoFit/>
          </a:bodyPr>
          <a:lstStyle/>
          <a:p>
            <a:pPr marL="0" marR="0" indent="0" eaLnBrk="0">
              <a:lnSpc>
                <a:spcPct val="100000"/>
              </a:lnSpc>
            </a:pPr>
            <a:r>
              <a:rPr lang="en-US" altLang="zh-CN" sz="2000" kern="0" spc="-15" baseline="0" noProof="0" dirty="0" err="1">
                <a:solidFill>
                  <a:srgbClr val="242021"/>
                </a:solidFill>
                <a:latin typeface="+mn-ea"/>
                <a:cs typeface="SimSun" pitchFamily="2" charset="0"/>
              </a:rPr>
              <a:t>作者单位科研管理部门公章</a:t>
            </a:r>
            <a:endParaRPr lang="en-US" altLang="zh-CN" sz="2000" kern="0" spc="-15" baseline="0" noProof="0" dirty="0">
              <a:solidFill>
                <a:srgbClr val="242021"/>
              </a:solidFill>
              <a:latin typeface="+mn-ea"/>
              <a:cs typeface="SimSun" pitchFamily="2" charset="0"/>
            </a:endParaRPr>
          </a:p>
        </p:txBody>
      </p:sp>
      <p:sp>
        <p:nvSpPr>
          <p:cNvPr id="7" name="TextBox3575">
            <a:extLst>
              <a:ext uri="{FF2B5EF4-FFF2-40B4-BE49-F238E27FC236}">
                <a16:creationId xmlns:a16="http://schemas.microsoft.com/office/drawing/2014/main" id="{27D7FAC8-486C-864D-D940-C2ACC1FBCE34}"/>
              </a:ext>
            </a:extLst>
          </p:cNvPr>
          <p:cNvSpPr txBox="1"/>
          <p:nvPr/>
        </p:nvSpPr>
        <p:spPr>
          <a:xfrm>
            <a:off x="6096000" y="4338807"/>
            <a:ext cx="4732669" cy="331116"/>
          </a:xfrm>
          <a:prstGeom prst="rect">
            <a:avLst/>
          </a:prstGeom>
          <a:noFill/>
        </p:spPr>
        <p:txBody>
          <a:bodyPr wrap="square" lIns="0" tIns="0" rIns="0" bIns="0" rtlCol="0">
            <a:spAutoFit/>
          </a:bodyPr>
          <a:lstStyle/>
          <a:p>
            <a:pPr marL="633412" marR="0" indent="-633412" eaLnBrk="0">
              <a:lnSpc>
                <a:spcPct val="117460"/>
              </a:lnSpc>
            </a:pPr>
            <a:r>
              <a:rPr lang="en-US" altLang="zh-CN" sz="2000" kern="0" spc="-65" baseline="0" noProof="0" dirty="0" err="1">
                <a:solidFill>
                  <a:srgbClr val="242021"/>
                </a:solidFill>
                <a:latin typeface="+mn-ea"/>
                <a:cs typeface="SimSun" pitchFamily="2" charset="0"/>
              </a:rPr>
              <a:t>乙方</a:t>
            </a:r>
            <a:r>
              <a:rPr lang="en-US" altLang="zh-CN" sz="2000" kern="0" spc="-65" baseline="0" noProof="0" dirty="0">
                <a:solidFill>
                  <a:srgbClr val="242021"/>
                </a:solidFill>
                <a:latin typeface="+mn-ea"/>
                <a:cs typeface="SimSun" pitchFamily="2" charset="0"/>
              </a:rPr>
              <a:t>：《××</a:t>
            </a:r>
            <a:r>
              <a:rPr lang="en-US" altLang="zh-CN" sz="2000" kern="0" spc="-50" baseline="0" noProof="0" dirty="0" err="1">
                <a:solidFill>
                  <a:srgbClr val="242021"/>
                </a:solidFill>
                <a:latin typeface="+mn-ea"/>
                <a:cs typeface="SimSun" pitchFamily="2" charset="0"/>
              </a:rPr>
              <a:t>学报》编辑部</a:t>
            </a:r>
            <a:r>
              <a:rPr lang="en-US" altLang="zh-CN" sz="2000" kern="0" spc="-50" baseline="0" noProof="0">
                <a:solidFill>
                  <a:srgbClr val="242021"/>
                </a:solidFill>
                <a:latin typeface="+mn-ea"/>
                <a:cs typeface="SimSun" pitchFamily="2" charset="0"/>
              </a:rPr>
              <a:t>      </a:t>
            </a:r>
            <a:r>
              <a:rPr lang="en-US" altLang="zh-CN" sz="2000" kern="0" spc="0" baseline="0" noProof="0">
                <a:solidFill>
                  <a:srgbClr val="242021"/>
                </a:solidFill>
                <a:latin typeface="+mn-ea"/>
                <a:cs typeface="SimSun" pitchFamily="2" charset="0"/>
              </a:rPr>
              <a:t>年</a:t>
            </a:r>
            <a:r>
              <a:rPr lang="en-US" altLang="zh-CN" sz="2000" kern="0" spc="1570" baseline="0" noProof="0">
                <a:latin typeface="+mn-ea"/>
                <a:cs typeface="SimSun" pitchFamily="2" charset="0"/>
              </a:rPr>
              <a:t> </a:t>
            </a:r>
            <a:r>
              <a:rPr lang="en-US" altLang="zh-CN" sz="2000" kern="0" spc="0" baseline="0" noProof="0" dirty="0">
                <a:solidFill>
                  <a:srgbClr val="242021"/>
                </a:solidFill>
                <a:latin typeface="+mn-ea"/>
                <a:cs typeface="SimSun" pitchFamily="2" charset="0"/>
              </a:rPr>
              <a:t>月</a:t>
            </a:r>
            <a:r>
              <a:rPr lang="en-US" altLang="zh-CN" sz="2000" kern="0" spc="1570" baseline="0" noProof="0" dirty="0">
                <a:latin typeface="+mn-ea"/>
                <a:cs typeface="SimSun" pitchFamily="2" charset="0"/>
              </a:rPr>
              <a:t> </a:t>
            </a:r>
            <a:r>
              <a:rPr lang="en-US" altLang="zh-CN" sz="2000" kern="0" spc="-15" baseline="0" noProof="0" dirty="0">
                <a:solidFill>
                  <a:srgbClr val="242021"/>
                </a:solidFill>
                <a:latin typeface="+mn-ea"/>
                <a:cs typeface="SimSun" pitchFamily="2" charset="0"/>
              </a:rPr>
              <a:t>日</a:t>
            </a:r>
          </a:p>
        </p:txBody>
      </p:sp>
    </p:spTree>
    <p:extLst>
      <p:ext uri="{BB962C8B-B14F-4D97-AF65-F5344CB8AC3E}">
        <p14:creationId xmlns:p14="http://schemas.microsoft.com/office/powerpoint/2010/main" val="1453322155"/>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五、保密性问题</a:t>
            </a:r>
          </a:p>
        </p:txBody>
      </p:sp>
      <p:sp>
        <p:nvSpPr>
          <p:cNvPr id="5" name="文本框 4">
            <a:extLst>
              <a:ext uri="{FF2B5EF4-FFF2-40B4-BE49-F238E27FC236}">
                <a16:creationId xmlns:a16="http://schemas.microsoft.com/office/drawing/2014/main" id="{A16EAC1F-9E1D-B2D6-BB33-AD45C62B7221}"/>
              </a:ext>
            </a:extLst>
          </p:cNvPr>
          <p:cNvSpPr txBox="1"/>
          <p:nvPr/>
        </p:nvSpPr>
        <p:spPr>
          <a:xfrm>
            <a:off x="651902" y="1174019"/>
            <a:ext cx="10888195" cy="3370859"/>
          </a:xfrm>
          <a:prstGeom prst="rect">
            <a:avLst/>
          </a:prstGeom>
          <a:noFill/>
        </p:spPr>
        <p:txBody>
          <a:bodyPr wrap="square">
            <a:spAutoFit/>
          </a:bodyPr>
          <a:lstStyle/>
          <a:p>
            <a:pPr marL="0" marR="62675" indent="266700" eaLnBrk="0">
              <a:lnSpc>
                <a:spcPct val="134920"/>
              </a:lnSpc>
              <a:spcAft>
                <a:spcPts val="0"/>
              </a:spcAft>
            </a:pPr>
            <a:r>
              <a:rPr lang="zh-CN" altLang="en-US" sz="2000" b="1" dirty="0">
                <a:solidFill>
                  <a:srgbClr val="004F88"/>
                </a:solidFill>
              </a:rPr>
              <a:t>有些方面的稿件有可能涉及保密性审查或授权发表的问题。</a:t>
            </a:r>
          </a:p>
          <a:p>
            <a:pPr marR="62675" indent="266700" eaLnBrk="0">
              <a:lnSpc>
                <a:spcPct val="134920"/>
              </a:lnSpc>
            </a:pPr>
            <a:r>
              <a:rPr lang="zh-CN" altLang="en-US" sz="2000" dirty="0">
                <a:solidFill>
                  <a:schemeClr val="bg2">
                    <a:lumMod val="25000"/>
                  </a:schemeClr>
                </a:solidFill>
              </a:rPr>
              <a:t>（</a:t>
            </a:r>
            <a:r>
              <a:rPr lang="en-US" altLang="zh-CN" sz="2000" dirty="0">
                <a:solidFill>
                  <a:schemeClr val="bg2">
                    <a:lumMod val="25000"/>
                  </a:schemeClr>
                </a:solidFill>
              </a:rPr>
              <a:t>1</a:t>
            </a:r>
            <a:r>
              <a:rPr lang="zh-CN" altLang="en-US" sz="2000" dirty="0">
                <a:solidFill>
                  <a:schemeClr val="bg2">
                    <a:lumMod val="25000"/>
                  </a:schemeClr>
                </a:solidFill>
              </a:rPr>
              <a:t>）一些来自国计民生科研项目的科技论文的保密性要求较高，作者应在稿件投寄之前取得主管部门的书面同意，如流行病学、传染病学等方面的研究内容（关于发病率、死亡率、出生率、疫情报告、流行趋势、各种肿瘤概况等），以及涉及国家、集体、个人秘密的科研项目或专利内容等都需要保密。</a:t>
            </a:r>
            <a:r>
              <a:rPr lang="zh-CN" altLang="en-US" sz="2000" b="1" dirty="0">
                <a:solidFill>
                  <a:srgbClr val="004F88"/>
                </a:solidFill>
              </a:rPr>
              <a:t>类似有关方面的稿件在投稿的同时应当附有单位的保密审查同意书。</a:t>
            </a:r>
            <a:endParaRPr lang="en-US" altLang="zh-CN" sz="2000" b="1" dirty="0">
              <a:solidFill>
                <a:srgbClr val="004F88"/>
              </a:solidFill>
            </a:endParaRPr>
          </a:p>
          <a:p>
            <a:pPr marL="0" marR="62675" indent="266700" eaLnBrk="0">
              <a:lnSpc>
                <a:spcPct val="134920"/>
              </a:lnSpc>
              <a:spcAft>
                <a:spcPts val="0"/>
              </a:spcAft>
            </a:pPr>
            <a:r>
              <a:rPr lang="zh-CN" altLang="en-US" sz="2000" dirty="0">
                <a:solidFill>
                  <a:schemeClr val="bg2">
                    <a:lumMod val="25000"/>
                  </a:schemeClr>
                </a:solidFill>
              </a:rPr>
              <a:t>（</a:t>
            </a:r>
            <a:r>
              <a:rPr lang="en-US" altLang="zh-CN" sz="2000" dirty="0">
                <a:solidFill>
                  <a:schemeClr val="bg2">
                    <a:lumMod val="25000"/>
                  </a:schemeClr>
                </a:solidFill>
              </a:rPr>
              <a:t>2</a:t>
            </a:r>
            <a:r>
              <a:rPr lang="zh-CN" altLang="en-US" sz="2000" dirty="0">
                <a:solidFill>
                  <a:schemeClr val="bg2">
                    <a:lumMod val="25000"/>
                  </a:schemeClr>
                </a:solidFill>
              </a:rPr>
              <a:t>）毕业论文（设计）投稿时也应当征得论文指导教师或学位授予单位的同意。为了避免日后不必要的法律纷争，有关作者在投稿前不要忘记取得必要的同意和授权。</a:t>
            </a:r>
          </a:p>
          <a:p>
            <a:pPr marR="62675" indent="266700" eaLnBrk="0">
              <a:lnSpc>
                <a:spcPct val="134920"/>
              </a:lnSpc>
            </a:pPr>
            <a:endParaRPr lang="zh-CN" altLang="en-US" sz="2000" dirty="0">
              <a:solidFill>
                <a:schemeClr val="bg2">
                  <a:lumMod val="25000"/>
                </a:schemeClr>
              </a:solidFill>
            </a:endParaRPr>
          </a:p>
        </p:txBody>
      </p:sp>
      <p:sp>
        <p:nvSpPr>
          <p:cNvPr id="2" name="矩形 1">
            <a:extLst>
              <a:ext uri="{FF2B5EF4-FFF2-40B4-BE49-F238E27FC236}">
                <a16:creationId xmlns:a16="http://schemas.microsoft.com/office/drawing/2014/main" id="{774A387B-B81E-9E28-62E7-1B6CA87145D9}"/>
              </a:ext>
            </a:extLst>
          </p:cNvPr>
          <p:cNvSpPr/>
          <p:nvPr/>
        </p:nvSpPr>
        <p:spPr>
          <a:xfrm>
            <a:off x="1166500" y="5494176"/>
            <a:ext cx="10467976" cy="878110"/>
          </a:xfrm>
          <a:prstGeom prst="rect">
            <a:avLst/>
          </a:prstGeom>
          <a:solidFill>
            <a:schemeClr val="accent1">
              <a:alpha val="5000"/>
            </a:schemeClr>
          </a:solidFill>
          <a:ln w="63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tx1"/>
              </a:solidFill>
            </a:endParaRPr>
          </a:p>
        </p:txBody>
      </p:sp>
      <p:cxnSp>
        <p:nvCxnSpPr>
          <p:cNvPr id="3" name="直接连接符 2">
            <a:extLst>
              <a:ext uri="{FF2B5EF4-FFF2-40B4-BE49-F238E27FC236}">
                <a16:creationId xmlns:a16="http://schemas.microsoft.com/office/drawing/2014/main" id="{CC9A356D-D5BD-2948-02CD-79A21D553BD7}"/>
              </a:ext>
            </a:extLst>
          </p:cNvPr>
          <p:cNvCxnSpPr>
            <a:cxnSpLocks/>
          </p:cNvCxnSpPr>
          <p:nvPr/>
        </p:nvCxnSpPr>
        <p:spPr>
          <a:xfrm>
            <a:off x="1268892" y="6370085"/>
            <a:ext cx="10365584"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9B5222AF-8BBF-6328-A845-83A102222CE1}"/>
              </a:ext>
            </a:extLst>
          </p:cNvPr>
          <p:cNvSpPr txBox="1"/>
          <p:nvPr/>
        </p:nvSpPr>
        <p:spPr>
          <a:xfrm>
            <a:off x="2195047" y="5740858"/>
            <a:ext cx="9596786" cy="397032"/>
          </a:xfrm>
          <a:prstGeom prst="rect">
            <a:avLst/>
          </a:prstGeom>
          <a:noFill/>
        </p:spPr>
        <p:txBody>
          <a:bodyPr wrap="square" rtlCol="0">
            <a:spAutoFit/>
          </a:bodyPr>
          <a:lstStyle/>
          <a:p>
            <a:pPr algn="l" eaLnBrk="0" fontAlgn="base">
              <a:lnSpc>
                <a:spcPct val="99000"/>
              </a:lnSpc>
              <a:spcBef>
                <a:spcPts val="5"/>
              </a:spcBef>
            </a:pPr>
            <a:r>
              <a:rPr lang="zh-CN" altLang="en-US"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rPr>
              <a:t>行成在发表毕业论文（设计）时如果不遵守法律规定，可能造成哪些社会</a:t>
            </a:r>
            <a:r>
              <a:rPr lang="zh-CN" altLang="en-US" sz="2000" spc="10" dirty="0">
                <a:solidFill>
                  <a:srgbClr val="242021"/>
                </a:solidFill>
                <a:latin typeface="微软雅黑" panose="020B0503020204020204" pitchFamily="34" charset="-122"/>
                <a:ea typeface="微软雅黑" panose="020B0503020204020204" pitchFamily="34" charset="-122"/>
                <a:cs typeface="黑体" panose="02010609060101010101" pitchFamily="49" charset="-122"/>
              </a:rPr>
              <a:t>危害？</a:t>
            </a:r>
            <a:endParaRPr lang="zh-CN" altLang="en-US"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endParaRPr>
          </a:p>
        </p:txBody>
      </p:sp>
      <p:grpSp>
        <p:nvGrpSpPr>
          <p:cNvPr id="7" name="组合 6">
            <a:extLst>
              <a:ext uri="{FF2B5EF4-FFF2-40B4-BE49-F238E27FC236}">
                <a16:creationId xmlns:a16="http://schemas.microsoft.com/office/drawing/2014/main" id="{5EB20F6C-44E3-DDC6-1EF0-A2C71B333695}"/>
              </a:ext>
            </a:extLst>
          </p:cNvPr>
          <p:cNvGrpSpPr/>
          <p:nvPr/>
        </p:nvGrpSpPr>
        <p:grpSpPr>
          <a:xfrm>
            <a:off x="846537" y="5153006"/>
            <a:ext cx="1114186" cy="1114186"/>
            <a:chOff x="254909" y="5164628"/>
            <a:chExt cx="1114186" cy="1114186"/>
          </a:xfrm>
        </p:grpSpPr>
        <p:pic>
          <p:nvPicPr>
            <p:cNvPr id="8" name="图片 9" descr="19961858">
              <a:extLst>
                <a:ext uri="{FF2B5EF4-FFF2-40B4-BE49-F238E27FC236}">
                  <a16:creationId xmlns:a16="http://schemas.microsoft.com/office/drawing/2014/main" id="{31F7E9CD-73BE-5F51-C1C6-DCADCCBA501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4909" y="5164628"/>
              <a:ext cx="1114186" cy="1114186"/>
            </a:xfrm>
            <a:prstGeom prst="rect">
              <a:avLst/>
            </a:prstGeom>
          </p:spPr>
        </p:pic>
        <p:sp>
          <p:nvSpPr>
            <p:cNvPr id="9" name="文本框 8">
              <a:extLst>
                <a:ext uri="{FF2B5EF4-FFF2-40B4-BE49-F238E27FC236}">
                  <a16:creationId xmlns:a16="http://schemas.microsoft.com/office/drawing/2014/main" id="{2ACC068B-A889-9A9B-64CF-02DC2C052E55}"/>
                </a:ext>
              </a:extLst>
            </p:cNvPr>
            <p:cNvSpPr txBox="1"/>
            <p:nvPr/>
          </p:nvSpPr>
          <p:spPr>
            <a:xfrm>
              <a:off x="254909" y="5490888"/>
              <a:ext cx="1114186" cy="461665"/>
            </a:xfrm>
            <a:prstGeom prst="rect">
              <a:avLst/>
            </a:prstGeom>
            <a:noFill/>
          </p:spPr>
          <p:txBody>
            <a:bodyPr wrap="square" rtlCol="0">
              <a:spAutoFit/>
            </a:bodyPr>
            <a:lstStyle/>
            <a:p>
              <a:r>
                <a:rPr lang="zh-CN" altLang="en-US" sz="2400" b="1" dirty="0">
                  <a:solidFill>
                    <a:schemeClr val="bg1"/>
                  </a:solidFill>
                </a:rPr>
                <a:t>说一说</a:t>
              </a:r>
            </a:p>
          </p:txBody>
        </p:sp>
      </p:grpSp>
    </p:spTree>
    <p:extLst>
      <p:ext uri="{BB962C8B-B14F-4D97-AF65-F5344CB8AC3E}">
        <p14:creationId xmlns:p14="http://schemas.microsoft.com/office/powerpoint/2010/main" val="1857796403"/>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论文（设计）来稿审读模拟</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3"/>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4"/>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42983" y="3885401"/>
              <a:ext cx="268177" cy="268177"/>
            </a:xfrm>
            <a:prstGeom prst="rect">
              <a:avLst/>
            </a:prstGeom>
          </p:spPr>
        </p:pic>
      </p:grpSp>
      <p:grpSp>
        <p:nvGrpSpPr>
          <p:cNvPr id="7" name="组合 6">
            <a:extLst>
              <a:ext uri="{FF2B5EF4-FFF2-40B4-BE49-F238E27FC236}">
                <a16:creationId xmlns:a16="http://schemas.microsoft.com/office/drawing/2014/main" id="{46DD29C1-C181-7912-8BDD-3C14CB4A63D7}"/>
              </a:ext>
            </a:extLst>
          </p:cNvPr>
          <p:cNvGrpSpPr/>
          <p:nvPr/>
        </p:nvGrpSpPr>
        <p:grpSpPr>
          <a:xfrm>
            <a:off x="1053050" y="1100661"/>
            <a:ext cx="10549454" cy="4601560"/>
            <a:chOff x="853299" y="1928017"/>
            <a:chExt cx="9551035" cy="4601560"/>
          </a:xfrm>
        </p:grpSpPr>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853299" y="1928017"/>
              <a:ext cx="3413923" cy="461665"/>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活动描述</a:t>
              </a:r>
            </a:p>
          </p:txBody>
        </p:sp>
        <p:sp>
          <p:nvSpPr>
            <p:cNvPr id="9" name="文本框 8">
              <a:extLst>
                <a:ext uri="{FF2B5EF4-FFF2-40B4-BE49-F238E27FC236}">
                  <a16:creationId xmlns:a16="http://schemas.microsoft.com/office/drawing/2014/main" id="{B667890C-F291-212C-C66E-92BE2A11372D}"/>
                </a:ext>
              </a:extLst>
            </p:cNvPr>
            <p:cNvSpPr txBox="1"/>
            <p:nvPr>
              <p:custDataLst>
                <p:tags r:id="rId2"/>
              </p:custDataLst>
            </p:nvPr>
          </p:nvSpPr>
          <p:spPr>
            <a:xfrm>
              <a:off x="864729" y="2389662"/>
              <a:ext cx="9539605" cy="4139915"/>
            </a:xfrm>
            <a:prstGeom prst="rect">
              <a:avLst/>
            </a:prstGeom>
            <a:noFill/>
          </p:spPr>
          <p:txBody>
            <a:bodyPr wrap="square">
              <a:noAutofit/>
            </a:bodyPr>
            <a:lstStyle/>
            <a:p>
              <a:pPr indent="0" algn="just" fontAlgn="auto">
                <a:lnSpc>
                  <a:spcPct val="150000"/>
                </a:lnSpc>
              </a:pPr>
              <a:r>
                <a:rPr lang="zh-CN" altLang="en-US" sz="2000" dirty="0">
                  <a:solidFill>
                    <a:schemeClr val="tx1">
                      <a:lumMod val="85000"/>
                      <a:lumOff val="15000"/>
                    </a:schemeClr>
                  </a:solidFill>
                  <a:latin typeface="微软雅黑" charset="0"/>
                  <a:ea typeface="微软雅黑" charset="0"/>
                  <a:cs typeface="微软雅黑" charset="0"/>
                </a:rPr>
                <a:t>以小组为单位，搜集一篇自己觉得写得不错的论文（设计），当作某期刊编辑部收到的论文（设计）进行审读，体验编辑人员审读论文（设计）的过程，了解编辑对论文（设计）来稿的要求，以提高实际论文（设计）投稿的命中率。</a:t>
              </a:r>
            </a:p>
            <a:p>
              <a:pPr algn="just">
                <a:lnSpc>
                  <a:spcPct val="150000"/>
                </a:lnSpc>
              </a:pPr>
              <a:r>
                <a:rPr lang="zh-CN" altLang="en-US" sz="2400" b="1" dirty="0">
                  <a:solidFill>
                    <a:schemeClr val="accent2">
                      <a:lumMod val="50000"/>
                    </a:schemeClr>
                  </a:solidFill>
                  <a:latin typeface="微软雅黑" charset="0"/>
                  <a:ea typeface="微软雅黑" charset="0"/>
                  <a:cs typeface="微软雅黑" charset="0"/>
                </a:rPr>
                <a:t>活动实施</a:t>
              </a:r>
              <a:endParaRPr lang="en-US" altLang="zh-CN" sz="2400" b="1" dirty="0">
                <a:solidFill>
                  <a:schemeClr val="accent2">
                    <a:lumMod val="50000"/>
                  </a:schemeClr>
                </a:solidFill>
                <a:latin typeface="微软雅黑" charset="0"/>
                <a:ea typeface="微软雅黑" charset="0"/>
                <a:cs typeface="微软雅黑" charset="0"/>
              </a:endParaRPr>
            </a:p>
            <a:p>
              <a:pPr algn="just">
                <a:lnSpc>
                  <a:spcPct val="150000"/>
                </a:lnSpc>
              </a:pPr>
              <a:r>
                <a:rPr lang="zh-CN" altLang="en-US" sz="2200" b="1" dirty="0">
                  <a:solidFill>
                    <a:schemeClr val="accent3">
                      <a:lumMod val="75000"/>
                    </a:schemeClr>
                  </a:solidFill>
                  <a:latin typeface="微软雅黑" charset="0"/>
                  <a:ea typeface="微软雅黑" charset="0"/>
                  <a:cs typeface="微软雅黑" charset="0"/>
                </a:rPr>
                <a:t>一、角色分工</a:t>
              </a:r>
            </a:p>
            <a:p>
              <a:pPr algn="just">
                <a:lnSpc>
                  <a:spcPct val="150000"/>
                </a:lnSpc>
              </a:pPr>
              <a:r>
                <a:rPr lang="zh-CN" altLang="en-US" sz="2000" dirty="0">
                  <a:solidFill>
                    <a:schemeClr val="tx1">
                      <a:lumMod val="85000"/>
                      <a:lumOff val="15000"/>
                    </a:schemeClr>
                  </a:solidFill>
                  <a:latin typeface="微软雅黑" charset="0"/>
                  <a:ea typeface="微软雅黑" charset="0"/>
                </a:rPr>
                <a:t>将班级分为若干小组，每组</a:t>
              </a:r>
              <a:r>
                <a:rPr lang="en-US" altLang="zh-CN" sz="2000" dirty="0">
                  <a:solidFill>
                    <a:schemeClr val="tx1">
                      <a:lumMod val="85000"/>
                      <a:lumOff val="15000"/>
                    </a:schemeClr>
                  </a:solidFill>
                  <a:latin typeface="微软雅黑" charset="0"/>
                  <a:ea typeface="微软雅黑" charset="0"/>
                </a:rPr>
                <a:t>2</a:t>
              </a:r>
              <a:r>
                <a:rPr lang="zh-CN" altLang="en-US" sz="2000" dirty="0">
                  <a:solidFill>
                    <a:schemeClr val="tx1">
                      <a:lumMod val="85000"/>
                      <a:lumOff val="15000"/>
                    </a:schemeClr>
                  </a:solidFill>
                  <a:latin typeface="微软雅黑" charset="0"/>
                  <a:ea typeface="微软雅黑" charset="0"/>
                </a:rPr>
                <a:t>～</a:t>
              </a:r>
              <a:r>
                <a:rPr lang="en-US" altLang="zh-CN" sz="2000" dirty="0">
                  <a:solidFill>
                    <a:schemeClr val="tx1">
                      <a:lumMod val="85000"/>
                      <a:lumOff val="15000"/>
                    </a:schemeClr>
                  </a:solidFill>
                  <a:latin typeface="微软雅黑" charset="0"/>
                  <a:ea typeface="微软雅黑" charset="0"/>
                </a:rPr>
                <a:t>3</a:t>
              </a:r>
              <a:r>
                <a:rPr lang="zh-CN" altLang="en-US" sz="2000" dirty="0">
                  <a:solidFill>
                    <a:schemeClr val="tx1">
                      <a:lumMod val="85000"/>
                      <a:lumOff val="15000"/>
                    </a:schemeClr>
                  </a:solidFill>
                  <a:latin typeface="微软雅黑" charset="0"/>
                  <a:ea typeface="微软雅黑" charset="0"/>
                </a:rPr>
                <a:t>人。</a:t>
              </a:r>
            </a:p>
            <a:p>
              <a:pPr algn="just">
                <a:lnSpc>
                  <a:spcPct val="150000"/>
                </a:lnSpc>
              </a:pPr>
              <a:r>
                <a:rPr lang="zh-CN" altLang="en-US" sz="2200" b="1" dirty="0">
                  <a:solidFill>
                    <a:schemeClr val="accent3">
                      <a:lumMod val="75000"/>
                    </a:schemeClr>
                  </a:solidFill>
                  <a:latin typeface="微软雅黑" charset="0"/>
                  <a:ea typeface="微软雅黑" charset="0"/>
                </a:rPr>
                <a:t>二、材料准备</a:t>
              </a:r>
            </a:p>
            <a:p>
              <a:pPr algn="just">
                <a:lnSpc>
                  <a:spcPct val="150000"/>
                </a:lnSpc>
              </a:pPr>
              <a:r>
                <a:rPr lang="zh-CN" altLang="en-US" sz="2000" dirty="0">
                  <a:solidFill>
                    <a:schemeClr val="tx1">
                      <a:lumMod val="85000"/>
                      <a:lumOff val="15000"/>
                    </a:schemeClr>
                  </a:solidFill>
                  <a:latin typeface="微软雅黑" charset="0"/>
                  <a:ea typeface="微软雅黑" charset="0"/>
                </a:rPr>
                <a:t>电脑、文具、模拟论文（设计）等。</a:t>
              </a:r>
              <a:endParaRPr lang="zh-CN" altLang="en-US" sz="2400" b="1" dirty="0">
                <a:solidFill>
                  <a:schemeClr val="accent2">
                    <a:lumMod val="50000"/>
                  </a:schemeClr>
                </a:solidFill>
                <a:latin typeface="微软雅黑" charset="0"/>
                <a:ea typeface="微软雅黑" charset="0"/>
                <a:cs typeface="微软雅黑" charset="0"/>
              </a:endParaRPr>
            </a:p>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p:txBody>
        </p:sp>
      </p:gr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67273890"/>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论文（设计）来稿审读模拟</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3"/>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4"/>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42983" y="3885401"/>
              <a:ext cx="268177" cy="268177"/>
            </a:xfrm>
            <a:prstGeom prst="rect">
              <a:avLst/>
            </a:prstGeom>
          </p:spPr>
        </p:pic>
      </p:grpSp>
      <p:grpSp>
        <p:nvGrpSpPr>
          <p:cNvPr id="7" name="组合 6">
            <a:extLst>
              <a:ext uri="{FF2B5EF4-FFF2-40B4-BE49-F238E27FC236}">
                <a16:creationId xmlns:a16="http://schemas.microsoft.com/office/drawing/2014/main" id="{46DD29C1-C181-7912-8BDD-3C14CB4A63D7}"/>
              </a:ext>
            </a:extLst>
          </p:cNvPr>
          <p:cNvGrpSpPr/>
          <p:nvPr/>
        </p:nvGrpSpPr>
        <p:grpSpPr>
          <a:xfrm>
            <a:off x="1053050" y="1100661"/>
            <a:ext cx="10549454" cy="4601560"/>
            <a:chOff x="853299" y="1928017"/>
            <a:chExt cx="9551035" cy="4601560"/>
          </a:xfrm>
        </p:grpSpPr>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853299" y="1928017"/>
              <a:ext cx="3413923" cy="461665"/>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活动实施</a:t>
              </a:r>
            </a:p>
          </p:txBody>
        </p:sp>
        <p:sp>
          <p:nvSpPr>
            <p:cNvPr id="9" name="文本框 8">
              <a:extLst>
                <a:ext uri="{FF2B5EF4-FFF2-40B4-BE49-F238E27FC236}">
                  <a16:creationId xmlns:a16="http://schemas.microsoft.com/office/drawing/2014/main" id="{B667890C-F291-212C-C66E-92BE2A11372D}"/>
                </a:ext>
              </a:extLst>
            </p:cNvPr>
            <p:cNvSpPr txBox="1"/>
            <p:nvPr>
              <p:custDataLst>
                <p:tags r:id="rId2"/>
              </p:custDataLst>
            </p:nvPr>
          </p:nvSpPr>
          <p:spPr>
            <a:xfrm>
              <a:off x="864729" y="2389662"/>
              <a:ext cx="9539605" cy="4139915"/>
            </a:xfrm>
            <a:prstGeom prst="rect">
              <a:avLst/>
            </a:prstGeom>
            <a:noFill/>
          </p:spPr>
          <p:txBody>
            <a:bodyPr wrap="square">
              <a:noAutofit/>
            </a:bodyPr>
            <a:lstStyle/>
            <a:p>
              <a:pPr algn="just">
                <a:lnSpc>
                  <a:spcPct val="150000"/>
                </a:lnSpc>
              </a:pPr>
              <a:r>
                <a:rPr lang="zh-CN" altLang="en-US" sz="2200" b="1" dirty="0">
                  <a:solidFill>
                    <a:schemeClr val="accent3">
                      <a:lumMod val="75000"/>
                    </a:schemeClr>
                  </a:solidFill>
                  <a:latin typeface="微软雅黑" charset="0"/>
                  <a:ea typeface="微软雅黑" charset="0"/>
                </a:rPr>
                <a:t>三、流程模拟</a:t>
              </a:r>
            </a:p>
            <a:p>
              <a:pPr algn="just">
                <a:lnSpc>
                  <a:spcPct val="150000"/>
                </a:lnSpc>
              </a:pPr>
              <a:r>
                <a:rPr lang="zh-CN" altLang="en-US" sz="2000" dirty="0">
                  <a:solidFill>
                    <a:schemeClr val="tx1">
                      <a:lumMod val="85000"/>
                      <a:lumOff val="15000"/>
                    </a:schemeClr>
                  </a:solidFill>
                  <a:latin typeface="微软雅黑" charset="0"/>
                  <a:ea typeface="微软雅黑" charset="0"/>
                </a:rPr>
                <a:t>（</a:t>
              </a:r>
              <a:r>
                <a:rPr lang="en-US" altLang="zh-CN" sz="2000" dirty="0">
                  <a:solidFill>
                    <a:schemeClr val="tx1">
                      <a:lumMod val="85000"/>
                      <a:lumOff val="15000"/>
                    </a:schemeClr>
                  </a:solidFill>
                  <a:latin typeface="微软雅黑" charset="0"/>
                  <a:ea typeface="微软雅黑" charset="0"/>
                </a:rPr>
                <a:t>1</a:t>
              </a:r>
              <a:r>
                <a:rPr lang="zh-CN" altLang="en-US" sz="2000" dirty="0">
                  <a:solidFill>
                    <a:schemeClr val="tx1">
                      <a:lumMod val="85000"/>
                      <a:lumOff val="15000"/>
                    </a:schemeClr>
                  </a:solidFill>
                  <a:latin typeface="微软雅黑" charset="0"/>
                  <a:ea typeface="微软雅黑" charset="0"/>
                </a:rPr>
                <a:t>）每个人找一篇自己觉得写得较好的论文（设计），作为模拟论文（设计）进行投稿，将稿件交给组内其他人进行审读。</a:t>
              </a:r>
            </a:p>
            <a:p>
              <a:pPr algn="just">
                <a:lnSpc>
                  <a:spcPct val="150000"/>
                </a:lnSpc>
              </a:pPr>
              <a:r>
                <a:rPr lang="zh-CN" altLang="en-US" sz="2000" dirty="0">
                  <a:solidFill>
                    <a:schemeClr val="tx1">
                      <a:lumMod val="85000"/>
                      <a:lumOff val="15000"/>
                    </a:schemeClr>
                  </a:solidFill>
                  <a:latin typeface="微软雅黑" charset="0"/>
                  <a:ea typeface="微软雅黑" charset="0"/>
                </a:rPr>
                <a:t>（</a:t>
              </a:r>
              <a:r>
                <a:rPr lang="en-US" altLang="zh-CN" sz="2000" dirty="0">
                  <a:solidFill>
                    <a:schemeClr val="tx1">
                      <a:lumMod val="85000"/>
                      <a:lumOff val="15000"/>
                    </a:schemeClr>
                  </a:solidFill>
                  <a:latin typeface="微软雅黑" charset="0"/>
                  <a:ea typeface="微软雅黑" charset="0"/>
                </a:rPr>
                <a:t>2</a:t>
              </a:r>
              <a:r>
                <a:rPr lang="zh-CN" altLang="en-US" sz="2000" dirty="0">
                  <a:solidFill>
                    <a:schemeClr val="tx1">
                      <a:lumMod val="85000"/>
                      <a:lumOff val="15000"/>
                    </a:schemeClr>
                  </a:solidFill>
                  <a:latin typeface="微软雅黑" charset="0"/>
                  <a:ea typeface="微软雅黑" charset="0"/>
                </a:rPr>
                <a:t>）审读人员收到来稿后，审读论文（设计）内容，以一名期刊编辑的角度对来稿做出评价；之后，审读人员要给出一份具体的意见（用稿意见、退修意见或退改意见），将自己对稿件的评价和自己所能想到的各种现实情况都在意见中进行详细说明（如以来稿风格</a:t>
              </a:r>
              <a:br>
                <a:rPr lang="zh-CN" altLang="en-US" sz="2000" dirty="0">
                  <a:solidFill>
                    <a:schemeClr val="tx1">
                      <a:lumMod val="85000"/>
                      <a:lumOff val="15000"/>
                    </a:schemeClr>
                  </a:solidFill>
                  <a:latin typeface="微软雅黑" charset="0"/>
                  <a:ea typeface="微软雅黑" charset="0"/>
                </a:rPr>
              </a:br>
              <a:r>
                <a:rPr lang="zh-CN" altLang="en-US" sz="2000" dirty="0">
                  <a:solidFill>
                    <a:schemeClr val="tx1">
                      <a:lumMod val="85000"/>
                      <a:lumOff val="15000"/>
                    </a:schemeClr>
                  </a:solidFill>
                  <a:latin typeface="微软雅黑" charset="0"/>
                  <a:ea typeface="微软雅黑" charset="0"/>
                </a:rPr>
                <a:t>与本期刊不符为理由退稿，则要说明本期刊发表的论文或设计应该是什么风格的，来稿有哪些风格不符的地方，等等）。</a:t>
              </a:r>
            </a:p>
            <a:p>
              <a:pPr algn="just">
                <a:lnSpc>
                  <a:spcPct val="150000"/>
                </a:lnSpc>
              </a:pPr>
              <a:r>
                <a:rPr lang="zh-CN" altLang="en-US" sz="2000" dirty="0">
                  <a:solidFill>
                    <a:schemeClr val="tx1">
                      <a:lumMod val="85000"/>
                      <a:lumOff val="15000"/>
                    </a:schemeClr>
                  </a:solidFill>
                  <a:latin typeface="微软雅黑" charset="0"/>
                  <a:ea typeface="微软雅黑" charset="0"/>
                </a:rPr>
                <a:t>（</a:t>
              </a:r>
              <a:r>
                <a:rPr lang="en-US" altLang="zh-CN" sz="2000" dirty="0">
                  <a:solidFill>
                    <a:schemeClr val="tx1">
                      <a:lumMod val="85000"/>
                      <a:lumOff val="15000"/>
                    </a:schemeClr>
                  </a:solidFill>
                  <a:latin typeface="微软雅黑" charset="0"/>
                  <a:ea typeface="微软雅黑" charset="0"/>
                </a:rPr>
                <a:t>3</a:t>
              </a:r>
              <a:r>
                <a:rPr lang="zh-CN" altLang="en-US" sz="2000" dirty="0">
                  <a:solidFill>
                    <a:schemeClr val="tx1">
                      <a:lumMod val="85000"/>
                      <a:lumOff val="15000"/>
                    </a:schemeClr>
                  </a:solidFill>
                  <a:latin typeface="微软雅黑" charset="0"/>
                  <a:ea typeface="微软雅黑" charset="0"/>
                </a:rPr>
                <a:t>）投稿人收到意见后，结合审读人员的意见对论文（设计）进行客观评价，并从论文（设计）写作和投稿技巧等多个角度，说说有哪些可以改进的地方。</a:t>
              </a:r>
            </a:p>
            <a:p>
              <a:pPr algn="just">
                <a:lnSpc>
                  <a:spcPct val="150000"/>
                </a:lnSpc>
              </a:pPr>
              <a:endParaRPr lang="zh-CN" altLang="en-US" sz="2000" dirty="0">
                <a:solidFill>
                  <a:schemeClr val="tx1">
                    <a:lumMod val="85000"/>
                    <a:lumOff val="15000"/>
                  </a:schemeClr>
                </a:solidFill>
                <a:latin typeface="微软雅黑" charset="0"/>
                <a:ea typeface="微软雅黑" charset="0"/>
              </a:endParaRPr>
            </a:p>
          </p:txBody>
        </p:sp>
      </p:gr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4850475"/>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论文（设计）来稿审读模拟</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3"/>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4"/>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42983" y="3885401"/>
              <a:ext cx="268177" cy="268177"/>
            </a:xfrm>
            <a:prstGeom prst="rect">
              <a:avLst/>
            </a:prstGeom>
          </p:spPr>
        </p:pic>
      </p:grpSp>
      <p:grpSp>
        <p:nvGrpSpPr>
          <p:cNvPr id="7" name="组合 6">
            <a:extLst>
              <a:ext uri="{FF2B5EF4-FFF2-40B4-BE49-F238E27FC236}">
                <a16:creationId xmlns:a16="http://schemas.microsoft.com/office/drawing/2014/main" id="{46DD29C1-C181-7912-8BDD-3C14CB4A63D7}"/>
              </a:ext>
            </a:extLst>
          </p:cNvPr>
          <p:cNvGrpSpPr/>
          <p:nvPr/>
        </p:nvGrpSpPr>
        <p:grpSpPr>
          <a:xfrm>
            <a:off x="1053050" y="1100661"/>
            <a:ext cx="4932624" cy="2439982"/>
            <a:chOff x="853299" y="1928017"/>
            <a:chExt cx="9551035" cy="2439982"/>
          </a:xfrm>
        </p:grpSpPr>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853299" y="1928017"/>
              <a:ext cx="3413923" cy="461665"/>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活动实施</a:t>
              </a:r>
            </a:p>
          </p:txBody>
        </p:sp>
        <p:sp>
          <p:nvSpPr>
            <p:cNvPr id="9" name="文本框 8">
              <a:extLst>
                <a:ext uri="{FF2B5EF4-FFF2-40B4-BE49-F238E27FC236}">
                  <a16:creationId xmlns:a16="http://schemas.microsoft.com/office/drawing/2014/main" id="{B667890C-F291-212C-C66E-92BE2A11372D}"/>
                </a:ext>
              </a:extLst>
            </p:cNvPr>
            <p:cNvSpPr txBox="1"/>
            <p:nvPr>
              <p:custDataLst>
                <p:tags r:id="rId2"/>
              </p:custDataLst>
            </p:nvPr>
          </p:nvSpPr>
          <p:spPr>
            <a:xfrm>
              <a:off x="864729" y="2389663"/>
              <a:ext cx="9539605" cy="1978336"/>
            </a:xfrm>
            <a:prstGeom prst="rect">
              <a:avLst/>
            </a:prstGeom>
            <a:noFill/>
          </p:spPr>
          <p:txBody>
            <a:bodyPr wrap="square">
              <a:noAutofit/>
            </a:bodyPr>
            <a:lstStyle/>
            <a:p>
              <a:pPr algn="just">
                <a:lnSpc>
                  <a:spcPct val="150000"/>
                </a:lnSpc>
              </a:pPr>
              <a:r>
                <a:rPr lang="zh-CN" altLang="en-US" sz="2200" b="1" dirty="0">
                  <a:solidFill>
                    <a:schemeClr val="accent3">
                      <a:lumMod val="75000"/>
                    </a:schemeClr>
                  </a:solidFill>
                  <a:latin typeface="微软雅黑" charset="0"/>
                  <a:ea typeface="微软雅黑" charset="0"/>
                </a:rPr>
                <a:t>四、总结评价</a:t>
              </a:r>
            </a:p>
            <a:p>
              <a:pPr algn="just">
                <a:lnSpc>
                  <a:spcPct val="150000"/>
                </a:lnSpc>
              </a:pPr>
              <a:r>
                <a:rPr lang="zh-CN" altLang="en-US" sz="2000" dirty="0">
                  <a:solidFill>
                    <a:schemeClr val="tx1">
                      <a:lumMod val="85000"/>
                      <a:lumOff val="15000"/>
                    </a:schemeClr>
                  </a:solidFill>
                  <a:latin typeface="微软雅黑" charset="0"/>
                  <a:ea typeface="微软雅黑" charset="0"/>
                </a:rPr>
                <a:t>活动过程中的论文（设计）、审读意见等内容要保留下来，每个人撰写活动心得。教师对小组的活动表现进行评价，从材料准备情况、审读意见内容、情境创新程度等角度开展交流，互相点评和学习。</a:t>
              </a:r>
            </a:p>
            <a:p>
              <a:pPr algn="just">
                <a:lnSpc>
                  <a:spcPct val="150000"/>
                </a:lnSpc>
              </a:pPr>
              <a:endParaRPr lang="zh-CN" altLang="en-US" sz="2000" dirty="0">
                <a:solidFill>
                  <a:schemeClr val="tx1">
                    <a:lumMod val="85000"/>
                    <a:lumOff val="15000"/>
                  </a:schemeClr>
                </a:solidFill>
                <a:latin typeface="微软雅黑" charset="0"/>
                <a:ea typeface="微软雅黑" charset="0"/>
              </a:endParaRPr>
            </a:p>
          </p:txBody>
        </p:sp>
      </p:gr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5" name="组合 104">
            <a:extLst>
              <a:ext uri="{FF2B5EF4-FFF2-40B4-BE49-F238E27FC236}">
                <a16:creationId xmlns:a16="http://schemas.microsoft.com/office/drawing/2014/main" id="{775147D1-C64D-3365-36F2-23B40F88204F}"/>
              </a:ext>
            </a:extLst>
          </p:cNvPr>
          <p:cNvGrpSpPr/>
          <p:nvPr/>
        </p:nvGrpSpPr>
        <p:grpSpPr>
          <a:xfrm>
            <a:off x="6319730" y="1425022"/>
            <a:ext cx="4676333" cy="4939795"/>
            <a:chOff x="844550" y="1202130"/>
            <a:chExt cx="4676333" cy="4939795"/>
          </a:xfrm>
        </p:grpSpPr>
        <p:grpSp>
          <p:nvGrpSpPr>
            <p:cNvPr id="76" name="组合 75">
              <a:extLst>
                <a:ext uri="{FF2B5EF4-FFF2-40B4-BE49-F238E27FC236}">
                  <a16:creationId xmlns:a16="http://schemas.microsoft.com/office/drawing/2014/main" id="{9ABA0990-835F-EA67-9303-9504471F8117}"/>
                </a:ext>
              </a:extLst>
            </p:cNvPr>
            <p:cNvGrpSpPr/>
            <p:nvPr/>
          </p:nvGrpSpPr>
          <p:grpSpPr>
            <a:xfrm>
              <a:off x="844550" y="1465592"/>
              <a:ext cx="4676333" cy="4676333"/>
              <a:chOff x="660400" y="1301412"/>
              <a:chExt cx="4840514" cy="4840514"/>
            </a:xfrm>
          </p:grpSpPr>
          <p:sp>
            <p:nvSpPr>
              <p:cNvPr id="102" name="椭圆 101">
                <a:extLst>
                  <a:ext uri="{FF2B5EF4-FFF2-40B4-BE49-F238E27FC236}">
                    <a16:creationId xmlns:a16="http://schemas.microsoft.com/office/drawing/2014/main" id="{1E43FAC9-6C9E-3913-26EE-32F56060A870}"/>
                  </a:ext>
                </a:extLst>
              </p:cNvPr>
              <p:cNvSpPr/>
              <p:nvPr/>
            </p:nvSpPr>
            <p:spPr>
              <a:xfrm>
                <a:off x="660400" y="1301412"/>
                <a:ext cx="4840514" cy="4840514"/>
              </a:xfrm>
              <a:prstGeom prst="ellipse">
                <a:avLst/>
              </a:prstGeom>
              <a:solidFill>
                <a:schemeClr val="accent1">
                  <a:alpha val="10000"/>
                </a:schemeClr>
              </a:solidFill>
              <a:ln w="9525" cap="rnd">
                <a:noFill/>
                <a:prstDash val="lgDash"/>
                <a:round/>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a:solidFill>
                    <a:schemeClr val="bg1"/>
                  </a:solidFill>
                  <a:cs typeface="+mn-ea"/>
                  <a:sym typeface="+mn-lt"/>
                </a:endParaRPr>
              </a:p>
            </p:txBody>
          </p:sp>
          <p:sp>
            <p:nvSpPr>
              <p:cNvPr id="103" name="椭圆 102">
                <a:extLst>
                  <a:ext uri="{FF2B5EF4-FFF2-40B4-BE49-F238E27FC236}">
                    <a16:creationId xmlns:a16="http://schemas.microsoft.com/office/drawing/2014/main" id="{4F32D7F5-5285-12CE-EE89-9C5D2DAF9E98}"/>
                  </a:ext>
                </a:extLst>
              </p:cNvPr>
              <p:cNvSpPr/>
              <p:nvPr/>
            </p:nvSpPr>
            <p:spPr>
              <a:xfrm>
                <a:off x="930444" y="1571456"/>
                <a:ext cx="4300426" cy="4300426"/>
              </a:xfrm>
              <a:prstGeom prst="ellipse">
                <a:avLst/>
              </a:prstGeom>
              <a:blipFill>
                <a:blip r:embed="rId8"/>
                <a:srcRect/>
                <a:stretch>
                  <a:fillRect l="-24966" r="-24814"/>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grpSp>
          <p:nvGrpSpPr>
            <p:cNvPr id="104" name="组合 103">
              <a:extLst>
                <a:ext uri="{FF2B5EF4-FFF2-40B4-BE49-F238E27FC236}">
                  <a16:creationId xmlns:a16="http://schemas.microsoft.com/office/drawing/2014/main" id="{512278FA-78FD-758C-C449-43F3AC63021A}"/>
                </a:ext>
              </a:extLst>
            </p:cNvPr>
            <p:cNvGrpSpPr/>
            <p:nvPr/>
          </p:nvGrpSpPr>
          <p:grpSpPr>
            <a:xfrm>
              <a:off x="3426810" y="1202130"/>
              <a:ext cx="1963631" cy="4927286"/>
              <a:chOff x="3426810" y="1202130"/>
              <a:chExt cx="1963631" cy="4927286"/>
            </a:xfrm>
          </p:grpSpPr>
          <p:sp>
            <p:nvSpPr>
              <p:cNvPr id="77" name="椭圆 76">
                <a:extLst>
                  <a:ext uri="{FF2B5EF4-FFF2-40B4-BE49-F238E27FC236}">
                    <a16:creationId xmlns:a16="http://schemas.microsoft.com/office/drawing/2014/main" id="{FB4A02B8-049C-9119-1393-24CB815AFCB4}"/>
                  </a:ext>
                </a:extLst>
              </p:cNvPr>
              <p:cNvSpPr/>
              <p:nvPr/>
            </p:nvSpPr>
            <p:spPr>
              <a:xfrm>
                <a:off x="3426810" y="1202130"/>
                <a:ext cx="1963631" cy="1963629"/>
              </a:xfrm>
              <a:prstGeom prst="ellipse">
                <a:avLst/>
              </a:prstGeom>
              <a:solidFill>
                <a:schemeClr val="accent1"/>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rmAutofit/>
              </a:bodyPr>
              <a:lstStyle/>
              <a:p>
                <a:pPr algn="ctr" defTabSz="913765"/>
                <a:r>
                  <a:rPr kumimoji="1" lang="zh-CN" altLang="en-US" sz="2400" b="1" dirty="0">
                    <a:solidFill>
                      <a:schemeClr val="bg1"/>
                    </a:solidFill>
                    <a:cs typeface="+mn-ea"/>
                    <a:sym typeface="+mn-lt"/>
                  </a:rPr>
                  <a:t>优点</a:t>
                </a:r>
                <a:endParaRPr kumimoji="1" lang="en-US" altLang="zh-CN" sz="2400" b="1" dirty="0">
                  <a:solidFill>
                    <a:schemeClr val="bg1"/>
                  </a:solidFill>
                  <a:cs typeface="+mn-ea"/>
                  <a:sym typeface="+mn-lt"/>
                </a:endParaRPr>
              </a:p>
            </p:txBody>
          </p:sp>
          <p:sp>
            <p:nvSpPr>
              <p:cNvPr id="78" name="椭圆 77">
                <a:extLst>
                  <a:ext uri="{FF2B5EF4-FFF2-40B4-BE49-F238E27FC236}">
                    <a16:creationId xmlns:a16="http://schemas.microsoft.com/office/drawing/2014/main" id="{3207CEBC-818E-24AF-2390-CC7BE246835A}"/>
                  </a:ext>
                </a:extLst>
              </p:cNvPr>
              <p:cNvSpPr/>
              <p:nvPr/>
            </p:nvSpPr>
            <p:spPr>
              <a:xfrm>
                <a:off x="3697834" y="5219465"/>
                <a:ext cx="909953" cy="909951"/>
              </a:xfrm>
              <a:prstGeom prst="ellipse">
                <a:avLst/>
              </a:prstGeom>
              <a:solidFill>
                <a:schemeClr val="accent2"/>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rmAutofit/>
              </a:bodyPr>
              <a:lstStyle/>
              <a:p>
                <a:pPr algn="ctr" defTabSz="913765"/>
                <a:r>
                  <a:rPr lang="zh-CN" altLang="en-US" b="1" dirty="0">
                    <a:solidFill>
                      <a:srgbClr val="FFFFFF"/>
                    </a:solidFill>
                    <a:cs typeface="+mn-ea"/>
                    <a:sym typeface="+mn-lt"/>
                  </a:rPr>
                  <a:t>不足</a:t>
                </a:r>
              </a:p>
            </p:txBody>
          </p:sp>
        </p:grpSp>
      </p:grpSp>
    </p:spTree>
    <p:extLst>
      <p:ext uri="{BB962C8B-B14F-4D97-AF65-F5344CB8AC3E}">
        <p14:creationId xmlns:p14="http://schemas.microsoft.com/office/powerpoint/2010/main" val="722149288"/>
      </p:ext>
    </p:extLst>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论文（设计）来稿审读模拟</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3"/>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4"/>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42983" y="3885401"/>
              <a:ext cx="268177" cy="268177"/>
            </a:xfrm>
            <a:prstGeom prst="rect">
              <a:avLst/>
            </a:prstGeom>
          </p:spPr>
        </p:pic>
      </p:grpSp>
      <p:grpSp>
        <p:nvGrpSpPr>
          <p:cNvPr id="7" name="组合 6">
            <a:extLst>
              <a:ext uri="{FF2B5EF4-FFF2-40B4-BE49-F238E27FC236}">
                <a16:creationId xmlns:a16="http://schemas.microsoft.com/office/drawing/2014/main" id="{46DD29C1-C181-7912-8BDD-3C14CB4A63D7}"/>
              </a:ext>
            </a:extLst>
          </p:cNvPr>
          <p:cNvGrpSpPr/>
          <p:nvPr/>
        </p:nvGrpSpPr>
        <p:grpSpPr>
          <a:xfrm>
            <a:off x="1053050" y="1100661"/>
            <a:ext cx="10549454" cy="1387358"/>
            <a:chOff x="853299" y="1928017"/>
            <a:chExt cx="9551035" cy="2439982"/>
          </a:xfrm>
        </p:grpSpPr>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853299" y="1928017"/>
              <a:ext cx="3413923" cy="461665"/>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活动实施</a:t>
              </a:r>
            </a:p>
          </p:txBody>
        </p:sp>
        <p:sp>
          <p:nvSpPr>
            <p:cNvPr id="9" name="文本框 8">
              <a:extLst>
                <a:ext uri="{FF2B5EF4-FFF2-40B4-BE49-F238E27FC236}">
                  <a16:creationId xmlns:a16="http://schemas.microsoft.com/office/drawing/2014/main" id="{B667890C-F291-212C-C66E-92BE2A11372D}"/>
                </a:ext>
              </a:extLst>
            </p:cNvPr>
            <p:cNvSpPr txBox="1"/>
            <p:nvPr>
              <p:custDataLst>
                <p:tags r:id="rId2"/>
              </p:custDataLst>
            </p:nvPr>
          </p:nvSpPr>
          <p:spPr>
            <a:xfrm>
              <a:off x="864729" y="2389663"/>
              <a:ext cx="9539605" cy="1978336"/>
            </a:xfrm>
            <a:prstGeom prst="rect">
              <a:avLst/>
            </a:prstGeom>
            <a:noFill/>
          </p:spPr>
          <p:txBody>
            <a:bodyPr wrap="square">
              <a:noAutofit/>
            </a:bodyPr>
            <a:lstStyle/>
            <a:p>
              <a:pPr algn="just">
                <a:lnSpc>
                  <a:spcPct val="150000"/>
                </a:lnSpc>
              </a:pPr>
              <a:endParaRPr lang="zh-CN" altLang="en-US" sz="2000" dirty="0">
                <a:solidFill>
                  <a:schemeClr val="tx1">
                    <a:lumMod val="85000"/>
                    <a:lumOff val="15000"/>
                  </a:schemeClr>
                </a:solidFill>
                <a:latin typeface="微软雅黑" charset="0"/>
                <a:ea typeface="微软雅黑" charset="0"/>
              </a:endParaRPr>
            </a:p>
          </p:txBody>
        </p:sp>
      </p:gr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Table589">
            <a:extLst>
              <a:ext uri="{FF2B5EF4-FFF2-40B4-BE49-F238E27FC236}">
                <a16:creationId xmlns:a16="http://schemas.microsoft.com/office/drawing/2014/main" id="{28A88323-9ACE-C99D-043D-D43EE6F1C3F4}"/>
              </a:ext>
            </a:extLst>
          </p:cNvPr>
          <p:cNvGraphicFramePr>
            <a:graphicFrameLocks noGrp="1"/>
          </p:cNvGraphicFramePr>
          <p:nvPr>
            <p:extLst>
              <p:ext uri="{D42A27DB-BD31-4B8C-83A1-F6EECF244321}">
                <p14:modId xmlns:p14="http://schemas.microsoft.com/office/powerpoint/2010/main" val="1766566140"/>
              </p:ext>
            </p:extLst>
          </p:nvPr>
        </p:nvGraphicFramePr>
        <p:xfrm>
          <a:off x="1419031" y="2065737"/>
          <a:ext cx="9636113" cy="4233292"/>
        </p:xfrm>
        <a:graphic>
          <a:graphicData uri="http://schemas.openxmlformats.org/drawingml/2006/table">
            <a:tbl>
              <a:tblPr firstRow="1" bandRow="1">
                <a:tableStyleId>{3C2FFA5D-87B4-456A-9821-1D502468CF0F}</a:tableStyleId>
              </a:tblPr>
              <a:tblGrid>
                <a:gridCol w="2409027">
                  <a:extLst>
                    <a:ext uri="{9D8B030D-6E8A-4147-A177-3AD203B41FA5}">
                      <a16:colId xmlns:a16="http://schemas.microsoft.com/office/drawing/2014/main" val="20000"/>
                    </a:ext>
                  </a:extLst>
                </a:gridCol>
                <a:gridCol w="2409031">
                  <a:extLst>
                    <a:ext uri="{9D8B030D-6E8A-4147-A177-3AD203B41FA5}">
                      <a16:colId xmlns:a16="http://schemas.microsoft.com/office/drawing/2014/main" val="20001"/>
                    </a:ext>
                  </a:extLst>
                </a:gridCol>
                <a:gridCol w="2409028">
                  <a:extLst>
                    <a:ext uri="{9D8B030D-6E8A-4147-A177-3AD203B41FA5}">
                      <a16:colId xmlns:a16="http://schemas.microsoft.com/office/drawing/2014/main" val="20002"/>
                    </a:ext>
                  </a:extLst>
                </a:gridCol>
                <a:gridCol w="2409027">
                  <a:extLst>
                    <a:ext uri="{9D8B030D-6E8A-4147-A177-3AD203B41FA5}">
                      <a16:colId xmlns:a16="http://schemas.microsoft.com/office/drawing/2014/main" val="20003"/>
                    </a:ext>
                  </a:extLst>
                </a:gridCol>
              </a:tblGrid>
              <a:tr h="710717">
                <a:tc>
                  <a:txBody>
                    <a:bodyPr/>
                    <a:lstStyle/>
                    <a:p>
                      <a:pPr marL="390234"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评价维度</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53658" marB="4763"/>
                </a:tc>
                <a:tc>
                  <a:txBody>
                    <a:bodyPr/>
                    <a:lstStyle/>
                    <a:p>
                      <a:pPr marL="397229"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自我评价</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53657" marB="4763"/>
                </a:tc>
                <a:tc>
                  <a:txBody>
                    <a:bodyPr/>
                    <a:lstStyle/>
                    <a:p>
                      <a:pPr marL="397238"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小组评价</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53657" marB="4763"/>
                </a:tc>
                <a:tc>
                  <a:txBody>
                    <a:bodyPr/>
                    <a:lstStyle/>
                    <a:p>
                      <a:pPr marL="397248"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教师评价</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53658" marB="4763"/>
                </a:tc>
                <a:extLst>
                  <a:ext uri="{0D108BD9-81ED-4DB2-BD59-A6C34878D82A}">
                    <a16:rowId xmlns:a16="http://schemas.microsoft.com/office/drawing/2014/main" val="10000"/>
                  </a:ext>
                </a:extLst>
              </a:tr>
              <a:tr h="711851">
                <a:tc>
                  <a:txBody>
                    <a:bodyPr/>
                    <a:lstStyle/>
                    <a:p>
                      <a:pPr marL="275934" marR="0" indent="0" eaLnBrk="0">
                        <a:lnSpc>
                          <a:spcPct val="97222"/>
                        </a:lnSpc>
                        <a:spcBef>
                          <a:spcPts val="469"/>
                        </a:spcBef>
                      </a:pPr>
                      <a:r>
                        <a:rPr lang="en-US" altLang="zh-CN" sz="2000" b="1" kern="0" spc="-15" baseline="0" noProof="0" dirty="0">
                          <a:solidFill>
                            <a:schemeClr val="bg1"/>
                          </a:solidFill>
                          <a:latin typeface="微软雅黑" panose="020B0503020204020204" pitchFamily="34" charset="-122"/>
                          <a:ea typeface="微软雅黑" panose="020B0503020204020204" pitchFamily="34" charset="-122"/>
                        </a:rPr>
                        <a:t>  </a:t>
                      </a:r>
                      <a:r>
                        <a:rPr lang="zh-CN" altLang="en-US" sz="2000" b="1" kern="0" spc="-15" baseline="0" noProof="0" dirty="0">
                          <a:solidFill>
                            <a:schemeClr val="bg1"/>
                          </a:solidFill>
                          <a:latin typeface="微软雅黑" panose="020B0503020204020204" pitchFamily="34" charset="-122"/>
                          <a:ea typeface="微软雅黑" panose="020B0503020204020204" pitchFamily="34" charset="-122"/>
                        </a:rPr>
                        <a:t>材料准备</a:t>
                      </a:r>
                      <a:r>
                        <a:rPr lang="en-US" altLang="zh-CN" sz="2000" b="1" kern="0" spc="-15" baseline="0" noProof="0" dirty="0" err="1">
                          <a:solidFill>
                            <a:schemeClr val="bg1"/>
                          </a:solidFill>
                          <a:latin typeface="微软雅黑" panose="020B0503020204020204" pitchFamily="34" charset="-122"/>
                          <a:ea typeface="微软雅黑" panose="020B0503020204020204" pitchFamily="34" charset="-122"/>
                        </a:rPr>
                        <a:t>情况</a:t>
                      </a:r>
                      <a:endParaRPr lang="en-US" altLang="zh-CN" sz="2000" b="1" kern="0" spc="-15" baseline="0" noProof="0" dirty="0">
                        <a:solidFill>
                          <a:schemeClr val="bg1"/>
                        </a:solidFill>
                        <a:latin typeface="微软雅黑" panose="020B0503020204020204" pitchFamily="34" charset="-122"/>
                        <a:ea typeface="微软雅黑" panose="020B0503020204020204" pitchFamily="34" charset="-122"/>
                      </a:endParaRPr>
                    </a:p>
                    <a:p>
                      <a:pPr marL="0" marR="0" indent="0" eaLnBrk="0">
                        <a:lnSpc>
                          <a:spcPct val="45833"/>
                        </a:lnSpc>
                      </a:pPr>
                      <a:endParaRPr lang="en-US" altLang="zh-CN" sz="2000" b="1"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61913" marB="2223"/>
                </a:tc>
                <a:tc>
                  <a:txBody>
                    <a:bodyPr/>
                    <a:lstStyle/>
                    <a:p>
                      <a:pPr marL="340079"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88"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9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61913" marB="2223"/>
                </a:tc>
                <a:extLst>
                  <a:ext uri="{0D108BD9-81ED-4DB2-BD59-A6C34878D82A}">
                    <a16:rowId xmlns:a16="http://schemas.microsoft.com/office/drawing/2014/main" val="10001"/>
                  </a:ext>
                </a:extLst>
              </a:tr>
              <a:tr h="711851">
                <a:tc>
                  <a:txBody>
                    <a:bodyPr/>
                    <a:lstStyle/>
                    <a:p>
                      <a:pPr marL="275933" marR="0" indent="0" eaLnBrk="0">
                        <a:lnSpc>
                          <a:spcPct val="97222"/>
                        </a:lnSpc>
                        <a:spcBef>
                          <a:spcPts val="469"/>
                        </a:spcBef>
                      </a:pPr>
                      <a:r>
                        <a:rPr lang="zh-CN" altLang="en-US" sz="2000" b="1" kern="0" spc="-15" baseline="0" noProof="0" dirty="0">
                          <a:solidFill>
                            <a:schemeClr val="bg1"/>
                          </a:solidFill>
                          <a:latin typeface="微软雅黑" panose="020B0503020204020204" pitchFamily="34" charset="-122"/>
                          <a:ea typeface="微软雅黑" panose="020B0503020204020204" pitchFamily="34" charset="-122"/>
                        </a:rPr>
                        <a:t>  审读意见内容</a:t>
                      </a:r>
                      <a:endParaRPr lang="en-US" altLang="zh-CN" sz="2000" b="1" kern="0" spc="-15" baseline="0" noProof="0" dirty="0">
                        <a:solidFill>
                          <a:schemeClr val="bg1"/>
                        </a:solidFill>
                        <a:latin typeface="微软雅黑" panose="020B0503020204020204" pitchFamily="34" charset="-122"/>
                        <a:ea typeface="微软雅黑" panose="020B0503020204020204" pitchFamily="34" charset="-122"/>
                      </a:endParaRPr>
                    </a:p>
                    <a:p>
                      <a:pPr marL="0" marR="0" indent="0" eaLnBrk="0">
                        <a:lnSpc>
                          <a:spcPct val="45833"/>
                        </a:lnSpc>
                      </a:pPr>
                      <a:endParaRPr lang="en-US" altLang="zh-CN" sz="2000" b="1"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61913" marB="2223"/>
                </a:tc>
                <a:tc>
                  <a:txBody>
                    <a:bodyPr/>
                    <a:lstStyle/>
                    <a:p>
                      <a:pPr marL="340078"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8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9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61913" marB="2223"/>
                </a:tc>
                <a:extLst>
                  <a:ext uri="{0D108BD9-81ED-4DB2-BD59-A6C34878D82A}">
                    <a16:rowId xmlns:a16="http://schemas.microsoft.com/office/drawing/2014/main" val="10002"/>
                  </a:ext>
                </a:extLst>
              </a:tr>
              <a:tr h="711851">
                <a:tc>
                  <a:txBody>
                    <a:bodyPr/>
                    <a:lstStyle/>
                    <a:p>
                      <a:pPr marL="275933" marR="0" indent="0" eaLnBrk="0">
                        <a:lnSpc>
                          <a:spcPct val="97222"/>
                        </a:lnSpc>
                        <a:spcBef>
                          <a:spcPts val="469"/>
                        </a:spcBef>
                      </a:pPr>
                      <a:r>
                        <a:rPr lang="en-US" altLang="zh-CN" sz="2000" b="1" kern="0" spc="-15" baseline="0" noProof="0" dirty="0">
                          <a:solidFill>
                            <a:schemeClr val="bg1"/>
                          </a:solidFill>
                          <a:latin typeface="微软雅黑" panose="020B0503020204020204" pitchFamily="34" charset="-122"/>
                          <a:ea typeface="微软雅黑" panose="020B0503020204020204" pitchFamily="34" charset="-122"/>
                        </a:rPr>
                        <a:t>  </a:t>
                      </a:r>
                      <a:r>
                        <a:rPr lang="zh-CN" altLang="en-US" sz="2000" b="1" kern="0" spc="-15" baseline="0" noProof="0" dirty="0">
                          <a:solidFill>
                            <a:schemeClr val="bg1"/>
                          </a:solidFill>
                          <a:latin typeface="微软雅黑" panose="020B0503020204020204" pitchFamily="34" charset="-122"/>
                          <a:ea typeface="微软雅黑" panose="020B0503020204020204" pitchFamily="34" charset="-122"/>
                        </a:rPr>
                        <a:t>情境创新程度</a:t>
                      </a:r>
                      <a:endParaRPr lang="en-US" altLang="zh-CN" sz="2000" b="1" kern="0" spc="-15" baseline="0" noProof="0" dirty="0">
                        <a:solidFill>
                          <a:schemeClr val="bg1"/>
                        </a:solidFill>
                        <a:latin typeface="微软雅黑" panose="020B0503020204020204" pitchFamily="34" charset="-122"/>
                        <a:ea typeface="微软雅黑" panose="020B0503020204020204" pitchFamily="34" charset="-122"/>
                      </a:endParaRPr>
                    </a:p>
                    <a:p>
                      <a:pPr marL="0" marR="0" indent="0" eaLnBrk="0">
                        <a:lnSpc>
                          <a:spcPct val="45833"/>
                        </a:lnSpc>
                      </a:pPr>
                      <a:endParaRPr lang="en-US" altLang="zh-CN" sz="2000" b="1"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61913" marB="2223"/>
                </a:tc>
                <a:tc>
                  <a:txBody>
                    <a:bodyPr/>
                    <a:lstStyle/>
                    <a:p>
                      <a:pPr marL="340078"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8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9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61913" marB="2223"/>
                </a:tc>
                <a:extLst>
                  <a:ext uri="{0D108BD9-81ED-4DB2-BD59-A6C34878D82A}">
                    <a16:rowId xmlns:a16="http://schemas.microsoft.com/office/drawing/2014/main" val="10003"/>
                  </a:ext>
                </a:extLst>
              </a:tr>
              <a:tr h="1387022">
                <a:tc gridSpan="4">
                  <a:txBody>
                    <a:bodyPr/>
                    <a:lstStyle/>
                    <a:p>
                      <a:pPr marL="0" marR="0" indent="0" algn="ctr" eaLnBrk="0">
                        <a:lnSpc>
                          <a:spcPct val="99537"/>
                        </a:lnSpc>
                        <a:spcBef>
                          <a:spcPts val="469"/>
                        </a:spcBef>
                        <a:spcAft>
                          <a:spcPts val="528"/>
                        </a:spcAft>
                      </a:pPr>
                      <a:r>
                        <a:rPr lang="zh-CN" altLang="en-US" sz="2000" b="1" kern="0" spc="-15" baseline="0" noProof="0" dirty="0">
                          <a:solidFill>
                            <a:schemeClr val="bg1"/>
                          </a:solidFill>
                          <a:latin typeface="微软雅黑" panose="020B0503020204020204" pitchFamily="34" charset="-122"/>
                          <a:ea typeface="微软雅黑" panose="020B0503020204020204" pitchFamily="34" charset="-122"/>
                          <a:cs typeface="SimSun" pitchFamily="2" charset="0"/>
                        </a:rPr>
                        <a:t>活动总结</a:t>
                      </a:r>
                      <a:endParaRPr lang="en-US" altLang="zh-CN" sz="2000" b="1"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4763" marR="2223" marT="61913" marB="2223"/>
                </a:tc>
                <a:tc hMerge="1">
                  <a:txBody>
                    <a:bodyPr/>
                    <a:lstStyle/>
                    <a:p>
                      <a:pPr marL="0" marR="0" indent="0" algn="ctr" eaLnBrk="0">
                        <a:lnSpc>
                          <a:spcPct val="99537"/>
                        </a:lnSpc>
                        <a:spcBef>
                          <a:spcPts val="469"/>
                        </a:spcBef>
                        <a:spcAft>
                          <a:spcPts val="528"/>
                        </a:spcAft>
                      </a:pPr>
                      <a:endParaRPr lang="en-US" altLang="zh-CN" sz="2000"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2223" marR="2223" marT="61912" marB="2222"/>
                </a:tc>
                <a:tc hMerge="1">
                  <a:txBody>
                    <a:bodyPr/>
                    <a:lstStyle/>
                    <a:p>
                      <a:pPr marL="0" marR="0" indent="0" algn="ctr" eaLnBrk="0">
                        <a:lnSpc>
                          <a:spcPct val="99537"/>
                        </a:lnSpc>
                        <a:spcBef>
                          <a:spcPts val="469"/>
                        </a:spcBef>
                        <a:spcAft>
                          <a:spcPts val="528"/>
                        </a:spcAft>
                      </a:pPr>
                      <a:endParaRPr lang="en-US" altLang="zh-CN" sz="2000"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2223" marR="2223" marT="61912" marB="2222"/>
                </a:tc>
                <a:tc hMerge="1">
                  <a:txBody>
                    <a:bodyPr/>
                    <a:lstStyle/>
                    <a:p>
                      <a:pPr marL="0" marR="0" indent="0" algn="ctr" eaLnBrk="0">
                        <a:lnSpc>
                          <a:spcPct val="99537"/>
                        </a:lnSpc>
                        <a:spcBef>
                          <a:spcPts val="469"/>
                        </a:spcBef>
                        <a:spcAft>
                          <a:spcPts val="528"/>
                        </a:spcAft>
                      </a:pPr>
                      <a:endParaRPr lang="en-US" altLang="zh-CN" sz="2000"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2223" marR="4763" marT="61913" marB="2223"/>
                </a:tc>
                <a:extLst>
                  <a:ext uri="{0D108BD9-81ED-4DB2-BD59-A6C34878D82A}">
                    <a16:rowId xmlns:a16="http://schemas.microsoft.com/office/drawing/2014/main" val="4263115483"/>
                  </a:ext>
                </a:extLst>
              </a:tr>
            </a:tbl>
          </a:graphicData>
        </a:graphic>
      </p:graphicFrame>
    </p:spTree>
    <p:extLst>
      <p:ext uri="{BB962C8B-B14F-4D97-AF65-F5344CB8AC3E}">
        <p14:creationId xmlns:p14="http://schemas.microsoft.com/office/powerpoint/2010/main" val="1478751689"/>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4">
            <a:extLst>
              <a:ext uri="{FF2B5EF4-FFF2-40B4-BE49-F238E27FC236}">
                <a16:creationId xmlns:a16="http://schemas.microsoft.com/office/drawing/2014/main" id="{528D0FEB-5251-B869-C65C-5F19BAC2641E}"/>
              </a:ext>
            </a:extLst>
          </p:cNvPr>
          <p:cNvSpPr txBox="1">
            <a:spLocks/>
          </p:cNvSpPr>
          <p:nvPr/>
        </p:nvSpPr>
        <p:spPr>
          <a:xfrm>
            <a:off x="1294007" y="2592254"/>
            <a:ext cx="6330587" cy="897181"/>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sz="6000" dirty="0">
                <a:effectLst>
                  <a:outerShdw blurRad="38100" dist="38100" dir="2700000" algn="tl">
                    <a:srgbClr val="000000">
                      <a:alpha val="43137"/>
                    </a:srgbClr>
                  </a:outerShdw>
                </a:effectLst>
                <a:sym typeface="+mn-lt"/>
              </a:rPr>
              <a:t>感谢聆听！</a:t>
            </a:r>
          </a:p>
        </p:txBody>
      </p:sp>
    </p:spTree>
    <p:extLst>
      <p:ext uri="{BB962C8B-B14F-4D97-AF65-F5344CB8AC3E}">
        <p14:creationId xmlns:p14="http://schemas.microsoft.com/office/powerpoint/2010/main" val="375169452"/>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科学前沿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学术论文归档保存应从数字化转向数据化</a:t>
            </a:r>
          </a:p>
        </p:txBody>
      </p:sp>
      <p:sp>
        <p:nvSpPr>
          <p:cNvPr id="2" name="文本框 1">
            <a:extLst>
              <a:ext uri="{FF2B5EF4-FFF2-40B4-BE49-F238E27FC236}">
                <a16:creationId xmlns:a16="http://schemas.microsoft.com/office/drawing/2014/main" id="{083F603D-BA39-8D42-E776-9AC4B0C7A6A7}"/>
              </a:ext>
            </a:extLst>
          </p:cNvPr>
          <p:cNvSpPr txBox="1"/>
          <p:nvPr/>
        </p:nvSpPr>
        <p:spPr>
          <a:xfrm>
            <a:off x="846537" y="1222707"/>
            <a:ext cx="10995956" cy="5451878"/>
          </a:xfrm>
          <a:prstGeom prst="rect">
            <a:avLst/>
          </a:prstGeom>
          <a:noFill/>
          <a:ln>
            <a:solidFill>
              <a:srgbClr val="00C4C4"/>
            </a:solidFill>
          </a:ln>
        </p:spPr>
        <p:txBody>
          <a:bodyPr wrap="square">
            <a:noAutofit/>
          </a:bodyPr>
          <a:lstStyle/>
          <a:p>
            <a:pPr indent="324000" algn="just" fontAlgn="auto">
              <a:lnSpc>
                <a:spcPct val="150000"/>
              </a:lnSpc>
            </a:pPr>
            <a:r>
              <a:rPr lang="zh-CN" altLang="en-US" dirty="0">
                <a:latin typeface="微软雅黑" charset="0"/>
                <a:ea typeface="微软雅黑" charset="0"/>
                <a:cs typeface="微软雅黑" charset="0"/>
              </a:rPr>
              <a:t>当前，国际上一些学术期刊杂志社（出版集团）已经进行了小范围尝试。他们要求作者在投稿时提供论文所阐述的新观点，即让作者描述最具价值的创新知识元。这种尝试是有益的，但同时也会存在主观性偏强的问题，如有些作者为了发表文章拔高论文的创新性。</a:t>
            </a:r>
          </a:p>
          <a:p>
            <a:pPr indent="324000" algn="just" fontAlgn="auto">
              <a:lnSpc>
                <a:spcPct val="150000"/>
              </a:lnSpc>
            </a:pPr>
            <a:r>
              <a:rPr lang="zh-CN" altLang="en-US" dirty="0">
                <a:latin typeface="微软雅黑" charset="0"/>
                <a:ea typeface="微软雅黑" charset="0"/>
                <a:cs typeface="微软雅黑" charset="0"/>
              </a:rPr>
              <a:t>对学术论文的数字化保存，应该顺应时代发展，将学术论文转化成更精细的数据，而不是机械性地把纸质论文转化成计算机上“</a:t>
            </a:r>
            <a:r>
              <a:rPr lang="en-US" altLang="zh-CN" dirty="0">
                <a:latin typeface="微软雅黑" charset="0"/>
                <a:ea typeface="微软雅黑" charset="0"/>
                <a:cs typeface="微软雅黑" charset="0"/>
              </a:rPr>
              <a:t>0”</a:t>
            </a:r>
            <a:r>
              <a:rPr lang="zh-CN" altLang="en-US" dirty="0">
                <a:latin typeface="微软雅黑" charset="0"/>
                <a:ea typeface="微软雅黑" charset="0"/>
                <a:cs typeface="微软雅黑" charset="0"/>
              </a:rPr>
              <a:t>和“</a:t>
            </a:r>
            <a:r>
              <a:rPr lang="en-US" altLang="zh-CN" dirty="0">
                <a:latin typeface="微软雅黑" charset="0"/>
                <a:ea typeface="微软雅黑" charset="0"/>
                <a:cs typeface="微软雅黑" charset="0"/>
              </a:rPr>
              <a:t>1”</a:t>
            </a:r>
            <a:r>
              <a:rPr lang="zh-CN" altLang="en-US" dirty="0">
                <a:latin typeface="微软雅黑" charset="0"/>
                <a:ea typeface="微软雅黑" charset="0"/>
                <a:cs typeface="微软雅黑" charset="0"/>
              </a:rPr>
              <a:t>的符号。生成式人工智能和大语言模型等新技术的应用有望实现这一目标。学术论文是针对研究问题开展的。如果能通过机器学习找到每篇学术论文的主要研究问题，就可以对此进行标注，进而使读者能通过研究问题来检索论文。这将是一个长期积累和发展的过程，必须循序渐进地构建起不同领域、不同学科的标准和参照系，利用大语言模型和机器学习等技术，经过不断优化迭代，最终使标注结果达到科学准确。</a:t>
            </a:r>
          </a:p>
        </p:txBody>
      </p:sp>
      <p:sp>
        <p:nvSpPr>
          <p:cNvPr id="3" name="任意多边形: 形状 2">
            <a:extLst>
              <a:ext uri="{FF2B5EF4-FFF2-40B4-BE49-F238E27FC236}">
                <a16:creationId xmlns:a16="http://schemas.microsoft.com/office/drawing/2014/main" id="{5F051375-CF4D-4A7D-FE4B-0C5B78EF7A12}"/>
              </a:ext>
            </a:extLst>
          </p:cNvPr>
          <p:cNvSpPr/>
          <p:nvPr/>
        </p:nvSpPr>
        <p:spPr>
          <a:xfrm>
            <a:off x="349507" y="1157002"/>
            <a:ext cx="497030" cy="5464956"/>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81D8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10F0B0F4-65A9-B962-F70F-69586A3281DE}"/>
              </a:ext>
            </a:extLst>
          </p:cNvPr>
          <p:cNvSpPr/>
          <p:nvPr/>
        </p:nvSpPr>
        <p:spPr>
          <a:xfrm>
            <a:off x="1166500" y="5494176"/>
            <a:ext cx="10467976" cy="878110"/>
          </a:xfrm>
          <a:prstGeom prst="rect">
            <a:avLst/>
          </a:prstGeom>
          <a:solidFill>
            <a:schemeClr val="accent1">
              <a:alpha val="5000"/>
            </a:schemeClr>
          </a:solidFill>
          <a:ln w="63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tx1"/>
              </a:solidFill>
            </a:endParaRPr>
          </a:p>
        </p:txBody>
      </p:sp>
      <p:cxnSp>
        <p:nvCxnSpPr>
          <p:cNvPr id="9" name="直接连接符 8">
            <a:extLst>
              <a:ext uri="{FF2B5EF4-FFF2-40B4-BE49-F238E27FC236}">
                <a16:creationId xmlns:a16="http://schemas.microsoft.com/office/drawing/2014/main" id="{0FE7D33A-96D6-8D35-755F-BA37D3339408}"/>
              </a:ext>
            </a:extLst>
          </p:cNvPr>
          <p:cNvCxnSpPr>
            <a:cxnSpLocks/>
          </p:cNvCxnSpPr>
          <p:nvPr/>
        </p:nvCxnSpPr>
        <p:spPr>
          <a:xfrm>
            <a:off x="1268892" y="6370085"/>
            <a:ext cx="10365584"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CEEDA2F0-4542-B98A-456C-395E8B869E06}"/>
              </a:ext>
            </a:extLst>
          </p:cNvPr>
          <p:cNvSpPr txBox="1"/>
          <p:nvPr/>
        </p:nvSpPr>
        <p:spPr>
          <a:xfrm>
            <a:off x="2195047" y="5740858"/>
            <a:ext cx="8298936" cy="397032"/>
          </a:xfrm>
          <a:prstGeom prst="rect">
            <a:avLst/>
          </a:prstGeom>
          <a:noFill/>
        </p:spPr>
        <p:txBody>
          <a:bodyPr wrap="square" rtlCol="0">
            <a:spAutoFit/>
          </a:bodyPr>
          <a:lstStyle/>
          <a:p>
            <a:pPr algn="l" eaLnBrk="0" fontAlgn="base">
              <a:lnSpc>
                <a:spcPct val="99000"/>
              </a:lnSpc>
              <a:spcBef>
                <a:spcPts val="5"/>
              </a:spcBef>
            </a:pPr>
            <a:r>
              <a:rPr lang="zh-CN" altLang="en-US"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rPr>
              <a:t>结合你所学专业的相关论文，谈一谈有哪些可以作为知识元的内容。</a:t>
            </a:r>
          </a:p>
        </p:txBody>
      </p:sp>
      <p:grpSp>
        <p:nvGrpSpPr>
          <p:cNvPr id="11" name="组合 10">
            <a:extLst>
              <a:ext uri="{FF2B5EF4-FFF2-40B4-BE49-F238E27FC236}">
                <a16:creationId xmlns:a16="http://schemas.microsoft.com/office/drawing/2014/main" id="{5B371275-DCA0-C6F7-77E3-02B8A703366F}"/>
              </a:ext>
            </a:extLst>
          </p:cNvPr>
          <p:cNvGrpSpPr/>
          <p:nvPr/>
        </p:nvGrpSpPr>
        <p:grpSpPr>
          <a:xfrm>
            <a:off x="846537" y="5153006"/>
            <a:ext cx="1114186" cy="1114186"/>
            <a:chOff x="254909" y="5164628"/>
            <a:chExt cx="1114186" cy="1114186"/>
          </a:xfrm>
        </p:grpSpPr>
        <p:pic>
          <p:nvPicPr>
            <p:cNvPr id="12" name="图片 9" descr="19961858">
              <a:extLst>
                <a:ext uri="{FF2B5EF4-FFF2-40B4-BE49-F238E27FC236}">
                  <a16:creationId xmlns:a16="http://schemas.microsoft.com/office/drawing/2014/main" id="{3AD6AA99-C893-FBF4-FD2E-CEC7A29959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4909" y="5164628"/>
              <a:ext cx="1114186" cy="1114186"/>
            </a:xfrm>
            <a:prstGeom prst="rect">
              <a:avLst/>
            </a:prstGeom>
          </p:spPr>
        </p:pic>
        <p:sp>
          <p:nvSpPr>
            <p:cNvPr id="13" name="文本框 12">
              <a:extLst>
                <a:ext uri="{FF2B5EF4-FFF2-40B4-BE49-F238E27FC236}">
                  <a16:creationId xmlns:a16="http://schemas.microsoft.com/office/drawing/2014/main" id="{4B5B0184-748B-5868-F472-7E92046610B9}"/>
                </a:ext>
              </a:extLst>
            </p:cNvPr>
            <p:cNvSpPr txBox="1"/>
            <p:nvPr/>
          </p:nvSpPr>
          <p:spPr>
            <a:xfrm>
              <a:off x="254909" y="5490888"/>
              <a:ext cx="1114186" cy="461665"/>
            </a:xfrm>
            <a:prstGeom prst="rect">
              <a:avLst/>
            </a:prstGeom>
            <a:noFill/>
          </p:spPr>
          <p:txBody>
            <a:bodyPr wrap="square" rtlCol="0">
              <a:spAutoFit/>
            </a:bodyPr>
            <a:lstStyle/>
            <a:p>
              <a:r>
                <a:rPr lang="zh-CN" altLang="en-US" sz="2400" b="1" dirty="0">
                  <a:solidFill>
                    <a:schemeClr val="bg1"/>
                  </a:solidFill>
                </a:rPr>
                <a:t>说一说</a:t>
              </a:r>
            </a:p>
          </p:txBody>
        </p:sp>
      </p:grpSp>
    </p:spTree>
    <p:extLst>
      <p:ext uri="{BB962C8B-B14F-4D97-AF65-F5344CB8AC3E}">
        <p14:creationId xmlns:p14="http://schemas.microsoft.com/office/powerpoint/2010/main" val="3834974541"/>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8C213F3B-87FC-F91C-2219-15FB69120589}"/>
              </a:ext>
            </a:extLst>
          </p:cNvPr>
          <p:cNvGrpSpPr/>
          <p:nvPr/>
        </p:nvGrpSpPr>
        <p:grpSpPr>
          <a:xfrm>
            <a:off x="338364" y="1"/>
            <a:ext cx="11853636" cy="3304862"/>
            <a:chOff x="338364" y="1"/>
            <a:chExt cx="11853636" cy="3304862"/>
          </a:xfrm>
        </p:grpSpPr>
        <p:sp>
          <p:nvSpPr>
            <p:cNvPr id="3" name="圆: 空心 2">
              <a:extLst>
                <a:ext uri="{FF2B5EF4-FFF2-40B4-BE49-F238E27FC236}">
                  <a16:creationId xmlns:a16="http://schemas.microsoft.com/office/drawing/2014/main" id="{F6D76FE6-0395-BBC3-A5F2-2AF86B00BFFE}"/>
                </a:ext>
              </a:extLst>
            </p:cNvPr>
            <p:cNvSpPr/>
            <p:nvPr/>
          </p:nvSpPr>
          <p:spPr>
            <a:xfrm>
              <a:off x="338364" y="384629"/>
              <a:ext cx="644071" cy="644071"/>
            </a:xfrm>
            <a:prstGeom prst="donut">
              <a:avLst>
                <a:gd name="adj" fmla="val 14936"/>
              </a:avLst>
            </a:pr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grpSp>
          <p:nvGrpSpPr>
            <p:cNvPr id="28" name="组合 27">
              <a:extLst>
                <a:ext uri="{FF2B5EF4-FFF2-40B4-BE49-F238E27FC236}">
                  <a16:creationId xmlns:a16="http://schemas.microsoft.com/office/drawing/2014/main" id="{F9037784-069A-A4ED-D9C0-D1202D0C17E2}"/>
                </a:ext>
              </a:extLst>
            </p:cNvPr>
            <p:cNvGrpSpPr/>
            <p:nvPr/>
          </p:nvGrpSpPr>
          <p:grpSpPr>
            <a:xfrm>
              <a:off x="8640537" y="1"/>
              <a:ext cx="3551463" cy="3304862"/>
              <a:chOff x="8640537" y="1"/>
              <a:chExt cx="3551463" cy="3304862"/>
            </a:xfrm>
          </p:grpSpPr>
          <p:sp>
            <p:nvSpPr>
              <p:cNvPr id="2" name="任意多边形: 形状 1">
                <a:extLst>
                  <a:ext uri="{FF2B5EF4-FFF2-40B4-BE49-F238E27FC236}">
                    <a16:creationId xmlns:a16="http://schemas.microsoft.com/office/drawing/2014/main" id="{DBA98B30-3723-D185-A1CB-9ACF75EF6EDB}"/>
                  </a:ext>
                </a:extLst>
              </p:cNvPr>
              <p:cNvSpPr/>
              <p:nvPr/>
            </p:nvSpPr>
            <p:spPr>
              <a:xfrm>
                <a:off x="9853464" y="1"/>
                <a:ext cx="2338536" cy="2644245"/>
              </a:xfrm>
              <a:custGeom>
                <a:avLst/>
                <a:gdLst>
                  <a:gd name="connsiteX0" fmla="*/ 227320 w 2338536"/>
                  <a:gd name="connsiteY0" fmla="*/ 0 h 2644245"/>
                  <a:gd name="connsiteX1" fmla="*/ 2338536 w 2338536"/>
                  <a:gd name="connsiteY1" fmla="*/ 0 h 2644245"/>
                  <a:gd name="connsiteX2" fmla="*/ 2338536 w 2338536"/>
                  <a:gd name="connsiteY2" fmla="*/ 2551925 h 2644245"/>
                  <a:gd name="connsiteX3" fmla="*/ 2304488 w 2338536"/>
                  <a:gd name="connsiteY3" fmla="*/ 2564387 h 2644245"/>
                  <a:gd name="connsiteX4" fmla="*/ 1776277 w 2338536"/>
                  <a:gd name="connsiteY4" fmla="*/ 2644245 h 2644245"/>
                  <a:gd name="connsiteX5" fmla="*/ 0 w 2338536"/>
                  <a:gd name="connsiteY5" fmla="*/ 867968 h 2644245"/>
                  <a:gd name="connsiteX6" fmla="*/ 214387 w 2338536"/>
                  <a:gd name="connsiteY6" fmla="*/ 21289 h 26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8536" h="2644245">
                    <a:moveTo>
                      <a:pt x="227320" y="0"/>
                    </a:moveTo>
                    <a:lnTo>
                      <a:pt x="2338536" y="0"/>
                    </a:lnTo>
                    <a:lnTo>
                      <a:pt x="2338536" y="2551925"/>
                    </a:lnTo>
                    <a:lnTo>
                      <a:pt x="2304488" y="2564387"/>
                    </a:lnTo>
                    <a:cubicBezTo>
                      <a:pt x="2137626" y="2616287"/>
                      <a:pt x="1960217" y="2644245"/>
                      <a:pt x="1776277" y="2644245"/>
                    </a:cubicBezTo>
                    <a:cubicBezTo>
                      <a:pt x="795266" y="2644245"/>
                      <a:pt x="0" y="1848979"/>
                      <a:pt x="0" y="867968"/>
                    </a:cubicBezTo>
                    <a:cubicBezTo>
                      <a:pt x="0" y="561402"/>
                      <a:pt x="77663" y="272975"/>
                      <a:pt x="214387" y="21289"/>
                    </a:cubicBezTo>
                    <a:close/>
                  </a:path>
                </a:pathLst>
              </a:cu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sp>
            <p:nvSpPr>
              <p:cNvPr id="10" name="空心弧 9">
                <a:extLst>
                  <a:ext uri="{FF2B5EF4-FFF2-40B4-BE49-F238E27FC236}">
                    <a16:creationId xmlns:a16="http://schemas.microsoft.com/office/drawing/2014/main" id="{621E03D5-61E0-9FFB-378F-B60DB7E6367C}"/>
                  </a:ext>
                </a:extLst>
              </p:cNvPr>
              <p:cNvSpPr/>
              <p:nvPr/>
            </p:nvSpPr>
            <p:spPr>
              <a:xfrm>
                <a:off x="8640537" y="146192"/>
                <a:ext cx="3158671" cy="3158671"/>
              </a:xfrm>
              <a:prstGeom prst="blockArc">
                <a:avLst>
                  <a:gd name="adj1" fmla="val 21550601"/>
                  <a:gd name="adj2" fmla="val 5291015"/>
                  <a:gd name="adj3" fmla="val 2183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sp>
        <p:nvSpPr>
          <p:cNvPr id="4" name="文本框 3">
            <a:extLst>
              <a:ext uri="{FF2B5EF4-FFF2-40B4-BE49-F238E27FC236}">
                <a16:creationId xmlns:a16="http://schemas.microsoft.com/office/drawing/2014/main" id="{ED7926AD-3748-8122-E71E-2E39233ED37B}"/>
              </a:ext>
            </a:extLst>
          </p:cNvPr>
          <p:cNvSpPr txBox="1"/>
          <p:nvPr/>
        </p:nvSpPr>
        <p:spPr>
          <a:xfrm>
            <a:off x="1313863" y="946950"/>
            <a:ext cx="2680874" cy="923330"/>
          </a:xfrm>
          <a:prstGeom prst="rect">
            <a:avLst/>
          </a:prstGeom>
          <a:noFill/>
          <a:ln>
            <a:noFill/>
          </a:ln>
        </p:spPr>
        <p:txBody>
          <a:bodyPr wrap="square" lIns="91440" tIns="45720" rIns="91440" bIns="45720" anchor="ctr" anchorCtr="0">
            <a:spAutoFit/>
          </a:bodyPr>
          <a:lstStyle/>
          <a:p>
            <a:pPr marL="0" indent="0">
              <a:buNone/>
            </a:pPr>
            <a:r>
              <a:rPr lang="zh-CN" altLang="en-GB" sz="5400" b="1" dirty="0">
                <a:cs typeface="+mn-ea"/>
                <a:sym typeface="+mn-lt"/>
              </a:rPr>
              <a:t>目录</a:t>
            </a:r>
            <a:endParaRPr lang="en-GB" altLang="zh-CN" sz="5400" b="1" dirty="0">
              <a:cs typeface="+mn-ea"/>
              <a:sym typeface="+mn-lt"/>
            </a:endParaRPr>
          </a:p>
        </p:txBody>
      </p:sp>
      <p:grpSp>
        <p:nvGrpSpPr>
          <p:cNvPr id="23" name="组合 22">
            <a:extLst>
              <a:ext uri="{FF2B5EF4-FFF2-40B4-BE49-F238E27FC236}">
                <a16:creationId xmlns:a16="http://schemas.microsoft.com/office/drawing/2014/main" id="{DD0447B4-80F1-2092-551A-43E5B14602FB}"/>
              </a:ext>
            </a:extLst>
          </p:cNvPr>
          <p:cNvGrpSpPr/>
          <p:nvPr/>
        </p:nvGrpSpPr>
        <p:grpSpPr>
          <a:xfrm>
            <a:off x="1710474" y="2890331"/>
            <a:ext cx="5380233" cy="939691"/>
            <a:chOff x="1723174" y="2647950"/>
            <a:chExt cx="5380233" cy="939691"/>
          </a:xfrm>
        </p:grpSpPr>
        <p:sp>
          <p:nvSpPr>
            <p:cNvPr id="5" name="矩形: 圆角 4">
              <a:extLst>
                <a:ext uri="{FF2B5EF4-FFF2-40B4-BE49-F238E27FC236}">
                  <a16:creationId xmlns:a16="http://schemas.microsoft.com/office/drawing/2014/main" id="{FCB6FD89-37C8-32CE-7445-80A39A3F169D}"/>
                </a:ext>
              </a:extLst>
            </p:cNvPr>
            <p:cNvSpPr/>
            <p:nvPr/>
          </p:nvSpPr>
          <p:spPr>
            <a:xfrm>
              <a:off x="1723174" y="2647950"/>
              <a:ext cx="943826" cy="939691"/>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cs typeface="+mn-ea"/>
                  <a:sym typeface="+mn-lt"/>
                </a:rPr>
                <a:t>01</a:t>
              </a:r>
              <a:endParaRPr lang="zh-CN" altLang="en-US" sz="3200" dirty="0">
                <a:solidFill>
                  <a:schemeClr val="tx1"/>
                </a:solidFill>
                <a:cs typeface="+mn-ea"/>
                <a:sym typeface="+mn-lt"/>
              </a:endParaRPr>
            </a:p>
          </p:txBody>
        </p:sp>
        <p:sp>
          <p:nvSpPr>
            <p:cNvPr id="12" name="矩形 11">
              <a:extLst>
                <a:ext uri="{FF2B5EF4-FFF2-40B4-BE49-F238E27FC236}">
                  <a16:creationId xmlns:a16="http://schemas.microsoft.com/office/drawing/2014/main" id="{8E61E247-4B2D-AAB9-26B1-66DDF0510632}"/>
                </a:ext>
              </a:extLst>
            </p:cNvPr>
            <p:cNvSpPr/>
            <p:nvPr/>
          </p:nvSpPr>
          <p:spPr>
            <a:xfrm>
              <a:off x="2479430" y="2856185"/>
              <a:ext cx="4623977"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800" b="1" dirty="0">
                  <a:solidFill>
                    <a:schemeClr val="tx1"/>
                  </a:solidFill>
                  <a:cs typeface="+mn-ea"/>
                  <a:sym typeface="+mn-lt"/>
                </a:rPr>
                <a:t>　毕业论文（设计）的投稿</a:t>
              </a:r>
            </a:p>
          </p:txBody>
        </p:sp>
      </p:grpSp>
      <p:sp>
        <p:nvSpPr>
          <p:cNvPr id="7" name="矩形: 圆角 6">
            <a:extLst>
              <a:ext uri="{FF2B5EF4-FFF2-40B4-BE49-F238E27FC236}">
                <a16:creationId xmlns:a16="http://schemas.microsoft.com/office/drawing/2014/main" id="{E0ED8AEB-87EA-73E3-49AC-F9D1132B25DA}"/>
              </a:ext>
            </a:extLst>
          </p:cNvPr>
          <p:cNvSpPr/>
          <p:nvPr/>
        </p:nvSpPr>
        <p:spPr>
          <a:xfrm>
            <a:off x="1710474" y="4150455"/>
            <a:ext cx="943826" cy="939691"/>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cs typeface="+mn-ea"/>
                <a:sym typeface="+mn-lt"/>
              </a:rPr>
              <a:t>02</a:t>
            </a:r>
            <a:endParaRPr lang="zh-CN" altLang="en-US" sz="3200" dirty="0">
              <a:solidFill>
                <a:schemeClr val="tx1"/>
              </a:solidFill>
              <a:cs typeface="+mn-ea"/>
              <a:sym typeface="+mn-lt"/>
            </a:endParaRPr>
          </a:p>
        </p:txBody>
      </p:sp>
      <p:sp>
        <p:nvSpPr>
          <p:cNvPr id="6" name="矩形 5">
            <a:extLst>
              <a:ext uri="{FF2B5EF4-FFF2-40B4-BE49-F238E27FC236}">
                <a16:creationId xmlns:a16="http://schemas.microsoft.com/office/drawing/2014/main" id="{14F24512-4EDF-B067-D52D-8E0E3FBA0010}"/>
              </a:ext>
            </a:extLst>
          </p:cNvPr>
          <p:cNvSpPr/>
          <p:nvPr/>
        </p:nvSpPr>
        <p:spPr>
          <a:xfrm>
            <a:off x="2798789" y="4326852"/>
            <a:ext cx="7325316"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800" b="1" dirty="0">
                <a:solidFill>
                  <a:schemeClr val="tx1"/>
                </a:solidFill>
                <a:cs typeface="+mn-ea"/>
                <a:sym typeface="+mn-lt"/>
              </a:rPr>
              <a:t>投稿命中率的提高</a:t>
            </a:r>
          </a:p>
        </p:txBody>
      </p:sp>
      <p:sp>
        <p:nvSpPr>
          <p:cNvPr id="16" name="矩形: 圆角 15">
            <a:extLst>
              <a:ext uri="{FF2B5EF4-FFF2-40B4-BE49-F238E27FC236}">
                <a16:creationId xmlns:a16="http://schemas.microsoft.com/office/drawing/2014/main" id="{D2FB6AD5-B2EE-A1D6-6AE3-3CE580082CBE}"/>
              </a:ext>
            </a:extLst>
          </p:cNvPr>
          <p:cNvSpPr/>
          <p:nvPr/>
        </p:nvSpPr>
        <p:spPr>
          <a:xfrm>
            <a:off x="1710474" y="5441204"/>
            <a:ext cx="943826" cy="939691"/>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cs typeface="+mn-ea"/>
                <a:sym typeface="+mn-lt"/>
              </a:rPr>
              <a:t>03</a:t>
            </a:r>
            <a:endParaRPr lang="zh-CN" altLang="en-US" sz="3200" dirty="0">
              <a:solidFill>
                <a:schemeClr val="tx1"/>
              </a:solidFill>
              <a:cs typeface="+mn-ea"/>
              <a:sym typeface="+mn-lt"/>
            </a:endParaRPr>
          </a:p>
        </p:txBody>
      </p:sp>
      <p:sp>
        <p:nvSpPr>
          <p:cNvPr id="17" name="矩形 16">
            <a:extLst>
              <a:ext uri="{FF2B5EF4-FFF2-40B4-BE49-F238E27FC236}">
                <a16:creationId xmlns:a16="http://schemas.microsoft.com/office/drawing/2014/main" id="{D4CDAE1A-2C08-8F0D-B60A-1FB3D0A821F6}"/>
              </a:ext>
            </a:extLst>
          </p:cNvPr>
          <p:cNvSpPr/>
          <p:nvPr/>
        </p:nvSpPr>
        <p:spPr>
          <a:xfrm>
            <a:off x="2798789" y="5610451"/>
            <a:ext cx="7325316"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800" b="1" dirty="0">
                <a:solidFill>
                  <a:schemeClr val="tx1"/>
                </a:solidFill>
                <a:cs typeface="+mn-ea"/>
                <a:sym typeface="+mn-lt"/>
              </a:rPr>
              <a:t>毕业论文（设计）发表相关的法律问题</a:t>
            </a:r>
          </a:p>
        </p:txBody>
      </p:sp>
    </p:spTree>
    <p:custDataLst>
      <p:tags r:id="rId1"/>
    </p:custDataLst>
    <p:extLst>
      <p:ext uri="{BB962C8B-B14F-4D97-AF65-F5344CB8AC3E}">
        <p14:creationId xmlns:p14="http://schemas.microsoft.com/office/powerpoint/2010/main" val="4198507172"/>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8C213F3B-87FC-F91C-2219-15FB69120589}"/>
              </a:ext>
            </a:extLst>
          </p:cNvPr>
          <p:cNvGrpSpPr/>
          <p:nvPr/>
        </p:nvGrpSpPr>
        <p:grpSpPr>
          <a:xfrm>
            <a:off x="338364" y="1"/>
            <a:ext cx="11853636" cy="3304862"/>
            <a:chOff x="338364" y="1"/>
            <a:chExt cx="11853636" cy="3304862"/>
          </a:xfrm>
        </p:grpSpPr>
        <p:sp>
          <p:nvSpPr>
            <p:cNvPr id="3" name="圆: 空心 2">
              <a:extLst>
                <a:ext uri="{FF2B5EF4-FFF2-40B4-BE49-F238E27FC236}">
                  <a16:creationId xmlns:a16="http://schemas.microsoft.com/office/drawing/2014/main" id="{F6D76FE6-0395-BBC3-A5F2-2AF86B00BFFE}"/>
                </a:ext>
              </a:extLst>
            </p:cNvPr>
            <p:cNvSpPr/>
            <p:nvPr/>
          </p:nvSpPr>
          <p:spPr>
            <a:xfrm>
              <a:off x="338364" y="384629"/>
              <a:ext cx="644071" cy="644071"/>
            </a:xfrm>
            <a:prstGeom prst="donut">
              <a:avLst>
                <a:gd name="adj" fmla="val 14936"/>
              </a:avLst>
            </a:pr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grpSp>
          <p:nvGrpSpPr>
            <p:cNvPr id="28" name="组合 27">
              <a:extLst>
                <a:ext uri="{FF2B5EF4-FFF2-40B4-BE49-F238E27FC236}">
                  <a16:creationId xmlns:a16="http://schemas.microsoft.com/office/drawing/2014/main" id="{F9037784-069A-A4ED-D9C0-D1202D0C17E2}"/>
                </a:ext>
              </a:extLst>
            </p:cNvPr>
            <p:cNvGrpSpPr/>
            <p:nvPr/>
          </p:nvGrpSpPr>
          <p:grpSpPr>
            <a:xfrm>
              <a:off x="8640537" y="1"/>
              <a:ext cx="3551463" cy="3304862"/>
              <a:chOff x="8640537" y="1"/>
              <a:chExt cx="3551463" cy="3304862"/>
            </a:xfrm>
          </p:grpSpPr>
          <p:sp>
            <p:nvSpPr>
              <p:cNvPr id="2" name="任意多边形: 形状 1">
                <a:extLst>
                  <a:ext uri="{FF2B5EF4-FFF2-40B4-BE49-F238E27FC236}">
                    <a16:creationId xmlns:a16="http://schemas.microsoft.com/office/drawing/2014/main" id="{DBA98B30-3723-D185-A1CB-9ACF75EF6EDB}"/>
                  </a:ext>
                </a:extLst>
              </p:cNvPr>
              <p:cNvSpPr/>
              <p:nvPr/>
            </p:nvSpPr>
            <p:spPr>
              <a:xfrm>
                <a:off x="9853464" y="1"/>
                <a:ext cx="2338536" cy="2644245"/>
              </a:xfrm>
              <a:custGeom>
                <a:avLst/>
                <a:gdLst>
                  <a:gd name="connsiteX0" fmla="*/ 227320 w 2338536"/>
                  <a:gd name="connsiteY0" fmla="*/ 0 h 2644245"/>
                  <a:gd name="connsiteX1" fmla="*/ 2338536 w 2338536"/>
                  <a:gd name="connsiteY1" fmla="*/ 0 h 2644245"/>
                  <a:gd name="connsiteX2" fmla="*/ 2338536 w 2338536"/>
                  <a:gd name="connsiteY2" fmla="*/ 2551925 h 2644245"/>
                  <a:gd name="connsiteX3" fmla="*/ 2304488 w 2338536"/>
                  <a:gd name="connsiteY3" fmla="*/ 2564387 h 2644245"/>
                  <a:gd name="connsiteX4" fmla="*/ 1776277 w 2338536"/>
                  <a:gd name="connsiteY4" fmla="*/ 2644245 h 2644245"/>
                  <a:gd name="connsiteX5" fmla="*/ 0 w 2338536"/>
                  <a:gd name="connsiteY5" fmla="*/ 867968 h 2644245"/>
                  <a:gd name="connsiteX6" fmla="*/ 214387 w 2338536"/>
                  <a:gd name="connsiteY6" fmla="*/ 21289 h 26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8536" h="2644245">
                    <a:moveTo>
                      <a:pt x="227320" y="0"/>
                    </a:moveTo>
                    <a:lnTo>
                      <a:pt x="2338536" y="0"/>
                    </a:lnTo>
                    <a:lnTo>
                      <a:pt x="2338536" y="2551925"/>
                    </a:lnTo>
                    <a:lnTo>
                      <a:pt x="2304488" y="2564387"/>
                    </a:lnTo>
                    <a:cubicBezTo>
                      <a:pt x="2137626" y="2616287"/>
                      <a:pt x="1960217" y="2644245"/>
                      <a:pt x="1776277" y="2644245"/>
                    </a:cubicBezTo>
                    <a:cubicBezTo>
                      <a:pt x="795266" y="2644245"/>
                      <a:pt x="0" y="1848979"/>
                      <a:pt x="0" y="867968"/>
                    </a:cubicBezTo>
                    <a:cubicBezTo>
                      <a:pt x="0" y="561402"/>
                      <a:pt x="77663" y="272975"/>
                      <a:pt x="214387" y="21289"/>
                    </a:cubicBezTo>
                    <a:close/>
                  </a:path>
                </a:pathLst>
              </a:cu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sp>
            <p:nvSpPr>
              <p:cNvPr id="10" name="空心弧 9">
                <a:extLst>
                  <a:ext uri="{FF2B5EF4-FFF2-40B4-BE49-F238E27FC236}">
                    <a16:creationId xmlns:a16="http://schemas.microsoft.com/office/drawing/2014/main" id="{621E03D5-61E0-9FFB-378F-B60DB7E6367C}"/>
                  </a:ext>
                </a:extLst>
              </p:cNvPr>
              <p:cNvSpPr/>
              <p:nvPr/>
            </p:nvSpPr>
            <p:spPr>
              <a:xfrm>
                <a:off x="8640537" y="146192"/>
                <a:ext cx="3158671" cy="3158671"/>
              </a:xfrm>
              <a:prstGeom prst="blockArc">
                <a:avLst>
                  <a:gd name="adj1" fmla="val 21550601"/>
                  <a:gd name="adj2" fmla="val 5291015"/>
                  <a:gd name="adj3" fmla="val 2183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pic>
        <p:nvPicPr>
          <p:cNvPr id="8" name="图片 7">
            <a:extLst>
              <a:ext uri="{FF2B5EF4-FFF2-40B4-BE49-F238E27FC236}">
                <a16:creationId xmlns:a16="http://schemas.microsoft.com/office/drawing/2014/main" id="{1B50DF52-2696-6834-86D4-760880EEEA11}"/>
              </a:ext>
            </a:extLst>
          </p:cNvPr>
          <p:cNvPicPr>
            <a:picLocks noChangeAspect="1"/>
          </p:cNvPicPr>
          <p:nvPr/>
        </p:nvPicPr>
        <p:blipFill>
          <a:blip r:embed="rId3"/>
          <a:stretch>
            <a:fillRect/>
          </a:stretch>
        </p:blipFill>
        <p:spPr>
          <a:xfrm>
            <a:off x="2936930" y="384629"/>
            <a:ext cx="4709250" cy="6243043"/>
          </a:xfrm>
          <a:prstGeom prst="rect">
            <a:avLst/>
          </a:prstGeom>
          <a:noFill/>
          <a:ln>
            <a:noFill/>
          </a:ln>
        </p:spPr>
      </p:pic>
    </p:spTree>
    <p:custDataLst>
      <p:tags r:id="rId1"/>
    </p:custDataLst>
    <p:extLst>
      <p:ext uri="{BB962C8B-B14F-4D97-AF65-F5344CB8AC3E}">
        <p14:creationId xmlns:p14="http://schemas.microsoft.com/office/powerpoint/2010/main" val="604874200"/>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7816B9-4368-481C-AF7D-011CB1B5D3BB}"/>
              </a:ext>
            </a:extLst>
          </p:cNvPr>
          <p:cNvSpPr>
            <a:spLocks noGrp="1"/>
          </p:cNvSpPr>
          <p:nvPr>
            <p:ph type="title"/>
          </p:nvPr>
        </p:nvSpPr>
        <p:spPr>
          <a:xfrm>
            <a:off x="6454486" y="3659456"/>
            <a:ext cx="4541760" cy="1311128"/>
          </a:xfrm>
        </p:spPr>
        <p:txBody>
          <a:bodyPr/>
          <a:lstStyle/>
          <a:p>
            <a:r>
              <a:rPr kumimoji="1" lang="zh-CN" altLang="en-US" sz="4400" b="1" dirty="0">
                <a:solidFill>
                  <a:schemeClr val="tx1"/>
                </a:solidFill>
                <a:cs typeface="+mn-ea"/>
                <a:sym typeface="+mn-lt"/>
              </a:rPr>
              <a:t>　毕业论文（设计）的投稿</a:t>
            </a:r>
          </a:p>
        </p:txBody>
      </p:sp>
      <p:sp>
        <p:nvSpPr>
          <p:cNvPr id="3" name="文本框 2">
            <a:extLst>
              <a:ext uri="{FF2B5EF4-FFF2-40B4-BE49-F238E27FC236}">
                <a16:creationId xmlns:a16="http://schemas.microsoft.com/office/drawing/2014/main" id="{99131B1D-0766-AC03-C007-934860F567B2}"/>
              </a:ext>
            </a:extLst>
          </p:cNvPr>
          <p:cNvSpPr txBox="1">
            <a:spLocks/>
          </p:cNvSpPr>
          <p:nvPr/>
        </p:nvSpPr>
        <p:spPr>
          <a:xfrm>
            <a:off x="7121236" y="2588770"/>
            <a:ext cx="3064164" cy="840230"/>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r>
              <a:rPr lang="zh-CN" altLang="en-US" sz="5400" dirty="0">
                <a:latin typeface="+mn-lt"/>
                <a:ea typeface="+mn-ea"/>
                <a:cs typeface="+mn-ea"/>
                <a:sym typeface="+mn-lt"/>
              </a:rPr>
              <a:t>第一节</a:t>
            </a:r>
          </a:p>
        </p:txBody>
      </p:sp>
    </p:spTree>
    <p:extLst>
      <p:ext uri="{BB962C8B-B14F-4D97-AF65-F5344CB8AC3E}">
        <p14:creationId xmlns:p14="http://schemas.microsoft.com/office/powerpoint/2010/main" val="342089950"/>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9" y="946165"/>
            <a:ext cx="6173568" cy="4746428"/>
          </a:xfrm>
          <a:prstGeom prst="rect">
            <a:avLst/>
          </a:prstGeom>
          <a:noFill/>
        </p:spPr>
        <p:txBody>
          <a:bodyPr wrap="square">
            <a:spAutoFit/>
          </a:bodyPr>
          <a:lstStyle/>
          <a:p>
            <a:pPr>
              <a:lnSpc>
                <a:spcPct val="150000"/>
              </a:lnSpc>
            </a:pPr>
            <a:r>
              <a:rPr lang="zh-CN" altLang="en-US" sz="2400" b="1" dirty="0">
                <a:solidFill>
                  <a:srgbClr val="0070C0"/>
                </a:solidFill>
              </a:rPr>
              <a:t>（一）投向学术会议</a:t>
            </a:r>
          </a:p>
          <a:p>
            <a:pPr indent="324000">
              <a:lnSpc>
                <a:spcPct val="150000"/>
              </a:lnSpc>
            </a:pPr>
            <a:r>
              <a:rPr lang="zh-CN" altLang="en-US" sz="2000" dirty="0"/>
              <a:t>通过学术会议发表论文（设计）是大学生投稿的渠道之一。各学科、各专业、各系统经常召开学术讨论会、技术研讨会和经验交流会等，而且会后还出版专门的论文集。毕业生可根据即将召开的国际、国家、省、市、行业学术会议主题，把论文（设计）投寄给会议主办单位，经有关专家审查录用的论文（设计）通常会在会议期间进行大会宣读或分组交流，并且由主办单位结集出版，成为一种重要的文献资源</a:t>
            </a:r>
            <a:r>
              <a:rPr lang="en-US" altLang="zh-CN" sz="2000" dirty="0"/>
              <a:t>——</a:t>
            </a:r>
            <a:r>
              <a:rPr lang="zh-CN" altLang="en-US" sz="2000" dirty="0"/>
              <a:t>会议文献。</a:t>
            </a:r>
            <a:endParaRPr lang="en-US" altLang="zh-CN" sz="2000" dirty="0"/>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一、投稿的渠道</a:t>
            </a:r>
          </a:p>
        </p:txBody>
      </p:sp>
      <p:pic>
        <p:nvPicPr>
          <p:cNvPr id="1026" name="Picture 2" descr="我院研究生积极参加学术会议并作学术报告-信阳师范大学建筑与土木工程学院">
            <a:extLst>
              <a:ext uri="{FF2B5EF4-FFF2-40B4-BE49-F238E27FC236}">
                <a16:creationId xmlns:a16="http://schemas.microsoft.com/office/drawing/2014/main" id="{7DC7EDC9-77C9-7B5A-DBC6-F9E40DB8C6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2138" y="1866290"/>
            <a:ext cx="5009770" cy="3014235"/>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2B4B90AA-2F56-77A4-62AE-5EB12085A471}"/>
              </a:ext>
            </a:extLst>
          </p:cNvPr>
          <p:cNvSpPr txBox="1"/>
          <p:nvPr/>
        </p:nvSpPr>
        <p:spPr>
          <a:xfrm>
            <a:off x="577888" y="5648104"/>
            <a:ext cx="11341024" cy="960776"/>
          </a:xfrm>
          <a:prstGeom prst="rect">
            <a:avLst/>
          </a:prstGeom>
          <a:noFill/>
        </p:spPr>
        <p:txBody>
          <a:bodyPr wrap="square">
            <a:spAutoFit/>
          </a:bodyPr>
          <a:lstStyle/>
          <a:p>
            <a:pPr indent="324000">
              <a:lnSpc>
                <a:spcPct val="150000"/>
              </a:lnSpc>
            </a:pPr>
            <a:r>
              <a:rPr lang="zh-CN" altLang="en-US" sz="2000" dirty="0"/>
              <a:t>通过学术会议发表论文（设计），既是一个很好的传播自己学术思想的机会，也是一个难得的向专家学者求教的机会。</a:t>
            </a:r>
          </a:p>
        </p:txBody>
      </p:sp>
    </p:spTree>
    <p:extLst>
      <p:ext uri="{BB962C8B-B14F-4D97-AF65-F5344CB8AC3E}">
        <p14:creationId xmlns:p14="http://schemas.microsoft.com/office/powerpoint/2010/main" val="3324613288"/>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EMPLATE" val="d837f77b-07c1-4bc8-a63a-4d5c9429f74d"/>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ISLIDE.DIAGRAM" val="#867921;"/>
</p:tagLst>
</file>

<file path=ppt/tags/tag4.xml><?xml version="1.0" encoding="utf-8"?>
<p:tagLst xmlns:a="http://schemas.openxmlformats.org/drawingml/2006/main" xmlns:r="http://schemas.openxmlformats.org/officeDocument/2006/relationships" xmlns:p="http://schemas.openxmlformats.org/presentationml/2006/main">
  <p:tag name="ISLIDE.DIAGRAM" val="#86792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PLUS 主题">
  <a:themeElements>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fontScheme name="xjxibbrh">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0b223f8-5841-42fb-baf5-d5b50bb4a0ca.source-default.zh-Hans" id="{73F4A820-C007-4446-89D8-D266B76AAA83}" vid="{3758F66E-F0EB-214E-B796-69CC723FEF2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themeOverride>
</file>

<file path=docProps/app.xml><?xml version="1.0" encoding="utf-8"?>
<Properties xmlns="http://schemas.openxmlformats.org/officeDocument/2006/extended-properties" xmlns:vt="http://schemas.openxmlformats.org/officeDocument/2006/docPropsVTypes">
  <Template>Fish</Template>
  <TotalTime>905</TotalTime>
  <Words>6630</Words>
  <Application>Microsoft Office PowerPoint</Application>
  <PresentationFormat>宽屏</PresentationFormat>
  <Paragraphs>268</Paragraphs>
  <Slides>48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48</vt:i4>
      </vt:variant>
    </vt:vector>
  </HeadingPairs>
  <TitlesOfParts>
    <vt:vector size="55" baseType="lpstr">
      <vt:lpstr>Roboto Regular</vt:lpstr>
      <vt:lpstr>等线</vt:lpstr>
      <vt:lpstr>思源黑体 CN Regular</vt:lpstr>
      <vt:lpstr>微软雅黑</vt:lpstr>
      <vt:lpstr>Arial</vt:lpstr>
      <vt:lpstr>Wingdings</vt:lpstr>
      <vt:lpstr>OfficePLUS 主题</vt:lpstr>
      <vt:lpstr>第六章  毕业论文（设计）的发表 </vt:lpstr>
      <vt:lpstr>PowerPoint 演示文稿</vt:lpstr>
      <vt:lpstr>PowerPoint 演示文稿</vt:lpstr>
      <vt:lpstr>PowerPoint 演示文稿</vt:lpstr>
      <vt:lpstr>PowerPoint 演示文稿</vt:lpstr>
      <vt:lpstr>PowerPoint 演示文稿</vt:lpstr>
      <vt:lpstr>PowerPoint 演示文稿</vt:lpstr>
      <vt:lpstr>　毕业论文（设计）的投稿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投稿命中率的提高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毕业论文（设计）发表相关的法律问题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iSlide 资源设计规范</dc:title>
  <dc:creator>Fish</dc:creator>
  <cp:lastModifiedBy>游 于</cp:lastModifiedBy>
  <cp:revision>25</cp:revision>
  <cp:lastPrinted>2023-04-02T16:00:00Z</cp:lastPrinted>
  <dcterms:created xsi:type="dcterms:W3CDTF">2023-04-02T16:00:00Z</dcterms:created>
  <dcterms:modified xsi:type="dcterms:W3CDTF">2024-08-30T07:12:08Z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EMPLATE">
    <vt:lpwstr>d837f77b-07c1-4bc8-a63a-4d5c9429f74d</vt:lpwstr>
  </property>
</Properties>
</file>