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37"/>
  </p:notesMasterIdLst>
  <p:sldIdLst>
    <p:sldId id="390" r:id="rId2"/>
    <p:sldId id="1259" r:id="rId3"/>
    <p:sldId id="1244" r:id="rId4"/>
    <p:sldId id="1260" r:id="rId5"/>
    <p:sldId id="1261" r:id="rId6"/>
    <p:sldId id="383" r:id="rId7"/>
    <p:sldId id="258" r:id="rId8"/>
    <p:sldId id="1250" r:id="rId9"/>
    <p:sldId id="1262" r:id="rId10"/>
    <p:sldId id="1682" r:id="rId11"/>
    <p:sldId id="1263" r:id="rId12"/>
    <p:sldId id="1264" r:id="rId13"/>
    <p:sldId id="1672" r:id="rId14"/>
    <p:sldId id="1251" r:id="rId15"/>
    <p:sldId id="1673" r:id="rId16"/>
    <p:sldId id="1684" r:id="rId17"/>
    <p:sldId id="1683" r:id="rId18"/>
    <p:sldId id="1246" r:id="rId19"/>
    <p:sldId id="1253" r:id="rId20"/>
    <p:sldId id="1674" r:id="rId21"/>
    <p:sldId id="1685" r:id="rId22"/>
    <p:sldId id="1252" r:id="rId23"/>
    <p:sldId id="1254" r:id="rId24"/>
    <p:sldId id="1255" r:id="rId25"/>
    <p:sldId id="1676" r:id="rId26"/>
    <p:sldId id="1677" r:id="rId27"/>
    <p:sldId id="1256" r:id="rId28"/>
    <p:sldId id="1678" r:id="rId29"/>
    <p:sldId id="1257" r:id="rId30"/>
    <p:sldId id="1679" r:id="rId31"/>
    <p:sldId id="1680" r:id="rId32"/>
    <p:sldId id="1681" r:id="rId33"/>
    <p:sldId id="2054" r:id="rId34"/>
    <p:sldId id="2055" r:id="rId35"/>
    <p:sldId id="388"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F88"/>
    <a:srgbClr val="2BDFC0"/>
    <a:srgbClr val="FAB5F9"/>
    <a:srgbClr val="F54E1A"/>
    <a:srgbClr val="7C78F0"/>
    <a:srgbClr val="FFFFFF"/>
    <a:srgbClr val="000000"/>
    <a:srgbClr val="D9D9D9"/>
    <a:srgbClr val="E82F58"/>
    <a:srgbClr val="9797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81" autoAdjust="0"/>
    <p:restoredTop sz="96565"/>
  </p:normalViewPr>
  <p:slideViewPr>
    <p:cSldViewPr snapToGrid="0">
      <p:cViewPr varScale="1">
        <p:scale>
          <a:sx n="87" d="100"/>
          <a:sy n="87" d="100"/>
        </p:scale>
        <p:origin x="30" y="129"/>
      </p:cViewPr>
      <p:guideLst/>
    </p:cSldViewPr>
  </p:slideViewPr>
  <p:notesTextViewPr>
    <p:cViewPr>
      <p:scale>
        <a:sx n="165" d="100"/>
        <a:sy n="16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B1C995-2002-4225-9447-C9EB1DCC7B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0733146-2926-4FBB-B73C-941E62DA62A5}">
      <dgm:prSet phldrT="[文本]" custT="1"/>
      <dgm:spPr/>
      <dgm:t>
        <a:bodyPr/>
        <a:lstStyle/>
        <a:p>
          <a:r>
            <a:rPr lang="zh-CN" altLang="en-US" sz="2400" b="1" dirty="0">
              <a:solidFill>
                <a:srgbClr val="0070C0"/>
              </a:solidFill>
              <a:effectLst/>
              <a:latin typeface="+mn-ea"/>
              <a:ea typeface="+mn-ea"/>
            </a:rPr>
            <a:t>知识目标</a:t>
          </a:r>
          <a:endParaRPr lang="zh-CN" altLang="en-US" sz="2400" b="1" dirty="0">
            <a:solidFill>
              <a:srgbClr val="0070C0"/>
            </a:solidFill>
            <a:latin typeface="+mn-ea"/>
            <a:ea typeface="+mn-ea"/>
          </a:endParaRPr>
        </a:p>
      </dgm:t>
    </dgm:pt>
    <dgm:pt modelId="{6DACAAC8-A9BE-4581-9ECD-7DFC8EAB34A5}" type="parTrans" cxnId="{DA01C999-7463-46B7-82F9-FB1EF0A2B3AD}">
      <dgm:prSet/>
      <dgm:spPr/>
      <dgm:t>
        <a:bodyPr/>
        <a:lstStyle/>
        <a:p>
          <a:endParaRPr lang="zh-CN" altLang="en-US"/>
        </a:p>
      </dgm:t>
    </dgm:pt>
    <dgm:pt modelId="{034ADE61-6BB9-4B7C-A642-F442A18669ED}" type="sibTrans" cxnId="{DA01C999-7463-46B7-82F9-FB1EF0A2B3AD}">
      <dgm:prSet/>
      <dgm:spPr/>
      <dgm:t>
        <a:bodyPr/>
        <a:lstStyle/>
        <a:p>
          <a:endParaRPr lang="zh-CN" altLang="en-US"/>
        </a:p>
      </dgm:t>
    </dgm:pt>
    <dgm:pt modelId="{FEF4C3B4-8752-47C5-8F56-6CD6384529D4}">
      <dgm:prSet custT="1"/>
      <dgm:spPr/>
      <dgm:t>
        <a:bodyPr/>
        <a:lstStyle/>
        <a:p>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1.能够开展毕业论文（设计）撰写研究。</a:t>
          </a:r>
          <a:endParaRPr kumimoji="0" lang="en-US" altLang="zh-CN" sz="2000" b="0" i="0" u="none" strike="noStrike" kern="1200" cap="none" normalizeH="0" baseline="0" dirty="0">
            <a:ln>
              <a:noFill/>
            </a:ln>
            <a:solidFill>
              <a:srgbClr val="242021"/>
            </a:solidFill>
            <a:effectLst/>
            <a:latin typeface="微软雅黑"/>
            <a:ea typeface="微软雅黑"/>
            <a:cs typeface="黑体" panose="02010609060101010101" pitchFamily="49" charset="-122"/>
          </a:endParaRPr>
        </a:p>
      </dgm:t>
    </dgm:pt>
    <dgm:pt modelId="{4EDF9D0C-CC09-48A0-897D-0F94FA748BA1}" type="parTrans" cxnId="{B3D4251E-717B-4724-B771-EDF31C48465E}">
      <dgm:prSet/>
      <dgm:spPr/>
      <dgm:t>
        <a:bodyPr/>
        <a:lstStyle/>
        <a:p>
          <a:endParaRPr lang="zh-CN" altLang="en-US"/>
        </a:p>
      </dgm:t>
    </dgm:pt>
    <dgm:pt modelId="{89D6F043-7C74-4F52-B332-C3F68D1DA33C}" type="sibTrans" cxnId="{B3D4251E-717B-4724-B771-EDF31C48465E}">
      <dgm:prSet/>
      <dgm:spPr/>
      <dgm:t>
        <a:bodyPr/>
        <a:lstStyle/>
        <a:p>
          <a:endParaRPr lang="zh-CN" altLang="en-US"/>
        </a:p>
      </dgm:t>
    </dgm:pt>
    <dgm:pt modelId="{A77F45B0-DE32-4445-94F2-970F829D15C3}">
      <dgm:prSet custT="1"/>
      <dgm:spPr/>
      <dgm:t>
        <a:bodyPr/>
        <a:lstStyle/>
        <a:p>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cap="none" normalizeH="0" baseline="0" dirty="0">
            <a:ln>
              <a:noFill/>
            </a:ln>
            <a:solidFill>
              <a:srgbClr val="0070C0"/>
            </a:solidFill>
            <a:effectLst/>
            <a:latin typeface="+mn-ea"/>
            <a:ea typeface="+mn-ea"/>
          </a:endParaRPr>
        </a:p>
      </dgm:t>
    </dgm:pt>
    <dgm:pt modelId="{CF2F39FB-1284-4CF2-A162-0E64C5898EE8}" type="parTrans" cxnId="{979F3DD4-6F25-4783-8736-7C374764B244}">
      <dgm:prSet/>
      <dgm:spPr/>
      <dgm:t>
        <a:bodyPr/>
        <a:lstStyle/>
        <a:p>
          <a:endParaRPr lang="zh-CN" altLang="en-US"/>
        </a:p>
      </dgm:t>
    </dgm:pt>
    <dgm:pt modelId="{F0BAA4B2-6D7E-47E7-9D3C-3A94CF834908}" type="sibTrans" cxnId="{979F3DD4-6F25-4783-8736-7C374764B244}">
      <dgm:prSet/>
      <dgm:spPr/>
      <dgm:t>
        <a:bodyPr/>
        <a:lstStyle/>
        <a:p>
          <a:endParaRPr lang="zh-CN" altLang="en-US"/>
        </a:p>
      </dgm:t>
    </dgm:pt>
    <dgm:pt modelId="{4F65D4DA-9F8F-4F32-906D-5A5BF671AC17}">
      <dgm:prSet custT="1"/>
      <dgm:spPr/>
      <dgm:t>
        <a:bodyPr/>
        <a:lstStyle/>
        <a:p>
          <a:r>
            <a:rPr kumimoji="0" lang="en-US" altLang="zh-CN" sz="2000" b="0" i="0" u="none" strike="noStrike" kern="1200" cap="none" normalizeH="0" baseline="0" noProof="0" dirty="0" err="1">
              <a:ln>
                <a:noFill/>
              </a:ln>
              <a:solidFill>
                <a:srgbClr val="242021"/>
              </a:solidFill>
              <a:effectLst/>
              <a:latin typeface="微软雅黑"/>
              <a:ea typeface="微软雅黑"/>
              <a:cs typeface="黑体" panose="02010609060101010101" pitchFamily="49" charset="-122"/>
            </a:rPr>
            <a:t>培育思考意识与科学研究精神</a:t>
          </a:r>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a:t>
          </a:r>
          <a:endParaRPr kumimoji="0" lang="zh-CN" altLang="en-US" sz="2000" b="0" i="0" u="none" strike="noStrike" cap="none" normalizeH="0" baseline="0" dirty="0">
            <a:ln>
              <a:noFill/>
            </a:ln>
            <a:solidFill>
              <a:schemeClr val="tx1"/>
            </a:solidFill>
            <a:effectLst/>
            <a:latin typeface="+mn-ea"/>
            <a:ea typeface="+mn-ea"/>
          </a:endParaRPr>
        </a:p>
      </dgm:t>
    </dgm:pt>
    <dgm:pt modelId="{9BC297A1-FD89-4118-91DC-A07F30C122D3}" type="parTrans" cxnId="{A2E5E4D8-ED1E-4287-BC5C-704DA423F62F}">
      <dgm:prSet/>
      <dgm:spPr/>
      <dgm:t>
        <a:bodyPr/>
        <a:lstStyle/>
        <a:p>
          <a:endParaRPr lang="zh-CN" altLang="en-US"/>
        </a:p>
      </dgm:t>
    </dgm:pt>
    <dgm:pt modelId="{6882ABB9-D8DE-4BA7-8502-8AB76E2690AC}" type="sibTrans" cxnId="{A2E5E4D8-ED1E-4287-BC5C-704DA423F62F}">
      <dgm:prSet/>
      <dgm:spPr/>
      <dgm:t>
        <a:bodyPr/>
        <a:lstStyle/>
        <a:p>
          <a:endParaRPr lang="zh-CN" altLang="en-US"/>
        </a:p>
      </dgm:t>
    </dgm:pt>
    <dgm:pt modelId="{9ACE5591-57A4-4721-9710-9868A278F403}">
      <dgm:prSet custT="1"/>
      <dgm:spPr/>
      <dgm:t>
        <a:bodyPr/>
        <a:lstStyle/>
        <a:p>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1.了解毕业论文（设计）的意义。</a:t>
          </a:r>
          <a:endParaRPr kumimoji="0" lang="zh-CN" altLang="zh-CN" sz="2000" b="0" i="0" u="none" strike="noStrike" kern="1200" cap="none" normalizeH="0" baseline="0" dirty="0">
            <a:ln>
              <a:noFill/>
            </a:ln>
            <a:solidFill>
              <a:srgbClr val="242021"/>
            </a:solidFill>
            <a:effectLst/>
            <a:latin typeface="微软雅黑"/>
            <a:ea typeface="微软雅黑"/>
            <a:cs typeface="黑体" panose="02010609060101010101" pitchFamily="49" charset="-122"/>
          </a:endParaRPr>
        </a:p>
      </dgm:t>
    </dgm:pt>
    <dgm:pt modelId="{9C8CD345-4EC4-47A8-8643-EDF33FDF41C4}" type="parTrans" cxnId="{CC0A0DA5-99E9-493E-A39C-6EC5E55BB9CA}">
      <dgm:prSet/>
      <dgm:spPr/>
      <dgm:t>
        <a:bodyPr/>
        <a:lstStyle/>
        <a:p>
          <a:endParaRPr lang="zh-CN" altLang="en-US"/>
        </a:p>
      </dgm:t>
    </dgm:pt>
    <dgm:pt modelId="{B79C0418-3E74-447E-A577-FFB5AE41F009}" type="sibTrans" cxnId="{CC0A0DA5-99E9-493E-A39C-6EC5E55BB9CA}">
      <dgm:prSet/>
      <dgm:spPr/>
      <dgm:t>
        <a:bodyPr/>
        <a:lstStyle/>
        <a:p>
          <a:endParaRPr lang="zh-CN" altLang="en-US"/>
        </a:p>
      </dgm:t>
    </dgm:pt>
    <dgm:pt modelId="{E839C863-3152-4EF6-AB47-337C184630F7}">
      <dgm:prSet custT="1"/>
      <dgm:spPr/>
      <dgm:t>
        <a:bodyPr/>
        <a:lstStyle/>
        <a:p>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2.掌握学校开展毕业论文（设计）工作的基本流程。</a:t>
          </a:r>
        </a:p>
      </dgm:t>
    </dgm:pt>
    <dgm:pt modelId="{35FFD1B5-19CA-49C4-B45F-716251B93692}" type="parTrans" cxnId="{57A52A10-39DB-41DD-B503-BA43B3FAE87D}">
      <dgm:prSet/>
      <dgm:spPr/>
      <dgm:t>
        <a:bodyPr/>
        <a:lstStyle/>
        <a:p>
          <a:endParaRPr lang="zh-CN" altLang="en-US"/>
        </a:p>
      </dgm:t>
    </dgm:pt>
    <dgm:pt modelId="{0BF82DDD-F6B8-4AB4-89DF-63AC0EFA303B}" type="sibTrans" cxnId="{57A52A10-39DB-41DD-B503-BA43B3FAE87D}">
      <dgm:prSet/>
      <dgm:spPr/>
      <dgm:t>
        <a:bodyPr/>
        <a:lstStyle/>
        <a:p>
          <a:endParaRPr lang="zh-CN" altLang="en-US"/>
        </a:p>
      </dgm:t>
    </dgm:pt>
    <dgm:pt modelId="{85ED6772-57E6-402A-9195-47803D4D8A57}">
      <dgm:prSet custT="1"/>
      <dgm:spPr/>
      <dgm:t>
        <a:bodyPr/>
        <a:lstStyle/>
        <a:p>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2.能够撰写毕业论文（设计）开题报告</a:t>
          </a:r>
          <a:r>
            <a:rPr lang="en-US" altLang="zh-CN" sz="3300" kern="1200" spc="0" baseline="0" noProof="0" dirty="0">
              <a:solidFill>
                <a:srgbClr val="242021"/>
              </a:solidFill>
              <a:latin typeface="SimSun" pitchFamily="2" charset="0"/>
              <a:ea typeface="SimSun" pitchFamily="2" charset="0"/>
              <a:cs typeface="SimSun" pitchFamily="2" charset="0"/>
            </a:rPr>
            <a:t>。</a:t>
          </a:r>
        </a:p>
      </dgm:t>
    </dgm:pt>
    <dgm:pt modelId="{EB8F99A3-29AF-45AB-8B2A-8D3C0649F5BA}" type="parTrans" cxnId="{71305905-9E96-451F-B9CE-3B59DB977A19}">
      <dgm:prSet/>
      <dgm:spPr/>
      <dgm:t>
        <a:bodyPr/>
        <a:lstStyle/>
        <a:p>
          <a:endParaRPr lang="zh-CN" altLang="en-US"/>
        </a:p>
      </dgm:t>
    </dgm:pt>
    <dgm:pt modelId="{961F12F3-3122-479E-9A3B-F1285A91A8BE}" type="sibTrans" cxnId="{71305905-9E96-451F-B9CE-3B59DB977A19}">
      <dgm:prSet/>
      <dgm:spPr/>
      <dgm:t>
        <a:bodyPr/>
        <a:lstStyle/>
        <a:p>
          <a:endParaRPr lang="zh-CN" altLang="en-US"/>
        </a:p>
      </dgm:t>
    </dgm:pt>
    <dgm:pt modelId="{3BECDC97-3F60-490B-97FD-74CF368EC050}">
      <dgm:prSet custT="1"/>
      <dgm:spPr/>
      <dgm:t>
        <a:bodyPr/>
        <a:lstStyle/>
        <a:p>
          <a:r>
            <a:rPr kumimoji="0" lang="zh-CN" altLang="zh-CN" sz="2400" b="1" i="0" u="none" strike="noStrike"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cap="none" normalizeH="0" baseline="0" dirty="0">
            <a:ln>
              <a:noFill/>
            </a:ln>
            <a:solidFill>
              <a:srgbClr val="0070C0"/>
            </a:solidFill>
            <a:effectLst/>
            <a:latin typeface="+mn-ea"/>
            <a:ea typeface="+mn-ea"/>
          </a:endParaRPr>
        </a:p>
      </dgm:t>
    </dgm:pt>
    <dgm:pt modelId="{812B2E5C-DEEB-4DAF-A265-9CCC264185AB}" type="sibTrans" cxnId="{0FFA2563-BA4C-42CF-B3C2-C8687A44BA8E}">
      <dgm:prSet/>
      <dgm:spPr/>
      <dgm:t>
        <a:bodyPr/>
        <a:lstStyle/>
        <a:p>
          <a:endParaRPr lang="zh-CN" altLang="en-US"/>
        </a:p>
      </dgm:t>
    </dgm:pt>
    <dgm:pt modelId="{356C194B-05C2-4EC2-ACCF-51403481DBE0}" type="parTrans" cxnId="{0FFA2563-BA4C-42CF-B3C2-C8687A44BA8E}">
      <dgm:prSet/>
      <dgm:spPr/>
      <dgm:t>
        <a:bodyPr/>
        <a:lstStyle/>
        <a:p>
          <a:endParaRPr lang="zh-CN" altLang="en-US"/>
        </a:p>
      </dgm:t>
    </dgm:pt>
    <dgm:pt modelId="{B8C38384-3355-496A-8470-9216DA922EC1}" type="pres">
      <dgm:prSet presAssocID="{E1B1C995-2002-4225-9447-C9EB1DCC7BFA}" presName="vert0" presStyleCnt="0">
        <dgm:presLayoutVars>
          <dgm:dir/>
          <dgm:animOne val="branch"/>
          <dgm:animLvl val="lvl"/>
        </dgm:presLayoutVars>
      </dgm:prSet>
      <dgm:spPr/>
    </dgm:pt>
    <dgm:pt modelId="{6F8AF36C-C76F-4A68-93EE-1BAC691912B5}" type="pres">
      <dgm:prSet presAssocID="{B0733146-2926-4FBB-B73C-941E62DA62A5}" presName="thickLine" presStyleLbl="alignNode1" presStyleIdx="0" presStyleCnt="3"/>
      <dgm:spPr/>
    </dgm:pt>
    <dgm:pt modelId="{86F5D9D1-92FC-4375-8F17-9CD607F0DCEB}" type="pres">
      <dgm:prSet presAssocID="{B0733146-2926-4FBB-B73C-941E62DA62A5}" presName="horz1" presStyleCnt="0"/>
      <dgm:spPr/>
    </dgm:pt>
    <dgm:pt modelId="{28CAE9F0-72A1-4996-8B74-036AE89BF0D6}" type="pres">
      <dgm:prSet presAssocID="{B0733146-2926-4FBB-B73C-941E62DA62A5}" presName="tx1" presStyleLbl="revTx" presStyleIdx="0" presStyleCnt="8"/>
      <dgm:spPr/>
    </dgm:pt>
    <dgm:pt modelId="{6F93C654-3A64-4B0C-957B-C433D670C76A}" type="pres">
      <dgm:prSet presAssocID="{B0733146-2926-4FBB-B73C-941E62DA62A5}" presName="vert1" presStyleCnt="0"/>
      <dgm:spPr/>
    </dgm:pt>
    <dgm:pt modelId="{45095C1A-7AA5-46DD-89A0-A03437461793}" type="pres">
      <dgm:prSet presAssocID="{9ACE5591-57A4-4721-9710-9868A278F403}" presName="vertSpace2a" presStyleCnt="0"/>
      <dgm:spPr/>
    </dgm:pt>
    <dgm:pt modelId="{E07D0DF3-A58A-4164-BB85-E73EAE3C9DA7}" type="pres">
      <dgm:prSet presAssocID="{9ACE5591-57A4-4721-9710-9868A278F403}" presName="horz2" presStyleCnt="0"/>
      <dgm:spPr/>
    </dgm:pt>
    <dgm:pt modelId="{3A0F14D3-6A98-4337-9486-2A1D41BC04D0}" type="pres">
      <dgm:prSet presAssocID="{9ACE5591-57A4-4721-9710-9868A278F403}" presName="horzSpace2" presStyleCnt="0"/>
      <dgm:spPr/>
    </dgm:pt>
    <dgm:pt modelId="{D488DFAA-7942-4E32-8F42-B406F1B2C7F5}" type="pres">
      <dgm:prSet presAssocID="{9ACE5591-57A4-4721-9710-9868A278F403}" presName="tx2" presStyleLbl="revTx" presStyleIdx="1" presStyleCnt="8"/>
      <dgm:spPr/>
    </dgm:pt>
    <dgm:pt modelId="{E516F699-B067-4A21-9BB3-68428A073C0D}" type="pres">
      <dgm:prSet presAssocID="{9ACE5591-57A4-4721-9710-9868A278F403}" presName="vert2" presStyleCnt="0"/>
      <dgm:spPr/>
    </dgm:pt>
    <dgm:pt modelId="{CE29CA91-9FA0-4B15-99EB-0847526E0EBB}" type="pres">
      <dgm:prSet presAssocID="{9ACE5591-57A4-4721-9710-9868A278F403}" presName="thinLine2b" presStyleLbl="callout" presStyleIdx="0" presStyleCnt="5"/>
      <dgm:spPr/>
    </dgm:pt>
    <dgm:pt modelId="{00CE20E0-F32D-4FB4-A03F-74B7F251F7E2}" type="pres">
      <dgm:prSet presAssocID="{9ACE5591-57A4-4721-9710-9868A278F403}" presName="vertSpace2b" presStyleCnt="0"/>
      <dgm:spPr/>
    </dgm:pt>
    <dgm:pt modelId="{1A44C7C6-81B6-44DB-83C3-DAB461B31E49}" type="pres">
      <dgm:prSet presAssocID="{E839C863-3152-4EF6-AB47-337C184630F7}" presName="horz2" presStyleCnt="0"/>
      <dgm:spPr/>
    </dgm:pt>
    <dgm:pt modelId="{6EF0D513-0CB3-447A-9A71-2FE2D0173809}" type="pres">
      <dgm:prSet presAssocID="{E839C863-3152-4EF6-AB47-337C184630F7}" presName="horzSpace2" presStyleCnt="0"/>
      <dgm:spPr/>
    </dgm:pt>
    <dgm:pt modelId="{B836089C-7074-4336-977B-627EB5C26EF2}" type="pres">
      <dgm:prSet presAssocID="{E839C863-3152-4EF6-AB47-337C184630F7}" presName="tx2" presStyleLbl="revTx" presStyleIdx="2" presStyleCnt="8"/>
      <dgm:spPr/>
    </dgm:pt>
    <dgm:pt modelId="{F8A6DAE1-0789-42F8-A3D7-93A40B7B4249}" type="pres">
      <dgm:prSet presAssocID="{E839C863-3152-4EF6-AB47-337C184630F7}" presName="vert2" presStyleCnt="0"/>
      <dgm:spPr/>
    </dgm:pt>
    <dgm:pt modelId="{4B2F143F-7426-4129-A463-8B5E43BB8CC9}" type="pres">
      <dgm:prSet presAssocID="{E839C863-3152-4EF6-AB47-337C184630F7}" presName="thinLine2b" presStyleLbl="callout" presStyleIdx="1" presStyleCnt="5"/>
      <dgm:spPr/>
    </dgm:pt>
    <dgm:pt modelId="{7159A49F-F038-4CFC-A4AE-DEE327309A3C}" type="pres">
      <dgm:prSet presAssocID="{E839C863-3152-4EF6-AB47-337C184630F7}" presName="vertSpace2b" presStyleCnt="0"/>
      <dgm:spPr/>
    </dgm:pt>
    <dgm:pt modelId="{65521926-86A3-47B6-8F27-69AAAB8A1845}" type="pres">
      <dgm:prSet presAssocID="{3BECDC97-3F60-490B-97FD-74CF368EC050}" presName="thickLine" presStyleLbl="alignNode1" presStyleIdx="1" presStyleCnt="3"/>
      <dgm:spPr/>
    </dgm:pt>
    <dgm:pt modelId="{5DEAFAC9-8728-4F38-A502-DB873B2511D7}" type="pres">
      <dgm:prSet presAssocID="{3BECDC97-3F60-490B-97FD-74CF368EC050}" presName="horz1" presStyleCnt="0"/>
      <dgm:spPr/>
    </dgm:pt>
    <dgm:pt modelId="{92B46DAB-6F8F-42E2-8CB3-359EEE46EAE6}" type="pres">
      <dgm:prSet presAssocID="{3BECDC97-3F60-490B-97FD-74CF368EC050}" presName="tx1" presStyleLbl="revTx" presStyleIdx="3" presStyleCnt="8"/>
      <dgm:spPr/>
    </dgm:pt>
    <dgm:pt modelId="{3E0542C5-9F7A-4E9E-A1D4-87B683767822}" type="pres">
      <dgm:prSet presAssocID="{3BECDC97-3F60-490B-97FD-74CF368EC050}" presName="vert1" presStyleCnt="0"/>
      <dgm:spPr/>
    </dgm:pt>
    <dgm:pt modelId="{415A765D-745A-44B0-9B5A-8EF0D04BF03A}" type="pres">
      <dgm:prSet presAssocID="{FEF4C3B4-8752-47C5-8F56-6CD6384529D4}" presName="vertSpace2a" presStyleCnt="0"/>
      <dgm:spPr/>
    </dgm:pt>
    <dgm:pt modelId="{AADBF604-06DD-42C5-973A-33EE17BCB919}" type="pres">
      <dgm:prSet presAssocID="{FEF4C3B4-8752-47C5-8F56-6CD6384529D4}" presName="horz2" presStyleCnt="0"/>
      <dgm:spPr/>
    </dgm:pt>
    <dgm:pt modelId="{B7CE1AD4-9A90-4030-8FC0-FDC23EF69013}" type="pres">
      <dgm:prSet presAssocID="{FEF4C3B4-8752-47C5-8F56-6CD6384529D4}" presName="horzSpace2" presStyleCnt="0"/>
      <dgm:spPr/>
    </dgm:pt>
    <dgm:pt modelId="{EAF051B5-0C78-45A2-BF6E-50E7C0312A6F}" type="pres">
      <dgm:prSet presAssocID="{FEF4C3B4-8752-47C5-8F56-6CD6384529D4}" presName="tx2" presStyleLbl="revTx" presStyleIdx="4" presStyleCnt="8"/>
      <dgm:spPr/>
    </dgm:pt>
    <dgm:pt modelId="{11FBD460-6E90-4E9D-87DD-8E01C887264E}" type="pres">
      <dgm:prSet presAssocID="{FEF4C3B4-8752-47C5-8F56-6CD6384529D4}" presName="vert2" presStyleCnt="0"/>
      <dgm:spPr/>
    </dgm:pt>
    <dgm:pt modelId="{4332C1DB-A75A-485E-9368-AA6C8D372921}" type="pres">
      <dgm:prSet presAssocID="{FEF4C3B4-8752-47C5-8F56-6CD6384529D4}" presName="thinLine2b" presStyleLbl="callout" presStyleIdx="2" presStyleCnt="5"/>
      <dgm:spPr/>
    </dgm:pt>
    <dgm:pt modelId="{25393BC6-78D3-4988-9163-B0782B103E75}" type="pres">
      <dgm:prSet presAssocID="{FEF4C3B4-8752-47C5-8F56-6CD6384529D4}" presName="vertSpace2b" presStyleCnt="0"/>
      <dgm:spPr/>
    </dgm:pt>
    <dgm:pt modelId="{4D5008D0-CC62-415C-A288-DAE3DE666EEE}" type="pres">
      <dgm:prSet presAssocID="{85ED6772-57E6-402A-9195-47803D4D8A57}" presName="horz2" presStyleCnt="0"/>
      <dgm:spPr/>
    </dgm:pt>
    <dgm:pt modelId="{7E54A8D9-84AA-4535-8963-68576251DF2B}" type="pres">
      <dgm:prSet presAssocID="{85ED6772-57E6-402A-9195-47803D4D8A57}" presName="horzSpace2" presStyleCnt="0"/>
      <dgm:spPr/>
    </dgm:pt>
    <dgm:pt modelId="{956F6212-9711-4CAB-9F94-B6BD8692F669}" type="pres">
      <dgm:prSet presAssocID="{85ED6772-57E6-402A-9195-47803D4D8A57}" presName="tx2" presStyleLbl="revTx" presStyleIdx="5" presStyleCnt="8"/>
      <dgm:spPr/>
    </dgm:pt>
    <dgm:pt modelId="{2CEC3637-F046-4B88-8FF7-70B7350F93B5}" type="pres">
      <dgm:prSet presAssocID="{85ED6772-57E6-402A-9195-47803D4D8A57}" presName="vert2" presStyleCnt="0"/>
      <dgm:spPr/>
    </dgm:pt>
    <dgm:pt modelId="{EC1EB892-5ADC-463A-AF41-A284701BCF06}" type="pres">
      <dgm:prSet presAssocID="{85ED6772-57E6-402A-9195-47803D4D8A57}" presName="thinLine2b" presStyleLbl="callout" presStyleIdx="3" presStyleCnt="5"/>
      <dgm:spPr/>
    </dgm:pt>
    <dgm:pt modelId="{884AEF6D-BADC-434A-807D-545A26DB03EC}" type="pres">
      <dgm:prSet presAssocID="{85ED6772-57E6-402A-9195-47803D4D8A57}" presName="vertSpace2b" presStyleCnt="0"/>
      <dgm:spPr/>
    </dgm:pt>
    <dgm:pt modelId="{9A0BE085-F831-4BEE-954F-DFCDA161253C}" type="pres">
      <dgm:prSet presAssocID="{A77F45B0-DE32-4445-94F2-970F829D15C3}" presName="thickLine" presStyleLbl="alignNode1" presStyleIdx="2" presStyleCnt="3"/>
      <dgm:spPr/>
    </dgm:pt>
    <dgm:pt modelId="{D6CED3EA-92EF-47F1-8DD3-46F41340491D}" type="pres">
      <dgm:prSet presAssocID="{A77F45B0-DE32-4445-94F2-970F829D15C3}" presName="horz1" presStyleCnt="0"/>
      <dgm:spPr/>
    </dgm:pt>
    <dgm:pt modelId="{C8642049-661A-41BD-AD40-2476C9EA9966}" type="pres">
      <dgm:prSet presAssocID="{A77F45B0-DE32-4445-94F2-970F829D15C3}" presName="tx1" presStyleLbl="revTx" presStyleIdx="6" presStyleCnt="8"/>
      <dgm:spPr/>
    </dgm:pt>
    <dgm:pt modelId="{0484776A-DB1E-40B9-A0C9-3A67875238C5}" type="pres">
      <dgm:prSet presAssocID="{A77F45B0-DE32-4445-94F2-970F829D15C3}" presName="vert1" presStyleCnt="0"/>
      <dgm:spPr/>
    </dgm:pt>
    <dgm:pt modelId="{3B94E9E3-08AA-4BCB-BC45-ECB817BB9FCD}" type="pres">
      <dgm:prSet presAssocID="{4F65D4DA-9F8F-4F32-906D-5A5BF671AC17}" presName="vertSpace2a" presStyleCnt="0"/>
      <dgm:spPr/>
    </dgm:pt>
    <dgm:pt modelId="{5B5B353C-E117-40C5-AC34-5C2B89594054}" type="pres">
      <dgm:prSet presAssocID="{4F65D4DA-9F8F-4F32-906D-5A5BF671AC17}" presName="horz2" presStyleCnt="0"/>
      <dgm:spPr/>
    </dgm:pt>
    <dgm:pt modelId="{73898D68-C8B9-46AC-A590-14D88BFDD659}" type="pres">
      <dgm:prSet presAssocID="{4F65D4DA-9F8F-4F32-906D-5A5BF671AC17}" presName="horzSpace2" presStyleCnt="0"/>
      <dgm:spPr/>
    </dgm:pt>
    <dgm:pt modelId="{63B25C0C-C6F1-4A5F-A22A-04B5E7956E9E}" type="pres">
      <dgm:prSet presAssocID="{4F65D4DA-9F8F-4F32-906D-5A5BF671AC17}" presName="tx2" presStyleLbl="revTx" presStyleIdx="7" presStyleCnt="8"/>
      <dgm:spPr/>
    </dgm:pt>
    <dgm:pt modelId="{AA4A3172-AE3F-4489-AA4B-E4900AF11A01}" type="pres">
      <dgm:prSet presAssocID="{4F65D4DA-9F8F-4F32-906D-5A5BF671AC17}" presName="vert2" presStyleCnt="0"/>
      <dgm:spPr/>
    </dgm:pt>
    <dgm:pt modelId="{BEA92CE0-4474-4EE3-B140-465012A5FE87}" type="pres">
      <dgm:prSet presAssocID="{4F65D4DA-9F8F-4F32-906D-5A5BF671AC17}" presName="thinLine2b" presStyleLbl="callout" presStyleIdx="4" presStyleCnt="5"/>
      <dgm:spPr/>
    </dgm:pt>
    <dgm:pt modelId="{300B036F-FE8C-436A-8DD6-C913A1F7A264}" type="pres">
      <dgm:prSet presAssocID="{4F65D4DA-9F8F-4F32-906D-5A5BF671AC17}" presName="vertSpace2b" presStyleCnt="0"/>
      <dgm:spPr/>
    </dgm:pt>
  </dgm:ptLst>
  <dgm:cxnLst>
    <dgm:cxn modelId="{71305905-9E96-451F-B9CE-3B59DB977A19}" srcId="{3BECDC97-3F60-490B-97FD-74CF368EC050}" destId="{85ED6772-57E6-402A-9195-47803D4D8A57}" srcOrd="1" destOrd="0" parTransId="{EB8F99A3-29AF-45AB-8B2A-8D3C0649F5BA}" sibTransId="{961F12F3-3122-479E-9A3B-F1285A91A8BE}"/>
    <dgm:cxn modelId="{57A52A10-39DB-41DD-B503-BA43B3FAE87D}" srcId="{B0733146-2926-4FBB-B73C-941E62DA62A5}" destId="{E839C863-3152-4EF6-AB47-337C184630F7}" srcOrd="1" destOrd="0" parTransId="{35FFD1B5-19CA-49C4-B45F-716251B93692}" sibTransId="{0BF82DDD-F6B8-4AB4-89DF-63AC0EFA303B}"/>
    <dgm:cxn modelId="{0AF29B15-7BC4-417E-9B2E-726B5C78A760}" type="presOf" srcId="{B0733146-2926-4FBB-B73C-941E62DA62A5}" destId="{28CAE9F0-72A1-4996-8B74-036AE89BF0D6}" srcOrd="0" destOrd="0" presId="urn:microsoft.com/office/officeart/2008/layout/LinedList"/>
    <dgm:cxn modelId="{B3D4251E-717B-4724-B771-EDF31C48465E}" srcId="{3BECDC97-3F60-490B-97FD-74CF368EC050}" destId="{FEF4C3B4-8752-47C5-8F56-6CD6384529D4}" srcOrd="0" destOrd="0" parTransId="{4EDF9D0C-CC09-48A0-897D-0F94FA748BA1}" sibTransId="{89D6F043-7C74-4F52-B332-C3F68D1DA33C}"/>
    <dgm:cxn modelId="{2AA14A20-94EE-4259-B396-3BC4521A2A40}" type="presOf" srcId="{FEF4C3B4-8752-47C5-8F56-6CD6384529D4}" destId="{EAF051B5-0C78-45A2-BF6E-50E7C0312A6F}" srcOrd="0" destOrd="0" presId="urn:microsoft.com/office/officeart/2008/layout/LinedList"/>
    <dgm:cxn modelId="{2B60D630-5BF5-43CB-A5A3-36B69FA599C6}" type="presOf" srcId="{4F65D4DA-9F8F-4F32-906D-5A5BF671AC17}" destId="{63B25C0C-C6F1-4A5F-A22A-04B5E7956E9E}" srcOrd="0" destOrd="0" presId="urn:microsoft.com/office/officeart/2008/layout/LinedList"/>
    <dgm:cxn modelId="{0FFA2563-BA4C-42CF-B3C2-C8687A44BA8E}" srcId="{E1B1C995-2002-4225-9447-C9EB1DCC7BFA}" destId="{3BECDC97-3F60-490B-97FD-74CF368EC050}" srcOrd="1" destOrd="0" parTransId="{356C194B-05C2-4EC2-ACCF-51403481DBE0}" sibTransId="{812B2E5C-DEEB-4DAF-A265-9CCC264185AB}"/>
    <dgm:cxn modelId="{00D6A181-F580-4DAE-B003-A88B58035046}" type="presOf" srcId="{85ED6772-57E6-402A-9195-47803D4D8A57}" destId="{956F6212-9711-4CAB-9F94-B6BD8692F669}" srcOrd="0" destOrd="0" presId="urn:microsoft.com/office/officeart/2008/layout/LinedList"/>
    <dgm:cxn modelId="{E6AA5A95-EA90-485C-87B5-25E2578F386F}" type="presOf" srcId="{3BECDC97-3F60-490B-97FD-74CF368EC050}" destId="{92B46DAB-6F8F-42E2-8CB3-359EEE46EAE6}" srcOrd="0" destOrd="0" presId="urn:microsoft.com/office/officeart/2008/layout/LinedList"/>
    <dgm:cxn modelId="{DA01C999-7463-46B7-82F9-FB1EF0A2B3AD}" srcId="{E1B1C995-2002-4225-9447-C9EB1DCC7BFA}" destId="{B0733146-2926-4FBB-B73C-941E62DA62A5}" srcOrd="0" destOrd="0" parTransId="{6DACAAC8-A9BE-4581-9ECD-7DFC8EAB34A5}" sibTransId="{034ADE61-6BB9-4B7C-A642-F442A18669ED}"/>
    <dgm:cxn modelId="{CC0A0DA5-99E9-493E-A39C-6EC5E55BB9CA}" srcId="{B0733146-2926-4FBB-B73C-941E62DA62A5}" destId="{9ACE5591-57A4-4721-9710-9868A278F403}" srcOrd="0" destOrd="0" parTransId="{9C8CD345-4EC4-47A8-8643-EDF33FDF41C4}" sibTransId="{B79C0418-3E74-447E-A577-FFB5AE41F009}"/>
    <dgm:cxn modelId="{6A6969A9-5275-48B0-95C2-7B56518D01B7}" type="presOf" srcId="{E839C863-3152-4EF6-AB47-337C184630F7}" destId="{B836089C-7074-4336-977B-627EB5C26EF2}" srcOrd="0" destOrd="0" presId="urn:microsoft.com/office/officeart/2008/layout/LinedList"/>
    <dgm:cxn modelId="{0030EFCA-A305-45B0-A84C-E135432212B7}" type="presOf" srcId="{E1B1C995-2002-4225-9447-C9EB1DCC7BFA}" destId="{B8C38384-3355-496A-8470-9216DA922EC1}" srcOrd="0" destOrd="0" presId="urn:microsoft.com/office/officeart/2008/layout/LinedList"/>
    <dgm:cxn modelId="{979F3DD4-6F25-4783-8736-7C374764B244}" srcId="{E1B1C995-2002-4225-9447-C9EB1DCC7BFA}" destId="{A77F45B0-DE32-4445-94F2-970F829D15C3}" srcOrd="2" destOrd="0" parTransId="{CF2F39FB-1284-4CF2-A162-0E64C5898EE8}" sibTransId="{F0BAA4B2-6D7E-47E7-9D3C-3A94CF834908}"/>
    <dgm:cxn modelId="{694266D6-A942-48E2-B609-EA5BD8C19FF4}" type="presOf" srcId="{9ACE5591-57A4-4721-9710-9868A278F403}" destId="{D488DFAA-7942-4E32-8F42-B406F1B2C7F5}" srcOrd="0" destOrd="0" presId="urn:microsoft.com/office/officeart/2008/layout/LinedList"/>
    <dgm:cxn modelId="{F810CAD6-886A-48BB-89B0-A4DCB26AD3D2}" type="presOf" srcId="{A77F45B0-DE32-4445-94F2-970F829D15C3}" destId="{C8642049-661A-41BD-AD40-2476C9EA9966}" srcOrd="0" destOrd="0" presId="urn:microsoft.com/office/officeart/2008/layout/LinedList"/>
    <dgm:cxn modelId="{A2E5E4D8-ED1E-4287-BC5C-704DA423F62F}" srcId="{A77F45B0-DE32-4445-94F2-970F829D15C3}" destId="{4F65D4DA-9F8F-4F32-906D-5A5BF671AC17}" srcOrd="0" destOrd="0" parTransId="{9BC297A1-FD89-4118-91DC-A07F30C122D3}" sibTransId="{6882ABB9-D8DE-4BA7-8502-8AB76E2690AC}"/>
    <dgm:cxn modelId="{CD9135C2-EC06-42E8-9FF8-719D84FE418B}" type="presParOf" srcId="{B8C38384-3355-496A-8470-9216DA922EC1}" destId="{6F8AF36C-C76F-4A68-93EE-1BAC691912B5}" srcOrd="0" destOrd="0" presId="urn:microsoft.com/office/officeart/2008/layout/LinedList"/>
    <dgm:cxn modelId="{EE54658C-023C-4220-8404-7203AE1C1083}" type="presParOf" srcId="{B8C38384-3355-496A-8470-9216DA922EC1}" destId="{86F5D9D1-92FC-4375-8F17-9CD607F0DCEB}" srcOrd="1" destOrd="0" presId="urn:microsoft.com/office/officeart/2008/layout/LinedList"/>
    <dgm:cxn modelId="{E9C7F6D1-78D6-40F7-8B37-ABD43ED5910B}" type="presParOf" srcId="{86F5D9D1-92FC-4375-8F17-9CD607F0DCEB}" destId="{28CAE9F0-72A1-4996-8B74-036AE89BF0D6}" srcOrd="0" destOrd="0" presId="urn:microsoft.com/office/officeart/2008/layout/LinedList"/>
    <dgm:cxn modelId="{9794D2A4-9B4A-4F7F-972A-90219752B425}" type="presParOf" srcId="{86F5D9D1-92FC-4375-8F17-9CD607F0DCEB}" destId="{6F93C654-3A64-4B0C-957B-C433D670C76A}" srcOrd="1" destOrd="0" presId="urn:microsoft.com/office/officeart/2008/layout/LinedList"/>
    <dgm:cxn modelId="{9B75FCD8-E656-4C42-A9B8-46EAC2C8DF12}" type="presParOf" srcId="{6F93C654-3A64-4B0C-957B-C433D670C76A}" destId="{45095C1A-7AA5-46DD-89A0-A03437461793}" srcOrd="0" destOrd="0" presId="urn:microsoft.com/office/officeart/2008/layout/LinedList"/>
    <dgm:cxn modelId="{55957DB7-93F1-4037-8A29-E549C3348C2D}" type="presParOf" srcId="{6F93C654-3A64-4B0C-957B-C433D670C76A}" destId="{E07D0DF3-A58A-4164-BB85-E73EAE3C9DA7}" srcOrd="1" destOrd="0" presId="urn:microsoft.com/office/officeart/2008/layout/LinedList"/>
    <dgm:cxn modelId="{AD499EFF-BFAC-4F29-A62D-66FFC513778F}" type="presParOf" srcId="{E07D0DF3-A58A-4164-BB85-E73EAE3C9DA7}" destId="{3A0F14D3-6A98-4337-9486-2A1D41BC04D0}" srcOrd="0" destOrd="0" presId="urn:microsoft.com/office/officeart/2008/layout/LinedList"/>
    <dgm:cxn modelId="{A39DBC1B-1756-4BD1-9EBC-466156D95B1B}" type="presParOf" srcId="{E07D0DF3-A58A-4164-BB85-E73EAE3C9DA7}" destId="{D488DFAA-7942-4E32-8F42-B406F1B2C7F5}" srcOrd="1" destOrd="0" presId="urn:microsoft.com/office/officeart/2008/layout/LinedList"/>
    <dgm:cxn modelId="{D6BD2504-A457-430F-911F-610C4E0FB204}" type="presParOf" srcId="{E07D0DF3-A58A-4164-BB85-E73EAE3C9DA7}" destId="{E516F699-B067-4A21-9BB3-68428A073C0D}" srcOrd="2" destOrd="0" presId="urn:microsoft.com/office/officeart/2008/layout/LinedList"/>
    <dgm:cxn modelId="{76D7138A-AFA2-4D6D-9FB1-96F0A8B8BD69}" type="presParOf" srcId="{6F93C654-3A64-4B0C-957B-C433D670C76A}" destId="{CE29CA91-9FA0-4B15-99EB-0847526E0EBB}" srcOrd="2" destOrd="0" presId="urn:microsoft.com/office/officeart/2008/layout/LinedList"/>
    <dgm:cxn modelId="{7814D3BC-1A2A-4C95-9260-EAA052689173}" type="presParOf" srcId="{6F93C654-3A64-4B0C-957B-C433D670C76A}" destId="{00CE20E0-F32D-4FB4-A03F-74B7F251F7E2}" srcOrd="3" destOrd="0" presId="urn:microsoft.com/office/officeart/2008/layout/LinedList"/>
    <dgm:cxn modelId="{6C40CAB1-4A30-4E91-9188-313AA21CE0C5}" type="presParOf" srcId="{6F93C654-3A64-4B0C-957B-C433D670C76A}" destId="{1A44C7C6-81B6-44DB-83C3-DAB461B31E49}" srcOrd="4" destOrd="0" presId="urn:microsoft.com/office/officeart/2008/layout/LinedList"/>
    <dgm:cxn modelId="{F0107F46-E581-4A5E-8694-6323E08EC955}" type="presParOf" srcId="{1A44C7C6-81B6-44DB-83C3-DAB461B31E49}" destId="{6EF0D513-0CB3-447A-9A71-2FE2D0173809}" srcOrd="0" destOrd="0" presId="urn:microsoft.com/office/officeart/2008/layout/LinedList"/>
    <dgm:cxn modelId="{C0204276-5239-4201-8384-0F73D47091DD}" type="presParOf" srcId="{1A44C7C6-81B6-44DB-83C3-DAB461B31E49}" destId="{B836089C-7074-4336-977B-627EB5C26EF2}" srcOrd="1" destOrd="0" presId="urn:microsoft.com/office/officeart/2008/layout/LinedList"/>
    <dgm:cxn modelId="{228CA5E0-3788-41BD-9AC6-83F4A33B63BE}" type="presParOf" srcId="{1A44C7C6-81B6-44DB-83C3-DAB461B31E49}" destId="{F8A6DAE1-0789-42F8-A3D7-93A40B7B4249}" srcOrd="2" destOrd="0" presId="urn:microsoft.com/office/officeart/2008/layout/LinedList"/>
    <dgm:cxn modelId="{DF512FD1-748E-4322-815B-3080EEEE4747}" type="presParOf" srcId="{6F93C654-3A64-4B0C-957B-C433D670C76A}" destId="{4B2F143F-7426-4129-A463-8B5E43BB8CC9}" srcOrd="5" destOrd="0" presId="urn:microsoft.com/office/officeart/2008/layout/LinedList"/>
    <dgm:cxn modelId="{BB85722D-E1EA-47E1-A369-15A4F1ED8D15}" type="presParOf" srcId="{6F93C654-3A64-4B0C-957B-C433D670C76A}" destId="{7159A49F-F038-4CFC-A4AE-DEE327309A3C}" srcOrd="6" destOrd="0" presId="urn:microsoft.com/office/officeart/2008/layout/LinedList"/>
    <dgm:cxn modelId="{2B5E97D4-F8C0-4B12-8421-3448E540CB07}" type="presParOf" srcId="{B8C38384-3355-496A-8470-9216DA922EC1}" destId="{65521926-86A3-47B6-8F27-69AAAB8A1845}" srcOrd="2" destOrd="0" presId="urn:microsoft.com/office/officeart/2008/layout/LinedList"/>
    <dgm:cxn modelId="{F1E0B216-DC6C-45E3-B8BF-3997A6FB4DBA}" type="presParOf" srcId="{B8C38384-3355-496A-8470-9216DA922EC1}" destId="{5DEAFAC9-8728-4F38-A502-DB873B2511D7}" srcOrd="3" destOrd="0" presId="urn:microsoft.com/office/officeart/2008/layout/LinedList"/>
    <dgm:cxn modelId="{3BC52669-5DC1-4BCE-90F8-5BA26880EAEB}" type="presParOf" srcId="{5DEAFAC9-8728-4F38-A502-DB873B2511D7}" destId="{92B46DAB-6F8F-42E2-8CB3-359EEE46EAE6}" srcOrd="0" destOrd="0" presId="urn:microsoft.com/office/officeart/2008/layout/LinedList"/>
    <dgm:cxn modelId="{98956A9E-C860-4B45-821A-425B4CEAE0A1}" type="presParOf" srcId="{5DEAFAC9-8728-4F38-A502-DB873B2511D7}" destId="{3E0542C5-9F7A-4E9E-A1D4-87B683767822}" srcOrd="1" destOrd="0" presId="urn:microsoft.com/office/officeart/2008/layout/LinedList"/>
    <dgm:cxn modelId="{9077AE29-27F9-4E55-ADB9-9328B9725FC8}" type="presParOf" srcId="{3E0542C5-9F7A-4E9E-A1D4-87B683767822}" destId="{415A765D-745A-44B0-9B5A-8EF0D04BF03A}" srcOrd="0" destOrd="0" presId="urn:microsoft.com/office/officeart/2008/layout/LinedList"/>
    <dgm:cxn modelId="{43870FF1-33DB-4EB4-B89A-95DC738452DE}" type="presParOf" srcId="{3E0542C5-9F7A-4E9E-A1D4-87B683767822}" destId="{AADBF604-06DD-42C5-973A-33EE17BCB919}" srcOrd="1" destOrd="0" presId="urn:microsoft.com/office/officeart/2008/layout/LinedList"/>
    <dgm:cxn modelId="{8ABCFDB2-F871-4EE0-84C3-B2535851EB9D}" type="presParOf" srcId="{AADBF604-06DD-42C5-973A-33EE17BCB919}" destId="{B7CE1AD4-9A90-4030-8FC0-FDC23EF69013}" srcOrd="0" destOrd="0" presId="urn:microsoft.com/office/officeart/2008/layout/LinedList"/>
    <dgm:cxn modelId="{230AAFB9-2292-4EFC-AF13-9A41B2ABE9DF}" type="presParOf" srcId="{AADBF604-06DD-42C5-973A-33EE17BCB919}" destId="{EAF051B5-0C78-45A2-BF6E-50E7C0312A6F}" srcOrd="1" destOrd="0" presId="urn:microsoft.com/office/officeart/2008/layout/LinedList"/>
    <dgm:cxn modelId="{39E7F1DB-FC11-4D52-B2A7-CFDF0EC26D8C}" type="presParOf" srcId="{AADBF604-06DD-42C5-973A-33EE17BCB919}" destId="{11FBD460-6E90-4E9D-87DD-8E01C887264E}" srcOrd="2" destOrd="0" presId="urn:microsoft.com/office/officeart/2008/layout/LinedList"/>
    <dgm:cxn modelId="{BD670B1E-61C3-4AD4-A175-C687BBAEB0AB}" type="presParOf" srcId="{3E0542C5-9F7A-4E9E-A1D4-87B683767822}" destId="{4332C1DB-A75A-485E-9368-AA6C8D372921}" srcOrd="2" destOrd="0" presId="urn:microsoft.com/office/officeart/2008/layout/LinedList"/>
    <dgm:cxn modelId="{53DE13BC-B4FE-484B-B324-4B44A87CB9BF}" type="presParOf" srcId="{3E0542C5-9F7A-4E9E-A1D4-87B683767822}" destId="{25393BC6-78D3-4988-9163-B0782B103E75}" srcOrd="3" destOrd="0" presId="urn:microsoft.com/office/officeart/2008/layout/LinedList"/>
    <dgm:cxn modelId="{6F640BAE-BBAD-4FA8-9044-A728916ECAA1}" type="presParOf" srcId="{3E0542C5-9F7A-4E9E-A1D4-87B683767822}" destId="{4D5008D0-CC62-415C-A288-DAE3DE666EEE}" srcOrd="4" destOrd="0" presId="urn:microsoft.com/office/officeart/2008/layout/LinedList"/>
    <dgm:cxn modelId="{AC5E785C-719E-4098-A3CB-FD60A88AE87B}" type="presParOf" srcId="{4D5008D0-CC62-415C-A288-DAE3DE666EEE}" destId="{7E54A8D9-84AA-4535-8963-68576251DF2B}" srcOrd="0" destOrd="0" presId="urn:microsoft.com/office/officeart/2008/layout/LinedList"/>
    <dgm:cxn modelId="{F5DAF146-07C0-48E8-964E-6A0A72CBB38D}" type="presParOf" srcId="{4D5008D0-CC62-415C-A288-DAE3DE666EEE}" destId="{956F6212-9711-4CAB-9F94-B6BD8692F669}" srcOrd="1" destOrd="0" presId="urn:microsoft.com/office/officeart/2008/layout/LinedList"/>
    <dgm:cxn modelId="{3E94A8D4-D031-4866-88C6-CE2A47F64EF1}" type="presParOf" srcId="{4D5008D0-CC62-415C-A288-DAE3DE666EEE}" destId="{2CEC3637-F046-4B88-8FF7-70B7350F93B5}" srcOrd="2" destOrd="0" presId="urn:microsoft.com/office/officeart/2008/layout/LinedList"/>
    <dgm:cxn modelId="{D21B55A0-FF33-4250-823A-DB455BCA20AA}" type="presParOf" srcId="{3E0542C5-9F7A-4E9E-A1D4-87B683767822}" destId="{EC1EB892-5ADC-463A-AF41-A284701BCF06}" srcOrd="5" destOrd="0" presId="urn:microsoft.com/office/officeart/2008/layout/LinedList"/>
    <dgm:cxn modelId="{E6C46893-22E8-474C-9F87-FBE50B07FFA0}" type="presParOf" srcId="{3E0542C5-9F7A-4E9E-A1D4-87B683767822}" destId="{884AEF6D-BADC-434A-807D-545A26DB03EC}" srcOrd="6" destOrd="0" presId="urn:microsoft.com/office/officeart/2008/layout/LinedList"/>
    <dgm:cxn modelId="{D644E8D1-8667-4873-AF8E-4C36C0CD23F4}" type="presParOf" srcId="{B8C38384-3355-496A-8470-9216DA922EC1}" destId="{9A0BE085-F831-4BEE-954F-DFCDA161253C}" srcOrd="4" destOrd="0" presId="urn:microsoft.com/office/officeart/2008/layout/LinedList"/>
    <dgm:cxn modelId="{A2AFB9F8-AF38-43E6-A37A-8C77CC56E096}" type="presParOf" srcId="{B8C38384-3355-496A-8470-9216DA922EC1}" destId="{D6CED3EA-92EF-47F1-8DD3-46F41340491D}" srcOrd="5" destOrd="0" presId="urn:microsoft.com/office/officeart/2008/layout/LinedList"/>
    <dgm:cxn modelId="{EE25C5B7-EABD-4EF6-991B-FB060147D076}" type="presParOf" srcId="{D6CED3EA-92EF-47F1-8DD3-46F41340491D}" destId="{C8642049-661A-41BD-AD40-2476C9EA9966}" srcOrd="0" destOrd="0" presId="urn:microsoft.com/office/officeart/2008/layout/LinedList"/>
    <dgm:cxn modelId="{D30FF9F6-F8BA-4591-837D-FB299EBE4182}" type="presParOf" srcId="{D6CED3EA-92EF-47F1-8DD3-46F41340491D}" destId="{0484776A-DB1E-40B9-A0C9-3A67875238C5}" srcOrd="1" destOrd="0" presId="urn:microsoft.com/office/officeart/2008/layout/LinedList"/>
    <dgm:cxn modelId="{3EBA034F-DE16-427B-8560-0D7141F35F63}" type="presParOf" srcId="{0484776A-DB1E-40B9-A0C9-3A67875238C5}" destId="{3B94E9E3-08AA-4BCB-BC45-ECB817BB9FCD}" srcOrd="0" destOrd="0" presId="urn:microsoft.com/office/officeart/2008/layout/LinedList"/>
    <dgm:cxn modelId="{2AAB1BE8-8473-4D03-BADB-3801EFCF52AA}" type="presParOf" srcId="{0484776A-DB1E-40B9-A0C9-3A67875238C5}" destId="{5B5B353C-E117-40C5-AC34-5C2B89594054}" srcOrd="1" destOrd="0" presId="urn:microsoft.com/office/officeart/2008/layout/LinedList"/>
    <dgm:cxn modelId="{6D62E342-44B6-4B3F-9538-9E176B332557}" type="presParOf" srcId="{5B5B353C-E117-40C5-AC34-5C2B89594054}" destId="{73898D68-C8B9-46AC-A590-14D88BFDD659}" srcOrd="0" destOrd="0" presId="urn:microsoft.com/office/officeart/2008/layout/LinedList"/>
    <dgm:cxn modelId="{974A6089-5E2E-48C8-9F02-C49256E2D5D1}" type="presParOf" srcId="{5B5B353C-E117-40C5-AC34-5C2B89594054}" destId="{63B25C0C-C6F1-4A5F-A22A-04B5E7956E9E}" srcOrd="1" destOrd="0" presId="urn:microsoft.com/office/officeart/2008/layout/LinedList"/>
    <dgm:cxn modelId="{44490C42-AF0B-4E7D-A872-D2877BFDA2A1}" type="presParOf" srcId="{5B5B353C-E117-40C5-AC34-5C2B89594054}" destId="{AA4A3172-AE3F-4489-AA4B-E4900AF11A01}" srcOrd="2" destOrd="0" presId="urn:microsoft.com/office/officeart/2008/layout/LinedList"/>
    <dgm:cxn modelId="{4181D051-0970-46B6-B2E3-0E69481E821E}" type="presParOf" srcId="{0484776A-DB1E-40B9-A0C9-3A67875238C5}" destId="{BEA92CE0-4474-4EE3-B140-465012A5FE87}" srcOrd="2" destOrd="0" presId="urn:microsoft.com/office/officeart/2008/layout/LinedList"/>
    <dgm:cxn modelId="{63EB67FF-9CD0-48F7-96EA-C65861D890FB}" type="presParOf" srcId="{0484776A-DB1E-40B9-A0C9-3A67875238C5}" destId="{300B036F-FE8C-436A-8DD6-C913A1F7A264}"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992F23-5145-4AB8-965D-7545CA938E4A}"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zh-CN" altLang="en-US"/>
        </a:p>
      </dgm:t>
    </dgm:pt>
    <dgm:pt modelId="{E00BD88E-18F4-46DF-AB87-FC66E636C9FC}">
      <dgm:prSet phldrT="[文本]" custT="1"/>
      <dgm:spPr/>
      <dgm:t>
        <a:bodyPr/>
        <a:lstStyle/>
        <a:p>
          <a:r>
            <a:rPr lang="zh-CN" altLang="en-US" sz="2800" b="1" dirty="0"/>
            <a:t>展</a:t>
          </a:r>
        </a:p>
      </dgm:t>
    </dgm:pt>
    <dgm:pt modelId="{7E3758F5-8977-4127-A4AA-DDAE1474C5B4}" type="parTrans" cxnId="{5647DAFB-63D7-4B92-936C-BFACC50A750E}">
      <dgm:prSet/>
      <dgm:spPr/>
      <dgm:t>
        <a:bodyPr/>
        <a:lstStyle/>
        <a:p>
          <a:endParaRPr lang="zh-CN" altLang="en-US"/>
        </a:p>
      </dgm:t>
    </dgm:pt>
    <dgm:pt modelId="{63D8EC78-AC55-49A5-9A5D-16468A0D06FE}" type="sibTrans" cxnId="{5647DAFB-63D7-4B92-936C-BFACC50A750E}">
      <dgm:prSet/>
      <dgm:spPr/>
      <dgm:t>
        <a:bodyPr/>
        <a:lstStyle/>
        <a:p>
          <a:endParaRPr lang="zh-CN" altLang="en-US"/>
        </a:p>
      </dgm:t>
    </dgm:pt>
    <dgm:pt modelId="{50FBB885-897D-4800-B13B-7C005FF17B67}">
      <dgm:prSet phldrT="[文本]" custT="1"/>
      <dgm:spPr/>
      <dgm:t>
        <a:bodyPr/>
        <a:lstStyle/>
        <a:p>
          <a:r>
            <a:rPr lang="zh-CN" altLang="en-US" sz="2800" b="1" dirty="0"/>
            <a:t>培</a:t>
          </a:r>
        </a:p>
      </dgm:t>
    </dgm:pt>
    <dgm:pt modelId="{B71F7E82-3B9E-46B4-B35D-D0EF56B8A687}" type="parTrans" cxnId="{A55E0AF2-419B-4AE7-90B5-C83936EAFCB7}">
      <dgm:prSet/>
      <dgm:spPr/>
      <dgm:t>
        <a:bodyPr/>
        <a:lstStyle/>
        <a:p>
          <a:endParaRPr lang="zh-CN" altLang="en-US"/>
        </a:p>
      </dgm:t>
    </dgm:pt>
    <dgm:pt modelId="{022F87A4-DD90-4E93-B6D3-676DBDDF989C}" type="sibTrans" cxnId="{A55E0AF2-419B-4AE7-90B5-C83936EAFCB7}">
      <dgm:prSet/>
      <dgm:spPr/>
      <dgm:t>
        <a:bodyPr/>
        <a:lstStyle/>
        <a:p>
          <a:endParaRPr lang="zh-CN" altLang="en-US"/>
        </a:p>
      </dgm:t>
    </dgm:pt>
    <dgm:pt modelId="{224A472C-8110-4716-8AE6-3B19EBF860CC}">
      <dgm:prSet phldrT="[文本]" custT="1"/>
      <dgm:spPr/>
      <dgm:t>
        <a:bodyPr/>
        <a:lstStyle/>
        <a:p>
          <a:r>
            <a:rPr lang="zh-CN" altLang="en-US" sz="2800" b="1" dirty="0"/>
            <a:t>联</a:t>
          </a:r>
        </a:p>
      </dgm:t>
    </dgm:pt>
    <dgm:pt modelId="{59A3D841-776A-49B4-8DD2-B4E2F286331B}" type="parTrans" cxnId="{BF3A055A-588E-4083-8DA0-EE7870A0187E}">
      <dgm:prSet/>
      <dgm:spPr/>
      <dgm:t>
        <a:bodyPr/>
        <a:lstStyle/>
        <a:p>
          <a:endParaRPr lang="zh-CN" altLang="en-US"/>
        </a:p>
      </dgm:t>
    </dgm:pt>
    <dgm:pt modelId="{55B668CD-0345-4BB3-A82B-242CDFF63CD6}" type="sibTrans" cxnId="{BF3A055A-588E-4083-8DA0-EE7870A0187E}">
      <dgm:prSet/>
      <dgm:spPr/>
      <dgm:t>
        <a:bodyPr/>
        <a:lstStyle/>
        <a:p>
          <a:endParaRPr lang="zh-CN" altLang="en-US"/>
        </a:p>
      </dgm:t>
    </dgm:pt>
    <dgm:pt modelId="{B241D066-0420-4B3E-B2FB-6B644CEC7294}">
      <dgm:prSet phldrT="[文本]" custT="1"/>
      <dgm:spPr/>
      <dgm:t>
        <a:bodyPr/>
        <a:lstStyle/>
        <a:p>
          <a:r>
            <a:rPr lang="zh-CN" altLang="en-US" sz="2800" b="1"/>
            <a:t>拓</a:t>
          </a:r>
          <a:endParaRPr lang="zh-CN" altLang="en-US" sz="2800" b="1" dirty="0"/>
        </a:p>
      </dgm:t>
    </dgm:pt>
    <dgm:pt modelId="{C14DB24F-39C0-429A-AE74-A63A65C092ED}" type="parTrans" cxnId="{6FA78DD1-6649-4787-BE55-7FC7E1C937DC}">
      <dgm:prSet/>
      <dgm:spPr/>
      <dgm:t>
        <a:bodyPr/>
        <a:lstStyle/>
        <a:p>
          <a:endParaRPr lang="zh-CN" altLang="en-US"/>
        </a:p>
      </dgm:t>
    </dgm:pt>
    <dgm:pt modelId="{C8BA1802-E4AE-4E8A-9B70-EECD09DC5D3A}" type="sibTrans" cxnId="{6FA78DD1-6649-4787-BE55-7FC7E1C937DC}">
      <dgm:prSet/>
      <dgm:spPr/>
      <dgm:t>
        <a:bodyPr/>
        <a:lstStyle/>
        <a:p>
          <a:endParaRPr lang="zh-CN" altLang="en-US"/>
        </a:p>
      </dgm:t>
    </dgm:pt>
    <dgm:pt modelId="{548B7422-365F-46FB-B443-67CE3635D8A9}" type="pres">
      <dgm:prSet presAssocID="{C2992F23-5145-4AB8-965D-7545CA938E4A}" presName="Name0" presStyleCnt="0">
        <dgm:presLayoutVars>
          <dgm:chMax/>
          <dgm:chPref/>
          <dgm:dir/>
          <dgm:animLvl val="lvl"/>
        </dgm:presLayoutVars>
      </dgm:prSet>
      <dgm:spPr/>
    </dgm:pt>
    <dgm:pt modelId="{BACC8553-43CB-4276-988B-BAFC8B080558}" type="pres">
      <dgm:prSet presAssocID="{E00BD88E-18F4-46DF-AB87-FC66E636C9FC}" presName="composite" presStyleCnt="0"/>
      <dgm:spPr/>
    </dgm:pt>
    <dgm:pt modelId="{AA618AF5-693F-45D3-A97A-59B431B27D7D}" type="pres">
      <dgm:prSet presAssocID="{E00BD88E-18F4-46DF-AB87-FC66E636C9FC}" presName="Parent1" presStyleLbl="node1" presStyleIdx="0" presStyleCnt="8">
        <dgm:presLayoutVars>
          <dgm:chMax val="1"/>
          <dgm:chPref val="1"/>
          <dgm:bulletEnabled val="1"/>
        </dgm:presLayoutVars>
      </dgm:prSet>
      <dgm:spPr/>
    </dgm:pt>
    <dgm:pt modelId="{EAFC905D-2F8C-4882-B189-19E5D78B2283}" type="pres">
      <dgm:prSet presAssocID="{E00BD88E-18F4-46DF-AB87-FC66E636C9FC}" presName="Childtext1" presStyleLbl="revTx" presStyleIdx="0" presStyleCnt="4">
        <dgm:presLayoutVars>
          <dgm:chMax val="0"/>
          <dgm:chPref val="0"/>
          <dgm:bulletEnabled val="1"/>
        </dgm:presLayoutVars>
      </dgm:prSet>
      <dgm:spPr/>
    </dgm:pt>
    <dgm:pt modelId="{95DCC42C-9B63-4B63-96B8-E1FAA1EAB409}" type="pres">
      <dgm:prSet presAssocID="{E00BD88E-18F4-46DF-AB87-FC66E636C9FC}" presName="BalanceSpacing" presStyleCnt="0"/>
      <dgm:spPr/>
    </dgm:pt>
    <dgm:pt modelId="{F0212FA9-8CC1-4702-A595-D142F14C6702}" type="pres">
      <dgm:prSet presAssocID="{E00BD88E-18F4-46DF-AB87-FC66E636C9FC}" presName="BalanceSpacing1" presStyleCnt="0"/>
      <dgm:spPr/>
    </dgm:pt>
    <dgm:pt modelId="{D0C8CC82-883C-42FA-98B8-3E6B3D1EBC91}" type="pres">
      <dgm:prSet presAssocID="{63D8EC78-AC55-49A5-9A5D-16468A0D06FE}" presName="Accent1Text" presStyleLbl="node1" presStyleIdx="1" presStyleCnt="8"/>
      <dgm:spPr/>
    </dgm:pt>
    <dgm:pt modelId="{66883995-63FC-4A0C-9C58-F82284CE58BE}" type="pres">
      <dgm:prSet presAssocID="{63D8EC78-AC55-49A5-9A5D-16468A0D06FE}" presName="spaceBetweenRectangles" presStyleCnt="0"/>
      <dgm:spPr/>
    </dgm:pt>
    <dgm:pt modelId="{E3EEA5DF-283D-4A9E-A2CE-BFB24693E6B3}" type="pres">
      <dgm:prSet presAssocID="{50FBB885-897D-4800-B13B-7C005FF17B67}" presName="composite" presStyleCnt="0"/>
      <dgm:spPr/>
    </dgm:pt>
    <dgm:pt modelId="{E34931F3-F620-41A9-8AB1-066C7C52D5A8}" type="pres">
      <dgm:prSet presAssocID="{50FBB885-897D-4800-B13B-7C005FF17B67}" presName="Parent1" presStyleLbl="node1" presStyleIdx="2" presStyleCnt="8">
        <dgm:presLayoutVars>
          <dgm:chMax val="1"/>
          <dgm:chPref val="1"/>
          <dgm:bulletEnabled val="1"/>
        </dgm:presLayoutVars>
      </dgm:prSet>
      <dgm:spPr/>
    </dgm:pt>
    <dgm:pt modelId="{960E7FDB-65D5-4A98-A6F9-DBC513068B5A}" type="pres">
      <dgm:prSet presAssocID="{50FBB885-897D-4800-B13B-7C005FF17B67}" presName="Childtext1" presStyleLbl="revTx" presStyleIdx="1" presStyleCnt="4">
        <dgm:presLayoutVars>
          <dgm:chMax val="0"/>
          <dgm:chPref val="0"/>
          <dgm:bulletEnabled val="1"/>
        </dgm:presLayoutVars>
      </dgm:prSet>
      <dgm:spPr/>
    </dgm:pt>
    <dgm:pt modelId="{BAC88088-F602-44F0-85F7-89711ED60C5C}" type="pres">
      <dgm:prSet presAssocID="{50FBB885-897D-4800-B13B-7C005FF17B67}" presName="BalanceSpacing" presStyleCnt="0"/>
      <dgm:spPr/>
    </dgm:pt>
    <dgm:pt modelId="{EBEDCF15-BE85-4F2A-9C10-7994471F234B}" type="pres">
      <dgm:prSet presAssocID="{50FBB885-897D-4800-B13B-7C005FF17B67}" presName="BalanceSpacing1" presStyleCnt="0"/>
      <dgm:spPr/>
    </dgm:pt>
    <dgm:pt modelId="{79D3FD06-227B-4426-BB32-E655F3DA8C6A}" type="pres">
      <dgm:prSet presAssocID="{022F87A4-DD90-4E93-B6D3-676DBDDF989C}" presName="Accent1Text" presStyleLbl="node1" presStyleIdx="3" presStyleCnt="8"/>
      <dgm:spPr/>
    </dgm:pt>
    <dgm:pt modelId="{2C51B8D1-292F-4F2D-9FCA-25ECB384B20F}" type="pres">
      <dgm:prSet presAssocID="{022F87A4-DD90-4E93-B6D3-676DBDDF989C}" presName="spaceBetweenRectangles" presStyleCnt="0"/>
      <dgm:spPr/>
    </dgm:pt>
    <dgm:pt modelId="{1FEFCED0-2625-454D-9127-6EC90C2AB4EF}" type="pres">
      <dgm:prSet presAssocID="{B241D066-0420-4B3E-B2FB-6B644CEC7294}" presName="composite" presStyleCnt="0"/>
      <dgm:spPr/>
    </dgm:pt>
    <dgm:pt modelId="{AAAAF28B-EC37-4D8F-8BE2-C4D26252A303}" type="pres">
      <dgm:prSet presAssocID="{B241D066-0420-4B3E-B2FB-6B644CEC7294}" presName="Parent1" presStyleLbl="node1" presStyleIdx="4" presStyleCnt="8">
        <dgm:presLayoutVars>
          <dgm:chMax val="1"/>
          <dgm:chPref val="1"/>
          <dgm:bulletEnabled val="1"/>
        </dgm:presLayoutVars>
      </dgm:prSet>
      <dgm:spPr/>
    </dgm:pt>
    <dgm:pt modelId="{5893CE3B-C3B6-4C1E-B642-0031A9B45217}" type="pres">
      <dgm:prSet presAssocID="{B241D066-0420-4B3E-B2FB-6B644CEC7294}" presName="Childtext1" presStyleLbl="revTx" presStyleIdx="2" presStyleCnt="4">
        <dgm:presLayoutVars>
          <dgm:chMax val="0"/>
          <dgm:chPref val="0"/>
          <dgm:bulletEnabled val="1"/>
        </dgm:presLayoutVars>
      </dgm:prSet>
      <dgm:spPr/>
    </dgm:pt>
    <dgm:pt modelId="{C6A0DD26-DB3A-41B7-A936-FF907AEE7D18}" type="pres">
      <dgm:prSet presAssocID="{B241D066-0420-4B3E-B2FB-6B644CEC7294}" presName="BalanceSpacing" presStyleCnt="0"/>
      <dgm:spPr/>
    </dgm:pt>
    <dgm:pt modelId="{9FD56CD0-6004-4271-9CF8-8EFAE23FBCCE}" type="pres">
      <dgm:prSet presAssocID="{B241D066-0420-4B3E-B2FB-6B644CEC7294}" presName="BalanceSpacing1" presStyleCnt="0"/>
      <dgm:spPr/>
    </dgm:pt>
    <dgm:pt modelId="{EF75B16C-C86B-4EC5-8A13-9EB70DBAF8F8}" type="pres">
      <dgm:prSet presAssocID="{C8BA1802-E4AE-4E8A-9B70-EECD09DC5D3A}" presName="Accent1Text" presStyleLbl="node1" presStyleIdx="5" presStyleCnt="8"/>
      <dgm:spPr/>
    </dgm:pt>
    <dgm:pt modelId="{55950EFF-DD8A-42CA-BD5B-E828DA49F7FE}" type="pres">
      <dgm:prSet presAssocID="{C8BA1802-E4AE-4E8A-9B70-EECD09DC5D3A}" presName="spaceBetweenRectangles" presStyleCnt="0"/>
      <dgm:spPr/>
    </dgm:pt>
    <dgm:pt modelId="{9658FCD1-A0B5-4E84-88BC-6474257AC92B}" type="pres">
      <dgm:prSet presAssocID="{224A472C-8110-4716-8AE6-3B19EBF860CC}" presName="composite" presStyleCnt="0"/>
      <dgm:spPr/>
    </dgm:pt>
    <dgm:pt modelId="{88A850E0-09E2-4CCC-9898-713B20755C42}" type="pres">
      <dgm:prSet presAssocID="{224A472C-8110-4716-8AE6-3B19EBF860CC}" presName="Parent1" presStyleLbl="node1" presStyleIdx="6" presStyleCnt="8">
        <dgm:presLayoutVars>
          <dgm:chMax val="1"/>
          <dgm:chPref val="1"/>
          <dgm:bulletEnabled val="1"/>
        </dgm:presLayoutVars>
      </dgm:prSet>
      <dgm:spPr/>
    </dgm:pt>
    <dgm:pt modelId="{4EBE5C2C-0D9A-4BCE-8491-E12352EB27F4}" type="pres">
      <dgm:prSet presAssocID="{224A472C-8110-4716-8AE6-3B19EBF860CC}" presName="Childtext1" presStyleLbl="revTx" presStyleIdx="3" presStyleCnt="4">
        <dgm:presLayoutVars>
          <dgm:chMax val="0"/>
          <dgm:chPref val="0"/>
          <dgm:bulletEnabled val="1"/>
        </dgm:presLayoutVars>
      </dgm:prSet>
      <dgm:spPr/>
    </dgm:pt>
    <dgm:pt modelId="{BE1CF142-A075-47F7-B498-34D22246EC0B}" type="pres">
      <dgm:prSet presAssocID="{224A472C-8110-4716-8AE6-3B19EBF860CC}" presName="BalanceSpacing" presStyleCnt="0"/>
      <dgm:spPr/>
    </dgm:pt>
    <dgm:pt modelId="{59F02B3A-C6EB-443A-A002-3F31F45DC14E}" type="pres">
      <dgm:prSet presAssocID="{224A472C-8110-4716-8AE6-3B19EBF860CC}" presName="BalanceSpacing1" presStyleCnt="0"/>
      <dgm:spPr/>
    </dgm:pt>
    <dgm:pt modelId="{37700AAB-79CE-4D6F-B41B-07717D769094}" type="pres">
      <dgm:prSet presAssocID="{55B668CD-0345-4BB3-A82B-242CDFF63CD6}" presName="Accent1Text" presStyleLbl="node1" presStyleIdx="7" presStyleCnt="8"/>
      <dgm:spPr/>
    </dgm:pt>
  </dgm:ptLst>
  <dgm:cxnLst>
    <dgm:cxn modelId="{554FBB01-F899-4418-8D47-48CF8034F149}" type="presOf" srcId="{B241D066-0420-4B3E-B2FB-6B644CEC7294}" destId="{AAAAF28B-EC37-4D8F-8BE2-C4D26252A303}" srcOrd="0" destOrd="0" presId="urn:microsoft.com/office/officeart/2008/layout/AlternatingHexagons"/>
    <dgm:cxn modelId="{4D9F7306-26B4-48CA-94B0-D2F3401E6C76}" type="presOf" srcId="{E00BD88E-18F4-46DF-AB87-FC66E636C9FC}" destId="{AA618AF5-693F-45D3-A97A-59B431B27D7D}" srcOrd="0" destOrd="0" presId="urn:microsoft.com/office/officeart/2008/layout/AlternatingHexagons"/>
    <dgm:cxn modelId="{BE5EFA0F-D188-4F1F-99E7-4E49E81D4251}" type="presOf" srcId="{C8BA1802-E4AE-4E8A-9B70-EECD09DC5D3A}" destId="{EF75B16C-C86B-4EC5-8A13-9EB70DBAF8F8}" srcOrd="0" destOrd="0" presId="urn:microsoft.com/office/officeart/2008/layout/AlternatingHexagons"/>
    <dgm:cxn modelId="{52CF841B-C377-476D-A289-D0D8FC037F16}" type="presOf" srcId="{C2992F23-5145-4AB8-965D-7545CA938E4A}" destId="{548B7422-365F-46FB-B443-67CE3635D8A9}" srcOrd="0" destOrd="0" presId="urn:microsoft.com/office/officeart/2008/layout/AlternatingHexagons"/>
    <dgm:cxn modelId="{0DF4D26E-FBE3-4829-A606-7BB175F280FE}" type="presOf" srcId="{224A472C-8110-4716-8AE6-3B19EBF860CC}" destId="{88A850E0-09E2-4CCC-9898-713B20755C42}" srcOrd="0" destOrd="0" presId="urn:microsoft.com/office/officeart/2008/layout/AlternatingHexagons"/>
    <dgm:cxn modelId="{027CCB54-4765-465E-9F52-E37B449DA384}" type="presOf" srcId="{022F87A4-DD90-4E93-B6D3-676DBDDF989C}" destId="{79D3FD06-227B-4426-BB32-E655F3DA8C6A}" srcOrd="0" destOrd="0" presId="urn:microsoft.com/office/officeart/2008/layout/AlternatingHexagons"/>
    <dgm:cxn modelId="{BF3A055A-588E-4083-8DA0-EE7870A0187E}" srcId="{C2992F23-5145-4AB8-965D-7545CA938E4A}" destId="{224A472C-8110-4716-8AE6-3B19EBF860CC}" srcOrd="3" destOrd="0" parTransId="{59A3D841-776A-49B4-8DD2-B4E2F286331B}" sibTransId="{55B668CD-0345-4BB3-A82B-242CDFF63CD6}"/>
    <dgm:cxn modelId="{77E81FA3-AF5F-4768-8131-EA07EF42E6BD}" type="presOf" srcId="{50FBB885-897D-4800-B13B-7C005FF17B67}" destId="{E34931F3-F620-41A9-8AB1-066C7C52D5A8}" srcOrd="0" destOrd="0" presId="urn:microsoft.com/office/officeart/2008/layout/AlternatingHexagons"/>
    <dgm:cxn modelId="{9D7364B0-D9E9-49C7-91C5-B3027264424F}" type="presOf" srcId="{63D8EC78-AC55-49A5-9A5D-16468A0D06FE}" destId="{D0C8CC82-883C-42FA-98B8-3E6B3D1EBC91}" srcOrd="0" destOrd="0" presId="urn:microsoft.com/office/officeart/2008/layout/AlternatingHexagons"/>
    <dgm:cxn modelId="{6FA78DD1-6649-4787-BE55-7FC7E1C937DC}" srcId="{C2992F23-5145-4AB8-965D-7545CA938E4A}" destId="{B241D066-0420-4B3E-B2FB-6B644CEC7294}" srcOrd="2" destOrd="0" parTransId="{C14DB24F-39C0-429A-AE74-A63A65C092ED}" sibTransId="{C8BA1802-E4AE-4E8A-9B70-EECD09DC5D3A}"/>
    <dgm:cxn modelId="{F51FEAEA-885B-4E45-8EE4-9EB3E4837A65}" type="presOf" srcId="{55B668CD-0345-4BB3-A82B-242CDFF63CD6}" destId="{37700AAB-79CE-4D6F-B41B-07717D769094}" srcOrd="0" destOrd="0" presId="urn:microsoft.com/office/officeart/2008/layout/AlternatingHexagons"/>
    <dgm:cxn modelId="{A55E0AF2-419B-4AE7-90B5-C83936EAFCB7}" srcId="{C2992F23-5145-4AB8-965D-7545CA938E4A}" destId="{50FBB885-897D-4800-B13B-7C005FF17B67}" srcOrd="1" destOrd="0" parTransId="{B71F7E82-3B9E-46B4-B35D-D0EF56B8A687}" sibTransId="{022F87A4-DD90-4E93-B6D3-676DBDDF989C}"/>
    <dgm:cxn modelId="{5647DAFB-63D7-4B92-936C-BFACC50A750E}" srcId="{C2992F23-5145-4AB8-965D-7545CA938E4A}" destId="{E00BD88E-18F4-46DF-AB87-FC66E636C9FC}" srcOrd="0" destOrd="0" parTransId="{7E3758F5-8977-4127-A4AA-DDAE1474C5B4}" sibTransId="{63D8EC78-AC55-49A5-9A5D-16468A0D06FE}"/>
    <dgm:cxn modelId="{7815B327-8633-403D-808A-88DCD11D88F0}" type="presParOf" srcId="{548B7422-365F-46FB-B443-67CE3635D8A9}" destId="{BACC8553-43CB-4276-988B-BAFC8B080558}" srcOrd="0" destOrd="0" presId="urn:microsoft.com/office/officeart/2008/layout/AlternatingHexagons"/>
    <dgm:cxn modelId="{70703AA8-0667-4160-BA4C-A2A4E287FDC3}" type="presParOf" srcId="{BACC8553-43CB-4276-988B-BAFC8B080558}" destId="{AA618AF5-693F-45D3-A97A-59B431B27D7D}" srcOrd="0" destOrd="0" presId="urn:microsoft.com/office/officeart/2008/layout/AlternatingHexagons"/>
    <dgm:cxn modelId="{F5AABC9E-9383-43AA-8799-8DFAB0CC4FC4}" type="presParOf" srcId="{BACC8553-43CB-4276-988B-BAFC8B080558}" destId="{EAFC905D-2F8C-4882-B189-19E5D78B2283}" srcOrd="1" destOrd="0" presId="urn:microsoft.com/office/officeart/2008/layout/AlternatingHexagons"/>
    <dgm:cxn modelId="{761E2FB5-D6F8-4A09-B2AD-7827316C6692}" type="presParOf" srcId="{BACC8553-43CB-4276-988B-BAFC8B080558}" destId="{95DCC42C-9B63-4B63-96B8-E1FAA1EAB409}" srcOrd="2" destOrd="0" presId="urn:microsoft.com/office/officeart/2008/layout/AlternatingHexagons"/>
    <dgm:cxn modelId="{D5D3D2ED-7A24-45C6-BADB-84FB8C754507}" type="presParOf" srcId="{BACC8553-43CB-4276-988B-BAFC8B080558}" destId="{F0212FA9-8CC1-4702-A595-D142F14C6702}" srcOrd="3" destOrd="0" presId="urn:microsoft.com/office/officeart/2008/layout/AlternatingHexagons"/>
    <dgm:cxn modelId="{F6162BAE-17C9-43E4-8026-AB2EED0955BC}" type="presParOf" srcId="{BACC8553-43CB-4276-988B-BAFC8B080558}" destId="{D0C8CC82-883C-42FA-98B8-3E6B3D1EBC91}" srcOrd="4" destOrd="0" presId="urn:microsoft.com/office/officeart/2008/layout/AlternatingHexagons"/>
    <dgm:cxn modelId="{345A34E1-E67F-44D4-885F-25735BB7C339}" type="presParOf" srcId="{548B7422-365F-46FB-B443-67CE3635D8A9}" destId="{66883995-63FC-4A0C-9C58-F82284CE58BE}" srcOrd="1" destOrd="0" presId="urn:microsoft.com/office/officeart/2008/layout/AlternatingHexagons"/>
    <dgm:cxn modelId="{02355C91-A19B-4AAF-87F6-E9D179F01B6E}" type="presParOf" srcId="{548B7422-365F-46FB-B443-67CE3635D8A9}" destId="{E3EEA5DF-283D-4A9E-A2CE-BFB24693E6B3}" srcOrd="2" destOrd="0" presId="urn:microsoft.com/office/officeart/2008/layout/AlternatingHexagons"/>
    <dgm:cxn modelId="{66C67A3D-23DA-4674-9CC4-B06D47FC822E}" type="presParOf" srcId="{E3EEA5DF-283D-4A9E-A2CE-BFB24693E6B3}" destId="{E34931F3-F620-41A9-8AB1-066C7C52D5A8}" srcOrd="0" destOrd="0" presId="urn:microsoft.com/office/officeart/2008/layout/AlternatingHexagons"/>
    <dgm:cxn modelId="{E618F286-C31D-4A10-BC1A-39D8043467FE}" type="presParOf" srcId="{E3EEA5DF-283D-4A9E-A2CE-BFB24693E6B3}" destId="{960E7FDB-65D5-4A98-A6F9-DBC513068B5A}" srcOrd="1" destOrd="0" presId="urn:microsoft.com/office/officeart/2008/layout/AlternatingHexagons"/>
    <dgm:cxn modelId="{DD827308-F777-43ED-BB22-599C112F8AA4}" type="presParOf" srcId="{E3EEA5DF-283D-4A9E-A2CE-BFB24693E6B3}" destId="{BAC88088-F602-44F0-85F7-89711ED60C5C}" srcOrd="2" destOrd="0" presId="urn:microsoft.com/office/officeart/2008/layout/AlternatingHexagons"/>
    <dgm:cxn modelId="{12CBD9FF-B938-46BE-9D3A-7C044F8DD828}" type="presParOf" srcId="{E3EEA5DF-283D-4A9E-A2CE-BFB24693E6B3}" destId="{EBEDCF15-BE85-4F2A-9C10-7994471F234B}" srcOrd="3" destOrd="0" presId="urn:microsoft.com/office/officeart/2008/layout/AlternatingHexagons"/>
    <dgm:cxn modelId="{3A5E3C6A-A449-4C1E-9577-37C5A8BA295F}" type="presParOf" srcId="{E3EEA5DF-283D-4A9E-A2CE-BFB24693E6B3}" destId="{79D3FD06-227B-4426-BB32-E655F3DA8C6A}" srcOrd="4" destOrd="0" presId="urn:microsoft.com/office/officeart/2008/layout/AlternatingHexagons"/>
    <dgm:cxn modelId="{B6C227C5-9C25-451C-8E02-42CAAEBC77F9}" type="presParOf" srcId="{548B7422-365F-46FB-B443-67CE3635D8A9}" destId="{2C51B8D1-292F-4F2D-9FCA-25ECB384B20F}" srcOrd="3" destOrd="0" presId="urn:microsoft.com/office/officeart/2008/layout/AlternatingHexagons"/>
    <dgm:cxn modelId="{EF61918F-99CB-4A56-919C-6FC2D6E2E05D}" type="presParOf" srcId="{548B7422-365F-46FB-B443-67CE3635D8A9}" destId="{1FEFCED0-2625-454D-9127-6EC90C2AB4EF}" srcOrd="4" destOrd="0" presId="urn:microsoft.com/office/officeart/2008/layout/AlternatingHexagons"/>
    <dgm:cxn modelId="{9190C7D1-9A56-4706-BC05-56B83CCB2814}" type="presParOf" srcId="{1FEFCED0-2625-454D-9127-6EC90C2AB4EF}" destId="{AAAAF28B-EC37-4D8F-8BE2-C4D26252A303}" srcOrd="0" destOrd="0" presId="urn:microsoft.com/office/officeart/2008/layout/AlternatingHexagons"/>
    <dgm:cxn modelId="{961818E2-F619-48D1-A2E9-8A457D7CA33A}" type="presParOf" srcId="{1FEFCED0-2625-454D-9127-6EC90C2AB4EF}" destId="{5893CE3B-C3B6-4C1E-B642-0031A9B45217}" srcOrd="1" destOrd="0" presId="urn:microsoft.com/office/officeart/2008/layout/AlternatingHexagons"/>
    <dgm:cxn modelId="{A736D7C9-E963-4083-86B8-BE20E12FECB8}" type="presParOf" srcId="{1FEFCED0-2625-454D-9127-6EC90C2AB4EF}" destId="{C6A0DD26-DB3A-41B7-A936-FF907AEE7D18}" srcOrd="2" destOrd="0" presId="urn:microsoft.com/office/officeart/2008/layout/AlternatingHexagons"/>
    <dgm:cxn modelId="{014BA192-3A39-4C67-85DD-3278B2F43918}" type="presParOf" srcId="{1FEFCED0-2625-454D-9127-6EC90C2AB4EF}" destId="{9FD56CD0-6004-4271-9CF8-8EFAE23FBCCE}" srcOrd="3" destOrd="0" presId="urn:microsoft.com/office/officeart/2008/layout/AlternatingHexagons"/>
    <dgm:cxn modelId="{F2110AD4-D730-45EF-95EA-2790A89D04E0}" type="presParOf" srcId="{1FEFCED0-2625-454D-9127-6EC90C2AB4EF}" destId="{EF75B16C-C86B-4EC5-8A13-9EB70DBAF8F8}" srcOrd="4" destOrd="0" presId="urn:microsoft.com/office/officeart/2008/layout/AlternatingHexagons"/>
    <dgm:cxn modelId="{2AA80CD0-A913-402E-8313-0BB726E4DBA8}" type="presParOf" srcId="{548B7422-365F-46FB-B443-67CE3635D8A9}" destId="{55950EFF-DD8A-42CA-BD5B-E828DA49F7FE}" srcOrd="5" destOrd="0" presId="urn:microsoft.com/office/officeart/2008/layout/AlternatingHexagons"/>
    <dgm:cxn modelId="{496D8914-13F8-4DA7-9019-21A8FC7851D1}" type="presParOf" srcId="{548B7422-365F-46FB-B443-67CE3635D8A9}" destId="{9658FCD1-A0B5-4E84-88BC-6474257AC92B}" srcOrd="6" destOrd="0" presId="urn:microsoft.com/office/officeart/2008/layout/AlternatingHexagons"/>
    <dgm:cxn modelId="{2DD6C43C-B3AF-4540-AC45-16ED430B894A}" type="presParOf" srcId="{9658FCD1-A0B5-4E84-88BC-6474257AC92B}" destId="{88A850E0-09E2-4CCC-9898-713B20755C42}" srcOrd="0" destOrd="0" presId="urn:microsoft.com/office/officeart/2008/layout/AlternatingHexagons"/>
    <dgm:cxn modelId="{5DD1EE59-9CE1-4B80-973F-9BB4ABA8E65E}" type="presParOf" srcId="{9658FCD1-A0B5-4E84-88BC-6474257AC92B}" destId="{4EBE5C2C-0D9A-4BCE-8491-E12352EB27F4}" srcOrd="1" destOrd="0" presId="urn:microsoft.com/office/officeart/2008/layout/AlternatingHexagons"/>
    <dgm:cxn modelId="{E9DB828D-AA23-46CB-A988-47D45AA8D741}" type="presParOf" srcId="{9658FCD1-A0B5-4E84-88BC-6474257AC92B}" destId="{BE1CF142-A075-47F7-B498-34D22246EC0B}" srcOrd="2" destOrd="0" presId="urn:microsoft.com/office/officeart/2008/layout/AlternatingHexagons"/>
    <dgm:cxn modelId="{79014AF5-E6C0-41C5-AECF-A5335CFB6503}" type="presParOf" srcId="{9658FCD1-A0B5-4E84-88BC-6474257AC92B}" destId="{59F02B3A-C6EB-443A-A002-3F31F45DC14E}" srcOrd="3" destOrd="0" presId="urn:microsoft.com/office/officeart/2008/layout/AlternatingHexagons"/>
    <dgm:cxn modelId="{BBD030E9-99E9-4B53-8953-609128915273}" type="presParOf" srcId="{9658FCD1-A0B5-4E84-88BC-6474257AC92B}" destId="{37700AAB-79CE-4D6F-B41B-07717D769094}"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47DB65-BCB5-4608-ACCE-B9A9EC54CC5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593C3479-C62D-4662-847B-29D24AB52674}">
      <dgm:prSet phldrT="[文本]" custT="1"/>
      <dgm:spPr/>
      <dgm:t>
        <a:bodyPr/>
        <a:lstStyle/>
        <a:p>
          <a:r>
            <a:rPr lang="zh-CN" altLang="en-US" sz="2400" b="1" dirty="0"/>
            <a:t>（一）展：展示学习成果</a:t>
          </a:r>
        </a:p>
      </dgm:t>
    </dgm:pt>
    <dgm:pt modelId="{7058064E-5988-40FF-AE5F-BDDA808A292C}" type="parTrans" cxnId="{BB29F600-C02C-42F2-8C23-9ADB6F727EAD}">
      <dgm:prSet/>
      <dgm:spPr/>
      <dgm:t>
        <a:bodyPr/>
        <a:lstStyle/>
        <a:p>
          <a:endParaRPr lang="zh-CN" altLang="en-US"/>
        </a:p>
      </dgm:t>
    </dgm:pt>
    <dgm:pt modelId="{5409C36A-EEA2-41A7-AE39-4D804BEF3A43}" type="sibTrans" cxnId="{BB29F600-C02C-42F2-8C23-9ADB6F727EAD}">
      <dgm:prSet/>
      <dgm:spPr/>
      <dgm:t>
        <a:bodyPr/>
        <a:lstStyle/>
        <a:p>
          <a:endParaRPr lang="zh-CN" altLang="en-US"/>
        </a:p>
      </dgm:t>
    </dgm:pt>
    <dgm:pt modelId="{A7A7B30F-8B11-4763-8607-5CB85F77FB27}">
      <dgm:prSet/>
      <dgm:spPr/>
      <dgm:t>
        <a:bodyPr/>
        <a:lstStyle/>
        <a:p>
          <a:r>
            <a:rPr lang="zh-CN" altLang="en-US" dirty="0"/>
            <a:t>毕业论文（设计）答辩是大学生获得学位的关键环节之一，在答辩过程中，毕业生向所在领域的专家评委汇报，展示自己在求学阶段的研究成果。毕业论文（设计）可以进一步凸显毕业生在专业能力与研究学习上的成果，具有高度的概括性和代表性。</a:t>
          </a:r>
        </a:p>
      </dgm:t>
    </dgm:pt>
    <dgm:pt modelId="{0A1809B3-C20A-4769-A9BC-59C127249907}" type="parTrans" cxnId="{767377BA-48DD-48F1-B7AD-08EC4EF86BC4}">
      <dgm:prSet/>
      <dgm:spPr/>
      <dgm:t>
        <a:bodyPr/>
        <a:lstStyle/>
        <a:p>
          <a:endParaRPr lang="zh-CN" altLang="en-US"/>
        </a:p>
      </dgm:t>
    </dgm:pt>
    <dgm:pt modelId="{2562AED6-232D-4F0C-9761-834B1E47FA3D}" type="sibTrans" cxnId="{767377BA-48DD-48F1-B7AD-08EC4EF86BC4}">
      <dgm:prSet/>
      <dgm:spPr/>
      <dgm:t>
        <a:bodyPr/>
        <a:lstStyle/>
        <a:p>
          <a:endParaRPr lang="zh-CN" altLang="en-US"/>
        </a:p>
      </dgm:t>
    </dgm:pt>
    <dgm:pt modelId="{65C05228-9D0F-4353-A880-0B80D80929EB}">
      <dgm:prSet custT="1"/>
      <dgm:spPr/>
      <dgm:t>
        <a:bodyPr/>
        <a:lstStyle/>
        <a:p>
          <a:r>
            <a:rPr lang="zh-CN" altLang="en-US" sz="2400" b="1" dirty="0"/>
            <a:t>（二）培：培养综合能力</a:t>
          </a:r>
        </a:p>
      </dgm:t>
    </dgm:pt>
    <dgm:pt modelId="{912E8AD5-42C2-49EF-BE22-7E2BC0B1125D}" type="parTrans" cxnId="{9420F4F4-6D88-45FB-8F0A-1EE708D124EB}">
      <dgm:prSet/>
      <dgm:spPr/>
      <dgm:t>
        <a:bodyPr/>
        <a:lstStyle/>
        <a:p>
          <a:endParaRPr lang="zh-CN" altLang="en-US"/>
        </a:p>
      </dgm:t>
    </dgm:pt>
    <dgm:pt modelId="{1B171022-E960-40C3-9FA7-896BFFE4D990}" type="sibTrans" cxnId="{9420F4F4-6D88-45FB-8F0A-1EE708D124EB}">
      <dgm:prSet/>
      <dgm:spPr/>
      <dgm:t>
        <a:bodyPr/>
        <a:lstStyle/>
        <a:p>
          <a:endParaRPr lang="zh-CN" altLang="en-US"/>
        </a:p>
      </dgm:t>
    </dgm:pt>
    <dgm:pt modelId="{BD42C7DC-31AA-42FE-878D-95FA6754E0C5}">
      <dgm:prSet/>
      <dgm:spPr/>
      <dgm:t>
        <a:bodyPr/>
        <a:lstStyle/>
        <a:p>
          <a:r>
            <a:rPr lang="zh-CN" altLang="en-US" dirty="0"/>
            <a:t>毕业论文（设计）通常是学生围绕专业领域的特定选题进行深入研究，这对于大学生来说，不仅提升了专业素养和文字表达能力，更锻炼了逻辑分析能力、问题解决能力、信息处理能力及理论联系实际的能力。因此，毕业论文（设计）是提升学生综合能力的重要途径，可以为大学生的未来职业发展打下良好基础。</a:t>
          </a:r>
        </a:p>
      </dgm:t>
    </dgm:pt>
    <dgm:pt modelId="{D88FA6B8-E5D8-478E-AB26-000706B178A4}" type="parTrans" cxnId="{8213330A-F8DE-4D3D-BD78-C4ADFF869F2F}">
      <dgm:prSet/>
      <dgm:spPr/>
      <dgm:t>
        <a:bodyPr/>
        <a:lstStyle/>
        <a:p>
          <a:endParaRPr lang="zh-CN" altLang="en-US"/>
        </a:p>
      </dgm:t>
    </dgm:pt>
    <dgm:pt modelId="{1D06DC06-C538-4FEC-97FE-103F162A03EC}" type="sibTrans" cxnId="{8213330A-F8DE-4D3D-BD78-C4ADFF869F2F}">
      <dgm:prSet/>
      <dgm:spPr/>
      <dgm:t>
        <a:bodyPr/>
        <a:lstStyle/>
        <a:p>
          <a:endParaRPr lang="zh-CN" altLang="en-US"/>
        </a:p>
      </dgm:t>
    </dgm:pt>
    <dgm:pt modelId="{589F38E8-DDBD-4BC6-81DC-A6841222D2D9}" type="pres">
      <dgm:prSet presAssocID="{8A47DB65-BCB5-4608-ACCE-B9A9EC54CC58}" presName="linear" presStyleCnt="0">
        <dgm:presLayoutVars>
          <dgm:dir/>
          <dgm:animLvl val="lvl"/>
          <dgm:resizeHandles val="exact"/>
        </dgm:presLayoutVars>
      </dgm:prSet>
      <dgm:spPr/>
    </dgm:pt>
    <dgm:pt modelId="{76B59274-E74A-4C7A-BD0A-BFA2BC724B03}" type="pres">
      <dgm:prSet presAssocID="{593C3479-C62D-4662-847B-29D24AB52674}" presName="parentLin" presStyleCnt="0"/>
      <dgm:spPr/>
    </dgm:pt>
    <dgm:pt modelId="{A97C9202-9932-4753-B838-BAE53E66DE86}" type="pres">
      <dgm:prSet presAssocID="{593C3479-C62D-4662-847B-29D24AB52674}" presName="parentLeftMargin" presStyleLbl="node1" presStyleIdx="0" presStyleCnt="2"/>
      <dgm:spPr/>
    </dgm:pt>
    <dgm:pt modelId="{92DF6735-F672-43F7-9ADF-6344FFEB1638}" type="pres">
      <dgm:prSet presAssocID="{593C3479-C62D-4662-847B-29D24AB52674}" presName="parentText" presStyleLbl="node1" presStyleIdx="0" presStyleCnt="2">
        <dgm:presLayoutVars>
          <dgm:chMax val="0"/>
          <dgm:bulletEnabled val="1"/>
        </dgm:presLayoutVars>
      </dgm:prSet>
      <dgm:spPr/>
    </dgm:pt>
    <dgm:pt modelId="{5F2964C6-0D17-479D-A76B-3A15D0E63F88}" type="pres">
      <dgm:prSet presAssocID="{593C3479-C62D-4662-847B-29D24AB52674}" presName="negativeSpace" presStyleCnt="0"/>
      <dgm:spPr/>
    </dgm:pt>
    <dgm:pt modelId="{E8FF1BEE-BC41-45D6-814B-2AC9EF39DB56}" type="pres">
      <dgm:prSet presAssocID="{593C3479-C62D-4662-847B-29D24AB52674}" presName="childText" presStyleLbl="conFgAcc1" presStyleIdx="0" presStyleCnt="2">
        <dgm:presLayoutVars>
          <dgm:bulletEnabled val="1"/>
        </dgm:presLayoutVars>
      </dgm:prSet>
      <dgm:spPr/>
    </dgm:pt>
    <dgm:pt modelId="{6A4B9E62-D1A1-408D-A6AF-E761B6363D75}" type="pres">
      <dgm:prSet presAssocID="{5409C36A-EEA2-41A7-AE39-4D804BEF3A43}" presName="spaceBetweenRectangles" presStyleCnt="0"/>
      <dgm:spPr/>
    </dgm:pt>
    <dgm:pt modelId="{0E0FEAA9-9918-47C0-B2EB-E336D5186260}" type="pres">
      <dgm:prSet presAssocID="{65C05228-9D0F-4353-A880-0B80D80929EB}" presName="parentLin" presStyleCnt="0"/>
      <dgm:spPr/>
    </dgm:pt>
    <dgm:pt modelId="{33EA16F4-1F0E-47E2-AABB-79BBE4561B41}" type="pres">
      <dgm:prSet presAssocID="{65C05228-9D0F-4353-A880-0B80D80929EB}" presName="parentLeftMargin" presStyleLbl="node1" presStyleIdx="0" presStyleCnt="2"/>
      <dgm:spPr/>
    </dgm:pt>
    <dgm:pt modelId="{2ACF867C-AF99-4B99-8AA5-A1DED86CFB71}" type="pres">
      <dgm:prSet presAssocID="{65C05228-9D0F-4353-A880-0B80D80929EB}" presName="parentText" presStyleLbl="node1" presStyleIdx="1" presStyleCnt="2">
        <dgm:presLayoutVars>
          <dgm:chMax val="0"/>
          <dgm:bulletEnabled val="1"/>
        </dgm:presLayoutVars>
      </dgm:prSet>
      <dgm:spPr/>
    </dgm:pt>
    <dgm:pt modelId="{338A9912-1C18-4C67-A3FE-1584EC20F886}" type="pres">
      <dgm:prSet presAssocID="{65C05228-9D0F-4353-A880-0B80D80929EB}" presName="negativeSpace" presStyleCnt="0"/>
      <dgm:spPr/>
    </dgm:pt>
    <dgm:pt modelId="{765E91AE-0DAD-4DB6-A98D-4DEEB8AE0903}" type="pres">
      <dgm:prSet presAssocID="{65C05228-9D0F-4353-A880-0B80D80929EB}" presName="childText" presStyleLbl="conFgAcc1" presStyleIdx="1" presStyleCnt="2">
        <dgm:presLayoutVars>
          <dgm:bulletEnabled val="1"/>
        </dgm:presLayoutVars>
      </dgm:prSet>
      <dgm:spPr/>
    </dgm:pt>
  </dgm:ptLst>
  <dgm:cxnLst>
    <dgm:cxn modelId="{BB29F600-C02C-42F2-8C23-9ADB6F727EAD}" srcId="{8A47DB65-BCB5-4608-ACCE-B9A9EC54CC58}" destId="{593C3479-C62D-4662-847B-29D24AB52674}" srcOrd="0" destOrd="0" parTransId="{7058064E-5988-40FF-AE5F-BDDA808A292C}" sibTransId="{5409C36A-EEA2-41A7-AE39-4D804BEF3A43}"/>
    <dgm:cxn modelId="{193AE408-3F81-443D-B995-93D78C4F69B2}" type="presOf" srcId="{8A47DB65-BCB5-4608-ACCE-B9A9EC54CC58}" destId="{589F38E8-DDBD-4BC6-81DC-A6841222D2D9}" srcOrd="0" destOrd="0" presId="urn:microsoft.com/office/officeart/2005/8/layout/list1"/>
    <dgm:cxn modelId="{8213330A-F8DE-4D3D-BD78-C4ADFF869F2F}" srcId="{65C05228-9D0F-4353-A880-0B80D80929EB}" destId="{BD42C7DC-31AA-42FE-878D-95FA6754E0C5}" srcOrd="0" destOrd="0" parTransId="{D88FA6B8-E5D8-478E-AB26-000706B178A4}" sibTransId="{1D06DC06-C538-4FEC-97FE-103F162A03EC}"/>
    <dgm:cxn modelId="{4E1C4A1D-2226-46CD-9B0B-B1E7492563CB}" type="presOf" srcId="{BD42C7DC-31AA-42FE-878D-95FA6754E0C5}" destId="{765E91AE-0DAD-4DB6-A98D-4DEEB8AE0903}" srcOrd="0" destOrd="0" presId="urn:microsoft.com/office/officeart/2005/8/layout/list1"/>
    <dgm:cxn modelId="{1DB53866-B4D5-4B7E-95D7-0EFAB4513223}" type="presOf" srcId="{A7A7B30F-8B11-4763-8607-5CB85F77FB27}" destId="{E8FF1BEE-BC41-45D6-814B-2AC9EF39DB56}" srcOrd="0" destOrd="0" presId="urn:microsoft.com/office/officeart/2005/8/layout/list1"/>
    <dgm:cxn modelId="{7C00C66B-CACF-4127-BC10-665BC333462A}" type="presOf" srcId="{65C05228-9D0F-4353-A880-0B80D80929EB}" destId="{33EA16F4-1F0E-47E2-AABB-79BBE4561B41}" srcOrd="0" destOrd="0" presId="urn:microsoft.com/office/officeart/2005/8/layout/list1"/>
    <dgm:cxn modelId="{4546D8B7-6665-441C-A2D9-6A8C6DFF4D49}" type="presOf" srcId="{65C05228-9D0F-4353-A880-0B80D80929EB}" destId="{2ACF867C-AF99-4B99-8AA5-A1DED86CFB71}" srcOrd="1" destOrd="0" presId="urn:microsoft.com/office/officeart/2005/8/layout/list1"/>
    <dgm:cxn modelId="{767377BA-48DD-48F1-B7AD-08EC4EF86BC4}" srcId="{593C3479-C62D-4662-847B-29D24AB52674}" destId="{A7A7B30F-8B11-4763-8607-5CB85F77FB27}" srcOrd="0" destOrd="0" parTransId="{0A1809B3-C20A-4769-A9BC-59C127249907}" sibTransId="{2562AED6-232D-4F0C-9761-834B1E47FA3D}"/>
    <dgm:cxn modelId="{A2E615E9-9402-4225-AF4E-18F93229EB93}" type="presOf" srcId="{593C3479-C62D-4662-847B-29D24AB52674}" destId="{A97C9202-9932-4753-B838-BAE53E66DE86}" srcOrd="0" destOrd="0" presId="urn:microsoft.com/office/officeart/2005/8/layout/list1"/>
    <dgm:cxn modelId="{B45F2BEB-B0C7-4FFC-99DF-7CDD44CB50AA}" type="presOf" srcId="{593C3479-C62D-4662-847B-29D24AB52674}" destId="{92DF6735-F672-43F7-9ADF-6344FFEB1638}" srcOrd="1" destOrd="0" presId="urn:microsoft.com/office/officeart/2005/8/layout/list1"/>
    <dgm:cxn modelId="{9420F4F4-6D88-45FB-8F0A-1EE708D124EB}" srcId="{8A47DB65-BCB5-4608-ACCE-B9A9EC54CC58}" destId="{65C05228-9D0F-4353-A880-0B80D80929EB}" srcOrd="1" destOrd="0" parTransId="{912E8AD5-42C2-49EF-BE22-7E2BC0B1125D}" sibTransId="{1B171022-E960-40C3-9FA7-896BFFE4D990}"/>
    <dgm:cxn modelId="{46C320B5-C606-46CF-B353-5CC36F1CC3BE}" type="presParOf" srcId="{589F38E8-DDBD-4BC6-81DC-A6841222D2D9}" destId="{76B59274-E74A-4C7A-BD0A-BFA2BC724B03}" srcOrd="0" destOrd="0" presId="urn:microsoft.com/office/officeart/2005/8/layout/list1"/>
    <dgm:cxn modelId="{08386052-C5B7-48F0-AA79-FDF3B5C26CAD}" type="presParOf" srcId="{76B59274-E74A-4C7A-BD0A-BFA2BC724B03}" destId="{A97C9202-9932-4753-B838-BAE53E66DE86}" srcOrd="0" destOrd="0" presId="urn:microsoft.com/office/officeart/2005/8/layout/list1"/>
    <dgm:cxn modelId="{ED102041-82A4-432C-8F2C-E7F352B4F88A}" type="presParOf" srcId="{76B59274-E74A-4C7A-BD0A-BFA2BC724B03}" destId="{92DF6735-F672-43F7-9ADF-6344FFEB1638}" srcOrd="1" destOrd="0" presId="urn:microsoft.com/office/officeart/2005/8/layout/list1"/>
    <dgm:cxn modelId="{DFFE6BB1-983E-4479-9147-0F5E96BFC926}" type="presParOf" srcId="{589F38E8-DDBD-4BC6-81DC-A6841222D2D9}" destId="{5F2964C6-0D17-479D-A76B-3A15D0E63F88}" srcOrd="1" destOrd="0" presId="urn:microsoft.com/office/officeart/2005/8/layout/list1"/>
    <dgm:cxn modelId="{60812622-C725-4527-9538-99598FEA3F3F}" type="presParOf" srcId="{589F38E8-DDBD-4BC6-81DC-A6841222D2D9}" destId="{E8FF1BEE-BC41-45D6-814B-2AC9EF39DB56}" srcOrd="2" destOrd="0" presId="urn:microsoft.com/office/officeart/2005/8/layout/list1"/>
    <dgm:cxn modelId="{640B1E69-4528-463C-A99D-1A8E246B2953}" type="presParOf" srcId="{589F38E8-DDBD-4BC6-81DC-A6841222D2D9}" destId="{6A4B9E62-D1A1-408D-A6AF-E761B6363D75}" srcOrd="3" destOrd="0" presId="urn:microsoft.com/office/officeart/2005/8/layout/list1"/>
    <dgm:cxn modelId="{AB31E789-8A97-4C76-8B2C-EC7785C407A3}" type="presParOf" srcId="{589F38E8-DDBD-4BC6-81DC-A6841222D2D9}" destId="{0E0FEAA9-9918-47C0-B2EB-E336D5186260}" srcOrd="4" destOrd="0" presId="urn:microsoft.com/office/officeart/2005/8/layout/list1"/>
    <dgm:cxn modelId="{79EDCDA9-D40A-43BD-B6BE-9376BCB6D609}" type="presParOf" srcId="{0E0FEAA9-9918-47C0-B2EB-E336D5186260}" destId="{33EA16F4-1F0E-47E2-AABB-79BBE4561B41}" srcOrd="0" destOrd="0" presId="urn:microsoft.com/office/officeart/2005/8/layout/list1"/>
    <dgm:cxn modelId="{743E8DC5-D9EB-4156-BE0F-62BB1D29C811}" type="presParOf" srcId="{0E0FEAA9-9918-47C0-B2EB-E336D5186260}" destId="{2ACF867C-AF99-4B99-8AA5-A1DED86CFB71}" srcOrd="1" destOrd="0" presId="urn:microsoft.com/office/officeart/2005/8/layout/list1"/>
    <dgm:cxn modelId="{F756D425-F817-4C77-83F8-7EE636CC63A0}" type="presParOf" srcId="{589F38E8-DDBD-4BC6-81DC-A6841222D2D9}" destId="{338A9912-1C18-4C67-A3FE-1584EC20F886}" srcOrd="5" destOrd="0" presId="urn:microsoft.com/office/officeart/2005/8/layout/list1"/>
    <dgm:cxn modelId="{03CC1FF8-40D8-4995-BD90-36278EB8CE3A}" type="presParOf" srcId="{589F38E8-DDBD-4BC6-81DC-A6841222D2D9}" destId="{765E91AE-0DAD-4DB6-A98D-4DEEB8AE0903}"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47DB65-BCB5-4608-ACCE-B9A9EC54CC5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zh-CN" altLang="en-US"/>
        </a:p>
      </dgm:t>
    </dgm:pt>
    <dgm:pt modelId="{593C3479-C62D-4662-847B-29D24AB52674}">
      <dgm:prSet phldrT="[文本]" custT="1"/>
      <dgm:spPr/>
      <dgm:t>
        <a:bodyPr/>
        <a:lstStyle/>
        <a:p>
          <a:r>
            <a:rPr lang="zh-CN" altLang="en-US" sz="2400" b="1" dirty="0"/>
            <a:t>（三）拓：拓宽研究视野</a:t>
          </a:r>
        </a:p>
      </dgm:t>
    </dgm:pt>
    <dgm:pt modelId="{7058064E-5988-40FF-AE5F-BDDA808A292C}" type="parTrans" cxnId="{BB29F600-C02C-42F2-8C23-9ADB6F727EAD}">
      <dgm:prSet/>
      <dgm:spPr/>
      <dgm:t>
        <a:bodyPr/>
        <a:lstStyle/>
        <a:p>
          <a:endParaRPr lang="zh-CN" altLang="en-US"/>
        </a:p>
      </dgm:t>
    </dgm:pt>
    <dgm:pt modelId="{5409C36A-EEA2-41A7-AE39-4D804BEF3A43}" type="sibTrans" cxnId="{BB29F600-C02C-42F2-8C23-9ADB6F727EAD}">
      <dgm:prSet/>
      <dgm:spPr/>
      <dgm:t>
        <a:bodyPr/>
        <a:lstStyle/>
        <a:p>
          <a:endParaRPr lang="zh-CN" altLang="en-US"/>
        </a:p>
      </dgm:t>
    </dgm:pt>
    <dgm:pt modelId="{A7A7B30F-8B11-4763-8607-5CB85F77FB27}">
      <dgm:prSet/>
      <dgm:spPr/>
      <dgm:t>
        <a:bodyPr/>
        <a:lstStyle/>
        <a:p>
          <a:r>
            <a:rPr lang="zh-CN" altLang="en-US" dirty="0"/>
            <a:t>毕业论文（设计）为大学生提供了进行学术锻炼的宝贵机会。在撰写过程中，大学生以毕业论文（设计）的核心主题为基础，广泛探索该领域的相关主题，不断聚焦并深化研究。这一过程有助于大学生不断拓宽研究视野，提高学术水平。</a:t>
          </a:r>
        </a:p>
      </dgm:t>
    </dgm:pt>
    <dgm:pt modelId="{0A1809B3-C20A-4769-A9BC-59C127249907}" type="parTrans" cxnId="{767377BA-48DD-48F1-B7AD-08EC4EF86BC4}">
      <dgm:prSet/>
      <dgm:spPr/>
      <dgm:t>
        <a:bodyPr/>
        <a:lstStyle/>
        <a:p>
          <a:endParaRPr lang="zh-CN" altLang="en-US"/>
        </a:p>
      </dgm:t>
    </dgm:pt>
    <dgm:pt modelId="{2562AED6-232D-4F0C-9761-834B1E47FA3D}" type="sibTrans" cxnId="{767377BA-48DD-48F1-B7AD-08EC4EF86BC4}">
      <dgm:prSet/>
      <dgm:spPr/>
      <dgm:t>
        <a:bodyPr/>
        <a:lstStyle/>
        <a:p>
          <a:endParaRPr lang="zh-CN" altLang="en-US"/>
        </a:p>
      </dgm:t>
    </dgm:pt>
    <dgm:pt modelId="{BD42C7DC-31AA-42FE-878D-95FA6754E0C5}">
      <dgm:prSet/>
      <dgm:spPr/>
      <dgm:t>
        <a:bodyPr/>
        <a:lstStyle/>
        <a:p>
          <a:r>
            <a:rPr lang="zh-CN" altLang="en-US" dirty="0"/>
            <a:t>高校学生的毕业论文（设计）以解决专业领域内的真实问题为目标，致力于将理论知识与实践相结合。在解决真实问题的过程中，大学生将所学知识与实践探索相结合，提高了解决现实问题的能力，为未来的专业工作奠定了基础。同时，这也为真实问题的解决提供了有益的研究思路，实现了真实问题、学生发展与学术训练之间的有机统一。</a:t>
          </a:r>
        </a:p>
      </dgm:t>
    </dgm:pt>
    <dgm:pt modelId="{D88FA6B8-E5D8-478E-AB26-000706B178A4}" type="parTrans" cxnId="{8213330A-F8DE-4D3D-BD78-C4ADFF869F2F}">
      <dgm:prSet/>
      <dgm:spPr/>
      <dgm:t>
        <a:bodyPr/>
        <a:lstStyle/>
        <a:p>
          <a:endParaRPr lang="zh-CN" altLang="en-US"/>
        </a:p>
      </dgm:t>
    </dgm:pt>
    <dgm:pt modelId="{1D06DC06-C538-4FEC-97FE-103F162A03EC}" type="sibTrans" cxnId="{8213330A-F8DE-4D3D-BD78-C4ADFF869F2F}">
      <dgm:prSet/>
      <dgm:spPr/>
      <dgm:t>
        <a:bodyPr/>
        <a:lstStyle/>
        <a:p>
          <a:endParaRPr lang="zh-CN" altLang="en-US"/>
        </a:p>
      </dgm:t>
    </dgm:pt>
    <dgm:pt modelId="{F285EB5A-8C92-4D98-92BB-F9A74366744F}">
      <dgm:prSet custT="1"/>
      <dgm:spPr/>
      <dgm:t>
        <a:bodyPr/>
        <a:lstStyle/>
        <a:p>
          <a:r>
            <a:rPr lang="zh-CN" altLang="en-US" sz="2400" b="1" dirty="0"/>
            <a:t>（四）联：建立实践联结</a:t>
          </a:r>
          <a:endParaRPr lang="zh-CN" altLang="en-US" b="1" dirty="0"/>
        </a:p>
      </dgm:t>
    </dgm:pt>
    <dgm:pt modelId="{43E5F2DF-BE66-4CAB-B43E-FC4C24887A2A}" type="parTrans" cxnId="{E8C7C824-70BE-44CF-AE2C-E70E9660DACD}">
      <dgm:prSet/>
      <dgm:spPr/>
      <dgm:t>
        <a:bodyPr/>
        <a:lstStyle/>
        <a:p>
          <a:endParaRPr lang="zh-CN" altLang="en-US"/>
        </a:p>
      </dgm:t>
    </dgm:pt>
    <dgm:pt modelId="{4CBC9FF4-27E5-4526-B364-F516766EA73B}" type="sibTrans" cxnId="{E8C7C824-70BE-44CF-AE2C-E70E9660DACD}">
      <dgm:prSet/>
      <dgm:spPr/>
      <dgm:t>
        <a:bodyPr/>
        <a:lstStyle/>
        <a:p>
          <a:endParaRPr lang="zh-CN" altLang="en-US"/>
        </a:p>
      </dgm:t>
    </dgm:pt>
    <dgm:pt modelId="{589F38E8-DDBD-4BC6-81DC-A6841222D2D9}" type="pres">
      <dgm:prSet presAssocID="{8A47DB65-BCB5-4608-ACCE-B9A9EC54CC58}" presName="linear" presStyleCnt="0">
        <dgm:presLayoutVars>
          <dgm:dir/>
          <dgm:animLvl val="lvl"/>
          <dgm:resizeHandles val="exact"/>
        </dgm:presLayoutVars>
      </dgm:prSet>
      <dgm:spPr/>
    </dgm:pt>
    <dgm:pt modelId="{76B59274-E74A-4C7A-BD0A-BFA2BC724B03}" type="pres">
      <dgm:prSet presAssocID="{593C3479-C62D-4662-847B-29D24AB52674}" presName="parentLin" presStyleCnt="0"/>
      <dgm:spPr/>
    </dgm:pt>
    <dgm:pt modelId="{A97C9202-9932-4753-B838-BAE53E66DE86}" type="pres">
      <dgm:prSet presAssocID="{593C3479-C62D-4662-847B-29D24AB52674}" presName="parentLeftMargin" presStyleLbl="node1" presStyleIdx="0" presStyleCnt="2"/>
      <dgm:spPr/>
    </dgm:pt>
    <dgm:pt modelId="{92DF6735-F672-43F7-9ADF-6344FFEB1638}" type="pres">
      <dgm:prSet presAssocID="{593C3479-C62D-4662-847B-29D24AB52674}" presName="parentText" presStyleLbl="node1" presStyleIdx="0" presStyleCnt="2">
        <dgm:presLayoutVars>
          <dgm:chMax val="0"/>
          <dgm:bulletEnabled val="1"/>
        </dgm:presLayoutVars>
      </dgm:prSet>
      <dgm:spPr/>
    </dgm:pt>
    <dgm:pt modelId="{5F2964C6-0D17-479D-A76B-3A15D0E63F88}" type="pres">
      <dgm:prSet presAssocID="{593C3479-C62D-4662-847B-29D24AB52674}" presName="negativeSpace" presStyleCnt="0"/>
      <dgm:spPr/>
    </dgm:pt>
    <dgm:pt modelId="{E8FF1BEE-BC41-45D6-814B-2AC9EF39DB56}" type="pres">
      <dgm:prSet presAssocID="{593C3479-C62D-4662-847B-29D24AB52674}" presName="childText" presStyleLbl="conFgAcc1" presStyleIdx="0" presStyleCnt="2">
        <dgm:presLayoutVars>
          <dgm:bulletEnabled val="1"/>
        </dgm:presLayoutVars>
      </dgm:prSet>
      <dgm:spPr/>
    </dgm:pt>
    <dgm:pt modelId="{6A4B9E62-D1A1-408D-A6AF-E761B6363D75}" type="pres">
      <dgm:prSet presAssocID="{5409C36A-EEA2-41A7-AE39-4D804BEF3A43}" presName="spaceBetweenRectangles" presStyleCnt="0"/>
      <dgm:spPr/>
    </dgm:pt>
    <dgm:pt modelId="{BEBCDA2D-0338-4E55-9C48-D65770B4D43B}" type="pres">
      <dgm:prSet presAssocID="{F285EB5A-8C92-4D98-92BB-F9A74366744F}" presName="parentLin" presStyleCnt="0"/>
      <dgm:spPr/>
    </dgm:pt>
    <dgm:pt modelId="{8E8EF8FC-59D5-4534-8480-E4B8BF30C031}" type="pres">
      <dgm:prSet presAssocID="{F285EB5A-8C92-4D98-92BB-F9A74366744F}" presName="parentLeftMargin" presStyleLbl="node1" presStyleIdx="0" presStyleCnt="2"/>
      <dgm:spPr/>
    </dgm:pt>
    <dgm:pt modelId="{41FEC682-5E93-4D8D-87A9-4CBE908A971C}" type="pres">
      <dgm:prSet presAssocID="{F285EB5A-8C92-4D98-92BB-F9A74366744F}" presName="parentText" presStyleLbl="node1" presStyleIdx="1" presStyleCnt="2">
        <dgm:presLayoutVars>
          <dgm:chMax val="0"/>
          <dgm:bulletEnabled val="1"/>
        </dgm:presLayoutVars>
      </dgm:prSet>
      <dgm:spPr/>
    </dgm:pt>
    <dgm:pt modelId="{E0C7F61D-773E-4D4B-9EF2-7562A6E7A750}" type="pres">
      <dgm:prSet presAssocID="{F285EB5A-8C92-4D98-92BB-F9A74366744F}" presName="negativeSpace" presStyleCnt="0"/>
      <dgm:spPr/>
    </dgm:pt>
    <dgm:pt modelId="{B84B73C8-E51D-4C62-9BF1-C3A2EA736D67}" type="pres">
      <dgm:prSet presAssocID="{F285EB5A-8C92-4D98-92BB-F9A74366744F}" presName="childText" presStyleLbl="conFgAcc1" presStyleIdx="1" presStyleCnt="2">
        <dgm:presLayoutVars>
          <dgm:bulletEnabled val="1"/>
        </dgm:presLayoutVars>
      </dgm:prSet>
      <dgm:spPr/>
    </dgm:pt>
  </dgm:ptLst>
  <dgm:cxnLst>
    <dgm:cxn modelId="{BB29F600-C02C-42F2-8C23-9ADB6F727EAD}" srcId="{8A47DB65-BCB5-4608-ACCE-B9A9EC54CC58}" destId="{593C3479-C62D-4662-847B-29D24AB52674}" srcOrd="0" destOrd="0" parTransId="{7058064E-5988-40FF-AE5F-BDDA808A292C}" sibTransId="{5409C36A-EEA2-41A7-AE39-4D804BEF3A43}"/>
    <dgm:cxn modelId="{193AE408-3F81-443D-B995-93D78C4F69B2}" type="presOf" srcId="{8A47DB65-BCB5-4608-ACCE-B9A9EC54CC58}" destId="{589F38E8-DDBD-4BC6-81DC-A6841222D2D9}" srcOrd="0" destOrd="0" presId="urn:microsoft.com/office/officeart/2005/8/layout/list1"/>
    <dgm:cxn modelId="{8213330A-F8DE-4D3D-BD78-C4ADFF869F2F}" srcId="{F285EB5A-8C92-4D98-92BB-F9A74366744F}" destId="{BD42C7DC-31AA-42FE-878D-95FA6754E0C5}" srcOrd="0" destOrd="0" parTransId="{D88FA6B8-E5D8-478E-AB26-000706B178A4}" sibTransId="{1D06DC06-C538-4FEC-97FE-103F162A03EC}"/>
    <dgm:cxn modelId="{E8C7C824-70BE-44CF-AE2C-E70E9660DACD}" srcId="{8A47DB65-BCB5-4608-ACCE-B9A9EC54CC58}" destId="{F285EB5A-8C92-4D98-92BB-F9A74366744F}" srcOrd="1" destOrd="0" parTransId="{43E5F2DF-BE66-4CAB-B43E-FC4C24887A2A}" sibTransId="{4CBC9FF4-27E5-4526-B364-F516766EA73B}"/>
    <dgm:cxn modelId="{1DB53866-B4D5-4B7E-95D7-0EFAB4513223}" type="presOf" srcId="{A7A7B30F-8B11-4763-8607-5CB85F77FB27}" destId="{E8FF1BEE-BC41-45D6-814B-2AC9EF39DB56}" srcOrd="0" destOrd="0" presId="urn:microsoft.com/office/officeart/2005/8/layout/list1"/>
    <dgm:cxn modelId="{F284DD75-DD4D-4D03-AEB8-EE45A39B7932}" type="presOf" srcId="{F285EB5A-8C92-4D98-92BB-F9A74366744F}" destId="{41FEC682-5E93-4D8D-87A9-4CBE908A971C}" srcOrd="1" destOrd="0" presId="urn:microsoft.com/office/officeart/2005/8/layout/list1"/>
    <dgm:cxn modelId="{47E3F99D-963B-4C55-8918-E8EE3E2DA64F}" type="presOf" srcId="{BD42C7DC-31AA-42FE-878D-95FA6754E0C5}" destId="{B84B73C8-E51D-4C62-9BF1-C3A2EA736D67}" srcOrd="0" destOrd="0" presId="urn:microsoft.com/office/officeart/2005/8/layout/list1"/>
    <dgm:cxn modelId="{51BD2FB8-6783-494F-BB14-22472F4A796F}" type="presOf" srcId="{F285EB5A-8C92-4D98-92BB-F9A74366744F}" destId="{8E8EF8FC-59D5-4534-8480-E4B8BF30C031}" srcOrd="0" destOrd="0" presId="urn:microsoft.com/office/officeart/2005/8/layout/list1"/>
    <dgm:cxn modelId="{767377BA-48DD-48F1-B7AD-08EC4EF86BC4}" srcId="{593C3479-C62D-4662-847B-29D24AB52674}" destId="{A7A7B30F-8B11-4763-8607-5CB85F77FB27}" srcOrd="0" destOrd="0" parTransId="{0A1809B3-C20A-4769-A9BC-59C127249907}" sibTransId="{2562AED6-232D-4F0C-9761-834B1E47FA3D}"/>
    <dgm:cxn modelId="{A2E615E9-9402-4225-AF4E-18F93229EB93}" type="presOf" srcId="{593C3479-C62D-4662-847B-29D24AB52674}" destId="{A97C9202-9932-4753-B838-BAE53E66DE86}" srcOrd="0" destOrd="0" presId="urn:microsoft.com/office/officeart/2005/8/layout/list1"/>
    <dgm:cxn modelId="{B45F2BEB-B0C7-4FFC-99DF-7CDD44CB50AA}" type="presOf" srcId="{593C3479-C62D-4662-847B-29D24AB52674}" destId="{92DF6735-F672-43F7-9ADF-6344FFEB1638}" srcOrd="1" destOrd="0" presId="urn:microsoft.com/office/officeart/2005/8/layout/list1"/>
    <dgm:cxn modelId="{46C320B5-C606-46CF-B353-5CC36F1CC3BE}" type="presParOf" srcId="{589F38E8-DDBD-4BC6-81DC-A6841222D2D9}" destId="{76B59274-E74A-4C7A-BD0A-BFA2BC724B03}" srcOrd="0" destOrd="0" presId="urn:microsoft.com/office/officeart/2005/8/layout/list1"/>
    <dgm:cxn modelId="{08386052-C5B7-48F0-AA79-FDF3B5C26CAD}" type="presParOf" srcId="{76B59274-E74A-4C7A-BD0A-BFA2BC724B03}" destId="{A97C9202-9932-4753-B838-BAE53E66DE86}" srcOrd="0" destOrd="0" presId="urn:microsoft.com/office/officeart/2005/8/layout/list1"/>
    <dgm:cxn modelId="{ED102041-82A4-432C-8F2C-E7F352B4F88A}" type="presParOf" srcId="{76B59274-E74A-4C7A-BD0A-BFA2BC724B03}" destId="{92DF6735-F672-43F7-9ADF-6344FFEB1638}" srcOrd="1" destOrd="0" presId="urn:microsoft.com/office/officeart/2005/8/layout/list1"/>
    <dgm:cxn modelId="{DFFE6BB1-983E-4479-9147-0F5E96BFC926}" type="presParOf" srcId="{589F38E8-DDBD-4BC6-81DC-A6841222D2D9}" destId="{5F2964C6-0D17-479D-A76B-3A15D0E63F88}" srcOrd="1" destOrd="0" presId="urn:microsoft.com/office/officeart/2005/8/layout/list1"/>
    <dgm:cxn modelId="{60812622-C725-4527-9538-99598FEA3F3F}" type="presParOf" srcId="{589F38E8-DDBD-4BC6-81DC-A6841222D2D9}" destId="{E8FF1BEE-BC41-45D6-814B-2AC9EF39DB56}" srcOrd="2" destOrd="0" presId="urn:microsoft.com/office/officeart/2005/8/layout/list1"/>
    <dgm:cxn modelId="{640B1E69-4528-463C-A99D-1A8E246B2953}" type="presParOf" srcId="{589F38E8-DDBD-4BC6-81DC-A6841222D2D9}" destId="{6A4B9E62-D1A1-408D-A6AF-E761B6363D75}" srcOrd="3" destOrd="0" presId="urn:microsoft.com/office/officeart/2005/8/layout/list1"/>
    <dgm:cxn modelId="{CF04F1EE-44EE-4AF7-9A73-4443E1BB527F}" type="presParOf" srcId="{589F38E8-DDBD-4BC6-81DC-A6841222D2D9}" destId="{BEBCDA2D-0338-4E55-9C48-D65770B4D43B}" srcOrd="4" destOrd="0" presId="urn:microsoft.com/office/officeart/2005/8/layout/list1"/>
    <dgm:cxn modelId="{861FF0FA-A58F-4AAF-B2C3-C887FAF4FBAB}" type="presParOf" srcId="{BEBCDA2D-0338-4E55-9C48-D65770B4D43B}" destId="{8E8EF8FC-59D5-4534-8480-E4B8BF30C031}" srcOrd="0" destOrd="0" presId="urn:microsoft.com/office/officeart/2005/8/layout/list1"/>
    <dgm:cxn modelId="{75CCC875-74F4-41C1-B956-43479EC1FCA3}" type="presParOf" srcId="{BEBCDA2D-0338-4E55-9C48-D65770B4D43B}" destId="{41FEC682-5E93-4D8D-87A9-4CBE908A971C}" srcOrd="1" destOrd="0" presId="urn:microsoft.com/office/officeart/2005/8/layout/list1"/>
    <dgm:cxn modelId="{98881A8B-C7F6-4882-ACC6-88578B1D3439}" type="presParOf" srcId="{589F38E8-DDBD-4BC6-81DC-A6841222D2D9}" destId="{E0C7F61D-773E-4D4B-9EF2-7562A6E7A750}" srcOrd="5" destOrd="0" presId="urn:microsoft.com/office/officeart/2005/8/layout/list1"/>
    <dgm:cxn modelId="{9A84F4B5-AE81-4395-ADE8-20E257C1D9E2}" type="presParOf" srcId="{589F38E8-DDBD-4BC6-81DC-A6841222D2D9}" destId="{B84B73C8-E51D-4C62-9BF1-C3A2EA736D67}"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E34C626-2A80-44AD-A2EF-9B4256821606}" type="doc">
      <dgm:prSet loTypeId="urn:microsoft.com/office/officeart/2005/8/layout/hProcess9" loCatId="process" qsTypeId="urn:microsoft.com/office/officeart/2005/8/quickstyle/simple1" qsCatId="simple" csTypeId="urn:microsoft.com/office/officeart/2005/8/colors/colorful4" csCatId="colorful" phldr="1"/>
      <dgm:spPr/>
    </dgm:pt>
    <dgm:pt modelId="{62A6A739-D6A2-4E4F-AD7E-E6C3A664A7F3}">
      <dgm:prSet phldrT="[文本]" custT="1"/>
      <dgm:spPr/>
      <dgm:t>
        <a:bodyPr/>
        <a:lstStyle/>
        <a:p>
          <a:r>
            <a:rPr lang="zh-CN" altLang="en-US" sz="2400" b="1"/>
            <a:t>选题与开题</a:t>
          </a:r>
          <a:endParaRPr lang="zh-CN" altLang="en-US" sz="2400" b="1" dirty="0"/>
        </a:p>
      </dgm:t>
    </dgm:pt>
    <dgm:pt modelId="{6B23134F-D62D-4220-A51E-B0E87565CBA5}" type="parTrans" cxnId="{E813E3F6-401A-48F2-9A29-47766410F867}">
      <dgm:prSet/>
      <dgm:spPr/>
      <dgm:t>
        <a:bodyPr/>
        <a:lstStyle/>
        <a:p>
          <a:endParaRPr lang="zh-CN" altLang="en-US"/>
        </a:p>
      </dgm:t>
    </dgm:pt>
    <dgm:pt modelId="{FE764502-3261-4152-B32F-85C525C78A04}" type="sibTrans" cxnId="{E813E3F6-401A-48F2-9A29-47766410F867}">
      <dgm:prSet/>
      <dgm:spPr/>
      <dgm:t>
        <a:bodyPr/>
        <a:lstStyle/>
        <a:p>
          <a:endParaRPr lang="zh-CN" altLang="en-US"/>
        </a:p>
      </dgm:t>
    </dgm:pt>
    <dgm:pt modelId="{ECC5B4B3-5C97-43FA-80F0-58498217579C}">
      <dgm:prSet phldrT="[文本]" custT="1"/>
      <dgm:spPr/>
      <dgm:t>
        <a:bodyPr/>
        <a:lstStyle/>
        <a:p>
          <a:r>
            <a:rPr lang="zh-CN" altLang="en-US" sz="2400" b="1" dirty="0"/>
            <a:t>归档与评优</a:t>
          </a:r>
        </a:p>
      </dgm:t>
    </dgm:pt>
    <dgm:pt modelId="{BA374E17-6B93-4E93-A436-F391A33B1851}" type="parTrans" cxnId="{3443D8A2-5256-4A2F-90B4-DFF4AB82A521}">
      <dgm:prSet/>
      <dgm:spPr/>
      <dgm:t>
        <a:bodyPr/>
        <a:lstStyle/>
        <a:p>
          <a:endParaRPr lang="zh-CN" altLang="en-US"/>
        </a:p>
      </dgm:t>
    </dgm:pt>
    <dgm:pt modelId="{4E902FC4-1ED6-4915-8999-24636ABC172E}" type="sibTrans" cxnId="{3443D8A2-5256-4A2F-90B4-DFF4AB82A521}">
      <dgm:prSet/>
      <dgm:spPr/>
      <dgm:t>
        <a:bodyPr/>
        <a:lstStyle/>
        <a:p>
          <a:endParaRPr lang="zh-CN" altLang="en-US"/>
        </a:p>
      </dgm:t>
    </dgm:pt>
    <dgm:pt modelId="{1DB22503-8795-4D81-B469-1ACF22DB35C3}">
      <dgm:prSet phldrT="[文本]" custT="1"/>
      <dgm:spPr/>
      <dgm:t>
        <a:bodyPr/>
        <a:lstStyle/>
        <a:p>
          <a:r>
            <a:rPr lang="zh-CN" altLang="en-US" sz="2400" b="1"/>
            <a:t>论文（设计）答辩</a:t>
          </a:r>
          <a:endParaRPr lang="zh-CN" altLang="en-US" sz="2400" b="1" dirty="0"/>
        </a:p>
      </dgm:t>
    </dgm:pt>
    <dgm:pt modelId="{F5E81DAB-5EB3-4D1B-B6C4-B6C49407C7F7}" type="parTrans" cxnId="{62C60E7A-DC73-479D-AFC8-07D3E9AE9238}">
      <dgm:prSet/>
      <dgm:spPr/>
      <dgm:t>
        <a:bodyPr/>
        <a:lstStyle/>
        <a:p>
          <a:endParaRPr lang="zh-CN" altLang="en-US"/>
        </a:p>
      </dgm:t>
    </dgm:pt>
    <dgm:pt modelId="{3EB52EF1-941B-477E-8824-541E49D3B92F}" type="sibTrans" cxnId="{62C60E7A-DC73-479D-AFC8-07D3E9AE9238}">
      <dgm:prSet/>
      <dgm:spPr/>
      <dgm:t>
        <a:bodyPr/>
        <a:lstStyle/>
        <a:p>
          <a:endParaRPr lang="zh-CN" altLang="en-US"/>
        </a:p>
      </dgm:t>
    </dgm:pt>
    <dgm:pt modelId="{9508B3B9-C385-4343-A1CF-44324E159F72}">
      <dgm:prSet phldrT="[文本]" custT="1"/>
      <dgm:spPr/>
      <dgm:t>
        <a:bodyPr/>
        <a:lstStyle/>
        <a:p>
          <a:r>
            <a:rPr lang="zh-CN" altLang="en-US" sz="2400" b="1"/>
            <a:t>成绩评定</a:t>
          </a:r>
          <a:endParaRPr lang="zh-CN" altLang="en-US" sz="2400" b="1" dirty="0"/>
        </a:p>
      </dgm:t>
    </dgm:pt>
    <dgm:pt modelId="{38E34F5B-1C75-4D6B-BE99-64DF89E1C56E}" type="parTrans" cxnId="{671E9B4F-3C5E-4147-ACB2-916C55E27F0C}">
      <dgm:prSet/>
      <dgm:spPr/>
      <dgm:t>
        <a:bodyPr/>
        <a:lstStyle/>
        <a:p>
          <a:endParaRPr lang="zh-CN" altLang="en-US"/>
        </a:p>
      </dgm:t>
    </dgm:pt>
    <dgm:pt modelId="{4B942A7D-0E7C-4FD6-8C52-900FD98B8A78}" type="sibTrans" cxnId="{671E9B4F-3C5E-4147-ACB2-916C55E27F0C}">
      <dgm:prSet/>
      <dgm:spPr/>
      <dgm:t>
        <a:bodyPr/>
        <a:lstStyle/>
        <a:p>
          <a:endParaRPr lang="zh-CN" altLang="en-US"/>
        </a:p>
      </dgm:t>
    </dgm:pt>
    <dgm:pt modelId="{B786B29D-F21E-4FC6-9225-52E0B09D576F}">
      <dgm:prSet phldrT="[文本]" custT="1"/>
      <dgm:spPr/>
      <dgm:t>
        <a:bodyPr/>
        <a:lstStyle/>
        <a:p>
          <a:r>
            <a:rPr lang="zh-CN" altLang="en-US" sz="2400" b="1"/>
            <a:t>中期审核</a:t>
          </a:r>
          <a:endParaRPr lang="zh-CN" altLang="en-US" sz="2400" b="1" dirty="0"/>
        </a:p>
      </dgm:t>
    </dgm:pt>
    <dgm:pt modelId="{FE4E82A9-86CC-426D-9454-C126610F7B3F}" type="parTrans" cxnId="{9C9EC86C-EC6B-4911-BA19-FB6765CA850D}">
      <dgm:prSet/>
      <dgm:spPr/>
      <dgm:t>
        <a:bodyPr/>
        <a:lstStyle/>
        <a:p>
          <a:endParaRPr lang="zh-CN" altLang="en-US"/>
        </a:p>
      </dgm:t>
    </dgm:pt>
    <dgm:pt modelId="{47BDBFC5-9F1E-4609-8C60-BC5F7A089867}" type="sibTrans" cxnId="{9C9EC86C-EC6B-4911-BA19-FB6765CA850D}">
      <dgm:prSet/>
      <dgm:spPr/>
      <dgm:t>
        <a:bodyPr/>
        <a:lstStyle/>
        <a:p>
          <a:endParaRPr lang="zh-CN" altLang="en-US"/>
        </a:p>
      </dgm:t>
    </dgm:pt>
    <dgm:pt modelId="{43B9027A-A001-4936-AEB4-3123DF5D6870}">
      <dgm:prSet phldrT="[文本]" custT="1"/>
      <dgm:spPr/>
      <dgm:t>
        <a:bodyPr/>
        <a:lstStyle/>
        <a:p>
          <a:r>
            <a:rPr lang="zh-CN" altLang="en-US" sz="2400" b="1"/>
            <a:t>论文（设计）评阅</a:t>
          </a:r>
          <a:endParaRPr lang="zh-CN" altLang="en-US" sz="2400" b="1" dirty="0"/>
        </a:p>
      </dgm:t>
    </dgm:pt>
    <dgm:pt modelId="{326266A8-DD86-4502-8CB4-70EFEE845AD0}" type="parTrans" cxnId="{CB3B376F-3A41-4300-AB86-BC9426D65AEC}">
      <dgm:prSet/>
      <dgm:spPr/>
      <dgm:t>
        <a:bodyPr/>
        <a:lstStyle/>
        <a:p>
          <a:endParaRPr lang="zh-CN" altLang="en-US"/>
        </a:p>
      </dgm:t>
    </dgm:pt>
    <dgm:pt modelId="{A0C13B68-1B0D-4B0E-9A25-55912C65507B}" type="sibTrans" cxnId="{CB3B376F-3A41-4300-AB86-BC9426D65AEC}">
      <dgm:prSet/>
      <dgm:spPr/>
      <dgm:t>
        <a:bodyPr/>
        <a:lstStyle/>
        <a:p>
          <a:endParaRPr lang="zh-CN" altLang="en-US"/>
        </a:p>
      </dgm:t>
    </dgm:pt>
    <dgm:pt modelId="{C32D4E59-B4A2-4BF6-AA9F-EDDB5D207C3D}" type="pres">
      <dgm:prSet presAssocID="{DE34C626-2A80-44AD-A2EF-9B4256821606}" presName="CompostProcess" presStyleCnt="0">
        <dgm:presLayoutVars>
          <dgm:dir/>
          <dgm:resizeHandles val="exact"/>
        </dgm:presLayoutVars>
      </dgm:prSet>
      <dgm:spPr/>
    </dgm:pt>
    <dgm:pt modelId="{F8AC7989-FBCE-4A5F-8EE9-DA8CB70CB4AE}" type="pres">
      <dgm:prSet presAssocID="{DE34C626-2A80-44AD-A2EF-9B4256821606}" presName="arrow" presStyleLbl="bgShp" presStyleIdx="0" presStyleCnt="1"/>
      <dgm:spPr/>
    </dgm:pt>
    <dgm:pt modelId="{24A10B69-296F-467E-AF3C-AB2E453DB72C}" type="pres">
      <dgm:prSet presAssocID="{DE34C626-2A80-44AD-A2EF-9B4256821606}" presName="linearProcess" presStyleCnt="0"/>
      <dgm:spPr/>
    </dgm:pt>
    <dgm:pt modelId="{D7E987F9-3BCF-45B8-ACF0-6A1C0CE85DFC}" type="pres">
      <dgm:prSet presAssocID="{62A6A739-D6A2-4E4F-AD7E-E6C3A664A7F3}" presName="textNode" presStyleLbl="node1" presStyleIdx="0" presStyleCnt="6">
        <dgm:presLayoutVars>
          <dgm:bulletEnabled val="1"/>
        </dgm:presLayoutVars>
      </dgm:prSet>
      <dgm:spPr/>
    </dgm:pt>
    <dgm:pt modelId="{14A26B24-F441-4486-A372-77A96F51F7FA}" type="pres">
      <dgm:prSet presAssocID="{FE764502-3261-4152-B32F-85C525C78A04}" presName="sibTrans" presStyleCnt="0"/>
      <dgm:spPr/>
    </dgm:pt>
    <dgm:pt modelId="{6E300EAC-BF6A-4B0B-A39B-00D3DA8388B8}" type="pres">
      <dgm:prSet presAssocID="{B786B29D-F21E-4FC6-9225-52E0B09D576F}" presName="textNode" presStyleLbl="node1" presStyleIdx="1" presStyleCnt="6">
        <dgm:presLayoutVars>
          <dgm:bulletEnabled val="1"/>
        </dgm:presLayoutVars>
      </dgm:prSet>
      <dgm:spPr/>
    </dgm:pt>
    <dgm:pt modelId="{96C7B3A6-2B00-423C-9311-D3D78C875D70}" type="pres">
      <dgm:prSet presAssocID="{47BDBFC5-9F1E-4609-8C60-BC5F7A089867}" presName="sibTrans" presStyleCnt="0"/>
      <dgm:spPr/>
    </dgm:pt>
    <dgm:pt modelId="{A3D4FF4C-0C70-48F6-948F-03BA7A41987B}" type="pres">
      <dgm:prSet presAssocID="{43B9027A-A001-4936-AEB4-3123DF5D6870}" presName="textNode" presStyleLbl="node1" presStyleIdx="2" presStyleCnt="6">
        <dgm:presLayoutVars>
          <dgm:bulletEnabled val="1"/>
        </dgm:presLayoutVars>
      </dgm:prSet>
      <dgm:spPr/>
    </dgm:pt>
    <dgm:pt modelId="{E6DD6B9E-2B9B-4F3F-A396-97885CCE569D}" type="pres">
      <dgm:prSet presAssocID="{A0C13B68-1B0D-4B0E-9A25-55912C65507B}" presName="sibTrans" presStyleCnt="0"/>
      <dgm:spPr/>
    </dgm:pt>
    <dgm:pt modelId="{1446A223-34CA-40A1-8433-7DB9EAF8A663}" type="pres">
      <dgm:prSet presAssocID="{1DB22503-8795-4D81-B469-1ACF22DB35C3}" presName="textNode" presStyleLbl="node1" presStyleIdx="3" presStyleCnt="6">
        <dgm:presLayoutVars>
          <dgm:bulletEnabled val="1"/>
        </dgm:presLayoutVars>
      </dgm:prSet>
      <dgm:spPr/>
    </dgm:pt>
    <dgm:pt modelId="{BE175D0C-6ED2-4185-A574-91FB0D0302FE}" type="pres">
      <dgm:prSet presAssocID="{3EB52EF1-941B-477E-8824-541E49D3B92F}" presName="sibTrans" presStyleCnt="0"/>
      <dgm:spPr/>
    </dgm:pt>
    <dgm:pt modelId="{1942DFEC-68ED-43C4-B8E6-1D3BB74D8BF6}" type="pres">
      <dgm:prSet presAssocID="{9508B3B9-C385-4343-A1CF-44324E159F72}" presName="textNode" presStyleLbl="node1" presStyleIdx="4" presStyleCnt="6">
        <dgm:presLayoutVars>
          <dgm:bulletEnabled val="1"/>
        </dgm:presLayoutVars>
      </dgm:prSet>
      <dgm:spPr/>
    </dgm:pt>
    <dgm:pt modelId="{290FCDD2-C417-4B53-AFBA-C0AF0DCA80AE}" type="pres">
      <dgm:prSet presAssocID="{4B942A7D-0E7C-4FD6-8C52-900FD98B8A78}" presName="sibTrans" presStyleCnt="0"/>
      <dgm:spPr/>
    </dgm:pt>
    <dgm:pt modelId="{1CF51E07-DCFE-43B5-B167-A0C9FC0FDCFD}" type="pres">
      <dgm:prSet presAssocID="{ECC5B4B3-5C97-43FA-80F0-58498217579C}" presName="textNode" presStyleLbl="node1" presStyleIdx="5" presStyleCnt="6">
        <dgm:presLayoutVars>
          <dgm:bulletEnabled val="1"/>
        </dgm:presLayoutVars>
      </dgm:prSet>
      <dgm:spPr/>
    </dgm:pt>
  </dgm:ptLst>
  <dgm:cxnLst>
    <dgm:cxn modelId="{A23B8D10-BBBD-4741-A784-67771ADA01F2}" type="presOf" srcId="{62A6A739-D6A2-4E4F-AD7E-E6C3A664A7F3}" destId="{D7E987F9-3BCF-45B8-ACF0-6A1C0CE85DFC}" srcOrd="0" destOrd="0" presId="urn:microsoft.com/office/officeart/2005/8/layout/hProcess9"/>
    <dgm:cxn modelId="{9C9EC86C-EC6B-4911-BA19-FB6765CA850D}" srcId="{DE34C626-2A80-44AD-A2EF-9B4256821606}" destId="{B786B29D-F21E-4FC6-9225-52E0B09D576F}" srcOrd="1" destOrd="0" parTransId="{FE4E82A9-86CC-426D-9454-C126610F7B3F}" sibTransId="{47BDBFC5-9F1E-4609-8C60-BC5F7A089867}"/>
    <dgm:cxn modelId="{CB3B376F-3A41-4300-AB86-BC9426D65AEC}" srcId="{DE34C626-2A80-44AD-A2EF-9B4256821606}" destId="{43B9027A-A001-4936-AEB4-3123DF5D6870}" srcOrd="2" destOrd="0" parTransId="{326266A8-DD86-4502-8CB4-70EFEE845AD0}" sibTransId="{A0C13B68-1B0D-4B0E-9A25-55912C65507B}"/>
    <dgm:cxn modelId="{671E9B4F-3C5E-4147-ACB2-916C55E27F0C}" srcId="{DE34C626-2A80-44AD-A2EF-9B4256821606}" destId="{9508B3B9-C385-4343-A1CF-44324E159F72}" srcOrd="4" destOrd="0" parTransId="{38E34F5B-1C75-4D6B-BE99-64DF89E1C56E}" sibTransId="{4B942A7D-0E7C-4FD6-8C52-900FD98B8A78}"/>
    <dgm:cxn modelId="{F53F6B75-FD02-48EE-896E-9B79A5440955}" type="presOf" srcId="{9508B3B9-C385-4343-A1CF-44324E159F72}" destId="{1942DFEC-68ED-43C4-B8E6-1D3BB74D8BF6}" srcOrd="0" destOrd="0" presId="urn:microsoft.com/office/officeart/2005/8/layout/hProcess9"/>
    <dgm:cxn modelId="{62C60E7A-DC73-479D-AFC8-07D3E9AE9238}" srcId="{DE34C626-2A80-44AD-A2EF-9B4256821606}" destId="{1DB22503-8795-4D81-B469-1ACF22DB35C3}" srcOrd="3" destOrd="0" parTransId="{F5E81DAB-5EB3-4D1B-B6C4-B6C49407C7F7}" sibTransId="{3EB52EF1-941B-477E-8824-541E49D3B92F}"/>
    <dgm:cxn modelId="{532F15A2-220A-4EE9-908E-70C97EF84CEE}" type="presOf" srcId="{1DB22503-8795-4D81-B469-1ACF22DB35C3}" destId="{1446A223-34CA-40A1-8433-7DB9EAF8A663}" srcOrd="0" destOrd="0" presId="urn:microsoft.com/office/officeart/2005/8/layout/hProcess9"/>
    <dgm:cxn modelId="{3443D8A2-5256-4A2F-90B4-DFF4AB82A521}" srcId="{DE34C626-2A80-44AD-A2EF-9B4256821606}" destId="{ECC5B4B3-5C97-43FA-80F0-58498217579C}" srcOrd="5" destOrd="0" parTransId="{BA374E17-6B93-4E93-A436-F391A33B1851}" sibTransId="{4E902FC4-1ED6-4915-8999-24636ABC172E}"/>
    <dgm:cxn modelId="{A9CC81A4-7B8E-485E-B9C5-3B160C2D3878}" type="presOf" srcId="{B786B29D-F21E-4FC6-9225-52E0B09D576F}" destId="{6E300EAC-BF6A-4B0B-A39B-00D3DA8388B8}" srcOrd="0" destOrd="0" presId="urn:microsoft.com/office/officeart/2005/8/layout/hProcess9"/>
    <dgm:cxn modelId="{94D19CA7-DD8C-4DF2-8872-DEB2B29FA8A5}" type="presOf" srcId="{DE34C626-2A80-44AD-A2EF-9B4256821606}" destId="{C32D4E59-B4A2-4BF6-AA9F-EDDB5D207C3D}" srcOrd="0" destOrd="0" presId="urn:microsoft.com/office/officeart/2005/8/layout/hProcess9"/>
    <dgm:cxn modelId="{85ECFEDE-F4E2-4569-82E1-3F8E7E4A73DE}" type="presOf" srcId="{43B9027A-A001-4936-AEB4-3123DF5D6870}" destId="{A3D4FF4C-0C70-48F6-948F-03BA7A41987B}" srcOrd="0" destOrd="0" presId="urn:microsoft.com/office/officeart/2005/8/layout/hProcess9"/>
    <dgm:cxn modelId="{1EFEA5E3-7A0E-470A-A240-022D538ADB8D}" type="presOf" srcId="{ECC5B4B3-5C97-43FA-80F0-58498217579C}" destId="{1CF51E07-DCFE-43B5-B167-A0C9FC0FDCFD}" srcOrd="0" destOrd="0" presId="urn:microsoft.com/office/officeart/2005/8/layout/hProcess9"/>
    <dgm:cxn modelId="{E813E3F6-401A-48F2-9A29-47766410F867}" srcId="{DE34C626-2A80-44AD-A2EF-9B4256821606}" destId="{62A6A739-D6A2-4E4F-AD7E-E6C3A664A7F3}" srcOrd="0" destOrd="0" parTransId="{6B23134F-D62D-4220-A51E-B0E87565CBA5}" sibTransId="{FE764502-3261-4152-B32F-85C525C78A04}"/>
    <dgm:cxn modelId="{437C9278-775D-4E10-BCAC-62D934CE75C0}" type="presParOf" srcId="{C32D4E59-B4A2-4BF6-AA9F-EDDB5D207C3D}" destId="{F8AC7989-FBCE-4A5F-8EE9-DA8CB70CB4AE}" srcOrd="0" destOrd="0" presId="urn:microsoft.com/office/officeart/2005/8/layout/hProcess9"/>
    <dgm:cxn modelId="{EAAEBDC1-712E-490F-8988-E95B872AE6A4}" type="presParOf" srcId="{C32D4E59-B4A2-4BF6-AA9F-EDDB5D207C3D}" destId="{24A10B69-296F-467E-AF3C-AB2E453DB72C}" srcOrd="1" destOrd="0" presId="urn:microsoft.com/office/officeart/2005/8/layout/hProcess9"/>
    <dgm:cxn modelId="{507E856C-D21E-4B82-B47B-7CC4928DB120}" type="presParOf" srcId="{24A10B69-296F-467E-AF3C-AB2E453DB72C}" destId="{D7E987F9-3BCF-45B8-ACF0-6A1C0CE85DFC}" srcOrd="0" destOrd="0" presId="urn:microsoft.com/office/officeart/2005/8/layout/hProcess9"/>
    <dgm:cxn modelId="{00ACF5DD-6F11-4613-951D-6EBA74C8CF68}" type="presParOf" srcId="{24A10B69-296F-467E-AF3C-AB2E453DB72C}" destId="{14A26B24-F441-4486-A372-77A96F51F7FA}" srcOrd="1" destOrd="0" presId="urn:microsoft.com/office/officeart/2005/8/layout/hProcess9"/>
    <dgm:cxn modelId="{58CCAA3B-3BDE-4B90-A6D1-42C7E41B3AAC}" type="presParOf" srcId="{24A10B69-296F-467E-AF3C-AB2E453DB72C}" destId="{6E300EAC-BF6A-4B0B-A39B-00D3DA8388B8}" srcOrd="2" destOrd="0" presId="urn:microsoft.com/office/officeart/2005/8/layout/hProcess9"/>
    <dgm:cxn modelId="{1B7440ED-99C8-46A5-9D35-1E366B5FEE8E}" type="presParOf" srcId="{24A10B69-296F-467E-AF3C-AB2E453DB72C}" destId="{96C7B3A6-2B00-423C-9311-D3D78C875D70}" srcOrd="3" destOrd="0" presId="urn:microsoft.com/office/officeart/2005/8/layout/hProcess9"/>
    <dgm:cxn modelId="{D963359F-69A8-42B8-A875-87ECBEB9BF39}" type="presParOf" srcId="{24A10B69-296F-467E-AF3C-AB2E453DB72C}" destId="{A3D4FF4C-0C70-48F6-948F-03BA7A41987B}" srcOrd="4" destOrd="0" presId="urn:microsoft.com/office/officeart/2005/8/layout/hProcess9"/>
    <dgm:cxn modelId="{ED74E7F6-F69C-423A-981F-174895263ED3}" type="presParOf" srcId="{24A10B69-296F-467E-AF3C-AB2E453DB72C}" destId="{E6DD6B9E-2B9B-4F3F-A396-97885CCE569D}" srcOrd="5" destOrd="0" presId="urn:microsoft.com/office/officeart/2005/8/layout/hProcess9"/>
    <dgm:cxn modelId="{F0C577E9-451F-4CC0-AFAC-D639E842868E}" type="presParOf" srcId="{24A10B69-296F-467E-AF3C-AB2E453DB72C}" destId="{1446A223-34CA-40A1-8433-7DB9EAF8A663}" srcOrd="6" destOrd="0" presId="urn:microsoft.com/office/officeart/2005/8/layout/hProcess9"/>
    <dgm:cxn modelId="{826548FF-8B7C-4F80-896A-44A7431EE7C7}" type="presParOf" srcId="{24A10B69-296F-467E-AF3C-AB2E453DB72C}" destId="{BE175D0C-6ED2-4185-A574-91FB0D0302FE}" srcOrd="7" destOrd="0" presId="urn:microsoft.com/office/officeart/2005/8/layout/hProcess9"/>
    <dgm:cxn modelId="{F4D13696-C2B8-4872-99B4-4D1912FFB113}" type="presParOf" srcId="{24A10B69-296F-467E-AF3C-AB2E453DB72C}" destId="{1942DFEC-68ED-43C4-B8E6-1D3BB74D8BF6}" srcOrd="8" destOrd="0" presId="urn:microsoft.com/office/officeart/2005/8/layout/hProcess9"/>
    <dgm:cxn modelId="{38879935-D5AA-4666-A8D2-3CB4B220C4B6}" type="presParOf" srcId="{24A10B69-296F-467E-AF3C-AB2E453DB72C}" destId="{290FCDD2-C417-4B53-AFBA-C0AF0DCA80AE}" srcOrd="9" destOrd="0" presId="urn:microsoft.com/office/officeart/2005/8/layout/hProcess9"/>
    <dgm:cxn modelId="{D1666F9E-6939-4152-BBF7-A649551C65A0}" type="presParOf" srcId="{24A10B69-296F-467E-AF3C-AB2E453DB72C}" destId="{1CF51E07-DCFE-43B5-B167-A0C9FC0FDCFD}"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8D8807C-3690-4620-A9F2-7713A9D49A0E}" type="doc">
      <dgm:prSet loTypeId="urn:microsoft.com/office/officeart/2008/layout/VerticalCurvedList" loCatId="list" qsTypeId="urn:microsoft.com/office/officeart/2005/8/quickstyle/simple4" qsCatId="simple" csTypeId="urn:microsoft.com/office/officeart/2005/8/colors/colorful2" csCatId="colorful" phldr="1"/>
      <dgm:spPr/>
      <dgm:t>
        <a:bodyPr/>
        <a:lstStyle/>
        <a:p>
          <a:endParaRPr lang="zh-CN" altLang="en-US"/>
        </a:p>
      </dgm:t>
    </dgm:pt>
    <dgm:pt modelId="{DA608460-3911-4B9F-AFDB-464F816A4AB6}">
      <dgm:prSet phldrT="[文本]" custT="1"/>
      <dgm:spPr/>
      <dgm:t>
        <a:bodyPr/>
        <a:lstStyle/>
        <a:p>
          <a:r>
            <a:rPr lang="en-US" altLang="zh-CN" sz="1800" b="1">
              <a:latin typeface="微软雅黑" panose="020B0503020204020204" pitchFamily="34" charset="-122"/>
              <a:ea typeface="微软雅黑" panose="020B0503020204020204" pitchFamily="34" charset="-122"/>
            </a:rPr>
            <a:t>该文选题新颖，具有较高的理论价值和现实指导意义；</a:t>
          </a:r>
          <a:endParaRPr lang="zh-CN" altLang="en-US" sz="1800" b="1" dirty="0">
            <a:latin typeface="微软雅黑" panose="020B0503020204020204" pitchFamily="34" charset="-122"/>
            <a:ea typeface="微软雅黑" panose="020B0503020204020204" pitchFamily="34" charset="-122"/>
          </a:endParaRPr>
        </a:p>
      </dgm:t>
    </dgm:pt>
    <dgm:pt modelId="{79FA9259-1BB4-4AEB-B5CB-9B35BD66FFA0}" type="parTrans" cxnId="{F698DDAA-9864-454E-B94A-6D736AEFC375}">
      <dgm:prSet/>
      <dgm:spPr/>
      <dgm:t>
        <a:bodyPr/>
        <a:lstStyle/>
        <a:p>
          <a:endParaRPr lang="zh-CN" altLang="en-US"/>
        </a:p>
      </dgm:t>
    </dgm:pt>
    <dgm:pt modelId="{D9931C02-7CA3-4E15-B7C8-A146BE114A3A}" type="sibTrans" cxnId="{F698DDAA-9864-454E-B94A-6D736AEFC375}">
      <dgm:prSet/>
      <dgm:spPr/>
      <dgm:t>
        <a:bodyPr/>
        <a:lstStyle/>
        <a:p>
          <a:endParaRPr lang="zh-CN" altLang="en-US"/>
        </a:p>
      </dgm:t>
    </dgm:pt>
    <dgm:pt modelId="{6F61584B-55A5-4BAD-8A47-543562BE1CEC}">
      <dgm:prSet custT="1"/>
      <dgm:spPr/>
      <dgm:t>
        <a:bodyPr/>
        <a:lstStyle/>
        <a:p>
          <a:r>
            <a:rPr lang="en-US" altLang="zh-CN" sz="1800" b="1">
              <a:latin typeface="微软雅黑" panose="020B0503020204020204" pitchFamily="34" charset="-122"/>
              <a:ea typeface="微软雅黑" panose="020B0503020204020204" pitchFamily="34" charset="-122"/>
            </a:rPr>
            <a:t>该生能大量查阅文献，并综合归纳材料，形成自己的简介；</a:t>
          </a:r>
          <a:endParaRPr lang="en-US" altLang="zh-CN" sz="1800" b="1" dirty="0">
            <a:latin typeface="微软雅黑" panose="020B0503020204020204" pitchFamily="34" charset="-122"/>
            <a:ea typeface="微软雅黑" panose="020B0503020204020204" pitchFamily="34" charset="-122"/>
          </a:endParaRPr>
        </a:p>
      </dgm:t>
    </dgm:pt>
    <dgm:pt modelId="{7C3CF8A8-62C9-4280-B7CF-F083444280C6}" type="parTrans" cxnId="{27C740EC-4DBE-4CB5-8135-E01D9381D209}">
      <dgm:prSet/>
      <dgm:spPr/>
      <dgm:t>
        <a:bodyPr/>
        <a:lstStyle/>
        <a:p>
          <a:endParaRPr lang="zh-CN" altLang="en-US"/>
        </a:p>
      </dgm:t>
    </dgm:pt>
    <dgm:pt modelId="{92EAB335-78D1-4ADD-8707-5F4F7E40568F}" type="sibTrans" cxnId="{27C740EC-4DBE-4CB5-8135-E01D9381D209}">
      <dgm:prSet/>
      <dgm:spPr/>
      <dgm:t>
        <a:bodyPr/>
        <a:lstStyle/>
        <a:p>
          <a:endParaRPr lang="zh-CN" altLang="en-US"/>
        </a:p>
      </dgm:t>
    </dgm:pt>
    <dgm:pt modelId="{F3FE0D20-23C4-4171-8FA7-EC9BD23A014E}">
      <dgm:prSet custT="1"/>
      <dgm:spPr/>
      <dgm:t>
        <a:bodyPr/>
        <a:lstStyle/>
        <a:p>
          <a:r>
            <a:rPr lang="en-US" altLang="zh-CN" sz="1800" b="1">
              <a:latin typeface="微软雅黑" panose="020B0503020204020204" pitchFamily="34" charset="-122"/>
              <a:ea typeface="微软雅黑" panose="020B0503020204020204" pitchFamily="34" charset="-122"/>
            </a:rPr>
            <a:t>论文论述内容全面、研究深入细致，论文结构合理、逻辑严谨、段落衔接紧密；</a:t>
          </a:r>
          <a:endParaRPr lang="en-US" altLang="zh-CN" sz="1800" b="1" dirty="0">
            <a:latin typeface="微软雅黑" panose="020B0503020204020204" pitchFamily="34" charset="-122"/>
            <a:ea typeface="微软雅黑" panose="020B0503020204020204" pitchFamily="34" charset="-122"/>
          </a:endParaRPr>
        </a:p>
      </dgm:t>
    </dgm:pt>
    <dgm:pt modelId="{8DD24B0A-79F1-45D7-BF6C-36593C9FB3A5}" type="parTrans" cxnId="{F253E68D-C34F-42BE-8D2A-D7D1B2CA0EAB}">
      <dgm:prSet/>
      <dgm:spPr/>
      <dgm:t>
        <a:bodyPr/>
        <a:lstStyle/>
        <a:p>
          <a:endParaRPr lang="zh-CN" altLang="en-US"/>
        </a:p>
      </dgm:t>
    </dgm:pt>
    <dgm:pt modelId="{BE5E9CA2-DBAF-4B97-BAAC-A7B85856013B}" type="sibTrans" cxnId="{F253E68D-C34F-42BE-8D2A-D7D1B2CA0EAB}">
      <dgm:prSet/>
      <dgm:spPr/>
      <dgm:t>
        <a:bodyPr/>
        <a:lstStyle/>
        <a:p>
          <a:endParaRPr lang="zh-CN" altLang="en-US"/>
        </a:p>
      </dgm:t>
    </dgm:pt>
    <dgm:pt modelId="{65D25EB0-D4C0-424A-8B41-8C5937A09D41}">
      <dgm:prSet custT="1"/>
      <dgm:spPr/>
      <dgm:t>
        <a:bodyPr/>
        <a:lstStyle/>
        <a:p>
          <a:r>
            <a:rPr lang="en-US" altLang="zh-CN" sz="1800" b="1" dirty="0" err="1">
              <a:latin typeface="微软雅黑" panose="020B0503020204020204" pitchFamily="34" charset="-122"/>
              <a:ea typeface="微软雅黑" panose="020B0503020204020204" pitchFamily="34" charset="-122"/>
            </a:rPr>
            <a:t>论文结论正确，格式符合论文写作要求，对前人工作有所突破</a:t>
          </a:r>
          <a:r>
            <a:rPr lang="zh-CN" altLang="en-US" sz="1800" b="1" dirty="0">
              <a:latin typeface="微软雅黑" panose="020B0503020204020204" pitchFamily="34" charset="-122"/>
              <a:ea typeface="微软雅黑" panose="020B0503020204020204" pitchFamily="34" charset="-122"/>
            </a:rPr>
            <a:t>等。</a:t>
          </a:r>
          <a:endParaRPr lang="en-US" altLang="zh-CN" sz="1800" b="1" dirty="0">
            <a:latin typeface="微软雅黑" panose="020B0503020204020204" pitchFamily="34" charset="-122"/>
            <a:ea typeface="微软雅黑" panose="020B0503020204020204" pitchFamily="34" charset="-122"/>
          </a:endParaRPr>
        </a:p>
      </dgm:t>
    </dgm:pt>
    <dgm:pt modelId="{DF1A0993-F9C1-43FE-941C-546DDBA3D731}" type="parTrans" cxnId="{744F8494-F1E3-4CAF-A456-E7BF1454E176}">
      <dgm:prSet/>
      <dgm:spPr/>
      <dgm:t>
        <a:bodyPr/>
        <a:lstStyle/>
        <a:p>
          <a:endParaRPr lang="zh-CN" altLang="en-US"/>
        </a:p>
      </dgm:t>
    </dgm:pt>
    <dgm:pt modelId="{8793A47E-0120-42F8-8A6E-5D63CB3D38E7}" type="sibTrans" cxnId="{744F8494-F1E3-4CAF-A456-E7BF1454E176}">
      <dgm:prSet/>
      <dgm:spPr/>
      <dgm:t>
        <a:bodyPr/>
        <a:lstStyle/>
        <a:p>
          <a:endParaRPr lang="zh-CN" altLang="en-US"/>
        </a:p>
      </dgm:t>
    </dgm:pt>
    <dgm:pt modelId="{BD4F2CFC-1052-4459-867F-EBB3FA7831D0}" type="pres">
      <dgm:prSet presAssocID="{B8D8807C-3690-4620-A9F2-7713A9D49A0E}" presName="Name0" presStyleCnt="0">
        <dgm:presLayoutVars>
          <dgm:chMax val="7"/>
          <dgm:chPref val="7"/>
          <dgm:dir/>
        </dgm:presLayoutVars>
      </dgm:prSet>
      <dgm:spPr/>
    </dgm:pt>
    <dgm:pt modelId="{B39AADBA-8370-40CC-B0F7-B622EB3ED3B1}" type="pres">
      <dgm:prSet presAssocID="{B8D8807C-3690-4620-A9F2-7713A9D49A0E}" presName="Name1" presStyleCnt="0"/>
      <dgm:spPr/>
    </dgm:pt>
    <dgm:pt modelId="{40D624BE-70DC-4866-8801-1DE67AB58688}" type="pres">
      <dgm:prSet presAssocID="{B8D8807C-3690-4620-A9F2-7713A9D49A0E}" presName="cycle" presStyleCnt="0"/>
      <dgm:spPr/>
    </dgm:pt>
    <dgm:pt modelId="{F5A392CD-1841-4690-B41C-AF4231FFFE7C}" type="pres">
      <dgm:prSet presAssocID="{B8D8807C-3690-4620-A9F2-7713A9D49A0E}" presName="srcNode" presStyleLbl="node1" presStyleIdx="0" presStyleCnt="4"/>
      <dgm:spPr/>
    </dgm:pt>
    <dgm:pt modelId="{BCC92DB7-2B11-46BA-8ACC-D7FD736EC5DD}" type="pres">
      <dgm:prSet presAssocID="{B8D8807C-3690-4620-A9F2-7713A9D49A0E}" presName="conn" presStyleLbl="parChTrans1D2" presStyleIdx="0" presStyleCnt="1"/>
      <dgm:spPr/>
    </dgm:pt>
    <dgm:pt modelId="{3614AA8D-4B90-4A81-96A3-39F5B303376E}" type="pres">
      <dgm:prSet presAssocID="{B8D8807C-3690-4620-A9F2-7713A9D49A0E}" presName="extraNode" presStyleLbl="node1" presStyleIdx="0" presStyleCnt="4"/>
      <dgm:spPr/>
    </dgm:pt>
    <dgm:pt modelId="{F6628DD2-9324-4924-8DAF-E3F05183AD12}" type="pres">
      <dgm:prSet presAssocID="{B8D8807C-3690-4620-A9F2-7713A9D49A0E}" presName="dstNode" presStyleLbl="node1" presStyleIdx="0" presStyleCnt="4"/>
      <dgm:spPr/>
    </dgm:pt>
    <dgm:pt modelId="{BFF5FC3B-9615-4E9A-823A-415EC231317D}" type="pres">
      <dgm:prSet presAssocID="{DA608460-3911-4B9F-AFDB-464F816A4AB6}" presName="text_1" presStyleLbl="node1" presStyleIdx="0" presStyleCnt="4">
        <dgm:presLayoutVars>
          <dgm:bulletEnabled val="1"/>
        </dgm:presLayoutVars>
      </dgm:prSet>
      <dgm:spPr/>
    </dgm:pt>
    <dgm:pt modelId="{B18375A7-D8CF-48B4-82CC-4C880B5A203C}" type="pres">
      <dgm:prSet presAssocID="{DA608460-3911-4B9F-AFDB-464F816A4AB6}" presName="accent_1" presStyleCnt="0"/>
      <dgm:spPr/>
    </dgm:pt>
    <dgm:pt modelId="{5785A902-9D9A-420D-8C72-D517ED8475BA}" type="pres">
      <dgm:prSet presAssocID="{DA608460-3911-4B9F-AFDB-464F816A4AB6}" presName="accentRepeatNode" presStyleLbl="solidFgAcc1" presStyleIdx="0" presStyleCnt="4"/>
      <dgm:spPr/>
    </dgm:pt>
    <dgm:pt modelId="{8BF6DC35-41E0-4F57-BF6C-C3CA58DBBA87}" type="pres">
      <dgm:prSet presAssocID="{6F61584B-55A5-4BAD-8A47-543562BE1CEC}" presName="text_2" presStyleLbl="node1" presStyleIdx="1" presStyleCnt="4">
        <dgm:presLayoutVars>
          <dgm:bulletEnabled val="1"/>
        </dgm:presLayoutVars>
      </dgm:prSet>
      <dgm:spPr/>
    </dgm:pt>
    <dgm:pt modelId="{43D74166-DB9C-44B8-B065-E6351F68E2BB}" type="pres">
      <dgm:prSet presAssocID="{6F61584B-55A5-4BAD-8A47-543562BE1CEC}" presName="accent_2" presStyleCnt="0"/>
      <dgm:spPr/>
    </dgm:pt>
    <dgm:pt modelId="{124CF452-1154-4F9D-AC9C-87BF602A9E29}" type="pres">
      <dgm:prSet presAssocID="{6F61584B-55A5-4BAD-8A47-543562BE1CEC}" presName="accentRepeatNode" presStyleLbl="solidFgAcc1" presStyleIdx="1" presStyleCnt="4"/>
      <dgm:spPr/>
    </dgm:pt>
    <dgm:pt modelId="{CF954E6A-9803-4182-9FE0-8D5A0B71AF41}" type="pres">
      <dgm:prSet presAssocID="{F3FE0D20-23C4-4171-8FA7-EC9BD23A014E}" presName="text_3" presStyleLbl="node1" presStyleIdx="2" presStyleCnt="4">
        <dgm:presLayoutVars>
          <dgm:bulletEnabled val="1"/>
        </dgm:presLayoutVars>
      </dgm:prSet>
      <dgm:spPr/>
    </dgm:pt>
    <dgm:pt modelId="{DB7683A9-6A6C-4127-9F14-E5E12E8878FA}" type="pres">
      <dgm:prSet presAssocID="{F3FE0D20-23C4-4171-8FA7-EC9BD23A014E}" presName="accent_3" presStyleCnt="0"/>
      <dgm:spPr/>
    </dgm:pt>
    <dgm:pt modelId="{380C83CC-97B3-4357-9C9B-0A7B42DF87F0}" type="pres">
      <dgm:prSet presAssocID="{F3FE0D20-23C4-4171-8FA7-EC9BD23A014E}" presName="accentRepeatNode" presStyleLbl="solidFgAcc1" presStyleIdx="2" presStyleCnt="4"/>
      <dgm:spPr/>
    </dgm:pt>
    <dgm:pt modelId="{BA7A0119-2260-455C-BDAA-29620EEE2C51}" type="pres">
      <dgm:prSet presAssocID="{65D25EB0-D4C0-424A-8B41-8C5937A09D41}" presName="text_4" presStyleLbl="node1" presStyleIdx="3" presStyleCnt="4">
        <dgm:presLayoutVars>
          <dgm:bulletEnabled val="1"/>
        </dgm:presLayoutVars>
      </dgm:prSet>
      <dgm:spPr/>
    </dgm:pt>
    <dgm:pt modelId="{4891EFE7-2A2F-476F-88B9-459624FFF4D8}" type="pres">
      <dgm:prSet presAssocID="{65D25EB0-D4C0-424A-8B41-8C5937A09D41}" presName="accent_4" presStyleCnt="0"/>
      <dgm:spPr/>
    </dgm:pt>
    <dgm:pt modelId="{9225189C-51C4-4BBB-A9D5-8366B51CC67A}" type="pres">
      <dgm:prSet presAssocID="{65D25EB0-D4C0-424A-8B41-8C5937A09D41}" presName="accentRepeatNode" presStyleLbl="solidFgAcc1" presStyleIdx="3" presStyleCnt="4"/>
      <dgm:spPr/>
    </dgm:pt>
  </dgm:ptLst>
  <dgm:cxnLst>
    <dgm:cxn modelId="{16B0941B-9912-4CE0-BAD4-C8BB489DB1C7}" type="presOf" srcId="{DA608460-3911-4B9F-AFDB-464F816A4AB6}" destId="{BFF5FC3B-9615-4E9A-823A-415EC231317D}" srcOrd="0" destOrd="0" presId="urn:microsoft.com/office/officeart/2008/layout/VerticalCurvedList"/>
    <dgm:cxn modelId="{247FF625-F98C-4970-960D-D03EBDFCDA0B}" type="presOf" srcId="{6F61584B-55A5-4BAD-8A47-543562BE1CEC}" destId="{8BF6DC35-41E0-4F57-BF6C-C3CA58DBBA87}" srcOrd="0" destOrd="0" presId="urn:microsoft.com/office/officeart/2008/layout/VerticalCurvedList"/>
    <dgm:cxn modelId="{7CAEE440-4295-4058-9FF8-583C92143620}" type="presOf" srcId="{B8D8807C-3690-4620-A9F2-7713A9D49A0E}" destId="{BD4F2CFC-1052-4459-867F-EBB3FA7831D0}" srcOrd="0" destOrd="0" presId="urn:microsoft.com/office/officeart/2008/layout/VerticalCurvedList"/>
    <dgm:cxn modelId="{F3AF6767-DEDD-45F2-9E34-39FCFD1BA458}" type="presOf" srcId="{65D25EB0-D4C0-424A-8B41-8C5937A09D41}" destId="{BA7A0119-2260-455C-BDAA-29620EEE2C51}" srcOrd="0" destOrd="0" presId="urn:microsoft.com/office/officeart/2008/layout/VerticalCurvedList"/>
    <dgm:cxn modelId="{A7B26B84-B64A-409F-B008-5438EA30EE5E}" type="presOf" srcId="{F3FE0D20-23C4-4171-8FA7-EC9BD23A014E}" destId="{CF954E6A-9803-4182-9FE0-8D5A0B71AF41}" srcOrd="0" destOrd="0" presId="urn:microsoft.com/office/officeart/2008/layout/VerticalCurvedList"/>
    <dgm:cxn modelId="{F253E68D-C34F-42BE-8D2A-D7D1B2CA0EAB}" srcId="{B8D8807C-3690-4620-A9F2-7713A9D49A0E}" destId="{F3FE0D20-23C4-4171-8FA7-EC9BD23A014E}" srcOrd="2" destOrd="0" parTransId="{8DD24B0A-79F1-45D7-BF6C-36593C9FB3A5}" sibTransId="{BE5E9CA2-DBAF-4B97-BAAC-A7B85856013B}"/>
    <dgm:cxn modelId="{744F8494-F1E3-4CAF-A456-E7BF1454E176}" srcId="{B8D8807C-3690-4620-A9F2-7713A9D49A0E}" destId="{65D25EB0-D4C0-424A-8B41-8C5937A09D41}" srcOrd="3" destOrd="0" parTransId="{DF1A0993-F9C1-43FE-941C-546DDBA3D731}" sibTransId="{8793A47E-0120-42F8-8A6E-5D63CB3D38E7}"/>
    <dgm:cxn modelId="{A35DCEA2-34FF-4464-B747-5018B24873F0}" type="presOf" srcId="{D9931C02-7CA3-4E15-B7C8-A146BE114A3A}" destId="{BCC92DB7-2B11-46BA-8ACC-D7FD736EC5DD}" srcOrd="0" destOrd="0" presId="urn:microsoft.com/office/officeart/2008/layout/VerticalCurvedList"/>
    <dgm:cxn modelId="{F698DDAA-9864-454E-B94A-6D736AEFC375}" srcId="{B8D8807C-3690-4620-A9F2-7713A9D49A0E}" destId="{DA608460-3911-4B9F-AFDB-464F816A4AB6}" srcOrd="0" destOrd="0" parTransId="{79FA9259-1BB4-4AEB-B5CB-9B35BD66FFA0}" sibTransId="{D9931C02-7CA3-4E15-B7C8-A146BE114A3A}"/>
    <dgm:cxn modelId="{27C740EC-4DBE-4CB5-8135-E01D9381D209}" srcId="{B8D8807C-3690-4620-A9F2-7713A9D49A0E}" destId="{6F61584B-55A5-4BAD-8A47-543562BE1CEC}" srcOrd="1" destOrd="0" parTransId="{7C3CF8A8-62C9-4280-B7CF-F083444280C6}" sibTransId="{92EAB335-78D1-4ADD-8707-5F4F7E40568F}"/>
    <dgm:cxn modelId="{84591F75-520D-4944-8DA0-0A65E71BAEB7}" type="presParOf" srcId="{BD4F2CFC-1052-4459-867F-EBB3FA7831D0}" destId="{B39AADBA-8370-40CC-B0F7-B622EB3ED3B1}" srcOrd="0" destOrd="0" presId="urn:microsoft.com/office/officeart/2008/layout/VerticalCurvedList"/>
    <dgm:cxn modelId="{C9CF741D-BD4A-4DFB-96B2-87DE23843FB7}" type="presParOf" srcId="{B39AADBA-8370-40CC-B0F7-B622EB3ED3B1}" destId="{40D624BE-70DC-4866-8801-1DE67AB58688}" srcOrd="0" destOrd="0" presId="urn:microsoft.com/office/officeart/2008/layout/VerticalCurvedList"/>
    <dgm:cxn modelId="{25A00B64-94CD-4E1C-A584-D68AA719E555}" type="presParOf" srcId="{40D624BE-70DC-4866-8801-1DE67AB58688}" destId="{F5A392CD-1841-4690-B41C-AF4231FFFE7C}" srcOrd="0" destOrd="0" presId="urn:microsoft.com/office/officeart/2008/layout/VerticalCurvedList"/>
    <dgm:cxn modelId="{4023F424-3925-4CD1-B8A5-838512655375}" type="presParOf" srcId="{40D624BE-70DC-4866-8801-1DE67AB58688}" destId="{BCC92DB7-2B11-46BA-8ACC-D7FD736EC5DD}" srcOrd="1" destOrd="0" presId="urn:microsoft.com/office/officeart/2008/layout/VerticalCurvedList"/>
    <dgm:cxn modelId="{79402A51-08D1-4F0C-8B23-70A8480B8D76}" type="presParOf" srcId="{40D624BE-70DC-4866-8801-1DE67AB58688}" destId="{3614AA8D-4B90-4A81-96A3-39F5B303376E}" srcOrd="2" destOrd="0" presId="urn:microsoft.com/office/officeart/2008/layout/VerticalCurvedList"/>
    <dgm:cxn modelId="{0EA06C38-9A2A-4FD2-90C7-22B0ACAA6303}" type="presParOf" srcId="{40D624BE-70DC-4866-8801-1DE67AB58688}" destId="{F6628DD2-9324-4924-8DAF-E3F05183AD12}" srcOrd="3" destOrd="0" presId="urn:microsoft.com/office/officeart/2008/layout/VerticalCurvedList"/>
    <dgm:cxn modelId="{FFB4705A-D9B9-4633-8F39-FDFD5DEE0026}" type="presParOf" srcId="{B39AADBA-8370-40CC-B0F7-B622EB3ED3B1}" destId="{BFF5FC3B-9615-4E9A-823A-415EC231317D}" srcOrd="1" destOrd="0" presId="urn:microsoft.com/office/officeart/2008/layout/VerticalCurvedList"/>
    <dgm:cxn modelId="{DB58BBA5-ECE5-445D-8489-8E2428F81AF8}" type="presParOf" srcId="{B39AADBA-8370-40CC-B0F7-B622EB3ED3B1}" destId="{B18375A7-D8CF-48B4-82CC-4C880B5A203C}" srcOrd="2" destOrd="0" presId="urn:microsoft.com/office/officeart/2008/layout/VerticalCurvedList"/>
    <dgm:cxn modelId="{F7350B9B-8381-4F7F-9E63-79806C5EBCF9}" type="presParOf" srcId="{B18375A7-D8CF-48B4-82CC-4C880B5A203C}" destId="{5785A902-9D9A-420D-8C72-D517ED8475BA}" srcOrd="0" destOrd="0" presId="urn:microsoft.com/office/officeart/2008/layout/VerticalCurvedList"/>
    <dgm:cxn modelId="{907A4851-4EAC-4AE7-8B9C-90AB739C10B1}" type="presParOf" srcId="{B39AADBA-8370-40CC-B0F7-B622EB3ED3B1}" destId="{8BF6DC35-41E0-4F57-BF6C-C3CA58DBBA87}" srcOrd="3" destOrd="0" presId="urn:microsoft.com/office/officeart/2008/layout/VerticalCurvedList"/>
    <dgm:cxn modelId="{6A7A7C56-AEF4-4FAD-85FA-F3DDE2976CCA}" type="presParOf" srcId="{B39AADBA-8370-40CC-B0F7-B622EB3ED3B1}" destId="{43D74166-DB9C-44B8-B065-E6351F68E2BB}" srcOrd="4" destOrd="0" presId="urn:microsoft.com/office/officeart/2008/layout/VerticalCurvedList"/>
    <dgm:cxn modelId="{EE68417B-8829-43B2-B4E3-3C0A40054889}" type="presParOf" srcId="{43D74166-DB9C-44B8-B065-E6351F68E2BB}" destId="{124CF452-1154-4F9D-AC9C-87BF602A9E29}" srcOrd="0" destOrd="0" presId="urn:microsoft.com/office/officeart/2008/layout/VerticalCurvedList"/>
    <dgm:cxn modelId="{7B2ABB2C-A978-435B-972F-8F7FE2555F85}" type="presParOf" srcId="{B39AADBA-8370-40CC-B0F7-B622EB3ED3B1}" destId="{CF954E6A-9803-4182-9FE0-8D5A0B71AF41}" srcOrd="5" destOrd="0" presId="urn:microsoft.com/office/officeart/2008/layout/VerticalCurvedList"/>
    <dgm:cxn modelId="{7BAEC423-FC75-4672-ADC5-F17296591173}" type="presParOf" srcId="{B39AADBA-8370-40CC-B0F7-B622EB3ED3B1}" destId="{DB7683A9-6A6C-4127-9F14-E5E12E8878FA}" srcOrd="6" destOrd="0" presId="urn:microsoft.com/office/officeart/2008/layout/VerticalCurvedList"/>
    <dgm:cxn modelId="{6432E371-9D73-4DE6-87FF-F01B59947383}" type="presParOf" srcId="{DB7683A9-6A6C-4127-9F14-E5E12E8878FA}" destId="{380C83CC-97B3-4357-9C9B-0A7B42DF87F0}" srcOrd="0" destOrd="0" presId="urn:microsoft.com/office/officeart/2008/layout/VerticalCurvedList"/>
    <dgm:cxn modelId="{9F0DFE14-4FA4-446A-B6E7-6EA732C3B7FF}" type="presParOf" srcId="{B39AADBA-8370-40CC-B0F7-B622EB3ED3B1}" destId="{BA7A0119-2260-455C-BDAA-29620EEE2C51}" srcOrd="7" destOrd="0" presId="urn:microsoft.com/office/officeart/2008/layout/VerticalCurvedList"/>
    <dgm:cxn modelId="{38722DBB-CB97-406C-9E04-CBA74D5C2F40}" type="presParOf" srcId="{B39AADBA-8370-40CC-B0F7-B622EB3ED3B1}" destId="{4891EFE7-2A2F-476F-88B9-459624FFF4D8}" srcOrd="8" destOrd="0" presId="urn:microsoft.com/office/officeart/2008/layout/VerticalCurvedList"/>
    <dgm:cxn modelId="{4719E91A-41C4-402B-B3A9-753845D61C51}" type="presParOf" srcId="{4891EFE7-2A2F-476F-88B9-459624FFF4D8}" destId="{9225189C-51C4-4BBB-A9D5-8366B51CC67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B08BED2-6F00-4DFF-8B1C-519BCE8A51DE}"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zh-CN" altLang="en-US"/>
        </a:p>
      </dgm:t>
    </dgm:pt>
    <dgm:pt modelId="{50052899-6E9A-4F68-A308-5A7844C3D24C}">
      <dgm:prSet phldrT="[文本]" custT="1"/>
      <dgm:spPr/>
      <dgm:t>
        <a:bodyPr/>
        <a:lstStyle/>
        <a:p>
          <a:r>
            <a:rPr lang="en-US" altLang="zh-CN" sz="2000" dirty="0"/>
            <a:t>具体评定标准可能因学校和专业而异，但通常会结合以下因素进行评估：论文内容、研究方法、数据分析、学术水平、创新性、语言表达、格式规范等。</a:t>
          </a:r>
          <a:endParaRPr lang="zh-CN" altLang="en-US" sz="2000" dirty="0"/>
        </a:p>
      </dgm:t>
    </dgm:pt>
    <dgm:pt modelId="{8A91E09D-8FE3-4C61-9360-729010853713}" type="parTrans" cxnId="{8143CECA-1153-4DB5-9A0D-08729815CA3A}">
      <dgm:prSet/>
      <dgm:spPr/>
      <dgm:t>
        <a:bodyPr/>
        <a:lstStyle/>
        <a:p>
          <a:endParaRPr lang="zh-CN" altLang="en-US"/>
        </a:p>
      </dgm:t>
    </dgm:pt>
    <dgm:pt modelId="{A72CD765-2BD2-4648-AB21-9123A3D69383}" type="sibTrans" cxnId="{8143CECA-1153-4DB5-9A0D-08729815CA3A}">
      <dgm:prSet/>
      <dgm:spPr/>
      <dgm:t>
        <a:bodyPr/>
        <a:lstStyle/>
        <a:p>
          <a:endParaRPr lang="zh-CN" altLang="en-US"/>
        </a:p>
      </dgm:t>
    </dgm:pt>
    <dgm:pt modelId="{1297C4ED-DD48-4ED4-B9CD-0C4536D57861}">
      <dgm:prSet custT="1"/>
      <dgm:spPr/>
      <dgm:t>
        <a:bodyPr/>
        <a:lstStyle/>
        <a:p>
          <a:r>
            <a:rPr lang="en-US" altLang="zh-CN" sz="2000" dirty="0"/>
            <a:t>常见的百分制评定制度是将论文成绩转换为分数，例如90分以上为优秀，80～89分为良好，70～79分为中等，60～69分为及格，60分以下为不及格。</a:t>
          </a:r>
        </a:p>
      </dgm:t>
    </dgm:pt>
    <dgm:pt modelId="{502FC2D2-7C94-40F8-874B-2CAB8EA249F6}" type="parTrans" cxnId="{8D39E3F8-2EC3-422D-938C-83C39CC1A70F}">
      <dgm:prSet/>
      <dgm:spPr/>
      <dgm:t>
        <a:bodyPr/>
        <a:lstStyle/>
        <a:p>
          <a:endParaRPr lang="zh-CN" altLang="en-US"/>
        </a:p>
      </dgm:t>
    </dgm:pt>
    <dgm:pt modelId="{CABBCAE8-D412-472D-BC8E-821C4A60AB16}" type="sibTrans" cxnId="{8D39E3F8-2EC3-422D-938C-83C39CC1A70F}">
      <dgm:prSet/>
      <dgm:spPr/>
      <dgm:t>
        <a:bodyPr/>
        <a:lstStyle/>
        <a:p>
          <a:endParaRPr lang="zh-CN" altLang="en-US"/>
        </a:p>
      </dgm:t>
    </dgm:pt>
    <dgm:pt modelId="{3D6F8F4F-0971-422D-BC2D-772D59BABBF6}">
      <dgm:prSet custT="1"/>
      <dgm:spPr/>
      <dgm:t>
        <a:bodyPr/>
        <a:lstStyle/>
        <a:p>
          <a:r>
            <a:rPr lang="en-US" altLang="zh-CN" sz="2000" dirty="0" err="1"/>
            <a:t>具体评分标准可能因学校和专业而异，但一般也会考虑论文内容、研究方法、数据分析、学术水平、创新性、语言表达、格式规范等因素</a:t>
          </a:r>
          <a:r>
            <a:rPr lang="en-US" altLang="zh-CN" sz="2000" dirty="0"/>
            <a:t>。</a:t>
          </a:r>
        </a:p>
      </dgm:t>
    </dgm:pt>
    <dgm:pt modelId="{79277C7E-BCEE-4D56-9BAF-E18914259AD2}" type="parTrans" cxnId="{B08FF4A4-FBCC-445F-9C0B-751C9ADF5428}">
      <dgm:prSet/>
      <dgm:spPr/>
      <dgm:t>
        <a:bodyPr/>
        <a:lstStyle/>
        <a:p>
          <a:endParaRPr lang="zh-CN" altLang="en-US"/>
        </a:p>
      </dgm:t>
    </dgm:pt>
    <dgm:pt modelId="{149450C7-6442-452F-B034-106302003DE2}" type="sibTrans" cxnId="{B08FF4A4-FBCC-445F-9C0B-751C9ADF5428}">
      <dgm:prSet/>
      <dgm:spPr/>
      <dgm:t>
        <a:bodyPr/>
        <a:lstStyle/>
        <a:p>
          <a:endParaRPr lang="zh-CN" altLang="en-US"/>
        </a:p>
      </dgm:t>
    </dgm:pt>
    <dgm:pt modelId="{34E92FEE-E7DD-4176-A353-7923AF67F820}" type="pres">
      <dgm:prSet presAssocID="{0B08BED2-6F00-4DFF-8B1C-519BCE8A51DE}" presName="linear" presStyleCnt="0">
        <dgm:presLayoutVars>
          <dgm:animLvl val="lvl"/>
          <dgm:resizeHandles val="exact"/>
        </dgm:presLayoutVars>
      </dgm:prSet>
      <dgm:spPr/>
    </dgm:pt>
    <dgm:pt modelId="{DBB2BF1D-4D4F-436E-A93F-C1759C7CF52E}" type="pres">
      <dgm:prSet presAssocID="{50052899-6E9A-4F68-A308-5A7844C3D24C}" presName="parentText" presStyleLbl="node1" presStyleIdx="0" presStyleCnt="3">
        <dgm:presLayoutVars>
          <dgm:chMax val="0"/>
          <dgm:bulletEnabled val="1"/>
        </dgm:presLayoutVars>
      </dgm:prSet>
      <dgm:spPr/>
    </dgm:pt>
    <dgm:pt modelId="{AF373966-40FF-49A7-BB20-1545AA7A4B59}" type="pres">
      <dgm:prSet presAssocID="{A72CD765-2BD2-4648-AB21-9123A3D69383}" presName="spacer" presStyleCnt="0"/>
      <dgm:spPr/>
    </dgm:pt>
    <dgm:pt modelId="{48F5E966-0091-4EEA-9AE1-CA5AF7EB5F44}" type="pres">
      <dgm:prSet presAssocID="{1297C4ED-DD48-4ED4-B9CD-0C4536D57861}" presName="parentText" presStyleLbl="node1" presStyleIdx="1" presStyleCnt="3">
        <dgm:presLayoutVars>
          <dgm:chMax val="0"/>
          <dgm:bulletEnabled val="1"/>
        </dgm:presLayoutVars>
      </dgm:prSet>
      <dgm:spPr/>
    </dgm:pt>
    <dgm:pt modelId="{0BA3043E-E6E1-49C5-AB04-3A5FCDAED94A}" type="pres">
      <dgm:prSet presAssocID="{CABBCAE8-D412-472D-BC8E-821C4A60AB16}" presName="spacer" presStyleCnt="0"/>
      <dgm:spPr/>
    </dgm:pt>
    <dgm:pt modelId="{B79D6C02-6AF7-4466-BB96-C63F04307759}" type="pres">
      <dgm:prSet presAssocID="{3D6F8F4F-0971-422D-BC2D-772D59BABBF6}" presName="parentText" presStyleLbl="node1" presStyleIdx="2" presStyleCnt="3">
        <dgm:presLayoutVars>
          <dgm:chMax val="0"/>
          <dgm:bulletEnabled val="1"/>
        </dgm:presLayoutVars>
      </dgm:prSet>
      <dgm:spPr/>
    </dgm:pt>
  </dgm:ptLst>
  <dgm:cxnLst>
    <dgm:cxn modelId="{9E9A8B07-6E2B-4115-8BC1-9F45E8C27491}" type="presOf" srcId="{3D6F8F4F-0971-422D-BC2D-772D59BABBF6}" destId="{B79D6C02-6AF7-4466-BB96-C63F04307759}" srcOrd="0" destOrd="0" presId="urn:microsoft.com/office/officeart/2005/8/layout/vList2"/>
    <dgm:cxn modelId="{BAA8072A-3CAA-4DAD-8F68-89A535E4801E}" type="presOf" srcId="{50052899-6E9A-4F68-A308-5A7844C3D24C}" destId="{DBB2BF1D-4D4F-436E-A93F-C1759C7CF52E}" srcOrd="0" destOrd="0" presId="urn:microsoft.com/office/officeart/2005/8/layout/vList2"/>
    <dgm:cxn modelId="{8EC78440-EB27-44C3-AB84-46FFC1AB52C4}" type="presOf" srcId="{1297C4ED-DD48-4ED4-B9CD-0C4536D57861}" destId="{48F5E966-0091-4EEA-9AE1-CA5AF7EB5F44}" srcOrd="0" destOrd="0" presId="urn:microsoft.com/office/officeart/2005/8/layout/vList2"/>
    <dgm:cxn modelId="{0722F45D-4FCC-4F62-8DD0-52D5B8DF6D77}" type="presOf" srcId="{0B08BED2-6F00-4DFF-8B1C-519BCE8A51DE}" destId="{34E92FEE-E7DD-4176-A353-7923AF67F820}" srcOrd="0" destOrd="0" presId="urn:microsoft.com/office/officeart/2005/8/layout/vList2"/>
    <dgm:cxn modelId="{B08FF4A4-FBCC-445F-9C0B-751C9ADF5428}" srcId="{0B08BED2-6F00-4DFF-8B1C-519BCE8A51DE}" destId="{3D6F8F4F-0971-422D-BC2D-772D59BABBF6}" srcOrd="2" destOrd="0" parTransId="{79277C7E-BCEE-4D56-9BAF-E18914259AD2}" sibTransId="{149450C7-6442-452F-B034-106302003DE2}"/>
    <dgm:cxn modelId="{8143CECA-1153-4DB5-9A0D-08729815CA3A}" srcId="{0B08BED2-6F00-4DFF-8B1C-519BCE8A51DE}" destId="{50052899-6E9A-4F68-A308-5A7844C3D24C}" srcOrd="0" destOrd="0" parTransId="{8A91E09D-8FE3-4C61-9360-729010853713}" sibTransId="{A72CD765-2BD2-4648-AB21-9123A3D69383}"/>
    <dgm:cxn modelId="{8D39E3F8-2EC3-422D-938C-83C39CC1A70F}" srcId="{0B08BED2-6F00-4DFF-8B1C-519BCE8A51DE}" destId="{1297C4ED-DD48-4ED4-B9CD-0C4536D57861}" srcOrd="1" destOrd="0" parTransId="{502FC2D2-7C94-40F8-874B-2CAB8EA249F6}" sibTransId="{CABBCAE8-D412-472D-BC8E-821C4A60AB16}"/>
    <dgm:cxn modelId="{0D4B8A88-4415-4D17-B31A-8D78DA1A7835}" type="presParOf" srcId="{34E92FEE-E7DD-4176-A353-7923AF67F820}" destId="{DBB2BF1D-4D4F-436E-A93F-C1759C7CF52E}" srcOrd="0" destOrd="0" presId="urn:microsoft.com/office/officeart/2005/8/layout/vList2"/>
    <dgm:cxn modelId="{368F5D4F-A4E3-4059-90DC-EC568D25D9ED}" type="presParOf" srcId="{34E92FEE-E7DD-4176-A353-7923AF67F820}" destId="{AF373966-40FF-49A7-BB20-1545AA7A4B59}" srcOrd="1" destOrd="0" presId="urn:microsoft.com/office/officeart/2005/8/layout/vList2"/>
    <dgm:cxn modelId="{54DC1690-77A1-491F-9D02-08025B5A7038}" type="presParOf" srcId="{34E92FEE-E7DD-4176-A353-7923AF67F820}" destId="{48F5E966-0091-4EEA-9AE1-CA5AF7EB5F44}" srcOrd="2" destOrd="0" presId="urn:microsoft.com/office/officeart/2005/8/layout/vList2"/>
    <dgm:cxn modelId="{19B09559-27AB-41AC-A90F-039B132A87C9}" type="presParOf" srcId="{34E92FEE-E7DD-4176-A353-7923AF67F820}" destId="{0BA3043E-E6E1-49C5-AB04-3A5FCDAED94A}" srcOrd="3" destOrd="0" presId="urn:microsoft.com/office/officeart/2005/8/layout/vList2"/>
    <dgm:cxn modelId="{325C8FE3-B663-4CA3-B3D8-CAF4ED016E5E}" type="presParOf" srcId="{34E92FEE-E7DD-4176-A353-7923AF67F820}" destId="{B79D6C02-6AF7-4466-BB96-C63F0430775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AF36C-C76F-4A68-93EE-1BAC691912B5}">
      <dsp:nvSpPr>
        <dsp:cNvPr id="0" name=""/>
        <dsp:cNvSpPr/>
      </dsp:nvSpPr>
      <dsp:spPr>
        <a:xfrm>
          <a:off x="0" y="2645"/>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CAE9F0-72A1-4996-8B74-036AE89BF0D6}">
      <dsp:nvSpPr>
        <dsp:cNvPr id="0" name=""/>
        <dsp:cNvSpPr/>
      </dsp:nvSpPr>
      <dsp:spPr>
        <a:xfrm>
          <a:off x="0" y="2645"/>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effectLst/>
              <a:latin typeface="+mn-ea"/>
              <a:ea typeface="+mn-ea"/>
            </a:rPr>
            <a:t>知识目标</a:t>
          </a:r>
          <a:endParaRPr lang="zh-CN" altLang="en-US" sz="2400" b="1" kern="1200" dirty="0">
            <a:solidFill>
              <a:srgbClr val="0070C0"/>
            </a:solidFill>
            <a:latin typeface="+mn-ea"/>
            <a:ea typeface="+mn-ea"/>
          </a:endParaRPr>
        </a:p>
      </dsp:txBody>
      <dsp:txXfrm>
        <a:off x="0" y="2645"/>
        <a:ext cx="2081644" cy="1804458"/>
      </dsp:txXfrm>
    </dsp:sp>
    <dsp:sp modelId="{D488DFAA-7942-4E32-8F42-B406F1B2C7F5}">
      <dsp:nvSpPr>
        <dsp:cNvPr id="0" name=""/>
        <dsp:cNvSpPr/>
      </dsp:nvSpPr>
      <dsp:spPr>
        <a:xfrm>
          <a:off x="2237767" y="44585"/>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1.了解毕业论文（设计）的意义。</a:t>
          </a:r>
          <a:endParaRPr kumimoji="0" lang="zh-CN" altLang="zh-CN" sz="2000" b="0" i="0" u="none" strike="noStrike" kern="1200" cap="none" normalizeH="0" baseline="0" dirty="0">
            <a:ln>
              <a:noFill/>
            </a:ln>
            <a:solidFill>
              <a:srgbClr val="242021"/>
            </a:solidFill>
            <a:effectLst/>
            <a:latin typeface="微软雅黑"/>
            <a:ea typeface="微软雅黑"/>
            <a:cs typeface="黑体" panose="02010609060101010101" pitchFamily="49" charset="-122"/>
          </a:endParaRPr>
        </a:p>
      </dsp:txBody>
      <dsp:txXfrm>
        <a:off x="2237767" y="44585"/>
        <a:ext cx="8170453" cy="838791"/>
      </dsp:txXfrm>
    </dsp:sp>
    <dsp:sp modelId="{CE29CA91-9FA0-4B15-99EB-0847526E0EBB}">
      <dsp:nvSpPr>
        <dsp:cNvPr id="0" name=""/>
        <dsp:cNvSpPr/>
      </dsp:nvSpPr>
      <dsp:spPr>
        <a:xfrm>
          <a:off x="2081644" y="883376"/>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36089C-7074-4336-977B-627EB5C26EF2}">
      <dsp:nvSpPr>
        <dsp:cNvPr id="0" name=""/>
        <dsp:cNvSpPr/>
      </dsp:nvSpPr>
      <dsp:spPr>
        <a:xfrm>
          <a:off x="2237767" y="925316"/>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2.掌握学校开展毕业论文（设计）工作的基本流程。</a:t>
          </a:r>
        </a:p>
      </dsp:txBody>
      <dsp:txXfrm>
        <a:off x="2237767" y="925316"/>
        <a:ext cx="8170453" cy="838791"/>
      </dsp:txXfrm>
    </dsp:sp>
    <dsp:sp modelId="{4B2F143F-7426-4129-A463-8B5E43BB8CC9}">
      <dsp:nvSpPr>
        <dsp:cNvPr id="0" name=""/>
        <dsp:cNvSpPr/>
      </dsp:nvSpPr>
      <dsp:spPr>
        <a:xfrm>
          <a:off x="2081644" y="1764107"/>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521926-86A3-47B6-8F27-69AAAB8A1845}">
      <dsp:nvSpPr>
        <dsp:cNvPr id="0" name=""/>
        <dsp:cNvSpPr/>
      </dsp:nvSpPr>
      <dsp:spPr>
        <a:xfrm>
          <a:off x="0" y="1807104"/>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46DAB-6F8F-42E2-8CB3-359EEE46EAE6}">
      <dsp:nvSpPr>
        <dsp:cNvPr id="0" name=""/>
        <dsp:cNvSpPr/>
      </dsp:nvSpPr>
      <dsp:spPr>
        <a:xfrm>
          <a:off x="0" y="1807104"/>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zh-CN" sz="2400" b="1" i="0" u="none" strike="noStrike" kern="1200"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kern="1200" cap="none" normalizeH="0" baseline="0" dirty="0">
            <a:ln>
              <a:noFill/>
            </a:ln>
            <a:solidFill>
              <a:srgbClr val="0070C0"/>
            </a:solidFill>
            <a:effectLst/>
            <a:latin typeface="+mn-ea"/>
            <a:ea typeface="+mn-ea"/>
          </a:endParaRPr>
        </a:p>
      </dsp:txBody>
      <dsp:txXfrm>
        <a:off x="0" y="1807104"/>
        <a:ext cx="2081644" cy="1804458"/>
      </dsp:txXfrm>
    </dsp:sp>
    <dsp:sp modelId="{EAF051B5-0C78-45A2-BF6E-50E7C0312A6F}">
      <dsp:nvSpPr>
        <dsp:cNvPr id="0" name=""/>
        <dsp:cNvSpPr/>
      </dsp:nvSpPr>
      <dsp:spPr>
        <a:xfrm>
          <a:off x="2237767" y="1849043"/>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1.能够开展毕业论文（设计）撰写研究。</a:t>
          </a:r>
          <a:endParaRPr kumimoji="0" lang="en-US" altLang="zh-CN" sz="2000" b="0" i="0" u="none" strike="noStrike" kern="1200" cap="none" normalizeH="0" baseline="0" dirty="0">
            <a:ln>
              <a:noFill/>
            </a:ln>
            <a:solidFill>
              <a:srgbClr val="242021"/>
            </a:solidFill>
            <a:effectLst/>
            <a:latin typeface="微软雅黑"/>
            <a:ea typeface="微软雅黑"/>
            <a:cs typeface="黑体" panose="02010609060101010101" pitchFamily="49" charset="-122"/>
          </a:endParaRPr>
        </a:p>
      </dsp:txBody>
      <dsp:txXfrm>
        <a:off x="2237767" y="1849043"/>
        <a:ext cx="8170453" cy="838791"/>
      </dsp:txXfrm>
    </dsp:sp>
    <dsp:sp modelId="{4332C1DB-A75A-485E-9368-AA6C8D372921}">
      <dsp:nvSpPr>
        <dsp:cNvPr id="0" name=""/>
        <dsp:cNvSpPr/>
      </dsp:nvSpPr>
      <dsp:spPr>
        <a:xfrm>
          <a:off x="2081644" y="268783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6F6212-9711-4CAB-9F94-B6BD8692F669}">
      <dsp:nvSpPr>
        <dsp:cNvPr id="0" name=""/>
        <dsp:cNvSpPr/>
      </dsp:nvSpPr>
      <dsp:spPr>
        <a:xfrm>
          <a:off x="2237767" y="2729774"/>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2.能够撰写毕业论文（设计）开题报告</a:t>
          </a:r>
          <a:r>
            <a:rPr lang="en-US" altLang="zh-CN" sz="3300" kern="1200" spc="0" baseline="0" noProof="0" dirty="0">
              <a:solidFill>
                <a:srgbClr val="242021"/>
              </a:solidFill>
              <a:latin typeface="SimSun" pitchFamily="2" charset="0"/>
              <a:ea typeface="SimSun" pitchFamily="2" charset="0"/>
              <a:cs typeface="SimSun" pitchFamily="2" charset="0"/>
            </a:rPr>
            <a:t>。</a:t>
          </a:r>
        </a:p>
      </dsp:txBody>
      <dsp:txXfrm>
        <a:off x="2237767" y="2729774"/>
        <a:ext cx="8170453" cy="838791"/>
      </dsp:txXfrm>
    </dsp:sp>
    <dsp:sp modelId="{EC1EB892-5ADC-463A-AF41-A284701BCF06}">
      <dsp:nvSpPr>
        <dsp:cNvPr id="0" name=""/>
        <dsp:cNvSpPr/>
      </dsp:nvSpPr>
      <dsp:spPr>
        <a:xfrm>
          <a:off x="2081644" y="356856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0BE085-F831-4BEE-954F-DFCDA161253C}">
      <dsp:nvSpPr>
        <dsp:cNvPr id="0" name=""/>
        <dsp:cNvSpPr/>
      </dsp:nvSpPr>
      <dsp:spPr>
        <a:xfrm>
          <a:off x="0" y="3611562"/>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642049-661A-41BD-AD40-2476C9EA9966}">
      <dsp:nvSpPr>
        <dsp:cNvPr id="0" name=""/>
        <dsp:cNvSpPr/>
      </dsp:nvSpPr>
      <dsp:spPr>
        <a:xfrm>
          <a:off x="0" y="3611562"/>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en-US" sz="2400" b="1" i="0" u="none" strike="noStrike" kern="1200"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kern="1200" cap="none" normalizeH="0" baseline="0" dirty="0">
            <a:ln>
              <a:noFill/>
            </a:ln>
            <a:solidFill>
              <a:srgbClr val="0070C0"/>
            </a:solidFill>
            <a:effectLst/>
            <a:latin typeface="+mn-ea"/>
            <a:ea typeface="+mn-ea"/>
          </a:endParaRPr>
        </a:p>
      </dsp:txBody>
      <dsp:txXfrm>
        <a:off x="0" y="3611562"/>
        <a:ext cx="2081644" cy="1804458"/>
      </dsp:txXfrm>
    </dsp:sp>
    <dsp:sp modelId="{63B25C0C-C6F1-4A5F-A22A-04B5E7956E9E}">
      <dsp:nvSpPr>
        <dsp:cNvPr id="0" name=""/>
        <dsp:cNvSpPr/>
      </dsp:nvSpPr>
      <dsp:spPr>
        <a:xfrm>
          <a:off x="2237767" y="3693503"/>
          <a:ext cx="8170453"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dirty="0" err="1">
              <a:ln>
                <a:noFill/>
              </a:ln>
              <a:solidFill>
                <a:srgbClr val="242021"/>
              </a:solidFill>
              <a:effectLst/>
              <a:latin typeface="微软雅黑"/>
              <a:ea typeface="微软雅黑"/>
              <a:cs typeface="黑体" panose="02010609060101010101" pitchFamily="49" charset="-122"/>
            </a:rPr>
            <a:t>培育思考意识与科学研究精神</a:t>
          </a:r>
          <a:r>
            <a:rPr kumimoji="0" lang="en-US" altLang="zh-CN" sz="2000" b="0" i="0" u="none" strike="noStrike" kern="1200" cap="none" normalizeH="0" baseline="0" noProof="0" dirty="0">
              <a:ln>
                <a:noFill/>
              </a:ln>
              <a:solidFill>
                <a:srgbClr val="242021"/>
              </a:solidFill>
              <a:effectLst/>
              <a:latin typeface="微软雅黑"/>
              <a:ea typeface="微软雅黑"/>
              <a:cs typeface="黑体" panose="02010609060101010101" pitchFamily="49" charset="-122"/>
            </a:rPr>
            <a:t>。</a:t>
          </a:r>
          <a:endParaRPr kumimoji="0" lang="zh-CN" altLang="en-US" sz="2000" b="0" i="0" u="none" strike="noStrike" cap="none" normalizeH="0" baseline="0" dirty="0">
            <a:ln>
              <a:noFill/>
            </a:ln>
            <a:solidFill>
              <a:schemeClr val="tx1"/>
            </a:solidFill>
            <a:effectLst/>
            <a:latin typeface="+mn-ea"/>
            <a:ea typeface="+mn-ea"/>
          </a:endParaRPr>
        </a:p>
      </dsp:txBody>
      <dsp:txXfrm>
        <a:off x="2237767" y="3693503"/>
        <a:ext cx="8170453" cy="1638814"/>
      </dsp:txXfrm>
    </dsp:sp>
    <dsp:sp modelId="{BEA92CE0-4474-4EE3-B140-465012A5FE87}">
      <dsp:nvSpPr>
        <dsp:cNvPr id="0" name=""/>
        <dsp:cNvSpPr/>
      </dsp:nvSpPr>
      <dsp:spPr>
        <a:xfrm>
          <a:off x="2081644" y="5332318"/>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18AF5-693F-45D3-A97A-59B431B27D7D}">
      <dsp:nvSpPr>
        <dsp:cNvPr id="0" name=""/>
        <dsp:cNvSpPr/>
      </dsp:nvSpPr>
      <dsp:spPr>
        <a:xfrm rot="5400000">
          <a:off x="1593303" y="251408"/>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dirty="0"/>
            <a:t>展</a:t>
          </a:r>
        </a:p>
      </dsp:txBody>
      <dsp:txXfrm rot="-5400000">
        <a:off x="1802950" y="346349"/>
        <a:ext cx="625934" cy="719466"/>
      </dsp:txXfrm>
    </dsp:sp>
    <dsp:sp modelId="{EAFC905D-2F8C-4882-B189-19E5D78B2283}">
      <dsp:nvSpPr>
        <dsp:cNvPr id="0" name=""/>
        <dsp:cNvSpPr/>
      </dsp:nvSpPr>
      <dsp:spPr>
        <a:xfrm>
          <a:off x="2598186" y="392513"/>
          <a:ext cx="1166474" cy="627136"/>
        </a:xfrm>
        <a:prstGeom prst="rect">
          <a:avLst/>
        </a:prstGeom>
        <a:noFill/>
        <a:ln>
          <a:noFill/>
        </a:ln>
        <a:effectLst/>
      </dsp:spPr>
      <dsp:style>
        <a:lnRef idx="0">
          <a:scrgbClr r="0" g="0" b="0"/>
        </a:lnRef>
        <a:fillRef idx="0">
          <a:scrgbClr r="0" g="0" b="0"/>
        </a:fillRef>
        <a:effectRef idx="0">
          <a:scrgbClr r="0" g="0" b="0"/>
        </a:effectRef>
        <a:fontRef idx="minor"/>
      </dsp:style>
    </dsp:sp>
    <dsp:sp modelId="{D0C8CC82-883C-42FA-98B8-3E6B3D1EBC91}">
      <dsp:nvSpPr>
        <dsp:cNvPr id="0" name=""/>
        <dsp:cNvSpPr/>
      </dsp:nvSpPr>
      <dsp:spPr>
        <a:xfrm rot="5400000">
          <a:off x="611207" y="251408"/>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820854" y="346349"/>
        <a:ext cx="625934" cy="719466"/>
      </dsp:txXfrm>
    </dsp:sp>
    <dsp:sp modelId="{E34931F3-F620-41A9-8AB1-066C7C52D5A8}">
      <dsp:nvSpPr>
        <dsp:cNvPr id="0" name=""/>
        <dsp:cNvSpPr/>
      </dsp:nvSpPr>
      <dsp:spPr>
        <a:xfrm rot="5400000">
          <a:off x="1100374" y="1138597"/>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dirty="0"/>
            <a:t>培</a:t>
          </a:r>
        </a:p>
      </dsp:txBody>
      <dsp:txXfrm rot="-5400000">
        <a:off x="1310021" y="1233538"/>
        <a:ext cx="625934" cy="719466"/>
      </dsp:txXfrm>
    </dsp:sp>
    <dsp:sp modelId="{960E7FDB-65D5-4A98-A6F9-DBC513068B5A}">
      <dsp:nvSpPr>
        <dsp:cNvPr id="0" name=""/>
        <dsp:cNvSpPr/>
      </dsp:nvSpPr>
      <dsp:spPr>
        <a:xfrm>
          <a:off x="1839" y="1279703"/>
          <a:ext cx="1128846" cy="627136"/>
        </a:xfrm>
        <a:prstGeom prst="rect">
          <a:avLst/>
        </a:prstGeom>
        <a:noFill/>
        <a:ln>
          <a:noFill/>
        </a:ln>
        <a:effectLst/>
      </dsp:spPr>
      <dsp:style>
        <a:lnRef idx="0">
          <a:scrgbClr r="0" g="0" b="0"/>
        </a:lnRef>
        <a:fillRef idx="0">
          <a:scrgbClr r="0" g="0" b="0"/>
        </a:fillRef>
        <a:effectRef idx="0">
          <a:scrgbClr r="0" g="0" b="0"/>
        </a:effectRef>
        <a:fontRef idx="minor"/>
      </dsp:style>
    </dsp:sp>
    <dsp:sp modelId="{79D3FD06-227B-4426-BB32-E655F3DA8C6A}">
      <dsp:nvSpPr>
        <dsp:cNvPr id="0" name=""/>
        <dsp:cNvSpPr/>
      </dsp:nvSpPr>
      <dsp:spPr>
        <a:xfrm rot="5400000">
          <a:off x="2082470" y="1138597"/>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2292117" y="1233538"/>
        <a:ext cx="625934" cy="719466"/>
      </dsp:txXfrm>
    </dsp:sp>
    <dsp:sp modelId="{AAAAF28B-EC37-4D8F-8BE2-C4D26252A303}">
      <dsp:nvSpPr>
        <dsp:cNvPr id="0" name=""/>
        <dsp:cNvSpPr/>
      </dsp:nvSpPr>
      <dsp:spPr>
        <a:xfrm rot="5400000">
          <a:off x="1593303" y="2025787"/>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a:t>拓</a:t>
          </a:r>
          <a:endParaRPr lang="zh-CN" altLang="en-US" sz="2800" b="1" kern="1200" dirty="0"/>
        </a:p>
      </dsp:txBody>
      <dsp:txXfrm rot="-5400000">
        <a:off x="1802950" y="2120728"/>
        <a:ext cx="625934" cy="719466"/>
      </dsp:txXfrm>
    </dsp:sp>
    <dsp:sp modelId="{5893CE3B-C3B6-4C1E-B642-0031A9B45217}">
      <dsp:nvSpPr>
        <dsp:cNvPr id="0" name=""/>
        <dsp:cNvSpPr/>
      </dsp:nvSpPr>
      <dsp:spPr>
        <a:xfrm>
          <a:off x="2598186" y="2166893"/>
          <a:ext cx="1166474" cy="627136"/>
        </a:xfrm>
        <a:prstGeom prst="rect">
          <a:avLst/>
        </a:prstGeom>
        <a:noFill/>
        <a:ln>
          <a:noFill/>
        </a:ln>
        <a:effectLst/>
      </dsp:spPr>
      <dsp:style>
        <a:lnRef idx="0">
          <a:scrgbClr r="0" g="0" b="0"/>
        </a:lnRef>
        <a:fillRef idx="0">
          <a:scrgbClr r="0" g="0" b="0"/>
        </a:fillRef>
        <a:effectRef idx="0">
          <a:scrgbClr r="0" g="0" b="0"/>
        </a:effectRef>
        <a:fontRef idx="minor"/>
      </dsp:style>
    </dsp:sp>
    <dsp:sp modelId="{EF75B16C-C86B-4EC5-8A13-9EB70DBAF8F8}">
      <dsp:nvSpPr>
        <dsp:cNvPr id="0" name=""/>
        <dsp:cNvSpPr/>
      </dsp:nvSpPr>
      <dsp:spPr>
        <a:xfrm rot="5400000">
          <a:off x="611207" y="2025787"/>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820854" y="2120728"/>
        <a:ext cx="625934" cy="719466"/>
      </dsp:txXfrm>
    </dsp:sp>
    <dsp:sp modelId="{88A850E0-09E2-4CCC-9898-713B20755C42}">
      <dsp:nvSpPr>
        <dsp:cNvPr id="0" name=""/>
        <dsp:cNvSpPr/>
      </dsp:nvSpPr>
      <dsp:spPr>
        <a:xfrm rot="5400000">
          <a:off x="1100374" y="2912977"/>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1" kern="1200" dirty="0"/>
            <a:t>联</a:t>
          </a:r>
        </a:p>
      </dsp:txBody>
      <dsp:txXfrm rot="-5400000">
        <a:off x="1310021" y="3007918"/>
        <a:ext cx="625934" cy="719466"/>
      </dsp:txXfrm>
    </dsp:sp>
    <dsp:sp modelId="{4EBE5C2C-0D9A-4BCE-8491-E12352EB27F4}">
      <dsp:nvSpPr>
        <dsp:cNvPr id="0" name=""/>
        <dsp:cNvSpPr/>
      </dsp:nvSpPr>
      <dsp:spPr>
        <a:xfrm>
          <a:off x="1839" y="3054083"/>
          <a:ext cx="1128846" cy="627136"/>
        </a:xfrm>
        <a:prstGeom prst="rect">
          <a:avLst/>
        </a:prstGeom>
        <a:noFill/>
        <a:ln>
          <a:noFill/>
        </a:ln>
        <a:effectLst/>
      </dsp:spPr>
      <dsp:style>
        <a:lnRef idx="0">
          <a:scrgbClr r="0" g="0" b="0"/>
        </a:lnRef>
        <a:fillRef idx="0">
          <a:scrgbClr r="0" g="0" b="0"/>
        </a:fillRef>
        <a:effectRef idx="0">
          <a:scrgbClr r="0" g="0" b="0"/>
        </a:effectRef>
        <a:fontRef idx="minor"/>
      </dsp:style>
    </dsp:sp>
    <dsp:sp modelId="{37700AAB-79CE-4D6F-B41B-07717D769094}">
      <dsp:nvSpPr>
        <dsp:cNvPr id="0" name=""/>
        <dsp:cNvSpPr/>
      </dsp:nvSpPr>
      <dsp:spPr>
        <a:xfrm rot="5400000">
          <a:off x="2082470" y="2912977"/>
          <a:ext cx="1045228" cy="90934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2292117" y="3007918"/>
        <a:ext cx="625934" cy="7194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FF1BEE-BC41-45D6-814B-2AC9EF39DB56}">
      <dsp:nvSpPr>
        <dsp:cNvPr id="0" name=""/>
        <dsp:cNvSpPr/>
      </dsp:nvSpPr>
      <dsp:spPr>
        <a:xfrm>
          <a:off x="0" y="650041"/>
          <a:ext cx="10944814" cy="2142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9439" tIns="416560" rIns="849439"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毕业论文（设计）答辩是大学生获得学位的关键环节之一，在答辩过程中，毕业生向所在领域的专家评委汇报，展示自己在求学阶段的研究成果。毕业论文（设计）可以进一步凸显毕业生在专业能力与研究学习上的成果，具有高度的概括性和代表性。</a:t>
          </a:r>
        </a:p>
      </dsp:txBody>
      <dsp:txXfrm>
        <a:off x="0" y="650041"/>
        <a:ext cx="10944814" cy="2142000"/>
      </dsp:txXfrm>
    </dsp:sp>
    <dsp:sp modelId="{92DF6735-F672-43F7-9ADF-6344FFEB1638}">
      <dsp:nvSpPr>
        <dsp:cNvPr id="0" name=""/>
        <dsp:cNvSpPr/>
      </dsp:nvSpPr>
      <dsp:spPr>
        <a:xfrm>
          <a:off x="547240" y="354841"/>
          <a:ext cx="7661369" cy="5904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582" tIns="0" rIns="289582"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（一）展：展示学习成果</a:t>
          </a:r>
        </a:p>
      </dsp:txBody>
      <dsp:txXfrm>
        <a:off x="576061" y="383662"/>
        <a:ext cx="7603727" cy="532758"/>
      </dsp:txXfrm>
    </dsp:sp>
    <dsp:sp modelId="{765E91AE-0DAD-4DB6-A98D-4DEEB8AE0903}">
      <dsp:nvSpPr>
        <dsp:cNvPr id="0" name=""/>
        <dsp:cNvSpPr/>
      </dsp:nvSpPr>
      <dsp:spPr>
        <a:xfrm>
          <a:off x="0" y="3195242"/>
          <a:ext cx="10944814" cy="2142000"/>
        </a:xfrm>
        <a:prstGeom prst="rect">
          <a:avLst/>
        </a:prstGeom>
        <a:solidFill>
          <a:schemeClr val="lt1">
            <a:alpha val="90000"/>
            <a:hueOff val="0"/>
            <a:satOff val="0"/>
            <a:lumOff val="0"/>
            <a:alphaOff val="0"/>
          </a:schemeClr>
        </a:solidFill>
        <a:ln w="12700" cap="flat" cmpd="sng" algn="ctr">
          <a:solidFill>
            <a:schemeClr val="accent5">
              <a:hueOff val="-13065750"/>
              <a:satOff val="80141"/>
              <a:lumOff val="70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9439" tIns="416560" rIns="849439"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毕业论文（设计）通常是学生围绕专业领域的特定选题进行深入研究，这对于大学生来说，不仅提升了专业素养和文字表达能力，更锻炼了逻辑分析能力、问题解决能力、信息处理能力及理论联系实际的能力。因此，毕业论文（设计）是提升学生综合能力的重要途径，可以为大学生的未来职业发展打下良好基础。</a:t>
          </a:r>
        </a:p>
      </dsp:txBody>
      <dsp:txXfrm>
        <a:off x="0" y="3195242"/>
        <a:ext cx="10944814" cy="2142000"/>
      </dsp:txXfrm>
    </dsp:sp>
    <dsp:sp modelId="{2ACF867C-AF99-4B99-8AA5-A1DED86CFB71}">
      <dsp:nvSpPr>
        <dsp:cNvPr id="0" name=""/>
        <dsp:cNvSpPr/>
      </dsp:nvSpPr>
      <dsp:spPr>
        <a:xfrm>
          <a:off x="547240" y="2900042"/>
          <a:ext cx="7661369" cy="590400"/>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582" tIns="0" rIns="289582"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（二）培：培养综合能力</a:t>
          </a:r>
        </a:p>
      </dsp:txBody>
      <dsp:txXfrm>
        <a:off x="576061" y="2928863"/>
        <a:ext cx="7603727" cy="5327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FF1BEE-BC41-45D6-814B-2AC9EF39DB56}">
      <dsp:nvSpPr>
        <dsp:cNvPr id="0" name=""/>
        <dsp:cNvSpPr/>
      </dsp:nvSpPr>
      <dsp:spPr>
        <a:xfrm>
          <a:off x="0" y="618541"/>
          <a:ext cx="10944814" cy="176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9439" tIns="416560" rIns="849439"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毕业论文（设计）为大学生提供了进行学术锻炼的宝贵机会。在撰写过程中，大学生以毕业论文（设计）的核心主题为基础，广泛探索该领域的相关主题，不断聚焦并深化研究。这一过程有助于大学生不断拓宽研究视野，提高学术水平。</a:t>
          </a:r>
        </a:p>
      </dsp:txBody>
      <dsp:txXfrm>
        <a:off x="0" y="618541"/>
        <a:ext cx="10944814" cy="1764000"/>
      </dsp:txXfrm>
    </dsp:sp>
    <dsp:sp modelId="{92DF6735-F672-43F7-9ADF-6344FFEB1638}">
      <dsp:nvSpPr>
        <dsp:cNvPr id="0" name=""/>
        <dsp:cNvSpPr/>
      </dsp:nvSpPr>
      <dsp:spPr>
        <a:xfrm>
          <a:off x="547240" y="323341"/>
          <a:ext cx="7661369" cy="5904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582" tIns="0" rIns="289582"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（三）拓：拓宽研究视野</a:t>
          </a:r>
        </a:p>
      </dsp:txBody>
      <dsp:txXfrm>
        <a:off x="576061" y="352162"/>
        <a:ext cx="7603727" cy="532758"/>
      </dsp:txXfrm>
    </dsp:sp>
    <dsp:sp modelId="{B84B73C8-E51D-4C62-9BF1-C3A2EA736D67}">
      <dsp:nvSpPr>
        <dsp:cNvPr id="0" name=""/>
        <dsp:cNvSpPr/>
      </dsp:nvSpPr>
      <dsp:spPr>
        <a:xfrm>
          <a:off x="0" y="2785741"/>
          <a:ext cx="10944814" cy="2583000"/>
        </a:xfrm>
        <a:prstGeom prst="rect">
          <a:avLst/>
        </a:prstGeom>
        <a:solidFill>
          <a:schemeClr val="lt1">
            <a:alpha val="90000"/>
            <a:hueOff val="0"/>
            <a:satOff val="0"/>
            <a:lumOff val="0"/>
            <a:alphaOff val="0"/>
          </a:schemeClr>
        </a:solidFill>
        <a:ln w="12700" cap="flat" cmpd="sng" algn="ctr">
          <a:solidFill>
            <a:schemeClr val="accent2">
              <a:hueOff val="5164912"/>
              <a:satOff val="-24623"/>
              <a:lumOff val="105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9439" tIns="416560" rIns="849439"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高校学生的毕业论文（设计）以解决专业领域内的真实问题为目标，致力于将理论知识与实践相结合。在解决真实问题的过程中，大学生将所学知识与实践探索相结合，提高了解决现实问题的能力，为未来的专业工作奠定了基础。同时，这也为真实问题的解决提供了有益的研究思路，实现了真实问题、学生发展与学术训练之间的有机统一。</a:t>
          </a:r>
        </a:p>
      </dsp:txBody>
      <dsp:txXfrm>
        <a:off x="0" y="2785741"/>
        <a:ext cx="10944814" cy="2583000"/>
      </dsp:txXfrm>
    </dsp:sp>
    <dsp:sp modelId="{41FEC682-5E93-4D8D-87A9-4CBE908A971C}">
      <dsp:nvSpPr>
        <dsp:cNvPr id="0" name=""/>
        <dsp:cNvSpPr/>
      </dsp:nvSpPr>
      <dsp:spPr>
        <a:xfrm>
          <a:off x="547240" y="2490541"/>
          <a:ext cx="7661369" cy="590400"/>
        </a:xfrm>
        <a:prstGeom prst="roundRect">
          <a:avLst/>
        </a:prstGeom>
        <a:solidFill>
          <a:schemeClr val="accent2">
            <a:hueOff val="5164912"/>
            <a:satOff val="-24623"/>
            <a:lumOff val="105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9582" tIns="0" rIns="289582"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（四）联：建立实践联结</a:t>
          </a:r>
          <a:endParaRPr lang="zh-CN" altLang="en-US" b="1" kern="1200" dirty="0"/>
        </a:p>
      </dsp:txBody>
      <dsp:txXfrm>
        <a:off x="576061" y="2519362"/>
        <a:ext cx="7603727" cy="5327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C7989-FBCE-4A5F-8EE9-DA8CB70CB4AE}">
      <dsp:nvSpPr>
        <dsp:cNvPr id="0" name=""/>
        <dsp:cNvSpPr/>
      </dsp:nvSpPr>
      <dsp:spPr>
        <a:xfrm>
          <a:off x="802666" y="0"/>
          <a:ext cx="9096885" cy="4576679"/>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E987F9-3BCF-45B8-ACF0-6A1C0CE85DFC}">
      <dsp:nvSpPr>
        <dsp:cNvPr id="0" name=""/>
        <dsp:cNvSpPr/>
      </dsp:nvSpPr>
      <dsp:spPr>
        <a:xfrm>
          <a:off x="130" y="1373003"/>
          <a:ext cx="1566140" cy="1830671"/>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选题与开题</a:t>
          </a:r>
          <a:endParaRPr lang="zh-CN" altLang="en-US" sz="2400" b="1" kern="1200" dirty="0"/>
        </a:p>
      </dsp:txBody>
      <dsp:txXfrm>
        <a:off x="76583" y="1449456"/>
        <a:ext cx="1413234" cy="1677765"/>
      </dsp:txXfrm>
    </dsp:sp>
    <dsp:sp modelId="{6E300EAC-BF6A-4B0B-A39B-00D3DA8388B8}">
      <dsp:nvSpPr>
        <dsp:cNvPr id="0" name=""/>
        <dsp:cNvSpPr/>
      </dsp:nvSpPr>
      <dsp:spPr>
        <a:xfrm>
          <a:off x="1827293" y="1373003"/>
          <a:ext cx="1566140" cy="1830671"/>
        </a:xfrm>
        <a:prstGeom prst="roundRect">
          <a:avLst/>
        </a:prstGeom>
        <a:solidFill>
          <a:schemeClr val="accent4">
            <a:hueOff val="-4218"/>
            <a:satOff val="-2286"/>
            <a:lumOff val="-3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中期审核</a:t>
          </a:r>
          <a:endParaRPr lang="zh-CN" altLang="en-US" sz="2400" b="1" kern="1200" dirty="0"/>
        </a:p>
      </dsp:txBody>
      <dsp:txXfrm>
        <a:off x="1903746" y="1449456"/>
        <a:ext cx="1413234" cy="1677765"/>
      </dsp:txXfrm>
    </dsp:sp>
    <dsp:sp modelId="{A3D4FF4C-0C70-48F6-948F-03BA7A41987B}">
      <dsp:nvSpPr>
        <dsp:cNvPr id="0" name=""/>
        <dsp:cNvSpPr/>
      </dsp:nvSpPr>
      <dsp:spPr>
        <a:xfrm>
          <a:off x="3654457" y="1373003"/>
          <a:ext cx="1566140" cy="1830671"/>
        </a:xfrm>
        <a:prstGeom prst="roundRect">
          <a:avLst/>
        </a:prstGeom>
        <a:solidFill>
          <a:schemeClr val="accent4">
            <a:hueOff val="-8435"/>
            <a:satOff val="-4573"/>
            <a:lumOff val="-721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论文（设计）评阅</a:t>
          </a:r>
          <a:endParaRPr lang="zh-CN" altLang="en-US" sz="2400" b="1" kern="1200" dirty="0"/>
        </a:p>
      </dsp:txBody>
      <dsp:txXfrm>
        <a:off x="3730910" y="1449456"/>
        <a:ext cx="1413234" cy="1677765"/>
      </dsp:txXfrm>
    </dsp:sp>
    <dsp:sp modelId="{1446A223-34CA-40A1-8433-7DB9EAF8A663}">
      <dsp:nvSpPr>
        <dsp:cNvPr id="0" name=""/>
        <dsp:cNvSpPr/>
      </dsp:nvSpPr>
      <dsp:spPr>
        <a:xfrm>
          <a:off x="5481620" y="1373003"/>
          <a:ext cx="1566140" cy="1830671"/>
        </a:xfrm>
        <a:prstGeom prst="roundRect">
          <a:avLst/>
        </a:prstGeom>
        <a:solidFill>
          <a:schemeClr val="accent4">
            <a:hueOff val="-12653"/>
            <a:satOff val="-6859"/>
            <a:lumOff val="-10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论文（设计）答辩</a:t>
          </a:r>
          <a:endParaRPr lang="zh-CN" altLang="en-US" sz="2400" b="1" kern="1200" dirty="0"/>
        </a:p>
      </dsp:txBody>
      <dsp:txXfrm>
        <a:off x="5558073" y="1449456"/>
        <a:ext cx="1413234" cy="1677765"/>
      </dsp:txXfrm>
    </dsp:sp>
    <dsp:sp modelId="{1942DFEC-68ED-43C4-B8E6-1D3BB74D8BF6}">
      <dsp:nvSpPr>
        <dsp:cNvPr id="0" name=""/>
        <dsp:cNvSpPr/>
      </dsp:nvSpPr>
      <dsp:spPr>
        <a:xfrm>
          <a:off x="7308784" y="1373003"/>
          <a:ext cx="1566140" cy="1830671"/>
        </a:xfrm>
        <a:prstGeom prst="roundRect">
          <a:avLst/>
        </a:prstGeom>
        <a:solidFill>
          <a:schemeClr val="accent4">
            <a:hueOff val="-16871"/>
            <a:satOff val="-9146"/>
            <a:lumOff val="-1443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成绩评定</a:t>
          </a:r>
          <a:endParaRPr lang="zh-CN" altLang="en-US" sz="2400" b="1" kern="1200" dirty="0"/>
        </a:p>
      </dsp:txBody>
      <dsp:txXfrm>
        <a:off x="7385237" y="1449456"/>
        <a:ext cx="1413234" cy="1677765"/>
      </dsp:txXfrm>
    </dsp:sp>
    <dsp:sp modelId="{1CF51E07-DCFE-43B5-B167-A0C9FC0FDCFD}">
      <dsp:nvSpPr>
        <dsp:cNvPr id="0" name=""/>
        <dsp:cNvSpPr/>
      </dsp:nvSpPr>
      <dsp:spPr>
        <a:xfrm>
          <a:off x="9135947" y="1373003"/>
          <a:ext cx="1566140" cy="1830671"/>
        </a:xfrm>
        <a:prstGeom prst="roundRect">
          <a:avLst/>
        </a:prstGeom>
        <a:solidFill>
          <a:schemeClr val="accent4">
            <a:hueOff val="-21088"/>
            <a:satOff val="-11432"/>
            <a:lumOff val="-180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归档与评优</a:t>
          </a:r>
        </a:p>
      </dsp:txBody>
      <dsp:txXfrm>
        <a:off x="9212400" y="1449456"/>
        <a:ext cx="1413234" cy="167776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C92DB7-2B11-46BA-8ACC-D7FD736EC5DD}">
      <dsp:nvSpPr>
        <dsp:cNvPr id="0" name=""/>
        <dsp:cNvSpPr/>
      </dsp:nvSpPr>
      <dsp:spPr>
        <a:xfrm>
          <a:off x="-4501719" y="-690327"/>
          <a:ext cx="5362794" cy="5362794"/>
        </a:xfrm>
        <a:prstGeom prst="blockArc">
          <a:avLst>
            <a:gd name="adj1" fmla="val 18900000"/>
            <a:gd name="adj2" fmla="val 2700000"/>
            <a:gd name="adj3" fmla="val 403"/>
          </a:avLst>
        </a:prstGeom>
        <a:noFill/>
        <a:ln w="635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FF5FC3B-9615-4E9A-823A-415EC231317D}">
      <dsp:nvSpPr>
        <dsp:cNvPr id="0" name=""/>
        <dsp:cNvSpPr/>
      </dsp:nvSpPr>
      <dsp:spPr>
        <a:xfrm>
          <a:off x="451041" y="306146"/>
          <a:ext cx="8954032" cy="612612"/>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6261" tIns="45720" rIns="45720" bIns="45720" numCol="1" spcCol="1270" anchor="ctr" anchorCtr="0">
          <a:noAutofit/>
        </a:bodyPr>
        <a:lstStyle/>
        <a:p>
          <a:pPr marL="0" lvl="0" indent="0" algn="l" defTabSz="800100">
            <a:lnSpc>
              <a:spcPct val="90000"/>
            </a:lnSpc>
            <a:spcBef>
              <a:spcPct val="0"/>
            </a:spcBef>
            <a:spcAft>
              <a:spcPct val="35000"/>
            </a:spcAft>
            <a:buNone/>
          </a:pPr>
          <a:r>
            <a:rPr lang="en-US" altLang="zh-CN" sz="1800" b="1" kern="1200">
              <a:latin typeface="微软雅黑" panose="020B0503020204020204" pitchFamily="34" charset="-122"/>
              <a:ea typeface="微软雅黑" panose="020B0503020204020204" pitchFamily="34" charset="-122"/>
            </a:rPr>
            <a:t>该文选题新颖，具有较高的理论价值和现实指导意义；</a:t>
          </a:r>
          <a:endParaRPr lang="zh-CN" altLang="en-US" sz="1800" b="1" kern="1200" dirty="0">
            <a:latin typeface="微软雅黑" panose="020B0503020204020204" pitchFamily="34" charset="-122"/>
            <a:ea typeface="微软雅黑" panose="020B0503020204020204" pitchFamily="34" charset="-122"/>
          </a:endParaRPr>
        </a:p>
      </dsp:txBody>
      <dsp:txXfrm>
        <a:off x="451041" y="306146"/>
        <a:ext cx="8954032" cy="612612"/>
      </dsp:txXfrm>
    </dsp:sp>
    <dsp:sp modelId="{5785A902-9D9A-420D-8C72-D517ED8475BA}">
      <dsp:nvSpPr>
        <dsp:cNvPr id="0" name=""/>
        <dsp:cNvSpPr/>
      </dsp:nvSpPr>
      <dsp:spPr>
        <a:xfrm>
          <a:off x="68158" y="229570"/>
          <a:ext cx="765765" cy="765765"/>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BF6DC35-41E0-4F57-BF6C-C3CA58DBBA87}">
      <dsp:nvSpPr>
        <dsp:cNvPr id="0" name=""/>
        <dsp:cNvSpPr/>
      </dsp:nvSpPr>
      <dsp:spPr>
        <a:xfrm>
          <a:off x="802266" y="1225224"/>
          <a:ext cx="8602808" cy="612612"/>
        </a:xfrm>
        <a:prstGeom prst="rect">
          <a:avLst/>
        </a:prstGeom>
        <a:gradFill rotWithShape="0">
          <a:gsLst>
            <a:gs pos="0">
              <a:schemeClr val="accent2">
                <a:hueOff val="1721637"/>
                <a:satOff val="-8208"/>
                <a:lumOff val="3530"/>
                <a:alphaOff val="0"/>
                <a:satMod val="103000"/>
                <a:lumMod val="102000"/>
                <a:tint val="94000"/>
              </a:schemeClr>
            </a:gs>
            <a:gs pos="50000">
              <a:schemeClr val="accent2">
                <a:hueOff val="1721637"/>
                <a:satOff val="-8208"/>
                <a:lumOff val="3530"/>
                <a:alphaOff val="0"/>
                <a:satMod val="110000"/>
                <a:lumMod val="100000"/>
                <a:shade val="100000"/>
              </a:schemeClr>
            </a:gs>
            <a:gs pos="100000">
              <a:schemeClr val="accent2">
                <a:hueOff val="1721637"/>
                <a:satOff val="-8208"/>
                <a:lumOff val="353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6261" tIns="45720" rIns="45720" bIns="45720" numCol="1" spcCol="1270" anchor="ctr" anchorCtr="0">
          <a:noAutofit/>
        </a:bodyPr>
        <a:lstStyle/>
        <a:p>
          <a:pPr marL="0" lvl="0" indent="0" algn="l" defTabSz="800100">
            <a:lnSpc>
              <a:spcPct val="90000"/>
            </a:lnSpc>
            <a:spcBef>
              <a:spcPct val="0"/>
            </a:spcBef>
            <a:spcAft>
              <a:spcPct val="35000"/>
            </a:spcAft>
            <a:buNone/>
          </a:pPr>
          <a:r>
            <a:rPr lang="en-US" altLang="zh-CN" sz="1800" b="1" kern="1200">
              <a:latin typeface="微软雅黑" panose="020B0503020204020204" pitchFamily="34" charset="-122"/>
              <a:ea typeface="微软雅黑" panose="020B0503020204020204" pitchFamily="34" charset="-122"/>
            </a:rPr>
            <a:t>该生能大量查阅文献，并综合归纳材料，形成自己的简介；</a:t>
          </a:r>
          <a:endParaRPr lang="en-US" altLang="zh-CN" sz="1800" b="1" kern="1200" dirty="0">
            <a:latin typeface="微软雅黑" panose="020B0503020204020204" pitchFamily="34" charset="-122"/>
            <a:ea typeface="微软雅黑" panose="020B0503020204020204" pitchFamily="34" charset="-122"/>
          </a:endParaRPr>
        </a:p>
      </dsp:txBody>
      <dsp:txXfrm>
        <a:off x="802266" y="1225224"/>
        <a:ext cx="8602808" cy="612612"/>
      </dsp:txXfrm>
    </dsp:sp>
    <dsp:sp modelId="{124CF452-1154-4F9D-AC9C-87BF602A9E29}">
      <dsp:nvSpPr>
        <dsp:cNvPr id="0" name=""/>
        <dsp:cNvSpPr/>
      </dsp:nvSpPr>
      <dsp:spPr>
        <a:xfrm>
          <a:off x="419383" y="1148647"/>
          <a:ext cx="765765" cy="765765"/>
        </a:xfrm>
        <a:prstGeom prst="ellipse">
          <a:avLst/>
        </a:prstGeom>
        <a:solidFill>
          <a:schemeClr val="lt1">
            <a:hueOff val="0"/>
            <a:satOff val="0"/>
            <a:lumOff val="0"/>
            <a:alphaOff val="0"/>
          </a:schemeClr>
        </a:solidFill>
        <a:ln w="6350" cap="flat" cmpd="sng" algn="ctr">
          <a:solidFill>
            <a:schemeClr val="accent2">
              <a:hueOff val="1721637"/>
              <a:satOff val="-8208"/>
              <a:lumOff val="353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F954E6A-9803-4182-9FE0-8D5A0B71AF41}">
      <dsp:nvSpPr>
        <dsp:cNvPr id="0" name=""/>
        <dsp:cNvSpPr/>
      </dsp:nvSpPr>
      <dsp:spPr>
        <a:xfrm>
          <a:off x="802266" y="2144302"/>
          <a:ext cx="8602808" cy="612612"/>
        </a:xfrm>
        <a:prstGeom prst="rect">
          <a:avLst/>
        </a:prstGeom>
        <a:gradFill rotWithShape="0">
          <a:gsLst>
            <a:gs pos="0">
              <a:schemeClr val="accent2">
                <a:hueOff val="3443275"/>
                <a:satOff val="-16415"/>
                <a:lumOff val="7059"/>
                <a:alphaOff val="0"/>
                <a:satMod val="103000"/>
                <a:lumMod val="102000"/>
                <a:tint val="94000"/>
              </a:schemeClr>
            </a:gs>
            <a:gs pos="50000">
              <a:schemeClr val="accent2">
                <a:hueOff val="3443275"/>
                <a:satOff val="-16415"/>
                <a:lumOff val="7059"/>
                <a:alphaOff val="0"/>
                <a:satMod val="110000"/>
                <a:lumMod val="100000"/>
                <a:shade val="100000"/>
              </a:schemeClr>
            </a:gs>
            <a:gs pos="100000">
              <a:schemeClr val="accent2">
                <a:hueOff val="3443275"/>
                <a:satOff val="-16415"/>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6261" tIns="45720" rIns="45720" bIns="45720" numCol="1" spcCol="1270" anchor="ctr" anchorCtr="0">
          <a:noAutofit/>
        </a:bodyPr>
        <a:lstStyle/>
        <a:p>
          <a:pPr marL="0" lvl="0" indent="0" algn="l" defTabSz="800100">
            <a:lnSpc>
              <a:spcPct val="90000"/>
            </a:lnSpc>
            <a:spcBef>
              <a:spcPct val="0"/>
            </a:spcBef>
            <a:spcAft>
              <a:spcPct val="35000"/>
            </a:spcAft>
            <a:buNone/>
          </a:pPr>
          <a:r>
            <a:rPr lang="en-US" altLang="zh-CN" sz="1800" b="1" kern="1200">
              <a:latin typeface="微软雅黑" panose="020B0503020204020204" pitchFamily="34" charset="-122"/>
              <a:ea typeface="微软雅黑" panose="020B0503020204020204" pitchFamily="34" charset="-122"/>
            </a:rPr>
            <a:t>论文论述内容全面、研究深入细致，论文结构合理、逻辑严谨、段落衔接紧密；</a:t>
          </a:r>
          <a:endParaRPr lang="en-US" altLang="zh-CN" sz="1800" b="1" kern="1200" dirty="0">
            <a:latin typeface="微软雅黑" panose="020B0503020204020204" pitchFamily="34" charset="-122"/>
            <a:ea typeface="微软雅黑" panose="020B0503020204020204" pitchFamily="34" charset="-122"/>
          </a:endParaRPr>
        </a:p>
      </dsp:txBody>
      <dsp:txXfrm>
        <a:off x="802266" y="2144302"/>
        <a:ext cx="8602808" cy="612612"/>
      </dsp:txXfrm>
    </dsp:sp>
    <dsp:sp modelId="{380C83CC-97B3-4357-9C9B-0A7B42DF87F0}">
      <dsp:nvSpPr>
        <dsp:cNvPr id="0" name=""/>
        <dsp:cNvSpPr/>
      </dsp:nvSpPr>
      <dsp:spPr>
        <a:xfrm>
          <a:off x="419383" y="2067725"/>
          <a:ext cx="765765" cy="765765"/>
        </a:xfrm>
        <a:prstGeom prst="ellipse">
          <a:avLst/>
        </a:prstGeom>
        <a:solidFill>
          <a:schemeClr val="lt1">
            <a:hueOff val="0"/>
            <a:satOff val="0"/>
            <a:lumOff val="0"/>
            <a:alphaOff val="0"/>
          </a:schemeClr>
        </a:solidFill>
        <a:ln w="6350" cap="flat" cmpd="sng" algn="ctr">
          <a:solidFill>
            <a:schemeClr val="accent2">
              <a:hueOff val="3443275"/>
              <a:satOff val="-16415"/>
              <a:lumOff val="7059"/>
              <a:alphaOff val="0"/>
            </a:schemeClr>
          </a:solidFill>
          <a:prstDash val="solid"/>
          <a:miter lim="800000"/>
        </a:ln>
        <a:effectLst/>
      </dsp:spPr>
      <dsp:style>
        <a:lnRef idx="1">
          <a:scrgbClr r="0" g="0" b="0"/>
        </a:lnRef>
        <a:fillRef idx="1">
          <a:scrgbClr r="0" g="0" b="0"/>
        </a:fillRef>
        <a:effectRef idx="0">
          <a:scrgbClr r="0" g="0" b="0"/>
        </a:effectRef>
        <a:fontRef idx="minor"/>
      </dsp:style>
    </dsp:sp>
    <dsp:sp modelId="{BA7A0119-2260-455C-BDAA-29620EEE2C51}">
      <dsp:nvSpPr>
        <dsp:cNvPr id="0" name=""/>
        <dsp:cNvSpPr/>
      </dsp:nvSpPr>
      <dsp:spPr>
        <a:xfrm>
          <a:off x="451041" y="3063379"/>
          <a:ext cx="8954032" cy="612612"/>
        </a:xfrm>
        <a:prstGeom prst="rect">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6261" tIns="45720" rIns="45720" bIns="45720" numCol="1" spcCol="1270" anchor="ctr" anchorCtr="0">
          <a:noAutofit/>
        </a:bodyPr>
        <a:lstStyle/>
        <a:p>
          <a:pPr marL="0" lvl="0" indent="0" algn="l" defTabSz="800100">
            <a:lnSpc>
              <a:spcPct val="90000"/>
            </a:lnSpc>
            <a:spcBef>
              <a:spcPct val="0"/>
            </a:spcBef>
            <a:spcAft>
              <a:spcPct val="35000"/>
            </a:spcAft>
            <a:buNone/>
          </a:pPr>
          <a:r>
            <a:rPr lang="en-US" altLang="zh-CN" sz="1800" b="1" kern="1200" dirty="0" err="1">
              <a:latin typeface="微软雅黑" panose="020B0503020204020204" pitchFamily="34" charset="-122"/>
              <a:ea typeface="微软雅黑" panose="020B0503020204020204" pitchFamily="34" charset="-122"/>
            </a:rPr>
            <a:t>论文结论正确，格式符合论文写作要求，对前人工作有所突破</a:t>
          </a:r>
          <a:r>
            <a:rPr lang="zh-CN" altLang="en-US" sz="1800" b="1" kern="1200" dirty="0">
              <a:latin typeface="微软雅黑" panose="020B0503020204020204" pitchFamily="34" charset="-122"/>
              <a:ea typeface="微软雅黑" panose="020B0503020204020204" pitchFamily="34" charset="-122"/>
            </a:rPr>
            <a:t>等。</a:t>
          </a:r>
          <a:endParaRPr lang="en-US" altLang="zh-CN" sz="1800" b="1" kern="1200" dirty="0">
            <a:latin typeface="微软雅黑" panose="020B0503020204020204" pitchFamily="34" charset="-122"/>
            <a:ea typeface="微软雅黑" panose="020B0503020204020204" pitchFamily="34" charset="-122"/>
          </a:endParaRPr>
        </a:p>
      </dsp:txBody>
      <dsp:txXfrm>
        <a:off x="451041" y="3063379"/>
        <a:ext cx="8954032" cy="612612"/>
      </dsp:txXfrm>
    </dsp:sp>
    <dsp:sp modelId="{9225189C-51C4-4BBB-A9D5-8366B51CC67A}">
      <dsp:nvSpPr>
        <dsp:cNvPr id="0" name=""/>
        <dsp:cNvSpPr/>
      </dsp:nvSpPr>
      <dsp:spPr>
        <a:xfrm>
          <a:off x="68158" y="2986803"/>
          <a:ext cx="765765" cy="765765"/>
        </a:xfrm>
        <a:prstGeom prst="ellipse">
          <a:avLst/>
        </a:prstGeom>
        <a:solidFill>
          <a:schemeClr val="lt1">
            <a:hueOff val="0"/>
            <a:satOff val="0"/>
            <a:lumOff val="0"/>
            <a:alphaOff val="0"/>
          </a:schemeClr>
        </a:solidFill>
        <a:ln w="6350" cap="flat" cmpd="sng" algn="ctr">
          <a:solidFill>
            <a:schemeClr val="accent2">
              <a:hueOff val="5164912"/>
              <a:satOff val="-24623"/>
              <a:lumOff val="10589"/>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B2BF1D-4D4F-436E-A93F-C1759C7CF52E}">
      <dsp:nvSpPr>
        <dsp:cNvPr id="0" name=""/>
        <dsp:cNvSpPr/>
      </dsp:nvSpPr>
      <dsp:spPr>
        <a:xfrm>
          <a:off x="0" y="19332"/>
          <a:ext cx="10537954" cy="1061775"/>
        </a:xfrm>
        <a:prstGeom prst="round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zh-CN" sz="2000" kern="1200" dirty="0"/>
            <a:t>具体评定标准可能因学校和专业而异，但通常会结合以下因素进行评估：论文内容、研究方法、数据分析、学术水平、创新性、语言表达、格式规范等。</a:t>
          </a:r>
          <a:endParaRPr lang="zh-CN" altLang="en-US" sz="2000" kern="1200" dirty="0"/>
        </a:p>
      </dsp:txBody>
      <dsp:txXfrm>
        <a:off x="51832" y="71164"/>
        <a:ext cx="10434290" cy="958111"/>
      </dsp:txXfrm>
    </dsp:sp>
    <dsp:sp modelId="{48F5E966-0091-4EEA-9AE1-CA5AF7EB5F44}">
      <dsp:nvSpPr>
        <dsp:cNvPr id="0" name=""/>
        <dsp:cNvSpPr/>
      </dsp:nvSpPr>
      <dsp:spPr>
        <a:xfrm>
          <a:off x="0" y="1239507"/>
          <a:ext cx="10537954" cy="1061775"/>
        </a:xfrm>
        <a:prstGeom prst="round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zh-CN" sz="2000" kern="1200" dirty="0"/>
            <a:t>常见的百分制评定制度是将论文成绩转换为分数，例如90分以上为优秀，80～89分为良好，70～79分为中等，60～69分为及格，60分以下为不及格。</a:t>
          </a:r>
        </a:p>
      </dsp:txBody>
      <dsp:txXfrm>
        <a:off x="51832" y="1291339"/>
        <a:ext cx="10434290" cy="958111"/>
      </dsp:txXfrm>
    </dsp:sp>
    <dsp:sp modelId="{B79D6C02-6AF7-4466-BB96-C63F04307759}">
      <dsp:nvSpPr>
        <dsp:cNvPr id="0" name=""/>
        <dsp:cNvSpPr/>
      </dsp:nvSpPr>
      <dsp:spPr>
        <a:xfrm>
          <a:off x="0" y="2459682"/>
          <a:ext cx="10537954" cy="1061775"/>
        </a:xfrm>
        <a:prstGeom prst="round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zh-CN" sz="2000" kern="1200" dirty="0" err="1"/>
            <a:t>具体评分标准可能因学校和专业而异，但一般也会考虑论文内容、研究方法、数据分析、学术水平、创新性、语言表达、格式规范等因素</a:t>
          </a:r>
          <a:r>
            <a:rPr lang="en-US" altLang="zh-CN" sz="2000" kern="1200" dirty="0"/>
            <a:t>。</a:t>
          </a:r>
        </a:p>
      </dsp:txBody>
      <dsp:txXfrm>
        <a:off x="51832" y="2511514"/>
        <a:ext cx="10434290" cy="958111"/>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2024/8/28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05D84B-7AFE-6011-1590-C9DFFFED610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730" r="8292" b="730"/>
          <a:stretch/>
        </p:blipFill>
        <p:spPr>
          <a:xfrm>
            <a:off x="0" y="0"/>
            <a:ext cx="12192000" cy="6858000"/>
          </a:xfrm>
          <a:prstGeom prst="rect">
            <a:avLst/>
          </a:prstGeom>
        </p:spPr>
      </p:pic>
      <p:pic>
        <p:nvPicPr>
          <p:cNvPr id="4" name="图片 3" descr="图片包含 游戏机, 灯光, 鸟&#10;&#10;描述已自动生成">
            <a:extLst>
              <a:ext uri="{FF2B5EF4-FFF2-40B4-BE49-F238E27FC236}">
                <a16:creationId xmlns:a16="http://schemas.microsoft.com/office/drawing/2014/main" id="{D492CE20-B652-F13A-F506-D8A4BD6AD0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41737" y="4022619"/>
            <a:ext cx="1052903" cy="1087205"/>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968188" y="2412146"/>
            <a:ext cx="6347012" cy="1323439"/>
          </a:xfrm>
        </p:spPr>
        <p:txBody>
          <a:bodyPr vert="horz" wrap="square" lIns="91440" tIns="45720" rIns="91440" bIns="45720" rtlCol="0" anchor="b">
            <a:spAutoFit/>
          </a:bodyPr>
          <a:lstStyle>
            <a:lvl1pPr>
              <a:lnSpc>
                <a:spcPct val="100000"/>
              </a:lnSpc>
              <a:defRPr lang="zh-CN" altLang="en-US" sz="4000" b="1" dirty="0"/>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968188" y="3865901"/>
            <a:ext cx="3252107" cy="535853"/>
          </a:xfrm>
        </p:spPr>
        <p:txBody>
          <a:bodyPr vert="horz" lIns="91440" tIns="45720" rIns="91440" bIns="45720" rtlCol="0" anchor="ctr" anchorCtr="0">
            <a:normAutofit/>
          </a:bodyPr>
          <a:lstStyle>
            <a:lvl1pPr marL="0" indent="0" algn="l">
              <a:spcBef>
                <a:spcPts val="0"/>
              </a:spcBef>
              <a:buNone/>
              <a:defRPr lang="zh-CN" altLang="en-US" sz="1600"/>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5949950" y="6056451"/>
            <a:ext cx="556895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6750" y="6056451"/>
            <a:ext cx="556895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249501894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518553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2C40FF8A-A716-2790-8568-97984605FAE5}"/>
              </a:ext>
            </a:extLst>
          </p:cNvPr>
          <p:cNvSpPr/>
          <p:nvPr userDrawn="1">
            <p:custDataLst>
              <p:tags r:id="rId1"/>
            </p:custDataLst>
          </p:nvPr>
        </p:nvSpPr>
        <p:spPr>
          <a:xfrm>
            <a:off x="261429" y="366067"/>
            <a:ext cx="454205" cy="488276"/>
          </a:xfrm>
          <a:prstGeom prst="parallelogram">
            <a:avLst>
              <a:gd name="adj" fmla="val 36768"/>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charset="-122"/>
              <a:ea typeface="思源黑体 CN Regular" panose="020B0500000000000000" charset="-122"/>
            </a:endParaRPr>
          </a:p>
        </p:txBody>
      </p:sp>
    </p:spTree>
    <p:extLst>
      <p:ext uri="{BB962C8B-B14F-4D97-AF65-F5344CB8AC3E}">
        <p14:creationId xmlns:p14="http://schemas.microsoft.com/office/powerpoint/2010/main" val="31810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9CC525-3156-3F55-1302-B1E1F1C11F37}"/>
              </a:ext>
            </a:extLst>
          </p:cNvPr>
          <p:cNvGrpSpPr/>
          <p:nvPr userDrawn="1"/>
        </p:nvGrpSpPr>
        <p:grpSpPr>
          <a:xfrm flipH="1">
            <a:off x="0" y="0"/>
            <a:ext cx="12192000" cy="6858000"/>
            <a:chOff x="0" y="0"/>
            <a:chExt cx="12192000" cy="6858000"/>
          </a:xfrm>
        </p:grpSpPr>
        <p:pic>
          <p:nvPicPr>
            <p:cNvPr id="6" name="图片 5">
              <a:extLst>
                <a:ext uri="{FF2B5EF4-FFF2-40B4-BE49-F238E27FC236}">
                  <a16:creationId xmlns:a16="http://schemas.microsoft.com/office/drawing/2014/main" id="{00739736-384D-3111-E522-3831AD11BF7B}"/>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7" name="图片 6" descr="图片包含 游戏机, 灯光, 鸟&#10;&#10;描述已自动生成">
              <a:extLst>
                <a:ext uri="{FF2B5EF4-FFF2-40B4-BE49-F238E27FC236}">
                  <a16:creationId xmlns:a16="http://schemas.microsoft.com/office/drawing/2014/main" id="{B4B38047-88A5-0BCF-D0F6-5DCCC694F7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84337" y="3351502"/>
              <a:ext cx="1052903" cy="1087205"/>
            </a:xfrm>
            <a:prstGeom prst="rect">
              <a:avLst/>
            </a:prstGeom>
          </p:spPr>
        </p:pic>
      </p:gr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341107"/>
            <a:ext cx="5731164" cy="424732"/>
          </a:xfrm>
        </p:spPr>
        <p:txBody>
          <a:bodyPr vert="horz" lIns="91440" tIns="45720" rIns="91440" bIns="45720" rtlCol="0" anchor="b">
            <a:spAutoFit/>
          </a:bodyPr>
          <a:lstStyle>
            <a:lvl1pPr algn="ctr">
              <a:defRPr lang="zh-CN" altLang="en-US" sz="24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3765839"/>
            <a:ext cx="5731164" cy="258532"/>
          </a:xfrm>
        </p:spPr>
        <p:txBody>
          <a:bodyPr>
            <a:spAutoFit/>
          </a:bodyPr>
          <a:lstStyle>
            <a:lvl1pPr marL="0" indent="0" algn="ctr">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12003297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页脚占位符 2">
            <a:extLst>
              <a:ext uri="{FF2B5EF4-FFF2-40B4-BE49-F238E27FC236}">
                <a16:creationId xmlns:a16="http://schemas.microsoft.com/office/drawing/2014/main" id="{7F3F094D-4F92-8DA1-97CC-10A0498CC7F1}"/>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25CDEFE1-A2BE-29F2-D9B7-DBD7A1F76F2E}"/>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5BB6216-61A5-4592-9FD1-B07DF2D6A2CB}" type="datetime1">
              <a:rPr lang="zh-CN" altLang="en-US" smtClean="0"/>
              <a:t>2024/8/28</a:t>
            </a:fld>
            <a:endParaRPr lang="en-US" altLang="zh-CN"/>
          </a:p>
        </p:txBody>
      </p:sp>
      <p:sp>
        <p:nvSpPr>
          <p:cNvPr id="5" name="灯片编号占位符 4">
            <a:extLst>
              <a:ext uri="{FF2B5EF4-FFF2-40B4-BE49-F238E27FC236}">
                <a16:creationId xmlns:a16="http://schemas.microsoft.com/office/drawing/2014/main" id="{B21CA2AD-9532-7FDE-3160-2B877C663D29}"/>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62761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Ref idx="1001">
        <a:schemeClr val="bg1"/>
      </p:bgRef>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86EBC32-D181-98CE-3E2C-EAA3AFED6F28}"/>
              </a:ext>
            </a:extLst>
          </p:cNvPr>
          <p:cNvGrpSpPr/>
          <p:nvPr userDrawn="1"/>
        </p:nvGrpSpPr>
        <p:grpSpPr>
          <a:xfrm>
            <a:off x="0" y="0"/>
            <a:ext cx="12192000" cy="6858000"/>
            <a:chOff x="0" y="0"/>
            <a:chExt cx="12192000" cy="6858000"/>
          </a:xfrm>
        </p:grpSpPr>
        <p:pic>
          <p:nvPicPr>
            <p:cNvPr id="4" name="图片 3">
              <a:extLst>
                <a:ext uri="{FF2B5EF4-FFF2-40B4-BE49-F238E27FC236}">
                  <a16:creationId xmlns:a16="http://schemas.microsoft.com/office/drawing/2014/main" id="{49BFDFA1-D6D8-91F6-061F-10D0771FA8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5" name="图片 4" descr="图片包含 游戏机, 灯光, 鸟&#10;&#10;描述已自动生成">
              <a:extLst>
                <a:ext uri="{FF2B5EF4-FFF2-40B4-BE49-F238E27FC236}">
                  <a16:creationId xmlns:a16="http://schemas.microsoft.com/office/drawing/2014/main" id="{B4544E47-E83F-2BAC-0035-FAD1783D721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521" t="28912" r="46354" b="20557"/>
            <a:stretch/>
          </p:blipFill>
          <p:spPr>
            <a:xfrm rot="17224688" flipH="1">
              <a:off x="306537" y="3548278"/>
              <a:ext cx="1052903" cy="1087205"/>
            </a:xfrm>
            <a:prstGeom prst="rect">
              <a:avLst/>
            </a:prstGeom>
          </p:spPr>
        </p:pic>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3035536"/>
            <a:ext cx="5435600" cy="978729"/>
          </a:xfrm>
        </p:spPr>
        <p:txBody>
          <a:bodyPr vert="horz" wrap="square" lIns="91440" tIns="45720" rIns="91440" bIns="45720" rtlCol="0" anchor="b">
            <a:spAutoFit/>
          </a:bodyPr>
          <a:lstStyle>
            <a:lvl1pPr marL="0" indent="0">
              <a:buNone/>
              <a:defRPr lang="en-US" altLang="zh-CN" sz="32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6045294"/>
            <a:ext cx="1085850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6045294"/>
            <a:ext cx="1085850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9498507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alpha val="60000"/>
              </a:schemeClr>
            </a:gs>
            <a:gs pos="100000">
              <a:schemeClr val="accent2">
                <a:alpha val="15000"/>
              </a:schemeClr>
            </a:gs>
          </a:gsLst>
          <a:lin ang="135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AA685D9-4CE7-448F-91B5-3EA40F8AD86E}" type="datetime1">
              <a:rPr lang="zh-CN" altLang="en-US" smtClean="0"/>
              <a:t>2024/8/28</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1.png"/><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9.sv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8.png"/><Relationship Id="rId5" Type="http://schemas.openxmlformats.org/officeDocument/2006/relationships/slideLayout" Target="../slideLayouts/slideLayout3.xml"/><Relationship Id="rId4" Type="http://schemas.openxmlformats.org/officeDocument/2006/relationships/tags" Target="../tags/tag7.xml"/></Relationships>
</file>

<file path=ppt/slides/_rels/slide3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19.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8.png"/><Relationship Id="rId5" Type="http://schemas.openxmlformats.org/officeDocument/2006/relationships/slideLayout" Target="../slideLayouts/slideLayout3.xml"/><Relationship Id="rId4" Type="http://schemas.openxmlformats.org/officeDocument/2006/relationships/tags" Target="../tags/tag11.xml"/></Relationships>
</file>

<file path=ppt/slides/_rels/slide34.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9.sv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8.png"/><Relationship Id="rId5" Type="http://schemas.openxmlformats.org/officeDocument/2006/relationships/slideLayout" Target="../slideLayouts/slideLayout3.xml"/><Relationship Id="rId4" Type="http://schemas.openxmlformats.org/officeDocument/2006/relationships/tags" Target="../tags/tag1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hemeOverride" Target="../theme/themeOverr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983952" y="1656833"/>
            <a:ext cx="6330587" cy="2677656"/>
          </a:xfrm>
        </p:spPr>
        <p:txBody>
          <a:bodyPr/>
          <a:lstStyle/>
          <a:p>
            <a:r>
              <a:rPr lang="zh-CN" altLang="en-US" sz="4800" dirty="0">
                <a:effectLst>
                  <a:outerShdw blurRad="38100" dist="38100" dir="2700000" algn="tl">
                    <a:srgbClr val="000000">
                      <a:alpha val="43137"/>
                    </a:srgbClr>
                  </a:outerShdw>
                </a:effectLst>
                <a:sym typeface="+mn-lt"/>
              </a:rPr>
              <a:t>第一章</a:t>
            </a:r>
            <a:br>
              <a:rPr lang="en-US" altLang="zh-CN" sz="4800" dirty="0">
                <a:effectLst>
                  <a:outerShdw blurRad="38100" dist="38100" dir="2700000" algn="tl">
                    <a:srgbClr val="000000">
                      <a:alpha val="43137"/>
                    </a:srgbClr>
                  </a:outerShdw>
                </a:effectLst>
                <a:sym typeface="+mn-lt"/>
              </a:rPr>
            </a:br>
            <a:r>
              <a:rPr lang="zh-CN" altLang="en-US" sz="6000" dirty="0">
                <a:effectLst>
                  <a:outerShdw blurRad="38100" dist="38100" dir="2700000" algn="tl">
                    <a:srgbClr val="000000">
                      <a:alpha val="43137"/>
                    </a:srgbClr>
                  </a:outerShdw>
                </a:effectLst>
                <a:sym typeface="+mn-lt"/>
              </a:rPr>
              <a:t>毕业论文（设计）的认知</a:t>
            </a:r>
            <a:endParaRPr lang="en-GB" sz="4800" dirty="0">
              <a:effectLst>
                <a:outerShdw blurRad="38100" dist="38100" dir="2700000" algn="tl">
                  <a:srgbClr val="000000">
                    <a:alpha val="43137"/>
                  </a:srgbClr>
                </a:outerShdw>
              </a:effectLst>
              <a:sym typeface="+mn-lt"/>
            </a:endParaRPr>
          </a:p>
        </p:txBody>
      </p:sp>
      <p:sp>
        <p:nvSpPr>
          <p:cNvPr id="4" name="副标题 3">
            <a:extLst>
              <a:ext uri="{FF2B5EF4-FFF2-40B4-BE49-F238E27FC236}">
                <a16:creationId xmlns:a16="http://schemas.microsoft.com/office/drawing/2014/main" id="{5F251424-D725-1771-6799-A00AEB52D474}"/>
              </a:ext>
            </a:extLst>
          </p:cNvPr>
          <p:cNvSpPr>
            <a:spLocks noGrp="1"/>
          </p:cNvSpPr>
          <p:nvPr>
            <p:ph type="subTitle" idx="1"/>
          </p:nvPr>
        </p:nvSpPr>
        <p:spPr>
          <a:xfrm>
            <a:off x="1341485" y="4665314"/>
            <a:ext cx="5407337" cy="535853"/>
          </a:xfrm>
        </p:spPr>
        <p:txBody>
          <a:bodyPr>
            <a:normAutofit fontScale="92500"/>
          </a:bodyPr>
          <a:lstStyle/>
          <a:p>
            <a:pPr algn="r"/>
            <a:r>
              <a:rPr lang="en-US" altLang="zh-CN" sz="3200" b="1" dirty="0">
                <a:effectLst>
                  <a:outerShdw blurRad="38100" dist="38100" dir="2700000" algn="tl">
                    <a:srgbClr val="000000">
                      <a:alpha val="43137"/>
                    </a:srgbClr>
                  </a:outerShdw>
                </a:effectLst>
              </a:rPr>
              <a:t>《</a:t>
            </a:r>
            <a:r>
              <a:rPr lang="zh-CN" altLang="en-US" sz="3200" b="1" dirty="0">
                <a:effectLst>
                  <a:outerShdw blurRad="38100" dist="38100" dir="2700000" algn="tl">
                    <a:srgbClr val="000000">
                      <a:alpha val="43137"/>
                    </a:srgbClr>
                  </a:outerShdw>
                </a:effectLst>
              </a:rPr>
              <a:t>毕业论文（设计）指导教程</a:t>
            </a:r>
            <a:r>
              <a:rPr lang="en-US" altLang="zh-CN" sz="3200" b="1" dirty="0">
                <a:effectLst>
                  <a:outerShdw blurRad="38100" dist="38100" dir="2700000" algn="tl">
                    <a:srgbClr val="000000">
                      <a:alpha val="43137"/>
                    </a:srgbClr>
                  </a:outerShdw>
                </a:effectLst>
              </a:rPr>
              <a:t>》</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76586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一、研究与写作</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4DE4746F-5FD8-6AAC-5B1A-222CC91AF8DD}"/>
              </a:ext>
            </a:extLst>
          </p:cNvPr>
          <p:cNvSpPr txBox="1"/>
          <p:nvPr/>
        </p:nvSpPr>
        <p:spPr>
          <a:xfrm>
            <a:off x="678062" y="2632813"/>
            <a:ext cx="4887291" cy="2807948"/>
          </a:xfrm>
          <a:prstGeom prst="rect">
            <a:avLst/>
          </a:prstGeom>
          <a:noFill/>
        </p:spPr>
        <p:txBody>
          <a:bodyPr wrap="square">
            <a:spAutoFit/>
          </a:bodyPr>
          <a:lstStyle/>
          <a:p>
            <a:pPr marL="0" marR="67074" indent="266700" algn="just" eaLnBrk="0">
              <a:lnSpc>
                <a:spcPct val="150000"/>
              </a:lnSpc>
            </a:pPr>
            <a:r>
              <a:rPr lang="en-US" altLang="zh-CN" sz="2000" kern="0" spc="35" baseline="0" noProof="0" dirty="0">
                <a:solidFill>
                  <a:srgbClr val="242021"/>
                </a:solidFill>
                <a:latin typeface="微软雅黑" panose="020B0503020204020204" pitchFamily="34" charset="-122"/>
                <a:ea typeface="微软雅黑" panose="020B0503020204020204" pitchFamily="34" charset="-122"/>
                <a:cs typeface="SimSun" pitchFamily="2" charset="0"/>
              </a:rPr>
              <a:t>每一项新科技</a:t>
            </a:r>
            <a:r>
              <a:rPr lang="en-US" altLang="zh-CN" sz="2000" kern="0" spc="30" baseline="0" noProof="0" dirty="0">
                <a:solidFill>
                  <a:srgbClr val="242021"/>
                </a:solidFill>
                <a:latin typeface="微软雅黑" panose="020B0503020204020204" pitchFamily="34" charset="-122"/>
                <a:ea typeface="微软雅黑" panose="020B0503020204020204" pitchFamily="34" charset="-122"/>
                <a:cs typeface="SimSun" pitchFamily="2" charset="0"/>
              </a:rPr>
              <a:t>、新产品与科学新发现的背后</a:t>
            </a:r>
            <a:r>
              <a:rPr lang="en-US" altLang="zh-CN" sz="2000" kern="0" spc="35" baseline="0" noProof="0" dirty="0">
                <a:solidFill>
                  <a:srgbClr val="242021"/>
                </a:solidFill>
                <a:latin typeface="微软雅黑" panose="020B0503020204020204" pitchFamily="34" charset="-122"/>
                <a:ea typeface="微软雅黑" panose="020B0503020204020204" pitchFamily="34" charset="-122"/>
                <a:cs typeface="SimSun" pitchFamily="2" charset="0"/>
              </a:rPr>
              <a:t>，都有研究的支</a:t>
            </a:r>
            <a:r>
              <a:rPr lang="en-US" altLang="zh-CN" sz="2000" kern="0" spc="185" baseline="0" noProof="0" dirty="0">
                <a:solidFill>
                  <a:srgbClr val="242021"/>
                </a:solidFill>
                <a:latin typeface="微软雅黑" panose="020B0503020204020204" pitchFamily="34" charset="-122"/>
                <a:ea typeface="微软雅黑" panose="020B0503020204020204" pitchFamily="34" charset="-122"/>
                <a:cs typeface="SimSun" pitchFamily="2" charset="0"/>
              </a:rPr>
              <a:t>持</a:t>
            </a:r>
            <a:r>
              <a:rPr lang="en-US" altLang="zh-CN" sz="2000" kern="0" spc="30" baseline="0" noProof="0" dirty="0">
                <a:solidFill>
                  <a:srgbClr val="242021"/>
                </a:solidFill>
                <a:latin typeface="微软雅黑" panose="020B0503020204020204" pitchFamily="34" charset="-122"/>
                <a:ea typeface="微软雅黑" panose="020B0503020204020204" pitchFamily="34" charset="-122"/>
                <a:cs typeface="SimSun" pitchFamily="2" charset="0"/>
              </a:rPr>
              <a:t>。</a:t>
            </a:r>
            <a:r>
              <a:rPr lang="en-US" altLang="zh-CN" sz="20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研究者写下他们所发现的信息是为了将它们记住</a:t>
            </a:r>
            <a:r>
              <a:rPr lang="en-US" altLang="zh-CN" sz="20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。只有少数人能够不将信息写下来但</a:t>
            </a:r>
            <a:r>
              <a:rPr lang="en-US" altLang="zh-CN" sz="20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能清晰的记住</a:t>
            </a:r>
            <a:r>
              <a:rPr lang="en-US" altLang="zh-CN" sz="20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，大多数的研究者只有借助写作才能策划和执行他们的研究计划。</a:t>
            </a:r>
          </a:p>
        </p:txBody>
      </p:sp>
      <p:pic>
        <p:nvPicPr>
          <p:cNvPr id="5" name="图片 4">
            <a:extLst>
              <a:ext uri="{FF2B5EF4-FFF2-40B4-BE49-F238E27FC236}">
                <a16:creationId xmlns:a16="http://schemas.microsoft.com/office/drawing/2014/main" id="{AF11EFD8-DCE6-0EEF-0639-F8CD83622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021183"/>
            <a:ext cx="5417938" cy="5516515"/>
          </a:xfrm>
          <a:prstGeom prst="rect">
            <a:avLst/>
          </a:prstGeom>
        </p:spPr>
      </p:pic>
    </p:spTree>
    <p:extLst>
      <p:ext uri="{BB962C8B-B14F-4D97-AF65-F5344CB8AC3E}">
        <p14:creationId xmlns:p14="http://schemas.microsoft.com/office/powerpoint/2010/main" val="9787121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DE759D6-E320-42C7-C6A8-FAEA8536F608}"/>
              </a:ext>
            </a:extLst>
          </p:cNvPr>
          <p:cNvSpPr/>
          <p:nvPr/>
        </p:nvSpPr>
        <p:spPr>
          <a:xfrm>
            <a:off x="790750" y="1555599"/>
            <a:ext cx="10457041" cy="4472870"/>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一、研究与写作</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4DE4746F-5FD8-6AAC-5B1A-222CC91AF8DD}"/>
              </a:ext>
            </a:extLst>
          </p:cNvPr>
          <p:cNvSpPr txBox="1"/>
          <p:nvPr/>
        </p:nvSpPr>
        <p:spPr>
          <a:xfrm>
            <a:off x="1227264" y="2032788"/>
            <a:ext cx="9737472" cy="3269613"/>
          </a:xfrm>
          <a:prstGeom prst="rect">
            <a:avLst/>
          </a:prstGeom>
          <a:noFill/>
        </p:spPr>
        <p:txBody>
          <a:bodyPr wrap="square">
            <a:spAutoFit/>
          </a:bodyPr>
          <a:lstStyle/>
          <a:p>
            <a:pPr marL="0" marR="67608" indent="266700" eaLnBrk="0">
              <a:lnSpc>
                <a:spcPct val="150000"/>
              </a:lnSpc>
            </a:pPr>
            <a:r>
              <a:rPr lang="en-US" altLang="zh-CN" sz="2000" b="1" kern="0" spc="35" dirty="0">
                <a:solidFill>
                  <a:schemeClr val="bg1"/>
                </a:solidFill>
                <a:latin typeface="微软雅黑" panose="020B0503020204020204" pitchFamily="34" charset="-122"/>
                <a:ea typeface="微软雅黑" panose="020B0503020204020204" pitchFamily="34" charset="-122"/>
              </a:rPr>
              <a:t>虽然写作最基本的理由是把思维变成文字，进而以更清楚的书面形式把自己的思考看得更清楚，但另一个理由则是这种书面形式会让人们的观点更加清晰，并且不至于过分夸张。人们只有从快速混乱的思维中将特定的想法分离出来，并以一种有组织、有条理的形式确定下来，才能知道自己真正在思考什么。</a:t>
            </a:r>
          </a:p>
          <a:p>
            <a:pPr marL="0" marR="0" indent="266700" eaLnBrk="0">
              <a:lnSpc>
                <a:spcPct val="150000"/>
              </a:lnSpc>
            </a:pPr>
            <a:r>
              <a:rPr lang="en-US" altLang="zh-CN" sz="2000" b="1" kern="0" spc="35" dirty="0">
                <a:solidFill>
                  <a:schemeClr val="bg1"/>
                </a:solidFill>
                <a:latin typeface="微软雅黑" panose="020B0503020204020204" pitchFamily="34" charset="-122"/>
                <a:ea typeface="微软雅黑" panose="020B0503020204020204" pitchFamily="34" charset="-122"/>
              </a:rPr>
              <a:t>毕业论文（设计）的撰写正是基于此，希望同学们能够借助写作拥有更正确的记忆、更好的理解，以及更清晰的思维。在这个过程中，同学们也会渐渐发现，当自己的毕业论文（设计）写得更好的时候，自己在阅读时也会更加具有批判力。</a:t>
            </a:r>
          </a:p>
        </p:txBody>
      </p:sp>
    </p:spTree>
    <p:extLst>
      <p:ext uri="{BB962C8B-B14F-4D97-AF65-F5344CB8AC3E}">
        <p14:creationId xmlns:p14="http://schemas.microsoft.com/office/powerpoint/2010/main" val="292666270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文科中的研究与写作</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444888"/>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对于理工科的人来说，区分研究和写作是没有任何障碍的，因为他们的研究跟写作本来就是区分开的，理工科的研究就是做实验，写作就写论文，但研究与写作的区分对文科的人来说是一个很大的障碍。文科的人做研究是要看文献的，写作也是要看文献的，所以文科的人要想把研究跟写作区分开会有比较大的困难。但是，如果想把一篇论文写好，就要把研究与写作区分开，这是一个基本的前提。</a:t>
            </a:r>
            <a:endParaRPr lang="en-US" altLang="zh-CN" spc="16" dirty="0">
              <a:solidFill>
                <a:srgbClr val="2F2F2F">
                  <a:hueOff val="0"/>
                  <a:satOff val="0"/>
                  <a:lumOff val="0"/>
                  <a:alphaOff val="0"/>
                </a:srgbClr>
              </a:solidFill>
              <a:latin typeface="微软雅黑"/>
              <a:ea typeface="微软雅黑"/>
            </a:endParaRPr>
          </a:p>
          <a:p>
            <a:pPr marL="128198" marR="212847" indent="176764" algn="just" eaLnBrk="0">
              <a:lnSpc>
                <a:spcPct val="150000"/>
              </a:lnSpc>
            </a:pPr>
            <a:r>
              <a:rPr lang="zh-CN" altLang="en-US" sz="2000" b="1" spc="16" dirty="0">
                <a:solidFill>
                  <a:schemeClr val="accent2">
                    <a:lumMod val="50000"/>
                  </a:schemeClr>
                </a:solidFill>
                <a:latin typeface="微软雅黑"/>
                <a:ea typeface="微软雅黑"/>
              </a:rPr>
              <a:t>一、研究是写作的必要非充分条件</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写作离不开研究，没有好的研究也就没有好的写作，但好的研究不一定会带来好的写作，它不是写作的充分条件。研究跟写作有很大的关系，但研究跟写作是两码事。如果我们将文科的整个研究与写作过程和理工科的整个研究与写作过程作对比，就会发现二者都是在写作之前做实验，只不过理工科学生做的实验是用仪器得出数据，文科学生则通过看文献、思考，得出一个结果。比如，在哲学里面有一个思想实验，大家可以反复去假设和提问，然后再反复论证所提的问题到底是真问题还是假问题，到底值不值得我们去研究。为什么在做课题时，要先写做这个课题的意义和价值？因为这也是动手写作之前必须要做的论证工作，这与理工科的人搞实验类似。总之，文科学生不能贸然进入写作环节，在进入这个环节前应该有一个研究过程。</a:t>
            </a:r>
            <a:endParaRPr lang="en-US" altLang="zh-CN" spc="16" dirty="0">
              <a:solidFill>
                <a:srgbClr val="2F2F2F">
                  <a:hueOff val="0"/>
                  <a:satOff val="0"/>
                  <a:lumOff val="0"/>
                  <a:alphaOff val="0"/>
                </a:srgbClr>
              </a:solidFill>
              <a:latin typeface="微软雅黑"/>
              <a:ea typeface="微软雅黑"/>
            </a:endParaRPr>
          </a:p>
          <a:p>
            <a:pPr marL="128198" marR="212847" indent="176764" algn="just" eaLnBrk="0">
              <a:lnSpc>
                <a:spcPct val="150000"/>
              </a:lnSpc>
            </a:pPr>
            <a:endParaRPr lang="zh-CN" altLang="en-US" spc="16" dirty="0">
              <a:solidFill>
                <a:srgbClr val="2F2F2F">
                  <a:hueOff val="0"/>
                  <a:satOff val="0"/>
                  <a:lumOff val="0"/>
                  <a:alphaOff val="0"/>
                </a:srgbClr>
              </a:solidFill>
              <a:latin typeface="微软雅黑"/>
              <a:ea typeface="微软雅黑"/>
            </a:endParaRPr>
          </a:p>
        </p:txBody>
      </p:sp>
    </p:spTree>
    <p:extLst>
      <p:ext uri="{BB962C8B-B14F-4D97-AF65-F5344CB8AC3E}">
        <p14:creationId xmlns:p14="http://schemas.microsoft.com/office/powerpoint/2010/main" val="98740075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文科中的研究与写作</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6194547" cy="696729"/>
          </a:xfrm>
          <a:prstGeom prst="rect">
            <a:avLst/>
          </a:prstGeom>
          <a:noFill/>
        </p:spPr>
        <p:txBody>
          <a:bodyPr wrap="square">
            <a:spAutoFit/>
          </a:bodyPr>
          <a:lstStyle/>
          <a:p>
            <a:pPr marL="128198" marR="212847" indent="176764" algn="just" eaLnBrk="0">
              <a:lnSpc>
                <a:spcPct val="150000"/>
              </a:lnSpc>
            </a:pPr>
            <a:r>
              <a:rPr lang="en-US" altLang="zh-CN" sz="2000" b="1" spc="16" dirty="0" err="1">
                <a:solidFill>
                  <a:schemeClr val="accent2">
                    <a:lumMod val="50000"/>
                  </a:schemeClr>
                </a:solidFill>
                <a:latin typeface="微软雅黑"/>
                <a:ea typeface="微软雅黑"/>
              </a:rPr>
              <a:t>二、写作对研究的反作用大于研究对写作的作用</a:t>
            </a:r>
            <a:endParaRPr lang="en-US" altLang="zh-CN" sz="2000" b="1" spc="16" dirty="0">
              <a:solidFill>
                <a:schemeClr val="accent2">
                  <a:lumMod val="50000"/>
                </a:schemeClr>
              </a:solidFill>
              <a:latin typeface="微软雅黑"/>
              <a:ea typeface="微软雅黑"/>
            </a:endParaRPr>
          </a:p>
          <a:p>
            <a:pPr marL="0" marR="0" indent="0" eaLnBrk="0">
              <a:lnSpc>
                <a:spcPct val="52499"/>
              </a:lnSpc>
            </a:pPr>
            <a:endParaRPr lang="en-US" altLang="zh-CN" sz="1600" kern="0" spc="0" baseline="0" noProof="0" dirty="0">
              <a:solidFill>
                <a:srgbClr val="000000"/>
              </a:solidFill>
              <a:latin typeface="Arial" pitchFamily="34" charset="0"/>
              <a:ea typeface="Arial" pitchFamily="34" charset="0"/>
              <a:cs typeface="Arial" pitchFamily="34" charset="0"/>
            </a:endParaRPr>
          </a:p>
        </p:txBody>
      </p:sp>
      <p:sp>
        <p:nvSpPr>
          <p:cNvPr id="6" name="文本框 5">
            <a:extLst>
              <a:ext uri="{FF2B5EF4-FFF2-40B4-BE49-F238E27FC236}">
                <a16:creationId xmlns:a16="http://schemas.microsoft.com/office/drawing/2014/main" id="{47B9CC59-F4F1-43C7-EB86-252E791440EE}"/>
              </a:ext>
            </a:extLst>
          </p:cNvPr>
          <p:cNvSpPr txBox="1"/>
          <p:nvPr/>
        </p:nvSpPr>
        <p:spPr>
          <a:xfrm>
            <a:off x="637696" y="2152134"/>
            <a:ext cx="5854624" cy="3793283"/>
          </a:xfrm>
          <a:prstGeom prst="rect">
            <a:avLst/>
          </a:prstGeom>
          <a:noFill/>
        </p:spPr>
        <p:txBody>
          <a:bodyPr wrap="square">
            <a:spAutoFit/>
          </a:bodyPr>
          <a:lstStyle/>
          <a:p>
            <a:pPr marL="267" marR="65741" indent="266700" algn="just" eaLnBrk="0">
              <a:lnSpc>
                <a:spcPct val="134920"/>
              </a:lnSpc>
            </a:pPr>
            <a:r>
              <a:rPr lang="en-US" altLang="zh-CN" spc="16" dirty="0">
                <a:solidFill>
                  <a:srgbClr val="2F2F2F">
                    <a:hueOff val="0"/>
                    <a:satOff val="0"/>
                    <a:lumOff val="0"/>
                    <a:alphaOff val="0"/>
                  </a:srgbClr>
                </a:solidFill>
                <a:latin typeface="微软雅黑"/>
                <a:ea typeface="微软雅黑"/>
              </a:rPr>
              <a:t>很多人写论文时卡在文献环节，导致迟迟写不出论文。面对这种研究和写作都陷入停滞的情况，其实写作可以反过来对研究产生作用，而且这种作用比研究对写作的作用体现的要更明显一些。写作会倒逼研究，写作对研究的反作用要大于研究对写作的作用，比如对文科的人来说，研究和写作是同时开展的，你不知道研究什么，就意味着你不知道写什么；你不知道写什么，就意味着你不知道研究什么，这两个过程是同时开展的。在这种情况下，大家要先写起来，先不要去看文献，先不要去研究，先写起来，效率会大大提升。</a:t>
            </a:r>
          </a:p>
        </p:txBody>
      </p:sp>
      <p:sp>
        <p:nvSpPr>
          <p:cNvPr id="7" name="AutoShape 2" descr="科研论文写作的不同语言风格 | 意得辑专家视点 Editage Insights">
            <a:extLst>
              <a:ext uri="{FF2B5EF4-FFF2-40B4-BE49-F238E27FC236}">
                <a16:creationId xmlns:a16="http://schemas.microsoft.com/office/drawing/2014/main" id="{78666115-9704-73E4-BAFD-456359E0A3E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 name="图片 8">
            <a:extLst>
              <a:ext uri="{FF2B5EF4-FFF2-40B4-BE49-F238E27FC236}">
                <a16:creationId xmlns:a16="http://schemas.microsoft.com/office/drawing/2014/main" id="{F57EB634-8106-10A7-8F27-9D2B4AE1E5D9}"/>
              </a:ext>
            </a:extLst>
          </p:cNvPr>
          <p:cNvPicPr>
            <a:picLocks noChangeAspect="1"/>
          </p:cNvPicPr>
          <p:nvPr/>
        </p:nvPicPr>
        <p:blipFill>
          <a:blip r:embed="rId2"/>
          <a:stretch>
            <a:fillRect/>
          </a:stretch>
        </p:blipFill>
        <p:spPr>
          <a:xfrm>
            <a:off x="6492320" y="2360548"/>
            <a:ext cx="4927205" cy="3281902"/>
          </a:xfrm>
          <a:prstGeom prst="rect">
            <a:avLst/>
          </a:prstGeom>
        </p:spPr>
      </p:pic>
    </p:spTree>
    <p:extLst>
      <p:ext uri="{BB962C8B-B14F-4D97-AF65-F5344CB8AC3E}">
        <p14:creationId xmlns:p14="http://schemas.microsoft.com/office/powerpoint/2010/main" val="4159929683"/>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1422441"/>
          </a:xfrm>
          <a:prstGeom prst="rect">
            <a:avLst/>
          </a:prstGeom>
          <a:noFill/>
        </p:spPr>
        <p:txBody>
          <a:bodyPr wrap="square">
            <a:spAutoFit/>
          </a:bodyPr>
          <a:lstStyle/>
          <a:p>
            <a:pPr>
              <a:lnSpc>
                <a:spcPct val="150000"/>
              </a:lnSpc>
            </a:pPr>
            <a:r>
              <a:rPr lang="zh-CN" altLang="en-US" sz="2000" dirty="0"/>
              <a:t>完成合格的毕业论文（设计）不仅是大学生获得学位的必要条件，更是大学生为未来职业生涯打下坚实基础的重要步骤。毕业论文（设计）的意义可概括为“展、培、拓、联”四个方面，具体阐释如下。</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二、毕业论文（设计）的意义</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DAD47517-4301-F97D-8C3A-CCDEE25ED566}"/>
              </a:ext>
            </a:extLst>
          </p:cNvPr>
          <p:cNvGraphicFramePr/>
          <p:nvPr>
            <p:extLst>
              <p:ext uri="{D42A27DB-BD31-4B8C-83A1-F6EECF244321}">
                <p14:modId xmlns:p14="http://schemas.microsoft.com/office/powerpoint/2010/main" val="1726140855"/>
              </p:ext>
            </p:extLst>
          </p:nvPr>
        </p:nvGraphicFramePr>
        <p:xfrm>
          <a:off x="1320193" y="2710348"/>
          <a:ext cx="3766500" cy="40737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122" name="Picture 2" descr="华南师范大学毕业论文 LaTeX 模板 - LaTeX 科技排版工作室">
            <a:extLst>
              <a:ext uri="{FF2B5EF4-FFF2-40B4-BE49-F238E27FC236}">
                <a16:creationId xmlns:a16="http://schemas.microsoft.com/office/drawing/2014/main" id="{865E7798-5F5D-A967-5910-A20263290A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05309" y="2535146"/>
            <a:ext cx="2880847" cy="4073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181801"/>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二、毕业论文（设计）的意义</a:t>
            </a:r>
            <a:endParaRPr lang="en-US" dirty="0">
              <a:solidFill>
                <a:schemeClr val="bg2">
                  <a:lumMod val="25000"/>
                </a:schemeClr>
              </a:solidFill>
              <a:latin typeface="+mn-ea"/>
              <a:ea typeface="+mn-ea"/>
            </a:endParaRPr>
          </a:p>
        </p:txBody>
      </p:sp>
      <p:graphicFrame>
        <p:nvGraphicFramePr>
          <p:cNvPr id="21" name="图示 20">
            <a:extLst>
              <a:ext uri="{FF2B5EF4-FFF2-40B4-BE49-F238E27FC236}">
                <a16:creationId xmlns:a16="http://schemas.microsoft.com/office/drawing/2014/main" id="{E638C90A-0489-55FB-A51A-E03850CEE70D}"/>
              </a:ext>
            </a:extLst>
          </p:cNvPr>
          <p:cNvGraphicFramePr/>
          <p:nvPr>
            <p:extLst>
              <p:ext uri="{D42A27DB-BD31-4B8C-83A1-F6EECF244321}">
                <p14:modId xmlns:p14="http://schemas.microsoft.com/office/powerpoint/2010/main" val="3474675000"/>
              </p:ext>
            </p:extLst>
          </p:nvPr>
        </p:nvGraphicFramePr>
        <p:xfrm>
          <a:off x="553630" y="1042718"/>
          <a:ext cx="10944814" cy="56920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46133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二、毕业论文（设计）的意义</a:t>
            </a:r>
            <a:endParaRPr lang="en-US" dirty="0">
              <a:solidFill>
                <a:schemeClr val="bg2">
                  <a:lumMod val="25000"/>
                </a:schemeClr>
              </a:solidFill>
              <a:latin typeface="+mn-ea"/>
              <a:ea typeface="+mn-ea"/>
            </a:endParaRPr>
          </a:p>
        </p:txBody>
      </p:sp>
      <p:graphicFrame>
        <p:nvGraphicFramePr>
          <p:cNvPr id="21" name="图示 20">
            <a:extLst>
              <a:ext uri="{FF2B5EF4-FFF2-40B4-BE49-F238E27FC236}">
                <a16:creationId xmlns:a16="http://schemas.microsoft.com/office/drawing/2014/main" id="{E638C90A-0489-55FB-A51A-E03850CEE70D}"/>
              </a:ext>
            </a:extLst>
          </p:cNvPr>
          <p:cNvGraphicFramePr/>
          <p:nvPr>
            <p:extLst>
              <p:ext uri="{D42A27DB-BD31-4B8C-83A1-F6EECF244321}">
                <p14:modId xmlns:p14="http://schemas.microsoft.com/office/powerpoint/2010/main" val="2757950510"/>
              </p:ext>
            </p:extLst>
          </p:nvPr>
        </p:nvGraphicFramePr>
        <p:xfrm>
          <a:off x="553630" y="1042718"/>
          <a:ext cx="10944814" cy="56920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42921722"/>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二、毕业论文（设计）的意义</a:t>
            </a:r>
            <a:endParaRPr lang="en-US" dirty="0">
              <a:solidFill>
                <a:schemeClr val="bg2">
                  <a:lumMod val="25000"/>
                </a:schemeClr>
              </a:solidFill>
              <a:latin typeface="+mn-ea"/>
              <a:ea typeface="+mn-ea"/>
            </a:endParaRPr>
          </a:p>
        </p:txBody>
      </p:sp>
      <p:sp>
        <p:nvSpPr>
          <p:cNvPr id="21" name="椭圆 20">
            <a:extLst>
              <a:ext uri="{FF2B5EF4-FFF2-40B4-BE49-F238E27FC236}">
                <a16:creationId xmlns:a16="http://schemas.microsoft.com/office/drawing/2014/main" id="{6C39625A-FA30-8F8D-9B55-1EE10692FAB0}"/>
              </a:ext>
            </a:extLst>
          </p:cNvPr>
          <p:cNvSpPr/>
          <p:nvPr/>
        </p:nvSpPr>
        <p:spPr>
          <a:xfrm>
            <a:off x="2173753" y="2176080"/>
            <a:ext cx="7205691" cy="3404855"/>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C05AC58D-E502-6E35-2238-6F18F7A3C5B3}"/>
              </a:ext>
            </a:extLst>
          </p:cNvPr>
          <p:cNvSpPr/>
          <p:nvPr/>
        </p:nvSpPr>
        <p:spPr>
          <a:xfrm>
            <a:off x="2604488" y="3285105"/>
            <a:ext cx="1314108" cy="118680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800" b="1" dirty="0"/>
              <a:t>行成于思</a:t>
            </a:r>
          </a:p>
        </p:txBody>
      </p:sp>
      <p:sp>
        <p:nvSpPr>
          <p:cNvPr id="5" name="TextBox374">
            <a:extLst>
              <a:ext uri="{FF2B5EF4-FFF2-40B4-BE49-F238E27FC236}">
                <a16:creationId xmlns:a16="http://schemas.microsoft.com/office/drawing/2014/main" id="{92610350-31FB-3230-9E6B-2CCFAD3A1202}"/>
              </a:ext>
            </a:extLst>
          </p:cNvPr>
          <p:cNvSpPr txBox="1"/>
          <p:nvPr/>
        </p:nvSpPr>
        <p:spPr>
          <a:xfrm>
            <a:off x="4069229" y="3693841"/>
            <a:ext cx="5159581" cy="369332"/>
          </a:xfrm>
          <a:prstGeom prst="rect">
            <a:avLst/>
          </a:prstGeom>
          <a:noFill/>
        </p:spPr>
        <p:txBody>
          <a:bodyPr wrap="square" lIns="0" tIns="0" rIns="0" bIns="0" rtlCol="0">
            <a:spAutoFit/>
          </a:bodyPr>
          <a:lstStyle/>
          <a:p>
            <a:pPr marL="0" marR="0" indent="0" eaLnBrk="0">
              <a:lnSpc>
                <a:spcPct val="100000"/>
              </a:lnSpc>
            </a:pPr>
            <a:r>
              <a:rPr lang="en-US" altLang="zh-CN" sz="2400" b="1" kern="0" spc="-15" baseline="0" noProof="0" dirty="0">
                <a:solidFill>
                  <a:schemeClr val="bg1">
                    <a:lumMod val="95000"/>
                  </a:schemeClr>
                </a:solidFill>
                <a:latin typeface="微软雅黑" panose="020B0503020204020204" pitchFamily="34" charset="-122"/>
                <a:ea typeface="微软雅黑" panose="020B0503020204020204" pitchFamily="34" charset="-122"/>
                <a:cs typeface="SimSun" pitchFamily="2" charset="0"/>
              </a:rPr>
              <a:t>本科毕业论文（设计）具有哪些</a:t>
            </a:r>
            <a:r>
              <a:rPr lang="en-US" altLang="zh-CN" sz="2400" b="1" kern="0" spc="0" baseline="0" noProof="0" dirty="0">
                <a:solidFill>
                  <a:schemeClr val="bg1">
                    <a:lumMod val="95000"/>
                  </a:schemeClr>
                </a:solidFill>
                <a:latin typeface="微软雅黑" panose="020B0503020204020204" pitchFamily="34" charset="-122"/>
                <a:ea typeface="微软雅黑" panose="020B0503020204020204" pitchFamily="34" charset="-122"/>
                <a:cs typeface="SimSun" pitchFamily="2" charset="0"/>
              </a:rPr>
              <a:t>价值？</a:t>
            </a:r>
          </a:p>
        </p:txBody>
      </p:sp>
    </p:spTree>
    <p:extLst>
      <p:ext uri="{BB962C8B-B14F-4D97-AF65-F5344CB8AC3E}">
        <p14:creationId xmlns:p14="http://schemas.microsoft.com/office/powerpoint/2010/main" val="377616841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5940862" y="3646882"/>
            <a:ext cx="5557581" cy="1850469"/>
          </a:xfrm>
        </p:spPr>
        <p:txBody>
          <a:bodyPr/>
          <a:lstStyle/>
          <a:p>
            <a:r>
              <a:rPr lang="zh-CN" altLang="en-US" sz="4400" dirty="0">
                <a:latin typeface="+mn-lt"/>
                <a:ea typeface="+mn-ea"/>
                <a:cs typeface="+mn-ea"/>
                <a:sym typeface="+mn-lt"/>
              </a:rPr>
              <a:t>学校开展毕业论文（设计）工作的基本流程</a:t>
            </a:r>
            <a:endParaRPr lang="en-US" altLang="zh-CN" sz="4400" dirty="0">
              <a:latin typeface="+mn-lt"/>
              <a:ea typeface="+mn-ea"/>
              <a:cs typeface="+mn-ea"/>
              <a:sym typeface="+mn-lt"/>
            </a:endParaRP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第二节</a:t>
            </a:r>
          </a:p>
        </p:txBody>
      </p:sp>
    </p:spTree>
    <p:extLst>
      <p:ext uri="{BB962C8B-B14F-4D97-AF65-F5344CB8AC3E}">
        <p14:creationId xmlns:p14="http://schemas.microsoft.com/office/powerpoint/2010/main" val="364063696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96221849-774A-57FC-DFF3-E869B09897AF}"/>
              </a:ext>
            </a:extLst>
          </p:cNvPr>
          <p:cNvSpPr txBox="1"/>
          <p:nvPr/>
        </p:nvSpPr>
        <p:spPr>
          <a:xfrm>
            <a:off x="358188" y="5704474"/>
            <a:ext cx="11036221" cy="960776"/>
          </a:xfrm>
          <a:prstGeom prst="rect">
            <a:avLst/>
          </a:prstGeom>
          <a:noFill/>
        </p:spPr>
        <p:txBody>
          <a:bodyPr wrap="square">
            <a:spAutoFit/>
          </a:bodyPr>
          <a:lstStyle/>
          <a:p>
            <a:pPr>
              <a:lnSpc>
                <a:spcPct val="150000"/>
              </a:lnSpc>
            </a:pPr>
            <a:r>
              <a:rPr lang="zh-CN" altLang="en-US" sz="2000" dirty="0">
                <a:solidFill>
                  <a:schemeClr val="bg2">
                    <a:lumMod val="25000"/>
                  </a:schemeClr>
                </a:solidFill>
              </a:rPr>
              <a:t>学校开展毕业论文（设计）工作的基本流程一般包括选题与开题、中期审核、论文（设计）评阅、论文（设计）答辩、成绩评定、归档与评优等环节。</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学校开展毕业论文（设计）工作的基本流程</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59AD861E-36A7-9B6D-36CD-7FBFD4DCCB03}"/>
              </a:ext>
            </a:extLst>
          </p:cNvPr>
          <p:cNvGraphicFramePr/>
          <p:nvPr>
            <p:extLst>
              <p:ext uri="{D42A27DB-BD31-4B8C-83A1-F6EECF244321}">
                <p14:modId xmlns:p14="http://schemas.microsoft.com/office/powerpoint/2010/main" val="2411315919"/>
              </p:ext>
            </p:extLst>
          </p:nvPr>
        </p:nvGraphicFramePr>
        <p:xfrm>
          <a:off x="790750" y="991853"/>
          <a:ext cx="10702218" cy="4576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88191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智慧箴言</a:t>
            </a:r>
          </a:p>
        </p:txBody>
      </p:sp>
      <p:grpSp>
        <p:nvGrpSpPr>
          <p:cNvPr id="2" name="组合 1">
            <a:extLst>
              <a:ext uri="{FF2B5EF4-FFF2-40B4-BE49-F238E27FC236}">
                <a16:creationId xmlns:a16="http://schemas.microsoft.com/office/drawing/2014/main" id="{8BACF073-5DC7-C896-3F00-31F3FD836883}"/>
              </a:ext>
            </a:extLst>
          </p:cNvPr>
          <p:cNvGrpSpPr/>
          <p:nvPr/>
        </p:nvGrpSpPr>
        <p:grpSpPr>
          <a:xfrm>
            <a:off x="778993" y="1235006"/>
            <a:ext cx="11303652" cy="5636681"/>
            <a:chOff x="2296778" y="1156862"/>
            <a:chExt cx="10899847" cy="4995895"/>
          </a:xfrm>
        </p:grpSpPr>
        <p:sp>
          <p:nvSpPr>
            <p:cNvPr id="5" name="矩形 4">
              <a:extLst>
                <a:ext uri="{FF2B5EF4-FFF2-40B4-BE49-F238E27FC236}">
                  <a16:creationId xmlns:a16="http://schemas.microsoft.com/office/drawing/2014/main" id="{5CFA6217-227F-F538-B406-3AC96B189BFA}"/>
                </a:ext>
              </a:extLst>
            </p:cNvPr>
            <p:cNvSpPr/>
            <p:nvPr/>
          </p:nvSpPr>
          <p:spPr>
            <a:xfrm>
              <a:off x="2296778" y="1231266"/>
              <a:ext cx="2872336"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
          <p:nvSpPr>
            <p:cNvPr id="6" name="矩形: 折角 42">
              <a:extLst>
                <a:ext uri="{FF2B5EF4-FFF2-40B4-BE49-F238E27FC236}">
                  <a16:creationId xmlns:a16="http://schemas.microsoft.com/office/drawing/2014/main" id="{879E4A2B-DC5E-72A3-30A1-6830094AC2C4}"/>
                </a:ext>
              </a:extLst>
            </p:cNvPr>
            <p:cNvSpPr/>
            <p:nvPr/>
          </p:nvSpPr>
          <p:spPr>
            <a:xfrm>
              <a:off x="2427644" y="1156862"/>
              <a:ext cx="9743120" cy="4282215"/>
            </a:xfrm>
            <a:prstGeom prst="foldedCorner">
              <a:avLst/>
            </a:prstGeom>
            <a:solidFill>
              <a:schemeClr val="bg1">
                <a:alpha val="50000"/>
              </a:schemeClr>
            </a:solidFill>
            <a:ln>
              <a:noFill/>
            </a:ln>
            <a:effectLst>
              <a:outerShdw blurRad="279400" sx="105000" sy="105000" algn="tl" rotWithShape="0">
                <a:schemeClr val="accent1">
                  <a:lumMod val="20000"/>
                  <a:lumOff val="8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矩形 7">
              <a:extLst>
                <a:ext uri="{FF2B5EF4-FFF2-40B4-BE49-F238E27FC236}">
                  <a16:creationId xmlns:a16="http://schemas.microsoft.com/office/drawing/2014/main" id="{8198E3B1-5B04-11E3-728A-50370754F749}"/>
                </a:ext>
              </a:extLst>
            </p:cNvPr>
            <p:cNvSpPr/>
            <p:nvPr/>
          </p:nvSpPr>
          <p:spPr>
            <a:xfrm>
              <a:off x="3092711" y="2084619"/>
              <a:ext cx="7708878" cy="2536929"/>
            </a:xfrm>
            <a:prstGeom prst="rect">
              <a:avLst/>
            </a:prstGeom>
          </p:spPr>
          <p:txBody>
            <a:bodyPr wrap="square" lIns="0" tIns="0" rIns="0" bIns="0">
              <a:spAutoFit/>
            </a:bodyPr>
            <a:lstStyle/>
            <a:p>
              <a:pPr marL="0" marR="0" indent="266700" algn="just" eaLnBrk="0">
                <a:lnSpc>
                  <a:spcPct val="134920"/>
                </a:lnSpc>
              </a:pPr>
              <a:r>
                <a:rPr lang="en-US" altLang="zh-CN" sz="2400" b="1" kern="0" spc="5"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盖士人读书，第一要有志，第二要有识，第三要有恒</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r>
                <a:rPr lang="en-US" altLang="zh-CN" sz="2400" b="1" kern="0" spc="5"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有志则断不甘为</a:t>
              </a:r>
              <a:r>
                <a:rPr lang="en-US" altLang="zh-CN" sz="2400" b="1" kern="0" spc="70"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下流</a:t>
              </a:r>
              <a:r>
                <a:rPr lang="en-US" altLang="zh-CN" sz="2400" b="1" kern="0" spc="3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r>
                <a:rPr lang="en-US" altLang="zh-CN" sz="2400" b="1" kern="0" spc="35"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有识则知学问无尽，不敢以一得自足，如河伯之观海</a:t>
              </a:r>
              <a:r>
                <a:rPr lang="en-US" altLang="zh-CN" sz="2400" b="1" kern="0" spc="40"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，如井蛙之窥</a:t>
              </a:r>
              <a:r>
                <a:rPr lang="en-US" altLang="zh-CN" sz="2400" b="1" kern="0" spc="-15"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天，皆无见识也</a:t>
              </a:r>
              <a:r>
                <a:rPr lang="en-US" altLang="zh-CN" sz="2400" b="1" kern="0" spc="-1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r>
                <a:rPr lang="en-US" altLang="zh-CN" sz="2400" b="1" kern="0" spc="-15"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有恒则断无不成之事。此三者缺一</a:t>
              </a:r>
              <a:r>
                <a:rPr lang="en-US" altLang="zh-CN" sz="2400" b="1" kern="0" spc="0"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不可</a:t>
              </a:r>
              <a:r>
                <a:rPr lang="en-US" altLang="zh-CN" sz="2400" b="1" kern="0" spc="0"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3762604" marR="0" indent="0" algn="r" eaLnBrk="0">
                <a:lnSpc>
                  <a:spcPct val="100000"/>
                </a:lnSpc>
              </a:pPr>
              <a:r>
                <a:rPr lang="en-US" altLang="zh-CN" sz="2400" b="1" kern="0" spc="-1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en-US" altLang="zh-CN" sz="2400" b="1" kern="0" spc="-15"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曾</a:t>
              </a:r>
              <a:r>
                <a:rPr lang="en-US" altLang="zh-CN" sz="2400" b="1" kern="0" spc="0" baseline="0" noProof="0" dirty="0" err="1">
                  <a:solidFill>
                    <a:schemeClr val="accent2">
                      <a:lumMod val="50000"/>
                    </a:schemeClr>
                  </a:solidFill>
                  <a:latin typeface="微软雅黑" panose="020B0503020204020204" pitchFamily="34" charset="-122"/>
                  <a:ea typeface="微软雅黑" panose="020B0503020204020204" pitchFamily="34" charset="-122"/>
                  <a:cs typeface="SimSun" pitchFamily="2" charset="0"/>
                </a:rPr>
                <a:t>国藩</a:t>
              </a:r>
              <a:endParaRPr lang="en-US" altLang="zh-CN" sz="2400" b="1" kern="0" spc="0"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p:txBody>
        </p:sp>
        <p:sp>
          <p:nvSpPr>
            <p:cNvPr id="10" name="矩形 9">
              <a:extLst>
                <a:ext uri="{FF2B5EF4-FFF2-40B4-BE49-F238E27FC236}">
                  <a16:creationId xmlns:a16="http://schemas.microsoft.com/office/drawing/2014/main" id="{081353B0-8067-D6D2-7C49-510CB8EECF65}"/>
                </a:ext>
              </a:extLst>
            </p:cNvPr>
            <p:cNvSpPr/>
            <p:nvPr/>
          </p:nvSpPr>
          <p:spPr>
            <a:xfrm>
              <a:off x="10883171" y="3936766"/>
              <a:ext cx="2313454"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grpSp>
    </p:spTree>
    <p:extLst>
      <p:ext uri="{BB962C8B-B14F-4D97-AF65-F5344CB8AC3E}">
        <p14:creationId xmlns:p14="http://schemas.microsoft.com/office/powerpoint/2010/main" val="1380388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一、选题与开题</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723082" y="3771237"/>
            <a:ext cx="4095312" cy="2435795"/>
          </a:xfrm>
          <a:prstGeom prst="rect">
            <a:avLst/>
          </a:prstGeom>
          <a:noFill/>
        </p:spPr>
        <p:txBody>
          <a:bodyPr wrap="square">
            <a:spAutoFit/>
          </a:bodyPr>
          <a:lstStyle/>
          <a:p>
            <a:pPr marL="0" marR="0" indent="266700" algn="just" eaLnBrk="0">
              <a:lnSpc>
                <a:spcPct val="129100"/>
              </a:lnSpc>
            </a:pPr>
            <a:r>
              <a:rPr lang="en-US" altLang="zh-CN" sz="2000" dirty="0">
                <a:solidFill>
                  <a:schemeClr val="bg2">
                    <a:lumMod val="25000"/>
                  </a:schemeClr>
                </a:solidFill>
              </a:rPr>
              <a:t>选题可以根据自己的研究兴趣选择一个自己愿意研究的课题，也可以和导师商议，由导师选定一个他认为适合你来研究的课题。选题确定后，要对该选题做一些基本的研究，以完成开题报告。</a:t>
            </a:r>
          </a:p>
        </p:txBody>
      </p:sp>
      <p:pic>
        <p:nvPicPr>
          <p:cNvPr id="7172" name="Picture 4">
            <a:extLst>
              <a:ext uri="{FF2B5EF4-FFF2-40B4-BE49-F238E27FC236}">
                <a16:creationId xmlns:a16="http://schemas.microsoft.com/office/drawing/2014/main" id="{EE4A7EE8-2919-FA4A-9DA6-F7CE5C036A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8360" y="3367903"/>
            <a:ext cx="6479823" cy="324246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A16EAC1F-9E1D-B2D6-BB33-AD45C62B7221}"/>
              </a:ext>
            </a:extLst>
          </p:cNvPr>
          <p:cNvSpPr txBox="1"/>
          <p:nvPr/>
        </p:nvSpPr>
        <p:spPr>
          <a:xfrm>
            <a:off x="723082" y="1392802"/>
            <a:ext cx="10888195" cy="1295483"/>
          </a:xfrm>
          <a:prstGeom prst="rect">
            <a:avLst/>
          </a:prstGeom>
          <a:noFill/>
        </p:spPr>
        <p:txBody>
          <a:bodyPr wrap="square">
            <a:spAutoFit/>
          </a:bodyPr>
          <a:lstStyle/>
          <a:p>
            <a:pPr marL="0" marR="62675" indent="266700" eaLnBrk="0">
              <a:lnSpc>
                <a:spcPct val="134920"/>
              </a:lnSpc>
              <a:spcAft>
                <a:spcPts val="0"/>
              </a:spcAft>
            </a:pPr>
            <a:r>
              <a:rPr lang="en-US" altLang="zh-CN" sz="2000" dirty="0">
                <a:solidFill>
                  <a:schemeClr val="bg2">
                    <a:lumMod val="25000"/>
                  </a:schemeClr>
                </a:solidFill>
              </a:rPr>
              <a:t>秋季学期，</a:t>
            </a:r>
            <a:r>
              <a:rPr lang="en-US" altLang="zh-CN" sz="2000" b="1" dirty="0">
                <a:solidFill>
                  <a:srgbClr val="7030A0"/>
                </a:solidFill>
              </a:rPr>
              <a:t>一般会启动毕业论文（设计）工作</a:t>
            </a:r>
            <a:r>
              <a:rPr lang="en-US" altLang="zh-CN" sz="2000" dirty="0">
                <a:solidFill>
                  <a:schemeClr val="bg2">
                    <a:lumMod val="25000"/>
                  </a:schemeClr>
                </a:solidFill>
              </a:rPr>
              <a:t>，大学生在指导教师的指导下完成选题，并在规定时间内撰写并提交开题报告，导师则对大学生的开题报告进行审核。院系会依据实际情况对学生的毕业论文（设计）开题情况进行监督。</a:t>
            </a:r>
          </a:p>
        </p:txBody>
      </p:sp>
      <p:sp>
        <p:nvSpPr>
          <p:cNvPr id="6" name="矩形: 圆角 5">
            <a:extLst>
              <a:ext uri="{FF2B5EF4-FFF2-40B4-BE49-F238E27FC236}">
                <a16:creationId xmlns:a16="http://schemas.microsoft.com/office/drawing/2014/main" id="{20CE95DB-DBCB-C795-136B-05D83E75AB4A}"/>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8863946"/>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一、选题与开题</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80EE6753-9EE4-8006-AEB3-A9D266BC5DEB}"/>
              </a:ext>
            </a:extLst>
          </p:cNvPr>
          <p:cNvSpPr txBox="1"/>
          <p:nvPr/>
        </p:nvSpPr>
        <p:spPr>
          <a:xfrm>
            <a:off x="7740232" y="1898776"/>
            <a:ext cx="4141493" cy="4619470"/>
          </a:xfrm>
          <a:prstGeom prst="rect">
            <a:avLst/>
          </a:prstGeom>
          <a:noFill/>
        </p:spPr>
        <p:txBody>
          <a:bodyPr wrap="square">
            <a:spAutoFit/>
          </a:bodyPr>
          <a:lstStyle/>
          <a:p>
            <a:pPr marL="0" marR="62675" indent="266700" algn="just" eaLnBrk="0">
              <a:lnSpc>
                <a:spcPct val="134920"/>
              </a:lnSpc>
              <a:spcAft>
                <a:spcPts val="0"/>
              </a:spcAft>
            </a:pPr>
            <a:r>
              <a:rPr lang="en-US" altLang="zh-CN" sz="2000" dirty="0" err="1">
                <a:solidFill>
                  <a:schemeClr val="bg2">
                    <a:lumMod val="25000"/>
                  </a:schemeClr>
                </a:solidFill>
              </a:rPr>
              <a:t>开题报告一般包括个人信息（姓名、学号、专业、导师姓名及职称</a:t>
            </a:r>
            <a:r>
              <a:rPr lang="en-US" altLang="zh-CN" sz="2000" dirty="0">
                <a:solidFill>
                  <a:schemeClr val="bg2">
                    <a:lumMod val="25000"/>
                  </a:schemeClr>
                </a:solidFill>
              </a:rPr>
              <a:t>）、</a:t>
            </a:r>
            <a:r>
              <a:rPr lang="en-US" altLang="zh-CN" sz="2000" dirty="0" err="1">
                <a:solidFill>
                  <a:schemeClr val="bg2">
                    <a:lumMod val="25000"/>
                  </a:schemeClr>
                </a:solidFill>
              </a:rPr>
              <a:t>毕业论文（设计）题目、理论依据（选题的目的与意义</a:t>
            </a:r>
            <a:r>
              <a:rPr lang="en-US" altLang="zh-CN" sz="2000" dirty="0">
                <a:solidFill>
                  <a:schemeClr val="bg2">
                    <a:lumMod val="25000"/>
                  </a:schemeClr>
                </a:solidFill>
              </a:rPr>
              <a:t>）、</a:t>
            </a:r>
            <a:r>
              <a:rPr lang="en-US" altLang="zh-CN" sz="2000" dirty="0" err="1">
                <a:solidFill>
                  <a:schemeClr val="bg2">
                    <a:lumMod val="25000"/>
                  </a:schemeClr>
                </a:solidFill>
              </a:rPr>
              <a:t>国内外研究现状、研究方案（研究目标、研究内容、研究方法、研究过程、拟解决的关键问题及创新点</a:t>
            </a:r>
            <a:r>
              <a:rPr lang="en-US" altLang="zh-CN" sz="2000" dirty="0">
                <a:solidFill>
                  <a:schemeClr val="bg2">
                    <a:lumMod val="25000"/>
                  </a:schemeClr>
                </a:solidFill>
              </a:rPr>
              <a:t>）、</a:t>
            </a:r>
            <a:r>
              <a:rPr lang="en-US" altLang="zh-CN" sz="2000" dirty="0" err="1">
                <a:solidFill>
                  <a:schemeClr val="bg2">
                    <a:lumMod val="25000"/>
                  </a:schemeClr>
                </a:solidFill>
              </a:rPr>
              <a:t>进度安排、参考文献等。在开题报告通过之后，可以依据开题报告正式开始毕业论文（设计）课题研究与写作</a:t>
            </a:r>
            <a:r>
              <a:rPr lang="en-US" altLang="zh-CN" sz="2000" dirty="0">
                <a:solidFill>
                  <a:schemeClr val="bg2">
                    <a:lumMod val="25000"/>
                  </a:schemeClr>
                </a:solidFill>
              </a:rPr>
              <a:t>。</a:t>
            </a:r>
            <a:r>
              <a:rPr lang="zh-CN" altLang="en-US" sz="2000" dirty="0">
                <a:solidFill>
                  <a:schemeClr val="bg2">
                    <a:lumMod val="25000"/>
                  </a:schemeClr>
                </a:solidFill>
              </a:rPr>
              <a:t>（详见教材）</a:t>
            </a:r>
            <a:endParaRPr lang="en-US" altLang="zh-CN" sz="2000" dirty="0">
              <a:solidFill>
                <a:schemeClr val="bg2">
                  <a:lumMod val="25000"/>
                </a:schemeClr>
              </a:solidFill>
            </a:endParaRPr>
          </a:p>
        </p:txBody>
      </p:sp>
      <p:pic>
        <p:nvPicPr>
          <p:cNvPr id="5" name="图片 4">
            <a:extLst>
              <a:ext uri="{FF2B5EF4-FFF2-40B4-BE49-F238E27FC236}">
                <a16:creationId xmlns:a16="http://schemas.microsoft.com/office/drawing/2014/main" id="{AB17799E-C1E9-129D-C4B5-4A6F7F254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741" y="1898776"/>
            <a:ext cx="7178510" cy="4550577"/>
          </a:xfrm>
          <a:prstGeom prst="rect">
            <a:avLst/>
          </a:prstGeom>
        </p:spPr>
      </p:pic>
    </p:spTree>
    <p:extLst>
      <p:ext uri="{BB962C8B-B14F-4D97-AF65-F5344CB8AC3E}">
        <p14:creationId xmlns:p14="http://schemas.microsoft.com/office/powerpoint/2010/main" val="325304453"/>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二、中期审核</a:t>
            </a:r>
            <a:endParaRPr lang="en-US" dirty="0">
              <a:solidFill>
                <a:schemeClr val="bg2">
                  <a:lumMod val="25000"/>
                </a:schemeClr>
              </a:solidFill>
              <a:latin typeface="+mn-ea"/>
              <a:ea typeface="+mn-ea"/>
            </a:endParaRPr>
          </a:p>
        </p:txBody>
      </p:sp>
      <p:sp>
        <p:nvSpPr>
          <p:cNvPr id="6" name="文本框 5">
            <a:extLst>
              <a:ext uri="{FF2B5EF4-FFF2-40B4-BE49-F238E27FC236}">
                <a16:creationId xmlns:a16="http://schemas.microsoft.com/office/drawing/2014/main" id="{3E99557D-4D72-F68F-F732-709544E04859}"/>
              </a:ext>
            </a:extLst>
          </p:cNvPr>
          <p:cNvSpPr txBox="1"/>
          <p:nvPr/>
        </p:nvSpPr>
        <p:spPr>
          <a:xfrm>
            <a:off x="5880631" y="3394775"/>
            <a:ext cx="5995617" cy="2957476"/>
          </a:xfrm>
          <a:prstGeom prst="rect">
            <a:avLst/>
          </a:prstGeom>
          <a:noFill/>
        </p:spPr>
        <p:txBody>
          <a:bodyPr wrap="square">
            <a:spAutoFit/>
          </a:bodyPr>
          <a:lstStyle/>
          <a:p>
            <a:pPr marL="0" marR="1858" indent="333375" algn="just" eaLnBrk="0">
              <a:lnSpc>
                <a:spcPct val="134920"/>
              </a:lnSpc>
              <a:spcAft>
                <a:spcPts val="0"/>
              </a:spcAft>
            </a:pPr>
            <a:r>
              <a:rPr lang="en-US" altLang="zh-CN" sz="2000" dirty="0">
                <a:solidFill>
                  <a:schemeClr val="bg2">
                    <a:lumMod val="25000"/>
                  </a:schemeClr>
                </a:solidFill>
              </a:rPr>
              <a:t>大学生应实事求是地完成中期报告并按时提交。中期报告需要大学生填写毕业论文（设计）的进度情况、已经完成的内容、尚需完成的内容、毕业论文（设计）存在的问题和解决措施。指导教师会对学生提交的中期报告给出建设性意见并完成审核。中期审核的结果将决定大学生是否可以继续进行该毕业论文（设计）的课题研究。</a:t>
            </a:r>
          </a:p>
        </p:txBody>
      </p:sp>
      <p:sp>
        <p:nvSpPr>
          <p:cNvPr id="2" name="文本框 1">
            <a:extLst>
              <a:ext uri="{FF2B5EF4-FFF2-40B4-BE49-F238E27FC236}">
                <a16:creationId xmlns:a16="http://schemas.microsoft.com/office/drawing/2014/main" id="{298C9F71-95AE-3B16-6CA3-169DE7EA167B}"/>
              </a:ext>
            </a:extLst>
          </p:cNvPr>
          <p:cNvSpPr txBox="1"/>
          <p:nvPr/>
        </p:nvSpPr>
        <p:spPr>
          <a:xfrm>
            <a:off x="723082" y="1392802"/>
            <a:ext cx="10888195" cy="1295483"/>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秋季学期中期，</a:t>
            </a:r>
            <a:r>
              <a:rPr lang="zh-CN" altLang="en-US" sz="2000" b="1" dirty="0">
                <a:solidFill>
                  <a:srgbClr val="7030A0"/>
                </a:solidFill>
              </a:rPr>
              <a:t>一般为学期第</a:t>
            </a:r>
            <a:r>
              <a:rPr lang="en-US" altLang="zh-CN" sz="2000" b="1" dirty="0">
                <a:solidFill>
                  <a:srgbClr val="7030A0"/>
                </a:solidFill>
              </a:rPr>
              <a:t>7</a:t>
            </a:r>
            <a:r>
              <a:rPr lang="zh-CN" altLang="en-US" sz="2000" b="1" dirty="0">
                <a:solidFill>
                  <a:srgbClr val="7030A0"/>
                </a:solidFill>
              </a:rPr>
              <a:t>、</a:t>
            </a:r>
            <a:r>
              <a:rPr lang="en-US" altLang="zh-CN" sz="2000" b="1" dirty="0">
                <a:solidFill>
                  <a:srgbClr val="7030A0"/>
                </a:solidFill>
              </a:rPr>
              <a:t>8</a:t>
            </a:r>
            <a:r>
              <a:rPr lang="zh-CN" altLang="en-US" sz="2000" b="1" dirty="0">
                <a:solidFill>
                  <a:srgbClr val="7030A0"/>
                </a:solidFill>
              </a:rPr>
              <a:t>周</a:t>
            </a:r>
            <a:r>
              <a:rPr lang="zh-CN" altLang="en-US" sz="2000" dirty="0">
                <a:solidFill>
                  <a:schemeClr val="bg2">
                    <a:lumMod val="25000"/>
                  </a:schemeClr>
                </a:solidFill>
              </a:rPr>
              <a:t>，学院一般会开始毕业论文（设计）中期审核工作。中期审核工作的主要目的是评估大学生在研究过程中的学术表现和研究进展，确定毕业论文（设计）选题的可行性和研究方向的正确性。</a:t>
            </a:r>
            <a:endParaRPr lang="en-US" altLang="zh-CN" sz="2000" dirty="0">
              <a:solidFill>
                <a:schemeClr val="bg2">
                  <a:lumMod val="25000"/>
                </a:schemeClr>
              </a:solidFill>
            </a:endParaRPr>
          </a:p>
        </p:txBody>
      </p:sp>
      <p:sp>
        <p:nvSpPr>
          <p:cNvPr id="3" name="矩形: 圆角 2">
            <a:extLst>
              <a:ext uri="{FF2B5EF4-FFF2-40B4-BE49-F238E27FC236}">
                <a16:creationId xmlns:a16="http://schemas.microsoft.com/office/drawing/2014/main" id="{D7F19E6C-2441-F52A-0680-568459B46F15}"/>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descr="卡通会议室开会素材下载-欧莱凯设计网">
            <a:extLst>
              <a:ext uri="{FF2B5EF4-FFF2-40B4-BE49-F238E27FC236}">
                <a16:creationId xmlns:a16="http://schemas.microsoft.com/office/drawing/2014/main" id="{82158BD4-8753-150A-6429-865D03FEA5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643" y="3349266"/>
            <a:ext cx="4437642" cy="2960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876371"/>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三、论文（设计）评阅</a:t>
            </a:r>
            <a:endParaRPr lang="en-US" dirty="0">
              <a:solidFill>
                <a:schemeClr val="bg2">
                  <a:lumMod val="25000"/>
                </a:schemeClr>
              </a:solidFill>
              <a:latin typeface="+mn-ea"/>
              <a:ea typeface="+mn-ea"/>
            </a:endParaRPr>
          </a:p>
        </p:txBody>
      </p:sp>
      <p:sp>
        <p:nvSpPr>
          <p:cNvPr id="2" name="文本框 1">
            <a:extLst>
              <a:ext uri="{FF2B5EF4-FFF2-40B4-BE49-F238E27FC236}">
                <a16:creationId xmlns:a16="http://schemas.microsoft.com/office/drawing/2014/main" id="{2A8364E1-9762-37A3-E2AE-8BC5E3D13CC8}"/>
              </a:ext>
            </a:extLst>
          </p:cNvPr>
          <p:cNvSpPr txBox="1"/>
          <p:nvPr/>
        </p:nvSpPr>
        <p:spPr>
          <a:xfrm>
            <a:off x="723082" y="1392802"/>
            <a:ext cx="10888195" cy="1295483"/>
          </a:xfrm>
          <a:prstGeom prst="rect">
            <a:avLst/>
          </a:prstGeom>
          <a:noFill/>
        </p:spPr>
        <p:txBody>
          <a:bodyPr wrap="square">
            <a:spAutoFit/>
          </a:bodyPr>
          <a:lstStyle/>
          <a:p>
            <a:pPr marL="0" marR="0" indent="266700" eaLnBrk="0">
              <a:lnSpc>
                <a:spcPct val="134920"/>
              </a:lnSpc>
            </a:pPr>
            <a:r>
              <a:rPr lang="en-US" altLang="zh-CN" sz="2000" dirty="0">
                <a:solidFill>
                  <a:schemeClr val="bg2">
                    <a:lumMod val="25000"/>
                  </a:schemeClr>
                </a:solidFill>
              </a:rPr>
              <a:t>学生完成毕业论文（设计）后，指导教师在系统内对学生的毕业论文（设计）进行审阅并给出评阅意见。评阅意见大体会从选题价值、论述水平、逻辑合理程度等方面出发。 </a:t>
            </a:r>
            <a:r>
              <a:rPr lang="en-US" altLang="zh-CN" sz="2000" dirty="0" err="1">
                <a:solidFill>
                  <a:schemeClr val="bg2">
                    <a:lumMod val="25000"/>
                  </a:schemeClr>
                </a:solidFill>
              </a:rPr>
              <a:t>以一篇优秀的毕业论文（设计）为例，评阅意见会类似于</a:t>
            </a:r>
            <a:r>
              <a:rPr lang="zh-CN" altLang="en-US" sz="2000" dirty="0">
                <a:solidFill>
                  <a:schemeClr val="bg2">
                    <a:lumMod val="25000"/>
                  </a:schemeClr>
                </a:solidFill>
              </a:rPr>
              <a:t>：</a:t>
            </a:r>
            <a:endParaRPr lang="en-US" altLang="zh-CN" sz="2000" dirty="0">
              <a:solidFill>
                <a:schemeClr val="bg2">
                  <a:lumMod val="25000"/>
                </a:schemeClr>
              </a:solidFill>
            </a:endParaRPr>
          </a:p>
        </p:txBody>
      </p:sp>
      <p:sp>
        <p:nvSpPr>
          <p:cNvPr id="3" name="矩形: 圆角 2">
            <a:extLst>
              <a:ext uri="{FF2B5EF4-FFF2-40B4-BE49-F238E27FC236}">
                <a16:creationId xmlns:a16="http://schemas.microsoft.com/office/drawing/2014/main" id="{CA632732-723B-7424-9E4E-133D79E2C56D}"/>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示 8">
            <a:extLst>
              <a:ext uri="{FF2B5EF4-FFF2-40B4-BE49-F238E27FC236}">
                <a16:creationId xmlns:a16="http://schemas.microsoft.com/office/drawing/2014/main" id="{86E8075C-E8FC-6E2F-2D1A-6F77CFAE2B2C}"/>
              </a:ext>
            </a:extLst>
          </p:cNvPr>
          <p:cNvGraphicFramePr/>
          <p:nvPr>
            <p:extLst>
              <p:ext uri="{D42A27DB-BD31-4B8C-83A1-F6EECF244321}">
                <p14:modId xmlns:p14="http://schemas.microsoft.com/office/powerpoint/2010/main" val="1735072172"/>
              </p:ext>
            </p:extLst>
          </p:nvPr>
        </p:nvGraphicFramePr>
        <p:xfrm>
          <a:off x="418742" y="2940316"/>
          <a:ext cx="9458968" cy="39821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矩形: 圆角 9">
            <a:extLst>
              <a:ext uri="{FF2B5EF4-FFF2-40B4-BE49-F238E27FC236}">
                <a16:creationId xmlns:a16="http://schemas.microsoft.com/office/drawing/2014/main" id="{B250543C-E104-3CCD-A5CC-C89810814248}"/>
              </a:ext>
            </a:extLst>
          </p:cNvPr>
          <p:cNvSpPr/>
          <p:nvPr/>
        </p:nvSpPr>
        <p:spPr>
          <a:xfrm>
            <a:off x="9661430" y="3471487"/>
            <a:ext cx="2250410" cy="2991433"/>
          </a:xfrm>
          <a:prstGeom prst="roundRect">
            <a:avLst/>
          </a:prstGeom>
          <a:solidFill>
            <a:srgbClr val="004F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D2D5795-5B24-97DE-125B-828CB62E9A6F}"/>
              </a:ext>
            </a:extLst>
          </p:cNvPr>
          <p:cNvSpPr txBox="1"/>
          <p:nvPr/>
        </p:nvSpPr>
        <p:spPr>
          <a:xfrm>
            <a:off x="9522848" y="3794061"/>
            <a:ext cx="2250410" cy="2346283"/>
          </a:xfrm>
          <a:prstGeom prst="rect">
            <a:avLst/>
          </a:prstGeom>
          <a:noFill/>
        </p:spPr>
        <p:txBody>
          <a:bodyPr wrap="square">
            <a:spAutoFit/>
          </a:bodyPr>
          <a:lstStyle/>
          <a:p>
            <a:pPr marL="266700" marR="0" indent="0" eaLnBrk="0">
              <a:lnSpc>
                <a:spcPct val="150000"/>
              </a:lnSpc>
            </a:pPr>
            <a:r>
              <a:rPr lang="en-US" altLang="zh-CN" sz="2000" dirty="0" err="1">
                <a:solidFill>
                  <a:schemeClr val="bg1"/>
                </a:solidFill>
                <a:latin typeface="微软雅黑" panose="020B0503020204020204" pitchFamily="34" charset="-122"/>
                <a:ea typeface="微软雅黑" panose="020B0503020204020204" pitchFamily="34" charset="-122"/>
              </a:rPr>
              <a:t>院系依据本院系工作安排收集毕业论文（设计）相关材料并开始准备</a:t>
            </a:r>
            <a:r>
              <a:rPr lang="en-US" altLang="zh-CN" sz="2000" b="1" dirty="0" err="1">
                <a:solidFill>
                  <a:schemeClr val="bg1"/>
                </a:solidFill>
                <a:latin typeface="微软雅黑" panose="020B0503020204020204" pitchFamily="34" charset="-122"/>
                <a:ea typeface="微软雅黑" panose="020B0503020204020204" pitchFamily="34" charset="-122"/>
              </a:rPr>
              <a:t>答辩工作</a:t>
            </a:r>
            <a:r>
              <a:rPr lang="en-US" altLang="zh-CN" sz="2000" dirty="0">
                <a:solidFill>
                  <a:schemeClr val="bg1"/>
                </a:solidFill>
                <a:latin typeface="微软雅黑" panose="020B0503020204020204" pitchFamily="34" charset="-122"/>
                <a:ea typeface="微软雅黑" panose="020B0503020204020204" pitchFamily="34" charset="-122"/>
              </a:rPr>
              <a:t>。</a:t>
            </a:r>
            <a:endParaRPr lang="en-US" altLang="zh-CN" sz="16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2067472396"/>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四、论文（设计）答辩</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5C8BD824-43D7-FD25-D680-368CA5694D3C}"/>
              </a:ext>
            </a:extLst>
          </p:cNvPr>
          <p:cNvSpPr txBox="1"/>
          <p:nvPr/>
        </p:nvSpPr>
        <p:spPr>
          <a:xfrm>
            <a:off x="5305710" y="3723518"/>
            <a:ext cx="6305567" cy="2345770"/>
          </a:xfrm>
          <a:prstGeom prst="rect">
            <a:avLst/>
          </a:prstGeom>
          <a:noFill/>
        </p:spPr>
        <p:txBody>
          <a:bodyPr wrap="square">
            <a:spAutoFit/>
          </a:bodyPr>
          <a:lstStyle/>
          <a:p>
            <a:pPr marL="0" marR="0" indent="266700" algn="just" eaLnBrk="0">
              <a:lnSpc>
                <a:spcPct val="150000"/>
              </a:lnSpc>
            </a:pPr>
            <a:r>
              <a:rPr lang="en-US" altLang="zh-CN" sz="2000" dirty="0">
                <a:solidFill>
                  <a:schemeClr val="bg2">
                    <a:lumMod val="25000"/>
                  </a:schemeClr>
                </a:solidFill>
              </a:rPr>
              <a:t>答辩委员会集体根据论文质量和答辩情况，商量答辩人答辩是否通过。最后，由主答辩教师就论文（设计）和答辩加以小结，进行必要的补充和指点。</a:t>
            </a:r>
          </a:p>
          <a:p>
            <a:pPr marL="0" marR="54676" indent="266700" algn="just" eaLnBrk="0">
              <a:lnSpc>
                <a:spcPct val="150000"/>
              </a:lnSpc>
            </a:pPr>
            <a:r>
              <a:rPr lang="en-US" altLang="zh-CN" sz="2000" dirty="0" err="1">
                <a:solidFill>
                  <a:schemeClr val="bg2">
                    <a:lumMod val="25000"/>
                  </a:schemeClr>
                </a:solidFill>
              </a:rPr>
              <a:t>各院系答辩小组负责各自单位的毕业论文（设计）答辩工作，并在答辩完成后认定学生的答辩成绩</a:t>
            </a:r>
            <a:r>
              <a:rPr lang="en-US" altLang="zh-CN" sz="2000" dirty="0">
                <a:solidFill>
                  <a:schemeClr val="bg2">
                    <a:lumMod val="25000"/>
                  </a:schemeClr>
                </a:solidFill>
              </a:rPr>
              <a:t>。</a:t>
            </a:r>
          </a:p>
        </p:txBody>
      </p:sp>
      <p:pic>
        <p:nvPicPr>
          <p:cNvPr id="9218" name="Picture 2" descr="学校举行2019届本科生毕业设计（论文）校级答辩-兰州理工大学">
            <a:extLst>
              <a:ext uri="{FF2B5EF4-FFF2-40B4-BE49-F238E27FC236}">
                <a16:creationId xmlns:a16="http://schemas.microsoft.com/office/drawing/2014/main" id="{236CF039-5BE3-F1AF-F599-A245D8A8BA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349" y="3236491"/>
            <a:ext cx="4301418" cy="322606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91ACB57-4D01-64C9-8F0A-402949EA2B94}"/>
              </a:ext>
            </a:extLst>
          </p:cNvPr>
          <p:cNvSpPr txBox="1"/>
          <p:nvPr/>
        </p:nvSpPr>
        <p:spPr>
          <a:xfrm>
            <a:off x="723082" y="1392802"/>
            <a:ext cx="10888195" cy="1295483"/>
          </a:xfrm>
          <a:prstGeom prst="rect">
            <a:avLst/>
          </a:prstGeom>
          <a:noFill/>
        </p:spPr>
        <p:txBody>
          <a:bodyPr wrap="square">
            <a:spAutoFit/>
          </a:bodyPr>
          <a:lstStyle/>
          <a:p>
            <a:pPr marL="0" marR="0" indent="266700" eaLnBrk="0">
              <a:lnSpc>
                <a:spcPct val="134920"/>
              </a:lnSpc>
            </a:pPr>
            <a:r>
              <a:rPr lang="en-US" altLang="zh-CN" sz="2000" dirty="0" err="1">
                <a:solidFill>
                  <a:schemeClr val="bg2">
                    <a:lumMod val="25000"/>
                  </a:schemeClr>
                </a:solidFill>
              </a:rPr>
              <a:t>论文答辩大致流程为学生先自我介绍（自我介绍时学生应举止大方、态度从容、面带微笑、礼貌得体</a:t>
            </a:r>
            <a:r>
              <a:rPr lang="en-US" altLang="zh-CN" sz="2000" dirty="0">
                <a:solidFill>
                  <a:schemeClr val="bg2">
                    <a:lumMod val="25000"/>
                  </a:schemeClr>
                </a:solidFill>
              </a:rPr>
              <a:t>），</a:t>
            </a:r>
            <a:r>
              <a:rPr lang="en-US" altLang="zh-CN" sz="2000" dirty="0" err="1">
                <a:solidFill>
                  <a:schemeClr val="bg2">
                    <a:lumMod val="25000"/>
                  </a:schemeClr>
                </a:solidFill>
              </a:rPr>
              <a:t>接着学生对自己的毕业论文（设计）进行讲解陈述</a:t>
            </a:r>
            <a:r>
              <a:rPr lang="en-US" altLang="zh-CN" sz="2000" dirty="0">
                <a:solidFill>
                  <a:schemeClr val="bg2">
                    <a:lumMod val="25000"/>
                  </a:schemeClr>
                </a:solidFill>
              </a:rPr>
              <a:t>。 </a:t>
            </a:r>
            <a:r>
              <a:rPr lang="en-US" altLang="zh-CN" sz="2000" dirty="0" err="1">
                <a:solidFill>
                  <a:schemeClr val="bg2">
                    <a:lumMod val="25000"/>
                  </a:schemeClr>
                </a:solidFill>
              </a:rPr>
              <a:t>一般情况下，学生自备讲解幻灯片，进行毕业论文（设计）陈述</a:t>
            </a:r>
            <a:r>
              <a:rPr lang="zh-CN" altLang="en-US" sz="2000" dirty="0">
                <a:solidFill>
                  <a:schemeClr val="bg2">
                    <a:lumMod val="25000"/>
                  </a:schemeClr>
                </a:solidFill>
              </a:rPr>
              <a:t>。</a:t>
            </a:r>
            <a:r>
              <a:rPr lang="en-US" altLang="zh-CN" sz="2000" dirty="0">
                <a:solidFill>
                  <a:schemeClr val="bg2">
                    <a:lumMod val="25000"/>
                  </a:schemeClr>
                </a:solidFill>
              </a:rPr>
              <a:t> </a:t>
            </a:r>
            <a:r>
              <a:rPr lang="en-US" altLang="zh-CN" sz="2000" dirty="0" err="1">
                <a:solidFill>
                  <a:schemeClr val="bg2">
                    <a:lumMod val="25000"/>
                  </a:schemeClr>
                </a:solidFill>
              </a:rPr>
              <a:t>在答辩人陈述之后，答辩委员会教师会进行提问</a:t>
            </a:r>
            <a:r>
              <a:rPr lang="zh-CN" altLang="en-US" sz="2000" dirty="0">
                <a:solidFill>
                  <a:schemeClr val="bg2">
                    <a:lumMod val="25000"/>
                  </a:schemeClr>
                </a:solidFill>
              </a:rPr>
              <a:t>。</a:t>
            </a:r>
            <a:endParaRPr lang="en-US" altLang="zh-CN" sz="2000" dirty="0">
              <a:solidFill>
                <a:schemeClr val="bg2">
                  <a:lumMod val="25000"/>
                </a:schemeClr>
              </a:solidFill>
            </a:endParaRPr>
          </a:p>
        </p:txBody>
      </p:sp>
      <p:sp>
        <p:nvSpPr>
          <p:cNvPr id="3" name="矩形: 圆角 2">
            <a:extLst>
              <a:ext uri="{FF2B5EF4-FFF2-40B4-BE49-F238E27FC236}">
                <a16:creationId xmlns:a16="http://schemas.microsoft.com/office/drawing/2014/main" id="{EE32F219-4070-475B-77EE-BEC82A850FF0}"/>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979934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将毕业设计“写”在乡村田间地头</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120469"/>
            <a:ext cx="11447764" cy="5216493"/>
          </a:xfrm>
          <a:prstGeom prst="rect">
            <a:avLst/>
          </a:prstGeom>
          <a:noFill/>
        </p:spPr>
        <p:txBody>
          <a:bodyPr wrap="square">
            <a:spAutoFit/>
          </a:bodyPr>
          <a:lstStyle/>
          <a:p>
            <a:pPr marL="134" marR="66140" indent="200025" eaLnBrk="0">
              <a:lnSpc>
                <a:spcPct val="134920"/>
              </a:lnSpc>
            </a:pPr>
            <a:r>
              <a:rPr lang="en-US" altLang="zh-CN" spc="16" dirty="0">
                <a:solidFill>
                  <a:srgbClr val="2F2F2F">
                    <a:hueOff val="0"/>
                    <a:satOff val="0"/>
                    <a:lumOff val="0"/>
                    <a:alphaOff val="0"/>
                  </a:srgbClr>
                </a:solidFill>
                <a:latin typeface="微软雅黑"/>
                <a:ea typeface="微软雅黑"/>
              </a:rPr>
              <a:t>“你的设计中，枫湖景观河边护栏高度一是没有考虑过小孩的安全性；二是遇到洪水怎么办？”在浙江省宁波市宁海县下畈村大樟树下，村民“导师”周方权听了安徽建筑大学王骆安琪的毕业论文</a:t>
            </a:r>
            <a:r>
              <a:rPr lang="en-US" altLang="zh-CN" b="1" spc="16" dirty="0">
                <a:solidFill>
                  <a:srgbClr val="2F2F2F">
                    <a:hueOff val="0"/>
                    <a:satOff val="0"/>
                    <a:lumOff val="0"/>
                    <a:alphaOff val="0"/>
                  </a:srgbClr>
                </a:solidFill>
                <a:latin typeface="微软雅黑"/>
                <a:ea typeface="微软雅黑"/>
              </a:rPr>
              <a:t>《基于地域文化叙事的传统村落公共空间设计——</a:t>
            </a:r>
            <a:r>
              <a:rPr lang="en-US" altLang="zh-CN" b="1" spc="16" dirty="0" err="1">
                <a:solidFill>
                  <a:srgbClr val="2F2F2F">
                    <a:hueOff val="0"/>
                    <a:satOff val="0"/>
                    <a:lumOff val="0"/>
                    <a:alphaOff val="0"/>
                  </a:srgbClr>
                </a:solidFill>
                <a:latin typeface="微软雅黑"/>
                <a:ea typeface="微软雅黑"/>
              </a:rPr>
              <a:t>以宁海下畈村为例》</a:t>
            </a:r>
            <a:r>
              <a:rPr lang="en-US" altLang="zh-CN" spc="16" dirty="0" err="1">
                <a:solidFill>
                  <a:srgbClr val="2F2F2F">
                    <a:hueOff val="0"/>
                    <a:satOff val="0"/>
                    <a:lumOff val="0"/>
                    <a:alphaOff val="0"/>
                  </a:srgbClr>
                </a:solidFill>
                <a:latin typeface="微软雅黑"/>
                <a:ea typeface="微软雅黑"/>
              </a:rPr>
              <a:t>后，提出了自己的想法</a:t>
            </a:r>
            <a:r>
              <a:rPr lang="en-US" altLang="zh-CN" spc="16" dirty="0">
                <a:solidFill>
                  <a:srgbClr val="2F2F2F">
                    <a:hueOff val="0"/>
                    <a:satOff val="0"/>
                    <a:lumOff val="0"/>
                    <a:alphaOff val="0"/>
                  </a:srgbClr>
                </a:solidFill>
                <a:latin typeface="微软雅黑"/>
                <a:ea typeface="微软雅黑"/>
              </a:rPr>
              <a:t>。</a:t>
            </a:r>
          </a:p>
          <a:p>
            <a:pPr marL="134" marR="0" indent="266700" eaLnBrk="0">
              <a:lnSpc>
                <a:spcPct val="134920"/>
              </a:lnSpc>
            </a:pPr>
            <a:r>
              <a:rPr lang="en-US" altLang="zh-CN" spc="16" dirty="0">
                <a:solidFill>
                  <a:srgbClr val="2F2F2F">
                    <a:hueOff val="0"/>
                    <a:satOff val="0"/>
                    <a:lumOff val="0"/>
                    <a:alphaOff val="0"/>
                  </a:srgbClr>
                </a:solidFill>
                <a:latin typeface="微软雅黑"/>
                <a:ea typeface="微软雅黑"/>
              </a:rPr>
              <a:t>王骆安琪同学承认方案中的不足：“这方面的确有疏漏，整个设计太注重美观等因素，没有考虑到当地的气候影响。”她表示，将和村民“导师”进一步探讨，对设计方案进行调整、优化。</a:t>
            </a:r>
          </a:p>
          <a:p>
            <a:pPr marL="267" marR="68008" indent="266567" eaLnBrk="0">
              <a:lnSpc>
                <a:spcPct val="134920"/>
              </a:lnSpc>
              <a:spcAft>
                <a:spcPts val="40"/>
              </a:spcAft>
            </a:pPr>
            <a:r>
              <a:rPr lang="en-US" altLang="zh-CN" spc="16" dirty="0">
                <a:solidFill>
                  <a:srgbClr val="2F2F2F">
                    <a:hueOff val="0"/>
                    <a:satOff val="0"/>
                    <a:lumOff val="0"/>
                    <a:alphaOff val="0"/>
                  </a:srgbClr>
                </a:solidFill>
                <a:latin typeface="微软雅黑"/>
                <a:ea typeface="微软雅黑"/>
              </a:rPr>
              <a:t>2022年暑假起，60名大学生的毕业设计成果亮相宁海乡村，其中，既有可视化的乡村品牌形象IP设计，也有村庄规划设计。在答辩中，大学生的毕业作品不仅要过高校导师关，还要过村民“导师”关。</a:t>
            </a:r>
          </a:p>
          <a:p>
            <a:pPr marL="267" marR="66288" indent="266700" eaLnBrk="0">
              <a:lnSpc>
                <a:spcPct val="134920"/>
              </a:lnSpc>
            </a:pPr>
            <a:r>
              <a:rPr lang="en-US" altLang="zh-CN" spc="16" dirty="0">
                <a:solidFill>
                  <a:srgbClr val="2F2F2F">
                    <a:hueOff val="0"/>
                    <a:satOff val="0"/>
                    <a:lumOff val="0"/>
                    <a:alphaOff val="0"/>
                  </a:srgbClr>
                </a:solidFill>
                <a:latin typeface="微软雅黑"/>
                <a:ea typeface="微软雅黑"/>
              </a:rPr>
              <a:t>国内开设设计专业或学科的高校有数百所，学生在导师的指导之下，至少要用半年的时间进行毕业设计、论文答辩等。“之前，很多的选题都落不了地。”东华大学服装与艺术设计学院教授陈庆军说。这一次，他们恰好找到乡村振兴这个联合毕业设计点。</a:t>
            </a:r>
          </a:p>
          <a:p>
            <a:pPr marL="0" marR="1466" indent="266967" eaLnBrk="0">
              <a:lnSpc>
                <a:spcPct val="127936"/>
              </a:lnSpc>
            </a:pPr>
            <a:r>
              <a:rPr lang="en-US" altLang="zh-CN" spc="16" dirty="0">
                <a:solidFill>
                  <a:srgbClr val="2F2F2F">
                    <a:hueOff val="0"/>
                    <a:satOff val="0"/>
                    <a:lumOff val="0"/>
                    <a:alphaOff val="0"/>
                  </a:srgbClr>
                </a:solidFill>
                <a:latin typeface="微软雅黑"/>
                <a:ea typeface="微软雅黑"/>
              </a:rPr>
              <a:t>自2022年2月起，来自上海、浙江、江苏、安徽的12所高校设计院系师生团队深入宁海县岔路镇湖头村、下畈村，将毕业设计“写”在乡村田间地头，用毕业设计方案、成果与村民对话。与其他毕业设计不同，“我在枫湖做毕业设计”探索村民“导师”+高校导师+企业导师，从学术探究、商业价值、方案落地等角度，针对毕业设计提出具体问题和建议，从单纯的毕业设计转变为项目的落地。</a:t>
            </a:r>
          </a:p>
        </p:txBody>
      </p:sp>
    </p:spTree>
    <p:extLst>
      <p:ext uri="{BB962C8B-B14F-4D97-AF65-F5344CB8AC3E}">
        <p14:creationId xmlns:p14="http://schemas.microsoft.com/office/powerpoint/2010/main" val="68364622"/>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将毕业设计“写”在乡村田间地头</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983585"/>
            <a:ext cx="11447764" cy="5663025"/>
          </a:xfrm>
          <a:prstGeom prst="rect">
            <a:avLst/>
          </a:prstGeom>
          <a:noFill/>
        </p:spPr>
        <p:txBody>
          <a:bodyPr wrap="square">
            <a:spAutoFit/>
          </a:bodyPr>
          <a:lstStyle/>
          <a:p>
            <a:pPr marL="0" marR="0" indent="266700" eaLnBrk="0">
              <a:lnSpc>
                <a:spcPct val="134920"/>
              </a:lnSpc>
            </a:pPr>
            <a:r>
              <a:rPr lang="en-US" altLang="zh-CN" spc="16" dirty="0">
                <a:solidFill>
                  <a:srgbClr val="2F2F2F">
                    <a:hueOff val="0"/>
                    <a:satOff val="0"/>
                    <a:lumOff val="0"/>
                    <a:alphaOff val="0"/>
                  </a:srgbClr>
                </a:solidFill>
                <a:latin typeface="微软雅黑"/>
                <a:ea typeface="微软雅黑"/>
              </a:rPr>
              <a:t>村民“导师”从毕业设计选题开始就参与进来。宁海县岔路镇湖头村村民建议大学生做一个恢复古戏台的文创，一直从事古建筑修复的村民葛招龙就成为“导师”，他经常与同学们就古建筑修复过程中如何修旧如旧（包括选择建筑材料、木质、木纹等）一起进行商讨，完善毕业设计成果。在评价和推进项目落地过程中，村民“导师”占有很大的话语权。</a:t>
            </a:r>
          </a:p>
          <a:p>
            <a:pPr marL="0" marR="65407" indent="266700" eaLnBrk="0">
              <a:lnSpc>
                <a:spcPct val="134920"/>
              </a:lnSpc>
              <a:spcAft>
                <a:spcPts val="0"/>
              </a:spcAft>
            </a:pPr>
            <a:r>
              <a:rPr lang="en-US" altLang="zh-CN" spc="16" dirty="0">
                <a:solidFill>
                  <a:srgbClr val="2F2F2F">
                    <a:hueOff val="0"/>
                    <a:satOff val="0"/>
                    <a:lumOff val="0"/>
                    <a:alphaOff val="0"/>
                  </a:srgbClr>
                </a:solidFill>
                <a:latin typeface="微软雅黑"/>
                <a:ea typeface="微软雅黑"/>
              </a:rPr>
              <a:t>对于青年大学生来说，这次毕业设计最大的变化是从城市转场到乡村，从校园课堂到田野课堂，让设计真正满足村民的生活、生产需求，解决村民真实的问题。在学校里，他们很难接触到这种落地的机会，要跟村民沟通、工人协调，包括材料、用地、资金等各方面资源的调度，与之前的想象完全不一样。对于他们来说，这种经历是一笔财富，不管是升学能力还是就业能力，都得到了相应的锻炼。</a:t>
            </a:r>
          </a:p>
          <a:p>
            <a:pPr marL="0" marR="65407" indent="266700" eaLnBrk="0">
              <a:lnSpc>
                <a:spcPct val="134920"/>
              </a:lnSpc>
            </a:pPr>
            <a:r>
              <a:rPr lang="en-US" altLang="zh-CN" spc="16" dirty="0">
                <a:solidFill>
                  <a:srgbClr val="2F2F2F">
                    <a:hueOff val="0"/>
                    <a:satOff val="0"/>
                    <a:lumOff val="0"/>
                    <a:alphaOff val="0"/>
                  </a:srgbClr>
                </a:solidFill>
                <a:latin typeface="微软雅黑"/>
                <a:ea typeface="微软雅黑"/>
              </a:rPr>
              <a:t>从乡村振兴的角度来看，现在一些乡村面临最大的问题是老年人多、青年人少，乡村活力不够变成“空心村”。年轻大学生的到来，不光给村里带来活力与朝气，更带给村民创新意识和能力。宁海县湖头村里有个创业青年叫葛林龙，原来开有一个传统模具作坊。他看到大学生来村里做毕业设计，就提出结合葛洪养生产业，把护膝、护腰等护具列入设计课题范围。这个提议获得同意后，他就与大学生一同起早贪黑地做课题研究和设计，探索产业化方向。</a:t>
            </a:r>
          </a:p>
          <a:p>
            <a:pPr marL="0" marR="66023" indent="266700" eaLnBrk="0">
              <a:lnSpc>
                <a:spcPct val="134920"/>
              </a:lnSpc>
            </a:pPr>
            <a:r>
              <a:rPr lang="en-US" altLang="zh-CN" spc="16" dirty="0">
                <a:solidFill>
                  <a:srgbClr val="2F2F2F">
                    <a:hueOff val="0"/>
                    <a:satOff val="0"/>
                    <a:lumOff val="0"/>
                    <a:alphaOff val="0"/>
                  </a:srgbClr>
                </a:solidFill>
                <a:latin typeface="微软雅黑"/>
                <a:ea typeface="微软雅黑"/>
              </a:rPr>
              <a:t>宁海县相关负责人表示，将继续推动后续项目在该县乡村的落地和运营，打造高校毕业设计、实践的一块“试验田”，让更多的青年学生“走进来”，让乡村品牌影响力“走出去”。</a:t>
            </a:r>
          </a:p>
        </p:txBody>
      </p:sp>
    </p:spTree>
    <p:extLst>
      <p:ext uri="{BB962C8B-B14F-4D97-AF65-F5344CB8AC3E}">
        <p14:creationId xmlns:p14="http://schemas.microsoft.com/office/powerpoint/2010/main" val="1170461015"/>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五、成绩评定</a:t>
            </a:r>
            <a:endParaRPr lang="en-US" dirty="0">
              <a:solidFill>
                <a:schemeClr val="bg2">
                  <a:lumMod val="25000"/>
                </a:schemeClr>
              </a:solidFill>
              <a:latin typeface="+mn-ea"/>
              <a:ea typeface="+mn-ea"/>
            </a:endParaRPr>
          </a:p>
        </p:txBody>
      </p:sp>
      <p:sp>
        <p:nvSpPr>
          <p:cNvPr id="2" name="文本框 1">
            <a:extLst>
              <a:ext uri="{FF2B5EF4-FFF2-40B4-BE49-F238E27FC236}">
                <a16:creationId xmlns:a16="http://schemas.microsoft.com/office/drawing/2014/main" id="{F9799AAB-FF8B-389E-EFA1-89DAD1BFB892}"/>
              </a:ext>
            </a:extLst>
          </p:cNvPr>
          <p:cNvSpPr txBox="1"/>
          <p:nvPr/>
        </p:nvSpPr>
        <p:spPr>
          <a:xfrm>
            <a:off x="723082" y="1392802"/>
            <a:ext cx="10888195" cy="1295483"/>
          </a:xfrm>
          <a:prstGeom prst="rect">
            <a:avLst/>
          </a:prstGeom>
          <a:noFill/>
        </p:spPr>
        <p:txBody>
          <a:bodyPr wrap="square">
            <a:spAutoFit/>
          </a:bodyPr>
          <a:lstStyle/>
          <a:p>
            <a:pPr marL="0" marR="0" indent="266700" eaLnBrk="0">
              <a:lnSpc>
                <a:spcPct val="134920"/>
              </a:lnSpc>
            </a:pPr>
            <a:r>
              <a:rPr lang="en-US" altLang="zh-CN" sz="2000" dirty="0" err="1">
                <a:solidFill>
                  <a:schemeClr val="bg2">
                    <a:lumMod val="25000"/>
                  </a:schemeClr>
                </a:solidFill>
              </a:rPr>
              <a:t>答辩工作完成后，学院将结合导师和答辩小组的意见，确定学生的毕业论文（设计）最终成绩</a:t>
            </a:r>
            <a:r>
              <a:rPr lang="en-US" altLang="zh-CN" sz="2000" dirty="0">
                <a:solidFill>
                  <a:schemeClr val="bg2">
                    <a:lumMod val="25000"/>
                  </a:schemeClr>
                </a:solidFill>
              </a:rPr>
              <a:t>。 </a:t>
            </a:r>
            <a:r>
              <a:rPr lang="en-US" altLang="zh-CN" sz="2000" dirty="0" err="1">
                <a:solidFill>
                  <a:schemeClr val="bg2">
                    <a:lumMod val="25000"/>
                  </a:schemeClr>
                </a:solidFill>
              </a:rPr>
              <a:t>成绩的评定等级通常有五级制和百分制。常见的五级评定制度包括优、良、中、及格、不及格五个等级</a:t>
            </a:r>
            <a:r>
              <a:rPr lang="en-US" altLang="zh-CN" sz="2000" dirty="0">
                <a:solidFill>
                  <a:schemeClr val="bg2">
                    <a:lumMod val="25000"/>
                  </a:schemeClr>
                </a:solidFill>
              </a:rPr>
              <a:t>。</a:t>
            </a:r>
          </a:p>
        </p:txBody>
      </p:sp>
      <p:sp>
        <p:nvSpPr>
          <p:cNvPr id="3" name="矩形: 圆角 2">
            <a:extLst>
              <a:ext uri="{FF2B5EF4-FFF2-40B4-BE49-F238E27FC236}">
                <a16:creationId xmlns:a16="http://schemas.microsoft.com/office/drawing/2014/main" id="{12FB32E2-9CD1-1BBD-0426-8392F05EB60D}"/>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示 5">
            <a:extLst>
              <a:ext uri="{FF2B5EF4-FFF2-40B4-BE49-F238E27FC236}">
                <a16:creationId xmlns:a16="http://schemas.microsoft.com/office/drawing/2014/main" id="{87A75BF7-355D-51EB-DF77-8DA0EB297A38}"/>
              </a:ext>
            </a:extLst>
          </p:cNvPr>
          <p:cNvGraphicFramePr/>
          <p:nvPr>
            <p:extLst>
              <p:ext uri="{D42A27DB-BD31-4B8C-83A1-F6EECF244321}">
                <p14:modId xmlns:p14="http://schemas.microsoft.com/office/powerpoint/2010/main" val="909017291"/>
              </p:ext>
            </p:extLst>
          </p:nvPr>
        </p:nvGraphicFramePr>
        <p:xfrm>
          <a:off x="790750" y="3068090"/>
          <a:ext cx="10537954" cy="35407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4588613"/>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endParaRPr lang="en-US" dirty="0">
              <a:solidFill>
                <a:schemeClr val="bg2">
                  <a:lumMod val="25000"/>
                </a:schemeClr>
              </a:solidFill>
              <a:latin typeface="+mn-ea"/>
              <a:ea typeface="+mn-ea"/>
            </a:endParaRPr>
          </a:p>
        </p:txBody>
      </p:sp>
      <p:pic>
        <p:nvPicPr>
          <p:cNvPr id="3" name="图片 2">
            <a:extLst>
              <a:ext uri="{FF2B5EF4-FFF2-40B4-BE49-F238E27FC236}">
                <a16:creationId xmlns:a16="http://schemas.microsoft.com/office/drawing/2014/main" id="{E1FB8901-5E0E-EDF4-DC2C-7E6398F0F754}"/>
              </a:ext>
            </a:extLst>
          </p:cNvPr>
          <p:cNvPicPr>
            <a:picLocks noChangeAspect="1"/>
          </p:cNvPicPr>
          <p:nvPr/>
        </p:nvPicPr>
        <p:blipFill rotWithShape="1">
          <a:blip r:embed="rId2">
            <a:extLst>
              <a:ext uri="{28A0092B-C50C-407E-A947-70E740481C1C}">
                <a14:useLocalDpi xmlns:a14="http://schemas.microsoft.com/office/drawing/2010/main" val="0"/>
              </a:ext>
            </a:extLst>
          </a:blip>
          <a:srcRect l="1" r="702" b="52036"/>
          <a:stretch/>
        </p:blipFill>
        <p:spPr>
          <a:xfrm>
            <a:off x="359628" y="1670011"/>
            <a:ext cx="5893985" cy="3958749"/>
          </a:xfrm>
          <a:prstGeom prst="rect">
            <a:avLst/>
          </a:prstGeom>
        </p:spPr>
      </p:pic>
      <p:pic>
        <p:nvPicPr>
          <p:cNvPr id="8" name="图片 7">
            <a:extLst>
              <a:ext uri="{FF2B5EF4-FFF2-40B4-BE49-F238E27FC236}">
                <a16:creationId xmlns:a16="http://schemas.microsoft.com/office/drawing/2014/main" id="{B532FE8E-C666-AB2E-C27D-731039A058D4}"/>
              </a:ext>
            </a:extLst>
          </p:cNvPr>
          <p:cNvPicPr>
            <a:picLocks noChangeAspect="1"/>
          </p:cNvPicPr>
          <p:nvPr/>
        </p:nvPicPr>
        <p:blipFill rotWithShape="1">
          <a:blip r:embed="rId2">
            <a:extLst>
              <a:ext uri="{28A0092B-C50C-407E-A947-70E740481C1C}">
                <a14:useLocalDpi xmlns:a14="http://schemas.microsoft.com/office/drawing/2010/main" val="0"/>
              </a:ext>
            </a:extLst>
          </a:blip>
          <a:srcRect t="47675" r="748" b="1763"/>
          <a:stretch/>
        </p:blipFill>
        <p:spPr>
          <a:xfrm>
            <a:off x="6325056" y="1670011"/>
            <a:ext cx="5588535" cy="3958750"/>
          </a:xfrm>
          <a:prstGeom prst="rect">
            <a:avLst/>
          </a:prstGeom>
        </p:spPr>
      </p:pic>
    </p:spTree>
    <p:extLst>
      <p:ext uri="{BB962C8B-B14F-4D97-AF65-F5344CB8AC3E}">
        <p14:creationId xmlns:p14="http://schemas.microsoft.com/office/powerpoint/2010/main" val="2932701669"/>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六、归档与评优</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E951E262-3F56-2C92-C0CF-D9C6880B5F5D}"/>
              </a:ext>
            </a:extLst>
          </p:cNvPr>
          <p:cNvSpPr txBox="1"/>
          <p:nvPr/>
        </p:nvSpPr>
        <p:spPr>
          <a:xfrm>
            <a:off x="591349" y="3166847"/>
            <a:ext cx="11148014" cy="3269100"/>
          </a:xfrm>
          <a:prstGeom prst="rect">
            <a:avLst/>
          </a:prstGeom>
          <a:noFill/>
        </p:spPr>
        <p:txBody>
          <a:bodyPr wrap="square">
            <a:spAutoFit/>
          </a:bodyPr>
          <a:lstStyle/>
          <a:p>
            <a:pPr marL="0" marR="65345" indent="266700" eaLnBrk="0">
              <a:lnSpc>
                <a:spcPct val="150000"/>
              </a:lnSpc>
              <a:spcAft>
                <a:spcPts val="0"/>
              </a:spcAft>
            </a:pPr>
            <a:r>
              <a:rPr lang="en-US" altLang="zh-CN" sz="2000" dirty="0" err="1">
                <a:solidFill>
                  <a:schemeClr val="bg2">
                    <a:lumMod val="25000"/>
                  </a:schemeClr>
                </a:solidFill>
              </a:rPr>
              <a:t>优秀本科生毕业论文（设计）遴选的细则也由各校自行规定，但遴选的标准大体是一致的</a:t>
            </a:r>
            <a:r>
              <a:rPr lang="en-US" altLang="zh-CN" sz="2000" dirty="0">
                <a:solidFill>
                  <a:schemeClr val="bg2">
                    <a:lumMod val="25000"/>
                  </a:schemeClr>
                </a:solidFill>
              </a:rPr>
              <a:t>：</a:t>
            </a:r>
          </a:p>
          <a:p>
            <a:pPr marL="0" marR="65345" indent="266700" eaLnBrk="0">
              <a:lnSpc>
                <a:spcPct val="150000"/>
              </a:lnSpc>
              <a:spcAft>
                <a:spcPts val="0"/>
              </a:spcAft>
            </a:pPr>
            <a:r>
              <a:rPr lang="en-US" altLang="zh-CN" sz="2000" dirty="0">
                <a:solidFill>
                  <a:schemeClr val="bg2">
                    <a:lumMod val="25000"/>
                  </a:schemeClr>
                </a:solidFill>
              </a:rPr>
              <a:t>参加遴选的毕业论文（设计）在</a:t>
            </a:r>
            <a:r>
              <a:rPr lang="en-US" altLang="zh-CN" sz="2000" b="1" dirty="0">
                <a:solidFill>
                  <a:schemeClr val="accent3">
                    <a:lumMod val="50000"/>
                  </a:schemeClr>
                </a:solidFill>
              </a:rPr>
              <a:t>选题</a:t>
            </a:r>
            <a:r>
              <a:rPr lang="en-US" altLang="zh-CN" sz="2000" dirty="0">
                <a:solidFill>
                  <a:schemeClr val="bg2">
                    <a:lumMod val="25000"/>
                  </a:schemeClr>
                </a:solidFill>
              </a:rPr>
              <a:t>上，应符合专业培养目标和社会发展要求，能较好地体现本专业基本知识、基本技能的综合应用；在</a:t>
            </a:r>
            <a:r>
              <a:rPr lang="en-US" altLang="zh-CN" sz="2000" b="1" dirty="0">
                <a:solidFill>
                  <a:schemeClr val="accent3">
                    <a:lumMod val="50000"/>
                  </a:schemeClr>
                </a:solidFill>
              </a:rPr>
              <a:t>内容</a:t>
            </a:r>
            <a:r>
              <a:rPr lang="en-US" altLang="zh-CN" sz="2000" dirty="0">
                <a:solidFill>
                  <a:schemeClr val="bg2">
                    <a:lumMod val="25000"/>
                  </a:schemeClr>
                </a:solidFill>
              </a:rPr>
              <a:t>上应有创新性，有理论价值和实际应用价值，能为相关领域的发展提供新的思路和方法，在教学、科研、生产等方面产生积极影响；</a:t>
            </a:r>
          </a:p>
          <a:p>
            <a:pPr marL="0" marR="65345" indent="266700" eaLnBrk="0">
              <a:lnSpc>
                <a:spcPct val="150000"/>
              </a:lnSpc>
              <a:spcAft>
                <a:spcPts val="0"/>
              </a:spcAft>
            </a:pPr>
            <a:r>
              <a:rPr lang="en-US" altLang="zh-CN" sz="2000" b="1" dirty="0">
                <a:solidFill>
                  <a:schemeClr val="accent3">
                    <a:lumMod val="50000"/>
                  </a:schemeClr>
                </a:solidFill>
              </a:rPr>
              <a:t>研究方法</a:t>
            </a:r>
            <a:r>
              <a:rPr lang="en-US" altLang="zh-CN" sz="2000" dirty="0">
                <a:solidFill>
                  <a:schemeClr val="bg2">
                    <a:lumMod val="25000"/>
                  </a:schemeClr>
                </a:solidFill>
              </a:rPr>
              <a:t>科学严谨，逻辑性强，层次分明，详略得当，重点突出，结论可信，材料翔实，写作规范；体例与选题匹配，各篇章结构完整合理，论点表述明确，论述语言严谨，图表清晰准确，相关文献引用合理；遵守学术诚信，无抄袭、造假等行为。</a:t>
            </a:r>
            <a:endParaRPr lang="en-US" altLang="zh-CN" sz="1600" kern="0" spc="0" baseline="0" noProof="0" dirty="0">
              <a:solidFill>
                <a:srgbClr val="000000"/>
              </a:solidFill>
              <a:latin typeface="Arial" pitchFamily="34" charset="0"/>
              <a:ea typeface="Arial" pitchFamily="34" charset="0"/>
              <a:cs typeface="Arial" pitchFamily="34" charset="0"/>
            </a:endParaRPr>
          </a:p>
        </p:txBody>
      </p:sp>
      <p:sp>
        <p:nvSpPr>
          <p:cNvPr id="2" name="文本框 1">
            <a:extLst>
              <a:ext uri="{FF2B5EF4-FFF2-40B4-BE49-F238E27FC236}">
                <a16:creationId xmlns:a16="http://schemas.microsoft.com/office/drawing/2014/main" id="{739DC21E-5BCC-1131-4ABD-0D2D2F0D5108}"/>
              </a:ext>
            </a:extLst>
          </p:cNvPr>
          <p:cNvSpPr txBox="1"/>
          <p:nvPr/>
        </p:nvSpPr>
        <p:spPr>
          <a:xfrm>
            <a:off x="723082" y="1392802"/>
            <a:ext cx="10888195" cy="1295483"/>
          </a:xfrm>
          <a:prstGeom prst="rect">
            <a:avLst/>
          </a:prstGeom>
          <a:noFill/>
        </p:spPr>
        <p:txBody>
          <a:bodyPr wrap="square">
            <a:spAutoFit/>
          </a:bodyPr>
          <a:lstStyle/>
          <a:p>
            <a:pPr marL="0" marR="0" indent="266700" eaLnBrk="0">
              <a:lnSpc>
                <a:spcPct val="134920"/>
              </a:lnSpc>
            </a:pPr>
            <a:r>
              <a:rPr lang="en-US" altLang="zh-CN" sz="2000" dirty="0">
                <a:solidFill>
                  <a:schemeClr val="bg2">
                    <a:lumMod val="25000"/>
                  </a:schemeClr>
                </a:solidFill>
              </a:rPr>
              <a:t>毕业论文（设计）评阅和答辩工作结束后，各院系将与学生毕业论文（设计）相关的材料归类整理并存档，并上传至系统，以供教务处备案。学校每年开展毕业论文（设计）抽检和优秀本科生毕业论文（设计）遴选工作。</a:t>
            </a:r>
          </a:p>
        </p:txBody>
      </p:sp>
      <p:sp>
        <p:nvSpPr>
          <p:cNvPr id="3" name="矩形: 圆角 2">
            <a:extLst>
              <a:ext uri="{FF2B5EF4-FFF2-40B4-BE49-F238E27FC236}">
                <a16:creationId xmlns:a16="http://schemas.microsoft.com/office/drawing/2014/main" id="{68579D24-61A7-AD2A-0561-C840A5608CED}"/>
              </a:ext>
            </a:extLst>
          </p:cNvPr>
          <p:cNvSpPr/>
          <p:nvPr/>
        </p:nvSpPr>
        <p:spPr>
          <a:xfrm>
            <a:off x="591349" y="1286731"/>
            <a:ext cx="10956373" cy="1653585"/>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206492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25">
            <a:extLst>
              <a:ext uri="{FF2B5EF4-FFF2-40B4-BE49-F238E27FC236}">
                <a16:creationId xmlns:a16="http://schemas.microsoft.com/office/drawing/2014/main" id="{CF9712BE-7BED-5233-808E-D8439BCB0A8B}"/>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学习目标</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B54099CE-4F29-0768-D0B5-8B8A87992EC6}"/>
              </a:ext>
            </a:extLst>
          </p:cNvPr>
          <p:cNvGraphicFramePr/>
          <p:nvPr>
            <p:extLst>
              <p:ext uri="{D42A27DB-BD31-4B8C-83A1-F6EECF244321}">
                <p14:modId xmlns:p14="http://schemas.microsoft.com/office/powerpoint/2010/main" val="4150002952"/>
              </p:ext>
            </p:extLst>
          </p:nvPr>
        </p:nvGraphicFramePr>
        <p:xfrm>
          <a:off x="882154" y="1267211"/>
          <a:ext cx="104082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5655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本科毕业论文抽检“检”出了什么</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6232876" cy="2379882"/>
          </a:xfrm>
          <a:prstGeom prst="rect">
            <a:avLst/>
          </a:prstGeom>
          <a:noFill/>
        </p:spPr>
        <p:txBody>
          <a:bodyPr wrap="square">
            <a:spAutoFit/>
          </a:bodyPr>
          <a:lstStyle/>
          <a:p>
            <a:pPr marL="0" marR="66809" indent="266700" algn="just" eaLnBrk="0">
              <a:lnSpc>
                <a:spcPct val="126190"/>
              </a:lnSpc>
              <a:spcAft>
                <a:spcPts val="0"/>
              </a:spcAft>
            </a:pPr>
            <a:r>
              <a:rPr lang="en-US" altLang="zh-CN" spc="16" dirty="0">
                <a:solidFill>
                  <a:srgbClr val="2F2F2F">
                    <a:hueOff val="0"/>
                    <a:satOff val="0"/>
                    <a:lumOff val="0"/>
                    <a:alphaOff val="0"/>
                  </a:srgbClr>
                </a:solidFill>
                <a:latin typeface="微软雅黑"/>
                <a:ea typeface="微软雅黑"/>
              </a:rPr>
              <a:t>2020年12月，</a:t>
            </a:r>
            <a:r>
              <a:rPr lang="en-US" altLang="zh-CN" b="1" spc="16" dirty="0">
                <a:solidFill>
                  <a:srgbClr val="0070C0"/>
                </a:solidFill>
                <a:latin typeface="微软雅黑"/>
                <a:ea typeface="微软雅黑"/>
              </a:rPr>
              <a:t>教育部印发了《本科毕业论文（设计）抽检办法（试行）》（</a:t>
            </a:r>
            <a:r>
              <a:rPr lang="en-US" altLang="zh-CN" b="1" spc="16" dirty="0" err="1">
                <a:solidFill>
                  <a:srgbClr val="0070C0"/>
                </a:solidFill>
                <a:latin typeface="微软雅黑"/>
                <a:ea typeface="微软雅黑"/>
              </a:rPr>
              <a:t>以下简称《抽检办法</a:t>
            </a:r>
            <a:r>
              <a:rPr lang="en-US" altLang="zh-CN" b="1" spc="16" dirty="0">
                <a:solidFill>
                  <a:srgbClr val="0070C0"/>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该办法自2021年1月1日起正式施行。自此，各省市纷纷出台了相应的抽检细则，本科毕业论文抽检成为一项常态化的措施。那么，本科毕业论文抽检“检”出了什么呢？</a:t>
            </a:r>
          </a:p>
          <a:p>
            <a:pPr marL="0" marR="0" indent="0" algn="just" eaLnBrk="0">
              <a:lnSpc>
                <a:spcPct val="59583"/>
              </a:lnSpc>
            </a:pPr>
            <a:endParaRPr lang="en-US" altLang="zh-CN" sz="2400" b="1" spc="16" dirty="0">
              <a:solidFill>
                <a:schemeClr val="accent2">
                  <a:lumMod val="75000"/>
                </a:schemeClr>
              </a:solidFill>
              <a:latin typeface="微软雅黑"/>
              <a:ea typeface="微软雅黑"/>
            </a:endParaRPr>
          </a:p>
          <a:p>
            <a:pPr marL="0" marR="0" indent="266700" algn="just" eaLnBrk="0">
              <a:lnSpc>
                <a:spcPct val="127936"/>
              </a:lnSpc>
            </a:pPr>
            <a:endParaRPr lang="en-US" altLang="zh-CN" spc="16" dirty="0">
              <a:solidFill>
                <a:srgbClr val="2F2F2F">
                  <a:hueOff val="0"/>
                  <a:satOff val="0"/>
                  <a:lumOff val="0"/>
                  <a:alphaOff val="0"/>
                </a:srgbClr>
              </a:solidFill>
              <a:latin typeface="微软雅黑"/>
              <a:ea typeface="微软雅黑"/>
            </a:endParaRPr>
          </a:p>
        </p:txBody>
      </p:sp>
      <p:pic>
        <p:nvPicPr>
          <p:cNvPr id="12290" name="Picture 2" descr="最新通知！本科毕业论文这样抽查…_抽检">
            <a:extLst>
              <a:ext uri="{FF2B5EF4-FFF2-40B4-BE49-F238E27FC236}">
                <a16:creationId xmlns:a16="http://schemas.microsoft.com/office/drawing/2014/main" id="{06A61B3D-B7A1-28DF-9C48-68EF419C92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0821" y="1121624"/>
            <a:ext cx="4929754" cy="224577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3D9A2402-EFFA-9D8F-443D-06129C898A4C}"/>
              </a:ext>
            </a:extLst>
          </p:cNvPr>
          <p:cNvSpPr txBox="1"/>
          <p:nvPr/>
        </p:nvSpPr>
        <p:spPr>
          <a:xfrm>
            <a:off x="362768" y="3064354"/>
            <a:ext cx="11466462" cy="3470181"/>
          </a:xfrm>
          <a:prstGeom prst="rect">
            <a:avLst/>
          </a:prstGeom>
          <a:noFill/>
        </p:spPr>
        <p:txBody>
          <a:bodyPr wrap="square">
            <a:spAutoFit/>
          </a:bodyPr>
          <a:lstStyle/>
          <a:p>
            <a:pPr marL="266700" marR="0" indent="0" eaLnBrk="0">
              <a:lnSpc>
                <a:spcPct val="100000"/>
              </a:lnSpc>
            </a:pPr>
            <a:r>
              <a:rPr lang="en-US" altLang="zh-CN" sz="2400" b="1" spc="16" dirty="0" err="1">
                <a:solidFill>
                  <a:schemeClr val="accent2">
                    <a:lumMod val="75000"/>
                  </a:schemeClr>
                </a:solidFill>
                <a:latin typeface="微软雅黑"/>
                <a:ea typeface="微软雅黑"/>
              </a:rPr>
              <a:t>一、本科生毕业论文（设计）仍有待提升</a:t>
            </a:r>
            <a:endParaRPr lang="en-US" altLang="zh-CN" sz="2400" b="1" spc="16" dirty="0">
              <a:solidFill>
                <a:schemeClr val="accent2">
                  <a:lumMod val="75000"/>
                </a:schemeClr>
              </a:solidFill>
              <a:latin typeface="微软雅黑"/>
              <a:ea typeface="微软雅黑"/>
            </a:endParaRPr>
          </a:p>
          <a:p>
            <a:pPr marL="0" marR="0" indent="0" eaLnBrk="0">
              <a:lnSpc>
                <a:spcPct val="52499"/>
              </a:lnSpc>
            </a:pPr>
            <a:endParaRPr lang="en-US" altLang="zh-CN" sz="1600" kern="0" spc="0" baseline="0" noProof="0" dirty="0">
              <a:solidFill>
                <a:srgbClr val="000000"/>
              </a:solidFill>
              <a:latin typeface="Arial" pitchFamily="34" charset="0"/>
              <a:ea typeface="Arial" pitchFamily="34" charset="0"/>
              <a:cs typeface="Arial" pitchFamily="34" charset="0"/>
            </a:endParaRPr>
          </a:p>
          <a:p>
            <a:pPr marL="0" marR="67223" indent="266700" eaLnBrk="0">
              <a:lnSpc>
                <a:spcPct val="134920"/>
              </a:lnSpc>
            </a:pPr>
            <a:r>
              <a:rPr lang="en-US" altLang="zh-CN" spc="16" dirty="0">
                <a:solidFill>
                  <a:srgbClr val="2F2F2F">
                    <a:hueOff val="0"/>
                    <a:satOff val="0"/>
                    <a:lumOff val="0"/>
                    <a:alphaOff val="0"/>
                  </a:srgbClr>
                </a:solidFill>
                <a:latin typeface="微软雅黑"/>
                <a:ea typeface="微软雅黑"/>
              </a:rPr>
              <a:t>全国本科毕业论文（设计）抽检评审专家库专家冯加渔曾多次参与全国层面的本科毕业论文（设计）抽检评审工作。据他观察，“总体而言，本科生的毕业论文仍有较大的提升空间。”冯加渔认为，本科生在毕业论文写作上的不足主要体现在表达能力的欠缺上，如错别字、错误的标点符号，以及词不达意、语句不通顺、衔接不紧密等问题较为普遍。</a:t>
            </a:r>
          </a:p>
          <a:p>
            <a:pPr indent="266700" eaLnBrk="0">
              <a:lnSpc>
                <a:spcPct val="127936"/>
              </a:lnSpc>
            </a:pPr>
            <a:r>
              <a:rPr lang="en-US" altLang="zh-CN" spc="16" dirty="0">
                <a:solidFill>
                  <a:srgbClr val="2F2F2F">
                    <a:hueOff val="0"/>
                    <a:satOff val="0"/>
                    <a:lumOff val="0"/>
                    <a:alphaOff val="0"/>
                  </a:srgbClr>
                </a:solidFill>
                <a:latin typeface="微软雅黑"/>
                <a:ea typeface="微软雅黑"/>
              </a:rPr>
              <a:t>许多本科生最为关心的是论文的查重率。然而，低查重率只是基本要求之一，不应过分强调。一些学生为了降低查重率，会提前通过各种渠道检测，甚至对大量重复的文字进行改写或利用技术手段进行重组，这往往导致出现行文不流畅、语义不清晰等问题。此外，不同专业的特性会影响论文的引用情况，例如，文史类专业的论文引用率通常会高于理工科论文。因此，单纯以查重率的高低来评判论文的质量是不全面的。</a:t>
            </a:r>
          </a:p>
        </p:txBody>
      </p:sp>
    </p:spTree>
    <p:extLst>
      <p:ext uri="{BB962C8B-B14F-4D97-AF65-F5344CB8AC3E}">
        <p14:creationId xmlns:p14="http://schemas.microsoft.com/office/powerpoint/2010/main" val="3796453804"/>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将毕业设计“写”在乡村田间地头</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495928"/>
          </a:xfrm>
          <a:prstGeom prst="rect">
            <a:avLst/>
          </a:prstGeom>
          <a:noFill/>
        </p:spPr>
        <p:txBody>
          <a:bodyPr wrap="square">
            <a:spAutoFit/>
          </a:bodyPr>
          <a:lstStyle/>
          <a:p>
            <a:pPr marL="0" marR="0" indent="0" eaLnBrk="0">
              <a:lnSpc>
                <a:spcPct val="59583"/>
              </a:lnSpc>
            </a:pPr>
            <a:endParaRPr lang="en-US" altLang="zh-CN" sz="2400" b="1" spc="16" dirty="0">
              <a:solidFill>
                <a:schemeClr val="accent2">
                  <a:lumMod val="75000"/>
                </a:schemeClr>
              </a:solidFill>
              <a:latin typeface="微软雅黑"/>
              <a:ea typeface="微软雅黑"/>
            </a:endParaRPr>
          </a:p>
          <a:p>
            <a:pPr marL="266700" marR="0" indent="0" eaLnBrk="0">
              <a:lnSpc>
                <a:spcPct val="100000"/>
              </a:lnSpc>
            </a:pPr>
            <a:r>
              <a:rPr lang="en-US" altLang="zh-CN" sz="2400" b="1" spc="16" dirty="0" err="1">
                <a:solidFill>
                  <a:schemeClr val="accent2">
                    <a:lumMod val="75000"/>
                  </a:schemeClr>
                </a:solidFill>
                <a:latin typeface="微软雅黑"/>
                <a:ea typeface="微软雅黑"/>
              </a:rPr>
              <a:t>二、抽检助力提升本科生毕业论文质量</a:t>
            </a:r>
            <a:endParaRPr lang="en-US" altLang="zh-CN" sz="2400" b="1" spc="16" dirty="0">
              <a:solidFill>
                <a:schemeClr val="accent2">
                  <a:lumMod val="75000"/>
                </a:schemeClr>
              </a:solidFill>
              <a:latin typeface="微软雅黑"/>
              <a:ea typeface="微软雅黑"/>
            </a:endParaRPr>
          </a:p>
          <a:p>
            <a:pPr marL="0" marR="0" indent="0" eaLnBrk="0">
              <a:lnSpc>
                <a:spcPct val="52499"/>
              </a:lnSpc>
            </a:pPr>
            <a:endParaRPr lang="en-US" altLang="zh-CN" kern="0" spc="0" baseline="0" noProof="0" dirty="0">
              <a:solidFill>
                <a:srgbClr val="000000"/>
              </a:solidFill>
              <a:latin typeface="Arial" pitchFamily="34" charset="0"/>
              <a:ea typeface="Arial" pitchFamily="34" charset="0"/>
              <a:cs typeface="Arial" pitchFamily="34" charset="0"/>
            </a:endParaRPr>
          </a:p>
          <a:p>
            <a:pPr marL="0" marR="0" indent="200025" eaLnBrk="0">
              <a:lnSpc>
                <a:spcPct val="128412"/>
              </a:lnSpc>
            </a:pPr>
            <a:r>
              <a:rPr lang="en-US" altLang="zh-CN" spc="16" dirty="0">
                <a:solidFill>
                  <a:srgbClr val="2F2F2F">
                    <a:hueOff val="0"/>
                    <a:satOff val="0"/>
                    <a:lumOff val="0"/>
                    <a:alphaOff val="0"/>
                  </a:srgbClr>
                </a:solidFill>
                <a:latin typeface="微软雅黑"/>
                <a:ea typeface="微软雅黑"/>
              </a:rPr>
              <a:t>《抽检办法》明确规定，抽检结果对学生和高校均有重要影响。若学生的毕业论文存在抄袭、剽窃、伪造、篡改、买卖、代写等学术不端行为，一经查实，将依法撤销已授予的学位，并注销学位证书。对连续2年均有“存在问题毕业论文”，且比例较高或篇数较多的高校，将进行通报、约谈、限期整改并追究相关责任；若连续3年抽检中问题较多，还有可能被撤销相关学士学位授权点。</a:t>
            </a:r>
          </a:p>
          <a:p>
            <a:pPr marL="0" marR="0" indent="0" eaLnBrk="0">
              <a:lnSpc>
                <a:spcPct val="57083"/>
              </a:lnSpc>
            </a:pPr>
            <a:endParaRPr lang="en-US" altLang="zh-CN" kern="0" spc="0" baseline="0" noProof="0" dirty="0">
              <a:solidFill>
                <a:srgbClr val="000000"/>
              </a:solidFill>
              <a:latin typeface="Arial" pitchFamily="34" charset="0"/>
              <a:ea typeface="Arial" pitchFamily="34" charset="0"/>
              <a:cs typeface="Arial" pitchFamily="34" charset="0"/>
            </a:endParaRPr>
          </a:p>
          <a:p>
            <a:pPr marL="266833" eaLnBrk="0">
              <a:lnSpc>
                <a:spcPct val="100000"/>
              </a:lnSpc>
            </a:pPr>
            <a:r>
              <a:rPr lang="en-US" altLang="zh-CN" sz="2400" b="1" spc="16" dirty="0" err="1">
                <a:solidFill>
                  <a:schemeClr val="accent2">
                    <a:lumMod val="75000"/>
                  </a:schemeClr>
                </a:solidFill>
                <a:latin typeface="微软雅黑"/>
                <a:ea typeface="微软雅黑"/>
              </a:rPr>
              <a:t>三、加强本科生论文写作训练，提升内涵与表达</a:t>
            </a:r>
            <a:endParaRPr lang="en-US" altLang="zh-CN" sz="2400" b="1" spc="16" dirty="0">
              <a:solidFill>
                <a:schemeClr val="accent2">
                  <a:lumMod val="75000"/>
                </a:schemeClr>
              </a:solidFill>
              <a:latin typeface="微软雅黑"/>
              <a:ea typeface="微软雅黑"/>
            </a:endParaRPr>
          </a:p>
          <a:p>
            <a:pPr marL="0" marR="0" indent="0" eaLnBrk="0">
              <a:lnSpc>
                <a:spcPct val="52499"/>
              </a:lnSpc>
            </a:pPr>
            <a:endParaRPr lang="en-US" altLang="zh-CN" kern="0" spc="0" baseline="0" noProof="0" dirty="0">
              <a:solidFill>
                <a:srgbClr val="000000"/>
              </a:solidFill>
              <a:latin typeface="Arial" pitchFamily="34" charset="0"/>
              <a:ea typeface="Arial" pitchFamily="34" charset="0"/>
              <a:cs typeface="Arial" pitchFamily="34" charset="0"/>
            </a:endParaRPr>
          </a:p>
          <a:p>
            <a:pPr marL="133" marR="65742" indent="266700" algn="just" eaLnBrk="0">
              <a:lnSpc>
                <a:spcPct val="134920"/>
              </a:lnSpc>
            </a:pPr>
            <a:r>
              <a:rPr lang="en-US" altLang="zh-CN" spc="16" dirty="0">
                <a:solidFill>
                  <a:srgbClr val="2F2F2F">
                    <a:hueOff val="0"/>
                    <a:satOff val="0"/>
                    <a:lumOff val="0"/>
                    <a:alphaOff val="0"/>
                  </a:srgbClr>
                </a:solidFill>
                <a:latin typeface="微软雅黑"/>
                <a:ea typeface="微软雅黑"/>
              </a:rPr>
              <a:t>毕业论文（设计）抽检实质上不仅是对论文或设计本身的检验，更是对大学生在大学阶段学习中形成的专业积累、思维模式、科研能力和全面素养的检验。因此，要提高本科生撰写毕业论文、进行毕业设计的能力和水平，首先要从全面提升学生素质、夯实育人成效做起。</a:t>
            </a:r>
          </a:p>
          <a:p>
            <a:pPr marL="133" marR="66141" indent="266700" algn="just" eaLnBrk="0">
              <a:lnSpc>
                <a:spcPct val="134920"/>
              </a:lnSpc>
              <a:spcAft>
                <a:spcPts val="0"/>
              </a:spcAft>
            </a:pPr>
            <a:r>
              <a:rPr lang="en-US" altLang="zh-CN" spc="16" dirty="0">
                <a:solidFill>
                  <a:srgbClr val="2F2F2F">
                    <a:hueOff val="0"/>
                    <a:satOff val="0"/>
                    <a:lumOff val="0"/>
                    <a:alphaOff val="0"/>
                  </a:srgbClr>
                </a:solidFill>
                <a:latin typeface="微软雅黑"/>
                <a:ea typeface="微软雅黑"/>
              </a:rPr>
              <a:t>规范的学术表达和严谨的文字表述同样至关重要。冯加渔建议，大学可增设本科生论文写作课程，以持续提升学生的综合语言素养。他表示：“大学以前，学生们主要进行的是作文写作，但作文与论文的评价标准存在明显差异。基础教育阶段形成的语言表达方式与大学阶段的论文写作要求并不吻合。因此，大学应开设学术论文写作指导课程，让学生明确论文的定义、写作目的和写作方法。”</a:t>
            </a:r>
          </a:p>
        </p:txBody>
      </p:sp>
    </p:spTree>
    <p:extLst>
      <p:ext uri="{BB962C8B-B14F-4D97-AF65-F5344CB8AC3E}">
        <p14:creationId xmlns:p14="http://schemas.microsoft.com/office/powerpoint/2010/main" val="1851383754"/>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优秀毕业论文（设计）调研</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活动描述</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r>
                <a:rPr lang="zh-CN" altLang="en-US" sz="2000" dirty="0">
                  <a:solidFill>
                    <a:schemeClr val="tx1">
                      <a:lumMod val="85000"/>
                      <a:lumOff val="15000"/>
                    </a:schemeClr>
                  </a:solidFill>
                  <a:latin typeface="微软雅黑" charset="0"/>
                  <a:ea typeface="微软雅黑" charset="0"/>
                  <a:cs typeface="微软雅黑" charset="0"/>
                </a:rPr>
                <a:t>“知能共进，德道同优”，以小组为单位，收集各高校近三年优秀毕业论文（设计），分 析其优势与不足，将优秀毕业论文（设计）的评判标准具象化，在实际撰写毕业论文（设 计）时向优秀毕业论文（设计）靠拢。</a:t>
              </a:r>
              <a:endParaRPr lang="en-US" altLang="zh-CN" sz="2000" dirty="0">
                <a:solidFill>
                  <a:schemeClr val="tx1">
                    <a:lumMod val="85000"/>
                    <a:lumOff val="15000"/>
                  </a:schemeClr>
                </a:solidFill>
                <a:latin typeface="微软雅黑" charset="0"/>
                <a:ea typeface="微软雅黑" charset="0"/>
                <a:cs typeface="微软雅黑" charset="0"/>
              </a:endParaRPr>
            </a:p>
            <a:p>
              <a:pPr algn="just">
                <a:lnSpc>
                  <a:spcPct val="150000"/>
                </a:lnSpc>
              </a:pPr>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一、角色分工</a:t>
              </a:r>
            </a:p>
            <a:p>
              <a:pPr algn="just">
                <a:lnSpc>
                  <a:spcPct val="150000"/>
                </a:lnSpc>
              </a:pPr>
              <a:r>
                <a:rPr lang="zh-CN" altLang="en-US" sz="2000" dirty="0">
                  <a:solidFill>
                    <a:schemeClr val="tx1">
                      <a:lumMod val="85000"/>
                      <a:lumOff val="15000"/>
                    </a:schemeClr>
                  </a:solidFill>
                  <a:latin typeface="微软雅黑" charset="0"/>
                  <a:ea typeface="微软雅黑" charset="0"/>
                </a:rPr>
                <a:t>将班级学生分为若干小组，每组 </a:t>
              </a:r>
              <a:r>
                <a:rPr lang="en-US" altLang="zh-CN" sz="2000" dirty="0">
                  <a:solidFill>
                    <a:schemeClr val="tx1">
                      <a:lumMod val="85000"/>
                      <a:lumOff val="15000"/>
                    </a:schemeClr>
                  </a:solidFill>
                  <a:latin typeface="微软雅黑" charset="0"/>
                  <a:ea typeface="微软雅黑" charset="0"/>
                </a:rPr>
                <a:t>3 </a:t>
              </a:r>
              <a:r>
                <a:rPr lang="zh-CN" altLang="en-US" sz="2000" dirty="0">
                  <a:solidFill>
                    <a:schemeClr val="tx1">
                      <a:lumMod val="85000"/>
                      <a:lumOff val="15000"/>
                    </a:schemeClr>
                  </a:solidFill>
                  <a:latin typeface="微软雅黑" charset="0"/>
                  <a:ea typeface="微软雅黑" charset="0"/>
                </a:rPr>
                <a:t>～ </a:t>
              </a:r>
              <a:r>
                <a:rPr lang="en-US" altLang="zh-CN" sz="2000" dirty="0">
                  <a:solidFill>
                    <a:schemeClr val="tx1">
                      <a:lumMod val="85000"/>
                      <a:lumOff val="15000"/>
                    </a:schemeClr>
                  </a:solidFill>
                  <a:latin typeface="微软雅黑" charset="0"/>
                  <a:ea typeface="微软雅黑" charset="0"/>
                </a:rPr>
                <a:t>6 </a:t>
              </a:r>
              <a:r>
                <a:rPr lang="zh-CN" altLang="en-US" sz="2000" dirty="0">
                  <a:solidFill>
                    <a:schemeClr val="tx1">
                      <a:lumMod val="85000"/>
                      <a:lumOff val="15000"/>
                    </a:schemeClr>
                  </a:solidFill>
                  <a:latin typeface="微软雅黑" charset="0"/>
                  <a:ea typeface="微软雅黑" charset="0"/>
                </a:rPr>
                <a:t>人。可按照不同学校、专业或年份，分别收集 优秀毕业论文（设计）与各高校毕业论文（设计）的评分标准。</a:t>
              </a:r>
            </a:p>
            <a:p>
              <a:pPr algn="just">
                <a:lnSpc>
                  <a:spcPct val="150000"/>
                </a:lnSpc>
              </a:pPr>
              <a:r>
                <a:rPr lang="zh-CN" altLang="en-US" sz="2200" b="1" dirty="0">
                  <a:solidFill>
                    <a:schemeClr val="accent3">
                      <a:lumMod val="75000"/>
                    </a:schemeClr>
                  </a:solidFill>
                  <a:latin typeface="微软雅黑" charset="0"/>
                  <a:ea typeface="微软雅黑" charset="0"/>
                </a:rPr>
                <a:t>二、材料准备</a:t>
              </a:r>
            </a:p>
            <a:p>
              <a:pPr algn="just">
                <a:lnSpc>
                  <a:spcPct val="150000"/>
                </a:lnSpc>
              </a:pPr>
              <a:r>
                <a:rPr lang="zh-CN" altLang="en-US" sz="2000" dirty="0">
                  <a:solidFill>
                    <a:schemeClr val="tx1">
                      <a:lumMod val="85000"/>
                      <a:lumOff val="15000"/>
                    </a:schemeClr>
                  </a:solidFill>
                  <a:latin typeface="微软雅黑" charset="0"/>
                  <a:ea typeface="微软雅黑" charset="0"/>
                </a:rPr>
                <a:t>电脑、文件夹等。</a:t>
              </a: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27389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优秀毕业论文（设计）调研</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algn="just">
                <a:lnSpc>
                  <a:spcPct val="150000"/>
                </a:lnSpc>
              </a:pPr>
              <a:r>
                <a:rPr lang="zh-CN" altLang="en-US" sz="2200" b="1" dirty="0">
                  <a:solidFill>
                    <a:schemeClr val="accent3">
                      <a:lumMod val="75000"/>
                    </a:schemeClr>
                  </a:solidFill>
                  <a:latin typeface="微软雅黑" charset="0"/>
                  <a:ea typeface="微软雅黑" charset="0"/>
                </a:rPr>
                <a:t>三、整理对比</a:t>
              </a:r>
            </a:p>
            <a:p>
              <a:pPr algn="just">
                <a:lnSpc>
                  <a:spcPct val="150000"/>
                </a:lnSpc>
              </a:pPr>
              <a:r>
                <a:rPr lang="zh-CN" altLang="en-US" sz="1900" dirty="0">
                  <a:solidFill>
                    <a:schemeClr val="tx1">
                      <a:lumMod val="85000"/>
                      <a:lumOff val="15000"/>
                    </a:schemeClr>
                  </a:solidFill>
                  <a:latin typeface="微软雅黑" charset="0"/>
                  <a:ea typeface="微软雅黑" charset="0"/>
                  <a:cs typeface="微软雅黑" charset="0"/>
                </a:rPr>
                <a:t>（</a:t>
              </a:r>
              <a:r>
                <a:rPr lang="en-US" altLang="zh-CN" sz="1900" dirty="0">
                  <a:solidFill>
                    <a:schemeClr val="tx1">
                      <a:lumMod val="85000"/>
                      <a:lumOff val="15000"/>
                    </a:schemeClr>
                  </a:solidFill>
                  <a:latin typeface="微软雅黑" charset="0"/>
                  <a:ea typeface="微软雅黑" charset="0"/>
                  <a:cs typeface="微软雅黑" charset="0"/>
                </a:rPr>
                <a:t>1</a:t>
              </a:r>
              <a:r>
                <a:rPr lang="zh-CN" altLang="en-US" sz="1900" dirty="0">
                  <a:solidFill>
                    <a:schemeClr val="tx1">
                      <a:lumMod val="85000"/>
                      <a:lumOff val="15000"/>
                    </a:schemeClr>
                  </a:solidFill>
                  <a:latin typeface="微软雅黑" charset="0"/>
                  <a:ea typeface="微软雅黑" charset="0"/>
                  <a:cs typeface="微软雅黑" charset="0"/>
                </a:rPr>
                <a:t>）按照一定规则分类归纳收集来的资料。</a:t>
              </a:r>
            </a:p>
            <a:p>
              <a:pPr algn="just">
                <a:lnSpc>
                  <a:spcPct val="150000"/>
                </a:lnSpc>
              </a:pPr>
              <a:r>
                <a:rPr lang="zh-CN" altLang="en-US" sz="1900" dirty="0">
                  <a:solidFill>
                    <a:schemeClr val="tx1">
                      <a:lumMod val="85000"/>
                      <a:lumOff val="15000"/>
                    </a:schemeClr>
                  </a:solidFill>
                  <a:latin typeface="微软雅黑" charset="0"/>
                  <a:ea typeface="微软雅黑" charset="0"/>
                  <a:cs typeface="微软雅黑" charset="0"/>
                </a:rPr>
                <a:t>（</a:t>
              </a:r>
              <a:r>
                <a:rPr lang="en-US" altLang="zh-CN" sz="1900" dirty="0">
                  <a:solidFill>
                    <a:schemeClr val="tx1">
                      <a:lumMod val="85000"/>
                      <a:lumOff val="15000"/>
                    </a:schemeClr>
                  </a:solidFill>
                  <a:latin typeface="微软雅黑" charset="0"/>
                  <a:ea typeface="微软雅黑" charset="0"/>
                  <a:cs typeface="微软雅黑" charset="0"/>
                </a:rPr>
                <a:t>2</a:t>
              </a:r>
              <a:r>
                <a:rPr lang="zh-CN" altLang="en-US" sz="1900" dirty="0">
                  <a:solidFill>
                    <a:schemeClr val="tx1">
                      <a:lumMod val="85000"/>
                      <a:lumOff val="15000"/>
                    </a:schemeClr>
                  </a:solidFill>
                  <a:latin typeface="微软雅黑" charset="0"/>
                  <a:ea typeface="微软雅黑" charset="0"/>
                  <a:cs typeface="微软雅黑" charset="0"/>
                </a:rPr>
                <a:t>）对比优秀毕业论文（设计）与各高校毕业论文（设计）的评分标准，分析、总结 现有优秀毕业论文（设计）的优势与可改进的地方。</a:t>
              </a:r>
            </a:p>
            <a:p>
              <a:pPr algn="just">
                <a:lnSpc>
                  <a:spcPct val="150000"/>
                </a:lnSpc>
              </a:pPr>
              <a:r>
                <a:rPr lang="zh-CN" altLang="en-US" sz="1900" dirty="0">
                  <a:solidFill>
                    <a:schemeClr val="tx1">
                      <a:lumMod val="85000"/>
                      <a:lumOff val="15000"/>
                    </a:schemeClr>
                  </a:solidFill>
                  <a:latin typeface="微软雅黑" charset="0"/>
                  <a:ea typeface="微软雅黑" charset="0"/>
                  <a:cs typeface="微软雅黑" charset="0"/>
                </a:rPr>
                <a:t>（</a:t>
              </a:r>
              <a:r>
                <a:rPr lang="en-US" altLang="zh-CN" sz="1900" dirty="0">
                  <a:solidFill>
                    <a:schemeClr val="tx1">
                      <a:lumMod val="85000"/>
                      <a:lumOff val="15000"/>
                    </a:schemeClr>
                  </a:solidFill>
                  <a:latin typeface="微软雅黑" charset="0"/>
                  <a:ea typeface="微软雅黑" charset="0"/>
                  <a:cs typeface="微软雅黑" charset="0"/>
                </a:rPr>
                <a:t>3</a:t>
              </a:r>
              <a:r>
                <a:rPr lang="zh-CN" altLang="en-US" sz="1900" dirty="0">
                  <a:solidFill>
                    <a:schemeClr val="tx1">
                      <a:lumMod val="85000"/>
                      <a:lumOff val="15000"/>
                    </a:schemeClr>
                  </a:solidFill>
                  <a:latin typeface="微软雅黑" charset="0"/>
                  <a:ea typeface="微软雅黑" charset="0"/>
                  <a:cs typeface="微软雅黑" charset="0"/>
                </a:rPr>
                <a:t>）将结论整理成文字报告，交由指导教师审阅。</a:t>
              </a:r>
            </a:p>
            <a:p>
              <a:pPr algn="just">
                <a:lnSpc>
                  <a:spcPct val="150000"/>
                </a:lnSpc>
              </a:pPr>
              <a:r>
                <a:rPr lang="zh-CN" altLang="en-US" sz="2200" b="1" dirty="0">
                  <a:solidFill>
                    <a:schemeClr val="accent3">
                      <a:lumMod val="75000"/>
                    </a:schemeClr>
                  </a:solidFill>
                  <a:latin typeface="微软雅黑" charset="0"/>
                  <a:ea typeface="微软雅黑" charset="0"/>
                </a:rPr>
                <a:t>四、总结评价</a:t>
              </a:r>
            </a:p>
            <a:p>
              <a:pPr algn="just">
                <a:lnSpc>
                  <a:spcPct val="150000"/>
                </a:lnSpc>
              </a:pPr>
              <a:r>
                <a:rPr lang="zh-CN" altLang="en-US" sz="1900" dirty="0">
                  <a:solidFill>
                    <a:schemeClr val="tx1">
                      <a:lumMod val="85000"/>
                      <a:lumOff val="15000"/>
                    </a:schemeClr>
                  </a:solidFill>
                  <a:latin typeface="微软雅黑" charset="0"/>
                  <a:ea typeface="微软雅黑" charset="0"/>
                  <a:cs typeface="微软雅黑" charset="0"/>
                </a:rPr>
                <a:t>以视频、照片、文字等形式记录活动全过程，并撰写活动心得。小组展开活动总结讨 论，从材料收集情况、整理归纳情况、对比分析情况、报告撰写情况等角度开展交流，互 相点评和学习。</a:t>
              </a:r>
            </a:p>
            <a:p>
              <a:pPr algn="just">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2036434"/>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优秀毕业论文（设计）调研</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1827947"/>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830997"/>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活动评价与总结</a:t>
              </a:r>
            </a:p>
            <a:p>
              <a:endParaRPr lang="zh-CN" altLang="en-US" sz="2400" b="1" dirty="0">
                <a:solidFill>
                  <a:schemeClr val="accent2">
                    <a:lumMod val="50000"/>
                  </a:schemeClr>
                </a:solidFill>
                <a:latin typeface="微软雅黑" charset="0"/>
                <a:ea typeface="微软雅黑" charset="0"/>
                <a:cs typeface="微软雅黑" charset="0"/>
              </a:endParaRP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Table589">
            <a:extLst>
              <a:ext uri="{FF2B5EF4-FFF2-40B4-BE49-F238E27FC236}">
                <a16:creationId xmlns:a16="http://schemas.microsoft.com/office/drawing/2014/main" id="{0775DE37-4DC4-CEA5-2B04-85D4C8BD8979}"/>
              </a:ext>
            </a:extLst>
          </p:cNvPr>
          <p:cNvGraphicFramePr>
            <a:graphicFrameLocks noGrp="1"/>
          </p:cNvGraphicFramePr>
          <p:nvPr>
            <p:extLst>
              <p:ext uri="{D42A27DB-BD31-4B8C-83A1-F6EECF244321}">
                <p14:modId xmlns:p14="http://schemas.microsoft.com/office/powerpoint/2010/main" val="1580990436"/>
              </p:ext>
            </p:extLst>
          </p:nvPr>
        </p:nvGraphicFramePr>
        <p:xfrm>
          <a:off x="1490213" y="2217557"/>
          <a:ext cx="9636113" cy="3539781"/>
        </p:xfrm>
        <a:graphic>
          <a:graphicData uri="http://schemas.openxmlformats.org/drawingml/2006/table">
            <a:tbl>
              <a:tblPr firstRow="1" bandRow="1">
                <a:tableStyleId>{3C2FFA5D-87B4-456A-9821-1D502468CF0F}</a:tableStyleId>
              </a:tblPr>
              <a:tblGrid>
                <a:gridCol w="2409027">
                  <a:extLst>
                    <a:ext uri="{9D8B030D-6E8A-4147-A177-3AD203B41FA5}">
                      <a16:colId xmlns:a16="http://schemas.microsoft.com/office/drawing/2014/main" val="20000"/>
                    </a:ext>
                  </a:extLst>
                </a:gridCol>
                <a:gridCol w="2409031">
                  <a:extLst>
                    <a:ext uri="{9D8B030D-6E8A-4147-A177-3AD203B41FA5}">
                      <a16:colId xmlns:a16="http://schemas.microsoft.com/office/drawing/2014/main" val="20001"/>
                    </a:ext>
                  </a:extLst>
                </a:gridCol>
                <a:gridCol w="2409028">
                  <a:extLst>
                    <a:ext uri="{9D8B030D-6E8A-4147-A177-3AD203B41FA5}">
                      <a16:colId xmlns:a16="http://schemas.microsoft.com/office/drawing/2014/main" val="20002"/>
                    </a:ext>
                  </a:extLst>
                </a:gridCol>
                <a:gridCol w="2409027">
                  <a:extLst>
                    <a:ext uri="{9D8B030D-6E8A-4147-A177-3AD203B41FA5}">
                      <a16:colId xmlns:a16="http://schemas.microsoft.com/office/drawing/2014/main" val="20003"/>
                    </a:ext>
                  </a:extLst>
                </a:gridCol>
              </a:tblGrid>
              <a:tr h="710717">
                <a:tc>
                  <a:txBody>
                    <a:bodyPr/>
                    <a:lstStyle/>
                    <a:p>
                      <a:pPr marL="390234"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评价维度</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53658" marB="4763"/>
                </a:tc>
                <a:tc>
                  <a:txBody>
                    <a:bodyPr/>
                    <a:lstStyle/>
                    <a:p>
                      <a:pPr marL="397229"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自我评价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3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小组评价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4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教师评价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53658" marB="4763"/>
                </a:tc>
                <a:extLst>
                  <a:ext uri="{0D108BD9-81ED-4DB2-BD59-A6C34878D82A}">
                    <a16:rowId xmlns:a16="http://schemas.microsoft.com/office/drawing/2014/main" val="10000"/>
                  </a:ext>
                </a:extLst>
              </a:tr>
              <a:tr h="711851">
                <a:tc>
                  <a:txBody>
                    <a:bodyPr/>
                    <a:lstStyle/>
                    <a:p>
                      <a:pPr marL="275934" marR="0" indent="0"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r>
                        <a:rPr lang="en-US" altLang="zh-CN" sz="2000" kern="0" spc="-15" baseline="0" noProof="0" dirty="0" err="1">
                          <a:solidFill>
                            <a:schemeClr val="bg1"/>
                          </a:solidFill>
                          <a:latin typeface="微软雅黑" panose="020B0503020204020204" pitchFamily="34" charset="-122"/>
                          <a:ea typeface="微软雅黑" panose="020B0503020204020204" pitchFamily="34" charset="-122"/>
                        </a:rPr>
                        <a:t>材料收集情况</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9"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1"/>
                  </a:ext>
                </a:extLst>
              </a:tr>
              <a:tr h="711851">
                <a:tc>
                  <a:txBody>
                    <a:bodyPr/>
                    <a:lstStyle/>
                    <a:p>
                      <a:pPr marL="275933" marR="0" indent="0"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r>
                        <a:rPr lang="en-US" altLang="zh-CN" sz="2000" kern="0" spc="-15" baseline="0" noProof="0" dirty="0" err="1">
                          <a:solidFill>
                            <a:schemeClr val="bg1"/>
                          </a:solidFill>
                          <a:latin typeface="微软雅黑" panose="020B0503020204020204" pitchFamily="34" charset="-122"/>
                          <a:ea typeface="微软雅黑" panose="020B0503020204020204" pitchFamily="34" charset="-122"/>
                        </a:rPr>
                        <a:t>整理归纳情况</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2"/>
                  </a:ext>
                </a:extLst>
              </a:tr>
              <a:tr h="711851">
                <a:tc>
                  <a:txBody>
                    <a:bodyPr/>
                    <a:lstStyle/>
                    <a:p>
                      <a:pPr marL="275933" marR="0" indent="0"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r>
                        <a:rPr lang="en-US" altLang="zh-CN" sz="2000" kern="0" spc="-15" baseline="0" noProof="0" dirty="0" err="1">
                          <a:solidFill>
                            <a:schemeClr val="bg1"/>
                          </a:solidFill>
                          <a:latin typeface="微软雅黑" panose="020B0503020204020204" pitchFamily="34" charset="-122"/>
                          <a:ea typeface="微软雅黑" panose="020B0503020204020204" pitchFamily="34" charset="-122"/>
                        </a:rPr>
                        <a:t>对比分析情况</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3"/>
                  </a:ext>
                </a:extLst>
              </a:tr>
              <a:tr h="693511">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报告撰写情况</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4763" marR="2223" marT="61913" marB="2223"/>
                </a:tc>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a:txBody>
                    <a:bodyPr/>
                    <a:lstStyle/>
                    <a:p>
                      <a:pPr marL="0" marR="0" indent="0" algn="ctr" eaLnBrk="0">
                        <a:lnSpc>
                          <a:spcPct val="99537"/>
                        </a:lnSpc>
                        <a:spcBef>
                          <a:spcPts val="469"/>
                        </a:spcBef>
                        <a:spcAft>
                          <a:spcPts val="528"/>
                        </a:spcAft>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     ☆☆☆☆☆</a:t>
                      </a: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4763" marT="61913" marB="2223"/>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24279249"/>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4">
            <a:extLst>
              <a:ext uri="{FF2B5EF4-FFF2-40B4-BE49-F238E27FC236}">
                <a16:creationId xmlns:a16="http://schemas.microsoft.com/office/drawing/2014/main" id="{528D0FEB-5251-B869-C65C-5F19BAC2641E}"/>
              </a:ext>
            </a:extLst>
          </p:cNvPr>
          <p:cNvSpPr txBox="1">
            <a:spLocks/>
          </p:cNvSpPr>
          <p:nvPr/>
        </p:nvSpPr>
        <p:spPr>
          <a:xfrm>
            <a:off x="1294007" y="2592254"/>
            <a:ext cx="6330587" cy="897181"/>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6000" dirty="0">
                <a:effectLst>
                  <a:outerShdw blurRad="38100" dist="38100" dir="2700000" algn="tl">
                    <a:srgbClr val="000000">
                      <a:alpha val="43137"/>
                    </a:srgbClr>
                  </a:outerShdw>
                </a:effectLst>
                <a:sym typeface="+mn-lt"/>
              </a:rPr>
              <a:t>感谢聆听！</a:t>
            </a:r>
          </a:p>
        </p:txBody>
      </p:sp>
    </p:spTree>
    <p:extLst>
      <p:ext uri="{BB962C8B-B14F-4D97-AF65-F5344CB8AC3E}">
        <p14:creationId xmlns:p14="http://schemas.microsoft.com/office/powerpoint/2010/main" val="88910970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让“新”字更突出、更鲜明</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457200" algn="just" fontAlgn="auto">
              <a:lnSpc>
                <a:spcPct val="150000"/>
              </a:lnSpc>
            </a:pPr>
            <a:endParaRPr lang="zh-CN" altLang="en-US"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a:extLst>
              <a:ext uri="{FF2B5EF4-FFF2-40B4-BE49-F238E27FC236}">
                <a16:creationId xmlns:a16="http://schemas.microsoft.com/office/drawing/2014/main" id="{5C1AA656-85C2-A5D9-145C-C4B16FD8DD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429" y="1326913"/>
            <a:ext cx="2774105" cy="218114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DD390D4D-7CE2-8B54-403E-EEFAB9BE0EA5}"/>
              </a:ext>
            </a:extLst>
          </p:cNvPr>
          <p:cNvSpPr txBox="1"/>
          <p:nvPr/>
        </p:nvSpPr>
        <p:spPr>
          <a:xfrm>
            <a:off x="877047" y="3656982"/>
            <a:ext cx="10934936" cy="2951898"/>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新质生产力的提出，为中国式现代化开辟了新赛道、注入了新动能。把握新质生产力概念可以具体落脚到三个维度。一是新，摆脱了传统经济增长方式、生产力发展路径；二是质，关键在质优，具有高科技、高效能、高质量的特征；三是生产力，本质就是符合新发展理念，能够创造出新技术、新价值、新产业、新动能的先进生产力。加快形成新质生产力，能够为中国式现代化建设提供核心支撑。当前，新一轮科技革命和产业变革正蓬勃发展。在新质生产力形成和发展的背景下，我们要坚持科技是第一生产力、人才是第一资源、创新是第一动力，通过增强科技创新和产业创新深度融合、加强人才战略支撑，下好抢占发展制高点、培育竞争新优势的“先手棋”，让新质生产力奔腾澎湃，为不断推进中国式现代化深入发展提供强劲动力。</a:t>
            </a:r>
          </a:p>
        </p:txBody>
      </p:sp>
      <p:sp>
        <p:nvSpPr>
          <p:cNvPr id="11" name="文本框 10">
            <a:extLst>
              <a:ext uri="{FF2B5EF4-FFF2-40B4-BE49-F238E27FC236}">
                <a16:creationId xmlns:a16="http://schemas.microsoft.com/office/drawing/2014/main" id="{EC74F959-3143-FD5D-E4AF-942BF06ABD26}"/>
              </a:ext>
            </a:extLst>
          </p:cNvPr>
          <p:cNvSpPr txBox="1"/>
          <p:nvPr/>
        </p:nvSpPr>
        <p:spPr>
          <a:xfrm>
            <a:off x="3783534" y="1071099"/>
            <a:ext cx="7988681" cy="2536400"/>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习近平总书记在主持中共中央政治局第十一次集体学习时指出：“发展新质生产力是推动高质量发展的内在要求和重要着力点，必须继续做好创新这篇大文章，推动新质生产力加快发展。”习近平总书记的重要讲话对发展新质生产力进一步作出了全面阐释、系统部署。推进高质量发展，需要新的生产力加以牵引，而新质生产力在实践中已经形成并展现出强劲势头。新时代新征程上，我们要不断推进新质生产力发展，为实现中国式现代化提供有力支撑。</a:t>
            </a:r>
          </a:p>
        </p:txBody>
      </p:sp>
    </p:spTree>
    <p:extLst>
      <p:ext uri="{BB962C8B-B14F-4D97-AF65-F5344CB8AC3E}">
        <p14:creationId xmlns:p14="http://schemas.microsoft.com/office/powerpoint/2010/main" val="161456102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让“新”字更突出、更鲜明</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324000" algn="just" fontAlgn="auto">
              <a:lnSpc>
                <a:spcPct val="150000"/>
              </a:lnSpc>
            </a:pPr>
            <a:r>
              <a:rPr lang="zh-CN" altLang="en-US" dirty="0">
                <a:latin typeface="微软雅黑" charset="0"/>
                <a:ea typeface="微软雅黑" charset="0"/>
                <a:cs typeface="微软雅黑" charset="0"/>
              </a:rPr>
              <a:t>一是紧抓创新“牛鼻子”，为推进中国式现代化点燃新引擎。发展新质生产力以推动中国式现代化建设，关键一招是深入实施创新驱动发展战略，把科技创新摆到更加突出的位置，重点加强关键核心技术攻关能力。</a:t>
            </a:r>
            <a:endParaRPr lang="en-US" altLang="zh-CN" dirty="0">
              <a:latin typeface="微软雅黑" charset="0"/>
              <a:ea typeface="微软雅黑" charset="0"/>
              <a:cs typeface="微软雅黑" charset="0"/>
            </a:endParaRPr>
          </a:p>
          <a:p>
            <a:pPr indent="324000" algn="just" fontAlgn="auto">
              <a:lnSpc>
                <a:spcPct val="150000"/>
              </a:lnSpc>
            </a:pPr>
            <a:r>
              <a:rPr lang="zh-CN" altLang="en-US" dirty="0">
                <a:latin typeface="微软雅黑" charset="0"/>
                <a:ea typeface="微软雅黑" charset="0"/>
                <a:cs typeface="微软雅黑" charset="0"/>
              </a:rPr>
              <a:t>二是加强人才战略支撑，为推进中国式现代化提供源头活水。发展新质生产力，需要坚定不移深入实施新时代人才强国战略，配套“新”型高质量人才，推动我国人才结构从以量为主到以质取胜。</a:t>
            </a:r>
            <a:endParaRPr lang="en-US" altLang="zh-CN" dirty="0">
              <a:latin typeface="微软雅黑" charset="0"/>
              <a:ea typeface="微软雅黑" charset="0"/>
              <a:cs typeface="微软雅黑" charset="0"/>
            </a:endParaRPr>
          </a:p>
          <a:p>
            <a:pPr indent="324000" algn="just" fontAlgn="auto">
              <a:lnSpc>
                <a:spcPct val="150000"/>
              </a:lnSpc>
            </a:pPr>
            <a:r>
              <a:rPr lang="zh-CN" altLang="en-US" dirty="0">
                <a:latin typeface="微软雅黑" charset="0"/>
                <a:ea typeface="微软雅黑" charset="0"/>
                <a:cs typeface="微软雅黑" charset="0"/>
              </a:rPr>
              <a:t>三是推动经济绿色低碳发展，为推进中国式现代化激发澎湃动能。绿色是高质量现代化的底色，新质生产力本身就是绿色发展的生产力。发展新质生产力，要重点加快推动发展方式绿色低碳转型，推动新能源、新材料、节能环保等绿色产业发展。坚定不移走创新驱动、科技引领、绿色低碳的生态文明发展道路。</a:t>
            </a: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810F90A8-12CC-698F-1EED-83315C3C0D07}"/>
              </a:ext>
            </a:extLst>
          </p:cNvPr>
          <p:cNvCxnSpPr>
            <a:cxnSpLocks/>
          </p:cNvCxnSpPr>
          <p:nvPr/>
        </p:nvCxnSpPr>
        <p:spPr>
          <a:xfrm>
            <a:off x="1272956" y="4810823"/>
            <a:ext cx="10365582" cy="0"/>
          </a:xfrm>
          <a:prstGeom prst="line">
            <a:avLst/>
          </a:prstGeom>
          <a:ln w="57150">
            <a:solidFill>
              <a:srgbClr val="1923A7"/>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0F0B0F4-65A9-B962-F70F-69586A3281DE}"/>
              </a:ext>
            </a:extLst>
          </p:cNvPr>
          <p:cNvSpPr/>
          <p:nvPr/>
        </p:nvSpPr>
        <p:spPr>
          <a:xfrm>
            <a:off x="1166500" y="5494176"/>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9" name="直接连接符 8">
            <a:extLst>
              <a:ext uri="{FF2B5EF4-FFF2-40B4-BE49-F238E27FC236}">
                <a16:creationId xmlns:a16="http://schemas.microsoft.com/office/drawing/2014/main" id="{0FE7D33A-96D6-8D35-755F-BA37D3339408}"/>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EDA2F0-4542-B98A-456C-395E8B869E06}"/>
              </a:ext>
            </a:extLst>
          </p:cNvPr>
          <p:cNvSpPr txBox="1"/>
          <p:nvPr/>
        </p:nvSpPr>
        <p:spPr>
          <a:xfrm>
            <a:off x="2195047" y="5453777"/>
            <a:ext cx="8298936" cy="701731"/>
          </a:xfrm>
          <a:prstGeom prst="rect">
            <a:avLst/>
          </a:prstGeom>
          <a:noFill/>
        </p:spPr>
        <p:txBody>
          <a:bodyPr wrap="square" rtlCol="0">
            <a:spAutoFit/>
          </a:bodyPr>
          <a:lstStyle/>
          <a:p>
            <a:pPr algn="l" eaLnBrk="0" fontAlgn="base">
              <a:lnSpc>
                <a:spcPct val="99000"/>
              </a:lnSpc>
              <a:spcBef>
                <a:spcPts val="5"/>
              </a:spcBef>
            </a:pPr>
            <a:endPar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endParaRPr>
          </a:p>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发展新质生产力的要求，在你所学专业可应用到的行业是如何体现的？</a:t>
            </a:r>
          </a:p>
        </p:txBody>
      </p:sp>
      <p:grpSp>
        <p:nvGrpSpPr>
          <p:cNvPr id="11" name="组合 10">
            <a:extLst>
              <a:ext uri="{FF2B5EF4-FFF2-40B4-BE49-F238E27FC236}">
                <a16:creationId xmlns:a16="http://schemas.microsoft.com/office/drawing/2014/main" id="{5B371275-DCA0-C6F7-77E3-02B8A703366F}"/>
              </a:ext>
            </a:extLst>
          </p:cNvPr>
          <p:cNvGrpSpPr/>
          <p:nvPr/>
        </p:nvGrpSpPr>
        <p:grpSpPr>
          <a:xfrm>
            <a:off x="846537" y="5153006"/>
            <a:ext cx="1114186" cy="1114186"/>
            <a:chOff x="254909" y="5164628"/>
            <a:chExt cx="1114186" cy="1114186"/>
          </a:xfrm>
        </p:grpSpPr>
        <p:pic>
          <p:nvPicPr>
            <p:cNvPr id="12" name="图片 9" descr="19961858">
              <a:extLst>
                <a:ext uri="{FF2B5EF4-FFF2-40B4-BE49-F238E27FC236}">
                  <a16:creationId xmlns:a16="http://schemas.microsoft.com/office/drawing/2014/main" id="{3AD6AA99-C893-FBF4-FD2E-CEC7A2995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4B5B0184-748B-5868-F472-7E92046610B9}"/>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383497454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4" name="文本框 3">
            <a:extLst>
              <a:ext uri="{FF2B5EF4-FFF2-40B4-BE49-F238E27FC236}">
                <a16:creationId xmlns:a16="http://schemas.microsoft.com/office/drawing/2014/main" id="{ED7926AD-3748-8122-E71E-2E39233ED37B}"/>
              </a:ext>
            </a:extLst>
          </p:cNvPr>
          <p:cNvSpPr txBox="1"/>
          <p:nvPr/>
        </p:nvSpPr>
        <p:spPr>
          <a:xfrm>
            <a:off x="1313863" y="946950"/>
            <a:ext cx="2680874" cy="923330"/>
          </a:xfrm>
          <a:prstGeom prst="rect">
            <a:avLst/>
          </a:prstGeom>
          <a:noFill/>
          <a:ln>
            <a:noFill/>
          </a:ln>
        </p:spPr>
        <p:txBody>
          <a:bodyPr wrap="square" lIns="91440" tIns="45720" rIns="91440" bIns="45720" anchor="ctr" anchorCtr="0">
            <a:spAutoFit/>
          </a:bodyPr>
          <a:lstStyle/>
          <a:p>
            <a:pPr marL="0" indent="0">
              <a:buNone/>
            </a:pPr>
            <a:r>
              <a:rPr lang="zh-CN" altLang="en-GB" sz="5400" b="1" dirty="0">
                <a:cs typeface="+mn-ea"/>
                <a:sym typeface="+mn-lt"/>
              </a:rPr>
              <a:t>目录</a:t>
            </a:r>
            <a:endParaRPr lang="en-GB" altLang="zh-CN" sz="5400" b="1" dirty="0">
              <a:cs typeface="+mn-ea"/>
              <a:sym typeface="+mn-lt"/>
            </a:endParaRPr>
          </a:p>
        </p:txBody>
      </p:sp>
      <p:grpSp>
        <p:nvGrpSpPr>
          <p:cNvPr id="27" name="组合 26">
            <a:extLst>
              <a:ext uri="{FF2B5EF4-FFF2-40B4-BE49-F238E27FC236}">
                <a16:creationId xmlns:a16="http://schemas.microsoft.com/office/drawing/2014/main" id="{63EFED2D-F815-EAE1-03A6-7F7AE82BDC4A}"/>
              </a:ext>
            </a:extLst>
          </p:cNvPr>
          <p:cNvGrpSpPr/>
          <p:nvPr/>
        </p:nvGrpSpPr>
        <p:grpSpPr>
          <a:xfrm>
            <a:off x="1710474" y="2890331"/>
            <a:ext cx="5316651" cy="2461426"/>
            <a:chOff x="1723174" y="2647950"/>
            <a:chExt cx="5316651" cy="2461426"/>
          </a:xfrm>
        </p:grpSpPr>
        <p:grpSp>
          <p:nvGrpSpPr>
            <p:cNvPr id="23" name="组合 22">
              <a:extLst>
                <a:ext uri="{FF2B5EF4-FFF2-40B4-BE49-F238E27FC236}">
                  <a16:creationId xmlns:a16="http://schemas.microsoft.com/office/drawing/2014/main" id="{DD0447B4-80F1-2092-551A-43E5B14602FB}"/>
                </a:ext>
              </a:extLst>
            </p:cNvPr>
            <p:cNvGrpSpPr/>
            <p:nvPr/>
          </p:nvGrpSpPr>
          <p:grpSpPr>
            <a:xfrm>
              <a:off x="1723174" y="2647950"/>
              <a:ext cx="5316651" cy="939691"/>
              <a:chOff x="1723174" y="2647950"/>
              <a:chExt cx="5316651" cy="939691"/>
            </a:xfrm>
          </p:grpSpPr>
          <p:sp>
            <p:nvSpPr>
              <p:cNvPr id="5" name="矩形: 圆角 4">
                <a:extLst>
                  <a:ext uri="{FF2B5EF4-FFF2-40B4-BE49-F238E27FC236}">
                    <a16:creationId xmlns:a16="http://schemas.microsoft.com/office/drawing/2014/main" id="{FCB6FD89-37C8-32CE-7445-80A39A3F169D}"/>
                  </a:ext>
                </a:extLst>
              </p:cNvPr>
              <p:cNvSpPr/>
              <p:nvPr/>
            </p:nvSpPr>
            <p:spPr>
              <a:xfrm>
                <a:off x="1723174" y="2647950"/>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01</a:t>
                </a:r>
                <a:endParaRPr lang="zh-CN" altLang="en-US" sz="3200" dirty="0">
                  <a:solidFill>
                    <a:schemeClr val="tx1"/>
                  </a:solidFill>
                  <a:cs typeface="+mn-ea"/>
                  <a:sym typeface="+mn-lt"/>
                </a:endParaRPr>
              </a:p>
            </p:txBody>
          </p:sp>
          <p:sp>
            <p:nvSpPr>
              <p:cNvPr id="12" name="矩形 11">
                <a:extLst>
                  <a:ext uri="{FF2B5EF4-FFF2-40B4-BE49-F238E27FC236}">
                    <a16:creationId xmlns:a16="http://schemas.microsoft.com/office/drawing/2014/main" id="{8E61E247-4B2D-AAB9-26B1-66DDF0510632}"/>
                  </a:ext>
                </a:extLst>
              </p:cNvPr>
              <p:cNvSpPr/>
              <p:nvPr/>
            </p:nvSpPr>
            <p:spPr>
              <a:xfrm>
                <a:off x="2811490" y="2800872"/>
                <a:ext cx="4228335"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研究与毕业论文（设计）</a:t>
                </a:r>
              </a:p>
            </p:txBody>
          </p:sp>
        </p:grpSp>
        <p:sp>
          <p:nvSpPr>
            <p:cNvPr id="7" name="矩形: 圆角 6">
              <a:extLst>
                <a:ext uri="{FF2B5EF4-FFF2-40B4-BE49-F238E27FC236}">
                  <a16:creationId xmlns:a16="http://schemas.microsoft.com/office/drawing/2014/main" id="{E0ED8AEB-87EA-73E3-49AC-F9D1132B25DA}"/>
                </a:ext>
              </a:extLst>
            </p:cNvPr>
            <p:cNvSpPr/>
            <p:nvPr/>
          </p:nvSpPr>
          <p:spPr>
            <a:xfrm>
              <a:off x="1723174" y="4169685"/>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02</a:t>
              </a:r>
              <a:endParaRPr lang="zh-CN" altLang="en-US" sz="3200" dirty="0">
                <a:solidFill>
                  <a:schemeClr val="tx1"/>
                </a:solidFill>
                <a:cs typeface="+mn-ea"/>
                <a:sym typeface="+mn-lt"/>
              </a:endParaRPr>
            </a:p>
          </p:txBody>
        </p:sp>
      </p:grpSp>
      <p:sp>
        <p:nvSpPr>
          <p:cNvPr id="6" name="矩形 5">
            <a:extLst>
              <a:ext uri="{FF2B5EF4-FFF2-40B4-BE49-F238E27FC236}">
                <a16:creationId xmlns:a16="http://schemas.microsoft.com/office/drawing/2014/main" id="{14F24512-4EDF-B067-D52D-8E0E3FBA0010}"/>
              </a:ext>
            </a:extLst>
          </p:cNvPr>
          <p:cNvSpPr/>
          <p:nvPr/>
        </p:nvSpPr>
        <p:spPr>
          <a:xfrm>
            <a:off x="2798789" y="4620301"/>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学校开展毕业论文（设计）工作的基本流程</a:t>
            </a:r>
          </a:p>
        </p:txBody>
      </p:sp>
    </p:spTree>
    <p:custDataLst>
      <p:tags r:id="rId2"/>
    </p:custDataLst>
    <p:extLst>
      <p:ext uri="{BB962C8B-B14F-4D97-AF65-F5344CB8AC3E}">
        <p14:creationId xmlns:p14="http://schemas.microsoft.com/office/powerpoint/2010/main" val="57201904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454486" y="3659456"/>
            <a:ext cx="4541760" cy="1311128"/>
          </a:xfrm>
        </p:spPr>
        <p:txBody>
          <a:bodyPr/>
          <a:lstStyle/>
          <a:p>
            <a:r>
              <a:rPr lang="zh-CN" altLang="en-US" sz="4400" dirty="0">
                <a:latin typeface="+mn-lt"/>
                <a:ea typeface="+mn-ea"/>
                <a:cs typeface="+mn-ea"/>
                <a:sym typeface="+mn-lt"/>
              </a:rPr>
              <a:t>研究与毕业论文（设计）</a:t>
            </a:r>
            <a:endParaRPr lang="en-US" altLang="zh-CN" sz="4400" dirty="0">
              <a:latin typeface="+mn-lt"/>
              <a:ea typeface="+mn-ea"/>
              <a:cs typeface="+mn-ea"/>
              <a:sym typeface="+mn-lt"/>
            </a:endParaRP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第一节</a:t>
            </a:r>
          </a:p>
        </p:txBody>
      </p:sp>
    </p:spTree>
    <p:extLst>
      <p:ext uri="{BB962C8B-B14F-4D97-AF65-F5344CB8AC3E}">
        <p14:creationId xmlns:p14="http://schemas.microsoft.com/office/powerpoint/2010/main" val="34208995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4F86914-A293-C92B-B5F6-4DC07DA1C754}"/>
              </a:ext>
            </a:extLst>
          </p:cNvPr>
          <p:cNvSpPr/>
          <p:nvPr/>
        </p:nvSpPr>
        <p:spPr>
          <a:xfrm>
            <a:off x="5235895" y="2124474"/>
            <a:ext cx="6165355" cy="3465959"/>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研究与毕业论文（设计）</a:t>
            </a:r>
            <a:endParaRPr lang="en-US" dirty="0">
              <a:solidFill>
                <a:schemeClr val="bg2">
                  <a:lumMod val="25000"/>
                </a:schemeClr>
              </a:solidFill>
              <a:latin typeface="+mn-ea"/>
              <a:ea typeface="+mn-ea"/>
            </a:endParaRPr>
          </a:p>
        </p:txBody>
      </p:sp>
      <p:sp>
        <p:nvSpPr>
          <p:cNvPr id="6" name="文本框 5">
            <a:extLst>
              <a:ext uri="{FF2B5EF4-FFF2-40B4-BE49-F238E27FC236}">
                <a16:creationId xmlns:a16="http://schemas.microsoft.com/office/drawing/2014/main" id="{3057FB26-6711-22DB-8972-C396A61A657A}"/>
              </a:ext>
            </a:extLst>
          </p:cNvPr>
          <p:cNvSpPr txBox="1"/>
          <p:nvPr/>
        </p:nvSpPr>
        <p:spPr>
          <a:xfrm>
            <a:off x="5480405" y="2544125"/>
            <a:ext cx="5920845" cy="2346283"/>
          </a:xfrm>
          <a:prstGeom prst="rect">
            <a:avLst/>
          </a:prstGeom>
          <a:noFill/>
        </p:spPr>
        <p:txBody>
          <a:bodyPr wrap="square">
            <a:spAutoFit/>
          </a:bodyPr>
          <a:lstStyle/>
          <a:p>
            <a:pPr marL="3175" marR="1862" indent="266700" algn="just" eaLnBrk="0">
              <a:lnSpc>
                <a:spcPct val="150000"/>
              </a:lnSpc>
            </a:pPr>
            <a:r>
              <a:rPr lang="en-US" altLang="zh-CN" sz="2000" b="1" kern="0" spc="5" baseline="0" noProof="0" dirty="0">
                <a:solidFill>
                  <a:schemeClr val="bg1"/>
                </a:solidFill>
                <a:latin typeface="+mn-ea"/>
                <a:cs typeface="SimSun" pitchFamily="2" charset="0"/>
              </a:rPr>
              <a:t>毕业论文</a:t>
            </a:r>
            <a:r>
              <a:rPr lang="en-US" altLang="zh-CN" sz="2000" b="1" kern="0" spc="25" baseline="0" noProof="0" dirty="0">
                <a:solidFill>
                  <a:schemeClr val="bg1"/>
                </a:solidFill>
                <a:latin typeface="+mn-ea"/>
                <a:cs typeface="SimSun" pitchFamily="2" charset="0"/>
              </a:rPr>
              <a:t>（</a:t>
            </a:r>
            <a:r>
              <a:rPr lang="en-US" altLang="zh-CN" sz="2000" b="1" kern="0" spc="10" baseline="0" noProof="0" dirty="0">
                <a:solidFill>
                  <a:schemeClr val="bg1"/>
                </a:solidFill>
                <a:latin typeface="+mn-ea"/>
                <a:cs typeface="SimSun" pitchFamily="2" charset="0"/>
              </a:rPr>
              <a:t>设计</a:t>
            </a:r>
            <a:r>
              <a:rPr lang="en-US" altLang="zh-CN" sz="2000" b="1" kern="0" spc="0" baseline="0" noProof="0" dirty="0">
                <a:solidFill>
                  <a:schemeClr val="bg1"/>
                </a:solidFill>
                <a:latin typeface="+mn-ea"/>
                <a:cs typeface="SimSun" pitchFamily="2" charset="0"/>
              </a:rPr>
              <a:t>）是高等院校应届毕业生为了检阅自身学习成果，在导师指导下</a:t>
            </a:r>
            <a:r>
              <a:rPr lang="en-US" altLang="zh-CN" sz="2000" b="1" kern="0" spc="10" baseline="0" noProof="0" dirty="0">
                <a:solidFill>
                  <a:schemeClr val="bg1"/>
                </a:solidFill>
                <a:latin typeface="+mn-ea"/>
                <a:cs typeface="SimSun" pitchFamily="2" charset="0"/>
              </a:rPr>
              <a:t>，尝</a:t>
            </a:r>
            <a:r>
              <a:rPr lang="en-US" altLang="zh-CN" sz="2000" b="1" kern="0" spc="5" baseline="0" noProof="0" dirty="0">
                <a:solidFill>
                  <a:schemeClr val="bg1"/>
                </a:solidFill>
                <a:latin typeface="+mn-ea"/>
                <a:cs typeface="SimSun" pitchFamily="2" charset="0"/>
              </a:rPr>
              <a:t>试解决真实问题</a:t>
            </a:r>
            <a:r>
              <a:rPr lang="en-US" altLang="zh-CN" sz="2000" b="1" kern="0" spc="0" baseline="0" noProof="0" dirty="0">
                <a:solidFill>
                  <a:schemeClr val="bg1"/>
                </a:solidFill>
                <a:latin typeface="+mn-ea"/>
                <a:cs typeface="SimSun" pitchFamily="2" charset="0"/>
              </a:rPr>
              <a:t>，综合运用基础理论、实践探索等方式，围绕某一研究主题进行深入研究</a:t>
            </a:r>
            <a:r>
              <a:rPr lang="en-US" altLang="zh-CN" sz="2000" b="1" kern="0" spc="-15" baseline="0" noProof="0" dirty="0">
                <a:solidFill>
                  <a:schemeClr val="bg1"/>
                </a:solidFill>
                <a:latin typeface="+mn-ea"/>
                <a:cs typeface="SimSun" pitchFamily="2" charset="0"/>
              </a:rPr>
              <a:t>的成果，展现了应届毕业生对所学领域某一课题的见解或</a:t>
            </a:r>
            <a:r>
              <a:rPr lang="en-US" altLang="zh-CN" sz="2000" b="1" kern="0" spc="0" baseline="0" noProof="0" dirty="0">
                <a:solidFill>
                  <a:schemeClr val="bg1"/>
                </a:solidFill>
                <a:latin typeface="+mn-ea"/>
                <a:cs typeface="SimSun" pitchFamily="2" charset="0"/>
              </a:rPr>
              <a:t>观点。</a:t>
            </a:r>
          </a:p>
        </p:txBody>
      </p:sp>
      <p:pic>
        <p:nvPicPr>
          <p:cNvPr id="2050" name="Picture 2" descr="上海理工大学本科毕业论文模板 - LaTeX 工作室">
            <a:extLst>
              <a:ext uri="{FF2B5EF4-FFF2-40B4-BE49-F238E27FC236}">
                <a16:creationId xmlns:a16="http://schemas.microsoft.com/office/drawing/2014/main" id="{3041C249-86AA-246B-3808-8034C5908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750" y="1292205"/>
            <a:ext cx="3795897" cy="5365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31656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一、研究与写作</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4DE4746F-5FD8-6AAC-5B1A-222CC91AF8DD}"/>
              </a:ext>
            </a:extLst>
          </p:cNvPr>
          <p:cNvSpPr txBox="1"/>
          <p:nvPr/>
        </p:nvSpPr>
        <p:spPr>
          <a:xfrm>
            <a:off x="931591" y="5342876"/>
            <a:ext cx="10208360" cy="1422954"/>
          </a:xfrm>
          <a:prstGeom prst="rect">
            <a:avLst/>
          </a:prstGeom>
          <a:noFill/>
        </p:spPr>
        <p:txBody>
          <a:bodyPr wrap="square">
            <a:spAutoFit/>
          </a:bodyPr>
          <a:lstStyle/>
          <a:p>
            <a:pPr marL="0" marR="669" indent="266700" eaLnBrk="0">
              <a:lnSpc>
                <a:spcPct val="150000"/>
              </a:lnSpc>
            </a:pPr>
            <a:r>
              <a:rPr lang="en-US" altLang="zh-CN" sz="20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当科学有重大突破或世界有重大变动时</a:t>
            </a:r>
            <a:r>
              <a:rPr lang="en-US" altLang="zh-CN" sz="20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，人们可以从阅读报道者的研究报告中受益，</a:t>
            </a:r>
            <a:r>
              <a:rPr lang="en-US" altLang="zh-CN" sz="20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而这些报道者之前也曾从其他人的研究中获益</a:t>
            </a:r>
            <a:r>
              <a:rPr lang="en-US" altLang="zh-CN" sz="20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。研究者不断地提出疑问与难题，广泛地搜</a:t>
            </a:r>
            <a:r>
              <a:rPr lang="en-US" altLang="zh-CN" sz="2000" kern="0" spc="-15" baseline="0" noProof="0" dirty="0">
                <a:solidFill>
                  <a:srgbClr val="242021"/>
                </a:solidFill>
                <a:latin typeface="微软雅黑" panose="020B0503020204020204" pitchFamily="34" charset="-122"/>
                <a:ea typeface="微软雅黑" panose="020B0503020204020204" pitchFamily="34" charset="-122"/>
                <a:cs typeface="SimSun" pitchFamily="2" charset="0"/>
              </a:rPr>
              <a:t>集数据，寻找答案与解决方法，然后与其他人分享他们的研究</a:t>
            </a:r>
            <a:r>
              <a:rPr lang="en-US" altLang="zh-CN" sz="2000" kern="0" spc="0" baseline="0" noProof="0" dirty="0">
                <a:solidFill>
                  <a:srgbClr val="242021"/>
                </a:solidFill>
                <a:latin typeface="微软雅黑" panose="020B0503020204020204" pitchFamily="34" charset="-122"/>
                <a:ea typeface="微软雅黑" panose="020B0503020204020204" pitchFamily="34" charset="-122"/>
                <a:cs typeface="SimSun" pitchFamily="2" charset="0"/>
              </a:rPr>
              <a:t>成果。</a:t>
            </a:r>
          </a:p>
        </p:txBody>
      </p:sp>
      <p:pic>
        <p:nvPicPr>
          <p:cNvPr id="5" name="图片 4">
            <a:extLst>
              <a:ext uri="{FF2B5EF4-FFF2-40B4-BE49-F238E27FC236}">
                <a16:creationId xmlns:a16="http://schemas.microsoft.com/office/drawing/2014/main" id="{48B4C12E-B2A8-F358-1793-1BE7E0E27D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6300" y="1026404"/>
            <a:ext cx="7710229" cy="4226038"/>
          </a:xfrm>
          <a:prstGeom prst="rect">
            <a:avLst/>
          </a:prstGeom>
        </p:spPr>
      </p:pic>
    </p:spTree>
    <p:extLst>
      <p:ext uri="{BB962C8B-B14F-4D97-AF65-F5344CB8AC3E}">
        <p14:creationId xmlns:p14="http://schemas.microsoft.com/office/powerpoint/2010/main" val="2021877810"/>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EMPLATE" val="d837f77b-07c1-4bc8-a63a-4d5c9429f7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ISLIDE.DIAGRAM" val="#86792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PLUS 主题">
  <a:themeElements>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fontScheme name="xjxibbrh">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2.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3.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Fish</Template>
  <TotalTime>702</TotalTime>
  <Words>2969</Words>
  <Application>Microsoft Office PowerPoint</Application>
  <PresentationFormat>宽屏</PresentationFormat>
  <Paragraphs>178</Paragraphs>
  <Slides>35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Roboto Regular</vt:lpstr>
      <vt:lpstr>等线</vt:lpstr>
      <vt:lpstr>思源黑体 CN Regular</vt:lpstr>
      <vt:lpstr>SimSun</vt:lpstr>
      <vt:lpstr>微软雅黑</vt:lpstr>
      <vt:lpstr>Arial</vt:lpstr>
      <vt:lpstr>OfficePLUS 主题</vt:lpstr>
      <vt:lpstr>第一章 毕业论文（设计）的认知</vt:lpstr>
      <vt:lpstr>PowerPoint 演示文稿</vt:lpstr>
      <vt:lpstr>PowerPoint 演示文稿</vt:lpstr>
      <vt:lpstr>PowerPoint 演示文稿</vt:lpstr>
      <vt:lpstr>PowerPoint 演示文稿</vt:lpstr>
      <vt:lpstr>PowerPoint 演示文稿</vt:lpstr>
      <vt:lpstr>研究与毕业论文（设计）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学校开展毕业论文（设计）工作的基本流程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iSlide 资源设计规范</dc:title>
  <dc:creator>Fish</dc:creator>
  <cp:lastModifiedBy>游 于</cp:lastModifiedBy>
  <cp:revision>15</cp:revision>
  <cp:lastPrinted>2023-04-02T16:00:00Z</cp:lastPrinted>
  <dcterms:created xsi:type="dcterms:W3CDTF">2023-04-02T16:00:00Z</dcterms:created>
  <dcterms:modified xsi:type="dcterms:W3CDTF">2024-08-28T07:05:57Z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d837f77b-07c1-4bc8-a63a-4d5c9429f74d</vt:lpwstr>
  </property>
</Properties>
</file>