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1041" r:id="rId2"/>
    <p:sldId id="1943" r:id="rId3"/>
    <p:sldId id="1960" r:id="rId4"/>
    <p:sldId id="967" r:id="rId5"/>
    <p:sldId id="923" r:id="rId6"/>
    <p:sldId id="966" r:id="rId7"/>
    <p:sldId id="1945" r:id="rId8"/>
    <p:sldId id="1083" r:id="rId9"/>
    <p:sldId id="1984" r:id="rId10"/>
    <p:sldId id="1985" r:id="rId11"/>
    <p:sldId id="1986" r:id="rId12"/>
    <p:sldId id="1948" r:id="rId13"/>
    <p:sldId id="1919" r:id="rId14"/>
    <p:sldId id="1987" r:id="rId15"/>
    <p:sldId id="1988" r:id="rId16"/>
    <p:sldId id="1952" r:id="rId17"/>
    <p:sldId id="1990" r:id="rId18"/>
    <p:sldId id="1991" r:id="rId19"/>
    <p:sldId id="1992" r:id="rId20"/>
    <p:sldId id="1993" r:id="rId21"/>
    <p:sldId id="1939" r:id="rId22"/>
    <p:sldId id="1949" r:id="rId23"/>
    <p:sldId id="1997" r:id="rId24"/>
    <p:sldId id="1996" r:id="rId25"/>
    <p:sldId id="1998" r:id="rId26"/>
    <p:sldId id="1999" r:id="rId27"/>
    <p:sldId id="1940" r:id="rId28"/>
    <p:sldId id="2000" r:id="rId29"/>
    <p:sldId id="2002" r:id="rId30"/>
    <p:sldId id="2003" r:id="rId31"/>
    <p:sldId id="2004" r:id="rId32"/>
    <p:sldId id="2006" r:id="rId33"/>
    <p:sldId id="2007" r:id="rId34"/>
    <p:sldId id="2008" r:id="rId35"/>
    <p:sldId id="1944" r:id="rId36"/>
    <p:sldId id="1989" r:id="rId37"/>
    <p:sldId id="1941" r:id="rId38"/>
    <p:sldId id="1958" r:id="rId39"/>
    <p:sldId id="1917" r:id="rId40"/>
    <p:sldId id="1983" r:id="rId41"/>
    <p:sldId id="1959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1"/>
    <a:srgbClr val="0760D9"/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9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2578F-1585-4CEB-BF8A-24E1EDA5E3C7}" type="datetimeFigureOut">
              <a:rPr lang="zh-CN" altLang="en-US" smtClean="0"/>
              <a:t>2024/7/26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BB521-4DF2-4FEA-B463-70BB8708BD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6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04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01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002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28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903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647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9117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644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205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836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071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573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355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935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679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588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921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6272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52325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812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6429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704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819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6432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2727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9352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3537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832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4014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3903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215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3296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594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0775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10113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268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346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92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289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007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215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7A8A06-AA84-48AB-A4E6-7DD7CF3A99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04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78331A-2BA5-4122-BB7F-5B75441E60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2294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30176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76014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08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wip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17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34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51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68" algn="l" rtl="0" eaLnBrk="1" fontAlgn="base" hangingPunct="1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63" indent="-342763" algn="l" rtl="0" eaLnBrk="1" fontAlgn="base" hangingPunct="1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1" fontAlgn="base" hangingPunct="1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60" indent="-228509" algn="l" rtl="0" eaLnBrk="1" fontAlgn="base" hangingPunct="1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77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94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611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628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646" indent="-228509" algn="l" rtl="0" eaLnBrk="1" fontAlgn="base" hangingPunct="1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777002440605230086&amp;wfr=spider&amp;for=p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796180820585317158&amp;wfr=spider&amp;for=pc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66ECA1-6401-5642-A6BA-92497A644CB7}"/>
              </a:ext>
            </a:extLst>
          </p:cNvPr>
          <p:cNvSpPr txBox="1"/>
          <p:nvPr/>
        </p:nvSpPr>
        <p:spPr>
          <a:xfrm>
            <a:off x="1577767" y="3512489"/>
            <a:ext cx="7568097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solidFill>
                  <a:srgbClr val="000000">
                    <a:lumMod val="95000"/>
                    <a:lumOff val="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项目六  直播营销话术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167BE9-9361-2B43-9D53-0B7D0F6CFE9B}"/>
              </a:ext>
            </a:extLst>
          </p:cNvPr>
          <p:cNvSpPr txBox="1"/>
          <p:nvPr/>
        </p:nvSpPr>
        <p:spPr>
          <a:xfrm>
            <a:off x="1619550" y="2583883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C8E2A-049B-3A4B-AEC4-D540F53508A3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975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DF3F60-592E-4FCA-B791-AAFBC827A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18" y="1860840"/>
            <a:ext cx="1741975" cy="174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73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044682"/>
            <a:ext cx="6092071" cy="39606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“先付先得、最后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分钟！最后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分钟！手慢无。”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“好咯好咯，我们马上就结束直播了哦，最后加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×××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套，今天播完后不会再有这个优惠了，因为实在亏本出售了，所以大家要抓住机会哦。别等要用的时候再原价去买！”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“大家手速都很快啊，才一会就没货了，我看看还能不能申请多加一些，没下单的宝宝留意，我们等会再给大家上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×××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件。”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号链接，今天只有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份，卖光就没了，亲们靠手速了，赶紧抢咯！”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“今天这款限时商品，我们只卖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分钟，真的只有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分钟，运营到时候一定会准时下掉，需要的宝宝千万不要错过！”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01ED65CB-352F-E623-0482-76556A36C385}"/>
              </a:ext>
            </a:extLst>
          </p:cNvPr>
          <p:cNvSpPr/>
          <p:nvPr/>
        </p:nvSpPr>
        <p:spPr>
          <a:xfrm>
            <a:off x="2745041" y="1174379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促单话术</a:t>
            </a:r>
          </a:p>
        </p:txBody>
      </p:sp>
    </p:spTree>
    <p:extLst>
      <p:ext uri="{BB962C8B-B14F-4D97-AF65-F5344CB8AC3E}">
        <p14:creationId xmlns:p14="http://schemas.microsoft.com/office/powerpoint/2010/main" val="41098904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203303"/>
            <a:ext cx="6092071" cy="30585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“拍下就抓紧时间付款啊宝宝们，机会难得，稍纵即逝。”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“刚拍下拼团产品的亲，三分钟没有付款，将失去预占名额。”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“已经买到的亲们在公屏打上‘买了’。”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01ED65CB-352F-E623-0482-76556A36C385}"/>
              </a:ext>
            </a:extLst>
          </p:cNvPr>
          <p:cNvSpPr/>
          <p:nvPr/>
        </p:nvSpPr>
        <p:spPr>
          <a:xfrm>
            <a:off x="2745041" y="1174379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促付话术</a:t>
            </a:r>
          </a:p>
        </p:txBody>
      </p:sp>
    </p:spTree>
    <p:extLst>
      <p:ext uri="{BB962C8B-B14F-4D97-AF65-F5344CB8AC3E}">
        <p14:creationId xmlns:p14="http://schemas.microsoft.com/office/powerpoint/2010/main" val="211138049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984114">
            <a:extLst>
              <a:ext uri="{FF2B5EF4-FFF2-40B4-BE49-F238E27FC236}">
                <a16:creationId xmlns:a16="http://schemas.microsoft.com/office/drawing/2014/main" id="{747B3C00-B19E-4E85-B305-14DFB49C0E3A}"/>
              </a:ext>
            </a:extLst>
          </p:cNvPr>
          <p:cNvSpPr/>
          <p:nvPr/>
        </p:nvSpPr>
        <p:spPr>
          <a:xfrm>
            <a:off x="1286038" y="2766804"/>
            <a:ext cx="2368707" cy="3060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“直播间的粉丝，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12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点整的时刻我们就最先抽免单了啊。还没有点关注的宝宝上方点个关注，加入我们的粉丝团，还可以去找我们的客服小姐姐去领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元优惠券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……”</a:t>
            </a: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762262" y="1980863"/>
            <a:ext cx="2817210" cy="5230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福利引导</a:t>
            </a:r>
          </a:p>
        </p:txBody>
      </p:sp>
      <p:sp>
        <p:nvSpPr>
          <p:cNvPr id="47" name="190714">
            <a:extLst>
              <a:ext uri="{FF2B5EF4-FFF2-40B4-BE49-F238E27FC236}">
                <a16:creationId xmlns:a16="http://schemas.microsoft.com/office/drawing/2014/main" id="{DE5DAFF6-DD64-4E80-8EAE-592AA0670A45}"/>
              </a:ext>
            </a:extLst>
          </p:cNvPr>
          <p:cNvSpPr/>
          <p:nvPr/>
        </p:nvSpPr>
        <p:spPr>
          <a:xfrm>
            <a:off x="8436818" y="2707729"/>
            <a:ext cx="2486630" cy="3021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</a:t>
            </a: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××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小姐姐，可以先关注主播，稍等马上为你试穿哦！”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“问优惠券的那位小姐姐，</a:t>
            </a: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××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有优惠券</a:t>
            </a: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×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元，</a:t>
            </a:r>
            <a:r>
              <a:rPr lang="en-US" altLang="zh-CN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×</a:t>
            </a:r>
            <a:r>
              <a:rPr lang="zh-CN" altLang="en-US" sz="20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点可以有秒杀。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436818" y="1989457"/>
            <a:ext cx="2817210" cy="5230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实时互动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留人话术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3257673D-C977-F850-3818-59EABB68A7C4}"/>
              </a:ext>
            </a:extLst>
          </p:cNvPr>
          <p:cNvSpPr/>
          <p:nvPr/>
        </p:nvSpPr>
        <p:spPr>
          <a:xfrm>
            <a:off x="2735241" y="1029942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留人话术</a:t>
            </a:r>
          </a:p>
        </p:txBody>
      </p:sp>
    </p:spTree>
    <p:extLst>
      <p:ext uri="{BB962C8B-B14F-4D97-AF65-F5344CB8AC3E}">
        <p14:creationId xmlns:p14="http://schemas.microsoft.com/office/powerpoint/2010/main" val="413835988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2524075"/>
            <a:ext cx="3851578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“这款口红你们用过吗？”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“刚刚给大家分享的小技巧大家学会了吗？”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5" y="4713417"/>
            <a:ext cx="8908771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“有没有喜欢边看电视边吃零食的宝宝？有的话可以扣‘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1’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，主播马上给大家上解馋小零食！”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“感觉宝宝们不够尽兴啊，是不是活动力度不够大？好，主播今天就给大家再上一波福利，想要的宝宝们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666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扣起来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~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！！！我们再来上一波福利！”</a:t>
            </a:r>
          </a:p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endParaRPr lang="zh-CN" altLang="en-US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3890177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“还有没有需要再次看一下哪件卫衣的亲，直接评论衣服的编号，主播再为大家试穿讲解下。”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提问式互动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刷屏式互动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选择题互动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7ED2846A-7ED2-8BFD-1184-701DDE927E2C}"/>
              </a:ext>
            </a:extLst>
          </p:cNvPr>
          <p:cNvSpPr/>
          <p:nvPr/>
        </p:nvSpPr>
        <p:spPr>
          <a:xfrm>
            <a:off x="2735241" y="1029942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互动话术</a:t>
            </a:r>
          </a:p>
        </p:txBody>
      </p:sp>
    </p:spTree>
    <p:extLst>
      <p:ext uri="{BB962C8B-B14F-4D97-AF65-F5344CB8AC3E}">
        <p14:creationId xmlns:p14="http://schemas.microsoft.com/office/powerpoint/2010/main" val="410146699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203303"/>
            <a:ext cx="6092071" cy="3292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“马上就要进入抽奖环节了，没有关注的赶紧点亮关注，否则就没法参与抽奖了。”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“今天我们的链接都爆单了！想要优选发货的宝宝可以加入主播粉丝团，助理小哥帮我记一下，加入粉丝团的宝宝优先安排发货哈！”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“我们即将结束直播了，还是有很多亲在观看，但没关注主播的粉丝也不少哦，主播准备了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100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件打底，免费送给粉丝们！亲们想要的可以加个关注哦！”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01ED65CB-352F-E623-0482-76556A36C385}"/>
              </a:ext>
            </a:extLst>
          </p:cNvPr>
          <p:cNvSpPr/>
          <p:nvPr/>
        </p:nvSpPr>
        <p:spPr>
          <a:xfrm>
            <a:off x="2745041" y="1174379"/>
            <a:ext cx="7045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关注话术</a:t>
            </a:r>
          </a:p>
        </p:txBody>
      </p:sp>
    </p:spTree>
    <p:extLst>
      <p:ext uri="{BB962C8B-B14F-4D97-AF65-F5344CB8AC3E}">
        <p14:creationId xmlns:p14="http://schemas.microsoft.com/office/powerpoint/2010/main" val="128675466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口感介绍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751880" y="2395898"/>
            <a:ext cx="3660262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指出农产品的口感特点，让观众能够感受到产品的味道。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诉说故事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69704" y="2346267"/>
            <a:ext cx="3809529" cy="95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讲述农产品的种植和采收过程，让观众了解产品背后的故事，增加产品的亲和力。 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配菜建议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699443" y="4839355"/>
            <a:ext cx="3725696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在推销农产品时，配合一些菜谱建议，使观众发现更多的食用可能性。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提供常见问题答案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492567" y="4878936"/>
            <a:ext cx="4071785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针对农产品的常见疑问，在直播中用详细的话术回答，增加了解度。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1926558" y="838477"/>
            <a:ext cx="832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常见品类的营销话术框架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农产品</a:t>
            </a:r>
          </a:p>
        </p:txBody>
      </p:sp>
    </p:spTree>
    <p:extLst>
      <p:ext uri="{BB962C8B-B14F-4D97-AF65-F5344CB8AC3E}">
        <p14:creationId xmlns:p14="http://schemas.microsoft.com/office/powerpoint/2010/main" val="176000693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413870">
            <a:extLst>
              <a:ext uri="{FF2B5EF4-FFF2-40B4-BE49-F238E27FC236}">
                <a16:creationId xmlns:a16="http://schemas.microsoft.com/office/drawing/2014/main" id="{52978506-3C86-4A6A-AB34-76108D905B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1656" y="2642626"/>
            <a:ext cx="2486629" cy="248580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258041">
            <a:extLst>
              <a:ext uri="{FF2B5EF4-FFF2-40B4-BE49-F238E27FC236}">
                <a16:creationId xmlns:a16="http://schemas.microsoft.com/office/drawing/2014/main" id="{8C783B55-C7C4-4081-A1D0-B3FCE4AD98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09332" flipH="1" flipV="1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620471">
            <a:extLst>
              <a:ext uri="{FF2B5EF4-FFF2-40B4-BE49-F238E27FC236}">
                <a16:creationId xmlns:a16="http://schemas.microsoft.com/office/drawing/2014/main" id="{ED0BDBA0-D0C5-47C8-8D6A-D4BFBB04C6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209332" flipH="1" flipV="1">
            <a:off x="7362424" y="3123943"/>
            <a:ext cx="821101" cy="707845"/>
          </a:xfrm>
          <a:prstGeom prst="triangle">
            <a:avLst/>
          </a:prstGeom>
          <a:solidFill>
            <a:srgbClr val="0760D9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992891">
            <a:extLst>
              <a:ext uri="{FF2B5EF4-FFF2-40B4-BE49-F238E27FC236}">
                <a16:creationId xmlns:a16="http://schemas.microsoft.com/office/drawing/2014/main" id="{60A3E206-5076-4A9D-ADA8-37FC26A3EA4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09332">
            <a:off x="4009918" y="1838460"/>
            <a:ext cx="3996454" cy="3996452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837072">
            <a:extLst>
              <a:ext uri="{FF2B5EF4-FFF2-40B4-BE49-F238E27FC236}">
                <a16:creationId xmlns:a16="http://schemas.microsoft.com/office/drawing/2014/main" id="{00CD3C35-5E5E-4F05-9CA8-EF638A1AC2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9409332" flipV="1">
            <a:off x="3834473" y="3864413"/>
            <a:ext cx="821100" cy="7078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3F3F3F">
              <a:shade val="50000"/>
            </a:srgbClr>
          </a:lnRef>
          <a:fillRef idx="1">
            <a:srgbClr val="3F3F3F"/>
          </a:fillRef>
          <a:effectRef idx="0">
            <a:srgbClr val="3F3F3F"/>
          </a:effectRef>
          <a:fontRef idx="minor">
            <a:srgbClr val="FFFFFF"/>
          </a:fontRef>
        </p:style>
        <p:txBody>
          <a:bodyPr anchor="ctr"/>
          <a:lstStyle/>
          <a:p>
            <a:pPr algn="ctr" defTabSz="914034">
              <a:lnSpc>
                <a:spcPct val="130000"/>
              </a:lnSpc>
            </a:pPr>
            <a:endParaRPr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199492">
            <a:extLst>
              <a:ext uri="{FF2B5EF4-FFF2-40B4-BE49-F238E27FC236}">
                <a16:creationId xmlns:a16="http://schemas.microsoft.com/office/drawing/2014/main" id="{ED866A61-4048-4FE4-B456-C78AE6AE9C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309332">
            <a:off x="7560427" y="3502551"/>
            <a:ext cx="809888" cy="809888"/>
          </a:xfrm>
          <a:prstGeom prst="ellipse">
            <a:avLst/>
          </a:prstGeom>
          <a:solidFill>
            <a:srgbClr val="0760D9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3399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033673">
            <a:extLst>
              <a:ext uri="{FF2B5EF4-FFF2-40B4-BE49-F238E27FC236}">
                <a16:creationId xmlns:a16="http://schemas.microsoft.com/office/drawing/2014/main" id="{4A33120B-6C3D-4331-B2E3-D10BF84AABD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309332">
            <a:off x="3811531" y="3365759"/>
            <a:ext cx="809888" cy="809888"/>
          </a:xfrm>
          <a:prstGeom prst="ellipse">
            <a:avLst/>
          </a:prstGeom>
          <a:solidFill>
            <a:srgbClr val="FFC000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FFFFFF"/>
                </a:solidFill>
              </a:defRPr>
            </a:lvl9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sz="1999" dirty="0"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305193">
            <a:extLst>
              <a:ext uri="{FF2B5EF4-FFF2-40B4-BE49-F238E27FC236}">
                <a16:creationId xmlns:a16="http://schemas.microsoft.com/office/drawing/2014/main" id="{F01C2AE5-A763-4F32-BCFF-38915FB3F58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066988" y="3551907"/>
            <a:ext cx="299917" cy="437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777513">
            <a:extLst>
              <a:ext uri="{FF2B5EF4-FFF2-40B4-BE49-F238E27FC236}">
                <a16:creationId xmlns:a16="http://schemas.microsoft.com/office/drawing/2014/main" id="{7E221AA7-1235-4067-B8D4-F91B1CA9C1CF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7772523" y="3687980"/>
            <a:ext cx="404504" cy="392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19043" tIns="19043" rIns="19043" bIns="19043" anchor="ctr"/>
          <a:lstStyle/>
          <a:p>
            <a:pPr algn="ctr" defTabSz="228509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499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思源黑体 Normal" panose="020B0400000000000000" pitchFamily="34" charset="-122"/>
              <a:ea typeface="思源黑体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984114">
            <a:extLst>
              <a:ext uri="{FF2B5EF4-FFF2-40B4-BE49-F238E27FC236}">
                <a16:creationId xmlns:a16="http://schemas.microsoft.com/office/drawing/2014/main" id="{747B3C00-B19E-4E85-B305-14DFB49C0E3A}"/>
              </a:ext>
            </a:extLst>
          </p:cNvPr>
          <p:cNvSpPr/>
          <p:nvPr/>
        </p:nvSpPr>
        <p:spPr>
          <a:xfrm>
            <a:off x="1340457" y="2259661"/>
            <a:ext cx="2368707" cy="3725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）适合的风格。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）面料是否舒适。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）实际上身效果表达。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）有无色差，不同灯光下的颜色对比。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）不同身高的人需要买什么样的尺码。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6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）性价比。</a:t>
            </a:r>
          </a:p>
        </p:txBody>
      </p:sp>
      <p:sp>
        <p:nvSpPr>
          <p:cNvPr id="46" name="256533">
            <a:extLst>
              <a:ext uri="{FF2B5EF4-FFF2-40B4-BE49-F238E27FC236}">
                <a16:creationId xmlns:a16="http://schemas.microsoft.com/office/drawing/2014/main" id="{BFCC95C6-2324-426F-A1CE-AD4A791E6364}"/>
              </a:ext>
            </a:extLst>
          </p:cNvPr>
          <p:cNvSpPr txBox="1"/>
          <p:nvPr/>
        </p:nvSpPr>
        <p:spPr>
          <a:xfrm>
            <a:off x="872809" y="1687466"/>
            <a:ext cx="2817210" cy="523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鞋靴服饰类</a:t>
            </a:r>
          </a:p>
        </p:txBody>
      </p:sp>
      <p:sp>
        <p:nvSpPr>
          <p:cNvPr id="47" name="190714">
            <a:extLst>
              <a:ext uri="{FF2B5EF4-FFF2-40B4-BE49-F238E27FC236}">
                <a16:creationId xmlns:a16="http://schemas.microsoft.com/office/drawing/2014/main" id="{DE5DAFF6-DD64-4E80-8EAE-592AA0670A45}"/>
              </a:ext>
            </a:extLst>
          </p:cNvPr>
          <p:cNvSpPr/>
          <p:nvPr/>
        </p:nvSpPr>
        <p:spPr>
          <a:xfrm>
            <a:off x="8472342" y="2367303"/>
            <a:ext cx="2486630" cy="3393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）使用感受</a:t>
            </a:r>
            <a:endParaRPr lang="en-US" altLang="zh-CN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）功效</a:t>
            </a:r>
            <a:endParaRPr lang="en-US" altLang="zh-CN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）成分</a:t>
            </a:r>
            <a:endParaRPr lang="en-US" altLang="zh-CN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）适用人群</a:t>
            </a:r>
            <a:endParaRPr lang="en-US" altLang="zh-CN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）价格是否达到了用户的期望。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6</a:t>
            </a:r>
            <a:r>
              <a:rPr lang="zh-CN" altLang="en-US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）面膜一般可以挤出里面的精华量，美妆一定要在无滤镜的情况下上脸使用。</a:t>
            </a:r>
          </a:p>
        </p:txBody>
      </p:sp>
      <p:sp>
        <p:nvSpPr>
          <p:cNvPr id="48" name="462134">
            <a:extLst>
              <a:ext uri="{FF2B5EF4-FFF2-40B4-BE49-F238E27FC236}">
                <a16:creationId xmlns:a16="http://schemas.microsoft.com/office/drawing/2014/main" id="{27CEA993-9A46-48DB-A515-0ACA09023AB6}"/>
              </a:ext>
            </a:extLst>
          </p:cNvPr>
          <p:cNvSpPr txBox="1"/>
          <p:nvPr/>
        </p:nvSpPr>
        <p:spPr>
          <a:xfrm>
            <a:off x="8377859" y="1722802"/>
            <a:ext cx="2817210" cy="523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b="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彩妆护肤类</a:t>
            </a:r>
          </a:p>
        </p:txBody>
      </p:sp>
      <p:sp>
        <p:nvSpPr>
          <p:cNvPr id="49" name="307315">
            <a:extLst>
              <a:ext uri="{FF2B5EF4-FFF2-40B4-BE49-F238E27FC236}">
                <a16:creationId xmlns:a16="http://schemas.microsoft.com/office/drawing/2014/main" id="{D241C8EA-4723-480A-A3CB-C5EFE5A2C69C}"/>
              </a:ext>
            </a:extLst>
          </p:cNvPr>
          <p:cNvSpPr/>
          <p:nvPr/>
        </p:nvSpPr>
        <p:spPr>
          <a:xfrm>
            <a:off x="5228996" y="4155104"/>
            <a:ext cx="1620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</a:rPr>
              <a:t>营销话术框架设计</a:t>
            </a:r>
          </a:p>
        </p:txBody>
      </p:sp>
      <p:sp>
        <p:nvSpPr>
          <p:cNvPr id="50" name="679735">
            <a:extLst>
              <a:ext uri="{FF2B5EF4-FFF2-40B4-BE49-F238E27FC236}">
                <a16:creationId xmlns:a16="http://schemas.microsoft.com/office/drawing/2014/main" id="{36133F83-53A5-418F-AC4E-10A1E0FDD68F}"/>
              </a:ext>
            </a:extLst>
          </p:cNvPr>
          <p:cNvSpPr>
            <a:spLocks noEditPoints="1"/>
          </p:cNvSpPr>
          <p:nvPr/>
        </p:nvSpPr>
        <p:spPr bwMode="auto">
          <a:xfrm>
            <a:off x="5634856" y="3070886"/>
            <a:ext cx="757712" cy="984425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2C2038A2-0264-F11B-0AA1-937BCC5B2849}"/>
              </a:ext>
            </a:extLst>
          </p:cNvPr>
          <p:cNvSpPr/>
          <p:nvPr/>
        </p:nvSpPr>
        <p:spPr>
          <a:xfrm>
            <a:off x="2894771" y="838477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常见品类的营销话术框架</a:t>
            </a:r>
          </a:p>
        </p:txBody>
      </p:sp>
    </p:spTree>
    <p:extLst>
      <p:ext uri="{BB962C8B-B14F-4D97-AF65-F5344CB8AC3E}">
        <p14:creationId xmlns:p14="http://schemas.microsoft.com/office/powerpoint/2010/main" val="3882068938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068246"/>
            <a:ext cx="6092071" cy="36620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）保质期，一定要告知用户产品还有多久的保质期。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）配料，有些用户对某些食物过敏，最好能读清楚。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）口感，是香的、脆的、糯的、软的、辣的或者其他，必须一五一十地讲清楚。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4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）规格，最划算的买法，要不要领券，还是自动满减等。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5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）价格，食品的高复购商品，都是赚复购的钱，一定要让用户感到划算的价格。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5D9C9908-031B-8587-4307-E72211171FC3}"/>
              </a:ext>
            </a:extLst>
          </p:cNvPr>
          <p:cNvSpPr/>
          <p:nvPr/>
        </p:nvSpPr>
        <p:spPr>
          <a:xfrm>
            <a:off x="2143372" y="1127726"/>
            <a:ext cx="77636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常见品类的营销话术框架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食品</a:t>
            </a:r>
          </a:p>
        </p:txBody>
      </p:sp>
    </p:spTree>
    <p:extLst>
      <p:ext uri="{BB962C8B-B14F-4D97-AF65-F5344CB8AC3E}">
        <p14:creationId xmlns:p14="http://schemas.microsoft.com/office/powerpoint/2010/main" val="172507960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开场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751880" y="2395898"/>
            <a:ext cx="3660262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30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秒的开场，主讲品牌介绍，问题引入。</a:t>
            </a: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讲解重点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69704" y="2346267"/>
            <a:ext cx="3809529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分钟的产品和福利，主讲产品最大亮点和优惠福利。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促销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699443" y="4839355"/>
            <a:ext cx="3725696" cy="657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分钟的促销，使用利他思维讲述，然后开价。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互动、留存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492567" y="4878936"/>
            <a:ext cx="4071785" cy="362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30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秒的专场，注意互动和留存。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1644430" y="838477"/>
            <a:ext cx="8892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直播营销话术的其他要点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</a:t>
            </a:r>
          </a:p>
        </p:txBody>
      </p:sp>
    </p:spTree>
    <p:extLst>
      <p:ext uri="{BB962C8B-B14F-4D97-AF65-F5344CB8AC3E}">
        <p14:creationId xmlns:p14="http://schemas.microsoft.com/office/powerpoint/2010/main" val="119278462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955851"/>
            <a:ext cx="4293877" cy="1941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955852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3317177"/>
            <a:ext cx="3851578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副播的主要工作是暖场配合，产品引出时要顺着主播的烦恼接话题、教导用户如何下单、如何拿到最优惠的单价、促单时期配合主播进行氛围烘托。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3193107"/>
            <a:ext cx="3890177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中控在改价阶段的倒计时以及剩余数量的响亮喊话，有时候还要客串品牌方的角色来进行砍价情节。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副播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中控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9F255F16-25F8-2EF8-AC89-FCFFB00E940B}"/>
              </a:ext>
            </a:extLst>
          </p:cNvPr>
          <p:cNvSpPr/>
          <p:nvPr/>
        </p:nvSpPr>
        <p:spPr>
          <a:xfrm>
            <a:off x="1462835" y="1445508"/>
            <a:ext cx="94564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直播营销话术的其他要点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副播、中控</a:t>
            </a:r>
          </a:p>
        </p:txBody>
      </p:sp>
    </p:spTree>
    <p:extLst>
      <p:ext uri="{BB962C8B-B14F-4D97-AF65-F5344CB8AC3E}">
        <p14:creationId xmlns:p14="http://schemas.microsoft.com/office/powerpoint/2010/main" val="79123333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847500" y="2298439"/>
            <a:ext cx="562240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“梦想新生活”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激活乡村振兴新动能</a:t>
            </a:r>
          </a:p>
        </p:txBody>
      </p:sp>
      <p:sp>
        <p:nvSpPr>
          <p:cNvPr id="41" name="356729">
            <a:hlinkClick r:id="rId3"/>
            <a:extLst>
              <a:ext uri="{FF2B5EF4-FFF2-40B4-BE49-F238E27FC236}">
                <a16:creationId xmlns:a16="http://schemas.microsoft.com/office/drawing/2014/main" id="{FE2EE235-CDF4-46A8-A092-1B6D8735E416}"/>
              </a:ext>
            </a:extLst>
          </p:cNvPr>
          <p:cNvSpPr txBox="1"/>
          <p:nvPr/>
        </p:nvSpPr>
        <p:spPr>
          <a:xfrm>
            <a:off x="2843561" y="3838097"/>
            <a:ext cx="5396620" cy="10826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首场助农直播亮点纷呈！</a:t>
            </a:r>
            <a:endParaRPr lang="en-US" altLang="zh-CN" sz="280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从“新”到“兴”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914535" y="1634425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8363" y="1347182"/>
            <a:ext cx="5011218" cy="50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10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2524075"/>
            <a:ext cx="3851578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遇到黑粉，无理由狂喷，我们需要提前准备好，主播及副播需要及时控场，把节奏带回正常的直播卖货。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5" y="4713417"/>
            <a:ext cx="8908771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当主播状态不好的时候，让主播下场休息几分钟回神，这时候如何自然地上下场，最好也有一个好的话术，而且是给用户能带来惊喜的，把坏的变成好的。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3890177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遇到之前有疑问或者售后问题的用户，千万不要在直播间与用户争论，立即在公屏上及时沟通，安排专属客服联系用户，快速解决问题。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反黑话术</a:t>
            </a: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调整话术</a:t>
            </a: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争论话术</a:t>
            </a: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93FEDD25-7B42-0657-8428-59032DC3A457}"/>
              </a:ext>
            </a:extLst>
          </p:cNvPr>
          <p:cNvSpPr/>
          <p:nvPr/>
        </p:nvSpPr>
        <p:spPr>
          <a:xfrm>
            <a:off x="1744963" y="1061325"/>
            <a:ext cx="8892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直播营销话术的其他要点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-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应急话术</a:t>
            </a:r>
          </a:p>
        </p:txBody>
      </p:sp>
    </p:spTree>
    <p:extLst>
      <p:ext uri="{BB962C8B-B14F-4D97-AF65-F5344CB8AC3E}">
        <p14:creationId xmlns:p14="http://schemas.microsoft.com/office/powerpoint/2010/main" val="2070314441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702036" y="1949123"/>
            <a:ext cx="140134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082CA76-C253-4F34-85E4-32E849B0B41B}"/>
              </a:ext>
            </a:extLst>
          </p:cNvPr>
          <p:cNvSpPr/>
          <p:nvPr/>
        </p:nvSpPr>
        <p:spPr>
          <a:xfrm>
            <a:off x="4103382" y="1636786"/>
            <a:ext cx="5478911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设计直播营销话术剧本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9B8739-59B0-42A0-82D2-A27FE7F351CD}"/>
              </a:ext>
            </a:extLst>
          </p:cNvPr>
          <p:cNvSpPr txBox="1"/>
          <p:nvPr/>
        </p:nvSpPr>
        <p:spPr>
          <a:xfrm>
            <a:off x="2341835" y="4289629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Design a script for live broadcast marketing language</a:t>
            </a:r>
          </a:p>
        </p:txBody>
      </p:sp>
      <p:sp>
        <p:nvSpPr>
          <p:cNvPr id="15" name="664867">
            <a:extLst>
              <a:ext uri="{FF2B5EF4-FFF2-40B4-BE49-F238E27FC236}">
                <a16:creationId xmlns:a16="http://schemas.microsoft.com/office/drawing/2014/main" id="{385EC12F-CDEC-490C-AEF3-C6C61E4E4E4A}"/>
              </a:ext>
            </a:extLst>
          </p:cNvPr>
          <p:cNvSpPr txBox="1"/>
          <p:nvPr/>
        </p:nvSpPr>
        <p:spPr>
          <a:xfrm>
            <a:off x="9451031" y="4468397"/>
            <a:ext cx="2940022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SDPS</a:t>
            </a: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单品话术打造术</a:t>
            </a:r>
          </a:p>
        </p:txBody>
      </p:sp>
      <p:sp>
        <p:nvSpPr>
          <p:cNvPr id="17" name="871467">
            <a:extLst>
              <a:ext uri="{FF2B5EF4-FFF2-40B4-BE49-F238E27FC236}">
                <a16:creationId xmlns:a16="http://schemas.microsoft.com/office/drawing/2014/main" id="{CB21302B-CB9B-42F5-A11C-1AE8C229BB2B}"/>
              </a:ext>
            </a:extLst>
          </p:cNvPr>
          <p:cNvSpPr txBox="1"/>
          <p:nvPr/>
        </p:nvSpPr>
        <p:spPr>
          <a:xfrm>
            <a:off x="9451031" y="5098288"/>
            <a:ext cx="2394163" cy="646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直播营销话术剧本设计要素</a:t>
            </a:r>
          </a:p>
        </p:txBody>
      </p:sp>
    </p:spTree>
    <p:extLst>
      <p:ext uri="{BB962C8B-B14F-4D97-AF65-F5344CB8AC3E}">
        <p14:creationId xmlns:p14="http://schemas.microsoft.com/office/powerpoint/2010/main" val="3425740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2837625" y="273374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3059839" y="5011057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5113176" y="3850018"/>
            <a:ext cx="5966003" cy="2127379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二、了解需求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）问题导向：“您在这个领域遇到的最大困难是什么？”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）开放性问题：“您对我们的产品有什么期望？”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）急迫感：“如果您不解决这个问题，可能会导致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537" y="1154960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3552845" y="1034960"/>
            <a:ext cx="55595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SDPS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单品话术打造术</a:t>
            </a:r>
          </a:p>
        </p:txBody>
      </p:sp>
      <p:sp>
        <p:nvSpPr>
          <p:cNvPr id="3" name="004216">
            <a:extLst>
              <a:ext uri="{FF2B5EF4-FFF2-40B4-BE49-F238E27FC236}">
                <a16:creationId xmlns:a16="http://schemas.microsoft.com/office/drawing/2014/main" id="{C40C2D45-034D-8621-A94C-ED8EE4C09EB5}"/>
              </a:ext>
            </a:extLst>
          </p:cNvPr>
          <p:cNvSpPr/>
          <p:nvPr/>
        </p:nvSpPr>
        <p:spPr bwMode="auto">
          <a:xfrm>
            <a:off x="5113175" y="1856988"/>
            <a:ext cx="5966003" cy="1903247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一、吸引注意力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）创造共鸣：“您是否有过这样的经历？”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）引用数据：“根据我们的调查数据显示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）提出问题：“您是否希望改善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？”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）引用成功案例：“有一位客户使用我们的产品后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</p:txBody>
      </p:sp>
    </p:spTree>
    <p:extLst>
      <p:ext uri="{BB962C8B-B14F-4D97-AF65-F5344CB8AC3E}">
        <p14:creationId xmlns:p14="http://schemas.microsoft.com/office/powerpoint/2010/main" val="428496205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2837625" y="273374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3059839" y="5011057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5290458" y="1749956"/>
            <a:ext cx="5971591" cy="1972958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三、产品推介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）强调特点：“我们的产品具有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的特点。”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）价值描绘：“使用我们的产品，您可以获得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）对比优势：“与竞争对手相比，我们的产品更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5290458" y="3842915"/>
            <a:ext cx="5966003" cy="2231832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四、客服客户疑虑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）消除风险：“我们提供免费试用期，您可以先体验一下。”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）引用客户评价：“很多客户都对我们的产品给予了积极的评价。”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）解决顾虑：“我们的售后团队会提供全程支持。”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537" y="1154960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3552845" y="1034960"/>
            <a:ext cx="55595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SDPS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单品话术打造术</a:t>
            </a:r>
          </a:p>
        </p:txBody>
      </p:sp>
    </p:spTree>
    <p:extLst>
      <p:ext uri="{BB962C8B-B14F-4D97-AF65-F5344CB8AC3E}">
        <p14:creationId xmlns:p14="http://schemas.microsoft.com/office/powerpoint/2010/main" val="294738260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468153">
            <a:extLst>
              <a:ext uri="{FF2B5EF4-FFF2-40B4-BE49-F238E27FC236}">
                <a16:creationId xmlns:a16="http://schemas.microsoft.com/office/drawing/2014/main" id="{8C5EBD9C-8CF8-4558-959C-42C33F9214C5}"/>
              </a:ext>
            </a:extLst>
          </p:cNvPr>
          <p:cNvCxnSpPr>
            <a:cxnSpLocks/>
          </p:cNvCxnSpPr>
          <p:nvPr/>
        </p:nvCxnSpPr>
        <p:spPr bwMode="auto">
          <a:xfrm>
            <a:off x="2837625" y="2733741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730573">
            <a:extLst>
              <a:ext uri="{FF2B5EF4-FFF2-40B4-BE49-F238E27FC236}">
                <a16:creationId xmlns:a16="http://schemas.microsoft.com/office/drawing/2014/main" id="{85DF231F-B09A-47C4-AB84-2F9E23999D72}"/>
              </a:ext>
            </a:extLst>
          </p:cNvPr>
          <p:cNvCxnSpPr>
            <a:cxnSpLocks/>
          </p:cNvCxnSpPr>
          <p:nvPr/>
        </p:nvCxnSpPr>
        <p:spPr bwMode="auto">
          <a:xfrm>
            <a:off x="3059839" y="5011057"/>
            <a:ext cx="319113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004216">
            <a:extLst>
              <a:ext uri="{FF2B5EF4-FFF2-40B4-BE49-F238E27FC236}">
                <a16:creationId xmlns:a16="http://schemas.microsoft.com/office/drawing/2014/main" id="{CDE986E9-0547-4EBF-A64A-FF0A0B366D91}"/>
              </a:ext>
            </a:extLst>
          </p:cNvPr>
          <p:cNvSpPr/>
          <p:nvPr/>
        </p:nvSpPr>
        <p:spPr bwMode="auto">
          <a:xfrm>
            <a:off x="5290458" y="1749956"/>
            <a:ext cx="5971591" cy="1679044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五、争取订单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）制造紧迫感：“现在购买可以享受优惠折扣。”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）提供额外价值：“如果您现在购买，我们会赠送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……”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）限时优惠：“这个优惠只有一周的有效期。”</a:t>
            </a:r>
          </a:p>
        </p:txBody>
      </p:sp>
      <p:sp>
        <p:nvSpPr>
          <p:cNvPr id="130" name="476645">
            <a:extLst>
              <a:ext uri="{FF2B5EF4-FFF2-40B4-BE49-F238E27FC236}">
                <a16:creationId xmlns:a16="http://schemas.microsoft.com/office/drawing/2014/main" id="{E0860139-5A93-4FF1-8834-520C90BE222D}"/>
              </a:ext>
            </a:extLst>
          </p:cNvPr>
          <p:cNvSpPr/>
          <p:nvPr/>
        </p:nvSpPr>
        <p:spPr bwMode="auto">
          <a:xfrm>
            <a:off x="5290458" y="3663083"/>
            <a:ext cx="5966003" cy="2411664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六、结束对话</a:t>
            </a:r>
            <a:endParaRPr lang="en-US" altLang="zh-CN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）总结需求：“根据您的需求，我们的产品完全符合您的要求。”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）留下联系方式：“如果您有任何问题，请随时联系我们。”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）确认下一步行动：“我们可以安排一个专员给您提供更详细的信息。”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AF0FD0-B364-462F-9BA9-DB00F6134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537" y="1154960"/>
            <a:ext cx="5808749" cy="5808749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71EBC0E0-4029-22F4-9D3C-6E369FA274A5}"/>
              </a:ext>
            </a:extLst>
          </p:cNvPr>
          <p:cNvSpPr/>
          <p:nvPr/>
        </p:nvSpPr>
        <p:spPr>
          <a:xfrm>
            <a:off x="3552845" y="1034960"/>
            <a:ext cx="55595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SDPS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单品话术打造术</a:t>
            </a:r>
          </a:p>
        </p:txBody>
      </p:sp>
    </p:spTree>
    <p:extLst>
      <p:ext uri="{BB962C8B-B14F-4D97-AF65-F5344CB8AC3E}">
        <p14:creationId xmlns:p14="http://schemas.microsoft.com/office/powerpoint/2010/main" val="3365922418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733145" y="1839500"/>
            <a:ext cx="4072335" cy="711531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733145" y="2660854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9" name="028099">
            <a:extLst>
              <a:ext uri="{FF2B5EF4-FFF2-40B4-BE49-F238E27FC236}">
                <a16:creationId xmlns:a16="http://schemas.microsoft.com/office/drawing/2014/main" id="{D60E6F8E-BDC5-46E5-9D87-FA6DBED207C2}"/>
              </a:ext>
            </a:extLst>
          </p:cNvPr>
          <p:cNvSpPr/>
          <p:nvPr/>
        </p:nvSpPr>
        <p:spPr bwMode="auto">
          <a:xfrm>
            <a:off x="1733145" y="4114248"/>
            <a:ext cx="4072335" cy="1625068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6368426" y="1862603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1" name="235690">
            <a:extLst>
              <a:ext uri="{FF2B5EF4-FFF2-40B4-BE49-F238E27FC236}">
                <a16:creationId xmlns:a16="http://schemas.microsoft.com/office/drawing/2014/main" id="{6A3AC974-E989-4D38-9D1D-46FE96864EF4}"/>
              </a:ext>
            </a:extLst>
          </p:cNvPr>
          <p:cNvSpPr/>
          <p:nvPr/>
        </p:nvSpPr>
        <p:spPr bwMode="auto">
          <a:xfrm>
            <a:off x="6368426" y="3354317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3" name="020211">
            <a:extLst>
              <a:ext uri="{FF2B5EF4-FFF2-40B4-BE49-F238E27FC236}">
                <a16:creationId xmlns:a16="http://schemas.microsoft.com/office/drawing/2014/main" id="{AAC8BCBA-70DB-4CE7-8F16-17EA5D7E3D97}"/>
              </a:ext>
            </a:extLst>
          </p:cNvPr>
          <p:cNvSpPr/>
          <p:nvPr/>
        </p:nvSpPr>
        <p:spPr>
          <a:xfrm>
            <a:off x="2337353" y="1955608"/>
            <a:ext cx="2917751" cy="332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提炼商品卖点</a:t>
            </a:r>
          </a:p>
        </p:txBody>
      </p:sp>
      <p:sp>
        <p:nvSpPr>
          <p:cNvPr id="45" name="237812">
            <a:extLst>
              <a:ext uri="{FF2B5EF4-FFF2-40B4-BE49-F238E27FC236}">
                <a16:creationId xmlns:a16="http://schemas.microsoft.com/office/drawing/2014/main" id="{1960D362-6E05-4D87-B986-F1983671374F}"/>
              </a:ext>
            </a:extLst>
          </p:cNvPr>
          <p:cNvSpPr/>
          <p:nvPr/>
        </p:nvSpPr>
        <p:spPr>
          <a:xfrm>
            <a:off x="2270091" y="4326362"/>
            <a:ext cx="3948191" cy="1365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挖掘产品核心卖点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）核心卖点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）必须向消费者称述一个主张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）这种主张必须是独特的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——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差异化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4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）要强有力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6992921" y="2284553"/>
            <a:ext cx="2953543" cy="584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通过对消费者的洞察增加转化，确定使用场景</a:t>
            </a:r>
          </a:p>
        </p:txBody>
      </p:sp>
      <p:sp>
        <p:nvSpPr>
          <p:cNvPr id="55" name="384964">
            <a:extLst>
              <a:ext uri="{FF2B5EF4-FFF2-40B4-BE49-F238E27FC236}">
                <a16:creationId xmlns:a16="http://schemas.microsoft.com/office/drawing/2014/main" id="{32DAB57A-9958-456B-8D66-0904DF2B2581}"/>
              </a:ext>
            </a:extLst>
          </p:cNvPr>
          <p:cNvSpPr/>
          <p:nvPr/>
        </p:nvSpPr>
        <p:spPr>
          <a:xfrm>
            <a:off x="2372393" y="2778378"/>
            <a:ext cx="2483965" cy="110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找到产品卖点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①详情页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②评价</a:t>
            </a: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③搜索</a:t>
            </a:r>
          </a:p>
        </p:txBody>
      </p:sp>
      <p:sp>
        <p:nvSpPr>
          <p:cNvPr id="57" name="656383">
            <a:extLst>
              <a:ext uri="{FF2B5EF4-FFF2-40B4-BE49-F238E27FC236}">
                <a16:creationId xmlns:a16="http://schemas.microsoft.com/office/drawing/2014/main" id="{3D012856-3CA7-49E0-974A-2C447588833C}"/>
              </a:ext>
            </a:extLst>
          </p:cNvPr>
          <p:cNvSpPr/>
          <p:nvPr/>
        </p:nvSpPr>
        <p:spPr>
          <a:xfrm>
            <a:off x="7010991" y="3918502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形成话术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766487" y="3101868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839379" y="3163444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1" name="393529">
            <a:extLst>
              <a:ext uri="{FF2B5EF4-FFF2-40B4-BE49-F238E27FC236}">
                <a16:creationId xmlns:a16="http://schemas.microsoft.com/office/drawing/2014/main" id="{5DC16C26-3BBB-42D8-8929-3FE22CEA7E45}"/>
              </a:ext>
            </a:extLst>
          </p:cNvPr>
          <p:cNvSpPr/>
          <p:nvPr/>
        </p:nvSpPr>
        <p:spPr bwMode="auto">
          <a:xfrm>
            <a:off x="1756064" y="4656914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0" name="509935">
            <a:extLst>
              <a:ext uri="{FF2B5EF4-FFF2-40B4-BE49-F238E27FC236}">
                <a16:creationId xmlns:a16="http://schemas.microsoft.com/office/drawing/2014/main" id="{48E910FA-0E07-42AF-9EA4-02AA99187026}"/>
              </a:ext>
            </a:extLst>
          </p:cNvPr>
          <p:cNvSpPr>
            <a:spLocks/>
          </p:cNvSpPr>
          <p:nvPr/>
        </p:nvSpPr>
        <p:spPr bwMode="auto">
          <a:xfrm>
            <a:off x="1864118" y="4747707"/>
            <a:ext cx="326876" cy="293976"/>
          </a:xfrm>
          <a:custGeom>
            <a:avLst/>
            <a:gdLst>
              <a:gd name="T0" fmla="*/ 1225 w 1280"/>
              <a:gd name="T1" fmla="*/ 929 h 1152"/>
              <a:gd name="T2" fmla="*/ 1207 w 1280"/>
              <a:gd name="T3" fmla="*/ 929 h 1152"/>
              <a:gd name="T4" fmla="*/ 1207 w 1280"/>
              <a:gd name="T5" fmla="*/ 631 h 1152"/>
              <a:gd name="T6" fmla="*/ 1098 w 1280"/>
              <a:gd name="T7" fmla="*/ 524 h 1152"/>
              <a:gd name="T8" fmla="*/ 669 w 1280"/>
              <a:gd name="T9" fmla="*/ 524 h 1152"/>
              <a:gd name="T10" fmla="*/ 669 w 1280"/>
              <a:gd name="T11" fmla="*/ 322 h 1152"/>
              <a:gd name="T12" fmla="*/ 742 w 1280"/>
              <a:gd name="T13" fmla="*/ 322 h 1152"/>
              <a:gd name="T14" fmla="*/ 798 w 1280"/>
              <a:gd name="T15" fmla="*/ 266 h 1152"/>
              <a:gd name="T16" fmla="*/ 798 w 1280"/>
              <a:gd name="T17" fmla="*/ 56 h 1152"/>
              <a:gd name="T18" fmla="*/ 742 w 1280"/>
              <a:gd name="T19" fmla="*/ 0 h 1152"/>
              <a:gd name="T20" fmla="*/ 501 w 1280"/>
              <a:gd name="T21" fmla="*/ 0 h 1152"/>
              <a:gd name="T22" fmla="*/ 445 w 1280"/>
              <a:gd name="T23" fmla="*/ 56 h 1152"/>
              <a:gd name="T24" fmla="*/ 445 w 1280"/>
              <a:gd name="T25" fmla="*/ 266 h 1152"/>
              <a:gd name="T26" fmla="*/ 501 w 1280"/>
              <a:gd name="T27" fmla="*/ 322 h 1152"/>
              <a:gd name="T28" fmla="*/ 564 w 1280"/>
              <a:gd name="T29" fmla="*/ 322 h 1152"/>
              <a:gd name="T30" fmla="*/ 564 w 1280"/>
              <a:gd name="T31" fmla="*/ 524 h 1152"/>
              <a:gd name="T32" fmla="*/ 171 w 1280"/>
              <a:gd name="T33" fmla="*/ 524 h 1152"/>
              <a:gd name="T34" fmla="*/ 63 w 1280"/>
              <a:gd name="T35" fmla="*/ 631 h 1152"/>
              <a:gd name="T36" fmla="*/ 63 w 1280"/>
              <a:gd name="T37" fmla="*/ 929 h 1152"/>
              <a:gd name="T38" fmla="*/ 56 w 1280"/>
              <a:gd name="T39" fmla="*/ 929 h 1152"/>
              <a:gd name="T40" fmla="*/ 0 w 1280"/>
              <a:gd name="T41" fmla="*/ 985 h 1152"/>
              <a:gd name="T42" fmla="*/ 0 w 1280"/>
              <a:gd name="T43" fmla="*/ 1097 h 1152"/>
              <a:gd name="T44" fmla="*/ 56 w 1280"/>
              <a:gd name="T45" fmla="*/ 1152 h 1152"/>
              <a:gd name="T46" fmla="*/ 189 w 1280"/>
              <a:gd name="T47" fmla="*/ 1152 h 1152"/>
              <a:gd name="T48" fmla="*/ 245 w 1280"/>
              <a:gd name="T49" fmla="*/ 1097 h 1152"/>
              <a:gd name="T50" fmla="*/ 245 w 1280"/>
              <a:gd name="T51" fmla="*/ 985 h 1152"/>
              <a:gd name="T52" fmla="*/ 189 w 1280"/>
              <a:gd name="T53" fmla="*/ 929 h 1152"/>
              <a:gd name="T54" fmla="*/ 168 w 1280"/>
              <a:gd name="T55" fmla="*/ 929 h 1152"/>
              <a:gd name="T56" fmla="*/ 168 w 1280"/>
              <a:gd name="T57" fmla="*/ 631 h 1152"/>
              <a:gd name="T58" fmla="*/ 171 w 1280"/>
              <a:gd name="T59" fmla="*/ 629 h 1152"/>
              <a:gd name="T60" fmla="*/ 564 w 1280"/>
              <a:gd name="T61" fmla="*/ 629 h 1152"/>
              <a:gd name="T62" fmla="*/ 564 w 1280"/>
              <a:gd name="T63" fmla="*/ 929 h 1152"/>
              <a:gd name="T64" fmla="*/ 553 w 1280"/>
              <a:gd name="T65" fmla="*/ 929 h 1152"/>
              <a:gd name="T66" fmla="*/ 497 w 1280"/>
              <a:gd name="T67" fmla="*/ 985 h 1152"/>
              <a:gd name="T68" fmla="*/ 497 w 1280"/>
              <a:gd name="T69" fmla="*/ 1097 h 1152"/>
              <a:gd name="T70" fmla="*/ 553 w 1280"/>
              <a:gd name="T71" fmla="*/ 1152 h 1152"/>
              <a:gd name="T72" fmla="*/ 686 w 1280"/>
              <a:gd name="T73" fmla="*/ 1152 h 1152"/>
              <a:gd name="T74" fmla="*/ 742 w 1280"/>
              <a:gd name="T75" fmla="*/ 1097 h 1152"/>
              <a:gd name="T76" fmla="*/ 742 w 1280"/>
              <a:gd name="T77" fmla="*/ 985 h 1152"/>
              <a:gd name="T78" fmla="*/ 686 w 1280"/>
              <a:gd name="T79" fmla="*/ 929 h 1152"/>
              <a:gd name="T80" fmla="*/ 669 w 1280"/>
              <a:gd name="T81" fmla="*/ 929 h 1152"/>
              <a:gd name="T82" fmla="*/ 669 w 1280"/>
              <a:gd name="T83" fmla="*/ 629 h 1152"/>
              <a:gd name="T84" fmla="*/ 1098 w 1280"/>
              <a:gd name="T85" fmla="*/ 629 h 1152"/>
              <a:gd name="T86" fmla="*/ 1102 w 1280"/>
              <a:gd name="T87" fmla="*/ 631 h 1152"/>
              <a:gd name="T88" fmla="*/ 1102 w 1280"/>
              <a:gd name="T89" fmla="*/ 929 h 1152"/>
              <a:gd name="T90" fmla="*/ 1092 w 1280"/>
              <a:gd name="T91" fmla="*/ 929 h 1152"/>
              <a:gd name="T92" fmla="*/ 1036 w 1280"/>
              <a:gd name="T93" fmla="*/ 985 h 1152"/>
              <a:gd name="T94" fmla="*/ 1036 w 1280"/>
              <a:gd name="T95" fmla="*/ 1097 h 1152"/>
              <a:gd name="T96" fmla="*/ 1092 w 1280"/>
              <a:gd name="T97" fmla="*/ 1152 h 1152"/>
              <a:gd name="T98" fmla="*/ 1225 w 1280"/>
              <a:gd name="T99" fmla="*/ 1152 h 1152"/>
              <a:gd name="T100" fmla="*/ 1280 w 1280"/>
              <a:gd name="T101" fmla="*/ 1097 h 1152"/>
              <a:gd name="T102" fmla="*/ 1280 w 1280"/>
              <a:gd name="T103" fmla="*/ 985 h 1152"/>
              <a:gd name="T104" fmla="*/ 1225 w 1280"/>
              <a:gd name="T105" fmla="*/ 929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" h="1152">
                <a:moveTo>
                  <a:pt x="1225" y="929"/>
                </a:moveTo>
                <a:lnTo>
                  <a:pt x="1207" y="929"/>
                </a:lnTo>
                <a:lnTo>
                  <a:pt x="1207" y="631"/>
                </a:lnTo>
                <a:cubicBezTo>
                  <a:pt x="1207" y="572"/>
                  <a:pt x="1158" y="524"/>
                  <a:pt x="1098" y="524"/>
                </a:cubicBezTo>
                <a:lnTo>
                  <a:pt x="669" y="524"/>
                </a:lnTo>
                <a:lnTo>
                  <a:pt x="669" y="322"/>
                </a:lnTo>
                <a:lnTo>
                  <a:pt x="742" y="322"/>
                </a:lnTo>
                <a:cubicBezTo>
                  <a:pt x="773" y="322"/>
                  <a:pt x="798" y="297"/>
                  <a:pt x="798" y="266"/>
                </a:cubicBezTo>
                <a:lnTo>
                  <a:pt x="798" y="56"/>
                </a:lnTo>
                <a:cubicBezTo>
                  <a:pt x="798" y="26"/>
                  <a:pt x="773" y="0"/>
                  <a:pt x="742" y="0"/>
                </a:cubicBezTo>
                <a:lnTo>
                  <a:pt x="501" y="0"/>
                </a:lnTo>
                <a:cubicBezTo>
                  <a:pt x="470" y="0"/>
                  <a:pt x="445" y="26"/>
                  <a:pt x="445" y="56"/>
                </a:cubicBezTo>
                <a:lnTo>
                  <a:pt x="445" y="266"/>
                </a:lnTo>
                <a:cubicBezTo>
                  <a:pt x="445" y="297"/>
                  <a:pt x="470" y="322"/>
                  <a:pt x="501" y="322"/>
                </a:cubicBezTo>
                <a:lnTo>
                  <a:pt x="564" y="322"/>
                </a:lnTo>
                <a:lnTo>
                  <a:pt x="564" y="524"/>
                </a:lnTo>
                <a:lnTo>
                  <a:pt x="171" y="524"/>
                </a:lnTo>
                <a:cubicBezTo>
                  <a:pt x="111" y="524"/>
                  <a:pt x="63" y="571"/>
                  <a:pt x="63" y="631"/>
                </a:cubicBezTo>
                <a:lnTo>
                  <a:pt x="63" y="929"/>
                </a:lnTo>
                <a:lnTo>
                  <a:pt x="56" y="929"/>
                </a:lnTo>
                <a:cubicBezTo>
                  <a:pt x="26" y="929"/>
                  <a:pt x="0" y="954"/>
                  <a:pt x="0" y="985"/>
                </a:cubicBezTo>
                <a:lnTo>
                  <a:pt x="0" y="1097"/>
                </a:lnTo>
                <a:cubicBezTo>
                  <a:pt x="0" y="1127"/>
                  <a:pt x="26" y="1152"/>
                  <a:pt x="56" y="1152"/>
                </a:cubicBezTo>
                <a:lnTo>
                  <a:pt x="189" y="1152"/>
                </a:lnTo>
                <a:cubicBezTo>
                  <a:pt x="220" y="1152"/>
                  <a:pt x="245" y="1127"/>
                  <a:pt x="245" y="1097"/>
                </a:cubicBezTo>
                <a:lnTo>
                  <a:pt x="245" y="985"/>
                </a:lnTo>
                <a:cubicBezTo>
                  <a:pt x="245" y="954"/>
                  <a:pt x="220" y="929"/>
                  <a:pt x="189" y="929"/>
                </a:cubicBezTo>
                <a:lnTo>
                  <a:pt x="168" y="929"/>
                </a:lnTo>
                <a:lnTo>
                  <a:pt x="168" y="631"/>
                </a:lnTo>
                <a:cubicBezTo>
                  <a:pt x="168" y="629"/>
                  <a:pt x="168" y="629"/>
                  <a:pt x="171" y="629"/>
                </a:cubicBezTo>
                <a:lnTo>
                  <a:pt x="564" y="629"/>
                </a:lnTo>
                <a:lnTo>
                  <a:pt x="564" y="929"/>
                </a:lnTo>
                <a:lnTo>
                  <a:pt x="553" y="929"/>
                </a:lnTo>
                <a:cubicBezTo>
                  <a:pt x="522" y="929"/>
                  <a:pt x="497" y="954"/>
                  <a:pt x="497" y="985"/>
                </a:cubicBezTo>
                <a:lnTo>
                  <a:pt x="497" y="1097"/>
                </a:lnTo>
                <a:cubicBezTo>
                  <a:pt x="497" y="1127"/>
                  <a:pt x="522" y="1152"/>
                  <a:pt x="553" y="1152"/>
                </a:cubicBezTo>
                <a:lnTo>
                  <a:pt x="686" y="1152"/>
                </a:lnTo>
                <a:cubicBezTo>
                  <a:pt x="717" y="1152"/>
                  <a:pt x="742" y="1127"/>
                  <a:pt x="742" y="1097"/>
                </a:cubicBezTo>
                <a:lnTo>
                  <a:pt x="742" y="985"/>
                </a:lnTo>
                <a:cubicBezTo>
                  <a:pt x="742" y="954"/>
                  <a:pt x="717" y="929"/>
                  <a:pt x="686" y="929"/>
                </a:cubicBezTo>
                <a:lnTo>
                  <a:pt x="669" y="929"/>
                </a:lnTo>
                <a:lnTo>
                  <a:pt x="669" y="629"/>
                </a:lnTo>
                <a:lnTo>
                  <a:pt x="1098" y="629"/>
                </a:lnTo>
                <a:cubicBezTo>
                  <a:pt x="1101" y="629"/>
                  <a:pt x="1102" y="630"/>
                  <a:pt x="1102" y="631"/>
                </a:cubicBezTo>
                <a:lnTo>
                  <a:pt x="1102" y="929"/>
                </a:lnTo>
                <a:lnTo>
                  <a:pt x="1092" y="929"/>
                </a:lnTo>
                <a:cubicBezTo>
                  <a:pt x="1061" y="929"/>
                  <a:pt x="1036" y="954"/>
                  <a:pt x="1036" y="985"/>
                </a:cubicBezTo>
                <a:lnTo>
                  <a:pt x="1036" y="1097"/>
                </a:lnTo>
                <a:cubicBezTo>
                  <a:pt x="1036" y="1127"/>
                  <a:pt x="1061" y="1152"/>
                  <a:pt x="1092" y="1152"/>
                </a:cubicBezTo>
                <a:lnTo>
                  <a:pt x="1225" y="1152"/>
                </a:lnTo>
                <a:cubicBezTo>
                  <a:pt x="1255" y="1152"/>
                  <a:pt x="1280" y="1127"/>
                  <a:pt x="1280" y="1097"/>
                </a:cubicBezTo>
                <a:lnTo>
                  <a:pt x="1280" y="985"/>
                </a:lnTo>
                <a:cubicBezTo>
                  <a:pt x="1280" y="954"/>
                  <a:pt x="1255" y="929"/>
                  <a:pt x="1225" y="9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6422906" y="2348062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548139" y="2422238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8" name="295842">
            <a:extLst>
              <a:ext uri="{FF2B5EF4-FFF2-40B4-BE49-F238E27FC236}">
                <a16:creationId xmlns:a16="http://schemas.microsoft.com/office/drawing/2014/main" id="{6BE71B83-C060-4362-807C-9D54A8DB3683}"/>
              </a:ext>
            </a:extLst>
          </p:cNvPr>
          <p:cNvSpPr/>
          <p:nvPr/>
        </p:nvSpPr>
        <p:spPr bwMode="auto">
          <a:xfrm>
            <a:off x="6463640" y="3818532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2" name="715536">
            <a:extLst>
              <a:ext uri="{FF2B5EF4-FFF2-40B4-BE49-F238E27FC236}">
                <a16:creationId xmlns:a16="http://schemas.microsoft.com/office/drawing/2014/main" id="{45078547-EC69-4F99-98E9-838FAA414B4A}"/>
              </a:ext>
            </a:extLst>
          </p:cNvPr>
          <p:cNvSpPr>
            <a:spLocks noEditPoints="1"/>
          </p:cNvSpPr>
          <p:nvPr/>
        </p:nvSpPr>
        <p:spPr bwMode="auto">
          <a:xfrm>
            <a:off x="6556260" y="3946943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3" name="087955">
            <a:extLst>
              <a:ext uri="{FF2B5EF4-FFF2-40B4-BE49-F238E27FC236}">
                <a16:creationId xmlns:a16="http://schemas.microsoft.com/office/drawing/2014/main" id="{184A3B5A-98D1-46BC-8DF7-5A4C6A122F74}"/>
              </a:ext>
            </a:extLst>
          </p:cNvPr>
          <p:cNvSpPr>
            <a:spLocks noEditPoints="1"/>
          </p:cNvSpPr>
          <p:nvPr/>
        </p:nvSpPr>
        <p:spPr bwMode="auto">
          <a:xfrm>
            <a:off x="6659479" y="4954251"/>
            <a:ext cx="290503" cy="290502"/>
          </a:xfrm>
          <a:custGeom>
            <a:avLst/>
            <a:gdLst>
              <a:gd name="T0" fmla="*/ 166 w 227"/>
              <a:gd name="T1" fmla="*/ 81 h 227"/>
              <a:gd name="T2" fmla="*/ 121 w 227"/>
              <a:gd name="T3" fmla="*/ 81 h 227"/>
              <a:gd name="T4" fmla="*/ 63 w 227"/>
              <a:gd name="T5" fmla="*/ 81 h 227"/>
              <a:gd name="T6" fmla="*/ 31 w 227"/>
              <a:gd name="T7" fmla="*/ 81 h 227"/>
              <a:gd name="T8" fmla="*/ 14 w 227"/>
              <a:gd name="T9" fmla="*/ 81 h 227"/>
              <a:gd name="T10" fmla="*/ 37 w 227"/>
              <a:gd name="T11" fmla="*/ 110 h 227"/>
              <a:gd name="T12" fmla="*/ 82 w 227"/>
              <a:gd name="T13" fmla="*/ 110 h 227"/>
              <a:gd name="T14" fmla="*/ 146 w 227"/>
              <a:gd name="T15" fmla="*/ 110 h 227"/>
              <a:gd name="T16" fmla="*/ 183 w 227"/>
              <a:gd name="T17" fmla="*/ 110 h 227"/>
              <a:gd name="T18" fmla="*/ 204 w 227"/>
              <a:gd name="T19" fmla="*/ 110 h 227"/>
              <a:gd name="T20" fmla="*/ 212 w 227"/>
              <a:gd name="T21" fmla="*/ 110 h 227"/>
              <a:gd name="T22" fmla="*/ 214 w 227"/>
              <a:gd name="T23" fmla="*/ 83 h 227"/>
              <a:gd name="T24" fmla="*/ 109 w 227"/>
              <a:gd name="T25" fmla="*/ 157 h 227"/>
              <a:gd name="T26" fmla="*/ 91 w 227"/>
              <a:gd name="T27" fmla="*/ 157 h 227"/>
              <a:gd name="T28" fmla="*/ 86 w 227"/>
              <a:gd name="T29" fmla="*/ 145 h 227"/>
              <a:gd name="T30" fmla="*/ 130 w 227"/>
              <a:gd name="T31" fmla="*/ 144 h 227"/>
              <a:gd name="T32" fmla="*/ 141 w 227"/>
              <a:gd name="T33" fmla="*/ 147 h 227"/>
              <a:gd name="T34" fmla="*/ 207 w 227"/>
              <a:gd name="T35" fmla="*/ 227 h 227"/>
              <a:gd name="T36" fmla="*/ 120 w 227"/>
              <a:gd name="T37" fmla="*/ 227 h 227"/>
              <a:gd name="T38" fmla="*/ 36 w 227"/>
              <a:gd name="T39" fmla="*/ 227 h 227"/>
              <a:gd name="T40" fmla="*/ 21 w 227"/>
              <a:gd name="T41" fmla="*/ 227 h 227"/>
              <a:gd name="T42" fmla="*/ 14 w 227"/>
              <a:gd name="T43" fmla="*/ 173 h 227"/>
              <a:gd name="T44" fmla="*/ 14 w 227"/>
              <a:gd name="T45" fmla="*/ 126 h 227"/>
              <a:gd name="T46" fmla="*/ 8 w 227"/>
              <a:gd name="T47" fmla="*/ 124 h 227"/>
              <a:gd name="T48" fmla="*/ 1 w 227"/>
              <a:gd name="T49" fmla="*/ 103 h 227"/>
              <a:gd name="T50" fmla="*/ 0 w 227"/>
              <a:gd name="T51" fmla="*/ 74 h 227"/>
              <a:gd name="T52" fmla="*/ 16 w 227"/>
              <a:gd name="T53" fmla="*/ 33 h 227"/>
              <a:gd name="T54" fmla="*/ 27 w 227"/>
              <a:gd name="T55" fmla="*/ 6 h 227"/>
              <a:gd name="T56" fmla="*/ 87 w 227"/>
              <a:gd name="T57" fmla="*/ 0 h 227"/>
              <a:gd name="T58" fmla="*/ 174 w 227"/>
              <a:gd name="T59" fmla="*/ 0 h 227"/>
              <a:gd name="T60" fmla="*/ 194 w 227"/>
              <a:gd name="T61" fmla="*/ 0 h 227"/>
              <a:gd name="T62" fmla="*/ 211 w 227"/>
              <a:gd name="T63" fmla="*/ 35 h 227"/>
              <a:gd name="T64" fmla="*/ 225 w 227"/>
              <a:gd name="T65" fmla="*/ 67 h 227"/>
              <a:gd name="T66" fmla="*/ 227 w 227"/>
              <a:gd name="T67" fmla="*/ 82 h 227"/>
              <a:gd name="T68" fmla="*/ 227 w 227"/>
              <a:gd name="T69" fmla="*/ 116 h 227"/>
              <a:gd name="T70" fmla="*/ 221 w 227"/>
              <a:gd name="T71" fmla="*/ 124 h 227"/>
              <a:gd name="T72" fmla="*/ 214 w 227"/>
              <a:gd name="T73" fmla="*/ 187 h 227"/>
              <a:gd name="T74" fmla="*/ 214 w 227"/>
              <a:gd name="T75" fmla="*/ 219 h 227"/>
              <a:gd name="T76" fmla="*/ 207 w 227"/>
              <a:gd name="T77" fmla="*/ 227 h 227"/>
              <a:gd name="T78" fmla="*/ 127 w 227"/>
              <a:gd name="T79" fmla="*/ 214 h 227"/>
              <a:gd name="T80" fmla="*/ 191 w 227"/>
              <a:gd name="T81" fmla="*/ 214 h 227"/>
              <a:gd name="T82" fmla="*/ 201 w 227"/>
              <a:gd name="T83" fmla="*/ 198 h 227"/>
              <a:gd name="T84" fmla="*/ 201 w 227"/>
              <a:gd name="T85" fmla="*/ 139 h 227"/>
              <a:gd name="T86" fmla="*/ 184 w 227"/>
              <a:gd name="T87" fmla="*/ 124 h 227"/>
              <a:gd name="T88" fmla="*/ 136 w 227"/>
              <a:gd name="T89" fmla="*/ 124 h 227"/>
              <a:gd name="T90" fmla="*/ 83 w 227"/>
              <a:gd name="T91" fmla="*/ 124 h 227"/>
              <a:gd name="T92" fmla="*/ 45 w 227"/>
              <a:gd name="T93" fmla="*/ 124 h 227"/>
              <a:gd name="T94" fmla="*/ 29 w 227"/>
              <a:gd name="T95" fmla="*/ 124 h 227"/>
              <a:gd name="T96" fmla="*/ 45 w 227"/>
              <a:gd name="T97" fmla="*/ 67 h 227"/>
              <a:gd name="T98" fmla="*/ 93 w 227"/>
              <a:gd name="T99" fmla="*/ 67 h 227"/>
              <a:gd name="T100" fmla="*/ 131 w 227"/>
              <a:gd name="T101" fmla="*/ 67 h 227"/>
              <a:gd name="T102" fmla="*/ 183 w 227"/>
              <a:gd name="T103" fmla="*/ 67 h 227"/>
              <a:gd name="T104" fmla="*/ 207 w 227"/>
              <a:gd name="T105" fmla="*/ 67 h 227"/>
              <a:gd name="T106" fmla="*/ 198 w 227"/>
              <a:gd name="T107" fmla="*/ 36 h 227"/>
              <a:gd name="T108" fmla="*/ 188 w 227"/>
              <a:gd name="T109" fmla="*/ 14 h 227"/>
              <a:gd name="T110" fmla="*/ 74 w 227"/>
              <a:gd name="T111" fmla="*/ 14 h 227"/>
              <a:gd name="T112" fmla="*/ 39 w 227"/>
              <a:gd name="T113" fmla="*/ 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7" h="227">
                <a:moveTo>
                  <a:pt x="214" y="81"/>
                </a:moveTo>
                <a:lnTo>
                  <a:pt x="201" y="81"/>
                </a:lnTo>
                <a:lnTo>
                  <a:pt x="196" y="81"/>
                </a:lnTo>
                <a:lnTo>
                  <a:pt x="183" y="81"/>
                </a:lnTo>
                <a:lnTo>
                  <a:pt x="179" y="81"/>
                </a:lnTo>
                <a:lnTo>
                  <a:pt x="166" y="81"/>
                </a:lnTo>
                <a:lnTo>
                  <a:pt x="162" y="81"/>
                </a:lnTo>
                <a:lnTo>
                  <a:pt x="150" y="81"/>
                </a:lnTo>
                <a:lnTo>
                  <a:pt x="148" y="81"/>
                </a:lnTo>
                <a:lnTo>
                  <a:pt x="136" y="81"/>
                </a:lnTo>
                <a:lnTo>
                  <a:pt x="134" y="81"/>
                </a:lnTo>
                <a:lnTo>
                  <a:pt x="121" y="81"/>
                </a:lnTo>
                <a:lnTo>
                  <a:pt x="109" y="81"/>
                </a:lnTo>
                <a:lnTo>
                  <a:pt x="98" y="81"/>
                </a:lnTo>
                <a:lnTo>
                  <a:pt x="97" y="81"/>
                </a:lnTo>
                <a:lnTo>
                  <a:pt x="79" y="81"/>
                </a:lnTo>
                <a:lnTo>
                  <a:pt x="76" y="81"/>
                </a:lnTo>
                <a:lnTo>
                  <a:pt x="63" y="81"/>
                </a:lnTo>
                <a:lnTo>
                  <a:pt x="59" y="81"/>
                </a:lnTo>
                <a:lnTo>
                  <a:pt x="50" y="81"/>
                </a:lnTo>
                <a:lnTo>
                  <a:pt x="45" y="81"/>
                </a:lnTo>
                <a:lnTo>
                  <a:pt x="39" y="81"/>
                </a:lnTo>
                <a:lnTo>
                  <a:pt x="34" y="81"/>
                </a:lnTo>
                <a:lnTo>
                  <a:pt x="31" y="81"/>
                </a:lnTo>
                <a:lnTo>
                  <a:pt x="25" y="81"/>
                </a:lnTo>
                <a:lnTo>
                  <a:pt x="20" y="81"/>
                </a:lnTo>
                <a:lnTo>
                  <a:pt x="18" y="81"/>
                </a:lnTo>
                <a:lnTo>
                  <a:pt x="17" y="81"/>
                </a:lnTo>
                <a:lnTo>
                  <a:pt x="15" y="81"/>
                </a:lnTo>
                <a:lnTo>
                  <a:pt x="14" y="81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21" y="110"/>
                </a:lnTo>
                <a:lnTo>
                  <a:pt x="32" y="110"/>
                </a:lnTo>
                <a:lnTo>
                  <a:pt x="37" y="110"/>
                </a:lnTo>
                <a:lnTo>
                  <a:pt x="49" y="110"/>
                </a:lnTo>
                <a:lnTo>
                  <a:pt x="53" y="110"/>
                </a:lnTo>
                <a:lnTo>
                  <a:pt x="65" y="110"/>
                </a:lnTo>
                <a:lnTo>
                  <a:pt x="68" y="110"/>
                </a:lnTo>
                <a:lnTo>
                  <a:pt x="80" y="110"/>
                </a:lnTo>
                <a:lnTo>
                  <a:pt x="82" y="110"/>
                </a:lnTo>
                <a:lnTo>
                  <a:pt x="94" y="110"/>
                </a:lnTo>
                <a:lnTo>
                  <a:pt x="96" y="110"/>
                </a:lnTo>
                <a:lnTo>
                  <a:pt x="107" y="110"/>
                </a:lnTo>
                <a:lnTo>
                  <a:pt x="128" y="110"/>
                </a:lnTo>
                <a:lnTo>
                  <a:pt x="129" y="110"/>
                </a:lnTo>
                <a:lnTo>
                  <a:pt x="146" y="110"/>
                </a:lnTo>
                <a:lnTo>
                  <a:pt x="149" y="110"/>
                </a:lnTo>
                <a:lnTo>
                  <a:pt x="162" y="110"/>
                </a:lnTo>
                <a:lnTo>
                  <a:pt x="165" y="110"/>
                </a:lnTo>
                <a:lnTo>
                  <a:pt x="174" y="110"/>
                </a:lnTo>
                <a:lnTo>
                  <a:pt x="178" y="110"/>
                </a:lnTo>
                <a:lnTo>
                  <a:pt x="183" y="110"/>
                </a:lnTo>
                <a:lnTo>
                  <a:pt x="189" y="110"/>
                </a:lnTo>
                <a:lnTo>
                  <a:pt x="191" y="110"/>
                </a:lnTo>
                <a:lnTo>
                  <a:pt x="197" y="110"/>
                </a:lnTo>
                <a:lnTo>
                  <a:pt x="202" y="110"/>
                </a:lnTo>
                <a:lnTo>
                  <a:pt x="203" y="110"/>
                </a:lnTo>
                <a:lnTo>
                  <a:pt x="204" y="110"/>
                </a:lnTo>
                <a:lnTo>
                  <a:pt x="206" y="110"/>
                </a:lnTo>
                <a:lnTo>
                  <a:pt x="206" y="110"/>
                </a:lnTo>
                <a:lnTo>
                  <a:pt x="207" y="110"/>
                </a:lnTo>
                <a:lnTo>
                  <a:pt x="209" y="110"/>
                </a:lnTo>
                <a:lnTo>
                  <a:pt x="210" y="110"/>
                </a:lnTo>
                <a:lnTo>
                  <a:pt x="212" y="110"/>
                </a:lnTo>
                <a:lnTo>
                  <a:pt x="213" y="110"/>
                </a:lnTo>
                <a:lnTo>
                  <a:pt x="214" y="110"/>
                </a:lnTo>
                <a:lnTo>
                  <a:pt x="214" y="100"/>
                </a:lnTo>
                <a:lnTo>
                  <a:pt x="214" y="93"/>
                </a:lnTo>
                <a:lnTo>
                  <a:pt x="214" y="87"/>
                </a:lnTo>
                <a:lnTo>
                  <a:pt x="214" y="83"/>
                </a:lnTo>
                <a:lnTo>
                  <a:pt x="214" y="82"/>
                </a:lnTo>
                <a:lnTo>
                  <a:pt x="214" y="81"/>
                </a:lnTo>
                <a:close/>
                <a:moveTo>
                  <a:pt x="136" y="157"/>
                </a:moveTo>
                <a:lnTo>
                  <a:pt x="127" y="157"/>
                </a:lnTo>
                <a:lnTo>
                  <a:pt x="120" y="157"/>
                </a:lnTo>
                <a:lnTo>
                  <a:pt x="109" y="157"/>
                </a:lnTo>
                <a:lnTo>
                  <a:pt x="101" y="157"/>
                </a:lnTo>
                <a:lnTo>
                  <a:pt x="96" y="157"/>
                </a:lnTo>
                <a:lnTo>
                  <a:pt x="93" y="157"/>
                </a:lnTo>
                <a:lnTo>
                  <a:pt x="91" y="157"/>
                </a:lnTo>
                <a:lnTo>
                  <a:pt x="91" y="157"/>
                </a:lnTo>
                <a:lnTo>
                  <a:pt x="91" y="157"/>
                </a:lnTo>
                <a:lnTo>
                  <a:pt x="88" y="156"/>
                </a:lnTo>
                <a:lnTo>
                  <a:pt x="86" y="155"/>
                </a:lnTo>
                <a:lnTo>
                  <a:pt x="84" y="153"/>
                </a:lnTo>
                <a:lnTo>
                  <a:pt x="84" y="151"/>
                </a:lnTo>
                <a:lnTo>
                  <a:pt x="84" y="147"/>
                </a:lnTo>
                <a:lnTo>
                  <a:pt x="86" y="145"/>
                </a:lnTo>
                <a:lnTo>
                  <a:pt x="91" y="144"/>
                </a:lnTo>
                <a:lnTo>
                  <a:pt x="98" y="144"/>
                </a:lnTo>
                <a:lnTo>
                  <a:pt x="105" y="144"/>
                </a:lnTo>
                <a:lnTo>
                  <a:pt x="117" y="144"/>
                </a:lnTo>
                <a:lnTo>
                  <a:pt x="124" y="144"/>
                </a:lnTo>
                <a:lnTo>
                  <a:pt x="130" y="144"/>
                </a:lnTo>
                <a:lnTo>
                  <a:pt x="133" y="144"/>
                </a:lnTo>
                <a:lnTo>
                  <a:pt x="135" y="144"/>
                </a:lnTo>
                <a:lnTo>
                  <a:pt x="136" y="144"/>
                </a:lnTo>
                <a:lnTo>
                  <a:pt x="136" y="144"/>
                </a:lnTo>
                <a:lnTo>
                  <a:pt x="139" y="145"/>
                </a:lnTo>
                <a:lnTo>
                  <a:pt x="141" y="147"/>
                </a:lnTo>
                <a:lnTo>
                  <a:pt x="142" y="151"/>
                </a:lnTo>
                <a:lnTo>
                  <a:pt x="141" y="153"/>
                </a:lnTo>
                <a:lnTo>
                  <a:pt x="139" y="155"/>
                </a:lnTo>
                <a:lnTo>
                  <a:pt x="138" y="156"/>
                </a:lnTo>
                <a:lnTo>
                  <a:pt x="136" y="157"/>
                </a:lnTo>
                <a:close/>
                <a:moveTo>
                  <a:pt x="207" y="227"/>
                </a:moveTo>
                <a:lnTo>
                  <a:pt x="190" y="227"/>
                </a:lnTo>
                <a:lnTo>
                  <a:pt x="174" y="227"/>
                </a:lnTo>
                <a:lnTo>
                  <a:pt x="159" y="227"/>
                </a:lnTo>
                <a:lnTo>
                  <a:pt x="145" y="227"/>
                </a:lnTo>
                <a:lnTo>
                  <a:pt x="133" y="227"/>
                </a:lnTo>
                <a:lnTo>
                  <a:pt x="120" y="227"/>
                </a:lnTo>
                <a:lnTo>
                  <a:pt x="99" y="227"/>
                </a:lnTo>
                <a:lnTo>
                  <a:pt x="81" y="227"/>
                </a:lnTo>
                <a:lnTo>
                  <a:pt x="66" y="227"/>
                </a:lnTo>
                <a:lnTo>
                  <a:pt x="53" y="227"/>
                </a:lnTo>
                <a:lnTo>
                  <a:pt x="44" y="227"/>
                </a:lnTo>
                <a:lnTo>
                  <a:pt x="36" y="227"/>
                </a:lnTo>
                <a:lnTo>
                  <a:pt x="31" y="227"/>
                </a:lnTo>
                <a:lnTo>
                  <a:pt x="27" y="227"/>
                </a:lnTo>
                <a:lnTo>
                  <a:pt x="24" y="227"/>
                </a:lnTo>
                <a:lnTo>
                  <a:pt x="22" y="227"/>
                </a:lnTo>
                <a:lnTo>
                  <a:pt x="21" y="227"/>
                </a:lnTo>
                <a:lnTo>
                  <a:pt x="21" y="227"/>
                </a:lnTo>
                <a:lnTo>
                  <a:pt x="17" y="227"/>
                </a:lnTo>
                <a:lnTo>
                  <a:pt x="15" y="225"/>
                </a:lnTo>
                <a:lnTo>
                  <a:pt x="14" y="221"/>
                </a:lnTo>
                <a:lnTo>
                  <a:pt x="14" y="202"/>
                </a:lnTo>
                <a:lnTo>
                  <a:pt x="14" y="186"/>
                </a:lnTo>
                <a:lnTo>
                  <a:pt x="14" y="173"/>
                </a:lnTo>
                <a:lnTo>
                  <a:pt x="14" y="160"/>
                </a:lnTo>
                <a:lnTo>
                  <a:pt x="14" y="151"/>
                </a:lnTo>
                <a:lnTo>
                  <a:pt x="14" y="142"/>
                </a:lnTo>
                <a:lnTo>
                  <a:pt x="14" y="135"/>
                </a:lnTo>
                <a:lnTo>
                  <a:pt x="14" y="130"/>
                </a:lnTo>
                <a:lnTo>
                  <a:pt x="14" y="126"/>
                </a:lnTo>
                <a:lnTo>
                  <a:pt x="14" y="124"/>
                </a:lnTo>
                <a:lnTo>
                  <a:pt x="14" y="124"/>
                </a:lnTo>
                <a:lnTo>
                  <a:pt x="11" y="124"/>
                </a:lnTo>
                <a:lnTo>
                  <a:pt x="9" y="124"/>
                </a:lnTo>
                <a:lnTo>
                  <a:pt x="8" y="124"/>
                </a:lnTo>
                <a:lnTo>
                  <a:pt x="8" y="124"/>
                </a:lnTo>
                <a:lnTo>
                  <a:pt x="4" y="123"/>
                </a:lnTo>
                <a:lnTo>
                  <a:pt x="2" y="122"/>
                </a:lnTo>
                <a:lnTo>
                  <a:pt x="1" y="120"/>
                </a:lnTo>
                <a:lnTo>
                  <a:pt x="1" y="117"/>
                </a:lnTo>
                <a:lnTo>
                  <a:pt x="1" y="110"/>
                </a:lnTo>
                <a:lnTo>
                  <a:pt x="1" y="103"/>
                </a:lnTo>
                <a:lnTo>
                  <a:pt x="1" y="92"/>
                </a:lnTo>
                <a:lnTo>
                  <a:pt x="1" y="85"/>
                </a:lnTo>
                <a:lnTo>
                  <a:pt x="1" y="79"/>
                </a:lnTo>
                <a:lnTo>
                  <a:pt x="1" y="78"/>
                </a:lnTo>
                <a:lnTo>
                  <a:pt x="0" y="77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5" y="59"/>
                </a:lnTo>
                <a:lnTo>
                  <a:pt x="10" y="49"/>
                </a:lnTo>
                <a:lnTo>
                  <a:pt x="12" y="40"/>
                </a:lnTo>
                <a:lnTo>
                  <a:pt x="16" y="33"/>
                </a:lnTo>
                <a:lnTo>
                  <a:pt x="18" y="26"/>
                </a:lnTo>
                <a:lnTo>
                  <a:pt x="21" y="21"/>
                </a:lnTo>
                <a:lnTo>
                  <a:pt x="22" y="16"/>
                </a:lnTo>
                <a:lnTo>
                  <a:pt x="24" y="13"/>
                </a:lnTo>
                <a:lnTo>
                  <a:pt x="26" y="8"/>
                </a:lnTo>
                <a:lnTo>
                  <a:pt x="27" y="6"/>
                </a:lnTo>
                <a:lnTo>
                  <a:pt x="27" y="5"/>
                </a:lnTo>
                <a:lnTo>
                  <a:pt x="27" y="5"/>
                </a:lnTo>
                <a:lnTo>
                  <a:pt x="30" y="1"/>
                </a:lnTo>
                <a:lnTo>
                  <a:pt x="34" y="0"/>
                </a:lnTo>
                <a:lnTo>
                  <a:pt x="62" y="0"/>
                </a:lnTo>
                <a:lnTo>
                  <a:pt x="87" y="0"/>
                </a:lnTo>
                <a:lnTo>
                  <a:pt x="108" y="0"/>
                </a:lnTo>
                <a:lnTo>
                  <a:pt x="126" y="0"/>
                </a:lnTo>
                <a:lnTo>
                  <a:pt x="141" y="0"/>
                </a:lnTo>
                <a:lnTo>
                  <a:pt x="155" y="0"/>
                </a:lnTo>
                <a:lnTo>
                  <a:pt x="165" y="0"/>
                </a:lnTo>
                <a:lnTo>
                  <a:pt x="174" y="0"/>
                </a:lnTo>
                <a:lnTo>
                  <a:pt x="181" y="0"/>
                </a:lnTo>
                <a:lnTo>
                  <a:pt x="185" y="0"/>
                </a:lnTo>
                <a:lnTo>
                  <a:pt x="189" y="0"/>
                </a:lnTo>
                <a:lnTo>
                  <a:pt x="191" y="0"/>
                </a:lnTo>
                <a:lnTo>
                  <a:pt x="193" y="0"/>
                </a:lnTo>
                <a:lnTo>
                  <a:pt x="194" y="0"/>
                </a:lnTo>
                <a:lnTo>
                  <a:pt x="197" y="1"/>
                </a:lnTo>
                <a:lnTo>
                  <a:pt x="198" y="3"/>
                </a:lnTo>
                <a:lnTo>
                  <a:pt x="199" y="5"/>
                </a:lnTo>
                <a:lnTo>
                  <a:pt x="203" y="16"/>
                </a:lnTo>
                <a:lnTo>
                  <a:pt x="207" y="26"/>
                </a:lnTo>
                <a:lnTo>
                  <a:pt x="211" y="35"/>
                </a:lnTo>
                <a:lnTo>
                  <a:pt x="214" y="41"/>
                </a:lnTo>
                <a:lnTo>
                  <a:pt x="217" y="48"/>
                </a:lnTo>
                <a:lnTo>
                  <a:pt x="219" y="53"/>
                </a:lnTo>
                <a:lnTo>
                  <a:pt x="222" y="61"/>
                </a:lnTo>
                <a:lnTo>
                  <a:pt x="224" y="65"/>
                </a:lnTo>
                <a:lnTo>
                  <a:pt x="225" y="67"/>
                </a:lnTo>
                <a:lnTo>
                  <a:pt x="225" y="68"/>
                </a:lnTo>
                <a:lnTo>
                  <a:pt x="225" y="68"/>
                </a:lnTo>
                <a:lnTo>
                  <a:pt x="226" y="70"/>
                </a:lnTo>
                <a:lnTo>
                  <a:pt x="226" y="70"/>
                </a:lnTo>
                <a:lnTo>
                  <a:pt x="227" y="74"/>
                </a:lnTo>
                <a:lnTo>
                  <a:pt x="227" y="82"/>
                </a:lnTo>
                <a:lnTo>
                  <a:pt x="227" y="87"/>
                </a:lnTo>
                <a:lnTo>
                  <a:pt x="227" y="99"/>
                </a:lnTo>
                <a:lnTo>
                  <a:pt x="227" y="107"/>
                </a:lnTo>
                <a:lnTo>
                  <a:pt x="227" y="111"/>
                </a:lnTo>
                <a:lnTo>
                  <a:pt x="227" y="114"/>
                </a:lnTo>
                <a:lnTo>
                  <a:pt x="227" y="116"/>
                </a:lnTo>
                <a:lnTo>
                  <a:pt x="227" y="117"/>
                </a:lnTo>
                <a:lnTo>
                  <a:pt x="227" y="117"/>
                </a:lnTo>
                <a:lnTo>
                  <a:pt x="226" y="120"/>
                </a:lnTo>
                <a:lnTo>
                  <a:pt x="224" y="122"/>
                </a:lnTo>
                <a:lnTo>
                  <a:pt x="221" y="124"/>
                </a:lnTo>
                <a:lnTo>
                  <a:pt x="221" y="124"/>
                </a:lnTo>
                <a:lnTo>
                  <a:pt x="214" y="124"/>
                </a:lnTo>
                <a:lnTo>
                  <a:pt x="214" y="135"/>
                </a:lnTo>
                <a:lnTo>
                  <a:pt x="214" y="151"/>
                </a:lnTo>
                <a:lnTo>
                  <a:pt x="214" y="165"/>
                </a:lnTo>
                <a:lnTo>
                  <a:pt x="214" y="177"/>
                </a:lnTo>
                <a:lnTo>
                  <a:pt x="214" y="187"/>
                </a:lnTo>
                <a:lnTo>
                  <a:pt x="214" y="195"/>
                </a:lnTo>
                <a:lnTo>
                  <a:pt x="214" y="202"/>
                </a:lnTo>
                <a:lnTo>
                  <a:pt x="214" y="207"/>
                </a:lnTo>
                <a:lnTo>
                  <a:pt x="214" y="212"/>
                </a:lnTo>
                <a:lnTo>
                  <a:pt x="214" y="215"/>
                </a:lnTo>
                <a:lnTo>
                  <a:pt x="214" y="219"/>
                </a:lnTo>
                <a:lnTo>
                  <a:pt x="214" y="221"/>
                </a:lnTo>
                <a:lnTo>
                  <a:pt x="214" y="221"/>
                </a:lnTo>
                <a:lnTo>
                  <a:pt x="213" y="223"/>
                </a:lnTo>
                <a:lnTo>
                  <a:pt x="211" y="225"/>
                </a:lnTo>
                <a:lnTo>
                  <a:pt x="209" y="227"/>
                </a:lnTo>
                <a:lnTo>
                  <a:pt x="207" y="227"/>
                </a:lnTo>
                <a:close/>
                <a:moveTo>
                  <a:pt x="28" y="214"/>
                </a:moveTo>
                <a:lnTo>
                  <a:pt x="43" y="214"/>
                </a:lnTo>
                <a:lnTo>
                  <a:pt x="57" y="214"/>
                </a:lnTo>
                <a:lnTo>
                  <a:pt x="84" y="214"/>
                </a:lnTo>
                <a:lnTo>
                  <a:pt x="108" y="214"/>
                </a:lnTo>
                <a:lnTo>
                  <a:pt x="127" y="214"/>
                </a:lnTo>
                <a:lnTo>
                  <a:pt x="144" y="214"/>
                </a:lnTo>
                <a:lnTo>
                  <a:pt x="158" y="214"/>
                </a:lnTo>
                <a:lnTo>
                  <a:pt x="169" y="214"/>
                </a:lnTo>
                <a:lnTo>
                  <a:pt x="179" y="214"/>
                </a:lnTo>
                <a:lnTo>
                  <a:pt x="186" y="214"/>
                </a:lnTo>
                <a:lnTo>
                  <a:pt x="191" y="214"/>
                </a:lnTo>
                <a:lnTo>
                  <a:pt x="195" y="214"/>
                </a:lnTo>
                <a:lnTo>
                  <a:pt x="198" y="214"/>
                </a:lnTo>
                <a:lnTo>
                  <a:pt x="200" y="214"/>
                </a:lnTo>
                <a:lnTo>
                  <a:pt x="200" y="214"/>
                </a:lnTo>
                <a:lnTo>
                  <a:pt x="201" y="214"/>
                </a:lnTo>
                <a:lnTo>
                  <a:pt x="201" y="198"/>
                </a:lnTo>
                <a:lnTo>
                  <a:pt x="201" y="184"/>
                </a:lnTo>
                <a:lnTo>
                  <a:pt x="201" y="172"/>
                </a:lnTo>
                <a:lnTo>
                  <a:pt x="201" y="161"/>
                </a:lnTo>
                <a:lnTo>
                  <a:pt x="201" y="153"/>
                </a:lnTo>
                <a:lnTo>
                  <a:pt x="201" y="146"/>
                </a:lnTo>
                <a:lnTo>
                  <a:pt x="201" y="139"/>
                </a:lnTo>
                <a:lnTo>
                  <a:pt x="201" y="135"/>
                </a:lnTo>
                <a:lnTo>
                  <a:pt x="201" y="131"/>
                </a:lnTo>
                <a:lnTo>
                  <a:pt x="201" y="129"/>
                </a:lnTo>
                <a:lnTo>
                  <a:pt x="201" y="125"/>
                </a:lnTo>
                <a:lnTo>
                  <a:pt x="201" y="124"/>
                </a:lnTo>
                <a:lnTo>
                  <a:pt x="184" y="124"/>
                </a:lnTo>
                <a:lnTo>
                  <a:pt x="183" y="124"/>
                </a:lnTo>
                <a:lnTo>
                  <a:pt x="170" y="124"/>
                </a:lnTo>
                <a:lnTo>
                  <a:pt x="166" y="124"/>
                </a:lnTo>
                <a:lnTo>
                  <a:pt x="150" y="124"/>
                </a:lnTo>
                <a:lnTo>
                  <a:pt x="143" y="124"/>
                </a:lnTo>
                <a:lnTo>
                  <a:pt x="136" y="124"/>
                </a:lnTo>
                <a:lnTo>
                  <a:pt x="121" y="124"/>
                </a:lnTo>
                <a:lnTo>
                  <a:pt x="120" y="124"/>
                </a:lnTo>
                <a:lnTo>
                  <a:pt x="109" y="124"/>
                </a:lnTo>
                <a:lnTo>
                  <a:pt x="100" y="124"/>
                </a:lnTo>
                <a:lnTo>
                  <a:pt x="97" y="124"/>
                </a:lnTo>
                <a:lnTo>
                  <a:pt x="83" y="124"/>
                </a:lnTo>
                <a:lnTo>
                  <a:pt x="76" y="124"/>
                </a:lnTo>
                <a:lnTo>
                  <a:pt x="70" y="124"/>
                </a:lnTo>
                <a:lnTo>
                  <a:pt x="59" y="124"/>
                </a:lnTo>
                <a:lnTo>
                  <a:pt x="58" y="124"/>
                </a:lnTo>
                <a:lnTo>
                  <a:pt x="49" y="124"/>
                </a:lnTo>
                <a:lnTo>
                  <a:pt x="45" y="124"/>
                </a:lnTo>
                <a:lnTo>
                  <a:pt x="42" y="124"/>
                </a:lnTo>
                <a:lnTo>
                  <a:pt x="36" y="124"/>
                </a:lnTo>
                <a:lnTo>
                  <a:pt x="34" y="124"/>
                </a:lnTo>
                <a:lnTo>
                  <a:pt x="32" y="124"/>
                </a:lnTo>
                <a:lnTo>
                  <a:pt x="30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214"/>
                </a:lnTo>
                <a:close/>
                <a:moveTo>
                  <a:pt x="17" y="67"/>
                </a:moveTo>
                <a:lnTo>
                  <a:pt x="27" y="67"/>
                </a:lnTo>
                <a:lnTo>
                  <a:pt x="34" y="67"/>
                </a:lnTo>
                <a:lnTo>
                  <a:pt x="45" y="67"/>
                </a:lnTo>
                <a:lnTo>
                  <a:pt x="51" y="67"/>
                </a:lnTo>
                <a:lnTo>
                  <a:pt x="62" y="67"/>
                </a:lnTo>
                <a:lnTo>
                  <a:pt x="67" y="67"/>
                </a:lnTo>
                <a:lnTo>
                  <a:pt x="77" y="67"/>
                </a:lnTo>
                <a:lnTo>
                  <a:pt x="81" y="67"/>
                </a:lnTo>
                <a:lnTo>
                  <a:pt x="93" y="67"/>
                </a:lnTo>
                <a:lnTo>
                  <a:pt x="95" y="67"/>
                </a:lnTo>
                <a:lnTo>
                  <a:pt x="106" y="67"/>
                </a:lnTo>
                <a:lnTo>
                  <a:pt x="107" y="67"/>
                </a:lnTo>
                <a:lnTo>
                  <a:pt x="118" y="67"/>
                </a:lnTo>
                <a:lnTo>
                  <a:pt x="129" y="67"/>
                </a:lnTo>
                <a:lnTo>
                  <a:pt x="131" y="67"/>
                </a:lnTo>
                <a:lnTo>
                  <a:pt x="147" y="67"/>
                </a:lnTo>
                <a:lnTo>
                  <a:pt x="151" y="67"/>
                </a:lnTo>
                <a:lnTo>
                  <a:pt x="163" y="67"/>
                </a:lnTo>
                <a:lnTo>
                  <a:pt x="168" y="67"/>
                </a:lnTo>
                <a:lnTo>
                  <a:pt x="176" y="67"/>
                </a:lnTo>
                <a:lnTo>
                  <a:pt x="183" y="67"/>
                </a:lnTo>
                <a:lnTo>
                  <a:pt x="186" y="67"/>
                </a:lnTo>
                <a:lnTo>
                  <a:pt x="194" y="67"/>
                </a:lnTo>
                <a:lnTo>
                  <a:pt x="201" y="67"/>
                </a:lnTo>
                <a:lnTo>
                  <a:pt x="202" y="67"/>
                </a:lnTo>
                <a:lnTo>
                  <a:pt x="204" y="67"/>
                </a:lnTo>
                <a:lnTo>
                  <a:pt x="207" y="67"/>
                </a:lnTo>
                <a:lnTo>
                  <a:pt x="209" y="67"/>
                </a:lnTo>
                <a:lnTo>
                  <a:pt x="210" y="67"/>
                </a:lnTo>
                <a:lnTo>
                  <a:pt x="206" y="58"/>
                </a:lnTo>
                <a:lnTo>
                  <a:pt x="203" y="49"/>
                </a:lnTo>
                <a:lnTo>
                  <a:pt x="201" y="42"/>
                </a:lnTo>
                <a:lnTo>
                  <a:pt x="198" y="36"/>
                </a:lnTo>
                <a:lnTo>
                  <a:pt x="194" y="26"/>
                </a:lnTo>
                <a:lnTo>
                  <a:pt x="191" y="20"/>
                </a:lnTo>
                <a:lnTo>
                  <a:pt x="190" y="16"/>
                </a:lnTo>
                <a:lnTo>
                  <a:pt x="189" y="14"/>
                </a:lnTo>
                <a:lnTo>
                  <a:pt x="189" y="14"/>
                </a:lnTo>
                <a:lnTo>
                  <a:pt x="188" y="14"/>
                </a:lnTo>
                <a:lnTo>
                  <a:pt x="162" y="14"/>
                </a:lnTo>
                <a:lnTo>
                  <a:pt x="139" y="14"/>
                </a:lnTo>
                <a:lnTo>
                  <a:pt x="118" y="14"/>
                </a:lnTo>
                <a:lnTo>
                  <a:pt x="101" y="14"/>
                </a:lnTo>
                <a:lnTo>
                  <a:pt x="86" y="14"/>
                </a:lnTo>
                <a:lnTo>
                  <a:pt x="74" y="14"/>
                </a:lnTo>
                <a:lnTo>
                  <a:pt x="64" y="14"/>
                </a:lnTo>
                <a:lnTo>
                  <a:pt x="56" y="14"/>
                </a:lnTo>
                <a:lnTo>
                  <a:pt x="50" y="14"/>
                </a:lnTo>
                <a:lnTo>
                  <a:pt x="45" y="14"/>
                </a:lnTo>
                <a:lnTo>
                  <a:pt x="42" y="14"/>
                </a:lnTo>
                <a:lnTo>
                  <a:pt x="39" y="14"/>
                </a:lnTo>
                <a:lnTo>
                  <a:pt x="37" y="14"/>
                </a:lnTo>
                <a:lnTo>
                  <a:pt x="37" y="14"/>
                </a:lnTo>
                <a:lnTo>
                  <a:pt x="1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835491" y="1899957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1983237" y="1969335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2024255" y="2069079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5106993" y="1850867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5476637" y="1827956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5106993" y="2682077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5476637" y="2659166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781287" y="185983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10107308" y="183692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AFC2A69-2D2D-4DFA-B1E0-285C9500ABFE}"/>
              </a:ext>
            </a:extLst>
          </p:cNvPr>
          <p:cNvSpPr/>
          <p:nvPr/>
        </p:nvSpPr>
        <p:spPr bwMode="auto">
          <a:xfrm>
            <a:off x="9781287" y="3326108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40AD2-CB92-4FE9-96C6-A4FB7DCCF3BB}"/>
              </a:ext>
            </a:extLst>
          </p:cNvPr>
          <p:cNvSpPr txBox="1"/>
          <p:nvPr/>
        </p:nvSpPr>
        <p:spPr>
          <a:xfrm>
            <a:off x="10107308" y="330319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361E2F7-2EC1-4F3D-8D26-F129545DE04C}"/>
              </a:ext>
            </a:extLst>
          </p:cNvPr>
          <p:cNvSpPr txBox="1"/>
          <p:nvPr/>
        </p:nvSpPr>
        <p:spPr>
          <a:xfrm>
            <a:off x="10107308" y="486508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6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97A90C7E-F812-39E3-E04A-F9E5C6DC2522}"/>
              </a:ext>
            </a:extLst>
          </p:cNvPr>
          <p:cNvSpPr/>
          <p:nvPr/>
        </p:nvSpPr>
        <p:spPr>
          <a:xfrm>
            <a:off x="2310001" y="873253"/>
            <a:ext cx="78165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SDPS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单品话术在直播中的应用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090E8A-1F71-975E-CF34-70E432B9DB20}"/>
              </a:ext>
            </a:extLst>
          </p:cNvPr>
          <p:cNvSpPr/>
          <p:nvPr/>
        </p:nvSpPr>
        <p:spPr bwMode="auto">
          <a:xfrm>
            <a:off x="5129698" y="4123592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6D1E17-70C8-92B0-9B7F-9C56B7CC27C6}"/>
              </a:ext>
            </a:extLst>
          </p:cNvPr>
          <p:cNvSpPr txBox="1"/>
          <p:nvPr/>
        </p:nvSpPr>
        <p:spPr>
          <a:xfrm>
            <a:off x="5499342" y="4120124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54775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385159">
            <a:extLst>
              <a:ext uri="{FF2B5EF4-FFF2-40B4-BE49-F238E27FC236}">
                <a16:creationId xmlns:a16="http://schemas.microsoft.com/office/drawing/2014/main" id="{274D34A4-84BD-467E-A049-BEC08DC81506}"/>
              </a:ext>
            </a:extLst>
          </p:cNvPr>
          <p:cNvSpPr/>
          <p:nvPr/>
        </p:nvSpPr>
        <p:spPr bwMode="auto">
          <a:xfrm>
            <a:off x="1182645" y="1711613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8" name="756579">
            <a:extLst>
              <a:ext uri="{FF2B5EF4-FFF2-40B4-BE49-F238E27FC236}">
                <a16:creationId xmlns:a16="http://schemas.microsoft.com/office/drawing/2014/main" id="{3CDEEC3C-2B84-4D41-A201-9C85E4618447}"/>
              </a:ext>
            </a:extLst>
          </p:cNvPr>
          <p:cNvSpPr/>
          <p:nvPr/>
        </p:nvSpPr>
        <p:spPr bwMode="auto">
          <a:xfrm>
            <a:off x="1182645" y="3203327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9" name="028099">
            <a:extLst>
              <a:ext uri="{FF2B5EF4-FFF2-40B4-BE49-F238E27FC236}">
                <a16:creationId xmlns:a16="http://schemas.microsoft.com/office/drawing/2014/main" id="{D60E6F8E-BDC5-46E5-9D87-FA6DBED207C2}"/>
              </a:ext>
            </a:extLst>
          </p:cNvPr>
          <p:cNvSpPr/>
          <p:nvPr/>
        </p:nvSpPr>
        <p:spPr bwMode="auto">
          <a:xfrm>
            <a:off x="1182645" y="4744633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0" name="863270">
            <a:extLst>
              <a:ext uri="{FF2B5EF4-FFF2-40B4-BE49-F238E27FC236}">
                <a16:creationId xmlns:a16="http://schemas.microsoft.com/office/drawing/2014/main" id="{A6016937-CC6A-400F-AFB1-A923A435362A}"/>
              </a:ext>
            </a:extLst>
          </p:cNvPr>
          <p:cNvSpPr/>
          <p:nvPr/>
        </p:nvSpPr>
        <p:spPr bwMode="auto">
          <a:xfrm>
            <a:off x="5822341" y="1711613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1" name="235690">
            <a:extLst>
              <a:ext uri="{FF2B5EF4-FFF2-40B4-BE49-F238E27FC236}">
                <a16:creationId xmlns:a16="http://schemas.microsoft.com/office/drawing/2014/main" id="{6A3AC974-E989-4D38-9D1D-46FE96864EF4}"/>
              </a:ext>
            </a:extLst>
          </p:cNvPr>
          <p:cNvSpPr/>
          <p:nvPr/>
        </p:nvSpPr>
        <p:spPr bwMode="auto">
          <a:xfrm>
            <a:off x="5822341" y="3203327"/>
            <a:ext cx="4072335" cy="130259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2" name="607019">
            <a:extLst>
              <a:ext uri="{FF2B5EF4-FFF2-40B4-BE49-F238E27FC236}">
                <a16:creationId xmlns:a16="http://schemas.microsoft.com/office/drawing/2014/main" id="{D9009B66-173C-4A35-902F-13B0935C69D5}"/>
              </a:ext>
            </a:extLst>
          </p:cNvPr>
          <p:cNvSpPr/>
          <p:nvPr/>
        </p:nvSpPr>
        <p:spPr bwMode="auto">
          <a:xfrm>
            <a:off x="5822341" y="4744633"/>
            <a:ext cx="4072335" cy="1302597"/>
          </a:xfrm>
          <a:prstGeom prst="roundRect">
            <a:avLst>
              <a:gd name="adj" fmla="val 5141"/>
            </a:avLst>
          </a:prstGeom>
          <a:solidFill>
            <a:srgbClr val="FFF4D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2" name="658891">
            <a:extLst>
              <a:ext uri="{FF2B5EF4-FFF2-40B4-BE49-F238E27FC236}">
                <a16:creationId xmlns:a16="http://schemas.microsoft.com/office/drawing/2014/main" id="{8C2E8736-4CB6-433B-96A0-9A7248E89C5E}"/>
              </a:ext>
            </a:extLst>
          </p:cNvPr>
          <p:cNvSpPr/>
          <p:nvPr/>
        </p:nvSpPr>
        <p:spPr>
          <a:xfrm>
            <a:off x="1234732" y="1818389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聚人</a:t>
            </a:r>
          </a:p>
        </p:txBody>
      </p:sp>
      <p:sp>
        <p:nvSpPr>
          <p:cNvPr id="43" name="020211">
            <a:extLst>
              <a:ext uri="{FF2B5EF4-FFF2-40B4-BE49-F238E27FC236}">
                <a16:creationId xmlns:a16="http://schemas.microsoft.com/office/drawing/2014/main" id="{AAC8BCBA-70DB-4CE7-8F16-17EA5D7E3D97}"/>
              </a:ext>
            </a:extLst>
          </p:cNvPr>
          <p:cNvSpPr/>
          <p:nvPr/>
        </p:nvSpPr>
        <p:spPr>
          <a:xfrm>
            <a:off x="1758121" y="1836041"/>
            <a:ext cx="2969900" cy="1108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）各种欢迎互动，拉近用户距离。</a:t>
            </a: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（</a:t>
            </a:r>
            <a:r>
              <a:rPr lang="en-US" altLang="zh-CN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）包装渲染产品的产地、历史、口碑、销售等数据。</a:t>
            </a:r>
          </a:p>
        </p:txBody>
      </p:sp>
      <p:sp>
        <p:nvSpPr>
          <p:cNvPr id="44" name="392631">
            <a:extLst>
              <a:ext uri="{FF2B5EF4-FFF2-40B4-BE49-F238E27FC236}">
                <a16:creationId xmlns:a16="http://schemas.microsoft.com/office/drawing/2014/main" id="{278CEA5D-85B0-46A3-A830-04404743C557}"/>
              </a:ext>
            </a:extLst>
          </p:cNvPr>
          <p:cNvSpPr/>
          <p:nvPr/>
        </p:nvSpPr>
        <p:spPr>
          <a:xfrm>
            <a:off x="1148241" y="4857380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催单</a:t>
            </a:r>
          </a:p>
        </p:txBody>
      </p:sp>
      <p:sp>
        <p:nvSpPr>
          <p:cNvPr id="45" name="237812">
            <a:extLst>
              <a:ext uri="{FF2B5EF4-FFF2-40B4-BE49-F238E27FC236}">
                <a16:creationId xmlns:a16="http://schemas.microsoft.com/office/drawing/2014/main" id="{1960D362-6E05-4D87-B986-F1983671374F}"/>
              </a:ext>
            </a:extLst>
          </p:cNvPr>
          <p:cNvSpPr/>
          <p:nvPr/>
        </p:nvSpPr>
        <p:spPr>
          <a:xfrm>
            <a:off x="1801263" y="4877777"/>
            <a:ext cx="2953544" cy="848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吊足用户胃口，此时正式宣布价格，让用户感觉“物超所值”。再次强调促销政策</a:t>
            </a:r>
          </a:p>
        </p:txBody>
      </p:sp>
      <p:sp>
        <p:nvSpPr>
          <p:cNvPr id="49" name="509332">
            <a:extLst>
              <a:ext uri="{FF2B5EF4-FFF2-40B4-BE49-F238E27FC236}">
                <a16:creationId xmlns:a16="http://schemas.microsoft.com/office/drawing/2014/main" id="{EC462729-E058-4C94-9A8B-101BF5A940B5}"/>
              </a:ext>
            </a:extLst>
          </p:cNvPr>
          <p:cNvSpPr/>
          <p:nvPr/>
        </p:nvSpPr>
        <p:spPr>
          <a:xfrm>
            <a:off x="5854156" y="1789863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留客</a:t>
            </a:r>
          </a:p>
        </p:txBody>
      </p:sp>
      <p:sp>
        <p:nvSpPr>
          <p:cNvPr id="50" name="970762">
            <a:extLst>
              <a:ext uri="{FF2B5EF4-FFF2-40B4-BE49-F238E27FC236}">
                <a16:creationId xmlns:a16="http://schemas.microsoft.com/office/drawing/2014/main" id="{6D280E3F-3B89-4F21-832A-ECF736A6746A}"/>
              </a:ext>
            </a:extLst>
          </p:cNvPr>
          <p:cNvSpPr/>
          <p:nvPr/>
        </p:nvSpPr>
        <p:spPr>
          <a:xfrm>
            <a:off x="6377564" y="1981020"/>
            <a:ext cx="3319264" cy="848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宣布促销利好政策，包括抽大奖、抽大红包、限量</a:t>
            </a:r>
            <a:r>
              <a:rPr lang="en-US" altLang="zh-CN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9.9</a:t>
            </a: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元秒杀、送限量口红、大让利或折扣，并号召用户互动刷屏。</a:t>
            </a:r>
          </a:p>
        </p:txBody>
      </p:sp>
      <p:sp>
        <p:nvSpPr>
          <p:cNvPr id="51" name="715933">
            <a:extLst>
              <a:ext uri="{FF2B5EF4-FFF2-40B4-BE49-F238E27FC236}">
                <a16:creationId xmlns:a16="http://schemas.microsoft.com/office/drawing/2014/main" id="{1B702165-DCC3-4CE3-8A6E-B8716C012239}"/>
              </a:ext>
            </a:extLst>
          </p:cNvPr>
          <p:cNvSpPr/>
          <p:nvPr/>
        </p:nvSpPr>
        <p:spPr>
          <a:xfrm>
            <a:off x="5921801" y="4808097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逼单</a:t>
            </a:r>
          </a:p>
        </p:txBody>
      </p:sp>
      <p:sp>
        <p:nvSpPr>
          <p:cNvPr id="52" name="187363">
            <a:extLst>
              <a:ext uri="{FF2B5EF4-FFF2-40B4-BE49-F238E27FC236}">
                <a16:creationId xmlns:a16="http://schemas.microsoft.com/office/drawing/2014/main" id="{846E0926-E77E-41D7-9CDF-B97DF834628F}"/>
              </a:ext>
            </a:extLst>
          </p:cNvPr>
          <p:cNvSpPr/>
          <p:nvPr/>
        </p:nvSpPr>
        <p:spPr>
          <a:xfrm>
            <a:off x="6538226" y="4865230"/>
            <a:ext cx="2917751" cy="110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要不断提醒用户即时销量，营造出畅销局面，重复功能、价格优势、促销力度等，反复用倒计时的方式，迫使用户马上下单</a:t>
            </a:r>
          </a:p>
        </p:txBody>
      </p:sp>
      <p:sp>
        <p:nvSpPr>
          <p:cNvPr id="54" name="922534">
            <a:extLst>
              <a:ext uri="{FF2B5EF4-FFF2-40B4-BE49-F238E27FC236}">
                <a16:creationId xmlns:a16="http://schemas.microsoft.com/office/drawing/2014/main" id="{424575C4-DAAF-401E-B5E4-A23D202696F6}"/>
              </a:ext>
            </a:extLst>
          </p:cNvPr>
          <p:cNvSpPr/>
          <p:nvPr/>
        </p:nvSpPr>
        <p:spPr>
          <a:xfrm>
            <a:off x="1211780" y="3345994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锁客</a:t>
            </a:r>
          </a:p>
        </p:txBody>
      </p:sp>
      <p:sp>
        <p:nvSpPr>
          <p:cNvPr id="55" name="384964">
            <a:extLst>
              <a:ext uri="{FF2B5EF4-FFF2-40B4-BE49-F238E27FC236}">
                <a16:creationId xmlns:a16="http://schemas.microsoft.com/office/drawing/2014/main" id="{32DAB57A-9958-456B-8D66-0904DF2B2581}"/>
              </a:ext>
            </a:extLst>
          </p:cNvPr>
          <p:cNvSpPr/>
          <p:nvPr/>
        </p:nvSpPr>
        <p:spPr>
          <a:xfrm>
            <a:off x="1755041" y="3273321"/>
            <a:ext cx="3242950" cy="1365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主播口头阐述产品的卖点、使用感受、精华成分和与其他渠道对比的价格优势等</a:t>
            </a:r>
            <a:endParaRPr lang="en-US" altLang="zh-CN" sz="1398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  <a:p>
            <a:pPr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现场试用产品，分享使用体验与效果，验证产品功能。</a:t>
            </a:r>
          </a:p>
        </p:txBody>
      </p:sp>
      <p:sp>
        <p:nvSpPr>
          <p:cNvPr id="57" name="656383">
            <a:extLst>
              <a:ext uri="{FF2B5EF4-FFF2-40B4-BE49-F238E27FC236}">
                <a16:creationId xmlns:a16="http://schemas.microsoft.com/office/drawing/2014/main" id="{3D012856-3CA7-49E0-974A-2C447588833C}"/>
              </a:ext>
            </a:extLst>
          </p:cNvPr>
          <p:cNvSpPr/>
          <p:nvPr/>
        </p:nvSpPr>
        <p:spPr>
          <a:xfrm>
            <a:off x="5843981" y="3346062"/>
            <a:ext cx="2257261" cy="338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说服</a:t>
            </a:r>
          </a:p>
        </p:txBody>
      </p:sp>
      <p:sp>
        <p:nvSpPr>
          <p:cNvPr id="58" name="590555">
            <a:extLst>
              <a:ext uri="{FF2B5EF4-FFF2-40B4-BE49-F238E27FC236}">
                <a16:creationId xmlns:a16="http://schemas.microsoft.com/office/drawing/2014/main" id="{8C90669F-5930-4CB7-AD56-DA4946FAA321}"/>
              </a:ext>
            </a:extLst>
          </p:cNvPr>
          <p:cNvSpPr/>
          <p:nvPr/>
        </p:nvSpPr>
        <p:spPr>
          <a:xfrm>
            <a:off x="6377564" y="3331801"/>
            <a:ext cx="2992852" cy="110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主播说服观众要从产品的功效、价位、成分、包装设计、促销力度和现场使用结果等角度出发，与竞品进行对比。</a:t>
            </a:r>
          </a:p>
        </p:txBody>
      </p:sp>
      <p:sp>
        <p:nvSpPr>
          <p:cNvPr id="56" name="558484">
            <a:extLst>
              <a:ext uri="{FF2B5EF4-FFF2-40B4-BE49-F238E27FC236}">
                <a16:creationId xmlns:a16="http://schemas.microsoft.com/office/drawing/2014/main" id="{660059B3-87E0-4DF8-AAEA-A0647E43CC5A}"/>
              </a:ext>
            </a:extLst>
          </p:cNvPr>
          <p:cNvSpPr/>
          <p:nvPr/>
        </p:nvSpPr>
        <p:spPr bwMode="auto">
          <a:xfrm>
            <a:off x="1234732" y="3648034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9" name="137505">
            <a:extLst>
              <a:ext uri="{FF2B5EF4-FFF2-40B4-BE49-F238E27FC236}">
                <a16:creationId xmlns:a16="http://schemas.microsoft.com/office/drawing/2014/main" id="{13E20607-E585-4F1C-BCEA-BA7588E13FDF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307624" y="3709610"/>
            <a:ext cx="390756" cy="306990"/>
          </a:xfrm>
          <a:custGeom>
            <a:avLst/>
            <a:gdLst>
              <a:gd name="T0" fmla="*/ 297 w 360"/>
              <a:gd name="T1" fmla="*/ 195 h 284"/>
              <a:gd name="T2" fmla="*/ 293 w 360"/>
              <a:gd name="T3" fmla="*/ 181 h 284"/>
              <a:gd name="T4" fmla="*/ 308 w 360"/>
              <a:gd name="T5" fmla="*/ 98 h 284"/>
              <a:gd name="T6" fmla="*/ 210 w 360"/>
              <a:gd name="T7" fmla="*/ 31 h 284"/>
              <a:gd name="T8" fmla="*/ 56 w 360"/>
              <a:gd name="T9" fmla="*/ 77 h 284"/>
              <a:gd name="T10" fmla="*/ 74 w 360"/>
              <a:gd name="T11" fmla="*/ 169 h 284"/>
              <a:gd name="T12" fmla="*/ 69 w 360"/>
              <a:gd name="T13" fmla="*/ 186 h 284"/>
              <a:gd name="T14" fmla="*/ 0 w 360"/>
              <a:gd name="T15" fmla="*/ 234 h 284"/>
              <a:gd name="T16" fmla="*/ 23 w 360"/>
              <a:gd name="T17" fmla="*/ 284 h 284"/>
              <a:gd name="T18" fmla="*/ 256 w 360"/>
              <a:gd name="T19" fmla="*/ 284 h 284"/>
              <a:gd name="T20" fmla="*/ 360 w 360"/>
              <a:gd name="T21" fmla="*/ 260 h 284"/>
              <a:gd name="T22" fmla="*/ 341 w 360"/>
              <a:gd name="T23" fmla="*/ 216 h 284"/>
              <a:gd name="T24" fmla="*/ 23 w 360"/>
              <a:gd name="T25" fmla="*/ 268 h 284"/>
              <a:gd name="T26" fmla="*/ 16 w 360"/>
              <a:gd name="T27" fmla="*/ 234 h 284"/>
              <a:gd name="T28" fmla="*/ 76 w 360"/>
              <a:gd name="T29" fmla="*/ 201 h 284"/>
              <a:gd name="T30" fmla="*/ 88 w 360"/>
              <a:gd name="T31" fmla="*/ 161 h 284"/>
              <a:gd name="T32" fmla="*/ 72 w 360"/>
              <a:gd name="T33" fmla="*/ 77 h 284"/>
              <a:gd name="T34" fmla="*/ 208 w 360"/>
              <a:gd name="T35" fmla="*/ 77 h 284"/>
              <a:gd name="T36" fmla="*/ 193 w 360"/>
              <a:gd name="T37" fmla="*/ 161 h 284"/>
              <a:gd name="T38" fmla="*/ 204 w 360"/>
              <a:gd name="T39" fmla="*/ 201 h 284"/>
              <a:gd name="T40" fmla="*/ 264 w 360"/>
              <a:gd name="T41" fmla="*/ 234 h 284"/>
              <a:gd name="T42" fmla="*/ 256 w 360"/>
              <a:gd name="T43" fmla="*/ 268 h 284"/>
              <a:gd name="T44" fmla="*/ 344 w 360"/>
              <a:gd name="T45" fmla="*/ 260 h 284"/>
              <a:gd name="T46" fmla="*/ 278 w 360"/>
              <a:gd name="T47" fmla="*/ 268 h 284"/>
              <a:gd name="T48" fmla="*/ 280 w 360"/>
              <a:gd name="T49" fmla="*/ 234 h 284"/>
              <a:gd name="T50" fmla="*/ 210 w 360"/>
              <a:gd name="T51" fmla="*/ 186 h 284"/>
              <a:gd name="T52" fmla="*/ 206 w 360"/>
              <a:gd name="T53" fmla="*/ 169 h 284"/>
              <a:gd name="T54" fmla="*/ 224 w 360"/>
              <a:gd name="T55" fmla="*/ 77 h 284"/>
              <a:gd name="T56" fmla="*/ 234 w 360"/>
              <a:gd name="T57" fmla="*/ 44 h 284"/>
              <a:gd name="T58" fmla="*/ 292 w 360"/>
              <a:gd name="T59" fmla="*/ 126 h 284"/>
              <a:gd name="T60" fmla="*/ 276 w 360"/>
              <a:gd name="T61" fmla="*/ 193 h 284"/>
              <a:gd name="T62" fmla="*/ 334 w 360"/>
              <a:gd name="T63" fmla="*/ 230 h 284"/>
              <a:gd name="T64" fmla="*/ 344 w 360"/>
              <a:gd name="T65" fmla="*/ 26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034"/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1" name="393529">
            <a:extLst>
              <a:ext uri="{FF2B5EF4-FFF2-40B4-BE49-F238E27FC236}">
                <a16:creationId xmlns:a16="http://schemas.microsoft.com/office/drawing/2014/main" id="{5DC16C26-3BBB-42D8-8929-3FE22CEA7E45}"/>
              </a:ext>
            </a:extLst>
          </p:cNvPr>
          <p:cNvSpPr/>
          <p:nvPr/>
        </p:nvSpPr>
        <p:spPr bwMode="auto">
          <a:xfrm>
            <a:off x="1242254" y="5195670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0" name="509935">
            <a:extLst>
              <a:ext uri="{FF2B5EF4-FFF2-40B4-BE49-F238E27FC236}">
                <a16:creationId xmlns:a16="http://schemas.microsoft.com/office/drawing/2014/main" id="{48E910FA-0E07-42AF-9EA4-02AA99187026}"/>
              </a:ext>
            </a:extLst>
          </p:cNvPr>
          <p:cNvSpPr>
            <a:spLocks/>
          </p:cNvSpPr>
          <p:nvPr/>
        </p:nvSpPr>
        <p:spPr bwMode="auto">
          <a:xfrm>
            <a:off x="1342827" y="5267723"/>
            <a:ext cx="326876" cy="293976"/>
          </a:xfrm>
          <a:custGeom>
            <a:avLst/>
            <a:gdLst>
              <a:gd name="T0" fmla="*/ 1225 w 1280"/>
              <a:gd name="T1" fmla="*/ 929 h 1152"/>
              <a:gd name="T2" fmla="*/ 1207 w 1280"/>
              <a:gd name="T3" fmla="*/ 929 h 1152"/>
              <a:gd name="T4" fmla="*/ 1207 w 1280"/>
              <a:gd name="T5" fmla="*/ 631 h 1152"/>
              <a:gd name="T6" fmla="*/ 1098 w 1280"/>
              <a:gd name="T7" fmla="*/ 524 h 1152"/>
              <a:gd name="T8" fmla="*/ 669 w 1280"/>
              <a:gd name="T9" fmla="*/ 524 h 1152"/>
              <a:gd name="T10" fmla="*/ 669 w 1280"/>
              <a:gd name="T11" fmla="*/ 322 h 1152"/>
              <a:gd name="T12" fmla="*/ 742 w 1280"/>
              <a:gd name="T13" fmla="*/ 322 h 1152"/>
              <a:gd name="T14" fmla="*/ 798 w 1280"/>
              <a:gd name="T15" fmla="*/ 266 h 1152"/>
              <a:gd name="T16" fmla="*/ 798 w 1280"/>
              <a:gd name="T17" fmla="*/ 56 h 1152"/>
              <a:gd name="T18" fmla="*/ 742 w 1280"/>
              <a:gd name="T19" fmla="*/ 0 h 1152"/>
              <a:gd name="T20" fmla="*/ 501 w 1280"/>
              <a:gd name="T21" fmla="*/ 0 h 1152"/>
              <a:gd name="T22" fmla="*/ 445 w 1280"/>
              <a:gd name="T23" fmla="*/ 56 h 1152"/>
              <a:gd name="T24" fmla="*/ 445 w 1280"/>
              <a:gd name="T25" fmla="*/ 266 h 1152"/>
              <a:gd name="T26" fmla="*/ 501 w 1280"/>
              <a:gd name="T27" fmla="*/ 322 h 1152"/>
              <a:gd name="T28" fmla="*/ 564 w 1280"/>
              <a:gd name="T29" fmla="*/ 322 h 1152"/>
              <a:gd name="T30" fmla="*/ 564 w 1280"/>
              <a:gd name="T31" fmla="*/ 524 h 1152"/>
              <a:gd name="T32" fmla="*/ 171 w 1280"/>
              <a:gd name="T33" fmla="*/ 524 h 1152"/>
              <a:gd name="T34" fmla="*/ 63 w 1280"/>
              <a:gd name="T35" fmla="*/ 631 h 1152"/>
              <a:gd name="T36" fmla="*/ 63 w 1280"/>
              <a:gd name="T37" fmla="*/ 929 h 1152"/>
              <a:gd name="T38" fmla="*/ 56 w 1280"/>
              <a:gd name="T39" fmla="*/ 929 h 1152"/>
              <a:gd name="T40" fmla="*/ 0 w 1280"/>
              <a:gd name="T41" fmla="*/ 985 h 1152"/>
              <a:gd name="T42" fmla="*/ 0 w 1280"/>
              <a:gd name="T43" fmla="*/ 1097 h 1152"/>
              <a:gd name="T44" fmla="*/ 56 w 1280"/>
              <a:gd name="T45" fmla="*/ 1152 h 1152"/>
              <a:gd name="T46" fmla="*/ 189 w 1280"/>
              <a:gd name="T47" fmla="*/ 1152 h 1152"/>
              <a:gd name="T48" fmla="*/ 245 w 1280"/>
              <a:gd name="T49" fmla="*/ 1097 h 1152"/>
              <a:gd name="T50" fmla="*/ 245 w 1280"/>
              <a:gd name="T51" fmla="*/ 985 h 1152"/>
              <a:gd name="T52" fmla="*/ 189 w 1280"/>
              <a:gd name="T53" fmla="*/ 929 h 1152"/>
              <a:gd name="T54" fmla="*/ 168 w 1280"/>
              <a:gd name="T55" fmla="*/ 929 h 1152"/>
              <a:gd name="T56" fmla="*/ 168 w 1280"/>
              <a:gd name="T57" fmla="*/ 631 h 1152"/>
              <a:gd name="T58" fmla="*/ 171 w 1280"/>
              <a:gd name="T59" fmla="*/ 629 h 1152"/>
              <a:gd name="T60" fmla="*/ 564 w 1280"/>
              <a:gd name="T61" fmla="*/ 629 h 1152"/>
              <a:gd name="T62" fmla="*/ 564 w 1280"/>
              <a:gd name="T63" fmla="*/ 929 h 1152"/>
              <a:gd name="T64" fmla="*/ 553 w 1280"/>
              <a:gd name="T65" fmla="*/ 929 h 1152"/>
              <a:gd name="T66" fmla="*/ 497 w 1280"/>
              <a:gd name="T67" fmla="*/ 985 h 1152"/>
              <a:gd name="T68" fmla="*/ 497 w 1280"/>
              <a:gd name="T69" fmla="*/ 1097 h 1152"/>
              <a:gd name="T70" fmla="*/ 553 w 1280"/>
              <a:gd name="T71" fmla="*/ 1152 h 1152"/>
              <a:gd name="T72" fmla="*/ 686 w 1280"/>
              <a:gd name="T73" fmla="*/ 1152 h 1152"/>
              <a:gd name="T74" fmla="*/ 742 w 1280"/>
              <a:gd name="T75" fmla="*/ 1097 h 1152"/>
              <a:gd name="T76" fmla="*/ 742 w 1280"/>
              <a:gd name="T77" fmla="*/ 985 h 1152"/>
              <a:gd name="T78" fmla="*/ 686 w 1280"/>
              <a:gd name="T79" fmla="*/ 929 h 1152"/>
              <a:gd name="T80" fmla="*/ 669 w 1280"/>
              <a:gd name="T81" fmla="*/ 929 h 1152"/>
              <a:gd name="T82" fmla="*/ 669 w 1280"/>
              <a:gd name="T83" fmla="*/ 629 h 1152"/>
              <a:gd name="T84" fmla="*/ 1098 w 1280"/>
              <a:gd name="T85" fmla="*/ 629 h 1152"/>
              <a:gd name="T86" fmla="*/ 1102 w 1280"/>
              <a:gd name="T87" fmla="*/ 631 h 1152"/>
              <a:gd name="T88" fmla="*/ 1102 w 1280"/>
              <a:gd name="T89" fmla="*/ 929 h 1152"/>
              <a:gd name="T90" fmla="*/ 1092 w 1280"/>
              <a:gd name="T91" fmla="*/ 929 h 1152"/>
              <a:gd name="T92" fmla="*/ 1036 w 1280"/>
              <a:gd name="T93" fmla="*/ 985 h 1152"/>
              <a:gd name="T94" fmla="*/ 1036 w 1280"/>
              <a:gd name="T95" fmla="*/ 1097 h 1152"/>
              <a:gd name="T96" fmla="*/ 1092 w 1280"/>
              <a:gd name="T97" fmla="*/ 1152 h 1152"/>
              <a:gd name="T98" fmla="*/ 1225 w 1280"/>
              <a:gd name="T99" fmla="*/ 1152 h 1152"/>
              <a:gd name="T100" fmla="*/ 1280 w 1280"/>
              <a:gd name="T101" fmla="*/ 1097 h 1152"/>
              <a:gd name="T102" fmla="*/ 1280 w 1280"/>
              <a:gd name="T103" fmla="*/ 985 h 1152"/>
              <a:gd name="T104" fmla="*/ 1225 w 1280"/>
              <a:gd name="T105" fmla="*/ 929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" h="1152">
                <a:moveTo>
                  <a:pt x="1225" y="929"/>
                </a:moveTo>
                <a:lnTo>
                  <a:pt x="1207" y="929"/>
                </a:lnTo>
                <a:lnTo>
                  <a:pt x="1207" y="631"/>
                </a:lnTo>
                <a:cubicBezTo>
                  <a:pt x="1207" y="572"/>
                  <a:pt x="1158" y="524"/>
                  <a:pt x="1098" y="524"/>
                </a:cubicBezTo>
                <a:lnTo>
                  <a:pt x="669" y="524"/>
                </a:lnTo>
                <a:lnTo>
                  <a:pt x="669" y="322"/>
                </a:lnTo>
                <a:lnTo>
                  <a:pt x="742" y="322"/>
                </a:lnTo>
                <a:cubicBezTo>
                  <a:pt x="773" y="322"/>
                  <a:pt x="798" y="297"/>
                  <a:pt x="798" y="266"/>
                </a:cubicBezTo>
                <a:lnTo>
                  <a:pt x="798" y="56"/>
                </a:lnTo>
                <a:cubicBezTo>
                  <a:pt x="798" y="26"/>
                  <a:pt x="773" y="0"/>
                  <a:pt x="742" y="0"/>
                </a:cubicBezTo>
                <a:lnTo>
                  <a:pt x="501" y="0"/>
                </a:lnTo>
                <a:cubicBezTo>
                  <a:pt x="470" y="0"/>
                  <a:pt x="445" y="26"/>
                  <a:pt x="445" y="56"/>
                </a:cubicBezTo>
                <a:lnTo>
                  <a:pt x="445" y="266"/>
                </a:lnTo>
                <a:cubicBezTo>
                  <a:pt x="445" y="297"/>
                  <a:pt x="470" y="322"/>
                  <a:pt x="501" y="322"/>
                </a:cubicBezTo>
                <a:lnTo>
                  <a:pt x="564" y="322"/>
                </a:lnTo>
                <a:lnTo>
                  <a:pt x="564" y="524"/>
                </a:lnTo>
                <a:lnTo>
                  <a:pt x="171" y="524"/>
                </a:lnTo>
                <a:cubicBezTo>
                  <a:pt x="111" y="524"/>
                  <a:pt x="63" y="571"/>
                  <a:pt x="63" y="631"/>
                </a:cubicBezTo>
                <a:lnTo>
                  <a:pt x="63" y="929"/>
                </a:lnTo>
                <a:lnTo>
                  <a:pt x="56" y="929"/>
                </a:lnTo>
                <a:cubicBezTo>
                  <a:pt x="26" y="929"/>
                  <a:pt x="0" y="954"/>
                  <a:pt x="0" y="985"/>
                </a:cubicBezTo>
                <a:lnTo>
                  <a:pt x="0" y="1097"/>
                </a:lnTo>
                <a:cubicBezTo>
                  <a:pt x="0" y="1127"/>
                  <a:pt x="26" y="1152"/>
                  <a:pt x="56" y="1152"/>
                </a:cubicBezTo>
                <a:lnTo>
                  <a:pt x="189" y="1152"/>
                </a:lnTo>
                <a:cubicBezTo>
                  <a:pt x="220" y="1152"/>
                  <a:pt x="245" y="1127"/>
                  <a:pt x="245" y="1097"/>
                </a:cubicBezTo>
                <a:lnTo>
                  <a:pt x="245" y="985"/>
                </a:lnTo>
                <a:cubicBezTo>
                  <a:pt x="245" y="954"/>
                  <a:pt x="220" y="929"/>
                  <a:pt x="189" y="929"/>
                </a:cubicBezTo>
                <a:lnTo>
                  <a:pt x="168" y="929"/>
                </a:lnTo>
                <a:lnTo>
                  <a:pt x="168" y="631"/>
                </a:lnTo>
                <a:cubicBezTo>
                  <a:pt x="168" y="629"/>
                  <a:pt x="168" y="629"/>
                  <a:pt x="171" y="629"/>
                </a:cubicBezTo>
                <a:lnTo>
                  <a:pt x="564" y="629"/>
                </a:lnTo>
                <a:lnTo>
                  <a:pt x="564" y="929"/>
                </a:lnTo>
                <a:lnTo>
                  <a:pt x="553" y="929"/>
                </a:lnTo>
                <a:cubicBezTo>
                  <a:pt x="522" y="929"/>
                  <a:pt x="497" y="954"/>
                  <a:pt x="497" y="985"/>
                </a:cubicBezTo>
                <a:lnTo>
                  <a:pt x="497" y="1097"/>
                </a:lnTo>
                <a:cubicBezTo>
                  <a:pt x="497" y="1127"/>
                  <a:pt x="522" y="1152"/>
                  <a:pt x="553" y="1152"/>
                </a:cubicBezTo>
                <a:lnTo>
                  <a:pt x="686" y="1152"/>
                </a:lnTo>
                <a:cubicBezTo>
                  <a:pt x="717" y="1152"/>
                  <a:pt x="742" y="1127"/>
                  <a:pt x="742" y="1097"/>
                </a:cubicBezTo>
                <a:lnTo>
                  <a:pt x="742" y="985"/>
                </a:lnTo>
                <a:cubicBezTo>
                  <a:pt x="742" y="954"/>
                  <a:pt x="717" y="929"/>
                  <a:pt x="686" y="929"/>
                </a:cubicBezTo>
                <a:lnTo>
                  <a:pt x="669" y="929"/>
                </a:lnTo>
                <a:lnTo>
                  <a:pt x="669" y="629"/>
                </a:lnTo>
                <a:lnTo>
                  <a:pt x="1098" y="629"/>
                </a:lnTo>
                <a:cubicBezTo>
                  <a:pt x="1101" y="629"/>
                  <a:pt x="1102" y="630"/>
                  <a:pt x="1102" y="631"/>
                </a:cubicBezTo>
                <a:lnTo>
                  <a:pt x="1102" y="929"/>
                </a:lnTo>
                <a:lnTo>
                  <a:pt x="1092" y="929"/>
                </a:lnTo>
                <a:cubicBezTo>
                  <a:pt x="1061" y="929"/>
                  <a:pt x="1036" y="954"/>
                  <a:pt x="1036" y="985"/>
                </a:cubicBezTo>
                <a:lnTo>
                  <a:pt x="1036" y="1097"/>
                </a:lnTo>
                <a:cubicBezTo>
                  <a:pt x="1036" y="1127"/>
                  <a:pt x="1061" y="1152"/>
                  <a:pt x="1092" y="1152"/>
                </a:cubicBezTo>
                <a:lnTo>
                  <a:pt x="1225" y="1152"/>
                </a:lnTo>
                <a:cubicBezTo>
                  <a:pt x="1255" y="1152"/>
                  <a:pt x="1280" y="1127"/>
                  <a:pt x="1280" y="1097"/>
                </a:cubicBezTo>
                <a:lnTo>
                  <a:pt x="1280" y="985"/>
                </a:lnTo>
                <a:cubicBezTo>
                  <a:pt x="1280" y="954"/>
                  <a:pt x="1255" y="929"/>
                  <a:pt x="1225" y="9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7" name="450661">
            <a:extLst>
              <a:ext uri="{FF2B5EF4-FFF2-40B4-BE49-F238E27FC236}">
                <a16:creationId xmlns:a16="http://schemas.microsoft.com/office/drawing/2014/main" id="{F928C329-B17B-437E-936E-628B1501CB0E}"/>
              </a:ext>
            </a:extLst>
          </p:cNvPr>
          <p:cNvSpPr/>
          <p:nvPr/>
        </p:nvSpPr>
        <p:spPr bwMode="auto">
          <a:xfrm>
            <a:off x="5876821" y="2197072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1" name="344106">
            <a:extLst>
              <a:ext uri="{FF2B5EF4-FFF2-40B4-BE49-F238E27FC236}">
                <a16:creationId xmlns:a16="http://schemas.microsoft.com/office/drawing/2014/main" id="{5B6AC78D-DEDD-49E0-AF2F-BF0E04358F67}"/>
              </a:ext>
            </a:extLst>
          </p:cNvPr>
          <p:cNvSpPr>
            <a:spLocks noEditPoints="1"/>
          </p:cNvSpPr>
          <p:nvPr/>
        </p:nvSpPr>
        <p:spPr bwMode="auto">
          <a:xfrm>
            <a:off x="6002054" y="2271248"/>
            <a:ext cx="309698" cy="309697"/>
          </a:xfrm>
          <a:custGeom>
            <a:avLst/>
            <a:gdLst>
              <a:gd name="T0" fmla="*/ 126 w 242"/>
              <a:gd name="T1" fmla="*/ 242 h 242"/>
              <a:gd name="T2" fmla="*/ 75 w 242"/>
              <a:gd name="T3" fmla="*/ 242 h 242"/>
              <a:gd name="T4" fmla="*/ 54 w 242"/>
              <a:gd name="T5" fmla="*/ 242 h 242"/>
              <a:gd name="T6" fmla="*/ 39 w 242"/>
              <a:gd name="T7" fmla="*/ 241 h 242"/>
              <a:gd name="T8" fmla="*/ 8 w 242"/>
              <a:gd name="T9" fmla="*/ 220 h 242"/>
              <a:gd name="T10" fmla="*/ 0 w 242"/>
              <a:gd name="T11" fmla="*/ 185 h 242"/>
              <a:gd name="T12" fmla="*/ 0 w 242"/>
              <a:gd name="T13" fmla="*/ 155 h 242"/>
              <a:gd name="T14" fmla="*/ 0 w 242"/>
              <a:gd name="T15" fmla="*/ 150 h 242"/>
              <a:gd name="T16" fmla="*/ 7 w 242"/>
              <a:gd name="T17" fmla="*/ 143 h 242"/>
              <a:gd name="T18" fmla="*/ 13 w 242"/>
              <a:gd name="T19" fmla="*/ 150 h 242"/>
              <a:gd name="T20" fmla="*/ 13 w 242"/>
              <a:gd name="T21" fmla="*/ 182 h 242"/>
              <a:gd name="T22" fmla="*/ 13 w 242"/>
              <a:gd name="T23" fmla="*/ 192 h 242"/>
              <a:gd name="T24" fmla="*/ 20 w 242"/>
              <a:gd name="T25" fmla="*/ 212 h 242"/>
              <a:gd name="T26" fmla="*/ 42 w 242"/>
              <a:gd name="T27" fmla="*/ 227 h 242"/>
              <a:gd name="T28" fmla="*/ 115 w 242"/>
              <a:gd name="T29" fmla="*/ 228 h 242"/>
              <a:gd name="T30" fmla="*/ 166 w 242"/>
              <a:gd name="T31" fmla="*/ 228 h 242"/>
              <a:gd name="T32" fmla="*/ 188 w 242"/>
              <a:gd name="T33" fmla="*/ 228 h 242"/>
              <a:gd name="T34" fmla="*/ 199 w 242"/>
              <a:gd name="T35" fmla="*/ 227 h 242"/>
              <a:gd name="T36" fmla="*/ 221 w 242"/>
              <a:gd name="T37" fmla="*/ 212 h 242"/>
              <a:gd name="T38" fmla="*/ 228 w 242"/>
              <a:gd name="T39" fmla="*/ 185 h 242"/>
              <a:gd name="T40" fmla="*/ 228 w 242"/>
              <a:gd name="T41" fmla="*/ 155 h 242"/>
              <a:gd name="T42" fmla="*/ 228 w 242"/>
              <a:gd name="T43" fmla="*/ 150 h 242"/>
              <a:gd name="T44" fmla="*/ 235 w 242"/>
              <a:gd name="T45" fmla="*/ 143 h 242"/>
              <a:gd name="T46" fmla="*/ 242 w 242"/>
              <a:gd name="T47" fmla="*/ 150 h 242"/>
              <a:gd name="T48" fmla="*/ 242 w 242"/>
              <a:gd name="T49" fmla="*/ 182 h 242"/>
              <a:gd name="T50" fmla="*/ 242 w 242"/>
              <a:gd name="T51" fmla="*/ 192 h 242"/>
              <a:gd name="T52" fmla="*/ 234 w 242"/>
              <a:gd name="T53" fmla="*/ 220 h 242"/>
              <a:gd name="T54" fmla="*/ 202 w 242"/>
              <a:gd name="T55" fmla="*/ 241 h 242"/>
              <a:gd name="T56" fmla="*/ 104 w 242"/>
              <a:gd name="T57" fmla="*/ 162 h 242"/>
              <a:gd name="T58" fmla="*/ 72 w 242"/>
              <a:gd name="T59" fmla="*/ 130 h 242"/>
              <a:gd name="T60" fmla="*/ 52 w 242"/>
              <a:gd name="T61" fmla="*/ 110 h 242"/>
              <a:gd name="T62" fmla="*/ 49 w 242"/>
              <a:gd name="T63" fmla="*/ 103 h 242"/>
              <a:gd name="T64" fmla="*/ 62 w 242"/>
              <a:gd name="T65" fmla="*/ 97 h 242"/>
              <a:gd name="T66" fmla="*/ 96 w 242"/>
              <a:gd name="T67" fmla="*/ 132 h 242"/>
              <a:gd name="T68" fmla="*/ 114 w 242"/>
              <a:gd name="T69" fmla="*/ 150 h 242"/>
              <a:gd name="T70" fmla="*/ 114 w 242"/>
              <a:gd name="T71" fmla="*/ 75 h 242"/>
              <a:gd name="T72" fmla="*/ 114 w 242"/>
              <a:gd name="T73" fmla="*/ 27 h 242"/>
              <a:gd name="T74" fmla="*/ 114 w 242"/>
              <a:gd name="T75" fmla="*/ 10 h 242"/>
              <a:gd name="T76" fmla="*/ 116 w 242"/>
              <a:gd name="T77" fmla="*/ 1 h 242"/>
              <a:gd name="T78" fmla="*/ 125 w 242"/>
              <a:gd name="T79" fmla="*/ 1 h 242"/>
              <a:gd name="T80" fmla="*/ 128 w 242"/>
              <a:gd name="T81" fmla="*/ 60 h 242"/>
              <a:gd name="T82" fmla="*/ 128 w 242"/>
              <a:gd name="T83" fmla="*/ 128 h 242"/>
              <a:gd name="T84" fmla="*/ 131 w 242"/>
              <a:gd name="T85" fmla="*/ 146 h 242"/>
              <a:gd name="T86" fmla="*/ 161 w 242"/>
              <a:gd name="T87" fmla="*/ 116 h 242"/>
              <a:gd name="T88" fmla="*/ 179 w 242"/>
              <a:gd name="T89" fmla="*/ 98 h 242"/>
              <a:gd name="T90" fmla="*/ 184 w 242"/>
              <a:gd name="T91" fmla="*/ 96 h 242"/>
              <a:gd name="T92" fmla="*/ 192 w 242"/>
              <a:gd name="T93" fmla="*/ 103 h 242"/>
              <a:gd name="T94" fmla="*/ 168 w 242"/>
              <a:gd name="T95" fmla="*/ 130 h 242"/>
              <a:gd name="T96" fmla="*/ 141 w 242"/>
              <a:gd name="T97" fmla="*/ 157 h 242"/>
              <a:gd name="T98" fmla="*/ 126 w 242"/>
              <a:gd name="T99" fmla="*/ 173 h 242"/>
              <a:gd name="T100" fmla="*/ 118 w 242"/>
              <a:gd name="T101" fmla="*/ 17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2" h="242">
                <a:moveTo>
                  <a:pt x="192" y="242"/>
                </a:moveTo>
                <a:lnTo>
                  <a:pt x="167" y="242"/>
                </a:lnTo>
                <a:lnTo>
                  <a:pt x="145" y="242"/>
                </a:lnTo>
                <a:lnTo>
                  <a:pt x="126" y="242"/>
                </a:lnTo>
                <a:lnTo>
                  <a:pt x="110" y="242"/>
                </a:lnTo>
                <a:lnTo>
                  <a:pt x="96" y="242"/>
                </a:lnTo>
                <a:lnTo>
                  <a:pt x="85" y="242"/>
                </a:lnTo>
                <a:lnTo>
                  <a:pt x="75" y="242"/>
                </a:lnTo>
                <a:lnTo>
                  <a:pt x="67" y="242"/>
                </a:lnTo>
                <a:lnTo>
                  <a:pt x="62" y="242"/>
                </a:lnTo>
                <a:lnTo>
                  <a:pt x="57" y="242"/>
                </a:lnTo>
                <a:lnTo>
                  <a:pt x="54" y="242"/>
                </a:lnTo>
                <a:lnTo>
                  <a:pt x="52" y="242"/>
                </a:lnTo>
                <a:lnTo>
                  <a:pt x="50" y="242"/>
                </a:lnTo>
                <a:lnTo>
                  <a:pt x="50" y="242"/>
                </a:lnTo>
                <a:lnTo>
                  <a:pt x="39" y="241"/>
                </a:lnTo>
                <a:lnTo>
                  <a:pt x="30" y="237"/>
                </a:lnTo>
                <a:lnTo>
                  <a:pt x="21" y="234"/>
                </a:lnTo>
                <a:lnTo>
                  <a:pt x="13" y="227"/>
                </a:lnTo>
                <a:lnTo>
                  <a:pt x="8" y="220"/>
                </a:lnTo>
                <a:lnTo>
                  <a:pt x="4" y="212"/>
                </a:lnTo>
                <a:lnTo>
                  <a:pt x="1" y="202"/>
                </a:lnTo>
                <a:lnTo>
                  <a:pt x="0" y="192"/>
                </a:lnTo>
                <a:lnTo>
                  <a:pt x="0" y="185"/>
                </a:lnTo>
                <a:lnTo>
                  <a:pt x="0" y="179"/>
                </a:lnTo>
                <a:lnTo>
                  <a:pt x="0" y="168"/>
                </a:lnTo>
                <a:lnTo>
                  <a:pt x="0" y="161"/>
                </a:lnTo>
                <a:lnTo>
                  <a:pt x="0" y="155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50"/>
                </a:lnTo>
                <a:lnTo>
                  <a:pt x="0" y="147"/>
                </a:lnTo>
                <a:lnTo>
                  <a:pt x="2" y="145"/>
                </a:lnTo>
                <a:lnTo>
                  <a:pt x="4" y="143"/>
                </a:lnTo>
                <a:lnTo>
                  <a:pt x="7" y="143"/>
                </a:lnTo>
                <a:lnTo>
                  <a:pt x="10" y="143"/>
                </a:lnTo>
                <a:lnTo>
                  <a:pt x="11" y="145"/>
                </a:lnTo>
                <a:lnTo>
                  <a:pt x="13" y="147"/>
                </a:lnTo>
                <a:lnTo>
                  <a:pt x="13" y="150"/>
                </a:lnTo>
                <a:lnTo>
                  <a:pt x="13" y="158"/>
                </a:lnTo>
                <a:lnTo>
                  <a:pt x="13" y="165"/>
                </a:lnTo>
                <a:lnTo>
                  <a:pt x="13" y="174"/>
                </a:lnTo>
                <a:lnTo>
                  <a:pt x="13" y="182"/>
                </a:lnTo>
                <a:lnTo>
                  <a:pt x="13" y="187"/>
                </a:lnTo>
                <a:lnTo>
                  <a:pt x="13" y="191"/>
                </a:lnTo>
                <a:lnTo>
                  <a:pt x="13" y="191"/>
                </a:lnTo>
                <a:lnTo>
                  <a:pt x="13" y="192"/>
                </a:lnTo>
                <a:lnTo>
                  <a:pt x="13" y="192"/>
                </a:lnTo>
                <a:lnTo>
                  <a:pt x="14" y="199"/>
                </a:lnTo>
                <a:lnTo>
                  <a:pt x="16" y="206"/>
                </a:lnTo>
                <a:lnTo>
                  <a:pt x="20" y="212"/>
                </a:lnTo>
                <a:lnTo>
                  <a:pt x="24" y="217"/>
                </a:lnTo>
                <a:lnTo>
                  <a:pt x="30" y="222"/>
                </a:lnTo>
                <a:lnTo>
                  <a:pt x="35" y="225"/>
                </a:lnTo>
                <a:lnTo>
                  <a:pt x="42" y="227"/>
                </a:lnTo>
                <a:lnTo>
                  <a:pt x="50" y="228"/>
                </a:lnTo>
                <a:lnTo>
                  <a:pt x="75" y="228"/>
                </a:lnTo>
                <a:lnTo>
                  <a:pt x="96" y="228"/>
                </a:lnTo>
                <a:lnTo>
                  <a:pt x="115" y="228"/>
                </a:lnTo>
                <a:lnTo>
                  <a:pt x="132" y="228"/>
                </a:lnTo>
                <a:lnTo>
                  <a:pt x="146" y="228"/>
                </a:lnTo>
                <a:lnTo>
                  <a:pt x="158" y="228"/>
                </a:lnTo>
                <a:lnTo>
                  <a:pt x="166" y="228"/>
                </a:lnTo>
                <a:lnTo>
                  <a:pt x="174" y="228"/>
                </a:lnTo>
                <a:lnTo>
                  <a:pt x="180" y="228"/>
                </a:lnTo>
                <a:lnTo>
                  <a:pt x="185" y="228"/>
                </a:lnTo>
                <a:lnTo>
                  <a:pt x="188" y="228"/>
                </a:lnTo>
                <a:lnTo>
                  <a:pt x="190" y="228"/>
                </a:lnTo>
                <a:lnTo>
                  <a:pt x="192" y="228"/>
                </a:lnTo>
                <a:lnTo>
                  <a:pt x="192" y="228"/>
                </a:lnTo>
                <a:lnTo>
                  <a:pt x="199" y="227"/>
                </a:lnTo>
                <a:lnTo>
                  <a:pt x="206" y="225"/>
                </a:lnTo>
                <a:lnTo>
                  <a:pt x="212" y="222"/>
                </a:lnTo>
                <a:lnTo>
                  <a:pt x="217" y="217"/>
                </a:lnTo>
                <a:lnTo>
                  <a:pt x="221" y="212"/>
                </a:lnTo>
                <a:lnTo>
                  <a:pt x="225" y="206"/>
                </a:lnTo>
                <a:lnTo>
                  <a:pt x="227" y="199"/>
                </a:lnTo>
                <a:lnTo>
                  <a:pt x="228" y="192"/>
                </a:lnTo>
                <a:lnTo>
                  <a:pt x="228" y="185"/>
                </a:lnTo>
                <a:lnTo>
                  <a:pt x="228" y="179"/>
                </a:lnTo>
                <a:lnTo>
                  <a:pt x="228" y="168"/>
                </a:lnTo>
                <a:lnTo>
                  <a:pt x="228" y="161"/>
                </a:lnTo>
                <a:lnTo>
                  <a:pt x="228" y="155"/>
                </a:lnTo>
                <a:lnTo>
                  <a:pt x="228" y="152"/>
                </a:lnTo>
                <a:lnTo>
                  <a:pt x="228" y="151"/>
                </a:lnTo>
                <a:lnTo>
                  <a:pt x="228" y="150"/>
                </a:lnTo>
                <a:lnTo>
                  <a:pt x="228" y="150"/>
                </a:lnTo>
                <a:lnTo>
                  <a:pt x="228" y="147"/>
                </a:lnTo>
                <a:lnTo>
                  <a:pt x="230" y="145"/>
                </a:lnTo>
                <a:lnTo>
                  <a:pt x="233" y="143"/>
                </a:lnTo>
                <a:lnTo>
                  <a:pt x="235" y="143"/>
                </a:lnTo>
                <a:lnTo>
                  <a:pt x="238" y="143"/>
                </a:lnTo>
                <a:lnTo>
                  <a:pt x="240" y="145"/>
                </a:lnTo>
                <a:lnTo>
                  <a:pt x="241" y="147"/>
                </a:lnTo>
                <a:lnTo>
                  <a:pt x="242" y="150"/>
                </a:lnTo>
                <a:lnTo>
                  <a:pt x="242" y="158"/>
                </a:lnTo>
                <a:lnTo>
                  <a:pt x="242" y="165"/>
                </a:lnTo>
                <a:lnTo>
                  <a:pt x="242" y="174"/>
                </a:lnTo>
                <a:lnTo>
                  <a:pt x="242" y="182"/>
                </a:lnTo>
                <a:lnTo>
                  <a:pt x="242" y="187"/>
                </a:lnTo>
                <a:lnTo>
                  <a:pt x="242" y="191"/>
                </a:lnTo>
                <a:lnTo>
                  <a:pt x="242" y="191"/>
                </a:lnTo>
                <a:lnTo>
                  <a:pt x="242" y="192"/>
                </a:lnTo>
                <a:lnTo>
                  <a:pt x="242" y="192"/>
                </a:lnTo>
                <a:lnTo>
                  <a:pt x="241" y="202"/>
                </a:lnTo>
                <a:lnTo>
                  <a:pt x="238" y="212"/>
                </a:lnTo>
                <a:lnTo>
                  <a:pt x="234" y="220"/>
                </a:lnTo>
                <a:lnTo>
                  <a:pt x="227" y="227"/>
                </a:lnTo>
                <a:lnTo>
                  <a:pt x="219" y="234"/>
                </a:lnTo>
                <a:lnTo>
                  <a:pt x="212" y="237"/>
                </a:lnTo>
                <a:lnTo>
                  <a:pt x="202" y="241"/>
                </a:lnTo>
                <a:lnTo>
                  <a:pt x="192" y="242"/>
                </a:lnTo>
                <a:close/>
                <a:moveTo>
                  <a:pt x="118" y="174"/>
                </a:moveTo>
                <a:lnTo>
                  <a:pt x="115" y="173"/>
                </a:lnTo>
                <a:lnTo>
                  <a:pt x="104" y="162"/>
                </a:lnTo>
                <a:lnTo>
                  <a:pt x="94" y="152"/>
                </a:lnTo>
                <a:lnTo>
                  <a:pt x="86" y="143"/>
                </a:lnTo>
                <a:lnTo>
                  <a:pt x="78" y="136"/>
                </a:lnTo>
                <a:lnTo>
                  <a:pt x="72" y="130"/>
                </a:lnTo>
                <a:lnTo>
                  <a:pt x="67" y="124"/>
                </a:lnTo>
                <a:lnTo>
                  <a:pt x="60" y="116"/>
                </a:lnTo>
                <a:lnTo>
                  <a:pt x="55" y="112"/>
                </a:lnTo>
                <a:lnTo>
                  <a:pt x="52" y="110"/>
                </a:lnTo>
                <a:lnTo>
                  <a:pt x="51" y="109"/>
                </a:lnTo>
                <a:lnTo>
                  <a:pt x="51" y="109"/>
                </a:lnTo>
                <a:lnTo>
                  <a:pt x="49" y="106"/>
                </a:lnTo>
                <a:lnTo>
                  <a:pt x="49" y="103"/>
                </a:lnTo>
                <a:lnTo>
                  <a:pt x="49" y="100"/>
                </a:lnTo>
                <a:lnTo>
                  <a:pt x="51" y="97"/>
                </a:lnTo>
                <a:lnTo>
                  <a:pt x="57" y="96"/>
                </a:lnTo>
                <a:lnTo>
                  <a:pt x="62" y="97"/>
                </a:lnTo>
                <a:lnTo>
                  <a:pt x="72" y="108"/>
                </a:lnTo>
                <a:lnTo>
                  <a:pt x="82" y="117"/>
                </a:lnTo>
                <a:lnTo>
                  <a:pt x="89" y="125"/>
                </a:lnTo>
                <a:lnTo>
                  <a:pt x="96" y="132"/>
                </a:lnTo>
                <a:lnTo>
                  <a:pt x="102" y="138"/>
                </a:lnTo>
                <a:lnTo>
                  <a:pt x="107" y="142"/>
                </a:lnTo>
                <a:lnTo>
                  <a:pt x="113" y="149"/>
                </a:lnTo>
                <a:lnTo>
                  <a:pt x="114" y="150"/>
                </a:lnTo>
                <a:lnTo>
                  <a:pt x="114" y="140"/>
                </a:lnTo>
                <a:lnTo>
                  <a:pt x="114" y="115"/>
                </a:lnTo>
                <a:lnTo>
                  <a:pt x="114" y="93"/>
                </a:lnTo>
                <a:lnTo>
                  <a:pt x="114" y="75"/>
                </a:lnTo>
                <a:lnTo>
                  <a:pt x="114" y="59"/>
                </a:lnTo>
                <a:lnTo>
                  <a:pt x="114" y="46"/>
                </a:lnTo>
                <a:lnTo>
                  <a:pt x="114" y="36"/>
                </a:lnTo>
                <a:lnTo>
                  <a:pt x="114" y="27"/>
                </a:lnTo>
                <a:lnTo>
                  <a:pt x="114" y="20"/>
                </a:lnTo>
                <a:lnTo>
                  <a:pt x="114" y="15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4" y="7"/>
                </a:lnTo>
                <a:lnTo>
                  <a:pt x="114" y="4"/>
                </a:lnTo>
                <a:lnTo>
                  <a:pt x="116" y="1"/>
                </a:lnTo>
                <a:lnTo>
                  <a:pt x="118" y="0"/>
                </a:lnTo>
                <a:lnTo>
                  <a:pt x="121" y="0"/>
                </a:lnTo>
                <a:lnTo>
                  <a:pt x="123" y="0"/>
                </a:lnTo>
                <a:lnTo>
                  <a:pt x="125" y="1"/>
                </a:lnTo>
                <a:lnTo>
                  <a:pt x="127" y="4"/>
                </a:lnTo>
                <a:lnTo>
                  <a:pt x="128" y="7"/>
                </a:lnTo>
                <a:lnTo>
                  <a:pt x="128" y="36"/>
                </a:lnTo>
                <a:lnTo>
                  <a:pt x="128" y="60"/>
                </a:lnTo>
                <a:lnTo>
                  <a:pt x="128" y="82"/>
                </a:lnTo>
                <a:lnTo>
                  <a:pt x="128" y="100"/>
                </a:lnTo>
                <a:lnTo>
                  <a:pt x="128" y="115"/>
                </a:lnTo>
                <a:lnTo>
                  <a:pt x="128" y="128"/>
                </a:lnTo>
                <a:lnTo>
                  <a:pt x="128" y="138"/>
                </a:lnTo>
                <a:lnTo>
                  <a:pt x="128" y="147"/>
                </a:lnTo>
                <a:lnTo>
                  <a:pt x="128" y="149"/>
                </a:lnTo>
                <a:lnTo>
                  <a:pt x="131" y="146"/>
                </a:lnTo>
                <a:lnTo>
                  <a:pt x="141" y="138"/>
                </a:lnTo>
                <a:lnTo>
                  <a:pt x="148" y="129"/>
                </a:lnTo>
                <a:lnTo>
                  <a:pt x="155" y="122"/>
                </a:lnTo>
                <a:lnTo>
                  <a:pt x="161" y="116"/>
                </a:lnTo>
                <a:lnTo>
                  <a:pt x="166" y="112"/>
                </a:lnTo>
                <a:lnTo>
                  <a:pt x="172" y="105"/>
                </a:lnTo>
                <a:lnTo>
                  <a:pt x="176" y="101"/>
                </a:lnTo>
                <a:lnTo>
                  <a:pt x="179" y="98"/>
                </a:lnTo>
                <a:lnTo>
                  <a:pt x="180" y="98"/>
                </a:lnTo>
                <a:lnTo>
                  <a:pt x="180" y="97"/>
                </a:lnTo>
                <a:lnTo>
                  <a:pt x="182" y="96"/>
                </a:lnTo>
                <a:lnTo>
                  <a:pt x="184" y="96"/>
                </a:lnTo>
                <a:lnTo>
                  <a:pt x="187" y="96"/>
                </a:lnTo>
                <a:lnTo>
                  <a:pt x="189" y="97"/>
                </a:lnTo>
                <a:lnTo>
                  <a:pt x="191" y="100"/>
                </a:lnTo>
                <a:lnTo>
                  <a:pt x="192" y="103"/>
                </a:lnTo>
                <a:lnTo>
                  <a:pt x="191" y="106"/>
                </a:lnTo>
                <a:lnTo>
                  <a:pt x="189" y="109"/>
                </a:lnTo>
                <a:lnTo>
                  <a:pt x="178" y="120"/>
                </a:lnTo>
                <a:lnTo>
                  <a:pt x="168" y="130"/>
                </a:lnTo>
                <a:lnTo>
                  <a:pt x="160" y="138"/>
                </a:lnTo>
                <a:lnTo>
                  <a:pt x="152" y="146"/>
                </a:lnTo>
                <a:lnTo>
                  <a:pt x="146" y="152"/>
                </a:lnTo>
                <a:lnTo>
                  <a:pt x="141" y="157"/>
                </a:lnTo>
                <a:lnTo>
                  <a:pt x="134" y="165"/>
                </a:lnTo>
                <a:lnTo>
                  <a:pt x="130" y="169"/>
                </a:lnTo>
                <a:lnTo>
                  <a:pt x="127" y="172"/>
                </a:lnTo>
                <a:lnTo>
                  <a:pt x="126" y="173"/>
                </a:lnTo>
                <a:lnTo>
                  <a:pt x="126" y="173"/>
                </a:lnTo>
                <a:lnTo>
                  <a:pt x="123" y="174"/>
                </a:lnTo>
                <a:lnTo>
                  <a:pt x="121" y="175"/>
                </a:lnTo>
                <a:lnTo>
                  <a:pt x="1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8" name="295842">
            <a:extLst>
              <a:ext uri="{FF2B5EF4-FFF2-40B4-BE49-F238E27FC236}">
                <a16:creationId xmlns:a16="http://schemas.microsoft.com/office/drawing/2014/main" id="{6BE71B83-C060-4362-807C-9D54A8DB3683}"/>
              </a:ext>
            </a:extLst>
          </p:cNvPr>
          <p:cNvSpPr/>
          <p:nvPr/>
        </p:nvSpPr>
        <p:spPr bwMode="auto">
          <a:xfrm>
            <a:off x="5917555" y="3667542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2" name="715536">
            <a:extLst>
              <a:ext uri="{FF2B5EF4-FFF2-40B4-BE49-F238E27FC236}">
                <a16:creationId xmlns:a16="http://schemas.microsoft.com/office/drawing/2014/main" id="{45078547-EC69-4F99-98E9-838FAA414B4A}"/>
              </a:ext>
            </a:extLst>
          </p:cNvPr>
          <p:cNvSpPr>
            <a:spLocks noEditPoints="1"/>
          </p:cNvSpPr>
          <p:nvPr/>
        </p:nvSpPr>
        <p:spPr bwMode="auto">
          <a:xfrm>
            <a:off x="6010175" y="3795953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46" name="088241">
            <a:extLst>
              <a:ext uri="{FF2B5EF4-FFF2-40B4-BE49-F238E27FC236}">
                <a16:creationId xmlns:a16="http://schemas.microsoft.com/office/drawing/2014/main" id="{F7706199-1611-4218-B9B6-4AC55DED811A}"/>
              </a:ext>
            </a:extLst>
          </p:cNvPr>
          <p:cNvSpPr/>
          <p:nvPr/>
        </p:nvSpPr>
        <p:spPr bwMode="auto">
          <a:xfrm>
            <a:off x="5997735" y="5147188"/>
            <a:ext cx="515535" cy="507179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3" name="087955">
            <a:extLst>
              <a:ext uri="{FF2B5EF4-FFF2-40B4-BE49-F238E27FC236}">
                <a16:creationId xmlns:a16="http://schemas.microsoft.com/office/drawing/2014/main" id="{184A3B5A-98D1-46BC-8DF7-5A4C6A122F74}"/>
              </a:ext>
            </a:extLst>
          </p:cNvPr>
          <p:cNvSpPr>
            <a:spLocks noEditPoints="1"/>
          </p:cNvSpPr>
          <p:nvPr/>
        </p:nvSpPr>
        <p:spPr bwMode="auto">
          <a:xfrm>
            <a:off x="6108979" y="5262166"/>
            <a:ext cx="290503" cy="290502"/>
          </a:xfrm>
          <a:custGeom>
            <a:avLst/>
            <a:gdLst>
              <a:gd name="T0" fmla="*/ 166 w 227"/>
              <a:gd name="T1" fmla="*/ 81 h 227"/>
              <a:gd name="T2" fmla="*/ 121 w 227"/>
              <a:gd name="T3" fmla="*/ 81 h 227"/>
              <a:gd name="T4" fmla="*/ 63 w 227"/>
              <a:gd name="T5" fmla="*/ 81 h 227"/>
              <a:gd name="T6" fmla="*/ 31 w 227"/>
              <a:gd name="T7" fmla="*/ 81 h 227"/>
              <a:gd name="T8" fmla="*/ 14 w 227"/>
              <a:gd name="T9" fmla="*/ 81 h 227"/>
              <a:gd name="T10" fmla="*/ 37 w 227"/>
              <a:gd name="T11" fmla="*/ 110 h 227"/>
              <a:gd name="T12" fmla="*/ 82 w 227"/>
              <a:gd name="T13" fmla="*/ 110 h 227"/>
              <a:gd name="T14" fmla="*/ 146 w 227"/>
              <a:gd name="T15" fmla="*/ 110 h 227"/>
              <a:gd name="T16" fmla="*/ 183 w 227"/>
              <a:gd name="T17" fmla="*/ 110 h 227"/>
              <a:gd name="T18" fmla="*/ 204 w 227"/>
              <a:gd name="T19" fmla="*/ 110 h 227"/>
              <a:gd name="T20" fmla="*/ 212 w 227"/>
              <a:gd name="T21" fmla="*/ 110 h 227"/>
              <a:gd name="T22" fmla="*/ 214 w 227"/>
              <a:gd name="T23" fmla="*/ 83 h 227"/>
              <a:gd name="T24" fmla="*/ 109 w 227"/>
              <a:gd name="T25" fmla="*/ 157 h 227"/>
              <a:gd name="T26" fmla="*/ 91 w 227"/>
              <a:gd name="T27" fmla="*/ 157 h 227"/>
              <a:gd name="T28" fmla="*/ 86 w 227"/>
              <a:gd name="T29" fmla="*/ 145 h 227"/>
              <a:gd name="T30" fmla="*/ 130 w 227"/>
              <a:gd name="T31" fmla="*/ 144 h 227"/>
              <a:gd name="T32" fmla="*/ 141 w 227"/>
              <a:gd name="T33" fmla="*/ 147 h 227"/>
              <a:gd name="T34" fmla="*/ 207 w 227"/>
              <a:gd name="T35" fmla="*/ 227 h 227"/>
              <a:gd name="T36" fmla="*/ 120 w 227"/>
              <a:gd name="T37" fmla="*/ 227 h 227"/>
              <a:gd name="T38" fmla="*/ 36 w 227"/>
              <a:gd name="T39" fmla="*/ 227 h 227"/>
              <a:gd name="T40" fmla="*/ 21 w 227"/>
              <a:gd name="T41" fmla="*/ 227 h 227"/>
              <a:gd name="T42" fmla="*/ 14 w 227"/>
              <a:gd name="T43" fmla="*/ 173 h 227"/>
              <a:gd name="T44" fmla="*/ 14 w 227"/>
              <a:gd name="T45" fmla="*/ 126 h 227"/>
              <a:gd name="T46" fmla="*/ 8 w 227"/>
              <a:gd name="T47" fmla="*/ 124 h 227"/>
              <a:gd name="T48" fmla="*/ 1 w 227"/>
              <a:gd name="T49" fmla="*/ 103 h 227"/>
              <a:gd name="T50" fmla="*/ 0 w 227"/>
              <a:gd name="T51" fmla="*/ 74 h 227"/>
              <a:gd name="T52" fmla="*/ 16 w 227"/>
              <a:gd name="T53" fmla="*/ 33 h 227"/>
              <a:gd name="T54" fmla="*/ 27 w 227"/>
              <a:gd name="T55" fmla="*/ 6 h 227"/>
              <a:gd name="T56" fmla="*/ 87 w 227"/>
              <a:gd name="T57" fmla="*/ 0 h 227"/>
              <a:gd name="T58" fmla="*/ 174 w 227"/>
              <a:gd name="T59" fmla="*/ 0 h 227"/>
              <a:gd name="T60" fmla="*/ 194 w 227"/>
              <a:gd name="T61" fmla="*/ 0 h 227"/>
              <a:gd name="T62" fmla="*/ 211 w 227"/>
              <a:gd name="T63" fmla="*/ 35 h 227"/>
              <a:gd name="T64" fmla="*/ 225 w 227"/>
              <a:gd name="T65" fmla="*/ 67 h 227"/>
              <a:gd name="T66" fmla="*/ 227 w 227"/>
              <a:gd name="T67" fmla="*/ 82 h 227"/>
              <a:gd name="T68" fmla="*/ 227 w 227"/>
              <a:gd name="T69" fmla="*/ 116 h 227"/>
              <a:gd name="T70" fmla="*/ 221 w 227"/>
              <a:gd name="T71" fmla="*/ 124 h 227"/>
              <a:gd name="T72" fmla="*/ 214 w 227"/>
              <a:gd name="T73" fmla="*/ 187 h 227"/>
              <a:gd name="T74" fmla="*/ 214 w 227"/>
              <a:gd name="T75" fmla="*/ 219 h 227"/>
              <a:gd name="T76" fmla="*/ 207 w 227"/>
              <a:gd name="T77" fmla="*/ 227 h 227"/>
              <a:gd name="T78" fmla="*/ 127 w 227"/>
              <a:gd name="T79" fmla="*/ 214 h 227"/>
              <a:gd name="T80" fmla="*/ 191 w 227"/>
              <a:gd name="T81" fmla="*/ 214 h 227"/>
              <a:gd name="T82" fmla="*/ 201 w 227"/>
              <a:gd name="T83" fmla="*/ 198 h 227"/>
              <a:gd name="T84" fmla="*/ 201 w 227"/>
              <a:gd name="T85" fmla="*/ 139 h 227"/>
              <a:gd name="T86" fmla="*/ 184 w 227"/>
              <a:gd name="T87" fmla="*/ 124 h 227"/>
              <a:gd name="T88" fmla="*/ 136 w 227"/>
              <a:gd name="T89" fmla="*/ 124 h 227"/>
              <a:gd name="T90" fmla="*/ 83 w 227"/>
              <a:gd name="T91" fmla="*/ 124 h 227"/>
              <a:gd name="T92" fmla="*/ 45 w 227"/>
              <a:gd name="T93" fmla="*/ 124 h 227"/>
              <a:gd name="T94" fmla="*/ 29 w 227"/>
              <a:gd name="T95" fmla="*/ 124 h 227"/>
              <a:gd name="T96" fmla="*/ 45 w 227"/>
              <a:gd name="T97" fmla="*/ 67 h 227"/>
              <a:gd name="T98" fmla="*/ 93 w 227"/>
              <a:gd name="T99" fmla="*/ 67 h 227"/>
              <a:gd name="T100" fmla="*/ 131 w 227"/>
              <a:gd name="T101" fmla="*/ 67 h 227"/>
              <a:gd name="T102" fmla="*/ 183 w 227"/>
              <a:gd name="T103" fmla="*/ 67 h 227"/>
              <a:gd name="T104" fmla="*/ 207 w 227"/>
              <a:gd name="T105" fmla="*/ 67 h 227"/>
              <a:gd name="T106" fmla="*/ 198 w 227"/>
              <a:gd name="T107" fmla="*/ 36 h 227"/>
              <a:gd name="T108" fmla="*/ 188 w 227"/>
              <a:gd name="T109" fmla="*/ 14 h 227"/>
              <a:gd name="T110" fmla="*/ 74 w 227"/>
              <a:gd name="T111" fmla="*/ 14 h 227"/>
              <a:gd name="T112" fmla="*/ 39 w 227"/>
              <a:gd name="T113" fmla="*/ 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7" h="227">
                <a:moveTo>
                  <a:pt x="214" y="81"/>
                </a:moveTo>
                <a:lnTo>
                  <a:pt x="201" y="81"/>
                </a:lnTo>
                <a:lnTo>
                  <a:pt x="196" y="81"/>
                </a:lnTo>
                <a:lnTo>
                  <a:pt x="183" y="81"/>
                </a:lnTo>
                <a:lnTo>
                  <a:pt x="179" y="81"/>
                </a:lnTo>
                <a:lnTo>
                  <a:pt x="166" y="81"/>
                </a:lnTo>
                <a:lnTo>
                  <a:pt x="162" y="81"/>
                </a:lnTo>
                <a:lnTo>
                  <a:pt x="150" y="81"/>
                </a:lnTo>
                <a:lnTo>
                  <a:pt x="148" y="81"/>
                </a:lnTo>
                <a:lnTo>
                  <a:pt x="136" y="81"/>
                </a:lnTo>
                <a:lnTo>
                  <a:pt x="134" y="81"/>
                </a:lnTo>
                <a:lnTo>
                  <a:pt x="121" y="81"/>
                </a:lnTo>
                <a:lnTo>
                  <a:pt x="109" y="81"/>
                </a:lnTo>
                <a:lnTo>
                  <a:pt x="98" y="81"/>
                </a:lnTo>
                <a:lnTo>
                  <a:pt x="97" y="81"/>
                </a:lnTo>
                <a:lnTo>
                  <a:pt x="79" y="81"/>
                </a:lnTo>
                <a:lnTo>
                  <a:pt x="76" y="81"/>
                </a:lnTo>
                <a:lnTo>
                  <a:pt x="63" y="81"/>
                </a:lnTo>
                <a:lnTo>
                  <a:pt x="59" y="81"/>
                </a:lnTo>
                <a:lnTo>
                  <a:pt x="50" y="81"/>
                </a:lnTo>
                <a:lnTo>
                  <a:pt x="45" y="81"/>
                </a:lnTo>
                <a:lnTo>
                  <a:pt x="39" y="81"/>
                </a:lnTo>
                <a:lnTo>
                  <a:pt x="34" y="81"/>
                </a:lnTo>
                <a:lnTo>
                  <a:pt x="31" y="81"/>
                </a:lnTo>
                <a:lnTo>
                  <a:pt x="25" y="81"/>
                </a:lnTo>
                <a:lnTo>
                  <a:pt x="20" y="81"/>
                </a:lnTo>
                <a:lnTo>
                  <a:pt x="18" y="81"/>
                </a:lnTo>
                <a:lnTo>
                  <a:pt x="17" y="81"/>
                </a:lnTo>
                <a:lnTo>
                  <a:pt x="15" y="81"/>
                </a:lnTo>
                <a:lnTo>
                  <a:pt x="14" y="81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21" y="110"/>
                </a:lnTo>
                <a:lnTo>
                  <a:pt x="32" y="110"/>
                </a:lnTo>
                <a:lnTo>
                  <a:pt x="37" y="110"/>
                </a:lnTo>
                <a:lnTo>
                  <a:pt x="49" y="110"/>
                </a:lnTo>
                <a:lnTo>
                  <a:pt x="53" y="110"/>
                </a:lnTo>
                <a:lnTo>
                  <a:pt x="65" y="110"/>
                </a:lnTo>
                <a:lnTo>
                  <a:pt x="68" y="110"/>
                </a:lnTo>
                <a:lnTo>
                  <a:pt x="80" y="110"/>
                </a:lnTo>
                <a:lnTo>
                  <a:pt x="82" y="110"/>
                </a:lnTo>
                <a:lnTo>
                  <a:pt x="94" y="110"/>
                </a:lnTo>
                <a:lnTo>
                  <a:pt x="96" y="110"/>
                </a:lnTo>
                <a:lnTo>
                  <a:pt x="107" y="110"/>
                </a:lnTo>
                <a:lnTo>
                  <a:pt x="128" y="110"/>
                </a:lnTo>
                <a:lnTo>
                  <a:pt x="129" y="110"/>
                </a:lnTo>
                <a:lnTo>
                  <a:pt x="146" y="110"/>
                </a:lnTo>
                <a:lnTo>
                  <a:pt x="149" y="110"/>
                </a:lnTo>
                <a:lnTo>
                  <a:pt x="162" y="110"/>
                </a:lnTo>
                <a:lnTo>
                  <a:pt x="165" y="110"/>
                </a:lnTo>
                <a:lnTo>
                  <a:pt x="174" y="110"/>
                </a:lnTo>
                <a:lnTo>
                  <a:pt x="178" y="110"/>
                </a:lnTo>
                <a:lnTo>
                  <a:pt x="183" y="110"/>
                </a:lnTo>
                <a:lnTo>
                  <a:pt x="189" y="110"/>
                </a:lnTo>
                <a:lnTo>
                  <a:pt x="191" y="110"/>
                </a:lnTo>
                <a:lnTo>
                  <a:pt x="197" y="110"/>
                </a:lnTo>
                <a:lnTo>
                  <a:pt x="202" y="110"/>
                </a:lnTo>
                <a:lnTo>
                  <a:pt x="203" y="110"/>
                </a:lnTo>
                <a:lnTo>
                  <a:pt x="204" y="110"/>
                </a:lnTo>
                <a:lnTo>
                  <a:pt x="206" y="110"/>
                </a:lnTo>
                <a:lnTo>
                  <a:pt x="206" y="110"/>
                </a:lnTo>
                <a:lnTo>
                  <a:pt x="207" y="110"/>
                </a:lnTo>
                <a:lnTo>
                  <a:pt x="209" y="110"/>
                </a:lnTo>
                <a:lnTo>
                  <a:pt x="210" y="110"/>
                </a:lnTo>
                <a:lnTo>
                  <a:pt x="212" y="110"/>
                </a:lnTo>
                <a:lnTo>
                  <a:pt x="213" y="110"/>
                </a:lnTo>
                <a:lnTo>
                  <a:pt x="214" y="110"/>
                </a:lnTo>
                <a:lnTo>
                  <a:pt x="214" y="100"/>
                </a:lnTo>
                <a:lnTo>
                  <a:pt x="214" y="93"/>
                </a:lnTo>
                <a:lnTo>
                  <a:pt x="214" y="87"/>
                </a:lnTo>
                <a:lnTo>
                  <a:pt x="214" y="83"/>
                </a:lnTo>
                <a:lnTo>
                  <a:pt x="214" y="82"/>
                </a:lnTo>
                <a:lnTo>
                  <a:pt x="214" y="81"/>
                </a:lnTo>
                <a:close/>
                <a:moveTo>
                  <a:pt x="136" y="157"/>
                </a:moveTo>
                <a:lnTo>
                  <a:pt x="127" y="157"/>
                </a:lnTo>
                <a:lnTo>
                  <a:pt x="120" y="157"/>
                </a:lnTo>
                <a:lnTo>
                  <a:pt x="109" y="157"/>
                </a:lnTo>
                <a:lnTo>
                  <a:pt x="101" y="157"/>
                </a:lnTo>
                <a:lnTo>
                  <a:pt x="96" y="157"/>
                </a:lnTo>
                <a:lnTo>
                  <a:pt x="93" y="157"/>
                </a:lnTo>
                <a:lnTo>
                  <a:pt x="91" y="157"/>
                </a:lnTo>
                <a:lnTo>
                  <a:pt x="91" y="157"/>
                </a:lnTo>
                <a:lnTo>
                  <a:pt x="91" y="157"/>
                </a:lnTo>
                <a:lnTo>
                  <a:pt x="88" y="156"/>
                </a:lnTo>
                <a:lnTo>
                  <a:pt x="86" y="155"/>
                </a:lnTo>
                <a:lnTo>
                  <a:pt x="84" y="153"/>
                </a:lnTo>
                <a:lnTo>
                  <a:pt x="84" y="151"/>
                </a:lnTo>
                <a:lnTo>
                  <a:pt x="84" y="147"/>
                </a:lnTo>
                <a:lnTo>
                  <a:pt x="86" y="145"/>
                </a:lnTo>
                <a:lnTo>
                  <a:pt x="91" y="144"/>
                </a:lnTo>
                <a:lnTo>
                  <a:pt x="98" y="144"/>
                </a:lnTo>
                <a:lnTo>
                  <a:pt x="105" y="144"/>
                </a:lnTo>
                <a:lnTo>
                  <a:pt x="117" y="144"/>
                </a:lnTo>
                <a:lnTo>
                  <a:pt x="124" y="144"/>
                </a:lnTo>
                <a:lnTo>
                  <a:pt x="130" y="144"/>
                </a:lnTo>
                <a:lnTo>
                  <a:pt x="133" y="144"/>
                </a:lnTo>
                <a:lnTo>
                  <a:pt x="135" y="144"/>
                </a:lnTo>
                <a:lnTo>
                  <a:pt x="136" y="144"/>
                </a:lnTo>
                <a:lnTo>
                  <a:pt x="136" y="144"/>
                </a:lnTo>
                <a:lnTo>
                  <a:pt x="139" y="145"/>
                </a:lnTo>
                <a:lnTo>
                  <a:pt x="141" y="147"/>
                </a:lnTo>
                <a:lnTo>
                  <a:pt x="142" y="151"/>
                </a:lnTo>
                <a:lnTo>
                  <a:pt x="141" y="153"/>
                </a:lnTo>
                <a:lnTo>
                  <a:pt x="139" y="155"/>
                </a:lnTo>
                <a:lnTo>
                  <a:pt x="138" y="156"/>
                </a:lnTo>
                <a:lnTo>
                  <a:pt x="136" y="157"/>
                </a:lnTo>
                <a:close/>
                <a:moveTo>
                  <a:pt x="207" y="227"/>
                </a:moveTo>
                <a:lnTo>
                  <a:pt x="190" y="227"/>
                </a:lnTo>
                <a:lnTo>
                  <a:pt x="174" y="227"/>
                </a:lnTo>
                <a:lnTo>
                  <a:pt x="159" y="227"/>
                </a:lnTo>
                <a:lnTo>
                  <a:pt x="145" y="227"/>
                </a:lnTo>
                <a:lnTo>
                  <a:pt x="133" y="227"/>
                </a:lnTo>
                <a:lnTo>
                  <a:pt x="120" y="227"/>
                </a:lnTo>
                <a:lnTo>
                  <a:pt x="99" y="227"/>
                </a:lnTo>
                <a:lnTo>
                  <a:pt x="81" y="227"/>
                </a:lnTo>
                <a:lnTo>
                  <a:pt x="66" y="227"/>
                </a:lnTo>
                <a:lnTo>
                  <a:pt x="53" y="227"/>
                </a:lnTo>
                <a:lnTo>
                  <a:pt x="44" y="227"/>
                </a:lnTo>
                <a:lnTo>
                  <a:pt x="36" y="227"/>
                </a:lnTo>
                <a:lnTo>
                  <a:pt x="31" y="227"/>
                </a:lnTo>
                <a:lnTo>
                  <a:pt x="27" y="227"/>
                </a:lnTo>
                <a:lnTo>
                  <a:pt x="24" y="227"/>
                </a:lnTo>
                <a:lnTo>
                  <a:pt x="22" y="227"/>
                </a:lnTo>
                <a:lnTo>
                  <a:pt x="21" y="227"/>
                </a:lnTo>
                <a:lnTo>
                  <a:pt x="21" y="227"/>
                </a:lnTo>
                <a:lnTo>
                  <a:pt x="17" y="227"/>
                </a:lnTo>
                <a:lnTo>
                  <a:pt x="15" y="225"/>
                </a:lnTo>
                <a:lnTo>
                  <a:pt x="14" y="221"/>
                </a:lnTo>
                <a:lnTo>
                  <a:pt x="14" y="202"/>
                </a:lnTo>
                <a:lnTo>
                  <a:pt x="14" y="186"/>
                </a:lnTo>
                <a:lnTo>
                  <a:pt x="14" y="173"/>
                </a:lnTo>
                <a:lnTo>
                  <a:pt x="14" y="160"/>
                </a:lnTo>
                <a:lnTo>
                  <a:pt x="14" y="151"/>
                </a:lnTo>
                <a:lnTo>
                  <a:pt x="14" y="142"/>
                </a:lnTo>
                <a:lnTo>
                  <a:pt x="14" y="135"/>
                </a:lnTo>
                <a:lnTo>
                  <a:pt x="14" y="130"/>
                </a:lnTo>
                <a:lnTo>
                  <a:pt x="14" y="126"/>
                </a:lnTo>
                <a:lnTo>
                  <a:pt x="14" y="124"/>
                </a:lnTo>
                <a:lnTo>
                  <a:pt x="14" y="124"/>
                </a:lnTo>
                <a:lnTo>
                  <a:pt x="11" y="124"/>
                </a:lnTo>
                <a:lnTo>
                  <a:pt x="9" y="124"/>
                </a:lnTo>
                <a:lnTo>
                  <a:pt x="8" y="124"/>
                </a:lnTo>
                <a:lnTo>
                  <a:pt x="8" y="124"/>
                </a:lnTo>
                <a:lnTo>
                  <a:pt x="4" y="123"/>
                </a:lnTo>
                <a:lnTo>
                  <a:pt x="2" y="122"/>
                </a:lnTo>
                <a:lnTo>
                  <a:pt x="1" y="120"/>
                </a:lnTo>
                <a:lnTo>
                  <a:pt x="1" y="117"/>
                </a:lnTo>
                <a:lnTo>
                  <a:pt x="1" y="110"/>
                </a:lnTo>
                <a:lnTo>
                  <a:pt x="1" y="103"/>
                </a:lnTo>
                <a:lnTo>
                  <a:pt x="1" y="92"/>
                </a:lnTo>
                <a:lnTo>
                  <a:pt x="1" y="85"/>
                </a:lnTo>
                <a:lnTo>
                  <a:pt x="1" y="79"/>
                </a:lnTo>
                <a:lnTo>
                  <a:pt x="1" y="78"/>
                </a:lnTo>
                <a:lnTo>
                  <a:pt x="0" y="77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5" y="59"/>
                </a:lnTo>
                <a:lnTo>
                  <a:pt x="10" y="49"/>
                </a:lnTo>
                <a:lnTo>
                  <a:pt x="12" y="40"/>
                </a:lnTo>
                <a:lnTo>
                  <a:pt x="16" y="33"/>
                </a:lnTo>
                <a:lnTo>
                  <a:pt x="18" y="26"/>
                </a:lnTo>
                <a:lnTo>
                  <a:pt x="21" y="21"/>
                </a:lnTo>
                <a:lnTo>
                  <a:pt x="22" y="16"/>
                </a:lnTo>
                <a:lnTo>
                  <a:pt x="24" y="13"/>
                </a:lnTo>
                <a:lnTo>
                  <a:pt x="26" y="8"/>
                </a:lnTo>
                <a:lnTo>
                  <a:pt x="27" y="6"/>
                </a:lnTo>
                <a:lnTo>
                  <a:pt x="27" y="5"/>
                </a:lnTo>
                <a:lnTo>
                  <a:pt x="27" y="5"/>
                </a:lnTo>
                <a:lnTo>
                  <a:pt x="30" y="1"/>
                </a:lnTo>
                <a:lnTo>
                  <a:pt x="34" y="0"/>
                </a:lnTo>
                <a:lnTo>
                  <a:pt x="62" y="0"/>
                </a:lnTo>
                <a:lnTo>
                  <a:pt x="87" y="0"/>
                </a:lnTo>
                <a:lnTo>
                  <a:pt x="108" y="0"/>
                </a:lnTo>
                <a:lnTo>
                  <a:pt x="126" y="0"/>
                </a:lnTo>
                <a:lnTo>
                  <a:pt x="141" y="0"/>
                </a:lnTo>
                <a:lnTo>
                  <a:pt x="155" y="0"/>
                </a:lnTo>
                <a:lnTo>
                  <a:pt x="165" y="0"/>
                </a:lnTo>
                <a:lnTo>
                  <a:pt x="174" y="0"/>
                </a:lnTo>
                <a:lnTo>
                  <a:pt x="181" y="0"/>
                </a:lnTo>
                <a:lnTo>
                  <a:pt x="185" y="0"/>
                </a:lnTo>
                <a:lnTo>
                  <a:pt x="189" y="0"/>
                </a:lnTo>
                <a:lnTo>
                  <a:pt x="191" y="0"/>
                </a:lnTo>
                <a:lnTo>
                  <a:pt x="193" y="0"/>
                </a:lnTo>
                <a:lnTo>
                  <a:pt x="194" y="0"/>
                </a:lnTo>
                <a:lnTo>
                  <a:pt x="197" y="1"/>
                </a:lnTo>
                <a:lnTo>
                  <a:pt x="198" y="3"/>
                </a:lnTo>
                <a:lnTo>
                  <a:pt x="199" y="5"/>
                </a:lnTo>
                <a:lnTo>
                  <a:pt x="203" y="16"/>
                </a:lnTo>
                <a:lnTo>
                  <a:pt x="207" y="26"/>
                </a:lnTo>
                <a:lnTo>
                  <a:pt x="211" y="35"/>
                </a:lnTo>
                <a:lnTo>
                  <a:pt x="214" y="41"/>
                </a:lnTo>
                <a:lnTo>
                  <a:pt x="217" y="48"/>
                </a:lnTo>
                <a:lnTo>
                  <a:pt x="219" y="53"/>
                </a:lnTo>
                <a:lnTo>
                  <a:pt x="222" y="61"/>
                </a:lnTo>
                <a:lnTo>
                  <a:pt x="224" y="65"/>
                </a:lnTo>
                <a:lnTo>
                  <a:pt x="225" y="67"/>
                </a:lnTo>
                <a:lnTo>
                  <a:pt x="225" y="68"/>
                </a:lnTo>
                <a:lnTo>
                  <a:pt x="225" y="68"/>
                </a:lnTo>
                <a:lnTo>
                  <a:pt x="226" y="70"/>
                </a:lnTo>
                <a:lnTo>
                  <a:pt x="226" y="70"/>
                </a:lnTo>
                <a:lnTo>
                  <a:pt x="227" y="74"/>
                </a:lnTo>
                <a:lnTo>
                  <a:pt x="227" y="82"/>
                </a:lnTo>
                <a:lnTo>
                  <a:pt x="227" y="87"/>
                </a:lnTo>
                <a:lnTo>
                  <a:pt x="227" y="99"/>
                </a:lnTo>
                <a:lnTo>
                  <a:pt x="227" y="107"/>
                </a:lnTo>
                <a:lnTo>
                  <a:pt x="227" y="111"/>
                </a:lnTo>
                <a:lnTo>
                  <a:pt x="227" y="114"/>
                </a:lnTo>
                <a:lnTo>
                  <a:pt x="227" y="116"/>
                </a:lnTo>
                <a:lnTo>
                  <a:pt x="227" y="117"/>
                </a:lnTo>
                <a:lnTo>
                  <a:pt x="227" y="117"/>
                </a:lnTo>
                <a:lnTo>
                  <a:pt x="226" y="120"/>
                </a:lnTo>
                <a:lnTo>
                  <a:pt x="224" y="122"/>
                </a:lnTo>
                <a:lnTo>
                  <a:pt x="221" y="124"/>
                </a:lnTo>
                <a:lnTo>
                  <a:pt x="221" y="124"/>
                </a:lnTo>
                <a:lnTo>
                  <a:pt x="214" y="124"/>
                </a:lnTo>
                <a:lnTo>
                  <a:pt x="214" y="135"/>
                </a:lnTo>
                <a:lnTo>
                  <a:pt x="214" y="151"/>
                </a:lnTo>
                <a:lnTo>
                  <a:pt x="214" y="165"/>
                </a:lnTo>
                <a:lnTo>
                  <a:pt x="214" y="177"/>
                </a:lnTo>
                <a:lnTo>
                  <a:pt x="214" y="187"/>
                </a:lnTo>
                <a:lnTo>
                  <a:pt x="214" y="195"/>
                </a:lnTo>
                <a:lnTo>
                  <a:pt x="214" y="202"/>
                </a:lnTo>
                <a:lnTo>
                  <a:pt x="214" y="207"/>
                </a:lnTo>
                <a:lnTo>
                  <a:pt x="214" y="212"/>
                </a:lnTo>
                <a:lnTo>
                  <a:pt x="214" y="215"/>
                </a:lnTo>
                <a:lnTo>
                  <a:pt x="214" y="219"/>
                </a:lnTo>
                <a:lnTo>
                  <a:pt x="214" y="221"/>
                </a:lnTo>
                <a:lnTo>
                  <a:pt x="214" y="221"/>
                </a:lnTo>
                <a:lnTo>
                  <a:pt x="213" y="223"/>
                </a:lnTo>
                <a:lnTo>
                  <a:pt x="211" y="225"/>
                </a:lnTo>
                <a:lnTo>
                  <a:pt x="209" y="227"/>
                </a:lnTo>
                <a:lnTo>
                  <a:pt x="207" y="227"/>
                </a:lnTo>
                <a:close/>
                <a:moveTo>
                  <a:pt x="28" y="214"/>
                </a:moveTo>
                <a:lnTo>
                  <a:pt x="43" y="214"/>
                </a:lnTo>
                <a:lnTo>
                  <a:pt x="57" y="214"/>
                </a:lnTo>
                <a:lnTo>
                  <a:pt x="84" y="214"/>
                </a:lnTo>
                <a:lnTo>
                  <a:pt x="108" y="214"/>
                </a:lnTo>
                <a:lnTo>
                  <a:pt x="127" y="214"/>
                </a:lnTo>
                <a:lnTo>
                  <a:pt x="144" y="214"/>
                </a:lnTo>
                <a:lnTo>
                  <a:pt x="158" y="214"/>
                </a:lnTo>
                <a:lnTo>
                  <a:pt x="169" y="214"/>
                </a:lnTo>
                <a:lnTo>
                  <a:pt x="179" y="214"/>
                </a:lnTo>
                <a:lnTo>
                  <a:pt x="186" y="214"/>
                </a:lnTo>
                <a:lnTo>
                  <a:pt x="191" y="214"/>
                </a:lnTo>
                <a:lnTo>
                  <a:pt x="195" y="214"/>
                </a:lnTo>
                <a:lnTo>
                  <a:pt x="198" y="214"/>
                </a:lnTo>
                <a:lnTo>
                  <a:pt x="200" y="214"/>
                </a:lnTo>
                <a:lnTo>
                  <a:pt x="200" y="214"/>
                </a:lnTo>
                <a:lnTo>
                  <a:pt x="201" y="214"/>
                </a:lnTo>
                <a:lnTo>
                  <a:pt x="201" y="198"/>
                </a:lnTo>
                <a:lnTo>
                  <a:pt x="201" y="184"/>
                </a:lnTo>
                <a:lnTo>
                  <a:pt x="201" y="172"/>
                </a:lnTo>
                <a:lnTo>
                  <a:pt x="201" y="161"/>
                </a:lnTo>
                <a:lnTo>
                  <a:pt x="201" y="153"/>
                </a:lnTo>
                <a:lnTo>
                  <a:pt x="201" y="146"/>
                </a:lnTo>
                <a:lnTo>
                  <a:pt x="201" y="139"/>
                </a:lnTo>
                <a:lnTo>
                  <a:pt x="201" y="135"/>
                </a:lnTo>
                <a:lnTo>
                  <a:pt x="201" y="131"/>
                </a:lnTo>
                <a:lnTo>
                  <a:pt x="201" y="129"/>
                </a:lnTo>
                <a:lnTo>
                  <a:pt x="201" y="125"/>
                </a:lnTo>
                <a:lnTo>
                  <a:pt x="201" y="124"/>
                </a:lnTo>
                <a:lnTo>
                  <a:pt x="184" y="124"/>
                </a:lnTo>
                <a:lnTo>
                  <a:pt x="183" y="124"/>
                </a:lnTo>
                <a:lnTo>
                  <a:pt x="170" y="124"/>
                </a:lnTo>
                <a:lnTo>
                  <a:pt x="166" y="124"/>
                </a:lnTo>
                <a:lnTo>
                  <a:pt x="150" y="124"/>
                </a:lnTo>
                <a:lnTo>
                  <a:pt x="143" y="124"/>
                </a:lnTo>
                <a:lnTo>
                  <a:pt x="136" y="124"/>
                </a:lnTo>
                <a:lnTo>
                  <a:pt x="121" y="124"/>
                </a:lnTo>
                <a:lnTo>
                  <a:pt x="120" y="124"/>
                </a:lnTo>
                <a:lnTo>
                  <a:pt x="109" y="124"/>
                </a:lnTo>
                <a:lnTo>
                  <a:pt x="100" y="124"/>
                </a:lnTo>
                <a:lnTo>
                  <a:pt x="97" y="124"/>
                </a:lnTo>
                <a:lnTo>
                  <a:pt x="83" y="124"/>
                </a:lnTo>
                <a:lnTo>
                  <a:pt x="76" y="124"/>
                </a:lnTo>
                <a:lnTo>
                  <a:pt x="70" y="124"/>
                </a:lnTo>
                <a:lnTo>
                  <a:pt x="59" y="124"/>
                </a:lnTo>
                <a:lnTo>
                  <a:pt x="58" y="124"/>
                </a:lnTo>
                <a:lnTo>
                  <a:pt x="49" y="124"/>
                </a:lnTo>
                <a:lnTo>
                  <a:pt x="45" y="124"/>
                </a:lnTo>
                <a:lnTo>
                  <a:pt x="42" y="124"/>
                </a:lnTo>
                <a:lnTo>
                  <a:pt x="36" y="124"/>
                </a:lnTo>
                <a:lnTo>
                  <a:pt x="34" y="124"/>
                </a:lnTo>
                <a:lnTo>
                  <a:pt x="32" y="124"/>
                </a:lnTo>
                <a:lnTo>
                  <a:pt x="30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214"/>
                </a:lnTo>
                <a:close/>
                <a:moveTo>
                  <a:pt x="17" y="67"/>
                </a:moveTo>
                <a:lnTo>
                  <a:pt x="27" y="67"/>
                </a:lnTo>
                <a:lnTo>
                  <a:pt x="34" y="67"/>
                </a:lnTo>
                <a:lnTo>
                  <a:pt x="45" y="67"/>
                </a:lnTo>
                <a:lnTo>
                  <a:pt x="51" y="67"/>
                </a:lnTo>
                <a:lnTo>
                  <a:pt x="62" y="67"/>
                </a:lnTo>
                <a:lnTo>
                  <a:pt x="67" y="67"/>
                </a:lnTo>
                <a:lnTo>
                  <a:pt x="77" y="67"/>
                </a:lnTo>
                <a:lnTo>
                  <a:pt x="81" y="67"/>
                </a:lnTo>
                <a:lnTo>
                  <a:pt x="93" y="67"/>
                </a:lnTo>
                <a:lnTo>
                  <a:pt x="95" y="67"/>
                </a:lnTo>
                <a:lnTo>
                  <a:pt x="106" y="67"/>
                </a:lnTo>
                <a:lnTo>
                  <a:pt x="107" y="67"/>
                </a:lnTo>
                <a:lnTo>
                  <a:pt x="118" y="67"/>
                </a:lnTo>
                <a:lnTo>
                  <a:pt x="129" y="67"/>
                </a:lnTo>
                <a:lnTo>
                  <a:pt x="131" y="67"/>
                </a:lnTo>
                <a:lnTo>
                  <a:pt x="147" y="67"/>
                </a:lnTo>
                <a:lnTo>
                  <a:pt x="151" y="67"/>
                </a:lnTo>
                <a:lnTo>
                  <a:pt x="163" y="67"/>
                </a:lnTo>
                <a:lnTo>
                  <a:pt x="168" y="67"/>
                </a:lnTo>
                <a:lnTo>
                  <a:pt x="176" y="67"/>
                </a:lnTo>
                <a:lnTo>
                  <a:pt x="183" y="67"/>
                </a:lnTo>
                <a:lnTo>
                  <a:pt x="186" y="67"/>
                </a:lnTo>
                <a:lnTo>
                  <a:pt x="194" y="67"/>
                </a:lnTo>
                <a:lnTo>
                  <a:pt x="201" y="67"/>
                </a:lnTo>
                <a:lnTo>
                  <a:pt x="202" y="67"/>
                </a:lnTo>
                <a:lnTo>
                  <a:pt x="204" y="67"/>
                </a:lnTo>
                <a:lnTo>
                  <a:pt x="207" y="67"/>
                </a:lnTo>
                <a:lnTo>
                  <a:pt x="209" y="67"/>
                </a:lnTo>
                <a:lnTo>
                  <a:pt x="210" y="67"/>
                </a:lnTo>
                <a:lnTo>
                  <a:pt x="206" y="58"/>
                </a:lnTo>
                <a:lnTo>
                  <a:pt x="203" y="49"/>
                </a:lnTo>
                <a:lnTo>
                  <a:pt x="201" y="42"/>
                </a:lnTo>
                <a:lnTo>
                  <a:pt x="198" y="36"/>
                </a:lnTo>
                <a:lnTo>
                  <a:pt x="194" y="26"/>
                </a:lnTo>
                <a:lnTo>
                  <a:pt x="191" y="20"/>
                </a:lnTo>
                <a:lnTo>
                  <a:pt x="190" y="16"/>
                </a:lnTo>
                <a:lnTo>
                  <a:pt x="189" y="14"/>
                </a:lnTo>
                <a:lnTo>
                  <a:pt x="189" y="14"/>
                </a:lnTo>
                <a:lnTo>
                  <a:pt x="188" y="14"/>
                </a:lnTo>
                <a:lnTo>
                  <a:pt x="162" y="14"/>
                </a:lnTo>
                <a:lnTo>
                  <a:pt x="139" y="14"/>
                </a:lnTo>
                <a:lnTo>
                  <a:pt x="118" y="14"/>
                </a:lnTo>
                <a:lnTo>
                  <a:pt x="101" y="14"/>
                </a:lnTo>
                <a:lnTo>
                  <a:pt x="86" y="14"/>
                </a:lnTo>
                <a:lnTo>
                  <a:pt x="74" y="14"/>
                </a:lnTo>
                <a:lnTo>
                  <a:pt x="64" y="14"/>
                </a:lnTo>
                <a:lnTo>
                  <a:pt x="56" y="14"/>
                </a:lnTo>
                <a:lnTo>
                  <a:pt x="50" y="14"/>
                </a:lnTo>
                <a:lnTo>
                  <a:pt x="45" y="14"/>
                </a:lnTo>
                <a:lnTo>
                  <a:pt x="42" y="14"/>
                </a:lnTo>
                <a:lnTo>
                  <a:pt x="39" y="14"/>
                </a:lnTo>
                <a:lnTo>
                  <a:pt x="37" y="14"/>
                </a:lnTo>
                <a:lnTo>
                  <a:pt x="37" y="14"/>
                </a:lnTo>
                <a:lnTo>
                  <a:pt x="1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3" name="070463">
            <a:extLst>
              <a:ext uri="{FF2B5EF4-FFF2-40B4-BE49-F238E27FC236}">
                <a16:creationId xmlns:a16="http://schemas.microsoft.com/office/drawing/2014/main" id="{A9AC5ECD-A48E-43A1-85D9-D57B85FB24B8}"/>
              </a:ext>
            </a:extLst>
          </p:cNvPr>
          <p:cNvSpPr/>
          <p:nvPr/>
        </p:nvSpPr>
        <p:spPr bwMode="auto">
          <a:xfrm>
            <a:off x="1284991" y="2207872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5" name="294556">
            <a:extLst>
              <a:ext uri="{FF2B5EF4-FFF2-40B4-BE49-F238E27FC236}">
                <a16:creationId xmlns:a16="http://schemas.microsoft.com/office/drawing/2014/main" id="{4D0A82CB-DA75-4D06-82D4-5E0CE19F1887}"/>
              </a:ext>
            </a:extLst>
          </p:cNvPr>
          <p:cNvSpPr>
            <a:spLocks noEditPoints="1"/>
          </p:cNvSpPr>
          <p:nvPr/>
        </p:nvSpPr>
        <p:spPr bwMode="auto">
          <a:xfrm>
            <a:off x="1432737" y="2277250"/>
            <a:ext cx="226988" cy="365254"/>
          </a:xfrm>
          <a:custGeom>
            <a:avLst/>
            <a:gdLst>
              <a:gd name="T0" fmla="*/ 758 w 820"/>
              <a:gd name="T1" fmla="*/ 0 h 1320"/>
              <a:gd name="T2" fmla="*/ 61 w 820"/>
              <a:gd name="T3" fmla="*/ 0 h 1320"/>
              <a:gd name="T4" fmla="*/ 0 w 820"/>
              <a:gd name="T5" fmla="*/ 60 h 1320"/>
              <a:gd name="T6" fmla="*/ 0 w 820"/>
              <a:gd name="T7" fmla="*/ 1261 h 1320"/>
              <a:gd name="T8" fmla="*/ 61 w 820"/>
              <a:gd name="T9" fmla="*/ 1320 h 1320"/>
              <a:gd name="T10" fmla="*/ 758 w 820"/>
              <a:gd name="T11" fmla="*/ 1320 h 1320"/>
              <a:gd name="T12" fmla="*/ 820 w 820"/>
              <a:gd name="T13" fmla="*/ 1261 h 1320"/>
              <a:gd name="T14" fmla="*/ 820 w 820"/>
              <a:gd name="T15" fmla="*/ 60 h 1320"/>
              <a:gd name="T16" fmla="*/ 758 w 820"/>
              <a:gd name="T17" fmla="*/ 0 h 1320"/>
              <a:gd name="T18" fmla="*/ 331 w 820"/>
              <a:gd name="T19" fmla="*/ 31 h 1320"/>
              <a:gd name="T20" fmla="*/ 331 w 820"/>
              <a:gd name="T21" fmla="*/ 31 h 1320"/>
              <a:gd name="T22" fmla="*/ 477 w 820"/>
              <a:gd name="T23" fmla="*/ 31 h 1320"/>
              <a:gd name="T24" fmla="*/ 498 w 820"/>
              <a:gd name="T25" fmla="*/ 52 h 1320"/>
              <a:gd name="T26" fmla="*/ 477 w 820"/>
              <a:gd name="T27" fmla="*/ 73 h 1320"/>
              <a:gd name="T28" fmla="*/ 331 w 820"/>
              <a:gd name="T29" fmla="*/ 73 h 1320"/>
              <a:gd name="T30" fmla="*/ 310 w 820"/>
              <a:gd name="T31" fmla="*/ 52 h 1320"/>
              <a:gd name="T32" fmla="*/ 331 w 820"/>
              <a:gd name="T33" fmla="*/ 31 h 1320"/>
              <a:gd name="T34" fmla="*/ 623 w 820"/>
              <a:gd name="T35" fmla="*/ 1224 h 1320"/>
              <a:gd name="T36" fmla="*/ 623 w 820"/>
              <a:gd name="T37" fmla="*/ 1224 h 1320"/>
              <a:gd name="T38" fmla="*/ 597 w 820"/>
              <a:gd name="T39" fmla="*/ 1248 h 1320"/>
              <a:gd name="T40" fmla="*/ 175 w 820"/>
              <a:gd name="T41" fmla="*/ 1248 h 1320"/>
              <a:gd name="T42" fmla="*/ 150 w 820"/>
              <a:gd name="T43" fmla="*/ 1224 h 1320"/>
              <a:gd name="T44" fmla="*/ 150 w 820"/>
              <a:gd name="T45" fmla="*/ 1222 h 1320"/>
              <a:gd name="T46" fmla="*/ 175 w 820"/>
              <a:gd name="T47" fmla="*/ 1196 h 1320"/>
              <a:gd name="T48" fmla="*/ 597 w 820"/>
              <a:gd name="T49" fmla="*/ 1196 h 1320"/>
              <a:gd name="T50" fmla="*/ 623 w 820"/>
              <a:gd name="T51" fmla="*/ 1222 h 1320"/>
              <a:gd name="T52" fmla="*/ 623 w 820"/>
              <a:gd name="T53" fmla="*/ 1224 h 1320"/>
              <a:gd name="T54" fmla="*/ 716 w 820"/>
              <a:gd name="T55" fmla="*/ 1248 h 1320"/>
              <a:gd name="T56" fmla="*/ 716 w 820"/>
              <a:gd name="T57" fmla="*/ 1248 h 1320"/>
              <a:gd name="T58" fmla="*/ 690 w 820"/>
              <a:gd name="T59" fmla="*/ 1222 h 1320"/>
              <a:gd name="T60" fmla="*/ 716 w 820"/>
              <a:gd name="T61" fmla="*/ 1196 h 1320"/>
              <a:gd name="T62" fmla="*/ 743 w 820"/>
              <a:gd name="T63" fmla="*/ 1222 h 1320"/>
              <a:gd name="T64" fmla="*/ 716 w 820"/>
              <a:gd name="T65" fmla="*/ 1248 h 1320"/>
              <a:gd name="T66" fmla="*/ 747 w 820"/>
              <a:gd name="T67" fmla="*/ 1121 h 1320"/>
              <a:gd name="T68" fmla="*/ 747 w 820"/>
              <a:gd name="T69" fmla="*/ 1121 h 1320"/>
              <a:gd name="T70" fmla="*/ 73 w 820"/>
              <a:gd name="T71" fmla="*/ 1121 h 1320"/>
              <a:gd name="T72" fmla="*/ 73 w 820"/>
              <a:gd name="T73" fmla="*/ 118 h 1320"/>
              <a:gd name="T74" fmla="*/ 747 w 820"/>
              <a:gd name="T75" fmla="*/ 118 h 1320"/>
              <a:gd name="T76" fmla="*/ 747 w 820"/>
              <a:gd name="T77" fmla="*/ 1121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0" h="1320">
                <a:moveTo>
                  <a:pt x="758" y="0"/>
                </a:moveTo>
                <a:lnTo>
                  <a:pt x="61" y="0"/>
                </a:lnTo>
                <a:cubicBezTo>
                  <a:pt x="28" y="0"/>
                  <a:pt x="0" y="26"/>
                  <a:pt x="0" y="60"/>
                </a:cubicBezTo>
                <a:lnTo>
                  <a:pt x="0" y="1261"/>
                </a:lnTo>
                <a:cubicBezTo>
                  <a:pt x="0" y="1293"/>
                  <a:pt x="28" y="1320"/>
                  <a:pt x="61" y="1320"/>
                </a:cubicBezTo>
                <a:lnTo>
                  <a:pt x="758" y="1320"/>
                </a:lnTo>
                <a:cubicBezTo>
                  <a:pt x="792" y="1320"/>
                  <a:pt x="820" y="1293"/>
                  <a:pt x="820" y="1261"/>
                </a:cubicBezTo>
                <a:lnTo>
                  <a:pt x="820" y="60"/>
                </a:lnTo>
                <a:cubicBezTo>
                  <a:pt x="820" y="26"/>
                  <a:pt x="792" y="0"/>
                  <a:pt x="758" y="0"/>
                </a:cubicBezTo>
                <a:close/>
                <a:moveTo>
                  <a:pt x="331" y="31"/>
                </a:moveTo>
                <a:lnTo>
                  <a:pt x="331" y="31"/>
                </a:lnTo>
                <a:lnTo>
                  <a:pt x="477" y="31"/>
                </a:lnTo>
                <a:cubicBezTo>
                  <a:pt x="488" y="31"/>
                  <a:pt x="498" y="41"/>
                  <a:pt x="498" y="52"/>
                </a:cubicBezTo>
                <a:cubicBezTo>
                  <a:pt x="498" y="63"/>
                  <a:pt x="488" y="73"/>
                  <a:pt x="477" y="73"/>
                </a:cubicBezTo>
                <a:lnTo>
                  <a:pt x="331" y="73"/>
                </a:lnTo>
                <a:cubicBezTo>
                  <a:pt x="320" y="73"/>
                  <a:pt x="310" y="63"/>
                  <a:pt x="310" y="52"/>
                </a:cubicBezTo>
                <a:cubicBezTo>
                  <a:pt x="310" y="41"/>
                  <a:pt x="320" y="31"/>
                  <a:pt x="331" y="31"/>
                </a:cubicBezTo>
                <a:close/>
                <a:moveTo>
                  <a:pt x="623" y="1224"/>
                </a:moveTo>
                <a:lnTo>
                  <a:pt x="623" y="1224"/>
                </a:lnTo>
                <a:cubicBezTo>
                  <a:pt x="623" y="1237"/>
                  <a:pt x="612" y="1248"/>
                  <a:pt x="597" y="1248"/>
                </a:cubicBezTo>
                <a:lnTo>
                  <a:pt x="175" y="1248"/>
                </a:lnTo>
                <a:cubicBezTo>
                  <a:pt x="161" y="1248"/>
                  <a:pt x="150" y="1237"/>
                  <a:pt x="150" y="1224"/>
                </a:cubicBezTo>
                <a:lnTo>
                  <a:pt x="150" y="1222"/>
                </a:lnTo>
                <a:cubicBezTo>
                  <a:pt x="150" y="1208"/>
                  <a:pt x="161" y="1196"/>
                  <a:pt x="175" y="1196"/>
                </a:cubicBezTo>
                <a:lnTo>
                  <a:pt x="597" y="1196"/>
                </a:lnTo>
                <a:cubicBezTo>
                  <a:pt x="612" y="1196"/>
                  <a:pt x="623" y="1208"/>
                  <a:pt x="623" y="1222"/>
                </a:cubicBezTo>
                <a:lnTo>
                  <a:pt x="623" y="1224"/>
                </a:lnTo>
                <a:close/>
                <a:moveTo>
                  <a:pt x="716" y="1248"/>
                </a:moveTo>
                <a:lnTo>
                  <a:pt x="716" y="1248"/>
                </a:lnTo>
                <a:cubicBezTo>
                  <a:pt x="702" y="1248"/>
                  <a:pt x="690" y="1237"/>
                  <a:pt x="690" y="1222"/>
                </a:cubicBezTo>
                <a:cubicBezTo>
                  <a:pt x="690" y="1208"/>
                  <a:pt x="702" y="1196"/>
                  <a:pt x="716" y="1196"/>
                </a:cubicBezTo>
                <a:cubicBezTo>
                  <a:pt x="731" y="1196"/>
                  <a:pt x="743" y="1208"/>
                  <a:pt x="743" y="1222"/>
                </a:cubicBezTo>
                <a:cubicBezTo>
                  <a:pt x="743" y="1237"/>
                  <a:pt x="731" y="1248"/>
                  <a:pt x="716" y="1248"/>
                </a:cubicBezTo>
                <a:close/>
                <a:moveTo>
                  <a:pt x="747" y="1121"/>
                </a:moveTo>
                <a:lnTo>
                  <a:pt x="747" y="1121"/>
                </a:lnTo>
                <a:lnTo>
                  <a:pt x="73" y="1121"/>
                </a:lnTo>
                <a:lnTo>
                  <a:pt x="73" y="118"/>
                </a:lnTo>
                <a:lnTo>
                  <a:pt x="747" y="118"/>
                </a:lnTo>
                <a:lnTo>
                  <a:pt x="747" y="112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66" name="666076">
            <a:extLst>
              <a:ext uri="{FF2B5EF4-FFF2-40B4-BE49-F238E27FC236}">
                <a16:creationId xmlns:a16="http://schemas.microsoft.com/office/drawing/2014/main" id="{D131D37C-2FC8-445C-B86D-9C95F0E92B31}"/>
              </a:ext>
            </a:extLst>
          </p:cNvPr>
          <p:cNvSpPr>
            <a:spLocks noEditPoints="1"/>
          </p:cNvSpPr>
          <p:nvPr/>
        </p:nvSpPr>
        <p:spPr bwMode="auto">
          <a:xfrm>
            <a:off x="1473755" y="2376994"/>
            <a:ext cx="140970" cy="141537"/>
          </a:xfrm>
          <a:custGeom>
            <a:avLst/>
            <a:gdLst>
              <a:gd name="T0" fmla="*/ 101 w 249"/>
              <a:gd name="T1" fmla="*/ 248 h 250"/>
              <a:gd name="T2" fmla="*/ 66 w 249"/>
              <a:gd name="T3" fmla="*/ 235 h 250"/>
              <a:gd name="T4" fmla="*/ 21 w 249"/>
              <a:gd name="T5" fmla="*/ 195 h 250"/>
              <a:gd name="T6" fmla="*/ 6 w 249"/>
              <a:gd name="T7" fmla="*/ 161 h 250"/>
              <a:gd name="T8" fmla="*/ 0 w 249"/>
              <a:gd name="T9" fmla="*/ 124 h 250"/>
              <a:gd name="T10" fmla="*/ 6 w 249"/>
              <a:gd name="T11" fmla="*/ 87 h 250"/>
              <a:gd name="T12" fmla="*/ 21 w 249"/>
              <a:gd name="T13" fmla="*/ 55 h 250"/>
              <a:gd name="T14" fmla="*/ 66 w 249"/>
              <a:gd name="T15" fmla="*/ 15 h 250"/>
              <a:gd name="T16" fmla="*/ 101 w 249"/>
              <a:gd name="T17" fmla="*/ 2 h 250"/>
              <a:gd name="T18" fmla="*/ 138 w 249"/>
              <a:gd name="T19" fmla="*/ 0 h 250"/>
              <a:gd name="T20" fmla="*/ 173 w 249"/>
              <a:gd name="T21" fmla="*/ 10 h 250"/>
              <a:gd name="T22" fmla="*/ 212 w 249"/>
              <a:gd name="T23" fmla="*/ 36 h 250"/>
              <a:gd name="T24" fmla="*/ 239 w 249"/>
              <a:gd name="T25" fmla="*/ 76 h 250"/>
              <a:gd name="T26" fmla="*/ 249 w 249"/>
              <a:gd name="T27" fmla="*/ 111 h 250"/>
              <a:gd name="T28" fmla="*/ 246 w 249"/>
              <a:gd name="T29" fmla="*/ 150 h 250"/>
              <a:gd name="T30" fmla="*/ 234 w 249"/>
              <a:gd name="T31" fmla="*/ 184 h 250"/>
              <a:gd name="T32" fmla="*/ 194 w 249"/>
              <a:gd name="T33" fmla="*/ 228 h 250"/>
              <a:gd name="T34" fmla="*/ 162 w 249"/>
              <a:gd name="T35" fmla="*/ 245 h 250"/>
              <a:gd name="T36" fmla="*/ 125 w 249"/>
              <a:gd name="T37" fmla="*/ 250 h 250"/>
              <a:gd name="T38" fmla="*/ 97 w 249"/>
              <a:gd name="T39" fmla="*/ 187 h 250"/>
              <a:gd name="T40" fmla="*/ 94 w 249"/>
              <a:gd name="T41" fmla="*/ 160 h 250"/>
              <a:gd name="T42" fmla="*/ 94 w 249"/>
              <a:gd name="T43" fmla="*/ 116 h 250"/>
              <a:gd name="T44" fmla="*/ 94 w 249"/>
              <a:gd name="T45" fmla="*/ 89 h 250"/>
              <a:gd name="T46" fmla="*/ 94 w 249"/>
              <a:gd name="T47" fmla="*/ 75 h 250"/>
              <a:gd name="T48" fmla="*/ 94 w 249"/>
              <a:gd name="T49" fmla="*/ 70 h 250"/>
              <a:gd name="T50" fmla="*/ 96 w 249"/>
              <a:gd name="T51" fmla="*/ 64 h 250"/>
              <a:gd name="T52" fmla="*/ 104 w 249"/>
              <a:gd name="T53" fmla="*/ 64 h 250"/>
              <a:gd name="T54" fmla="*/ 140 w 249"/>
              <a:gd name="T55" fmla="*/ 89 h 250"/>
              <a:gd name="T56" fmla="*/ 162 w 249"/>
              <a:gd name="T57" fmla="*/ 106 h 250"/>
              <a:gd name="T58" fmla="*/ 176 w 249"/>
              <a:gd name="T59" fmla="*/ 116 h 250"/>
              <a:gd name="T60" fmla="*/ 180 w 249"/>
              <a:gd name="T61" fmla="*/ 119 h 250"/>
              <a:gd name="T62" fmla="*/ 181 w 249"/>
              <a:gd name="T63" fmla="*/ 129 h 250"/>
              <a:gd name="T64" fmla="*/ 155 w 249"/>
              <a:gd name="T65" fmla="*/ 149 h 250"/>
              <a:gd name="T66" fmla="*/ 129 w 249"/>
              <a:gd name="T67" fmla="*/ 168 h 250"/>
              <a:gd name="T68" fmla="*/ 114 w 249"/>
              <a:gd name="T69" fmla="*/ 180 h 250"/>
              <a:gd name="T70" fmla="*/ 104 w 249"/>
              <a:gd name="T71" fmla="*/ 187 h 250"/>
              <a:gd name="T72" fmla="*/ 101 w 249"/>
              <a:gd name="T73" fmla="*/ 187 h 250"/>
              <a:gd name="T74" fmla="*/ 108 w 249"/>
              <a:gd name="T75" fmla="*/ 111 h 250"/>
              <a:gd name="T76" fmla="*/ 108 w 249"/>
              <a:gd name="T77" fmla="*/ 140 h 250"/>
              <a:gd name="T78" fmla="*/ 108 w 249"/>
              <a:gd name="T79" fmla="*/ 156 h 250"/>
              <a:gd name="T80" fmla="*/ 108 w 249"/>
              <a:gd name="T81" fmla="*/ 165 h 250"/>
              <a:gd name="T82" fmla="*/ 118 w 249"/>
              <a:gd name="T83" fmla="*/ 159 h 250"/>
              <a:gd name="T84" fmla="*/ 140 w 249"/>
              <a:gd name="T85" fmla="*/ 142 h 250"/>
              <a:gd name="T86" fmla="*/ 156 w 249"/>
              <a:gd name="T87" fmla="*/ 130 h 250"/>
              <a:gd name="T88" fmla="*/ 163 w 249"/>
              <a:gd name="T89" fmla="*/ 125 h 250"/>
              <a:gd name="T90" fmla="*/ 125 w 249"/>
              <a:gd name="T91" fmla="*/ 14 h 250"/>
              <a:gd name="T92" fmla="*/ 92 w 249"/>
              <a:gd name="T93" fmla="*/ 19 h 250"/>
              <a:gd name="T94" fmla="*/ 47 w 249"/>
              <a:gd name="T95" fmla="*/ 47 h 250"/>
              <a:gd name="T96" fmla="*/ 19 w 249"/>
              <a:gd name="T97" fmla="*/ 91 h 250"/>
              <a:gd name="T98" fmla="*/ 14 w 249"/>
              <a:gd name="T99" fmla="*/ 124 h 250"/>
              <a:gd name="T100" fmla="*/ 19 w 249"/>
              <a:gd name="T101" fmla="*/ 157 h 250"/>
              <a:gd name="T102" fmla="*/ 47 w 249"/>
              <a:gd name="T103" fmla="*/ 203 h 250"/>
              <a:gd name="T104" fmla="*/ 92 w 249"/>
              <a:gd name="T105" fmla="*/ 231 h 250"/>
              <a:gd name="T106" fmla="*/ 125 w 249"/>
              <a:gd name="T107" fmla="*/ 236 h 250"/>
              <a:gd name="T108" fmla="*/ 158 w 249"/>
              <a:gd name="T109" fmla="*/ 231 h 250"/>
              <a:gd name="T110" fmla="*/ 203 w 249"/>
              <a:gd name="T111" fmla="*/ 203 h 250"/>
              <a:gd name="T112" fmla="*/ 229 w 249"/>
              <a:gd name="T113" fmla="*/ 157 h 250"/>
              <a:gd name="T114" fmla="*/ 235 w 249"/>
              <a:gd name="T115" fmla="*/ 124 h 250"/>
              <a:gd name="T116" fmla="*/ 229 w 249"/>
              <a:gd name="T117" fmla="*/ 91 h 250"/>
              <a:gd name="T118" fmla="*/ 203 w 249"/>
              <a:gd name="T119" fmla="*/ 47 h 250"/>
              <a:gd name="T120" fmla="*/ 158 w 249"/>
              <a:gd name="T121" fmla="*/ 19 h 250"/>
              <a:gd name="T122" fmla="*/ 125 w 249"/>
              <a:gd name="T123" fmla="*/ 1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13" y="250"/>
                </a:lnTo>
                <a:lnTo>
                  <a:pt x="101" y="248"/>
                </a:lnTo>
                <a:lnTo>
                  <a:pt x="88" y="245"/>
                </a:lnTo>
                <a:lnTo>
                  <a:pt x="76" y="240"/>
                </a:lnTo>
                <a:lnTo>
                  <a:pt x="66" y="235"/>
                </a:lnTo>
                <a:lnTo>
                  <a:pt x="56" y="228"/>
                </a:lnTo>
                <a:lnTo>
                  <a:pt x="36" y="213"/>
                </a:lnTo>
                <a:lnTo>
                  <a:pt x="21" y="195"/>
                </a:lnTo>
                <a:lnTo>
                  <a:pt x="15" y="184"/>
                </a:lnTo>
                <a:lnTo>
                  <a:pt x="10" y="173"/>
                </a:lnTo>
                <a:lnTo>
                  <a:pt x="6" y="161"/>
                </a:lnTo>
                <a:lnTo>
                  <a:pt x="2" y="150"/>
                </a:lnTo>
                <a:lnTo>
                  <a:pt x="0" y="137"/>
                </a:lnTo>
                <a:lnTo>
                  <a:pt x="0" y="124"/>
                </a:lnTo>
                <a:lnTo>
                  <a:pt x="0" y="111"/>
                </a:lnTo>
                <a:lnTo>
                  <a:pt x="2" y="100"/>
                </a:lnTo>
                <a:lnTo>
                  <a:pt x="6" y="87"/>
                </a:lnTo>
                <a:lnTo>
                  <a:pt x="10" y="76"/>
                </a:lnTo>
                <a:lnTo>
                  <a:pt x="15" y="65"/>
                </a:lnTo>
                <a:lnTo>
                  <a:pt x="21" y="55"/>
                </a:lnTo>
                <a:lnTo>
                  <a:pt x="36" y="36"/>
                </a:lnTo>
                <a:lnTo>
                  <a:pt x="56" y="21"/>
                </a:lnTo>
                <a:lnTo>
                  <a:pt x="66" y="15"/>
                </a:lnTo>
                <a:lnTo>
                  <a:pt x="76" y="10"/>
                </a:lnTo>
                <a:lnTo>
                  <a:pt x="88" y="6"/>
                </a:lnTo>
                <a:lnTo>
                  <a:pt x="101" y="2"/>
                </a:lnTo>
                <a:lnTo>
                  <a:pt x="113" y="0"/>
                </a:lnTo>
                <a:lnTo>
                  <a:pt x="125" y="0"/>
                </a:lnTo>
                <a:lnTo>
                  <a:pt x="138" y="0"/>
                </a:lnTo>
                <a:lnTo>
                  <a:pt x="150" y="2"/>
                </a:lnTo>
                <a:lnTo>
                  <a:pt x="162" y="6"/>
                </a:lnTo>
                <a:lnTo>
                  <a:pt x="173" y="10"/>
                </a:lnTo>
                <a:lnTo>
                  <a:pt x="184" y="15"/>
                </a:lnTo>
                <a:lnTo>
                  <a:pt x="194" y="21"/>
                </a:lnTo>
                <a:lnTo>
                  <a:pt x="212" y="36"/>
                </a:lnTo>
                <a:lnTo>
                  <a:pt x="228" y="55"/>
                </a:lnTo>
                <a:lnTo>
                  <a:pt x="234" y="65"/>
                </a:lnTo>
                <a:lnTo>
                  <a:pt x="239" y="76"/>
                </a:lnTo>
                <a:lnTo>
                  <a:pt x="244" y="87"/>
                </a:lnTo>
                <a:lnTo>
                  <a:pt x="246" y="100"/>
                </a:lnTo>
                <a:lnTo>
                  <a:pt x="249" y="111"/>
                </a:lnTo>
                <a:lnTo>
                  <a:pt x="249" y="124"/>
                </a:lnTo>
                <a:lnTo>
                  <a:pt x="249" y="137"/>
                </a:lnTo>
                <a:lnTo>
                  <a:pt x="246" y="150"/>
                </a:lnTo>
                <a:lnTo>
                  <a:pt x="244" y="161"/>
                </a:lnTo>
                <a:lnTo>
                  <a:pt x="239" y="173"/>
                </a:lnTo>
                <a:lnTo>
                  <a:pt x="234" y="184"/>
                </a:lnTo>
                <a:lnTo>
                  <a:pt x="228" y="195"/>
                </a:lnTo>
                <a:lnTo>
                  <a:pt x="212" y="213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5"/>
                </a:lnTo>
                <a:lnTo>
                  <a:pt x="150" y="248"/>
                </a:lnTo>
                <a:lnTo>
                  <a:pt x="138" y="250"/>
                </a:lnTo>
                <a:lnTo>
                  <a:pt x="125" y="250"/>
                </a:lnTo>
                <a:close/>
                <a:moveTo>
                  <a:pt x="101" y="187"/>
                </a:moveTo>
                <a:lnTo>
                  <a:pt x="98" y="187"/>
                </a:lnTo>
                <a:lnTo>
                  <a:pt x="97" y="187"/>
                </a:lnTo>
                <a:lnTo>
                  <a:pt x="95" y="184"/>
                </a:lnTo>
                <a:lnTo>
                  <a:pt x="94" y="180"/>
                </a:lnTo>
                <a:lnTo>
                  <a:pt x="94" y="160"/>
                </a:lnTo>
                <a:lnTo>
                  <a:pt x="94" y="143"/>
                </a:lnTo>
                <a:lnTo>
                  <a:pt x="94" y="129"/>
                </a:lnTo>
                <a:lnTo>
                  <a:pt x="94" y="116"/>
                </a:lnTo>
                <a:lnTo>
                  <a:pt x="94" y="106"/>
                </a:lnTo>
                <a:lnTo>
                  <a:pt x="94" y="96"/>
                </a:lnTo>
                <a:lnTo>
                  <a:pt x="94" y="89"/>
                </a:lnTo>
                <a:lnTo>
                  <a:pt x="94" y="84"/>
                </a:lnTo>
                <a:lnTo>
                  <a:pt x="94" y="79"/>
                </a:lnTo>
                <a:lnTo>
                  <a:pt x="94" y="75"/>
                </a:lnTo>
                <a:lnTo>
                  <a:pt x="94" y="73"/>
                </a:lnTo>
                <a:lnTo>
                  <a:pt x="94" y="71"/>
                </a:lnTo>
                <a:lnTo>
                  <a:pt x="94" y="70"/>
                </a:lnTo>
                <a:lnTo>
                  <a:pt x="94" y="69"/>
                </a:lnTo>
                <a:lnTo>
                  <a:pt x="95" y="66"/>
                </a:lnTo>
                <a:lnTo>
                  <a:pt x="96" y="64"/>
                </a:lnTo>
                <a:lnTo>
                  <a:pt x="97" y="64"/>
                </a:lnTo>
                <a:lnTo>
                  <a:pt x="101" y="63"/>
                </a:lnTo>
                <a:lnTo>
                  <a:pt x="104" y="64"/>
                </a:lnTo>
                <a:lnTo>
                  <a:pt x="118" y="74"/>
                </a:lnTo>
                <a:lnTo>
                  <a:pt x="129" y="83"/>
                </a:lnTo>
                <a:lnTo>
                  <a:pt x="140" y="89"/>
                </a:lnTo>
                <a:lnTo>
                  <a:pt x="148" y="96"/>
                </a:lnTo>
                <a:lnTo>
                  <a:pt x="155" y="101"/>
                </a:lnTo>
                <a:lnTo>
                  <a:pt x="162" y="106"/>
                </a:lnTo>
                <a:lnTo>
                  <a:pt x="166" y="110"/>
                </a:lnTo>
                <a:lnTo>
                  <a:pt x="170" y="112"/>
                </a:lnTo>
                <a:lnTo>
                  <a:pt x="176" y="116"/>
                </a:lnTo>
                <a:lnTo>
                  <a:pt x="179" y="118"/>
                </a:lnTo>
                <a:lnTo>
                  <a:pt x="180" y="119"/>
                </a:lnTo>
                <a:lnTo>
                  <a:pt x="180" y="119"/>
                </a:lnTo>
                <a:lnTo>
                  <a:pt x="181" y="122"/>
                </a:lnTo>
                <a:lnTo>
                  <a:pt x="181" y="125"/>
                </a:lnTo>
                <a:lnTo>
                  <a:pt x="181" y="129"/>
                </a:lnTo>
                <a:lnTo>
                  <a:pt x="180" y="130"/>
                </a:lnTo>
                <a:lnTo>
                  <a:pt x="166" y="140"/>
                </a:lnTo>
                <a:lnTo>
                  <a:pt x="155" y="149"/>
                </a:lnTo>
                <a:lnTo>
                  <a:pt x="144" y="156"/>
                </a:lnTo>
                <a:lnTo>
                  <a:pt x="136" y="163"/>
                </a:lnTo>
                <a:lnTo>
                  <a:pt x="129" y="168"/>
                </a:lnTo>
                <a:lnTo>
                  <a:pt x="122" y="173"/>
                </a:lnTo>
                <a:lnTo>
                  <a:pt x="118" y="177"/>
                </a:lnTo>
                <a:lnTo>
                  <a:pt x="114" y="180"/>
                </a:lnTo>
                <a:lnTo>
                  <a:pt x="108" y="184"/>
                </a:lnTo>
                <a:lnTo>
                  <a:pt x="105" y="186"/>
                </a:lnTo>
                <a:lnTo>
                  <a:pt x="104" y="187"/>
                </a:lnTo>
                <a:lnTo>
                  <a:pt x="104" y="187"/>
                </a:lnTo>
                <a:lnTo>
                  <a:pt x="103" y="187"/>
                </a:lnTo>
                <a:lnTo>
                  <a:pt x="101" y="187"/>
                </a:lnTo>
                <a:close/>
                <a:moveTo>
                  <a:pt x="108" y="84"/>
                </a:moveTo>
                <a:lnTo>
                  <a:pt x="108" y="99"/>
                </a:lnTo>
                <a:lnTo>
                  <a:pt x="108" y="111"/>
                </a:lnTo>
                <a:lnTo>
                  <a:pt x="108" y="123"/>
                </a:lnTo>
                <a:lnTo>
                  <a:pt x="108" y="132"/>
                </a:lnTo>
                <a:lnTo>
                  <a:pt x="108" y="140"/>
                </a:lnTo>
                <a:lnTo>
                  <a:pt x="108" y="147"/>
                </a:lnTo>
                <a:lnTo>
                  <a:pt x="108" y="152"/>
                </a:lnTo>
                <a:lnTo>
                  <a:pt x="108" y="156"/>
                </a:lnTo>
                <a:lnTo>
                  <a:pt x="108" y="159"/>
                </a:lnTo>
                <a:lnTo>
                  <a:pt x="108" y="162"/>
                </a:lnTo>
                <a:lnTo>
                  <a:pt x="108" y="165"/>
                </a:lnTo>
                <a:lnTo>
                  <a:pt x="108" y="166"/>
                </a:lnTo>
                <a:lnTo>
                  <a:pt x="108" y="167"/>
                </a:lnTo>
                <a:lnTo>
                  <a:pt x="118" y="159"/>
                </a:lnTo>
                <a:lnTo>
                  <a:pt x="126" y="153"/>
                </a:lnTo>
                <a:lnTo>
                  <a:pt x="134" y="147"/>
                </a:lnTo>
                <a:lnTo>
                  <a:pt x="140" y="142"/>
                </a:lnTo>
                <a:lnTo>
                  <a:pt x="145" y="138"/>
                </a:lnTo>
                <a:lnTo>
                  <a:pt x="150" y="134"/>
                </a:lnTo>
                <a:lnTo>
                  <a:pt x="156" y="130"/>
                </a:lnTo>
                <a:lnTo>
                  <a:pt x="160" y="127"/>
                </a:lnTo>
                <a:lnTo>
                  <a:pt x="163" y="125"/>
                </a:lnTo>
                <a:lnTo>
                  <a:pt x="163" y="125"/>
                </a:lnTo>
                <a:lnTo>
                  <a:pt x="163" y="125"/>
                </a:lnTo>
                <a:lnTo>
                  <a:pt x="108" y="84"/>
                </a:lnTo>
                <a:close/>
                <a:moveTo>
                  <a:pt x="125" y="14"/>
                </a:moveTo>
                <a:lnTo>
                  <a:pt x="114" y="15"/>
                </a:lnTo>
                <a:lnTo>
                  <a:pt x="103" y="16"/>
                </a:lnTo>
                <a:lnTo>
                  <a:pt x="92" y="19"/>
                </a:lnTo>
                <a:lnTo>
                  <a:pt x="82" y="23"/>
                </a:lnTo>
                <a:lnTo>
                  <a:pt x="63" y="34"/>
                </a:lnTo>
                <a:lnTo>
                  <a:pt x="47" y="47"/>
                </a:lnTo>
                <a:lnTo>
                  <a:pt x="33" y="63"/>
                </a:lnTo>
                <a:lnTo>
                  <a:pt x="23" y="82"/>
                </a:lnTo>
                <a:lnTo>
                  <a:pt x="19" y="91"/>
                </a:lnTo>
                <a:lnTo>
                  <a:pt x="16" y="102"/>
                </a:lnTo>
                <a:lnTo>
                  <a:pt x="15" y="113"/>
                </a:lnTo>
                <a:lnTo>
                  <a:pt x="14" y="124"/>
                </a:lnTo>
                <a:lnTo>
                  <a:pt x="15" y="136"/>
                </a:lnTo>
                <a:lnTo>
                  <a:pt x="16" y="147"/>
                </a:lnTo>
                <a:lnTo>
                  <a:pt x="19" y="157"/>
                </a:lnTo>
                <a:lnTo>
                  <a:pt x="23" y="168"/>
                </a:lnTo>
                <a:lnTo>
                  <a:pt x="33" y="187"/>
                </a:lnTo>
                <a:lnTo>
                  <a:pt x="47" y="203"/>
                </a:lnTo>
                <a:lnTo>
                  <a:pt x="63" y="217"/>
                </a:lnTo>
                <a:lnTo>
                  <a:pt x="82" y="228"/>
                </a:lnTo>
                <a:lnTo>
                  <a:pt x="92" y="231"/>
                </a:lnTo>
                <a:lnTo>
                  <a:pt x="103" y="233"/>
                </a:lnTo>
                <a:lnTo>
                  <a:pt x="114" y="235"/>
                </a:lnTo>
                <a:lnTo>
                  <a:pt x="125" y="236"/>
                </a:lnTo>
                <a:lnTo>
                  <a:pt x="137" y="235"/>
                </a:lnTo>
                <a:lnTo>
                  <a:pt x="147" y="233"/>
                </a:lnTo>
                <a:lnTo>
                  <a:pt x="158" y="231"/>
                </a:lnTo>
                <a:lnTo>
                  <a:pt x="168" y="228"/>
                </a:lnTo>
                <a:lnTo>
                  <a:pt x="186" y="217"/>
                </a:lnTo>
                <a:lnTo>
                  <a:pt x="203" y="203"/>
                </a:lnTo>
                <a:lnTo>
                  <a:pt x="216" y="187"/>
                </a:lnTo>
                <a:lnTo>
                  <a:pt x="226" y="168"/>
                </a:lnTo>
                <a:lnTo>
                  <a:pt x="229" y="157"/>
                </a:lnTo>
                <a:lnTo>
                  <a:pt x="232" y="147"/>
                </a:lnTo>
                <a:lnTo>
                  <a:pt x="234" y="136"/>
                </a:lnTo>
                <a:lnTo>
                  <a:pt x="235" y="124"/>
                </a:lnTo>
                <a:lnTo>
                  <a:pt x="234" y="113"/>
                </a:lnTo>
                <a:lnTo>
                  <a:pt x="232" y="102"/>
                </a:lnTo>
                <a:lnTo>
                  <a:pt x="229" y="91"/>
                </a:lnTo>
                <a:lnTo>
                  <a:pt x="226" y="82"/>
                </a:lnTo>
                <a:lnTo>
                  <a:pt x="216" y="63"/>
                </a:lnTo>
                <a:lnTo>
                  <a:pt x="203" y="47"/>
                </a:lnTo>
                <a:lnTo>
                  <a:pt x="186" y="34"/>
                </a:lnTo>
                <a:lnTo>
                  <a:pt x="168" y="23"/>
                </a:lnTo>
                <a:lnTo>
                  <a:pt x="158" y="19"/>
                </a:lnTo>
                <a:lnTo>
                  <a:pt x="147" y="16"/>
                </a:lnTo>
                <a:lnTo>
                  <a:pt x="137" y="15"/>
                </a:lnTo>
                <a:lnTo>
                  <a:pt x="125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54EFD116-22B7-4A92-A774-51A053555C69}"/>
              </a:ext>
            </a:extLst>
          </p:cNvPr>
          <p:cNvSpPr/>
          <p:nvPr/>
        </p:nvSpPr>
        <p:spPr bwMode="auto">
          <a:xfrm>
            <a:off x="4582742" y="170884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6A462-2773-488D-80AE-1E8E8E16D7AF}"/>
              </a:ext>
            </a:extLst>
          </p:cNvPr>
          <p:cNvSpPr txBox="1"/>
          <p:nvPr/>
        </p:nvSpPr>
        <p:spPr>
          <a:xfrm>
            <a:off x="4952386" y="168593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619E305-5DDD-489B-BBAE-C026A4750C82}"/>
              </a:ext>
            </a:extLst>
          </p:cNvPr>
          <p:cNvSpPr/>
          <p:nvPr/>
        </p:nvSpPr>
        <p:spPr bwMode="auto">
          <a:xfrm>
            <a:off x="4582742" y="3175118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E14CE02-2B75-4B0B-8D94-BFA2D1E747F0}"/>
              </a:ext>
            </a:extLst>
          </p:cNvPr>
          <p:cNvSpPr txBox="1"/>
          <p:nvPr/>
        </p:nvSpPr>
        <p:spPr>
          <a:xfrm>
            <a:off x="4952386" y="315220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0131969C-399F-4EF1-B541-DDE8E45CCC1F}"/>
              </a:ext>
            </a:extLst>
          </p:cNvPr>
          <p:cNvSpPr/>
          <p:nvPr/>
        </p:nvSpPr>
        <p:spPr bwMode="auto">
          <a:xfrm>
            <a:off x="4582742" y="4717565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22DF44A-7C32-4D27-B787-78C330BBA1DA}"/>
              </a:ext>
            </a:extLst>
          </p:cNvPr>
          <p:cNvSpPr txBox="1"/>
          <p:nvPr/>
        </p:nvSpPr>
        <p:spPr>
          <a:xfrm>
            <a:off x="4952386" y="471409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3FA4E41D-5042-4C60-BED1-3DFD962D69D6}"/>
              </a:ext>
            </a:extLst>
          </p:cNvPr>
          <p:cNvSpPr/>
          <p:nvPr/>
        </p:nvSpPr>
        <p:spPr bwMode="auto">
          <a:xfrm>
            <a:off x="9235202" y="170884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A55ED06-7A92-477C-A95A-0637B8154062}"/>
              </a:ext>
            </a:extLst>
          </p:cNvPr>
          <p:cNvSpPr txBox="1"/>
          <p:nvPr/>
        </p:nvSpPr>
        <p:spPr>
          <a:xfrm>
            <a:off x="9561223" y="1685930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4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AFC2A69-2D2D-4DFA-B1E0-285C9500ABFE}"/>
              </a:ext>
            </a:extLst>
          </p:cNvPr>
          <p:cNvSpPr/>
          <p:nvPr/>
        </p:nvSpPr>
        <p:spPr bwMode="auto">
          <a:xfrm>
            <a:off x="9235202" y="3175118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C2B40AD2-CB92-4FE9-96C6-A4FB7DCCF3BB}"/>
              </a:ext>
            </a:extLst>
          </p:cNvPr>
          <p:cNvSpPr txBox="1"/>
          <p:nvPr/>
        </p:nvSpPr>
        <p:spPr>
          <a:xfrm>
            <a:off x="9561223" y="315220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5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3BA0A4A9-5AB1-4C18-854D-9D1CC225C914}"/>
              </a:ext>
            </a:extLst>
          </p:cNvPr>
          <p:cNvSpPr/>
          <p:nvPr/>
        </p:nvSpPr>
        <p:spPr bwMode="auto">
          <a:xfrm>
            <a:off x="9235202" y="4717565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361E2F7-2EC1-4F3D-8D26-F129545DE04C}"/>
              </a:ext>
            </a:extLst>
          </p:cNvPr>
          <p:cNvSpPr txBox="1"/>
          <p:nvPr/>
        </p:nvSpPr>
        <p:spPr>
          <a:xfrm>
            <a:off x="9561223" y="4714097"/>
            <a:ext cx="35604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6</a:t>
            </a:r>
            <a:endParaRPr lang="zh-CN" altLang="en-US" sz="2399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49C4127C-2549-38EA-ABC8-ADA6E243E67D}"/>
              </a:ext>
            </a:extLst>
          </p:cNvPr>
          <p:cNvSpPr/>
          <p:nvPr/>
        </p:nvSpPr>
        <p:spPr>
          <a:xfrm>
            <a:off x="2740407" y="873253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直播营销话术剧本设计要素</a:t>
            </a:r>
          </a:p>
        </p:txBody>
      </p:sp>
      <p:sp>
        <p:nvSpPr>
          <p:cNvPr id="4" name="235690">
            <a:extLst>
              <a:ext uri="{FF2B5EF4-FFF2-40B4-BE49-F238E27FC236}">
                <a16:creationId xmlns:a16="http://schemas.microsoft.com/office/drawing/2014/main" id="{C61EF936-8D3D-46D4-6EF8-CBF10A17738A}"/>
              </a:ext>
            </a:extLst>
          </p:cNvPr>
          <p:cNvSpPr/>
          <p:nvPr/>
        </p:nvSpPr>
        <p:spPr bwMode="auto">
          <a:xfrm>
            <a:off x="10176004" y="2014311"/>
            <a:ext cx="1000613" cy="2977567"/>
          </a:xfrm>
          <a:prstGeom prst="roundRect">
            <a:avLst>
              <a:gd name="adj" fmla="val 5141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5" name="656383">
            <a:extLst>
              <a:ext uri="{FF2B5EF4-FFF2-40B4-BE49-F238E27FC236}">
                <a16:creationId xmlns:a16="http://schemas.microsoft.com/office/drawing/2014/main" id="{BA5757F4-B5CF-9D35-E966-2C7276435F9F}"/>
              </a:ext>
            </a:extLst>
          </p:cNvPr>
          <p:cNvSpPr/>
          <p:nvPr/>
        </p:nvSpPr>
        <p:spPr>
          <a:xfrm>
            <a:off x="10383614" y="2529403"/>
            <a:ext cx="793003" cy="830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+mn-lt"/>
              </a:rPr>
              <a:t>关注下单流程</a:t>
            </a:r>
          </a:p>
        </p:txBody>
      </p:sp>
      <p:sp>
        <p:nvSpPr>
          <p:cNvPr id="6" name="590555">
            <a:extLst>
              <a:ext uri="{FF2B5EF4-FFF2-40B4-BE49-F238E27FC236}">
                <a16:creationId xmlns:a16="http://schemas.microsoft.com/office/drawing/2014/main" id="{A7D12306-950E-640F-FF44-30CD6AFF5084}"/>
              </a:ext>
            </a:extLst>
          </p:cNvPr>
          <p:cNvSpPr/>
          <p:nvPr/>
        </p:nvSpPr>
        <p:spPr>
          <a:xfrm>
            <a:off x="10211888" y="3490060"/>
            <a:ext cx="947980" cy="110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讲解下单流程</a:t>
            </a:r>
          </a:p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98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引导下单行动</a:t>
            </a:r>
          </a:p>
        </p:txBody>
      </p:sp>
      <p:sp>
        <p:nvSpPr>
          <p:cNvPr id="7" name="295842">
            <a:extLst>
              <a:ext uri="{FF2B5EF4-FFF2-40B4-BE49-F238E27FC236}">
                <a16:creationId xmlns:a16="http://schemas.microsoft.com/office/drawing/2014/main" id="{3F26BA14-FAC2-7029-7CDF-98D58E3C280B}"/>
              </a:ext>
            </a:extLst>
          </p:cNvPr>
          <p:cNvSpPr/>
          <p:nvPr/>
        </p:nvSpPr>
        <p:spPr bwMode="auto">
          <a:xfrm>
            <a:off x="10252051" y="2049609"/>
            <a:ext cx="515535" cy="507179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id-ID" sz="1998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" name="715536">
            <a:extLst>
              <a:ext uri="{FF2B5EF4-FFF2-40B4-BE49-F238E27FC236}">
                <a16:creationId xmlns:a16="http://schemas.microsoft.com/office/drawing/2014/main" id="{1BD068B9-F90C-6320-1C32-7EF6C11A9F63}"/>
              </a:ext>
            </a:extLst>
          </p:cNvPr>
          <p:cNvSpPr>
            <a:spLocks noEditPoints="1"/>
          </p:cNvSpPr>
          <p:nvPr/>
        </p:nvSpPr>
        <p:spPr bwMode="auto">
          <a:xfrm>
            <a:off x="10359654" y="2197072"/>
            <a:ext cx="327542" cy="281408"/>
          </a:xfrm>
          <a:custGeom>
            <a:avLst/>
            <a:gdLst>
              <a:gd name="T0" fmla="*/ 664 w 2352"/>
              <a:gd name="T1" fmla="*/ 679 h 2016"/>
              <a:gd name="T2" fmla="*/ 412 w 2352"/>
              <a:gd name="T3" fmla="*/ 679 h 2016"/>
              <a:gd name="T4" fmla="*/ 1721 w 2352"/>
              <a:gd name="T5" fmla="*/ 0 h 2016"/>
              <a:gd name="T6" fmla="*/ 0 w 2352"/>
              <a:gd name="T7" fmla="*/ 219 h 2016"/>
              <a:gd name="T8" fmla="*/ 218 w 2352"/>
              <a:gd name="T9" fmla="*/ 1404 h 2016"/>
              <a:gd name="T10" fmla="*/ 312 w 2352"/>
              <a:gd name="T11" fmla="*/ 1644 h 2016"/>
              <a:gd name="T12" fmla="*/ 408 w 2352"/>
              <a:gd name="T13" fmla="*/ 1780 h 2016"/>
              <a:gd name="T14" fmla="*/ 747 w 2352"/>
              <a:gd name="T15" fmla="*/ 1404 h 2016"/>
              <a:gd name="T16" fmla="*/ 1939 w 2352"/>
              <a:gd name="T17" fmla="*/ 1186 h 2016"/>
              <a:gd name="T18" fmla="*/ 1721 w 2352"/>
              <a:gd name="T19" fmla="*/ 0 h 2016"/>
              <a:gd name="T20" fmla="*/ 2073 w 2352"/>
              <a:gd name="T21" fmla="*/ 237 h 2016"/>
              <a:gd name="T22" fmla="*/ 2073 w 2352"/>
              <a:gd name="T23" fmla="*/ 356 h 2016"/>
              <a:gd name="T24" fmla="*/ 2233 w 2352"/>
              <a:gd name="T25" fmla="*/ 455 h 2016"/>
              <a:gd name="T26" fmla="*/ 2135 w 2352"/>
              <a:gd name="T27" fmla="*/ 1521 h 2016"/>
              <a:gd name="T28" fmla="*/ 1922 w 2352"/>
              <a:gd name="T29" fmla="*/ 1862 h 2016"/>
              <a:gd name="T30" fmla="*/ 1664 w 2352"/>
              <a:gd name="T31" fmla="*/ 1521 h 2016"/>
              <a:gd name="T32" fmla="*/ 834 w 2352"/>
              <a:gd name="T33" fmla="*/ 1581 h 2016"/>
              <a:gd name="T34" fmla="*/ 1606 w 2352"/>
              <a:gd name="T35" fmla="*/ 1640 h 2016"/>
              <a:gd name="T36" fmla="*/ 1945 w 2352"/>
              <a:gd name="T37" fmla="*/ 2016 h 2016"/>
              <a:gd name="T38" fmla="*/ 2041 w 2352"/>
              <a:gd name="T39" fmla="*/ 1880 h 2016"/>
              <a:gd name="T40" fmla="*/ 2135 w 2352"/>
              <a:gd name="T41" fmla="*/ 1640 h 2016"/>
              <a:gd name="T42" fmla="*/ 2352 w 2352"/>
              <a:gd name="T43" fmla="*/ 455 h 2016"/>
              <a:gd name="T44" fmla="*/ 1820 w 2352"/>
              <a:gd name="T45" fmla="*/ 1186 h 2016"/>
              <a:gd name="T46" fmla="*/ 1721 w 2352"/>
              <a:gd name="T47" fmla="*/ 1285 h 2016"/>
              <a:gd name="T48" fmla="*/ 598 w 2352"/>
              <a:gd name="T49" fmla="*/ 1404 h 2016"/>
              <a:gd name="T50" fmla="*/ 431 w 2352"/>
              <a:gd name="T51" fmla="*/ 1285 h 2016"/>
              <a:gd name="T52" fmla="*/ 119 w 2352"/>
              <a:gd name="T53" fmla="*/ 1186 h 2016"/>
              <a:gd name="T54" fmla="*/ 218 w 2352"/>
              <a:gd name="T55" fmla="*/ 120 h 2016"/>
              <a:gd name="T56" fmla="*/ 1820 w 2352"/>
              <a:gd name="T57" fmla="*/ 219 h 2016"/>
              <a:gd name="T58" fmla="*/ 959 w 2352"/>
              <a:gd name="T59" fmla="*/ 806 h 2016"/>
              <a:gd name="T60" fmla="*/ 1085 w 2352"/>
              <a:gd name="T61" fmla="*/ 679 h 2016"/>
              <a:gd name="T62" fmla="*/ 833 w 2352"/>
              <a:gd name="T63" fmla="*/ 679 h 2016"/>
              <a:gd name="T64" fmla="*/ 1380 w 2352"/>
              <a:gd name="T65" fmla="*/ 806 h 2016"/>
              <a:gd name="T66" fmla="*/ 1506 w 2352"/>
              <a:gd name="T67" fmla="*/ 679 h 2016"/>
              <a:gd name="T68" fmla="*/ 1253 w 2352"/>
              <a:gd name="T69" fmla="*/ 679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52" h="2016">
                <a:moveTo>
                  <a:pt x="538" y="806"/>
                </a:moveTo>
                <a:cubicBezTo>
                  <a:pt x="608" y="806"/>
                  <a:pt x="664" y="749"/>
                  <a:pt x="664" y="679"/>
                </a:cubicBezTo>
                <a:cubicBezTo>
                  <a:pt x="664" y="609"/>
                  <a:pt x="608" y="552"/>
                  <a:pt x="538" y="552"/>
                </a:cubicBezTo>
                <a:cubicBezTo>
                  <a:pt x="469" y="552"/>
                  <a:pt x="412" y="609"/>
                  <a:pt x="412" y="679"/>
                </a:cubicBezTo>
                <a:cubicBezTo>
                  <a:pt x="412" y="750"/>
                  <a:pt x="469" y="806"/>
                  <a:pt x="538" y="806"/>
                </a:cubicBezTo>
                <a:close/>
                <a:moveTo>
                  <a:pt x="1721" y="0"/>
                </a:moveTo>
                <a:lnTo>
                  <a:pt x="218" y="0"/>
                </a:lnTo>
                <a:cubicBezTo>
                  <a:pt x="98" y="0"/>
                  <a:pt x="0" y="99"/>
                  <a:pt x="0" y="219"/>
                </a:cubicBezTo>
                <a:lnTo>
                  <a:pt x="0" y="1186"/>
                </a:lnTo>
                <a:cubicBezTo>
                  <a:pt x="0" y="1306"/>
                  <a:pt x="98" y="1404"/>
                  <a:pt x="218" y="1404"/>
                </a:cubicBezTo>
                <a:lnTo>
                  <a:pt x="312" y="1404"/>
                </a:lnTo>
                <a:lnTo>
                  <a:pt x="312" y="1644"/>
                </a:lnTo>
                <a:cubicBezTo>
                  <a:pt x="312" y="1738"/>
                  <a:pt x="355" y="1767"/>
                  <a:pt x="380" y="1775"/>
                </a:cubicBezTo>
                <a:cubicBezTo>
                  <a:pt x="388" y="1778"/>
                  <a:pt x="396" y="1780"/>
                  <a:pt x="408" y="1780"/>
                </a:cubicBezTo>
                <a:cubicBezTo>
                  <a:pt x="435" y="1780"/>
                  <a:pt x="473" y="1767"/>
                  <a:pt x="514" y="1712"/>
                </a:cubicBezTo>
                <a:lnTo>
                  <a:pt x="747" y="1404"/>
                </a:lnTo>
                <a:lnTo>
                  <a:pt x="1721" y="1404"/>
                </a:lnTo>
                <a:cubicBezTo>
                  <a:pt x="1841" y="1404"/>
                  <a:pt x="1939" y="1306"/>
                  <a:pt x="1939" y="1186"/>
                </a:cubicBezTo>
                <a:lnTo>
                  <a:pt x="1939" y="219"/>
                </a:lnTo>
                <a:cubicBezTo>
                  <a:pt x="1939" y="99"/>
                  <a:pt x="1840" y="0"/>
                  <a:pt x="1721" y="0"/>
                </a:cubicBezTo>
                <a:close/>
                <a:moveTo>
                  <a:pt x="2135" y="237"/>
                </a:moveTo>
                <a:lnTo>
                  <a:pt x="2073" y="237"/>
                </a:lnTo>
                <a:cubicBezTo>
                  <a:pt x="2041" y="237"/>
                  <a:pt x="2014" y="264"/>
                  <a:pt x="2014" y="296"/>
                </a:cubicBezTo>
                <a:cubicBezTo>
                  <a:pt x="2014" y="329"/>
                  <a:pt x="2041" y="356"/>
                  <a:pt x="2073" y="356"/>
                </a:cubicBezTo>
                <a:lnTo>
                  <a:pt x="2135" y="356"/>
                </a:lnTo>
                <a:cubicBezTo>
                  <a:pt x="2189" y="356"/>
                  <a:pt x="2233" y="401"/>
                  <a:pt x="2233" y="455"/>
                </a:cubicBezTo>
                <a:lnTo>
                  <a:pt x="2233" y="1422"/>
                </a:lnTo>
                <a:cubicBezTo>
                  <a:pt x="2233" y="1477"/>
                  <a:pt x="2189" y="1521"/>
                  <a:pt x="2135" y="1521"/>
                </a:cubicBezTo>
                <a:lnTo>
                  <a:pt x="1922" y="1521"/>
                </a:lnTo>
                <a:lnTo>
                  <a:pt x="1922" y="1862"/>
                </a:lnTo>
                <a:lnTo>
                  <a:pt x="1755" y="1640"/>
                </a:lnTo>
                <a:lnTo>
                  <a:pt x="1664" y="1521"/>
                </a:lnTo>
                <a:lnTo>
                  <a:pt x="893" y="1521"/>
                </a:lnTo>
                <a:cubicBezTo>
                  <a:pt x="860" y="1522"/>
                  <a:pt x="834" y="1548"/>
                  <a:pt x="834" y="1581"/>
                </a:cubicBezTo>
                <a:cubicBezTo>
                  <a:pt x="834" y="1613"/>
                  <a:pt x="860" y="1639"/>
                  <a:pt x="891" y="1640"/>
                </a:cubicBezTo>
                <a:lnTo>
                  <a:pt x="1606" y="1640"/>
                </a:lnTo>
                <a:lnTo>
                  <a:pt x="1839" y="1948"/>
                </a:lnTo>
                <a:cubicBezTo>
                  <a:pt x="1879" y="2003"/>
                  <a:pt x="1918" y="2016"/>
                  <a:pt x="1945" y="2016"/>
                </a:cubicBezTo>
                <a:cubicBezTo>
                  <a:pt x="1956" y="2016"/>
                  <a:pt x="1965" y="2014"/>
                  <a:pt x="1972" y="2012"/>
                </a:cubicBezTo>
                <a:cubicBezTo>
                  <a:pt x="1997" y="2003"/>
                  <a:pt x="2041" y="1974"/>
                  <a:pt x="2041" y="1880"/>
                </a:cubicBezTo>
                <a:lnTo>
                  <a:pt x="2041" y="1640"/>
                </a:lnTo>
                <a:lnTo>
                  <a:pt x="2135" y="1640"/>
                </a:lnTo>
                <a:cubicBezTo>
                  <a:pt x="2255" y="1640"/>
                  <a:pt x="2352" y="1543"/>
                  <a:pt x="2352" y="1422"/>
                </a:cubicBezTo>
                <a:lnTo>
                  <a:pt x="2352" y="455"/>
                </a:lnTo>
                <a:cubicBezTo>
                  <a:pt x="2352" y="335"/>
                  <a:pt x="2254" y="237"/>
                  <a:pt x="2135" y="237"/>
                </a:cubicBezTo>
                <a:close/>
                <a:moveTo>
                  <a:pt x="1820" y="1186"/>
                </a:moveTo>
                <a:lnTo>
                  <a:pt x="1820" y="1186"/>
                </a:lnTo>
                <a:cubicBezTo>
                  <a:pt x="1820" y="1241"/>
                  <a:pt x="1776" y="1285"/>
                  <a:pt x="1721" y="1285"/>
                </a:cubicBezTo>
                <a:lnTo>
                  <a:pt x="688" y="1285"/>
                </a:lnTo>
                <a:lnTo>
                  <a:pt x="598" y="1404"/>
                </a:lnTo>
                <a:lnTo>
                  <a:pt x="431" y="1626"/>
                </a:lnTo>
                <a:lnTo>
                  <a:pt x="431" y="1285"/>
                </a:lnTo>
                <a:lnTo>
                  <a:pt x="218" y="1285"/>
                </a:lnTo>
                <a:cubicBezTo>
                  <a:pt x="163" y="1285"/>
                  <a:pt x="119" y="1241"/>
                  <a:pt x="119" y="1186"/>
                </a:cubicBezTo>
                <a:lnTo>
                  <a:pt x="119" y="219"/>
                </a:lnTo>
                <a:cubicBezTo>
                  <a:pt x="119" y="164"/>
                  <a:pt x="163" y="120"/>
                  <a:pt x="218" y="120"/>
                </a:cubicBezTo>
                <a:lnTo>
                  <a:pt x="1721" y="120"/>
                </a:lnTo>
                <a:cubicBezTo>
                  <a:pt x="1776" y="120"/>
                  <a:pt x="1820" y="164"/>
                  <a:pt x="1820" y="219"/>
                </a:cubicBezTo>
                <a:lnTo>
                  <a:pt x="1820" y="1186"/>
                </a:lnTo>
                <a:close/>
                <a:moveTo>
                  <a:pt x="959" y="806"/>
                </a:moveTo>
                <a:lnTo>
                  <a:pt x="959" y="806"/>
                </a:lnTo>
                <a:cubicBezTo>
                  <a:pt x="1028" y="806"/>
                  <a:pt x="1085" y="749"/>
                  <a:pt x="1085" y="679"/>
                </a:cubicBezTo>
                <a:cubicBezTo>
                  <a:pt x="1085" y="609"/>
                  <a:pt x="1028" y="552"/>
                  <a:pt x="959" y="552"/>
                </a:cubicBezTo>
                <a:cubicBezTo>
                  <a:pt x="889" y="552"/>
                  <a:pt x="833" y="609"/>
                  <a:pt x="833" y="679"/>
                </a:cubicBezTo>
                <a:cubicBezTo>
                  <a:pt x="833" y="750"/>
                  <a:pt x="889" y="806"/>
                  <a:pt x="959" y="806"/>
                </a:cubicBezTo>
                <a:close/>
                <a:moveTo>
                  <a:pt x="1380" y="806"/>
                </a:moveTo>
                <a:lnTo>
                  <a:pt x="1380" y="806"/>
                </a:lnTo>
                <a:cubicBezTo>
                  <a:pt x="1450" y="806"/>
                  <a:pt x="1506" y="749"/>
                  <a:pt x="1506" y="679"/>
                </a:cubicBezTo>
                <a:cubicBezTo>
                  <a:pt x="1506" y="609"/>
                  <a:pt x="1450" y="552"/>
                  <a:pt x="1380" y="552"/>
                </a:cubicBezTo>
                <a:cubicBezTo>
                  <a:pt x="1310" y="552"/>
                  <a:pt x="1253" y="609"/>
                  <a:pt x="1253" y="679"/>
                </a:cubicBezTo>
                <a:cubicBezTo>
                  <a:pt x="1253" y="750"/>
                  <a:pt x="1310" y="806"/>
                  <a:pt x="1380" y="806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4550F64-0987-FE68-2944-24FCF28CD279}"/>
              </a:ext>
            </a:extLst>
          </p:cNvPr>
          <p:cNvSpPr/>
          <p:nvPr/>
        </p:nvSpPr>
        <p:spPr bwMode="auto">
          <a:xfrm>
            <a:off x="10546346" y="1948821"/>
            <a:ext cx="693878" cy="693878"/>
          </a:xfrm>
          <a:custGeom>
            <a:avLst/>
            <a:gdLst>
              <a:gd name="connsiteX0" fmla="*/ 0 w 576043"/>
              <a:gd name="connsiteY0" fmla="*/ 0 h 576043"/>
              <a:gd name="connsiteX1" fmla="*/ 576043 w 576043"/>
              <a:gd name="connsiteY1" fmla="*/ 0 h 576043"/>
              <a:gd name="connsiteX2" fmla="*/ 576043 w 576043"/>
              <a:gd name="connsiteY2" fmla="*/ 576043 h 5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043" h="576043">
                <a:moveTo>
                  <a:pt x="0" y="0"/>
                </a:moveTo>
                <a:lnTo>
                  <a:pt x="576043" y="0"/>
                </a:lnTo>
                <a:lnTo>
                  <a:pt x="576043" y="576043"/>
                </a:lnTo>
                <a:close/>
              </a:path>
            </a:pathLst>
          </a:custGeom>
          <a:solidFill>
            <a:srgbClr val="0760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E6D6A6-F9B3-B7B8-9D0F-33096948BBF8}"/>
              </a:ext>
            </a:extLst>
          </p:cNvPr>
          <p:cNvSpPr txBox="1"/>
          <p:nvPr/>
        </p:nvSpPr>
        <p:spPr>
          <a:xfrm>
            <a:off x="10872367" y="1925910"/>
            <a:ext cx="360996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7</a:t>
            </a:r>
            <a:endParaRPr lang="zh-CN" altLang="en-US" sz="23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017211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38516" y="2011579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2F4FE9-D7E3-4A81-A239-01B833B9DF1B}"/>
              </a:ext>
            </a:extLst>
          </p:cNvPr>
          <p:cNvSpPr/>
          <p:nvPr/>
        </p:nvSpPr>
        <p:spPr>
          <a:xfrm>
            <a:off x="4104705" y="1667385"/>
            <a:ext cx="5244567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使用直播营销常用话术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53413D-D32C-484E-81A5-9952FF40A426}"/>
              </a:ext>
            </a:extLst>
          </p:cNvPr>
          <p:cNvSpPr txBox="1"/>
          <p:nvPr/>
        </p:nvSpPr>
        <p:spPr>
          <a:xfrm>
            <a:off x="2294210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Using common phrases in live broadcast marketing</a:t>
            </a:r>
          </a:p>
        </p:txBody>
      </p:sp>
      <p:sp>
        <p:nvSpPr>
          <p:cNvPr id="19" name="664867">
            <a:extLst>
              <a:ext uri="{FF2B5EF4-FFF2-40B4-BE49-F238E27FC236}">
                <a16:creationId xmlns:a16="http://schemas.microsoft.com/office/drawing/2014/main" id="{0DD61D06-E797-4061-A83C-6F976811D997}"/>
              </a:ext>
            </a:extLst>
          </p:cNvPr>
          <p:cNvSpPr txBox="1"/>
          <p:nvPr/>
        </p:nvSpPr>
        <p:spPr>
          <a:xfrm>
            <a:off x="9349273" y="4943778"/>
            <a:ext cx="263123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直播营销常用话术</a:t>
            </a:r>
          </a:p>
        </p:txBody>
      </p:sp>
      <p:sp>
        <p:nvSpPr>
          <p:cNvPr id="21" name="871467">
            <a:extLst>
              <a:ext uri="{FF2B5EF4-FFF2-40B4-BE49-F238E27FC236}">
                <a16:creationId xmlns:a16="http://schemas.microsoft.com/office/drawing/2014/main" id="{4C98EF2F-3F56-4127-848F-5599C74A0CEE}"/>
              </a:ext>
            </a:extLst>
          </p:cNvPr>
          <p:cNvSpPr txBox="1"/>
          <p:nvPr/>
        </p:nvSpPr>
        <p:spPr>
          <a:xfrm>
            <a:off x="9349273" y="5399531"/>
            <a:ext cx="263123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直播营销话术敏感点</a:t>
            </a:r>
          </a:p>
        </p:txBody>
      </p:sp>
    </p:spTree>
    <p:extLst>
      <p:ext uri="{BB962C8B-B14F-4D97-AF65-F5344CB8AC3E}">
        <p14:creationId xmlns:p14="http://schemas.microsoft.com/office/powerpoint/2010/main" val="1493004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好处开场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242528" y="2150030"/>
            <a:ext cx="4521557" cy="1542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）欢迎到到直播间的家人们，欢迎大家！今天我会给大家分享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内容。</a:t>
            </a: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）让你更好的、更快的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×××(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三个好处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)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，我们先稍等下，等到了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10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人以上，就开始给大家分享今晚的干货，先来聊几个轻松话题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活动开场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659359" y="2272337"/>
            <a:ext cx="3809529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各位家人们大家好，我是做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，今天给大家带来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项目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(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)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，凡是今天在我直播间的家人们，都有机会获得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大奖，奖品是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，感兴趣的家人们千万不要走。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提问开场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680629" y="4656806"/>
            <a:ext cx="3725696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大家好，欢迎各位家人们来我的直播间，我是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，这些年一直专注于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领域，现在人还不是很多，有任何关于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领域的的问题，可以随意提问。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其他开场话术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497616" y="4674370"/>
            <a:ext cx="4061687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欢迎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XX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来到宝宝的直播间，喜欢主播的点个关注哦！</a:t>
            </a: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欢迎来到直播间，点关注、不迷路，一言不合刷礼物，么么哒！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4305415" y="83847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直播开场话术</a:t>
            </a:r>
          </a:p>
        </p:txBody>
      </p:sp>
    </p:spTree>
    <p:extLst>
      <p:ext uri="{BB962C8B-B14F-4D97-AF65-F5344CB8AC3E}">
        <p14:creationId xmlns:p14="http://schemas.microsoft.com/office/powerpoint/2010/main" val="3060336898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955851"/>
            <a:ext cx="429387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955851"/>
            <a:ext cx="420586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3317177"/>
            <a:ext cx="3851578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欢迎大家来到我的直播间，点关注不迷路，开启缘分第一步，礼物走一走，活到九十九，榜上关一关，活到一百三，要想抖音玩的欢，关注榜一到榜三；要想抖音玩的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6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，关注榜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4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到榜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6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，要想抖音玩的久，关注榜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7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到榜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9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。谢谢大家。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3193107"/>
            <a:ext cx="3890177" cy="188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欢迎大家来到我的直播间，点点关注不迷路，主播带你上高速，万水千山总是情，点个关注行不行，万里长城永不倒，长城不倒我不倒，榜一榜二最给力，天天都开法拉利，人间自有真情在，点点红心都是爱，天若有情天亦老，来个关注好不好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?</a:t>
            </a:r>
            <a:endParaRPr lang="zh-CN" altLang="en-US" sz="1399" dirty="0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+mn-lt"/>
            </a:endParaRP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CB38682C-19BC-934E-8257-B45DB89959AB}"/>
              </a:ext>
            </a:extLst>
          </p:cNvPr>
          <p:cNvSpPr/>
          <p:nvPr/>
        </p:nvSpPr>
        <p:spPr>
          <a:xfrm>
            <a:off x="4165456" y="133197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直播欢迎话术</a:t>
            </a:r>
          </a:p>
        </p:txBody>
      </p:sp>
    </p:spTree>
    <p:extLst>
      <p:ext uri="{BB962C8B-B14F-4D97-AF65-F5344CB8AC3E}">
        <p14:creationId xmlns:p14="http://schemas.microsoft.com/office/powerpoint/2010/main" val="25505246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529286">
            <a:extLst>
              <a:ext uri="{FF2B5EF4-FFF2-40B4-BE49-F238E27FC236}">
                <a16:creationId xmlns:a16="http://schemas.microsoft.com/office/drawing/2014/main" id="{279CFF0B-A3EB-4CBA-82B3-AF83DB1EB3DB}"/>
              </a:ext>
            </a:extLst>
          </p:cNvPr>
          <p:cNvSpPr txBox="1"/>
          <p:nvPr/>
        </p:nvSpPr>
        <p:spPr>
          <a:xfrm>
            <a:off x="6618005" y="2043490"/>
            <a:ext cx="4718747" cy="83067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798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案例小结</a:t>
            </a:r>
          </a:p>
        </p:txBody>
      </p:sp>
      <p:sp>
        <p:nvSpPr>
          <p:cNvPr id="41" name="736887">
            <a:extLst>
              <a:ext uri="{FF2B5EF4-FFF2-40B4-BE49-F238E27FC236}">
                <a16:creationId xmlns:a16="http://schemas.microsoft.com/office/drawing/2014/main" id="{30ACB2BD-8517-4F42-A846-A55AD636B76B}"/>
              </a:ext>
            </a:extLst>
          </p:cNvPr>
          <p:cNvSpPr txBox="1"/>
          <p:nvPr/>
        </p:nvSpPr>
        <p:spPr>
          <a:xfrm>
            <a:off x="6413563" y="2994485"/>
            <a:ext cx="4718747" cy="23901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“梦想新生活”是新华每日电讯发起的全新助农</a:t>
            </a:r>
            <a:r>
              <a:rPr lang="en-US" altLang="zh-CN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IP</a:t>
            </a:r>
            <a:r>
              <a:rPr lang="zh-CN" altLang="en-US" sz="1799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。首场助农直播不仅帮助优质农特产品提高了知名度、曝光度进一步拓宽了销售渠道，也让更多农民朋友享受到数字技术发展带来的红利，让新农人距离“梦想新生活”更进一步，还为乡村振兴“百尺竿头更进一步”，贡献了“新”力量。</a:t>
            </a:r>
          </a:p>
        </p:txBody>
      </p:sp>
      <p:sp>
        <p:nvSpPr>
          <p:cNvPr id="42" name="671058">
            <a:extLst>
              <a:ext uri="{FF2B5EF4-FFF2-40B4-BE49-F238E27FC236}">
                <a16:creationId xmlns:a16="http://schemas.microsoft.com/office/drawing/2014/main" id="{6502D5B4-0554-4F2D-9635-75E62CB1B0B7}"/>
              </a:ext>
            </a:extLst>
          </p:cNvPr>
          <p:cNvSpPr/>
          <p:nvPr/>
        </p:nvSpPr>
        <p:spPr bwMode="auto">
          <a:xfrm>
            <a:off x="6776425" y="140027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1" name="315807">
            <a:extLst>
              <a:ext uri="{FF2B5EF4-FFF2-40B4-BE49-F238E27FC236}">
                <a16:creationId xmlns:a16="http://schemas.microsoft.com/office/drawing/2014/main" id="{6B460D2A-630D-4419-AD89-17CA91C50C51}"/>
              </a:ext>
            </a:extLst>
          </p:cNvPr>
          <p:cNvGrpSpPr/>
          <p:nvPr/>
        </p:nvGrpSpPr>
        <p:grpSpPr>
          <a:xfrm>
            <a:off x="4834709" y="2354197"/>
            <a:ext cx="1690305" cy="1690304"/>
            <a:chOff x="1153706" y="2353777"/>
            <a:chExt cx="1690965" cy="1690964"/>
          </a:xfrm>
        </p:grpSpPr>
        <p:sp>
          <p:nvSpPr>
            <p:cNvPr id="62" name="974014">
              <a:extLst>
                <a:ext uri="{FF2B5EF4-FFF2-40B4-BE49-F238E27FC236}">
                  <a16:creationId xmlns:a16="http://schemas.microsoft.com/office/drawing/2014/main" id="{BD8CCC99-81F2-4DBC-B836-6A0C5B808269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719295">
              <a:extLst>
                <a:ext uri="{FF2B5EF4-FFF2-40B4-BE49-F238E27FC236}">
                  <a16:creationId xmlns:a16="http://schemas.microsoft.com/office/drawing/2014/main" id="{9AEBC07B-7A76-4470-AB36-656A56880B81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180615">
              <a:extLst>
                <a:ext uri="{FF2B5EF4-FFF2-40B4-BE49-F238E27FC236}">
                  <a16:creationId xmlns:a16="http://schemas.microsoft.com/office/drawing/2014/main" id="{387DCBE9-878D-46F0-A3D7-2E576539B803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925896">
              <a:extLst>
                <a:ext uri="{FF2B5EF4-FFF2-40B4-BE49-F238E27FC236}">
                  <a16:creationId xmlns:a16="http://schemas.microsoft.com/office/drawing/2014/main" id="{55A45441-D890-4B9F-B0EF-53255FC4AF9E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E4496DB-7CA0-5A44-ABDE-47FF2524C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113" y="1804507"/>
            <a:ext cx="4502464" cy="378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9066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068246"/>
            <a:ext cx="6092071" cy="36620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“宝宝们，关注走一走，活到九十九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,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礼物刷一刷主播带回家。”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“感谢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的关注，还没关注的抓紧关注哟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,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宝宝每天给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带来不同惊喜哟！”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“听说关注我的都发财了，男生越来越帅，女生，越来越漂亮了。”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“关注主播不迷路，主播带你上高速！谢谢点亮！”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“喜欢主播的可以帮忙分享一下哦，右下角点赞旁边三个圆圈的图标，点击分享到你的朋友圈，分享给你的好友都可以哦。”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8EC16DCC-3AE1-BD18-33F0-259D770AF8CE}"/>
              </a:ext>
            </a:extLst>
          </p:cNvPr>
          <p:cNvSpPr/>
          <p:nvPr/>
        </p:nvSpPr>
        <p:spPr>
          <a:xfrm>
            <a:off x="4434786" y="1127726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引导性话术</a:t>
            </a:r>
          </a:p>
        </p:txBody>
      </p:sp>
    </p:spTree>
    <p:extLst>
      <p:ext uri="{BB962C8B-B14F-4D97-AF65-F5344CB8AC3E}">
        <p14:creationId xmlns:p14="http://schemas.microsoft.com/office/powerpoint/2010/main" val="1761530293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676831" y="2068246"/>
            <a:ext cx="6092071" cy="36620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“各位宝宝，活动虽然结束了，但看上款式的宝宝依然可以继续下单哦！”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“各位宝宝，线上抢购的人数多，以收到款的时间为主，请大家看中了抓紧时间下单哈！没抢到的宝宝请谅解哦。”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“数量有限，看中的要及时下单了，机会难得，我们的货品已经即将售窑，且买且珍惜！”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“这次货品折扣仅限本次活动进行时间，错过了我们就无法再给您这个价格了，敬请谅解，聪明的宝宝们，你们不会不懂的！”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8EC16DCC-3AE1-BD18-33F0-259D770AF8CE}"/>
              </a:ext>
            </a:extLst>
          </p:cNvPr>
          <p:cNvSpPr/>
          <p:nvPr/>
        </p:nvSpPr>
        <p:spPr>
          <a:xfrm>
            <a:off x="4716914" y="112772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追单话术</a:t>
            </a:r>
          </a:p>
        </p:txBody>
      </p:sp>
    </p:spTree>
    <p:extLst>
      <p:ext uri="{BB962C8B-B14F-4D97-AF65-F5344CB8AC3E}">
        <p14:creationId xmlns:p14="http://schemas.microsoft.com/office/powerpoint/2010/main" val="2618772739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955851"/>
            <a:ext cx="429387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955851"/>
            <a:ext cx="420586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3317177"/>
            <a:ext cx="3851578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感谢小姐姐送的小礼物，小姐姐人美话不多，美的没话说；感谢小哥哥送的小心心，小哥哥帅气又年轻；感谢榜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3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，一看就非常不简单；榜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榜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再给力，早晚开上法拉利；祝关注我的宝贝们坐东楼看西楼，吃喝啥也不用愁！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3193107"/>
            <a:ext cx="3890177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感谢现在进来的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100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位观众，还没停吗？我希望可以达到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150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个。哇，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200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个人了。这个完全停不下来呀，真的非常感谢各位的分享以及转发，特别感谢。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CB38682C-19BC-934E-8257-B45DB89959AB}"/>
              </a:ext>
            </a:extLst>
          </p:cNvPr>
          <p:cNvSpPr/>
          <p:nvPr/>
        </p:nvSpPr>
        <p:spPr>
          <a:xfrm>
            <a:off x="4165456" y="133197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直播感谢话术</a:t>
            </a:r>
          </a:p>
        </p:txBody>
      </p:sp>
    </p:spTree>
    <p:extLst>
      <p:ext uri="{BB962C8B-B14F-4D97-AF65-F5344CB8AC3E}">
        <p14:creationId xmlns:p14="http://schemas.microsoft.com/office/powerpoint/2010/main" val="371327964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162750"/>
            <a:ext cx="4293877" cy="15721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6" name="963421">
            <a:extLst>
              <a:ext uri="{FF2B5EF4-FFF2-40B4-BE49-F238E27FC236}">
                <a16:creationId xmlns:a16="http://schemas.microsoft.com/office/drawing/2014/main" id="{37143D36-9E12-458F-8BAE-6AC1AA1E45AE}"/>
              </a:ext>
            </a:extLst>
          </p:cNvPr>
          <p:cNvSpPr/>
          <p:nvPr/>
        </p:nvSpPr>
        <p:spPr bwMode="auto">
          <a:xfrm>
            <a:off x="1462835" y="4309537"/>
            <a:ext cx="9270911" cy="1572178"/>
          </a:xfrm>
          <a:prstGeom prst="rect">
            <a:avLst/>
          </a:prstGeom>
          <a:solidFill>
            <a:srgbClr val="FFF4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162750"/>
            <a:ext cx="4205867" cy="194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2524075"/>
            <a:ext cx="3851578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各位家人们，马上就要下播了，喜欢我的家人可以点点关注，这样明天开播，大家能第一时间收到开播提醒。明天晚上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8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点，我们直播间不见不散！</a:t>
            </a:r>
          </a:p>
        </p:txBody>
      </p:sp>
      <p:sp>
        <p:nvSpPr>
          <p:cNvPr id="75" name="594224">
            <a:extLst>
              <a:ext uri="{FF2B5EF4-FFF2-40B4-BE49-F238E27FC236}">
                <a16:creationId xmlns:a16="http://schemas.microsoft.com/office/drawing/2014/main" id="{629CFD26-5759-4014-B801-A109B82A073C}"/>
              </a:ext>
            </a:extLst>
          </p:cNvPr>
          <p:cNvSpPr/>
          <p:nvPr/>
        </p:nvSpPr>
        <p:spPr>
          <a:xfrm>
            <a:off x="1550845" y="4713417"/>
            <a:ext cx="8908771" cy="849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我今天的直播马上要下播了，今天和大家聊的很开心，希望我的分享对大家有所帮助，同时也很感谢大家的关注与陪伴，明晚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8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点我会在直播间等你们，收到的家人们回复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111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。谢谢大家支持！明天见！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2400005"/>
            <a:ext cx="4019534" cy="1624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我还有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20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分钟就要下播了，非常感谢大家的陪伴与支持，今天和家人们度过了非常愉快的时光，我再给家人们唱首歌就下播了，还没关注的点亮下关注，这样不会错明天晚上的直播，明晚</a:t>
            </a:r>
            <a:r>
              <a:rPr lang="en-US" altLang="zh-CN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8</a:t>
            </a: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点我会在直播间分享更多干货，家人们记得准时赴约哦！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9" name="444765">
            <a:extLst>
              <a:ext uri="{FF2B5EF4-FFF2-40B4-BE49-F238E27FC236}">
                <a16:creationId xmlns:a16="http://schemas.microsoft.com/office/drawing/2014/main" id="{71C604F1-25F3-4651-AA89-26445A9E245D}"/>
              </a:ext>
            </a:extLst>
          </p:cNvPr>
          <p:cNvSpPr/>
          <p:nvPr/>
        </p:nvSpPr>
        <p:spPr bwMode="auto">
          <a:xfrm>
            <a:off x="1661883" y="4103966"/>
            <a:ext cx="3050076" cy="4038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9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3</a:t>
            </a:r>
            <a:endParaRPr lang="zh-CN" altLang="en-US" sz="19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1925295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" name="613131">
            <a:extLst>
              <a:ext uri="{FF2B5EF4-FFF2-40B4-BE49-F238E27FC236}">
                <a16:creationId xmlns:a16="http://schemas.microsoft.com/office/drawing/2014/main" id="{93FEDD25-7B42-0657-8428-59032DC3A457}"/>
              </a:ext>
            </a:extLst>
          </p:cNvPr>
          <p:cNvSpPr/>
          <p:nvPr/>
        </p:nvSpPr>
        <p:spPr>
          <a:xfrm>
            <a:off x="4405948" y="1061325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直播下播话术</a:t>
            </a:r>
          </a:p>
        </p:txBody>
      </p:sp>
    </p:spTree>
    <p:extLst>
      <p:ext uri="{BB962C8B-B14F-4D97-AF65-F5344CB8AC3E}">
        <p14:creationId xmlns:p14="http://schemas.microsoft.com/office/powerpoint/2010/main" val="106945968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692901">
            <a:extLst>
              <a:ext uri="{FF2B5EF4-FFF2-40B4-BE49-F238E27FC236}">
                <a16:creationId xmlns:a16="http://schemas.microsoft.com/office/drawing/2014/main" id="{0B99473E-33DB-4D07-97AF-51E229611847}"/>
              </a:ext>
            </a:extLst>
          </p:cNvPr>
          <p:cNvSpPr/>
          <p:nvPr/>
        </p:nvSpPr>
        <p:spPr bwMode="auto">
          <a:xfrm>
            <a:off x="1462835" y="2955851"/>
            <a:ext cx="429387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37" name="808602">
            <a:extLst>
              <a:ext uri="{FF2B5EF4-FFF2-40B4-BE49-F238E27FC236}">
                <a16:creationId xmlns:a16="http://schemas.microsoft.com/office/drawing/2014/main" id="{326D90DC-D75B-4067-AC37-432C3B963703}"/>
              </a:ext>
            </a:extLst>
          </p:cNvPr>
          <p:cNvSpPr/>
          <p:nvPr/>
        </p:nvSpPr>
        <p:spPr bwMode="auto">
          <a:xfrm>
            <a:off x="6527879" y="2955851"/>
            <a:ext cx="4205867" cy="2570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000000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74" name="759043">
            <a:extLst>
              <a:ext uri="{FF2B5EF4-FFF2-40B4-BE49-F238E27FC236}">
                <a16:creationId xmlns:a16="http://schemas.microsoft.com/office/drawing/2014/main" id="{43F0987B-9C38-45E4-AEB2-F44FE121E740}"/>
              </a:ext>
            </a:extLst>
          </p:cNvPr>
          <p:cNvSpPr/>
          <p:nvPr/>
        </p:nvSpPr>
        <p:spPr>
          <a:xfrm>
            <a:off x="1677465" y="3317177"/>
            <a:ext cx="3851578" cy="13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首先感谢今天所有进入我直播间的观众们，谢谢你们的关注。虽然有一部分人没有陪到我下播的时候。但百忙之中抽时间过来，实属难得。感谢所有进直播间的各位。咱们下次再见。</a:t>
            </a:r>
          </a:p>
        </p:txBody>
      </p:sp>
      <p:sp>
        <p:nvSpPr>
          <p:cNvPr id="76" name="965644">
            <a:extLst>
              <a:ext uri="{FF2B5EF4-FFF2-40B4-BE49-F238E27FC236}">
                <a16:creationId xmlns:a16="http://schemas.microsoft.com/office/drawing/2014/main" id="{944FC925-4697-4087-A61D-6E8C686507B1}"/>
              </a:ext>
            </a:extLst>
          </p:cNvPr>
          <p:cNvSpPr/>
          <p:nvPr/>
        </p:nvSpPr>
        <p:spPr>
          <a:xfrm>
            <a:off x="6709631" y="3193107"/>
            <a:ext cx="3890177" cy="110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636" indent="-285636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399" dirty="0">
                <a:solidFill>
                  <a:srgbClr val="000000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+mn-lt"/>
              </a:rPr>
              <a:t>今天的直播接近尾声了，明天晚上几点到几点？同样时间开播，明天会提早一点不？各位奔走相告吧，明天休息一天，大家放假了，后天正常开播。</a:t>
            </a:r>
          </a:p>
        </p:txBody>
      </p:sp>
      <p:sp>
        <p:nvSpPr>
          <p:cNvPr id="78" name="172245">
            <a:extLst>
              <a:ext uri="{FF2B5EF4-FFF2-40B4-BE49-F238E27FC236}">
                <a16:creationId xmlns:a16="http://schemas.microsoft.com/office/drawing/2014/main" id="{D5AEFA5D-2E33-4F26-82EB-E43FB2CA6589}"/>
              </a:ext>
            </a:extLst>
          </p:cNvPr>
          <p:cNvSpPr/>
          <p:nvPr/>
        </p:nvSpPr>
        <p:spPr bwMode="auto">
          <a:xfrm>
            <a:off x="1661883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1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80" name="816184">
            <a:extLst>
              <a:ext uri="{FF2B5EF4-FFF2-40B4-BE49-F238E27FC236}">
                <a16:creationId xmlns:a16="http://schemas.microsoft.com/office/drawing/2014/main" id="{8EA72AE5-EA14-424D-A298-3907CF4A7A8F}"/>
              </a:ext>
            </a:extLst>
          </p:cNvPr>
          <p:cNvSpPr/>
          <p:nvPr/>
        </p:nvSpPr>
        <p:spPr bwMode="auto">
          <a:xfrm>
            <a:off x="6596404" y="2718397"/>
            <a:ext cx="2975431" cy="403880"/>
          </a:xfrm>
          <a:prstGeom prst="roundRect">
            <a:avLst>
              <a:gd name="adj" fmla="val 50000"/>
            </a:avLst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示例</a:t>
            </a:r>
            <a:r>
              <a:rPr lang="en-US" altLang="zh-CN" sz="1799" dirty="0">
                <a:solidFill>
                  <a:srgbClr val="FFFFFF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</a:rPr>
              <a:t>2</a:t>
            </a:r>
            <a:endParaRPr lang="zh-CN" altLang="en-US" sz="1799" dirty="0">
              <a:solidFill>
                <a:srgbClr val="FFFFFF"/>
              </a:solidFill>
              <a:latin typeface="思源黑体 Normal" panose="020B0400000000000000" pitchFamily="34" charset="-122"/>
              <a:ea typeface="思源黑体 Normal" panose="020B0400000000000000" pitchFamily="34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CB38682C-19BC-934E-8257-B45DB89959AB}"/>
              </a:ext>
            </a:extLst>
          </p:cNvPr>
          <p:cNvSpPr/>
          <p:nvPr/>
        </p:nvSpPr>
        <p:spPr>
          <a:xfrm>
            <a:off x="4729713" y="133197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预告话术</a:t>
            </a:r>
          </a:p>
        </p:txBody>
      </p:sp>
    </p:spTree>
    <p:extLst>
      <p:ext uri="{BB962C8B-B14F-4D97-AF65-F5344CB8AC3E}">
        <p14:creationId xmlns:p14="http://schemas.microsoft.com/office/powerpoint/2010/main" val="2924650531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772405">
            <a:extLst>
              <a:ext uri="{FF2B5EF4-FFF2-40B4-BE49-F238E27FC236}">
                <a16:creationId xmlns:a16="http://schemas.microsoft.com/office/drawing/2014/main" id="{5F740121-1A70-49A3-8268-DBDCCA62636C}"/>
              </a:ext>
            </a:extLst>
          </p:cNvPr>
          <p:cNvSpPr/>
          <p:nvPr/>
        </p:nvSpPr>
        <p:spPr>
          <a:xfrm>
            <a:off x="1930128" y="4634735"/>
            <a:ext cx="2269937" cy="116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避免在直播中直接提到其他平台，可以用一些指代词。</a:t>
            </a:r>
          </a:p>
        </p:txBody>
      </p:sp>
      <p:sp>
        <p:nvSpPr>
          <p:cNvPr id="39" name="989096">
            <a:extLst>
              <a:ext uri="{FF2B5EF4-FFF2-40B4-BE49-F238E27FC236}">
                <a16:creationId xmlns:a16="http://schemas.microsoft.com/office/drawing/2014/main" id="{741F835D-B58D-4DD7-9874-DC84766C4F5C}"/>
              </a:ext>
            </a:extLst>
          </p:cNvPr>
          <p:cNvSpPr/>
          <p:nvPr/>
        </p:nvSpPr>
        <p:spPr>
          <a:xfrm>
            <a:off x="1975215" y="2415193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避免</a:t>
            </a:r>
            <a:endParaRPr lang="en-US" altLang="zh-CN" sz="40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站外引流</a:t>
            </a:r>
          </a:p>
        </p:txBody>
      </p:sp>
      <p:sp>
        <p:nvSpPr>
          <p:cNvPr id="41" name="622945">
            <a:extLst>
              <a:ext uri="{FF2B5EF4-FFF2-40B4-BE49-F238E27FC236}">
                <a16:creationId xmlns:a16="http://schemas.microsoft.com/office/drawing/2014/main" id="{46315F1F-8D84-4362-98D6-26BC0302DB17}"/>
              </a:ext>
            </a:extLst>
          </p:cNvPr>
          <p:cNvSpPr/>
          <p:nvPr/>
        </p:nvSpPr>
        <p:spPr bwMode="auto">
          <a:xfrm>
            <a:off x="2696245" y="3693322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站外</a:t>
            </a:r>
          </a:p>
        </p:txBody>
      </p:sp>
      <p:sp>
        <p:nvSpPr>
          <p:cNvPr id="42" name="467126">
            <a:extLst>
              <a:ext uri="{FF2B5EF4-FFF2-40B4-BE49-F238E27FC236}">
                <a16:creationId xmlns:a16="http://schemas.microsoft.com/office/drawing/2014/main" id="{27B5BAE1-4E22-4675-AF2F-35422A316A5F}"/>
              </a:ext>
            </a:extLst>
          </p:cNvPr>
          <p:cNvSpPr/>
          <p:nvPr/>
        </p:nvSpPr>
        <p:spPr>
          <a:xfrm>
            <a:off x="4882540" y="4716552"/>
            <a:ext cx="2720078" cy="799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最、一、级、极、首、权威、欺诈、时间</a:t>
            </a:r>
          </a:p>
        </p:txBody>
      </p:sp>
      <p:sp>
        <p:nvSpPr>
          <p:cNvPr id="44" name="201966">
            <a:extLst>
              <a:ext uri="{FF2B5EF4-FFF2-40B4-BE49-F238E27FC236}">
                <a16:creationId xmlns:a16="http://schemas.microsoft.com/office/drawing/2014/main" id="{DAA5B1CA-7A43-4002-8C74-477D3E111C16}"/>
              </a:ext>
            </a:extLst>
          </p:cNvPr>
          <p:cNvSpPr/>
          <p:nvPr/>
        </p:nvSpPr>
        <p:spPr>
          <a:xfrm>
            <a:off x="5297523" y="2415192"/>
            <a:ext cx="17235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避免</a:t>
            </a:r>
            <a:endParaRPr lang="en-US" altLang="zh-CN" sz="40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极限词</a:t>
            </a:r>
          </a:p>
        </p:txBody>
      </p:sp>
      <p:sp>
        <p:nvSpPr>
          <p:cNvPr id="46" name="418567">
            <a:extLst>
              <a:ext uri="{FF2B5EF4-FFF2-40B4-BE49-F238E27FC236}">
                <a16:creationId xmlns:a16="http://schemas.microsoft.com/office/drawing/2014/main" id="{E660490A-DE1F-495F-B452-F11792D9F599}"/>
              </a:ext>
            </a:extLst>
          </p:cNvPr>
          <p:cNvSpPr/>
          <p:nvPr/>
        </p:nvSpPr>
        <p:spPr bwMode="auto">
          <a:xfrm>
            <a:off x="5799907" y="3708067"/>
            <a:ext cx="778174" cy="73131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极限</a:t>
            </a:r>
          </a:p>
        </p:txBody>
      </p:sp>
      <p:sp>
        <p:nvSpPr>
          <p:cNvPr id="47" name="252748">
            <a:extLst>
              <a:ext uri="{FF2B5EF4-FFF2-40B4-BE49-F238E27FC236}">
                <a16:creationId xmlns:a16="http://schemas.microsoft.com/office/drawing/2014/main" id="{005310BF-A3C4-4928-9CCB-202E634CF5AB}"/>
              </a:ext>
            </a:extLst>
          </p:cNvPr>
          <p:cNvSpPr/>
          <p:nvPr/>
        </p:nvSpPr>
        <p:spPr>
          <a:xfrm>
            <a:off x="7804202" y="4347348"/>
            <a:ext cx="3383105" cy="1537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3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99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在设置抽奖活动时，应明确公示抽奖规则、奖品信息等关键内容，确保消费者的知情权和选择权得到充分保障。</a:t>
            </a:r>
          </a:p>
        </p:txBody>
      </p:sp>
      <p:sp>
        <p:nvSpPr>
          <p:cNvPr id="49" name="996688">
            <a:extLst>
              <a:ext uri="{FF2B5EF4-FFF2-40B4-BE49-F238E27FC236}">
                <a16:creationId xmlns:a16="http://schemas.microsoft.com/office/drawing/2014/main" id="{8BA9BF93-77D5-4A3B-918A-898A40094443}"/>
              </a:ext>
            </a:extLst>
          </p:cNvPr>
          <p:cNvSpPr/>
          <p:nvPr/>
        </p:nvSpPr>
        <p:spPr>
          <a:xfrm>
            <a:off x="8450049" y="2332236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避免</a:t>
            </a:r>
            <a:endParaRPr lang="en-US" altLang="zh-CN" sz="4000" dirty="0">
              <a:solidFill>
                <a:srgbClr val="3D3D3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366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3D3D3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违规抽奖</a:t>
            </a:r>
          </a:p>
        </p:txBody>
      </p:sp>
      <p:sp>
        <p:nvSpPr>
          <p:cNvPr id="51" name="103288">
            <a:extLst>
              <a:ext uri="{FF2B5EF4-FFF2-40B4-BE49-F238E27FC236}">
                <a16:creationId xmlns:a16="http://schemas.microsoft.com/office/drawing/2014/main" id="{9964D633-9143-4958-9193-040BA2BCC98C}"/>
              </a:ext>
            </a:extLst>
          </p:cNvPr>
          <p:cNvSpPr/>
          <p:nvPr/>
        </p:nvSpPr>
        <p:spPr bwMode="auto">
          <a:xfrm>
            <a:off x="9001242" y="3685159"/>
            <a:ext cx="778174" cy="731311"/>
          </a:xfrm>
          <a:prstGeom prst="ellipse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物</a:t>
            </a: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6706E8E8-09A2-FEBA-E9B9-526D4626F575}"/>
              </a:ext>
            </a:extLst>
          </p:cNvPr>
          <p:cNvSpPr/>
          <p:nvPr/>
        </p:nvSpPr>
        <p:spPr>
          <a:xfrm>
            <a:off x="3464510" y="1372008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直播营销话术敏感点</a:t>
            </a:r>
          </a:p>
        </p:txBody>
      </p:sp>
    </p:spTree>
    <p:extLst>
      <p:ext uri="{BB962C8B-B14F-4D97-AF65-F5344CB8AC3E}">
        <p14:creationId xmlns:p14="http://schemas.microsoft.com/office/powerpoint/2010/main" val="993172440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984309">
            <a:hlinkClick r:id="rId3"/>
            <a:extLst>
              <a:ext uri="{FF2B5EF4-FFF2-40B4-BE49-F238E27FC236}">
                <a16:creationId xmlns:a16="http://schemas.microsoft.com/office/drawing/2014/main" id="{63589663-59F2-47A0-BF50-E6EFDD906508}"/>
              </a:ext>
            </a:extLst>
          </p:cNvPr>
          <p:cNvSpPr txBox="1"/>
          <p:nvPr/>
        </p:nvSpPr>
        <p:spPr>
          <a:xfrm>
            <a:off x="2764085" y="2700357"/>
            <a:ext cx="3892176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直播抽奖</a:t>
            </a:r>
            <a:endParaRPr lang="en-US" altLang="zh-CN" sz="4000" b="0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乱象频发</a:t>
            </a:r>
          </a:p>
        </p:txBody>
      </p:sp>
      <p:sp>
        <p:nvSpPr>
          <p:cNvPr id="42" name="628259">
            <a:extLst>
              <a:ext uri="{FF2B5EF4-FFF2-40B4-BE49-F238E27FC236}">
                <a16:creationId xmlns:a16="http://schemas.microsoft.com/office/drawing/2014/main" id="{E3F5F500-F987-49CC-B354-B5879689DF52}"/>
              </a:ext>
            </a:extLst>
          </p:cNvPr>
          <p:cNvSpPr/>
          <p:nvPr/>
        </p:nvSpPr>
        <p:spPr bwMode="auto">
          <a:xfrm>
            <a:off x="2869460" y="2019388"/>
            <a:ext cx="1367618" cy="45259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视域拓展</a:t>
            </a:r>
          </a:p>
        </p:txBody>
      </p:sp>
      <p:grpSp>
        <p:nvGrpSpPr>
          <p:cNvPr id="62" name="835850">
            <a:extLst>
              <a:ext uri="{FF2B5EF4-FFF2-40B4-BE49-F238E27FC236}">
                <a16:creationId xmlns:a16="http://schemas.microsoft.com/office/drawing/2014/main" id="{90A17540-5463-49C9-8D88-6461F4905E34}"/>
              </a:ext>
            </a:extLst>
          </p:cNvPr>
          <p:cNvGrpSpPr/>
          <p:nvPr/>
        </p:nvGrpSpPr>
        <p:grpSpPr>
          <a:xfrm>
            <a:off x="1153256" y="2354197"/>
            <a:ext cx="1690305" cy="1690304"/>
            <a:chOff x="1153706" y="2353777"/>
            <a:chExt cx="1690965" cy="1690964"/>
          </a:xfrm>
        </p:grpSpPr>
        <p:sp>
          <p:nvSpPr>
            <p:cNvPr id="63" name="974014">
              <a:extLst>
                <a:ext uri="{FF2B5EF4-FFF2-40B4-BE49-F238E27FC236}">
                  <a16:creationId xmlns:a16="http://schemas.microsoft.com/office/drawing/2014/main" id="{5E55EE28-9432-4DA3-8B8F-C020D892510F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719295">
              <a:extLst>
                <a:ext uri="{FF2B5EF4-FFF2-40B4-BE49-F238E27FC236}">
                  <a16:creationId xmlns:a16="http://schemas.microsoft.com/office/drawing/2014/main" id="{FB56B170-CCBC-4CA6-893F-705AB38D317A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180615">
              <a:extLst>
                <a:ext uri="{FF2B5EF4-FFF2-40B4-BE49-F238E27FC236}">
                  <a16:creationId xmlns:a16="http://schemas.microsoft.com/office/drawing/2014/main" id="{3088492F-2212-45A1-ABE7-F446A4864C0E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925896">
              <a:extLst>
                <a:ext uri="{FF2B5EF4-FFF2-40B4-BE49-F238E27FC236}">
                  <a16:creationId xmlns:a16="http://schemas.microsoft.com/office/drawing/2014/main" id="{35BC7978-FE76-45FC-A26D-F57126D50A14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863C723-5EB2-0E40-BBAD-0FBBB7F67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0324" y="1324507"/>
            <a:ext cx="5011218" cy="5011218"/>
          </a:xfrm>
          <a:prstGeom prst="rect">
            <a:avLst/>
          </a:prstGeom>
        </p:spPr>
      </p:pic>
      <p:sp>
        <p:nvSpPr>
          <p:cNvPr id="2" name="356729">
            <a:hlinkClick r:id="rId3"/>
            <a:extLst>
              <a:ext uri="{FF2B5EF4-FFF2-40B4-BE49-F238E27FC236}">
                <a16:creationId xmlns:a16="http://schemas.microsoft.com/office/drawing/2014/main" id="{14655F66-CAE6-84A7-5394-1DC0CBEE9327}"/>
              </a:ext>
            </a:extLst>
          </p:cNvPr>
          <p:cNvSpPr txBox="1"/>
          <p:nvPr/>
        </p:nvSpPr>
        <p:spPr>
          <a:xfrm>
            <a:off x="2875134" y="4256429"/>
            <a:ext cx="5396620" cy="5656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有人抽中金条到手是道具</a:t>
            </a:r>
          </a:p>
        </p:txBody>
      </p:sp>
    </p:spTree>
    <p:extLst>
      <p:ext uri="{BB962C8B-B14F-4D97-AF65-F5344CB8AC3E}">
        <p14:creationId xmlns:p14="http://schemas.microsoft.com/office/powerpoint/2010/main" val="4029016352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667476" y="1920720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945FAC-3FB4-4968-BBCD-46D265848F80}"/>
              </a:ext>
            </a:extLst>
          </p:cNvPr>
          <p:cNvSpPr/>
          <p:nvPr/>
        </p:nvSpPr>
        <p:spPr>
          <a:xfrm>
            <a:off x="4401140" y="2015128"/>
            <a:ext cx="4927362" cy="110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9E3E50-4486-49A5-A5E7-A04C69F944D7}"/>
              </a:ext>
            </a:extLst>
          </p:cNvPr>
          <p:cNvSpPr txBox="1"/>
          <p:nvPr/>
        </p:nvSpPr>
        <p:spPr>
          <a:xfrm>
            <a:off x="2420468" y="4427691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</a:p>
        </p:txBody>
      </p:sp>
      <p:sp>
        <p:nvSpPr>
          <p:cNvPr id="28" name="664867">
            <a:extLst>
              <a:ext uri="{FF2B5EF4-FFF2-40B4-BE49-F238E27FC236}">
                <a16:creationId xmlns:a16="http://schemas.microsoft.com/office/drawing/2014/main" id="{D5657F55-3AE1-46EB-9DEE-E69FF5251B7A}"/>
              </a:ext>
            </a:extLst>
          </p:cNvPr>
          <p:cNvSpPr txBox="1"/>
          <p:nvPr/>
        </p:nvSpPr>
        <p:spPr>
          <a:xfrm>
            <a:off x="10131118" y="4878066"/>
            <a:ext cx="1894994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</a:t>
            </a:r>
          </a:p>
        </p:txBody>
      </p:sp>
      <p:sp>
        <p:nvSpPr>
          <p:cNvPr id="29" name="036296">
            <a:extLst>
              <a:ext uri="{FF2B5EF4-FFF2-40B4-BE49-F238E27FC236}">
                <a16:creationId xmlns:a16="http://schemas.microsoft.com/office/drawing/2014/main" id="{3BE936F3-C5EE-4011-B4F7-AAD51A0F2130}"/>
              </a:ext>
            </a:extLst>
          </p:cNvPr>
          <p:cNvSpPr txBox="1"/>
          <p:nvPr/>
        </p:nvSpPr>
        <p:spPr>
          <a:xfrm>
            <a:off x="10131119" y="5826574"/>
            <a:ext cx="2547120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实训报告</a:t>
            </a:r>
          </a:p>
        </p:txBody>
      </p:sp>
      <p:sp>
        <p:nvSpPr>
          <p:cNvPr id="30" name="871467">
            <a:extLst>
              <a:ext uri="{FF2B5EF4-FFF2-40B4-BE49-F238E27FC236}">
                <a16:creationId xmlns:a16="http://schemas.microsoft.com/office/drawing/2014/main" id="{1A36F464-429C-4BFA-B684-E30729F554C7}"/>
              </a:ext>
            </a:extLst>
          </p:cNvPr>
          <p:cNvSpPr txBox="1"/>
          <p:nvPr/>
        </p:nvSpPr>
        <p:spPr>
          <a:xfrm>
            <a:off x="10131118" y="5327897"/>
            <a:ext cx="2394163" cy="36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</p:spTree>
    <p:extLst>
      <p:ext uri="{BB962C8B-B14F-4D97-AF65-F5344CB8AC3E}">
        <p14:creationId xmlns:p14="http://schemas.microsoft.com/office/powerpoint/2010/main" val="1821583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926564" y="2766145"/>
            <a:ext cx="7529804" cy="15074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）掌握直播营销话术的要点。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）能够设计直播营销常用话术。</a:t>
            </a:r>
          </a:p>
          <a:p>
            <a:pPr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（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）掌握直播活动话术需要避免的词汇。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83" y="2427994"/>
            <a:ext cx="4219440" cy="3780828"/>
          </a:xfrm>
          <a:prstGeom prst="rect">
            <a:avLst/>
          </a:prstGeom>
        </p:spPr>
      </p:pic>
      <p:sp>
        <p:nvSpPr>
          <p:cNvPr id="2" name="613131">
            <a:extLst>
              <a:ext uri="{FF2B5EF4-FFF2-40B4-BE49-F238E27FC236}">
                <a16:creationId xmlns:a16="http://schemas.microsoft.com/office/drawing/2014/main" id="{915DC91A-2D93-2859-CC14-498CB8B9A424}"/>
              </a:ext>
            </a:extLst>
          </p:cNvPr>
          <p:cNvSpPr/>
          <p:nvPr/>
        </p:nvSpPr>
        <p:spPr>
          <a:xfrm>
            <a:off x="4926564" y="1900552"/>
            <a:ext cx="30059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实训目的：</a:t>
            </a:r>
          </a:p>
        </p:txBody>
      </p:sp>
      <p:sp>
        <p:nvSpPr>
          <p:cNvPr id="5" name="613131">
            <a:extLst>
              <a:ext uri="{FF2B5EF4-FFF2-40B4-BE49-F238E27FC236}">
                <a16:creationId xmlns:a16="http://schemas.microsoft.com/office/drawing/2014/main" id="{D30CD661-0BF1-5D42-51CC-99572110DEE0}"/>
              </a:ext>
            </a:extLst>
          </p:cNvPr>
          <p:cNvSpPr/>
          <p:nvPr/>
        </p:nvSpPr>
        <p:spPr>
          <a:xfrm>
            <a:off x="2008353" y="103496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实训任务六、设计农产品营销话术</a:t>
            </a:r>
          </a:p>
        </p:txBody>
      </p:sp>
    </p:spTree>
    <p:extLst>
      <p:ext uri="{BB962C8B-B14F-4D97-AF65-F5344CB8AC3E}">
        <p14:creationId xmlns:p14="http://schemas.microsoft.com/office/powerpoint/2010/main" val="2950213258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2909440" y="2047289"/>
            <a:ext cx="7793087" cy="32932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请根据所学内容，结合自己之前任务中选取的农产品，设计农产品的直播营销话术。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）挖掘农产品卖点，设计农产品介绍话术。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）设计助农直播活动的开场话术。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）设计助农直播活动的引流话术。</a:t>
            </a:r>
          </a:p>
          <a:p>
            <a:pPr defTabSz="914034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sz="2800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）设计助农直播活动的下播话术。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163199" y="2853190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246744" y="2047289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B4D80-8C97-4A49-B735-AB43A258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313" y="3698342"/>
            <a:ext cx="2836876" cy="2836876"/>
          </a:xfrm>
          <a:prstGeom prst="rect">
            <a:avLst/>
          </a:prstGeom>
        </p:spPr>
      </p:pic>
      <p:sp>
        <p:nvSpPr>
          <p:cNvPr id="4" name="613131">
            <a:extLst>
              <a:ext uri="{FF2B5EF4-FFF2-40B4-BE49-F238E27FC236}">
                <a16:creationId xmlns:a16="http://schemas.microsoft.com/office/drawing/2014/main" id="{CA4CC554-1660-FF89-5A23-77374C4A4A75}"/>
              </a:ext>
            </a:extLst>
          </p:cNvPr>
          <p:cNvSpPr/>
          <p:nvPr/>
        </p:nvSpPr>
        <p:spPr>
          <a:xfrm>
            <a:off x="2008353" y="103496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实训任务六、设计农产品营销话术</a:t>
            </a:r>
          </a:p>
        </p:txBody>
      </p:sp>
    </p:spTree>
    <p:extLst>
      <p:ext uri="{BB962C8B-B14F-4D97-AF65-F5344CB8AC3E}">
        <p14:creationId xmlns:p14="http://schemas.microsoft.com/office/powerpoint/2010/main" val="98052673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390939">
            <a:extLst>
              <a:ext uri="{FF2B5EF4-FFF2-40B4-BE49-F238E27FC236}">
                <a16:creationId xmlns:a16="http://schemas.microsoft.com/office/drawing/2014/main" id="{41471A58-BBE3-4AE5-8BEE-DC267A2B0AD2}"/>
              </a:ext>
            </a:extLst>
          </p:cNvPr>
          <p:cNvSpPr/>
          <p:nvPr/>
        </p:nvSpPr>
        <p:spPr bwMode="auto">
          <a:xfrm>
            <a:off x="1200814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506530">
            <a:extLst>
              <a:ext uri="{FF2B5EF4-FFF2-40B4-BE49-F238E27FC236}">
                <a16:creationId xmlns:a16="http://schemas.microsoft.com/office/drawing/2014/main" id="{1FE24F05-DDC6-49AA-BD12-5559A3BC30CA}"/>
              </a:ext>
            </a:extLst>
          </p:cNvPr>
          <p:cNvSpPr/>
          <p:nvPr/>
        </p:nvSpPr>
        <p:spPr bwMode="auto">
          <a:xfrm>
            <a:off x="6989753" y="1767265"/>
            <a:ext cx="3769690" cy="3769690"/>
          </a:xfrm>
          <a:prstGeom prst="roundRect">
            <a:avLst/>
          </a:prstGeom>
          <a:solidFill>
            <a:srgbClr val="0760D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4" name="613131">
            <a:extLst>
              <a:ext uri="{FF2B5EF4-FFF2-40B4-BE49-F238E27FC236}">
                <a16:creationId xmlns:a16="http://schemas.microsoft.com/office/drawing/2014/main" id="{09548E3C-EB49-4E08-8DE4-25E8E3ACD2EE}"/>
              </a:ext>
            </a:extLst>
          </p:cNvPr>
          <p:cNvSpPr/>
          <p:nvPr/>
        </p:nvSpPr>
        <p:spPr>
          <a:xfrm>
            <a:off x="4844032" y="1001641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课前思考</a:t>
            </a:r>
          </a:p>
        </p:txBody>
      </p:sp>
      <p:sp>
        <p:nvSpPr>
          <p:cNvPr id="65" name="085550">
            <a:extLst>
              <a:ext uri="{FF2B5EF4-FFF2-40B4-BE49-F238E27FC236}">
                <a16:creationId xmlns:a16="http://schemas.microsoft.com/office/drawing/2014/main" id="{E288A77F-AD5B-4356-9FA1-BC0785130952}"/>
              </a:ext>
            </a:extLst>
          </p:cNvPr>
          <p:cNvSpPr txBox="1"/>
          <p:nvPr/>
        </p:nvSpPr>
        <p:spPr>
          <a:xfrm>
            <a:off x="1753058" y="2211575"/>
            <a:ext cx="249299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家乡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农产品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卖点</a:t>
            </a:r>
          </a:p>
        </p:txBody>
      </p:sp>
      <p:sp>
        <p:nvSpPr>
          <p:cNvPr id="71" name="615453">
            <a:extLst>
              <a:ext uri="{FF2B5EF4-FFF2-40B4-BE49-F238E27FC236}">
                <a16:creationId xmlns:a16="http://schemas.microsoft.com/office/drawing/2014/main" id="{0444DB35-F9AE-4146-904F-C09A781FF78B}"/>
              </a:ext>
            </a:extLst>
          </p:cNvPr>
          <p:cNvSpPr/>
          <p:nvPr/>
        </p:nvSpPr>
        <p:spPr bwMode="auto">
          <a:xfrm>
            <a:off x="4646536" y="2230322"/>
            <a:ext cx="2843577" cy="2843575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9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2" name="087873">
            <a:extLst>
              <a:ext uri="{FF2B5EF4-FFF2-40B4-BE49-F238E27FC236}">
                <a16:creationId xmlns:a16="http://schemas.microsoft.com/office/drawing/2014/main" id="{54B2A670-0722-4C74-AC5B-156F6A9D5893}"/>
              </a:ext>
            </a:extLst>
          </p:cNvPr>
          <p:cNvSpPr>
            <a:spLocks noEditPoints="1"/>
          </p:cNvSpPr>
          <p:nvPr/>
        </p:nvSpPr>
        <p:spPr bwMode="auto">
          <a:xfrm>
            <a:off x="5557439" y="2903827"/>
            <a:ext cx="1014882" cy="1318543"/>
          </a:xfrm>
          <a:custGeom>
            <a:avLst/>
            <a:gdLst>
              <a:gd name="T0" fmla="*/ 55 w 254"/>
              <a:gd name="T1" fmla="*/ 116 h 330"/>
              <a:gd name="T2" fmla="*/ 47 w 254"/>
              <a:gd name="T3" fmla="*/ 144 h 330"/>
              <a:gd name="T4" fmla="*/ 20 w 254"/>
              <a:gd name="T5" fmla="*/ 128 h 330"/>
              <a:gd name="T6" fmla="*/ 29 w 254"/>
              <a:gd name="T7" fmla="*/ 103 h 330"/>
              <a:gd name="T8" fmla="*/ 108 w 254"/>
              <a:gd name="T9" fmla="*/ 104 h 330"/>
              <a:gd name="T10" fmla="*/ 114 w 254"/>
              <a:gd name="T11" fmla="*/ 133 h 330"/>
              <a:gd name="T12" fmla="*/ 85 w 254"/>
              <a:gd name="T13" fmla="*/ 141 h 330"/>
              <a:gd name="T14" fmla="*/ 82 w 254"/>
              <a:gd name="T15" fmla="*/ 111 h 330"/>
              <a:gd name="T16" fmla="*/ 160 w 254"/>
              <a:gd name="T17" fmla="*/ 101 h 330"/>
              <a:gd name="T18" fmla="*/ 175 w 254"/>
              <a:gd name="T19" fmla="*/ 122 h 330"/>
              <a:gd name="T20" fmla="*/ 158 w 254"/>
              <a:gd name="T21" fmla="*/ 147 h 330"/>
              <a:gd name="T22" fmla="*/ 140 w 254"/>
              <a:gd name="T23" fmla="*/ 121 h 330"/>
              <a:gd name="T24" fmla="*/ 156 w 254"/>
              <a:gd name="T25" fmla="*/ 101 h 330"/>
              <a:gd name="T26" fmla="*/ 234 w 254"/>
              <a:gd name="T27" fmla="*/ 113 h 330"/>
              <a:gd name="T28" fmla="*/ 229 w 254"/>
              <a:gd name="T29" fmla="*/ 142 h 330"/>
              <a:gd name="T30" fmla="*/ 201 w 254"/>
              <a:gd name="T31" fmla="*/ 131 h 330"/>
              <a:gd name="T32" fmla="*/ 208 w 254"/>
              <a:gd name="T33" fmla="*/ 103 h 330"/>
              <a:gd name="T34" fmla="*/ 42 w 254"/>
              <a:gd name="T35" fmla="*/ 157 h 330"/>
              <a:gd name="T36" fmla="*/ 70 w 254"/>
              <a:gd name="T37" fmla="*/ 160 h 330"/>
              <a:gd name="T38" fmla="*/ 93 w 254"/>
              <a:gd name="T39" fmla="*/ 155 h 330"/>
              <a:gd name="T40" fmla="*/ 102 w 254"/>
              <a:gd name="T41" fmla="*/ 156 h 330"/>
              <a:gd name="T42" fmla="*/ 127 w 254"/>
              <a:gd name="T43" fmla="*/ 162 h 330"/>
              <a:gd name="T44" fmla="*/ 152 w 254"/>
              <a:gd name="T45" fmla="*/ 156 h 330"/>
              <a:gd name="T46" fmla="*/ 162 w 254"/>
              <a:gd name="T47" fmla="*/ 155 h 330"/>
              <a:gd name="T48" fmla="*/ 185 w 254"/>
              <a:gd name="T49" fmla="*/ 160 h 330"/>
              <a:gd name="T50" fmla="*/ 212 w 254"/>
              <a:gd name="T51" fmla="*/ 157 h 330"/>
              <a:gd name="T52" fmla="*/ 221 w 254"/>
              <a:gd name="T53" fmla="*/ 154 h 330"/>
              <a:gd name="T54" fmla="*/ 242 w 254"/>
              <a:gd name="T55" fmla="*/ 159 h 330"/>
              <a:gd name="T56" fmla="*/ 253 w 254"/>
              <a:gd name="T57" fmla="*/ 194 h 330"/>
              <a:gd name="T58" fmla="*/ 242 w 254"/>
              <a:gd name="T59" fmla="*/ 225 h 330"/>
              <a:gd name="T60" fmla="*/ 194 w 254"/>
              <a:gd name="T61" fmla="*/ 232 h 330"/>
              <a:gd name="T62" fmla="*/ 182 w 254"/>
              <a:gd name="T63" fmla="*/ 225 h 330"/>
              <a:gd name="T64" fmla="*/ 135 w 254"/>
              <a:gd name="T65" fmla="*/ 236 h 330"/>
              <a:gd name="T66" fmla="*/ 123 w 254"/>
              <a:gd name="T67" fmla="*/ 225 h 330"/>
              <a:gd name="T68" fmla="*/ 84 w 254"/>
              <a:gd name="T69" fmla="*/ 325 h 330"/>
              <a:gd name="T70" fmla="*/ 63 w 254"/>
              <a:gd name="T71" fmla="*/ 223 h 330"/>
              <a:gd name="T72" fmla="*/ 24 w 254"/>
              <a:gd name="T73" fmla="*/ 327 h 330"/>
              <a:gd name="T74" fmla="*/ 4 w 254"/>
              <a:gd name="T75" fmla="*/ 206 h 330"/>
              <a:gd name="T76" fmla="*/ 4 w 254"/>
              <a:gd name="T77" fmla="*/ 165 h 330"/>
              <a:gd name="T78" fmla="*/ 33 w 254"/>
              <a:gd name="T79" fmla="*/ 160 h 330"/>
              <a:gd name="T80" fmla="*/ 71 w 254"/>
              <a:gd name="T81" fmla="*/ 51 h 330"/>
              <a:gd name="T82" fmla="*/ 86 w 254"/>
              <a:gd name="T83" fmla="*/ 74 h 330"/>
              <a:gd name="T84" fmla="*/ 65 w 254"/>
              <a:gd name="T85" fmla="*/ 96 h 330"/>
              <a:gd name="T86" fmla="*/ 51 w 254"/>
              <a:gd name="T87" fmla="*/ 70 h 330"/>
              <a:gd name="T88" fmla="*/ 67 w 254"/>
              <a:gd name="T89" fmla="*/ 51 h 330"/>
              <a:gd name="T90" fmla="*/ 145 w 254"/>
              <a:gd name="T91" fmla="*/ 66 h 330"/>
              <a:gd name="T92" fmla="*/ 138 w 254"/>
              <a:gd name="T93" fmla="*/ 94 h 330"/>
              <a:gd name="T94" fmla="*/ 111 w 254"/>
              <a:gd name="T95" fmla="*/ 79 h 330"/>
              <a:gd name="T96" fmla="*/ 121 w 254"/>
              <a:gd name="T97" fmla="*/ 53 h 330"/>
              <a:gd name="T98" fmla="*/ 198 w 254"/>
              <a:gd name="T99" fmla="*/ 54 h 330"/>
              <a:gd name="T100" fmla="*/ 205 w 254"/>
              <a:gd name="T101" fmla="*/ 83 h 330"/>
              <a:gd name="T102" fmla="*/ 175 w 254"/>
              <a:gd name="T103" fmla="*/ 91 h 330"/>
              <a:gd name="T104" fmla="*/ 173 w 254"/>
              <a:gd name="T105" fmla="*/ 61 h 330"/>
              <a:gd name="T106" fmla="*/ 100 w 254"/>
              <a:gd name="T107" fmla="*/ 0 h 330"/>
              <a:gd name="T108" fmla="*/ 115 w 254"/>
              <a:gd name="T109" fmla="*/ 21 h 330"/>
              <a:gd name="T110" fmla="*/ 97 w 254"/>
              <a:gd name="T111" fmla="*/ 46 h 330"/>
              <a:gd name="T112" fmla="*/ 80 w 254"/>
              <a:gd name="T113" fmla="*/ 20 h 330"/>
              <a:gd name="T114" fmla="*/ 96 w 254"/>
              <a:gd name="T115" fmla="*/ 0 h 330"/>
              <a:gd name="T116" fmla="*/ 174 w 254"/>
              <a:gd name="T117" fmla="*/ 12 h 330"/>
              <a:gd name="T118" fmla="*/ 169 w 254"/>
              <a:gd name="T119" fmla="*/ 42 h 330"/>
              <a:gd name="T120" fmla="*/ 141 w 254"/>
              <a:gd name="T121" fmla="*/ 30 h 330"/>
              <a:gd name="T122" fmla="*/ 149 w 254"/>
              <a:gd name="T123" fmla="*/ 3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330">
                <a:moveTo>
                  <a:pt x="37" y="101"/>
                </a:moveTo>
                <a:lnTo>
                  <a:pt x="37" y="101"/>
                </a:lnTo>
                <a:lnTo>
                  <a:pt x="37" y="101"/>
                </a:lnTo>
                <a:lnTo>
                  <a:pt x="38" y="101"/>
                </a:lnTo>
                <a:lnTo>
                  <a:pt x="39" y="101"/>
                </a:lnTo>
                <a:lnTo>
                  <a:pt x="40" y="101"/>
                </a:lnTo>
                <a:lnTo>
                  <a:pt x="42" y="101"/>
                </a:lnTo>
                <a:lnTo>
                  <a:pt x="43" y="102"/>
                </a:lnTo>
                <a:lnTo>
                  <a:pt x="45" y="103"/>
                </a:lnTo>
                <a:lnTo>
                  <a:pt x="46" y="103"/>
                </a:lnTo>
                <a:lnTo>
                  <a:pt x="48" y="104"/>
                </a:lnTo>
                <a:lnTo>
                  <a:pt x="49" y="106"/>
                </a:lnTo>
                <a:lnTo>
                  <a:pt x="51" y="107"/>
                </a:lnTo>
                <a:lnTo>
                  <a:pt x="52" y="109"/>
                </a:lnTo>
                <a:lnTo>
                  <a:pt x="53" y="111"/>
                </a:lnTo>
                <a:lnTo>
                  <a:pt x="54" y="113"/>
                </a:lnTo>
                <a:lnTo>
                  <a:pt x="55" y="116"/>
                </a:lnTo>
                <a:lnTo>
                  <a:pt x="55" y="119"/>
                </a:lnTo>
                <a:lnTo>
                  <a:pt x="55" y="119"/>
                </a:lnTo>
                <a:lnTo>
                  <a:pt x="55" y="120"/>
                </a:lnTo>
                <a:lnTo>
                  <a:pt x="55" y="121"/>
                </a:lnTo>
                <a:lnTo>
                  <a:pt x="55" y="122"/>
                </a:lnTo>
                <a:lnTo>
                  <a:pt x="55" y="124"/>
                </a:lnTo>
                <a:lnTo>
                  <a:pt x="55" y="125"/>
                </a:lnTo>
                <a:lnTo>
                  <a:pt x="55" y="127"/>
                </a:lnTo>
                <a:lnTo>
                  <a:pt x="55" y="129"/>
                </a:lnTo>
                <a:lnTo>
                  <a:pt x="54" y="131"/>
                </a:lnTo>
                <a:lnTo>
                  <a:pt x="54" y="133"/>
                </a:lnTo>
                <a:lnTo>
                  <a:pt x="53" y="135"/>
                </a:lnTo>
                <a:lnTo>
                  <a:pt x="52" y="137"/>
                </a:lnTo>
                <a:lnTo>
                  <a:pt x="52" y="139"/>
                </a:lnTo>
                <a:lnTo>
                  <a:pt x="50" y="141"/>
                </a:lnTo>
                <a:lnTo>
                  <a:pt x="48" y="142"/>
                </a:lnTo>
                <a:lnTo>
                  <a:pt x="47" y="144"/>
                </a:lnTo>
                <a:lnTo>
                  <a:pt x="45" y="145"/>
                </a:lnTo>
                <a:lnTo>
                  <a:pt x="43" y="146"/>
                </a:lnTo>
                <a:lnTo>
                  <a:pt x="40" y="146"/>
                </a:lnTo>
                <a:lnTo>
                  <a:pt x="37" y="147"/>
                </a:lnTo>
                <a:lnTo>
                  <a:pt x="37" y="147"/>
                </a:lnTo>
                <a:lnTo>
                  <a:pt x="34" y="146"/>
                </a:lnTo>
                <a:lnTo>
                  <a:pt x="31" y="146"/>
                </a:lnTo>
                <a:lnTo>
                  <a:pt x="29" y="145"/>
                </a:lnTo>
                <a:lnTo>
                  <a:pt x="28" y="144"/>
                </a:lnTo>
                <a:lnTo>
                  <a:pt x="26" y="142"/>
                </a:lnTo>
                <a:lnTo>
                  <a:pt x="24" y="141"/>
                </a:lnTo>
                <a:lnTo>
                  <a:pt x="23" y="139"/>
                </a:lnTo>
                <a:lnTo>
                  <a:pt x="22" y="137"/>
                </a:lnTo>
                <a:lnTo>
                  <a:pt x="21" y="135"/>
                </a:lnTo>
                <a:lnTo>
                  <a:pt x="20" y="133"/>
                </a:lnTo>
                <a:lnTo>
                  <a:pt x="20" y="131"/>
                </a:lnTo>
                <a:lnTo>
                  <a:pt x="20" y="128"/>
                </a:lnTo>
                <a:lnTo>
                  <a:pt x="20" y="127"/>
                </a:lnTo>
                <a:lnTo>
                  <a:pt x="20" y="125"/>
                </a:lnTo>
                <a:lnTo>
                  <a:pt x="20" y="124"/>
                </a:lnTo>
                <a:lnTo>
                  <a:pt x="20" y="122"/>
                </a:lnTo>
                <a:lnTo>
                  <a:pt x="20" y="121"/>
                </a:lnTo>
                <a:lnTo>
                  <a:pt x="20" y="120"/>
                </a:lnTo>
                <a:lnTo>
                  <a:pt x="20" y="119"/>
                </a:lnTo>
                <a:lnTo>
                  <a:pt x="20" y="119"/>
                </a:lnTo>
                <a:lnTo>
                  <a:pt x="20" y="116"/>
                </a:lnTo>
                <a:lnTo>
                  <a:pt x="20" y="113"/>
                </a:lnTo>
                <a:lnTo>
                  <a:pt x="21" y="111"/>
                </a:lnTo>
                <a:lnTo>
                  <a:pt x="23" y="109"/>
                </a:lnTo>
                <a:lnTo>
                  <a:pt x="24" y="107"/>
                </a:lnTo>
                <a:lnTo>
                  <a:pt x="25" y="106"/>
                </a:lnTo>
                <a:lnTo>
                  <a:pt x="26" y="104"/>
                </a:lnTo>
                <a:lnTo>
                  <a:pt x="28" y="103"/>
                </a:lnTo>
                <a:lnTo>
                  <a:pt x="29" y="103"/>
                </a:lnTo>
                <a:lnTo>
                  <a:pt x="31" y="102"/>
                </a:lnTo>
                <a:lnTo>
                  <a:pt x="32" y="101"/>
                </a:lnTo>
                <a:lnTo>
                  <a:pt x="34" y="101"/>
                </a:lnTo>
                <a:lnTo>
                  <a:pt x="35" y="101"/>
                </a:lnTo>
                <a:lnTo>
                  <a:pt x="36" y="101"/>
                </a:lnTo>
                <a:lnTo>
                  <a:pt x="37" y="101"/>
                </a:lnTo>
                <a:close/>
                <a:moveTo>
                  <a:pt x="97" y="101"/>
                </a:moveTo>
                <a:lnTo>
                  <a:pt x="97" y="101"/>
                </a:lnTo>
                <a:lnTo>
                  <a:pt x="98" y="101"/>
                </a:lnTo>
                <a:lnTo>
                  <a:pt x="99" y="101"/>
                </a:lnTo>
                <a:lnTo>
                  <a:pt x="100" y="101"/>
                </a:lnTo>
                <a:lnTo>
                  <a:pt x="101" y="101"/>
                </a:lnTo>
                <a:lnTo>
                  <a:pt x="102" y="101"/>
                </a:lnTo>
                <a:lnTo>
                  <a:pt x="104" y="102"/>
                </a:lnTo>
                <a:lnTo>
                  <a:pt x="105" y="103"/>
                </a:lnTo>
                <a:lnTo>
                  <a:pt x="107" y="103"/>
                </a:lnTo>
                <a:lnTo>
                  <a:pt x="108" y="104"/>
                </a:lnTo>
                <a:lnTo>
                  <a:pt x="110" y="106"/>
                </a:lnTo>
                <a:lnTo>
                  <a:pt x="111" y="107"/>
                </a:lnTo>
                <a:lnTo>
                  <a:pt x="112" y="109"/>
                </a:lnTo>
                <a:lnTo>
                  <a:pt x="113" y="111"/>
                </a:lnTo>
                <a:lnTo>
                  <a:pt x="114" y="113"/>
                </a:lnTo>
                <a:lnTo>
                  <a:pt x="115" y="116"/>
                </a:lnTo>
                <a:lnTo>
                  <a:pt x="115" y="119"/>
                </a:lnTo>
                <a:lnTo>
                  <a:pt x="115" y="119"/>
                </a:lnTo>
                <a:lnTo>
                  <a:pt x="115" y="120"/>
                </a:lnTo>
                <a:lnTo>
                  <a:pt x="115" y="121"/>
                </a:lnTo>
                <a:lnTo>
                  <a:pt x="115" y="122"/>
                </a:lnTo>
                <a:lnTo>
                  <a:pt x="115" y="124"/>
                </a:lnTo>
                <a:lnTo>
                  <a:pt x="115" y="125"/>
                </a:lnTo>
                <a:lnTo>
                  <a:pt x="115" y="127"/>
                </a:lnTo>
                <a:lnTo>
                  <a:pt x="115" y="129"/>
                </a:lnTo>
                <a:lnTo>
                  <a:pt x="114" y="131"/>
                </a:lnTo>
                <a:lnTo>
                  <a:pt x="114" y="133"/>
                </a:lnTo>
                <a:lnTo>
                  <a:pt x="113" y="135"/>
                </a:lnTo>
                <a:lnTo>
                  <a:pt x="112" y="137"/>
                </a:lnTo>
                <a:lnTo>
                  <a:pt x="112" y="139"/>
                </a:lnTo>
                <a:lnTo>
                  <a:pt x="110" y="141"/>
                </a:lnTo>
                <a:lnTo>
                  <a:pt x="108" y="142"/>
                </a:lnTo>
                <a:lnTo>
                  <a:pt x="107" y="144"/>
                </a:lnTo>
                <a:lnTo>
                  <a:pt x="105" y="145"/>
                </a:lnTo>
                <a:lnTo>
                  <a:pt x="103" y="146"/>
                </a:lnTo>
                <a:lnTo>
                  <a:pt x="101" y="146"/>
                </a:lnTo>
                <a:lnTo>
                  <a:pt x="97" y="147"/>
                </a:lnTo>
                <a:lnTo>
                  <a:pt x="97" y="147"/>
                </a:lnTo>
                <a:lnTo>
                  <a:pt x="94" y="146"/>
                </a:lnTo>
                <a:lnTo>
                  <a:pt x="92" y="146"/>
                </a:lnTo>
                <a:lnTo>
                  <a:pt x="90" y="145"/>
                </a:lnTo>
                <a:lnTo>
                  <a:pt x="88" y="144"/>
                </a:lnTo>
                <a:lnTo>
                  <a:pt x="86" y="142"/>
                </a:lnTo>
                <a:lnTo>
                  <a:pt x="85" y="141"/>
                </a:lnTo>
                <a:lnTo>
                  <a:pt x="83" y="139"/>
                </a:lnTo>
                <a:lnTo>
                  <a:pt x="83" y="137"/>
                </a:lnTo>
                <a:lnTo>
                  <a:pt x="82" y="135"/>
                </a:lnTo>
                <a:lnTo>
                  <a:pt x="81" y="133"/>
                </a:lnTo>
                <a:lnTo>
                  <a:pt x="81" y="131"/>
                </a:lnTo>
                <a:lnTo>
                  <a:pt x="80" y="129"/>
                </a:lnTo>
                <a:lnTo>
                  <a:pt x="80" y="127"/>
                </a:lnTo>
                <a:lnTo>
                  <a:pt x="80" y="125"/>
                </a:lnTo>
                <a:lnTo>
                  <a:pt x="80" y="124"/>
                </a:lnTo>
                <a:lnTo>
                  <a:pt x="80" y="122"/>
                </a:lnTo>
                <a:lnTo>
                  <a:pt x="80" y="121"/>
                </a:lnTo>
                <a:lnTo>
                  <a:pt x="80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6"/>
                </a:lnTo>
                <a:lnTo>
                  <a:pt x="81" y="113"/>
                </a:lnTo>
                <a:lnTo>
                  <a:pt x="82" y="111"/>
                </a:lnTo>
                <a:lnTo>
                  <a:pt x="83" y="109"/>
                </a:lnTo>
                <a:lnTo>
                  <a:pt x="84" y="107"/>
                </a:lnTo>
                <a:lnTo>
                  <a:pt x="86" y="106"/>
                </a:lnTo>
                <a:lnTo>
                  <a:pt x="87" y="104"/>
                </a:lnTo>
                <a:lnTo>
                  <a:pt x="89" y="103"/>
                </a:lnTo>
                <a:lnTo>
                  <a:pt x="90" y="103"/>
                </a:lnTo>
                <a:lnTo>
                  <a:pt x="92" y="102"/>
                </a:lnTo>
                <a:lnTo>
                  <a:pt x="93" y="101"/>
                </a:lnTo>
                <a:lnTo>
                  <a:pt x="94" y="101"/>
                </a:lnTo>
                <a:lnTo>
                  <a:pt x="96" y="101"/>
                </a:lnTo>
                <a:lnTo>
                  <a:pt x="96" y="101"/>
                </a:lnTo>
                <a:lnTo>
                  <a:pt x="97" y="101"/>
                </a:lnTo>
                <a:close/>
                <a:moveTo>
                  <a:pt x="157" y="101"/>
                </a:moveTo>
                <a:lnTo>
                  <a:pt x="158" y="101"/>
                </a:lnTo>
                <a:lnTo>
                  <a:pt x="158" y="101"/>
                </a:lnTo>
                <a:lnTo>
                  <a:pt x="159" y="101"/>
                </a:lnTo>
                <a:lnTo>
                  <a:pt x="160" y="101"/>
                </a:lnTo>
                <a:lnTo>
                  <a:pt x="161" y="101"/>
                </a:lnTo>
                <a:lnTo>
                  <a:pt x="162" y="101"/>
                </a:lnTo>
                <a:lnTo>
                  <a:pt x="164" y="102"/>
                </a:lnTo>
                <a:lnTo>
                  <a:pt x="165" y="103"/>
                </a:lnTo>
                <a:lnTo>
                  <a:pt x="167" y="103"/>
                </a:lnTo>
                <a:lnTo>
                  <a:pt x="168" y="104"/>
                </a:lnTo>
                <a:lnTo>
                  <a:pt x="169" y="106"/>
                </a:lnTo>
                <a:lnTo>
                  <a:pt x="171" y="107"/>
                </a:lnTo>
                <a:lnTo>
                  <a:pt x="172" y="109"/>
                </a:lnTo>
                <a:lnTo>
                  <a:pt x="173" y="111"/>
                </a:lnTo>
                <a:lnTo>
                  <a:pt x="174" y="113"/>
                </a:lnTo>
                <a:lnTo>
                  <a:pt x="175" y="116"/>
                </a:lnTo>
                <a:lnTo>
                  <a:pt x="175" y="119"/>
                </a:lnTo>
                <a:lnTo>
                  <a:pt x="175" y="119"/>
                </a:lnTo>
                <a:lnTo>
                  <a:pt x="175" y="120"/>
                </a:lnTo>
                <a:lnTo>
                  <a:pt x="175" y="121"/>
                </a:lnTo>
                <a:lnTo>
                  <a:pt x="175" y="122"/>
                </a:lnTo>
                <a:lnTo>
                  <a:pt x="175" y="124"/>
                </a:lnTo>
                <a:lnTo>
                  <a:pt x="175" y="125"/>
                </a:lnTo>
                <a:lnTo>
                  <a:pt x="175" y="127"/>
                </a:lnTo>
                <a:lnTo>
                  <a:pt x="175" y="129"/>
                </a:lnTo>
                <a:lnTo>
                  <a:pt x="174" y="131"/>
                </a:lnTo>
                <a:lnTo>
                  <a:pt x="174" y="133"/>
                </a:lnTo>
                <a:lnTo>
                  <a:pt x="173" y="135"/>
                </a:lnTo>
                <a:lnTo>
                  <a:pt x="172" y="137"/>
                </a:lnTo>
                <a:lnTo>
                  <a:pt x="172" y="139"/>
                </a:lnTo>
                <a:lnTo>
                  <a:pt x="170" y="141"/>
                </a:lnTo>
                <a:lnTo>
                  <a:pt x="169" y="142"/>
                </a:lnTo>
                <a:lnTo>
                  <a:pt x="167" y="144"/>
                </a:lnTo>
                <a:lnTo>
                  <a:pt x="165" y="145"/>
                </a:lnTo>
                <a:lnTo>
                  <a:pt x="163" y="146"/>
                </a:lnTo>
                <a:lnTo>
                  <a:pt x="161" y="146"/>
                </a:lnTo>
                <a:lnTo>
                  <a:pt x="158" y="147"/>
                </a:lnTo>
                <a:lnTo>
                  <a:pt x="158" y="147"/>
                </a:lnTo>
                <a:lnTo>
                  <a:pt x="154" y="146"/>
                </a:lnTo>
                <a:lnTo>
                  <a:pt x="152" y="146"/>
                </a:lnTo>
                <a:lnTo>
                  <a:pt x="150" y="145"/>
                </a:lnTo>
                <a:lnTo>
                  <a:pt x="148" y="144"/>
                </a:lnTo>
                <a:lnTo>
                  <a:pt x="147" y="142"/>
                </a:lnTo>
                <a:lnTo>
                  <a:pt x="145" y="141"/>
                </a:lnTo>
                <a:lnTo>
                  <a:pt x="143" y="139"/>
                </a:lnTo>
                <a:lnTo>
                  <a:pt x="143" y="137"/>
                </a:lnTo>
                <a:lnTo>
                  <a:pt x="142" y="135"/>
                </a:lnTo>
                <a:lnTo>
                  <a:pt x="142" y="133"/>
                </a:lnTo>
                <a:lnTo>
                  <a:pt x="141" y="131"/>
                </a:lnTo>
                <a:lnTo>
                  <a:pt x="140" y="129"/>
                </a:lnTo>
                <a:lnTo>
                  <a:pt x="140" y="127"/>
                </a:lnTo>
                <a:lnTo>
                  <a:pt x="140" y="125"/>
                </a:lnTo>
                <a:lnTo>
                  <a:pt x="140" y="124"/>
                </a:lnTo>
                <a:lnTo>
                  <a:pt x="140" y="122"/>
                </a:lnTo>
                <a:lnTo>
                  <a:pt x="140" y="121"/>
                </a:lnTo>
                <a:lnTo>
                  <a:pt x="140" y="120"/>
                </a:lnTo>
                <a:lnTo>
                  <a:pt x="140" y="119"/>
                </a:lnTo>
                <a:lnTo>
                  <a:pt x="140" y="119"/>
                </a:lnTo>
                <a:lnTo>
                  <a:pt x="140" y="116"/>
                </a:lnTo>
                <a:lnTo>
                  <a:pt x="141" y="113"/>
                </a:lnTo>
                <a:lnTo>
                  <a:pt x="142" y="111"/>
                </a:lnTo>
                <a:lnTo>
                  <a:pt x="143" y="109"/>
                </a:lnTo>
                <a:lnTo>
                  <a:pt x="144" y="107"/>
                </a:lnTo>
                <a:lnTo>
                  <a:pt x="146" y="106"/>
                </a:lnTo>
                <a:lnTo>
                  <a:pt x="147" y="104"/>
                </a:lnTo>
                <a:lnTo>
                  <a:pt x="149" y="103"/>
                </a:lnTo>
                <a:lnTo>
                  <a:pt x="150" y="103"/>
                </a:lnTo>
                <a:lnTo>
                  <a:pt x="151" y="102"/>
                </a:lnTo>
                <a:lnTo>
                  <a:pt x="153" y="101"/>
                </a:lnTo>
                <a:lnTo>
                  <a:pt x="154" y="101"/>
                </a:lnTo>
                <a:lnTo>
                  <a:pt x="156" y="101"/>
                </a:lnTo>
                <a:lnTo>
                  <a:pt x="156" y="101"/>
                </a:lnTo>
                <a:lnTo>
                  <a:pt x="157" y="101"/>
                </a:lnTo>
                <a:close/>
                <a:moveTo>
                  <a:pt x="217" y="101"/>
                </a:moveTo>
                <a:lnTo>
                  <a:pt x="218" y="101"/>
                </a:lnTo>
                <a:lnTo>
                  <a:pt x="218" y="101"/>
                </a:lnTo>
                <a:lnTo>
                  <a:pt x="219" y="101"/>
                </a:lnTo>
                <a:lnTo>
                  <a:pt x="219" y="101"/>
                </a:lnTo>
                <a:lnTo>
                  <a:pt x="221" y="101"/>
                </a:lnTo>
                <a:lnTo>
                  <a:pt x="222" y="101"/>
                </a:lnTo>
                <a:lnTo>
                  <a:pt x="224" y="102"/>
                </a:lnTo>
                <a:lnTo>
                  <a:pt x="225" y="103"/>
                </a:lnTo>
                <a:lnTo>
                  <a:pt x="227" y="103"/>
                </a:lnTo>
                <a:lnTo>
                  <a:pt x="228" y="104"/>
                </a:lnTo>
                <a:lnTo>
                  <a:pt x="229" y="106"/>
                </a:lnTo>
                <a:lnTo>
                  <a:pt x="231" y="107"/>
                </a:lnTo>
                <a:lnTo>
                  <a:pt x="232" y="109"/>
                </a:lnTo>
                <a:lnTo>
                  <a:pt x="233" y="111"/>
                </a:lnTo>
                <a:lnTo>
                  <a:pt x="234" y="113"/>
                </a:lnTo>
                <a:lnTo>
                  <a:pt x="235" y="116"/>
                </a:lnTo>
                <a:lnTo>
                  <a:pt x="235" y="119"/>
                </a:lnTo>
                <a:lnTo>
                  <a:pt x="235" y="119"/>
                </a:lnTo>
                <a:lnTo>
                  <a:pt x="235" y="120"/>
                </a:lnTo>
                <a:lnTo>
                  <a:pt x="235" y="121"/>
                </a:lnTo>
                <a:lnTo>
                  <a:pt x="235" y="122"/>
                </a:lnTo>
                <a:lnTo>
                  <a:pt x="235" y="124"/>
                </a:lnTo>
                <a:lnTo>
                  <a:pt x="235" y="125"/>
                </a:lnTo>
                <a:lnTo>
                  <a:pt x="235" y="127"/>
                </a:lnTo>
                <a:lnTo>
                  <a:pt x="235" y="129"/>
                </a:lnTo>
                <a:lnTo>
                  <a:pt x="234" y="131"/>
                </a:lnTo>
                <a:lnTo>
                  <a:pt x="234" y="133"/>
                </a:lnTo>
                <a:lnTo>
                  <a:pt x="234" y="135"/>
                </a:lnTo>
                <a:lnTo>
                  <a:pt x="232" y="137"/>
                </a:lnTo>
                <a:lnTo>
                  <a:pt x="232" y="139"/>
                </a:lnTo>
                <a:lnTo>
                  <a:pt x="230" y="141"/>
                </a:lnTo>
                <a:lnTo>
                  <a:pt x="229" y="142"/>
                </a:lnTo>
                <a:lnTo>
                  <a:pt x="227" y="144"/>
                </a:lnTo>
                <a:lnTo>
                  <a:pt x="226" y="145"/>
                </a:lnTo>
                <a:lnTo>
                  <a:pt x="223" y="146"/>
                </a:lnTo>
                <a:lnTo>
                  <a:pt x="221" y="146"/>
                </a:lnTo>
                <a:lnTo>
                  <a:pt x="218" y="147"/>
                </a:lnTo>
                <a:lnTo>
                  <a:pt x="218" y="147"/>
                </a:lnTo>
                <a:lnTo>
                  <a:pt x="214" y="146"/>
                </a:lnTo>
                <a:lnTo>
                  <a:pt x="212" y="146"/>
                </a:lnTo>
                <a:lnTo>
                  <a:pt x="210" y="145"/>
                </a:lnTo>
                <a:lnTo>
                  <a:pt x="208" y="144"/>
                </a:lnTo>
                <a:lnTo>
                  <a:pt x="206" y="142"/>
                </a:lnTo>
                <a:lnTo>
                  <a:pt x="205" y="141"/>
                </a:lnTo>
                <a:lnTo>
                  <a:pt x="203" y="139"/>
                </a:lnTo>
                <a:lnTo>
                  <a:pt x="203" y="137"/>
                </a:lnTo>
                <a:lnTo>
                  <a:pt x="202" y="135"/>
                </a:lnTo>
                <a:lnTo>
                  <a:pt x="201" y="133"/>
                </a:lnTo>
                <a:lnTo>
                  <a:pt x="201" y="131"/>
                </a:lnTo>
                <a:lnTo>
                  <a:pt x="200" y="129"/>
                </a:lnTo>
                <a:lnTo>
                  <a:pt x="200" y="127"/>
                </a:lnTo>
                <a:lnTo>
                  <a:pt x="200" y="125"/>
                </a:lnTo>
                <a:lnTo>
                  <a:pt x="200" y="124"/>
                </a:lnTo>
                <a:lnTo>
                  <a:pt x="200" y="122"/>
                </a:lnTo>
                <a:lnTo>
                  <a:pt x="200" y="121"/>
                </a:lnTo>
                <a:lnTo>
                  <a:pt x="200" y="120"/>
                </a:lnTo>
                <a:lnTo>
                  <a:pt x="200" y="119"/>
                </a:lnTo>
                <a:lnTo>
                  <a:pt x="200" y="119"/>
                </a:lnTo>
                <a:lnTo>
                  <a:pt x="200" y="116"/>
                </a:lnTo>
                <a:lnTo>
                  <a:pt x="201" y="113"/>
                </a:lnTo>
                <a:lnTo>
                  <a:pt x="202" y="111"/>
                </a:lnTo>
                <a:lnTo>
                  <a:pt x="203" y="109"/>
                </a:lnTo>
                <a:lnTo>
                  <a:pt x="204" y="107"/>
                </a:lnTo>
                <a:lnTo>
                  <a:pt x="206" y="106"/>
                </a:lnTo>
                <a:lnTo>
                  <a:pt x="207" y="104"/>
                </a:lnTo>
                <a:lnTo>
                  <a:pt x="208" y="103"/>
                </a:lnTo>
                <a:lnTo>
                  <a:pt x="210" y="103"/>
                </a:lnTo>
                <a:lnTo>
                  <a:pt x="211" y="102"/>
                </a:lnTo>
                <a:lnTo>
                  <a:pt x="213" y="101"/>
                </a:lnTo>
                <a:lnTo>
                  <a:pt x="214" y="101"/>
                </a:lnTo>
                <a:lnTo>
                  <a:pt x="216" y="101"/>
                </a:lnTo>
                <a:lnTo>
                  <a:pt x="216" y="101"/>
                </a:lnTo>
                <a:lnTo>
                  <a:pt x="217" y="101"/>
                </a:lnTo>
                <a:close/>
                <a:moveTo>
                  <a:pt x="38" y="153"/>
                </a:moveTo>
                <a:lnTo>
                  <a:pt x="38" y="153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1" y="154"/>
                </a:lnTo>
                <a:lnTo>
                  <a:pt x="42" y="154"/>
                </a:lnTo>
                <a:lnTo>
                  <a:pt x="42" y="155"/>
                </a:lnTo>
                <a:lnTo>
                  <a:pt x="42" y="156"/>
                </a:lnTo>
                <a:lnTo>
                  <a:pt x="42" y="157"/>
                </a:lnTo>
                <a:lnTo>
                  <a:pt x="42" y="158"/>
                </a:lnTo>
                <a:lnTo>
                  <a:pt x="42" y="160"/>
                </a:lnTo>
                <a:lnTo>
                  <a:pt x="40" y="161"/>
                </a:lnTo>
                <a:lnTo>
                  <a:pt x="39" y="164"/>
                </a:lnTo>
                <a:lnTo>
                  <a:pt x="44" y="175"/>
                </a:lnTo>
                <a:lnTo>
                  <a:pt x="50" y="153"/>
                </a:lnTo>
                <a:lnTo>
                  <a:pt x="51" y="153"/>
                </a:lnTo>
                <a:lnTo>
                  <a:pt x="52" y="153"/>
                </a:lnTo>
                <a:lnTo>
                  <a:pt x="53" y="154"/>
                </a:lnTo>
                <a:lnTo>
                  <a:pt x="55" y="154"/>
                </a:lnTo>
                <a:lnTo>
                  <a:pt x="56" y="156"/>
                </a:lnTo>
                <a:lnTo>
                  <a:pt x="58" y="156"/>
                </a:lnTo>
                <a:lnTo>
                  <a:pt x="61" y="157"/>
                </a:lnTo>
                <a:lnTo>
                  <a:pt x="63" y="159"/>
                </a:lnTo>
                <a:lnTo>
                  <a:pt x="65" y="160"/>
                </a:lnTo>
                <a:lnTo>
                  <a:pt x="67" y="162"/>
                </a:lnTo>
                <a:lnTo>
                  <a:pt x="70" y="160"/>
                </a:lnTo>
                <a:lnTo>
                  <a:pt x="72" y="159"/>
                </a:lnTo>
                <a:lnTo>
                  <a:pt x="74" y="157"/>
                </a:lnTo>
                <a:lnTo>
                  <a:pt x="77" y="156"/>
                </a:lnTo>
                <a:lnTo>
                  <a:pt x="78" y="156"/>
                </a:lnTo>
                <a:lnTo>
                  <a:pt x="80" y="154"/>
                </a:lnTo>
                <a:lnTo>
                  <a:pt x="82" y="154"/>
                </a:lnTo>
                <a:lnTo>
                  <a:pt x="83" y="153"/>
                </a:lnTo>
                <a:lnTo>
                  <a:pt x="84" y="153"/>
                </a:lnTo>
                <a:lnTo>
                  <a:pt x="84" y="153"/>
                </a:lnTo>
                <a:lnTo>
                  <a:pt x="91" y="175"/>
                </a:lnTo>
                <a:lnTo>
                  <a:pt x="95" y="164"/>
                </a:lnTo>
                <a:lnTo>
                  <a:pt x="94" y="161"/>
                </a:lnTo>
                <a:lnTo>
                  <a:pt x="93" y="160"/>
                </a:lnTo>
                <a:lnTo>
                  <a:pt x="93" y="158"/>
                </a:lnTo>
                <a:lnTo>
                  <a:pt x="93" y="157"/>
                </a:lnTo>
                <a:lnTo>
                  <a:pt x="93" y="156"/>
                </a:lnTo>
                <a:lnTo>
                  <a:pt x="93" y="155"/>
                </a:lnTo>
                <a:lnTo>
                  <a:pt x="93" y="154"/>
                </a:lnTo>
                <a:lnTo>
                  <a:pt x="94" y="154"/>
                </a:lnTo>
                <a:lnTo>
                  <a:pt x="94" y="154"/>
                </a:lnTo>
                <a:lnTo>
                  <a:pt x="95" y="153"/>
                </a:lnTo>
                <a:lnTo>
                  <a:pt x="96" y="153"/>
                </a:lnTo>
                <a:lnTo>
                  <a:pt x="96" y="153"/>
                </a:lnTo>
                <a:lnTo>
                  <a:pt x="97" y="153"/>
                </a:lnTo>
                <a:lnTo>
                  <a:pt x="97" y="153"/>
                </a:lnTo>
                <a:lnTo>
                  <a:pt x="97" y="153"/>
                </a:lnTo>
                <a:lnTo>
                  <a:pt x="98" y="153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1" y="154"/>
                </a:lnTo>
                <a:lnTo>
                  <a:pt x="101" y="154"/>
                </a:lnTo>
                <a:lnTo>
                  <a:pt x="102" y="155"/>
                </a:lnTo>
                <a:lnTo>
                  <a:pt x="102" y="156"/>
                </a:lnTo>
                <a:lnTo>
                  <a:pt x="102" y="157"/>
                </a:lnTo>
                <a:lnTo>
                  <a:pt x="102" y="158"/>
                </a:lnTo>
                <a:lnTo>
                  <a:pt x="102" y="160"/>
                </a:lnTo>
                <a:lnTo>
                  <a:pt x="101" y="161"/>
                </a:lnTo>
                <a:lnTo>
                  <a:pt x="99" y="164"/>
                </a:lnTo>
                <a:lnTo>
                  <a:pt x="104" y="175"/>
                </a:lnTo>
                <a:lnTo>
                  <a:pt x="110" y="153"/>
                </a:lnTo>
                <a:lnTo>
                  <a:pt x="111" y="153"/>
                </a:lnTo>
                <a:lnTo>
                  <a:pt x="112" y="153"/>
                </a:lnTo>
                <a:lnTo>
                  <a:pt x="113" y="154"/>
                </a:lnTo>
                <a:lnTo>
                  <a:pt x="114" y="154"/>
                </a:lnTo>
                <a:lnTo>
                  <a:pt x="116" y="156"/>
                </a:lnTo>
                <a:lnTo>
                  <a:pt x="118" y="156"/>
                </a:lnTo>
                <a:lnTo>
                  <a:pt x="120" y="157"/>
                </a:lnTo>
                <a:lnTo>
                  <a:pt x="123" y="159"/>
                </a:lnTo>
                <a:lnTo>
                  <a:pt x="125" y="160"/>
                </a:lnTo>
                <a:lnTo>
                  <a:pt x="127" y="162"/>
                </a:lnTo>
                <a:lnTo>
                  <a:pt x="129" y="160"/>
                </a:lnTo>
                <a:lnTo>
                  <a:pt x="132" y="159"/>
                </a:lnTo>
                <a:lnTo>
                  <a:pt x="134" y="157"/>
                </a:lnTo>
                <a:lnTo>
                  <a:pt x="137" y="156"/>
                </a:lnTo>
                <a:lnTo>
                  <a:pt x="139" y="156"/>
                </a:lnTo>
                <a:lnTo>
                  <a:pt x="140" y="154"/>
                </a:lnTo>
                <a:lnTo>
                  <a:pt x="142" y="154"/>
                </a:lnTo>
                <a:lnTo>
                  <a:pt x="143" y="153"/>
                </a:lnTo>
                <a:lnTo>
                  <a:pt x="144" y="153"/>
                </a:lnTo>
                <a:lnTo>
                  <a:pt x="144" y="153"/>
                </a:lnTo>
                <a:lnTo>
                  <a:pt x="151" y="175"/>
                </a:lnTo>
                <a:lnTo>
                  <a:pt x="155" y="164"/>
                </a:lnTo>
                <a:lnTo>
                  <a:pt x="154" y="161"/>
                </a:lnTo>
                <a:lnTo>
                  <a:pt x="153" y="160"/>
                </a:lnTo>
                <a:lnTo>
                  <a:pt x="153" y="158"/>
                </a:lnTo>
                <a:lnTo>
                  <a:pt x="152" y="157"/>
                </a:lnTo>
                <a:lnTo>
                  <a:pt x="152" y="156"/>
                </a:lnTo>
                <a:lnTo>
                  <a:pt x="153" y="155"/>
                </a:lnTo>
                <a:lnTo>
                  <a:pt x="153" y="154"/>
                </a:lnTo>
                <a:lnTo>
                  <a:pt x="154" y="154"/>
                </a:lnTo>
                <a:lnTo>
                  <a:pt x="154" y="154"/>
                </a:lnTo>
                <a:lnTo>
                  <a:pt x="155" y="153"/>
                </a:lnTo>
                <a:lnTo>
                  <a:pt x="156" y="153"/>
                </a:lnTo>
                <a:lnTo>
                  <a:pt x="156" y="153"/>
                </a:lnTo>
                <a:lnTo>
                  <a:pt x="157" y="153"/>
                </a:lnTo>
                <a:lnTo>
                  <a:pt x="157" y="153"/>
                </a:lnTo>
                <a:lnTo>
                  <a:pt x="158" y="153"/>
                </a:lnTo>
                <a:lnTo>
                  <a:pt x="158" y="153"/>
                </a:lnTo>
                <a:lnTo>
                  <a:pt x="159" y="153"/>
                </a:lnTo>
                <a:lnTo>
                  <a:pt x="159" y="153"/>
                </a:lnTo>
                <a:lnTo>
                  <a:pt x="160" y="153"/>
                </a:lnTo>
                <a:lnTo>
                  <a:pt x="161" y="154"/>
                </a:lnTo>
                <a:lnTo>
                  <a:pt x="161" y="154"/>
                </a:lnTo>
                <a:lnTo>
                  <a:pt x="162" y="155"/>
                </a:lnTo>
                <a:lnTo>
                  <a:pt x="162" y="156"/>
                </a:lnTo>
                <a:lnTo>
                  <a:pt x="162" y="157"/>
                </a:lnTo>
                <a:lnTo>
                  <a:pt x="162" y="158"/>
                </a:lnTo>
                <a:lnTo>
                  <a:pt x="161" y="160"/>
                </a:lnTo>
                <a:lnTo>
                  <a:pt x="161" y="161"/>
                </a:lnTo>
                <a:lnTo>
                  <a:pt x="159" y="164"/>
                </a:lnTo>
                <a:lnTo>
                  <a:pt x="163" y="175"/>
                </a:lnTo>
                <a:lnTo>
                  <a:pt x="170" y="153"/>
                </a:lnTo>
                <a:lnTo>
                  <a:pt x="170" y="153"/>
                </a:lnTo>
                <a:lnTo>
                  <a:pt x="172" y="153"/>
                </a:lnTo>
                <a:lnTo>
                  <a:pt x="173" y="154"/>
                </a:lnTo>
                <a:lnTo>
                  <a:pt x="174" y="154"/>
                </a:lnTo>
                <a:lnTo>
                  <a:pt x="176" y="156"/>
                </a:lnTo>
                <a:lnTo>
                  <a:pt x="178" y="156"/>
                </a:lnTo>
                <a:lnTo>
                  <a:pt x="180" y="157"/>
                </a:lnTo>
                <a:lnTo>
                  <a:pt x="183" y="159"/>
                </a:lnTo>
                <a:lnTo>
                  <a:pt x="185" y="160"/>
                </a:lnTo>
                <a:lnTo>
                  <a:pt x="187" y="162"/>
                </a:lnTo>
                <a:lnTo>
                  <a:pt x="189" y="160"/>
                </a:lnTo>
                <a:lnTo>
                  <a:pt x="192" y="159"/>
                </a:lnTo>
                <a:lnTo>
                  <a:pt x="194" y="157"/>
                </a:lnTo>
                <a:lnTo>
                  <a:pt x="196" y="156"/>
                </a:lnTo>
                <a:lnTo>
                  <a:pt x="198" y="156"/>
                </a:lnTo>
                <a:lnTo>
                  <a:pt x="200" y="154"/>
                </a:lnTo>
                <a:lnTo>
                  <a:pt x="202" y="154"/>
                </a:lnTo>
                <a:lnTo>
                  <a:pt x="203" y="153"/>
                </a:lnTo>
                <a:lnTo>
                  <a:pt x="203" y="153"/>
                </a:lnTo>
                <a:lnTo>
                  <a:pt x="204" y="153"/>
                </a:lnTo>
                <a:lnTo>
                  <a:pt x="211" y="175"/>
                </a:lnTo>
                <a:lnTo>
                  <a:pt x="215" y="164"/>
                </a:lnTo>
                <a:lnTo>
                  <a:pt x="214" y="161"/>
                </a:lnTo>
                <a:lnTo>
                  <a:pt x="213" y="160"/>
                </a:lnTo>
                <a:lnTo>
                  <a:pt x="212" y="158"/>
                </a:lnTo>
                <a:lnTo>
                  <a:pt x="212" y="157"/>
                </a:lnTo>
                <a:lnTo>
                  <a:pt x="212" y="156"/>
                </a:lnTo>
                <a:lnTo>
                  <a:pt x="212" y="155"/>
                </a:lnTo>
                <a:lnTo>
                  <a:pt x="213" y="154"/>
                </a:lnTo>
                <a:lnTo>
                  <a:pt x="213" y="154"/>
                </a:lnTo>
                <a:lnTo>
                  <a:pt x="214" y="154"/>
                </a:lnTo>
                <a:lnTo>
                  <a:pt x="215" y="153"/>
                </a:lnTo>
                <a:lnTo>
                  <a:pt x="216" y="153"/>
                </a:lnTo>
                <a:lnTo>
                  <a:pt x="216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9" y="153"/>
                </a:lnTo>
                <a:lnTo>
                  <a:pt x="219" y="153"/>
                </a:lnTo>
                <a:lnTo>
                  <a:pt x="220" y="153"/>
                </a:lnTo>
                <a:lnTo>
                  <a:pt x="221" y="154"/>
                </a:lnTo>
                <a:lnTo>
                  <a:pt x="221" y="154"/>
                </a:lnTo>
                <a:lnTo>
                  <a:pt x="222" y="155"/>
                </a:lnTo>
                <a:lnTo>
                  <a:pt x="222" y="156"/>
                </a:lnTo>
                <a:lnTo>
                  <a:pt x="222" y="157"/>
                </a:lnTo>
                <a:lnTo>
                  <a:pt x="222" y="158"/>
                </a:lnTo>
                <a:lnTo>
                  <a:pt x="221" y="160"/>
                </a:lnTo>
                <a:lnTo>
                  <a:pt x="221" y="161"/>
                </a:lnTo>
                <a:lnTo>
                  <a:pt x="219" y="164"/>
                </a:lnTo>
                <a:lnTo>
                  <a:pt x="223" y="175"/>
                </a:lnTo>
                <a:lnTo>
                  <a:pt x="230" y="153"/>
                </a:lnTo>
                <a:lnTo>
                  <a:pt x="230" y="153"/>
                </a:lnTo>
                <a:lnTo>
                  <a:pt x="231" y="153"/>
                </a:lnTo>
                <a:lnTo>
                  <a:pt x="232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7"/>
                </a:lnTo>
                <a:lnTo>
                  <a:pt x="242" y="159"/>
                </a:lnTo>
                <a:lnTo>
                  <a:pt x="245" y="160"/>
                </a:lnTo>
                <a:lnTo>
                  <a:pt x="247" y="162"/>
                </a:lnTo>
                <a:lnTo>
                  <a:pt x="248" y="163"/>
                </a:lnTo>
                <a:lnTo>
                  <a:pt x="249" y="164"/>
                </a:lnTo>
                <a:lnTo>
                  <a:pt x="251" y="165"/>
                </a:lnTo>
                <a:lnTo>
                  <a:pt x="251" y="166"/>
                </a:lnTo>
                <a:lnTo>
                  <a:pt x="253" y="167"/>
                </a:lnTo>
                <a:lnTo>
                  <a:pt x="253" y="169"/>
                </a:lnTo>
                <a:lnTo>
                  <a:pt x="253" y="171"/>
                </a:lnTo>
                <a:lnTo>
                  <a:pt x="254" y="173"/>
                </a:lnTo>
                <a:lnTo>
                  <a:pt x="254" y="176"/>
                </a:lnTo>
                <a:lnTo>
                  <a:pt x="254" y="178"/>
                </a:lnTo>
                <a:lnTo>
                  <a:pt x="254" y="181"/>
                </a:lnTo>
                <a:lnTo>
                  <a:pt x="254" y="185"/>
                </a:lnTo>
                <a:lnTo>
                  <a:pt x="254" y="188"/>
                </a:lnTo>
                <a:lnTo>
                  <a:pt x="254" y="191"/>
                </a:lnTo>
                <a:lnTo>
                  <a:pt x="253" y="194"/>
                </a:lnTo>
                <a:lnTo>
                  <a:pt x="253" y="197"/>
                </a:lnTo>
                <a:lnTo>
                  <a:pt x="253" y="199"/>
                </a:lnTo>
                <a:lnTo>
                  <a:pt x="253" y="202"/>
                </a:lnTo>
                <a:lnTo>
                  <a:pt x="252" y="204"/>
                </a:lnTo>
                <a:lnTo>
                  <a:pt x="251" y="206"/>
                </a:lnTo>
                <a:lnTo>
                  <a:pt x="250" y="208"/>
                </a:lnTo>
                <a:lnTo>
                  <a:pt x="249" y="210"/>
                </a:lnTo>
                <a:lnTo>
                  <a:pt x="248" y="212"/>
                </a:lnTo>
                <a:lnTo>
                  <a:pt x="248" y="215"/>
                </a:lnTo>
                <a:lnTo>
                  <a:pt x="246" y="217"/>
                </a:lnTo>
                <a:lnTo>
                  <a:pt x="246" y="219"/>
                </a:lnTo>
                <a:lnTo>
                  <a:pt x="245" y="220"/>
                </a:lnTo>
                <a:lnTo>
                  <a:pt x="244" y="222"/>
                </a:lnTo>
                <a:lnTo>
                  <a:pt x="243" y="223"/>
                </a:lnTo>
                <a:lnTo>
                  <a:pt x="243" y="225"/>
                </a:lnTo>
                <a:lnTo>
                  <a:pt x="242" y="225"/>
                </a:lnTo>
                <a:lnTo>
                  <a:pt x="242" y="225"/>
                </a:lnTo>
                <a:lnTo>
                  <a:pt x="241" y="228"/>
                </a:lnTo>
                <a:lnTo>
                  <a:pt x="240" y="232"/>
                </a:lnTo>
                <a:lnTo>
                  <a:pt x="240" y="236"/>
                </a:lnTo>
                <a:lnTo>
                  <a:pt x="230" y="325"/>
                </a:lnTo>
                <a:lnTo>
                  <a:pt x="230" y="327"/>
                </a:lnTo>
                <a:lnTo>
                  <a:pt x="229" y="328"/>
                </a:lnTo>
                <a:lnTo>
                  <a:pt x="228" y="329"/>
                </a:lnTo>
                <a:lnTo>
                  <a:pt x="227" y="330"/>
                </a:lnTo>
                <a:lnTo>
                  <a:pt x="225" y="330"/>
                </a:lnTo>
                <a:lnTo>
                  <a:pt x="209" y="330"/>
                </a:lnTo>
                <a:lnTo>
                  <a:pt x="208" y="330"/>
                </a:lnTo>
                <a:lnTo>
                  <a:pt x="206" y="329"/>
                </a:lnTo>
                <a:lnTo>
                  <a:pt x="205" y="328"/>
                </a:lnTo>
                <a:lnTo>
                  <a:pt x="204" y="327"/>
                </a:lnTo>
                <a:lnTo>
                  <a:pt x="203" y="325"/>
                </a:lnTo>
                <a:lnTo>
                  <a:pt x="195" y="236"/>
                </a:lnTo>
                <a:lnTo>
                  <a:pt x="194" y="232"/>
                </a:lnTo>
                <a:lnTo>
                  <a:pt x="193" y="228"/>
                </a:lnTo>
                <a:lnTo>
                  <a:pt x="192" y="225"/>
                </a:lnTo>
                <a:lnTo>
                  <a:pt x="192" y="225"/>
                </a:lnTo>
                <a:lnTo>
                  <a:pt x="192" y="225"/>
                </a:lnTo>
                <a:lnTo>
                  <a:pt x="191" y="223"/>
                </a:lnTo>
                <a:lnTo>
                  <a:pt x="191" y="222"/>
                </a:lnTo>
                <a:lnTo>
                  <a:pt x="189" y="221"/>
                </a:lnTo>
                <a:lnTo>
                  <a:pt x="189" y="220"/>
                </a:lnTo>
                <a:lnTo>
                  <a:pt x="188" y="217"/>
                </a:lnTo>
                <a:lnTo>
                  <a:pt x="187" y="215"/>
                </a:lnTo>
                <a:lnTo>
                  <a:pt x="186" y="217"/>
                </a:lnTo>
                <a:lnTo>
                  <a:pt x="185" y="220"/>
                </a:lnTo>
                <a:lnTo>
                  <a:pt x="184" y="221"/>
                </a:lnTo>
                <a:lnTo>
                  <a:pt x="184" y="222"/>
                </a:lnTo>
                <a:lnTo>
                  <a:pt x="183" y="223"/>
                </a:lnTo>
                <a:lnTo>
                  <a:pt x="183" y="225"/>
                </a:lnTo>
                <a:lnTo>
                  <a:pt x="182" y="225"/>
                </a:lnTo>
                <a:lnTo>
                  <a:pt x="182" y="225"/>
                </a:lnTo>
                <a:lnTo>
                  <a:pt x="181" y="228"/>
                </a:lnTo>
                <a:lnTo>
                  <a:pt x="180" y="232"/>
                </a:lnTo>
                <a:lnTo>
                  <a:pt x="180" y="236"/>
                </a:lnTo>
                <a:lnTo>
                  <a:pt x="170" y="325"/>
                </a:lnTo>
                <a:lnTo>
                  <a:pt x="170" y="327"/>
                </a:lnTo>
                <a:lnTo>
                  <a:pt x="169" y="328"/>
                </a:lnTo>
                <a:lnTo>
                  <a:pt x="168" y="329"/>
                </a:lnTo>
                <a:lnTo>
                  <a:pt x="167" y="330"/>
                </a:lnTo>
                <a:lnTo>
                  <a:pt x="165" y="330"/>
                </a:lnTo>
                <a:lnTo>
                  <a:pt x="150" y="330"/>
                </a:lnTo>
                <a:lnTo>
                  <a:pt x="148" y="330"/>
                </a:lnTo>
                <a:lnTo>
                  <a:pt x="146" y="329"/>
                </a:lnTo>
                <a:lnTo>
                  <a:pt x="145" y="328"/>
                </a:lnTo>
                <a:lnTo>
                  <a:pt x="144" y="327"/>
                </a:lnTo>
                <a:lnTo>
                  <a:pt x="144" y="325"/>
                </a:lnTo>
                <a:lnTo>
                  <a:pt x="135" y="236"/>
                </a:lnTo>
                <a:lnTo>
                  <a:pt x="134" y="232"/>
                </a:lnTo>
                <a:lnTo>
                  <a:pt x="134" y="228"/>
                </a:lnTo>
                <a:lnTo>
                  <a:pt x="132" y="225"/>
                </a:lnTo>
                <a:lnTo>
                  <a:pt x="132" y="225"/>
                </a:lnTo>
                <a:lnTo>
                  <a:pt x="132" y="225"/>
                </a:lnTo>
                <a:lnTo>
                  <a:pt x="131" y="223"/>
                </a:lnTo>
                <a:lnTo>
                  <a:pt x="131" y="222"/>
                </a:lnTo>
                <a:lnTo>
                  <a:pt x="130" y="221"/>
                </a:lnTo>
                <a:lnTo>
                  <a:pt x="129" y="220"/>
                </a:lnTo>
                <a:lnTo>
                  <a:pt x="128" y="217"/>
                </a:lnTo>
                <a:lnTo>
                  <a:pt x="127" y="215"/>
                </a:lnTo>
                <a:lnTo>
                  <a:pt x="126" y="217"/>
                </a:lnTo>
                <a:lnTo>
                  <a:pt x="126" y="220"/>
                </a:lnTo>
                <a:lnTo>
                  <a:pt x="124" y="221"/>
                </a:lnTo>
                <a:lnTo>
                  <a:pt x="124" y="222"/>
                </a:lnTo>
                <a:lnTo>
                  <a:pt x="123" y="223"/>
                </a:lnTo>
                <a:lnTo>
                  <a:pt x="123" y="225"/>
                </a:lnTo>
                <a:lnTo>
                  <a:pt x="123" y="225"/>
                </a:lnTo>
                <a:lnTo>
                  <a:pt x="123" y="225"/>
                </a:lnTo>
                <a:lnTo>
                  <a:pt x="121" y="228"/>
                </a:lnTo>
                <a:lnTo>
                  <a:pt x="120" y="232"/>
                </a:lnTo>
                <a:lnTo>
                  <a:pt x="119" y="236"/>
                </a:lnTo>
                <a:lnTo>
                  <a:pt x="110" y="325"/>
                </a:lnTo>
                <a:lnTo>
                  <a:pt x="110" y="327"/>
                </a:lnTo>
                <a:lnTo>
                  <a:pt x="109" y="328"/>
                </a:lnTo>
                <a:lnTo>
                  <a:pt x="108" y="329"/>
                </a:lnTo>
                <a:lnTo>
                  <a:pt x="107" y="330"/>
                </a:lnTo>
                <a:lnTo>
                  <a:pt x="105" y="330"/>
                </a:lnTo>
                <a:lnTo>
                  <a:pt x="89" y="330"/>
                </a:lnTo>
                <a:lnTo>
                  <a:pt x="88" y="330"/>
                </a:lnTo>
                <a:lnTo>
                  <a:pt x="86" y="329"/>
                </a:lnTo>
                <a:lnTo>
                  <a:pt x="85" y="328"/>
                </a:lnTo>
                <a:lnTo>
                  <a:pt x="85" y="327"/>
                </a:lnTo>
                <a:lnTo>
                  <a:pt x="84" y="325"/>
                </a:lnTo>
                <a:lnTo>
                  <a:pt x="75" y="236"/>
                </a:lnTo>
                <a:lnTo>
                  <a:pt x="74" y="232"/>
                </a:lnTo>
                <a:lnTo>
                  <a:pt x="74" y="228"/>
                </a:lnTo>
                <a:lnTo>
                  <a:pt x="72" y="225"/>
                </a:lnTo>
                <a:lnTo>
                  <a:pt x="72" y="225"/>
                </a:lnTo>
                <a:lnTo>
                  <a:pt x="72" y="225"/>
                </a:lnTo>
                <a:lnTo>
                  <a:pt x="71" y="223"/>
                </a:lnTo>
                <a:lnTo>
                  <a:pt x="71" y="222"/>
                </a:lnTo>
                <a:lnTo>
                  <a:pt x="70" y="221"/>
                </a:lnTo>
                <a:lnTo>
                  <a:pt x="69" y="220"/>
                </a:lnTo>
                <a:lnTo>
                  <a:pt x="68" y="217"/>
                </a:lnTo>
                <a:lnTo>
                  <a:pt x="67" y="215"/>
                </a:lnTo>
                <a:lnTo>
                  <a:pt x="66" y="217"/>
                </a:lnTo>
                <a:lnTo>
                  <a:pt x="66" y="220"/>
                </a:lnTo>
                <a:lnTo>
                  <a:pt x="65" y="221"/>
                </a:lnTo>
                <a:lnTo>
                  <a:pt x="64" y="222"/>
                </a:lnTo>
                <a:lnTo>
                  <a:pt x="63" y="223"/>
                </a:lnTo>
                <a:lnTo>
                  <a:pt x="63" y="225"/>
                </a:lnTo>
                <a:lnTo>
                  <a:pt x="63" y="225"/>
                </a:lnTo>
                <a:lnTo>
                  <a:pt x="63" y="225"/>
                </a:lnTo>
                <a:lnTo>
                  <a:pt x="61" y="228"/>
                </a:lnTo>
                <a:lnTo>
                  <a:pt x="60" y="232"/>
                </a:lnTo>
                <a:lnTo>
                  <a:pt x="60" y="236"/>
                </a:lnTo>
                <a:lnTo>
                  <a:pt x="51" y="325"/>
                </a:lnTo>
                <a:lnTo>
                  <a:pt x="50" y="327"/>
                </a:lnTo>
                <a:lnTo>
                  <a:pt x="50" y="328"/>
                </a:lnTo>
                <a:lnTo>
                  <a:pt x="48" y="329"/>
                </a:lnTo>
                <a:lnTo>
                  <a:pt x="47" y="330"/>
                </a:lnTo>
                <a:lnTo>
                  <a:pt x="45" y="330"/>
                </a:lnTo>
                <a:lnTo>
                  <a:pt x="29" y="330"/>
                </a:lnTo>
                <a:lnTo>
                  <a:pt x="28" y="330"/>
                </a:lnTo>
                <a:lnTo>
                  <a:pt x="26" y="329"/>
                </a:lnTo>
                <a:lnTo>
                  <a:pt x="25" y="328"/>
                </a:lnTo>
                <a:lnTo>
                  <a:pt x="24" y="327"/>
                </a:lnTo>
                <a:lnTo>
                  <a:pt x="24" y="325"/>
                </a:lnTo>
                <a:lnTo>
                  <a:pt x="15" y="236"/>
                </a:lnTo>
                <a:lnTo>
                  <a:pt x="15" y="232"/>
                </a:lnTo>
                <a:lnTo>
                  <a:pt x="13" y="228"/>
                </a:lnTo>
                <a:lnTo>
                  <a:pt x="12" y="225"/>
                </a:lnTo>
                <a:lnTo>
                  <a:pt x="12" y="225"/>
                </a:lnTo>
                <a:lnTo>
                  <a:pt x="12" y="225"/>
                </a:lnTo>
                <a:lnTo>
                  <a:pt x="12" y="223"/>
                </a:lnTo>
                <a:lnTo>
                  <a:pt x="11" y="222"/>
                </a:lnTo>
                <a:lnTo>
                  <a:pt x="10" y="220"/>
                </a:lnTo>
                <a:lnTo>
                  <a:pt x="9" y="219"/>
                </a:lnTo>
                <a:lnTo>
                  <a:pt x="8" y="217"/>
                </a:lnTo>
                <a:lnTo>
                  <a:pt x="7" y="215"/>
                </a:lnTo>
                <a:lnTo>
                  <a:pt x="6" y="212"/>
                </a:lnTo>
                <a:lnTo>
                  <a:pt x="6" y="210"/>
                </a:lnTo>
                <a:lnTo>
                  <a:pt x="4" y="208"/>
                </a:lnTo>
                <a:lnTo>
                  <a:pt x="4" y="206"/>
                </a:lnTo>
                <a:lnTo>
                  <a:pt x="3" y="204"/>
                </a:lnTo>
                <a:lnTo>
                  <a:pt x="2" y="202"/>
                </a:lnTo>
                <a:lnTo>
                  <a:pt x="2" y="199"/>
                </a:lnTo>
                <a:lnTo>
                  <a:pt x="1" y="197"/>
                </a:lnTo>
                <a:lnTo>
                  <a:pt x="1" y="194"/>
                </a:lnTo>
                <a:lnTo>
                  <a:pt x="1" y="191"/>
                </a:lnTo>
                <a:lnTo>
                  <a:pt x="1" y="188"/>
                </a:lnTo>
                <a:lnTo>
                  <a:pt x="1" y="185"/>
                </a:lnTo>
                <a:lnTo>
                  <a:pt x="0" y="181"/>
                </a:lnTo>
                <a:lnTo>
                  <a:pt x="0" y="178"/>
                </a:lnTo>
                <a:lnTo>
                  <a:pt x="1" y="176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2" y="167"/>
                </a:lnTo>
                <a:lnTo>
                  <a:pt x="3" y="166"/>
                </a:lnTo>
                <a:lnTo>
                  <a:pt x="4" y="165"/>
                </a:lnTo>
                <a:lnTo>
                  <a:pt x="5" y="164"/>
                </a:lnTo>
                <a:lnTo>
                  <a:pt x="6" y="163"/>
                </a:lnTo>
                <a:lnTo>
                  <a:pt x="7" y="162"/>
                </a:lnTo>
                <a:lnTo>
                  <a:pt x="10" y="160"/>
                </a:lnTo>
                <a:lnTo>
                  <a:pt x="12" y="159"/>
                </a:lnTo>
                <a:lnTo>
                  <a:pt x="14" y="157"/>
                </a:lnTo>
                <a:lnTo>
                  <a:pt x="17" y="156"/>
                </a:lnTo>
                <a:lnTo>
                  <a:pt x="18" y="156"/>
                </a:lnTo>
                <a:lnTo>
                  <a:pt x="20" y="154"/>
                </a:lnTo>
                <a:lnTo>
                  <a:pt x="22" y="154"/>
                </a:lnTo>
                <a:lnTo>
                  <a:pt x="23" y="153"/>
                </a:lnTo>
                <a:lnTo>
                  <a:pt x="24" y="153"/>
                </a:lnTo>
                <a:lnTo>
                  <a:pt x="24" y="153"/>
                </a:lnTo>
                <a:lnTo>
                  <a:pt x="31" y="175"/>
                </a:lnTo>
                <a:lnTo>
                  <a:pt x="36" y="164"/>
                </a:lnTo>
                <a:lnTo>
                  <a:pt x="34" y="161"/>
                </a:lnTo>
                <a:lnTo>
                  <a:pt x="33" y="160"/>
                </a:lnTo>
                <a:lnTo>
                  <a:pt x="32" y="158"/>
                </a:lnTo>
                <a:lnTo>
                  <a:pt x="32" y="157"/>
                </a:lnTo>
                <a:lnTo>
                  <a:pt x="32" y="156"/>
                </a:lnTo>
                <a:lnTo>
                  <a:pt x="32" y="155"/>
                </a:lnTo>
                <a:lnTo>
                  <a:pt x="33" y="154"/>
                </a:lnTo>
                <a:lnTo>
                  <a:pt x="34" y="154"/>
                </a:lnTo>
                <a:lnTo>
                  <a:pt x="34" y="154"/>
                </a:lnTo>
                <a:lnTo>
                  <a:pt x="35" y="153"/>
                </a:lnTo>
                <a:lnTo>
                  <a:pt x="36" y="153"/>
                </a:lnTo>
                <a:lnTo>
                  <a:pt x="37" y="153"/>
                </a:lnTo>
                <a:lnTo>
                  <a:pt x="37" y="153"/>
                </a:lnTo>
                <a:lnTo>
                  <a:pt x="37" y="153"/>
                </a:lnTo>
                <a:lnTo>
                  <a:pt x="38" y="153"/>
                </a:lnTo>
                <a:close/>
                <a:moveTo>
                  <a:pt x="69" y="51"/>
                </a:moveTo>
                <a:lnTo>
                  <a:pt x="69" y="51"/>
                </a:lnTo>
                <a:lnTo>
                  <a:pt x="70" y="51"/>
                </a:lnTo>
                <a:lnTo>
                  <a:pt x="71" y="51"/>
                </a:lnTo>
                <a:lnTo>
                  <a:pt x="72" y="51"/>
                </a:lnTo>
                <a:lnTo>
                  <a:pt x="74" y="52"/>
                </a:lnTo>
                <a:lnTo>
                  <a:pt x="75" y="53"/>
                </a:lnTo>
                <a:lnTo>
                  <a:pt x="77" y="53"/>
                </a:lnTo>
                <a:lnTo>
                  <a:pt x="78" y="54"/>
                </a:lnTo>
                <a:lnTo>
                  <a:pt x="80" y="56"/>
                </a:lnTo>
                <a:lnTo>
                  <a:pt x="82" y="57"/>
                </a:lnTo>
                <a:lnTo>
                  <a:pt x="83" y="59"/>
                </a:lnTo>
                <a:lnTo>
                  <a:pt x="83" y="61"/>
                </a:lnTo>
                <a:lnTo>
                  <a:pt x="85" y="63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5" y="70"/>
                </a:lnTo>
                <a:lnTo>
                  <a:pt x="86" y="71"/>
                </a:lnTo>
                <a:lnTo>
                  <a:pt x="86" y="72"/>
                </a:lnTo>
                <a:lnTo>
                  <a:pt x="86" y="74"/>
                </a:lnTo>
                <a:lnTo>
                  <a:pt x="85" y="75"/>
                </a:lnTo>
                <a:lnTo>
                  <a:pt x="85" y="77"/>
                </a:lnTo>
                <a:lnTo>
                  <a:pt x="85" y="79"/>
                </a:lnTo>
                <a:lnTo>
                  <a:pt x="85" y="81"/>
                </a:lnTo>
                <a:lnTo>
                  <a:pt x="85" y="83"/>
                </a:lnTo>
                <a:lnTo>
                  <a:pt x="83" y="85"/>
                </a:lnTo>
                <a:lnTo>
                  <a:pt x="83" y="87"/>
                </a:lnTo>
                <a:lnTo>
                  <a:pt x="82" y="89"/>
                </a:lnTo>
                <a:lnTo>
                  <a:pt x="81" y="91"/>
                </a:lnTo>
                <a:lnTo>
                  <a:pt x="79" y="93"/>
                </a:lnTo>
                <a:lnTo>
                  <a:pt x="78" y="94"/>
                </a:lnTo>
                <a:lnTo>
                  <a:pt x="76" y="95"/>
                </a:lnTo>
                <a:lnTo>
                  <a:pt x="74" y="96"/>
                </a:lnTo>
                <a:lnTo>
                  <a:pt x="71" y="96"/>
                </a:lnTo>
                <a:lnTo>
                  <a:pt x="68" y="97"/>
                </a:lnTo>
                <a:lnTo>
                  <a:pt x="68" y="97"/>
                </a:lnTo>
                <a:lnTo>
                  <a:pt x="65" y="96"/>
                </a:lnTo>
                <a:lnTo>
                  <a:pt x="63" y="96"/>
                </a:lnTo>
                <a:lnTo>
                  <a:pt x="60" y="95"/>
                </a:lnTo>
                <a:lnTo>
                  <a:pt x="58" y="94"/>
                </a:lnTo>
                <a:lnTo>
                  <a:pt x="57" y="93"/>
                </a:lnTo>
                <a:lnTo>
                  <a:pt x="55" y="91"/>
                </a:lnTo>
                <a:lnTo>
                  <a:pt x="54" y="89"/>
                </a:lnTo>
                <a:lnTo>
                  <a:pt x="53" y="87"/>
                </a:lnTo>
                <a:lnTo>
                  <a:pt x="52" y="85"/>
                </a:lnTo>
                <a:lnTo>
                  <a:pt x="52" y="83"/>
                </a:lnTo>
                <a:lnTo>
                  <a:pt x="52" y="81"/>
                </a:lnTo>
                <a:lnTo>
                  <a:pt x="51" y="79"/>
                </a:lnTo>
                <a:lnTo>
                  <a:pt x="51" y="77"/>
                </a:lnTo>
                <a:lnTo>
                  <a:pt x="51" y="75"/>
                </a:lnTo>
                <a:lnTo>
                  <a:pt x="51" y="74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6"/>
                </a:lnTo>
                <a:lnTo>
                  <a:pt x="52" y="63"/>
                </a:lnTo>
                <a:lnTo>
                  <a:pt x="53" y="61"/>
                </a:lnTo>
                <a:lnTo>
                  <a:pt x="53" y="59"/>
                </a:lnTo>
                <a:lnTo>
                  <a:pt x="55" y="57"/>
                </a:lnTo>
                <a:lnTo>
                  <a:pt x="56" y="56"/>
                </a:lnTo>
                <a:lnTo>
                  <a:pt x="58" y="54"/>
                </a:lnTo>
                <a:lnTo>
                  <a:pt x="59" y="53"/>
                </a:lnTo>
                <a:lnTo>
                  <a:pt x="61" y="53"/>
                </a:lnTo>
                <a:lnTo>
                  <a:pt x="62" y="52"/>
                </a:lnTo>
                <a:lnTo>
                  <a:pt x="64" y="51"/>
                </a:lnTo>
                <a:lnTo>
                  <a:pt x="65" y="51"/>
                </a:lnTo>
                <a:lnTo>
                  <a:pt x="66" y="51"/>
                </a:lnTo>
                <a:lnTo>
                  <a:pt x="67" y="51"/>
                </a:lnTo>
                <a:lnTo>
                  <a:pt x="67" y="51"/>
                </a:lnTo>
                <a:lnTo>
                  <a:pt x="68" y="51"/>
                </a:lnTo>
                <a:lnTo>
                  <a:pt x="69" y="51"/>
                </a:lnTo>
                <a:close/>
                <a:moveTo>
                  <a:pt x="129" y="51"/>
                </a:moveTo>
                <a:lnTo>
                  <a:pt x="129" y="51"/>
                </a:lnTo>
                <a:lnTo>
                  <a:pt x="131" y="51"/>
                </a:lnTo>
                <a:lnTo>
                  <a:pt x="131" y="51"/>
                </a:lnTo>
                <a:lnTo>
                  <a:pt x="132" y="51"/>
                </a:lnTo>
                <a:lnTo>
                  <a:pt x="134" y="52"/>
                </a:lnTo>
                <a:lnTo>
                  <a:pt x="135" y="53"/>
                </a:lnTo>
                <a:lnTo>
                  <a:pt x="137" y="53"/>
                </a:lnTo>
                <a:lnTo>
                  <a:pt x="139" y="54"/>
                </a:lnTo>
                <a:lnTo>
                  <a:pt x="140" y="56"/>
                </a:lnTo>
                <a:lnTo>
                  <a:pt x="142" y="57"/>
                </a:lnTo>
                <a:lnTo>
                  <a:pt x="143" y="59"/>
                </a:lnTo>
                <a:lnTo>
                  <a:pt x="144" y="61"/>
                </a:lnTo>
                <a:lnTo>
                  <a:pt x="145" y="63"/>
                </a:lnTo>
                <a:lnTo>
                  <a:pt x="145" y="66"/>
                </a:lnTo>
                <a:lnTo>
                  <a:pt x="145" y="69"/>
                </a:lnTo>
                <a:lnTo>
                  <a:pt x="145" y="69"/>
                </a:lnTo>
                <a:lnTo>
                  <a:pt x="145" y="70"/>
                </a:lnTo>
                <a:lnTo>
                  <a:pt x="146" y="71"/>
                </a:lnTo>
                <a:lnTo>
                  <a:pt x="146" y="72"/>
                </a:lnTo>
                <a:lnTo>
                  <a:pt x="146" y="74"/>
                </a:lnTo>
                <a:lnTo>
                  <a:pt x="146" y="75"/>
                </a:lnTo>
                <a:lnTo>
                  <a:pt x="145" y="77"/>
                </a:lnTo>
                <a:lnTo>
                  <a:pt x="145" y="79"/>
                </a:lnTo>
                <a:lnTo>
                  <a:pt x="145" y="81"/>
                </a:lnTo>
                <a:lnTo>
                  <a:pt x="145" y="83"/>
                </a:lnTo>
                <a:lnTo>
                  <a:pt x="144" y="85"/>
                </a:lnTo>
                <a:lnTo>
                  <a:pt x="143" y="87"/>
                </a:lnTo>
                <a:lnTo>
                  <a:pt x="142" y="89"/>
                </a:lnTo>
                <a:lnTo>
                  <a:pt x="141" y="91"/>
                </a:lnTo>
                <a:lnTo>
                  <a:pt x="139" y="93"/>
                </a:lnTo>
                <a:lnTo>
                  <a:pt x="138" y="94"/>
                </a:lnTo>
                <a:lnTo>
                  <a:pt x="136" y="95"/>
                </a:lnTo>
                <a:lnTo>
                  <a:pt x="134" y="96"/>
                </a:lnTo>
                <a:lnTo>
                  <a:pt x="131" y="96"/>
                </a:lnTo>
                <a:lnTo>
                  <a:pt x="128" y="97"/>
                </a:lnTo>
                <a:lnTo>
                  <a:pt x="128" y="97"/>
                </a:lnTo>
                <a:lnTo>
                  <a:pt x="125" y="96"/>
                </a:lnTo>
                <a:lnTo>
                  <a:pt x="123" y="96"/>
                </a:lnTo>
                <a:lnTo>
                  <a:pt x="121" y="95"/>
                </a:lnTo>
                <a:lnTo>
                  <a:pt x="118" y="94"/>
                </a:lnTo>
                <a:lnTo>
                  <a:pt x="117" y="93"/>
                </a:lnTo>
                <a:lnTo>
                  <a:pt x="115" y="91"/>
                </a:lnTo>
                <a:lnTo>
                  <a:pt x="114" y="89"/>
                </a:lnTo>
                <a:lnTo>
                  <a:pt x="113" y="87"/>
                </a:lnTo>
                <a:lnTo>
                  <a:pt x="113" y="85"/>
                </a:lnTo>
                <a:lnTo>
                  <a:pt x="112" y="83"/>
                </a:lnTo>
                <a:lnTo>
                  <a:pt x="112" y="81"/>
                </a:lnTo>
                <a:lnTo>
                  <a:pt x="111" y="79"/>
                </a:lnTo>
                <a:lnTo>
                  <a:pt x="111" y="77"/>
                </a:lnTo>
                <a:lnTo>
                  <a:pt x="111" y="75"/>
                </a:lnTo>
                <a:lnTo>
                  <a:pt x="111" y="74"/>
                </a:lnTo>
                <a:lnTo>
                  <a:pt x="111" y="72"/>
                </a:lnTo>
                <a:lnTo>
                  <a:pt x="111" y="71"/>
                </a:lnTo>
                <a:lnTo>
                  <a:pt x="111" y="70"/>
                </a:lnTo>
                <a:lnTo>
                  <a:pt x="111" y="69"/>
                </a:lnTo>
                <a:lnTo>
                  <a:pt x="111" y="69"/>
                </a:lnTo>
                <a:lnTo>
                  <a:pt x="111" y="66"/>
                </a:lnTo>
                <a:lnTo>
                  <a:pt x="112" y="63"/>
                </a:lnTo>
                <a:lnTo>
                  <a:pt x="113" y="61"/>
                </a:lnTo>
                <a:lnTo>
                  <a:pt x="113" y="59"/>
                </a:lnTo>
                <a:lnTo>
                  <a:pt x="115" y="57"/>
                </a:lnTo>
                <a:lnTo>
                  <a:pt x="116" y="56"/>
                </a:lnTo>
                <a:lnTo>
                  <a:pt x="118" y="54"/>
                </a:lnTo>
                <a:lnTo>
                  <a:pt x="119" y="53"/>
                </a:lnTo>
                <a:lnTo>
                  <a:pt x="121" y="53"/>
                </a:lnTo>
                <a:lnTo>
                  <a:pt x="123" y="52"/>
                </a:lnTo>
                <a:lnTo>
                  <a:pt x="124" y="51"/>
                </a:lnTo>
                <a:lnTo>
                  <a:pt x="125" y="51"/>
                </a:lnTo>
                <a:lnTo>
                  <a:pt x="126" y="51"/>
                </a:lnTo>
                <a:lnTo>
                  <a:pt x="127" y="51"/>
                </a:lnTo>
                <a:lnTo>
                  <a:pt x="127" y="51"/>
                </a:lnTo>
                <a:lnTo>
                  <a:pt x="128" y="51"/>
                </a:lnTo>
                <a:lnTo>
                  <a:pt x="129" y="51"/>
                </a:lnTo>
                <a:close/>
                <a:moveTo>
                  <a:pt x="189" y="51"/>
                </a:moveTo>
                <a:lnTo>
                  <a:pt x="189" y="51"/>
                </a:lnTo>
                <a:lnTo>
                  <a:pt x="190" y="51"/>
                </a:lnTo>
                <a:lnTo>
                  <a:pt x="191" y="51"/>
                </a:lnTo>
                <a:lnTo>
                  <a:pt x="192" y="51"/>
                </a:lnTo>
                <a:lnTo>
                  <a:pt x="194" y="52"/>
                </a:lnTo>
                <a:lnTo>
                  <a:pt x="195" y="53"/>
                </a:lnTo>
                <a:lnTo>
                  <a:pt x="197" y="53"/>
                </a:lnTo>
                <a:lnTo>
                  <a:pt x="198" y="54"/>
                </a:lnTo>
                <a:lnTo>
                  <a:pt x="200" y="56"/>
                </a:lnTo>
                <a:lnTo>
                  <a:pt x="202" y="57"/>
                </a:lnTo>
                <a:lnTo>
                  <a:pt x="203" y="59"/>
                </a:lnTo>
                <a:lnTo>
                  <a:pt x="203" y="61"/>
                </a:lnTo>
                <a:lnTo>
                  <a:pt x="205" y="63"/>
                </a:lnTo>
                <a:lnTo>
                  <a:pt x="205" y="66"/>
                </a:lnTo>
                <a:lnTo>
                  <a:pt x="205" y="69"/>
                </a:lnTo>
                <a:lnTo>
                  <a:pt x="205" y="69"/>
                </a:lnTo>
                <a:lnTo>
                  <a:pt x="205" y="70"/>
                </a:lnTo>
                <a:lnTo>
                  <a:pt x="206" y="71"/>
                </a:lnTo>
                <a:lnTo>
                  <a:pt x="206" y="72"/>
                </a:lnTo>
                <a:lnTo>
                  <a:pt x="206" y="74"/>
                </a:lnTo>
                <a:lnTo>
                  <a:pt x="205" y="75"/>
                </a:lnTo>
                <a:lnTo>
                  <a:pt x="205" y="77"/>
                </a:lnTo>
                <a:lnTo>
                  <a:pt x="205" y="79"/>
                </a:lnTo>
                <a:lnTo>
                  <a:pt x="205" y="81"/>
                </a:lnTo>
                <a:lnTo>
                  <a:pt x="205" y="83"/>
                </a:lnTo>
                <a:lnTo>
                  <a:pt x="204" y="85"/>
                </a:lnTo>
                <a:lnTo>
                  <a:pt x="203" y="87"/>
                </a:lnTo>
                <a:lnTo>
                  <a:pt x="202" y="89"/>
                </a:lnTo>
                <a:lnTo>
                  <a:pt x="201" y="91"/>
                </a:lnTo>
                <a:lnTo>
                  <a:pt x="199" y="93"/>
                </a:lnTo>
                <a:lnTo>
                  <a:pt x="198" y="94"/>
                </a:lnTo>
                <a:lnTo>
                  <a:pt x="195" y="95"/>
                </a:lnTo>
                <a:lnTo>
                  <a:pt x="194" y="96"/>
                </a:lnTo>
                <a:lnTo>
                  <a:pt x="191" y="96"/>
                </a:lnTo>
                <a:lnTo>
                  <a:pt x="188" y="97"/>
                </a:lnTo>
                <a:lnTo>
                  <a:pt x="188" y="97"/>
                </a:lnTo>
                <a:lnTo>
                  <a:pt x="185" y="96"/>
                </a:lnTo>
                <a:lnTo>
                  <a:pt x="183" y="96"/>
                </a:lnTo>
                <a:lnTo>
                  <a:pt x="180" y="95"/>
                </a:lnTo>
                <a:lnTo>
                  <a:pt x="178" y="94"/>
                </a:lnTo>
                <a:lnTo>
                  <a:pt x="177" y="93"/>
                </a:lnTo>
                <a:lnTo>
                  <a:pt x="175" y="91"/>
                </a:lnTo>
                <a:lnTo>
                  <a:pt x="174" y="89"/>
                </a:lnTo>
                <a:lnTo>
                  <a:pt x="173" y="87"/>
                </a:lnTo>
                <a:lnTo>
                  <a:pt x="173" y="85"/>
                </a:lnTo>
                <a:lnTo>
                  <a:pt x="172" y="83"/>
                </a:lnTo>
                <a:lnTo>
                  <a:pt x="172" y="81"/>
                </a:lnTo>
                <a:lnTo>
                  <a:pt x="171" y="79"/>
                </a:lnTo>
                <a:lnTo>
                  <a:pt x="171" y="77"/>
                </a:lnTo>
                <a:lnTo>
                  <a:pt x="171" y="75"/>
                </a:lnTo>
                <a:lnTo>
                  <a:pt x="171" y="74"/>
                </a:lnTo>
                <a:lnTo>
                  <a:pt x="171" y="72"/>
                </a:lnTo>
                <a:lnTo>
                  <a:pt x="171" y="71"/>
                </a:lnTo>
                <a:lnTo>
                  <a:pt x="171" y="70"/>
                </a:lnTo>
                <a:lnTo>
                  <a:pt x="171" y="69"/>
                </a:lnTo>
                <a:lnTo>
                  <a:pt x="171" y="69"/>
                </a:lnTo>
                <a:lnTo>
                  <a:pt x="171" y="66"/>
                </a:lnTo>
                <a:lnTo>
                  <a:pt x="172" y="63"/>
                </a:lnTo>
                <a:lnTo>
                  <a:pt x="173" y="61"/>
                </a:lnTo>
                <a:lnTo>
                  <a:pt x="173" y="59"/>
                </a:lnTo>
                <a:lnTo>
                  <a:pt x="175" y="57"/>
                </a:lnTo>
                <a:lnTo>
                  <a:pt x="177" y="56"/>
                </a:lnTo>
                <a:lnTo>
                  <a:pt x="178" y="54"/>
                </a:lnTo>
                <a:lnTo>
                  <a:pt x="180" y="53"/>
                </a:lnTo>
                <a:lnTo>
                  <a:pt x="181" y="53"/>
                </a:lnTo>
                <a:lnTo>
                  <a:pt x="182" y="52"/>
                </a:lnTo>
                <a:lnTo>
                  <a:pt x="184" y="51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88" y="51"/>
                </a:lnTo>
                <a:lnTo>
                  <a:pt x="188" y="51"/>
                </a:lnTo>
                <a:lnTo>
                  <a:pt x="189" y="51"/>
                </a:lnTo>
                <a:close/>
                <a:moveTo>
                  <a:pt x="98" y="0"/>
                </a:moveTo>
                <a:lnTo>
                  <a:pt x="99" y="0"/>
                </a:lnTo>
                <a:lnTo>
                  <a:pt x="100" y="0"/>
                </a:lnTo>
                <a:lnTo>
                  <a:pt x="101" y="1"/>
                </a:lnTo>
                <a:lnTo>
                  <a:pt x="102" y="1"/>
                </a:lnTo>
                <a:lnTo>
                  <a:pt x="104" y="1"/>
                </a:lnTo>
                <a:lnTo>
                  <a:pt x="105" y="2"/>
                </a:lnTo>
                <a:lnTo>
                  <a:pt x="107" y="3"/>
                </a:lnTo>
                <a:lnTo>
                  <a:pt x="108" y="4"/>
                </a:lnTo>
                <a:lnTo>
                  <a:pt x="110" y="4"/>
                </a:lnTo>
                <a:lnTo>
                  <a:pt x="111" y="6"/>
                </a:lnTo>
                <a:lnTo>
                  <a:pt x="112" y="8"/>
                </a:lnTo>
                <a:lnTo>
                  <a:pt x="113" y="10"/>
                </a:lnTo>
                <a:lnTo>
                  <a:pt x="114" y="12"/>
                </a:lnTo>
                <a:lnTo>
                  <a:pt x="115" y="15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1"/>
                </a:lnTo>
                <a:lnTo>
                  <a:pt x="115" y="23"/>
                </a:lnTo>
                <a:lnTo>
                  <a:pt x="115" y="24"/>
                </a:lnTo>
                <a:lnTo>
                  <a:pt x="115" y="26"/>
                </a:lnTo>
                <a:lnTo>
                  <a:pt x="115" y="28"/>
                </a:lnTo>
                <a:lnTo>
                  <a:pt x="114" y="30"/>
                </a:lnTo>
                <a:lnTo>
                  <a:pt x="114" y="32"/>
                </a:lnTo>
                <a:lnTo>
                  <a:pt x="113" y="34"/>
                </a:lnTo>
                <a:lnTo>
                  <a:pt x="112" y="36"/>
                </a:lnTo>
                <a:lnTo>
                  <a:pt x="112" y="38"/>
                </a:lnTo>
                <a:lnTo>
                  <a:pt x="110" y="40"/>
                </a:lnTo>
                <a:lnTo>
                  <a:pt x="108" y="42"/>
                </a:lnTo>
                <a:lnTo>
                  <a:pt x="107" y="43"/>
                </a:lnTo>
                <a:lnTo>
                  <a:pt x="105" y="45"/>
                </a:lnTo>
                <a:lnTo>
                  <a:pt x="103" y="45"/>
                </a:lnTo>
                <a:lnTo>
                  <a:pt x="101" y="46"/>
                </a:lnTo>
                <a:lnTo>
                  <a:pt x="97" y="46"/>
                </a:lnTo>
                <a:lnTo>
                  <a:pt x="97" y="46"/>
                </a:lnTo>
                <a:lnTo>
                  <a:pt x="94" y="46"/>
                </a:lnTo>
                <a:lnTo>
                  <a:pt x="92" y="45"/>
                </a:lnTo>
                <a:lnTo>
                  <a:pt x="90" y="45"/>
                </a:lnTo>
                <a:lnTo>
                  <a:pt x="88" y="43"/>
                </a:lnTo>
                <a:lnTo>
                  <a:pt x="86" y="42"/>
                </a:lnTo>
                <a:lnTo>
                  <a:pt x="85" y="40"/>
                </a:lnTo>
                <a:lnTo>
                  <a:pt x="83" y="38"/>
                </a:lnTo>
                <a:lnTo>
                  <a:pt x="83" y="36"/>
                </a:lnTo>
                <a:lnTo>
                  <a:pt x="82" y="34"/>
                </a:lnTo>
                <a:lnTo>
                  <a:pt x="81" y="32"/>
                </a:lnTo>
                <a:lnTo>
                  <a:pt x="81" y="30"/>
                </a:lnTo>
                <a:lnTo>
                  <a:pt x="80" y="28"/>
                </a:lnTo>
                <a:lnTo>
                  <a:pt x="80" y="26"/>
                </a:lnTo>
                <a:lnTo>
                  <a:pt x="80" y="24"/>
                </a:lnTo>
                <a:lnTo>
                  <a:pt x="80" y="23"/>
                </a:lnTo>
                <a:lnTo>
                  <a:pt x="80" y="21"/>
                </a:lnTo>
                <a:lnTo>
                  <a:pt x="80" y="20"/>
                </a:lnTo>
                <a:lnTo>
                  <a:pt x="80" y="19"/>
                </a:lnTo>
                <a:lnTo>
                  <a:pt x="80" y="19"/>
                </a:lnTo>
                <a:lnTo>
                  <a:pt x="80" y="19"/>
                </a:lnTo>
                <a:lnTo>
                  <a:pt x="80" y="15"/>
                </a:lnTo>
                <a:lnTo>
                  <a:pt x="81" y="12"/>
                </a:lnTo>
                <a:lnTo>
                  <a:pt x="82" y="10"/>
                </a:lnTo>
                <a:lnTo>
                  <a:pt x="83" y="8"/>
                </a:lnTo>
                <a:lnTo>
                  <a:pt x="84" y="6"/>
                </a:lnTo>
                <a:lnTo>
                  <a:pt x="86" y="5"/>
                </a:lnTo>
                <a:lnTo>
                  <a:pt x="87" y="4"/>
                </a:lnTo>
                <a:lnTo>
                  <a:pt x="89" y="3"/>
                </a:lnTo>
                <a:lnTo>
                  <a:pt x="90" y="2"/>
                </a:lnTo>
                <a:lnTo>
                  <a:pt x="92" y="1"/>
                </a:lnTo>
                <a:lnTo>
                  <a:pt x="93" y="1"/>
                </a:lnTo>
                <a:lnTo>
                  <a:pt x="94" y="1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8" y="0"/>
                </a:lnTo>
                <a:close/>
                <a:moveTo>
                  <a:pt x="158" y="0"/>
                </a:moveTo>
                <a:lnTo>
                  <a:pt x="159" y="0"/>
                </a:lnTo>
                <a:lnTo>
                  <a:pt x="160" y="0"/>
                </a:lnTo>
                <a:lnTo>
                  <a:pt x="161" y="1"/>
                </a:lnTo>
                <a:lnTo>
                  <a:pt x="162" y="1"/>
                </a:lnTo>
                <a:lnTo>
                  <a:pt x="164" y="1"/>
                </a:lnTo>
                <a:lnTo>
                  <a:pt x="165" y="2"/>
                </a:lnTo>
                <a:lnTo>
                  <a:pt x="167" y="3"/>
                </a:lnTo>
                <a:lnTo>
                  <a:pt x="168" y="4"/>
                </a:lnTo>
                <a:lnTo>
                  <a:pt x="169" y="4"/>
                </a:lnTo>
                <a:lnTo>
                  <a:pt x="171" y="6"/>
                </a:lnTo>
                <a:lnTo>
                  <a:pt x="172" y="8"/>
                </a:lnTo>
                <a:lnTo>
                  <a:pt x="173" y="10"/>
                </a:lnTo>
                <a:lnTo>
                  <a:pt x="174" y="12"/>
                </a:lnTo>
                <a:lnTo>
                  <a:pt x="175" y="15"/>
                </a:lnTo>
                <a:lnTo>
                  <a:pt x="175" y="19"/>
                </a:lnTo>
                <a:lnTo>
                  <a:pt x="175" y="19"/>
                </a:lnTo>
                <a:lnTo>
                  <a:pt x="175" y="19"/>
                </a:lnTo>
                <a:lnTo>
                  <a:pt x="175" y="20"/>
                </a:lnTo>
                <a:lnTo>
                  <a:pt x="175" y="21"/>
                </a:lnTo>
                <a:lnTo>
                  <a:pt x="175" y="23"/>
                </a:lnTo>
                <a:lnTo>
                  <a:pt x="175" y="24"/>
                </a:lnTo>
                <a:lnTo>
                  <a:pt x="175" y="26"/>
                </a:lnTo>
                <a:lnTo>
                  <a:pt x="175" y="28"/>
                </a:lnTo>
                <a:lnTo>
                  <a:pt x="174" y="30"/>
                </a:lnTo>
                <a:lnTo>
                  <a:pt x="174" y="32"/>
                </a:lnTo>
                <a:lnTo>
                  <a:pt x="173" y="34"/>
                </a:lnTo>
                <a:lnTo>
                  <a:pt x="172" y="36"/>
                </a:lnTo>
                <a:lnTo>
                  <a:pt x="172" y="38"/>
                </a:lnTo>
                <a:lnTo>
                  <a:pt x="170" y="40"/>
                </a:lnTo>
                <a:lnTo>
                  <a:pt x="169" y="42"/>
                </a:lnTo>
                <a:lnTo>
                  <a:pt x="167" y="43"/>
                </a:lnTo>
                <a:lnTo>
                  <a:pt x="166" y="45"/>
                </a:lnTo>
                <a:lnTo>
                  <a:pt x="163" y="45"/>
                </a:lnTo>
                <a:lnTo>
                  <a:pt x="161" y="46"/>
                </a:lnTo>
                <a:lnTo>
                  <a:pt x="158" y="46"/>
                </a:lnTo>
                <a:lnTo>
                  <a:pt x="158" y="46"/>
                </a:lnTo>
                <a:lnTo>
                  <a:pt x="154" y="46"/>
                </a:lnTo>
                <a:lnTo>
                  <a:pt x="152" y="45"/>
                </a:lnTo>
                <a:lnTo>
                  <a:pt x="150" y="45"/>
                </a:lnTo>
                <a:lnTo>
                  <a:pt x="148" y="43"/>
                </a:lnTo>
                <a:lnTo>
                  <a:pt x="147" y="42"/>
                </a:lnTo>
                <a:lnTo>
                  <a:pt x="145" y="40"/>
                </a:lnTo>
                <a:lnTo>
                  <a:pt x="144" y="38"/>
                </a:lnTo>
                <a:lnTo>
                  <a:pt x="143" y="36"/>
                </a:lnTo>
                <a:lnTo>
                  <a:pt x="142" y="34"/>
                </a:lnTo>
                <a:lnTo>
                  <a:pt x="142" y="32"/>
                </a:lnTo>
                <a:lnTo>
                  <a:pt x="141" y="30"/>
                </a:lnTo>
                <a:lnTo>
                  <a:pt x="141" y="28"/>
                </a:lnTo>
                <a:lnTo>
                  <a:pt x="140" y="26"/>
                </a:lnTo>
                <a:lnTo>
                  <a:pt x="140" y="24"/>
                </a:lnTo>
                <a:lnTo>
                  <a:pt x="140" y="23"/>
                </a:lnTo>
                <a:lnTo>
                  <a:pt x="140" y="21"/>
                </a:lnTo>
                <a:lnTo>
                  <a:pt x="140" y="20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41" y="15"/>
                </a:lnTo>
                <a:lnTo>
                  <a:pt x="141" y="12"/>
                </a:lnTo>
                <a:lnTo>
                  <a:pt x="142" y="10"/>
                </a:lnTo>
                <a:lnTo>
                  <a:pt x="143" y="8"/>
                </a:lnTo>
                <a:lnTo>
                  <a:pt x="145" y="6"/>
                </a:lnTo>
                <a:lnTo>
                  <a:pt x="146" y="5"/>
                </a:lnTo>
                <a:lnTo>
                  <a:pt x="147" y="4"/>
                </a:lnTo>
                <a:lnTo>
                  <a:pt x="149" y="3"/>
                </a:lnTo>
                <a:lnTo>
                  <a:pt x="150" y="2"/>
                </a:lnTo>
                <a:lnTo>
                  <a:pt x="151" y="1"/>
                </a:lnTo>
                <a:lnTo>
                  <a:pt x="153" y="1"/>
                </a:lnTo>
                <a:lnTo>
                  <a:pt x="154" y="1"/>
                </a:lnTo>
                <a:lnTo>
                  <a:pt x="156" y="0"/>
                </a:lnTo>
                <a:lnTo>
                  <a:pt x="156" y="0"/>
                </a:lnTo>
                <a:lnTo>
                  <a:pt x="157" y="0"/>
                </a:lnTo>
                <a:lnTo>
                  <a:pt x="158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085550">
            <a:extLst>
              <a:ext uri="{FF2B5EF4-FFF2-40B4-BE49-F238E27FC236}">
                <a16:creationId xmlns:a16="http://schemas.microsoft.com/office/drawing/2014/main" id="{DE077C09-96EF-7FF7-440E-471661CDCD68}"/>
              </a:ext>
            </a:extLst>
          </p:cNvPr>
          <p:cNvSpPr txBox="1"/>
          <p:nvPr/>
        </p:nvSpPr>
        <p:spPr>
          <a:xfrm>
            <a:off x="7369406" y="2230322"/>
            <a:ext cx="3262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如何介绍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家乡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农产品</a:t>
            </a:r>
            <a:endParaRPr lang="en-US" altLang="zh-CN" sz="60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21726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121658">
            <a:extLst>
              <a:ext uri="{FF2B5EF4-FFF2-40B4-BE49-F238E27FC236}">
                <a16:creationId xmlns:a16="http://schemas.microsoft.com/office/drawing/2014/main" id="{6A8FA582-AB00-44D3-B431-CE61C080A739}"/>
              </a:ext>
            </a:extLst>
          </p:cNvPr>
          <p:cNvSpPr txBox="1"/>
          <p:nvPr/>
        </p:nvSpPr>
        <p:spPr>
          <a:xfrm>
            <a:off x="3016391" y="2223303"/>
            <a:ext cx="8043329" cy="32696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）充分学习直播营销话术，并从中根据账号经营范围、主播人设选择适宜的话术进行记录。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）充分了解直播农产品的基本信息，包括品种、产地、外观等。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）了解农产品背后的故事，并将农产品的种植、采收过程讲述给观众，切记不可杜撰故事、夸大其词。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）针对农产品进行一些配菜建议，包括不同的使用方法等。</a:t>
            </a:r>
          </a:p>
          <a:p>
            <a:pPr defTabSz="914034" fontAlgn="base">
              <a:lnSpc>
                <a:spcPct val="150000"/>
              </a:lnSpc>
            </a:pP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（</a:t>
            </a:r>
            <a:r>
              <a:rPr lang="en-US" altLang="zh-CN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r>
              <a:rPr lang="zh-CN" altLang="en-US" b="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）根据直播间观众提出的问题进行详细的回答。</a:t>
            </a:r>
          </a:p>
        </p:txBody>
      </p:sp>
      <p:grpSp>
        <p:nvGrpSpPr>
          <p:cNvPr id="2" name="545950">
            <a:extLst>
              <a:ext uri="{FF2B5EF4-FFF2-40B4-BE49-F238E27FC236}">
                <a16:creationId xmlns:a16="http://schemas.microsoft.com/office/drawing/2014/main" id="{BBF2A09E-6BF9-4793-8AA3-4D5907B5A9E9}"/>
              </a:ext>
            </a:extLst>
          </p:cNvPr>
          <p:cNvGrpSpPr/>
          <p:nvPr/>
        </p:nvGrpSpPr>
        <p:grpSpPr>
          <a:xfrm>
            <a:off x="1233095" y="3012958"/>
            <a:ext cx="1690305" cy="1690304"/>
            <a:chOff x="1153706" y="2353777"/>
            <a:chExt cx="1690965" cy="1690964"/>
          </a:xfrm>
        </p:grpSpPr>
        <p:sp>
          <p:nvSpPr>
            <p:cNvPr id="54" name="974014">
              <a:extLst>
                <a:ext uri="{FF2B5EF4-FFF2-40B4-BE49-F238E27FC236}">
                  <a16:creationId xmlns:a16="http://schemas.microsoft.com/office/drawing/2014/main" id="{47BCE890-A568-4496-BEDB-93BC45ECB574}"/>
                </a:ext>
              </a:extLst>
            </p:cNvPr>
            <p:cNvSpPr/>
            <p:nvPr/>
          </p:nvSpPr>
          <p:spPr bwMode="auto">
            <a:xfrm>
              <a:off x="1153706" y="2353777"/>
              <a:ext cx="1690965" cy="1690964"/>
            </a:xfrm>
            <a:prstGeom prst="ellipse">
              <a:avLst/>
            </a:prstGeom>
            <a:solidFill>
              <a:srgbClr val="0760D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999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5" name="719295">
              <a:extLst>
                <a:ext uri="{FF2B5EF4-FFF2-40B4-BE49-F238E27FC236}">
                  <a16:creationId xmlns:a16="http://schemas.microsoft.com/office/drawing/2014/main" id="{4EB79771-49E6-47F9-803B-4CF9B77B436C}"/>
                </a:ext>
              </a:extLst>
            </p:cNvPr>
            <p:cNvSpPr/>
            <p:nvPr/>
          </p:nvSpPr>
          <p:spPr bwMode="auto">
            <a:xfrm rot="2700000">
              <a:off x="1813991" y="2954946"/>
              <a:ext cx="865676" cy="983550"/>
            </a:xfrm>
            <a:prstGeom prst="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56" tIns="45678" rIns="91356" bIns="45678" numCol="1" rtlCol="0" anchor="t" anchorCtr="0" compatLnSpc="1">
              <a:prstTxWarp prst="textNoShape">
                <a:avLst/>
              </a:prstTxWarp>
            </a:bodyPr>
            <a:lstStyle/>
            <a:p>
              <a:pPr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6" name="180615">
              <a:extLst>
                <a:ext uri="{FF2B5EF4-FFF2-40B4-BE49-F238E27FC236}">
                  <a16:creationId xmlns:a16="http://schemas.microsoft.com/office/drawing/2014/main" id="{76995BED-C966-4CA4-A7AF-AC4CAF6EAA65}"/>
                </a:ext>
              </a:extLst>
            </p:cNvPr>
            <p:cNvSpPr/>
            <p:nvPr/>
          </p:nvSpPr>
          <p:spPr bwMode="auto">
            <a:xfrm>
              <a:off x="1500001" y="2700072"/>
              <a:ext cx="998376" cy="998375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5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7" name="925896">
              <a:extLst>
                <a:ext uri="{FF2B5EF4-FFF2-40B4-BE49-F238E27FC236}">
                  <a16:creationId xmlns:a16="http://schemas.microsoft.com/office/drawing/2014/main" id="{DDDF7645-327C-4771-AB1A-2192D7E2632C}"/>
                </a:ext>
              </a:extLst>
            </p:cNvPr>
            <p:cNvSpPr/>
            <p:nvPr/>
          </p:nvSpPr>
          <p:spPr bwMode="auto">
            <a:xfrm>
              <a:off x="1734801" y="2788775"/>
              <a:ext cx="468667" cy="820968"/>
            </a:xfrm>
            <a:custGeom>
              <a:avLst/>
              <a:gdLst/>
              <a:ahLst/>
              <a:cxnLst/>
              <a:rect l="l" t="t" r="r" b="b"/>
              <a:pathLst>
                <a:path w="1108091" h="1941052">
                  <a:moveTo>
                    <a:pt x="522494" y="1443800"/>
                  </a:moveTo>
                  <a:cubicBezTo>
                    <a:pt x="599690" y="1444956"/>
                    <a:pt x="662373" y="1467884"/>
                    <a:pt x="710541" y="1512582"/>
                  </a:cubicBezTo>
                  <a:cubicBezTo>
                    <a:pt x="758710" y="1557280"/>
                    <a:pt x="783531" y="1616807"/>
                    <a:pt x="785003" y="1691164"/>
                  </a:cubicBezTo>
                  <a:cubicBezTo>
                    <a:pt x="783531" y="1765626"/>
                    <a:pt x="758710" y="1825574"/>
                    <a:pt x="710541" y="1871008"/>
                  </a:cubicBezTo>
                  <a:cubicBezTo>
                    <a:pt x="662373" y="1916442"/>
                    <a:pt x="599690" y="1939790"/>
                    <a:pt x="522494" y="1941052"/>
                  </a:cubicBezTo>
                  <a:cubicBezTo>
                    <a:pt x="445298" y="1939790"/>
                    <a:pt x="382616" y="1916442"/>
                    <a:pt x="334447" y="1871008"/>
                  </a:cubicBezTo>
                  <a:cubicBezTo>
                    <a:pt x="286278" y="1825574"/>
                    <a:pt x="261458" y="1765626"/>
                    <a:pt x="259985" y="1691164"/>
                  </a:cubicBezTo>
                  <a:cubicBezTo>
                    <a:pt x="261458" y="1616807"/>
                    <a:pt x="286278" y="1557280"/>
                    <a:pt x="334447" y="1512582"/>
                  </a:cubicBezTo>
                  <a:cubicBezTo>
                    <a:pt x="382616" y="1467884"/>
                    <a:pt x="445298" y="1444956"/>
                    <a:pt x="522494" y="1443800"/>
                  </a:cubicBezTo>
                  <a:close/>
                  <a:moveTo>
                    <a:pt x="562880" y="0"/>
                  </a:moveTo>
                  <a:cubicBezTo>
                    <a:pt x="723635" y="158"/>
                    <a:pt x="853943" y="40859"/>
                    <a:pt x="953804" y="122105"/>
                  </a:cubicBezTo>
                  <a:cubicBezTo>
                    <a:pt x="1053665" y="203350"/>
                    <a:pt x="1105094" y="324192"/>
                    <a:pt x="1108091" y="484632"/>
                  </a:cubicBezTo>
                  <a:cubicBezTo>
                    <a:pt x="1105587" y="578229"/>
                    <a:pt x="1081726" y="655911"/>
                    <a:pt x="1036509" y="717680"/>
                  </a:cubicBezTo>
                  <a:cubicBezTo>
                    <a:pt x="991291" y="779449"/>
                    <a:pt x="939744" y="835439"/>
                    <a:pt x="881866" y="885652"/>
                  </a:cubicBezTo>
                  <a:cubicBezTo>
                    <a:pt x="823989" y="935865"/>
                    <a:pt x="774808" y="990436"/>
                    <a:pt x="734323" y="1049366"/>
                  </a:cubicBezTo>
                  <a:cubicBezTo>
                    <a:pt x="693839" y="1108295"/>
                    <a:pt x="677077" y="1181718"/>
                    <a:pt x="684038" y="1269635"/>
                  </a:cubicBezTo>
                  <a:lnTo>
                    <a:pt x="358426" y="1269635"/>
                  </a:lnTo>
                  <a:cubicBezTo>
                    <a:pt x="347028" y="1169268"/>
                    <a:pt x="359727" y="1084776"/>
                    <a:pt x="396525" y="1016158"/>
                  </a:cubicBezTo>
                  <a:cubicBezTo>
                    <a:pt x="433322" y="947540"/>
                    <a:pt x="479308" y="887421"/>
                    <a:pt x="534484" y="835801"/>
                  </a:cubicBezTo>
                  <a:cubicBezTo>
                    <a:pt x="589659" y="784181"/>
                    <a:pt x="639117" y="733686"/>
                    <a:pt x="682855" y="684314"/>
                  </a:cubicBezTo>
                  <a:cubicBezTo>
                    <a:pt x="726593" y="634942"/>
                    <a:pt x="749705" y="579320"/>
                    <a:pt x="752189" y="517446"/>
                  </a:cubicBezTo>
                  <a:cubicBezTo>
                    <a:pt x="751611" y="448769"/>
                    <a:pt x="731313" y="395551"/>
                    <a:pt x="691295" y="357795"/>
                  </a:cubicBezTo>
                  <a:cubicBezTo>
                    <a:pt x="651277" y="320038"/>
                    <a:pt x="595010" y="300897"/>
                    <a:pt x="522494" y="300371"/>
                  </a:cubicBezTo>
                  <a:cubicBezTo>
                    <a:pt x="462336" y="300371"/>
                    <a:pt x="406595" y="313623"/>
                    <a:pt x="355271" y="340126"/>
                  </a:cubicBezTo>
                  <a:cubicBezTo>
                    <a:pt x="303947" y="366629"/>
                    <a:pt x="254516" y="406384"/>
                    <a:pt x="206978" y="459391"/>
                  </a:cubicBezTo>
                  <a:lnTo>
                    <a:pt x="0" y="267557"/>
                  </a:lnTo>
                  <a:cubicBezTo>
                    <a:pt x="70781" y="185734"/>
                    <a:pt x="153236" y="120948"/>
                    <a:pt x="247364" y="73200"/>
                  </a:cubicBezTo>
                  <a:cubicBezTo>
                    <a:pt x="341493" y="25452"/>
                    <a:pt x="446665" y="1052"/>
                    <a:pt x="56288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60" name="023971">
            <a:extLst>
              <a:ext uri="{FF2B5EF4-FFF2-40B4-BE49-F238E27FC236}">
                <a16:creationId xmlns:a16="http://schemas.microsoft.com/office/drawing/2014/main" id="{9CFBEEA6-26AD-4234-885E-4DA0C52B1F78}"/>
              </a:ext>
            </a:extLst>
          </p:cNvPr>
          <p:cNvSpPr/>
          <p:nvPr/>
        </p:nvSpPr>
        <p:spPr bwMode="auto">
          <a:xfrm>
            <a:off x="1316640" y="2127291"/>
            <a:ext cx="1523213" cy="50841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实训方法</a:t>
            </a:r>
          </a:p>
        </p:txBody>
      </p:sp>
      <p:sp>
        <p:nvSpPr>
          <p:cNvPr id="4" name="613131">
            <a:extLst>
              <a:ext uri="{FF2B5EF4-FFF2-40B4-BE49-F238E27FC236}">
                <a16:creationId xmlns:a16="http://schemas.microsoft.com/office/drawing/2014/main" id="{97DC54AE-75FA-A5FB-AA05-C2AAA23FDDE2}"/>
              </a:ext>
            </a:extLst>
          </p:cNvPr>
          <p:cNvSpPr/>
          <p:nvPr/>
        </p:nvSpPr>
        <p:spPr>
          <a:xfrm>
            <a:off x="1887055" y="1067070"/>
            <a:ext cx="8648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实训任务六、设计农产品营销话术</a:t>
            </a:r>
          </a:p>
        </p:txBody>
      </p:sp>
    </p:spTree>
    <p:extLst>
      <p:ext uri="{BB962C8B-B14F-4D97-AF65-F5344CB8AC3E}">
        <p14:creationId xmlns:p14="http://schemas.microsoft.com/office/powerpoint/2010/main" val="2885908741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C0ACB7-1FA9-46EA-B3E7-3E198AB59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79" y="-2209448"/>
            <a:ext cx="14367908" cy="107759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22BDFB-9868-7648-A9D7-8C9FDFED7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880" y="1951166"/>
            <a:ext cx="3865120" cy="32515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100631-D62C-4371-94E8-AAD8994F5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550" y="5058791"/>
            <a:ext cx="1342603" cy="91529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C32CEE9-80A5-4615-9831-FAD136A10AC5}"/>
              </a:ext>
            </a:extLst>
          </p:cNvPr>
          <p:cNvSpPr txBox="1"/>
          <p:nvPr/>
        </p:nvSpPr>
        <p:spPr>
          <a:xfrm>
            <a:off x="1783462" y="2312755"/>
            <a:ext cx="463761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Ready Go</a:t>
            </a:r>
            <a:r>
              <a:rPr lang="zh-CN" altLang="en-US" sz="5998" b="1" dirty="0">
                <a:solidFill>
                  <a:srgbClr val="00B0F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！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6D1CD92-75EA-4784-904B-78A3C23A69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55" y="1949438"/>
            <a:ext cx="1741975" cy="174197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5D1ABD-7CDC-833A-87C8-34A0E7F42925}"/>
              </a:ext>
            </a:extLst>
          </p:cNvPr>
          <p:cNvSpPr txBox="1"/>
          <p:nvPr/>
        </p:nvSpPr>
        <p:spPr>
          <a:xfrm>
            <a:off x="1102315" y="1086487"/>
            <a:ext cx="4715137" cy="7075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998" b="1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LIVE BROADCAST</a:t>
            </a:r>
            <a:endParaRPr kumimoji="1" lang="zh-CN" altLang="en-US" sz="3998" b="1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B76EA-912F-A504-930A-455EEDD8BAE6}"/>
              </a:ext>
            </a:extLst>
          </p:cNvPr>
          <p:cNvSpPr txBox="1"/>
          <p:nvPr/>
        </p:nvSpPr>
        <p:spPr>
          <a:xfrm>
            <a:off x="3032074" y="3576920"/>
            <a:ext cx="5570756" cy="1015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98" b="1" dirty="0">
                <a:ln w="12700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直播营销与运营</a:t>
            </a:r>
          </a:p>
        </p:txBody>
      </p:sp>
    </p:spTree>
    <p:extLst>
      <p:ext uri="{BB962C8B-B14F-4D97-AF65-F5344CB8AC3E}">
        <p14:creationId xmlns:p14="http://schemas.microsoft.com/office/powerpoint/2010/main" val="2472875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  <p:extLst>
    <p:ext uri="{E180D4A7-C9FB-4DFB-919C-405C955672EB}">
      <p14:showEvtLst xmlns:p14="http://schemas.microsoft.com/office/powerpoint/2010/main">
        <p14:playEvt time="69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FB257EC2-CEEA-F248-9C75-45B3A5B74CDE}"/>
              </a:ext>
            </a:extLst>
          </p:cNvPr>
          <p:cNvSpPr txBox="1"/>
          <p:nvPr/>
        </p:nvSpPr>
        <p:spPr>
          <a:xfrm>
            <a:off x="5201662" y="1151566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73" name="027482">
            <a:extLst>
              <a:ext uri="{FF2B5EF4-FFF2-40B4-BE49-F238E27FC236}">
                <a16:creationId xmlns:a16="http://schemas.microsoft.com/office/drawing/2014/main" id="{92BDEC24-73B5-4B77-9293-998B2A8FB364}"/>
              </a:ext>
            </a:extLst>
          </p:cNvPr>
          <p:cNvSpPr/>
          <p:nvPr/>
        </p:nvSpPr>
        <p:spPr bwMode="auto">
          <a:xfrm>
            <a:off x="2101446" y="3039582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4" name="399802">
            <a:extLst>
              <a:ext uri="{FF2B5EF4-FFF2-40B4-BE49-F238E27FC236}">
                <a16:creationId xmlns:a16="http://schemas.microsoft.com/office/drawing/2014/main" id="{285F2D3B-15BE-4F40-9CEB-82FFD6A60978}"/>
              </a:ext>
            </a:extLst>
          </p:cNvPr>
          <p:cNvSpPr/>
          <p:nvPr/>
        </p:nvSpPr>
        <p:spPr bwMode="auto">
          <a:xfrm>
            <a:off x="2093688" y="4507488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5" name="233083">
            <a:extLst>
              <a:ext uri="{FF2B5EF4-FFF2-40B4-BE49-F238E27FC236}">
                <a16:creationId xmlns:a16="http://schemas.microsoft.com/office/drawing/2014/main" id="{8A6D3B2D-AC9E-496F-8DB0-5A33056BFCA1}"/>
              </a:ext>
            </a:extLst>
          </p:cNvPr>
          <p:cNvSpPr/>
          <p:nvPr/>
        </p:nvSpPr>
        <p:spPr bwMode="auto">
          <a:xfrm>
            <a:off x="6527013" y="3041743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6" name="505403">
            <a:extLst>
              <a:ext uri="{FF2B5EF4-FFF2-40B4-BE49-F238E27FC236}">
                <a16:creationId xmlns:a16="http://schemas.microsoft.com/office/drawing/2014/main" id="{95885840-5D80-4081-BAE7-D32A28799881}"/>
              </a:ext>
            </a:extLst>
          </p:cNvPr>
          <p:cNvSpPr/>
          <p:nvPr/>
        </p:nvSpPr>
        <p:spPr bwMode="auto">
          <a:xfrm>
            <a:off x="6527013" y="4455585"/>
            <a:ext cx="605760" cy="605760"/>
          </a:xfrm>
          <a:prstGeom prst="roundRect">
            <a:avLst>
              <a:gd name="adj" fmla="val 7236"/>
            </a:avLst>
          </a:prstGeom>
          <a:solidFill>
            <a:srgbClr val="0760D9"/>
          </a:solidFill>
          <a:ln w="381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99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199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7" name="440684">
            <a:extLst>
              <a:ext uri="{FF2B5EF4-FFF2-40B4-BE49-F238E27FC236}">
                <a16:creationId xmlns:a16="http://schemas.microsoft.com/office/drawing/2014/main" id="{495F5DAF-EBBB-47DB-A0A9-6018B4A75A29}"/>
              </a:ext>
            </a:extLst>
          </p:cNvPr>
          <p:cNvSpPr txBox="1"/>
          <p:nvPr/>
        </p:nvSpPr>
        <p:spPr>
          <a:xfrm>
            <a:off x="2847313" y="2812459"/>
            <a:ext cx="2933833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3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99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认识直播营销话术</a:t>
            </a:r>
          </a:p>
        </p:txBody>
      </p:sp>
      <p:sp>
        <p:nvSpPr>
          <p:cNvPr id="78" name="712103">
            <a:extLst>
              <a:ext uri="{FF2B5EF4-FFF2-40B4-BE49-F238E27FC236}">
                <a16:creationId xmlns:a16="http://schemas.microsoft.com/office/drawing/2014/main" id="{D3700C90-19B3-43B0-AC4B-A74846B3F874}"/>
              </a:ext>
            </a:extLst>
          </p:cNvPr>
          <p:cNvSpPr txBox="1"/>
          <p:nvPr/>
        </p:nvSpPr>
        <p:spPr>
          <a:xfrm>
            <a:off x="2856555" y="4315314"/>
            <a:ext cx="2984124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使用直播营销常用话术</a:t>
            </a:r>
          </a:p>
        </p:txBody>
      </p:sp>
      <p:sp>
        <p:nvSpPr>
          <p:cNvPr id="79" name="184523">
            <a:extLst>
              <a:ext uri="{FF2B5EF4-FFF2-40B4-BE49-F238E27FC236}">
                <a16:creationId xmlns:a16="http://schemas.microsoft.com/office/drawing/2014/main" id="{A221284F-9216-4467-B699-8256D0D5B36E}"/>
              </a:ext>
            </a:extLst>
          </p:cNvPr>
          <p:cNvSpPr txBox="1"/>
          <p:nvPr/>
        </p:nvSpPr>
        <p:spPr>
          <a:xfrm>
            <a:off x="7289880" y="2801427"/>
            <a:ext cx="2861826" cy="97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设计直播营销话术剧本</a:t>
            </a:r>
          </a:p>
        </p:txBody>
      </p:sp>
      <p:sp>
        <p:nvSpPr>
          <p:cNvPr id="80" name="929704">
            <a:extLst>
              <a:ext uri="{FF2B5EF4-FFF2-40B4-BE49-F238E27FC236}">
                <a16:creationId xmlns:a16="http://schemas.microsoft.com/office/drawing/2014/main" id="{DC2C5FDC-B839-4B26-A66C-2952BCCD6F2D}"/>
              </a:ext>
            </a:extLst>
          </p:cNvPr>
          <p:cNvSpPr txBox="1"/>
          <p:nvPr/>
        </p:nvSpPr>
        <p:spPr>
          <a:xfrm>
            <a:off x="7289880" y="4455585"/>
            <a:ext cx="2808432" cy="53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1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实训任务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8E14B-28EA-3849-BAC0-84710AF461D3}"/>
              </a:ext>
            </a:extLst>
          </p:cNvPr>
          <p:cNvSpPr txBox="1"/>
          <p:nvPr/>
        </p:nvSpPr>
        <p:spPr>
          <a:xfrm>
            <a:off x="2897800" y="3696660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Understand live broadcast marketing language 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D02E7B-FA2D-F744-A0CC-F8F16276C776}"/>
              </a:ext>
            </a:extLst>
          </p:cNvPr>
          <p:cNvSpPr txBox="1"/>
          <p:nvPr/>
        </p:nvSpPr>
        <p:spPr>
          <a:xfrm>
            <a:off x="2899108" y="5271722"/>
            <a:ext cx="3092405" cy="419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Using common phrases in live broadcast marketing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6ED439-787D-0746-939E-1B6A276D6951}"/>
              </a:ext>
            </a:extLst>
          </p:cNvPr>
          <p:cNvSpPr txBox="1"/>
          <p:nvPr/>
        </p:nvSpPr>
        <p:spPr>
          <a:xfrm>
            <a:off x="7289880" y="3696660"/>
            <a:ext cx="3092405" cy="419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Design a script for live broadcast marketing language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01FCBE6-5D0E-3A44-B201-77B6D6CE9856}"/>
              </a:ext>
            </a:extLst>
          </p:cNvPr>
          <p:cNvSpPr txBox="1"/>
          <p:nvPr/>
        </p:nvSpPr>
        <p:spPr>
          <a:xfrm>
            <a:off x="7289880" y="5271722"/>
            <a:ext cx="3092405" cy="24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Simulation Tasks</a:t>
            </a:r>
            <a:endParaRPr lang="en" altLang="zh-CN" sz="1000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C8EFF-B5EF-CE4E-B612-BA2E5FD77481}"/>
              </a:ext>
            </a:extLst>
          </p:cNvPr>
          <p:cNvSpPr txBox="1"/>
          <p:nvPr/>
        </p:nvSpPr>
        <p:spPr>
          <a:xfrm>
            <a:off x="5201662" y="1108271"/>
            <a:ext cx="1870464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998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6EA5A6-D21C-BC46-A0F7-6D3B12F2CFD1}"/>
              </a:ext>
            </a:extLst>
          </p:cNvPr>
          <p:cNvSpPr txBox="1"/>
          <p:nvPr/>
        </p:nvSpPr>
        <p:spPr>
          <a:xfrm>
            <a:off x="5078132" y="2125933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ln w="3175">
                  <a:solidFill>
                    <a:srgbClr val="000000">
                      <a:lumMod val="85000"/>
                      <a:lumOff val="15000"/>
                    </a:srgbClr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ln w="3175">
                <a:solidFill>
                  <a:srgbClr val="000000">
                    <a:lumMod val="85000"/>
                    <a:lumOff val="15000"/>
                  </a:srgbClr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170645-6A54-7A40-B8B6-B215CCB7F77D}"/>
              </a:ext>
            </a:extLst>
          </p:cNvPr>
          <p:cNvSpPr txBox="1"/>
          <p:nvPr/>
        </p:nvSpPr>
        <p:spPr>
          <a:xfrm>
            <a:off x="5047013" y="2106777"/>
            <a:ext cx="2303836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99" b="1" dirty="0">
                <a:solidFill>
                  <a:srgbClr val="000000">
                    <a:lumMod val="85000"/>
                    <a:lumOff val="15000"/>
                  </a:srgb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  <a:endParaRPr kumimoji="1" lang="zh-CN" altLang="en-US" sz="2799" b="1" dirty="0">
              <a:solidFill>
                <a:srgbClr val="000000">
                  <a:lumMod val="85000"/>
                  <a:lumOff val="15000"/>
                </a:srgb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45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2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2DD4E3-7EDB-4C5B-A4ED-C04FCD7B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64" y="-964351"/>
            <a:ext cx="9981862" cy="7459966"/>
          </a:xfrm>
          <a:prstGeom prst="rect">
            <a:avLst/>
          </a:prstGeom>
        </p:spPr>
      </p:pic>
      <p:sp>
        <p:nvSpPr>
          <p:cNvPr id="84" name="664867">
            <a:extLst>
              <a:ext uri="{FF2B5EF4-FFF2-40B4-BE49-F238E27FC236}">
                <a16:creationId xmlns:a16="http://schemas.microsoft.com/office/drawing/2014/main" id="{431A54DB-08BF-49CF-A8C2-0A0DF4E4215E}"/>
              </a:ext>
            </a:extLst>
          </p:cNvPr>
          <p:cNvSpPr txBox="1"/>
          <p:nvPr/>
        </p:nvSpPr>
        <p:spPr>
          <a:xfrm>
            <a:off x="8987316" y="4709775"/>
            <a:ext cx="2547120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营销话术的分类</a:t>
            </a:r>
          </a:p>
        </p:txBody>
      </p:sp>
      <p:sp>
        <p:nvSpPr>
          <p:cNvPr id="85" name="036296">
            <a:extLst>
              <a:ext uri="{FF2B5EF4-FFF2-40B4-BE49-F238E27FC236}">
                <a16:creationId xmlns:a16="http://schemas.microsoft.com/office/drawing/2014/main" id="{AE42046A-1EB9-4C1A-9D8C-207A32E1FE28}"/>
              </a:ext>
            </a:extLst>
          </p:cNvPr>
          <p:cNvSpPr txBox="1"/>
          <p:nvPr/>
        </p:nvSpPr>
        <p:spPr>
          <a:xfrm>
            <a:off x="8987316" y="5658283"/>
            <a:ext cx="3385075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直播营销话术的其他要点</a:t>
            </a:r>
          </a:p>
        </p:txBody>
      </p:sp>
      <p:sp>
        <p:nvSpPr>
          <p:cNvPr id="86" name="871467">
            <a:extLst>
              <a:ext uri="{FF2B5EF4-FFF2-40B4-BE49-F238E27FC236}">
                <a16:creationId xmlns:a16="http://schemas.microsoft.com/office/drawing/2014/main" id="{074AF0F1-C04B-4D65-9391-55D90D3FA7F6}"/>
              </a:ext>
            </a:extLst>
          </p:cNvPr>
          <p:cNvSpPr txBox="1"/>
          <p:nvPr/>
        </p:nvSpPr>
        <p:spPr>
          <a:xfrm>
            <a:off x="8968489" y="5159607"/>
            <a:ext cx="3403903" cy="369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marL="285636" indent="-285636" defTabSz="91403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799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常见品类的营销话术框架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426F7C-CF3B-C84B-B9FD-A05E2F6301F5}"/>
              </a:ext>
            </a:extLst>
          </p:cNvPr>
          <p:cNvSpPr/>
          <p:nvPr/>
        </p:nvSpPr>
        <p:spPr>
          <a:xfrm>
            <a:off x="3698667" y="1620210"/>
            <a:ext cx="5899949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认识直播</a:t>
            </a:r>
            <a:endParaRPr lang="en-US" altLang="zh-CN" sz="6597" b="1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dist"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597" b="1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FB6B22-AD79-4D42-93EF-F2191749455C}"/>
              </a:ext>
            </a:extLst>
          </p:cNvPr>
          <p:cNvSpPr txBox="1"/>
          <p:nvPr/>
        </p:nvSpPr>
        <p:spPr>
          <a:xfrm>
            <a:off x="2593384" y="2003735"/>
            <a:ext cx="16482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</a:t>
            </a:r>
          </a:p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6000" b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3200" b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11099-3F53-1540-9F4E-445C4B78BE10}"/>
              </a:ext>
            </a:extLst>
          </p:cNvPr>
          <p:cNvSpPr txBox="1"/>
          <p:nvPr/>
        </p:nvSpPr>
        <p:spPr>
          <a:xfrm>
            <a:off x="2247309" y="4328313"/>
            <a:ext cx="51103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Understand live broadcast marketing language </a:t>
            </a:r>
          </a:p>
        </p:txBody>
      </p:sp>
    </p:spTree>
    <p:extLst>
      <p:ext uri="{BB962C8B-B14F-4D97-AF65-F5344CB8AC3E}">
        <p14:creationId xmlns:p14="http://schemas.microsoft.com/office/powerpoint/2010/main" val="1037891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006538">
            <a:extLst>
              <a:ext uri="{FF2B5EF4-FFF2-40B4-BE49-F238E27FC236}">
                <a16:creationId xmlns:a16="http://schemas.microsoft.com/office/drawing/2014/main" id="{6E90F562-81EF-4356-B1F9-D06CE244C47D}"/>
              </a:ext>
            </a:extLst>
          </p:cNvPr>
          <p:cNvGrpSpPr/>
          <p:nvPr/>
        </p:nvGrpSpPr>
        <p:grpSpPr>
          <a:xfrm>
            <a:off x="1476350" y="1588303"/>
            <a:ext cx="4458626" cy="2090610"/>
            <a:chOff x="1040072" y="1336757"/>
            <a:chExt cx="4897157" cy="209224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B9A82C68-8CDB-4CC6-9A03-E00F9B250ED1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88145B-4015-44E9-8950-BE707859FCF4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7" name="378968">
            <a:extLst>
              <a:ext uri="{FF2B5EF4-FFF2-40B4-BE49-F238E27FC236}">
                <a16:creationId xmlns:a16="http://schemas.microsoft.com/office/drawing/2014/main" id="{D184A98C-5991-4A64-A754-A8F857B3513E}"/>
              </a:ext>
            </a:extLst>
          </p:cNvPr>
          <p:cNvSpPr/>
          <p:nvPr/>
        </p:nvSpPr>
        <p:spPr>
          <a:xfrm>
            <a:off x="2048592" y="1787327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增强用户信任</a:t>
            </a:r>
          </a:p>
        </p:txBody>
      </p:sp>
      <p:sp>
        <p:nvSpPr>
          <p:cNvPr id="138" name="740388">
            <a:extLst>
              <a:ext uri="{FF2B5EF4-FFF2-40B4-BE49-F238E27FC236}">
                <a16:creationId xmlns:a16="http://schemas.microsoft.com/office/drawing/2014/main" id="{260E4A25-7C9C-4843-BF20-CB40F5911EAA}"/>
              </a:ext>
            </a:extLst>
          </p:cNvPr>
          <p:cNvSpPr/>
          <p:nvPr/>
        </p:nvSpPr>
        <p:spPr>
          <a:xfrm>
            <a:off x="1773751" y="2179809"/>
            <a:ext cx="3660262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列举一些产品的截图，如销量截图、网友好评、官方推荐等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讲述自己的使用感受，让观众真切的感受到产品的效果。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grpSp>
        <p:nvGrpSpPr>
          <p:cNvPr id="139" name="584569">
            <a:extLst>
              <a:ext uri="{FF2B5EF4-FFF2-40B4-BE49-F238E27FC236}">
                <a16:creationId xmlns:a16="http://schemas.microsoft.com/office/drawing/2014/main" id="{5E157405-1C6B-4176-B7C5-1C7301040F30}"/>
              </a:ext>
            </a:extLst>
          </p:cNvPr>
          <p:cNvGrpSpPr/>
          <p:nvPr/>
        </p:nvGrpSpPr>
        <p:grpSpPr>
          <a:xfrm>
            <a:off x="1331669" y="1554910"/>
            <a:ext cx="726507" cy="595734"/>
            <a:chOff x="5159375" y="693738"/>
            <a:chExt cx="476251" cy="390525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9F50CDD8-1D41-40DA-A55C-6BDAD038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1" name="Freeform 6">
              <a:extLst>
                <a:ext uri="{FF2B5EF4-FFF2-40B4-BE49-F238E27FC236}">
                  <a16:creationId xmlns:a16="http://schemas.microsoft.com/office/drawing/2014/main" id="{D71BCF35-015C-4180-9D47-EA4E89F5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42" name="956989">
            <a:extLst>
              <a:ext uri="{FF2B5EF4-FFF2-40B4-BE49-F238E27FC236}">
                <a16:creationId xmlns:a16="http://schemas.microsoft.com/office/drawing/2014/main" id="{8D0480A4-37AB-4477-941C-084E0A460DF6}"/>
              </a:ext>
            </a:extLst>
          </p:cNvPr>
          <p:cNvSpPr txBox="1"/>
          <p:nvPr/>
        </p:nvSpPr>
        <p:spPr>
          <a:xfrm>
            <a:off x="1524294" y="1532513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3" name="791160">
            <a:extLst>
              <a:ext uri="{FF2B5EF4-FFF2-40B4-BE49-F238E27FC236}">
                <a16:creationId xmlns:a16="http://schemas.microsoft.com/office/drawing/2014/main" id="{E602B730-776A-473F-9C24-7902502CBB27}"/>
              </a:ext>
            </a:extLst>
          </p:cNvPr>
          <p:cNvSpPr/>
          <p:nvPr/>
        </p:nvSpPr>
        <p:spPr bwMode="auto">
          <a:xfrm>
            <a:off x="6439647" y="1585825"/>
            <a:ext cx="4378236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4" name="163580">
            <a:extLst>
              <a:ext uri="{FF2B5EF4-FFF2-40B4-BE49-F238E27FC236}">
                <a16:creationId xmlns:a16="http://schemas.microsoft.com/office/drawing/2014/main" id="{A00FF9BA-B63C-43E9-A106-FFC525D21425}"/>
              </a:ext>
            </a:extLst>
          </p:cNvPr>
          <p:cNvSpPr/>
          <p:nvPr/>
        </p:nvSpPr>
        <p:spPr>
          <a:xfrm>
            <a:off x="6931499" y="178485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专业讲解</a:t>
            </a:r>
          </a:p>
        </p:txBody>
      </p:sp>
      <p:sp>
        <p:nvSpPr>
          <p:cNvPr id="145" name="435009">
            <a:extLst>
              <a:ext uri="{FF2B5EF4-FFF2-40B4-BE49-F238E27FC236}">
                <a16:creationId xmlns:a16="http://schemas.microsoft.com/office/drawing/2014/main" id="{27CBD029-8CF5-4017-820B-7D96350F0349}"/>
              </a:ext>
            </a:extLst>
          </p:cNvPr>
          <p:cNvSpPr/>
          <p:nvPr/>
        </p:nvSpPr>
        <p:spPr>
          <a:xfrm>
            <a:off x="6758345" y="2187616"/>
            <a:ext cx="3809529" cy="1542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专业术语的讲解 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“这种全棉卫衣适合秋天穿，前面是撞色图案，领口几何形衍缝线，版型中长时尚百搭，可搭配紧身小黑裤，显得年轻有活力。” </a:t>
            </a:r>
          </a:p>
        </p:txBody>
      </p:sp>
      <p:sp>
        <p:nvSpPr>
          <p:cNvPr id="146" name="370280">
            <a:extLst>
              <a:ext uri="{FF2B5EF4-FFF2-40B4-BE49-F238E27FC236}">
                <a16:creationId xmlns:a16="http://schemas.microsoft.com/office/drawing/2014/main" id="{79C3695F-5E68-438B-94CF-12C853951F1A}"/>
              </a:ext>
            </a:extLst>
          </p:cNvPr>
          <p:cNvSpPr/>
          <p:nvPr/>
        </p:nvSpPr>
        <p:spPr bwMode="auto">
          <a:xfrm>
            <a:off x="10617273" y="1585826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47" name="641600">
            <a:extLst>
              <a:ext uri="{FF2B5EF4-FFF2-40B4-BE49-F238E27FC236}">
                <a16:creationId xmlns:a16="http://schemas.microsoft.com/office/drawing/2014/main" id="{9B85410E-D8B1-42CB-A0D4-98C1E766CB2A}"/>
              </a:ext>
            </a:extLst>
          </p:cNvPr>
          <p:cNvGrpSpPr/>
          <p:nvPr/>
        </p:nvGrpSpPr>
        <p:grpSpPr>
          <a:xfrm>
            <a:off x="6214576" y="1552433"/>
            <a:ext cx="726507" cy="595734"/>
            <a:chOff x="5159375" y="693738"/>
            <a:chExt cx="476251" cy="390525"/>
          </a:xfrm>
        </p:grpSpPr>
        <p:sp>
          <p:nvSpPr>
            <p:cNvPr id="148" name="Freeform 5">
              <a:extLst>
                <a:ext uri="{FF2B5EF4-FFF2-40B4-BE49-F238E27FC236}">
                  <a16:creationId xmlns:a16="http://schemas.microsoft.com/office/drawing/2014/main" id="{8FC6B77D-1DED-4E8A-93E8-AD270FE95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BA8F3E75-F4DE-42C1-8C6D-BEE503861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0" name="003020">
            <a:extLst>
              <a:ext uri="{FF2B5EF4-FFF2-40B4-BE49-F238E27FC236}">
                <a16:creationId xmlns:a16="http://schemas.microsoft.com/office/drawing/2014/main" id="{9CCD8D45-7B6A-4A5A-B092-B51F6BF943B6}"/>
              </a:ext>
            </a:extLst>
          </p:cNvPr>
          <p:cNvSpPr txBox="1"/>
          <p:nvPr/>
        </p:nvSpPr>
        <p:spPr>
          <a:xfrm>
            <a:off x="6407201" y="153003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51" name="848201">
            <a:extLst>
              <a:ext uri="{FF2B5EF4-FFF2-40B4-BE49-F238E27FC236}">
                <a16:creationId xmlns:a16="http://schemas.microsoft.com/office/drawing/2014/main" id="{43F70A70-81A8-41A3-9EFA-8C6815CF307C}"/>
              </a:ext>
            </a:extLst>
          </p:cNvPr>
          <p:cNvGrpSpPr/>
          <p:nvPr/>
        </p:nvGrpSpPr>
        <p:grpSpPr>
          <a:xfrm>
            <a:off x="1476349" y="4034317"/>
            <a:ext cx="4458627" cy="2090610"/>
            <a:chOff x="1040072" y="1336757"/>
            <a:chExt cx="4897157" cy="209224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933D1B6B-E051-46CF-BF63-A8D2819D177F}"/>
                </a:ext>
              </a:extLst>
            </p:cNvPr>
            <p:cNvSpPr/>
            <p:nvPr/>
          </p:nvSpPr>
          <p:spPr bwMode="auto">
            <a:xfrm>
              <a:off x="1040072" y="1336757"/>
              <a:ext cx="4897157" cy="2092243"/>
            </a:xfrm>
            <a:prstGeom prst="roundRect">
              <a:avLst>
                <a:gd name="adj" fmla="val 9888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73CB9F-5708-4712-80AE-72D586C8061B}"/>
                </a:ext>
              </a:extLst>
            </p:cNvPr>
            <p:cNvSpPr/>
            <p:nvPr/>
          </p:nvSpPr>
          <p:spPr bwMode="auto">
            <a:xfrm>
              <a:off x="5718927" y="1336758"/>
              <a:ext cx="217003" cy="2092243"/>
            </a:xfrm>
            <a:custGeom>
              <a:avLst/>
              <a:gdLst>
                <a:gd name="connsiteX0" fmla="*/ 0 w 217003"/>
                <a:gd name="connsiteY0" fmla="*/ 0 h 2092243"/>
                <a:gd name="connsiteX1" fmla="*/ 10122 w 217003"/>
                <a:gd name="connsiteY1" fmla="*/ 0 h 2092243"/>
                <a:gd name="connsiteX2" fmla="*/ 217003 w 217003"/>
                <a:gd name="connsiteY2" fmla="*/ 206881 h 2092243"/>
                <a:gd name="connsiteX3" fmla="*/ 217003 w 217003"/>
                <a:gd name="connsiteY3" fmla="*/ 1885362 h 2092243"/>
                <a:gd name="connsiteX4" fmla="*/ 10122 w 217003"/>
                <a:gd name="connsiteY4" fmla="*/ 2092243 h 2092243"/>
                <a:gd name="connsiteX5" fmla="*/ 0 w 217003"/>
                <a:gd name="connsiteY5" fmla="*/ 2092243 h 2092243"/>
                <a:gd name="connsiteX6" fmla="*/ 0 w 217003"/>
                <a:gd name="connsiteY6" fmla="*/ 0 h 209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003" h="2092243">
                  <a:moveTo>
                    <a:pt x="0" y="0"/>
                  </a:moveTo>
                  <a:lnTo>
                    <a:pt x="10122" y="0"/>
                  </a:lnTo>
                  <a:cubicBezTo>
                    <a:pt x="124379" y="0"/>
                    <a:pt x="217003" y="92624"/>
                    <a:pt x="217003" y="206881"/>
                  </a:cubicBezTo>
                  <a:lnTo>
                    <a:pt x="217003" y="1885362"/>
                  </a:lnTo>
                  <a:cubicBezTo>
                    <a:pt x="217003" y="1999619"/>
                    <a:pt x="124379" y="2092243"/>
                    <a:pt x="10122" y="2092243"/>
                  </a:cubicBezTo>
                  <a:lnTo>
                    <a:pt x="0" y="2092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60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68" tIns="45684" rIns="91368" bIns="45684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366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4" name="210621">
            <a:extLst>
              <a:ext uri="{FF2B5EF4-FFF2-40B4-BE49-F238E27FC236}">
                <a16:creationId xmlns:a16="http://schemas.microsoft.com/office/drawing/2014/main" id="{AAD10162-D685-46F2-9613-7EBB38FDE3E3}"/>
              </a:ext>
            </a:extLst>
          </p:cNvPr>
          <p:cNvSpPr/>
          <p:nvPr/>
        </p:nvSpPr>
        <p:spPr>
          <a:xfrm>
            <a:off x="2048592" y="4233340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产品试用</a:t>
            </a:r>
          </a:p>
        </p:txBody>
      </p:sp>
      <p:sp>
        <p:nvSpPr>
          <p:cNvPr id="155" name="055802">
            <a:extLst>
              <a:ext uri="{FF2B5EF4-FFF2-40B4-BE49-F238E27FC236}">
                <a16:creationId xmlns:a16="http://schemas.microsoft.com/office/drawing/2014/main" id="{F70E37EF-D57F-4620-B954-C5AEE507C71B}"/>
              </a:ext>
            </a:extLst>
          </p:cNvPr>
          <p:cNvSpPr/>
          <p:nvPr/>
        </p:nvSpPr>
        <p:spPr>
          <a:xfrm>
            <a:off x="1686446" y="4661266"/>
            <a:ext cx="3725696" cy="12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产品试用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“大家看我穿这个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L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码是刚刚好的，很有弹力，穿起来又透气，主播身高体重在公屏上</a:t>
            </a:r>
          </a:p>
        </p:txBody>
      </p:sp>
      <p:grpSp>
        <p:nvGrpSpPr>
          <p:cNvPr id="156" name="427222">
            <a:extLst>
              <a:ext uri="{FF2B5EF4-FFF2-40B4-BE49-F238E27FC236}">
                <a16:creationId xmlns:a16="http://schemas.microsoft.com/office/drawing/2014/main" id="{42E212A9-31D6-4DEC-BA9D-4F797610D84F}"/>
              </a:ext>
            </a:extLst>
          </p:cNvPr>
          <p:cNvGrpSpPr/>
          <p:nvPr/>
        </p:nvGrpSpPr>
        <p:grpSpPr>
          <a:xfrm>
            <a:off x="1331669" y="4000924"/>
            <a:ext cx="726507" cy="595734"/>
            <a:chOff x="5159375" y="693738"/>
            <a:chExt cx="476251" cy="390525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id="{71CBFF3B-66F0-4C11-A711-A2DBF631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id="{30596FDC-4882-4992-B438-D90FA9483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0760D9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59" name="799642">
            <a:extLst>
              <a:ext uri="{FF2B5EF4-FFF2-40B4-BE49-F238E27FC236}">
                <a16:creationId xmlns:a16="http://schemas.microsoft.com/office/drawing/2014/main" id="{9DFFB924-F5C9-4375-93F0-45FBB3FDEB0F}"/>
              </a:ext>
            </a:extLst>
          </p:cNvPr>
          <p:cNvSpPr txBox="1"/>
          <p:nvPr/>
        </p:nvSpPr>
        <p:spPr>
          <a:xfrm>
            <a:off x="1524294" y="3978526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0" name="633823">
            <a:extLst>
              <a:ext uri="{FF2B5EF4-FFF2-40B4-BE49-F238E27FC236}">
                <a16:creationId xmlns:a16="http://schemas.microsoft.com/office/drawing/2014/main" id="{8C35818E-3DC6-46C9-80A3-BC21DF909D8C}"/>
              </a:ext>
            </a:extLst>
          </p:cNvPr>
          <p:cNvSpPr/>
          <p:nvPr/>
        </p:nvSpPr>
        <p:spPr bwMode="auto">
          <a:xfrm>
            <a:off x="6439645" y="4031839"/>
            <a:ext cx="4378237" cy="2090609"/>
          </a:xfrm>
          <a:prstGeom prst="roundRect">
            <a:avLst>
              <a:gd name="adj" fmla="val 9888"/>
            </a:avLst>
          </a:prstGeom>
          <a:solidFill>
            <a:schemeClr val="bg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61" name="905343">
            <a:extLst>
              <a:ext uri="{FF2B5EF4-FFF2-40B4-BE49-F238E27FC236}">
                <a16:creationId xmlns:a16="http://schemas.microsoft.com/office/drawing/2014/main" id="{BE87BDCF-06BA-4053-9A67-7A81EB1724D8}"/>
              </a:ext>
            </a:extLst>
          </p:cNvPr>
          <p:cNvSpPr/>
          <p:nvPr/>
        </p:nvSpPr>
        <p:spPr>
          <a:xfrm>
            <a:off x="6931499" y="4230863"/>
            <a:ext cx="2832486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99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产品优势</a:t>
            </a:r>
          </a:p>
        </p:txBody>
      </p:sp>
      <p:sp>
        <p:nvSpPr>
          <p:cNvPr id="162" name="377773">
            <a:extLst>
              <a:ext uri="{FF2B5EF4-FFF2-40B4-BE49-F238E27FC236}">
                <a16:creationId xmlns:a16="http://schemas.microsoft.com/office/drawing/2014/main" id="{0C4BA40B-CF38-4A16-A88F-18AFA5114B35}"/>
              </a:ext>
            </a:extLst>
          </p:cNvPr>
          <p:cNvSpPr/>
          <p:nvPr/>
        </p:nvSpPr>
        <p:spPr>
          <a:xfrm>
            <a:off x="6492567" y="4586130"/>
            <a:ext cx="4071785" cy="1542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通过数据来告知用户产品的优势：回购率、好评率、销售数据、顾客评分等。</a:t>
            </a:r>
            <a:endParaRPr lang="en-US" altLang="zh-CN" sz="15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  <a:p>
            <a:pPr marL="285750" indent="-285750" algn="just" defTabSz="914034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“家人们，老粉都知道，我们这款商品一周就卖了</a:t>
            </a:r>
            <a:r>
              <a:rPr lang="en-US" altLang="zh-CN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15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份，今天是特地向厂家要了这么点，卖完就没有了。”</a:t>
            </a:r>
          </a:p>
        </p:txBody>
      </p:sp>
      <p:sp>
        <p:nvSpPr>
          <p:cNvPr id="163" name="112944">
            <a:extLst>
              <a:ext uri="{FF2B5EF4-FFF2-40B4-BE49-F238E27FC236}">
                <a16:creationId xmlns:a16="http://schemas.microsoft.com/office/drawing/2014/main" id="{27853A5B-0AAC-46D6-B9C7-105E9596861F}"/>
              </a:ext>
            </a:extLst>
          </p:cNvPr>
          <p:cNvSpPr/>
          <p:nvPr/>
        </p:nvSpPr>
        <p:spPr bwMode="auto">
          <a:xfrm>
            <a:off x="10617273" y="4031840"/>
            <a:ext cx="216833" cy="2090609"/>
          </a:xfrm>
          <a:custGeom>
            <a:avLst/>
            <a:gdLst>
              <a:gd name="connsiteX0" fmla="*/ 0 w 217003"/>
              <a:gd name="connsiteY0" fmla="*/ 0 h 2092243"/>
              <a:gd name="connsiteX1" fmla="*/ 10122 w 217003"/>
              <a:gd name="connsiteY1" fmla="*/ 0 h 2092243"/>
              <a:gd name="connsiteX2" fmla="*/ 217003 w 217003"/>
              <a:gd name="connsiteY2" fmla="*/ 206881 h 2092243"/>
              <a:gd name="connsiteX3" fmla="*/ 217003 w 217003"/>
              <a:gd name="connsiteY3" fmla="*/ 1885362 h 2092243"/>
              <a:gd name="connsiteX4" fmla="*/ 10122 w 217003"/>
              <a:gd name="connsiteY4" fmla="*/ 2092243 h 2092243"/>
              <a:gd name="connsiteX5" fmla="*/ 0 w 217003"/>
              <a:gd name="connsiteY5" fmla="*/ 2092243 h 2092243"/>
              <a:gd name="connsiteX6" fmla="*/ 0 w 217003"/>
              <a:gd name="connsiteY6" fmla="*/ 0 h 2092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003" h="2092243">
                <a:moveTo>
                  <a:pt x="0" y="0"/>
                </a:moveTo>
                <a:lnTo>
                  <a:pt x="10122" y="0"/>
                </a:lnTo>
                <a:cubicBezTo>
                  <a:pt x="124379" y="0"/>
                  <a:pt x="217003" y="92624"/>
                  <a:pt x="217003" y="206881"/>
                </a:cubicBezTo>
                <a:lnTo>
                  <a:pt x="217003" y="1885362"/>
                </a:lnTo>
                <a:cubicBezTo>
                  <a:pt x="217003" y="1999619"/>
                  <a:pt x="124379" y="2092243"/>
                  <a:pt x="10122" y="2092243"/>
                </a:cubicBezTo>
                <a:lnTo>
                  <a:pt x="0" y="209224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</a:pPr>
            <a:endParaRPr lang="zh-CN" altLang="en-US" sz="1798" dirty="0">
              <a:solidFill>
                <a:srgbClr val="0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4" name="584373">
            <a:extLst>
              <a:ext uri="{FF2B5EF4-FFF2-40B4-BE49-F238E27FC236}">
                <a16:creationId xmlns:a16="http://schemas.microsoft.com/office/drawing/2014/main" id="{DE2B2A01-9389-48C5-A259-C685B0531BB2}"/>
              </a:ext>
            </a:extLst>
          </p:cNvPr>
          <p:cNvGrpSpPr/>
          <p:nvPr/>
        </p:nvGrpSpPr>
        <p:grpSpPr>
          <a:xfrm>
            <a:off x="6214576" y="3998447"/>
            <a:ext cx="726507" cy="595734"/>
            <a:chOff x="5159375" y="693738"/>
            <a:chExt cx="476251" cy="390525"/>
          </a:xfrm>
        </p:grpSpPr>
        <p:sp>
          <p:nvSpPr>
            <p:cNvPr id="165" name="Freeform 5">
              <a:extLst>
                <a:ext uri="{FF2B5EF4-FFF2-40B4-BE49-F238E27FC236}">
                  <a16:creationId xmlns:a16="http://schemas.microsoft.com/office/drawing/2014/main" id="{A07C6223-1E0F-4B91-B90F-F2F1D427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693738"/>
              <a:ext cx="465138" cy="23813"/>
            </a:xfrm>
            <a:custGeom>
              <a:avLst/>
              <a:gdLst>
                <a:gd name="T0" fmla="*/ 0 w 1277"/>
                <a:gd name="T1" fmla="*/ 66 h 66"/>
                <a:gd name="T2" fmla="*/ 1221 w 1277"/>
                <a:gd name="T3" fmla="*/ 66 h 66"/>
                <a:gd name="T4" fmla="*/ 1277 w 1277"/>
                <a:gd name="T5" fmla="*/ 0 h 66"/>
                <a:gd name="T6" fmla="*/ 56 w 1277"/>
                <a:gd name="T7" fmla="*/ 0 h 66"/>
                <a:gd name="T8" fmla="*/ 0 w 1277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66">
                  <a:moveTo>
                    <a:pt x="0" y="66"/>
                  </a:moveTo>
                  <a:cubicBezTo>
                    <a:pt x="384" y="66"/>
                    <a:pt x="837" y="66"/>
                    <a:pt x="1221" y="66"/>
                  </a:cubicBezTo>
                  <a:cubicBezTo>
                    <a:pt x="1234" y="34"/>
                    <a:pt x="1248" y="10"/>
                    <a:pt x="1277" y="0"/>
                  </a:cubicBezTo>
                  <a:cubicBezTo>
                    <a:pt x="893" y="0"/>
                    <a:pt x="440" y="0"/>
                    <a:pt x="56" y="0"/>
                  </a:cubicBezTo>
                  <a:cubicBezTo>
                    <a:pt x="13" y="8"/>
                    <a:pt x="0" y="40"/>
                    <a:pt x="0" y="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6" name="Freeform 6">
              <a:extLst>
                <a:ext uri="{FF2B5EF4-FFF2-40B4-BE49-F238E27FC236}">
                  <a16:creationId xmlns:a16="http://schemas.microsoft.com/office/drawing/2014/main" id="{372F2815-3372-4802-AA1C-6B069E24E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693738"/>
              <a:ext cx="455613" cy="390525"/>
            </a:xfrm>
            <a:custGeom>
              <a:avLst/>
              <a:gdLst>
                <a:gd name="T0" fmla="*/ 1221 w 1252"/>
                <a:gd name="T1" fmla="*/ 0 h 1062"/>
                <a:gd name="T2" fmla="*/ 1252 w 1252"/>
                <a:gd name="T3" fmla="*/ 88 h 1062"/>
                <a:gd name="T4" fmla="*/ 1252 w 1252"/>
                <a:gd name="T5" fmla="*/ 934 h 1062"/>
                <a:gd name="T6" fmla="*/ 1124 w 1252"/>
                <a:gd name="T7" fmla="*/ 1062 h 1062"/>
                <a:gd name="T8" fmla="*/ 159 w 1252"/>
                <a:gd name="T9" fmla="*/ 1062 h 1062"/>
                <a:gd name="T10" fmla="*/ 31 w 1252"/>
                <a:gd name="T11" fmla="*/ 934 h 1062"/>
                <a:gd name="T12" fmla="*/ 31 w 1252"/>
                <a:gd name="T13" fmla="*/ 79 h 1062"/>
                <a:gd name="T14" fmla="*/ 0 w 1252"/>
                <a:gd name="T15" fmla="*/ 0 h 1062"/>
                <a:gd name="T16" fmla="*/ 1221 w 1252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2" h="1062">
                  <a:moveTo>
                    <a:pt x="1221" y="0"/>
                  </a:moveTo>
                  <a:cubicBezTo>
                    <a:pt x="1232" y="9"/>
                    <a:pt x="1252" y="35"/>
                    <a:pt x="1252" y="88"/>
                  </a:cubicBezTo>
                  <a:lnTo>
                    <a:pt x="1252" y="934"/>
                  </a:lnTo>
                  <a:cubicBezTo>
                    <a:pt x="1252" y="1005"/>
                    <a:pt x="1195" y="1062"/>
                    <a:pt x="1124" y="1062"/>
                  </a:cubicBezTo>
                  <a:lnTo>
                    <a:pt x="159" y="1062"/>
                  </a:lnTo>
                  <a:cubicBezTo>
                    <a:pt x="88" y="1062"/>
                    <a:pt x="31" y="1005"/>
                    <a:pt x="31" y="934"/>
                  </a:cubicBezTo>
                  <a:cubicBezTo>
                    <a:pt x="31" y="649"/>
                    <a:pt x="31" y="364"/>
                    <a:pt x="31" y="79"/>
                  </a:cubicBezTo>
                  <a:cubicBezTo>
                    <a:pt x="30" y="43"/>
                    <a:pt x="21" y="16"/>
                    <a:pt x="0" y="0"/>
                  </a:cubicBezTo>
                  <a:cubicBezTo>
                    <a:pt x="407" y="0"/>
                    <a:pt x="814" y="0"/>
                    <a:pt x="12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68" tIns="45684" rIns="91368" bIns="45684" numCol="1" anchor="t" anchorCtr="0" compatLnSpc="1">
              <a:prstTxWarp prst="textNoShape">
                <a:avLst/>
              </a:prstTxWarp>
            </a:bodyPr>
            <a:lstStyle/>
            <a:p>
              <a:pPr defTabSz="91403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8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67" name="329544">
            <a:extLst>
              <a:ext uri="{FF2B5EF4-FFF2-40B4-BE49-F238E27FC236}">
                <a16:creationId xmlns:a16="http://schemas.microsoft.com/office/drawing/2014/main" id="{34A9075D-2177-444D-A1BE-4F9F7AEECFAB}"/>
              </a:ext>
            </a:extLst>
          </p:cNvPr>
          <p:cNvSpPr txBox="1"/>
          <p:nvPr/>
        </p:nvSpPr>
        <p:spPr>
          <a:xfrm>
            <a:off x="6407201" y="3976049"/>
            <a:ext cx="484483" cy="64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3598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613131">
            <a:extLst>
              <a:ext uri="{FF2B5EF4-FFF2-40B4-BE49-F238E27FC236}">
                <a16:creationId xmlns:a16="http://schemas.microsoft.com/office/drawing/2014/main" id="{53066061-992C-7337-F9ED-8718E6E78B19}"/>
              </a:ext>
            </a:extLst>
          </p:cNvPr>
          <p:cNvSpPr/>
          <p:nvPr/>
        </p:nvSpPr>
        <p:spPr>
          <a:xfrm>
            <a:off x="2003502" y="838477"/>
            <a:ext cx="81740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商品介绍话术</a:t>
            </a:r>
          </a:p>
        </p:txBody>
      </p:sp>
    </p:spTree>
    <p:extLst>
      <p:ext uri="{BB962C8B-B14F-4D97-AF65-F5344CB8AC3E}">
        <p14:creationId xmlns:p14="http://schemas.microsoft.com/office/powerpoint/2010/main" val="16229590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784821" y="2352592"/>
            <a:ext cx="6092071" cy="35756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“宝宝们，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号链接，本场福利折扣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，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3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2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、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1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开始”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“亲，目前介绍的是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号链接产品，感兴趣的点击购物车了解详情哦！”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“抢到优惠券的亲，点击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号链接，可以直接购买啦！”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01ED65CB-352F-E623-0482-76556A36C385}"/>
              </a:ext>
            </a:extLst>
          </p:cNvPr>
          <p:cNvSpPr/>
          <p:nvPr/>
        </p:nvSpPr>
        <p:spPr>
          <a:xfrm>
            <a:off x="1898655" y="1174379"/>
            <a:ext cx="87382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购物车点击话术</a:t>
            </a:r>
          </a:p>
        </p:txBody>
      </p:sp>
    </p:spTree>
    <p:extLst>
      <p:ext uri="{BB962C8B-B14F-4D97-AF65-F5344CB8AC3E}">
        <p14:creationId xmlns:p14="http://schemas.microsoft.com/office/powerpoint/2010/main" val="15327438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045952">
            <a:extLst>
              <a:ext uri="{FF2B5EF4-FFF2-40B4-BE49-F238E27FC236}">
                <a16:creationId xmlns:a16="http://schemas.microsoft.com/office/drawing/2014/main" id="{3BF293E1-C822-4AFE-BB52-4D707046B016}"/>
              </a:ext>
            </a:extLst>
          </p:cNvPr>
          <p:cNvSpPr/>
          <p:nvPr/>
        </p:nvSpPr>
        <p:spPr>
          <a:xfrm>
            <a:off x="4784821" y="2352592"/>
            <a:ext cx="6092071" cy="30585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“就在今晚，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的价格是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折，再送你们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XX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福利。”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7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天无理由退货，前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××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名用户还送运费险。”</a:t>
            </a:r>
          </a:p>
          <a:p>
            <a:pPr marL="457200" indent="-457200" algn="just" defTabSz="91366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“想要的亲把你想要的折扣打在公屏上。”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FF45A-AD97-7844-BAE2-44C5CB199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621" y="2892489"/>
            <a:ext cx="3586514" cy="3213695"/>
          </a:xfrm>
          <a:prstGeom prst="rect">
            <a:avLst/>
          </a:prstGeom>
        </p:spPr>
      </p:pic>
      <p:sp>
        <p:nvSpPr>
          <p:cNvPr id="3" name="613131">
            <a:extLst>
              <a:ext uri="{FF2B5EF4-FFF2-40B4-BE49-F238E27FC236}">
                <a16:creationId xmlns:a16="http://schemas.microsoft.com/office/drawing/2014/main" id="{01ED65CB-352F-E623-0482-76556A36C385}"/>
              </a:ext>
            </a:extLst>
          </p:cNvPr>
          <p:cNvSpPr/>
          <p:nvPr/>
        </p:nvSpPr>
        <p:spPr>
          <a:xfrm>
            <a:off x="2180783" y="1174379"/>
            <a:ext cx="81740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营销话术分类</a:t>
            </a:r>
            <a:r>
              <a:rPr lang="en-US" altLang="zh-CN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引导成交话术</a:t>
            </a:r>
          </a:p>
        </p:txBody>
      </p:sp>
    </p:spTree>
    <p:extLst>
      <p:ext uri="{BB962C8B-B14F-4D97-AF65-F5344CB8AC3E}">
        <p14:creationId xmlns:p14="http://schemas.microsoft.com/office/powerpoint/2010/main" val="2186052584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i"/>
  <p:tag name="KSO_WM_UNIT_INDEX" val="1_1"/>
  <p:tag name="KSO_WM_UNIT_ID" val="diagram20189195_1*q_i*1_1"/>
  <p:tag name="KSO_WM_UNIT_LAYERLEVEL" val="1_1"/>
  <p:tag name="KSO_WM_BEAUTIFY_FLAG" val="#wm#"/>
  <p:tag name="KSO_WM_DIAGRAM_GROUP_CODE" val="q1-1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2"/>
  <p:tag name="KSO_WM_UNIT_ID" val="diagram20189195_1*q_h_i*1_1_2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4671"/>
  <p:tag name="KSO_WM_UNIT_TYPE" val="q_h_i"/>
  <p:tag name="KSO_WM_UNIT_INDEX" val="1_1_1"/>
  <p:tag name="KSO_WM_UNIT_ID" val="diagram20174671_4*q_h_i*1_1_1"/>
  <p:tag name="KSO_WM_UNIT_LAYERLEVEL" val="1_1_1"/>
  <p:tag name="KSO_WM_DIAGRAM_GROUP_CODE" val="q1-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3"/>
  <p:tag name="KSO_WM_UNIT_ID" val="diagram20189195_1*q_h_i*1_1_3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3"/>
  <p:tag name="KSO_WM_UNIT_ID" val="diagram20189195_1*q_h_i*1_2_3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4"/>
  <p:tag name="KSO_WM_UNIT_ID" val="diagram20189195_1*q_h_i*1_2_4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4"/>
  <p:tag name="KSO_WM_UNIT_ID" val="diagram20189195_1*q_h_i*1_1_4"/>
  <p:tag name="KSO_WM_UNIT_LAYERLEVEL" val="1_1_1"/>
  <p:tag name="KSO_WM_BEAUTIFY_FLAG" val="#wm#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1"/>
  <p:tag name="KSO_WM_UNIT_ID" val="diagram20189195_1*q_h_i*1_2_1"/>
  <p:tag name="KSO_WM_UNIT_LAYERLEVEL" val="1_1_1"/>
  <p:tag name="KSO_WM_BEAUTIFY_FLAG" val="#wm#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2_2"/>
  <p:tag name="KSO_WM_UNIT_ID" val="diagram20189195_1*q_h_i*1_2_2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9195"/>
  <p:tag name="KSO_WM_TAG_VERSION" val="1.0"/>
  <p:tag name="KSO_WM_UNIT_TYPE" val="q_h_i"/>
  <p:tag name="KSO_WM_UNIT_INDEX" val="1_1_5"/>
  <p:tag name="KSO_WM_UNIT_ID" val="diagram20189195_1*q_h_i*1_1_5"/>
  <p:tag name="KSO_WM_UNIT_LAYERLEVEL" val="1_1_1"/>
  <p:tag name="KSO_WM_BEAUTIFY_FLAG" val="#wm#"/>
  <p:tag name="KSO_WM_DIAGRAM_GROUP_CODE" val="q1-1"/>
  <p:tag name="KSO_WM_UNIT_FILL_FORE_SCHEMECOLOR_INDEX" val="14"/>
  <p:tag name="KSO_WM_UNIT_FILL_TYPE" val="1"/>
</p:tagLst>
</file>

<file path=ppt/theme/theme1.xml><?xml version="1.0" encoding="utf-8"?>
<a:theme xmlns:a="http://schemas.openxmlformats.org/drawingml/2006/main" name="1_默认设计模板">
  <a:themeElements>
    <a:clrScheme name="红与藏青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A1E34"/>
      </a:accent1>
      <a:accent2>
        <a:srgbClr val="313D4D"/>
      </a:accent2>
      <a:accent3>
        <a:srgbClr val="425268"/>
      </a:accent3>
      <a:accent4>
        <a:srgbClr val="818181"/>
      </a:accent4>
      <a:accent5>
        <a:srgbClr val="A5A5A5"/>
      </a:accent5>
      <a:accent6>
        <a:srgbClr val="C9C9C9"/>
      </a:accent6>
      <a:hlink>
        <a:srgbClr val="818181"/>
      </a:hlink>
      <a:folHlink>
        <a:srgbClr val="42526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演示文稿6" id="{FAEB47A4-B0C8-48F3-B650-0939E89D64F2}" vid="{3DD01CBE-53F4-4342-96E6-D6032DE88A5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4008</Words>
  <Application>Microsoft Office PowerPoint</Application>
  <PresentationFormat>宽屏</PresentationFormat>
  <Paragraphs>376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等线</vt:lpstr>
      <vt:lpstr>思源黑体 Normal</vt:lpstr>
      <vt:lpstr>优设标题黑</vt:lpstr>
      <vt:lpstr>Arial</vt:lpstr>
      <vt:lpstr>Wingdings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糕 糕</cp:lastModifiedBy>
  <cp:revision>22</cp:revision>
  <dcterms:created xsi:type="dcterms:W3CDTF">2021-07-02T07:58:11Z</dcterms:created>
  <dcterms:modified xsi:type="dcterms:W3CDTF">2024-07-26T08:09:07Z</dcterms:modified>
</cp:coreProperties>
</file>