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1041" r:id="rId2"/>
    <p:sldId id="1943" r:id="rId3"/>
    <p:sldId id="1978" r:id="rId4"/>
    <p:sldId id="967" r:id="rId5"/>
    <p:sldId id="923" r:id="rId6"/>
    <p:sldId id="966" r:id="rId7"/>
    <p:sldId id="1960" r:id="rId8"/>
    <p:sldId id="1961" r:id="rId9"/>
    <p:sldId id="1962" r:id="rId10"/>
    <p:sldId id="1920" r:id="rId11"/>
    <p:sldId id="1963" r:id="rId12"/>
    <p:sldId id="1964" r:id="rId13"/>
    <p:sldId id="1965" r:id="rId14"/>
    <p:sldId id="1967" r:id="rId15"/>
    <p:sldId id="1945" r:id="rId16"/>
    <p:sldId id="1939" r:id="rId17"/>
    <p:sldId id="1949" r:id="rId18"/>
    <p:sldId id="1968" r:id="rId19"/>
    <p:sldId id="1969" r:id="rId20"/>
    <p:sldId id="1970" r:id="rId21"/>
    <p:sldId id="1971" r:id="rId22"/>
    <p:sldId id="1976" r:id="rId23"/>
    <p:sldId id="1972" r:id="rId24"/>
    <p:sldId id="1973" r:id="rId25"/>
    <p:sldId id="1974" r:id="rId26"/>
    <p:sldId id="1975" r:id="rId27"/>
    <p:sldId id="1940" r:id="rId28"/>
    <p:sldId id="1944" r:id="rId29"/>
    <p:sldId id="1977" r:id="rId30"/>
    <p:sldId id="1941" r:id="rId31"/>
    <p:sldId id="1958" r:id="rId32"/>
    <p:sldId id="1917" r:id="rId33"/>
    <p:sldId id="1979" r:id="rId34"/>
    <p:sldId id="1959"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4D1"/>
    <a:srgbClr val="0760D9"/>
    <a:srgbClr val="262626"/>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60"/>
  </p:normalViewPr>
  <p:slideViewPr>
    <p:cSldViewPr snapToGrid="0" showGuides="1">
      <p:cViewPr varScale="1">
        <p:scale>
          <a:sx n="82" d="100"/>
          <a:sy n="82" d="100"/>
        </p:scale>
        <p:origin x="39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E2578F-1585-4CEB-BF8A-24E1EDA5E3C7}" type="datetimeFigureOut">
              <a:rPr lang="zh-CN" altLang="en-US" smtClean="0"/>
              <a:t>2024/7/26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BB521-4DF2-4FEA-B463-70BB8708BDC5}" type="slidenum">
              <a:rPr lang="zh-CN" altLang="en-US" smtClean="0"/>
              <a:t>‹#›</a:t>
            </a:fld>
            <a:endParaRPr lang="zh-CN" altLang="en-US"/>
          </a:p>
        </p:txBody>
      </p:sp>
    </p:spTree>
    <p:extLst>
      <p:ext uri="{BB962C8B-B14F-4D97-AF65-F5344CB8AC3E}">
        <p14:creationId xmlns:p14="http://schemas.microsoft.com/office/powerpoint/2010/main" val="3566651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65047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31022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04618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021182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07574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62477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15289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16</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63935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77679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896831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376214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99573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50997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724900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419885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42542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157477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801691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856082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27</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99812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7540359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542904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068192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30</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612155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383296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8825944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8048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57268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82077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98346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6</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6592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2821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11263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1547226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7A8A06-AA84-48AB-A4E6-7DD7CF3A9951}"/>
              </a:ext>
            </a:extLst>
          </p:cNvPr>
          <p:cNvPicPr>
            <a:picLocks noChangeAspect="1"/>
          </p:cNvPicPr>
          <p:nvPr userDrawn="1"/>
        </p:nvPicPr>
        <p:blipFill>
          <a:blip r:embed="rId2">
            <a:extLst>
              <a:ext uri="{28A0092B-C50C-407E-A947-70E740481C1C}">
                <a14:useLocalDpi xmlns:a14="http://schemas.microsoft.com/office/drawing/2010/main" val="0"/>
              </a:ext>
            </a:extLst>
          </a:blip>
          <a:srcRect l="8333" r="8333"/>
          <a:stretch/>
        </p:blipFill>
        <p:spPr>
          <a:xfrm>
            <a:off x="0" y="0"/>
            <a:ext cx="12192000" cy="6858000"/>
          </a:xfrm>
          <a:prstGeom prst="rect">
            <a:avLst/>
          </a:prstGeom>
        </p:spPr>
      </p:pic>
    </p:spTree>
    <p:extLst>
      <p:ext uri="{BB962C8B-B14F-4D97-AF65-F5344CB8AC3E}">
        <p14:creationId xmlns:p14="http://schemas.microsoft.com/office/powerpoint/2010/main" val="6482104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178331A-2BA5-4122-BB7F-5B75441E60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1522946"/>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430176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76014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50899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wipe/>
  </p:transition>
  <p:txStyles>
    <p:titleStyle>
      <a:lvl1pPr algn="l" rtl="0" eaLnBrk="1" fontAlgn="base" hangingPunct="1">
        <a:spcBef>
          <a:spcPct val="0"/>
        </a:spcBef>
        <a:spcAft>
          <a:spcPct val="0"/>
        </a:spcAft>
        <a:defRPr sz="2399">
          <a:solidFill>
            <a:schemeClr val="accent1"/>
          </a:solidFill>
          <a:latin typeface="+mj-lt"/>
          <a:ea typeface="+mj-ea"/>
          <a:cs typeface="+mj-cs"/>
        </a:defRPr>
      </a:lvl1pPr>
      <a:lvl2pPr algn="l" rtl="0" eaLnBrk="1" fontAlgn="base" hangingPunct="1">
        <a:spcBef>
          <a:spcPct val="0"/>
        </a:spcBef>
        <a:spcAft>
          <a:spcPct val="0"/>
        </a:spcAft>
        <a:defRPr sz="2399">
          <a:solidFill>
            <a:schemeClr val="tx2"/>
          </a:solidFill>
          <a:latin typeface="Arial" pitchFamily="34" charset="0"/>
          <a:ea typeface="微软雅黑" pitchFamily="34" charset="-122"/>
        </a:defRPr>
      </a:lvl2pPr>
      <a:lvl3pPr algn="l" rtl="0" eaLnBrk="1" fontAlgn="base" hangingPunct="1">
        <a:spcBef>
          <a:spcPct val="0"/>
        </a:spcBef>
        <a:spcAft>
          <a:spcPct val="0"/>
        </a:spcAft>
        <a:defRPr sz="2399">
          <a:solidFill>
            <a:schemeClr val="tx2"/>
          </a:solidFill>
          <a:latin typeface="Arial" pitchFamily="34" charset="0"/>
          <a:ea typeface="微软雅黑" pitchFamily="34" charset="-122"/>
        </a:defRPr>
      </a:lvl3pPr>
      <a:lvl4pPr algn="l" rtl="0" eaLnBrk="1" fontAlgn="base" hangingPunct="1">
        <a:spcBef>
          <a:spcPct val="0"/>
        </a:spcBef>
        <a:spcAft>
          <a:spcPct val="0"/>
        </a:spcAft>
        <a:defRPr sz="2399">
          <a:solidFill>
            <a:schemeClr val="tx2"/>
          </a:solidFill>
          <a:latin typeface="Arial" pitchFamily="34" charset="0"/>
          <a:ea typeface="微软雅黑" pitchFamily="34" charset="-122"/>
        </a:defRPr>
      </a:lvl4pPr>
      <a:lvl5pPr algn="l" rtl="0" eaLnBrk="1" fontAlgn="base" hangingPunct="1">
        <a:spcBef>
          <a:spcPct val="0"/>
        </a:spcBef>
        <a:spcAft>
          <a:spcPct val="0"/>
        </a:spcAft>
        <a:defRPr sz="2399">
          <a:solidFill>
            <a:schemeClr val="tx2"/>
          </a:solidFill>
          <a:latin typeface="Arial" pitchFamily="34" charset="0"/>
          <a:ea typeface="微软雅黑" pitchFamily="34" charset="-122"/>
        </a:defRPr>
      </a:lvl5pPr>
      <a:lvl6pPr marL="457017" algn="l" rtl="0" eaLnBrk="1" fontAlgn="base" hangingPunct="1">
        <a:spcBef>
          <a:spcPct val="0"/>
        </a:spcBef>
        <a:spcAft>
          <a:spcPct val="0"/>
        </a:spcAft>
        <a:defRPr sz="2399">
          <a:solidFill>
            <a:schemeClr val="tx2"/>
          </a:solidFill>
          <a:latin typeface="Arial" pitchFamily="34" charset="0"/>
          <a:ea typeface="微软雅黑" pitchFamily="34" charset="-122"/>
        </a:defRPr>
      </a:lvl6pPr>
      <a:lvl7pPr marL="914034" algn="l" rtl="0" eaLnBrk="1" fontAlgn="base" hangingPunct="1">
        <a:spcBef>
          <a:spcPct val="0"/>
        </a:spcBef>
        <a:spcAft>
          <a:spcPct val="0"/>
        </a:spcAft>
        <a:defRPr sz="2399">
          <a:solidFill>
            <a:schemeClr val="tx2"/>
          </a:solidFill>
          <a:latin typeface="Arial" pitchFamily="34" charset="0"/>
          <a:ea typeface="微软雅黑" pitchFamily="34" charset="-122"/>
        </a:defRPr>
      </a:lvl7pPr>
      <a:lvl8pPr marL="1371051" algn="l" rtl="0" eaLnBrk="1" fontAlgn="base" hangingPunct="1">
        <a:spcBef>
          <a:spcPct val="0"/>
        </a:spcBef>
        <a:spcAft>
          <a:spcPct val="0"/>
        </a:spcAft>
        <a:defRPr sz="2399">
          <a:solidFill>
            <a:schemeClr val="tx2"/>
          </a:solidFill>
          <a:latin typeface="Arial" pitchFamily="34" charset="0"/>
          <a:ea typeface="微软雅黑" pitchFamily="34" charset="-122"/>
        </a:defRPr>
      </a:lvl8pPr>
      <a:lvl9pPr marL="1828068" algn="l" rtl="0" eaLnBrk="1" fontAlgn="base" hangingPunct="1">
        <a:spcBef>
          <a:spcPct val="0"/>
        </a:spcBef>
        <a:spcAft>
          <a:spcPct val="0"/>
        </a:spcAft>
        <a:defRPr sz="2399">
          <a:solidFill>
            <a:schemeClr val="tx2"/>
          </a:solidFill>
          <a:latin typeface="Arial" pitchFamily="34" charset="0"/>
          <a:ea typeface="微软雅黑" pitchFamily="34" charset="-122"/>
        </a:defRPr>
      </a:lvl9pPr>
    </p:titleStyle>
    <p:bodyStyle>
      <a:lvl1pPr marL="342763" indent="-342763" algn="l" rtl="0" eaLnBrk="1" fontAlgn="base" hangingPunct="1">
        <a:spcBef>
          <a:spcPct val="20000"/>
        </a:spcBef>
        <a:spcAft>
          <a:spcPct val="0"/>
        </a:spcAft>
        <a:buChar char="•"/>
        <a:defRPr sz="1999">
          <a:solidFill>
            <a:schemeClr val="accent1"/>
          </a:solidFill>
          <a:latin typeface="+mn-lt"/>
          <a:ea typeface="+mn-ea"/>
          <a:cs typeface="+mn-cs"/>
        </a:defRPr>
      </a:lvl1pPr>
      <a:lvl2pPr marL="742653" indent="-285636" algn="l" rtl="0" eaLnBrk="1" fontAlgn="base" hangingPunct="1">
        <a:spcBef>
          <a:spcPct val="20000"/>
        </a:spcBef>
        <a:spcAft>
          <a:spcPct val="0"/>
        </a:spcAft>
        <a:buChar char="–"/>
        <a:defRPr sz="1999">
          <a:solidFill>
            <a:schemeClr val="accent1"/>
          </a:solidFill>
          <a:latin typeface="+mn-lt"/>
          <a:ea typeface="仿宋_GB2312" pitchFamily="49" charset="-122"/>
        </a:defRPr>
      </a:lvl2pPr>
      <a:lvl3pPr marL="1142543" indent="-228509" algn="l" rtl="0" eaLnBrk="1" fontAlgn="base" hangingPunct="1">
        <a:spcBef>
          <a:spcPct val="20000"/>
        </a:spcBef>
        <a:spcAft>
          <a:spcPct val="0"/>
        </a:spcAft>
        <a:buChar char="•"/>
        <a:defRPr sz="2399">
          <a:solidFill>
            <a:schemeClr val="tx1"/>
          </a:solidFill>
          <a:latin typeface="+mn-lt"/>
          <a:ea typeface="宋体" pitchFamily="2" charset="-122"/>
        </a:defRPr>
      </a:lvl3pPr>
      <a:lvl4pPr marL="1599560" indent="-228509" algn="l" rtl="0" eaLnBrk="1" fontAlgn="base" hangingPunct="1">
        <a:spcBef>
          <a:spcPct val="20000"/>
        </a:spcBef>
        <a:spcAft>
          <a:spcPct val="0"/>
        </a:spcAft>
        <a:buChar char="–"/>
        <a:defRPr sz="1999">
          <a:solidFill>
            <a:schemeClr val="tx1"/>
          </a:solidFill>
          <a:latin typeface="+mn-lt"/>
          <a:ea typeface="宋体" pitchFamily="2" charset="-122"/>
        </a:defRPr>
      </a:lvl4pPr>
      <a:lvl5pPr marL="2056577" indent="-228509" algn="l" rtl="0" eaLnBrk="1" fontAlgn="base" hangingPunct="1">
        <a:spcBef>
          <a:spcPct val="20000"/>
        </a:spcBef>
        <a:spcAft>
          <a:spcPct val="0"/>
        </a:spcAft>
        <a:buChar char="»"/>
        <a:defRPr sz="1999">
          <a:solidFill>
            <a:schemeClr val="tx1"/>
          </a:solidFill>
          <a:latin typeface="+mn-lt"/>
          <a:ea typeface="宋体" pitchFamily="2" charset="-122"/>
        </a:defRPr>
      </a:lvl5pPr>
      <a:lvl6pPr marL="2513594" indent="-228509" algn="l" rtl="0" eaLnBrk="1" fontAlgn="base" hangingPunct="1">
        <a:spcBef>
          <a:spcPct val="20000"/>
        </a:spcBef>
        <a:spcAft>
          <a:spcPct val="0"/>
        </a:spcAft>
        <a:buChar char="»"/>
        <a:defRPr sz="1999">
          <a:solidFill>
            <a:schemeClr val="tx1"/>
          </a:solidFill>
          <a:latin typeface="+mn-lt"/>
          <a:ea typeface="宋体" pitchFamily="2" charset="-122"/>
        </a:defRPr>
      </a:lvl6pPr>
      <a:lvl7pPr marL="2970611" indent="-228509" algn="l" rtl="0" eaLnBrk="1" fontAlgn="base" hangingPunct="1">
        <a:spcBef>
          <a:spcPct val="20000"/>
        </a:spcBef>
        <a:spcAft>
          <a:spcPct val="0"/>
        </a:spcAft>
        <a:buChar char="»"/>
        <a:defRPr sz="1999">
          <a:solidFill>
            <a:schemeClr val="tx1"/>
          </a:solidFill>
          <a:latin typeface="+mn-lt"/>
          <a:ea typeface="宋体" pitchFamily="2" charset="-122"/>
        </a:defRPr>
      </a:lvl7pPr>
      <a:lvl8pPr marL="3427628" indent="-228509" algn="l" rtl="0" eaLnBrk="1" fontAlgn="base" hangingPunct="1">
        <a:spcBef>
          <a:spcPct val="20000"/>
        </a:spcBef>
        <a:spcAft>
          <a:spcPct val="0"/>
        </a:spcAft>
        <a:buChar char="»"/>
        <a:defRPr sz="1999">
          <a:solidFill>
            <a:schemeClr val="tx1"/>
          </a:solidFill>
          <a:latin typeface="+mn-lt"/>
          <a:ea typeface="宋体" pitchFamily="2" charset="-122"/>
        </a:defRPr>
      </a:lvl8pPr>
      <a:lvl9pPr marL="3884646" indent="-228509" algn="l" rtl="0" eaLnBrk="1" fontAlgn="base" hangingPunct="1">
        <a:spcBef>
          <a:spcPct val="20000"/>
        </a:spcBef>
        <a:spcAft>
          <a:spcPct val="0"/>
        </a:spcAft>
        <a:buChar char="»"/>
        <a:defRPr sz="1999">
          <a:solidFill>
            <a:schemeClr val="tx1"/>
          </a:solidFill>
          <a:latin typeface="+mn-lt"/>
          <a:ea typeface="宋体"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baijiahao.baidu.com/s?id=1774456474684562049&amp;wfr=spider&amp;for=pc"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sp>
        <p:nvSpPr>
          <p:cNvPr id="3" name="文本框 2">
            <a:extLst>
              <a:ext uri="{FF2B5EF4-FFF2-40B4-BE49-F238E27FC236}">
                <a16:creationId xmlns:a16="http://schemas.microsoft.com/office/drawing/2014/main" id="{4866ECA1-6401-5642-A6BA-92497A644CB7}"/>
              </a:ext>
            </a:extLst>
          </p:cNvPr>
          <p:cNvSpPr txBox="1"/>
          <p:nvPr/>
        </p:nvSpPr>
        <p:spPr>
          <a:xfrm>
            <a:off x="1577767" y="3512489"/>
            <a:ext cx="7338869" cy="1015343"/>
          </a:xfrm>
          <a:prstGeom prst="rect">
            <a:avLst/>
          </a:prstGeom>
          <a:noFill/>
        </p:spPr>
        <p:txBody>
          <a:bodyPr wrap="none" rtlCol="0">
            <a:spAutoFit/>
          </a:bodyPr>
          <a:lstStyle/>
          <a:p>
            <a:pPr defTabSz="914034" fontAlgn="base">
              <a:spcBef>
                <a:spcPct val="0"/>
              </a:spcBef>
              <a:spcAft>
                <a:spcPct val="0"/>
              </a:spcAft>
            </a:pPr>
            <a:r>
              <a:rPr lang="zh-CN" altLang="en-US" sz="5998" b="1" dirty="0">
                <a:solidFill>
                  <a:srgbClr val="000000">
                    <a:lumMod val="95000"/>
                    <a:lumOff val="5000"/>
                  </a:srgbClr>
                </a:solidFill>
                <a:latin typeface="优设标题黑" panose="00000500000000000000" pitchFamily="2" charset="-122"/>
                <a:ea typeface="优设标题黑" panose="00000500000000000000" pitchFamily="2" charset="-122"/>
              </a:rPr>
              <a:t>项目二 选择直播平台</a:t>
            </a:r>
          </a:p>
        </p:txBody>
      </p:sp>
      <p:sp>
        <p:nvSpPr>
          <p:cNvPr id="23" name="文本框 22">
            <a:extLst>
              <a:ext uri="{FF2B5EF4-FFF2-40B4-BE49-F238E27FC236}">
                <a16:creationId xmlns:a16="http://schemas.microsoft.com/office/drawing/2014/main" id="{8D167BE9-9361-2B43-9D53-0B7D0F6CFE9B}"/>
              </a:ext>
            </a:extLst>
          </p:cNvPr>
          <p:cNvSpPr txBox="1"/>
          <p:nvPr/>
        </p:nvSpPr>
        <p:spPr>
          <a:xfrm>
            <a:off x="1619550" y="2583883"/>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
        <p:nvSpPr>
          <p:cNvPr id="7" name="文本框 6">
            <a:extLst>
              <a:ext uri="{FF2B5EF4-FFF2-40B4-BE49-F238E27FC236}">
                <a16:creationId xmlns:a16="http://schemas.microsoft.com/office/drawing/2014/main" id="{C40C8E2A-049B-3A4B-AEC4-D540F53508A3}"/>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00975"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pic>
        <p:nvPicPr>
          <p:cNvPr id="8" name="图片 7">
            <a:extLst>
              <a:ext uri="{FF2B5EF4-FFF2-40B4-BE49-F238E27FC236}">
                <a16:creationId xmlns:a16="http://schemas.microsoft.com/office/drawing/2014/main" id="{41DF3F60-592E-4FCA-B791-AAFBC827A0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6718" y="1860840"/>
            <a:ext cx="1741975" cy="1741975"/>
          </a:xfrm>
          <a:prstGeom prst="rect">
            <a:avLst/>
          </a:prstGeom>
        </p:spPr>
      </p:pic>
    </p:spTree>
    <p:extLst>
      <p:ext uri="{BB962C8B-B14F-4D97-AF65-F5344CB8AC3E}">
        <p14:creationId xmlns:p14="http://schemas.microsoft.com/office/powerpoint/2010/main" val="11516734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heckerboard(across)">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Lst>
  </p:timing>
  <p:extLst>
    <p:ext uri="{E180D4A7-C9FB-4DFB-919C-405C955672EB}">
      <p14:showEvtLst xmlns:p14="http://schemas.microsoft.com/office/powerpoint/2010/main">
        <p14:playEvt time="6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753909" y="1034960"/>
            <a:ext cx="71574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 用户向（</a:t>
            </a:r>
            <a:r>
              <a:rPr lang="en-US" altLang="zh-CN" sz="4400" dirty="0">
                <a:solidFill>
                  <a:srgbClr val="000000"/>
                </a:solidFill>
                <a:latin typeface="优设标题黑" panose="00000500000000000000" pitchFamily="2" charset="-122"/>
                <a:ea typeface="优设标题黑" panose="00000500000000000000" pitchFamily="2" charset="-122"/>
              </a:rPr>
              <a:t>To C</a:t>
            </a:r>
            <a:r>
              <a:rPr lang="zh-CN" altLang="en-US" sz="4400" dirty="0">
                <a:solidFill>
                  <a:srgbClr val="000000"/>
                </a:solidFill>
                <a:latin typeface="优设标题黑" panose="00000500000000000000" pitchFamily="2" charset="-122"/>
                <a:ea typeface="优设标题黑" panose="00000500000000000000" pitchFamily="2" charset="-122"/>
              </a:rPr>
              <a:t>端）直播平台</a:t>
            </a:r>
          </a:p>
        </p:txBody>
      </p:sp>
      <p:graphicFrame>
        <p:nvGraphicFramePr>
          <p:cNvPr id="2" name="表格 1">
            <a:extLst>
              <a:ext uri="{FF2B5EF4-FFF2-40B4-BE49-F238E27FC236}">
                <a16:creationId xmlns:a16="http://schemas.microsoft.com/office/drawing/2014/main" id="{79094E00-7AD9-F83A-A245-47B4074151B5}"/>
              </a:ext>
            </a:extLst>
          </p:cNvPr>
          <p:cNvGraphicFramePr>
            <a:graphicFrameLocks noGrp="1"/>
          </p:cNvGraphicFramePr>
          <p:nvPr>
            <p:extLst>
              <p:ext uri="{D42A27DB-BD31-4B8C-83A1-F6EECF244321}">
                <p14:modId xmlns:p14="http://schemas.microsoft.com/office/powerpoint/2010/main" val="4221695370"/>
              </p:ext>
            </p:extLst>
          </p:nvPr>
        </p:nvGraphicFramePr>
        <p:xfrm>
          <a:off x="1817175" y="1804401"/>
          <a:ext cx="8885037" cy="4320369"/>
        </p:xfrm>
        <a:graphic>
          <a:graphicData uri="http://schemas.openxmlformats.org/drawingml/2006/table">
            <a:tbl>
              <a:tblPr firstRow="1" firstCol="1" bandRow="1">
                <a:tableStyleId>{5C22544A-7EE6-4342-B048-85BDC9FD1C3A}</a:tableStyleId>
              </a:tblPr>
              <a:tblGrid>
                <a:gridCol w="1670087">
                  <a:extLst>
                    <a:ext uri="{9D8B030D-6E8A-4147-A177-3AD203B41FA5}">
                      <a16:colId xmlns:a16="http://schemas.microsoft.com/office/drawing/2014/main" val="4003648707"/>
                    </a:ext>
                  </a:extLst>
                </a:gridCol>
                <a:gridCol w="3607475">
                  <a:extLst>
                    <a:ext uri="{9D8B030D-6E8A-4147-A177-3AD203B41FA5}">
                      <a16:colId xmlns:a16="http://schemas.microsoft.com/office/drawing/2014/main" val="287986315"/>
                    </a:ext>
                  </a:extLst>
                </a:gridCol>
                <a:gridCol w="3607475">
                  <a:extLst>
                    <a:ext uri="{9D8B030D-6E8A-4147-A177-3AD203B41FA5}">
                      <a16:colId xmlns:a16="http://schemas.microsoft.com/office/drawing/2014/main" val="1790820614"/>
                    </a:ext>
                  </a:extLst>
                </a:gridCol>
              </a:tblGrid>
              <a:tr h="282332">
                <a:tc>
                  <a:txBody>
                    <a:bodyPr/>
                    <a:lstStyle/>
                    <a:p>
                      <a:pPr algn="ctr"/>
                      <a:r>
                        <a:rPr lang="en-US" sz="1800" kern="100">
                          <a:effectLst/>
                        </a:rPr>
                        <a:t> </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effectLst/>
                        </a:rPr>
                        <a:t>直播平台</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effectLst/>
                        </a:rPr>
                        <a:t>平台调性</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62710178"/>
                  </a:ext>
                </a:extLst>
              </a:tr>
              <a:tr h="284293">
                <a:tc rowSpan="3">
                  <a:txBody>
                    <a:bodyPr/>
                    <a:lstStyle/>
                    <a:p>
                      <a:pPr algn="ctr"/>
                      <a:r>
                        <a:rPr lang="zh-CN" sz="1800" kern="100">
                          <a:effectLst/>
                        </a:rPr>
                        <a:t>第一梯队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淘宝</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商家、主播带货直播</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24871613"/>
                  </a:ext>
                </a:extLst>
              </a:tr>
              <a:tr h="282332">
                <a:tc vMerge="1">
                  <a:txBody>
                    <a:bodyPr/>
                    <a:lstStyle/>
                    <a:p>
                      <a:endParaRPr lang="zh-CN" altLang="en-US"/>
                    </a:p>
                  </a:txBody>
                  <a:tcPr/>
                </a:tc>
                <a:tc>
                  <a:txBody>
                    <a:bodyPr/>
                    <a:lstStyle/>
                    <a:p>
                      <a:pPr algn="ctr"/>
                      <a:r>
                        <a:rPr lang="zh-CN" sz="1800" kern="100" dirty="0">
                          <a:effectLst/>
                        </a:rPr>
                        <a:t>抖音</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网红主播娱乐、带货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35281736"/>
                  </a:ext>
                </a:extLst>
              </a:tr>
              <a:tr h="282332">
                <a:tc vMerge="1">
                  <a:txBody>
                    <a:bodyPr/>
                    <a:lstStyle/>
                    <a:p>
                      <a:endParaRPr lang="zh-CN" altLang="en-US"/>
                    </a:p>
                  </a:txBody>
                  <a:tcPr/>
                </a:tc>
                <a:tc>
                  <a:txBody>
                    <a:bodyPr/>
                    <a:lstStyle/>
                    <a:p>
                      <a:pPr algn="ctr"/>
                      <a:r>
                        <a:rPr lang="zh-CN" sz="1800" kern="100">
                          <a:effectLst/>
                        </a:rPr>
                        <a:t>快手</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网红主播娱乐、带货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47031085"/>
                  </a:ext>
                </a:extLst>
              </a:tr>
              <a:tr h="282332">
                <a:tc rowSpan="6">
                  <a:txBody>
                    <a:bodyPr/>
                    <a:lstStyle/>
                    <a:p>
                      <a:pPr algn="ctr"/>
                      <a:r>
                        <a:rPr lang="zh-CN" sz="1800" kern="100">
                          <a:effectLst/>
                        </a:rPr>
                        <a:t>第二梯队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微博</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微博</a:t>
                      </a:r>
                      <a:r>
                        <a:rPr lang="en-US" sz="1800" kern="100">
                          <a:effectLst/>
                        </a:rPr>
                        <a:t>KOL</a:t>
                      </a:r>
                      <a:r>
                        <a:rPr lang="zh-CN" sz="1800" kern="100">
                          <a:effectLst/>
                        </a:rPr>
                        <a:t>、网红主播娱乐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5711277"/>
                  </a:ext>
                </a:extLst>
              </a:tr>
              <a:tr h="282332">
                <a:tc vMerge="1">
                  <a:txBody>
                    <a:bodyPr/>
                    <a:lstStyle/>
                    <a:p>
                      <a:endParaRPr lang="zh-CN" altLang="en-US"/>
                    </a:p>
                  </a:txBody>
                  <a:tcPr/>
                </a:tc>
                <a:tc>
                  <a:txBody>
                    <a:bodyPr/>
                    <a:lstStyle/>
                    <a:p>
                      <a:pPr algn="ctr"/>
                      <a:r>
                        <a:rPr lang="zh-CN" sz="1800" kern="100" dirty="0">
                          <a:effectLst/>
                        </a:rPr>
                        <a:t>拼多多</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商家店铺直播带货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49816787"/>
                  </a:ext>
                </a:extLst>
              </a:tr>
              <a:tr h="282332">
                <a:tc vMerge="1">
                  <a:txBody>
                    <a:bodyPr/>
                    <a:lstStyle/>
                    <a:p>
                      <a:endParaRPr lang="zh-CN" altLang="en-US"/>
                    </a:p>
                  </a:txBody>
                  <a:tcPr/>
                </a:tc>
                <a:tc>
                  <a:txBody>
                    <a:bodyPr/>
                    <a:lstStyle/>
                    <a:p>
                      <a:pPr algn="ctr"/>
                      <a:r>
                        <a:rPr lang="zh-CN" sz="1800" kern="100">
                          <a:effectLst/>
                        </a:rPr>
                        <a:t>西瓜视频</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达人直播带货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81953714"/>
                  </a:ext>
                </a:extLst>
              </a:tr>
              <a:tr h="282332">
                <a:tc vMerge="1">
                  <a:txBody>
                    <a:bodyPr/>
                    <a:lstStyle/>
                    <a:p>
                      <a:endParaRPr lang="zh-CN" altLang="en-US"/>
                    </a:p>
                  </a:txBody>
                  <a:tcPr/>
                </a:tc>
                <a:tc>
                  <a:txBody>
                    <a:bodyPr/>
                    <a:lstStyle/>
                    <a:p>
                      <a:pPr algn="ctr"/>
                      <a:r>
                        <a:rPr lang="zh-CN" sz="1800" kern="100">
                          <a:effectLst/>
                        </a:rPr>
                        <a:t>京东</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商家店铺、联合明显</a:t>
                      </a:r>
                      <a:r>
                        <a:rPr lang="en-US" sz="1800" kern="100">
                          <a:effectLst/>
                        </a:rPr>
                        <a:t>KOL</a:t>
                      </a:r>
                      <a:r>
                        <a:rPr lang="zh-CN" sz="1800" kern="100">
                          <a:effectLst/>
                        </a:rPr>
                        <a:t>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47811173"/>
                  </a:ext>
                </a:extLst>
              </a:tr>
              <a:tr h="282332">
                <a:tc vMerge="1">
                  <a:txBody>
                    <a:bodyPr/>
                    <a:lstStyle/>
                    <a:p>
                      <a:endParaRPr lang="zh-CN" altLang="en-US"/>
                    </a:p>
                  </a:txBody>
                  <a:tcPr/>
                </a:tc>
                <a:tc>
                  <a:txBody>
                    <a:bodyPr/>
                    <a:lstStyle/>
                    <a:p>
                      <a:pPr algn="ctr"/>
                      <a:r>
                        <a:rPr lang="zh-CN" sz="1800" kern="100">
                          <a:effectLst/>
                        </a:rPr>
                        <a:t>小红书</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分领域</a:t>
                      </a:r>
                      <a:r>
                        <a:rPr lang="en-US" sz="1800" kern="100" dirty="0">
                          <a:effectLst/>
                        </a:rPr>
                        <a:t>KOL</a:t>
                      </a:r>
                      <a:r>
                        <a:rPr lang="zh-CN" sz="1800" kern="100" dirty="0">
                          <a:effectLst/>
                        </a:rPr>
                        <a:t>、明星直播带货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10521903"/>
                  </a:ext>
                </a:extLst>
              </a:tr>
              <a:tr h="282332">
                <a:tc vMerge="1">
                  <a:txBody>
                    <a:bodyPr/>
                    <a:lstStyle/>
                    <a:p>
                      <a:endParaRPr lang="zh-CN" altLang="en-US"/>
                    </a:p>
                  </a:txBody>
                  <a:tcPr/>
                </a:tc>
                <a:tc>
                  <a:txBody>
                    <a:bodyPr/>
                    <a:lstStyle/>
                    <a:p>
                      <a:pPr algn="ctr"/>
                      <a:r>
                        <a:rPr lang="zh-CN" sz="1800" kern="100">
                          <a:effectLst/>
                        </a:rPr>
                        <a:t>哔哩哔哩</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800" kern="100" dirty="0">
                          <a:effectLst/>
                        </a:rPr>
                        <a:t>UP</a:t>
                      </a:r>
                      <a:r>
                        <a:rPr lang="zh-CN" sz="1800" kern="100" dirty="0">
                          <a:effectLst/>
                        </a:rPr>
                        <a:t>主带货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78524822"/>
                  </a:ext>
                </a:extLst>
              </a:tr>
              <a:tr h="282332">
                <a:tc rowSpan="5">
                  <a:txBody>
                    <a:bodyPr/>
                    <a:lstStyle/>
                    <a:p>
                      <a:pPr algn="ctr"/>
                      <a:r>
                        <a:rPr lang="zh-CN" sz="1800" kern="100">
                          <a:effectLst/>
                        </a:rPr>
                        <a:t>第三梯队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虎牙直播</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游戏直播互动为主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75234826"/>
                  </a:ext>
                </a:extLst>
              </a:tr>
              <a:tr h="282332">
                <a:tc vMerge="1">
                  <a:txBody>
                    <a:bodyPr/>
                    <a:lstStyle/>
                    <a:p>
                      <a:endParaRPr lang="zh-CN" altLang="en-US"/>
                    </a:p>
                  </a:txBody>
                  <a:tcPr/>
                </a:tc>
                <a:tc>
                  <a:txBody>
                    <a:bodyPr/>
                    <a:lstStyle/>
                    <a:p>
                      <a:pPr algn="ctr"/>
                      <a:r>
                        <a:rPr lang="zh-CN" sz="1800" kern="100">
                          <a:effectLst/>
                        </a:rPr>
                        <a:t>花椒直播</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重生活内容直播分享</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93043164"/>
                  </a:ext>
                </a:extLst>
              </a:tr>
              <a:tr h="282332">
                <a:tc vMerge="1">
                  <a:txBody>
                    <a:bodyPr/>
                    <a:lstStyle/>
                    <a:p>
                      <a:endParaRPr lang="zh-CN" altLang="en-US"/>
                    </a:p>
                  </a:txBody>
                  <a:tcPr/>
                </a:tc>
                <a:tc>
                  <a:txBody>
                    <a:bodyPr/>
                    <a:lstStyle/>
                    <a:p>
                      <a:pPr algn="ctr"/>
                      <a:r>
                        <a:rPr lang="en-US" sz="1800" kern="100">
                          <a:effectLst/>
                        </a:rPr>
                        <a:t>YY</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游戏直播互动为主</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22747968"/>
                  </a:ext>
                </a:extLst>
              </a:tr>
              <a:tr h="282332">
                <a:tc vMerge="1">
                  <a:txBody>
                    <a:bodyPr/>
                    <a:lstStyle/>
                    <a:p>
                      <a:endParaRPr lang="zh-CN" altLang="en-US"/>
                    </a:p>
                  </a:txBody>
                  <a:tcPr/>
                </a:tc>
                <a:tc>
                  <a:txBody>
                    <a:bodyPr/>
                    <a:lstStyle/>
                    <a:p>
                      <a:pPr algn="ctr"/>
                      <a:r>
                        <a:rPr lang="zh-CN" sz="1800" kern="100">
                          <a:effectLst/>
                        </a:rPr>
                        <a:t>苏宁易购</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商家店铺直播带货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00114763"/>
                  </a:ext>
                </a:extLst>
              </a:tr>
              <a:tr h="282332">
                <a:tc vMerge="1">
                  <a:txBody>
                    <a:bodyPr/>
                    <a:lstStyle/>
                    <a:p>
                      <a:endParaRPr lang="zh-CN" altLang="en-US"/>
                    </a:p>
                  </a:txBody>
                  <a:tcPr/>
                </a:tc>
                <a:tc>
                  <a:txBody>
                    <a:bodyPr/>
                    <a:lstStyle/>
                    <a:p>
                      <a:pPr algn="ctr"/>
                      <a:r>
                        <a:rPr lang="zh-CN" sz="1800" kern="100">
                          <a:effectLst/>
                        </a:rPr>
                        <a:t>蘑菇街</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女性电商、卖手直播带货</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33505316"/>
                  </a:ext>
                </a:extLst>
              </a:tr>
            </a:tbl>
          </a:graphicData>
        </a:graphic>
      </p:graphicFrame>
    </p:spTree>
    <p:extLst>
      <p:ext uri="{BB962C8B-B14F-4D97-AF65-F5344CB8AC3E}">
        <p14:creationId xmlns:p14="http://schemas.microsoft.com/office/powerpoint/2010/main" val="337028060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3825251" y="1162104"/>
            <a:ext cx="486543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 第一梯队直播平台</a:t>
            </a:r>
          </a:p>
        </p:txBody>
      </p:sp>
      <p:graphicFrame>
        <p:nvGraphicFramePr>
          <p:cNvPr id="3" name="表格 2">
            <a:extLst>
              <a:ext uri="{FF2B5EF4-FFF2-40B4-BE49-F238E27FC236}">
                <a16:creationId xmlns:a16="http://schemas.microsoft.com/office/drawing/2014/main" id="{92633AAB-753D-D4E8-03C7-016E53793034}"/>
              </a:ext>
            </a:extLst>
          </p:cNvPr>
          <p:cNvGraphicFramePr>
            <a:graphicFrameLocks noGrp="1"/>
          </p:cNvGraphicFramePr>
          <p:nvPr>
            <p:extLst>
              <p:ext uri="{D42A27DB-BD31-4B8C-83A1-F6EECF244321}">
                <p14:modId xmlns:p14="http://schemas.microsoft.com/office/powerpoint/2010/main" val="4108216972"/>
              </p:ext>
            </p:extLst>
          </p:nvPr>
        </p:nvGraphicFramePr>
        <p:xfrm>
          <a:off x="1239417" y="2263175"/>
          <a:ext cx="9864010" cy="3048000"/>
        </p:xfrm>
        <a:graphic>
          <a:graphicData uri="http://schemas.openxmlformats.org/drawingml/2006/table">
            <a:tbl>
              <a:tblPr firstRow="1" firstCol="1" bandRow="1">
                <a:tableStyleId>{5C22544A-7EE6-4342-B048-85BDC9FD1C3A}</a:tableStyleId>
              </a:tblPr>
              <a:tblGrid>
                <a:gridCol w="1972339">
                  <a:extLst>
                    <a:ext uri="{9D8B030D-6E8A-4147-A177-3AD203B41FA5}">
                      <a16:colId xmlns:a16="http://schemas.microsoft.com/office/drawing/2014/main" val="1565148653"/>
                    </a:ext>
                  </a:extLst>
                </a:gridCol>
                <a:gridCol w="1061664">
                  <a:extLst>
                    <a:ext uri="{9D8B030D-6E8A-4147-A177-3AD203B41FA5}">
                      <a16:colId xmlns:a16="http://schemas.microsoft.com/office/drawing/2014/main" val="3048196387"/>
                    </a:ext>
                  </a:extLst>
                </a:gridCol>
                <a:gridCol w="1810139">
                  <a:extLst>
                    <a:ext uri="{9D8B030D-6E8A-4147-A177-3AD203B41FA5}">
                      <a16:colId xmlns:a16="http://schemas.microsoft.com/office/drawing/2014/main" val="927738237"/>
                    </a:ext>
                  </a:extLst>
                </a:gridCol>
                <a:gridCol w="2804459">
                  <a:extLst>
                    <a:ext uri="{9D8B030D-6E8A-4147-A177-3AD203B41FA5}">
                      <a16:colId xmlns:a16="http://schemas.microsoft.com/office/drawing/2014/main" val="1171390615"/>
                    </a:ext>
                  </a:extLst>
                </a:gridCol>
                <a:gridCol w="2215409">
                  <a:extLst>
                    <a:ext uri="{9D8B030D-6E8A-4147-A177-3AD203B41FA5}">
                      <a16:colId xmlns:a16="http://schemas.microsoft.com/office/drawing/2014/main" val="127131848"/>
                    </a:ext>
                  </a:extLst>
                </a:gridCol>
              </a:tblGrid>
              <a:tr h="0">
                <a:tc>
                  <a:txBody>
                    <a:bodyPr/>
                    <a:lstStyle/>
                    <a:p>
                      <a:pPr algn="ctr"/>
                      <a:r>
                        <a:rPr lang="zh-CN" sz="2800" kern="100" dirty="0">
                          <a:effectLst/>
                        </a:rPr>
                        <a:t>直播平台</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effectLst/>
                        </a:rPr>
                        <a:t>平台属性</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effectLst/>
                        </a:rPr>
                        <a:t>流量来源</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effectLst/>
                        </a:rPr>
                        <a:t>带货商品属性</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800" kern="100" dirty="0">
                          <a:effectLst/>
                        </a:rPr>
                        <a:t>带货模式</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08785337"/>
                  </a:ext>
                </a:extLst>
              </a:tr>
              <a:tr h="0">
                <a:tc>
                  <a:txBody>
                    <a:bodyPr/>
                    <a:lstStyle/>
                    <a:p>
                      <a:pPr algn="ctr"/>
                      <a:r>
                        <a:rPr lang="zh-CN" sz="2800" kern="100" dirty="0">
                          <a:effectLst/>
                        </a:rPr>
                        <a:t>淘宝</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电商</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平台公域流量</a:t>
                      </a:r>
                      <a:endParaRPr lang="en-US" altLang="zh-CN" sz="1800" kern="100" dirty="0">
                        <a:effectLst/>
                      </a:endParaRPr>
                    </a:p>
                    <a:p>
                      <a:pPr algn="ctr"/>
                      <a:r>
                        <a:rPr lang="zh-CN" sz="1800" kern="100" dirty="0">
                          <a:effectLst/>
                        </a:rPr>
                        <a:t>外部流量</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淘宝体系内全品类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商家直播</a:t>
                      </a:r>
                      <a:r>
                        <a:rPr lang="en-US" sz="1800" kern="100">
                          <a:effectLst/>
                        </a:rPr>
                        <a:t>+</a:t>
                      </a:r>
                      <a:r>
                        <a:rPr lang="zh-CN" sz="1800" kern="100">
                          <a:effectLst/>
                        </a:rPr>
                        <a:t>达人导购</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22757035"/>
                  </a:ext>
                </a:extLst>
              </a:tr>
              <a:tr h="508635">
                <a:tc>
                  <a:txBody>
                    <a:bodyPr/>
                    <a:lstStyle/>
                    <a:p>
                      <a:pPr algn="ctr"/>
                      <a:r>
                        <a:rPr lang="zh-CN" sz="2800" kern="100" dirty="0">
                          <a:effectLst/>
                        </a:rPr>
                        <a:t>抖音</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平台公域流量</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美妆</a:t>
                      </a:r>
                      <a:r>
                        <a:rPr lang="en-US" sz="1800" kern="100">
                          <a:effectLst/>
                        </a:rPr>
                        <a:t>+</a:t>
                      </a:r>
                      <a:r>
                        <a:rPr lang="zh-CN" sz="1800" kern="100">
                          <a:effectLst/>
                        </a:rPr>
                        <a:t>服装百货占比高</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短视频上热门</a:t>
                      </a:r>
                      <a:r>
                        <a:rPr lang="en-US" sz="1800" kern="100">
                          <a:effectLst/>
                        </a:rPr>
                        <a:t>+</a:t>
                      </a:r>
                      <a:r>
                        <a:rPr lang="zh-CN" sz="1800" kern="100">
                          <a:effectLst/>
                        </a:rPr>
                        <a:t>直播带货，种草转化</a:t>
                      </a:r>
                      <a:r>
                        <a:rPr lang="en-US" sz="1800" kern="100">
                          <a:effectLst/>
                        </a:rPr>
                        <a:t>+</a:t>
                      </a:r>
                      <a:r>
                        <a:rPr lang="zh-CN" sz="1800" kern="100">
                          <a:effectLst/>
                        </a:rPr>
                        <a:t>内容为主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40362000"/>
                  </a:ext>
                </a:extLst>
              </a:tr>
              <a:tr h="0">
                <a:tc>
                  <a:txBody>
                    <a:bodyPr/>
                    <a:lstStyle/>
                    <a:p>
                      <a:pPr algn="ctr"/>
                      <a:r>
                        <a:rPr lang="zh-CN" sz="2800" kern="100" dirty="0">
                          <a:effectLst/>
                        </a:rPr>
                        <a:t>快手</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社交</a:t>
                      </a:r>
                      <a:r>
                        <a:rPr lang="en-US" sz="1800" kern="100" dirty="0">
                          <a:effectLst/>
                        </a:rPr>
                        <a:t>+</a:t>
                      </a:r>
                      <a:r>
                        <a:rPr lang="zh-CN" sz="1800" kern="100" dirty="0">
                          <a:effectLst/>
                        </a:rPr>
                        <a:t>内容</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偏私域流量</a:t>
                      </a:r>
                      <a:endParaRPr lang="en-US" altLang="zh-CN" sz="1800" kern="100" dirty="0">
                        <a:effectLst/>
                      </a:endParaRPr>
                    </a:p>
                    <a:p>
                      <a:pPr algn="ctr"/>
                      <a:r>
                        <a:rPr lang="zh-CN" sz="1800" kern="100" dirty="0">
                          <a:effectLst/>
                        </a:rPr>
                        <a:t>老铁文化</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百元内低价商品为主，食品、日常生活品、服装、鞋帽等</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dirty="0">
                          <a:effectLst/>
                        </a:rPr>
                        <a:t>达人直播、打榜等</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99457013"/>
                  </a:ext>
                </a:extLst>
              </a:tr>
            </a:tbl>
          </a:graphicData>
        </a:graphic>
      </p:graphicFrame>
    </p:spTree>
    <p:extLst>
      <p:ext uri="{BB962C8B-B14F-4D97-AF65-F5344CB8AC3E}">
        <p14:creationId xmlns:p14="http://schemas.microsoft.com/office/powerpoint/2010/main" val="25065183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3825251" y="1162104"/>
            <a:ext cx="486543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 第二梯队直播平台</a:t>
            </a:r>
          </a:p>
        </p:txBody>
      </p:sp>
      <p:graphicFrame>
        <p:nvGraphicFramePr>
          <p:cNvPr id="5" name="表格 4">
            <a:extLst>
              <a:ext uri="{FF2B5EF4-FFF2-40B4-BE49-F238E27FC236}">
                <a16:creationId xmlns:a16="http://schemas.microsoft.com/office/drawing/2014/main" id="{00EAE6A6-5B2F-9756-F0DD-38A551238489}"/>
              </a:ext>
            </a:extLst>
          </p:cNvPr>
          <p:cNvGraphicFramePr>
            <a:graphicFrameLocks noGrp="1"/>
          </p:cNvGraphicFramePr>
          <p:nvPr>
            <p:extLst>
              <p:ext uri="{D42A27DB-BD31-4B8C-83A1-F6EECF244321}">
                <p14:modId xmlns:p14="http://schemas.microsoft.com/office/powerpoint/2010/main" val="3737062015"/>
              </p:ext>
            </p:extLst>
          </p:nvPr>
        </p:nvGraphicFramePr>
        <p:xfrm>
          <a:off x="1326739" y="1931545"/>
          <a:ext cx="9862458" cy="3839313"/>
        </p:xfrm>
        <a:graphic>
          <a:graphicData uri="http://schemas.openxmlformats.org/drawingml/2006/table">
            <a:tbl>
              <a:tblPr firstRow="1" firstCol="1" bandRow="1">
                <a:tableStyleId>{5C22544A-7EE6-4342-B048-85BDC9FD1C3A}</a:tableStyleId>
              </a:tblPr>
              <a:tblGrid>
                <a:gridCol w="1408753">
                  <a:extLst>
                    <a:ext uri="{9D8B030D-6E8A-4147-A177-3AD203B41FA5}">
                      <a16:colId xmlns:a16="http://schemas.microsoft.com/office/drawing/2014/main" val="3794273047"/>
                    </a:ext>
                  </a:extLst>
                </a:gridCol>
                <a:gridCol w="1408753">
                  <a:extLst>
                    <a:ext uri="{9D8B030D-6E8A-4147-A177-3AD203B41FA5}">
                      <a16:colId xmlns:a16="http://schemas.microsoft.com/office/drawing/2014/main" val="1649774233"/>
                    </a:ext>
                  </a:extLst>
                </a:gridCol>
                <a:gridCol w="1408753">
                  <a:extLst>
                    <a:ext uri="{9D8B030D-6E8A-4147-A177-3AD203B41FA5}">
                      <a16:colId xmlns:a16="http://schemas.microsoft.com/office/drawing/2014/main" val="397003361"/>
                    </a:ext>
                  </a:extLst>
                </a:gridCol>
                <a:gridCol w="1408753">
                  <a:extLst>
                    <a:ext uri="{9D8B030D-6E8A-4147-A177-3AD203B41FA5}">
                      <a16:colId xmlns:a16="http://schemas.microsoft.com/office/drawing/2014/main" val="2212450724"/>
                    </a:ext>
                  </a:extLst>
                </a:gridCol>
                <a:gridCol w="1408753">
                  <a:extLst>
                    <a:ext uri="{9D8B030D-6E8A-4147-A177-3AD203B41FA5}">
                      <a16:colId xmlns:a16="http://schemas.microsoft.com/office/drawing/2014/main" val="2348354190"/>
                    </a:ext>
                  </a:extLst>
                </a:gridCol>
                <a:gridCol w="1408753">
                  <a:extLst>
                    <a:ext uri="{9D8B030D-6E8A-4147-A177-3AD203B41FA5}">
                      <a16:colId xmlns:a16="http://schemas.microsoft.com/office/drawing/2014/main" val="1631624409"/>
                    </a:ext>
                  </a:extLst>
                </a:gridCol>
                <a:gridCol w="1409940">
                  <a:extLst>
                    <a:ext uri="{9D8B030D-6E8A-4147-A177-3AD203B41FA5}">
                      <a16:colId xmlns:a16="http://schemas.microsoft.com/office/drawing/2014/main" val="2193502229"/>
                    </a:ext>
                  </a:extLst>
                </a:gridCol>
              </a:tblGrid>
              <a:tr h="53367">
                <a:tc>
                  <a:txBody>
                    <a:bodyPr/>
                    <a:lstStyle/>
                    <a:p>
                      <a:pPr algn="ctr"/>
                      <a:r>
                        <a:rPr lang="zh-CN" altLang="en-US" sz="2400" b="1" kern="100" dirty="0">
                          <a:solidFill>
                            <a:schemeClr val="lt1"/>
                          </a:solidFill>
                          <a:effectLst/>
                          <a:latin typeface="+mn-lt"/>
                          <a:ea typeface="+mn-ea"/>
                          <a:cs typeface="+mn-cs"/>
                        </a:rPr>
                        <a:t>直播平台</a:t>
                      </a:r>
                    </a:p>
                  </a:txBody>
                  <a:tcPr marL="68580" marR="68580" marT="0" marB="0" anchor="ctr"/>
                </a:tc>
                <a:tc>
                  <a:txBody>
                    <a:bodyPr/>
                    <a:lstStyle/>
                    <a:p>
                      <a:pPr marL="0" algn="ctr" defTabSz="914034" rtl="0" eaLnBrk="1" latinLnBrk="0" hangingPunct="1"/>
                      <a:r>
                        <a:rPr lang="zh-CN" altLang="en-US" sz="2400" b="1" kern="100" dirty="0">
                          <a:solidFill>
                            <a:schemeClr val="lt1"/>
                          </a:solidFill>
                          <a:effectLst/>
                          <a:latin typeface="+mn-lt"/>
                          <a:ea typeface="+mn-ea"/>
                          <a:cs typeface="+mn-cs"/>
                        </a:rPr>
                        <a:t>微博</a:t>
                      </a:r>
                    </a:p>
                  </a:txBody>
                  <a:tcPr marL="68580" marR="68580" marT="0" marB="0" anchor="ctr"/>
                </a:tc>
                <a:tc>
                  <a:txBody>
                    <a:bodyPr/>
                    <a:lstStyle/>
                    <a:p>
                      <a:pPr marL="0" algn="ctr" defTabSz="914034" rtl="0" eaLnBrk="1" latinLnBrk="0" hangingPunct="1"/>
                      <a:r>
                        <a:rPr lang="zh-CN" altLang="en-US" sz="2400" b="1" kern="100" dirty="0">
                          <a:solidFill>
                            <a:schemeClr val="lt1"/>
                          </a:solidFill>
                          <a:effectLst/>
                          <a:latin typeface="+mn-lt"/>
                          <a:ea typeface="+mn-ea"/>
                          <a:cs typeface="+mn-cs"/>
                        </a:rPr>
                        <a:t>拼多多</a:t>
                      </a:r>
                    </a:p>
                  </a:txBody>
                  <a:tcPr marL="68580" marR="68580" marT="0" marB="0" anchor="ctr"/>
                </a:tc>
                <a:tc>
                  <a:txBody>
                    <a:bodyPr/>
                    <a:lstStyle/>
                    <a:p>
                      <a:pPr marL="0" algn="ctr" defTabSz="914034" rtl="0" eaLnBrk="1" latinLnBrk="0" hangingPunct="1"/>
                      <a:r>
                        <a:rPr lang="zh-CN" altLang="en-US" sz="2400" b="1" kern="100" dirty="0">
                          <a:solidFill>
                            <a:schemeClr val="lt1"/>
                          </a:solidFill>
                          <a:effectLst/>
                          <a:latin typeface="+mn-lt"/>
                          <a:ea typeface="+mn-ea"/>
                          <a:cs typeface="+mn-cs"/>
                        </a:rPr>
                        <a:t>西瓜视频</a:t>
                      </a:r>
                    </a:p>
                  </a:txBody>
                  <a:tcPr marL="68580" marR="68580" marT="0" marB="0" anchor="ctr"/>
                </a:tc>
                <a:tc>
                  <a:txBody>
                    <a:bodyPr/>
                    <a:lstStyle/>
                    <a:p>
                      <a:pPr marL="0" algn="ctr" defTabSz="914034" rtl="0" eaLnBrk="1" latinLnBrk="0" hangingPunct="1"/>
                      <a:r>
                        <a:rPr lang="zh-CN" altLang="en-US" sz="2400" b="1" kern="100" dirty="0">
                          <a:solidFill>
                            <a:schemeClr val="lt1"/>
                          </a:solidFill>
                          <a:effectLst/>
                          <a:latin typeface="+mn-lt"/>
                          <a:ea typeface="+mn-ea"/>
                          <a:cs typeface="+mn-cs"/>
                        </a:rPr>
                        <a:t>京东</a:t>
                      </a:r>
                    </a:p>
                  </a:txBody>
                  <a:tcPr marL="68580" marR="68580" marT="0" marB="0" anchor="ctr"/>
                </a:tc>
                <a:tc>
                  <a:txBody>
                    <a:bodyPr/>
                    <a:lstStyle/>
                    <a:p>
                      <a:pPr marL="0" algn="ctr" defTabSz="914034" rtl="0" eaLnBrk="1" latinLnBrk="0" hangingPunct="1"/>
                      <a:r>
                        <a:rPr lang="zh-CN" altLang="en-US" sz="2400" b="1" kern="100" dirty="0">
                          <a:solidFill>
                            <a:schemeClr val="lt1"/>
                          </a:solidFill>
                          <a:effectLst/>
                          <a:latin typeface="+mn-lt"/>
                          <a:ea typeface="+mn-ea"/>
                          <a:cs typeface="+mn-cs"/>
                        </a:rPr>
                        <a:t>小红书</a:t>
                      </a:r>
                    </a:p>
                  </a:txBody>
                  <a:tcPr marL="68580" marR="68580" marT="0" marB="0" anchor="ctr"/>
                </a:tc>
                <a:tc>
                  <a:txBody>
                    <a:bodyPr/>
                    <a:lstStyle/>
                    <a:p>
                      <a:pPr marL="0" algn="ctr" defTabSz="914034" rtl="0" eaLnBrk="1" latinLnBrk="0" hangingPunct="1"/>
                      <a:r>
                        <a:rPr lang="zh-CN" altLang="en-US" sz="2400" b="1" kern="100" dirty="0">
                          <a:solidFill>
                            <a:schemeClr val="lt1"/>
                          </a:solidFill>
                          <a:effectLst/>
                          <a:latin typeface="+mn-lt"/>
                          <a:ea typeface="+mn-ea"/>
                          <a:cs typeface="+mn-cs"/>
                        </a:rPr>
                        <a:t>哔哩哔哩</a:t>
                      </a:r>
                    </a:p>
                  </a:txBody>
                  <a:tcPr marL="68580" marR="68580" marT="0" marB="0" anchor="ctr"/>
                </a:tc>
                <a:extLst>
                  <a:ext uri="{0D108BD9-81ED-4DB2-BD59-A6C34878D82A}">
                    <a16:rowId xmlns:a16="http://schemas.microsoft.com/office/drawing/2014/main" val="469221812"/>
                  </a:ext>
                </a:extLst>
              </a:tr>
              <a:tr h="614703">
                <a:tc>
                  <a:txBody>
                    <a:bodyPr/>
                    <a:lstStyle/>
                    <a:p>
                      <a:pPr algn="ctr"/>
                      <a:r>
                        <a:rPr lang="zh-CN" altLang="en-US" sz="1800" b="1" kern="100" dirty="0">
                          <a:solidFill>
                            <a:schemeClr val="lt1"/>
                          </a:solidFill>
                          <a:effectLst/>
                          <a:latin typeface="+mn-lt"/>
                          <a:ea typeface="+mn-ea"/>
                          <a:cs typeface="+mn-cs"/>
                        </a:rPr>
                        <a:t>平台属性</a:t>
                      </a:r>
                    </a:p>
                  </a:txBody>
                  <a:tcPr marL="68580" marR="68580" marT="0" marB="0" anchor="ctr"/>
                </a:tc>
                <a:tc>
                  <a:txBody>
                    <a:bodyPr/>
                    <a:lstStyle/>
                    <a:p>
                      <a:pPr algn="ctr"/>
                      <a:r>
                        <a:rPr lang="zh-CN" sz="1800" kern="100">
                          <a:effectLst/>
                        </a:rPr>
                        <a:t>社交</a:t>
                      </a:r>
                      <a:r>
                        <a:rPr lang="en-US" sz="1800" kern="100">
                          <a:effectLst/>
                        </a:rPr>
                        <a:t>+</a:t>
                      </a:r>
                      <a:r>
                        <a:rPr lang="zh-CN" sz="1800" kern="100">
                          <a:effectLst/>
                        </a:rPr>
                        <a:t>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电商</a:t>
                      </a:r>
                      <a:r>
                        <a:rPr lang="en-US" sz="1800" kern="100">
                          <a:effectLst/>
                        </a:rPr>
                        <a:t>+</a:t>
                      </a:r>
                      <a:r>
                        <a:rPr lang="zh-CN" sz="1800" kern="100">
                          <a:effectLst/>
                        </a:rPr>
                        <a:t>社交</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内容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电商</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社交种草</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二次元小众文化</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80880224"/>
                  </a:ext>
                </a:extLst>
              </a:tr>
              <a:tr h="968397">
                <a:tc>
                  <a:txBody>
                    <a:bodyPr/>
                    <a:lstStyle/>
                    <a:p>
                      <a:pPr algn="ctr"/>
                      <a:r>
                        <a:rPr lang="zh-CN" sz="1800" kern="100">
                          <a:effectLst/>
                        </a:rPr>
                        <a:t>流量来源</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偏公域，直播流量少</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偏公域、外部流量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平台公域流量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平台公域流量、外部流量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私域流量为主，外带公域流量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平台公域流量、私域流量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89746673"/>
                  </a:ext>
                </a:extLst>
              </a:tr>
              <a:tr h="968397">
                <a:tc>
                  <a:txBody>
                    <a:bodyPr/>
                    <a:lstStyle/>
                    <a:p>
                      <a:pPr algn="ctr"/>
                      <a:r>
                        <a:rPr lang="zh-CN" sz="1800" kern="100">
                          <a:effectLst/>
                        </a:rPr>
                        <a:t>带货商品属性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服装、生活日用品、鞋帽、配饰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农产品、小商品、地方特产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值点商城品类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京东电商全品类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美妆、服装、生活用品为主</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科技品类、小众潮品</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71813914"/>
                  </a:ext>
                </a:extLst>
              </a:tr>
              <a:tr h="922056">
                <a:tc>
                  <a:txBody>
                    <a:bodyPr/>
                    <a:lstStyle/>
                    <a:p>
                      <a:pPr algn="ctr"/>
                      <a:r>
                        <a:rPr lang="zh-CN" sz="1800" kern="100">
                          <a:effectLst/>
                        </a:rPr>
                        <a:t>带货模式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话题</a:t>
                      </a:r>
                      <a:r>
                        <a:rPr lang="en-US" sz="1800" kern="100">
                          <a:effectLst/>
                        </a:rPr>
                        <a:t>+</a:t>
                      </a:r>
                      <a:r>
                        <a:rPr lang="zh-CN" sz="1800" kern="100">
                          <a:effectLst/>
                        </a:rPr>
                        <a:t>直播</a:t>
                      </a:r>
                      <a:r>
                        <a:rPr lang="en-US" sz="1800" kern="100">
                          <a:effectLst/>
                        </a:rPr>
                        <a:t>+KOL</a:t>
                      </a:r>
                      <a:r>
                        <a:rPr lang="zh-CN" sz="1800" kern="100">
                          <a:effectLst/>
                        </a:rPr>
                        <a:t>明星</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商家直播带货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内容带货</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商家直播和达人导购</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800" kern="100">
                          <a:effectLst/>
                        </a:rPr>
                        <a:t>种草话题</a:t>
                      </a:r>
                      <a:r>
                        <a:rPr lang="en-US" sz="1800" kern="100">
                          <a:effectLst/>
                        </a:rPr>
                        <a:t>+KOL</a:t>
                      </a:r>
                      <a:r>
                        <a:rPr lang="zh-CN" sz="1800" kern="100">
                          <a:effectLst/>
                        </a:rPr>
                        <a:t>达人</a:t>
                      </a:r>
                      <a:r>
                        <a:rPr lang="en-US" sz="1800" kern="100">
                          <a:effectLst/>
                        </a:rPr>
                        <a:t>+</a:t>
                      </a:r>
                      <a:r>
                        <a:rPr lang="zh-CN" sz="1800" kern="100">
                          <a:effectLst/>
                        </a:rPr>
                        <a:t>笔记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800" kern="100" dirty="0">
                          <a:effectLst/>
                        </a:rPr>
                        <a:t>UP</a:t>
                      </a:r>
                      <a:r>
                        <a:rPr lang="zh-CN" sz="1800" kern="100" dirty="0">
                          <a:effectLst/>
                        </a:rPr>
                        <a:t>主直播内容植入</a:t>
                      </a:r>
                      <a:r>
                        <a:rPr lang="en-US" sz="1800" kern="100" dirty="0">
                          <a:effectLst/>
                        </a:rPr>
                        <a:t>+</a:t>
                      </a:r>
                      <a:r>
                        <a:rPr lang="zh-CN" sz="1800" kern="100" dirty="0">
                          <a:effectLst/>
                        </a:rPr>
                        <a:t>话题</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97051199"/>
                  </a:ext>
                </a:extLst>
              </a:tr>
            </a:tbl>
          </a:graphicData>
        </a:graphic>
      </p:graphicFrame>
    </p:spTree>
    <p:extLst>
      <p:ext uri="{BB962C8B-B14F-4D97-AF65-F5344CB8AC3E}">
        <p14:creationId xmlns:p14="http://schemas.microsoft.com/office/powerpoint/2010/main" val="346563782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3825251" y="1162104"/>
            <a:ext cx="486543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 第三梯队直播平台</a:t>
            </a:r>
          </a:p>
        </p:txBody>
      </p:sp>
      <p:graphicFrame>
        <p:nvGraphicFramePr>
          <p:cNvPr id="2" name="表格 1">
            <a:extLst>
              <a:ext uri="{FF2B5EF4-FFF2-40B4-BE49-F238E27FC236}">
                <a16:creationId xmlns:a16="http://schemas.microsoft.com/office/drawing/2014/main" id="{DCFDE6BD-ECED-BF9F-4067-55861ED09910}"/>
              </a:ext>
            </a:extLst>
          </p:cNvPr>
          <p:cNvGraphicFramePr>
            <a:graphicFrameLocks noGrp="1"/>
          </p:cNvGraphicFramePr>
          <p:nvPr>
            <p:extLst>
              <p:ext uri="{D42A27DB-BD31-4B8C-83A1-F6EECF244321}">
                <p14:modId xmlns:p14="http://schemas.microsoft.com/office/powerpoint/2010/main" val="251455760"/>
              </p:ext>
            </p:extLst>
          </p:nvPr>
        </p:nvGraphicFramePr>
        <p:xfrm>
          <a:off x="1352939" y="2239347"/>
          <a:ext cx="9545215" cy="3316427"/>
        </p:xfrm>
        <a:graphic>
          <a:graphicData uri="http://schemas.openxmlformats.org/drawingml/2006/table">
            <a:tbl>
              <a:tblPr firstRow="1" firstCol="1" bandRow="1">
                <a:tableStyleId>{5C22544A-7EE6-4342-B048-85BDC9FD1C3A}</a:tableStyleId>
              </a:tblPr>
              <a:tblGrid>
                <a:gridCol w="1363438">
                  <a:extLst>
                    <a:ext uri="{9D8B030D-6E8A-4147-A177-3AD203B41FA5}">
                      <a16:colId xmlns:a16="http://schemas.microsoft.com/office/drawing/2014/main" val="3340563673"/>
                    </a:ext>
                  </a:extLst>
                </a:gridCol>
                <a:gridCol w="1715664">
                  <a:extLst>
                    <a:ext uri="{9D8B030D-6E8A-4147-A177-3AD203B41FA5}">
                      <a16:colId xmlns:a16="http://schemas.microsoft.com/office/drawing/2014/main" val="3347545610"/>
                    </a:ext>
                  </a:extLst>
                </a:gridCol>
                <a:gridCol w="1884783">
                  <a:extLst>
                    <a:ext uri="{9D8B030D-6E8A-4147-A177-3AD203B41FA5}">
                      <a16:colId xmlns:a16="http://schemas.microsoft.com/office/drawing/2014/main" val="3633481259"/>
                    </a:ext>
                  </a:extLst>
                </a:gridCol>
                <a:gridCol w="1539552">
                  <a:extLst>
                    <a:ext uri="{9D8B030D-6E8A-4147-A177-3AD203B41FA5}">
                      <a16:colId xmlns:a16="http://schemas.microsoft.com/office/drawing/2014/main" val="1821343945"/>
                    </a:ext>
                  </a:extLst>
                </a:gridCol>
                <a:gridCol w="1677190">
                  <a:extLst>
                    <a:ext uri="{9D8B030D-6E8A-4147-A177-3AD203B41FA5}">
                      <a16:colId xmlns:a16="http://schemas.microsoft.com/office/drawing/2014/main" val="4082738886"/>
                    </a:ext>
                  </a:extLst>
                </a:gridCol>
                <a:gridCol w="1364588">
                  <a:extLst>
                    <a:ext uri="{9D8B030D-6E8A-4147-A177-3AD203B41FA5}">
                      <a16:colId xmlns:a16="http://schemas.microsoft.com/office/drawing/2014/main" val="4242673318"/>
                    </a:ext>
                  </a:extLst>
                </a:gridCol>
              </a:tblGrid>
              <a:tr h="414553">
                <a:tc>
                  <a:txBody>
                    <a:bodyPr/>
                    <a:lstStyle/>
                    <a:p>
                      <a:pPr algn="ctr"/>
                      <a:r>
                        <a:rPr lang="zh-CN" sz="2400" kern="100">
                          <a:effectLst/>
                        </a:rPr>
                        <a:t>直播平台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虎牙直播</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dirty="0">
                          <a:effectLst/>
                        </a:rPr>
                        <a:t>YY</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花椒直播</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苏宁易购</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effectLst/>
                        </a:rPr>
                        <a:t>蘑菇街</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32690088"/>
                  </a:ext>
                </a:extLst>
              </a:tr>
              <a:tr h="414553">
                <a:tc>
                  <a:txBody>
                    <a:bodyPr/>
                    <a:lstStyle/>
                    <a:p>
                      <a:pPr algn="ctr"/>
                      <a:r>
                        <a:rPr lang="zh-CN" sz="2000" kern="100">
                          <a:effectLst/>
                        </a:rPr>
                        <a:t>平台属性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2">
                  <a:txBody>
                    <a:bodyPr/>
                    <a:lstStyle/>
                    <a:p>
                      <a:pPr algn="ctr"/>
                      <a:r>
                        <a:rPr lang="zh-CN" sz="2000" kern="100">
                          <a:effectLst/>
                        </a:rPr>
                        <a:t>游戏平台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r>
                        <a:rPr lang="zh-CN" sz="2000" kern="100">
                          <a:effectLst/>
                        </a:rPr>
                        <a:t>社交平台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2">
                  <a:txBody>
                    <a:bodyPr/>
                    <a:lstStyle/>
                    <a:p>
                      <a:pPr algn="ctr"/>
                      <a:r>
                        <a:rPr lang="zh-CN" sz="2000" kern="100">
                          <a:effectLst/>
                        </a:rPr>
                        <a:t>电商平台</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2901337763"/>
                  </a:ext>
                </a:extLst>
              </a:tr>
              <a:tr h="829107">
                <a:tc>
                  <a:txBody>
                    <a:bodyPr/>
                    <a:lstStyle/>
                    <a:p>
                      <a:pPr algn="ctr"/>
                      <a:r>
                        <a:rPr lang="zh-CN" sz="2000" kern="100">
                          <a:effectLst/>
                        </a:rPr>
                        <a:t>流量来源</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2">
                  <a:txBody>
                    <a:bodyPr/>
                    <a:lstStyle/>
                    <a:p>
                      <a:pPr algn="ctr"/>
                      <a:r>
                        <a:rPr lang="zh-CN" sz="2000" kern="100" dirty="0">
                          <a:effectLst/>
                        </a:rPr>
                        <a:t>游戏直播</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r>
                        <a:rPr lang="zh-CN" sz="2000" kern="100">
                          <a:effectLst/>
                        </a:rPr>
                        <a:t>外部流量</a:t>
                      </a:r>
                      <a:r>
                        <a:rPr lang="en-US" sz="2000" kern="100">
                          <a:effectLst/>
                        </a:rPr>
                        <a:t>+</a:t>
                      </a:r>
                      <a:r>
                        <a:rPr lang="zh-CN" sz="2000" kern="100">
                          <a:effectLst/>
                        </a:rPr>
                        <a:t>明星粉丝</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平台公域流量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平台公域流量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23069592"/>
                  </a:ext>
                </a:extLst>
              </a:tr>
              <a:tr h="1658214">
                <a:tc>
                  <a:txBody>
                    <a:bodyPr/>
                    <a:lstStyle/>
                    <a:p>
                      <a:pPr algn="ctr"/>
                      <a:r>
                        <a:rPr lang="zh-CN" sz="2000" kern="100">
                          <a:effectLst/>
                        </a:rPr>
                        <a:t>带货方式</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游戏主播带货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游戏主播带货</a:t>
                      </a:r>
                      <a:r>
                        <a:rPr lang="en-US" sz="2000" kern="100" dirty="0">
                          <a:effectLst/>
                        </a:rPr>
                        <a:t>+</a:t>
                      </a:r>
                      <a:r>
                        <a:rPr lang="zh-CN" sz="2000" kern="100" dirty="0">
                          <a:effectLst/>
                        </a:rPr>
                        <a:t>体育直播、电视直播等</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饭圈文化</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苏宁易购商家带货，未有代表性主播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购物直播</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65906946"/>
                  </a:ext>
                </a:extLst>
              </a:tr>
            </a:tbl>
          </a:graphicData>
        </a:graphic>
      </p:graphicFrame>
    </p:spTree>
    <p:extLst>
      <p:ext uri="{BB962C8B-B14F-4D97-AF65-F5344CB8AC3E}">
        <p14:creationId xmlns:p14="http://schemas.microsoft.com/office/powerpoint/2010/main" val="1942778367"/>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468153">
            <a:extLst>
              <a:ext uri="{FF2B5EF4-FFF2-40B4-BE49-F238E27FC236}">
                <a16:creationId xmlns:a16="http://schemas.microsoft.com/office/drawing/2014/main" id="{8C5EBD9C-8CF8-4558-959C-42C33F9214C5}"/>
              </a:ext>
            </a:extLst>
          </p:cNvPr>
          <p:cNvCxnSpPr>
            <a:cxnSpLocks/>
          </p:cNvCxnSpPr>
          <p:nvPr/>
        </p:nvCxnSpPr>
        <p:spPr bwMode="auto">
          <a:xfrm>
            <a:off x="4345714" y="2714691"/>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730573">
            <a:extLst>
              <a:ext uri="{FF2B5EF4-FFF2-40B4-BE49-F238E27FC236}">
                <a16:creationId xmlns:a16="http://schemas.microsoft.com/office/drawing/2014/main" id="{85DF231F-B09A-47C4-AB84-2F9E23999D72}"/>
              </a:ext>
            </a:extLst>
          </p:cNvPr>
          <p:cNvCxnSpPr>
            <a:cxnSpLocks/>
          </p:cNvCxnSpPr>
          <p:nvPr/>
        </p:nvCxnSpPr>
        <p:spPr bwMode="auto">
          <a:xfrm>
            <a:off x="4345714" y="3848397"/>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102993">
            <a:extLst>
              <a:ext uri="{FF2B5EF4-FFF2-40B4-BE49-F238E27FC236}">
                <a16:creationId xmlns:a16="http://schemas.microsoft.com/office/drawing/2014/main" id="{6815E5BD-6BCB-4A92-8557-4E4B96E12CA2}"/>
              </a:ext>
            </a:extLst>
          </p:cNvPr>
          <p:cNvCxnSpPr>
            <a:cxnSpLocks/>
          </p:cNvCxnSpPr>
          <p:nvPr/>
        </p:nvCxnSpPr>
        <p:spPr bwMode="auto">
          <a:xfrm>
            <a:off x="4345714" y="5087926"/>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004216">
            <a:extLst>
              <a:ext uri="{FF2B5EF4-FFF2-40B4-BE49-F238E27FC236}">
                <a16:creationId xmlns:a16="http://schemas.microsoft.com/office/drawing/2014/main" id="{CDE986E9-0547-4EBF-A64A-FF0A0B366D91}"/>
              </a:ext>
            </a:extLst>
          </p:cNvPr>
          <p:cNvSpPr/>
          <p:nvPr/>
        </p:nvSpPr>
        <p:spPr bwMode="auto">
          <a:xfrm>
            <a:off x="6934961" y="2284203"/>
            <a:ext cx="3823234" cy="76944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企业级直播服务平台</a:t>
            </a:r>
            <a:endParaRPr lang="en-US" altLang="zh-CN" sz="1999"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沉淀高质量用户</a:t>
            </a:r>
          </a:p>
        </p:txBody>
      </p:sp>
      <p:sp>
        <p:nvSpPr>
          <p:cNvPr id="130" name="476645">
            <a:extLst>
              <a:ext uri="{FF2B5EF4-FFF2-40B4-BE49-F238E27FC236}">
                <a16:creationId xmlns:a16="http://schemas.microsoft.com/office/drawing/2014/main" id="{E0860139-5A93-4FF1-8834-520C90BE222D}"/>
              </a:ext>
            </a:extLst>
          </p:cNvPr>
          <p:cNvSpPr/>
          <p:nvPr/>
        </p:nvSpPr>
        <p:spPr bwMode="auto">
          <a:xfrm>
            <a:off x="6934961" y="3463677"/>
            <a:ext cx="3823234" cy="769440"/>
          </a:xfrm>
          <a:prstGeom prst="roundRect">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聚焦教育培训的直播平台</a:t>
            </a:r>
            <a:endParaRPr lang="en-US" altLang="zh-CN" sz="1999"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专注在线教育培训</a:t>
            </a:r>
          </a:p>
        </p:txBody>
      </p:sp>
      <p:sp>
        <p:nvSpPr>
          <p:cNvPr id="131" name="211816">
            <a:extLst>
              <a:ext uri="{FF2B5EF4-FFF2-40B4-BE49-F238E27FC236}">
                <a16:creationId xmlns:a16="http://schemas.microsoft.com/office/drawing/2014/main" id="{B57B9C63-5A55-47D6-B064-299A020F9073}"/>
              </a:ext>
            </a:extLst>
          </p:cNvPr>
          <p:cNvSpPr/>
          <p:nvPr/>
        </p:nvSpPr>
        <p:spPr bwMode="auto">
          <a:xfrm>
            <a:off x="6934961" y="4703207"/>
            <a:ext cx="3823234" cy="769439"/>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专注企业内部沟通的直播平台</a:t>
            </a:r>
            <a:endParaRPr lang="en-US" altLang="zh-CN" sz="1999"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助力企业高效运转</a:t>
            </a:r>
          </a:p>
        </p:txBody>
      </p:sp>
      <p:pic>
        <p:nvPicPr>
          <p:cNvPr id="4" name="图片 3">
            <a:extLst>
              <a:ext uri="{FF2B5EF4-FFF2-40B4-BE49-F238E27FC236}">
                <a16:creationId xmlns:a16="http://schemas.microsoft.com/office/drawing/2014/main" id="{C1AF0FD0-B364-462F-9BA9-DB00F6134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89" y="1154959"/>
            <a:ext cx="5808749" cy="5808749"/>
          </a:xfrm>
          <a:prstGeom prst="rect">
            <a:avLst/>
          </a:prstGeom>
        </p:spPr>
      </p:pic>
      <p:sp>
        <p:nvSpPr>
          <p:cNvPr id="3" name="613131">
            <a:extLst>
              <a:ext uri="{FF2B5EF4-FFF2-40B4-BE49-F238E27FC236}">
                <a16:creationId xmlns:a16="http://schemas.microsoft.com/office/drawing/2014/main" id="{29F1A8E8-15D1-3C2C-3AF4-50B9C9001112}"/>
              </a:ext>
            </a:extLst>
          </p:cNvPr>
          <p:cNvSpPr/>
          <p:nvPr/>
        </p:nvSpPr>
        <p:spPr>
          <a:xfrm>
            <a:off x="2848486" y="1034960"/>
            <a:ext cx="696825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商业向（</a:t>
            </a:r>
            <a:r>
              <a:rPr lang="en-US" altLang="zh-CN" sz="4400" dirty="0">
                <a:solidFill>
                  <a:srgbClr val="000000"/>
                </a:solidFill>
                <a:latin typeface="优设标题黑" panose="00000500000000000000" pitchFamily="2" charset="-122"/>
                <a:ea typeface="优设标题黑" panose="00000500000000000000" pitchFamily="2" charset="-122"/>
              </a:rPr>
              <a:t>To B</a:t>
            </a:r>
            <a:r>
              <a:rPr lang="zh-CN" altLang="en-US" sz="4400" dirty="0">
                <a:solidFill>
                  <a:srgbClr val="000000"/>
                </a:solidFill>
                <a:latin typeface="优设标题黑" panose="00000500000000000000" pitchFamily="2" charset="-122"/>
                <a:ea typeface="优设标题黑" panose="00000500000000000000" pitchFamily="2" charset="-122"/>
              </a:rPr>
              <a:t>端）直播平台</a:t>
            </a:r>
          </a:p>
        </p:txBody>
      </p:sp>
    </p:spTree>
    <p:extLst>
      <p:ext uri="{BB962C8B-B14F-4D97-AF65-F5344CB8AC3E}">
        <p14:creationId xmlns:p14="http://schemas.microsoft.com/office/powerpoint/2010/main" val="98467416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淘宝直播和京东直播</a:t>
            </a:r>
          </a:p>
        </p:txBody>
      </p:sp>
      <p:sp>
        <p:nvSpPr>
          <p:cNvPr id="138" name="740388">
            <a:extLst>
              <a:ext uri="{FF2B5EF4-FFF2-40B4-BE49-F238E27FC236}">
                <a16:creationId xmlns:a16="http://schemas.microsoft.com/office/drawing/2014/main" id="{260E4A25-7C9C-4843-BF20-CB40F5911EAA}"/>
              </a:ext>
            </a:extLst>
          </p:cNvPr>
          <p:cNvSpPr/>
          <p:nvPr/>
        </p:nvSpPr>
        <p:spPr>
          <a:xfrm>
            <a:off x="1482325" y="2128951"/>
            <a:ext cx="4140471"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1</a:t>
            </a:r>
            <a:r>
              <a:rPr lang="zh-CN" altLang="en-US" sz="1598" dirty="0">
                <a:solidFill>
                  <a:srgbClr val="000000"/>
                </a:solidFill>
                <a:latin typeface="优设标题黑" panose="00000500000000000000" pitchFamily="2" charset="-122"/>
                <a:ea typeface="优设标题黑" panose="00000500000000000000" pitchFamily="2" charset="-122"/>
                <a:sym typeface="+mn-lt"/>
              </a:rPr>
              <a:t>）以电商为中心，品牌效应和店铺效应更明显。</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2</a:t>
            </a:r>
            <a:r>
              <a:rPr lang="zh-CN" altLang="en-US" sz="1598" dirty="0">
                <a:solidFill>
                  <a:srgbClr val="000000"/>
                </a:solidFill>
                <a:latin typeface="优设标题黑" panose="00000500000000000000" pitchFamily="2" charset="-122"/>
                <a:ea typeface="优设标题黑" panose="00000500000000000000" pitchFamily="2" charset="-122"/>
                <a:sym typeface="+mn-lt"/>
              </a:rPr>
              <a:t>）商品品类多，供应链完善。</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）主播的销售属性和能力比较强。</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4</a:t>
            </a:r>
            <a:r>
              <a:rPr lang="zh-CN" altLang="en-US" sz="1598" dirty="0">
                <a:solidFill>
                  <a:srgbClr val="000000"/>
                </a:solidFill>
                <a:latin typeface="优设标题黑" panose="00000500000000000000" pitchFamily="2" charset="-122"/>
                <a:ea typeface="优设标题黑" panose="00000500000000000000" pitchFamily="2" charset="-122"/>
                <a:sym typeface="+mn-lt"/>
              </a:rPr>
              <a:t>）城市产业带趋势明显，用户按需选择。</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抖音直播</a:t>
            </a:r>
          </a:p>
        </p:txBody>
      </p:sp>
      <p:sp>
        <p:nvSpPr>
          <p:cNvPr id="145" name="435009">
            <a:extLst>
              <a:ext uri="{FF2B5EF4-FFF2-40B4-BE49-F238E27FC236}">
                <a16:creationId xmlns:a16="http://schemas.microsoft.com/office/drawing/2014/main" id="{27CBD029-8CF5-4017-820B-7D96350F0349}"/>
              </a:ext>
            </a:extLst>
          </p:cNvPr>
          <p:cNvSpPr/>
          <p:nvPr/>
        </p:nvSpPr>
        <p:spPr>
          <a:xfrm>
            <a:off x="6774882" y="2284735"/>
            <a:ext cx="3826168"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1</a:t>
            </a:r>
            <a:r>
              <a:rPr lang="zh-CN" altLang="en-US" sz="1598" dirty="0">
                <a:solidFill>
                  <a:srgbClr val="000000"/>
                </a:solidFill>
                <a:latin typeface="优设标题黑" panose="00000500000000000000" pitchFamily="2" charset="-122"/>
                <a:ea typeface="优设标题黑" panose="00000500000000000000" pitchFamily="2" charset="-122"/>
                <a:sym typeface="+mn-lt"/>
              </a:rPr>
              <a:t>）主播门槛低，潜在竞争压力大。</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2</a:t>
            </a:r>
            <a:r>
              <a:rPr lang="zh-CN" altLang="en-US" sz="1598" dirty="0">
                <a:solidFill>
                  <a:srgbClr val="000000"/>
                </a:solidFill>
                <a:latin typeface="优设标题黑" panose="00000500000000000000" pitchFamily="2" charset="-122"/>
                <a:ea typeface="优设标题黑" panose="00000500000000000000" pitchFamily="2" charset="-122"/>
                <a:sym typeface="+mn-lt"/>
              </a:rPr>
              <a:t>）抖音直播的变现方式很多。</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）商家规模增长潜力大，增长迅速。</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4</a:t>
            </a:r>
            <a:r>
              <a:rPr lang="zh-CN" altLang="en-US" sz="1598" dirty="0">
                <a:solidFill>
                  <a:srgbClr val="000000"/>
                </a:solidFill>
                <a:latin typeface="优设标题黑" panose="00000500000000000000" pitchFamily="2" charset="-122"/>
                <a:ea typeface="优设标题黑" panose="00000500000000000000" pitchFamily="2" charset="-122"/>
                <a:sym typeface="+mn-lt"/>
              </a:rPr>
              <a:t>）营销方式多元化。</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快手直播</a:t>
            </a:r>
          </a:p>
        </p:txBody>
      </p:sp>
      <p:sp>
        <p:nvSpPr>
          <p:cNvPr id="155" name="055802">
            <a:extLst>
              <a:ext uri="{FF2B5EF4-FFF2-40B4-BE49-F238E27FC236}">
                <a16:creationId xmlns:a16="http://schemas.microsoft.com/office/drawing/2014/main" id="{F70E37EF-D57F-4620-B954-C5AEE507C71B}"/>
              </a:ext>
            </a:extLst>
          </p:cNvPr>
          <p:cNvSpPr/>
          <p:nvPr/>
        </p:nvSpPr>
        <p:spPr>
          <a:xfrm>
            <a:off x="1660849" y="4612284"/>
            <a:ext cx="4024118"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抖音走的是“内容为王”的道路，快手则是有一定程度的社交属性，如深入人心的“老铁”文化。</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快手直播的”带货“特征更明显，快手的政策显然会更适合主播团队的成长。</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微信直播</a:t>
            </a:r>
          </a:p>
        </p:txBody>
      </p:sp>
      <p:sp>
        <p:nvSpPr>
          <p:cNvPr id="162" name="377773">
            <a:extLst>
              <a:ext uri="{FF2B5EF4-FFF2-40B4-BE49-F238E27FC236}">
                <a16:creationId xmlns:a16="http://schemas.microsoft.com/office/drawing/2014/main" id="{0C4BA40B-CF38-4A16-A88F-18AFA5114B35}"/>
              </a:ext>
            </a:extLst>
          </p:cNvPr>
          <p:cNvSpPr/>
          <p:nvPr/>
        </p:nvSpPr>
        <p:spPr>
          <a:xfrm>
            <a:off x="6891684" y="4637404"/>
            <a:ext cx="3424626"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微信直播最大的特征就是其私域特征，看微信直播的观众大多都是粉丝。微信直播的推荐机制除了兴趣推荐还有社交推荐。</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2330514" y="838477"/>
            <a:ext cx="7520008"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四大直播电商平台的营销特点</a:t>
            </a:r>
          </a:p>
        </p:txBody>
      </p:sp>
    </p:spTree>
    <p:extLst>
      <p:ext uri="{BB962C8B-B14F-4D97-AF65-F5344CB8AC3E}">
        <p14:creationId xmlns:p14="http://schemas.microsoft.com/office/powerpoint/2010/main" val="162295902"/>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702036" y="1949123"/>
            <a:ext cx="1401346"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02</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2" name="矩形 11">
            <a:extLst>
              <a:ext uri="{FF2B5EF4-FFF2-40B4-BE49-F238E27FC236}">
                <a16:creationId xmlns:a16="http://schemas.microsoft.com/office/drawing/2014/main" id="{9082CA76-C253-4F34-85E4-32E849B0B41B}"/>
              </a:ext>
            </a:extLst>
          </p:cNvPr>
          <p:cNvSpPr/>
          <p:nvPr/>
        </p:nvSpPr>
        <p:spPr>
          <a:xfrm>
            <a:off x="4216326" y="2149401"/>
            <a:ext cx="5273638"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直播平台入驻</a:t>
            </a:r>
          </a:p>
        </p:txBody>
      </p:sp>
      <p:sp>
        <p:nvSpPr>
          <p:cNvPr id="13" name="文本框 12">
            <a:extLst>
              <a:ext uri="{FF2B5EF4-FFF2-40B4-BE49-F238E27FC236}">
                <a16:creationId xmlns:a16="http://schemas.microsoft.com/office/drawing/2014/main" id="{2C9B8739-59B0-42A0-82D2-A27FE7F351CD}"/>
              </a:ext>
            </a:extLst>
          </p:cNvPr>
          <p:cNvSpPr txBox="1"/>
          <p:nvPr/>
        </p:nvSpPr>
        <p:spPr>
          <a:xfrm>
            <a:off x="2341835" y="4289629"/>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Settled live broadcast</a:t>
            </a:r>
          </a:p>
        </p:txBody>
      </p:sp>
      <p:sp>
        <p:nvSpPr>
          <p:cNvPr id="15" name="664867">
            <a:extLst>
              <a:ext uri="{FF2B5EF4-FFF2-40B4-BE49-F238E27FC236}">
                <a16:creationId xmlns:a16="http://schemas.microsoft.com/office/drawing/2014/main" id="{385EC12F-CDEC-490C-AEF3-C6C61E4E4E4A}"/>
              </a:ext>
            </a:extLst>
          </p:cNvPr>
          <p:cNvSpPr txBox="1"/>
          <p:nvPr/>
        </p:nvSpPr>
        <p:spPr>
          <a:xfrm>
            <a:off x="8869733" y="4468397"/>
            <a:ext cx="3194748" cy="2030428"/>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淘宝、京东、拼多多、</a:t>
            </a:r>
            <a:endParaRPr lang="en-US" altLang="zh-CN" sz="1799" dirty="0">
              <a:solidFill>
                <a:schemeClr val="bg1"/>
              </a:solidFill>
              <a:latin typeface="优设标题黑" panose="00000500000000000000" pitchFamily="2" charset="-122"/>
              <a:ea typeface="优设标题黑" panose="00000500000000000000" pitchFamily="2" charset="-122"/>
            </a:endParaRPr>
          </a:p>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抖音、快手、西瓜视频、</a:t>
            </a:r>
            <a:endParaRPr lang="en-US" altLang="zh-CN" sz="1799" dirty="0">
              <a:solidFill>
                <a:schemeClr val="bg1"/>
              </a:solidFill>
              <a:latin typeface="优设标题黑" panose="00000500000000000000" pitchFamily="2" charset="-122"/>
              <a:ea typeface="优设标题黑" panose="00000500000000000000" pitchFamily="2" charset="-122"/>
            </a:endParaRPr>
          </a:p>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微博、知乎、小红书、</a:t>
            </a:r>
            <a:endParaRPr lang="en-US" altLang="zh-CN" sz="1799" dirty="0">
              <a:solidFill>
                <a:schemeClr val="bg1"/>
              </a:solidFill>
              <a:latin typeface="优设标题黑" panose="00000500000000000000" pitchFamily="2" charset="-122"/>
              <a:ea typeface="优设标题黑" panose="00000500000000000000" pitchFamily="2" charset="-122"/>
            </a:endParaRPr>
          </a:p>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蘑菇街、考拉海购、</a:t>
            </a:r>
            <a:endParaRPr lang="en-US" altLang="zh-CN" sz="1799" dirty="0">
              <a:solidFill>
                <a:schemeClr val="bg1"/>
              </a:solidFill>
              <a:latin typeface="优设标题黑" panose="00000500000000000000" pitchFamily="2" charset="-122"/>
              <a:ea typeface="优设标题黑" panose="00000500000000000000" pitchFamily="2" charset="-122"/>
            </a:endParaRPr>
          </a:p>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腾讯、哔哩哔哩</a:t>
            </a:r>
            <a:endParaRPr lang="en-US" altLang="zh-CN" sz="1799" dirty="0">
              <a:solidFill>
                <a:schemeClr val="bg1"/>
              </a:solidFill>
              <a:latin typeface="优设标题黑" panose="00000500000000000000" pitchFamily="2" charset="-122"/>
              <a:ea typeface="优设标题黑" panose="00000500000000000000" pitchFamily="2" charset="-122"/>
            </a:endParaRPr>
          </a:p>
          <a:p>
            <a:pPr marL="285636" indent="-285636" defTabSz="914034" fontAlgn="base">
              <a:spcBef>
                <a:spcPct val="0"/>
              </a:spcBef>
              <a:spcAft>
                <a:spcPct val="0"/>
              </a:spcAft>
              <a:buFont typeface="Arial" panose="020B0604020202020204" pitchFamily="34" charset="0"/>
              <a:buChar char="•"/>
              <a:defRPr/>
            </a:pPr>
            <a:endParaRPr lang="en-US" altLang="zh-CN" sz="1799" dirty="0">
              <a:solidFill>
                <a:schemeClr val="bg1"/>
              </a:solidFill>
              <a:latin typeface="优设标题黑" panose="00000500000000000000" pitchFamily="2" charset="-122"/>
              <a:ea typeface="优设标题黑" panose="00000500000000000000" pitchFamily="2" charset="-122"/>
            </a:endParaRPr>
          </a:p>
          <a:p>
            <a:pPr marL="285636" indent="-285636" defTabSz="914034" fontAlgn="base">
              <a:spcBef>
                <a:spcPct val="0"/>
              </a:spcBef>
              <a:spcAft>
                <a:spcPct val="0"/>
              </a:spcAft>
              <a:buFont typeface="Arial" panose="020B0604020202020204" pitchFamily="34" charset="0"/>
              <a:buChar char="•"/>
              <a:defRPr/>
            </a:pPr>
            <a:endParaRPr lang="zh-CN" altLang="en-US" sz="1799" dirty="0">
              <a:solidFill>
                <a:schemeClr val="bg1"/>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3425740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547508" y="1034960"/>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淘宝直播入驻</a:t>
            </a:r>
          </a:p>
        </p:txBody>
      </p:sp>
      <p:pic>
        <p:nvPicPr>
          <p:cNvPr id="5" name="图片 4">
            <a:extLst>
              <a:ext uri="{FF2B5EF4-FFF2-40B4-BE49-F238E27FC236}">
                <a16:creationId xmlns:a16="http://schemas.microsoft.com/office/drawing/2014/main" id="{1E465CF7-0157-6793-113D-AA9B2BCC8A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2862" y="1791484"/>
            <a:ext cx="2705793" cy="4084650"/>
          </a:xfrm>
          <a:prstGeom prst="rect">
            <a:avLst/>
          </a:prstGeom>
        </p:spPr>
      </p:pic>
      <p:pic>
        <p:nvPicPr>
          <p:cNvPr id="7" name="图片 6">
            <a:extLst>
              <a:ext uri="{FF2B5EF4-FFF2-40B4-BE49-F238E27FC236}">
                <a16:creationId xmlns:a16="http://schemas.microsoft.com/office/drawing/2014/main" id="{5C1E32F6-28CB-F673-0BFA-AD627F71C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5912" y="1791484"/>
            <a:ext cx="2601805" cy="4058817"/>
          </a:xfrm>
          <a:prstGeom prst="rect">
            <a:avLst/>
          </a:prstGeom>
        </p:spPr>
      </p:pic>
      <p:sp>
        <p:nvSpPr>
          <p:cNvPr id="8" name="045952">
            <a:extLst>
              <a:ext uri="{FF2B5EF4-FFF2-40B4-BE49-F238E27FC236}">
                <a16:creationId xmlns:a16="http://schemas.microsoft.com/office/drawing/2014/main" id="{3FE25062-5302-3F67-054D-92E8B567B6C5}"/>
              </a:ext>
            </a:extLst>
          </p:cNvPr>
          <p:cNvSpPr/>
          <p:nvPr/>
        </p:nvSpPr>
        <p:spPr>
          <a:xfrm>
            <a:off x="1433805" y="1966615"/>
            <a:ext cx="3782007" cy="3225114"/>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）关键词：人带货。</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①先维护老客户，再考虑吸纳新客户。</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②注重主播</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IP</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打造。</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）热门品类：服装、珠宝、美妆个护。</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）淘宝收益方式：淘宝直播没有直接的收益，只能获得直播分值奖励。在盈利方面，主播需要先拥有自己的店铺，自己为自己带货，或是与商品卖家协商订单销量提成。</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）直播条件：需要完成个人实名认证。</a:t>
            </a:r>
          </a:p>
        </p:txBody>
      </p:sp>
    </p:spTree>
    <p:extLst>
      <p:ext uri="{BB962C8B-B14F-4D97-AF65-F5344CB8AC3E}">
        <p14:creationId xmlns:p14="http://schemas.microsoft.com/office/powerpoint/2010/main" val="4284962050"/>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547508" y="1034960"/>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京东直播入驻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433805" y="1966615"/>
            <a:ext cx="3782007" cy="3816045"/>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）关键词：享受生活。</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）京东直播频道账号开通条件</a:t>
            </a:r>
            <a:endPar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①个人达人：不允许申请开通，后续如有调整将及时告知。</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②商家达人：</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开通资格：默认店铺主账号有申请开通直播账号的资格。</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开通方式：商家提交申请后须参加直播考试，若考试通过，则直播频道将在每月</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日、</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16</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日统一为商家开通直播账号。</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申请渠道：京东内容开放平台（</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dr.jd.com</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推广中心</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渠道申请</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京东直播。</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p>
        </p:txBody>
      </p:sp>
      <p:pic>
        <p:nvPicPr>
          <p:cNvPr id="4" name="图片 3">
            <a:extLst>
              <a:ext uri="{FF2B5EF4-FFF2-40B4-BE49-F238E27FC236}">
                <a16:creationId xmlns:a16="http://schemas.microsoft.com/office/drawing/2014/main" id="{211D0287-E987-2C24-32AD-2479C03D9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0703" y="2116216"/>
            <a:ext cx="5403436" cy="3293219"/>
          </a:xfrm>
          <a:prstGeom prst="rect">
            <a:avLst/>
          </a:prstGeom>
        </p:spPr>
      </p:pic>
    </p:spTree>
    <p:extLst>
      <p:ext uri="{BB962C8B-B14F-4D97-AF65-F5344CB8AC3E}">
        <p14:creationId xmlns:p14="http://schemas.microsoft.com/office/powerpoint/2010/main" val="3634021025"/>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265379" y="1034960"/>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拼多多直播入驻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387152" y="1804401"/>
            <a:ext cx="8801877" cy="2634183"/>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）关键词：用户裂变。</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拼多多直播扩散方式是依靠用户裂变形成的。拼多多对于直播的扶持与裂变息息相关。直播首秀只要三位好友组团就能获得直播商品的五折优惠券，组团看直播可以获得拼团低价。从其直播活动来看，直播主要流量不仅依赖于自身用户，更是想要吸纳外部的用户群体。</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）热门品类：水果、食品、生活用品。</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①合理利用平台活动进行用户裂变。</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②拓展产品宣传渠道。</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pic>
        <p:nvPicPr>
          <p:cNvPr id="5" name="图片 4">
            <a:extLst>
              <a:ext uri="{FF2B5EF4-FFF2-40B4-BE49-F238E27FC236}">
                <a16:creationId xmlns:a16="http://schemas.microsoft.com/office/drawing/2014/main" id="{71C8AA86-BADD-A5A8-8BCC-4727C6AC11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9631" y="3121492"/>
            <a:ext cx="6073256" cy="2634183"/>
          </a:xfrm>
          <a:prstGeom prst="rect">
            <a:avLst/>
          </a:prstGeom>
        </p:spPr>
      </p:pic>
    </p:spTree>
    <p:extLst>
      <p:ext uri="{BB962C8B-B14F-4D97-AF65-F5344CB8AC3E}">
        <p14:creationId xmlns:p14="http://schemas.microsoft.com/office/powerpoint/2010/main" val="166584940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847501" y="2298439"/>
            <a:ext cx="4523684" cy="1938992"/>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蘑菇街出席</a:t>
            </a:r>
            <a:r>
              <a:rPr lang="en-US" altLang="zh-CN" sz="4000" b="0" dirty="0">
                <a:solidFill>
                  <a:srgbClr val="000000"/>
                </a:solidFill>
                <a:latin typeface="优设标题黑" panose="00000500000000000000" pitchFamily="2" charset="-122"/>
                <a:ea typeface="优设标题黑" panose="00000500000000000000" pitchFamily="2" charset="-122"/>
              </a:rPr>
              <a:t>2023</a:t>
            </a:r>
          </a:p>
          <a:p>
            <a:pPr algn="ctr" defTabSz="914034" fontAlgn="base">
              <a:spcBef>
                <a:spcPct val="0"/>
              </a:spcBef>
              <a:spcAft>
                <a:spcPct val="0"/>
              </a:spcAft>
            </a:pPr>
            <a:r>
              <a:rPr lang="en-US" altLang="zh-CN" sz="4000" b="0" dirty="0">
                <a:solidFill>
                  <a:srgbClr val="000000"/>
                </a:solidFill>
                <a:latin typeface="优设标题黑" panose="00000500000000000000" pitchFamily="2" charset="-122"/>
                <a:ea typeface="优设标题黑" panose="00000500000000000000" pitchFamily="2" charset="-122"/>
              </a:rPr>
              <a:t>“</a:t>
            </a:r>
            <a:r>
              <a:rPr lang="zh-CN" altLang="en-US" sz="4000" b="0" dirty="0">
                <a:solidFill>
                  <a:srgbClr val="000000"/>
                </a:solidFill>
                <a:latin typeface="优设标题黑" panose="00000500000000000000" pitchFamily="2" charset="-122"/>
                <a:ea typeface="优设标题黑" panose="00000500000000000000" pitchFamily="2" charset="-122"/>
              </a:rPr>
              <a:t>助农直播”</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乡村振兴发展论坛</a:t>
            </a:r>
          </a:p>
        </p:txBody>
      </p:sp>
      <p:sp>
        <p:nvSpPr>
          <p:cNvPr id="41" name="356729">
            <a:hlinkClick r:id="rId3"/>
            <a:extLst>
              <a:ext uri="{FF2B5EF4-FFF2-40B4-BE49-F238E27FC236}">
                <a16:creationId xmlns:a16="http://schemas.microsoft.com/office/drawing/2014/main" id="{FE2EE235-CDF4-46A8-A092-1B6D8735E416}"/>
              </a:ext>
            </a:extLst>
          </p:cNvPr>
          <p:cNvSpPr txBox="1"/>
          <p:nvPr/>
        </p:nvSpPr>
        <p:spPr>
          <a:xfrm>
            <a:off x="3132810" y="4448847"/>
            <a:ext cx="5396620" cy="565604"/>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以平台优势赋能助农直播</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914535" y="1634425"/>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88363" y="1347182"/>
            <a:ext cx="5011218" cy="5011218"/>
          </a:xfrm>
          <a:prstGeom prst="rect">
            <a:avLst/>
          </a:prstGeom>
        </p:spPr>
      </p:pic>
    </p:spTree>
    <p:extLst>
      <p:ext uri="{BB962C8B-B14F-4D97-AF65-F5344CB8AC3E}">
        <p14:creationId xmlns:p14="http://schemas.microsoft.com/office/powerpoint/2010/main" val="32389310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547508" y="1034960"/>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抖音直播入驻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278294" y="1790636"/>
            <a:ext cx="9918441" cy="2929648"/>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）关键词：内容为王。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抖音核心玩法在于内容的输出。一直以来抖音都想为用户打造沉浸式体验，所以抖音对优质内容的流量扶持力度更高。</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在对于直播流量的获取上，彰显用户体验的互动行为成为了抖音流量倾斜的标志。直播上互动、打赏一些列用户行为都可以为直播增加热度，也可以增加直播曝光量。</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）热门品类：女装、美妆、护肤、食品。</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①利用短视频为账号引流，再用直播或橱窗带货</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②以内容输出为核心</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p>
        </p:txBody>
      </p:sp>
      <p:pic>
        <p:nvPicPr>
          <p:cNvPr id="5" name="图片 4">
            <a:extLst>
              <a:ext uri="{FF2B5EF4-FFF2-40B4-BE49-F238E27FC236}">
                <a16:creationId xmlns:a16="http://schemas.microsoft.com/office/drawing/2014/main" id="{220E1BA8-25B7-4FF0-0C0B-A784584B4C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2344" y="3338680"/>
            <a:ext cx="5402424" cy="2055751"/>
          </a:xfrm>
          <a:prstGeom prst="rect">
            <a:avLst/>
          </a:prstGeom>
        </p:spPr>
      </p:pic>
    </p:spTree>
    <p:extLst>
      <p:ext uri="{BB962C8B-B14F-4D97-AF65-F5344CB8AC3E}">
        <p14:creationId xmlns:p14="http://schemas.microsoft.com/office/powerpoint/2010/main" val="4241263713"/>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547508" y="1034960"/>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快手直播入驻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433805" y="1804401"/>
            <a:ext cx="3782007" cy="4406976"/>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）关键词：下沉市场。</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快手直播“打赏</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带货”两种形式并行，快手直播电商主要针对下沉市场，卖货短平快，用户多样化。在对于直播的限制特别宽泛，反私有化行为较为明显。如快手默许主播将粉丝导向个人微信、微博。</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）热门品类：食品饮料、美妆、家居日用。</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①将平台粉丝和消费群体转化为私域流量。</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②选择热门产品进行销售。</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）开通购物车条件：开通快手小店。快手小店开通后，自动解锁购物车权限。</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p>
        </p:txBody>
      </p:sp>
      <p:pic>
        <p:nvPicPr>
          <p:cNvPr id="5" name="图片 4">
            <a:extLst>
              <a:ext uri="{FF2B5EF4-FFF2-40B4-BE49-F238E27FC236}">
                <a16:creationId xmlns:a16="http://schemas.microsoft.com/office/drawing/2014/main" id="{8175B7EE-B8B0-548C-26DB-F023055291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2742" y="1966615"/>
            <a:ext cx="5026082" cy="3644567"/>
          </a:xfrm>
          <a:prstGeom prst="rect">
            <a:avLst/>
          </a:prstGeom>
        </p:spPr>
      </p:pic>
    </p:spTree>
    <p:extLst>
      <p:ext uri="{BB962C8B-B14F-4D97-AF65-F5344CB8AC3E}">
        <p14:creationId xmlns:p14="http://schemas.microsoft.com/office/powerpoint/2010/main" val="2330199998"/>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547508" y="1034960"/>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知乎直播入驻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807029" y="1910718"/>
            <a:ext cx="3782007" cy="3816045"/>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）关键词：垂直行业。</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）热门板块：文化知识。</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①直播内容的深度和价值决定了用户关注度。</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②采用辩论话题直播更具讨论性，能引发内容的二次创作。</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③知乎的转化渠道以好物推荐</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商品橱窗、直播打赏、</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Live</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讲座为主。可以将直播与问答、专栏关联起来，将粉丝囤积到账号上，再进行转化。</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pic>
        <p:nvPicPr>
          <p:cNvPr id="4" name="图片 3">
            <a:extLst>
              <a:ext uri="{FF2B5EF4-FFF2-40B4-BE49-F238E27FC236}">
                <a16:creationId xmlns:a16="http://schemas.microsoft.com/office/drawing/2014/main" id="{EB3803C1-0F7C-C3FA-67D3-7AAC228F31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6727" y="1804401"/>
            <a:ext cx="4335603" cy="4021493"/>
          </a:xfrm>
          <a:prstGeom prst="rect">
            <a:avLst/>
          </a:prstGeom>
        </p:spPr>
      </p:pic>
    </p:spTree>
    <p:extLst>
      <p:ext uri="{BB962C8B-B14F-4D97-AF65-F5344CB8AC3E}">
        <p14:creationId xmlns:p14="http://schemas.microsoft.com/office/powerpoint/2010/main" val="619896403"/>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1645603" y="1118935"/>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微博直播入驻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433805" y="2186956"/>
            <a:ext cx="3782007" cy="2338717"/>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）关键词：转化渠道。</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）热门品类：女装、美妆个护、食品。</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）运营要点：对微博进行运营，用内容吸引用户成为微博粉丝之后再利用直播进行流量转化。</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）开通购物车条件：微博“加</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V”</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
        <p:nvSpPr>
          <p:cNvPr id="3" name="613131">
            <a:extLst>
              <a:ext uri="{FF2B5EF4-FFF2-40B4-BE49-F238E27FC236}">
                <a16:creationId xmlns:a16="http://schemas.microsoft.com/office/drawing/2014/main" id="{F32EB7FD-B39F-9AA0-5AD4-9995FEC2A8DB}"/>
              </a:ext>
            </a:extLst>
          </p:cNvPr>
          <p:cNvSpPr/>
          <p:nvPr/>
        </p:nvSpPr>
        <p:spPr>
          <a:xfrm>
            <a:off x="6029680" y="1118934"/>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西瓜视频直播入驻</a:t>
            </a:r>
          </a:p>
        </p:txBody>
      </p:sp>
      <p:sp>
        <p:nvSpPr>
          <p:cNvPr id="4" name="045952">
            <a:extLst>
              <a:ext uri="{FF2B5EF4-FFF2-40B4-BE49-F238E27FC236}">
                <a16:creationId xmlns:a16="http://schemas.microsoft.com/office/drawing/2014/main" id="{0A6E309D-59E7-3D1D-4317-EAA608813A5E}"/>
              </a:ext>
            </a:extLst>
          </p:cNvPr>
          <p:cNvSpPr/>
          <p:nvPr/>
        </p:nvSpPr>
        <p:spPr>
          <a:xfrm>
            <a:off x="6278006" y="1964176"/>
            <a:ext cx="4450397" cy="2929648"/>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）关键词：泛娱乐领域。</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）热门品类：水果、食品、服装。</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①内容简单化、垂直化、娱乐化。</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②专业知识、科普类、文化艺术类内容在用户的内容消费诉求下，有很大的蹿红空间。</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③内容专业性强、有特色的小众的领域，粉丝粘性高，变现潜力巨大。</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Tree>
    <p:extLst>
      <p:ext uri="{BB962C8B-B14F-4D97-AF65-F5344CB8AC3E}">
        <p14:creationId xmlns:p14="http://schemas.microsoft.com/office/powerpoint/2010/main" val="114279197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1363474" y="1118935"/>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小红书直播入驻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433805" y="2186956"/>
            <a:ext cx="3782007" cy="2634183"/>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）关键词：“拔草”。</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）热门品类：美妆、时尚、文化、美食。</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①选择热门品类进行带货，自有种草笔记为产品宣传曝光。</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②可以利用笔记为产品宣传推广。</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）开通购物车条件：仅限官方邀请。</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
        <p:nvSpPr>
          <p:cNvPr id="3" name="613131">
            <a:extLst>
              <a:ext uri="{FF2B5EF4-FFF2-40B4-BE49-F238E27FC236}">
                <a16:creationId xmlns:a16="http://schemas.microsoft.com/office/drawing/2014/main" id="{F32EB7FD-B39F-9AA0-5AD4-9995FEC2A8DB}"/>
              </a:ext>
            </a:extLst>
          </p:cNvPr>
          <p:cNvSpPr/>
          <p:nvPr/>
        </p:nvSpPr>
        <p:spPr>
          <a:xfrm>
            <a:off x="6311809" y="1118934"/>
            <a:ext cx="413446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蘑菇街直播入驻</a:t>
            </a:r>
          </a:p>
        </p:txBody>
      </p:sp>
      <p:sp>
        <p:nvSpPr>
          <p:cNvPr id="4" name="045952">
            <a:extLst>
              <a:ext uri="{FF2B5EF4-FFF2-40B4-BE49-F238E27FC236}">
                <a16:creationId xmlns:a16="http://schemas.microsoft.com/office/drawing/2014/main" id="{0A6E309D-59E7-3D1D-4317-EAA608813A5E}"/>
              </a:ext>
            </a:extLst>
          </p:cNvPr>
          <p:cNvSpPr/>
          <p:nvPr/>
        </p:nvSpPr>
        <p:spPr>
          <a:xfrm>
            <a:off x="6278006" y="1964176"/>
            <a:ext cx="4450397" cy="3520579"/>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）关键词：扶持力度。</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）热门品类：女子、鞋靴、箱包、彩妆。</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①目前是</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MCN</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机构和个人主播入驻蘑菇街的最好时机。</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②目前蘑菇街对直播扶持力度较大，积极参与蘑菇街相关活动，能够获得蘑菇街流量倾斜。</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）开通购物车条件：在“个人资料页”中找到“主播中心”，点击“主播小店”，进入页面后并填写申请。</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Tree>
    <p:extLst>
      <p:ext uri="{BB962C8B-B14F-4D97-AF65-F5344CB8AC3E}">
        <p14:creationId xmlns:p14="http://schemas.microsoft.com/office/powerpoint/2010/main" val="1355128086"/>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1081346" y="1118935"/>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哔哩哔哩直播入驻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452467" y="2009674"/>
            <a:ext cx="3782007" cy="4111510"/>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）关键词：互联网世代（“</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Z</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世代”）。</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Z</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世代”群体更注重消费体验，并且愿意为自己的喜好买单。</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）热门品类：娱乐单机、网游、电台、二次元分区。</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①哔哩哔哩没有购物车选项，也没有转化路径，如需带货只能在直播内容中植入软广或广告图。</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②哔哩哔哩适合进行有价值的内容输出，适合进行教学类垂直内容直播，再进行课程出售。</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）直播条件：实名认证。</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
        <p:nvSpPr>
          <p:cNvPr id="5" name="613131">
            <a:extLst>
              <a:ext uri="{FF2B5EF4-FFF2-40B4-BE49-F238E27FC236}">
                <a16:creationId xmlns:a16="http://schemas.microsoft.com/office/drawing/2014/main" id="{FE388994-7352-ABED-C90F-4F7995CC733A}"/>
              </a:ext>
            </a:extLst>
          </p:cNvPr>
          <p:cNvSpPr/>
          <p:nvPr/>
        </p:nvSpPr>
        <p:spPr>
          <a:xfrm>
            <a:off x="6153842" y="1118934"/>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考拉海购直播入驻</a:t>
            </a:r>
          </a:p>
        </p:txBody>
      </p:sp>
      <p:sp>
        <p:nvSpPr>
          <p:cNvPr id="6" name="045952">
            <a:extLst>
              <a:ext uri="{FF2B5EF4-FFF2-40B4-BE49-F238E27FC236}">
                <a16:creationId xmlns:a16="http://schemas.microsoft.com/office/drawing/2014/main" id="{2F565977-68B1-5D83-F607-C98DA81562EF}"/>
              </a:ext>
            </a:extLst>
          </p:cNvPr>
          <p:cNvSpPr/>
          <p:nvPr/>
        </p:nvSpPr>
        <p:spPr>
          <a:xfrm>
            <a:off x="6278006" y="1964176"/>
            <a:ext cx="4450397" cy="3225114"/>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）关键词：跨境电商。</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）热门板块：母婴、美妆个护、生活日用。</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）运营要点如下。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①直播产品购买过程，为产品真实性进行背书</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②可以选择输出探索产品原产地和产业带等内容</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③主要产出女性群体感兴趣的关键词的垂直内容</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）直播条件如下。</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①考拉海购直播平台邀请入驻的用户。</a:t>
            </a:r>
          </a:p>
          <a:p>
            <a:pPr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②</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MCN</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机构可添加考拉海购管理人员钉钉进行申请。</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Tree>
    <p:extLst>
      <p:ext uri="{BB962C8B-B14F-4D97-AF65-F5344CB8AC3E}">
        <p14:creationId xmlns:p14="http://schemas.microsoft.com/office/powerpoint/2010/main" val="232141916"/>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71EBC0E0-4029-22F4-9D3C-6E369FA274A5}"/>
              </a:ext>
            </a:extLst>
          </p:cNvPr>
          <p:cNvSpPr/>
          <p:nvPr/>
        </p:nvSpPr>
        <p:spPr>
          <a:xfrm>
            <a:off x="4202191" y="1006968"/>
            <a:ext cx="3570208"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腾讯直播入驻</a:t>
            </a:r>
          </a:p>
        </p:txBody>
      </p:sp>
      <p:sp>
        <p:nvSpPr>
          <p:cNvPr id="8" name="045952">
            <a:extLst>
              <a:ext uri="{FF2B5EF4-FFF2-40B4-BE49-F238E27FC236}">
                <a16:creationId xmlns:a16="http://schemas.microsoft.com/office/drawing/2014/main" id="{3FE25062-5302-3F67-054D-92E8B567B6C5}"/>
              </a:ext>
            </a:extLst>
          </p:cNvPr>
          <p:cNvSpPr/>
          <p:nvPr/>
        </p:nvSpPr>
        <p:spPr>
          <a:xfrm>
            <a:off x="1986112" y="1922435"/>
            <a:ext cx="3782007" cy="4185377"/>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2000" b="1" dirty="0">
                <a:solidFill>
                  <a:schemeClr val="accent1">
                    <a:lumMod val="75000"/>
                  </a:schemeClr>
                </a:solidFill>
                <a:latin typeface="优设标题黑" panose="00000500000000000000" pitchFamily="2" charset="-122"/>
                <a:ea typeface="优设标题黑" panose="00000500000000000000" pitchFamily="2" charset="-122"/>
                <a:sym typeface="+mn-lt"/>
              </a:rPr>
              <a:t>企业微信直播</a:t>
            </a:r>
            <a:endParaRPr lang="en-US" altLang="zh-CN" sz="2000" b="1" dirty="0">
              <a:solidFill>
                <a:schemeClr val="accent1">
                  <a:lumMod val="75000"/>
                </a:schemeClr>
              </a:solidFill>
              <a:latin typeface="优设标题黑" panose="00000500000000000000" pitchFamily="2" charset="-122"/>
              <a:ea typeface="优设标题黑" panose="00000500000000000000" pitchFamily="2" charset="-122"/>
              <a:sym typeface="+mn-lt"/>
            </a:endParaRPr>
          </a:p>
          <a:p>
            <a:pPr indent="457200"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企业微信使用直播功能可以能够更全面地传递信息，支持企业内的人观看和企业外人员观看，观看人数上限为</a:t>
            </a:r>
            <a:r>
              <a:rPr lang="en-US" altLang="zh-CN" sz="1600" dirty="0">
                <a:solidFill>
                  <a:schemeClr val="accent1">
                    <a:lumMod val="75000"/>
                  </a:schemeClr>
                </a:solidFill>
                <a:latin typeface="优设标题黑" panose="00000500000000000000" pitchFamily="2" charset="-122"/>
                <a:ea typeface="优设标题黑" panose="00000500000000000000" pitchFamily="2" charset="-122"/>
                <a:sym typeface="+mn-lt"/>
              </a:rPr>
              <a:t>100</a:t>
            </a: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万人。企业微信直播支持评论、回放、屏幕演示、美颜等功能。</a:t>
            </a:r>
          </a:p>
          <a:p>
            <a:pPr indent="457200"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目前企业微信仅支持三种分享方式：微信好友、微信群，企业微信好友、企业微信群，生成二维码，这意味着裂变范围局限在朋友圈内。所以企业微信直播只能作为维系老客户或是进行好友范围内交流的工具。开启企业微信直播条件是开通企业微信账号。</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
        <p:nvSpPr>
          <p:cNvPr id="3" name="045952">
            <a:extLst>
              <a:ext uri="{FF2B5EF4-FFF2-40B4-BE49-F238E27FC236}">
                <a16:creationId xmlns:a16="http://schemas.microsoft.com/office/drawing/2014/main" id="{036478FE-40C2-BEB2-1179-8B9879B1C075}"/>
              </a:ext>
            </a:extLst>
          </p:cNvPr>
          <p:cNvSpPr/>
          <p:nvPr/>
        </p:nvSpPr>
        <p:spPr>
          <a:xfrm>
            <a:off x="6850471" y="1912940"/>
            <a:ext cx="3782007" cy="3594446"/>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2000" b="1" dirty="0">
                <a:solidFill>
                  <a:schemeClr val="accent1">
                    <a:lumMod val="75000"/>
                  </a:schemeClr>
                </a:solidFill>
                <a:latin typeface="优设标题黑" panose="00000500000000000000" pitchFamily="2" charset="-122"/>
                <a:ea typeface="优设标题黑" panose="00000500000000000000" pitchFamily="2" charset="-122"/>
                <a:sym typeface="+mn-lt"/>
              </a:rPr>
              <a:t>微信直播</a:t>
            </a:r>
            <a:endParaRPr lang="en-US" altLang="zh-CN" sz="2000" b="1" dirty="0">
              <a:solidFill>
                <a:schemeClr val="accent1">
                  <a:lumMod val="75000"/>
                </a:schemeClr>
              </a:solidFill>
              <a:latin typeface="优设标题黑" panose="00000500000000000000" pitchFamily="2" charset="-122"/>
              <a:ea typeface="优设标题黑" panose="00000500000000000000" pitchFamily="2" charset="-122"/>
              <a:sym typeface="+mn-lt"/>
            </a:endParaRPr>
          </a:p>
          <a:p>
            <a:pPr indent="457200"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微信不再是一个单纯的聊天工具，而是一个具有综合性的超级应用。微信有着十亿级别的注册用户数，是少有的可以同时覆盖海内外中英文用户的互联网平台，在我们生活中的比重也越来越高，成为了不少互联网应用的首发平台。</a:t>
            </a:r>
          </a:p>
          <a:p>
            <a:pPr indent="457200" algn="just" defTabSz="913668" fontAlgn="base">
              <a:lnSpc>
                <a:spcPct val="120000"/>
              </a:lnSpc>
              <a:spcBef>
                <a:spcPct val="0"/>
              </a:spcBef>
              <a:spcAft>
                <a:spcPct val="0"/>
              </a:spcAft>
            </a:pPr>
            <a:r>
              <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rPr>
              <a:t>微信直播，源于微信自身的强大用户量以及成熟且完整的打赏与支付渠道，微信可以在直播中实现近乎“无感”的购买流程。</a:t>
            </a:r>
          </a:p>
          <a:p>
            <a:pPr algn="just" defTabSz="913668" fontAlgn="base">
              <a:lnSpc>
                <a:spcPct val="120000"/>
              </a:lnSpc>
              <a:spcBef>
                <a:spcPct val="0"/>
              </a:spcBef>
              <a:spcAft>
                <a:spcPct val="0"/>
              </a:spcAft>
            </a:pPr>
            <a:endParaRPr lang="zh-CN" altLang="en-US" sz="16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spTree>
    <p:extLst>
      <p:ext uri="{BB962C8B-B14F-4D97-AF65-F5344CB8AC3E}">
        <p14:creationId xmlns:p14="http://schemas.microsoft.com/office/powerpoint/2010/main" val="1171470545"/>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538516" y="2011579"/>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03</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4" name="矩形 13">
            <a:extLst>
              <a:ext uri="{FF2B5EF4-FFF2-40B4-BE49-F238E27FC236}">
                <a16:creationId xmlns:a16="http://schemas.microsoft.com/office/drawing/2014/main" id="{582F4FE9-D7E3-4A81-A239-01B833B9DF1B}"/>
              </a:ext>
            </a:extLst>
          </p:cNvPr>
          <p:cNvSpPr/>
          <p:nvPr/>
        </p:nvSpPr>
        <p:spPr>
          <a:xfrm>
            <a:off x="3899432" y="2101971"/>
            <a:ext cx="5636453"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选择直播平台</a:t>
            </a:r>
          </a:p>
        </p:txBody>
      </p:sp>
      <p:sp>
        <p:nvSpPr>
          <p:cNvPr id="18" name="文本框 17">
            <a:extLst>
              <a:ext uri="{FF2B5EF4-FFF2-40B4-BE49-F238E27FC236}">
                <a16:creationId xmlns:a16="http://schemas.microsoft.com/office/drawing/2014/main" id="{9F53413D-D32C-484E-81A5-9952FF40A426}"/>
              </a:ext>
            </a:extLst>
          </p:cNvPr>
          <p:cNvSpPr txBox="1"/>
          <p:nvPr/>
        </p:nvSpPr>
        <p:spPr>
          <a:xfrm>
            <a:off x="2294210"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Choose live broadcast</a:t>
            </a:r>
          </a:p>
        </p:txBody>
      </p:sp>
      <p:sp>
        <p:nvSpPr>
          <p:cNvPr id="19" name="664867">
            <a:extLst>
              <a:ext uri="{FF2B5EF4-FFF2-40B4-BE49-F238E27FC236}">
                <a16:creationId xmlns:a16="http://schemas.microsoft.com/office/drawing/2014/main" id="{0DD61D06-E797-4061-A83C-6F976811D997}"/>
              </a:ext>
            </a:extLst>
          </p:cNvPr>
          <p:cNvSpPr txBox="1"/>
          <p:nvPr/>
        </p:nvSpPr>
        <p:spPr>
          <a:xfrm>
            <a:off x="8929397" y="4943778"/>
            <a:ext cx="3262604"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电商直播平台的功能要求</a:t>
            </a:r>
          </a:p>
        </p:txBody>
      </p:sp>
      <p:sp>
        <p:nvSpPr>
          <p:cNvPr id="21" name="871467">
            <a:extLst>
              <a:ext uri="{FF2B5EF4-FFF2-40B4-BE49-F238E27FC236}">
                <a16:creationId xmlns:a16="http://schemas.microsoft.com/office/drawing/2014/main" id="{4C98EF2F-3F56-4127-848F-5599C74A0CEE}"/>
              </a:ext>
            </a:extLst>
          </p:cNvPr>
          <p:cNvSpPr txBox="1"/>
          <p:nvPr/>
        </p:nvSpPr>
        <p:spPr>
          <a:xfrm>
            <a:off x="8929397" y="5399531"/>
            <a:ext cx="3191068"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企业直播平台选择四原则</a:t>
            </a:r>
          </a:p>
        </p:txBody>
      </p:sp>
    </p:spTree>
    <p:extLst>
      <p:ext uri="{BB962C8B-B14F-4D97-AF65-F5344CB8AC3E}">
        <p14:creationId xmlns:p14="http://schemas.microsoft.com/office/powerpoint/2010/main" val="14930045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772405">
            <a:extLst>
              <a:ext uri="{FF2B5EF4-FFF2-40B4-BE49-F238E27FC236}">
                <a16:creationId xmlns:a16="http://schemas.microsoft.com/office/drawing/2014/main" id="{5F740121-1A70-49A3-8268-DBDCCA62636C}"/>
              </a:ext>
            </a:extLst>
          </p:cNvPr>
          <p:cNvSpPr/>
          <p:nvPr/>
        </p:nvSpPr>
        <p:spPr>
          <a:xfrm>
            <a:off x="1791753" y="4651060"/>
            <a:ext cx="2776146" cy="1249188"/>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600" dirty="0">
                <a:solidFill>
                  <a:srgbClr val="3D3D3D"/>
                </a:solidFill>
                <a:latin typeface="优设标题黑" panose="00000500000000000000" pitchFamily="2" charset="-122"/>
                <a:ea typeface="优设标题黑" panose="00000500000000000000" pitchFamily="2" charset="-122"/>
                <a:sym typeface="+mn-lt"/>
              </a:rPr>
              <a:t>基础版功能包括弹幕、打赏、点赞、分享、抽奖、红包等，进阶版功能包括调查问卷、拼团、秒杀、优惠券等。</a:t>
            </a:r>
          </a:p>
        </p:txBody>
      </p:sp>
      <p:sp>
        <p:nvSpPr>
          <p:cNvPr id="39" name="989096">
            <a:extLst>
              <a:ext uri="{FF2B5EF4-FFF2-40B4-BE49-F238E27FC236}">
                <a16:creationId xmlns:a16="http://schemas.microsoft.com/office/drawing/2014/main" id="{741F835D-B58D-4DD7-9874-DC84766C4F5C}"/>
              </a:ext>
            </a:extLst>
          </p:cNvPr>
          <p:cNvSpPr/>
          <p:nvPr/>
        </p:nvSpPr>
        <p:spPr>
          <a:xfrm>
            <a:off x="2308128" y="2543885"/>
            <a:ext cx="1569661"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互动</a:t>
            </a:r>
          </a:p>
        </p:txBody>
      </p:sp>
      <p:sp>
        <p:nvSpPr>
          <p:cNvPr id="41" name="622945">
            <a:extLst>
              <a:ext uri="{FF2B5EF4-FFF2-40B4-BE49-F238E27FC236}">
                <a16:creationId xmlns:a16="http://schemas.microsoft.com/office/drawing/2014/main" id="{46315F1F-8D84-4362-98D6-26BC0302DB17}"/>
              </a:ext>
            </a:extLst>
          </p:cNvPr>
          <p:cNvSpPr/>
          <p:nvPr/>
        </p:nvSpPr>
        <p:spPr bwMode="auto">
          <a:xfrm>
            <a:off x="2696245" y="3693322"/>
            <a:ext cx="778174" cy="731311"/>
          </a:xfrm>
          <a:prstGeom prst="ellipse">
            <a:avLst/>
          </a:prstGeom>
          <a:solidFill>
            <a:srgbClr val="0760D9"/>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互动</a:t>
            </a:r>
            <a:endParaRPr lang="en-US" altLang="zh-CN" sz="1999"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功能</a:t>
            </a:r>
          </a:p>
        </p:txBody>
      </p:sp>
      <p:sp>
        <p:nvSpPr>
          <p:cNvPr id="42" name="467126">
            <a:extLst>
              <a:ext uri="{FF2B5EF4-FFF2-40B4-BE49-F238E27FC236}">
                <a16:creationId xmlns:a16="http://schemas.microsoft.com/office/drawing/2014/main" id="{27B5BAE1-4E22-4675-AF2F-35422A316A5F}"/>
              </a:ext>
            </a:extLst>
          </p:cNvPr>
          <p:cNvSpPr/>
          <p:nvPr/>
        </p:nvSpPr>
        <p:spPr>
          <a:xfrm>
            <a:off x="5016304" y="4621680"/>
            <a:ext cx="2588145" cy="1249188"/>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600" dirty="0">
                <a:solidFill>
                  <a:srgbClr val="3D3D3D"/>
                </a:solidFill>
                <a:latin typeface="优设标题黑" panose="00000500000000000000" pitchFamily="2" charset="-122"/>
                <a:ea typeface="优设标题黑" panose="00000500000000000000" pitchFamily="2" charset="-122"/>
                <a:sym typeface="+mn-lt"/>
              </a:rPr>
              <a:t>在一场直播结束后，对于用户画像、直播概况、订单状态、佣金统计等数据都要在直播后台进行显示。</a:t>
            </a:r>
          </a:p>
        </p:txBody>
      </p:sp>
      <p:sp>
        <p:nvSpPr>
          <p:cNvPr id="44" name="201966">
            <a:extLst>
              <a:ext uri="{FF2B5EF4-FFF2-40B4-BE49-F238E27FC236}">
                <a16:creationId xmlns:a16="http://schemas.microsoft.com/office/drawing/2014/main" id="{DAA5B1CA-7A43-4002-8C74-477D3E111C16}"/>
              </a:ext>
            </a:extLst>
          </p:cNvPr>
          <p:cNvSpPr/>
          <p:nvPr/>
        </p:nvSpPr>
        <p:spPr>
          <a:xfrm>
            <a:off x="5435272" y="2519662"/>
            <a:ext cx="1569661"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数据</a:t>
            </a:r>
          </a:p>
        </p:txBody>
      </p:sp>
      <p:sp>
        <p:nvSpPr>
          <p:cNvPr id="46" name="418567">
            <a:extLst>
              <a:ext uri="{FF2B5EF4-FFF2-40B4-BE49-F238E27FC236}">
                <a16:creationId xmlns:a16="http://schemas.microsoft.com/office/drawing/2014/main" id="{E660490A-DE1F-495F-B452-F11792D9F599}"/>
              </a:ext>
            </a:extLst>
          </p:cNvPr>
          <p:cNvSpPr/>
          <p:nvPr/>
        </p:nvSpPr>
        <p:spPr bwMode="auto">
          <a:xfrm>
            <a:off x="5860710" y="3666229"/>
            <a:ext cx="778174" cy="731311"/>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数据分析</a:t>
            </a:r>
          </a:p>
        </p:txBody>
      </p:sp>
      <p:sp>
        <p:nvSpPr>
          <p:cNvPr id="47" name="252748">
            <a:extLst>
              <a:ext uri="{FF2B5EF4-FFF2-40B4-BE49-F238E27FC236}">
                <a16:creationId xmlns:a16="http://schemas.microsoft.com/office/drawing/2014/main" id="{005310BF-A3C4-4928-9CCB-202E634CF5AB}"/>
              </a:ext>
            </a:extLst>
          </p:cNvPr>
          <p:cNvSpPr/>
          <p:nvPr/>
        </p:nvSpPr>
        <p:spPr>
          <a:xfrm>
            <a:off x="8023090" y="4716552"/>
            <a:ext cx="2779987" cy="953723"/>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600" dirty="0">
                <a:solidFill>
                  <a:srgbClr val="3D3D3D"/>
                </a:solidFill>
                <a:latin typeface="优设标题黑" panose="00000500000000000000" pitchFamily="2" charset="-122"/>
                <a:ea typeface="优设标题黑" panose="00000500000000000000" pitchFamily="2" charset="-122"/>
                <a:sym typeface="+mn-lt"/>
              </a:rPr>
              <a:t>引导图、暖场视频、商标等都要在直播间展示出来</a:t>
            </a:r>
            <a:endParaRPr lang="en-US" altLang="zh-CN" sz="1600"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600" dirty="0">
                <a:solidFill>
                  <a:srgbClr val="3D3D3D"/>
                </a:solidFill>
                <a:latin typeface="优设标题黑" panose="00000500000000000000" pitchFamily="2" charset="-122"/>
                <a:ea typeface="优设标题黑" panose="00000500000000000000" pitchFamily="2" charset="-122"/>
                <a:sym typeface="+mn-lt"/>
              </a:rPr>
              <a:t>为品牌定制，为品牌赋能。</a:t>
            </a:r>
          </a:p>
        </p:txBody>
      </p:sp>
      <p:sp>
        <p:nvSpPr>
          <p:cNvPr id="49" name="996688">
            <a:extLst>
              <a:ext uri="{FF2B5EF4-FFF2-40B4-BE49-F238E27FC236}">
                <a16:creationId xmlns:a16="http://schemas.microsoft.com/office/drawing/2014/main" id="{8BA9BF93-77D5-4A3B-918A-898A40094443}"/>
              </a:ext>
            </a:extLst>
          </p:cNvPr>
          <p:cNvSpPr/>
          <p:nvPr/>
        </p:nvSpPr>
        <p:spPr>
          <a:xfrm>
            <a:off x="8430854" y="2505990"/>
            <a:ext cx="1569661"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定制</a:t>
            </a:r>
          </a:p>
        </p:txBody>
      </p:sp>
      <p:sp>
        <p:nvSpPr>
          <p:cNvPr id="51" name="103288">
            <a:extLst>
              <a:ext uri="{FF2B5EF4-FFF2-40B4-BE49-F238E27FC236}">
                <a16:creationId xmlns:a16="http://schemas.microsoft.com/office/drawing/2014/main" id="{9964D633-9143-4958-9193-040BA2BCC98C}"/>
              </a:ext>
            </a:extLst>
          </p:cNvPr>
          <p:cNvSpPr/>
          <p:nvPr/>
        </p:nvSpPr>
        <p:spPr bwMode="auto">
          <a:xfrm>
            <a:off x="8769003" y="3674742"/>
            <a:ext cx="778174" cy="731311"/>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品牌</a:t>
            </a:r>
            <a:endParaRPr lang="en-US" altLang="zh-CN" sz="1999"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定制</a:t>
            </a:r>
          </a:p>
        </p:txBody>
      </p:sp>
      <p:sp>
        <p:nvSpPr>
          <p:cNvPr id="2" name="613131">
            <a:extLst>
              <a:ext uri="{FF2B5EF4-FFF2-40B4-BE49-F238E27FC236}">
                <a16:creationId xmlns:a16="http://schemas.microsoft.com/office/drawing/2014/main" id="{6706E8E8-09A2-FEBA-E9B9-526D4626F575}"/>
              </a:ext>
            </a:extLst>
          </p:cNvPr>
          <p:cNvSpPr/>
          <p:nvPr/>
        </p:nvSpPr>
        <p:spPr>
          <a:xfrm>
            <a:off x="2900253" y="1372008"/>
            <a:ext cx="639149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电商直播平台的功能要求</a:t>
            </a:r>
          </a:p>
        </p:txBody>
      </p:sp>
    </p:spTree>
    <p:extLst>
      <p:ext uri="{BB962C8B-B14F-4D97-AF65-F5344CB8AC3E}">
        <p14:creationId xmlns:p14="http://schemas.microsoft.com/office/powerpoint/2010/main" val="4192832328"/>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692901">
            <a:extLst>
              <a:ext uri="{FF2B5EF4-FFF2-40B4-BE49-F238E27FC236}">
                <a16:creationId xmlns:a16="http://schemas.microsoft.com/office/drawing/2014/main" id="{0B99473E-33DB-4D07-97AF-51E229611847}"/>
              </a:ext>
            </a:extLst>
          </p:cNvPr>
          <p:cNvSpPr/>
          <p:nvPr/>
        </p:nvSpPr>
        <p:spPr bwMode="auto">
          <a:xfrm>
            <a:off x="1462835" y="2162750"/>
            <a:ext cx="4293877" cy="1572178"/>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6" name="963421">
            <a:extLst>
              <a:ext uri="{FF2B5EF4-FFF2-40B4-BE49-F238E27FC236}">
                <a16:creationId xmlns:a16="http://schemas.microsoft.com/office/drawing/2014/main" id="{37143D36-9E12-458F-8BAE-6AC1AA1E45AE}"/>
              </a:ext>
            </a:extLst>
          </p:cNvPr>
          <p:cNvSpPr/>
          <p:nvPr/>
        </p:nvSpPr>
        <p:spPr bwMode="auto">
          <a:xfrm>
            <a:off x="1462835" y="4309537"/>
            <a:ext cx="4293877" cy="1572178"/>
          </a:xfrm>
          <a:prstGeom prst="rect">
            <a:avLst/>
          </a:prstGeom>
          <a:solidFill>
            <a:srgbClr val="FFF4D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7" name="808602">
            <a:extLst>
              <a:ext uri="{FF2B5EF4-FFF2-40B4-BE49-F238E27FC236}">
                <a16:creationId xmlns:a16="http://schemas.microsoft.com/office/drawing/2014/main" id="{326D90DC-D75B-4067-AC37-432C3B963703}"/>
              </a:ext>
            </a:extLst>
          </p:cNvPr>
          <p:cNvSpPr/>
          <p:nvPr/>
        </p:nvSpPr>
        <p:spPr bwMode="auto">
          <a:xfrm>
            <a:off x="6527879" y="2162750"/>
            <a:ext cx="4205867" cy="1572178"/>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8" name="170022">
            <a:extLst>
              <a:ext uri="{FF2B5EF4-FFF2-40B4-BE49-F238E27FC236}">
                <a16:creationId xmlns:a16="http://schemas.microsoft.com/office/drawing/2014/main" id="{61FF4FA2-DC55-4252-AF3D-3FD6219C1843}"/>
              </a:ext>
            </a:extLst>
          </p:cNvPr>
          <p:cNvSpPr/>
          <p:nvPr/>
        </p:nvSpPr>
        <p:spPr bwMode="auto">
          <a:xfrm>
            <a:off x="6527879" y="4309537"/>
            <a:ext cx="4205867" cy="1572178"/>
          </a:xfrm>
          <a:prstGeom prst="rect">
            <a:avLst/>
          </a:prstGeom>
          <a:solidFill>
            <a:srgbClr val="FFF4D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74" name="759043">
            <a:extLst>
              <a:ext uri="{FF2B5EF4-FFF2-40B4-BE49-F238E27FC236}">
                <a16:creationId xmlns:a16="http://schemas.microsoft.com/office/drawing/2014/main" id="{43F0987B-9C38-45E4-AEB2-F44FE121E740}"/>
              </a:ext>
            </a:extLst>
          </p:cNvPr>
          <p:cNvSpPr/>
          <p:nvPr/>
        </p:nvSpPr>
        <p:spPr>
          <a:xfrm>
            <a:off x="1550845" y="2479020"/>
            <a:ext cx="4097607" cy="849528"/>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分析自己高频使用的场景并进行选择。</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根据各直播平台的优势</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锁定意向直播平台</a:t>
            </a:r>
          </a:p>
        </p:txBody>
      </p:sp>
      <p:sp>
        <p:nvSpPr>
          <p:cNvPr id="75" name="594224">
            <a:extLst>
              <a:ext uri="{FF2B5EF4-FFF2-40B4-BE49-F238E27FC236}">
                <a16:creationId xmlns:a16="http://schemas.microsoft.com/office/drawing/2014/main" id="{629CFD26-5759-4014-B801-A109B82A073C}"/>
              </a:ext>
            </a:extLst>
          </p:cNvPr>
          <p:cNvSpPr/>
          <p:nvPr/>
        </p:nvSpPr>
        <p:spPr>
          <a:xfrm>
            <a:off x="1550845" y="4562468"/>
            <a:ext cx="4097607" cy="849528"/>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一些基本稳定开播的企业或机构，选择并发收费模式</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第三直播机构能否提供灵活的付费模式</a:t>
            </a:r>
          </a:p>
        </p:txBody>
      </p:sp>
      <p:sp>
        <p:nvSpPr>
          <p:cNvPr id="76" name="965644">
            <a:extLst>
              <a:ext uri="{FF2B5EF4-FFF2-40B4-BE49-F238E27FC236}">
                <a16:creationId xmlns:a16="http://schemas.microsoft.com/office/drawing/2014/main" id="{944FC925-4697-4087-A61D-6E8C686507B1}"/>
              </a:ext>
            </a:extLst>
          </p:cNvPr>
          <p:cNvSpPr/>
          <p:nvPr/>
        </p:nvSpPr>
        <p:spPr>
          <a:xfrm>
            <a:off x="6709631" y="2400005"/>
            <a:ext cx="3890177" cy="1366336"/>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对直播的不稳定性和延迟性不敏感，觉得直播很少延迟和卡顿。</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要求平台方提供他们之前服务过客户的最大并发数（即实践服务中，最大的直播间同时观看人数</a:t>
            </a:r>
          </a:p>
        </p:txBody>
      </p:sp>
      <p:sp>
        <p:nvSpPr>
          <p:cNvPr id="77" name="337064">
            <a:extLst>
              <a:ext uri="{FF2B5EF4-FFF2-40B4-BE49-F238E27FC236}">
                <a16:creationId xmlns:a16="http://schemas.microsoft.com/office/drawing/2014/main" id="{7CD87C7A-26E1-4DDC-9903-BC3FCB852673}"/>
              </a:ext>
            </a:extLst>
          </p:cNvPr>
          <p:cNvSpPr/>
          <p:nvPr/>
        </p:nvSpPr>
        <p:spPr>
          <a:xfrm>
            <a:off x="6709631" y="4563740"/>
            <a:ext cx="4019534" cy="1366336"/>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企业一开始就配置过多用不上的功能，这在直播中容易成为摆设。</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单纯靠基础的版本功能，也是不可取的。</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功能上的灵活也很重要，需要对直播功能进行定制。</a:t>
            </a:r>
          </a:p>
        </p:txBody>
      </p:sp>
      <p:sp>
        <p:nvSpPr>
          <p:cNvPr id="78" name="172245">
            <a:extLst>
              <a:ext uri="{FF2B5EF4-FFF2-40B4-BE49-F238E27FC236}">
                <a16:creationId xmlns:a16="http://schemas.microsoft.com/office/drawing/2014/main" id="{D5AEFA5D-2E33-4F26-82EB-E43FB2CA6589}"/>
              </a:ext>
            </a:extLst>
          </p:cNvPr>
          <p:cNvSpPr/>
          <p:nvPr/>
        </p:nvSpPr>
        <p:spPr bwMode="auto">
          <a:xfrm>
            <a:off x="1661883" y="1925295"/>
            <a:ext cx="3292672" cy="403880"/>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799" dirty="0">
                <a:solidFill>
                  <a:srgbClr val="FFFFFF"/>
                </a:solidFill>
                <a:latin typeface="思源黑体 Normal" panose="020B0400000000000000" pitchFamily="34" charset="-122"/>
                <a:ea typeface="思源黑体 Normal" panose="020B0400000000000000" pitchFamily="34" charset="-122"/>
              </a:rPr>
              <a:t>高频使用的直播场景</a:t>
            </a:r>
          </a:p>
        </p:txBody>
      </p:sp>
      <p:sp>
        <p:nvSpPr>
          <p:cNvPr id="79" name="444765">
            <a:extLst>
              <a:ext uri="{FF2B5EF4-FFF2-40B4-BE49-F238E27FC236}">
                <a16:creationId xmlns:a16="http://schemas.microsoft.com/office/drawing/2014/main" id="{71C604F1-25F3-4651-AA89-26445A9E245D}"/>
              </a:ext>
            </a:extLst>
          </p:cNvPr>
          <p:cNvSpPr/>
          <p:nvPr/>
        </p:nvSpPr>
        <p:spPr bwMode="auto">
          <a:xfrm>
            <a:off x="1661883" y="4103966"/>
            <a:ext cx="3292672" cy="403880"/>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思源黑体 Normal" panose="020B0400000000000000" pitchFamily="34" charset="-122"/>
                <a:ea typeface="思源黑体 Normal" panose="020B0400000000000000" pitchFamily="34" charset="-122"/>
              </a:rPr>
              <a:t>直播的收费模式是否灵活</a:t>
            </a:r>
          </a:p>
        </p:txBody>
      </p:sp>
      <p:sp>
        <p:nvSpPr>
          <p:cNvPr id="80" name="816184">
            <a:extLst>
              <a:ext uri="{FF2B5EF4-FFF2-40B4-BE49-F238E27FC236}">
                <a16:creationId xmlns:a16="http://schemas.microsoft.com/office/drawing/2014/main" id="{8EA72AE5-EA14-424D-A298-3907CF4A7A8F}"/>
              </a:ext>
            </a:extLst>
          </p:cNvPr>
          <p:cNvSpPr/>
          <p:nvPr/>
        </p:nvSpPr>
        <p:spPr bwMode="auto">
          <a:xfrm>
            <a:off x="6596404" y="1925295"/>
            <a:ext cx="3562079" cy="403880"/>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799" dirty="0">
                <a:solidFill>
                  <a:srgbClr val="FFFFFF"/>
                </a:solidFill>
                <a:latin typeface="思源黑体 Normal" panose="020B0400000000000000" pitchFamily="34" charset="-122"/>
                <a:ea typeface="思源黑体 Normal" panose="020B0400000000000000" pitchFamily="34" charset="-122"/>
              </a:rPr>
              <a:t>直播平台的稳定性</a:t>
            </a:r>
          </a:p>
        </p:txBody>
      </p:sp>
      <p:sp>
        <p:nvSpPr>
          <p:cNvPr id="81" name="651365">
            <a:extLst>
              <a:ext uri="{FF2B5EF4-FFF2-40B4-BE49-F238E27FC236}">
                <a16:creationId xmlns:a16="http://schemas.microsoft.com/office/drawing/2014/main" id="{059E1D08-8D96-48AE-A425-02250492571C}"/>
              </a:ext>
            </a:extLst>
          </p:cNvPr>
          <p:cNvSpPr/>
          <p:nvPr/>
        </p:nvSpPr>
        <p:spPr bwMode="auto">
          <a:xfrm>
            <a:off x="6596404" y="4103966"/>
            <a:ext cx="3562079" cy="403880"/>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思源黑体 Normal" panose="020B0400000000000000" pitchFamily="34" charset="-122"/>
                <a:ea typeface="思源黑体 Normal" panose="020B0400000000000000" pitchFamily="34" charset="-122"/>
              </a:rPr>
              <a:t>是否支持自定义和扩充功能</a:t>
            </a:r>
          </a:p>
        </p:txBody>
      </p:sp>
      <p:sp>
        <p:nvSpPr>
          <p:cNvPr id="2" name="613131">
            <a:extLst>
              <a:ext uri="{FF2B5EF4-FFF2-40B4-BE49-F238E27FC236}">
                <a16:creationId xmlns:a16="http://schemas.microsoft.com/office/drawing/2014/main" id="{C8312C40-6987-08CB-2DEE-E0173C42D0FE}"/>
              </a:ext>
            </a:extLst>
          </p:cNvPr>
          <p:cNvSpPr/>
          <p:nvPr/>
        </p:nvSpPr>
        <p:spPr>
          <a:xfrm>
            <a:off x="3035522" y="988399"/>
            <a:ext cx="639149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企业直播平台选择四原则</a:t>
            </a:r>
          </a:p>
        </p:txBody>
      </p:sp>
    </p:spTree>
    <p:extLst>
      <p:ext uri="{BB962C8B-B14F-4D97-AF65-F5344CB8AC3E}">
        <p14:creationId xmlns:p14="http://schemas.microsoft.com/office/powerpoint/2010/main" val="428100619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529286">
            <a:extLst>
              <a:ext uri="{FF2B5EF4-FFF2-40B4-BE49-F238E27FC236}">
                <a16:creationId xmlns:a16="http://schemas.microsoft.com/office/drawing/2014/main" id="{279CFF0B-A3EB-4CBA-82B3-AF83DB1EB3DB}"/>
              </a:ext>
            </a:extLst>
          </p:cNvPr>
          <p:cNvSpPr txBox="1"/>
          <p:nvPr/>
        </p:nvSpPr>
        <p:spPr>
          <a:xfrm>
            <a:off x="6618005" y="2043490"/>
            <a:ext cx="4718747" cy="830673"/>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798" b="0" dirty="0">
                <a:solidFill>
                  <a:srgbClr val="000000"/>
                </a:solidFill>
                <a:latin typeface="优设标题黑" panose="00000500000000000000" pitchFamily="2" charset="-122"/>
                <a:ea typeface="优设标题黑" panose="00000500000000000000" pitchFamily="2" charset="-122"/>
              </a:rPr>
              <a:t>案例小结</a:t>
            </a:r>
          </a:p>
        </p:txBody>
      </p:sp>
      <p:sp>
        <p:nvSpPr>
          <p:cNvPr id="41" name="736887">
            <a:extLst>
              <a:ext uri="{FF2B5EF4-FFF2-40B4-BE49-F238E27FC236}">
                <a16:creationId xmlns:a16="http://schemas.microsoft.com/office/drawing/2014/main" id="{30ACB2BD-8517-4F42-A846-A55AD636B76B}"/>
              </a:ext>
            </a:extLst>
          </p:cNvPr>
          <p:cNvSpPr txBox="1"/>
          <p:nvPr/>
        </p:nvSpPr>
        <p:spPr>
          <a:xfrm>
            <a:off x="6413563" y="2994485"/>
            <a:ext cx="4718747" cy="2390141"/>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indent="457200" defTabSz="914034" fontAlgn="base">
              <a:spcBef>
                <a:spcPct val="0"/>
              </a:spcBef>
              <a:spcAft>
                <a:spcPct val="0"/>
              </a:spcAft>
            </a:pPr>
            <a:r>
              <a:rPr lang="zh-CN" altLang="en-US" sz="1799">
                <a:solidFill>
                  <a:srgbClr val="C00000"/>
                </a:solidFill>
                <a:latin typeface="优设标题黑" panose="00000500000000000000" pitchFamily="2" charset="-122"/>
                <a:ea typeface="优设标题黑" panose="00000500000000000000" pitchFamily="2" charset="-122"/>
              </a:rPr>
              <a:t>网络直播活动打破了传统的互动交流方式，成为人们获取信息的一种全新手段。当前，网络直播新业态因“直播带货”已驶入蓬勃发展的快车道，各大平台开启直播功能，加入直播助农的行列。如何选择合适的平台开展直播活动，成为目前各大品牌、主播亟需思考的问题。</a:t>
            </a:r>
            <a:endParaRPr lang="zh-CN" altLang="en-US" sz="1799" dirty="0">
              <a:solidFill>
                <a:srgbClr val="C00000"/>
              </a:solidFill>
              <a:latin typeface="优设标题黑" panose="00000500000000000000" pitchFamily="2" charset="-122"/>
              <a:ea typeface="优设标题黑" panose="00000500000000000000" pitchFamily="2" charset="-122"/>
            </a:endParaRPr>
          </a:p>
        </p:txBody>
      </p:sp>
      <p:sp>
        <p:nvSpPr>
          <p:cNvPr id="42" name="671058">
            <a:extLst>
              <a:ext uri="{FF2B5EF4-FFF2-40B4-BE49-F238E27FC236}">
                <a16:creationId xmlns:a16="http://schemas.microsoft.com/office/drawing/2014/main" id="{6502D5B4-0554-4F2D-9635-75E62CB1B0B7}"/>
              </a:ext>
            </a:extLst>
          </p:cNvPr>
          <p:cNvSpPr/>
          <p:nvPr/>
        </p:nvSpPr>
        <p:spPr bwMode="auto">
          <a:xfrm>
            <a:off x="6776425" y="140027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1" name="315807">
            <a:extLst>
              <a:ext uri="{FF2B5EF4-FFF2-40B4-BE49-F238E27FC236}">
                <a16:creationId xmlns:a16="http://schemas.microsoft.com/office/drawing/2014/main" id="{6B460D2A-630D-4419-AD89-17CA91C50C51}"/>
              </a:ext>
            </a:extLst>
          </p:cNvPr>
          <p:cNvGrpSpPr/>
          <p:nvPr/>
        </p:nvGrpSpPr>
        <p:grpSpPr>
          <a:xfrm>
            <a:off x="4834709" y="2354197"/>
            <a:ext cx="1690305" cy="1690304"/>
            <a:chOff x="1153706" y="2353777"/>
            <a:chExt cx="1690965" cy="1690964"/>
          </a:xfrm>
        </p:grpSpPr>
        <p:sp>
          <p:nvSpPr>
            <p:cNvPr id="62" name="974014">
              <a:extLst>
                <a:ext uri="{FF2B5EF4-FFF2-40B4-BE49-F238E27FC236}">
                  <a16:creationId xmlns:a16="http://schemas.microsoft.com/office/drawing/2014/main" id="{BD8CCC99-81F2-4DBC-B836-6A0C5B808269}"/>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3" name="719295">
              <a:extLst>
                <a:ext uri="{FF2B5EF4-FFF2-40B4-BE49-F238E27FC236}">
                  <a16:creationId xmlns:a16="http://schemas.microsoft.com/office/drawing/2014/main" id="{9AEBC07B-7A76-4470-AB36-656A56880B81}"/>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4" name="180615">
              <a:extLst>
                <a:ext uri="{FF2B5EF4-FFF2-40B4-BE49-F238E27FC236}">
                  <a16:creationId xmlns:a16="http://schemas.microsoft.com/office/drawing/2014/main" id="{387DCBE9-878D-46F0-A3D7-2E576539B803}"/>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5" name="925896">
              <a:extLst>
                <a:ext uri="{FF2B5EF4-FFF2-40B4-BE49-F238E27FC236}">
                  <a16:creationId xmlns:a16="http://schemas.microsoft.com/office/drawing/2014/main" id="{55A45441-D890-4B9F-B0EF-53255FC4AF9E}"/>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1E4496DB-7CA0-5A44-ABDE-47FF2524CE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3113" y="1804507"/>
            <a:ext cx="4502464" cy="3787670"/>
          </a:xfrm>
          <a:prstGeom prst="rect">
            <a:avLst/>
          </a:prstGeom>
        </p:spPr>
      </p:pic>
    </p:spTree>
    <p:extLst>
      <p:ext uri="{BB962C8B-B14F-4D97-AF65-F5344CB8AC3E}">
        <p14:creationId xmlns:p14="http://schemas.microsoft.com/office/powerpoint/2010/main" val="2382290662"/>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667476" y="1920720"/>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04</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6" name="矩形 15">
            <a:extLst>
              <a:ext uri="{FF2B5EF4-FFF2-40B4-BE49-F238E27FC236}">
                <a16:creationId xmlns:a16="http://schemas.microsoft.com/office/drawing/2014/main" id="{ED945FAC-3FB4-4968-BBCD-46D265848F80}"/>
              </a:ext>
            </a:extLst>
          </p:cNvPr>
          <p:cNvSpPr/>
          <p:nvPr/>
        </p:nvSpPr>
        <p:spPr>
          <a:xfrm>
            <a:off x="4401140" y="2015128"/>
            <a:ext cx="4927362"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实训任务</a:t>
            </a:r>
          </a:p>
        </p:txBody>
      </p:sp>
      <p:sp>
        <p:nvSpPr>
          <p:cNvPr id="17" name="文本框 16">
            <a:extLst>
              <a:ext uri="{FF2B5EF4-FFF2-40B4-BE49-F238E27FC236}">
                <a16:creationId xmlns:a16="http://schemas.microsoft.com/office/drawing/2014/main" id="{919E3E50-4486-49A5-A5E7-A04C69F944D7}"/>
              </a:ext>
            </a:extLst>
          </p:cNvPr>
          <p:cNvSpPr txBox="1"/>
          <p:nvPr/>
        </p:nvSpPr>
        <p:spPr>
          <a:xfrm>
            <a:off x="2420468"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Simulation Tasks</a:t>
            </a:r>
          </a:p>
        </p:txBody>
      </p:sp>
      <p:sp>
        <p:nvSpPr>
          <p:cNvPr id="28" name="664867">
            <a:extLst>
              <a:ext uri="{FF2B5EF4-FFF2-40B4-BE49-F238E27FC236}">
                <a16:creationId xmlns:a16="http://schemas.microsoft.com/office/drawing/2014/main" id="{D5657F55-3AE1-46EB-9DEE-E69FF5251B7A}"/>
              </a:ext>
            </a:extLst>
          </p:cNvPr>
          <p:cNvSpPr txBox="1"/>
          <p:nvPr/>
        </p:nvSpPr>
        <p:spPr>
          <a:xfrm>
            <a:off x="10131118" y="4878066"/>
            <a:ext cx="1894994" cy="369188"/>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实训目的</a:t>
            </a:r>
          </a:p>
        </p:txBody>
      </p:sp>
      <p:sp>
        <p:nvSpPr>
          <p:cNvPr id="29" name="036296">
            <a:extLst>
              <a:ext uri="{FF2B5EF4-FFF2-40B4-BE49-F238E27FC236}">
                <a16:creationId xmlns:a16="http://schemas.microsoft.com/office/drawing/2014/main" id="{3BE936F3-C5EE-4011-B4F7-AAD51A0F2130}"/>
              </a:ext>
            </a:extLst>
          </p:cNvPr>
          <p:cNvSpPr txBox="1"/>
          <p:nvPr/>
        </p:nvSpPr>
        <p:spPr>
          <a:xfrm>
            <a:off x="10131119" y="5826574"/>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实训报告</a:t>
            </a:r>
          </a:p>
        </p:txBody>
      </p:sp>
      <p:sp>
        <p:nvSpPr>
          <p:cNvPr id="30" name="871467">
            <a:extLst>
              <a:ext uri="{FF2B5EF4-FFF2-40B4-BE49-F238E27FC236}">
                <a16:creationId xmlns:a16="http://schemas.microsoft.com/office/drawing/2014/main" id="{1A36F464-429C-4BFA-B684-E30729F554C7}"/>
              </a:ext>
            </a:extLst>
          </p:cNvPr>
          <p:cNvSpPr txBox="1"/>
          <p:nvPr/>
        </p:nvSpPr>
        <p:spPr>
          <a:xfrm>
            <a:off x="10131118" y="5327897"/>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实训要求</a:t>
            </a:r>
          </a:p>
        </p:txBody>
      </p:sp>
    </p:spTree>
    <p:extLst>
      <p:ext uri="{BB962C8B-B14F-4D97-AF65-F5344CB8AC3E}">
        <p14:creationId xmlns:p14="http://schemas.microsoft.com/office/powerpoint/2010/main" val="1821583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926564" y="2847574"/>
            <a:ext cx="6148873" cy="2621615"/>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）了解直播平台的分类及特点。</a:t>
            </a:r>
          </a:p>
          <a:p>
            <a:pPr algn="just" defTabSz="913668" fontAlgn="base">
              <a:lnSpc>
                <a:spcPct val="120000"/>
              </a:lnSpc>
              <a:spcBef>
                <a:spcPct val="0"/>
              </a:spcBef>
              <a:spcAft>
                <a:spcPct val="0"/>
              </a:spcAft>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）掌握直播平台的入驻要求。</a:t>
            </a:r>
          </a:p>
          <a:p>
            <a:pPr algn="just" defTabSz="913668" fontAlgn="base">
              <a:lnSpc>
                <a:spcPct val="120000"/>
              </a:lnSpc>
              <a:spcBef>
                <a:spcPct val="0"/>
              </a:spcBef>
              <a:spcAft>
                <a:spcPct val="0"/>
              </a:spcAft>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）能够根据实际情况选择恰当的直播平台。</a:t>
            </a:r>
          </a:p>
          <a:p>
            <a:pPr algn="just" defTabSz="913668" fontAlgn="base">
              <a:lnSpc>
                <a:spcPct val="120000"/>
              </a:lnSpc>
              <a:spcBef>
                <a:spcPct val="0"/>
              </a:spcBef>
              <a:spcAft>
                <a:spcPct val="0"/>
              </a:spcAft>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）选择恰当的助农直播平台。</a:t>
            </a:r>
          </a:p>
          <a:p>
            <a:pPr algn="just" defTabSz="913668" fontAlgn="base">
              <a:lnSpc>
                <a:spcPct val="120000"/>
              </a:lnSpc>
              <a:spcBef>
                <a:spcPct val="0"/>
              </a:spcBef>
              <a:spcAft>
                <a:spcPct val="0"/>
              </a:spcAft>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）了解网络直播、短视频可能存在的法律风险。</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2" name="613131">
            <a:extLst>
              <a:ext uri="{FF2B5EF4-FFF2-40B4-BE49-F238E27FC236}">
                <a16:creationId xmlns:a16="http://schemas.microsoft.com/office/drawing/2014/main" id="{915DC91A-2D93-2859-CC14-498CB8B9A424}"/>
              </a:ext>
            </a:extLst>
          </p:cNvPr>
          <p:cNvSpPr/>
          <p:nvPr/>
        </p:nvSpPr>
        <p:spPr>
          <a:xfrm>
            <a:off x="4926564" y="1928843"/>
            <a:ext cx="3005952" cy="769441"/>
          </a:xfrm>
          <a:prstGeom prst="rect">
            <a:avLst/>
          </a:prstGeom>
        </p:spPr>
        <p:txBody>
          <a:bodyPr wrap="none">
            <a:spAutoFit/>
          </a:bodyPr>
          <a:lstStyle/>
          <a:p>
            <a:pPr algn="ctr" defTabSz="914034" fontAlgn="base">
              <a:spcBef>
                <a:spcPct val="0"/>
              </a:spcBef>
              <a:spcAft>
                <a:spcPct val="0"/>
              </a:spcAft>
            </a:pPr>
            <a:r>
              <a:rPr lang="zh-CN" altLang="en-US" sz="4400" dirty="0">
                <a:solidFill>
                  <a:schemeClr val="accent1">
                    <a:lumMod val="75000"/>
                  </a:schemeClr>
                </a:solidFill>
                <a:latin typeface="优设标题黑" panose="00000500000000000000" pitchFamily="2" charset="-122"/>
                <a:ea typeface="优设标题黑" panose="00000500000000000000" pitchFamily="2" charset="-122"/>
              </a:rPr>
              <a:t>实训目的：</a:t>
            </a:r>
          </a:p>
        </p:txBody>
      </p:sp>
      <p:sp>
        <p:nvSpPr>
          <p:cNvPr id="5" name="613131">
            <a:extLst>
              <a:ext uri="{FF2B5EF4-FFF2-40B4-BE49-F238E27FC236}">
                <a16:creationId xmlns:a16="http://schemas.microsoft.com/office/drawing/2014/main" id="{D30CD661-0BF1-5D42-51CC-99572110DEE0}"/>
              </a:ext>
            </a:extLst>
          </p:cNvPr>
          <p:cNvSpPr/>
          <p:nvPr/>
        </p:nvSpPr>
        <p:spPr>
          <a:xfrm>
            <a:off x="1207482" y="1010112"/>
            <a:ext cx="97770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实训任务二、选择直播平台并注册账号</a:t>
            </a:r>
          </a:p>
        </p:txBody>
      </p:sp>
    </p:spTree>
    <p:extLst>
      <p:ext uri="{BB962C8B-B14F-4D97-AF65-F5344CB8AC3E}">
        <p14:creationId xmlns:p14="http://schemas.microsoft.com/office/powerpoint/2010/main" val="2950213258"/>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2899497" y="2794864"/>
            <a:ext cx="7793087" cy="2287806"/>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lnSpc>
                <a:spcPts val="4000"/>
              </a:lnSpc>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请根据所学内容，选取合适的直播平台，为后期正式直播做好准备。</a:t>
            </a: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a:t>
            </a:r>
            <a:r>
              <a:rPr lang="en-US" altLang="zh-CN" sz="2800" b="0" dirty="0">
                <a:solidFill>
                  <a:srgbClr val="000000"/>
                </a:solidFill>
                <a:latin typeface="优设标题黑" panose="00000500000000000000" pitchFamily="2" charset="-122"/>
                <a:ea typeface="优设标题黑" panose="00000500000000000000" pitchFamily="2" charset="-122"/>
              </a:rPr>
              <a:t>1</a:t>
            </a:r>
            <a:r>
              <a:rPr lang="zh-CN" altLang="en-US" sz="2800" b="0" dirty="0">
                <a:solidFill>
                  <a:srgbClr val="000000"/>
                </a:solidFill>
                <a:latin typeface="优设标题黑" panose="00000500000000000000" pitchFamily="2" charset="-122"/>
                <a:ea typeface="优设标题黑" panose="00000500000000000000" pitchFamily="2" charset="-122"/>
              </a:rPr>
              <a:t>）选取合适的直播平台。</a:t>
            </a: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a:t>
            </a:r>
            <a:r>
              <a:rPr lang="en-US" altLang="zh-CN" sz="2800" b="0" dirty="0">
                <a:solidFill>
                  <a:srgbClr val="000000"/>
                </a:solidFill>
                <a:latin typeface="优设标题黑" panose="00000500000000000000" pitchFamily="2" charset="-122"/>
                <a:ea typeface="优设标题黑" panose="00000500000000000000" pitchFamily="2" charset="-122"/>
              </a:rPr>
              <a:t>2</a:t>
            </a:r>
            <a:r>
              <a:rPr lang="zh-CN" altLang="en-US" sz="2800" b="0" dirty="0">
                <a:solidFill>
                  <a:srgbClr val="000000"/>
                </a:solidFill>
                <a:latin typeface="优设标题黑" panose="00000500000000000000" pitchFamily="2" charset="-122"/>
                <a:ea typeface="优设标题黑" panose="00000500000000000000" pitchFamily="2" charset="-122"/>
              </a:rPr>
              <a:t>）在选取的直播平台注册账号。</a:t>
            </a:r>
          </a:p>
        </p:txBody>
      </p:sp>
      <p:grpSp>
        <p:nvGrpSpPr>
          <p:cNvPr id="2" name="545950">
            <a:extLst>
              <a:ext uri="{FF2B5EF4-FFF2-40B4-BE49-F238E27FC236}">
                <a16:creationId xmlns:a16="http://schemas.microsoft.com/office/drawing/2014/main" id="{BBF2A09E-6BF9-4793-8AA3-4D5907B5A9E9}"/>
              </a:ext>
            </a:extLst>
          </p:cNvPr>
          <p:cNvGrpSpPr/>
          <p:nvPr/>
        </p:nvGrpSpPr>
        <p:grpSpPr>
          <a:xfrm>
            <a:off x="1153256" y="2354197"/>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2899497" y="2119960"/>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实训要求</a:t>
            </a:r>
          </a:p>
        </p:txBody>
      </p:sp>
      <p:pic>
        <p:nvPicPr>
          <p:cNvPr id="5" name="图片 4">
            <a:extLst>
              <a:ext uri="{FF2B5EF4-FFF2-40B4-BE49-F238E27FC236}">
                <a16:creationId xmlns:a16="http://schemas.microsoft.com/office/drawing/2014/main" id="{19CB4D80-8C97-4A49-B735-AB43A258A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9599" y="3128628"/>
            <a:ext cx="3406590" cy="3406590"/>
          </a:xfrm>
          <a:prstGeom prst="rect">
            <a:avLst/>
          </a:prstGeom>
        </p:spPr>
      </p:pic>
      <p:sp>
        <p:nvSpPr>
          <p:cNvPr id="4" name="613131">
            <a:extLst>
              <a:ext uri="{FF2B5EF4-FFF2-40B4-BE49-F238E27FC236}">
                <a16:creationId xmlns:a16="http://schemas.microsoft.com/office/drawing/2014/main" id="{F956891A-F44A-D059-F07A-B592D324DA6F}"/>
              </a:ext>
            </a:extLst>
          </p:cNvPr>
          <p:cNvSpPr/>
          <p:nvPr/>
        </p:nvSpPr>
        <p:spPr>
          <a:xfrm>
            <a:off x="1444096" y="1034960"/>
            <a:ext cx="97770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实训任务二、选择直播平台并注册账号</a:t>
            </a:r>
          </a:p>
        </p:txBody>
      </p:sp>
    </p:spTree>
    <p:extLst>
      <p:ext uri="{BB962C8B-B14F-4D97-AF65-F5344CB8AC3E}">
        <p14:creationId xmlns:p14="http://schemas.microsoft.com/office/powerpoint/2010/main" val="980526730"/>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2843561" y="2416106"/>
            <a:ext cx="8377571" cy="3256789"/>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lnSpc>
                <a:spcPts val="4000"/>
              </a:lnSpc>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1</a:t>
            </a:r>
            <a:r>
              <a:rPr lang="zh-CN" altLang="en-US" b="0" dirty="0">
                <a:solidFill>
                  <a:srgbClr val="000000"/>
                </a:solidFill>
                <a:latin typeface="优设标题黑" panose="00000500000000000000" pitchFamily="2" charset="-122"/>
                <a:ea typeface="优设标题黑" panose="00000500000000000000" pitchFamily="2" charset="-122"/>
              </a:rPr>
              <a:t>）选择直播平台。在开始账号注册之前，首先要选择一个合适的网络直播平台。在了解不同平台的特点、确定自己的创业方向后，根据自身需求和不同的受众群体在各个平台的分布，对直播平台进行选择。</a:t>
            </a:r>
          </a:p>
          <a:p>
            <a:pPr defTabSz="914034" fontAlgn="base">
              <a:lnSpc>
                <a:spcPts val="4000"/>
              </a:lnSpc>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2</a:t>
            </a:r>
            <a:r>
              <a:rPr lang="zh-CN" altLang="en-US" b="0" dirty="0">
                <a:solidFill>
                  <a:srgbClr val="000000"/>
                </a:solidFill>
                <a:latin typeface="优设标题黑" panose="00000500000000000000" pitchFamily="2" charset="-122"/>
                <a:ea typeface="优设标题黑" panose="00000500000000000000" pitchFamily="2" charset="-122"/>
              </a:rPr>
              <a:t>）了解所选直播平台的入驻要求。选定直播平台后，进入账号注册界面，仔细阅读该平台的入驻要求以及直播条件。根据平台要求进行“养号”，以达到平台的</a:t>
            </a:r>
            <a:r>
              <a:rPr lang="zh-CN" altLang="en-US" b="0">
                <a:solidFill>
                  <a:srgbClr val="000000"/>
                </a:solidFill>
                <a:latin typeface="优设标题黑" panose="00000500000000000000" pitchFamily="2" charset="-122"/>
                <a:ea typeface="优设标题黑" panose="00000500000000000000" pitchFamily="2" charset="-122"/>
              </a:rPr>
              <a:t>直播要求。</a:t>
            </a:r>
            <a:endParaRPr lang="zh-CN" altLang="en-US" b="0" dirty="0">
              <a:solidFill>
                <a:srgbClr val="000000"/>
              </a:solidFill>
              <a:latin typeface="优设标题黑" panose="00000500000000000000" pitchFamily="2" charset="-122"/>
              <a:ea typeface="优设标题黑" panose="00000500000000000000" pitchFamily="2" charset="-122"/>
            </a:endParaRPr>
          </a:p>
        </p:txBody>
      </p:sp>
      <p:grpSp>
        <p:nvGrpSpPr>
          <p:cNvPr id="2" name="545950">
            <a:extLst>
              <a:ext uri="{FF2B5EF4-FFF2-40B4-BE49-F238E27FC236}">
                <a16:creationId xmlns:a16="http://schemas.microsoft.com/office/drawing/2014/main" id="{BBF2A09E-6BF9-4793-8AA3-4D5907B5A9E9}"/>
              </a:ext>
            </a:extLst>
          </p:cNvPr>
          <p:cNvGrpSpPr/>
          <p:nvPr/>
        </p:nvGrpSpPr>
        <p:grpSpPr>
          <a:xfrm>
            <a:off x="1153256" y="2354197"/>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2843561" y="1845780"/>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实训方法</a:t>
            </a:r>
          </a:p>
        </p:txBody>
      </p:sp>
      <p:sp>
        <p:nvSpPr>
          <p:cNvPr id="4" name="613131">
            <a:extLst>
              <a:ext uri="{FF2B5EF4-FFF2-40B4-BE49-F238E27FC236}">
                <a16:creationId xmlns:a16="http://schemas.microsoft.com/office/drawing/2014/main" id="{F956891A-F44A-D059-F07A-B592D324DA6F}"/>
              </a:ext>
            </a:extLst>
          </p:cNvPr>
          <p:cNvSpPr/>
          <p:nvPr/>
        </p:nvSpPr>
        <p:spPr>
          <a:xfrm>
            <a:off x="1444096" y="1034960"/>
            <a:ext cx="97770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实训任务二、选择直播平台并注册账号</a:t>
            </a:r>
          </a:p>
        </p:txBody>
      </p:sp>
    </p:spTree>
    <p:extLst>
      <p:ext uri="{BB962C8B-B14F-4D97-AF65-F5344CB8AC3E}">
        <p14:creationId xmlns:p14="http://schemas.microsoft.com/office/powerpoint/2010/main" val="134615297"/>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26880"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sp>
        <p:nvSpPr>
          <p:cNvPr id="12" name="文本框 11">
            <a:extLst>
              <a:ext uri="{FF2B5EF4-FFF2-40B4-BE49-F238E27FC236}">
                <a16:creationId xmlns:a16="http://schemas.microsoft.com/office/drawing/2014/main" id="{9C32CEE9-80A5-4615-9831-FAD136A10AC5}"/>
              </a:ext>
            </a:extLst>
          </p:cNvPr>
          <p:cNvSpPr txBox="1"/>
          <p:nvPr/>
        </p:nvSpPr>
        <p:spPr>
          <a:xfrm>
            <a:off x="1783462" y="2312755"/>
            <a:ext cx="4637616" cy="1015343"/>
          </a:xfrm>
          <a:prstGeom prst="rect">
            <a:avLst/>
          </a:prstGeom>
          <a:noFill/>
        </p:spPr>
        <p:txBody>
          <a:bodyPr wrap="none" rtlCol="0">
            <a:spAutoFit/>
          </a:bodyPr>
          <a:lstStyle/>
          <a:p>
            <a:pPr defTabSz="914034" fontAlgn="base">
              <a:spcBef>
                <a:spcPct val="0"/>
              </a:spcBef>
              <a:spcAft>
                <a:spcPct val="0"/>
              </a:spcAft>
            </a:pPr>
            <a:r>
              <a:rPr lang="en-US" altLang="zh-CN" sz="5998" b="1" dirty="0">
                <a:solidFill>
                  <a:srgbClr val="00B0F0"/>
                </a:solidFill>
                <a:latin typeface="优设标题黑" panose="00000500000000000000" pitchFamily="2" charset="-122"/>
                <a:ea typeface="优设标题黑" panose="00000500000000000000" pitchFamily="2" charset="-122"/>
              </a:rPr>
              <a:t>Ready Go</a:t>
            </a:r>
            <a:r>
              <a:rPr lang="zh-CN" altLang="en-US" sz="5998" b="1" dirty="0">
                <a:solidFill>
                  <a:srgbClr val="00B0F0"/>
                </a:solidFill>
                <a:latin typeface="优设标题黑" panose="00000500000000000000" pitchFamily="2" charset="-122"/>
                <a:ea typeface="优设标题黑" panose="00000500000000000000" pitchFamily="2" charset="-122"/>
              </a:rPr>
              <a:t>！</a:t>
            </a:r>
          </a:p>
        </p:txBody>
      </p:sp>
      <p:pic>
        <p:nvPicPr>
          <p:cNvPr id="17" name="图片 16">
            <a:extLst>
              <a:ext uri="{FF2B5EF4-FFF2-40B4-BE49-F238E27FC236}">
                <a16:creationId xmlns:a16="http://schemas.microsoft.com/office/drawing/2014/main" id="{C6D1CD92-75EA-4784-904B-78A3C23A69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4955" y="1949438"/>
            <a:ext cx="1741975" cy="1741975"/>
          </a:xfrm>
          <a:prstGeom prst="rect">
            <a:avLst/>
          </a:prstGeom>
        </p:spPr>
      </p:pic>
      <p:sp>
        <p:nvSpPr>
          <p:cNvPr id="2" name="文本框 1">
            <a:extLst>
              <a:ext uri="{FF2B5EF4-FFF2-40B4-BE49-F238E27FC236}">
                <a16:creationId xmlns:a16="http://schemas.microsoft.com/office/drawing/2014/main" id="{F15D1ABD-7CDC-833A-87C8-34A0E7F42925}"/>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5E5B76EA-912F-A504-930A-455EEDD8BAE6}"/>
              </a:ext>
            </a:extLst>
          </p:cNvPr>
          <p:cNvSpPr txBox="1"/>
          <p:nvPr/>
        </p:nvSpPr>
        <p:spPr>
          <a:xfrm>
            <a:off x="3032074" y="3576920"/>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Tree>
    <p:extLst>
      <p:ext uri="{BB962C8B-B14F-4D97-AF65-F5344CB8AC3E}">
        <p14:creationId xmlns:p14="http://schemas.microsoft.com/office/powerpoint/2010/main" val="24728758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extLst>
    <p:ext uri="{E180D4A7-C9FB-4DFB-919C-405C955672EB}">
      <p14:showEvtLst xmlns:p14="http://schemas.microsoft.com/office/powerpoint/2010/main">
        <p14:playEvt time="69"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390939">
            <a:extLst>
              <a:ext uri="{FF2B5EF4-FFF2-40B4-BE49-F238E27FC236}">
                <a16:creationId xmlns:a16="http://schemas.microsoft.com/office/drawing/2014/main" id="{41471A58-BBE3-4AE5-8BEE-DC267A2B0AD2}"/>
              </a:ext>
            </a:extLst>
          </p:cNvPr>
          <p:cNvSpPr/>
          <p:nvPr/>
        </p:nvSpPr>
        <p:spPr bwMode="auto">
          <a:xfrm>
            <a:off x="1200814"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1" name="506530">
            <a:extLst>
              <a:ext uri="{FF2B5EF4-FFF2-40B4-BE49-F238E27FC236}">
                <a16:creationId xmlns:a16="http://schemas.microsoft.com/office/drawing/2014/main" id="{1FE24F05-DDC6-49AA-BD12-5559A3BC30CA}"/>
              </a:ext>
            </a:extLst>
          </p:cNvPr>
          <p:cNvSpPr/>
          <p:nvPr/>
        </p:nvSpPr>
        <p:spPr bwMode="auto">
          <a:xfrm>
            <a:off x="6989753"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613131">
            <a:extLst>
              <a:ext uri="{FF2B5EF4-FFF2-40B4-BE49-F238E27FC236}">
                <a16:creationId xmlns:a16="http://schemas.microsoft.com/office/drawing/2014/main" id="{09548E3C-EB49-4E08-8DE4-25E8E3ACD2EE}"/>
              </a:ext>
            </a:extLst>
          </p:cNvPr>
          <p:cNvSpPr/>
          <p:nvPr/>
        </p:nvSpPr>
        <p:spPr>
          <a:xfrm>
            <a:off x="4844032" y="1001641"/>
            <a:ext cx="244169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课前思考</a:t>
            </a:r>
          </a:p>
        </p:txBody>
      </p:sp>
      <p:sp>
        <p:nvSpPr>
          <p:cNvPr id="65" name="085550">
            <a:extLst>
              <a:ext uri="{FF2B5EF4-FFF2-40B4-BE49-F238E27FC236}">
                <a16:creationId xmlns:a16="http://schemas.microsoft.com/office/drawing/2014/main" id="{E288A77F-AD5B-4356-9FA1-BC0785130952}"/>
              </a:ext>
            </a:extLst>
          </p:cNvPr>
          <p:cNvSpPr txBox="1"/>
          <p:nvPr/>
        </p:nvSpPr>
        <p:spPr>
          <a:xfrm>
            <a:off x="1384104" y="2131937"/>
            <a:ext cx="3262432"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你知道的</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直播平台</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有哪些？</a:t>
            </a:r>
          </a:p>
        </p:txBody>
      </p:sp>
      <p:sp>
        <p:nvSpPr>
          <p:cNvPr id="71" name="615453">
            <a:extLst>
              <a:ext uri="{FF2B5EF4-FFF2-40B4-BE49-F238E27FC236}">
                <a16:creationId xmlns:a16="http://schemas.microsoft.com/office/drawing/2014/main" id="{0444DB35-F9AE-4146-904F-C09A781FF78B}"/>
              </a:ext>
            </a:extLst>
          </p:cNvPr>
          <p:cNvSpPr/>
          <p:nvPr/>
        </p:nvSpPr>
        <p:spPr bwMode="auto">
          <a:xfrm>
            <a:off x="4646536" y="2230322"/>
            <a:ext cx="2843577" cy="28435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72" name="087873">
            <a:extLst>
              <a:ext uri="{FF2B5EF4-FFF2-40B4-BE49-F238E27FC236}">
                <a16:creationId xmlns:a16="http://schemas.microsoft.com/office/drawing/2014/main" id="{54B2A670-0722-4C74-AC5B-156F6A9D5893}"/>
              </a:ext>
            </a:extLst>
          </p:cNvPr>
          <p:cNvSpPr>
            <a:spLocks noEditPoints="1"/>
          </p:cNvSpPr>
          <p:nvPr/>
        </p:nvSpPr>
        <p:spPr bwMode="auto">
          <a:xfrm>
            <a:off x="5557439" y="2903827"/>
            <a:ext cx="1014882" cy="1318543"/>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FFFFFF"/>
              </a:solidFill>
              <a:latin typeface="优设标题黑" panose="00000500000000000000" pitchFamily="2" charset="-122"/>
              <a:ea typeface="优设标题黑" panose="00000500000000000000" pitchFamily="2" charset="-122"/>
            </a:endParaRPr>
          </a:p>
        </p:txBody>
      </p:sp>
      <p:sp>
        <p:nvSpPr>
          <p:cNvPr id="2" name="085550">
            <a:extLst>
              <a:ext uri="{FF2B5EF4-FFF2-40B4-BE49-F238E27FC236}">
                <a16:creationId xmlns:a16="http://schemas.microsoft.com/office/drawing/2014/main" id="{DE077C09-96EF-7FF7-440E-471661CDCD68}"/>
              </a:ext>
            </a:extLst>
          </p:cNvPr>
          <p:cNvSpPr txBox="1"/>
          <p:nvPr/>
        </p:nvSpPr>
        <p:spPr>
          <a:xfrm>
            <a:off x="7416059" y="2131937"/>
            <a:ext cx="3262432"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你会选择</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哪个平台</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开直播？</a:t>
            </a:r>
            <a:endParaRPr lang="en-US" altLang="zh-CN" sz="6000" dirty="0">
              <a:solidFill>
                <a:srgbClr val="FFFFFF"/>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275221726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FB257EC2-CEEA-F248-9C75-45B3A5B74CDE}"/>
              </a:ext>
            </a:extLst>
          </p:cNvPr>
          <p:cNvSpPr txBox="1"/>
          <p:nvPr/>
        </p:nvSpPr>
        <p:spPr>
          <a:xfrm>
            <a:off x="5201662" y="1151566"/>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目录</a:t>
            </a:r>
          </a:p>
        </p:txBody>
      </p:sp>
      <p:sp>
        <p:nvSpPr>
          <p:cNvPr id="73" name="027482">
            <a:extLst>
              <a:ext uri="{FF2B5EF4-FFF2-40B4-BE49-F238E27FC236}">
                <a16:creationId xmlns:a16="http://schemas.microsoft.com/office/drawing/2014/main" id="{92BDEC24-73B5-4B77-9293-998B2A8FB364}"/>
              </a:ext>
            </a:extLst>
          </p:cNvPr>
          <p:cNvSpPr/>
          <p:nvPr/>
        </p:nvSpPr>
        <p:spPr bwMode="auto">
          <a:xfrm>
            <a:off x="2134932" y="323327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1</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4" name="399802">
            <a:extLst>
              <a:ext uri="{FF2B5EF4-FFF2-40B4-BE49-F238E27FC236}">
                <a16:creationId xmlns:a16="http://schemas.microsoft.com/office/drawing/2014/main" id="{285F2D3B-15BE-4F40-9CEB-82FFD6A60978}"/>
              </a:ext>
            </a:extLst>
          </p:cNvPr>
          <p:cNvSpPr/>
          <p:nvPr/>
        </p:nvSpPr>
        <p:spPr bwMode="auto">
          <a:xfrm>
            <a:off x="2134932" y="481235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3</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5" name="233083">
            <a:extLst>
              <a:ext uri="{FF2B5EF4-FFF2-40B4-BE49-F238E27FC236}">
                <a16:creationId xmlns:a16="http://schemas.microsoft.com/office/drawing/2014/main" id="{8A6D3B2D-AC9E-496F-8DB0-5A33056BFCA1}"/>
              </a:ext>
            </a:extLst>
          </p:cNvPr>
          <p:cNvSpPr/>
          <p:nvPr/>
        </p:nvSpPr>
        <p:spPr bwMode="auto">
          <a:xfrm>
            <a:off x="6527013" y="323128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2</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6" name="505403">
            <a:extLst>
              <a:ext uri="{FF2B5EF4-FFF2-40B4-BE49-F238E27FC236}">
                <a16:creationId xmlns:a16="http://schemas.microsoft.com/office/drawing/2014/main" id="{95885840-5D80-4081-BAE7-D32A28799881}"/>
              </a:ext>
            </a:extLst>
          </p:cNvPr>
          <p:cNvSpPr/>
          <p:nvPr/>
        </p:nvSpPr>
        <p:spPr bwMode="auto">
          <a:xfrm>
            <a:off x="6527013" y="481036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4</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7" name="440684">
            <a:extLst>
              <a:ext uri="{FF2B5EF4-FFF2-40B4-BE49-F238E27FC236}">
                <a16:creationId xmlns:a16="http://schemas.microsoft.com/office/drawing/2014/main" id="{495F5DAF-EBBB-47DB-A0A9-6018B4A75A29}"/>
              </a:ext>
            </a:extLst>
          </p:cNvPr>
          <p:cNvSpPr txBox="1"/>
          <p:nvPr/>
        </p:nvSpPr>
        <p:spPr>
          <a:xfrm>
            <a:off x="2897800" y="3175356"/>
            <a:ext cx="3092405" cy="535403"/>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pPr algn="dist" defTabSz="914034" fontAlgn="base">
              <a:spcBef>
                <a:spcPct val="0"/>
              </a:spcBef>
              <a:spcAft>
                <a:spcPct val="0"/>
              </a:spcAft>
              <a:defRPr/>
            </a:pPr>
            <a:r>
              <a:rPr lang="zh-CN" altLang="en-US" sz="3199" dirty="0">
                <a:solidFill>
                  <a:srgbClr val="000000">
                    <a:lumMod val="85000"/>
                    <a:lumOff val="15000"/>
                  </a:srgbClr>
                </a:solidFill>
                <a:latin typeface="优设标题黑" panose="00000500000000000000" pitchFamily="2" charset="-122"/>
                <a:ea typeface="优设标题黑" panose="00000500000000000000" pitchFamily="2" charset="-122"/>
              </a:rPr>
              <a:t>直播平台分类</a:t>
            </a:r>
          </a:p>
        </p:txBody>
      </p:sp>
      <p:sp>
        <p:nvSpPr>
          <p:cNvPr id="78" name="712103">
            <a:extLst>
              <a:ext uri="{FF2B5EF4-FFF2-40B4-BE49-F238E27FC236}">
                <a16:creationId xmlns:a16="http://schemas.microsoft.com/office/drawing/2014/main" id="{D3700C90-19B3-43B0-AC4B-A74846B3F874}"/>
              </a:ext>
            </a:extLst>
          </p:cNvPr>
          <p:cNvSpPr txBox="1"/>
          <p:nvPr/>
        </p:nvSpPr>
        <p:spPr>
          <a:xfrm>
            <a:off x="2897800" y="4736401"/>
            <a:ext cx="3198200" cy="53540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选择直播平台</a:t>
            </a:r>
          </a:p>
        </p:txBody>
      </p:sp>
      <p:sp>
        <p:nvSpPr>
          <p:cNvPr id="79" name="184523">
            <a:extLst>
              <a:ext uri="{FF2B5EF4-FFF2-40B4-BE49-F238E27FC236}">
                <a16:creationId xmlns:a16="http://schemas.microsoft.com/office/drawing/2014/main" id="{A221284F-9216-4467-B699-8256D0D5B36E}"/>
              </a:ext>
            </a:extLst>
          </p:cNvPr>
          <p:cNvSpPr txBox="1"/>
          <p:nvPr/>
        </p:nvSpPr>
        <p:spPr>
          <a:xfrm>
            <a:off x="7289880" y="3161339"/>
            <a:ext cx="2917810" cy="53540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直播平台入驻</a:t>
            </a:r>
          </a:p>
        </p:txBody>
      </p:sp>
      <p:sp>
        <p:nvSpPr>
          <p:cNvPr id="80" name="929704">
            <a:extLst>
              <a:ext uri="{FF2B5EF4-FFF2-40B4-BE49-F238E27FC236}">
                <a16:creationId xmlns:a16="http://schemas.microsoft.com/office/drawing/2014/main" id="{DC2C5FDC-B839-4B26-A66C-2952BCCD6F2D}"/>
              </a:ext>
            </a:extLst>
          </p:cNvPr>
          <p:cNvSpPr txBox="1"/>
          <p:nvPr/>
        </p:nvSpPr>
        <p:spPr>
          <a:xfrm>
            <a:off x="7289880" y="4758465"/>
            <a:ext cx="2917810" cy="535322"/>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实训任务</a:t>
            </a:r>
          </a:p>
        </p:txBody>
      </p:sp>
      <p:sp>
        <p:nvSpPr>
          <p:cNvPr id="2" name="文本框 1">
            <a:extLst>
              <a:ext uri="{FF2B5EF4-FFF2-40B4-BE49-F238E27FC236}">
                <a16:creationId xmlns:a16="http://schemas.microsoft.com/office/drawing/2014/main" id="{8A48E14B-28EA-3849-BAC0-84710AF461D3}"/>
              </a:ext>
            </a:extLst>
          </p:cNvPr>
          <p:cNvSpPr txBox="1"/>
          <p:nvPr/>
        </p:nvSpPr>
        <p:spPr>
          <a:xfrm>
            <a:off x="289780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Classification of live broadcast platforms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6" name="文本框 15">
            <a:extLst>
              <a:ext uri="{FF2B5EF4-FFF2-40B4-BE49-F238E27FC236}">
                <a16:creationId xmlns:a16="http://schemas.microsoft.com/office/drawing/2014/main" id="{EDD02E7B-FA2D-F744-A0CC-F8F16276C776}"/>
              </a:ext>
            </a:extLst>
          </p:cNvPr>
          <p:cNvSpPr txBox="1"/>
          <p:nvPr/>
        </p:nvSpPr>
        <p:spPr>
          <a:xfrm>
            <a:off x="2899108"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Choose live broadcast</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7" name="文本框 16">
            <a:extLst>
              <a:ext uri="{FF2B5EF4-FFF2-40B4-BE49-F238E27FC236}">
                <a16:creationId xmlns:a16="http://schemas.microsoft.com/office/drawing/2014/main" id="{466ED439-787D-0746-939E-1B6A276D6951}"/>
              </a:ext>
            </a:extLst>
          </p:cNvPr>
          <p:cNvSpPr txBox="1"/>
          <p:nvPr/>
        </p:nvSpPr>
        <p:spPr>
          <a:xfrm>
            <a:off x="728988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Settled live broadcast</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8" name="文本框 17">
            <a:extLst>
              <a:ext uri="{FF2B5EF4-FFF2-40B4-BE49-F238E27FC236}">
                <a16:creationId xmlns:a16="http://schemas.microsoft.com/office/drawing/2014/main" id="{601FCBE6-5D0E-3A44-B201-77B6D6CE9856}"/>
              </a:ext>
            </a:extLst>
          </p:cNvPr>
          <p:cNvSpPr txBox="1"/>
          <p:nvPr/>
        </p:nvSpPr>
        <p:spPr>
          <a:xfrm>
            <a:off x="7289880"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Simulation Tasks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68CC8EFF-B5EF-CE4E-B612-BA2E5FD77481}"/>
              </a:ext>
            </a:extLst>
          </p:cNvPr>
          <p:cNvSpPr txBox="1"/>
          <p:nvPr/>
        </p:nvSpPr>
        <p:spPr>
          <a:xfrm>
            <a:off x="5201662" y="1108271"/>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solidFill>
                  <a:srgbClr val="000000">
                    <a:lumMod val="85000"/>
                    <a:lumOff val="15000"/>
                  </a:srgbClr>
                </a:solidFill>
                <a:latin typeface="优设标题黑" panose="00000500000000000000" pitchFamily="2" charset="-122"/>
                <a:ea typeface="优设标题黑" panose="00000500000000000000" pitchFamily="2" charset="-122"/>
              </a:rPr>
              <a:t>目录</a:t>
            </a:r>
          </a:p>
        </p:txBody>
      </p:sp>
      <p:sp>
        <p:nvSpPr>
          <p:cNvPr id="4" name="文本框 3">
            <a:extLst>
              <a:ext uri="{FF2B5EF4-FFF2-40B4-BE49-F238E27FC236}">
                <a16:creationId xmlns:a16="http://schemas.microsoft.com/office/drawing/2014/main" id="{E26EA5A6-D21C-BC46-A0F7-6D3B12F2CFD1}"/>
              </a:ext>
            </a:extLst>
          </p:cNvPr>
          <p:cNvSpPr txBox="1"/>
          <p:nvPr/>
        </p:nvSpPr>
        <p:spPr>
          <a:xfrm>
            <a:off x="5078132" y="2125933"/>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CONTENTS</a:t>
            </a:r>
            <a:endParaRPr kumimoji="1" lang="zh-CN" altLang="en-US"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endParaRPr>
          </a:p>
        </p:txBody>
      </p:sp>
      <p:sp>
        <p:nvSpPr>
          <p:cNvPr id="22" name="文本框 21">
            <a:extLst>
              <a:ext uri="{FF2B5EF4-FFF2-40B4-BE49-F238E27FC236}">
                <a16:creationId xmlns:a16="http://schemas.microsoft.com/office/drawing/2014/main" id="{CF170645-6A54-7A40-B8B6-B215CCB7F77D}"/>
              </a:ext>
            </a:extLst>
          </p:cNvPr>
          <p:cNvSpPr txBox="1"/>
          <p:nvPr/>
        </p:nvSpPr>
        <p:spPr>
          <a:xfrm>
            <a:off x="5047013" y="2106777"/>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solidFill>
                  <a:srgbClr val="000000">
                    <a:lumMod val="85000"/>
                    <a:lumOff val="15000"/>
                  </a:srgbClr>
                </a:solidFill>
                <a:latin typeface="优设标题黑" panose="00000500000000000000" pitchFamily="2" charset="-122"/>
                <a:ea typeface="优设标题黑" panose="00000500000000000000" pitchFamily="2" charset="-122"/>
              </a:rPr>
              <a:t>CONTENTS</a:t>
            </a:r>
            <a:endParaRPr kumimoji="1" lang="zh-CN" altLang="en-US" sz="2799" b="1"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19594536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horizontal)">
                                      <p:cBhvr>
                                        <p:cTn id="7" dur="500"/>
                                        <p:tgtEl>
                                          <p:spTgt spid="7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blinds(horizontal)">
                                      <p:cBhvr>
                                        <p:cTn id="10" dur="500"/>
                                        <p:tgtEl>
                                          <p:spTgt spid="7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blinds(horizontal)">
                                      <p:cBhvr>
                                        <p:cTn id="13" dur="500"/>
                                        <p:tgtEl>
                                          <p:spTgt spid="7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linds(horizontal)">
                                      <p:cBhvr>
                                        <p:cTn id="16" dur="500"/>
                                        <p:tgtEl>
                                          <p:spTgt spid="7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blinds(horizontal)">
                                      <p:cBhvr>
                                        <p:cTn id="19" dur="500"/>
                                        <p:tgtEl>
                                          <p:spTgt spid="7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blinds(horizontal)">
                                      <p:cBhvr>
                                        <p:cTn id="22" dur="500"/>
                                        <p:tgtEl>
                                          <p:spTgt spid="7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blinds(horizontal)">
                                      <p:cBhvr>
                                        <p:cTn id="25" dur="500"/>
                                        <p:tgtEl>
                                          <p:spTgt spid="7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blinds(horizontal)">
                                      <p:cBhvr>
                                        <p:cTn id="28" dur="500"/>
                                        <p:tgtEl>
                                          <p:spTgt spid="8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7" grpId="0"/>
      <p:bldP spid="78" grpId="0"/>
      <p:bldP spid="79" grpId="0"/>
      <p:bldP spid="80" grpId="0"/>
      <p:bldP spid="2"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84" name="664867">
            <a:extLst>
              <a:ext uri="{FF2B5EF4-FFF2-40B4-BE49-F238E27FC236}">
                <a16:creationId xmlns:a16="http://schemas.microsoft.com/office/drawing/2014/main" id="{431A54DB-08BF-49CF-A8C2-0A0DF4E4215E}"/>
              </a:ext>
            </a:extLst>
          </p:cNvPr>
          <p:cNvSpPr txBox="1"/>
          <p:nvPr/>
        </p:nvSpPr>
        <p:spPr>
          <a:xfrm>
            <a:off x="8054256" y="4775724"/>
            <a:ext cx="3002521"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直播平台的分类及介绍</a:t>
            </a:r>
          </a:p>
        </p:txBody>
      </p:sp>
      <p:sp>
        <p:nvSpPr>
          <p:cNvPr id="85" name="036296">
            <a:extLst>
              <a:ext uri="{FF2B5EF4-FFF2-40B4-BE49-F238E27FC236}">
                <a16:creationId xmlns:a16="http://schemas.microsoft.com/office/drawing/2014/main" id="{AE42046A-1EB9-4C1A-9D8C-207A32E1FE28}"/>
              </a:ext>
            </a:extLst>
          </p:cNvPr>
          <p:cNvSpPr txBox="1"/>
          <p:nvPr/>
        </p:nvSpPr>
        <p:spPr>
          <a:xfrm>
            <a:off x="8054256" y="5643025"/>
            <a:ext cx="3974840"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四大直播电商平台的营销特点</a:t>
            </a:r>
          </a:p>
        </p:txBody>
      </p:sp>
      <p:sp>
        <p:nvSpPr>
          <p:cNvPr id="86" name="871467">
            <a:extLst>
              <a:ext uri="{FF2B5EF4-FFF2-40B4-BE49-F238E27FC236}">
                <a16:creationId xmlns:a16="http://schemas.microsoft.com/office/drawing/2014/main" id="{074AF0F1-C04B-4D65-9391-55D90D3FA7F6}"/>
              </a:ext>
            </a:extLst>
          </p:cNvPr>
          <p:cNvSpPr txBox="1"/>
          <p:nvPr/>
        </p:nvSpPr>
        <p:spPr>
          <a:xfrm>
            <a:off x="8054256" y="5174810"/>
            <a:ext cx="3974841"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用户向直播平台和商业向直播平台</a:t>
            </a:r>
          </a:p>
        </p:txBody>
      </p:sp>
      <p:sp>
        <p:nvSpPr>
          <p:cNvPr id="14" name="矩形 13">
            <a:extLst>
              <a:ext uri="{FF2B5EF4-FFF2-40B4-BE49-F238E27FC236}">
                <a16:creationId xmlns:a16="http://schemas.microsoft.com/office/drawing/2014/main" id="{31426F7C-CF3B-C84B-B9FD-A05E2F6301F5}"/>
              </a:ext>
            </a:extLst>
          </p:cNvPr>
          <p:cNvSpPr/>
          <p:nvPr/>
        </p:nvSpPr>
        <p:spPr>
          <a:xfrm>
            <a:off x="3626605" y="2370161"/>
            <a:ext cx="5899949"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直播平台分类</a:t>
            </a:r>
          </a:p>
        </p:txBody>
      </p:sp>
      <p:sp>
        <p:nvSpPr>
          <p:cNvPr id="3" name="文本框 2">
            <a:extLst>
              <a:ext uri="{FF2B5EF4-FFF2-40B4-BE49-F238E27FC236}">
                <a16:creationId xmlns:a16="http://schemas.microsoft.com/office/drawing/2014/main" id="{2EFB6B22-AD79-4D42-93EF-F2191749455C}"/>
              </a:ext>
            </a:extLst>
          </p:cNvPr>
          <p:cNvSpPr txBox="1"/>
          <p:nvPr/>
        </p:nvSpPr>
        <p:spPr>
          <a:xfrm>
            <a:off x="2593384" y="2003735"/>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01</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4" name="文本框 3">
            <a:extLst>
              <a:ext uri="{FF2B5EF4-FFF2-40B4-BE49-F238E27FC236}">
                <a16:creationId xmlns:a16="http://schemas.microsoft.com/office/drawing/2014/main" id="{E5211099-3F53-1540-9F4E-445C4B78BE10}"/>
              </a:ext>
            </a:extLst>
          </p:cNvPr>
          <p:cNvSpPr txBox="1"/>
          <p:nvPr/>
        </p:nvSpPr>
        <p:spPr>
          <a:xfrm>
            <a:off x="2247309" y="4328313"/>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Classification of live broadcast platforms</a:t>
            </a:r>
          </a:p>
        </p:txBody>
      </p:sp>
    </p:spTree>
    <p:extLst>
      <p:ext uri="{BB962C8B-B14F-4D97-AF65-F5344CB8AC3E}">
        <p14:creationId xmlns:p14="http://schemas.microsoft.com/office/powerpoint/2010/main" val="1037891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460760">
            <a:extLst>
              <a:ext uri="{FF2B5EF4-FFF2-40B4-BE49-F238E27FC236}">
                <a16:creationId xmlns:a16="http://schemas.microsoft.com/office/drawing/2014/main" id="{BCE53866-6630-4A40-8E47-E3A3ED8CC2D4}"/>
              </a:ext>
            </a:extLst>
          </p:cNvPr>
          <p:cNvSpPr/>
          <p:nvPr/>
        </p:nvSpPr>
        <p:spPr>
          <a:xfrm rot="1447680" flipV="1">
            <a:off x="5099354" y="5110024"/>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7" name="732180">
            <a:extLst>
              <a:ext uri="{FF2B5EF4-FFF2-40B4-BE49-F238E27FC236}">
                <a16:creationId xmlns:a16="http://schemas.microsoft.com/office/drawing/2014/main" id="{32C2084E-A207-420A-9BB6-0CA2216D67EF}"/>
              </a:ext>
            </a:extLst>
          </p:cNvPr>
          <p:cNvSpPr/>
          <p:nvPr/>
        </p:nvSpPr>
        <p:spPr>
          <a:xfrm rot="20152320">
            <a:off x="5099354" y="4187207"/>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8" name="677361">
            <a:extLst>
              <a:ext uri="{FF2B5EF4-FFF2-40B4-BE49-F238E27FC236}">
                <a16:creationId xmlns:a16="http://schemas.microsoft.com/office/drawing/2014/main" id="{A58315D1-6517-4153-B1E7-850A0525A59E}"/>
              </a:ext>
            </a:extLst>
          </p:cNvPr>
          <p:cNvSpPr/>
          <p:nvPr/>
        </p:nvSpPr>
        <p:spPr>
          <a:xfrm rot="1447680" flipV="1">
            <a:off x="5154192" y="3283588"/>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9" name="948781">
            <a:extLst>
              <a:ext uri="{FF2B5EF4-FFF2-40B4-BE49-F238E27FC236}">
                <a16:creationId xmlns:a16="http://schemas.microsoft.com/office/drawing/2014/main" id="{89614106-C91C-4088-BC6C-3688DC37DDEE}"/>
              </a:ext>
            </a:extLst>
          </p:cNvPr>
          <p:cNvSpPr/>
          <p:nvPr/>
        </p:nvSpPr>
        <p:spPr>
          <a:xfrm rot="20152320">
            <a:off x="5154192" y="2315345"/>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40" name="310101">
            <a:extLst>
              <a:ext uri="{FF2B5EF4-FFF2-40B4-BE49-F238E27FC236}">
                <a16:creationId xmlns:a16="http://schemas.microsoft.com/office/drawing/2014/main" id="{61025BD5-72E1-4F4B-99DF-FFBABDE3EEBE}"/>
              </a:ext>
            </a:extLst>
          </p:cNvPr>
          <p:cNvSpPr/>
          <p:nvPr/>
        </p:nvSpPr>
        <p:spPr>
          <a:xfrm>
            <a:off x="6078610" y="1611625"/>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1</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1" name="155382">
            <a:extLst>
              <a:ext uri="{FF2B5EF4-FFF2-40B4-BE49-F238E27FC236}">
                <a16:creationId xmlns:a16="http://schemas.microsoft.com/office/drawing/2014/main" id="{BF565316-5822-441E-BB2D-0C643C2DE62B}"/>
              </a:ext>
            </a:extLst>
          </p:cNvPr>
          <p:cNvSpPr/>
          <p:nvPr/>
        </p:nvSpPr>
        <p:spPr>
          <a:xfrm>
            <a:off x="4789163" y="2536381"/>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2</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2" name="527702">
            <a:extLst>
              <a:ext uri="{FF2B5EF4-FFF2-40B4-BE49-F238E27FC236}">
                <a16:creationId xmlns:a16="http://schemas.microsoft.com/office/drawing/2014/main" id="{55064C43-2D17-4253-B8B9-82F9113BA9D9}"/>
              </a:ext>
            </a:extLst>
          </p:cNvPr>
          <p:cNvSpPr/>
          <p:nvPr/>
        </p:nvSpPr>
        <p:spPr>
          <a:xfrm>
            <a:off x="6078610" y="3448113"/>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3</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3" name="362983">
            <a:extLst>
              <a:ext uri="{FF2B5EF4-FFF2-40B4-BE49-F238E27FC236}">
                <a16:creationId xmlns:a16="http://schemas.microsoft.com/office/drawing/2014/main" id="{3DFDAD0F-3257-40E2-8400-6E50B65562D4}"/>
              </a:ext>
            </a:extLst>
          </p:cNvPr>
          <p:cNvSpPr/>
          <p:nvPr/>
        </p:nvSpPr>
        <p:spPr>
          <a:xfrm>
            <a:off x="4789163" y="4359843"/>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4</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4" name="734403">
            <a:extLst>
              <a:ext uri="{FF2B5EF4-FFF2-40B4-BE49-F238E27FC236}">
                <a16:creationId xmlns:a16="http://schemas.microsoft.com/office/drawing/2014/main" id="{44B35D0F-8E11-45E1-A2A6-FA3950949DBC}"/>
              </a:ext>
            </a:extLst>
          </p:cNvPr>
          <p:cNvSpPr/>
          <p:nvPr/>
        </p:nvSpPr>
        <p:spPr>
          <a:xfrm>
            <a:off x="6078610" y="5284600"/>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5</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7" name="212433">
            <a:extLst>
              <a:ext uri="{FF2B5EF4-FFF2-40B4-BE49-F238E27FC236}">
                <a16:creationId xmlns:a16="http://schemas.microsoft.com/office/drawing/2014/main" id="{BF21E2BC-74A0-468E-9009-F9FB85553A01}"/>
              </a:ext>
            </a:extLst>
          </p:cNvPr>
          <p:cNvSpPr txBox="1">
            <a:spLocks/>
          </p:cNvSpPr>
          <p:nvPr/>
        </p:nvSpPr>
        <p:spPr bwMode="auto">
          <a:xfrm>
            <a:off x="6922322" y="1631394"/>
            <a:ext cx="4101272" cy="142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b="1" dirty="0">
                <a:solidFill>
                  <a:srgbClr val="3D3D3D"/>
                </a:solidFill>
                <a:latin typeface="思源黑体 Light" panose="020B0300000000000000" pitchFamily="34" charset="-122"/>
                <a:ea typeface="思源黑体 Light" panose="020B0300000000000000" pitchFamily="34" charset="-122"/>
              </a:rPr>
              <a:t>娱乐类直播平台</a:t>
            </a:r>
            <a:endParaRPr lang="en-US" altLang="zh-CN" sz="1798" b="1" dirty="0">
              <a:solidFill>
                <a:srgbClr val="3D3D3D"/>
              </a:solidFill>
              <a:latin typeface="思源黑体 Light" panose="020B0300000000000000" pitchFamily="34" charset="-122"/>
              <a:ea typeface="思源黑体 Light" panose="020B0300000000000000" pitchFamily="34" charset="-122"/>
            </a:endParaRPr>
          </a:p>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娱乐类直播主要包括娱乐直播和生活直播两类，其中娱乐直播的内容主要为主播才艺展示等，生活直播则主要为逛街、做饭、出行等。</a:t>
            </a:r>
            <a:endParaRPr lang="en-US" altLang="zh-CN" sz="1798" dirty="0">
              <a:solidFill>
                <a:srgbClr val="3D3D3D"/>
              </a:solidFill>
              <a:latin typeface="思源黑体 Light" panose="020B0300000000000000" pitchFamily="34" charset="-122"/>
              <a:ea typeface="思源黑体 Light" panose="020B0300000000000000" pitchFamily="34" charset="-122"/>
            </a:endParaRPr>
          </a:p>
        </p:txBody>
      </p:sp>
      <p:sp>
        <p:nvSpPr>
          <p:cNvPr id="49" name="429034">
            <a:extLst>
              <a:ext uri="{FF2B5EF4-FFF2-40B4-BE49-F238E27FC236}">
                <a16:creationId xmlns:a16="http://schemas.microsoft.com/office/drawing/2014/main" id="{0E1CE8FD-064E-454F-B7CB-2576FE95DB9E}"/>
              </a:ext>
            </a:extLst>
          </p:cNvPr>
          <p:cNvSpPr txBox="1">
            <a:spLocks/>
          </p:cNvSpPr>
          <p:nvPr/>
        </p:nvSpPr>
        <p:spPr bwMode="auto">
          <a:xfrm>
            <a:off x="1324948" y="2687868"/>
            <a:ext cx="3332322" cy="11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b="1" dirty="0">
                <a:solidFill>
                  <a:srgbClr val="3D3D3D"/>
                </a:solidFill>
                <a:latin typeface="思源黑体 Light" panose="020B0300000000000000" pitchFamily="34" charset="-122"/>
                <a:ea typeface="思源黑体 Light" panose="020B0300000000000000" pitchFamily="34" charset="-122"/>
              </a:rPr>
              <a:t>游戏类直播平台</a:t>
            </a:r>
            <a:endParaRPr lang="en-US" altLang="zh-CN" sz="1798" b="1" dirty="0">
              <a:solidFill>
                <a:srgbClr val="3D3D3D"/>
              </a:solidFill>
              <a:latin typeface="思源黑体 Light" panose="020B0300000000000000" pitchFamily="34" charset="-122"/>
              <a:ea typeface="思源黑体 Light" panose="020B0300000000000000" pitchFamily="34" charset="-122"/>
            </a:endParaRPr>
          </a:p>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目前，互联网巨头不断加快国内电竞游戏类直播的布局，电竞游戏类直播成为焦点。</a:t>
            </a:r>
          </a:p>
        </p:txBody>
      </p:sp>
      <p:sp>
        <p:nvSpPr>
          <p:cNvPr id="51" name="626625">
            <a:extLst>
              <a:ext uri="{FF2B5EF4-FFF2-40B4-BE49-F238E27FC236}">
                <a16:creationId xmlns:a16="http://schemas.microsoft.com/office/drawing/2014/main" id="{AEDD8193-FB4E-47D6-BDAD-75E9FBDF82C0}"/>
              </a:ext>
            </a:extLst>
          </p:cNvPr>
          <p:cNvSpPr txBox="1">
            <a:spLocks/>
          </p:cNvSpPr>
          <p:nvPr/>
        </p:nvSpPr>
        <p:spPr bwMode="auto">
          <a:xfrm>
            <a:off x="6916632" y="3264892"/>
            <a:ext cx="4101273" cy="11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b="1" dirty="0">
                <a:solidFill>
                  <a:srgbClr val="3D3D3D"/>
                </a:solidFill>
                <a:latin typeface="思源黑体 Light" panose="020B0300000000000000" pitchFamily="34" charset="-122"/>
                <a:ea typeface="思源黑体 Light" panose="020B0300000000000000" pitchFamily="34" charset="-122"/>
              </a:rPr>
              <a:t>购物类直播平台</a:t>
            </a:r>
            <a:endParaRPr lang="en-US" altLang="zh-CN" sz="1798" b="1" dirty="0">
              <a:solidFill>
                <a:srgbClr val="3D3D3D"/>
              </a:solidFill>
              <a:latin typeface="思源黑体 Light" panose="020B0300000000000000" pitchFamily="34" charset="-122"/>
              <a:ea typeface="思源黑体 Light" panose="020B0300000000000000" pitchFamily="34" charset="-122"/>
            </a:endParaRPr>
          </a:p>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购物类直播主要通过各类网络达人在“电商</a:t>
            </a:r>
            <a:r>
              <a:rPr lang="en-US" altLang="zh-CN" sz="1798" dirty="0">
                <a:solidFill>
                  <a:srgbClr val="3D3D3D"/>
                </a:solidFill>
                <a:latin typeface="思源黑体 Light" panose="020B0300000000000000" pitchFamily="34" charset="-122"/>
                <a:ea typeface="思源黑体 Light" panose="020B0300000000000000" pitchFamily="34" charset="-122"/>
              </a:rPr>
              <a:t>+</a:t>
            </a:r>
            <a:r>
              <a:rPr lang="zh-CN" altLang="en-US" sz="1798" dirty="0">
                <a:solidFill>
                  <a:srgbClr val="3D3D3D"/>
                </a:solidFill>
                <a:latin typeface="思源黑体 Light" panose="020B0300000000000000" pitchFamily="34" charset="-122"/>
                <a:ea typeface="思源黑体 Light" panose="020B0300000000000000" pitchFamily="34" charset="-122"/>
              </a:rPr>
              <a:t>直播”平台上和粉丝进行互动社交，达到出售商品的目的。</a:t>
            </a:r>
          </a:p>
        </p:txBody>
      </p:sp>
      <p:sp>
        <p:nvSpPr>
          <p:cNvPr id="53" name="369475">
            <a:extLst>
              <a:ext uri="{FF2B5EF4-FFF2-40B4-BE49-F238E27FC236}">
                <a16:creationId xmlns:a16="http://schemas.microsoft.com/office/drawing/2014/main" id="{78EBB878-5EB5-41D8-8D0F-E06819DEBAE9}"/>
              </a:ext>
            </a:extLst>
          </p:cNvPr>
          <p:cNvSpPr txBox="1">
            <a:spLocks/>
          </p:cNvSpPr>
          <p:nvPr/>
        </p:nvSpPr>
        <p:spPr bwMode="auto">
          <a:xfrm>
            <a:off x="1299816" y="4321590"/>
            <a:ext cx="3332322" cy="11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b="1" dirty="0">
                <a:solidFill>
                  <a:srgbClr val="3D3D3D"/>
                </a:solidFill>
                <a:latin typeface="思源黑体 Light" panose="020B0300000000000000" pitchFamily="34" charset="-122"/>
                <a:ea typeface="思源黑体 Light" panose="020B0300000000000000" pitchFamily="34" charset="-122"/>
              </a:rPr>
              <a:t>专业领域类直播平台</a:t>
            </a:r>
            <a:endParaRPr lang="en-US" altLang="zh-CN" sz="1798" b="1" dirty="0">
              <a:solidFill>
                <a:srgbClr val="3D3D3D"/>
              </a:solidFill>
              <a:latin typeface="思源黑体 Light" panose="020B0300000000000000" pitchFamily="34" charset="-122"/>
              <a:ea typeface="思源黑体 Light" panose="020B0300000000000000" pitchFamily="34" charset="-122"/>
            </a:endParaRPr>
          </a:p>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专业领域类直播平台的专业门槛较高，因此对主播的要求很高，也更加关注主播的解说和内容。</a:t>
            </a:r>
          </a:p>
        </p:txBody>
      </p:sp>
      <p:sp>
        <p:nvSpPr>
          <p:cNvPr id="55" name="576176">
            <a:extLst>
              <a:ext uri="{FF2B5EF4-FFF2-40B4-BE49-F238E27FC236}">
                <a16:creationId xmlns:a16="http://schemas.microsoft.com/office/drawing/2014/main" id="{4F843BB3-8C0C-439E-B4E1-69471886B9B8}"/>
              </a:ext>
            </a:extLst>
          </p:cNvPr>
          <p:cNvSpPr txBox="1">
            <a:spLocks/>
          </p:cNvSpPr>
          <p:nvPr/>
        </p:nvSpPr>
        <p:spPr bwMode="auto">
          <a:xfrm>
            <a:off x="6877553" y="4937328"/>
            <a:ext cx="4222571" cy="11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b="1" dirty="0">
                <a:solidFill>
                  <a:srgbClr val="3D3D3D"/>
                </a:solidFill>
                <a:latin typeface="思源黑体 Light" panose="020B0300000000000000" pitchFamily="34" charset="-122"/>
                <a:ea typeface="思源黑体 Light" panose="020B0300000000000000" pitchFamily="34" charset="-122"/>
              </a:rPr>
              <a:t>体育类直播平台</a:t>
            </a:r>
            <a:endParaRPr lang="en-US" altLang="zh-CN" sz="1798" b="1" dirty="0">
              <a:solidFill>
                <a:srgbClr val="3D3D3D"/>
              </a:solidFill>
              <a:latin typeface="思源黑体 Light" panose="020B0300000000000000" pitchFamily="34" charset="-122"/>
              <a:ea typeface="思源黑体 Light" panose="020B0300000000000000" pitchFamily="34" charset="-122"/>
            </a:endParaRPr>
          </a:p>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这类平台除了体育明星直播外，体育赛事也是娱乐活动的主要内容之一，受到大众</a:t>
            </a:r>
          </a:p>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的欢迎和认可。</a:t>
            </a:r>
          </a:p>
        </p:txBody>
      </p:sp>
      <p:sp>
        <p:nvSpPr>
          <p:cNvPr id="2" name="613131">
            <a:extLst>
              <a:ext uri="{FF2B5EF4-FFF2-40B4-BE49-F238E27FC236}">
                <a16:creationId xmlns:a16="http://schemas.microsoft.com/office/drawing/2014/main" id="{AB4C6037-9067-1045-6060-73FB2EB14C3B}"/>
              </a:ext>
            </a:extLst>
          </p:cNvPr>
          <p:cNvSpPr/>
          <p:nvPr/>
        </p:nvSpPr>
        <p:spPr>
          <a:xfrm>
            <a:off x="4023285" y="838477"/>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直播平台的分类</a:t>
            </a:r>
          </a:p>
        </p:txBody>
      </p:sp>
    </p:spTree>
    <p:extLst>
      <p:ext uri="{BB962C8B-B14F-4D97-AF65-F5344CB8AC3E}">
        <p14:creationId xmlns:p14="http://schemas.microsoft.com/office/powerpoint/2010/main" val="1536011431"/>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521508">
            <a:extLst>
              <a:ext uri="{FF2B5EF4-FFF2-40B4-BE49-F238E27FC236}">
                <a16:creationId xmlns:a16="http://schemas.microsoft.com/office/drawing/2014/main" id="{3ED340D2-1E49-420E-AB43-6C0BB2AB68B4}"/>
              </a:ext>
            </a:extLst>
          </p:cNvPr>
          <p:cNvGrpSpPr/>
          <p:nvPr/>
        </p:nvGrpSpPr>
        <p:grpSpPr>
          <a:xfrm>
            <a:off x="1561268" y="1845443"/>
            <a:ext cx="4096001" cy="4089162"/>
            <a:chOff x="7691438" y="3920027"/>
            <a:chExt cx="1807506" cy="1804488"/>
          </a:xfrm>
        </p:grpSpPr>
        <p:sp>
          <p:nvSpPr>
            <p:cNvPr id="39" name="Freeform 134">
              <a:extLst>
                <a:ext uri="{FF2B5EF4-FFF2-40B4-BE49-F238E27FC236}">
                  <a16:creationId xmlns:a16="http://schemas.microsoft.com/office/drawing/2014/main" id="{BBC7D1A7-F78C-45DF-A709-73F05BC99893}"/>
                </a:ext>
              </a:extLst>
            </p:cNvPr>
            <p:cNvSpPr/>
            <p:nvPr/>
          </p:nvSpPr>
          <p:spPr bwMode="auto">
            <a:xfrm>
              <a:off x="7691438" y="3920027"/>
              <a:ext cx="1080278" cy="1309612"/>
            </a:xfrm>
            <a:custGeom>
              <a:avLst/>
              <a:gdLst>
                <a:gd name="T0" fmla="*/ 1201 w 1217"/>
                <a:gd name="T1" fmla="*/ 260 h 1474"/>
                <a:gd name="T2" fmla="*/ 912 w 1217"/>
                <a:gd name="T3" fmla="*/ 1 h 1474"/>
                <a:gd name="T4" fmla="*/ 691 w 1217"/>
                <a:gd name="T5" fmla="*/ 47 h 1474"/>
                <a:gd name="T6" fmla="*/ 521 w 1217"/>
                <a:gd name="T7" fmla="*/ 123 h 1474"/>
                <a:gd name="T8" fmla="*/ 354 w 1217"/>
                <a:gd name="T9" fmla="*/ 242 h 1474"/>
                <a:gd name="T10" fmla="*/ 271 w 1217"/>
                <a:gd name="T11" fmla="*/ 324 h 1474"/>
                <a:gd name="T12" fmla="*/ 198 w 1217"/>
                <a:gd name="T13" fmla="*/ 414 h 1474"/>
                <a:gd name="T14" fmla="*/ 59 w 1217"/>
                <a:gd name="T15" fmla="*/ 681 h 1474"/>
                <a:gd name="T16" fmla="*/ 13 w 1217"/>
                <a:gd name="T17" fmla="*/ 867 h 1474"/>
                <a:gd name="T18" fmla="*/ 11 w 1217"/>
                <a:gd name="T19" fmla="*/ 1137 h 1474"/>
                <a:gd name="T20" fmla="*/ 109 w 1217"/>
                <a:gd name="T21" fmla="*/ 1469 h 1474"/>
                <a:gd name="T22" fmla="*/ 114 w 1217"/>
                <a:gd name="T23" fmla="*/ 1473 h 1474"/>
                <a:gd name="T24" fmla="*/ 283 w 1217"/>
                <a:gd name="T25" fmla="*/ 1180 h 1474"/>
                <a:gd name="T26" fmla="*/ 622 w 1217"/>
                <a:gd name="T27" fmla="*/ 1159 h 1474"/>
                <a:gd name="T28" fmla="*/ 619 w 1217"/>
                <a:gd name="T29" fmla="*/ 1146 h 1474"/>
                <a:gd name="T30" fmla="*/ 604 w 1217"/>
                <a:gd name="T31" fmla="*/ 952 h 1474"/>
                <a:gd name="T32" fmla="*/ 950 w 1217"/>
                <a:gd name="T33" fmla="*/ 593 h 1474"/>
                <a:gd name="T34" fmla="*/ 1032 w 1217"/>
                <a:gd name="T35" fmla="*/ 568 h 1474"/>
                <a:gd name="T36" fmla="*/ 1201 w 1217"/>
                <a:gd name="T37" fmla="*/ 260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1474">
                  <a:moveTo>
                    <a:pt x="1201" y="260"/>
                  </a:moveTo>
                  <a:cubicBezTo>
                    <a:pt x="1183" y="118"/>
                    <a:pt x="1063" y="3"/>
                    <a:pt x="912" y="1"/>
                  </a:cubicBezTo>
                  <a:cubicBezTo>
                    <a:pt x="835" y="0"/>
                    <a:pt x="763" y="23"/>
                    <a:pt x="691" y="47"/>
                  </a:cubicBezTo>
                  <a:cubicBezTo>
                    <a:pt x="632" y="66"/>
                    <a:pt x="576" y="92"/>
                    <a:pt x="521" y="123"/>
                  </a:cubicBezTo>
                  <a:cubicBezTo>
                    <a:pt x="461" y="156"/>
                    <a:pt x="406" y="197"/>
                    <a:pt x="354" y="242"/>
                  </a:cubicBezTo>
                  <a:cubicBezTo>
                    <a:pt x="324" y="267"/>
                    <a:pt x="296" y="295"/>
                    <a:pt x="271" y="324"/>
                  </a:cubicBezTo>
                  <a:cubicBezTo>
                    <a:pt x="245" y="354"/>
                    <a:pt x="220" y="383"/>
                    <a:pt x="198" y="414"/>
                  </a:cubicBezTo>
                  <a:cubicBezTo>
                    <a:pt x="138" y="496"/>
                    <a:pt x="91" y="585"/>
                    <a:pt x="59" y="681"/>
                  </a:cubicBezTo>
                  <a:cubicBezTo>
                    <a:pt x="38" y="742"/>
                    <a:pt x="22" y="803"/>
                    <a:pt x="13" y="867"/>
                  </a:cubicBezTo>
                  <a:cubicBezTo>
                    <a:pt x="2" y="957"/>
                    <a:pt x="0" y="1047"/>
                    <a:pt x="11" y="1137"/>
                  </a:cubicBezTo>
                  <a:cubicBezTo>
                    <a:pt x="25" y="1253"/>
                    <a:pt x="58" y="1364"/>
                    <a:pt x="109" y="1469"/>
                  </a:cubicBezTo>
                  <a:cubicBezTo>
                    <a:pt x="110" y="1471"/>
                    <a:pt x="110" y="1474"/>
                    <a:pt x="114" y="1473"/>
                  </a:cubicBezTo>
                  <a:cubicBezTo>
                    <a:pt x="121" y="1347"/>
                    <a:pt x="175" y="1247"/>
                    <a:pt x="283" y="1180"/>
                  </a:cubicBezTo>
                  <a:cubicBezTo>
                    <a:pt x="391" y="1113"/>
                    <a:pt x="506" y="1110"/>
                    <a:pt x="622" y="1159"/>
                  </a:cubicBezTo>
                  <a:cubicBezTo>
                    <a:pt x="623" y="1154"/>
                    <a:pt x="621" y="1150"/>
                    <a:pt x="619" y="1146"/>
                  </a:cubicBezTo>
                  <a:cubicBezTo>
                    <a:pt x="600" y="1082"/>
                    <a:pt x="594" y="1018"/>
                    <a:pt x="604" y="952"/>
                  </a:cubicBezTo>
                  <a:cubicBezTo>
                    <a:pt x="632" y="770"/>
                    <a:pt x="770" y="627"/>
                    <a:pt x="950" y="593"/>
                  </a:cubicBezTo>
                  <a:cubicBezTo>
                    <a:pt x="978" y="588"/>
                    <a:pt x="1006" y="581"/>
                    <a:pt x="1032" y="568"/>
                  </a:cubicBezTo>
                  <a:cubicBezTo>
                    <a:pt x="1151" y="511"/>
                    <a:pt x="1217" y="390"/>
                    <a:pt x="1201" y="260"/>
                  </a:cubicBezTo>
                  <a:close/>
                </a:path>
              </a:pathLst>
            </a:custGeom>
            <a:solidFill>
              <a:srgbClr val="0760D9"/>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sp>
          <p:nvSpPr>
            <p:cNvPr id="40" name="Freeform 135">
              <a:extLst>
                <a:ext uri="{FF2B5EF4-FFF2-40B4-BE49-F238E27FC236}">
                  <a16:creationId xmlns:a16="http://schemas.microsoft.com/office/drawing/2014/main" id="{2B846770-8E84-4EC0-88AE-21921D230366}"/>
                </a:ext>
              </a:extLst>
            </p:cNvPr>
            <p:cNvSpPr/>
            <p:nvPr/>
          </p:nvSpPr>
          <p:spPr bwMode="auto">
            <a:xfrm>
              <a:off x="7800069" y="4942972"/>
              <a:ext cx="1551014" cy="781543"/>
            </a:xfrm>
            <a:custGeom>
              <a:avLst/>
              <a:gdLst>
                <a:gd name="T0" fmla="*/ 154 w 1751"/>
                <a:gd name="T1" fmla="*/ 82 h 884"/>
                <a:gd name="T2" fmla="*/ 74 w 1751"/>
                <a:gd name="T3" fmla="*/ 462 h 884"/>
                <a:gd name="T4" fmla="*/ 224 w 1751"/>
                <a:gd name="T5" fmla="*/ 630 h 884"/>
                <a:gd name="T6" fmla="*/ 375 w 1751"/>
                <a:gd name="T7" fmla="*/ 739 h 884"/>
                <a:gd name="T8" fmla="*/ 562 w 1751"/>
                <a:gd name="T9" fmla="*/ 825 h 884"/>
                <a:gd name="T10" fmla="*/ 675 w 1751"/>
                <a:gd name="T11" fmla="*/ 856 h 884"/>
                <a:gd name="T12" fmla="*/ 789 w 1751"/>
                <a:gd name="T13" fmla="*/ 874 h 884"/>
                <a:gd name="T14" fmla="*/ 1090 w 1751"/>
                <a:gd name="T15" fmla="*/ 861 h 884"/>
                <a:gd name="T16" fmla="*/ 1274 w 1751"/>
                <a:gd name="T17" fmla="*/ 807 h 884"/>
                <a:gd name="T18" fmla="*/ 1509 w 1751"/>
                <a:gd name="T19" fmla="*/ 674 h 884"/>
                <a:gd name="T20" fmla="*/ 1747 w 1751"/>
                <a:gd name="T21" fmla="*/ 423 h 884"/>
                <a:gd name="T22" fmla="*/ 1749 w 1751"/>
                <a:gd name="T23" fmla="*/ 417 h 884"/>
                <a:gd name="T24" fmla="*/ 1410 w 1751"/>
                <a:gd name="T25" fmla="*/ 417 h 884"/>
                <a:gd name="T26" fmla="*/ 1222 w 1751"/>
                <a:gd name="T27" fmla="*/ 134 h 884"/>
                <a:gd name="T28" fmla="*/ 1212 w 1751"/>
                <a:gd name="T29" fmla="*/ 143 h 884"/>
                <a:gd name="T30" fmla="*/ 1052 w 1751"/>
                <a:gd name="T31" fmla="*/ 253 h 884"/>
                <a:gd name="T32" fmla="*/ 568 w 1751"/>
                <a:gd name="T33" fmla="*/ 133 h 884"/>
                <a:gd name="T34" fmla="*/ 505 w 1751"/>
                <a:gd name="T35" fmla="*/ 74 h 884"/>
                <a:gd name="T36" fmla="*/ 154 w 1751"/>
                <a:gd name="T37" fmla="*/ 8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1" h="884">
                  <a:moveTo>
                    <a:pt x="154" y="82"/>
                  </a:moveTo>
                  <a:cubicBezTo>
                    <a:pt x="39" y="169"/>
                    <a:pt x="0" y="330"/>
                    <a:pt x="74" y="462"/>
                  </a:cubicBezTo>
                  <a:cubicBezTo>
                    <a:pt x="112" y="529"/>
                    <a:pt x="168" y="580"/>
                    <a:pt x="224" y="630"/>
                  </a:cubicBezTo>
                  <a:cubicBezTo>
                    <a:pt x="271" y="672"/>
                    <a:pt x="321" y="707"/>
                    <a:pt x="375" y="739"/>
                  </a:cubicBezTo>
                  <a:cubicBezTo>
                    <a:pt x="434" y="775"/>
                    <a:pt x="497" y="802"/>
                    <a:pt x="562" y="825"/>
                  </a:cubicBezTo>
                  <a:cubicBezTo>
                    <a:pt x="599" y="837"/>
                    <a:pt x="636" y="848"/>
                    <a:pt x="675" y="856"/>
                  </a:cubicBezTo>
                  <a:cubicBezTo>
                    <a:pt x="713" y="863"/>
                    <a:pt x="751" y="870"/>
                    <a:pt x="789" y="874"/>
                  </a:cubicBezTo>
                  <a:cubicBezTo>
                    <a:pt x="890" y="884"/>
                    <a:pt x="990" y="880"/>
                    <a:pt x="1090" y="861"/>
                  </a:cubicBezTo>
                  <a:cubicBezTo>
                    <a:pt x="1153" y="848"/>
                    <a:pt x="1214" y="832"/>
                    <a:pt x="1274" y="807"/>
                  </a:cubicBezTo>
                  <a:cubicBezTo>
                    <a:pt x="1357" y="772"/>
                    <a:pt x="1436" y="729"/>
                    <a:pt x="1509" y="674"/>
                  </a:cubicBezTo>
                  <a:cubicBezTo>
                    <a:pt x="1602" y="604"/>
                    <a:pt x="1682" y="520"/>
                    <a:pt x="1747" y="423"/>
                  </a:cubicBezTo>
                  <a:cubicBezTo>
                    <a:pt x="1748" y="422"/>
                    <a:pt x="1751" y="420"/>
                    <a:pt x="1749" y="417"/>
                  </a:cubicBezTo>
                  <a:cubicBezTo>
                    <a:pt x="1635" y="474"/>
                    <a:pt x="1522" y="477"/>
                    <a:pt x="1410" y="417"/>
                  </a:cubicBezTo>
                  <a:cubicBezTo>
                    <a:pt x="1298" y="357"/>
                    <a:pt x="1238" y="259"/>
                    <a:pt x="1222" y="134"/>
                  </a:cubicBezTo>
                  <a:cubicBezTo>
                    <a:pt x="1217" y="135"/>
                    <a:pt x="1215" y="140"/>
                    <a:pt x="1212" y="143"/>
                  </a:cubicBezTo>
                  <a:cubicBezTo>
                    <a:pt x="1167" y="191"/>
                    <a:pt x="1114" y="229"/>
                    <a:pt x="1052" y="253"/>
                  </a:cubicBezTo>
                  <a:cubicBezTo>
                    <a:pt x="880" y="320"/>
                    <a:pt x="688" y="272"/>
                    <a:pt x="568" y="133"/>
                  </a:cubicBezTo>
                  <a:cubicBezTo>
                    <a:pt x="549" y="111"/>
                    <a:pt x="529" y="90"/>
                    <a:pt x="505" y="74"/>
                  </a:cubicBezTo>
                  <a:cubicBezTo>
                    <a:pt x="396" y="0"/>
                    <a:pt x="259" y="3"/>
                    <a:pt x="154" y="82"/>
                  </a:cubicBezTo>
                  <a:close/>
                </a:path>
              </a:pathLst>
            </a:custGeom>
            <a:solidFill>
              <a:srgbClr val="0760D9"/>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sp>
          <p:nvSpPr>
            <p:cNvPr id="41" name="Freeform 136">
              <a:extLst>
                <a:ext uri="{FF2B5EF4-FFF2-40B4-BE49-F238E27FC236}">
                  <a16:creationId xmlns:a16="http://schemas.microsoft.com/office/drawing/2014/main" id="{EC2F119A-B608-4C4D-A45F-6BD26E7CA66B}"/>
                </a:ext>
              </a:extLst>
            </p:cNvPr>
            <p:cNvSpPr/>
            <p:nvPr/>
          </p:nvSpPr>
          <p:spPr bwMode="auto">
            <a:xfrm>
              <a:off x="8641963" y="3920027"/>
              <a:ext cx="856981" cy="1427297"/>
            </a:xfrm>
            <a:custGeom>
              <a:avLst/>
              <a:gdLst>
                <a:gd name="T0" fmla="*/ 508 w 967"/>
                <a:gd name="T1" fmla="*/ 1552 h 1607"/>
                <a:gd name="T2" fmla="*/ 877 w 967"/>
                <a:gd name="T3" fmla="*/ 1431 h 1607"/>
                <a:gd name="T4" fmla="*/ 947 w 967"/>
                <a:gd name="T5" fmla="*/ 1216 h 1607"/>
                <a:gd name="T6" fmla="*/ 966 w 967"/>
                <a:gd name="T7" fmla="*/ 1032 h 1607"/>
                <a:gd name="T8" fmla="*/ 947 w 967"/>
                <a:gd name="T9" fmla="*/ 827 h 1607"/>
                <a:gd name="T10" fmla="*/ 917 w 967"/>
                <a:gd name="T11" fmla="*/ 714 h 1607"/>
                <a:gd name="T12" fmla="*/ 876 w 967"/>
                <a:gd name="T13" fmla="*/ 605 h 1607"/>
                <a:gd name="T14" fmla="*/ 714 w 967"/>
                <a:gd name="T15" fmla="*/ 352 h 1607"/>
                <a:gd name="T16" fmla="*/ 575 w 967"/>
                <a:gd name="T17" fmla="*/ 219 h 1607"/>
                <a:gd name="T18" fmla="*/ 343 w 967"/>
                <a:gd name="T19" fmla="*/ 82 h 1607"/>
                <a:gd name="T20" fmla="*/ 7 w 967"/>
                <a:gd name="T21" fmla="*/ 1 h 1607"/>
                <a:gd name="T22" fmla="*/ 0 w 967"/>
                <a:gd name="T23" fmla="*/ 3 h 1607"/>
                <a:gd name="T24" fmla="*/ 170 w 967"/>
                <a:gd name="T25" fmla="*/ 297 h 1607"/>
                <a:gd name="T26" fmla="*/ 18 w 967"/>
                <a:gd name="T27" fmla="*/ 601 h 1607"/>
                <a:gd name="T28" fmla="*/ 31 w 967"/>
                <a:gd name="T29" fmla="*/ 605 h 1607"/>
                <a:gd name="T30" fmla="*/ 207 w 967"/>
                <a:gd name="T31" fmla="*/ 689 h 1607"/>
                <a:gd name="T32" fmla="*/ 344 w 967"/>
                <a:gd name="T33" fmla="*/ 1167 h 1607"/>
                <a:gd name="T34" fmla="*/ 325 w 967"/>
                <a:gd name="T35" fmla="*/ 1252 h 1607"/>
                <a:gd name="T36" fmla="*/ 508 w 967"/>
                <a:gd name="T37" fmla="*/ 155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7" h="1607">
                  <a:moveTo>
                    <a:pt x="508" y="1552"/>
                  </a:moveTo>
                  <a:cubicBezTo>
                    <a:pt x="640" y="1607"/>
                    <a:pt x="799" y="1561"/>
                    <a:pt x="877" y="1431"/>
                  </a:cubicBezTo>
                  <a:cubicBezTo>
                    <a:pt x="916" y="1365"/>
                    <a:pt x="932" y="1290"/>
                    <a:pt x="947" y="1216"/>
                  </a:cubicBezTo>
                  <a:cubicBezTo>
                    <a:pt x="960" y="1156"/>
                    <a:pt x="965" y="1094"/>
                    <a:pt x="966" y="1032"/>
                  </a:cubicBezTo>
                  <a:cubicBezTo>
                    <a:pt x="967" y="963"/>
                    <a:pt x="960" y="894"/>
                    <a:pt x="947" y="827"/>
                  </a:cubicBezTo>
                  <a:cubicBezTo>
                    <a:pt x="939" y="789"/>
                    <a:pt x="930" y="751"/>
                    <a:pt x="917" y="714"/>
                  </a:cubicBezTo>
                  <a:cubicBezTo>
                    <a:pt x="904" y="677"/>
                    <a:pt x="891" y="641"/>
                    <a:pt x="876" y="605"/>
                  </a:cubicBezTo>
                  <a:cubicBezTo>
                    <a:pt x="834" y="513"/>
                    <a:pt x="781" y="428"/>
                    <a:pt x="714" y="352"/>
                  </a:cubicBezTo>
                  <a:cubicBezTo>
                    <a:pt x="672" y="304"/>
                    <a:pt x="627" y="259"/>
                    <a:pt x="575" y="219"/>
                  </a:cubicBezTo>
                  <a:cubicBezTo>
                    <a:pt x="503" y="165"/>
                    <a:pt x="427" y="118"/>
                    <a:pt x="343" y="82"/>
                  </a:cubicBezTo>
                  <a:cubicBezTo>
                    <a:pt x="235" y="36"/>
                    <a:pt x="123" y="9"/>
                    <a:pt x="7" y="1"/>
                  </a:cubicBezTo>
                  <a:cubicBezTo>
                    <a:pt x="5" y="1"/>
                    <a:pt x="1" y="0"/>
                    <a:pt x="0" y="3"/>
                  </a:cubicBezTo>
                  <a:cubicBezTo>
                    <a:pt x="106" y="73"/>
                    <a:pt x="166" y="170"/>
                    <a:pt x="170" y="297"/>
                  </a:cubicBezTo>
                  <a:cubicBezTo>
                    <a:pt x="174" y="424"/>
                    <a:pt x="119" y="524"/>
                    <a:pt x="18" y="601"/>
                  </a:cubicBezTo>
                  <a:cubicBezTo>
                    <a:pt x="22" y="605"/>
                    <a:pt x="27" y="604"/>
                    <a:pt x="31" y="605"/>
                  </a:cubicBezTo>
                  <a:cubicBezTo>
                    <a:pt x="96" y="620"/>
                    <a:pt x="155" y="647"/>
                    <a:pt x="207" y="689"/>
                  </a:cubicBezTo>
                  <a:cubicBezTo>
                    <a:pt x="350" y="804"/>
                    <a:pt x="405" y="994"/>
                    <a:pt x="344" y="1167"/>
                  </a:cubicBezTo>
                  <a:cubicBezTo>
                    <a:pt x="335" y="1195"/>
                    <a:pt x="327" y="1223"/>
                    <a:pt x="325" y="1252"/>
                  </a:cubicBezTo>
                  <a:cubicBezTo>
                    <a:pt x="315" y="1383"/>
                    <a:pt x="387" y="1500"/>
                    <a:pt x="508" y="1552"/>
                  </a:cubicBezTo>
                  <a:close/>
                </a:path>
              </a:pathLst>
            </a:custGeom>
            <a:solidFill>
              <a:srgbClr val="FFC000"/>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grpSp>
      <p:sp>
        <p:nvSpPr>
          <p:cNvPr id="42" name="893928">
            <a:extLst>
              <a:ext uri="{FF2B5EF4-FFF2-40B4-BE49-F238E27FC236}">
                <a16:creationId xmlns:a16="http://schemas.microsoft.com/office/drawing/2014/main" id="{677C3895-615F-47DD-A61E-1CC70D612442}"/>
              </a:ext>
            </a:extLst>
          </p:cNvPr>
          <p:cNvSpPr/>
          <p:nvPr/>
        </p:nvSpPr>
        <p:spPr>
          <a:xfrm rot="18598052">
            <a:off x="1367882" y="2803783"/>
            <a:ext cx="2505469" cy="461485"/>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FFF"/>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虎牙直播</a:t>
            </a:r>
          </a:p>
        </p:txBody>
      </p:sp>
      <p:sp>
        <p:nvSpPr>
          <p:cNvPr id="43" name="738109">
            <a:extLst>
              <a:ext uri="{FF2B5EF4-FFF2-40B4-BE49-F238E27FC236}">
                <a16:creationId xmlns:a16="http://schemas.microsoft.com/office/drawing/2014/main" id="{BA8D983C-EFA2-41CA-98EE-618C84D459E7}"/>
              </a:ext>
            </a:extLst>
          </p:cNvPr>
          <p:cNvSpPr/>
          <p:nvPr/>
        </p:nvSpPr>
        <p:spPr>
          <a:xfrm rot="3938555">
            <a:off x="3691287" y="3164183"/>
            <a:ext cx="2286714" cy="461537"/>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FFF"/>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哔哩哔哩直播</a:t>
            </a:r>
          </a:p>
        </p:txBody>
      </p:sp>
      <p:sp>
        <p:nvSpPr>
          <p:cNvPr id="44" name="000529">
            <a:extLst>
              <a:ext uri="{FF2B5EF4-FFF2-40B4-BE49-F238E27FC236}">
                <a16:creationId xmlns:a16="http://schemas.microsoft.com/office/drawing/2014/main" id="{5436B34D-7CAA-4B5A-8C3F-BB66D53D97FC}"/>
              </a:ext>
            </a:extLst>
          </p:cNvPr>
          <p:cNvSpPr/>
          <p:nvPr/>
        </p:nvSpPr>
        <p:spPr>
          <a:xfrm rot="10800000" flipH="1" flipV="1">
            <a:off x="2253620" y="4975149"/>
            <a:ext cx="2469377" cy="461485"/>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FFF"/>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抖音直播</a:t>
            </a:r>
          </a:p>
        </p:txBody>
      </p:sp>
      <p:sp>
        <p:nvSpPr>
          <p:cNvPr id="45" name="945700">
            <a:extLst>
              <a:ext uri="{FF2B5EF4-FFF2-40B4-BE49-F238E27FC236}">
                <a16:creationId xmlns:a16="http://schemas.microsoft.com/office/drawing/2014/main" id="{4670F87E-52D4-4FD0-855B-AAC52B41730E}"/>
              </a:ext>
            </a:extLst>
          </p:cNvPr>
          <p:cNvSpPr/>
          <p:nvPr/>
        </p:nvSpPr>
        <p:spPr bwMode="auto">
          <a:xfrm>
            <a:off x="2868823" y="3139227"/>
            <a:ext cx="1469523" cy="1469523"/>
          </a:xfrm>
          <a:prstGeom prst="ellipse">
            <a:avLst/>
          </a:prstGeom>
          <a:solidFill>
            <a:schemeClr val="bg1">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46" name="216120">
            <a:extLst>
              <a:ext uri="{FF2B5EF4-FFF2-40B4-BE49-F238E27FC236}">
                <a16:creationId xmlns:a16="http://schemas.microsoft.com/office/drawing/2014/main" id="{605BBBB9-CBE9-40C6-BEC8-31101A3A2073}"/>
              </a:ext>
            </a:extLst>
          </p:cNvPr>
          <p:cNvSpPr txBox="1"/>
          <p:nvPr/>
        </p:nvSpPr>
        <p:spPr>
          <a:xfrm>
            <a:off x="3009883" y="3920417"/>
            <a:ext cx="1214797" cy="399954"/>
          </a:xfrm>
          <a:prstGeom prst="rect">
            <a:avLst/>
          </a:prstGeom>
          <a:noFill/>
        </p:spPr>
        <p:txBody>
          <a:bodyPr wrap="square" rtlCol="0">
            <a:spAutoFit/>
          </a:bodyPr>
          <a:lstStyle>
            <a:defPPr>
              <a:defRPr lang="zh-CN"/>
            </a:defPPr>
            <a:lvl1pPr>
              <a:defRPr sz="2800" b="1">
                <a:gradFill>
                  <a:gsLst>
                    <a:gs pos="0">
                      <a:srgbClr val="0A81D5"/>
                    </a:gs>
                    <a:gs pos="100000">
                      <a:srgbClr val="1AF9A8"/>
                    </a:gs>
                  </a:gsLst>
                  <a:lin ang="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pPr algn="ctr" defTabSz="914034" fontAlgn="base">
              <a:spcBef>
                <a:spcPct val="0"/>
              </a:spcBef>
              <a:spcAft>
                <a:spcPct val="0"/>
              </a:spcAft>
            </a:pPr>
            <a:r>
              <a:rPr lang="zh-CN" altLang="en-US" sz="1999" b="0" dirty="0">
                <a:solidFill>
                  <a:srgbClr val="FFFFFF"/>
                </a:solidFill>
                <a:latin typeface="优设标题黑" panose="00000500000000000000" pitchFamily="2" charset="-122"/>
                <a:ea typeface="优设标题黑" panose="00000500000000000000" pitchFamily="2" charset="-122"/>
              </a:rPr>
              <a:t>直播平台</a:t>
            </a:r>
          </a:p>
        </p:txBody>
      </p:sp>
      <p:sp>
        <p:nvSpPr>
          <p:cNvPr id="47" name="688540">
            <a:extLst>
              <a:ext uri="{FF2B5EF4-FFF2-40B4-BE49-F238E27FC236}">
                <a16:creationId xmlns:a16="http://schemas.microsoft.com/office/drawing/2014/main" id="{0FF7AED8-6720-45F3-BEFF-F81E65C2F110}"/>
              </a:ext>
            </a:extLst>
          </p:cNvPr>
          <p:cNvSpPr>
            <a:spLocks noEditPoints="1"/>
          </p:cNvSpPr>
          <p:nvPr/>
        </p:nvSpPr>
        <p:spPr bwMode="auto">
          <a:xfrm>
            <a:off x="3402359" y="3355584"/>
            <a:ext cx="426529" cy="554151"/>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996DB965-10DB-0338-6D29-60697F451154}"/>
              </a:ext>
            </a:extLst>
          </p:cNvPr>
          <p:cNvSpPr/>
          <p:nvPr/>
        </p:nvSpPr>
        <p:spPr>
          <a:xfrm>
            <a:off x="3741155" y="838477"/>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主要直播平台介绍</a:t>
            </a:r>
          </a:p>
        </p:txBody>
      </p:sp>
      <p:pic>
        <p:nvPicPr>
          <p:cNvPr id="11" name="图片 10">
            <a:extLst>
              <a:ext uri="{FF2B5EF4-FFF2-40B4-BE49-F238E27FC236}">
                <a16:creationId xmlns:a16="http://schemas.microsoft.com/office/drawing/2014/main" id="{C33EBCB4-2B48-755D-FA81-C33C5C0EE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3173" y="1630904"/>
            <a:ext cx="2769235" cy="1724680"/>
          </a:xfrm>
          <a:prstGeom prst="rect">
            <a:avLst/>
          </a:prstGeom>
        </p:spPr>
      </p:pic>
      <p:pic>
        <p:nvPicPr>
          <p:cNvPr id="13" name="图片 12">
            <a:extLst>
              <a:ext uri="{FF2B5EF4-FFF2-40B4-BE49-F238E27FC236}">
                <a16:creationId xmlns:a16="http://schemas.microsoft.com/office/drawing/2014/main" id="{6BE56F12-B05D-5532-4372-1A52F9638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23142" y="1845443"/>
            <a:ext cx="2613774" cy="1410876"/>
          </a:xfrm>
          <a:prstGeom prst="rect">
            <a:avLst/>
          </a:prstGeom>
        </p:spPr>
      </p:pic>
      <p:pic>
        <p:nvPicPr>
          <p:cNvPr id="15" name="图片 14">
            <a:extLst>
              <a:ext uri="{FF2B5EF4-FFF2-40B4-BE49-F238E27FC236}">
                <a16:creationId xmlns:a16="http://schemas.microsoft.com/office/drawing/2014/main" id="{797D9838-33C6-538D-6C0B-CF582648ED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4667" y="3849993"/>
            <a:ext cx="3073145" cy="1944742"/>
          </a:xfrm>
          <a:prstGeom prst="rect">
            <a:avLst/>
          </a:prstGeom>
        </p:spPr>
      </p:pic>
      <p:sp>
        <p:nvSpPr>
          <p:cNvPr id="16" name="055802">
            <a:extLst>
              <a:ext uri="{FF2B5EF4-FFF2-40B4-BE49-F238E27FC236}">
                <a16:creationId xmlns:a16="http://schemas.microsoft.com/office/drawing/2014/main" id="{CD03FA4D-0EA8-6250-06AA-6C328E13B6E7}"/>
              </a:ext>
            </a:extLst>
          </p:cNvPr>
          <p:cNvSpPr/>
          <p:nvPr/>
        </p:nvSpPr>
        <p:spPr>
          <a:xfrm>
            <a:off x="6362645" y="3364217"/>
            <a:ext cx="4983379" cy="362407"/>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虎牙直播实况                          哔哩哔哩直播实况 </a:t>
            </a:r>
          </a:p>
        </p:txBody>
      </p:sp>
      <p:sp>
        <p:nvSpPr>
          <p:cNvPr id="17" name="055802">
            <a:extLst>
              <a:ext uri="{FF2B5EF4-FFF2-40B4-BE49-F238E27FC236}">
                <a16:creationId xmlns:a16="http://schemas.microsoft.com/office/drawing/2014/main" id="{55CADE78-ECD7-2B61-423F-E82E64D80F40}"/>
              </a:ext>
            </a:extLst>
          </p:cNvPr>
          <p:cNvSpPr/>
          <p:nvPr/>
        </p:nvSpPr>
        <p:spPr>
          <a:xfrm>
            <a:off x="7501606" y="5753401"/>
            <a:ext cx="1901604" cy="362407"/>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抖音直播实况</a:t>
            </a:r>
          </a:p>
        </p:txBody>
      </p:sp>
      <p:sp>
        <p:nvSpPr>
          <p:cNvPr id="3" name="矩形 2">
            <a:extLst>
              <a:ext uri="{FF2B5EF4-FFF2-40B4-BE49-F238E27FC236}">
                <a16:creationId xmlns:a16="http://schemas.microsoft.com/office/drawing/2014/main" id="{8EECFA3F-19C2-598F-46EA-0A9B4EC67C3A}"/>
              </a:ext>
            </a:extLst>
          </p:cNvPr>
          <p:cNvSpPr/>
          <p:nvPr/>
        </p:nvSpPr>
        <p:spPr>
          <a:xfrm>
            <a:off x="5583119" y="2063207"/>
            <a:ext cx="2954656" cy="923330"/>
          </a:xfrm>
          <a:prstGeom prst="rect">
            <a:avLst/>
          </a:prstGeom>
          <a:noFill/>
        </p:spPr>
        <p:txBody>
          <a:bodyPr wrap="none" lIns="91440" tIns="45720" rIns="91440" bIns="45720">
            <a:spAutoFit/>
          </a:bodyPr>
          <a:lstStyle/>
          <a:p>
            <a:pPr algn="ctr"/>
            <a:r>
              <a:rPr lang="zh-CN" altLang="en-US" sz="5400" b="0" cap="none" spc="0" dirty="0">
                <a:ln w="0"/>
                <a:solidFill>
                  <a:schemeClr val="bg1"/>
                </a:solidFill>
                <a:effectLst>
                  <a:outerShdw blurRad="38100" dist="25400" dir="5400000" algn="ctr" rotWithShape="0">
                    <a:srgbClr val="6E747A">
                      <a:alpha val="43000"/>
                    </a:srgbClr>
                  </a:outerShdw>
                </a:effectLst>
              </a:rPr>
              <a:t>游戏直播</a:t>
            </a:r>
          </a:p>
        </p:txBody>
      </p:sp>
      <p:sp>
        <p:nvSpPr>
          <p:cNvPr id="4" name="矩形 3">
            <a:extLst>
              <a:ext uri="{FF2B5EF4-FFF2-40B4-BE49-F238E27FC236}">
                <a16:creationId xmlns:a16="http://schemas.microsoft.com/office/drawing/2014/main" id="{9B2470EB-9D12-5CC2-5397-960A8B8A5438}"/>
              </a:ext>
            </a:extLst>
          </p:cNvPr>
          <p:cNvSpPr/>
          <p:nvPr/>
        </p:nvSpPr>
        <p:spPr>
          <a:xfrm>
            <a:off x="8798950" y="2119814"/>
            <a:ext cx="2262158" cy="923330"/>
          </a:xfrm>
          <a:prstGeom prst="rect">
            <a:avLst/>
          </a:prstGeom>
          <a:noFill/>
        </p:spPr>
        <p:txBody>
          <a:bodyPr wrap="none" lIns="91440" tIns="45720" rIns="91440" bIns="45720">
            <a:spAutoFit/>
          </a:bodyPr>
          <a:lstStyle/>
          <a:p>
            <a:pPr algn="ctr"/>
            <a:r>
              <a:rPr lang="zh-CN" altLang="en-US" sz="5400" b="0" cap="none" spc="0" dirty="0">
                <a:ln w="0"/>
                <a:solidFill>
                  <a:srgbClr val="7030A0"/>
                </a:solidFill>
                <a:effectLst>
                  <a:outerShdw blurRad="38100" dist="25400" dir="5400000" algn="ctr" rotWithShape="0">
                    <a:srgbClr val="6E747A">
                      <a:alpha val="43000"/>
                    </a:srgbClr>
                  </a:outerShdw>
                </a:effectLst>
              </a:rPr>
              <a:t>二次元</a:t>
            </a:r>
          </a:p>
        </p:txBody>
      </p:sp>
      <p:sp>
        <p:nvSpPr>
          <p:cNvPr id="5" name="矩形 4">
            <a:extLst>
              <a:ext uri="{FF2B5EF4-FFF2-40B4-BE49-F238E27FC236}">
                <a16:creationId xmlns:a16="http://schemas.microsoft.com/office/drawing/2014/main" id="{0AE7489A-8CC8-18CE-0781-EFB87C68AE19}"/>
              </a:ext>
            </a:extLst>
          </p:cNvPr>
          <p:cNvSpPr/>
          <p:nvPr/>
        </p:nvSpPr>
        <p:spPr>
          <a:xfrm>
            <a:off x="7321329" y="3999075"/>
            <a:ext cx="2262158" cy="1754326"/>
          </a:xfrm>
          <a:prstGeom prst="rect">
            <a:avLst/>
          </a:prstGeom>
          <a:noFill/>
        </p:spPr>
        <p:txBody>
          <a:bodyPr wrap="none" lIns="91440" tIns="45720" rIns="91440" bIns="45720">
            <a:spAutoFit/>
          </a:bodyPr>
          <a:lstStyle/>
          <a:p>
            <a:pPr algn="ctr"/>
            <a:r>
              <a:rPr lang="zh-CN" altLang="en-US" sz="5400" b="0" cap="none" spc="0" dirty="0">
                <a:ln w="0"/>
                <a:solidFill>
                  <a:srgbClr val="FFFF00"/>
                </a:solidFill>
                <a:effectLst>
                  <a:outerShdw blurRad="38100" dist="25400" dir="5400000" algn="ctr" rotWithShape="0">
                    <a:srgbClr val="6E747A">
                      <a:alpha val="43000"/>
                    </a:srgbClr>
                  </a:outerShdw>
                </a:effectLst>
              </a:rPr>
              <a:t>短视频</a:t>
            </a:r>
            <a:endParaRPr lang="en-US" altLang="zh-CN" sz="5400" b="0" cap="none" spc="0" dirty="0">
              <a:ln w="0"/>
              <a:solidFill>
                <a:srgbClr val="FFFF00"/>
              </a:solidFill>
              <a:effectLst>
                <a:outerShdw blurRad="38100" dist="25400" dir="5400000" algn="ctr" rotWithShape="0">
                  <a:srgbClr val="6E747A">
                    <a:alpha val="43000"/>
                  </a:srgbClr>
                </a:outerShdw>
              </a:effectLst>
            </a:endParaRPr>
          </a:p>
          <a:p>
            <a:pPr algn="ctr"/>
            <a:r>
              <a:rPr lang="zh-CN" altLang="en-US" sz="5400" dirty="0">
                <a:ln w="0"/>
                <a:solidFill>
                  <a:srgbClr val="FFFF00"/>
                </a:solidFill>
                <a:effectLst>
                  <a:outerShdw blurRad="38100" dist="25400" dir="5400000" algn="ctr" rotWithShape="0">
                    <a:srgbClr val="6E747A">
                      <a:alpha val="43000"/>
                    </a:srgbClr>
                  </a:outerShdw>
                </a:effectLst>
              </a:rPr>
              <a:t>社交</a:t>
            </a:r>
            <a:endParaRPr lang="zh-CN" altLang="en-US" sz="5400" b="0" cap="none" spc="0" dirty="0">
              <a:ln w="0"/>
              <a:solidFill>
                <a:srgbClr val="FFFF00"/>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08006282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521508">
            <a:extLst>
              <a:ext uri="{FF2B5EF4-FFF2-40B4-BE49-F238E27FC236}">
                <a16:creationId xmlns:a16="http://schemas.microsoft.com/office/drawing/2014/main" id="{3ED340D2-1E49-420E-AB43-6C0BB2AB68B4}"/>
              </a:ext>
            </a:extLst>
          </p:cNvPr>
          <p:cNvGrpSpPr/>
          <p:nvPr/>
        </p:nvGrpSpPr>
        <p:grpSpPr>
          <a:xfrm>
            <a:off x="1561268" y="1845443"/>
            <a:ext cx="4096001" cy="4089162"/>
            <a:chOff x="7691438" y="3920027"/>
            <a:chExt cx="1807506" cy="1804488"/>
          </a:xfrm>
        </p:grpSpPr>
        <p:sp>
          <p:nvSpPr>
            <p:cNvPr id="39" name="Freeform 134">
              <a:extLst>
                <a:ext uri="{FF2B5EF4-FFF2-40B4-BE49-F238E27FC236}">
                  <a16:creationId xmlns:a16="http://schemas.microsoft.com/office/drawing/2014/main" id="{BBC7D1A7-F78C-45DF-A709-73F05BC99893}"/>
                </a:ext>
              </a:extLst>
            </p:cNvPr>
            <p:cNvSpPr/>
            <p:nvPr/>
          </p:nvSpPr>
          <p:spPr bwMode="auto">
            <a:xfrm>
              <a:off x="7691438" y="3920027"/>
              <a:ext cx="1080278" cy="1309612"/>
            </a:xfrm>
            <a:custGeom>
              <a:avLst/>
              <a:gdLst>
                <a:gd name="T0" fmla="*/ 1201 w 1217"/>
                <a:gd name="T1" fmla="*/ 260 h 1474"/>
                <a:gd name="T2" fmla="*/ 912 w 1217"/>
                <a:gd name="T3" fmla="*/ 1 h 1474"/>
                <a:gd name="T4" fmla="*/ 691 w 1217"/>
                <a:gd name="T5" fmla="*/ 47 h 1474"/>
                <a:gd name="T6" fmla="*/ 521 w 1217"/>
                <a:gd name="T7" fmla="*/ 123 h 1474"/>
                <a:gd name="T8" fmla="*/ 354 w 1217"/>
                <a:gd name="T9" fmla="*/ 242 h 1474"/>
                <a:gd name="T10" fmla="*/ 271 w 1217"/>
                <a:gd name="T11" fmla="*/ 324 h 1474"/>
                <a:gd name="T12" fmla="*/ 198 w 1217"/>
                <a:gd name="T13" fmla="*/ 414 h 1474"/>
                <a:gd name="T14" fmla="*/ 59 w 1217"/>
                <a:gd name="T15" fmla="*/ 681 h 1474"/>
                <a:gd name="T16" fmla="*/ 13 w 1217"/>
                <a:gd name="T17" fmla="*/ 867 h 1474"/>
                <a:gd name="T18" fmla="*/ 11 w 1217"/>
                <a:gd name="T19" fmla="*/ 1137 h 1474"/>
                <a:gd name="T20" fmla="*/ 109 w 1217"/>
                <a:gd name="T21" fmla="*/ 1469 h 1474"/>
                <a:gd name="T22" fmla="*/ 114 w 1217"/>
                <a:gd name="T23" fmla="*/ 1473 h 1474"/>
                <a:gd name="T24" fmla="*/ 283 w 1217"/>
                <a:gd name="T25" fmla="*/ 1180 h 1474"/>
                <a:gd name="T26" fmla="*/ 622 w 1217"/>
                <a:gd name="T27" fmla="*/ 1159 h 1474"/>
                <a:gd name="T28" fmla="*/ 619 w 1217"/>
                <a:gd name="T29" fmla="*/ 1146 h 1474"/>
                <a:gd name="T30" fmla="*/ 604 w 1217"/>
                <a:gd name="T31" fmla="*/ 952 h 1474"/>
                <a:gd name="T32" fmla="*/ 950 w 1217"/>
                <a:gd name="T33" fmla="*/ 593 h 1474"/>
                <a:gd name="T34" fmla="*/ 1032 w 1217"/>
                <a:gd name="T35" fmla="*/ 568 h 1474"/>
                <a:gd name="T36" fmla="*/ 1201 w 1217"/>
                <a:gd name="T37" fmla="*/ 260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1474">
                  <a:moveTo>
                    <a:pt x="1201" y="260"/>
                  </a:moveTo>
                  <a:cubicBezTo>
                    <a:pt x="1183" y="118"/>
                    <a:pt x="1063" y="3"/>
                    <a:pt x="912" y="1"/>
                  </a:cubicBezTo>
                  <a:cubicBezTo>
                    <a:pt x="835" y="0"/>
                    <a:pt x="763" y="23"/>
                    <a:pt x="691" y="47"/>
                  </a:cubicBezTo>
                  <a:cubicBezTo>
                    <a:pt x="632" y="66"/>
                    <a:pt x="576" y="92"/>
                    <a:pt x="521" y="123"/>
                  </a:cubicBezTo>
                  <a:cubicBezTo>
                    <a:pt x="461" y="156"/>
                    <a:pt x="406" y="197"/>
                    <a:pt x="354" y="242"/>
                  </a:cubicBezTo>
                  <a:cubicBezTo>
                    <a:pt x="324" y="267"/>
                    <a:pt x="296" y="295"/>
                    <a:pt x="271" y="324"/>
                  </a:cubicBezTo>
                  <a:cubicBezTo>
                    <a:pt x="245" y="354"/>
                    <a:pt x="220" y="383"/>
                    <a:pt x="198" y="414"/>
                  </a:cubicBezTo>
                  <a:cubicBezTo>
                    <a:pt x="138" y="496"/>
                    <a:pt x="91" y="585"/>
                    <a:pt x="59" y="681"/>
                  </a:cubicBezTo>
                  <a:cubicBezTo>
                    <a:pt x="38" y="742"/>
                    <a:pt x="22" y="803"/>
                    <a:pt x="13" y="867"/>
                  </a:cubicBezTo>
                  <a:cubicBezTo>
                    <a:pt x="2" y="957"/>
                    <a:pt x="0" y="1047"/>
                    <a:pt x="11" y="1137"/>
                  </a:cubicBezTo>
                  <a:cubicBezTo>
                    <a:pt x="25" y="1253"/>
                    <a:pt x="58" y="1364"/>
                    <a:pt x="109" y="1469"/>
                  </a:cubicBezTo>
                  <a:cubicBezTo>
                    <a:pt x="110" y="1471"/>
                    <a:pt x="110" y="1474"/>
                    <a:pt x="114" y="1473"/>
                  </a:cubicBezTo>
                  <a:cubicBezTo>
                    <a:pt x="121" y="1347"/>
                    <a:pt x="175" y="1247"/>
                    <a:pt x="283" y="1180"/>
                  </a:cubicBezTo>
                  <a:cubicBezTo>
                    <a:pt x="391" y="1113"/>
                    <a:pt x="506" y="1110"/>
                    <a:pt x="622" y="1159"/>
                  </a:cubicBezTo>
                  <a:cubicBezTo>
                    <a:pt x="623" y="1154"/>
                    <a:pt x="621" y="1150"/>
                    <a:pt x="619" y="1146"/>
                  </a:cubicBezTo>
                  <a:cubicBezTo>
                    <a:pt x="600" y="1082"/>
                    <a:pt x="594" y="1018"/>
                    <a:pt x="604" y="952"/>
                  </a:cubicBezTo>
                  <a:cubicBezTo>
                    <a:pt x="632" y="770"/>
                    <a:pt x="770" y="627"/>
                    <a:pt x="950" y="593"/>
                  </a:cubicBezTo>
                  <a:cubicBezTo>
                    <a:pt x="978" y="588"/>
                    <a:pt x="1006" y="581"/>
                    <a:pt x="1032" y="568"/>
                  </a:cubicBezTo>
                  <a:cubicBezTo>
                    <a:pt x="1151" y="511"/>
                    <a:pt x="1217" y="390"/>
                    <a:pt x="1201" y="260"/>
                  </a:cubicBezTo>
                  <a:close/>
                </a:path>
              </a:pathLst>
            </a:custGeom>
            <a:solidFill>
              <a:srgbClr val="0760D9"/>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sp>
          <p:nvSpPr>
            <p:cNvPr id="40" name="Freeform 135">
              <a:extLst>
                <a:ext uri="{FF2B5EF4-FFF2-40B4-BE49-F238E27FC236}">
                  <a16:creationId xmlns:a16="http://schemas.microsoft.com/office/drawing/2014/main" id="{2B846770-8E84-4EC0-88AE-21921D230366}"/>
                </a:ext>
              </a:extLst>
            </p:cNvPr>
            <p:cNvSpPr/>
            <p:nvPr/>
          </p:nvSpPr>
          <p:spPr bwMode="auto">
            <a:xfrm>
              <a:off x="7800069" y="4942972"/>
              <a:ext cx="1551014" cy="781543"/>
            </a:xfrm>
            <a:custGeom>
              <a:avLst/>
              <a:gdLst>
                <a:gd name="T0" fmla="*/ 154 w 1751"/>
                <a:gd name="T1" fmla="*/ 82 h 884"/>
                <a:gd name="T2" fmla="*/ 74 w 1751"/>
                <a:gd name="T3" fmla="*/ 462 h 884"/>
                <a:gd name="T4" fmla="*/ 224 w 1751"/>
                <a:gd name="T5" fmla="*/ 630 h 884"/>
                <a:gd name="T6" fmla="*/ 375 w 1751"/>
                <a:gd name="T7" fmla="*/ 739 h 884"/>
                <a:gd name="T8" fmla="*/ 562 w 1751"/>
                <a:gd name="T9" fmla="*/ 825 h 884"/>
                <a:gd name="T10" fmla="*/ 675 w 1751"/>
                <a:gd name="T11" fmla="*/ 856 h 884"/>
                <a:gd name="T12" fmla="*/ 789 w 1751"/>
                <a:gd name="T13" fmla="*/ 874 h 884"/>
                <a:gd name="T14" fmla="*/ 1090 w 1751"/>
                <a:gd name="T15" fmla="*/ 861 h 884"/>
                <a:gd name="T16" fmla="*/ 1274 w 1751"/>
                <a:gd name="T17" fmla="*/ 807 h 884"/>
                <a:gd name="T18" fmla="*/ 1509 w 1751"/>
                <a:gd name="T19" fmla="*/ 674 h 884"/>
                <a:gd name="T20" fmla="*/ 1747 w 1751"/>
                <a:gd name="T21" fmla="*/ 423 h 884"/>
                <a:gd name="T22" fmla="*/ 1749 w 1751"/>
                <a:gd name="T23" fmla="*/ 417 h 884"/>
                <a:gd name="T24" fmla="*/ 1410 w 1751"/>
                <a:gd name="T25" fmla="*/ 417 h 884"/>
                <a:gd name="T26" fmla="*/ 1222 w 1751"/>
                <a:gd name="T27" fmla="*/ 134 h 884"/>
                <a:gd name="T28" fmla="*/ 1212 w 1751"/>
                <a:gd name="T29" fmla="*/ 143 h 884"/>
                <a:gd name="T30" fmla="*/ 1052 w 1751"/>
                <a:gd name="T31" fmla="*/ 253 h 884"/>
                <a:gd name="T32" fmla="*/ 568 w 1751"/>
                <a:gd name="T33" fmla="*/ 133 h 884"/>
                <a:gd name="T34" fmla="*/ 505 w 1751"/>
                <a:gd name="T35" fmla="*/ 74 h 884"/>
                <a:gd name="T36" fmla="*/ 154 w 1751"/>
                <a:gd name="T37" fmla="*/ 8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1" h="884">
                  <a:moveTo>
                    <a:pt x="154" y="82"/>
                  </a:moveTo>
                  <a:cubicBezTo>
                    <a:pt x="39" y="169"/>
                    <a:pt x="0" y="330"/>
                    <a:pt x="74" y="462"/>
                  </a:cubicBezTo>
                  <a:cubicBezTo>
                    <a:pt x="112" y="529"/>
                    <a:pt x="168" y="580"/>
                    <a:pt x="224" y="630"/>
                  </a:cubicBezTo>
                  <a:cubicBezTo>
                    <a:pt x="271" y="672"/>
                    <a:pt x="321" y="707"/>
                    <a:pt x="375" y="739"/>
                  </a:cubicBezTo>
                  <a:cubicBezTo>
                    <a:pt x="434" y="775"/>
                    <a:pt x="497" y="802"/>
                    <a:pt x="562" y="825"/>
                  </a:cubicBezTo>
                  <a:cubicBezTo>
                    <a:pt x="599" y="837"/>
                    <a:pt x="636" y="848"/>
                    <a:pt x="675" y="856"/>
                  </a:cubicBezTo>
                  <a:cubicBezTo>
                    <a:pt x="713" y="863"/>
                    <a:pt x="751" y="870"/>
                    <a:pt x="789" y="874"/>
                  </a:cubicBezTo>
                  <a:cubicBezTo>
                    <a:pt x="890" y="884"/>
                    <a:pt x="990" y="880"/>
                    <a:pt x="1090" y="861"/>
                  </a:cubicBezTo>
                  <a:cubicBezTo>
                    <a:pt x="1153" y="848"/>
                    <a:pt x="1214" y="832"/>
                    <a:pt x="1274" y="807"/>
                  </a:cubicBezTo>
                  <a:cubicBezTo>
                    <a:pt x="1357" y="772"/>
                    <a:pt x="1436" y="729"/>
                    <a:pt x="1509" y="674"/>
                  </a:cubicBezTo>
                  <a:cubicBezTo>
                    <a:pt x="1602" y="604"/>
                    <a:pt x="1682" y="520"/>
                    <a:pt x="1747" y="423"/>
                  </a:cubicBezTo>
                  <a:cubicBezTo>
                    <a:pt x="1748" y="422"/>
                    <a:pt x="1751" y="420"/>
                    <a:pt x="1749" y="417"/>
                  </a:cubicBezTo>
                  <a:cubicBezTo>
                    <a:pt x="1635" y="474"/>
                    <a:pt x="1522" y="477"/>
                    <a:pt x="1410" y="417"/>
                  </a:cubicBezTo>
                  <a:cubicBezTo>
                    <a:pt x="1298" y="357"/>
                    <a:pt x="1238" y="259"/>
                    <a:pt x="1222" y="134"/>
                  </a:cubicBezTo>
                  <a:cubicBezTo>
                    <a:pt x="1217" y="135"/>
                    <a:pt x="1215" y="140"/>
                    <a:pt x="1212" y="143"/>
                  </a:cubicBezTo>
                  <a:cubicBezTo>
                    <a:pt x="1167" y="191"/>
                    <a:pt x="1114" y="229"/>
                    <a:pt x="1052" y="253"/>
                  </a:cubicBezTo>
                  <a:cubicBezTo>
                    <a:pt x="880" y="320"/>
                    <a:pt x="688" y="272"/>
                    <a:pt x="568" y="133"/>
                  </a:cubicBezTo>
                  <a:cubicBezTo>
                    <a:pt x="549" y="111"/>
                    <a:pt x="529" y="90"/>
                    <a:pt x="505" y="74"/>
                  </a:cubicBezTo>
                  <a:cubicBezTo>
                    <a:pt x="396" y="0"/>
                    <a:pt x="259" y="3"/>
                    <a:pt x="154" y="82"/>
                  </a:cubicBezTo>
                  <a:close/>
                </a:path>
              </a:pathLst>
            </a:custGeom>
            <a:solidFill>
              <a:srgbClr val="0760D9"/>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sp>
          <p:nvSpPr>
            <p:cNvPr id="41" name="Freeform 136">
              <a:extLst>
                <a:ext uri="{FF2B5EF4-FFF2-40B4-BE49-F238E27FC236}">
                  <a16:creationId xmlns:a16="http://schemas.microsoft.com/office/drawing/2014/main" id="{EC2F119A-B608-4C4D-A45F-6BD26E7CA66B}"/>
                </a:ext>
              </a:extLst>
            </p:cNvPr>
            <p:cNvSpPr/>
            <p:nvPr/>
          </p:nvSpPr>
          <p:spPr bwMode="auto">
            <a:xfrm>
              <a:off x="8641963" y="3920027"/>
              <a:ext cx="856981" cy="1427297"/>
            </a:xfrm>
            <a:custGeom>
              <a:avLst/>
              <a:gdLst>
                <a:gd name="T0" fmla="*/ 508 w 967"/>
                <a:gd name="T1" fmla="*/ 1552 h 1607"/>
                <a:gd name="T2" fmla="*/ 877 w 967"/>
                <a:gd name="T3" fmla="*/ 1431 h 1607"/>
                <a:gd name="T4" fmla="*/ 947 w 967"/>
                <a:gd name="T5" fmla="*/ 1216 h 1607"/>
                <a:gd name="T6" fmla="*/ 966 w 967"/>
                <a:gd name="T7" fmla="*/ 1032 h 1607"/>
                <a:gd name="T8" fmla="*/ 947 w 967"/>
                <a:gd name="T9" fmla="*/ 827 h 1607"/>
                <a:gd name="T10" fmla="*/ 917 w 967"/>
                <a:gd name="T11" fmla="*/ 714 h 1607"/>
                <a:gd name="T12" fmla="*/ 876 w 967"/>
                <a:gd name="T13" fmla="*/ 605 h 1607"/>
                <a:gd name="T14" fmla="*/ 714 w 967"/>
                <a:gd name="T15" fmla="*/ 352 h 1607"/>
                <a:gd name="T16" fmla="*/ 575 w 967"/>
                <a:gd name="T17" fmla="*/ 219 h 1607"/>
                <a:gd name="T18" fmla="*/ 343 w 967"/>
                <a:gd name="T19" fmla="*/ 82 h 1607"/>
                <a:gd name="T20" fmla="*/ 7 w 967"/>
                <a:gd name="T21" fmla="*/ 1 h 1607"/>
                <a:gd name="T22" fmla="*/ 0 w 967"/>
                <a:gd name="T23" fmla="*/ 3 h 1607"/>
                <a:gd name="T24" fmla="*/ 170 w 967"/>
                <a:gd name="T25" fmla="*/ 297 h 1607"/>
                <a:gd name="T26" fmla="*/ 18 w 967"/>
                <a:gd name="T27" fmla="*/ 601 h 1607"/>
                <a:gd name="T28" fmla="*/ 31 w 967"/>
                <a:gd name="T29" fmla="*/ 605 h 1607"/>
                <a:gd name="T30" fmla="*/ 207 w 967"/>
                <a:gd name="T31" fmla="*/ 689 h 1607"/>
                <a:gd name="T32" fmla="*/ 344 w 967"/>
                <a:gd name="T33" fmla="*/ 1167 h 1607"/>
                <a:gd name="T34" fmla="*/ 325 w 967"/>
                <a:gd name="T35" fmla="*/ 1252 h 1607"/>
                <a:gd name="T36" fmla="*/ 508 w 967"/>
                <a:gd name="T37" fmla="*/ 155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7" h="1607">
                  <a:moveTo>
                    <a:pt x="508" y="1552"/>
                  </a:moveTo>
                  <a:cubicBezTo>
                    <a:pt x="640" y="1607"/>
                    <a:pt x="799" y="1561"/>
                    <a:pt x="877" y="1431"/>
                  </a:cubicBezTo>
                  <a:cubicBezTo>
                    <a:pt x="916" y="1365"/>
                    <a:pt x="932" y="1290"/>
                    <a:pt x="947" y="1216"/>
                  </a:cubicBezTo>
                  <a:cubicBezTo>
                    <a:pt x="960" y="1156"/>
                    <a:pt x="965" y="1094"/>
                    <a:pt x="966" y="1032"/>
                  </a:cubicBezTo>
                  <a:cubicBezTo>
                    <a:pt x="967" y="963"/>
                    <a:pt x="960" y="894"/>
                    <a:pt x="947" y="827"/>
                  </a:cubicBezTo>
                  <a:cubicBezTo>
                    <a:pt x="939" y="789"/>
                    <a:pt x="930" y="751"/>
                    <a:pt x="917" y="714"/>
                  </a:cubicBezTo>
                  <a:cubicBezTo>
                    <a:pt x="904" y="677"/>
                    <a:pt x="891" y="641"/>
                    <a:pt x="876" y="605"/>
                  </a:cubicBezTo>
                  <a:cubicBezTo>
                    <a:pt x="834" y="513"/>
                    <a:pt x="781" y="428"/>
                    <a:pt x="714" y="352"/>
                  </a:cubicBezTo>
                  <a:cubicBezTo>
                    <a:pt x="672" y="304"/>
                    <a:pt x="627" y="259"/>
                    <a:pt x="575" y="219"/>
                  </a:cubicBezTo>
                  <a:cubicBezTo>
                    <a:pt x="503" y="165"/>
                    <a:pt x="427" y="118"/>
                    <a:pt x="343" y="82"/>
                  </a:cubicBezTo>
                  <a:cubicBezTo>
                    <a:pt x="235" y="36"/>
                    <a:pt x="123" y="9"/>
                    <a:pt x="7" y="1"/>
                  </a:cubicBezTo>
                  <a:cubicBezTo>
                    <a:pt x="5" y="1"/>
                    <a:pt x="1" y="0"/>
                    <a:pt x="0" y="3"/>
                  </a:cubicBezTo>
                  <a:cubicBezTo>
                    <a:pt x="106" y="73"/>
                    <a:pt x="166" y="170"/>
                    <a:pt x="170" y="297"/>
                  </a:cubicBezTo>
                  <a:cubicBezTo>
                    <a:pt x="174" y="424"/>
                    <a:pt x="119" y="524"/>
                    <a:pt x="18" y="601"/>
                  </a:cubicBezTo>
                  <a:cubicBezTo>
                    <a:pt x="22" y="605"/>
                    <a:pt x="27" y="604"/>
                    <a:pt x="31" y="605"/>
                  </a:cubicBezTo>
                  <a:cubicBezTo>
                    <a:pt x="96" y="620"/>
                    <a:pt x="155" y="647"/>
                    <a:pt x="207" y="689"/>
                  </a:cubicBezTo>
                  <a:cubicBezTo>
                    <a:pt x="350" y="804"/>
                    <a:pt x="405" y="994"/>
                    <a:pt x="344" y="1167"/>
                  </a:cubicBezTo>
                  <a:cubicBezTo>
                    <a:pt x="335" y="1195"/>
                    <a:pt x="327" y="1223"/>
                    <a:pt x="325" y="1252"/>
                  </a:cubicBezTo>
                  <a:cubicBezTo>
                    <a:pt x="315" y="1383"/>
                    <a:pt x="387" y="1500"/>
                    <a:pt x="508" y="1552"/>
                  </a:cubicBezTo>
                  <a:close/>
                </a:path>
              </a:pathLst>
            </a:custGeom>
            <a:solidFill>
              <a:srgbClr val="FFC000"/>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grpSp>
      <p:sp>
        <p:nvSpPr>
          <p:cNvPr id="42" name="893928">
            <a:extLst>
              <a:ext uri="{FF2B5EF4-FFF2-40B4-BE49-F238E27FC236}">
                <a16:creationId xmlns:a16="http://schemas.microsoft.com/office/drawing/2014/main" id="{677C3895-615F-47DD-A61E-1CC70D612442}"/>
              </a:ext>
            </a:extLst>
          </p:cNvPr>
          <p:cNvSpPr/>
          <p:nvPr/>
        </p:nvSpPr>
        <p:spPr>
          <a:xfrm rot="18598052">
            <a:off x="1367882" y="2803783"/>
            <a:ext cx="2505469" cy="461485"/>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FFF"/>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小红书直播</a:t>
            </a:r>
          </a:p>
        </p:txBody>
      </p:sp>
      <p:sp>
        <p:nvSpPr>
          <p:cNvPr id="43" name="738109">
            <a:extLst>
              <a:ext uri="{FF2B5EF4-FFF2-40B4-BE49-F238E27FC236}">
                <a16:creationId xmlns:a16="http://schemas.microsoft.com/office/drawing/2014/main" id="{BA8D983C-EFA2-41CA-98EE-618C84D459E7}"/>
              </a:ext>
            </a:extLst>
          </p:cNvPr>
          <p:cNvSpPr/>
          <p:nvPr/>
        </p:nvSpPr>
        <p:spPr>
          <a:xfrm rot="3938555">
            <a:off x="3691287" y="3164183"/>
            <a:ext cx="2286714" cy="461537"/>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FFF"/>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微博直播</a:t>
            </a:r>
          </a:p>
        </p:txBody>
      </p:sp>
      <p:sp>
        <p:nvSpPr>
          <p:cNvPr id="44" name="000529">
            <a:extLst>
              <a:ext uri="{FF2B5EF4-FFF2-40B4-BE49-F238E27FC236}">
                <a16:creationId xmlns:a16="http://schemas.microsoft.com/office/drawing/2014/main" id="{5436B34D-7CAA-4B5A-8C3F-BB66D53D97FC}"/>
              </a:ext>
            </a:extLst>
          </p:cNvPr>
          <p:cNvSpPr/>
          <p:nvPr/>
        </p:nvSpPr>
        <p:spPr>
          <a:xfrm rot="10800000" flipH="1" flipV="1">
            <a:off x="2253620" y="4975149"/>
            <a:ext cx="2469377" cy="461485"/>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FFF"/>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微信直播</a:t>
            </a:r>
          </a:p>
        </p:txBody>
      </p:sp>
      <p:sp>
        <p:nvSpPr>
          <p:cNvPr id="45" name="945700">
            <a:extLst>
              <a:ext uri="{FF2B5EF4-FFF2-40B4-BE49-F238E27FC236}">
                <a16:creationId xmlns:a16="http://schemas.microsoft.com/office/drawing/2014/main" id="{4670F87E-52D4-4FD0-855B-AAC52B41730E}"/>
              </a:ext>
            </a:extLst>
          </p:cNvPr>
          <p:cNvSpPr/>
          <p:nvPr/>
        </p:nvSpPr>
        <p:spPr bwMode="auto">
          <a:xfrm>
            <a:off x="2868823" y="3139227"/>
            <a:ext cx="1469523" cy="1469523"/>
          </a:xfrm>
          <a:prstGeom prst="ellipse">
            <a:avLst/>
          </a:prstGeom>
          <a:solidFill>
            <a:schemeClr val="bg1">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46" name="216120">
            <a:extLst>
              <a:ext uri="{FF2B5EF4-FFF2-40B4-BE49-F238E27FC236}">
                <a16:creationId xmlns:a16="http://schemas.microsoft.com/office/drawing/2014/main" id="{605BBBB9-CBE9-40C6-BEC8-31101A3A2073}"/>
              </a:ext>
            </a:extLst>
          </p:cNvPr>
          <p:cNvSpPr txBox="1"/>
          <p:nvPr/>
        </p:nvSpPr>
        <p:spPr>
          <a:xfrm>
            <a:off x="3009883" y="3920417"/>
            <a:ext cx="1214797" cy="399954"/>
          </a:xfrm>
          <a:prstGeom prst="rect">
            <a:avLst/>
          </a:prstGeom>
          <a:noFill/>
        </p:spPr>
        <p:txBody>
          <a:bodyPr wrap="square" rtlCol="0">
            <a:spAutoFit/>
          </a:bodyPr>
          <a:lstStyle>
            <a:defPPr>
              <a:defRPr lang="zh-CN"/>
            </a:defPPr>
            <a:lvl1pPr>
              <a:defRPr sz="2800" b="1">
                <a:gradFill>
                  <a:gsLst>
                    <a:gs pos="0">
                      <a:srgbClr val="0A81D5"/>
                    </a:gs>
                    <a:gs pos="100000">
                      <a:srgbClr val="1AF9A8"/>
                    </a:gs>
                  </a:gsLst>
                  <a:lin ang="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pPr algn="ctr" defTabSz="914034" fontAlgn="base">
              <a:spcBef>
                <a:spcPct val="0"/>
              </a:spcBef>
              <a:spcAft>
                <a:spcPct val="0"/>
              </a:spcAft>
            </a:pPr>
            <a:r>
              <a:rPr lang="zh-CN" altLang="en-US" sz="1999" b="0" dirty="0">
                <a:solidFill>
                  <a:srgbClr val="FFFFFF"/>
                </a:solidFill>
                <a:latin typeface="优设标题黑" panose="00000500000000000000" pitchFamily="2" charset="-122"/>
                <a:ea typeface="优设标题黑" panose="00000500000000000000" pitchFamily="2" charset="-122"/>
              </a:rPr>
              <a:t>直播平台</a:t>
            </a:r>
          </a:p>
        </p:txBody>
      </p:sp>
      <p:sp>
        <p:nvSpPr>
          <p:cNvPr id="47" name="688540">
            <a:extLst>
              <a:ext uri="{FF2B5EF4-FFF2-40B4-BE49-F238E27FC236}">
                <a16:creationId xmlns:a16="http://schemas.microsoft.com/office/drawing/2014/main" id="{0FF7AED8-6720-45F3-BEFF-F81E65C2F110}"/>
              </a:ext>
            </a:extLst>
          </p:cNvPr>
          <p:cNvSpPr>
            <a:spLocks noEditPoints="1"/>
          </p:cNvSpPr>
          <p:nvPr/>
        </p:nvSpPr>
        <p:spPr bwMode="auto">
          <a:xfrm>
            <a:off x="3402359" y="3355584"/>
            <a:ext cx="426529" cy="554151"/>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996DB965-10DB-0338-6D29-60697F451154}"/>
              </a:ext>
            </a:extLst>
          </p:cNvPr>
          <p:cNvSpPr/>
          <p:nvPr/>
        </p:nvSpPr>
        <p:spPr>
          <a:xfrm>
            <a:off x="3741155" y="838477"/>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主要直播平台介绍</a:t>
            </a:r>
          </a:p>
        </p:txBody>
      </p:sp>
      <p:pic>
        <p:nvPicPr>
          <p:cNvPr id="8" name="图片 7">
            <a:extLst>
              <a:ext uri="{FF2B5EF4-FFF2-40B4-BE49-F238E27FC236}">
                <a16:creationId xmlns:a16="http://schemas.microsoft.com/office/drawing/2014/main" id="{ADF5A05C-8952-5A2F-A474-644F4AC0D9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6534" y="1624261"/>
            <a:ext cx="1742407" cy="3462646"/>
          </a:xfrm>
          <a:prstGeom prst="rect">
            <a:avLst/>
          </a:prstGeom>
        </p:spPr>
      </p:pic>
      <p:pic>
        <p:nvPicPr>
          <p:cNvPr id="11" name="图片 10">
            <a:extLst>
              <a:ext uri="{FF2B5EF4-FFF2-40B4-BE49-F238E27FC236}">
                <a16:creationId xmlns:a16="http://schemas.microsoft.com/office/drawing/2014/main" id="{35CE837E-5665-7164-E95A-7CFA913D89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8206" y="1688762"/>
            <a:ext cx="1766225" cy="3474025"/>
          </a:xfrm>
          <a:prstGeom prst="rect">
            <a:avLst/>
          </a:prstGeom>
        </p:spPr>
      </p:pic>
      <p:sp>
        <p:nvSpPr>
          <p:cNvPr id="12" name="055802">
            <a:extLst>
              <a:ext uri="{FF2B5EF4-FFF2-40B4-BE49-F238E27FC236}">
                <a16:creationId xmlns:a16="http://schemas.microsoft.com/office/drawing/2014/main" id="{E8E3D131-4BAA-C274-B1B4-AEB1B92E7615}"/>
              </a:ext>
            </a:extLst>
          </p:cNvPr>
          <p:cNvSpPr/>
          <p:nvPr/>
        </p:nvSpPr>
        <p:spPr>
          <a:xfrm>
            <a:off x="5869280" y="5205892"/>
            <a:ext cx="5467414" cy="362407"/>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小红书直播实况        微博直播实况          微信直播实况</a:t>
            </a:r>
          </a:p>
        </p:txBody>
      </p:sp>
      <p:pic>
        <p:nvPicPr>
          <p:cNvPr id="13" name="图片 12">
            <a:extLst>
              <a:ext uri="{FF2B5EF4-FFF2-40B4-BE49-F238E27FC236}">
                <a16:creationId xmlns:a16="http://schemas.microsoft.com/office/drawing/2014/main" id="{5021412F-0FF4-7166-9562-1D6C5973A4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13359" y="1581996"/>
            <a:ext cx="1742407" cy="3467079"/>
          </a:xfrm>
          <a:prstGeom prst="rect">
            <a:avLst/>
          </a:prstGeom>
        </p:spPr>
      </p:pic>
      <p:sp>
        <p:nvSpPr>
          <p:cNvPr id="3" name="矩形 2">
            <a:extLst>
              <a:ext uri="{FF2B5EF4-FFF2-40B4-BE49-F238E27FC236}">
                <a16:creationId xmlns:a16="http://schemas.microsoft.com/office/drawing/2014/main" id="{E91788E5-EDA5-E72F-7076-7E5D9BCD8261}"/>
              </a:ext>
            </a:extLst>
          </p:cNvPr>
          <p:cNvSpPr/>
          <p:nvPr/>
        </p:nvSpPr>
        <p:spPr>
          <a:xfrm>
            <a:off x="5899971" y="2119662"/>
            <a:ext cx="1569660" cy="2585323"/>
          </a:xfrm>
          <a:prstGeom prst="rect">
            <a:avLst/>
          </a:prstGeom>
          <a:noFill/>
        </p:spPr>
        <p:txBody>
          <a:bodyPr wrap="none" lIns="91440" tIns="45720" rIns="91440" bIns="45720">
            <a:spAutoFit/>
          </a:bodyPr>
          <a:lstStyle/>
          <a:p>
            <a:pPr algn="ctr"/>
            <a:r>
              <a:rPr lang="zh-CN" altLang="en-US" sz="5400" b="0" cap="none" spc="0" dirty="0">
                <a:ln w="0"/>
                <a:solidFill>
                  <a:srgbClr val="FFFF00"/>
                </a:solidFill>
                <a:effectLst>
                  <a:outerShdw blurRad="38100" dist="25400" dir="5400000" algn="ctr" rotWithShape="0">
                    <a:srgbClr val="6E747A">
                      <a:alpha val="43000"/>
                    </a:srgbClr>
                  </a:outerShdw>
                </a:effectLst>
              </a:rPr>
              <a:t>生活</a:t>
            </a:r>
            <a:endParaRPr lang="en-US" altLang="zh-CN" sz="5400" b="0" cap="none" spc="0" dirty="0">
              <a:ln w="0"/>
              <a:solidFill>
                <a:srgbClr val="FFFF00"/>
              </a:solidFill>
              <a:effectLst>
                <a:outerShdw blurRad="38100" dist="25400" dir="5400000" algn="ctr" rotWithShape="0">
                  <a:srgbClr val="6E747A">
                    <a:alpha val="43000"/>
                  </a:srgbClr>
                </a:outerShdw>
              </a:effectLst>
            </a:endParaRPr>
          </a:p>
          <a:p>
            <a:pPr algn="ctr"/>
            <a:r>
              <a:rPr lang="zh-CN" altLang="en-US" sz="5400" b="0" cap="none" spc="0" dirty="0">
                <a:ln w="0"/>
                <a:solidFill>
                  <a:srgbClr val="FFFF00"/>
                </a:solidFill>
                <a:effectLst>
                  <a:outerShdw blurRad="38100" dist="25400" dir="5400000" algn="ctr" rotWithShape="0">
                    <a:srgbClr val="6E747A">
                      <a:alpha val="43000"/>
                    </a:srgbClr>
                  </a:outerShdw>
                </a:effectLst>
              </a:rPr>
              <a:t>年轻</a:t>
            </a:r>
            <a:endParaRPr lang="en-US" altLang="zh-CN" sz="5400" b="0" cap="none" spc="0" dirty="0">
              <a:ln w="0"/>
              <a:solidFill>
                <a:srgbClr val="FFFF00"/>
              </a:solidFill>
              <a:effectLst>
                <a:outerShdw blurRad="38100" dist="25400" dir="5400000" algn="ctr" rotWithShape="0">
                  <a:srgbClr val="6E747A">
                    <a:alpha val="43000"/>
                  </a:srgbClr>
                </a:outerShdw>
              </a:effectLst>
            </a:endParaRPr>
          </a:p>
          <a:p>
            <a:pPr algn="ctr"/>
            <a:r>
              <a:rPr lang="zh-CN" altLang="en-US" sz="5400" b="0" cap="none" spc="0" dirty="0">
                <a:ln w="0"/>
                <a:solidFill>
                  <a:srgbClr val="FFFF00"/>
                </a:solidFill>
                <a:effectLst>
                  <a:outerShdw blurRad="38100" dist="25400" dir="5400000" algn="ctr" rotWithShape="0">
                    <a:srgbClr val="6E747A">
                      <a:alpha val="43000"/>
                    </a:srgbClr>
                  </a:outerShdw>
                </a:effectLst>
              </a:rPr>
              <a:t>女性</a:t>
            </a:r>
          </a:p>
        </p:txBody>
      </p:sp>
      <p:sp>
        <p:nvSpPr>
          <p:cNvPr id="4" name="矩形 3">
            <a:extLst>
              <a:ext uri="{FF2B5EF4-FFF2-40B4-BE49-F238E27FC236}">
                <a16:creationId xmlns:a16="http://schemas.microsoft.com/office/drawing/2014/main" id="{5D68FDD9-BC5F-B4BE-737F-15AE760CCD15}"/>
              </a:ext>
            </a:extLst>
          </p:cNvPr>
          <p:cNvSpPr/>
          <p:nvPr/>
        </p:nvSpPr>
        <p:spPr>
          <a:xfrm>
            <a:off x="7753517" y="2138361"/>
            <a:ext cx="1569660" cy="1754326"/>
          </a:xfrm>
          <a:prstGeom prst="rect">
            <a:avLst/>
          </a:prstGeom>
          <a:noFill/>
        </p:spPr>
        <p:txBody>
          <a:bodyPr wrap="none" lIns="91440" tIns="45720" rIns="91440" bIns="45720">
            <a:spAutoFit/>
          </a:bodyPr>
          <a:lstStyle/>
          <a:p>
            <a:pPr algn="ctr"/>
            <a:r>
              <a:rPr lang="zh-CN" altLang="en-US" sz="5400" b="0" cap="none" spc="0" dirty="0">
                <a:ln w="0"/>
                <a:solidFill>
                  <a:srgbClr val="FF0000"/>
                </a:solidFill>
                <a:effectLst>
                  <a:outerShdw blurRad="38100" dist="25400" dir="5400000" algn="ctr" rotWithShape="0">
                    <a:srgbClr val="6E747A">
                      <a:alpha val="43000"/>
                    </a:srgbClr>
                  </a:outerShdw>
                </a:effectLst>
              </a:rPr>
              <a:t>流量</a:t>
            </a:r>
            <a:endParaRPr lang="en-US" altLang="zh-CN" sz="5400" b="0" cap="none" spc="0" dirty="0">
              <a:ln w="0"/>
              <a:solidFill>
                <a:srgbClr val="FF0000"/>
              </a:solidFill>
              <a:effectLst>
                <a:outerShdw blurRad="38100" dist="25400" dir="5400000" algn="ctr" rotWithShape="0">
                  <a:srgbClr val="6E747A">
                    <a:alpha val="43000"/>
                  </a:srgbClr>
                </a:outerShdw>
              </a:effectLst>
            </a:endParaRPr>
          </a:p>
          <a:p>
            <a:pPr algn="ctr"/>
            <a:r>
              <a:rPr lang="zh-CN" altLang="en-US" sz="5400" dirty="0">
                <a:ln w="0"/>
                <a:solidFill>
                  <a:srgbClr val="FF0000"/>
                </a:solidFill>
                <a:effectLst>
                  <a:outerShdw blurRad="38100" dist="25400" dir="5400000" algn="ctr" rotWithShape="0">
                    <a:srgbClr val="6E747A">
                      <a:alpha val="43000"/>
                    </a:srgbClr>
                  </a:outerShdw>
                </a:effectLst>
              </a:rPr>
              <a:t>竞争</a:t>
            </a:r>
            <a:endParaRPr lang="zh-CN" altLang="en-US" sz="5400" b="0" cap="none" spc="0" dirty="0">
              <a:ln w="0"/>
              <a:solidFill>
                <a:srgbClr val="FF0000"/>
              </a:solidFill>
              <a:effectLst>
                <a:outerShdw blurRad="38100" dist="25400" dir="5400000" algn="ctr" rotWithShape="0">
                  <a:srgbClr val="6E747A">
                    <a:alpha val="43000"/>
                  </a:srgbClr>
                </a:outerShdw>
              </a:effectLst>
            </a:endParaRPr>
          </a:p>
        </p:txBody>
      </p:sp>
      <p:sp>
        <p:nvSpPr>
          <p:cNvPr id="5" name="矩形 4">
            <a:extLst>
              <a:ext uri="{FF2B5EF4-FFF2-40B4-BE49-F238E27FC236}">
                <a16:creationId xmlns:a16="http://schemas.microsoft.com/office/drawing/2014/main" id="{A5B9C563-E5A7-E36E-5949-3490A300D03A}"/>
              </a:ext>
            </a:extLst>
          </p:cNvPr>
          <p:cNvSpPr/>
          <p:nvPr/>
        </p:nvSpPr>
        <p:spPr>
          <a:xfrm>
            <a:off x="9339856" y="2166091"/>
            <a:ext cx="2262158" cy="2585323"/>
          </a:xfrm>
          <a:prstGeom prst="rect">
            <a:avLst/>
          </a:prstGeom>
          <a:noFill/>
        </p:spPr>
        <p:txBody>
          <a:bodyPr wrap="none" lIns="91440" tIns="45720" rIns="91440" bIns="45720">
            <a:spAutoFit/>
          </a:bodyPr>
          <a:lstStyle/>
          <a:p>
            <a:pPr algn="ctr"/>
            <a:r>
              <a:rPr lang="zh-CN" altLang="en-US" sz="5400" b="0" cap="none" spc="0" dirty="0">
                <a:ln w="0"/>
                <a:solidFill>
                  <a:srgbClr val="00B0F0"/>
                </a:solidFill>
                <a:effectLst>
                  <a:outerShdw blurRad="38100" dist="25400" dir="5400000" algn="ctr" rotWithShape="0">
                    <a:srgbClr val="6E747A">
                      <a:alpha val="43000"/>
                    </a:srgbClr>
                  </a:outerShdw>
                </a:effectLst>
              </a:rPr>
              <a:t>强社交</a:t>
            </a:r>
            <a:endParaRPr lang="en-US" altLang="zh-CN" sz="5400" b="0" cap="none" spc="0" dirty="0">
              <a:ln w="0"/>
              <a:solidFill>
                <a:srgbClr val="00B0F0"/>
              </a:solidFill>
              <a:effectLst>
                <a:outerShdw blurRad="38100" dist="25400" dir="5400000" algn="ctr" rotWithShape="0">
                  <a:srgbClr val="6E747A">
                    <a:alpha val="43000"/>
                  </a:srgbClr>
                </a:outerShdw>
              </a:effectLst>
            </a:endParaRPr>
          </a:p>
          <a:p>
            <a:pPr algn="ctr"/>
            <a:r>
              <a:rPr lang="zh-CN" altLang="en-US" sz="5400" dirty="0">
                <a:ln w="0"/>
                <a:solidFill>
                  <a:srgbClr val="00B0F0"/>
                </a:solidFill>
                <a:effectLst>
                  <a:outerShdw blurRad="38100" dist="25400" dir="5400000" algn="ctr" rotWithShape="0">
                    <a:srgbClr val="6E747A">
                      <a:alpha val="43000"/>
                    </a:srgbClr>
                  </a:outerShdw>
                </a:effectLst>
              </a:rPr>
              <a:t>分享</a:t>
            </a:r>
            <a:endParaRPr lang="en-US" altLang="zh-CN" sz="5400" dirty="0">
              <a:ln w="0"/>
              <a:solidFill>
                <a:srgbClr val="00B0F0"/>
              </a:solidFill>
              <a:effectLst>
                <a:outerShdw blurRad="38100" dist="25400" dir="5400000" algn="ctr" rotWithShape="0">
                  <a:srgbClr val="6E747A">
                    <a:alpha val="43000"/>
                  </a:srgbClr>
                </a:outerShdw>
              </a:effectLst>
            </a:endParaRPr>
          </a:p>
          <a:p>
            <a:pPr algn="ctr"/>
            <a:r>
              <a:rPr lang="zh-CN" altLang="en-US" sz="5400" dirty="0">
                <a:ln w="0"/>
                <a:solidFill>
                  <a:srgbClr val="00B0F0"/>
                </a:solidFill>
                <a:effectLst>
                  <a:outerShdw blurRad="38100" dist="25400" dir="5400000" algn="ctr" rotWithShape="0">
                    <a:srgbClr val="6E747A">
                      <a:alpha val="43000"/>
                    </a:srgbClr>
                  </a:outerShdw>
                </a:effectLst>
              </a:rPr>
              <a:t>裂变</a:t>
            </a:r>
            <a:endParaRPr lang="zh-CN" altLang="en-US" sz="5400" b="0" cap="none" spc="0" dirty="0">
              <a:ln w="0"/>
              <a:solidFill>
                <a:srgbClr val="00B0F0"/>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160014982"/>
      </p:ext>
    </p:extLst>
  </p:cSld>
  <p:clrMapOvr>
    <a:masterClrMapping/>
  </p:clrMapOvr>
  <p:transition spd="slow">
    <p:wipe/>
  </p:transition>
</p:sld>
</file>

<file path=ppt/theme/theme1.xml><?xml version="1.0" encoding="utf-8"?>
<a:theme xmlns:a="http://schemas.openxmlformats.org/drawingml/2006/main" name="1_默认设计模板">
  <a:themeElements>
    <a:clrScheme name="红与藏青">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818181"/>
      </a:hlink>
      <a:folHlink>
        <a:srgbClr val="42526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6" id="{FAEB47A4-B0C8-48F3-B650-0939E89D64F2}" vid="{3DD01CBE-53F4-4342-96E6-D6032DE88A5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TotalTime>
  <Words>3405</Words>
  <Application>Microsoft Office PowerPoint</Application>
  <PresentationFormat>宽屏</PresentationFormat>
  <Paragraphs>435</Paragraphs>
  <Slides>34</Slides>
  <Notes>34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等线</vt:lpstr>
      <vt:lpstr>思源黑体 Light</vt:lpstr>
      <vt:lpstr>思源黑体 Medium</vt:lpstr>
      <vt:lpstr>思源黑体 Normal</vt:lpstr>
      <vt:lpstr>优设标题黑</vt:lpstr>
      <vt:lpstr>Arial</vt:lpstr>
      <vt:lpstr>Calibri</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糕 糕</cp:lastModifiedBy>
  <cp:revision>23</cp:revision>
  <dcterms:created xsi:type="dcterms:W3CDTF">2021-07-02T07:58:11Z</dcterms:created>
  <dcterms:modified xsi:type="dcterms:W3CDTF">2024-07-26T08:08:06Z</dcterms:modified>
</cp:coreProperties>
</file>