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8.xml" ContentType="application/vnd.openxmlformats-officedocument.presentationml.tags+xml"/>
  <Override PartName="/ppt/notesSlides/notesSlide34.xml" ContentType="application/vnd.openxmlformats-officedocument.presentationml.notesSlide+xml"/>
  <Override PartName="/ppt/tags/tag29.xml" ContentType="application/vnd.openxmlformats-officedocument.presentationml.tags+xml"/>
  <Override PartName="/ppt/notesSlides/notesSlide35.xml" ContentType="application/vnd.openxmlformats-officedocument.presentationml.notesSlide+xml"/>
  <Override PartName="/ppt/tags/tag30.xml" ContentType="application/vnd.openxmlformats-officedocument.presentationml.tags+xml"/>
  <Override PartName="/ppt/notesSlides/notesSlide36.xml" ContentType="application/vnd.openxmlformats-officedocument.presentationml.notesSlide+xml"/>
  <Override PartName="/ppt/tags/tag31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1041" r:id="rId2"/>
    <p:sldId id="1943" r:id="rId3"/>
    <p:sldId id="1960" r:id="rId4"/>
    <p:sldId id="967" r:id="rId5"/>
    <p:sldId id="923" r:id="rId6"/>
    <p:sldId id="966" r:id="rId7"/>
    <p:sldId id="1984" r:id="rId8"/>
    <p:sldId id="1945" r:id="rId9"/>
    <p:sldId id="1985" r:id="rId10"/>
    <p:sldId id="1987" r:id="rId11"/>
    <p:sldId id="1988" r:id="rId12"/>
    <p:sldId id="1989" r:id="rId13"/>
    <p:sldId id="1990" r:id="rId14"/>
    <p:sldId id="1944" r:id="rId15"/>
    <p:sldId id="1991" r:id="rId16"/>
    <p:sldId id="1939" r:id="rId17"/>
    <p:sldId id="1948" r:id="rId18"/>
    <p:sldId id="1083" r:id="rId19"/>
    <p:sldId id="1992" r:id="rId20"/>
    <p:sldId id="1993" r:id="rId21"/>
    <p:sldId id="1994" r:id="rId22"/>
    <p:sldId id="1995" r:id="rId23"/>
    <p:sldId id="1996" r:id="rId24"/>
    <p:sldId id="1997" r:id="rId25"/>
    <p:sldId id="1999" r:id="rId26"/>
    <p:sldId id="2000" r:id="rId27"/>
    <p:sldId id="1998" r:id="rId28"/>
    <p:sldId id="2001" r:id="rId29"/>
    <p:sldId id="1940" r:id="rId30"/>
    <p:sldId id="2002" r:id="rId31"/>
    <p:sldId id="2003" r:id="rId32"/>
    <p:sldId id="2004" r:id="rId33"/>
    <p:sldId id="2005" r:id="rId34"/>
    <p:sldId id="1986" r:id="rId35"/>
    <p:sldId id="2006" r:id="rId36"/>
    <p:sldId id="2007" r:id="rId37"/>
    <p:sldId id="2008" r:id="rId38"/>
    <p:sldId id="1941" r:id="rId39"/>
    <p:sldId id="1958" r:id="rId40"/>
    <p:sldId id="1917" r:id="rId41"/>
    <p:sldId id="1983" r:id="rId42"/>
    <p:sldId id="2020" r:id="rId43"/>
    <p:sldId id="2021" r:id="rId44"/>
    <p:sldId id="2022" r:id="rId45"/>
    <p:sldId id="1959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1"/>
    <a:srgbClr val="0760D9"/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9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2578F-1585-4CEB-BF8A-24E1EDA5E3C7}" type="datetimeFigureOut">
              <a:rPr lang="zh-CN" altLang="en-US" smtClean="0"/>
              <a:t>2024/7/26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BB521-4DF2-4FEA-B463-70BB8708B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04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360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714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390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148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401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740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935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28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007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08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7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335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753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0827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9999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3188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5416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352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442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0236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8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819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0281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22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7353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6404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3459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338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0187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8569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215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29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0775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5944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113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7742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0449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55005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268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346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92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892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289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926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7A8A06-AA84-48AB-A4E6-7DD7CF3A99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04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8331A-2BA5-4122-BB7F-5B75441E60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2294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30176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76014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08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wip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17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34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51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68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63" indent="-342763" algn="l" rtl="0" eaLnBrk="1" fontAlgn="base" hangingPunct="1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1" fontAlgn="base" hangingPunct="1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60" indent="-228509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77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94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611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628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646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d.people.com.cn/n2/2022/1102/c406406-40179108.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yn.people.com.cn/n2/2022/0502/c378440-35251129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773895058678176384&amp;wfr=spider&amp;for=pc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66ECA1-6401-5642-A6BA-92497A644CB7}"/>
              </a:ext>
            </a:extLst>
          </p:cNvPr>
          <p:cNvSpPr txBox="1"/>
          <p:nvPr/>
        </p:nvSpPr>
        <p:spPr>
          <a:xfrm>
            <a:off x="1577767" y="3512489"/>
            <a:ext cx="7642433" cy="101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solidFill>
                  <a:srgbClr val="000000">
                    <a:lumMod val="95000"/>
                    <a:lumOff val="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项目七 直播引流互动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167BE9-9361-2B43-9D53-0B7D0F6CFE9B}"/>
              </a:ext>
            </a:extLst>
          </p:cNvPr>
          <p:cNvSpPr txBox="1"/>
          <p:nvPr/>
        </p:nvSpPr>
        <p:spPr>
          <a:xfrm>
            <a:off x="1619550" y="2583883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C8E2A-049B-3A4B-AEC4-D540F53508A3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975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DF3F60-592E-4FCA-B791-AAFBC827A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18" y="1860840"/>
            <a:ext cx="1741975" cy="17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73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803835" y="1739637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803835" y="3231351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9" name="028099">
            <a:extLst>
              <a:ext uri="{FF2B5EF4-FFF2-40B4-BE49-F238E27FC236}">
                <a16:creationId xmlns:a16="http://schemas.microsoft.com/office/drawing/2014/main" id="{D60E6F8E-BDC5-46E5-9D87-FA6DBED207C2}"/>
              </a:ext>
            </a:extLst>
          </p:cNvPr>
          <p:cNvSpPr/>
          <p:nvPr/>
        </p:nvSpPr>
        <p:spPr bwMode="auto">
          <a:xfrm>
            <a:off x="1803835" y="4772657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449100" y="1978346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1" name="235690">
            <a:extLst>
              <a:ext uri="{FF2B5EF4-FFF2-40B4-BE49-F238E27FC236}">
                <a16:creationId xmlns:a16="http://schemas.microsoft.com/office/drawing/2014/main" id="{6A3AC974-E989-4D38-9D1D-46FE96864EF4}"/>
              </a:ext>
            </a:extLst>
          </p:cNvPr>
          <p:cNvSpPr/>
          <p:nvPr/>
        </p:nvSpPr>
        <p:spPr bwMode="auto">
          <a:xfrm>
            <a:off x="6449100" y="3470060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2379310" y="1966870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流量投放广告</a:t>
            </a:r>
          </a:p>
        </p:txBody>
      </p:sp>
      <p:sp>
        <p:nvSpPr>
          <p:cNvPr id="43" name="020211">
            <a:extLst>
              <a:ext uri="{FF2B5EF4-FFF2-40B4-BE49-F238E27FC236}">
                <a16:creationId xmlns:a16="http://schemas.microsoft.com/office/drawing/2014/main" id="{AAC8BCBA-70DB-4CE7-8F16-17EA5D7E3D97}"/>
              </a:ext>
            </a:extLst>
          </p:cNvPr>
          <p:cNvSpPr/>
          <p:nvPr/>
        </p:nvSpPr>
        <p:spPr>
          <a:xfrm>
            <a:off x="2379310" y="2255974"/>
            <a:ext cx="2917751" cy="848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通过流量投放，例如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DOU+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加热直播间、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DOU+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视频加热直播间渠道进入直播间。</a:t>
            </a:r>
          </a:p>
        </p:txBody>
      </p:sp>
      <p:sp>
        <p:nvSpPr>
          <p:cNvPr id="44" name="392631">
            <a:extLst>
              <a:ext uri="{FF2B5EF4-FFF2-40B4-BE49-F238E27FC236}">
                <a16:creationId xmlns:a16="http://schemas.microsoft.com/office/drawing/2014/main" id="{278CEA5D-85B0-46A3-A830-04404743C557}"/>
              </a:ext>
            </a:extLst>
          </p:cNvPr>
          <p:cNvSpPr/>
          <p:nvPr/>
        </p:nvSpPr>
        <p:spPr>
          <a:xfrm>
            <a:off x="2395666" y="5031768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电商平台广告</a:t>
            </a:r>
          </a:p>
        </p:txBody>
      </p:sp>
      <p:sp>
        <p:nvSpPr>
          <p:cNvPr id="45" name="237812">
            <a:extLst>
              <a:ext uri="{FF2B5EF4-FFF2-40B4-BE49-F238E27FC236}">
                <a16:creationId xmlns:a16="http://schemas.microsoft.com/office/drawing/2014/main" id="{1960D362-6E05-4D87-B986-F1983671374F}"/>
              </a:ext>
            </a:extLst>
          </p:cNvPr>
          <p:cNvSpPr/>
          <p:nvPr/>
        </p:nvSpPr>
        <p:spPr>
          <a:xfrm>
            <a:off x="2395666" y="5307090"/>
            <a:ext cx="2953544" cy="592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通过电商广告平台后台投放的广告入口进入直播间。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7092181" y="2139968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品牌广告</a:t>
            </a:r>
          </a:p>
        </p:txBody>
      </p:sp>
      <p:sp>
        <p:nvSpPr>
          <p:cNvPr id="50" name="970762">
            <a:extLst>
              <a:ext uri="{FF2B5EF4-FFF2-40B4-BE49-F238E27FC236}">
                <a16:creationId xmlns:a16="http://schemas.microsoft.com/office/drawing/2014/main" id="{6D280E3F-3B89-4F21-832A-ECF736A6746A}"/>
              </a:ext>
            </a:extLst>
          </p:cNvPr>
          <p:cNvSpPr/>
          <p:nvPr/>
        </p:nvSpPr>
        <p:spPr>
          <a:xfrm>
            <a:off x="7092180" y="2415290"/>
            <a:ext cx="2953544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通过投放的品牌广告入口进入直播间。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2324691" y="3467709"/>
            <a:ext cx="3024519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品牌广告</a:t>
            </a:r>
            <a:r>
              <a:rPr lang="en-US" altLang="zh-CN" sz="1598" dirty="0" err="1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toplive</a:t>
            </a: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（开机位）</a:t>
            </a:r>
          </a:p>
        </p:txBody>
      </p:sp>
      <p:sp>
        <p:nvSpPr>
          <p:cNvPr id="55" name="384964">
            <a:extLst>
              <a:ext uri="{FF2B5EF4-FFF2-40B4-BE49-F238E27FC236}">
                <a16:creationId xmlns:a16="http://schemas.microsoft.com/office/drawing/2014/main" id="{32DAB57A-9958-456B-8D66-0904DF2B2581}"/>
              </a:ext>
            </a:extLst>
          </p:cNvPr>
          <p:cNvSpPr/>
          <p:nvPr/>
        </p:nvSpPr>
        <p:spPr>
          <a:xfrm>
            <a:off x="2324690" y="3756813"/>
            <a:ext cx="2785190" cy="594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通过投放的</a:t>
            </a:r>
            <a:r>
              <a:rPr lang="en-US" altLang="zh-CN" sz="1398" dirty="0" err="1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toplive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渠道进入直播间。</a:t>
            </a:r>
          </a:p>
        </p:txBody>
      </p:sp>
      <p:sp>
        <p:nvSpPr>
          <p:cNvPr id="57" name="656383">
            <a:extLst>
              <a:ext uri="{FF2B5EF4-FFF2-40B4-BE49-F238E27FC236}">
                <a16:creationId xmlns:a16="http://schemas.microsoft.com/office/drawing/2014/main" id="{3D012856-3CA7-49E0-974A-2C447588833C}"/>
              </a:ext>
            </a:extLst>
          </p:cNvPr>
          <p:cNvSpPr/>
          <p:nvPr/>
        </p:nvSpPr>
        <p:spPr>
          <a:xfrm>
            <a:off x="7092181" y="3568221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其他竞价广告</a:t>
            </a:r>
          </a:p>
        </p:txBody>
      </p:sp>
      <p:sp>
        <p:nvSpPr>
          <p:cNvPr id="58" name="590555">
            <a:extLst>
              <a:ext uri="{FF2B5EF4-FFF2-40B4-BE49-F238E27FC236}">
                <a16:creationId xmlns:a16="http://schemas.microsoft.com/office/drawing/2014/main" id="{8C90669F-5930-4CB7-AD56-DA4946FAA321}"/>
              </a:ext>
            </a:extLst>
          </p:cNvPr>
          <p:cNvSpPr/>
          <p:nvPr/>
        </p:nvSpPr>
        <p:spPr>
          <a:xfrm>
            <a:off x="7092180" y="3843544"/>
            <a:ext cx="2953544" cy="590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从其他渠道的广告推广入口进入直播间。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855922" y="3676058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928814" y="3737634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1" name="393529">
            <a:extLst>
              <a:ext uri="{FF2B5EF4-FFF2-40B4-BE49-F238E27FC236}">
                <a16:creationId xmlns:a16="http://schemas.microsoft.com/office/drawing/2014/main" id="{5DC16C26-3BBB-42D8-8929-3FE22CEA7E45}"/>
              </a:ext>
            </a:extLst>
          </p:cNvPr>
          <p:cNvSpPr/>
          <p:nvPr/>
        </p:nvSpPr>
        <p:spPr bwMode="auto">
          <a:xfrm>
            <a:off x="1863444" y="5223694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0" name="509935">
            <a:extLst>
              <a:ext uri="{FF2B5EF4-FFF2-40B4-BE49-F238E27FC236}">
                <a16:creationId xmlns:a16="http://schemas.microsoft.com/office/drawing/2014/main" id="{48E910FA-0E07-42AF-9EA4-02AA99187026}"/>
              </a:ext>
            </a:extLst>
          </p:cNvPr>
          <p:cNvSpPr>
            <a:spLocks/>
          </p:cNvSpPr>
          <p:nvPr/>
        </p:nvSpPr>
        <p:spPr bwMode="auto">
          <a:xfrm>
            <a:off x="1964017" y="5295747"/>
            <a:ext cx="326876" cy="293976"/>
          </a:xfrm>
          <a:custGeom>
            <a:avLst/>
            <a:gdLst>
              <a:gd name="T0" fmla="*/ 1225 w 1280"/>
              <a:gd name="T1" fmla="*/ 929 h 1152"/>
              <a:gd name="T2" fmla="*/ 1207 w 1280"/>
              <a:gd name="T3" fmla="*/ 929 h 1152"/>
              <a:gd name="T4" fmla="*/ 1207 w 1280"/>
              <a:gd name="T5" fmla="*/ 631 h 1152"/>
              <a:gd name="T6" fmla="*/ 1098 w 1280"/>
              <a:gd name="T7" fmla="*/ 524 h 1152"/>
              <a:gd name="T8" fmla="*/ 669 w 1280"/>
              <a:gd name="T9" fmla="*/ 524 h 1152"/>
              <a:gd name="T10" fmla="*/ 669 w 1280"/>
              <a:gd name="T11" fmla="*/ 322 h 1152"/>
              <a:gd name="T12" fmla="*/ 742 w 1280"/>
              <a:gd name="T13" fmla="*/ 322 h 1152"/>
              <a:gd name="T14" fmla="*/ 798 w 1280"/>
              <a:gd name="T15" fmla="*/ 266 h 1152"/>
              <a:gd name="T16" fmla="*/ 798 w 1280"/>
              <a:gd name="T17" fmla="*/ 56 h 1152"/>
              <a:gd name="T18" fmla="*/ 742 w 1280"/>
              <a:gd name="T19" fmla="*/ 0 h 1152"/>
              <a:gd name="T20" fmla="*/ 501 w 1280"/>
              <a:gd name="T21" fmla="*/ 0 h 1152"/>
              <a:gd name="T22" fmla="*/ 445 w 1280"/>
              <a:gd name="T23" fmla="*/ 56 h 1152"/>
              <a:gd name="T24" fmla="*/ 445 w 1280"/>
              <a:gd name="T25" fmla="*/ 266 h 1152"/>
              <a:gd name="T26" fmla="*/ 501 w 1280"/>
              <a:gd name="T27" fmla="*/ 322 h 1152"/>
              <a:gd name="T28" fmla="*/ 564 w 1280"/>
              <a:gd name="T29" fmla="*/ 322 h 1152"/>
              <a:gd name="T30" fmla="*/ 564 w 1280"/>
              <a:gd name="T31" fmla="*/ 524 h 1152"/>
              <a:gd name="T32" fmla="*/ 171 w 1280"/>
              <a:gd name="T33" fmla="*/ 524 h 1152"/>
              <a:gd name="T34" fmla="*/ 63 w 1280"/>
              <a:gd name="T35" fmla="*/ 631 h 1152"/>
              <a:gd name="T36" fmla="*/ 63 w 1280"/>
              <a:gd name="T37" fmla="*/ 929 h 1152"/>
              <a:gd name="T38" fmla="*/ 56 w 1280"/>
              <a:gd name="T39" fmla="*/ 929 h 1152"/>
              <a:gd name="T40" fmla="*/ 0 w 1280"/>
              <a:gd name="T41" fmla="*/ 985 h 1152"/>
              <a:gd name="T42" fmla="*/ 0 w 1280"/>
              <a:gd name="T43" fmla="*/ 1097 h 1152"/>
              <a:gd name="T44" fmla="*/ 56 w 1280"/>
              <a:gd name="T45" fmla="*/ 1152 h 1152"/>
              <a:gd name="T46" fmla="*/ 189 w 1280"/>
              <a:gd name="T47" fmla="*/ 1152 h 1152"/>
              <a:gd name="T48" fmla="*/ 245 w 1280"/>
              <a:gd name="T49" fmla="*/ 1097 h 1152"/>
              <a:gd name="T50" fmla="*/ 245 w 1280"/>
              <a:gd name="T51" fmla="*/ 985 h 1152"/>
              <a:gd name="T52" fmla="*/ 189 w 1280"/>
              <a:gd name="T53" fmla="*/ 929 h 1152"/>
              <a:gd name="T54" fmla="*/ 168 w 1280"/>
              <a:gd name="T55" fmla="*/ 929 h 1152"/>
              <a:gd name="T56" fmla="*/ 168 w 1280"/>
              <a:gd name="T57" fmla="*/ 631 h 1152"/>
              <a:gd name="T58" fmla="*/ 171 w 1280"/>
              <a:gd name="T59" fmla="*/ 629 h 1152"/>
              <a:gd name="T60" fmla="*/ 564 w 1280"/>
              <a:gd name="T61" fmla="*/ 629 h 1152"/>
              <a:gd name="T62" fmla="*/ 564 w 1280"/>
              <a:gd name="T63" fmla="*/ 929 h 1152"/>
              <a:gd name="T64" fmla="*/ 553 w 1280"/>
              <a:gd name="T65" fmla="*/ 929 h 1152"/>
              <a:gd name="T66" fmla="*/ 497 w 1280"/>
              <a:gd name="T67" fmla="*/ 985 h 1152"/>
              <a:gd name="T68" fmla="*/ 497 w 1280"/>
              <a:gd name="T69" fmla="*/ 1097 h 1152"/>
              <a:gd name="T70" fmla="*/ 553 w 1280"/>
              <a:gd name="T71" fmla="*/ 1152 h 1152"/>
              <a:gd name="T72" fmla="*/ 686 w 1280"/>
              <a:gd name="T73" fmla="*/ 1152 h 1152"/>
              <a:gd name="T74" fmla="*/ 742 w 1280"/>
              <a:gd name="T75" fmla="*/ 1097 h 1152"/>
              <a:gd name="T76" fmla="*/ 742 w 1280"/>
              <a:gd name="T77" fmla="*/ 985 h 1152"/>
              <a:gd name="T78" fmla="*/ 686 w 1280"/>
              <a:gd name="T79" fmla="*/ 929 h 1152"/>
              <a:gd name="T80" fmla="*/ 669 w 1280"/>
              <a:gd name="T81" fmla="*/ 929 h 1152"/>
              <a:gd name="T82" fmla="*/ 669 w 1280"/>
              <a:gd name="T83" fmla="*/ 629 h 1152"/>
              <a:gd name="T84" fmla="*/ 1098 w 1280"/>
              <a:gd name="T85" fmla="*/ 629 h 1152"/>
              <a:gd name="T86" fmla="*/ 1102 w 1280"/>
              <a:gd name="T87" fmla="*/ 631 h 1152"/>
              <a:gd name="T88" fmla="*/ 1102 w 1280"/>
              <a:gd name="T89" fmla="*/ 929 h 1152"/>
              <a:gd name="T90" fmla="*/ 1092 w 1280"/>
              <a:gd name="T91" fmla="*/ 929 h 1152"/>
              <a:gd name="T92" fmla="*/ 1036 w 1280"/>
              <a:gd name="T93" fmla="*/ 985 h 1152"/>
              <a:gd name="T94" fmla="*/ 1036 w 1280"/>
              <a:gd name="T95" fmla="*/ 1097 h 1152"/>
              <a:gd name="T96" fmla="*/ 1092 w 1280"/>
              <a:gd name="T97" fmla="*/ 1152 h 1152"/>
              <a:gd name="T98" fmla="*/ 1225 w 1280"/>
              <a:gd name="T99" fmla="*/ 1152 h 1152"/>
              <a:gd name="T100" fmla="*/ 1280 w 1280"/>
              <a:gd name="T101" fmla="*/ 1097 h 1152"/>
              <a:gd name="T102" fmla="*/ 1280 w 1280"/>
              <a:gd name="T103" fmla="*/ 985 h 1152"/>
              <a:gd name="T104" fmla="*/ 1225 w 1280"/>
              <a:gd name="T105" fmla="*/ 929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" h="1152">
                <a:moveTo>
                  <a:pt x="1225" y="929"/>
                </a:moveTo>
                <a:lnTo>
                  <a:pt x="1207" y="929"/>
                </a:lnTo>
                <a:lnTo>
                  <a:pt x="1207" y="631"/>
                </a:lnTo>
                <a:cubicBezTo>
                  <a:pt x="1207" y="572"/>
                  <a:pt x="1158" y="524"/>
                  <a:pt x="1098" y="524"/>
                </a:cubicBezTo>
                <a:lnTo>
                  <a:pt x="669" y="524"/>
                </a:lnTo>
                <a:lnTo>
                  <a:pt x="669" y="322"/>
                </a:lnTo>
                <a:lnTo>
                  <a:pt x="742" y="322"/>
                </a:lnTo>
                <a:cubicBezTo>
                  <a:pt x="773" y="322"/>
                  <a:pt x="798" y="297"/>
                  <a:pt x="798" y="266"/>
                </a:cubicBezTo>
                <a:lnTo>
                  <a:pt x="798" y="56"/>
                </a:lnTo>
                <a:cubicBezTo>
                  <a:pt x="798" y="26"/>
                  <a:pt x="773" y="0"/>
                  <a:pt x="742" y="0"/>
                </a:cubicBezTo>
                <a:lnTo>
                  <a:pt x="501" y="0"/>
                </a:lnTo>
                <a:cubicBezTo>
                  <a:pt x="470" y="0"/>
                  <a:pt x="445" y="26"/>
                  <a:pt x="445" y="56"/>
                </a:cubicBezTo>
                <a:lnTo>
                  <a:pt x="445" y="266"/>
                </a:lnTo>
                <a:cubicBezTo>
                  <a:pt x="445" y="297"/>
                  <a:pt x="470" y="322"/>
                  <a:pt x="501" y="322"/>
                </a:cubicBezTo>
                <a:lnTo>
                  <a:pt x="564" y="322"/>
                </a:lnTo>
                <a:lnTo>
                  <a:pt x="564" y="524"/>
                </a:lnTo>
                <a:lnTo>
                  <a:pt x="171" y="524"/>
                </a:lnTo>
                <a:cubicBezTo>
                  <a:pt x="111" y="524"/>
                  <a:pt x="63" y="571"/>
                  <a:pt x="63" y="631"/>
                </a:cubicBezTo>
                <a:lnTo>
                  <a:pt x="63" y="929"/>
                </a:lnTo>
                <a:lnTo>
                  <a:pt x="56" y="929"/>
                </a:lnTo>
                <a:cubicBezTo>
                  <a:pt x="26" y="929"/>
                  <a:pt x="0" y="954"/>
                  <a:pt x="0" y="985"/>
                </a:cubicBezTo>
                <a:lnTo>
                  <a:pt x="0" y="1097"/>
                </a:lnTo>
                <a:cubicBezTo>
                  <a:pt x="0" y="1127"/>
                  <a:pt x="26" y="1152"/>
                  <a:pt x="56" y="1152"/>
                </a:cubicBezTo>
                <a:lnTo>
                  <a:pt x="189" y="1152"/>
                </a:lnTo>
                <a:cubicBezTo>
                  <a:pt x="220" y="1152"/>
                  <a:pt x="245" y="1127"/>
                  <a:pt x="245" y="1097"/>
                </a:cubicBezTo>
                <a:lnTo>
                  <a:pt x="245" y="985"/>
                </a:lnTo>
                <a:cubicBezTo>
                  <a:pt x="245" y="954"/>
                  <a:pt x="220" y="929"/>
                  <a:pt x="189" y="929"/>
                </a:cubicBezTo>
                <a:lnTo>
                  <a:pt x="168" y="929"/>
                </a:lnTo>
                <a:lnTo>
                  <a:pt x="168" y="631"/>
                </a:lnTo>
                <a:cubicBezTo>
                  <a:pt x="168" y="629"/>
                  <a:pt x="168" y="629"/>
                  <a:pt x="171" y="629"/>
                </a:cubicBezTo>
                <a:lnTo>
                  <a:pt x="564" y="629"/>
                </a:lnTo>
                <a:lnTo>
                  <a:pt x="564" y="929"/>
                </a:lnTo>
                <a:lnTo>
                  <a:pt x="553" y="929"/>
                </a:lnTo>
                <a:cubicBezTo>
                  <a:pt x="522" y="929"/>
                  <a:pt x="497" y="954"/>
                  <a:pt x="497" y="985"/>
                </a:cubicBezTo>
                <a:lnTo>
                  <a:pt x="497" y="1097"/>
                </a:lnTo>
                <a:cubicBezTo>
                  <a:pt x="497" y="1127"/>
                  <a:pt x="522" y="1152"/>
                  <a:pt x="553" y="1152"/>
                </a:cubicBezTo>
                <a:lnTo>
                  <a:pt x="686" y="1152"/>
                </a:lnTo>
                <a:cubicBezTo>
                  <a:pt x="717" y="1152"/>
                  <a:pt x="742" y="1127"/>
                  <a:pt x="742" y="1097"/>
                </a:cubicBezTo>
                <a:lnTo>
                  <a:pt x="742" y="985"/>
                </a:lnTo>
                <a:cubicBezTo>
                  <a:pt x="742" y="954"/>
                  <a:pt x="717" y="929"/>
                  <a:pt x="686" y="929"/>
                </a:cubicBezTo>
                <a:lnTo>
                  <a:pt x="669" y="929"/>
                </a:lnTo>
                <a:lnTo>
                  <a:pt x="669" y="629"/>
                </a:lnTo>
                <a:lnTo>
                  <a:pt x="1098" y="629"/>
                </a:lnTo>
                <a:cubicBezTo>
                  <a:pt x="1101" y="629"/>
                  <a:pt x="1102" y="630"/>
                  <a:pt x="1102" y="631"/>
                </a:cubicBezTo>
                <a:lnTo>
                  <a:pt x="1102" y="929"/>
                </a:lnTo>
                <a:lnTo>
                  <a:pt x="1092" y="929"/>
                </a:lnTo>
                <a:cubicBezTo>
                  <a:pt x="1061" y="929"/>
                  <a:pt x="1036" y="954"/>
                  <a:pt x="1036" y="985"/>
                </a:cubicBezTo>
                <a:lnTo>
                  <a:pt x="1036" y="1097"/>
                </a:lnTo>
                <a:cubicBezTo>
                  <a:pt x="1036" y="1127"/>
                  <a:pt x="1061" y="1152"/>
                  <a:pt x="1092" y="1152"/>
                </a:cubicBezTo>
                <a:lnTo>
                  <a:pt x="1225" y="1152"/>
                </a:lnTo>
                <a:cubicBezTo>
                  <a:pt x="1255" y="1152"/>
                  <a:pt x="1280" y="1127"/>
                  <a:pt x="1280" y="1097"/>
                </a:cubicBezTo>
                <a:lnTo>
                  <a:pt x="1280" y="985"/>
                </a:lnTo>
                <a:cubicBezTo>
                  <a:pt x="1280" y="954"/>
                  <a:pt x="1255" y="929"/>
                  <a:pt x="1225" y="9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503580" y="2463805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628813" y="2537981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8" name="295842">
            <a:extLst>
              <a:ext uri="{FF2B5EF4-FFF2-40B4-BE49-F238E27FC236}">
                <a16:creationId xmlns:a16="http://schemas.microsoft.com/office/drawing/2014/main" id="{6BE71B83-C060-4362-807C-9D54A8DB3683}"/>
              </a:ext>
            </a:extLst>
          </p:cNvPr>
          <p:cNvSpPr/>
          <p:nvPr/>
        </p:nvSpPr>
        <p:spPr bwMode="auto">
          <a:xfrm>
            <a:off x="6544314" y="3934275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2" name="715536">
            <a:extLst>
              <a:ext uri="{FF2B5EF4-FFF2-40B4-BE49-F238E27FC236}">
                <a16:creationId xmlns:a16="http://schemas.microsoft.com/office/drawing/2014/main" id="{45078547-EC69-4F99-98E9-838FAA414B4A}"/>
              </a:ext>
            </a:extLst>
          </p:cNvPr>
          <p:cNvSpPr>
            <a:spLocks noEditPoints="1"/>
          </p:cNvSpPr>
          <p:nvPr/>
        </p:nvSpPr>
        <p:spPr bwMode="auto">
          <a:xfrm>
            <a:off x="6636934" y="4062686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906181" y="2235896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2053927" y="2305274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94945" y="2405018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203932" y="1736865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573576" y="1713954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203932" y="3203142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573576" y="3180231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0131969C-399F-4EF1-B541-DDE8E45CCC1F}"/>
              </a:ext>
            </a:extLst>
          </p:cNvPr>
          <p:cNvSpPr/>
          <p:nvPr/>
        </p:nvSpPr>
        <p:spPr bwMode="auto">
          <a:xfrm>
            <a:off x="5203932" y="4745589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22DF44A-7C32-4D27-B787-78C330BBA1DA}"/>
              </a:ext>
            </a:extLst>
          </p:cNvPr>
          <p:cNvSpPr txBox="1"/>
          <p:nvPr/>
        </p:nvSpPr>
        <p:spPr>
          <a:xfrm>
            <a:off x="5573576" y="4742121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861961" y="1975574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87982" y="1952663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AFC2A69-2D2D-4DFA-B1E0-285C9500ABFE}"/>
              </a:ext>
            </a:extLst>
          </p:cNvPr>
          <p:cNvSpPr/>
          <p:nvPr/>
        </p:nvSpPr>
        <p:spPr bwMode="auto">
          <a:xfrm>
            <a:off x="9861961" y="344185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40AD2-CB92-4FE9-96C6-A4FB7DCCF3BB}"/>
              </a:ext>
            </a:extLst>
          </p:cNvPr>
          <p:cNvSpPr txBox="1"/>
          <p:nvPr/>
        </p:nvSpPr>
        <p:spPr>
          <a:xfrm>
            <a:off x="10187982" y="341894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361E2F7-2EC1-4F3D-8D26-F129545DE04C}"/>
              </a:ext>
            </a:extLst>
          </p:cNvPr>
          <p:cNvSpPr txBox="1"/>
          <p:nvPr/>
        </p:nvSpPr>
        <p:spPr>
          <a:xfrm>
            <a:off x="10187982" y="498083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6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04BC2B06-EC6C-9E61-5ABC-FA403A7DC76E}"/>
              </a:ext>
            </a:extLst>
          </p:cNvPr>
          <p:cNvSpPr/>
          <p:nvPr/>
        </p:nvSpPr>
        <p:spPr>
          <a:xfrm>
            <a:off x="2151871" y="970489"/>
            <a:ext cx="832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常见的直播间流量来源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付费流量</a:t>
            </a:r>
          </a:p>
        </p:txBody>
      </p:sp>
    </p:spTree>
    <p:extLst>
      <p:ext uri="{BB962C8B-B14F-4D97-AF65-F5344CB8AC3E}">
        <p14:creationId xmlns:p14="http://schemas.microsoft.com/office/powerpoint/2010/main" val="315925254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633117">
            <a:extLst>
              <a:ext uri="{FF2B5EF4-FFF2-40B4-BE49-F238E27FC236}">
                <a16:creationId xmlns:a16="http://schemas.microsoft.com/office/drawing/2014/main" id="{870AE939-2664-4702-A64E-4BD67188DF62}"/>
              </a:ext>
            </a:extLst>
          </p:cNvPr>
          <p:cNvSpPr/>
          <p:nvPr/>
        </p:nvSpPr>
        <p:spPr bwMode="auto">
          <a:xfrm>
            <a:off x="2256937" y="4883497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7" name="578398">
            <a:extLst>
              <a:ext uri="{FF2B5EF4-FFF2-40B4-BE49-F238E27FC236}">
                <a16:creationId xmlns:a16="http://schemas.microsoft.com/office/drawing/2014/main" id="{1A1123B2-4E40-42D8-93A7-8AAC04D60C87}"/>
              </a:ext>
            </a:extLst>
          </p:cNvPr>
          <p:cNvSpPr/>
          <p:nvPr/>
        </p:nvSpPr>
        <p:spPr bwMode="auto">
          <a:xfrm>
            <a:off x="3433710" y="5773809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8" name="840718">
            <a:extLst>
              <a:ext uri="{FF2B5EF4-FFF2-40B4-BE49-F238E27FC236}">
                <a16:creationId xmlns:a16="http://schemas.microsoft.com/office/drawing/2014/main" id="{3D01E193-1DA5-4F08-B475-E0425796EFA5}"/>
              </a:ext>
            </a:extLst>
          </p:cNvPr>
          <p:cNvSpPr/>
          <p:nvPr/>
        </p:nvSpPr>
        <p:spPr bwMode="auto">
          <a:xfrm>
            <a:off x="4486446" y="4874210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39" name="212248">
            <a:extLst>
              <a:ext uri="{FF2B5EF4-FFF2-40B4-BE49-F238E27FC236}">
                <a16:creationId xmlns:a16="http://schemas.microsoft.com/office/drawing/2014/main" id="{5FD8728B-898B-453B-87F1-036A0B19C6A2}"/>
              </a:ext>
            </a:extLst>
          </p:cNvPr>
          <p:cNvSpPr/>
          <p:nvPr/>
        </p:nvSpPr>
        <p:spPr bwMode="auto">
          <a:xfrm>
            <a:off x="5822209" y="5755658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0" name="056419">
            <a:extLst>
              <a:ext uri="{FF2B5EF4-FFF2-40B4-BE49-F238E27FC236}">
                <a16:creationId xmlns:a16="http://schemas.microsoft.com/office/drawing/2014/main" id="{D82035C2-A4D1-40BE-9A4B-AC387C77F003}"/>
              </a:ext>
            </a:extLst>
          </p:cNvPr>
          <p:cNvSpPr/>
          <p:nvPr/>
        </p:nvSpPr>
        <p:spPr bwMode="auto">
          <a:xfrm>
            <a:off x="7150874" y="4514072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1" name="428839">
            <a:extLst>
              <a:ext uri="{FF2B5EF4-FFF2-40B4-BE49-F238E27FC236}">
                <a16:creationId xmlns:a16="http://schemas.microsoft.com/office/drawing/2014/main" id="{3552F154-0420-4194-ABB4-0F2E980819E1}"/>
              </a:ext>
            </a:extLst>
          </p:cNvPr>
          <p:cNvSpPr/>
          <p:nvPr/>
        </p:nvSpPr>
        <p:spPr bwMode="auto">
          <a:xfrm>
            <a:off x="8424152" y="5796466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2" name="263010">
            <a:extLst>
              <a:ext uri="{FF2B5EF4-FFF2-40B4-BE49-F238E27FC236}">
                <a16:creationId xmlns:a16="http://schemas.microsoft.com/office/drawing/2014/main" id="{8056C0CE-42C6-4854-8D70-FE4B57A19FF1}"/>
              </a:ext>
            </a:extLst>
          </p:cNvPr>
          <p:cNvSpPr/>
          <p:nvPr/>
        </p:nvSpPr>
        <p:spPr bwMode="auto">
          <a:xfrm>
            <a:off x="9729230" y="4241870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3" name="635430">
            <a:extLst>
              <a:ext uri="{FF2B5EF4-FFF2-40B4-BE49-F238E27FC236}">
                <a16:creationId xmlns:a16="http://schemas.microsoft.com/office/drawing/2014/main" id="{F52E32D0-8EC7-4C6A-B4E1-1F264B2E1CEB}"/>
              </a:ext>
            </a:extLst>
          </p:cNvPr>
          <p:cNvSpPr/>
          <p:nvPr/>
        </p:nvSpPr>
        <p:spPr bwMode="auto">
          <a:xfrm>
            <a:off x="11036680" y="5659831"/>
            <a:ext cx="227785" cy="227785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8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44" name="007860">
            <a:extLst>
              <a:ext uri="{FF2B5EF4-FFF2-40B4-BE49-F238E27FC236}">
                <a16:creationId xmlns:a16="http://schemas.microsoft.com/office/drawing/2014/main" id="{88FD5B1B-0798-4A9D-B69C-0A6667509E75}"/>
              </a:ext>
            </a:extLst>
          </p:cNvPr>
          <p:cNvSpPr txBox="1">
            <a:spLocks/>
          </p:cNvSpPr>
          <p:nvPr/>
        </p:nvSpPr>
        <p:spPr bwMode="auto">
          <a:xfrm>
            <a:off x="1219612" y="2212382"/>
            <a:ext cx="1119162" cy="246125"/>
          </a:xfrm>
          <a:prstGeom prst="rect">
            <a:avLst/>
          </a:prstGeom>
          <a:solidFill>
            <a:srgbClr val="0760D9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推荐</a:t>
            </a:r>
            <a:r>
              <a:rPr lang="en-US" altLang="zh-CN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Feed</a:t>
            </a:r>
          </a:p>
        </p:txBody>
      </p:sp>
      <p:sp>
        <p:nvSpPr>
          <p:cNvPr id="45" name="842031">
            <a:extLst>
              <a:ext uri="{FF2B5EF4-FFF2-40B4-BE49-F238E27FC236}">
                <a16:creationId xmlns:a16="http://schemas.microsoft.com/office/drawing/2014/main" id="{38A8A655-23B7-4243-96D0-C742D7E87D04}"/>
              </a:ext>
            </a:extLst>
          </p:cNvPr>
          <p:cNvSpPr txBox="1">
            <a:spLocks/>
          </p:cNvSpPr>
          <p:nvPr/>
        </p:nvSpPr>
        <p:spPr bwMode="auto">
          <a:xfrm>
            <a:off x="1215810" y="2654287"/>
            <a:ext cx="1036103" cy="29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自然流量</a:t>
            </a:r>
            <a:endParaRPr lang="en-US" altLang="zh-CN" sz="1599" dirty="0">
              <a:solidFill>
                <a:srgbClr val="3D3D3D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46" name="113460">
            <a:extLst>
              <a:ext uri="{FF2B5EF4-FFF2-40B4-BE49-F238E27FC236}">
                <a16:creationId xmlns:a16="http://schemas.microsoft.com/office/drawing/2014/main" id="{96BDE073-38C6-4BE6-9BE0-1FE586057B83}"/>
              </a:ext>
            </a:extLst>
          </p:cNvPr>
          <p:cNvGrpSpPr/>
          <p:nvPr/>
        </p:nvGrpSpPr>
        <p:grpSpPr>
          <a:xfrm>
            <a:off x="1184193" y="2573461"/>
            <a:ext cx="1170616" cy="2310036"/>
            <a:chOff x="593558" y="2951041"/>
            <a:chExt cx="1171073" cy="259228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5272826-0A60-4727-9F36-94C4C4DD5152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3A72BFA-EFC5-43FD-A28A-62E785564A90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9" name="585880">
            <a:extLst>
              <a:ext uri="{FF2B5EF4-FFF2-40B4-BE49-F238E27FC236}">
                <a16:creationId xmlns:a16="http://schemas.microsoft.com/office/drawing/2014/main" id="{03FA2D2A-5275-4087-BFAA-04F16CAF88F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71943" y="2987484"/>
            <a:ext cx="1217395" cy="6460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在推荐</a:t>
            </a:r>
            <a:r>
              <a:rPr lang="en-US" altLang="zh-CN" sz="12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feed</a:t>
            </a:r>
            <a:r>
              <a:rPr lang="zh-CN" altLang="en-US" sz="12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流中进入直播间（不含付费）</a:t>
            </a:r>
          </a:p>
        </p:txBody>
      </p:sp>
      <p:sp>
        <p:nvSpPr>
          <p:cNvPr id="50" name="320061">
            <a:extLst>
              <a:ext uri="{FF2B5EF4-FFF2-40B4-BE49-F238E27FC236}">
                <a16:creationId xmlns:a16="http://schemas.microsoft.com/office/drawing/2014/main" id="{DAD24B22-F5CF-4B34-8BD5-D9C60343B648}"/>
              </a:ext>
            </a:extLst>
          </p:cNvPr>
          <p:cNvSpPr txBox="1">
            <a:spLocks/>
          </p:cNvSpPr>
          <p:nvPr/>
        </p:nvSpPr>
        <p:spPr bwMode="auto">
          <a:xfrm>
            <a:off x="2413885" y="3497075"/>
            <a:ext cx="1119162" cy="246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直播广场</a:t>
            </a:r>
            <a:endParaRPr lang="en-US" altLang="zh-CN" sz="1599" dirty="0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51" name="792581">
            <a:extLst>
              <a:ext uri="{FF2B5EF4-FFF2-40B4-BE49-F238E27FC236}">
                <a16:creationId xmlns:a16="http://schemas.microsoft.com/office/drawing/2014/main" id="{C6E3E477-6543-4D14-A5A1-DB257D5074A9}"/>
              </a:ext>
            </a:extLst>
          </p:cNvPr>
          <p:cNvSpPr txBox="1">
            <a:spLocks/>
          </p:cNvSpPr>
          <p:nvPr/>
        </p:nvSpPr>
        <p:spPr bwMode="auto">
          <a:xfrm>
            <a:off x="2484722" y="3993447"/>
            <a:ext cx="968407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直播广场</a:t>
            </a:r>
          </a:p>
        </p:txBody>
      </p:sp>
      <p:grpSp>
        <p:nvGrpSpPr>
          <p:cNvPr id="52" name="537762">
            <a:extLst>
              <a:ext uri="{FF2B5EF4-FFF2-40B4-BE49-F238E27FC236}">
                <a16:creationId xmlns:a16="http://schemas.microsoft.com/office/drawing/2014/main" id="{B1F5BDEE-977C-4865-81DC-97A52C28C5B5}"/>
              </a:ext>
            </a:extLst>
          </p:cNvPr>
          <p:cNvGrpSpPr/>
          <p:nvPr/>
        </p:nvGrpSpPr>
        <p:grpSpPr>
          <a:xfrm>
            <a:off x="2378467" y="3862365"/>
            <a:ext cx="1170616" cy="1934101"/>
            <a:chOff x="593558" y="2951041"/>
            <a:chExt cx="1171073" cy="2592288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15E2B49-6C97-4EC9-B37C-BC2A5F3B6C55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E9D92F96-FF6B-46BE-87C7-77073F0386F4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5" name="909182">
            <a:extLst>
              <a:ext uri="{FF2B5EF4-FFF2-40B4-BE49-F238E27FC236}">
                <a16:creationId xmlns:a16="http://schemas.microsoft.com/office/drawing/2014/main" id="{66D2185A-447E-4AF7-B82C-902DC42CF17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03893" y="4290042"/>
            <a:ext cx="1186956" cy="5652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自然流量中用户通过直播广场入口进入直播间。</a:t>
            </a:r>
          </a:p>
        </p:txBody>
      </p:sp>
      <p:sp>
        <p:nvSpPr>
          <p:cNvPr id="56" name="370502">
            <a:extLst>
              <a:ext uri="{FF2B5EF4-FFF2-40B4-BE49-F238E27FC236}">
                <a16:creationId xmlns:a16="http://schemas.microsoft.com/office/drawing/2014/main" id="{61195485-CC49-4CEF-BFC5-917E97279DF0}"/>
              </a:ext>
            </a:extLst>
          </p:cNvPr>
          <p:cNvSpPr txBox="1">
            <a:spLocks/>
          </p:cNvSpPr>
          <p:nvPr/>
        </p:nvSpPr>
        <p:spPr bwMode="auto">
          <a:xfrm>
            <a:off x="3469060" y="2212382"/>
            <a:ext cx="1119162" cy="246125"/>
          </a:xfrm>
          <a:prstGeom prst="rect">
            <a:avLst/>
          </a:prstGeom>
          <a:solidFill>
            <a:srgbClr val="0760D9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同城</a:t>
            </a:r>
            <a:r>
              <a:rPr lang="en-US" altLang="zh-CN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feed</a:t>
            </a:r>
          </a:p>
        </p:txBody>
      </p:sp>
      <p:sp>
        <p:nvSpPr>
          <p:cNvPr id="57" name="115783">
            <a:extLst>
              <a:ext uri="{FF2B5EF4-FFF2-40B4-BE49-F238E27FC236}">
                <a16:creationId xmlns:a16="http://schemas.microsoft.com/office/drawing/2014/main" id="{CCF8550B-C01F-47B5-9F83-731D1331E8C3}"/>
              </a:ext>
            </a:extLst>
          </p:cNvPr>
          <p:cNvSpPr txBox="1">
            <a:spLocks/>
          </p:cNvSpPr>
          <p:nvPr/>
        </p:nvSpPr>
        <p:spPr bwMode="auto">
          <a:xfrm>
            <a:off x="3532955" y="2705146"/>
            <a:ext cx="968407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同城流量</a:t>
            </a:r>
          </a:p>
        </p:txBody>
      </p:sp>
      <p:grpSp>
        <p:nvGrpSpPr>
          <p:cNvPr id="58" name="587103">
            <a:extLst>
              <a:ext uri="{FF2B5EF4-FFF2-40B4-BE49-F238E27FC236}">
                <a16:creationId xmlns:a16="http://schemas.microsoft.com/office/drawing/2014/main" id="{DB3DBB04-80E4-4481-98FE-7EAD7D6F5189}"/>
              </a:ext>
            </a:extLst>
          </p:cNvPr>
          <p:cNvGrpSpPr/>
          <p:nvPr/>
        </p:nvGrpSpPr>
        <p:grpSpPr>
          <a:xfrm>
            <a:off x="3433642" y="2493989"/>
            <a:ext cx="1170616" cy="2380222"/>
            <a:chOff x="593558" y="2951041"/>
            <a:chExt cx="1171073" cy="2592288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A9AFDE4-4229-4143-9091-D1FBC6BE0A1A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8DC9F16E-5A4E-4DEB-B292-CB129E1276AE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1" name="859523">
            <a:extLst>
              <a:ext uri="{FF2B5EF4-FFF2-40B4-BE49-F238E27FC236}">
                <a16:creationId xmlns:a16="http://schemas.microsoft.com/office/drawing/2014/main" id="{ABF6A55B-1A59-4384-B170-3AB462AE706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09637" y="3053619"/>
            <a:ext cx="929149" cy="17286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自然流量中通过同城</a:t>
            </a:r>
            <a:r>
              <a:rPr lang="en-US" altLang="zh-CN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tab</a:t>
            </a: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下的入口进入直播间，即附近的人，选择“显示位置”，系统则会把你的直播间推送成在附近的人。</a:t>
            </a:r>
          </a:p>
        </p:txBody>
      </p:sp>
      <p:sp>
        <p:nvSpPr>
          <p:cNvPr id="62" name="694704">
            <a:extLst>
              <a:ext uri="{FF2B5EF4-FFF2-40B4-BE49-F238E27FC236}">
                <a16:creationId xmlns:a16="http://schemas.microsoft.com/office/drawing/2014/main" id="{45672003-B300-4248-8B8C-FC7DE47B8D7D}"/>
              </a:ext>
            </a:extLst>
          </p:cNvPr>
          <p:cNvSpPr txBox="1">
            <a:spLocks/>
          </p:cNvSpPr>
          <p:nvPr/>
        </p:nvSpPr>
        <p:spPr bwMode="auto">
          <a:xfrm>
            <a:off x="4740212" y="3489349"/>
            <a:ext cx="1170617" cy="245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短视频引流</a:t>
            </a:r>
            <a:endParaRPr lang="en-US" altLang="zh-CN" sz="1599" dirty="0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63" name="066124">
            <a:extLst>
              <a:ext uri="{FF2B5EF4-FFF2-40B4-BE49-F238E27FC236}">
                <a16:creationId xmlns:a16="http://schemas.microsoft.com/office/drawing/2014/main" id="{89C0C1BB-5F1A-4905-AD98-98DBC0E4F902}"/>
              </a:ext>
            </a:extLst>
          </p:cNvPr>
          <p:cNvSpPr txBox="1">
            <a:spLocks/>
          </p:cNvSpPr>
          <p:nvPr/>
        </p:nvSpPr>
        <p:spPr bwMode="auto">
          <a:xfrm>
            <a:off x="4853802" y="3989362"/>
            <a:ext cx="968407" cy="29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短视频</a:t>
            </a:r>
          </a:p>
        </p:txBody>
      </p:sp>
      <p:grpSp>
        <p:nvGrpSpPr>
          <p:cNvPr id="64" name="801305">
            <a:extLst>
              <a:ext uri="{FF2B5EF4-FFF2-40B4-BE49-F238E27FC236}">
                <a16:creationId xmlns:a16="http://schemas.microsoft.com/office/drawing/2014/main" id="{AE7D14AE-0501-4737-8D0E-545202A599A5}"/>
              </a:ext>
            </a:extLst>
          </p:cNvPr>
          <p:cNvGrpSpPr/>
          <p:nvPr/>
        </p:nvGrpSpPr>
        <p:grpSpPr>
          <a:xfrm>
            <a:off x="4754690" y="3845821"/>
            <a:ext cx="1170616" cy="1922501"/>
            <a:chOff x="593558" y="2951041"/>
            <a:chExt cx="1171073" cy="2592288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FE8E860-79C7-4051-BAA9-71993A36134A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7F9D2002-B53D-4621-99D6-8CF640D5F62A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7" name="272824">
            <a:extLst>
              <a:ext uri="{FF2B5EF4-FFF2-40B4-BE49-F238E27FC236}">
                <a16:creationId xmlns:a16="http://schemas.microsoft.com/office/drawing/2014/main" id="{227DE132-6A8C-4C1F-A39D-C7161103CC9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853801" y="4281827"/>
            <a:ext cx="1006571" cy="11469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自然流量中，用户从推荐</a:t>
            </a:r>
            <a:r>
              <a:rPr lang="en-US" altLang="zh-CN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tab</a:t>
            </a: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的主播短视频进入直播间，点击短视频中的主播头像进入直播间。</a:t>
            </a:r>
          </a:p>
        </p:txBody>
      </p:sp>
      <p:sp>
        <p:nvSpPr>
          <p:cNvPr id="68" name="634244">
            <a:extLst>
              <a:ext uri="{FF2B5EF4-FFF2-40B4-BE49-F238E27FC236}">
                <a16:creationId xmlns:a16="http://schemas.microsoft.com/office/drawing/2014/main" id="{8B6F09F3-80FD-4BB7-9247-EB9FE40001E2}"/>
              </a:ext>
            </a:extLst>
          </p:cNvPr>
          <p:cNvSpPr txBox="1">
            <a:spLocks/>
          </p:cNvSpPr>
          <p:nvPr/>
        </p:nvSpPr>
        <p:spPr bwMode="auto">
          <a:xfrm>
            <a:off x="6094150" y="2203984"/>
            <a:ext cx="1170617" cy="245447"/>
          </a:xfrm>
          <a:prstGeom prst="rect">
            <a:avLst/>
          </a:prstGeom>
          <a:solidFill>
            <a:srgbClr val="0760D9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关注</a:t>
            </a:r>
            <a:r>
              <a:rPr lang="en-US" altLang="zh-CN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Tab</a:t>
            </a:r>
          </a:p>
        </p:txBody>
      </p:sp>
      <p:sp>
        <p:nvSpPr>
          <p:cNvPr id="69" name="479425">
            <a:extLst>
              <a:ext uri="{FF2B5EF4-FFF2-40B4-BE49-F238E27FC236}">
                <a16:creationId xmlns:a16="http://schemas.microsoft.com/office/drawing/2014/main" id="{097A1216-2FA4-45CC-A791-450804B16E9E}"/>
              </a:ext>
            </a:extLst>
          </p:cNvPr>
          <p:cNvSpPr txBox="1">
            <a:spLocks/>
          </p:cNvSpPr>
          <p:nvPr/>
        </p:nvSpPr>
        <p:spPr bwMode="auto">
          <a:xfrm>
            <a:off x="6106604" y="2574407"/>
            <a:ext cx="1174199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关注标签</a:t>
            </a:r>
          </a:p>
        </p:txBody>
      </p:sp>
      <p:grpSp>
        <p:nvGrpSpPr>
          <p:cNvPr id="70" name="841845">
            <a:extLst>
              <a:ext uri="{FF2B5EF4-FFF2-40B4-BE49-F238E27FC236}">
                <a16:creationId xmlns:a16="http://schemas.microsoft.com/office/drawing/2014/main" id="{67F04B7A-0CD1-4FB1-9328-783A69B5D681}"/>
              </a:ext>
            </a:extLst>
          </p:cNvPr>
          <p:cNvGrpSpPr/>
          <p:nvPr/>
        </p:nvGrpSpPr>
        <p:grpSpPr>
          <a:xfrm>
            <a:off x="6110186" y="2511098"/>
            <a:ext cx="1170616" cy="2002974"/>
            <a:chOff x="593558" y="2951041"/>
            <a:chExt cx="1171073" cy="2592288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CE70B533-FB7D-4022-A510-53DE24CAB50A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7DE1D13-0ACC-441D-80B0-F6AEE5B091E3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3" name="113275">
            <a:extLst>
              <a:ext uri="{FF2B5EF4-FFF2-40B4-BE49-F238E27FC236}">
                <a16:creationId xmlns:a16="http://schemas.microsoft.com/office/drawing/2014/main" id="{60A48D9D-30FA-443E-923E-8B1E6A9AB88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62904" y="2926845"/>
            <a:ext cx="1252428" cy="5652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自然流量中，用户从关注</a:t>
            </a:r>
            <a:r>
              <a:rPr lang="en-US" altLang="zh-CN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tab</a:t>
            </a:r>
            <a:r>
              <a:rPr lang="zh-CN" altLang="en-US" sz="105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下的入口进入直播间。</a:t>
            </a:r>
          </a:p>
        </p:txBody>
      </p:sp>
      <p:sp>
        <p:nvSpPr>
          <p:cNvPr id="74" name="958446">
            <a:extLst>
              <a:ext uri="{FF2B5EF4-FFF2-40B4-BE49-F238E27FC236}">
                <a16:creationId xmlns:a16="http://schemas.microsoft.com/office/drawing/2014/main" id="{7C493CF9-09EE-4F83-847C-1E3586F8206A}"/>
              </a:ext>
            </a:extLst>
          </p:cNvPr>
          <p:cNvSpPr txBox="1">
            <a:spLocks/>
          </p:cNvSpPr>
          <p:nvPr/>
        </p:nvSpPr>
        <p:spPr bwMode="auto">
          <a:xfrm>
            <a:off x="7309519" y="3413517"/>
            <a:ext cx="1170617" cy="245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搜索</a:t>
            </a:r>
            <a:endParaRPr lang="en-US" altLang="zh-CN" sz="1599" dirty="0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75" name="329876">
            <a:extLst>
              <a:ext uri="{FF2B5EF4-FFF2-40B4-BE49-F238E27FC236}">
                <a16:creationId xmlns:a16="http://schemas.microsoft.com/office/drawing/2014/main" id="{17BD710D-753F-4834-A9D3-51EBE9E76F4A}"/>
              </a:ext>
            </a:extLst>
          </p:cNvPr>
          <p:cNvSpPr txBox="1">
            <a:spLocks/>
          </p:cNvSpPr>
          <p:nvPr/>
        </p:nvSpPr>
        <p:spPr bwMode="auto">
          <a:xfrm>
            <a:off x="7349453" y="3845822"/>
            <a:ext cx="1174199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搜索</a:t>
            </a:r>
          </a:p>
        </p:txBody>
      </p:sp>
      <p:grpSp>
        <p:nvGrpSpPr>
          <p:cNvPr id="76" name="164047">
            <a:extLst>
              <a:ext uri="{FF2B5EF4-FFF2-40B4-BE49-F238E27FC236}">
                <a16:creationId xmlns:a16="http://schemas.microsoft.com/office/drawing/2014/main" id="{2E3A260B-D5AE-4D30-877A-CA1EEF39E798}"/>
              </a:ext>
            </a:extLst>
          </p:cNvPr>
          <p:cNvGrpSpPr/>
          <p:nvPr/>
        </p:nvGrpSpPr>
        <p:grpSpPr>
          <a:xfrm>
            <a:off x="7353035" y="3750429"/>
            <a:ext cx="1170616" cy="2046038"/>
            <a:chOff x="593558" y="2951041"/>
            <a:chExt cx="1171073" cy="2592288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AB3F1208-0E5F-422B-BA2E-5122AA4EA8C5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4CEA6775-9225-4F7D-AA69-4CC8D10CA783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9" name="536477">
            <a:extLst>
              <a:ext uri="{FF2B5EF4-FFF2-40B4-BE49-F238E27FC236}">
                <a16:creationId xmlns:a16="http://schemas.microsoft.com/office/drawing/2014/main" id="{0D3DB683-8438-46A2-9CFA-11860F2FF90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353036" y="4136987"/>
            <a:ext cx="1105145" cy="3182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自然流量中，用户通过搜索进入直播间</a:t>
            </a:r>
          </a:p>
        </p:txBody>
      </p:sp>
      <p:sp>
        <p:nvSpPr>
          <p:cNvPr id="80" name="908897">
            <a:extLst>
              <a:ext uri="{FF2B5EF4-FFF2-40B4-BE49-F238E27FC236}">
                <a16:creationId xmlns:a16="http://schemas.microsoft.com/office/drawing/2014/main" id="{B83E8B74-B555-45BD-9AB1-48AA777EDFCF}"/>
              </a:ext>
            </a:extLst>
          </p:cNvPr>
          <p:cNvSpPr txBox="1">
            <a:spLocks/>
          </p:cNvSpPr>
          <p:nvPr/>
        </p:nvSpPr>
        <p:spPr bwMode="auto">
          <a:xfrm>
            <a:off x="8651937" y="2212382"/>
            <a:ext cx="1170617" cy="245447"/>
          </a:xfrm>
          <a:prstGeom prst="rect">
            <a:avLst/>
          </a:prstGeom>
          <a:solidFill>
            <a:srgbClr val="0760D9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个人主页</a:t>
            </a:r>
            <a:endParaRPr lang="en-US" altLang="zh-CN" sz="1599" dirty="0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81" name="743168">
            <a:extLst>
              <a:ext uri="{FF2B5EF4-FFF2-40B4-BE49-F238E27FC236}">
                <a16:creationId xmlns:a16="http://schemas.microsoft.com/office/drawing/2014/main" id="{7BE8D3F1-A683-49DF-95D7-CD37C0829215}"/>
              </a:ext>
            </a:extLst>
          </p:cNvPr>
          <p:cNvSpPr txBox="1">
            <a:spLocks/>
          </p:cNvSpPr>
          <p:nvPr/>
        </p:nvSpPr>
        <p:spPr bwMode="auto">
          <a:xfrm>
            <a:off x="8664391" y="2645864"/>
            <a:ext cx="1174199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个人主页</a:t>
            </a:r>
          </a:p>
        </p:txBody>
      </p:sp>
      <p:grpSp>
        <p:nvGrpSpPr>
          <p:cNvPr id="82" name="115598">
            <a:extLst>
              <a:ext uri="{FF2B5EF4-FFF2-40B4-BE49-F238E27FC236}">
                <a16:creationId xmlns:a16="http://schemas.microsoft.com/office/drawing/2014/main" id="{125D9FDB-7271-42DA-BC9D-09CF45037E56}"/>
              </a:ext>
            </a:extLst>
          </p:cNvPr>
          <p:cNvGrpSpPr/>
          <p:nvPr/>
        </p:nvGrpSpPr>
        <p:grpSpPr>
          <a:xfrm>
            <a:off x="8667976" y="2550069"/>
            <a:ext cx="1170616" cy="1731551"/>
            <a:chOff x="593558" y="2951041"/>
            <a:chExt cx="1171073" cy="2592288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8484CDBB-9926-4C05-9396-C50F09A2C30D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7506FDEA-8064-4596-B44D-8240BE8752D8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85" name="486917">
            <a:extLst>
              <a:ext uri="{FF2B5EF4-FFF2-40B4-BE49-F238E27FC236}">
                <a16:creationId xmlns:a16="http://schemas.microsoft.com/office/drawing/2014/main" id="{296B5CEC-5113-404D-88C9-1C2A0B1A432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520691" y="2998301"/>
            <a:ext cx="1252428" cy="5922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自然流量中，用户查看个人主页并进入直播间。</a:t>
            </a:r>
          </a:p>
        </p:txBody>
      </p:sp>
      <p:sp>
        <p:nvSpPr>
          <p:cNvPr id="86" name="321198">
            <a:extLst>
              <a:ext uri="{FF2B5EF4-FFF2-40B4-BE49-F238E27FC236}">
                <a16:creationId xmlns:a16="http://schemas.microsoft.com/office/drawing/2014/main" id="{52823FAC-EA8F-4646-A3BB-7F6520C6CB74}"/>
              </a:ext>
            </a:extLst>
          </p:cNvPr>
          <p:cNvSpPr txBox="1">
            <a:spLocks/>
          </p:cNvSpPr>
          <p:nvPr/>
        </p:nvSpPr>
        <p:spPr bwMode="auto">
          <a:xfrm>
            <a:off x="9965401" y="3446499"/>
            <a:ext cx="1170617" cy="24544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FFFFFF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订单中心</a:t>
            </a:r>
            <a:endParaRPr lang="en-US" altLang="zh-CN" sz="1599" dirty="0">
              <a:solidFill>
                <a:srgbClr val="FFFFFF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87" name="693518">
            <a:extLst>
              <a:ext uri="{FF2B5EF4-FFF2-40B4-BE49-F238E27FC236}">
                <a16:creationId xmlns:a16="http://schemas.microsoft.com/office/drawing/2014/main" id="{9920509B-6B49-4361-B5A0-350EBDDB9CB4}"/>
              </a:ext>
            </a:extLst>
          </p:cNvPr>
          <p:cNvSpPr txBox="1">
            <a:spLocks/>
          </p:cNvSpPr>
          <p:nvPr/>
        </p:nvSpPr>
        <p:spPr bwMode="auto">
          <a:xfrm>
            <a:off x="9977854" y="3862847"/>
            <a:ext cx="1174199" cy="2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4568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99" dirty="0">
                <a:solidFill>
                  <a:srgbClr val="3D3D3D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订单中心</a:t>
            </a:r>
          </a:p>
        </p:txBody>
      </p:sp>
      <p:grpSp>
        <p:nvGrpSpPr>
          <p:cNvPr id="88" name="438799">
            <a:extLst>
              <a:ext uri="{FF2B5EF4-FFF2-40B4-BE49-F238E27FC236}">
                <a16:creationId xmlns:a16="http://schemas.microsoft.com/office/drawing/2014/main" id="{09AEFB6D-9946-470A-B73C-4B70A2F75080}"/>
              </a:ext>
            </a:extLst>
          </p:cNvPr>
          <p:cNvGrpSpPr/>
          <p:nvPr/>
        </p:nvGrpSpPr>
        <p:grpSpPr>
          <a:xfrm>
            <a:off x="9981437" y="3756094"/>
            <a:ext cx="1170616" cy="1903738"/>
            <a:chOff x="593558" y="2951041"/>
            <a:chExt cx="1171073" cy="2592288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9E360EA8-B399-4AE5-BD92-57BC8CACAEEA}"/>
                </a:ext>
              </a:extLst>
            </p:cNvPr>
            <p:cNvCxnSpPr/>
            <p:nvPr/>
          </p:nvCxnSpPr>
          <p:spPr bwMode="auto">
            <a:xfrm flipV="1">
              <a:off x="1763150" y="2951041"/>
              <a:ext cx="0" cy="25922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DDA36360-CA14-4BA3-817D-DCC27CE2BE7E}"/>
                </a:ext>
              </a:extLst>
            </p:cNvPr>
            <p:cNvCxnSpPr/>
            <p:nvPr/>
          </p:nvCxnSpPr>
          <p:spPr bwMode="auto">
            <a:xfrm>
              <a:off x="593558" y="2951748"/>
              <a:ext cx="117107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91" name="800119">
            <a:extLst>
              <a:ext uri="{FF2B5EF4-FFF2-40B4-BE49-F238E27FC236}">
                <a16:creationId xmlns:a16="http://schemas.microsoft.com/office/drawing/2014/main" id="{4F419D9C-999A-41CA-8B55-F533C336E39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850836" y="4343302"/>
            <a:ext cx="1252428" cy="998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0F0F0">
                    <a:lumMod val="25000"/>
                  </a:srgb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sym typeface="微软雅黑" panose="020B0503020204020204" pitchFamily="34" charset="-122"/>
              </a:rPr>
              <a:t>在“我的订单”查看订单时，下方会给你推荐一些你可能会愿意看的店铺和直播。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81BB2A6E-F263-04A2-D285-E958BA322A68}"/>
              </a:ext>
            </a:extLst>
          </p:cNvPr>
          <p:cNvSpPr/>
          <p:nvPr/>
        </p:nvSpPr>
        <p:spPr>
          <a:xfrm>
            <a:off x="2151871" y="970489"/>
            <a:ext cx="832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常见的直播间流量来源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自然流量</a:t>
            </a:r>
          </a:p>
        </p:txBody>
      </p:sp>
    </p:spTree>
    <p:extLst>
      <p:ext uri="{BB962C8B-B14F-4D97-AF65-F5344CB8AC3E}">
        <p14:creationId xmlns:p14="http://schemas.microsoft.com/office/powerpoint/2010/main" val="150494104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764085" y="2700357"/>
            <a:ext cx="3892176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12</a:t>
            </a: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亿全网阅读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从何而来？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0324" y="1324507"/>
            <a:ext cx="5011218" cy="5011218"/>
          </a:xfrm>
          <a:prstGeom prst="rect">
            <a:avLst/>
          </a:prstGeom>
        </p:spPr>
      </p:pic>
      <p:sp>
        <p:nvSpPr>
          <p:cNvPr id="2" name="356729">
            <a:hlinkClick r:id="rId3"/>
            <a:extLst>
              <a:ext uri="{FF2B5EF4-FFF2-40B4-BE49-F238E27FC236}">
                <a16:creationId xmlns:a16="http://schemas.microsoft.com/office/drawing/2014/main" id="{14655F66-CAE6-84A7-5394-1DC0CBEE9327}"/>
              </a:ext>
            </a:extLst>
          </p:cNvPr>
          <p:cNvSpPr txBox="1"/>
          <p:nvPr/>
        </p:nvSpPr>
        <p:spPr>
          <a:xfrm>
            <a:off x="2875134" y="4256429"/>
            <a:ext cx="5396620" cy="5656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正能量自有大流量</a:t>
            </a:r>
          </a:p>
        </p:txBody>
      </p:sp>
    </p:spTree>
    <p:extLst>
      <p:ext uri="{BB962C8B-B14F-4D97-AF65-F5344CB8AC3E}">
        <p14:creationId xmlns:p14="http://schemas.microsoft.com/office/powerpoint/2010/main" val="402901635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互动指标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601813" y="2267971"/>
            <a:ext cx="4077811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互动指标体现的是用户对于直播内容的兴趣度，进而影响直播间的热度，以及系统基于直播间热度的推荐。具体体现为：用户停留时长、粉丝团、关注、评论、点赞等行为。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商品指标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74882" y="2284735"/>
            <a:ext cx="3541427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商品指标体现的是用户对于商品的兴趣度，进而影响系统基于商品的人群推荐。商品指标体现为：商品曝光、商品点击、订单生成、订单购买。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订单指标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773141" y="4733225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订单指标体现的是直播间的变现效率，越成熟的直播间对于该指标的考核力度就越大。如：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GMV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UV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GPM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（千次展示成交额）、购买转化率等。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粉丝指标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597736" y="4556599"/>
            <a:ext cx="3970138" cy="1542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粉丝指标体现的是粉丝对直播间的兴趣，粉丝是最容易看到直播间的人群，一旦粉丝对直播间的兴趣度降低，会影响直播间整体的流量。粉丝指标包括：活跃粉丝看播占比、粉丝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UV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、粉丝互动率等。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1362303" y="838477"/>
            <a:ext cx="94564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获取直播间流量的方法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直播间内转化</a:t>
            </a:r>
          </a:p>
        </p:txBody>
      </p:sp>
    </p:spTree>
    <p:extLst>
      <p:ext uri="{BB962C8B-B14F-4D97-AF65-F5344CB8AC3E}">
        <p14:creationId xmlns:p14="http://schemas.microsoft.com/office/powerpoint/2010/main" val="370369941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772405">
            <a:extLst>
              <a:ext uri="{FF2B5EF4-FFF2-40B4-BE49-F238E27FC236}">
                <a16:creationId xmlns:a16="http://schemas.microsoft.com/office/drawing/2014/main" id="{5F740121-1A70-49A3-8268-DBDCCA62636C}"/>
              </a:ext>
            </a:extLst>
          </p:cNvPr>
          <p:cNvSpPr/>
          <p:nvPr/>
        </p:nvSpPr>
        <p:spPr>
          <a:xfrm>
            <a:off x="2305723" y="4634735"/>
            <a:ext cx="1767964" cy="799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评论、点赞、关注、粉丝团</a:t>
            </a:r>
          </a:p>
        </p:txBody>
      </p:sp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2305724" y="2543885"/>
            <a:ext cx="1574470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规则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2696245" y="3693322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规则</a:t>
            </a:r>
          </a:p>
        </p:txBody>
      </p:sp>
      <p:sp>
        <p:nvSpPr>
          <p:cNvPr id="42" name="467126">
            <a:extLst>
              <a:ext uri="{FF2B5EF4-FFF2-40B4-BE49-F238E27FC236}">
                <a16:creationId xmlns:a16="http://schemas.microsoft.com/office/drawing/2014/main" id="{27B5BAE1-4E22-4675-AF2F-35422A316A5F}"/>
              </a:ext>
            </a:extLst>
          </p:cNvPr>
          <p:cNvSpPr/>
          <p:nvPr/>
        </p:nvSpPr>
        <p:spPr>
          <a:xfrm>
            <a:off x="3972642" y="4659276"/>
            <a:ext cx="2269937" cy="799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商品曝光</a:t>
            </a:r>
            <a:endParaRPr lang="en-US" altLang="zh-CN" sz="1999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商品点击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4350643" y="2568426"/>
            <a:ext cx="1569661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奖品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4776081" y="3714993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奖品</a:t>
            </a:r>
          </a:p>
        </p:txBody>
      </p:sp>
      <p:sp>
        <p:nvSpPr>
          <p:cNvPr id="47" name="252748">
            <a:extLst>
              <a:ext uri="{FF2B5EF4-FFF2-40B4-BE49-F238E27FC236}">
                <a16:creationId xmlns:a16="http://schemas.microsoft.com/office/drawing/2014/main" id="{005310BF-A3C4-4928-9CCB-202E634CF5AB}"/>
              </a:ext>
            </a:extLst>
          </p:cNvPr>
          <p:cNvSpPr/>
          <p:nvPr/>
        </p:nvSpPr>
        <p:spPr>
          <a:xfrm>
            <a:off x="6270440" y="4634735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平均用户在线时长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6620579" y="2543885"/>
            <a:ext cx="1569661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时间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6958728" y="3712637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时间</a:t>
            </a:r>
          </a:p>
        </p:txBody>
      </p:sp>
      <p:sp>
        <p:nvSpPr>
          <p:cNvPr id="52" name="575618">
            <a:extLst>
              <a:ext uri="{FF2B5EF4-FFF2-40B4-BE49-F238E27FC236}">
                <a16:creationId xmlns:a16="http://schemas.microsoft.com/office/drawing/2014/main" id="{C6CF3044-5FF3-49F4-B1F7-8C44AD4FA1EC}"/>
              </a:ext>
            </a:extLst>
          </p:cNvPr>
          <p:cNvSpPr/>
          <p:nvPr/>
        </p:nvSpPr>
        <p:spPr>
          <a:xfrm>
            <a:off x="8467193" y="4626331"/>
            <a:ext cx="2269937" cy="807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订单生成率</a:t>
            </a:r>
            <a:endParaRPr lang="en-US" altLang="zh-CN" sz="1999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商品点击率</a:t>
            </a:r>
          </a:p>
        </p:txBody>
      </p:sp>
      <p:sp>
        <p:nvSpPr>
          <p:cNvPr id="54" name="781209">
            <a:extLst>
              <a:ext uri="{FF2B5EF4-FFF2-40B4-BE49-F238E27FC236}">
                <a16:creationId xmlns:a16="http://schemas.microsoft.com/office/drawing/2014/main" id="{7DE0AB0A-153B-4EFA-9467-B835847D1530}"/>
              </a:ext>
            </a:extLst>
          </p:cNvPr>
          <p:cNvSpPr/>
          <p:nvPr/>
        </p:nvSpPr>
        <p:spPr>
          <a:xfrm>
            <a:off x="8789474" y="2543885"/>
            <a:ext cx="1569660" cy="923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398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数量</a:t>
            </a:r>
          </a:p>
        </p:txBody>
      </p:sp>
      <p:sp>
        <p:nvSpPr>
          <p:cNvPr id="56" name="998800">
            <a:extLst>
              <a:ext uri="{FF2B5EF4-FFF2-40B4-BE49-F238E27FC236}">
                <a16:creationId xmlns:a16="http://schemas.microsoft.com/office/drawing/2014/main" id="{F919A310-EA60-4DAA-A9A8-D7A8AD538946}"/>
              </a:ext>
            </a:extLst>
          </p:cNvPr>
          <p:cNvSpPr/>
          <p:nvPr/>
        </p:nvSpPr>
        <p:spPr bwMode="auto">
          <a:xfrm>
            <a:off x="9185217" y="3685159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数量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6706E8E8-09A2-FEBA-E9B9-526D4626F575}"/>
              </a:ext>
            </a:extLst>
          </p:cNvPr>
          <p:cNvSpPr/>
          <p:nvPr/>
        </p:nvSpPr>
        <p:spPr>
          <a:xfrm>
            <a:off x="1694794" y="1372008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一个福利活动至少要包含规则、奖品、时间、数量这几种信息。</a:t>
            </a:r>
            <a:endParaRPr lang="en-US" altLang="zh-CN" sz="240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在直播间中，我们要把每一项信息替换为相关指标。</a:t>
            </a:r>
          </a:p>
        </p:txBody>
      </p:sp>
    </p:spTree>
    <p:extLst>
      <p:ext uri="{BB962C8B-B14F-4D97-AF65-F5344CB8AC3E}">
        <p14:creationId xmlns:p14="http://schemas.microsoft.com/office/powerpoint/2010/main" val="99317244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150587" y="2288361"/>
            <a:ext cx="2832486" cy="707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通过网络红人和达人来进行种草引流。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7141025" y="2188877"/>
            <a:ext cx="2832486" cy="707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通过商家培养的网红进行种草引流。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0260" y="4296314"/>
            <a:ext cx="3408030" cy="1322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长期坚持短视频种草。</a:t>
            </a:r>
            <a:endParaRPr lang="en-US" altLang="zh-CN" sz="1999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“直播推荐</a:t>
            </a:r>
            <a:r>
              <a:rPr lang="en-US" altLang="zh-CN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——</a:t>
            </a: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推荐</a:t>
            </a:r>
            <a:r>
              <a:rPr lang="en-US" altLang="zh-CN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Feed</a:t>
            </a: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流” 是一个垂类电商直播间最主要的流量来源。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62763" y="4409672"/>
            <a:ext cx="3605111" cy="1322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除了直播推荐流量和广告流量外，直播间内的流量还会由三种渠道所构成：关注、搜索、同城。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1644431" y="838477"/>
            <a:ext cx="88921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获取直播间流量的方法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短视频引流</a:t>
            </a:r>
          </a:p>
        </p:txBody>
      </p:sp>
    </p:spTree>
    <p:extLst>
      <p:ext uri="{BB962C8B-B14F-4D97-AF65-F5344CB8AC3E}">
        <p14:creationId xmlns:p14="http://schemas.microsoft.com/office/powerpoint/2010/main" val="71331213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702036" y="1949123"/>
            <a:ext cx="140134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082CA76-C253-4F34-85E4-32E849B0B41B}"/>
              </a:ext>
            </a:extLst>
          </p:cNvPr>
          <p:cNvSpPr/>
          <p:nvPr/>
        </p:nvSpPr>
        <p:spPr>
          <a:xfrm>
            <a:off x="4355554" y="1641794"/>
            <a:ext cx="4927362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开展直播各阶段引流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9B8739-59B0-42A0-82D2-A27FE7F351CD}"/>
              </a:ext>
            </a:extLst>
          </p:cNvPr>
          <p:cNvSpPr txBox="1"/>
          <p:nvPr/>
        </p:nvSpPr>
        <p:spPr>
          <a:xfrm>
            <a:off x="2341835" y="4289629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Lead the live broadcast at various stages</a:t>
            </a:r>
          </a:p>
        </p:txBody>
      </p:sp>
      <p:sp>
        <p:nvSpPr>
          <p:cNvPr id="15" name="664867">
            <a:extLst>
              <a:ext uri="{FF2B5EF4-FFF2-40B4-BE49-F238E27FC236}">
                <a16:creationId xmlns:a16="http://schemas.microsoft.com/office/drawing/2014/main" id="{385EC12F-CDEC-490C-AEF3-C6C61E4E4E4A}"/>
              </a:ext>
            </a:extLst>
          </p:cNvPr>
          <p:cNvSpPr txBox="1"/>
          <p:nvPr/>
        </p:nvSpPr>
        <p:spPr>
          <a:xfrm>
            <a:off x="9451031" y="4468397"/>
            <a:ext cx="261344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</a:p>
        </p:txBody>
      </p:sp>
      <p:sp>
        <p:nvSpPr>
          <p:cNvPr id="16" name="036296">
            <a:extLst>
              <a:ext uri="{FF2B5EF4-FFF2-40B4-BE49-F238E27FC236}">
                <a16:creationId xmlns:a16="http://schemas.microsoft.com/office/drawing/2014/main" id="{0B3B37E2-3435-482F-99AC-B85BE7C2E7A7}"/>
              </a:ext>
            </a:extLst>
          </p:cNvPr>
          <p:cNvSpPr txBox="1"/>
          <p:nvPr/>
        </p:nvSpPr>
        <p:spPr>
          <a:xfrm>
            <a:off x="9451034" y="5401021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直播后引流技巧</a:t>
            </a:r>
          </a:p>
        </p:txBody>
      </p:sp>
      <p:sp>
        <p:nvSpPr>
          <p:cNvPr id="17" name="871467">
            <a:extLst>
              <a:ext uri="{FF2B5EF4-FFF2-40B4-BE49-F238E27FC236}">
                <a16:creationId xmlns:a16="http://schemas.microsoft.com/office/drawing/2014/main" id="{CB21302B-CB9B-42F5-A11C-1AE8C229BB2B}"/>
              </a:ext>
            </a:extLst>
          </p:cNvPr>
          <p:cNvSpPr txBox="1"/>
          <p:nvPr/>
        </p:nvSpPr>
        <p:spPr>
          <a:xfrm>
            <a:off x="9432206" y="4902345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直播中引流技巧</a:t>
            </a:r>
          </a:p>
        </p:txBody>
      </p:sp>
      <p:sp>
        <p:nvSpPr>
          <p:cNvPr id="2" name="036296">
            <a:extLst>
              <a:ext uri="{FF2B5EF4-FFF2-40B4-BE49-F238E27FC236}">
                <a16:creationId xmlns:a16="http://schemas.microsoft.com/office/drawing/2014/main" id="{63B6DC9D-2791-C740-DF33-62B06267EF86}"/>
              </a:ext>
            </a:extLst>
          </p:cNvPr>
          <p:cNvSpPr txBox="1"/>
          <p:nvPr/>
        </p:nvSpPr>
        <p:spPr>
          <a:xfrm>
            <a:off x="9451031" y="5899697"/>
            <a:ext cx="2547120" cy="6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直播后引流二次传播渠道选择</a:t>
            </a:r>
          </a:p>
        </p:txBody>
      </p:sp>
    </p:spTree>
    <p:extLst>
      <p:ext uri="{BB962C8B-B14F-4D97-AF65-F5344CB8AC3E}">
        <p14:creationId xmlns:p14="http://schemas.microsoft.com/office/powerpoint/2010/main" val="342574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984114">
            <a:extLst>
              <a:ext uri="{FF2B5EF4-FFF2-40B4-BE49-F238E27FC236}">
                <a16:creationId xmlns:a16="http://schemas.microsoft.com/office/drawing/2014/main" id="{747B3C00-B19E-4E85-B305-14DFB49C0E3A}"/>
              </a:ext>
            </a:extLst>
          </p:cNvPr>
          <p:cNvSpPr/>
          <p:nvPr/>
        </p:nvSpPr>
        <p:spPr>
          <a:xfrm>
            <a:off x="1331798" y="3070886"/>
            <a:ext cx="2368707" cy="2282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）图片高清干净有焦点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）突出人物标签和特点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）强化个人品牌形象</a:t>
            </a: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911100" y="2117035"/>
            <a:ext cx="2817210" cy="953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巧妙设置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直播间封面</a:t>
            </a:r>
          </a:p>
        </p:txBody>
      </p:sp>
      <p:sp>
        <p:nvSpPr>
          <p:cNvPr id="47" name="190714">
            <a:extLst>
              <a:ext uri="{FF2B5EF4-FFF2-40B4-BE49-F238E27FC236}">
                <a16:creationId xmlns:a16="http://schemas.microsoft.com/office/drawing/2014/main" id="{DE5DAFF6-DD64-4E80-8EAE-592AA0670A45}"/>
              </a:ext>
            </a:extLst>
          </p:cNvPr>
          <p:cNvSpPr/>
          <p:nvPr/>
        </p:nvSpPr>
        <p:spPr>
          <a:xfrm>
            <a:off x="8453860" y="3016038"/>
            <a:ext cx="2709180" cy="265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）个人昵称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备注下次直播的时间</a:t>
            </a: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）个人简介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添加直播预告</a:t>
            </a:r>
            <a:endParaRPr lang="en-US" altLang="zh-CN" sz="200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）主页背景图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设置直播时间、直播主题和福利。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399845" y="1986731"/>
            <a:ext cx="2817210" cy="953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完善个人账号和个人主页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直播前</a:t>
            </a:r>
            <a:endParaRPr lang="en-US" altLang="zh-CN" sz="2400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引流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5A951BD2-8F5A-FB9E-55C8-39825A54DD30}"/>
              </a:ext>
            </a:extLst>
          </p:cNvPr>
          <p:cNvSpPr/>
          <p:nvPr/>
        </p:nvSpPr>
        <p:spPr>
          <a:xfrm>
            <a:off x="4265380" y="103496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</a:p>
        </p:txBody>
      </p:sp>
    </p:spTree>
    <p:extLst>
      <p:ext uri="{BB962C8B-B14F-4D97-AF65-F5344CB8AC3E}">
        <p14:creationId xmlns:p14="http://schemas.microsoft.com/office/powerpoint/2010/main" val="4138359880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3538041" y="2061970"/>
            <a:ext cx="4015473" cy="350801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、重点前置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在撰写文案时，应该尽量做到言简意赅，字数控制在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100—140 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字之间，前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30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个字提炼重点，抓住用户眼球。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这条微博预告文案里，红包雨福利提醒，做到了快速吸引用户眼球。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667" y="4131015"/>
            <a:ext cx="3443414" cy="3085470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1886524" y="1034960"/>
            <a:ext cx="8892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利用站外流量引流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FD4B67F-82F6-78CD-DA88-B47138184D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60160" y="1950002"/>
            <a:ext cx="2106870" cy="4157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7438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2203764" y="2127189"/>
            <a:ext cx="4015473" cy="30648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、增加互动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①巧用微博自带的“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@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#”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等工具，提高文案的阅读率，增大传播范围。例如，当用户看到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#ByYou#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等话题时，可以吸引对话题感兴趣的精准用户。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178" y="5287603"/>
            <a:ext cx="2576401" cy="2308583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1886524" y="1034960"/>
            <a:ext cx="8892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利用站外流量引流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85981D-6463-699B-9EFF-A45CF04024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19338" y="2136615"/>
            <a:ext cx="4123833" cy="2867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486499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47500" y="2298439"/>
            <a:ext cx="562240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线上“种草”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线下引流</a:t>
            </a:r>
          </a:p>
        </p:txBody>
      </p:sp>
      <p:sp>
        <p:nvSpPr>
          <p:cNvPr id="41" name="356729">
            <a:hlinkClick r:id="rId3"/>
            <a:extLst>
              <a:ext uri="{FF2B5EF4-FFF2-40B4-BE49-F238E27FC236}">
                <a16:creationId xmlns:a16="http://schemas.microsoft.com/office/drawing/2014/main" id="{FE2EE235-CDF4-46A8-A092-1B6D8735E416}"/>
              </a:ext>
            </a:extLst>
          </p:cNvPr>
          <p:cNvSpPr txBox="1"/>
          <p:nvPr/>
        </p:nvSpPr>
        <p:spPr>
          <a:xfrm>
            <a:off x="2843561" y="3838097"/>
            <a:ext cx="5396620" cy="5656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在直播里看美丽中国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914535" y="1634425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8363" y="1347182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10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3594025" y="2108528"/>
            <a:ext cx="4015473" cy="30648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、增加互动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②巧用各种奖励的方式。例如转发、评论、点赞，抽赠礼品等，通过裂变的方式宣传直播间。以抽奖的形式吸引用户转发、评论、点赞，也是微博文案中常用的引流方式。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57" y="3890196"/>
            <a:ext cx="3270890" cy="2930880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1886524" y="1034960"/>
            <a:ext cx="8892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利用站外流量引流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4B800A-E4AE-72E8-2024-A50F748977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49303" y="1837780"/>
            <a:ext cx="2030095" cy="3985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705555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2299994" y="2057580"/>
            <a:ext cx="5103846" cy="395121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）标题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）促销式。“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618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电商节，明星同款美妆专场，大牌打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折”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）新闻式。“心动警告！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…..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都在今晚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8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点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XXX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直播间！”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）命令式。“痘痘肌美眉合集咯！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XX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自用痘肌好物来啦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~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赶紧进来抄作业！”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7678" y="4782323"/>
            <a:ext cx="2562054" cy="2295728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2732909" y="1034960"/>
            <a:ext cx="7199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公众号引流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DE27B5F-04FD-AE0E-AE29-13FD4DBB2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35076" y="2294519"/>
            <a:ext cx="3470055" cy="2711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846770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2134376" y="1973605"/>
            <a:ext cx="4641982" cy="350801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）产品介绍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）价值利益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.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三步关联法则”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——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产品核心卖点是什么，能帮用户解决什么问题，能给用户带来什么价格利益。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）设置悬念价格。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设置悬念价格，以此激发用户的好奇心。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7678" y="4782323"/>
            <a:ext cx="2562054" cy="2295728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2732909" y="1034960"/>
            <a:ext cx="7199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公众号引流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334A38-F522-3313-302D-6372569384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9258" y="2157247"/>
            <a:ext cx="4132528" cy="2896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027669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3717470" y="2685970"/>
            <a:ext cx="3081436" cy="12920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）奖品诱惑法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）直接预热法</a:t>
            </a:r>
          </a:p>
          <a:p>
            <a:pPr indent="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）产品剧透法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085" y="3237723"/>
            <a:ext cx="3838081" cy="3439112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9520B85B-B5E8-251A-07B0-D00A05C19B2C}"/>
              </a:ext>
            </a:extLst>
          </p:cNvPr>
          <p:cNvSpPr/>
          <p:nvPr/>
        </p:nvSpPr>
        <p:spPr>
          <a:xfrm>
            <a:off x="2732909" y="1034960"/>
            <a:ext cx="71994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直播前引流技巧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短视频引流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04D5FE-7E92-EBC0-AADA-C3F729B8A4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85523" y="1931437"/>
            <a:ext cx="2096085" cy="40931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005467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3298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61883" y="2373801"/>
            <a:ext cx="3748942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选择一个吸睛的直播主题能够后面省下一半的功夫。那么直播主题可以根据产品目标用户的痛点来分析，从中选择一个最能戳中用户痛点的主题，以引起更多目标用户的兴趣。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71518" y="4485668"/>
            <a:ext cx="9048963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在直播前，企业要做好内容推广，即宣传，企业可以到微信公众号、社群、微博、自媒体等渠道来应声造势，为直播带来带来更多的流量。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在直播中，企业要做好互动活动，比如常规答疑、连麦互动、视频互动、留言抽奖、抢红包、答题有奖等活动，调动用户在直播间的热情。</a:t>
            </a:r>
            <a:endParaRPr lang="en-US" altLang="zh-CN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在直播后，企业还要做好复盘和数据分析，分析这场直播成功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/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失败的原因，完善下一场直播。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68001" y="2397493"/>
            <a:ext cx="3852480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企业做直播时，需要一个主播，主播可以是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KOL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，也可以是明星，这些本身就自带流量的主播能够为企业引来更多流量。不过企业做直播时要考虑到成本和专业性的问题，那么主播就可以是企业高管，让企业直播更加专业。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直播主题是前提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直播内容是核心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直播主播是关键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2BF00056-6F2D-2C94-8C0D-DB6EA8E762B0}"/>
              </a:ext>
            </a:extLst>
          </p:cNvPr>
          <p:cNvSpPr/>
          <p:nvPr/>
        </p:nvSpPr>
        <p:spPr>
          <a:xfrm>
            <a:off x="2168650" y="1034960"/>
            <a:ext cx="83279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直播中引流技巧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优质的直播内容</a:t>
            </a:r>
          </a:p>
        </p:txBody>
      </p:sp>
    </p:spTree>
    <p:extLst>
      <p:ext uri="{BB962C8B-B14F-4D97-AF65-F5344CB8AC3E}">
        <p14:creationId xmlns:p14="http://schemas.microsoft.com/office/powerpoint/2010/main" val="112435310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772405">
            <a:extLst>
              <a:ext uri="{FF2B5EF4-FFF2-40B4-BE49-F238E27FC236}">
                <a16:creationId xmlns:a16="http://schemas.microsoft.com/office/drawing/2014/main" id="{5F740121-1A70-49A3-8268-DBDCCA62636C}"/>
              </a:ext>
            </a:extLst>
          </p:cNvPr>
          <p:cNvSpPr/>
          <p:nvPr/>
        </p:nvSpPr>
        <p:spPr>
          <a:xfrm>
            <a:off x="1930128" y="4868003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抖音直播间福袋</a:t>
            </a:r>
          </a:p>
        </p:txBody>
      </p:sp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2200859" y="2514027"/>
            <a:ext cx="17235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直播间</a:t>
            </a:r>
            <a:endParaRPr lang="en-US" altLang="zh-CN" sz="40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福袋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2747372" y="3968310"/>
            <a:ext cx="630524" cy="638005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福袋</a:t>
            </a:r>
          </a:p>
        </p:txBody>
      </p:sp>
      <p:sp>
        <p:nvSpPr>
          <p:cNvPr id="42" name="467126">
            <a:extLst>
              <a:ext uri="{FF2B5EF4-FFF2-40B4-BE49-F238E27FC236}">
                <a16:creationId xmlns:a16="http://schemas.microsoft.com/office/drawing/2014/main" id="{27B5BAE1-4E22-4675-AF2F-35422A316A5F}"/>
              </a:ext>
            </a:extLst>
          </p:cNvPr>
          <p:cNvSpPr/>
          <p:nvPr/>
        </p:nvSpPr>
        <p:spPr>
          <a:xfrm>
            <a:off x="5344456" y="4868003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淘宝福利抽奖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5874130" y="251698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福利</a:t>
            </a:r>
            <a:endParaRPr lang="en-US" altLang="zh-CN" sz="40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抽奖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6176876" y="4014963"/>
            <a:ext cx="630524" cy="63800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抽奖</a:t>
            </a:r>
          </a:p>
        </p:txBody>
      </p:sp>
      <p:sp>
        <p:nvSpPr>
          <p:cNvPr id="47" name="252748">
            <a:extLst>
              <a:ext uri="{FF2B5EF4-FFF2-40B4-BE49-F238E27FC236}">
                <a16:creationId xmlns:a16="http://schemas.microsoft.com/office/drawing/2014/main" id="{005310BF-A3C4-4928-9CCB-202E634CF5AB}"/>
              </a:ext>
            </a:extLst>
          </p:cNvPr>
          <p:cNvSpPr/>
          <p:nvPr/>
        </p:nvSpPr>
        <p:spPr>
          <a:xfrm>
            <a:off x="8329837" y="4868003"/>
            <a:ext cx="2269937" cy="4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PK</a:t>
            </a: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连麦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8927221" y="247932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PK</a:t>
            </a: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连麦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9217253" y="4045962"/>
            <a:ext cx="630524" cy="638005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连麦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602E5167-4E8B-05FE-F324-DEBF52F1C604}"/>
              </a:ext>
            </a:extLst>
          </p:cNvPr>
          <p:cNvSpPr/>
          <p:nvPr/>
        </p:nvSpPr>
        <p:spPr>
          <a:xfrm>
            <a:off x="1796489" y="1347663"/>
            <a:ext cx="88921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直播中引流技巧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在直播间设置奖品</a:t>
            </a:r>
          </a:p>
        </p:txBody>
      </p:sp>
    </p:spTree>
    <p:extLst>
      <p:ext uri="{BB962C8B-B14F-4D97-AF65-F5344CB8AC3E}">
        <p14:creationId xmlns:p14="http://schemas.microsoft.com/office/powerpoint/2010/main" val="2151542888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150587" y="2288361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扩大活动影响力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7141025" y="2188877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延长生命周期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180316" y="4713581"/>
            <a:ext cx="3408030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挖掘潜在消费者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7228995" y="4713581"/>
            <a:ext cx="3605111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吸引粉丝参与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2208687" y="838477"/>
            <a:ext cx="7763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直播后引流技巧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二次传播作用</a:t>
            </a:r>
          </a:p>
        </p:txBody>
      </p:sp>
    </p:spTree>
    <p:extLst>
      <p:ext uri="{BB962C8B-B14F-4D97-AF65-F5344CB8AC3E}">
        <p14:creationId xmlns:p14="http://schemas.microsoft.com/office/powerpoint/2010/main" val="3905062988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850813" y="2912549"/>
            <a:ext cx="2817210" cy="1384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制作高质量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视频，吸引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更多流量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510635" y="2859602"/>
            <a:ext cx="2817210" cy="1384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撰写直播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相关软文，</a:t>
            </a:r>
            <a:endParaRPr lang="en-US" altLang="zh-CN" sz="2799" b="0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增加曝光量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直播后</a:t>
            </a:r>
            <a:endParaRPr lang="en-US" altLang="zh-CN" sz="2400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引流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" name="613131">
            <a:extLst>
              <a:ext uri="{FF2B5EF4-FFF2-40B4-BE49-F238E27FC236}">
                <a16:creationId xmlns:a16="http://schemas.microsoft.com/office/drawing/2014/main" id="{B544913E-D1E3-1811-D083-6E2AADAA36D3}"/>
              </a:ext>
            </a:extLst>
          </p:cNvPr>
          <p:cNvSpPr/>
          <p:nvPr/>
        </p:nvSpPr>
        <p:spPr>
          <a:xfrm>
            <a:off x="2208688" y="838477"/>
            <a:ext cx="7763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直播后引流技巧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二次传播形式</a:t>
            </a:r>
          </a:p>
        </p:txBody>
      </p:sp>
    </p:spTree>
    <p:extLst>
      <p:ext uri="{BB962C8B-B14F-4D97-AF65-F5344CB8AC3E}">
        <p14:creationId xmlns:p14="http://schemas.microsoft.com/office/powerpoint/2010/main" val="165895251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150587" y="2288361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移动社交媒体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7141025" y="2188877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传统电商平台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180316" y="4713581"/>
            <a:ext cx="3408030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门户网站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7228995" y="4713581"/>
            <a:ext cx="3605111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视频网站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2330515" y="838477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直播后引流二次传播渠道选择</a:t>
            </a:r>
          </a:p>
        </p:txBody>
      </p:sp>
    </p:spTree>
    <p:extLst>
      <p:ext uri="{BB962C8B-B14F-4D97-AF65-F5344CB8AC3E}">
        <p14:creationId xmlns:p14="http://schemas.microsoft.com/office/powerpoint/2010/main" val="1584514014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38516" y="2011579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2F4FE9-D7E3-4A81-A239-01B833B9DF1B}"/>
              </a:ext>
            </a:extLst>
          </p:cNvPr>
          <p:cNvSpPr/>
          <p:nvPr/>
        </p:nvSpPr>
        <p:spPr>
          <a:xfrm>
            <a:off x="4104706" y="1667385"/>
            <a:ext cx="4964650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设计直播</a:t>
            </a:r>
            <a:endParaRPr lang="en-US" altLang="zh-CN" sz="6597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53413D-D32C-484E-81A5-9952FF40A426}"/>
              </a:ext>
            </a:extLst>
          </p:cNvPr>
          <p:cNvSpPr txBox="1"/>
          <p:nvPr/>
        </p:nvSpPr>
        <p:spPr>
          <a:xfrm>
            <a:off x="2294210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Design a live broadcast matrix to attract traffic</a:t>
            </a:r>
          </a:p>
        </p:txBody>
      </p:sp>
      <p:sp>
        <p:nvSpPr>
          <p:cNvPr id="19" name="664867">
            <a:extLst>
              <a:ext uri="{FF2B5EF4-FFF2-40B4-BE49-F238E27FC236}">
                <a16:creationId xmlns:a16="http://schemas.microsoft.com/office/drawing/2014/main" id="{0DD61D06-E797-4061-A83C-6F976811D997}"/>
              </a:ext>
            </a:extLst>
          </p:cNvPr>
          <p:cNvSpPr txBox="1"/>
          <p:nvPr/>
        </p:nvSpPr>
        <p:spPr>
          <a:xfrm>
            <a:off x="9339162" y="4243089"/>
            <a:ext cx="2242479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矩阵引流的要点</a:t>
            </a:r>
          </a:p>
        </p:txBody>
      </p:sp>
      <p:sp>
        <p:nvSpPr>
          <p:cNvPr id="20" name="036296">
            <a:extLst>
              <a:ext uri="{FF2B5EF4-FFF2-40B4-BE49-F238E27FC236}">
                <a16:creationId xmlns:a16="http://schemas.microsoft.com/office/drawing/2014/main" id="{4005AEA0-F1A2-4E9A-A851-A15722D8D113}"/>
              </a:ext>
            </a:extLst>
          </p:cNvPr>
          <p:cNvSpPr txBox="1"/>
          <p:nvPr/>
        </p:nvSpPr>
        <p:spPr>
          <a:xfrm>
            <a:off x="9337833" y="5075598"/>
            <a:ext cx="29078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矩阵号的类型和模式</a:t>
            </a:r>
          </a:p>
        </p:txBody>
      </p:sp>
      <p:sp>
        <p:nvSpPr>
          <p:cNvPr id="21" name="871467">
            <a:extLst>
              <a:ext uri="{FF2B5EF4-FFF2-40B4-BE49-F238E27FC236}">
                <a16:creationId xmlns:a16="http://schemas.microsoft.com/office/drawing/2014/main" id="{4C98EF2F-3F56-4127-848F-5599C74A0CEE}"/>
              </a:ext>
            </a:extLst>
          </p:cNvPr>
          <p:cNvSpPr txBox="1"/>
          <p:nvPr/>
        </p:nvSpPr>
        <p:spPr>
          <a:xfrm>
            <a:off x="9339162" y="4650753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矩阵引流的优势</a:t>
            </a:r>
          </a:p>
        </p:txBody>
      </p:sp>
      <p:sp>
        <p:nvSpPr>
          <p:cNvPr id="2" name="036296">
            <a:extLst>
              <a:ext uri="{FF2B5EF4-FFF2-40B4-BE49-F238E27FC236}">
                <a16:creationId xmlns:a16="http://schemas.microsoft.com/office/drawing/2014/main" id="{57019B7F-B2AB-1F37-858B-41B6B0B0ABBB}"/>
              </a:ext>
            </a:extLst>
          </p:cNvPr>
          <p:cNvSpPr txBox="1"/>
          <p:nvPr/>
        </p:nvSpPr>
        <p:spPr>
          <a:xfrm>
            <a:off x="9337833" y="5473231"/>
            <a:ext cx="29078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矩阵号搭建方法</a:t>
            </a:r>
          </a:p>
        </p:txBody>
      </p:sp>
      <p:sp>
        <p:nvSpPr>
          <p:cNvPr id="4" name="036296">
            <a:extLst>
              <a:ext uri="{FF2B5EF4-FFF2-40B4-BE49-F238E27FC236}">
                <a16:creationId xmlns:a16="http://schemas.microsoft.com/office/drawing/2014/main" id="{580316BF-0A65-EB06-828C-7052EA646219}"/>
              </a:ext>
            </a:extLst>
          </p:cNvPr>
          <p:cNvSpPr txBox="1"/>
          <p:nvPr/>
        </p:nvSpPr>
        <p:spPr>
          <a:xfrm>
            <a:off x="9337833" y="5825683"/>
            <a:ext cx="29078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矩阵引流方法</a:t>
            </a:r>
          </a:p>
        </p:txBody>
      </p:sp>
      <p:sp>
        <p:nvSpPr>
          <p:cNvPr id="5" name="036296">
            <a:extLst>
              <a:ext uri="{FF2B5EF4-FFF2-40B4-BE49-F238E27FC236}">
                <a16:creationId xmlns:a16="http://schemas.microsoft.com/office/drawing/2014/main" id="{5B5441A8-F550-39DF-B3B3-4A2AFFC0B536}"/>
              </a:ext>
            </a:extLst>
          </p:cNvPr>
          <p:cNvSpPr txBox="1"/>
          <p:nvPr/>
        </p:nvSpPr>
        <p:spPr>
          <a:xfrm>
            <a:off x="9337833" y="6190150"/>
            <a:ext cx="29078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矩阵号引流存在的问题</a:t>
            </a:r>
          </a:p>
        </p:txBody>
      </p:sp>
    </p:spTree>
    <p:extLst>
      <p:ext uri="{BB962C8B-B14F-4D97-AF65-F5344CB8AC3E}">
        <p14:creationId xmlns:p14="http://schemas.microsoft.com/office/powerpoint/2010/main" val="1493004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043490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案例小结</a:t>
            </a:r>
          </a:p>
        </p:txBody>
      </p:sp>
      <p:sp>
        <p:nvSpPr>
          <p:cNvPr id="41" name="736887">
            <a:extLst>
              <a:ext uri="{FF2B5EF4-FFF2-40B4-BE49-F238E27FC236}">
                <a16:creationId xmlns:a16="http://schemas.microsoft.com/office/drawing/2014/main" id="{30ACB2BD-8517-4F42-A846-A55AD636B76B}"/>
              </a:ext>
            </a:extLst>
          </p:cNvPr>
          <p:cNvSpPr txBox="1"/>
          <p:nvPr/>
        </p:nvSpPr>
        <p:spPr>
          <a:xfrm>
            <a:off x="6413563" y="2994485"/>
            <a:ext cx="4718747" cy="17256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“云旅游”有助于促进旅游产业营销，挖掘游客线上消费潜力。同时，借助大数据分析，可以更好地了解游客需求，并通过直播带货等形式，将线上流量转为线下流量，实现线上线下协同发展。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776425" y="140027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9066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764085" y="2700357"/>
            <a:ext cx="3892176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东方甄选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热衷开小号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0324" y="1324507"/>
            <a:ext cx="5011218" cy="5011218"/>
          </a:xfrm>
          <a:prstGeom prst="rect">
            <a:avLst/>
          </a:prstGeom>
        </p:spPr>
      </p:pic>
      <p:sp>
        <p:nvSpPr>
          <p:cNvPr id="2" name="356729">
            <a:hlinkClick r:id="rId3"/>
            <a:extLst>
              <a:ext uri="{FF2B5EF4-FFF2-40B4-BE49-F238E27FC236}">
                <a16:creationId xmlns:a16="http://schemas.microsoft.com/office/drawing/2014/main" id="{14655F66-CAE6-84A7-5394-1DC0CBEE9327}"/>
              </a:ext>
            </a:extLst>
          </p:cNvPr>
          <p:cNvSpPr txBox="1"/>
          <p:nvPr/>
        </p:nvSpPr>
        <p:spPr>
          <a:xfrm>
            <a:off x="2875134" y="4256429"/>
            <a:ext cx="5396620" cy="5656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直播行业走向矩阵化</a:t>
            </a:r>
          </a:p>
        </p:txBody>
      </p:sp>
    </p:spTree>
    <p:extLst>
      <p:ext uri="{BB962C8B-B14F-4D97-AF65-F5344CB8AC3E}">
        <p14:creationId xmlns:p14="http://schemas.microsoft.com/office/powerpoint/2010/main" val="1475685484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150587" y="2288361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收益翻倍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7141025" y="2188877"/>
            <a:ext cx="2832486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提高爆款几率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180316" y="4713581"/>
            <a:ext cx="3408030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降低账号风险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7228995" y="4713581"/>
            <a:ext cx="3605111" cy="39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精确人群划分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4023285" y="838477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矩阵引流的好处</a:t>
            </a:r>
          </a:p>
        </p:txBody>
      </p:sp>
    </p:spTree>
    <p:extLst>
      <p:ext uri="{BB962C8B-B14F-4D97-AF65-F5344CB8AC3E}">
        <p14:creationId xmlns:p14="http://schemas.microsoft.com/office/powerpoint/2010/main" val="102622888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同名同领域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601813" y="2267971"/>
            <a:ext cx="4077811" cy="9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直播平台上围绕曾仕强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+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相关的国学分享账号有几百个，如曾仕强国学文化、曾仕强国学精髓、曾仕强国学智慧等等。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不同名同领域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532912" y="2238298"/>
            <a:ext cx="3855615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同样是卖国学书籍，有的账号叫国学修身，有的账号叫国学讲堂，有的叫古圣先贤、经典智慧、易经思维等等，但这些账号很有可能都是一个人或者一个公司做的。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9383982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同一机构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773140" y="4733225"/>
            <a:ext cx="8322582" cy="9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如小米公司、小米生态、小米智能家居、小米官方旗舰店等等。直播平台上还有一些比较知名的网红以家族团队出现的，还有一些家庭搞笑号，除了主号外，像剧中出现的父母、姐妹、夫妻甚至子女的号都会同时注册吸粉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4305415" y="83847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矩阵号的类型</a:t>
            </a:r>
          </a:p>
        </p:txBody>
      </p:sp>
    </p:spTree>
    <p:extLst>
      <p:ext uri="{BB962C8B-B14F-4D97-AF65-F5344CB8AC3E}">
        <p14:creationId xmlns:p14="http://schemas.microsoft.com/office/powerpoint/2010/main" val="2086026131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2260107"/>
            <a:ext cx="4458626" cy="3207632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2459132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兄弟模式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601813" y="2939776"/>
            <a:ext cx="4077811" cy="1837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可以叫克隆模式，也可以产品模式，比如我们做一个国学带货号，效果不错，那么我们就可以批量做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10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个，甚至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20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个。再比如以产品来划分，如小米手环、小米手表、小米电视、小米手机等账号。如果是做无货源的，也可以做服装号、美食号、图书号等等。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2226715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2204318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50612" y="2260107"/>
            <a:ext cx="4378236" cy="3207632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42464" y="2459132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子母模式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543877" y="2912580"/>
            <a:ext cx="3855615" cy="2132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有了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A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才有了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B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C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D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如某些以家族团队出现的号，老板出名了以后，视频里面老板的女儿、儿子、助理、保安、产线小妹等，有人气又有带货能力的，全部都开通账号卖货。同时，主账号会为这些小号导流，不管是直播还是拍视频都有这些人物的出现，从而实现流量的循环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28238" y="2260108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25541" y="2226715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18166" y="2204318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4310896" y="1164429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矩阵号的模式</a:t>
            </a:r>
          </a:p>
        </p:txBody>
      </p:sp>
    </p:spTree>
    <p:extLst>
      <p:ext uri="{BB962C8B-B14F-4D97-AF65-F5344CB8AC3E}">
        <p14:creationId xmlns:p14="http://schemas.microsoft.com/office/powerpoint/2010/main" val="3483777887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712184" y="1794847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733145" y="3259307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9" name="028099">
            <a:extLst>
              <a:ext uri="{FF2B5EF4-FFF2-40B4-BE49-F238E27FC236}">
                <a16:creationId xmlns:a16="http://schemas.microsoft.com/office/drawing/2014/main" id="{D60E6F8E-BDC5-46E5-9D87-FA6DBED207C2}"/>
              </a:ext>
            </a:extLst>
          </p:cNvPr>
          <p:cNvSpPr/>
          <p:nvPr/>
        </p:nvSpPr>
        <p:spPr bwMode="auto">
          <a:xfrm>
            <a:off x="1733145" y="4800613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451362" y="2553152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1" name="235690">
            <a:extLst>
              <a:ext uri="{FF2B5EF4-FFF2-40B4-BE49-F238E27FC236}">
                <a16:creationId xmlns:a16="http://schemas.microsoft.com/office/drawing/2014/main" id="{6A3AC974-E989-4D38-9D1D-46FE96864EF4}"/>
              </a:ext>
            </a:extLst>
          </p:cNvPr>
          <p:cNvSpPr/>
          <p:nvPr/>
        </p:nvSpPr>
        <p:spPr bwMode="auto">
          <a:xfrm>
            <a:off x="6451362" y="4044866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2374705" y="2352171"/>
            <a:ext cx="3128181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围绕企业、品牌和服务搭建</a:t>
            </a:r>
          </a:p>
        </p:txBody>
      </p:sp>
      <p:sp>
        <p:nvSpPr>
          <p:cNvPr id="44" name="392631">
            <a:extLst>
              <a:ext uri="{FF2B5EF4-FFF2-40B4-BE49-F238E27FC236}">
                <a16:creationId xmlns:a16="http://schemas.microsoft.com/office/drawing/2014/main" id="{278CEA5D-85B0-46A3-A830-04404743C557}"/>
              </a:ext>
            </a:extLst>
          </p:cNvPr>
          <p:cNvSpPr/>
          <p:nvPr/>
        </p:nvSpPr>
        <p:spPr>
          <a:xfrm>
            <a:off x="2320776" y="5298746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围绕家庭关系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7094443" y="3097444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围绕团队搭建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2345728" y="3788458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围绕红人搭建</a:t>
            </a:r>
          </a:p>
        </p:txBody>
      </p:sp>
      <p:sp>
        <p:nvSpPr>
          <p:cNvPr id="57" name="656383">
            <a:extLst>
              <a:ext uri="{FF2B5EF4-FFF2-40B4-BE49-F238E27FC236}">
                <a16:creationId xmlns:a16="http://schemas.microsoft.com/office/drawing/2014/main" id="{3D012856-3CA7-49E0-974A-2C447588833C}"/>
              </a:ext>
            </a:extLst>
          </p:cNvPr>
          <p:cNvSpPr/>
          <p:nvPr/>
        </p:nvSpPr>
        <p:spPr>
          <a:xfrm>
            <a:off x="7033873" y="4561904"/>
            <a:ext cx="2851990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围绕某种成功模式搭建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785232" y="3704014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58124" y="3765590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1" name="393529">
            <a:extLst>
              <a:ext uri="{FF2B5EF4-FFF2-40B4-BE49-F238E27FC236}">
                <a16:creationId xmlns:a16="http://schemas.microsoft.com/office/drawing/2014/main" id="{5DC16C26-3BBB-42D8-8929-3FE22CEA7E45}"/>
              </a:ext>
            </a:extLst>
          </p:cNvPr>
          <p:cNvSpPr/>
          <p:nvPr/>
        </p:nvSpPr>
        <p:spPr bwMode="auto">
          <a:xfrm>
            <a:off x="1792754" y="5251650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0" name="509935">
            <a:extLst>
              <a:ext uri="{FF2B5EF4-FFF2-40B4-BE49-F238E27FC236}">
                <a16:creationId xmlns:a16="http://schemas.microsoft.com/office/drawing/2014/main" id="{48E910FA-0E07-42AF-9EA4-02AA99187026}"/>
              </a:ext>
            </a:extLst>
          </p:cNvPr>
          <p:cNvSpPr>
            <a:spLocks/>
          </p:cNvSpPr>
          <p:nvPr/>
        </p:nvSpPr>
        <p:spPr bwMode="auto">
          <a:xfrm>
            <a:off x="1893327" y="5323703"/>
            <a:ext cx="326876" cy="293976"/>
          </a:xfrm>
          <a:custGeom>
            <a:avLst/>
            <a:gdLst>
              <a:gd name="T0" fmla="*/ 1225 w 1280"/>
              <a:gd name="T1" fmla="*/ 929 h 1152"/>
              <a:gd name="T2" fmla="*/ 1207 w 1280"/>
              <a:gd name="T3" fmla="*/ 929 h 1152"/>
              <a:gd name="T4" fmla="*/ 1207 w 1280"/>
              <a:gd name="T5" fmla="*/ 631 h 1152"/>
              <a:gd name="T6" fmla="*/ 1098 w 1280"/>
              <a:gd name="T7" fmla="*/ 524 h 1152"/>
              <a:gd name="T8" fmla="*/ 669 w 1280"/>
              <a:gd name="T9" fmla="*/ 524 h 1152"/>
              <a:gd name="T10" fmla="*/ 669 w 1280"/>
              <a:gd name="T11" fmla="*/ 322 h 1152"/>
              <a:gd name="T12" fmla="*/ 742 w 1280"/>
              <a:gd name="T13" fmla="*/ 322 h 1152"/>
              <a:gd name="T14" fmla="*/ 798 w 1280"/>
              <a:gd name="T15" fmla="*/ 266 h 1152"/>
              <a:gd name="T16" fmla="*/ 798 w 1280"/>
              <a:gd name="T17" fmla="*/ 56 h 1152"/>
              <a:gd name="T18" fmla="*/ 742 w 1280"/>
              <a:gd name="T19" fmla="*/ 0 h 1152"/>
              <a:gd name="T20" fmla="*/ 501 w 1280"/>
              <a:gd name="T21" fmla="*/ 0 h 1152"/>
              <a:gd name="T22" fmla="*/ 445 w 1280"/>
              <a:gd name="T23" fmla="*/ 56 h 1152"/>
              <a:gd name="T24" fmla="*/ 445 w 1280"/>
              <a:gd name="T25" fmla="*/ 266 h 1152"/>
              <a:gd name="T26" fmla="*/ 501 w 1280"/>
              <a:gd name="T27" fmla="*/ 322 h 1152"/>
              <a:gd name="T28" fmla="*/ 564 w 1280"/>
              <a:gd name="T29" fmla="*/ 322 h 1152"/>
              <a:gd name="T30" fmla="*/ 564 w 1280"/>
              <a:gd name="T31" fmla="*/ 524 h 1152"/>
              <a:gd name="T32" fmla="*/ 171 w 1280"/>
              <a:gd name="T33" fmla="*/ 524 h 1152"/>
              <a:gd name="T34" fmla="*/ 63 w 1280"/>
              <a:gd name="T35" fmla="*/ 631 h 1152"/>
              <a:gd name="T36" fmla="*/ 63 w 1280"/>
              <a:gd name="T37" fmla="*/ 929 h 1152"/>
              <a:gd name="T38" fmla="*/ 56 w 1280"/>
              <a:gd name="T39" fmla="*/ 929 h 1152"/>
              <a:gd name="T40" fmla="*/ 0 w 1280"/>
              <a:gd name="T41" fmla="*/ 985 h 1152"/>
              <a:gd name="T42" fmla="*/ 0 w 1280"/>
              <a:gd name="T43" fmla="*/ 1097 h 1152"/>
              <a:gd name="T44" fmla="*/ 56 w 1280"/>
              <a:gd name="T45" fmla="*/ 1152 h 1152"/>
              <a:gd name="T46" fmla="*/ 189 w 1280"/>
              <a:gd name="T47" fmla="*/ 1152 h 1152"/>
              <a:gd name="T48" fmla="*/ 245 w 1280"/>
              <a:gd name="T49" fmla="*/ 1097 h 1152"/>
              <a:gd name="T50" fmla="*/ 245 w 1280"/>
              <a:gd name="T51" fmla="*/ 985 h 1152"/>
              <a:gd name="T52" fmla="*/ 189 w 1280"/>
              <a:gd name="T53" fmla="*/ 929 h 1152"/>
              <a:gd name="T54" fmla="*/ 168 w 1280"/>
              <a:gd name="T55" fmla="*/ 929 h 1152"/>
              <a:gd name="T56" fmla="*/ 168 w 1280"/>
              <a:gd name="T57" fmla="*/ 631 h 1152"/>
              <a:gd name="T58" fmla="*/ 171 w 1280"/>
              <a:gd name="T59" fmla="*/ 629 h 1152"/>
              <a:gd name="T60" fmla="*/ 564 w 1280"/>
              <a:gd name="T61" fmla="*/ 629 h 1152"/>
              <a:gd name="T62" fmla="*/ 564 w 1280"/>
              <a:gd name="T63" fmla="*/ 929 h 1152"/>
              <a:gd name="T64" fmla="*/ 553 w 1280"/>
              <a:gd name="T65" fmla="*/ 929 h 1152"/>
              <a:gd name="T66" fmla="*/ 497 w 1280"/>
              <a:gd name="T67" fmla="*/ 985 h 1152"/>
              <a:gd name="T68" fmla="*/ 497 w 1280"/>
              <a:gd name="T69" fmla="*/ 1097 h 1152"/>
              <a:gd name="T70" fmla="*/ 553 w 1280"/>
              <a:gd name="T71" fmla="*/ 1152 h 1152"/>
              <a:gd name="T72" fmla="*/ 686 w 1280"/>
              <a:gd name="T73" fmla="*/ 1152 h 1152"/>
              <a:gd name="T74" fmla="*/ 742 w 1280"/>
              <a:gd name="T75" fmla="*/ 1097 h 1152"/>
              <a:gd name="T76" fmla="*/ 742 w 1280"/>
              <a:gd name="T77" fmla="*/ 985 h 1152"/>
              <a:gd name="T78" fmla="*/ 686 w 1280"/>
              <a:gd name="T79" fmla="*/ 929 h 1152"/>
              <a:gd name="T80" fmla="*/ 669 w 1280"/>
              <a:gd name="T81" fmla="*/ 929 h 1152"/>
              <a:gd name="T82" fmla="*/ 669 w 1280"/>
              <a:gd name="T83" fmla="*/ 629 h 1152"/>
              <a:gd name="T84" fmla="*/ 1098 w 1280"/>
              <a:gd name="T85" fmla="*/ 629 h 1152"/>
              <a:gd name="T86" fmla="*/ 1102 w 1280"/>
              <a:gd name="T87" fmla="*/ 631 h 1152"/>
              <a:gd name="T88" fmla="*/ 1102 w 1280"/>
              <a:gd name="T89" fmla="*/ 929 h 1152"/>
              <a:gd name="T90" fmla="*/ 1092 w 1280"/>
              <a:gd name="T91" fmla="*/ 929 h 1152"/>
              <a:gd name="T92" fmla="*/ 1036 w 1280"/>
              <a:gd name="T93" fmla="*/ 985 h 1152"/>
              <a:gd name="T94" fmla="*/ 1036 w 1280"/>
              <a:gd name="T95" fmla="*/ 1097 h 1152"/>
              <a:gd name="T96" fmla="*/ 1092 w 1280"/>
              <a:gd name="T97" fmla="*/ 1152 h 1152"/>
              <a:gd name="T98" fmla="*/ 1225 w 1280"/>
              <a:gd name="T99" fmla="*/ 1152 h 1152"/>
              <a:gd name="T100" fmla="*/ 1280 w 1280"/>
              <a:gd name="T101" fmla="*/ 1097 h 1152"/>
              <a:gd name="T102" fmla="*/ 1280 w 1280"/>
              <a:gd name="T103" fmla="*/ 985 h 1152"/>
              <a:gd name="T104" fmla="*/ 1225 w 1280"/>
              <a:gd name="T105" fmla="*/ 929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" h="1152">
                <a:moveTo>
                  <a:pt x="1225" y="929"/>
                </a:moveTo>
                <a:lnTo>
                  <a:pt x="1207" y="929"/>
                </a:lnTo>
                <a:lnTo>
                  <a:pt x="1207" y="631"/>
                </a:lnTo>
                <a:cubicBezTo>
                  <a:pt x="1207" y="572"/>
                  <a:pt x="1158" y="524"/>
                  <a:pt x="1098" y="524"/>
                </a:cubicBezTo>
                <a:lnTo>
                  <a:pt x="669" y="524"/>
                </a:lnTo>
                <a:lnTo>
                  <a:pt x="669" y="322"/>
                </a:lnTo>
                <a:lnTo>
                  <a:pt x="742" y="322"/>
                </a:lnTo>
                <a:cubicBezTo>
                  <a:pt x="773" y="322"/>
                  <a:pt x="798" y="297"/>
                  <a:pt x="798" y="266"/>
                </a:cubicBezTo>
                <a:lnTo>
                  <a:pt x="798" y="56"/>
                </a:lnTo>
                <a:cubicBezTo>
                  <a:pt x="798" y="26"/>
                  <a:pt x="773" y="0"/>
                  <a:pt x="742" y="0"/>
                </a:cubicBezTo>
                <a:lnTo>
                  <a:pt x="501" y="0"/>
                </a:lnTo>
                <a:cubicBezTo>
                  <a:pt x="470" y="0"/>
                  <a:pt x="445" y="26"/>
                  <a:pt x="445" y="56"/>
                </a:cubicBezTo>
                <a:lnTo>
                  <a:pt x="445" y="266"/>
                </a:lnTo>
                <a:cubicBezTo>
                  <a:pt x="445" y="297"/>
                  <a:pt x="470" y="322"/>
                  <a:pt x="501" y="322"/>
                </a:cubicBezTo>
                <a:lnTo>
                  <a:pt x="564" y="322"/>
                </a:lnTo>
                <a:lnTo>
                  <a:pt x="564" y="524"/>
                </a:lnTo>
                <a:lnTo>
                  <a:pt x="171" y="524"/>
                </a:lnTo>
                <a:cubicBezTo>
                  <a:pt x="111" y="524"/>
                  <a:pt x="63" y="571"/>
                  <a:pt x="63" y="631"/>
                </a:cubicBezTo>
                <a:lnTo>
                  <a:pt x="63" y="929"/>
                </a:lnTo>
                <a:lnTo>
                  <a:pt x="56" y="929"/>
                </a:lnTo>
                <a:cubicBezTo>
                  <a:pt x="26" y="929"/>
                  <a:pt x="0" y="954"/>
                  <a:pt x="0" y="985"/>
                </a:cubicBezTo>
                <a:lnTo>
                  <a:pt x="0" y="1097"/>
                </a:lnTo>
                <a:cubicBezTo>
                  <a:pt x="0" y="1127"/>
                  <a:pt x="26" y="1152"/>
                  <a:pt x="56" y="1152"/>
                </a:cubicBezTo>
                <a:lnTo>
                  <a:pt x="189" y="1152"/>
                </a:lnTo>
                <a:cubicBezTo>
                  <a:pt x="220" y="1152"/>
                  <a:pt x="245" y="1127"/>
                  <a:pt x="245" y="1097"/>
                </a:cubicBezTo>
                <a:lnTo>
                  <a:pt x="245" y="985"/>
                </a:lnTo>
                <a:cubicBezTo>
                  <a:pt x="245" y="954"/>
                  <a:pt x="220" y="929"/>
                  <a:pt x="189" y="929"/>
                </a:cubicBezTo>
                <a:lnTo>
                  <a:pt x="168" y="929"/>
                </a:lnTo>
                <a:lnTo>
                  <a:pt x="168" y="631"/>
                </a:lnTo>
                <a:cubicBezTo>
                  <a:pt x="168" y="629"/>
                  <a:pt x="168" y="629"/>
                  <a:pt x="171" y="629"/>
                </a:cubicBezTo>
                <a:lnTo>
                  <a:pt x="564" y="629"/>
                </a:lnTo>
                <a:lnTo>
                  <a:pt x="564" y="929"/>
                </a:lnTo>
                <a:lnTo>
                  <a:pt x="553" y="929"/>
                </a:lnTo>
                <a:cubicBezTo>
                  <a:pt x="522" y="929"/>
                  <a:pt x="497" y="954"/>
                  <a:pt x="497" y="985"/>
                </a:cubicBezTo>
                <a:lnTo>
                  <a:pt x="497" y="1097"/>
                </a:lnTo>
                <a:cubicBezTo>
                  <a:pt x="497" y="1127"/>
                  <a:pt x="522" y="1152"/>
                  <a:pt x="553" y="1152"/>
                </a:cubicBezTo>
                <a:lnTo>
                  <a:pt x="686" y="1152"/>
                </a:lnTo>
                <a:cubicBezTo>
                  <a:pt x="717" y="1152"/>
                  <a:pt x="742" y="1127"/>
                  <a:pt x="742" y="1097"/>
                </a:cubicBezTo>
                <a:lnTo>
                  <a:pt x="742" y="985"/>
                </a:lnTo>
                <a:cubicBezTo>
                  <a:pt x="742" y="954"/>
                  <a:pt x="717" y="929"/>
                  <a:pt x="686" y="929"/>
                </a:cubicBezTo>
                <a:lnTo>
                  <a:pt x="669" y="929"/>
                </a:lnTo>
                <a:lnTo>
                  <a:pt x="669" y="629"/>
                </a:lnTo>
                <a:lnTo>
                  <a:pt x="1098" y="629"/>
                </a:lnTo>
                <a:cubicBezTo>
                  <a:pt x="1101" y="629"/>
                  <a:pt x="1102" y="630"/>
                  <a:pt x="1102" y="631"/>
                </a:cubicBezTo>
                <a:lnTo>
                  <a:pt x="1102" y="929"/>
                </a:lnTo>
                <a:lnTo>
                  <a:pt x="1092" y="929"/>
                </a:lnTo>
                <a:cubicBezTo>
                  <a:pt x="1061" y="929"/>
                  <a:pt x="1036" y="954"/>
                  <a:pt x="1036" y="985"/>
                </a:cubicBezTo>
                <a:lnTo>
                  <a:pt x="1036" y="1097"/>
                </a:lnTo>
                <a:cubicBezTo>
                  <a:pt x="1036" y="1127"/>
                  <a:pt x="1061" y="1152"/>
                  <a:pt x="1092" y="1152"/>
                </a:cubicBezTo>
                <a:lnTo>
                  <a:pt x="1225" y="1152"/>
                </a:lnTo>
                <a:cubicBezTo>
                  <a:pt x="1255" y="1152"/>
                  <a:pt x="1280" y="1127"/>
                  <a:pt x="1280" y="1097"/>
                </a:cubicBezTo>
                <a:lnTo>
                  <a:pt x="1280" y="985"/>
                </a:lnTo>
                <a:cubicBezTo>
                  <a:pt x="1280" y="954"/>
                  <a:pt x="1255" y="929"/>
                  <a:pt x="1225" y="9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505842" y="3038611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631075" y="3112787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8" name="295842">
            <a:extLst>
              <a:ext uri="{FF2B5EF4-FFF2-40B4-BE49-F238E27FC236}">
                <a16:creationId xmlns:a16="http://schemas.microsoft.com/office/drawing/2014/main" id="{6BE71B83-C060-4362-807C-9D54A8DB3683}"/>
              </a:ext>
            </a:extLst>
          </p:cNvPr>
          <p:cNvSpPr/>
          <p:nvPr/>
        </p:nvSpPr>
        <p:spPr bwMode="auto">
          <a:xfrm>
            <a:off x="6546576" y="4509081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2" name="715536">
            <a:extLst>
              <a:ext uri="{FF2B5EF4-FFF2-40B4-BE49-F238E27FC236}">
                <a16:creationId xmlns:a16="http://schemas.microsoft.com/office/drawing/2014/main" id="{45078547-EC69-4F99-98E9-838FAA414B4A}"/>
              </a:ext>
            </a:extLst>
          </p:cNvPr>
          <p:cNvSpPr>
            <a:spLocks noEditPoints="1"/>
          </p:cNvSpPr>
          <p:nvPr/>
        </p:nvSpPr>
        <p:spPr bwMode="auto">
          <a:xfrm>
            <a:off x="6639196" y="4637492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835491" y="2263852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1983237" y="2333230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24255" y="2432974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133242" y="176482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502886" y="174191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133242" y="3231098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502886" y="320818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0131969C-399F-4EF1-B541-DDE8E45CCC1F}"/>
              </a:ext>
            </a:extLst>
          </p:cNvPr>
          <p:cNvSpPr/>
          <p:nvPr/>
        </p:nvSpPr>
        <p:spPr bwMode="auto">
          <a:xfrm>
            <a:off x="5133242" y="4773545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22DF44A-7C32-4D27-B787-78C330BBA1DA}"/>
              </a:ext>
            </a:extLst>
          </p:cNvPr>
          <p:cNvSpPr txBox="1"/>
          <p:nvPr/>
        </p:nvSpPr>
        <p:spPr>
          <a:xfrm>
            <a:off x="5502886" y="477007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864223" y="2550380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90244" y="2527469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AFC2A69-2D2D-4DFA-B1E0-285C9500ABFE}"/>
              </a:ext>
            </a:extLst>
          </p:cNvPr>
          <p:cNvSpPr/>
          <p:nvPr/>
        </p:nvSpPr>
        <p:spPr bwMode="auto">
          <a:xfrm>
            <a:off x="9864223" y="4016657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40AD2-CB92-4FE9-96C6-A4FB7DCCF3BB}"/>
              </a:ext>
            </a:extLst>
          </p:cNvPr>
          <p:cNvSpPr txBox="1"/>
          <p:nvPr/>
        </p:nvSpPr>
        <p:spPr>
          <a:xfrm>
            <a:off x="10190244" y="3993746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1D376A49-93ED-0C27-9C93-62FAC439A1F6}"/>
              </a:ext>
            </a:extLst>
          </p:cNvPr>
          <p:cNvSpPr/>
          <p:nvPr/>
        </p:nvSpPr>
        <p:spPr>
          <a:xfrm>
            <a:off x="4061188" y="911297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矩阵号搭建方法</a:t>
            </a:r>
          </a:p>
        </p:txBody>
      </p:sp>
    </p:spTree>
    <p:extLst>
      <p:ext uri="{BB962C8B-B14F-4D97-AF65-F5344CB8AC3E}">
        <p14:creationId xmlns:p14="http://schemas.microsoft.com/office/powerpoint/2010/main" val="2794128154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733145" y="1748931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733145" y="3240645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9" name="028099">
            <a:extLst>
              <a:ext uri="{FF2B5EF4-FFF2-40B4-BE49-F238E27FC236}">
                <a16:creationId xmlns:a16="http://schemas.microsoft.com/office/drawing/2014/main" id="{D60E6F8E-BDC5-46E5-9D87-FA6DBED207C2}"/>
              </a:ext>
            </a:extLst>
          </p:cNvPr>
          <p:cNvSpPr/>
          <p:nvPr/>
        </p:nvSpPr>
        <p:spPr bwMode="auto">
          <a:xfrm>
            <a:off x="1733145" y="4781951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372841" y="1748931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1" name="235690">
            <a:extLst>
              <a:ext uri="{FF2B5EF4-FFF2-40B4-BE49-F238E27FC236}">
                <a16:creationId xmlns:a16="http://schemas.microsoft.com/office/drawing/2014/main" id="{6A3AC974-E989-4D38-9D1D-46FE96864EF4}"/>
              </a:ext>
            </a:extLst>
          </p:cNvPr>
          <p:cNvSpPr/>
          <p:nvPr/>
        </p:nvSpPr>
        <p:spPr bwMode="auto">
          <a:xfrm>
            <a:off x="6372841" y="3240645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2" name="607019">
            <a:extLst>
              <a:ext uri="{FF2B5EF4-FFF2-40B4-BE49-F238E27FC236}">
                <a16:creationId xmlns:a16="http://schemas.microsoft.com/office/drawing/2014/main" id="{D9009B66-173C-4A35-902F-13B0935C69D5}"/>
              </a:ext>
            </a:extLst>
          </p:cNvPr>
          <p:cNvSpPr/>
          <p:nvPr/>
        </p:nvSpPr>
        <p:spPr bwMode="auto">
          <a:xfrm>
            <a:off x="6372841" y="4781951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2357971" y="2366304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不同</a:t>
            </a:r>
            <a:r>
              <a:rPr lang="en-US" altLang="zh-CN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IP</a:t>
            </a: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客串合拍视频</a:t>
            </a:r>
          </a:p>
        </p:txBody>
      </p:sp>
      <p:sp>
        <p:nvSpPr>
          <p:cNvPr id="44" name="392631">
            <a:extLst>
              <a:ext uri="{FF2B5EF4-FFF2-40B4-BE49-F238E27FC236}">
                <a16:creationId xmlns:a16="http://schemas.microsoft.com/office/drawing/2014/main" id="{278CEA5D-85B0-46A3-A830-04404743C557}"/>
              </a:ext>
            </a:extLst>
          </p:cNvPr>
          <p:cNvSpPr/>
          <p:nvPr/>
        </p:nvSpPr>
        <p:spPr>
          <a:xfrm>
            <a:off x="2297687" y="5302240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评论区互动或</a:t>
            </a:r>
            <a:r>
              <a:rPr lang="en-US" altLang="zh-CN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@</a:t>
            </a: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对方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6983590" y="2315935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优化账号信息</a:t>
            </a:r>
          </a:p>
        </p:txBody>
      </p:sp>
      <p:sp>
        <p:nvSpPr>
          <p:cNvPr id="51" name="715933">
            <a:extLst>
              <a:ext uri="{FF2B5EF4-FFF2-40B4-BE49-F238E27FC236}">
                <a16:creationId xmlns:a16="http://schemas.microsoft.com/office/drawing/2014/main" id="{1B702165-DCC3-4CE3-8A6E-B8716C012239}"/>
              </a:ext>
            </a:extLst>
          </p:cNvPr>
          <p:cNvSpPr/>
          <p:nvPr/>
        </p:nvSpPr>
        <p:spPr>
          <a:xfrm>
            <a:off x="6983589" y="5279084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在个人简介中呈现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2248880" y="3806234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标题区互动或</a:t>
            </a:r>
            <a:r>
              <a:rPr lang="en-US" altLang="zh-CN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@</a:t>
            </a: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对方</a:t>
            </a:r>
          </a:p>
        </p:txBody>
      </p:sp>
      <p:sp>
        <p:nvSpPr>
          <p:cNvPr id="57" name="656383">
            <a:extLst>
              <a:ext uri="{FF2B5EF4-FFF2-40B4-BE49-F238E27FC236}">
                <a16:creationId xmlns:a16="http://schemas.microsoft.com/office/drawing/2014/main" id="{3D012856-3CA7-49E0-974A-2C447588833C}"/>
              </a:ext>
            </a:extLst>
          </p:cNvPr>
          <p:cNvSpPr/>
          <p:nvPr/>
        </p:nvSpPr>
        <p:spPr>
          <a:xfrm>
            <a:off x="6983589" y="3804830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只关注矩阵账号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785232" y="3685352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58124" y="3746928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1" name="393529">
            <a:extLst>
              <a:ext uri="{FF2B5EF4-FFF2-40B4-BE49-F238E27FC236}">
                <a16:creationId xmlns:a16="http://schemas.microsoft.com/office/drawing/2014/main" id="{5DC16C26-3BBB-42D8-8929-3FE22CEA7E45}"/>
              </a:ext>
            </a:extLst>
          </p:cNvPr>
          <p:cNvSpPr/>
          <p:nvPr/>
        </p:nvSpPr>
        <p:spPr bwMode="auto">
          <a:xfrm>
            <a:off x="1792754" y="5232988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0" name="509935">
            <a:extLst>
              <a:ext uri="{FF2B5EF4-FFF2-40B4-BE49-F238E27FC236}">
                <a16:creationId xmlns:a16="http://schemas.microsoft.com/office/drawing/2014/main" id="{48E910FA-0E07-42AF-9EA4-02AA99187026}"/>
              </a:ext>
            </a:extLst>
          </p:cNvPr>
          <p:cNvSpPr>
            <a:spLocks/>
          </p:cNvSpPr>
          <p:nvPr/>
        </p:nvSpPr>
        <p:spPr bwMode="auto">
          <a:xfrm>
            <a:off x="1893327" y="5305041"/>
            <a:ext cx="326876" cy="293976"/>
          </a:xfrm>
          <a:custGeom>
            <a:avLst/>
            <a:gdLst>
              <a:gd name="T0" fmla="*/ 1225 w 1280"/>
              <a:gd name="T1" fmla="*/ 929 h 1152"/>
              <a:gd name="T2" fmla="*/ 1207 w 1280"/>
              <a:gd name="T3" fmla="*/ 929 h 1152"/>
              <a:gd name="T4" fmla="*/ 1207 w 1280"/>
              <a:gd name="T5" fmla="*/ 631 h 1152"/>
              <a:gd name="T6" fmla="*/ 1098 w 1280"/>
              <a:gd name="T7" fmla="*/ 524 h 1152"/>
              <a:gd name="T8" fmla="*/ 669 w 1280"/>
              <a:gd name="T9" fmla="*/ 524 h 1152"/>
              <a:gd name="T10" fmla="*/ 669 w 1280"/>
              <a:gd name="T11" fmla="*/ 322 h 1152"/>
              <a:gd name="T12" fmla="*/ 742 w 1280"/>
              <a:gd name="T13" fmla="*/ 322 h 1152"/>
              <a:gd name="T14" fmla="*/ 798 w 1280"/>
              <a:gd name="T15" fmla="*/ 266 h 1152"/>
              <a:gd name="T16" fmla="*/ 798 w 1280"/>
              <a:gd name="T17" fmla="*/ 56 h 1152"/>
              <a:gd name="T18" fmla="*/ 742 w 1280"/>
              <a:gd name="T19" fmla="*/ 0 h 1152"/>
              <a:gd name="T20" fmla="*/ 501 w 1280"/>
              <a:gd name="T21" fmla="*/ 0 h 1152"/>
              <a:gd name="T22" fmla="*/ 445 w 1280"/>
              <a:gd name="T23" fmla="*/ 56 h 1152"/>
              <a:gd name="T24" fmla="*/ 445 w 1280"/>
              <a:gd name="T25" fmla="*/ 266 h 1152"/>
              <a:gd name="T26" fmla="*/ 501 w 1280"/>
              <a:gd name="T27" fmla="*/ 322 h 1152"/>
              <a:gd name="T28" fmla="*/ 564 w 1280"/>
              <a:gd name="T29" fmla="*/ 322 h 1152"/>
              <a:gd name="T30" fmla="*/ 564 w 1280"/>
              <a:gd name="T31" fmla="*/ 524 h 1152"/>
              <a:gd name="T32" fmla="*/ 171 w 1280"/>
              <a:gd name="T33" fmla="*/ 524 h 1152"/>
              <a:gd name="T34" fmla="*/ 63 w 1280"/>
              <a:gd name="T35" fmla="*/ 631 h 1152"/>
              <a:gd name="T36" fmla="*/ 63 w 1280"/>
              <a:gd name="T37" fmla="*/ 929 h 1152"/>
              <a:gd name="T38" fmla="*/ 56 w 1280"/>
              <a:gd name="T39" fmla="*/ 929 h 1152"/>
              <a:gd name="T40" fmla="*/ 0 w 1280"/>
              <a:gd name="T41" fmla="*/ 985 h 1152"/>
              <a:gd name="T42" fmla="*/ 0 w 1280"/>
              <a:gd name="T43" fmla="*/ 1097 h 1152"/>
              <a:gd name="T44" fmla="*/ 56 w 1280"/>
              <a:gd name="T45" fmla="*/ 1152 h 1152"/>
              <a:gd name="T46" fmla="*/ 189 w 1280"/>
              <a:gd name="T47" fmla="*/ 1152 h 1152"/>
              <a:gd name="T48" fmla="*/ 245 w 1280"/>
              <a:gd name="T49" fmla="*/ 1097 h 1152"/>
              <a:gd name="T50" fmla="*/ 245 w 1280"/>
              <a:gd name="T51" fmla="*/ 985 h 1152"/>
              <a:gd name="T52" fmla="*/ 189 w 1280"/>
              <a:gd name="T53" fmla="*/ 929 h 1152"/>
              <a:gd name="T54" fmla="*/ 168 w 1280"/>
              <a:gd name="T55" fmla="*/ 929 h 1152"/>
              <a:gd name="T56" fmla="*/ 168 w 1280"/>
              <a:gd name="T57" fmla="*/ 631 h 1152"/>
              <a:gd name="T58" fmla="*/ 171 w 1280"/>
              <a:gd name="T59" fmla="*/ 629 h 1152"/>
              <a:gd name="T60" fmla="*/ 564 w 1280"/>
              <a:gd name="T61" fmla="*/ 629 h 1152"/>
              <a:gd name="T62" fmla="*/ 564 w 1280"/>
              <a:gd name="T63" fmla="*/ 929 h 1152"/>
              <a:gd name="T64" fmla="*/ 553 w 1280"/>
              <a:gd name="T65" fmla="*/ 929 h 1152"/>
              <a:gd name="T66" fmla="*/ 497 w 1280"/>
              <a:gd name="T67" fmla="*/ 985 h 1152"/>
              <a:gd name="T68" fmla="*/ 497 w 1280"/>
              <a:gd name="T69" fmla="*/ 1097 h 1152"/>
              <a:gd name="T70" fmla="*/ 553 w 1280"/>
              <a:gd name="T71" fmla="*/ 1152 h 1152"/>
              <a:gd name="T72" fmla="*/ 686 w 1280"/>
              <a:gd name="T73" fmla="*/ 1152 h 1152"/>
              <a:gd name="T74" fmla="*/ 742 w 1280"/>
              <a:gd name="T75" fmla="*/ 1097 h 1152"/>
              <a:gd name="T76" fmla="*/ 742 w 1280"/>
              <a:gd name="T77" fmla="*/ 985 h 1152"/>
              <a:gd name="T78" fmla="*/ 686 w 1280"/>
              <a:gd name="T79" fmla="*/ 929 h 1152"/>
              <a:gd name="T80" fmla="*/ 669 w 1280"/>
              <a:gd name="T81" fmla="*/ 929 h 1152"/>
              <a:gd name="T82" fmla="*/ 669 w 1280"/>
              <a:gd name="T83" fmla="*/ 629 h 1152"/>
              <a:gd name="T84" fmla="*/ 1098 w 1280"/>
              <a:gd name="T85" fmla="*/ 629 h 1152"/>
              <a:gd name="T86" fmla="*/ 1102 w 1280"/>
              <a:gd name="T87" fmla="*/ 631 h 1152"/>
              <a:gd name="T88" fmla="*/ 1102 w 1280"/>
              <a:gd name="T89" fmla="*/ 929 h 1152"/>
              <a:gd name="T90" fmla="*/ 1092 w 1280"/>
              <a:gd name="T91" fmla="*/ 929 h 1152"/>
              <a:gd name="T92" fmla="*/ 1036 w 1280"/>
              <a:gd name="T93" fmla="*/ 985 h 1152"/>
              <a:gd name="T94" fmla="*/ 1036 w 1280"/>
              <a:gd name="T95" fmla="*/ 1097 h 1152"/>
              <a:gd name="T96" fmla="*/ 1092 w 1280"/>
              <a:gd name="T97" fmla="*/ 1152 h 1152"/>
              <a:gd name="T98" fmla="*/ 1225 w 1280"/>
              <a:gd name="T99" fmla="*/ 1152 h 1152"/>
              <a:gd name="T100" fmla="*/ 1280 w 1280"/>
              <a:gd name="T101" fmla="*/ 1097 h 1152"/>
              <a:gd name="T102" fmla="*/ 1280 w 1280"/>
              <a:gd name="T103" fmla="*/ 985 h 1152"/>
              <a:gd name="T104" fmla="*/ 1225 w 1280"/>
              <a:gd name="T105" fmla="*/ 929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" h="1152">
                <a:moveTo>
                  <a:pt x="1225" y="929"/>
                </a:moveTo>
                <a:lnTo>
                  <a:pt x="1207" y="929"/>
                </a:lnTo>
                <a:lnTo>
                  <a:pt x="1207" y="631"/>
                </a:lnTo>
                <a:cubicBezTo>
                  <a:pt x="1207" y="572"/>
                  <a:pt x="1158" y="524"/>
                  <a:pt x="1098" y="524"/>
                </a:cubicBezTo>
                <a:lnTo>
                  <a:pt x="669" y="524"/>
                </a:lnTo>
                <a:lnTo>
                  <a:pt x="669" y="322"/>
                </a:lnTo>
                <a:lnTo>
                  <a:pt x="742" y="322"/>
                </a:lnTo>
                <a:cubicBezTo>
                  <a:pt x="773" y="322"/>
                  <a:pt x="798" y="297"/>
                  <a:pt x="798" y="266"/>
                </a:cubicBezTo>
                <a:lnTo>
                  <a:pt x="798" y="56"/>
                </a:lnTo>
                <a:cubicBezTo>
                  <a:pt x="798" y="26"/>
                  <a:pt x="773" y="0"/>
                  <a:pt x="742" y="0"/>
                </a:cubicBezTo>
                <a:lnTo>
                  <a:pt x="501" y="0"/>
                </a:lnTo>
                <a:cubicBezTo>
                  <a:pt x="470" y="0"/>
                  <a:pt x="445" y="26"/>
                  <a:pt x="445" y="56"/>
                </a:cubicBezTo>
                <a:lnTo>
                  <a:pt x="445" y="266"/>
                </a:lnTo>
                <a:cubicBezTo>
                  <a:pt x="445" y="297"/>
                  <a:pt x="470" y="322"/>
                  <a:pt x="501" y="322"/>
                </a:cubicBezTo>
                <a:lnTo>
                  <a:pt x="564" y="322"/>
                </a:lnTo>
                <a:lnTo>
                  <a:pt x="564" y="524"/>
                </a:lnTo>
                <a:lnTo>
                  <a:pt x="171" y="524"/>
                </a:lnTo>
                <a:cubicBezTo>
                  <a:pt x="111" y="524"/>
                  <a:pt x="63" y="571"/>
                  <a:pt x="63" y="631"/>
                </a:cubicBezTo>
                <a:lnTo>
                  <a:pt x="63" y="929"/>
                </a:lnTo>
                <a:lnTo>
                  <a:pt x="56" y="929"/>
                </a:lnTo>
                <a:cubicBezTo>
                  <a:pt x="26" y="929"/>
                  <a:pt x="0" y="954"/>
                  <a:pt x="0" y="985"/>
                </a:cubicBezTo>
                <a:lnTo>
                  <a:pt x="0" y="1097"/>
                </a:lnTo>
                <a:cubicBezTo>
                  <a:pt x="0" y="1127"/>
                  <a:pt x="26" y="1152"/>
                  <a:pt x="56" y="1152"/>
                </a:cubicBezTo>
                <a:lnTo>
                  <a:pt x="189" y="1152"/>
                </a:lnTo>
                <a:cubicBezTo>
                  <a:pt x="220" y="1152"/>
                  <a:pt x="245" y="1127"/>
                  <a:pt x="245" y="1097"/>
                </a:cubicBezTo>
                <a:lnTo>
                  <a:pt x="245" y="985"/>
                </a:lnTo>
                <a:cubicBezTo>
                  <a:pt x="245" y="954"/>
                  <a:pt x="220" y="929"/>
                  <a:pt x="189" y="929"/>
                </a:cubicBezTo>
                <a:lnTo>
                  <a:pt x="168" y="929"/>
                </a:lnTo>
                <a:lnTo>
                  <a:pt x="168" y="631"/>
                </a:lnTo>
                <a:cubicBezTo>
                  <a:pt x="168" y="629"/>
                  <a:pt x="168" y="629"/>
                  <a:pt x="171" y="629"/>
                </a:cubicBezTo>
                <a:lnTo>
                  <a:pt x="564" y="629"/>
                </a:lnTo>
                <a:lnTo>
                  <a:pt x="564" y="929"/>
                </a:lnTo>
                <a:lnTo>
                  <a:pt x="553" y="929"/>
                </a:lnTo>
                <a:cubicBezTo>
                  <a:pt x="522" y="929"/>
                  <a:pt x="497" y="954"/>
                  <a:pt x="497" y="985"/>
                </a:cubicBezTo>
                <a:lnTo>
                  <a:pt x="497" y="1097"/>
                </a:lnTo>
                <a:cubicBezTo>
                  <a:pt x="497" y="1127"/>
                  <a:pt x="522" y="1152"/>
                  <a:pt x="553" y="1152"/>
                </a:cubicBezTo>
                <a:lnTo>
                  <a:pt x="686" y="1152"/>
                </a:lnTo>
                <a:cubicBezTo>
                  <a:pt x="717" y="1152"/>
                  <a:pt x="742" y="1127"/>
                  <a:pt x="742" y="1097"/>
                </a:cubicBezTo>
                <a:lnTo>
                  <a:pt x="742" y="985"/>
                </a:lnTo>
                <a:cubicBezTo>
                  <a:pt x="742" y="954"/>
                  <a:pt x="717" y="929"/>
                  <a:pt x="686" y="929"/>
                </a:cubicBezTo>
                <a:lnTo>
                  <a:pt x="669" y="929"/>
                </a:lnTo>
                <a:lnTo>
                  <a:pt x="669" y="629"/>
                </a:lnTo>
                <a:lnTo>
                  <a:pt x="1098" y="629"/>
                </a:lnTo>
                <a:cubicBezTo>
                  <a:pt x="1101" y="629"/>
                  <a:pt x="1102" y="630"/>
                  <a:pt x="1102" y="631"/>
                </a:cubicBezTo>
                <a:lnTo>
                  <a:pt x="1102" y="929"/>
                </a:lnTo>
                <a:lnTo>
                  <a:pt x="1092" y="929"/>
                </a:lnTo>
                <a:cubicBezTo>
                  <a:pt x="1061" y="929"/>
                  <a:pt x="1036" y="954"/>
                  <a:pt x="1036" y="985"/>
                </a:cubicBezTo>
                <a:lnTo>
                  <a:pt x="1036" y="1097"/>
                </a:lnTo>
                <a:cubicBezTo>
                  <a:pt x="1036" y="1127"/>
                  <a:pt x="1061" y="1152"/>
                  <a:pt x="1092" y="1152"/>
                </a:cubicBezTo>
                <a:lnTo>
                  <a:pt x="1225" y="1152"/>
                </a:lnTo>
                <a:cubicBezTo>
                  <a:pt x="1255" y="1152"/>
                  <a:pt x="1280" y="1127"/>
                  <a:pt x="1280" y="1097"/>
                </a:cubicBezTo>
                <a:lnTo>
                  <a:pt x="1280" y="985"/>
                </a:lnTo>
                <a:cubicBezTo>
                  <a:pt x="1280" y="954"/>
                  <a:pt x="1255" y="929"/>
                  <a:pt x="1225" y="9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427321" y="2234390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552554" y="2308566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8" name="295842">
            <a:extLst>
              <a:ext uri="{FF2B5EF4-FFF2-40B4-BE49-F238E27FC236}">
                <a16:creationId xmlns:a16="http://schemas.microsoft.com/office/drawing/2014/main" id="{6BE71B83-C060-4362-807C-9D54A8DB3683}"/>
              </a:ext>
            </a:extLst>
          </p:cNvPr>
          <p:cNvSpPr/>
          <p:nvPr/>
        </p:nvSpPr>
        <p:spPr bwMode="auto">
          <a:xfrm>
            <a:off x="6468055" y="3704860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2" name="715536">
            <a:extLst>
              <a:ext uri="{FF2B5EF4-FFF2-40B4-BE49-F238E27FC236}">
                <a16:creationId xmlns:a16="http://schemas.microsoft.com/office/drawing/2014/main" id="{45078547-EC69-4F99-98E9-838FAA414B4A}"/>
              </a:ext>
            </a:extLst>
          </p:cNvPr>
          <p:cNvSpPr>
            <a:spLocks noEditPoints="1"/>
          </p:cNvSpPr>
          <p:nvPr/>
        </p:nvSpPr>
        <p:spPr bwMode="auto">
          <a:xfrm>
            <a:off x="6560675" y="3833271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6" name="088241">
            <a:extLst>
              <a:ext uri="{FF2B5EF4-FFF2-40B4-BE49-F238E27FC236}">
                <a16:creationId xmlns:a16="http://schemas.microsoft.com/office/drawing/2014/main" id="{F7706199-1611-4218-B9B6-4AC55DED811A}"/>
              </a:ext>
            </a:extLst>
          </p:cNvPr>
          <p:cNvSpPr/>
          <p:nvPr/>
        </p:nvSpPr>
        <p:spPr bwMode="auto">
          <a:xfrm>
            <a:off x="6548235" y="5184506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3" name="087955">
            <a:extLst>
              <a:ext uri="{FF2B5EF4-FFF2-40B4-BE49-F238E27FC236}">
                <a16:creationId xmlns:a16="http://schemas.microsoft.com/office/drawing/2014/main" id="{184A3B5A-98D1-46BC-8DF7-5A4C6A122F74}"/>
              </a:ext>
            </a:extLst>
          </p:cNvPr>
          <p:cNvSpPr>
            <a:spLocks noEditPoints="1"/>
          </p:cNvSpPr>
          <p:nvPr/>
        </p:nvSpPr>
        <p:spPr bwMode="auto">
          <a:xfrm>
            <a:off x="6659479" y="5299484"/>
            <a:ext cx="290503" cy="290502"/>
          </a:xfrm>
          <a:custGeom>
            <a:avLst/>
            <a:gdLst>
              <a:gd name="T0" fmla="*/ 166 w 227"/>
              <a:gd name="T1" fmla="*/ 81 h 227"/>
              <a:gd name="T2" fmla="*/ 121 w 227"/>
              <a:gd name="T3" fmla="*/ 81 h 227"/>
              <a:gd name="T4" fmla="*/ 63 w 227"/>
              <a:gd name="T5" fmla="*/ 81 h 227"/>
              <a:gd name="T6" fmla="*/ 31 w 227"/>
              <a:gd name="T7" fmla="*/ 81 h 227"/>
              <a:gd name="T8" fmla="*/ 14 w 227"/>
              <a:gd name="T9" fmla="*/ 81 h 227"/>
              <a:gd name="T10" fmla="*/ 37 w 227"/>
              <a:gd name="T11" fmla="*/ 110 h 227"/>
              <a:gd name="T12" fmla="*/ 82 w 227"/>
              <a:gd name="T13" fmla="*/ 110 h 227"/>
              <a:gd name="T14" fmla="*/ 146 w 227"/>
              <a:gd name="T15" fmla="*/ 110 h 227"/>
              <a:gd name="T16" fmla="*/ 183 w 227"/>
              <a:gd name="T17" fmla="*/ 110 h 227"/>
              <a:gd name="T18" fmla="*/ 204 w 227"/>
              <a:gd name="T19" fmla="*/ 110 h 227"/>
              <a:gd name="T20" fmla="*/ 212 w 227"/>
              <a:gd name="T21" fmla="*/ 110 h 227"/>
              <a:gd name="T22" fmla="*/ 214 w 227"/>
              <a:gd name="T23" fmla="*/ 83 h 227"/>
              <a:gd name="T24" fmla="*/ 109 w 227"/>
              <a:gd name="T25" fmla="*/ 157 h 227"/>
              <a:gd name="T26" fmla="*/ 91 w 227"/>
              <a:gd name="T27" fmla="*/ 157 h 227"/>
              <a:gd name="T28" fmla="*/ 86 w 227"/>
              <a:gd name="T29" fmla="*/ 145 h 227"/>
              <a:gd name="T30" fmla="*/ 130 w 227"/>
              <a:gd name="T31" fmla="*/ 144 h 227"/>
              <a:gd name="T32" fmla="*/ 141 w 227"/>
              <a:gd name="T33" fmla="*/ 147 h 227"/>
              <a:gd name="T34" fmla="*/ 207 w 227"/>
              <a:gd name="T35" fmla="*/ 227 h 227"/>
              <a:gd name="T36" fmla="*/ 120 w 227"/>
              <a:gd name="T37" fmla="*/ 227 h 227"/>
              <a:gd name="T38" fmla="*/ 36 w 227"/>
              <a:gd name="T39" fmla="*/ 227 h 227"/>
              <a:gd name="T40" fmla="*/ 21 w 227"/>
              <a:gd name="T41" fmla="*/ 227 h 227"/>
              <a:gd name="T42" fmla="*/ 14 w 227"/>
              <a:gd name="T43" fmla="*/ 173 h 227"/>
              <a:gd name="T44" fmla="*/ 14 w 227"/>
              <a:gd name="T45" fmla="*/ 126 h 227"/>
              <a:gd name="T46" fmla="*/ 8 w 227"/>
              <a:gd name="T47" fmla="*/ 124 h 227"/>
              <a:gd name="T48" fmla="*/ 1 w 227"/>
              <a:gd name="T49" fmla="*/ 103 h 227"/>
              <a:gd name="T50" fmla="*/ 0 w 227"/>
              <a:gd name="T51" fmla="*/ 74 h 227"/>
              <a:gd name="T52" fmla="*/ 16 w 227"/>
              <a:gd name="T53" fmla="*/ 33 h 227"/>
              <a:gd name="T54" fmla="*/ 27 w 227"/>
              <a:gd name="T55" fmla="*/ 6 h 227"/>
              <a:gd name="T56" fmla="*/ 87 w 227"/>
              <a:gd name="T57" fmla="*/ 0 h 227"/>
              <a:gd name="T58" fmla="*/ 174 w 227"/>
              <a:gd name="T59" fmla="*/ 0 h 227"/>
              <a:gd name="T60" fmla="*/ 194 w 227"/>
              <a:gd name="T61" fmla="*/ 0 h 227"/>
              <a:gd name="T62" fmla="*/ 211 w 227"/>
              <a:gd name="T63" fmla="*/ 35 h 227"/>
              <a:gd name="T64" fmla="*/ 225 w 227"/>
              <a:gd name="T65" fmla="*/ 67 h 227"/>
              <a:gd name="T66" fmla="*/ 227 w 227"/>
              <a:gd name="T67" fmla="*/ 82 h 227"/>
              <a:gd name="T68" fmla="*/ 227 w 227"/>
              <a:gd name="T69" fmla="*/ 116 h 227"/>
              <a:gd name="T70" fmla="*/ 221 w 227"/>
              <a:gd name="T71" fmla="*/ 124 h 227"/>
              <a:gd name="T72" fmla="*/ 214 w 227"/>
              <a:gd name="T73" fmla="*/ 187 h 227"/>
              <a:gd name="T74" fmla="*/ 214 w 227"/>
              <a:gd name="T75" fmla="*/ 219 h 227"/>
              <a:gd name="T76" fmla="*/ 207 w 227"/>
              <a:gd name="T77" fmla="*/ 227 h 227"/>
              <a:gd name="T78" fmla="*/ 127 w 227"/>
              <a:gd name="T79" fmla="*/ 214 h 227"/>
              <a:gd name="T80" fmla="*/ 191 w 227"/>
              <a:gd name="T81" fmla="*/ 214 h 227"/>
              <a:gd name="T82" fmla="*/ 201 w 227"/>
              <a:gd name="T83" fmla="*/ 198 h 227"/>
              <a:gd name="T84" fmla="*/ 201 w 227"/>
              <a:gd name="T85" fmla="*/ 139 h 227"/>
              <a:gd name="T86" fmla="*/ 184 w 227"/>
              <a:gd name="T87" fmla="*/ 124 h 227"/>
              <a:gd name="T88" fmla="*/ 136 w 227"/>
              <a:gd name="T89" fmla="*/ 124 h 227"/>
              <a:gd name="T90" fmla="*/ 83 w 227"/>
              <a:gd name="T91" fmla="*/ 124 h 227"/>
              <a:gd name="T92" fmla="*/ 45 w 227"/>
              <a:gd name="T93" fmla="*/ 124 h 227"/>
              <a:gd name="T94" fmla="*/ 29 w 227"/>
              <a:gd name="T95" fmla="*/ 124 h 227"/>
              <a:gd name="T96" fmla="*/ 45 w 227"/>
              <a:gd name="T97" fmla="*/ 67 h 227"/>
              <a:gd name="T98" fmla="*/ 93 w 227"/>
              <a:gd name="T99" fmla="*/ 67 h 227"/>
              <a:gd name="T100" fmla="*/ 131 w 227"/>
              <a:gd name="T101" fmla="*/ 67 h 227"/>
              <a:gd name="T102" fmla="*/ 183 w 227"/>
              <a:gd name="T103" fmla="*/ 67 h 227"/>
              <a:gd name="T104" fmla="*/ 207 w 227"/>
              <a:gd name="T105" fmla="*/ 67 h 227"/>
              <a:gd name="T106" fmla="*/ 198 w 227"/>
              <a:gd name="T107" fmla="*/ 36 h 227"/>
              <a:gd name="T108" fmla="*/ 188 w 227"/>
              <a:gd name="T109" fmla="*/ 14 h 227"/>
              <a:gd name="T110" fmla="*/ 74 w 227"/>
              <a:gd name="T111" fmla="*/ 14 h 227"/>
              <a:gd name="T112" fmla="*/ 39 w 227"/>
              <a:gd name="T113" fmla="*/ 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7" h="227">
                <a:moveTo>
                  <a:pt x="214" y="81"/>
                </a:moveTo>
                <a:lnTo>
                  <a:pt x="201" y="81"/>
                </a:lnTo>
                <a:lnTo>
                  <a:pt x="196" y="81"/>
                </a:lnTo>
                <a:lnTo>
                  <a:pt x="183" y="81"/>
                </a:lnTo>
                <a:lnTo>
                  <a:pt x="179" y="81"/>
                </a:lnTo>
                <a:lnTo>
                  <a:pt x="166" y="81"/>
                </a:lnTo>
                <a:lnTo>
                  <a:pt x="162" y="81"/>
                </a:lnTo>
                <a:lnTo>
                  <a:pt x="150" y="81"/>
                </a:lnTo>
                <a:lnTo>
                  <a:pt x="148" y="81"/>
                </a:lnTo>
                <a:lnTo>
                  <a:pt x="136" y="81"/>
                </a:lnTo>
                <a:lnTo>
                  <a:pt x="134" y="81"/>
                </a:lnTo>
                <a:lnTo>
                  <a:pt x="121" y="81"/>
                </a:lnTo>
                <a:lnTo>
                  <a:pt x="109" y="81"/>
                </a:lnTo>
                <a:lnTo>
                  <a:pt x="98" y="81"/>
                </a:lnTo>
                <a:lnTo>
                  <a:pt x="97" y="81"/>
                </a:lnTo>
                <a:lnTo>
                  <a:pt x="79" y="81"/>
                </a:lnTo>
                <a:lnTo>
                  <a:pt x="76" y="81"/>
                </a:lnTo>
                <a:lnTo>
                  <a:pt x="63" y="81"/>
                </a:lnTo>
                <a:lnTo>
                  <a:pt x="59" y="81"/>
                </a:lnTo>
                <a:lnTo>
                  <a:pt x="50" y="81"/>
                </a:lnTo>
                <a:lnTo>
                  <a:pt x="45" y="81"/>
                </a:lnTo>
                <a:lnTo>
                  <a:pt x="39" y="81"/>
                </a:lnTo>
                <a:lnTo>
                  <a:pt x="34" y="81"/>
                </a:lnTo>
                <a:lnTo>
                  <a:pt x="31" y="81"/>
                </a:lnTo>
                <a:lnTo>
                  <a:pt x="25" y="81"/>
                </a:lnTo>
                <a:lnTo>
                  <a:pt x="20" y="81"/>
                </a:lnTo>
                <a:lnTo>
                  <a:pt x="18" y="81"/>
                </a:lnTo>
                <a:lnTo>
                  <a:pt x="17" y="81"/>
                </a:lnTo>
                <a:lnTo>
                  <a:pt x="15" y="81"/>
                </a:lnTo>
                <a:lnTo>
                  <a:pt x="14" y="81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21" y="110"/>
                </a:lnTo>
                <a:lnTo>
                  <a:pt x="32" y="110"/>
                </a:lnTo>
                <a:lnTo>
                  <a:pt x="37" y="110"/>
                </a:lnTo>
                <a:lnTo>
                  <a:pt x="49" y="110"/>
                </a:lnTo>
                <a:lnTo>
                  <a:pt x="53" y="110"/>
                </a:lnTo>
                <a:lnTo>
                  <a:pt x="65" y="110"/>
                </a:lnTo>
                <a:lnTo>
                  <a:pt x="68" y="110"/>
                </a:lnTo>
                <a:lnTo>
                  <a:pt x="80" y="110"/>
                </a:lnTo>
                <a:lnTo>
                  <a:pt x="82" y="110"/>
                </a:lnTo>
                <a:lnTo>
                  <a:pt x="94" y="110"/>
                </a:lnTo>
                <a:lnTo>
                  <a:pt x="96" y="110"/>
                </a:lnTo>
                <a:lnTo>
                  <a:pt x="107" y="110"/>
                </a:lnTo>
                <a:lnTo>
                  <a:pt x="128" y="110"/>
                </a:lnTo>
                <a:lnTo>
                  <a:pt x="129" y="110"/>
                </a:lnTo>
                <a:lnTo>
                  <a:pt x="146" y="110"/>
                </a:lnTo>
                <a:lnTo>
                  <a:pt x="149" y="110"/>
                </a:lnTo>
                <a:lnTo>
                  <a:pt x="162" y="110"/>
                </a:lnTo>
                <a:lnTo>
                  <a:pt x="165" y="110"/>
                </a:lnTo>
                <a:lnTo>
                  <a:pt x="174" y="110"/>
                </a:lnTo>
                <a:lnTo>
                  <a:pt x="178" y="110"/>
                </a:lnTo>
                <a:lnTo>
                  <a:pt x="183" y="110"/>
                </a:lnTo>
                <a:lnTo>
                  <a:pt x="189" y="110"/>
                </a:lnTo>
                <a:lnTo>
                  <a:pt x="191" y="110"/>
                </a:lnTo>
                <a:lnTo>
                  <a:pt x="197" y="110"/>
                </a:lnTo>
                <a:lnTo>
                  <a:pt x="202" y="110"/>
                </a:lnTo>
                <a:lnTo>
                  <a:pt x="203" y="110"/>
                </a:lnTo>
                <a:lnTo>
                  <a:pt x="204" y="110"/>
                </a:lnTo>
                <a:lnTo>
                  <a:pt x="206" y="110"/>
                </a:lnTo>
                <a:lnTo>
                  <a:pt x="206" y="110"/>
                </a:lnTo>
                <a:lnTo>
                  <a:pt x="207" y="110"/>
                </a:lnTo>
                <a:lnTo>
                  <a:pt x="209" y="110"/>
                </a:lnTo>
                <a:lnTo>
                  <a:pt x="210" y="110"/>
                </a:lnTo>
                <a:lnTo>
                  <a:pt x="212" y="110"/>
                </a:lnTo>
                <a:lnTo>
                  <a:pt x="213" y="110"/>
                </a:lnTo>
                <a:lnTo>
                  <a:pt x="214" y="110"/>
                </a:lnTo>
                <a:lnTo>
                  <a:pt x="214" y="100"/>
                </a:lnTo>
                <a:lnTo>
                  <a:pt x="214" y="93"/>
                </a:lnTo>
                <a:lnTo>
                  <a:pt x="214" y="87"/>
                </a:lnTo>
                <a:lnTo>
                  <a:pt x="214" y="83"/>
                </a:lnTo>
                <a:lnTo>
                  <a:pt x="214" y="82"/>
                </a:lnTo>
                <a:lnTo>
                  <a:pt x="214" y="81"/>
                </a:lnTo>
                <a:close/>
                <a:moveTo>
                  <a:pt x="136" y="157"/>
                </a:moveTo>
                <a:lnTo>
                  <a:pt x="127" y="157"/>
                </a:lnTo>
                <a:lnTo>
                  <a:pt x="120" y="157"/>
                </a:lnTo>
                <a:lnTo>
                  <a:pt x="109" y="157"/>
                </a:lnTo>
                <a:lnTo>
                  <a:pt x="101" y="157"/>
                </a:lnTo>
                <a:lnTo>
                  <a:pt x="96" y="157"/>
                </a:lnTo>
                <a:lnTo>
                  <a:pt x="93" y="157"/>
                </a:lnTo>
                <a:lnTo>
                  <a:pt x="91" y="157"/>
                </a:lnTo>
                <a:lnTo>
                  <a:pt x="91" y="157"/>
                </a:lnTo>
                <a:lnTo>
                  <a:pt x="91" y="157"/>
                </a:lnTo>
                <a:lnTo>
                  <a:pt x="88" y="156"/>
                </a:lnTo>
                <a:lnTo>
                  <a:pt x="86" y="155"/>
                </a:lnTo>
                <a:lnTo>
                  <a:pt x="84" y="153"/>
                </a:lnTo>
                <a:lnTo>
                  <a:pt x="84" y="151"/>
                </a:lnTo>
                <a:lnTo>
                  <a:pt x="84" y="147"/>
                </a:lnTo>
                <a:lnTo>
                  <a:pt x="86" y="145"/>
                </a:lnTo>
                <a:lnTo>
                  <a:pt x="91" y="144"/>
                </a:lnTo>
                <a:lnTo>
                  <a:pt x="98" y="144"/>
                </a:lnTo>
                <a:lnTo>
                  <a:pt x="105" y="144"/>
                </a:lnTo>
                <a:lnTo>
                  <a:pt x="117" y="144"/>
                </a:lnTo>
                <a:lnTo>
                  <a:pt x="124" y="144"/>
                </a:lnTo>
                <a:lnTo>
                  <a:pt x="130" y="144"/>
                </a:lnTo>
                <a:lnTo>
                  <a:pt x="133" y="144"/>
                </a:lnTo>
                <a:lnTo>
                  <a:pt x="135" y="144"/>
                </a:lnTo>
                <a:lnTo>
                  <a:pt x="136" y="144"/>
                </a:lnTo>
                <a:lnTo>
                  <a:pt x="136" y="144"/>
                </a:lnTo>
                <a:lnTo>
                  <a:pt x="139" y="145"/>
                </a:lnTo>
                <a:lnTo>
                  <a:pt x="141" y="147"/>
                </a:lnTo>
                <a:lnTo>
                  <a:pt x="142" y="151"/>
                </a:lnTo>
                <a:lnTo>
                  <a:pt x="141" y="153"/>
                </a:lnTo>
                <a:lnTo>
                  <a:pt x="139" y="155"/>
                </a:lnTo>
                <a:lnTo>
                  <a:pt x="138" y="156"/>
                </a:lnTo>
                <a:lnTo>
                  <a:pt x="136" y="157"/>
                </a:lnTo>
                <a:close/>
                <a:moveTo>
                  <a:pt x="207" y="227"/>
                </a:moveTo>
                <a:lnTo>
                  <a:pt x="190" y="227"/>
                </a:lnTo>
                <a:lnTo>
                  <a:pt x="174" y="227"/>
                </a:lnTo>
                <a:lnTo>
                  <a:pt x="159" y="227"/>
                </a:lnTo>
                <a:lnTo>
                  <a:pt x="145" y="227"/>
                </a:lnTo>
                <a:lnTo>
                  <a:pt x="133" y="227"/>
                </a:lnTo>
                <a:lnTo>
                  <a:pt x="120" y="227"/>
                </a:lnTo>
                <a:lnTo>
                  <a:pt x="99" y="227"/>
                </a:lnTo>
                <a:lnTo>
                  <a:pt x="81" y="227"/>
                </a:lnTo>
                <a:lnTo>
                  <a:pt x="66" y="227"/>
                </a:lnTo>
                <a:lnTo>
                  <a:pt x="53" y="227"/>
                </a:lnTo>
                <a:lnTo>
                  <a:pt x="44" y="227"/>
                </a:lnTo>
                <a:lnTo>
                  <a:pt x="36" y="227"/>
                </a:lnTo>
                <a:lnTo>
                  <a:pt x="31" y="227"/>
                </a:lnTo>
                <a:lnTo>
                  <a:pt x="27" y="227"/>
                </a:lnTo>
                <a:lnTo>
                  <a:pt x="24" y="227"/>
                </a:lnTo>
                <a:lnTo>
                  <a:pt x="22" y="227"/>
                </a:lnTo>
                <a:lnTo>
                  <a:pt x="21" y="227"/>
                </a:lnTo>
                <a:lnTo>
                  <a:pt x="21" y="227"/>
                </a:lnTo>
                <a:lnTo>
                  <a:pt x="17" y="227"/>
                </a:lnTo>
                <a:lnTo>
                  <a:pt x="15" y="225"/>
                </a:lnTo>
                <a:lnTo>
                  <a:pt x="14" y="221"/>
                </a:lnTo>
                <a:lnTo>
                  <a:pt x="14" y="202"/>
                </a:lnTo>
                <a:lnTo>
                  <a:pt x="14" y="186"/>
                </a:lnTo>
                <a:lnTo>
                  <a:pt x="14" y="173"/>
                </a:lnTo>
                <a:lnTo>
                  <a:pt x="14" y="160"/>
                </a:lnTo>
                <a:lnTo>
                  <a:pt x="14" y="151"/>
                </a:lnTo>
                <a:lnTo>
                  <a:pt x="14" y="142"/>
                </a:lnTo>
                <a:lnTo>
                  <a:pt x="14" y="135"/>
                </a:lnTo>
                <a:lnTo>
                  <a:pt x="14" y="130"/>
                </a:lnTo>
                <a:lnTo>
                  <a:pt x="14" y="126"/>
                </a:lnTo>
                <a:lnTo>
                  <a:pt x="14" y="124"/>
                </a:lnTo>
                <a:lnTo>
                  <a:pt x="14" y="124"/>
                </a:lnTo>
                <a:lnTo>
                  <a:pt x="11" y="124"/>
                </a:lnTo>
                <a:lnTo>
                  <a:pt x="9" y="124"/>
                </a:lnTo>
                <a:lnTo>
                  <a:pt x="8" y="124"/>
                </a:lnTo>
                <a:lnTo>
                  <a:pt x="8" y="124"/>
                </a:lnTo>
                <a:lnTo>
                  <a:pt x="4" y="123"/>
                </a:lnTo>
                <a:lnTo>
                  <a:pt x="2" y="122"/>
                </a:lnTo>
                <a:lnTo>
                  <a:pt x="1" y="120"/>
                </a:lnTo>
                <a:lnTo>
                  <a:pt x="1" y="117"/>
                </a:lnTo>
                <a:lnTo>
                  <a:pt x="1" y="110"/>
                </a:lnTo>
                <a:lnTo>
                  <a:pt x="1" y="103"/>
                </a:lnTo>
                <a:lnTo>
                  <a:pt x="1" y="92"/>
                </a:lnTo>
                <a:lnTo>
                  <a:pt x="1" y="85"/>
                </a:lnTo>
                <a:lnTo>
                  <a:pt x="1" y="79"/>
                </a:lnTo>
                <a:lnTo>
                  <a:pt x="1" y="78"/>
                </a:lnTo>
                <a:lnTo>
                  <a:pt x="0" y="77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5" y="59"/>
                </a:lnTo>
                <a:lnTo>
                  <a:pt x="10" y="49"/>
                </a:lnTo>
                <a:lnTo>
                  <a:pt x="12" y="40"/>
                </a:lnTo>
                <a:lnTo>
                  <a:pt x="16" y="33"/>
                </a:lnTo>
                <a:lnTo>
                  <a:pt x="18" y="26"/>
                </a:lnTo>
                <a:lnTo>
                  <a:pt x="21" y="21"/>
                </a:lnTo>
                <a:lnTo>
                  <a:pt x="22" y="16"/>
                </a:lnTo>
                <a:lnTo>
                  <a:pt x="24" y="13"/>
                </a:lnTo>
                <a:lnTo>
                  <a:pt x="26" y="8"/>
                </a:lnTo>
                <a:lnTo>
                  <a:pt x="27" y="6"/>
                </a:lnTo>
                <a:lnTo>
                  <a:pt x="27" y="5"/>
                </a:lnTo>
                <a:lnTo>
                  <a:pt x="27" y="5"/>
                </a:lnTo>
                <a:lnTo>
                  <a:pt x="30" y="1"/>
                </a:lnTo>
                <a:lnTo>
                  <a:pt x="34" y="0"/>
                </a:lnTo>
                <a:lnTo>
                  <a:pt x="62" y="0"/>
                </a:lnTo>
                <a:lnTo>
                  <a:pt x="87" y="0"/>
                </a:lnTo>
                <a:lnTo>
                  <a:pt x="108" y="0"/>
                </a:lnTo>
                <a:lnTo>
                  <a:pt x="126" y="0"/>
                </a:lnTo>
                <a:lnTo>
                  <a:pt x="141" y="0"/>
                </a:lnTo>
                <a:lnTo>
                  <a:pt x="155" y="0"/>
                </a:lnTo>
                <a:lnTo>
                  <a:pt x="165" y="0"/>
                </a:lnTo>
                <a:lnTo>
                  <a:pt x="174" y="0"/>
                </a:lnTo>
                <a:lnTo>
                  <a:pt x="181" y="0"/>
                </a:lnTo>
                <a:lnTo>
                  <a:pt x="185" y="0"/>
                </a:lnTo>
                <a:lnTo>
                  <a:pt x="189" y="0"/>
                </a:lnTo>
                <a:lnTo>
                  <a:pt x="191" y="0"/>
                </a:lnTo>
                <a:lnTo>
                  <a:pt x="193" y="0"/>
                </a:lnTo>
                <a:lnTo>
                  <a:pt x="194" y="0"/>
                </a:lnTo>
                <a:lnTo>
                  <a:pt x="197" y="1"/>
                </a:lnTo>
                <a:lnTo>
                  <a:pt x="198" y="3"/>
                </a:lnTo>
                <a:lnTo>
                  <a:pt x="199" y="5"/>
                </a:lnTo>
                <a:lnTo>
                  <a:pt x="203" y="16"/>
                </a:lnTo>
                <a:lnTo>
                  <a:pt x="207" y="26"/>
                </a:lnTo>
                <a:lnTo>
                  <a:pt x="211" y="35"/>
                </a:lnTo>
                <a:lnTo>
                  <a:pt x="214" y="41"/>
                </a:lnTo>
                <a:lnTo>
                  <a:pt x="217" y="48"/>
                </a:lnTo>
                <a:lnTo>
                  <a:pt x="219" y="53"/>
                </a:lnTo>
                <a:lnTo>
                  <a:pt x="222" y="61"/>
                </a:lnTo>
                <a:lnTo>
                  <a:pt x="224" y="65"/>
                </a:lnTo>
                <a:lnTo>
                  <a:pt x="225" y="67"/>
                </a:lnTo>
                <a:lnTo>
                  <a:pt x="225" y="68"/>
                </a:lnTo>
                <a:lnTo>
                  <a:pt x="225" y="68"/>
                </a:lnTo>
                <a:lnTo>
                  <a:pt x="226" y="70"/>
                </a:lnTo>
                <a:lnTo>
                  <a:pt x="226" y="70"/>
                </a:lnTo>
                <a:lnTo>
                  <a:pt x="227" y="74"/>
                </a:lnTo>
                <a:lnTo>
                  <a:pt x="227" y="82"/>
                </a:lnTo>
                <a:lnTo>
                  <a:pt x="227" y="87"/>
                </a:lnTo>
                <a:lnTo>
                  <a:pt x="227" y="99"/>
                </a:lnTo>
                <a:lnTo>
                  <a:pt x="227" y="107"/>
                </a:lnTo>
                <a:lnTo>
                  <a:pt x="227" y="111"/>
                </a:lnTo>
                <a:lnTo>
                  <a:pt x="227" y="114"/>
                </a:lnTo>
                <a:lnTo>
                  <a:pt x="227" y="116"/>
                </a:lnTo>
                <a:lnTo>
                  <a:pt x="227" y="117"/>
                </a:lnTo>
                <a:lnTo>
                  <a:pt x="227" y="117"/>
                </a:lnTo>
                <a:lnTo>
                  <a:pt x="226" y="120"/>
                </a:lnTo>
                <a:lnTo>
                  <a:pt x="224" y="122"/>
                </a:lnTo>
                <a:lnTo>
                  <a:pt x="221" y="124"/>
                </a:lnTo>
                <a:lnTo>
                  <a:pt x="221" y="124"/>
                </a:lnTo>
                <a:lnTo>
                  <a:pt x="214" y="124"/>
                </a:lnTo>
                <a:lnTo>
                  <a:pt x="214" y="135"/>
                </a:lnTo>
                <a:lnTo>
                  <a:pt x="214" y="151"/>
                </a:lnTo>
                <a:lnTo>
                  <a:pt x="214" y="165"/>
                </a:lnTo>
                <a:lnTo>
                  <a:pt x="214" y="177"/>
                </a:lnTo>
                <a:lnTo>
                  <a:pt x="214" y="187"/>
                </a:lnTo>
                <a:lnTo>
                  <a:pt x="214" y="195"/>
                </a:lnTo>
                <a:lnTo>
                  <a:pt x="214" y="202"/>
                </a:lnTo>
                <a:lnTo>
                  <a:pt x="214" y="207"/>
                </a:lnTo>
                <a:lnTo>
                  <a:pt x="214" y="212"/>
                </a:lnTo>
                <a:lnTo>
                  <a:pt x="214" y="215"/>
                </a:lnTo>
                <a:lnTo>
                  <a:pt x="214" y="219"/>
                </a:lnTo>
                <a:lnTo>
                  <a:pt x="214" y="221"/>
                </a:lnTo>
                <a:lnTo>
                  <a:pt x="214" y="221"/>
                </a:lnTo>
                <a:lnTo>
                  <a:pt x="213" y="223"/>
                </a:lnTo>
                <a:lnTo>
                  <a:pt x="211" y="225"/>
                </a:lnTo>
                <a:lnTo>
                  <a:pt x="209" y="227"/>
                </a:lnTo>
                <a:lnTo>
                  <a:pt x="207" y="227"/>
                </a:lnTo>
                <a:close/>
                <a:moveTo>
                  <a:pt x="28" y="214"/>
                </a:moveTo>
                <a:lnTo>
                  <a:pt x="43" y="214"/>
                </a:lnTo>
                <a:lnTo>
                  <a:pt x="57" y="214"/>
                </a:lnTo>
                <a:lnTo>
                  <a:pt x="84" y="214"/>
                </a:lnTo>
                <a:lnTo>
                  <a:pt x="108" y="214"/>
                </a:lnTo>
                <a:lnTo>
                  <a:pt x="127" y="214"/>
                </a:lnTo>
                <a:lnTo>
                  <a:pt x="144" y="214"/>
                </a:lnTo>
                <a:lnTo>
                  <a:pt x="158" y="214"/>
                </a:lnTo>
                <a:lnTo>
                  <a:pt x="169" y="214"/>
                </a:lnTo>
                <a:lnTo>
                  <a:pt x="179" y="214"/>
                </a:lnTo>
                <a:lnTo>
                  <a:pt x="186" y="214"/>
                </a:lnTo>
                <a:lnTo>
                  <a:pt x="191" y="214"/>
                </a:lnTo>
                <a:lnTo>
                  <a:pt x="195" y="214"/>
                </a:lnTo>
                <a:lnTo>
                  <a:pt x="198" y="214"/>
                </a:lnTo>
                <a:lnTo>
                  <a:pt x="200" y="214"/>
                </a:lnTo>
                <a:lnTo>
                  <a:pt x="200" y="214"/>
                </a:lnTo>
                <a:lnTo>
                  <a:pt x="201" y="214"/>
                </a:lnTo>
                <a:lnTo>
                  <a:pt x="201" y="198"/>
                </a:lnTo>
                <a:lnTo>
                  <a:pt x="201" y="184"/>
                </a:lnTo>
                <a:lnTo>
                  <a:pt x="201" y="172"/>
                </a:lnTo>
                <a:lnTo>
                  <a:pt x="201" y="161"/>
                </a:lnTo>
                <a:lnTo>
                  <a:pt x="201" y="153"/>
                </a:lnTo>
                <a:lnTo>
                  <a:pt x="201" y="146"/>
                </a:lnTo>
                <a:lnTo>
                  <a:pt x="201" y="139"/>
                </a:lnTo>
                <a:lnTo>
                  <a:pt x="201" y="135"/>
                </a:lnTo>
                <a:lnTo>
                  <a:pt x="201" y="131"/>
                </a:lnTo>
                <a:lnTo>
                  <a:pt x="201" y="129"/>
                </a:lnTo>
                <a:lnTo>
                  <a:pt x="201" y="125"/>
                </a:lnTo>
                <a:lnTo>
                  <a:pt x="201" y="124"/>
                </a:lnTo>
                <a:lnTo>
                  <a:pt x="184" y="124"/>
                </a:lnTo>
                <a:lnTo>
                  <a:pt x="183" y="124"/>
                </a:lnTo>
                <a:lnTo>
                  <a:pt x="170" y="124"/>
                </a:lnTo>
                <a:lnTo>
                  <a:pt x="166" y="124"/>
                </a:lnTo>
                <a:lnTo>
                  <a:pt x="150" y="124"/>
                </a:lnTo>
                <a:lnTo>
                  <a:pt x="143" y="124"/>
                </a:lnTo>
                <a:lnTo>
                  <a:pt x="136" y="124"/>
                </a:lnTo>
                <a:lnTo>
                  <a:pt x="121" y="124"/>
                </a:lnTo>
                <a:lnTo>
                  <a:pt x="120" y="124"/>
                </a:lnTo>
                <a:lnTo>
                  <a:pt x="109" y="124"/>
                </a:lnTo>
                <a:lnTo>
                  <a:pt x="100" y="124"/>
                </a:lnTo>
                <a:lnTo>
                  <a:pt x="97" y="124"/>
                </a:lnTo>
                <a:lnTo>
                  <a:pt x="83" y="124"/>
                </a:lnTo>
                <a:lnTo>
                  <a:pt x="76" y="124"/>
                </a:lnTo>
                <a:lnTo>
                  <a:pt x="70" y="124"/>
                </a:lnTo>
                <a:lnTo>
                  <a:pt x="59" y="124"/>
                </a:lnTo>
                <a:lnTo>
                  <a:pt x="58" y="124"/>
                </a:lnTo>
                <a:lnTo>
                  <a:pt x="49" y="124"/>
                </a:lnTo>
                <a:lnTo>
                  <a:pt x="45" y="124"/>
                </a:lnTo>
                <a:lnTo>
                  <a:pt x="42" y="124"/>
                </a:lnTo>
                <a:lnTo>
                  <a:pt x="36" y="124"/>
                </a:lnTo>
                <a:lnTo>
                  <a:pt x="34" y="124"/>
                </a:lnTo>
                <a:lnTo>
                  <a:pt x="32" y="124"/>
                </a:lnTo>
                <a:lnTo>
                  <a:pt x="30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214"/>
                </a:lnTo>
                <a:close/>
                <a:moveTo>
                  <a:pt x="17" y="67"/>
                </a:moveTo>
                <a:lnTo>
                  <a:pt x="27" y="67"/>
                </a:lnTo>
                <a:lnTo>
                  <a:pt x="34" y="67"/>
                </a:lnTo>
                <a:lnTo>
                  <a:pt x="45" y="67"/>
                </a:lnTo>
                <a:lnTo>
                  <a:pt x="51" y="67"/>
                </a:lnTo>
                <a:lnTo>
                  <a:pt x="62" y="67"/>
                </a:lnTo>
                <a:lnTo>
                  <a:pt x="67" y="67"/>
                </a:lnTo>
                <a:lnTo>
                  <a:pt x="77" y="67"/>
                </a:lnTo>
                <a:lnTo>
                  <a:pt x="81" y="67"/>
                </a:lnTo>
                <a:lnTo>
                  <a:pt x="93" y="67"/>
                </a:lnTo>
                <a:lnTo>
                  <a:pt x="95" y="67"/>
                </a:lnTo>
                <a:lnTo>
                  <a:pt x="106" y="67"/>
                </a:lnTo>
                <a:lnTo>
                  <a:pt x="107" y="67"/>
                </a:lnTo>
                <a:lnTo>
                  <a:pt x="118" y="67"/>
                </a:lnTo>
                <a:lnTo>
                  <a:pt x="129" y="67"/>
                </a:lnTo>
                <a:lnTo>
                  <a:pt x="131" y="67"/>
                </a:lnTo>
                <a:lnTo>
                  <a:pt x="147" y="67"/>
                </a:lnTo>
                <a:lnTo>
                  <a:pt x="151" y="67"/>
                </a:lnTo>
                <a:lnTo>
                  <a:pt x="163" y="67"/>
                </a:lnTo>
                <a:lnTo>
                  <a:pt x="168" y="67"/>
                </a:lnTo>
                <a:lnTo>
                  <a:pt x="176" y="67"/>
                </a:lnTo>
                <a:lnTo>
                  <a:pt x="183" y="67"/>
                </a:lnTo>
                <a:lnTo>
                  <a:pt x="186" y="67"/>
                </a:lnTo>
                <a:lnTo>
                  <a:pt x="194" y="67"/>
                </a:lnTo>
                <a:lnTo>
                  <a:pt x="201" y="67"/>
                </a:lnTo>
                <a:lnTo>
                  <a:pt x="202" y="67"/>
                </a:lnTo>
                <a:lnTo>
                  <a:pt x="204" y="67"/>
                </a:lnTo>
                <a:lnTo>
                  <a:pt x="207" y="67"/>
                </a:lnTo>
                <a:lnTo>
                  <a:pt x="209" y="67"/>
                </a:lnTo>
                <a:lnTo>
                  <a:pt x="210" y="67"/>
                </a:lnTo>
                <a:lnTo>
                  <a:pt x="206" y="58"/>
                </a:lnTo>
                <a:lnTo>
                  <a:pt x="203" y="49"/>
                </a:lnTo>
                <a:lnTo>
                  <a:pt x="201" y="42"/>
                </a:lnTo>
                <a:lnTo>
                  <a:pt x="198" y="36"/>
                </a:lnTo>
                <a:lnTo>
                  <a:pt x="194" y="26"/>
                </a:lnTo>
                <a:lnTo>
                  <a:pt x="191" y="20"/>
                </a:lnTo>
                <a:lnTo>
                  <a:pt x="190" y="16"/>
                </a:lnTo>
                <a:lnTo>
                  <a:pt x="189" y="14"/>
                </a:lnTo>
                <a:lnTo>
                  <a:pt x="189" y="14"/>
                </a:lnTo>
                <a:lnTo>
                  <a:pt x="188" y="14"/>
                </a:lnTo>
                <a:lnTo>
                  <a:pt x="162" y="14"/>
                </a:lnTo>
                <a:lnTo>
                  <a:pt x="139" y="14"/>
                </a:lnTo>
                <a:lnTo>
                  <a:pt x="118" y="14"/>
                </a:lnTo>
                <a:lnTo>
                  <a:pt x="101" y="14"/>
                </a:lnTo>
                <a:lnTo>
                  <a:pt x="86" y="14"/>
                </a:lnTo>
                <a:lnTo>
                  <a:pt x="74" y="14"/>
                </a:lnTo>
                <a:lnTo>
                  <a:pt x="64" y="14"/>
                </a:lnTo>
                <a:lnTo>
                  <a:pt x="56" y="14"/>
                </a:lnTo>
                <a:lnTo>
                  <a:pt x="50" y="14"/>
                </a:lnTo>
                <a:lnTo>
                  <a:pt x="45" y="14"/>
                </a:lnTo>
                <a:lnTo>
                  <a:pt x="42" y="14"/>
                </a:lnTo>
                <a:lnTo>
                  <a:pt x="39" y="14"/>
                </a:lnTo>
                <a:lnTo>
                  <a:pt x="37" y="14"/>
                </a:lnTo>
                <a:lnTo>
                  <a:pt x="37" y="14"/>
                </a:lnTo>
                <a:lnTo>
                  <a:pt x="1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835491" y="2245190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1983237" y="2314568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24255" y="2414312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133242" y="1746159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502886" y="1723248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133242" y="3212436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502886" y="3189525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0131969C-399F-4EF1-B541-DDE8E45CCC1F}"/>
              </a:ext>
            </a:extLst>
          </p:cNvPr>
          <p:cNvSpPr/>
          <p:nvPr/>
        </p:nvSpPr>
        <p:spPr bwMode="auto">
          <a:xfrm>
            <a:off x="5133242" y="4754883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22DF44A-7C32-4D27-B787-78C330BBA1DA}"/>
              </a:ext>
            </a:extLst>
          </p:cNvPr>
          <p:cNvSpPr txBox="1"/>
          <p:nvPr/>
        </p:nvSpPr>
        <p:spPr>
          <a:xfrm>
            <a:off x="5502886" y="4751415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785702" y="1746159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11723" y="1723248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AFC2A69-2D2D-4DFA-B1E0-285C9500ABFE}"/>
              </a:ext>
            </a:extLst>
          </p:cNvPr>
          <p:cNvSpPr/>
          <p:nvPr/>
        </p:nvSpPr>
        <p:spPr bwMode="auto">
          <a:xfrm>
            <a:off x="9785702" y="3212436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40AD2-CB92-4FE9-96C6-A4FB7DCCF3BB}"/>
              </a:ext>
            </a:extLst>
          </p:cNvPr>
          <p:cNvSpPr txBox="1"/>
          <p:nvPr/>
        </p:nvSpPr>
        <p:spPr>
          <a:xfrm>
            <a:off x="10111723" y="3189525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3BA0A4A9-5AB1-4C18-854D-9D1CC225C914}"/>
              </a:ext>
            </a:extLst>
          </p:cNvPr>
          <p:cNvSpPr/>
          <p:nvPr/>
        </p:nvSpPr>
        <p:spPr bwMode="auto">
          <a:xfrm>
            <a:off x="9785702" y="4754883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361E2F7-2EC1-4F3D-8D26-F129545DE04C}"/>
              </a:ext>
            </a:extLst>
          </p:cNvPr>
          <p:cNvSpPr txBox="1"/>
          <p:nvPr/>
        </p:nvSpPr>
        <p:spPr>
          <a:xfrm>
            <a:off x="10111723" y="4751415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6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1F5749B2-4701-67D9-06EE-C05BC3843C12}"/>
              </a:ext>
            </a:extLst>
          </p:cNvPr>
          <p:cNvSpPr/>
          <p:nvPr/>
        </p:nvSpPr>
        <p:spPr>
          <a:xfrm>
            <a:off x="4061188" y="911297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矩阵号引流方法</a:t>
            </a:r>
          </a:p>
        </p:txBody>
      </p:sp>
    </p:spTree>
    <p:extLst>
      <p:ext uri="{BB962C8B-B14F-4D97-AF65-F5344CB8AC3E}">
        <p14:creationId xmlns:p14="http://schemas.microsoft.com/office/powerpoint/2010/main" val="2327607284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751806" y="2280776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751806" y="3772490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391502" y="2280776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2376632" y="2898149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唯一关注引流矩阵号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7002251" y="2847780"/>
            <a:ext cx="3187851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在大号发布或转发小号视频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2267541" y="4338079"/>
            <a:ext cx="3254006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在直播中引流推荐小号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803893" y="4217197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76785" y="4278773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445982" y="2766235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571215" y="2840411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854152" y="2777035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2001898" y="2846413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42916" y="2946157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151903" y="2278004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521547" y="2255093"/>
            <a:ext cx="36099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7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151903" y="374428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521547" y="3721370"/>
            <a:ext cx="37702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9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804363" y="2278004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30384" y="2255093"/>
            <a:ext cx="378630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8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1F5749B2-4701-67D9-06EE-C05BC3843C12}"/>
              </a:ext>
            </a:extLst>
          </p:cNvPr>
          <p:cNvSpPr/>
          <p:nvPr/>
        </p:nvSpPr>
        <p:spPr>
          <a:xfrm>
            <a:off x="4028767" y="1120884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矩阵号引流方法</a:t>
            </a:r>
          </a:p>
        </p:txBody>
      </p:sp>
    </p:spTree>
    <p:extLst>
      <p:ext uri="{BB962C8B-B14F-4D97-AF65-F5344CB8AC3E}">
        <p14:creationId xmlns:p14="http://schemas.microsoft.com/office/powerpoint/2010/main" val="3603471581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751806" y="2280776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751806" y="3772490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391502" y="2280776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2376632" y="2898149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矩阵管理难度大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7002251" y="2847780"/>
            <a:ext cx="3187851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内容生产难度大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2267541" y="4338079"/>
            <a:ext cx="3254006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阶段性、年终复盘难度大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803893" y="4217197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76785" y="4278773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445982" y="2766235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571215" y="2840411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854152" y="2777035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2001898" y="2846413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42916" y="2946157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151903" y="2278004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521547" y="2255093"/>
            <a:ext cx="36099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151903" y="374428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521547" y="3721370"/>
            <a:ext cx="37702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804363" y="2278004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30384" y="2255093"/>
            <a:ext cx="378630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1F5749B2-4701-67D9-06EE-C05BC3843C12}"/>
              </a:ext>
            </a:extLst>
          </p:cNvPr>
          <p:cNvSpPr/>
          <p:nvPr/>
        </p:nvSpPr>
        <p:spPr>
          <a:xfrm>
            <a:off x="3182381" y="1120884"/>
            <a:ext cx="5827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矩阵号引流存在的问题</a:t>
            </a:r>
          </a:p>
        </p:txBody>
      </p:sp>
    </p:spTree>
    <p:extLst>
      <p:ext uri="{BB962C8B-B14F-4D97-AF65-F5344CB8AC3E}">
        <p14:creationId xmlns:p14="http://schemas.microsoft.com/office/powerpoint/2010/main" val="2023547046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667476" y="1920720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945FAC-3FB4-4968-BBCD-46D265848F80}"/>
              </a:ext>
            </a:extLst>
          </p:cNvPr>
          <p:cNvSpPr/>
          <p:nvPr/>
        </p:nvSpPr>
        <p:spPr>
          <a:xfrm>
            <a:off x="4401140" y="2015128"/>
            <a:ext cx="4927362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9E3E50-4486-49A5-A5E7-A04C69F944D7}"/>
              </a:ext>
            </a:extLst>
          </p:cNvPr>
          <p:cNvSpPr txBox="1"/>
          <p:nvPr/>
        </p:nvSpPr>
        <p:spPr>
          <a:xfrm>
            <a:off x="2420468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</a:p>
        </p:txBody>
      </p:sp>
      <p:sp>
        <p:nvSpPr>
          <p:cNvPr id="28" name="664867">
            <a:extLst>
              <a:ext uri="{FF2B5EF4-FFF2-40B4-BE49-F238E27FC236}">
                <a16:creationId xmlns:a16="http://schemas.microsoft.com/office/drawing/2014/main" id="{D5657F55-3AE1-46EB-9DEE-E69FF5251B7A}"/>
              </a:ext>
            </a:extLst>
          </p:cNvPr>
          <p:cNvSpPr txBox="1"/>
          <p:nvPr/>
        </p:nvSpPr>
        <p:spPr>
          <a:xfrm>
            <a:off x="10131118" y="4878066"/>
            <a:ext cx="189499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</a:t>
            </a:r>
          </a:p>
        </p:txBody>
      </p:sp>
      <p:sp>
        <p:nvSpPr>
          <p:cNvPr id="29" name="036296">
            <a:extLst>
              <a:ext uri="{FF2B5EF4-FFF2-40B4-BE49-F238E27FC236}">
                <a16:creationId xmlns:a16="http://schemas.microsoft.com/office/drawing/2014/main" id="{3BE936F3-C5EE-4011-B4F7-AAD51A0F2130}"/>
              </a:ext>
            </a:extLst>
          </p:cNvPr>
          <p:cNvSpPr txBox="1"/>
          <p:nvPr/>
        </p:nvSpPr>
        <p:spPr>
          <a:xfrm>
            <a:off x="10131119" y="5826574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实训报告</a:t>
            </a:r>
          </a:p>
        </p:txBody>
      </p:sp>
      <p:sp>
        <p:nvSpPr>
          <p:cNvPr id="30" name="871467">
            <a:extLst>
              <a:ext uri="{FF2B5EF4-FFF2-40B4-BE49-F238E27FC236}">
                <a16:creationId xmlns:a16="http://schemas.microsoft.com/office/drawing/2014/main" id="{1A36F464-429C-4BFA-B684-E30729F554C7}"/>
              </a:ext>
            </a:extLst>
          </p:cNvPr>
          <p:cNvSpPr txBox="1"/>
          <p:nvPr/>
        </p:nvSpPr>
        <p:spPr>
          <a:xfrm>
            <a:off x="10131118" y="5327897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</p:spTree>
    <p:extLst>
      <p:ext uri="{BB962C8B-B14F-4D97-AF65-F5344CB8AC3E}">
        <p14:creationId xmlns:p14="http://schemas.microsoft.com/office/powerpoint/2010/main" val="1821583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5120723" y="2766145"/>
            <a:ext cx="5756987" cy="25415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）掌握短视频引流直播间的技巧。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）了解短视频引流对直播创业的作用。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）能够挖掘农产品卖点，制作直播前的引流短视频。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926564" y="1900552"/>
            <a:ext cx="30059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实训目的：</a:t>
            </a:r>
          </a:p>
        </p:txBody>
      </p:sp>
      <p:sp>
        <p:nvSpPr>
          <p:cNvPr id="5" name="613131">
            <a:extLst>
              <a:ext uri="{FF2B5EF4-FFF2-40B4-BE49-F238E27FC236}">
                <a16:creationId xmlns:a16="http://schemas.microsoft.com/office/drawing/2014/main" id="{D30CD661-0BF1-5D42-51CC-99572110DEE0}"/>
              </a:ext>
            </a:extLst>
          </p:cNvPr>
          <p:cNvSpPr/>
          <p:nvPr/>
        </p:nvSpPr>
        <p:spPr>
          <a:xfrm>
            <a:off x="1207482" y="1034959"/>
            <a:ext cx="9777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实训任务七、制作助农直播引流短视频</a:t>
            </a:r>
          </a:p>
        </p:txBody>
      </p:sp>
    </p:spTree>
    <p:extLst>
      <p:ext uri="{BB962C8B-B14F-4D97-AF65-F5344CB8AC3E}">
        <p14:creationId xmlns:p14="http://schemas.microsoft.com/office/powerpoint/2010/main" val="295021325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390939">
            <a:extLst>
              <a:ext uri="{FF2B5EF4-FFF2-40B4-BE49-F238E27FC236}">
                <a16:creationId xmlns:a16="http://schemas.microsoft.com/office/drawing/2014/main" id="{41471A58-BBE3-4AE5-8BEE-DC267A2B0AD2}"/>
              </a:ext>
            </a:extLst>
          </p:cNvPr>
          <p:cNvSpPr/>
          <p:nvPr/>
        </p:nvSpPr>
        <p:spPr bwMode="auto">
          <a:xfrm>
            <a:off x="1200814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506530">
            <a:extLst>
              <a:ext uri="{FF2B5EF4-FFF2-40B4-BE49-F238E27FC236}">
                <a16:creationId xmlns:a16="http://schemas.microsoft.com/office/drawing/2014/main" id="{1FE24F05-DDC6-49AA-BD12-5559A3BC30CA}"/>
              </a:ext>
            </a:extLst>
          </p:cNvPr>
          <p:cNvSpPr/>
          <p:nvPr/>
        </p:nvSpPr>
        <p:spPr bwMode="auto">
          <a:xfrm>
            <a:off x="6989753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613131">
            <a:extLst>
              <a:ext uri="{FF2B5EF4-FFF2-40B4-BE49-F238E27FC236}">
                <a16:creationId xmlns:a16="http://schemas.microsoft.com/office/drawing/2014/main" id="{09548E3C-EB49-4E08-8DE4-25E8E3ACD2EE}"/>
              </a:ext>
            </a:extLst>
          </p:cNvPr>
          <p:cNvSpPr/>
          <p:nvPr/>
        </p:nvSpPr>
        <p:spPr>
          <a:xfrm>
            <a:off x="4844032" y="1001641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课前思考</a:t>
            </a:r>
          </a:p>
        </p:txBody>
      </p:sp>
      <p:sp>
        <p:nvSpPr>
          <p:cNvPr id="65" name="085550">
            <a:extLst>
              <a:ext uri="{FF2B5EF4-FFF2-40B4-BE49-F238E27FC236}">
                <a16:creationId xmlns:a16="http://schemas.microsoft.com/office/drawing/2014/main" id="{E288A77F-AD5B-4356-9FA1-BC0785130952}"/>
              </a:ext>
            </a:extLst>
          </p:cNvPr>
          <p:cNvSpPr txBox="1"/>
          <p:nvPr/>
        </p:nvSpPr>
        <p:spPr>
          <a:xfrm>
            <a:off x="1384104" y="2295995"/>
            <a:ext cx="3262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大主播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如何引流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？</a:t>
            </a:r>
          </a:p>
        </p:txBody>
      </p:sp>
      <p:sp>
        <p:nvSpPr>
          <p:cNvPr id="71" name="615453">
            <a:extLst>
              <a:ext uri="{FF2B5EF4-FFF2-40B4-BE49-F238E27FC236}">
                <a16:creationId xmlns:a16="http://schemas.microsoft.com/office/drawing/2014/main" id="{0444DB35-F9AE-4146-904F-C09A781FF78B}"/>
              </a:ext>
            </a:extLst>
          </p:cNvPr>
          <p:cNvSpPr/>
          <p:nvPr/>
        </p:nvSpPr>
        <p:spPr bwMode="auto">
          <a:xfrm>
            <a:off x="4646536" y="2230322"/>
            <a:ext cx="2843577" cy="284357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2" name="087873">
            <a:extLst>
              <a:ext uri="{FF2B5EF4-FFF2-40B4-BE49-F238E27FC236}">
                <a16:creationId xmlns:a16="http://schemas.microsoft.com/office/drawing/2014/main" id="{54B2A670-0722-4C74-AC5B-156F6A9D5893}"/>
              </a:ext>
            </a:extLst>
          </p:cNvPr>
          <p:cNvSpPr>
            <a:spLocks noEditPoints="1"/>
          </p:cNvSpPr>
          <p:nvPr/>
        </p:nvSpPr>
        <p:spPr bwMode="auto">
          <a:xfrm>
            <a:off x="5557439" y="2903827"/>
            <a:ext cx="1014882" cy="1318543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085550">
            <a:extLst>
              <a:ext uri="{FF2B5EF4-FFF2-40B4-BE49-F238E27FC236}">
                <a16:creationId xmlns:a16="http://schemas.microsoft.com/office/drawing/2014/main" id="{DE077C09-96EF-7FF7-440E-471661CDCD68}"/>
              </a:ext>
            </a:extLst>
          </p:cNvPr>
          <p:cNvSpPr txBox="1"/>
          <p:nvPr/>
        </p:nvSpPr>
        <p:spPr>
          <a:xfrm>
            <a:off x="7369406" y="2230322"/>
            <a:ext cx="3262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你会如何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给直播间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引流？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21726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965403" y="1917786"/>
            <a:ext cx="7793087" cy="37240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请根据所学内容，结合自己之前任务中选取的农产品，制作助农直播前的引流短视频。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）挖掘农产品卖点，撰写短视频脚本。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）根据短视频的脚本拍摄制作短视频。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）在直播账号发布短视频。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）查看引流短视频的数据，思考提高短视频引流能力的方法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95212" y="2934682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282419" y="1925726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B4D80-8C97-4A49-B735-AB43A258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869" y="4485764"/>
            <a:ext cx="2734784" cy="2734784"/>
          </a:xfrm>
          <a:prstGeom prst="rect">
            <a:avLst/>
          </a:prstGeom>
        </p:spPr>
      </p:pic>
      <p:sp>
        <p:nvSpPr>
          <p:cNvPr id="4" name="613131">
            <a:extLst>
              <a:ext uri="{FF2B5EF4-FFF2-40B4-BE49-F238E27FC236}">
                <a16:creationId xmlns:a16="http://schemas.microsoft.com/office/drawing/2014/main" id="{63279375-A027-8740-6E7F-2F8171EC4FC2}"/>
              </a:ext>
            </a:extLst>
          </p:cNvPr>
          <p:cNvSpPr/>
          <p:nvPr/>
        </p:nvSpPr>
        <p:spPr>
          <a:xfrm>
            <a:off x="1207482" y="1034959"/>
            <a:ext cx="9777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实训任务七、制作助农直播引流短视频</a:t>
            </a:r>
          </a:p>
        </p:txBody>
      </p:sp>
    </p:spTree>
    <p:extLst>
      <p:ext uri="{BB962C8B-B14F-4D97-AF65-F5344CB8AC3E}">
        <p14:creationId xmlns:p14="http://schemas.microsoft.com/office/powerpoint/2010/main" val="980526730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3786583" y="2434735"/>
            <a:ext cx="6019891" cy="234628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）制作直播前的引流视频。根据团队定位，选择合适的方式制作引流短视频，包括奖品吸引法、直接预热法及产品剧透法。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）制作直播后引流视频。在直播后，将直播录播中有趣、温暖或有意义的片段进行剪辑。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540373" y="3003627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593876" y="2189014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实训方法</a:t>
            </a:r>
          </a:p>
        </p:txBody>
      </p:sp>
      <p:sp>
        <p:nvSpPr>
          <p:cNvPr id="4" name="613131">
            <a:extLst>
              <a:ext uri="{FF2B5EF4-FFF2-40B4-BE49-F238E27FC236}">
                <a16:creationId xmlns:a16="http://schemas.microsoft.com/office/drawing/2014/main" id="{BAB05ADE-86BC-A0CB-C16B-8D85AD3CF150}"/>
              </a:ext>
            </a:extLst>
          </p:cNvPr>
          <p:cNvSpPr/>
          <p:nvPr/>
        </p:nvSpPr>
        <p:spPr>
          <a:xfrm>
            <a:off x="1207482" y="1034959"/>
            <a:ext cx="9777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实训任务七、制作助农直播引流短视频</a:t>
            </a:r>
          </a:p>
        </p:txBody>
      </p:sp>
    </p:spTree>
    <p:extLst>
      <p:ext uri="{BB962C8B-B14F-4D97-AF65-F5344CB8AC3E}">
        <p14:creationId xmlns:p14="http://schemas.microsoft.com/office/powerpoint/2010/main" val="2885908741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83968" y="2766144"/>
            <a:ext cx="6288832" cy="25415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）了解一场直播活动的整体策划方法。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）掌握开展一场直播活动的要点。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）掌握直播过程中引流的方法与技巧。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）能够按照脚本开展一场助农直播活动。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752" y="2669993"/>
            <a:ext cx="4034276" cy="3614912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717022" y="1900552"/>
            <a:ext cx="30059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实训目的：</a:t>
            </a:r>
          </a:p>
        </p:txBody>
      </p:sp>
      <p:sp>
        <p:nvSpPr>
          <p:cNvPr id="5" name="613131">
            <a:extLst>
              <a:ext uri="{FF2B5EF4-FFF2-40B4-BE49-F238E27FC236}">
                <a16:creationId xmlns:a16="http://schemas.microsoft.com/office/drawing/2014/main" id="{D30CD661-0BF1-5D42-51CC-99572110DEE0}"/>
              </a:ext>
            </a:extLst>
          </p:cNvPr>
          <p:cNvSpPr/>
          <p:nvPr/>
        </p:nvSpPr>
        <p:spPr>
          <a:xfrm>
            <a:off x="2771382" y="1034960"/>
            <a:ext cx="7122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实训任务八、开展助农直播 </a:t>
            </a:r>
          </a:p>
        </p:txBody>
      </p:sp>
    </p:spTree>
    <p:extLst>
      <p:ext uri="{BB962C8B-B14F-4D97-AF65-F5344CB8AC3E}">
        <p14:creationId xmlns:p14="http://schemas.microsoft.com/office/powerpoint/2010/main" val="3807636519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707307" y="1896288"/>
            <a:ext cx="7649674" cy="32932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indent="457200" algn="just"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请根据所学内容，在选定的平台，开展一场助农直播。</a:t>
            </a:r>
          </a:p>
          <a:p>
            <a:pPr algn="just"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	策划整场直播活动，撰写整场直播脚本</a:t>
            </a:r>
          </a:p>
          <a:p>
            <a:pPr algn="just"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	总结农产品卖点，撰写单品活动脚本</a:t>
            </a:r>
          </a:p>
          <a:p>
            <a:pPr algn="just"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	设计直播利益点，吸引观众驻足直播间</a:t>
            </a:r>
          </a:p>
          <a:p>
            <a:pPr algn="just"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、	思考提升直播转化率的方法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10739" y="3128628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194284" y="2274052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B4D80-8C97-4A49-B735-AB43A258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982" y="3666931"/>
            <a:ext cx="3484557" cy="3484557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BEB1AF47-B17E-B0CA-81DD-FF2F50A0ED8D}"/>
              </a:ext>
            </a:extLst>
          </p:cNvPr>
          <p:cNvSpPr/>
          <p:nvPr/>
        </p:nvSpPr>
        <p:spPr>
          <a:xfrm>
            <a:off x="2771382" y="1034960"/>
            <a:ext cx="7122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实训任务八、开展助农直播 </a:t>
            </a:r>
          </a:p>
        </p:txBody>
      </p:sp>
    </p:spTree>
    <p:extLst>
      <p:ext uri="{BB962C8B-B14F-4D97-AF65-F5344CB8AC3E}">
        <p14:creationId xmlns:p14="http://schemas.microsoft.com/office/powerpoint/2010/main" val="2134107339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3086787" y="1856303"/>
            <a:ext cx="7432967" cy="37312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）确定数据分析目标。根据直播数据进行分析，找出不满意的数据并进行针对性分析。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）确定需要分析的数据后，对相关数据进行抓取和整理，形成数据表格。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）通过不同的分析方法，对整理的数据进行分析，整合出不足的地方。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）分析不足的原因，并回顾直播时的情景。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）将讨论总结出的原因记录下来，撰写复盘报告。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233095" y="3012958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316640" y="2180527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实训方法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528C0241-ADAF-1BD4-C907-D3C612DBA93E}"/>
              </a:ext>
            </a:extLst>
          </p:cNvPr>
          <p:cNvSpPr/>
          <p:nvPr/>
        </p:nvSpPr>
        <p:spPr>
          <a:xfrm>
            <a:off x="2771382" y="1034960"/>
            <a:ext cx="7122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实训任务八、开展助农直播 </a:t>
            </a:r>
          </a:p>
        </p:txBody>
      </p:sp>
    </p:spTree>
    <p:extLst>
      <p:ext uri="{BB962C8B-B14F-4D97-AF65-F5344CB8AC3E}">
        <p14:creationId xmlns:p14="http://schemas.microsoft.com/office/powerpoint/2010/main" val="4185876447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880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C32CEE9-80A5-4615-9831-FAD136A10AC5}"/>
              </a:ext>
            </a:extLst>
          </p:cNvPr>
          <p:cNvSpPr txBox="1"/>
          <p:nvPr/>
        </p:nvSpPr>
        <p:spPr>
          <a:xfrm>
            <a:off x="1783462" y="2312755"/>
            <a:ext cx="463761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Ready Go</a:t>
            </a:r>
            <a:r>
              <a:rPr lang="zh-CN" altLang="en-US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6D1CD92-75EA-4784-904B-78A3C23A69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55" y="1949438"/>
            <a:ext cx="1741975" cy="174197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5D1ABD-7CDC-833A-87C8-34A0E7F42925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B76EA-912F-A504-930A-455EEDD8BAE6}"/>
              </a:ext>
            </a:extLst>
          </p:cNvPr>
          <p:cNvSpPr txBox="1"/>
          <p:nvPr/>
        </p:nvSpPr>
        <p:spPr>
          <a:xfrm>
            <a:off x="3032074" y="3576920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</p:spTree>
    <p:extLst>
      <p:ext uri="{BB962C8B-B14F-4D97-AF65-F5344CB8AC3E}">
        <p14:creationId xmlns:p14="http://schemas.microsoft.com/office/powerpoint/2010/main" val="2472875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FB257EC2-CEEA-F248-9C75-45B3A5B74CDE}"/>
              </a:ext>
            </a:extLst>
          </p:cNvPr>
          <p:cNvSpPr txBox="1"/>
          <p:nvPr/>
        </p:nvSpPr>
        <p:spPr>
          <a:xfrm>
            <a:off x="5201662" y="1151566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73" name="027482">
            <a:extLst>
              <a:ext uri="{FF2B5EF4-FFF2-40B4-BE49-F238E27FC236}">
                <a16:creationId xmlns:a16="http://schemas.microsoft.com/office/drawing/2014/main" id="{92BDEC24-73B5-4B77-9293-998B2A8FB364}"/>
              </a:ext>
            </a:extLst>
          </p:cNvPr>
          <p:cNvSpPr/>
          <p:nvPr/>
        </p:nvSpPr>
        <p:spPr bwMode="auto">
          <a:xfrm>
            <a:off x="2142729" y="2997076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4" name="399802">
            <a:extLst>
              <a:ext uri="{FF2B5EF4-FFF2-40B4-BE49-F238E27FC236}">
                <a16:creationId xmlns:a16="http://schemas.microsoft.com/office/drawing/2014/main" id="{285F2D3B-15BE-4F40-9CEB-82FFD6A60978}"/>
              </a:ext>
            </a:extLst>
          </p:cNvPr>
          <p:cNvSpPr/>
          <p:nvPr/>
        </p:nvSpPr>
        <p:spPr bwMode="auto">
          <a:xfrm>
            <a:off x="2134933" y="4529531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5" name="233083">
            <a:extLst>
              <a:ext uri="{FF2B5EF4-FFF2-40B4-BE49-F238E27FC236}">
                <a16:creationId xmlns:a16="http://schemas.microsoft.com/office/drawing/2014/main" id="{8A6D3B2D-AC9E-496F-8DB0-5A33056BFCA1}"/>
              </a:ext>
            </a:extLst>
          </p:cNvPr>
          <p:cNvSpPr/>
          <p:nvPr/>
        </p:nvSpPr>
        <p:spPr bwMode="auto">
          <a:xfrm>
            <a:off x="6527013" y="298778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6" name="505403">
            <a:extLst>
              <a:ext uri="{FF2B5EF4-FFF2-40B4-BE49-F238E27FC236}">
                <a16:creationId xmlns:a16="http://schemas.microsoft.com/office/drawing/2014/main" id="{95885840-5D80-4081-BAE7-D32A28799881}"/>
              </a:ext>
            </a:extLst>
          </p:cNvPr>
          <p:cNvSpPr/>
          <p:nvPr/>
        </p:nvSpPr>
        <p:spPr bwMode="auto">
          <a:xfrm>
            <a:off x="6527013" y="4494312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7" name="440684">
            <a:extLst>
              <a:ext uri="{FF2B5EF4-FFF2-40B4-BE49-F238E27FC236}">
                <a16:creationId xmlns:a16="http://schemas.microsoft.com/office/drawing/2014/main" id="{495F5DAF-EBBB-47DB-A0A9-6018B4A75A29}"/>
              </a:ext>
            </a:extLst>
          </p:cNvPr>
          <p:cNvSpPr txBox="1"/>
          <p:nvPr/>
        </p:nvSpPr>
        <p:spPr>
          <a:xfrm>
            <a:off x="2893050" y="2810720"/>
            <a:ext cx="2984125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9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认识直播流量等级与来源</a:t>
            </a:r>
          </a:p>
        </p:txBody>
      </p:sp>
      <p:sp>
        <p:nvSpPr>
          <p:cNvPr id="78" name="712103">
            <a:extLst>
              <a:ext uri="{FF2B5EF4-FFF2-40B4-BE49-F238E27FC236}">
                <a16:creationId xmlns:a16="http://schemas.microsoft.com/office/drawing/2014/main" id="{D3700C90-19B3-43B0-AC4B-A74846B3F874}"/>
              </a:ext>
            </a:extLst>
          </p:cNvPr>
          <p:cNvSpPr txBox="1"/>
          <p:nvPr/>
        </p:nvSpPr>
        <p:spPr>
          <a:xfrm>
            <a:off x="2897800" y="4343175"/>
            <a:ext cx="2979375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设计直播</a:t>
            </a:r>
            <a:endParaRPr lang="en-US" altLang="zh-CN" sz="31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矩阵引流</a:t>
            </a:r>
          </a:p>
        </p:txBody>
      </p:sp>
      <p:sp>
        <p:nvSpPr>
          <p:cNvPr id="79" name="184523">
            <a:extLst>
              <a:ext uri="{FF2B5EF4-FFF2-40B4-BE49-F238E27FC236}">
                <a16:creationId xmlns:a16="http://schemas.microsoft.com/office/drawing/2014/main" id="{A221284F-9216-4467-B699-8256D0D5B36E}"/>
              </a:ext>
            </a:extLst>
          </p:cNvPr>
          <p:cNvSpPr txBox="1"/>
          <p:nvPr/>
        </p:nvSpPr>
        <p:spPr>
          <a:xfrm>
            <a:off x="7197358" y="2801427"/>
            <a:ext cx="3092405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开展直播</a:t>
            </a:r>
            <a:endParaRPr lang="en-US" altLang="zh-CN" sz="31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各阶段引领</a:t>
            </a:r>
          </a:p>
        </p:txBody>
      </p:sp>
      <p:sp>
        <p:nvSpPr>
          <p:cNvPr id="80" name="929704">
            <a:extLst>
              <a:ext uri="{FF2B5EF4-FFF2-40B4-BE49-F238E27FC236}">
                <a16:creationId xmlns:a16="http://schemas.microsoft.com/office/drawing/2014/main" id="{DC2C5FDC-B839-4B26-A66C-2952BCCD6F2D}"/>
              </a:ext>
            </a:extLst>
          </p:cNvPr>
          <p:cNvSpPr txBox="1"/>
          <p:nvPr/>
        </p:nvSpPr>
        <p:spPr>
          <a:xfrm>
            <a:off x="7289880" y="4529531"/>
            <a:ext cx="2447316" cy="53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8E14B-28EA-3849-BAC0-84710AF461D3}"/>
              </a:ext>
            </a:extLst>
          </p:cNvPr>
          <p:cNvSpPr txBox="1"/>
          <p:nvPr/>
        </p:nvSpPr>
        <p:spPr>
          <a:xfrm>
            <a:off x="2897800" y="3696660"/>
            <a:ext cx="3092405" cy="419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Understand the level and source of live broadcast  traffic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D02E7B-FA2D-F744-A0CC-F8F16276C776}"/>
              </a:ext>
            </a:extLst>
          </p:cNvPr>
          <p:cNvSpPr txBox="1"/>
          <p:nvPr/>
        </p:nvSpPr>
        <p:spPr>
          <a:xfrm>
            <a:off x="2899108" y="5271722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Design a live broadcast matrix to attract traffic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6ED439-787D-0746-939E-1B6A276D6951}"/>
              </a:ext>
            </a:extLst>
          </p:cNvPr>
          <p:cNvSpPr txBox="1"/>
          <p:nvPr/>
        </p:nvSpPr>
        <p:spPr>
          <a:xfrm>
            <a:off x="728988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Lead the live broadcast at various stages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1FCBE6-5D0E-3A44-B201-77B6D6CE9856}"/>
              </a:ext>
            </a:extLst>
          </p:cNvPr>
          <p:cNvSpPr txBox="1"/>
          <p:nvPr/>
        </p:nvSpPr>
        <p:spPr>
          <a:xfrm>
            <a:off x="7289880" y="5271722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C8EFF-B5EF-CE4E-B612-BA2E5FD77481}"/>
              </a:ext>
            </a:extLst>
          </p:cNvPr>
          <p:cNvSpPr txBox="1"/>
          <p:nvPr/>
        </p:nvSpPr>
        <p:spPr>
          <a:xfrm>
            <a:off x="5201662" y="1108271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6EA5A6-D21C-BC46-A0F7-6D3B12F2CFD1}"/>
              </a:ext>
            </a:extLst>
          </p:cNvPr>
          <p:cNvSpPr txBox="1"/>
          <p:nvPr/>
        </p:nvSpPr>
        <p:spPr>
          <a:xfrm>
            <a:off x="5078132" y="2125933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ln w="3175">
                <a:solidFill>
                  <a:srgbClr val="000000">
                    <a:lumMod val="85000"/>
                    <a:lumOff val="15000"/>
                  </a:srgbClr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170645-6A54-7A40-B8B6-B215CCB7F77D}"/>
              </a:ext>
            </a:extLst>
          </p:cNvPr>
          <p:cNvSpPr txBox="1"/>
          <p:nvPr/>
        </p:nvSpPr>
        <p:spPr>
          <a:xfrm>
            <a:off x="5047013" y="2106777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45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2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84" name="664867">
            <a:extLst>
              <a:ext uri="{FF2B5EF4-FFF2-40B4-BE49-F238E27FC236}">
                <a16:creationId xmlns:a16="http://schemas.microsoft.com/office/drawing/2014/main" id="{431A54DB-08BF-49CF-A8C2-0A0DF4E4215E}"/>
              </a:ext>
            </a:extLst>
          </p:cNvPr>
          <p:cNvSpPr txBox="1"/>
          <p:nvPr/>
        </p:nvSpPr>
        <p:spPr>
          <a:xfrm>
            <a:off x="8408817" y="4427920"/>
            <a:ext cx="382035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直播流量等级的概念及影响因素</a:t>
            </a:r>
          </a:p>
        </p:txBody>
      </p:sp>
      <p:sp>
        <p:nvSpPr>
          <p:cNvPr id="85" name="036296">
            <a:extLst>
              <a:ext uri="{FF2B5EF4-FFF2-40B4-BE49-F238E27FC236}">
                <a16:creationId xmlns:a16="http://schemas.microsoft.com/office/drawing/2014/main" id="{AE42046A-1EB9-4C1A-9D8C-207A32E1FE28}"/>
              </a:ext>
            </a:extLst>
          </p:cNvPr>
          <p:cNvSpPr txBox="1"/>
          <p:nvPr/>
        </p:nvSpPr>
        <p:spPr>
          <a:xfrm>
            <a:off x="8408816" y="5289078"/>
            <a:ext cx="3783183" cy="6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直播流量等级与来源渠道对直播平台发展的影响</a:t>
            </a:r>
          </a:p>
        </p:txBody>
      </p:sp>
      <p:sp>
        <p:nvSpPr>
          <p:cNvPr id="86" name="871467">
            <a:extLst>
              <a:ext uri="{FF2B5EF4-FFF2-40B4-BE49-F238E27FC236}">
                <a16:creationId xmlns:a16="http://schemas.microsoft.com/office/drawing/2014/main" id="{074AF0F1-C04B-4D65-9391-55D90D3FA7F6}"/>
              </a:ext>
            </a:extLst>
          </p:cNvPr>
          <p:cNvSpPr txBox="1"/>
          <p:nvPr/>
        </p:nvSpPr>
        <p:spPr>
          <a:xfrm>
            <a:off x="8408817" y="4858499"/>
            <a:ext cx="340390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直播流量来源渠道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426F7C-CF3B-C84B-B9FD-A05E2F6301F5}"/>
              </a:ext>
            </a:extLst>
          </p:cNvPr>
          <p:cNvSpPr/>
          <p:nvPr/>
        </p:nvSpPr>
        <p:spPr>
          <a:xfrm>
            <a:off x="3698667" y="1674222"/>
            <a:ext cx="5899949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认识直播流量等级与来源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93384" y="2003735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11099-3F53-1540-9F4E-445C4B78BE10}"/>
              </a:ext>
            </a:extLst>
          </p:cNvPr>
          <p:cNvSpPr txBox="1"/>
          <p:nvPr/>
        </p:nvSpPr>
        <p:spPr>
          <a:xfrm>
            <a:off x="2247309" y="4328313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Understand the level and source of live broadcast  traffic</a:t>
            </a:r>
          </a:p>
        </p:txBody>
      </p:sp>
      <p:sp>
        <p:nvSpPr>
          <p:cNvPr id="2" name="036296">
            <a:extLst>
              <a:ext uri="{FF2B5EF4-FFF2-40B4-BE49-F238E27FC236}">
                <a16:creationId xmlns:a16="http://schemas.microsoft.com/office/drawing/2014/main" id="{D04B9C5E-91F1-DCCA-53AC-8EF4620BCBE9}"/>
              </a:ext>
            </a:extLst>
          </p:cNvPr>
          <p:cNvSpPr txBox="1"/>
          <p:nvPr/>
        </p:nvSpPr>
        <p:spPr>
          <a:xfrm>
            <a:off x="8408815" y="5946802"/>
            <a:ext cx="37831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常见的直播间流量来源</a:t>
            </a:r>
          </a:p>
        </p:txBody>
      </p:sp>
      <p:sp>
        <p:nvSpPr>
          <p:cNvPr id="5" name="036296">
            <a:extLst>
              <a:ext uri="{FF2B5EF4-FFF2-40B4-BE49-F238E27FC236}">
                <a16:creationId xmlns:a16="http://schemas.microsoft.com/office/drawing/2014/main" id="{F10F421A-73B1-BAA7-438A-D37CF41DA764}"/>
              </a:ext>
            </a:extLst>
          </p:cNvPr>
          <p:cNvSpPr txBox="1"/>
          <p:nvPr/>
        </p:nvSpPr>
        <p:spPr>
          <a:xfrm>
            <a:off x="8408814" y="6311013"/>
            <a:ext cx="378318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获取直播间流量的方法</a:t>
            </a:r>
          </a:p>
        </p:txBody>
      </p:sp>
    </p:spTree>
    <p:extLst>
      <p:ext uri="{BB962C8B-B14F-4D97-AF65-F5344CB8AC3E}">
        <p14:creationId xmlns:p14="http://schemas.microsoft.com/office/powerpoint/2010/main" val="1037891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3298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61883" y="2450069"/>
            <a:ext cx="3748942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主播的知名度是吸引观众的重要因素之一。知名度高的主播往往能够吸引更多的粉丝和观众，提升直播平台的整体流量等级。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71518" y="4786893"/>
            <a:ext cx="9048963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用户黏性指用户对直播平台的粘性和忠诚度。用户在平台上的停留时间长短、互动交流情况等都是衡量用户黏性的重要指标。较高的用户黏性有助于提升直播平台的流量等级。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876685" y="2533402"/>
            <a:ext cx="3498059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直播平台上的内容质量也是吸引观众的重要因素。优质的内容能够吸引更多的观众，提升流量等级。内容包括直播的主题、创意、音视频质量等方面。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主播知名度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用户粘性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内容质量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2BF00056-6F2D-2C94-8C0D-DB6EA8E762B0}"/>
              </a:ext>
            </a:extLst>
          </p:cNvPr>
          <p:cNvSpPr/>
          <p:nvPr/>
        </p:nvSpPr>
        <p:spPr>
          <a:xfrm>
            <a:off x="2290480" y="1034960"/>
            <a:ext cx="80842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直播流量等级的概念及影响因素</a:t>
            </a:r>
          </a:p>
        </p:txBody>
      </p:sp>
    </p:spTree>
    <p:extLst>
      <p:ext uri="{BB962C8B-B14F-4D97-AF65-F5344CB8AC3E}">
        <p14:creationId xmlns:p14="http://schemas.microsoft.com/office/powerpoint/2010/main" val="147855594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自然流量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773141" y="2287211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自然流量是指通过搜索引擎、社交媒体等渠道自然而然地获得的流量。用户通过关键词搜索或社交分享等方式找到直播平台并观看直播。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广告流量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74882" y="2284735"/>
            <a:ext cx="3541427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广告流量是指通过投放广告来吸引用户访问直播平台。直播平台可以通过购买广告位、与广告主合作等方式获取流量。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合作推广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773141" y="4733225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直播平台与其他平台、机构进行合作推广，通过互相引流来提升流量等级。例如与知名网红、明星合作直播，借助他们的影响力吸引更多用户。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用户推广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787081" y="4716172"/>
            <a:ext cx="3709365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直播平台可以通过激励用户进行推广，鼓励用户分享直播内容、邀请好友注册等方式来获取流量。例如提供奖励机制，给予用户积分或礼品等。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3741157" y="838477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直播流量来源渠道</a:t>
            </a:r>
          </a:p>
        </p:txBody>
      </p:sp>
    </p:spTree>
    <p:extLst>
      <p:ext uri="{BB962C8B-B14F-4D97-AF65-F5344CB8AC3E}">
        <p14:creationId xmlns:p14="http://schemas.microsoft.com/office/powerpoint/2010/main" val="16229590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3298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61883" y="2450069"/>
            <a:ext cx="4006820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较高的流量等级意味着更多的观众和互动交流，能够提升用户体验。同时，通过合适的来源渠道引流，可以吸引到更多的目标用户，进一步提升用户体验。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71518" y="4786893"/>
            <a:ext cx="9048963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较高的流量等级和多样化的来源渠道能够提高直播平台的竞争力。吸引更多用户和合作伙伴，增加平台的知名度和影响力，从而在激烈的市场竞争中脱颖而出。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876685" y="2533402"/>
            <a:ext cx="3498059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流量等级和来源渠道的提升可以为直播平台带来更多商业机会。流量等级越高，直播平台的商业合作伙伴越多，广告投放效果也会更好，从而带来更多的商业收入。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提升用户体验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提高平台竞争力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增加商业价值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2BF00056-6F2D-2C94-8C0D-DB6EA8E762B0}"/>
              </a:ext>
            </a:extLst>
          </p:cNvPr>
          <p:cNvSpPr/>
          <p:nvPr/>
        </p:nvSpPr>
        <p:spPr>
          <a:xfrm>
            <a:off x="1444095" y="1034960"/>
            <a:ext cx="9777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流量等级与来源对直播平台发展的影响</a:t>
            </a:r>
          </a:p>
        </p:txBody>
      </p:sp>
    </p:spTree>
    <p:extLst>
      <p:ext uri="{BB962C8B-B14F-4D97-AF65-F5344CB8AC3E}">
        <p14:creationId xmlns:p14="http://schemas.microsoft.com/office/powerpoint/2010/main" val="114193446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4191"/>
  <p:tag name="KSO_WM_UNIT_TYPE" val="m_h_f"/>
  <p:tag name="KSO_WM_UNIT_INDEX" val="1_8_2"/>
  <p:tag name="KSO_WM_UNIT_ID" val="diagram20184191_6*m_h_f*1_8_2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1_默认设计模板">
  <a:themeElements>
    <a:clrScheme name="红与藏青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A1E34"/>
      </a:accent1>
      <a:accent2>
        <a:srgbClr val="313D4D"/>
      </a:accent2>
      <a:accent3>
        <a:srgbClr val="425268"/>
      </a:accent3>
      <a:accent4>
        <a:srgbClr val="818181"/>
      </a:accent4>
      <a:accent5>
        <a:srgbClr val="A5A5A5"/>
      </a:accent5>
      <a:accent6>
        <a:srgbClr val="C9C9C9"/>
      </a:accent6>
      <a:hlink>
        <a:srgbClr val="818181"/>
      </a:hlink>
      <a:folHlink>
        <a:srgbClr val="42526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演示文稿6" id="{FAEB47A4-B0C8-48F3-B650-0939E89D64F2}" vid="{3DD01CBE-53F4-4342-96E6-D6032DE88A5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3217</Words>
  <Application>Microsoft Office PowerPoint</Application>
  <PresentationFormat>宽屏</PresentationFormat>
  <Paragraphs>422</Paragraphs>
  <Slides>45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等线</vt:lpstr>
      <vt:lpstr>思源黑体 Light</vt:lpstr>
      <vt:lpstr>思源黑体 Normal</vt:lpstr>
      <vt:lpstr>优设标题黑</vt:lpstr>
      <vt:lpstr>Arial</vt:lpstr>
      <vt:lpstr>Wingdings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糕 糕</cp:lastModifiedBy>
  <cp:revision>21</cp:revision>
  <dcterms:created xsi:type="dcterms:W3CDTF">2021-07-02T07:58:11Z</dcterms:created>
  <dcterms:modified xsi:type="dcterms:W3CDTF">2024-07-26T08:09:20Z</dcterms:modified>
</cp:coreProperties>
</file>