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5"/>
  </p:notesMasterIdLst>
  <p:sldIdLst>
    <p:sldId id="1041" r:id="rId2"/>
    <p:sldId id="1943" r:id="rId3"/>
    <p:sldId id="1960" r:id="rId4"/>
    <p:sldId id="967" r:id="rId5"/>
    <p:sldId id="923" r:id="rId6"/>
    <p:sldId id="966" r:id="rId7"/>
    <p:sldId id="1984" r:id="rId8"/>
    <p:sldId id="1985" r:id="rId9"/>
    <p:sldId id="1986" r:id="rId10"/>
    <p:sldId id="1987" r:id="rId11"/>
    <p:sldId id="1945" r:id="rId12"/>
    <p:sldId id="1988" r:id="rId13"/>
    <p:sldId id="1989" r:id="rId14"/>
    <p:sldId id="1083" r:id="rId15"/>
    <p:sldId id="1990" r:id="rId16"/>
    <p:sldId id="1991" r:id="rId17"/>
    <p:sldId id="1992" r:id="rId18"/>
    <p:sldId id="1993" r:id="rId19"/>
    <p:sldId id="1994" r:id="rId20"/>
    <p:sldId id="1995" r:id="rId21"/>
    <p:sldId id="1920" r:id="rId22"/>
    <p:sldId id="1996" r:id="rId23"/>
    <p:sldId id="1939" r:id="rId24"/>
    <p:sldId id="1949" r:id="rId25"/>
    <p:sldId id="1944" r:id="rId26"/>
    <p:sldId id="1948" r:id="rId27"/>
    <p:sldId id="1997" r:id="rId28"/>
    <p:sldId id="1998" r:id="rId29"/>
    <p:sldId id="1999" r:id="rId30"/>
    <p:sldId id="2000" r:id="rId31"/>
    <p:sldId id="2001" r:id="rId32"/>
    <p:sldId id="2003" r:id="rId33"/>
    <p:sldId id="1940" r:id="rId34"/>
    <p:sldId id="2004" r:id="rId35"/>
    <p:sldId id="1950" r:id="rId36"/>
    <p:sldId id="2005" r:id="rId37"/>
    <p:sldId id="2006" r:id="rId38"/>
    <p:sldId id="1953" r:id="rId39"/>
    <p:sldId id="1941" r:id="rId40"/>
    <p:sldId id="1958" r:id="rId41"/>
    <p:sldId id="1917" r:id="rId42"/>
    <p:sldId id="1983" r:id="rId43"/>
    <p:sldId id="1959" r:id="rId4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4D1"/>
    <a:srgbClr val="0760D9"/>
    <a:srgbClr val="262626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3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39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E2578F-1585-4CEB-BF8A-24E1EDA5E3C7}" type="datetimeFigureOut">
              <a:rPr lang="zh-CN" altLang="en-US" smtClean="0"/>
              <a:t>2024/7/26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ABB521-4DF2-4FEA-B463-70BB8708BD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651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50475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04282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52895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12403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11342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0071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6980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40235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21391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86117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6898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95737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71053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10224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78519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39359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76795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14014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75287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71266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07744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1859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681923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391744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174428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978762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98125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921228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887432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881608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186427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199022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12155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207750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832961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41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259447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42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101138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43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72681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83461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59282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71880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80570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6111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97A8A06-AA84-48AB-A4E6-7DD7CF3A99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r="83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21040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178331A-2BA5-4122-BB7F-5B75441E60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522946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4301765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pattFill prst="ltUpDiag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0760143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5089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 spd="slow">
    <p:wip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017"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034"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051"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068"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342763" indent="-342763" algn="l" rtl="0" eaLnBrk="1" fontAlgn="base" hangingPunct="1">
        <a:spcBef>
          <a:spcPct val="20000"/>
        </a:spcBef>
        <a:spcAft>
          <a:spcPct val="0"/>
        </a:spcAft>
        <a:buChar char="•"/>
        <a:defRPr sz="1999">
          <a:solidFill>
            <a:schemeClr val="accent1"/>
          </a:solidFill>
          <a:latin typeface="+mn-lt"/>
          <a:ea typeface="+mn-ea"/>
          <a:cs typeface="+mn-cs"/>
        </a:defRPr>
      </a:lvl1pPr>
      <a:lvl2pPr marL="742653" indent="-285636" algn="l" rtl="0" eaLnBrk="1" fontAlgn="base" hangingPunct="1">
        <a:spcBef>
          <a:spcPct val="20000"/>
        </a:spcBef>
        <a:spcAft>
          <a:spcPct val="0"/>
        </a:spcAft>
        <a:buChar char="–"/>
        <a:defRPr sz="1999">
          <a:solidFill>
            <a:schemeClr val="accent1"/>
          </a:solidFill>
          <a:latin typeface="+mn-lt"/>
          <a:ea typeface="仿宋_GB2312" pitchFamily="49" charset="-122"/>
        </a:defRPr>
      </a:lvl2pPr>
      <a:lvl3pPr marL="1142543" indent="-228509" algn="l" rtl="0" eaLnBrk="1" fontAlgn="base" hangingPunct="1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itchFamily="2" charset="-122"/>
        </a:defRPr>
      </a:lvl3pPr>
      <a:lvl4pPr marL="1599560" indent="-228509" algn="l" rtl="0" eaLnBrk="1" fontAlgn="base" hangingPunct="1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itchFamily="2" charset="-122"/>
        </a:defRPr>
      </a:lvl4pPr>
      <a:lvl5pPr marL="2056577" indent="-228509" algn="l" rtl="0" eaLnBrk="1" fontAlgn="base" hangingPunct="1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5pPr>
      <a:lvl6pPr marL="2513594" indent="-228509" algn="l" rtl="0" eaLnBrk="1" fontAlgn="base" hangingPunct="1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6pPr>
      <a:lvl7pPr marL="2970611" indent="-228509" algn="l" rtl="0" eaLnBrk="1" fontAlgn="base" hangingPunct="1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7pPr>
      <a:lvl8pPr marL="3427628" indent="-228509" algn="l" rtl="0" eaLnBrk="1" fontAlgn="base" hangingPunct="1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8pPr>
      <a:lvl9pPr marL="3884646" indent="-228509" algn="l" rtl="0" eaLnBrk="1" fontAlgn="base" hangingPunct="1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mp.weixin.qq.com/s?__biz=MjM5OTM4NDgxMg==&amp;mid=2650383123&amp;idx=2&amp;sn=25c497ae0b416a8283ebc813232866c9&amp;chksm=bf3140908846c986faaacd1e9cb818b4ff5c88b1abebd768e81ad47649dae49a676ef202d0f0&amp;scene=27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hu.com/a/714955821_20447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notesSlide" Target="../notesSlides/notesSlide26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783130862209864792&amp;wfr=spider&amp;for=pc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1EC0ACB7-1FA9-46EA-B3E7-3E198AB59B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479" y="-2209448"/>
            <a:ext cx="14367908" cy="1077593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866ECA1-6401-5642-A6BA-92497A644CB7}"/>
              </a:ext>
            </a:extLst>
          </p:cNvPr>
          <p:cNvSpPr txBox="1"/>
          <p:nvPr/>
        </p:nvSpPr>
        <p:spPr>
          <a:xfrm>
            <a:off x="1577767" y="3512489"/>
            <a:ext cx="80089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dirty="0">
                <a:solidFill>
                  <a:srgbClr val="000000">
                    <a:lumMod val="95000"/>
                    <a:lumOff val="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项目五 设计直播营销活动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D167BE9-9361-2B43-9D53-0B7D0F6CFE9B}"/>
              </a:ext>
            </a:extLst>
          </p:cNvPr>
          <p:cNvSpPr txBox="1"/>
          <p:nvPr/>
        </p:nvSpPr>
        <p:spPr>
          <a:xfrm>
            <a:off x="1619550" y="2583883"/>
            <a:ext cx="5570756" cy="1015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998" b="1" dirty="0">
                <a:ln w="12700">
                  <a:solidFill>
                    <a:srgbClr val="000000">
                      <a:lumMod val="85000"/>
                      <a:lumOff val="15000"/>
                    </a:srgbClr>
                  </a:solidFill>
                </a:ln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直播营销与运营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0C8E2A-049B-3A4B-AEC4-D540F53508A3}"/>
              </a:ext>
            </a:extLst>
          </p:cNvPr>
          <p:cNvSpPr txBox="1"/>
          <p:nvPr/>
        </p:nvSpPr>
        <p:spPr>
          <a:xfrm>
            <a:off x="1102315" y="1086487"/>
            <a:ext cx="4715137" cy="7075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998" b="1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LIVE BROADCAST</a:t>
            </a:r>
            <a:endParaRPr kumimoji="1" lang="zh-CN" altLang="en-US" sz="3998" b="1" dirty="0"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F422BDFB-9868-7648-A9D7-8C9FDFED71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00975" y="1951166"/>
            <a:ext cx="3865120" cy="325150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F100631-D62C-4371-94E8-AAD8994F5C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550" y="5058791"/>
            <a:ext cx="1342603" cy="91529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1DF3F60-592E-4FCA-B791-AAFBC827A0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718" y="1860840"/>
            <a:ext cx="1741975" cy="174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6734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/>
    </p:bldLst>
  </p:timing>
  <p:extLst>
    <p:ext uri="{E180D4A7-C9FB-4DFB-919C-405C955672EB}">
      <p14:showEvtLst xmlns:p14="http://schemas.microsoft.com/office/powerpoint/2010/main">
        <p14:playEvt time="69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984309">
            <a:hlinkClick r:id="rId3"/>
            <a:extLst>
              <a:ext uri="{FF2B5EF4-FFF2-40B4-BE49-F238E27FC236}">
                <a16:creationId xmlns:a16="http://schemas.microsoft.com/office/drawing/2014/main" id="{63589663-59F2-47A0-BF50-E6EFDD906508}"/>
              </a:ext>
            </a:extLst>
          </p:cNvPr>
          <p:cNvSpPr txBox="1"/>
          <p:nvPr/>
        </p:nvSpPr>
        <p:spPr>
          <a:xfrm>
            <a:off x="2843561" y="2551837"/>
            <a:ext cx="4872855" cy="175432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放大直播业务效果</a:t>
            </a:r>
            <a:endParaRPr lang="en-US" altLang="zh-CN" sz="3600" b="0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听伊利分享直播间的“二次传播”</a:t>
            </a:r>
          </a:p>
        </p:txBody>
      </p:sp>
      <p:sp>
        <p:nvSpPr>
          <p:cNvPr id="42" name="628259">
            <a:extLst>
              <a:ext uri="{FF2B5EF4-FFF2-40B4-BE49-F238E27FC236}">
                <a16:creationId xmlns:a16="http://schemas.microsoft.com/office/drawing/2014/main" id="{E3F5F500-F987-49CC-B354-B5879689DF52}"/>
              </a:ext>
            </a:extLst>
          </p:cNvPr>
          <p:cNvSpPr/>
          <p:nvPr/>
        </p:nvSpPr>
        <p:spPr bwMode="auto">
          <a:xfrm>
            <a:off x="2869460" y="2019388"/>
            <a:ext cx="1367618" cy="45259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视域拓展</a:t>
            </a:r>
          </a:p>
        </p:txBody>
      </p:sp>
      <p:grpSp>
        <p:nvGrpSpPr>
          <p:cNvPr id="62" name="835850">
            <a:extLst>
              <a:ext uri="{FF2B5EF4-FFF2-40B4-BE49-F238E27FC236}">
                <a16:creationId xmlns:a16="http://schemas.microsoft.com/office/drawing/2014/main" id="{90A17540-5463-49C9-8D88-6461F4905E34}"/>
              </a:ext>
            </a:extLst>
          </p:cNvPr>
          <p:cNvGrpSpPr/>
          <p:nvPr/>
        </p:nvGrpSpPr>
        <p:grpSpPr>
          <a:xfrm>
            <a:off x="1153256" y="2354197"/>
            <a:ext cx="1690305" cy="1690304"/>
            <a:chOff x="1153706" y="2353777"/>
            <a:chExt cx="1690965" cy="1690964"/>
          </a:xfrm>
        </p:grpSpPr>
        <p:sp>
          <p:nvSpPr>
            <p:cNvPr id="63" name="974014">
              <a:extLst>
                <a:ext uri="{FF2B5EF4-FFF2-40B4-BE49-F238E27FC236}">
                  <a16:creationId xmlns:a16="http://schemas.microsoft.com/office/drawing/2014/main" id="{5E55EE28-9432-4DA3-8B8F-C020D892510F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4" name="719295">
              <a:extLst>
                <a:ext uri="{FF2B5EF4-FFF2-40B4-BE49-F238E27FC236}">
                  <a16:creationId xmlns:a16="http://schemas.microsoft.com/office/drawing/2014/main" id="{FB56B170-CCBC-4CA6-893F-705AB38D317A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5" name="180615">
              <a:extLst>
                <a:ext uri="{FF2B5EF4-FFF2-40B4-BE49-F238E27FC236}">
                  <a16:creationId xmlns:a16="http://schemas.microsoft.com/office/drawing/2014/main" id="{3088492F-2212-45A1-ABE7-F446A4864C0E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6" name="925896">
              <a:extLst>
                <a:ext uri="{FF2B5EF4-FFF2-40B4-BE49-F238E27FC236}">
                  <a16:creationId xmlns:a16="http://schemas.microsoft.com/office/drawing/2014/main" id="{35BC7978-FE76-45FC-A26D-F57126D50A14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863C723-5EB2-0E40-BBAD-0FBBB7F67A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45175" y="1879453"/>
            <a:ext cx="4441611" cy="4441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068152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006538">
            <a:extLst>
              <a:ext uri="{FF2B5EF4-FFF2-40B4-BE49-F238E27FC236}">
                <a16:creationId xmlns:a16="http://schemas.microsoft.com/office/drawing/2014/main" id="{6E90F562-81EF-4356-B1F9-D06CE244C47D}"/>
              </a:ext>
            </a:extLst>
          </p:cNvPr>
          <p:cNvGrpSpPr/>
          <p:nvPr/>
        </p:nvGrpSpPr>
        <p:grpSpPr>
          <a:xfrm>
            <a:off x="1476350" y="1588303"/>
            <a:ext cx="4458626" cy="2090610"/>
            <a:chOff x="1040072" y="1336757"/>
            <a:chExt cx="4897157" cy="2092244"/>
          </a:xfrm>
        </p:grpSpPr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B9A82C68-8CDB-4CC6-9A03-E00F9B250ED1}"/>
                </a:ext>
              </a:extLst>
            </p:cNvPr>
            <p:cNvSpPr/>
            <p:nvPr/>
          </p:nvSpPr>
          <p:spPr bwMode="auto">
            <a:xfrm>
              <a:off x="1040072" y="1336757"/>
              <a:ext cx="4897157" cy="2092243"/>
            </a:xfrm>
            <a:prstGeom prst="roundRect">
              <a:avLst>
                <a:gd name="adj" fmla="val 9888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688145B-4015-44E9-8950-BE707859FCF4}"/>
                </a:ext>
              </a:extLst>
            </p:cNvPr>
            <p:cNvSpPr/>
            <p:nvPr/>
          </p:nvSpPr>
          <p:spPr bwMode="auto">
            <a:xfrm>
              <a:off x="5718927" y="1336758"/>
              <a:ext cx="217003" cy="2092243"/>
            </a:xfrm>
            <a:custGeom>
              <a:avLst/>
              <a:gdLst>
                <a:gd name="connsiteX0" fmla="*/ 0 w 217003"/>
                <a:gd name="connsiteY0" fmla="*/ 0 h 2092243"/>
                <a:gd name="connsiteX1" fmla="*/ 10122 w 217003"/>
                <a:gd name="connsiteY1" fmla="*/ 0 h 2092243"/>
                <a:gd name="connsiteX2" fmla="*/ 217003 w 217003"/>
                <a:gd name="connsiteY2" fmla="*/ 206881 h 2092243"/>
                <a:gd name="connsiteX3" fmla="*/ 217003 w 217003"/>
                <a:gd name="connsiteY3" fmla="*/ 1885362 h 2092243"/>
                <a:gd name="connsiteX4" fmla="*/ 10122 w 217003"/>
                <a:gd name="connsiteY4" fmla="*/ 2092243 h 2092243"/>
                <a:gd name="connsiteX5" fmla="*/ 0 w 217003"/>
                <a:gd name="connsiteY5" fmla="*/ 2092243 h 2092243"/>
                <a:gd name="connsiteX6" fmla="*/ 0 w 217003"/>
                <a:gd name="connsiteY6" fmla="*/ 0 h 209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03" h="2092243">
                  <a:moveTo>
                    <a:pt x="0" y="0"/>
                  </a:moveTo>
                  <a:lnTo>
                    <a:pt x="10122" y="0"/>
                  </a:lnTo>
                  <a:cubicBezTo>
                    <a:pt x="124379" y="0"/>
                    <a:pt x="217003" y="92624"/>
                    <a:pt x="217003" y="206881"/>
                  </a:cubicBezTo>
                  <a:lnTo>
                    <a:pt x="217003" y="1885362"/>
                  </a:lnTo>
                  <a:cubicBezTo>
                    <a:pt x="217003" y="1999619"/>
                    <a:pt x="124379" y="2092243"/>
                    <a:pt x="10122" y="2092243"/>
                  </a:cubicBezTo>
                  <a:lnTo>
                    <a:pt x="0" y="2092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0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37" name="378968">
            <a:extLst>
              <a:ext uri="{FF2B5EF4-FFF2-40B4-BE49-F238E27FC236}">
                <a16:creationId xmlns:a16="http://schemas.microsoft.com/office/drawing/2014/main" id="{D184A98C-5991-4A64-A754-A8F857B3513E}"/>
              </a:ext>
            </a:extLst>
          </p:cNvPr>
          <p:cNvSpPr/>
          <p:nvPr/>
        </p:nvSpPr>
        <p:spPr>
          <a:xfrm>
            <a:off x="2048592" y="1787327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准备工作</a:t>
            </a:r>
          </a:p>
        </p:txBody>
      </p:sp>
      <p:sp>
        <p:nvSpPr>
          <p:cNvPr id="138" name="740388">
            <a:extLst>
              <a:ext uri="{FF2B5EF4-FFF2-40B4-BE49-F238E27FC236}">
                <a16:creationId xmlns:a16="http://schemas.microsoft.com/office/drawing/2014/main" id="{260E4A25-7C9C-4843-BF20-CB40F5911EAA}"/>
              </a:ext>
            </a:extLst>
          </p:cNvPr>
          <p:cNvSpPr/>
          <p:nvPr/>
        </p:nvSpPr>
        <p:spPr>
          <a:xfrm>
            <a:off x="1773141" y="2287211"/>
            <a:ext cx="3660262" cy="952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1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）了解直播平台</a:t>
            </a: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2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）选择合适的主播</a:t>
            </a: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3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）准备直播内容</a:t>
            </a:r>
          </a:p>
        </p:txBody>
      </p:sp>
      <p:grpSp>
        <p:nvGrpSpPr>
          <p:cNvPr id="139" name="584569">
            <a:extLst>
              <a:ext uri="{FF2B5EF4-FFF2-40B4-BE49-F238E27FC236}">
                <a16:creationId xmlns:a16="http://schemas.microsoft.com/office/drawing/2014/main" id="{5E157405-1C6B-4176-B7C5-1C7301040F30}"/>
              </a:ext>
            </a:extLst>
          </p:cNvPr>
          <p:cNvGrpSpPr/>
          <p:nvPr/>
        </p:nvGrpSpPr>
        <p:grpSpPr>
          <a:xfrm>
            <a:off x="1331669" y="1554910"/>
            <a:ext cx="726507" cy="595734"/>
            <a:chOff x="5159375" y="693738"/>
            <a:chExt cx="476251" cy="390525"/>
          </a:xfrm>
        </p:grpSpPr>
        <p:sp>
          <p:nvSpPr>
            <p:cNvPr id="140" name="Freeform 5">
              <a:extLst>
                <a:ext uri="{FF2B5EF4-FFF2-40B4-BE49-F238E27FC236}">
                  <a16:creationId xmlns:a16="http://schemas.microsoft.com/office/drawing/2014/main" id="{9F50CDD8-1D41-40DA-A55C-6BDAD038F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1" name="Freeform 6">
              <a:extLst>
                <a:ext uri="{FF2B5EF4-FFF2-40B4-BE49-F238E27FC236}">
                  <a16:creationId xmlns:a16="http://schemas.microsoft.com/office/drawing/2014/main" id="{D71BCF35-015C-4180-9D47-EA4E89F5A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0760D9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42" name="956989">
            <a:extLst>
              <a:ext uri="{FF2B5EF4-FFF2-40B4-BE49-F238E27FC236}">
                <a16:creationId xmlns:a16="http://schemas.microsoft.com/office/drawing/2014/main" id="{8D0480A4-37AB-4477-941C-084E0A460DF6}"/>
              </a:ext>
            </a:extLst>
          </p:cNvPr>
          <p:cNvSpPr txBox="1"/>
          <p:nvPr/>
        </p:nvSpPr>
        <p:spPr>
          <a:xfrm>
            <a:off x="1524294" y="1532513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3" name="791160">
            <a:extLst>
              <a:ext uri="{FF2B5EF4-FFF2-40B4-BE49-F238E27FC236}">
                <a16:creationId xmlns:a16="http://schemas.microsoft.com/office/drawing/2014/main" id="{E602B730-776A-473F-9C24-7902502CBB27}"/>
              </a:ext>
            </a:extLst>
          </p:cNvPr>
          <p:cNvSpPr/>
          <p:nvPr/>
        </p:nvSpPr>
        <p:spPr bwMode="auto">
          <a:xfrm>
            <a:off x="6439647" y="1585825"/>
            <a:ext cx="4378236" cy="2090609"/>
          </a:xfrm>
          <a:prstGeom prst="roundRect">
            <a:avLst>
              <a:gd name="adj" fmla="val 9888"/>
            </a:avLst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4" name="163580">
            <a:extLst>
              <a:ext uri="{FF2B5EF4-FFF2-40B4-BE49-F238E27FC236}">
                <a16:creationId xmlns:a16="http://schemas.microsoft.com/office/drawing/2014/main" id="{A00FF9BA-B63C-43E9-A106-FFC525D21425}"/>
              </a:ext>
            </a:extLst>
          </p:cNvPr>
          <p:cNvSpPr/>
          <p:nvPr/>
        </p:nvSpPr>
        <p:spPr>
          <a:xfrm>
            <a:off x="6931499" y="1784850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直播前</a:t>
            </a:r>
          </a:p>
        </p:txBody>
      </p:sp>
      <p:sp>
        <p:nvSpPr>
          <p:cNvPr id="145" name="435009">
            <a:extLst>
              <a:ext uri="{FF2B5EF4-FFF2-40B4-BE49-F238E27FC236}">
                <a16:creationId xmlns:a16="http://schemas.microsoft.com/office/drawing/2014/main" id="{27CBD029-8CF5-4017-820B-7D96350F0349}"/>
              </a:ext>
            </a:extLst>
          </p:cNvPr>
          <p:cNvSpPr/>
          <p:nvPr/>
        </p:nvSpPr>
        <p:spPr>
          <a:xfrm>
            <a:off x="6774882" y="2284735"/>
            <a:ext cx="3541427" cy="1247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1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）测试直播设备</a:t>
            </a: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2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）营造直播氛围</a:t>
            </a: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3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）通知观众</a:t>
            </a:r>
            <a:endParaRPr lang="en-US" altLang="zh-CN" sz="15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  <a:sym typeface="+mn-lt"/>
            </a:endParaRP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4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）提前互动</a:t>
            </a:r>
          </a:p>
        </p:txBody>
      </p:sp>
      <p:sp>
        <p:nvSpPr>
          <p:cNvPr id="146" name="370280">
            <a:extLst>
              <a:ext uri="{FF2B5EF4-FFF2-40B4-BE49-F238E27FC236}">
                <a16:creationId xmlns:a16="http://schemas.microsoft.com/office/drawing/2014/main" id="{79C3695F-5E68-438B-94CF-12C853951F1A}"/>
              </a:ext>
            </a:extLst>
          </p:cNvPr>
          <p:cNvSpPr/>
          <p:nvPr/>
        </p:nvSpPr>
        <p:spPr bwMode="auto">
          <a:xfrm>
            <a:off x="10617273" y="1585826"/>
            <a:ext cx="216833" cy="2090609"/>
          </a:xfrm>
          <a:custGeom>
            <a:avLst/>
            <a:gdLst>
              <a:gd name="connsiteX0" fmla="*/ 0 w 217003"/>
              <a:gd name="connsiteY0" fmla="*/ 0 h 2092243"/>
              <a:gd name="connsiteX1" fmla="*/ 10122 w 217003"/>
              <a:gd name="connsiteY1" fmla="*/ 0 h 2092243"/>
              <a:gd name="connsiteX2" fmla="*/ 217003 w 217003"/>
              <a:gd name="connsiteY2" fmla="*/ 206881 h 2092243"/>
              <a:gd name="connsiteX3" fmla="*/ 217003 w 217003"/>
              <a:gd name="connsiteY3" fmla="*/ 1885362 h 2092243"/>
              <a:gd name="connsiteX4" fmla="*/ 10122 w 217003"/>
              <a:gd name="connsiteY4" fmla="*/ 2092243 h 2092243"/>
              <a:gd name="connsiteX5" fmla="*/ 0 w 217003"/>
              <a:gd name="connsiteY5" fmla="*/ 2092243 h 2092243"/>
              <a:gd name="connsiteX6" fmla="*/ 0 w 217003"/>
              <a:gd name="connsiteY6" fmla="*/ 0 h 209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03" h="2092243">
                <a:moveTo>
                  <a:pt x="0" y="0"/>
                </a:moveTo>
                <a:lnTo>
                  <a:pt x="10122" y="0"/>
                </a:lnTo>
                <a:cubicBezTo>
                  <a:pt x="124379" y="0"/>
                  <a:pt x="217003" y="92624"/>
                  <a:pt x="217003" y="206881"/>
                </a:cubicBezTo>
                <a:lnTo>
                  <a:pt x="217003" y="1885362"/>
                </a:lnTo>
                <a:cubicBezTo>
                  <a:pt x="217003" y="1999619"/>
                  <a:pt x="124379" y="2092243"/>
                  <a:pt x="10122" y="2092243"/>
                </a:cubicBezTo>
                <a:lnTo>
                  <a:pt x="0" y="209224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47" name="641600">
            <a:extLst>
              <a:ext uri="{FF2B5EF4-FFF2-40B4-BE49-F238E27FC236}">
                <a16:creationId xmlns:a16="http://schemas.microsoft.com/office/drawing/2014/main" id="{9B85410E-D8B1-42CB-A0D4-98C1E766CB2A}"/>
              </a:ext>
            </a:extLst>
          </p:cNvPr>
          <p:cNvGrpSpPr/>
          <p:nvPr/>
        </p:nvGrpSpPr>
        <p:grpSpPr>
          <a:xfrm>
            <a:off x="6214576" y="1552433"/>
            <a:ext cx="726507" cy="595734"/>
            <a:chOff x="5159375" y="693738"/>
            <a:chExt cx="476251" cy="390525"/>
          </a:xfrm>
        </p:grpSpPr>
        <p:sp>
          <p:nvSpPr>
            <p:cNvPr id="148" name="Freeform 5">
              <a:extLst>
                <a:ext uri="{FF2B5EF4-FFF2-40B4-BE49-F238E27FC236}">
                  <a16:creationId xmlns:a16="http://schemas.microsoft.com/office/drawing/2014/main" id="{8FC6B77D-1DED-4E8A-93E8-AD270FE95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9" name="Freeform 6">
              <a:extLst>
                <a:ext uri="{FF2B5EF4-FFF2-40B4-BE49-F238E27FC236}">
                  <a16:creationId xmlns:a16="http://schemas.microsoft.com/office/drawing/2014/main" id="{BA8F3E75-F4DE-42C1-8C6D-BEE503861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0" name="003020">
            <a:extLst>
              <a:ext uri="{FF2B5EF4-FFF2-40B4-BE49-F238E27FC236}">
                <a16:creationId xmlns:a16="http://schemas.microsoft.com/office/drawing/2014/main" id="{9CCD8D45-7B6A-4A5A-B092-B51F6BF943B6}"/>
              </a:ext>
            </a:extLst>
          </p:cNvPr>
          <p:cNvSpPr txBox="1"/>
          <p:nvPr/>
        </p:nvSpPr>
        <p:spPr>
          <a:xfrm>
            <a:off x="6407201" y="1530036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51" name="848201">
            <a:extLst>
              <a:ext uri="{FF2B5EF4-FFF2-40B4-BE49-F238E27FC236}">
                <a16:creationId xmlns:a16="http://schemas.microsoft.com/office/drawing/2014/main" id="{43F70A70-81A8-41A3-9EFA-8C6815CF307C}"/>
              </a:ext>
            </a:extLst>
          </p:cNvPr>
          <p:cNvGrpSpPr/>
          <p:nvPr/>
        </p:nvGrpSpPr>
        <p:grpSpPr>
          <a:xfrm>
            <a:off x="1476349" y="4034317"/>
            <a:ext cx="4458627" cy="2090610"/>
            <a:chOff x="1040072" y="1336757"/>
            <a:chExt cx="4897157" cy="2092244"/>
          </a:xfrm>
        </p:grpSpPr>
        <p:sp>
          <p:nvSpPr>
            <p:cNvPr id="152" name="矩形: 圆角 151">
              <a:extLst>
                <a:ext uri="{FF2B5EF4-FFF2-40B4-BE49-F238E27FC236}">
                  <a16:creationId xmlns:a16="http://schemas.microsoft.com/office/drawing/2014/main" id="{933D1B6B-E051-46CF-BF63-A8D2819D177F}"/>
                </a:ext>
              </a:extLst>
            </p:cNvPr>
            <p:cNvSpPr/>
            <p:nvPr/>
          </p:nvSpPr>
          <p:spPr bwMode="auto">
            <a:xfrm>
              <a:off x="1040072" y="1336757"/>
              <a:ext cx="4897157" cy="2092243"/>
            </a:xfrm>
            <a:prstGeom prst="roundRect">
              <a:avLst>
                <a:gd name="adj" fmla="val 9888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F73CB9F-5708-4712-80AE-72D586C8061B}"/>
                </a:ext>
              </a:extLst>
            </p:cNvPr>
            <p:cNvSpPr/>
            <p:nvPr/>
          </p:nvSpPr>
          <p:spPr bwMode="auto">
            <a:xfrm>
              <a:off x="5718927" y="1336758"/>
              <a:ext cx="217003" cy="2092243"/>
            </a:xfrm>
            <a:custGeom>
              <a:avLst/>
              <a:gdLst>
                <a:gd name="connsiteX0" fmla="*/ 0 w 217003"/>
                <a:gd name="connsiteY0" fmla="*/ 0 h 2092243"/>
                <a:gd name="connsiteX1" fmla="*/ 10122 w 217003"/>
                <a:gd name="connsiteY1" fmla="*/ 0 h 2092243"/>
                <a:gd name="connsiteX2" fmla="*/ 217003 w 217003"/>
                <a:gd name="connsiteY2" fmla="*/ 206881 h 2092243"/>
                <a:gd name="connsiteX3" fmla="*/ 217003 w 217003"/>
                <a:gd name="connsiteY3" fmla="*/ 1885362 h 2092243"/>
                <a:gd name="connsiteX4" fmla="*/ 10122 w 217003"/>
                <a:gd name="connsiteY4" fmla="*/ 2092243 h 2092243"/>
                <a:gd name="connsiteX5" fmla="*/ 0 w 217003"/>
                <a:gd name="connsiteY5" fmla="*/ 2092243 h 2092243"/>
                <a:gd name="connsiteX6" fmla="*/ 0 w 217003"/>
                <a:gd name="connsiteY6" fmla="*/ 0 h 209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03" h="2092243">
                  <a:moveTo>
                    <a:pt x="0" y="0"/>
                  </a:moveTo>
                  <a:lnTo>
                    <a:pt x="10122" y="0"/>
                  </a:lnTo>
                  <a:cubicBezTo>
                    <a:pt x="124379" y="0"/>
                    <a:pt x="217003" y="92624"/>
                    <a:pt x="217003" y="206881"/>
                  </a:cubicBezTo>
                  <a:lnTo>
                    <a:pt x="217003" y="1885362"/>
                  </a:lnTo>
                  <a:cubicBezTo>
                    <a:pt x="217003" y="1999619"/>
                    <a:pt x="124379" y="2092243"/>
                    <a:pt x="10122" y="2092243"/>
                  </a:cubicBezTo>
                  <a:lnTo>
                    <a:pt x="0" y="2092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0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4" name="210621">
            <a:extLst>
              <a:ext uri="{FF2B5EF4-FFF2-40B4-BE49-F238E27FC236}">
                <a16:creationId xmlns:a16="http://schemas.microsoft.com/office/drawing/2014/main" id="{AAD10162-D685-46F2-9613-7EBB38FDE3E3}"/>
              </a:ext>
            </a:extLst>
          </p:cNvPr>
          <p:cNvSpPr/>
          <p:nvPr/>
        </p:nvSpPr>
        <p:spPr>
          <a:xfrm>
            <a:off x="2048592" y="4233340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直播中</a:t>
            </a:r>
          </a:p>
        </p:txBody>
      </p:sp>
      <p:sp>
        <p:nvSpPr>
          <p:cNvPr id="155" name="055802">
            <a:extLst>
              <a:ext uri="{FF2B5EF4-FFF2-40B4-BE49-F238E27FC236}">
                <a16:creationId xmlns:a16="http://schemas.microsoft.com/office/drawing/2014/main" id="{F70E37EF-D57F-4620-B954-C5AEE507C71B}"/>
              </a:ext>
            </a:extLst>
          </p:cNvPr>
          <p:cNvSpPr/>
          <p:nvPr/>
        </p:nvSpPr>
        <p:spPr>
          <a:xfrm>
            <a:off x="1773141" y="4733225"/>
            <a:ext cx="3660262" cy="1247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1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）开场白</a:t>
            </a:r>
            <a:endParaRPr lang="en-US" altLang="zh-CN" sz="15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  <a:sym typeface="+mn-lt"/>
            </a:endParaRP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2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）实时互动</a:t>
            </a: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3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）讲解产品</a:t>
            </a: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4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）引爆讨论</a:t>
            </a:r>
          </a:p>
        </p:txBody>
      </p:sp>
      <p:grpSp>
        <p:nvGrpSpPr>
          <p:cNvPr id="156" name="427222">
            <a:extLst>
              <a:ext uri="{FF2B5EF4-FFF2-40B4-BE49-F238E27FC236}">
                <a16:creationId xmlns:a16="http://schemas.microsoft.com/office/drawing/2014/main" id="{42E212A9-31D6-4DEC-BA9D-4F797610D84F}"/>
              </a:ext>
            </a:extLst>
          </p:cNvPr>
          <p:cNvGrpSpPr/>
          <p:nvPr/>
        </p:nvGrpSpPr>
        <p:grpSpPr>
          <a:xfrm>
            <a:off x="1331669" y="4000924"/>
            <a:ext cx="726507" cy="595734"/>
            <a:chOff x="5159375" y="693738"/>
            <a:chExt cx="476251" cy="390525"/>
          </a:xfrm>
        </p:grpSpPr>
        <p:sp>
          <p:nvSpPr>
            <p:cNvPr id="157" name="Freeform 5">
              <a:extLst>
                <a:ext uri="{FF2B5EF4-FFF2-40B4-BE49-F238E27FC236}">
                  <a16:creationId xmlns:a16="http://schemas.microsoft.com/office/drawing/2014/main" id="{71CBFF3B-66F0-4C11-A711-A2DBF63186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8" name="Freeform 6">
              <a:extLst>
                <a:ext uri="{FF2B5EF4-FFF2-40B4-BE49-F238E27FC236}">
                  <a16:creationId xmlns:a16="http://schemas.microsoft.com/office/drawing/2014/main" id="{30596FDC-4882-4992-B438-D90FA9483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0760D9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9" name="799642">
            <a:extLst>
              <a:ext uri="{FF2B5EF4-FFF2-40B4-BE49-F238E27FC236}">
                <a16:creationId xmlns:a16="http://schemas.microsoft.com/office/drawing/2014/main" id="{9DFFB924-F5C9-4375-93F0-45FBB3FDEB0F}"/>
              </a:ext>
            </a:extLst>
          </p:cNvPr>
          <p:cNvSpPr txBox="1"/>
          <p:nvPr/>
        </p:nvSpPr>
        <p:spPr>
          <a:xfrm>
            <a:off x="1524294" y="3978526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0" name="633823">
            <a:extLst>
              <a:ext uri="{FF2B5EF4-FFF2-40B4-BE49-F238E27FC236}">
                <a16:creationId xmlns:a16="http://schemas.microsoft.com/office/drawing/2014/main" id="{8C35818E-3DC6-46C9-80A3-BC21DF909D8C}"/>
              </a:ext>
            </a:extLst>
          </p:cNvPr>
          <p:cNvSpPr/>
          <p:nvPr/>
        </p:nvSpPr>
        <p:spPr bwMode="auto">
          <a:xfrm>
            <a:off x="6439645" y="4031839"/>
            <a:ext cx="4378237" cy="2090609"/>
          </a:xfrm>
          <a:prstGeom prst="roundRect">
            <a:avLst>
              <a:gd name="adj" fmla="val 9888"/>
            </a:avLst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1" name="905343">
            <a:extLst>
              <a:ext uri="{FF2B5EF4-FFF2-40B4-BE49-F238E27FC236}">
                <a16:creationId xmlns:a16="http://schemas.microsoft.com/office/drawing/2014/main" id="{BE87BDCF-06BA-4053-9A67-7A81EB1724D8}"/>
              </a:ext>
            </a:extLst>
          </p:cNvPr>
          <p:cNvSpPr/>
          <p:nvPr/>
        </p:nvSpPr>
        <p:spPr>
          <a:xfrm>
            <a:off x="6931499" y="4230863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直播后</a:t>
            </a:r>
          </a:p>
        </p:txBody>
      </p:sp>
      <p:sp>
        <p:nvSpPr>
          <p:cNvPr id="162" name="377773">
            <a:extLst>
              <a:ext uri="{FF2B5EF4-FFF2-40B4-BE49-F238E27FC236}">
                <a16:creationId xmlns:a16="http://schemas.microsoft.com/office/drawing/2014/main" id="{0C4BA40B-CF38-4A16-A88F-18AFA5114B35}"/>
              </a:ext>
            </a:extLst>
          </p:cNvPr>
          <p:cNvSpPr/>
          <p:nvPr/>
        </p:nvSpPr>
        <p:spPr>
          <a:xfrm>
            <a:off x="6891684" y="4730749"/>
            <a:ext cx="3424626" cy="952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1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）精细的后续工作</a:t>
            </a:r>
            <a:endParaRPr lang="en-US" altLang="zh-CN" sz="15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  <a:sym typeface="+mn-lt"/>
            </a:endParaRP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2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）加强互动</a:t>
            </a: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3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）促销引导</a:t>
            </a:r>
          </a:p>
        </p:txBody>
      </p:sp>
      <p:sp>
        <p:nvSpPr>
          <p:cNvPr id="163" name="112944">
            <a:extLst>
              <a:ext uri="{FF2B5EF4-FFF2-40B4-BE49-F238E27FC236}">
                <a16:creationId xmlns:a16="http://schemas.microsoft.com/office/drawing/2014/main" id="{27853A5B-0AAC-46D6-B9C7-105E9596861F}"/>
              </a:ext>
            </a:extLst>
          </p:cNvPr>
          <p:cNvSpPr/>
          <p:nvPr/>
        </p:nvSpPr>
        <p:spPr bwMode="auto">
          <a:xfrm>
            <a:off x="10617273" y="4031840"/>
            <a:ext cx="216833" cy="2090609"/>
          </a:xfrm>
          <a:custGeom>
            <a:avLst/>
            <a:gdLst>
              <a:gd name="connsiteX0" fmla="*/ 0 w 217003"/>
              <a:gd name="connsiteY0" fmla="*/ 0 h 2092243"/>
              <a:gd name="connsiteX1" fmla="*/ 10122 w 217003"/>
              <a:gd name="connsiteY1" fmla="*/ 0 h 2092243"/>
              <a:gd name="connsiteX2" fmla="*/ 217003 w 217003"/>
              <a:gd name="connsiteY2" fmla="*/ 206881 h 2092243"/>
              <a:gd name="connsiteX3" fmla="*/ 217003 w 217003"/>
              <a:gd name="connsiteY3" fmla="*/ 1885362 h 2092243"/>
              <a:gd name="connsiteX4" fmla="*/ 10122 w 217003"/>
              <a:gd name="connsiteY4" fmla="*/ 2092243 h 2092243"/>
              <a:gd name="connsiteX5" fmla="*/ 0 w 217003"/>
              <a:gd name="connsiteY5" fmla="*/ 2092243 h 2092243"/>
              <a:gd name="connsiteX6" fmla="*/ 0 w 217003"/>
              <a:gd name="connsiteY6" fmla="*/ 0 h 209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03" h="2092243">
                <a:moveTo>
                  <a:pt x="0" y="0"/>
                </a:moveTo>
                <a:lnTo>
                  <a:pt x="10122" y="0"/>
                </a:lnTo>
                <a:cubicBezTo>
                  <a:pt x="124379" y="0"/>
                  <a:pt x="217003" y="92624"/>
                  <a:pt x="217003" y="206881"/>
                </a:cubicBezTo>
                <a:lnTo>
                  <a:pt x="217003" y="1885362"/>
                </a:lnTo>
                <a:cubicBezTo>
                  <a:pt x="217003" y="1999619"/>
                  <a:pt x="124379" y="2092243"/>
                  <a:pt x="10122" y="2092243"/>
                </a:cubicBezTo>
                <a:lnTo>
                  <a:pt x="0" y="209224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64" name="584373">
            <a:extLst>
              <a:ext uri="{FF2B5EF4-FFF2-40B4-BE49-F238E27FC236}">
                <a16:creationId xmlns:a16="http://schemas.microsoft.com/office/drawing/2014/main" id="{DE2B2A01-9389-48C5-A259-C685B0531BB2}"/>
              </a:ext>
            </a:extLst>
          </p:cNvPr>
          <p:cNvGrpSpPr/>
          <p:nvPr/>
        </p:nvGrpSpPr>
        <p:grpSpPr>
          <a:xfrm>
            <a:off x="6214576" y="3998447"/>
            <a:ext cx="726507" cy="595734"/>
            <a:chOff x="5159375" y="693738"/>
            <a:chExt cx="476251" cy="390525"/>
          </a:xfrm>
        </p:grpSpPr>
        <p:sp>
          <p:nvSpPr>
            <p:cNvPr id="165" name="Freeform 5">
              <a:extLst>
                <a:ext uri="{FF2B5EF4-FFF2-40B4-BE49-F238E27FC236}">
                  <a16:creationId xmlns:a16="http://schemas.microsoft.com/office/drawing/2014/main" id="{A07C6223-1E0F-4B91-B90F-F2F1D4276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66" name="Freeform 6">
              <a:extLst>
                <a:ext uri="{FF2B5EF4-FFF2-40B4-BE49-F238E27FC236}">
                  <a16:creationId xmlns:a16="http://schemas.microsoft.com/office/drawing/2014/main" id="{372F2815-3372-4802-AA1C-6B069E24E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67" name="329544">
            <a:extLst>
              <a:ext uri="{FF2B5EF4-FFF2-40B4-BE49-F238E27FC236}">
                <a16:creationId xmlns:a16="http://schemas.microsoft.com/office/drawing/2014/main" id="{34A9075D-2177-444D-A1BE-4F9F7AEECFAB}"/>
              </a:ext>
            </a:extLst>
          </p:cNvPr>
          <p:cNvSpPr txBox="1"/>
          <p:nvPr/>
        </p:nvSpPr>
        <p:spPr>
          <a:xfrm>
            <a:off x="6407201" y="3976049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53066061-992C-7337-F9ED-8718E6E78B19}"/>
              </a:ext>
            </a:extLst>
          </p:cNvPr>
          <p:cNvSpPr/>
          <p:nvPr/>
        </p:nvSpPr>
        <p:spPr>
          <a:xfrm>
            <a:off x="2894771" y="838477"/>
            <a:ext cx="63914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直播营销活动的基本流程</a:t>
            </a:r>
          </a:p>
        </p:txBody>
      </p:sp>
    </p:spTree>
    <p:extLst>
      <p:ext uri="{BB962C8B-B14F-4D97-AF65-F5344CB8AC3E}">
        <p14:creationId xmlns:p14="http://schemas.microsoft.com/office/powerpoint/2010/main" val="162295902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045952">
            <a:extLst>
              <a:ext uri="{FF2B5EF4-FFF2-40B4-BE49-F238E27FC236}">
                <a16:creationId xmlns:a16="http://schemas.microsoft.com/office/drawing/2014/main" id="{3BF293E1-C822-4AFE-BB52-4D707046B016}"/>
              </a:ext>
            </a:extLst>
          </p:cNvPr>
          <p:cNvSpPr/>
          <p:nvPr/>
        </p:nvSpPr>
        <p:spPr>
          <a:xfrm>
            <a:off x="5501751" y="1766083"/>
            <a:ext cx="5327009" cy="467737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1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）目标定位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2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）明确直播内容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3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）选择合适的平台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4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）直播策划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5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）直播推广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6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）直播须知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7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）收集数据并分析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 dirty="0">
              <a:solidFill>
                <a:schemeClr val="accent1">
                  <a:lumMod val="7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DFF45A-AD97-7844-BAE2-44C5CB199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283" y="2427994"/>
            <a:ext cx="4219440" cy="3780828"/>
          </a:xfrm>
          <a:prstGeom prst="rect">
            <a:avLst/>
          </a:prstGeom>
        </p:spPr>
      </p:pic>
      <p:sp>
        <p:nvSpPr>
          <p:cNvPr id="2" name="613131">
            <a:extLst>
              <a:ext uri="{FF2B5EF4-FFF2-40B4-BE49-F238E27FC236}">
                <a16:creationId xmlns:a16="http://schemas.microsoft.com/office/drawing/2014/main" id="{915DC91A-2D93-2859-CC14-498CB8B9A424}"/>
              </a:ext>
            </a:extLst>
          </p:cNvPr>
          <p:cNvSpPr/>
          <p:nvPr/>
        </p:nvSpPr>
        <p:spPr>
          <a:xfrm>
            <a:off x="4587529" y="996642"/>
            <a:ext cx="52629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直播营销的基本要求</a:t>
            </a:r>
          </a:p>
        </p:txBody>
      </p:sp>
    </p:spTree>
    <p:extLst>
      <p:ext uri="{BB962C8B-B14F-4D97-AF65-F5344CB8AC3E}">
        <p14:creationId xmlns:p14="http://schemas.microsoft.com/office/powerpoint/2010/main" val="758434651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601716">
            <a:extLst>
              <a:ext uri="{FF2B5EF4-FFF2-40B4-BE49-F238E27FC236}">
                <a16:creationId xmlns:a16="http://schemas.microsoft.com/office/drawing/2014/main" id="{9C4B7C4D-4AC5-4634-8E51-08F65DE0307F}"/>
              </a:ext>
            </a:extLst>
          </p:cNvPr>
          <p:cNvSpPr/>
          <p:nvPr/>
        </p:nvSpPr>
        <p:spPr>
          <a:xfrm>
            <a:off x="1119965" y="2222151"/>
            <a:ext cx="2689141" cy="844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398" kern="100" dirty="0">
                <a:solidFill>
                  <a:srgbClr val="7F7F7F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Arial" panose="020B0604020202020204" pitchFamily="34" charset="0"/>
              </a:rPr>
              <a:t>主播的素质、风格和形象，都会对观众的印象、信任和购买决策产生重要的影响。</a:t>
            </a:r>
          </a:p>
        </p:txBody>
      </p:sp>
      <p:sp>
        <p:nvSpPr>
          <p:cNvPr id="37" name="446987">
            <a:extLst>
              <a:ext uri="{FF2B5EF4-FFF2-40B4-BE49-F238E27FC236}">
                <a16:creationId xmlns:a16="http://schemas.microsoft.com/office/drawing/2014/main" id="{921B83AF-3E60-480C-A8B7-438FB4D92A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438" y="1884736"/>
            <a:ext cx="3040668" cy="403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latin typeface="+mj-ea"/>
                <a:ea typeface="+mj-ea"/>
              </a:defRPr>
            </a:lvl1pPr>
          </a:lstStyle>
          <a:p>
            <a:pPr algn="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98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主播</a:t>
            </a:r>
          </a:p>
        </p:txBody>
      </p:sp>
      <p:sp>
        <p:nvSpPr>
          <p:cNvPr id="39" name="189737">
            <a:extLst>
              <a:ext uri="{FF2B5EF4-FFF2-40B4-BE49-F238E27FC236}">
                <a16:creationId xmlns:a16="http://schemas.microsoft.com/office/drawing/2014/main" id="{85D371C9-77CD-4A8B-A0DA-CA318EE45D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91951" y="2296832"/>
            <a:ext cx="3040668" cy="58682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r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1398" kern="100">
                <a:solidFill>
                  <a:srgbClr val="7F7F7F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</a:defRPr>
            </a:lvl1pPr>
          </a:lstStyle>
          <a:p>
            <a:pPr algn="l"/>
            <a:r>
              <a:rPr lang="zh-CN" altLang="en-US" dirty="0"/>
              <a:t>好的内容能够吸引更多的用户，增强用户的粘性和转换率。</a:t>
            </a:r>
          </a:p>
        </p:txBody>
      </p:sp>
      <p:sp>
        <p:nvSpPr>
          <p:cNvPr id="40" name="924918">
            <a:extLst>
              <a:ext uri="{FF2B5EF4-FFF2-40B4-BE49-F238E27FC236}">
                <a16:creationId xmlns:a16="http://schemas.microsoft.com/office/drawing/2014/main" id="{45D26D4C-647A-4EDC-B470-4772175894DB}"/>
              </a:ext>
            </a:extLst>
          </p:cNvPr>
          <p:cNvSpPr/>
          <p:nvPr/>
        </p:nvSpPr>
        <p:spPr>
          <a:xfrm>
            <a:off x="1119965" y="3668821"/>
            <a:ext cx="2689141" cy="586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398" kern="100" dirty="0">
                <a:solidFill>
                  <a:srgbClr val="7F7F7F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Arial" panose="020B0604020202020204" pitchFamily="34" charset="0"/>
              </a:rPr>
              <a:t>强化与观众之间的互动，互相提高信任度，提高用户体验和流量。</a:t>
            </a:r>
          </a:p>
        </p:txBody>
      </p:sp>
      <p:sp>
        <p:nvSpPr>
          <p:cNvPr id="41" name="396438">
            <a:extLst>
              <a:ext uri="{FF2B5EF4-FFF2-40B4-BE49-F238E27FC236}">
                <a16:creationId xmlns:a16="http://schemas.microsoft.com/office/drawing/2014/main" id="{0B83AC46-99C7-46C4-BC77-401C1C9609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438" y="3328439"/>
            <a:ext cx="3040668" cy="403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latin typeface="+mj-ea"/>
                <a:ea typeface="+mj-ea"/>
              </a:defRPr>
            </a:lvl1pPr>
          </a:lstStyle>
          <a:p>
            <a:pPr algn="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98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互动</a:t>
            </a:r>
          </a:p>
        </p:txBody>
      </p:sp>
      <p:sp>
        <p:nvSpPr>
          <p:cNvPr id="44" name="975458">
            <a:extLst>
              <a:ext uri="{FF2B5EF4-FFF2-40B4-BE49-F238E27FC236}">
                <a16:creationId xmlns:a16="http://schemas.microsoft.com/office/drawing/2014/main" id="{056DC210-1E51-44CC-8E7C-9307FEEC9233}"/>
              </a:ext>
            </a:extLst>
          </p:cNvPr>
          <p:cNvSpPr/>
          <p:nvPr/>
        </p:nvSpPr>
        <p:spPr>
          <a:xfrm>
            <a:off x="1119965" y="4881800"/>
            <a:ext cx="2689141" cy="844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398" kern="100" dirty="0">
                <a:solidFill>
                  <a:srgbClr val="7F7F7F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Arial" panose="020B0604020202020204" pitchFamily="34" charset="0"/>
              </a:rPr>
              <a:t>直播后的营销才是最重要的关注点，将直播内容保存并推广给未来用户。</a:t>
            </a:r>
          </a:p>
        </p:txBody>
      </p:sp>
      <p:sp>
        <p:nvSpPr>
          <p:cNvPr id="45" name="710639">
            <a:extLst>
              <a:ext uri="{FF2B5EF4-FFF2-40B4-BE49-F238E27FC236}">
                <a16:creationId xmlns:a16="http://schemas.microsoft.com/office/drawing/2014/main" id="{4F0895BC-6B07-4941-A356-028583D4C3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438" y="4544473"/>
            <a:ext cx="3040668" cy="403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latin typeface="+mj-ea"/>
                <a:ea typeface="+mj-ea"/>
              </a:defRPr>
            </a:lvl1pPr>
          </a:lstStyle>
          <a:p>
            <a:pPr algn="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98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推广</a:t>
            </a:r>
          </a:p>
        </p:txBody>
      </p:sp>
      <p:sp>
        <p:nvSpPr>
          <p:cNvPr id="47" name="453479">
            <a:extLst>
              <a:ext uri="{FF2B5EF4-FFF2-40B4-BE49-F238E27FC236}">
                <a16:creationId xmlns:a16="http://schemas.microsoft.com/office/drawing/2014/main" id="{A2C4BAAD-ED69-495D-8890-DED71602BE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4149" y="3588926"/>
            <a:ext cx="3040668" cy="39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latin typeface="+mj-ea"/>
                <a:ea typeface="+mj-ea"/>
              </a:defRPr>
            </a:lvl1pPr>
          </a:lstStyle>
          <a:p>
            <a:pPr algn="l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98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消费者和流量</a:t>
            </a:r>
          </a:p>
        </p:txBody>
      </p:sp>
      <p:sp>
        <p:nvSpPr>
          <p:cNvPr id="48" name="298650">
            <a:extLst>
              <a:ext uri="{FF2B5EF4-FFF2-40B4-BE49-F238E27FC236}">
                <a16:creationId xmlns:a16="http://schemas.microsoft.com/office/drawing/2014/main" id="{CC07721C-DB67-47A0-A3BB-10B3FD04B58E}"/>
              </a:ext>
            </a:extLst>
          </p:cNvPr>
          <p:cNvSpPr/>
          <p:nvPr/>
        </p:nvSpPr>
        <p:spPr bwMode="auto">
          <a:xfrm>
            <a:off x="3924337" y="4637550"/>
            <a:ext cx="689825" cy="689825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9" name="660070">
            <a:extLst>
              <a:ext uri="{FF2B5EF4-FFF2-40B4-BE49-F238E27FC236}">
                <a16:creationId xmlns:a16="http://schemas.microsoft.com/office/drawing/2014/main" id="{31BD6CA5-D5D0-469E-9C22-AFF71AB33EDC}"/>
              </a:ext>
            </a:extLst>
          </p:cNvPr>
          <p:cNvSpPr/>
          <p:nvPr/>
        </p:nvSpPr>
        <p:spPr bwMode="auto">
          <a:xfrm>
            <a:off x="3924337" y="1978763"/>
            <a:ext cx="689825" cy="689825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1" name="877771">
            <a:extLst>
              <a:ext uri="{FF2B5EF4-FFF2-40B4-BE49-F238E27FC236}">
                <a16:creationId xmlns:a16="http://schemas.microsoft.com/office/drawing/2014/main" id="{C3DA70BC-1D42-465C-962A-20F2286599C1}"/>
              </a:ext>
            </a:extLst>
          </p:cNvPr>
          <p:cNvSpPr/>
          <p:nvPr/>
        </p:nvSpPr>
        <p:spPr bwMode="auto">
          <a:xfrm>
            <a:off x="3924337" y="3406912"/>
            <a:ext cx="689825" cy="689825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2" name="248191">
            <a:extLst>
              <a:ext uri="{FF2B5EF4-FFF2-40B4-BE49-F238E27FC236}">
                <a16:creationId xmlns:a16="http://schemas.microsoft.com/office/drawing/2014/main" id="{54CC7AC0-B574-46F2-8305-2D46FFEEA04B}"/>
              </a:ext>
            </a:extLst>
          </p:cNvPr>
          <p:cNvSpPr/>
          <p:nvPr/>
        </p:nvSpPr>
        <p:spPr bwMode="auto">
          <a:xfrm>
            <a:off x="7587184" y="3491196"/>
            <a:ext cx="689825" cy="68982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3" name="083372">
            <a:extLst>
              <a:ext uri="{FF2B5EF4-FFF2-40B4-BE49-F238E27FC236}">
                <a16:creationId xmlns:a16="http://schemas.microsoft.com/office/drawing/2014/main" id="{6FD35F69-98C5-458C-8271-506C8289F6BB}"/>
              </a:ext>
            </a:extLst>
          </p:cNvPr>
          <p:cNvSpPr/>
          <p:nvPr/>
        </p:nvSpPr>
        <p:spPr bwMode="auto">
          <a:xfrm>
            <a:off x="7560046" y="1978763"/>
            <a:ext cx="689825" cy="68982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4" name="445792">
            <a:extLst>
              <a:ext uri="{FF2B5EF4-FFF2-40B4-BE49-F238E27FC236}">
                <a16:creationId xmlns:a16="http://schemas.microsoft.com/office/drawing/2014/main" id="{16947F5E-7489-40F9-BB6F-6FDF9E0827E0}"/>
              </a:ext>
            </a:extLst>
          </p:cNvPr>
          <p:cNvSpPr/>
          <p:nvPr/>
        </p:nvSpPr>
        <p:spPr>
          <a:xfrm>
            <a:off x="4046715" y="2072804"/>
            <a:ext cx="384767" cy="431591"/>
          </a:xfrm>
          <a:custGeom>
            <a:avLst/>
            <a:gdLst>
              <a:gd name="connsiteX0" fmla="*/ 199932 w 300038"/>
              <a:gd name="connsiteY0" fmla="*/ 273051 h 336551"/>
              <a:gd name="connsiteX1" fmla="*/ 192088 w 300038"/>
              <a:gd name="connsiteY1" fmla="*/ 280989 h 336551"/>
              <a:gd name="connsiteX2" fmla="*/ 192088 w 300038"/>
              <a:gd name="connsiteY2" fmla="*/ 306124 h 336551"/>
              <a:gd name="connsiteX3" fmla="*/ 199932 w 300038"/>
              <a:gd name="connsiteY3" fmla="*/ 312739 h 336551"/>
              <a:gd name="connsiteX4" fmla="*/ 250919 w 300038"/>
              <a:gd name="connsiteY4" fmla="*/ 312739 h 336551"/>
              <a:gd name="connsiteX5" fmla="*/ 258763 w 300038"/>
              <a:gd name="connsiteY5" fmla="*/ 306124 h 336551"/>
              <a:gd name="connsiteX6" fmla="*/ 258763 w 300038"/>
              <a:gd name="connsiteY6" fmla="*/ 280989 h 336551"/>
              <a:gd name="connsiteX7" fmla="*/ 250919 w 300038"/>
              <a:gd name="connsiteY7" fmla="*/ 273051 h 336551"/>
              <a:gd name="connsiteX8" fmla="*/ 199932 w 300038"/>
              <a:gd name="connsiteY8" fmla="*/ 273051 h 336551"/>
              <a:gd name="connsiteX9" fmla="*/ 101328 w 300038"/>
              <a:gd name="connsiteY9" fmla="*/ 196851 h 336551"/>
              <a:gd name="connsiteX10" fmla="*/ 107908 w 300038"/>
              <a:gd name="connsiteY10" fmla="*/ 196851 h 336551"/>
              <a:gd name="connsiteX11" fmla="*/ 111856 w 300038"/>
              <a:gd name="connsiteY11" fmla="*/ 202123 h 336551"/>
              <a:gd name="connsiteX12" fmla="*/ 128964 w 300038"/>
              <a:gd name="connsiteY12" fmla="*/ 248250 h 336551"/>
              <a:gd name="connsiteX13" fmla="*/ 131595 w 300038"/>
              <a:gd name="connsiteY13" fmla="*/ 239025 h 336551"/>
              <a:gd name="connsiteX14" fmla="*/ 126332 w 300038"/>
              <a:gd name="connsiteY14" fmla="*/ 225845 h 336551"/>
              <a:gd name="connsiteX15" fmla="*/ 127648 w 300038"/>
              <a:gd name="connsiteY15" fmla="*/ 217938 h 336551"/>
              <a:gd name="connsiteX16" fmla="*/ 132911 w 300038"/>
              <a:gd name="connsiteY16" fmla="*/ 215302 h 336551"/>
              <a:gd name="connsiteX17" fmla="*/ 167126 w 300038"/>
              <a:gd name="connsiteY17" fmla="*/ 215302 h 336551"/>
              <a:gd name="connsiteX18" fmla="*/ 172390 w 300038"/>
              <a:gd name="connsiteY18" fmla="*/ 217938 h 336551"/>
              <a:gd name="connsiteX19" fmla="*/ 173706 w 300038"/>
              <a:gd name="connsiteY19" fmla="*/ 225845 h 336551"/>
              <a:gd name="connsiteX20" fmla="*/ 168442 w 300038"/>
              <a:gd name="connsiteY20" fmla="*/ 239025 h 336551"/>
              <a:gd name="connsiteX21" fmla="*/ 171074 w 300038"/>
              <a:gd name="connsiteY21" fmla="*/ 248250 h 336551"/>
              <a:gd name="connsiteX22" fmla="*/ 188182 w 300038"/>
              <a:gd name="connsiteY22" fmla="*/ 202123 h 336551"/>
              <a:gd name="connsiteX23" fmla="*/ 192130 w 300038"/>
              <a:gd name="connsiteY23" fmla="*/ 196851 h 336551"/>
              <a:gd name="connsiteX24" fmla="*/ 198710 w 300038"/>
              <a:gd name="connsiteY24" fmla="*/ 196851 h 336551"/>
              <a:gd name="connsiteX25" fmla="*/ 265823 w 300038"/>
              <a:gd name="connsiteY25" fmla="*/ 224527 h 336551"/>
              <a:gd name="connsiteX26" fmla="*/ 300038 w 300038"/>
              <a:gd name="connsiteY26" fmla="*/ 274609 h 336551"/>
              <a:gd name="connsiteX27" fmla="*/ 300038 w 300038"/>
              <a:gd name="connsiteY27" fmla="*/ 328643 h 336551"/>
              <a:gd name="connsiteX28" fmla="*/ 292142 w 300038"/>
              <a:gd name="connsiteY28" fmla="*/ 336551 h 336551"/>
              <a:gd name="connsiteX29" fmla="*/ 7896 w 300038"/>
              <a:gd name="connsiteY29" fmla="*/ 336551 h 336551"/>
              <a:gd name="connsiteX30" fmla="*/ 0 w 300038"/>
              <a:gd name="connsiteY30" fmla="*/ 328643 h 336551"/>
              <a:gd name="connsiteX31" fmla="*/ 0 w 300038"/>
              <a:gd name="connsiteY31" fmla="*/ 274609 h 336551"/>
              <a:gd name="connsiteX32" fmla="*/ 34215 w 300038"/>
              <a:gd name="connsiteY32" fmla="*/ 224527 h 336551"/>
              <a:gd name="connsiteX33" fmla="*/ 101328 w 300038"/>
              <a:gd name="connsiteY33" fmla="*/ 196851 h 336551"/>
              <a:gd name="connsiteX34" fmla="*/ 155328 w 300038"/>
              <a:gd name="connsiteY34" fmla="*/ 0 h 336551"/>
              <a:gd name="connsiteX35" fmla="*/ 201775 w 300038"/>
              <a:gd name="connsiteY35" fmla="*/ 15854 h 336551"/>
              <a:gd name="connsiteX36" fmla="*/ 223008 w 300038"/>
              <a:gd name="connsiteY36" fmla="*/ 79268 h 336551"/>
              <a:gd name="connsiteX37" fmla="*/ 224335 w 300038"/>
              <a:gd name="connsiteY37" fmla="*/ 93801 h 336551"/>
              <a:gd name="connsiteX38" fmla="*/ 229643 w 300038"/>
              <a:gd name="connsiteY38" fmla="*/ 100407 h 336551"/>
              <a:gd name="connsiteX39" fmla="*/ 232297 w 300038"/>
              <a:gd name="connsiteY39" fmla="*/ 125508 h 336551"/>
              <a:gd name="connsiteX40" fmla="*/ 208410 w 300038"/>
              <a:gd name="connsiteY40" fmla="*/ 151931 h 336551"/>
              <a:gd name="connsiteX41" fmla="*/ 185850 w 300038"/>
              <a:gd name="connsiteY41" fmla="*/ 183639 h 336551"/>
              <a:gd name="connsiteX42" fmla="*/ 172579 w 300038"/>
              <a:gd name="connsiteY42" fmla="*/ 192887 h 336551"/>
              <a:gd name="connsiteX43" fmla="*/ 150019 w 300038"/>
              <a:gd name="connsiteY43" fmla="*/ 196850 h 336551"/>
              <a:gd name="connsiteX44" fmla="*/ 127459 w 300038"/>
              <a:gd name="connsiteY44" fmla="*/ 192887 h 336551"/>
              <a:gd name="connsiteX45" fmla="*/ 114189 w 300038"/>
              <a:gd name="connsiteY45" fmla="*/ 183639 h 336551"/>
              <a:gd name="connsiteX46" fmla="*/ 91629 w 300038"/>
              <a:gd name="connsiteY46" fmla="*/ 151931 h 336551"/>
              <a:gd name="connsiteX47" fmla="*/ 67742 w 300038"/>
              <a:gd name="connsiteY47" fmla="*/ 125508 h 336551"/>
              <a:gd name="connsiteX48" fmla="*/ 70396 w 300038"/>
              <a:gd name="connsiteY48" fmla="*/ 100407 h 336551"/>
              <a:gd name="connsiteX49" fmla="*/ 75704 w 300038"/>
              <a:gd name="connsiteY49" fmla="*/ 93801 h 336551"/>
              <a:gd name="connsiteX50" fmla="*/ 77031 w 300038"/>
              <a:gd name="connsiteY50" fmla="*/ 85874 h 336551"/>
              <a:gd name="connsiteX51" fmla="*/ 74377 w 300038"/>
              <a:gd name="connsiteY51" fmla="*/ 50203 h 336551"/>
              <a:gd name="connsiteX52" fmla="*/ 103572 w 300038"/>
              <a:gd name="connsiteY52" fmla="*/ 27744 h 336551"/>
              <a:gd name="connsiteX53" fmla="*/ 119497 w 300038"/>
              <a:gd name="connsiteY53" fmla="*/ 10569 h 336551"/>
              <a:gd name="connsiteX54" fmla="*/ 155328 w 300038"/>
              <a:gd name="connsiteY54" fmla="*/ 0 h 33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00038" h="336551">
                <a:moveTo>
                  <a:pt x="199932" y="273051"/>
                </a:moveTo>
                <a:cubicBezTo>
                  <a:pt x="194703" y="273051"/>
                  <a:pt x="192088" y="277020"/>
                  <a:pt x="192088" y="280989"/>
                </a:cubicBezTo>
                <a:cubicBezTo>
                  <a:pt x="192088" y="306124"/>
                  <a:pt x="192088" y="306124"/>
                  <a:pt x="192088" y="306124"/>
                </a:cubicBezTo>
                <a:cubicBezTo>
                  <a:pt x="192088" y="310093"/>
                  <a:pt x="194703" y="312739"/>
                  <a:pt x="199932" y="312739"/>
                </a:cubicBezTo>
                <a:cubicBezTo>
                  <a:pt x="250919" y="312739"/>
                  <a:pt x="250919" y="312739"/>
                  <a:pt x="250919" y="312739"/>
                </a:cubicBezTo>
                <a:cubicBezTo>
                  <a:pt x="254841" y="312739"/>
                  <a:pt x="258763" y="310093"/>
                  <a:pt x="258763" y="306124"/>
                </a:cubicBezTo>
                <a:lnTo>
                  <a:pt x="258763" y="280989"/>
                </a:lnTo>
                <a:cubicBezTo>
                  <a:pt x="258763" y="277020"/>
                  <a:pt x="254841" y="273051"/>
                  <a:pt x="250919" y="273051"/>
                </a:cubicBezTo>
                <a:cubicBezTo>
                  <a:pt x="199932" y="273051"/>
                  <a:pt x="199932" y="273051"/>
                  <a:pt x="199932" y="273051"/>
                </a:cubicBezTo>
                <a:close/>
                <a:moveTo>
                  <a:pt x="101328" y="196851"/>
                </a:moveTo>
                <a:cubicBezTo>
                  <a:pt x="103960" y="196851"/>
                  <a:pt x="105276" y="196851"/>
                  <a:pt x="107908" y="196851"/>
                </a:cubicBezTo>
                <a:cubicBezTo>
                  <a:pt x="109224" y="198169"/>
                  <a:pt x="110540" y="199487"/>
                  <a:pt x="111856" y="202123"/>
                </a:cubicBezTo>
                <a:cubicBezTo>
                  <a:pt x="128964" y="248250"/>
                  <a:pt x="128964" y="248250"/>
                  <a:pt x="128964" y="248250"/>
                </a:cubicBezTo>
                <a:cubicBezTo>
                  <a:pt x="131595" y="239025"/>
                  <a:pt x="131595" y="239025"/>
                  <a:pt x="131595" y="239025"/>
                </a:cubicBezTo>
                <a:cubicBezTo>
                  <a:pt x="126332" y="225845"/>
                  <a:pt x="126332" y="225845"/>
                  <a:pt x="126332" y="225845"/>
                </a:cubicBezTo>
                <a:cubicBezTo>
                  <a:pt x="125016" y="223209"/>
                  <a:pt x="126332" y="220574"/>
                  <a:pt x="127648" y="217938"/>
                </a:cubicBezTo>
                <a:cubicBezTo>
                  <a:pt x="128964" y="216620"/>
                  <a:pt x="131595" y="215302"/>
                  <a:pt x="132911" y="215302"/>
                </a:cubicBezTo>
                <a:cubicBezTo>
                  <a:pt x="167126" y="215302"/>
                  <a:pt x="167126" y="215302"/>
                  <a:pt x="167126" y="215302"/>
                </a:cubicBezTo>
                <a:cubicBezTo>
                  <a:pt x="168442" y="215302"/>
                  <a:pt x="171074" y="216620"/>
                  <a:pt x="172390" y="217938"/>
                </a:cubicBezTo>
                <a:cubicBezTo>
                  <a:pt x="173706" y="220574"/>
                  <a:pt x="175022" y="223209"/>
                  <a:pt x="173706" y="225845"/>
                </a:cubicBezTo>
                <a:cubicBezTo>
                  <a:pt x="168442" y="239025"/>
                  <a:pt x="168442" y="239025"/>
                  <a:pt x="168442" y="239025"/>
                </a:cubicBezTo>
                <a:cubicBezTo>
                  <a:pt x="171074" y="248250"/>
                  <a:pt x="171074" y="248250"/>
                  <a:pt x="171074" y="248250"/>
                </a:cubicBezTo>
                <a:cubicBezTo>
                  <a:pt x="188182" y="202123"/>
                  <a:pt x="188182" y="202123"/>
                  <a:pt x="188182" y="202123"/>
                </a:cubicBezTo>
                <a:cubicBezTo>
                  <a:pt x="189498" y="199487"/>
                  <a:pt x="190814" y="198169"/>
                  <a:pt x="192130" y="196851"/>
                </a:cubicBezTo>
                <a:cubicBezTo>
                  <a:pt x="194762" y="196851"/>
                  <a:pt x="196078" y="196851"/>
                  <a:pt x="198710" y="196851"/>
                </a:cubicBezTo>
                <a:cubicBezTo>
                  <a:pt x="265823" y="224527"/>
                  <a:pt x="265823" y="224527"/>
                  <a:pt x="265823" y="224527"/>
                </a:cubicBezTo>
                <a:cubicBezTo>
                  <a:pt x="286879" y="232435"/>
                  <a:pt x="300038" y="252204"/>
                  <a:pt x="300038" y="274609"/>
                </a:cubicBezTo>
                <a:cubicBezTo>
                  <a:pt x="300038" y="328643"/>
                  <a:pt x="300038" y="328643"/>
                  <a:pt x="300038" y="328643"/>
                </a:cubicBezTo>
                <a:cubicBezTo>
                  <a:pt x="300038" y="332597"/>
                  <a:pt x="296090" y="336551"/>
                  <a:pt x="292142" y="336551"/>
                </a:cubicBezTo>
                <a:cubicBezTo>
                  <a:pt x="7896" y="336551"/>
                  <a:pt x="7896" y="336551"/>
                  <a:pt x="7896" y="336551"/>
                </a:cubicBezTo>
                <a:cubicBezTo>
                  <a:pt x="3948" y="336551"/>
                  <a:pt x="0" y="332597"/>
                  <a:pt x="0" y="328643"/>
                </a:cubicBezTo>
                <a:cubicBezTo>
                  <a:pt x="0" y="274609"/>
                  <a:pt x="0" y="274609"/>
                  <a:pt x="0" y="274609"/>
                </a:cubicBezTo>
                <a:cubicBezTo>
                  <a:pt x="0" y="252204"/>
                  <a:pt x="13159" y="232435"/>
                  <a:pt x="34215" y="224527"/>
                </a:cubicBezTo>
                <a:cubicBezTo>
                  <a:pt x="101328" y="196851"/>
                  <a:pt x="101328" y="196851"/>
                  <a:pt x="101328" y="196851"/>
                </a:cubicBezTo>
                <a:close/>
                <a:moveTo>
                  <a:pt x="155328" y="0"/>
                </a:moveTo>
                <a:cubicBezTo>
                  <a:pt x="171252" y="0"/>
                  <a:pt x="187177" y="5285"/>
                  <a:pt x="201775" y="15854"/>
                </a:cubicBezTo>
                <a:cubicBezTo>
                  <a:pt x="225662" y="34350"/>
                  <a:pt x="223008" y="72663"/>
                  <a:pt x="223008" y="79268"/>
                </a:cubicBezTo>
                <a:cubicBezTo>
                  <a:pt x="223008" y="84553"/>
                  <a:pt x="224335" y="89838"/>
                  <a:pt x="224335" y="93801"/>
                </a:cubicBezTo>
                <a:cubicBezTo>
                  <a:pt x="225662" y="95122"/>
                  <a:pt x="228316" y="96443"/>
                  <a:pt x="229643" y="100407"/>
                </a:cubicBezTo>
                <a:cubicBezTo>
                  <a:pt x="234951" y="107012"/>
                  <a:pt x="234951" y="114939"/>
                  <a:pt x="232297" y="125508"/>
                </a:cubicBezTo>
                <a:cubicBezTo>
                  <a:pt x="226989" y="146647"/>
                  <a:pt x="215045" y="150610"/>
                  <a:pt x="208410" y="151931"/>
                </a:cubicBezTo>
                <a:cubicBezTo>
                  <a:pt x="204429" y="159858"/>
                  <a:pt x="195139" y="175712"/>
                  <a:pt x="185850" y="183639"/>
                </a:cubicBezTo>
                <a:cubicBezTo>
                  <a:pt x="183196" y="187602"/>
                  <a:pt x="177888" y="190244"/>
                  <a:pt x="172579" y="192887"/>
                </a:cubicBezTo>
                <a:cubicBezTo>
                  <a:pt x="164617" y="195529"/>
                  <a:pt x="157982" y="196850"/>
                  <a:pt x="150019" y="196850"/>
                </a:cubicBezTo>
                <a:cubicBezTo>
                  <a:pt x="142057" y="196850"/>
                  <a:pt x="135422" y="195529"/>
                  <a:pt x="127459" y="192887"/>
                </a:cubicBezTo>
                <a:cubicBezTo>
                  <a:pt x="122151" y="190244"/>
                  <a:pt x="116843" y="187602"/>
                  <a:pt x="114189" y="183639"/>
                </a:cubicBezTo>
                <a:cubicBezTo>
                  <a:pt x="104900" y="175712"/>
                  <a:pt x="95610" y="159858"/>
                  <a:pt x="91629" y="151931"/>
                </a:cubicBezTo>
                <a:cubicBezTo>
                  <a:pt x="84994" y="150610"/>
                  <a:pt x="73050" y="146647"/>
                  <a:pt x="67742" y="125508"/>
                </a:cubicBezTo>
                <a:cubicBezTo>
                  <a:pt x="65088" y="114939"/>
                  <a:pt x="65088" y="107012"/>
                  <a:pt x="70396" y="100407"/>
                </a:cubicBezTo>
                <a:cubicBezTo>
                  <a:pt x="71723" y="96443"/>
                  <a:pt x="74377" y="95122"/>
                  <a:pt x="75704" y="93801"/>
                </a:cubicBezTo>
                <a:cubicBezTo>
                  <a:pt x="75704" y="91159"/>
                  <a:pt x="75704" y="88516"/>
                  <a:pt x="77031" y="85874"/>
                </a:cubicBezTo>
                <a:cubicBezTo>
                  <a:pt x="73050" y="80590"/>
                  <a:pt x="67742" y="68699"/>
                  <a:pt x="74377" y="50203"/>
                </a:cubicBezTo>
                <a:cubicBezTo>
                  <a:pt x="81013" y="30386"/>
                  <a:pt x="95610" y="27744"/>
                  <a:pt x="103572" y="27744"/>
                </a:cubicBezTo>
                <a:cubicBezTo>
                  <a:pt x="106227" y="22459"/>
                  <a:pt x="111535" y="17175"/>
                  <a:pt x="119497" y="10569"/>
                </a:cubicBezTo>
                <a:cubicBezTo>
                  <a:pt x="128786" y="3963"/>
                  <a:pt x="142057" y="0"/>
                  <a:pt x="1553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04" tIns="45702" rIns="91404" bIns="45702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34"/>
            <a:endParaRPr lang="zh-CN" altLang="en-US" sz="1799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5" name="717121">
            <a:extLst>
              <a:ext uri="{FF2B5EF4-FFF2-40B4-BE49-F238E27FC236}">
                <a16:creationId xmlns:a16="http://schemas.microsoft.com/office/drawing/2014/main" id="{1A9C2681-9667-4A25-A892-9C608DCE2C56}"/>
              </a:ext>
            </a:extLst>
          </p:cNvPr>
          <p:cNvSpPr/>
          <p:nvPr/>
        </p:nvSpPr>
        <p:spPr>
          <a:xfrm>
            <a:off x="4040809" y="3572229"/>
            <a:ext cx="431591" cy="320147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04" tIns="45702" rIns="91404" bIns="45702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34"/>
            <a:endParaRPr lang="zh-CN" altLang="en-US" sz="1799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6" name="652393">
            <a:extLst>
              <a:ext uri="{FF2B5EF4-FFF2-40B4-BE49-F238E27FC236}">
                <a16:creationId xmlns:a16="http://schemas.microsoft.com/office/drawing/2014/main" id="{323ACBB9-EC4D-4EB1-9824-19B18C920A29}"/>
              </a:ext>
            </a:extLst>
          </p:cNvPr>
          <p:cNvSpPr/>
          <p:nvPr/>
        </p:nvSpPr>
        <p:spPr>
          <a:xfrm>
            <a:off x="4046715" y="4746405"/>
            <a:ext cx="431591" cy="431589"/>
          </a:xfrm>
          <a:custGeom>
            <a:avLst/>
            <a:gdLst>
              <a:gd name="connsiteX0" fmla="*/ 199497 w 331788"/>
              <a:gd name="connsiteY0" fmla="*/ 265112 h 331787"/>
              <a:gd name="connsiteX1" fmla="*/ 209798 w 331788"/>
              <a:gd name="connsiteY1" fmla="*/ 279217 h 331787"/>
              <a:gd name="connsiteX2" fmla="*/ 238126 w 331788"/>
              <a:gd name="connsiteY2" fmla="*/ 315118 h 331787"/>
              <a:gd name="connsiteX3" fmla="*/ 166018 w 331788"/>
              <a:gd name="connsiteY3" fmla="*/ 331787 h 331787"/>
              <a:gd name="connsiteX4" fmla="*/ 122238 w 331788"/>
              <a:gd name="connsiteY4" fmla="*/ 325376 h 331787"/>
              <a:gd name="connsiteX5" fmla="*/ 199497 w 331788"/>
              <a:gd name="connsiteY5" fmla="*/ 265112 h 331787"/>
              <a:gd name="connsiteX6" fmla="*/ 190500 w 331788"/>
              <a:gd name="connsiteY6" fmla="*/ 228600 h 331787"/>
              <a:gd name="connsiteX7" fmla="*/ 201490 w 331788"/>
              <a:gd name="connsiteY7" fmla="*/ 228600 h 331787"/>
              <a:gd name="connsiteX8" fmla="*/ 206375 w 331788"/>
              <a:gd name="connsiteY8" fmla="*/ 236394 h 331787"/>
              <a:gd name="connsiteX9" fmla="*/ 200269 w 331788"/>
              <a:gd name="connsiteY9" fmla="*/ 242888 h 331787"/>
              <a:gd name="connsiteX10" fmla="*/ 190500 w 331788"/>
              <a:gd name="connsiteY10" fmla="*/ 228600 h 331787"/>
              <a:gd name="connsiteX11" fmla="*/ 146452 w 331788"/>
              <a:gd name="connsiteY11" fmla="*/ 228600 h 331787"/>
              <a:gd name="connsiteX12" fmla="*/ 164590 w 331788"/>
              <a:gd name="connsiteY12" fmla="*/ 229897 h 331787"/>
              <a:gd name="connsiteX13" fmla="*/ 165885 w 331788"/>
              <a:gd name="connsiteY13" fmla="*/ 229897 h 331787"/>
              <a:gd name="connsiteX14" fmla="*/ 173659 w 331788"/>
              <a:gd name="connsiteY14" fmla="*/ 229897 h 331787"/>
              <a:gd name="connsiteX15" fmla="*/ 190501 w 331788"/>
              <a:gd name="connsiteY15" fmla="*/ 253240 h 331787"/>
              <a:gd name="connsiteX16" fmla="*/ 103699 w 331788"/>
              <a:gd name="connsiteY16" fmla="*/ 320675 h 331787"/>
              <a:gd name="connsiteX17" fmla="*/ 77788 w 331788"/>
              <a:gd name="connsiteY17" fmla="*/ 306410 h 331787"/>
              <a:gd name="connsiteX18" fmla="*/ 112768 w 331788"/>
              <a:gd name="connsiteY18" fmla="*/ 244162 h 331787"/>
              <a:gd name="connsiteX19" fmla="*/ 121837 w 331788"/>
              <a:gd name="connsiteY19" fmla="*/ 245459 h 331787"/>
              <a:gd name="connsiteX20" fmla="*/ 146452 w 331788"/>
              <a:gd name="connsiteY20" fmla="*/ 228600 h 331787"/>
              <a:gd name="connsiteX21" fmla="*/ 323851 w 331788"/>
              <a:gd name="connsiteY21" fmla="*/ 217487 h 331787"/>
              <a:gd name="connsiteX22" fmla="*/ 249631 w 331788"/>
              <a:gd name="connsiteY22" fmla="*/ 307975 h 331787"/>
              <a:gd name="connsiteX23" fmla="*/ 207963 w 331788"/>
              <a:gd name="connsiteY23" fmla="*/ 253682 h 331787"/>
              <a:gd name="connsiteX24" fmla="*/ 218380 w 331788"/>
              <a:gd name="connsiteY24" fmla="*/ 243341 h 331787"/>
              <a:gd name="connsiteX25" fmla="*/ 227495 w 331788"/>
              <a:gd name="connsiteY25" fmla="*/ 244634 h 331787"/>
              <a:gd name="connsiteX26" fmla="*/ 253537 w 331788"/>
              <a:gd name="connsiteY26" fmla="*/ 225243 h 331787"/>
              <a:gd name="connsiteX27" fmla="*/ 323851 w 331788"/>
              <a:gd name="connsiteY27" fmla="*/ 217487 h 331787"/>
              <a:gd name="connsiteX28" fmla="*/ 3175 w 331788"/>
              <a:gd name="connsiteY28" fmla="*/ 196850 h 331787"/>
              <a:gd name="connsiteX29" fmla="*/ 93642 w 331788"/>
              <a:gd name="connsiteY29" fmla="*/ 222902 h 331787"/>
              <a:gd name="connsiteX30" fmla="*/ 100013 w 331788"/>
              <a:gd name="connsiteY30" fmla="*/ 235927 h 331787"/>
              <a:gd name="connsiteX31" fmla="*/ 65610 w 331788"/>
              <a:gd name="connsiteY31" fmla="*/ 298450 h 331787"/>
              <a:gd name="connsiteX32" fmla="*/ 3175 w 331788"/>
              <a:gd name="connsiteY32" fmla="*/ 196850 h 331787"/>
              <a:gd name="connsiteX33" fmla="*/ 146517 w 331788"/>
              <a:gd name="connsiteY33" fmla="*/ 192087 h 331787"/>
              <a:gd name="connsiteX34" fmla="*/ 163513 w 331788"/>
              <a:gd name="connsiteY34" fmla="*/ 215900 h 331787"/>
              <a:gd name="connsiteX35" fmla="*/ 147825 w 331788"/>
              <a:gd name="connsiteY35" fmla="*/ 214577 h 331787"/>
              <a:gd name="connsiteX36" fmla="*/ 141288 w 331788"/>
              <a:gd name="connsiteY36" fmla="*/ 200025 h 331787"/>
              <a:gd name="connsiteX37" fmla="*/ 146517 w 331788"/>
              <a:gd name="connsiteY37" fmla="*/ 192087 h 331787"/>
              <a:gd name="connsiteX38" fmla="*/ 277877 w 331788"/>
              <a:gd name="connsiteY38" fmla="*/ 160337 h 331787"/>
              <a:gd name="connsiteX39" fmla="*/ 314326 w 331788"/>
              <a:gd name="connsiteY39" fmla="*/ 204624 h 331787"/>
              <a:gd name="connsiteX40" fmla="*/ 253143 w 331788"/>
              <a:gd name="connsiteY40" fmla="*/ 211137 h 331787"/>
              <a:gd name="connsiteX41" fmla="*/ 249238 w 331788"/>
              <a:gd name="connsiteY41" fmla="*/ 203322 h 331787"/>
              <a:gd name="connsiteX42" fmla="*/ 277877 w 331788"/>
              <a:gd name="connsiteY42" fmla="*/ 160337 h 331787"/>
              <a:gd name="connsiteX43" fmla="*/ 290513 w 331788"/>
              <a:gd name="connsiteY43" fmla="*/ 153987 h 331787"/>
              <a:gd name="connsiteX44" fmla="*/ 331788 w 331788"/>
              <a:gd name="connsiteY44" fmla="*/ 167061 h 331787"/>
              <a:gd name="connsiteX45" fmla="*/ 329125 w 331788"/>
              <a:gd name="connsiteY45" fmla="*/ 198437 h 331787"/>
              <a:gd name="connsiteX46" fmla="*/ 290513 w 331788"/>
              <a:gd name="connsiteY46" fmla="*/ 153987 h 331787"/>
              <a:gd name="connsiteX47" fmla="*/ 113341 w 331788"/>
              <a:gd name="connsiteY47" fmla="*/ 139700 h 331787"/>
              <a:gd name="connsiteX48" fmla="*/ 130085 w 331788"/>
              <a:gd name="connsiteY48" fmla="*/ 169324 h 331787"/>
              <a:gd name="connsiteX49" fmla="*/ 136525 w 331788"/>
              <a:gd name="connsiteY49" fmla="*/ 178340 h 331787"/>
              <a:gd name="connsiteX50" fmla="*/ 128797 w 331788"/>
              <a:gd name="connsiteY50" fmla="*/ 191219 h 331787"/>
              <a:gd name="connsiteX51" fmla="*/ 121069 w 331788"/>
              <a:gd name="connsiteY51" fmla="*/ 189932 h 331787"/>
              <a:gd name="connsiteX52" fmla="*/ 95310 w 331788"/>
              <a:gd name="connsiteY52" fmla="*/ 207963 h 331787"/>
              <a:gd name="connsiteX53" fmla="*/ 1288 w 331788"/>
              <a:gd name="connsiteY53" fmla="*/ 179628 h 331787"/>
              <a:gd name="connsiteX54" fmla="*/ 0 w 331788"/>
              <a:gd name="connsiteY54" fmla="*/ 165460 h 331787"/>
              <a:gd name="connsiteX55" fmla="*/ 1288 w 331788"/>
              <a:gd name="connsiteY55" fmla="*/ 151292 h 331787"/>
              <a:gd name="connsiteX56" fmla="*/ 113341 w 331788"/>
              <a:gd name="connsiteY56" fmla="*/ 139700 h 331787"/>
              <a:gd name="connsiteX57" fmla="*/ 186315 w 331788"/>
              <a:gd name="connsiteY57" fmla="*/ 138112 h 331787"/>
              <a:gd name="connsiteX58" fmla="*/ 268288 w 331788"/>
              <a:gd name="connsiteY58" fmla="*/ 149780 h 331787"/>
              <a:gd name="connsiteX59" fmla="*/ 238829 w 331788"/>
              <a:gd name="connsiteY59" fmla="*/ 193860 h 331787"/>
              <a:gd name="connsiteX60" fmla="*/ 227301 w 331788"/>
              <a:gd name="connsiteY60" fmla="*/ 191267 h 331787"/>
              <a:gd name="connsiteX61" fmla="*/ 200404 w 331788"/>
              <a:gd name="connsiteY61" fmla="*/ 214604 h 331787"/>
              <a:gd name="connsiteX62" fmla="*/ 179911 w 331788"/>
              <a:gd name="connsiteY62" fmla="*/ 215900 h 331787"/>
              <a:gd name="connsiteX63" fmla="*/ 155575 w 331788"/>
              <a:gd name="connsiteY63" fmla="*/ 179599 h 331787"/>
              <a:gd name="connsiteX64" fmla="*/ 173507 w 331788"/>
              <a:gd name="connsiteY64" fmla="*/ 154966 h 331787"/>
              <a:gd name="connsiteX65" fmla="*/ 186315 w 331788"/>
              <a:gd name="connsiteY65" fmla="*/ 138112 h 331787"/>
              <a:gd name="connsiteX66" fmla="*/ 168276 w 331788"/>
              <a:gd name="connsiteY66" fmla="*/ 138112 h 331787"/>
              <a:gd name="connsiteX67" fmla="*/ 161661 w 331788"/>
              <a:gd name="connsiteY67" fmla="*/ 145566 h 331787"/>
              <a:gd name="connsiteX68" fmla="*/ 145786 w 331788"/>
              <a:gd name="connsiteY68" fmla="*/ 166687 h 331787"/>
              <a:gd name="connsiteX69" fmla="*/ 141817 w 331788"/>
              <a:gd name="connsiteY69" fmla="*/ 161718 h 331787"/>
              <a:gd name="connsiteX70" fmla="*/ 128588 w 331788"/>
              <a:gd name="connsiteY70" fmla="*/ 139354 h 331787"/>
              <a:gd name="connsiteX71" fmla="*/ 168276 w 331788"/>
              <a:gd name="connsiteY71" fmla="*/ 138112 h 331787"/>
              <a:gd name="connsiteX72" fmla="*/ 220028 w 331788"/>
              <a:gd name="connsiteY72" fmla="*/ 103187 h 331787"/>
              <a:gd name="connsiteX73" fmla="*/ 232728 w 331788"/>
              <a:gd name="connsiteY73" fmla="*/ 105784 h 331787"/>
              <a:gd name="connsiteX74" fmla="*/ 237808 w 331788"/>
              <a:gd name="connsiteY74" fmla="*/ 105784 h 331787"/>
              <a:gd name="connsiteX75" fmla="*/ 246698 w 331788"/>
              <a:gd name="connsiteY75" fmla="*/ 118773 h 331787"/>
              <a:gd name="connsiteX76" fmla="*/ 255588 w 331788"/>
              <a:gd name="connsiteY76" fmla="*/ 131762 h 331787"/>
              <a:gd name="connsiteX77" fmla="*/ 198438 w 331788"/>
              <a:gd name="connsiteY77" fmla="*/ 125267 h 331787"/>
              <a:gd name="connsiteX78" fmla="*/ 220028 w 331788"/>
              <a:gd name="connsiteY78" fmla="*/ 103187 h 331787"/>
              <a:gd name="connsiteX79" fmla="*/ 317236 w 331788"/>
              <a:gd name="connsiteY79" fmla="*/ 98425 h 331787"/>
              <a:gd name="connsiteX80" fmla="*/ 331788 w 331788"/>
              <a:gd name="connsiteY80" fmla="*/ 152400 h 331787"/>
              <a:gd name="connsiteX81" fmla="*/ 292100 w 331788"/>
              <a:gd name="connsiteY81" fmla="*/ 140552 h 331787"/>
              <a:gd name="connsiteX82" fmla="*/ 317236 w 331788"/>
              <a:gd name="connsiteY82" fmla="*/ 98425 h 331787"/>
              <a:gd name="connsiteX83" fmla="*/ 286068 w 331788"/>
              <a:gd name="connsiteY83" fmla="*/ 52387 h 331787"/>
              <a:gd name="connsiteX84" fmla="*/ 309563 w 331788"/>
              <a:gd name="connsiteY84" fmla="*/ 84748 h 331787"/>
              <a:gd name="connsiteX85" fmla="*/ 278236 w 331788"/>
              <a:gd name="connsiteY85" fmla="*/ 136525 h 331787"/>
              <a:gd name="connsiteX86" fmla="*/ 276931 w 331788"/>
              <a:gd name="connsiteY86" fmla="*/ 136525 h 331787"/>
              <a:gd name="connsiteX87" fmla="*/ 258657 w 331788"/>
              <a:gd name="connsiteY87" fmla="*/ 110636 h 331787"/>
              <a:gd name="connsiteX88" fmla="*/ 250825 w 331788"/>
              <a:gd name="connsiteY88" fmla="*/ 98986 h 331787"/>
              <a:gd name="connsiteX89" fmla="*/ 259962 w 331788"/>
              <a:gd name="connsiteY89" fmla="*/ 78275 h 331787"/>
              <a:gd name="connsiteX90" fmla="*/ 258657 w 331788"/>
              <a:gd name="connsiteY90" fmla="*/ 70509 h 331787"/>
              <a:gd name="connsiteX91" fmla="*/ 286068 w 331788"/>
              <a:gd name="connsiteY91" fmla="*/ 52387 h 331787"/>
              <a:gd name="connsiteX92" fmla="*/ 73025 w 331788"/>
              <a:gd name="connsiteY92" fmla="*/ 28575 h 331787"/>
              <a:gd name="connsiteX93" fmla="*/ 107950 w 331788"/>
              <a:gd name="connsiteY93" fmla="*/ 126377 h 331787"/>
              <a:gd name="connsiteX94" fmla="*/ 3175 w 331788"/>
              <a:gd name="connsiteY94" fmla="*/ 138113 h 331787"/>
              <a:gd name="connsiteX95" fmla="*/ 73025 w 331788"/>
              <a:gd name="connsiteY95" fmla="*/ 28575 h 331787"/>
              <a:gd name="connsiteX96" fmla="*/ 203200 w 331788"/>
              <a:gd name="connsiteY96" fmla="*/ 4762 h 331787"/>
              <a:gd name="connsiteX97" fmla="*/ 274638 w 331788"/>
              <a:gd name="connsiteY97" fmla="*/ 41817 h 331787"/>
              <a:gd name="connsiteX98" fmla="*/ 251258 w 331788"/>
              <a:gd name="connsiteY98" fmla="*/ 57150 h 331787"/>
              <a:gd name="connsiteX99" fmla="*/ 233074 w 331788"/>
              <a:gd name="connsiteY99" fmla="*/ 50761 h 331787"/>
              <a:gd name="connsiteX100" fmla="*/ 225281 w 331788"/>
              <a:gd name="connsiteY100" fmla="*/ 52039 h 331787"/>
              <a:gd name="connsiteX101" fmla="*/ 203200 w 331788"/>
              <a:gd name="connsiteY101" fmla="*/ 4762 h 331787"/>
              <a:gd name="connsiteX102" fmla="*/ 165260 w 331788"/>
              <a:gd name="connsiteY102" fmla="*/ 0 h 331787"/>
              <a:gd name="connsiteX103" fmla="*/ 185786 w 331788"/>
              <a:gd name="connsiteY103" fmla="*/ 1290 h 331787"/>
              <a:gd name="connsiteX104" fmla="*/ 212725 w 331788"/>
              <a:gd name="connsiteY104" fmla="*/ 59333 h 331787"/>
              <a:gd name="connsiteX105" fmla="*/ 205028 w 331788"/>
              <a:gd name="connsiteY105" fmla="*/ 77390 h 331787"/>
              <a:gd name="connsiteX106" fmla="*/ 208876 w 331788"/>
              <a:gd name="connsiteY106" fmla="*/ 91579 h 331787"/>
              <a:gd name="connsiteX107" fmla="*/ 179371 w 331788"/>
              <a:gd name="connsiteY107" fmla="*/ 122535 h 331787"/>
              <a:gd name="connsiteX108" fmla="*/ 176806 w 331788"/>
              <a:gd name="connsiteY108" fmla="*/ 122535 h 331787"/>
              <a:gd name="connsiteX109" fmla="*/ 122927 w 331788"/>
              <a:gd name="connsiteY109" fmla="*/ 123825 h 331787"/>
              <a:gd name="connsiteX110" fmla="*/ 85725 w 331788"/>
              <a:gd name="connsiteY110" fmla="*/ 20637 h 331787"/>
              <a:gd name="connsiteX111" fmla="*/ 165260 w 331788"/>
              <a:gd name="connsiteY111" fmla="*/ 0 h 33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1788" h="331787">
                <a:moveTo>
                  <a:pt x="199497" y="265112"/>
                </a:moveTo>
                <a:cubicBezTo>
                  <a:pt x="203360" y="270241"/>
                  <a:pt x="205935" y="274088"/>
                  <a:pt x="209798" y="279217"/>
                </a:cubicBezTo>
                <a:cubicBezTo>
                  <a:pt x="222674" y="295885"/>
                  <a:pt x="231688" y="307425"/>
                  <a:pt x="238126" y="315118"/>
                </a:cubicBezTo>
                <a:cubicBezTo>
                  <a:pt x="216236" y="325376"/>
                  <a:pt x="191771" y="331787"/>
                  <a:pt x="166018" y="331787"/>
                </a:cubicBezTo>
                <a:cubicBezTo>
                  <a:pt x="150566" y="331787"/>
                  <a:pt x="136402" y="329223"/>
                  <a:pt x="122238" y="325376"/>
                </a:cubicBezTo>
                <a:cubicBezTo>
                  <a:pt x="141553" y="312554"/>
                  <a:pt x="169881" y="293321"/>
                  <a:pt x="199497" y="265112"/>
                </a:cubicBezTo>
                <a:close/>
                <a:moveTo>
                  <a:pt x="190500" y="228600"/>
                </a:moveTo>
                <a:cubicBezTo>
                  <a:pt x="194163" y="228600"/>
                  <a:pt x="197827" y="228600"/>
                  <a:pt x="201490" y="228600"/>
                </a:cubicBezTo>
                <a:cubicBezTo>
                  <a:pt x="202712" y="231198"/>
                  <a:pt x="203933" y="233796"/>
                  <a:pt x="206375" y="236394"/>
                </a:cubicBezTo>
                <a:cubicBezTo>
                  <a:pt x="203933" y="237693"/>
                  <a:pt x="201490" y="240290"/>
                  <a:pt x="200269" y="242888"/>
                </a:cubicBezTo>
                <a:cubicBezTo>
                  <a:pt x="196606" y="237693"/>
                  <a:pt x="194163" y="233796"/>
                  <a:pt x="190500" y="228600"/>
                </a:cubicBezTo>
                <a:close/>
                <a:moveTo>
                  <a:pt x="146452" y="228600"/>
                </a:moveTo>
                <a:cubicBezTo>
                  <a:pt x="152930" y="228600"/>
                  <a:pt x="159408" y="229897"/>
                  <a:pt x="164590" y="229897"/>
                </a:cubicBezTo>
                <a:cubicBezTo>
                  <a:pt x="164590" y="229897"/>
                  <a:pt x="164590" y="229897"/>
                  <a:pt x="165885" y="229897"/>
                </a:cubicBezTo>
                <a:cubicBezTo>
                  <a:pt x="168477" y="229897"/>
                  <a:pt x="171068" y="229897"/>
                  <a:pt x="173659" y="229897"/>
                </a:cubicBezTo>
                <a:cubicBezTo>
                  <a:pt x="178841" y="237678"/>
                  <a:pt x="185319" y="245459"/>
                  <a:pt x="190501" y="253240"/>
                </a:cubicBezTo>
                <a:cubicBezTo>
                  <a:pt x="156817" y="286958"/>
                  <a:pt x="123132" y="309004"/>
                  <a:pt x="103699" y="320675"/>
                </a:cubicBezTo>
                <a:cubicBezTo>
                  <a:pt x="94630" y="316785"/>
                  <a:pt x="85561" y="311597"/>
                  <a:pt x="77788" y="306410"/>
                </a:cubicBezTo>
                <a:cubicBezTo>
                  <a:pt x="84266" y="293442"/>
                  <a:pt x="97221" y="271396"/>
                  <a:pt x="112768" y="244162"/>
                </a:cubicBezTo>
                <a:cubicBezTo>
                  <a:pt x="115359" y="245459"/>
                  <a:pt x="117950" y="245459"/>
                  <a:pt x="121837" y="245459"/>
                </a:cubicBezTo>
                <a:cubicBezTo>
                  <a:pt x="132201" y="245459"/>
                  <a:pt x="142566" y="238975"/>
                  <a:pt x="146452" y="228600"/>
                </a:cubicBezTo>
                <a:close/>
                <a:moveTo>
                  <a:pt x="323851" y="217487"/>
                </a:moveTo>
                <a:cubicBezTo>
                  <a:pt x="310830" y="256268"/>
                  <a:pt x="284788" y="287292"/>
                  <a:pt x="249631" y="307975"/>
                </a:cubicBezTo>
                <a:cubicBezTo>
                  <a:pt x="240516" y="295048"/>
                  <a:pt x="224890" y="275658"/>
                  <a:pt x="207963" y="253682"/>
                </a:cubicBezTo>
                <a:cubicBezTo>
                  <a:pt x="211869" y="249804"/>
                  <a:pt x="214474" y="247219"/>
                  <a:pt x="218380" y="243341"/>
                </a:cubicBezTo>
                <a:cubicBezTo>
                  <a:pt x="220984" y="244634"/>
                  <a:pt x="223588" y="244634"/>
                  <a:pt x="227495" y="244634"/>
                </a:cubicBezTo>
                <a:cubicBezTo>
                  <a:pt x="239214" y="244634"/>
                  <a:pt x="250933" y="236878"/>
                  <a:pt x="253537" y="225243"/>
                </a:cubicBezTo>
                <a:cubicBezTo>
                  <a:pt x="280881" y="222658"/>
                  <a:pt x="304319" y="220073"/>
                  <a:pt x="323851" y="217487"/>
                </a:cubicBezTo>
                <a:close/>
                <a:moveTo>
                  <a:pt x="3175" y="196850"/>
                </a:moveTo>
                <a:cubicBezTo>
                  <a:pt x="23562" y="204666"/>
                  <a:pt x="55417" y="215086"/>
                  <a:pt x="93642" y="222902"/>
                </a:cubicBezTo>
                <a:cubicBezTo>
                  <a:pt x="94916" y="228112"/>
                  <a:pt x="96190" y="232019"/>
                  <a:pt x="100013" y="235927"/>
                </a:cubicBezTo>
                <a:cubicBezTo>
                  <a:pt x="84723" y="261978"/>
                  <a:pt x="71981" y="284122"/>
                  <a:pt x="65610" y="298450"/>
                </a:cubicBezTo>
                <a:cubicBezTo>
                  <a:pt x="33755" y="273702"/>
                  <a:pt x="10820" y="237230"/>
                  <a:pt x="3175" y="196850"/>
                </a:cubicBezTo>
                <a:close/>
                <a:moveTo>
                  <a:pt x="146517" y="192087"/>
                </a:moveTo>
                <a:cubicBezTo>
                  <a:pt x="151747" y="200025"/>
                  <a:pt x="156976" y="207963"/>
                  <a:pt x="163513" y="215900"/>
                </a:cubicBezTo>
                <a:cubicBezTo>
                  <a:pt x="158284" y="215900"/>
                  <a:pt x="153054" y="214577"/>
                  <a:pt x="147825" y="214577"/>
                </a:cubicBezTo>
                <a:cubicBezTo>
                  <a:pt x="147825" y="209286"/>
                  <a:pt x="145210" y="203994"/>
                  <a:pt x="141288" y="200025"/>
                </a:cubicBezTo>
                <a:cubicBezTo>
                  <a:pt x="142595" y="197379"/>
                  <a:pt x="145210" y="194733"/>
                  <a:pt x="146517" y="192087"/>
                </a:cubicBezTo>
                <a:close/>
                <a:moveTo>
                  <a:pt x="277877" y="160337"/>
                </a:moveTo>
                <a:cubicBezTo>
                  <a:pt x="290894" y="175968"/>
                  <a:pt x="302610" y="190296"/>
                  <a:pt x="314326" y="204624"/>
                </a:cubicBezTo>
                <a:cubicBezTo>
                  <a:pt x="297403" y="205927"/>
                  <a:pt x="276575" y="208532"/>
                  <a:pt x="253143" y="211137"/>
                </a:cubicBezTo>
                <a:cubicBezTo>
                  <a:pt x="251842" y="207230"/>
                  <a:pt x="251842" y="204624"/>
                  <a:pt x="249238" y="203322"/>
                </a:cubicBezTo>
                <a:cubicBezTo>
                  <a:pt x="259652" y="188994"/>
                  <a:pt x="270066" y="174665"/>
                  <a:pt x="277877" y="160337"/>
                </a:cubicBezTo>
                <a:close/>
                <a:moveTo>
                  <a:pt x="290513" y="153987"/>
                </a:moveTo>
                <a:cubicBezTo>
                  <a:pt x="306490" y="159216"/>
                  <a:pt x="321136" y="163139"/>
                  <a:pt x="331788" y="167061"/>
                </a:cubicBezTo>
                <a:cubicBezTo>
                  <a:pt x="331788" y="178827"/>
                  <a:pt x="330457" y="187978"/>
                  <a:pt x="329125" y="198437"/>
                </a:cubicBezTo>
                <a:cubicBezTo>
                  <a:pt x="317142" y="185364"/>
                  <a:pt x="303828" y="170983"/>
                  <a:pt x="290513" y="153987"/>
                </a:cubicBezTo>
                <a:close/>
                <a:moveTo>
                  <a:pt x="113341" y="139700"/>
                </a:moveTo>
                <a:cubicBezTo>
                  <a:pt x="118493" y="150004"/>
                  <a:pt x="124933" y="160307"/>
                  <a:pt x="130085" y="169324"/>
                </a:cubicBezTo>
                <a:cubicBezTo>
                  <a:pt x="132661" y="171900"/>
                  <a:pt x="135237" y="175764"/>
                  <a:pt x="136525" y="178340"/>
                </a:cubicBezTo>
                <a:cubicBezTo>
                  <a:pt x="133949" y="183492"/>
                  <a:pt x="131373" y="187356"/>
                  <a:pt x="128797" y="191219"/>
                </a:cubicBezTo>
                <a:cubicBezTo>
                  <a:pt x="126221" y="189932"/>
                  <a:pt x="123645" y="189932"/>
                  <a:pt x="121069" y="189932"/>
                </a:cubicBezTo>
                <a:cubicBezTo>
                  <a:pt x="109478" y="189932"/>
                  <a:pt x="99174" y="197659"/>
                  <a:pt x="95310" y="207963"/>
                </a:cubicBezTo>
                <a:cubicBezTo>
                  <a:pt x="52807" y="200235"/>
                  <a:pt x="19320" y="187356"/>
                  <a:pt x="1288" y="179628"/>
                </a:cubicBezTo>
                <a:cubicBezTo>
                  <a:pt x="0" y="174476"/>
                  <a:pt x="0" y="170612"/>
                  <a:pt x="0" y="165460"/>
                </a:cubicBezTo>
                <a:cubicBezTo>
                  <a:pt x="0" y="160307"/>
                  <a:pt x="0" y="156444"/>
                  <a:pt x="1288" y="151292"/>
                </a:cubicBezTo>
                <a:cubicBezTo>
                  <a:pt x="23183" y="147428"/>
                  <a:pt x="64399" y="142276"/>
                  <a:pt x="113341" y="139700"/>
                </a:cubicBezTo>
                <a:close/>
                <a:moveTo>
                  <a:pt x="186315" y="138112"/>
                </a:moveTo>
                <a:cubicBezTo>
                  <a:pt x="215774" y="139408"/>
                  <a:pt x="243952" y="143298"/>
                  <a:pt x="268288" y="149780"/>
                </a:cubicBezTo>
                <a:cubicBezTo>
                  <a:pt x="259322" y="164042"/>
                  <a:pt x="249076" y="179599"/>
                  <a:pt x="238829" y="193860"/>
                </a:cubicBezTo>
                <a:cubicBezTo>
                  <a:pt x="234986" y="192564"/>
                  <a:pt x="231144" y="191267"/>
                  <a:pt x="227301" y="191267"/>
                </a:cubicBezTo>
                <a:cubicBezTo>
                  <a:pt x="213212" y="191267"/>
                  <a:pt x="201685" y="201639"/>
                  <a:pt x="200404" y="214604"/>
                </a:cubicBezTo>
                <a:cubicBezTo>
                  <a:pt x="194000" y="214604"/>
                  <a:pt x="186315" y="214604"/>
                  <a:pt x="179911" y="215900"/>
                </a:cubicBezTo>
                <a:cubicBezTo>
                  <a:pt x="170945" y="202936"/>
                  <a:pt x="163260" y="191267"/>
                  <a:pt x="155575" y="179599"/>
                </a:cubicBezTo>
                <a:cubicBezTo>
                  <a:pt x="160698" y="171820"/>
                  <a:pt x="167102" y="162745"/>
                  <a:pt x="173507" y="154966"/>
                </a:cubicBezTo>
                <a:cubicBezTo>
                  <a:pt x="177349" y="148483"/>
                  <a:pt x="182472" y="143298"/>
                  <a:pt x="186315" y="138112"/>
                </a:cubicBezTo>
                <a:close/>
                <a:moveTo>
                  <a:pt x="168276" y="138112"/>
                </a:moveTo>
                <a:cubicBezTo>
                  <a:pt x="165630" y="140597"/>
                  <a:pt x="164307" y="143081"/>
                  <a:pt x="161661" y="145566"/>
                </a:cubicBezTo>
                <a:cubicBezTo>
                  <a:pt x="156370" y="153020"/>
                  <a:pt x="151078" y="159232"/>
                  <a:pt x="145786" y="166687"/>
                </a:cubicBezTo>
                <a:cubicBezTo>
                  <a:pt x="144463" y="165445"/>
                  <a:pt x="143140" y="162960"/>
                  <a:pt x="141817" y="161718"/>
                </a:cubicBezTo>
                <a:cubicBezTo>
                  <a:pt x="137849" y="154263"/>
                  <a:pt x="132557" y="146808"/>
                  <a:pt x="128588" y="139354"/>
                </a:cubicBezTo>
                <a:cubicBezTo>
                  <a:pt x="141817" y="139354"/>
                  <a:pt x="155047" y="138112"/>
                  <a:pt x="168276" y="138112"/>
                </a:cubicBezTo>
                <a:close/>
                <a:moveTo>
                  <a:pt x="220028" y="103187"/>
                </a:moveTo>
                <a:cubicBezTo>
                  <a:pt x="223838" y="104486"/>
                  <a:pt x="227648" y="105784"/>
                  <a:pt x="232728" y="105784"/>
                </a:cubicBezTo>
                <a:cubicBezTo>
                  <a:pt x="233998" y="105784"/>
                  <a:pt x="236538" y="105784"/>
                  <a:pt x="237808" y="105784"/>
                </a:cubicBezTo>
                <a:cubicBezTo>
                  <a:pt x="241618" y="109681"/>
                  <a:pt x="244158" y="114877"/>
                  <a:pt x="246698" y="118773"/>
                </a:cubicBezTo>
                <a:cubicBezTo>
                  <a:pt x="249238" y="122670"/>
                  <a:pt x="253048" y="127865"/>
                  <a:pt x="255588" y="131762"/>
                </a:cubicBezTo>
                <a:cubicBezTo>
                  <a:pt x="237808" y="129164"/>
                  <a:pt x="218758" y="126566"/>
                  <a:pt x="198438" y="125267"/>
                </a:cubicBezTo>
                <a:cubicBezTo>
                  <a:pt x="206058" y="117474"/>
                  <a:pt x="213678" y="109681"/>
                  <a:pt x="220028" y="103187"/>
                </a:cubicBezTo>
                <a:close/>
                <a:moveTo>
                  <a:pt x="317236" y="98425"/>
                </a:moveTo>
                <a:cubicBezTo>
                  <a:pt x="325173" y="115539"/>
                  <a:pt x="329142" y="133969"/>
                  <a:pt x="331788" y="152400"/>
                </a:cubicBezTo>
                <a:cubicBezTo>
                  <a:pt x="319882" y="148450"/>
                  <a:pt x="306652" y="144501"/>
                  <a:pt x="292100" y="140552"/>
                </a:cubicBezTo>
                <a:cubicBezTo>
                  <a:pt x="301361" y="124754"/>
                  <a:pt x="310621" y="111589"/>
                  <a:pt x="317236" y="98425"/>
                </a:cubicBezTo>
                <a:close/>
                <a:moveTo>
                  <a:pt x="286068" y="52387"/>
                </a:moveTo>
                <a:cubicBezTo>
                  <a:pt x="295205" y="61448"/>
                  <a:pt x="303037" y="71803"/>
                  <a:pt x="309563" y="84748"/>
                </a:cubicBezTo>
                <a:cubicBezTo>
                  <a:pt x="301731" y="98986"/>
                  <a:pt x="289984" y="117108"/>
                  <a:pt x="278236" y="136525"/>
                </a:cubicBezTo>
                <a:cubicBezTo>
                  <a:pt x="278236" y="136525"/>
                  <a:pt x="276931" y="136525"/>
                  <a:pt x="276931" y="136525"/>
                </a:cubicBezTo>
                <a:cubicBezTo>
                  <a:pt x="270404" y="127464"/>
                  <a:pt x="265183" y="119697"/>
                  <a:pt x="258657" y="110636"/>
                </a:cubicBezTo>
                <a:cubicBezTo>
                  <a:pt x="256046" y="106753"/>
                  <a:pt x="253436" y="102870"/>
                  <a:pt x="250825" y="98986"/>
                </a:cubicBezTo>
                <a:cubicBezTo>
                  <a:pt x="256046" y="93809"/>
                  <a:pt x="259962" y="86042"/>
                  <a:pt x="259962" y="78275"/>
                </a:cubicBezTo>
                <a:cubicBezTo>
                  <a:pt x="259962" y="75687"/>
                  <a:pt x="259962" y="73098"/>
                  <a:pt x="258657" y="70509"/>
                </a:cubicBezTo>
                <a:cubicBezTo>
                  <a:pt x="269099" y="62742"/>
                  <a:pt x="278236" y="57564"/>
                  <a:pt x="286068" y="52387"/>
                </a:cubicBezTo>
                <a:close/>
                <a:moveTo>
                  <a:pt x="73025" y="28575"/>
                </a:moveTo>
                <a:cubicBezTo>
                  <a:pt x="79493" y="54655"/>
                  <a:pt x="92428" y="92472"/>
                  <a:pt x="107950" y="126377"/>
                </a:cubicBezTo>
                <a:cubicBezTo>
                  <a:pt x="63970" y="128985"/>
                  <a:pt x="25165" y="134201"/>
                  <a:pt x="3175" y="138113"/>
                </a:cubicBezTo>
                <a:cubicBezTo>
                  <a:pt x="10936" y="92472"/>
                  <a:pt x="36806" y="53351"/>
                  <a:pt x="73025" y="28575"/>
                </a:cubicBezTo>
                <a:close/>
                <a:moveTo>
                  <a:pt x="203200" y="4762"/>
                </a:moveTo>
                <a:cubicBezTo>
                  <a:pt x="230476" y="11151"/>
                  <a:pt x="255155" y="23928"/>
                  <a:pt x="274638" y="41817"/>
                </a:cubicBezTo>
                <a:cubicBezTo>
                  <a:pt x="268144" y="45650"/>
                  <a:pt x="260350" y="52039"/>
                  <a:pt x="251258" y="57150"/>
                </a:cubicBezTo>
                <a:cubicBezTo>
                  <a:pt x="246063" y="53316"/>
                  <a:pt x="239568" y="50761"/>
                  <a:pt x="233074" y="50761"/>
                </a:cubicBezTo>
                <a:cubicBezTo>
                  <a:pt x="230476" y="50761"/>
                  <a:pt x="227879" y="50761"/>
                  <a:pt x="225281" y="52039"/>
                </a:cubicBezTo>
                <a:cubicBezTo>
                  <a:pt x="216189" y="34150"/>
                  <a:pt x="208395" y="17539"/>
                  <a:pt x="203200" y="4762"/>
                </a:cubicBezTo>
                <a:close/>
                <a:moveTo>
                  <a:pt x="165260" y="0"/>
                </a:moveTo>
                <a:cubicBezTo>
                  <a:pt x="172957" y="0"/>
                  <a:pt x="179371" y="0"/>
                  <a:pt x="185786" y="1290"/>
                </a:cubicBezTo>
                <a:cubicBezTo>
                  <a:pt x="192200" y="15478"/>
                  <a:pt x="199897" y="36115"/>
                  <a:pt x="212725" y="59333"/>
                </a:cubicBezTo>
                <a:cubicBezTo>
                  <a:pt x="207594" y="63202"/>
                  <a:pt x="205028" y="69651"/>
                  <a:pt x="205028" y="77390"/>
                </a:cubicBezTo>
                <a:cubicBezTo>
                  <a:pt x="205028" y="82550"/>
                  <a:pt x="206311" y="87709"/>
                  <a:pt x="208876" y="91579"/>
                </a:cubicBezTo>
                <a:cubicBezTo>
                  <a:pt x="198614" y="100608"/>
                  <a:pt x="188351" y="110926"/>
                  <a:pt x="179371" y="122535"/>
                </a:cubicBezTo>
                <a:cubicBezTo>
                  <a:pt x="178089" y="122535"/>
                  <a:pt x="178089" y="122535"/>
                  <a:pt x="176806" y="122535"/>
                </a:cubicBezTo>
                <a:cubicBezTo>
                  <a:pt x="158846" y="122535"/>
                  <a:pt x="139604" y="123825"/>
                  <a:pt x="122927" y="123825"/>
                </a:cubicBezTo>
                <a:cubicBezTo>
                  <a:pt x="104967" y="87709"/>
                  <a:pt x="92139" y="45144"/>
                  <a:pt x="85725" y="20637"/>
                </a:cubicBezTo>
                <a:cubicBezTo>
                  <a:pt x="108816" y="7739"/>
                  <a:pt x="135755" y="0"/>
                  <a:pt x="1652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04" tIns="45702" rIns="91404" bIns="45702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34"/>
            <a:endParaRPr lang="zh-CN" altLang="en-US" sz="1799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7" name="924712">
            <a:extLst>
              <a:ext uri="{FF2B5EF4-FFF2-40B4-BE49-F238E27FC236}">
                <a16:creationId xmlns:a16="http://schemas.microsoft.com/office/drawing/2014/main" id="{5CA4403E-F15E-4E77-B977-595D7FBE651D}"/>
              </a:ext>
            </a:extLst>
          </p:cNvPr>
          <p:cNvSpPr/>
          <p:nvPr/>
        </p:nvSpPr>
        <p:spPr>
          <a:xfrm>
            <a:off x="7679200" y="2072804"/>
            <a:ext cx="431591" cy="431591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04" tIns="45702" rIns="91404" bIns="45702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34"/>
            <a:endParaRPr lang="zh-CN" altLang="en-US" sz="1799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9" name="130313">
            <a:extLst>
              <a:ext uri="{FF2B5EF4-FFF2-40B4-BE49-F238E27FC236}">
                <a16:creationId xmlns:a16="http://schemas.microsoft.com/office/drawing/2014/main" id="{DFAA0C5E-D9C1-4094-9FA1-3A61F1161C54}"/>
              </a:ext>
            </a:extLst>
          </p:cNvPr>
          <p:cNvSpPr/>
          <p:nvPr/>
        </p:nvSpPr>
        <p:spPr>
          <a:xfrm>
            <a:off x="7716302" y="3609081"/>
            <a:ext cx="431591" cy="429565"/>
          </a:xfrm>
          <a:custGeom>
            <a:avLst/>
            <a:gdLst>
              <a:gd name="connsiteX0" fmla="*/ 262525 w 338138"/>
              <a:gd name="connsiteY0" fmla="*/ 84138 h 336551"/>
              <a:gd name="connsiteX1" fmla="*/ 314260 w 338138"/>
              <a:gd name="connsiteY1" fmla="*/ 84138 h 336551"/>
              <a:gd name="connsiteX2" fmla="*/ 338138 w 338138"/>
              <a:gd name="connsiteY2" fmla="*/ 107802 h 336551"/>
              <a:gd name="connsiteX3" fmla="*/ 338138 w 338138"/>
              <a:gd name="connsiteY3" fmla="*/ 191940 h 336551"/>
              <a:gd name="connsiteX4" fmla="*/ 314260 w 338138"/>
              <a:gd name="connsiteY4" fmla="*/ 216918 h 336551"/>
              <a:gd name="connsiteX5" fmla="*/ 314260 w 338138"/>
              <a:gd name="connsiteY5" fmla="*/ 336551 h 336551"/>
              <a:gd name="connsiteX6" fmla="*/ 241300 w 338138"/>
              <a:gd name="connsiteY6" fmla="*/ 336551 h 336551"/>
              <a:gd name="connsiteX7" fmla="*/ 241300 w 338138"/>
              <a:gd name="connsiteY7" fmla="*/ 240582 h 336551"/>
              <a:gd name="connsiteX8" fmla="*/ 265178 w 338138"/>
              <a:gd name="connsiteY8" fmla="*/ 216918 h 336551"/>
              <a:gd name="connsiteX9" fmla="*/ 265178 w 338138"/>
              <a:gd name="connsiteY9" fmla="*/ 95970 h 336551"/>
              <a:gd name="connsiteX10" fmla="*/ 262525 w 338138"/>
              <a:gd name="connsiteY10" fmla="*/ 84138 h 336551"/>
              <a:gd name="connsiteX11" fmla="*/ 120477 w 338138"/>
              <a:gd name="connsiteY11" fmla="*/ 84138 h 336551"/>
              <a:gd name="connsiteX12" fmla="*/ 217661 w 338138"/>
              <a:gd name="connsiteY12" fmla="*/ 84138 h 336551"/>
              <a:gd name="connsiteX13" fmla="*/ 241300 w 338138"/>
              <a:gd name="connsiteY13" fmla="*/ 107802 h 336551"/>
              <a:gd name="connsiteX14" fmla="*/ 241300 w 338138"/>
              <a:gd name="connsiteY14" fmla="*/ 191940 h 336551"/>
              <a:gd name="connsiteX15" fmla="*/ 217661 w 338138"/>
              <a:gd name="connsiteY15" fmla="*/ 216918 h 336551"/>
              <a:gd name="connsiteX16" fmla="*/ 217661 w 338138"/>
              <a:gd name="connsiteY16" fmla="*/ 336551 h 336551"/>
              <a:gd name="connsiteX17" fmla="*/ 120477 w 338138"/>
              <a:gd name="connsiteY17" fmla="*/ 336551 h 336551"/>
              <a:gd name="connsiteX18" fmla="*/ 120477 w 338138"/>
              <a:gd name="connsiteY18" fmla="*/ 216918 h 336551"/>
              <a:gd name="connsiteX19" fmla="*/ 96837 w 338138"/>
              <a:gd name="connsiteY19" fmla="*/ 191940 h 336551"/>
              <a:gd name="connsiteX20" fmla="*/ 96837 w 338138"/>
              <a:gd name="connsiteY20" fmla="*/ 107802 h 336551"/>
              <a:gd name="connsiteX21" fmla="*/ 120477 w 338138"/>
              <a:gd name="connsiteY21" fmla="*/ 84138 h 336551"/>
              <a:gd name="connsiteX22" fmla="*/ 23878 w 338138"/>
              <a:gd name="connsiteY22" fmla="*/ 84138 h 336551"/>
              <a:gd name="connsiteX23" fmla="*/ 75613 w 338138"/>
              <a:gd name="connsiteY23" fmla="*/ 84138 h 336551"/>
              <a:gd name="connsiteX24" fmla="*/ 72960 w 338138"/>
              <a:gd name="connsiteY24" fmla="*/ 95970 h 336551"/>
              <a:gd name="connsiteX25" fmla="*/ 72960 w 338138"/>
              <a:gd name="connsiteY25" fmla="*/ 216918 h 336551"/>
              <a:gd name="connsiteX26" fmla="*/ 96838 w 338138"/>
              <a:gd name="connsiteY26" fmla="*/ 240582 h 336551"/>
              <a:gd name="connsiteX27" fmla="*/ 96838 w 338138"/>
              <a:gd name="connsiteY27" fmla="*/ 336551 h 336551"/>
              <a:gd name="connsiteX28" fmla="*/ 23878 w 338138"/>
              <a:gd name="connsiteY28" fmla="*/ 336551 h 336551"/>
              <a:gd name="connsiteX29" fmla="*/ 23878 w 338138"/>
              <a:gd name="connsiteY29" fmla="*/ 216918 h 336551"/>
              <a:gd name="connsiteX30" fmla="*/ 0 w 338138"/>
              <a:gd name="connsiteY30" fmla="*/ 191940 h 336551"/>
              <a:gd name="connsiteX31" fmla="*/ 0 w 338138"/>
              <a:gd name="connsiteY31" fmla="*/ 107802 h 336551"/>
              <a:gd name="connsiteX32" fmla="*/ 23878 w 338138"/>
              <a:gd name="connsiteY32" fmla="*/ 84138 h 336551"/>
              <a:gd name="connsiteX33" fmla="*/ 265257 w 338138"/>
              <a:gd name="connsiteY33" fmla="*/ 0 h 336551"/>
              <a:gd name="connsiteX34" fmla="*/ 301625 w 338138"/>
              <a:gd name="connsiteY34" fmla="*/ 35069 h 336551"/>
              <a:gd name="connsiteX35" fmla="*/ 265257 w 338138"/>
              <a:gd name="connsiteY35" fmla="*/ 71438 h 336551"/>
              <a:gd name="connsiteX36" fmla="*/ 248371 w 338138"/>
              <a:gd name="connsiteY36" fmla="*/ 66242 h 336551"/>
              <a:gd name="connsiteX37" fmla="*/ 245774 w 338138"/>
              <a:gd name="connsiteY37" fmla="*/ 64944 h 336551"/>
              <a:gd name="connsiteX38" fmla="*/ 230187 w 338138"/>
              <a:gd name="connsiteY38" fmla="*/ 35069 h 336551"/>
              <a:gd name="connsiteX39" fmla="*/ 265257 w 338138"/>
              <a:gd name="connsiteY39" fmla="*/ 0 h 336551"/>
              <a:gd name="connsiteX40" fmla="*/ 169069 w 338138"/>
              <a:gd name="connsiteY40" fmla="*/ 0 h 336551"/>
              <a:gd name="connsiteX41" fmla="*/ 204788 w 338138"/>
              <a:gd name="connsiteY41" fmla="*/ 35719 h 336551"/>
              <a:gd name="connsiteX42" fmla="*/ 169069 w 338138"/>
              <a:gd name="connsiteY42" fmla="*/ 71438 h 336551"/>
              <a:gd name="connsiteX43" fmla="*/ 133350 w 338138"/>
              <a:gd name="connsiteY43" fmla="*/ 35719 h 336551"/>
              <a:gd name="connsiteX44" fmla="*/ 169069 w 338138"/>
              <a:gd name="connsiteY44" fmla="*/ 0 h 336551"/>
              <a:gd name="connsiteX45" fmla="*/ 72880 w 338138"/>
              <a:gd name="connsiteY45" fmla="*/ 0 h 336551"/>
              <a:gd name="connsiteX46" fmla="*/ 107950 w 338138"/>
              <a:gd name="connsiteY46" fmla="*/ 35069 h 336551"/>
              <a:gd name="connsiteX47" fmla="*/ 92363 w 338138"/>
              <a:gd name="connsiteY47" fmla="*/ 64944 h 336551"/>
              <a:gd name="connsiteX48" fmla="*/ 89766 w 338138"/>
              <a:gd name="connsiteY48" fmla="*/ 66242 h 336551"/>
              <a:gd name="connsiteX49" fmla="*/ 72880 w 338138"/>
              <a:gd name="connsiteY49" fmla="*/ 71438 h 336551"/>
              <a:gd name="connsiteX50" fmla="*/ 36512 w 338138"/>
              <a:gd name="connsiteY50" fmla="*/ 35069 h 336551"/>
              <a:gd name="connsiteX51" fmla="*/ 72880 w 338138"/>
              <a:gd name="connsiteY51" fmla="*/ 0 h 33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336551">
                <a:moveTo>
                  <a:pt x="262525" y="84138"/>
                </a:moveTo>
                <a:cubicBezTo>
                  <a:pt x="262525" y="84138"/>
                  <a:pt x="262525" y="84138"/>
                  <a:pt x="314260" y="84138"/>
                </a:cubicBezTo>
                <a:cubicBezTo>
                  <a:pt x="338138" y="84138"/>
                  <a:pt x="338138" y="107802"/>
                  <a:pt x="338138" y="107802"/>
                </a:cubicBezTo>
                <a:cubicBezTo>
                  <a:pt x="338138" y="107802"/>
                  <a:pt x="338138" y="107802"/>
                  <a:pt x="338138" y="191940"/>
                </a:cubicBezTo>
                <a:cubicBezTo>
                  <a:pt x="338138" y="216918"/>
                  <a:pt x="314260" y="216918"/>
                  <a:pt x="314260" y="216918"/>
                </a:cubicBezTo>
                <a:cubicBezTo>
                  <a:pt x="314260" y="216918"/>
                  <a:pt x="314260" y="216918"/>
                  <a:pt x="314260" y="336551"/>
                </a:cubicBezTo>
                <a:cubicBezTo>
                  <a:pt x="314260" y="336551"/>
                  <a:pt x="314260" y="336551"/>
                  <a:pt x="241300" y="336551"/>
                </a:cubicBezTo>
                <a:cubicBezTo>
                  <a:pt x="241300" y="336551"/>
                  <a:pt x="241300" y="336551"/>
                  <a:pt x="241300" y="240582"/>
                </a:cubicBezTo>
                <a:cubicBezTo>
                  <a:pt x="241300" y="240582"/>
                  <a:pt x="265178" y="240582"/>
                  <a:pt x="265178" y="216918"/>
                </a:cubicBezTo>
                <a:cubicBezTo>
                  <a:pt x="265178" y="216918"/>
                  <a:pt x="265178" y="216918"/>
                  <a:pt x="265178" y="95970"/>
                </a:cubicBezTo>
                <a:cubicBezTo>
                  <a:pt x="265178" y="95970"/>
                  <a:pt x="265178" y="90711"/>
                  <a:pt x="262525" y="84138"/>
                </a:cubicBezTo>
                <a:close/>
                <a:moveTo>
                  <a:pt x="120477" y="84138"/>
                </a:moveTo>
                <a:cubicBezTo>
                  <a:pt x="120477" y="84138"/>
                  <a:pt x="120477" y="84138"/>
                  <a:pt x="217661" y="84138"/>
                </a:cubicBezTo>
                <a:cubicBezTo>
                  <a:pt x="241300" y="84138"/>
                  <a:pt x="241300" y="107802"/>
                  <a:pt x="241300" y="107802"/>
                </a:cubicBezTo>
                <a:lnTo>
                  <a:pt x="241300" y="191940"/>
                </a:lnTo>
                <a:cubicBezTo>
                  <a:pt x="241300" y="216918"/>
                  <a:pt x="217661" y="216918"/>
                  <a:pt x="217661" y="216918"/>
                </a:cubicBezTo>
                <a:cubicBezTo>
                  <a:pt x="217661" y="216918"/>
                  <a:pt x="217661" y="216918"/>
                  <a:pt x="217661" y="336551"/>
                </a:cubicBezTo>
                <a:cubicBezTo>
                  <a:pt x="217661" y="336551"/>
                  <a:pt x="217661" y="336551"/>
                  <a:pt x="120477" y="336551"/>
                </a:cubicBezTo>
                <a:cubicBezTo>
                  <a:pt x="120477" y="336551"/>
                  <a:pt x="120477" y="336551"/>
                  <a:pt x="120477" y="216918"/>
                </a:cubicBezTo>
                <a:cubicBezTo>
                  <a:pt x="120477" y="216918"/>
                  <a:pt x="96837" y="216918"/>
                  <a:pt x="96837" y="191940"/>
                </a:cubicBezTo>
                <a:cubicBezTo>
                  <a:pt x="96837" y="191940"/>
                  <a:pt x="96837" y="191940"/>
                  <a:pt x="96837" y="107802"/>
                </a:cubicBezTo>
                <a:cubicBezTo>
                  <a:pt x="96837" y="84138"/>
                  <a:pt x="120477" y="84138"/>
                  <a:pt x="120477" y="84138"/>
                </a:cubicBezTo>
                <a:close/>
                <a:moveTo>
                  <a:pt x="23878" y="84138"/>
                </a:moveTo>
                <a:cubicBezTo>
                  <a:pt x="23878" y="84138"/>
                  <a:pt x="23878" y="84138"/>
                  <a:pt x="75613" y="84138"/>
                </a:cubicBezTo>
                <a:cubicBezTo>
                  <a:pt x="72960" y="90711"/>
                  <a:pt x="72960" y="95970"/>
                  <a:pt x="72960" y="95970"/>
                </a:cubicBezTo>
                <a:cubicBezTo>
                  <a:pt x="72960" y="95970"/>
                  <a:pt x="72960" y="95970"/>
                  <a:pt x="72960" y="216918"/>
                </a:cubicBezTo>
                <a:cubicBezTo>
                  <a:pt x="72960" y="240582"/>
                  <a:pt x="96838" y="240582"/>
                  <a:pt x="96838" y="240582"/>
                </a:cubicBezTo>
                <a:cubicBezTo>
                  <a:pt x="96838" y="240582"/>
                  <a:pt x="96838" y="240582"/>
                  <a:pt x="96838" y="336551"/>
                </a:cubicBezTo>
                <a:cubicBezTo>
                  <a:pt x="96838" y="336551"/>
                  <a:pt x="96838" y="336551"/>
                  <a:pt x="23878" y="336551"/>
                </a:cubicBezTo>
                <a:cubicBezTo>
                  <a:pt x="23878" y="336551"/>
                  <a:pt x="23878" y="336551"/>
                  <a:pt x="23878" y="216918"/>
                </a:cubicBezTo>
                <a:cubicBezTo>
                  <a:pt x="23878" y="216918"/>
                  <a:pt x="0" y="216918"/>
                  <a:pt x="0" y="191940"/>
                </a:cubicBezTo>
                <a:cubicBezTo>
                  <a:pt x="0" y="191940"/>
                  <a:pt x="0" y="191940"/>
                  <a:pt x="0" y="107802"/>
                </a:cubicBezTo>
                <a:cubicBezTo>
                  <a:pt x="0" y="84138"/>
                  <a:pt x="23878" y="84138"/>
                  <a:pt x="23878" y="84138"/>
                </a:cubicBezTo>
                <a:close/>
                <a:moveTo>
                  <a:pt x="265257" y="0"/>
                </a:moveTo>
                <a:cubicBezTo>
                  <a:pt x="284740" y="0"/>
                  <a:pt x="301625" y="15586"/>
                  <a:pt x="301625" y="35069"/>
                </a:cubicBezTo>
                <a:cubicBezTo>
                  <a:pt x="301625" y="55851"/>
                  <a:pt x="284740" y="71438"/>
                  <a:pt x="265257" y="71438"/>
                </a:cubicBezTo>
                <a:cubicBezTo>
                  <a:pt x="258762" y="71438"/>
                  <a:pt x="253567" y="70139"/>
                  <a:pt x="248371" y="66242"/>
                </a:cubicBezTo>
                <a:cubicBezTo>
                  <a:pt x="248371" y="66242"/>
                  <a:pt x="247072" y="66242"/>
                  <a:pt x="245774" y="64944"/>
                </a:cubicBezTo>
                <a:cubicBezTo>
                  <a:pt x="236681" y="59748"/>
                  <a:pt x="230187" y="48058"/>
                  <a:pt x="230187" y="35069"/>
                </a:cubicBezTo>
                <a:cubicBezTo>
                  <a:pt x="230187" y="15586"/>
                  <a:pt x="245774" y="0"/>
                  <a:pt x="265257" y="0"/>
                </a:cubicBezTo>
                <a:close/>
                <a:moveTo>
                  <a:pt x="169069" y="0"/>
                </a:moveTo>
                <a:cubicBezTo>
                  <a:pt x="188796" y="0"/>
                  <a:pt x="204788" y="15992"/>
                  <a:pt x="204788" y="35719"/>
                </a:cubicBezTo>
                <a:cubicBezTo>
                  <a:pt x="204788" y="55446"/>
                  <a:pt x="188796" y="71438"/>
                  <a:pt x="169069" y="71438"/>
                </a:cubicBezTo>
                <a:cubicBezTo>
                  <a:pt x="149342" y="71438"/>
                  <a:pt x="133350" y="55446"/>
                  <a:pt x="133350" y="35719"/>
                </a:cubicBezTo>
                <a:cubicBezTo>
                  <a:pt x="133350" y="15992"/>
                  <a:pt x="149342" y="0"/>
                  <a:pt x="169069" y="0"/>
                </a:cubicBezTo>
                <a:close/>
                <a:moveTo>
                  <a:pt x="72880" y="0"/>
                </a:moveTo>
                <a:cubicBezTo>
                  <a:pt x="92363" y="0"/>
                  <a:pt x="107950" y="15586"/>
                  <a:pt x="107950" y="35069"/>
                </a:cubicBezTo>
                <a:cubicBezTo>
                  <a:pt x="107950" y="48058"/>
                  <a:pt x="101456" y="59748"/>
                  <a:pt x="92363" y="64944"/>
                </a:cubicBezTo>
                <a:cubicBezTo>
                  <a:pt x="91065" y="66242"/>
                  <a:pt x="89766" y="66242"/>
                  <a:pt x="89766" y="66242"/>
                </a:cubicBezTo>
                <a:cubicBezTo>
                  <a:pt x="84570" y="70139"/>
                  <a:pt x="79375" y="71438"/>
                  <a:pt x="72880" y="71438"/>
                </a:cubicBezTo>
                <a:cubicBezTo>
                  <a:pt x="53397" y="71438"/>
                  <a:pt x="36512" y="55851"/>
                  <a:pt x="36512" y="35069"/>
                </a:cubicBezTo>
                <a:cubicBezTo>
                  <a:pt x="36512" y="15586"/>
                  <a:pt x="53397" y="0"/>
                  <a:pt x="728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04" tIns="45702" rIns="91404" bIns="45702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34"/>
            <a:endParaRPr lang="zh-CN" altLang="en-US" sz="1799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4" name="347014">
            <a:extLst>
              <a:ext uri="{FF2B5EF4-FFF2-40B4-BE49-F238E27FC236}">
                <a16:creationId xmlns:a16="http://schemas.microsoft.com/office/drawing/2014/main" id="{F9180576-2D11-4C5A-A430-792177D9271C}"/>
              </a:ext>
            </a:extLst>
          </p:cNvPr>
          <p:cNvSpPr/>
          <p:nvPr/>
        </p:nvSpPr>
        <p:spPr bwMode="auto">
          <a:xfrm>
            <a:off x="4914837" y="2412086"/>
            <a:ext cx="2346425" cy="2346425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直播营销活动要素</a:t>
            </a: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363185EE-C4FE-88BC-A85F-93EDE49BBD69}"/>
              </a:ext>
            </a:extLst>
          </p:cNvPr>
          <p:cNvSpPr/>
          <p:nvPr/>
        </p:nvSpPr>
        <p:spPr>
          <a:xfrm>
            <a:off x="3687353" y="1044632"/>
            <a:ext cx="52629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直播营销活动的要素</a:t>
            </a:r>
          </a:p>
        </p:txBody>
      </p:sp>
      <p:sp>
        <p:nvSpPr>
          <p:cNvPr id="3" name="446987">
            <a:extLst>
              <a:ext uri="{FF2B5EF4-FFF2-40B4-BE49-F238E27FC236}">
                <a16:creationId xmlns:a16="http://schemas.microsoft.com/office/drawing/2014/main" id="{E9DC2E1C-B361-9D23-BEBB-2BC1E98D26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691" y="1962447"/>
            <a:ext cx="3040668" cy="403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latin typeface="+mj-ea"/>
                <a:ea typeface="+mj-ea"/>
              </a:defRPr>
            </a:lvl1pPr>
          </a:lstStyle>
          <a:p>
            <a:pPr algn="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98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内容</a:t>
            </a:r>
          </a:p>
        </p:txBody>
      </p:sp>
      <p:sp>
        <p:nvSpPr>
          <p:cNvPr id="4" name="601716">
            <a:extLst>
              <a:ext uri="{FF2B5EF4-FFF2-40B4-BE49-F238E27FC236}">
                <a16:creationId xmlns:a16="http://schemas.microsoft.com/office/drawing/2014/main" id="{94D33694-B1F8-EADF-6B9D-F632ED2CCE4A}"/>
              </a:ext>
            </a:extLst>
          </p:cNvPr>
          <p:cNvSpPr/>
          <p:nvPr/>
        </p:nvSpPr>
        <p:spPr>
          <a:xfrm>
            <a:off x="8287085" y="4038646"/>
            <a:ext cx="2784950" cy="844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398" kern="100" dirty="0">
                <a:solidFill>
                  <a:srgbClr val="7F7F7F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Arial" panose="020B0604020202020204" pitchFamily="34" charset="0"/>
              </a:rPr>
              <a:t>消费者是直播的观众，流量是直观体现直播间消费者人数、直播间是否消费者需求的指标。</a:t>
            </a:r>
          </a:p>
        </p:txBody>
      </p:sp>
    </p:spTree>
    <p:extLst>
      <p:ext uri="{BB962C8B-B14F-4D97-AF65-F5344CB8AC3E}">
        <p14:creationId xmlns:p14="http://schemas.microsoft.com/office/powerpoint/2010/main" val="497952349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045952">
            <a:extLst>
              <a:ext uri="{FF2B5EF4-FFF2-40B4-BE49-F238E27FC236}">
                <a16:creationId xmlns:a16="http://schemas.microsoft.com/office/drawing/2014/main" id="{3BF293E1-C822-4AFE-BB52-4D707046B016}"/>
              </a:ext>
            </a:extLst>
          </p:cNvPr>
          <p:cNvSpPr/>
          <p:nvPr/>
        </p:nvSpPr>
        <p:spPr>
          <a:xfrm>
            <a:off x="5408445" y="2285273"/>
            <a:ext cx="5327009" cy="290457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1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）直播购物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2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）品牌推广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3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）营销推广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4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）在线问答</a:t>
            </a:r>
            <a:endParaRPr lang="en-US" altLang="zh-CN" sz="3200" dirty="0">
              <a:solidFill>
                <a:schemeClr val="accent1">
                  <a:lumMod val="7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sym typeface="+mn-lt"/>
            </a:endParaRP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5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）赠品促销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DFF45A-AD97-7844-BAE2-44C5CB199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283" y="2427994"/>
            <a:ext cx="4219440" cy="3780828"/>
          </a:xfrm>
          <a:prstGeom prst="rect">
            <a:avLst/>
          </a:prstGeom>
        </p:spPr>
      </p:pic>
      <p:sp>
        <p:nvSpPr>
          <p:cNvPr id="2" name="613131">
            <a:extLst>
              <a:ext uri="{FF2B5EF4-FFF2-40B4-BE49-F238E27FC236}">
                <a16:creationId xmlns:a16="http://schemas.microsoft.com/office/drawing/2014/main" id="{915DC91A-2D93-2859-CC14-498CB8B9A424}"/>
              </a:ext>
            </a:extLst>
          </p:cNvPr>
          <p:cNvSpPr/>
          <p:nvPr/>
        </p:nvSpPr>
        <p:spPr>
          <a:xfrm>
            <a:off x="4699497" y="1285891"/>
            <a:ext cx="52629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直播营销的常见方式</a:t>
            </a:r>
          </a:p>
        </p:txBody>
      </p:sp>
    </p:spTree>
    <p:extLst>
      <p:ext uri="{BB962C8B-B14F-4D97-AF65-F5344CB8AC3E}">
        <p14:creationId xmlns:p14="http://schemas.microsoft.com/office/powerpoint/2010/main" val="153274381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045952">
            <a:extLst>
              <a:ext uri="{FF2B5EF4-FFF2-40B4-BE49-F238E27FC236}">
                <a16:creationId xmlns:a16="http://schemas.microsoft.com/office/drawing/2014/main" id="{3BF293E1-C822-4AFE-BB52-4D707046B016}"/>
              </a:ext>
            </a:extLst>
          </p:cNvPr>
          <p:cNvSpPr/>
          <p:nvPr/>
        </p:nvSpPr>
        <p:spPr>
          <a:xfrm>
            <a:off x="5408445" y="2285273"/>
            <a:ext cx="5327009" cy="40864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1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）明确目标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2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）选择平台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3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）选定主播</a:t>
            </a:r>
            <a:endParaRPr lang="en-US" altLang="zh-CN" sz="3200" dirty="0">
              <a:solidFill>
                <a:schemeClr val="accent1">
                  <a:lumMod val="7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sym typeface="+mn-lt"/>
            </a:endParaRP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4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）制定策划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5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）宣传推广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6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）后期整合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 dirty="0">
              <a:solidFill>
                <a:schemeClr val="accent1">
                  <a:lumMod val="7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DFF45A-AD97-7844-BAE2-44C5CB199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283" y="2427994"/>
            <a:ext cx="4219440" cy="3780828"/>
          </a:xfrm>
          <a:prstGeom prst="rect">
            <a:avLst/>
          </a:prstGeom>
        </p:spPr>
      </p:pic>
      <p:sp>
        <p:nvSpPr>
          <p:cNvPr id="2" name="613131">
            <a:extLst>
              <a:ext uri="{FF2B5EF4-FFF2-40B4-BE49-F238E27FC236}">
                <a16:creationId xmlns:a16="http://schemas.microsoft.com/office/drawing/2014/main" id="{915DC91A-2D93-2859-CC14-498CB8B9A424}"/>
              </a:ext>
            </a:extLst>
          </p:cNvPr>
          <p:cNvSpPr/>
          <p:nvPr/>
        </p:nvSpPr>
        <p:spPr>
          <a:xfrm>
            <a:off x="5545883" y="1285891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直播营销方案</a:t>
            </a:r>
          </a:p>
        </p:txBody>
      </p:sp>
    </p:spTree>
    <p:extLst>
      <p:ext uri="{BB962C8B-B14F-4D97-AF65-F5344CB8AC3E}">
        <p14:creationId xmlns:p14="http://schemas.microsoft.com/office/powerpoint/2010/main" val="867627048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529286">
            <a:extLst>
              <a:ext uri="{FF2B5EF4-FFF2-40B4-BE49-F238E27FC236}">
                <a16:creationId xmlns:a16="http://schemas.microsoft.com/office/drawing/2014/main" id="{279CFF0B-A3EB-4CBA-82B3-AF83DB1EB3DB}"/>
              </a:ext>
            </a:extLst>
          </p:cNvPr>
          <p:cNvSpPr txBox="1"/>
          <p:nvPr/>
        </p:nvSpPr>
        <p:spPr>
          <a:xfrm>
            <a:off x="6618005" y="2241109"/>
            <a:ext cx="4718747" cy="83067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798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r>
              <a:rPr lang="zh-CN" altLang="en-US" sz="4798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、预热</a:t>
            </a:r>
          </a:p>
        </p:txBody>
      </p:sp>
      <p:sp>
        <p:nvSpPr>
          <p:cNvPr id="36" name="464457">
            <a:extLst>
              <a:ext uri="{FF2B5EF4-FFF2-40B4-BE49-F238E27FC236}">
                <a16:creationId xmlns:a16="http://schemas.microsoft.com/office/drawing/2014/main" id="{49748766-AD3D-4F95-9788-24636B5BAD7E}"/>
              </a:ext>
            </a:extLst>
          </p:cNvPr>
          <p:cNvSpPr txBox="1"/>
          <p:nvPr/>
        </p:nvSpPr>
        <p:spPr>
          <a:xfrm>
            <a:off x="6628551" y="3233539"/>
            <a:ext cx="4221649" cy="181536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r>
              <a:rPr lang="zh-CN" altLang="en-US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）演练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r>
              <a:rPr lang="zh-CN" altLang="en-US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）预热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r>
              <a:rPr lang="zh-CN" altLang="en-US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）直播预热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r>
              <a:rPr lang="zh-CN" altLang="en-US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）游戏互动</a:t>
            </a:r>
          </a:p>
        </p:txBody>
      </p:sp>
      <p:sp>
        <p:nvSpPr>
          <p:cNvPr id="42" name="671058">
            <a:extLst>
              <a:ext uri="{FF2B5EF4-FFF2-40B4-BE49-F238E27FC236}">
                <a16:creationId xmlns:a16="http://schemas.microsoft.com/office/drawing/2014/main" id="{6502D5B4-0554-4F2D-9635-75E62CB1B0B7}"/>
              </a:ext>
            </a:extLst>
          </p:cNvPr>
          <p:cNvSpPr/>
          <p:nvPr/>
        </p:nvSpPr>
        <p:spPr bwMode="auto">
          <a:xfrm>
            <a:off x="6096000" y="1339097"/>
            <a:ext cx="4252839" cy="74025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直播活动实施方案</a:t>
            </a:r>
          </a:p>
        </p:txBody>
      </p:sp>
      <p:grpSp>
        <p:nvGrpSpPr>
          <p:cNvPr id="61" name="315807">
            <a:extLst>
              <a:ext uri="{FF2B5EF4-FFF2-40B4-BE49-F238E27FC236}">
                <a16:creationId xmlns:a16="http://schemas.microsoft.com/office/drawing/2014/main" id="{6B460D2A-630D-4419-AD89-17CA91C50C51}"/>
              </a:ext>
            </a:extLst>
          </p:cNvPr>
          <p:cNvGrpSpPr/>
          <p:nvPr/>
        </p:nvGrpSpPr>
        <p:grpSpPr>
          <a:xfrm>
            <a:off x="4834709" y="2354197"/>
            <a:ext cx="1690305" cy="1690304"/>
            <a:chOff x="1153706" y="2353777"/>
            <a:chExt cx="1690965" cy="1690964"/>
          </a:xfrm>
        </p:grpSpPr>
        <p:sp>
          <p:nvSpPr>
            <p:cNvPr id="62" name="974014">
              <a:extLst>
                <a:ext uri="{FF2B5EF4-FFF2-40B4-BE49-F238E27FC236}">
                  <a16:creationId xmlns:a16="http://schemas.microsoft.com/office/drawing/2014/main" id="{BD8CCC99-81F2-4DBC-B836-6A0C5B808269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3" name="719295">
              <a:extLst>
                <a:ext uri="{FF2B5EF4-FFF2-40B4-BE49-F238E27FC236}">
                  <a16:creationId xmlns:a16="http://schemas.microsoft.com/office/drawing/2014/main" id="{9AEBC07B-7A76-4470-AB36-656A56880B81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4" name="180615">
              <a:extLst>
                <a:ext uri="{FF2B5EF4-FFF2-40B4-BE49-F238E27FC236}">
                  <a16:creationId xmlns:a16="http://schemas.microsoft.com/office/drawing/2014/main" id="{387DCBE9-878D-46F0-A3D7-2E576539B803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5" name="925896">
              <a:extLst>
                <a:ext uri="{FF2B5EF4-FFF2-40B4-BE49-F238E27FC236}">
                  <a16:creationId xmlns:a16="http://schemas.microsoft.com/office/drawing/2014/main" id="{55A45441-D890-4B9F-B0EF-53255FC4AF9E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1E4496DB-7CA0-5A44-ABDE-47FF2524CE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3113" y="1804507"/>
            <a:ext cx="4502464" cy="378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702317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529286">
            <a:extLst>
              <a:ext uri="{FF2B5EF4-FFF2-40B4-BE49-F238E27FC236}">
                <a16:creationId xmlns:a16="http://schemas.microsoft.com/office/drawing/2014/main" id="{279CFF0B-A3EB-4CBA-82B3-AF83DB1EB3DB}"/>
              </a:ext>
            </a:extLst>
          </p:cNvPr>
          <p:cNvSpPr txBox="1"/>
          <p:nvPr/>
        </p:nvSpPr>
        <p:spPr>
          <a:xfrm>
            <a:off x="6618005" y="2160230"/>
            <a:ext cx="4718747" cy="83067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798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r>
              <a:rPr lang="zh-CN" altLang="en-US" sz="4798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、导流</a:t>
            </a:r>
          </a:p>
        </p:txBody>
      </p:sp>
      <p:sp>
        <p:nvSpPr>
          <p:cNvPr id="36" name="464457">
            <a:extLst>
              <a:ext uri="{FF2B5EF4-FFF2-40B4-BE49-F238E27FC236}">
                <a16:creationId xmlns:a16="http://schemas.microsoft.com/office/drawing/2014/main" id="{49748766-AD3D-4F95-9788-24636B5BAD7E}"/>
              </a:ext>
            </a:extLst>
          </p:cNvPr>
          <p:cNvSpPr txBox="1"/>
          <p:nvPr/>
        </p:nvSpPr>
        <p:spPr>
          <a:xfrm>
            <a:off x="6618005" y="2990903"/>
            <a:ext cx="4578730" cy="304698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r>
              <a:rPr lang="zh-CN" altLang="en-US" sz="24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）介绍产品的基本信息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r>
              <a:rPr lang="zh-CN" altLang="en-US" sz="24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）试用、对比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r>
              <a:rPr lang="zh-CN" altLang="en-US" sz="24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）介绍保养、清洁的方法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r>
              <a:rPr lang="zh-CN" altLang="en-US" sz="24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）介绍一些简单小知识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5</a:t>
            </a:r>
            <a:r>
              <a:rPr lang="zh-CN" altLang="en-US" sz="24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）评论互动，解答疑问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6</a:t>
            </a:r>
            <a:r>
              <a:rPr lang="zh-CN" altLang="en-US" sz="24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）口播内容及安排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7</a:t>
            </a:r>
            <a:r>
              <a:rPr lang="zh-CN" altLang="en-US" sz="24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）福利发放和吸粉道具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0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2" name="671058">
            <a:extLst>
              <a:ext uri="{FF2B5EF4-FFF2-40B4-BE49-F238E27FC236}">
                <a16:creationId xmlns:a16="http://schemas.microsoft.com/office/drawing/2014/main" id="{6502D5B4-0554-4F2D-9635-75E62CB1B0B7}"/>
              </a:ext>
            </a:extLst>
          </p:cNvPr>
          <p:cNvSpPr/>
          <p:nvPr/>
        </p:nvSpPr>
        <p:spPr bwMode="auto">
          <a:xfrm>
            <a:off x="6096000" y="1339097"/>
            <a:ext cx="4252839" cy="74025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直播活动实施方案</a:t>
            </a:r>
          </a:p>
        </p:txBody>
      </p:sp>
      <p:grpSp>
        <p:nvGrpSpPr>
          <p:cNvPr id="61" name="315807">
            <a:extLst>
              <a:ext uri="{FF2B5EF4-FFF2-40B4-BE49-F238E27FC236}">
                <a16:creationId xmlns:a16="http://schemas.microsoft.com/office/drawing/2014/main" id="{6B460D2A-630D-4419-AD89-17CA91C50C51}"/>
              </a:ext>
            </a:extLst>
          </p:cNvPr>
          <p:cNvGrpSpPr/>
          <p:nvPr/>
        </p:nvGrpSpPr>
        <p:grpSpPr>
          <a:xfrm>
            <a:off x="4834709" y="2354197"/>
            <a:ext cx="1690305" cy="1690304"/>
            <a:chOff x="1153706" y="2353777"/>
            <a:chExt cx="1690965" cy="1690964"/>
          </a:xfrm>
        </p:grpSpPr>
        <p:sp>
          <p:nvSpPr>
            <p:cNvPr id="62" name="974014">
              <a:extLst>
                <a:ext uri="{FF2B5EF4-FFF2-40B4-BE49-F238E27FC236}">
                  <a16:creationId xmlns:a16="http://schemas.microsoft.com/office/drawing/2014/main" id="{BD8CCC99-81F2-4DBC-B836-6A0C5B808269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3" name="719295">
              <a:extLst>
                <a:ext uri="{FF2B5EF4-FFF2-40B4-BE49-F238E27FC236}">
                  <a16:creationId xmlns:a16="http://schemas.microsoft.com/office/drawing/2014/main" id="{9AEBC07B-7A76-4470-AB36-656A56880B81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4" name="180615">
              <a:extLst>
                <a:ext uri="{FF2B5EF4-FFF2-40B4-BE49-F238E27FC236}">
                  <a16:creationId xmlns:a16="http://schemas.microsoft.com/office/drawing/2014/main" id="{387DCBE9-878D-46F0-A3D7-2E576539B803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5" name="925896">
              <a:extLst>
                <a:ext uri="{FF2B5EF4-FFF2-40B4-BE49-F238E27FC236}">
                  <a16:creationId xmlns:a16="http://schemas.microsoft.com/office/drawing/2014/main" id="{55A45441-D890-4B9F-B0EF-53255FC4AF9E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1E4496DB-7CA0-5A44-ABDE-47FF2524CE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3113" y="1804507"/>
            <a:ext cx="4502464" cy="378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845473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529286">
            <a:extLst>
              <a:ext uri="{FF2B5EF4-FFF2-40B4-BE49-F238E27FC236}">
                <a16:creationId xmlns:a16="http://schemas.microsoft.com/office/drawing/2014/main" id="{279CFF0B-A3EB-4CBA-82B3-AF83DB1EB3DB}"/>
              </a:ext>
            </a:extLst>
          </p:cNvPr>
          <p:cNvSpPr txBox="1"/>
          <p:nvPr/>
        </p:nvSpPr>
        <p:spPr>
          <a:xfrm>
            <a:off x="6618005" y="2241109"/>
            <a:ext cx="4718747" cy="83067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798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r>
              <a:rPr lang="zh-CN" altLang="en-US" sz="4798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、客服承接</a:t>
            </a:r>
          </a:p>
        </p:txBody>
      </p:sp>
      <p:sp>
        <p:nvSpPr>
          <p:cNvPr id="36" name="464457">
            <a:extLst>
              <a:ext uri="{FF2B5EF4-FFF2-40B4-BE49-F238E27FC236}">
                <a16:creationId xmlns:a16="http://schemas.microsoft.com/office/drawing/2014/main" id="{49748766-AD3D-4F95-9788-24636B5BAD7E}"/>
              </a:ext>
            </a:extLst>
          </p:cNvPr>
          <p:cNvSpPr txBox="1"/>
          <p:nvPr/>
        </p:nvSpPr>
        <p:spPr>
          <a:xfrm>
            <a:off x="6628551" y="3233539"/>
            <a:ext cx="4221649" cy="267688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r>
              <a:rPr lang="zh-CN" altLang="en-US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）客户管理系统后台</a:t>
            </a:r>
            <a:endParaRPr lang="en-US" altLang="zh-CN" sz="2799" b="0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r>
              <a:rPr lang="zh-CN" altLang="en-US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）设置自动问候</a:t>
            </a:r>
            <a:r>
              <a:rPr lang="en-US" altLang="zh-CN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/</a:t>
            </a:r>
            <a:r>
              <a:rPr lang="zh-CN" altLang="en-US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自动回复</a:t>
            </a:r>
            <a:endParaRPr lang="en-US" altLang="zh-CN" sz="2799" b="0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r>
              <a:rPr lang="zh-CN" altLang="en-US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）支持图文消息、文字、图片、语音、视频、营销应用及外部链接等</a:t>
            </a:r>
          </a:p>
        </p:txBody>
      </p:sp>
      <p:sp>
        <p:nvSpPr>
          <p:cNvPr id="42" name="671058">
            <a:extLst>
              <a:ext uri="{FF2B5EF4-FFF2-40B4-BE49-F238E27FC236}">
                <a16:creationId xmlns:a16="http://schemas.microsoft.com/office/drawing/2014/main" id="{6502D5B4-0554-4F2D-9635-75E62CB1B0B7}"/>
              </a:ext>
            </a:extLst>
          </p:cNvPr>
          <p:cNvSpPr/>
          <p:nvPr/>
        </p:nvSpPr>
        <p:spPr bwMode="auto">
          <a:xfrm>
            <a:off x="6096000" y="1339097"/>
            <a:ext cx="4252839" cy="74025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直播活动实施方案</a:t>
            </a:r>
          </a:p>
        </p:txBody>
      </p:sp>
      <p:grpSp>
        <p:nvGrpSpPr>
          <p:cNvPr id="61" name="315807">
            <a:extLst>
              <a:ext uri="{FF2B5EF4-FFF2-40B4-BE49-F238E27FC236}">
                <a16:creationId xmlns:a16="http://schemas.microsoft.com/office/drawing/2014/main" id="{6B460D2A-630D-4419-AD89-17CA91C50C51}"/>
              </a:ext>
            </a:extLst>
          </p:cNvPr>
          <p:cNvGrpSpPr/>
          <p:nvPr/>
        </p:nvGrpSpPr>
        <p:grpSpPr>
          <a:xfrm>
            <a:off x="4834709" y="2354197"/>
            <a:ext cx="1690305" cy="1690304"/>
            <a:chOff x="1153706" y="2353777"/>
            <a:chExt cx="1690965" cy="1690964"/>
          </a:xfrm>
        </p:grpSpPr>
        <p:sp>
          <p:nvSpPr>
            <p:cNvPr id="62" name="974014">
              <a:extLst>
                <a:ext uri="{FF2B5EF4-FFF2-40B4-BE49-F238E27FC236}">
                  <a16:creationId xmlns:a16="http://schemas.microsoft.com/office/drawing/2014/main" id="{BD8CCC99-81F2-4DBC-B836-6A0C5B808269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3" name="719295">
              <a:extLst>
                <a:ext uri="{FF2B5EF4-FFF2-40B4-BE49-F238E27FC236}">
                  <a16:creationId xmlns:a16="http://schemas.microsoft.com/office/drawing/2014/main" id="{9AEBC07B-7A76-4470-AB36-656A56880B81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4" name="180615">
              <a:extLst>
                <a:ext uri="{FF2B5EF4-FFF2-40B4-BE49-F238E27FC236}">
                  <a16:creationId xmlns:a16="http://schemas.microsoft.com/office/drawing/2014/main" id="{387DCBE9-878D-46F0-A3D7-2E576539B803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5" name="925896">
              <a:extLst>
                <a:ext uri="{FF2B5EF4-FFF2-40B4-BE49-F238E27FC236}">
                  <a16:creationId xmlns:a16="http://schemas.microsoft.com/office/drawing/2014/main" id="{55A45441-D890-4B9F-B0EF-53255FC4AF9E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1E4496DB-7CA0-5A44-ABDE-47FF2524CE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3113" y="1804507"/>
            <a:ext cx="4502464" cy="378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698217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529286">
            <a:extLst>
              <a:ext uri="{FF2B5EF4-FFF2-40B4-BE49-F238E27FC236}">
                <a16:creationId xmlns:a16="http://schemas.microsoft.com/office/drawing/2014/main" id="{279CFF0B-A3EB-4CBA-82B3-AF83DB1EB3DB}"/>
              </a:ext>
            </a:extLst>
          </p:cNvPr>
          <p:cNvSpPr txBox="1"/>
          <p:nvPr/>
        </p:nvSpPr>
        <p:spPr>
          <a:xfrm>
            <a:off x="6618005" y="2241109"/>
            <a:ext cx="4718747" cy="83067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798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r>
              <a:rPr lang="zh-CN" altLang="en-US" sz="4798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、收尾</a:t>
            </a:r>
          </a:p>
        </p:txBody>
      </p:sp>
      <p:sp>
        <p:nvSpPr>
          <p:cNvPr id="36" name="464457">
            <a:extLst>
              <a:ext uri="{FF2B5EF4-FFF2-40B4-BE49-F238E27FC236}">
                <a16:creationId xmlns:a16="http://schemas.microsoft.com/office/drawing/2014/main" id="{49748766-AD3D-4F95-9788-24636B5BAD7E}"/>
              </a:ext>
            </a:extLst>
          </p:cNvPr>
          <p:cNvSpPr txBox="1"/>
          <p:nvPr/>
        </p:nvSpPr>
        <p:spPr>
          <a:xfrm>
            <a:off x="6673941" y="3199349"/>
            <a:ext cx="4221649" cy="22461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r>
              <a:rPr lang="zh-CN" altLang="en-US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）产品的优惠力度、卖点再次介绍</a:t>
            </a:r>
            <a:endParaRPr lang="en-US" altLang="zh-CN" sz="2799" b="0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r>
              <a:rPr lang="zh-CN" altLang="en-US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）重复店铺品牌故事</a:t>
            </a:r>
            <a:endParaRPr lang="en-US" altLang="zh-CN" sz="2799" b="0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r>
              <a:rPr lang="zh-CN" altLang="en-US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）重复最后的压轴大奖</a:t>
            </a:r>
            <a:endParaRPr lang="en-US" altLang="zh-CN" sz="2799" b="0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r>
              <a:rPr lang="zh-CN" altLang="en-US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）激发粉丝点赞，分享</a:t>
            </a:r>
          </a:p>
        </p:txBody>
      </p:sp>
      <p:sp>
        <p:nvSpPr>
          <p:cNvPr id="42" name="671058">
            <a:extLst>
              <a:ext uri="{FF2B5EF4-FFF2-40B4-BE49-F238E27FC236}">
                <a16:creationId xmlns:a16="http://schemas.microsoft.com/office/drawing/2014/main" id="{6502D5B4-0554-4F2D-9635-75E62CB1B0B7}"/>
              </a:ext>
            </a:extLst>
          </p:cNvPr>
          <p:cNvSpPr/>
          <p:nvPr/>
        </p:nvSpPr>
        <p:spPr bwMode="auto">
          <a:xfrm>
            <a:off x="6096000" y="1339097"/>
            <a:ext cx="4252839" cy="74025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直播活动实施方案</a:t>
            </a:r>
          </a:p>
        </p:txBody>
      </p:sp>
      <p:grpSp>
        <p:nvGrpSpPr>
          <p:cNvPr id="61" name="315807">
            <a:extLst>
              <a:ext uri="{FF2B5EF4-FFF2-40B4-BE49-F238E27FC236}">
                <a16:creationId xmlns:a16="http://schemas.microsoft.com/office/drawing/2014/main" id="{6B460D2A-630D-4419-AD89-17CA91C50C51}"/>
              </a:ext>
            </a:extLst>
          </p:cNvPr>
          <p:cNvGrpSpPr/>
          <p:nvPr/>
        </p:nvGrpSpPr>
        <p:grpSpPr>
          <a:xfrm>
            <a:off x="4834709" y="2354197"/>
            <a:ext cx="1690305" cy="1690304"/>
            <a:chOff x="1153706" y="2353777"/>
            <a:chExt cx="1690965" cy="1690964"/>
          </a:xfrm>
        </p:grpSpPr>
        <p:sp>
          <p:nvSpPr>
            <p:cNvPr id="62" name="974014">
              <a:extLst>
                <a:ext uri="{FF2B5EF4-FFF2-40B4-BE49-F238E27FC236}">
                  <a16:creationId xmlns:a16="http://schemas.microsoft.com/office/drawing/2014/main" id="{BD8CCC99-81F2-4DBC-B836-6A0C5B808269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3" name="719295">
              <a:extLst>
                <a:ext uri="{FF2B5EF4-FFF2-40B4-BE49-F238E27FC236}">
                  <a16:creationId xmlns:a16="http://schemas.microsoft.com/office/drawing/2014/main" id="{9AEBC07B-7A76-4470-AB36-656A56880B81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4" name="180615">
              <a:extLst>
                <a:ext uri="{FF2B5EF4-FFF2-40B4-BE49-F238E27FC236}">
                  <a16:creationId xmlns:a16="http://schemas.microsoft.com/office/drawing/2014/main" id="{387DCBE9-878D-46F0-A3D7-2E576539B803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5" name="925896">
              <a:extLst>
                <a:ext uri="{FF2B5EF4-FFF2-40B4-BE49-F238E27FC236}">
                  <a16:creationId xmlns:a16="http://schemas.microsoft.com/office/drawing/2014/main" id="{55A45441-D890-4B9F-B0EF-53255FC4AF9E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1E4496DB-7CA0-5A44-ABDE-47FF2524CE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3113" y="1804507"/>
            <a:ext cx="4502464" cy="378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651126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984309">
            <a:hlinkClick r:id="rId3"/>
            <a:extLst>
              <a:ext uri="{FF2B5EF4-FFF2-40B4-BE49-F238E27FC236}">
                <a16:creationId xmlns:a16="http://schemas.microsoft.com/office/drawing/2014/main" id="{63589663-59F2-47A0-BF50-E6EFDD906508}"/>
              </a:ext>
            </a:extLst>
          </p:cNvPr>
          <p:cNvSpPr txBox="1"/>
          <p:nvPr/>
        </p:nvSpPr>
        <p:spPr>
          <a:xfrm>
            <a:off x="2838570" y="2362254"/>
            <a:ext cx="5622401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通州</a:t>
            </a:r>
            <a:r>
              <a:rPr lang="en-US" altLang="zh-CN" sz="40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30</a:t>
            </a:r>
            <a:r>
              <a:rPr lang="zh-CN" altLang="en-US" sz="40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家优质农场乘搭</a:t>
            </a:r>
            <a:endParaRPr lang="en-US" altLang="zh-CN" sz="4000" b="0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“优农直播”车</a:t>
            </a:r>
          </a:p>
        </p:txBody>
      </p:sp>
      <p:sp>
        <p:nvSpPr>
          <p:cNvPr id="41" name="356729">
            <a:hlinkClick r:id="rId3"/>
            <a:extLst>
              <a:ext uri="{FF2B5EF4-FFF2-40B4-BE49-F238E27FC236}">
                <a16:creationId xmlns:a16="http://schemas.microsoft.com/office/drawing/2014/main" id="{FE2EE235-CDF4-46A8-A092-1B6D8735E416}"/>
              </a:ext>
            </a:extLst>
          </p:cNvPr>
          <p:cNvSpPr txBox="1"/>
          <p:nvPr/>
        </p:nvSpPr>
        <p:spPr>
          <a:xfrm>
            <a:off x="2647924" y="3852791"/>
            <a:ext cx="5396620" cy="108266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599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家家有特色！“优农直播”车</a:t>
            </a:r>
            <a:endParaRPr lang="en-US" altLang="zh-CN" sz="2800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让精品飞入千万家</a:t>
            </a:r>
          </a:p>
        </p:txBody>
      </p:sp>
      <p:sp>
        <p:nvSpPr>
          <p:cNvPr id="42" name="628259">
            <a:extLst>
              <a:ext uri="{FF2B5EF4-FFF2-40B4-BE49-F238E27FC236}">
                <a16:creationId xmlns:a16="http://schemas.microsoft.com/office/drawing/2014/main" id="{E3F5F500-F987-49CC-B354-B5879689DF52}"/>
              </a:ext>
            </a:extLst>
          </p:cNvPr>
          <p:cNvSpPr/>
          <p:nvPr/>
        </p:nvSpPr>
        <p:spPr bwMode="auto">
          <a:xfrm>
            <a:off x="2914535" y="1634425"/>
            <a:ext cx="1367618" cy="45259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视域拓展</a:t>
            </a:r>
          </a:p>
        </p:txBody>
      </p:sp>
      <p:grpSp>
        <p:nvGrpSpPr>
          <p:cNvPr id="62" name="835850">
            <a:extLst>
              <a:ext uri="{FF2B5EF4-FFF2-40B4-BE49-F238E27FC236}">
                <a16:creationId xmlns:a16="http://schemas.microsoft.com/office/drawing/2014/main" id="{90A17540-5463-49C9-8D88-6461F4905E34}"/>
              </a:ext>
            </a:extLst>
          </p:cNvPr>
          <p:cNvGrpSpPr/>
          <p:nvPr/>
        </p:nvGrpSpPr>
        <p:grpSpPr>
          <a:xfrm>
            <a:off x="1153256" y="2354197"/>
            <a:ext cx="1690305" cy="1690304"/>
            <a:chOff x="1153706" y="2353777"/>
            <a:chExt cx="1690965" cy="1690964"/>
          </a:xfrm>
        </p:grpSpPr>
        <p:sp>
          <p:nvSpPr>
            <p:cNvPr id="63" name="974014">
              <a:extLst>
                <a:ext uri="{FF2B5EF4-FFF2-40B4-BE49-F238E27FC236}">
                  <a16:creationId xmlns:a16="http://schemas.microsoft.com/office/drawing/2014/main" id="{5E55EE28-9432-4DA3-8B8F-C020D892510F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4" name="719295">
              <a:extLst>
                <a:ext uri="{FF2B5EF4-FFF2-40B4-BE49-F238E27FC236}">
                  <a16:creationId xmlns:a16="http://schemas.microsoft.com/office/drawing/2014/main" id="{FB56B170-CCBC-4CA6-893F-705AB38D317A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5" name="180615">
              <a:extLst>
                <a:ext uri="{FF2B5EF4-FFF2-40B4-BE49-F238E27FC236}">
                  <a16:creationId xmlns:a16="http://schemas.microsoft.com/office/drawing/2014/main" id="{3088492F-2212-45A1-ABE7-F446A4864C0E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6" name="925896">
              <a:extLst>
                <a:ext uri="{FF2B5EF4-FFF2-40B4-BE49-F238E27FC236}">
                  <a16:creationId xmlns:a16="http://schemas.microsoft.com/office/drawing/2014/main" id="{35BC7978-FE76-45FC-A26D-F57126D50A14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863C723-5EB2-0E40-BBAD-0FBBB7F67A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88363" y="1347182"/>
            <a:ext cx="5011218" cy="5011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93101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529286">
            <a:extLst>
              <a:ext uri="{FF2B5EF4-FFF2-40B4-BE49-F238E27FC236}">
                <a16:creationId xmlns:a16="http://schemas.microsoft.com/office/drawing/2014/main" id="{279CFF0B-A3EB-4CBA-82B3-AF83DB1EB3DB}"/>
              </a:ext>
            </a:extLst>
          </p:cNvPr>
          <p:cNvSpPr txBox="1"/>
          <p:nvPr/>
        </p:nvSpPr>
        <p:spPr>
          <a:xfrm>
            <a:off x="6618005" y="2241109"/>
            <a:ext cx="4718747" cy="83067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798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5</a:t>
            </a:r>
            <a:r>
              <a:rPr lang="zh-CN" altLang="en-US" sz="4798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、持续吸粉</a:t>
            </a:r>
          </a:p>
        </p:txBody>
      </p:sp>
      <p:sp>
        <p:nvSpPr>
          <p:cNvPr id="36" name="464457">
            <a:extLst>
              <a:ext uri="{FF2B5EF4-FFF2-40B4-BE49-F238E27FC236}">
                <a16:creationId xmlns:a16="http://schemas.microsoft.com/office/drawing/2014/main" id="{49748766-AD3D-4F95-9788-24636B5BAD7E}"/>
              </a:ext>
            </a:extLst>
          </p:cNvPr>
          <p:cNvSpPr txBox="1"/>
          <p:nvPr/>
        </p:nvSpPr>
        <p:spPr>
          <a:xfrm>
            <a:off x="6628551" y="3233539"/>
            <a:ext cx="4221649" cy="22461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r>
              <a:rPr lang="zh-CN" altLang="en-US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）对主播有认知的粉丝，从公域平台转化成私域流量池粉丝</a:t>
            </a:r>
            <a:endParaRPr lang="en-US" altLang="zh-CN" sz="2799" b="0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r>
              <a:rPr lang="zh-CN" altLang="en-US" sz="2799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）顺利开展后期主播开播预告、主播日常互动等</a:t>
            </a:r>
          </a:p>
        </p:txBody>
      </p:sp>
      <p:sp>
        <p:nvSpPr>
          <p:cNvPr id="42" name="671058">
            <a:extLst>
              <a:ext uri="{FF2B5EF4-FFF2-40B4-BE49-F238E27FC236}">
                <a16:creationId xmlns:a16="http://schemas.microsoft.com/office/drawing/2014/main" id="{6502D5B4-0554-4F2D-9635-75E62CB1B0B7}"/>
              </a:ext>
            </a:extLst>
          </p:cNvPr>
          <p:cNvSpPr/>
          <p:nvPr/>
        </p:nvSpPr>
        <p:spPr bwMode="auto">
          <a:xfrm>
            <a:off x="6096000" y="1339097"/>
            <a:ext cx="4252839" cy="74025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直播活动实施方案</a:t>
            </a:r>
          </a:p>
        </p:txBody>
      </p:sp>
      <p:grpSp>
        <p:nvGrpSpPr>
          <p:cNvPr id="61" name="315807">
            <a:extLst>
              <a:ext uri="{FF2B5EF4-FFF2-40B4-BE49-F238E27FC236}">
                <a16:creationId xmlns:a16="http://schemas.microsoft.com/office/drawing/2014/main" id="{6B460D2A-630D-4419-AD89-17CA91C50C51}"/>
              </a:ext>
            </a:extLst>
          </p:cNvPr>
          <p:cNvGrpSpPr/>
          <p:nvPr/>
        </p:nvGrpSpPr>
        <p:grpSpPr>
          <a:xfrm>
            <a:off x="4834709" y="2354197"/>
            <a:ext cx="1690305" cy="1690304"/>
            <a:chOff x="1153706" y="2353777"/>
            <a:chExt cx="1690965" cy="1690964"/>
          </a:xfrm>
        </p:grpSpPr>
        <p:sp>
          <p:nvSpPr>
            <p:cNvPr id="62" name="974014">
              <a:extLst>
                <a:ext uri="{FF2B5EF4-FFF2-40B4-BE49-F238E27FC236}">
                  <a16:creationId xmlns:a16="http://schemas.microsoft.com/office/drawing/2014/main" id="{BD8CCC99-81F2-4DBC-B836-6A0C5B808269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3" name="719295">
              <a:extLst>
                <a:ext uri="{FF2B5EF4-FFF2-40B4-BE49-F238E27FC236}">
                  <a16:creationId xmlns:a16="http://schemas.microsoft.com/office/drawing/2014/main" id="{9AEBC07B-7A76-4470-AB36-656A56880B81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4" name="180615">
              <a:extLst>
                <a:ext uri="{FF2B5EF4-FFF2-40B4-BE49-F238E27FC236}">
                  <a16:creationId xmlns:a16="http://schemas.microsoft.com/office/drawing/2014/main" id="{387DCBE9-878D-46F0-A3D7-2E576539B803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5" name="925896">
              <a:extLst>
                <a:ext uri="{FF2B5EF4-FFF2-40B4-BE49-F238E27FC236}">
                  <a16:creationId xmlns:a16="http://schemas.microsoft.com/office/drawing/2014/main" id="{55A45441-D890-4B9F-B0EF-53255FC4AF9E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1E4496DB-7CA0-5A44-ABDE-47FF2524CE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3113" y="1804507"/>
            <a:ext cx="4502464" cy="378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0333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13131">
            <a:extLst>
              <a:ext uri="{FF2B5EF4-FFF2-40B4-BE49-F238E27FC236}">
                <a16:creationId xmlns:a16="http://schemas.microsoft.com/office/drawing/2014/main" id="{4A5F9AE4-37B6-63BD-32B3-6C4C56ABC96E}"/>
              </a:ext>
            </a:extLst>
          </p:cNvPr>
          <p:cNvSpPr/>
          <p:nvPr/>
        </p:nvSpPr>
        <p:spPr>
          <a:xfrm>
            <a:off x="4265380" y="1034960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过款式直播流程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7BDC5984-CDEF-E2EB-5BB6-7BE95242D8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7831652"/>
              </p:ext>
            </p:extLst>
          </p:nvPr>
        </p:nvGraphicFramePr>
        <p:xfrm>
          <a:off x="1828799" y="2288194"/>
          <a:ext cx="8845422" cy="2926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83051">
                  <a:extLst>
                    <a:ext uri="{9D8B030D-6E8A-4147-A177-3AD203B41FA5}">
                      <a16:colId xmlns:a16="http://schemas.microsoft.com/office/drawing/2014/main" val="2961650280"/>
                    </a:ext>
                  </a:extLst>
                </a:gridCol>
                <a:gridCol w="6662371">
                  <a:extLst>
                    <a:ext uri="{9D8B030D-6E8A-4147-A177-3AD203B41FA5}">
                      <a16:colId xmlns:a16="http://schemas.microsoft.com/office/drawing/2014/main" val="40842851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indent="267970" algn="ctr"/>
                      <a:r>
                        <a:rPr lang="zh-CN" sz="2400" kern="100">
                          <a:effectLst/>
                        </a:rPr>
                        <a:t>时间安排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7970" algn="ctr"/>
                      <a:r>
                        <a:rPr lang="zh-CN" sz="2400" kern="100">
                          <a:effectLst/>
                        </a:rPr>
                        <a:t>直播内容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104935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267970" algn="ctr"/>
                      <a:r>
                        <a:rPr lang="en-US" sz="2400" kern="100">
                          <a:effectLst/>
                        </a:rPr>
                        <a:t>20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00~20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10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400" kern="100">
                          <a:effectLst/>
                        </a:rPr>
                        <a:t>热场互动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190231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267970" algn="ctr"/>
                      <a:r>
                        <a:rPr lang="en-US" sz="2400" kern="100">
                          <a:effectLst/>
                        </a:rPr>
                        <a:t>20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10~20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30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400" kern="100">
                          <a:effectLst/>
                        </a:rPr>
                        <a:t>介绍本场直播第一款商品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988416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267970" algn="ctr"/>
                      <a:r>
                        <a:rPr lang="en-US" sz="2400" kern="100">
                          <a:effectLst/>
                        </a:rPr>
                        <a:t>20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30~20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50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400" kern="100">
                          <a:effectLst/>
                        </a:rPr>
                        <a:t>介绍本场直播第二款商品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043542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267970" algn="ctr"/>
                      <a:r>
                        <a:rPr lang="en-US" sz="2400" kern="100">
                          <a:effectLst/>
                        </a:rPr>
                        <a:t>20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50~21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00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400" kern="100">
                          <a:effectLst/>
                        </a:rPr>
                        <a:t>与用户互动环节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581893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267970" algn="ctr"/>
                      <a:r>
                        <a:rPr lang="en-US" sz="2400" kern="100">
                          <a:effectLst/>
                        </a:rPr>
                        <a:t>21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00~21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20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400" kern="100">
                          <a:effectLst/>
                        </a:rPr>
                        <a:t>介绍本场直播第三款商品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11378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267970" algn="ctr"/>
                      <a:r>
                        <a:rPr lang="en-US" sz="2400" kern="100">
                          <a:effectLst/>
                        </a:rPr>
                        <a:t>21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20~21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40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400" kern="100">
                          <a:effectLst/>
                        </a:rPr>
                        <a:t>介绍本场直播第四款商品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3410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267970" algn="ctr"/>
                      <a:r>
                        <a:rPr lang="en-US" sz="2400" kern="100">
                          <a:effectLst/>
                        </a:rPr>
                        <a:t>21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40~22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00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400" kern="100" dirty="0">
                          <a:effectLst/>
                        </a:rPr>
                        <a:t>再次将本场直播中所有商品快速地介绍一遍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79572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0280601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13131">
            <a:extLst>
              <a:ext uri="{FF2B5EF4-FFF2-40B4-BE49-F238E27FC236}">
                <a16:creationId xmlns:a16="http://schemas.microsoft.com/office/drawing/2014/main" id="{4A5F9AE4-37B6-63BD-32B3-6C4C56ABC96E}"/>
              </a:ext>
            </a:extLst>
          </p:cNvPr>
          <p:cNvSpPr/>
          <p:nvPr/>
        </p:nvSpPr>
        <p:spPr>
          <a:xfrm>
            <a:off x="4265380" y="1034960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循环式直播流程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B80AE55-F3D5-8F64-6E90-0B3DA849DD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037205"/>
              </p:ext>
            </p:extLst>
          </p:nvPr>
        </p:nvGraphicFramePr>
        <p:xfrm>
          <a:off x="1259632" y="2204218"/>
          <a:ext cx="9946433" cy="2926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67251">
                  <a:extLst>
                    <a:ext uri="{9D8B030D-6E8A-4147-A177-3AD203B41FA5}">
                      <a16:colId xmlns:a16="http://schemas.microsoft.com/office/drawing/2014/main" val="1941290560"/>
                    </a:ext>
                  </a:extLst>
                </a:gridCol>
                <a:gridCol w="7579182">
                  <a:extLst>
                    <a:ext uri="{9D8B030D-6E8A-4147-A177-3AD203B41FA5}">
                      <a16:colId xmlns:a16="http://schemas.microsoft.com/office/drawing/2014/main" val="40539711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indent="267970" algn="ctr"/>
                      <a:r>
                        <a:rPr lang="zh-CN" sz="2400" kern="100">
                          <a:effectLst/>
                        </a:rPr>
                        <a:t>时间安排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7970"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zh-CN" sz="2400" kern="100">
                          <a:effectLst/>
                        </a:rPr>
                        <a:t>直播内容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674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267970"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400" kern="100">
                          <a:effectLst/>
                        </a:rPr>
                        <a:t>20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00~20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10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400" kern="100">
                          <a:effectLst/>
                        </a:rPr>
                        <a:t>热场互动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75392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267970"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400" kern="100">
                          <a:effectLst/>
                        </a:rPr>
                        <a:t>20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10~20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40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400" kern="100">
                          <a:effectLst/>
                        </a:rPr>
                        <a:t>介绍本场直播中的三款主推款商品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30244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267970"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400" kern="100">
                          <a:effectLst/>
                        </a:rPr>
                        <a:t>20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40~20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50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400" kern="100">
                          <a:effectLst/>
                        </a:rPr>
                        <a:t>介绍本场直播中的一款“宠粉款”商品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77046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267970"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400" kern="100">
                          <a:effectLst/>
                        </a:rPr>
                        <a:t>20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50~21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20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400" kern="100">
                          <a:effectLst/>
                        </a:rPr>
                        <a:t>介绍本场直播中的三款主推款商品（第一次循环）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244172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267970"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400" kern="100">
                          <a:effectLst/>
                        </a:rPr>
                        <a:t>21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20~21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30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400" kern="100">
                          <a:effectLst/>
                        </a:rPr>
                        <a:t>介绍本场直播中的一款“宠粉款”商品（第一次循环）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812117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267970"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400" kern="100">
                          <a:effectLst/>
                        </a:rPr>
                        <a:t>21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30~22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00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400" kern="100">
                          <a:effectLst/>
                        </a:rPr>
                        <a:t>介绍本场直播中的三款主推款商品（第二次循环）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78370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267970"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400" kern="100">
                          <a:effectLst/>
                        </a:rPr>
                        <a:t>22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00~22</a:t>
                      </a:r>
                      <a:r>
                        <a:rPr lang="zh-CN" sz="2400" kern="100">
                          <a:effectLst/>
                        </a:rPr>
                        <a:t>∶</a:t>
                      </a:r>
                      <a:r>
                        <a:rPr lang="en-US" sz="2400" kern="100">
                          <a:effectLst/>
                        </a:rPr>
                        <a:t>10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400" kern="100" dirty="0">
                          <a:effectLst/>
                        </a:rPr>
                        <a:t>介绍本场直播中的一款“宠粉款”商品（第二次循环）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9807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8922976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F2DD4E3-7EDB-4C5B-A4ED-C04FCD7B3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64" y="-964351"/>
            <a:ext cx="9981862" cy="74599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EFB6B22-AD79-4D42-93EF-F2191749455C}"/>
              </a:ext>
            </a:extLst>
          </p:cNvPr>
          <p:cNvSpPr txBox="1"/>
          <p:nvPr/>
        </p:nvSpPr>
        <p:spPr>
          <a:xfrm>
            <a:off x="2702036" y="1949123"/>
            <a:ext cx="140134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PART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6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kumimoji="1"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082CA76-C253-4F34-85E4-32E849B0B41B}"/>
              </a:ext>
            </a:extLst>
          </p:cNvPr>
          <p:cNvSpPr/>
          <p:nvPr/>
        </p:nvSpPr>
        <p:spPr>
          <a:xfrm>
            <a:off x="4214552" y="2212108"/>
            <a:ext cx="5217654" cy="110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597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撰写直播脚本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C9B8739-59B0-42A0-82D2-A27FE7F351CD}"/>
              </a:ext>
            </a:extLst>
          </p:cNvPr>
          <p:cNvSpPr txBox="1"/>
          <p:nvPr/>
        </p:nvSpPr>
        <p:spPr>
          <a:xfrm>
            <a:off x="2341835" y="4289629"/>
            <a:ext cx="5110326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Write a live streaming script</a:t>
            </a:r>
          </a:p>
        </p:txBody>
      </p:sp>
      <p:sp>
        <p:nvSpPr>
          <p:cNvPr id="15" name="664867">
            <a:extLst>
              <a:ext uri="{FF2B5EF4-FFF2-40B4-BE49-F238E27FC236}">
                <a16:creationId xmlns:a16="http://schemas.microsoft.com/office/drawing/2014/main" id="{385EC12F-CDEC-490C-AEF3-C6C61E4E4E4A}"/>
              </a:ext>
            </a:extLst>
          </p:cNvPr>
          <p:cNvSpPr txBox="1"/>
          <p:nvPr/>
        </p:nvSpPr>
        <p:spPr>
          <a:xfrm>
            <a:off x="9085402" y="4437200"/>
            <a:ext cx="2613449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直播脚本的作用</a:t>
            </a:r>
          </a:p>
        </p:txBody>
      </p:sp>
      <p:sp>
        <p:nvSpPr>
          <p:cNvPr id="16" name="036296">
            <a:extLst>
              <a:ext uri="{FF2B5EF4-FFF2-40B4-BE49-F238E27FC236}">
                <a16:creationId xmlns:a16="http://schemas.microsoft.com/office/drawing/2014/main" id="{0B3B37E2-3435-482F-99AC-B85BE7C2E7A7}"/>
              </a:ext>
            </a:extLst>
          </p:cNvPr>
          <p:cNvSpPr txBox="1"/>
          <p:nvPr/>
        </p:nvSpPr>
        <p:spPr>
          <a:xfrm>
            <a:off x="9085402" y="5413139"/>
            <a:ext cx="3106597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直播间互动及营销工具</a:t>
            </a:r>
          </a:p>
        </p:txBody>
      </p:sp>
      <p:sp>
        <p:nvSpPr>
          <p:cNvPr id="17" name="871467">
            <a:extLst>
              <a:ext uri="{FF2B5EF4-FFF2-40B4-BE49-F238E27FC236}">
                <a16:creationId xmlns:a16="http://schemas.microsoft.com/office/drawing/2014/main" id="{CB21302B-CB9B-42F5-A11C-1AE8C229BB2B}"/>
              </a:ext>
            </a:extLst>
          </p:cNvPr>
          <p:cNvSpPr txBox="1"/>
          <p:nvPr/>
        </p:nvSpPr>
        <p:spPr>
          <a:xfrm>
            <a:off x="9091140" y="4902345"/>
            <a:ext cx="2394163" cy="369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直播脚本设计原则</a:t>
            </a:r>
          </a:p>
        </p:txBody>
      </p:sp>
      <p:sp>
        <p:nvSpPr>
          <p:cNvPr id="2" name="036296">
            <a:extLst>
              <a:ext uri="{FF2B5EF4-FFF2-40B4-BE49-F238E27FC236}">
                <a16:creationId xmlns:a16="http://schemas.microsoft.com/office/drawing/2014/main" id="{63B6DC9D-2791-C740-DF33-62B06267EF86}"/>
              </a:ext>
            </a:extLst>
          </p:cNvPr>
          <p:cNvSpPr txBox="1"/>
          <p:nvPr/>
        </p:nvSpPr>
        <p:spPr>
          <a:xfrm>
            <a:off x="9085402" y="5923949"/>
            <a:ext cx="2547120" cy="369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直播脚本撰写</a:t>
            </a:r>
          </a:p>
        </p:txBody>
      </p:sp>
    </p:spTree>
    <p:extLst>
      <p:ext uri="{BB962C8B-B14F-4D97-AF65-F5344CB8AC3E}">
        <p14:creationId xmlns:p14="http://schemas.microsoft.com/office/powerpoint/2010/main" val="3425740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468153">
            <a:extLst>
              <a:ext uri="{FF2B5EF4-FFF2-40B4-BE49-F238E27FC236}">
                <a16:creationId xmlns:a16="http://schemas.microsoft.com/office/drawing/2014/main" id="{8C5EBD9C-8CF8-4558-959C-42C33F9214C5}"/>
              </a:ext>
            </a:extLst>
          </p:cNvPr>
          <p:cNvCxnSpPr>
            <a:cxnSpLocks/>
          </p:cNvCxnSpPr>
          <p:nvPr/>
        </p:nvCxnSpPr>
        <p:spPr bwMode="auto">
          <a:xfrm>
            <a:off x="4345714" y="2714691"/>
            <a:ext cx="319113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730573">
            <a:extLst>
              <a:ext uri="{FF2B5EF4-FFF2-40B4-BE49-F238E27FC236}">
                <a16:creationId xmlns:a16="http://schemas.microsoft.com/office/drawing/2014/main" id="{85DF231F-B09A-47C4-AB84-2F9E23999D72}"/>
              </a:ext>
            </a:extLst>
          </p:cNvPr>
          <p:cNvCxnSpPr>
            <a:cxnSpLocks/>
          </p:cNvCxnSpPr>
          <p:nvPr/>
        </p:nvCxnSpPr>
        <p:spPr bwMode="auto">
          <a:xfrm>
            <a:off x="4345714" y="3580288"/>
            <a:ext cx="319113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" name="102993">
            <a:extLst>
              <a:ext uri="{FF2B5EF4-FFF2-40B4-BE49-F238E27FC236}">
                <a16:creationId xmlns:a16="http://schemas.microsoft.com/office/drawing/2014/main" id="{6815E5BD-6BCB-4A92-8557-4E4B96E12CA2}"/>
              </a:ext>
            </a:extLst>
          </p:cNvPr>
          <p:cNvCxnSpPr>
            <a:cxnSpLocks/>
          </p:cNvCxnSpPr>
          <p:nvPr/>
        </p:nvCxnSpPr>
        <p:spPr bwMode="auto">
          <a:xfrm>
            <a:off x="4345714" y="4462775"/>
            <a:ext cx="319113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8" name="947174">
            <a:extLst>
              <a:ext uri="{FF2B5EF4-FFF2-40B4-BE49-F238E27FC236}">
                <a16:creationId xmlns:a16="http://schemas.microsoft.com/office/drawing/2014/main" id="{D83D8D70-B7D2-41BE-95BA-47397F0580CD}"/>
              </a:ext>
            </a:extLst>
          </p:cNvPr>
          <p:cNvCxnSpPr>
            <a:cxnSpLocks/>
          </p:cNvCxnSpPr>
          <p:nvPr/>
        </p:nvCxnSpPr>
        <p:spPr bwMode="auto">
          <a:xfrm>
            <a:off x="4345714" y="5350880"/>
            <a:ext cx="319113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9" name="004216">
            <a:extLst>
              <a:ext uri="{FF2B5EF4-FFF2-40B4-BE49-F238E27FC236}">
                <a16:creationId xmlns:a16="http://schemas.microsoft.com/office/drawing/2014/main" id="{CDE986E9-0547-4EBF-A64A-FF0A0B366D91}"/>
              </a:ext>
            </a:extLst>
          </p:cNvPr>
          <p:cNvSpPr/>
          <p:nvPr/>
        </p:nvSpPr>
        <p:spPr bwMode="auto">
          <a:xfrm>
            <a:off x="6934961" y="2284203"/>
            <a:ext cx="3823234" cy="769440"/>
          </a:xfrm>
          <a:prstGeom prst="roundRect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脚本可以确定直播主题</a:t>
            </a:r>
          </a:p>
        </p:txBody>
      </p:sp>
      <p:sp>
        <p:nvSpPr>
          <p:cNvPr id="130" name="476645">
            <a:extLst>
              <a:ext uri="{FF2B5EF4-FFF2-40B4-BE49-F238E27FC236}">
                <a16:creationId xmlns:a16="http://schemas.microsoft.com/office/drawing/2014/main" id="{E0860139-5A93-4FF1-8834-520C90BE222D}"/>
              </a:ext>
            </a:extLst>
          </p:cNvPr>
          <p:cNvSpPr/>
          <p:nvPr/>
        </p:nvSpPr>
        <p:spPr bwMode="auto">
          <a:xfrm>
            <a:off x="6934961" y="3183436"/>
            <a:ext cx="3823234" cy="769440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引导直播有序进行</a:t>
            </a:r>
          </a:p>
        </p:txBody>
      </p:sp>
      <p:sp>
        <p:nvSpPr>
          <p:cNvPr id="131" name="211816">
            <a:extLst>
              <a:ext uri="{FF2B5EF4-FFF2-40B4-BE49-F238E27FC236}">
                <a16:creationId xmlns:a16="http://schemas.microsoft.com/office/drawing/2014/main" id="{B57B9C63-5A55-47D6-B064-299A020F9073}"/>
              </a:ext>
            </a:extLst>
          </p:cNvPr>
          <p:cNvSpPr/>
          <p:nvPr/>
        </p:nvSpPr>
        <p:spPr bwMode="auto">
          <a:xfrm>
            <a:off x="6934962" y="4078056"/>
            <a:ext cx="3823234" cy="769439"/>
          </a:xfrm>
          <a:prstGeom prst="roundRect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把控直播节奏</a:t>
            </a:r>
          </a:p>
        </p:txBody>
      </p:sp>
      <p:sp>
        <p:nvSpPr>
          <p:cNvPr id="132" name="683246">
            <a:extLst>
              <a:ext uri="{FF2B5EF4-FFF2-40B4-BE49-F238E27FC236}">
                <a16:creationId xmlns:a16="http://schemas.microsoft.com/office/drawing/2014/main" id="{CE968A9A-C24F-43AA-8C4C-D76549EDB07D}"/>
              </a:ext>
            </a:extLst>
          </p:cNvPr>
          <p:cNvSpPr/>
          <p:nvPr/>
        </p:nvSpPr>
        <p:spPr bwMode="auto">
          <a:xfrm>
            <a:off x="6934962" y="4966161"/>
            <a:ext cx="3823234" cy="769439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直播流程规范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1AF0FD0-B364-462F-9BA9-DB00F61349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89" y="1154959"/>
            <a:ext cx="5808749" cy="5808749"/>
          </a:xfrm>
          <a:prstGeom prst="rect">
            <a:avLst/>
          </a:prstGeom>
        </p:spPr>
      </p:pic>
      <p:sp>
        <p:nvSpPr>
          <p:cNvPr id="2" name="613131">
            <a:extLst>
              <a:ext uri="{FF2B5EF4-FFF2-40B4-BE49-F238E27FC236}">
                <a16:creationId xmlns:a16="http://schemas.microsoft.com/office/drawing/2014/main" id="{71EBC0E0-4029-22F4-9D3C-6E369FA274A5}"/>
              </a:ext>
            </a:extLst>
          </p:cNvPr>
          <p:cNvSpPr/>
          <p:nvPr/>
        </p:nvSpPr>
        <p:spPr>
          <a:xfrm>
            <a:off x="4265379" y="1034960"/>
            <a:ext cx="41344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直播脚本的作用</a:t>
            </a:r>
          </a:p>
        </p:txBody>
      </p:sp>
    </p:spTree>
    <p:extLst>
      <p:ext uri="{BB962C8B-B14F-4D97-AF65-F5344CB8AC3E}">
        <p14:creationId xmlns:p14="http://schemas.microsoft.com/office/powerpoint/2010/main" val="4284962050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772405">
            <a:extLst>
              <a:ext uri="{FF2B5EF4-FFF2-40B4-BE49-F238E27FC236}">
                <a16:creationId xmlns:a16="http://schemas.microsoft.com/office/drawing/2014/main" id="{5F740121-1A70-49A3-8268-DBDCCA62636C}"/>
              </a:ext>
            </a:extLst>
          </p:cNvPr>
          <p:cNvSpPr/>
          <p:nvPr/>
        </p:nvSpPr>
        <p:spPr>
          <a:xfrm>
            <a:off x="1930128" y="4634735"/>
            <a:ext cx="2269937" cy="43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3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999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直播主题的明确</a:t>
            </a:r>
          </a:p>
        </p:txBody>
      </p:sp>
      <p:sp>
        <p:nvSpPr>
          <p:cNvPr id="39" name="989096">
            <a:extLst>
              <a:ext uri="{FF2B5EF4-FFF2-40B4-BE49-F238E27FC236}">
                <a16:creationId xmlns:a16="http://schemas.microsoft.com/office/drawing/2014/main" id="{741F835D-B58D-4DD7-9874-DC84766C4F5C}"/>
              </a:ext>
            </a:extLst>
          </p:cNvPr>
          <p:cNvSpPr/>
          <p:nvPr/>
        </p:nvSpPr>
        <p:spPr>
          <a:xfrm>
            <a:off x="2305724" y="2543885"/>
            <a:ext cx="1574470" cy="9230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398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主题</a:t>
            </a:r>
          </a:p>
        </p:txBody>
      </p:sp>
      <p:sp>
        <p:nvSpPr>
          <p:cNvPr id="41" name="622945">
            <a:extLst>
              <a:ext uri="{FF2B5EF4-FFF2-40B4-BE49-F238E27FC236}">
                <a16:creationId xmlns:a16="http://schemas.microsoft.com/office/drawing/2014/main" id="{46315F1F-8D84-4362-98D6-26BC0302DB17}"/>
              </a:ext>
            </a:extLst>
          </p:cNvPr>
          <p:cNvSpPr/>
          <p:nvPr/>
        </p:nvSpPr>
        <p:spPr bwMode="auto">
          <a:xfrm>
            <a:off x="2696245" y="3693322"/>
            <a:ext cx="778174" cy="731311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明确</a:t>
            </a:r>
          </a:p>
        </p:txBody>
      </p:sp>
      <p:sp>
        <p:nvSpPr>
          <p:cNvPr id="42" name="467126">
            <a:extLst>
              <a:ext uri="{FF2B5EF4-FFF2-40B4-BE49-F238E27FC236}">
                <a16:creationId xmlns:a16="http://schemas.microsoft.com/office/drawing/2014/main" id="{27B5BAE1-4E22-4675-AF2F-35422A316A5F}"/>
              </a:ext>
            </a:extLst>
          </p:cNvPr>
          <p:cNvSpPr/>
          <p:nvPr/>
        </p:nvSpPr>
        <p:spPr>
          <a:xfrm>
            <a:off x="3972642" y="4659276"/>
            <a:ext cx="2269937" cy="43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3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999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直播节奏的把控</a:t>
            </a:r>
          </a:p>
        </p:txBody>
      </p:sp>
      <p:sp>
        <p:nvSpPr>
          <p:cNvPr id="44" name="201966">
            <a:extLst>
              <a:ext uri="{FF2B5EF4-FFF2-40B4-BE49-F238E27FC236}">
                <a16:creationId xmlns:a16="http://schemas.microsoft.com/office/drawing/2014/main" id="{DAA5B1CA-7A43-4002-8C74-477D3E111C16}"/>
              </a:ext>
            </a:extLst>
          </p:cNvPr>
          <p:cNvSpPr/>
          <p:nvPr/>
        </p:nvSpPr>
        <p:spPr>
          <a:xfrm>
            <a:off x="4350643" y="2568426"/>
            <a:ext cx="1569661" cy="9230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398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节奏</a:t>
            </a:r>
          </a:p>
        </p:txBody>
      </p:sp>
      <p:sp>
        <p:nvSpPr>
          <p:cNvPr id="46" name="418567">
            <a:extLst>
              <a:ext uri="{FF2B5EF4-FFF2-40B4-BE49-F238E27FC236}">
                <a16:creationId xmlns:a16="http://schemas.microsoft.com/office/drawing/2014/main" id="{E660490A-DE1F-495F-B452-F11792D9F599}"/>
              </a:ext>
            </a:extLst>
          </p:cNvPr>
          <p:cNvSpPr/>
          <p:nvPr/>
        </p:nvSpPr>
        <p:spPr bwMode="auto">
          <a:xfrm>
            <a:off x="4776081" y="3714993"/>
            <a:ext cx="778174" cy="731311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把控</a:t>
            </a:r>
          </a:p>
        </p:txBody>
      </p:sp>
      <p:sp>
        <p:nvSpPr>
          <p:cNvPr id="47" name="252748">
            <a:extLst>
              <a:ext uri="{FF2B5EF4-FFF2-40B4-BE49-F238E27FC236}">
                <a16:creationId xmlns:a16="http://schemas.microsoft.com/office/drawing/2014/main" id="{005310BF-A3C4-4928-9CCB-202E634CF5AB}"/>
              </a:ext>
            </a:extLst>
          </p:cNvPr>
          <p:cNvSpPr/>
          <p:nvPr/>
        </p:nvSpPr>
        <p:spPr>
          <a:xfrm>
            <a:off x="6242579" y="4634735"/>
            <a:ext cx="2269937" cy="43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3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999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直播分工的调度</a:t>
            </a:r>
          </a:p>
        </p:txBody>
      </p:sp>
      <p:sp>
        <p:nvSpPr>
          <p:cNvPr id="49" name="996688">
            <a:extLst>
              <a:ext uri="{FF2B5EF4-FFF2-40B4-BE49-F238E27FC236}">
                <a16:creationId xmlns:a16="http://schemas.microsoft.com/office/drawing/2014/main" id="{8BA9BF93-77D5-4A3B-918A-898A40094443}"/>
              </a:ext>
            </a:extLst>
          </p:cNvPr>
          <p:cNvSpPr/>
          <p:nvPr/>
        </p:nvSpPr>
        <p:spPr>
          <a:xfrm>
            <a:off x="6620580" y="2543885"/>
            <a:ext cx="1569660" cy="9230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398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分工</a:t>
            </a:r>
          </a:p>
        </p:txBody>
      </p:sp>
      <p:sp>
        <p:nvSpPr>
          <p:cNvPr id="51" name="103288">
            <a:extLst>
              <a:ext uri="{FF2B5EF4-FFF2-40B4-BE49-F238E27FC236}">
                <a16:creationId xmlns:a16="http://schemas.microsoft.com/office/drawing/2014/main" id="{9964D633-9143-4958-9193-040BA2BCC98C}"/>
              </a:ext>
            </a:extLst>
          </p:cNvPr>
          <p:cNvSpPr/>
          <p:nvPr/>
        </p:nvSpPr>
        <p:spPr bwMode="auto">
          <a:xfrm>
            <a:off x="6958728" y="3712637"/>
            <a:ext cx="778174" cy="731311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调度</a:t>
            </a:r>
          </a:p>
        </p:txBody>
      </p:sp>
      <p:sp>
        <p:nvSpPr>
          <p:cNvPr id="52" name="575618">
            <a:extLst>
              <a:ext uri="{FF2B5EF4-FFF2-40B4-BE49-F238E27FC236}">
                <a16:creationId xmlns:a16="http://schemas.microsoft.com/office/drawing/2014/main" id="{C6CF3044-5FF3-49F4-B1F7-8C44AD4FA1EC}"/>
              </a:ext>
            </a:extLst>
          </p:cNvPr>
          <p:cNvSpPr/>
          <p:nvPr/>
        </p:nvSpPr>
        <p:spPr>
          <a:xfrm>
            <a:off x="8411471" y="4634735"/>
            <a:ext cx="2269937" cy="43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3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999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直播互动的引导</a:t>
            </a:r>
          </a:p>
        </p:txBody>
      </p:sp>
      <p:sp>
        <p:nvSpPr>
          <p:cNvPr id="54" name="781209">
            <a:extLst>
              <a:ext uri="{FF2B5EF4-FFF2-40B4-BE49-F238E27FC236}">
                <a16:creationId xmlns:a16="http://schemas.microsoft.com/office/drawing/2014/main" id="{7DE0AB0A-153B-4EFA-9467-B835847D1530}"/>
              </a:ext>
            </a:extLst>
          </p:cNvPr>
          <p:cNvSpPr/>
          <p:nvPr/>
        </p:nvSpPr>
        <p:spPr>
          <a:xfrm>
            <a:off x="8789474" y="2543885"/>
            <a:ext cx="1569660" cy="9230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398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互动</a:t>
            </a:r>
          </a:p>
        </p:txBody>
      </p:sp>
      <p:sp>
        <p:nvSpPr>
          <p:cNvPr id="56" name="998800">
            <a:extLst>
              <a:ext uri="{FF2B5EF4-FFF2-40B4-BE49-F238E27FC236}">
                <a16:creationId xmlns:a16="http://schemas.microsoft.com/office/drawing/2014/main" id="{F919A310-EA60-4DAA-A9A8-D7A8AD538946}"/>
              </a:ext>
            </a:extLst>
          </p:cNvPr>
          <p:cNvSpPr/>
          <p:nvPr/>
        </p:nvSpPr>
        <p:spPr bwMode="auto">
          <a:xfrm>
            <a:off x="9185217" y="3685159"/>
            <a:ext cx="778174" cy="731311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引导</a:t>
            </a: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6706E8E8-09A2-FEBA-E9B9-526D4626F575}"/>
              </a:ext>
            </a:extLst>
          </p:cNvPr>
          <p:cNvSpPr/>
          <p:nvPr/>
        </p:nvSpPr>
        <p:spPr>
          <a:xfrm>
            <a:off x="3746639" y="1372008"/>
            <a:ext cx="46987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直播脚本设计原则</a:t>
            </a:r>
          </a:p>
        </p:txBody>
      </p:sp>
    </p:spTree>
    <p:extLst>
      <p:ext uri="{BB962C8B-B14F-4D97-AF65-F5344CB8AC3E}">
        <p14:creationId xmlns:p14="http://schemas.microsoft.com/office/powerpoint/2010/main" val="993172440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413870">
            <a:extLst>
              <a:ext uri="{FF2B5EF4-FFF2-40B4-BE49-F238E27FC236}">
                <a16:creationId xmlns:a16="http://schemas.microsoft.com/office/drawing/2014/main" id="{52978506-3C86-4A6A-AB34-76108D905BC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761656" y="2642626"/>
            <a:ext cx="2486629" cy="2485802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" name="258041">
            <a:extLst>
              <a:ext uri="{FF2B5EF4-FFF2-40B4-BE49-F238E27FC236}">
                <a16:creationId xmlns:a16="http://schemas.microsoft.com/office/drawing/2014/main" id="{8C783B55-C7C4-4081-A1D0-B3FCE4AD982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309332" flipH="1" flipV="1">
            <a:off x="4009918" y="1838460"/>
            <a:ext cx="3996454" cy="3996452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rgbClr val="0760D9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7" name="620471">
            <a:extLst>
              <a:ext uri="{FF2B5EF4-FFF2-40B4-BE49-F238E27FC236}">
                <a16:creationId xmlns:a16="http://schemas.microsoft.com/office/drawing/2014/main" id="{ED0BDBA0-D0C5-47C8-8D6A-D4BFBB04C6F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20209332" flipH="1" flipV="1">
            <a:off x="7362424" y="3123943"/>
            <a:ext cx="821101" cy="707845"/>
          </a:xfrm>
          <a:prstGeom prst="triangle">
            <a:avLst/>
          </a:prstGeom>
          <a:solidFill>
            <a:srgbClr val="0760D9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8" name="992891">
            <a:extLst>
              <a:ext uri="{FF2B5EF4-FFF2-40B4-BE49-F238E27FC236}">
                <a16:creationId xmlns:a16="http://schemas.microsoft.com/office/drawing/2014/main" id="{60A3E206-5076-4A9D-ADA8-37FC26A3EA4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309332">
            <a:off x="4009918" y="1838460"/>
            <a:ext cx="3996454" cy="3996452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rgbClr val="FFC000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9" name="837072">
            <a:extLst>
              <a:ext uri="{FF2B5EF4-FFF2-40B4-BE49-F238E27FC236}">
                <a16:creationId xmlns:a16="http://schemas.microsoft.com/office/drawing/2014/main" id="{00CD3C35-5E5E-4F05-9CA8-EF638A1AC29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9409332" flipV="1">
            <a:off x="3834473" y="3864413"/>
            <a:ext cx="821100" cy="707845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0" name="199492">
            <a:extLst>
              <a:ext uri="{FF2B5EF4-FFF2-40B4-BE49-F238E27FC236}">
                <a16:creationId xmlns:a16="http://schemas.microsoft.com/office/drawing/2014/main" id="{ED866A61-4048-4FE4-B456-C78AE6AE9C6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1309332">
            <a:off x="7560427" y="3502551"/>
            <a:ext cx="809888" cy="809888"/>
          </a:xfrm>
          <a:prstGeom prst="ellipse">
            <a:avLst/>
          </a:prstGeom>
          <a:solidFill>
            <a:srgbClr val="0760D9"/>
          </a:solid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9pPr>
          </a:lstStyle>
          <a:p>
            <a:pPr algn="ctr" defTabSz="913399" fontAlgn="base">
              <a:spcBef>
                <a:spcPct val="0"/>
              </a:spcBef>
              <a:spcAft>
                <a:spcPct val="0"/>
              </a:spcAft>
            </a:pPr>
            <a:endParaRPr sz="1999" dirty="0"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1" name="033673">
            <a:extLst>
              <a:ext uri="{FF2B5EF4-FFF2-40B4-BE49-F238E27FC236}">
                <a16:creationId xmlns:a16="http://schemas.microsoft.com/office/drawing/2014/main" id="{4A33120B-6C3D-4331-B2E3-D10BF84AABDD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1309332">
            <a:off x="3811531" y="3365759"/>
            <a:ext cx="809888" cy="809888"/>
          </a:xfrm>
          <a:prstGeom prst="ellipse">
            <a:avLst/>
          </a:prstGeom>
          <a:solidFill>
            <a:srgbClr val="FFC000"/>
          </a:solidFill>
          <a:ln w="762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9pPr>
          </a:lstStyle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sz="1999" dirty="0"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2" name="305193">
            <a:extLst>
              <a:ext uri="{FF2B5EF4-FFF2-40B4-BE49-F238E27FC236}">
                <a16:creationId xmlns:a16="http://schemas.microsoft.com/office/drawing/2014/main" id="{F01C2AE5-A763-4F32-BCFF-38915FB3F58F}"/>
              </a:ext>
            </a:extLst>
          </p:cNvPr>
          <p:cNvSpPr/>
          <p:nvPr>
            <p:custDataLst>
              <p:tags r:id="rId8"/>
            </p:custDataLst>
          </p:nvPr>
        </p:nvSpPr>
        <p:spPr bwMode="auto">
          <a:xfrm>
            <a:off x="4066988" y="3551907"/>
            <a:ext cx="299917" cy="4371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386" y="14175"/>
                </a:moveTo>
                <a:lnTo>
                  <a:pt x="6223" y="14175"/>
                </a:lnTo>
                <a:cubicBezTo>
                  <a:pt x="5734" y="13446"/>
                  <a:pt x="5147" y="12716"/>
                  <a:pt x="4568" y="12003"/>
                </a:cubicBezTo>
                <a:cubicBezTo>
                  <a:pt x="3287" y="10427"/>
                  <a:pt x="1963" y="8797"/>
                  <a:pt x="1963" y="7425"/>
                </a:cubicBezTo>
                <a:cubicBezTo>
                  <a:pt x="1963" y="4075"/>
                  <a:pt x="5927" y="1350"/>
                  <a:pt x="10800" y="1350"/>
                </a:cubicBezTo>
                <a:cubicBezTo>
                  <a:pt x="15672" y="1350"/>
                  <a:pt x="19636" y="4075"/>
                  <a:pt x="19636" y="7425"/>
                </a:cubicBezTo>
                <a:cubicBezTo>
                  <a:pt x="19636" y="8787"/>
                  <a:pt x="18312" y="10425"/>
                  <a:pt x="17029" y="12011"/>
                </a:cubicBezTo>
                <a:cubicBezTo>
                  <a:pt x="16455" y="12723"/>
                  <a:pt x="15873" y="13449"/>
                  <a:pt x="15386" y="14175"/>
                </a:cubicBezTo>
                <a:moveTo>
                  <a:pt x="10800" y="20249"/>
                </a:moveTo>
                <a:cubicBezTo>
                  <a:pt x="9805" y="20249"/>
                  <a:pt x="9347" y="20171"/>
                  <a:pt x="8839" y="19406"/>
                </a:cubicBezTo>
                <a:lnTo>
                  <a:pt x="13000" y="19048"/>
                </a:lnTo>
                <a:cubicBezTo>
                  <a:pt x="12398" y="20164"/>
                  <a:pt x="11959" y="20249"/>
                  <a:pt x="10800" y="20249"/>
                </a:cubicBezTo>
                <a:moveTo>
                  <a:pt x="7595" y="16813"/>
                </a:moveTo>
                <a:cubicBezTo>
                  <a:pt x="7417" y="16407"/>
                  <a:pt x="7215" y="15978"/>
                  <a:pt x="6991" y="15525"/>
                </a:cubicBezTo>
                <a:lnTo>
                  <a:pt x="14616" y="15525"/>
                </a:lnTo>
                <a:cubicBezTo>
                  <a:pt x="14496" y="15767"/>
                  <a:pt x="14375" y="16010"/>
                  <a:pt x="14270" y="16239"/>
                </a:cubicBezTo>
                <a:cubicBezTo>
                  <a:pt x="14270" y="16239"/>
                  <a:pt x="7595" y="16813"/>
                  <a:pt x="7595" y="16813"/>
                </a:cubicBezTo>
                <a:close/>
                <a:moveTo>
                  <a:pt x="13345" y="18343"/>
                </a:moveTo>
                <a:lnTo>
                  <a:pt x="8476" y="18762"/>
                </a:lnTo>
                <a:cubicBezTo>
                  <a:pt x="8303" y="18416"/>
                  <a:pt x="8116" y="18011"/>
                  <a:pt x="7890" y="17483"/>
                </a:cubicBezTo>
                <a:cubicBezTo>
                  <a:pt x="7887" y="17477"/>
                  <a:pt x="7883" y="17469"/>
                  <a:pt x="7881" y="17462"/>
                </a:cubicBezTo>
                <a:lnTo>
                  <a:pt x="13957" y="16941"/>
                </a:lnTo>
                <a:cubicBezTo>
                  <a:pt x="13871" y="17140"/>
                  <a:pt x="13778" y="17350"/>
                  <a:pt x="13698" y="17537"/>
                </a:cubicBezTo>
                <a:cubicBezTo>
                  <a:pt x="13569" y="17841"/>
                  <a:pt x="13453" y="18104"/>
                  <a:pt x="13345" y="18343"/>
                </a:cubicBezTo>
                <a:moveTo>
                  <a:pt x="10800" y="0"/>
                </a:moveTo>
                <a:cubicBezTo>
                  <a:pt x="4835" y="0"/>
                  <a:pt x="0" y="3324"/>
                  <a:pt x="0" y="7425"/>
                </a:cubicBezTo>
                <a:cubicBezTo>
                  <a:pt x="0" y="10146"/>
                  <a:pt x="3621" y="13029"/>
                  <a:pt x="4939" y="15562"/>
                </a:cubicBezTo>
                <a:cubicBezTo>
                  <a:pt x="6906" y="19339"/>
                  <a:pt x="6688" y="21599"/>
                  <a:pt x="10800" y="21599"/>
                </a:cubicBezTo>
                <a:cubicBezTo>
                  <a:pt x="14972" y="21599"/>
                  <a:pt x="14692" y="19349"/>
                  <a:pt x="16660" y="15577"/>
                </a:cubicBezTo>
                <a:cubicBezTo>
                  <a:pt x="17983" y="13039"/>
                  <a:pt x="21600" y="10124"/>
                  <a:pt x="21600" y="7425"/>
                </a:cubicBezTo>
                <a:cubicBezTo>
                  <a:pt x="21600" y="3324"/>
                  <a:pt x="16764" y="0"/>
                  <a:pt x="10800" y="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lIns="19043" tIns="19043" rIns="19043" bIns="19043" anchor="ctr"/>
          <a:lstStyle/>
          <a:p>
            <a:pPr algn="ctr" defTabSz="228509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499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3" name="777513">
            <a:extLst>
              <a:ext uri="{FF2B5EF4-FFF2-40B4-BE49-F238E27FC236}">
                <a16:creationId xmlns:a16="http://schemas.microsoft.com/office/drawing/2014/main" id="{7E221AA7-1235-4067-B8D4-F91B1CA9C1CF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>
            <a:off x="7772523" y="3687980"/>
            <a:ext cx="404504" cy="392057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lIns="19043" tIns="19043" rIns="19043" bIns="19043" anchor="ctr"/>
          <a:lstStyle/>
          <a:p>
            <a:pPr algn="ctr" defTabSz="228509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499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6" name="256533">
            <a:extLst>
              <a:ext uri="{FF2B5EF4-FFF2-40B4-BE49-F238E27FC236}">
                <a16:creationId xmlns:a16="http://schemas.microsoft.com/office/drawing/2014/main" id="{BFCC95C6-2324-426F-A1CE-AD4A791E6364}"/>
              </a:ext>
            </a:extLst>
          </p:cNvPr>
          <p:cNvSpPr txBox="1"/>
          <p:nvPr/>
        </p:nvSpPr>
        <p:spPr>
          <a:xfrm>
            <a:off x="732955" y="3144381"/>
            <a:ext cx="2817210" cy="1384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优惠券红包</a:t>
            </a:r>
            <a:endParaRPr lang="en-US" altLang="zh-CN" sz="2799" b="0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pPr algn="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领取</a:t>
            </a:r>
            <a:endParaRPr lang="en-US" altLang="zh-CN" sz="2799" b="0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pPr algn="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限观众行为</a:t>
            </a:r>
          </a:p>
        </p:txBody>
      </p:sp>
      <p:sp>
        <p:nvSpPr>
          <p:cNvPr id="48" name="462134">
            <a:extLst>
              <a:ext uri="{FF2B5EF4-FFF2-40B4-BE49-F238E27FC236}">
                <a16:creationId xmlns:a16="http://schemas.microsoft.com/office/drawing/2014/main" id="{27CEA993-9A46-48DB-A515-0ACA09023AB6}"/>
              </a:ext>
            </a:extLst>
          </p:cNvPr>
          <p:cNvSpPr txBox="1"/>
          <p:nvPr/>
        </p:nvSpPr>
        <p:spPr>
          <a:xfrm>
            <a:off x="8491827" y="2784431"/>
            <a:ext cx="2817210" cy="22461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</a:t>
            </a:r>
            <a:r>
              <a:rPr lang="zh-CN" altLang="en-US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）倒计时秒杀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3.</a:t>
            </a:r>
            <a:r>
              <a:rPr lang="zh-CN" altLang="en-US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 裂变券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4.</a:t>
            </a:r>
            <a:r>
              <a:rPr lang="zh-CN" altLang="en-US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粉丝灯牌设置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5.</a:t>
            </a:r>
            <a:r>
              <a:rPr lang="zh-CN" altLang="en-US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直播排位赛</a:t>
            </a:r>
          </a:p>
        </p:txBody>
      </p:sp>
      <p:sp>
        <p:nvSpPr>
          <p:cNvPr id="49" name="307315">
            <a:extLst>
              <a:ext uri="{FF2B5EF4-FFF2-40B4-BE49-F238E27FC236}">
                <a16:creationId xmlns:a16="http://schemas.microsoft.com/office/drawing/2014/main" id="{D241C8EA-4723-480A-A3CB-C5EFE5A2C69C}"/>
              </a:ext>
            </a:extLst>
          </p:cNvPr>
          <p:cNvSpPr/>
          <p:nvPr/>
        </p:nvSpPr>
        <p:spPr>
          <a:xfrm>
            <a:off x="5228996" y="4155104"/>
            <a:ext cx="16203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</a:rPr>
              <a:t>直播互动营销工具</a:t>
            </a:r>
          </a:p>
        </p:txBody>
      </p:sp>
      <p:sp>
        <p:nvSpPr>
          <p:cNvPr id="50" name="679735">
            <a:extLst>
              <a:ext uri="{FF2B5EF4-FFF2-40B4-BE49-F238E27FC236}">
                <a16:creationId xmlns:a16="http://schemas.microsoft.com/office/drawing/2014/main" id="{36133F83-53A5-418F-AC4E-10A1E0FDD68F}"/>
              </a:ext>
            </a:extLst>
          </p:cNvPr>
          <p:cNvSpPr>
            <a:spLocks noEditPoints="1"/>
          </p:cNvSpPr>
          <p:nvPr/>
        </p:nvSpPr>
        <p:spPr bwMode="auto">
          <a:xfrm>
            <a:off x="5634856" y="3070886"/>
            <a:ext cx="757712" cy="984425"/>
          </a:xfrm>
          <a:custGeom>
            <a:avLst/>
            <a:gdLst>
              <a:gd name="T0" fmla="*/ 55 w 254"/>
              <a:gd name="T1" fmla="*/ 116 h 330"/>
              <a:gd name="T2" fmla="*/ 47 w 254"/>
              <a:gd name="T3" fmla="*/ 144 h 330"/>
              <a:gd name="T4" fmla="*/ 20 w 254"/>
              <a:gd name="T5" fmla="*/ 128 h 330"/>
              <a:gd name="T6" fmla="*/ 29 w 254"/>
              <a:gd name="T7" fmla="*/ 103 h 330"/>
              <a:gd name="T8" fmla="*/ 108 w 254"/>
              <a:gd name="T9" fmla="*/ 104 h 330"/>
              <a:gd name="T10" fmla="*/ 114 w 254"/>
              <a:gd name="T11" fmla="*/ 133 h 330"/>
              <a:gd name="T12" fmla="*/ 85 w 254"/>
              <a:gd name="T13" fmla="*/ 141 h 330"/>
              <a:gd name="T14" fmla="*/ 82 w 254"/>
              <a:gd name="T15" fmla="*/ 111 h 330"/>
              <a:gd name="T16" fmla="*/ 160 w 254"/>
              <a:gd name="T17" fmla="*/ 101 h 330"/>
              <a:gd name="T18" fmla="*/ 175 w 254"/>
              <a:gd name="T19" fmla="*/ 122 h 330"/>
              <a:gd name="T20" fmla="*/ 158 w 254"/>
              <a:gd name="T21" fmla="*/ 147 h 330"/>
              <a:gd name="T22" fmla="*/ 140 w 254"/>
              <a:gd name="T23" fmla="*/ 121 h 330"/>
              <a:gd name="T24" fmla="*/ 156 w 254"/>
              <a:gd name="T25" fmla="*/ 101 h 330"/>
              <a:gd name="T26" fmla="*/ 234 w 254"/>
              <a:gd name="T27" fmla="*/ 113 h 330"/>
              <a:gd name="T28" fmla="*/ 229 w 254"/>
              <a:gd name="T29" fmla="*/ 142 h 330"/>
              <a:gd name="T30" fmla="*/ 201 w 254"/>
              <a:gd name="T31" fmla="*/ 131 h 330"/>
              <a:gd name="T32" fmla="*/ 208 w 254"/>
              <a:gd name="T33" fmla="*/ 103 h 330"/>
              <a:gd name="T34" fmla="*/ 42 w 254"/>
              <a:gd name="T35" fmla="*/ 157 h 330"/>
              <a:gd name="T36" fmla="*/ 70 w 254"/>
              <a:gd name="T37" fmla="*/ 160 h 330"/>
              <a:gd name="T38" fmla="*/ 93 w 254"/>
              <a:gd name="T39" fmla="*/ 155 h 330"/>
              <a:gd name="T40" fmla="*/ 102 w 254"/>
              <a:gd name="T41" fmla="*/ 156 h 330"/>
              <a:gd name="T42" fmla="*/ 127 w 254"/>
              <a:gd name="T43" fmla="*/ 162 h 330"/>
              <a:gd name="T44" fmla="*/ 152 w 254"/>
              <a:gd name="T45" fmla="*/ 156 h 330"/>
              <a:gd name="T46" fmla="*/ 162 w 254"/>
              <a:gd name="T47" fmla="*/ 155 h 330"/>
              <a:gd name="T48" fmla="*/ 185 w 254"/>
              <a:gd name="T49" fmla="*/ 160 h 330"/>
              <a:gd name="T50" fmla="*/ 212 w 254"/>
              <a:gd name="T51" fmla="*/ 157 h 330"/>
              <a:gd name="T52" fmla="*/ 221 w 254"/>
              <a:gd name="T53" fmla="*/ 154 h 330"/>
              <a:gd name="T54" fmla="*/ 242 w 254"/>
              <a:gd name="T55" fmla="*/ 159 h 330"/>
              <a:gd name="T56" fmla="*/ 253 w 254"/>
              <a:gd name="T57" fmla="*/ 194 h 330"/>
              <a:gd name="T58" fmla="*/ 242 w 254"/>
              <a:gd name="T59" fmla="*/ 225 h 330"/>
              <a:gd name="T60" fmla="*/ 194 w 254"/>
              <a:gd name="T61" fmla="*/ 232 h 330"/>
              <a:gd name="T62" fmla="*/ 182 w 254"/>
              <a:gd name="T63" fmla="*/ 225 h 330"/>
              <a:gd name="T64" fmla="*/ 135 w 254"/>
              <a:gd name="T65" fmla="*/ 236 h 330"/>
              <a:gd name="T66" fmla="*/ 123 w 254"/>
              <a:gd name="T67" fmla="*/ 225 h 330"/>
              <a:gd name="T68" fmla="*/ 84 w 254"/>
              <a:gd name="T69" fmla="*/ 325 h 330"/>
              <a:gd name="T70" fmla="*/ 63 w 254"/>
              <a:gd name="T71" fmla="*/ 223 h 330"/>
              <a:gd name="T72" fmla="*/ 24 w 254"/>
              <a:gd name="T73" fmla="*/ 327 h 330"/>
              <a:gd name="T74" fmla="*/ 4 w 254"/>
              <a:gd name="T75" fmla="*/ 206 h 330"/>
              <a:gd name="T76" fmla="*/ 4 w 254"/>
              <a:gd name="T77" fmla="*/ 165 h 330"/>
              <a:gd name="T78" fmla="*/ 33 w 254"/>
              <a:gd name="T79" fmla="*/ 160 h 330"/>
              <a:gd name="T80" fmla="*/ 71 w 254"/>
              <a:gd name="T81" fmla="*/ 51 h 330"/>
              <a:gd name="T82" fmla="*/ 86 w 254"/>
              <a:gd name="T83" fmla="*/ 74 h 330"/>
              <a:gd name="T84" fmla="*/ 65 w 254"/>
              <a:gd name="T85" fmla="*/ 96 h 330"/>
              <a:gd name="T86" fmla="*/ 51 w 254"/>
              <a:gd name="T87" fmla="*/ 70 h 330"/>
              <a:gd name="T88" fmla="*/ 67 w 254"/>
              <a:gd name="T89" fmla="*/ 51 h 330"/>
              <a:gd name="T90" fmla="*/ 145 w 254"/>
              <a:gd name="T91" fmla="*/ 66 h 330"/>
              <a:gd name="T92" fmla="*/ 138 w 254"/>
              <a:gd name="T93" fmla="*/ 94 h 330"/>
              <a:gd name="T94" fmla="*/ 111 w 254"/>
              <a:gd name="T95" fmla="*/ 79 h 330"/>
              <a:gd name="T96" fmla="*/ 121 w 254"/>
              <a:gd name="T97" fmla="*/ 53 h 330"/>
              <a:gd name="T98" fmla="*/ 198 w 254"/>
              <a:gd name="T99" fmla="*/ 54 h 330"/>
              <a:gd name="T100" fmla="*/ 205 w 254"/>
              <a:gd name="T101" fmla="*/ 83 h 330"/>
              <a:gd name="T102" fmla="*/ 175 w 254"/>
              <a:gd name="T103" fmla="*/ 91 h 330"/>
              <a:gd name="T104" fmla="*/ 173 w 254"/>
              <a:gd name="T105" fmla="*/ 61 h 330"/>
              <a:gd name="T106" fmla="*/ 100 w 254"/>
              <a:gd name="T107" fmla="*/ 0 h 330"/>
              <a:gd name="T108" fmla="*/ 115 w 254"/>
              <a:gd name="T109" fmla="*/ 21 h 330"/>
              <a:gd name="T110" fmla="*/ 97 w 254"/>
              <a:gd name="T111" fmla="*/ 46 h 330"/>
              <a:gd name="T112" fmla="*/ 80 w 254"/>
              <a:gd name="T113" fmla="*/ 20 h 330"/>
              <a:gd name="T114" fmla="*/ 96 w 254"/>
              <a:gd name="T115" fmla="*/ 0 h 330"/>
              <a:gd name="T116" fmla="*/ 174 w 254"/>
              <a:gd name="T117" fmla="*/ 12 h 330"/>
              <a:gd name="T118" fmla="*/ 169 w 254"/>
              <a:gd name="T119" fmla="*/ 42 h 330"/>
              <a:gd name="T120" fmla="*/ 141 w 254"/>
              <a:gd name="T121" fmla="*/ 30 h 330"/>
              <a:gd name="T122" fmla="*/ 149 w 254"/>
              <a:gd name="T123" fmla="*/ 3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4" h="330">
                <a:moveTo>
                  <a:pt x="37" y="101"/>
                </a:moveTo>
                <a:lnTo>
                  <a:pt x="37" y="101"/>
                </a:lnTo>
                <a:lnTo>
                  <a:pt x="37" y="101"/>
                </a:lnTo>
                <a:lnTo>
                  <a:pt x="38" y="101"/>
                </a:lnTo>
                <a:lnTo>
                  <a:pt x="39" y="101"/>
                </a:lnTo>
                <a:lnTo>
                  <a:pt x="40" y="101"/>
                </a:lnTo>
                <a:lnTo>
                  <a:pt x="42" y="101"/>
                </a:lnTo>
                <a:lnTo>
                  <a:pt x="43" y="102"/>
                </a:lnTo>
                <a:lnTo>
                  <a:pt x="45" y="103"/>
                </a:lnTo>
                <a:lnTo>
                  <a:pt x="46" y="103"/>
                </a:lnTo>
                <a:lnTo>
                  <a:pt x="48" y="104"/>
                </a:lnTo>
                <a:lnTo>
                  <a:pt x="49" y="106"/>
                </a:lnTo>
                <a:lnTo>
                  <a:pt x="51" y="107"/>
                </a:lnTo>
                <a:lnTo>
                  <a:pt x="52" y="109"/>
                </a:lnTo>
                <a:lnTo>
                  <a:pt x="53" y="111"/>
                </a:lnTo>
                <a:lnTo>
                  <a:pt x="54" y="113"/>
                </a:lnTo>
                <a:lnTo>
                  <a:pt x="55" y="116"/>
                </a:lnTo>
                <a:lnTo>
                  <a:pt x="55" y="119"/>
                </a:lnTo>
                <a:lnTo>
                  <a:pt x="55" y="119"/>
                </a:lnTo>
                <a:lnTo>
                  <a:pt x="55" y="120"/>
                </a:lnTo>
                <a:lnTo>
                  <a:pt x="55" y="121"/>
                </a:lnTo>
                <a:lnTo>
                  <a:pt x="55" y="122"/>
                </a:lnTo>
                <a:lnTo>
                  <a:pt x="55" y="124"/>
                </a:lnTo>
                <a:lnTo>
                  <a:pt x="55" y="125"/>
                </a:lnTo>
                <a:lnTo>
                  <a:pt x="55" y="127"/>
                </a:lnTo>
                <a:lnTo>
                  <a:pt x="55" y="129"/>
                </a:lnTo>
                <a:lnTo>
                  <a:pt x="54" y="131"/>
                </a:lnTo>
                <a:lnTo>
                  <a:pt x="54" y="133"/>
                </a:lnTo>
                <a:lnTo>
                  <a:pt x="53" y="135"/>
                </a:lnTo>
                <a:lnTo>
                  <a:pt x="52" y="137"/>
                </a:lnTo>
                <a:lnTo>
                  <a:pt x="52" y="139"/>
                </a:lnTo>
                <a:lnTo>
                  <a:pt x="50" y="141"/>
                </a:lnTo>
                <a:lnTo>
                  <a:pt x="48" y="142"/>
                </a:lnTo>
                <a:lnTo>
                  <a:pt x="47" y="144"/>
                </a:lnTo>
                <a:lnTo>
                  <a:pt x="45" y="145"/>
                </a:lnTo>
                <a:lnTo>
                  <a:pt x="43" y="146"/>
                </a:lnTo>
                <a:lnTo>
                  <a:pt x="40" y="146"/>
                </a:lnTo>
                <a:lnTo>
                  <a:pt x="37" y="147"/>
                </a:lnTo>
                <a:lnTo>
                  <a:pt x="37" y="147"/>
                </a:lnTo>
                <a:lnTo>
                  <a:pt x="34" y="146"/>
                </a:lnTo>
                <a:lnTo>
                  <a:pt x="31" y="146"/>
                </a:lnTo>
                <a:lnTo>
                  <a:pt x="29" y="145"/>
                </a:lnTo>
                <a:lnTo>
                  <a:pt x="28" y="144"/>
                </a:lnTo>
                <a:lnTo>
                  <a:pt x="26" y="142"/>
                </a:lnTo>
                <a:lnTo>
                  <a:pt x="24" y="141"/>
                </a:lnTo>
                <a:lnTo>
                  <a:pt x="23" y="139"/>
                </a:lnTo>
                <a:lnTo>
                  <a:pt x="22" y="137"/>
                </a:lnTo>
                <a:lnTo>
                  <a:pt x="21" y="135"/>
                </a:lnTo>
                <a:lnTo>
                  <a:pt x="20" y="133"/>
                </a:lnTo>
                <a:lnTo>
                  <a:pt x="20" y="131"/>
                </a:lnTo>
                <a:lnTo>
                  <a:pt x="20" y="128"/>
                </a:lnTo>
                <a:lnTo>
                  <a:pt x="20" y="127"/>
                </a:lnTo>
                <a:lnTo>
                  <a:pt x="20" y="125"/>
                </a:lnTo>
                <a:lnTo>
                  <a:pt x="20" y="124"/>
                </a:lnTo>
                <a:lnTo>
                  <a:pt x="20" y="122"/>
                </a:lnTo>
                <a:lnTo>
                  <a:pt x="20" y="121"/>
                </a:lnTo>
                <a:lnTo>
                  <a:pt x="20" y="120"/>
                </a:lnTo>
                <a:lnTo>
                  <a:pt x="20" y="119"/>
                </a:lnTo>
                <a:lnTo>
                  <a:pt x="20" y="119"/>
                </a:lnTo>
                <a:lnTo>
                  <a:pt x="20" y="116"/>
                </a:lnTo>
                <a:lnTo>
                  <a:pt x="20" y="113"/>
                </a:lnTo>
                <a:lnTo>
                  <a:pt x="21" y="111"/>
                </a:lnTo>
                <a:lnTo>
                  <a:pt x="23" y="109"/>
                </a:lnTo>
                <a:lnTo>
                  <a:pt x="24" y="107"/>
                </a:lnTo>
                <a:lnTo>
                  <a:pt x="25" y="106"/>
                </a:lnTo>
                <a:lnTo>
                  <a:pt x="26" y="104"/>
                </a:lnTo>
                <a:lnTo>
                  <a:pt x="28" y="103"/>
                </a:lnTo>
                <a:lnTo>
                  <a:pt x="29" y="103"/>
                </a:lnTo>
                <a:lnTo>
                  <a:pt x="31" y="102"/>
                </a:lnTo>
                <a:lnTo>
                  <a:pt x="32" y="101"/>
                </a:lnTo>
                <a:lnTo>
                  <a:pt x="34" y="101"/>
                </a:lnTo>
                <a:lnTo>
                  <a:pt x="35" y="101"/>
                </a:lnTo>
                <a:lnTo>
                  <a:pt x="36" y="101"/>
                </a:lnTo>
                <a:lnTo>
                  <a:pt x="37" y="101"/>
                </a:lnTo>
                <a:close/>
                <a:moveTo>
                  <a:pt x="97" y="101"/>
                </a:moveTo>
                <a:lnTo>
                  <a:pt x="97" y="101"/>
                </a:lnTo>
                <a:lnTo>
                  <a:pt x="98" y="101"/>
                </a:lnTo>
                <a:lnTo>
                  <a:pt x="99" y="101"/>
                </a:lnTo>
                <a:lnTo>
                  <a:pt x="100" y="101"/>
                </a:lnTo>
                <a:lnTo>
                  <a:pt x="101" y="101"/>
                </a:lnTo>
                <a:lnTo>
                  <a:pt x="102" y="101"/>
                </a:lnTo>
                <a:lnTo>
                  <a:pt x="104" y="102"/>
                </a:lnTo>
                <a:lnTo>
                  <a:pt x="105" y="103"/>
                </a:lnTo>
                <a:lnTo>
                  <a:pt x="107" y="103"/>
                </a:lnTo>
                <a:lnTo>
                  <a:pt x="108" y="104"/>
                </a:lnTo>
                <a:lnTo>
                  <a:pt x="110" y="106"/>
                </a:lnTo>
                <a:lnTo>
                  <a:pt x="111" y="107"/>
                </a:lnTo>
                <a:lnTo>
                  <a:pt x="112" y="109"/>
                </a:lnTo>
                <a:lnTo>
                  <a:pt x="113" y="111"/>
                </a:lnTo>
                <a:lnTo>
                  <a:pt x="114" y="113"/>
                </a:lnTo>
                <a:lnTo>
                  <a:pt x="115" y="116"/>
                </a:lnTo>
                <a:lnTo>
                  <a:pt x="115" y="119"/>
                </a:lnTo>
                <a:lnTo>
                  <a:pt x="115" y="119"/>
                </a:lnTo>
                <a:lnTo>
                  <a:pt x="115" y="120"/>
                </a:lnTo>
                <a:lnTo>
                  <a:pt x="115" y="121"/>
                </a:lnTo>
                <a:lnTo>
                  <a:pt x="115" y="122"/>
                </a:lnTo>
                <a:lnTo>
                  <a:pt x="115" y="124"/>
                </a:lnTo>
                <a:lnTo>
                  <a:pt x="115" y="125"/>
                </a:lnTo>
                <a:lnTo>
                  <a:pt x="115" y="127"/>
                </a:lnTo>
                <a:lnTo>
                  <a:pt x="115" y="129"/>
                </a:lnTo>
                <a:lnTo>
                  <a:pt x="114" y="131"/>
                </a:lnTo>
                <a:lnTo>
                  <a:pt x="114" y="133"/>
                </a:lnTo>
                <a:lnTo>
                  <a:pt x="113" y="135"/>
                </a:lnTo>
                <a:lnTo>
                  <a:pt x="112" y="137"/>
                </a:lnTo>
                <a:lnTo>
                  <a:pt x="112" y="139"/>
                </a:lnTo>
                <a:lnTo>
                  <a:pt x="110" y="141"/>
                </a:lnTo>
                <a:lnTo>
                  <a:pt x="108" y="142"/>
                </a:lnTo>
                <a:lnTo>
                  <a:pt x="107" y="144"/>
                </a:lnTo>
                <a:lnTo>
                  <a:pt x="105" y="145"/>
                </a:lnTo>
                <a:lnTo>
                  <a:pt x="103" y="146"/>
                </a:lnTo>
                <a:lnTo>
                  <a:pt x="101" y="146"/>
                </a:lnTo>
                <a:lnTo>
                  <a:pt x="97" y="147"/>
                </a:lnTo>
                <a:lnTo>
                  <a:pt x="97" y="147"/>
                </a:lnTo>
                <a:lnTo>
                  <a:pt x="94" y="146"/>
                </a:lnTo>
                <a:lnTo>
                  <a:pt x="92" y="146"/>
                </a:lnTo>
                <a:lnTo>
                  <a:pt x="90" y="145"/>
                </a:lnTo>
                <a:lnTo>
                  <a:pt x="88" y="144"/>
                </a:lnTo>
                <a:lnTo>
                  <a:pt x="86" y="142"/>
                </a:lnTo>
                <a:lnTo>
                  <a:pt x="85" y="141"/>
                </a:lnTo>
                <a:lnTo>
                  <a:pt x="83" y="139"/>
                </a:lnTo>
                <a:lnTo>
                  <a:pt x="83" y="137"/>
                </a:lnTo>
                <a:lnTo>
                  <a:pt x="82" y="135"/>
                </a:lnTo>
                <a:lnTo>
                  <a:pt x="81" y="133"/>
                </a:lnTo>
                <a:lnTo>
                  <a:pt x="81" y="131"/>
                </a:lnTo>
                <a:lnTo>
                  <a:pt x="80" y="129"/>
                </a:lnTo>
                <a:lnTo>
                  <a:pt x="80" y="127"/>
                </a:lnTo>
                <a:lnTo>
                  <a:pt x="80" y="125"/>
                </a:lnTo>
                <a:lnTo>
                  <a:pt x="80" y="124"/>
                </a:lnTo>
                <a:lnTo>
                  <a:pt x="80" y="122"/>
                </a:lnTo>
                <a:lnTo>
                  <a:pt x="80" y="121"/>
                </a:lnTo>
                <a:lnTo>
                  <a:pt x="80" y="120"/>
                </a:lnTo>
                <a:lnTo>
                  <a:pt x="80" y="119"/>
                </a:lnTo>
                <a:lnTo>
                  <a:pt x="80" y="119"/>
                </a:lnTo>
                <a:lnTo>
                  <a:pt x="80" y="116"/>
                </a:lnTo>
                <a:lnTo>
                  <a:pt x="81" y="113"/>
                </a:lnTo>
                <a:lnTo>
                  <a:pt x="82" y="111"/>
                </a:lnTo>
                <a:lnTo>
                  <a:pt x="83" y="109"/>
                </a:lnTo>
                <a:lnTo>
                  <a:pt x="84" y="107"/>
                </a:lnTo>
                <a:lnTo>
                  <a:pt x="86" y="106"/>
                </a:lnTo>
                <a:lnTo>
                  <a:pt x="87" y="104"/>
                </a:lnTo>
                <a:lnTo>
                  <a:pt x="89" y="103"/>
                </a:lnTo>
                <a:lnTo>
                  <a:pt x="90" y="103"/>
                </a:lnTo>
                <a:lnTo>
                  <a:pt x="92" y="102"/>
                </a:lnTo>
                <a:lnTo>
                  <a:pt x="93" y="101"/>
                </a:lnTo>
                <a:lnTo>
                  <a:pt x="94" y="101"/>
                </a:lnTo>
                <a:lnTo>
                  <a:pt x="96" y="101"/>
                </a:lnTo>
                <a:lnTo>
                  <a:pt x="96" y="101"/>
                </a:lnTo>
                <a:lnTo>
                  <a:pt x="97" y="101"/>
                </a:lnTo>
                <a:close/>
                <a:moveTo>
                  <a:pt x="157" y="101"/>
                </a:moveTo>
                <a:lnTo>
                  <a:pt x="158" y="101"/>
                </a:lnTo>
                <a:lnTo>
                  <a:pt x="158" y="101"/>
                </a:lnTo>
                <a:lnTo>
                  <a:pt x="159" y="101"/>
                </a:lnTo>
                <a:lnTo>
                  <a:pt x="160" y="101"/>
                </a:lnTo>
                <a:lnTo>
                  <a:pt x="161" y="101"/>
                </a:lnTo>
                <a:lnTo>
                  <a:pt x="162" y="101"/>
                </a:lnTo>
                <a:lnTo>
                  <a:pt x="164" y="102"/>
                </a:lnTo>
                <a:lnTo>
                  <a:pt x="165" y="103"/>
                </a:lnTo>
                <a:lnTo>
                  <a:pt x="167" y="103"/>
                </a:lnTo>
                <a:lnTo>
                  <a:pt x="168" y="104"/>
                </a:lnTo>
                <a:lnTo>
                  <a:pt x="169" y="106"/>
                </a:lnTo>
                <a:lnTo>
                  <a:pt x="171" y="107"/>
                </a:lnTo>
                <a:lnTo>
                  <a:pt x="172" y="109"/>
                </a:lnTo>
                <a:lnTo>
                  <a:pt x="173" y="111"/>
                </a:lnTo>
                <a:lnTo>
                  <a:pt x="174" y="113"/>
                </a:lnTo>
                <a:lnTo>
                  <a:pt x="175" y="116"/>
                </a:lnTo>
                <a:lnTo>
                  <a:pt x="175" y="119"/>
                </a:lnTo>
                <a:lnTo>
                  <a:pt x="175" y="119"/>
                </a:lnTo>
                <a:lnTo>
                  <a:pt x="175" y="120"/>
                </a:lnTo>
                <a:lnTo>
                  <a:pt x="175" y="121"/>
                </a:lnTo>
                <a:lnTo>
                  <a:pt x="175" y="122"/>
                </a:lnTo>
                <a:lnTo>
                  <a:pt x="175" y="124"/>
                </a:lnTo>
                <a:lnTo>
                  <a:pt x="175" y="125"/>
                </a:lnTo>
                <a:lnTo>
                  <a:pt x="175" y="127"/>
                </a:lnTo>
                <a:lnTo>
                  <a:pt x="175" y="129"/>
                </a:lnTo>
                <a:lnTo>
                  <a:pt x="174" y="131"/>
                </a:lnTo>
                <a:lnTo>
                  <a:pt x="174" y="133"/>
                </a:lnTo>
                <a:lnTo>
                  <a:pt x="173" y="135"/>
                </a:lnTo>
                <a:lnTo>
                  <a:pt x="172" y="137"/>
                </a:lnTo>
                <a:lnTo>
                  <a:pt x="172" y="139"/>
                </a:lnTo>
                <a:lnTo>
                  <a:pt x="170" y="141"/>
                </a:lnTo>
                <a:lnTo>
                  <a:pt x="169" y="142"/>
                </a:lnTo>
                <a:lnTo>
                  <a:pt x="167" y="144"/>
                </a:lnTo>
                <a:lnTo>
                  <a:pt x="165" y="145"/>
                </a:lnTo>
                <a:lnTo>
                  <a:pt x="163" y="146"/>
                </a:lnTo>
                <a:lnTo>
                  <a:pt x="161" y="146"/>
                </a:lnTo>
                <a:lnTo>
                  <a:pt x="158" y="147"/>
                </a:lnTo>
                <a:lnTo>
                  <a:pt x="158" y="147"/>
                </a:lnTo>
                <a:lnTo>
                  <a:pt x="154" y="146"/>
                </a:lnTo>
                <a:lnTo>
                  <a:pt x="152" y="146"/>
                </a:lnTo>
                <a:lnTo>
                  <a:pt x="150" y="145"/>
                </a:lnTo>
                <a:lnTo>
                  <a:pt x="148" y="144"/>
                </a:lnTo>
                <a:lnTo>
                  <a:pt x="147" y="142"/>
                </a:lnTo>
                <a:lnTo>
                  <a:pt x="145" y="141"/>
                </a:lnTo>
                <a:lnTo>
                  <a:pt x="143" y="139"/>
                </a:lnTo>
                <a:lnTo>
                  <a:pt x="143" y="137"/>
                </a:lnTo>
                <a:lnTo>
                  <a:pt x="142" y="135"/>
                </a:lnTo>
                <a:lnTo>
                  <a:pt x="142" y="133"/>
                </a:lnTo>
                <a:lnTo>
                  <a:pt x="141" y="131"/>
                </a:lnTo>
                <a:lnTo>
                  <a:pt x="140" y="129"/>
                </a:lnTo>
                <a:lnTo>
                  <a:pt x="140" y="127"/>
                </a:lnTo>
                <a:lnTo>
                  <a:pt x="140" y="125"/>
                </a:lnTo>
                <a:lnTo>
                  <a:pt x="140" y="124"/>
                </a:lnTo>
                <a:lnTo>
                  <a:pt x="140" y="122"/>
                </a:lnTo>
                <a:lnTo>
                  <a:pt x="140" y="121"/>
                </a:lnTo>
                <a:lnTo>
                  <a:pt x="140" y="120"/>
                </a:lnTo>
                <a:lnTo>
                  <a:pt x="140" y="119"/>
                </a:lnTo>
                <a:lnTo>
                  <a:pt x="140" y="119"/>
                </a:lnTo>
                <a:lnTo>
                  <a:pt x="140" y="116"/>
                </a:lnTo>
                <a:lnTo>
                  <a:pt x="141" y="113"/>
                </a:lnTo>
                <a:lnTo>
                  <a:pt x="142" y="111"/>
                </a:lnTo>
                <a:lnTo>
                  <a:pt x="143" y="109"/>
                </a:lnTo>
                <a:lnTo>
                  <a:pt x="144" y="107"/>
                </a:lnTo>
                <a:lnTo>
                  <a:pt x="146" y="106"/>
                </a:lnTo>
                <a:lnTo>
                  <a:pt x="147" y="104"/>
                </a:lnTo>
                <a:lnTo>
                  <a:pt x="149" y="103"/>
                </a:lnTo>
                <a:lnTo>
                  <a:pt x="150" y="103"/>
                </a:lnTo>
                <a:lnTo>
                  <a:pt x="151" y="102"/>
                </a:lnTo>
                <a:lnTo>
                  <a:pt x="153" y="101"/>
                </a:lnTo>
                <a:lnTo>
                  <a:pt x="154" y="101"/>
                </a:lnTo>
                <a:lnTo>
                  <a:pt x="156" y="101"/>
                </a:lnTo>
                <a:lnTo>
                  <a:pt x="156" y="101"/>
                </a:lnTo>
                <a:lnTo>
                  <a:pt x="157" y="101"/>
                </a:lnTo>
                <a:close/>
                <a:moveTo>
                  <a:pt x="217" y="101"/>
                </a:moveTo>
                <a:lnTo>
                  <a:pt x="218" y="101"/>
                </a:lnTo>
                <a:lnTo>
                  <a:pt x="218" y="101"/>
                </a:lnTo>
                <a:lnTo>
                  <a:pt x="219" y="101"/>
                </a:lnTo>
                <a:lnTo>
                  <a:pt x="219" y="101"/>
                </a:lnTo>
                <a:lnTo>
                  <a:pt x="221" y="101"/>
                </a:lnTo>
                <a:lnTo>
                  <a:pt x="222" y="101"/>
                </a:lnTo>
                <a:lnTo>
                  <a:pt x="224" y="102"/>
                </a:lnTo>
                <a:lnTo>
                  <a:pt x="225" y="103"/>
                </a:lnTo>
                <a:lnTo>
                  <a:pt x="227" y="103"/>
                </a:lnTo>
                <a:lnTo>
                  <a:pt x="228" y="104"/>
                </a:lnTo>
                <a:lnTo>
                  <a:pt x="229" y="106"/>
                </a:lnTo>
                <a:lnTo>
                  <a:pt x="231" y="107"/>
                </a:lnTo>
                <a:lnTo>
                  <a:pt x="232" y="109"/>
                </a:lnTo>
                <a:lnTo>
                  <a:pt x="233" y="111"/>
                </a:lnTo>
                <a:lnTo>
                  <a:pt x="234" y="113"/>
                </a:lnTo>
                <a:lnTo>
                  <a:pt x="235" y="116"/>
                </a:lnTo>
                <a:lnTo>
                  <a:pt x="235" y="119"/>
                </a:lnTo>
                <a:lnTo>
                  <a:pt x="235" y="119"/>
                </a:lnTo>
                <a:lnTo>
                  <a:pt x="235" y="120"/>
                </a:lnTo>
                <a:lnTo>
                  <a:pt x="235" y="121"/>
                </a:lnTo>
                <a:lnTo>
                  <a:pt x="235" y="122"/>
                </a:lnTo>
                <a:lnTo>
                  <a:pt x="235" y="124"/>
                </a:lnTo>
                <a:lnTo>
                  <a:pt x="235" y="125"/>
                </a:lnTo>
                <a:lnTo>
                  <a:pt x="235" y="127"/>
                </a:lnTo>
                <a:lnTo>
                  <a:pt x="235" y="129"/>
                </a:lnTo>
                <a:lnTo>
                  <a:pt x="234" y="131"/>
                </a:lnTo>
                <a:lnTo>
                  <a:pt x="234" y="133"/>
                </a:lnTo>
                <a:lnTo>
                  <a:pt x="234" y="135"/>
                </a:lnTo>
                <a:lnTo>
                  <a:pt x="232" y="137"/>
                </a:lnTo>
                <a:lnTo>
                  <a:pt x="232" y="139"/>
                </a:lnTo>
                <a:lnTo>
                  <a:pt x="230" y="141"/>
                </a:lnTo>
                <a:lnTo>
                  <a:pt x="229" y="142"/>
                </a:lnTo>
                <a:lnTo>
                  <a:pt x="227" y="144"/>
                </a:lnTo>
                <a:lnTo>
                  <a:pt x="226" y="145"/>
                </a:lnTo>
                <a:lnTo>
                  <a:pt x="223" y="146"/>
                </a:lnTo>
                <a:lnTo>
                  <a:pt x="221" y="146"/>
                </a:lnTo>
                <a:lnTo>
                  <a:pt x="218" y="147"/>
                </a:lnTo>
                <a:lnTo>
                  <a:pt x="218" y="147"/>
                </a:lnTo>
                <a:lnTo>
                  <a:pt x="214" y="146"/>
                </a:lnTo>
                <a:lnTo>
                  <a:pt x="212" y="146"/>
                </a:lnTo>
                <a:lnTo>
                  <a:pt x="210" y="145"/>
                </a:lnTo>
                <a:lnTo>
                  <a:pt x="208" y="144"/>
                </a:lnTo>
                <a:lnTo>
                  <a:pt x="206" y="142"/>
                </a:lnTo>
                <a:lnTo>
                  <a:pt x="205" y="141"/>
                </a:lnTo>
                <a:lnTo>
                  <a:pt x="203" y="139"/>
                </a:lnTo>
                <a:lnTo>
                  <a:pt x="203" y="137"/>
                </a:lnTo>
                <a:lnTo>
                  <a:pt x="202" y="135"/>
                </a:lnTo>
                <a:lnTo>
                  <a:pt x="201" y="133"/>
                </a:lnTo>
                <a:lnTo>
                  <a:pt x="201" y="131"/>
                </a:lnTo>
                <a:lnTo>
                  <a:pt x="200" y="129"/>
                </a:lnTo>
                <a:lnTo>
                  <a:pt x="200" y="127"/>
                </a:lnTo>
                <a:lnTo>
                  <a:pt x="200" y="125"/>
                </a:lnTo>
                <a:lnTo>
                  <a:pt x="200" y="124"/>
                </a:lnTo>
                <a:lnTo>
                  <a:pt x="200" y="122"/>
                </a:lnTo>
                <a:lnTo>
                  <a:pt x="200" y="121"/>
                </a:lnTo>
                <a:lnTo>
                  <a:pt x="200" y="120"/>
                </a:lnTo>
                <a:lnTo>
                  <a:pt x="200" y="119"/>
                </a:lnTo>
                <a:lnTo>
                  <a:pt x="200" y="119"/>
                </a:lnTo>
                <a:lnTo>
                  <a:pt x="200" y="116"/>
                </a:lnTo>
                <a:lnTo>
                  <a:pt x="201" y="113"/>
                </a:lnTo>
                <a:lnTo>
                  <a:pt x="202" y="111"/>
                </a:lnTo>
                <a:lnTo>
                  <a:pt x="203" y="109"/>
                </a:lnTo>
                <a:lnTo>
                  <a:pt x="204" y="107"/>
                </a:lnTo>
                <a:lnTo>
                  <a:pt x="206" y="106"/>
                </a:lnTo>
                <a:lnTo>
                  <a:pt x="207" y="104"/>
                </a:lnTo>
                <a:lnTo>
                  <a:pt x="208" y="103"/>
                </a:lnTo>
                <a:lnTo>
                  <a:pt x="210" y="103"/>
                </a:lnTo>
                <a:lnTo>
                  <a:pt x="211" y="102"/>
                </a:lnTo>
                <a:lnTo>
                  <a:pt x="213" y="101"/>
                </a:lnTo>
                <a:lnTo>
                  <a:pt x="214" y="101"/>
                </a:lnTo>
                <a:lnTo>
                  <a:pt x="216" y="101"/>
                </a:lnTo>
                <a:lnTo>
                  <a:pt x="216" y="101"/>
                </a:lnTo>
                <a:lnTo>
                  <a:pt x="217" y="101"/>
                </a:lnTo>
                <a:close/>
                <a:moveTo>
                  <a:pt x="38" y="153"/>
                </a:moveTo>
                <a:lnTo>
                  <a:pt x="38" y="153"/>
                </a:lnTo>
                <a:lnTo>
                  <a:pt x="39" y="153"/>
                </a:lnTo>
                <a:lnTo>
                  <a:pt x="39" y="153"/>
                </a:lnTo>
                <a:lnTo>
                  <a:pt x="40" y="153"/>
                </a:lnTo>
                <a:lnTo>
                  <a:pt x="41" y="154"/>
                </a:lnTo>
                <a:lnTo>
                  <a:pt x="42" y="154"/>
                </a:lnTo>
                <a:lnTo>
                  <a:pt x="42" y="155"/>
                </a:lnTo>
                <a:lnTo>
                  <a:pt x="42" y="156"/>
                </a:lnTo>
                <a:lnTo>
                  <a:pt x="42" y="157"/>
                </a:lnTo>
                <a:lnTo>
                  <a:pt x="42" y="158"/>
                </a:lnTo>
                <a:lnTo>
                  <a:pt x="42" y="160"/>
                </a:lnTo>
                <a:lnTo>
                  <a:pt x="40" y="161"/>
                </a:lnTo>
                <a:lnTo>
                  <a:pt x="39" y="164"/>
                </a:lnTo>
                <a:lnTo>
                  <a:pt x="44" y="175"/>
                </a:lnTo>
                <a:lnTo>
                  <a:pt x="50" y="153"/>
                </a:lnTo>
                <a:lnTo>
                  <a:pt x="51" y="153"/>
                </a:lnTo>
                <a:lnTo>
                  <a:pt x="52" y="153"/>
                </a:lnTo>
                <a:lnTo>
                  <a:pt x="53" y="154"/>
                </a:lnTo>
                <a:lnTo>
                  <a:pt x="55" y="154"/>
                </a:lnTo>
                <a:lnTo>
                  <a:pt x="56" y="156"/>
                </a:lnTo>
                <a:lnTo>
                  <a:pt x="58" y="156"/>
                </a:lnTo>
                <a:lnTo>
                  <a:pt x="61" y="157"/>
                </a:lnTo>
                <a:lnTo>
                  <a:pt x="63" y="159"/>
                </a:lnTo>
                <a:lnTo>
                  <a:pt x="65" y="160"/>
                </a:lnTo>
                <a:lnTo>
                  <a:pt x="67" y="162"/>
                </a:lnTo>
                <a:lnTo>
                  <a:pt x="70" y="160"/>
                </a:lnTo>
                <a:lnTo>
                  <a:pt x="72" y="159"/>
                </a:lnTo>
                <a:lnTo>
                  <a:pt x="74" y="157"/>
                </a:lnTo>
                <a:lnTo>
                  <a:pt x="77" y="156"/>
                </a:lnTo>
                <a:lnTo>
                  <a:pt x="78" y="156"/>
                </a:lnTo>
                <a:lnTo>
                  <a:pt x="80" y="154"/>
                </a:lnTo>
                <a:lnTo>
                  <a:pt x="82" y="154"/>
                </a:lnTo>
                <a:lnTo>
                  <a:pt x="83" y="153"/>
                </a:lnTo>
                <a:lnTo>
                  <a:pt x="84" y="153"/>
                </a:lnTo>
                <a:lnTo>
                  <a:pt x="84" y="153"/>
                </a:lnTo>
                <a:lnTo>
                  <a:pt x="91" y="175"/>
                </a:lnTo>
                <a:lnTo>
                  <a:pt x="95" y="164"/>
                </a:lnTo>
                <a:lnTo>
                  <a:pt x="94" y="161"/>
                </a:lnTo>
                <a:lnTo>
                  <a:pt x="93" y="160"/>
                </a:lnTo>
                <a:lnTo>
                  <a:pt x="93" y="158"/>
                </a:lnTo>
                <a:lnTo>
                  <a:pt x="93" y="157"/>
                </a:lnTo>
                <a:lnTo>
                  <a:pt x="93" y="156"/>
                </a:lnTo>
                <a:lnTo>
                  <a:pt x="93" y="155"/>
                </a:lnTo>
                <a:lnTo>
                  <a:pt x="93" y="154"/>
                </a:lnTo>
                <a:lnTo>
                  <a:pt x="94" y="154"/>
                </a:lnTo>
                <a:lnTo>
                  <a:pt x="94" y="154"/>
                </a:lnTo>
                <a:lnTo>
                  <a:pt x="95" y="153"/>
                </a:lnTo>
                <a:lnTo>
                  <a:pt x="96" y="153"/>
                </a:lnTo>
                <a:lnTo>
                  <a:pt x="96" y="153"/>
                </a:lnTo>
                <a:lnTo>
                  <a:pt x="97" y="153"/>
                </a:lnTo>
                <a:lnTo>
                  <a:pt x="97" y="153"/>
                </a:lnTo>
                <a:lnTo>
                  <a:pt x="97" y="153"/>
                </a:lnTo>
                <a:lnTo>
                  <a:pt x="98" y="153"/>
                </a:lnTo>
                <a:lnTo>
                  <a:pt x="99" y="153"/>
                </a:lnTo>
                <a:lnTo>
                  <a:pt x="99" y="153"/>
                </a:lnTo>
                <a:lnTo>
                  <a:pt x="100" y="153"/>
                </a:lnTo>
                <a:lnTo>
                  <a:pt x="101" y="154"/>
                </a:lnTo>
                <a:lnTo>
                  <a:pt x="101" y="154"/>
                </a:lnTo>
                <a:lnTo>
                  <a:pt x="102" y="155"/>
                </a:lnTo>
                <a:lnTo>
                  <a:pt x="102" y="156"/>
                </a:lnTo>
                <a:lnTo>
                  <a:pt x="102" y="157"/>
                </a:lnTo>
                <a:lnTo>
                  <a:pt x="102" y="158"/>
                </a:lnTo>
                <a:lnTo>
                  <a:pt x="102" y="160"/>
                </a:lnTo>
                <a:lnTo>
                  <a:pt x="101" y="161"/>
                </a:lnTo>
                <a:lnTo>
                  <a:pt x="99" y="164"/>
                </a:lnTo>
                <a:lnTo>
                  <a:pt x="104" y="175"/>
                </a:lnTo>
                <a:lnTo>
                  <a:pt x="110" y="153"/>
                </a:lnTo>
                <a:lnTo>
                  <a:pt x="111" y="153"/>
                </a:lnTo>
                <a:lnTo>
                  <a:pt x="112" y="153"/>
                </a:lnTo>
                <a:lnTo>
                  <a:pt x="113" y="154"/>
                </a:lnTo>
                <a:lnTo>
                  <a:pt x="114" y="154"/>
                </a:lnTo>
                <a:lnTo>
                  <a:pt x="116" y="156"/>
                </a:lnTo>
                <a:lnTo>
                  <a:pt x="118" y="156"/>
                </a:lnTo>
                <a:lnTo>
                  <a:pt x="120" y="157"/>
                </a:lnTo>
                <a:lnTo>
                  <a:pt x="123" y="159"/>
                </a:lnTo>
                <a:lnTo>
                  <a:pt x="125" y="160"/>
                </a:lnTo>
                <a:lnTo>
                  <a:pt x="127" y="162"/>
                </a:lnTo>
                <a:lnTo>
                  <a:pt x="129" y="160"/>
                </a:lnTo>
                <a:lnTo>
                  <a:pt x="132" y="159"/>
                </a:lnTo>
                <a:lnTo>
                  <a:pt x="134" y="157"/>
                </a:lnTo>
                <a:lnTo>
                  <a:pt x="137" y="156"/>
                </a:lnTo>
                <a:lnTo>
                  <a:pt x="139" y="156"/>
                </a:lnTo>
                <a:lnTo>
                  <a:pt x="140" y="154"/>
                </a:lnTo>
                <a:lnTo>
                  <a:pt x="142" y="154"/>
                </a:lnTo>
                <a:lnTo>
                  <a:pt x="143" y="153"/>
                </a:lnTo>
                <a:lnTo>
                  <a:pt x="144" y="153"/>
                </a:lnTo>
                <a:lnTo>
                  <a:pt x="144" y="153"/>
                </a:lnTo>
                <a:lnTo>
                  <a:pt x="151" y="175"/>
                </a:lnTo>
                <a:lnTo>
                  <a:pt x="155" y="164"/>
                </a:lnTo>
                <a:lnTo>
                  <a:pt x="154" y="161"/>
                </a:lnTo>
                <a:lnTo>
                  <a:pt x="153" y="160"/>
                </a:lnTo>
                <a:lnTo>
                  <a:pt x="153" y="158"/>
                </a:lnTo>
                <a:lnTo>
                  <a:pt x="152" y="157"/>
                </a:lnTo>
                <a:lnTo>
                  <a:pt x="152" y="156"/>
                </a:lnTo>
                <a:lnTo>
                  <a:pt x="153" y="155"/>
                </a:lnTo>
                <a:lnTo>
                  <a:pt x="153" y="154"/>
                </a:lnTo>
                <a:lnTo>
                  <a:pt x="154" y="154"/>
                </a:lnTo>
                <a:lnTo>
                  <a:pt x="154" y="154"/>
                </a:lnTo>
                <a:lnTo>
                  <a:pt x="155" y="153"/>
                </a:lnTo>
                <a:lnTo>
                  <a:pt x="156" y="153"/>
                </a:lnTo>
                <a:lnTo>
                  <a:pt x="156" y="153"/>
                </a:lnTo>
                <a:lnTo>
                  <a:pt x="157" y="153"/>
                </a:lnTo>
                <a:lnTo>
                  <a:pt x="157" y="153"/>
                </a:lnTo>
                <a:lnTo>
                  <a:pt x="158" y="153"/>
                </a:lnTo>
                <a:lnTo>
                  <a:pt x="158" y="153"/>
                </a:lnTo>
                <a:lnTo>
                  <a:pt x="159" y="153"/>
                </a:lnTo>
                <a:lnTo>
                  <a:pt x="159" y="153"/>
                </a:lnTo>
                <a:lnTo>
                  <a:pt x="160" y="153"/>
                </a:lnTo>
                <a:lnTo>
                  <a:pt x="161" y="154"/>
                </a:lnTo>
                <a:lnTo>
                  <a:pt x="161" y="154"/>
                </a:lnTo>
                <a:lnTo>
                  <a:pt x="162" y="155"/>
                </a:lnTo>
                <a:lnTo>
                  <a:pt x="162" y="156"/>
                </a:lnTo>
                <a:lnTo>
                  <a:pt x="162" y="157"/>
                </a:lnTo>
                <a:lnTo>
                  <a:pt x="162" y="158"/>
                </a:lnTo>
                <a:lnTo>
                  <a:pt x="161" y="160"/>
                </a:lnTo>
                <a:lnTo>
                  <a:pt x="161" y="161"/>
                </a:lnTo>
                <a:lnTo>
                  <a:pt x="159" y="164"/>
                </a:lnTo>
                <a:lnTo>
                  <a:pt x="163" y="175"/>
                </a:lnTo>
                <a:lnTo>
                  <a:pt x="170" y="153"/>
                </a:lnTo>
                <a:lnTo>
                  <a:pt x="170" y="153"/>
                </a:lnTo>
                <a:lnTo>
                  <a:pt x="172" y="153"/>
                </a:lnTo>
                <a:lnTo>
                  <a:pt x="173" y="154"/>
                </a:lnTo>
                <a:lnTo>
                  <a:pt x="174" y="154"/>
                </a:lnTo>
                <a:lnTo>
                  <a:pt x="176" y="156"/>
                </a:lnTo>
                <a:lnTo>
                  <a:pt x="178" y="156"/>
                </a:lnTo>
                <a:lnTo>
                  <a:pt x="180" y="157"/>
                </a:lnTo>
                <a:lnTo>
                  <a:pt x="183" y="159"/>
                </a:lnTo>
                <a:lnTo>
                  <a:pt x="185" y="160"/>
                </a:lnTo>
                <a:lnTo>
                  <a:pt x="187" y="162"/>
                </a:lnTo>
                <a:lnTo>
                  <a:pt x="189" y="160"/>
                </a:lnTo>
                <a:lnTo>
                  <a:pt x="192" y="159"/>
                </a:lnTo>
                <a:lnTo>
                  <a:pt x="194" y="157"/>
                </a:lnTo>
                <a:lnTo>
                  <a:pt x="196" y="156"/>
                </a:lnTo>
                <a:lnTo>
                  <a:pt x="198" y="156"/>
                </a:lnTo>
                <a:lnTo>
                  <a:pt x="200" y="154"/>
                </a:lnTo>
                <a:lnTo>
                  <a:pt x="202" y="154"/>
                </a:lnTo>
                <a:lnTo>
                  <a:pt x="203" y="153"/>
                </a:lnTo>
                <a:lnTo>
                  <a:pt x="203" y="153"/>
                </a:lnTo>
                <a:lnTo>
                  <a:pt x="204" y="153"/>
                </a:lnTo>
                <a:lnTo>
                  <a:pt x="211" y="175"/>
                </a:lnTo>
                <a:lnTo>
                  <a:pt x="215" y="164"/>
                </a:lnTo>
                <a:lnTo>
                  <a:pt x="214" y="161"/>
                </a:lnTo>
                <a:lnTo>
                  <a:pt x="213" y="160"/>
                </a:lnTo>
                <a:lnTo>
                  <a:pt x="212" y="158"/>
                </a:lnTo>
                <a:lnTo>
                  <a:pt x="212" y="157"/>
                </a:lnTo>
                <a:lnTo>
                  <a:pt x="212" y="156"/>
                </a:lnTo>
                <a:lnTo>
                  <a:pt x="212" y="155"/>
                </a:lnTo>
                <a:lnTo>
                  <a:pt x="213" y="154"/>
                </a:lnTo>
                <a:lnTo>
                  <a:pt x="213" y="154"/>
                </a:lnTo>
                <a:lnTo>
                  <a:pt x="214" y="154"/>
                </a:lnTo>
                <a:lnTo>
                  <a:pt x="215" y="153"/>
                </a:lnTo>
                <a:lnTo>
                  <a:pt x="216" y="153"/>
                </a:lnTo>
                <a:lnTo>
                  <a:pt x="216" y="153"/>
                </a:lnTo>
                <a:lnTo>
                  <a:pt x="217" y="153"/>
                </a:lnTo>
                <a:lnTo>
                  <a:pt x="217" y="153"/>
                </a:lnTo>
                <a:lnTo>
                  <a:pt x="218" y="153"/>
                </a:lnTo>
                <a:lnTo>
                  <a:pt x="218" y="153"/>
                </a:lnTo>
                <a:lnTo>
                  <a:pt x="219" y="153"/>
                </a:lnTo>
                <a:lnTo>
                  <a:pt x="219" y="153"/>
                </a:lnTo>
                <a:lnTo>
                  <a:pt x="220" y="153"/>
                </a:lnTo>
                <a:lnTo>
                  <a:pt x="221" y="154"/>
                </a:lnTo>
                <a:lnTo>
                  <a:pt x="221" y="154"/>
                </a:lnTo>
                <a:lnTo>
                  <a:pt x="222" y="155"/>
                </a:lnTo>
                <a:lnTo>
                  <a:pt x="222" y="156"/>
                </a:lnTo>
                <a:lnTo>
                  <a:pt x="222" y="157"/>
                </a:lnTo>
                <a:lnTo>
                  <a:pt x="222" y="158"/>
                </a:lnTo>
                <a:lnTo>
                  <a:pt x="221" y="160"/>
                </a:lnTo>
                <a:lnTo>
                  <a:pt x="221" y="161"/>
                </a:lnTo>
                <a:lnTo>
                  <a:pt x="219" y="164"/>
                </a:lnTo>
                <a:lnTo>
                  <a:pt x="223" y="175"/>
                </a:lnTo>
                <a:lnTo>
                  <a:pt x="230" y="153"/>
                </a:lnTo>
                <a:lnTo>
                  <a:pt x="230" y="153"/>
                </a:lnTo>
                <a:lnTo>
                  <a:pt x="231" y="153"/>
                </a:lnTo>
                <a:lnTo>
                  <a:pt x="232" y="154"/>
                </a:lnTo>
                <a:lnTo>
                  <a:pt x="234" y="154"/>
                </a:lnTo>
                <a:lnTo>
                  <a:pt x="236" y="156"/>
                </a:lnTo>
                <a:lnTo>
                  <a:pt x="238" y="156"/>
                </a:lnTo>
                <a:lnTo>
                  <a:pt x="240" y="157"/>
                </a:lnTo>
                <a:lnTo>
                  <a:pt x="242" y="159"/>
                </a:lnTo>
                <a:lnTo>
                  <a:pt x="245" y="160"/>
                </a:lnTo>
                <a:lnTo>
                  <a:pt x="247" y="162"/>
                </a:lnTo>
                <a:lnTo>
                  <a:pt x="248" y="163"/>
                </a:lnTo>
                <a:lnTo>
                  <a:pt x="249" y="164"/>
                </a:lnTo>
                <a:lnTo>
                  <a:pt x="251" y="165"/>
                </a:lnTo>
                <a:lnTo>
                  <a:pt x="251" y="166"/>
                </a:lnTo>
                <a:lnTo>
                  <a:pt x="253" y="167"/>
                </a:lnTo>
                <a:lnTo>
                  <a:pt x="253" y="169"/>
                </a:lnTo>
                <a:lnTo>
                  <a:pt x="253" y="171"/>
                </a:lnTo>
                <a:lnTo>
                  <a:pt x="254" y="173"/>
                </a:lnTo>
                <a:lnTo>
                  <a:pt x="254" y="176"/>
                </a:lnTo>
                <a:lnTo>
                  <a:pt x="254" y="178"/>
                </a:lnTo>
                <a:lnTo>
                  <a:pt x="254" y="181"/>
                </a:lnTo>
                <a:lnTo>
                  <a:pt x="254" y="185"/>
                </a:lnTo>
                <a:lnTo>
                  <a:pt x="254" y="188"/>
                </a:lnTo>
                <a:lnTo>
                  <a:pt x="254" y="191"/>
                </a:lnTo>
                <a:lnTo>
                  <a:pt x="253" y="194"/>
                </a:lnTo>
                <a:lnTo>
                  <a:pt x="253" y="197"/>
                </a:lnTo>
                <a:lnTo>
                  <a:pt x="253" y="199"/>
                </a:lnTo>
                <a:lnTo>
                  <a:pt x="253" y="202"/>
                </a:lnTo>
                <a:lnTo>
                  <a:pt x="252" y="204"/>
                </a:lnTo>
                <a:lnTo>
                  <a:pt x="251" y="206"/>
                </a:lnTo>
                <a:lnTo>
                  <a:pt x="250" y="208"/>
                </a:lnTo>
                <a:lnTo>
                  <a:pt x="249" y="210"/>
                </a:lnTo>
                <a:lnTo>
                  <a:pt x="248" y="212"/>
                </a:lnTo>
                <a:lnTo>
                  <a:pt x="248" y="215"/>
                </a:lnTo>
                <a:lnTo>
                  <a:pt x="246" y="217"/>
                </a:lnTo>
                <a:lnTo>
                  <a:pt x="246" y="219"/>
                </a:lnTo>
                <a:lnTo>
                  <a:pt x="245" y="220"/>
                </a:lnTo>
                <a:lnTo>
                  <a:pt x="244" y="222"/>
                </a:lnTo>
                <a:lnTo>
                  <a:pt x="243" y="223"/>
                </a:lnTo>
                <a:lnTo>
                  <a:pt x="243" y="225"/>
                </a:lnTo>
                <a:lnTo>
                  <a:pt x="242" y="225"/>
                </a:lnTo>
                <a:lnTo>
                  <a:pt x="242" y="225"/>
                </a:lnTo>
                <a:lnTo>
                  <a:pt x="241" y="228"/>
                </a:lnTo>
                <a:lnTo>
                  <a:pt x="240" y="232"/>
                </a:lnTo>
                <a:lnTo>
                  <a:pt x="240" y="236"/>
                </a:lnTo>
                <a:lnTo>
                  <a:pt x="230" y="325"/>
                </a:lnTo>
                <a:lnTo>
                  <a:pt x="230" y="327"/>
                </a:lnTo>
                <a:lnTo>
                  <a:pt x="229" y="328"/>
                </a:lnTo>
                <a:lnTo>
                  <a:pt x="228" y="329"/>
                </a:lnTo>
                <a:lnTo>
                  <a:pt x="227" y="330"/>
                </a:lnTo>
                <a:lnTo>
                  <a:pt x="225" y="330"/>
                </a:lnTo>
                <a:lnTo>
                  <a:pt x="209" y="330"/>
                </a:lnTo>
                <a:lnTo>
                  <a:pt x="208" y="330"/>
                </a:lnTo>
                <a:lnTo>
                  <a:pt x="206" y="329"/>
                </a:lnTo>
                <a:lnTo>
                  <a:pt x="205" y="328"/>
                </a:lnTo>
                <a:lnTo>
                  <a:pt x="204" y="327"/>
                </a:lnTo>
                <a:lnTo>
                  <a:pt x="203" y="325"/>
                </a:lnTo>
                <a:lnTo>
                  <a:pt x="195" y="236"/>
                </a:lnTo>
                <a:lnTo>
                  <a:pt x="194" y="232"/>
                </a:lnTo>
                <a:lnTo>
                  <a:pt x="193" y="228"/>
                </a:lnTo>
                <a:lnTo>
                  <a:pt x="192" y="225"/>
                </a:lnTo>
                <a:lnTo>
                  <a:pt x="192" y="225"/>
                </a:lnTo>
                <a:lnTo>
                  <a:pt x="192" y="225"/>
                </a:lnTo>
                <a:lnTo>
                  <a:pt x="191" y="223"/>
                </a:lnTo>
                <a:lnTo>
                  <a:pt x="191" y="222"/>
                </a:lnTo>
                <a:lnTo>
                  <a:pt x="189" y="221"/>
                </a:lnTo>
                <a:lnTo>
                  <a:pt x="189" y="220"/>
                </a:lnTo>
                <a:lnTo>
                  <a:pt x="188" y="217"/>
                </a:lnTo>
                <a:lnTo>
                  <a:pt x="187" y="215"/>
                </a:lnTo>
                <a:lnTo>
                  <a:pt x="186" y="217"/>
                </a:lnTo>
                <a:lnTo>
                  <a:pt x="185" y="220"/>
                </a:lnTo>
                <a:lnTo>
                  <a:pt x="184" y="221"/>
                </a:lnTo>
                <a:lnTo>
                  <a:pt x="184" y="222"/>
                </a:lnTo>
                <a:lnTo>
                  <a:pt x="183" y="223"/>
                </a:lnTo>
                <a:lnTo>
                  <a:pt x="183" y="225"/>
                </a:lnTo>
                <a:lnTo>
                  <a:pt x="182" y="225"/>
                </a:lnTo>
                <a:lnTo>
                  <a:pt x="182" y="225"/>
                </a:lnTo>
                <a:lnTo>
                  <a:pt x="181" y="228"/>
                </a:lnTo>
                <a:lnTo>
                  <a:pt x="180" y="232"/>
                </a:lnTo>
                <a:lnTo>
                  <a:pt x="180" y="236"/>
                </a:lnTo>
                <a:lnTo>
                  <a:pt x="170" y="325"/>
                </a:lnTo>
                <a:lnTo>
                  <a:pt x="170" y="327"/>
                </a:lnTo>
                <a:lnTo>
                  <a:pt x="169" y="328"/>
                </a:lnTo>
                <a:lnTo>
                  <a:pt x="168" y="329"/>
                </a:lnTo>
                <a:lnTo>
                  <a:pt x="167" y="330"/>
                </a:lnTo>
                <a:lnTo>
                  <a:pt x="165" y="330"/>
                </a:lnTo>
                <a:lnTo>
                  <a:pt x="150" y="330"/>
                </a:lnTo>
                <a:lnTo>
                  <a:pt x="148" y="330"/>
                </a:lnTo>
                <a:lnTo>
                  <a:pt x="146" y="329"/>
                </a:lnTo>
                <a:lnTo>
                  <a:pt x="145" y="328"/>
                </a:lnTo>
                <a:lnTo>
                  <a:pt x="144" y="327"/>
                </a:lnTo>
                <a:lnTo>
                  <a:pt x="144" y="325"/>
                </a:lnTo>
                <a:lnTo>
                  <a:pt x="135" y="236"/>
                </a:lnTo>
                <a:lnTo>
                  <a:pt x="134" y="232"/>
                </a:lnTo>
                <a:lnTo>
                  <a:pt x="134" y="228"/>
                </a:lnTo>
                <a:lnTo>
                  <a:pt x="132" y="225"/>
                </a:lnTo>
                <a:lnTo>
                  <a:pt x="132" y="225"/>
                </a:lnTo>
                <a:lnTo>
                  <a:pt x="132" y="225"/>
                </a:lnTo>
                <a:lnTo>
                  <a:pt x="131" y="223"/>
                </a:lnTo>
                <a:lnTo>
                  <a:pt x="131" y="222"/>
                </a:lnTo>
                <a:lnTo>
                  <a:pt x="130" y="221"/>
                </a:lnTo>
                <a:lnTo>
                  <a:pt x="129" y="220"/>
                </a:lnTo>
                <a:lnTo>
                  <a:pt x="128" y="217"/>
                </a:lnTo>
                <a:lnTo>
                  <a:pt x="127" y="215"/>
                </a:lnTo>
                <a:lnTo>
                  <a:pt x="126" y="217"/>
                </a:lnTo>
                <a:lnTo>
                  <a:pt x="126" y="220"/>
                </a:lnTo>
                <a:lnTo>
                  <a:pt x="124" y="221"/>
                </a:lnTo>
                <a:lnTo>
                  <a:pt x="124" y="222"/>
                </a:lnTo>
                <a:lnTo>
                  <a:pt x="123" y="223"/>
                </a:lnTo>
                <a:lnTo>
                  <a:pt x="123" y="225"/>
                </a:lnTo>
                <a:lnTo>
                  <a:pt x="123" y="225"/>
                </a:lnTo>
                <a:lnTo>
                  <a:pt x="123" y="225"/>
                </a:lnTo>
                <a:lnTo>
                  <a:pt x="121" y="228"/>
                </a:lnTo>
                <a:lnTo>
                  <a:pt x="120" y="232"/>
                </a:lnTo>
                <a:lnTo>
                  <a:pt x="119" y="236"/>
                </a:lnTo>
                <a:lnTo>
                  <a:pt x="110" y="325"/>
                </a:lnTo>
                <a:lnTo>
                  <a:pt x="110" y="327"/>
                </a:lnTo>
                <a:lnTo>
                  <a:pt x="109" y="328"/>
                </a:lnTo>
                <a:lnTo>
                  <a:pt x="108" y="329"/>
                </a:lnTo>
                <a:lnTo>
                  <a:pt x="107" y="330"/>
                </a:lnTo>
                <a:lnTo>
                  <a:pt x="105" y="330"/>
                </a:lnTo>
                <a:lnTo>
                  <a:pt x="89" y="330"/>
                </a:lnTo>
                <a:lnTo>
                  <a:pt x="88" y="330"/>
                </a:lnTo>
                <a:lnTo>
                  <a:pt x="86" y="329"/>
                </a:lnTo>
                <a:lnTo>
                  <a:pt x="85" y="328"/>
                </a:lnTo>
                <a:lnTo>
                  <a:pt x="85" y="327"/>
                </a:lnTo>
                <a:lnTo>
                  <a:pt x="84" y="325"/>
                </a:lnTo>
                <a:lnTo>
                  <a:pt x="75" y="236"/>
                </a:lnTo>
                <a:lnTo>
                  <a:pt x="74" y="232"/>
                </a:lnTo>
                <a:lnTo>
                  <a:pt x="74" y="228"/>
                </a:lnTo>
                <a:lnTo>
                  <a:pt x="72" y="225"/>
                </a:lnTo>
                <a:lnTo>
                  <a:pt x="72" y="225"/>
                </a:lnTo>
                <a:lnTo>
                  <a:pt x="72" y="225"/>
                </a:lnTo>
                <a:lnTo>
                  <a:pt x="71" y="223"/>
                </a:lnTo>
                <a:lnTo>
                  <a:pt x="71" y="222"/>
                </a:lnTo>
                <a:lnTo>
                  <a:pt x="70" y="221"/>
                </a:lnTo>
                <a:lnTo>
                  <a:pt x="69" y="220"/>
                </a:lnTo>
                <a:lnTo>
                  <a:pt x="68" y="217"/>
                </a:lnTo>
                <a:lnTo>
                  <a:pt x="67" y="215"/>
                </a:lnTo>
                <a:lnTo>
                  <a:pt x="66" y="217"/>
                </a:lnTo>
                <a:lnTo>
                  <a:pt x="66" y="220"/>
                </a:lnTo>
                <a:lnTo>
                  <a:pt x="65" y="221"/>
                </a:lnTo>
                <a:lnTo>
                  <a:pt x="64" y="222"/>
                </a:lnTo>
                <a:lnTo>
                  <a:pt x="63" y="223"/>
                </a:lnTo>
                <a:lnTo>
                  <a:pt x="63" y="225"/>
                </a:lnTo>
                <a:lnTo>
                  <a:pt x="63" y="225"/>
                </a:lnTo>
                <a:lnTo>
                  <a:pt x="63" y="225"/>
                </a:lnTo>
                <a:lnTo>
                  <a:pt x="61" y="228"/>
                </a:lnTo>
                <a:lnTo>
                  <a:pt x="60" y="232"/>
                </a:lnTo>
                <a:lnTo>
                  <a:pt x="60" y="236"/>
                </a:lnTo>
                <a:lnTo>
                  <a:pt x="51" y="325"/>
                </a:lnTo>
                <a:lnTo>
                  <a:pt x="50" y="327"/>
                </a:lnTo>
                <a:lnTo>
                  <a:pt x="50" y="328"/>
                </a:lnTo>
                <a:lnTo>
                  <a:pt x="48" y="329"/>
                </a:lnTo>
                <a:lnTo>
                  <a:pt x="47" y="330"/>
                </a:lnTo>
                <a:lnTo>
                  <a:pt x="45" y="330"/>
                </a:lnTo>
                <a:lnTo>
                  <a:pt x="29" y="330"/>
                </a:lnTo>
                <a:lnTo>
                  <a:pt x="28" y="330"/>
                </a:lnTo>
                <a:lnTo>
                  <a:pt x="26" y="329"/>
                </a:lnTo>
                <a:lnTo>
                  <a:pt x="25" y="328"/>
                </a:lnTo>
                <a:lnTo>
                  <a:pt x="24" y="327"/>
                </a:lnTo>
                <a:lnTo>
                  <a:pt x="24" y="325"/>
                </a:lnTo>
                <a:lnTo>
                  <a:pt x="15" y="236"/>
                </a:lnTo>
                <a:lnTo>
                  <a:pt x="15" y="232"/>
                </a:lnTo>
                <a:lnTo>
                  <a:pt x="13" y="228"/>
                </a:lnTo>
                <a:lnTo>
                  <a:pt x="12" y="225"/>
                </a:lnTo>
                <a:lnTo>
                  <a:pt x="12" y="225"/>
                </a:lnTo>
                <a:lnTo>
                  <a:pt x="12" y="225"/>
                </a:lnTo>
                <a:lnTo>
                  <a:pt x="12" y="223"/>
                </a:lnTo>
                <a:lnTo>
                  <a:pt x="11" y="222"/>
                </a:lnTo>
                <a:lnTo>
                  <a:pt x="10" y="220"/>
                </a:lnTo>
                <a:lnTo>
                  <a:pt x="9" y="219"/>
                </a:lnTo>
                <a:lnTo>
                  <a:pt x="8" y="217"/>
                </a:lnTo>
                <a:lnTo>
                  <a:pt x="7" y="215"/>
                </a:lnTo>
                <a:lnTo>
                  <a:pt x="6" y="212"/>
                </a:lnTo>
                <a:lnTo>
                  <a:pt x="6" y="210"/>
                </a:lnTo>
                <a:lnTo>
                  <a:pt x="4" y="208"/>
                </a:lnTo>
                <a:lnTo>
                  <a:pt x="4" y="206"/>
                </a:lnTo>
                <a:lnTo>
                  <a:pt x="3" y="204"/>
                </a:lnTo>
                <a:lnTo>
                  <a:pt x="2" y="202"/>
                </a:lnTo>
                <a:lnTo>
                  <a:pt x="2" y="199"/>
                </a:lnTo>
                <a:lnTo>
                  <a:pt x="1" y="197"/>
                </a:lnTo>
                <a:lnTo>
                  <a:pt x="1" y="194"/>
                </a:lnTo>
                <a:lnTo>
                  <a:pt x="1" y="191"/>
                </a:lnTo>
                <a:lnTo>
                  <a:pt x="1" y="188"/>
                </a:lnTo>
                <a:lnTo>
                  <a:pt x="1" y="185"/>
                </a:lnTo>
                <a:lnTo>
                  <a:pt x="0" y="181"/>
                </a:lnTo>
                <a:lnTo>
                  <a:pt x="0" y="178"/>
                </a:lnTo>
                <a:lnTo>
                  <a:pt x="1" y="176"/>
                </a:lnTo>
                <a:lnTo>
                  <a:pt x="1" y="173"/>
                </a:lnTo>
                <a:lnTo>
                  <a:pt x="1" y="171"/>
                </a:lnTo>
                <a:lnTo>
                  <a:pt x="1" y="169"/>
                </a:lnTo>
                <a:lnTo>
                  <a:pt x="2" y="167"/>
                </a:lnTo>
                <a:lnTo>
                  <a:pt x="3" y="166"/>
                </a:lnTo>
                <a:lnTo>
                  <a:pt x="4" y="165"/>
                </a:lnTo>
                <a:lnTo>
                  <a:pt x="5" y="164"/>
                </a:lnTo>
                <a:lnTo>
                  <a:pt x="6" y="163"/>
                </a:lnTo>
                <a:lnTo>
                  <a:pt x="7" y="162"/>
                </a:lnTo>
                <a:lnTo>
                  <a:pt x="10" y="160"/>
                </a:lnTo>
                <a:lnTo>
                  <a:pt x="12" y="159"/>
                </a:lnTo>
                <a:lnTo>
                  <a:pt x="14" y="157"/>
                </a:lnTo>
                <a:lnTo>
                  <a:pt x="17" y="156"/>
                </a:lnTo>
                <a:lnTo>
                  <a:pt x="18" y="156"/>
                </a:lnTo>
                <a:lnTo>
                  <a:pt x="20" y="154"/>
                </a:lnTo>
                <a:lnTo>
                  <a:pt x="22" y="154"/>
                </a:lnTo>
                <a:lnTo>
                  <a:pt x="23" y="153"/>
                </a:lnTo>
                <a:lnTo>
                  <a:pt x="24" y="153"/>
                </a:lnTo>
                <a:lnTo>
                  <a:pt x="24" y="153"/>
                </a:lnTo>
                <a:lnTo>
                  <a:pt x="31" y="175"/>
                </a:lnTo>
                <a:lnTo>
                  <a:pt x="36" y="164"/>
                </a:lnTo>
                <a:lnTo>
                  <a:pt x="34" y="161"/>
                </a:lnTo>
                <a:lnTo>
                  <a:pt x="33" y="160"/>
                </a:lnTo>
                <a:lnTo>
                  <a:pt x="32" y="158"/>
                </a:lnTo>
                <a:lnTo>
                  <a:pt x="32" y="157"/>
                </a:lnTo>
                <a:lnTo>
                  <a:pt x="32" y="156"/>
                </a:lnTo>
                <a:lnTo>
                  <a:pt x="32" y="155"/>
                </a:lnTo>
                <a:lnTo>
                  <a:pt x="33" y="154"/>
                </a:lnTo>
                <a:lnTo>
                  <a:pt x="34" y="154"/>
                </a:lnTo>
                <a:lnTo>
                  <a:pt x="34" y="154"/>
                </a:lnTo>
                <a:lnTo>
                  <a:pt x="35" y="153"/>
                </a:lnTo>
                <a:lnTo>
                  <a:pt x="36" y="153"/>
                </a:lnTo>
                <a:lnTo>
                  <a:pt x="37" y="153"/>
                </a:lnTo>
                <a:lnTo>
                  <a:pt x="37" y="153"/>
                </a:lnTo>
                <a:lnTo>
                  <a:pt x="37" y="153"/>
                </a:lnTo>
                <a:lnTo>
                  <a:pt x="38" y="153"/>
                </a:lnTo>
                <a:close/>
                <a:moveTo>
                  <a:pt x="69" y="51"/>
                </a:moveTo>
                <a:lnTo>
                  <a:pt x="69" y="51"/>
                </a:lnTo>
                <a:lnTo>
                  <a:pt x="70" y="51"/>
                </a:lnTo>
                <a:lnTo>
                  <a:pt x="71" y="51"/>
                </a:lnTo>
                <a:lnTo>
                  <a:pt x="72" y="51"/>
                </a:lnTo>
                <a:lnTo>
                  <a:pt x="74" y="52"/>
                </a:lnTo>
                <a:lnTo>
                  <a:pt x="75" y="53"/>
                </a:lnTo>
                <a:lnTo>
                  <a:pt x="77" y="53"/>
                </a:lnTo>
                <a:lnTo>
                  <a:pt x="78" y="54"/>
                </a:lnTo>
                <a:lnTo>
                  <a:pt x="80" y="56"/>
                </a:lnTo>
                <a:lnTo>
                  <a:pt x="82" y="57"/>
                </a:lnTo>
                <a:lnTo>
                  <a:pt x="83" y="59"/>
                </a:lnTo>
                <a:lnTo>
                  <a:pt x="83" y="61"/>
                </a:lnTo>
                <a:lnTo>
                  <a:pt x="85" y="63"/>
                </a:lnTo>
                <a:lnTo>
                  <a:pt x="85" y="66"/>
                </a:lnTo>
                <a:lnTo>
                  <a:pt x="85" y="69"/>
                </a:lnTo>
                <a:lnTo>
                  <a:pt x="85" y="69"/>
                </a:lnTo>
                <a:lnTo>
                  <a:pt x="85" y="70"/>
                </a:lnTo>
                <a:lnTo>
                  <a:pt x="86" y="71"/>
                </a:lnTo>
                <a:lnTo>
                  <a:pt x="86" y="72"/>
                </a:lnTo>
                <a:lnTo>
                  <a:pt x="86" y="74"/>
                </a:lnTo>
                <a:lnTo>
                  <a:pt x="85" y="75"/>
                </a:lnTo>
                <a:lnTo>
                  <a:pt x="85" y="77"/>
                </a:lnTo>
                <a:lnTo>
                  <a:pt x="85" y="79"/>
                </a:lnTo>
                <a:lnTo>
                  <a:pt x="85" y="81"/>
                </a:lnTo>
                <a:lnTo>
                  <a:pt x="85" y="83"/>
                </a:lnTo>
                <a:lnTo>
                  <a:pt x="83" y="85"/>
                </a:lnTo>
                <a:lnTo>
                  <a:pt x="83" y="87"/>
                </a:lnTo>
                <a:lnTo>
                  <a:pt x="82" y="89"/>
                </a:lnTo>
                <a:lnTo>
                  <a:pt x="81" y="91"/>
                </a:lnTo>
                <a:lnTo>
                  <a:pt x="79" y="93"/>
                </a:lnTo>
                <a:lnTo>
                  <a:pt x="78" y="94"/>
                </a:lnTo>
                <a:lnTo>
                  <a:pt x="76" y="95"/>
                </a:lnTo>
                <a:lnTo>
                  <a:pt x="74" y="96"/>
                </a:lnTo>
                <a:lnTo>
                  <a:pt x="71" y="96"/>
                </a:lnTo>
                <a:lnTo>
                  <a:pt x="68" y="97"/>
                </a:lnTo>
                <a:lnTo>
                  <a:pt x="68" y="97"/>
                </a:lnTo>
                <a:lnTo>
                  <a:pt x="65" y="96"/>
                </a:lnTo>
                <a:lnTo>
                  <a:pt x="63" y="96"/>
                </a:lnTo>
                <a:lnTo>
                  <a:pt x="60" y="95"/>
                </a:lnTo>
                <a:lnTo>
                  <a:pt x="58" y="94"/>
                </a:lnTo>
                <a:lnTo>
                  <a:pt x="57" y="93"/>
                </a:lnTo>
                <a:lnTo>
                  <a:pt x="55" y="91"/>
                </a:lnTo>
                <a:lnTo>
                  <a:pt x="54" y="89"/>
                </a:lnTo>
                <a:lnTo>
                  <a:pt x="53" y="87"/>
                </a:lnTo>
                <a:lnTo>
                  <a:pt x="52" y="85"/>
                </a:lnTo>
                <a:lnTo>
                  <a:pt x="52" y="83"/>
                </a:lnTo>
                <a:lnTo>
                  <a:pt x="52" y="81"/>
                </a:lnTo>
                <a:lnTo>
                  <a:pt x="51" y="79"/>
                </a:lnTo>
                <a:lnTo>
                  <a:pt x="51" y="77"/>
                </a:lnTo>
                <a:lnTo>
                  <a:pt x="51" y="75"/>
                </a:lnTo>
                <a:lnTo>
                  <a:pt x="51" y="74"/>
                </a:lnTo>
                <a:lnTo>
                  <a:pt x="51" y="72"/>
                </a:lnTo>
                <a:lnTo>
                  <a:pt x="51" y="71"/>
                </a:lnTo>
                <a:lnTo>
                  <a:pt x="51" y="70"/>
                </a:lnTo>
                <a:lnTo>
                  <a:pt x="51" y="69"/>
                </a:lnTo>
                <a:lnTo>
                  <a:pt x="51" y="69"/>
                </a:lnTo>
                <a:lnTo>
                  <a:pt x="51" y="66"/>
                </a:lnTo>
                <a:lnTo>
                  <a:pt x="52" y="63"/>
                </a:lnTo>
                <a:lnTo>
                  <a:pt x="53" y="61"/>
                </a:lnTo>
                <a:lnTo>
                  <a:pt x="53" y="59"/>
                </a:lnTo>
                <a:lnTo>
                  <a:pt x="55" y="57"/>
                </a:lnTo>
                <a:lnTo>
                  <a:pt x="56" y="56"/>
                </a:lnTo>
                <a:lnTo>
                  <a:pt x="58" y="54"/>
                </a:lnTo>
                <a:lnTo>
                  <a:pt x="59" y="53"/>
                </a:lnTo>
                <a:lnTo>
                  <a:pt x="61" y="53"/>
                </a:lnTo>
                <a:lnTo>
                  <a:pt x="62" y="52"/>
                </a:lnTo>
                <a:lnTo>
                  <a:pt x="64" y="51"/>
                </a:lnTo>
                <a:lnTo>
                  <a:pt x="65" y="51"/>
                </a:lnTo>
                <a:lnTo>
                  <a:pt x="66" y="51"/>
                </a:lnTo>
                <a:lnTo>
                  <a:pt x="67" y="51"/>
                </a:lnTo>
                <a:lnTo>
                  <a:pt x="67" y="51"/>
                </a:lnTo>
                <a:lnTo>
                  <a:pt x="68" y="51"/>
                </a:lnTo>
                <a:lnTo>
                  <a:pt x="69" y="51"/>
                </a:lnTo>
                <a:close/>
                <a:moveTo>
                  <a:pt x="129" y="51"/>
                </a:moveTo>
                <a:lnTo>
                  <a:pt x="129" y="51"/>
                </a:lnTo>
                <a:lnTo>
                  <a:pt x="131" y="51"/>
                </a:lnTo>
                <a:lnTo>
                  <a:pt x="131" y="51"/>
                </a:lnTo>
                <a:lnTo>
                  <a:pt x="132" y="51"/>
                </a:lnTo>
                <a:lnTo>
                  <a:pt x="134" y="52"/>
                </a:lnTo>
                <a:lnTo>
                  <a:pt x="135" y="53"/>
                </a:lnTo>
                <a:lnTo>
                  <a:pt x="137" y="53"/>
                </a:lnTo>
                <a:lnTo>
                  <a:pt x="139" y="54"/>
                </a:lnTo>
                <a:lnTo>
                  <a:pt x="140" y="56"/>
                </a:lnTo>
                <a:lnTo>
                  <a:pt x="142" y="57"/>
                </a:lnTo>
                <a:lnTo>
                  <a:pt x="143" y="59"/>
                </a:lnTo>
                <a:lnTo>
                  <a:pt x="144" y="61"/>
                </a:lnTo>
                <a:lnTo>
                  <a:pt x="145" y="63"/>
                </a:lnTo>
                <a:lnTo>
                  <a:pt x="145" y="66"/>
                </a:lnTo>
                <a:lnTo>
                  <a:pt x="145" y="69"/>
                </a:lnTo>
                <a:lnTo>
                  <a:pt x="145" y="69"/>
                </a:lnTo>
                <a:lnTo>
                  <a:pt x="145" y="70"/>
                </a:lnTo>
                <a:lnTo>
                  <a:pt x="146" y="71"/>
                </a:lnTo>
                <a:lnTo>
                  <a:pt x="146" y="72"/>
                </a:lnTo>
                <a:lnTo>
                  <a:pt x="146" y="74"/>
                </a:lnTo>
                <a:lnTo>
                  <a:pt x="146" y="75"/>
                </a:lnTo>
                <a:lnTo>
                  <a:pt x="145" y="77"/>
                </a:lnTo>
                <a:lnTo>
                  <a:pt x="145" y="79"/>
                </a:lnTo>
                <a:lnTo>
                  <a:pt x="145" y="81"/>
                </a:lnTo>
                <a:lnTo>
                  <a:pt x="145" y="83"/>
                </a:lnTo>
                <a:lnTo>
                  <a:pt x="144" y="85"/>
                </a:lnTo>
                <a:lnTo>
                  <a:pt x="143" y="87"/>
                </a:lnTo>
                <a:lnTo>
                  <a:pt x="142" y="89"/>
                </a:lnTo>
                <a:lnTo>
                  <a:pt x="141" y="91"/>
                </a:lnTo>
                <a:lnTo>
                  <a:pt x="139" y="93"/>
                </a:lnTo>
                <a:lnTo>
                  <a:pt x="138" y="94"/>
                </a:lnTo>
                <a:lnTo>
                  <a:pt x="136" y="95"/>
                </a:lnTo>
                <a:lnTo>
                  <a:pt x="134" y="96"/>
                </a:lnTo>
                <a:lnTo>
                  <a:pt x="131" y="96"/>
                </a:lnTo>
                <a:lnTo>
                  <a:pt x="128" y="97"/>
                </a:lnTo>
                <a:lnTo>
                  <a:pt x="128" y="97"/>
                </a:lnTo>
                <a:lnTo>
                  <a:pt x="125" y="96"/>
                </a:lnTo>
                <a:lnTo>
                  <a:pt x="123" y="96"/>
                </a:lnTo>
                <a:lnTo>
                  <a:pt x="121" y="95"/>
                </a:lnTo>
                <a:lnTo>
                  <a:pt x="118" y="94"/>
                </a:lnTo>
                <a:lnTo>
                  <a:pt x="117" y="93"/>
                </a:lnTo>
                <a:lnTo>
                  <a:pt x="115" y="91"/>
                </a:lnTo>
                <a:lnTo>
                  <a:pt x="114" y="89"/>
                </a:lnTo>
                <a:lnTo>
                  <a:pt x="113" y="87"/>
                </a:lnTo>
                <a:lnTo>
                  <a:pt x="113" y="85"/>
                </a:lnTo>
                <a:lnTo>
                  <a:pt x="112" y="83"/>
                </a:lnTo>
                <a:lnTo>
                  <a:pt x="112" y="81"/>
                </a:lnTo>
                <a:lnTo>
                  <a:pt x="111" y="79"/>
                </a:lnTo>
                <a:lnTo>
                  <a:pt x="111" y="77"/>
                </a:lnTo>
                <a:lnTo>
                  <a:pt x="111" y="75"/>
                </a:lnTo>
                <a:lnTo>
                  <a:pt x="111" y="74"/>
                </a:lnTo>
                <a:lnTo>
                  <a:pt x="111" y="72"/>
                </a:lnTo>
                <a:lnTo>
                  <a:pt x="111" y="71"/>
                </a:lnTo>
                <a:lnTo>
                  <a:pt x="111" y="70"/>
                </a:lnTo>
                <a:lnTo>
                  <a:pt x="111" y="69"/>
                </a:lnTo>
                <a:lnTo>
                  <a:pt x="111" y="69"/>
                </a:lnTo>
                <a:lnTo>
                  <a:pt x="111" y="66"/>
                </a:lnTo>
                <a:lnTo>
                  <a:pt x="112" y="63"/>
                </a:lnTo>
                <a:lnTo>
                  <a:pt x="113" y="61"/>
                </a:lnTo>
                <a:lnTo>
                  <a:pt x="113" y="59"/>
                </a:lnTo>
                <a:lnTo>
                  <a:pt x="115" y="57"/>
                </a:lnTo>
                <a:lnTo>
                  <a:pt x="116" y="56"/>
                </a:lnTo>
                <a:lnTo>
                  <a:pt x="118" y="54"/>
                </a:lnTo>
                <a:lnTo>
                  <a:pt x="119" y="53"/>
                </a:lnTo>
                <a:lnTo>
                  <a:pt x="121" y="53"/>
                </a:lnTo>
                <a:lnTo>
                  <a:pt x="123" y="52"/>
                </a:lnTo>
                <a:lnTo>
                  <a:pt x="124" y="51"/>
                </a:lnTo>
                <a:lnTo>
                  <a:pt x="125" y="51"/>
                </a:lnTo>
                <a:lnTo>
                  <a:pt x="126" y="51"/>
                </a:lnTo>
                <a:lnTo>
                  <a:pt x="127" y="51"/>
                </a:lnTo>
                <a:lnTo>
                  <a:pt x="127" y="51"/>
                </a:lnTo>
                <a:lnTo>
                  <a:pt x="128" y="51"/>
                </a:lnTo>
                <a:lnTo>
                  <a:pt x="129" y="51"/>
                </a:lnTo>
                <a:close/>
                <a:moveTo>
                  <a:pt x="189" y="51"/>
                </a:moveTo>
                <a:lnTo>
                  <a:pt x="189" y="51"/>
                </a:lnTo>
                <a:lnTo>
                  <a:pt x="190" y="51"/>
                </a:lnTo>
                <a:lnTo>
                  <a:pt x="191" y="51"/>
                </a:lnTo>
                <a:lnTo>
                  <a:pt x="192" y="51"/>
                </a:lnTo>
                <a:lnTo>
                  <a:pt x="194" y="52"/>
                </a:lnTo>
                <a:lnTo>
                  <a:pt x="195" y="53"/>
                </a:lnTo>
                <a:lnTo>
                  <a:pt x="197" y="53"/>
                </a:lnTo>
                <a:lnTo>
                  <a:pt x="198" y="54"/>
                </a:lnTo>
                <a:lnTo>
                  <a:pt x="200" y="56"/>
                </a:lnTo>
                <a:lnTo>
                  <a:pt x="202" y="57"/>
                </a:lnTo>
                <a:lnTo>
                  <a:pt x="203" y="59"/>
                </a:lnTo>
                <a:lnTo>
                  <a:pt x="203" y="61"/>
                </a:lnTo>
                <a:lnTo>
                  <a:pt x="205" y="63"/>
                </a:lnTo>
                <a:lnTo>
                  <a:pt x="205" y="66"/>
                </a:lnTo>
                <a:lnTo>
                  <a:pt x="205" y="69"/>
                </a:lnTo>
                <a:lnTo>
                  <a:pt x="205" y="69"/>
                </a:lnTo>
                <a:lnTo>
                  <a:pt x="205" y="70"/>
                </a:lnTo>
                <a:lnTo>
                  <a:pt x="206" y="71"/>
                </a:lnTo>
                <a:lnTo>
                  <a:pt x="206" y="72"/>
                </a:lnTo>
                <a:lnTo>
                  <a:pt x="206" y="74"/>
                </a:lnTo>
                <a:lnTo>
                  <a:pt x="205" y="75"/>
                </a:lnTo>
                <a:lnTo>
                  <a:pt x="205" y="77"/>
                </a:lnTo>
                <a:lnTo>
                  <a:pt x="205" y="79"/>
                </a:lnTo>
                <a:lnTo>
                  <a:pt x="205" y="81"/>
                </a:lnTo>
                <a:lnTo>
                  <a:pt x="205" y="83"/>
                </a:lnTo>
                <a:lnTo>
                  <a:pt x="204" y="85"/>
                </a:lnTo>
                <a:lnTo>
                  <a:pt x="203" y="87"/>
                </a:lnTo>
                <a:lnTo>
                  <a:pt x="202" y="89"/>
                </a:lnTo>
                <a:lnTo>
                  <a:pt x="201" y="91"/>
                </a:lnTo>
                <a:lnTo>
                  <a:pt x="199" y="93"/>
                </a:lnTo>
                <a:lnTo>
                  <a:pt x="198" y="94"/>
                </a:lnTo>
                <a:lnTo>
                  <a:pt x="195" y="95"/>
                </a:lnTo>
                <a:lnTo>
                  <a:pt x="194" y="96"/>
                </a:lnTo>
                <a:lnTo>
                  <a:pt x="191" y="96"/>
                </a:lnTo>
                <a:lnTo>
                  <a:pt x="188" y="97"/>
                </a:lnTo>
                <a:lnTo>
                  <a:pt x="188" y="97"/>
                </a:lnTo>
                <a:lnTo>
                  <a:pt x="185" y="96"/>
                </a:lnTo>
                <a:lnTo>
                  <a:pt x="183" y="96"/>
                </a:lnTo>
                <a:lnTo>
                  <a:pt x="180" y="95"/>
                </a:lnTo>
                <a:lnTo>
                  <a:pt x="178" y="94"/>
                </a:lnTo>
                <a:lnTo>
                  <a:pt x="177" y="93"/>
                </a:lnTo>
                <a:lnTo>
                  <a:pt x="175" y="91"/>
                </a:lnTo>
                <a:lnTo>
                  <a:pt x="174" y="89"/>
                </a:lnTo>
                <a:lnTo>
                  <a:pt x="173" y="87"/>
                </a:lnTo>
                <a:lnTo>
                  <a:pt x="173" y="85"/>
                </a:lnTo>
                <a:lnTo>
                  <a:pt x="172" y="83"/>
                </a:lnTo>
                <a:lnTo>
                  <a:pt x="172" y="81"/>
                </a:lnTo>
                <a:lnTo>
                  <a:pt x="171" y="79"/>
                </a:lnTo>
                <a:lnTo>
                  <a:pt x="171" y="77"/>
                </a:lnTo>
                <a:lnTo>
                  <a:pt x="171" y="75"/>
                </a:lnTo>
                <a:lnTo>
                  <a:pt x="171" y="74"/>
                </a:lnTo>
                <a:lnTo>
                  <a:pt x="171" y="72"/>
                </a:lnTo>
                <a:lnTo>
                  <a:pt x="171" y="71"/>
                </a:lnTo>
                <a:lnTo>
                  <a:pt x="171" y="70"/>
                </a:lnTo>
                <a:lnTo>
                  <a:pt x="171" y="69"/>
                </a:lnTo>
                <a:lnTo>
                  <a:pt x="171" y="69"/>
                </a:lnTo>
                <a:lnTo>
                  <a:pt x="171" y="66"/>
                </a:lnTo>
                <a:lnTo>
                  <a:pt x="172" y="63"/>
                </a:lnTo>
                <a:lnTo>
                  <a:pt x="173" y="61"/>
                </a:lnTo>
                <a:lnTo>
                  <a:pt x="173" y="59"/>
                </a:lnTo>
                <a:lnTo>
                  <a:pt x="175" y="57"/>
                </a:lnTo>
                <a:lnTo>
                  <a:pt x="177" y="56"/>
                </a:lnTo>
                <a:lnTo>
                  <a:pt x="178" y="54"/>
                </a:lnTo>
                <a:lnTo>
                  <a:pt x="180" y="53"/>
                </a:lnTo>
                <a:lnTo>
                  <a:pt x="181" y="53"/>
                </a:lnTo>
                <a:lnTo>
                  <a:pt x="182" y="52"/>
                </a:lnTo>
                <a:lnTo>
                  <a:pt x="184" y="51"/>
                </a:lnTo>
                <a:lnTo>
                  <a:pt x="185" y="51"/>
                </a:lnTo>
                <a:lnTo>
                  <a:pt x="186" y="51"/>
                </a:lnTo>
                <a:lnTo>
                  <a:pt x="187" y="51"/>
                </a:lnTo>
                <a:lnTo>
                  <a:pt x="188" y="51"/>
                </a:lnTo>
                <a:lnTo>
                  <a:pt x="188" y="51"/>
                </a:lnTo>
                <a:lnTo>
                  <a:pt x="189" y="51"/>
                </a:lnTo>
                <a:close/>
                <a:moveTo>
                  <a:pt x="98" y="0"/>
                </a:moveTo>
                <a:lnTo>
                  <a:pt x="99" y="0"/>
                </a:lnTo>
                <a:lnTo>
                  <a:pt x="100" y="0"/>
                </a:lnTo>
                <a:lnTo>
                  <a:pt x="101" y="1"/>
                </a:lnTo>
                <a:lnTo>
                  <a:pt x="102" y="1"/>
                </a:lnTo>
                <a:lnTo>
                  <a:pt x="104" y="1"/>
                </a:lnTo>
                <a:lnTo>
                  <a:pt x="105" y="2"/>
                </a:lnTo>
                <a:lnTo>
                  <a:pt x="107" y="3"/>
                </a:lnTo>
                <a:lnTo>
                  <a:pt x="108" y="4"/>
                </a:lnTo>
                <a:lnTo>
                  <a:pt x="110" y="4"/>
                </a:lnTo>
                <a:lnTo>
                  <a:pt x="111" y="6"/>
                </a:lnTo>
                <a:lnTo>
                  <a:pt x="112" y="8"/>
                </a:lnTo>
                <a:lnTo>
                  <a:pt x="113" y="10"/>
                </a:lnTo>
                <a:lnTo>
                  <a:pt x="114" y="12"/>
                </a:lnTo>
                <a:lnTo>
                  <a:pt x="115" y="15"/>
                </a:lnTo>
                <a:lnTo>
                  <a:pt x="115" y="19"/>
                </a:lnTo>
                <a:lnTo>
                  <a:pt x="115" y="19"/>
                </a:lnTo>
                <a:lnTo>
                  <a:pt x="115" y="19"/>
                </a:lnTo>
                <a:lnTo>
                  <a:pt x="115" y="20"/>
                </a:lnTo>
                <a:lnTo>
                  <a:pt x="115" y="21"/>
                </a:lnTo>
                <a:lnTo>
                  <a:pt x="115" y="23"/>
                </a:lnTo>
                <a:lnTo>
                  <a:pt x="115" y="24"/>
                </a:lnTo>
                <a:lnTo>
                  <a:pt x="115" y="26"/>
                </a:lnTo>
                <a:lnTo>
                  <a:pt x="115" y="28"/>
                </a:lnTo>
                <a:lnTo>
                  <a:pt x="114" y="30"/>
                </a:lnTo>
                <a:lnTo>
                  <a:pt x="114" y="32"/>
                </a:lnTo>
                <a:lnTo>
                  <a:pt x="113" y="34"/>
                </a:lnTo>
                <a:lnTo>
                  <a:pt x="112" y="36"/>
                </a:lnTo>
                <a:lnTo>
                  <a:pt x="112" y="38"/>
                </a:lnTo>
                <a:lnTo>
                  <a:pt x="110" y="40"/>
                </a:lnTo>
                <a:lnTo>
                  <a:pt x="108" y="42"/>
                </a:lnTo>
                <a:lnTo>
                  <a:pt x="107" y="43"/>
                </a:lnTo>
                <a:lnTo>
                  <a:pt x="105" y="45"/>
                </a:lnTo>
                <a:lnTo>
                  <a:pt x="103" y="45"/>
                </a:lnTo>
                <a:lnTo>
                  <a:pt x="101" y="46"/>
                </a:lnTo>
                <a:lnTo>
                  <a:pt x="97" y="46"/>
                </a:lnTo>
                <a:lnTo>
                  <a:pt x="97" y="46"/>
                </a:lnTo>
                <a:lnTo>
                  <a:pt x="94" y="46"/>
                </a:lnTo>
                <a:lnTo>
                  <a:pt x="92" y="45"/>
                </a:lnTo>
                <a:lnTo>
                  <a:pt x="90" y="45"/>
                </a:lnTo>
                <a:lnTo>
                  <a:pt x="88" y="43"/>
                </a:lnTo>
                <a:lnTo>
                  <a:pt x="86" y="42"/>
                </a:lnTo>
                <a:lnTo>
                  <a:pt x="85" y="40"/>
                </a:lnTo>
                <a:lnTo>
                  <a:pt x="83" y="38"/>
                </a:lnTo>
                <a:lnTo>
                  <a:pt x="83" y="36"/>
                </a:lnTo>
                <a:lnTo>
                  <a:pt x="82" y="34"/>
                </a:lnTo>
                <a:lnTo>
                  <a:pt x="81" y="32"/>
                </a:lnTo>
                <a:lnTo>
                  <a:pt x="81" y="30"/>
                </a:lnTo>
                <a:lnTo>
                  <a:pt x="80" y="28"/>
                </a:lnTo>
                <a:lnTo>
                  <a:pt x="80" y="26"/>
                </a:lnTo>
                <a:lnTo>
                  <a:pt x="80" y="24"/>
                </a:lnTo>
                <a:lnTo>
                  <a:pt x="80" y="23"/>
                </a:lnTo>
                <a:lnTo>
                  <a:pt x="80" y="21"/>
                </a:lnTo>
                <a:lnTo>
                  <a:pt x="80" y="20"/>
                </a:lnTo>
                <a:lnTo>
                  <a:pt x="80" y="19"/>
                </a:lnTo>
                <a:lnTo>
                  <a:pt x="80" y="19"/>
                </a:lnTo>
                <a:lnTo>
                  <a:pt x="80" y="19"/>
                </a:lnTo>
                <a:lnTo>
                  <a:pt x="80" y="15"/>
                </a:lnTo>
                <a:lnTo>
                  <a:pt x="81" y="12"/>
                </a:lnTo>
                <a:lnTo>
                  <a:pt x="82" y="10"/>
                </a:lnTo>
                <a:lnTo>
                  <a:pt x="83" y="8"/>
                </a:lnTo>
                <a:lnTo>
                  <a:pt x="84" y="6"/>
                </a:lnTo>
                <a:lnTo>
                  <a:pt x="86" y="5"/>
                </a:lnTo>
                <a:lnTo>
                  <a:pt x="87" y="4"/>
                </a:lnTo>
                <a:lnTo>
                  <a:pt x="89" y="3"/>
                </a:lnTo>
                <a:lnTo>
                  <a:pt x="90" y="2"/>
                </a:lnTo>
                <a:lnTo>
                  <a:pt x="92" y="1"/>
                </a:lnTo>
                <a:lnTo>
                  <a:pt x="93" y="1"/>
                </a:lnTo>
                <a:lnTo>
                  <a:pt x="94" y="1"/>
                </a:lnTo>
                <a:lnTo>
                  <a:pt x="96" y="0"/>
                </a:lnTo>
                <a:lnTo>
                  <a:pt x="96" y="0"/>
                </a:lnTo>
                <a:lnTo>
                  <a:pt x="97" y="0"/>
                </a:lnTo>
                <a:lnTo>
                  <a:pt x="97" y="0"/>
                </a:lnTo>
                <a:lnTo>
                  <a:pt x="98" y="0"/>
                </a:lnTo>
                <a:close/>
                <a:moveTo>
                  <a:pt x="158" y="0"/>
                </a:moveTo>
                <a:lnTo>
                  <a:pt x="159" y="0"/>
                </a:lnTo>
                <a:lnTo>
                  <a:pt x="160" y="0"/>
                </a:lnTo>
                <a:lnTo>
                  <a:pt x="161" y="1"/>
                </a:lnTo>
                <a:lnTo>
                  <a:pt x="162" y="1"/>
                </a:lnTo>
                <a:lnTo>
                  <a:pt x="164" y="1"/>
                </a:lnTo>
                <a:lnTo>
                  <a:pt x="165" y="2"/>
                </a:lnTo>
                <a:lnTo>
                  <a:pt x="167" y="3"/>
                </a:lnTo>
                <a:lnTo>
                  <a:pt x="168" y="4"/>
                </a:lnTo>
                <a:lnTo>
                  <a:pt x="169" y="4"/>
                </a:lnTo>
                <a:lnTo>
                  <a:pt x="171" y="6"/>
                </a:lnTo>
                <a:lnTo>
                  <a:pt x="172" y="8"/>
                </a:lnTo>
                <a:lnTo>
                  <a:pt x="173" y="10"/>
                </a:lnTo>
                <a:lnTo>
                  <a:pt x="174" y="12"/>
                </a:lnTo>
                <a:lnTo>
                  <a:pt x="175" y="15"/>
                </a:lnTo>
                <a:lnTo>
                  <a:pt x="175" y="19"/>
                </a:lnTo>
                <a:lnTo>
                  <a:pt x="175" y="19"/>
                </a:lnTo>
                <a:lnTo>
                  <a:pt x="175" y="19"/>
                </a:lnTo>
                <a:lnTo>
                  <a:pt x="175" y="20"/>
                </a:lnTo>
                <a:lnTo>
                  <a:pt x="175" y="21"/>
                </a:lnTo>
                <a:lnTo>
                  <a:pt x="175" y="23"/>
                </a:lnTo>
                <a:lnTo>
                  <a:pt x="175" y="24"/>
                </a:lnTo>
                <a:lnTo>
                  <a:pt x="175" y="26"/>
                </a:lnTo>
                <a:lnTo>
                  <a:pt x="175" y="28"/>
                </a:lnTo>
                <a:lnTo>
                  <a:pt x="174" y="30"/>
                </a:lnTo>
                <a:lnTo>
                  <a:pt x="174" y="32"/>
                </a:lnTo>
                <a:lnTo>
                  <a:pt x="173" y="34"/>
                </a:lnTo>
                <a:lnTo>
                  <a:pt x="172" y="36"/>
                </a:lnTo>
                <a:lnTo>
                  <a:pt x="172" y="38"/>
                </a:lnTo>
                <a:lnTo>
                  <a:pt x="170" y="40"/>
                </a:lnTo>
                <a:lnTo>
                  <a:pt x="169" y="42"/>
                </a:lnTo>
                <a:lnTo>
                  <a:pt x="167" y="43"/>
                </a:lnTo>
                <a:lnTo>
                  <a:pt x="166" y="45"/>
                </a:lnTo>
                <a:lnTo>
                  <a:pt x="163" y="45"/>
                </a:lnTo>
                <a:lnTo>
                  <a:pt x="161" y="46"/>
                </a:lnTo>
                <a:lnTo>
                  <a:pt x="158" y="46"/>
                </a:lnTo>
                <a:lnTo>
                  <a:pt x="158" y="46"/>
                </a:lnTo>
                <a:lnTo>
                  <a:pt x="154" y="46"/>
                </a:lnTo>
                <a:lnTo>
                  <a:pt x="152" y="45"/>
                </a:lnTo>
                <a:lnTo>
                  <a:pt x="150" y="45"/>
                </a:lnTo>
                <a:lnTo>
                  <a:pt x="148" y="43"/>
                </a:lnTo>
                <a:lnTo>
                  <a:pt x="147" y="42"/>
                </a:lnTo>
                <a:lnTo>
                  <a:pt x="145" y="40"/>
                </a:lnTo>
                <a:lnTo>
                  <a:pt x="144" y="38"/>
                </a:lnTo>
                <a:lnTo>
                  <a:pt x="143" y="36"/>
                </a:lnTo>
                <a:lnTo>
                  <a:pt x="142" y="34"/>
                </a:lnTo>
                <a:lnTo>
                  <a:pt x="142" y="32"/>
                </a:lnTo>
                <a:lnTo>
                  <a:pt x="141" y="30"/>
                </a:lnTo>
                <a:lnTo>
                  <a:pt x="141" y="28"/>
                </a:lnTo>
                <a:lnTo>
                  <a:pt x="140" y="26"/>
                </a:lnTo>
                <a:lnTo>
                  <a:pt x="140" y="24"/>
                </a:lnTo>
                <a:lnTo>
                  <a:pt x="140" y="23"/>
                </a:lnTo>
                <a:lnTo>
                  <a:pt x="140" y="21"/>
                </a:lnTo>
                <a:lnTo>
                  <a:pt x="140" y="20"/>
                </a:lnTo>
                <a:lnTo>
                  <a:pt x="140" y="19"/>
                </a:lnTo>
                <a:lnTo>
                  <a:pt x="140" y="19"/>
                </a:lnTo>
                <a:lnTo>
                  <a:pt x="140" y="19"/>
                </a:lnTo>
                <a:lnTo>
                  <a:pt x="141" y="15"/>
                </a:lnTo>
                <a:lnTo>
                  <a:pt x="141" y="12"/>
                </a:lnTo>
                <a:lnTo>
                  <a:pt x="142" y="10"/>
                </a:lnTo>
                <a:lnTo>
                  <a:pt x="143" y="8"/>
                </a:lnTo>
                <a:lnTo>
                  <a:pt x="145" y="6"/>
                </a:lnTo>
                <a:lnTo>
                  <a:pt x="146" y="5"/>
                </a:lnTo>
                <a:lnTo>
                  <a:pt x="147" y="4"/>
                </a:lnTo>
                <a:lnTo>
                  <a:pt x="149" y="3"/>
                </a:lnTo>
                <a:lnTo>
                  <a:pt x="150" y="2"/>
                </a:lnTo>
                <a:lnTo>
                  <a:pt x="151" y="1"/>
                </a:lnTo>
                <a:lnTo>
                  <a:pt x="153" y="1"/>
                </a:lnTo>
                <a:lnTo>
                  <a:pt x="154" y="1"/>
                </a:lnTo>
                <a:lnTo>
                  <a:pt x="156" y="0"/>
                </a:lnTo>
                <a:lnTo>
                  <a:pt x="156" y="0"/>
                </a:lnTo>
                <a:lnTo>
                  <a:pt x="157" y="0"/>
                </a:lnTo>
                <a:lnTo>
                  <a:pt x="158" y="0"/>
                </a:lnTo>
                <a:lnTo>
                  <a:pt x="15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" name="613131">
            <a:extLst>
              <a:ext uri="{FF2B5EF4-FFF2-40B4-BE49-F238E27FC236}">
                <a16:creationId xmlns:a16="http://schemas.microsoft.com/office/drawing/2014/main" id="{5A951BD2-8F5A-FB9E-55C8-39825A54DD30}"/>
              </a:ext>
            </a:extLst>
          </p:cNvPr>
          <p:cNvSpPr/>
          <p:nvPr/>
        </p:nvSpPr>
        <p:spPr>
          <a:xfrm>
            <a:off x="3418994" y="1034960"/>
            <a:ext cx="58272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直播间互动及营销工具</a:t>
            </a:r>
          </a:p>
        </p:txBody>
      </p:sp>
    </p:spTree>
    <p:extLst>
      <p:ext uri="{BB962C8B-B14F-4D97-AF65-F5344CB8AC3E}">
        <p14:creationId xmlns:p14="http://schemas.microsoft.com/office/powerpoint/2010/main" val="4138359880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13131">
            <a:extLst>
              <a:ext uri="{FF2B5EF4-FFF2-40B4-BE49-F238E27FC236}">
                <a16:creationId xmlns:a16="http://schemas.microsoft.com/office/drawing/2014/main" id="{4A5F9AE4-37B6-63BD-32B3-6C4C56ABC96E}"/>
              </a:ext>
            </a:extLst>
          </p:cNvPr>
          <p:cNvSpPr/>
          <p:nvPr/>
        </p:nvSpPr>
        <p:spPr>
          <a:xfrm>
            <a:off x="4528847" y="925555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直播策划脚本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2D53EF77-F440-D133-0D18-CF987AF72A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3185178"/>
              </p:ext>
            </p:extLst>
          </p:nvPr>
        </p:nvGraphicFramePr>
        <p:xfrm>
          <a:off x="1287625" y="1673159"/>
          <a:ext cx="9881118" cy="45535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4293">
                  <a:extLst>
                    <a:ext uri="{9D8B030D-6E8A-4147-A177-3AD203B41FA5}">
                      <a16:colId xmlns:a16="http://schemas.microsoft.com/office/drawing/2014/main" val="2294885788"/>
                    </a:ext>
                  </a:extLst>
                </a:gridCol>
                <a:gridCol w="1480082">
                  <a:extLst>
                    <a:ext uri="{9D8B030D-6E8A-4147-A177-3AD203B41FA5}">
                      <a16:colId xmlns:a16="http://schemas.microsoft.com/office/drawing/2014/main" val="1403173409"/>
                    </a:ext>
                  </a:extLst>
                </a:gridCol>
                <a:gridCol w="6596743">
                  <a:extLst>
                    <a:ext uri="{9D8B030D-6E8A-4147-A177-3AD203B41FA5}">
                      <a16:colId xmlns:a16="http://schemas.microsoft.com/office/drawing/2014/main" val="2566070801"/>
                    </a:ext>
                  </a:extLst>
                </a:gridCol>
              </a:tblGrid>
              <a:tr h="201021">
                <a:tc>
                  <a:txBody>
                    <a:bodyPr/>
                    <a:lstStyle/>
                    <a:p>
                      <a:pPr indent="0" algn="ctr"/>
                      <a:r>
                        <a:rPr lang="zh-CN" sz="1600" kern="100">
                          <a:effectLst/>
                        </a:rPr>
                        <a:t>时间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1751" marR="41751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zh-CN" sz="1600" kern="100">
                          <a:effectLst/>
                        </a:rPr>
                        <a:t>工作内容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1751" marR="41751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zh-CN" sz="1600" kern="100">
                          <a:effectLst/>
                        </a:rPr>
                        <a:t>具体说明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1751" marR="41751" marT="0" marB="0" anchor="ctr"/>
                </a:tc>
                <a:extLst>
                  <a:ext uri="{0D108BD9-81ED-4DB2-BD59-A6C34878D82A}">
                    <a16:rowId xmlns:a16="http://schemas.microsoft.com/office/drawing/2014/main" val="1839865756"/>
                  </a:ext>
                </a:extLst>
              </a:tr>
              <a:tr h="292254">
                <a:tc rowSpan="3">
                  <a:txBody>
                    <a:bodyPr/>
                    <a:lstStyle/>
                    <a:p>
                      <a:pPr indent="0" algn="just"/>
                      <a:r>
                        <a:rPr lang="zh-CN" sz="1600" kern="100">
                          <a:effectLst/>
                        </a:rPr>
                        <a:t>直播前</a:t>
                      </a:r>
                      <a:r>
                        <a:rPr lang="en-US" sz="1600" kern="100">
                          <a:effectLst/>
                        </a:rPr>
                        <a:t>15~20</a:t>
                      </a:r>
                      <a:r>
                        <a:rPr lang="zh-CN" sz="1600" kern="100">
                          <a:effectLst/>
                        </a:rPr>
                        <a:t>天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1751" marR="41751" marT="0" marB="0" anchor="ctr"/>
                </a:tc>
                <a:tc>
                  <a:txBody>
                    <a:bodyPr/>
                    <a:lstStyle/>
                    <a:p>
                      <a:pPr indent="0" algn="just"/>
                      <a:r>
                        <a:rPr lang="zh-CN" sz="1600" kern="100">
                          <a:effectLst/>
                        </a:rPr>
                        <a:t>选品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1751" marR="41751" marT="0" marB="0" anchor="ctr"/>
                </a:tc>
                <a:tc>
                  <a:txBody>
                    <a:bodyPr/>
                    <a:lstStyle/>
                    <a:p>
                      <a:pPr indent="0" algn="just"/>
                      <a:r>
                        <a:rPr lang="zh-CN" sz="1600" kern="100">
                          <a:effectLst/>
                        </a:rPr>
                        <a:t>选择要上直播的商品，并提交直播商品链接、直播商品的折扣价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1751" marR="41751" marT="0" marB="0" anchor="ctr"/>
                </a:tc>
                <a:extLst>
                  <a:ext uri="{0D108BD9-81ED-4DB2-BD59-A6C34878D82A}">
                    <a16:rowId xmlns:a16="http://schemas.microsoft.com/office/drawing/2014/main" val="968901707"/>
                  </a:ext>
                </a:extLst>
              </a:tr>
              <a:tr h="2922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just"/>
                      <a:r>
                        <a:rPr lang="zh-CN" sz="1600" kern="100" dirty="0">
                          <a:effectLst/>
                        </a:rPr>
                        <a:t>确定主播人选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1751" marR="41751" marT="0" marB="0" anchor="ctr"/>
                </a:tc>
                <a:tc>
                  <a:txBody>
                    <a:bodyPr/>
                    <a:lstStyle/>
                    <a:p>
                      <a:pPr indent="0" algn="just"/>
                      <a:r>
                        <a:rPr lang="zh-CN" sz="1600" kern="100">
                          <a:effectLst/>
                        </a:rPr>
                        <a:t>确定是由品牌方自己提供主播，还是由直播运营团队提供主播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1751" marR="41751" marT="0" marB="0" anchor="ctr"/>
                </a:tc>
                <a:extLst>
                  <a:ext uri="{0D108BD9-81ED-4DB2-BD59-A6C34878D82A}">
                    <a16:rowId xmlns:a16="http://schemas.microsoft.com/office/drawing/2014/main" val="2238891672"/>
                  </a:ext>
                </a:extLst>
              </a:tr>
              <a:tr h="2087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just"/>
                      <a:r>
                        <a:rPr lang="zh-CN" sz="1600" kern="100">
                          <a:effectLst/>
                        </a:rPr>
                        <a:t>确定直播方式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1751" marR="41751" marT="0" marB="0" anchor="ctr"/>
                </a:tc>
                <a:tc>
                  <a:txBody>
                    <a:bodyPr/>
                    <a:lstStyle/>
                    <a:p>
                      <a:pPr indent="0" algn="just"/>
                      <a:r>
                        <a:rPr lang="zh-CN" sz="1600" kern="100">
                          <a:effectLst/>
                        </a:rPr>
                        <a:t>确定是用手机进行直播，还是用计算机进行直播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1751" marR="41751" marT="0" marB="0" anchor="ctr"/>
                </a:tc>
                <a:extLst>
                  <a:ext uri="{0D108BD9-81ED-4DB2-BD59-A6C34878D82A}">
                    <a16:rowId xmlns:a16="http://schemas.microsoft.com/office/drawing/2014/main" val="2849276698"/>
                  </a:ext>
                </a:extLst>
              </a:tr>
              <a:tr h="363385">
                <a:tc>
                  <a:txBody>
                    <a:bodyPr/>
                    <a:lstStyle/>
                    <a:p>
                      <a:pPr indent="0" algn="just"/>
                      <a:r>
                        <a:rPr lang="zh-CN" sz="1600" kern="100">
                          <a:effectLst/>
                        </a:rPr>
                        <a:t>直播前</a:t>
                      </a:r>
                      <a:r>
                        <a:rPr lang="en-US" sz="1600" kern="100">
                          <a:effectLst/>
                        </a:rPr>
                        <a:t> 7~15</a:t>
                      </a:r>
                      <a:r>
                        <a:rPr lang="zh-CN" sz="1600" kern="100">
                          <a:effectLst/>
                        </a:rPr>
                        <a:t>天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1751" marR="41751" marT="0" marB="0" anchor="ctr"/>
                </a:tc>
                <a:tc>
                  <a:txBody>
                    <a:bodyPr/>
                    <a:lstStyle/>
                    <a:p>
                      <a:pPr indent="0" algn="just"/>
                      <a:r>
                        <a:rPr lang="zh-CN" sz="1600" kern="100">
                          <a:effectLst/>
                        </a:rPr>
                        <a:t>确定直播间活动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1751" marR="41751" marT="0" marB="0" anchor="ctr"/>
                </a:tc>
                <a:tc>
                  <a:txBody>
                    <a:bodyPr/>
                    <a:lstStyle/>
                    <a:p>
                      <a:pPr indent="0" algn="just"/>
                      <a:r>
                        <a:rPr lang="zh-CN" sz="1600" kern="100">
                          <a:effectLst/>
                        </a:rPr>
                        <a:t>确定直播间的互动活动类型和实施方案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1751" marR="41751" marT="0" marB="0" anchor="ctr"/>
                </a:tc>
                <a:extLst>
                  <a:ext uri="{0D108BD9-81ED-4DB2-BD59-A6C34878D82A}">
                    <a16:rowId xmlns:a16="http://schemas.microsoft.com/office/drawing/2014/main" val="1721363779"/>
                  </a:ext>
                </a:extLst>
              </a:tr>
              <a:tr h="779344">
                <a:tc>
                  <a:txBody>
                    <a:bodyPr/>
                    <a:lstStyle/>
                    <a:p>
                      <a:pPr indent="0" algn="just"/>
                      <a:r>
                        <a:rPr lang="zh-CN" sz="1600" kern="100">
                          <a:effectLst/>
                        </a:rPr>
                        <a:t>直播前</a:t>
                      </a:r>
                      <a:r>
                        <a:rPr lang="en-US" sz="1600" kern="100">
                          <a:effectLst/>
                        </a:rPr>
                        <a:t> 7</a:t>
                      </a:r>
                      <a:r>
                        <a:rPr lang="zh-CN" sz="1600" kern="100">
                          <a:effectLst/>
                        </a:rPr>
                        <a:t>天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1751" marR="41751" marT="0" marB="0" anchor="ctr"/>
                </a:tc>
                <a:tc>
                  <a:txBody>
                    <a:bodyPr/>
                    <a:lstStyle/>
                    <a:p>
                      <a:pPr indent="0" algn="just"/>
                      <a:r>
                        <a:rPr lang="zh-CN" sz="1600" kern="100">
                          <a:effectLst/>
                        </a:rPr>
                        <a:t>寄样品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1751" marR="41751" marT="0" marB="0" anchor="ctr"/>
                </a:tc>
                <a:tc>
                  <a:txBody>
                    <a:bodyPr/>
                    <a:lstStyle/>
                    <a:p>
                      <a:pPr indent="0" algn="just"/>
                      <a:r>
                        <a:rPr lang="zh-CN" sz="1600" kern="100">
                          <a:effectLst/>
                        </a:rPr>
                        <a:t>如果是品牌方自己提供主播、自己做直播，则无须寄送样品；</a:t>
                      </a:r>
                    </a:p>
                    <a:p>
                      <a:pPr indent="0" algn="just"/>
                      <a:r>
                        <a:rPr lang="zh-CN" sz="1600" kern="100">
                          <a:effectLst/>
                        </a:rPr>
                        <a:t>如果是品牌方请达人主播或专业的</a:t>
                      </a:r>
                      <a:r>
                        <a:rPr lang="en-US" sz="1600" kern="100">
                          <a:effectLst/>
                        </a:rPr>
                        <a:t> MCN </a:t>
                      </a:r>
                      <a:r>
                        <a:rPr lang="zh-CN" sz="1600" kern="100">
                          <a:effectLst/>
                        </a:rPr>
                        <a:t>机构做直播，则品牌方需要向达人主播和</a:t>
                      </a:r>
                      <a:r>
                        <a:rPr lang="en-US" sz="1600" kern="100">
                          <a:effectLst/>
                        </a:rPr>
                        <a:t> MCN </a:t>
                      </a:r>
                      <a:r>
                        <a:rPr lang="zh-CN" sz="1600" kern="100">
                          <a:effectLst/>
                        </a:rPr>
                        <a:t>机构寄送样品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1751" marR="41751" marT="0" marB="0" anchor="ctr"/>
                </a:tc>
                <a:extLst>
                  <a:ext uri="{0D108BD9-81ED-4DB2-BD59-A6C34878D82A}">
                    <a16:rowId xmlns:a16="http://schemas.microsoft.com/office/drawing/2014/main" val="56764071"/>
                  </a:ext>
                </a:extLst>
              </a:tr>
              <a:tr h="1850942">
                <a:tc>
                  <a:txBody>
                    <a:bodyPr/>
                    <a:lstStyle/>
                    <a:p>
                      <a:pPr indent="0" algn="just"/>
                      <a:r>
                        <a:rPr lang="zh-CN" sz="1600" kern="100">
                          <a:effectLst/>
                        </a:rPr>
                        <a:t>直播前</a:t>
                      </a:r>
                      <a:r>
                        <a:rPr lang="en-US" sz="1600" kern="100">
                          <a:effectLst/>
                        </a:rPr>
                        <a:t> 5</a:t>
                      </a:r>
                      <a:r>
                        <a:rPr lang="zh-CN" sz="1600" kern="100">
                          <a:effectLst/>
                        </a:rPr>
                        <a:t>天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1751" marR="41751" marT="0" marB="0" anchor="ctr"/>
                </a:tc>
                <a:tc>
                  <a:txBody>
                    <a:bodyPr/>
                    <a:lstStyle/>
                    <a:p>
                      <a:pPr indent="0" algn="just"/>
                      <a:r>
                        <a:rPr lang="zh-CN" sz="1600" kern="100" dirty="0">
                          <a:effectLst/>
                        </a:rPr>
                        <a:t>准备创建直播间所需的相关材料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1751" marR="41751" marT="0" marB="0" anchor="ctr"/>
                </a:tc>
                <a:tc>
                  <a:txBody>
                    <a:bodyPr/>
                    <a:lstStyle/>
                    <a:p>
                      <a:pPr marL="0" lvl="0" indent="0" algn="just">
                        <a:buFont typeface="宋体" panose="02010600030101010101" pitchFamily="2" charset="-122"/>
                        <a:buAutoNum type="circleNumDbPlain"/>
                      </a:pPr>
                      <a:r>
                        <a:rPr lang="zh-CN" sz="1600" kern="100" dirty="0">
                          <a:effectLst/>
                        </a:rPr>
                        <a:t>准备直播间封面图：封面图要符合直播平台的相关要求；</a:t>
                      </a:r>
                    </a:p>
                    <a:p>
                      <a:pPr indent="0" algn="just"/>
                      <a:r>
                        <a:rPr lang="zh-CN" sz="1600" kern="100" dirty="0">
                          <a:effectLst/>
                        </a:rPr>
                        <a:t>②准备直播标题：标题不要过长，要具有吸引力；</a:t>
                      </a:r>
                    </a:p>
                    <a:p>
                      <a:pPr indent="0" algn="just"/>
                      <a:r>
                        <a:rPr lang="zh-CN" sz="1600" kern="100" dirty="0">
                          <a:effectLst/>
                        </a:rPr>
                        <a:t>③准备直播内容简介：用</a:t>
                      </a:r>
                      <a:r>
                        <a:rPr lang="en-US" sz="1600" kern="100" dirty="0">
                          <a:effectLst/>
                        </a:rPr>
                        <a:t> 1~2 </a:t>
                      </a:r>
                      <a:r>
                        <a:rPr lang="zh-CN" sz="1600" kern="100" dirty="0">
                          <a:effectLst/>
                        </a:rPr>
                        <a:t>段文字简要概括本场直播的主要内容，要重点突出直播中的利益点，如抽奖、直播专享优惠等；</a:t>
                      </a:r>
                    </a:p>
                    <a:p>
                      <a:pPr indent="0" algn="just"/>
                      <a:r>
                        <a:rPr lang="zh-CN" sz="1600" kern="100" dirty="0">
                          <a:effectLst/>
                        </a:rPr>
                        <a:t>④准备直播间商品链接：直播时要不断地在直播间发布商品链接，让用户点击链接购买商品，所以要在直播开始前准备好直播商品链接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1751" marR="41751" marT="0" marB="0" anchor="ctr"/>
                </a:tc>
                <a:extLst>
                  <a:ext uri="{0D108BD9-81ED-4DB2-BD59-A6C34878D82A}">
                    <a16:rowId xmlns:a16="http://schemas.microsoft.com/office/drawing/2014/main" val="3210494882"/>
                  </a:ext>
                </a:extLst>
              </a:tr>
              <a:tr h="363385">
                <a:tc>
                  <a:txBody>
                    <a:bodyPr/>
                    <a:lstStyle/>
                    <a:p>
                      <a:pPr indent="0" algn="just"/>
                      <a:r>
                        <a:rPr lang="zh-CN" sz="1600" kern="100">
                          <a:effectLst/>
                        </a:rPr>
                        <a:t>直播前</a:t>
                      </a:r>
                      <a:r>
                        <a:rPr lang="en-US" sz="1600" kern="100">
                          <a:effectLst/>
                        </a:rPr>
                        <a:t> 1~5</a:t>
                      </a:r>
                      <a:r>
                        <a:rPr lang="zh-CN" sz="1600" kern="100">
                          <a:effectLst/>
                        </a:rPr>
                        <a:t>天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1751" marR="41751" marT="0" marB="0" anchor="ctr"/>
                </a:tc>
                <a:tc>
                  <a:txBody>
                    <a:bodyPr/>
                    <a:lstStyle/>
                    <a:p>
                      <a:pPr indent="0" algn="just"/>
                      <a:r>
                        <a:rPr lang="zh-CN" sz="1600" kern="100">
                          <a:effectLst/>
                        </a:rPr>
                        <a:t>直播宣传预热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1751" marR="41751" marT="0" marB="0" anchor="ctr"/>
                </a:tc>
                <a:tc>
                  <a:txBody>
                    <a:bodyPr/>
                    <a:lstStyle/>
                    <a:p>
                      <a:pPr indent="0" algn="just"/>
                      <a:r>
                        <a:rPr lang="zh-CN" sz="1600" kern="100" dirty="0">
                          <a:effectLst/>
                        </a:rPr>
                        <a:t>采取多种方式，通过微淘、微博、微信等渠道对直播进行充分的宣传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1751" marR="41751" marT="0" marB="0" anchor="ctr"/>
                </a:tc>
                <a:extLst>
                  <a:ext uri="{0D108BD9-81ED-4DB2-BD59-A6C34878D82A}">
                    <a16:rowId xmlns:a16="http://schemas.microsoft.com/office/drawing/2014/main" val="4933767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2398777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13131">
            <a:extLst>
              <a:ext uri="{FF2B5EF4-FFF2-40B4-BE49-F238E27FC236}">
                <a16:creationId xmlns:a16="http://schemas.microsoft.com/office/drawing/2014/main" id="{4A5F9AE4-37B6-63BD-32B3-6C4C56ABC96E}"/>
              </a:ext>
            </a:extLst>
          </p:cNvPr>
          <p:cNvSpPr/>
          <p:nvPr/>
        </p:nvSpPr>
        <p:spPr>
          <a:xfrm>
            <a:off x="4528844" y="925555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整场直播脚本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10A4C518-B7DA-81F3-3E7F-B9C64B063B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4028656"/>
              </p:ext>
            </p:extLst>
          </p:nvPr>
        </p:nvGraphicFramePr>
        <p:xfrm>
          <a:off x="1211424" y="1808600"/>
          <a:ext cx="9985311" cy="4023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06167">
                  <a:extLst>
                    <a:ext uri="{9D8B030D-6E8A-4147-A177-3AD203B41FA5}">
                      <a16:colId xmlns:a16="http://schemas.microsoft.com/office/drawing/2014/main" val="2494506702"/>
                    </a:ext>
                  </a:extLst>
                </a:gridCol>
                <a:gridCol w="7379144">
                  <a:extLst>
                    <a:ext uri="{9D8B030D-6E8A-4147-A177-3AD203B41FA5}">
                      <a16:colId xmlns:a16="http://schemas.microsoft.com/office/drawing/2014/main" val="958685668"/>
                    </a:ext>
                  </a:extLst>
                </a:gridCol>
              </a:tblGrid>
              <a:tr h="330200">
                <a:tc gridSpan="2">
                  <a:txBody>
                    <a:bodyPr/>
                    <a:lstStyle/>
                    <a:p>
                      <a:pPr indent="267970" algn="ctr"/>
                      <a:r>
                        <a:rPr lang="zh-CN" sz="2400" kern="100" dirty="0">
                          <a:effectLst/>
                        </a:rPr>
                        <a:t>直播活动概述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032684"/>
                  </a:ext>
                </a:extLst>
              </a:tr>
              <a:tr h="330200">
                <a:tc>
                  <a:txBody>
                    <a:bodyPr/>
                    <a:lstStyle/>
                    <a:p>
                      <a:pPr indent="267970" algn="ctr"/>
                      <a:r>
                        <a:rPr lang="zh-CN" sz="2400" kern="100">
                          <a:effectLst/>
                        </a:rPr>
                        <a:t>直播主题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400" kern="100">
                          <a:effectLst/>
                        </a:rPr>
                        <a:t>秋季护肤小课堂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30011035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indent="267970" algn="ctr"/>
                      <a:r>
                        <a:rPr lang="zh-CN" sz="2400" kern="100">
                          <a:effectLst/>
                        </a:rPr>
                        <a:t>直播目标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400" kern="100">
                          <a:effectLst/>
                        </a:rPr>
                        <a:t>“吸粉”目标：吸引</a:t>
                      </a:r>
                      <a:r>
                        <a:rPr lang="en-US" sz="2400" kern="100">
                          <a:effectLst/>
                        </a:rPr>
                        <a:t> 10 </a:t>
                      </a:r>
                      <a:r>
                        <a:rPr lang="zh-CN" sz="2400" kern="100">
                          <a:effectLst/>
                        </a:rPr>
                        <a:t>万名用户观看；</a:t>
                      </a:r>
                    </a:p>
                    <a:p>
                      <a:pPr algn="just"/>
                      <a:r>
                        <a:rPr lang="zh-CN" sz="2400" kern="100">
                          <a:effectLst/>
                        </a:rPr>
                        <a:t>销售目标：从直播开始至直播结束，直播中推荐的</a:t>
                      </a:r>
                      <a:r>
                        <a:rPr lang="en-US" sz="2400" kern="100">
                          <a:effectLst/>
                        </a:rPr>
                        <a:t> 3 </a:t>
                      </a:r>
                      <a:r>
                        <a:rPr lang="zh-CN" sz="2400" kern="100">
                          <a:effectLst/>
                        </a:rPr>
                        <a:t>款新品销量突破</a:t>
                      </a:r>
                      <a:r>
                        <a:rPr lang="en-US" sz="2400" kern="100">
                          <a:effectLst/>
                        </a:rPr>
                        <a:t> 10 </a:t>
                      </a:r>
                      <a:r>
                        <a:rPr lang="zh-CN" sz="2400" kern="100">
                          <a:effectLst/>
                        </a:rPr>
                        <a:t>万件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77468835"/>
                  </a:ext>
                </a:extLst>
              </a:tr>
              <a:tr h="330200">
                <a:tc>
                  <a:txBody>
                    <a:bodyPr/>
                    <a:lstStyle/>
                    <a:p>
                      <a:pPr indent="267970" algn="ctr"/>
                      <a:r>
                        <a:rPr lang="zh-CN" sz="2400" kern="100">
                          <a:effectLst/>
                        </a:rPr>
                        <a:t>主播、副播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400" kern="100">
                          <a:effectLst/>
                        </a:rPr>
                        <a:t>主播：××、品牌主理人、时尚博主；副播：××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33824260"/>
                  </a:ext>
                </a:extLst>
              </a:tr>
              <a:tr h="330200">
                <a:tc>
                  <a:txBody>
                    <a:bodyPr/>
                    <a:lstStyle/>
                    <a:p>
                      <a:pPr indent="267970" algn="ctr"/>
                      <a:r>
                        <a:rPr lang="zh-CN" sz="2400" kern="100">
                          <a:effectLst/>
                        </a:rPr>
                        <a:t>直播时间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kern="100">
                          <a:effectLst/>
                        </a:rPr>
                        <a:t>2020 </a:t>
                      </a:r>
                      <a:r>
                        <a:rPr lang="zh-CN" sz="2400" kern="100">
                          <a:effectLst/>
                        </a:rPr>
                        <a:t>年</a:t>
                      </a:r>
                      <a:r>
                        <a:rPr lang="en-US" sz="2400" kern="100">
                          <a:effectLst/>
                        </a:rPr>
                        <a:t> 10 </a:t>
                      </a:r>
                      <a:r>
                        <a:rPr lang="zh-CN" sz="2400" kern="100">
                          <a:effectLst/>
                        </a:rPr>
                        <a:t>月</a:t>
                      </a:r>
                      <a:r>
                        <a:rPr lang="en-US" sz="2400" kern="100">
                          <a:effectLst/>
                        </a:rPr>
                        <a:t> 8 </a:t>
                      </a:r>
                      <a:r>
                        <a:rPr lang="zh-CN" sz="2400" kern="100">
                          <a:effectLst/>
                        </a:rPr>
                        <a:t>日，</a:t>
                      </a:r>
                      <a:r>
                        <a:rPr lang="en-US" sz="2400" kern="100">
                          <a:effectLst/>
                        </a:rPr>
                        <a:t>20:00~22:30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30517925"/>
                  </a:ext>
                </a:extLst>
              </a:tr>
              <a:tr h="812800">
                <a:tc>
                  <a:txBody>
                    <a:bodyPr/>
                    <a:lstStyle/>
                    <a:p>
                      <a:pPr indent="267970" algn="ctr"/>
                      <a:r>
                        <a:rPr lang="zh-CN" sz="2400" kern="100">
                          <a:effectLst/>
                        </a:rPr>
                        <a:t>注意事项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400" kern="100" dirty="0">
                          <a:effectLst/>
                        </a:rPr>
                        <a:t>①合理把控商品讲解节奏；</a:t>
                      </a:r>
                    </a:p>
                    <a:p>
                      <a:pPr algn="just"/>
                      <a:r>
                        <a:rPr lang="zh-CN" sz="2400" kern="100" dirty="0">
                          <a:effectLst/>
                        </a:rPr>
                        <a:t>②适当提高商品功能的讲解时间；</a:t>
                      </a:r>
                    </a:p>
                    <a:p>
                      <a:pPr algn="just"/>
                      <a:r>
                        <a:rPr lang="zh-CN" sz="2400" kern="100" dirty="0">
                          <a:effectLst/>
                        </a:rPr>
                        <a:t>③注意对用户提问的回复，多与用户进行互动，避免直播冷场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93802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7653507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13131">
            <a:extLst>
              <a:ext uri="{FF2B5EF4-FFF2-40B4-BE49-F238E27FC236}">
                <a16:creationId xmlns:a16="http://schemas.microsoft.com/office/drawing/2014/main" id="{4A5F9AE4-37B6-63BD-32B3-6C4C56ABC96E}"/>
              </a:ext>
            </a:extLst>
          </p:cNvPr>
          <p:cNvSpPr/>
          <p:nvPr/>
        </p:nvSpPr>
        <p:spPr>
          <a:xfrm>
            <a:off x="4528844" y="925555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整场直播脚本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B935AEFE-3D8F-E572-80B4-520E10AC14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4704219"/>
              </p:ext>
            </p:extLst>
          </p:nvPr>
        </p:nvGraphicFramePr>
        <p:xfrm>
          <a:off x="1384003" y="1757135"/>
          <a:ext cx="9859890" cy="4038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73431">
                  <a:extLst>
                    <a:ext uri="{9D8B030D-6E8A-4147-A177-3AD203B41FA5}">
                      <a16:colId xmlns:a16="http://schemas.microsoft.com/office/drawing/2014/main" val="551435307"/>
                    </a:ext>
                  </a:extLst>
                </a:gridCol>
                <a:gridCol w="970214">
                  <a:extLst>
                    <a:ext uri="{9D8B030D-6E8A-4147-A177-3AD203B41FA5}">
                      <a16:colId xmlns:a16="http://schemas.microsoft.com/office/drawing/2014/main" val="4126532874"/>
                    </a:ext>
                  </a:extLst>
                </a:gridCol>
                <a:gridCol w="2425533">
                  <a:extLst>
                    <a:ext uri="{9D8B030D-6E8A-4147-A177-3AD203B41FA5}">
                      <a16:colId xmlns:a16="http://schemas.microsoft.com/office/drawing/2014/main" val="1516530128"/>
                    </a:ext>
                  </a:extLst>
                </a:gridCol>
                <a:gridCol w="2165232">
                  <a:extLst>
                    <a:ext uri="{9D8B030D-6E8A-4147-A177-3AD203B41FA5}">
                      <a16:colId xmlns:a16="http://schemas.microsoft.com/office/drawing/2014/main" val="3100185437"/>
                    </a:ext>
                  </a:extLst>
                </a:gridCol>
                <a:gridCol w="1725480">
                  <a:extLst>
                    <a:ext uri="{9D8B030D-6E8A-4147-A177-3AD203B41FA5}">
                      <a16:colId xmlns:a16="http://schemas.microsoft.com/office/drawing/2014/main" val="1961384726"/>
                    </a:ext>
                  </a:extLst>
                </a:gridCol>
              </a:tblGrid>
              <a:tr h="330200">
                <a:tc gridSpan="5">
                  <a:txBody>
                    <a:bodyPr/>
                    <a:lstStyle/>
                    <a:p>
                      <a:pPr indent="267970" algn="ctr"/>
                      <a:r>
                        <a:rPr lang="zh-CN" sz="2000" kern="100">
                          <a:effectLst/>
                        </a:rPr>
                        <a:t>直播流程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7420752"/>
                  </a:ext>
                </a:extLst>
              </a:tr>
              <a:tr h="330200">
                <a:tc rowSpan="2">
                  <a:txBody>
                    <a:bodyPr/>
                    <a:lstStyle/>
                    <a:p>
                      <a:pPr indent="267970" algn="ctr"/>
                      <a:r>
                        <a:rPr lang="zh-CN" sz="2000" kern="100">
                          <a:effectLst/>
                        </a:rPr>
                        <a:t>时间段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indent="267970" algn="ctr"/>
                      <a:r>
                        <a:rPr lang="zh-CN" sz="2000" kern="100">
                          <a:effectLst/>
                        </a:rPr>
                        <a:t>流程安排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indent="267970" algn="ctr"/>
                      <a:r>
                        <a:rPr lang="zh-CN" sz="2000" kern="100">
                          <a:effectLst/>
                        </a:rPr>
                        <a:t>人员分工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266998"/>
                  </a:ext>
                </a:extLst>
              </a:tr>
              <a:tr h="330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7970" algn="ctr"/>
                      <a:r>
                        <a:rPr lang="zh-CN" sz="2000" kern="100">
                          <a:effectLst/>
                        </a:rPr>
                        <a:t>主播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7970" algn="ctr"/>
                      <a:r>
                        <a:rPr lang="zh-CN" sz="2000" kern="100">
                          <a:effectLst/>
                        </a:rPr>
                        <a:t>副播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7970" algn="ctr"/>
                      <a:r>
                        <a:rPr lang="zh-CN" sz="2000" kern="100">
                          <a:effectLst/>
                        </a:rPr>
                        <a:t>后台</a:t>
                      </a:r>
                      <a:r>
                        <a:rPr lang="en-US" sz="2000" kern="100">
                          <a:effectLst/>
                        </a:rPr>
                        <a:t> / </a:t>
                      </a:r>
                      <a:r>
                        <a:rPr lang="zh-CN" sz="2000" kern="100">
                          <a:effectLst/>
                        </a:rPr>
                        <a:t>客服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57667535"/>
                  </a:ext>
                </a:extLst>
              </a:tr>
              <a:tr h="812800">
                <a:tc>
                  <a:txBody>
                    <a:bodyPr/>
                    <a:lstStyle/>
                    <a:p>
                      <a:pPr algn="ctr"/>
                      <a:r>
                        <a:rPr lang="en-US" sz="2000" kern="100">
                          <a:effectLst/>
                        </a:rPr>
                        <a:t>20</a:t>
                      </a:r>
                      <a:r>
                        <a:rPr lang="zh-CN" sz="2000" kern="100">
                          <a:effectLst/>
                        </a:rPr>
                        <a:t>∶</a:t>
                      </a:r>
                      <a:r>
                        <a:rPr lang="en-US" sz="2000" kern="100">
                          <a:effectLst/>
                        </a:rPr>
                        <a:t>00~20</a:t>
                      </a:r>
                      <a:r>
                        <a:rPr lang="zh-CN" sz="2000" kern="100">
                          <a:effectLst/>
                        </a:rPr>
                        <a:t>∶</a:t>
                      </a:r>
                      <a:r>
                        <a:rPr lang="en-US" sz="2000" kern="100">
                          <a:effectLst/>
                        </a:rPr>
                        <a:t>10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>
                          <a:effectLst/>
                        </a:rPr>
                        <a:t>开场预热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>
                          <a:effectLst/>
                        </a:rPr>
                        <a:t>暖场互动，介绍开场截屏抽奖规则，引导用户关注直播间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>
                          <a:effectLst/>
                        </a:rPr>
                        <a:t>演示参与截屏抽奖的方法；回复用户的问题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>
                          <a:effectLst/>
                        </a:rPr>
                        <a:t>向粉丝群推送开播通知；收集中奖信息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27651530"/>
                  </a:ext>
                </a:extLst>
              </a:tr>
              <a:tr h="812800">
                <a:tc>
                  <a:txBody>
                    <a:bodyPr/>
                    <a:lstStyle/>
                    <a:p>
                      <a:pPr algn="ctr"/>
                      <a:r>
                        <a:rPr lang="en-US" sz="2000" kern="100">
                          <a:effectLst/>
                        </a:rPr>
                        <a:t>20</a:t>
                      </a:r>
                      <a:r>
                        <a:rPr lang="zh-CN" sz="2000" kern="100">
                          <a:effectLst/>
                        </a:rPr>
                        <a:t>∶</a:t>
                      </a:r>
                      <a:r>
                        <a:rPr lang="en-US" sz="2000" kern="100">
                          <a:effectLst/>
                        </a:rPr>
                        <a:t>10~20</a:t>
                      </a:r>
                      <a:r>
                        <a:rPr lang="zh-CN" sz="2000" kern="100">
                          <a:effectLst/>
                        </a:rPr>
                        <a:t>∶</a:t>
                      </a:r>
                      <a:r>
                        <a:rPr lang="en-US" sz="2000" kern="100">
                          <a:effectLst/>
                        </a:rPr>
                        <a:t>20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>
                          <a:effectLst/>
                        </a:rPr>
                        <a:t>活动剧透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>
                          <a:effectLst/>
                        </a:rPr>
                        <a:t>剧透今日新款商品、主推款商品，以及直播间优惠力度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>
                          <a:effectLst/>
                        </a:rPr>
                        <a:t>补充主播遗漏的内容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>
                          <a:effectLst/>
                        </a:rPr>
                        <a:t>向粉丝群推送本场直播活动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12282762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ctr"/>
                      <a:r>
                        <a:rPr lang="en-US" sz="2000" kern="100">
                          <a:effectLst/>
                        </a:rPr>
                        <a:t>20</a:t>
                      </a:r>
                      <a:r>
                        <a:rPr lang="zh-CN" sz="2000" kern="100">
                          <a:effectLst/>
                        </a:rPr>
                        <a:t>∶</a:t>
                      </a:r>
                      <a:r>
                        <a:rPr lang="en-US" sz="2000" kern="100">
                          <a:effectLst/>
                        </a:rPr>
                        <a:t>20~20</a:t>
                      </a:r>
                      <a:r>
                        <a:rPr lang="zh-CN" sz="2000" kern="100">
                          <a:effectLst/>
                        </a:rPr>
                        <a:t>∶</a:t>
                      </a:r>
                      <a:r>
                        <a:rPr lang="en-US" sz="2000" kern="100">
                          <a:effectLst/>
                        </a:rPr>
                        <a:t>40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>
                          <a:effectLst/>
                        </a:rPr>
                        <a:t>讲解商品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>
                          <a:effectLst/>
                        </a:rPr>
                        <a:t>分享秋季护肤注意事项，并</a:t>
                      </a:r>
                      <a:r>
                        <a:rPr lang="en-US" sz="2000" kern="100">
                          <a:effectLst/>
                        </a:rPr>
                        <a:t> </a:t>
                      </a:r>
                      <a:r>
                        <a:rPr lang="zh-CN" sz="2000" kern="100">
                          <a:effectLst/>
                        </a:rPr>
                        <a:t>讲解、试用第一款商品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>
                          <a:effectLst/>
                        </a:rPr>
                        <a:t>配合主播演示商品使用方法和使用效果，引导用户下单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 dirty="0">
                          <a:effectLst/>
                        </a:rPr>
                        <a:t>在直播间添加商品链接；回复用户关于订单的问题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294786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3346164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529286">
            <a:extLst>
              <a:ext uri="{FF2B5EF4-FFF2-40B4-BE49-F238E27FC236}">
                <a16:creationId xmlns:a16="http://schemas.microsoft.com/office/drawing/2014/main" id="{279CFF0B-A3EB-4CBA-82B3-AF83DB1EB3DB}"/>
              </a:ext>
            </a:extLst>
          </p:cNvPr>
          <p:cNvSpPr txBox="1"/>
          <p:nvPr/>
        </p:nvSpPr>
        <p:spPr>
          <a:xfrm>
            <a:off x="6618005" y="2043490"/>
            <a:ext cx="4718747" cy="83067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798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案例小结</a:t>
            </a:r>
          </a:p>
        </p:txBody>
      </p:sp>
      <p:sp>
        <p:nvSpPr>
          <p:cNvPr id="41" name="736887">
            <a:extLst>
              <a:ext uri="{FF2B5EF4-FFF2-40B4-BE49-F238E27FC236}">
                <a16:creationId xmlns:a16="http://schemas.microsoft.com/office/drawing/2014/main" id="{30ACB2BD-8517-4F42-A846-A55AD636B76B}"/>
              </a:ext>
            </a:extLst>
          </p:cNvPr>
          <p:cNvSpPr txBox="1"/>
          <p:nvPr/>
        </p:nvSpPr>
        <p:spPr>
          <a:xfrm>
            <a:off x="6413563" y="2994485"/>
            <a:ext cx="4718747" cy="172560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599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今年，助农直播预计开展</a:t>
            </a:r>
            <a:r>
              <a:rPr lang="en-US" altLang="zh-CN" sz="1799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30</a:t>
            </a:r>
            <a:r>
              <a:rPr lang="zh-CN" altLang="en-US" sz="1799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场，优农直播间已经走进后元化生态采摘园、东方紫园、葡萄大观园等</a:t>
            </a:r>
            <a:r>
              <a:rPr lang="en-US" altLang="zh-CN" sz="1799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30</a:t>
            </a:r>
            <a:r>
              <a:rPr lang="zh-CN" altLang="en-US" sz="1799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家农场，“直播</a:t>
            </a:r>
            <a:r>
              <a:rPr lang="en-US" altLang="zh-CN" sz="1799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+</a:t>
            </a:r>
            <a:r>
              <a:rPr lang="zh-CN" altLang="en-US" sz="1799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助农”为农产品销售打开了新的渠道，助力优质农产品售卖。</a:t>
            </a:r>
          </a:p>
        </p:txBody>
      </p:sp>
      <p:sp>
        <p:nvSpPr>
          <p:cNvPr id="42" name="671058">
            <a:extLst>
              <a:ext uri="{FF2B5EF4-FFF2-40B4-BE49-F238E27FC236}">
                <a16:creationId xmlns:a16="http://schemas.microsoft.com/office/drawing/2014/main" id="{6502D5B4-0554-4F2D-9635-75E62CB1B0B7}"/>
              </a:ext>
            </a:extLst>
          </p:cNvPr>
          <p:cNvSpPr/>
          <p:nvPr/>
        </p:nvSpPr>
        <p:spPr bwMode="auto">
          <a:xfrm>
            <a:off x="6776425" y="1400278"/>
            <a:ext cx="1367618" cy="45259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视域拓展</a:t>
            </a:r>
          </a:p>
        </p:txBody>
      </p:sp>
      <p:grpSp>
        <p:nvGrpSpPr>
          <p:cNvPr id="61" name="315807">
            <a:extLst>
              <a:ext uri="{FF2B5EF4-FFF2-40B4-BE49-F238E27FC236}">
                <a16:creationId xmlns:a16="http://schemas.microsoft.com/office/drawing/2014/main" id="{6B460D2A-630D-4419-AD89-17CA91C50C51}"/>
              </a:ext>
            </a:extLst>
          </p:cNvPr>
          <p:cNvGrpSpPr/>
          <p:nvPr/>
        </p:nvGrpSpPr>
        <p:grpSpPr>
          <a:xfrm>
            <a:off x="4834709" y="2354197"/>
            <a:ext cx="1690305" cy="1690304"/>
            <a:chOff x="1153706" y="2353777"/>
            <a:chExt cx="1690965" cy="1690964"/>
          </a:xfrm>
        </p:grpSpPr>
        <p:sp>
          <p:nvSpPr>
            <p:cNvPr id="62" name="974014">
              <a:extLst>
                <a:ext uri="{FF2B5EF4-FFF2-40B4-BE49-F238E27FC236}">
                  <a16:creationId xmlns:a16="http://schemas.microsoft.com/office/drawing/2014/main" id="{BD8CCC99-81F2-4DBC-B836-6A0C5B808269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3" name="719295">
              <a:extLst>
                <a:ext uri="{FF2B5EF4-FFF2-40B4-BE49-F238E27FC236}">
                  <a16:creationId xmlns:a16="http://schemas.microsoft.com/office/drawing/2014/main" id="{9AEBC07B-7A76-4470-AB36-656A56880B81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4" name="180615">
              <a:extLst>
                <a:ext uri="{FF2B5EF4-FFF2-40B4-BE49-F238E27FC236}">
                  <a16:creationId xmlns:a16="http://schemas.microsoft.com/office/drawing/2014/main" id="{387DCBE9-878D-46F0-A3D7-2E576539B803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5" name="925896">
              <a:extLst>
                <a:ext uri="{FF2B5EF4-FFF2-40B4-BE49-F238E27FC236}">
                  <a16:creationId xmlns:a16="http://schemas.microsoft.com/office/drawing/2014/main" id="{55A45441-D890-4B9F-B0EF-53255FC4AF9E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1E4496DB-7CA0-5A44-ABDE-47FF2524CE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3113" y="1804507"/>
            <a:ext cx="4502464" cy="378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290662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13131">
            <a:extLst>
              <a:ext uri="{FF2B5EF4-FFF2-40B4-BE49-F238E27FC236}">
                <a16:creationId xmlns:a16="http://schemas.microsoft.com/office/drawing/2014/main" id="{4A5F9AE4-37B6-63BD-32B3-6C4C56ABC96E}"/>
              </a:ext>
            </a:extLst>
          </p:cNvPr>
          <p:cNvSpPr/>
          <p:nvPr/>
        </p:nvSpPr>
        <p:spPr>
          <a:xfrm>
            <a:off x="4528844" y="925555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整场直播脚本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C3C336F-2176-34F0-0FEF-23C12829F8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1258802"/>
              </p:ext>
            </p:extLst>
          </p:nvPr>
        </p:nvGraphicFramePr>
        <p:xfrm>
          <a:off x="1256756" y="1778971"/>
          <a:ext cx="10114383" cy="387096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707501">
                  <a:extLst>
                    <a:ext uri="{9D8B030D-6E8A-4147-A177-3AD203B41FA5}">
                      <a16:colId xmlns:a16="http://schemas.microsoft.com/office/drawing/2014/main" val="615717900"/>
                    </a:ext>
                  </a:extLst>
                </a:gridCol>
                <a:gridCol w="671804">
                  <a:extLst>
                    <a:ext uri="{9D8B030D-6E8A-4147-A177-3AD203B41FA5}">
                      <a16:colId xmlns:a16="http://schemas.microsoft.com/office/drawing/2014/main" val="2542019991"/>
                    </a:ext>
                  </a:extLst>
                </a:gridCol>
                <a:gridCol w="3349690">
                  <a:extLst>
                    <a:ext uri="{9D8B030D-6E8A-4147-A177-3AD203B41FA5}">
                      <a16:colId xmlns:a16="http://schemas.microsoft.com/office/drawing/2014/main" val="2060933929"/>
                    </a:ext>
                  </a:extLst>
                </a:gridCol>
                <a:gridCol w="2164270">
                  <a:extLst>
                    <a:ext uri="{9D8B030D-6E8A-4147-A177-3AD203B41FA5}">
                      <a16:colId xmlns:a16="http://schemas.microsoft.com/office/drawing/2014/main" val="2471960068"/>
                    </a:ext>
                  </a:extLst>
                </a:gridCol>
                <a:gridCol w="2221118">
                  <a:extLst>
                    <a:ext uri="{9D8B030D-6E8A-4147-A177-3AD203B41FA5}">
                      <a16:colId xmlns:a16="http://schemas.microsoft.com/office/drawing/2014/main" val="2280835698"/>
                    </a:ext>
                  </a:extLst>
                </a:gridCol>
              </a:tblGrid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sz="1800" kern="100">
                          <a:effectLst/>
                        </a:rPr>
                        <a:t>20</a:t>
                      </a:r>
                      <a:r>
                        <a:rPr lang="zh-CN" sz="1800" kern="100">
                          <a:effectLst/>
                        </a:rPr>
                        <a:t>∶</a:t>
                      </a:r>
                      <a:r>
                        <a:rPr lang="en-US" sz="1800" kern="100">
                          <a:effectLst/>
                        </a:rPr>
                        <a:t>40~20</a:t>
                      </a:r>
                      <a:r>
                        <a:rPr lang="zh-CN" sz="1800" kern="100">
                          <a:effectLst/>
                        </a:rPr>
                        <a:t>∶</a:t>
                      </a:r>
                      <a:r>
                        <a:rPr lang="en-US" sz="1800" kern="100">
                          <a:effectLst/>
                        </a:rPr>
                        <a:t>50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800" kern="100">
                          <a:effectLst/>
                        </a:rPr>
                        <a:t>互动</a:t>
                      </a:r>
                      <a:r>
                        <a:rPr lang="en-US" sz="18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800" kern="100" dirty="0">
                          <a:effectLst/>
                        </a:rPr>
                        <a:t>为用户答疑解惑，与用户进行互动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800" kern="100">
                          <a:effectLst/>
                        </a:rPr>
                        <a:t>引导用户参与互动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800" kern="100">
                          <a:effectLst/>
                        </a:rPr>
                        <a:t>收集互动信息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61531129"/>
                  </a:ext>
                </a:extLst>
              </a:tr>
              <a:tr h="749300">
                <a:tc>
                  <a:txBody>
                    <a:bodyPr/>
                    <a:lstStyle/>
                    <a:p>
                      <a:pPr algn="ctr"/>
                      <a:r>
                        <a:rPr lang="en-US" sz="1800" kern="100" dirty="0">
                          <a:effectLst/>
                        </a:rPr>
                        <a:t>20</a:t>
                      </a:r>
                      <a:r>
                        <a:rPr lang="zh-CN" sz="1800" kern="100" dirty="0">
                          <a:effectLst/>
                        </a:rPr>
                        <a:t>∶</a:t>
                      </a:r>
                      <a:r>
                        <a:rPr lang="en-US" sz="1800" kern="100" dirty="0">
                          <a:effectLst/>
                        </a:rPr>
                        <a:t>50~21</a:t>
                      </a:r>
                      <a:r>
                        <a:rPr lang="zh-CN" sz="1800" kern="100" dirty="0">
                          <a:effectLst/>
                        </a:rPr>
                        <a:t>∶</a:t>
                      </a:r>
                      <a:r>
                        <a:rPr lang="en-US" sz="1800" kern="100" dirty="0">
                          <a:effectLst/>
                        </a:rPr>
                        <a:t>10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800" kern="100" dirty="0">
                          <a:effectLst/>
                        </a:rPr>
                        <a:t>讲解</a:t>
                      </a:r>
                    </a:p>
                    <a:p>
                      <a:pPr algn="just"/>
                      <a:r>
                        <a:rPr lang="zh-CN" sz="1800" kern="100" dirty="0">
                          <a:effectLst/>
                        </a:rPr>
                        <a:t>商品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800" kern="100">
                          <a:effectLst/>
                        </a:rPr>
                        <a:t>分享秋季护肤补水的技巧，并讲解、试用第二款商品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800" kern="100">
                          <a:effectLst/>
                        </a:rPr>
                        <a:t>配合主播演示商品使用方法和使用效果，引导用户下单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800" kern="100">
                          <a:effectLst/>
                        </a:rPr>
                        <a:t>在直播间添加商品链接；回复用户关于订单的问题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06502418"/>
                  </a:ext>
                </a:extLst>
              </a:tr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sz="1800" kern="100">
                          <a:effectLst/>
                        </a:rPr>
                        <a:t>21</a:t>
                      </a:r>
                      <a:r>
                        <a:rPr lang="zh-CN" sz="1800" kern="100">
                          <a:effectLst/>
                        </a:rPr>
                        <a:t>∶</a:t>
                      </a:r>
                      <a:r>
                        <a:rPr lang="en-US" sz="1800" kern="100">
                          <a:effectLst/>
                        </a:rPr>
                        <a:t>10~21</a:t>
                      </a:r>
                      <a:r>
                        <a:rPr lang="zh-CN" sz="1800" kern="100">
                          <a:effectLst/>
                        </a:rPr>
                        <a:t>∶</a:t>
                      </a:r>
                      <a:r>
                        <a:rPr lang="en-US" sz="1800" kern="100">
                          <a:effectLst/>
                        </a:rPr>
                        <a:t>15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800" kern="100">
                          <a:effectLst/>
                        </a:rPr>
                        <a:t>福利</a:t>
                      </a:r>
                    </a:p>
                    <a:p>
                      <a:pPr algn="just"/>
                      <a:r>
                        <a:rPr lang="zh-CN" sz="1800" kern="100">
                          <a:effectLst/>
                        </a:rPr>
                        <a:t>赠送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800" kern="100">
                          <a:effectLst/>
                        </a:rPr>
                        <a:t>向用户介绍抽奖规则，引导</a:t>
                      </a:r>
                      <a:r>
                        <a:rPr lang="en-US" sz="1800" kern="100">
                          <a:effectLst/>
                        </a:rPr>
                        <a:t> </a:t>
                      </a:r>
                      <a:r>
                        <a:rPr lang="zh-CN" sz="1800" kern="100">
                          <a:effectLst/>
                        </a:rPr>
                        <a:t>用户参与抽奖、下单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800" kern="100">
                          <a:effectLst/>
                        </a:rPr>
                        <a:t>演示参与抽奖的方法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800" kern="100">
                          <a:effectLst/>
                        </a:rPr>
                        <a:t>收集抽奖信息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26406983"/>
                  </a:ext>
                </a:extLst>
              </a:tr>
              <a:tr h="774700">
                <a:tc>
                  <a:txBody>
                    <a:bodyPr/>
                    <a:lstStyle/>
                    <a:p>
                      <a:pPr algn="ctr"/>
                      <a:r>
                        <a:rPr lang="en-US" sz="1800" kern="100">
                          <a:effectLst/>
                        </a:rPr>
                        <a:t>21</a:t>
                      </a:r>
                      <a:r>
                        <a:rPr lang="zh-CN" sz="1800" kern="100">
                          <a:effectLst/>
                        </a:rPr>
                        <a:t>∶</a:t>
                      </a:r>
                      <a:r>
                        <a:rPr lang="en-US" sz="1800" kern="100">
                          <a:effectLst/>
                        </a:rPr>
                        <a:t>15~21</a:t>
                      </a:r>
                      <a:r>
                        <a:rPr lang="zh-CN" sz="1800" kern="100">
                          <a:effectLst/>
                        </a:rPr>
                        <a:t>∶</a:t>
                      </a:r>
                      <a:r>
                        <a:rPr lang="en-US" sz="1800" kern="100">
                          <a:effectLst/>
                        </a:rPr>
                        <a:t>40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800" kern="100">
                          <a:effectLst/>
                        </a:rPr>
                        <a:t>讲解</a:t>
                      </a:r>
                    </a:p>
                    <a:p>
                      <a:pPr algn="just"/>
                      <a:r>
                        <a:rPr lang="zh-CN" sz="1800" kern="100">
                          <a:effectLst/>
                        </a:rPr>
                        <a:t>商品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800" kern="100">
                          <a:effectLst/>
                        </a:rPr>
                        <a:t>讲解、试用第三款商品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800" kern="100">
                          <a:effectLst/>
                        </a:rPr>
                        <a:t>配合主播演示商品使用方法和使用效果，引导用户下单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800" kern="100">
                          <a:effectLst/>
                        </a:rPr>
                        <a:t>在直播间添加商品链接；回复用户关于订单的问题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69853835"/>
                  </a:ext>
                </a:extLst>
              </a:tr>
              <a:tr h="520700">
                <a:tc>
                  <a:txBody>
                    <a:bodyPr/>
                    <a:lstStyle/>
                    <a:p>
                      <a:pPr algn="ctr"/>
                      <a:r>
                        <a:rPr lang="en-US" sz="1800" kern="100">
                          <a:effectLst/>
                        </a:rPr>
                        <a:t>21</a:t>
                      </a:r>
                      <a:r>
                        <a:rPr lang="zh-CN" sz="1800" kern="100">
                          <a:effectLst/>
                        </a:rPr>
                        <a:t>∶</a:t>
                      </a:r>
                      <a:r>
                        <a:rPr lang="en-US" sz="1800" kern="100">
                          <a:effectLst/>
                        </a:rPr>
                        <a:t>40~22</a:t>
                      </a:r>
                      <a:r>
                        <a:rPr lang="zh-CN" sz="1800" kern="100">
                          <a:effectLst/>
                        </a:rPr>
                        <a:t>∶</a:t>
                      </a:r>
                      <a:r>
                        <a:rPr lang="en-US" sz="1800" kern="100">
                          <a:effectLst/>
                        </a:rPr>
                        <a:t>20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800" kern="100">
                          <a:effectLst/>
                        </a:rPr>
                        <a:t>商品</a:t>
                      </a:r>
                    </a:p>
                    <a:p>
                      <a:pPr algn="just"/>
                      <a:r>
                        <a:rPr lang="zh-CN" sz="1800" kern="100">
                          <a:effectLst/>
                        </a:rPr>
                        <a:t>返场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800" kern="100">
                          <a:effectLst/>
                        </a:rPr>
                        <a:t>对</a:t>
                      </a:r>
                      <a:r>
                        <a:rPr lang="en-US" sz="1800" kern="100">
                          <a:effectLst/>
                        </a:rPr>
                        <a:t>3</a:t>
                      </a:r>
                      <a:r>
                        <a:rPr lang="zh-CN" sz="1800" kern="100">
                          <a:effectLst/>
                        </a:rPr>
                        <a:t>款商品进行返场讲解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800" kern="100">
                          <a:effectLst/>
                        </a:rPr>
                        <a:t>配合主播讲解商品；回复用户的问题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800" kern="100">
                          <a:effectLst/>
                        </a:rPr>
                        <a:t>回复用户关于订单的问题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99046237"/>
                  </a:ext>
                </a:extLst>
              </a:tr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sz="1800" kern="100">
                          <a:effectLst/>
                        </a:rPr>
                        <a:t>22</a:t>
                      </a:r>
                      <a:r>
                        <a:rPr lang="zh-CN" sz="1800" kern="100">
                          <a:effectLst/>
                        </a:rPr>
                        <a:t>∶</a:t>
                      </a:r>
                      <a:r>
                        <a:rPr lang="en-US" sz="1800" kern="100">
                          <a:effectLst/>
                        </a:rPr>
                        <a:t>20~22</a:t>
                      </a:r>
                      <a:r>
                        <a:rPr lang="zh-CN" sz="1800" kern="100">
                          <a:effectLst/>
                        </a:rPr>
                        <a:t>∶</a:t>
                      </a:r>
                      <a:r>
                        <a:rPr lang="en-US" sz="1800" kern="100">
                          <a:effectLst/>
                        </a:rPr>
                        <a:t>30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800" kern="100">
                          <a:effectLst/>
                        </a:rPr>
                        <a:t>直播</a:t>
                      </a:r>
                    </a:p>
                    <a:p>
                      <a:pPr algn="just"/>
                      <a:r>
                        <a:rPr lang="zh-CN" sz="1800" kern="100">
                          <a:effectLst/>
                        </a:rPr>
                        <a:t>预告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800" kern="100">
                          <a:effectLst/>
                        </a:rPr>
                        <a:t>预告下一场直播的时间、福利、直播商品等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800" kern="100">
                          <a:effectLst/>
                        </a:rPr>
                        <a:t>引导用户关注直播间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800" kern="100" dirty="0">
                          <a:effectLst/>
                        </a:rPr>
                        <a:t>回复用户关于订单的问题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122022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6359541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13131">
            <a:extLst>
              <a:ext uri="{FF2B5EF4-FFF2-40B4-BE49-F238E27FC236}">
                <a16:creationId xmlns:a16="http://schemas.microsoft.com/office/drawing/2014/main" id="{4A5F9AE4-37B6-63BD-32B3-6C4C56ABC96E}"/>
              </a:ext>
            </a:extLst>
          </p:cNvPr>
          <p:cNvSpPr/>
          <p:nvPr/>
        </p:nvSpPr>
        <p:spPr>
          <a:xfrm>
            <a:off x="4528843" y="925555"/>
            <a:ext cx="35702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单品直播脚本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8C8606C-7C68-9C61-572B-D8E558C7D1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376970"/>
              </p:ext>
            </p:extLst>
          </p:nvPr>
        </p:nvGraphicFramePr>
        <p:xfrm>
          <a:off x="1321291" y="1694996"/>
          <a:ext cx="9985311" cy="44888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7106">
                  <a:extLst>
                    <a:ext uri="{9D8B030D-6E8A-4147-A177-3AD203B41FA5}">
                      <a16:colId xmlns:a16="http://schemas.microsoft.com/office/drawing/2014/main" val="3832806109"/>
                    </a:ext>
                  </a:extLst>
                </a:gridCol>
                <a:gridCol w="1217482">
                  <a:extLst>
                    <a:ext uri="{9D8B030D-6E8A-4147-A177-3AD203B41FA5}">
                      <a16:colId xmlns:a16="http://schemas.microsoft.com/office/drawing/2014/main" val="2225800271"/>
                    </a:ext>
                  </a:extLst>
                </a:gridCol>
                <a:gridCol w="4207848">
                  <a:extLst>
                    <a:ext uri="{9D8B030D-6E8A-4147-A177-3AD203B41FA5}">
                      <a16:colId xmlns:a16="http://schemas.microsoft.com/office/drawing/2014/main" val="2332857295"/>
                    </a:ext>
                  </a:extLst>
                </a:gridCol>
                <a:gridCol w="3862875">
                  <a:extLst>
                    <a:ext uri="{9D8B030D-6E8A-4147-A177-3AD203B41FA5}">
                      <a16:colId xmlns:a16="http://schemas.microsoft.com/office/drawing/2014/main" val="3263403674"/>
                    </a:ext>
                  </a:extLst>
                </a:gridCol>
              </a:tblGrid>
              <a:tr h="602234">
                <a:tc>
                  <a:txBody>
                    <a:bodyPr/>
                    <a:lstStyle/>
                    <a:p>
                      <a:pPr algn="ctr"/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645" marR="19645" marT="272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 kern="100">
                          <a:effectLst/>
                        </a:rPr>
                        <a:t>流程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645" marR="19645" marT="272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 kern="100" dirty="0">
                          <a:effectLst/>
                        </a:rPr>
                        <a:t>提示问题</a:t>
                      </a:r>
                      <a:endParaRPr lang="zh-CN" sz="20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645" marR="19645" marT="272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 kern="100">
                          <a:effectLst/>
                        </a:rPr>
                        <a:t>我的产品内容</a:t>
                      </a:r>
                    </a:p>
                    <a:p>
                      <a:pPr algn="ctr"/>
                      <a:r>
                        <a:rPr lang="zh-CN" sz="2000" kern="100">
                          <a:effectLst/>
                        </a:rPr>
                        <a:t>以防晒霜为例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645" marR="19645" marT="2728" marB="0" anchor="ctr"/>
                </a:tc>
                <a:extLst>
                  <a:ext uri="{0D108BD9-81ED-4DB2-BD59-A6C34878D82A}">
                    <a16:rowId xmlns:a16="http://schemas.microsoft.com/office/drawing/2014/main" val="1757635059"/>
                  </a:ext>
                </a:extLst>
              </a:tr>
              <a:tr h="825684">
                <a:tc rowSpan="5">
                  <a:txBody>
                    <a:bodyPr/>
                    <a:lstStyle/>
                    <a:p>
                      <a:pPr algn="ctr"/>
                      <a:r>
                        <a:rPr lang="zh-CN" sz="2000" kern="100" dirty="0">
                          <a:effectLst/>
                        </a:rPr>
                        <a:t>单品</a:t>
                      </a:r>
                      <a:endParaRPr lang="en-US" altLang="zh-CN" sz="2000" kern="100" dirty="0">
                        <a:effectLst/>
                      </a:endParaRPr>
                    </a:p>
                    <a:p>
                      <a:pPr algn="ctr"/>
                      <a:r>
                        <a:rPr lang="zh-CN" sz="2000" kern="100" dirty="0">
                          <a:effectLst/>
                        </a:rPr>
                        <a:t>直播</a:t>
                      </a:r>
                    </a:p>
                    <a:p>
                      <a:pPr algn="ctr"/>
                      <a:r>
                        <a:rPr lang="zh-CN" sz="2000" kern="100" dirty="0">
                          <a:effectLst/>
                        </a:rPr>
                        <a:t>内容</a:t>
                      </a:r>
                      <a:endParaRPr lang="en-US" altLang="zh-CN" sz="2000" kern="100" dirty="0">
                        <a:effectLst/>
                      </a:endParaRPr>
                    </a:p>
                    <a:p>
                      <a:pPr algn="ctr"/>
                      <a:r>
                        <a:rPr lang="zh-CN" sz="2000" kern="100" dirty="0">
                          <a:effectLst/>
                        </a:rPr>
                        <a:t>规划</a:t>
                      </a:r>
                      <a:endParaRPr lang="zh-CN" sz="20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645" marR="19645" marT="272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 kern="100">
                          <a:effectLst/>
                        </a:rPr>
                        <a:t>引出话题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645" marR="19645" marT="272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 kern="100" dirty="0">
                          <a:effectLst/>
                        </a:rPr>
                        <a:t>新粉：粉丝、品牌信任</a:t>
                      </a:r>
                    </a:p>
                    <a:p>
                      <a:pPr algn="ctr"/>
                      <a:r>
                        <a:rPr lang="zh-CN" sz="2000" kern="100" dirty="0">
                          <a:effectLst/>
                        </a:rPr>
                        <a:t>互动：猜代言人、制造话题</a:t>
                      </a:r>
                      <a:endParaRPr lang="zh-CN" sz="20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645" marR="19645" marT="272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kern="100" dirty="0" err="1">
                          <a:effectLst/>
                        </a:rPr>
                        <a:t>Xxx</a:t>
                      </a:r>
                      <a:r>
                        <a:rPr lang="zh-CN" sz="2000" kern="100" dirty="0">
                          <a:effectLst/>
                        </a:rPr>
                        <a:t>品牌</a:t>
                      </a:r>
                      <a:r>
                        <a:rPr lang="zh-CN" altLang="en-US" sz="2000" kern="100" dirty="0">
                          <a:effectLst/>
                        </a:rPr>
                        <a:t>、</a:t>
                      </a:r>
                      <a:r>
                        <a:rPr lang="en-US" sz="2000" kern="100" dirty="0" err="1">
                          <a:effectLst/>
                        </a:rPr>
                        <a:t>Xxx</a:t>
                      </a:r>
                      <a:r>
                        <a:rPr lang="zh-CN" sz="2000" kern="100" dirty="0">
                          <a:effectLst/>
                        </a:rPr>
                        <a:t>代言人</a:t>
                      </a:r>
                      <a:endParaRPr lang="en-US" altLang="zh-CN" sz="2000" kern="100" dirty="0">
                        <a:effectLst/>
                      </a:endParaRPr>
                    </a:p>
                    <a:p>
                      <a:pPr algn="ctr"/>
                      <a:r>
                        <a:rPr lang="zh-CN" sz="2000" kern="100" dirty="0">
                          <a:effectLst/>
                        </a:rPr>
                        <a:t>某某明星也在用</a:t>
                      </a:r>
                      <a:endParaRPr lang="zh-CN" sz="20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645" marR="19645" marT="2728" marB="0" anchor="ctr"/>
                </a:tc>
                <a:extLst>
                  <a:ext uri="{0D108BD9-81ED-4DB2-BD59-A6C34878D82A}">
                    <a16:rowId xmlns:a16="http://schemas.microsoft.com/office/drawing/2014/main" val="797565870"/>
                  </a:ext>
                </a:extLst>
              </a:tr>
              <a:tr h="90201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 kern="100">
                          <a:effectLst/>
                        </a:rPr>
                        <a:t>提出痛点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645" marR="19645" marT="272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 kern="100">
                          <a:effectLst/>
                        </a:rPr>
                        <a:t>站在用户角度：</a:t>
                      </a:r>
                    </a:p>
                    <a:p>
                      <a:pPr algn="ctr"/>
                      <a:r>
                        <a:rPr lang="zh-CN" sz="2000" kern="100">
                          <a:effectLst/>
                        </a:rPr>
                        <a:t>这款产品能解决自己的什么需求？</a:t>
                      </a:r>
                    </a:p>
                    <a:p>
                      <a:pPr algn="ctr"/>
                      <a:r>
                        <a:rPr lang="zh-CN" sz="2000" kern="100">
                          <a:effectLst/>
                        </a:rPr>
                        <a:t>没有这个产品，自己会面临什么问题？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645" marR="19645" marT="272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 kern="100" dirty="0">
                          <a:effectLst/>
                        </a:rPr>
                        <a:t>防晒</a:t>
                      </a:r>
                      <a:r>
                        <a:rPr lang="zh-CN" altLang="en-US" sz="2000" kern="100" dirty="0">
                          <a:effectLst/>
                        </a:rPr>
                        <a:t>，</a:t>
                      </a:r>
                      <a:r>
                        <a:rPr lang="zh-CN" sz="2000" kern="100" dirty="0">
                          <a:effectLst/>
                        </a:rPr>
                        <a:t>夏天户外晒不黑</a:t>
                      </a:r>
                      <a:endParaRPr lang="en-US" altLang="zh-CN" sz="2000" kern="100" dirty="0">
                        <a:effectLst/>
                      </a:endParaRPr>
                    </a:p>
                    <a:p>
                      <a:pPr algn="ctr"/>
                      <a:r>
                        <a:rPr lang="zh-CN" sz="2000" kern="100" dirty="0">
                          <a:effectLst/>
                        </a:rPr>
                        <a:t>保护肌肤不被晒伤</a:t>
                      </a:r>
                      <a:endParaRPr lang="zh-CN" sz="20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645" marR="19645" marT="2728" marB="0" anchor="ctr"/>
                </a:tc>
                <a:extLst>
                  <a:ext uri="{0D108BD9-81ED-4DB2-BD59-A6C34878D82A}">
                    <a16:rowId xmlns:a16="http://schemas.microsoft.com/office/drawing/2014/main" val="1558379762"/>
                  </a:ext>
                </a:extLst>
              </a:tr>
              <a:tr h="4791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 kern="100">
                          <a:effectLst/>
                        </a:rPr>
                        <a:t>建立信任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645" marR="19645" marT="272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 kern="100">
                          <a:effectLst/>
                        </a:rPr>
                        <a:t>工艺产地复杂化品牌形象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645" marR="19645" marT="272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 kern="100">
                          <a:effectLst/>
                        </a:rPr>
                        <a:t>品牌研发、新工艺的使用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645" marR="19645" marT="2728" marB="0" anchor="ctr"/>
                </a:tc>
                <a:extLst>
                  <a:ext uri="{0D108BD9-81ED-4DB2-BD59-A6C34878D82A}">
                    <a16:rowId xmlns:a16="http://schemas.microsoft.com/office/drawing/2014/main" val="3597437189"/>
                  </a:ext>
                </a:extLst>
              </a:tr>
              <a:tr h="6022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 kern="100">
                          <a:effectLst/>
                        </a:rPr>
                        <a:t>产品卖点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645" marR="19645" marT="272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 kern="100" dirty="0">
                          <a:effectLst/>
                        </a:rPr>
                        <a:t>产品是怎么解决问题的？与同类产品比这个解决方案优势是什么？</a:t>
                      </a:r>
                      <a:endParaRPr lang="zh-CN" sz="20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645" marR="19645" marT="272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kern="100" dirty="0">
                          <a:effectLst/>
                        </a:rPr>
                        <a:t>pa+++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ctr"/>
                      <a:r>
                        <a:rPr lang="en-US" sz="2000" kern="100" dirty="0">
                          <a:effectLst/>
                        </a:rPr>
                        <a:t>SPF50</a:t>
                      </a:r>
                      <a:endParaRPr lang="zh-CN" sz="20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645" marR="19645" marT="2728" marB="0" anchor="ctr"/>
                </a:tc>
                <a:extLst>
                  <a:ext uri="{0D108BD9-81ED-4DB2-BD59-A6C34878D82A}">
                    <a16:rowId xmlns:a16="http://schemas.microsoft.com/office/drawing/2014/main" val="860802942"/>
                  </a:ext>
                </a:extLst>
              </a:tr>
              <a:tr h="104229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 kern="100">
                          <a:effectLst/>
                        </a:rPr>
                        <a:t>使用体验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645" marR="19645" marT="272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 kern="100" dirty="0">
                          <a:effectLst/>
                        </a:rPr>
                        <a:t>自己的感受、顾客的证言、前后对比、真实照片、截图证据</a:t>
                      </a:r>
                      <a:endParaRPr lang="zh-CN" sz="20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645" marR="19645" marT="272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000" kern="100" dirty="0">
                          <a:effectLst/>
                        </a:rPr>
                        <a:t>早上出门，左手不涂，右手涂，体现对比</a:t>
                      </a:r>
                      <a:r>
                        <a:rPr lang="zh-CN" altLang="en-US" sz="2000" kern="100" dirty="0">
                          <a:effectLst/>
                        </a:rPr>
                        <a:t>；</a:t>
                      </a:r>
                      <a:r>
                        <a:rPr lang="zh-CN" sz="2000" kern="100" dirty="0">
                          <a:effectLst/>
                        </a:rPr>
                        <a:t>顾客返图</a:t>
                      </a:r>
                      <a:endParaRPr lang="zh-CN" sz="20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645" marR="19645" marT="2728" marB="0" anchor="ctr"/>
                </a:tc>
                <a:extLst>
                  <a:ext uri="{0D108BD9-81ED-4DB2-BD59-A6C34878D82A}">
                    <a16:rowId xmlns:a16="http://schemas.microsoft.com/office/drawing/2014/main" val="17428012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7111836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13131">
            <a:extLst>
              <a:ext uri="{FF2B5EF4-FFF2-40B4-BE49-F238E27FC236}">
                <a16:creationId xmlns:a16="http://schemas.microsoft.com/office/drawing/2014/main" id="{4A5F9AE4-37B6-63BD-32B3-6C4C56ABC96E}"/>
              </a:ext>
            </a:extLst>
          </p:cNvPr>
          <p:cNvSpPr/>
          <p:nvPr/>
        </p:nvSpPr>
        <p:spPr>
          <a:xfrm>
            <a:off x="4528843" y="925555"/>
            <a:ext cx="35702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单品直播脚本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8C8606C-7C68-9C61-572B-D8E558C7D1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886037"/>
              </p:ext>
            </p:extLst>
          </p:nvPr>
        </p:nvGraphicFramePr>
        <p:xfrm>
          <a:off x="1190663" y="1664557"/>
          <a:ext cx="9985311" cy="42740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7106">
                  <a:extLst>
                    <a:ext uri="{9D8B030D-6E8A-4147-A177-3AD203B41FA5}">
                      <a16:colId xmlns:a16="http://schemas.microsoft.com/office/drawing/2014/main" val="3832806109"/>
                    </a:ext>
                  </a:extLst>
                </a:gridCol>
                <a:gridCol w="1217482">
                  <a:extLst>
                    <a:ext uri="{9D8B030D-6E8A-4147-A177-3AD203B41FA5}">
                      <a16:colId xmlns:a16="http://schemas.microsoft.com/office/drawing/2014/main" val="2225800271"/>
                    </a:ext>
                  </a:extLst>
                </a:gridCol>
                <a:gridCol w="4207848">
                  <a:extLst>
                    <a:ext uri="{9D8B030D-6E8A-4147-A177-3AD203B41FA5}">
                      <a16:colId xmlns:a16="http://schemas.microsoft.com/office/drawing/2014/main" val="2332857295"/>
                    </a:ext>
                  </a:extLst>
                </a:gridCol>
                <a:gridCol w="3862875">
                  <a:extLst>
                    <a:ext uri="{9D8B030D-6E8A-4147-A177-3AD203B41FA5}">
                      <a16:colId xmlns:a16="http://schemas.microsoft.com/office/drawing/2014/main" val="3263403674"/>
                    </a:ext>
                  </a:extLst>
                </a:gridCol>
              </a:tblGrid>
              <a:tr h="554367"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645" marR="19645" marT="272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kern="100">
                          <a:effectLst/>
                        </a:rPr>
                        <a:t>流程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645" marR="19645" marT="272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kern="100" dirty="0">
                          <a:effectLst/>
                        </a:rPr>
                        <a:t>提示问题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645" marR="19645" marT="272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kern="100">
                          <a:effectLst/>
                        </a:rPr>
                        <a:t>我的产品内容</a:t>
                      </a:r>
                    </a:p>
                    <a:p>
                      <a:pPr algn="ctr"/>
                      <a:r>
                        <a:rPr lang="zh-CN" sz="1600" kern="100">
                          <a:effectLst/>
                        </a:rPr>
                        <a:t>以防晒霜为例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645" marR="19645" marT="2728" marB="0" anchor="ctr"/>
                </a:tc>
                <a:extLst>
                  <a:ext uri="{0D108BD9-81ED-4DB2-BD59-A6C34878D82A}">
                    <a16:rowId xmlns:a16="http://schemas.microsoft.com/office/drawing/2014/main" val="1757635059"/>
                  </a:ext>
                </a:extLst>
              </a:tr>
              <a:tr h="1192129">
                <a:tc rowSpan="2">
                  <a:txBody>
                    <a:bodyPr/>
                    <a:lstStyle/>
                    <a:p>
                      <a:pPr algn="ctr"/>
                      <a:r>
                        <a:rPr lang="zh-CN" sz="1600" kern="100" dirty="0">
                          <a:effectLst/>
                        </a:rPr>
                        <a:t>单品</a:t>
                      </a:r>
                      <a:endParaRPr lang="en-US" altLang="zh-CN" sz="1600" kern="100" dirty="0">
                        <a:effectLst/>
                      </a:endParaRPr>
                    </a:p>
                    <a:p>
                      <a:pPr algn="ctr"/>
                      <a:r>
                        <a:rPr lang="zh-CN" sz="1600" kern="100" dirty="0">
                          <a:effectLst/>
                        </a:rPr>
                        <a:t>直播</a:t>
                      </a:r>
                    </a:p>
                    <a:p>
                      <a:pPr algn="ctr"/>
                      <a:r>
                        <a:rPr lang="zh-CN" sz="1600" kern="100" dirty="0">
                          <a:effectLst/>
                        </a:rPr>
                        <a:t>内容</a:t>
                      </a:r>
                      <a:endParaRPr lang="en-US" altLang="zh-CN" sz="1600" kern="100" dirty="0">
                        <a:effectLst/>
                      </a:endParaRPr>
                    </a:p>
                    <a:p>
                      <a:pPr algn="ctr"/>
                      <a:r>
                        <a:rPr lang="zh-CN" sz="1600" kern="100" dirty="0">
                          <a:effectLst/>
                        </a:rPr>
                        <a:t>规划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645" marR="19645" marT="2728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 kern="1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诱导消费</a:t>
                      </a: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kern="1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sz="1600" kern="1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正当消费：告诉客户，这是正当的消费需求</a:t>
                      </a:r>
                    </a:p>
                    <a:p>
                      <a:pPr algn="just"/>
                      <a:r>
                        <a:rPr lang="en-US" sz="1600" kern="1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sz="1600" kern="1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价格：帮助客户去计算单价，减轻价格对客户的心理压力</a:t>
                      </a:r>
                    </a:p>
                    <a:p>
                      <a:pPr algn="just"/>
                      <a:r>
                        <a:rPr lang="en-US" sz="1600" kern="1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zh-CN" sz="1600" kern="1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体现畅销：体现产品的畅销，激发客户的追逐时髦的心理</a:t>
                      </a: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kern="1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1600" kern="1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、这是夏天的正当需求，防止晒伤晒黑</a:t>
                      </a:r>
                    </a:p>
                    <a:p>
                      <a:pPr algn="just"/>
                      <a:r>
                        <a:rPr lang="en-US" sz="1600" kern="1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1600" kern="1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、每瓶</a:t>
                      </a:r>
                      <a:r>
                        <a:rPr lang="en-US" sz="1600" kern="1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180</a:t>
                      </a:r>
                      <a:r>
                        <a:rPr lang="zh-CN" sz="1600" kern="1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元，可以使用</a:t>
                      </a:r>
                      <a:r>
                        <a:rPr lang="en-US" sz="1600" kern="1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1600" kern="1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个月，平均每天</a:t>
                      </a:r>
                      <a:r>
                        <a:rPr lang="en-US" sz="1600" kern="1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1600" kern="1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块钱</a:t>
                      </a:r>
                    </a:p>
                    <a:p>
                      <a:pPr algn="just"/>
                      <a:r>
                        <a:rPr lang="en-US" sz="1600" kern="1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1600" kern="1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、大家都在买</a:t>
                      </a: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797565870"/>
                  </a:ext>
                </a:extLst>
              </a:tr>
              <a:tr h="83031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组合销售</a:t>
                      </a: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sz="1600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有没有其他领域的需求？</a:t>
                      </a:r>
                    </a:p>
                    <a:p>
                      <a:pPr algn="just"/>
                      <a:r>
                        <a:rPr lang="en-US" sz="1600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sz="1600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大额满减</a:t>
                      </a:r>
                    </a:p>
                    <a:p>
                      <a:pPr algn="just"/>
                      <a:r>
                        <a:rPr lang="en-US" sz="1600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zh-CN" sz="1600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产品组合</a:t>
                      </a: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1600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、晒后修复</a:t>
                      </a:r>
                    </a:p>
                    <a:p>
                      <a:pPr algn="just"/>
                      <a:r>
                        <a:rPr lang="en-US" sz="1600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1600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、满</a:t>
                      </a:r>
                      <a:r>
                        <a:rPr lang="en-US" sz="1600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300-30</a:t>
                      </a:r>
                      <a:r>
                        <a:rPr lang="zh-CN" sz="1600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等等，买多单价更低</a:t>
                      </a:r>
                    </a:p>
                    <a:p>
                      <a:pPr algn="just"/>
                      <a:r>
                        <a:rPr lang="en-US" sz="1600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1600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、搭配防晒卸妆油、晒后芦荟霜等等</a:t>
                      </a: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558379762"/>
                  </a:ext>
                </a:extLst>
              </a:tr>
              <a:tr h="830317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6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相关素材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645" marR="19645" marT="2728" marB="0" anchor="ctr"/>
                </a:tc>
                <a:tc hMerge="1">
                  <a:txBody>
                    <a:bodyPr/>
                    <a:lstStyle/>
                    <a:p>
                      <a:pPr algn="just"/>
                      <a:endParaRPr lang="zh-CN" sz="18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 gridSpan="2">
                  <a:txBody>
                    <a:bodyPr/>
                    <a:lstStyle/>
                    <a:p>
                      <a:pPr algn="just"/>
                      <a:r>
                        <a:rPr lang="zh-CN" altLang="en-US" sz="1600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样品：展示打开方式等</a:t>
                      </a:r>
                    </a:p>
                    <a:p>
                      <a:pPr algn="just"/>
                      <a:r>
                        <a:rPr lang="zh-CN" altLang="en-US" sz="1600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展示牌：涂防晒前后照片对比、用户返图等</a:t>
                      </a:r>
                    </a:p>
                    <a:p>
                      <a:pPr algn="just"/>
                      <a:r>
                        <a:rPr lang="zh-CN" altLang="en-US" sz="1600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价格牌：帮助关注计算单价用，多买便宜更多</a:t>
                      </a:r>
                    </a:p>
                  </a:txBody>
                  <a:tcPr marL="68580" marR="68580" marT="9525" marB="0" anchor="ctr"/>
                </a:tc>
                <a:tc hMerge="1">
                  <a:txBody>
                    <a:bodyPr/>
                    <a:lstStyle/>
                    <a:p>
                      <a:pPr algn="just"/>
                      <a:endParaRPr lang="zh-CN" sz="18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131181114"/>
                  </a:ext>
                </a:extLst>
              </a:tr>
              <a:tr h="830317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6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整体要求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645" marR="19645" marT="272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/>
                      <a:endParaRPr lang="zh-CN" sz="18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 gridSpan="2">
                  <a:txBody>
                    <a:bodyPr/>
                    <a:lstStyle/>
                    <a:p>
                      <a:pPr algn="just"/>
                      <a:r>
                        <a:rPr lang="zh-CN" altLang="en-US" sz="1600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主播、复播对产品有深入的了解</a:t>
                      </a:r>
                    </a:p>
                    <a:p>
                      <a:pPr algn="just"/>
                      <a:r>
                        <a:rPr lang="zh-CN" altLang="en-US" sz="1600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产品的价格能吸引人，如果整体价格高，就算单价</a:t>
                      </a:r>
                      <a:endParaRPr lang="zh-CN" sz="16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 hMerge="1">
                  <a:txBody>
                    <a:bodyPr/>
                    <a:lstStyle/>
                    <a:p>
                      <a:pPr algn="just"/>
                      <a:endParaRPr lang="zh-CN" sz="18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6260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6417869"/>
      </p:ext>
    </p:extLst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F2DD4E3-7EDB-4C5B-A4ED-C04FCD7B3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64" y="-964351"/>
            <a:ext cx="9981862" cy="74599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EFB6B22-AD79-4D42-93EF-F2191749455C}"/>
              </a:ext>
            </a:extLst>
          </p:cNvPr>
          <p:cNvSpPr txBox="1"/>
          <p:nvPr/>
        </p:nvSpPr>
        <p:spPr>
          <a:xfrm>
            <a:off x="2538516" y="2011579"/>
            <a:ext cx="1648208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PART 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6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kumimoji="1"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82F4FE9-D7E3-4A81-A239-01B833B9DF1B}"/>
              </a:ext>
            </a:extLst>
          </p:cNvPr>
          <p:cNvSpPr/>
          <p:nvPr/>
        </p:nvSpPr>
        <p:spPr>
          <a:xfrm>
            <a:off x="4007700" y="2101971"/>
            <a:ext cx="5645784" cy="110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597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预热直播活动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F53413D-D32C-484E-81A5-9952FF40A426}"/>
              </a:ext>
            </a:extLst>
          </p:cNvPr>
          <p:cNvSpPr txBox="1"/>
          <p:nvPr/>
        </p:nvSpPr>
        <p:spPr>
          <a:xfrm>
            <a:off x="2294210" y="4427691"/>
            <a:ext cx="5110326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Preheating live streaming activities</a:t>
            </a:r>
          </a:p>
        </p:txBody>
      </p:sp>
      <p:sp>
        <p:nvSpPr>
          <p:cNvPr id="19" name="664867">
            <a:extLst>
              <a:ext uri="{FF2B5EF4-FFF2-40B4-BE49-F238E27FC236}">
                <a16:creationId xmlns:a16="http://schemas.microsoft.com/office/drawing/2014/main" id="{0DD61D06-E797-4061-A83C-6F976811D997}"/>
              </a:ext>
            </a:extLst>
          </p:cNvPr>
          <p:cNvSpPr txBox="1"/>
          <p:nvPr/>
        </p:nvSpPr>
        <p:spPr>
          <a:xfrm>
            <a:off x="9349273" y="4943778"/>
            <a:ext cx="2696547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直播活动预热技巧</a:t>
            </a:r>
          </a:p>
        </p:txBody>
      </p:sp>
      <p:sp>
        <p:nvSpPr>
          <p:cNvPr id="20" name="036296">
            <a:extLst>
              <a:ext uri="{FF2B5EF4-FFF2-40B4-BE49-F238E27FC236}">
                <a16:creationId xmlns:a16="http://schemas.microsoft.com/office/drawing/2014/main" id="{4005AEA0-F1A2-4E9A-A851-A15722D8D113}"/>
              </a:ext>
            </a:extLst>
          </p:cNvPr>
          <p:cNvSpPr txBox="1"/>
          <p:nvPr/>
        </p:nvSpPr>
        <p:spPr>
          <a:xfrm>
            <a:off x="9349273" y="5855268"/>
            <a:ext cx="2907883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直播预热技巧</a:t>
            </a:r>
          </a:p>
        </p:txBody>
      </p:sp>
      <p:sp>
        <p:nvSpPr>
          <p:cNvPr id="21" name="871467">
            <a:extLst>
              <a:ext uri="{FF2B5EF4-FFF2-40B4-BE49-F238E27FC236}">
                <a16:creationId xmlns:a16="http://schemas.microsoft.com/office/drawing/2014/main" id="{4C98EF2F-3F56-4127-848F-5599C74A0CEE}"/>
              </a:ext>
            </a:extLst>
          </p:cNvPr>
          <p:cNvSpPr txBox="1"/>
          <p:nvPr/>
        </p:nvSpPr>
        <p:spPr>
          <a:xfrm>
            <a:off x="9349273" y="5399531"/>
            <a:ext cx="2394163" cy="369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直播前的引流准备</a:t>
            </a:r>
          </a:p>
        </p:txBody>
      </p:sp>
    </p:spTree>
    <p:extLst>
      <p:ext uri="{BB962C8B-B14F-4D97-AF65-F5344CB8AC3E}">
        <p14:creationId xmlns:p14="http://schemas.microsoft.com/office/powerpoint/2010/main" val="14930045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468153">
            <a:extLst>
              <a:ext uri="{FF2B5EF4-FFF2-40B4-BE49-F238E27FC236}">
                <a16:creationId xmlns:a16="http://schemas.microsoft.com/office/drawing/2014/main" id="{8C5EBD9C-8CF8-4558-959C-42C33F9214C5}"/>
              </a:ext>
            </a:extLst>
          </p:cNvPr>
          <p:cNvCxnSpPr>
            <a:cxnSpLocks/>
          </p:cNvCxnSpPr>
          <p:nvPr/>
        </p:nvCxnSpPr>
        <p:spPr bwMode="auto">
          <a:xfrm>
            <a:off x="4345714" y="2714691"/>
            <a:ext cx="319113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730573">
            <a:extLst>
              <a:ext uri="{FF2B5EF4-FFF2-40B4-BE49-F238E27FC236}">
                <a16:creationId xmlns:a16="http://schemas.microsoft.com/office/drawing/2014/main" id="{85DF231F-B09A-47C4-AB84-2F9E23999D72}"/>
              </a:ext>
            </a:extLst>
          </p:cNvPr>
          <p:cNvCxnSpPr>
            <a:cxnSpLocks/>
          </p:cNvCxnSpPr>
          <p:nvPr/>
        </p:nvCxnSpPr>
        <p:spPr bwMode="auto">
          <a:xfrm>
            <a:off x="4345714" y="3580288"/>
            <a:ext cx="319113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" name="102993">
            <a:extLst>
              <a:ext uri="{FF2B5EF4-FFF2-40B4-BE49-F238E27FC236}">
                <a16:creationId xmlns:a16="http://schemas.microsoft.com/office/drawing/2014/main" id="{6815E5BD-6BCB-4A92-8557-4E4B96E12CA2}"/>
              </a:ext>
            </a:extLst>
          </p:cNvPr>
          <p:cNvCxnSpPr>
            <a:cxnSpLocks/>
          </p:cNvCxnSpPr>
          <p:nvPr/>
        </p:nvCxnSpPr>
        <p:spPr bwMode="auto">
          <a:xfrm>
            <a:off x="4345714" y="4462775"/>
            <a:ext cx="319113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9" name="004216">
            <a:extLst>
              <a:ext uri="{FF2B5EF4-FFF2-40B4-BE49-F238E27FC236}">
                <a16:creationId xmlns:a16="http://schemas.microsoft.com/office/drawing/2014/main" id="{CDE986E9-0547-4EBF-A64A-FF0A0B366D91}"/>
              </a:ext>
            </a:extLst>
          </p:cNvPr>
          <p:cNvSpPr/>
          <p:nvPr/>
        </p:nvSpPr>
        <p:spPr bwMode="auto">
          <a:xfrm>
            <a:off x="6934961" y="2284203"/>
            <a:ext cx="3823234" cy="769440"/>
          </a:xfrm>
          <a:prstGeom prst="roundRect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基础版：直播活动基本信息</a:t>
            </a:r>
          </a:p>
        </p:txBody>
      </p:sp>
      <p:sp>
        <p:nvSpPr>
          <p:cNvPr id="130" name="476645">
            <a:extLst>
              <a:ext uri="{FF2B5EF4-FFF2-40B4-BE49-F238E27FC236}">
                <a16:creationId xmlns:a16="http://schemas.microsoft.com/office/drawing/2014/main" id="{E0860139-5A93-4FF1-8834-520C90BE222D}"/>
              </a:ext>
            </a:extLst>
          </p:cNvPr>
          <p:cNvSpPr/>
          <p:nvPr/>
        </p:nvSpPr>
        <p:spPr bwMode="auto">
          <a:xfrm>
            <a:off x="6934961" y="3183436"/>
            <a:ext cx="3823234" cy="769440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进阶版：活动信息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+</a:t>
            </a: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互动福利</a:t>
            </a:r>
          </a:p>
        </p:txBody>
      </p:sp>
      <p:sp>
        <p:nvSpPr>
          <p:cNvPr id="131" name="211816">
            <a:extLst>
              <a:ext uri="{FF2B5EF4-FFF2-40B4-BE49-F238E27FC236}">
                <a16:creationId xmlns:a16="http://schemas.microsoft.com/office/drawing/2014/main" id="{B57B9C63-5A55-47D6-B064-299A020F9073}"/>
              </a:ext>
            </a:extLst>
          </p:cNvPr>
          <p:cNvSpPr/>
          <p:nvPr/>
        </p:nvSpPr>
        <p:spPr bwMode="auto">
          <a:xfrm>
            <a:off x="6934962" y="4078056"/>
            <a:ext cx="3823234" cy="769439"/>
          </a:xfrm>
          <a:prstGeom prst="roundRect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特别版：节日主题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+</a:t>
            </a: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活动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+</a:t>
            </a: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福利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1AF0FD0-B364-462F-9BA9-DB00F61349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89" y="1154959"/>
            <a:ext cx="5808749" cy="5808749"/>
          </a:xfrm>
          <a:prstGeom prst="rect">
            <a:avLst/>
          </a:prstGeom>
        </p:spPr>
      </p:pic>
      <p:sp>
        <p:nvSpPr>
          <p:cNvPr id="2" name="613131">
            <a:extLst>
              <a:ext uri="{FF2B5EF4-FFF2-40B4-BE49-F238E27FC236}">
                <a16:creationId xmlns:a16="http://schemas.microsoft.com/office/drawing/2014/main" id="{71EBC0E0-4029-22F4-9D3C-6E369FA274A5}"/>
              </a:ext>
            </a:extLst>
          </p:cNvPr>
          <p:cNvSpPr/>
          <p:nvPr/>
        </p:nvSpPr>
        <p:spPr>
          <a:xfrm>
            <a:off x="4547508" y="1034960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预热直播活动</a:t>
            </a:r>
          </a:p>
        </p:txBody>
      </p:sp>
    </p:spTree>
    <p:extLst>
      <p:ext uri="{BB962C8B-B14F-4D97-AF65-F5344CB8AC3E}">
        <p14:creationId xmlns:p14="http://schemas.microsoft.com/office/powerpoint/2010/main" val="3218569350"/>
      </p:ext>
    </p:extLst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045952">
            <a:extLst>
              <a:ext uri="{FF2B5EF4-FFF2-40B4-BE49-F238E27FC236}">
                <a16:creationId xmlns:a16="http://schemas.microsoft.com/office/drawing/2014/main" id="{3BF293E1-C822-4AFE-BB52-4D707046B016}"/>
              </a:ext>
            </a:extLst>
          </p:cNvPr>
          <p:cNvSpPr/>
          <p:nvPr/>
        </p:nvSpPr>
        <p:spPr>
          <a:xfrm>
            <a:off x="5120723" y="1908345"/>
            <a:ext cx="6236159" cy="467313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ea typeface="优设标题黑" panose="00000500000000000000" pitchFamily="2" charset="-122"/>
                <a:sym typeface="+mn-lt"/>
              </a:rPr>
              <a:t>1.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ea typeface="优设标题黑" panose="00000500000000000000" pitchFamily="2" charset="-122"/>
                <a:sym typeface="+mn-lt"/>
              </a:rPr>
              <a:t>在主页填写开播时间预告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ea typeface="优设标题黑" panose="00000500000000000000" pitchFamily="2" charset="-122"/>
                <a:sym typeface="+mn-lt"/>
              </a:rPr>
              <a:t>2.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ea typeface="优设标题黑" panose="00000500000000000000" pitchFamily="2" charset="-122"/>
                <a:sym typeface="+mn-lt"/>
              </a:rPr>
              <a:t>开播前发预热视频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ea typeface="优设标题黑" panose="00000500000000000000" pitchFamily="2" charset="-122"/>
                <a:sym typeface="+mn-lt"/>
              </a:rPr>
              <a:t>3.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ea typeface="优设标题黑" panose="00000500000000000000" pitchFamily="2" charset="-122"/>
                <a:sym typeface="+mn-lt"/>
              </a:rPr>
              <a:t>在直播前进行预直播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ea typeface="优设标题黑" panose="00000500000000000000" pitchFamily="2" charset="-122"/>
                <a:sym typeface="+mn-lt"/>
              </a:rPr>
              <a:t>4.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ea typeface="优设标题黑" panose="00000500000000000000" pitchFamily="2" charset="-122"/>
                <a:sym typeface="+mn-lt"/>
              </a:rPr>
              <a:t>在微信社群、微博各个渠道预热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ea typeface="优设标题黑" panose="00000500000000000000" pitchFamily="2" charset="-122"/>
                <a:sym typeface="+mn-lt"/>
              </a:rPr>
              <a:t>5.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ea typeface="优设标题黑" panose="00000500000000000000" pitchFamily="2" charset="-122"/>
                <a:sym typeface="+mn-lt"/>
              </a:rPr>
              <a:t>直播热门投放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ea typeface="优设标题黑" panose="00000500000000000000" pitchFamily="2" charset="-122"/>
                <a:sym typeface="+mn-lt"/>
              </a:rPr>
              <a:t>6.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ea typeface="优设标题黑" panose="00000500000000000000" pitchFamily="2" charset="-122"/>
                <a:sym typeface="+mn-lt"/>
              </a:rPr>
              <a:t>福利诱惑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ea typeface="优设标题黑" panose="00000500000000000000" pitchFamily="2" charset="-122"/>
                <a:sym typeface="+mn-lt"/>
              </a:rPr>
              <a:t>7.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ea typeface="优设标题黑" panose="00000500000000000000" pitchFamily="2" charset="-122"/>
                <a:sym typeface="+mn-lt"/>
              </a:rPr>
              <a:t>分享直播间二维码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 dirty="0">
              <a:solidFill>
                <a:schemeClr val="accent1">
                  <a:lumMod val="75000"/>
                </a:schemeClr>
              </a:solidFill>
              <a:ea typeface="优设标题黑" panose="00000500000000000000" pitchFamily="2" charset="-122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DFF45A-AD97-7844-BAE2-44C5CB199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283" y="2427994"/>
            <a:ext cx="4219440" cy="3780828"/>
          </a:xfrm>
          <a:prstGeom prst="rect">
            <a:avLst/>
          </a:prstGeom>
        </p:spPr>
      </p:pic>
      <p:sp>
        <p:nvSpPr>
          <p:cNvPr id="2" name="613131">
            <a:extLst>
              <a:ext uri="{FF2B5EF4-FFF2-40B4-BE49-F238E27FC236}">
                <a16:creationId xmlns:a16="http://schemas.microsoft.com/office/drawing/2014/main" id="{915DC91A-2D93-2859-CC14-498CB8B9A424}"/>
              </a:ext>
            </a:extLst>
          </p:cNvPr>
          <p:cNvSpPr/>
          <p:nvPr/>
        </p:nvSpPr>
        <p:spPr>
          <a:xfrm>
            <a:off x="4953634" y="1014008"/>
            <a:ext cx="46987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直播活动预热技巧</a:t>
            </a:r>
          </a:p>
        </p:txBody>
      </p:sp>
    </p:spTree>
    <p:extLst>
      <p:ext uri="{BB962C8B-B14F-4D97-AF65-F5344CB8AC3E}">
        <p14:creationId xmlns:p14="http://schemas.microsoft.com/office/powerpoint/2010/main" val="3484942834"/>
      </p:ext>
    </p:extLst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692901">
            <a:extLst>
              <a:ext uri="{FF2B5EF4-FFF2-40B4-BE49-F238E27FC236}">
                <a16:creationId xmlns:a16="http://schemas.microsoft.com/office/drawing/2014/main" id="{0B99473E-33DB-4D07-97AF-51E229611847}"/>
              </a:ext>
            </a:extLst>
          </p:cNvPr>
          <p:cNvSpPr/>
          <p:nvPr/>
        </p:nvSpPr>
        <p:spPr bwMode="auto">
          <a:xfrm>
            <a:off x="1462835" y="2162750"/>
            <a:ext cx="4293877" cy="157217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6" name="963421">
            <a:extLst>
              <a:ext uri="{FF2B5EF4-FFF2-40B4-BE49-F238E27FC236}">
                <a16:creationId xmlns:a16="http://schemas.microsoft.com/office/drawing/2014/main" id="{37143D36-9E12-458F-8BAE-6AC1AA1E45AE}"/>
              </a:ext>
            </a:extLst>
          </p:cNvPr>
          <p:cNvSpPr/>
          <p:nvPr/>
        </p:nvSpPr>
        <p:spPr bwMode="auto">
          <a:xfrm>
            <a:off x="1462835" y="4309537"/>
            <a:ext cx="4293877" cy="1572178"/>
          </a:xfrm>
          <a:prstGeom prst="rect">
            <a:avLst/>
          </a:prstGeom>
          <a:solidFill>
            <a:srgbClr val="FFF4D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7" name="808602">
            <a:extLst>
              <a:ext uri="{FF2B5EF4-FFF2-40B4-BE49-F238E27FC236}">
                <a16:creationId xmlns:a16="http://schemas.microsoft.com/office/drawing/2014/main" id="{326D90DC-D75B-4067-AC37-432C3B963703}"/>
              </a:ext>
            </a:extLst>
          </p:cNvPr>
          <p:cNvSpPr/>
          <p:nvPr/>
        </p:nvSpPr>
        <p:spPr bwMode="auto">
          <a:xfrm>
            <a:off x="6527879" y="2162750"/>
            <a:ext cx="4205867" cy="157217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8" name="170022">
            <a:extLst>
              <a:ext uri="{FF2B5EF4-FFF2-40B4-BE49-F238E27FC236}">
                <a16:creationId xmlns:a16="http://schemas.microsoft.com/office/drawing/2014/main" id="{61FF4FA2-DC55-4252-AF3D-3FD6219C1843}"/>
              </a:ext>
            </a:extLst>
          </p:cNvPr>
          <p:cNvSpPr/>
          <p:nvPr/>
        </p:nvSpPr>
        <p:spPr bwMode="auto">
          <a:xfrm>
            <a:off x="6527879" y="4309537"/>
            <a:ext cx="4205867" cy="1572178"/>
          </a:xfrm>
          <a:prstGeom prst="rect">
            <a:avLst/>
          </a:prstGeom>
          <a:solidFill>
            <a:srgbClr val="FFF4D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4" name="759043">
            <a:extLst>
              <a:ext uri="{FF2B5EF4-FFF2-40B4-BE49-F238E27FC236}">
                <a16:creationId xmlns:a16="http://schemas.microsoft.com/office/drawing/2014/main" id="{43F0987B-9C38-45E4-AEB2-F44FE121E740}"/>
              </a:ext>
            </a:extLst>
          </p:cNvPr>
          <p:cNvSpPr/>
          <p:nvPr/>
        </p:nvSpPr>
        <p:spPr>
          <a:xfrm>
            <a:off x="1550846" y="2369554"/>
            <a:ext cx="4097607" cy="1107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真人出镜预告</a:t>
            </a:r>
          </a:p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视频中植入预告</a:t>
            </a:r>
          </a:p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给诱饵</a:t>
            </a:r>
          </a:p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剪辑直播片段视频</a:t>
            </a:r>
          </a:p>
        </p:txBody>
      </p:sp>
      <p:sp>
        <p:nvSpPr>
          <p:cNvPr id="75" name="594224">
            <a:extLst>
              <a:ext uri="{FF2B5EF4-FFF2-40B4-BE49-F238E27FC236}">
                <a16:creationId xmlns:a16="http://schemas.microsoft.com/office/drawing/2014/main" id="{629CFD26-5759-4014-B801-A109B82A073C}"/>
              </a:ext>
            </a:extLst>
          </p:cNvPr>
          <p:cNvSpPr/>
          <p:nvPr/>
        </p:nvSpPr>
        <p:spPr>
          <a:xfrm>
            <a:off x="1550846" y="4562468"/>
            <a:ext cx="4097608" cy="1366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在直播开始之前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,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我们可以通过撰写直播福利的文案</a:t>
            </a:r>
            <a:endParaRPr lang="en-US" altLang="zh-CN" sz="1399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“XXX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商家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,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请来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XXX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来直播间。”</a:t>
            </a:r>
            <a:endParaRPr lang="en-US" altLang="zh-CN" sz="1399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提前几天公布直播福利</a:t>
            </a:r>
            <a:endParaRPr lang="en-US" altLang="zh-CN" sz="1399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在每日结束后，预告下一次的直播时间。</a:t>
            </a:r>
          </a:p>
        </p:txBody>
      </p:sp>
      <p:sp>
        <p:nvSpPr>
          <p:cNvPr id="76" name="965644">
            <a:extLst>
              <a:ext uri="{FF2B5EF4-FFF2-40B4-BE49-F238E27FC236}">
                <a16:creationId xmlns:a16="http://schemas.microsoft.com/office/drawing/2014/main" id="{944FC925-4697-4087-A61D-6E8C686507B1}"/>
              </a:ext>
            </a:extLst>
          </p:cNvPr>
          <p:cNvSpPr/>
          <p:nvPr/>
        </p:nvSpPr>
        <p:spPr>
          <a:xfrm>
            <a:off x="6709631" y="2400005"/>
            <a:ext cx="3890177" cy="1104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预告直播时间</a:t>
            </a:r>
          </a:p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通过文案预告</a:t>
            </a:r>
          </a:p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个人主页及图文预热</a:t>
            </a: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99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</p:txBody>
      </p:sp>
      <p:sp>
        <p:nvSpPr>
          <p:cNvPr id="77" name="337064">
            <a:extLst>
              <a:ext uri="{FF2B5EF4-FFF2-40B4-BE49-F238E27FC236}">
                <a16:creationId xmlns:a16="http://schemas.microsoft.com/office/drawing/2014/main" id="{7CD87C7A-26E1-4DDC-9903-BC3FCB852673}"/>
              </a:ext>
            </a:extLst>
          </p:cNvPr>
          <p:cNvSpPr/>
          <p:nvPr/>
        </p:nvSpPr>
        <p:spPr>
          <a:xfrm>
            <a:off x="6709631" y="4563740"/>
            <a:ext cx="4019534" cy="1107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在直播开始前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,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 设置一些小活动来进行福利的预热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,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比如抽奖、减免现金等</a:t>
            </a:r>
            <a:endParaRPr lang="en-US" altLang="zh-CN" sz="1399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优化直播间标题、封面，好的直播标题和封面更吸引用户的停留在直播间</a:t>
            </a:r>
          </a:p>
        </p:txBody>
      </p:sp>
      <p:sp>
        <p:nvSpPr>
          <p:cNvPr id="78" name="172245">
            <a:extLst>
              <a:ext uri="{FF2B5EF4-FFF2-40B4-BE49-F238E27FC236}">
                <a16:creationId xmlns:a16="http://schemas.microsoft.com/office/drawing/2014/main" id="{D5AEFA5D-2E33-4F26-82EB-E43FB2CA6589}"/>
              </a:ext>
            </a:extLst>
          </p:cNvPr>
          <p:cNvSpPr/>
          <p:nvPr/>
        </p:nvSpPr>
        <p:spPr bwMode="auto">
          <a:xfrm>
            <a:off x="1661883" y="1925295"/>
            <a:ext cx="1865088" cy="403880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短视频预热</a:t>
            </a:r>
          </a:p>
        </p:txBody>
      </p:sp>
      <p:sp>
        <p:nvSpPr>
          <p:cNvPr id="79" name="444765">
            <a:extLst>
              <a:ext uri="{FF2B5EF4-FFF2-40B4-BE49-F238E27FC236}">
                <a16:creationId xmlns:a16="http://schemas.microsoft.com/office/drawing/2014/main" id="{71C604F1-25F3-4651-AA89-26445A9E245D}"/>
              </a:ext>
            </a:extLst>
          </p:cNvPr>
          <p:cNvSpPr/>
          <p:nvPr/>
        </p:nvSpPr>
        <p:spPr bwMode="auto">
          <a:xfrm>
            <a:off x="1661883" y="4103966"/>
            <a:ext cx="1865088" cy="40388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福利活动预热</a:t>
            </a:r>
          </a:p>
        </p:txBody>
      </p:sp>
      <p:sp>
        <p:nvSpPr>
          <p:cNvPr id="80" name="816184">
            <a:extLst>
              <a:ext uri="{FF2B5EF4-FFF2-40B4-BE49-F238E27FC236}">
                <a16:creationId xmlns:a16="http://schemas.microsoft.com/office/drawing/2014/main" id="{8EA72AE5-EA14-424D-A298-3907CF4A7A8F}"/>
              </a:ext>
            </a:extLst>
          </p:cNvPr>
          <p:cNvSpPr/>
          <p:nvPr/>
        </p:nvSpPr>
        <p:spPr bwMode="auto">
          <a:xfrm>
            <a:off x="6596404" y="1925295"/>
            <a:ext cx="1373639" cy="403880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站外预热</a:t>
            </a:r>
          </a:p>
        </p:txBody>
      </p:sp>
      <p:sp>
        <p:nvSpPr>
          <p:cNvPr id="81" name="651365">
            <a:extLst>
              <a:ext uri="{FF2B5EF4-FFF2-40B4-BE49-F238E27FC236}">
                <a16:creationId xmlns:a16="http://schemas.microsoft.com/office/drawing/2014/main" id="{059E1D08-8D96-48AE-A425-02250492571C}"/>
              </a:ext>
            </a:extLst>
          </p:cNvPr>
          <p:cNvSpPr/>
          <p:nvPr/>
        </p:nvSpPr>
        <p:spPr bwMode="auto">
          <a:xfrm>
            <a:off x="6596404" y="4103966"/>
            <a:ext cx="1959767" cy="40388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礼品福利预热</a:t>
            </a: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A909AD48-00D9-E337-1980-19509C03A84B}"/>
              </a:ext>
            </a:extLst>
          </p:cNvPr>
          <p:cNvSpPr/>
          <p:nvPr/>
        </p:nvSpPr>
        <p:spPr>
          <a:xfrm>
            <a:off x="4178517" y="995685"/>
            <a:ext cx="46987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直播前的引流准备</a:t>
            </a:r>
          </a:p>
        </p:txBody>
      </p:sp>
    </p:spTree>
    <p:extLst>
      <p:ext uri="{BB962C8B-B14F-4D97-AF65-F5344CB8AC3E}">
        <p14:creationId xmlns:p14="http://schemas.microsoft.com/office/powerpoint/2010/main" val="2084506456"/>
      </p:ext>
    </p:extLst>
  </p:cSld>
  <p:clrMapOvr>
    <a:masterClrMapping/>
  </p:clrMapOvr>
  <p:transition spd="slow"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692901">
            <a:extLst>
              <a:ext uri="{FF2B5EF4-FFF2-40B4-BE49-F238E27FC236}">
                <a16:creationId xmlns:a16="http://schemas.microsoft.com/office/drawing/2014/main" id="{0B99473E-33DB-4D07-97AF-51E229611847}"/>
              </a:ext>
            </a:extLst>
          </p:cNvPr>
          <p:cNvSpPr/>
          <p:nvPr/>
        </p:nvSpPr>
        <p:spPr bwMode="auto">
          <a:xfrm>
            <a:off x="1462835" y="2162750"/>
            <a:ext cx="4293877" cy="157217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6" name="963421">
            <a:extLst>
              <a:ext uri="{FF2B5EF4-FFF2-40B4-BE49-F238E27FC236}">
                <a16:creationId xmlns:a16="http://schemas.microsoft.com/office/drawing/2014/main" id="{37143D36-9E12-458F-8BAE-6AC1AA1E45AE}"/>
              </a:ext>
            </a:extLst>
          </p:cNvPr>
          <p:cNvSpPr/>
          <p:nvPr/>
        </p:nvSpPr>
        <p:spPr bwMode="auto">
          <a:xfrm>
            <a:off x="1462835" y="4309537"/>
            <a:ext cx="4293877" cy="1572178"/>
          </a:xfrm>
          <a:prstGeom prst="rect">
            <a:avLst/>
          </a:prstGeom>
          <a:solidFill>
            <a:srgbClr val="FFF4D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7" name="808602">
            <a:extLst>
              <a:ext uri="{FF2B5EF4-FFF2-40B4-BE49-F238E27FC236}">
                <a16:creationId xmlns:a16="http://schemas.microsoft.com/office/drawing/2014/main" id="{326D90DC-D75B-4067-AC37-432C3B963703}"/>
              </a:ext>
            </a:extLst>
          </p:cNvPr>
          <p:cNvSpPr/>
          <p:nvPr/>
        </p:nvSpPr>
        <p:spPr bwMode="auto">
          <a:xfrm>
            <a:off x="6527879" y="2162750"/>
            <a:ext cx="4205867" cy="157217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8" name="170022">
            <a:extLst>
              <a:ext uri="{FF2B5EF4-FFF2-40B4-BE49-F238E27FC236}">
                <a16:creationId xmlns:a16="http://schemas.microsoft.com/office/drawing/2014/main" id="{61FF4FA2-DC55-4252-AF3D-3FD6219C1843}"/>
              </a:ext>
            </a:extLst>
          </p:cNvPr>
          <p:cNvSpPr/>
          <p:nvPr/>
        </p:nvSpPr>
        <p:spPr bwMode="auto">
          <a:xfrm>
            <a:off x="6527879" y="4309537"/>
            <a:ext cx="4205867" cy="1572178"/>
          </a:xfrm>
          <a:prstGeom prst="rect">
            <a:avLst/>
          </a:prstGeom>
          <a:solidFill>
            <a:srgbClr val="FFF4D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4" name="759043">
            <a:extLst>
              <a:ext uri="{FF2B5EF4-FFF2-40B4-BE49-F238E27FC236}">
                <a16:creationId xmlns:a16="http://schemas.microsoft.com/office/drawing/2014/main" id="{43F0987B-9C38-45E4-AEB2-F44FE121E740}"/>
              </a:ext>
            </a:extLst>
          </p:cNvPr>
          <p:cNvSpPr/>
          <p:nvPr/>
        </p:nvSpPr>
        <p:spPr>
          <a:xfrm>
            <a:off x="1550846" y="2369554"/>
            <a:ext cx="4097607" cy="1107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直播时要清楚了解流程、道具、场景、话术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,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清楚一整套的过程才能避免出错。而且直播内容做到心中有数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,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也让你直播过程更顺利。</a:t>
            </a:r>
          </a:p>
        </p:txBody>
      </p:sp>
      <p:sp>
        <p:nvSpPr>
          <p:cNvPr id="75" name="594224">
            <a:extLst>
              <a:ext uri="{FF2B5EF4-FFF2-40B4-BE49-F238E27FC236}">
                <a16:creationId xmlns:a16="http://schemas.microsoft.com/office/drawing/2014/main" id="{629CFD26-5759-4014-B801-A109B82A073C}"/>
              </a:ext>
            </a:extLst>
          </p:cNvPr>
          <p:cNvSpPr/>
          <p:nvPr/>
        </p:nvSpPr>
        <p:spPr>
          <a:xfrm>
            <a:off x="1550846" y="4562468"/>
            <a:ext cx="4097608" cy="849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直播风格要契合人设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,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过程中要多互动、多感谢、多聊天、才艺表演等等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,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还有连麦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pk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也是不错的选择。</a:t>
            </a:r>
          </a:p>
        </p:txBody>
      </p:sp>
      <p:sp>
        <p:nvSpPr>
          <p:cNvPr id="76" name="965644">
            <a:extLst>
              <a:ext uri="{FF2B5EF4-FFF2-40B4-BE49-F238E27FC236}">
                <a16:creationId xmlns:a16="http://schemas.microsoft.com/office/drawing/2014/main" id="{944FC925-4697-4087-A61D-6E8C686507B1}"/>
              </a:ext>
            </a:extLst>
          </p:cNvPr>
          <p:cNvSpPr/>
          <p:nvPr/>
        </p:nvSpPr>
        <p:spPr>
          <a:xfrm>
            <a:off x="6709631" y="2400005"/>
            <a:ext cx="3890177" cy="1104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粉丝点击进入直播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,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无非是被标题或画面吸引。所以想要吸引更多粉丝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,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那么直播的标题一定要呈现最大亮点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,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比如琳琅满目的商品配上限时秒杀的字样。</a:t>
            </a:r>
          </a:p>
        </p:txBody>
      </p:sp>
      <p:sp>
        <p:nvSpPr>
          <p:cNvPr id="77" name="337064">
            <a:extLst>
              <a:ext uri="{FF2B5EF4-FFF2-40B4-BE49-F238E27FC236}">
                <a16:creationId xmlns:a16="http://schemas.microsoft.com/office/drawing/2014/main" id="{7CD87C7A-26E1-4DDC-9903-BC3FCB852673}"/>
              </a:ext>
            </a:extLst>
          </p:cNvPr>
          <p:cNvSpPr/>
          <p:nvPr/>
        </p:nvSpPr>
        <p:spPr>
          <a:xfrm>
            <a:off x="6709631" y="4563740"/>
            <a:ext cx="4019534" cy="591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主播可以通过直播间红包、礼物抽奖、限时互惠等形式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,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吸引更多粉丝。</a:t>
            </a:r>
          </a:p>
        </p:txBody>
      </p:sp>
      <p:sp>
        <p:nvSpPr>
          <p:cNvPr id="78" name="172245">
            <a:extLst>
              <a:ext uri="{FF2B5EF4-FFF2-40B4-BE49-F238E27FC236}">
                <a16:creationId xmlns:a16="http://schemas.microsoft.com/office/drawing/2014/main" id="{D5AEFA5D-2E33-4F26-82EB-E43FB2CA6589}"/>
              </a:ext>
            </a:extLst>
          </p:cNvPr>
          <p:cNvSpPr/>
          <p:nvPr/>
        </p:nvSpPr>
        <p:spPr bwMode="auto">
          <a:xfrm>
            <a:off x="1661882" y="1925295"/>
            <a:ext cx="2102293" cy="403880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准备好直播脚本</a:t>
            </a:r>
          </a:p>
        </p:txBody>
      </p:sp>
      <p:sp>
        <p:nvSpPr>
          <p:cNvPr id="79" name="444765">
            <a:extLst>
              <a:ext uri="{FF2B5EF4-FFF2-40B4-BE49-F238E27FC236}">
                <a16:creationId xmlns:a16="http://schemas.microsoft.com/office/drawing/2014/main" id="{71C604F1-25F3-4651-AA89-26445A9E245D}"/>
              </a:ext>
            </a:extLst>
          </p:cNvPr>
          <p:cNvSpPr/>
          <p:nvPr/>
        </p:nvSpPr>
        <p:spPr bwMode="auto">
          <a:xfrm>
            <a:off x="1661883" y="4103966"/>
            <a:ext cx="2102292" cy="40388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粉丝互动</a:t>
            </a:r>
          </a:p>
        </p:txBody>
      </p:sp>
      <p:sp>
        <p:nvSpPr>
          <p:cNvPr id="80" name="816184">
            <a:extLst>
              <a:ext uri="{FF2B5EF4-FFF2-40B4-BE49-F238E27FC236}">
                <a16:creationId xmlns:a16="http://schemas.microsoft.com/office/drawing/2014/main" id="{8EA72AE5-EA14-424D-A298-3907CF4A7A8F}"/>
              </a:ext>
            </a:extLst>
          </p:cNvPr>
          <p:cNvSpPr/>
          <p:nvPr/>
        </p:nvSpPr>
        <p:spPr bwMode="auto">
          <a:xfrm>
            <a:off x="6596404" y="1925295"/>
            <a:ext cx="2102293" cy="403880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直播画面吸引人</a:t>
            </a:r>
          </a:p>
        </p:txBody>
      </p:sp>
      <p:sp>
        <p:nvSpPr>
          <p:cNvPr id="81" name="651365">
            <a:extLst>
              <a:ext uri="{FF2B5EF4-FFF2-40B4-BE49-F238E27FC236}">
                <a16:creationId xmlns:a16="http://schemas.microsoft.com/office/drawing/2014/main" id="{059E1D08-8D96-48AE-A425-02250492571C}"/>
              </a:ext>
            </a:extLst>
          </p:cNvPr>
          <p:cNvSpPr/>
          <p:nvPr/>
        </p:nvSpPr>
        <p:spPr bwMode="auto">
          <a:xfrm>
            <a:off x="6596404" y="4103966"/>
            <a:ext cx="2102293" cy="40388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福利赠送</a:t>
            </a: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A909AD48-00D9-E337-1980-19509C03A84B}"/>
              </a:ext>
            </a:extLst>
          </p:cNvPr>
          <p:cNvSpPr/>
          <p:nvPr/>
        </p:nvSpPr>
        <p:spPr>
          <a:xfrm>
            <a:off x="4742773" y="995685"/>
            <a:ext cx="35702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直播预热技巧</a:t>
            </a:r>
          </a:p>
        </p:txBody>
      </p:sp>
    </p:spTree>
    <p:extLst>
      <p:ext uri="{BB962C8B-B14F-4D97-AF65-F5344CB8AC3E}">
        <p14:creationId xmlns:p14="http://schemas.microsoft.com/office/powerpoint/2010/main" val="2879652981"/>
      </p:ext>
    </p:extLst>
  </p:cSld>
  <p:clrMapOvr>
    <a:masterClrMapping/>
  </p:clrMapOvr>
  <p:transition spd="slow">
    <p:wip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984309">
            <a:hlinkClick r:id="rId3"/>
            <a:extLst>
              <a:ext uri="{FF2B5EF4-FFF2-40B4-BE49-F238E27FC236}">
                <a16:creationId xmlns:a16="http://schemas.microsoft.com/office/drawing/2014/main" id="{63589663-59F2-47A0-BF50-E6EFDD906508}"/>
              </a:ext>
            </a:extLst>
          </p:cNvPr>
          <p:cNvSpPr txBox="1"/>
          <p:nvPr/>
        </p:nvSpPr>
        <p:spPr>
          <a:xfrm>
            <a:off x="2936552" y="2704167"/>
            <a:ext cx="4350341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卖惨摆拍的“剧本”该歇歇了</a:t>
            </a:r>
          </a:p>
        </p:txBody>
      </p:sp>
      <p:sp>
        <p:nvSpPr>
          <p:cNvPr id="42" name="628259">
            <a:extLst>
              <a:ext uri="{FF2B5EF4-FFF2-40B4-BE49-F238E27FC236}">
                <a16:creationId xmlns:a16="http://schemas.microsoft.com/office/drawing/2014/main" id="{E3F5F500-F987-49CC-B354-B5879689DF52}"/>
              </a:ext>
            </a:extLst>
          </p:cNvPr>
          <p:cNvSpPr/>
          <p:nvPr/>
        </p:nvSpPr>
        <p:spPr bwMode="auto">
          <a:xfrm>
            <a:off x="2869460" y="2019388"/>
            <a:ext cx="1367618" cy="45259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视域拓展</a:t>
            </a:r>
          </a:p>
        </p:txBody>
      </p:sp>
      <p:grpSp>
        <p:nvGrpSpPr>
          <p:cNvPr id="62" name="835850">
            <a:extLst>
              <a:ext uri="{FF2B5EF4-FFF2-40B4-BE49-F238E27FC236}">
                <a16:creationId xmlns:a16="http://schemas.microsoft.com/office/drawing/2014/main" id="{90A17540-5463-49C9-8D88-6461F4905E34}"/>
              </a:ext>
            </a:extLst>
          </p:cNvPr>
          <p:cNvGrpSpPr/>
          <p:nvPr/>
        </p:nvGrpSpPr>
        <p:grpSpPr>
          <a:xfrm>
            <a:off x="1153256" y="2354197"/>
            <a:ext cx="1690305" cy="1690304"/>
            <a:chOff x="1153706" y="2353777"/>
            <a:chExt cx="1690965" cy="1690964"/>
          </a:xfrm>
        </p:grpSpPr>
        <p:sp>
          <p:nvSpPr>
            <p:cNvPr id="63" name="974014">
              <a:extLst>
                <a:ext uri="{FF2B5EF4-FFF2-40B4-BE49-F238E27FC236}">
                  <a16:creationId xmlns:a16="http://schemas.microsoft.com/office/drawing/2014/main" id="{5E55EE28-9432-4DA3-8B8F-C020D892510F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4" name="719295">
              <a:extLst>
                <a:ext uri="{FF2B5EF4-FFF2-40B4-BE49-F238E27FC236}">
                  <a16:creationId xmlns:a16="http://schemas.microsoft.com/office/drawing/2014/main" id="{FB56B170-CCBC-4CA6-893F-705AB38D317A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5" name="180615">
              <a:extLst>
                <a:ext uri="{FF2B5EF4-FFF2-40B4-BE49-F238E27FC236}">
                  <a16:creationId xmlns:a16="http://schemas.microsoft.com/office/drawing/2014/main" id="{3088492F-2212-45A1-ABE7-F446A4864C0E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6" name="925896">
              <a:extLst>
                <a:ext uri="{FF2B5EF4-FFF2-40B4-BE49-F238E27FC236}">
                  <a16:creationId xmlns:a16="http://schemas.microsoft.com/office/drawing/2014/main" id="{35BC7978-FE76-45FC-A26D-F57126D50A14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863C723-5EB2-0E40-BBAD-0FBBB7F67A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00324" y="1324507"/>
            <a:ext cx="5011218" cy="5011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878750"/>
      </p:ext>
    </p:extLst>
  </p:cSld>
  <p:clrMapOvr>
    <a:masterClrMapping/>
  </p:clrMapOvr>
  <p:transition spd="slow"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F2DD4E3-7EDB-4C5B-A4ED-C04FCD7B3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64" y="-964351"/>
            <a:ext cx="9981862" cy="74599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EFB6B22-AD79-4D42-93EF-F2191749455C}"/>
              </a:ext>
            </a:extLst>
          </p:cNvPr>
          <p:cNvSpPr txBox="1"/>
          <p:nvPr/>
        </p:nvSpPr>
        <p:spPr>
          <a:xfrm>
            <a:off x="2667476" y="1920720"/>
            <a:ext cx="1648208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PART 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6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kumimoji="1"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D945FAC-3FB4-4968-BBCD-46D265848F80}"/>
              </a:ext>
            </a:extLst>
          </p:cNvPr>
          <p:cNvSpPr/>
          <p:nvPr/>
        </p:nvSpPr>
        <p:spPr>
          <a:xfrm>
            <a:off x="4401140" y="2015128"/>
            <a:ext cx="4927362" cy="110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597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实训任务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19E3E50-4486-49A5-A5E7-A04C69F944D7}"/>
              </a:ext>
            </a:extLst>
          </p:cNvPr>
          <p:cNvSpPr txBox="1"/>
          <p:nvPr/>
        </p:nvSpPr>
        <p:spPr>
          <a:xfrm>
            <a:off x="2420468" y="4427691"/>
            <a:ext cx="5110326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Simulation Tasks</a:t>
            </a:r>
          </a:p>
        </p:txBody>
      </p:sp>
      <p:sp>
        <p:nvSpPr>
          <p:cNvPr id="28" name="664867">
            <a:extLst>
              <a:ext uri="{FF2B5EF4-FFF2-40B4-BE49-F238E27FC236}">
                <a16:creationId xmlns:a16="http://schemas.microsoft.com/office/drawing/2014/main" id="{D5657F55-3AE1-46EB-9DEE-E69FF5251B7A}"/>
              </a:ext>
            </a:extLst>
          </p:cNvPr>
          <p:cNvSpPr txBox="1"/>
          <p:nvPr/>
        </p:nvSpPr>
        <p:spPr>
          <a:xfrm>
            <a:off x="10131118" y="4878066"/>
            <a:ext cx="1894994" cy="369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实训目的</a:t>
            </a:r>
          </a:p>
        </p:txBody>
      </p:sp>
      <p:sp>
        <p:nvSpPr>
          <p:cNvPr id="29" name="036296">
            <a:extLst>
              <a:ext uri="{FF2B5EF4-FFF2-40B4-BE49-F238E27FC236}">
                <a16:creationId xmlns:a16="http://schemas.microsoft.com/office/drawing/2014/main" id="{3BE936F3-C5EE-4011-B4F7-AAD51A0F2130}"/>
              </a:ext>
            </a:extLst>
          </p:cNvPr>
          <p:cNvSpPr txBox="1"/>
          <p:nvPr/>
        </p:nvSpPr>
        <p:spPr>
          <a:xfrm>
            <a:off x="10131119" y="5826574"/>
            <a:ext cx="2547120" cy="369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实训报告</a:t>
            </a:r>
          </a:p>
        </p:txBody>
      </p:sp>
      <p:sp>
        <p:nvSpPr>
          <p:cNvPr id="30" name="871467">
            <a:extLst>
              <a:ext uri="{FF2B5EF4-FFF2-40B4-BE49-F238E27FC236}">
                <a16:creationId xmlns:a16="http://schemas.microsoft.com/office/drawing/2014/main" id="{1A36F464-429C-4BFA-B684-E30729F554C7}"/>
              </a:ext>
            </a:extLst>
          </p:cNvPr>
          <p:cNvSpPr txBox="1"/>
          <p:nvPr/>
        </p:nvSpPr>
        <p:spPr>
          <a:xfrm>
            <a:off x="10131118" y="5327897"/>
            <a:ext cx="2394163" cy="369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实训要求</a:t>
            </a:r>
          </a:p>
        </p:txBody>
      </p:sp>
    </p:spTree>
    <p:extLst>
      <p:ext uri="{BB962C8B-B14F-4D97-AF65-F5344CB8AC3E}">
        <p14:creationId xmlns:p14="http://schemas.microsoft.com/office/powerpoint/2010/main" val="18215832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390939">
            <a:extLst>
              <a:ext uri="{FF2B5EF4-FFF2-40B4-BE49-F238E27FC236}">
                <a16:creationId xmlns:a16="http://schemas.microsoft.com/office/drawing/2014/main" id="{41471A58-BBE3-4AE5-8BEE-DC267A2B0AD2}"/>
              </a:ext>
            </a:extLst>
          </p:cNvPr>
          <p:cNvSpPr/>
          <p:nvPr/>
        </p:nvSpPr>
        <p:spPr bwMode="auto">
          <a:xfrm>
            <a:off x="1200814" y="1767265"/>
            <a:ext cx="3769690" cy="3769690"/>
          </a:xfrm>
          <a:prstGeom prst="roundRect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999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1" name="506530">
            <a:extLst>
              <a:ext uri="{FF2B5EF4-FFF2-40B4-BE49-F238E27FC236}">
                <a16:creationId xmlns:a16="http://schemas.microsoft.com/office/drawing/2014/main" id="{1FE24F05-DDC6-49AA-BD12-5559A3BC30CA}"/>
              </a:ext>
            </a:extLst>
          </p:cNvPr>
          <p:cNvSpPr/>
          <p:nvPr/>
        </p:nvSpPr>
        <p:spPr bwMode="auto">
          <a:xfrm>
            <a:off x="6989753" y="1767265"/>
            <a:ext cx="3769690" cy="3769690"/>
          </a:xfrm>
          <a:prstGeom prst="roundRect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999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4" name="613131">
            <a:extLst>
              <a:ext uri="{FF2B5EF4-FFF2-40B4-BE49-F238E27FC236}">
                <a16:creationId xmlns:a16="http://schemas.microsoft.com/office/drawing/2014/main" id="{09548E3C-EB49-4E08-8DE4-25E8E3ACD2EE}"/>
              </a:ext>
            </a:extLst>
          </p:cNvPr>
          <p:cNvSpPr/>
          <p:nvPr/>
        </p:nvSpPr>
        <p:spPr>
          <a:xfrm>
            <a:off x="4844032" y="1001641"/>
            <a:ext cx="24416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课前思考</a:t>
            </a:r>
          </a:p>
        </p:txBody>
      </p:sp>
      <p:sp>
        <p:nvSpPr>
          <p:cNvPr id="65" name="085550">
            <a:extLst>
              <a:ext uri="{FF2B5EF4-FFF2-40B4-BE49-F238E27FC236}">
                <a16:creationId xmlns:a16="http://schemas.microsoft.com/office/drawing/2014/main" id="{E288A77F-AD5B-4356-9FA1-BC0785130952}"/>
              </a:ext>
            </a:extLst>
          </p:cNvPr>
          <p:cNvSpPr txBox="1"/>
          <p:nvPr/>
        </p:nvSpPr>
        <p:spPr>
          <a:xfrm>
            <a:off x="1432557" y="2131937"/>
            <a:ext cx="326243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开展一场</a:t>
            </a:r>
            <a:endParaRPr lang="en-US" altLang="zh-CN" sz="6000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直播需要</a:t>
            </a:r>
            <a:endParaRPr lang="en-US" altLang="zh-CN" sz="6000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哪些元素</a:t>
            </a:r>
          </a:p>
        </p:txBody>
      </p:sp>
      <p:sp>
        <p:nvSpPr>
          <p:cNvPr id="71" name="615453">
            <a:extLst>
              <a:ext uri="{FF2B5EF4-FFF2-40B4-BE49-F238E27FC236}">
                <a16:creationId xmlns:a16="http://schemas.microsoft.com/office/drawing/2014/main" id="{0444DB35-F9AE-4146-904F-C09A781FF78B}"/>
              </a:ext>
            </a:extLst>
          </p:cNvPr>
          <p:cNvSpPr/>
          <p:nvPr/>
        </p:nvSpPr>
        <p:spPr bwMode="auto">
          <a:xfrm>
            <a:off x="4646536" y="2230322"/>
            <a:ext cx="2843577" cy="2843575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999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2" name="087873">
            <a:extLst>
              <a:ext uri="{FF2B5EF4-FFF2-40B4-BE49-F238E27FC236}">
                <a16:creationId xmlns:a16="http://schemas.microsoft.com/office/drawing/2014/main" id="{54B2A670-0722-4C74-AC5B-156F6A9D5893}"/>
              </a:ext>
            </a:extLst>
          </p:cNvPr>
          <p:cNvSpPr>
            <a:spLocks noEditPoints="1"/>
          </p:cNvSpPr>
          <p:nvPr/>
        </p:nvSpPr>
        <p:spPr bwMode="auto">
          <a:xfrm>
            <a:off x="5557439" y="2903827"/>
            <a:ext cx="1014882" cy="1318543"/>
          </a:xfrm>
          <a:custGeom>
            <a:avLst/>
            <a:gdLst>
              <a:gd name="T0" fmla="*/ 55 w 254"/>
              <a:gd name="T1" fmla="*/ 116 h 330"/>
              <a:gd name="T2" fmla="*/ 47 w 254"/>
              <a:gd name="T3" fmla="*/ 144 h 330"/>
              <a:gd name="T4" fmla="*/ 20 w 254"/>
              <a:gd name="T5" fmla="*/ 128 h 330"/>
              <a:gd name="T6" fmla="*/ 29 w 254"/>
              <a:gd name="T7" fmla="*/ 103 h 330"/>
              <a:gd name="T8" fmla="*/ 108 w 254"/>
              <a:gd name="T9" fmla="*/ 104 h 330"/>
              <a:gd name="T10" fmla="*/ 114 w 254"/>
              <a:gd name="T11" fmla="*/ 133 h 330"/>
              <a:gd name="T12" fmla="*/ 85 w 254"/>
              <a:gd name="T13" fmla="*/ 141 h 330"/>
              <a:gd name="T14" fmla="*/ 82 w 254"/>
              <a:gd name="T15" fmla="*/ 111 h 330"/>
              <a:gd name="T16" fmla="*/ 160 w 254"/>
              <a:gd name="T17" fmla="*/ 101 h 330"/>
              <a:gd name="T18" fmla="*/ 175 w 254"/>
              <a:gd name="T19" fmla="*/ 122 h 330"/>
              <a:gd name="T20" fmla="*/ 158 w 254"/>
              <a:gd name="T21" fmla="*/ 147 h 330"/>
              <a:gd name="T22" fmla="*/ 140 w 254"/>
              <a:gd name="T23" fmla="*/ 121 h 330"/>
              <a:gd name="T24" fmla="*/ 156 w 254"/>
              <a:gd name="T25" fmla="*/ 101 h 330"/>
              <a:gd name="T26" fmla="*/ 234 w 254"/>
              <a:gd name="T27" fmla="*/ 113 h 330"/>
              <a:gd name="T28" fmla="*/ 229 w 254"/>
              <a:gd name="T29" fmla="*/ 142 h 330"/>
              <a:gd name="T30" fmla="*/ 201 w 254"/>
              <a:gd name="T31" fmla="*/ 131 h 330"/>
              <a:gd name="T32" fmla="*/ 208 w 254"/>
              <a:gd name="T33" fmla="*/ 103 h 330"/>
              <a:gd name="T34" fmla="*/ 42 w 254"/>
              <a:gd name="T35" fmla="*/ 157 h 330"/>
              <a:gd name="T36" fmla="*/ 70 w 254"/>
              <a:gd name="T37" fmla="*/ 160 h 330"/>
              <a:gd name="T38" fmla="*/ 93 w 254"/>
              <a:gd name="T39" fmla="*/ 155 h 330"/>
              <a:gd name="T40" fmla="*/ 102 w 254"/>
              <a:gd name="T41" fmla="*/ 156 h 330"/>
              <a:gd name="T42" fmla="*/ 127 w 254"/>
              <a:gd name="T43" fmla="*/ 162 h 330"/>
              <a:gd name="T44" fmla="*/ 152 w 254"/>
              <a:gd name="T45" fmla="*/ 156 h 330"/>
              <a:gd name="T46" fmla="*/ 162 w 254"/>
              <a:gd name="T47" fmla="*/ 155 h 330"/>
              <a:gd name="T48" fmla="*/ 185 w 254"/>
              <a:gd name="T49" fmla="*/ 160 h 330"/>
              <a:gd name="T50" fmla="*/ 212 w 254"/>
              <a:gd name="T51" fmla="*/ 157 h 330"/>
              <a:gd name="T52" fmla="*/ 221 w 254"/>
              <a:gd name="T53" fmla="*/ 154 h 330"/>
              <a:gd name="T54" fmla="*/ 242 w 254"/>
              <a:gd name="T55" fmla="*/ 159 h 330"/>
              <a:gd name="T56" fmla="*/ 253 w 254"/>
              <a:gd name="T57" fmla="*/ 194 h 330"/>
              <a:gd name="T58" fmla="*/ 242 w 254"/>
              <a:gd name="T59" fmla="*/ 225 h 330"/>
              <a:gd name="T60" fmla="*/ 194 w 254"/>
              <a:gd name="T61" fmla="*/ 232 h 330"/>
              <a:gd name="T62" fmla="*/ 182 w 254"/>
              <a:gd name="T63" fmla="*/ 225 h 330"/>
              <a:gd name="T64" fmla="*/ 135 w 254"/>
              <a:gd name="T65" fmla="*/ 236 h 330"/>
              <a:gd name="T66" fmla="*/ 123 w 254"/>
              <a:gd name="T67" fmla="*/ 225 h 330"/>
              <a:gd name="T68" fmla="*/ 84 w 254"/>
              <a:gd name="T69" fmla="*/ 325 h 330"/>
              <a:gd name="T70" fmla="*/ 63 w 254"/>
              <a:gd name="T71" fmla="*/ 223 h 330"/>
              <a:gd name="T72" fmla="*/ 24 w 254"/>
              <a:gd name="T73" fmla="*/ 327 h 330"/>
              <a:gd name="T74" fmla="*/ 4 w 254"/>
              <a:gd name="T75" fmla="*/ 206 h 330"/>
              <a:gd name="T76" fmla="*/ 4 w 254"/>
              <a:gd name="T77" fmla="*/ 165 h 330"/>
              <a:gd name="T78" fmla="*/ 33 w 254"/>
              <a:gd name="T79" fmla="*/ 160 h 330"/>
              <a:gd name="T80" fmla="*/ 71 w 254"/>
              <a:gd name="T81" fmla="*/ 51 h 330"/>
              <a:gd name="T82" fmla="*/ 86 w 254"/>
              <a:gd name="T83" fmla="*/ 74 h 330"/>
              <a:gd name="T84" fmla="*/ 65 w 254"/>
              <a:gd name="T85" fmla="*/ 96 h 330"/>
              <a:gd name="T86" fmla="*/ 51 w 254"/>
              <a:gd name="T87" fmla="*/ 70 h 330"/>
              <a:gd name="T88" fmla="*/ 67 w 254"/>
              <a:gd name="T89" fmla="*/ 51 h 330"/>
              <a:gd name="T90" fmla="*/ 145 w 254"/>
              <a:gd name="T91" fmla="*/ 66 h 330"/>
              <a:gd name="T92" fmla="*/ 138 w 254"/>
              <a:gd name="T93" fmla="*/ 94 h 330"/>
              <a:gd name="T94" fmla="*/ 111 w 254"/>
              <a:gd name="T95" fmla="*/ 79 h 330"/>
              <a:gd name="T96" fmla="*/ 121 w 254"/>
              <a:gd name="T97" fmla="*/ 53 h 330"/>
              <a:gd name="T98" fmla="*/ 198 w 254"/>
              <a:gd name="T99" fmla="*/ 54 h 330"/>
              <a:gd name="T100" fmla="*/ 205 w 254"/>
              <a:gd name="T101" fmla="*/ 83 h 330"/>
              <a:gd name="T102" fmla="*/ 175 w 254"/>
              <a:gd name="T103" fmla="*/ 91 h 330"/>
              <a:gd name="T104" fmla="*/ 173 w 254"/>
              <a:gd name="T105" fmla="*/ 61 h 330"/>
              <a:gd name="T106" fmla="*/ 100 w 254"/>
              <a:gd name="T107" fmla="*/ 0 h 330"/>
              <a:gd name="T108" fmla="*/ 115 w 254"/>
              <a:gd name="T109" fmla="*/ 21 h 330"/>
              <a:gd name="T110" fmla="*/ 97 w 254"/>
              <a:gd name="T111" fmla="*/ 46 h 330"/>
              <a:gd name="T112" fmla="*/ 80 w 254"/>
              <a:gd name="T113" fmla="*/ 20 h 330"/>
              <a:gd name="T114" fmla="*/ 96 w 254"/>
              <a:gd name="T115" fmla="*/ 0 h 330"/>
              <a:gd name="T116" fmla="*/ 174 w 254"/>
              <a:gd name="T117" fmla="*/ 12 h 330"/>
              <a:gd name="T118" fmla="*/ 169 w 254"/>
              <a:gd name="T119" fmla="*/ 42 h 330"/>
              <a:gd name="T120" fmla="*/ 141 w 254"/>
              <a:gd name="T121" fmla="*/ 30 h 330"/>
              <a:gd name="T122" fmla="*/ 149 w 254"/>
              <a:gd name="T123" fmla="*/ 3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4" h="330">
                <a:moveTo>
                  <a:pt x="37" y="101"/>
                </a:moveTo>
                <a:lnTo>
                  <a:pt x="37" y="101"/>
                </a:lnTo>
                <a:lnTo>
                  <a:pt x="37" y="101"/>
                </a:lnTo>
                <a:lnTo>
                  <a:pt x="38" y="101"/>
                </a:lnTo>
                <a:lnTo>
                  <a:pt x="39" y="101"/>
                </a:lnTo>
                <a:lnTo>
                  <a:pt x="40" y="101"/>
                </a:lnTo>
                <a:lnTo>
                  <a:pt x="42" y="101"/>
                </a:lnTo>
                <a:lnTo>
                  <a:pt x="43" y="102"/>
                </a:lnTo>
                <a:lnTo>
                  <a:pt x="45" y="103"/>
                </a:lnTo>
                <a:lnTo>
                  <a:pt x="46" y="103"/>
                </a:lnTo>
                <a:lnTo>
                  <a:pt x="48" y="104"/>
                </a:lnTo>
                <a:lnTo>
                  <a:pt x="49" y="106"/>
                </a:lnTo>
                <a:lnTo>
                  <a:pt x="51" y="107"/>
                </a:lnTo>
                <a:lnTo>
                  <a:pt x="52" y="109"/>
                </a:lnTo>
                <a:lnTo>
                  <a:pt x="53" y="111"/>
                </a:lnTo>
                <a:lnTo>
                  <a:pt x="54" y="113"/>
                </a:lnTo>
                <a:lnTo>
                  <a:pt x="55" y="116"/>
                </a:lnTo>
                <a:lnTo>
                  <a:pt x="55" y="119"/>
                </a:lnTo>
                <a:lnTo>
                  <a:pt x="55" y="119"/>
                </a:lnTo>
                <a:lnTo>
                  <a:pt x="55" y="120"/>
                </a:lnTo>
                <a:lnTo>
                  <a:pt x="55" y="121"/>
                </a:lnTo>
                <a:lnTo>
                  <a:pt x="55" y="122"/>
                </a:lnTo>
                <a:lnTo>
                  <a:pt x="55" y="124"/>
                </a:lnTo>
                <a:lnTo>
                  <a:pt x="55" y="125"/>
                </a:lnTo>
                <a:lnTo>
                  <a:pt x="55" y="127"/>
                </a:lnTo>
                <a:lnTo>
                  <a:pt x="55" y="129"/>
                </a:lnTo>
                <a:lnTo>
                  <a:pt x="54" y="131"/>
                </a:lnTo>
                <a:lnTo>
                  <a:pt x="54" y="133"/>
                </a:lnTo>
                <a:lnTo>
                  <a:pt x="53" y="135"/>
                </a:lnTo>
                <a:lnTo>
                  <a:pt x="52" y="137"/>
                </a:lnTo>
                <a:lnTo>
                  <a:pt x="52" y="139"/>
                </a:lnTo>
                <a:lnTo>
                  <a:pt x="50" y="141"/>
                </a:lnTo>
                <a:lnTo>
                  <a:pt x="48" y="142"/>
                </a:lnTo>
                <a:lnTo>
                  <a:pt x="47" y="144"/>
                </a:lnTo>
                <a:lnTo>
                  <a:pt x="45" y="145"/>
                </a:lnTo>
                <a:lnTo>
                  <a:pt x="43" y="146"/>
                </a:lnTo>
                <a:lnTo>
                  <a:pt x="40" y="146"/>
                </a:lnTo>
                <a:lnTo>
                  <a:pt x="37" y="147"/>
                </a:lnTo>
                <a:lnTo>
                  <a:pt x="37" y="147"/>
                </a:lnTo>
                <a:lnTo>
                  <a:pt x="34" y="146"/>
                </a:lnTo>
                <a:lnTo>
                  <a:pt x="31" y="146"/>
                </a:lnTo>
                <a:lnTo>
                  <a:pt x="29" y="145"/>
                </a:lnTo>
                <a:lnTo>
                  <a:pt x="28" y="144"/>
                </a:lnTo>
                <a:lnTo>
                  <a:pt x="26" y="142"/>
                </a:lnTo>
                <a:lnTo>
                  <a:pt x="24" y="141"/>
                </a:lnTo>
                <a:lnTo>
                  <a:pt x="23" y="139"/>
                </a:lnTo>
                <a:lnTo>
                  <a:pt x="22" y="137"/>
                </a:lnTo>
                <a:lnTo>
                  <a:pt x="21" y="135"/>
                </a:lnTo>
                <a:lnTo>
                  <a:pt x="20" y="133"/>
                </a:lnTo>
                <a:lnTo>
                  <a:pt x="20" y="131"/>
                </a:lnTo>
                <a:lnTo>
                  <a:pt x="20" y="128"/>
                </a:lnTo>
                <a:lnTo>
                  <a:pt x="20" y="127"/>
                </a:lnTo>
                <a:lnTo>
                  <a:pt x="20" y="125"/>
                </a:lnTo>
                <a:lnTo>
                  <a:pt x="20" y="124"/>
                </a:lnTo>
                <a:lnTo>
                  <a:pt x="20" y="122"/>
                </a:lnTo>
                <a:lnTo>
                  <a:pt x="20" y="121"/>
                </a:lnTo>
                <a:lnTo>
                  <a:pt x="20" y="120"/>
                </a:lnTo>
                <a:lnTo>
                  <a:pt x="20" y="119"/>
                </a:lnTo>
                <a:lnTo>
                  <a:pt x="20" y="119"/>
                </a:lnTo>
                <a:lnTo>
                  <a:pt x="20" y="116"/>
                </a:lnTo>
                <a:lnTo>
                  <a:pt x="20" y="113"/>
                </a:lnTo>
                <a:lnTo>
                  <a:pt x="21" y="111"/>
                </a:lnTo>
                <a:lnTo>
                  <a:pt x="23" y="109"/>
                </a:lnTo>
                <a:lnTo>
                  <a:pt x="24" y="107"/>
                </a:lnTo>
                <a:lnTo>
                  <a:pt x="25" y="106"/>
                </a:lnTo>
                <a:lnTo>
                  <a:pt x="26" y="104"/>
                </a:lnTo>
                <a:lnTo>
                  <a:pt x="28" y="103"/>
                </a:lnTo>
                <a:lnTo>
                  <a:pt x="29" y="103"/>
                </a:lnTo>
                <a:lnTo>
                  <a:pt x="31" y="102"/>
                </a:lnTo>
                <a:lnTo>
                  <a:pt x="32" y="101"/>
                </a:lnTo>
                <a:lnTo>
                  <a:pt x="34" y="101"/>
                </a:lnTo>
                <a:lnTo>
                  <a:pt x="35" y="101"/>
                </a:lnTo>
                <a:lnTo>
                  <a:pt x="36" y="101"/>
                </a:lnTo>
                <a:lnTo>
                  <a:pt x="37" y="101"/>
                </a:lnTo>
                <a:close/>
                <a:moveTo>
                  <a:pt x="97" y="101"/>
                </a:moveTo>
                <a:lnTo>
                  <a:pt x="97" y="101"/>
                </a:lnTo>
                <a:lnTo>
                  <a:pt x="98" y="101"/>
                </a:lnTo>
                <a:lnTo>
                  <a:pt x="99" y="101"/>
                </a:lnTo>
                <a:lnTo>
                  <a:pt x="100" y="101"/>
                </a:lnTo>
                <a:lnTo>
                  <a:pt x="101" y="101"/>
                </a:lnTo>
                <a:lnTo>
                  <a:pt x="102" y="101"/>
                </a:lnTo>
                <a:lnTo>
                  <a:pt x="104" y="102"/>
                </a:lnTo>
                <a:lnTo>
                  <a:pt x="105" y="103"/>
                </a:lnTo>
                <a:lnTo>
                  <a:pt x="107" y="103"/>
                </a:lnTo>
                <a:lnTo>
                  <a:pt x="108" y="104"/>
                </a:lnTo>
                <a:lnTo>
                  <a:pt x="110" y="106"/>
                </a:lnTo>
                <a:lnTo>
                  <a:pt x="111" y="107"/>
                </a:lnTo>
                <a:lnTo>
                  <a:pt x="112" y="109"/>
                </a:lnTo>
                <a:lnTo>
                  <a:pt x="113" y="111"/>
                </a:lnTo>
                <a:lnTo>
                  <a:pt x="114" y="113"/>
                </a:lnTo>
                <a:lnTo>
                  <a:pt x="115" y="116"/>
                </a:lnTo>
                <a:lnTo>
                  <a:pt x="115" y="119"/>
                </a:lnTo>
                <a:lnTo>
                  <a:pt x="115" y="119"/>
                </a:lnTo>
                <a:lnTo>
                  <a:pt x="115" y="120"/>
                </a:lnTo>
                <a:lnTo>
                  <a:pt x="115" y="121"/>
                </a:lnTo>
                <a:lnTo>
                  <a:pt x="115" y="122"/>
                </a:lnTo>
                <a:lnTo>
                  <a:pt x="115" y="124"/>
                </a:lnTo>
                <a:lnTo>
                  <a:pt x="115" y="125"/>
                </a:lnTo>
                <a:lnTo>
                  <a:pt x="115" y="127"/>
                </a:lnTo>
                <a:lnTo>
                  <a:pt x="115" y="129"/>
                </a:lnTo>
                <a:lnTo>
                  <a:pt x="114" y="131"/>
                </a:lnTo>
                <a:lnTo>
                  <a:pt x="114" y="133"/>
                </a:lnTo>
                <a:lnTo>
                  <a:pt x="113" y="135"/>
                </a:lnTo>
                <a:lnTo>
                  <a:pt x="112" y="137"/>
                </a:lnTo>
                <a:lnTo>
                  <a:pt x="112" y="139"/>
                </a:lnTo>
                <a:lnTo>
                  <a:pt x="110" y="141"/>
                </a:lnTo>
                <a:lnTo>
                  <a:pt x="108" y="142"/>
                </a:lnTo>
                <a:lnTo>
                  <a:pt x="107" y="144"/>
                </a:lnTo>
                <a:lnTo>
                  <a:pt x="105" y="145"/>
                </a:lnTo>
                <a:lnTo>
                  <a:pt x="103" y="146"/>
                </a:lnTo>
                <a:lnTo>
                  <a:pt x="101" y="146"/>
                </a:lnTo>
                <a:lnTo>
                  <a:pt x="97" y="147"/>
                </a:lnTo>
                <a:lnTo>
                  <a:pt x="97" y="147"/>
                </a:lnTo>
                <a:lnTo>
                  <a:pt x="94" y="146"/>
                </a:lnTo>
                <a:lnTo>
                  <a:pt x="92" y="146"/>
                </a:lnTo>
                <a:lnTo>
                  <a:pt x="90" y="145"/>
                </a:lnTo>
                <a:lnTo>
                  <a:pt x="88" y="144"/>
                </a:lnTo>
                <a:lnTo>
                  <a:pt x="86" y="142"/>
                </a:lnTo>
                <a:lnTo>
                  <a:pt x="85" y="141"/>
                </a:lnTo>
                <a:lnTo>
                  <a:pt x="83" y="139"/>
                </a:lnTo>
                <a:lnTo>
                  <a:pt x="83" y="137"/>
                </a:lnTo>
                <a:lnTo>
                  <a:pt x="82" y="135"/>
                </a:lnTo>
                <a:lnTo>
                  <a:pt x="81" y="133"/>
                </a:lnTo>
                <a:lnTo>
                  <a:pt x="81" y="131"/>
                </a:lnTo>
                <a:lnTo>
                  <a:pt x="80" y="129"/>
                </a:lnTo>
                <a:lnTo>
                  <a:pt x="80" y="127"/>
                </a:lnTo>
                <a:lnTo>
                  <a:pt x="80" y="125"/>
                </a:lnTo>
                <a:lnTo>
                  <a:pt x="80" y="124"/>
                </a:lnTo>
                <a:lnTo>
                  <a:pt x="80" y="122"/>
                </a:lnTo>
                <a:lnTo>
                  <a:pt x="80" y="121"/>
                </a:lnTo>
                <a:lnTo>
                  <a:pt x="80" y="120"/>
                </a:lnTo>
                <a:lnTo>
                  <a:pt x="80" y="119"/>
                </a:lnTo>
                <a:lnTo>
                  <a:pt x="80" y="119"/>
                </a:lnTo>
                <a:lnTo>
                  <a:pt x="80" y="116"/>
                </a:lnTo>
                <a:lnTo>
                  <a:pt x="81" y="113"/>
                </a:lnTo>
                <a:lnTo>
                  <a:pt x="82" y="111"/>
                </a:lnTo>
                <a:lnTo>
                  <a:pt x="83" y="109"/>
                </a:lnTo>
                <a:lnTo>
                  <a:pt x="84" y="107"/>
                </a:lnTo>
                <a:lnTo>
                  <a:pt x="86" y="106"/>
                </a:lnTo>
                <a:lnTo>
                  <a:pt x="87" y="104"/>
                </a:lnTo>
                <a:lnTo>
                  <a:pt x="89" y="103"/>
                </a:lnTo>
                <a:lnTo>
                  <a:pt x="90" y="103"/>
                </a:lnTo>
                <a:lnTo>
                  <a:pt x="92" y="102"/>
                </a:lnTo>
                <a:lnTo>
                  <a:pt x="93" y="101"/>
                </a:lnTo>
                <a:lnTo>
                  <a:pt x="94" y="101"/>
                </a:lnTo>
                <a:lnTo>
                  <a:pt x="96" y="101"/>
                </a:lnTo>
                <a:lnTo>
                  <a:pt x="96" y="101"/>
                </a:lnTo>
                <a:lnTo>
                  <a:pt x="97" y="101"/>
                </a:lnTo>
                <a:close/>
                <a:moveTo>
                  <a:pt x="157" y="101"/>
                </a:moveTo>
                <a:lnTo>
                  <a:pt x="158" y="101"/>
                </a:lnTo>
                <a:lnTo>
                  <a:pt x="158" y="101"/>
                </a:lnTo>
                <a:lnTo>
                  <a:pt x="159" y="101"/>
                </a:lnTo>
                <a:lnTo>
                  <a:pt x="160" y="101"/>
                </a:lnTo>
                <a:lnTo>
                  <a:pt x="161" y="101"/>
                </a:lnTo>
                <a:lnTo>
                  <a:pt x="162" y="101"/>
                </a:lnTo>
                <a:lnTo>
                  <a:pt x="164" y="102"/>
                </a:lnTo>
                <a:lnTo>
                  <a:pt x="165" y="103"/>
                </a:lnTo>
                <a:lnTo>
                  <a:pt x="167" y="103"/>
                </a:lnTo>
                <a:lnTo>
                  <a:pt x="168" y="104"/>
                </a:lnTo>
                <a:lnTo>
                  <a:pt x="169" y="106"/>
                </a:lnTo>
                <a:lnTo>
                  <a:pt x="171" y="107"/>
                </a:lnTo>
                <a:lnTo>
                  <a:pt x="172" y="109"/>
                </a:lnTo>
                <a:lnTo>
                  <a:pt x="173" y="111"/>
                </a:lnTo>
                <a:lnTo>
                  <a:pt x="174" y="113"/>
                </a:lnTo>
                <a:lnTo>
                  <a:pt x="175" y="116"/>
                </a:lnTo>
                <a:lnTo>
                  <a:pt x="175" y="119"/>
                </a:lnTo>
                <a:lnTo>
                  <a:pt x="175" y="119"/>
                </a:lnTo>
                <a:lnTo>
                  <a:pt x="175" y="120"/>
                </a:lnTo>
                <a:lnTo>
                  <a:pt x="175" y="121"/>
                </a:lnTo>
                <a:lnTo>
                  <a:pt x="175" y="122"/>
                </a:lnTo>
                <a:lnTo>
                  <a:pt x="175" y="124"/>
                </a:lnTo>
                <a:lnTo>
                  <a:pt x="175" y="125"/>
                </a:lnTo>
                <a:lnTo>
                  <a:pt x="175" y="127"/>
                </a:lnTo>
                <a:lnTo>
                  <a:pt x="175" y="129"/>
                </a:lnTo>
                <a:lnTo>
                  <a:pt x="174" y="131"/>
                </a:lnTo>
                <a:lnTo>
                  <a:pt x="174" y="133"/>
                </a:lnTo>
                <a:lnTo>
                  <a:pt x="173" y="135"/>
                </a:lnTo>
                <a:lnTo>
                  <a:pt x="172" y="137"/>
                </a:lnTo>
                <a:lnTo>
                  <a:pt x="172" y="139"/>
                </a:lnTo>
                <a:lnTo>
                  <a:pt x="170" y="141"/>
                </a:lnTo>
                <a:lnTo>
                  <a:pt x="169" y="142"/>
                </a:lnTo>
                <a:lnTo>
                  <a:pt x="167" y="144"/>
                </a:lnTo>
                <a:lnTo>
                  <a:pt x="165" y="145"/>
                </a:lnTo>
                <a:lnTo>
                  <a:pt x="163" y="146"/>
                </a:lnTo>
                <a:lnTo>
                  <a:pt x="161" y="146"/>
                </a:lnTo>
                <a:lnTo>
                  <a:pt x="158" y="147"/>
                </a:lnTo>
                <a:lnTo>
                  <a:pt x="158" y="147"/>
                </a:lnTo>
                <a:lnTo>
                  <a:pt x="154" y="146"/>
                </a:lnTo>
                <a:lnTo>
                  <a:pt x="152" y="146"/>
                </a:lnTo>
                <a:lnTo>
                  <a:pt x="150" y="145"/>
                </a:lnTo>
                <a:lnTo>
                  <a:pt x="148" y="144"/>
                </a:lnTo>
                <a:lnTo>
                  <a:pt x="147" y="142"/>
                </a:lnTo>
                <a:lnTo>
                  <a:pt x="145" y="141"/>
                </a:lnTo>
                <a:lnTo>
                  <a:pt x="143" y="139"/>
                </a:lnTo>
                <a:lnTo>
                  <a:pt x="143" y="137"/>
                </a:lnTo>
                <a:lnTo>
                  <a:pt x="142" y="135"/>
                </a:lnTo>
                <a:lnTo>
                  <a:pt x="142" y="133"/>
                </a:lnTo>
                <a:lnTo>
                  <a:pt x="141" y="131"/>
                </a:lnTo>
                <a:lnTo>
                  <a:pt x="140" y="129"/>
                </a:lnTo>
                <a:lnTo>
                  <a:pt x="140" y="127"/>
                </a:lnTo>
                <a:lnTo>
                  <a:pt x="140" y="125"/>
                </a:lnTo>
                <a:lnTo>
                  <a:pt x="140" y="124"/>
                </a:lnTo>
                <a:lnTo>
                  <a:pt x="140" y="122"/>
                </a:lnTo>
                <a:lnTo>
                  <a:pt x="140" y="121"/>
                </a:lnTo>
                <a:lnTo>
                  <a:pt x="140" y="120"/>
                </a:lnTo>
                <a:lnTo>
                  <a:pt x="140" y="119"/>
                </a:lnTo>
                <a:lnTo>
                  <a:pt x="140" y="119"/>
                </a:lnTo>
                <a:lnTo>
                  <a:pt x="140" y="116"/>
                </a:lnTo>
                <a:lnTo>
                  <a:pt x="141" y="113"/>
                </a:lnTo>
                <a:lnTo>
                  <a:pt x="142" y="111"/>
                </a:lnTo>
                <a:lnTo>
                  <a:pt x="143" y="109"/>
                </a:lnTo>
                <a:lnTo>
                  <a:pt x="144" y="107"/>
                </a:lnTo>
                <a:lnTo>
                  <a:pt x="146" y="106"/>
                </a:lnTo>
                <a:lnTo>
                  <a:pt x="147" y="104"/>
                </a:lnTo>
                <a:lnTo>
                  <a:pt x="149" y="103"/>
                </a:lnTo>
                <a:lnTo>
                  <a:pt x="150" y="103"/>
                </a:lnTo>
                <a:lnTo>
                  <a:pt x="151" y="102"/>
                </a:lnTo>
                <a:lnTo>
                  <a:pt x="153" y="101"/>
                </a:lnTo>
                <a:lnTo>
                  <a:pt x="154" y="101"/>
                </a:lnTo>
                <a:lnTo>
                  <a:pt x="156" y="101"/>
                </a:lnTo>
                <a:lnTo>
                  <a:pt x="156" y="101"/>
                </a:lnTo>
                <a:lnTo>
                  <a:pt x="157" y="101"/>
                </a:lnTo>
                <a:close/>
                <a:moveTo>
                  <a:pt x="217" y="101"/>
                </a:moveTo>
                <a:lnTo>
                  <a:pt x="218" y="101"/>
                </a:lnTo>
                <a:lnTo>
                  <a:pt x="218" y="101"/>
                </a:lnTo>
                <a:lnTo>
                  <a:pt x="219" y="101"/>
                </a:lnTo>
                <a:lnTo>
                  <a:pt x="219" y="101"/>
                </a:lnTo>
                <a:lnTo>
                  <a:pt x="221" y="101"/>
                </a:lnTo>
                <a:lnTo>
                  <a:pt x="222" y="101"/>
                </a:lnTo>
                <a:lnTo>
                  <a:pt x="224" y="102"/>
                </a:lnTo>
                <a:lnTo>
                  <a:pt x="225" y="103"/>
                </a:lnTo>
                <a:lnTo>
                  <a:pt x="227" y="103"/>
                </a:lnTo>
                <a:lnTo>
                  <a:pt x="228" y="104"/>
                </a:lnTo>
                <a:lnTo>
                  <a:pt x="229" y="106"/>
                </a:lnTo>
                <a:lnTo>
                  <a:pt x="231" y="107"/>
                </a:lnTo>
                <a:lnTo>
                  <a:pt x="232" y="109"/>
                </a:lnTo>
                <a:lnTo>
                  <a:pt x="233" y="111"/>
                </a:lnTo>
                <a:lnTo>
                  <a:pt x="234" y="113"/>
                </a:lnTo>
                <a:lnTo>
                  <a:pt x="235" y="116"/>
                </a:lnTo>
                <a:lnTo>
                  <a:pt x="235" y="119"/>
                </a:lnTo>
                <a:lnTo>
                  <a:pt x="235" y="119"/>
                </a:lnTo>
                <a:lnTo>
                  <a:pt x="235" y="120"/>
                </a:lnTo>
                <a:lnTo>
                  <a:pt x="235" y="121"/>
                </a:lnTo>
                <a:lnTo>
                  <a:pt x="235" y="122"/>
                </a:lnTo>
                <a:lnTo>
                  <a:pt x="235" y="124"/>
                </a:lnTo>
                <a:lnTo>
                  <a:pt x="235" y="125"/>
                </a:lnTo>
                <a:lnTo>
                  <a:pt x="235" y="127"/>
                </a:lnTo>
                <a:lnTo>
                  <a:pt x="235" y="129"/>
                </a:lnTo>
                <a:lnTo>
                  <a:pt x="234" y="131"/>
                </a:lnTo>
                <a:lnTo>
                  <a:pt x="234" y="133"/>
                </a:lnTo>
                <a:lnTo>
                  <a:pt x="234" y="135"/>
                </a:lnTo>
                <a:lnTo>
                  <a:pt x="232" y="137"/>
                </a:lnTo>
                <a:lnTo>
                  <a:pt x="232" y="139"/>
                </a:lnTo>
                <a:lnTo>
                  <a:pt x="230" y="141"/>
                </a:lnTo>
                <a:lnTo>
                  <a:pt x="229" y="142"/>
                </a:lnTo>
                <a:lnTo>
                  <a:pt x="227" y="144"/>
                </a:lnTo>
                <a:lnTo>
                  <a:pt x="226" y="145"/>
                </a:lnTo>
                <a:lnTo>
                  <a:pt x="223" y="146"/>
                </a:lnTo>
                <a:lnTo>
                  <a:pt x="221" y="146"/>
                </a:lnTo>
                <a:lnTo>
                  <a:pt x="218" y="147"/>
                </a:lnTo>
                <a:lnTo>
                  <a:pt x="218" y="147"/>
                </a:lnTo>
                <a:lnTo>
                  <a:pt x="214" y="146"/>
                </a:lnTo>
                <a:lnTo>
                  <a:pt x="212" y="146"/>
                </a:lnTo>
                <a:lnTo>
                  <a:pt x="210" y="145"/>
                </a:lnTo>
                <a:lnTo>
                  <a:pt x="208" y="144"/>
                </a:lnTo>
                <a:lnTo>
                  <a:pt x="206" y="142"/>
                </a:lnTo>
                <a:lnTo>
                  <a:pt x="205" y="141"/>
                </a:lnTo>
                <a:lnTo>
                  <a:pt x="203" y="139"/>
                </a:lnTo>
                <a:lnTo>
                  <a:pt x="203" y="137"/>
                </a:lnTo>
                <a:lnTo>
                  <a:pt x="202" y="135"/>
                </a:lnTo>
                <a:lnTo>
                  <a:pt x="201" y="133"/>
                </a:lnTo>
                <a:lnTo>
                  <a:pt x="201" y="131"/>
                </a:lnTo>
                <a:lnTo>
                  <a:pt x="200" y="129"/>
                </a:lnTo>
                <a:lnTo>
                  <a:pt x="200" y="127"/>
                </a:lnTo>
                <a:lnTo>
                  <a:pt x="200" y="125"/>
                </a:lnTo>
                <a:lnTo>
                  <a:pt x="200" y="124"/>
                </a:lnTo>
                <a:lnTo>
                  <a:pt x="200" y="122"/>
                </a:lnTo>
                <a:lnTo>
                  <a:pt x="200" y="121"/>
                </a:lnTo>
                <a:lnTo>
                  <a:pt x="200" y="120"/>
                </a:lnTo>
                <a:lnTo>
                  <a:pt x="200" y="119"/>
                </a:lnTo>
                <a:lnTo>
                  <a:pt x="200" y="119"/>
                </a:lnTo>
                <a:lnTo>
                  <a:pt x="200" y="116"/>
                </a:lnTo>
                <a:lnTo>
                  <a:pt x="201" y="113"/>
                </a:lnTo>
                <a:lnTo>
                  <a:pt x="202" y="111"/>
                </a:lnTo>
                <a:lnTo>
                  <a:pt x="203" y="109"/>
                </a:lnTo>
                <a:lnTo>
                  <a:pt x="204" y="107"/>
                </a:lnTo>
                <a:lnTo>
                  <a:pt x="206" y="106"/>
                </a:lnTo>
                <a:lnTo>
                  <a:pt x="207" y="104"/>
                </a:lnTo>
                <a:lnTo>
                  <a:pt x="208" y="103"/>
                </a:lnTo>
                <a:lnTo>
                  <a:pt x="210" y="103"/>
                </a:lnTo>
                <a:lnTo>
                  <a:pt x="211" y="102"/>
                </a:lnTo>
                <a:lnTo>
                  <a:pt x="213" y="101"/>
                </a:lnTo>
                <a:lnTo>
                  <a:pt x="214" y="101"/>
                </a:lnTo>
                <a:lnTo>
                  <a:pt x="216" y="101"/>
                </a:lnTo>
                <a:lnTo>
                  <a:pt x="216" y="101"/>
                </a:lnTo>
                <a:lnTo>
                  <a:pt x="217" y="101"/>
                </a:lnTo>
                <a:close/>
                <a:moveTo>
                  <a:pt x="38" y="153"/>
                </a:moveTo>
                <a:lnTo>
                  <a:pt x="38" y="153"/>
                </a:lnTo>
                <a:lnTo>
                  <a:pt x="39" y="153"/>
                </a:lnTo>
                <a:lnTo>
                  <a:pt x="39" y="153"/>
                </a:lnTo>
                <a:lnTo>
                  <a:pt x="40" y="153"/>
                </a:lnTo>
                <a:lnTo>
                  <a:pt x="41" y="154"/>
                </a:lnTo>
                <a:lnTo>
                  <a:pt x="42" y="154"/>
                </a:lnTo>
                <a:lnTo>
                  <a:pt x="42" y="155"/>
                </a:lnTo>
                <a:lnTo>
                  <a:pt x="42" y="156"/>
                </a:lnTo>
                <a:lnTo>
                  <a:pt x="42" y="157"/>
                </a:lnTo>
                <a:lnTo>
                  <a:pt x="42" y="158"/>
                </a:lnTo>
                <a:lnTo>
                  <a:pt x="42" y="160"/>
                </a:lnTo>
                <a:lnTo>
                  <a:pt x="40" y="161"/>
                </a:lnTo>
                <a:lnTo>
                  <a:pt x="39" y="164"/>
                </a:lnTo>
                <a:lnTo>
                  <a:pt x="44" y="175"/>
                </a:lnTo>
                <a:lnTo>
                  <a:pt x="50" y="153"/>
                </a:lnTo>
                <a:lnTo>
                  <a:pt x="51" y="153"/>
                </a:lnTo>
                <a:lnTo>
                  <a:pt x="52" y="153"/>
                </a:lnTo>
                <a:lnTo>
                  <a:pt x="53" y="154"/>
                </a:lnTo>
                <a:lnTo>
                  <a:pt x="55" y="154"/>
                </a:lnTo>
                <a:lnTo>
                  <a:pt x="56" y="156"/>
                </a:lnTo>
                <a:lnTo>
                  <a:pt x="58" y="156"/>
                </a:lnTo>
                <a:lnTo>
                  <a:pt x="61" y="157"/>
                </a:lnTo>
                <a:lnTo>
                  <a:pt x="63" y="159"/>
                </a:lnTo>
                <a:lnTo>
                  <a:pt x="65" y="160"/>
                </a:lnTo>
                <a:lnTo>
                  <a:pt x="67" y="162"/>
                </a:lnTo>
                <a:lnTo>
                  <a:pt x="70" y="160"/>
                </a:lnTo>
                <a:lnTo>
                  <a:pt x="72" y="159"/>
                </a:lnTo>
                <a:lnTo>
                  <a:pt x="74" y="157"/>
                </a:lnTo>
                <a:lnTo>
                  <a:pt x="77" y="156"/>
                </a:lnTo>
                <a:lnTo>
                  <a:pt x="78" y="156"/>
                </a:lnTo>
                <a:lnTo>
                  <a:pt x="80" y="154"/>
                </a:lnTo>
                <a:lnTo>
                  <a:pt x="82" y="154"/>
                </a:lnTo>
                <a:lnTo>
                  <a:pt x="83" y="153"/>
                </a:lnTo>
                <a:lnTo>
                  <a:pt x="84" y="153"/>
                </a:lnTo>
                <a:lnTo>
                  <a:pt x="84" y="153"/>
                </a:lnTo>
                <a:lnTo>
                  <a:pt x="91" y="175"/>
                </a:lnTo>
                <a:lnTo>
                  <a:pt x="95" y="164"/>
                </a:lnTo>
                <a:lnTo>
                  <a:pt x="94" y="161"/>
                </a:lnTo>
                <a:lnTo>
                  <a:pt x="93" y="160"/>
                </a:lnTo>
                <a:lnTo>
                  <a:pt x="93" y="158"/>
                </a:lnTo>
                <a:lnTo>
                  <a:pt x="93" y="157"/>
                </a:lnTo>
                <a:lnTo>
                  <a:pt x="93" y="156"/>
                </a:lnTo>
                <a:lnTo>
                  <a:pt x="93" y="155"/>
                </a:lnTo>
                <a:lnTo>
                  <a:pt x="93" y="154"/>
                </a:lnTo>
                <a:lnTo>
                  <a:pt x="94" y="154"/>
                </a:lnTo>
                <a:lnTo>
                  <a:pt x="94" y="154"/>
                </a:lnTo>
                <a:lnTo>
                  <a:pt x="95" y="153"/>
                </a:lnTo>
                <a:lnTo>
                  <a:pt x="96" y="153"/>
                </a:lnTo>
                <a:lnTo>
                  <a:pt x="96" y="153"/>
                </a:lnTo>
                <a:lnTo>
                  <a:pt x="97" y="153"/>
                </a:lnTo>
                <a:lnTo>
                  <a:pt x="97" y="153"/>
                </a:lnTo>
                <a:lnTo>
                  <a:pt x="97" y="153"/>
                </a:lnTo>
                <a:lnTo>
                  <a:pt x="98" y="153"/>
                </a:lnTo>
                <a:lnTo>
                  <a:pt x="99" y="153"/>
                </a:lnTo>
                <a:lnTo>
                  <a:pt x="99" y="153"/>
                </a:lnTo>
                <a:lnTo>
                  <a:pt x="100" y="153"/>
                </a:lnTo>
                <a:lnTo>
                  <a:pt x="101" y="154"/>
                </a:lnTo>
                <a:lnTo>
                  <a:pt x="101" y="154"/>
                </a:lnTo>
                <a:lnTo>
                  <a:pt x="102" y="155"/>
                </a:lnTo>
                <a:lnTo>
                  <a:pt x="102" y="156"/>
                </a:lnTo>
                <a:lnTo>
                  <a:pt x="102" y="157"/>
                </a:lnTo>
                <a:lnTo>
                  <a:pt x="102" y="158"/>
                </a:lnTo>
                <a:lnTo>
                  <a:pt x="102" y="160"/>
                </a:lnTo>
                <a:lnTo>
                  <a:pt x="101" y="161"/>
                </a:lnTo>
                <a:lnTo>
                  <a:pt x="99" y="164"/>
                </a:lnTo>
                <a:lnTo>
                  <a:pt x="104" y="175"/>
                </a:lnTo>
                <a:lnTo>
                  <a:pt x="110" y="153"/>
                </a:lnTo>
                <a:lnTo>
                  <a:pt x="111" y="153"/>
                </a:lnTo>
                <a:lnTo>
                  <a:pt x="112" y="153"/>
                </a:lnTo>
                <a:lnTo>
                  <a:pt x="113" y="154"/>
                </a:lnTo>
                <a:lnTo>
                  <a:pt x="114" y="154"/>
                </a:lnTo>
                <a:lnTo>
                  <a:pt x="116" y="156"/>
                </a:lnTo>
                <a:lnTo>
                  <a:pt x="118" y="156"/>
                </a:lnTo>
                <a:lnTo>
                  <a:pt x="120" y="157"/>
                </a:lnTo>
                <a:lnTo>
                  <a:pt x="123" y="159"/>
                </a:lnTo>
                <a:lnTo>
                  <a:pt x="125" y="160"/>
                </a:lnTo>
                <a:lnTo>
                  <a:pt x="127" y="162"/>
                </a:lnTo>
                <a:lnTo>
                  <a:pt x="129" y="160"/>
                </a:lnTo>
                <a:lnTo>
                  <a:pt x="132" y="159"/>
                </a:lnTo>
                <a:lnTo>
                  <a:pt x="134" y="157"/>
                </a:lnTo>
                <a:lnTo>
                  <a:pt x="137" y="156"/>
                </a:lnTo>
                <a:lnTo>
                  <a:pt x="139" y="156"/>
                </a:lnTo>
                <a:lnTo>
                  <a:pt x="140" y="154"/>
                </a:lnTo>
                <a:lnTo>
                  <a:pt x="142" y="154"/>
                </a:lnTo>
                <a:lnTo>
                  <a:pt x="143" y="153"/>
                </a:lnTo>
                <a:lnTo>
                  <a:pt x="144" y="153"/>
                </a:lnTo>
                <a:lnTo>
                  <a:pt x="144" y="153"/>
                </a:lnTo>
                <a:lnTo>
                  <a:pt x="151" y="175"/>
                </a:lnTo>
                <a:lnTo>
                  <a:pt x="155" y="164"/>
                </a:lnTo>
                <a:lnTo>
                  <a:pt x="154" y="161"/>
                </a:lnTo>
                <a:lnTo>
                  <a:pt x="153" y="160"/>
                </a:lnTo>
                <a:lnTo>
                  <a:pt x="153" y="158"/>
                </a:lnTo>
                <a:lnTo>
                  <a:pt x="152" y="157"/>
                </a:lnTo>
                <a:lnTo>
                  <a:pt x="152" y="156"/>
                </a:lnTo>
                <a:lnTo>
                  <a:pt x="153" y="155"/>
                </a:lnTo>
                <a:lnTo>
                  <a:pt x="153" y="154"/>
                </a:lnTo>
                <a:lnTo>
                  <a:pt x="154" y="154"/>
                </a:lnTo>
                <a:lnTo>
                  <a:pt x="154" y="154"/>
                </a:lnTo>
                <a:lnTo>
                  <a:pt x="155" y="153"/>
                </a:lnTo>
                <a:lnTo>
                  <a:pt x="156" y="153"/>
                </a:lnTo>
                <a:lnTo>
                  <a:pt x="156" y="153"/>
                </a:lnTo>
                <a:lnTo>
                  <a:pt x="157" y="153"/>
                </a:lnTo>
                <a:lnTo>
                  <a:pt x="157" y="153"/>
                </a:lnTo>
                <a:lnTo>
                  <a:pt x="158" y="153"/>
                </a:lnTo>
                <a:lnTo>
                  <a:pt x="158" y="153"/>
                </a:lnTo>
                <a:lnTo>
                  <a:pt x="159" y="153"/>
                </a:lnTo>
                <a:lnTo>
                  <a:pt x="159" y="153"/>
                </a:lnTo>
                <a:lnTo>
                  <a:pt x="160" y="153"/>
                </a:lnTo>
                <a:lnTo>
                  <a:pt x="161" y="154"/>
                </a:lnTo>
                <a:lnTo>
                  <a:pt x="161" y="154"/>
                </a:lnTo>
                <a:lnTo>
                  <a:pt x="162" y="155"/>
                </a:lnTo>
                <a:lnTo>
                  <a:pt x="162" y="156"/>
                </a:lnTo>
                <a:lnTo>
                  <a:pt x="162" y="157"/>
                </a:lnTo>
                <a:lnTo>
                  <a:pt x="162" y="158"/>
                </a:lnTo>
                <a:lnTo>
                  <a:pt x="161" y="160"/>
                </a:lnTo>
                <a:lnTo>
                  <a:pt x="161" y="161"/>
                </a:lnTo>
                <a:lnTo>
                  <a:pt x="159" y="164"/>
                </a:lnTo>
                <a:lnTo>
                  <a:pt x="163" y="175"/>
                </a:lnTo>
                <a:lnTo>
                  <a:pt x="170" y="153"/>
                </a:lnTo>
                <a:lnTo>
                  <a:pt x="170" y="153"/>
                </a:lnTo>
                <a:lnTo>
                  <a:pt x="172" y="153"/>
                </a:lnTo>
                <a:lnTo>
                  <a:pt x="173" y="154"/>
                </a:lnTo>
                <a:lnTo>
                  <a:pt x="174" y="154"/>
                </a:lnTo>
                <a:lnTo>
                  <a:pt x="176" y="156"/>
                </a:lnTo>
                <a:lnTo>
                  <a:pt x="178" y="156"/>
                </a:lnTo>
                <a:lnTo>
                  <a:pt x="180" y="157"/>
                </a:lnTo>
                <a:lnTo>
                  <a:pt x="183" y="159"/>
                </a:lnTo>
                <a:lnTo>
                  <a:pt x="185" y="160"/>
                </a:lnTo>
                <a:lnTo>
                  <a:pt x="187" y="162"/>
                </a:lnTo>
                <a:lnTo>
                  <a:pt x="189" y="160"/>
                </a:lnTo>
                <a:lnTo>
                  <a:pt x="192" y="159"/>
                </a:lnTo>
                <a:lnTo>
                  <a:pt x="194" y="157"/>
                </a:lnTo>
                <a:lnTo>
                  <a:pt x="196" y="156"/>
                </a:lnTo>
                <a:lnTo>
                  <a:pt x="198" y="156"/>
                </a:lnTo>
                <a:lnTo>
                  <a:pt x="200" y="154"/>
                </a:lnTo>
                <a:lnTo>
                  <a:pt x="202" y="154"/>
                </a:lnTo>
                <a:lnTo>
                  <a:pt x="203" y="153"/>
                </a:lnTo>
                <a:lnTo>
                  <a:pt x="203" y="153"/>
                </a:lnTo>
                <a:lnTo>
                  <a:pt x="204" y="153"/>
                </a:lnTo>
                <a:lnTo>
                  <a:pt x="211" y="175"/>
                </a:lnTo>
                <a:lnTo>
                  <a:pt x="215" y="164"/>
                </a:lnTo>
                <a:lnTo>
                  <a:pt x="214" y="161"/>
                </a:lnTo>
                <a:lnTo>
                  <a:pt x="213" y="160"/>
                </a:lnTo>
                <a:lnTo>
                  <a:pt x="212" y="158"/>
                </a:lnTo>
                <a:lnTo>
                  <a:pt x="212" y="157"/>
                </a:lnTo>
                <a:lnTo>
                  <a:pt x="212" y="156"/>
                </a:lnTo>
                <a:lnTo>
                  <a:pt x="212" y="155"/>
                </a:lnTo>
                <a:lnTo>
                  <a:pt x="213" y="154"/>
                </a:lnTo>
                <a:lnTo>
                  <a:pt x="213" y="154"/>
                </a:lnTo>
                <a:lnTo>
                  <a:pt x="214" y="154"/>
                </a:lnTo>
                <a:lnTo>
                  <a:pt x="215" y="153"/>
                </a:lnTo>
                <a:lnTo>
                  <a:pt x="216" y="153"/>
                </a:lnTo>
                <a:lnTo>
                  <a:pt x="216" y="153"/>
                </a:lnTo>
                <a:lnTo>
                  <a:pt x="217" y="153"/>
                </a:lnTo>
                <a:lnTo>
                  <a:pt x="217" y="153"/>
                </a:lnTo>
                <a:lnTo>
                  <a:pt x="218" y="153"/>
                </a:lnTo>
                <a:lnTo>
                  <a:pt x="218" y="153"/>
                </a:lnTo>
                <a:lnTo>
                  <a:pt x="219" y="153"/>
                </a:lnTo>
                <a:lnTo>
                  <a:pt x="219" y="153"/>
                </a:lnTo>
                <a:lnTo>
                  <a:pt x="220" y="153"/>
                </a:lnTo>
                <a:lnTo>
                  <a:pt x="221" y="154"/>
                </a:lnTo>
                <a:lnTo>
                  <a:pt x="221" y="154"/>
                </a:lnTo>
                <a:lnTo>
                  <a:pt x="222" y="155"/>
                </a:lnTo>
                <a:lnTo>
                  <a:pt x="222" y="156"/>
                </a:lnTo>
                <a:lnTo>
                  <a:pt x="222" y="157"/>
                </a:lnTo>
                <a:lnTo>
                  <a:pt x="222" y="158"/>
                </a:lnTo>
                <a:lnTo>
                  <a:pt x="221" y="160"/>
                </a:lnTo>
                <a:lnTo>
                  <a:pt x="221" y="161"/>
                </a:lnTo>
                <a:lnTo>
                  <a:pt x="219" y="164"/>
                </a:lnTo>
                <a:lnTo>
                  <a:pt x="223" y="175"/>
                </a:lnTo>
                <a:lnTo>
                  <a:pt x="230" y="153"/>
                </a:lnTo>
                <a:lnTo>
                  <a:pt x="230" y="153"/>
                </a:lnTo>
                <a:lnTo>
                  <a:pt x="231" y="153"/>
                </a:lnTo>
                <a:lnTo>
                  <a:pt x="232" y="154"/>
                </a:lnTo>
                <a:lnTo>
                  <a:pt x="234" y="154"/>
                </a:lnTo>
                <a:lnTo>
                  <a:pt x="236" y="156"/>
                </a:lnTo>
                <a:lnTo>
                  <a:pt x="238" y="156"/>
                </a:lnTo>
                <a:lnTo>
                  <a:pt x="240" y="157"/>
                </a:lnTo>
                <a:lnTo>
                  <a:pt x="242" y="159"/>
                </a:lnTo>
                <a:lnTo>
                  <a:pt x="245" y="160"/>
                </a:lnTo>
                <a:lnTo>
                  <a:pt x="247" y="162"/>
                </a:lnTo>
                <a:lnTo>
                  <a:pt x="248" y="163"/>
                </a:lnTo>
                <a:lnTo>
                  <a:pt x="249" y="164"/>
                </a:lnTo>
                <a:lnTo>
                  <a:pt x="251" y="165"/>
                </a:lnTo>
                <a:lnTo>
                  <a:pt x="251" y="166"/>
                </a:lnTo>
                <a:lnTo>
                  <a:pt x="253" y="167"/>
                </a:lnTo>
                <a:lnTo>
                  <a:pt x="253" y="169"/>
                </a:lnTo>
                <a:lnTo>
                  <a:pt x="253" y="171"/>
                </a:lnTo>
                <a:lnTo>
                  <a:pt x="254" y="173"/>
                </a:lnTo>
                <a:lnTo>
                  <a:pt x="254" y="176"/>
                </a:lnTo>
                <a:lnTo>
                  <a:pt x="254" y="178"/>
                </a:lnTo>
                <a:lnTo>
                  <a:pt x="254" y="181"/>
                </a:lnTo>
                <a:lnTo>
                  <a:pt x="254" y="185"/>
                </a:lnTo>
                <a:lnTo>
                  <a:pt x="254" y="188"/>
                </a:lnTo>
                <a:lnTo>
                  <a:pt x="254" y="191"/>
                </a:lnTo>
                <a:lnTo>
                  <a:pt x="253" y="194"/>
                </a:lnTo>
                <a:lnTo>
                  <a:pt x="253" y="197"/>
                </a:lnTo>
                <a:lnTo>
                  <a:pt x="253" y="199"/>
                </a:lnTo>
                <a:lnTo>
                  <a:pt x="253" y="202"/>
                </a:lnTo>
                <a:lnTo>
                  <a:pt x="252" y="204"/>
                </a:lnTo>
                <a:lnTo>
                  <a:pt x="251" y="206"/>
                </a:lnTo>
                <a:lnTo>
                  <a:pt x="250" y="208"/>
                </a:lnTo>
                <a:lnTo>
                  <a:pt x="249" y="210"/>
                </a:lnTo>
                <a:lnTo>
                  <a:pt x="248" y="212"/>
                </a:lnTo>
                <a:lnTo>
                  <a:pt x="248" y="215"/>
                </a:lnTo>
                <a:lnTo>
                  <a:pt x="246" y="217"/>
                </a:lnTo>
                <a:lnTo>
                  <a:pt x="246" y="219"/>
                </a:lnTo>
                <a:lnTo>
                  <a:pt x="245" y="220"/>
                </a:lnTo>
                <a:lnTo>
                  <a:pt x="244" y="222"/>
                </a:lnTo>
                <a:lnTo>
                  <a:pt x="243" y="223"/>
                </a:lnTo>
                <a:lnTo>
                  <a:pt x="243" y="225"/>
                </a:lnTo>
                <a:lnTo>
                  <a:pt x="242" y="225"/>
                </a:lnTo>
                <a:lnTo>
                  <a:pt x="242" y="225"/>
                </a:lnTo>
                <a:lnTo>
                  <a:pt x="241" y="228"/>
                </a:lnTo>
                <a:lnTo>
                  <a:pt x="240" y="232"/>
                </a:lnTo>
                <a:lnTo>
                  <a:pt x="240" y="236"/>
                </a:lnTo>
                <a:lnTo>
                  <a:pt x="230" y="325"/>
                </a:lnTo>
                <a:lnTo>
                  <a:pt x="230" y="327"/>
                </a:lnTo>
                <a:lnTo>
                  <a:pt x="229" y="328"/>
                </a:lnTo>
                <a:lnTo>
                  <a:pt x="228" y="329"/>
                </a:lnTo>
                <a:lnTo>
                  <a:pt x="227" y="330"/>
                </a:lnTo>
                <a:lnTo>
                  <a:pt x="225" y="330"/>
                </a:lnTo>
                <a:lnTo>
                  <a:pt x="209" y="330"/>
                </a:lnTo>
                <a:lnTo>
                  <a:pt x="208" y="330"/>
                </a:lnTo>
                <a:lnTo>
                  <a:pt x="206" y="329"/>
                </a:lnTo>
                <a:lnTo>
                  <a:pt x="205" y="328"/>
                </a:lnTo>
                <a:lnTo>
                  <a:pt x="204" y="327"/>
                </a:lnTo>
                <a:lnTo>
                  <a:pt x="203" y="325"/>
                </a:lnTo>
                <a:lnTo>
                  <a:pt x="195" y="236"/>
                </a:lnTo>
                <a:lnTo>
                  <a:pt x="194" y="232"/>
                </a:lnTo>
                <a:lnTo>
                  <a:pt x="193" y="228"/>
                </a:lnTo>
                <a:lnTo>
                  <a:pt x="192" y="225"/>
                </a:lnTo>
                <a:lnTo>
                  <a:pt x="192" y="225"/>
                </a:lnTo>
                <a:lnTo>
                  <a:pt x="192" y="225"/>
                </a:lnTo>
                <a:lnTo>
                  <a:pt x="191" y="223"/>
                </a:lnTo>
                <a:lnTo>
                  <a:pt x="191" y="222"/>
                </a:lnTo>
                <a:lnTo>
                  <a:pt x="189" y="221"/>
                </a:lnTo>
                <a:lnTo>
                  <a:pt x="189" y="220"/>
                </a:lnTo>
                <a:lnTo>
                  <a:pt x="188" y="217"/>
                </a:lnTo>
                <a:lnTo>
                  <a:pt x="187" y="215"/>
                </a:lnTo>
                <a:lnTo>
                  <a:pt x="186" y="217"/>
                </a:lnTo>
                <a:lnTo>
                  <a:pt x="185" y="220"/>
                </a:lnTo>
                <a:lnTo>
                  <a:pt x="184" y="221"/>
                </a:lnTo>
                <a:lnTo>
                  <a:pt x="184" y="222"/>
                </a:lnTo>
                <a:lnTo>
                  <a:pt x="183" y="223"/>
                </a:lnTo>
                <a:lnTo>
                  <a:pt x="183" y="225"/>
                </a:lnTo>
                <a:lnTo>
                  <a:pt x="182" y="225"/>
                </a:lnTo>
                <a:lnTo>
                  <a:pt x="182" y="225"/>
                </a:lnTo>
                <a:lnTo>
                  <a:pt x="181" y="228"/>
                </a:lnTo>
                <a:lnTo>
                  <a:pt x="180" y="232"/>
                </a:lnTo>
                <a:lnTo>
                  <a:pt x="180" y="236"/>
                </a:lnTo>
                <a:lnTo>
                  <a:pt x="170" y="325"/>
                </a:lnTo>
                <a:lnTo>
                  <a:pt x="170" y="327"/>
                </a:lnTo>
                <a:lnTo>
                  <a:pt x="169" y="328"/>
                </a:lnTo>
                <a:lnTo>
                  <a:pt x="168" y="329"/>
                </a:lnTo>
                <a:lnTo>
                  <a:pt x="167" y="330"/>
                </a:lnTo>
                <a:lnTo>
                  <a:pt x="165" y="330"/>
                </a:lnTo>
                <a:lnTo>
                  <a:pt x="150" y="330"/>
                </a:lnTo>
                <a:lnTo>
                  <a:pt x="148" y="330"/>
                </a:lnTo>
                <a:lnTo>
                  <a:pt x="146" y="329"/>
                </a:lnTo>
                <a:lnTo>
                  <a:pt x="145" y="328"/>
                </a:lnTo>
                <a:lnTo>
                  <a:pt x="144" y="327"/>
                </a:lnTo>
                <a:lnTo>
                  <a:pt x="144" y="325"/>
                </a:lnTo>
                <a:lnTo>
                  <a:pt x="135" y="236"/>
                </a:lnTo>
                <a:lnTo>
                  <a:pt x="134" y="232"/>
                </a:lnTo>
                <a:lnTo>
                  <a:pt x="134" y="228"/>
                </a:lnTo>
                <a:lnTo>
                  <a:pt x="132" y="225"/>
                </a:lnTo>
                <a:lnTo>
                  <a:pt x="132" y="225"/>
                </a:lnTo>
                <a:lnTo>
                  <a:pt x="132" y="225"/>
                </a:lnTo>
                <a:lnTo>
                  <a:pt x="131" y="223"/>
                </a:lnTo>
                <a:lnTo>
                  <a:pt x="131" y="222"/>
                </a:lnTo>
                <a:lnTo>
                  <a:pt x="130" y="221"/>
                </a:lnTo>
                <a:lnTo>
                  <a:pt x="129" y="220"/>
                </a:lnTo>
                <a:lnTo>
                  <a:pt x="128" y="217"/>
                </a:lnTo>
                <a:lnTo>
                  <a:pt x="127" y="215"/>
                </a:lnTo>
                <a:lnTo>
                  <a:pt x="126" y="217"/>
                </a:lnTo>
                <a:lnTo>
                  <a:pt x="126" y="220"/>
                </a:lnTo>
                <a:lnTo>
                  <a:pt x="124" y="221"/>
                </a:lnTo>
                <a:lnTo>
                  <a:pt x="124" y="222"/>
                </a:lnTo>
                <a:lnTo>
                  <a:pt x="123" y="223"/>
                </a:lnTo>
                <a:lnTo>
                  <a:pt x="123" y="225"/>
                </a:lnTo>
                <a:lnTo>
                  <a:pt x="123" y="225"/>
                </a:lnTo>
                <a:lnTo>
                  <a:pt x="123" y="225"/>
                </a:lnTo>
                <a:lnTo>
                  <a:pt x="121" y="228"/>
                </a:lnTo>
                <a:lnTo>
                  <a:pt x="120" y="232"/>
                </a:lnTo>
                <a:lnTo>
                  <a:pt x="119" y="236"/>
                </a:lnTo>
                <a:lnTo>
                  <a:pt x="110" y="325"/>
                </a:lnTo>
                <a:lnTo>
                  <a:pt x="110" y="327"/>
                </a:lnTo>
                <a:lnTo>
                  <a:pt x="109" y="328"/>
                </a:lnTo>
                <a:lnTo>
                  <a:pt x="108" y="329"/>
                </a:lnTo>
                <a:lnTo>
                  <a:pt x="107" y="330"/>
                </a:lnTo>
                <a:lnTo>
                  <a:pt x="105" y="330"/>
                </a:lnTo>
                <a:lnTo>
                  <a:pt x="89" y="330"/>
                </a:lnTo>
                <a:lnTo>
                  <a:pt x="88" y="330"/>
                </a:lnTo>
                <a:lnTo>
                  <a:pt x="86" y="329"/>
                </a:lnTo>
                <a:lnTo>
                  <a:pt x="85" y="328"/>
                </a:lnTo>
                <a:lnTo>
                  <a:pt x="85" y="327"/>
                </a:lnTo>
                <a:lnTo>
                  <a:pt x="84" y="325"/>
                </a:lnTo>
                <a:lnTo>
                  <a:pt x="75" y="236"/>
                </a:lnTo>
                <a:lnTo>
                  <a:pt x="74" y="232"/>
                </a:lnTo>
                <a:lnTo>
                  <a:pt x="74" y="228"/>
                </a:lnTo>
                <a:lnTo>
                  <a:pt x="72" y="225"/>
                </a:lnTo>
                <a:lnTo>
                  <a:pt x="72" y="225"/>
                </a:lnTo>
                <a:lnTo>
                  <a:pt x="72" y="225"/>
                </a:lnTo>
                <a:lnTo>
                  <a:pt x="71" y="223"/>
                </a:lnTo>
                <a:lnTo>
                  <a:pt x="71" y="222"/>
                </a:lnTo>
                <a:lnTo>
                  <a:pt x="70" y="221"/>
                </a:lnTo>
                <a:lnTo>
                  <a:pt x="69" y="220"/>
                </a:lnTo>
                <a:lnTo>
                  <a:pt x="68" y="217"/>
                </a:lnTo>
                <a:lnTo>
                  <a:pt x="67" y="215"/>
                </a:lnTo>
                <a:lnTo>
                  <a:pt x="66" y="217"/>
                </a:lnTo>
                <a:lnTo>
                  <a:pt x="66" y="220"/>
                </a:lnTo>
                <a:lnTo>
                  <a:pt x="65" y="221"/>
                </a:lnTo>
                <a:lnTo>
                  <a:pt x="64" y="222"/>
                </a:lnTo>
                <a:lnTo>
                  <a:pt x="63" y="223"/>
                </a:lnTo>
                <a:lnTo>
                  <a:pt x="63" y="225"/>
                </a:lnTo>
                <a:lnTo>
                  <a:pt x="63" y="225"/>
                </a:lnTo>
                <a:lnTo>
                  <a:pt x="63" y="225"/>
                </a:lnTo>
                <a:lnTo>
                  <a:pt x="61" y="228"/>
                </a:lnTo>
                <a:lnTo>
                  <a:pt x="60" y="232"/>
                </a:lnTo>
                <a:lnTo>
                  <a:pt x="60" y="236"/>
                </a:lnTo>
                <a:lnTo>
                  <a:pt x="51" y="325"/>
                </a:lnTo>
                <a:lnTo>
                  <a:pt x="50" y="327"/>
                </a:lnTo>
                <a:lnTo>
                  <a:pt x="50" y="328"/>
                </a:lnTo>
                <a:lnTo>
                  <a:pt x="48" y="329"/>
                </a:lnTo>
                <a:lnTo>
                  <a:pt x="47" y="330"/>
                </a:lnTo>
                <a:lnTo>
                  <a:pt x="45" y="330"/>
                </a:lnTo>
                <a:lnTo>
                  <a:pt x="29" y="330"/>
                </a:lnTo>
                <a:lnTo>
                  <a:pt x="28" y="330"/>
                </a:lnTo>
                <a:lnTo>
                  <a:pt x="26" y="329"/>
                </a:lnTo>
                <a:lnTo>
                  <a:pt x="25" y="328"/>
                </a:lnTo>
                <a:lnTo>
                  <a:pt x="24" y="327"/>
                </a:lnTo>
                <a:lnTo>
                  <a:pt x="24" y="325"/>
                </a:lnTo>
                <a:lnTo>
                  <a:pt x="15" y="236"/>
                </a:lnTo>
                <a:lnTo>
                  <a:pt x="15" y="232"/>
                </a:lnTo>
                <a:lnTo>
                  <a:pt x="13" y="228"/>
                </a:lnTo>
                <a:lnTo>
                  <a:pt x="12" y="225"/>
                </a:lnTo>
                <a:lnTo>
                  <a:pt x="12" y="225"/>
                </a:lnTo>
                <a:lnTo>
                  <a:pt x="12" y="225"/>
                </a:lnTo>
                <a:lnTo>
                  <a:pt x="12" y="223"/>
                </a:lnTo>
                <a:lnTo>
                  <a:pt x="11" y="222"/>
                </a:lnTo>
                <a:lnTo>
                  <a:pt x="10" y="220"/>
                </a:lnTo>
                <a:lnTo>
                  <a:pt x="9" y="219"/>
                </a:lnTo>
                <a:lnTo>
                  <a:pt x="8" y="217"/>
                </a:lnTo>
                <a:lnTo>
                  <a:pt x="7" y="215"/>
                </a:lnTo>
                <a:lnTo>
                  <a:pt x="6" y="212"/>
                </a:lnTo>
                <a:lnTo>
                  <a:pt x="6" y="210"/>
                </a:lnTo>
                <a:lnTo>
                  <a:pt x="4" y="208"/>
                </a:lnTo>
                <a:lnTo>
                  <a:pt x="4" y="206"/>
                </a:lnTo>
                <a:lnTo>
                  <a:pt x="3" y="204"/>
                </a:lnTo>
                <a:lnTo>
                  <a:pt x="2" y="202"/>
                </a:lnTo>
                <a:lnTo>
                  <a:pt x="2" y="199"/>
                </a:lnTo>
                <a:lnTo>
                  <a:pt x="1" y="197"/>
                </a:lnTo>
                <a:lnTo>
                  <a:pt x="1" y="194"/>
                </a:lnTo>
                <a:lnTo>
                  <a:pt x="1" y="191"/>
                </a:lnTo>
                <a:lnTo>
                  <a:pt x="1" y="188"/>
                </a:lnTo>
                <a:lnTo>
                  <a:pt x="1" y="185"/>
                </a:lnTo>
                <a:lnTo>
                  <a:pt x="0" y="181"/>
                </a:lnTo>
                <a:lnTo>
                  <a:pt x="0" y="178"/>
                </a:lnTo>
                <a:lnTo>
                  <a:pt x="1" y="176"/>
                </a:lnTo>
                <a:lnTo>
                  <a:pt x="1" y="173"/>
                </a:lnTo>
                <a:lnTo>
                  <a:pt x="1" y="171"/>
                </a:lnTo>
                <a:lnTo>
                  <a:pt x="1" y="169"/>
                </a:lnTo>
                <a:lnTo>
                  <a:pt x="2" y="167"/>
                </a:lnTo>
                <a:lnTo>
                  <a:pt x="3" y="166"/>
                </a:lnTo>
                <a:lnTo>
                  <a:pt x="4" y="165"/>
                </a:lnTo>
                <a:lnTo>
                  <a:pt x="5" y="164"/>
                </a:lnTo>
                <a:lnTo>
                  <a:pt x="6" y="163"/>
                </a:lnTo>
                <a:lnTo>
                  <a:pt x="7" y="162"/>
                </a:lnTo>
                <a:lnTo>
                  <a:pt x="10" y="160"/>
                </a:lnTo>
                <a:lnTo>
                  <a:pt x="12" y="159"/>
                </a:lnTo>
                <a:lnTo>
                  <a:pt x="14" y="157"/>
                </a:lnTo>
                <a:lnTo>
                  <a:pt x="17" y="156"/>
                </a:lnTo>
                <a:lnTo>
                  <a:pt x="18" y="156"/>
                </a:lnTo>
                <a:lnTo>
                  <a:pt x="20" y="154"/>
                </a:lnTo>
                <a:lnTo>
                  <a:pt x="22" y="154"/>
                </a:lnTo>
                <a:lnTo>
                  <a:pt x="23" y="153"/>
                </a:lnTo>
                <a:lnTo>
                  <a:pt x="24" y="153"/>
                </a:lnTo>
                <a:lnTo>
                  <a:pt x="24" y="153"/>
                </a:lnTo>
                <a:lnTo>
                  <a:pt x="31" y="175"/>
                </a:lnTo>
                <a:lnTo>
                  <a:pt x="36" y="164"/>
                </a:lnTo>
                <a:lnTo>
                  <a:pt x="34" y="161"/>
                </a:lnTo>
                <a:lnTo>
                  <a:pt x="33" y="160"/>
                </a:lnTo>
                <a:lnTo>
                  <a:pt x="32" y="158"/>
                </a:lnTo>
                <a:lnTo>
                  <a:pt x="32" y="157"/>
                </a:lnTo>
                <a:lnTo>
                  <a:pt x="32" y="156"/>
                </a:lnTo>
                <a:lnTo>
                  <a:pt x="32" y="155"/>
                </a:lnTo>
                <a:lnTo>
                  <a:pt x="33" y="154"/>
                </a:lnTo>
                <a:lnTo>
                  <a:pt x="34" y="154"/>
                </a:lnTo>
                <a:lnTo>
                  <a:pt x="34" y="154"/>
                </a:lnTo>
                <a:lnTo>
                  <a:pt x="35" y="153"/>
                </a:lnTo>
                <a:lnTo>
                  <a:pt x="36" y="153"/>
                </a:lnTo>
                <a:lnTo>
                  <a:pt x="37" y="153"/>
                </a:lnTo>
                <a:lnTo>
                  <a:pt x="37" y="153"/>
                </a:lnTo>
                <a:lnTo>
                  <a:pt x="37" y="153"/>
                </a:lnTo>
                <a:lnTo>
                  <a:pt x="38" y="153"/>
                </a:lnTo>
                <a:close/>
                <a:moveTo>
                  <a:pt x="69" y="51"/>
                </a:moveTo>
                <a:lnTo>
                  <a:pt x="69" y="51"/>
                </a:lnTo>
                <a:lnTo>
                  <a:pt x="70" y="51"/>
                </a:lnTo>
                <a:lnTo>
                  <a:pt x="71" y="51"/>
                </a:lnTo>
                <a:lnTo>
                  <a:pt x="72" y="51"/>
                </a:lnTo>
                <a:lnTo>
                  <a:pt x="74" y="52"/>
                </a:lnTo>
                <a:lnTo>
                  <a:pt x="75" y="53"/>
                </a:lnTo>
                <a:lnTo>
                  <a:pt x="77" y="53"/>
                </a:lnTo>
                <a:lnTo>
                  <a:pt x="78" y="54"/>
                </a:lnTo>
                <a:lnTo>
                  <a:pt x="80" y="56"/>
                </a:lnTo>
                <a:lnTo>
                  <a:pt x="82" y="57"/>
                </a:lnTo>
                <a:lnTo>
                  <a:pt x="83" y="59"/>
                </a:lnTo>
                <a:lnTo>
                  <a:pt x="83" y="61"/>
                </a:lnTo>
                <a:lnTo>
                  <a:pt x="85" y="63"/>
                </a:lnTo>
                <a:lnTo>
                  <a:pt x="85" y="66"/>
                </a:lnTo>
                <a:lnTo>
                  <a:pt x="85" y="69"/>
                </a:lnTo>
                <a:lnTo>
                  <a:pt x="85" y="69"/>
                </a:lnTo>
                <a:lnTo>
                  <a:pt x="85" y="70"/>
                </a:lnTo>
                <a:lnTo>
                  <a:pt x="86" y="71"/>
                </a:lnTo>
                <a:lnTo>
                  <a:pt x="86" y="72"/>
                </a:lnTo>
                <a:lnTo>
                  <a:pt x="86" y="74"/>
                </a:lnTo>
                <a:lnTo>
                  <a:pt x="85" y="75"/>
                </a:lnTo>
                <a:lnTo>
                  <a:pt x="85" y="77"/>
                </a:lnTo>
                <a:lnTo>
                  <a:pt x="85" y="79"/>
                </a:lnTo>
                <a:lnTo>
                  <a:pt x="85" y="81"/>
                </a:lnTo>
                <a:lnTo>
                  <a:pt x="85" y="83"/>
                </a:lnTo>
                <a:lnTo>
                  <a:pt x="83" y="85"/>
                </a:lnTo>
                <a:lnTo>
                  <a:pt x="83" y="87"/>
                </a:lnTo>
                <a:lnTo>
                  <a:pt x="82" y="89"/>
                </a:lnTo>
                <a:lnTo>
                  <a:pt x="81" y="91"/>
                </a:lnTo>
                <a:lnTo>
                  <a:pt x="79" y="93"/>
                </a:lnTo>
                <a:lnTo>
                  <a:pt x="78" y="94"/>
                </a:lnTo>
                <a:lnTo>
                  <a:pt x="76" y="95"/>
                </a:lnTo>
                <a:lnTo>
                  <a:pt x="74" y="96"/>
                </a:lnTo>
                <a:lnTo>
                  <a:pt x="71" y="96"/>
                </a:lnTo>
                <a:lnTo>
                  <a:pt x="68" y="97"/>
                </a:lnTo>
                <a:lnTo>
                  <a:pt x="68" y="97"/>
                </a:lnTo>
                <a:lnTo>
                  <a:pt x="65" y="96"/>
                </a:lnTo>
                <a:lnTo>
                  <a:pt x="63" y="96"/>
                </a:lnTo>
                <a:lnTo>
                  <a:pt x="60" y="95"/>
                </a:lnTo>
                <a:lnTo>
                  <a:pt x="58" y="94"/>
                </a:lnTo>
                <a:lnTo>
                  <a:pt x="57" y="93"/>
                </a:lnTo>
                <a:lnTo>
                  <a:pt x="55" y="91"/>
                </a:lnTo>
                <a:lnTo>
                  <a:pt x="54" y="89"/>
                </a:lnTo>
                <a:lnTo>
                  <a:pt x="53" y="87"/>
                </a:lnTo>
                <a:lnTo>
                  <a:pt x="52" y="85"/>
                </a:lnTo>
                <a:lnTo>
                  <a:pt x="52" y="83"/>
                </a:lnTo>
                <a:lnTo>
                  <a:pt x="52" y="81"/>
                </a:lnTo>
                <a:lnTo>
                  <a:pt x="51" y="79"/>
                </a:lnTo>
                <a:lnTo>
                  <a:pt x="51" y="77"/>
                </a:lnTo>
                <a:lnTo>
                  <a:pt x="51" y="75"/>
                </a:lnTo>
                <a:lnTo>
                  <a:pt x="51" y="74"/>
                </a:lnTo>
                <a:lnTo>
                  <a:pt x="51" y="72"/>
                </a:lnTo>
                <a:lnTo>
                  <a:pt x="51" y="71"/>
                </a:lnTo>
                <a:lnTo>
                  <a:pt x="51" y="70"/>
                </a:lnTo>
                <a:lnTo>
                  <a:pt x="51" y="69"/>
                </a:lnTo>
                <a:lnTo>
                  <a:pt x="51" y="69"/>
                </a:lnTo>
                <a:lnTo>
                  <a:pt x="51" y="66"/>
                </a:lnTo>
                <a:lnTo>
                  <a:pt x="52" y="63"/>
                </a:lnTo>
                <a:lnTo>
                  <a:pt x="53" y="61"/>
                </a:lnTo>
                <a:lnTo>
                  <a:pt x="53" y="59"/>
                </a:lnTo>
                <a:lnTo>
                  <a:pt x="55" y="57"/>
                </a:lnTo>
                <a:lnTo>
                  <a:pt x="56" y="56"/>
                </a:lnTo>
                <a:lnTo>
                  <a:pt x="58" y="54"/>
                </a:lnTo>
                <a:lnTo>
                  <a:pt x="59" y="53"/>
                </a:lnTo>
                <a:lnTo>
                  <a:pt x="61" y="53"/>
                </a:lnTo>
                <a:lnTo>
                  <a:pt x="62" y="52"/>
                </a:lnTo>
                <a:lnTo>
                  <a:pt x="64" y="51"/>
                </a:lnTo>
                <a:lnTo>
                  <a:pt x="65" y="51"/>
                </a:lnTo>
                <a:lnTo>
                  <a:pt x="66" y="51"/>
                </a:lnTo>
                <a:lnTo>
                  <a:pt x="67" y="51"/>
                </a:lnTo>
                <a:lnTo>
                  <a:pt x="67" y="51"/>
                </a:lnTo>
                <a:lnTo>
                  <a:pt x="68" y="51"/>
                </a:lnTo>
                <a:lnTo>
                  <a:pt x="69" y="51"/>
                </a:lnTo>
                <a:close/>
                <a:moveTo>
                  <a:pt x="129" y="51"/>
                </a:moveTo>
                <a:lnTo>
                  <a:pt x="129" y="51"/>
                </a:lnTo>
                <a:lnTo>
                  <a:pt x="131" y="51"/>
                </a:lnTo>
                <a:lnTo>
                  <a:pt x="131" y="51"/>
                </a:lnTo>
                <a:lnTo>
                  <a:pt x="132" y="51"/>
                </a:lnTo>
                <a:lnTo>
                  <a:pt x="134" y="52"/>
                </a:lnTo>
                <a:lnTo>
                  <a:pt x="135" y="53"/>
                </a:lnTo>
                <a:lnTo>
                  <a:pt x="137" y="53"/>
                </a:lnTo>
                <a:lnTo>
                  <a:pt x="139" y="54"/>
                </a:lnTo>
                <a:lnTo>
                  <a:pt x="140" y="56"/>
                </a:lnTo>
                <a:lnTo>
                  <a:pt x="142" y="57"/>
                </a:lnTo>
                <a:lnTo>
                  <a:pt x="143" y="59"/>
                </a:lnTo>
                <a:lnTo>
                  <a:pt x="144" y="61"/>
                </a:lnTo>
                <a:lnTo>
                  <a:pt x="145" y="63"/>
                </a:lnTo>
                <a:lnTo>
                  <a:pt x="145" y="66"/>
                </a:lnTo>
                <a:lnTo>
                  <a:pt x="145" y="69"/>
                </a:lnTo>
                <a:lnTo>
                  <a:pt x="145" y="69"/>
                </a:lnTo>
                <a:lnTo>
                  <a:pt x="145" y="70"/>
                </a:lnTo>
                <a:lnTo>
                  <a:pt x="146" y="71"/>
                </a:lnTo>
                <a:lnTo>
                  <a:pt x="146" y="72"/>
                </a:lnTo>
                <a:lnTo>
                  <a:pt x="146" y="74"/>
                </a:lnTo>
                <a:lnTo>
                  <a:pt x="146" y="75"/>
                </a:lnTo>
                <a:lnTo>
                  <a:pt x="145" y="77"/>
                </a:lnTo>
                <a:lnTo>
                  <a:pt x="145" y="79"/>
                </a:lnTo>
                <a:lnTo>
                  <a:pt x="145" y="81"/>
                </a:lnTo>
                <a:lnTo>
                  <a:pt x="145" y="83"/>
                </a:lnTo>
                <a:lnTo>
                  <a:pt x="144" y="85"/>
                </a:lnTo>
                <a:lnTo>
                  <a:pt x="143" y="87"/>
                </a:lnTo>
                <a:lnTo>
                  <a:pt x="142" y="89"/>
                </a:lnTo>
                <a:lnTo>
                  <a:pt x="141" y="91"/>
                </a:lnTo>
                <a:lnTo>
                  <a:pt x="139" y="93"/>
                </a:lnTo>
                <a:lnTo>
                  <a:pt x="138" y="94"/>
                </a:lnTo>
                <a:lnTo>
                  <a:pt x="136" y="95"/>
                </a:lnTo>
                <a:lnTo>
                  <a:pt x="134" y="96"/>
                </a:lnTo>
                <a:lnTo>
                  <a:pt x="131" y="96"/>
                </a:lnTo>
                <a:lnTo>
                  <a:pt x="128" y="97"/>
                </a:lnTo>
                <a:lnTo>
                  <a:pt x="128" y="97"/>
                </a:lnTo>
                <a:lnTo>
                  <a:pt x="125" y="96"/>
                </a:lnTo>
                <a:lnTo>
                  <a:pt x="123" y="96"/>
                </a:lnTo>
                <a:lnTo>
                  <a:pt x="121" y="95"/>
                </a:lnTo>
                <a:lnTo>
                  <a:pt x="118" y="94"/>
                </a:lnTo>
                <a:lnTo>
                  <a:pt x="117" y="93"/>
                </a:lnTo>
                <a:lnTo>
                  <a:pt x="115" y="91"/>
                </a:lnTo>
                <a:lnTo>
                  <a:pt x="114" y="89"/>
                </a:lnTo>
                <a:lnTo>
                  <a:pt x="113" y="87"/>
                </a:lnTo>
                <a:lnTo>
                  <a:pt x="113" y="85"/>
                </a:lnTo>
                <a:lnTo>
                  <a:pt x="112" y="83"/>
                </a:lnTo>
                <a:lnTo>
                  <a:pt x="112" y="81"/>
                </a:lnTo>
                <a:lnTo>
                  <a:pt x="111" y="79"/>
                </a:lnTo>
                <a:lnTo>
                  <a:pt x="111" y="77"/>
                </a:lnTo>
                <a:lnTo>
                  <a:pt x="111" y="75"/>
                </a:lnTo>
                <a:lnTo>
                  <a:pt x="111" y="74"/>
                </a:lnTo>
                <a:lnTo>
                  <a:pt x="111" y="72"/>
                </a:lnTo>
                <a:lnTo>
                  <a:pt x="111" y="71"/>
                </a:lnTo>
                <a:lnTo>
                  <a:pt x="111" y="70"/>
                </a:lnTo>
                <a:lnTo>
                  <a:pt x="111" y="69"/>
                </a:lnTo>
                <a:lnTo>
                  <a:pt x="111" y="69"/>
                </a:lnTo>
                <a:lnTo>
                  <a:pt x="111" y="66"/>
                </a:lnTo>
                <a:lnTo>
                  <a:pt x="112" y="63"/>
                </a:lnTo>
                <a:lnTo>
                  <a:pt x="113" y="61"/>
                </a:lnTo>
                <a:lnTo>
                  <a:pt x="113" y="59"/>
                </a:lnTo>
                <a:lnTo>
                  <a:pt x="115" y="57"/>
                </a:lnTo>
                <a:lnTo>
                  <a:pt x="116" y="56"/>
                </a:lnTo>
                <a:lnTo>
                  <a:pt x="118" y="54"/>
                </a:lnTo>
                <a:lnTo>
                  <a:pt x="119" y="53"/>
                </a:lnTo>
                <a:lnTo>
                  <a:pt x="121" y="53"/>
                </a:lnTo>
                <a:lnTo>
                  <a:pt x="123" y="52"/>
                </a:lnTo>
                <a:lnTo>
                  <a:pt x="124" y="51"/>
                </a:lnTo>
                <a:lnTo>
                  <a:pt x="125" y="51"/>
                </a:lnTo>
                <a:lnTo>
                  <a:pt x="126" y="51"/>
                </a:lnTo>
                <a:lnTo>
                  <a:pt x="127" y="51"/>
                </a:lnTo>
                <a:lnTo>
                  <a:pt x="127" y="51"/>
                </a:lnTo>
                <a:lnTo>
                  <a:pt x="128" y="51"/>
                </a:lnTo>
                <a:lnTo>
                  <a:pt x="129" y="51"/>
                </a:lnTo>
                <a:close/>
                <a:moveTo>
                  <a:pt x="189" y="51"/>
                </a:moveTo>
                <a:lnTo>
                  <a:pt x="189" y="51"/>
                </a:lnTo>
                <a:lnTo>
                  <a:pt x="190" y="51"/>
                </a:lnTo>
                <a:lnTo>
                  <a:pt x="191" y="51"/>
                </a:lnTo>
                <a:lnTo>
                  <a:pt x="192" y="51"/>
                </a:lnTo>
                <a:lnTo>
                  <a:pt x="194" y="52"/>
                </a:lnTo>
                <a:lnTo>
                  <a:pt x="195" y="53"/>
                </a:lnTo>
                <a:lnTo>
                  <a:pt x="197" y="53"/>
                </a:lnTo>
                <a:lnTo>
                  <a:pt x="198" y="54"/>
                </a:lnTo>
                <a:lnTo>
                  <a:pt x="200" y="56"/>
                </a:lnTo>
                <a:lnTo>
                  <a:pt x="202" y="57"/>
                </a:lnTo>
                <a:lnTo>
                  <a:pt x="203" y="59"/>
                </a:lnTo>
                <a:lnTo>
                  <a:pt x="203" y="61"/>
                </a:lnTo>
                <a:lnTo>
                  <a:pt x="205" y="63"/>
                </a:lnTo>
                <a:lnTo>
                  <a:pt x="205" y="66"/>
                </a:lnTo>
                <a:lnTo>
                  <a:pt x="205" y="69"/>
                </a:lnTo>
                <a:lnTo>
                  <a:pt x="205" y="69"/>
                </a:lnTo>
                <a:lnTo>
                  <a:pt x="205" y="70"/>
                </a:lnTo>
                <a:lnTo>
                  <a:pt x="206" y="71"/>
                </a:lnTo>
                <a:lnTo>
                  <a:pt x="206" y="72"/>
                </a:lnTo>
                <a:lnTo>
                  <a:pt x="206" y="74"/>
                </a:lnTo>
                <a:lnTo>
                  <a:pt x="205" y="75"/>
                </a:lnTo>
                <a:lnTo>
                  <a:pt x="205" y="77"/>
                </a:lnTo>
                <a:lnTo>
                  <a:pt x="205" y="79"/>
                </a:lnTo>
                <a:lnTo>
                  <a:pt x="205" y="81"/>
                </a:lnTo>
                <a:lnTo>
                  <a:pt x="205" y="83"/>
                </a:lnTo>
                <a:lnTo>
                  <a:pt x="204" y="85"/>
                </a:lnTo>
                <a:lnTo>
                  <a:pt x="203" y="87"/>
                </a:lnTo>
                <a:lnTo>
                  <a:pt x="202" y="89"/>
                </a:lnTo>
                <a:lnTo>
                  <a:pt x="201" y="91"/>
                </a:lnTo>
                <a:lnTo>
                  <a:pt x="199" y="93"/>
                </a:lnTo>
                <a:lnTo>
                  <a:pt x="198" y="94"/>
                </a:lnTo>
                <a:lnTo>
                  <a:pt x="195" y="95"/>
                </a:lnTo>
                <a:lnTo>
                  <a:pt x="194" y="96"/>
                </a:lnTo>
                <a:lnTo>
                  <a:pt x="191" y="96"/>
                </a:lnTo>
                <a:lnTo>
                  <a:pt x="188" y="97"/>
                </a:lnTo>
                <a:lnTo>
                  <a:pt x="188" y="97"/>
                </a:lnTo>
                <a:lnTo>
                  <a:pt x="185" y="96"/>
                </a:lnTo>
                <a:lnTo>
                  <a:pt x="183" y="96"/>
                </a:lnTo>
                <a:lnTo>
                  <a:pt x="180" y="95"/>
                </a:lnTo>
                <a:lnTo>
                  <a:pt x="178" y="94"/>
                </a:lnTo>
                <a:lnTo>
                  <a:pt x="177" y="93"/>
                </a:lnTo>
                <a:lnTo>
                  <a:pt x="175" y="91"/>
                </a:lnTo>
                <a:lnTo>
                  <a:pt x="174" y="89"/>
                </a:lnTo>
                <a:lnTo>
                  <a:pt x="173" y="87"/>
                </a:lnTo>
                <a:lnTo>
                  <a:pt x="173" y="85"/>
                </a:lnTo>
                <a:lnTo>
                  <a:pt x="172" y="83"/>
                </a:lnTo>
                <a:lnTo>
                  <a:pt x="172" y="81"/>
                </a:lnTo>
                <a:lnTo>
                  <a:pt x="171" y="79"/>
                </a:lnTo>
                <a:lnTo>
                  <a:pt x="171" y="77"/>
                </a:lnTo>
                <a:lnTo>
                  <a:pt x="171" y="75"/>
                </a:lnTo>
                <a:lnTo>
                  <a:pt x="171" y="74"/>
                </a:lnTo>
                <a:lnTo>
                  <a:pt x="171" y="72"/>
                </a:lnTo>
                <a:lnTo>
                  <a:pt x="171" y="71"/>
                </a:lnTo>
                <a:lnTo>
                  <a:pt x="171" y="70"/>
                </a:lnTo>
                <a:lnTo>
                  <a:pt x="171" y="69"/>
                </a:lnTo>
                <a:lnTo>
                  <a:pt x="171" y="69"/>
                </a:lnTo>
                <a:lnTo>
                  <a:pt x="171" y="66"/>
                </a:lnTo>
                <a:lnTo>
                  <a:pt x="172" y="63"/>
                </a:lnTo>
                <a:lnTo>
                  <a:pt x="173" y="61"/>
                </a:lnTo>
                <a:lnTo>
                  <a:pt x="173" y="59"/>
                </a:lnTo>
                <a:lnTo>
                  <a:pt x="175" y="57"/>
                </a:lnTo>
                <a:lnTo>
                  <a:pt x="177" y="56"/>
                </a:lnTo>
                <a:lnTo>
                  <a:pt x="178" y="54"/>
                </a:lnTo>
                <a:lnTo>
                  <a:pt x="180" y="53"/>
                </a:lnTo>
                <a:lnTo>
                  <a:pt x="181" y="53"/>
                </a:lnTo>
                <a:lnTo>
                  <a:pt x="182" y="52"/>
                </a:lnTo>
                <a:lnTo>
                  <a:pt x="184" y="51"/>
                </a:lnTo>
                <a:lnTo>
                  <a:pt x="185" y="51"/>
                </a:lnTo>
                <a:lnTo>
                  <a:pt x="186" y="51"/>
                </a:lnTo>
                <a:lnTo>
                  <a:pt x="187" y="51"/>
                </a:lnTo>
                <a:lnTo>
                  <a:pt x="188" y="51"/>
                </a:lnTo>
                <a:lnTo>
                  <a:pt x="188" y="51"/>
                </a:lnTo>
                <a:lnTo>
                  <a:pt x="189" y="51"/>
                </a:lnTo>
                <a:close/>
                <a:moveTo>
                  <a:pt x="98" y="0"/>
                </a:moveTo>
                <a:lnTo>
                  <a:pt x="99" y="0"/>
                </a:lnTo>
                <a:lnTo>
                  <a:pt x="100" y="0"/>
                </a:lnTo>
                <a:lnTo>
                  <a:pt x="101" y="1"/>
                </a:lnTo>
                <a:lnTo>
                  <a:pt x="102" y="1"/>
                </a:lnTo>
                <a:lnTo>
                  <a:pt x="104" y="1"/>
                </a:lnTo>
                <a:lnTo>
                  <a:pt x="105" y="2"/>
                </a:lnTo>
                <a:lnTo>
                  <a:pt x="107" y="3"/>
                </a:lnTo>
                <a:lnTo>
                  <a:pt x="108" y="4"/>
                </a:lnTo>
                <a:lnTo>
                  <a:pt x="110" y="4"/>
                </a:lnTo>
                <a:lnTo>
                  <a:pt x="111" y="6"/>
                </a:lnTo>
                <a:lnTo>
                  <a:pt x="112" y="8"/>
                </a:lnTo>
                <a:lnTo>
                  <a:pt x="113" y="10"/>
                </a:lnTo>
                <a:lnTo>
                  <a:pt x="114" y="12"/>
                </a:lnTo>
                <a:lnTo>
                  <a:pt x="115" y="15"/>
                </a:lnTo>
                <a:lnTo>
                  <a:pt x="115" y="19"/>
                </a:lnTo>
                <a:lnTo>
                  <a:pt x="115" y="19"/>
                </a:lnTo>
                <a:lnTo>
                  <a:pt x="115" y="19"/>
                </a:lnTo>
                <a:lnTo>
                  <a:pt x="115" y="20"/>
                </a:lnTo>
                <a:lnTo>
                  <a:pt x="115" y="21"/>
                </a:lnTo>
                <a:lnTo>
                  <a:pt x="115" y="23"/>
                </a:lnTo>
                <a:lnTo>
                  <a:pt x="115" y="24"/>
                </a:lnTo>
                <a:lnTo>
                  <a:pt x="115" y="26"/>
                </a:lnTo>
                <a:lnTo>
                  <a:pt x="115" y="28"/>
                </a:lnTo>
                <a:lnTo>
                  <a:pt x="114" y="30"/>
                </a:lnTo>
                <a:lnTo>
                  <a:pt x="114" y="32"/>
                </a:lnTo>
                <a:lnTo>
                  <a:pt x="113" y="34"/>
                </a:lnTo>
                <a:lnTo>
                  <a:pt x="112" y="36"/>
                </a:lnTo>
                <a:lnTo>
                  <a:pt x="112" y="38"/>
                </a:lnTo>
                <a:lnTo>
                  <a:pt x="110" y="40"/>
                </a:lnTo>
                <a:lnTo>
                  <a:pt x="108" y="42"/>
                </a:lnTo>
                <a:lnTo>
                  <a:pt x="107" y="43"/>
                </a:lnTo>
                <a:lnTo>
                  <a:pt x="105" y="45"/>
                </a:lnTo>
                <a:lnTo>
                  <a:pt x="103" y="45"/>
                </a:lnTo>
                <a:lnTo>
                  <a:pt x="101" y="46"/>
                </a:lnTo>
                <a:lnTo>
                  <a:pt x="97" y="46"/>
                </a:lnTo>
                <a:lnTo>
                  <a:pt x="97" y="46"/>
                </a:lnTo>
                <a:lnTo>
                  <a:pt x="94" y="46"/>
                </a:lnTo>
                <a:lnTo>
                  <a:pt x="92" y="45"/>
                </a:lnTo>
                <a:lnTo>
                  <a:pt x="90" y="45"/>
                </a:lnTo>
                <a:lnTo>
                  <a:pt x="88" y="43"/>
                </a:lnTo>
                <a:lnTo>
                  <a:pt x="86" y="42"/>
                </a:lnTo>
                <a:lnTo>
                  <a:pt x="85" y="40"/>
                </a:lnTo>
                <a:lnTo>
                  <a:pt x="83" y="38"/>
                </a:lnTo>
                <a:lnTo>
                  <a:pt x="83" y="36"/>
                </a:lnTo>
                <a:lnTo>
                  <a:pt x="82" y="34"/>
                </a:lnTo>
                <a:lnTo>
                  <a:pt x="81" y="32"/>
                </a:lnTo>
                <a:lnTo>
                  <a:pt x="81" y="30"/>
                </a:lnTo>
                <a:lnTo>
                  <a:pt x="80" y="28"/>
                </a:lnTo>
                <a:lnTo>
                  <a:pt x="80" y="26"/>
                </a:lnTo>
                <a:lnTo>
                  <a:pt x="80" y="24"/>
                </a:lnTo>
                <a:lnTo>
                  <a:pt x="80" y="23"/>
                </a:lnTo>
                <a:lnTo>
                  <a:pt x="80" y="21"/>
                </a:lnTo>
                <a:lnTo>
                  <a:pt x="80" y="20"/>
                </a:lnTo>
                <a:lnTo>
                  <a:pt x="80" y="19"/>
                </a:lnTo>
                <a:lnTo>
                  <a:pt x="80" y="19"/>
                </a:lnTo>
                <a:lnTo>
                  <a:pt x="80" y="19"/>
                </a:lnTo>
                <a:lnTo>
                  <a:pt x="80" y="15"/>
                </a:lnTo>
                <a:lnTo>
                  <a:pt x="81" y="12"/>
                </a:lnTo>
                <a:lnTo>
                  <a:pt x="82" y="10"/>
                </a:lnTo>
                <a:lnTo>
                  <a:pt x="83" y="8"/>
                </a:lnTo>
                <a:lnTo>
                  <a:pt x="84" y="6"/>
                </a:lnTo>
                <a:lnTo>
                  <a:pt x="86" y="5"/>
                </a:lnTo>
                <a:lnTo>
                  <a:pt x="87" y="4"/>
                </a:lnTo>
                <a:lnTo>
                  <a:pt x="89" y="3"/>
                </a:lnTo>
                <a:lnTo>
                  <a:pt x="90" y="2"/>
                </a:lnTo>
                <a:lnTo>
                  <a:pt x="92" y="1"/>
                </a:lnTo>
                <a:lnTo>
                  <a:pt x="93" y="1"/>
                </a:lnTo>
                <a:lnTo>
                  <a:pt x="94" y="1"/>
                </a:lnTo>
                <a:lnTo>
                  <a:pt x="96" y="0"/>
                </a:lnTo>
                <a:lnTo>
                  <a:pt x="96" y="0"/>
                </a:lnTo>
                <a:lnTo>
                  <a:pt x="97" y="0"/>
                </a:lnTo>
                <a:lnTo>
                  <a:pt x="97" y="0"/>
                </a:lnTo>
                <a:lnTo>
                  <a:pt x="98" y="0"/>
                </a:lnTo>
                <a:close/>
                <a:moveTo>
                  <a:pt x="158" y="0"/>
                </a:moveTo>
                <a:lnTo>
                  <a:pt x="159" y="0"/>
                </a:lnTo>
                <a:lnTo>
                  <a:pt x="160" y="0"/>
                </a:lnTo>
                <a:lnTo>
                  <a:pt x="161" y="1"/>
                </a:lnTo>
                <a:lnTo>
                  <a:pt x="162" y="1"/>
                </a:lnTo>
                <a:lnTo>
                  <a:pt x="164" y="1"/>
                </a:lnTo>
                <a:lnTo>
                  <a:pt x="165" y="2"/>
                </a:lnTo>
                <a:lnTo>
                  <a:pt x="167" y="3"/>
                </a:lnTo>
                <a:lnTo>
                  <a:pt x="168" y="4"/>
                </a:lnTo>
                <a:lnTo>
                  <a:pt x="169" y="4"/>
                </a:lnTo>
                <a:lnTo>
                  <a:pt x="171" y="6"/>
                </a:lnTo>
                <a:lnTo>
                  <a:pt x="172" y="8"/>
                </a:lnTo>
                <a:lnTo>
                  <a:pt x="173" y="10"/>
                </a:lnTo>
                <a:lnTo>
                  <a:pt x="174" y="12"/>
                </a:lnTo>
                <a:lnTo>
                  <a:pt x="175" y="15"/>
                </a:lnTo>
                <a:lnTo>
                  <a:pt x="175" y="19"/>
                </a:lnTo>
                <a:lnTo>
                  <a:pt x="175" y="19"/>
                </a:lnTo>
                <a:lnTo>
                  <a:pt x="175" y="19"/>
                </a:lnTo>
                <a:lnTo>
                  <a:pt x="175" y="20"/>
                </a:lnTo>
                <a:lnTo>
                  <a:pt x="175" y="21"/>
                </a:lnTo>
                <a:lnTo>
                  <a:pt x="175" y="23"/>
                </a:lnTo>
                <a:lnTo>
                  <a:pt x="175" y="24"/>
                </a:lnTo>
                <a:lnTo>
                  <a:pt x="175" y="26"/>
                </a:lnTo>
                <a:lnTo>
                  <a:pt x="175" y="28"/>
                </a:lnTo>
                <a:lnTo>
                  <a:pt x="174" y="30"/>
                </a:lnTo>
                <a:lnTo>
                  <a:pt x="174" y="32"/>
                </a:lnTo>
                <a:lnTo>
                  <a:pt x="173" y="34"/>
                </a:lnTo>
                <a:lnTo>
                  <a:pt x="172" y="36"/>
                </a:lnTo>
                <a:lnTo>
                  <a:pt x="172" y="38"/>
                </a:lnTo>
                <a:lnTo>
                  <a:pt x="170" y="40"/>
                </a:lnTo>
                <a:lnTo>
                  <a:pt x="169" y="42"/>
                </a:lnTo>
                <a:lnTo>
                  <a:pt x="167" y="43"/>
                </a:lnTo>
                <a:lnTo>
                  <a:pt x="166" y="45"/>
                </a:lnTo>
                <a:lnTo>
                  <a:pt x="163" y="45"/>
                </a:lnTo>
                <a:lnTo>
                  <a:pt x="161" y="46"/>
                </a:lnTo>
                <a:lnTo>
                  <a:pt x="158" y="46"/>
                </a:lnTo>
                <a:lnTo>
                  <a:pt x="158" y="46"/>
                </a:lnTo>
                <a:lnTo>
                  <a:pt x="154" y="46"/>
                </a:lnTo>
                <a:lnTo>
                  <a:pt x="152" y="45"/>
                </a:lnTo>
                <a:lnTo>
                  <a:pt x="150" y="45"/>
                </a:lnTo>
                <a:lnTo>
                  <a:pt x="148" y="43"/>
                </a:lnTo>
                <a:lnTo>
                  <a:pt x="147" y="42"/>
                </a:lnTo>
                <a:lnTo>
                  <a:pt x="145" y="40"/>
                </a:lnTo>
                <a:lnTo>
                  <a:pt x="144" y="38"/>
                </a:lnTo>
                <a:lnTo>
                  <a:pt x="143" y="36"/>
                </a:lnTo>
                <a:lnTo>
                  <a:pt x="142" y="34"/>
                </a:lnTo>
                <a:lnTo>
                  <a:pt x="142" y="32"/>
                </a:lnTo>
                <a:lnTo>
                  <a:pt x="141" y="30"/>
                </a:lnTo>
                <a:lnTo>
                  <a:pt x="141" y="28"/>
                </a:lnTo>
                <a:lnTo>
                  <a:pt x="140" y="26"/>
                </a:lnTo>
                <a:lnTo>
                  <a:pt x="140" y="24"/>
                </a:lnTo>
                <a:lnTo>
                  <a:pt x="140" y="23"/>
                </a:lnTo>
                <a:lnTo>
                  <a:pt x="140" y="21"/>
                </a:lnTo>
                <a:lnTo>
                  <a:pt x="140" y="20"/>
                </a:lnTo>
                <a:lnTo>
                  <a:pt x="140" y="19"/>
                </a:lnTo>
                <a:lnTo>
                  <a:pt x="140" y="19"/>
                </a:lnTo>
                <a:lnTo>
                  <a:pt x="140" y="19"/>
                </a:lnTo>
                <a:lnTo>
                  <a:pt x="141" y="15"/>
                </a:lnTo>
                <a:lnTo>
                  <a:pt x="141" y="12"/>
                </a:lnTo>
                <a:lnTo>
                  <a:pt x="142" y="10"/>
                </a:lnTo>
                <a:lnTo>
                  <a:pt x="143" y="8"/>
                </a:lnTo>
                <a:lnTo>
                  <a:pt x="145" y="6"/>
                </a:lnTo>
                <a:lnTo>
                  <a:pt x="146" y="5"/>
                </a:lnTo>
                <a:lnTo>
                  <a:pt x="147" y="4"/>
                </a:lnTo>
                <a:lnTo>
                  <a:pt x="149" y="3"/>
                </a:lnTo>
                <a:lnTo>
                  <a:pt x="150" y="2"/>
                </a:lnTo>
                <a:lnTo>
                  <a:pt x="151" y="1"/>
                </a:lnTo>
                <a:lnTo>
                  <a:pt x="153" y="1"/>
                </a:lnTo>
                <a:lnTo>
                  <a:pt x="154" y="1"/>
                </a:lnTo>
                <a:lnTo>
                  <a:pt x="156" y="0"/>
                </a:lnTo>
                <a:lnTo>
                  <a:pt x="156" y="0"/>
                </a:lnTo>
                <a:lnTo>
                  <a:pt x="157" y="0"/>
                </a:lnTo>
                <a:lnTo>
                  <a:pt x="158" y="0"/>
                </a:lnTo>
                <a:lnTo>
                  <a:pt x="15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085550">
            <a:extLst>
              <a:ext uri="{FF2B5EF4-FFF2-40B4-BE49-F238E27FC236}">
                <a16:creationId xmlns:a16="http://schemas.microsoft.com/office/drawing/2014/main" id="{DE077C09-96EF-7FF7-440E-471661CDCD68}"/>
              </a:ext>
            </a:extLst>
          </p:cNvPr>
          <p:cNvSpPr txBox="1"/>
          <p:nvPr/>
        </p:nvSpPr>
        <p:spPr>
          <a:xfrm>
            <a:off x="7369406" y="2230322"/>
            <a:ext cx="326243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构思一下</a:t>
            </a:r>
            <a:endParaRPr lang="en-US" altLang="zh-CN" sz="6000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你的助农</a:t>
            </a:r>
            <a:endParaRPr lang="en-US" altLang="zh-CN" sz="6000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直播活动</a:t>
            </a:r>
            <a:endParaRPr lang="en-US" altLang="zh-CN" sz="6000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2217262"/>
      </p:ext>
    </p:extLst>
  </p:cSld>
  <p:clrMapOvr>
    <a:masterClrMapping/>
  </p:clrMapOvr>
  <p:transition spd="slow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045952">
            <a:extLst>
              <a:ext uri="{FF2B5EF4-FFF2-40B4-BE49-F238E27FC236}">
                <a16:creationId xmlns:a16="http://schemas.microsoft.com/office/drawing/2014/main" id="{3BF293E1-C822-4AFE-BB52-4D707046B016}"/>
              </a:ext>
            </a:extLst>
          </p:cNvPr>
          <p:cNvSpPr/>
          <p:nvPr/>
        </p:nvSpPr>
        <p:spPr>
          <a:xfrm>
            <a:off x="4926564" y="2766145"/>
            <a:ext cx="7529804" cy="20244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1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）掌握直播营销思路设计。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2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）掌握直播营销脚本的写作要点。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3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）掌握直播营销活动预热的方法。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4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）掌握直播营销活动监管要点。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DFF45A-AD97-7844-BAE2-44C5CB199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283" y="2427994"/>
            <a:ext cx="4219440" cy="3780828"/>
          </a:xfrm>
          <a:prstGeom prst="rect">
            <a:avLst/>
          </a:prstGeom>
        </p:spPr>
      </p:pic>
      <p:sp>
        <p:nvSpPr>
          <p:cNvPr id="2" name="613131">
            <a:extLst>
              <a:ext uri="{FF2B5EF4-FFF2-40B4-BE49-F238E27FC236}">
                <a16:creationId xmlns:a16="http://schemas.microsoft.com/office/drawing/2014/main" id="{915DC91A-2D93-2859-CC14-498CB8B9A424}"/>
              </a:ext>
            </a:extLst>
          </p:cNvPr>
          <p:cNvSpPr/>
          <p:nvPr/>
        </p:nvSpPr>
        <p:spPr>
          <a:xfrm>
            <a:off x="4926564" y="1900552"/>
            <a:ext cx="30059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实训目的：</a:t>
            </a:r>
          </a:p>
        </p:txBody>
      </p:sp>
      <p:sp>
        <p:nvSpPr>
          <p:cNvPr id="5" name="613131">
            <a:extLst>
              <a:ext uri="{FF2B5EF4-FFF2-40B4-BE49-F238E27FC236}">
                <a16:creationId xmlns:a16="http://schemas.microsoft.com/office/drawing/2014/main" id="{D30CD661-0BF1-5D42-51CC-99572110DEE0}"/>
              </a:ext>
            </a:extLst>
          </p:cNvPr>
          <p:cNvSpPr/>
          <p:nvPr/>
        </p:nvSpPr>
        <p:spPr>
          <a:xfrm>
            <a:off x="2008353" y="1034960"/>
            <a:ext cx="86485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实训任务五、撰写农产品直播脚本</a:t>
            </a:r>
          </a:p>
        </p:txBody>
      </p:sp>
    </p:spTree>
    <p:extLst>
      <p:ext uri="{BB962C8B-B14F-4D97-AF65-F5344CB8AC3E}">
        <p14:creationId xmlns:p14="http://schemas.microsoft.com/office/powerpoint/2010/main" val="2950213258"/>
      </p:ext>
    </p:extLst>
  </p:cSld>
  <p:clrMapOvr>
    <a:masterClrMapping/>
  </p:clrMapOvr>
  <p:transition spd="slow">
    <p:wip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121658">
            <a:extLst>
              <a:ext uri="{FF2B5EF4-FFF2-40B4-BE49-F238E27FC236}">
                <a16:creationId xmlns:a16="http://schemas.microsoft.com/office/drawing/2014/main" id="{6A8FA582-AB00-44D3-B431-CE61C080A739}"/>
              </a:ext>
            </a:extLst>
          </p:cNvPr>
          <p:cNvSpPr txBox="1"/>
          <p:nvPr/>
        </p:nvSpPr>
        <p:spPr>
          <a:xfrm>
            <a:off x="2799295" y="2286633"/>
            <a:ext cx="8239449" cy="2554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请根据所学内容，结合自己之前任务中选取的农产品，撰写助农直播策划脚本、整场直播脚本和直播单品脚本，为后期正式直播做好准备。</a:t>
            </a:r>
          </a:p>
          <a:p>
            <a:pPr defTabSz="914034" fontAlgn="base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）整场直播时长</a:t>
            </a:r>
            <a:r>
              <a:rPr lang="en-US" altLang="zh-CN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个小时，撰写整场直播脚本。</a:t>
            </a:r>
          </a:p>
          <a:p>
            <a:pPr defTabSz="914034" fontAlgn="base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）根据农产品卖点，撰写直播单品脚本。</a:t>
            </a:r>
          </a:p>
        </p:txBody>
      </p:sp>
      <p:grpSp>
        <p:nvGrpSpPr>
          <p:cNvPr id="2" name="545950">
            <a:extLst>
              <a:ext uri="{FF2B5EF4-FFF2-40B4-BE49-F238E27FC236}">
                <a16:creationId xmlns:a16="http://schemas.microsoft.com/office/drawing/2014/main" id="{BBF2A09E-6BF9-4793-8AA3-4D5907B5A9E9}"/>
              </a:ext>
            </a:extLst>
          </p:cNvPr>
          <p:cNvGrpSpPr/>
          <p:nvPr/>
        </p:nvGrpSpPr>
        <p:grpSpPr>
          <a:xfrm>
            <a:off x="1153256" y="2354197"/>
            <a:ext cx="1690305" cy="1690304"/>
            <a:chOff x="1153706" y="2353777"/>
            <a:chExt cx="1690965" cy="1690964"/>
          </a:xfrm>
        </p:grpSpPr>
        <p:sp>
          <p:nvSpPr>
            <p:cNvPr id="54" name="974014">
              <a:extLst>
                <a:ext uri="{FF2B5EF4-FFF2-40B4-BE49-F238E27FC236}">
                  <a16:creationId xmlns:a16="http://schemas.microsoft.com/office/drawing/2014/main" id="{47BCE890-A568-4496-BEDB-93BC45ECB574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5" name="719295">
              <a:extLst>
                <a:ext uri="{FF2B5EF4-FFF2-40B4-BE49-F238E27FC236}">
                  <a16:creationId xmlns:a16="http://schemas.microsoft.com/office/drawing/2014/main" id="{4EB79771-49E6-47F9-803B-4CF9B77B436C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6" name="180615">
              <a:extLst>
                <a:ext uri="{FF2B5EF4-FFF2-40B4-BE49-F238E27FC236}">
                  <a16:creationId xmlns:a16="http://schemas.microsoft.com/office/drawing/2014/main" id="{76995BED-C966-4CA4-A7AF-AC4CAF6EAA65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7" name="925896">
              <a:extLst>
                <a:ext uri="{FF2B5EF4-FFF2-40B4-BE49-F238E27FC236}">
                  <a16:creationId xmlns:a16="http://schemas.microsoft.com/office/drawing/2014/main" id="{DDDF7645-327C-4771-AB1A-2192D7E2632C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60" name="023971">
            <a:extLst>
              <a:ext uri="{FF2B5EF4-FFF2-40B4-BE49-F238E27FC236}">
                <a16:creationId xmlns:a16="http://schemas.microsoft.com/office/drawing/2014/main" id="{9CFBEEA6-26AD-4234-885E-4DA0C52B1F78}"/>
              </a:ext>
            </a:extLst>
          </p:cNvPr>
          <p:cNvSpPr/>
          <p:nvPr/>
        </p:nvSpPr>
        <p:spPr bwMode="auto">
          <a:xfrm>
            <a:off x="1236801" y="1804401"/>
            <a:ext cx="1523213" cy="50841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实训要求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9CB4D80-8C97-4A49-B735-AB43A258AD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4603" y="3620115"/>
            <a:ext cx="3406590" cy="3406590"/>
          </a:xfrm>
          <a:prstGeom prst="rect">
            <a:avLst/>
          </a:prstGeom>
        </p:spPr>
      </p:pic>
      <p:sp>
        <p:nvSpPr>
          <p:cNvPr id="4" name="613131">
            <a:extLst>
              <a:ext uri="{FF2B5EF4-FFF2-40B4-BE49-F238E27FC236}">
                <a16:creationId xmlns:a16="http://schemas.microsoft.com/office/drawing/2014/main" id="{55F8195F-C1AE-A9F5-B162-F1412569FCFC}"/>
              </a:ext>
            </a:extLst>
          </p:cNvPr>
          <p:cNvSpPr/>
          <p:nvPr/>
        </p:nvSpPr>
        <p:spPr>
          <a:xfrm>
            <a:off x="2008353" y="1034960"/>
            <a:ext cx="86485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实训任务五、撰写农产品直播脚本</a:t>
            </a:r>
          </a:p>
        </p:txBody>
      </p:sp>
    </p:spTree>
    <p:extLst>
      <p:ext uri="{BB962C8B-B14F-4D97-AF65-F5344CB8AC3E}">
        <p14:creationId xmlns:p14="http://schemas.microsoft.com/office/powerpoint/2010/main" val="980526730"/>
      </p:ext>
    </p:extLst>
  </p:cSld>
  <p:clrMapOvr>
    <a:masterClrMapping/>
  </p:clrMapOvr>
  <p:transition spd="slow"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121658">
            <a:extLst>
              <a:ext uri="{FF2B5EF4-FFF2-40B4-BE49-F238E27FC236}">
                <a16:creationId xmlns:a16="http://schemas.microsoft.com/office/drawing/2014/main" id="{6A8FA582-AB00-44D3-B431-CE61C080A739}"/>
              </a:ext>
            </a:extLst>
          </p:cNvPr>
          <p:cNvSpPr txBox="1"/>
          <p:nvPr/>
        </p:nvSpPr>
        <p:spPr>
          <a:xfrm>
            <a:off x="3121053" y="2539752"/>
            <a:ext cx="8043329" cy="28079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lnSpc>
                <a:spcPct val="150000"/>
              </a:lnSpc>
            </a:pP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）了解不同的直播营销模式，并根据团队的实际情况选择适宜的营销模式。</a:t>
            </a:r>
          </a:p>
          <a:p>
            <a:pPr defTabSz="914034" fontAlgn="base">
              <a:lnSpc>
                <a:spcPct val="150000"/>
              </a:lnSpc>
            </a:pP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）充分了解农产品的基本信息，为直播带货做好充足的知识储备。</a:t>
            </a:r>
          </a:p>
          <a:p>
            <a:pPr defTabSz="914034" fontAlgn="base">
              <a:lnSpc>
                <a:spcPct val="150000"/>
              </a:lnSpc>
            </a:pP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）设计直播基本流程，包括直播前的准备工作，直播时的开场白、互动环节，直播后的数据反馈分析表格等。</a:t>
            </a:r>
          </a:p>
          <a:p>
            <a:pPr defTabSz="914034" fontAlgn="base">
              <a:lnSpc>
                <a:spcPct val="150000"/>
              </a:lnSpc>
            </a:pP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）根据预期，设计不同环节的时间表以及直播内容安排</a:t>
            </a:r>
          </a:p>
        </p:txBody>
      </p:sp>
      <p:grpSp>
        <p:nvGrpSpPr>
          <p:cNvPr id="2" name="545950">
            <a:extLst>
              <a:ext uri="{FF2B5EF4-FFF2-40B4-BE49-F238E27FC236}">
                <a16:creationId xmlns:a16="http://schemas.microsoft.com/office/drawing/2014/main" id="{BBF2A09E-6BF9-4793-8AA3-4D5907B5A9E9}"/>
              </a:ext>
            </a:extLst>
          </p:cNvPr>
          <p:cNvGrpSpPr/>
          <p:nvPr/>
        </p:nvGrpSpPr>
        <p:grpSpPr>
          <a:xfrm>
            <a:off x="1233095" y="3012958"/>
            <a:ext cx="1690305" cy="1690304"/>
            <a:chOff x="1153706" y="2353777"/>
            <a:chExt cx="1690965" cy="1690964"/>
          </a:xfrm>
        </p:grpSpPr>
        <p:sp>
          <p:nvSpPr>
            <p:cNvPr id="54" name="974014">
              <a:extLst>
                <a:ext uri="{FF2B5EF4-FFF2-40B4-BE49-F238E27FC236}">
                  <a16:creationId xmlns:a16="http://schemas.microsoft.com/office/drawing/2014/main" id="{47BCE890-A568-4496-BEDB-93BC45ECB574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5" name="719295">
              <a:extLst>
                <a:ext uri="{FF2B5EF4-FFF2-40B4-BE49-F238E27FC236}">
                  <a16:creationId xmlns:a16="http://schemas.microsoft.com/office/drawing/2014/main" id="{4EB79771-49E6-47F9-803B-4CF9B77B436C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6" name="180615">
              <a:extLst>
                <a:ext uri="{FF2B5EF4-FFF2-40B4-BE49-F238E27FC236}">
                  <a16:creationId xmlns:a16="http://schemas.microsoft.com/office/drawing/2014/main" id="{76995BED-C966-4CA4-A7AF-AC4CAF6EAA65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7" name="925896">
              <a:extLst>
                <a:ext uri="{FF2B5EF4-FFF2-40B4-BE49-F238E27FC236}">
                  <a16:creationId xmlns:a16="http://schemas.microsoft.com/office/drawing/2014/main" id="{DDDF7645-327C-4771-AB1A-2192D7E2632C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60" name="023971">
            <a:extLst>
              <a:ext uri="{FF2B5EF4-FFF2-40B4-BE49-F238E27FC236}">
                <a16:creationId xmlns:a16="http://schemas.microsoft.com/office/drawing/2014/main" id="{9CFBEEA6-26AD-4234-885E-4DA0C52B1F78}"/>
              </a:ext>
            </a:extLst>
          </p:cNvPr>
          <p:cNvSpPr/>
          <p:nvPr/>
        </p:nvSpPr>
        <p:spPr bwMode="auto">
          <a:xfrm>
            <a:off x="2979336" y="1917868"/>
            <a:ext cx="1523213" cy="50841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实训方法</a:t>
            </a:r>
          </a:p>
        </p:txBody>
      </p:sp>
      <p:sp>
        <p:nvSpPr>
          <p:cNvPr id="4" name="613131">
            <a:extLst>
              <a:ext uri="{FF2B5EF4-FFF2-40B4-BE49-F238E27FC236}">
                <a16:creationId xmlns:a16="http://schemas.microsoft.com/office/drawing/2014/main" id="{824ED228-B0F3-98A5-8E9A-319ECDB8CC5C}"/>
              </a:ext>
            </a:extLst>
          </p:cNvPr>
          <p:cNvSpPr/>
          <p:nvPr/>
        </p:nvSpPr>
        <p:spPr>
          <a:xfrm>
            <a:off x="2008353" y="1034960"/>
            <a:ext cx="86485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实训任务五、撰写农产品直播脚本</a:t>
            </a:r>
          </a:p>
        </p:txBody>
      </p:sp>
    </p:spTree>
    <p:extLst>
      <p:ext uri="{BB962C8B-B14F-4D97-AF65-F5344CB8AC3E}">
        <p14:creationId xmlns:p14="http://schemas.microsoft.com/office/powerpoint/2010/main" val="2885908741"/>
      </p:ext>
    </p:extLst>
  </p:cSld>
  <p:clrMapOvr>
    <a:masterClrMapping/>
  </p:clrMapOvr>
  <p:transition spd="slow">
    <p:wip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1EC0ACB7-1FA9-46EA-B3E7-3E198AB59B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479" y="-2209448"/>
            <a:ext cx="14367908" cy="1077593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422BDFB-9868-7648-A9D7-8C9FDFED71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26880" y="1951166"/>
            <a:ext cx="3865120" cy="325150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F100631-D62C-4371-94E8-AAD8994F5C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550" y="5058791"/>
            <a:ext cx="1342603" cy="915296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9C32CEE9-80A5-4615-9831-FAD136A10AC5}"/>
              </a:ext>
            </a:extLst>
          </p:cNvPr>
          <p:cNvSpPr txBox="1"/>
          <p:nvPr/>
        </p:nvSpPr>
        <p:spPr>
          <a:xfrm>
            <a:off x="1783462" y="2312755"/>
            <a:ext cx="4637616" cy="1015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998" b="1" dirty="0">
                <a:solidFill>
                  <a:srgbClr val="00B0F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Ready Go</a:t>
            </a:r>
            <a:r>
              <a:rPr lang="zh-CN" altLang="en-US" sz="5998" b="1" dirty="0">
                <a:solidFill>
                  <a:srgbClr val="00B0F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！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C6D1CD92-75EA-4784-904B-78A3C23A69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955" y="1949438"/>
            <a:ext cx="1741975" cy="174197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15D1ABD-7CDC-833A-87C8-34A0E7F42925}"/>
              </a:ext>
            </a:extLst>
          </p:cNvPr>
          <p:cNvSpPr txBox="1"/>
          <p:nvPr/>
        </p:nvSpPr>
        <p:spPr>
          <a:xfrm>
            <a:off x="1102315" y="1086487"/>
            <a:ext cx="4715137" cy="7075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998" b="1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LIVE BROADCAST</a:t>
            </a:r>
            <a:endParaRPr kumimoji="1" lang="zh-CN" altLang="en-US" sz="3998" b="1" dirty="0"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5B76EA-912F-A504-930A-455EEDD8BAE6}"/>
              </a:ext>
            </a:extLst>
          </p:cNvPr>
          <p:cNvSpPr txBox="1"/>
          <p:nvPr/>
        </p:nvSpPr>
        <p:spPr>
          <a:xfrm>
            <a:off x="3032074" y="3576920"/>
            <a:ext cx="5570756" cy="1015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998" b="1" dirty="0">
                <a:ln w="12700">
                  <a:solidFill>
                    <a:srgbClr val="000000">
                      <a:lumMod val="85000"/>
                      <a:lumOff val="15000"/>
                    </a:srgbClr>
                  </a:solidFill>
                </a:ln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直播营销与运营</a:t>
            </a:r>
          </a:p>
        </p:txBody>
      </p:sp>
    </p:spTree>
    <p:extLst>
      <p:ext uri="{BB962C8B-B14F-4D97-AF65-F5344CB8AC3E}">
        <p14:creationId xmlns:p14="http://schemas.microsoft.com/office/powerpoint/2010/main" val="24728758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</p:bldLst>
  </p:timing>
  <p:extLst>
    <p:ext uri="{E180D4A7-C9FB-4DFB-919C-405C955672EB}">
      <p14:showEvtLst xmlns:p14="http://schemas.microsoft.com/office/powerpoint/2010/main">
        <p14:playEvt time="69" objId="2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FB257EC2-CEEA-F248-9C75-45B3A5B74CDE}"/>
              </a:ext>
            </a:extLst>
          </p:cNvPr>
          <p:cNvSpPr txBox="1"/>
          <p:nvPr/>
        </p:nvSpPr>
        <p:spPr>
          <a:xfrm>
            <a:off x="5201662" y="1151566"/>
            <a:ext cx="1870464" cy="1015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5998" b="1" dirty="0">
                <a:ln w="3175">
                  <a:solidFill>
                    <a:srgbClr val="000000">
                      <a:lumMod val="85000"/>
                      <a:lumOff val="15000"/>
                    </a:srgbClr>
                  </a:soli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73" name="027482">
            <a:extLst>
              <a:ext uri="{FF2B5EF4-FFF2-40B4-BE49-F238E27FC236}">
                <a16:creationId xmlns:a16="http://schemas.microsoft.com/office/drawing/2014/main" id="{92BDEC24-73B5-4B77-9293-998B2A8FB364}"/>
              </a:ext>
            </a:extLst>
          </p:cNvPr>
          <p:cNvSpPr/>
          <p:nvPr/>
        </p:nvSpPr>
        <p:spPr bwMode="auto">
          <a:xfrm>
            <a:off x="2134932" y="3233273"/>
            <a:ext cx="605760" cy="605760"/>
          </a:xfrm>
          <a:prstGeom prst="roundRect">
            <a:avLst>
              <a:gd name="adj" fmla="val 7236"/>
            </a:avLst>
          </a:prstGeom>
          <a:solidFill>
            <a:srgbClr val="0760D9"/>
          </a:solidFill>
          <a:ln w="381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199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3199" b="1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4" name="399802">
            <a:extLst>
              <a:ext uri="{FF2B5EF4-FFF2-40B4-BE49-F238E27FC236}">
                <a16:creationId xmlns:a16="http://schemas.microsoft.com/office/drawing/2014/main" id="{285F2D3B-15BE-4F40-9CEB-82FFD6A60978}"/>
              </a:ext>
            </a:extLst>
          </p:cNvPr>
          <p:cNvSpPr/>
          <p:nvPr/>
        </p:nvSpPr>
        <p:spPr bwMode="auto">
          <a:xfrm>
            <a:off x="2134932" y="4812358"/>
            <a:ext cx="605760" cy="605760"/>
          </a:xfrm>
          <a:prstGeom prst="roundRect">
            <a:avLst>
              <a:gd name="adj" fmla="val 7236"/>
            </a:avLst>
          </a:prstGeom>
          <a:solidFill>
            <a:srgbClr val="0760D9"/>
          </a:solidFill>
          <a:ln w="381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199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endParaRPr lang="zh-CN" altLang="en-US" sz="3199" b="1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5" name="233083">
            <a:extLst>
              <a:ext uri="{FF2B5EF4-FFF2-40B4-BE49-F238E27FC236}">
                <a16:creationId xmlns:a16="http://schemas.microsoft.com/office/drawing/2014/main" id="{8A6D3B2D-AC9E-496F-8DB0-5A33056BFCA1}"/>
              </a:ext>
            </a:extLst>
          </p:cNvPr>
          <p:cNvSpPr/>
          <p:nvPr/>
        </p:nvSpPr>
        <p:spPr bwMode="auto">
          <a:xfrm>
            <a:off x="6527013" y="3231283"/>
            <a:ext cx="605760" cy="605760"/>
          </a:xfrm>
          <a:prstGeom prst="roundRect">
            <a:avLst>
              <a:gd name="adj" fmla="val 7236"/>
            </a:avLst>
          </a:prstGeom>
          <a:solidFill>
            <a:srgbClr val="0760D9"/>
          </a:solidFill>
          <a:ln w="381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199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endParaRPr lang="zh-CN" altLang="en-US" sz="3199" b="1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6" name="505403">
            <a:extLst>
              <a:ext uri="{FF2B5EF4-FFF2-40B4-BE49-F238E27FC236}">
                <a16:creationId xmlns:a16="http://schemas.microsoft.com/office/drawing/2014/main" id="{95885840-5D80-4081-BAE7-D32A28799881}"/>
              </a:ext>
            </a:extLst>
          </p:cNvPr>
          <p:cNvSpPr/>
          <p:nvPr/>
        </p:nvSpPr>
        <p:spPr bwMode="auto">
          <a:xfrm>
            <a:off x="6527013" y="4810368"/>
            <a:ext cx="605760" cy="605760"/>
          </a:xfrm>
          <a:prstGeom prst="roundRect">
            <a:avLst>
              <a:gd name="adj" fmla="val 7236"/>
            </a:avLst>
          </a:prstGeom>
          <a:solidFill>
            <a:srgbClr val="0760D9"/>
          </a:solidFill>
          <a:ln w="381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199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endParaRPr lang="zh-CN" altLang="en-US" sz="3199" b="1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7" name="440684">
            <a:extLst>
              <a:ext uri="{FF2B5EF4-FFF2-40B4-BE49-F238E27FC236}">
                <a16:creationId xmlns:a16="http://schemas.microsoft.com/office/drawing/2014/main" id="{495F5DAF-EBBB-47DB-A0A9-6018B4A75A29}"/>
              </a:ext>
            </a:extLst>
          </p:cNvPr>
          <p:cNvSpPr txBox="1"/>
          <p:nvPr/>
        </p:nvSpPr>
        <p:spPr>
          <a:xfrm>
            <a:off x="2897800" y="3175356"/>
            <a:ext cx="3092405" cy="53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32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dist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199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直播营销思路</a:t>
            </a:r>
          </a:p>
        </p:txBody>
      </p:sp>
      <p:sp>
        <p:nvSpPr>
          <p:cNvPr id="78" name="712103">
            <a:extLst>
              <a:ext uri="{FF2B5EF4-FFF2-40B4-BE49-F238E27FC236}">
                <a16:creationId xmlns:a16="http://schemas.microsoft.com/office/drawing/2014/main" id="{D3700C90-19B3-43B0-AC4B-A74846B3F874}"/>
              </a:ext>
            </a:extLst>
          </p:cNvPr>
          <p:cNvSpPr txBox="1"/>
          <p:nvPr/>
        </p:nvSpPr>
        <p:spPr>
          <a:xfrm>
            <a:off x="2897800" y="4736401"/>
            <a:ext cx="3198200" cy="53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90000"/>
              </a:lnSpc>
              <a:buClrTx/>
              <a:buSz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dist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199" b="1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预热直播活动</a:t>
            </a:r>
          </a:p>
        </p:txBody>
      </p:sp>
      <p:sp>
        <p:nvSpPr>
          <p:cNvPr id="79" name="184523">
            <a:extLst>
              <a:ext uri="{FF2B5EF4-FFF2-40B4-BE49-F238E27FC236}">
                <a16:creationId xmlns:a16="http://schemas.microsoft.com/office/drawing/2014/main" id="{A221284F-9216-4467-B699-8256D0D5B36E}"/>
              </a:ext>
            </a:extLst>
          </p:cNvPr>
          <p:cNvSpPr txBox="1"/>
          <p:nvPr/>
        </p:nvSpPr>
        <p:spPr>
          <a:xfrm>
            <a:off x="7289880" y="3161339"/>
            <a:ext cx="3092405" cy="53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90000"/>
              </a:lnSpc>
              <a:buClrTx/>
              <a:buSz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dist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199" b="1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撰写直播脚本</a:t>
            </a:r>
          </a:p>
        </p:txBody>
      </p:sp>
      <p:sp>
        <p:nvSpPr>
          <p:cNvPr id="80" name="929704">
            <a:extLst>
              <a:ext uri="{FF2B5EF4-FFF2-40B4-BE49-F238E27FC236}">
                <a16:creationId xmlns:a16="http://schemas.microsoft.com/office/drawing/2014/main" id="{DC2C5FDC-B839-4B26-A66C-2952BCCD6F2D}"/>
              </a:ext>
            </a:extLst>
          </p:cNvPr>
          <p:cNvSpPr txBox="1"/>
          <p:nvPr/>
        </p:nvSpPr>
        <p:spPr>
          <a:xfrm>
            <a:off x="7289880" y="4758465"/>
            <a:ext cx="2447316" cy="535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90000"/>
              </a:lnSpc>
              <a:buClrTx/>
              <a:buSz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dist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199" b="1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实训任务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48E14B-28EA-3849-BAC0-84710AF461D3}"/>
              </a:ext>
            </a:extLst>
          </p:cNvPr>
          <p:cNvSpPr txBox="1"/>
          <p:nvPr/>
        </p:nvSpPr>
        <p:spPr>
          <a:xfrm>
            <a:off x="2897800" y="3696660"/>
            <a:ext cx="3092405" cy="24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live broadcast marketing strategy</a:t>
            </a:r>
            <a:endParaRPr lang="en" altLang="zh-CN" sz="1000" dirty="0">
              <a:solidFill>
                <a:srgbClr val="000000">
                  <a:lumMod val="85000"/>
                  <a:lumOff val="15000"/>
                </a:srgb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DD02E7B-FA2D-F744-A0CC-F8F16276C776}"/>
              </a:ext>
            </a:extLst>
          </p:cNvPr>
          <p:cNvSpPr txBox="1"/>
          <p:nvPr/>
        </p:nvSpPr>
        <p:spPr>
          <a:xfrm>
            <a:off x="2899108" y="5271722"/>
            <a:ext cx="3092405" cy="24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Preheating live streaming activities</a:t>
            </a:r>
            <a:endParaRPr lang="en" altLang="zh-CN" sz="1000" dirty="0">
              <a:solidFill>
                <a:srgbClr val="000000">
                  <a:lumMod val="85000"/>
                  <a:lumOff val="15000"/>
                </a:srgb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66ED439-787D-0746-939E-1B6A276D6951}"/>
              </a:ext>
            </a:extLst>
          </p:cNvPr>
          <p:cNvSpPr txBox="1"/>
          <p:nvPr/>
        </p:nvSpPr>
        <p:spPr>
          <a:xfrm>
            <a:off x="7289880" y="3696660"/>
            <a:ext cx="3092405" cy="24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Write a live streaming script</a:t>
            </a:r>
            <a:endParaRPr lang="en" altLang="zh-CN" sz="1000" dirty="0">
              <a:solidFill>
                <a:srgbClr val="000000">
                  <a:lumMod val="85000"/>
                  <a:lumOff val="15000"/>
                </a:srgb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01FCBE6-5D0E-3A44-B201-77B6D6CE9856}"/>
              </a:ext>
            </a:extLst>
          </p:cNvPr>
          <p:cNvSpPr txBox="1"/>
          <p:nvPr/>
        </p:nvSpPr>
        <p:spPr>
          <a:xfrm>
            <a:off x="7289880" y="5271722"/>
            <a:ext cx="3092405" cy="24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Simulation Tasks</a:t>
            </a:r>
            <a:endParaRPr lang="en" altLang="zh-CN" sz="1000" dirty="0">
              <a:solidFill>
                <a:srgbClr val="000000">
                  <a:lumMod val="85000"/>
                  <a:lumOff val="15000"/>
                </a:srgb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CC8EFF-B5EF-CE4E-B612-BA2E5FD77481}"/>
              </a:ext>
            </a:extLst>
          </p:cNvPr>
          <p:cNvSpPr txBox="1"/>
          <p:nvPr/>
        </p:nvSpPr>
        <p:spPr>
          <a:xfrm>
            <a:off x="5201662" y="1108271"/>
            <a:ext cx="1870464" cy="1015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5998" b="1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6EA5A6-D21C-BC46-A0F7-6D3B12F2CFD1}"/>
              </a:ext>
            </a:extLst>
          </p:cNvPr>
          <p:cNvSpPr txBox="1"/>
          <p:nvPr/>
        </p:nvSpPr>
        <p:spPr>
          <a:xfrm>
            <a:off x="5078132" y="2125933"/>
            <a:ext cx="2303836" cy="523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799" b="1" dirty="0">
                <a:ln w="3175">
                  <a:solidFill>
                    <a:srgbClr val="000000">
                      <a:lumMod val="85000"/>
                      <a:lumOff val="15000"/>
                    </a:srgbClr>
                  </a:soli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</a:rPr>
              <a:t>CONTENTS</a:t>
            </a:r>
            <a:endParaRPr kumimoji="1" lang="zh-CN" altLang="en-US" sz="2799" b="1" dirty="0">
              <a:ln w="3175">
                <a:solidFill>
                  <a:srgbClr val="000000">
                    <a:lumMod val="85000"/>
                    <a:lumOff val="15000"/>
                  </a:srgbClr>
                </a:solidFill>
              </a:ln>
              <a:noFill/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F170645-6A54-7A40-B8B6-B215CCB7F77D}"/>
              </a:ext>
            </a:extLst>
          </p:cNvPr>
          <p:cNvSpPr txBox="1"/>
          <p:nvPr/>
        </p:nvSpPr>
        <p:spPr>
          <a:xfrm>
            <a:off x="5047013" y="2106777"/>
            <a:ext cx="2303836" cy="523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799" b="1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CONTENTS</a:t>
            </a:r>
            <a:endParaRPr kumimoji="1" lang="zh-CN" altLang="en-US" sz="2799" b="1" dirty="0">
              <a:solidFill>
                <a:srgbClr val="000000">
                  <a:lumMod val="85000"/>
                  <a:lumOff val="15000"/>
                </a:srgb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94536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77" grpId="0"/>
      <p:bldP spid="78" grpId="0"/>
      <p:bldP spid="79" grpId="0"/>
      <p:bldP spid="80" grpId="0"/>
      <p:bldP spid="2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F2DD4E3-7EDB-4C5B-A4ED-C04FCD7B3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64" y="-964351"/>
            <a:ext cx="9981862" cy="7459966"/>
          </a:xfrm>
          <a:prstGeom prst="rect">
            <a:avLst/>
          </a:prstGeom>
        </p:spPr>
      </p:pic>
      <p:sp>
        <p:nvSpPr>
          <p:cNvPr id="84" name="664867">
            <a:extLst>
              <a:ext uri="{FF2B5EF4-FFF2-40B4-BE49-F238E27FC236}">
                <a16:creationId xmlns:a16="http://schemas.microsoft.com/office/drawing/2014/main" id="{431A54DB-08BF-49CF-A8C2-0A0DF4E4215E}"/>
              </a:ext>
            </a:extLst>
          </p:cNvPr>
          <p:cNvSpPr txBox="1"/>
          <p:nvPr/>
        </p:nvSpPr>
        <p:spPr>
          <a:xfrm>
            <a:off x="8502124" y="4255087"/>
            <a:ext cx="2547120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直播营销模式</a:t>
            </a:r>
          </a:p>
        </p:txBody>
      </p:sp>
      <p:sp>
        <p:nvSpPr>
          <p:cNvPr id="85" name="036296">
            <a:extLst>
              <a:ext uri="{FF2B5EF4-FFF2-40B4-BE49-F238E27FC236}">
                <a16:creationId xmlns:a16="http://schemas.microsoft.com/office/drawing/2014/main" id="{AE42046A-1EB9-4C1A-9D8C-207A32E1FE28}"/>
              </a:ext>
            </a:extLst>
          </p:cNvPr>
          <p:cNvSpPr txBox="1"/>
          <p:nvPr/>
        </p:nvSpPr>
        <p:spPr>
          <a:xfrm>
            <a:off x="8502125" y="5203595"/>
            <a:ext cx="2547120" cy="369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直播营销策划五步法</a:t>
            </a:r>
          </a:p>
        </p:txBody>
      </p:sp>
      <p:sp>
        <p:nvSpPr>
          <p:cNvPr id="86" name="871467">
            <a:extLst>
              <a:ext uri="{FF2B5EF4-FFF2-40B4-BE49-F238E27FC236}">
                <a16:creationId xmlns:a16="http://schemas.microsoft.com/office/drawing/2014/main" id="{074AF0F1-C04B-4D65-9391-55D90D3FA7F6}"/>
              </a:ext>
            </a:extLst>
          </p:cNvPr>
          <p:cNvSpPr txBox="1"/>
          <p:nvPr/>
        </p:nvSpPr>
        <p:spPr>
          <a:xfrm>
            <a:off x="8483297" y="4704919"/>
            <a:ext cx="3403903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不同阶段直播间的营销思路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1426F7C-CF3B-C84B-B9FD-A05E2F6301F5}"/>
              </a:ext>
            </a:extLst>
          </p:cNvPr>
          <p:cNvSpPr/>
          <p:nvPr/>
        </p:nvSpPr>
        <p:spPr>
          <a:xfrm>
            <a:off x="3626605" y="2370161"/>
            <a:ext cx="5899949" cy="110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597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直播营销思路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FB6B22-AD79-4D42-93EF-F2191749455C}"/>
              </a:ext>
            </a:extLst>
          </p:cNvPr>
          <p:cNvSpPr txBox="1"/>
          <p:nvPr/>
        </p:nvSpPr>
        <p:spPr>
          <a:xfrm>
            <a:off x="2593384" y="2003735"/>
            <a:ext cx="1648208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PART 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6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kumimoji="1"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211099-3F53-1540-9F4E-445C4B78BE10}"/>
              </a:ext>
            </a:extLst>
          </p:cNvPr>
          <p:cNvSpPr txBox="1"/>
          <p:nvPr/>
        </p:nvSpPr>
        <p:spPr>
          <a:xfrm>
            <a:off x="2247309" y="4328313"/>
            <a:ext cx="5110326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live broadcast marketing strategy</a:t>
            </a:r>
          </a:p>
        </p:txBody>
      </p:sp>
      <p:sp>
        <p:nvSpPr>
          <p:cNvPr id="2" name="036296">
            <a:extLst>
              <a:ext uri="{FF2B5EF4-FFF2-40B4-BE49-F238E27FC236}">
                <a16:creationId xmlns:a16="http://schemas.microsoft.com/office/drawing/2014/main" id="{4C9F0CDF-127A-D90B-53C7-83E7C314C848}"/>
              </a:ext>
            </a:extLst>
          </p:cNvPr>
          <p:cNvSpPr txBox="1"/>
          <p:nvPr/>
        </p:nvSpPr>
        <p:spPr>
          <a:xfrm>
            <a:off x="8502124" y="5671739"/>
            <a:ext cx="3226456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直播营销活动的基本要素</a:t>
            </a:r>
          </a:p>
        </p:txBody>
      </p:sp>
      <p:sp>
        <p:nvSpPr>
          <p:cNvPr id="5" name="036296">
            <a:extLst>
              <a:ext uri="{FF2B5EF4-FFF2-40B4-BE49-F238E27FC236}">
                <a16:creationId xmlns:a16="http://schemas.microsoft.com/office/drawing/2014/main" id="{C193EE47-DFA8-9B6F-EF7B-A1D3D71B2CA5}"/>
              </a:ext>
            </a:extLst>
          </p:cNvPr>
          <p:cNvSpPr txBox="1"/>
          <p:nvPr/>
        </p:nvSpPr>
        <p:spPr>
          <a:xfrm>
            <a:off x="8483297" y="6176864"/>
            <a:ext cx="3226456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直播营销活动实施方案</a:t>
            </a:r>
          </a:p>
        </p:txBody>
      </p:sp>
    </p:spTree>
    <p:extLst>
      <p:ext uri="{BB962C8B-B14F-4D97-AF65-F5344CB8AC3E}">
        <p14:creationId xmlns:p14="http://schemas.microsoft.com/office/powerpoint/2010/main" val="10378916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468153">
            <a:extLst>
              <a:ext uri="{FF2B5EF4-FFF2-40B4-BE49-F238E27FC236}">
                <a16:creationId xmlns:a16="http://schemas.microsoft.com/office/drawing/2014/main" id="{8C5EBD9C-8CF8-4558-959C-42C33F9214C5}"/>
              </a:ext>
            </a:extLst>
          </p:cNvPr>
          <p:cNvCxnSpPr>
            <a:cxnSpLocks/>
          </p:cNvCxnSpPr>
          <p:nvPr/>
        </p:nvCxnSpPr>
        <p:spPr bwMode="auto">
          <a:xfrm>
            <a:off x="4345714" y="2714691"/>
            <a:ext cx="319113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730573">
            <a:extLst>
              <a:ext uri="{FF2B5EF4-FFF2-40B4-BE49-F238E27FC236}">
                <a16:creationId xmlns:a16="http://schemas.microsoft.com/office/drawing/2014/main" id="{85DF231F-B09A-47C4-AB84-2F9E23999D72}"/>
              </a:ext>
            </a:extLst>
          </p:cNvPr>
          <p:cNvCxnSpPr>
            <a:cxnSpLocks/>
          </p:cNvCxnSpPr>
          <p:nvPr/>
        </p:nvCxnSpPr>
        <p:spPr bwMode="auto">
          <a:xfrm>
            <a:off x="4314848" y="3790815"/>
            <a:ext cx="319113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" name="102993">
            <a:extLst>
              <a:ext uri="{FF2B5EF4-FFF2-40B4-BE49-F238E27FC236}">
                <a16:creationId xmlns:a16="http://schemas.microsoft.com/office/drawing/2014/main" id="{6815E5BD-6BCB-4A92-8557-4E4B96E12CA2}"/>
              </a:ext>
            </a:extLst>
          </p:cNvPr>
          <p:cNvCxnSpPr>
            <a:cxnSpLocks/>
          </p:cNvCxnSpPr>
          <p:nvPr/>
        </p:nvCxnSpPr>
        <p:spPr bwMode="auto">
          <a:xfrm>
            <a:off x="4225381" y="4937214"/>
            <a:ext cx="319113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9" name="004216">
            <a:extLst>
              <a:ext uri="{FF2B5EF4-FFF2-40B4-BE49-F238E27FC236}">
                <a16:creationId xmlns:a16="http://schemas.microsoft.com/office/drawing/2014/main" id="{CDE986E9-0547-4EBF-A64A-FF0A0B366D91}"/>
              </a:ext>
            </a:extLst>
          </p:cNvPr>
          <p:cNvSpPr/>
          <p:nvPr/>
        </p:nvSpPr>
        <p:spPr bwMode="auto">
          <a:xfrm>
            <a:off x="6568751" y="2284203"/>
            <a:ext cx="4189444" cy="769440"/>
          </a:xfrm>
          <a:prstGeom prst="roundRect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模式一：品牌</a:t>
            </a:r>
            <a:r>
              <a:rPr lang="en-US" altLang="zh-CN" sz="24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+</a:t>
            </a:r>
            <a:r>
              <a:rPr lang="zh-CN" altLang="en-US" sz="24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</a:t>
            </a:r>
            <a:r>
              <a:rPr lang="en-US" altLang="zh-CN" sz="24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+</a:t>
            </a:r>
            <a:r>
              <a:rPr lang="zh-CN" altLang="en-US" sz="24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明星</a:t>
            </a:r>
          </a:p>
        </p:txBody>
      </p:sp>
      <p:sp>
        <p:nvSpPr>
          <p:cNvPr id="130" name="476645">
            <a:extLst>
              <a:ext uri="{FF2B5EF4-FFF2-40B4-BE49-F238E27FC236}">
                <a16:creationId xmlns:a16="http://schemas.microsoft.com/office/drawing/2014/main" id="{E0860139-5A93-4FF1-8834-520C90BE222D}"/>
              </a:ext>
            </a:extLst>
          </p:cNvPr>
          <p:cNvSpPr/>
          <p:nvPr/>
        </p:nvSpPr>
        <p:spPr bwMode="auto">
          <a:xfrm>
            <a:off x="6568751" y="3408762"/>
            <a:ext cx="4189444" cy="769440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模式二：品牌</a:t>
            </a:r>
            <a:r>
              <a:rPr lang="en-US" altLang="zh-CN" sz="24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+</a:t>
            </a:r>
            <a:r>
              <a:rPr lang="zh-CN" altLang="en-US" sz="24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发布会</a:t>
            </a:r>
            <a:r>
              <a:rPr lang="en-US" altLang="zh-CN" sz="24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+</a:t>
            </a:r>
            <a:r>
              <a:rPr lang="zh-CN" altLang="en-US" sz="24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</a:t>
            </a:r>
          </a:p>
        </p:txBody>
      </p:sp>
      <p:sp>
        <p:nvSpPr>
          <p:cNvPr id="131" name="211816">
            <a:extLst>
              <a:ext uri="{FF2B5EF4-FFF2-40B4-BE49-F238E27FC236}">
                <a16:creationId xmlns:a16="http://schemas.microsoft.com/office/drawing/2014/main" id="{B57B9C63-5A55-47D6-B064-299A020F9073}"/>
              </a:ext>
            </a:extLst>
          </p:cNvPr>
          <p:cNvSpPr/>
          <p:nvPr/>
        </p:nvSpPr>
        <p:spPr bwMode="auto">
          <a:xfrm>
            <a:off x="6568751" y="4559083"/>
            <a:ext cx="4189445" cy="769439"/>
          </a:xfrm>
          <a:prstGeom prst="roundRect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模式三：品牌＋直播＋深互动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1AF0FD0-B364-462F-9BA9-DB00F61349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63" y="1173620"/>
            <a:ext cx="5808749" cy="5808749"/>
          </a:xfrm>
          <a:prstGeom prst="rect">
            <a:avLst/>
          </a:prstGeom>
        </p:spPr>
      </p:pic>
      <p:sp>
        <p:nvSpPr>
          <p:cNvPr id="2" name="613131">
            <a:extLst>
              <a:ext uri="{FF2B5EF4-FFF2-40B4-BE49-F238E27FC236}">
                <a16:creationId xmlns:a16="http://schemas.microsoft.com/office/drawing/2014/main" id="{71EBC0E0-4029-22F4-9D3C-6E369FA274A5}"/>
              </a:ext>
            </a:extLst>
          </p:cNvPr>
          <p:cNvSpPr/>
          <p:nvPr/>
        </p:nvSpPr>
        <p:spPr>
          <a:xfrm>
            <a:off x="4547508" y="1034960"/>
            <a:ext cx="35702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直播营销模式</a:t>
            </a:r>
          </a:p>
        </p:txBody>
      </p:sp>
    </p:spTree>
    <p:extLst>
      <p:ext uri="{BB962C8B-B14F-4D97-AF65-F5344CB8AC3E}">
        <p14:creationId xmlns:p14="http://schemas.microsoft.com/office/powerpoint/2010/main" val="854526086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692901">
            <a:extLst>
              <a:ext uri="{FF2B5EF4-FFF2-40B4-BE49-F238E27FC236}">
                <a16:creationId xmlns:a16="http://schemas.microsoft.com/office/drawing/2014/main" id="{0B99473E-33DB-4D07-97AF-51E229611847}"/>
              </a:ext>
            </a:extLst>
          </p:cNvPr>
          <p:cNvSpPr/>
          <p:nvPr/>
        </p:nvSpPr>
        <p:spPr bwMode="auto">
          <a:xfrm>
            <a:off x="1462835" y="2162750"/>
            <a:ext cx="4293877" cy="188659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6" name="963421">
            <a:extLst>
              <a:ext uri="{FF2B5EF4-FFF2-40B4-BE49-F238E27FC236}">
                <a16:creationId xmlns:a16="http://schemas.microsoft.com/office/drawing/2014/main" id="{37143D36-9E12-458F-8BAE-6AC1AA1E45AE}"/>
              </a:ext>
            </a:extLst>
          </p:cNvPr>
          <p:cNvSpPr/>
          <p:nvPr/>
        </p:nvSpPr>
        <p:spPr bwMode="auto">
          <a:xfrm>
            <a:off x="1462835" y="4309537"/>
            <a:ext cx="9270911" cy="1572178"/>
          </a:xfrm>
          <a:prstGeom prst="rect">
            <a:avLst/>
          </a:prstGeom>
          <a:solidFill>
            <a:srgbClr val="FFF4D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7" name="808602">
            <a:extLst>
              <a:ext uri="{FF2B5EF4-FFF2-40B4-BE49-F238E27FC236}">
                <a16:creationId xmlns:a16="http://schemas.microsoft.com/office/drawing/2014/main" id="{326D90DC-D75B-4067-AC37-432C3B963703}"/>
              </a:ext>
            </a:extLst>
          </p:cNvPr>
          <p:cNvSpPr/>
          <p:nvPr/>
        </p:nvSpPr>
        <p:spPr bwMode="auto">
          <a:xfrm>
            <a:off x="6527879" y="2162750"/>
            <a:ext cx="4205867" cy="188659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4" name="759043">
            <a:extLst>
              <a:ext uri="{FF2B5EF4-FFF2-40B4-BE49-F238E27FC236}">
                <a16:creationId xmlns:a16="http://schemas.microsoft.com/office/drawing/2014/main" id="{43F0987B-9C38-45E4-AEB2-F44FE121E740}"/>
              </a:ext>
            </a:extLst>
          </p:cNvPr>
          <p:cNvSpPr/>
          <p:nvPr/>
        </p:nvSpPr>
        <p:spPr>
          <a:xfrm>
            <a:off x="1550846" y="2369554"/>
            <a:ext cx="4097607" cy="16247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提前养号，保证账号活跃度</a:t>
            </a:r>
            <a:endParaRPr lang="en-US" altLang="zh-CN" sz="1399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高质量短视频内容发布，做好账号口碑</a:t>
            </a:r>
            <a:endParaRPr lang="en-US" altLang="zh-CN" sz="1399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视频预告开播，开播测流量</a:t>
            </a:r>
            <a:endParaRPr lang="en-US" altLang="zh-CN" sz="1399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前三场直播重点关注直播间互动、增粉等浅层数据，直播时间两个小时足矣，缓慢增加直播时长，投放广告。</a:t>
            </a:r>
          </a:p>
        </p:txBody>
      </p:sp>
      <p:sp>
        <p:nvSpPr>
          <p:cNvPr id="75" name="594224">
            <a:extLst>
              <a:ext uri="{FF2B5EF4-FFF2-40B4-BE49-F238E27FC236}">
                <a16:creationId xmlns:a16="http://schemas.microsoft.com/office/drawing/2014/main" id="{629CFD26-5759-4014-B801-A109B82A073C}"/>
              </a:ext>
            </a:extLst>
          </p:cNvPr>
          <p:cNvSpPr/>
          <p:nvPr/>
        </p:nvSpPr>
        <p:spPr>
          <a:xfrm>
            <a:off x="1550845" y="4562468"/>
            <a:ext cx="9048963" cy="1366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（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1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）品牌主账号：权威形象，正面曝光，通过长期运营和粉丝积累带来稳定生意贡献。</a:t>
            </a:r>
          </a:p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（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2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）品牌矩阵号：单独内容制作和发布，精确定位目标人群，带动某个分类的商品精选销售，配合主账号做内容传播和销售转化方法。</a:t>
            </a:r>
          </a:p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（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3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）员工号：打造更加具象化的人设，借助人设形象拉近互动距离，加深粉丝粘性，提升品牌信任度。</a:t>
            </a:r>
          </a:p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（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4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）经销商号或门店号：通过经销商、门店等不同渠道资源，同步运营多个平台账号。</a:t>
            </a:r>
          </a:p>
        </p:txBody>
      </p:sp>
      <p:sp>
        <p:nvSpPr>
          <p:cNvPr id="76" name="965644">
            <a:extLst>
              <a:ext uri="{FF2B5EF4-FFF2-40B4-BE49-F238E27FC236}">
                <a16:creationId xmlns:a16="http://schemas.microsoft.com/office/drawing/2014/main" id="{944FC925-4697-4087-A61D-6E8C686507B1}"/>
              </a:ext>
            </a:extLst>
          </p:cNvPr>
          <p:cNvSpPr/>
          <p:nvPr/>
        </p:nvSpPr>
        <p:spPr>
          <a:xfrm>
            <a:off x="6709631" y="2400005"/>
            <a:ext cx="3890177" cy="16247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“短视频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+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直播” 快速提升流量层级</a:t>
            </a:r>
            <a:endParaRPr lang="en-US" altLang="zh-CN" sz="1399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找出精准人群，探索更多潜在用户，撬动自然流量，促成正向流量循环</a:t>
            </a:r>
            <a:endParaRPr lang="en-US" altLang="zh-CN" sz="1399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做好数据银行，分析用户数据，</a:t>
            </a:r>
            <a:endParaRPr lang="en-US" altLang="zh-CN" sz="1399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做好运营保障工作，增加粉丝粘性，做好直播体验环节</a:t>
            </a:r>
          </a:p>
        </p:txBody>
      </p:sp>
      <p:sp>
        <p:nvSpPr>
          <p:cNvPr id="78" name="172245">
            <a:extLst>
              <a:ext uri="{FF2B5EF4-FFF2-40B4-BE49-F238E27FC236}">
                <a16:creationId xmlns:a16="http://schemas.microsoft.com/office/drawing/2014/main" id="{D5AEFA5D-2E33-4F26-82EB-E43FB2CA6589}"/>
              </a:ext>
            </a:extLst>
          </p:cNvPr>
          <p:cNvSpPr/>
          <p:nvPr/>
        </p:nvSpPr>
        <p:spPr bwMode="auto">
          <a:xfrm>
            <a:off x="1661883" y="1925295"/>
            <a:ext cx="2975431" cy="403880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初始阶段的直播间</a:t>
            </a:r>
          </a:p>
        </p:txBody>
      </p:sp>
      <p:sp>
        <p:nvSpPr>
          <p:cNvPr id="79" name="444765">
            <a:extLst>
              <a:ext uri="{FF2B5EF4-FFF2-40B4-BE49-F238E27FC236}">
                <a16:creationId xmlns:a16="http://schemas.microsoft.com/office/drawing/2014/main" id="{71C604F1-25F3-4651-AA89-26445A9E245D}"/>
              </a:ext>
            </a:extLst>
          </p:cNvPr>
          <p:cNvSpPr/>
          <p:nvPr/>
        </p:nvSpPr>
        <p:spPr bwMode="auto">
          <a:xfrm>
            <a:off x="1661883" y="4103966"/>
            <a:ext cx="3050076" cy="40388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成熟阶段的直播间</a:t>
            </a:r>
          </a:p>
        </p:txBody>
      </p:sp>
      <p:sp>
        <p:nvSpPr>
          <p:cNvPr id="80" name="816184">
            <a:extLst>
              <a:ext uri="{FF2B5EF4-FFF2-40B4-BE49-F238E27FC236}">
                <a16:creationId xmlns:a16="http://schemas.microsoft.com/office/drawing/2014/main" id="{8EA72AE5-EA14-424D-A298-3907CF4A7A8F}"/>
              </a:ext>
            </a:extLst>
          </p:cNvPr>
          <p:cNvSpPr/>
          <p:nvPr/>
        </p:nvSpPr>
        <p:spPr bwMode="auto">
          <a:xfrm>
            <a:off x="6596404" y="1925295"/>
            <a:ext cx="2975431" cy="403880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爬坡阶段的直播间</a:t>
            </a:r>
          </a:p>
        </p:txBody>
      </p:sp>
      <p:sp>
        <p:nvSpPr>
          <p:cNvPr id="3" name="613131">
            <a:extLst>
              <a:ext uri="{FF2B5EF4-FFF2-40B4-BE49-F238E27FC236}">
                <a16:creationId xmlns:a16="http://schemas.microsoft.com/office/drawing/2014/main" id="{2BF00056-6F2D-2C94-8C0D-DB6EA8E762B0}"/>
              </a:ext>
            </a:extLst>
          </p:cNvPr>
          <p:cNvSpPr/>
          <p:nvPr/>
        </p:nvSpPr>
        <p:spPr>
          <a:xfrm>
            <a:off x="2854737" y="1034960"/>
            <a:ext cx="695575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不同阶段直播间的营销思路</a:t>
            </a:r>
          </a:p>
        </p:txBody>
      </p:sp>
    </p:spTree>
    <p:extLst>
      <p:ext uri="{BB962C8B-B14F-4D97-AF65-F5344CB8AC3E}">
        <p14:creationId xmlns:p14="http://schemas.microsoft.com/office/powerpoint/2010/main" val="3718558552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460760">
            <a:extLst>
              <a:ext uri="{FF2B5EF4-FFF2-40B4-BE49-F238E27FC236}">
                <a16:creationId xmlns:a16="http://schemas.microsoft.com/office/drawing/2014/main" id="{BCE53866-6630-4A40-8E47-E3A3ED8CC2D4}"/>
              </a:ext>
            </a:extLst>
          </p:cNvPr>
          <p:cNvSpPr/>
          <p:nvPr/>
        </p:nvSpPr>
        <p:spPr>
          <a:xfrm rot="1447680" flipV="1">
            <a:off x="5099354" y="5156675"/>
            <a:ext cx="1265518" cy="149755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50800" dist="381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98">
              <a:solidFill>
                <a:prstClr val="white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37" name="732180">
            <a:extLst>
              <a:ext uri="{FF2B5EF4-FFF2-40B4-BE49-F238E27FC236}">
                <a16:creationId xmlns:a16="http://schemas.microsoft.com/office/drawing/2014/main" id="{32C2084E-A207-420A-9BB6-0CA2216D67EF}"/>
              </a:ext>
            </a:extLst>
          </p:cNvPr>
          <p:cNvSpPr/>
          <p:nvPr/>
        </p:nvSpPr>
        <p:spPr>
          <a:xfrm rot="20152320">
            <a:off x="5099354" y="4233858"/>
            <a:ext cx="1265518" cy="149755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98">
              <a:solidFill>
                <a:prstClr val="white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38" name="677361">
            <a:extLst>
              <a:ext uri="{FF2B5EF4-FFF2-40B4-BE49-F238E27FC236}">
                <a16:creationId xmlns:a16="http://schemas.microsoft.com/office/drawing/2014/main" id="{A58315D1-6517-4153-B1E7-850A0525A59E}"/>
              </a:ext>
            </a:extLst>
          </p:cNvPr>
          <p:cNvSpPr/>
          <p:nvPr/>
        </p:nvSpPr>
        <p:spPr>
          <a:xfrm rot="1447680" flipV="1">
            <a:off x="5154192" y="3330239"/>
            <a:ext cx="1265518" cy="149755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50800" dist="381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98">
              <a:solidFill>
                <a:prstClr val="white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39" name="948781">
            <a:extLst>
              <a:ext uri="{FF2B5EF4-FFF2-40B4-BE49-F238E27FC236}">
                <a16:creationId xmlns:a16="http://schemas.microsoft.com/office/drawing/2014/main" id="{89614106-C91C-4088-BC6C-3688DC37DDEE}"/>
              </a:ext>
            </a:extLst>
          </p:cNvPr>
          <p:cNvSpPr/>
          <p:nvPr/>
        </p:nvSpPr>
        <p:spPr>
          <a:xfrm rot="20152320">
            <a:off x="5154192" y="2361996"/>
            <a:ext cx="1265518" cy="149755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98">
              <a:solidFill>
                <a:prstClr val="white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40" name="310101">
            <a:extLst>
              <a:ext uri="{FF2B5EF4-FFF2-40B4-BE49-F238E27FC236}">
                <a16:creationId xmlns:a16="http://schemas.microsoft.com/office/drawing/2014/main" id="{61025BD5-72E1-4F4B-99DF-FFBABDE3EEBE}"/>
              </a:ext>
            </a:extLst>
          </p:cNvPr>
          <p:cNvSpPr/>
          <p:nvPr/>
        </p:nvSpPr>
        <p:spPr>
          <a:xfrm>
            <a:off x="6078610" y="1658276"/>
            <a:ext cx="694404" cy="694150"/>
          </a:xfrm>
          <a:prstGeom prst="flowChartConnector">
            <a:avLst/>
          </a:prstGeom>
          <a:solidFill>
            <a:srgbClr val="0760D9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9">
                <a:solidFill>
                  <a:srgbClr val="FFFFFF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1</a:t>
            </a:r>
            <a:endParaRPr lang="zh-CN" altLang="en-US" sz="3599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41" name="155382">
            <a:extLst>
              <a:ext uri="{FF2B5EF4-FFF2-40B4-BE49-F238E27FC236}">
                <a16:creationId xmlns:a16="http://schemas.microsoft.com/office/drawing/2014/main" id="{BF565316-5822-441E-BB2D-0C643C2DE62B}"/>
              </a:ext>
            </a:extLst>
          </p:cNvPr>
          <p:cNvSpPr/>
          <p:nvPr/>
        </p:nvSpPr>
        <p:spPr>
          <a:xfrm>
            <a:off x="4789163" y="2583032"/>
            <a:ext cx="694404" cy="694150"/>
          </a:xfrm>
          <a:prstGeom prst="flowChartConnector">
            <a:avLst/>
          </a:prstGeom>
          <a:solidFill>
            <a:srgbClr val="FFC00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9">
                <a:solidFill>
                  <a:srgbClr val="FFFFFF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2</a:t>
            </a:r>
            <a:endParaRPr lang="zh-CN" altLang="en-US" sz="3599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42" name="527702">
            <a:extLst>
              <a:ext uri="{FF2B5EF4-FFF2-40B4-BE49-F238E27FC236}">
                <a16:creationId xmlns:a16="http://schemas.microsoft.com/office/drawing/2014/main" id="{55064C43-2D17-4253-B8B9-82F9113BA9D9}"/>
              </a:ext>
            </a:extLst>
          </p:cNvPr>
          <p:cNvSpPr/>
          <p:nvPr/>
        </p:nvSpPr>
        <p:spPr>
          <a:xfrm>
            <a:off x="6078610" y="3494764"/>
            <a:ext cx="694404" cy="694150"/>
          </a:xfrm>
          <a:prstGeom prst="flowChartConnector">
            <a:avLst/>
          </a:prstGeom>
          <a:solidFill>
            <a:srgbClr val="0760D9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9">
                <a:solidFill>
                  <a:srgbClr val="FFFFFF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3</a:t>
            </a:r>
            <a:endParaRPr lang="zh-CN" altLang="en-US" sz="3599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43" name="362983">
            <a:extLst>
              <a:ext uri="{FF2B5EF4-FFF2-40B4-BE49-F238E27FC236}">
                <a16:creationId xmlns:a16="http://schemas.microsoft.com/office/drawing/2014/main" id="{3DFDAD0F-3257-40E2-8400-6E50B65562D4}"/>
              </a:ext>
            </a:extLst>
          </p:cNvPr>
          <p:cNvSpPr/>
          <p:nvPr/>
        </p:nvSpPr>
        <p:spPr>
          <a:xfrm>
            <a:off x="4789163" y="4406494"/>
            <a:ext cx="694404" cy="694150"/>
          </a:xfrm>
          <a:prstGeom prst="flowChartConnector">
            <a:avLst/>
          </a:prstGeom>
          <a:solidFill>
            <a:srgbClr val="FFC00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9">
                <a:solidFill>
                  <a:srgbClr val="FFFFFF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4</a:t>
            </a:r>
            <a:endParaRPr lang="zh-CN" altLang="en-US" sz="3599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44" name="734403">
            <a:extLst>
              <a:ext uri="{FF2B5EF4-FFF2-40B4-BE49-F238E27FC236}">
                <a16:creationId xmlns:a16="http://schemas.microsoft.com/office/drawing/2014/main" id="{44B35D0F-8E11-45E1-A2A6-FA3950949DBC}"/>
              </a:ext>
            </a:extLst>
          </p:cNvPr>
          <p:cNvSpPr/>
          <p:nvPr/>
        </p:nvSpPr>
        <p:spPr>
          <a:xfrm>
            <a:off x="6078610" y="5331251"/>
            <a:ext cx="694404" cy="694150"/>
          </a:xfrm>
          <a:prstGeom prst="flowChartConnector">
            <a:avLst/>
          </a:prstGeom>
          <a:solidFill>
            <a:srgbClr val="0760D9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9">
                <a:solidFill>
                  <a:srgbClr val="FFFFFF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5</a:t>
            </a:r>
            <a:endParaRPr lang="zh-CN" altLang="en-US" sz="3599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47" name="212433">
            <a:extLst>
              <a:ext uri="{FF2B5EF4-FFF2-40B4-BE49-F238E27FC236}">
                <a16:creationId xmlns:a16="http://schemas.microsoft.com/office/drawing/2014/main" id="{BF21E2BC-74A0-468E-9009-F9FB85553A01}"/>
              </a:ext>
            </a:extLst>
          </p:cNvPr>
          <p:cNvSpPr txBox="1">
            <a:spLocks/>
          </p:cNvSpPr>
          <p:nvPr/>
        </p:nvSpPr>
        <p:spPr bwMode="auto">
          <a:xfrm>
            <a:off x="6928060" y="1858329"/>
            <a:ext cx="248652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明确整体思路</a:t>
            </a:r>
            <a:endParaRPr lang="en-US" altLang="zh-CN" sz="2400" b="1" dirty="0">
              <a:solidFill>
                <a:srgbClr val="3D3D3D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49" name="429034">
            <a:extLst>
              <a:ext uri="{FF2B5EF4-FFF2-40B4-BE49-F238E27FC236}">
                <a16:creationId xmlns:a16="http://schemas.microsoft.com/office/drawing/2014/main" id="{0E1CE8FD-064E-454F-B7CB-2576FE95DB9E}"/>
              </a:ext>
            </a:extLst>
          </p:cNvPr>
          <p:cNvSpPr txBox="1">
            <a:spLocks/>
          </p:cNvSpPr>
          <p:nvPr/>
        </p:nvSpPr>
        <p:spPr bwMode="auto">
          <a:xfrm>
            <a:off x="1514892" y="2692784"/>
            <a:ext cx="311724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策划、筹备</a:t>
            </a:r>
          </a:p>
        </p:txBody>
      </p:sp>
      <p:sp>
        <p:nvSpPr>
          <p:cNvPr id="51" name="626625">
            <a:extLst>
              <a:ext uri="{FF2B5EF4-FFF2-40B4-BE49-F238E27FC236}">
                <a16:creationId xmlns:a16="http://schemas.microsoft.com/office/drawing/2014/main" id="{AEDD8193-FB4E-47D6-BDAD-75E9FBDF82C0}"/>
              </a:ext>
            </a:extLst>
          </p:cNvPr>
          <p:cNvSpPr txBox="1">
            <a:spLocks/>
          </p:cNvSpPr>
          <p:nvPr/>
        </p:nvSpPr>
        <p:spPr bwMode="auto">
          <a:xfrm>
            <a:off x="6912221" y="3680383"/>
            <a:ext cx="280914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直播执行</a:t>
            </a:r>
          </a:p>
        </p:txBody>
      </p:sp>
      <p:sp>
        <p:nvSpPr>
          <p:cNvPr id="53" name="369475">
            <a:extLst>
              <a:ext uri="{FF2B5EF4-FFF2-40B4-BE49-F238E27FC236}">
                <a16:creationId xmlns:a16="http://schemas.microsoft.com/office/drawing/2014/main" id="{78EBB878-5EB5-41D8-8D0F-E06819DEBAE9}"/>
              </a:ext>
            </a:extLst>
          </p:cNvPr>
          <p:cNvSpPr txBox="1">
            <a:spLocks/>
          </p:cNvSpPr>
          <p:nvPr/>
        </p:nvSpPr>
        <p:spPr bwMode="auto">
          <a:xfrm>
            <a:off x="2275862" y="4596821"/>
            <a:ext cx="234586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做好二次传播</a:t>
            </a:r>
          </a:p>
        </p:txBody>
      </p:sp>
      <p:sp>
        <p:nvSpPr>
          <p:cNvPr id="55" name="576176">
            <a:extLst>
              <a:ext uri="{FF2B5EF4-FFF2-40B4-BE49-F238E27FC236}">
                <a16:creationId xmlns:a16="http://schemas.microsoft.com/office/drawing/2014/main" id="{4F843BB3-8C0C-439E-B4E1-69471886B9B8}"/>
              </a:ext>
            </a:extLst>
          </p:cNvPr>
          <p:cNvSpPr txBox="1">
            <a:spLocks/>
          </p:cNvSpPr>
          <p:nvPr/>
        </p:nvSpPr>
        <p:spPr bwMode="auto">
          <a:xfrm>
            <a:off x="6928060" y="5516870"/>
            <a:ext cx="26666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及时复盘</a:t>
            </a: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02D0F0CD-6288-2011-C81B-699E2CE3FA59}"/>
              </a:ext>
            </a:extLst>
          </p:cNvPr>
          <p:cNvSpPr/>
          <p:nvPr/>
        </p:nvSpPr>
        <p:spPr>
          <a:xfrm>
            <a:off x="3708709" y="893709"/>
            <a:ext cx="52629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直播营销策划五步法</a:t>
            </a:r>
          </a:p>
        </p:txBody>
      </p:sp>
    </p:spTree>
    <p:extLst>
      <p:ext uri="{BB962C8B-B14F-4D97-AF65-F5344CB8AC3E}">
        <p14:creationId xmlns:p14="http://schemas.microsoft.com/office/powerpoint/2010/main" val="121218698"/>
      </p:ext>
    </p:extLst>
  </p:cSld>
  <p:clrMapOvr>
    <a:masterClrMapping/>
  </p:clrMapOvr>
  <p:transition spd="slow">
    <p:wip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i"/>
  <p:tag name="KSO_WM_UNIT_INDEX" val="1_1"/>
  <p:tag name="KSO_WM_UNIT_ID" val="diagram20189195_1*q_i*1_1"/>
  <p:tag name="KSO_WM_UNIT_LAYERLEVEL" val="1_1"/>
  <p:tag name="KSO_WM_BEAUTIFY_FLAG" val="#wm#"/>
  <p:tag name="KSO_WM_DIAGRAM_GROUP_CODE" val="q1-1"/>
  <p:tag name="KSO_WM_UNIT_TEXT_FILL_FORE_SCHEMECOLOR_INDEX" val="2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2"/>
  <p:tag name="KSO_WM_UNIT_ID" val="diagram20189195_1*q_h_i*1_1_2"/>
  <p:tag name="KSO_WM_UNIT_LAYERLEVEL" val="1_1_1"/>
  <p:tag name="KSO_WM_BEAUTIFY_FLAG" val="#wm#"/>
  <p:tag name="KSO_WM_DIAGRAM_GROUP_CODE" val="q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3"/>
  <p:tag name="KSO_WM_UNIT_ID" val="diagram20189195_1*q_h_i*1_1_3"/>
  <p:tag name="KSO_WM_UNIT_LAYERLEVEL" val="1_1_1"/>
  <p:tag name="KSO_WM_BEAUTIFY_FLAG" val="#wm#"/>
  <p:tag name="KSO_WM_DIAGRAM_GROUP_CODE" val="q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3"/>
  <p:tag name="KSO_WM_UNIT_ID" val="diagram20189195_1*q_h_i*1_2_3"/>
  <p:tag name="KSO_WM_UNIT_LAYERLEVEL" val="1_1_1"/>
  <p:tag name="KSO_WM_BEAUTIFY_FLAG" val="#wm#"/>
  <p:tag name="KSO_WM_DIAGRAM_GROUP_CODE" val="q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4"/>
  <p:tag name="KSO_WM_UNIT_ID" val="diagram20189195_1*q_h_i*1_2_4"/>
  <p:tag name="KSO_WM_UNIT_LAYERLEVEL" val="1_1_1"/>
  <p:tag name="KSO_WM_BEAUTIFY_FLAG" val="#wm#"/>
  <p:tag name="KSO_WM_DIAGRAM_GROUP_CODE" val="q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4"/>
  <p:tag name="KSO_WM_UNIT_ID" val="diagram20189195_1*q_h_i*1_1_4"/>
  <p:tag name="KSO_WM_UNIT_LAYERLEVEL" val="1_1_1"/>
  <p:tag name="KSO_WM_BEAUTIFY_FLAG" val="#wm#"/>
  <p:tag name="KSO_WM_DIAGRAM_GROUP_CODE" val="q1-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1"/>
  <p:tag name="KSO_WM_UNIT_ID" val="diagram20189195_1*q_h_i*1_2_1"/>
  <p:tag name="KSO_WM_UNIT_LAYERLEVEL" val="1_1_1"/>
  <p:tag name="KSO_WM_BEAUTIFY_FLAG" val="#wm#"/>
  <p:tag name="KSO_WM_DIAGRAM_GROUP_CODE" val="q1-1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2"/>
  <p:tag name="KSO_WM_UNIT_ID" val="diagram20189195_1*q_h_i*1_2_2"/>
  <p:tag name="KSO_WM_UNIT_LAYERLEVEL" val="1_1_1"/>
  <p:tag name="KSO_WM_BEAUTIFY_FLAG" val="#wm#"/>
  <p:tag name="KSO_WM_DIAGRAM_GROUP_CODE" val="q1-1"/>
  <p:tag name="KSO_WM_UNIT_FILL_FORE_SCHEMECOLOR_INDEX" val="14"/>
  <p:tag name="KSO_WM_UNI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5"/>
  <p:tag name="KSO_WM_UNIT_ID" val="diagram20189195_1*q_h_i*1_1_5"/>
  <p:tag name="KSO_WM_UNIT_LAYERLEVEL" val="1_1_1"/>
  <p:tag name="KSO_WM_BEAUTIFY_FLAG" val="#wm#"/>
  <p:tag name="KSO_WM_DIAGRAM_GROUP_CODE" val="q1-1"/>
  <p:tag name="KSO_WM_UNIT_FILL_FORE_SCHEMECOLOR_INDEX" val="14"/>
  <p:tag name="KSO_WM_UNIT_FILL_TYPE" val="1"/>
</p:tagLst>
</file>

<file path=ppt/theme/theme1.xml><?xml version="1.0" encoding="utf-8"?>
<a:theme xmlns:a="http://schemas.openxmlformats.org/drawingml/2006/main" name="1_默认设计模板">
  <a:themeElements>
    <a:clrScheme name="红与藏青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BA1E34"/>
      </a:accent1>
      <a:accent2>
        <a:srgbClr val="313D4D"/>
      </a:accent2>
      <a:accent3>
        <a:srgbClr val="425268"/>
      </a:accent3>
      <a:accent4>
        <a:srgbClr val="818181"/>
      </a:accent4>
      <a:accent5>
        <a:srgbClr val="A5A5A5"/>
      </a:accent5>
      <a:accent6>
        <a:srgbClr val="C9C9C9"/>
      </a:accent6>
      <a:hlink>
        <a:srgbClr val="818181"/>
      </a:hlink>
      <a:folHlink>
        <a:srgbClr val="42526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演示文稿6" id="{FAEB47A4-B0C8-48F3-B650-0939E89D64F2}" vid="{3DD01CBE-53F4-4342-96E6-D6032DE88A55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3164</Words>
  <Application>Microsoft Office PowerPoint</Application>
  <PresentationFormat>宽屏</PresentationFormat>
  <Paragraphs>513</Paragraphs>
  <Slides>43</Slides>
  <Notes>43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2" baseType="lpstr">
      <vt:lpstr>等线</vt:lpstr>
      <vt:lpstr>思源黑体 Light</vt:lpstr>
      <vt:lpstr>思源黑体 Normal</vt:lpstr>
      <vt:lpstr>宋体</vt:lpstr>
      <vt:lpstr>优设标题黑</vt:lpstr>
      <vt:lpstr>Arial</vt:lpstr>
      <vt:lpstr>Calibri</vt:lpstr>
      <vt:lpstr>Wingdings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糕 糕</cp:lastModifiedBy>
  <cp:revision>23</cp:revision>
  <dcterms:created xsi:type="dcterms:W3CDTF">2021-07-02T07:58:11Z</dcterms:created>
  <dcterms:modified xsi:type="dcterms:W3CDTF">2024-07-26T08:08:52Z</dcterms:modified>
</cp:coreProperties>
</file>