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0"/>
  </p:notesMasterIdLst>
  <p:sldIdLst>
    <p:sldId id="1041" r:id="rId2"/>
    <p:sldId id="1943" r:id="rId3"/>
    <p:sldId id="1960" r:id="rId4"/>
    <p:sldId id="967" r:id="rId5"/>
    <p:sldId id="923" r:id="rId6"/>
    <p:sldId id="966" r:id="rId7"/>
    <p:sldId id="1944" r:id="rId8"/>
    <p:sldId id="1961" r:id="rId9"/>
    <p:sldId id="1945" r:id="rId10"/>
    <p:sldId id="1939" r:id="rId11"/>
    <p:sldId id="1963" r:id="rId12"/>
    <p:sldId id="1964" r:id="rId13"/>
    <p:sldId id="1965" r:id="rId14"/>
    <p:sldId id="1966" r:id="rId15"/>
    <p:sldId id="1967" r:id="rId16"/>
    <p:sldId id="1968" r:id="rId17"/>
    <p:sldId id="1940" r:id="rId18"/>
    <p:sldId id="1954" r:id="rId19"/>
    <p:sldId id="1969" r:id="rId20"/>
    <p:sldId id="1970" r:id="rId21"/>
    <p:sldId id="1971" r:id="rId22"/>
    <p:sldId id="1972" r:id="rId23"/>
    <p:sldId id="1973" r:id="rId24"/>
    <p:sldId id="1941" r:id="rId25"/>
    <p:sldId id="1958" r:id="rId26"/>
    <p:sldId id="1917" r:id="rId27"/>
    <p:sldId id="1983" r:id="rId28"/>
    <p:sldId id="1959"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4D1"/>
    <a:srgbClr val="0760D9"/>
    <a:srgbClr val="262626"/>
    <a:srgbClr val="FFC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03" autoAdjust="0"/>
    <p:restoredTop sz="95026" autoAdjust="0"/>
  </p:normalViewPr>
  <p:slideViewPr>
    <p:cSldViewPr snapToGrid="0" showGuides="1">
      <p:cViewPr varScale="1">
        <p:scale>
          <a:sx n="78" d="100"/>
          <a:sy n="78" d="100"/>
        </p:scale>
        <p:origin x="552" y="67"/>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E2578F-1585-4CEB-BF8A-24E1EDA5E3C7}" type="datetimeFigureOut">
              <a:rPr lang="zh-CN" altLang="en-US" smtClean="0"/>
              <a:t>2024/7/26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ABB521-4DF2-4FEA-B463-70BB8708BDC5}" type="slidenum">
              <a:rPr lang="zh-CN" altLang="en-US" smtClean="0"/>
              <a:t>‹#›</a:t>
            </a:fld>
            <a:endParaRPr lang="zh-CN" altLang="en-US"/>
          </a:p>
        </p:txBody>
      </p:sp>
    </p:spTree>
    <p:extLst>
      <p:ext uri="{BB962C8B-B14F-4D97-AF65-F5344CB8AC3E}">
        <p14:creationId xmlns:p14="http://schemas.microsoft.com/office/powerpoint/2010/main" val="35666517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1</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31650475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srgbClr val="000000"/>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10</a:t>
            </a:fld>
            <a:endParaRPr kumimoji="0" lang="en-US"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4639359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11</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26192308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12</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28467559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13</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40845130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14</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7078433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15</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35931862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16</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988159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srgbClr val="000000"/>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17</a:t>
            </a:fld>
            <a:endParaRPr kumimoji="0" lang="en-US"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3799812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18</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9686309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19</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4703411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2</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6995737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20</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39932083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21</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2155293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22</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5230130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23</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2509430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srgbClr val="000000"/>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24</a:t>
            </a:fld>
            <a:endParaRPr kumimoji="0" lang="en-US"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6612155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25</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63832961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26</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88259447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27</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38710113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28</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1572681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3</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33068192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4</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4820775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srgbClr val="000000"/>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5</a:t>
            </a:fld>
            <a:endParaRPr kumimoji="0" lang="en-US"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22983461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srgbClr val="000000"/>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6</a:t>
            </a:fld>
            <a:endParaRPr kumimoji="0" lang="en-US"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5659282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7</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32014014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8</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5963663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9</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61528958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97A8A06-AA84-48AB-A4E6-7DD7CF3A9951}"/>
              </a:ext>
            </a:extLst>
          </p:cNvPr>
          <p:cNvPicPr>
            <a:picLocks noChangeAspect="1"/>
          </p:cNvPicPr>
          <p:nvPr userDrawn="1"/>
        </p:nvPicPr>
        <p:blipFill>
          <a:blip r:embed="rId2">
            <a:extLst>
              <a:ext uri="{28A0092B-C50C-407E-A947-70E740481C1C}">
                <a14:useLocalDpi xmlns:a14="http://schemas.microsoft.com/office/drawing/2010/main" val="0"/>
              </a:ext>
            </a:extLst>
          </a:blip>
          <a:srcRect l="8333" r="8333"/>
          <a:stretch/>
        </p:blipFill>
        <p:spPr>
          <a:xfrm>
            <a:off x="0" y="0"/>
            <a:ext cx="12192000" cy="6858000"/>
          </a:xfrm>
          <a:prstGeom prst="rect">
            <a:avLst/>
          </a:prstGeom>
        </p:spPr>
      </p:pic>
    </p:spTree>
    <p:extLst>
      <p:ext uri="{BB962C8B-B14F-4D97-AF65-F5344CB8AC3E}">
        <p14:creationId xmlns:p14="http://schemas.microsoft.com/office/powerpoint/2010/main" val="64821040"/>
      </p:ext>
    </p:extLst>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B178331A-2BA5-4122-BB7F-5B75441E60A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821522946"/>
      </p:ext>
    </p:extLst>
  </p:cSld>
  <p:clrMapOvr>
    <a:masterClrMapping/>
  </p:clrMapOvr>
  <p:transitio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654301765"/>
      </p:ext>
    </p:extLst>
  </p:cSld>
  <p:clrMapOvr>
    <a:masterClrMapping/>
  </p:clrMapOvr>
  <p:transitio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bg>
      <p:bgPr>
        <a:pattFill prst="ltUpDiag">
          <a:fgClr>
            <a:schemeClr val="bg2"/>
          </a:fgClr>
          <a:bgClr>
            <a:schemeClr val="bg1"/>
          </a:bgClr>
        </a:patt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60760143"/>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508990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ransition spd="slow">
    <p:wipe/>
  </p:transition>
  <p:txStyles>
    <p:titleStyle>
      <a:lvl1pPr algn="l" rtl="0" eaLnBrk="1" fontAlgn="base" hangingPunct="1">
        <a:spcBef>
          <a:spcPct val="0"/>
        </a:spcBef>
        <a:spcAft>
          <a:spcPct val="0"/>
        </a:spcAft>
        <a:defRPr sz="2399">
          <a:solidFill>
            <a:schemeClr val="accent1"/>
          </a:solidFill>
          <a:latin typeface="+mj-lt"/>
          <a:ea typeface="+mj-ea"/>
          <a:cs typeface="+mj-cs"/>
        </a:defRPr>
      </a:lvl1pPr>
      <a:lvl2pPr algn="l" rtl="0" eaLnBrk="1" fontAlgn="base" hangingPunct="1">
        <a:spcBef>
          <a:spcPct val="0"/>
        </a:spcBef>
        <a:spcAft>
          <a:spcPct val="0"/>
        </a:spcAft>
        <a:defRPr sz="2399">
          <a:solidFill>
            <a:schemeClr val="tx2"/>
          </a:solidFill>
          <a:latin typeface="Arial" pitchFamily="34" charset="0"/>
          <a:ea typeface="微软雅黑" pitchFamily="34" charset="-122"/>
        </a:defRPr>
      </a:lvl2pPr>
      <a:lvl3pPr algn="l" rtl="0" eaLnBrk="1" fontAlgn="base" hangingPunct="1">
        <a:spcBef>
          <a:spcPct val="0"/>
        </a:spcBef>
        <a:spcAft>
          <a:spcPct val="0"/>
        </a:spcAft>
        <a:defRPr sz="2399">
          <a:solidFill>
            <a:schemeClr val="tx2"/>
          </a:solidFill>
          <a:latin typeface="Arial" pitchFamily="34" charset="0"/>
          <a:ea typeface="微软雅黑" pitchFamily="34" charset="-122"/>
        </a:defRPr>
      </a:lvl3pPr>
      <a:lvl4pPr algn="l" rtl="0" eaLnBrk="1" fontAlgn="base" hangingPunct="1">
        <a:spcBef>
          <a:spcPct val="0"/>
        </a:spcBef>
        <a:spcAft>
          <a:spcPct val="0"/>
        </a:spcAft>
        <a:defRPr sz="2399">
          <a:solidFill>
            <a:schemeClr val="tx2"/>
          </a:solidFill>
          <a:latin typeface="Arial" pitchFamily="34" charset="0"/>
          <a:ea typeface="微软雅黑" pitchFamily="34" charset="-122"/>
        </a:defRPr>
      </a:lvl4pPr>
      <a:lvl5pPr algn="l" rtl="0" eaLnBrk="1" fontAlgn="base" hangingPunct="1">
        <a:spcBef>
          <a:spcPct val="0"/>
        </a:spcBef>
        <a:spcAft>
          <a:spcPct val="0"/>
        </a:spcAft>
        <a:defRPr sz="2399">
          <a:solidFill>
            <a:schemeClr val="tx2"/>
          </a:solidFill>
          <a:latin typeface="Arial" pitchFamily="34" charset="0"/>
          <a:ea typeface="微软雅黑" pitchFamily="34" charset="-122"/>
        </a:defRPr>
      </a:lvl5pPr>
      <a:lvl6pPr marL="457017" algn="l" rtl="0" eaLnBrk="1" fontAlgn="base" hangingPunct="1">
        <a:spcBef>
          <a:spcPct val="0"/>
        </a:spcBef>
        <a:spcAft>
          <a:spcPct val="0"/>
        </a:spcAft>
        <a:defRPr sz="2399">
          <a:solidFill>
            <a:schemeClr val="tx2"/>
          </a:solidFill>
          <a:latin typeface="Arial" pitchFamily="34" charset="0"/>
          <a:ea typeface="微软雅黑" pitchFamily="34" charset="-122"/>
        </a:defRPr>
      </a:lvl6pPr>
      <a:lvl7pPr marL="914034" algn="l" rtl="0" eaLnBrk="1" fontAlgn="base" hangingPunct="1">
        <a:spcBef>
          <a:spcPct val="0"/>
        </a:spcBef>
        <a:spcAft>
          <a:spcPct val="0"/>
        </a:spcAft>
        <a:defRPr sz="2399">
          <a:solidFill>
            <a:schemeClr val="tx2"/>
          </a:solidFill>
          <a:latin typeface="Arial" pitchFamily="34" charset="0"/>
          <a:ea typeface="微软雅黑" pitchFamily="34" charset="-122"/>
        </a:defRPr>
      </a:lvl7pPr>
      <a:lvl8pPr marL="1371051" algn="l" rtl="0" eaLnBrk="1" fontAlgn="base" hangingPunct="1">
        <a:spcBef>
          <a:spcPct val="0"/>
        </a:spcBef>
        <a:spcAft>
          <a:spcPct val="0"/>
        </a:spcAft>
        <a:defRPr sz="2399">
          <a:solidFill>
            <a:schemeClr val="tx2"/>
          </a:solidFill>
          <a:latin typeface="Arial" pitchFamily="34" charset="0"/>
          <a:ea typeface="微软雅黑" pitchFamily="34" charset="-122"/>
        </a:defRPr>
      </a:lvl8pPr>
      <a:lvl9pPr marL="1828068" algn="l" rtl="0" eaLnBrk="1" fontAlgn="base" hangingPunct="1">
        <a:spcBef>
          <a:spcPct val="0"/>
        </a:spcBef>
        <a:spcAft>
          <a:spcPct val="0"/>
        </a:spcAft>
        <a:defRPr sz="2399">
          <a:solidFill>
            <a:schemeClr val="tx2"/>
          </a:solidFill>
          <a:latin typeface="Arial" pitchFamily="34" charset="0"/>
          <a:ea typeface="微软雅黑" pitchFamily="34" charset="-122"/>
        </a:defRPr>
      </a:lvl9pPr>
    </p:titleStyle>
    <p:bodyStyle>
      <a:lvl1pPr marL="342763" indent="-342763" algn="l" rtl="0" eaLnBrk="1" fontAlgn="base" hangingPunct="1">
        <a:spcBef>
          <a:spcPct val="20000"/>
        </a:spcBef>
        <a:spcAft>
          <a:spcPct val="0"/>
        </a:spcAft>
        <a:buChar char="•"/>
        <a:defRPr sz="1999">
          <a:solidFill>
            <a:schemeClr val="accent1"/>
          </a:solidFill>
          <a:latin typeface="+mn-lt"/>
          <a:ea typeface="+mn-ea"/>
          <a:cs typeface="+mn-cs"/>
        </a:defRPr>
      </a:lvl1pPr>
      <a:lvl2pPr marL="742653" indent="-285636" algn="l" rtl="0" eaLnBrk="1" fontAlgn="base" hangingPunct="1">
        <a:spcBef>
          <a:spcPct val="20000"/>
        </a:spcBef>
        <a:spcAft>
          <a:spcPct val="0"/>
        </a:spcAft>
        <a:buChar char="–"/>
        <a:defRPr sz="1999">
          <a:solidFill>
            <a:schemeClr val="accent1"/>
          </a:solidFill>
          <a:latin typeface="+mn-lt"/>
          <a:ea typeface="仿宋_GB2312" pitchFamily="49" charset="-122"/>
        </a:defRPr>
      </a:lvl2pPr>
      <a:lvl3pPr marL="1142543" indent="-228509" algn="l" rtl="0" eaLnBrk="1" fontAlgn="base" hangingPunct="1">
        <a:spcBef>
          <a:spcPct val="20000"/>
        </a:spcBef>
        <a:spcAft>
          <a:spcPct val="0"/>
        </a:spcAft>
        <a:buChar char="•"/>
        <a:defRPr sz="2399">
          <a:solidFill>
            <a:schemeClr val="tx1"/>
          </a:solidFill>
          <a:latin typeface="+mn-lt"/>
          <a:ea typeface="宋体" pitchFamily="2" charset="-122"/>
        </a:defRPr>
      </a:lvl3pPr>
      <a:lvl4pPr marL="1599560" indent="-228509" algn="l" rtl="0" eaLnBrk="1" fontAlgn="base" hangingPunct="1">
        <a:spcBef>
          <a:spcPct val="20000"/>
        </a:spcBef>
        <a:spcAft>
          <a:spcPct val="0"/>
        </a:spcAft>
        <a:buChar char="–"/>
        <a:defRPr sz="1999">
          <a:solidFill>
            <a:schemeClr val="tx1"/>
          </a:solidFill>
          <a:latin typeface="+mn-lt"/>
          <a:ea typeface="宋体" pitchFamily="2" charset="-122"/>
        </a:defRPr>
      </a:lvl4pPr>
      <a:lvl5pPr marL="2056577" indent="-228509" algn="l" rtl="0" eaLnBrk="1" fontAlgn="base" hangingPunct="1">
        <a:spcBef>
          <a:spcPct val="20000"/>
        </a:spcBef>
        <a:spcAft>
          <a:spcPct val="0"/>
        </a:spcAft>
        <a:buChar char="»"/>
        <a:defRPr sz="1999">
          <a:solidFill>
            <a:schemeClr val="tx1"/>
          </a:solidFill>
          <a:latin typeface="+mn-lt"/>
          <a:ea typeface="宋体" pitchFamily="2" charset="-122"/>
        </a:defRPr>
      </a:lvl5pPr>
      <a:lvl6pPr marL="2513594" indent="-228509" algn="l" rtl="0" eaLnBrk="1" fontAlgn="base" hangingPunct="1">
        <a:spcBef>
          <a:spcPct val="20000"/>
        </a:spcBef>
        <a:spcAft>
          <a:spcPct val="0"/>
        </a:spcAft>
        <a:buChar char="»"/>
        <a:defRPr sz="1999">
          <a:solidFill>
            <a:schemeClr val="tx1"/>
          </a:solidFill>
          <a:latin typeface="+mn-lt"/>
          <a:ea typeface="宋体" pitchFamily="2" charset="-122"/>
        </a:defRPr>
      </a:lvl6pPr>
      <a:lvl7pPr marL="2970611" indent="-228509" algn="l" rtl="0" eaLnBrk="1" fontAlgn="base" hangingPunct="1">
        <a:spcBef>
          <a:spcPct val="20000"/>
        </a:spcBef>
        <a:spcAft>
          <a:spcPct val="0"/>
        </a:spcAft>
        <a:buChar char="»"/>
        <a:defRPr sz="1999">
          <a:solidFill>
            <a:schemeClr val="tx1"/>
          </a:solidFill>
          <a:latin typeface="+mn-lt"/>
          <a:ea typeface="宋体" pitchFamily="2" charset="-122"/>
        </a:defRPr>
      </a:lvl7pPr>
      <a:lvl8pPr marL="3427628" indent="-228509" algn="l" rtl="0" eaLnBrk="1" fontAlgn="base" hangingPunct="1">
        <a:spcBef>
          <a:spcPct val="20000"/>
        </a:spcBef>
        <a:spcAft>
          <a:spcPct val="0"/>
        </a:spcAft>
        <a:buChar char="»"/>
        <a:defRPr sz="1999">
          <a:solidFill>
            <a:schemeClr val="tx1"/>
          </a:solidFill>
          <a:latin typeface="+mn-lt"/>
          <a:ea typeface="宋体" pitchFamily="2" charset="-122"/>
        </a:defRPr>
      </a:lvl8pPr>
      <a:lvl9pPr marL="3884646" indent="-228509" algn="l" rtl="0" eaLnBrk="1" fontAlgn="base" hangingPunct="1">
        <a:spcBef>
          <a:spcPct val="20000"/>
        </a:spcBef>
        <a:spcAft>
          <a:spcPct val="0"/>
        </a:spcAft>
        <a:buChar char="»"/>
        <a:defRPr sz="1999">
          <a:solidFill>
            <a:schemeClr val="tx1"/>
          </a:solidFill>
          <a:latin typeface="+mn-lt"/>
          <a:ea typeface="宋体" pitchFamily="2" charset="-122"/>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notesSlide" Target="../notesSlides/notesSlide14.xml"/><Relationship Id="rId5" Type="http://schemas.openxmlformats.org/officeDocument/2006/relationships/tags" Target="../tags/tag5.xml"/><Relationship Id="rId10" Type="http://schemas.openxmlformats.org/officeDocument/2006/relationships/slideLayout" Target="../slideLayouts/slideLayout2.xml"/><Relationship Id="rId4" Type="http://schemas.openxmlformats.org/officeDocument/2006/relationships/tags" Target="../tags/tag4.xml"/><Relationship Id="rId9" Type="http://schemas.openxmlformats.org/officeDocument/2006/relationships/tags" Target="../tags/tag9.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hyperlink" Target="https://mp.weixin.qq.com/s?__biz=MzI3MjE0OTkyNQ==&amp;mid=2650471018&amp;idx=2&amp;sn=19780e22ab71376b203c3fa7f025a37b&amp;chksm=f338a6a0c44f2fb6eefba4bf3b99236da7b9e722d250f1fe054d89cb305b6025763880cd5b5b&amp;scene=27&amp;poc_token=HMBYkWajtWqk3BoxdObjtYba8g8elGR631kZVsvz"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www.sohu.com/a/613479582_121123725"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gongyi.people.com.cn/n1/2021/0129/c151132-32016752.html"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1EC0ACB7-1FA9-46EA-B3E7-3E198AB59B9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54479" y="-2209448"/>
            <a:ext cx="14367908" cy="10775931"/>
          </a:xfrm>
          <a:prstGeom prst="rect">
            <a:avLst/>
          </a:prstGeom>
        </p:spPr>
      </p:pic>
      <p:sp>
        <p:nvSpPr>
          <p:cNvPr id="3" name="文本框 2">
            <a:extLst>
              <a:ext uri="{FF2B5EF4-FFF2-40B4-BE49-F238E27FC236}">
                <a16:creationId xmlns:a16="http://schemas.microsoft.com/office/drawing/2014/main" id="{4866ECA1-6401-5642-A6BA-92497A644CB7}"/>
              </a:ext>
            </a:extLst>
          </p:cNvPr>
          <p:cNvSpPr txBox="1"/>
          <p:nvPr/>
        </p:nvSpPr>
        <p:spPr>
          <a:xfrm>
            <a:off x="1577767" y="3512489"/>
            <a:ext cx="7338869" cy="1015343"/>
          </a:xfrm>
          <a:prstGeom prst="rect">
            <a:avLst/>
          </a:prstGeom>
          <a:noFill/>
        </p:spPr>
        <p:txBody>
          <a:bodyPr wrap="none" rtlCol="0">
            <a:spAutoFit/>
          </a:bodyPr>
          <a:lstStyle/>
          <a:p>
            <a:pPr defTabSz="914034" fontAlgn="base">
              <a:spcBef>
                <a:spcPct val="0"/>
              </a:spcBef>
              <a:spcAft>
                <a:spcPct val="0"/>
              </a:spcAft>
            </a:pPr>
            <a:r>
              <a:rPr lang="zh-CN" altLang="en-US" sz="5998" b="1" dirty="0">
                <a:solidFill>
                  <a:srgbClr val="000000">
                    <a:lumMod val="95000"/>
                    <a:lumOff val="5000"/>
                  </a:srgbClr>
                </a:solidFill>
                <a:latin typeface="优设标题黑" panose="00000500000000000000" pitchFamily="2" charset="-122"/>
                <a:ea typeface="优设标题黑" panose="00000500000000000000" pitchFamily="2" charset="-122"/>
              </a:rPr>
              <a:t>项目四 规划直播商品</a:t>
            </a:r>
          </a:p>
        </p:txBody>
      </p:sp>
      <p:sp>
        <p:nvSpPr>
          <p:cNvPr id="23" name="文本框 22">
            <a:extLst>
              <a:ext uri="{FF2B5EF4-FFF2-40B4-BE49-F238E27FC236}">
                <a16:creationId xmlns:a16="http://schemas.microsoft.com/office/drawing/2014/main" id="{8D167BE9-9361-2B43-9D53-0B7D0F6CFE9B}"/>
              </a:ext>
            </a:extLst>
          </p:cNvPr>
          <p:cNvSpPr txBox="1"/>
          <p:nvPr/>
        </p:nvSpPr>
        <p:spPr>
          <a:xfrm>
            <a:off x="1619550" y="2583883"/>
            <a:ext cx="5570756" cy="1015343"/>
          </a:xfrm>
          <a:prstGeom prst="rect">
            <a:avLst/>
          </a:prstGeom>
          <a:noFill/>
        </p:spPr>
        <p:txBody>
          <a:bodyPr wrap="none" rtlCol="0">
            <a:spAutoFit/>
          </a:bodyPr>
          <a:lstStyle/>
          <a:p>
            <a:pPr defTabSz="914034" fontAlgn="base">
              <a:spcBef>
                <a:spcPct val="0"/>
              </a:spcBef>
              <a:spcAft>
                <a:spcPct val="0"/>
              </a:spcAft>
            </a:pPr>
            <a:r>
              <a:rPr lang="zh-CN" altLang="en-US" sz="5998" b="1" dirty="0">
                <a:ln w="12700">
                  <a:solidFill>
                    <a:srgbClr val="000000">
                      <a:lumMod val="85000"/>
                      <a:lumOff val="15000"/>
                    </a:srgbClr>
                  </a:solidFill>
                </a:ln>
                <a:solidFill>
                  <a:schemeClr val="accent1"/>
                </a:solidFill>
                <a:latin typeface="优设标题黑" panose="00000500000000000000" pitchFamily="2" charset="-122"/>
                <a:ea typeface="优设标题黑" panose="00000500000000000000" pitchFamily="2" charset="-122"/>
              </a:rPr>
              <a:t>直播营销与运营</a:t>
            </a:r>
          </a:p>
        </p:txBody>
      </p:sp>
      <p:sp>
        <p:nvSpPr>
          <p:cNvPr id="7" name="文本框 6">
            <a:extLst>
              <a:ext uri="{FF2B5EF4-FFF2-40B4-BE49-F238E27FC236}">
                <a16:creationId xmlns:a16="http://schemas.microsoft.com/office/drawing/2014/main" id="{C40C8E2A-049B-3A4B-AEC4-D540F53508A3}"/>
              </a:ext>
            </a:extLst>
          </p:cNvPr>
          <p:cNvSpPr txBox="1"/>
          <p:nvPr/>
        </p:nvSpPr>
        <p:spPr>
          <a:xfrm>
            <a:off x="1102315" y="1086487"/>
            <a:ext cx="4715137" cy="707566"/>
          </a:xfrm>
          <a:prstGeom prst="rect">
            <a:avLst/>
          </a:prstGeom>
          <a:noFill/>
        </p:spPr>
        <p:txBody>
          <a:bodyPr wrap="none" rtlCol="0">
            <a:spAutoFit/>
          </a:bodyPr>
          <a:lstStyle/>
          <a:p>
            <a:pPr defTabSz="914034" fontAlgn="base">
              <a:spcBef>
                <a:spcPct val="0"/>
              </a:spcBef>
              <a:spcAft>
                <a:spcPct val="0"/>
              </a:spcAft>
            </a:pPr>
            <a:r>
              <a:rPr kumimoji="1" lang="en-US" altLang="zh-CN" sz="3998" b="1" dirty="0">
                <a:latin typeface="优设标题黑" panose="00000500000000000000" pitchFamily="2" charset="-122"/>
                <a:ea typeface="优设标题黑" panose="00000500000000000000" pitchFamily="2" charset="-122"/>
              </a:rPr>
              <a:t>LIVE BROADCAST</a:t>
            </a:r>
            <a:endParaRPr kumimoji="1" lang="zh-CN" altLang="en-US" sz="3998" b="1" dirty="0">
              <a:latin typeface="优设标题黑" panose="00000500000000000000" pitchFamily="2" charset="-122"/>
              <a:ea typeface="优设标题黑" panose="00000500000000000000" pitchFamily="2" charset="-122"/>
            </a:endParaRPr>
          </a:p>
        </p:txBody>
      </p:sp>
      <p:pic>
        <p:nvPicPr>
          <p:cNvPr id="13" name="图片 12">
            <a:extLst>
              <a:ext uri="{FF2B5EF4-FFF2-40B4-BE49-F238E27FC236}">
                <a16:creationId xmlns:a16="http://schemas.microsoft.com/office/drawing/2014/main" id="{F422BDFB-9868-7648-A9D7-8C9FDFED712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500975" y="1951166"/>
            <a:ext cx="3865120" cy="3251508"/>
          </a:xfrm>
          <a:prstGeom prst="rect">
            <a:avLst/>
          </a:prstGeom>
        </p:spPr>
      </p:pic>
      <p:pic>
        <p:nvPicPr>
          <p:cNvPr id="11" name="图片 10">
            <a:extLst>
              <a:ext uri="{FF2B5EF4-FFF2-40B4-BE49-F238E27FC236}">
                <a16:creationId xmlns:a16="http://schemas.microsoft.com/office/drawing/2014/main" id="{2F100631-D62C-4371-94E8-AAD8994F5CB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19550" y="5058791"/>
            <a:ext cx="1342603" cy="915296"/>
          </a:xfrm>
          <a:prstGeom prst="rect">
            <a:avLst/>
          </a:prstGeom>
        </p:spPr>
      </p:pic>
      <p:pic>
        <p:nvPicPr>
          <p:cNvPr id="8" name="图片 7">
            <a:extLst>
              <a:ext uri="{FF2B5EF4-FFF2-40B4-BE49-F238E27FC236}">
                <a16:creationId xmlns:a16="http://schemas.microsoft.com/office/drawing/2014/main" id="{41DF3F60-592E-4FCA-B791-AAFBC827A0C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76718" y="1860840"/>
            <a:ext cx="1741975" cy="1741975"/>
          </a:xfrm>
          <a:prstGeom prst="rect">
            <a:avLst/>
          </a:prstGeom>
        </p:spPr>
      </p:pic>
    </p:spTree>
    <p:extLst>
      <p:ext uri="{BB962C8B-B14F-4D97-AF65-F5344CB8AC3E}">
        <p14:creationId xmlns:p14="http://schemas.microsoft.com/office/powerpoint/2010/main" val="115167340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linds(horizontal)">
                                      <p:cBhvr>
                                        <p:cTn id="7" dur="500"/>
                                        <p:tgtEl>
                                          <p:spTgt spid="2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checkerboard(across)">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3" grpId="0"/>
    </p:bldLst>
  </p:timing>
  <p:extLst>
    <p:ext uri="{E180D4A7-C9FB-4DFB-919C-405C955672EB}">
      <p14:showEvtLst xmlns:p14="http://schemas.microsoft.com/office/powerpoint/2010/main">
        <p14:playEvt time="69" objId="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0" r="-10000"/>
          </a:stretch>
        </a:blipFill>
        <a:effectLst/>
      </p:bgPr>
    </p:bg>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AF2DD4E3-7EDB-4C5B-A4ED-C04FCD7B344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4264" y="-964351"/>
            <a:ext cx="9981862" cy="7459966"/>
          </a:xfrm>
          <a:prstGeom prst="rect">
            <a:avLst/>
          </a:prstGeom>
        </p:spPr>
      </p:pic>
      <p:sp>
        <p:nvSpPr>
          <p:cNvPr id="3" name="文本框 2">
            <a:extLst>
              <a:ext uri="{FF2B5EF4-FFF2-40B4-BE49-F238E27FC236}">
                <a16:creationId xmlns:a16="http://schemas.microsoft.com/office/drawing/2014/main" id="{2EFB6B22-AD79-4D42-93EF-F2191749455C}"/>
              </a:ext>
            </a:extLst>
          </p:cNvPr>
          <p:cNvSpPr txBox="1"/>
          <p:nvPr/>
        </p:nvSpPr>
        <p:spPr>
          <a:xfrm>
            <a:off x="2702036" y="1949123"/>
            <a:ext cx="1401346" cy="1508105"/>
          </a:xfrm>
          <a:prstGeom prst="rect">
            <a:avLst/>
          </a:prstGeom>
          <a:noFill/>
        </p:spPr>
        <p:txBody>
          <a:bodyPr wrap="none" rtlCol="0">
            <a:spAutoFit/>
          </a:bodyPr>
          <a:lstStyle/>
          <a:p>
            <a:pPr defTabSz="914034" fontAlgn="base">
              <a:spcBef>
                <a:spcPct val="0"/>
              </a:spcBef>
              <a:spcAft>
                <a:spcPct val="0"/>
              </a:spcAft>
            </a:pPr>
            <a:r>
              <a:rPr kumimoji="1" lang="en-US" altLang="zh-CN" sz="3200" b="1" dirty="0">
                <a:solidFill>
                  <a:schemeClr val="bg1"/>
                </a:solidFill>
                <a:latin typeface="优设标题黑" panose="00000500000000000000" pitchFamily="2" charset="-122"/>
                <a:ea typeface="优设标题黑" panose="00000500000000000000" pitchFamily="2" charset="-122"/>
              </a:rPr>
              <a:t>PART</a:t>
            </a:r>
          </a:p>
          <a:p>
            <a:pPr defTabSz="914034" fontAlgn="base">
              <a:spcBef>
                <a:spcPct val="0"/>
              </a:spcBef>
              <a:spcAft>
                <a:spcPct val="0"/>
              </a:spcAft>
            </a:pPr>
            <a:r>
              <a:rPr kumimoji="1" lang="en-US" altLang="zh-CN" sz="6000" b="1" dirty="0">
                <a:solidFill>
                  <a:schemeClr val="bg1"/>
                </a:solidFill>
                <a:latin typeface="优设标题黑" panose="00000500000000000000" pitchFamily="2" charset="-122"/>
                <a:ea typeface="优设标题黑" panose="00000500000000000000" pitchFamily="2" charset="-122"/>
              </a:rPr>
              <a:t>02</a:t>
            </a:r>
            <a:endParaRPr kumimoji="1" lang="zh-CN" altLang="en-US" sz="3200" b="1" dirty="0">
              <a:solidFill>
                <a:schemeClr val="bg1"/>
              </a:solidFill>
              <a:latin typeface="优设标题黑" panose="00000500000000000000" pitchFamily="2" charset="-122"/>
              <a:ea typeface="优设标题黑" panose="00000500000000000000" pitchFamily="2" charset="-122"/>
            </a:endParaRPr>
          </a:p>
        </p:txBody>
      </p:sp>
      <p:sp>
        <p:nvSpPr>
          <p:cNvPr id="12" name="矩形 11">
            <a:extLst>
              <a:ext uri="{FF2B5EF4-FFF2-40B4-BE49-F238E27FC236}">
                <a16:creationId xmlns:a16="http://schemas.microsoft.com/office/drawing/2014/main" id="{9082CA76-C253-4F34-85E4-32E849B0B41B}"/>
              </a:ext>
            </a:extLst>
          </p:cNvPr>
          <p:cNvSpPr/>
          <p:nvPr/>
        </p:nvSpPr>
        <p:spPr>
          <a:xfrm>
            <a:off x="4103382" y="2211858"/>
            <a:ext cx="5437375" cy="1107547"/>
          </a:xfrm>
          <a:prstGeom prst="rect">
            <a:avLst/>
          </a:prstGeom>
        </p:spPr>
        <p:txBody>
          <a:bodyPr wrap="square">
            <a:spAutoFit/>
          </a:bodyPr>
          <a:lstStyle/>
          <a:p>
            <a:pPr algn="dist" defTabSz="914034" fontAlgn="base">
              <a:spcBef>
                <a:spcPct val="0"/>
              </a:spcBef>
              <a:spcAft>
                <a:spcPct val="0"/>
              </a:spcAft>
              <a:defRPr/>
            </a:pPr>
            <a:r>
              <a:rPr lang="zh-CN" altLang="en-US" sz="6597" b="1" dirty="0">
                <a:solidFill>
                  <a:srgbClr val="FFFFFF"/>
                </a:solidFill>
                <a:latin typeface="优设标题黑" panose="00000500000000000000" pitchFamily="2" charset="-122"/>
                <a:ea typeface="优设标题黑" panose="00000500000000000000" pitchFamily="2" charset="-122"/>
              </a:rPr>
              <a:t>直播商品结构</a:t>
            </a:r>
          </a:p>
        </p:txBody>
      </p:sp>
      <p:sp>
        <p:nvSpPr>
          <p:cNvPr id="13" name="文本框 12">
            <a:extLst>
              <a:ext uri="{FF2B5EF4-FFF2-40B4-BE49-F238E27FC236}">
                <a16:creationId xmlns:a16="http://schemas.microsoft.com/office/drawing/2014/main" id="{2C9B8739-59B0-42A0-82D2-A27FE7F351CD}"/>
              </a:ext>
            </a:extLst>
          </p:cNvPr>
          <p:cNvSpPr txBox="1"/>
          <p:nvPr/>
        </p:nvSpPr>
        <p:spPr>
          <a:xfrm>
            <a:off x="2341835" y="4289629"/>
            <a:ext cx="5110326" cy="295978"/>
          </a:xfrm>
          <a:prstGeom prst="rect">
            <a:avLst/>
          </a:prstGeom>
          <a:noFill/>
        </p:spPr>
        <p:txBody>
          <a:bodyPr wrap="square" rtlCol="0">
            <a:spAutoFit/>
          </a:bodyPr>
          <a:lstStyle/>
          <a:p>
            <a:pPr defTabSz="914034" fontAlgn="base">
              <a:lnSpc>
                <a:spcPct val="150000"/>
              </a:lnSpc>
              <a:spcBef>
                <a:spcPct val="0"/>
              </a:spcBef>
              <a:spcAft>
                <a:spcPct val="0"/>
              </a:spcAft>
            </a:pPr>
            <a:r>
              <a:rPr lang="en-US" altLang="zh-CN" sz="1000" dirty="0">
                <a:solidFill>
                  <a:srgbClr val="FFFFFF"/>
                </a:solidFill>
                <a:latin typeface="优设标题黑" panose="00000500000000000000" pitchFamily="2" charset="-122"/>
                <a:ea typeface="优设标题黑" panose="00000500000000000000" pitchFamily="2" charset="-122"/>
              </a:rPr>
              <a:t>Live broadcast commodity composition</a:t>
            </a:r>
          </a:p>
        </p:txBody>
      </p:sp>
      <p:sp>
        <p:nvSpPr>
          <p:cNvPr id="15" name="664867">
            <a:extLst>
              <a:ext uri="{FF2B5EF4-FFF2-40B4-BE49-F238E27FC236}">
                <a16:creationId xmlns:a16="http://schemas.microsoft.com/office/drawing/2014/main" id="{385EC12F-CDEC-490C-AEF3-C6C61E4E4E4A}"/>
              </a:ext>
            </a:extLst>
          </p:cNvPr>
          <p:cNvSpPr txBox="1"/>
          <p:nvPr/>
        </p:nvSpPr>
        <p:spPr>
          <a:xfrm>
            <a:off x="9451031" y="4468397"/>
            <a:ext cx="2613449" cy="369204"/>
          </a:xfrm>
          <a:prstGeom prst="rect">
            <a:avLst/>
          </a:prstGeom>
          <a:noFill/>
        </p:spPr>
        <p:txBody>
          <a:bodyPr wrap="square" rtlCol="0">
            <a:spAutoFit/>
          </a:bodyPr>
          <a:lstStyle/>
          <a:p>
            <a:pPr marL="285636" indent="-285636" defTabSz="914034" fontAlgn="base">
              <a:spcBef>
                <a:spcPct val="0"/>
              </a:spcBef>
              <a:spcAft>
                <a:spcPct val="0"/>
              </a:spcAft>
              <a:buFont typeface="Arial" panose="020B0604020202020204" pitchFamily="34" charset="0"/>
              <a:buChar char="•"/>
              <a:defRPr/>
            </a:pPr>
            <a:r>
              <a:rPr lang="zh-CN" altLang="en-US" sz="1799" dirty="0">
                <a:solidFill>
                  <a:schemeClr val="bg1"/>
                </a:solidFill>
                <a:latin typeface="优设标题黑" panose="00000500000000000000" pitchFamily="2" charset="-122"/>
                <a:ea typeface="优设标题黑" panose="00000500000000000000" pitchFamily="2" charset="-122"/>
              </a:rPr>
              <a:t>直播间组货</a:t>
            </a:r>
          </a:p>
        </p:txBody>
      </p:sp>
      <p:sp>
        <p:nvSpPr>
          <p:cNvPr id="16" name="036296">
            <a:extLst>
              <a:ext uri="{FF2B5EF4-FFF2-40B4-BE49-F238E27FC236}">
                <a16:creationId xmlns:a16="http://schemas.microsoft.com/office/drawing/2014/main" id="{0B3B37E2-3435-482F-99AC-B85BE7C2E7A7}"/>
              </a:ext>
            </a:extLst>
          </p:cNvPr>
          <p:cNvSpPr txBox="1"/>
          <p:nvPr/>
        </p:nvSpPr>
        <p:spPr>
          <a:xfrm>
            <a:off x="9451034" y="5401021"/>
            <a:ext cx="2547120" cy="369188"/>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marL="285636" indent="-285636" defTabSz="914034" fontAlgn="base">
              <a:spcBef>
                <a:spcPct val="0"/>
              </a:spcBef>
              <a:spcAft>
                <a:spcPct val="0"/>
              </a:spcAft>
              <a:buFont typeface="Arial" panose="020B0604020202020204" pitchFamily="34" charset="0"/>
              <a:buChar char="•"/>
              <a:defRPr/>
            </a:pPr>
            <a:r>
              <a:rPr lang="zh-CN" altLang="en-US" sz="1799" dirty="0">
                <a:solidFill>
                  <a:schemeClr val="bg1"/>
                </a:solidFill>
                <a:latin typeface="优设标题黑" panose="00000500000000000000" pitchFamily="2" charset="-122"/>
                <a:ea typeface="优设标题黑" panose="00000500000000000000" pitchFamily="2" charset="-122"/>
              </a:rPr>
              <a:t>直播商品组货策略</a:t>
            </a:r>
          </a:p>
        </p:txBody>
      </p:sp>
      <p:sp>
        <p:nvSpPr>
          <p:cNvPr id="17" name="871467">
            <a:extLst>
              <a:ext uri="{FF2B5EF4-FFF2-40B4-BE49-F238E27FC236}">
                <a16:creationId xmlns:a16="http://schemas.microsoft.com/office/drawing/2014/main" id="{CB21302B-CB9B-42F5-A11C-1AE8C229BB2B}"/>
              </a:ext>
            </a:extLst>
          </p:cNvPr>
          <p:cNvSpPr txBox="1"/>
          <p:nvPr/>
        </p:nvSpPr>
        <p:spPr>
          <a:xfrm>
            <a:off x="9432206" y="4902345"/>
            <a:ext cx="2394163" cy="369188"/>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marL="285636" indent="-285636" defTabSz="914034" fontAlgn="base">
              <a:spcBef>
                <a:spcPct val="0"/>
              </a:spcBef>
              <a:spcAft>
                <a:spcPct val="0"/>
              </a:spcAft>
              <a:buFont typeface="Arial" panose="020B0604020202020204" pitchFamily="34" charset="0"/>
              <a:buChar char="•"/>
              <a:defRPr/>
            </a:pPr>
            <a:r>
              <a:rPr lang="zh-CN" altLang="en-US" sz="1799" dirty="0">
                <a:solidFill>
                  <a:schemeClr val="bg1"/>
                </a:solidFill>
                <a:latin typeface="优设标题黑" panose="00000500000000000000" pitchFamily="2" charset="-122"/>
                <a:ea typeface="优设标题黑" panose="00000500000000000000" pitchFamily="2" charset="-122"/>
              </a:rPr>
              <a:t>直播商品讲解顺序</a:t>
            </a:r>
          </a:p>
        </p:txBody>
      </p:sp>
      <p:sp>
        <p:nvSpPr>
          <p:cNvPr id="2" name="036296">
            <a:extLst>
              <a:ext uri="{FF2B5EF4-FFF2-40B4-BE49-F238E27FC236}">
                <a16:creationId xmlns:a16="http://schemas.microsoft.com/office/drawing/2014/main" id="{63B6DC9D-2791-C740-DF33-62B06267EF86}"/>
              </a:ext>
            </a:extLst>
          </p:cNvPr>
          <p:cNvSpPr txBox="1"/>
          <p:nvPr/>
        </p:nvSpPr>
        <p:spPr>
          <a:xfrm>
            <a:off x="9451031" y="5899697"/>
            <a:ext cx="2547120" cy="369188"/>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marL="285636" indent="-285636" defTabSz="914034" fontAlgn="base">
              <a:spcBef>
                <a:spcPct val="0"/>
              </a:spcBef>
              <a:spcAft>
                <a:spcPct val="0"/>
              </a:spcAft>
              <a:buFont typeface="Arial" panose="020B0604020202020204" pitchFamily="34" charset="0"/>
              <a:buChar char="•"/>
              <a:defRPr/>
            </a:pPr>
            <a:r>
              <a:rPr lang="zh-CN" altLang="en-US" sz="1799" dirty="0">
                <a:solidFill>
                  <a:schemeClr val="bg1"/>
                </a:solidFill>
                <a:latin typeface="优设标题黑" panose="00000500000000000000" pitchFamily="2" charset="-122"/>
                <a:ea typeface="优设标题黑" panose="00000500000000000000" pitchFamily="2" charset="-122"/>
              </a:rPr>
              <a:t>直播电商发展趋势</a:t>
            </a:r>
          </a:p>
        </p:txBody>
      </p:sp>
    </p:spTree>
    <p:extLst>
      <p:ext uri="{BB962C8B-B14F-4D97-AF65-F5344CB8AC3E}">
        <p14:creationId xmlns:p14="http://schemas.microsoft.com/office/powerpoint/2010/main" val="34257405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linds(horizontal)">
                                      <p:cBhvr>
                                        <p:cTn id="1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4" name="006538">
            <a:extLst>
              <a:ext uri="{FF2B5EF4-FFF2-40B4-BE49-F238E27FC236}">
                <a16:creationId xmlns:a16="http://schemas.microsoft.com/office/drawing/2014/main" id="{6E90F562-81EF-4356-B1F9-D06CE244C47D}"/>
              </a:ext>
            </a:extLst>
          </p:cNvPr>
          <p:cNvGrpSpPr/>
          <p:nvPr/>
        </p:nvGrpSpPr>
        <p:grpSpPr>
          <a:xfrm>
            <a:off x="1476350" y="1588303"/>
            <a:ext cx="4458626" cy="2090610"/>
            <a:chOff x="1040072" y="1336757"/>
            <a:chExt cx="4897157" cy="2092244"/>
          </a:xfrm>
        </p:grpSpPr>
        <p:sp>
          <p:nvSpPr>
            <p:cNvPr id="135" name="矩形: 圆角 134">
              <a:extLst>
                <a:ext uri="{FF2B5EF4-FFF2-40B4-BE49-F238E27FC236}">
                  <a16:creationId xmlns:a16="http://schemas.microsoft.com/office/drawing/2014/main" id="{B9A82C68-8CDB-4CC6-9A03-E00F9B250ED1}"/>
                </a:ext>
              </a:extLst>
            </p:cNvPr>
            <p:cNvSpPr/>
            <p:nvPr/>
          </p:nvSpPr>
          <p:spPr bwMode="auto">
            <a:xfrm>
              <a:off x="1040072" y="1336757"/>
              <a:ext cx="4897157" cy="2092243"/>
            </a:xfrm>
            <a:prstGeom prst="roundRect">
              <a:avLst>
                <a:gd name="adj" fmla="val 9888"/>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36" name="任意多边形: 形状 135">
              <a:extLst>
                <a:ext uri="{FF2B5EF4-FFF2-40B4-BE49-F238E27FC236}">
                  <a16:creationId xmlns:a16="http://schemas.microsoft.com/office/drawing/2014/main" id="{4688145B-4015-44E9-8950-BE707859FCF4}"/>
                </a:ext>
              </a:extLst>
            </p:cNvPr>
            <p:cNvSpPr/>
            <p:nvPr/>
          </p:nvSpPr>
          <p:spPr bwMode="auto">
            <a:xfrm>
              <a:off x="5718927" y="1336758"/>
              <a:ext cx="217003" cy="2092243"/>
            </a:xfrm>
            <a:custGeom>
              <a:avLst/>
              <a:gdLst>
                <a:gd name="connsiteX0" fmla="*/ 0 w 217003"/>
                <a:gd name="connsiteY0" fmla="*/ 0 h 2092243"/>
                <a:gd name="connsiteX1" fmla="*/ 10122 w 217003"/>
                <a:gd name="connsiteY1" fmla="*/ 0 h 2092243"/>
                <a:gd name="connsiteX2" fmla="*/ 217003 w 217003"/>
                <a:gd name="connsiteY2" fmla="*/ 206881 h 2092243"/>
                <a:gd name="connsiteX3" fmla="*/ 217003 w 217003"/>
                <a:gd name="connsiteY3" fmla="*/ 1885362 h 2092243"/>
                <a:gd name="connsiteX4" fmla="*/ 10122 w 217003"/>
                <a:gd name="connsiteY4" fmla="*/ 2092243 h 2092243"/>
                <a:gd name="connsiteX5" fmla="*/ 0 w 217003"/>
                <a:gd name="connsiteY5" fmla="*/ 2092243 h 2092243"/>
                <a:gd name="connsiteX6" fmla="*/ 0 w 217003"/>
                <a:gd name="connsiteY6" fmla="*/ 0 h 209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03" h="2092243">
                  <a:moveTo>
                    <a:pt x="0" y="0"/>
                  </a:moveTo>
                  <a:lnTo>
                    <a:pt x="10122" y="0"/>
                  </a:lnTo>
                  <a:cubicBezTo>
                    <a:pt x="124379" y="0"/>
                    <a:pt x="217003" y="92624"/>
                    <a:pt x="217003" y="206881"/>
                  </a:cubicBezTo>
                  <a:lnTo>
                    <a:pt x="217003" y="1885362"/>
                  </a:lnTo>
                  <a:cubicBezTo>
                    <a:pt x="217003" y="1999619"/>
                    <a:pt x="124379" y="2092243"/>
                    <a:pt x="10122" y="2092243"/>
                  </a:cubicBezTo>
                  <a:lnTo>
                    <a:pt x="0" y="2092243"/>
                  </a:lnTo>
                  <a:lnTo>
                    <a:pt x="0" y="0"/>
                  </a:lnTo>
                  <a:close/>
                </a:path>
              </a:pathLst>
            </a:custGeom>
            <a:solidFill>
              <a:srgbClr val="0760D9"/>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37" name="378968">
            <a:extLst>
              <a:ext uri="{FF2B5EF4-FFF2-40B4-BE49-F238E27FC236}">
                <a16:creationId xmlns:a16="http://schemas.microsoft.com/office/drawing/2014/main" id="{D184A98C-5991-4A64-A754-A8F857B3513E}"/>
              </a:ext>
            </a:extLst>
          </p:cNvPr>
          <p:cNvSpPr/>
          <p:nvPr/>
        </p:nvSpPr>
        <p:spPr>
          <a:xfrm>
            <a:off x="2048592" y="1787327"/>
            <a:ext cx="3093680" cy="399981"/>
          </a:xfrm>
          <a:prstGeom prst="rect">
            <a:avLst/>
          </a:prstGeom>
        </p:spPr>
        <p:txBody>
          <a:bodyPr wrap="square">
            <a:spAutoFit/>
          </a:bodyPr>
          <a:lstStyle/>
          <a:p>
            <a:pPr defTabSz="914034" fontAlgn="base">
              <a:spcBef>
                <a:spcPct val="0"/>
              </a:spcBef>
              <a:spcAft>
                <a:spcPct val="0"/>
              </a:spcAft>
            </a:pP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引流款</a:t>
            </a:r>
          </a:p>
        </p:txBody>
      </p:sp>
      <p:sp>
        <p:nvSpPr>
          <p:cNvPr id="138" name="740388">
            <a:extLst>
              <a:ext uri="{FF2B5EF4-FFF2-40B4-BE49-F238E27FC236}">
                <a16:creationId xmlns:a16="http://schemas.microsoft.com/office/drawing/2014/main" id="{260E4A25-7C9C-4843-BF20-CB40F5911EAA}"/>
              </a:ext>
            </a:extLst>
          </p:cNvPr>
          <p:cNvSpPr/>
          <p:nvPr/>
        </p:nvSpPr>
        <p:spPr>
          <a:xfrm>
            <a:off x="1595970" y="2192843"/>
            <a:ext cx="3998521" cy="1542730"/>
          </a:xfrm>
          <a:prstGeom prst="rect">
            <a:avLst/>
          </a:prstGeom>
          <a:noFill/>
        </p:spPr>
        <p:txBody>
          <a:bodyPr wrap="square">
            <a:spAutoFit/>
          </a:bodyPr>
          <a:lstStyle/>
          <a:p>
            <a:pPr algn="just" defTabSz="914034" fontAlgn="base">
              <a:lnSpc>
                <a:spcPct val="120000"/>
              </a:lnSpc>
              <a:spcBef>
                <a:spcPct val="0"/>
              </a:spcBef>
              <a:spcAft>
                <a:spcPct val="0"/>
              </a:spcAft>
            </a:pPr>
            <a:r>
              <a:rPr lang="zh-CN" altLang="en-US" sz="1598" dirty="0">
                <a:solidFill>
                  <a:srgbClr val="000000"/>
                </a:solidFill>
                <a:latin typeface="优设标题黑" panose="00000500000000000000" pitchFamily="2" charset="-122"/>
                <a:ea typeface="优设标题黑" panose="00000500000000000000" pitchFamily="2" charset="-122"/>
                <a:sym typeface="+mn-lt"/>
              </a:rPr>
              <a:t>为直播间聚集人气，让更多消费者进入直播间、延长消费者观看直播的停留时长并增加直播间的互动热度：福利秒杀商品、实惠爆款、薄利多销款、“噱头”商品。</a:t>
            </a:r>
          </a:p>
          <a:p>
            <a:pPr algn="just" defTabSz="914034" fontAlgn="base">
              <a:lnSpc>
                <a:spcPct val="120000"/>
              </a:lnSpc>
              <a:spcBef>
                <a:spcPct val="0"/>
              </a:spcBef>
              <a:spcAft>
                <a:spcPct val="0"/>
              </a:spcAft>
            </a:pPr>
            <a:endParaRPr lang="zh-CN" altLang="en-US" sz="1598" dirty="0">
              <a:solidFill>
                <a:srgbClr val="000000"/>
              </a:solidFill>
              <a:latin typeface="优设标题黑" panose="00000500000000000000" pitchFamily="2" charset="-122"/>
              <a:ea typeface="优设标题黑" panose="00000500000000000000" pitchFamily="2" charset="-122"/>
              <a:sym typeface="+mn-lt"/>
            </a:endParaRPr>
          </a:p>
        </p:txBody>
      </p:sp>
      <p:grpSp>
        <p:nvGrpSpPr>
          <p:cNvPr id="139" name="584569">
            <a:extLst>
              <a:ext uri="{FF2B5EF4-FFF2-40B4-BE49-F238E27FC236}">
                <a16:creationId xmlns:a16="http://schemas.microsoft.com/office/drawing/2014/main" id="{5E157405-1C6B-4176-B7C5-1C7301040F30}"/>
              </a:ext>
            </a:extLst>
          </p:cNvPr>
          <p:cNvGrpSpPr/>
          <p:nvPr/>
        </p:nvGrpSpPr>
        <p:grpSpPr>
          <a:xfrm>
            <a:off x="1331669" y="1554910"/>
            <a:ext cx="726507" cy="595734"/>
            <a:chOff x="5159375" y="693738"/>
            <a:chExt cx="476251" cy="390525"/>
          </a:xfrm>
        </p:grpSpPr>
        <p:sp>
          <p:nvSpPr>
            <p:cNvPr id="140" name="Freeform 5">
              <a:extLst>
                <a:ext uri="{FF2B5EF4-FFF2-40B4-BE49-F238E27FC236}">
                  <a16:creationId xmlns:a16="http://schemas.microsoft.com/office/drawing/2014/main" id="{9F50CDD8-1D41-40DA-A55C-6BDAD038F17B}"/>
                </a:ext>
              </a:extLst>
            </p:cNvPr>
            <p:cNvSpPr>
              <a:spLocks/>
            </p:cNvSpPr>
            <p:nvPr/>
          </p:nvSpPr>
          <p:spPr bwMode="auto">
            <a:xfrm>
              <a:off x="5159375" y="693738"/>
              <a:ext cx="465138" cy="23813"/>
            </a:xfrm>
            <a:custGeom>
              <a:avLst/>
              <a:gdLst>
                <a:gd name="T0" fmla="*/ 0 w 1277"/>
                <a:gd name="T1" fmla="*/ 66 h 66"/>
                <a:gd name="T2" fmla="*/ 1221 w 1277"/>
                <a:gd name="T3" fmla="*/ 66 h 66"/>
                <a:gd name="T4" fmla="*/ 1277 w 1277"/>
                <a:gd name="T5" fmla="*/ 0 h 66"/>
                <a:gd name="T6" fmla="*/ 56 w 1277"/>
                <a:gd name="T7" fmla="*/ 0 h 66"/>
                <a:gd name="T8" fmla="*/ 0 w 1277"/>
                <a:gd name="T9" fmla="*/ 66 h 66"/>
              </a:gdLst>
              <a:ahLst/>
              <a:cxnLst>
                <a:cxn ang="0">
                  <a:pos x="T0" y="T1"/>
                </a:cxn>
                <a:cxn ang="0">
                  <a:pos x="T2" y="T3"/>
                </a:cxn>
                <a:cxn ang="0">
                  <a:pos x="T4" y="T5"/>
                </a:cxn>
                <a:cxn ang="0">
                  <a:pos x="T6" y="T7"/>
                </a:cxn>
                <a:cxn ang="0">
                  <a:pos x="T8" y="T9"/>
                </a:cxn>
              </a:cxnLst>
              <a:rect l="0" t="0" r="r" b="b"/>
              <a:pathLst>
                <a:path w="1277" h="66">
                  <a:moveTo>
                    <a:pt x="0" y="66"/>
                  </a:moveTo>
                  <a:cubicBezTo>
                    <a:pt x="384" y="66"/>
                    <a:pt x="837" y="66"/>
                    <a:pt x="1221" y="66"/>
                  </a:cubicBezTo>
                  <a:cubicBezTo>
                    <a:pt x="1234" y="34"/>
                    <a:pt x="1248" y="10"/>
                    <a:pt x="1277" y="0"/>
                  </a:cubicBezTo>
                  <a:cubicBezTo>
                    <a:pt x="893" y="0"/>
                    <a:pt x="440" y="0"/>
                    <a:pt x="56" y="0"/>
                  </a:cubicBezTo>
                  <a:cubicBezTo>
                    <a:pt x="13" y="8"/>
                    <a:pt x="0" y="40"/>
                    <a:pt x="0" y="66"/>
                  </a:cubicBezTo>
                  <a:close/>
                </a:path>
              </a:pathLst>
            </a:custGeom>
            <a:solidFill>
              <a:schemeClr val="accent1">
                <a:lumMod val="50000"/>
              </a:schemeClr>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41" name="Freeform 6">
              <a:extLst>
                <a:ext uri="{FF2B5EF4-FFF2-40B4-BE49-F238E27FC236}">
                  <a16:creationId xmlns:a16="http://schemas.microsoft.com/office/drawing/2014/main" id="{D71BCF35-015C-4180-9D47-EA4E89F5AA6D}"/>
                </a:ext>
              </a:extLst>
            </p:cNvPr>
            <p:cNvSpPr>
              <a:spLocks/>
            </p:cNvSpPr>
            <p:nvPr/>
          </p:nvSpPr>
          <p:spPr bwMode="auto">
            <a:xfrm>
              <a:off x="5180013" y="693738"/>
              <a:ext cx="455613" cy="390525"/>
            </a:xfrm>
            <a:custGeom>
              <a:avLst/>
              <a:gdLst>
                <a:gd name="T0" fmla="*/ 1221 w 1252"/>
                <a:gd name="T1" fmla="*/ 0 h 1062"/>
                <a:gd name="T2" fmla="*/ 1252 w 1252"/>
                <a:gd name="T3" fmla="*/ 88 h 1062"/>
                <a:gd name="T4" fmla="*/ 1252 w 1252"/>
                <a:gd name="T5" fmla="*/ 934 h 1062"/>
                <a:gd name="T6" fmla="*/ 1124 w 1252"/>
                <a:gd name="T7" fmla="*/ 1062 h 1062"/>
                <a:gd name="T8" fmla="*/ 159 w 1252"/>
                <a:gd name="T9" fmla="*/ 1062 h 1062"/>
                <a:gd name="T10" fmla="*/ 31 w 1252"/>
                <a:gd name="T11" fmla="*/ 934 h 1062"/>
                <a:gd name="T12" fmla="*/ 31 w 1252"/>
                <a:gd name="T13" fmla="*/ 79 h 1062"/>
                <a:gd name="T14" fmla="*/ 0 w 1252"/>
                <a:gd name="T15" fmla="*/ 0 h 1062"/>
                <a:gd name="T16" fmla="*/ 1221 w 1252"/>
                <a:gd name="T17" fmla="*/ 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2" h="1062">
                  <a:moveTo>
                    <a:pt x="1221" y="0"/>
                  </a:moveTo>
                  <a:cubicBezTo>
                    <a:pt x="1232" y="9"/>
                    <a:pt x="1252" y="35"/>
                    <a:pt x="1252" y="88"/>
                  </a:cubicBezTo>
                  <a:lnTo>
                    <a:pt x="1252" y="934"/>
                  </a:lnTo>
                  <a:cubicBezTo>
                    <a:pt x="1252" y="1005"/>
                    <a:pt x="1195" y="1062"/>
                    <a:pt x="1124" y="1062"/>
                  </a:cubicBezTo>
                  <a:lnTo>
                    <a:pt x="159" y="1062"/>
                  </a:lnTo>
                  <a:cubicBezTo>
                    <a:pt x="88" y="1062"/>
                    <a:pt x="31" y="1005"/>
                    <a:pt x="31" y="934"/>
                  </a:cubicBezTo>
                  <a:cubicBezTo>
                    <a:pt x="31" y="649"/>
                    <a:pt x="31" y="364"/>
                    <a:pt x="31" y="79"/>
                  </a:cubicBezTo>
                  <a:cubicBezTo>
                    <a:pt x="30" y="43"/>
                    <a:pt x="21" y="16"/>
                    <a:pt x="0" y="0"/>
                  </a:cubicBezTo>
                  <a:cubicBezTo>
                    <a:pt x="407" y="0"/>
                    <a:pt x="814" y="0"/>
                    <a:pt x="1221" y="0"/>
                  </a:cubicBezTo>
                  <a:close/>
                </a:path>
              </a:pathLst>
            </a:custGeom>
            <a:solidFill>
              <a:srgbClr val="0760D9"/>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42" name="956989">
            <a:extLst>
              <a:ext uri="{FF2B5EF4-FFF2-40B4-BE49-F238E27FC236}">
                <a16:creationId xmlns:a16="http://schemas.microsoft.com/office/drawing/2014/main" id="{8D0480A4-37AB-4477-941C-084E0A460DF6}"/>
              </a:ext>
            </a:extLst>
          </p:cNvPr>
          <p:cNvSpPr txBox="1"/>
          <p:nvPr/>
        </p:nvSpPr>
        <p:spPr>
          <a:xfrm>
            <a:off x="1524294" y="1532513"/>
            <a:ext cx="484483" cy="645827"/>
          </a:xfrm>
          <a:prstGeom prst="rect">
            <a:avLst/>
          </a:prstGeom>
          <a:noFill/>
        </p:spPr>
        <p:txBody>
          <a:bodyPr wrap="square" rtlCol="0">
            <a:spAutoFit/>
          </a:bodyPr>
          <a:lstStyle/>
          <a:p>
            <a:pPr defTabSz="914034" fontAlgn="base">
              <a:spcBef>
                <a:spcPct val="0"/>
              </a:spcBef>
              <a:spcAft>
                <a:spcPct val="0"/>
              </a:spcAft>
            </a:pPr>
            <a:r>
              <a:rPr lang="en-US" altLang="zh-CN" sz="3598" dirty="0">
                <a:solidFill>
                  <a:srgbClr val="FFFFFF"/>
                </a:solidFill>
                <a:latin typeface="优设标题黑" panose="00000500000000000000" pitchFamily="2" charset="-122"/>
                <a:ea typeface="优设标题黑" panose="00000500000000000000" pitchFamily="2" charset="-122"/>
              </a:rPr>
              <a:t>1</a:t>
            </a:r>
            <a:endParaRPr lang="zh-CN" altLang="en-US" sz="3598" dirty="0">
              <a:solidFill>
                <a:srgbClr val="FFFFFF"/>
              </a:solidFill>
              <a:latin typeface="优设标题黑" panose="00000500000000000000" pitchFamily="2" charset="-122"/>
              <a:ea typeface="优设标题黑" panose="00000500000000000000" pitchFamily="2" charset="-122"/>
            </a:endParaRPr>
          </a:p>
        </p:txBody>
      </p:sp>
      <p:sp>
        <p:nvSpPr>
          <p:cNvPr id="143" name="791160">
            <a:extLst>
              <a:ext uri="{FF2B5EF4-FFF2-40B4-BE49-F238E27FC236}">
                <a16:creationId xmlns:a16="http://schemas.microsoft.com/office/drawing/2014/main" id="{E602B730-776A-473F-9C24-7902502CBB27}"/>
              </a:ext>
            </a:extLst>
          </p:cNvPr>
          <p:cNvSpPr/>
          <p:nvPr/>
        </p:nvSpPr>
        <p:spPr bwMode="auto">
          <a:xfrm>
            <a:off x="6439647" y="1585825"/>
            <a:ext cx="4378236" cy="2090609"/>
          </a:xfrm>
          <a:prstGeom prst="roundRect">
            <a:avLst>
              <a:gd name="adj" fmla="val 9888"/>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44" name="163580">
            <a:extLst>
              <a:ext uri="{FF2B5EF4-FFF2-40B4-BE49-F238E27FC236}">
                <a16:creationId xmlns:a16="http://schemas.microsoft.com/office/drawing/2014/main" id="{A00FF9BA-B63C-43E9-A106-FFC525D21425}"/>
              </a:ext>
            </a:extLst>
          </p:cNvPr>
          <p:cNvSpPr/>
          <p:nvPr/>
        </p:nvSpPr>
        <p:spPr>
          <a:xfrm>
            <a:off x="6931498" y="1784850"/>
            <a:ext cx="3286377" cy="399981"/>
          </a:xfrm>
          <a:prstGeom prst="rect">
            <a:avLst/>
          </a:prstGeom>
        </p:spPr>
        <p:txBody>
          <a:bodyPr wrap="square">
            <a:spAutoFit/>
          </a:bodyPr>
          <a:lstStyle/>
          <a:p>
            <a:pPr defTabSz="914034" fontAlgn="base">
              <a:spcBef>
                <a:spcPct val="0"/>
              </a:spcBef>
              <a:spcAft>
                <a:spcPct val="0"/>
              </a:spcAft>
            </a:pP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转化款</a:t>
            </a:r>
          </a:p>
        </p:txBody>
      </p:sp>
      <p:sp>
        <p:nvSpPr>
          <p:cNvPr id="145" name="435009">
            <a:extLst>
              <a:ext uri="{FF2B5EF4-FFF2-40B4-BE49-F238E27FC236}">
                <a16:creationId xmlns:a16="http://schemas.microsoft.com/office/drawing/2014/main" id="{27CBD029-8CF5-4017-820B-7D96350F0349}"/>
              </a:ext>
            </a:extLst>
          </p:cNvPr>
          <p:cNvSpPr/>
          <p:nvPr/>
        </p:nvSpPr>
        <p:spPr>
          <a:xfrm>
            <a:off x="6532465" y="2259878"/>
            <a:ext cx="3998521" cy="1247649"/>
          </a:xfrm>
          <a:prstGeom prst="rect">
            <a:avLst/>
          </a:prstGeom>
          <a:noFill/>
        </p:spPr>
        <p:txBody>
          <a:bodyPr wrap="square">
            <a:spAutoFit/>
          </a:bodyPr>
          <a:lstStyle/>
          <a:p>
            <a:pPr algn="just" defTabSz="914034" fontAlgn="base">
              <a:lnSpc>
                <a:spcPct val="120000"/>
              </a:lnSpc>
              <a:spcBef>
                <a:spcPct val="0"/>
              </a:spcBef>
              <a:spcAft>
                <a:spcPct val="0"/>
              </a:spcAft>
            </a:pPr>
            <a:r>
              <a:rPr lang="zh-CN" altLang="en-US" sz="1598" dirty="0">
                <a:solidFill>
                  <a:srgbClr val="000000"/>
                </a:solidFill>
                <a:latin typeface="优设标题黑" panose="00000500000000000000" pitchFamily="2" charset="-122"/>
                <a:ea typeface="优设标题黑" panose="00000500000000000000" pitchFamily="2" charset="-122"/>
                <a:sym typeface="+mn-lt"/>
              </a:rPr>
              <a:t>主力商品，负责达成整场直播的销售目标，同时也是备货量最大的商品：商品本身过硬的质量、与看播观众的匹配、商品的知名度和讨论度高、过往的销售数据验证。</a:t>
            </a:r>
          </a:p>
        </p:txBody>
      </p:sp>
      <p:sp>
        <p:nvSpPr>
          <p:cNvPr id="146" name="370280">
            <a:extLst>
              <a:ext uri="{FF2B5EF4-FFF2-40B4-BE49-F238E27FC236}">
                <a16:creationId xmlns:a16="http://schemas.microsoft.com/office/drawing/2014/main" id="{79C3695F-5E68-438B-94CF-12C853951F1A}"/>
              </a:ext>
            </a:extLst>
          </p:cNvPr>
          <p:cNvSpPr/>
          <p:nvPr/>
        </p:nvSpPr>
        <p:spPr bwMode="auto">
          <a:xfrm>
            <a:off x="10617273" y="1585826"/>
            <a:ext cx="216833" cy="2090609"/>
          </a:xfrm>
          <a:custGeom>
            <a:avLst/>
            <a:gdLst>
              <a:gd name="connsiteX0" fmla="*/ 0 w 217003"/>
              <a:gd name="connsiteY0" fmla="*/ 0 h 2092243"/>
              <a:gd name="connsiteX1" fmla="*/ 10122 w 217003"/>
              <a:gd name="connsiteY1" fmla="*/ 0 h 2092243"/>
              <a:gd name="connsiteX2" fmla="*/ 217003 w 217003"/>
              <a:gd name="connsiteY2" fmla="*/ 206881 h 2092243"/>
              <a:gd name="connsiteX3" fmla="*/ 217003 w 217003"/>
              <a:gd name="connsiteY3" fmla="*/ 1885362 h 2092243"/>
              <a:gd name="connsiteX4" fmla="*/ 10122 w 217003"/>
              <a:gd name="connsiteY4" fmla="*/ 2092243 h 2092243"/>
              <a:gd name="connsiteX5" fmla="*/ 0 w 217003"/>
              <a:gd name="connsiteY5" fmla="*/ 2092243 h 2092243"/>
              <a:gd name="connsiteX6" fmla="*/ 0 w 217003"/>
              <a:gd name="connsiteY6" fmla="*/ 0 h 209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03" h="2092243">
                <a:moveTo>
                  <a:pt x="0" y="0"/>
                </a:moveTo>
                <a:lnTo>
                  <a:pt x="10122" y="0"/>
                </a:lnTo>
                <a:cubicBezTo>
                  <a:pt x="124379" y="0"/>
                  <a:pt x="217003" y="92624"/>
                  <a:pt x="217003" y="206881"/>
                </a:cubicBezTo>
                <a:lnTo>
                  <a:pt x="217003" y="1885362"/>
                </a:lnTo>
                <a:cubicBezTo>
                  <a:pt x="217003" y="1999619"/>
                  <a:pt x="124379" y="2092243"/>
                  <a:pt x="10122" y="2092243"/>
                </a:cubicBezTo>
                <a:lnTo>
                  <a:pt x="0" y="2092243"/>
                </a:lnTo>
                <a:lnTo>
                  <a:pt x="0" y="0"/>
                </a:lnTo>
                <a:close/>
              </a:path>
            </a:pathLst>
          </a:custGeom>
          <a:solidFill>
            <a:srgbClr val="FFC000"/>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nvGrpSpPr>
          <p:cNvPr id="147" name="641600">
            <a:extLst>
              <a:ext uri="{FF2B5EF4-FFF2-40B4-BE49-F238E27FC236}">
                <a16:creationId xmlns:a16="http://schemas.microsoft.com/office/drawing/2014/main" id="{9B85410E-D8B1-42CB-A0D4-98C1E766CB2A}"/>
              </a:ext>
            </a:extLst>
          </p:cNvPr>
          <p:cNvGrpSpPr/>
          <p:nvPr/>
        </p:nvGrpSpPr>
        <p:grpSpPr>
          <a:xfrm>
            <a:off x="6214576" y="1552433"/>
            <a:ext cx="726507" cy="595734"/>
            <a:chOff x="5159375" y="693738"/>
            <a:chExt cx="476251" cy="390525"/>
          </a:xfrm>
        </p:grpSpPr>
        <p:sp>
          <p:nvSpPr>
            <p:cNvPr id="148" name="Freeform 5">
              <a:extLst>
                <a:ext uri="{FF2B5EF4-FFF2-40B4-BE49-F238E27FC236}">
                  <a16:creationId xmlns:a16="http://schemas.microsoft.com/office/drawing/2014/main" id="{8FC6B77D-1DED-4E8A-93E8-AD270FE95FE4}"/>
                </a:ext>
              </a:extLst>
            </p:cNvPr>
            <p:cNvSpPr>
              <a:spLocks/>
            </p:cNvSpPr>
            <p:nvPr/>
          </p:nvSpPr>
          <p:spPr bwMode="auto">
            <a:xfrm>
              <a:off x="5159375" y="693738"/>
              <a:ext cx="465138" cy="23813"/>
            </a:xfrm>
            <a:custGeom>
              <a:avLst/>
              <a:gdLst>
                <a:gd name="T0" fmla="*/ 0 w 1277"/>
                <a:gd name="T1" fmla="*/ 66 h 66"/>
                <a:gd name="T2" fmla="*/ 1221 w 1277"/>
                <a:gd name="T3" fmla="*/ 66 h 66"/>
                <a:gd name="T4" fmla="*/ 1277 w 1277"/>
                <a:gd name="T5" fmla="*/ 0 h 66"/>
                <a:gd name="T6" fmla="*/ 56 w 1277"/>
                <a:gd name="T7" fmla="*/ 0 h 66"/>
                <a:gd name="T8" fmla="*/ 0 w 1277"/>
                <a:gd name="T9" fmla="*/ 66 h 66"/>
              </a:gdLst>
              <a:ahLst/>
              <a:cxnLst>
                <a:cxn ang="0">
                  <a:pos x="T0" y="T1"/>
                </a:cxn>
                <a:cxn ang="0">
                  <a:pos x="T2" y="T3"/>
                </a:cxn>
                <a:cxn ang="0">
                  <a:pos x="T4" y="T5"/>
                </a:cxn>
                <a:cxn ang="0">
                  <a:pos x="T6" y="T7"/>
                </a:cxn>
                <a:cxn ang="0">
                  <a:pos x="T8" y="T9"/>
                </a:cxn>
              </a:cxnLst>
              <a:rect l="0" t="0" r="r" b="b"/>
              <a:pathLst>
                <a:path w="1277" h="66">
                  <a:moveTo>
                    <a:pt x="0" y="66"/>
                  </a:moveTo>
                  <a:cubicBezTo>
                    <a:pt x="384" y="66"/>
                    <a:pt x="837" y="66"/>
                    <a:pt x="1221" y="66"/>
                  </a:cubicBezTo>
                  <a:cubicBezTo>
                    <a:pt x="1234" y="34"/>
                    <a:pt x="1248" y="10"/>
                    <a:pt x="1277" y="0"/>
                  </a:cubicBezTo>
                  <a:cubicBezTo>
                    <a:pt x="893" y="0"/>
                    <a:pt x="440" y="0"/>
                    <a:pt x="56" y="0"/>
                  </a:cubicBezTo>
                  <a:cubicBezTo>
                    <a:pt x="13" y="8"/>
                    <a:pt x="0" y="40"/>
                    <a:pt x="0" y="66"/>
                  </a:cubicBezTo>
                  <a:close/>
                </a:path>
              </a:pathLst>
            </a:custGeom>
            <a:solidFill>
              <a:schemeClr val="accent1">
                <a:lumMod val="50000"/>
              </a:schemeClr>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49" name="Freeform 6">
              <a:extLst>
                <a:ext uri="{FF2B5EF4-FFF2-40B4-BE49-F238E27FC236}">
                  <a16:creationId xmlns:a16="http://schemas.microsoft.com/office/drawing/2014/main" id="{BA8F3E75-F4DE-42C1-8C6D-BEE503861F75}"/>
                </a:ext>
              </a:extLst>
            </p:cNvPr>
            <p:cNvSpPr>
              <a:spLocks/>
            </p:cNvSpPr>
            <p:nvPr/>
          </p:nvSpPr>
          <p:spPr bwMode="auto">
            <a:xfrm>
              <a:off x="5180013" y="693738"/>
              <a:ext cx="455613" cy="390525"/>
            </a:xfrm>
            <a:custGeom>
              <a:avLst/>
              <a:gdLst>
                <a:gd name="T0" fmla="*/ 1221 w 1252"/>
                <a:gd name="T1" fmla="*/ 0 h 1062"/>
                <a:gd name="T2" fmla="*/ 1252 w 1252"/>
                <a:gd name="T3" fmla="*/ 88 h 1062"/>
                <a:gd name="T4" fmla="*/ 1252 w 1252"/>
                <a:gd name="T5" fmla="*/ 934 h 1062"/>
                <a:gd name="T6" fmla="*/ 1124 w 1252"/>
                <a:gd name="T7" fmla="*/ 1062 h 1062"/>
                <a:gd name="T8" fmla="*/ 159 w 1252"/>
                <a:gd name="T9" fmla="*/ 1062 h 1062"/>
                <a:gd name="T10" fmla="*/ 31 w 1252"/>
                <a:gd name="T11" fmla="*/ 934 h 1062"/>
                <a:gd name="T12" fmla="*/ 31 w 1252"/>
                <a:gd name="T13" fmla="*/ 79 h 1062"/>
                <a:gd name="T14" fmla="*/ 0 w 1252"/>
                <a:gd name="T15" fmla="*/ 0 h 1062"/>
                <a:gd name="T16" fmla="*/ 1221 w 1252"/>
                <a:gd name="T17" fmla="*/ 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2" h="1062">
                  <a:moveTo>
                    <a:pt x="1221" y="0"/>
                  </a:moveTo>
                  <a:cubicBezTo>
                    <a:pt x="1232" y="9"/>
                    <a:pt x="1252" y="35"/>
                    <a:pt x="1252" y="88"/>
                  </a:cubicBezTo>
                  <a:lnTo>
                    <a:pt x="1252" y="934"/>
                  </a:lnTo>
                  <a:cubicBezTo>
                    <a:pt x="1252" y="1005"/>
                    <a:pt x="1195" y="1062"/>
                    <a:pt x="1124" y="1062"/>
                  </a:cubicBezTo>
                  <a:lnTo>
                    <a:pt x="159" y="1062"/>
                  </a:lnTo>
                  <a:cubicBezTo>
                    <a:pt x="88" y="1062"/>
                    <a:pt x="31" y="1005"/>
                    <a:pt x="31" y="934"/>
                  </a:cubicBezTo>
                  <a:cubicBezTo>
                    <a:pt x="31" y="649"/>
                    <a:pt x="31" y="364"/>
                    <a:pt x="31" y="79"/>
                  </a:cubicBezTo>
                  <a:cubicBezTo>
                    <a:pt x="30" y="43"/>
                    <a:pt x="21" y="16"/>
                    <a:pt x="0" y="0"/>
                  </a:cubicBezTo>
                  <a:cubicBezTo>
                    <a:pt x="407" y="0"/>
                    <a:pt x="814" y="0"/>
                    <a:pt x="1221" y="0"/>
                  </a:cubicBezTo>
                  <a:close/>
                </a:path>
              </a:pathLst>
            </a:custGeom>
            <a:solidFill>
              <a:srgbClr val="FFC000"/>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50" name="003020">
            <a:extLst>
              <a:ext uri="{FF2B5EF4-FFF2-40B4-BE49-F238E27FC236}">
                <a16:creationId xmlns:a16="http://schemas.microsoft.com/office/drawing/2014/main" id="{9CCD8D45-7B6A-4A5A-B092-B51F6BF943B6}"/>
              </a:ext>
            </a:extLst>
          </p:cNvPr>
          <p:cNvSpPr txBox="1"/>
          <p:nvPr/>
        </p:nvSpPr>
        <p:spPr>
          <a:xfrm>
            <a:off x="6407201" y="1530036"/>
            <a:ext cx="484483" cy="645827"/>
          </a:xfrm>
          <a:prstGeom prst="rect">
            <a:avLst/>
          </a:prstGeom>
          <a:noFill/>
        </p:spPr>
        <p:txBody>
          <a:bodyPr wrap="square" rtlCol="0">
            <a:spAutoFit/>
          </a:bodyPr>
          <a:lstStyle/>
          <a:p>
            <a:pPr defTabSz="914034" fontAlgn="base">
              <a:spcBef>
                <a:spcPct val="0"/>
              </a:spcBef>
              <a:spcAft>
                <a:spcPct val="0"/>
              </a:spcAft>
            </a:pPr>
            <a:r>
              <a:rPr lang="en-US" altLang="zh-CN" sz="3598" dirty="0">
                <a:solidFill>
                  <a:srgbClr val="FFFFFF"/>
                </a:solidFill>
                <a:latin typeface="优设标题黑" panose="00000500000000000000" pitchFamily="2" charset="-122"/>
                <a:ea typeface="优设标题黑" panose="00000500000000000000" pitchFamily="2" charset="-122"/>
              </a:rPr>
              <a:t>2</a:t>
            </a:r>
            <a:endParaRPr lang="zh-CN" altLang="en-US" sz="3598" dirty="0">
              <a:solidFill>
                <a:srgbClr val="FFFFFF"/>
              </a:solidFill>
              <a:latin typeface="优设标题黑" panose="00000500000000000000" pitchFamily="2" charset="-122"/>
              <a:ea typeface="优设标题黑" panose="00000500000000000000" pitchFamily="2" charset="-122"/>
            </a:endParaRPr>
          </a:p>
        </p:txBody>
      </p:sp>
      <p:grpSp>
        <p:nvGrpSpPr>
          <p:cNvPr id="151" name="848201">
            <a:extLst>
              <a:ext uri="{FF2B5EF4-FFF2-40B4-BE49-F238E27FC236}">
                <a16:creationId xmlns:a16="http://schemas.microsoft.com/office/drawing/2014/main" id="{43F70A70-81A8-41A3-9EFA-8C6815CF307C}"/>
              </a:ext>
            </a:extLst>
          </p:cNvPr>
          <p:cNvGrpSpPr/>
          <p:nvPr/>
        </p:nvGrpSpPr>
        <p:grpSpPr>
          <a:xfrm>
            <a:off x="1476349" y="4034317"/>
            <a:ext cx="4458627" cy="2090610"/>
            <a:chOff x="1040072" y="1336757"/>
            <a:chExt cx="4897157" cy="2092244"/>
          </a:xfrm>
        </p:grpSpPr>
        <p:sp>
          <p:nvSpPr>
            <p:cNvPr id="152" name="矩形: 圆角 151">
              <a:extLst>
                <a:ext uri="{FF2B5EF4-FFF2-40B4-BE49-F238E27FC236}">
                  <a16:creationId xmlns:a16="http://schemas.microsoft.com/office/drawing/2014/main" id="{933D1B6B-E051-46CF-BF63-A8D2819D177F}"/>
                </a:ext>
              </a:extLst>
            </p:cNvPr>
            <p:cNvSpPr/>
            <p:nvPr/>
          </p:nvSpPr>
          <p:spPr bwMode="auto">
            <a:xfrm>
              <a:off x="1040072" y="1336757"/>
              <a:ext cx="4897157" cy="2092243"/>
            </a:xfrm>
            <a:prstGeom prst="roundRect">
              <a:avLst>
                <a:gd name="adj" fmla="val 9888"/>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53" name="任意多边形: 形状 152">
              <a:extLst>
                <a:ext uri="{FF2B5EF4-FFF2-40B4-BE49-F238E27FC236}">
                  <a16:creationId xmlns:a16="http://schemas.microsoft.com/office/drawing/2014/main" id="{BF73CB9F-5708-4712-80AE-72D586C8061B}"/>
                </a:ext>
              </a:extLst>
            </p:cNvPr>
            <p:cNvSpPr/>
            <p:nvPr/>
          </p:nvSpPr>
          <p:spPr bwMode="auto">
            <a:xfrm>
              <a:off x="5718927" y="1336758"/>
              <a:ext cx="217003" cy="2092243"/>
            </a:xfrm>
            <a:custGeom>
              <a:avLst/>
              <a:gdLst>
                <a:gd name="connsiteX0" fmla="*/ 0 w 217003"/>
                <a:gd name="connsiteY0" fmla="*/ 0 h 2092243"/>
                <a:gd name="connsiteX1" fmla="*/ 10122 w 217003"/>
                <a:gd name="connsiteY1" fmla="*/ 0 h 2092243"/>
                <a:gd name="connsiteX2" fmla="*/ 217003 w 217003"/>
                <a:gd name="connsiteY2" fmla="*/ 206881 h 2092243"/>
                <a:gd name="connsiteX3" fmla="*/ 217003 w 217003"/>
                <a:gd name="connsiteY3" fmla="*/ 1885362 h 2092243"/>
                <a:gd name="connsiteX4" fmla="*/ 10122 w 217003"/>
                <a:gd name="connsiteY4" fmla="*/ 2092243 h 2092243"/>
                <a:gd name="connsiteX5" fmla="*/ 0 w 217003"/>
                <a:gd name="connsiteY5" fmla="*/ 2092243 h 2092243"/>
                <a:gd name="connsiteX6" fmla="*/ 0 w 217003"/>
                <a:gd name="connsiteY6" fmla="*/ 0 h 209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03" h="2092243">
                  <a:moveTo>
                    <a:pt x="0" y="0"/>
                  </a:moveTo>
                  <a:lnTo>
                    <a:pt x="10122" y="0"/>
                  </a:lnTo>
                  <a:cubicBezTo>
                    <a:pt x="124379" y="0"/>
                    <a:pt x="217003" y="92624"/>
                    <a:pt x="217003" y="206881"/>
                  </a:cubicBezTo>
                  <a:lnTo>
                    <a:pt x="217003" y="1885362"/>
                  </a:lnTo>
                  <a:cubicBezTo>
                    <a:pt x="217003" y="1999619"/>
                    <a:pt x="124379" y="2092243"/>
                    <a:pt x="10122" y="2092243"/>
                  </a:cubicBezTo>
                  <a:lnTo>
                    <a:pt x="0" y="2092243"/>
                  </a:lnTo>
                  <a:lnTo>
                    <a:pt x="0" y="0"/>
                  </a:lnTo>
                  <a:close/>
                </a:path>
              </a:pathLst>
            </a:custGeom>
            <a:solidFill>
              <a:srgbClr val="0760D9"/>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54" name="210621">
            <a:extLst>
              <a:ext uri="{FF2B5EF4-FFF2-40B4-BE49-F238E27FC236}">
                <a16:creationId xmlns:a16="http://schemas.microsoft.com/office/drawing/2014/main" id="{AAD10162-D685-46F2-9613-7EBB38FDE3E3}"/>
              </a:ext>
            </a:extLst>
          </p:cNvPr>
          <p:cNvSpPr/>
          <p:nvPr/>
        </p:nvSpPr>
        <p:spPr>
          <a:xfrm>
            <a:off x="2048592" y="4233340"/>
            <a:ext cx="3857036" cy="399981"/>
          </a:xfrm>
          <a:prstGeom prst="rect">
            <a:avLst/>
          </a:prstGeom>
        </p:spPr>
        <p:txBody>
          <a:bodyPr wrap="square">
            <a:spAutoFit/>
          </a:bodyPr>
          <a:lstStyle/>
          <a:p>
            <a:pPr defTabSz="914034" fontAlgn="base">
              <a:spcBef>
                <a:spcPct val="0"/>
              </a:spcBef>
              <a:spcAft>
                <a:spcPct val="0"/>
              </a:spcAft>
            </a:pP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利润款</a:t>
            </a:r>
          </a:p>
        </p:txBody>
      </p:sp>
      <p:sp>
        <p:nvSpPr>
          <p:cNvPr id="155" name="055802">
            <a:extLst>
              <a:ext uri="{FF2B5EF4-FFF2-40B4-BE49-F238E27FC236}">
                <a16:creationId xmlns:a16="http://schemas.microsoft.com/office/drawing/2014/main" id="{F70E37EF-D57F-4620-B954-C5AEE507C71B}"/>
              </a:ext>
            </a:extLst>
          </p:cNvPr>
          <p:cNvSpPr/>
          <p:nvPr/>
        </p:nvSpPr>
        <p:spPr>
          <a:xfrm>
            <a:off x="1773141" y="4733225"/>
            <a:ext cx="3660262" cy="952568"/>
          </a:xfrm>
          <a:prstGeom prst="rect">
            <a:avLst/>
          </a:prstGeom>
          <a:noFill/>
        </p:spPr>
        <p:txBody>
          <a:bodyPr wrap="square">
            <a:spAutoFit/>
          </a:bodyPr>
          <a:lstStyle/>
          <a:p>
            <a:pPr algn="just" defTabSz="914034" fontAlgn="base">
              <a:lnSpc>
                <a:spcPct val="120000"/>
              </a:lnSpc>
              <a:spcBef>
                <a:spcPct val="0"/>
              </a:spcBef>
              <a:spcAft>
                <a:spcPct val="0"/>
              </a:spcAft>
            </a:pPr>
            <a:r>
              <a:rPr lang="zh-CN" altLang="en-US" sz="1598" dirty="0">
                <a:solidFill>
                  <a:srgbClr val="000000"/>
                </a:solidFill>
                <a:latin typeface="优设标题黑" panose="00000500000000000000" pitchFamily="2" charset="-122"/>
                <a:ea typeface="优设标题黑" panose="00000500000000000000" pitchFamily="2" charset="-122"/>
                <a:sym typeface="+mn-lt"/>
              </a:rPr>
              <a:t>利润款是一场直播中商家用来向上寻求更多利润回报的商品：独特性、竞争优势、抢新心智、囤货心智。</a:t>
            </a:r>
          </a:p>
        </p:txBody>
      </p:sp>
      <p:grpSp>
        <p:nvGrpSpPr>
          <p:cNvPr id="156" name="427222">
            <a:extLst>
              <a:ext uri="{FF2B5EF4-FFF2-40B4-BE49-F238E27FC236}">
                <a16:creationId xmlns:a16="http://schemas.microsoft.com/office/drawing/2014/main" id="{42E212A9-31D6-4DEC-BA9D-4F797610D84F}"/>
              </a:ext>
            </a:extLst>
          </p:cNvPr>
          <p:cNvGrpSpPr/>
          <p:nvPr/>
        </p:nvGrpSpPr>
        <p:grpSpPr>
          <a:xfrm>
            <a:off x="1331669" y="4000924"/>
            <a:ext cx="726507" cy="595734"/>
            <a:chOff x="5159375" y="693738"/>
            <a:chExt cx="476251" cy="390525"/>
          </a:xfrm>
        </p:grpSpPr>
        <p:sp>
          <p:nvSpPr>
            <p:cNvPr id="157" name="Freeform 5">
              <a:extLst>
                <a:ext uri="{FF2B5EF4-FFF2-40B4-BE49-F238E27FC236}">
                  <a16:creationId xmlns:a16="http://schemas.microsoft.com/office/drawing/2014/main" id="{71CBFF3B-66F0-4C11-A711-A2DBF63186EE}"/>
                </a:ext>
              </a:extLst>
            </p:cNvPr>
            <p:cNvSpPr>
              <a:spLocks/>
            </p:cNvSpPr>
            <p:nvPr/>
          </p:nvSpPr>
          <p:spPr bwMode="auto">
            <a:xfrm>
              <a:off x="5159375" y="693738"/>
              <a:ext cx="465138" cy="23813"/>
            </a:xfrm>
            <a:custGeom>
              <a:avLst/>
              <a:gdLst>
                <a:gd name="T0" fmla="*/ 0 w 1277"/>
                <a:gd name="T1" fmla="*/ 66 h 66"/>
                <a:gd name="T2" fmla="*/ 1221 w 1277"/>
                <a:gd name="T3" fmla="*/ 66 h 66"/>
                <a:gd name="T4" fmla="*/ 1277 w 1277"/>
                <a:gd name="T5" fmla="*/ 0 h 66"/>
                <a:gd name="T6" fmla="*/ 56 w 1277"/>
                <a:gd name="T7" fmla="*/ 0 h 66"/>
                <a:gd name="T8" fmla="*/ 0 w 1277"/>
                <a:gd name="T9" fmla="*/ 66 h 66"/>
              </a:gdLst>
              <a:ahLst/>
              <a:cxnLst>
                <a:cxn ang="0">
                  <a:pos x="T0" y="T1"/>
                </a:cxn>
                <a:cxn ang="0">
                  <a:pos x="T2" y="T3"/>
                </a:cxn>
                <a:cxn ang="0">
                  <a:pos x="T4" y="T5"/>
                </a:cxn>
                <a:cxn ang="0">
                  <a:pos x="T6" y="T7"/>
                </a:cxn>
                <a:cxn ang="0">
                  <a:pos x="T8" y="T9"/>
                </a:cxn>
              </a:cxnLst>
              <a:rect l="0" t="0" r="r" b="b"/>
              <a:pathLst>
                <a:path w="1277" h="66">
                  <a:moveTo>
                    <a:pt x="0" y="66"/>
                  </a:moveTo>
                  <a:cubicBezTo>
                    <a:pt x="384" y="66"/>
                    <a:pt x="837" y="66"/>
                    <a:pt x="1221" y="66"/>
                  </a:cubicBezTo>
                  <a:cubicBezTo>
                    <a:pt x="1234" y="34"/>
                    <a:pt x="1248" y="10"/>
                    <a:pt x="1277" y="0"/>
                  </a:cubicBezTo>
                  <a:cubicBezTo>
                    <a:pt x="893" y="0"/>
                    <a:pt x="440" y="0"/>
                    <a:pt x="56" y="0"/>
                  </a:cubicBezTo>
                  <a:cubicBezTo>
                    <a:pt x="13" y="8"/>
                    <a:pt x="0" y="40"/>
                    <a:pt x="0" y="66"/>
                  </a:cubicBezTo>
                  <a:close/>
                </a:path>
              </a:pathLst>
            </a:custGeom>
            <a:solidFill>
              <a:schemeClr val="accent1">
                <a:lumMod val="50000"/>
              </a:schemeClr>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58" name="Freeform 6">
              <a:extLst>
                <a:ext uri="{FF2B5EF4-FFF2-40B4-BE49-F238E27FC236}">
                  <a16:creationId xmlns:a16="http://schemas.microsoft.com/office/drawing/2014/main" id="{30596FDC-4882-4992-B438-D90FA9483292}"/>
                </a:ext>
              </a:extLst>
            </p:cNvPr>
            <p:cNvSpPr>
              <a:spLocks/>
            </p:cNvSpPr>
            <p:nvPr/>
          </p:nvSpPr>
          <p:spPr bwMode="auto">
            <a:xfrm>
              <a:off x="5180013" y="693738"/>
              <a:ext cx="455613" cy="390525"/>
            </a:xfrm>
            <a:custGeom>
              <a:avLst/>
              <a:gdLst>
                <a:gd name="T0" fmla="*/ 1221 w 1252"/>
                <a:gd name="T1" fmla="*/ 0 h 1062"/>
                <a:gd name="T2" fmla="*/ 1252 w 1252"/>
                <a:gd name="T3" fmla="*/ 88 h 1062"/>
                <a:gd name="T4" fmla="*/ 1252 w 1252"/>
                <a:gd name="T5" fmla="*/ 934 h 1062"/>
                <a:gd name="T6" fmla="*/ 1124 w 1252"/>
                <a:gd name="T7" fmla="*/ 1062 h 1062"/>
                <a:gd name="T8" fmla="*/ 159 w 1252"/>
                <a:gd name="T9" fmla="*/ 1062 h 1062"/>
                <a:gd name="T10" fmla="*/ 31 w 1252"/>
                <a:gd name="T11" fmla="*/ 934 h 1062"/>
                <a:gd name="T12" fmla="*/ 31 w 1252"/>
                <a:gd name="T13" fmla="*/ 79 h 1062"/>
                <a:gd name="T14" fmla="*/ 0 w 1252"/>
                <a:gd name="T15" fmla="*/ 0 h 1062"/>
                <a:gd name="T16" fmla="*/ 1221 w 1252"/>
                <a:gd name="T17" fmla="*/ 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2" h="1062">
                  <a:moveTo>
                    <a:pt x="1221" y="0"/>
                  </a:moveTo>
                  <a:cubicBezTo>
                    <a:pt x="1232" y="9"/>
                    <a:pt x="1252" y="35"/>
                    <a:pt x="1252" y="88"/>
                  </a:cubicBezTo>
                  <a:lnTo>
                    <a:pt x="1252" y="934"/>
                  </a:lnTo>
                  <a:cubicBezTo>
                    <a:pt x="1252" y="1005"/>
                    <a:pt x="1195" y="1062"/>
                    <a:pt x="1124" y="1062"/>
                  </a:cubicBezTo>
                  <a:lnTo>
                    <a:pt x="159" y="1062"/>
                  </a:lnTo>
                  <a:cubicBezTo>
                    <a:pt x="88" y="1062"/>
                    <a:pt x="31" y="1005"/>
                    <a:pt x="31" y="934"/>
                  </a:cubicBezTo>
                  <a:cubicBezTo>
                    <a:pt x="31" y="649"/>
                    <a:pt x="31" y="364"/>
                    <a:pt x="31" y="79"/>
                  </a:cubicBezTo>
                  <a:cubicBezTo>
                    <a:pt x="30" y="43"/>
                    <a:pt x="21" y="16"/>
                    <a:pt x="0" y="0"/>
                  </a:cubicBezTo>
                  <a:cubicBezTo>
                    <a:pt x="407" y="0"/>
                    <a:pt x="814" y="0"/>
                    <a:pt x="1221" y="0"/>
                  </a:cubicBezTo>
                  <a:close/>
                </a:path>
              </a:pathLst>
            </a:custGeom>
            <a:solidFill>
              <a:srgbClr val="0760D9"/>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59" name="799642">
            <a:extLst>
              <a:ext uri="{FF2B5EF4-FFF2-40B4-BE49-F238E27FC236}">
                <a16:creationId xmlns:a16="http://schemas.microsoft.com/office/drawing/2014/main" id="{9DFFB924-F5C9-4375-93F0-45FBB3FDEB0F}"/>
              </a:ext>
            </a:extLst>
          </p:cNvPr>
          <p:cNvSpPr txBox="1"/>
          <p:nvPr/>
        </p:nvSpPr>
        <p:spPr>
          <a:xfrm>
            <a:off x="1524294" y="3978526"/>
            <a:ext cx="484483" cy="645827"/>
          </a:xfrm>
          <a:prstGeom prst="rect">
            <a:avLst/>
          </a:prstGeom>
          <a:noFill/>
        </p:spPr>
        <p:txBody>
          <a:bodyPr wrap="square" rtlCol="0">
            <a:spAutoFit/>
          </a:bodyPr>
          <a:lstStyle/>
          <a:p>
            <a:pPr defTabSz="914034" fontAlgn="base">
              <a:spcBef>
                <a:spcPct val="0"/>
              </a:spcBef>
              <a:spcAft>
                <a:spcPct val="0"/>
              </a:spcAft>
            </a:pPr>
            <a:r>
              <a:rPr lang="en-US" altLang="zh-CN" sz="3598" dirty="0">
                <a:solidFill>
                  <a:srgbClr val="FFFFFF"/>
                </a:solidFill>
                <a:latin typeface="优设标题黑" panose="00000500000000000000" pitchFamily="2" charset="-122"/>
                <a:ea typeface="优设标题黑" panose="00000500000000000000" pitchFamily="2" charset="-122"/>
              </a:rPr>
              <a:t>3</a:t>
            </a:r>
            <a:endParaRPr lang="zh-CN" altLang="en-US" sz="3598" dirty="0">
              <a:solidFill>
                <a:srgbClr val="FFFFFF"/>
              </a:solidFill>
              <a:latin typeface="优设标题黑" panose="00000500000000000000" pitchFamily="2" charset="-122"/>
              <a:ea typeface="优设标题黑" panose="00000500000000000000" pitchFamily="2" charset="-122"/>
            </a:endParaRPr>
          </a:p>
        </p:txBody>
      </p:sp>
      <p:sp>
        <p:nvSpPr>
          <p:cNvPr id="160" name="633823">
            <a:extLst>
              <a:ext uri="{FF2B5EF4-FFF2-40B4-BE49-F238E27FC236}">
                <a16:creationId xmlns:a16="http://schemas.microsoft.com/office/drawing/2014/main" id="{8C35818E-3DC6-46C9-80A3-BC21DF909D8C}"/>
              </a:ext>
            </a:extLst>
          </p:cNvPr>
          <p:cNvSpPr/>
          <p:nvPr/>
        </p:nvSpPr>
        <p:spPr bwMode="auto">
          <a:xfrm>
            <a:off x="6439645" y="4031839"/>
            <a:ext cx="4378237" cy="2090609"/>
          </a:xfrm>
          <a:prstGeom prst="roundRect">
            <a:avLst>
              <a:gd name="adj" fmla="val 9888"/>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61" name="905343">
            <a:extLst>
              <a:ext uri="{FF2B5EF4-FFF2-40B4-BE49-F238E27FC236}">
                <a16:creationId xmlns:a16="http://schemas.microsoft.com/office/drawing/2014/main" id="{BE87BDCF-06BA-4053-9A67-7A81EB1724D8}"/>
              </a:ext>
            </a:extLst>
          </p:cNvPr>
          <p:cNvSpPr/>
          <p:nvPr/>
        </p:nvSpPr>
        <p:spPr>
          <a:xfrm>
            <a:off x="6931499" y="4230863"/>
            <a:ext cx="3669550" cy="399981"/>
          </a:xfrm>
          <a:prstGeom prst="rect">
            <a:avLst/>
          </a:prstGeom>
        </p:spPr>
        <p:txBody>
          <a:bodyPr wrap="square">
            <a:spAutoFit/>
          </a:bodyPr>
          <a:lstStyle/>
          <a:p>
            <a:pPr defTabSz="914034" fontAlgn="base">
              <a:spcBef>
                <a:spcPct val="0"/>
              </a:spcBef>
              <a:spcAft>
                <a:spcPct val="0"/>
              </a:spcAft>
            </a:pP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机会款</a:t>
            </a:r>
          </a:p>
        </p:txBody>
      </p:sp>
      <p:sp>
        <p:nvSpPr>
          <p:cNvPr id="162" name="377773">
            <a:extLst>
              <a:ext uri="{FF2B5EF4-FFF2-40B4-BE49-F238E27FC236}">
                <a16:creationId xmlns:a16="http://schemas.microsoft.com/office/drawing/2014/main" id="{0C4BA40B-CF38-4A16-A88F-18AFA5114B35}"/>
              </a:ext>
            </a:extLst>
          </p:cNvPr>
          <p:cNvSpPr/>
          <p:nvPr/>
        </p:nvSpPr>
        <p:spPr>
          <a:xfrm>
            <a:off x="6739465" y="4801300"/>
            <a:ext cx="3791521" cy="952568"/>
          </a:xfrm>
          <a:prstGeom prst="rect">
            <a:avLst/>
          </a:prstGeom>
          <a:noFill/>
        </p:spPr>
        <p:txBody>
          <a:bodyPr wrap="square">
            <a:spAutoFit/>
          </a:bodyPr>
          <a:lstStyle/>
          <a:p>
            <a:pPr algn="just" defTabSz="914034" fontAlgn="base">
              <a:lnSpc>
                <a:spcPct val="120000"/>
              </a:lnSpc>
              <a:spcBef>
                <a:spcPct val="0"/>
              </a:spcBef>
              <a:spcAft>
                <a:spcPct val="0"/>
              </a:spcAft>
            </a:pPr>
            <a:r>
              <a:rPr lang="zh-CN" altLang="en-US" sz="1598" dirty="0">
                <a:solidFill>
                  <a:srgbClr val="000000"/>
                </a:solidFill>
                <a:latin typeface="优设标题黑" panose="00000500000000000000" pitchFamily="2" charset="-122"/>
                <a:ea typeface="优设标题黑" panose="00000500000000000000" pitchFamily="2" charset="-122"/>
                <a:sym typeface="+mn-lt"/>
              </a:rPr>
              <a:t>需要关注对于第二梯队机会款的发掘和优化：借鉴爆款经验，灵活调整，快速更新，切勿过多占用直播间资源。</a:t>
            </a:r>
          </a:p>
        </p:txBody>
      </p:sp>
      <p:sp>
        <p:nvSpPr>
          <p:cNvPr id="163" name="112944">
            <a:extLst>
              <a:ext uri="{FF2B5EF4-FFF2-40B4-BE49-F238E27FC236}">
                <a16:creationId xmlns:a16="http://schemas.microsoft.com/office/drawing/2014/main" id="{27853A5B-0AAC-46D6-B9C7-105E9596861F}"/>
              </a:ext>
            </a:extLst>
          </p:cNvPr>
          <p:cNvSpPr/>
          <p:nvPr/>
        </p:nvSpPr>
        <p:spPr bwMode="auto">
          <a:xfrm>
            <a:off x="10617273" y="4031840"/>
            <a:ext cx="216833" cy="2090609"/>
          </a:xfrm>
          <a:custGeom>
            <a:avLst/>
            <a:gdLst>
              <a:gd name="connsiteX0" fmla="*/ 0 w 217003"/>
              <a:gd name="connsiteY0" fmla="*/ 0 h 2092243"/>
              <a:gd name="connsiteX1" fmla="*/ 10122 w 217003"/>
              <a:gd name="connsiteY1" fmla="*/ 0 h 2092243"/>
              <a:gd name="connsiteX2" fmla="*/ 217003 w 217003"/>
              <a:gd name="connsiteY2" fmla="*/ 206881 h 2092243"/>
              <a:gd name="connsiteX3" fmla="*/ 217003 w 217003"/>
              <a:gd name="connsiteY3" fmla="*/ 1885362 h 2092243"/>
              <a:gd name="connsiteX4" fmla="*/ 10122 w 217003"/>
              <a:gd name="connsiteY4" fmla="*/ 2092243 h 2092243"/>
              <a:gd name="connsiteX5" fmla="*/ 0 w 217003"/>
              <a:gd name="connsiteY5" fmla="*/ 2092243 h 2092243"/>
              <a:gd name="connsiteX6" fmla="*/ 0 w 217003"/>
              <a:gd name="connsiteY6" fmla="*/ 0 h 209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03" h="2092243">
                <a:moveTo>
                  <a:pt x="0" y="0"/>
                </a:moveTo>
                <a:lnTo>
                  <a:pt x="10122" y="0"/>
                </a:lnTo>
                <a:cubicBezTo>
                  <a:pt x="124379" y="0"/>
                  <a:pt x="217003" y="92624"/>
                  <a:pt x="217003" y="206881"/>
                </a:cubicBezTo>
                <a:lnTo>
                  <a:pt x="217003" y="1885362"/>
                </a:lnTo>
                <a:cubicBezTo>
                  <a:pt x="217003" y="1999619"/>
                  <a:pt x="124379" y="2092243"/>
                  <a:pt x="10122" y="2092243"/>
                </a:cubicBezTo>
                <a:lnTo>
                  <a:pt x="0" y="2092243"/>
                </a:lnTo>
                <a:lnTo>
                  <a:pt x="0" y="0"/>
                </a:lnTo>
                <a:close/>
              </a:path>
            </a:pathLst>
          </a:custGeom>
          <a:solidFill>
            <a:srgbClr val="FFC000"/>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nvGrpSpPr>
          <p:cNvPr id="164" name="584373">
            <a:extLst>
              <a:ext uri="{FF2B5EF4-FFF2-40B4-BE49-F238E27FC236}">
                <a16:creationId xmlns:a16="http://schemas.microsoft.com/office/drawing/2014/main" id="{DE2B2A01-9389-48C5-A259-C685B0531BB2}"/>
              </a:ext>
            </a:extLst>
          </p:cNvPr>
          <p:cNvGrpSpPr/>
          <p:nvPr/>
        </p:nvGrpSpPr>
        <p:grpSpPr>
          <a:xfrm>
            <a:off x="6214576" y="3998447"/>
            <a:ext cx="726507" cy="595734"/>
            <a:chOff x="5159375" y="693738"/>
            <a:chExt cx="476251" cy="390525"/>
          </a:xfrm>
        </p:grpSpPr>
        <p:sp>
          <p:nvSpPr>
            <p:cNvPr id="165" name="Freeform 5">
              <a:extLst>
                <a:ext uri="{FF2B5EF4-FFF2-40B4-BE49-F238E27FC236}">
                  <a16:creationId xmlns:a16="http://schemas.microsoft.com/office/drawing/2014/main" id="{A07C6223-1E0F-4B91-B90F-F2F1D4276995}"/>
                </a:ext>
              </a:extLst>
            </p:cNvPr>
            <p:cNvSpPr>
              <a:spLocks/>
            </p:cNvSpPr>
            <p:nvPr/>
          </p:nvSpPr>
          <p:spPr bwMode="auto">
            <a:xfrm>
              <a:off x="5159375" y="693738"/>
              <a:ext cx="465138" cy="23813"/>
            </a:xfrm>
            <a:custGeom>
              <a:avLst/>
              <a:gdLst>
                <a:gd name="T0" fmla="*/ 0 w 1277"/>
                <a:gd name="T1" fmla="*/ 66 h 66"/>
                <a:gd name="T2" fmla="*/ 1221 w 1277"/>
                <a:gd name="T3" fmla="*/ 66 h 66"/>
                <a:gd name="T4" fmla="*/ 1277 w 1277"/>
                <a:gd name="T5" fmla="*/ 0 h 66"/>
                <a:gd name="T6" fmla="*/ 56 w 1277"/>
                <a:gd name="T7" fmla="*/ 0 h 66"/>
                <a:gd name="T8" fmla="*/ 0 w 1277"/>
                <a:gd name="T9" fmla="*/ 66 h 66"/>
              </a:gdLst>
              <a:ahLst/>
              <a:cxnLst>
                <a:cxn ang="0">
                  <a:pos x="T0" y="T1"/>
                </a:cxn>
                <a:cxn ang="0">
                  <a:pos x="T2" y="T3"/>
                </a:cxn>
                <a:cxn ang="0">
                  <a:pos x="T4" y="T5"/>
                </a:cxn>
                <a:cxn ang="0">
                  <a:pos x="T6" y="T7"/>
                </a:cxn>
                <a:cxn ang="0">
                  <a:pos x="T8" y="T9"/>
                </a:cxn>
              </a:cxnLst>
              <a:rect l="0" t="0" r="r" b="b"/>
              <a:pathLst>
                <a:path w="1277" h="66">
                  <a:moveTo>
                    <a:pt x="0" y="66"/>
                  </a:moveTo>
                  <a:cubicBezTo>
                    <a:pt x="384" y="66"/>
                    <a:pt x="837" y="66"/>
                    <a:pt x="1221" y="66"/>
                  </a:cubicBezTo>
                  <a:cubicBezTo>
                    <a:pt x="1234" y="34"/>
                    <a:pt x="1248" y="10"/>
                    <a:pt x="1277" y="0"/>
                  </a:cubicBezTo>
                  <a:cubicBezTo>
                    <a:pt x="893" y="0"/>
                    <a:pt x="440" y="0"/>
                    <a:pt x="56" y="0"/>
                  </a:cubicBezTo>
                  <a:cubicBezTo>
                    <a:pt x="13" y="8"/>
                    <a:pt x="0" y="40"/>
                    <a:pt x="0" y="66"/>
                  </a:cubicBezTo>
                  <a:close/>
                </a:path>
              </a:pathLst>
            </a:custGeom>
            <a:solidFill>
              <a:schemeClr val="accent1">
                <a:lumMod val="50000"/>
              </a:schemeClr>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66" name="Freeform 6">
              <a:extLst>
                <a:ext uri="{FF2B5EF4-FFF2-40B4-BE49-F238E27FC236}">
                  <a16:creationId xmlns:a16="http://schemas.microsoft.com/office/drawing/2014/main" id="{372F2815-3372-4802-AA1C-6B069E24EA6B}"/>
                </a:ext>
              </a:extLst>
            </p:cNvPr>
            <p:cNvSpPr>
              <a:spLocks/>
            </p:cNvSpPr>
            <p:nvPr/>
          </p:nvSpPr>
          <p:spPr bwMode="auto">
            <a:xfrm>
              <a:off x="5180013" y="693738"/>
              <a:ext cx="455613" cy="390525"/>
            </a:xfrm>
            <a:custGeom>
              <a:avLst/>
              <a:gdLst>
                <a:gd name="T0" fmla="*/ 1221 w 1252"/>
                <a:gd name="T1" fmla="*/ 0 h 1062"/>
                <a:gd name="T2" fmla="*/ 1252 w 1252"/>
                <a:gd name="T3" fmla="*/ 88 h 1062"/>
                <a:gd name="T4" fmla="*/ 1252 w 1252"/>
                <a:gd name="T5" fmla="*/ 934 h 1062"/>
                <a:gd name="T6" fmla="*/ 1124 w 1252"/>
                <a:gd name="T7" fmla="*/ 1062 h 1062"/>
                <a:gd name="T8" fmla="*/ 159 w 1252"/>
                <a:gd name="T9" fmla="*/ 1062 h 1062"/>
                <a:gd name="T10" fmla="*/ 31 w 1252"/>
                <a:gd name="T11" fmla="*/ 934 h 1062"/>
                <a:gd name="T12" fmla="*/ 31 w 1252"/>
                <a:gd name="T13" fmla="*/ 79 h 1062"/>
                <a:gd name="T14" fmla="*/ 0 w 1252"/>
                <a:gd name="T15" fmla="*/ 0 h 1062"/>
                <a:gd name="T16" fmla="*/ 1221 w 1252"/>
                <a:gd name="T17" fmla="*/ 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2" h="1062">
                  <a:moveTo>
                    <a:pt x="1221" y="0"/>
                  </a:moveTo>
                  <a:cubicBezTo>
                    <a:pt x="1232" y="9"/>
                    <a:pt x="1252" y="35"/>
                    <a:pt x="1252" y="88"/>
                  </a:cubicBezTo>
                  <a:lnTo>
                    <a:pt x="1252" y="934"/>
                  </a:lnTo>
                  <a:cubicBezTo>
                    <a:pt x="1252" y="1005"/>
                    <a:pt x="1195" y="1062"/>
                    <a:pt x="1124" y="1062"/>
                  </a:cubicBezTo>
                  <a:lnTo>
                    <a:pt x="159" y="1062"/>
                  </a:lnTo>
                  <a:cubicBezTo>
                    <a:pt x="88" y="1062"/>
                    <a:pt x="31" y="1005"/>
                    <a:pt x="31" y="934"/>
                  </a:cubicBezTo>
                  <a:cubicBezTo>
                    <a:pt x="31" y="649"/>
                    <a:pt x="31" y="364"/>
                    <a:pt x="31" y="79"/>
                  </a:cubicBezTo>
                  <a:cubicBezTo>
                    <a:pt x="30" y="43"/>
                    <a:pt x="21" y="16"/>
                    <a:pt x="0" y="0"/>
                  </a:cubicBezTo>
                  <a:cubicBezTo>
                    <a:pt x="407" y="0"/>
                    <a:pt x="814" y="0"/>
                    <a:pt x="1221" y="0"/>
                  </a:cubicBezTo>
                  <a:close/>
                </a:path>
              </a:pathLst>
            </a:custGeom>
            <a:solidFill>
              <a:srgbClr val="FFC000"/>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67" name="329544">
            <a:extLst>
              <a:ext uri="{FF2B5EF4-FFF2-40B4-BE49-F238E27FC236}">
                <a16:creationId xmlns:a16="http://schemas.microsoft.com/office/drawing/2014/main" id="{34A9075D-2177-444D-A1BE-4F9F7AEECFAB}"/>
              </a:ext>
            </a:extLst>
          </p:cNvPr>
          <p:cNvSpPr txBox="1"/>
          <p:nvPr/>
        </p:nvSpPr>
        <p:spPr>
          <a:xfrm>
            <a:off x="6407201" y="3976049"/>
            <a:ext cx="484483" cy="645827"/>
          </a:xfrm>
          <a:prstGeom prst="rect">
            <a:avLst/>
          </a:prstGeom>
          <a:noFill/>
        </p:spPr>
        <p:txBody>
          <a:bodyPr wrap="square" rtlCol="0">
            <a:spAutoFit/>
          </a:bodyPr>
          <a:lstStyle/>
          <a:p>
            <a:pPr defTabSz="914034" fontAlgn="base">
              <a:spcBef>
                <a:spcPct val="0"/>
              </a:spcBef>
              <a:spcAft>
                <a:spcPct val="0"/>
              </a:spcAft>
            </a:pPr>
            <a:r>
              <a:rPr lang="en-US" altLang="zh-CN" sz="3598" dirty="0">
                <a:solidFill>
                  <a:srgbClr val="FFFFFF"/>
                </a:solidFill>
                <a:latin typeface="优设标题黑" panose="00000500000000000000" pitchFamily="2" charset="-122"/>
                <a:ea typeface="优设标题黑" panose="00000500000000000000" pitchFamily="2" charset="-122"/>
              </a:rPr>
              <a:t>4</a:t>
            </a:r>
            <a:endParaRPr lang="zh-CN" altLang="en-US" sz="3598" dirty="0">
              <a:solidFill>
                <a:srgbClr val="FFFFFF"/>
              </a:solidFill>
              <a:latin typeface="优设标题黑" panose="00000500000000000000" pitchFamily="2" charset="-122"/>
              <a:ea typeface="优设标题黑" panose="00000500000000000000" pitchFamily="2" charset="-122"/>
            </a:endParaRPr>
          </a:p>
        </p:txBody>
      </p:sp>
      <p:sp>
        <p:nvSpPr>
          <p:cNvPr id="2" name="613131">
            <a:extLst>
              <a:ext uri="{FF2B5EF4-FFF2-40B4-BE49-F238E27FC236}">
                <a16:creationId xmlns:a16="http://schemas.microsoft.com/office/drawing/2014/main" id="{53066061-992C-7337-F9ED-8718E6E78B19}"/>
              </a:ext>
            </a:extLst>
          </p:cNvPr>
          <p:cNvSpPr/>
          <p:nvPr/>
        </p:nvSpPr>
        <p:spPr>
          <a:xfrm>
            <a:off x="4587542" y="838477"/>
            <a:ext cx="3005951"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直播间组货</a:t>
            </a:r>
          </a:p>
        </p:txBody>
      </p:sp>
    </p:spTree>
    <p:extLst>
      <p:ext uri="{BB962C8B-B14F-4D97-AF65-F5344CB8AC3E}">
        <p14:creationId xmlns:p14="http://schemas.microsoft.com/office/powerpoint/2010/main" val="1274737590"/>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984309">
            <a:extLst>
              <a:ext uri="{FF2B5EF4-FFF2-40B4-BE49-F238E27FC236}">
                <a16:creationId xmlns:a16="http://schemas.microsoft.com/office/drawing/2014/main" id="{63589663-59F2-47A0-BF50-E6EFDD906508}"/>
              </a:ext>
            </a:extLst>
          </p:cNvPr>
          <p:cNvSpPr txBox="1"/>
          <p:nvPr/>
        </p:nvSpPr>
        <p:spPr>
          <a:xfrm>
            <a:off x="2936552" y="1925974"/>
            <a:ext cx="7810740" cy="3367397"/>
          </a:xfrm>
          <a:prstGeom prst="rect">
            <a:avLst/>
          </a:prstGeom>
        </p:spPr>
        <p:txBody>
          <a:bodyPr wrap="square">
            <a:spAutoFit/>
          </a:bodyPr>
          <a:lstStyle>
            <a:defPPr>
              <a:defRPr lang="zh-CN"/>
            </a:defPPr>
            <a:lvl1pPr>
              <a:defRPr sz="4800" b="1">
                <a:latin typeface="微软雅黑" panose="020B0503020204020204" pitchFamily="34" charset="-122"/>
                <a:ea typeface="微软雅黑" panose="020B0503020204020204" pitchFamily="34" charset="-122"/>
                <a:cs typeface="+mn-ea"/>
              </a:defRPr>
            </a:lvl1pPr>
          </a:lstStyle>
          <a:p>
            <a:pPr indent="457200" defTabSz="914034" fontAlgn="base">
              <a:lnSpc>
                <a:spcPct val="150000"/>
              </a:lnSpc>
              <a:spcBef>
                <a:spcPct val="0"/>
              </a:spcBef>
              <a:spcAft>
                <a:spcPct val="0"/>
              </a:spcAft>
            </a:pPr>
            <a:r>
              <a:rPr lang="zh-CN" altLang="en-US" sz="1800" b="0" dirty="0">
                <a:solidFill>
                  <a:srgbClr val="000000"/>
                </a:solidFill>
                <a:latin typeface="优设标题黑" panose="00000500000000000000" pitchFamily="2" charset="-122"/>
                <a:ea typeface="优设标题黑" panose="00000500000000000000" pitchFamily="2" charset="-122"/>
              </a:rPr>
              <a:t>该商家一场直播的组货布局为：引流款</a:t>
            </a:r>
            <a:r>
              <a:rPr lang="en-US" altLang="zh-CN" sz="1800" b="0" dirty="0">
                <a:solidFill>
                  <a:srgbClr val="000000"/>
                </a:solidFill>
                <a:latin typeface="优设标题黑" panose="00000500000000000000" pitchFamily="2" charset="-122"/>
                <a:ea typeface="优设标题黑" panose="00000500000000000000" pitchFamily="2" charset="-122"/>
              </a:rPr>
              <a:t>29</a:t>
            </a:r>
            <a:r>
              <a:rPr lang="zh-CN" altLang="en-US" sz="1800" b="0" dirty="0">
                <a:solidFill>
                  <a:srgbClr val="000000"/>
                </a:solidFill>
                <a:latin typeface="优设标题黑" panose="00000500000000000000" pitchFamily="2" charset="-122"/>
                <a:ea typeface="优设标题黑" panose="00000500000000000000" pitchFamily="2" charset="-122"/>
              </a:rPr>
              <a:t>～</a:t>
            </a:r>
            <a:r>
              <a:rPr lang="en-US" altLang="zh-CN" sz="1800" b="0" dirty="0">
                <a:solidFill>
                  <a:srgbClr val="000000"/>
                </a:solidFill>
                <a:latin typeface="优设标题黑" panose="00000500000000000000" pitchFamily="2" charset="-122"/>
                <a:ea typeface="优设标题黑" panose="00000500000000000000" pitchFamily="2" charset="-122"/>
              </a:rPr>
              <a:t>49</a:t>
            </a:r>
            <a:r>
              <a:rPr lang="zh-CN" altLang="en-US" sz="1800" b="0" dirty="0">
                <a:solidFill>
                  <a:srgbClr val="000000"/>
                </a:solidFill>
                <a:latin typeface="优设标题黑" panose="00000500000000000000" pitchFamily="2" charset="-122"/>
                <a:ea typeface="优设标题黑" panose="00000500000000000000" pitchFamily="2" charset="-122"/>
              </a:rPr>
              <a:t>元，共</a:t>
            </a:r>
            <a:r>
              <a:rPr lang="en-US" altLang="zh-CN" sz="1800" b="0" dirty="0">
                <a:solidFill>
                  <a:srgbClr val="000000"/>
                </a:solidFill>
                <a:latin typeface="优设标题黑" panose="00000500000000000000" pitchFamily="2" charset="-122"/>
                <a:ea typeface="优设标题黑" panose="00000500000000000000" pitchFamily="2" charset="-122"/>
              </a:rPr>
              <a:t>3-5</a:t>
            </a:r>
            <a:r>
              <a:rPr lang="zh-CN" altLang="en-US" sz="1800" b="0" dirty="0">
                <a:solidFill>
                  <a:srgbClr val="000000"/>
                </a:solidFill>
                <a:latin typeface="优设标题黑" panose="00000500000000000000" pitchFamily="2" charset="-122"/>
                <a:ea typeface="优设标题黑" panose="00000500000000000000" pitchFamily="2" charset="-122"/>
              </a:rPr>
              <a:t>个款；转化承接款</a:t>
            </a:r>
            <a:r>
              <a:rPr lang="en-US" altLang="zh-CN" sz="1800" b="0" dirty="0">
                <a:solidFill>
                  <a:srgbClr val="000000"/>
                </a:solidFill>
                <a:latin typeface="优设标题黑" panose="00000500000000000000" pitchFamily="2" charset="-122"/>
                <a:ea typeface="优设标题黑" panose="00000500000000000000" pitchFamily="2" charset="-122"/>
              </a:rPr>
              <a:t>99</a:t>
            </a:r>
            <a:r>
              <a:rPr lang="zh-CN" altLang="en-US" sz="1800" b="0" dirty="0">
                <a:solidFill>
                  <a:srgbClr val="000000"/>
                </a:solidFill>
                <a:latin typeface="优设标题黑" panose="00000500000000000000" pitchFamily="2" charset="-122"/>
                <a:ea typeface="优设标题黑" panose="00000500000000000000" pitchFamily="2" charset="-122"/>
              </a:rPr>
              <a:t>～</a:t>
            </a:r>
            <a:r>
              <a:rPr lang="en-US" altLang="zh-CN" sz="1800" b="0" dirty="0">
                <a:solidFill>
                  <a:srgbClr val="000000"/>
                </a:solidFill>
                <a:latin typeface="优设标题黑" panose="00000500000000000000" pitchFamily="2" charset="-122"/>
                <a:ea typeface="优设标题黑" panose="00000500000000000000" pitchFamily="2" charset="-122"/>
              </a:rPr>
              <a:t>149</a:t>
            </a:r>
            <a:r>
              <a:rPr lang="zh-CN" altLang="en-US" sz="1800" b="0" dirty="0">
                <a:solidFill>
                  <a:srgbClr val="000000"/>
                </a:solidFill>
                <a:latin typeface="优设标题黑" panose="00000500000000000000" pitchFamily="2" charset="-122"/>
                <a:ea typeface="优设标题黑" panose="00000500000000000000" pitchFamily="2" charset="-122"/>
              </a:rPr>
              <a:t>元，共</a:t>
            </a:r>
            <a:r>
              <a:rPr lang="en-US" altLang="zh-CN" sz="1800" b="0" dirty="0">
                <a:solidFill>
                  <a:srgbClr val="000000"/>
                </a:solidFill>
                <a:latin typeface="优设标题黑" panose="00000500000000000000" pitchFamily="2" charset="-122"/>
                <a:ea typeface="优设标题黑" panose="00000500000000000000" pitchFamily="2" charset="-122"/>
              </a:rPr>
              <a:t>3</a:t>
            </a:r>
            <a:r>
              <a:rPr lang="zh-CN" altLang="en-US" sz="1800" b="0" dirty="0">
                <a:solidFill>
                  <a:srgbClr val="000000"/>
                </a:solidFill>
                <a:latin typeface="优设标题黑" panose="00000500000000000000" pitchFamily="2" charset="-122"/>
                <a:ea typeface="优设标题黑" panose="00000500000000000000" pitchFamily="2" charset="-122"/>
              </a:rPr>
              <a:t>～</a:t>
            </a:r>
            <a:r>
              <a:rPr lang="en-US" altLang="zh-CN" sz="1800" b="0" dirty="0">
                <a:solidFill>
                  <a:srgbClr val="000000"/>
                </a:solidFill>
                <a:latin typeface="优设标题黑" panose="00000500000000000000" pitchFamily="2" charset="-122"/>
                <a:ea typeface="优设标题黑" panose="00000500000000000000" pitchFamily="2" charset="-122"/>
              </a:rPr>
              <a:t>4</a:t>
            </a:r>
            <a:r>
              <a:rPr lang="zh-CN" altLang="en-US" sz="1800" b="0" dirty="0">
                <a:solidFill>
                  <a:srgbClr val="000000"/>
                </a:solidFill>
                <a:latin typeface="优设标题黑" panose="00000500000000000000" pitchFamily="2" charset="-122"/>
                <a:ea typeface="优设标题黑" panose="00000500000000000000" pitchFamily="2" charset="-122"/>
              </a:rPr>
              <a:t>个款；利润款</a:t>
            </a:r>
            <a:r>
              <a:rPr lang="en-US" altLang="zh-CN" sz="1800" b="0" dirty="0">
                <a:solidFill>
                  <a:srgbClr val="000000"/>
                </a:solidFill>
                <a:latin typeface="优设标题黑" panose="00000500000000000000" pitchFamily="2" charset="-122"/>
                <a:ea typeface="优设标题黑" panose="00000500000000000000" pitchFamily="2" charset="-122"/>
              </a:rPr>
              <a:t>249</a:t>
            </a:r>
            <a:r>
              <a:rPr lang="zh-CN" altLang="en-US" sz="1800" b="0" dirty="0">
                <a:solidFill>
                  <a:srgbClr val="000000"/>
                </a:solidFill>
                <a:latin typeface="优设标题黑" panose="00000500000000000000" pitchFamily="2" charset="-122"/>
                <a:ea typeface="优设标题黑" panose="00000500000000000000" pitchFamily="2" charset="-122"/>
              </a:rPr>
              <a:t>～</a:t>
            </a:r>
            <a:r>
              <a:rPr lang="en-US" altLang="zh-CN" sz="1800" b="0" dirty="0">
                <a:solidFill>
                  <a:srgbClr val="000000"/>
                </a:solidFill>
                <a:latin typeface="优设标题黑" panose="00000500000000000000" pitchFamily="2" charset="-122"/>
                <a:ea typeface="优设标题黑" panose="00000500000000000000" pitchFamily="2" charset="-122"/>
              </a:rPr>
              <a:t>298</a:t>
            </a:r>
            <a:r>
              <a:rPr lang="zh-CN" altLang="en-US" sz="1800" b="0" dirty="0">
                <a:solidFill>
                  <a:srgbClr val="000000"/>
                </a:solidFill>
                <a:latin typeface="优设标题黑" panose="00000500000000000000" pitchFamily="2" charset="-122"/>
                <a:ea typeface="优设标题黑" panose="00000500000000000000" pitchFamily="2" charset="-122"/>
              </a:rPr>
              <a:t>元，共</a:t>
            </a:r>
            <a:r>
              <a:rPr lang="en-US" altLang="zh-CN" sz="1800" b="0" dirty="0">
                <a:solidFill>
                  <a:srgbClr val="000000"/>
                </a:solidFill>
                <a:latin typeface="优设标题黑" panose="00000500000000000000" pitchFamily="2" charset="-122"/>
                <a:ea typeface="优设标题黑" panose="00000500000000000000" pitchFamily="2" charset="-122"/>
              </a:rPr>
              <a:t>4</a:t>
            </a:r>
            <a:r>
              <a:rPr lang="zh-CN" altLang="en-US" sz="1800" b="0" dirty="0">
                <a:solidFill>
                  <a:srgbClr val="000000"/>
                </a:solidFill>
                <a:latin typeface="优设标题黑" panose="00000500000000000000" pitchFamily="2" charset="-122"/>
                <a:ea typeface="优设标题黑" panose="00000500000000000000" pitchFamily="2" charset="-122"/>
              </a:rPr>
              <a:t>～</a:t>
            </a:r>
            <a:r>
              <a:rPr lang="en-US" altLang="zh-CN" sz="1800" b="0" dirty="0">
                <a:solidFill>
                  <a:srgbClr val="000000"/>
                </a:solidFill>
                <a:latin typeface="优设标题黑" panose="00000500000000000000" pitchFamily="2" charset="-122"/>
                <a:ea typeface="优设标题黑" panose="00000500000000000000" pitchFamily="2" charset="-122"/>
              </a:rPr>
              <a:t>6</a:t>
            </a:r>
            <a:r>
              <a:rPr lang="zh-CN" altLang="en-US" sz="1800" b="0" dirty="0">
                <a:solidFill>
                  <a:srgbClr val="000000"/>
                </a:solidFill>
                <a:latin typeface="优设标题黑" panose="00000500000000000000" pitchFamily="2" charset="-122"/>
                <a:ea typeface="优设标题黑" panose="00000500000000000000" pitchFamily="2" charset="-122"/>
              </a:rPr>
              <a:t>个款。</a:t>
            </a:r>
          </a:p>
          <a:p>
            <a:pPr indent="457200" defTabSz="914034" fontAlgn="base">
              <a:lnSpc>
                <a:spcPct val="150000"/>
              </a:lnSpc>
              <a:spcBef>
                <a:spcPct val="0"/>
              </a:spcBef>
              <a:spcAft>
                <a:spcPct val="0"/>
              </a:spcAft>
            </a:pPr>
            <a:r>
              <a:rPr lang="zh-CN" altLang="en-US" sz="1800" b="0" dirty="0">
                <a:solidFill>
                  <a:srgbClr val="000000"/>
                </a:solidFill>
                <a:latin typeface="优设标题黑" panose="00000500000000000000" pitchFamily="2" charset="-122"/>
                <a:ea typeface="优设标题黑" panose="00000500000000000000" pitchFamily="2" charset="-122"/>
              </a:rPr>
              <a:t>在直播间中每隔 </a:t>
            </a:r>
            <a:r>
              <a:rPr lang="en-US" altLang="zh-CN" sz="1800" b="0" dirty="0">
                <a:solidFill>
                  <a:srgbClr val="000000"/>
                </a:solidFill>
                <a:latin typeface="优设标题黑" panose="00000500000000000000" pitchFamily="2" charset="-122"/>
                <a:ea typeface="优设标题黑" panose="00000500000000000000" pitchFamily="2" charset="-122"/>
              </a:rPr>
              <a:t>5</a:t>
            </a:r>
            <a:r>
              <a:rPr lang="zh-CN" altLang="en-US" sz="1800" b="0" dirty="0">
                <a:solidFill>
                  <a:srgbClr val="000000"/>
                </a:solidFill>
                <a:latin typeface="优设标题黑" panose="00000500000000000000" pitchFamily="2" charset="-122"/>
                <a:ea typeface="优设标题黑" panose="00000500000000000000" pitchFamily="2" charset="-122"/>
              </a:rPr>
              <a:t>～</a:t>
            </a:r>
            <a:r>
              <a:rPr lang="en-US" altLang="zh-CN" sz="1800" b="0" dirty="0">
                <a:solidFill>
                  <a:srgbClr val="000000"/>
                </a:solidFill>
                <a:latin typeface="优设标题黑" panose="00000500000000000000" pitchFamily="2" charset="-122"/>
                <a:ea typeface="优设标题黑" panose="00000500000000000000" pitchFamily="2" charset="-122"/>
              </a:rPr>
              <a:t>10 </a:t>
            </a:r>
            <a:r>
              <a:rPr lang="zh-CN" altLang="en-US" sz="1800" b="0" dirty="0">
                <a:solidFill>
                  <a:srgbClr val="000000"/>
                </a:solidFill>
                <a:latin typeface="优设标题黑" panose="00000500000000000000" pitchFamily="2" charset="-122"/>
                <a:ea typeface="优设标题黑" panose="00000500000000000000" pitchFamily="2" charset="-122"/>
              </a:rPr>
              <a:t>分钟，会通过引流款去吸引客户停留和购买，主播介绍商品的价值和卖点，配合直播间限量玩法，如低价秒杀款试吃装来招募新客户，快速圈定意向人群，积累直播间人气。后续以转化款提升直播间 </a:t>
            </a:r>
            <a:r>
              <a:rPr lang="en-US" altLang="zh-CN" sz="1800" b="0" dirty="0">
                <a:solidFill>
                  <a:srgbClr val="000000"/>
                </a:solidFill>
                <a:latin typeface="优设标题黑" panose="00000500000000000000" pitchFamily="2" charset="-122"/>
                <a:ea typeface="优设标题黑" panose="00000500000000000000" pitchFamily="2" charset="-122"/>
              </a:rPr>
              <a:t>GPM</a:t>
            </a:r>
            <a:r>
              <a:rPr lang="zh-CN" altLang="en-US" sz="1800" b="0" dirty="0">
                <a:solidFill>
                  <a:srgbClr val="000000"/>
                </a:solidFill>
                <a:latin typeface="优设标题黑" panose="00000500000000000000" pitchFamily="2" charset="-122"/>
                <a:ea typeface="优设标题黑" panose="00000500000000000000" pitchFamily="2" charset="-122"/>
              </a:rPr>
              <a:t>，吸引更多高转化力用户。同时不断引导关注粉丝团，精准投流忠实粉丝人群，主推高客单价款的性价比，引导粉丝购买礼包套装，提升整体商品交易总额。</a:t>
            </a:r>
          </a:p>
        </p:txBody>
      </p:sp>
      <p:sp>
        <p:nvSpPr>
          <p:cNvPr id="42" name="628259">
            <a:extLst>
              <a:ext uri="{FF2B5EF4-FFF2-40B4-BE49-F238E27FC236}">
                <a16:creationId xmlns:a16="http://schemas.microsoft.com/office/drawing/2014/main" id="{E3F5F500-F987-49CC-B354-B5879689DF52}"/>
              </a:ext>
            </a:extLst>
          </p:cNvPr>
          <p:cNvSpPr/>
          <p:nvPr/>
        </p:nvSpPr>
        <p:spPr bwMode="auto">
          <a:xfrm>
            <a:off x="2843561" y="1451992"/>
            <a:ext cx="1367618" cy="452598"/>
          </a:xfrm>
          <a:prstGeom prst="roundRect">
            <a:avLst>
              <a:gd name="adj" fmla="val 50000"/>
            </a:avLst>
          </a:prstGeom>
          <a:solidFill>
            <a:srgbClr val="FFC000"/>
          </a:solidFill>
          <a:ln w="12700" cap="flat" cmpd="sng" algn="ctr">
            <a:noFill/>
            <a:prstDash val="solid"/>
            <a:roun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base">
              <a:spcBef>
                <a:spcPct val="0"/>
              </a:spcBef>
              <a:spcAft>
                <a:spcPct val="0"/>
              </a:spcAft>
            </a:pPr>
            <a:r>
              <a:rPr lang="zh-CN" altLang="en-US" sz="1999" dirty="0">
                <a:solidFill>
                  <a:srgbClr val="FFFFFF"/>
                </a:solidFill>
                <a:latin typeface="优设标题黑" panose="00000500000000000000" pitchFamily="2" charset="-122"/>
                <a:ea typeface="优设标题黑" panose="00000500000000000000" pitchFamily="2" charset="-122"/>
              </a:rPr>
              <a:t>视域拓展</a:t>
            </a:r>
          </a:p>
        </p:txBody>
      </p:sp>
      <p:grpSp>
        <p:nvGrpSpPr>
          <p:cNvPr id="62" name="835850">
            <a:extLst>
              <a:ext uri="{FF2B5EF4-FFF2-40B4-BE49-F238E27FC236}">
                <a16:creationId xmlns:a16="http://schemas.microsoft.com/office/drawing/2014/main" id="{90A17540-5463-49C9-8D88-6461F4905E34}"/>
              </a:ext>
            </a:extLst>
          </p:cNvPr>
          <p:cNvGrpSpPr/>
          <p:nvPr/>
        </p:nvGrpSpPr>
        <p:grpSpPr>
          <a:xfrm>
            <a:off x="1153256" y="2354197"/>
            <a:ext cx="1690305" cy="1690304"/>
            <a:chOff x="1153706" y="2353777"/>
            <a:chExt cx="1690965" cy="1690964"/>
          </a:xfrm>
        </p:grpSpPr>
        <p:sp>
          <p:nvSpPr>
            <p:cNvPr id="63" name="974014">
              <a:extLst>
                <a:ext uri="{FF2B5EF4-FFF2-40B4-BE49-F238E27FC236}">
                  <a16:creationId xmlns:a16="http://schemas.microsoft.com/office/drawing/2014/main" id="{5E55EE28-9432-4DA3-8B8F-C020D892510F}"/>
                </a:ext>
              </a:extLst>
            </p:cNvPr>
            <p:cNvSpPr/>
            <p:nvPr/>
          </p:nvSpPr>
          <p:spPr bwMode="auto">
            <a:xfrm>
              <a:off x="1153706" y="2353777"/>
              <a:ext cx="1690965" cy="1690964"/>
            </a:xfrm>
            <a:prstGeom prst="ellipse">
              <a:avLst/>
            </a:prstGeom>
            <a:solidFill>
              <a:srgbClr val="0760D9"/>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endParaRPr lang="zh-CN" altLang="en-US" sz="1999" dirty="0">
                <a:solidFill>
                  <a:srgbClr val="FFFFFF"/>
                </a:solidFill>
                <a:latin typeface="优设标题黑" panose="00000500000000000000" pitchFamily="2" charset="-122"/>
                <a:ea typeface="优设标题黑" panose="00000500000000000000" pitchFamily="2" charset="-122"/>
              </a:endParaRPr>
            </a:p>
          </p:txBody>
        </p:sp>
        <p:sp>
          <p:nvSpPr>
            <p:cNvPr id="64" name="719295">
              <a:extLst>
                <a:ext uri="{FF2B5EF4-FFF2-40B4-BE49-F238E27FC236}">
                  <a16:creationId xmlns:a16="http://schemas.microsoft.com/office/drawing/2014/main" id="{FB56B170-CCBC-4CA6-893F-705AB38D317A}"/>
                </a:ext>
              </a:extLst>
            </p:cNvPr>
            <p:cNvSpPr/>
            <p:nvPr/>
          </p:nvSpPr>
          <p:spPr bwMode="auto">
            <a:xfrm rot="2700000">
              <a:off x="1813991" y="2954946"/>
              <a:ext cx="865676" cy="983550"/>
            </a:xfrm>
            <a:prstGeom prst="rect">
              <a:avLst/>
            </a:prstGeom>
            <a:gradFill>
              <a:gsLst>
                <a:gs pos="0">
                  <a:schemeClr val="tx1">
                    <a:alpha val="40000"/>
                  </a:schemeClr>
                </a:gs>
                <a:gs pos="100000">
                  <a:schemeClr val="tx1">
                    <a:alpha val="0"/>
                  </a:schemeClr>
                </a:gs>
              </a:gsLst>
              <a:lin ang="0" scaled="0"/>
            </a:gradFill>
            <a:ln w="9525" cap="flat" cmpd="sng" algn="ctr">
              <a:noFill/>
              <a:prstDash val="solid"/>
              <a:round/>
              <a:headEnd type="none" w="med" len="med"/>
              <a:tailEnd type="none" w="med" len="med"/>
            </a:ln>
            <a:effectLst/>
          </p:spPr>
          <p:txBody>
            <a:bodyPr vert="horz" wrap="square" lIns="91356" tIns="45678" rIns="91356" bIns="45678" numCol="1" rtlCol="0" anchor="t" anchorCtr="0" compatLnSpc="1">
              <a:prstTxWarp prst="textNoShape">
                <a:avLst/>
              </a:prstTxWarp>
            </a:bodyPr>
            <a:lstStyle/>
            <a:p>
              <a:pPr defTabSz="913577" fontAlgn="base">
                <a:spcBef>
                  <a:spcPct val="0"/>
                </a:spcBef>
                <a:spcAft>
                  <a:spcPct val="0"/>
                </a:spcAft>
                <a:defRPr/>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65" name="180615">
              <a:extLst>
                <a:ext uri="{FF2B5EF4-FFF2-40B4-BE49-F238E27FC236}">
                  <a16:creationId xmlns:a16="http://schemas.microsoft.com/office/drawing/2014/main" id="{3088492F-2212-45A1-ABE7-F446A4864C0E}"/>
                </a:ext>
              </a:extLst>
            </p:cNvPr>
            <p:cNvSpPr/>
            <p:nvPr/>
          </p:nvSpPr>
          <p:spPr bwMode="auto">
            <a:xfrm>
              <a:off x="1500001" y="2700072"/>
              <a:ext cx="998376" cy="998375"/>
            </a:xfrm>
            <a:prstGeom prst="ellipse">
              <a:avLst/>
            </a:prstGeom>
            <a:solidFill>
              <a:srgbClr val="FFC000"/>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3577" fontAlgn="base">
                <a:spcBef>
                  <a:spcPct val="0"/>
                </a:spcBef>
                <a:spcAft>
                  <a:spcPct val="0"/>
                </a:spcAft>
                <a:defRPr/>
              </a:pPr>
              <a:endParaRPr lang="zh-CN" altLang="en-US" sz="1998" dirty="0">
                <a:solidFill>
                  <a:srgbClr val="FFFFFF"/>
                </a:solidFill>
                <a:latin typeface="优设标题黑" panose="00000500000000000000" pitchFamily="2" charset="-122"/>
                <a:ea typeface="优设标题黑" panose="00000500000000000000" pitchFamily="2" charset="-122"/>
              </a:endParaRPr>
            </a:p>
          </p:txBody>
        </p:sp>
        <p:sp>
          <p:nvSpPr>
            <p:cNvPr id="66" name="925896">
              <a:extLst>
                <a:ext uri="{FF2B5EF4-FFF2-40B4-BE49-F238E27FC236}">
                  <a16:creationId xmlns:a16="http://schemas.microsoft.com/office/drawing/2014/main" id="{35BC7978-FE76-45FC-A26D-F57126D50A14}"/>
                </a:ext>
              </a:extLst>
            </p:cNvPr>
            <p:cNvSpPr/>
            <p:nvPr/>
          </p:nvSpPr>
          <p:spPr bwMode="auto">
            <a:xfrm>
              <a:off x="1734801" y="2788775"/>
              <a:ext cx="468667" cy="820968"/>
            </a:xfrm>
            <a:custGeom>
              <a:avLst/>
              <a:gdLst/>
              <a:ahLst/>
              <a:cxnLst/>
              <a:rect l="l" t="t" r="r" b="b"/>
              <a:pathLst>
                <a:path w="1108091" h="1941052">
                  <a:moveTo>
                    <a:pt x="522494" y="1443800"/>
                  </a:moveTo>
                  <a:cubicBezTo>
                    <a:pt x="599690" y="1444956"/>
                    <a:pt x="662373" y="1467884"/>
                    <a:pt x="710541" y="1512582"/>
                  </a:cubicBezTo>
                  <a:cubicBezTo>
                    <a:pt x="758710" y="1557280"/>
                    <a:pt x="783531" y="1616807"/>
                    <a:pt x="785003" y="1691164"/>
                  </a:cubicBezTo>
                  <a:cubicBezTo>
                    <a:pt x="783531" y="1765626"/>
                    <a:pt x="758710" y="1825574"/>
                    <a:pt x="710541" y="1871008"/>
                  </a:cubicBezTo>
                  <a:cubicBezTo>
                    <a:pt x="662373" y="1916442"/>
                    <a:pt x="599690" y="1939790"/>
                    <a:pt x="522494" y="1941052"/>
                  </a:cubicBezTo>
                  <a:cubicBezTo>
                    <a:pt x="445298" y="1939790"/>
                    <a:pt x="382616" y="1916442"/>
                    <a:pt x="334447" y="1871008"/>
                  </a:cubicBezTo>
                  <a:cubicBezTo>
                    <a:pt x="286278" y="1825574"/>
                    <a:pt x="261458" y="1765626"/>
                    <a:pt x="259985" y="1691164"/>
                  </a:cubicBezTo>
                  <a:cubicBezTo>
                    <a:pt x="261458" y="1616807"/>
                    <a:pt x="286278" y="1557280"/>
                    <a:pt x="334447" y="1512582"/>
                  </a:cubicBezTo>
                  <a:cubicBezTo>
                    <a:pt x="382616" y="1467884"/>
                    <a:pt x="445298" y="1444956"/>
                    <a:pt x="522494" y="1443800"/>
                  </a:cubicBezTo>
                  <a:close/>
                  <a:moveTo>
                    <a:pt x="562880" y="0"/>
                  </a:moveTo>
                  <a:cubicBezTo>
                    <a:pt x="723635" y="158"/>
                    <a:pt x="853943" y="40859"/>
                    <a:pt x="953804" y="122105"/>
                  </a:cubicBezTo>
                  <a:cubicBezTo>
                    <a:pt x="1053665" y="203350"/>
                    <a:pt x="1105094" y="324192"/>
                    <a:pt x="1108091" y="484632"/>
                  </a:cubicBezTo>
                  <a:cubicBezTo>
                    <a:pt x="1105587" y="578229"/>
                    <a:pt x="1081726" y="655911"/>
                    <a:pt x="1036509" y="717680"/>
                  </a:cubicBezTo>
                  <a:cubicBezTo>
                    <a:pt x="991291" y="779449"/>
                    <a:pt x="939744" y="835439"/>
                    <a:pt x="881866" y="885652"/>
                  </a:cubicBezTo>
                  <a:cubicBezTo>
                    <a:pt x="823989" y="935865"/>
                    <a:pt x="774808" y="990436"/>
                    <a:pt x="734323" y="1049366"/>
                  </a:cubicBezTo>
                  <a:cubicBezTo>
                    <a:pt x="693839" y="1108295"/>
                    <a:pt x="677077" y="1181718"/>
                    <a:pt x="684038" y="1269635"/>
                  </a:cubicBezTo>
                  <a:lnTo>
                    <a:pt x="358426" y="1269635"/>
                  </a:lnTo>
                  <a:cubicBezTo>
                    <a:pt x="347028" y="1169268"/>
                    <a:pt x="359727" y="1084776"/>
                    <a:pt x="396525" y="1016158"/>
                  </a:cubicBezTo>
                  <a:cubicBezTo>
                    <a:pt x="433322" y="947540"/>
                    <a:pt x="479308" y="887421"/>
                    <a:pt x="534484" y="835801"/>
                  </a:cubicBezTo>
                  <a:cubicBezTo>
                    <a:pt x="589659" y="784181"/>
                    <a:pt x="639117" y="733686"/>
                    <a:pt x="682855" y="684314"/>
                  </a:cubicBezTo>
                  <a:cubicBezTo>
                    <a:pt x="726593" y="634942"/>
                    <a:pt x="749705" y="579320"/>
                    <a:pt x="752189" y="517446"/>
                  </a:cubicBezTo>
                  <a:cubicBezTo>
                    <a:pt x="751611" y="448769"/>
                    <a:pt x="731313" y="395551"/>
                    <a:pt x="691295" y="357795"/>
                  </a:cubicBezTo>
                  <a:cubicBezTo>
                    <a:pt x="651277" y="320038"/>
                    <a:pt x="595010" y="300897"/>
                    <a:pt x="522494" y="300371"/>
                  </a:cubicBezTo>
                  <a:cubicBezTo>
                    <a:pt x="462336" y="300371"/>
                    <a:pt x="406595" y="313623"/>
                    <a:pt x="355271" y="340126"/>
                  </a:cubicBezTo>
                  <a:cubicBezTo>
                    <a:pt x="303947" y="366629"/>
                    <a:pt x="254516" y="406384"/>
                    <a:pt x="206978" y="459391"/>
                  </a:cubicBezTo>
                  <a:lnTo>
                    <a:pt x="0" y="267557"/>
                  </a:lnTo>
                  <a:cubicBezTo>
                    <a:pt x="70781" y="185734"/>
                    <a:pt x="153236" y="120948"/>
                    <a:pt x="247364" y="73200"/>
                  </a:cubicBezTo>
                  <a:cubicBezTo>
                    <a:pt x="341493" y="25452"/>
                    <a:pt x="446665" y="1052"/>
                    <a:pt x="562880" y="0"/>
                  </a:cubicBezTo>
                  <a:close/>
                </a:path>
              </a:pathLst>
            </a:custGeom>
            <a:solidFill>
              <a:schemeClr val="bg1"/>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defRPr/>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pic>
        <p:nvPicPr>
          <p:cNvPr id="3" name="图片 2">
            <a:extLst>
              <a:ext uri="{FF2B5EF4-FFF2-40B4-BE49-F238E27FC236}">
                <a16:creationId xmlns:a16="http://schemas.microsoft.com/office/drawing/2014/main" id="{C863C723-5EB2-0E40-BBAD-0FBBB7F67AF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599560" y="4488427"/>
            <a:ext cx="2369573" cy="2369573"/>
          </a:xfrm>
          <a:prstGeom prst="rect">
            <a:avLst/>
          </a:prstGeom>
        </p:spPr>
      </p:pic>
    </p:spTree>
    <p:extLst>
      <p:ext uri="{BB962C8B-B14F-4D97-AF65-F5344CB8AC3E}">
        <p14:creationId xmlns:p14="http://schemas.microsoft.com/office/powerpoint/2010/main" val="3223236603"/>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5" name="468153">
            <a:extLst>
              <a:ext uri="{FF2B5EF4-FFF2-40B4-BE49-F238E27FC236}">
                <a16:creationId xmlns:a16="http://schemas.microsoft.com/office/drawing/2014/main" id="{8C5EBD9C-8CF8-4558-959C-42C33F9214C5}"/>
              </a:ext>
            </a:extLst>
          </p:cNvPr>
          <p:cNvCxnSpPr>
            <a:cxnSpLocks/>
          </p:cNvCxnSpPr>
          <p:nvPr/>
        </p:nvCxnSpPr>
        <p:spPr bwMode="auto">
          <a:xfrm>
            <a:off x="3225521" y="2421586"/>
            <a:ext cx="4311323"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 name="730573">
            <a:extLst>
              <a:ext uri="{FF2B5EF4-FFF2-40B4-BE49-F238E27FC236}">
                <a16:creationId xmlns:a16="http://schemas.microsoft.com/office/drawing/2014/main" id="{85DF231F-B09A-47C4-AB84-2F9E23999D72}"/>
              </a:ext>
            </a:extLst>
          </p:cNvPr>
          <p:cNvCxnSpPr>
            <a:cxnSpLocks/>
          </p:cNvCxnSpPr>
          <p:nvPr/>
        </p:nvCxnSpPr>
        <p:spPr bwMode="auto">
          <a:xfrm>
            <a:off x="3225521" y="3850162"/>
            <a:ext cx="4311323" cy="1346"/>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7" name="102993">
            <a:extLst>
              <a:ext uri="{FF2B5EF4-FFF2-40B4-BE49-F238E27FC236}">
                <a16:creationId xmlns:a16="http://schemas.microsoft.com/office/drawing/2014/main" id="{6815E5BD-6BCB-4A92-8557-4E4B96E12CA2}"/>
              </a:ext>
            </a:extLst>
          </p:cNvPr>
          <p:cNvCxnSpPr>
            <a:cxnSpLocks/>
          </p:cNvCxnSpPr>
          <p:nvPr/>
        </p:nvCxnSpPr>
        <p:spPr bwMode="auto">
          <a:xfrm>
            <a:off x="3225521" y="5380004"/>
            <a:ext cx="4311323"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9" name="004216">
            <a:extLst>
              <a:ext uri="{FF2B5EF4-FFF2-40B4-BE49-F238E27FC236}">
                <a16:creationId xmlns:a16="http://schemas.microsoft.com/office/drawing/2014/main" id="{CDE986E9-0547-4EBF-A64A-FF0A0B366D91}"/>
              </a:ext>
            </a:extLst>
          </p:cNvPr>
          <p:cNvSpPr/>
          <p:nvPr/>
        </p:nvSpPr>
        <p:spPr bwMode="auto">
          <a:xfrm>
            <a:off x="5142273" y="1977563"/>
            <a:ext cx="6017342" cy="886071"/>
          </a:xfrm>
          <a:prstGeom prst="roundRect">
            <a:avLst/>
          </a:prstGeom>
          <a:solidFill>
            <a:srgbClr val="0760D9"/>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r>
              <a:rPr lang="zh-CN" altLang="en-US" sz="1999" dirty="0">
                <a:solidFill>
                  <a:srgbClr val="FFFFFF"/>
                </a:solidFill>
                <a:latin typeface="优设标题黑" panose="00000500000000000000" pitchFamily="2" charset="-122"/>
                <a:ea typeface="优设标题黑" panose="00000500000000000000" pitchFamily="2" charset="-122"/>
              </a:rPr>
              <a:t>预热时段：在直播开始时进行预热，预热时长控制在</a:t>
            </a:r>
            <a:r>
              <a:rPr lang="en-US" altLang="zh-CN" sz="1999" dirty="0">
                <a:solidFill>
                  <a:srgbClr val="FFFFFF"/>
                </a:solidFill>
                <a:latin typeface="优设标题黑" panose="00000500000000000000" pitchFamily="2" charset="-122"/>
                <a:ea typeface="优设标题黑" panose="00000500000000000000" pitchFamily="2" charset="-122"/>
              </a:rPr>
              <a:t>20</a:t>
            </a:r>
            <a:r>
              <a:rPr lang="zh-CN" altLang="en-US" sz="1999" dirty="0">
                <a:solidFill>
                  <a:srgbClr val="FFFFFF"/>
                </a:solidFill>
                <a:latin typeface="优设标题黑" panose="00000500000000000000" pitchFamily="2" charset="-122"/>
                <a:ea typeface="优设标题黑" panose="00000500000000000000" pitchFamily="2" charset="-122"/>
              </a:rPr>
              <a:t>～</a:t>
            </a:r>
            <a:r>
              <a:rPr lang="en-US" altLang="zh-CN" sz="1999" dirty="0">
                <a:solidFill>
                  <a:srgbClr val="FFFFFF"/>
                </a:solidFill>
                <a:latin typeface="优设标题黑" panose="00000500000000000000" pitchFamily="2" charset="-122"/>
                <a:ea typeface="优设标题黑" panose="00000500000000000000" pitchFamily="2" charset="-122"/>
              </a:rPr>
              <a:t>30</a:t>
            </a:r>
            <a:r>
              <a:rPr lang="zh-CN" altLang="en-US" sz="1999" dirty="0">
                <a:solidFill>
                  <a:srgbClr val="FFFFFF"/>
                </a:solidFill>
                <a:latin typeface="优设标题黑" panose="00000500000000000000" pitchFamily="2" charset="-122"/>
                <a:ea typeface="优设标题黑" panose="00000500000000000000" pitchFamily="2" charset="-122"/>
              </a:rPr>
              <a:t>分钟。通过秒杀款、流量款、福利款聚人气。</a:t>
            </a:r>
          </a:p>
        </p:txBody>
      </p:sp>
      <p:sp>
        <p:nvSpPr>
          <p:cNvPr id="130" name="476645">
            <a:extLst>
              <a:ext uri="{FF2B5EF4-FFF2-40B4-BE49-F238E27FC236}">
                <a16:creationId xmlns:a16="http://schemas.microsoft.com/office/drawing/2014/main" id="{E0860139-5A93-4FF1-8834-520C90BE222D}"/>
              </a:ext>
            </a:extLst>
          </p:cNvPr>
          <p:cNvSpPr/>
          <p:nvPr/>
        </p:nvSpPr>
        <p:spPr bwMode="auto">
          <a:xfrm>
            <a:off x="5142273" y="3407127"/>
            <a:ext cx="6135328" cy="886072"/>
          </a:xfrm>
          <a:prstGeom prst="roundRect">
            <a:avLst/>
          </a:prstGeom>
          <a:solidFill>
            <a:srgbClr val="FFC000"/>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r>
              <a:rPr lang="zh-CN" altLang="en-US" sz="1999" dirty="0">
                <a:solidFill>
                  <a:srgbClr val="FFFFFF"/>
                </a:solidFill>
                <a:latin typeface="优设标题黑" panose="00000500000000000000" pitchFamily="2" charset="-122"/>
                <a:ea typeface="优设标题黑" panose="00000500000000000000" pitchFamily="2" charset="-122"/>
              </a:rPr>
              <a:t>带货时段：每段带货时长控制在</a:t>
            </a:r>
            <a:r>
              <a:rPr lang="en-US" altLang="zh-CN" sz="1999" dirty="0">
                <a:solidFill>
                  <a:srgbClr val="FFFFFF"/>
                </a:solidFill>
                <a:latin typeface="优设标题黑" panose="00000500000000000000" pitchFamily="2" charset="-122"/>
                <a:ea typeface="优设标题黑" panose="00000500000000000000" pitchFamily="2" charset="-122"/>
              </a:rPr>
              <a:t>60</a:t>
            </a:r>
            <a:r>
              <a:rPr lang="zh-CN" altLang="en-US" sz="1999" dirty="0">
                <a:solidFill>
                  <a:srgbClr val="FFFFFF"/>
                </a:solidFill>
                <a:latin typeface="优设标题黑" panose="00000500000000000000" pitchFamily="2" charset="-122"/>
                <a:ea typeface="优设标题黑" panose="00000500000000000000" pitchFamily="2" charset="-122"/>
              </a:rPr>
              <a:t>分钟左右，可以讲解</a:t>
            </a:r>
            <a:r>
              <a:rPr lang="en-US" altLang="zh-CN" sz="1999" dirty="0">
                <a:solidFill>
                  <a:srgbClr val="FFFFFF"/>
                </a:solidFill>
                <a:latin typeface="优设标题黑" panose="00000500000000000000" pitchFamily="2" charset="-122"/>
                <a:ea typeface="优设标题黑" panose="00000500000000000000" pitchFamily="2" charset="-122"/>
              </a:rPr>
              <a:t>7</a:t>
            </a:r>
            <a:r>
              <a:rPr lang="zh-CN" altLang="en-US" sz="1999" dirty="0">
                <a:solidFill>
                  <a:srgbClr val="FFFFFF"/>
                </a:solidFill>
                <a:latin typeface="优设标题黑" panose="00000500000000000000" pitchFamily="2" charset="-122"/>
                <a:ea typeface="优设标题黑" panose="00000500000000000000" pitchFamily="2" charset="-122"/>
              </a:rPr>
              <a:t>个利润款产品，每款产品介绍时长</a:t>
            </a:r>
            <a:r>
              <a:rPr lang="en-US" altLang="zh-CN" sz="1999" dirty="0">
                <a:solidFill>
                  <a:srgbClr val="FFFFFF"/>
                </a:solidFill>
                <a:latin typeface="优设标题黑" panose="00000500000000000000" pitchFamily="2" charset="-122"/>
                <a:ea typeface="优设标题黑" panose="00000500000000000000" pitchFamily="2" charset="-122"/>
              </a:rPr>
              <a:t>5</a:t>
            </a:r>
            <a:r>
              <a:rPr lang="zh-CN" altLang="en-US" sz="1999" dirty="0">
                <a:solidFill>
                  <a:srgbClr val="FFFFFF"/>
                </a:solidFill>
                <a:latin typeface="优设标题黑" panose="00000500000000000000" pitchFamily="2" charset="-122"/>
                <a:ea typeface="优设标题黑" panose="00000500000000000000" pitchFamily="2" charset="-122"/>
              </a:rPr>
              <a:t>～</a:t>
            </a:r>
            <a:r>
              <a:rPr lang="en-US" altLang="zh-CN" sz="1999" dirty="0">
                <a:solidFill>
                  <a:srgbClr val="FFFFFF"/>
                </a:solidFill>
                <a:latin typeface="优设标题黑" panose="00000500000000000000" pitchFamily="2" charset="-122"/>
                <a:ea typeface="优设标题黑" panose="00000500000000000000" pitchFamily="2" charset="-122"/>
              </a:rPr>
              <a:t>10</a:t>
            </a:r>
            <a:r>
              <a:rPr lang="zh-CN" altLang="en-US" sz="1999" dirty="0">
                <a:solidFill>
                  <a:srgbClr val="FFFFFF"/>
                </a:solidFill>
                <a:latin typeface="优设标题黑" panose="00000500000000000000" pitchFamily="2" charset="-122"/>
                <a:ea typeface="优设标题黑" panose="00000500000000000000" pitchFamily="2" charset="-122"/>
              </a:rPr>
              <a:t>分钟。</a:t>
            </a:r>
          </a:p>
        </p:txBody>
      </p:sp>
      <p:sp>
        <p:nvSpPr>
          <p:cNvPr id="131" name="211816">
            <a:extLst>
              <a:ext uri="{FF2B5EF4-FFF2-40B4-BE49-F238E27FC236}">
                <a16:creationId xmlns:a16="http://schemas.microsoft.com/office/drawing/2014/main" id="{B57B9C63-5A55-47D6-B064-299A020F9073}"/>
              </a:ext>
            </a:extLst>
          </p:cNvPr>
          <p:cNvSpPr/>
          <p:nvPr/>
        </p:nvSpPr>
        <p:spPr bwMode="auto">
          <a:xfrm>
            <a:off x="5142273" y="4936969"/>
            <a:ext cx="6135328" cy="886071"/>
          </a:xfrm>
          <a:prstGeom prst="roundRect">
            <a:avLst/>
          </a:prstGeom>
          <a:solidFill>
            <a:srgbClr val="0760D9"/>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r>
              <a:rPr lang="zh-CN" altLang="en-US" sz="1999" dirty="0">
                <a:solidFill>
                  <a:srgbClr val="FFFFFF"/>
                </a:solidFill>
                <a:latin typeface="优设标题黑" panose="00000500000000000000" pitchFamily="2" charset="-122"/>
                <a:ea typeface="优设标题黑" panose="00000500000000000000" pitchFamily="2" charset="-122"/>
              </a:rPr>
              <a:t>秒杀时段：紧跟在每一段带货时段之后，时长控制在</a:t>
            </a:r>
            <a:r>
              <a:rPr lang="en-US" altLang="zh-CN" sz="1999" dirty="0">
                <a:solidFill>
                  <a:srgbClr val="FFFFFF"/>
                </a:solidFill>
                <a:latin typeface="优设标题黑" panose="00000500000000000000" pitchFamily="2" charset="-122"/>
                <a:ea typeface="优设标题黑" panose="00000500000000000000" pitchFamily="2" charset="-122"/>
              </a:rPr>
              <a:t>5</a:t>
            </a:r>
            <a:r>
              <a:rPr lang="zh-CN" altLang="en-US" sz="1999" dirty="0">
                <a:solidFill>
                  <a:srgbClr val="FFFFFF"/>
                </a:solidFill>
                <a:latin typeface="优设标题黑" panose="00000500000000000000" pitchFamily="2" charset="-122"/>
                <a:ea typeface="优设标题黑" panose="00000500000000000000" pitchFamily="2" charset="-122"/>
              </a:rPr>
              <a:t>～</a:t>
            </a:r>
            <a:r>
              <a:rPr lang="en-US" altLang="zh-CN" sz="1999" dirty="0">
                <a:solidFill>
                  <a:srgbClr val="FFFFFF"/>
                </a:solidFill>
                <a:latin typeface="优设标题黑" panose="00000500000000000000" pitchFamily="2" charset="-122"/>
                <a:ea typeface="优设标题黑" panose="00000500000000000000" pitchFamily="2" charset="-122"/>
              </a:rPr>
              <a:t>10</a:t>
            </a:r>
            <a:r>
              <a:rPr lang="zh-CN" altLang="en-US" sz="1999" dirty="0">
                <a:solidFill>
                  <a:srgbClr val="FFFFFF"/>
                </a:solidFill>
                <a:latin typeface="优设标题黑" panose="00000500000000000000" pitchFamily="2" charset="-122"/>
                <a:ea typeface="优设标题黑" panose="00000500000000000000" pitchFamily="2" charset="-122"/>
              </a:rPr>
              <a:t>分钟。通过秒杀款或流量款拉人气，树立人设。</a:t>
            </a:r>
          </a:p>
        </p:txBody>
      </p:sp>
      <p:pic>
        <p:nvPicPr>
          <p:cNvPr id="4" name="图片 3">
            <a:extLst>
              <a:ext uri="{FF2B5EF4-FFF2-40B4-BE49-F238E27FC236}">
                <a16:creationId xmlns:a16="http://schemas.microsoft.com/office/drawing/2014/main" id="{C1AF0FD0-B364-462F-9BA9-DB00F61349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9845" y="1049251"/>
            <a:ext cx="5808749" cy="5808749"/>
          </a:xfrm>
          <a:prstGeom prst="rect">
            <a:avLst/>
          </a:prstGeom>
        </p:spPr>
      </p:pic>
      <p:sp>
        <p:nvSpPr>
          <p:cNvPr id="2" name="613131">
            <a:extLst>
              <a:ext uri="{FF2B5EF4-FFF2-40B4-BE49-F238E27FC236}">
                <a16:creationId xmlns:a16="http://schemas.microsoft.com/office/drawing/2014/main" id="{71EBC0E0-4029-22F4-9D3C-6E369FA274A5}"/>
              </a:ext>
            </a:extLst>
          </p:cNvPr>
          <p:cNvSpPr/>
          <p:nvPr/>
        </p:nvSpPr>
        <p:spPr>
          <a:xfrm>
            <a:off x="3983252" y="1034960"/>
            <a:ext cx="4698722"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直播商品讲解顺序</a:t>
            </a:r>
          </a:p>
        </p:txBody>
      </p:sp>
    </p:spTree>
    <p:extLst>
      <p:ext uri="{BB962C8B-B14F-4D97-AF65-F5344CB8AC3E}">
        <p14:creationId xmlns:p14="http://schemas.microsoft.com/office/powerpoint/2010/main" val="862236276"/>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413870">
            <a:extLst>
              <a:ext uri="{FF2B5EF4-FFF2-40B4-BE49-F238E27FC236}">
                <a16:creationId xmlns:a16="http://schemas.microsoft.com/office/drawing/2014/main" id="{52978506-3C86-4A6A-AB34-76108D905BC6}"/>
              </a:ext>
            </a:extLst>
          </p:cNvPr>
          <p:cNvSpPr/>
          <p:nvPr>
            <p:custDataLst>
              <p:tags r:id="rId1"/>
            </p:custDataLst>
          </p:nvPr>
        </p:nvSpPr>
        <p:spPr>
          <a:xfrm>
            <a:off x="4761656" y="2642626"/>
            <a:ext cx="2486629" cy="2485802"/>
          </a:xfrm>
          <a:prstGeom prst="ellipse">
            <a:avLst/>
          </a:prstGeom>
          <a:solidFill>
            <a:schemeClr val="bg1">
              <a:lumMod val="75000"/>
            </a:schemeClr>
          </a:solidFill>
          <a:ln w="12700" cap="flat" cmpd="sng" algn="ctr">
            <a:noFill/>
            <a:prstDash val="solid"/>
            <a:miter lim="800000"/>
          </a:ln>
          <a:effectLst/>
        </p:spPr>
        <p:style>
          <a:lnRef idx="2">
            <a:srgbClr val="3F3F3F">
              <a:shade val="50000"/>
            </a:srgbClr>
          </a:lnRef>
          <a:fillRef idx="1">
            <a:srgbClr val="3F3F3F"/>
          </a:fillRef>
          <a:effectRef idx="0">
            <a:srgbClr val="3F3F3F"/>
          </a:effectRef>
          <a:fontRef idx="minor">
            <a:srgbClr val="FFFFFF"/>
          </a:fontRef>
        </p:style>
        <p:txBody>
          <a:bodyPr anchor="ctr"/>
          <a:lstStyle/>
          <a:p>
            <a:pPr algn="ctr" defTabSz="914034">
              <a:lnSpc>
                <a:spcPct val="130000"/>
              </a:lnSpc>
            </a:pPr>
            <a:endParaRPr sz="1799" dirty="0">
              <a:solidFill>
                <a:srgbClr val="000000"/>
              </a:solidFill>
              <a:latin typeface="思源黑体 Normal" panose="020B0400000000000000" pitchFamily="34" charset="-122"/>
              <a:ea typeface="思源黑体 Normal" panose="020B0400000000000000" pitchFamily="34" charset="-122"/>
              <a:sym typeface="Arial" panose="020B0604020202020204" pitchFamily="34" charset="0"/>
            </a:endParaRPr>
          </a:p>
        </p:txBody>
      </p:sp>
      <p:sp>
        <p:nvSpPr>
          <p:cNvPr id="36" name="258041">
            <a:extLst>
              <a:ext uri="{FF2B5EF4-FFF2-40B4-BE49-F238E27FC236}">
                <a16:creationId xmlns:a16="http://schemas.microsoft.com/office/drawing/2014/main" id="{8C783B55-C7C4-4081-A1D0-B3FCE4AD9828}"/>
              </a:ext>
            </a:extLst>
          </p:cNvPr>
          <p:cNvSpPr/>
          <p:nvPr>
            <p:custDataLst>
              <p:tags r:id="rId2"/>
            </p:custDataLst>
          </p:nvPr>
        </p:nvSpPr>
        <p:spPr>
          <a:xfrm rot="1309332" flipH="1" flipV="1">
            <a:off x="4009918" y="1838460"/>
            <a:ext cx="3996454" cy="3996452"/>
          </a:xfrm>
          <a:prstGeom prst="blockArc">
            <a:avLst>
              <a:gd name="adj1" fmla="val 21599999"/>
              <a:gd name="adj2" fmla="val 8180671"/>
              <a:gd name="adj3" fmla="val 11913"/>
            </a:avLst>
          </a:prstGeom>
          <a:solidFill>
            <a:srgbClr val="0760D9"/>
          </a:solidFill>
          <a:ln>
            <a:noFill/>
          </a:ln>
        </p:spPr>
        <p:style>
          <a:lnRef idx="2">
            <a:srgbClr val="3F3F3F">
              <a:shade val="50000"/>
            </a:srgbClr>
          </a:lnRef>
          <a:fillRef idx="1">
            <a:srgbClr val="3F3F3F"/>
          </a:fillRef>
          <a:effectRef idx="0">
            <a:srgbClr val="3F3F3F"/>
          </a:effectRef>
          <a:fontRef idx="minor">
            <a:srgbClr val="FFFFFF"/>
          </a:fontRef>
        </p:style>
        <p:txBody>
          <a:bodyPr anchor="ctr"/>
          <a:lstStyle/>
          <a:p>
            <a:pPr algn="ctr" defTabSz="914034">
              <a:lnSpc>
                <a:spcPct val="130000"/>
              </a:lnSpc>
            </a:pPr>
            <a:endParaRPr sz="1799">
              <a:solidFill>
                <a:srgbClr val="000000"/>
              </a:solidFill>
              <a:latin typeface="思源黑体 Normal" panose="020B0400000000000000" pitchFamily="34" charset="-122"/>
              <a:ea typeface="思源黑体 Normal" panose="020B0400000000000000" pitchFamily="34" charset="-122"/>
              <a:sym typeface="Arial" panose="020B0604020202020204" pitchFamily="34" charset="0"/>
            </a:endParaRPr>
          </a:p>
        </p:txBody>
      </p:sp>
      <p:sp>
        <p:nvSpPr>
          <p:cNvPr id="37" name="620471">
            <a:extLst>
              <a:ext uri="{FF2B5EF4-FFF2-40B4-BE49-F238E27FC236}">
                <a16:creationId xmlns:a16="http://schemas.microsoft.com/office/drawing/2014/main" id="{ED0BDBA0-D0C5-47C8-8D6A-D4BFBB04C6FC}"/>
              </a:ext>
            </a:extLst>
          </p:cNvPr>
          <p:cNvSpPr/>
          <p:nvPr>
            <p:custDataLst>
              <p:tags r:id="rId3"/>
            </p:custDataLst>
          </p:nvPr>
        </p:nvSpPr>
        <p:spPr>
          <a:xfrm rot="20209332" flipH="1" flipV="1">
            <a:off x="7362424" y="3123943"/>
            <a:ext cx="821101" cy="707845"/>
          </a:xfrm>
          <a:prstGeom prst="triangle">
            <a:avLst/>
          </a:prstGeom>
          <a:solidFill>
            <a:srgbClr val="0760D9"/>
          </a:solidFill>
          <a:ln>
            <a:noFill/>
          </a:ln>
        </p:spPr>
        <p:style>
          <a:lnRef idx="2">
            <a:srgbClr val="3F3F3F">
              <a:shade val="50000"/>
            </a:srgbClr>
          </a:lnRef>
          <a:fillRef idx="1">
            <a:srgbClr val="3F3F3F"/>
          </a:fillRef>
          <a:effectRef idx="0">
            <a:srgbClr val="3F3F3F"/>
          </a:effectRef>
          <a:fontRef idx="minor">
            <a:srgbClr val="FFFFFF"/>
          </a:fontRef>
        </p:style>
        <p:txBody>
          <a:bodyPr anchor="ctr"/>
          <a:lstStyle/>
          <a:p>
            <a:pPr algn="ctr" defTabSz="914034">
              <a:lnSpc>
                <a:spcPct val="130000"/>
              </a:lnSpc>
            </a:pPr>
            <a:endParaRPr sz="1799">
              <a:solidFill>
                <a:srgbClr val="000000"/>
              </a:solidFill>
              <a:latin typeface="思源黑体 Normal" panose="020B0400000000000000" pitchFamily="34" charset="-122"/>
              <a:ea typeface="思源黑体 Normal" panose="020B0400000000000000" pitchFamily="34" charset="-122"/>
              <a:sym typeface="Arial" panose="020B0604020202020204" pitchFamily="34" charset="0"/>
            </a:endParaRPr>
          </a:p>
        </p:txBody>
      </p:sp>
      <p:sp>
        <p:nvSpPr>
          <p:cNvPr id="38" name="992891">
            <a:extLst>
              <a:ext uri="{FF2B5EF4-FFF2-40B4-BE49-F238E27FC236}">
                <a16:creationId xmlns:a16="http://schemas.microsoft.com/office/drawing/2014/main" id="{60A3E206-5076-4A9D-ADA8-37FC26A3EA48}"/>
              </a:ext>
            </a:extLst>
          </p:cNvPr>
          <p:cNvSpPr/>
          <p:nvPr>
            <p:custDataLst>
              <p:tags r:id="rId4"/>
            </p:custDataLst>
          </p:nvPr>
        </p:nvSpPr>
        <p:spPr>
          <a:xfrm rot="1309332">
            <a:off x="4009918" y="1838460"/>
            <a:ext cx="3996454" cy="3996452"/>
          </a:xfrm>
          <a:prstGeom prst="blockArc">
            <a:avLst>
              <a:gd name="adj1" fmla="val 21599999"/>
              <a:gd name="adj2" fmla="val 8180671"/>
              <a:gd name="adj3" fmla="val 11913"/>
            </a:avLst>
          </a:prstGeom>
          <a:solidFill>
            <a:srgbClr val="FFC000"/>
          </a:solidFill>
          <a:ln>
            <a:noFill/>
          </a:ln>
        </p:spPr>
        <p:style>
          <a:lnRef idx="2">
            <a:srgbClr val="3F3F3F">
              <a:shade val="50000"/>
            </a:srgbClr>
          </a:lnRef>
          <a:fillRef idx="1">
            <a:srgbClr val="3F3F3F"/>
          </a:fillRef>
          <a:effectRef idx="0">
            <a:srgbClr val="3F3F3F"/>
          </a:effectRef>
          <a:fontRef idx="minor">
            <a:srgbClr val="FFFFFF"/>
          </a:fontRef>
        </p:style>
        <p:txBody>
          <a:bodyPr anchor="ctr"/>
          <a:lstStyle/>
          <a:p>
            <a:pPr algn="ctr" defTabSz="914034">
              <a:lnSpc>
                <a:spcPct val="130000"/>
              </a:lnSpc>
            </a:pPr>
            <a:endParaRPr sz="1799">
              <a:solidFill>
                <a:srgbClr val="000000"/>
              </a:solidFill>
              <a:latin typeface="思源黑体 Normal" panose="020B0400000000000000" pitchFamily="34" charset="-122"/>
              <a:ea typeface="思源黑体 Normal" panose="020B0400000000000000" pitchFamily="34" charset="-122"/>
              <a:sym typeface="Arial" panose="020B0604020202020204" pitchFamily="34" charset="0"/>
            </a:endParaRPr>
          </a:p>
        </p:txBody>
      </p:sp>
      <p:sp>
        <p:nvSpPr>
          <p:cNvPr id="39" name="837072">
            <a:extLst>
              <a:ext uri="{FF2B5EF4-FFF2-40B4-BE49-F238E27FC236}">
                <a16:creationId xmlns:a16="http://schemas.microsoft.com/office/drawing/2014/main" id="{00CD3C35-5E5E-4F05-9CA8-EF638A1AC29A}"/>
              </a:ext>
            </a:extLst>
          </p:cNvPr>
          <p:cNvSpPr/>
          <p:nvPr>
            <p:custDataLst>
              <p:tags r:id="rId5"/>
            </p:custDataLst>
          </p:nvPr>
        </p:nvSpPr>
        <p:spPr>
          <a:xfrm rot="9409332" flipV="1">
            <a:off x="3834473" y="3864413"/>
            <a:ext cx="821100" cy="707845"/>
          </a:xfrm>
          <a:prstGeom prst="triangle">
            <a:avLst/>
          </a:prstGeom>
          <a:solidFill>
            <a:srgbClr val="FFC000"/>
          </a:solidFill>
          <a:ln>
            <a:noFill/>
          </a:ln>
        </p:spPr>
        <p:style>
          <a:lnRef idx="2">
            <a:srgbClr val="3F3F3F">
              <a:shade val="50000"/>
            </a:srgbClr>
          </a:lnRef>
          <a:fillRef idx="1">
            <a:srgbClr val="3F3F3F"/>
          </a:fillRef>
          <a:effectRef idx="0">
            <a:srgbClr val="3F3F3F"/>
          </a:effectRef>
          <a:fontRef idx="minor">
            <a:srgbClr val="FFFFFF"/>
          </a:fontRef>
        </p:style>
        <p:txBody>
          <a:bodyPr anchor="ctr"/>
          <a:lstStyle/>
          <a:p>
            <a:pPr algn="ctr" defTabSz="914034">
              <a:lnSpc>
                <a:spcPct val="130000"/>
              </a:lnSpc>
            </a:pPr>
            <a:endParaRPr sz="1799">
              <a:solidFill>
                <a:srgbClr val="000000"/>
              </a:solidFill>
              <a:latin typeface="思源黑体 Normal" panose="020B0400000000000000" pitchFamily="34" charset="-122"/>
              <a:ea typeface="思源黑体 Normal" panose="020B0400000000000000" pitchFamily="34" charset="-122"/>
              <a:sym typeface="Arial" panose="020B0604020202020204" pitchFamily="34" charset="0"/>
            </a:endParaRPr>
          </a:p>
        </p:txBody>
      </p:sp>
      <p:sp>
        <p:nvSpPr>
          <p:cNvPr id="40" name="199492">
            <a:extLst>
              <a:ext uri="{FF2B5EF4-FFF2-40B4-BE49-F238E27FC236}">
                <a16:creationId xmlns:a16="http://schemas.microsoft.com/office/drawing/2014/main" id="{ED866A61-4048-4FE4-B456-C78AE6AE9C68}"/>
              </a:ext>
            </a:extLst>
          </p:cNvPr>
          <p:cNvSpPr/>
          <p:nvPr>
            <p:custDataLst>
              <p:tags r:id="rId6"/>
            </p:custDataLst>
          </p:nvPr>
        </p:nvSpPr>
        <p:spPr>
          <a:xfrm rot="1309332">
            <a:off x="7560427" y="3502551"/>
            <a:ext cx="809888" cy="809888"/>
          </a:xfrm>
          <a:prstGeom prst="ellipse">
            <a:avLst/>
          </a:prstGeom>
          <a:solidFill>
            <a:srgbClr val="0760D9"/>
          </a:solidFill>
          <a:ln w="57150" cap="flat" cmpd="sng" algn="ctr">
            <a:solidFill>
              <a:schemeClr val="bg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defPPr>
              <a:defRPr lang="zh-CN"/>
            </a:defPPr>
            <a:lvl1pPr marL="0" algn="l" defTabSz="913765" rtl="0" eaLnBrk="1" latinLnBrk="0" hangingPunct="1">
              <a:defRPr sz="1800" kern="1200">
                <a:solidFill>
                  <a:srgbClr val="FFFFFF"/>
                </a:solidFill>
              </a:defRPr>
            </a:lvl1pPr>
            <a:lvl2pPr marL="457200" algn="l" defTabSz="913765" rtl="0" eaLnBrk="1" latinLnBrk="0" hangingPunct="1">
              <a:defRPr sz="1800" kern="1200">
                <a:solidFill>
                  <a:srgbClr val="FFFFFF"/>
                </a:solidFill>
              </a:defRPr>
            </a:lvl2pPr>
            <a:lvl3pPr marL="914400" algn="l" defTabSz="913765" rtl="0" eaLnBrk="1" latinLnBrk="0" hangingPunct="1">
              <a:defRPr sz="1800" kern="1200">
                <a:solidFill>
                  <a:srgbClr val="FFFFFF"/>
                </a:solidFill>
              </a:defRPr>
            </a:lvl3pPr>
            <a:lvl4pPr marL="1371600" algn="l" defTabSz="913765" rtl="0" eaLnBrk="1" latinLnBrk="0" hangingPunct="1">
              <a:defRPr sz="1800" kern="1200">
                <a:solidFill>
                  <a:srgbClr val="FFFFFF"/>
                </a:solidFill>
              </a:defRPr>
            </a:lvl4pPr>
            <a:lvl5pPr marL="1828800" algn="l" defTabSz="913765" rtl="0" eaLnBrk="1" latinLnBrk="0" hangingPunct="1">
              <a:defRPr sz="1800" kern="1200">
                <a:solidFill>
                  <a:srgbClr val="FFFFFF"/>
                </a:solidFill>
              </a:defRPr>
            </a:lvl5pPr>
            <a:lvl6pPr marL="2286000" algn="l" defTabSz="913765" rtl="0" eaLnBrk="1" latinLnBrk="0" hangingPunct="1">
              <a:defRPr sz="1800" kern="1200">
                <a:solidFill>
                  <a:srgbClr val="FFFFFF"/>
                </a:solidFill>
              </a:defRPr>
            </a:lvl6pPr>
            <a:lvl7pPr marL="2743200" algn="l" defTabSz="913765" rtl="0" eaLnBrk="1" latinLnBrk="0" hangingPunct="1">
              <a:defRPr sz="1800" kern="1200">
                <a:solidFill>
                  <a:srgbClr val="FFFFFF"/>
                </a:solidFill>
              </a:defRPr>
            </a:lvl7pPr>
            <a:lvl8pPr marL="3200400" algn="l" defTabSz="913765" rtl="0" eaLnBrk="1" latinLnBrk="0" hangingPunct="1">
              <a:defRPr sz="1800" kern="1200">
                <a:solidFill>
                  <a:srgbClr val="FFFFFF"/>
                </a:solidFill>
              </a:defRPr>
            </a:lvl8pPr>
            <a:lvl9pPr marL="3657600" algn="l" defTabSz="913765" rtl="0" eaLnBrk="1" latinLnBrk="0" hangingPunct="1">
              <a:defRPr sz="1800" kern="1200">
                <a:solidFill>
                  <a:srgbClr val="FFFFFF"/>
                </a:solidFill>
              </a:defRPr>
            </a:lvl9pPr>
          </a:lstStyle>
          <a:p>
            <a:pPr algn="ctr" defTabSz="913399" fontAlgn="base">
              <a:spcBef>
                <a:spcPct val="0"/>
              </a:spcBef>
              <a:spcAft>
                <a:spcPct val="0"/>
              </a:spcAft>
            </a:pPr>
            <a:endParaRPr sz="1999" dirty="0">
              <a:latin typeface="思源黑体 Normal" panose="020B0400000000000000" pitchFamily="34" charset="-122"/>
              <a:ea typeface="思源黑体 Normal" panose="020B0400000000000000" pitchFamily="34" charset="-122"/>
              <a:sym typeface="Arial" panose="020B0604020202020204" pitchFamily="34" charset="0"/>
            </a:endParaRPr>
          </a:p>
        </p:txBody>
      </p:sp>
      <p:sp>
        <p:nvSpPr>
          <p:cNvPr id="41" name="033673">
            <a:extLst>
              <a:ext uri="{FF2B5EF4-FFF2-40B4-BE49-F238E27FC236}">
                <a16:creationId xmlns:a16="http://schemas.microsoft.com/office/drawing/2014/main" id="{4A33120B-6C3D-4331-B2E3-D10BF84AABDD}"/>
              </a:ext>
            </a:extLst>
          </p:cNvPr>
          <p:cNvSpPr/>
          <p:nvPr>
            <p:custDataLst>
              <p:tags r:id="rId7"/>
            </p:custDataLst>
          </p:nvPr>
        </p:nvSpPr>
        <p:spPr>
          <a:xfrm rot="1309332">
            <a:off x="3811531" y="3365759"/>
            <a:ext cx="809888" cy="809888"/>
          </a:xfrm>
          <a:prstGeom prst="ellipse">
            <a:avLst/>
          </a:prstGeom>
          <a:solidFill>
            <a:srgbClr val="FFC000"/>
          </a:solidFill>
          <a:ln w="76200" cap="flat" cmpd="sng" algn="ctr">
            <a:solidFill>
              <a:schemeClr val="bg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defPPr>
              <a:defRPr lang="zh-CN"/>
            </a:defPPr>
            <a:lvl1pPr marL="0" algn="l" defTabSz="913765" rtl="0" eaLnBrk="1" latinLnBrk="0" hangingPunct="1">
              <a:defRPr sz="1800" kern="1200">
                <a:solidFill>
                  <a:srgbClr val="FFFFFF"/>
                </a:solidFill>
              </a:defRPr>
            </a:lvl1pPr>
            <a:lvl2pPr marL="457200" algn="l" defTabSz="913765" rtl="0" eaLnBrk="1" latinLnBrk="0" hangingPunct="1">
              <a:defRPr sz="1800" kern="1200">
                <a:solidFill>
                  <a:srgbClr val="FFFFFF"/>
                </a:solidFill>
              </a:defRPr>
            </a:lvl2pPr>
            <a:lvl3pPr marL="914400" algn="l" defTabSz="913765" rtl="0" eaLnBrk="1" latinLnBrk="0" hangingPunct="1">
              <a:defRPr sz="1800" kern="1200">
                <a:solidFill>
                  <a:srgbClr val="FFFFFF"/>
                </a:solidFill>
              </a:defRPr>
            </a:lvl3pPr>
            <a:lvl4pPr marL="1371600" algn="l" defTabSz="913765" rtl="0" eaLnBrk="1" latinLnBrk="0" hangingPunct="1">
              <a:defRPr sz="1800" kern="1200">
                <a:solidFill>
                  <a:srgbClr val="FFFFFF"/>
                </a:solidFill>
              </a:defRPr>
            </a:lvl4pPr>
            <a:lvl5pPr marL="1828800" algn="l" defTabSz="913765" rtl="0" eaLnBrk="1" latinLnBrk="0" hangingPunct="1">
              <a:defRPr sz="1800" kern="1200">
                <a:solidFill>
                  <a:srgbClr val="FFFFFF"/>
                </a:solidFill>
              </a:defRPr>
            </a:lvl5pPr>
            <a:lvl6pPr marL="2286000" algn="l" defTabSz="913765" rtl="0" eaLnBrk="1" latinLnBrk="0" hangingPunct="1">
              <a:defRPr sz="1800" kern="1200">
                <a:solidFill>
                  <a:srgbClr val="FFFFFF"/>
                </a:solidFill>
              </a:defRPr>
            </a:lvl6pPr>
            <a:lvl7pPr marL="2743200" algn="l" defTabSz="913765" rtl="0" eaLnBrk="1" latinLnBrk="0" hangingPunct="1">
              <a:defRPr sz="1800" kern="1200">
                <a:solidFill>
                  <a:srgbClr val="FFFFFF"/>
                </a:solidFill>
              </a:defRPr>
            </a:lvl7pPr>
            <a:lvl8pPr marL="3200400" algn="l" defTabSz="913765" rtl="0" eaLnBrk="1" latinLnBrk="0" hangingPunct="1">
              <a:defRPr sz="1800" kern="1200">
                <a:solidFill>
                  <a:srgbClr val="FFFFFF"/>
                </a:solidFill>
              </a:defRPr>
            </a:lvl8pPr>
            <a:lvl9pPr marL="3657600" algn="l" defTabSz="913765" rtl="0" eaLnBrk="1" latinLnBrk="0" hangingPunct="1">
              <a:defRPr sz="1800" kern="1200">
                <a:solidFill>
                  <a:srgbClr val="FFFFFF"/>
                </a:solidFill>
              </a:defRPr>
            </a:lvl9pPr>
          </a:lstStyle>
          <a:p>
            <a:pPr algn="ctr" defTabSz="914034" fontAlgn="base">
              <a:spcBef>
                <a:spcPct val="0"/>
              </a:spcBef>
              <a:spcAft>
                <a:spcPct val="0"/>
              </a:spcAft>
            </a:pPr>
            <a:endParaRPr sz="1999" dirty="0">
              <a:latin typeface="思源黑体 Normal" panose="020B0400000000000000" pitchFamily="34" charset="-122"/>
              <a:ea typeface="思源黑体 Normal" panose="020B0400000000000000" pitchFamily="34" charset="-122"/>
              <a:sym typeface="Arial" panose="020B0604020202020204" pitchFamily="34" charset="0"/>
            </a:endParaRPr>
          </a:p>
        </p:txBody>
      </p:sp>
      <p:sp>
        <p:nvSpPr>
          <p:cNvPr id="42" name="305193">
            <a:extLst>
              <a:ext uri="{FF2B5EF4-FFF2-40B4-BE49-F238E27FC236}">
                <a16:creationId xmlns:a16="http://schemas.microsoft.com/office/drawing/2014/main" id="{F01C2AE5-A763-4F32-BCFF-38915FB3F58F}"/>
              </a:ext>
            </a:extLst>
          </p:cNvPr>
          <p:cNvSpPr/>
          <p:nvPr>
            <p:custDataLst>
              <p:tags r:id="rId8"/>
            </p:custDataLst>
          </p:nvPr>
        </p:nvSpPr>
        <p:spPr bwMode="auto">
          <a:xfrm>
            <a:off x="4066988" y="3551907"/>
            <a:ext cx="299917" cy="43719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rgbClr val="FFFFFF"/>
          </a:solidFill>
          <a:ln>
            <a:noFill/>
          </a:ln>
          <a:effectLst/>
        </p:spPr>
        <p:txBody>
          <a:bodyPr lIns="19043" tIns="19043" rIns="19043" bIns="19043" anchor="ctr"/>
          <a:lstStyle/>
          <a:p>
            <a:pPr algn="ctr" defTabSz="228509" fontAlgn="base" hangingPunct="0">
              <a:lnSpc>
                <a:spcPct val="130000"/>
              </a:lnSpc>
              <a:spcBef>
                <a:spcPct val="0"/>
              </a:spcBef>
              <a:spcAft>
                <a:spcPct val="0"/>
              </a:spcAft>
              <a:defRPr/>
            </a:pPr>
            <a:endParaRPr lang="en-US" sz="1499">
              <a:solidFill>
                <a:srgbClr val="000000"/>
              </a:solidFill>
              <a:effectLst>
                <a:outerShdw blurRad="38100" dist="38100" dir="2700000" algn="tl">
                  <a:srgbClr val="000000"/>
                </a:outerShdw>
              </a:effectLst>
              <a:latin typeface="思源黑体 Normal" panose="020B0400000000000000" pitchFamily="34" charset="-122"/>
              <a:ea typeface="思源黑体 Normal" panose="020B0400000000000000" pitchFamily="34" charset="-122"/>
              <a:sym typeface="Arial" panose="020B0604020202020204" pitchFamily="34" charset="0"/>
            </a:endParaRPr>
          </a:p>
        </p:txBody>
      </p:sp>
      <p:sp>
        <p:nvSpPr>
          <p:cNvPr id="43" name="777513">
            <a:extLst>
              <a:ext uri="{FF2B5EF4-FFF2-40B4-BE49-F238E27FC236}">
                <a16:creationId xmlns:a16="http://schemas.microsoft.com/office/drawing/2014/main" id="{7E221AA7-1235-4067-B8D4-F91B1CA9C1CF}"/>
              </a:ext>
            </a:extLst>
          </p:cNvPr>
          <p:cNvSpPr/>
          <p:nvPr>
            <p:custDataLst>
              <p:tags r:id="rId9"/>
            </p:custDataLst>
          </p:nvPr>
        </p:nvSpPr>
        <p:spPr bwMode="auto">
          <a:xfrm>
            <a:off x="7772523" y="3687980"/>
            <a:ext cx="404504" cy="3920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rgbClr val="FFFFFF"/>
          </a:solidFill>
          <a:ln>
            <a:noFill/>
          </a:ln>
          <a:effectLst/>
        </p:spPr>
        <p:txBody>
          <a:bodyPr lIns="19043" tIns="19043" rIns="19043" bIns="19043" anchor="ctr"/>
          <a:lstStyle/>
          <a:p>
            <a:pPr algn="ctr" defTabSz="228509" fontAlgn="base" hangingPunct="0">
              <a:lnSpc>
                <a:spcPct val="130000"/>
              </a:lnSpc>
              <a:spcBef>
                <a:spcPct val="0"/>
              </a:spcBef>
              <a:spcAft>
                <a:spcPct val="0"/>
              </a:spcAft>
              <a:defRPr/>
            </a:pPr>
            <a:endParaRPr lang="en-US" sz="1499">
              <a:solidFill>
                <a:srgbClr val="000000"/>
              </a:solidFill>
              <a:effectLst>
                <a:outerShdw blurRad="38100" dist="38100" dir="2700000" algn="tl">
                  <a:srgbClr val="000000"/>
                </a:outerShdw>
              </a:effectLst>
              <a:latin typeface="思源黑体 Normal" panose="020B0400000000000000" pitchFamily="34" charset="-122"/>
              <a:ea typeface="思源黑体 Normal" panose="020B0400000000000000" pitchFamily="34" charset="-122"/>
              <a:sym typeface="Arial" panose="020B0604020202020204" pitchFamily="34" charset="0"/>
            </a:endParaRPr>
          </a:p>
        </p:txBody>
      </p:sp>
      <p:sp>
        <p:nvSpPr>
          <p:cNvPr id="45" name="984114">
            <a:extLst>
              <a:ext uri="{FF2B5EF4-FFF2-40B4-BE49-F238E27FC236}">
                <a16:creationId xmlns:a16="http://schemas.microsoft.com/office/drawing/2014/main" id="{747B3C00-B19E-4E85-B305-14DFB49C0E3A}"/>
              </a:ext>
            </a:extLst>
          </p:cNvPr>
          <p:cNvSpPr/>
          <p:nvPr/>
        </p:nvSpPr>
        <p:spPr>
          <a:xfrm>
            <a:off x="1331798" y="3070886"/>
            <a:ext cx="2368707" cy="1913216"/>
          </a:xfrm>
          <a:prstGeom prst="rect">
            <a:avLst/>
          </a:prstGeom>
          <a:noFill/>
        </p:spPr>
        <p:txBody>
          <a:bodyPr wrap="square">
            <a:spAutoFit/>
          </a:bodyPr>
          <a:lstStyle/>
          <a:p>
            <a:pPr algn="just" defTabSz="914034" fontAlgn="base">
              <a:lnSpc>
                <a:spcPct val="120000"/>
              </a:lnSpc>
              <a:spcBef>
                <a:spcPct val="0"/>
              </a:spcBef>
              <a:spcAft>
                <a:spcPct val="0"/>
              </a:spcAft>
            </a:pPr>
            <a:r>
              <a:rPr lang="zh-CN" altLang="en-US" sz="2000" dirty="0">
                <a:solidFill>
                  <a:srgbClr val="000000"/>
                </a:solidFill>
                <a:latin typeface="思源黑体 Normal" panose="020B0400000000000000" pitchFamily="34" charset="-122"/>
                <a:ea typeface="思源黑体 Normal" panose="020B0400000000000000" pitchFamily="34" charset="-122"/>
                <a:sym typeface="+mn-lt"/>
              </a:rPr>
              <a:t>多种转化款顺序讲解</a:t>
            </a:r>
            <a:endParaRPr lang="en-US" altLang="zh-CN" sz="2000" dirty="0">
              <a:solidFill>
                <a:srgbClr val="000000"/>
              </a:solidFill>
              <a:latin typeface="思源黑体 Normal" panose="020B0400000000000000" pitchFamily="34" charset="-122"/>
              <a:ea typeface="思源黑体 Normal" panose="020B0400000000000000" pitchFamily="34" charset="-122"/>
              <a:sym typeface="+mn-lt"/>
            </a:endParaRPr>
          </a:p>
          <a:p>
            <a:pPr algn="just" defTabSz="914034" fontAlgn="base">
              <a:lnSpc>
                <a:spcPct val="120000"/>
              </a:lnSpc>
              <a:spcBef>
                <a:spcPct val="0"/>
              </a:spcBef>
              <a:spcAft>
                <a:spcPct val="0"/>
              </a:spcAft>
            </a:pPr>
            <a:r>
              <a:rPr lang="zh-CN" altLang="en-US" sz="2000" dirty="0">
                <a:solidFill>
                  <a:srgbClr val="000000"/>
                </a:solidFill>
                <a:latin typeface="思源黑体 Normal" panose="020B0400000000000000" pitchFamily="34" charset="-122"/>
                <a:ea typeface="思源黑体 Normal" panose="020B0400000000000000" pitchFamily="34" charset="-122"/>
                <a:sym typeface="+mn-lt"/>
              </a:rPr>
              <a:t>引流款和利润款依照直播间状态随时插入的方法</a:t>
            </a:r>
          </a:p>
        </p:txBody>
      </p:sp>
      <p:sp>
        <p:nvSpPr>
          <p:cNvPr id="46" name="256533">
            <a:extLst>
              <a:ext uri="{FF2B5EF4-FFF2-40B4-BE49-F238E27FC236}">
                <a16:creationId xmlns:a16="http://schemas.microsoft.com/office/drawing/2014/main" id="{BFCC95C6-2324-426F-A1CE-AD4A791E6364}"/>
              </a:ext>
            </a:extLst>
          </p:cNvPr>
          <p:cNvSpPr txBox="1"/>
          <p:nvPr/>
        </p:nvSpPr>
        <p:spPr>
          <a:xfrm>
            <a:off x="762262" y="1804401"/>
            <a:ext cx="2817210" cy="953851"/>
          </a:xfrm>
          <a:prstGeom prst="rect">
            <a:avLst/>
          </a:prstGeom>
        </p:spPr>
        <p:txBody>
          <a:bodyPr wrap="square">
            <a:spAutoFit/>
          </a:bodyPr>
          <a:lstStyle>
            <a:defPPr>
              <a:defRPr lang="zh-CN"/>
            </a:defPPr>
            <a:lvl1pPr>
              <a:defRPr sz="4800" b="1">
                <a:latin typeface="微软雅黑" panose="020B0503020204020204" pitchFamily="34" charset="-122"/>
                <a:ea typeface="微软雅黑" panose="020B0503020204020204" pitchFamily="34" charset="-122"/>
                <a:cs typeface="+mn-ea"/>
              </a:defRPr>
            </a:lvl1pPr>
          </a:lstStyle>
          <a:p>
            <a:pPr algn="r" defTabSz="914034" fontAlgn="base">
              <a:spcBef>
                <a:spcPct val="0"/>
              </a:spcBef>
              <a:spcAft>
                <a:spcPct val="0"/>
              </a:spcAft>
            </a:pPr>
            <a:r>
              <a:rPr lang="zh-CN" altLang="en-US" sz="2799" b="0" dirty="0">
                <a:solidFill>
                  <a:srgbClr val="000000"/>
                </a:solidFill>
                <a:latin typeface="思源黑体 Normal" panose="020B0400000000000000" pitchFamily="34" charset="-122"/>
                <a:ea typeface="思源黑体 Normal" panose="020B0400000000000000" pitchFamily="34" charset="-122"/>
              </a:rPr>
              <a:t>货品结构</a:t>
            </a:r>
            <a:endParaRPr lang="en-US" altLang="zh-CN" sz="2799" b="0" dirty="0">
              <a:solidFill>
                <a:srgbClr val="000000"/>
              </a:solidFill>
              <a:latin typeface="思源黑体 Normal" panose="020B0400000000000000" pitchFamily="34" charset="-122"/>
              <a:ea typeface="思源黑体 Normal" panose="020B0400000000000000" pitchFamily="34" charset="-122"/>
            </a:endParaRPr>
          </a:p>
          <a:p>
            <a:pPr algn="r" defTabSz="914034" fontAlgn="base">
              <a:spcBef>
                <a:spcPct val="0"/>
              </a:spcBef>
              <a:spcAft>
                <a:spcPct val="0"/>
              </a:spcAft>
            </a:pPr>
            <a:r>
              <a:rPr lang="zh-CN" altLang="en-US" sz="2799" b="0" dirty="0">
                <a:solidFill>
                  <a:srgbClr val="000000"/>
                </a:solidFill>
                <a:latin typeface="思源黑体 Normal" panose="020B0400000000000000" pitchFamily="34" charset="-122"/>
                <a:ea typeface="思源黑体 Normal" panose="020B0400000000000000" pitchFamily="34" charset="-122"/>
              </a:rPr>
              <a:t>丰富</a:t>
            </a:r>
          </a:p>
        </p:txBody>
      </p:sp>
      <p:sp>
        <p:nvSpPr>
          <p:cNvPr id="47" name="190714">
            <a:extLst>
              <a:ext uri="{FF2B5EF4-FFF2-40B4-BE49-F238E27FC236}">
                <a16:creationId xmlns:a16="http://schemas.microsoft.com/office/drawing/2014/main" id="{DE5DAFF6-DD64-4E80-8EAE-592AA0670A45}"/>
              </a:ext>
            </a:extLst>
          </p:cNvPr>
          <p:cNvSpPr/>
          <p:nvPr/>
        </p:nvSpPr>
        <p:spPr>
          <a:xfrm>
            <a:off x="8463312" y="2851116"/>
            <a:ext cx="2486630" cy="3390544"/>
          </a:xfrm>
          <a:prstGeom prst="rect">
            <a:avLst/>
          </a:prstGeom>
          <a:noFill/>
        </p:spPr>
        <p:txBody>
          <a:bodyPr wrap="square">
            <a:spAutoFit/>
          </a:bodyPr>
          <a:lstStyle/>
          <a:p>
            <a:pPr algn="just" defTabSz="914034" fontAlgn="base">
              <a:lnSpc>
                <a:spcPct val="120000"/>
              </a:lnSpc>
              <a:spcBef>
                <a:spcPct val="0"/>
              </a:spcBef>
              <a:spcAft>
                <a:spcPct val="0"/>
              </a:spcAft>
            </a:pPr>
            <a:r>
              <a:rPr lang="zh-CN" altLang="en-US" sz="2000" dirty="0">
                <a:solidFill>
                  <a:srgbClr val="000000"/>
                </a:solidFill>
                <a:latin typeface="思源黑体 Normal" panose="020B0400000000000000" pitchFamily="34" charset="-122"/>
                <a:ea typeface="思源黑体 Normal" panose="020B0400000000000000" pitchFamily="34" charset="-122"/>
                <a:sym typeface="+mn-lt"/>
              </a:rPr>
              <a:t>三品组合法：</a:t>
            </a:r>
            <a:endParaRPr lang="en-US" altLang="zh-CN" sz="2000" dirty="0">
              <a:solidFill>
                <a:srgbClr val="000000"/>
              </a:solidFill>
              <a:latin typeface="思源黑体 Normal" panose="020B0400000000000000" pitchFamily="34" charset="-122"/>
              <a:ea typeface="思源黑体 Normal" panose="020B0400000000000000" pitchFamily="34" charset="-122"/>
              <a:sym typeface="+mn-lt"/>
            </a:endParaRPr>
          </a:p>
          <a:p>
            <a:pPr algn="just" defTabSz="914034" fontAlgn="base">
              <a:lnSpc>
                <a:spcPct val="120000"/>
              </a:lnSpc>
              <a:spcBef>
                <a:spcPct val="0"/>
              </a:spcBef>
              <a:spcAft>
                <a:spcPct val="0"/>
              </a:spcAft>
            </a:pPr>
            <a:r>
              <a:rPr lang="zh-CN" altLang="en-US" sz="2000" dirty="0">
                <a:solidFill>
                  <a:srgbClr val="000000"/>
                </a:solidFill>
                <a:latin typeface="思源黑体 Normal" panose="020B0400000000000000" pitchFamily="34" charset="-122"/>
                <a:ea typeface="思源黑体 Normal" panose="020B0400000000000000" pitchFamily="34" charset="-122"/>
                <a:sym typeface="+mn-lt"/>
              </a:rPr>
              <a:t>福利款</a:t>
            </a:r>
            <a:r>
              <a:rPr lang="en-US" altLang="zh-CN" sz="2000" dirty="0">
                <a:solidFill>
                  <a:srgbClr val="000000"/>
                </a:solidFill>
                <a:latin typeface="思源黑体 Normal" panose="020B0400000000000000" pitchFamily="34" charset="-122"/>
                <a:ea typeface="思源黑体 Normal" panose="020B0400000000000000" pitchFamily="34" charset="-122"/>
                <a:sym typeface="+mn-lt"/>
              </a:rPr>
              <a:t>+</a:t>
            </a:r>
            <a:r>
              <a:rPr lang="zh-CN" altLang="en-US" sz="2000" dirty="0">
                <a:solidFill>
                  <a:srgbClr val="000000"/>
                </a:solidFill>
                <a:latin typeface="思源黑体 Normal" panose="020B0400000000000000" pitchFamily="34" charset="-122"/>
                <a:ea typeface="思源黑体 Normal" panose="020B0400000000000000" pitchFamily="34" charset="-122"/>
                <a:sym typeface="+mn-lt"/>
              </a:rPr>
              <a:t>跑量款</a:t>
            </a:r>
            <a:r>
              <a:rPr lang="en-US" altLang="zh-CN" sz="2000" dirty="0">
                <a:solidFill>
                  <a:srgbClr val="000000"/>
                </a:solidFill>
                <a:latin typeface="思源黑体 Normal" panose="020B0400000000000000" pitchFamily="34" charset="-122"/>
                <a:ea typeface="思源黑体 Normal" panose="020B0400000000000000" pitchFamily="34" charset="-122"/>
                <a:sym typeface="+mn-lt"/>
              </a:rPr>
              <a:t>+</a:t>
            </a:r>
            <a:r>
              <a:rPr lang="zh-CN" altLang="en-US" sz="2000" dirty="0">
                <a:solidFill>
                  <a:srgbClr val="000000"/>
                </a:solidFill>
                <a:latin typeface="思源黑体 Normal" panose="020B0400000000000000" pitchFamily="34" charset="-122"/>
                <a:ea typeface="思源黑体 Normal" panose="020B0400000000000000" pitchFamily="34" charset="-122"/>
                <a:sym typeface="+mn-lt"/>
              </a:rPr>
              <a:t>利润款</a:t>
            </a:r>
            <a:endParaRPr lang="en-US" altLang="zh-CN" sz="2000" dirty="0">
              <a:solidFill>
                <a:srgbClr val="000000"/>
              </a:solidFill>
              <a:latin typeface="思源黑体 Normal" panose="020B0400000000000000" pitchFamily="34" charset="-122"/>
              <a:ea typeface="思源黑体 Normal" panose="020B0400000000000000" pitchFamily="34" charset="-122"/>
              <a:sym typeface="+mn-lt"/>
            </a:endParaRPr>
          </a:p>
          <a:p>
            <a:pPr algn="just" defTabSz="914034" fontAlgn="base">
              <a:lnSpc>
                <a:spcPct val="120000"/>
              </a:lnSpc>
              <a:spcBef>
                <a:spcPct val="0"/>
              </a:spcBef>
              <a:spcAft>
                <a:spcPct val="0"/>
              </a:spcAft>
            </a:pPr>
            <a:endParaRPr lang="en-US" altLang="zh-CN" sz="2000" dirty="0">
              <a:solidFill>
                <a:srgbClr val="000000"/>
              </a:solidFill>
              <a:latin typeface="思源黑体 Normal" panose="020B0400000000000000" pitchFamily="34" charset="-122"/>
              <a:ea typeface="思源黑体 Normal" panose="020B0400000000000000" pitchFamily="34" charset="-122"/>
              <a:sym typeface="+mn-lt"/>
            </a:endParaRPr>
          </a:p>
          <a:p>
            <a:pPr algn="just" defTabSz="914034" fontAlgn="base">
              <a:lnSpc>
                <a:spcPct val="120000"/>
              </a:lnSpc>
              <a:spcBef>
                <a:spcPct val="0"/>
              </a:spcBef>
              <a:spcAft>
                <a:spcPct val="0"/>
              </a:spcAft>
            </a:pPr>
            <a:r>
              <a:rPr lang="zh-CN" altLang="en-US" sz="2000" dirty="0">
                <a:solidFill>
                  <a:srgbClr val="000000"/>
                </a:solidFill>
                <a:latin typeface="思源黑体 Normal" panose="020B0400000000000000" pitchFamily="34" charset="-122"/>
                <a:ea typeface="思源黑体 Normal" panose="020B0400000000000000" pitchFamily="34" charset="-122"/>
                <a:sym typeface="+mn-lt"/>
              </a:rPr>
              <a:t>六段排品法：</a:t>
            </a:r>
          </a:p>
          <a:p>
            <a:pPr algn="just" defTabSz="914034" fontAlgn="base">
              <a:lnSpc>
                <a:spcPct val="120000"/>
              </a:lnSpc>
              <a:spcBef>
                <a:spcPct val="0"/>
              </a:spcBef>
              <a:spcAft>
                <a:spcPct val="0"/>
              </a:spcAft>
            </a:pPr>
            <a:r>
              <a:rPr lang="en-US" altLang="zh-CN" sz="2000" dirty="0">
                <a:solidFill>
                  <a:srgbClr val="000000"/>
                </a:solidFill>
                <a:latin typeface="思源黑体 Normal" panose="020B0400000000000000" pitchFamily="34" charset="-122"/>
                <a:ea typeface="思源黑体 Normal" panose="020B0400000000000000" pitchFamily="34" charset="-122"/>
                <a:sym typeface="+mn-lt"/>
              </a:rPr>
              <a:t>AB</a:t>
            </a:r>
            <a:r>
              <a:rPr lang="zh-CN" altLang="en-US" sz="2000" dirty="0">
                <a:solidFill>
                  <a:srgbClr val="000000"/>
                </a:solidFill>
                <a:latin typeface="思源黑体 Normal" panose="020B0400000000000000" pitchFamily="34" charset="-122"/>
                <a:ea typeface="思源黑体 Normal" panose="020B0400000000000000" pitchFamily="34" charset="-122"/>
                <a:sym typeface="+mn-lt"/>
              </a:rPr>
              <a:t>（开播宠粉）</a:t>
            </a:r>
            <a:r>
              <a:rPr lang="en-US" altLang="zh-CN" sz="2000" dirty="0">
                <a:solidFill>
                  <a:srgbClr val="000000"/>
                </a:solidFill>
                <a:latin typeface="思源黑体 Normal" panose="020B0400000000000000" pitchFamily="34" charset="-122"/>
                <a:ea typeface="思源黑体 Normal" panose="020B0400000000000000" pitchFamily="34" charset="-122"/>
                <a:sym typeface="+mn-lt"/>
              </a:rPr>
              <a:t>+CDE</a:t>
            </a:r>
            <a:r>
              <a:rPr lang="zh-CN" altLang="en-US" sz="2000" dirty="0">
                <a:solidFill>
                  <a:srgbClr val="000000"/>
                </a:solidFill>
                <a:latin typeface="思源黑体 Normal" panose="020B0400000000000000" pitchFamily="34" charset="-122"/>
                <a:ea typeface="思源黑体 Normal" panose="020B0400000000000000" pitchFamily="34" charset="-122"/>
                <a:sym typeface="+mn-lt"/>
              </a:rPr>
              <a:t>（利润款）</a:t>
            </a:r>
            <a:r>
              <a:rPr lang="en-US" altLang="zh-CN" sz="2000" dirty="0">
                <a:solidFill>
                  <a:srgbClr val="000000"/>
                </a:solidFill>
                <a:latin typeface="思源黑体 Normal" panose="020B0400000000000000" pitchFamily="34" charset="-122"/>
                <a:ea typeface="思源黑体 Normal" panose="020B0400000000000000" pitchFamily="34" charset="-122"/>
                <a:sym typeface="+mn-lt"/>
              </a:rPr>
              <a:t>+F(</a:t>
            </a:r>
            <a:r>
              <a:rPr lang="zh-CN" altLang="en-US" sz="2000" dirty="0">
                <a:solidFill>
                  <a:srgbClr val="000000"/>
                </a:solidFill>
                <a:latin typeface="思源黑体 Normal" panose="020B0400000000000000" pitchFamily="34" charset="-122"/>
                <a:ea typeface="思源黑体 Normal" panose="020B0400000000000000" pitchFamily="34" charset="-122"/>
                <a:sym typeface="+mn-lt"/>
              </a:rPr>
              <a:t>限量</a:t>
            </a:r>
            <a:r>
              <a:rPr lang="en-US" altLang="zh-CN" sz="2000" dirty="0">
                <a:solidFill>
                  <a:srgbClr val="000000"/>
                </a:solidFill>
                <a:latin typeface="思源黑体 Normal" panose="020B0400000000000000" pitchFamily="34" charset="-122"/>
                <a:ea typeface="思源黑体 Normal" panose="020B0400000000000000" pitchFamily="34" charset="-122"/>
                <a:sym typeface="+mn-lt"/>
              </a:rPr>
              <a:t>/</a:t>
            </a:r>
            <a:r>
              <a:rPr lang="zh-CN" altLang="en-US" sz="2000" dirty="0">
                <a:solidFill>
                  <a:srgbClr val="000000"/>
                </a:solidFill>
                <a:latin typeface="思源黑体 Normal" panose="020B0400000000000000" pitchFamily="34" charset="-122"/>
                <a:ea typeface="思源黑体 Normal" panose="020B0400000000000000" pitchFamily="34" charset="-122"/>
                <a:sym typeface="+mn-lt"/>
              </a:rPr>
              <a:t>限时）</a:t>
            </a:r>
          </a:p>
          <a:p>
            <a:pPr algn="just" defTabSz="914034" fontAlgn="base">
              <a:lnSpc>
                <a:spcPct val="120000"/>
              </a:lnSpc>
              <a:spcBef>
                <a:spcPct val="0"/>
              </a:spcBef>
              <a:spcAft>
                <a:spcPct val="0"/>
              </a:spcAft>
            </a:pPr>
            <a:endParaRPr lang="zh-CN" altLang="en-US" sz="2000" dirty="0">
              <a:solidFill>
                <a:srgbClr val="000000"/>
              </a:solidFill>
              <a:latin typeface="思源黑体 Normal" panose="020B0400000000000000" pitchFamily="34" charset="-122"/>
              <a:ea typeface="思源黑体 Normal" panose="020B0400000000000000" pitchFamily="34" charset="-122"/>
              <a:sym typeface="+mn-lt"/>
            </a:endParaRPr>
          </a:p>
        </p:txBody>
      </p:sp>
      <p:sp>
        <p:nvSpPr>
          <p:cNvPr id="48" name="462134">
            <a:extLst>
              <a:ext uri="{FF2B5EF4-FFF2-40B4-BE49-F238E27FC236}">
                <a16:creationId xmlns:a16="http://schemas.microsoft.com/office/drawing/2014/main" id="{27CEA993-9A46-48DB-A515-0ACA09023AB6}"/>
              </a:ext>
            </a:extLst>
          </p:cNvPr>
          <p:cNvSpPr txBox="1"/>
          <p:nvPr/>
        </p:nvSpPr>
        <p:spPr>
          <a:xfrm>
            <a:off x="8491827" y="1850833"/>
            <a:ext cx="2817210" cy="953851"/>
          </a:xfrm>
          <a:prstGeom prst="rect">
            <a:avLst/>
          </a:prstGeom>
        </p:spPr>
        <p:txBody>
          <a:bodyPr wrap="square">
            <a:spAutoFit/>
          </a:bodyPr>
          <a:lstStyle>
            <a:defPPr>
              <a:defRPr lang="zh-CN"/>
            </a:defPPr>
            <a:lvl1pPr>
              <a:defRPr sz="4800" b="1">
                <a:latin typeface="微软雅黑" panose="020B0503020204020204" pitchFamily="34" charset="-122"/>
                <a:ea typeface="微软雅黑" panose="020B0503020204020204" pitchFamily="34" charset="-122"/>
                <a:cs typeface="+mn-ea"/>
              </a:defRPr>
            </a:lvl1pPr>
          </a:lstStyle>
          <a:p>
            <a:pPr defTabSz="914034" fontAlgn="base">
              <a:spcBef>
                <a:spcPct val="0"/>
              </a:spcBef>
              <a:spcAft>
                <a:spcPct val="0"/>
              </a:spcAft>
            </a:pPr>
            <a:r>
              <a:rPr lang="zh-CN" altLang="en-US" sz="2799" b="0" dirty="0">
                <a:solidFill>
                  <a:srgbClr val="000000"/>
                </a:solidFill>
                <a:latin typeface="思源黑体 Normal" panose="020B0400000000000000" pitchFamily="34" charset="-122"/>
                <a:ea typeface="思源黑体 Normal" panose="020B0400000000000000" pitchFamily="34" charset="-122"/>
              </a:rPr>
              <a:t>转化款较为</a:t>
            </a:r>
            <a:endParaRPr lang="en-US" altLang="zh-CN" sz="2799" b="0" dirty="0">
              <a:solidFill>
                <a:srgbClr val="000000"/>
              </a:solidFill>
              <a:latin typeface="思源黑体 Normal" panose="020B0400000000000000" pitchFamily="34" charset="-122"/>
              <a:ea typeface="思源黑体 Normal" panose="020B0400000000000000" pitchFamily="34" charset="-122"/>
            </a:endParaRPr>
          </a:p>
          <a:p>
            <a:pPr defTabSz="914034" fontAlgn="base">
              <a:spcBef>
                <a:spcPct val="0"/>
              </a:spcBef>
              <a:spcAft>
                <a:spcPct val="0"/>
              </a:spcAft>
            </a:pPr>
            <a:r>
              <a:rPr lang="zh-CN" altLang="en-US" sz="2799" b="0" dirty="0">
                <a:solidFill>
                  <a:srgbClr val="000000"/>
                </a:solidFill>
                <a:latin typeface="思源黑体 Normal" panose="020B0400000000000000" pitchFamily="34" charset="-122"/>
                <a:ea typeface="思源黑体 Normal" panose="020B0400000000000000" pitchFamily="34" charset="-122"/>
              </a:rPr>
              <a:t>单一</a:t>
            </a:r>
          </a:p>
        </p:txBody>
      </p:sp>
      <p:sp>
        <p:nvSpPr>
          <p:cNvPr id="49" name="307315">
            <a:extLst>
              <a:ext uri="{FF2B5EF4-FFF2-40B4-BE49-F238E27FC236}">
                <a16:creationId xmlns:a16="http://schemas.microsoft.com/office/drawing/2014/main" id="{D241C8EA-4723-480A-A3CB-C5EFE5A2C69C}"/>
              </a:ext>
            </a:extLst>
          </p:cNvPr>
          <p:cNvSpPr/>
          <p:nvPr/>
        </p:nvSpPr>
        <p:spPr>
          <a:xfrm>
            <a:off x="5228996" y="4155104"/>
            <a:ext cx="1620324" cy="830997"/>
          </a:xfrm>
          <a:prstGeom prst="rect">
            <a:avLst/>
          </a:prstGeom>
        </p:spPr>
        <p:txBody>
          <a:bodyPr wrap="square">
            <a:spAutoFit/>
          </a:bodyPr>
          <a:lstStyle/>
          <a:p>
            <a:pPr algn="ctr" defTabSz="914034" fontAlgn="base">
              <a:spcBef>
                <a:spcPct val="0"/>
              </a:spcBef>
              <a:spcAft>
                <a:spcPct val="0"/>
              </a:spcAft>
            </a:pPr>
            <a:r>
              <a:rPr lang="zh-CN" altLang="en-US" sz="2400" dirty="0">
                <a:solidFill>
                  <a:srgbClr val="FFFFFF"/>
                </a:solidFill>
                <a:latin typeface="思源黑体 Normal" panose="020B0400000000000000" pitchFamily="34" charset="-122"/>
                <a:ea typeface="思源黑体 Normal" panose="020B0400000000000000" pitchFamily="34" charset="-122"/>
                <a:cs typeface="+mn-ea"/>
              </a:rPr>
              <a:t>直播商品</a:t>
            </a:r>
            <a:endParaRPr lang="en-US" altLang="zh-CN" sz="2400" dirty="0">
              <a:solidFill>
                <a:srgbClr val="FFFFFF"/>
              </a:solidFill>
              <a:latin typeface="思源黑体 Normal" panose="020B0400000000000000" pitchFamily="34" charset="-122"/>
              <a:ea typeface="思源黑体 Normal" panose="020B0400000000000000" pitchFamily="34" charset="-122"/>
              <a:cs typeface="+mn-ea"/>
            </a:endParaRPr>
          </a:p>
          <a:p>
            <a:pPr algn="ctr" defTabSz="914034" fontAlgn="base">
              <a:spcBef>
                <a:spcPct val="0"/>
              </a:spcBef>
              <a:spcAft>
                <a:spcPct val="0"/>
              </a:spcAft>
            </a:pPr>
            <a:r>
              <a:rPr lang="zh-CN" altLang="en-US" sz="2400" dirty="0">
                <a:solidFill>
                  <a:srgbClr val="FFFFFF"/>
                </a:solidFill>
                <a:latin typeface="思源黑体 Normal" panose="020B0400000000000000" pitchFamily="34" charset="-122"/>
                <a:ea typeface="思源黑体 Normal" panose="020B0400000000000000" pitchFamily="34" charset="-122"/>
                <a:cs typeface="+mn-ea"/>
              </a:rPr>
              <a:t>讲解顺序</a:t>
            </a:r>
          </a:p>
        </p:txBody>
      </p:sp>
      <p:sp>
        <p:nvSpPr>
          <p:cNvPr id="50" name="679735">
            <a:extLst>
              <a:ext uri="{FF2B5EF4-FFF2-40B4-BE49-F238E27FC236}">
                <a16:creationId xmlns:a16="http://schemas.microsoft.com/office/drawing/2014/main" id="{36133F83-53A5-418F-AC4E-10A1E0FDD68F}"/>
              </a:ext>
            </a:extLst>
          </p:cNvPr>
          <p:cNvSpPr>
            <a:spLocks noEditPoints="1"/>
          </p:cNvSpPr>
          <p:nvPr/>
        </p:nvSpPr>
        <p:spPr bwMode="auto">
          <a:xfrm>
            <a:off x="5634856" y="3070886"/>
            <a:ext cx="757712" cy="984425"/>
          </a:xfrm>
          <a:custGeom>
            <a:avLst/>
            <a:gdLst>
              <a:gd name="T0" fmla="*/ 55 w 254"/>
              <a:gd name="T1" fmla="*/ 116 h 330"/>
              <a:gd name="T2" fmla="*/ 47 w 254"/>
              <a:gd name="T3" fmla="*/ 144 h 330"/>
              <a:gd name="T4" fmla="*/ 20 w 254"/>
              <a:gd name="T5" fmla="*/ 128 h 330"/>
              <a:gd name="T6" fmla="*/ 29 w 254"/>
              <a:gd name="T7" fmla="*/ 103 h 330"/>
              <a:gd name="T8" fmla="*/ 108 w 254"/>
              <a:gd name="T9" fmla="*/ 104 h 330"/>
              <a:gd name="T10" fmla="*/ 114 w 254"/>
              <a:gd name="T11" fmla="*/ 133 h 330"/>
              <a:gd name="T12" fmla="*/ 85 w 254"/>
              <a:gd name="T13" fmla="*/ 141 h 330"/>
              <a:gd name="T14" fmla="*/ 82 w 254"/>
              <a:gd name="T15" fmla="*/ 111 h 330"/>
              <a:gd name="T16" fmla="*/ 160 w 254"/>
              <a:gd name="T17" fmla="*/ 101 h 330"/>
              <a:gd name="T18" fmla="*/ 175 w 254"/>
              <a:gd name="T19" fmla="*/ 122 h 330"/>
              <a:gd name="T20" fmla="*/ 158 w 254"/>
              <a:gd name="T21" fmla="*/ 147 h 330"/>
              <a:gd name="T22" fmla="*/ 140 w 254"/>
              <a:gd name="T23" fmla="*/ 121 h 330"/>
              <a:gd name="T24" fmla="*/ 156 w 254"/>
              <a:gd name="T25" fmla="*/ 101 h 330"/>
              <a:gd name="T26" fmla="*/ 234 w 254"/>
              <a:gd name="T27" fmla="*/ 113 h 330"/>
              <a:gd name="T28" fmla="*/ 229 w 254"/>
              <a:gd name="T29" fmla="*/ 142 h 330"/>
              <a:gd name="T30" fmla="*/ 201 w 254"/>
              <a:gd name="T31" fmla="*/ 131 h 330"/>
              <a:gd name="T32" fmla="*/ 208 w 254"/>
              <a:gd name="T33" fmla="*/ 103 h 330"/>
              <a:gd name="T34" fmla="*/ 42 w 254"/>
              <a:gd name="T35" fmla="*/ 157 h 330"/>
              <a:gd name="T36" fmla="*/ 70 w 254"/>
              <a:gd name="T37" fmla="*/ 160 h 330"/>
              <a:gd name="T38" fmla="*/ 93 w 254"/>
              <a:gd name="T39" fmla="*/ 155 h 330"/>
              <a:gd name="T40" fmla="*/ 102 w 254"/>
              <a:gd name="T41" fmla="*/ 156 h 330"/>
              <a:gd name="T42" fmla="*/ 127 w 254"/>
              <a:gd name="T43" fmla="*/ 162 h 330"/>
              <a:gd name="T44" fmla="*/ 152 w 254"/>
              <a:gd name="T45" fmla="*/ 156 h 330"/>
              <a:gd name="T46" fmla="*/ 162 w 254"/>
              <a:gd name="T47" fmla="*/ 155 h 330"/>
              <a:gd name="T48" fmla="*/ 185 w 254"/>
              <a:gd name="T49" fmla="*/ 160 h 330"/>
              <a:gd name="T50" fmla="*/ 212 w 254"/>
              <a:gd name="T51" fmla="*/ 157 h 330"/>
              <a:gd name="T52" fmla="*/ 221 w 254"/>
              <a:gd name="T53" fmla="*/ 154 h 330"/>
              <a:gd name="T54" fmla="*/ 242 w 254"/>
              <a:gd name="T55" fmla="*/ 159 h 330"/>
              <a:gd name="T56" fmla="*/ 253 w 254"/>
              <a:gd name="T57" fmla="*/ 194 h 330"/>
              <a:gd name="T58" fmla="*/ 242 w 254"/>
              <a:gd name="T59" fmla="*/ 225 h 330"/>
              <a:gd name="T60" fmla="*/ 194 w 254"/>
              <a:gd name="T61" fmla="*/ 232 h 330"/>
              <a:gd name="T62" fmla="*/ 182 w 254"/>
              <a:gd name="T63" fmla="*/ 225 h 330"/>
              <a:gd name="T64" fmla="*/ 135 w 254"/>
              <a:gd name="T65" fmla="*/ 236 h 330"/>
              <a:gd name="T66" fmla="*/ 123 w 254"/>
              <a:gd name="T67" fmla="*/ 225 h 330"/>
              <a:gd name="T68" fmla="*/ 84 w 254"/>
              <a:gd name="T69" fmla="*/ 325 h 330"/>
              <a:gd name="T70" fmla="*/ 63 w 254"/>
              <a:gd name="T71" fmla="*/ 223 h 330"/>
              <a:gd name="T72" fmla="*/ 24 w 254"/>
              <a:gd name="T73" fmla="*/ 327 h 330"/>
              <a:gd name="T74" fmla="*/ 4 w 254"/>
              <a:gd name="T75" fmla="*/ 206 h 330"/>
              <a:gd name="T76" fmla="*/ 4 w 254"/>
              <a:gd name="T77" fmla="*/ 165 h 330"/>
              <a:gd name="T78" fmla="*/ 33 w 254"/>
              <a:gd name="T79" fmla="*/ 160 h 330"/>
              <a:gd name="T80" fmla="*/ 71 w 254"/>
              <a:gd name="T81" fmla="*/ 51 h 330"/>
              <a:gd name="T82" fmla="*/ 86 w 254"/>
              <a:gd name="T83" fmla="*/ 74 h 330"/>
              <a:gd name="T84" fmla="*/ 65 w 254"/>
              <a:gd name="T85" fmla="*/ 96 h 330"/>
              <a:gd name="T86" fmla="*/ 51 w 254"/>
              <a:gd name="T87" fmla="*/ 70 h 330"/>
              <a:gd name="T88" fmla="*/ 67 w 254"/>
              <a:gd name="T89" fmla="*/ 51 h 330"/>
              <a:gd name="T90" fmla="*/ 145 w 254"/>
              <a:gd name="T91" fmla="*/ 66 h 330"/>
              <a:gd name="T92" fmla="*/ 138 w 254"/>
              <a:gd name="T93" fmla="*/ 94 h 330"/>
              <a:gd name="T94" fmla="*/ 111 w 254"/>
              <a:gd name="T95" fmla="*/ 79 h 330"/>
              <a:gd name="T96" fmla="*/ 121 w 254"/>
              <a:gd name="T97" fmla="*/ 53 h 330"/>
              <a:gd name="T98" fmla="*/ 198 w 254"/>
              <a:gd name="T99" fmla="*/ 54 h 330"/>
              <a:gd name="T100" fmla="*/ 205 w 254"/>
              <a:gd name="T101" fmla="*/ 83 h 330"/>
              <a:gd name="T102" fmla="*/ 175 w 254"/>
              <a:gd name="T103" fmla="*/ 91 h 330"/>
              <a:gd name="T104" fmla="*/ 173 w 254"/>
              <a:gd name="T105" fmla="*/ 61 h 330"/>
              <a:gd name="T106" fmla="*/ 100 w 254"/>
              <a:gd name="T107" fmla="*/ 0 h 330"/>
              <a:gd name="T108" fmla="*/ 115 w 254"/>
              <a:gd name="T109" fmla="*/ 21 h 330"/>
              <a:gd name="T110" fmla="*/ 97 w 254"/>
              <a:gd name="T111" fmla="*/ 46 h 330"/>
              <a:gd name="T112" fmla="*/ 80 w 254"/>
              <a:gd name="T113" fmla="*/ 20 h 330"/>
              <a:gd name="T114" fmla="*/ 96 w 254"/>
              <a:gd name="T115" fmla="*/ 0 h 330"/>
              <a:gd name="T116" fmla="*/ 174 w 254"/>
              <a:gd name="T117" fmla="*/ 12 h 330"/>
              <a:gd name="T118" fmla="*/ 169 w 254"/>
              <a:gd name="T119" fmla="*/ 42 h 330"/>
              <a:gd name="T120" fmla="*/ 141 w 254"/>
              <a:gd name="T121" fmla="*/ 30 h 330"/>
              <a:gd name="T122" fmla="*/ 149 w 254"/>
              <a:gd name="T123" fmla="*/ 3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4" h="330">
                <a:moveTo>
                  <a:pt x="37" y="101"/>
                </a:moveTo>
                <a:lnTo>
                  <a:pt x="37" y="101"/>
                </a:lnTo>
                <a:lnTo>
                  <a:pt x="37" y="101"/>
                </a:lnTo>
                <a:lnTo>
                  <a:pt x="38" y="101"/>
                </a:lnTo>
                <a:lnTo>
                  <a:pt x="39" y="101"/>
                </a:lnTo>
                <a:lnTo>
                  <a:pt x="40" y="101"/>
                </a:lnTo>
                <a:lnTo>
                  <a:pt x="42" y="101"/>
                </a:lnTo>
                <a:lnTo>
                  <a:pt x="43" y="102"/>
                </a:lnTo>
                <a:lnTo>
                  <a:pt x="45" y="103"/>
                </a:lnTo>
                <a:lnTo>
                  <a:pt x="46" y="103"/>
                </a:lnTo>
                <a:lnTo>
                  <a:pt x="48" y="104"/>
                </a:lnTo>
                <a:lnTo>
                  <a:pt x="49" y="106"/>
                </a:lnTo>
                <a:lnTo>
                  <a:pt x="51" y="107"/>
                </a:lnTo>
                <a:lnTo>
                  <a:pt x="52" y="109"/>
                </a:lnTo>
                <a:lnTo>
                  <a:pt x="53" y="111"/>
                </a:lnTo>
                <a:lnTo>
                  <a:pt x="54" y="113"/>
                </a:lnTo>
                <a:lnTo>
                  <a:pt x="55" y="116"/>
                </a:lnTo>
                <a:lnTo>
                  <a:pt x="55" y="119"/>
                </a:lnTo>
                <a:lnTo>
                  <a:pt x="55" y="119"/>
                </a:lnTo>
                <a:lnTo>
                  <a:pt x="55" y="120"/>
                </a:lnTo>
                <a:lnTo>
                  <a:pt x="55" y="121"/>
                </a:lnTo>
                <a:lnTo>
                  <a:pt x="55" y="122"/>
                </a:lnTo>
                <a:lnTo>
                  <a:pt x="55" y="124"/>
                </a:lnTo>
                <a:lnTo>
                  <a:pt x="55" y="125"/>
                </a:lnTo>
                <a:lnTo>
                  <a:pt x="55" y="127"/>
                </a:lnTo>
                <a:lnTo>
                  <a:pt x="55" y="129"/>
                </a:lnTo>
                <a:lnTo>
                  <a:pt x="54" y="131"/>
                </a:lnTo>
                <a:lnTo>
                  <a:pt x="54" y="133"/>
                </a:lnTo>
                <a:lnTo>
                  <a:pt x="53" y="135"/>
                </a:lnTo>
                <a:lnTo>
                  <a:pt x="52" y="137"/>
                </a:lnTo>
                <a:lnTo>
                  <a:pt x="52" y="139"/>
                </a:lnTo>
                <a:lnTo>
                  <a:pt x="50" y="141"/>
                </a:lnTo>
                <a:lnTo>
                  <a:pt x="48" y="142"/>
                </a:lnTo>
                <a:lnTo>
                  <a:pt x="47" y="144"/>
                </a:lnTo>
                <a:lnTo>
                  <a:pt x="45" y="145"/>
                </a:lnTo>
                <a:lnTo>
                  <a:pt x="43" y="146"/>
                </a:lnTo>
                <a:lnTo>
                  <a:pt x="40" y="146"/>
                </a:lnTo>
                <a:lnTo>
                  <a:pt x="37" y="147"/>
                </a:lnTo>
                <a:lnTo>
                  <a:pt x="37" y="147"/>
                </a:lnTo>
                <a:lnTo>
                  <a:pt x="34" y="146"/>
                </a:lnTo>
                <a:lnTo>
                  <a:pt x="31" y="146"/>
                </a:lnTo>
                <a:lnTo>
                  <a:pt x="29" y="145"/>
                </a:lnTo>
                <a:lnTo>
                  <a:pt x="28" y="144"/>
                </a:lnTo>
                <a:lnTo>
                  <a:pt x="26" y="142"/>
                </a:lnTo>
                <a:lnTo>
                  <a:pt x="24" y="141"/>
                </a:lnTo>
                <a:lnTo>
                  <a:pt x="23" y="139"/>
                </a:lnTo>
                <a:lnTo>
                  <a:pt x="22" y="137"/>
                </a:lnTo>
                <a:lnTo>
                  <a:pt x="21" y="135"/>
                </a:lnTo>
                <a:lnTo>
                  <a:pt x="20" y="133"/>
                </a:lnTo>
                <a:lnTo>
                  <a:pt x="20" y="131"/>
                </a:lnTo>
                <a:lnTo>
                  <a:pt x="20" y="128"/>
                </a:lnTo>
                <a:lnTo>
                  <a:pt x="20" y="127"/>
                </a:lnTo>
                <a:lnTo>
                  <a:pt x="20" y="125"/>
                </a:lnTo>
                <a:lnTo>
                  <a:pt x="20" y="124"/>
                </a:lnTo>
                <a:lnTo>
                  <a:pt x="20" y="122"/>
                </a:lnTo>
                <a:lnTo>
                  <a:pt x="20" y="121"/>
                </a:lnTo>
                <a:lnTo>
                  <a:pt x="20" y="120"/>
                </a:lnTo>
                <a:lnTo>
                  <a:pt x="20" y="119"/>
                </a:lnTo>
                <a:lnTo>
                  <a:pt x="20" y="119"/>
                </a:lnTo>
                <a:lnTo>
                  <a:pt x="20" y="116"/>
                </a:lnTo>
                <a:lnTo>
                  <a:pt x="20" y="113"/>
                </a:lnTo>
                <a:lnTo>
                  <a:pt x="21" y="111"/>
                </a:lnTo>
                <a:lnTo>
                  <a:pt x="23" y="109"/>
                </a:lnTo>
                <a:lnTo>
                  <a:pt x="24" y="107"/>
                </a:lnTo>
                <a:lnTo>
                  <a:pt x="25" y="106"/>
                </a:lnTo>
                <a:lnTo>
                  <a:pt x="26" y="104"/>
                </a:lnTo>
                <a:lnTo>
                  <a:pt x="28" y="103"/>
                </a:lnTo>
                <a:lnTo>
                  <a:pt x="29" y="103"/>
                </a:lnTo>
                <a:lnTo>
                  <a:pt x="31" y="102"/>
                </a:lnTo>
                <a:lnTo>
                  <a:pt x="32" y="101"/>
                </a:lnTo>
                <a:lnTo>
                  <a:pt x="34" y="101"/>
                </a:lnTo>
                <a:lnTo>
                  <a:pt x="35" y="101"/>
                </a:lnTo>
                <a:lnTo>
                  <a:pt x="36" y="101"/>
                </a:lnTo>
                <a:lnTo>
                  <a:pt x="37" y="101"/>
                </a:lnTo>
                <a:close/>
                <a:moveTo>
                  <a:pt x="97" y="101"/>
                </a:moveTo>
                <a:lnTo>
                  <a:pt x="97" y="101"/>
                </a:lnTo>
                <a:lnTo>
                  <a:pt x="98" y="101"/>
                </a:lnTo>
                <a:lnTo>
                  <a:pt x="99" y="101"/>
                </a:lnTo>
                <a:lnTo>
                  <a:pt x="100" y="101"/>
                </a:lnTo>
                <a:lnTo>
                  <a:pt x="101" y="101"/>
                </a:lnTo>
                <a:lnTo>
                  <a:pt x="102" y="101"/>
                </a:lnTo>
                <a:lnTo>
                  <a:pt x="104" y="102"/>
                </a:lnTo>
                <a:lnTo>
                  <a:pt x="105" y="103"/>
                </a:lnTo>
                <a:lnTo>
                  <a:pt x="107" y="103"/>
                </a:lnTo>
                <a:lnTo>
                  <a:pt x="108" y="104"/>
                </a:lnTo>
                <a:lnTo>
                  <a:pt x="110" y="106"/>
                </a:lnTo>
                <a:lnTo>
                  <a:pt x="111" y="107"/>
                </a:lnTo>
                <a:lnTo>
                  <a:pt x="112" y="109"/>
                </a:lnTo>
                <a:lnTo>
                  <a:pt x="113" y="111"/>
                </a:lnTo>
                <a:lnTo>
                  <a:pt x="114" y="113"/>
                </a:lnTo>
                <a:lnTo>
                  <a:pt x="115" y="116"/>
                </a:lnTo>
                <a:lnTo>
                  <a:pt x="115" y="119"/>
                </a:lnTo>
                <a:lnTo>
                  <a:pt x="115" y="119"/>
                </a:lnTo>
                <a:lnTo>
                  <a:pt x="115" y="120"/>
                </a:lnTo>
                <a:lnTo>
                  <a:pt x="115" y="121"/>
                </a:lnTo>
                <a:lnTo>
                  <a:pt x="115" y="122"/>
                </a:lnTo>
                <a:lnTo>
                  <a:pt x="115" y="124"/>
                </a:lnTo>
                <a:lnTo>
                  <a:pt x="115" y="125"/>
                </a:lnTo>
                <a:lnTo>
                  <a:pt x="115" y="127"/>
                </a:lnTo>
                <a:lnTo>
                  <a:pt x="115" y="129"/>
                </a:lnTo>
                <a:lnTo>
                  <a:pt x="114" y="131"/>
                </a:lnTo>
                <a:lnTo>
                  <a:pt x="114" y="133"/>
                </a:lnTo>
                <a:lnTo>
                  <a:pt x="113" y="135"/>
                </a:lnTo>
                <a:lnTo>
                  <a:pt x="112" y="137"/>
                </a:lnTo>
                <a:lnTo>
                  <a:pt x="112" y="139"/>
                </a:lnTo>
                <a:lnTo>
                  <a:pt x="110" y="141"/>
                </a:lnTo>
                <a:lnTo>
                  <a:pt x="108" y="142"/>
                </a:lnTo>
                <a:lnTo>
                  <a:pt x="107" y="144"/>
                </a:lnTo>
                <a:lnTo>
                  <a:pt x="105" y="145"/>
                </a:lnTo>
                <a:lnTo>
                  <a:pt x="103" y="146"/>
                </a:lnTo>
                <a:lnTo>
                  <a:pt x="101" y="146"/>
                </a:lnTo>
                <a:lnTo>
                  <a:pt x="97" y="147"/>
                </a:lnTo>
                <a:lnTo>
                  <a:pt x="97" y="147"/>
                </a:lnTo>
                <a:lnTo>
                  <a:pt x="94" y="146"/>
                </a:lnTo>
                <a:lnTo>
                  <a:pt x="92" y="146"/>
                </a:lnTo>
                <a:lnTo>
                  <a:pt x="90" y="145"/>
                </a:lnTo>
                <a:lnTo>
                  <a:pt x="88" y="144"/>
                </a:lnTo>
                <a:lnTo>
                  <a:pt x="86" y="142"/>
                </a:lnTo>
                <a:lnTo>
                  <a:pt x="85" y="141"/>
                </a:lnTo>
                <a:lnTo>
                  <a:pt x="83" y="139"/>
                </a:lnTo>
                <a:lnTo>
                  <a:pt x="83" y="137"/>
                </a:lnTo>
                <a:lnTo>
                  <a:pt x="82" y="135"/>
                </a:lnTo>
                <a:lnTo>
                  <a:pt x="81" y="133"/>
                </a:lnTo>
                <a:lnTo>
                  <a:pt x="81" y="131"/>
                </a:lnTo>
                <a:lnTo>
                  <a:pt x="80" y="129"/>
                </a:lnTo>
                <a:lnTo>
                  <a:pt x="80" y="127"/>
                </a:lnTo>
                <a:lnTo>
                  <a:pt x="80" y="125"/>
                </a:lnTo>
                <a:lnTo>
                  <a:pt x="80" y="124"/>
                </a:lnTo>
                <a:lnTo>
                  <a:pt x="80" y="122"/>
                </a:lnTo>
                <a:lnTo>
                  <a:pt x="80" y="121"/>
                </a:lnTo>
                <a:lnTo>
                  <a:pt x="80" y="120"/>
                </a:lnTo>
                <a:lnTo>
                  <a:pt x="80" y="119"/>
                </a:lnTo>
                <a:lnTo>
                  <a:pt x="80" y="119"/>
                </a:lnTo>
                <a:lnTo>
                  <a:pt x="80" y="116"/>
                </a:lnTo>
                <a:lnTo>
                  <a:pt x="81" y="113"/>
                </a:lnTo>
                <a:lnTo>
                  <a:pt x="82" y="111"/>
                </a:lnTo>
                <a:lnTo>
                  <a:pt x="83" y="109"/>
                </a:lnTo>
                <a:lnTo>
                  <a:pt x="84" y="107"/>
                </a:lnTo>
                <a:lnTo>
                  <a:pt x="86" y="106"/>
                </a:lnTo>
                <a:lnTo>
                  <a:pt x="87" y="104"/>
                </a:lnTo>
                <a:lnTo>
                  <a:pt x="89" y="103"/>
                </a:lnTo>
                <a:lnTo>
                  <a:pt x="90" y="103"/>
                </a:lnTo>
                <a:lnTo>
                  <a:pt x="92" y="102"/>
                </a:lnTo>
                <a:lnTo>
                  <a:pt x="93" y="101"/>
                </a:lnTo>
                <a:lnTo>
                  <a:pt x="94" y="101"/>
                </a:lnTo>
                <a:lnTo>
                  <a:pt x="96" y="101"/>
                </a:lnTo>
                <a:lnTo>
                  <a:pt x="96" y="101"/>
                </a:lnTo>
                <a:lnTo>
                  <a:pt x="97" y="101"/>
                </a:lnTo>
                <a:close/>
                <a:moveTo>
                  <a:pt x="157" y="101"/>
                </a:moveTo>
                <a:lnTo>
                  <a:pt x="158" y="101"/>
                </a:lnTo>
                <a:lnTo>
                  <a:pt x="158" y="101"/>
                </a:lnTo>
                <a:lnTo>
                  <a:pt x="159" y="101"/>
                </a:lnTo>
                <a:lnTo>
                  <a:pt x="160" y="101"/>
                </a:lnTo>
                <a:lnTo>
                  <a:pt x="161" y="101"/>
                </a:lnTo>
                <a:lnTo>
                  <a:pt x="162" y="101"/>
                </a:lnTo>
                <a:lnTo>
                  <a:pt x="164" y="102"/>
                </a:lnTo>
                <a:lnTo>
                  <a:pt x="165" y="103"/>
                </a:lnTo>
                <a:lnTo>
                  <a:pt x="167" y="103"/>
                </a:lnTo>
                <a:lnTo>
                  <a:pt x="168" y="104"/>
                </a:lnTo>
                <a:lnTo>
                  <a:pt x="169" y="106"/>
                </a:lnTo>
                <a:lnTo>
                  <a:pt x="171" y="107"/>
                </a:lnTo>
                <a:lnTo>
                  <a:pt x="172" y="109"/>
                </a:lnTo>
                <a:lnTo>
                  <a:pt x="173" y="111"/>
                </a:lnTo>
                <a:lnTo>
                  <a:pt x="174" y="113"/>
                </a:lnTo>
                <a:lnTo>
                  <a:pt x="175" y="116"/>
                </a:lnTo>
                <a:lnTo>
                  <a:pt x="175" y="119"/>
                </a:lnTo>
                <a:lnTo>
                  <a:pt x="175" y="119"/>
                </a:lnTo>
                <a:lnTo>
                  <a:pt x="175" y="120"/>
                </a:lnTo>
                <a:lnTo>
                  <a:pt x="175" y="121"/>
                </a:lnTo>
                <a:lnTo>
                  <a:pt x="175" y="122"/>
                </a:lnTo>
                <a:lnTo>
                  <a:pt x="175" y="124"/>
                </a:lnTo>
                <a:lnTo>
                  <a:pt x="175" y="125"/>
                </a:lnTo>
                <a:lnTo>
                  <a:pt x="175" y="127"/>
                </a:lnTo>
                <a:lnTo>
                  <a:pt x="175" y="129"/>
                </a:lnTo>
                <a:lnTo>
                  <a:pt x="174" y="131"/>
                </a:lnTo>
                <a:lnTo>
                  <a:pt x="174" y="133"/>
                </a:lnTo>
                <a:lnTo>
                  <a:pt x="173" y="135"/>
                </a:lnTo>
                <a:lnTo>
                  <a:pt x="172" y="137"/>
                </a:lnTo>
                <a:lnTo>
                  <a:pt x="172" y="139"/>
                </a:lnTo>
                <a:lnTo>
                  <a:pt x="170" y="141"/>
                </a:lnTo>
                <a:lnTo>
                  <a:pt x="169" y="142"/>
                </a:lnTo>
                <a:lnTo>
                  <a:pt x="167" y="144"/>
                </a:lnTo>
                <a:lnTo>
                  <a:pt x="165" y="145"/>
                </a:lnTo>
                <a:lnTo>
                  <a:pt x="163" y="146"/>
                </a:lnTo>
                <a:lnTo>
                  <a:pt x="161" y="146"/>
                </a:lnTo>
                <a:lnTo>
                  <a:pt x="158" y="147"/>
                </a:lnTo>
                <a:lnTo>
                  <a:pt x="158" y="147"/>
                </a:lnTo>
                <a:lnTo>
                  <a:pt x="154" y="146"/>
                </a:lnTo>
                <a:lnTo>
                  <a:pt x="152" y="146"/>
                </a:lnTo>
                <a:lnTo>
                  <a:pt x="150" y="145"/>
                </a:lnTo>
                <a:lnTo>
                  <a:pt x="148" y="144"/>
                </a:lnTo>
                <a:lnTo>
                  <a:pt x="147" y="142"/>
                </a:lnTo>
                <a:lnTo>
                  <a:pt x="145" y="141"/>
                </a:lnTo>
                <a:lnTo>
                  <a:pt x="143" y="139"/>
                </a:lnTo>
                <a:lnTo>
                  <a:pt x="143" y="137"/>
                </a:lnTo>
                <a:lnTo>
                  <a:pt x="142" y="135"/>
                </a:lnTo>
                <a:lnTo>
                  <a:pt x="142" y="133"/>
                </a:lnTo>
                <a:lnTo>
                  <a:pt x="141" y="131"/>
                </a:lnTo>
                <a:lnTo>
                  <a:pt x="140" y="129"/>
                </a:lnTo>
                <a:lnTo>
                  <a:pt x="140" y="127"/>
                </a:lnTo>
                <a:lnTo>
                  <a:pt x="140" y="125"/>
                </a:lnTo>
                <a:lnTo>
                  <a:pt x="140" y="124"/>
                </a:lnTo>
                <a:lnTo>
                  <a:pt x="140" y="122"/>
                </a:lnTo>
                <a:lnTo>
                  <a:pt x="140" y="121"/>
                </a:lnTo>
                <a:lnTo>
                  <a:pt x="140" y="120"/>
                </a:lnTo>
                <a:lnTo>
                  <a:pt x="140" y="119"/>
                </a:lnTo>
                <a:lnTo>
                  <a:pt x="140" y="119"/>
                </a:lnTo>
                <a:lnTo>
                  <a:pt x="140" y="116"/>
                </a:lnTo>
                <a:lnTo>
                  <a:pt x="141" y="113"/>
                </a:lnTo>
                <a:lnTo>
                  <a:pt x="142" y="111"/>
                </a:lnTo>
                <a:lnTo>
                  <a:pt x="143" y="109"/>
                </a:lnTo>
                <a:lnTo>
                  <a:pt x="144" y="107"/>
                </a:lnTo>
                <a:lnTo>
                  <a:pt x="146" y="106"/>
                </a:lnTo>
                <a:lnTo>
                  <a:pt x="147" y="104"/>
                </a:lnTo>
                <a:lnTo>
                  <a:pt x="149" y="103"/>
                </a:lnTo>
                <a:lnTo>
                  <a:pt x="150" y="103"/>
                </a:lnTo>
                <a:lnTo>
                  <a:pt x="151" y="102"/>
                </a:lnTo>
                <a:lnTo>
                  <a:pt x="153" y="101"/>
                </a:lnTo>
                <a:lnTo>
                  <a:pt x="154" y="101"/>
                </a:lnTo>
                <a:lnTo>
                  <a:pt x="156" y="101"/>
                </a:lnTo>
                <a:lnTo>
                  <a:pt x="156" y="101"/>
                </a:lnTo>
                <a:lnTo>
                  <a:pt x="157" y="101"/>
                </a:lnTo>
                <a:close/>
                <a:moveTo>
                  <a:pt x="217" y="101"/>
                </a:moveTo>
                <a:lnTo>
                  <a:pt x="218" y="101"/>
                </a:lnTo>
                <a:lnTo>
                  <a:pt x="218" y="101"/>
                </a:lnTo>
                <a:lnTo>
                  <a:pt x="219" y="101"/>
                </a:lnTo>
                <a:lnTo>
                  <a:pt x="219" y="101"/>
                </a:lnTo>
                <a:lnTo>
                  <a:pt x="221" y="101"/>
                </a:lnTo>
                <a:lnTo>
                  <a:pt x="222" y="101"/>
                </a:lnTo>
                <a:lnTo>
                  <a:pt x="224" y="102"/>
                </a:lnTo>
                <a:lnTo>
                  <a:pt x="225" y="103"/>
                </a:lnTo>
                <a:lnTo>
                  <a:pt x="227" y="103"/>
                </a:lnTo>
                <a:lnTo>
                  <a:pt x="228" y="104"/>
                </a:lnTo>
                <a:lnTo>
                  <a:pt x="229" y="106"/>
                </a:lnTo>
                <a:lnTo>
                  <a:pt x="231" y="107"/>
                </a:lnTo>
                <a:lnTo>
                  <a:pt x="232" y="109"/>
                </a:lnTo>
                <a:lnTo>
                  <a:pt x="233" y="111"/>
                </a:lnTo>
                <a:lnTo>
                  <a:pt x="234" y="113"/>
                </a:lnTo>
                <a:lnTo>
                  <a:pt x="235" y="116"/>
                </a:lnTo>
                <a:lnTo>
                  <a:pt x="235" y="119"/>
                </a:lnTo>
                <a:lnTo>
                  <a:pt x="235" y="119"/>
                </a:lnTo>
                <a:lnTo>
                  <a:pt x="235" y="120"/>
                </a:lnTo>
                <a:lnTo>
                  <a:pt x="235" y="121"/>
                </a:lnTo>
                <a:lnTo>
                  <a:pt x="235" y="122"/>
                </a:lnTo>
                <a:lnTo>
                  <a:pt x="235" y="124"/>
                </a:lnTo>
                <a:lnTo>
                  <a:pt x="235" y="125"/>
                </a:lnTo>
                <a:lnTo>
                  <a:pt x="235" y="127"/>
                </a:lnTo>
                <a:lnTo>
                  <a:pt x="235" y="129"/>
                </a:lnTo>
                <a:lnTo>
                  <a:pt x="234" y="131"/>
                </a:lnTo>
                <a:lnTo>
                  <a:pt x="234" y="133"/>
                </a:lnTo>
                <a:lnTo>
                  <a:pt x="234" y="135"/>
                </a:lnTo>
                <a:lnTo>
                  <a:pt x="232" y="137"/>
                </a:lnTo>
                <a:lnTo>
                  <a:pt x="232" y="139"/>
                </a:lnTo>
                <a:lnTo>
                  <a:pt x="230" y="141"/>
                </a:lnTo>
                <a:lnTo>
                  <a:pt x="229" y="142"/>
                </a:lnTo>
                <a:lnTo>
                  <a:pt x="227" y="144"/>
                </a:lnTo>
                <a:lnTo>
                  <a:pt x="226" y="145"/>
                </a:lnTo>
                <a:lnTo>
                  <a:pt x="223" y="146"/>
                </a:lnTo>
                <a:lnTo>
                  <a:pt x="221" y="146"/>
                </a:lnTo>
                <a:lnTo>
                  <a:pt x="218" y="147"/>
                </a:lnTo>
                <a:lnTo>
                  <a:pt x="218" y="147"/>
                </a:lnTo>
                <a:lnTo>
                  <a:pt x="214" y="146"/>
                </a:lnTo>
                <a:lnTo>
                  <a:pt x="212" y="146"/>
                </a:lnTo>
                <a:lnTo>
                  <a:pt x="210" y="145"/>
                </a:lnTo>
                <a:lnTo>
                  <a:pt x="208" y="144"/>
                </a:lnTo>
                <a:lnTo>
                  <a:pt x="206" y="142"/>
                </a:lnTo>
                <a:lnTo>
                  <a:pt x="205" y="141"/>
                </a:lnTo>
                <a:lnTo>
                  <a:pt x="203" y="139"/>
                </a:lnTo>
                <a:lnTo>
                  <a:pt x="203" y="137"/>
                </a:lnTo>
                <a:lnTo>
                  <a:pt x="202" y="135"/>
                </a:lnTo>
                <a:lnTo>
                  <a:pt x="201" y="133"/>
                </a:lnTo>
                <a:lnTo>
                  <a:pt x="201" y="131"/>
                </a:lnTo>
                <a:lnTo>
                  <a:pt x="200" y="129"/>
                </a:lnTo>
                <a:lnTo>
                  <a:pt x="200" y="127"/>
                </a:lnTo>
                <a:lnTo>
                  <a:pt x="200" y="125"/>
                </a:lnTo>
                <a:lnTo>
                  <a:pt x="200" y="124"/>
                </a:lnTo>
                <a:lnTo>
                  <a:pt x="200" y="122"/>
                </a:lnTo>
                <a:lnTo>
                  <a:pt x="200" y="121"/>
                </a:lnTo>
                <a:lnTo>
                  <a:pt x="200" y="120"/>
                </a:lnTo>
                <a:lnTo>
                  <a:pt x="200" y="119"/>
                </a:lnTo>
                <a:lnTo>
                  <a:pt x="200" y="119"/>
                </a:lnTo>
                <a:lnTo>
                  <a:pt x="200" y="116"/>
                </a:lnTo>
                <a:lnTo>
                  <a:pt x="201" y="113"/>
                </a:lnTo>
                <a:lnTo>
                  <a:pt x="202" y="111"/>
                </a:lnTo>
                <a:lnTo>
                  <a:pt x="203" y="109"/>
                </a:lnTo>
                <a:lnTo>
                  <a:pt x="204" y="107"/>
                </a:lnTo>
                <a:lnTo>
                  <a:pt x="206" y="106"/>
                </a:lnTo>
                <a:lnTo>
                  <a:pt x="207" y="104"/>
                </a:lnTo>
                <a:lnTo>
                  <a:pt x="208" y="103"/>
                </a:lnTo>
                <a:lnTo>
                  <a:pt x="210" y="103"/>
                </a:lnTo>
                <a:lnTo>
                  <a:pt x="211" y="102"/>
                </a:lnTo>
                <a:lnTo>
                  <a:pt x="213" y="101"/>
                </a:lnTo>
                <a:lnTo>
                  <a:pt x="214" y="101"/>
                </a:lnTo>
                <a:lnTo>
                  <a:pt x="216" y="101"/>
                </a:lnTo>
                <a:lnTo>
                  <a:pt x="216" y="101"/>
                </a:lnTo>
                <a:lnTo>
                  <a:pt x="217" y="101"/>
                </a:lnTo>
                <a:close/>
                <a:moveTo>
                  <a:pt x="38" y="153"/>
                </a:moveTo>
                <a:lnTo>
                  <a:pt x="38" y="153"/>
                </a:lnTo>
                <a:lnTo>
                  <a:pt x="39" y="153"/>
                </a:lnTo>
                <a:lnTo>
                  <a:pt x="39" y="153"/>
                </a:lnTo>
                <a:lnTo>
                  <a:pt x="40" y="153"/>
                </a:lnTo>
                <a:lnTo>
                  <a:pt x="41" y="154"/>
                </a:lnTo>
                <a:lnTo>
                  <a:pt x="42" y="154"/>
                </a:lnTo>
                <a:lnTo>
                  <a:pt x="42" y="155"/>
                </a:lnTo>
                <a:lnTo>
                  <a:pt x="42" y="156"/>
                </a:lnTo>
                <a:lnTo>
                  <a:pt x="42" y="157"/>
                </a:lnTo>
                <a:lnTo>
                  <a:pt x="42" y="158"/>
                </a:lnTo>
                <a:lnTo>
                  <a:pt x="42" y="160"/>
                </a:lnTo>
                <a:lnTo>
                  <a:pt x="40" y="161"/>
                </a:lnTo>
                <a:lnTo>
                  <a:pt x="39" y="164"/>
                </a:lnTo>
                <a:lnTo>
                  <a:pt x="44" y="175"/>
                </a:lnTo>
                <a:lnTo>
                  <a:pt x="50" y="153"/>
                </a:lnTo>
                <a:lnTo>
                  <a:pt x="51" y="153"/>
                </a:lnTo>
                <a:lnTo>
                  <a:pt x="52" y="153"/>
                </a:lnTo>
                <a:lnTo>
                  <a:pt x="53" y="154"/>
                </a:lnTo>
                <a:lnTo>
                  <a:pt x="55" y="154"/>
                </a:lnTo>
                <a:lnTo>
                  <a:pt x="56" y="156"/>
                </a:lnTo>
                <a:lnTo>
                  <a:pt x="58" y="156"/>
                </a:lnTo>
                <a:lnTo>
                  <a:pt x="61" y="157"/>
                </a:lnTo>
                <a:lnTo>
                  <a:pt x="63" y="159"/>
                </a:lnTo>
                <a:lnTo>
                  <a:pt x="65" y="160"/>
                </a:lnTo>
                <a:lnTo>
                  <a:pt x="67" y="162"/>
                </a:lnTo>
                <a:lnTo>
                  <a:pt x="70" y="160"/>
                </a:lnTo>
                <a:lnTo>
                  <a:pt x="72" y="159"/>
                </a:lnTo>
                <a:lnTo>
                  <a:pt x="74" y="157"/>
                </a:lnTo>
                <a:lnTo>
                  <a:pt x="77" y="156"/>
                </a:lnTo>
                <a:lnTo>
                  <a:pt x="78" y="156"/>
                </a:lnTo>
                <a:lnTo>
                  <a:pt x="80" y="154"/>
                </a:lnTo>
                <a:lnTo>
                  <a:pt x="82" y="154"/>
                </a:lnTo>
                <a:lnTo>
                  <a:pt x="83" y="153"/>
                </a:lnTo>
                <a:lnTo>
                  <a:pt x="84" y="153"/>
                </a:lnTo>
                <a:lnTo>
                  <a:pt x="84" y="153"/>
                </a:lnTo>
                <a:lnTo>
                  <a:pt x="91" y="175"/>
                </a:lnTo>
                <a:lnTo>
                  <a:pt x="95" y="164"/>
                </a:lnTo>
                <a:lnTo>
                  <a:pt x="94" y="161"/>
                </a:lnTo>
                <a:lnTo>
                  <a:pt x="93" y="160"/>
                </a:lnTo>
                <a:lnTo>
                  <a:pt x="93" y="158"/>
                </a:lnTo>
                <a:lnTo>
                  <a:pt x="93" y="157"/>
                </a:lnTo>
                <a:lnTo>
                  <a:pt x="93" y="156"/>
                </a:lnTo>
                <a:lnTo>
                  <a:pt x="93" y="155"/>
                </a:lnTo>
                <a:lnTo>
                  <a:pt x="93" y="154"/>
                </a:lnTo>
                <a:lnTo>
                  <a:pt x="94" y="154"/>
                </a:lnTo>
                <a:lnTo>
                  <a:pt x="94" y="154"/>
                </a:lnTo>
                <a:lnTo>
                  <a:pt x="95" y="153"/>
                </a:lnTo>
                <a:lnTo>
                  <a:pt x="96" y="153"/>
                </a:lnTo>
                <a:lnTo>
                  <a:pt x="96" y="153"/>
                </a:lnTo>
                <a:lnTo>
                  <a:pt x="97" y="153"/>
                </a:lnTo>
                <a:lnTo>
                  <a:pt x="97" y="153"/>
                </a:lnTo>
                <a:lnTo>
                  <a:pt x="97" y="153"/>
                </a:lnTo>
                <a:lnTo>
                  <a:pt x="98" y="153"/>
                </a:lnTo>
                <a:lnTo>
                  <a:pt x="99" y="153"/>
                </a:lnTo>
                <a:lnTo>
                  <a:pt x="99" y="153"/>
                </a:lnTo>
                <a:lnTo>
                  <a:pt x="100" y="153"/>
                </a:lnTo>
                <a:lnTo>
                  <a:pt x="101" y="154"/>
                </a:lnTo>
                <a:lnTo>
                  <a:pt x="101" y="154"/>
                </a:lnTo>
                <a:lnTo>
                  <a:pt x="102" y="155"/>
                </a:lnTo>
                <a:lnTo>
                  <a:pt x="102" y="156"/>
                </a:lnTo>
                <a:lnTo>
                  <a:pt x="102" y="157"/>
                </a:lnTo>
                <a:lnTo>
                  <a:pt x="102" y="158"/>
                </a:lnTo>
                <a:lnTo>
                  <a:pt x="102" y="160"/>
                </a:lnTo>
                <a:lnTo>
                  <a:pt x="101" y="161"/>
                </a:lnTo>
                <a:lnTo>
                  <a:pt x="99" y="164"/>
                </a:lnTo>
                <a:lnTo>
                  <a:pt x="104" y="175"/>
                </a:lnTo>
                <a:lnTo>
                  <a:pt x="110" y="153"/>
                </a:lnTo>
                <a:lnTo>
                  <a:pt x="111" y="153"/>
                </a:lnTo>
                <a:lnTo>
                  <a:pt x="112" y="153"/>
                </a:lnTo>
                <a:lnTo>
                  <a:pt x="113" y="154"/>
                </a:lnTo>
                <a:lnTo>
                  <a:pt x="114" y="154"/>
                </a:lnTo>
                <a:lnTo>
                  <a:pt x="116" y="156"/>
                </a:lnTo>
                <a:lnTo>
                  <a:pt x="118" y="156"/>
                </a:lnTo>
                <a:lnTo>
                  <a:pt x="120" y="157"/>
                </a:lnTo>
                <a:lnTo>
                  <a:pt x="123" y="159"/>
                </a:lnTo>
                <a:lnTo>
                  <a:pt x="125" y="160"/>
                </a:lnTo>
                <a:lnTo>
                  <a:pt x="127" y="162"/>
                </a:lnTo>
                <a:lnTo>
                  <a:pt x="129" y="160"/>
                </a:lnTo>
                <a:lnTo>
                  <a:pt x="132" y="159"/>
                </a:lnTo>
                <a:lnTo>
                  <a:pt x="134" y="157"/>
                </a:lnTo>
                <a:lnTo>
                  <a:pt x="137" y="156"/>
                </a:lnTo>
                <a:lnTo>
                  <a:pt x="139" y="156"/>
                </a:lnTo>
                <a:lnTo>
                  <a:pt x="140" y="154"/>
                </a:lnTo>
                <a:lnTo>
                  <a:pt x="142" y="154"/>
                </a:lnTo>
                <a:lnTo>
                  <a:pt x="143" y="153"/>
                </a:lnTo>
                <a:lnTo>
                  <a:pt x="144" y="153"/>
                </a:lnTo>
                <a:lnTo>
                  <a:pt x="144" y="153"/>
                </a:lnTo>
                <a:lnTo>
                  <a:pt x="151" y="175"/>
                </a:lnTo>
                <a:lnTo>
                  <a:pt x="155" y="164"/>
                </a:lnTo>
                <a:lnTo>
                  <a:pt x="154" y="161"/>
                </a:lnTo>
                <a:lnTo>
                  <a:pt x="153" y="160"/>
                </a:lnTo>
                <a:lnTo>
                  <a:pt x="153" y="158"/>
                </a:lnTo>
                <a:lnTo>
                  <a:pt x="152" y="157"/>
                </a:lnTo>
                <a:lnTo>
                  <a:pt x="152" y="156"/>
                </a:lnTo>
                <a:lnTo>
                  <a:pt x="153" y="155"/>
                </a:lnTo>
                <a:lnTo>
                  <a:pt x="153" y="154"/>
                </a:lnTo>
                <a:lnTo>
                  <a:pt x="154" y="154"/>
                </a:lnTo>
                <a:lnTo>
                  <a:pt x="154" y="154"/>
                </a:lnTo>
                <a:lnTo>
                  <a:pt x="155" y="153"/>
                </a:lnTo>
                <a:lnTo>
                  <a:pt x="156" y="153"/>
                </a:lnTo>
                <a:lnTo>
                  <a:pt x="156" y="153"/>
                </a:lnTo>
                <a:lnTo>
                  <a:pt x="157" y="153"/>
                </a:lnTo>
                <a:lnTo>
                  <a:pt x="157" y="153"/>
                </a:lnTo>
                <a:lnTo>
                  <a:pt x="158" y="153"/>
                </a:lnTo>
                <a:lnTo>
                  <a:pt x="158" y="153"/>
                </a:lnTo>
                <a:lnTo>
                  <a:pt x="159" y="153"/>
                </a:lnTo>
                <a:lnTo>
                  <a:pt x="159" y="153"/>
                </a:lnTo>
                <a:lnTo>
                  <a:pt x="160" y="153"/>
                </a:lnTo>
                <a:lnTo>
                  <a:pt x="161" y="154"/>
                </a:lnTo>
                <a:lnTo>
                  <a:pt x="161" y="154"/>
                </a:lnTo>
                <a:lnTo>
                  <a:pt x="162" y="155"/>
                </a:lnTo>
                <a:lnTo>
                  <a:pt x="162" y="156"/>
                </a:lnTo>
                <a:lnTo>
                  <a:pt x="162" y="157"/>
                </a:lnTo>
                <a:lnTo>
                  <a:pt x="162" y="158"/>
                </a:lnTo>
                <a:lnTo>
                  <a:pt x="161" y="160"/>
                </a:lnTo>
                <a:lnTo>
                  <a:pt x="161" y="161"/>
                </a:lnTo>
                <a:lnTo>
                  <a:pt x="159" y="164"/>
                </a:lnTo>
                <a:lnTo>
                  <a:pt x="163" y="175"/>
                </a:lnTo>
                <a:lnTo>
                  <a:pt x="170" y="153"/>
                </a:lnTo>
                <a:lnTo>
                  <a:pt x="170" y="153"/>
                </a:lnTo>
                <a:lnTo>
                  <a:pt x="172" y="153"/>
                </a:lnTo>
                <a:lnTo>
                  <a:pt x="173" y="154"/>
                </a:lnTo>
                <a:lnTo>
                  <a:pt x="174" y="154"/>
                </a:lnTo>
                <a:lnTo>
                  <a:pt x="176" y="156"/>
                </a:lnTo>
                <a:lnTo>
                  <a:pt x="178" y="156"/>
                </a:lnTo>
                <a:lnTo>
                  <a:pt x="180" y="157"/>
                </a:lnTo>
                <a:lnTo>
                  <a:pt x="183" y="159"/>
                </a:lnTo>
                <a:lnTo>
                  <a:pt x="185" y="160"/>
                </a:lnTo>
                <a:lnTo>
                  <a:pt x="187" y="162"/>
                </a:lnTo>
                <a:lnTo>
                  <a:pt x="189" y="160"/>
                </a:lnTo>
                <a:lnTo>
                  <a:pt x="192" y="159"/>
                </a:lnTo>
                <a:lnTo>
                  <a:pt x="194" y="157"/>
                </a:lnTo>
                <a:lnTo>
                  <a:pt x="196" y="156"/>
                </a:lnTo>
                <a:lnTo>
                  <a:pt x="198" y="156"/>
                </a:lnTo>
                <a:lnTo>
                  <a:pt x="200" y="154"/>
                </a:lnTo>
                <a:lnTo>
                  <a:pt x="202" y="154"/>
                </a:lnTo>
                <a:lnTo>
                  <a:pt x="203" y="153"/>
                </a:lnTo>
                <a:lnTo>
                  <a:pt x="203" y="153"/>
                </a:lnTo>
                <a:lnTo>
                  <a:pt x="204" y="153"/>
                </a:lnTo>
                <a:lnTo>
                  <a:pt x="211" y="175"/>
                </a:lnTo>
                <a:lnTo>
                  <a:pt x="215" y="164"/>
                </a:lnTo>
                <a:lnTo>
                  <a:pt x="214" y="161"/>
                </a:lnTo>
                <a:lnTo>
                  <a:pt x="213" y="160"/>
                </a:lnTo>
                <a:lnTo>
                  <a:pt x="212" y="158"/>
                </a:lnTo>
                <a:lnTo>
                  <a:pt x="212" y="157"/>
                </a:lnTo>
                <a:lnTo>
                  <a:pt x="212" y="156"/>
                </a:lnTo>
                <a:lnTo>
                  <a:pt x="212" y="155"/>
                </a:lnTo>
                <a:lnTo>
                  <a:pt x="213" y="154"/>
                </a:lnTo>
                <a:lnTo>
                  <a:pt x="213" y="154"/>
                </a:lnTo>
                <a:lnTo>
                  <a:pt x="214" y="154"/>
                </a:lnTo>
                <a:lnTo>
                  <a:pt x="215" y="153"/>
                </a:lnTo>
                <a:lnTo>
                  <a:pt x="216" y="153"/>
                </a:lnTo>
                <a:lnTo>
                  <a:pt x="216" y="153"/>
                </a:lnTo>
                <a:lnTo>
                  <a:pt x="217" y="153"/>
                </a:lnTo>
                <a:lnTo>
                  <a:pt x="217" y="153"/>
                </a:lnTo>
                <a:lnTo>
                  <a:pt x="218" y="153"/>
                </a:lnTo>
                <a:lnTo>
                  <a:pt x="218" y="153"/>
                </a:lnTo>
                <a:lnTo>
                  <a:pt x="219" y="153"/>
                </a:lnTo>
                <a:lnTo>
                  <a:pt x="219" y="153"/>
                </a:lnTo>
                <a:lnTo>
                  <a:pt x="220" y="153"/>
                </a:lnTo>
                <a:lnTo>
                  <a:pt x="221" y="154"/>
                </a:lnTo>
                <a:lnTo>
                  <a:pt x="221" y="154"/>
                </a:lnTo>
                <a:lnTo>
                  <a:pt x="222" y="155"/>
                </a:lnTo>
                <a:lnTo>
                  <a:pt x="222" y="156"/>
                </a:lnTo>
                <a:lnTo>
                  <a:pt x="222" y="157"/>
                </a:lnTo>
                <a:lnTo>
                  <a:pt x="222" y="158"/>
                </a:lnTo>
                <a:lnTo>
                  <a:pt x="221" y="160"/>
                </a:lnTo>
                <a:lnTo>
                  <a:pt x="221" y="161"/>
                </a:lnTo>
                <a:lnTo>
                  <a:pt x="219" y="164"/>
                </a:lnTo>
                <a:lnTo>
                  <a:pt x="223" y="175"/>
                </a:lnTo>
                <a:lnTo>
                  <a:pt x="230" y="153"/>
                </a:lnTo>
                <a:lnTo>
                  <a:pt x="230" y="153"/>
                </a:lnTo>
                <a:lnTo>
                  <a:pt x="231" y="153"/>
                </a:lnTo>
                <a:lnTo>
                  <a:pt x="232" y="154"/>
                </a:lnTo>
                <a:lnTo>
                  <a:pt x="234" y="154"/>
                </a:lnTo>
                <a:lnTo>
                  <a:pt x="236" y="156"/>
                </a:lnTo>
                <a:lnTo>
                  <a:pt x="238" y="156"/>
                </a:lnTo>
                <a:lnTo>
                  <a:pt x="240" y="157"/>
                </a:lnTo>
                <a:lnTo>
                  <a:pt x="242" y="159"/>
                </a:lnTo>
                <a:lnTo>
                  <a:pt x="245" y="160"/>
                </a:lnTo>
                <a:lnTo>
                  <a:pt x="247" y="162"/>
                </a:lnTo>
                <a:lnTo>
                  <a:pt x="248" y="163"/>
                </a:lnTo>
                <a:lnTo>
                  <a:pt x="249" y="164"/>
                </a:lnTo>
                <a:lnTo>
                  <a:pt x="251" y="165"/>
                </a:lnTo>
                <a:lnTo>
                  <a:pt x="251" y="166"/>
                </a:lnTo>
                <a:lnTo>
                  <a:pt x="253" y="167"/>
                </a:lnTo>
                <a:lnTo>
                  <a:pt x="253" y="169"/>
                </a:lnTo>
                <a:lnTo>
                  <a:pt x="253" y="171"/>
                </a:lnTo>
                <a:lnTo>
                  <a:pt x="254" y="173"/>
                </a:lnTo>
                <a:lnTo>
                  <a:pt x="254" y="176"/>
                </a:lnTo>
                <a:lnTo>
                  <a:pt x="254" y="178"/>
                </a:lnTo>
                <a:lnTo>
                  <a:pt x="254" y="181"/>
                </a:lnTo>
                <a:lnTo>
                  <a:pt x="254" y="185"/>
                </a:lnTo>
                <a:lnTo>
                  <a:pt x="254" y="188"/>
                </a:lnTo>
                <a:lnTo>
                  <a:pt x="254" y="191"/>
                </a:lnTo>
                <a:lnTo>
                  <a:pt x="253" y="194"/>
                </a:lnTo>
                <a:lnTo>
                  <a:pt x="253" y="197"/>
                </a:lnTo>
                <a:lnTo>
                  <a:pt x="253" y="199"/>
                </a:lnTo>
                <a:lnTo>
                  <a:pt x="253" y="202"/>
                </a:lnTo>
                <a:lnTo>
                  <a:pt x="252" y="204"/>
                </a:lnTo>
                <a:lnTo>
                  <a:pt x="251" y="206"/>
                </a:lnTo>
                <a:lnTo>
                  <a:pt x="250" y="208"/>
                </a:lnTo>
                <a:lnTo>
                  <a:pt x="249" y="210"/>
                </a:lnTo>
                <a:lnTo>
                  <a:pt x="248" y="212"/>
                </a:lnTo>
                <a:lnTo>
                  <a:pt x="248" y="215"/>
                </a:lnTo>
                <a:lnTo>
                  <a:pt x="246" y="217"/>
                </a:lnTo>
                <a:lnTo>
                  <a:pt x="246" y="219"/>
                </a:lnTo>
                <a:lnTo>
                  <a:pt x="245" y="220"/>
                </a:lnTo>
                <a:lnTo>
                  <a:pt x="244" y="222"/>
                </a:lnTo>
                <a:lnTo>
                  <a:pt x="243" y="223"/>
                </a:lnTo>
                <a:lnTo>
                  <a:pt x="243" y="225"/>
                </a:lnTo>
                <a:lnTo>
                  <a:pt x="242" y="225"/>
                </a:lnTo>
                <a:lnTo>
                  <a:pt x="242" y="225"/>
                </a:lnTo>
                <a:lnTo>
                  <a:pt x="241" y="228"/>
                </a:lnTo>
                <a:lnTo>
                  <a:pt x="240" y="232"/>
                </a:lnTo>
                <a:lnTo>
                  <a:pt x="240" y="236"/>
                </a:lnTo>
                <a:lnTo>
                  <a:pt x="230" y="325"/>
                </a:lnTo>
                <a:lnTo>
                  <a:pt x="230" y="327"/>
                </a:lnTo>
                <a:lnTo>
                  <a:pt x="229" y="328"/>
                </a:lnTo>
                <a:lnTo>
                  <a:pt x="228" y="329"/>
                </a:lnTo>
                <a:lnTo>
                  <a:pt x="227" y="330"/>
                </a:lnTo>
                <a:lnTo>
                  <a:pt x="225" y="330"/>
                </a:lnTo>
                <a:lnTo>
                  <a:pt x="209" y="330"/>
                </a:lnTo>
                <a:lnTo>
                  <a:pt x="208" y="330"/>
                </a:lnTo>
                <a:lnTo>
                  <a:pt x="206" y="329"/>
                </a:lnTo>
                <a:lnTo>
                  <a:pt x="205" y="328"/>
                </a:lnTo>
                <a:lnTo>
                  <a:pt x="204" y="327"/>
                </a:lnTo>
                <a:lnTo>
                  <a:pt x="203" y="325"/>
                </a:lnTo>
                <a:lnTo>
                  <a:pt x="195" y="236"/>
                </a:lnTo>
                <a:lnTo>
                  <a:pt x="194" y="232"/>
                </a:lnTo>
                <a:lnTo>
                  <a:pt x="193" y="228"/>
                </a:lnTo>
                <a:lnTo>
                  <a:pt x="192" y="225"/>
                </a:lnTo>
                <a:lnTo>
                  <a:pt x="192" y="225"/>
                </a:lnTo>
                <a:lnTo>
                  <a:pt x="192" y="225"/>
                </a:lnTo>
                <a:lnTo>
                  <a:pt x="191" y="223"/>
                </a:lnTo>
                <a:lnTo>
                  <a:pt x="191" y="222"/>
                </a:lnTo>
                <a:lnTo>
                  <a:pt x="189" y="221"/>
                </a:lnTo>
                <a:lnTo>
                  <a:pt x="189" y="220"/>
                </a:lnTo>
                <a:lnTo>
                  <a:pt x="188" y="217"/>
                </a:lnTo>
                <a:lnTo>
                  <a:pt x="187" y="215"/>
                </a:lnTo>
                <a:lnTo>
                  <a:pt x="186" y="217"/>
                </a:lnTo>
                <a:lnTo>
                  <a:pt x="185" y="220"/>
                </a:lnTo>
                <a:lnTo>
                  <a:pt x="184" y="221"/>
                </a:lnTo>
                <a:lnTo>
                  <a:pt x="184" y="222"/>
                </a:lnTo>
                <a:lnTo>
                  <a:pt x="183" y="223"/>
                </a:lnTo>
                <a:lnTo>
                  <a:pt x="183" y="225"/>
                </a:lnTo>
                <a:lnTo>
                  <a:pt x="182" y="225"/>
                </a:lnTo>
                <a:lnTo>
                  <a:pt x="182" y="225"/>
                </a:lnTo>
                <a:lnTo>
                  <a:pt x="181" y="228"/>
                </a:lnTo>
                <a:lnTo>
                  <a:pt x="180" y="232"/>
                </a:lnTo>
                <a:lnTo>
                  <a:pt x="180" y="236"/>
                </a:lnTo>
                <a:lnTo>
                  <a:pt x="170" y="325"/>
                </a:lnTo>
                <a:lnTo>
                  <a:pt x="170" y="327"/>
                </a:lnTo>
                <a:lnTo>
                  <a:pt x="169" y="328"/>
                </a:lnTo>
                <a:lnTo>
                  <a:pt x="168" y="329"/>
                </a:lnTo>
                <a:lnTo>
                  <a:pt x="167" y="330"/>
                </a:lnTo>
                <a:lnTo>
                  <a:pt x="165" y="330"/>
                </a:lnTo>
                <a:lnTo>
                  <a:pt x="150" y="330"/>
                </a:lnTo>
                <a:lnTo>
                  <a:pt x="148" y="330"/>
                </a:lnTo>
                <a:lnTo>
                  <a:pt x="146" y="329"/>
                </a:lnTo>
                <a:lnTo>
                  <a:pt x="145" y="328"/>
                </a:lnTo>
                <a:lnTo>
                  <a:pt x="144" y="327"/>
                </a:lnTo>
                <a:lnTo>
                  <a:pt x="144" y="325"/>
                </a:lnTo>
                <a:lnTo>
                  <a:pt x="135" y="236"/>
                </a:lnTo>
                <a:lnTo>
                  <a:pt x="134" y="232"/>
                </a:lnTo>
                <a:lnTo>
                  <a:pt x="134" y="228"/>
                </a:lnTo>
                <a:lnTo>
                  <a:pt x="132" y="225"/>
                </a:lnTo>
                <a:lnTo>
                  <a:pt x="132" y="225"/>
                </a:lnTo>
                <a:lnTo>
                  <a:pt x="132" y="225"/>
                </a:lnTo>
                <a:lnTo>
                  <a:pt x="131" y="223"/>
                </a:lnTo>
                <a:lnTo>
                  <a:pt x="131" y="222"/>
                </a:lnTo>
                <a:lnTo>
                  <a:pt x="130" y="221"/>
                </a:lnTo>
                <a:lnTo>
                  <a:pt x="129" y="220"/>
                </a:lnTo>
                <a:lnTo>
                  <a:pt x="128" y="217"/>
                </a:lnTo>
                <a:lnTo>
                  <a:pt x="127" y="215"/>
                </a:lnTo>
                <a:lnTo>
                  <a:pt x="126" y="217"/>
                </a:lnTo>
                <a:lnTo>
                  <a:pt x="126" y="220"/>
                </a:lnTo>
                <a:lnTo>
                  <a:pt x="124" y="221"/>
                </a:lnTo>
                <a:lnTo>
                  <a:pt x="124" y="222"/>
                </a:lnTo>
                <a:lnTo>
                  <a:pt x="123" y="223"/>
                </a:lnTo>
                <a:lnTo>
                  <a:pt x="123" y="225"/>
                </a:lnTo>
                <a:lnTo>
                  <a:pt x="123" y="225"/>
                </a:lnTo>
                <a:lnTo>
                  <a:pt x="123" y="225"/>
                </a:lnTo>
                <a:lnTo>
                  <a:pt x="121" y="228"/>
                </a:lnTo>
                <a:lnTo>
                  <a:pt x="120" y="232"/>
                </a:lnTo>
                <a:lnTo>
                  <a:pt x="119" y="236"/>
                </a:lnTo>
                <a:lnTo>
                  <a:pt x="110" y="325"/>
                </a:lnTo>
                <a:lnTo>
                  <a:pt x="110" y="327"/>
                </a:lnTo>
                <a:lnTo>
                  <a:pt x="109" y="328"/>
                </a:lnTo>
                <a:lnTo>
                  <a:pt x="108" y="329"/>
                </a:lnTo>
                <a:lnTo>
                  <a:pt x="107" y="330"/>
                </a:lnTo>
                <a:lnTo>
                  <a:pt x="105" y="330"/>
                </a:lnTo>
                <a:lnTo>
                  <a:pt x="89" y="330"/>
                </a:lnTo>
                <a:lnTo>
                  <a:pt x="88" y="330"/>
                </a:lnTo>
                <a:lnTo>
                  <a:pt x="86" y="329"/>
                </a:lnTo>
                <a:lnTo>
                  <a:pt x="85" y="328"/>
                </a:lnTo>
                <a:lnTo>
                  <a:pt x="85" y="327"/>
                </a:lnTo>
                <a:lnTo>
                  <a:pt x="84" y="325"/>
                </a:lnTo>
                <a:lnTo>
                  <a:pt x="75" y="236"/>
                </a:lnTo>
                <a:lnTo>
                  <a:pt x="74" y="232"/>
                </a:lnTo>
                <a:lnTo>
                  <a:pt x="74" y="228"/>
                </a:lnTo>
                <a:lnTo>
                  <a:pt x="72" y="225"/>
                </a:lnTo>
                <a:lnTo>
                  <a:pt x="72" y="225"/>
                </a:lnTo>
                <a:lnTo>
                  <a:pt x="72" y="225"/>
                </a:lnTo>
                <a:lnTo>
                  <a:pt x="71" y="223"/>
                </a:lnTo>
                <a:lnTo>
                  <a:pt x="71" y="222"/>
                </a:lnTo>
                <a:lnTo>
                  <a:pt x="70" y="221"/>
                </a:lnTo>
                <a:lnTo>
                  <a:pt x="69" y="220"/>
                </a:lnTo>
                <a:lnTo>
                  <a:pt x="68" y="217"/>
                </a:lnTo>
                <a:lnTo>
                  <a:pt x="67" y="215"/>
                </a:lnTo>
                <a:lnTo>
                  <a:pt x="66" y="217"/>
                </a:lnTo>
                <a:lnTo>
                  <a:pt x="66" y="220"/>
                </a:lnTo>
                <a:lnTo>
                  <a:pt x="65" y="221"/>
                </a:lnTo>
                <a:lnTo>
                  <a:pt x="64" y="222"/>
                </a:lnTo>
                <a:lnTo>
                  <a:pt x="63" y="223"/>
                </a:lnTo>
                <a:lnTo>
                  <a:pt x="63" y="225"/>
                </a:lnTo>
                <a:lnTo>
                  <a:pt x="63" y="225"/>
                </a:lnTo>
                <a:lnTo>
                  <a:pt x="63" y="225"/>
                </a:lnTo>
                <a:lnTo>
                  <a:pt x="61" y="228"/>
                </a:lnTo>
                <a:lnTo>
                  <a:pt x="60" y="232"/>
                </a:lnTo>
                <a:lnTo>
                  <a:pt x="60" y="236"/>
                </a:lnTo>
                <a:lnTo>
                  <a:pt x="51" y="325"/>
                </a:lnTo>
                <a:lnTo>
                  <a:pt x="50" y="327"/>
                </a:lnTo>
                <a:lnTo>
                  <a:pt x="50" y="328"/>
                </a:lnTo>
                <a:lnTo>
                  <a:pt x="48" y="329"/>
                </a:lnTo>
                <a:lnTo>
                  <a:pt x="47" y="330"/>
                </a:lnTo>
                <a:lnTo>
                  <a:pt x="45" y="330"/>
                </a:lnTo>
                <a:lnTo>
                  <a:pt x="29" y="330"/>
                </a:lnTo>
                <a:lnTo>
                  <a:pt x="28" y="330"/>
                </a:lnTo>
                <a:lnTo>
                  <a:pt x="26" y="329"/>
                </a:lnTo>
                <a:lnTo>
                  <a:pt x="25" y="328"/>
                </a:lnTo>
                <a:lnTo>
                  <a:pt x="24" y="327"/>
                </a:lnTo>
                <a:lnTo>
                  <a:pt x="24" y="325"/>
                </a:lnTo>
                <a:lnTo>
                  <a:pt x="15" y="236"/>
                </a:lnTo>
                <a:lnTo>
                  <a:pt x="15" y="232"/>
                </a:lnTo>
                <a:lnTo>
                  <a:pt x="13" y="228"/>
                </a:lnTo>
                <a:lnTo>
                  <a:pt x="12" y="225"/>
                </a:lnTo>
                <a:lnTo>
                  <a:pt x="12" y="225"/>
                </a:lnTo>
                <a:lnTo>
                  <a:pt x="12" y="225"/>
                </a:lnTo>
                <a:lnTo>
                  <a:pt x="12" y="223"/>
                </a:lnTo>
                <a:lnTo>
                  <a:pt x="11" y="222"/>
                </a:lnTo>
                <a:lnTo>
                  <a:pt x="10" y="220"/>
                </a:lnTo>
                <a:lnTo>
                  <a:pt x="9" y="219"/>
                </a:lnTo>
                <a:lnTo>
                  <a:pt x="8" y="217"/>
                </a:lnTo>
                <a:lnTo>
                  <a:pt x="7" y="215"/>
                </a:lnTo>
                <a:lnTo>
                  <a:pt x="6" y="212"/>
                </a:lnTo>
                <a:lnTo>
                  <a:pt x="6" y="210"/>
                </a:lnTo>
                <a:lnTo>
                  <a:pt x="4" y="208"/>
                </a:lnTo>
                <a:lnTo>
                  <a:pt x="4" y="206"/>
                </a:lnTo>
                <a:lnTo>
                  <a:pt x="3" y="204"/>
                </a:lnTo>
                <a:lnTo>
                  <a:pt x="2" y="202"/>
                </a:lnTo>
                <a:lnTo>
                  <a:pt x="2" y="199"/>
                </a:lnTo>
                <a:lnTo>
                  <a:pt x="1" y="197"/>
                </a:lnTo>
                <a:lnTo>
                  <a:pt x="1" y="194"/>
                </a:lnTo>
                <a:lnTo>
                  <a:pt x="1" y="191"/>
                </a:lnTo>
                <a:lnTo>
                  <a:pt x="1" y="188"/>
                </a:lnTo>
                <a:lnTo>
                  <a:pt x="1" y="185"/>
                </a:lnTo>
                <a:lnTo>
                  <a:pt x="0" y="181"/>
                </a:lnTo>
                <a:lnTo>
                  <a:pt x="0" y="178"/>
                </a:lnTo>
                <a:lnTo>
                  <a:pt x="1" y="176"/>
                </a:lnTo>
                <a:lnTo>
                  <a:pt x="1" y="173"/>
                </a:lnTo>
                <a:lnTo>
                  <a:pt x="1" y="171"/>
                </a:lnTo>
                <a:lnTo>
                  <a:pt x="1" y="169"/>
                </a:lnTo>
                <a:lnTo>
                  <a:pt x="2" y="167"/>
                </a:lnTo>
                <a:lnTo>
                  <a:pt x="3" y="166"/>
                </a:lnTo>
                <a:lnTo>
                  <a:pt x="4" y="165"/>
                </a:lnTo>
                <a:lnTo>
                  <a:pt x="5" y="164"/>
                </a:lnTo>
                <a:lnTo>
                  <a:pt x="6" y="163"/>
                </a:lnTo>
                <a:lnTo>
                  <a:pt x="7" y="162"/>
                </a:lnTo>
                <a:lnTo>
                  <a:pt x="10" y="160"/>
                </a:lnTo>
                <a:lnTo>
                  <a:pt x="12" y="159"/>
                </a:lnTo>
                <a:lnTo>
                  <a:pt x="14" y="157"/>
                </a:lnTo>
                <a:lnTo>
                  <a:pt x="17" y="156"/>
                </a:lnTo>
                <a:lnTo>
                  <a:pt x="18" y="156"/>
                </a:lnTo>
                <a:lnTo>
                  <a:pt x="20" y="154"/>
                </a:lnTo>
                <a:lnTo>
                  <a:pt x="22" y="154"/>
                </a:lnTo>
                <a:lnTo>
                  <a:pt x="23" y="153"/>
                </a:lnTo>
                <a:lnTo>
                  <a:pt x="24" y="153"/>
                </a:lnTo>
                <a:lnTo>
                  <a:pt x="24" y="153"/>
                </a:lnTo>
                <a:lnTo>
                  <a:pt x="31" y="175"/>
                </a:lnTo>
                <a:lnTo>
                  <a:pt x="36" y="164"/>
                </a:lnTo>
                <a:lnTo>
                  <a:pt x="34" y="161"/>
                </a:lnTo>
                <a:lnTo>
                  <a:pt x="33" y="160"/>
                </a:lnTo>
                <a:lnTo>
                  <a:pt x="32" y="158"/>
                </a:lnTo>
                <a:lnTo>
                  <a:pt x="32" y="157"/>
                </a:lnTo>
                <a:lnTo>
                  <a:pt x="32" y="156"/>
                </a:lnTo>
                <a:lnTo>
                  <a:pt x="32" y="155"/>
                </a:lnTo>
                <a:lnTo>
                  <a:pt x="33" y="154"/>
                </a:lnTo>
                <a:lnTo>
                  <a:pt x="34" y="154"/>
                </a:lnTo>
                <a:lnTo>
                  <a:pt x="34" y="154"/>
                </a:lnTo>
                <a:lnTo>
                  <a:pt x="35" y="153"/>
                </a:lnTo>
                <a:lnTo>
                  <a:pt x="36" y="153"/>
                </a:lnTo>
                <a:lnTo>
                  <a:pt x="37" y="153"/>
                </a:lnTo>
                <a:lnTo>
                  <a:pt x="37" y="153"/>
                </a:lnTo>
                <a:lnTo>
                  <a:pt x="37" y="153"/>
                </a:lnTo>
                <a:lnTo>
                  <a:pt x="38" y="153"/>
                </a:lnTo>
                <a:close/>
                <a:moveTo>
                  <a:pt x="69" y="51"/>
                </a:moveTo>
                <a:lnTo>
                  <a:pt x="69" y="51"/>
                </a:lnTo>
                <a:lnTo>
                  <a:pt x="70" y="51"/>
                </a:lnTo>
                <a:lnTo>
                  <a:pt x="71" y="51"/>
                </a:lnTo>
                <a:lnTo>
                  <a:pt x="72" y="51"/>
                </a:lnTo>
                <a:lnTo>
                  <a:pt x="74" y="52"/>
                </a:lnTo>
                <a:lnTo>
                  <a:pt x="75" y="53"/>
                </a:lnTo>
                <a:lnTo>
                  <a:pt x="77" y="53"/>
                </a:lnTo>
                <a:lnTo>
                  <a:pt x="78" y="54"/>
                </a:lnTo>
                <a:lnTo>
                  <a:pt x="80" y="56"/>
                </a:lnTo>
                <a:lnTo>
                  <a:pt x="82" y="57"/>
                </a:lnTo>
                <a:lnTo>
                  <a:pt x="83" y="59"/>
                </a:lnTo>
                <a:lnTo>
                  <a:pt x="83" y="61"/>
                </a:lnTo>
                <a:lnTo>
                  <a:pt x="85" y="63"/>
                </a:lnTo>
                <a:lnTo>
                  <a:pt x="85" y="66"/>
                </a:lnTo>
                <a:lnTo>
                  <a:pt x="85" y="69"/>
                </a:lnTo>
                <a:lnTo>
                  <a:pt x="85" y="69"/>
                </a:lnTo>
                <a:lnTo>
                  <a:pt x="85" y="70"/>
                </a:lnTo>
                <a:lnTo>
                  <a:pt x="86" y="71"/>
                </a:lnTo>
                <a:lnTo>
                  <a:pt x="86" y="72"/>
                </a:lnTo>
                <a:lnTo>
                  <a:pt x="86" y="74"/>
                </a:lnTo>
                <a:lnTo>
                  <a:pt x="85" y="75"/>
                </a:lnTo>
                <a:lnTo>
                  <a:pt x="85" y="77"/>
                </a:lnTo>
                <a:lnTo>
                  <a:pt x="85" y="79"/>
                </a:lnTo>
                <a:lnTo>
                  <a:pt x="85" y="81"/>
                </a:lnTo>
                <a:lnTo>
                  <a:pt x="85" y="83"/>
                </a:lnTo>
                <a:lnTo>
                  <a:pt x="83" y="85"/>
                </a:lnTo>
                <a:lnTo>
                  <a:pt x="83" y="87"/>
                </a:lnTo>
                <a:lnTo>
                  <a:pt x="82" y="89"/>
                </a:lnTo>
                <a:lnTo>
                  <a:pt x="81" y="91"/>
                </a:lnTo>
                <a:lnTo>
                  <a:pt x="79" y="93"/>
                </a:lnTo>
                <a:lnTo>
                  <a:pt x="78" y="94"/>
                </a:lnTo>
                <a:lnTo>
                  <a:pt x="76" y="95"/>
                </a:lnTo>
                <a:lnTo>
                  <a:pt x="74" y="96"/>
                </a:lnTo>
                <a:lnTo>
                  <a:pt x="71" y="96"/>
                </a:lnTo>
                <a:lnTo>
                  <a:pt x="68" y="97"/>
                </a:lnTo>
                <a:lnTo>
                  <a:pt x="68" y="97"/>
                </a:lnTo>
                <a:lnTo>
                  <a:pt x="65" y="96"/>
                </a:lnTo>
                <a:lnTo>
                  <a:pt x="63" y="96"/>
                </a:lnTo>
                <a:lnTo>
                  <a:pt x="60" y="95"/>
                </a:lnTo>
                <a:lnTo>
                  <a:pt x="58" y="94"/>
                </a:lnTo>
                <a:lnTo>
                  <a:pt x="57" y="93"/>
                </a:lnTo>
                <a:lnTo>
                  <a:pt x="55" y="91"/>
                </a:lnTo>
                <a:lnTo>
                  <a:pt x="54" y="89"/>
                </a:lnTo>
                <a:lnTo>
                  <a:pt x="53" y="87"/>
                </a:lnTo>
                <a:lnTo>
                  <a:pt x="52" y="85"/>
                </a:lnTo>
                <a:lnTo>
                  <a:pt x="52" y="83"/>
                </a:lnTo>
                <a:lnTo>
                  <a:pt x="52" y="81"/>
                </a:lnTo>
                <a:lnTo>
                  <a:pt x="51" y="79"/>
                </a:lnTo>
                <a:lnTo>
                  <a:pt x="51" y="77"/>
                </a:lnTo>
                <a:lnTo>
                  <a:pt x="51" y="75"/>
                </a:lnTo>
                <a:lnTo>
                  <a:pt x="51" y="74"/>
                </a:lnTo>
                <a:lnTo>
                  <a:pt x="51" y="72"/>
                </a:lnTo>
                <a:lnTo>
                  <a:pt x="51" y="71"/>
                </a:lnTo>
                <a:lnTo>
                  <a:pt x="51" y="70"/>
                </a:lnTo>
                <a:lnTo>
                  <a:pt x="51" y="69"/>
                </a:lnTo>
                <a:lnTo>
                  <a:pt x="51" y="69"/>
                </a:lnTo>
                <a:lnTo>
                  <a:pt x="51" y="66"/>
                </a:lnTo>
                <a:lnTo>
                  <a:pt x="52" y="63"/>
                </a:lnTo>
                <a:lnTo>
                  <a:pt x="53" y="61"/>
                </a:lnTo>
                <a:lnTo>
                  <a:pt x="53" y="59"/>
                </a:lnTo>
                <a:lnTo>
                  <a:pt x="55" y="57"/>
                </a:lnTo>
                <a:lnTo>
                  <a:pt x="56" y="56"/>
                </a:lnTo>
                <a:lnTo>
                  <a:pt x="58" y="54"/>
                </a:lnTo>
                <a:lnTo>
                  <a:pt x="59" y="53"/>
                </a:lnTo>
                <a:lnTo>
                  <a:pt x="61" y="53"/>
                </a:lnTo>
                <a:lnTo>
                  <a:pt x="62" y="52"/>
                </a:lnTo>
                <a:lnTo>
                  <a:pt x="64" y="51"/>
                </a:lnTo>
                <a:lnTo>
                  <a:pt x="65" y="51"/>
                </a:lnTo>
                <a:lnTo>
                  <a:pt x="66" y="51"/>
                </a:lnTo>
                <a:lnTo>
                  <a:pt x="67" y="51"/>
                </a:lnTo>
                <a:lnTo>
                  <a:pt x="67" y="51"/>
                </a:lnTo>
                <a:lnTo>
                  <a:pt x="68" y="51"/>
                </a:lnTo>
                <a:lnTo>
                  <a:pt x="69" y="51"/>
                </a:lnTo>
                <a:close/>
                <a:moveTo>
                  <a:pt x="129" y="51"/>
                </a:moveTo>
                <a:lnTo>
                  <a:pt x="129" y="51"/>
                </a:lnTo>
                <a:lnTo>
                  <a:pt x="131" y="51"/>
                </a:lnTo>
                <a:lnTo>
                  <a:pt x="131" y="51"/>
                </a:lnTo>
                <a:lnTo>
                  <a:pt x="132" y="51"/>
                </a:lnTo>
                <a:lnTo>
                  <a:pt x="134" y="52"/>
                </a:lnTo>
                <a:lnTo>
                  <a:pt x="135" y="53"/>
                </a:lnTo>
                <a:lnTo>
                  <a:pt x="137" y="53"/>
                </a:lnTo>
                <a:lnTo>
                  <a:pt x="139" y="54"/>
                </a:lnTo>
                <a:lnTo>
                  <a:pt x="140" y="56"/>
                </a:lnTo>
                <a:lnTo>
                  <a:pt x="142" y="57"/>
                </a:lnTo>
                <a:lnTo>
                  <a:pt x="143" y="59"/>
                </a:lnTo>
                <a:lnTo>
                  <a:pt x="144" y="61"/>
                </a:lnTo>
                <a:lnTo>
                  <a:pt x="145" y="63"/>
                </a:lnTo>
                <a:lnTo>
                  <a:pt x="145" y="66"/>
                </a:lnTo>
                <a:lnTo>
                  <a:pt x="145" y="69"/>
                </a:lnTo>
                <a:lnTo>
                  <a:pt x="145" y="69"/>
                </a:lnTo>
                <a:lnTo>
                  <a:pt x="145" y="70"/>
                </a:lnTo>
                <a:lnTo>
                  <a:pt x="146" y="71"/>
                </a:lnTo>
                <a:lnTo>
                  <a:pt x="146" y="72"/>
                </a:lnTo>
                <a:lnTo>
                  <a:pt x="146" y="74"/>
                </a:lnTo>
                <a:lnTo>
                  <a:pt x="146" y="75"/>
                </a:lnTo>
                <a:lnTo>
                  <a:pt x="145" y="77"/>
                </a:lnTo>
                <a:lnTo>
                  <a:pt x="145" y="79"/>
                </a:lnTo>
                <a:lnTo>
                  <a:pt x="145" y="81"/>
                </a:lnTo>
                <a:lnTo>
                  <a:pt x="145" y="83"/>
                </a:lnTo>
                <a:lnTo>
                  <a:pt x="144" y="85"/>
                </a:lnTo>
                <a:lnTo>
                  <a:pt x="143" y="87"/>
                </a:lnTo>
                <a:lnTo>
                  <a:pt x="142" y="89"/>
                </a:lnTo>
                <a:lnTo>
                  <a:pt x="141" y="91"/>
                </a:lnTo>
                <a:lnTo>
                  <a:pt x="139" y="93"/>
                </a:lnTo>
                <a:lnTo>
                  <a:pt x="138" y="94"/>
                </a:lnTo>
                <a:lnTo>
                  <a:pt x="136" y="95"/>
                </a:lnTo>
                <a:lnTo>
                  <a:pt x="134" y="96"/>
                </a:lnTo>
                <a:lnTo>
                  <a:pt x="131" y="96"/>
                </a:lnTo>
                <a:lnTo>
                  <a:pt x="128" y="97"/>
                </a:lnTo>
                <a:lnTo>
                  <a:pt x="128" y="97"/>
                </a:lnTo>
                <a:lnTo>
                  <a:pt x="125" y="96"/>
                </a:lnTo>
                <a:lnTo>
                  <a:pt x="123" y="96"/>
                </a:lnTo>
                <a:lnTo>
                  <a:pt x="121" y="95"/>
                </a:lnTo>
                <a:lnTo>
                  <a:pt x="118" y="94"/>
                </a:lnTo>
                <a:lnTo>
                  <a:pt x="117" y="93"/>
                </a:lnTo>
                <a:lnTo>
                  <a:pt x="115" y="91"/>
                </a:lnTo>
                <a:lnTo>
                  <a:pt x="114" y="89"/>
                </a:lnTo>
                <a:lnTo>
                  <a:pt x="113" y="87"/>
                </a:lnTo>
                <a:lnTo>
                  <a:pt x="113" y="85"/>
                </a:lnTo>
                <a:lnTo>
                  <a:pt x="112" y="83"/>
                </a:lnTo>
                <a:lnTo>
                  <a:pt x="112" y="81"/>
                </a:lnTo>
                <a:lnTo>
                  <a:pt x="111" y="79"/>
                </a:lnTo>
                <a:lnTo>
                  <a:pt x="111" y="77"/>
                </a:lnTo>
                <a:lnTo>
                  <a:pt x="111" y="75"/>
                </a:lnTo>
                <a:lnTo>
                  <a:pt x="111" y="74"/>
                </a:lnTo>
                <a:lnTo>
                  <a:pt x="111" y="72"/>
                </a:lnTo>
                <a:lnTo>
                  <a:pt x="111" y="71"/>
                </a:lnTo>
                <a:lnTo>
                  <a:pt x="111" y="70"/>
                </a:lnTo>
                <a:lnTo>
                  <a:pt x="111" y="69"/>
                </a:lnTo>
                <a:lnTo>
                  <a:pt x="111" y="69"/>
                </a:lnTo>
                <a:lnTo>
                  <a:pt x="111" y="66"/>
                </a:lnTo>
                <a:lnTo>
                  <a:pt x="112" y="63"/>
                </a:lnTo>
                <a:lnTo>
                  <a:pt x="113" y="61"/>
                </a:lnTo>
                <a:lnTo>
                  <a:pt x="113" y="59"/>
                </a:lnTo>
                <a:lnTo>
                  <a:pt x="115" y="57"/>
                </a:lnTo>
                <a:lnTo>
                  <a:pt x="116" y="56"/>
                </a:lnTo>
                <a:lnTo>
                  <a:pt x="118" y="54"/>
                </a:lnTo>
                <a:lnTo>
                  <a:pt x="119" y="53"/>
                </a:lnTo>
                <a:lnTo>
                  <a:pt x="121" y="53"/>
                </a:lnTo>
                <a:lnTo>
                  <a:pt x="123" y="52"/>
                </a:lnTo>
                <a:lnTo>
                  <a:pt x="124" y="51"/>
                </a:lnTo>
                <a:lnTo>
                  <a:pt x="125" y="51"/>
                </a:lnTo>
                <a:lnTo>
                  <a:pt x="126" y="51"/>
                </a:lnTo>
                <a:lnTo>
                  <a:pt x="127" y="51"/>
                </a:lnTo>
                <a:lnTo>
                  <a:pt x="127" y="51"/>
                </a:lnTo>
                <a:lnTo>
                  <a:pt x="128" y="51"/>
                </a:lnTo>
                <a:lnTo>
                  <a:pt x="129" y="51"/>
                </a:lnTo>
                <a:close/>
                <a:moveTo>
                  <a:pt x="189" y="51"/>
                </a:moveTo>
                <a:lnTo>
                  <a:pt x="189" y="51"/>
                </a:lnTo>
                <a:lnTo>
                  <a:pt x="190" y="51"/>
                </a:lnTo>
                <a:lnTo>
                  <a:pt x="191" y="51"/>
                </a:lnTo>
                <a:lnTo>
                  <a:pt x="192" y="51"/>
                </a:lnTo>
                <a:lnTo>
                  <a:pt x="194" y="52"/>
                </a:lnTo>
                <a:lnTo>
                  <a:pt x="195" y="53"/>
                </a:lnTo>
                <a:lnTo>
                  <a:pt x="197" y="53"/>
                </a:lnTo>
                <a:lnTo>
                  <a:pt x="198" y="54"/>
                </a:lnTo>
                <a:lnTo>
                  <a:pt x="200" y="56"/>
                </a:lnTo>
                <a:lnTo>
                  <a:pt x="202" y="57"/>
                </a:lnTo>
                <a:lnTo>
                  <a:pt x="203" y="59"/>
                </a:lnTo>
                <a:lnTo>
                  <a:pt x="203" y="61"/>
                </a:lnTo>
                <a:lnTo>
                  <a:pt x="205" y="63"/>
                </a:lnTo>
                <a:lnTo>
                  <a:pt x="205" y="66"/>
                </a:lnTo>
                <a:lnTo>
                  <a:pt x="205" y="69"/>
                </a:lnTo>
                <a:lnTo>
                  <a:pt x="205" y="69"/>
                </a:lnTo>
                <a:lnTo>
                  <a:pt x="205" y="70"/>
                </a:lnTo>
                <a:lnTo>
                  <a:pt x="206" y="71"/>
                </a:lnTo>
                <a:lnTo>
                  <a:pt x="206" y="72"/>
                </a:lnTo>
                <a:lnTo>
                  <a:pt x="206" y="74"/>
                </a:lnTo>
                <a:lnTo>
                  <a:pt x="205" y="75"/>
                </a:lnTo>
                <a:lnTo>
                  <a:pt x="205" y="77"/>
                </a:lnTo>
                <a:lnTo>
                  <a:pt x="205" y="79"/>
                </a:lnTo>
                <a:lnTo>
                  <a:pt x="205" y="81"/>
                </a:lnTo>
                <a:lnTo>
                  <a:pt x="205" y="83"/>
                </a:lnTo>
                <a:lnTo>
                  <a:pt x="204" y="85"/>
                </a:lnTo>
                <a:lnTo>
                  <a:pt x="203" y="87"/>
                </a:lnTo>
                <a:lnTo>
                  <a:pt x="202" y="89"/>
                </a:lnTo>
                <a:lnTo>
                  <a:pt x="201" y="91"/>
                </a:lnTo>
                <a:lnTo>
                  <a:pt x="199" y="93"/>
                </a:lnTo>
                <a:lnTo>
                  <a:pt x="198" y="94"/>
                </a:lnTo>
                <a:lnTo>
                  <a:pt x="195" y="95"/>
                </a:lnTo>
                <a:lnTo>
                  <a:pt x="194" y="96"/>
                </a:lnTo>
                <a:lnTo>
                  <a:pt x="191" y="96"/>
                </a:lnTo>
                <a:lnTo>
                  <a:pt x="188" y="97"/>
                </a:lnTo>
                <a:lnTo>
                  <a:pt x="188" y="97"/>
                </a:lnTo>
                <a:lnTo>
                  <a:pt x="185" y="96"/>
                </a:lnTo>
                <a:lnTo>
                  <a:pt x="183" y="96"/>
                </a:lnTo>
                <a:lnTo>
                  <a:pt x="180" y="95"/>
                </a:lnTo>
                <a:lnTo>
                  <a:pt x="178" y="94"/>
                </a:lnTo>
                <a:lnTo>
                  <a:pt x="177" y="93"/>
                </a:lnTo>
                <a:lnTo>
                  <a:pt x="175" y="91"/>
                </a:lnTo>
                <a:lnTo>
                  <a:pt x="174" y="89"/>
                </a:lnTo>
                <a:lnTo>
                  <a:pt x="173" y="87"/>
                </a:lnTo>
                <a:lnTo>
                  <a:pt x="173" y="85"/>
                </a:lnTo>
                <a:lnTo>
                  <a:pt x="172" y="83"/>
                </a:lnTo>
                <a:lnTo>
                  <a:pt x="172" y="81"/>
                </a:lnTo>
                <a:lnTo>
                  <a:pt x="171" y="79"/>
                </a:lnTo>
                <a:lnTo>
                  <a:pt x="171" y="77"/>
                </a:lnTo>
                <a:lnTo>
                  <a:pt x="171" y="75"/>
                </a:lnTo>
                <a:lnTo>
                  <a:pt x="171" y="74"/>
                </a:lnTo>
                <a:lnTo>
                  <a:pt x="171" y="72"/>
                </a:lnTo>
                <a:lnTo>
                  <a:pt x="171" y="71"/>
                </a:lnTo>
                <a:lnTo>
                  <a:pt x="171" y="70"/>
                </a:lnTo>
                <a:lnTo>
                  <a:pt x="171" y="69"/>
                </a:lnTo>
                <a:lnTo>
                  <a:pt x="171" y="69"/>
                </a:lnTo>
                <a:lnTo>
                  <a:pt x="171" y="66"/>
                </a:lnTo>
                <a:lnTo>
                  <a:pt x="172" y="63"/>
                </a:lnTo>
                <a:lnTo>
                  <a:pt x="173" y="61"/>
                </a:lnTo>
                <a:lnTo>
                  <a:pt x="173" y="59"/>
                </a:lnTo>
                <a:lnTo>
                  <a:pt x="175" y="57"/>
                </a:lnTo>
                <a:lnTo>
                  <a:pt x="177" y="56"/>
                </a:lnTo>
                <a:lnTo>
                  <a:pt x="178" y="54"/>
                </a:lnTo>
                <a:lnTo>
                  <a:pt x="180" y="53"/>
                </a:lnTo>
                <a:lnTo>
                  <a:pt x="181" y="53"/>
                </a:lnTo>
                <a:lnTo>
                  <a:pt x="182" y="52"/>
                </a:lnTo>
                <a:lnTo>
                  <a:pt x="184" y="51"/>
                </a:lnTo>
                <a:lnTo>
                  <a:pt x="185" y="51"/>
                </a:lnTo>
                <a:lnTo>
                  <a:pt x="186" y="51"/>
                </a:lnTo>
                <a:lnTo>
                  <a:pt x="187" y="51"/>
                </a:lnTo>
                <a:lnTo>
                  <a:pt x="188" y="51"/>
                </a:lnTo>
                <a:lnTo>
                  <a:pt x="188" y="51"/>
                </a:lnTo>
                <a:lnTo>
                  <a:pt x="189" y="51"/>
                </a:lnTo>
                <a:close/>
                <a:moveTo>
                  <a:pt x="98" y="0"/>
                </a:moveTo>
                <a:lnTo>
                  <a:pt x="99" y="0"/>
                </a:lnTo>
                <a:lnTo>
                  <a:pt x="100" y="0"/>
                </a:lnTo>
                <a:lnTo>
                  <a:pt x="101" y="1"/>
                </a:lnTo>
                <a:lnTo>
                  <a:pt x="102" y="1"/>
                </a:lnTo>
                <a:lnTo>
                  <a:pt x="104" y="1"/>
                </a:lnTo>
                <a:lnTo>
                  <a:pt x="105" y="2"/>
                </a:lnTo>
                <a:lnTo>
                  <a:pt x="107" y="3"/>
                </a:lnTo>
                <a:lnTo>
                  <a:pt x="108" y="4"/>
                </a:lnTo>
                <a:lnTo>
                  <a:pt x="110" y="4"/>
                </a:lnTo>
                <a:lnTo>
                  <a:pt x="111" y="6"/>
                </a:lnTo>
                <a:lnTo>
                  <a:pt x="112" y="8"/>
                </a:lnTo>
                <a:lnTo>
                  <a:pt x="113" y="10"/>
                </a:lnTo>
                <a:lnTo>
                  <a:pt x="114" y="12"/>
                </a:lnTo>
                <a:lnTo>
                  <a:pt x="115" y="15"/>
                </a:lnTo>
                <a:lnTo>
                  <a:pt x="115" y="19"/>
                </a:lnTo>
                <a:lnTo>
                  <a:pt x="115" y="19"/>
                </a:lnTo>
                <a:lnTo>
                  <a:pt x="115" y="19"/>
                </a:lnTo>
                <a:lnTo>
                  <a:pt x="115" y="20"/>
                </a:lnTo>
                <a:lnTo>
                  <a:pt x="115" y="21"/>
                </a:lnTo>
                <a:lnTo>
                  <a:pt x="115" y="23"/>
                </a:lnTo>
                <a:lnTo>
                  <a:pt x="115" y="24"/>
                </a:lnTo>
                <a:lnTo>
                  <a:pt x="115" y="26"/>
                </a:lnTo>
                <a:lnTo>
                  <a:pt x="115" y="28"/>
                </a:lnTo>
                <a:lnTo>
                  <a:pt x="114" y="30"/>
                </a:lnTo>
                <a:lnTo>
                  <a:pt x="114" y="32"/>
                </a:lnTo>
                <a:lnTo>
                  <a:pt x="113" y="34"/>
                </a:lnTo>
                <a:lnTo>
                  <a:pt x="112" y="36"/>
                </a:lnTo>
                <a:lnTo>
                  <a:pt x="112" y="38"/>
                </a:lnTo>
                <a:lnTo>
                  <a:pt x="110" y="40"/>
                </a:lnTo>
                <a:lnTo>
                  <a:pt x="108" y="42"/>
                </a:lnTo>
                <a:lnTo>
                  <a:pt x="107" y="43"/>
                </a:lnTo>
                <a:lnTo>
                  <a:pt x="105" y="45"/>
                </a:lnTo>
                <a:lnTo>
                  <a:pt x="103" y="45"/>
                </a:lnTo>
                <a:lnTo>
                  <a:pt x="101" y="46"/>
                </a:lnTo>
                <a:lnTo>
                  <a:pt x="97" y="46"/>
                </a:lnTo>
                <a:lnTo>
                  <a:pt x="97" y="46"/>
                </a:lnTo>
                <a:lnTo>
                  <a:pt x="94" y="46"/>
                </a:lnTo>
                <a:lnTo>
                  <a:pt x="92" y="45"/>
                </a:lnTo>
                <a:lnTo>
                  <a:pt x="90" y="45"/>
                </a:lnTo>
                <a:lnTo>
                  <a:pt x="88" y="43"/>
                </a:lnTo>
                <a:lnTo>
                  <a:pt x="86" y="42"/>
                </a:lnTo>
                <a:lnTo>
                  <a:pt x="85" y="40"/>
                </a:lnTo>
                <a:lnTo>
                  <a:pt x="83" y="38"/>
                </a:lnTo>
                <a:lnTo>
                  <a:pt x="83" y="36"/>
                </a:lnTo>
                <a:lnTo>
                  <a:pt x="82" y="34"/>
                </a:lnTo>
                <a:lnTo>
                  <a:pt x="81" y="32"/>
                </a:lnTo>
                <a:lnTo>
                  <a:pt x="81" y="30"/>
                </a:lnTo>
                <a:lnTo>
                  <a:pt x="80" y="28"/>
                </a:lnTo>
                <a:lnTo>
                  <a:pt x="80" y="26"/>
                </a:lnTo>
                <a:lnTo>
                  <a:pt x="80" y="24"/>
                </a:lnTo>
                <a:lnTo>
                  <a:pt x="80" y="23"/>
                </a:lnTo>
                <a:lnTo>
                  <a:pt x="80" y="21"/>
                </a:lnTo>
                <a:lnTo>
                  <a:pt x="80" y="20"/>
                </a:lnTo>
                <a:lnTo>
                  <a:pt x="80" y="19"/>
                </a:lnTo>
                <a:lnTo>
                  <a:pt x="80" y="19"/>
                </a:lnTo>
                <a:lnTo>
                  <a:pt x="80" y="19"/>
                </a:lnTo>
                <a:lnTo>
                  <a:pt x="80" y="15"/>
                </a:lnTo>
                <a:lnTo>
                  <a:pt x="81" y="12"/>
                </a:lnTo>
                <a:lnTo>
                  <a:pt x="82" y="10"/>
                </a:lnTo>
                <a:lnTo>
                  <a:pt x="83" y="8"/>
                </a:lnTo>
                <a:lnTo>
                  <a:pt x="84" y="6"/>
                </a:lnTo>
                <a:lnTo>
                  <a:pt x="86" y="5"/>
                </a:lnTo>
                <a:lnTo>
                  <a:pt x="87" y="4"/>
                </a:lnTo>
                <a:lnTo>
                  <a:pt x="89" y="3"/>
                </a:lnTo>
                <a:lnTo>
                  <a:pt x="90" y="2"/>
                </a:lnTo>
                <a:lnTo>
                  <a:pt x="92" y="1"/>
                </a:lnTo>
                <a:lnTo>
                  <a:pt x="93" y="1"/>
                </a:lnTo>
                <a:lnTo>
                  <a:pt x="94" y="1"/>
                </a:lnTo>
                <a:lnTo>
                  <a:pt x="96" y="0"/>
                </a:lnTo>
                <a:lnTo>
                  <a:pt x="96" y="0"/>
                </a:lnTo>
                <a:lnTo>
                  <a:pt x="97" y="0"/>
                </a:lnTo>
                <a:lnTo>
                  <a:pt x="97" y="0"/>
                </a:lnTo>
                <a:lnTo>
                  <a:pt x="98" y="0"/>
                </a:lnTo>
                <a:close/>
                <a:moveTo>
                  <a:pt x="158" y="0"/>
                </a:moveTo>
                <a:lnTo>
                  <a:pt x="159" y="0"/>
                </a:lnTo>
                <a:lnTo>
                  <a:pt x="160" y="0"/>
                </a:lnTo>
                <a:lnTo>
                  <a:pt x="161" y="1"/>
                </a:lnTo>
                <a:lnTo>
                  <a:pt x="162" y="1"/>
                </a:lnTo>
                <a:lnTo>
                  <a:pt x="164" y="1"/>
                </a:lnTo>
                <a:lnTo>
                  <a:pt x="165" y="2"/>
                </a:lnTo>
                <a:lnTo>
                  <a:pt x="167" y="3"/>
                </a:lnTo>
                <a:lnTo>
                  <a:pt x="168" y="4"/>
                </a:lnTo>
                <a:lnTo>
                  <a:pt x="169" y="4"/>
                </a:lnTo>
                <a:lnTo>
                  <a:pt x="171" y="6"/>
                </a:lnTo>
                <a:lnTo>
                  <a:pt x="172" y="8"/>
                </a:lnTo>
                <a:lnTo>
                  <a:pt x="173" y="10"/>
                </a:lnTo>
                <a:lnTo>
                  <a:pt x="174" y="12"/>
                </a:lnTo>
                <a:lnTo>
                  <a:pt x="175" y="15"/>
                </a:lnTo>
                <a:lnTo>
                  <a:pt x="175" y="19"/>
                </a:lnTo>
                <a:lnTo>
                  <a:pt x="175" y="19"/>
                </a:lnTo>
                <a:lnTo>
                  <a:pt x="175" y="19"/>
                </a:lnTo>
                <a:lnTo>
                  <a:pt x="175" y="20"/>
                </a:lnTo>
                <a:lnTo>
                  <a:pt x="175" y="21"/>
                </a:lnTo>
                <a:lnTo>
                  <a:pt x="175" y="23"/>
                </a:lnTo>
                <a:lnTo>
                  <a:pt x="175" y="24"/>
                </a:lnTo>
                <a:lnTo>
                  <a:pt x="175" y="26"/>
                </a:lnTo>
                <a:lnTo>
                  <a:pt x="175" y="28"/>
                </a:lnTo>
                <a:lnTo>
                  <a:pt x="174" y="30"/>
                </a:lnTo>
                <a:lnTo>
                  <a:pt x="174" y="32"/>
                </a:lnTo>
                <a:lnTo>
                  <a:pt x="173" y="34"/>
                </a:lnTo>
                <a:lnTo>
                  <a:pt x="172" y="36"/>
                </a:lnTo>
                <a:lnTo>
                  <a:pt x="172" y="38"/>
                </a:lnTo>
                <a:lnTo>
                  <a:pt x="170" y="40"/>
                </a:lnTo>
                <a:lnTo>
                  <a:pt x="169" y="42"/>
                </a:lnTo>
                <a:lnTo>
                  <a:pt x="167" y="43"/>
                </a:lnTo>
                <a:lnTo>
                  <a:pt x="166" y="45"/>
                </a:lnTo>
                <a:lnTo>
                  <a:pt x="163" y="45"/>
                </a:lnTo>
                <a:lnTo>
                  <a:pt x="161" y="46"/>
                </a:lnTo>
                <a:lnTo>
                  <a:pt x="158" y="46"/>
                </a:lnTo>
                <a:lnTo>
                  <a:pt x="158" y="46"/>
                </a:lnTo>
                <a:lnTo>
                  <a:pt x="154" y="46"/>
                </a:lnTo>
                <a:lnTo>
                  <a:pt x="152" y="45"/>
                </a:lnTo>
                <a:lnTo>
                  <a:pt x="150" y="45"/>
                </a:lnTo>
                <a:lnTo>
                  <a:pt x="148" y="43"/>
                </a:lnTo>
                <a:lnTo>
                  <a:pt x="147" y="42"/>
                </a:lnTo>
                <a:lnTo>
                  <a:pt x="145" y="40"/>
                </a:lnTo>
                <a:lnTo>
                  <a:pt x="144" y="38"/>
                </a:lnTo>
                <a:lnTo>
                  <a:pt x="143" y="36"/>
                </a:lnTo>
                <a:lnTo>
                  <a:pt x="142" y="34"/>
                </a:lnTo>
                <a:lnTo>
                  <a:pt x="142" y="32"/>
                </a:lnTo>
                <a:lnTo>
                  <a:pt x="141" y="30"/>
                </a:lnTo>
                <a:lnTo>
                  <a:pt x="141" y="28"/>
                </a:lnTo>
                <a:lnTo>
                  <a:pt x="140" y="26"/>
                </a:lnTo>
                <a:lnTo>
                  <a:pt x="140" y="24"/>
                </a:lnTo>
                <a:lnTo>
                  <a:pt x="140" y="23"/>
                </a:lnTo>
                <a:lnTo>
                  <a:pt x="140" y="21"/>
                </a:lnTo>
                <a:lnTo>
                  <a:pt x="140" y="20"/>
                </a:lnTo>
                <a:lnTo>
                  <a:pt x="140" y="19"/>
                </a:lnTo>
                <a:lnTo>
                  <a:pt x="140" y="19"/>
                </a:lnTo>
                <a:lnTo>
                  <a:pt x="140" y="19"/>
                </a:lnTo>
                <a:lnTo>
                  <a:pt x="141" y="15"/>
                </a:lnTo>
                <a:lnTo>
                  <a:pt x="141" y="12"/>
                </a:lnTo>
                <a:lnTo>
                  <a:pt x="142" y="10"/>
                </a:lnTo>
                <a:lnTo>
                  <a:pt x="143" y="8"/>
                </a:lnTo>
                <a:lnTo>
                  <a:pt x="145" y="6"/>
                </a:lnTo>
                <a:lnTo>
                  <a:pt x="146" y="5"/>
                </a:lnTo>
                <a:lnTo>
                  <a:pt x="147" y="4"/>
                </a:lnTo>
                <a:lnTo>
                  <a:pt x="149" y="3"/>
                </a:lnTo>
                <a:lnTo>
                  <a:pt x="150" y="2"/>
                </a:lnTo>
                <a:lnTo>
                  <a:pt x="151" y="1"/>
                </a:lnTo>
                <a:lnTo>
                  <a:pt x="153" y="1"/>
                </a:lnTo>
                <a:lnTo>
                  <a:pt x="154" y="1"/>
                </a:lnTo>
                <a:lnTo>
                  <a:pt x="156" y="0"/>
                </a:lnTo>
                <a:lnTo>
                  <a:pt x="156" y="0"/>
                </a:lnTo>
                <a:lnTo>
                  <a:pt x="157" y="0"/>
                </a:lnTo>
                <a:lnTo>
                  <a:pt x="158" y="0"/>
                </a:lnTo>
                <a:lnTo>
                  <a:pt x="158" y="0"/>
                </a:lnTo>
                <a:close/>
              </a:path>
            </a:pathLst>
          </a:custGeom>
          <a:solidFill>
            <a:schemeClr val="bg1"/>
          </a:solidFill>
          <a:ln>
            <a:noFill/>
          </a:ln>
        </p:spPr>
        <p:txBody>
          <a:bodyPr vert="horz" wrap="square" lIns="91404" tIns="45702" rIns="91404" bIns="45702" numCol="1" anchor="t" anchorCtr="0" compatLnSpc="1">
            <a:prstTxWarp prst="textNoShape">
              <a:avLst/>
            </a:prstTxWarp>
          </a:bodyPr>
          <a:lstStyle/>
          <a:p>
            <a:pPr defTabSz="914034" fontAlgn="base">
              <a:spcBef>
                <a:spcPct val="0"/>
              </a:spcBef>
              <a:spcAft>
                <a:spcPct val="0"/>
              </a:spcAft>
            </a:pPr>
            <a:endParaRPr lang="zh-CN" altLang="en-US" sz="1799">
              <a:solidFill>
                <a:srgbClr val="000000"/>
              </a:solidFill>
              <a:latin typeface="思源黑体 Normal" panose="020B0400000000000000" pitchFamily="34" charset="-122"/>
              <a:ea typeface="思源黑体 Normal" panose="020B0400000000000000" pitchFamily="34" charset="-122"/>
            </a:endParaRPr>
          </a:p>
        </p:txBody>
      </p:sp>
      <p:sp>
        <p:nvSpPr>
          <p:cNvPr id="3" name="613131">
            <a:extLst>
              <a:ext uri="{FF2B5EF4-FFF2-40B4-BE49-F238E27FC236}">
                <a16:creationId xmlns:a16="http://schemas.microsoft.com/office/drawing/2014/main" id="{5A951BD2-8F5A-FB9E-55C8-39825A54DD30}"/>
              </a:ext>
            </a:extLst>
          </p:cNvPr>
          <p:cNvSpPr/>
          <p:nvPr/>
        </p:nvSpPr>
        <p:spPr>
          <a:xfrm>
            <a:off x="3983251" y="1034960"/>
            <a:ext cx="4698723"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直播商品讲解顺序</a:t>
            </a:r>
          </a:p>
        </p:txBody>
      </p:sp>
    </p:spTree>
    <p:extLst>
      <p:ext uri="{BB962C8B-B14F-4D97-AF65-F5344CB8AC3E}">
        <p14:creationId xmlns:p14="http://schemas.microsoft.com/office/powerpoint/2010/main" val="1943052154"/>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521508">
            <a:extLst>
              <a:ext uri="{FF2B5EF4-FFF2-40B4-BE49-F238E27FC236}">
                <a16:creationId xmlns:a16="http://schemas.microsoft.com/office/drawing/2014/main" id="{3ED340D2-1E49-420E-AB43-6C0BB2AB68B4}"/>
              </a:ext>
            </a:extLst>
          </p:cNvPr>
          <p:cNvGrpSpPr/>
          <p:nvPr/>
        </p:nvGrpSpPr>
        <p:grpSpPr>
          <a:xfrm>
            <a:off x="1561268" y="1845443"/>
            <a:ext cx="4096001" cy="4089162"/>
            <a:chOff x="7691438" y="3920027"/>
            <a:chExt cx="1807506" cy="1804488"/>
          </a:xfrm>
        </p:grpSpPr>
        <p:sp>
          <p:nvSpPr>
            <p:cNvPr id="39" name="Freeform 134">
              <a:extLst>
                <a:ext uri="{FF2B5EF4-FFF2-40B4-BE49-F238E27FC236}">
                  <a16:creationId xmlns:a16="http://schemas.microsoft.com/office/drawing/2014/main" id="{BBC7D1A7-F78C-45DF-A709-73F05BC99893}"/>
                </a:ext>
              </a:extLst>
            </p:cNvPr>
            <p:cNvSpPr/>
            <p:nvPr/>
          </p:nvSpPr>
          <p:spPr bwMode="auto">
            <a:xfrm>
              <a:off x="7691438" y="3920027"/>
              <a:ext cx="1080278" cy="1309612"/>
            </a:xfrm>
            <a:custGeom>
              <a:avLst/>
              <a:gdLst>
                <a:gd name="T0" fmla="*/ 1201 w 1217"/>
                <a:gd name="T1" fmla="*/ 260 h 1474"/>
                <a:gd name="T2" fmla="*/ 912 w 1217"/>
                <a:gd name="T3" fmla="*/ 1 h 1474"/>
                <a:gd name="T4" fmla="*/ 691 w 1217"/>
                <a:gd name="T5" fmla="*/ 47 h 1474"/>
                <a:gd name="T6" fmla="*/ 521 w 1217"/>
                <a:gd name="T7" fmla="*/ 123 h 1474"/>
                <a:gd name="T8" fmla="*/ 354 w 1217"/>
                <a:gd name="T9" fmla="*/ 242 h 1474"/>
                <a:gd name="T10" fmla="*/ 271 w 1217"/>
                <a:gd name="T11" fmla="*/ 324 h 1474"/>
                <a:gd name="T12" fmla="*/ 198 w 1217"/>
                <a:gd name="T13" fmla="*/ 414 h 1474"/>
                <a:gd name="T14" fmla="*/ 59 w 1217"/>
                <a:gd name="T15" fmla="*/ 681 h 1474"/>
                <a:gd name="T16" fmla="*/ 13 w 1217"/>
                <a:gd name="T17" fmla="*/ 867 h 1474"/>
                <a:gd name="T18" fmla="*/ 11 w 1217"/>
                <a:gd name="T19" fmla="*/ 1137 h 1474"/>
                <a:gd name="T20" fmla="*/ 109 w 1217"/>
                <a:gd name="T21" fmla="*/ 1469 h 1474"/>
                <a:gd name="T22" fmla="*/ 114 w 1217"/>
                <a:gd name="T23" fmla="*/ 1473 h 1474"/>
                <a:gd name="T24" fmla="*/ 283 w 1217"/>
                <a:gd name="T25" fmla="*/ 1180 h 1474"/>
                <a:gd name="T26" fmla="*/ 622 w 1217"/>
                <a:gd name="T27" fmla="*/ 1159 h 1474"/>
                <a:gd name="T28" fmla="*/ 619 w 1217"/>
                <a:gd name="T29" fmla="*/ 1146 h 1474"/>
                <a:gd name="T30" fmla="*/ 604 w 1217"/>
                <a:gd name="T31" fmla="*/ 952 h 1474"/>
                <a:gd name="T32" fmla="*/ 950 w 1217"/>
                <a:gd name="T33" fmla="*/ 593 h 1474"/>
                <a:gd name="T34" fmla="*/ 1032 w 1217"/>
                <a:gd name="T35" fmla="*/ 568 h 1474"/>
                <a:gd name="T36" fmla="*/ 1201 w 1217"/>
                <a:gd name="T37" fmla="*/ 260 h 1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17" h="1474">
                  <a:moveTo>
                    <a:pt x="1201" y="260"/>
                  </a:moveTo>
                  <a:cubicBezTo>
                    <a:pt x="1183" y="118"/>
                    <a:pt x="1063" y="3"/>
                    <a:pt x="912" y="1"/>
                  </a:cubicBezTo>
                  <a:cubicBezTo>
                    <a:pt x="835" y="0"/>
                    <a:pt x="763" y="23"/>
                    <a:pt x="691" y="47"/>
                  </a:cubicBezTo>
                  <a:cubicBezTo>
                    <a:pt x="632" y="66"/>
                    <a:pt x="576" y="92"/>
                    <a:pt x="521" y="123"/>
                  </a:cubicBezTo>
                  <a:cubicBezTo>
                    <a:pt x="461" y="156"/>
                    <a:pt x="406" y="197"/>
                    <a:pt x="354" y="242"/>
                  </a:cubicBezTo>
                  <a:cubicBezTo>
                    <a:pt x="324" y="267"/>
                    <a:pt x="296" y="295"/>
                    <a:pt x="271" y="324"/>
                  </a:cubicBezTo>
                  <a:cubicBezTo>
                    <a:pt x="245" y="354"/>
                    <a:pt x="220" y="383"/>
                    <a:pt x="198" y="414"/>
                  </a:cubicBezTo>
                  <a:cubicBezTo>
                    <a:pt x="138" y="496"/>
                    <a:pt x="91" y="585"/>
                    <a:pt x="59" y="681"/>
                  </a:cubicBezTo>
                  <a:cubicBezTo>
                    <a:pt x="38" y="742"/>
                    <a:pt x="22" y="803"/>
                    <a:pt x="13" y="867"/>
                  </a:cubicBezTo>
                  <a:cubicBezTo>
                    <a:pt x="2" y="957"/>
                    <a:pt x="0" y="1047"/>
                    <a:pt x="11" y="1137"/>
                  </a:cubicBezTo>
                  <a:cubicBezTo>
                    <a:pt x="25" y="1253"/>
                    <a:pt x="58" y="1364"/>
                    <a:pt x="109" y="1469"/>
                  </a:cubicBezTo>
                  <a:cubicBezTo>
                    <a:pt x="110" y="1471"/>
                    <a:pt x="110" y="1474"/>
                    <a:pt x="114" y="1473"/>
                  </a:cubicBezTo>
                  <a:cubicBezTo>
                    <a:pt x="121" y="1347"/>
                    <a:pt x="175" y="1247"/>
                    <a:pt x="283" y="1180"/>
                  </a:cubicBezTo>
                  <a:cubicBezTo>
                    <a:pt x="391" y="1113"/>
                    <a:pt x="506" y="1110"/>
                    <a:pt x="622" y="1159"/>
                  </a:cubicBezTo>
                  <a:cubicBezTo>
                    <a:pt x="623" y="1154"/>
                    <a:pt x="621" y="1150"/>
                    <a:pt x="619" y="1146"/>
                  </a:cubicBezTo>
                  <a:cubicBezTo>
                    <a:pt x="600" y="1082"/>
                    <a:pt x="594" y="1018"/>
                    <a:pt x="604" y="952"/>
                  </a:cubicBezTo>
                  <a:cubicBezTo>
                    <a:pt x="632" y="770"/>
                    <a:pt x="770" y="627"/>
                    <a:pt x="950" y="593"/>
                  </a:cubicBezTo>
                  <a:cubicBezTo>
                    <a:pt x="978" y="588"/>
                    <a:pt x="1006" y="581"/>
                    <a:pt x="1032" y="568"/>
                  </a:cubicBezTo>
                  <a:cubicBezTo>
                    <a:pt x="1151" y="511"/>
                    <a:pt x="1217" y="390"/>
                    <a:pt x="1201" y="260"/>
                  </a:cubicBezTo>
                  <a:close/>
                </a:path>
              </a:pathLst>
            </a:custGeom>
            <a:solidFill>
              <a:srgbClr val="0760D9"/>
            </a:solidFill>
            <a:ln>
              <a:noFill/>
            </a:ln>
          </p:spPr>
          <p:txBody>
            <a:bodyPr vert="horz" wrap="square" lIns="45679" tIns="22839" rIns="45679" bIns="22839" numCol="1" anchor="t" anchorCtr="0" compatLnSpc="1"/>
            <a:lstStyle/>
            <a:p>
              <a:pPr defTabSz="914034" fontAlgn="base">
                <a:spcBef>
                  <a:spcPct val="0"/>
                </a:spcBef>
                <a:spcAft>
                  <a:spcPct val="0"/>
                </a:spcAft>
              </a:pPr>
              <a:endParaRPr lang="ru-RU" sz="900" dirty="0">
                <a:solidFill>
                  <a:srgbClr val="000000"/>
                </a:solidFill>
                <a:latin typeface="思源黑体 Medium" panose="020B0600000000000000" pitchFamily="34" charset="-122"/>
                <a:ea typeface="优设标题黑" panose="00000500000000000000" pitchFamily="2" charset="-122"/>
              </a:endParaRPr>
            </a:p>
          </p:txBody>
        </p:sp>
        <p:sp>
          <p:nvSpPr>
            <p:cNvPr id="40" name="Freeform 135">
              <a:extLst>
                <a:ext uri="{FF2B5EF4-FFF2-40B4-BE49-F238E27FC236}">
                  <a16:creationId xmlns:a16="http://schemas.microsoft.com/office/drawing/2014/main" id="{2B846770-8E84-4EC0-88AE-21921D230366}"/>
                </a:ext>
              </a:extLst>
            </p:cNvPr>
            <p:cNvSpPr/>
            <p:nvPr/>
          </p:nvSpPr>
          <p:spPr bwMode="auto">
            <a:xfrm>
              <a:off x="7800069" y="4942972"/>
              <a:ext cx="1551014" cy="781543"/>
            </a:xfrm>
            <a:custGeom>
              <a:avLst/>
              <a:gdLst>
                <a:gd name="T0" fmla="*/ 154 w 1751"/>
                <a:gd name="T1" fmla="*/ 82 h 884"/>
                <a:gd name="T2" fmla="*/ 74 w 1751"/>
                <a:gd name="T3" fmla="*/ 462 h 884"/>
                <a:gd name="T4" fmla="*/ 224 w 1751"/>
                <a:gd name="T5" fmla="*/ 630 h 884"/>
                <a:gd name="T6" fmla="*/ 375 w 1751"/>
                <a:gd name="T7" fmla="*/ 739 h 884"/>
                <a:gd name="T8" fmla="*/ 562 w 1751"/>
                <a:gd name="T9" fmla="*/ 825 h 884"/>
                <a:gd name="T10" fmla="*/ 675 w 1751"/>
                <a:gd name="T11" fmla="*/ 856 h 884"/>
                <a:gd name="T12" fmla="*/ 789 w 1751"/>
                <a:gd name="T13" fmla="*/ 874 h 884"/>
                <a:gd name="T14" fmla="*/ 1090 w 1751"/>
                <a:gd name="T15" fmla="*/ 861 h 884"/>
                <a:gd name="T16" fmla="*/ 1274 w 1751"/>
                <a:gd name="T17" fmla="*/ 807 h 884"/>
                <a:gd name="T18" fmla="*/ 1509 w 1751"/>
                <a:gd name="T19" fmla="*/ 674 h 884"/>
                <a:gd name="T20" fmla="*/ 1747 w 1751"/>
                <a:gd name="T21" fmla="*/ 423 h 884"/>
                <a:gd name="T22" fmla="*/ 1749 w 1751"/>
                <a:gd name="T23" fmla="*/ 417 h 884"/>
                <a:gd name="T24" fmla="*/ 1410 w 1751"/>
                <a:gd name="T25" fmla="*/ 417 h 884"/>
                <a:gd name="T26" fmla="*/ 1222 w 1751"/>
                <a:gd name="T27" fmla="*/ 134 h 884"/>
                <a:gd name="T28" fmla="*/ 1212 w 1751"/>
                <a:gd name="T29" fmla="*/ 143 h 884"/>
                <a:gd name="T30" fmla="*/ 1052 w 1751"/>
                <a:gd name="T31" fmla="*/ 253 h 884"/>
                <a:gd name="T32" fmla="*/ 568 w 1751"/>
                <a:gd name="T33" fmla="*/ 133 h 884"/>
                <a:gd name="T34" fmla="*/ 505 w 1751"/>
                <a:gd name="T35" fmla="*/ 74 h 884"/>
                <a:gd name="T36" fmla="*/ 154 w 1751"/>
                <a:gd name="T37" fmla="*/ 82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51" h="884">
                  <a:moveTo>
                    <a:pt x="154" y="82"/>
                  </a:moveTo>
                  <a:cubicBezTo>
                    <a:pt x="39" y="169"/>
                    <a:pt x="0" y="330"/>
                    <a:pt x="74" y="462"/>
                  </a:cubicBezTo>
                  <a:cubicBezTo>
                    <a:pt x="112" y="529"/>
                    <a:pt x="168" y="580"/>
                    <a:pt x="224" y="630"/>
                  </a:cubicBezTo>
                  <a:cubicBezTo>
                    <a:pt x="271" y="672"/>
                    <a:pt x="321" y="707"/>
                    <a:pt x="375" y="739"/>
                  </a:cubicBezTo>
                  <a:cubicBezTo>
                    <a:pt x="434" y="775"/>
                    <a:pt x="497" y="802"/>
                    <a:pt x="562" y="825"/>
                  </a:cubicBezTo>
                  <a:cubicBezTo>
                    <a:pt x="599" y="837"/>
                    <a:pt x="636" y="848"/>
                    <a:pt x="675" y="856"/>
                  </a:cubicBezTo>
                  <a:cubicBezTo>
                    <a:pt x="713" y="863"/>
                    <a:pt x="751" y="870"/>
                    <a:pt x="789" y="874"/>
                  </a:cubicBezTo>
                  <a:cubicBezTo>
                    <a:pt x="890" y="884"/>
                    <a:pt x="990" y="880"/>
                    <a:pt x="1090" y="861"/>
                  </a:cubicBezTo>
                  <a:cubicBezTo>
                    <a:pt x="1153" y="848"/>
                    <a:pt x="1214" y="832"/>
                    <a:pt x="1274" y="807"/>
                  </a:cubicBezTo>
                  <a:cubicBezTo>
                    <a:pt x="1357" y="772"/>
                    <a:pt x="1436" y="729"/>
                    <a:pt x="1509" y="674"/>
                  </a:cubicBezTo>
                  <a:cubicBezTo>
                    <a:pt x="1602" y="604"/>
                    <a:pt x="1682" y="520"/>
                    <a:pt x="1747" y="423"/>
                  </a:cubicBezTo>
                  <a:cubicBezTo>
                    <a:pt x="1748" y="422"/>
                    <a:pt x="1751" y="420"/>
                    <a:pt x="1749" y="417"/>
                  </a:cubicBezTo>
                  <a:cubicBezTo>
                    <a:pt x="1635" y="474"/>
                    <a:pt x="1522" y="477"/>
                    <a:pt x="1410" y="417"/>
                  </a:cubicBezTo>
                  <a:cubicBezTo>
                    <a:pt x="1298" y="357"/>
                    <a:pt x="1238" y="259"/>
                    <a:pt x="1222" y="134"/>
                  </a:cubicBezTo>
                  <a:cubicBezTo>
                    <a:pt x="1217" y="135"/>
                    <a:pt x="1215" y="140"/>
                    <a:pt x="1212" y="143"/>
                  </a:cubicBezTo>
                  <a:cubicBezTo>
                    <a:pt x="1167" y="191"/>
                    <a:pt x="1114" y="229"/>
                    <a:pt x="1052" y="253"/>
                  </a:cubicBezTo>
                  <a:cubicBezTo>
                    <a:pt x="880" y="320"/>
                    <a:pt x="688" y="272"/>
                    <a:pt x="568" y="133"/>
                  </a:cubicBezTo>
                  <a:cubicBezTo>
                    <a:pt x="549" y="111"/>
                    <a:pt x="529" y="90"/>
                    <a:pt x="505" y="74"/>
                  </a:cubicBezTo>
                  <a:cubicBezTo>
                    <a:pt x="396" y="0"/>
                    <a:pt x="259" y="3"/>
                    <a:pt x="154" y="82"/>
                  </a:cubicBezTo>
                  <a:close/>
                </a:path>
              </a:pathLst>
            </a:custGeom>
            <a:solidFill>
              <a:srgbClr val="0760D9"/>
            </a:solidFill>
            <a:ln>
              <a:noFill/>
            </a:ln>
          </p:spPr>
          <p:txBody>
            <a:bodyPr vert="horz" wrap="square" lIns="45679" tIns="22839" rIns="45679" bIns="22839" numCol="1" anchor="t" anchorCtr="0" compatLnSpc="1"/>
            <a:lstStyle/>
            <a:p>
              <a:pPr defTabSz="914034" fontAlgn="base">
                <a:spcBef>
                  <a:spcPct val="0"/>
                </a:spcBef>
                <a:spcAft>
                  <a:spcPct val="0"/>
                </a:spcAft>
              </a:pPr>
              <a:endParaRPr lang="ru-RU" sz="900" dirty="0">
                <a:solidFill>
                  <a:srgbClr val="000000"/>
                </a:solidFill>
                <a:latin typeface="思源黑体 Medium" panose="020B0600000000000000" pitchFamily="34" charset="-122"/>
                <a:ea typeface="优设标题黑" panose="00000500000000000000" pitchFamily="2" charset="-122"/>
              </a:endParaRPr>
            </a:p>
          </p:txBody>
        </p:sp>
        <p:sp>
          <p:nvSpPr>
            <p:cNvPr id="41" name="Freeform 136">
              <a:extLst>
                <a:ext uri="{FF2B5EF4-FFF2-40B4-BE49-F238E27FC236}">
                  <a16:creationId xmlns:a16="http://schemas.microsoft.com/office/drawing/2014/main" id="{EC2F119A-B608-4C4D-A45F-6BD26E7CA66B}"/>
                </a:ext>
              </a:extLst>
            </p:cNvPr>
            <p:cNvSpPr/>
            <p:nvPr/>
          </p:nvSpPr>
          <p:spPr bwMode="auto">
            <a:xfrm>
              <a:off x="8641963" y="3920027"/>
              <a:ext cx="856981" cy="1427297"/>
            </a:xfrm>
            <a:custGeom>
              <a:avLst/>
              <a:gdLst>
                <a:gd name="T0" fmla="*/ 508 w 967"/>
                <a:gd name="T1" fmla="*/ 1552 h 1607"/>
                <a:gd name="T2" fmla="*/ 877 w 967"/>
                <a:gd name="T3" fmla="*/ 1431 h 1607"/>
                <a:gd name="T4" fmla="*/ 947 w 967"/>
                <a:gd name="T5" fmla="*/ 1216 h 1607"/>
                <a:gd name="T6" fmla="*/ 966 w 967"/>
                <a:gd name="T7" fmla="*/ 1032 h 1607"/>
                <a:gd name="T8" fmla="*/ 947 w 967"/>
                <a:gd name="T9" fmla="*/ 827 h 1607"/>
                <a:gd name="T10" fmla="*/ 917 w 967"/>
                <a:gd name="T11" fmla="*/ 714 h 1607"/>
                <a:gd name="T12" fmla="*/ 876 w 967"/>
                <a:gd name="T13" fmla="*/ 605 h 1607"/>
                <a:gd name="T14" fmla="*/ 714 w 967"/>
                <a:gd name="T15" fmla="*/ 352 h 1607"/>
                <a:gd name="T16" fmla="*/ 575 w 967"/>
                <a:gd name="T17" fmla="*/ 219 h 1607"/>
                <a:gd name="T18" fmla="*/ 343 w 967"/>
                <a:gd name="T19" fmla="*/ 82 h 1607"/>
                <a:gd name="T20" fmla="*/ 7 w 967"/>
                <a:gd name="T21" fmla="*/ 1 h 1607"/>
                <a:gd name="T22" fmla="*/ 0 w 967"/>
                <a:gd name="T23" fmla="*/ 3 h 1607"/>
                <a:gd name="T24" fmla="*/ 170 w 967"/>
                <a:gd name="T25" fmla="*/ 297 h 1607"/>
                <a:gd name="T26" fmla="*/ 18 w 967"/>
                <a:gd name="T27" fmla="*/ 601 h 1607"/>
                <a:gd name="T28" fmla="*/ 31 w 967"/>
                <a:gd name="T29" fmla="*/ 605 h 1607"/>
                <a:gd name="T30" fmla="*/ 207 w 967"/>
                <a:gd name="T31" fmla="*/ 689 h 1607"/>
                <a:gd name="T32" fmla="*/ 344 w 967"/>
                <a:gd name="T33" fmla="*/ 1167 h 1607"/>
                <a:gd name="T34" fmla="*/ 325 w 967"/>
                <a:gd name="T35" fmla="*/ 1252 h 1607"/>
                <a:gd name="T36" fmla="*/ 508 w 967"/>
                <a:gd name="T37" fmla="*/ 1552 h 1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67" h="1607">
                  <a:moveTo>
                    <a:pt x="508" y="1552"/>
                  </a:moveTo>
                  <a:cubicBezTo>
                    <a:pt x="640" y="1607"/>
                    <a:pt x="799" y="1561"/>
                    <a:pt x="877" y="1431"/>
                  </a:cubicBezTo>
                  <a:cubicBezTo>
                    <a:pt x="916" y="1365"/>
                    <a:pt x="932" y="1290"/>
                    <a:pt x="947" y="1216"/>
                  </a:cubicBezTo>
                  <a:cubicBezTo>
                    <a:pt x="960" y="1156"/>
                    <a:pt x="965" y="1094"/>
                    <a:pt x="966" y="1032"/>
                  </a:cubicBezTo>
                  <a:cubicBezTo>
                    <a:pt x="967" y="963"/>
                    <a:pt x="960" y="894"/>
                    <a:pt x="947" y="827"/>
                  </a:cubicBezTo>
                  <a:cubicBezTo>
                    <a:pt x="939" y="789"/>
                    <a:pt x="930" y="751"/>
                    <a:pt x="917" y="714"/>
                  </a:cubicBezTo>
                  <a:cubicBezTo>
                    <a:pt x="904" y="677"/>
                    <a:pt x="891" y="641"/>
                    <a:pt x="876" y="605"/>
                  </a:cubicBezTo>
                  <a:cubicBezTo>
                    <a:pt x="834" y="513"/>
                    <a:pt x="781" y="428"/>
                    <a:pt x="714" y="352"/>
                  </a:cubicBezTo>
                  <a:cubicBezTo>
                    <a:pt x="672" y="304"/>
                    <a:pt x="627" y="259"/>
                    <a:pt x="575" y="219"/>
                  </a:cubicBezTo>
                  <a:cubicBezTo>
                    <a:pt x="503" y="165"/>
                    <a:pt x="427" y="118"/>
                    <a:pt x="343" y="82"/>
                  </a:cubicBezTo>
                  <a:cubicBezTo>
                    <a:pt x="235" y="36"/>
                    <a:pt x="123" y="9"/>
                    <a:pt x="7" y="1"/>
                  </a:cubicBezTo>
                  <a:cubicBezTo>
                    <a:pt x="5" y="1"/>
                    <a:pt x="1" y="0"/>
                    <a:pt x="0" y="3"/>
                  </a:cubicBezTo>
                  <a:cubicBezTo>
                    <a:pt x="106" y="73"/>
                    <a:pt x="166" y="170"/>
                    <a:pt x="170" y="297"/>
                  </a:cubicBezTo>
                  <a:cubicBezTo>
                    <a:pt x="174" y="424"/>
                    <a:pt x="119" y="524"/>
                    <a:pt x="18" y="601"/>
                  </a:cubicBezTo>
                  <a:cubicBezTo>
                    <a:pt x="22" y="605"/>
                    <a:pt x="27" y="604"/>
                    <a:pt x="31" y="605"/>
                  </a:cubicBezTo>
                  <a:cubicBezTo>
                    <a:pt x="96" y="620"/>
                    <a:pt x="155" y="647"/>
                    <a:pt x="207" y="689"/>
                  </a:cubicBezTo>
                  <a:cubicBezTo>
                    <a:pt x="350" y="804"/>
                    <a:pt x="405" y="994"/>
                    <a:pt x="344" y="1167"/>
                  </a:cubicBezTo>
                  <a:cubicBezTo>
                    <a:pt x="335" y="1195"/>
                    <a:pt x="327" y="1223"/>
                    <a:pt x="325" y="1252"/>
                  </a:cubicBezTo>
                  <a:cubicBezTo>
                    <a:pt x="315" y="1383"/>
                    <a:pt x="387" y="1500"/>
                    <a:pt x="508" y="1552"/>
                  </a:cubicBezTo>
                  <a:close/>
                </a:path>
              </a:pathLst>
            </a:custGeom>
            <a:solidFill>
              <a:srgbClr val="FFC000"/>
            </a:solidFill>
            <a:ln>
              <a:noFill/>
            </a:ln>
          </p:spPr>
          <p:txBody>
            <a:bodyPr vert="horz" wrap="square" lIns="45679" tIns="22839" rIns="45679" bIns="22839" numCol="1" anchor="t" anchorCtr="0" compatLnSpc="1"/>
            <a:lstStyle/>
            <a:p>
              <a:pPr defTabSz="914034" fontAlgn="base">
                <a:spcBef>
                  <a:spcPct val="0"/>
                </a:spcBef>
                <a:spcAft>
                  <a:spcPct val="0"/>
                </a:spcAft>
              </a:pPr>
              <a:endParaRPr lang="ru-RU" sz="900" dirty="0">
                <a:solidFill>
                  <a:srgbClr val="000000"/>
                </a:solidFill>
                <a:latin typeface="思源黑体 Medium" panose="020B0600000000000000" pitchFamily="34" charset="-122"/>
                <a:ea typeface="优设标题黑" panose="00000500000000000000" pitchFamily="2" charset="-122"/>
              </a:endParaRPr>
            </a:p>
          </p:txBody>
        </p:sp>
      </p:grpSp>
      <p:sp>
        <p:nvSpPr>
          <p:cNvPr id="42" name="893928">
            <a:extLst>
              <a:ext uri="{FF2B5EF4-FFF2-40B4-BE49-F238E27FC236}">
                <a16:creationId xmlns:a16="http://schemas.microsoft.com/office/drawing/2014/main" id="{677C3895-615F-47DD-A61E-1CC70D612442}"/>
              </a:ext>
            </a:extLst>
          </p:cNvPr>
          <p:cNvSpPr/>
          <p:nvPr/>
        </p:nvSpPr>
        <p:spPr>
          <a:xfrm rot="18598052">
            <a:off x="1367882" y="2619156"/>
            <a:ext cx="2505469" cy="830740"/>
          </a:xfrm>
          <a:prstGeom prst="rect">
            <a:avLst/>
          </a:prstGeom>
        </p:spPr>
        <p:txBody>
          <a:bodyPr wrap="square">
            <a:spAutoFit/>
          </a:bodyPr>
          <a:lstStyle/>
          <a:p>
            <a:pPr algn="ctr" defTabSz="914034" fontAlgn="base">
              <a:spcBef>
                <a:spcPct val="0"/>
              </a:spcBef>
              <a:spcAft>
                <a:spcPct val="0"/>
              </a:spcAft>
            </a:pPr>
            <a:r>
              <a:rPr lang="zh-CN" altLang="en-US" sz="2399" dirty="0">
                <a:solidFill>
                  <a:srgbClr val="FFF4D1"/>
                </a:solidFill>
                <a:effectLst>
                  <a:outerShdw blurRad="38100" dist="38100" dir="2700000" algn="tl">
                    <a:srgbClr val="000000">
                      <a:alpha val="43137"/>
                    </a:srgbClr>
                  </a:outerShdw>
                </a:effectLst>
                <a:latin typeface="优设标题黑" panose="00000500000000000000" pitchFamily="2" charset="-122"/>
                <a:ea typeface="优设标题黑" panose="00000500000000000000" pitchFamily="2" charset="-122"/>
                <a:cs typeface="+mn-ea"/>
                <a:sym typeface="+mn-lt"/>
              </a:rPr>
              <a:t>根据库存情况</a:t>
            </a:r>
            <a:endParaRPr lang="en-US" altLang="zh-CN" sz="2399" dirty="0">
              <a:solidFill>
                <a:srgbClr val="FFF4D1"/>
              </a:solidFill>
              <a:effectLst>
                <a:outerShdw blurRad="38100" dist="38100" dir="2700000" algn="tl">
                  <a:srgbClr val="000000">
                    <a:alpha val="43137"/>
                  </a:srgbClr>
                </a:outerShdw>
              </a:effectLst>
              <a:latin typeface="优设标题黑" panose="00000500000000000000" pitchFamily="2" charset="-122"/>
              <a:ea typeface="优设标题黑" panose="00000500000000000000" pitchFamily="2" charset="-122"/>
              <a:cs typeface="+mn-ea"/>
              <a:sym typeface="+mn-lt"/>
            </a:endParaRPr>
          </a:p>
          <a:p>
            <a:pPr algn="ctr" defTabSz="914034" fontAlgn="base">
              <a:spcBef>
                <a:spcPct val="0"/>
              </a:spcBef>
              <a:spcAft>
                <a:spcPct val="0"/>
              </a:spcAft>
            </a:pPr>
            <a:r>
              <a:rPr lang="zh-CN" altLang="en-US" sz="2399" dirty="0">
                <a:solidFill>
                  <a:srgbClr val="FFF4D1"/>
                </a:solidFill>
                <a:effectLst>
                  <a:outerShdw blurRad="38100" dist="38100" dir="2700000" algn="tl">
                    <a:srgbClr val="000000">
                      <a:alpha val="43137"/>
                    </a:srgbClr>
                  </a:outerShdw>
                </a:effectLst>
                <a:latin typeface="优设标题黑" panose="00000500000000000000" pitchFamily="2" charset="-122"/>
                <a:ea typeface="优设标题黑" panose="00000500000000000000" pitchFamily="2" charset="-122"/>
                <a:cs typeface="+mn-ea"/>
                <a:sym typeface="+mn-lt"/>
              </a:rPr>
              <a:t>安排组货策略</a:t>
            </a:r>
          </a:p>
        </p:txBody>
      </p:sp>
      <p:sp>
        <p:nvSpPr>
          <p:cNvPr id="43" name="738109">
            <a:extLst>
              <a:ext uri="{FF2B5EF4-FFF2-40B4-BE49-F238E27FC236}">
                <a16:creationId xmlns:a16="http://schemas.microsoft.com/office/drawing/2014/main" id="{BA8D983C-EFA2-41CA-98EE-618C84D459E7}"/>
              </a:ext>
            </a:extLst>
          </p:cNvPr>
          <p:cNvSpPr/>
          <p:nvPr/>
        </p:nvSpPr>
        <p:spPr>
          <a:xfrm rot="3938555">
            <a:off x="3691287" y="3164209"/>
            <a:ext cx="2286714" cy="461485"/>
          </a:xfrm>
          <a:prstGeom prst="rect">
            <a:avLst/>
          </a:prstGeom>
        </p:spPr>
        <p:txBody>
          <a:bodyPr wrap="square">
            <a:spAutoFit/>
          </a:bodyPr>
          <a:lstStyle/>
          <a:p>
            <a:pPr algn="ctr" defTabSz="914034" fontAlgn="base">
              <a:spcBef>
                <a:spcPct val="0"/>
              </a:spcBef>
              <a:spcAft>
                <a:spcPct val="0"/>
              </a:spcAft>
            </a:pPr>
            <a:r>
              <a:rPr lang="zh-CN" altLang="en-US" sz="2399" dirty="0">
                <a:solidFill>
                  <a:srgbClr val="FFF4D1"/>
                </a:solidFill>
                <a:effectLst>
                  <a:outerShdw blurRad="38100" dist="38100" dir="2700000" algn="tl">
                    <a:srgbClr val="000000">
                      <a:alpha val="43137"/>
                    </a:srgbClr>
                  </a:outerShdw>
                </a:effectLst>
                <a:latin typeface="优设标题黑" panose="00000500000000000000" pitchFamily="2" charset="-122"/>
                <a:ea typeface="优设标题黑" panose="00000500000000000000" pitchFamily="2" charset="-122"/>
                <a:cs typeface="+mn-ea"/>
                <a:sym typeface="+mn-lt"/>
              </a:rPr>
              <a:t>常见组货策略</a:t>
            </a:r>
          </a:p>
        </p:txBody>
      </p:sp>
      <p:sp>
        <p:nvSpPr>
          <p:cNvPr id="44" name="000529">
            <a:extLst>
              <a:ext uri="{FF2B5EF4-FFF2-40B4-BE49-F238E27FC236}">
                <a16:creationId xmlns:a16="http://schemas.microsoft.com/office/drawing/2014/main" id="{5436B34D-7CAA-4B5A-8C3F-BB66D53D97FC}"/>
              </a:ext>
            </a:extLst>
          </p:cNvPr>
          <p:cNvSpPr/>
          <p:nvPr/>
        </p:nvSpPr>
        <p:spPr>
          <a:xfrm rot="10800000" flipH="1" flipV="1">
            <a:off x="2253620" y="4790522"/>
            <a:ext cx="2469377" cy="830740"/>
          </a:xfrm>
          <a:prstGeom prst="rect">
            <a:avLst/>
          </a:prstGeom>
        </p:spPr>
        <p:txBody>
          <a:bodyPr wrap="square">
            <a:spAutoFit/>
          </a:bodyPr>
          <a:lstStyle/>
          <a:p>
            <a:pPr algn="ctr" defTabSz="914034" fontAlgn="base">
              <a:spcBef>
                <a:spcPct val="0"/>
              </a:spcBef>
              <a:spcAft>
                <a:spcPct val="0"/>
              </a:spcAft>
            </a:pPr>
            <a:r>
              <a:rPr lang="zh-CN" altLang="en-US" sz="2399" dirty="0">
                <a:solidFill>
                  <a:srgbClr val="FFF4D1"/>
                </a:solidFill>
                <a:effectLst>
                  <a:outerShdw blurRad="38100" dist="38100" dir="2700000" algn="tl">
                    <a:srgbClr val="000000">
                      <a:alpha val="43137"/>
                    </a:srgbClr>
                  </a:outerShdw>
                </a:effectLst>
                <a:latin typeface="优设标题黑" panose="00000500000000000000" pitchFamily="2" charset="-122"/>
                <a:ea typeface="优设标题黑" panose="00000500000000000000" pitchFamily="2" charset="-122"/>
                <a:cs typeface="+mn-ea"/>
                <a:sym typeface="+mn-lt"/>
              </a:rPr>
              <a:t>根据主题活动</a:t>
            </a:r>
            <a:endParaRPr lang="en-US" altLang="zh-CN" sz="2399" dirty="0">
              <a:solidFill>
                <a:srgbClr val="FFF4D1"/>
              </a:solidFill>
              <a:effectLst>
                <a:outerShdw blurRad="38100" dist="38100" dir="2700000" algn="tl">
                  <a:srgbClr val="000000">
                    <a:alpha val="43137"/>
                  </a:srgbClr>
                </a:outerShdw>
              </a:effectLst>
              <a:latin typeface="优设标题黑" panose="00000500000000000000" pitchFamily="2" charset="-122"/>
              <a:ea typeface="优设标题黑" panose="00000500000000000000" pitchFamily="2" charset="-122"/>
              <a:cs typeface="+mn-ea"/>
              <a:sym typeface="+mn-lt"/>
            </a:endParaRPr>
          </a:p>
          <a:p>
            <a:pPr algn="ctr" defTabSz="914034" fontAlgn="base">
              <a:spcBef>
                <a:spcPct val="0"/>
              </a:spcBef>
              <a:spcAft>
                <a:spcPct val="0"/>
              </a:spcAft>
            </a:pPr>
            <a:r>
              <a:rPr lang="zh-CN" altLang="en-US" sz="2399" dirty="0">
                <a:solidFill>
                  <a:srgbClr val="FFF4D1"/>
                </a:solidFill>
                <a:effectLst>
                  <a:outerShdw blurRad="38100" dist="38100" dir="2700000" algn="tl">
                    <a:srgbClr val="000000">
                      <a:alpha val="43137"/>
                    </a:srgbClr>
                  </a:outerShdw>
                </a:effectLst>
                <a:latin typeface="优设标题黑" panose="00000500000000000000" pitchFamily="2" charset="-122"/>
                <a:ea typeface="优设标题黑" panose="00000500000000000000" pitchFamily="2" charset="-122"/>
                <a:cs typeface="+mn-ea"/>
                <a:sym typeface="+mn-lt"/>
              </a:rPr>
              <a:t>安排组货策略</a:t>
            </a:r>
          </a:p>
        </p:txBody>
      </p:sp>
      <p:sp>
        <p:nvSpPr>
          <p:cNvPr id="45" name="945700">
            <a:extLst>
              <a:ext uri="{FF2B5EF4-FFF2-40B4-BE49-F238E27FC236}">
                <a16:creationId xmlns:a16="http://schemas.microsoft.com/office/drawing/2014/main" id="{4670F87E-52D4-4FD0-855B-AAC52B41730E}"/>
              </a:ext>
            </a:extLst>
          </p:cNvPr>
          <p:cNvSpPr/>
          <p:nvPr/>
        </p:nvSpPr>
        <p:spPr bwMode="auto">
          <a:xfrm>
            <a:off x="2868823" y="3139227"/>
            <a:ext cx="1469523" cy="1469523"/>
          </a:xfrm>
          <a:prstGeom prst="ellipse">
            <a:avLst/>
          </a:prstGeom>
          <a:solidFill>
            <a:schemeClr val="bg1">
              <a:lumMod val="75000"/>
            </a:schemeClr>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endParaRPr lang="zh-CN" altLang="en-US" sz="1998" dirty="0">
              <a:solidFill>
                <a:srgbClr val="FFFFFF"/>
              </a:solidFill>
              <a:latin typeface="优设标题黑" panose="00000500000000000000" pitchFamily="2" charset="-122"/>
              <a:ea typeface="优设标题黑" panose="00000500000000000000" pitchFamily="2" charset="-122"/>
            </a:endParaRPr>
          </a:p>
        </p:txBody>
      </p:sp>
      <p:sp>
        <p:nvSpPr>
          <p:cNvPr id="46" name="216120">
            <a:extLst>
              <a:ext uri="{FF2B5EF4-FFF2-40B4-BE49-F238E27FC236}">
                <a16:creationId xmlns:a16="http://schemas.microsoft.com/office/drawing/2014/main" id="{605BBBB9-CBE9-40C6-BEC8-31101A3A2073}"/>
              </a:ext>
            </a:extLst>
          </p:cNvPr>
          <p:cNvSpPr txBox="1"/>
          <p:nvPr/>
        </p:nvSpPr>
        <p:spPr>
          <a:xfrm>
            <a:off x="3009883" y="3920417"/>
            <a:ext cx="1214797" cy="399954"/>
          </a:xfrm>
          <a:prstGeom prst="rect">
            <a:avLst/>
          </a:prstGeom>
          <a:noFill/>
        </p:spPr>
        <p:txBody>
          <a:bodyPr wrap="square" rtlCol="0">
            <a:spAutoFit/>
          </a:bodyPr>
          <a:lstStyle>
            <a:defPPr>
              <a:defRPr lang="zh-CN"/>
            </a:defPPr>
            <a:lvl1pPr>
              <a:defRPr sz="2800" b="1">
                <a:gradFill>
                  <a:gsLst>
                    <a:gs pos="0">
                      <a:srgbClr val="0A81D5"/>
                    </a:gs>
                    <a:gs pos="100000">
                      <a:srgbClr val="1AF9A8"/>
                    </a:gs>
                  </a:gsLst>
                  <a:lin ang="0" scaled="0"/>
                </a:gradFill>
                <a:latin typeface="微软雅黑" panose="020B0503020204020204" pitchFamily="34" charset="-122"/>
                <a:ea typeface="微软雅黑" panose="020B0503020204020204" pitchFamily="34" charset="-122"/>
                <a:cs typeface="阿里巴巴普惠体 B" panose="00020600040101010101" pitchFamily="18" charset="-122"/>
              </a:defRPr>
            </a:lvl1pPr>
          </a:lstStyle>
          <a:p>
            <a:pPr algn="ctr" defTabSz="914034" fontAlgn="base">
              <a:spcBef>
                <a:spcPct val="0"/>
              </a:spcBef>
              <a:spcAft>
                <a:spcPct val="0"/>
              </a:spcAft>
            </a:pPr>
            <a:r>
              <a:rPr lang="zh-CN" altLang="en-US" sz="1999" b="0" dirty="0">
                <a:solidFill>
                  <a:srgbClr val="FFFFFF"/>
                </a:solidFill>
                <a:latin typeface="优设标题黑" panose="00000500000000000000" pitchFamily="2" charset="-122"/>
                <a:ea typeface="优设标题黑" panose="00000500000000000000" pitchFamily="2" charset="-122"/>
              </a:rPr>
              <a:t>组货策略</a:t>
            </a:r>
          </a:p>
        </p:txBody>
      </p:sp>
      <p:sp>
        <p:nvSpPr>
          <p:cNvPr id="47" name="688540">
            <a:extLst>
              <a:ext uri="{FF2B5EF4-FFF2-40B4-BE49-F238E27FC236}">
                <a16:creationId xmlns:a16="http://schemas.microsoft.com/office/drawing/2014/main" id="{0FF7AED8-6720-45F3-BEFF-F81E65C2F110}"/>
              </a:ext>
            </a:extLst>
          </p:cNvPr>
          <p:cNvSpPr>
            <a:spLocks noEditPoints="1"/>
          </p:cNvSpPr>
          <p:nvPr/>
        </p:nvSpPr>
        <p:spPr bwMode="auto">
          <a:xfrm>
            <a:off x="3402359" y="3355584"/>
            <a:ext cx="426529" cy="554151"/>
          </a:xfrm>
          <a:custGeom>
            <a:avLst/>
            <a:gdLst>
              <a:gd name="T0" fmla="*/ 55 w 254"/>
              <a:gd name="T1" fmla="*/ 116 h 330"/>
              <a:gd name="T2" fmla="*/ 47 w 254"/>
              <a:gd name="T3" fmla="*/ 144 h 330"/>
              <a:gd name="T4" fmla="*/ 20 w 254"/>
              <a:gd name="T5" fmla="*/ 128 h 330"/>
              <a:gd name="T6" fmla="*/ 29 w 254"/>
              <a:gd name="T7" fmla="*/ 103 h 330"/>
              <a:gd name="T8" fmla="*/ 108 w 254"/>
              <a:gd name="T9" fmla="*/ 104 h 330"/>
              <a:gd name="T10" fmla="*/ 114 w 254"/>
              <a:gd name="T11" fmla="*/ 133 h 330"/>
              <a:gd name="T12" fmla="*/ 85 w 254"/>
              <a:gd name="T13" fmla="*/ 141 h 330"/>
              <a:gd name="T14" fmla="*/ 82 w 254"/>
              <a:gd name="T15" fmla="*/ 111 h 330"/>
              <a:gd name="T16" fmla="*/ 160 w 254"/>
              <a:gd name="T17" fmla="*/ 101 h 330"/>
              <a:gd name="T18" fmla="*/ 175 w 254"/>
              <a:gd name="T19" fmla="*/ 122 h 330"/>
              <a:gd name="T20" fmla="*/ 158 w 254"/>
              <a:gd name="T21" fmla="*/ 147 h 330"/>
              <a:gd name="T22" fmla="*/ 140 w 254"/>
              <a:gd name="T23" fmla="*/ 121 h 330"/>
              <a:gd name="T24" fmla="*/ 156 w 254"/>
              <a:gd name="T25" fmla="*/ 101 h 330"/>
              <a:gd name="T26" fmla="*/ 234 w 254"/>
              <a:gd name="T27" fmla="*/ 113 h 330"/>
              <a:gd name="T28" fmla="*/ 229 w 254"/>
              <a:gd name="T29" fmla="*/ 142 h 330"/>
              <a:gd name="T30" fmla="*/ 201 w 254"/>
              <a:gd name="T31" fmla="*/ 131 h 330"/>
              <a:gd name="T32" fmla="*/ 208 w 254"/>
              <a:gd name="T33" fmla="*/ 103 h 330"/>
              <a:gd name="T34" fmla="*/ 42 w 254"/>
              <a:gd name="T35" fmla="*/ 157 h 330"/>
              <a:gd name="T36" fmla="*/ 70 w 254"/>
              <a:gd name="T37" fmla="*/ 160 h 330"/>
              <a:gd name="T38" fmla="*/ 93 w 254"/>
              <a:gd name="T39" fmla="*/ 155 h 330"/>
              <a:gd name="T40" fmla="*/ 102 w 254"/>
              <a:gd name="T41" fmla="*/ 156 h 330"/>
              <a:gd name="T42" fmla="*/ 127 w 254"/>
              <a:gd name="T43" fmla="*/ 162 h 330"/>
              <a:gd name="T44" fmla="*/ 152 w 254"/>
              <a:gd name="T45" fmla="*/ 156 h 330"/>
              <a:gd name="T46" fmla="*/ 162 w 254"/>
              <a:gd name="T47" fmla="*/ 155 h 330"/>
              <a:gd name="T48" fmla="*/ 185 w 254"/>
              <a:gd name="T49" fmla="*/ 160 h 330"/>
              <a:gd name="T50" fmla="*/ 212 w 254"/>
              <a:gd name="T51" fmla="*/ 157 h 330"/>
              <a:gd name="T52" fmla="*/ 221 w 254"/>
              <a:gd name="T53" fmla="*/ 154 h 330"/>
              <a:gd name="T54" fmla="*/ 242 w 254"/>
              <a:gd name="T55" fmla="*/ 159 h 330"/>
              <a:gd name="T56" fmla="*/ 253 w 254"/>
              <a:gd name="T57" fmla="*/ 194 h 330"/>
              <a:gd name="T58" fmla="*/ 242 w 254"/>
              <a:gd name="T59" fmla="*/ 225 h 330"/>
              <a:gd name="T60" fmla="*/ 194 w 254"/>
              <a:gd name="T61" fmla="*/ 232 h 330"/>
              <a:gd name="T62" fmla="*/ 182 w 254"/>
              <a:gd name="T63" fmla="*/ 225 h 330"/>
              <a:gd name="T64" fmla="*/ 135 w 254"/>
              <a:gd name="T65" fmla="*/ 236 h 330"/>
              <a:gd name="T66" fmla="*/ 123 w 254"/>
              <a:gd name="T67" fmla="*/ 225 h 330"/>
              <a:gd name="T68" fmla="*/ 84 w 254"/>
              <a:gd name="T69" fmla="*/ 325 h 330"/>
              <a:gd name="T70" fmla="*/ 63 w 254"/>
              <a:gd name="T71" fmla="*/ 223 h 330"/>
              <a:gd name="T72" fmla="*/ 24 w 254"/>
              <a:gd name="T73" fmla="*/ 327 h 330"/>
              <a:gd name="T74" fmla="*/ 4 w 254"/>
              <a:gd name="T75" fmla="*/ 206 h 330"/>
              <a:gd name="T76" fmla="*/ 4 w 254"/>
              <a:gd name="T77" fmla="*/ 165 h 330"/>
              <a:gd name="T78" fmla="*/ 33 w 254"/>
              <a:gd name="T79" fmla="*/ 160 h 330"/>
              <a:gd name="T80" fmla="*/ 71 w 254"/>
              <a:gd name="T81" fmla="*/ 51 h 330"/>
              <a:gd name="T82" fmla="*/ 86 w 254"/>
              <a:gd name="T83" fmla="*/ 74 h 330"/>
              <a:gd name="T84" fmla="*/ 65 w 254"/>
              <a:gd name="T85" fmla="*/ 96 h 330"/>
              <a:gd name="T86" fmla="*/ 51 w 254"/>
              <a:gd name="T87" fmla="*/ 70 h 330"/>
              <a:gd name="T88" fmla="*/ 67 w 254"/>
              <a:gd name="T89" fmla="*/ 51 h 330"/>
              <a:gd name="T90" fmla="*/ 145 w 254"/>
              <a:gd name="T91" fmla="*/ 66 h 330"/>
              <a:gd name="T92" fmla="*/ 138 w 254"/>
              <a:gd name="T93" fmla="*/ 94 h 330"/>
              <a:gd name="T94" fmla="*/ 111 w 254"/>
              <a:gd name="T95" fmla="*/ 79 h 330"/>
              <a:gd name="T96" fmla="*/ 121 w 254"/>
              <a:gd name="T97" fmla="*/ 53 h 330"/>
              <a:gd name="T98" fmla="*/ 198 w 254"/>
              <a:gd name="T99" fmla="*/ 54 h 330"/>
              <a:gd name="T100" fmla="*/ 205 w 254"/>
              <a:gd name="T101" fmla="*/ 83 h 330"/>
              <a:gd name="T102" fmla="*/ 175 w 254"/>
              <a:gd name="T103" fmla="*/ 91 h 330"/>
              <a:gd name="T104" fmla="*/ 173 w 254"/>
              <a:gd name="T105" fmla="*/ 61 h 330"/>
              <a:gd name="T106" fmla="*/ 100 w 254"/>
              <a:gd name="T107" fmla="*/ 0 h 330"/>
              <a:gd name="T108" fmla="*/ 115 w 254"/>
              <a:gd name="T109" fmla="*/ 21 h 330"/>
              <a:gd name="T110" fmla="*/ 97 w 254"/>
              <a:gd name="T111" fmla="*/ 46 h 330"/>
              <a:gd name="T112" fmla="*/ 80 w 254"/>
              <a:gd name="T113" fmla="*/ 20 h 330"/>
              <a:gd name="T114" fmla="*/ 96 w 254"/>
              <a:gd name="T115" fmla="*/ 0 h 330"/>
              <a:gd name="T116" fmla="*/ 174 w 254"/>
              <a:gd name="T117" fmla="*/ 12 h 330"/>
              <a:gd name="T118" fmla="*/ 169 w 254"/>
              <a:gd name="T119" fmla="*/ 42 h 330"/>
              <a:gd name="T120" fmla="*/ 141 w 254"/>
              <a:gd name="T121" fmla="*/ 30 h 330"/>
              <a:gd name="T122" fmla="*/ 149 w 254"/>
              <a:gd name="T123" fmla="*/ 3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4" h="330">
                <a:moveTo>
                  <a:pt x="37" y="101"/>
                </a:moveTo>
                <a:lnTo>
                  <a:pt x="37" y="101"/>
                </a:lnTo>
                <a:lnTo>
                  <a:pt x="37" y="101"/>
                </a:lnTo>
                <a:lnTo>
                  <a:pt x="38" y="101"/>
                </a:lnTo>
                <a:lnTo>
                  <a:pt x="39" y="101"/>
                </a:lnTo>
                <a:lnTo>
                  <a:pt x="40" y="101"/>
                </a:lnTo>
                <a:lnTo>
                  <a:pt x="42" y="101"/>
                </a:lnTo>
                <a:lnTo>
                  <a:pt x="43" y="102"/>
                </a:lnTo>
                <a:lnTo>
                  <a:pt x="45" y="103"/>
                </a:lnTo>
                <a:lnTo>
                  <a:pt x="46" y="103"/>
                </a:lnTo>
                <a:lnTo>
                  <a:pt x="48" y="104"/>
                </a:lnTo>
                <a:lnTo>
                  <a:pt x="49" y="106"/>
                </a:lnTo>
                <a:lnTo>
                  <a:pt x="51" y="107"/>
                </a:lnTo>
                <a:lnTo>
                  <a:pt x="52" y="109"/>
                </a:lnTo>
                <a:lnTo>
                  <a:pt x="53" y="111"/>
                </a:lnTo>
                <a:lnTo>
                  <a:pt x="54" y="113"/>
                </a:lnTo>
                <a:lnTo>
                  <a:pt x="55" y="116"/>
                </a:lnTo>
                <a:lnTo>
                  <a:pt x="55" y="119"/>
                </a:lnTo>
                <a:lnTo>
                  <a:pt x="55" y="119"/>
                </a:lnTo>
                <a:lnTo>
                  <a:pt x="55" y="120"/>
                </a:lnTo>
                <a:lnTo>
                  <a:pt x="55" y="121"/>
                </a:lnTo>
                <a:lnTo>
                  <a:pt x="55" y="122"/>
                </a:lnTo>
                <a:lnTo>
                  <a:pt x="55" y="124"/>
                </a:lnTo>
                <a:lnTo>
                  <a:pt x="55" y="125"/>
                </a:lnTo>
                <a:lnTo>
                  <a:pt x="55" y="127"/>
                </a:lnTo>
                <a:lnTo>
                  <a:pt x="55" y="129"/>
                </a:lnTo>
                <a:lnTo>
                  <a:pt x="54" y="131"/>
                </a:lnTo>
                <a:lnTo>
                  <a:pt x="54" y="133"/>
                </a:lnTo>
                <a:lnTo>
                  <a:pt x="53" y="135"/>
                </a:lnTo>
                <a:lnTo>
                  <a:pt x="52" y="137"/>
                </a:lnTo>
                <a:lnTo>
                  <a:pt x="52" y="139"/>
                </a:lnTo>
                <a:lnTo>
                  <a:pt x="50" y="141"/>
                </a:lnTo>
                <a:lnTo>
                  <a:pt x="48" y="142"/>
                </a:lnTo>
                <a:lnTo>
                  <a:pt x="47" y="144"/>
                </a:lnTo>
                <a:lnTo>
                  <a:pt x="45" y="145"/>
                </a:lnTo>
                <a:lnTo>
                  <a:pt x="43" y="146"/>
                </a:lnTo>
                <a:lnTo>
                  <a:pt x="40" y="146"/>
                </a:lnTo>
                <a:lnTo>
                  <a:pt x="37" y="147"/>
                </a:lnTo>
                <a:lnTo>
                  <a:pt x="37" y="147"/>
                </a:lnTo>
                <a:lnTo>
                  <a:pt x="34" y="146"/>
                </a:lnTo>
                <a:lnTo>
                  <a:pt x="31" y="146"/>
                </a:lnTo>
                <a:lnTo>
                  <a:pt x="29" y="145"/>
                </a:lnTo>
                <a:lnTo>
                  <a:pt x="28" y="144"/>
                </a:lnTo>
                <a:lnTo>
                  <a:pt x="26" y="142"/>
                </a:lnTo>
                <a:lnTo>
                  <a:pt x="24" y="141"/>
                </a:lnTo>
                <a:lnTo>
                  <a:pt x="23" y="139"/>
                </a:lnTo>
                <a:lnTo>
                  <a:pt x="22" y="137"/>
                </a:lnTo>
                <a:lnTo>
                  <a:pt x="21" y="135"/>
                </a:lnTo>
                <a:lnTo>
                  <a:pt x="20" y="133"/>
                </a:lnTo>
                <a:lnTo>
                  <a:pt x="20" y="131"/>
                </a:lnTo>
                <a:lnTo>
                  <a:pt x="20" y="128"/>
                </a:lnTo>
                <a:lnTo>
                  <a:pt x="20" y="127"/>
                </a:lnTo>
                <a:lnTo>
                  <a:pt x="20" y="125"/>
                </a:lnTo>
                <a:lnTo>
                  <a:pt x="20" y="124"/>
                </a:lnTo>
                <a:lnTo>
                  <a:pt x="20" y="122"/>
                </a:lnTo>
                <a:lnTo>
                  <a:pt x="20" y="121"/>
                </a:lnTo>
                <a:lnTo>
                  <a:pt x="20" y="120"/>
                </a:lnTo>
                <a:lnTo>
                  <a:pt x="20" y="119"/>
                </a:lnTo>
                <a:lnTo>
                  <a:pt x="20" y="119"/>
                </a:lnTo>
                <a:lnTo>
                  <a:pt x="20" y="116"/>
                </a:lnTo>
                <a:lnTo>
                  <a:pt x="20" y="113"/>
                </a:lnTo>
                <a:lnTo>
                  <a:pt x="21" y="111"/>
                </a:lnTo>
                <a:lnTo>
                  <a:pt x="23" y="109"/>
                </a:lnTo>
                <a:lnTo>
                  <a:pt x="24" y="107"/>
                </a:lnTo>
                <a:lnTo>
                  <a:pt x="25" y="106"/>
                </a:lnTo>
                <a:lnTo>
                  <a:pt x="26" y="104"/>
                </a:lnTo>
                <a:lnTo>
                  <a:pt x="28" y="103"/>
                </a:lnTo>
                <a:lnTo>
                  <a:pt x="29" y="103"/>
                </a:lnTo>
                <a:lnTo>
                  <a:pt x="31" y="102"/>
                </a:lnTo>
                <a:lnTo>
                  <a:pt x="32" y="101"/>
                </a:lnTo>
                <a:lnTo>
                  <a:pt x="34" y="101"/>
                </a:lnTo>
                <a:lnTo>
                  <a:pt x="35" y="101"/>
                </a:lnTo>
                <a:lnTo>
                  <a:pt x="36" y="101"/>
                </a:lnTo>
                <a:lnTo>
                  <a:pt x="37" y="101"/>
                </a:lnTo>
                <a:close/>
                <a:moveTo>
                  <a:pt x="97" y="101"/>
                </a:moveTo>
                <a:lnTo>
                  <a:pt x="97" y="101"/>
                </a:lnTo>
                <a:lnTo>
                  <a:pt x="98" y="101"/>
                </a:lnTo>
                <a:lnTo>
                  <a:pt x="99" y="101"/>
                </a:lnTo>
                <a:lnTo>
                  <a:pt x="100" y="101"/>
                </a:lnTo>
                <a:lnTo>
                  <a:pt x="101" y="101"/>
                </a:lnTo>
                <a:lnTo>
                  <a:pt x="102" y="101"/>
                </a:lnTo>
                <a:lnTo>
                  <a:pt x="104" y="102"/>
                </a:lnTo>
                <a:lnTo>
                  <a:pt x="105" y="103"/>
                </a:lnTo>
                <a:lnTo>
                  <a:pt x="107" y="103"/>
                </a:lnTo>
                <a:lnTo>
                  <a:pt x="108" y="104"/>
                </a:lnTo>
                <a:lnTo>
                  <a:pt x="110" y="106"/>
                </a:lnTo>
                <a:lnTo>
                  <a:pt x="111" y="107"/>
                </a:lnTo>
                <a:lnTo>
                  <a:pt x="112" y="109"/>
                </a:lnTo>
                <a:lnTo>
                  <a:pt x="113" y="111"/>
                </a:lnTo>
                <a:lnTo>
                  <a:pt x="114" y="113"/>
                </a:lnTo>
                <a:lnTo>
                  <a:pt x="115" y="116"/>
                </a:lnTo>
                <a:lnTo>
                  <a:pt x="115" y="119"/>
                </a:lnTo>
                <a:lnTo>
                  <a:pt x="115" y="119"/>
                </a:lnTo>
                <a:lnTo>
                  <a:pt x="115" y="120"/>
                </a:lnTo>
                <a:lnTo>
                  <a:pt x="115" y="121"/>
                </a:lnTo>
                <a:lnTo>
                  <a:pt x="115" y="122"/>
                </a:lnTo>
                <a:lnTo>
                  <a:pt x="115" y="124"/>
                </a:lnTo>
                <a:lnTo>
                  <a:pt x="115" y="125"/>
                </a:lnTo>
                <a:lnTo>
                  <a:pt x="115" y="127"/>
                </a:lnTo>
                <a:lnTo>
                  <a:pt x="115" y="129"/>
                </a:lnTo>
                <a:lnTo>
                  <a:pt x="114" y="131"/>
                </a:lnTo>
                <a:lnTo>
                  <a:pt x="114" y="133"/>
                </a:lnTo>
                <a:lnTo>
                  <a:pt x="113" y="135"/>
                </a:lnTo>
                <a:lnTo>
                  <a:pt x="112" y="137"/>
                </a:lnTo>
                <a:lnTo>
                  <a:pt x="112" y="139"/>
                </a:lnTo>
                <a:lnTo>
                  <a:pt x="110" y="141"/>
                </a:lnTo>
                <a:lnTo>
                  <a:pt x="108" y="142"/>
                </a:lnTo>
                <a:lnTo>
                  <a:pt x="107" y="144"/>
                </a:lnTo>
                <a:lnTo>
                  <a:pt x="105" y="145"/>
                </a:lnTo>
                <a:lnTo>
                  <a:pt x="103" y="146"/>
                </a:lnTo>
                <a:lnTo>
                  <a:pt x="101" y="146"/>
                </a:lnTo>
                <a:lnTo>
                  <a:pt x="97" y="147"/>
                </a:lnTo>
                <a:lnTo>
                  <a:pt x="97" y="147"/>
                </a:lnTo>
                <a:lnTo>
                  <a:pt x="94" y="146"/>
                </a:lnTo>
                <a:lnTo>
                  <a:pt x="92" y="146"/>
                </a:lnTo>
                <a:lnTo>
                  <a:pt x="90" y="145"/>
                </a:lnTo>
                <a:lnTo>
                  <a:pt x="88" y="144"/>
                </a:lnTo>
                <a:lnTo>
                  <a:pt x="86" y="142"/>
                </a:lnTo>
                <a:lnTo>
                  <a:pt x="85" y="141"/>
                </a:lnTo>
                <a:lnTo>
                  <a:pt x="83" y="139"/>
                </a:lnTo>
                <a:lnTo>
                  <a:pt x="83" y="137"/>
                </a:lnTo>
                <a:lnTo>
                  <a:pt x="82" y="135"/>
                </a:lnTo>
                <a:lnTo>
                  <a:pt x="81" y="133"/>
                </a:lnTo>
                <a:lnTo>
                  <a:pt x="81" y="131"/>
                </a:lnTo>
                <a:lnTo>
                  <a:pt x="80" y="129"/>
                </a:lnTo>
                <a:lnTo>
                  <a:pt x="80" y="127"/>
                </a:lnTo>
                <a:lnTo>
                  <a:pt x="80" y="125"/>
                </a:lnTo>
                <a:lnTo>
                  <a:pt x="80" y="124"/>
                </a:lnTo>
                <a:lnTo>
                  <a:pt x="80" y="122"/>
                </a:lnTo>
                <a:lnTo>
                  <a:pt x="80" y="121"/>
                </a:lnTo>
                <a:lnTo>
                  <a:pt x="80" y="120"/>
                </a:lnTo>
                <a:lnTo>
                  <a:pt x="80" y="119"/>
                </a:lnTo>
                <a:lnTo>
                  <a:pt x="80" y="119"/>
                </a:lnTo>
                <a:lnTo>
                  <a:pt x="80" y="116"/>
                </a:lnTo>
                <a:lnTo>
                  <a:pt x="81" y="113"/>
                </a:lnTo>
                <a:lnTo>
                  <a:pt x="82" y="111"/>
                </a:lnTo>
                <a:lnTo>
                  <a:pt x="83" y="109"/>
                </a:lnTo>
                <a:lnTo>
                  <a:pt x="84" y="107"/>
                </a:lnTo>
                <a:lnTo>
                  <a:pt x="86" y="106"/>
                </a:lnTo>
                <a:lnTo>
                  <a:pt x="87" y="104"/>
                </a:lnTo>
                <a:lnTo>
                  <a:pt x="89" y="103"/>
                </a:lnTo>
                <a:lnTo>
                  <a:pt x="90" y="103"/>
                </a:lnTo>
                <a:lnTo>
                  <a:pt x="92" y="102"/>
                </a:lnTo>
                <a:lnTo>
                  <a:pt x="93" y="101"/>
                </a:lnTo>
                <a:lnTo>
                  <a:pt x="94" y="101"/>
                </a:lnTo>
                <a:lnTo>
                  <a:pt x="96" y="101"/>
                </a:lnTo>
                <a:lnTo>
                  <a:pt x="96" y="101"/>
                </a:lnTo>
                <a:lnTo>
                  <a:pt x="97" y="101"/>
                </a:lnTo>
                <a:close/>
                <a:moveTo>
                  <a:pt x="157" y="101"/>
                </a:moveTo>
                <a:lnTo>
                  <a:pt x="158" y="101"/>
                </a:lnTo>
                <a:lnTo>
                  <a:pt x="158" y="101"/>
                </a:lnTo>
                <a:lnTo>
                  <a:pt x="159" y="101"/>
                </a:lnTo>
                <a:lnTo>
                  <a:pt x="160" y="101"/>
                </a:lnTo>
                <a:lnTo>
                  <a:pt x="161" y="101"/>
                </a:lnTo>
                <a:lnTo>
                  <a:pt x="162" y="101"/>
                </a:lnTo>
                <a:lnTo>
                  <a:pt x="164" y="102"/>
                </a:lnTo>
                <a:lnTo>
                  <a:pt x="165" y="103"/>
                </a:lnTo>
                <a:lnTo>
                  <a:pt x="167" y="103"/>
                </a:lnTo>
                <a:lnTo>
                  <a:pt x="168" y="104"/>
                </a:lnTo>
                <a:lnTo>
                  <a:pt x="169" y="106"/>
                </a:lnTo>
                <a:lnTo>
                  <a:pt x="171" y="107"/>
                </a:lnTo>
                <a:lnTo>
                  <a:pt x="172" y="109"/>
                </a:lnTo>
                <a:lnTo>
                  <a:pt x="173" y="111"/>
                </a:lnTo>
                <a:lnTo>
                  <a:pt x="174" y="113"/>
                </a:lnTo>
                <a:lnTo>
                  <a:pt x="175" y="116"/>
                </a:lnTo>
                <a:lnTo>
                  <a:pt x="175" y="119"/>
                </a:lnTo>
                <a:lnTo>
                  <a:pt x="175" y="119"/>
                </a:lnTo>
                <a:lnTo>
                  <a:pt x="175" y="120"/>
                </a:lnTo>
                <a:lnTo>
                  <a:pt x="175" y="121"/>
                </a:lnTo>
                <a:lnTo>
                  <a:pt x="175" y="122"/>
                </a:lnTo>
                <a:lnTo>
                  <a:pt x="175" y="124"/>
                </a:lnTo>
                <a:lnTo>
                  <a:pt x="175" y="125"/>
                </a:lnTo>
                <a:lnTo>
                  <a:pt x="175" y="127"/>
                </a:lnTo>
                <a:lnTo>
                  <a:pt x="175" y="129"/>
                </a:lnTo>
                <a:lnTo>
                  <a:pt x="174" y="131"/>
                </a:lnTo>
                <a:lnTo>
                  <a:pt x="174" y="133"/>
                </a:lnTo>
                <a:lnTo>
                  <a:pt x="173" y="135"/>
                </a:lnTo>
                <a:lnTo>
                  <a:pt x="172" y="137"/>
                </a:lnTo>
                <a:lnTo>
                  <a:pt x="172" y="139"/>
                </a:lnTo>
                <a:lnTo>
                  <a:pt x="170" y="141"/>
                </a:lnTo>
                <a:lnTo>
                  <a:pt x="169" y="142"/>
                </a:lnTo>
                <a:lnTo>
                  <a:pt x="167" y="144"/>
                </a:lnTo>
                <a:lnTo>
                  <a:pt x="165" y="145"/>
                </a:lnTo>
                <a:lnTo>
                  <a:pt x="163" y="146"/>
                </a:lnTo>
                <a:lnTo>
                  <a:pt x="161" y="146"/>
                </a:lnTo>
                <a:lnTo>
                  <a:pt x="158" y="147"/>
                </a:lnTo>
                <a:lnTo>
                  <a:pt x="158" y="147"/>
                </a:lnTo>
                <a:lnTo>
                  <a:pt x="154" y="146"/>
                </a:lnTo>
                <a:lnTo>
                  <a:pt x="152" y="146"/>
                </a:lnTo>
                <a:lnTo>
                  <a:pt x="150" y="145"/>
                </a:lnTo>
                <a:lnTo>
                  <a:pt x="148" y="144"/>
                </a:lnTo>
                <a:lnTo>
                  <a:pt x="147" y="142"/>
                </a:lnTo>
                <a:lnTo>
                  <a:pt x="145" y="141"/>
                </a:lnTo>
                <a:lnTo>
                  <a:pt x="143" y="139"/>
                </a:lnTo>
                <a:lnTo>
                  <a:pt x="143" y="137"/>
                </a:lnTo>
                <a:lnTo>
                  <a:pt x="142" y="135"/>
                </a:lnTo>
                <a:lnTo>
                  <a:pt x="142" y="133"/>
                </a:lnTo>
                <a:lnTo>
                  <a:pt x="141" y="131"/>
                </a:lnTo>
                <a:lnTo>
                  <a:pt x="140" y="129"/>
                </a:lnTo>
                <a:lnTo>
                  <a:pt x="140" y="127"/>
                </a:lnTo>
                <a:lnTo>
                  <a:pt x="140" y="125"/>
                </a:lnTo>
                <a:lnTo>
                  <a:pt x="140" y="124"/>
                </a:lnTo>
                <a:lnTo>
                  <a:pt x="140" y="122"/>
                </a:lnTo>
                <a:lnTo>
                  <a:pt x="140" y="121"/>
                </a:lnTo>
                <a:lnTo>
                  <a:pt x="140" y="120"/>
                </a:lnTo>
                <a:lnTo>
                  <a:pt x="140" y="119"/>
                </a:lnTo>
                <a:lnTo>
                  <a:pt x="140" y="119"/>
                </a:lnTo>
                <a:lnTo>
                  <a:pt x="140" y="116"/>
                </a:lnTo>
                <a:lnTo>
                  <a:pt x="141" y="113"/>
                </a:lnTo>
                <a:lnTo>
                  <a:pt x="142" y="111"/>
                </a:lnTo>
                <a:lnTo>
                  <a:pt x="143" y="109"/>
                </a:lnTo>
                <a:lnTo>
                  <a:pt x="144" y="107"/>
                </a:lnTo>
                <a:lnTo>
                  <a:pt x="146" y="106"/>
                </a:lnTo>
                <a:lnTo>
                  <a:pt x="147" y="104"/>
                </a:lnTo>
                <a:lnTo>
                  <a:pt x="149" y="103"/>
                </a:lnTo>
                <a:lnTo>
                  <a:pt x="150" y="103"/>
                </a:lnTo>
                <a:lnTo>
                  <a:pt x="151" y="102"/>
                </a:lnTo>
                <a:lnTo>
                  <a:pt x="153" y="101"/>
                </a:lnTo>
                <a:lnTo>
                  <a:pt x="154" y="101"/>
                </a:lnTo>
                <a:lnTo>
                  <a:pt x="156" y="101"/>
                </a:lnTo>
                <a:lnTo>
                  <a:pt x="156" y="101"/>
                </a:lnTo>
                <a:lnTo>
                  <a:pt x="157" y="101"/>
                </a:lnTo>
                <a:close/>
                <a:moveTo>
                  <a:pt x="217" y="101"/>
                </a:moveTo>
                <a:lnTo>
                  <a:pt x="218" y="101"/>
                </a:lnTo>
                <a:lnTo>
                  <a:pt x="218" y="101"/>
                </a:lnTo>
                <a:lnTo>
                  <a:pt x="219" y="101"/>
                </a:lnTo>
                <a:lnTo>
                  <a:pt x="219" y="101"/>
                </a:lnTo>
                <a:lnTo>
                  <a:pt x="221" y="101"/>
                </a:lnTo>
                <a:lnTo>
                  <a:pt x="222" y="101"/>
                </a:lnTo>
                <a:lnTo>
                  <a:pt x="224" y="102"/>
                </a:lnTo>
                <a:lnTo>
                  <a:pt x="225" y="103"/>
                </a:lnTo>
                <a:lnTo>
                  <a:pt x="227" y="103"/>
                </a:lnTo>
                <a:lnTo>
                  <a:pt x="228" y="104"/>
                </a:lnTo>
                <a:lnTo>
                  <a:pt x="229" y="106"/>
                </a:lnTo>
                <a:lnTo>
                  <a:pt x="231" y="107"/>
                </a:lnTo>
                <a:lnTo>
                  <a:pt x="232" y="109"/>
                </a:lnTo>
                <a:lnTo>
                  <a:pt x="233" y="111"/>
                </a:lnTo>
                <a:lnTo>
                  <a:pt x="234" y="113"/>
                </a:lnTo>
                <a:lnTo>
                  <a:pt x="235" y="116"/>
                </a:lnTo>
                <a:lnTo>
                  <a:pt x="235" y="119"/>
                </a:lnTo>
                <a:lnTo>
                  <a:pt x="235" y="119"/>
                </a:lnTo>
                <a:lnTo>
                  <a:pt x="235" y="120"/>
                </a:lnTo>
                <a:lnTo>
                  <a:pt x="235" y="121"/>
                </a:lnTo>
                <a:lnTo>
                  <a:pt x="235" y="122"/>
                </a:lnTo>
                <a:lnTo>
                  <a:pt x="235" y="124"/>
                </a:lnTo>
                <a:lnTo>
                  <a:pt x="235" y="125"/>
                </a:lnTo>
                <a:lnTo>
                  <a:pt x="235" y="127"/>
                </a:lnTo>
                <a:lnTo>
                  <a:pt x="235" y="129"/>
                </a:lnTo>
                <a:lnTo>
                  <a:pt x="234" y="131"/>
                </a:lnTo>
                <a:lnTo>
                  <a:pt x="234" y="133"/>
                </a:lnTo>
                <a:lnTo>
                  <a:pt x="234" y="135"/>
                </a:lnTo>
                <a:lnTo>
                  <a:pt x="232" y="137"/>
                </a:lnTo>
                <a:lnTo>
                  <a:pt x="232" y="139"/>
                </a:lnTo>
                <a:lnTo>
                  <a:pt x="230" y="141"/>
                </a:lnTo>
                <a:lnTo>
                  <a:pt x="229" y="142"/>
                </a:lnTo>
                <a:lnTo>
                  <a:pt x="227" y="144"/>
                </a:lnTo>
                <a:lnTo>
                  <a:pt x="226" y="145"/>
                </a:lnTo>
                <a:lnTo>
                  <a:pt x="223" y="146"/>
                </a:lnTo>
                <a:lnTo>
                  <a:pt x="221" y="146"/>
                </a:lnTo>
                <a:lnTo>
                  <a:pt x="218" y="147"/>
                </a:lnTo>
                <a:lnTo>
                  <a:pt x="218" y="147"/>
                </a:lnTo>
                <a:lnTo>
                  <a:pt x="214" y="146"/>
                </a:lnTo>
                <a:lnTo>
                  <a:pt x="212" y="146"/>
                </a:lnTo>
                <a:lnTo>
                  <a:pt x="210" y="145"/>
                </a:lnTo>
                <a:lnTo>
                  <a:pt x="208" y="144"/>
                </a:lnTo>
                <a:lnTo>
                  <a:pt x="206" y="142"/>
                </a:lnTo>
                <a:lnTo>
                  <a:pt x="205" y="141"/>
                </a:lnTo>
                <a:lnTo>
                  <a:pt x="203" y="139"/>
                </a:lnTo>
                <a:lnTo>
                  <a:pt x="203" y="137"/>
                </a:lnTo>
                <a:lnTo>
                  <a:pt x="202" y="135"/>
                </a:lnTo>
                <a:lnTo>
                  <a:pt x="201" y="133"/>
                </a:lnTo>
                <a:lnTo>
                  <a:pt x="201" y="131"/>
                </a:lnTo>
                <a:lnTo>
                  <a:pt x="200" y="129"/>
                </a:lnTo>
                <a:lnTo>
                  <a:pt x="200" y="127"/>
                </a:lnTo>
                <a:lnTo>
                  <a:pt x="200" y="125"/>
                </a:lnTo>
                <a:lnTo>
                  <a:pt x="200" y="124"/>
                </a:lnTo>
                <a:lnTo>
                  <a:pt x="200" y="122"/>
                </a:lnTo>
                <a:lnTo>
                  <a:pt x="200" y="121"/>
                </a:lnTo>
                <a:lnTo>
                  <a:pt x="200" y="120"/>
                </a:lnTo>
                <a:lnTo>
                  <a:pt x="200" y="119"/>
                </a:lnTo>
                <a:lnTo>
                  <a:pt x="200" y="119"/>
                </a:lnTo>
                <a:lnTo>
                  <a:pt x="200" y="116"/>
                </a:lnTo>
                <a:lnTo>
                  <a:pt x="201" y="113"/>
                </a:lnTo>
                <a:lnTo>
                  <a:pt x="202" y="111"/>
                </a:lnTo>
                <a:lnTo>
                  <a:pt x="203" y="109"/>
                </a:lnTo>
                <a:lnTo>
                  <a:pt x="204" y="107"/>
                </a:lnTo>
                <a:lnTo>
                  <a:pt x="206" y="106"/>
                </a:lnTo>
                <a:lnTo>
                  <a:pt x="207" y="104"/>
                </a:lnTo>
                <a:lnTo>
                  <a:pt x="208" y="103"/>
                </a:lnTo>
                <a:lnTo>
                  <a:pt x="210" y="103"/>
                </a:lnTo>
                <a:lnTo>
                  <a:pt x="211" y="102"/>
                </a:lnTo>
                <a:lnTo>
                  <a:pt x="213" y="101"/>
                </a:lnTo>
                <a:lnTo>
                  <a:pt x="214" y="101"/>
                </a:lnTo>
                <a:lnTo>
                  <a:pt x="216" y="101"/>
                </a:lnTo>
                <a:lnTo>
                  <a:pt x="216" y="101"/>
                </a:lnTo>
                <a:lnTo>
                  <a:pt x="217" y="101"/>
                </a:lnTo>
                <a:close/>
                <a:moveTo>
                  <a:pt x="38" y="153"/>
                </a:moveTo>
                <a:lnTo>
                  <a:pt x="38" y="153"/>
                </a:lnTo>
                <a:lnTo>
                  <a:pt x="39" y="153"/>
                </a:lnTo>
                <a:lnTo>
                  <a:pt x="39" y="153"/>
                </a:lnTo>
                <a:lnTo>
                  <a:pt x="40" y="153"/>
                </a:lnTo>
                <a:lnTo>
                  <a:pt x="41" y="154"/>
                </a:lnTo>
                <a:lnTo>
                  <a:pt x="42" y="154"/>
                </a:lnTo>
                <a:lnTo>
                  <a:pt x="42" y="155"/>
                </a:lnTo>
                <a:lnTo>
                  <a:pt x="42" y="156"/>
                </a:lnTo>
                <a:lnTo>
                  <a:pt x="42" y="157"/>
                </a:lnTo>
                <a:lnTo>
                  <a:pt x="42" y="158"/>
                </a:lnTo>
                <a:lnTo>
                  <a:pt x="42" y="160"/>
                </a:lnTo>
                <a:lnTo>
                  <a:pt x="40" y="161"/>
                </a:lnTo>
                <a:lnTo>
                  <a:pt x="39" y="164"/>
                </a:lnTo>
                <a:lnTo>
                  <a:pt x="44" y="175"/>
                </a:lnTo>
                <a:lnTo>
                  <a:pt x="50" y="153"/>
                </a:lnTo>
                <a:lnTo>
                  <a:pt x="51" y="153"/>
                </a:lnTo>
                <a:lnTo>
                  <a:pt x="52" y="153"/>
                </a:lnTo>
                <a:lnTo>
                  <a:pt x="53" y="154"/>
                </a:lnTo>
                <a:lnTo>
                  <a:pt x="55" y="154"/>
                </a:lnTo>
                <a:lnTo>
                  <a:pt x="56" y="156"/>
                </a:lnTo>
                <a:lnTo>
                  <a:pt x="58" y="156"/>
                </a:lnTo>
                <a:lnTo>
                  <a:pt x="61" y="157"/>
                </a:lnTo>
                <a:lnTo>
                  <a:pt x="63" y="159"/>
                </a:lnTo>
                <a:lnTo>
                  <a:pt x="65" y="160"/>
                </a:lnTo>
                <a:lnTo>
                  <a:pt x="67" y="162"/>
                </a:lnTo>
                <a:lnTo>
                  <a:pt x="70" y="160"/>
                </a:lnTo>
                <a:lnTo>
                  <a:pt x="72" y="159"/>
                </a:lnTo>
                <a:lnTo>
                  <a:pt x="74" y="157"/>
                </a:lnTo>
                <a:lnTo>
                  <a:pt x="77" y="156"/>
                </a:lnTo>
                <a:lnTo>
                  <a:pt x="78" y="156"/>
                </a:lnTo>
                <a:lnTo>
                  <a:pt x="80" y="154"/>
                </a:lnTo>
                <a:lnTo>
                  <a:pt x="82" y="154"/>
                </a:lnTo>
                <a:lnTo>
                  <a:pt x="83" y="153"/>
                </a:lnTo>
                <a:lnTo>
                  <a:pt x="84" y="153"/>
                </a:lnTo>
                <a:lnTo>
                  <a:pt x="84" y="153"/>
                </a:lnTo>
                <a:lnTo>
                  <a:pt x="91" y="175"/>
                </a:lnTo>
                <a:lnTo>
                  <a:pt x="95" y="164"/>
                </a:lnTo>
                <a:lnTo>
                  <a:pt x="94" y="161"/>
                </a:lnTo>
                <a:lnTo>
                  <a:pt x="93" y="160"/>
                </a:lnTo>
                <a:lnTo>
                  <a:pt x="93" y="158"/>
                </a:lnTo>
                <a:lnTo>
                  <a:pt x="93" y="157"/>
                </a:lnTo>
                <a:lnTo>
                  <a:pt x="93" y="156"/>
                </a:lnTo>
                <a:lnTo>
                  <a:pt x="93" y="155"/>
                </a:lnTo>
                <a:lnTo>
                  <a:pt x="93" y="154"/>
                </a:lnTo>
                <a:lnTo>
                  <a:pt x="94" y="154"/>
                </a:lnTo>
                <a:lnTo>
                  <a:pt x="94" y="154"/>
                </a:lnTo>
                <a:lnTo>
                  <a:pt x="95" y="153"/>
                </a:lnTo>
                <a:lnTo>
                  <a:pt x="96" y="153"/>
                </a:lnTo>
                <a:lnTo>
                  <a:pt x="96" y="153"/>
                </a:lnTo>
                <a:lnTo>
                  <a:pt x="97" y="153"/>
                </a:lnTo>
                <a:lnTo>
                  <a:pt x="97" y="153"/>
                </a:lnTo>
                <a:lnTo>
                  <a:pt x="97" y="153"/>
                </a:lnTo>
                <a:lnTo>
                  <a:pt x="98" y="153"/>
                </a:lnTo>
                <a:lnTo>
                  <a:pt x="99" y="153"/>
                </a:lnTo>
                <a:lnTo>
                  <a:pt x="99" y="153"/>
                </a:lnTo>
                <a:lnTo>
                  <a:pt x="100" y="153"/>
                </a:lnTo>
                <a:lnTo>
                  <a:pt x="101" y="154"/>
                </a:lnTo>
                <a:lnTo>
                  <a:pt x="101" y="154"/>
                </a:lnTo>
                <a:lnTo>
                  <a:pt x="102" y="155"/>
                </a:lnTo>
                <a:lnTo>
                  <a:pt x="102" y="156"/>
                </a:lnTo>
                <a:lnTo>
                  <a:pt x="102" y="157"/>
                </a:lnTo>
                <a:lnTo>
                  <a:pt x="102" y="158"/>
                </a:lnTo>
                <a:lnTo>
                  <a:pt x="102" y="160"/>
                </a:lnTo>
                <a:lnTo>
                  <a:pt x="101" y="161"/>
                </a:lnTo>
                <a:lnTo>
                  <a:pt x="99" y="164"/>
                </a:lnTo>
                <a:lnTo>
                  <a:pt x="104" y="175"/>
                </a:lnTo>
                <a:lnTo>
                  <a:pt x="110" y="153"/>
                </a:lnTo>
                <a:lnTo>
                  <a:pt x="111" y="153"/>
                </a:lnTo>
                <a:lnTo>
                  <a:pt x="112" y="153"/>
                </a:lnTo>
                <a:lnTo>
                  <a:pt x="113" y="154"/>
                </a:lnTo>
                <a:lnTo>
                  <a:pt x="114" y="154"/>
                </a:lnTo>
                <a:lnTo>
                  <a:pt x="116" y="156"/>
                </a:lnTo>
                <a:lnTo>
                  <a:pt x="118" y="156"/>
                </a:lnTo>
                <a:lnTo>
                  <a:pt x="120" y="157"/>
                </a:lnTo>
                <a:lnTo>
                  <a:pt x="123" y="159"/>
                </a:lnTo>
                <a:lnTo>
                  <a:pt x="125" y="160"/>
                </a:lnTo>
                <a:lnTo>
                  <a:pt x="127" y="162"/>
                </a:lnTo>
                <a:lnTo>
                  <a:pt x="129" y="160"/>
                </a:lnTo>
                <a:lnTo>
                  <a:pt x="132" y="159"/>
                </a:lnTo>
                <a:lnTo>
                  <a:pt x="134" y="157"/>
                </a:lnTo>
                <a:lnTo>
                  <a:pt x="137" y="156"/>
                </a:lnTo>
                <a:lnTo>
                  <a:pt x="139" y="156"/>
                </a:lnTo>
                <a:lnTo>
                  <a:pt x="140" y="154"/>
                </a:lnTo>
                <a:lnTo>
                  <a:pt x="142" y="154"/>
                </a:lnTo>
                <a:lnTo>
                  <a:pt x="143" y="153"/>
                </a:lnTo>
                <a:lnTo>
                  <a:pt x="144" y="153"/>
                </a:lnTo>
                <a:lnTo>
                  <a:pt x="144" y="153"/>
                </a:lnTo>
                <a:lnTo>
                  <a:pt x="151" y="175"/>
                </a:lnTo>
                <a:lnTo>
                  <a:pt x="155" y="164"/>
                </a:lnTo>
                <a:lnTo>
                  <a:pt x="154" y="161"/>
                </a:lnTo>
                <a:lnTo>
                  <a:pt x="153" y="160"/>
                </a:lnTo>
                <a:lnTo>
                  <a:pt x="153" y="158"/>
                </a:lnTo>
                <a:lnTo>
                  <a:pt x="152" y="157"/>
                </a:lnTo>
                <a:lnTo>
                  <a:pt x="152" y="156"/>
                </a:lnTo>
                <a:lnTo>
                  <a:pt x="153" y="155"/>
                </a:lnTo>
                <a:lnTo>
                  <a:pt x="153" y="154"/>
                </a:lnTo>
                <a:lnTo>
                  <a:pt x="154" y="154"/>
                </a:lnTo>
                <a:lnTo>
                  <a:pt x="154" y="154"/>
                </a:lnTo>
                <a:lnTo>
                  <a:pt x="155" y="153"/>
                </a:lnTo>
                <a:lnTo>
                  <a:pt x="156" y="153"/>
                </a:lnTo>
                <a:lnTo>
                  <a:pt x="156" y="153"/>
                </a:lnTo>
                <a:lnTo>
                  <a:pt x="157" y="153"/>
                </a:lnTo>
                <a:lnTo>
                  <a:pt x="157" y="153"/>
                </a:lnTo>
                <a:lnTo>
                  <a:pt x="158" y="153"/>
                </a:lnTo>
                <a:lnTo>
                  <a:pt x="158" y="153"/>
                </a:lnTo>
                <a:lnTo>
                  <a:pt x="159" y="153"/>
                </a:lnTo>
                <a:lnTo>
                  <a:pt x="159" y="153"/>
                </a:lnTo>
                <a:lnTo>
                  <a:pt x="160" y="153"/>
                </a:lnTo>
                <a:lnTo>
                  <a:pt x="161" y="154"/>
                </a:lnTo>
                <a:lnTo>
                  <a:pt x="161" y="154"/>
                </a:lnTo>
                <a:lnTo>
                  <a:pt x="162" y="155"/>
                </a:lnTo>
                <a:lnTo>
                  <a:pt x="162" y="156"/>
                </a:lnTo>
                <a:lnTo>
                  <a:pt x="162" y="157"/>
                </a:lnTo>
                <a:lnTo>
                  <a:pt x="162" y="158"/>
                </a:lnTo>
                <a:lnTo>
                  <a:pt x="161" y="160"/>
                </a:lnTo>
                <a:lnTo>
                  <a:pt x="161" y="161"/>
                </a:lnTo>
                <a:lnTo>
                  <a:pt x="159" y="164"/>
                </a:lnTo>
                <a:lnTo>
                  <a:pt x="163" y="175"/>
                </a:lnTo>
                <a:lnTo>
                  <a:pt x="170" y="153"/>
                </a:lnTo>
                <a:lnTo>
                  <a:pt x="170" y="153"/>
                </a:lnTo>
                <a:lnTo>
                  <a:pt x="172" y="153"/>
                </a:lnTo>
                <a:lnTo>
                  <a:pt x="173" y="154"/>
                </a:lnTo>
                <a:lnTo>
                  <a:pt x="174" y="154"/>
                </a:lnTo>
                <a:lnTo>
                  <a:pt x="176" y="156"/>
                </a:lnTo>
                <a:lnTo>
                  <a:pt x="178" y="156"/>
                </a:lnTo>
                <a:lnTo>
                  <a:pt x="180" y="157"/>
                </a:lnTo>
                <a:lnTo>
                  <a:pt x="183" y="159"/>
                </a:lnTo>
                <a:lnTo>
                  <a:pt x="185" y="160"/>
                </a:lnTo>
                <a:lnTo>
                  <a:pt x="187" y="162"/>
                </a:lnTo>
                <a:lnTo>
                  <a:pt x="189" y="160"/>
                </a:lnTo>
                <a:lnTo>
                  <a:pt x="192" y="159"/>
                </a:lnTo>
                <a:lnTo>
                  <a:pt x="194" y="157"/>
                </a:lnTo>
                <a:lnTo>
                  <a:pt x="196" y="156"/>
                </a:lnTo>
                <a:lnTo>
                  <a:pt x="198" y="156"/>
                </a:lnTo>
                <a:lnTo>
                  <a:pt x="200" y="154"/>
                </a:lnTo>
                <a:lnTo>
                  <a:pt x="202" y="154"/>
                </a:lnTo>
                <a:lnTo>
                  <a:pt x="203" y="153"/>
                </a:lnTo>
                <a:lnTo>
                  <a:pt x="203" y="153"/>
                </a:lnTo>
                <a:lnTo>
                  <a:pt x="204" y="153"/>
                </a:lnTo>
                <a:lnTo>
                  <a:pt x="211" y="175"/>
                </a:lnTo>
                <a:lnTo>
                  <a:pt x="215" y="164"/>
                </a:lnTo>
                <a:lnTo>
                  <a:pt x="214" y="161"/>
                </a:lnTo>
                <a:lnTo>
                  <a:pt x="213" y="160"/>
                </a:lnTo>
                <a:lnTo>
                  <a:pt x="212" y="158"/>
                </a:lnTo>
                <a:lnTo>
                  <a:pt x="212" y="157"/>
                </a:lnTo>
                <a:lnTo>
                  <a:pt x="212" y="156"/>
                </a:lnTo>
                <a:lnTo>
                  <a:pt x="212" y="155"/>
                </a:lnTo>
                <a:lnTo>
                  <a:pt x="213" y="154"/>
                </a:lnTo>
                <a:lnTo>
                  <a:pt x="213" y="154"/>
                </a:lnTo>
                <a:lnTo>
                  <a:pt x="214" y="154"/>
                </a:lnTo>
                <a:lnTo>
                  <a:pt x="215" y="153"/>
                </a:lnTo>
                <a:lnTo>
                  <a:pt x="216" y="153"/>
                </a:lnTo>
                <a:lnTo>
                  <a:pt x="216" y="153"/>
                </a:lnTo>
                <a:lnTo>
                  <a:pt x="217" y="153"/>
                </a:lnTo>
                <a:lnTo>
                  <a:pt x="217" y="153"/>
                </a:lnTo>
                <a:lnTo>
                  <a:pt x="218" y="153"/>
                </a:lnTo>
                <a:lnTo>
                  <a:pt x="218" y="153"/>
                </a:lnTo>
                <a:lnTo>
                  <a:pt x="219" y="153"/>
                </a:lnTo>
                <a:lnTo>
                  <a:pt x="219" y="153"/>
                </a:lnTo>
                <a:lnTo>
                  <a:pt x="220" y="153"/>
                </a:lnTo>
                <a:lnTo>
                  <a:pt x="221" y="154"/>
                </a:lnTo>
                <a:lnTo>
                  <a:pt x="221" y="154"/>
                </a:lnTo>
                <a:lnTo>
                  <a:pt x="222" y="155"/>
                </a:lnTo>
                <a:lnTo>
                  <a:pt x="222" y="156"/>
                </a:lnTo>
                <a:lnTo>
                  <a:pt x="222" y="157"/>
                </a:lnTo>
                <a:lnTo>
                  <a:pt x="222" y="158"/>
                </a:lnTo>
                <a:lnTo>
                  <a:pt x="221" y="160"/>
                </a:lnTo>
                <a:lnTo>
                  <a:pt x="221" y="161"/>
                </a:lnTo>
                <a:lnTo>
                  <a:pt x="219" y="164"/>
                </a:lnTo>
                <a:lnTo>
                  <a:pt x="223" y="175"/>
                </a:lnTo>
                <a:lnTo>
                  <a:pt x="230" y="153"/>
                </a:lnTo>
                <a:lnTo>
                  <a:pt x="230" y="153"/>
                </a:lnTo>
                <a:lnTo>
                  <a:pt x="231" y="153"/>
                </a:lnTo>
                <a:lnTo>
                  <a:pt x="232" y="154"/>
                </a:lnTo>
                <a:lnTo>
                  <a:pt x="234" y="154"/>
                </a:lnTo>
                <a:lnTo>
                  <a:pt x="236" y="156"/>
                </a:lnTo>
                <a:lnTo>
                  <a:pt x="238" y="156"/>
                </a:lnTo>
                <a:lnTo>
                  <a:pt x="240" y="157"/>
                </a:lnTo>
                <a:lnTo>
                  <a:pt x="242" y="159"/>
                </a:lnTo>
                <a:lnTo>
                  <a:pt x="245" y="160"/>
                </a:lnTo>
                <a:lnTo>
                  <a:pt x="247" y="162"/>
                </a:lnTo>
                <a:lnTo>
                  <a:pt x="248" y="163"/>
                </a:lnTo>
                <a:lnTo>
                  <a:pt x="249" y="164"/>
                </a:lnTo>
                <a:lnTo>
                  <a:pt x="251" y="165"/>
                </a:lnTo>
                <a:lnTo>
                  <a:pt x="251" y="166"/>
                </a:lnTo>
                <a:lnTo>
                  <a:pt x="253" y="167"/>
                </a:lnTo>
                <a:lnTo>
                  <a:pt x="253" y="169"/>
                </a:lnTo>
                <a:lnTo>
                  <a:pt x="253" y="171"/>
                </a:lnTo>
                <a:lnTo>
                  <a:pt x="254" y="173"/>
                </a:lnTo>
                <a:lnTo>
                  <a:pt x="254" y="176"/>
                </a:lnTo>
                <a:lnTo>
                  <a:pt x="254" y="178"/>
                </a:lnTo>
                <a:lnTo>
                  <a:pt x="254" y="181"/>
                </a:lnTo>
                <a:lnTo>
                  <a:pt x="254" y="185"/>
                </a:lnTo>
                <a:lnTo>
                  <a:pt x="254" y="188"/>
                </a:lnTo>
                <a:lnTo>
                  <a:pt x="254" y="191"/>
                </a:lnTo>
                <a:lnTo>
                  <a:pt x="253" y="194"/>
                </a:lnTo>
                <a:lnTo>
                  <a:pt x="253" y="197"/>
                </a:lnTo>
                <a:lnTo>
                  <a:pt x="253" y="199"/>
                </a:lnTo>
                <a:lnTo>
                  <a:pt x="253" y="202"/>
                </a:lnTo>
                <a:lnTo>
                  <a:pt x="252" y="204"/>
                </a:lnTo>
                <a:lnTo>
                  <a:pt x="251" y="206"/>
                </a:lnTo>
                <a:lnTo>
                  <a:pt x="250" y="208"/>
                </a:lnTo>
                <a:lnTo>
                  <a:pt x="249" y="210"/>
                </a:lnTo>
                <a:lnTo>
                  <a:pt x="248" y="212"/>
                </a:lnTo>
                <a:lnTo>
                  <a:pt x="248" y="215"/>
                </a:lnTo>
                <a:lnTo>
                  <a:pt x="246" y="217"/>
                </a:lnTo>
                <a:lnTo>
                  <a:pt x="246" y="219"/>
                </a:lnTo>
                <a:lnTo>
                  <a:pt x="245" y="220"/>
                </a:lnTo>
                <a:lnTo>
                  <a:pt x="244" y="222"/>
                </a:lnTo>
                <a:lnTo>
                  <a:pt x="243" y="223"/>
                </a:lnTo>
                <a:lnTo>
                  <a:pt x="243" y="225"/>
                </a:lnTo>
                <a:lnTo>
                  <a:pt x="242" y="225"/>
                </a:lnTo>
                <a:lnTo>
                  <a:pt x="242" y="225"/>
                </a:lnTo>
                <a:lnTo>
                  <a:pt x="241" y="228"/>
                </a:lnTo>
                <a:lnTo>
                  <a:pt x="240" y="232"/>
                </a:lnTo>
                <a:lnTo>
                  <a:pt x="240" y="236"/>
                </a:lnTo>
                <a:lnTo>
                  <a:pt x="230" y="325"/>
                </a:lnTo>
                <a:lnTo>
                  <a:pt x="230" y="327"/>
                </a:lnTo>
                <a:lnTo>
                  <a:pt x="229" y="328"/>
                </a:lnTo>
                <a:lnTo>
                  <a:pt x="228" y="329"/>
                </a:lnTo>
                <a:lnTo>
                  <a:pt x="227" y="330"/>
                </a:lnTo>
                <a:lnTo>
                  <a:pt x="225" y="330"/>
                </a:lnTo>
                <a:lnTo>
                  <a:pt x="209" y="330"/>
                </a:lnTo>
                <a:lnTo>
                  <a:pt x="208" y="330"/>
                </a:lnTo>
                <a:lnTo>
                  <a:pt x="206" y="329"/>
                </a:lnTo>
                <a:lnTo>
                  <a:pt x="205" y="328"/>
                </a:lnTo>
                <a:lnTo>
                  <a:pt x="204" y="327"/>
                </a:lnTo>
                <a:lnTo>
                  <a:pt x="203" y="325"/>
                </a:lnTo>
                <a:lnTo>
                  <a:pt x="195" y="236"/>
                </a:lnTo>
                <a:lnTo>
                  <a:pt x="194" y="232"/>
                </a:lnTo>
                <a:lnTo>
                  <a:pt x="193" y="228"/>
                </a:lnTo>
                <a:lnTo>
                  <a:pt x="192" y="225"/>
                </a:lnTo>
                <a:lnTo>
                  <a:pt x="192" y="225"/>
                </a:lnTo>
                <a:lnTo>
                  <a:pt x="192" y="225"/>
                </a:lnTo>
                <a:lnTo>
                  <a:pt x="191" y="223"/>
                </a:lnTo>
                <a:lnTo>
                  <a:pt x="191" y="222"/>
                </a:lnTo>
                <a:lnTo>
                  <a:pt x="189" y="221"/>
                </a:lnTo>
                <a:lnTo>
                  <a:pt x="189" y="220"/>
                </a:lnTo>
                <a:lnTo>
                  <a:pt x="188" y="217"/>
                </a:lnTo>
                <a:lnTo>
                  <a:pt x="187" y="215"/>
                </a:lnTo>
                <a:lnTo>
                  <a:pt x="186" y="217"/>
                </a:lnTo>
                <a:lnTo>
                  <a:pt x="185" y="220"/>
                </a:lnTo>
                <a:lnTo>
                  <a:pt x="184" y="221"/>
                </a:lnTo>
                <a:lnTo>
                  <a:pt x="184" y="222"/>
                </a:lnTo>
                <a:lnTo>
                  <a:pt x="183" y="223"/>
                </a:lnTo>
                <a:lnTo>
                  <a:pt x="183" y="225"/>
                </a:lnTo>
                <a:lnTo>
                  <a:pt x="182" y="225"/>
                </a:lnTo>
                <a:lnTo>
                  <a:pt x="182" y="225"/>
                </a:lnTo>
                <a:lnTo>
                  <a:pt x="181" y="228"/>
                </a:lnTo>
                <a:lnTo>
                  <a:pt x="180" y="232"/>
                </a:lnTo>
                <a:lnTo>
                  <a:pt x="180" y="236"/>
                </a:lnTo>
                <a:lnTo>
                  <a:pt x="170" y="325"/>
                </a:lnTo>
                <a:lnTo>
                  <a:pt x="170" y="327"/>
                </a:lnTo>
                <a:lnTo>
                  <a:pt x="169" y="328"/>
                </a:lnTo>
                <a:lnTo>
                  <a:pt x="168" y="329"/>
                </a:lnTo>
                <a:lnTo>
                  <a:pt x="167" y="330"/>
                </a:lnTo>
                <a:lnTo>
                  <a:pt x="165" y="330"/>
                </a:lnTo>
                <a:lnTo>
                  <a:pt x="150" y="330"/>
                </a:lnTo>
                <a:lnTo>
                  <a:pt x="148" y="330"/>
                </a:lnTo>
                <a:lnTo>
                  <a:pt x="146" y="329"/>
                </a:lnTo>
                <a:lnTo>
                  <a:pt x="145" y="328"/>
                </a:lnTo>
                <a:lnTo>
                  <a:pt x="144" y="327"/>
                </a:lnTo>
                <a:lnTo>
                  <a:pt x="144" y="325"/>
                </a:lnTo>
                <a:lnTo>
                  <a:pt x="135" y="236"/>
                </a:lnTo>
                <a:lnTo>
                  <a:pt x="134" y="232"/>
                </a:lnTo>
                <a:lnTo>
                  <a:pt x="134" y="228"/>
                </a:lnTo>
                <a:lnTo>
                  <a:pt x="132" y="225"/>
                </a:lnTo>
                <a:lnTo>
                  <a:pt x="132" y="225"/>
                </a:lnTo>
                <a:lnTo>
                  <a:pt x="132" y="225"/>
                </a:lnTo>
                <a:lnTo>
                  <a:pt x="131" y="223"/>
                </a:lnTo>
                <a:lnTo>
                  <a:pt x="131" y="222"/>
                </a:lnTo>
                <a:lnTo>
                  <a:pt x="130" y="221"/>
                </a:lnTo>
                <a:lnTo>
                  <a:pt x="129" y="220"/>
                </a:lnTo>
                <a:lnTo>
                  <a:pt x="128" y="217"/>
                </a:lnTo>
                <a:lnTo>
                  <a:pt x="127" y="215"/>
                </a:lnTo>
                <a:lnTo>
                  <a:pt x="126" y="217"/>
                </a:lnTo>
                <a:lnTo>
                  <a:pt x="126" y="220"/>
                </a:lnTo>
                <a:lnTo>
                  <a:pt x="124" y="221"/>
                </a:lnTo>
                <a:lnTo>
                  <a:pt x="124" y="222"/>
                </a:lnTo>
                <a:lnTo>
                  <a:pt x="123" y="223"/>
                </a:lnTo>
                <a:lnTo>
                  <a:pt x="123" y="225"/>
                </a:lnTo>
                <a:lnTo>
                  <a:pt x="123" y="225"/>
                </a:lnTo>
                <a:lnTo>
                  <a:pt x="123" y="225"/>
                </a:lnTo>
                <a:lnTo>
                  <a:pt x="121" y="228"/>
                </a:lnTo>
                <a:lnTo>
                  <a:pt x="120" y="232"/>
                </a:lnTo>
                <a:lnTo>
                  <a:pt x="119" y="236"/>
                </a:lnTo>
                <a:lnTo>
                  <a:pt x="110" y="325"/>
                </a:lnTo>
                <a:lnTo>
                  <a:pt x="110" y="327"/>
                </a:lnTo>
                <a:lnTo>
                  <a:pt x="109" y="328"/>
                </a:lnTo>
                <a:lnTo>
                  <a:pt x="108" y="329"/>
                </a:lnTo>
                <a:lnTo>
                  <a:pt x="107" y="330"/>
                </a:lnTo>
                <a:lnTo>
                  <a:pt x="105" y="330"/>
                </a:lnTo>
                <a:lnTo>
                  <a:pt x="89" y="330"/>
                </a:lnTo>
                <a:lnTo>
                  <a:pt x="88" y="330"/>
                </a:lnTo>
                <a:lnTo>
                  <a:pt x="86" y="329"/>
                </a:lnTo>
                <a:lnTo>
                  <a:pt x="85" y="328"/>
                </a:lnTo>
                <a:lnTo>
                  <a:pt x="85" y="327"/>
                </a:lnTo>
                <a:lnTo>
                  <a:pt x="84" y="325"/>
                </a:lnTo>
                <a:lnTo>
                  <a:pt x="75" y="236"/>
                </a:lnTo>
                <a:lnTo>
                  <a:pt x="74" y="232"/>
                </a:lnTo>
                <a:lnTo>
                  <a:pt x="74" y="228"/>
                </a:lnTo>
                <a:lnTo>
                  <a:pt x="72" y="225"/>
                </a:lnTo>
                <a:lnTo>
                  <a:pt x="72" y="225"/>
                </a:lnTo>
                <a:lnTo>
                  <a:pt x="72" y="225"/>
                </a:lnTo>
                <a:lnTo>
                  <a:pt x="71" y="223"/>
                </a:lnTo>
                <a:lnTo>
                  <a:pt x="71" y="222"/>
                </a:lnTo>
                <a:lnTo>
                  <a:pt x="70" y="221"/>
                </a:lnTo>
                <a:lnTo>
                  <a:pt x="69" y="220"/>
                </a:lnTo>
                <a:lnTo>
                  <a:pt x="68" y="217"/>
                </a:lnTo>
                <a:lnTo>
                  <a:pt x="67" y="215"/>
                </a:lnTo>
                <a:lnTo>
                  <a:pt x="66" y="217"/>
                </a:lnTo>
                <a:lnTo>
                  <a:pt x="66" y="220"/>
                </a:lnTo>
                <a:lnTo>
                  <a:pt x="65" y="221"/>
                </a:lnTo>
                <a:lnTo>
                  <a:pt x="64" y="222"/>
                </a:lnTo>
                <a:lnTo>
                  <a:pt x="63" y="223"/>
                </a:lnTo>
                <a:lnTo>
                  <a:pt x="63" y="225"/>
                </a:lnTo>
                <a:lnTo>
                  <a:pt x="63" y="225"/>
                </a:lnTo>
                <a:lnTo>
                  <a:pt x="63" y="225"/>
                </a:lnTo>
                <a:lnTo>
                  <a:pt x="61" y="228"/>
                </a:lnTo>
                <a:lnTo>
                  <a:pt x="60" y="232"/>
                </a:lnTo>
                <a:lnTo>
                  <a:pt x="60" y="236"/>
                </a:lnTo>
                <a:lnTo>
                  <a:pt x="51" y="325"/>
                </a:lnTo>
                <a:lnTo>
                  <a:pt x="50" y="327"/>
                </a:lnTo>
                <a:lnTo>
                  <a:pt x="50" y="328"/>
                </a:lnTo>
                <a:lnTo>
                  <a:pt x="48" y="329"/>
                </a:lnTo>
                <a:lnTo>
                  <a:pt x="47" y="330"/>
                </a:lnTo>
                <a:lnTo>
                  <a:pt x="45" y="330"/>
                </a:lnTo>
                <a:lnTo>
                  <a:pt x="29" y="330"/>
                </a:lnTo>
                <a:lnTo>
                  <a:pt x="28" y="330"/>
                </a:lnTo>
                <a:lnTo>
                  <a:pt x="26" y="329"/>
                </a:lnTo>
                <a:lnTo>
                  <a:pt x="25" y="328"/>
                </a:lnTo>
                <a:lnTo>
                  <a:pt x="24" y="327"/>
                </a:lnTo>
                <a:lnTo>
                  <a:pt x="24" y="325"/>
                </a:lnTo>
                <a:lnTo>
                  <a:pt x="15" y="236"/>
                </a:lnTo>
                <a:lnTo>
                  <a:pt x="15" y="232"/>
                </a:lnTo>
                <a:lnTo>
                  <a:pt x="13" y="228"/>
                </a:lnTo>
                <a:lnTo>
                  <a:pt x="12" y="225"/>
                </a:lnTo>
                <a:lnTo>
                  <a:pt x="12" y="225"/>
                </a:lnTo>
                <a:lnTo>
                  <a:pt x="12" y="225"/>
                </a:lnTo>
                <a:lnTo>
                  <a:pt x="12" y="223"/>
                </a:lnTo>
                <a:lnTo>
                  <a:pt x="11" y="222"/>
                </a:lnTo>
                <a:lnTo>
                  <a:pt x="10" y="220"/>
                </a:lnTo>
                <a:lnTo>
                  <a:pt x="9" y="219"/>
                </a:lnTo>
                <a:lnTo>
                  <a:pt x="8" y="217"/>
                </a:lnTo>
                <a:lnTo>
                  <a:pt x="7" y="215"/>
                </a:lnTo>
                <a:lnTo>
                  <a:pt x="6" y="212"/>
                </a:lnTo>
                <a:lnTo>
                  <a:pt x="6" y="210"/>
                </a:lnTo>
                <a:lnTo>
                  <a:pt x="4" y="208"/>
                </a:lnTo>
                <a:lnTo>
                  <a:pt x="4" y="206"/>
                </a:lnTo>
                <a:lnTo>
                  <a:pt x="3" y="204"/>
                </a:lnTo>
                <a:lnTo>
                  <a:pt x="2" y="202"/>
                </a:lnTo>
                <a:lnTo>
                  <a:pt x="2" y="199"/>
                </a:lnTo>
                <a:lnTo>
                  <a:pt x="1" y="197"/>
                </a:lnTo>
                <a:lnTo>
                  <a:pt x="1" y="194"/>
                </a:lnTo>
                <a:lnTo>
                  <a:pt x="1" y="191"/>
                </a:lnTo>
                <a:lnTo>
                  <a:pt x="1" y="188"/>
                </a:lnTo>
                <a:lnTo>
                  <a:pt x="1" y="185"/>
                </a:lnTo>
                <a:lnTo>
                  <a:pt x="0" y="181"/>
                </a:lnTo>
                <a:lnTo>
                  <a:pt x="0" y="178"/>
                </a:lnTo>
                <a:lnTo>
                  <a:pt x="1" y="176"/>
                </a:lnTo>
                <a:lnTo>
                  <a:pt x="1" y="173"/>
                </a:lnTo>
                <a:lnTo>
                  <a:pt x="1" y="171"/>
                </a:lnTo>
                <a:lnTo>
                  <a:pt x="1" y="169"/>
                </a:lnTo>
                <a:lnTo>
                  <a:pt x="2" y="167"/>
                </a:lnTo>
                <a:lnTo>
                  <a:pt x="3" y="166"/>
                </a:lnTo>
                <a:lnTo>
                  <a:pt x="4" y="165"/>
                </a:lnTo>
                <a:lnTo>
                  <a:pt x="5" y="164"/>
                </a:lnTo>
                <a:lnTo>
                  <a:pt x="6" y="163"/>
                </a:lnTo>
                <a:lnTo>
                  <a:pt x="7" y="162"/>
                </a:lnTo>
                <a:lnTo>
                  <a:pt x="10" y="160"/>
                </a:lnTo>
                <a:lnTo>
                  <a:pt x="12" y="159"/>
                </a:lnTo>
                <a:lnTo>
                  <a:pt x="14" y="157"/>
                </a:lnTo>
                <a:lnTo>
                  <a:pt x="17" y="156"/>
                </a:lnTo>
                <a:lnTo>
                  <a:pt x="18" y="156"/>
                </a:lnTo>
                <a:lnTo>
                  <a:pt x="20" y="154"/>
                </a:lnTo>
                <a:lnTo>
                  <a:pt x="22" y="154"/>
                </a:lnTo>
                <a:lnTo>
                  <a:pt x="23" y="153"/>
                </a:lnTo>
                <a:lnTo>
                  <a:pt x="24" y="153"/>
                </a:lnTo>
                <a:lnTo>
                  <a:pt x="24" y="153"/>
                </a:lnTo>
                <a:lnTo>
                  <a:pt x="31" y="175"/>
                </a:lnTo>
                <a:lnTo>
                  <a:pt x="36" y="164"/>
                </a:lnTo>
                <a:lnTo>
                  <a:pt x="34" y="161"/>
                </a:lnTo>
                <a:lnTo>
                  <a:pt x="33" y="160"/>
                </a:lnTo>
                <a:lnTo>
                  <a:pt x="32" y="158"/>
                </a:lnTo>
                <a:lnTo>
                  <a:pt x="32" y="157"/>
                </a:lnTo>
                <a:lnTo>
                  <a:pt x="32" y="156"/>
                </a:lnTo>
                <a:lnTo>
                  <a:pt x="32" y="155"/>
                </a:lnTo>
                <a:lnTo>
                  <a:pt x="33" y="154"/>
                </a:lnTo>
                <a:lnTo>
                  <a:pt x="34" y="154"/>
                </a:lnTo>
                <a:lnTo>
                  <a:pt x="34" y="154"/>
                </a:lnTo>
                <a:lnTo>
                  <a:pt x="35" y="153"/>
                </a:lnTo>
                <a:lnTo>
                  <a:pt x="36" y="153"/>
                </a:lnTo>
                <a:lnTo>
                  <a:pt x="37" y="153"/>
                </a:lnTo>
                <a:lnTo>
                  <a:pt x="37" y="153"/>
                </a:lnTo>
                <a:lnTo>
                  <a:pt x="37" y="153"/>
                </a:lnTo>
                <a:lnTo>
                  <a:pt x="38" y="153"/>
                </a:lnTo>
                <a:close/>
                <a:moveTo>
                  <a:pt x="69" y="51"/>
                </a:moveTo>
                <a:lnTo>
                  <a:pt x="69" y="51"/>
                </a:lnTo>
                <a:lnTo>
                  <a:pt x="70" y="51"/>
                </a:lnTo>
                <a:lnTo>
                  <a:pt x="71" y="51"/>
                </a:lnTo>
                <a:lnTo>
                  <a:pt x="72" y="51"/>
                </a:lnTo>
                <a:lnTo>
                  <a:pt x="74" y="52"/>
                </a:lnTo>
                <a:lnTo>
                  <a:pt x="75" y="53"/>
                </a:lnTo>
                <a:lnTo>
                  <a:pt x="77" y="53"/>
                </a:lnTo>
                <a:lnTo>
                  <a:pt x="78" y="54"/>
                </a:lnTo>
                <a:lnTo>
                  <a:pt x="80" y="56"/>
                </a:lnTo>
                <a:lnTo>
                  <a:pt x="82" y="57"/>
                </a:lnTo>
                <a:lnTo>
                  <a:pt x="83" y="59"/>
                </a:lnTo>
                <a:lnTo>
                  <a:pt x="83" y="61"/>
                </a:lnTo>
                <a:lnTo>
                  <a:pt x="85" y="63"/>
                </a:lnTo>
                <a:lnTo>
                  <a:pt x="85" y="66"/>
                </a:lnTo>
                <a:lnTo>
                  <a:pt x="85" y="69"/>
                </a:lnTo>
                <a:lnTo>
                  <a:pt x="85" y="69"/>
                </a:lnTo>
                <a:lnTo>
                  <a:pt x="85" y="70"/>
                </a:lnTo>
                <a:lnTo>
                  <a:pt x="86" y="71"/>
                </a:lnTo>
                <a:lnTo>
                  <a:pt x="86" y="72"/>
                </a:lnTo>
                <a:lnTo>
                  <a:pt x="86" y="74"/>
                </a:lnTo>
                <a:lnTo>
                  <a:pt x="85" y="75"/>
                </a:lnTo>
                <a:lnTo>
                  <a:pt x="85" y="77"/>
                </a:lnTo>
                <a:lnTo>
                  <a:pt x="85" y="79"/>
                </a:lnTo>
                <a:lnTo>
                  <a:pt x="85" y="81"/>
                </a:lnTo>
                <a:lnTo>
                  <a:pt x="85" y="83"/>
                </a:lnTo>
                <a:lnTo>
                  <a:pt x="83" y="85"/>
                </a:lnTo>
                <a:lnTo>
                  <a:pt x="83" y="87"/>
                </a:lnTo>
                <a:lnTo>
                  <a:pt x="82" y="89"/>
                </a:lnTo>
                <a:lnTo>
                  <a:pt x="81" y="91"/>
                </a:lnTo>
                <a:lnTo>
                  <a:pt x="79" y="93"/>
                </a:lnTo>
                <a:lnTo>
                  <a:pt x="78" y="94"/>
                </a:lnTo>
                <a:lnTo>
                  <a:pt x="76" y="95"/>
                </a:lnTo>
                <a:lnTo>
                  <a:pt x="74" y="96"/>
                </a:lnTo>
                <a:lnTo>
                  <a:pt x="71" y="96"/>
                </a:lnTo>
                <a:lnTo>
                  <a:pt x="68" y="97"/>
                </a:lnTo>
                <a:lnTo>
                  <a:pt x="68" y="97"/>
                </a:lnTo>
                <a:lnTo>
                  <a:pt x="65" y="96"/>
                </a:lnTo>
                <a:lnTo>
                  <a:pt x="63" y="96"/>
                </a:lnTo>
                <a:lnTo>
                  <a:pt x="60" y="95"/>
                </a:lnTo>
                <a:lnTo>
                  <a:pt x="58" y="94"/>
                </a:lnTo>
                <a:lnTo>
                  <a:pt x="57" y="93"/>
                </a:lnTo>
                <a:lnTo>
                  <a:pt x="55" y="91"/>
                </a:lnTo>
                <a:lnTo>
                  <a:pt x="54" y="89"/>
                </a:lnTo>
                <a:lnTo>
                  <a:pt x="53" y="87"/>
                </a:lnTo>
                <a:lnTo>
                  <a:pt x="52" y="85"/>
                </a:lnTo>
                <a:lnTo>
                  <a:pt x="52" y="83"/>
                </a:lnTo>
                <a:lnTo>
                  <a:pt x="52" y="81"/>
                </a:lnTo>
                <a:lnTo>
                  <a:pt x="51" y="79"/>
                </a:lnTo>
                <a:lnTo>
                  <a:pt x="51" y="77"/>
                </a:lnTo>
                <a:lnTo>
                  <a:pt x="51" y="75"/>
                </a:lnTo>
                <a:lnTo>
                  <a:pt x="51" y="74"/>
                </a:lnTo>
                <a:lnTo>
                  <a:pt x="51" y="72"/>
                </a:lnTo>
                <a:lnTo>
                  <a:pt x="51" y="71"/>
                </a:lnTo>
                <a:lnTo>
                  <a:pt x="51" y="70"/>
                </a:lnTo>
                <a:lnTo>
                  <a:pt x="51" y="69"/>
                </a:lnTo>
                <a:lnTo>
                  <a:pt x="51" y="69"/>
                </a:lnTo>
                <a:lnTo>
                  <a:pt x="51" y="66"/>
                </a:lnTo>
                <a:lnTo>
                  <a:pt x="52" y="63"/>
                </a:lnTo>
                <a:lnTo>
                  <a:pt x="53" y="61"/>
                </a:lnTo>
                <a:lnTo>
                  <a:pt x="53" y="59"/>
                </a:lnTo>
                <a:lnTo>
                  <a:pt x="55" y="57"/>
                </a:lnTo>
                <a:lnTo>
                  <a:pt x="56" y="56"/>
                </a:lnTo>
                <a:lnTo>
                  <a:pt x="58" y="54"/>
                </a:lnTo>
                <a:lnTo>
                  <a:pt x="59" y="53"/>
                </a:lnTo>
                <a:lnTo>
                  <a:pt x="61" y="53"/>
                </a:lnTo>
                <a:lnTo>
                  <a:pt x="62" y="52"/>
                </a:lnTo>
                <a:lnTo>
                  <a:pt x="64" y="51"/>
                </a:lnTo>
                <a:lnTo>
                  <a:pt x="65" y="51"/>
                </a:lnTo>
                <a:lnTo>
                  <a:pt x="66" y="51"/>
                </a:lnTo>
                <a:lnTo>
                  <a:pt x="67" y="51"/>
                </a:lnTo>
                <a:lnTo>
                  <a:pt x="67" y="51"/>
                </a:lnTo>
                <a:lnTo>
                  <a:pt x="68" y="51"/>
                </a:lnTo>
                <a:lnTo>
                  <a:pt x="69" y="51"/>
                </a:lnTo>
                <a:close/>
                <a:moveTo>
                  <a:pt x="129" y="51"/>
                </a:moveTo>
                <a:lnTo>
                  <a:pt x="129" y="51"/>
                </a:lnTo>
                <a:lnTo>
                  <a:pt x="131" y="51"/>
                </a:lnTo>
                <a:lnTo>
                  <a:pt x="131" y="51"/>
                </a:lnTo>
                <a:lnTo>
                  <a:pt x="132" y="51"/>
                </a:lnTo>
                <a:lnTo>
                  <a:pt x="134" y="52"/>
                </a:lnTo>
                <a:lnTo>
                  <a:pt x="135" y="53"/>
                </a:lnTo>
                <a:lnTo>
                  <a:pt x="137" y="53"/>
                </a:lnTo>
                <a:lnTo>
                  <a:pt x="139" y="54"/>
                </a:lnTo>
                <a:lnTo>
                  <a:pt x="140" y="56"/>
                </a:lnTo>
                <a:lnTo>
                  <a:pt x="142" y="57"/>
                </a:lnTo>
                <a:lnTo>
                  <a:pt x="143" y="59"/>
                </a:lnTo>
                <a:lnTo>
                  <a:pt x="144" y="61"/>
                </a:lnTo>
                <a:lnTo>
                  <a:pt x="145" y="63"/>
                </a:lnTo>
                <a:lnTo>
                  <a:pt x="145" y="66"/>
                </a:lnTo>
                <a:lnTo>
                  <a:pt x="145" y="69"/>
                </a:lnTo>
                <a:lnTo>
                  <a:pt x="145" y="69"/>
                </a:lnTo>
                <a:lnTo>
                  <a:pt x="145" y="70"/>
                </a:lnTo>
                <a:lnTo>
                  <a:pt x="146" y="71"/>
                </a:lnTo>
                <a:lnTo>
                  <a:pt x="146" y="72"/>
                </a:lnTo>
                <a:lnTo>
                  <a:pt x="146" y="74"/>
                </a:lnTo>
                <a:lnTo>
                  <a:pt x="146" y="75"/>
                </a:lnTo>
                <a:lnTo>
                  <a:pt x="145" y="77"/>
                </a:lnTo>
                <a:lnTo>
                  <a:pt x="145" y="79"/>
                </a:lnTo>
                <a:lnTo>
                  <a:pt x="145" y="81"/>
                </a:lnTo>
                <a:lnTo>
                  <a:pt x="145" y="83"/>
                </a:lnTo>
                <a:lnTo>
                  <a:pt x="144" y="85"/>
                </a:lnTo>
                <a:lnTo>
                  <a:pt x="143" y="87"/>
                </a:lnTo>
                <a:lnTo>
                  <a:pt x="142" y="89"/>
                </a:lnTo>
                <a:lnTo>
                  <a:pt x="141" y="91"/>
                </a:lnTo>
                <a:lnTo>
                  <a:pt x="139" y="93"/>
                </a:lnTo>
                <a:lnTo>
                  <a:pt x="138" y="94"/>
                </a:lnTo>
                <a:lnTo>
                  <a:pt x="136" y="95"/>
                </a:lnTo>
                <a:lnTo>
                  <a:pt x="134" y="96"/>
                </a:lnTo>
                <a:lnTo>
                  <a:pt x="131" y="96"/>
                </a:lnTo>
                <a:lnTo>
                  <a:pt x="128" y="97"/>
                </a:lnTo>
                <a:lnTo>
                  <a:pt x="128" y="97"/>
                </a:lnTo>
                <a:lnTo>
                  <a:pt x="125" y="96"/>
                </a:lnTo>
                <a:lnTo>
                  <a:pt x="123" y="96"/>
                </a:lnTo>
                <a:lnTo>
                  <a:pt x="121" y="95"/>
                </a:lnTo>
                <a:lnTo>
                  <a:pt x="118" y="94"/>
                </a:lnTo>
                <a:lnTo>
                  <a:pt x="117" y="93"/>
                </a:lnTo>
                <a:lnTo>
                  <a:pt x="115" y="91"/>
                </a:lnTo>
                <a:lnTo>
                  <a:pt x="114" y="89"/>
                </a:lnTo>
                <a:lnTo>
                  <a:pt x="113" y="87"/>
                </a:lnTo>
                <a:lnTo>
                  <a:pt x="113" y="85"/>
                </a:lnTo>
                <a:lnTo>
                  <a:pt x="112" y="83"/>
                </a:lnTo>
                <a:lnTo>
                  <a:pt x="112" y="81"/>
                </a:lnTo>
                <a:lnTo>
                  <a:pt x="111" y="79"/>
                </a:lnTo>
                <a:lnTo>
                  <a:pt x="111" y="77"/>
                </a:lnTo>
                <a:lnTo>
                  <a:pt x="111" y="75"/>
                </a:lnTo>
                <a:lnTo>
                  <a:pt x="111" y="74"/>
                </a:lnTo>
                <a:lnTo>
                  <a:pt x="111" y="72"/>
                </a:lnTo>
                <a:lnTo>
                  <a:pt x="111" y="71"/>
                </a:lnTo>
                <a:lnTo>
                  <a:pt x="111" y="70"/>
                </a:lnTo>
                <a:lnTo>
                  <a:pt x="111" y="69"/>
                </a:lnTo>
                <a:lnTo>
                  <a:pt x="111" y="69"/>
                </a:lnTo>
                <a:lnTo>
                  <a:pt x="111" y="66"/>
                </a:lnTo>
                <a:lnTo>
                  <a:pt x="112" y="63"/>
                </a:lnTo>
                <a:lnTo>
                  <a:pt x="113" y="61"/>
                </a:lnTo>
                <a:lnTo>
                  <a:pt x="113" y="59"/>
                </a:lnTo>
                <a:lnTo>
                  <a:pt x="115" y="57"/>
                </a:lnTo>
                <a:lnTo>
                  <a:pt x="116" y="56"/>
                </a:lnTo>
                <a:lnTo>
                  <a:pt x="118" y="54"/>
                </a:lnTo>
                <a:lnTo>
                  <a:pt x="119" y="53"/>
                </a:lnTo>
                <a:lnTo>
                  <a:pt x="121" y="53"/>
                </a:lnTo>
                <a:lnTo>
                  <a:pt x="123" y="52"/>
                </a:lnTo>
                <a:lnTo>
                  <a:pt x="124" y="51"/>
                </a:lnTo>
                <a:lnTo>
                  <a:pt x="125" y="51"/>
                </a:lnTo>
                <a:lnTo>
                  <a:pt x="126" y="51"/>
                </a:lnTo>
                <a:lnTo>
                  <a:pt x="127" y="51"/>
                </a:lnTo>
                <a:lnTo>
                  <a:pt x="127" y="51"/>
                </a:lnTo>
                <a:lnTo>
                  <a:pt x="128" y="51"/>
                </a:lnTo>
                <a:lnTo>
                  <a:pt x="129" y="51"/>
                </a:lnTo>
                <a:close/>
                <a:moveTo>
                  <a:pt x="189" y="51"/>
                </a:moveTo>
                <a:lnTo>
                  <a:pt x="189" y="51"/>
                </a:lnTo>
                <a:lnTo>
                  <a:pt x="190" y="51"/>
                </a:lnTo>
                <a:lnTo>
                  <a:pt x="191" y="51"/>
                </a:lnTo>
                <a:lnTo>
                  <a:pt x="192" y="51"/>
                </a:lnTo>
                <a:lnTo>
                  <a:pt x="194" y="52"/>
                </a:lnTo>
                <a:lnTo>
                  <a:pt x="195" y="53"/>
                </a:lnTo>
                <a:lnTo>
                  <a:pt x="197" y="53"/>
                </a:lnTo>
                <a:lnTo>
                  <a:pt x="198" y="54"/>
                </a:lnTo>
                <a:lnTo>
                  <a:pt x="200" y="56"/>
                </a:lnTo>
                <a:lnTo>
                  <a:pt x="202" y="57"/>
                </a:lnTo>
                <a:lnTo>
                  <a:pt x="203" y="59"/>
                </a:lnTo>
                <a:lnTo>
                  <a:pt x="203" y="61"/>
                </a:lnTo>
                <a:lnTo>
                  <a:pt x="205" y="63"/>
                </a:lnTo>
                <a:lnTo>
                  <a:pt x="205" y="66"/>
                </a:lnTo>
                <a:lnTo>
                  <a:pt x="205" y="69"/>
                </a:lnTo>
                <a:lnTo>
                  <a:pt x="205" y="69"/>
                </a:lnTo>
                <a:lnTo>
                  <a:pt x="205" y="70"/>
                </a:lnTo>
                <a:lnTo>
                  <a:pt x="206" y="71"/>
                </a:lnTo>
                <a:lnTo>
                  <a:pt x="206" y="72"/>
                </a:lnTo>
                <a:lnTo>
                  <a:pt x="206" y="74"/>
                </a:lnTo>
                <a:lnTo>
                  <a:pt x="205" y="75"/>
                </a:lnTo>
                <a:lnTo>
                  <a:pt x="205" y="77"/>
                </a:lnTo>
                <a:lnTo>
                  <a:pt x="205" y="79"/>
                </a:lnTo>
                <a:lnTo>
                  <a:pt x="205" y="81"/>
                </a:lnTo>
                <a:lnTo>
                  <a:pt x="205" y="83"/>
                </a:lnTo>
                <a:lnTo>
                  <a:pt x="204" y="85"/>
                </a:lnTo>
                <a:lnTo>
                  <a:pt x="203" y="87"/>
                </a:lnTo>
                <a:lnTo>
                  <a:pt x="202" y="89"/>
                </a:lnTo>
                <a:lnTo>
                  <a:pt x="201" y="91"/>
                </a:lnTo>
                <a:lnTo>
                  <a:pt x="199" y="93"/>
                </a:lnTo>
                <a:lnTo>
                  <a:pt x="198" y="94"/>
                </a:lnTo>
                <a:lnTo>
                  <a:pt x="195" y="95"/>
                </a:lnTo>
                <a:lnTo>
                  <a:pt x="194" y="96"/>
                </a:lnTo>
                <a:lnTo>
                  <a:pt x="191" y="96"/>
                </a:lnTo>
                <a:lnTo>
                  <a:pt x="188" y="97"/>
                </a:lnTo>
                <a:lnTo>
                  <a:pt x="188" y="97"/>
                </a:lnTo>
                <a:lnTo>
                  <a:pt x="185" y="96"/>
                </a:lnTo>
                <a:lnTo>
                  <a:pt x="183" y="96"/>
                </a:lnTo>
                <a:lnTo>
                  <a:pt x="180" y="95"/>
                </a:lnTo>
                <a:lnTo>
                  <a:pt x="178" y="94"/>
                </a:lnTo>
                <a:lnTo>
                  <a:pt x="177" y="93"/>
                </a:lnTo>
                <a:lnTo>
                  <a:pt x="175" y="91"/>
                </a:lnTo>
                <a:lnTo>
                  <a:pt x="174" y="89"/>
                </a:lnTo>
                <a:lnTo>
                  <a:pt x="173" y="87"/>
                </a:lnTo>
                <a:lnTo>
                  <a:pt x="173" y="85"/>
                </a:lnTo>
                <a:lnTo>
                  <a:pt x="172" y="83"/>
                </a:lnTo>
                <a:lnTo>
                  <a:pt x="172" y="81"/>
                </a:lnTo>
                <a:lnTo>
                  <a:pt x="171" y="79"/>
                </a:lnTo>
                <a:lnTo>
                  <a:pt x="171" y="77"/>
                </a:lnTo>
                <a:lnTo>
                  <a:pt x="171" y="75"/>
                </a:lnTo>
                <a:lnTo>
                  <a:pt x="171" y="74"/>
                </a:lnTo>
                <a:lnTo>
                  <a:pt x="171" y="72"/>
                </a:lnTo>
                <a:lnTo>
                  <a:pt x="171" y="71"/>
                </a:lnTo>
                <a:lnTo>
                  <a:pt x="171" y="70"/>
                </a:lnTo>
                <a:lnTo>
                  <a:pt x="171" y="69"/>
                </a:lnTo>
                <a:lnTo>
                  <a:pt x="171" y="69"/>
                </a:lnTo>
                <a:lnTo>
                  <a:pt x="171" y="66"/>
                </a:lnTo>
                <a:lnTo>
                  <a:pt x="172" y="63"/>
                </a:lnTo>
                <a:lnTo>
                  <a:pt x="173" y="61"/>
                </a:lnTo>
                <a:lnTo>
                  <a:pt x="173" y="59"/>
                </a:lnTo>
                <a:lnTo>
                  <a:pt x="175" y="57"/>
                </a:lnTo>
                <a:lnTo>
                  <a:pt x="177" y="56"/>
                </a:lnTo>
                <a:lnTo>
                  <a:pt x="178" y="54"/>
                </a:lnTo>
                <a:lnTo>
                  <a:pt x="180" y="53"/>
                </a:lnTo>
                <a:lnTo>
                  <a:pt x="181" y="53"/>
                </a:lnTo>
                <a:lnTo>
                  <a:pt x="182" y="52"/>
                </a:lnTo>
                <a:lnTo>
                  <a:pt x="184" y="51"/>
                </a:lnTo>
                <a:lnTo>
                  <a:pt x="185" y="51"/>
                </a:lnTo>
                <a:lnTo>
                  <a:pt x="186" y="51"/>
                </a:lnTo>
                <a:lnTo>
                  <a:pt x="187" y="51"/>
                </a:lnTo>
                <a:lnTo>
                  <a:pt x="188" y="51"/>
                </a:lnTo>
                <a:lnTo>
                  <a:pt x="188" y="51"/>
                </a:lnTo>
                <a:lnTo>
                  <a:pt x="189" y="51"/>
                </a:lnTo>
                <a:close/>
                <a:moveTo>
                  <a:pt x="98" y="0"/>
                </a:moveTo>
                <a:lnTo>
                  <a:pt x="99" y="0"/>
                </a:lnTo>
                <a:lnTo>
                  <a:pt x="100" y="0"/>
                </a:lnTo>
                <a:lnTo>
                  <a:pt x="101" y="1"/>
                </a:lnTo>
                <a:lnTo>
                  <a:pt x="102" y="1"/>
                </a:lnTo>
                <a:lnTo>
                  <a:pt x="104" y="1"/>
                </a:lnTo>
                <a:lnTo>
                  <a:pt x="105" y="2"/>
                </a:lnTo>
                <a:lnTo>
                  <a:pt x="107" y="3"/>
                </a:lnTo>
                <a:lnTo>
                  <a:pt x="108" y="4"/>
                </a:lnTo>
                <a:lnTo>
                  <a:pt x="110" y="4"/>
                </a:lnTo>
                <a:lnTo>
                  <a:pt x="111" y="6"/>
                </a:lnTo>
                <a:lnTo>
                  <a:pt x="112" y="8"/>
                </a:lnTo>
                <a:lnTo>
                  <a:pt x="113" y="10"/>
                </a:lnTo>
                <a:lnTo>
                  <a:pt x="114" y="12"/>
                </a:lnTo>
                <a:lnTo>
                  <a:pt x="115" y="15"/>
                </a:lnTo>
                <a:lnTo>
                  <a:pt x="115" y="19"/>
                </a:lnTo>
                <a:lnTo>
                  <a:pt x="115" y="19"/>
                </a:lnTo>
                <a:lnTo>
                  <a:pt x="115" y="19"/>
                </a:lnTo>
                <a:lnTo>
                  <a:pt x="115" y="20"/>
                </a:lnTo>
                <a:lnTo>
                  <a:pt x="115" y="21"/>
                </a:lnTo>
                <a:lnTo>
                  <a:pt x="115" y="23"/>
                </a:lnTo>
                <a:lnTo>
                  <a:pt x="115" y="24"/>
                </a:lnTo>
                <a:lnTo>
                  <a:pt x="115" y="26"/>
                </a:lnTo>
                <a:lnTo>
                  <a:pt x="115" y="28"/>
                </a:lnTo>
                <a:lnTo>
                  <a:pt x="114" y="30"/>
                </a:lnTo>
                <a:lnTo>
                  <a:pt x="114" y="32"/>
                </a:lnTo>
                <a:lnTo>
                  <a:pt x="113" y="34"/>
                </a:lnTo>
                <a:lnTo>
                  <a:pt x="112" y="36"/>
                </a:lnTo>
                <a:lnTo>
                  <a:pt x="112" y="38"/>
                </a:lnTo>
                <a:lnTo>
                  <a:pt x="110" y="40"/>
                </a:lnTo>
                <a:lnTo>
                  <a:pt x="108" y="42"/>
                </a:lnTo>
                <a:lnTo>
                  <a:pt x="107" y="43"/>
                </a:lnTo>
                <a:lnTo>
                  <a:pt x="105" y="45"/>
                </a:lnTo>
                <a:lnTo>
                  <a:pt x="103" y="45"/>
                </a:lnTo>
                <a:lnTo>
                  <a:pt x="101" y="46"/>
                </a:lnTo>
                <a:lnTo>
                  <a:pt x="97" y="46"/>
                </a:lnTo>
                <a:lnTo>
                  <a:pt x="97" y="46"/>
                </a:lnTo>
                <a:lnTo>
                  <a:pt x="94" y="46"/>
                </a:lnTo>
                <a:lnTo>
                  <a:pt x="92" y="45"/>
                </a:lnTo>
                <a:lnTo>
                  <a:pt x="90" y="45"/>
                </a:lnTo>
                <a:lnTo>
                  <a:pt x="88" y="43"/>
                </a:lnTo>
                <a:lnTo>
                  <a:pt x="86" y="42"/>
                </a:lnTo>
                <a:lnTo>
                  <a:pt x="85" y="40"/>
                </a:lnTo>
                <a:lnTo>
                  <a:pt x="83" y="38"/>
                </a:lnTo>
                <a:lnTo>
                  <a:pt x="83" y="36"/>
                </a:lnTo>
                <a:lnTo>
                  <a:pt x="82" y="34"/>
                </a:lnTo>
                <a:lnTo>
                  <a:pt x="81" y="32"/>
                </a:lnTo>
                <a:lnTo>
                  <a:pt x="81" y="30"/>
                </a:lnTo>
                <a:lnTo>
                  <a:pt x="80" y="28"/>
                </a:lnTo>
                <a:lnTo>
                  <a:pt x="80" y="26"/>
                </a:lnTo>
                <a:lnTo>
                  <a:pt x="80" y="24"/>
                </a:lnTo>
                <a:lnTo>
                  <a:pt x="80" y="23"/>
                </a:lnTo>
                <a:lnTo>
                  <a:pt x="80" y="21"/>
                </a:lnTo>
                <a:lnTo>
                  <a:pt x="80" y="20"/>
                </a:lnTo>
                <a:lnTo>
                  <a:pt x="80" y="19"/>
                </a:lnTo>
                <a:lnTo>
                  <a:pt x="80" y="19"/>
                </a:lnTo>
                <a:lnTo>
                  <a:pt x="80" y="19"/>
                </a:lnTo>
                <a:lnTo>
                  <a:pt x="80" y="15"/>
                </a:lnTo>
                <a:lnTo>
                  <a:pt x="81" y="12"/>
                </a:lnTo>
                <a:lnTo>
                  <a:pt x="82" y="10"/>
                </a:lnTo>
                <a:lnTo>
                  <a:pt x="83" y="8"/>
                </a:lnTo>
                <a:lnTo>
                  <a:pt x="84" y="6"/>
                </a:lnTo>
                <a:lnTo>
                  <a:pt x="86" y="5"/>
                </a:lnTo>
                <a:lnTo>
                  <a:pt x="87" y="4"/>
                </a:lnTo>
                <a:lnTo>
                  <a:pt x="89" y="3"/>
                </a:lnTo>
                <a:lnTo>
                  <a:pt x="90" y="2"/>
                </a:lnTo>
                <a:lnTo>
                  <a:pt x="92" y="1"/>
                </a:lnTo>
                <a:lnTo>
                  <a:pt x="93" y="1"/>
                </a:lnTo>
                <a:lnTo>
                  <a:pt x="94" y="1"/>
                </a:lnTo>
                <a:lnTo>
                  <a:pt x="96" y="0"/>
                </a:lnTo>
                <a:lnTo>
                  <a:pt x="96" y="0"/>
                </a:lnTo>
                <a:lnTo>
                  <a:pt x="97" y="0"/>
                </a:lnTo>
                <a:lnTo>
                  <a:pt x="97" y="0"/>
                </a:lnTo>
                <a:lnTo>
                  <a:pt x="98" y="0"/>
                </a:lnTo>
                <a:close/>
                <a:moveTo>
                  <a:pt x="158" y="0"/>
                </a:moveTo>
                <a:lnTo>
                  <a:pt x="159" y="0"/>
                </a:lnTo>
                <a:lnTo>
                  <a:pt x="160" y="0"/>
                </a:lnTo>
                <a:lnTo>
                  <a:pt x="161" y="1"/>
                </a:lnTo>
                <a:lnTo>
                  <a:pt x="162" y="1"/>
                </a:lnTo>
                <a:lnTo>
                  <a:pt x="164" y="1"/>
                </a:lnTo>
                <a:lnTo>
                  <a:pt x="165" y="2"/>
                </a:lnTo>
                <a:lnTo>
                  <a:pt x="167" y="3"/>
                </a:lnTo>
                <a:lnTo>
                  <a:pt x="168" y="4"/>
                </a:lnTo>
                <a:lnTo>
                  <a:pt x="169" y="4"/>
                </a:lnTo>
                <a:lnTo>
                  <a:pt x="171" y="6"/>
                </a:lnTo>
                <a:lnTo>
                  <a:pt x="172" y="8"/>
                </a:lnTo>
                <a:lnTo>
                  <a:pt x="173" y="10"/>
                </a:lnTo>
                <a:lnTo>
                  <a:pt x="174" y="12"/>
                </a:lnTo>
                <a:lnTo>
                  <a:pt x="175" y="15"/>
                </a:lnTo>
                <a:lnTo>
                  <a:pt x="175" y="19"/>
                </a:lnTo>
                <a:lnTo>
                  <a:pt x="175" y="19"/>
                </a:lnTo>
                <a:lnTo>
                  <a:pt x="175" y="19"/>
                </a:lnTo>
                <a:lnTo>
                  <a:pt x="175" y="20"/>
                </a:lnTo>
                <a:lnTo>
                  <a:pt x="175" y="21"/>
                </a:lnTo>
                <a:lnTo>
                  <a:pt x="175" y="23"/>
                </a:lnTo>
                <a:lnTo>
                  <a:pt x="175" y="24"/>
                </a:lnTo>
                <a:lnTo>
                  <a:pt x="175" y="26"/>
                </a:lnTo>
                <a:lnTo>
                  <a:pt x="175" y="28"/>
                </a:lnTo>
                <a:lnTo>
                  <a:pt x="174" y="30"/>
                </a:lnTo>
                <a:lnTo>
                  <a:pt x="174" y="32"/>
                </a:lnTo>
                <a:lnTo>
                  <a:pt x="173" y="34"/>
                </a:lnTo>
                <a:lnTo>
                  <a:pt x="172" y="36"/>
                </a:lnTo>
                <a:lnTo>
                  <a:pt x="172" y="38"/>
                </a:lnTo>
                <a:lnTo>
                  <a:pt x="170" y="40"/>
                </a:lnTo>
                <a:lnTo>
                  <a:pt x="169" y="42"/>
                </a:lnTo>
                <a:lnTo>
                  <a:pt x="167" y="43"/>
                </a:lnTo>
                <a:lnTo>
                  <a:pt x="166" y="45"/>
                </a:lnTo>
                <a:lnTo>
                  <a:pt x="163" y="45"/>
                </a:lnTo>
                <a:lnTo>
                  <a:pt x="161" y="46"/>
                </a:lnTo>
                <a:lnTo>
                  <a:pt x="158" y="46"/>
                </a:lnTo>
                <a:lnTo>
                  <a:pt x="158" y="46"/>
                </a:lnTo>
                <a:lnTo>
                  <a:pt x="154" y="46"/>
                </a:lnTo>
                <a:lnTo>
                  <a:pt x="152" y="45"/>
                </a:lnTo>
                <a:lnTo>
                  <a:pt x="150" y="45"/>
                </a:lnTo>
                <a:lnTo>
                  <a:pt x="148" y="43"/>
                </a:lnTo>
                <a:lnTo>
                  <a:pt x="147" y="42"/>
                </a:lnTo>
                <a:lnTo>
                  <a:pt x="145" y="40"/>
                </a:lnTo>
                <a:lnTo>
                  <a:pt x="144" y="38"/>
                </a:lnTo>
                <a:lnTo>
                  <a:pt x="143" y="36"/>
                </a:lnTo>
                <a:lnTo>
                  <a:pt x="142" y="34"/>
                </a:lnTo>
                <a:lnTo>
                  <a:pt x="142" y="32"/>
                </a:lnTo>
                <a:lnTo>
                  <a:pt x="141" y="30"/>
                </a:lnTo>
                <a:lnTo>
                  <a:pt x="141" y="28"/>
                </a:lnTo>
                <a:lnTo>
                  <a:pt x="140" y="26"/>
                </a:lnTo>
                <a:lnTo>
                  <a:pt x="140" y="24"/>
                </a:lnTo>
                <a:lnTo>
                  <a:pt x="140" y="23"/>
                </a:lnTo>
                <a:lnTo>
                  <a:pt x="140" y="21"/>
                </a:lnTo>
                <a:lnTo>
                  <a:pt x="140" y="20"/>
                </a:lnTo>
                <a:lnTo>
                  <a:pt x="140" y="19"/>
                </a:lnTo>
                <a:lnTo>
                  <a:pt x="140" y="19"/>
                </a:lnTo>
                <a:lnTo>
                  <a:pt x="140" y="19"/>
                </a:lnTo>
                <a:lnTo>
                  <a:pt x="141" y="15"/>
                </a:lnTo>
                <a:lnTo>
                  <a:pt x="141" y="12"/>
                </a:lnTo>
                <a:lnTo>
                  <a:pt x="142" y="10"/>
                </a:lnTo>
                <a:lnTo>
                  <a:pt x="143" y="8"/>
                </a:lnTo>
                <a:lnTo>
                  <a:pt x="145" y="6"/>
                </a:lnTo>
                <a:lnTo>
                  <a:pt x="146" y="5"/>
                </a:lnTo>
                <a:lnTo>
                  <a:pt x="147" y="4"/>
                </a:lnTo>
                <a:lnTo>
                  <a:pt x="149" y="3"/>
                </a:lnTo>
                <a:lnTo>
                  <a:pt x="150" y="2"/>
                </a:lnTo>
                <a:lnTo>
                  <a:pt x="151" y="1"/>
                </a:lnTo>
                <a:lnTo>
                  <a:pt x="153" y="1"/>
                </a:lnTo>
                <a:lnTo>
                  <a:pt x="154" y="1"/>
                </a:lnTo>
                <a:lnTo>
                  <a:pt x="156" y="0"/>
                </a:lnTo>
                <a:lnTo>
                  <a:pt x="156" y="0"/>
                </a:lnTo>
                <a:lnTo>
                  <a:pt x="157" y="0"/>
                </a:lnTo>
                <a:lnTo>
                  <a:pt x="158" y="0"/>
                </a:lnTo>
                <a:lnTo>
                  <a:pt x="158" y="0"/>
                </a:lnTo>
                <a:close/>
              </a:path>
            </a:pathLst>
          </a:custGeom>
          <a:solidFill>
            <a:schemeClr val="bg1"/>
          </a:solidFill>
          <a:ln>
            <a:noFill/>
          </a:ln>
        </p:spPr>
        <p:txBody>
          <a:bodyPr vert="horz" wrap="square" lIns="91404" tIns="45702" rIns="91404" bIns="45702" numCol="1" anchor="t" anchorCtr="0" compatLnSpc="1">
            <a:prstTxWarp prst="textNoShape">
              <a:avLst/>
            </a:prstTxWarp>
          </a:bodyPr>
          <a:lstStyle/>
          <a:p>
            <a:pPr defTabSz="914034" fontAlgn="base">
              <a:spcBef>
                <a:spcPct val="0"/>
              </a:spcBef>
              <a:spcAft>
                <a:spcPct val="0"/>
              </a:spcAft>
            </a:pPr>
            <a:endParaRPr lang="zh-CN" altLang="en-US" sz="1799" dirty="0">
              <a:solidFill>
                <a:srgbClr val="000000"/>
              </a:solidFill>
              <a:latin typeface="优设标题黑" panose="00000500000000000000" pitchFamily="2" charset="-122"/>
              <a:ea typeface="优设标题黑" panose="00000500000000000000" pitchFamily="2" charset="-122"/>
            </a:endParaRPr>
          </a:p>
        </p:txBody>
      </p:sp>
      <p:sp>
        <p:nvSpPr>
          <p:cNvPr id="48" name="895141">
            <a:extLst>
              <a:ext uri="{FF2B5EF4-FFF2-40B4-BE49-F238E27FC236}">
                <a16:creationId xmlns:a16="http://schemas.microsoft.com/office/drawing/2014/main" id="{BD368164-CD57-49BD-BD97-DCB1C6A751F1}"/>
              </a:ext>
            </a:extLst>
          </p:cNvPr>
          <p:cNvSpPr txBox="1"/>
          <p:nvPr/>
        </p:nvSpPr>
        <p:spPr>
          <a:xfrm>
            <a:off x="1513574" y="1183298"/>
            <a:ext cx="4221649" cy="461485"/>
          </a:xfrm>
          <a:prstGeom prst="rect">
            <a:avLst/>
          </a:prstGeom>
        </p:spPr>
        <p:txBody>
          <a:bodyPr wrap="square">
            <a:spAutoFit/>
          </a:bodyPr>
          <a:lstStyle>
            <a:defPPr>
              <a:defRPr lang="zh-CN"/>
            </a:defPPr>
            <a:lvl1pPr>
              <a:defRPr sz="4800" b="1">
                <a:latin typeface="微软雅黑" panose="020B0503020204020204" pitchFamily="34" charset="-122"/>
                <a:ea typeface="微软雅黑" panose="020B0503020204020204" pitchFamily="34" charset="-122"/>
                <a:cs typeface="+mn-ea"/>
              </a:defRPr>
            </a:lvl1pPr>
          </a:lstStyle>
          <a:p>
            <a:pPr algn="ctr" defTabSz="914034" fontAlgn="base">
              <a:spcBef>
                <a:spcPct val="0"/>
              </a:spcBef>
              <a:spcAft>
                <a:spcPct val="0"/>
              </a:spcAft>
            </a:pPr>
            <a:r>
              <a:rPr lang="zh-CN" altLang="en-US" sz="2399" b="0" dirty="0">
                <a:solidFill>
                  <a:srgbClr val="000000"/>
                </a:solidFill>
                <a:latin typeface="优设标题黑" panose="00000500000000000000" pitchFamily="2" charset="-122"/>
                <a:ea typeface="优设标题黑" panose="00000500000000000000" pitchFamily="2" charset="-122"/>
              </a:rPr>
              <a:t>以组货策略匹配不同经营需求</a:t>
            </a:r>
          </a:p>
        </p:txBody>
      </p:sp>
      <p:pic>
        <p:nvPicPr>
          <p:cNvPr id="3" name="图片 2">
            <a:extLst>
              <a:ext uri="{FF2B5EF4-FFF2-40B4-BE49-F238E27FC236}">
                <a16:creationId xmlns:a16="http://schemas.microsoft.com/office/drawing/2014/main" id="{3C47DABF-C5F4-C148-A819-879319909E4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246168" y="1366342"/>
            <a:ext cx="4568263" cy="4568263"/>
          </a:xfrm>
          <a:prstGeom prst="rect">
            <a:avLst/>
          </a:prstGeom>
        </p:spPr>
      </p:pic>
    </p:spTree>
    <p:extLst>
      <p:ext uri="{BB962C8B-B14F-4D97-AF65-F5344CB8AC3E}">
        <p14:creationId xmlns:p14="http://schemas.microsoft.com/office/powerpoint/2010/main" val="1758059469"/>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467126">
            <a:extLst>
              <a:ext uri="{FF2B5EF4-FFF2-40B4-BE49-F238E27FC236}">
                <a16:creationId xmlns:a16="http://schemas.microsoft.com/office/drawing/2014/main" id="{27B5BAE1-4E22-4675-AF2F-35422A316A5F}"/>
              </a:ext>
            </a:extLst>
          </p:cNvPr>
          <p:cNvSpPr/>
          <p:nvPr/>
        </p:nvSpPr>
        <p:spPr>
          <a:xfrm>
            <a:off x="1839039" y="4892544"/>
            <a:ext cx="2269937" cy="799450"/>
          </a:xfrm>
          <a:prstGeom prst="rect">
            <a:avLst/>
          </a:prstGeom>
          <a:noFill/>
        </p:spPr>
        <p:txBody>
          <a:bodyPr wrap="square">
            <a:spAutoFit/>
          </a:bodyPr>
          <a:lstStyle/>
          <a:p>
            <a:pPr algn="ctr" defTabSz="913303" fontAlgn="base">
              <a:lnSpc>
                <a:spcPct val="120000"/>
              </a:lnSpc>
              <a:spcBef>
                <a:spcPct val="0"/>
              </a:spcBef>
              <a:spcAft>
                <a:spcPct val="0"/>
              </a:spcAft>
              <a:defRPr/>
            </a:pPr>
            <a:r>
              <a:rPr lang="zh-CN" altLang="en-US" sz="1999" dirty="0">
                <a:solidFill>
                  <a:srgbClr val="3D3D3D"/>
                </a:solidFill>
                <a:latin typeface="优设标题黑" panose="00000500000000000000" pitchFamily="2" charset="-122"/>
                <a:ea typeface="优设标题黑" panose="00000500000000000000" pitchFamily="2" charset="-122"/>
                <a:sym typeface="+mn-lt"/>
              </a:rPr>
              <a:t>扩展受众</a:t>
            </a:r>
            <a:endParaRPr lang="en-US" altLang="zh-CN" sz="1999" dirty="0">
              <a:solidFill>
                <a:srgbClr val="3D3D3D"/>
              </a:solidFill>
              <a:latin typeface="优设标题黑" panose="00000500000000000000" pitchFamily="2" charset="-122"/>
              <a:ea typeface="优设标题黑" panose="00000500000000000000" pitchFamily="2" charset="-122"/>
              <a:sym typeface="+mn-lt"/>
            </a:endParaRPr>
          </a:p>
          <a:p>
            <a:pPr algn="ctr" defTabSz="913303" fontAlgn="base">
              <a:lnSpc>
                <a:spcPct val="120000"/>
              </a:lnSpc>
              <a:spcBef>
                <a:spcPct val="0"/>
              </a:spcBef>
              <a:spcAft>
                <a:spcPct val="0"/>
              </a:spcAft>
              <a:defRPr/>
            </a:pPr>
            <a:r>
              <a:rPr lang="zh-CN" altLang="en-US" sz="1999" dirty="0">
                <a:solidFill>
                  <a:srgbClr val="3D3D3D"/>
                </a:solidFill>
                <a:latin typeface="优设标题黑" panose="00000500000000000000" pitchFamily="2" charset="-122"/>
                <a:ea typeface="优设标题黑" panose="00000500000000000000" pitchFamily="2" charset="-122"/>
                <a:sym typeface="+mn-lt"/>
              </a:rPr>
              <a:t>拉动流量</a:t>
            </a:r>
          </a:p>
        </p:txBody>
      </p:sp>
      <p:sp>
        <p:nvSpPr>
          <p:cNvPr id="44" name="201966">
            <a:extLst>
              <a:ext uri="{FF2B5EF4-FFF2-40B4-BE49-F238E27FC236}">
                <a16:creationId xmlns:a16="http://schemas.microsoft.com/office/drawing/2014/main" id="{DAA5B1CA-7A43-4002-8C74-477D3E111C16}"/>
              </a:ext>
            </a:extLst>
          </p:cNvPr>
          <p:cNvSpPr/>
          <p:nvPr/>
        </p:nvSpPr>
        <p:spPr>
          <a:xfrm>
            <a:off x="1465232" y="2801694"/>
            <a:ext cx="3073277" cy="769441"/>
          </a:xfrm>
          <a:prstGeom prst="rect">
            <a:avLst/>
          </a:prstGeom>
        </p:spPr>
        <p:txBody>
          <a:bodyPr wrap="none">
            <a:spAutoFit/>
          </a:bodyPr>
          <a:lstStyle/>
          <a:p>
            <a:pPr algn="ctr" defTabSz="913668" fontAlgn="base">
              <a:spcBef>
                <a:spcPct val="0"/>
              </a:spcBef>
              <a:spcAft>
                <a:spcPct val="0"/>
              </a:spcAft>
              <a:defRPr/>
            </a:pPr>
            <a:r>
              <a:rPr lang="en-US" altLang="zh-CN" sz="4400" dirty="0">
                <a:solidFill>
                  <a:srgbClr val="3D3D3D"/>
                </a:solidFill>
                <a:latin typeface="优设标题黑" panose="00000500000000000000" pitchFamily="2" charset="-122"/>
                <a:ea typeface="优设标题黑" panose="00000500000000000000" pitchFamily="2" charset="-122"/>
              </a:rPr>
              <a:t>15%</a:t>
            </a:r>
            <a:r>
              <a:rPr lang="zh-CN" altLang="en-US" sz="4400" dirty="0">
                <a:solidFill>
                  <a:srgbClr val="3D3D3D"/>
                </a:solidFill>
                <a:latin typeface="优设标题黑" panose="00000500000000000000" pitchFamily="2" charset="-122"/>
                <a:ea typeface="优设标题黑" panose="00000500000000000000" pitchFamily="2" charset="-122"/>
              </a:rPr>
              <a:t>～</a:t>
            </a:r>
            <a:r>
              <a:rPr lang="en-US" altLang="zh-CN" sz="4400" dirty="0">
                <a:solidFill>
                  <a:srgbClr val="3D3D3D"/>
                </a:solidFill>
                <a:latin typeface="优设标题黑" panose="00000500000000000000" pitchFamily="2" charset="-122"/>
                <a:ea typeface="优设标题黑" panose="00000500000000000000" pitchFamily="2" charset="-122"/>
              </a:rPr>
              <a:t>20%</a:t>
            </a:r>
            <a:endParaRPr lang="zh-CN" altLang="en-US" sz="4400" dirty="0">
              <a:solidFill>
                <a:srgbClr val="3D3D3D"/>
              </a:solidFill>
              <a:latin typeface="优设标题黑" panose="00000500000000000000" pitchFamily="2" charset="-122"/>
              <a:ea typeface="优设标题黑" panose="00000500000000000000" pitchFamily="2" charset="-122"/>
            </a:endParaRPr>
          </a:p>
        </p:txBody>
      </p:sp>
      <p:sp>
        <p:nvSpPr>
          <p:cNvPr id="45" name="046147">
            <a:extLst>
              <a:ext uri="{FF2B5EF4-FFF2-40B4-BE49-F238E27FC236}">
                <a16:creationId xmlns:a16="http://schemas.microsoft.com/office/drawing/2014/main" id="{DF5A6324-C3B6-44A5-894A-DF08CD43BDB1}"/>
              </a:ext>
            </a:extLst>
          </p:cNvPr>
          <p:cNvSpPr/>
          <p:nvPr/>
        </p:nvSpPr>
        <p:spPr>
          <a:xfrm>
            <a:off x="2396577" y="2492325"/>
            <a:ext cx="1210588" cy="399789"/>
          </a:xfrm>
          <a:prstGeom prst="rect">
            <a:avLst/>
          </a:prstGeom>
        </p:spPr>
        <p:txBody>
          <a:bodyPr wrap="none">
            <a:spAutoFit/>
          </a:bodyPr>
          <a:lstStyle/>
          <a:p>
            <a:pPr algn="ctr" defTabSz="913668" fontAlgn="base">
              <a:spcBef>
                <a:spcPct val="0"/>
              </a:spcBef>
              <a:spcAft>
                <a:spcPct val="0"/>
              </a:spcAft>
              <a:defRPr/>
            </a:pPr>
            <a:r>
              <a:rPr lang="zh-CN" altLang="en-US" sz="1998" dirty="0">
                <a:solidFill>
                  <a:srgbClr val="3D3D3D"/>
                </a:solidFill>
                <a:latin typeface="优设标题黑" panose="00000500000000000000" pitchFamily="2" charset="-122"/>
                <a:ea typeface="优设标题黑" panose="00000500000000000000" pitchFamily="2" charset="-122"/>
              </a:rPr>
              <a:t>占据直播</a:t>
            </a:r>
          </a:p>
        </p:txBody>
      </p:sp>
      <p:sp>
        <p:nvSpPr>
          <p:cNvPr id="46" name="418567">
            <a:extLst>
              <a:ext uri="{FF2B5EF4-FFF2-40B4-BE49-F238E27FC236}">
                <a16:creationId xmlns:a16="http://schemas.microsoft.com/office/drawing/2014/main" id="{E660490A-DE1F-495F-B452-F11792D9F599}"/>
              </a:ext>
            </a:extLst>
          </p:cNvPr>
          <p:cNvSpPr/>
          <p:nvPr/>
        </p:nvSpPr>
        <p:spPr bwMode="auto">
          <a:xfrm>
            <a:off x="2612645" y="3906701"/>
            <a:ext cx="744333" cy="698142"/>
          </a:xfrm>
          <a:prstGeom prst="ellipse">
            <a:avLst/>
          </a:prstGeom>
          <a:solidFill>
            <a:srgbClr val="FFC000"/>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r>
              <a:rPr lang="zh-CN" altLang="en-US" sz="1999" dirty="0">
                <a:solidFill>
                  <a:srgbClr val="FFFFFF"/>
                </a:solidFill>
                <a:latin typeface="优设标题黑" panose="00000500000000000000" pitchFamily="2" charset="-122"/>
                <a:ea typeface="优设标题黑" panose="00000500000000000000" pitchFamily="2" charset="-122"/>
              </a:rPr>
              <a:t>引流款</a:t>
            </a:r>
          </a:p>
        </p:txBody>
      </p:sp>
      <p:sp>
        <p:nvSpPr>
          <p:cNvPr id="47" name="252748">
            <a:extLst>
              <a:ext uri="{FF2B5EF4-FFF2-40B4-BE49-F238E27FC236}">
                <a16:creationId xmlns:a16="http://schemas.microsoft.com/office/drawing/2014/main" id="{005310BF-A3C4-4928-9CCB-202E634CF5AB}"/>
              </a:ext>
            </a:extLst>
          </p:cNvPr>
          <p:cNvSpPr/>
          <p:nvPr/>
        </p:nvSpPr>
        <p:spPr>
          <a:xfrm>
            <a:off x="5269473" y="4869379"/>
            <a:ext cx="2269937" cy="807854"/>
          </a:xfrm>
          <a:prstGeom prst="rect">
            <a:avLst/>
          </a:prstGeom>
          <a:noFill/>
        </p:spPr>
        <p:txBody>
          <a:bodyPr wrap="square">
            <a:spAutoFit/>
          </a:bodyPr>
          <a:lstStyle/>
          <a:p>
            <a:pPr algn="ctr" defTabSz="913303" fontAlgn="base">
              <a:lnSpc>
                <a:spcPct val="120000"/>
              </a:lnSpc>
              <a:spcBef>
                <a:spcPct val="0"/>
              </a:spcBef>
              <a:spcAft>
                <a:spcPct val="0"/>
              </a:spcAft>
              <a:defRPr/>
            </a:pPr>
            <a:r>
              <a:rPr lang="zh-CN" altLang="en-US" sz="1999" dirty="0">
                <a:solidFill>
                  <a:srgbClr val="3D3D3D"/>
                </a:solidFill>
                <a:latin typeface="优设标题黑" panose="00000500000000000000" pitchFamily="2" charset="-122"/>
                <a:ea typeface="优设标题黑" panose="00000500000000000000" pitchFamily="2" charset="-122"/>
                <a:sym typeface="+mn-lt"/>
              </a:rPr>
              <a:t>推动订单转化</a:t>
            </a:r>
            <a:endParaRPr lang="en-US" altLang="zh-CN" sz="1999" dirty="0">
              <a:solidFill>
                <a:srgbClr val="3D3D3D"/>
              </a:solidFill>
              <a:latin typeface="优设标题黑" panose="00000500000000000000" pitchFamily="2" charset="-122"/>
              <a:ea typeface="优设标题黑" panose="00000500000000000000" pitchFamily="2" charset="-122"/>
              <a:sym typeface="+mn-lt"/>
            </a:endParaRPr>
          </a:p>
          <a:p>
            <a:pPr algn="ctr" defTabSz="913303" fontAlgn="base">
              <a:lnSpc>
                <a:spcPct val="120000"/>
              </a:lnSpc>
              <a:spcBef>
                <a:spcPct val="0"/>
              </a:spcBef>
              <a:spcAft>
                <a:spcPct val="0"/>
              </a:spcAft>
              <a:defRPr/>
            </a:pPr>
            <a:r>
              <a:rPr lang="zh-CN" altLang="en-US" sz="1999" dirty="0">
                <a:solidFill>
                  <a:srgbClr val="3D3D3D"/>
                </a:solidFill>
                <a:latin typeface="优设标题黑" panose="00000500000000000000" pitchFamily="2" charset="-122"/>
                <a:ea typeface="优设标题黑" panose="00000500000000000000" pitchFamily="2" charset="-122"/>
                <a:sym typeface="+mn-lt"/>
              </a:rPr>
              <a:t>助力盈利</a:t>
            </a:r>
          </a:p>
        </p:txBody>
      </p:sp>
      <p:sp>
        <p:nvSpPr>
          <p:cNvPr id="49" name="996688">
            <a:extLst>
              <a:ext uri="{FF2B5EF4-FFF2-40B4-BE49-F238E27FC236}">
                <a16:creationId xmlns:a16="http://schemas.microsoft.com/office/drawing/2014/main" id="{8BA9BF93-77D5-4A3B-918A-898A40094443}"/>
              </a:ext>
            </a:extLst>
          </p:cNvPr>
          <p:cNvSpPr/>
          <p:nvPr/>
        </p:nvSpPr>
        <p:spPr>
          <a:xfrm>
            <a:off x="4920575" y="2801220"/>
            <a:ext cx="3073277" cy="769441"/>
          </a:xfrm>
          <a:prstGeom prst="rect">
            <a:avLst/>
          </a:prstGeom>
        </p:spPr>
        <p:txBody>
          <a:bodyPr wrap="none">
            <a:spAutoFit/>
          </a:bodyPr>
          <a:lstStyle/>
          <a:p>
            <a:pPr algn="ctr" defTabSz="913668" fontAlgn="base">
              <a:spcBef>
                <a:spcPct val="0"/>
              </a:spcBef>
              <a:spcAft>
                <a:spcPct val="0"/>
              </a:spcAft>
              <a:defRPr/>
            </a:pPr>
            <a:r>
              <a:rPr lang="en-US" altLang="zh-CN" sz="4400" dirty="0">
                <a:solidFill>
                  <a:srgbClr val="3D3D3D"/>
                </a:solidFill>
                <a:latin typeface="优设标题黑" panose="00000500000000000000" pitchFamily="2" charset="-122"/>
                <a:ea typeface="优设标题黑" panose="00000500000000000000" pitchFamily="2" charset="-122"/>
              </a:rPr>
              <a:t>25%</a:t>
            </a:r>
            <a:r>
              <a:rPr lang="zh-CN" altLang="en-US" sz="4400" dirty="0">
                <a:solidFill>
                  <a:srgbClr val="3D3D3D"/>
                </a:solidFill>
                <a:latin typeface="优设标题黑" panose="00000500000000000000" pitchFamily="2" charset="-122"/>
                <a:ea typeface="优设标题黑" panose="00000500000000000000" pitchFamily="2" charset="-122"/>
              </a:rPr>
              <a:t>～</a:t>
            </a:r>
            <a:r>
              <a:rPr lang="en-US" altLang="zh-CN" sz="4400" dirty="0">
                <a:solidFill>
                  <a:srgbClr val="3D3D3D"/>
                </a:solidFill>
                <a:latin typeface="优设标题黑" panose="00000500000000000000" pitchFamily="2" charset="-122"/>
                <a:ea typeface="优设标题黑" panose="00000500000000000000" pitchFamily="2" charset="-122"/>
              </a:rPr>
              <a:t>30%</a:t>
            </a:r>
            <a:endParaRPr lang="zh-CN" altLang="en-US" sz="4400" dirty="0">
              <a:solidFill>
                <a:srgbClr val="3D3D3D"/>
              </a:solidFill>
              <a:latin typeface="优设标题黑" panose="00000500000000000000" pitchFamily="2" charset="-122"/>
              <a:ea typeface="优设标题黑" panose="00000500000000000000" pitchFamily="2" charset="-122"/>
            </a:endParaRPr>
          </a:p>
        </p:txBody>
      </p:sp>
      <p:sp>
        <p:nvSpPr>
          <p:cNvPr id="50" name="831869">
            <a:extLst>
              <a:ext uri="{FF2B5EF4-FFF2-40B4-BE49-F238E27FC236}">
                <a16:creationId xmlns:a16="http://schemas.microsoft.com/office/drawing/2014/main" id="{28223E1B-71E8-4F6B-8470-9C65086028A6}"/>
              </a:ext>
            </a:extLst>
          </p:cNvPr>
          <p:cNvSpPr/>
          <p:nvPr/>
        </p:nvSpPr>
        <p:spPr>
          <a:xfrm>
            <a:off x="5851918" y="2492324"/>
            <a:ext cx="1210588" cy="399789"/>
          </a:xfrm>
          <a:prstGeom prst="rect">
            <a:avLst/>
          </a:prstGeom>
        </p:spPr>
        <p:txBody>
          <a:bodyPr wrap="none">
            <a:spAutoFit/>
          </a:bodyPr>
          <a:lstStyle/>
          <a:p>
            <a:pPr algn="ctr" defTabSz="913668" fontAlgn="base">
              <a:spcBef>
                <a:spcPct val="0"/>
              </a:spcBef>
              <a:spcAft>
                <a:spcPct val="0"/>
              </a:spcAft>
              <a:defRPr/>
            </a:pPr>
            <a:r>
              <a:rPr lang="zh-CN" altLang="en-US" sz="1998" dirty="0">
                <a:solidFill>
                  <a:srgbClr val="3D3D3D"/>
                </a:solidFill>
                <a:latin typeface="优设标题黑" panose="00000500000000000000" pitchFamily="2" charset="-122"/>
                <a:ea typeface="优设标题黑" panose="00000500000000000000" pitchFamily="2" charset="-122"/>
              </a:rPr>
              <a:t>占据直播</a:t>
            </a:r>
          </a:p>
        </p:txBody>
      </p:sp>
      <p:sp>
        <p:nvSpPr>
          <p:cNvPr id="51" name="103288">
            <a:extLst>
              <a:ext uri="{FF2B5EF4-FFF2-40B4-BE49-F238E27FC236}">
                <a16:creationId xmlns:a16="http://schemas.microsoft.com/office/drawing/2014/main" id="{9964D633-9143-4958-9193-040BA2BCC98C}"/>
              </a:ext>
            </a:extLst>
          </p:cNvPr>
          <p:cNvSpPr/>
          <p:nvPr/>
        </p:nvSpPr>
        <p:spPr bwMode="auto">
          <a:xfrm>
            <a:off x="6096000" y="3864841"/>
            <a:ext cx="744333" cy="698142"/>
          </a:xfrm>
          <a:prstGeom prst="ellipse">
            <a:avLst/>
          </a:prstGeom>
          <a:solidFill>
            <a:srgbClr val="0760D9"/>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r>
              <a:rPr lang="zh-CN" altLang="en-US" sz="1999" dirty="0">
                <a:solidFill>
                  <a:srgbClr val="FFFFFF"/>
                </a:solidFill>
                <a:latin typeface="优设标题黑" panose="00000500000000000000" pitchFamily="2" charset="-122"/>
                <a:ea typeface="优设标题黑" panose="00000500000000000000" pitchFamily="2" charset="-122"/>
              </a:rPr>
              <a:t>转化款</a:t>
            </a:r>
          </a:p>
        </p:txBody>
      </p:sp>
      <p:sp>
        <p:nvSpPr>
          <p:cNvPr id="52" name="575618">
            <a:extLst>
              <a:ext uri="{FF2B5EF4-FFF2-40B4-BE49-F238E27FC236}">
                <a16:creationId xmlns:a16="http://schemas.microsoft.com/office/drawing/2014/main" id="{C6CF3044-5FF3-49F4-B1F7-8C44AD4FA1EC}"/>
              </a:ext>
            </a:extLst>
          </p:cNvPr>
          <p:cNvSpPr/>
          <p:nvPr/>
        </p:nvSpPr>
        <p:spPr>
          <a:xfrm>
            <a:off x="8699907" y="4869379"/>
            <a:ext cx="2269937" cy="807854"/>
          </a:xfrm>
          <a:prstGeom prst="rect">
            <a:avLst/>
          </a:prstGeom>
          <a:noFill/>
        </p:spPr>
        <p:txBody>
          <a:bodyPr wrap="square">
            <a:spAutoFit/>
          </a:bodyPr>
          <a:lstStyle/>
          <a:p>
            <a:pPr algn="ctr" defTabSz="913303" fontAlgn="base">
              <a:lnSpc>
                <a:spcPct val="120000"/>
              </a:lnSpc>
              <a:spcBef>
                <a:spcPct val="0"/>
              </a:spcBef>
              <a:spcAft>
                <a:spcPct val="0"/>
              </a:spcAft>
              <a:defRPr/>
            </a:pPr>
            <a:r>
              <a:rPr lang="zh-CN" altLang="en-US" sz="1999" dirty="0">
                <a:solidFill>
                  <a:srgbClr val="3D3D3D"/>
                </a:solidFill>
                <a:latin typeface="优设标题黑" panose="00000500000000000000" pitchFamily="2" charset="-122"/>
                <a:ea typeface="优设标题黑" panose="00000500000000000000" pitchFamily="2" charset="-122"/>
                <a:sym typeface="+mn-lt"/>
              </a:rPr>
              <a:t>满足日常消耗</a:t>
            </a:r>
            <a:endParaRPr lang="en-US" altLang="zh-CN" sz="1999" dirty="0">
              <a:solidFill>
                <a:srgbClr val="3D3D3D"/>
              </a:solidFill>
              <a:latin typeface="优设标题黑" panose="00000500000000000000" pitchFamily="2" charset="-122"/>
              <a:ea typeface="优设标题黑" panose="00000500000000000000" pitchFamily="2" charset="-122"/>
              <a:sym typeface="+mn-lt"/>
            </a:endParaRPr>
          </a:p>
          <a:p>
            <a:pPr algn="ctr" defTabSz="913303" fontAlgn="base">
              <a:lnSpc>
                <a:spcPct val="120000"/>
              </a:lnSpc>
              <a:spcBef>
                <a:spcPct val="0"/>
              </a:spcBef>
              <a:spcAft>
                <a:spcPct val="0"/>
              </a:spcAft>
              <a:defRPr/>
            </a:pPr>
            <a:r>
              <a:rPr lang="zh-CN" altLang="en-US" sz="1999" dirty="0">
                <a:solidFill>
                  <a:srgbClr val="3D3D3D"/>
                </a:solidFill>
                <a:latin typeface="优设标题黑" panose="00000500000000000000" pitchFamily="2" charset="-122"/>
                <a:ea typeface="优设标题黑" panose="00000500000000000000" pitchFamily="2" charset="-122"/>
                <a:sym typeface="+mn-lt"/>
              </a:rPr>
              <a:t>赚取丰厚利润</a:t>
            </a:r>
          </a:p>
        </p:txBody>
      </p:sp>
      <p:sp>
        <p:nvSpPr>
          <p:cNvPr id="54" name="781209">
            <a:extLst>
              <a:ext uri="{FF2B5EF4-FFF2-40B4-BE49-F238E27FC236}">
                <a16:creationId xmlns:a16="http://schemas.microsoft.com/office/drawing/2014/main" id="{7DE0AB0A-153B-4EFA-9467-B835847D1530}"/>
              </a:ext>
            </a:extLst>
          </p:cNvPr>
          <p:cNvSpPr/>
          <p:nvPr/>
        </p:nvSpPr>
        <p:spPr>
          <a:xfrm>
            <a:off x="8258784" y="2812038"/>
            <a:ext cx="3073277" cy="769441"/>
          </a:xfrm>
          <a:prstGeom prst="rect">
            <a:avLst/>
          </a:prstGeom>
        </p:spPr>
        <p:txBody>
          <a:bodyPr wrap="none">
            <a:spAutoFit/>
          </a:bodyPr>
          <a:lstStyle/>
          <a:p>
            <a:pPr algn="ctr" defTabSz="913668" fontAlgn="base">
              <a:spcBef>
                <a:spcPct val="0"/>
              </a:spcBef>
              <a:spcAft>
                <a:spcPct val="0"/>
              </a:spcAft>
              <a:defRPr/>
            </a:pPr>
            <a:r>
              <a:rPr lang="en-US" altLang="zh-CN" sz="4400" dirty="0">
                <a:solidFill>
                  <a:srgbClr val="3D3D3D"/>
                </a:solidFill>
                <a:latin typeface="优设标题黑" panose="00000500000000000000" pitchFamily="2" charset="-122"/>
                <a:ea typeface="优设标题黑" panose="00000500000000000000" pitchFamily="2" charset="-122"/>
              </a:rPr>
              <a:t>50%</a:t>
            </a:r>
            <a:r>
              <a:rPr lang="zh-CN" altLang="en-US" sz="4400" dirty="0">
                <a:solidFill>
                  <a:srgbClr val="3D3D3D"/>
                </a:solidFill>
                <a:latin typeface="优设标题黑" panose="00000500000000000000" pitchFamily="2" charset="-122"/>
                <a:ea typeface="优设标题黑" panose="00000500000000000000" pitchFamily="2" charset="-122"/>
              </a:rPr>
              <a:t>～</a:t>
            </a:r>
            <a:r>
              <a:rPr lang="en-US" altLang="zh-CN" sz="4400" dirty="0">
                <a:solidFill>
                  <a:srgbClr val="3D3D3D"/>
                </a:solidFill>
                <a:latin typeface="优设标题黑" panose="00000500000000000000" pitchFamily="2" charset="-122"/>
                <a:ea typeface="优设标题黑" panose="00000500000000000000" pitchFamily="2" charset="-122"/>
              </a:rPr>
              <a:t>60%</a:t>
            </a:r>
            <a:endParaRPr lang="zh-CN" altLang="en-US" sz="4400" dirty="0">
              <a:solidFill>
                <a:srgbClr val="3D3D3D"/>
              </a:solidFill>
              <a:latin typeface="优设标题黑" panose="00000500000000000000" pitchFamily="2" charset="-122"/>
              <a:ea typeface="优设标题黑" panose="00000500000000000000" pitchFamily="2" charset="-122"/>
            </a:endParaRPr>
          </a:p>
        </p:txBody>
      </p:sp>
      <p:sp>
        <p:nvSpPr>
          <p:cNvPr id="56" name="998800">
            <a:extLst>
              <a:ext uri="{FF2B5EF4-FFF2-40B4-BE49-F238E27FC236}">
                <a16:creationId xmlns:a16="http://schemas.microsoft.com/office/drawing/2014/main" id="{F919A310-EA60-4DAA-A9A8-D7A8AD538946}"/>
              </a:ext>
            </a:extLst>
          </p:cNvPr>
          <p:cNvSpPr/>
          <p:nvPr/>
        </p:nvSpPr>
        <p:spPr bwMode="auto">
          <a:xfrm>
            <a:off x="9443242" y="3901194"/>
            <a:ext cx="744333" cy="698142"/>
          </a:xfrm>
          <a:prstGeom prst="ellipse">
            <a:avLst/>
          </a:prstGeom>
          <a:solidFill>
            <a:srgbClr val="FFC000"/>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r>
              <a:rPr lang="zh-CN" altLang="en-US" sz="1999" dirty="0">
                <a:solidFill>
                  <a:srgbClr val="FFFFFF"/>
                </a:solidFill>
                <a:latin typeface="优设标题黑" panose="00000500000000000000" pitchFamily="2" charset="-122"/>
                <a:ea typeface="优设标题黑" panose="00000500000000000000" pitchFamily="2" charset="-122"/>
              </a:rPr>
              <a:t>利润款</a:t>
            </a:r>
          </a:p>
        </p:txBody>
      </p:sp>
      <p:sp>
        <p:nvSpPr>
          <p:cNvPr id="2" name="613131">
            <a:extLst>
              <a:ext uri="{FF2B5EF4-FFF2-40B4-BE49-F238E27FC236}">
                <a16:creationId xmlns:a16="http://schemas.microsoft.com/office/drawing/2014/main" id="{6706E8E8-09A2-FEBA-E9B9-526D4626F575}"/>
              </a:ext>
            </a:extLst>
          </p:cNvPr>
          <p:cNvSpPr/>
          <p:nvPr/>
        </p:nvSpPr>
        <p:spPr>
          <a:xfrm>
            <a:off x="4482194" y="1388528"/>
            <a:ext cx="3570209"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常见组货策略</a:t>
            </a:r>
          </a:p>
        </p:txBody>
      </p:sp>
      <p:sp>
        <p:nvSpPr>
          <p:cNvPr id="3" name="831869">
            <a:extLst>
              <a:ext uri="{FF2B5EF4-FFF2-40B4-BE49-F238E27FC236}">
                <a16:creationId xmlns:a16="http://schemas.microsoft.com/office/drawing/2014/main" id="{E1EB2FCC-2AE2-E628-A280-D6EE6D26B8BD}"/>
              </a:ext>
            </a:extLst>
          </p:cNvPr>
          <p:cNvSpPr/>
          <p:nvPr/>
        </p:nvSpPr>
        <p:spPr>
          <a:xfrm>
            <a:off x="9190128" y="2492323"/>
            <a:ext cx="1210588" cy="399789"/>
          </a:xfrm>
          <a:prstGeom prst="rect">
            <a:avLst/>
          </a:prstGeom>
        </p:spPr>
        <p:txBody>
          <a:bodyPr wrap="none">
            <a:spAutoFit/>
          </a:bodyPr>
          <a:lstStyle/>
          <a:p>
            <a:pPr algn="ctr" defTabSz="913668" fontAlgn="base">
              <a:spcBef>
                <a:spcPct val="0"/>
              </a:spcBef>
              <a:spcAft>
                <a:spcPct val="0"/>
              </a:spcAft>
              <a:defRPr/>
            </a:pPr>
            <a:r>
              <a:rPr lang="zh-CN" altLang="en-US" sz="1998" dirty="0">
                <a:solidFill>
                  <a:srgbClr val="3D3D3D"/>
                </a:solidFill>
                <a:latin typeface="优设标题黑" panose="00000500000000000000" pitchFamily="2" charset="-122"/>
                <a:ea typeface="优设标题黑" panose="00000500000000000000" pitchFamily="2" charset="-122"/>
              </a:rPr>
              <a:t>占据直播</a:t>
            </a:r>
          </a:p>
        </p:txBody>
      </p:sp>
    </p:spTree>
    <p:extLst>
      <p:ext uri="{BB962C8B-B14F-4D97-AF65-F5344CB8AC3E}">
        <p14:creationId xmlns:p14="http://schemas.microsoft.com/office/powerpoint/2010/main" val="822888368"/>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0" r="-10000"/>
          </a:stretch>
        </a:blipFill>
        <a:effectLst/>
      </p:bgPr>
    </p:bg>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AF2DD4E3-7EDB-4C5B-A4ED-C04FCD7B344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4264" y="-964351"/>
            <a:ext cx="9981862" cy="7459966"/>
          </a:xfrm>
          <a:prstGeom prst="rect">
            <a:avLst/>
          </a:prstGeom>
        </p:spPr>
      </p:pic>
      <p:sp>
        <p:nvSpPr>
          <p:cNvPr id="3" name="文本框 2">
            <a:extLst>
              <a:ext uri="{FF2B5EF4-FFF2-40B4-BE49-F238E27FC236}">
                <a16:creationId xmlns:a16="http://schemas.microsoft.com/office/drawing/2014/main" id="{2EFB6B22-AD79-4D42-93EF-F2191749455C}"/>
              </a:ext>
            </a:extLst>
          </p:cNvPr>
          <p:cNvSpPr txBox="1"/>
          <p:nvPr/>
        </p:nvSpPr>
        <p:spPr>
          <a:xfrm>
            <a:off x="2538516" y="2011579"/>
            <a:ext cx="1648208" cy="1508105"/>
          </a:xfrm>
          <a:prstGeom prst="rect">
            <a:avLst/>
          </a:prstGeom>
          <a:noFill/>
        </p:spPr>
        <p:txBody>
          <a:bodyPr wrap="none" rtlCol="0">
            <a:spAutoFit/>
          </a:bodyPr>
          <a:lstStyle/>
          <a:p>
            <a:pPr defTabSz="914034" fontAlgn="base">
              <a:spcBef>
                <a:spcPct val="0"/>
              </a:spcBef>
              <a:spcAft>
                <a:spcPct val="0"/>
              </a:spcAft>
            </a:pPr>
            <a:r>
              <a:rPr kumimoji="1" lang="en-US" altLang="zh-CN" sz="3200" b="1" dirty="0">
                <a:solidFill>
                  <a:schemeClr val="bg1"/>
                </a:solidFill>
                <a:latin typeface="优设标题黑" panose="00000500000000000000" pitchFamily="2" charset="-122"/>
                <a:ea typeface="优设标题黑" panose="00000500000000000000" pitchFamily="2" charset="-122"/>
              </a:rPr>
              <a:t>PART </a:t>
            </a:r>
          </a:p>
          <a:p>
            <a:pPr defTabSz="914034" fontAlgn="base">
              <a:spcBef>
                <a:spcPct val="0"/>
              </a:spcBef>
              <a:spcAft>
                <a:spcPct val="0"/>
              </a:spcAft>
            </a:pPr>
            <a:r>
              <a:rPr kumimoji="1" lang="en-US" altLang="zh-CN" sz="6000" b="1" dirty="0">
                <a:solidFill>
                  <a:schemeClr val="bg1"/>
                </a:solidFill>
                <a:latin typeface="优设标题黑" panose="00000500000000000000" pitchFamily="2" charset="-122"/>
                <a:ea typeface="优设标题黑" panose="00000500000000000000" pitchFamily="2" charset="-122"/>
              </a:rPr>
              <a:t>03</a:t>
            </a:r>
            <a:endParaRPr kumimoji="1" lang="zh-CN" altLang="en-US" sz="3200" b="1" dirty="0">
              <a:solidFill>
                <a:schemeClr val="bg1"/>
              </a:solidFill>
              <a:latin typeface="优设标题黑" panose="00000500000000000000" pitchFamily="2" charset="-122"/>
              <a:ea typeface="优设标题黑" panose="00000500000000000000" pitchFamily="2" charset="-122"/>
            </a:endParaRPr>
          </a:p>
        </p:txBody>
      </p:sp>
      <p:sp>
        <p:nvSpPr>
          <p:cNvPr id="14" name="矩形 13">
            <a:extLst>
              <a:ext uri="{FF2B5EF4-FFF2-40B4-BE49-F238E27FC236}">
                <a16:creationId xmlns:a16="http://schemas.microsoft.com/office/drawing/2014/main" id="{582F4FE9-D7E3-4A81-A239-01B833B9DF1B}"/>
              </a:ext>
            </a:extLst>
          </p:cNvPr>
          <p:cNvSpPr/>
          <p:nvPr/>
        </p:nvSpPr>
        <p:spPr>
          <a:xfrm>
            <a:off x="3996550" y="2211857"/>
            <a:ext cx="5471913" cy="1107547"/>
          </a:xfrm>
          <a:prstGeom prst="rect">
            <a:avLst/>
          </a:prstGeom>
        </p:spPr>
        <p:txBody>
          <a:bodyPr wrap="square">
            <a:spAutoFit/>
          </a:bodyPr>
          <a:lstStyle/>
          <a:p>
            <a:pPr algn="dist" defTabSz="914034" fontAlgn="base">
              <a:spcBef>
                <a:spcPct val="0"/>
              </a:spcBef>
              <a:spcAft>
                <a:spcPct val="0"/>
              </a:spcAft>
              <a:defRPr/>
            </a:pPr>
            <a:r>
              <a:rPr lang="zh-CN" altLang="en-US" sz="6597" b="1" dirty="0">
                <a:solidFill>
                  <a:srgbClr val="FFFFFF"/>
                </a:solidFill>
                <a:latin typeface="优设标题黑" panose="00000500000000000000" pitchFamily="2" charset="-122"/>
                <a:ea typeface="优设标题黑" panose="00000500000000000000" pitchFamily="2" charset="-122"/>
              </a:rPr>
              <a:t>直播商品价格</a:t>
            </a:r>
          </a:p>
        </p:txBody>
      </p:sp>
      <p:sp>
        <p:nvSpPr>
          <p:cNvPr id="18" name="文本框 17">
            <a:extLst>
              <a:ext uri="{FF2B5EF4-FFF2-40B4-BE49-F238E27FC236}">
                <a16:creationId xmlns:a16="http://schemas.microsoft.com/office/drawing/2014/main" id="{9F53413D-D32C-484E-81A5-9952FF40A426}"/>
              </a:ext>
            </a:extLst>
          </p:cNvPr>
          <p:cNvSpPr txBox="1"/>
          <p:nvPr/>
        </p:nvSpPr>
        <p:spPr>
          <a:xfrm>
            <a:off x="2294210" y="4427691"/>
            <a:ext cx="5110326" cy="295978"/>
          </a:xfrm>
          <a:prstGeom prst="rect">
            <a:avLst/>
          </a:prstGeom>
          <a:noFill/>
        </p:spPr>
        <p:txBody>
          <a:bodyPr wrap="square" rtlCol="0">
            <a:spAutoFit/>
          </a:bodyPr>
          <a:lstStyle/>
          <a:p>
            <a:pPr defTabSz="914034" fontAlgn="base">
              <a:lnSpc>
                <a:spcPct val="150000"/>
              </a:lnSpc>
              <a:spcBef>
                <a:spcPct val="0"/>
              </a:spcBef>
              <a:spcAft>
                <a:spcPct val="0"/>
              </a:spcAft>
            </a:pPr>
            <a:r>
              <a:rPr lang="en-US" altLang="zh-CN" sz="1000" dirty="0">
                <a:solidFill>
                  <a:srgbClr val="FFFFFF"/>
                </a:solidFill>
                <a:latin typeface="优设标题黑" panose="00000500000000000000" pitchFamily="2" charset="-122"/>
                <a:ea typeface="优设标题黑" panose="00000500000000000000" pitchFamily="2" charset="-122"/>
              </a:rPr>
              <a:t>live broadcast commodity price</a:t>
            </a:r>
          </a:p>
        </p:txBody>
      </p:sp>
      <p:sp>
        <p:nvSpPr>
          <p:cNvPr id="19" name="664867">
            <a:extLst>
              <a:ext uri="{FF2B5EF4-FFF2-40B4-BE49-F238E27FC236}">
                <a16:creationId xmlns:a16="http://schemas.microsoft.com/office/drawing/2014/main" id="{0DD61D06-E797-4061-A83C-6F976811D997}"/>
              </a:ext>
            </a:extLst>
          </p:cNvPr>
          <p:cNvSpPr txBox="1"/>
          <p:nvPr/>
        </p:nvSpPr>
        <p:spPr>
          <a:xfrm>
            <a:off x="9349273" y="4943778"/>
            <a:ext cx="2685411" cy="369204"/>
          </a:xfrm>
          <a:prstGeom prst="rect">
            <a:avLst/>
          </a:prstGeom>
          <a:noFill/>
        </p:spPr>
        <p:txBody>
          <a:bodyPr wrap="square" rtlCol="0">
            <a:spAutoFit/>
          </a:bodyPr>
          <a:lstStyle/>
          <a:p>
            <a:pPr marL="285636" indent="-285636" defTabSz="914034" fontAlgn="base">
              <a:spcBef>
                <a:spcPct val="0"/>
              </a:spcBef>
              <a:spcAft>
                <a:spcPct val="0"/>
              </a:spcAft>
              <a:buFont typeface="Arial" panose="020B0604020202020204" pitchFamily="34" charset="0"/>
              <a:buChar char="•"/>
              <a:defRPr/>
            </a:pPr>
            <a:r>
              <a:rPr lang="zh-CN" altLang="en-US" sz="1799" dirty="0">
                <a:solidFill>
                  <a:schemeClr val="bg1"/>
                </a:solidFill>
                <a:latin typeface="优设标题黑" panose="00000500000000000000" pitchFamily="2" charset="-122"/>
                <a:ea typeface="优设标题黑" panose="00000500000000000000" pitchFamily="2" charset="-122"/>
              </a:rPr>
              <a:t>直播商品定价策略</a:t>
            </a:r>
          </a:p>
        </p:txBody>
      </p:sp>
      <p:sp>
        <p:nvSpPr>
          <p:cNvPr id="20" name="036296">
            <a:extLst>
              <a:ext uri="{FF2B5EF4-FFF2-40B4-BE49-F238E27FC236}">
                <a16:creationId xmlns:a16="http://schemas.microsoft.com/office/drawing/2014/main" id="{4005AEA0-F1A2-4E9A-A851-A15722D8D113}"/>
              </a:ext>
            </a:extLst>
          </p:cNvPr>
          <p:cNvSpPr txBox="1"/>
          <p:nvPr/>
        </p:nvSpPr>
        <p:spPr>
          <a:xfrm>
            <a:off x="9349273" y="5855268"/>
            <a:ext cx="2907883" cy="369204"/>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marL="285636" indent="-285636" defTabSz="914034" fontAlgn="base">
              <a:spcBef>
                <a:spcPct val="0"/>
              </a:spcBef>
              <a:spcAft>
                <a:spcPct val="0"/>
              </a:spcAft>
              <a:buFont typeface="Arial" panose="020B0604020202020204" pitchFamily="34" charset="0"/>
              <a:buChar char="•"/>
              <a:defRPr/>
            </a:pPr>
            <a:r>
              <a:rPr lang="zh-CN" altLang="en-US" sz="1799" dirty="0">
                <a:solidFill>
                  <a:schemeClr val="bg1"/>
                </a:solidFill>
                <a:latin typeface="优设标题黑" panose="00000500000000000000" pitchFamily="2" charset="-122"/>
                <a:ea typeface="优设标题黑" panose="00000500000000000000" pitchFamily="2" charset="-122"/>
              </a:rPr>
              <a:t>直播商品定价技巧</a:t>
            </a:r>
          </a:p>
        </p:txBody>
      </p:sp>
      <p:sp>
        <p:nvSpPr>
          <p:cNvPr id="21" name="871467">
            <a:extLst>
              <a:ext uri="{FF2B5EF4-FFF2-40B4-BE49-F238E27FC236}">
                <a16:creationId xmlns:a16="http://schemas.microsoft.com/office/drawing/2014/main" id="{4C98EF2F-3F56-4127-848F-5599C74A0CEE}"/>
              </a:ext>
            </a:extLst>
          </p:cNvPr>
          <p:cNvSpPr txBox="1"/>
          <p:nvPr/>
        </p:nvSpPr>
        <p:spPr>
          <a:xfrm>
            <a:off x="9349273" y="5399531"/>
            <a:ext cx="2394163" cy="369188"/>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marL="285636" indent="-285636" defTabSz="914034" fontAlgn="base">
              <a:spcBef>
                <a:spcPct val="0"/>
              </a:spcBef>
              <a:spcAft>
                <a:spcPct val="0"/>
              </a:spcAft>
              <a:buFont typeface="Arial" panose="020B0604020202020204" pitchFamily="34" charset="0"/>
              <a:buChar char="•"/>
              <a:defRPr/>
            </a:pPr>
            <a:r>
              <a:rPr lang="zh-CN" altLang="en-US" sz="1799" dirty="0">
                <a:solidFill>
                  <a:schemeClr val="bg1"/>
                </a:solidFill>
                <a:latin typeface="优设标题黑" panose="00000500000000000000" pitchFamily="2" charset="-122"/>
                <a:ea typeface="优设标题黑" panose="00000500000000000000" pitchFamily="2" charset="-122"/>
              </a:rPr>
              <a:t>直播商品定价方法</a:t>
            </a:r>
          </a:p>
        </p:txBody>
      </p:sp>
    </p:spTree>
    <p:extLst>
      <p:ext uri="{BB962C8B-B14F-4D97-AF65-F5344CB8AC3E}">
        <p14:creationId xmlns:p14="http://schemas.microsoft.com/office/powerpoint/2010/main" val="149300450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blinds(horizontal)">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984309">
            <a:hlinkClick r:id="rId3"/>
            <a:extLst>
              <a:ext uri="{FF2B5EF4-FFF2-40B4-BE49-F238E27FC236}">
                <a16:creationId xmlns:a16="http://schemas.microsoft.com/office/drawing/2014/main" id="{63589663-59F2-47A0-BF50-E6EFDD906508}"/>
              </a:ext>
            </a:extLst>
          </p:cNvPr>
          <p:cNvSpPr txBox="1"/>
          <p:nvPr/>
        </p:nvSpPr>
        <p:spPr>
          <a:xfrm>
            <a:off x="2764084" y="2700357"/>
            <a:ext cx="4039839" cy="1323439"/>
          </a:xfrm>
          <a:prstGeom prst="rect">
            <a:avLst/>
          </a:prstGeom>
        </p:spPr>
        <p:txBody>
          <a:bodyPr wrap="square">
            <a:spAutoFit/>
          </a:bodyPr>
          <a:lstStyle>
            <a:defPPr>
              <a:defRPr lang="zh-CN"/>
            </a:defPPr>
            <a:lvl1pPr>
              <a:defRPr sz="4800" b="1">
                <a:latin typeface="微软雅黑" panose="020B0503020204020204" pitchFamily="34" charset="-122"/>
                <a:ea typeface="微软雅黑" panose="020B0503020204020204" pitchFamily="34" charset="-122"/>
                <a:cs typeface="+mn-ea"/>
              </a:defRPr>
            </a:lvl1pPr>
          </a:lstStyle>
          <a:p>
            <a:pPr algn="ctr" defTabSz="914034" fontAlgn="base">
              <a:spcBef>
                <a:spcPct val="0"/>
              </a:spcBef>
              <a:spcAft>
                <a:spcPct val="0"/>
              </a:spcAft>
            </a:pPr>
            <a:r>
              <a:rPr lang="zh-CN" altLang="en-US" sz="4000" b="0" dirty="0">
                <a:solidFill>
                  <a:srgbClr val="000000"/>
                </a:solidFill>
                <a:latin typeface="优设标题黑" panose="00000500000000000000" pitchFamily="2" charset="-122"/>
                <a:ea typeface="优设标题黑" panose="00000500000000000000" pitchFamily="2" charset="-122"/>
              </a:rPr>
              <a:t>一根鲜食玉米</a:t>
            </a:r>
            <a:endParaRPr lang="en-US" altLang="zh-CN" sz="4000" b="0" dirty="0">
              <a:solidFill>
                <a:srgbClr val="000000"/>
              </a:solidFill>
              <a:latin typeface="优设标题黑" panose="00000500000000000000" pitchFamily="2" charset="-122"/>
              <a:ea typeface="优设标题黑" panose="00000500000000000000" pitchFamily="2" charset="-122"/>
            </a:endParaRPr>
          </a:p>
          <a:p>
            <a:pPr algn="ctr" defTabSz="914034" fontAlgn="base">
              <a:spcBef>
                <a:spcPct val="0"/>
              </a:spcBef>
              <a:spcAft>
                <a:spcPct val="0"/>
              </a:spcAft>
            </a:pPr>
            <a:r>
              <a:rPr lang="zh-CN" altLang="en-US" sz="4000" b="0" dirty="0">
                <a:solidFill>
                  <a:srgbClr val="000000"/>
                </a:solidFill>
                <a:latin typeface="优设标题黑" panose="00000500000000000000" pitchFamily="2" charset="-122"/>
                <a:ea typeface="优设标题黑" panose="00000500000000000000" pitchFamily="2" charset="-122"/>
              </a:rPr>
              <a:t>卖</a:t>
            </a:r>
            <a:r>
              <a:rPr lang="en-US" altLang="zh-CN" sz="4000" b="0" dirty="0">
                <a:solidFill>
                  <a:srgbClr val="000000"/>
                </a:solidFill>
                <a:latin typeface="优设标题黑" panose="00000500000000000000" pitchFamily="2" charset="-122"/>
                <a:ea typeface="优设标题黑" panose="00000500000000000000" pitchFamily="2" charset="-122"/>
              </a:rPr>
              <a:t>6</a:t>
            </a:r>
            <a:r>
              <a:rPr lang="zh-CN" altLang="en-US" sz="4000" b="0" dirty="0">
                <a:solidFill>
                  <a:srgbClr val="000000"/>
                </a:solidFill>
                <a:latin typeface="优设标题黑" panose="00000500000000000000" pitchFamily="2" charset="-122"/>
                <a:ea typeface="优设标题黑" panose="00000500000000000000" pitchFamily="2" charset="-122"/>
              </a:rPr>
              <a:t>元，贵吗</a:t>
            </a:r>
          </a:p>
        </p:txBody>
      </p:sp>
      <p:sp>
        <p:nvSpPr>
          <p:cNvPr id="42" name="628259">
            <a:extLst>
              <a:ext uri="{FF2B5EF4-FFF2-40B4-BE49-F238E27FC236}">
                <a16:creationId xmlns:a16="http://schemas.microsoft.com/office/drawing/2014/main" id="{E3F5F500-F987-49CC-B354-B5879689DF52}"/>
              </a:ext>
            </a:extLst>
          </p:cNvPr>
          <p:cNvSpPr/>
          <p:nvPr/>
        </p:nvSpPr>
        <p:spPr bwMode="auto">
          <a:xfrm>
            <a:off x="2869460" y="2019388"/>
            <a:ext cx="1367618" cy="452598"/>
          </a:xfrm>
          <a:prstGeom prst="roundRect">
            <a:avLst>
              <a:gd name="adj" fmla="val 50000"/>
            </a:avLst>
          </a:prstGeom>
          <a:solidFill>
            <a:srgbClr val="FFC000"/>
          </a:solidFill>
          <a:ln w="12700" cap="flat" cmpd="sng" algn="ctr">
            <a:noFill/>
            <a:prstDash val="solid"/>
            <a:roun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base">
              <a:spcBef>
                <a:spcPct val="0"/>
              </a:spcBef>
              <a:spcAft>
                <a:spcPct val="0"/>
              </a:spcAft>
            </a:pPr>
            <a:r>
              <a:rPr lang="zh-CN" altLang="en-US" sz="1999" dirty="0">
                <a:solidFill>
                  <a:srgbClr val="FFFFFF"/>
                </a:solidFill>
                <a:latin typeface="优设标题黑" panose="00000500000000000000" pitchFamily="2" charset="-122"/>
                <a:ea typeface="优设标题黑" panose="00000500000000000000" pitchFamily="2" charset="-122"/>
              </a:rPr>
              <a:t>视域拓展</a:t>
            </a:r>
          </a:p>
        </p:txBody>
      </p:sp>
      <p:grpSp>
        <p:nvGrpSpPr>
          <p:cNvPr id="62" name="835850">
            <a:extLst>
              <a:ext uri="{FF2B5EF4-FFF2-40B4-BE49-F238E27FC236}">
                <a16:creationId xmlns:a16="http://schemas.microsoft.com/office/drawing/2014/main" id="{90A17540-5463-49C9-8D88-6461F4905E34}"/>
              </a:ext>
            </a:extLst>
          </p:cNvPr>
          <p:cNvGrpSpPr/>
          <p:nvPr/>
        </p:nvGrpSpPr>
        <p:grpSpPr>
          <a:xfrm>
            <a:off x="1153256" y="2354197"/>
            <a:ext cx="1690305" cy="1690304"/>
            <a:chOff x="1153706" y="2353777"/>
            <a:chExt cx="1690965" cy="1690964"/>
          </a:xfrm>
        </p:grpSpPr>
        <p:sp>
          <p:nvSpPr>
            <p:cNvPr id="63" name="974014">
              <a:extLst>
                <a:ext uri="{FF2B5EF4-FFF2-40B4-BE49-F238E27FC236}">
                  <a16:creationId xmlns:a16="http://schemas.microsoft.com/office/drawing/2014/main" id="{5E55EE28-9432-4DA3-8B8F-C020D892510F}"/>
                </a:ext>
              </a:extLst>
            </p:cNvPr>
            <p:cNvSpPr/>
            <p:nvPr/>
          </p:nvSpPr>
          <p:spPr bwMode="auto">
            <a:xfrm>
              <a:off x="1153706" y="2353777"/>
              <a:ext cx="1690965" cy="1690964"/>
            </a:xfrm>
            <a:prstGeom prst="ellipse">
              <a:avLst/>
            </a:prstGeom>
            <a:solidFill>
              <a:srgbClr val="0760D9"/>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endParaRPr lang="zh-CN" altLang="en-US" sz="1999" dirty="0">
                <a:solidFill>
                  <a:srgbClr val="FFFFFF"/>
                </a:solidFill>
                <a:latin typeface="优设标题黑" panose="00000500000000000000" pitchFamily="2" charset="-122"/>
                <a:ea typeface="优设标题黑" panose="00000500000000000000" pitchFamily="2" charset="-122"/>
              </a:endParaRPr>
            </a:p>
          </p:txBody>
        </p:sp>
        <p:sp>
          <p:nvSpPr>
            <p:cNvPr id="64" name="719295">
              <a:extLst>
                <a:ext uri="{FF2B5EF4-FFF2-40B4-BE49-F238E27FC236}">
                  <a16:creationId xmlns:a16="http://schemas.microsoft.com/office/drawing/2014/main" id="{FB56B170-CCBC-4CA6-893F-705AB38D317A}"/>
                </a:ext>
              </a:extLst>
            </p:cNvPr>
            <p:cNvSpPr/>
            <p:nvPr/>
          </p:nvSpPr>
          <p:spPr bwMode="auto">
            <a:xfrm rot="2700000">
              <a:off x="1813991" y="2954946"/>
              <a:ext cx="865676" cy="983550"/>
            </a:xfrm>
            <a:prstGeom prst="rect">
              <a:avLst/>
            </a:prstGeom>
            <a:gradFill>
              <a:gsLst>
                <a:gs pos="0">
                  <a:schemeClr val="tx1">
                    <a:alpha val="40000"/>
                  </a:schemeClr>
                </a:gs>
                <a:gs pos="100000">
                  <a:schemeClr val="tx1">
                    <a:alpha val="0"/>
                  </a:schemeClr>
                </a:gs>
              </a:gsLst>
              <a:lin ang="0" scaled="0"/>
            </a:gradFill>
            <a:ln w="9525" cap="flat" cmpd="sng" algn="ctr">
              <a:noFill/>
              <a:prstDash val="solid"/>
              <a:round/>
              <a:headEnd type="none" w="med" len="med"/>
              <a:tailEnd type="none" w="med" len="med"/>
            </a:ln>
            <a:effectLst/>
          </p:spPr>
          <p:txBody>
            <a:bodyPr vert="horz" wrap="square" lIns="91356" tIns="45678" rIns="91356" bIns="45678" numCol="1" rtlCol="0" anchor="t" anchorCtr="0" compatLnSpc="1">
              <a:prstTxWarp prst="textNoShape">
                <a:avLst/>
              </a:prstTxWarp>
            </a:bodyPr>
            <a:lstStyle/>
            <a:p>
              <a:pPr defTabSz="913577" fontAlgn="base">
                <a:spcBef>
                  <a:spcPct val="0"/>
                </a:spcBef>
                <a:spcAft>
                  <a:spcPct val="0"/>
                </a:spcAft>
                <a:defRPr/>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65" name="180615">
              <a:extLst>
                <a:ext uri="{FF2B5EF4-FFF2-40B4-BE49-F238E27FC236}">
                  <a16:creationId xmlns:a16="http://schemas.microsoft.com/office/drawing/2014/main" id="{3088492F-2212-45A1-ABE7-F446A4864C0E}"/>
                </a:ext>
              </a:extLst>
            </p:cNvPr>
            <p:cNvSpPr/>
            <p:nvPr/>
          </p:nvSpPr>
          <p:spPr bwMode="auto">
            <a:xfrm>
              <a:off x="1500001" y="2700072"/>
              <a:ext cx="998376" cy="998375"/>
            </a:xfrm>
            <a:prstGeom prst="ellipse">
              <a:avLst/>
            </a:prstGeom>
            <a:solidFill>
              <a:srgbClr val="FFC000"/>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3577" fontAlgn="base">
                <a:spcBef>
                  <a:spcPct val="0"/>
                </a:spcBef>
                <a:spcAft>
                  <a:spcPct val="0"/>
                </a:spcAft>
                <a:defRPr/>
              </a:pPr>
              <a:endParaRPr lang="zh-CN" altLang="en-US" sz="1998" dirty="0">
                <a:solidFill>
                  <a:srgbClr val="FFFFFF"/>
                </a:solidFill>
                <a:latin typeface="优设标题黑" panose="00000500000000000000" pitchFamily="2" charset="-122"/>
                <a:ea typeface="优设标题黑" panose="00000500000000000000" pitchFamily="2" charset="-122"/>
              </a:endParaRPr>
            </a:p>
          </p:txBody>
        </p:sp>
        <p:sp>
          <p:nvSpPr>
            <p:cNvPr id="66" name="925896">
              <a:extLst>
                <a:ext uri="{FF2B5EF4-FFF2-40B4-BE49-F238E27FC236}">
                  <a16:creationId xmlns:a16="http://schemas.microsoft.com/office/drawing/2014/main" id="{35BC7978-FE76-45FC-A26D-F57126D50A14}"/>
                </a:ext>
              </a:extLst>
            </p:cNvPr>
            <p:cNvSpPr/>
            <p:nvPr/>
          </p:nvSpPr>
          <p:spPr bwMode="auto">
            <a:xfrm>
              <a:off x="1734801" y="2788775"/>
              <a:ext cx="468667" cy="820968"/>
            </a:xfrm>
            <a:custGeom>
              <a:avLst/>
              <a:gdLst/>
              <a:ahLst/>
              <a:cxnLst/>
              <a:rect l="l" t="t" r="r" b="b"/>
              <a:pathLst>
                <a:path w="1108091" h="1941052">
                  <a:moveTo>
                    <a:pt x="522494" y="1443800"/>
                  </a:moveTo>
                  <a:cubicBezTo>
                    <a:pt x="599690" y="1444956"/>
                    <a:pt x="662373" y="1467884"/>
                    <a:pt x="710541" y="1512582"/>
                  </a:cubicBezTo>
                  <a:cubicBezTo>
                    <a:pt x="758710" y="1557280"/>
                    <a:pt x="783531" y="1616807"/>
                    <a:pt x="785003" y="1691164"/>
                  </a:cubicBezTo>
                  <a:cubicBezTo>
                    <a:pt x="783531" y="1765626"/>
                    <a:pt x="758710" y="1825574"/>
                    <a:pt x="710541" y="1871008"/>
                  </a:cubicBezTo>
                  <a:cubicBezTo>
                    <a:pt x="662373" y="1916442"/>
                    <a:pt x="599690" y="1939790"/>
                    <a:pt x="522494" y="1941052"/>
                  </a:cubicBezTo>
                  <a:cubicBezTo>
                    <a:pt x="445298" y="1939790"/>
                    <a:pt x="382616" y="1916442"/>
                    <a:pt x="334447" y="1871008"/>
                  </a:cubicBezTo>
                  <a:cubicBezTo>
                    <a:pt x="286278" y="1825574"/>
                    <a:pt x="261458" y="1765626"/>
                    <a:pt x="259985" y="1691164"/>
                  </a:cubicBezTo>
                  <a:cubicBezTo>
                    <a:pt x="261458" y="1616807"/>
                    <a:pt x="286278" y="1557280"/>
                    <a:pt x="334447" y="1512582"/>
                  </a:cubicBezTo>
                  <a:cubicBezTo>
                    <a:pt x="382616" y="1467884"/>
                    <a:pt x="445298" y="1444956"/>
                    <a:pt x="522494" y="1443800"/>
                  </a:cubicBezTo>
                  <a:close/>
                  <a:moveTo>
                    <a:pt x="562880" y="0"/>
                  </a:moveTo>
                  <a:cubicBezTo>
                    <a:pt x="723635" y="158"/>
                    <a:pt x="853943" y="40859"/>
                    <a:pt x="953804" y="122105"/>
                  </a:cubicBezTo>
                  <a:cubicBezTo>
                    <a:pt x="1053665" y="203350"/>
                    <a:pt x="1105094" y="324192"/>
                    <a:pt x="1108091" y="484632"/>
                  </a:cubicBezTo>
                  <a:cubicBezTo>
                    <a:pt x="1105587" y="578229"/>
                    <a:pt x="1081726" y="655911"/>
                    <a:pt x="1036509" y="717680"/>
                  </a:cubicBezTo>
                  <a:cubicBezTo>
                    <a:pt x="991291" y="779449"/>
                    <a:pt x="939744" y="835439"/>
                    <a:pt x="881866" y="885652"/>
                  </a:cubicBezTo>
                  <a:cubicBezTo>
                    <a:pt x="823989" y="935865"/>
                    <a:pt x="774808" y="990436"/>
                    <a:pt x="734323" y="1049366"/>
                  </a:cubicBezTo>
                  <a:cubicBezTo>
                    <a:pt x="693839" y="1108295"/>
                    <a:pt x="677077" y="1181718"/>
                    <a:pt x="684038" y="1269635"/>
                  </a:cubicBezTo>
                  <a:lnTo>
                    <a:pt x="358426" y="1269635"/>
                  </a:lnTo>
                  <a:cubicBezTo>
                    <a:pt x="347028" y="1169268"/>
                    <a:pt x="359727" y="1084776"/>
                    <a:pt x="396525" y="1016158"/>
                  </a:cubicBezTo>
                  <a:cubicBezTo>
                    <a:pt x="433322" y="947540"/>
                    <a:pt x="479308" y="887421"/>
                    <a:pt x="534484" y="835801"/>
                  </a:cubicBezTo>
                  <a:cubicBezTo>
                    <a:pt x="589659" y="784181"/>
                    <a:pt x="639117" y="733686"/>
                    <a:pt x="682855" y="684314"/>
                  </a:cubicBezTo>
                  <a:cubicBezTo>
                    <a:pt x="726593" y="634942"/>
                    <a:pt x="749705" y="579320"/>
                    <a:pt x="752189" y="517446"/>
                  </a:cubicBezTo>
                  <a:cubicBezTo>
                    <a:pt x="751611" y="448769"/>
                    <a:pt x="731313" y="395551"/>
                    <a:pt x="691295" y="357795"/>
                  </a:cubicBezTo>
                  <a:cubicBezTo>
                    <a:pt x="651277" y="320038"/>
                    <a:pt x="595010" y="300897"/>
                    <a:pt x="522494" y="300371"/>
                  </a:cubicBezTo>
                  <a:cubicBezTo>
                    <a:pt x="462336" y="300371"/>
                    <a:pt x="406595" y="313623"/>
                    <a:pt x="355271" y="340126"/>
                  </a:cubicBezTo>
                  <a:cubicBezTo>
                    <a:pt x="303947" y="366629"/>
                    <a:pt x="254516" y="406384"/>
                    <a:pt x="206978" y="459391"/>
                  </a:cubicBezTo>
                  <a:lnTo>
                    <a:pt x="0" y="267557"/>
                  </a:lnTo>
                  <a:cubicBezTo>
                    <a:pt x="70781" y="185734"/>
                    <a:pt x="153236" y="120948"/>
                    <a:pt x="247364" y="73200"/>
                  </a:cubicBezTo>
                  <a:cubicBezTo>
                    <a:pt x="341493" y="25452"/>
                    <a:pt x="446665" y="1052"/>
                    <a:pt x="562880" y="0"/>
                  </a:cubicBezTo>
                  <a:close/>
                </a:path>
              </a:pathLst>
            </a:custGeom>
            <a:solidFill>
              <a:schemeClr val="bg1"/>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defRPr/>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pic>
        <p:nvPicPr>
          <p:cNvPr id="3" name="图片 2">
            <a:extLst>
              <a:ext uri="{FF2B5EF4-FFF2-40B4-BE49-F238E27FC236}">
                <a16:creationId xmlns:a16="http://schemas.microsoft.com/office/drawing/2014/main" id="{C863C723-5EB2-0E40-BBAD-0FBBB7F67AF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600324" y="1324507"/>
            <a:ext cx="5011218" cy="5011218"/>
          </a:xfrm>
          <a:prstGeom prst="rect">
            <a:avLst/>
          </a:prstGeom>
        </p:spPr>
      </p:pic>
      <p:sp>
        <p:nvSpPr>
          <p:cNvPr id="2" name="356729">
            <a:hlinkClick r:id="rId3"/>
            <a:extLst>
              <a:ext uri="{FF2B5EF4-FFF2-40B4-BE49-F238E27FC236}">
                <a16:creationId xmlns:a16="http://schemas.microsoft.com/office/drawing/2014/main" id="{14655F66-CAE6-84A7-5394-1DC0CBEE9327}"/>
              </a:ext>
            </a:extLst>
          </p:cNvPr>
          <p:cNvSpPr txBox="1"/>
          <p:nvPr/>
        </p:nvSpPr>
        <p:spPr>
          <a:xfrm>
            <a:off x="2875134" y="4256429"/>
            <a:ext cx="5396620" cy="565604"/>
          </a:xfrm>
          <a:prstGeom prst="rect">
            <a:avLst/>
          </a:prstGeom>
          <a:noFill/>
        </p:spPr>
        <p:txBody>
          <a:bodyPr wrap="square">
            <a:spAutoFit/>
          </a:bodyPr>
          <a:lstStyle>
            <a:defPPr>
              <a:defRPr lang="zh-CN"/>
            </a:defPPr>
            <a:lvl1pPr algn="just">
              <a:lnSpc>
                <a:spcPct val="120000"/>
              </a:lnSpc>
              <a:defRPr sz="1599">
                <a:latin typeface="微软雅黑" panose="020B0503020204020204" pitchFamily="34" charset="-122"/>
                <a:ea typeface="微软雅黑" panose="020B0503020204020204" pitchFamily="34" charset="-122"/>
              </a:defRPr>
            </a:lvl1pPr>
          </a:lstStyle>
          <a:p>
            <a:pPr defTabSz="914034" fontAlgn="base">
              <a:spcBef>
                <a:spcPct val="0"/>
              </a:spcBef>
              <a:spcAft>
                <a:spcPct val="0"/>
              </a:spcAft>
            </a:pPr>
            <a:r>
              <a:rPr lang="zh-CN" altLang="en-US" sz="2800" dirty="0">
                <a:solidFill>
                  <a:srgbClr val="000000"/>
                </a:solidFill>
                <a:latin typeface="优设标题黑" panose="00000500000000000000" pitchFamily="2" charset="-122"/>
                <a:ea typeface="优设标题黑" panose="00000500000000000000" pitchFamily="2" charset="-122"/>
              </a:rPr>
              <a:t>蔬菜直播带货有甜头吗？</a:t>
            </a:r>
          </a:p>
        </p:txBody>
      </p:sp>
    </p:spTree>
    <p:extLst>
      <p:ext uri="{BB962C8B-B14F-4D97-AF65-F5344CB8AC3E}">
        <p14:creationId xmlns:p14="http://schemas.microsoft.com/office/powerpoint/2010/main" val="1039555800"/>
      </p:ext>
    </p:extLst>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601716">
            <a:extLst>
              <a:ext uri="{FF2B5EF4-FFF2-40B4-BE49-F238E27FC236}">
                <a16:creationId xmlns:a16="http://schemas.microsoft.com/office/drawing/2014/main" id="{9C4B7C4D-4AC5-4634-8E51-08F65DE0307F}"/>
              </a:ext>
            </a:extLst>
          </p:cNvPr>
          <p:cNvSpPr/>
          <p:nvPr/>
        </p:nvSpPr>
        <p:spPr>
          <a:xfrm>
            <a:off x="1119965" y="2222151"/>
            <a:ext cx="2689141" cy="586827"/>
          </a:xfrm>
          <a:prstGeom prst="rect">
            <a:avLst/>
          </a:prstGeom>
        </p:spPr>
        <p:txBody>
          <a:bodyPr wrap="square">
            <a:spAutoFit/>
          </a:bodyPr>
          <a:lstStyle/>
          <a:p>
            <a:pPr algn="r" defTabSz="913668" fontAlgn="base">
              <a:lnSpc>
                <a:spcPct val="120000"/>
              </a:lnSpc>
              <a:spcBef>
                <a:spcPct val="0"/>
              </a:spcBef>
              <a:spcAft>
                <a:spcPct val="0"/>
              </a:spcAft>
              <a:defRPr/>
            </a:pPr>
            <a:r>
              <a:rPr lang="zh-CN" altLang="en-US" sz="1398" kern="100" dirty="0">
                <a:solidFill>
                  <a:srgbClr val="7F7F7F"/>
                </a:solidFill>
                <a:latin typeface="优设标题黑" panose="00000500000000000000" pitchFamily="2" charset="-122"/>
                <a:ea typeface="优设标题黑" panose="00000500000000000000" pitchFamily="2" charset="-122"/>
                <a:cs typeface="+mn-ea"/>
                <a:sym typeface="Arial" panose="020B0604020202020204" pitchFamily="34" charset="0"/>
              </a:rPr>
              <a:t>根据市场上竞争对手的价格制定自己产品的价格。</a:t>
            </a:r>
          </a:p>
        </p:txBody>
      </p:sp>
      <p:sp>
        <p:nvSpPr>
          <p:cNvPr id="37" name="446987">
            <a:extLst>
              <a:ext uri="{FF2B5EF4-FFF2-40B4-BE49-F238E27FC236}">
                <a16:creationId xmlns:a16="http://schemas.microsoft.com/office/drawing/2014/main" id="{921B83AF-3E60-480C-A8B7-438FB4D92AE4}"/>
              </a:ext>
            </a:extLst>
          </p:cNvPr>
          <p:cNvSpPr txBox="1">
            <a:spLocks noChangeArrowheads="1"/>
          </p:cNvSpPr>
          <p:nvPr/>
        </p:nvSpPr>
        <p:spPr bwMode="auto">
          <a:xfrm>
            <a:off x="859381" y="1884427"/>
            <a:ext cx="3040668" cy="403863"/>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defPPr>
              <a:defRPr lang="zh-CN"/>
            </a:defPPr>
            <a:lvl1pPr algn="just">
              <a:lnSpc>
                <a:spcPct val="120000"/>
              </a:lnSpc>
              <a:defRPr sz="1600">
                <a:latin typeface="+mj-ea"/>
                <a:ea typeface="+mj-ea"/>
              </a:defRPr>
            </a:lvl1pPr>
          </a:lstStyle>
          <a:p>
            <a:pPr algn="r" defTabSz="913668" fontAlgn="base">
              <a:spcBef>
                <a:spcPct val="0"/>
              </a:spcBef>
              <a:spcAft>
                <a:spcPct val="0"/>
              </a:spcAft>
              <a:defRPr/>
            </a:pPr>
            <a:r>
              <a:rPr lang="en-US" altLang="zh-CN" sz="1798" dirty="0">
                <a:solidFill>
                  <a:srgbClr val="3D3D3D"/>
                </a:solidFill>
                <a:latin typeface="优设标题黑" panose="00000500000000000000" pitchFamily="2" charset="-122"/>
                <a:ea typeface="优设标题黑" panose="00000500000000000000" pitchFamily="2" charset="-122"/>
              </a:rPr>
              <a:t>1.</a:t>
            </a:r>
            <a:r>
              <a:rPr lang="zh-CN" altLang="en-US" sz="1798" dirty="0">
                <a:solidFill>
                  <a:srgbClr val="3D3D3D"/>
                </a:solidFill>
                <a:latin typeface="优设标题黑" panose="00000500000000000000" pitchFamily="2" charset="-122"/>
                <a:ea typeface="优设标题黑" panose="00000500000000000000" pitchFamily="2" charset="-122"/>
              </a:rPr>
              <a:t>竞争定价策略</a:t>
            </a:r>
          </a:p>
        </p:txBody>
      </p:sp>
      <p:sp>
        <p:nvSpPr>
          <p:cNvPr id="39" name="189737">
            <a:extLst>
              <a:ext uri="{FF2B5EF4-FFF2-40B4-BE49-F238E27FC236}">
                <a16:creationId xmlns:a16="http://schemas.microsoft.com/office/drawing/2014/main" id="{85D371C9-77CD-4A8B-A0DA-CA318EE45D9F}"/>
              </a:ext>
            </a:extLst>
          </p:cNvPr>
          <p:cNvSpPr txBox="1">
            <a:spLocks noChangeArrowheads="1"/>
          </p:cNvSpPr>
          <p:nvPr/>
        </p:nvSpPr>
        <p:spPr bwMode="auto">
          <a:xfrm>
            <a:off x="8362847" y="2284441"/>
            <a:ext cx="3040668" cy="396262"/>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defPPr>
              <a:defRPr lang="zh-CN"/>
            </a:defPPr>
            <a:lvl1pPr algn="just">
              <a:lnSpc>
                <a:spcPct val="120000"/>
              </a:lnSpc>
              <a:defRPr sz="1600">
                <a:latin typeface="+mj-ea"/>
                <a:ea typeface="+mj-ea"/>
              </a:defRPr>
            </a:lvl1pPr>
          </a:lstStyle>
          <a:p>
            <a:pPr algn="l" defTabSz="913668" fontAlgn="base">
              <a:spcBef>
                <a:spcPct val="0"/>
              </a:spcBef>
              <a:spcAft>
                <a:spcPct val="0"/>
              </a:spcAft>
              <a:defRPr/>
            </a:pPr>
            <a:r>
              <a:rPr lang="en-US" altLang="zh-CN" sz="1798" dirty="0">
                <a:solidFill>
                  <a:srgbClr val="3D3D3D"/>
                </a:solidFill>
                <a:latin typeface="优设标题黑" panose="00000500000000000000" pitchFamily="2" charset="-122"/>
                <a:ea typeface="优设标题黑" panose="00000500000000000000" pitchFamily="2" charset="-122"/>
              </a:rPr>
              <a:t>4.</a:t>
            </a:r>
            <a:r>
              <a:rPr lang="zh-CN" altLang="en-US" sz="1798" dirty="0">
                <a:solidFill>
                  <a:srgbClr val="3D3D3D"/>
                </a:solidFill>
                <a:latin typeface="优设标题黑" panose="00000500000000000000" pitchFamily="2" charset="-122"/>
                <a:ea typeface="优设标题黑" panose="00000500000000000000" pitchFamily="2" charset="-122"/>
              </a:rPr>
              <a:t>促销定价策略</a:t>
            </a:r>
          </a:p>
        </p:txBody>
      </p:sp>
      <p:sp>
        <p:nvSpPr>
          <p:cNvPr id="40" name="924918">
            <a:extLst>
              <a:ext uri="{FF2B5EF4-FFF2-40B4-BE49-F238E27FC236}">
                <a16:creationId xmlns:a16="http://schemas.microsoft.com/office/drawing/2014/main" id="{45D26D4C-647A-4EDC-B470-4772175894DB}"/>
              </a:ext>
            </a:extLst>
          </p:cNvPr>
          <p:cNvSpPr/>
          <p:nvPr/>
        </p:nvSpPr>
        <p:spPr>
          <a:xfrm>
            <a:off x="1730477" y="3668821"/>
            <a:ext cx="2078629" cy="586827"/>
          </a:xfrm>
          <a:prstGeom prst="rect">
            <a:avLst/>
          </a:prstGeom>
        </p:spPr>
        <p:txBody>
          <a:bodyPr wrap="square">
            <a:spAutoFit/>
          </a:bodyPr>
          <a:lstStyle/>
          <a:p>
            <a:pPr algn="r" defTabSz="913668" fontAlgn="base">
              <a:lnSpc>
                <a:spcPct val="120000"/>
              </a:lnSpc>
              <a:spcBef>
                <a:spcPct val="0"/>
              </a:spcBef>
              <a:spcAft>
                <a:spcPct val="0"/>
              </a:spcAft>
              <a:defRPr/>
            </a:pPr>
            <a:r>
              <a:rPr lang="zh-CN" altLang="en-US" sz="1398" kern="100" dirty="0">
                <a:solidFill>
                  <a:srgbClr val="7F7F7F"/>
                </a:solidFill>
                <a:latin typeface="优设标题黑" panose="00000500000000000000" pitchFamily="2" charset="-122"/>
                <a:ea typeface="优设标题黑" panose="00000500000000000000" pitchFamily="2" charset="-122"/>
                <a:cs typeface="+mn-ea"/>
                <a:sym typeface="Arial" panose="020B0604020202020204" pitchFamily="34" charset="0"/>
              </a:rPr>
              <a:t>根据产品的差异化特点制定定价方案。</a:t>
            </a:r>
          </a:p>
        </p:txBody>
      </p:sp>
      <p:sp>
        <p:nvSpPr>
          <p:cNvPr id="41" name="396438">
            <a:extLst>
              <a:ext uri="{FF2B5EF4-FFF2-40B4-BE49-F238E27FC236}">
                <a16:creationId xmlns:a16="http://schemas.microsoft.com/office/drawing/2014/main" id="{0B83AC46-99C7-46C4-BC77-401C1C960975}"/>
              </a:ext>
            </a:extLst>
          </p:cNvPr>
          <p:cNvSpPr txBox="1">
            <a:spLocks noChangeArrowheads="1"/>
          </p:cNvSpPr>
          <p:nvPr/>
        </p:nvSpPr>
        <p:spPr bwMode="auto">
          <a:xfrm>
            <a:off x="859381" y="3331097"/>
            <a:ext cx="3040668" cy="403863"/>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defPPr>
              <a:defRPr lang="zh-CN"/>
            </a:defPPr>
            <a:lvl1pPr algn="just">
              <a:lnSpc>
                <a:spcPct val="120000"/>
              </a:lnSpc>
              <a:defRPr sz="1600">
                <a:latin typeface="+mj-ea"/>
                <a:ea typeface="+mj-ea"/>
              </a:defRPr>
            </a:lvl1pPr>
          </a:lstStyle>
          <a:p>
            <a:pPr algn="r" defTabSz="913668" fontAlgn="base">
              <a:spcBef>
                <a:spcPct val="0"/>
              </a:spcBef>
              <a:spcAft>
                <a:spcPct val="0"/>
              </a:spcAft>
              <a:defRPr/>
            </a:pPr>
            <a:r>
              <a:rPr lang="en-US" altLang="zh-CN" sz="1798" dirty="0">
                <a:solidFill>
                  <a:srgbClr val="3D3D3D"/>
                </a:solidFill>
                <a:latin typeface="优设标题黑" panose="00000500000000000000" pitchFamily="2" charset="-122"/>
                <a:ea typeface="优设标题黑" panose="00000500000000000000" pitchFamily="2" charset="-122"/>
              </a:rPr>
              <a:t>2.</a:t>
            </a:r>
            <a:r>
              <a:rPr lang="zh-CN" altLang="en-US" sz="1798" dirty="0">
                <a:solidFill>
                  <a:srgbClr val="3D3D3D"/>
                </a:solidFill>
                <a:latin typeface="优设标题黑" panose="00000500000000000000" pitchFamily="2" charset="-122"/>
                <a:ea typeface="优设标题黑" panose="00000500000000000000" pitchFamily="2" charset="-122"/>
              </a:rPr>
              <a:t>差异化定价策略</a:t>
            </a:r>
          </a:p>
        </p:txBody>
      </p:sp>
      <p:sp>
        <p:nvSpPr>
          <p:cNvPr id="44" name="975458">
            <a:extLst>
              <a:ext uri="{FF2B5EF4-FFF2-40B4-BE49-F238E27FC236}">
                <a16:creationId xmlns:a16="http://schemas.microsoft.com/office/drawing/2014/main" id="{056DC210-1E51-44CC-8E7C-9307FEEC9233}"/>
              </a:ext>
            </a:extLst>
          </p:cNvPr>
          <p:cNvSpPr/>
          <p:nvPr/>
        </p:nvSpPr>
        <p:spPr>
          <a:xfrm>
            <a:off x="1288026" y="4881800"/>
            <a:ext cx="2521080" cy="586827"/>
          </a:xfrm>
          <a:prstGeom prst="rect">
            <a:avLst/>
          </a:prstGeom>
        </p:spPr>
        <p:txBody>
          <a:bodyPr wrap="square">
            <a:spAutoFit/>
          </a:bodyPr>
          <a:lstStyle/>
          <a:p>
            <a:pPr algn="r" defTabSz="913668" fontAlgn="base">
              <a:lnSpc>
                <a:spcPct val="120000"/>
              </a:lnSpc>
              <a:spcBef>
                <a:spcPct val="0"/>
              </a:spcBef>
              <a:spcAft>
                <a:spcPct val="0"/>
              </a:spcAft>
              <a:defRPr/>
            </a:pPr>
            <a:r>
              <a:rPr lang="zh-CN" altLang="en-US" sz="1398" kern="100" dirty="0">
                <a:solidFill>
                  <a:srgbClr val="7F7F7F"/>
                </a:solidFill>
                <a:latin typeface="优设标题黑" panose="00000500000000000000" pitchFamily="2" charset="-122"/>
                <a:ea typeface="优设标题黑" panose="00000500000000000000" pitchFamily="2" charset="-122"/>
                <a:cs typeface="+mn-ea"/>
                <a:sym typeface="Arial" panose="020B0604020202020204" pitchFamily="34" charset="0"/>
              </a:rPr>
              <a:t>将几个相关产品或服务捆绑在一起，以打包销售的形式推出。</a:t>
            </a:r>
          </a:p>
        </p:txBody>
      </p:sp>
      <p:sp>
        <p:nvSpPr>
          <p:cNvPr id="45" name="710639">
            <a:extLst>
              <a:ext uri="{FF2B5EF4-FFF2-40B4-BE49-F238E27FC236}">
                <a16:creationId xmlns:a16="http://schemas.microsoft.com/office/drawing/2014/main" id="{4F0895BC-6B07-4941-A356-028583D4C305}"/>
              </a:ext>
            </a:extLst>
          </p:cNvPr>
          <p:cNvSpPr txBox="1">
            <a:spLocks noChangeArrowheads="1"/>
          </p:cNvSpPr>
          <p:nvPr/>
        </p:nvSpPr>
        <p:spPr bwMode="auto">
          <a:xfrm>
            <a:off x="859381" y="4544077"/>
            <a:ext cx="3040668" cy="403863"/>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defPPr>
              <a:defRPr lang="zh-CN"/>
            </a:defPPr>
            <a:lvl1pPr algn="just">
              <a:lnSpc>
                <a:spcPct val="120000"/>
              </a:lnSpc>
              <a:defRPr sz="1600">
                <a:latin typeface="+mj-ea"/>
                <a:ea typeface="+mj-ea"/>
              </a:defRPr>
            </a:lvl1pPr>
          </a:lstStyle>
          <a:p>
            <a:pPr algn="r" defTabSz="913668" fontAlgn="base">
              <a:spcBef>
                <a:spcPct val="0"/>
              </a:spcBef>
              <a:spcAft>
                <a:spcPct val="0"/>
              </a:spcAft>
              <a:defRPr/>
            </a:pPr>
            <a:r>
              <a:rPr lang="en-US" altLang="zh-CN" sz="1798" dirty="0">
                <a:solidFill>
                  <a:srgbClr val="3D3D3D"/>
                </a:solidFill>
                <a:latin typeface="优设标题黑" panose="00000500000000000000" pitchFamily="2" charset="-122"/>
                <a:ea typeface="优设标题黑" panose="00000500000000000000" pitchFamily="2" charset="-122"/>
              </a:rPr>
              <a:t>3.</a:t>
            </a:r>
            <a:r>
              <a:rPr lang="zh-CN" altLang="en-US" sz="1798" dirty="0">
                <a:solidFill>
                  <a:srgbClr val="3D3D3D"/>
                </a:solidFill>
                <a:latin typeface="优设标题黑" panose="00000500000000000000" pitchFamily="2" charset="-122"/>
                <a:ea typeface="优设标题黑" panose="00000500000000000000" pitchFamily="2" charset="-122"/>
              </a:rPr>
              <a:t>捆绑定价策略</a:t>
            </a:r>
          </a:p>
        </p:txBody>
      </p:sp>
      <p:sp>
        <p:nvSpPr>
          <p:cNvPr id="47" name="453479">
            <a:extLst>
              <a:ext uri="{FF2B5EF4-FFF2-40B4-BE49-F238E27FC236}">
                <a16:creationId xmlns:a16="http://schemas.microsoft.com/office/drawing/2014/main" id="{A2C4BAAD-ED69-495D-8890-DED71602BE8E}"/>
              </a:ext>
            </a:extLst>
          </p:cNvPr>
          <p:cNvSpPr txBox="1">
            <a:spLocks noChangeArrowheads="1"/>
          </p:cNvSpPr>
          <p:nvPr/>
        </p:nvSpPr>
        <p:spPr bwMode="auto">
          <a:xfrm>
            <a:off x="8362847" y="3969898"/>
            <a:ext cx="3040668" cy="396262"/>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defPPr>
              <a:defRPr lang="zh-CN"/>
            </a:defPPr>
            <a:lvl1pPr algn="just">
              <a:lnSpc>
                <a:spcPct val="120000"/>
              </a:lnSpc>
              <a:defRPr sz="1600">
                <a:latin typeface="+mj-ea"/>
                <a:ea typeface="+mj-ea"/>
              </a:defRPr>
            </a:lvl1pPr>
          </a:lstStyle>
          <a:p>
            <a:pPr algn="l" defTabSz="913668" fontAlgn="base">
              <a:spcBef>
                <a:spcPct val="0"/>
              </a:spcBef>
              <a:spcAft>
                <a:spcPct val="0"/>
              </a:spcAft>
              <a:defRPr/>
            </a:pPr>
            <a:r>
              <a:rPr lang="en-US" altLang="zh-CN" sz="1798" dirty="0">
                <a:solidFill>
                  <a:srgbClr val="3D3D3D"/>
                </a:solidFill>
                <a:latin typeface="优设标题黑" panose="00000500000000000000" pitchFamily="2" charset="-122"/>
                <a:ea typeface="优设标题黑" panose="00000500000000000000" pitchFamily="2" charset="-122"/>
              </a:rPr>
              <a:t>5.</a:t>
            </a:r>
            <a:r>
              <a:rPr lang="zh-CN" altLang="en-US" sz="1798" dirty="0">
                <a:solidFill>
                  <a:srgbClr val="3D3D3D"/>
                </a:solidFill>
                <a:latin typeface="优设标题黑" panose="00000500000000000000" pitchFamily="2" charset="-122"/>
                <a:ea typeface="优设标题黑" panose="00000500000000000000" pitchFamily="2" charset="-122"/>
              </a:rPr>
              <a:t>舍入定价策略</a:t>
            </a:r>
          </a:p>
        </p:txBody>
      </p:sp>
      <p:sp>
        <p:nvSpPr>
          <p:cNvPr id="48" name="298650">
            <a:extLst>
              <a:ext uri="{FF2B5EF4-FFF2-40B4-BE49-F238E27FC236}">
                <a16:creationId xmlns:a16="http://schemas.microsoft.com/office/drawing/2014/main" id="{CC07721C-DB67-47A0-A3BB-10B3FD04B58E}"/>
              </a:ext>
            </a:extLst>
          </p:cNvPr>
          <p:cNvSpPr/>
          <p:nvPr/>
        </p:nvSpPr>
        <p:spPr bwMode="auto">
          <a:xfrm>
            <a:off x="3924337" y="4637550"/>
            <a:ext cx="689825" cy="689825"/>
          </a:xfrm>
          <a:prstGeom prst="roundRect">
            <a:avLst>
              <a:gd name="adj" fmla="val 50000"/>
            </a:avLst>
          </a:prstGeom>
          <a:solidFill>
            <a:srgbClr val="0760D9"/>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3668" fontAlgn="base">
              <a:spcBef>
                <a:spcPct val="0"/>
              </a:spcBef>
              <a:spcAft>
                <a:spcPct val="0"/>
              </a:spcAft>
              <a:defRPr/>
            </a:pPr>
            <a:endParaRPr lang="zh-CN" altLang="en-US" sz="1998" dirty="0">
              <a:solidFill>
                <a:srgbClr val="FFFFFF"/>
              </a:solidFill>
              <a:latin typeface="优设标题黑" panose="00000500000000000000" pitchFamily="2" charset="-122"/>
              <a:ea typeface="优设标题黑" panose="00000500000000000000" pitchFamily="2" charset="-122"/>
            </a:endParaRPr>
          </a:p>
        </p:txBody>
      </p:sp>
      <p:sp>
        <p:nvSpPr>
          <p:cNvPr id="49" name="660070">
            <a:extLst>
              <a:ext uri="{FF2B5EF4-FFF2-40B4-BE49-F238E27FC236}">
                <a16:creationId xmlns:a16="http://schemas.microsoft.com/office/drawing/2014/main" id="{31BD6CA5-D5D0-469E-9C22-AFF71AB33EDC}"/>
              </a:ext>
            </a:extLst>
          </p:cNvPr>
          <p:cNvSpPr/>
          <p:nvPr/>
        </p:nvSpPr>
        <p:spPr bwMode="auto">
          <a:xfrm>
            <a:off x="3924337" y="1978763"/>
            <a:ext cx="689825" cy="689825"/>
          </a:xfrm>
          <a:prstGeom prst="roundRect">
            <a:avLst>
              <a:gd name="adj" fmla="val 50000"/>
            </a:avLst>
          </a:prstGeom>
          <a:solidFill>
            <a:srgbClr val="0760D9"/>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3668" fontAlgn="base">
              <a:spcBef>
                <a:spcPct val="0"/>
              </a:spcBef>
              <a:spcAft>
                <a:spcPct val="0"/>
              </a:spcAft>
              <a:defRPr/>
            </a:pPr>
            <a:endParaRPr lang="zh-CN" altLang="en-US" sz="1998" dirty="0">
              <a:solidFill>
                <a:srgbClr val="FFFFFF"/>
              </a:solidFill>
              <a:latin typeface="优设标题黑" panose="00000500000000000000" pitchFamily="2" charset="-122"/>
              <a:ea typeface="优设标题黑" panose="00000500000000000000" pitchFamily="2" charset="-122"/>
            </a:endParaRPr>
          </a:p>
        </p:txBody>
      </p:sp>
      <p:sp>
        <p:nvSpPr>
          <p:cNvPr id="51" name="877771">
            <a:extLst>
              <a:ext uri="{FF2B5EF4-FFF2-40B4-BE49-F238E27FC236}">
                <a16:creationId xmlns:a16="http://schemas.microsoft.com/office/drawing/2014/main" id="{C3DA70BC-1D42-465C-962A-20F2286599C1}"/>
              </a:ext>
            </a:extLst>
          </p:cNvPr>
          <p:cNvSpPr/>
          <p:nvPr/>
        </p:nvSpPr>
        <p:spPr bwMode="auto">
          <a:xfrm>
            <a:off x="3924337" y="3406912"/>
            <a:ext cx="689825" cy="689825"/>
          </a:xfrm>
          <a:prstGeom prst="roundRect">
            <a:avLst>
              <a:gd name="adj" fmla="val 50000"/>
            </a:avLst>
          </a:prstGeom>
          <a:solidFill>
            <a:srgbClr val="0760D9"/>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3668" fontAlgn="base">
              <a:spcBef>
                <a:spcPct val="0"/>
              </a:spcBef>
              <a:spcAft>
                <a:spcPct val="0"/>
              </a:spcAft>
              <a:defRPr/>
            </a:pPr>
            <a:endParaRPr lang="zh-CN" altLang="en-US" sz="1998" dirty="0">
              <a:solidFill>
                <a:srgbClr val="FFFFFF"/>
              </a:solidFill>
              <a:latin typeface="优设标题黑" panose="00000500000000000000" pitchFamily="2" charset="-122"/>
              <a:ea typeface="优设标题黑" panose="00000500000000000000" pitchFamily="2" charset="-122"/>
            </a:endParaRPr>
          </a:p>
        </p:txBody>
      </p:sp>
      <p:sp>
        <p:nvSpPr>
          <p:cNvPr id="52" name="248191">
            <a:extLst>
              <a:ext uri="{FF2B5EF4-FFF2-40B4-BE49-F238E27FC236}">
                <a16:creationId xmlns:a16="http://schemas.microsoft.com/office/drawing/2014/main" id="{54CC7AC0-B574-46F2-8305-2D46FFEEA04B}"/>
              </a:ext>
            </a:extLst>
          </p:cNvPr>
          <p:cNvSpPr/>
          <p:nvPr/>
        </p:nvSpPr>
        <p:spPr bwMode="auto">
          <a:xfrm>
            <a:off x="7560046" y="4008284"/>
            <a:ext cx="689825" cy="689825"/>
          </a:xfrm>
          <a:prstGeom prst="roundRect">
            <a:avLst>
              <a:gd name="adj" fmla="val 50000"/>
            </a:avLst>
          </a:prstGeom>
          <a:solidFill>
            <a:srgbClr val="FFC000"/>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3668" fontAlgn="base">
              <a:spcBef>
                <a:spcPct val="0"/>
              </a:spcBef>
              <a:spcAft>
                <a:spcPct val="0"/>
              </a:spcAft>
              <a:defRPr/>
            </a:pPr>
            <a:endParaRPr lang="zh-CN" altLang="en-US" sz="1998" dirty="0">
              <a:solidFill>
                <a:srgbClr val="FFFFFF"/>
              </a:solidFill>
              <a:latin typeface="优设标题黑" panose="00000500000000000000" pitchFamily="2" charset="-122"/>
              <a:ea typeface="优设标题黑" panose="00000500000000000000" pitchFamily="2" charset="-122"/>
            </a:endParaRPr>
          </a:p>
        </p:txBody>
      </p:sp>
      <p:sp>
        <p:nvSpPr>
          <p:cNvPr id="53" name="083372">
            <a:extLst>
              <a:ext uri="{FF2B5EF4-FFF2-40B4-BE49-F238E27FC236}">
                <a16:creationId xmlns:a16="http://schemas.microsoft.com/office/drawing/2014/main" id="{6FD35F69-98C5-458C-8271-506C8289F6BB}"/>
              </a:ext>
            </a:extLst>
          </p:cNvPr>
          <p:cNvSpPr/>
          <p:nvPr/>
        </p:nvSpPr>
        <p:spPr bwMode="auto">
          <a:xfrm>
            <a:off x="7560046" y="2322892"/>
            <a:ext cx="689825" cy="689825"/>
          </a:xfrm>
          <a:prstGeom prst="roundRect">
            <a:avLst>
              <a:gd name="adj" fmla="val 50000"/>
            </a:avLst>
          </a:prstGeom>
          <a:solidFill>
            <a:srgbClr val="FFC000"/>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3668" fontAlgn="base">
              <a:spcBef>
                <a:spcPct val="0"/>
              </a:spcBef>
              <a:spcAft>
                <a:spcPct val="0"/>
              </a:spcAft>
              <a:defRPr/>
            </a:pPr>
            <a:endParaRPr lang="zh-CN" altLang="en-US" sz="1998" dirty="0">
              <a:solidFill>
                <a:srgbClr val="FFFFFF"/>
              </a:solidFill>
              <a:latin typeface="优设标题黑" panose="00000500000000000000" pitchFamily="2" charset="-122"/>
              <a:ea typeface="优设标题黑" panose="00000500000000000000" pitchFamily="2" charset="-122"/>
            </a:endParaRPr>
          </a:p>
        </p:txBody>
      </p:sp>
      <p:sp>
        <p:nvSpPr>
          <p:cNvPr id="54" name="445792">
            <a:extLst>
              <a:ext uri="{FF2B5EF4-FFF2-40B4-BE49-F238E27FC236}">
                <a16:creationId xmlns:a16="http://schemas.microsoft.com/office/drawing/2014/main" id="{16947F5E-7489-40F9-BB6F-6FDF9E0827E0}"/>
              </a:ext>
            </a:extLst>
          </p:cNvPr>
          <p:cNvSpPr/>
          <p:nvPr/>
        </p:nvSpPr>
        <p:spPr>
          <a:xfrm>
            <a:off x="4046715" y="2072804"/>
            <a:ext cx="384767" cy="431591"/>
          </a:xfrm>
          <a:custGeom>
            <a:avLst/>
            <a:gdLst>
              <a:gd name="connsiteX0" fmla="*/ 199932 w 300038"/>
              <a:gd name="connsiteY0" fmla="*/ 273051 h 336551"/>
              <a:gd name="connsiteX1" fmla="*/ 192088 w 300038"/>
              <a:gd name="connsiteY1" fmla="*/ 280989 h 336551"/>
              <a:gd name="connsiteX2" fmla="*/ 192088 w 300038"/>
              <a:gd name="connsiteY2" fmla="*/ 306124 h 336551"/>
              <a:gd name="connsiteX3" fmla="*/ 199932 w 300038"/>
              <a:gd name="connsiteY3" fmla="*/ 312739 h 336551"/>
              <a:gd name="connsiteX4" fmla="*/ 250919 w 300038"/>
              <a:gd name="connsiteY4" fmla="*/ 312739 h 336551"/>
              <a:gd name="connsiteX5" fmla="*/ 258763 w 300038"/>
              <a:gd name="connsiteY5" fmla="*/ 306124 h 336551"/>
              <a:gd name="connsiteX6" fmla="*/ 258763 w 300038"/>
              <a:gd name="connsiteY6" fmla="*/ 280989 h 336551"/>
              <a:gd name="connsiteX7" fmla="*/ 250919 w 300038"/>
              <a:gd name="connsiteY7" fmla="*/ 273051 h 336551"/>
              <a:gd name="connsiteX8" fmla="*/ 199932 w 300038"/>
              <a:gd name="connsiteY8" fmla="*/ 273051 h 336551"/>
              <a:gd name="connsiteX9" fmla="*/ 101328 w 300038"/>
              <a:gd name="connsiteY9" fmla="*/ 196851 h 336551"/>
              <a:gd name="connsiteX10" fmla="*/ 107908 w 300038"/>
              <a:gd name="connsiteY10" fmla="*/ 196851 h 336551"/>
              <a:gd name="connsiteX11" fmla="*/ 111856 w 300038"/>
              <a:gd name="connsiteY11" fmla="*/ 202123 h 336551"/>
              <a:gd name="connsiteX12" fmla="*/ 128964 w 300038"/>
              <a:gd name="connsiteY12" fmla="*/ 248250 h 336551"/>
              <a:gd name="connsiteX13" fmla="*/ 131595 w 300038"/>
              <a:gd name="connsiteY13" fmla="*/ 239025 h 336551"/>
              <a:gd name="connsiteX14" fmla="*/ 126332 w 300038"/>
              <a:gd name="connsiteY14" fmla="*/ 225845 h 336551"/>
              <a:gd name="connsiteX15" fmla="*/ 127648 w 300038"/>
              <a:gd name="connsiteY15" fmla="*/ 217938 h 336551"/>
              <a:gd name="connsiteX16" fmla="*/ 132911 w 300038"/>
              <a:gd name="connsiteY16" fmla="*/ 215302 h 336551"/>
              <a:gd name="connsiteX17" fmla="*/ 167126 w 300038"/>
              <a:gd name="connsiteY17" fmla="*/ 215302 h 336551"/>
              <a:gd name="connsiteX18" fmla="*/ 172390 w 300038"/>
              <a:gd name="connsiteY18" fmla="*/ 217938 h 336551"/>
              <a:gd name="connsiteX19" fmla="*/ 173706 w 300038"/>
              <a:gd name="connsiteY19" fmla="*/ 225845 h 336551"/>
              <a:gd name="connsiteX20" fmla="*/ 168442 w 300038"/>
              <a:gd name="connsiteY20" fmla="*/ 239025 h 336551"/>
              <a:gd name="connsiteX21" fmla="*/ 171074 w 300038"/>
              <a:gd name="connsiteY21" fmla="*/ 248250 h 336551"/>
              <a:gd name="connsiteX22" fmla="*/ 188182 w 300038"/>
              <a:gd name="connsiteY22" fmla="*/ 202123 h 336551"/>
              <a:gd name="connsiteX23" fmla="*/ 192130 w 300038"/>
              <a:gd name="connsiteY23" fmla="*/ 196851 h 336551"/>
              <a:gd name="connsiteX24" fmla="*/ 198710 w 300038"/>
              <a:gd name="connsiteY24" fmla="*/ 196851 h 336551"/>
              <a:gd name="connsiteX25" fmla="*/ 265823 w 300038"/>
              <a:gd name="connsiteY25" fmla="*/ 224527 h 336551"/>
              <a:gd name="connsiteX26" fmla="*/ 300038 w 300038"/>
              <a:gd name="connsiteY26" fmla="*/ 274609 h 336551"/>
              <a:gd name="connsiteX27" fmla="*/ 300038 w 300038"/>
              <a:gd name="connsiteY27" fmla="*/ 328643 h 336551"/>
              <a:gd name="connsiteX28" fmla="*/ 292142 w 300038"/>
              <a:gd name="connsiteY28" fmla="*/ 336551 h 336551"/>
              <a:gd name="connsiteX29" fmla="*/ 7896 w 300038"/>
              <a:gd name="connsiteY29" fmla="*/ 336551 h 336551"/>
              <a:gd name="connsiteX30" fmla="*/ 0 w 300038"/>
              <a:gd name="connsiteY30" fmla="*/ 328643 h 336551"/>
              <a:gd name="connsiteX31" fmla="*/ 0 w 300038"/>
              <a:gd name="connsiteY31" fmla="*/ 274609 h 336551"/>
              <a:gd name="connsiteX32" fmla="*/ 34215 w 300038"/>
              <a:gd name="connsiteY32" fmla="*/ 224527 h 336551"/>
              <a:gd name="connsiteX33" fmla="*/ 101328 w 300038"/>
              <a:gd name="connsiteY33" fmla="*/ 196851 h 336551"/>
              <a:gd name="connsiteX34" fmla="*/ 155328 w 300038"/>
              <a:gd name="connsiteY34" fmla="*/ 0 h 336551"/>
              <a:gd name="connsiteX35" fmla="*/ 201775 w 300038"/>
              <a:gd name="connsiteY35" fmla="*/ 15854 h 336551"/>
              <a:gd name="connsiteX36" fmla="*/ 223008 w 300038"/>
              <a:gd name="connsiteY36" fmla="*/ 79268 h 336551"/>
              <a:gd name="connsiteX37" fmla="*/ 224335 w 300038"/>
              <a:gd name="connsiteY37" fmla="*/ 93801 h 336551"/>
              <a:gd name="connsiteX38" fmla="*/ 229643 w 300038"/>
              <a:gd name="connsiteY38" fmla="*/ 100407 h 336551"/>
              <a:gd name="connsiteX39" fmla="*/ 232297 w 300038"/>
              <a:gd name="connsiteY39" fmla="*/ 125508 h 336551"/>
              <a:gd name="connsiteX40" fmla="*/ 208410 w 300038"/>
              <a:gd name="connsiteY40" fmla="*/ 151931 h 336551"/>
              <a:gd name="connsiteX41" fmla="*/ 185850 w 300038"/>
              <a:gd name="connsiteY41" fmla="*/ 183639 h 336551"/>
              <a:gd name="connsiteX42" fmla="*/ 172579 w 300038"/>
              <a:gd name="connsiteY42" fmla="*/ 192887 h 336551"/>
              <a:gd name="connsiteX43" fmla="*/ 150019 w 300038"/>
              <a:gd name="connsiteY43" fmla="*/ 196850 h 336551"/>
              <a:gd name="connsiteX44" fmla="*/ 127459 w 300038"/>
              <a:gd name="connsiteY44" fmla="*/ 192887 h 336551"/>
              <a:gd name="connsiteX45" fmla="*/ 114189 w 300038"/>
              <a:gd name="connsiteY45" fmla="*/ 183639 h 336551"/>
              <a:gd name="connsiteX46" fmla="*/ 91629 w 300038"/>
              <a:gd name="connsiteY46" fmla="*/ 151931 h 336551"/>
              <a:gd name="connsiteX47" fmla="*/ 67742 w 300038"/>
              <a:gd name="connsiteY47" fmla="*/ 125508 h 336551"/>
              <a:gd name="connsiteX48" fmla="*/ 70396 w 300038"/>
              <a:gd name="connsiteY48" fmla="*/ 100407 h 336551"/>
              <a:gd name="connsiteX49" fmla="*/ 75704 w 300038"/>
              <a:gd name="connsiteY49" fmla="*/ 93801 h 336551"/>
              <a:gd name="connsiteX50" fmla="*/ 77031 w 300038"/>
              <a:gd name="connsiteY50" fmla="*/ 85874 h 336551"/>
              <a:gd name="connsiteX51" fmla="*/ 74377 w 300038"/>
              <a:gd name="connsiteY51" fmla="*/ 50203 h 336551"/>
              <a:gd name="connsiteX52" fmla="*/ 103572 w 300038"/>
              <a:gd name="connsiteY52" fmla="*/ 27744 h 336551"/>
              <a:gd name="connsiteX53" fmla="*/ 119497 w 300038"/>
              <a:gd name="connsiteY53" fmla="*/ 10569 h 336551"/>
              <a:gd name="connsiteX54" fmla="*/ 155328 w 300038"/>
              <a:gd name="connsiteY54" fmla="*/ 0 h 33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00038" h="336551">
                <a:moveTo>
                  <a:pt x="199932" y="273051"/>
                </a:moveTo>
                <a:cubicBezTo>
                  <a:pt x="194703" y="273051"/>
                  <a:pt x="192088" y="277020"/>
                  <a:pt x="192088" y="280989"/>
                </a:cubicBezTo>
                <a:cubicBezTo>
                  <a:pt x="192088" y="306124"/>
                  <a:pt x="192088" y="306124"/>
                  <a:pt x="192088" y="306124"/>
                </a:cubicBezTo>
                <a:cubicBezTo>
                  <a:pt x="192088" y="310093"/>
                  <a:pt x="194703" y="312739"/>
                  <a:pt x="199932" y="312739"/>
                </a:cubicBezTo>
                <a:cubicBezTo>
                  <a:pt x="250919" y="312739"/>
                  <a:pt x="250919" y="312739"/>
                  <a:pt x="250919" y="312739"/>
                </a:cubicBezTo>
                <a:cubicBezTo>
                  <a:pt x="254841" y="312739"/>
                  <a:pt x="258763" y="310093"/>
                  <a:pt x="258763" y="306124"/>
                </a:cubicBezTo>
                <a:lnTo>
                  <a:pt x="258763" y="280989"/>
                </a:lnTo>
                <a:cubicBezTo>
                  <a:pt x="258763" y="277020"/>
                  <a:pt x="254841" y="273051"/>
                  <a:pt x="250919" y="273051"/>
                </a:cubicBezTo>
                <a:cubicBezTo>
                  <a:pt x="199932" y="273051"/>
                  <a:pt x="199932" y="273051"/>
                  <a:pt x="199932" y="273051"/>
                </a:cubicBezTo>
                <a:close/>
                <a:moveTo>
                  <a:pt x="101328" y="196851"/>
                </a:moveTo>
                <a:cubicBezTo>
                  <a:pt x="103960" y="196851"/>
                  <a:pt x="105276" y="196851"/>
                  <a:pt x="107908" y="196851"/>
                </a:cubicBezTo>
                <a:cubicBezTo>
                  <a:pt x="109224" y="198169"/>
                  <a:pt x="110540" y="199487"/>
                  <a:pt x="111856" y="202123"/>
                </a:cubicBezTo>
                <a:cubicBezTo>
                  <a:pt x="128964" y="248250"/>
                  <a:pt x="128964" y="248250"/>
                  <a:pt x="128964" y="248250"/>
                </a:cubicBezTo>
                <a:cubicBezTo>
                  <a:pt x="131595" y="239025"/>
                  <a:pt x="131595" y="239025"/>
                  <a:pt x="131595" y="239025"/>
                </a:cubicBezTo>
                <a:cubicBezTo>
                  <a:pt x="126332" y="225845"/>
                  <a:pt x="126332" y="225845"/>
                  <a:pt x="126332" y="225845"/>
                </a:cubicBezTo>
                <a:cubicBezTo>
                  <a:pt x="125016" y="223209"/>
                  <a:pt x="126332" y="220574"/>
                  <a:pt x="127648" y="217938"/>
                </a:cubicBezTo>
                <a:cubicBezTo>
                  <a:pt x="128964" y="216620"/>
                  <a:pt x="131595" y="215302"/>
                  <a:pt x="132911" y="215302"/>
                </a:cubicBezTo>
                <a:cubicBezTo>
                  <a:pt x="167126" y="215302"/>
                  <a:pt x="167126" y="215302"/>
                  <a:pt x="167126" y="215302"/>
                </a:cubicBezTo>
                <a:cubicBezTo>
                  <a:pt x="168442" y="215302"/>
                  <a:pt x="171074" y="216620"/>
                  <a:pt x="172390" y="217938"/>
                </a:cubicBezTo>
                <a:cubicBezTo>
                  <a:pt x="173706" y="220574"/>
                  <a:pt x="175022" y="223209"/>
                  <a:pt x="173706" y="225845"/>
                </a:cubicBezTo>
                <a:cubicBezTo>
                  <a:pt x="168442" y="239025"/>
                  <a:pt x="168442" y="239025"/>
                  <a:pt x="168442" y="239025"/>
                </a:cubicBezTo>
                <a:cubicBezTo>
                  <a:pt x="171074" y="248250"/>
                  <a:pt x="171074" y="248250"/>
                  <a:pt x="171074" y="248250"/>
                </a:cubicBezTo>
                <a:cubicBezTo>
                  <a:pt x="188182" y="202123"/>
                  <a:pt x="188182" y="202123"/>
                  <a:pt x="188182" y="202123"/>
                </a:cubicBezTo>
                <a:cubicBezTo>
                  <a:pt x="189498" y="199487"/>
                  <a:pt x="190814" y="198169"/>
                  <a:pt x="192130" y="196851"/>
                </a:cubicBezTo>
                <a:cubicBezTo>
                  <a:pt x="194762" y="196851"/>
                  <a:pt x="196078" y="196851"/>
                  <a:pt x="198710" y="196851"/>
                </a:cubicBezTo>
                <a:cubicBezTo>
                  <a:pt x="265823" y="224527"/>
                  <a:pt x="265823" y="224527"/>
                  <a:pt x="265823" y="224527"/>
                </a:cubicBezTo>
                <a:cubicBezTo>
                  <a:pt x="286879" y="232435"/>
                  <a:pt x="300038" y="252204"/>
                  <a:pt x="300038" y="274609"/>
                </a:cubicBezTo>
                <a:cubicBezTo>
                  <a:pt x="300038" y="328643"/>
                  <a:pt x="300038" y="328643"/>
                  <a:pt x="300038" y="328643"/>
                </a:cubicBezTo>
                <a:cubicBezTo>
                  <a:pt x="300038" y="332597"/>
                  <a:pt x="296090" y="336551"/>
                  <a:pt x="292142" y="336551"/>
                </a:cubicBezTo>
                <a:cubicBezTo>
                  <a:pt x="7896" y="336551"/>
                  <a:pt x="7896" y="336551"/>
                  <a:pt x="7896" y="336551"/>
                </a:cubicBezTo>
                <a:cubicBezTo>
                  <a:pt x="3948" y="336551"/>
                  <a:pt x="0" y="332597"/>
                  <a:pt x="0" y="328643"/>
                </a:cubicBezTo>
                <a:cubicBezTo>
                  <a:pt x="0" y="274609"/>
                  <a:pt x="0" y="274609"/>
                  <a:pt x="0" y="274609"/>
                </a:cubicBezTo>
                <a:cubicBezTo>
                  <a:pt x="0" y="252204"/>
                  <a:pt x="13159" y="232435"/>
                  <a:pt x="34215" y="224527"/>
                </a:cubicBezTo>
                <a:cubicBezTo>
                  <a:pt x="101328" y="196851"/>
                  <a:pt x="101328" y="196851"/>
                  <a:pt x="101328" y="196851"/>
                </a:cubicBezTo>
                <a:close/>
                <a:moveTo>
                  <a:pt x="155328" y="0"/>
                </a:moveTo>
                <a:cubicBezTo>
                  <a:pt x="171252" y="0"/>
                  <a:pt x="187177" y="5285"/>
                  <a:pt x="201775" y="15854"/>
                </a:cubicBezTo>
                <a:cubicBezTo>
                  <a:pt x="225662" y="34350"/>
                  <a:pt x="223008" y="72663"/>
                  <a:pt x="223008" y="79268"/>
                </a:cubicBezTo>
                <a:cubicBezTo>
                  <a:pt x="223008" y="84553"/>
                  <a:pt x="224335" y="89838"/>
                  <a:pt x="224335" y="93801"/>
                </a:cubicBezTo>
                <a:cubicBezTo>
                  <a:pt x="225662" y="95122"/>
                  <a:pt x="228316" y="96443"/>
                  <a:pt x="229643" y="100407"/>
                </a:cubicBezTo>
                <a:cubicBezTo>
                  <a:pt x="234951" y="107012"/>
                  <a:pt x="234951" y="114939"/>
                  <a:pt x="232297" y="125508"/>
                </a:cubicBezTo>
                <a:cubicBezTo>
                  <a:pt x="226989" y="146647"/>
                  <a:pt x="215045" y="150610"/>
                  <a:pt x="208410" y="151931"/>
                </a:cubicBezTo>
                <a:cubicBezTo>
                  <a:pt x="204429" y="159858"/>
                  <a:pt x="195139" y="175712"/>
                  <a:pt x="185850" y="183639"/>
                </a:cubicBezTo>
                <a:cubicBezTo>
                  <a:pt x="183196" y="187602"/>
                  <a:pt x="177888" y="190244"/>
                  <a:pt x="172579" y="192887"/>
                </a:cubicBezTo>
                <a:cubicBezTo>
                  <a:pt x="164617" y="195529"/>
                  <a:pt x="157982" y="196850"/>
                  <a:pt x="150019" y="196850"/>
                </a:cubicBezTo>
                <a:cubicBezTo>
                  <a:pt x="142057" y="196850"/>
                  <a:pt x="135422" y="195529"/>
                  <a:pt x="127459" y="192887"/>
                </a:cubicBezTo>
                <a:cubicBezTo>
                  <a:pt x="122151" y="190244"/>
                  <a:pt x="116843" y="187602"/>
                  <a:pt x="114189" y="183639"/>
                </a:cubicBezTo>
                <a:cubicBezTo>
                  <a:pt x="104900" y="175712"/>
                  <a:pt x="95610" y="159858"/>
                  <a:pt x="91629" y="151931"/>
                </a:cubicBezTo>
                <a:cubicBezTo>
                  <a:pt x="84994" y="150610"/>
                  <a:pt x="73050" y="146647"/>
                  <a:pt x="67742" y="125508"/>
                </a:cubicBezTo>
                <a:cubicBezTo>
                  <a:pt x="65088" y="114939"/>
                  <a:pt x="65088" y="107012"/>
                  <a:pt x="70396" y="100407"/>
                </a:cubicBezTo>
                <a:cubicBezTo>
                  <a:pt x="71723" y="96443"/>
                  <a:pt x="74377" y="95122"/>
                  <a:pt x="75704" y="93801"/>
                </a:cubicBezTo>
                <a:cubicBezTo>
                  <a:pt x="75704" y="91159"/>
                  <a:pt x="75704" y="88516"/>
                  <a:pt x="77031" y="85874"/>
                </a:cubicBezTo>
                <a:cubicBezTo>
                  <a:pt x="73050" y="80590"/>
                  <a:pt x="67742" y="68699"/>
                  <a:pt x="74377" y="50203"/>
                </a:cubicBezTo>
                <a:cubicBezTo>
                  <a:pt x="81013" y="30386"/>
                  <a:pt x="95610" y="27744"/>
                  <a:pt x="103572" y="27744"/>
                </a:cubicBezTo>
                <a:cubicBezTo>
                  <a:pt x="106227" y="22459"/>
                  <a:pt x="111535" y="17175"/>
                  <a:pt x="119497" y="10569"/>
                </a:cubicBezTo>
                <a:cubicBezTo>
                  <a:pt x="128786" y="3963"/>
                  <a:pt x="142057" y="0"/>
                  <a:pt x="15532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04" tIns="45702" rIns="91404" bIns="45702"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034"/>
            <a:endParaRPr lang="zh-CN" altLang="en-US" sz="1799" dirty="0">
              <a:solidFill>
                <a:srgbClr val="000000"/>
              </a:solidFill>
              <a:latin typeface="优设标题黑" panose="00000500000000000000" pitchFamily="2" charset="-122"/>
              <a:ea typeface="优设标题黑" panose="00000500000000000000" pitchFamily="2" charset="-122"/>
            </a:endParaRPr>
          </a:p>
        </p:txBody>
      </p:sp>
      <p:sp>
        <p:nvSpPr>
          <p:cNvPr id="55" name="717121">
            <a:extLst>
              <a:ext uri="{FF2B5EF4-FFF2-40B4-BE49-F238E27FC236}">
                <a16:creationId xmlns:a16="http://schemas.microsoft.com/office/drawing/2014/main" id="{1A9C2681-9667-4A25-A892-9C608DCE2C56}"/>
              </a:ext>
            </a:extLst>
          </p:cNvPr>
          <p:cNvSpPr/>
          <p:nvPr/>
        </p:nvSpPr>
        <p:spPr>
          <a:xfrm>
            <a:off x="4040809" y="3572229"/>
            <a:ext cx="431591" cy="320147"/>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04" tIns="45702" rIns="91404" bIns="45702"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034"/>
            <a:endParaRPr lang="zh-CN" altLang="en-US" sz="1799" dirty="0">
              <a:solidFill>
                <a:srgbClr val="000000"/>
              </a:solidFill>
              <a:latin typeface="优设标题黑" panose="00000500000000000000" pitchFamily="2" charset="-122"/>
              <a:ea typeface="优设标题黑" panose="00000500000000000000" pitchFamily="2" charset="-122"/>
            </a:endParaRPr>
          </a:p>
        </p:txBody>
      </p:sp>
      <p:sp>
        <p:nvSpPr>
          <p:cNvPr id="56" name="652393">
            <a:extLst>
              <a:ext uri="{FF2B5EF4-FFF2-40B4-BE49-F238E27FC236}">
                <a16:creationId xmlns:a16="http://schemas.microsoft.com/office/drawing/2014/main" id="{323ACBB9-EC4D-4EB1-9824-19B18C920A29}"/>
              </a:ext>
            </a:extLst>
          </p:cNvPr>
          <p:cNvSpPr/>
          <p:nvPr/>
        </p:nvSpPr>
        <p:spPr>
          <a:xfrm>
            <a:off x="4046715" y="4746405"/>
            <a:ext cx="431591" cy="431589"/>
          </a:xfrm>
          <a:custGeom>
            <a:avLst/>
            <a:gdLst>
              <a:gd name="connsiteX0" fmla="*/ 199497 w 331788"/>
              <a:gd name="connsiteY0" fmla="*/ 265112 h 331787"/>
              <a:gd name="connsiteX1" fmla="*/ 209798 w 331788"/>
              <a:gd name="connsiteY1" fmla="*/ 279217 h 331787"/>
              <a:gd name="connsiteX2" fmla="*/ 238126 w 331788"/>
              <a:gd name="connsiteY2" fmla="*/ 315118 h 331787"/>
              <a:gd name="connsiteX3" fmla="*/ 166018 w 331788"/>
              <a:gd name="connsiteY3" fmla="*/ 331787 h 331787"/>
              <a:gd name="connsiteX4" fmla="*/ 122238 w 331788"/>
              <a:gd name="connsiteY4" fmla="*/ 325376 h 331787"/>
              <a:gd name="connsiteX5" fmla="*/ 199497 w 331788"/>
              <a:gd name="connsiteY5" fmla="*/ 265112 h 331787"/>
              <a:gd name="connsiteX6" fmla="*/ 190500 w 331788"/>
              <a:gd name="connsiteY6" fmla="*/ 228600 h 331787"/>
              <a:gd name="connsiteX7" fmla="*/ 201490 w 331788"/>
              <a:gd name="connsiteY7" fmla="*/ 228600 h 331787"/>
              <a:gd name="connsiteX8" fmla="*/ 206375 w 331788"/>
              <a:gd name="connsiteY8" fmla="*/ 236394 h 331787"/>
              <a:gd name="connsiteX9" fmla="*/ 200269 w 331788"/>
              <a:gd name="connsiteY9" fmla="*/ 242888 h 331787"/>
              <a:gd name="connsiteX10" fmla="*/ 190500 w 331788"/>
              <a:gd name="connsiteY10" fmla="*/ 228600 h 331787"/>
              <a:gd name="connsiteX11" fmla="*/ 146452 w 331788"/>
              <a:gd name="connsiteY11" fmla="*/ 228600 h 331787"/>
              <a:gd name="connsiteX12" fmla="*/ 164590 w 331788"/>
              <a:gd name="connsiteY12" fmla="*/ 229897 h 331787"/>
              <a:gd name="connsiteX13" fmla="*/ 165885 w 331788"/>
              <a:gd name="connsiteY13" fmla="*/ 229897 h 331787"/>
              <a:gd name="connsiteX14" fmla="*/ 173659 w 331788"/>
              <a:gd name="connsiteY14" fmla="*/ 229897 h 331787"/>
              <a:gd name="connsiteX15" fmla="*/ 190501 w 331788"/>
              <a:gd name="connsiteY15" fmla="*/ 253240 h 331787"/>
              <a:gd name="connsiteX16" fmla="*/ 103699 w 331788"/>
              <a:gd name="connsiteY16" fmla="*/ 320675 h 331787"/>
              <a:gd name="connsiteX17" fmla="*/ 77788 w 331788"/>
              <a:gd name="connsiteY17" fmla="*/ 306410 h 331787"/>
              <a:gd name="connsiteX18" fmla="*/ 112768 w 331788"/>
              <a:gd name="connsiteY18" fmla="*/ 244162 h 331787"/>
              <a:gd name="connsiteX19" fmla="*/ 121837 w 331788"/>
              <a:gd name="connsiteY19" fmla="*/ 245459 h 331787"/>
              <a:gd name="connsiteX20" fmla="*/ 146452 w 331788"/>
              <a:gd name="connsiteY20" fmla="*/ 228600 h 331787"/>
              <a:gd name="connsiteX21" fmla="*/ 323851 w 331788"/>
              <a:gd name="connsiteY21" fmla="*/ 217487 h 331787"/>
              <a:gd name="connsiteX22" fmla="*/ 249631 w 331788"/>
              <a:gd name="connsiteY22" fmla="*/ 307975 h 331787"/>
              <a:gd name="connsiteX23" fmla="*/ 207963 w 331788"/>
              <a:gd name="connsiteY23" fmla="*/ 253682 h 331787"/>
              <a:gd name="connsiteX24" fmla="*/ 218380 w 331788"/>
              <a:gd name="connsiteY24" fmla="*/ 243341 h 331787"/>
              <a:gd name="connsiteX25" fmla="*/ 227495 w 331788"/>
              <a:gd name="connsiteY25" fmla="*/ 244634 h 331787"/>
              <a:gd name="connsiteX26" fmla="*/ 253537 w 331788"/>
              <a:gd name="connsiteY26" fmla="*/ 225243 h 331787"/>
              <a:gd name="connsiteX27" fmla="*/ 323851 w 331788"/>
              <a:gd name="connsiteY27" fmla="*/ 217487 h 331787"/>
              <a:gd name="connsiteX28" fmla="*/ 3175 w 331788"/>
              <a:gd name="connsiteY28" fmla="*/ 196850 h 331787"/>
              <a:gd name="connsiteX29" fmla="*/ 93642 w 331788"/>
              <a:gd name="connsiteY29" fmla="*/ 222902 h 331787"/>
              <a:gd name="connsiteX30" fmla="*/ 100013 w 331788"/>
              <a:gd name="connsiteY30" fmla="*/ 235927 h 331787"/>
              <a:gd name="connsiteX31" fmla="*/ 65610 w 331788"/>
              <a:gd name="connsiteY31" fmla="*/ 298450 h 331787"/>
              <a:gd name="connsiteX32" fmla="*/ 3175 w 331788"/>
              <a:gd name="connsiteY32" fmla="*/ 196850 h 331787"/>
              <a:gd name="connsiteX33" fmla="*/ 146517 w 331788"/>
              <a:gd name="connsiteY33" fmla="*/ 192087 h 331787"/>
              <a:gd name="connsiteX34" fmla="*/ 163513 w 331788"/>
              <a:gd name="connsiteY34" fmla="*/ 215900 h 331787"/>
              <a:gd name="connsiteX35" fmla="*/ 147825 w 331788"/>
              <a:gd name="connsiteY35" fmla="*/ 214577 h 331787"/>
              <a:gd name="connsiteX36" fmla="*/ 141288 w 331788"/>
              <a:gd name="connsiteY36" fmla="*/ 200025 h 331787"/>
              <a:gd name="connsiteX37" fmla="*/ 146517 w 331788"/>
              <a:gd name="connsiteY37" fmla="*/ 192087 h 331787"/>
              <a:gd name="connsiteX38" fmla="*/ 277877 w 331788"/>
              <a:gd name="connsiteY38" fmla="*/ 160337 h 331787"/>
              <a:gd name="connsiteX39" fmla="*/ 314326 w 331788"/>
              <a:gd name="connsiteY39" fmla="*/ 204624 h 331787"/>
              <a:gd name="connsiteX40" fmla="*/ 253143 w 331788"/>
              <a:gd name="connsiteY40" fmla="*/ 211137 h 331787"/>
              <a:gd name="connsiteX41" fmla="*/ 249238 w 331788"/>
              <a:gd name="connsiteY41" fmla="*/ 203322 h 331787"/>
              <a:gd name="connsiteX42" fmla="*/ 277877 w 331788"/>
              <a:gd name="connsiteY42" fmla="*/ 160337 h 331787"/>
              <a:gd name="connsiteX43" fmla="*/ 290513 w 331788"/>
              <a:gd name="connsiteY43" fmla="*/ 153987 h 331787"/>
              <a:gd name="connsiteX44" fmla="*/ 331788 w 331788"/>
              <a:gd name="connsiteY44" fmla="*/ 167061 h 331787"/>
              <a:gd name="connsiteX45" fmla="*/ 329125 w 331788"/>
              <a:gd name="connsiteY45" fmla="*/ 198437 h 331787"/>
              <a:gd name="connsiteX46" fmla="*/ 290513 w 331788"/>
              <a:gd name="connsiteY46" fmla="*/ 153987 h 331787"/>
              <a:gd name="connsiteX47" fmla="*/ 113341 w 331788"/>
              <a:gd name="connsiteY47" fmla="*/ 139700 h 331787"/>
              <a:gd name="connsiteX48" fmla="*/ 130085 w 331788"/>
              <a:gd name="connsiteY48" fmla="*/ 169324 h 331787"/>
              <a:gd name="connsiteX49" fmla="*/ 136525 w 331788"/>
              <a:gd name="connsiteY49" fmla="*/ 178340 h 331787"/>
              <a:gd name="connsiteX50" fmla="*/ 128797 w 331788"/>
              <a:gd name="connsiteY50" fmla="*/ 191219 h 331787"/>
              <a:gd name="connsiteX51" fmla="*/ 121069 w 331788"/>
              <a:gd name="connsiteY51" fmla="*/ 189932 h 331787"/>
              <a:gd name="connsiteX52" fmla="*/ 95310 w 331788"/>
              <a:gd name="connsiteY52" fmla="*/ 207963 h 331787"/>
              <a:gd name="connsiteX53" fmla="*/ 1288 w 331788"/>
              <a:gd name="connsiteY53" fmla="*/ 179628 h 331787"/>
              <a:gd name="connsiteX54" fmla="*/ 0 w 331788"/>
              <a:gd name="connsiteY54" fmla="*/ 165460 h 331787"/>
              <a:gd name="connsiteX55" fmla="*/ 1288 w 331788"/>
              <a:gd name="connsiteY55" fmla="*/ 151292 h 331787"/>
              <a:gd name="connsiteX56" fmla="*/ 113341 w 331788"/>
              <a:gd name="connsiteY56" fmla="*/ 139700 h 331787"/>
              <a:gd name="connsiteX57" fmla="*/ 186315 w 331788"/>
              <a:gd name="connsiteY57" fmla="*/ 138112 h 331787"/>
              <a:gd name="connsiteX58" fmla="*/ 268288 w 331788"/>
              <a:gd name="connsiteY58" fmla="*/ 149780 h 331787"/>
              <a:gd name="connsiteX59" fmla="*/ 238829 w 331788"/>
              <a:gd name="connsiteY59" fmla="*/ 193860 h 331787"/>
              <a:gd name="connsiteX60" fmla="*/ 227301 w 331788"/>
              <a:gd name="connsiteY60" fmla="*/ 191267 h 331787"/>
              <a:gd name="connsiteX61" fmla="*/ 200404 w 331788"/>
              <a:gd name="connsiteY61" fmla="*/ 214604 h 331787"/>
              <a:gd name="connsiteX62" fmla="*/ 179911 w 331788"/>
              <a:gd name="connsiteY62" fmla="*/ 215900 h 331787"/>
              <a:gd name="connsiteX63" fmla="*/ 155575 w 331788"/>
              <a:gd name="connsiteY63" fmla="*/ 179599 h 331787"/>
              <a:gd name="connsiteX64" fmla="*/ 173507 w 331788"/>
              <a:gd name="connsiteY64" fmla="*/ 154966 h 331787"/>
              <a:gd name="connsiteX65" fmla="*/ 186315 w 331788"/>
              <a:gd name="connsiteY65" fmla="*/ 138112 h 331787"/>
              <a:gd name="connsiteX66" fmla="*/ 168276 w 331788"/>
              <a:gd name="connsiteY66" fmla="*/ 138112 h 331787"/>
              <a:gd name="connsiteX67" fmla="*/ 161661 w 331788"/>
              <a:gd name="connsiteY67" fmla="*/ 145566 h 331787"/>
              <a:gd name="connsiteX68" fmla="*/ 145786 w 331788"/>
              <a:gd name="connsiteY68" fmla="*/ 166687 h 331787"/>
              <a:gd name="connsiteX69" fmla="*/ 141817 w 331788"/>
              <a:gd name="connsiteY69" fmla="*/ 161718 h 331787"/>
              <a:gd name="connsiteX70" fmla="*/ 128588 w 331788"/>
              <a:gd name="connsiteY70" fmla="*/ 139354 h 331787"/>
              <a:gd name="connsiteX71" fmla="*/ 168276 w 331788"/>
              <a:gd name="connsiteY71" fmla="*/ 138112 h 331787"/>
              <a:gd name="connsiteX72" fmla="*/ 220028 w 331788"/>
              <a:gd name="connsiteY72" fmla="*/ 103187 h 331787"/>
              <a:gd name="connsiteX73" fmla="*/ 232728 w 331788"/>
              <a:gd name="connsiteY73" fmla="*/ 105784 h 331787"/>
              <a:gd name="connsiteX74" fmla="*/ 237808 w 331788"/>
              <a:gd name="connsiteY74" fmla="*/ 105784 h 331787"/>
              <a:gd name="connsiteX75" fmla="*/ 246698 w 331788"/>
              <a:gd name="connsiteY75" fmla="*/ 118773 h 331787"/>
              <a:gd name="connsiteX76" fmla="*/ 255588 w 331788"/>
              <a:gd name="connsiteY76" fmla="*/ 131762 h 331787"/>
              <a:gd name="connsiteX77" fmla="*/ 198438 w 331788"/>
              <a:gd name="connsiteY77" fmla="*/ 125267 h 331787"/>
              <a:gd name="connsiteX78" fmla="*/ 220028 w 331788"/>
              <a:gd name="connsiteY78" fmla="*/ 103187 h 331787"/>
              <a:gd name="connsiteX79" fmla="*/ 317236 w 331788"/>
              <a:gd name="connsiteY79" fmla="*/ 98425 h 331787"/>
              <a:gd name="connsiteX80" fmla="*/ 331788 w 331788"/>
              <a:gd name="connsiteY80" fmla="*/ 152400 h 331787"/>
              <a:gd name="connsiteX81" fmla="*/ 292100 w 331788"/>
              <a:gd name="connsiteY81" fmla="*/ 140552 h 331787"/>
              <a:gd name="connsiteX82" fmla="*/ 317236 w 331788"/>
              <a:gd name="connsiteY82" fmla="*/ 98425 h 331787"/>
              <a:gd name="connsiteX83" fmla="*/ 286068 w 331788"/>
              <a:gd name="connsiteY83" fmla="*/ 52387 h 331787"/>
              <a:gd name="connsiteX84" fmla="*/ 309563 w 331788"/>
              <a:gd name="connsiteY84" fmla="*/ 84748 h 331787"/>
              <a:gd name="connsiteX85" fmla="*/ 278236 w 331788"/>
              <a:gd name="connsiteY85" fmla="*/ 136525 h 331787"/>
              <a:gd name="connsiteX86" fmla="*/ 276931 w 331788"/>
              <a:gd name="connsiteY86" fmla="*/ 136525 h 331787"/>
              <a:gd name="connsiteX87" fmla="*/ 258657 w 331788"/>
              <a:gd name="connsiteY87" fmla="*/ 110636 h 331787"/>
              <a:gd name="connsiteX88" fmla="*/ 250825 w 331788"/>
              <a:gd name="connsiteY88" fmla="*/ 98986 h 331787"/>
              <a:gd name="connsiteX89" fmla="*/ 259962 w 331788"/>
              <a:gd name="connsiteY89" fmla="*/ 78275 h 331787"/>
              <a:gd name="connsiteX90" fmla="*/ 258657 w 331788"/>
              <a:gd name="connsiteY90" fmla="*/ 70509 h 331787"/>
              <a:gd name="connsiteX91" fmla="*/ 286068 w 331788"/>
              <a:gd name="connsiteY91" fmla="*/ 52387 h 331787"/>
              <a:gd name="connsiteX92" fmla="*/ 73025 w 331788"/>
              <a:gd name="connsiteY92" fmla="*/ 28575 h 331787"/>
              <a:gd name="connsiteX93" fmla="*/ 107950 w 331788"/>
              <a:gd name="connsiteY93" fmla="*/ 126377 h 331787"/>
              <a:gd name="connsiteX94" fmla="*/ 3175 w 331788"/>
              <a:gd name="connsiteY94" fmla="*/ 138113 h 331787"/>
              <a:gd name="connsiteX95" fmla="*/ 73025 w 331788"/>
              <a:gd name="connsiteY95" fmla="*/ 28575 h 331787"/>
              <a:gd name="connsiteX96" fmla="*/ 203200 w 331788"/>
              <a:gd name="connsiteY96" fmla="*/ 4762 h 331787"/>
              <a:gd name="connsiteX97" fmla="*/ 274638 w 331788"/>
              <a:gd name="connsiteY97" fmla="*/ 41817 h 331787"/>
              <a:gd name="connsiteX98" fmla="*/ 251258 w 331788"/>
              <a:gd name="connsiteY98" fmla="*/ 57150 h 331787"/>
              <a:gd name="connsiteX99" fmla="*/ 233074 w 331788"/>
              <a:gd name="connsiteY99" fmla="*/ 50761 h 331787"/>
              <a:gd name="connsiteX100" fmla="*/ 225281 w 331788"/>
              <a:gd name="connsiteY100" fmla="*/ 52039 h 331787"/>
              <a:gd name="connsiteX101" fmla="*/ 203200 w 331788"/>
              <a:gd name="connsiteY101" fmla="*/ 4762 h 331787"/>
              <a:gd name="connsiteX102" fmla="*/ 165260 w 331788"/>
              <a:gd name="connsiteY102" fmla="*/ 0 h 331787"/>
              <a:gd name="connsiteX103" fmla="*/ 185786 w 331788"/>
              <a:gd name="connsiteY103" fmla="*/ 1290 h 331787"/>
              <a:gd name="connsiteX104" fmla="*/ 212725 w 331788"/>
              <a:gd name="connsiteY104" fmla="*/ 59333 h 331787"/>
              <a:gd name="connsiteX105" fmla="*/ 205028 w 331788"/>
              <a:gd name="connsiteY105" fmla="*/ 77390 h 331787"/>
              <a:gd name="connsiteX106" fmla="*/ 208876 w 331788"/>
              <a:gd name="connsiteY106" fmla="*/ 91579 h 331787"/>
              <a:gd name="connsiteX107" fmla="*/ 179371 w 331788"/>
              <a:gd name="connsiteY107" fmla="*/ 122535 h 331787"/>
              <a:gd name="connsiteX108" fmla="*/ 176806 w 331788"/>
              <a:gd name="connsiteY108" fmla="*/ 122535 h 331787"/>
              <a:gd name="connsiteX109" fmla="*/ 122927 w 331788"/>
              <a:gd name="connsiteY109" fmla="*/ 123825 h 331787"/>
              <a:gd name="connsiteX110" fmla="*/ 85725 w 331788"/>
              <a:gd name="connsiteY110" fmla="*/ 20637 h 331787"/>
              <a:gd name="connsiteX111" fmla="*/ 165260 w 331788"/>
              <a:gd name="connsiteY111"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1788" h="331787">
                <a:moveTo>
                  <a:pt x="199497" y="265112"/>
                </a:moveTo>
                <a:cubicBezTo>
                  <a:pt x="203360" y="270241"/>
                  <a:pt x="205935" y="274088"/>
                  <a:pt x="209798" y="279217"/>
                </a:cubicBezTo>
                <a:cubicBezTo>
                  <a:pt x="222674" y="295885"/>
                  <a:pt x="231688" y="307425"/>
                  <a:pt x="238126" y="315118"/>
                </a:cubicBezTo>
                <a:cubicBezTo>
                  <a:pt x="216236" y="325376"/>
                  <a:pt x="191771" y="331787"/>
                  <a:pt x="166018" y="331787"/>
                </a:cubicBezTo>
                <a:cubicBezTo>
                  <a:pt x="150566" y="331787"/>
                  <a:pt x="136402" y="329223"/>
                  <a:pt x="122238" y="325376"/>
                </a:cubicBezTo>
                <a:cubicBezTo>
                  <a:pt x="141553" y="312554"/>
                  <a:pt x="169881" y="293321"/>
                  <a:pt x="199497" y="265112"/>
                </a:cubicBezTo>
                <a:close/>
                <a:moveTo>
                  <a:pt x="190500" y="228600"/>
                </a:moveTo>
                <a:cubicBezTo>
                  <a:pt x="194163" y="228600"/>
                  <a:pt x="197827" y="228600"/>
                  <a:pt x="201490" y="228600"/>
                </a:cubicBezTo>
                <a:cubicBezTo>
                  <a:pt x="202712" y="231198"/>
                  <a:pt x="203933" y="233796"/>
                  <a:pt x="206375" y="236394"/>
                </a:cubicBezTo>
                <a:cubicBezTo>
                  <a:pt x="203933" y="237693"/>
                  <a:pt x="201490" y="240290"/>
                  <a:pt x="200269" y="242888"/>
                </a:cubicBezTo>
                <a:cubicBezTo>
                  <a:pt x="196606" y="237693"/>
                  <a:pt x="194163" y="233796"/>
                  <a:pt x="190500" y="228600"/>
                </a:cubicBezTo>
                <a:close/>
                <a:moveTo>
                  <a:pt x="146452" y="228600"/>
                </a:moveTo>
                <a:cubicBezTo>
                  <a:pt x="152930" y="228600"/>
                  <a:pt x="159408" y="229897"/>
                  <a:pt x="164590" y="229897"/>
                </a:cubicBezTo>
                <a:cubicBezTo>
                  <a:pt x="164590" y="229897"/>
                  <a:pt x="164590" y="229897"/>
                  <a:pt x="165885" y="229897"/>
                </a:cubicBezTo>
                <a:cubicBezTo>
                  <a:pt x="168477" y="229897"/>
                  <a:pt x="171068" y="229897"/>
                  <a:pt x="173659" y="229897"/>
                </a:cubicBezTo>
                <a:cubicBezTo>
                  <a:pt x="178841" y="237678"/>
                  <a:pt x="185319" y="245459"/>
                  <a:pt x="190501" y="253240"/>
                </a:cubicBezTo>
                <a:cubicBezTo>
                  <a:pt x="156817" y="286958"/>
                  <a:pt x="123132" y="309004"/>
                  <a:pt x="103699" y="320675"/>
                </a:cubicBezTo>
                <a:cubicBezTo>
                  <a:pt x="94630" y="316785"/>
                  <a:pt x="85561" y="311597"/>
                  <a:pt x="77788" y="306410"/>
                </a:cubicBezTo>
                <a:cubicBezTo>
                  <a:pt x="84266" y="293442"/>
                  <a:pt x="97221" y="271396"/>
                  <a:pt x="112768" y="244162"/>
                </a:cubicBezTo>
                <a:cubicBezTo>
                  <a:pt x="115359" y="245459"/>
                  <a:pt x="117950" y="245459"/>
                  <a:pt x="121837" y="245459"/>
                </a:cubicBezTo>
                <a:cubicBezTo>
                  <a:pt x="132201" y="245459"/>
                  <a:pt x="142566" y="238975"/>
                  <a:pt x="146452" y="228600"/>
                </a:cubicBezTo>
                <a:close/>
                <a:moveTo>
                  <a:pt x="323851" y="217487"/>
                </a:moveTo>
                <a:cubicBezTo>
                  <a:pt x="310830" y="256268"/>
                  <a:pt x="284788" y="287292"/>
                  <a:pt x="249631" y="307975"/>
                </a:cubicBezTo>
                <a:cubicBezTo>
                  <a:pt x="240516" y="295048"/>
                  <a:pt x="224890" y="275658"/>
                  <a:pt x="207963" y="253682"/>
                </a:cubicBezTo>
                <a:cubicBezTo>
                  <a:pt x="211869" y="249804"/>
                  <a:pt x="214474" y="247219"/>
                  <a:pt x="218380" y="243341"/>
                </a:cubicBezTo>
                <a:cubicBezTo>
                  <a:pt x="220984" y="244634"/>
                  <a:pt x="223588" y="244634"/>
                  <a:pt x="227495" y="244634"/>
                </a:cubicBezTo>
                <a:cubicBezTo>
                  <a:pt x="239214" y="244634"/>
                  <a:pt x="250933" y="236878"/>
                  <a:pt x="253537" y="225243"/>
                </a:cubicBezTo>
                <a:cubicBezTo>
                  <a:pt x="280881" y="222658"/>
                  <a:pt x="304319" y="220073"/>
                  <a:pt x="323851" y="217487"/>
                </a:cubicBezTo>
                <a:close/>
                <a:moveTo>
                  <a:pt x="3175" y="196850"/>
                </a:moveTo>
                <a:cubicBezTo>
                  <a:pt x="23562" y="204666"/>
                  <a:pt x="55417" y="215086"/>
                  <a:pt x="93642" y="222902"/>
                </a:cubicBezTo>
                <a:cubicBezTo>
                  <a:pt x="94916" y="228112"/>
                  <a:pt x="96190" y="232019"/>
                  <a:pt x="100013" y="235927"/>
                </a:cubicBezTo>
                <a:cubicBezTo>
                  <a:pt x="84723" y="261978"/>
                  <a:pt x="71981" y="284122"/>
                  <a:pt x="65610" y="298450"/>
                </a:cubicBezTo>
                <a:cubicBezTo>
                  <a:pt x="33755" y="273702"/>
                  <a:pt x="10820" y="237230"/>
                  <a:pt x="3175" y="196850"/>
                </a:cubicBezTo>
                <a:close/>
                <a:moveTo>
                  <a:pt x="146517" y="192087"/>
                </a:moveTo>
                <a:cubicBezTo>
                  <a:pt x="151747" y="200025"/>
                  <a:pt x="156976" y="207963"/>
                  <a:pt x="163513" y="215900"/>
                </a:cubicBezTo>
                <a:cubicBezTo>
                  <a:pt x="158284" y="215900"/>
                  <a:pt x="153054" y="214577"/>
                  <a:pt x="147825" y="214577"/>
                </a:cubicBezTo>
                <a:cubicBezTo>
                  <a:pt x="147825" y="209286"/>
                  <a:pt x="145210" y="203994"/>
                  <a:pt x="141288" y="200025"/>
                </a:cubicBezTo>
                <a:cubicBezTo>
                  <a:pt x="142595" y="197379"/>
                  <a:pt x="145210" y="194733"/>
                  <a:pt x="146517" y="192087"/>
                </a:cubicBezTo>
                <a:close/>
                <a:moveTo>
                  <a:pt x="277877" y="160337"/>
                </a:moveTo>
                <a:cubicBezTo>
                  <a:pt x="290894" y="175968"/>
                  <a:pt x="302610" y="190296"/>
                  <a:pt x="314326" y="204624"/>
                </a:cubicBezTo>
                <a:cubicBezTo>
                  <a:pt x="297403" y="205927"/>
                  <a:pt x="276575" y="208532"/>
                  <a:pt x="253143" y="211137"/>
                </a:cubicBezTo>
                <a:cubicBezTo>
                  <a:pt x="251842" y="207230"/>
                  <a:pt x="251842" y="204624"/>
                  <a:pt x="249238" y="203322"/>
                </a:cubicBezTo>
                <a:cubicBezTo>
                  <a:pt x="259652" y="188994"/>
                  <a:pt x="270066" y="174665"/>
                  <a:pt x="277877" y="160337"/>
                </a:cubicBezTo>
                <a:close/>
                <a:moveTo>
                  <a:pt x="290513" y="153987"/>
                </a:moveTo>
                <a:cubicBezTo>
                  <a:pt x="306490" y="159216"/>
                  <a:pt x="321136" y="163139"/>
                  <a:pt x="331788" y="167061"/>
                </a:cubicBezTo>
                <a:cubicBezTo>
                  <a:pt x="331788" y="178827"/>
                  <a:pt x="330457" y="187978"/>
                  <a:pt x="329125" y="198437"/>
                </a:cubicBezTo>
                <a:cubicBezTo>
                  <a:pt x="317142" y="185364"/>
                  <a:pt x="303828" y="170983"/>
                  <a:pt x="290513" y="153987"/>
                </a:cubicBezTo>
                <a:close/>
                <a:moveTo>
                  <a:pt x="113341" y="139700"/>
                </a:moveTo>
                <a:cubicBezTo>
                  <a:pt x="118493" y="150004"/>
                  <a:pt x="124933" y="160307"/>
                  <a:pt x="130085" y="169324"/>
                </a:cubicBezTo>
                <a:cubicBezTo>
                  <a:pt x="132661" y="171900"/>
                  <a:pt x="135237" y="175764"/>
                  <a:pt x="136525" y="178340"/>
                </a:cubicBezTo>
                <a:cubicBezTo>
                  <a:pt x="133949" y="183492"/>
                  <a:pt x="131373" y="187356"/>
                  <a:pt x="128797" y="191219"/>
                </a:cubicBezTo>
                <a:cubicBezTo>
                  <a:pt x="126221" y="189932"/>
                  <a:pt x="123645" y="189932"/>
                  <a:pt x="121069" y="189932"/>
                </a:cubicBezTo>
                <a:cubicBezTo>
                  <a:pt x="109478" y="189932"/>
                  <a:pt x="99174" y="197659"/>
                  <a:pt x="95310" y="207963"/>
                </a:cubicBezTo>
                <a:cubicBezTo>
                  <a:pt x="52807" y="200235"/>
                  <a:pt x="19320" y="187356"/>
                  <a:pt x="1288" y="179628"/>
                </a:cubicBezTo>
                <a:cubicBezTo>
                  <a:pt x="0" y="174476"/>
                  <a:pt x="0" y="170612"/>
                  <a:pt x="0" y="165460"/>
                </a:cubicBezTo>
                <a:cubicBezTo>
                  <a:pt x="0" y="160307"/>
                  <a:pt x="0" y="156444"/>
                  <a:pt x="1288" y="151292"/>
                </a:cubicBezTo>
                <a:cubicBezTo>
                  <a:pt x="23183" y="147428"/>
                  <a:pt x="64399" y="142276"/>
                  <a:pt x="113341" y="139700"/>
                </a:cubicBezTo>
                <a:close/>
                <a:moveTo>
                  <a:pt x="186315" y="138112"/>
                </a:moveTo>
                <a:cubicBezTo>
                  <a:pt x="215774" y="139408"/>
                  <a:pt x="243952" y="143298"/>
                  <a:pt x="268288" y="149780"/>
                </a:cubicBezTo>
                <a:cubicBezTo>
                  <a:pt x="259322" y="164042"/>
                  <a:pt x="249076" y="179599"/>
                  <a:pt x="238829" y="193860"/>
                </a:cubicBezTo>
                <a:cubicBezTo>
                  <a:pt x="234986" y="192564"/>
                  <a:pt x="231144" y="191267"/>
                  <a:pt x="227301" y="191267"/>
                </a:cubicBezTo>
                <a:cubicBezTo>
                  <a:pt x="213212" y="191267"/>
                  <a:pt x="201685" y="201639"/>
                  <a:pt x="200404" y="214604"/>
                </a:cubicBezTo>
                <a:cubicBezTo>
                  <a:pt x="194000" y="214604"/>
                  <a:pt x="186315" y="214604"/>
                  <a:pt x="179911" y="215900"/>
                </a:cubicBezTo>
                <a:cubicBezTo>
                  <a:pt x="170945" y="202936"/>
                  <a:pt x="163260" y="191267"/>
                  <a:pt x="155575" y="179599"/>
                </a:cubicBezTo>
                <a:cubicBezTo>
                  <a:pt x="160698" y="171820"/>
                  <a:pt x="167102" y="162745"/>
                  <a:pt x="173507" y="154966"/>
                </a:cubicBezTo>
                <a:cubicBezTo>
                  <a:pt x="177349" y="148483"/>
                  <a:pt x="182472" y="143298"/>
                  <a:pt x="186315" y="138112"/>
                </a:cubicBezTo>
                <a:close/>
                <a:moveTo>
                  <a:pt x="168276" y="138112"/>
                </a:moveTo>
                <a:cubicBezTo>
                  <a:pt x="165630" y="140597"/>
                  <a:pt x="164307" y="143081"/>
                  <a:pt x="161661" y="145566"/>
                </a:cubicBezTo>
                <a:cubicBezTo>
                  <a:pt x="156370" y="153020"/>
                  <a:pt x="151078" y="159232"/>
                  <a:pt x="145786" y="166687"/>
                </a:cubicBezTo>
                <a:cubicBezTo>
                  <a:pt x="144463" y="165445"/>
                  <a:pt x="143140" y="162960"/>
                  <a:pt x="141817" y="161718"/>
                </a:cubicBezTo>
                <a:cubicBezTo>
                  <a:pt x="137849" y="154263"/>
                  <a:pt x="132557" y="146808"/>
                  <a:pt x="128588" y="139354"/>
                </a:cubicBezTo>
                <a:cubicBezTo>
                  <a:pt x="141817" y="139354"/>
                  <a:pt x="155047" y="138112"/>
                  <a:pt x="168276" y="138112"/>
                </a:cubicBezTo>
                <a:close/>
                <a:moveTo>
                  <a:pt x="220028" y="103187"/>
                </a:moveTo>
                <a:cubicBezTo>
                  <a:pt x="223838" y="104486"/>
                  <a:pt x="227648" y="105784"/>
                  <a:pt x="232728" y="105784"/>
                </a:cubicBezTo>
                <a:cubicBezTo>
                  <a:pt x="233998" y="105784"/>
                  <a:pt x="236538" y="105784"/>
                  <a:pt x="237808" y="105784"/>
                </a:cubicBezTo>
                <a:cubicBezTo>
                  <a:pt x="241618" y="109681"/>
                  <a:pt x="244158" y="114877"/>
                  <a:pt x="246698" y="118773"/>
                </a:cubicBezTo>
                <a:cubicBezTo>
                  <a:pt x="249238" y="122670"/>
                  <a:pt x="253048" y="127865"/>
                  <a:pt x="255588" y="131762"/>
                </a:cubicBezTo>
                <a:cubicBezTo>
                  <a:pt x="237808" y="129164"/>
                  <a:pt x="218758" y="126566"/>
                  <a:pt x="198438" y="125267"/>
                </a:cubicBezTo>
                <a:cubicBezTo>
                  <a:pt x="206058" y="117474"/>
                  <a:pt x="213678" y="109681"/>
                  <a:pt x="220028" y="103187"/>
                </a:cubicBezTo>
                <a:close/>
                <a:moveTo>
                  <a:pt x="317236" y="98425"/>
                </a:moveTo>
                <a:cubicBezTo>
                  <a:pt x="325173" y="115539"/>
                  <a:pt x="329142" y="133969"/>
                  <a:pt x="331788" y="152400"/>
                </a:cubicBezTo>
                <a:cubicBezTo>
                  <a:pt x="319882" y="148450"/>
                  <a:pt x="306652" y="144501"/>
                  <a:pt x="292100" y="140552"/>
                </a:cubicBezTo>
                <a:cubicBezTo>
                  <a:pt x="301361" y="124754"/>
                  <a:pt x="310621" y="111589"/>
                  <a:pt x="317236" y="98425"/>
                </a:cubicBezTo>
                <a:close/>
                <a:moveTo>
                  <a:pt x="286068" y="52387"/>
                </a:moveTo>
                <a:cubicBezTo>
                  <a:pt x="295205" y="61448"/>
                  <a:pt x="303037" y="71803"/>
                  <a:pt x="309563" y="84748"/>
                </a:cubicBezTo>
                <a:cubicBezTo>
                  <a:pt x="301731" y="98986"/>
                  <a:pt x="289984" y="117108"/>
                  <a:pt x="278236" y="136525"/>
                </a:cubicBezTo>
                <a:cubicBezTo>
                  <a:pt x="278236" y="136525"/>
                  <a:pt x="276931" y="136525"/>
                  <a:pt x="276931" y="136525"/>
                </a:cubicBezTo>
                <a:cubicBezTo>
                  <a:pt x="270404" y="127464"/>
                  <a:pt x="265183" y="119697"/>
                  <a:pt x="258657" y="110636"/>
                </a:cubicBezTo>
                <a:cubicBezTo>
                  <a:pt x="256046" y="106753"/>
                  <a:pt x="253436" y="102870"/>
                  <a:pt x="250825" y="98986"/>
                </a:cubicBezTo>
                <a:cubicBezTo>
                  <a:pt x="256046" y="93809"/>
                  <a:pt x="259962" y="86042"/>
                  <a:pt x="259962" y="78275"/>
                </a:cubicBezTo>
                <a:cubicBezTo>
                  <a:pt x="259962" y="75687"/>
                  <a:pt x="259962" y="73098"/>
                  <a:pt x="258657" y="70509"/>
                </a:cubicBezTo>
                <a:cubicBezTo>
                  <a:pt x="269099" y="62742"/>
                  <a:pt x="278236" y="57564"/>
                  <a:pt x="286068" y="52387"/>
                </a:cubicBezTo>
                <a:close/>
                <a:moveTo>
                  <a:pt x="73025" y="28575"/>
                </a:moveTo>
                <a:cubicBezTo>
                  <a:pt x="79493" y="54655"/>
                  <a:pt x="92428" y="92472"/>
                  <a:pt x="107950" y="126377"/>
                </a:cubicBezTo>
                <a:cubicBezTo>
                  <a:pt x="63970" y="128985"/>
                  <a:pt x="25165" y="134201"/>
                  <a:pt x="3175" y="138113"/>
                </a:cubicBezTo>
                <a:cubicBezTo>
                  <a:pt x="10936" y="92472"/>
                  <a:pt x="36806" y="53351"/>
                  <a:pt x="73025" y="28575"/>
                </a:cubicBezTo>
                <a:close/>
                <a:moveTo>
                  <a:pt x="203200" y="4762"/>
                </a:moveTo>
                <a:cubicBezTo>
                  <a:pt x="230476" y="11151"/>
                  <a:pt x="255155" y="23928"/>
                  <a:pt x="274638" y="41817"/>
                </a:cubicBezTo>
                <a:cubicBezTo>
                  <a:pt x="268144" y="45650"/>
                  <a:pt x="260350" y="52039"/>
                  <a:pt x="251258" y="57150"/>
                </a:cubicBezTo>
                <a:cubicBezTo>
                  <a:pt x="246063" y="53316"/>
                  <a:pt x="239568" y="50761"/>
                  <a:pt x="233074" y="50761"/>
                </a:cubicBezTo>
                <a:cubicBezTo>
                  <a:pt x="230476" y="50761"/>
                  <a:pt x="227879" y="50761"/>
                  <a:pt x="225281" y="52039"/>
                </a:cubicBezTo>
                <a:cubicBezTo>
                  <a:pt x="216189" y="34150"/>
                  <a:pt x="208395" y="17539"/>
                  <a:pt x="203200" y="4762"/>
                </a:cubicBezTo>
                <a:close/>
                <a:moveTo>
                  <a:pt x="165260" y="0"/>
                </a:moveTo>
                <a:cubicBezTo>
                  <a:pt x="172957" y="0"/>
                  <a:pt x="179371" y="0"/>
                  <a:pt x="185786" y="1290"/>
                </a:cubicBezTo>
                <a:cubicBezTo>
                  <a:pt x="192200" y="15478"/>
                  <a:pt x="199897" y="36115"/>
                  <a:pt x="212725" y="59333"/>
                </a:cubicBezTo>
                <a:cubicBezTo>
                  <a:pt x="207594" y="63202"/>
                  <a:pt x="205028" y="69651"/>
                  <a:pt x="205028" y="77390"/>
                </a:cubicBezTo>
                <a:cubicBezTo>
                  <a:pt x="205028" y="82550"/>
                  <a:pt x="206311" y="87709"/>
                  <a:pt x="208876" y="91579"/>
                </a:cubicBezTo>
                <a:cubicBezTo>
                  <a:pt x="198614" y="100608"/>
                  <a:pt x="188351" y="110926"/>
                  <a:pt x="179371" y="122535"/>
                </a:cubicBezTo>
                <a:cubicBezTo>
                  <a:pt x="178089" y="122535"/>
                  <a:pt x="178089" y="122535"/>
                  <a:pt x="176806" y="122535"/>
                </a:cubicBezTo>
                <a:cubicBezTo>
                  <a:pt x="158846" y="122535"/>
                  <a:pt x="139604" y="123825"/>
                  <a:pt x="122927" y="123825"/>
                </a:cubicBezTo>
                <a:cubicBezTo>
                  <a:pt x="104967" y="87709"/>
                  <a:pt x="92139" y="45144"/>
                  <a:pt x="85725" y="20637"/>
                </a:cubicBezTo>
                <a:cubicBezTo>
                  <a:pt x="108816" y="7739"/>
                  <a:pt x="135755" y="0"/>
                  <a:pt x="16526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04" tIns="45702" rIns="91404" bIns="45702"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034"/>
            <a:endParaRPr lang="zh-CN" altLang="en-US" sz="1799" dirty="0">
              <a:solidFill>
                <a:srgbClr val="000000"/>
              </a:solidFill>
              <a:latin typeface="优设标题黑" panose="00000500000000000000" pitchFamily="2" charset="-122"/>
              <a:ea typeface="优设标题黑" panose="00000500000000000000" pitchFamily="2" charset="-122"/>
            </a:endParaRPr>
          </a:p>
        </p:txBody>
      </p:sp>
      <p:sp>
        <p:nvSpPr>
          <p:cNvPr id="57" name="924712">
            <a:extLst>
              <a:ext uri="{FF2B5EF4-FFF2-40B4-BE49-F238E27FC236}">
                <a16:creationId xmlns:a16="http://schemas.microsoft.com/office/drawing/2014/main" id="{5CA4403E-F15E-4E77-B977-595D7FBE651D}"/>
              </a:ext>
            </a:extLst>
          </p:cNvPr>
          <p:cNvSpPr/>
          <p:nvPr/>
        </p:nvSpPr>
        <p:spPr>
          <a:xfrm>
            <a:off x="7679200" y="2416933"/>
            <a:ext cx="431591" cy="431591"/>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04" tIns="45702" rIns="91404" bIns="45702"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034"/>
            <a:endParaRPr lang="zh-CN" altLang="en-US" sz="1799" dirty="0">
              <a:solidFill>
                <a:srgbClr val="000000"/>
              </a:solidFill>
              <a:latin typeface="优设标题黑" panose="00000500000000000000" pitchFamily="2" charset="-122"/>
              <a:ea typeface="优设标题黑" panose="00000500000000000000" pitchFamily="2" charset="-122"/>
            </a:endParaRPr>
          </a:p>
        </p:txBody>
      </p:sp>
      <p:sp>
        <p:nvSpPr>
          <p:cNvPr id="59" name="130313">
            <a:extLst>
              <a:ext uri="{FF2B5EF4-FFF2-40B4-BE49-F238E27FC236}">
                <a16:creationId xmlns:a16="http://schemas.microsoft.com/office/drawing/2014/main" id="{DFAA0C5E-D9C1-4094-9FA1-3A61F1161C54}"/>
              </a:ext>
            </a:extLst>
          </p:cNvPr>
          <p:cNvSpPr/>
          <p:nvPr/>
        </p:nvSpPr>
        <p:spPr>
          <a:xfrm>
            <a:off x="7716302" y="4118151"/>
            <a:ext cx="431591" cy="429565"/>
          </a:xfrm>
          <a:custGeom>
            <a:avLst/>
            <a:gdLst>
              <a:gd name="connsiteX0" fmla="*/ 262525 w 338138"/>
              <a:gd name="connsiteY0" fmla="*/ 84138 h 336551"/>
              <a:gd name="connsiteX1" fmla="*/ 314260 w 338138"/>
              <a:gd name="connsiteY1" fmla="*/ 84138 h 336551"/>
              <a:gd name="connsiteX2" fmla="*/ 338138 w 338138"/>
              <a:gd name="connsiteY2" fmla="*/ 107802 h 336551"/>
              <a:gd name="connsiteX3" fmla="*/ 338138 w 338138"/>
              <a:gd name="connsiteY3" fmla="*/ 191940 h 336551"/>
              <a:gd name="connsiteX4" fmla="*/ 314260 w 338138"/>
              <a:gd name="connsiteY4" fmla="*/ 216918 h 336551"/>
              <a:gd name="connsiteX5" fmla="*/ 314260 w 338138"/>
              <a:gd name="connsiteY5" fmla="*/ 336551 h 336551"/>
              <a:gd name="connsiteX6" fmla="*/ 241300 w 338138"/>
              <a:gd name="connsiteY6" fmla="*/ 336551 h 336551"/>
              <a:gd name="connsiteX7" fmla="*/ 241300 w 338138"/>
              <a:gd name="connsiteY7" fmla="*/ 240582 h 336551"/>
              <a:gd name="connsiteX8" fmla="*/ 265178 w 338138"/>
              <a:gd name="connsiteY8" fmla="*/ 216918 h 336551"/>
              <a:gd name="connsiteX9" fmla="*/ 265178 w 338138"/>
              <a:gd name="connsiteY9" fmla="*/ 95970 h 336551"/>
              <a:gd name="connsiteX10" fmla="*/ 262525 w 338138"/>
              <a:gd name="connsiteY10" fmla="*/ 84138 h 336551"/>
              <a:gd name="connsiteX11" fmla="*/ 120477 w 338138"/>
              <a:gd name="connsiteY11" fmla="*/ 84138 h 336551"/>
              <a:gd name="connsiteX12" fmla="*/ 217661 w 338138"/>
              <a:gd name="connsiteY12" fmla="*/ 84138 h 336551"/>
              <a:gd name="connsiteX13" fmla="*/ 241300 w 338138"/>
              <a:gd name="connsiteY13" fmla="*/ 107802 h 336551"/>
              <a:gd name="connsiteX14" fmla="*/ 241300 w 338138"/>
              <a:gd name="connsiteY14" fmla="*/ 191940 h 336551"/>
              <a:gd name="connsiteX15" fmla="*/ 217661 w 338138"/>
              <a:gd name="connsiteY15" fmla="*/ 216918 h 336551"/>
              <a:gd name="connsiteX16" fmla="*/ 217661 w 338138"/>
              <a:gd name="connsiteY16" fmla="*/ 336551 h 336551"/>
              <a:gd name="connsiteX17" fmla="*/ 120477 w 338138"/>
              <a:gd name="connsiteY17" fmla="*/ 336551 h 336551"/>
              <a:gd name="connsiteX18" fmla="*/ 120477 w 338138"/>
              <a:gd name="connsiteY18" fmla="*/ 216918 h 336551"/>
              <a:gd name="connsiteX19" fmla="*/ 96837 w 338138"/>
              <a:gd name="connsiteY19" fmla="*/ 191940 h 336551"/>
              <a:gd name="connsiteX20" fmla="*/ 96837 w 338138"/>
              <a:gd name="connsiteY20" fmla="*/ 107802 h 336551"/>
              <a:gd name="connsiteX21" fmla="*/ 120477 w 338138"/>
              <a:gd name="connsiteY21" fmla="*/ 84138 h 336551"/>
              <a:gd name="connsiteX22" fmla="*/ 23878 w 338138"/>
              <a:gd name="connsiteY22" fmla="*/ 84138 h 336551"/>
              <a:gd name="connsiteX23" fmla="*/ 75613 w 338138"/>
              <a:gd name="connsiteY23" fmla="*/ 84138 h 336551"/>
              <a:gd name="connsiteX24" fmla="*/ 72960 w 338138"/>
              <a:gd name="connsiteY24" fmla="*/ 95970 h 336551"/>
              <a:gd name="connsiteX25" fmla="*/ 72960 w 338138"/>
              <a:gd name="connsiteY25" fmla="*/ 216918 h 336551"/>
              <a:gd name="connsiteX26" fmla="*/ 96838 w 338138"/>
              <a:gd name="connsiteY26" fmla="*/ 240582 h 336551"/>
              <a:gd name="connsiteX27" fmla="*/ 96838 w 338138"/>
              <a:gd name="connsiteY27" fmla="*/ 336551 h 336551"/>
              <a:gd name="connsiteX28" fmla="*/ 23878 w 338138"/>
              <a:gd name="connsiteY28" fmla="*/ 336551 h 336551"/>
              <a:gd name="connsiteX29" fmla="*/ 23878 w 338138"/>
              <a:gd name="connsiteY29" fmla="*/ 216918 h 336551"/>
              <a:gd name="connsiteX30" fmla="*/ 0 w 338138"/>
              <a:gd name="connsiteY30" fmla="*/ 191940 h 336551"/>
              <a:gd name="connsiteX31" fmla="*/ 0 w 338138"/>
              <a:gd name="connsiteY31" fmla="*/ 107802 h 336551"/>
              <a:gd name="connsiteX32" fmla="*/ 23878 w 338138"/>
              <a:gd name="connsiteY32" fmla="*/ 84138 h 336551"/>
              <a:gd name="connsiteX33" fmla="*/ 265257 w 338138"/>
              <a:gd name="connsiteY33" fmla="*/ 0 h 336551"/>
              <a:gd name="connsiteX34" fmla="*/ 301625 w 338138"/>
              <a:gd name="connsiteY34" fmla="*/ 35069 h 336551"/>
              <a:gd name="connsiteX35" fmla="*/ 265257 w 338138"/>
              <a:gd name="connsiteY35" fmla="*/ 71438 h 336551"/>
              <a:gd name="connsiteX36" fmla="*/ 248371 w 338138"/>
              <a:gd name="connsiteY36" fmla="*/ 66242 h 336551"/>
              <a:gd name="connsiteX37" fmla="*/ 245774 w 338138"/>
              <a:gd name="connsiteY37" fmla="*/ 64944 h 336551"/>
              <a:gd name="connsiteX38" fmla="*/ 230187 w 338138"/>
              <a:gd name="connsiteY38" fmla="*/ 35069 h 336551"/>
              <a:gd name="connsiteX39" fmla="*/ 265257 w 338138"/>
              <a:gd name="connsiteY39" fmla="*/ 0 h 336551"/>
              <a:gd name="connsiteX40" fmla="*/ 169069 w 338138"/>
              <a:gd name="connsiteY40" fmla="*/ 0 h 336551"/>
              <a:gd name="connsiteX41" fmla="*/ 204788 w 338138"/>
              <a:gd name="connsiteY41" fmla="*/ 35719 h 336551"/>
              <a:gd name="connsiteX42" fmla="*/ 169069 w 338138"/>
              <a:gd name="connsiteY42" fmla="*/ 71438 h 336551"/>
              <a:gd name="connsiteX43" fmla="*/ 133350 w 338138"/>
              <a:gd name="connsiteY43" fmla="*/ 35719 h 336551"/>
              <a:gd name="connsiteX44" fmla="*/ 169069 w 338138"/>
              <a:gd name="connsiteY44" fmla="*/ 0 h 336551"/>
              <a:gd name="connsiteX45" fmla="*/ 72880 w 338138"/>
              <a:gd name="connsiteY45" fmla="*/ 0 h 336551"/>
              <a:gd name="connsiteX46" fmla="*/ 107950 w 338138"/>
              <a:gd name="connsiteY46" fmla="*/ 35069 h 336551"/>
              <a:gd name="connsiteX47" fmla="*/ 92363 w 338138"/>
              <a:gd name="connsiteY47" fmla="*/ 64944 h 336551"/>
              <a:gd name="connsiteX48" fmla="*/ 89766 w 338138"/>
              <a:gd name="connsiteY48" fmla="*/ 66242 h 336551"/>
              <a:gd name="connsiteX49" fmla="*/ 72880 w 338138"/>
              <a:gd name="connsiteY49" fmla="*/ 71438 h 336551"/>
              <a:gd name="connsiteX50" fmla="*/ 36512 w 338138"/>
              <a:gd name="connsiteY50" fmla="*/ 35069 h 336551"/>
              <a:gd name="connsiteX51" fmla="*/ 72880 w 338138"/>
              <a:gd name="connsiteY51" fmla="*/ 0 h 33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336551">
                <a:moveTo>
                  <a:pt x="262525" y="84138"/>
                </a:moveTo>
                <a:cubicBezTo>
                  <a:pt x="262525" y="84138"/>
                  <a:pt x="262525" y="84138"/>
                  <a:pt x="314260" y="84138"/>
                </a:cubicBezTo>
                <a:cubicBezTo>
                  <a:pt x="338138" y="84138"/>
                  <a:pt x="338138" y="107802"/>
                  <a:pt x="338138" y="107802"/>
                </a:cubicBezTo>
                <a:cubicBezTo>
                  <a:pt x="338138" y="107802"/>
                  <a:pt x="338138" y="107802"/>
                  <a:pt x="338138" y="191940"/>
                </a:cubicBezTo>
                <a:cubicBezTo>
                  <a:pt x="338138" y="216918"/>
                  <a:pt x="314260" y="216918"/>
                  <a:pt x="314260" y="216918"/>
                </a:cubicBezTo>
                <a:cubicBezTo>
                  <a:pt x="314260" y="216918"/>
                  <a:pt x="314260" y="216918"/>
                  <a:pt x="314260" y="336551"/>
                </a:cubicBezTo>
                <a:cubicBezTo>
                  <a:pt x="314260" y="336551"/>
                  <a:pt x="314260" y="336551"/>
                  <a:pt x="241300" y="336551"/>
                </a:cubicBezTo>
                <a:cubicBezTo>
                  <a:pt x="241300" y="336551"/>
                  <a:pt x="241300" y="336551"/>
                  <a:pt x="241300" y="240582"/>
                </a:cubicBezTo>
                <a:cubicBezTo>
                  <a:pt x="241300" y="240582"/>
                  <a:pt x="265178" y="240582"/>
                  <a:pt x="265178" y="216918"/>
                </a:cubicBezTo>
                <a:cubicBezTo>
                  <a:pt x="265178" y="216918"/>
                  <a:pt x="265178" y="216918"/>
                  <a:pt x="265178" y="95970"/>
                </a:cubicBezTo>
                <a:cubicBezTo>
                  <a:pt x="265178" y="95970"/>
                  <a:pt x="265178" y="90711"/>
                  <a:pt x="262525" y="84138"/>
                </a:cubicBezTo>
                <a:close/>
                <a:moveTo>
                  <a:pt x="120477" y="84138"/>
                </a:moveTo>
                <a:cubicBezTo>
                  <a:pt x="120477" y="84138"/>
                  <a:pt x="120477" y="84138"/>
                  <a:pt x="217661" y="84138"/>
                </a:cubicBezTo>
                <a:cubicBezTo>
                  <a:pt x="241300" y="84138"/>
                  <a:pt x="241300" y="107802"/>
                  <a:pt x="241300" y="107802"/>
                </a:cubicBezTo>
                <a:lnTo>
                  <a:pt x="241300" y="191940"/>
                </a:lnTo>
                <a:cubicBezTo>
                  <a:pt x="241300" y="216918"/>
                  <a:pt x="217661" y="216918"/>
                  <a:pt x="217661" y="216918"/>
                </a:cubicBezTo>
                <a:cubicBezTo>
                  <a:pt x="217661" y="216918"/>
                  <a:pt x="217661" y="216918"/>
                  <a:pt x="217661" y="336551"/>
                </a:cubicBezTo>
                <a:cubicBezTo>
                  <a:pt x="217661" y="336551"/>
                  <a:pt x="217661" y="336551"/>
                  <a:pt x="120477" y="336551"/>
                </a:cubicBezTo>
                <a:cubicBezTo>
                  <a:pt x="120477" y="336551"/>
                  <a:pt x="120477" y="336551"/>
                  <a:pt x="120477" y="216918"/>
                </a:cubicBezTo>
                <a:cubicBezTo>
                  <a:pt x="120477" y="216918"/>
                  <a:pt x="96837" y="216918"/>
                  <a:pt x="96837" y="191940"/>
                </a:cubicBezTo>
                <a:cubicBezTo>
                  <a:pt x="96837" y="191940"/>
                  <a:pt x="96837" y="191940"/>
                  <a:pt x="96837" y="107802"/>
                </a:cubicBezTo>
                <a:cubicBezTo>
                  <a:pt x="96837" y="84138"/>
                  <a:pt x="120477" y="84138"/>
                  <a:pt x="120477" y="84138"/>
                </a:cubicBezTo>
                <a:close/>
                <a:moveTo>
                  <a:pt x="23878" y="84138"/>
                </a:moveTo>
                <a:cubicBezTo>
                  <a:pt x="23878" y="84138"/>
                  <a:pt x="23878" y="84138"/>
                  <a:pt x="75613" y="84138"/>
                </a:cubicBezTo>
                <a:cubicBezTo>
                  <a:pt x="72960" y="90711"/>
                  <a:pt x="72960" y="95970"/>
                  <a:pt x="72960" y="95970"/>
                </a:cubicBezTo>
                <a:cubicBezTo>
                  <a:pt x="72960" y="95970"/>
                  <a:pt x="72960" y="95970"/>
                  <a:pt x="72960" y="216918"/>
                </a:cubicBezTo>
                <a:cubicBezTo>
                  <a:pt x="72960" y="240582"/>
                  <a:pt x="96838" y="240582"/>
                  <a:pt x="96838" y="240582"/>
                </a:cubicBezTo>
                <a:cubicBezTo>
                  <a:pt x="96838" y="240582"/>
                  <a:pt x="96838" y="240582"/>
                  <a:pt x="96838" y="336551"/>
                </a:cubicBezTo>
                <a:cubicBezTo>
                  <a:pt x="96838" y="336551"/>
                  <a:pt x="96838" y="336551"/>
                  <a:pt x="23878" y="336551"/>
                </a:cubicBezTo>
                <a:cubicBezTo>
                  <a:pt x="23878" y="336551"/>
                  <a:pt x="23878" y="336551"/>
                  <a:pt x="23878" y="216918"/>
                </a:cubicBezTo>
                <a:cubicBezTo>
                  <a:pt x="23878" y="216918"/>
                  <a:pt x="0" y="216918"/>
                  <a:pt x="0" y="191940"/>
                </a:cubicBezTo>
                <a:cubicBezTo>
                  <a:pt x="0" y="191940"/>
                  <a:pt x="0" y="191940"/>
                  <a:pt x="0" y="107802"/>
                </a:cubicBezTo>
                <a:cubicBezTo>
                  <a:pt x="0" y="84138"/>
                  <a:pt x="23878" y="84138"/>
                  <a:pt x="23878" y="84138"/>
                </a:cubicBezTo>
                <a:close/>
                <a:moveTo>
                  <a:pt x="265257" y="0"/>
                </a:moveTo>
                <a:cubicBezTo>
                  <a:pt x="284740" y="0"/>
                  <a:pt x="301625" y="15586"/>
                  <a:pt x="301625" y="35069"/>
                </a:cubicBezTo>
                <a:cubicBezTo>
                  <a:pt x="301625" y="55851"/>
                  <a:pt x="284740" y="71438"/>
                  <a:pt x="265257" y="71438"/>
                </a:cubicBezTo>
                <a:cubicBezTo>
                  <a:pt x="258762" y="71438"/>
                  <a:pt x="253567" y="70139"/>
                  <a:pt x="248371" y="66242"/>
                </a:cubicBezTo>
                <a:cubicBezTo>
                  <a:pt x="248371" y="66242"/>
                  <a:pt x="247072" y="66242"/>
                  <a:pt x="245774" y="64944"/>
                </a:cubicBezTo>
                <a:cubicBezTo>
                  <a:pt x="236681" y="59748"/>
                  <a:pt x="230187" y="48058"/>
                  <a:pt x="230187" y="35069"/>
                </a:cubicBezTo>
                <a:cubicBezTo>
                  <a:pt x="230187" y="15586"/>
                  <a:pt x="245774" y="0"/>
                  <a:pt x="265257" y="0"/>
                </a:cubicBezTo>
                <a:close/>
                <a:moveTo>
                  <a:pt x="169069" y="0"/>
                </a:moveTo>
                <a:cubicBezTo>
                  <a:pt x="188796" y="0"/>
                  <a:pt x="204788" y="15992"/>
                  <a:pt x="204788" y="35719"/>
                </a:cubicBezTo>
                <a:cubicBezTo>
                  <a:pt x="204788" y="55446"/>
                  <a:pt x="188796" y="71438"/>
                  <a:pt x="169069" y="71438"/>
                </a:cubicBezTo>
                <a:cubicBezTo>
                  <a:pt x="149342" y="71438"/>
                  <a:pt x="133350" y="55446"/>
                  <a:pt x="133350" y="35719"/>
                </a:cubicBezTo>
                <a:cubicBezTo>
                  <a:pt x="133350" y="15992"/>
                  <a:pt x="149342" y="0"/>
                  <a:pt x="169069" y="0"/>
                </a:cubicBezTo>
                <a:close/>
                <a:moveTo>
                  <a:pt x="72880" y="0"/>
                </a:moveTo>
                <a:cubicBezTo>
                  <a:pt x="92363" y="0"/>
                  <a:pt x="107950" y="15586"/>
                  <a:pt x="107950" y="35069"/>
                </a:cubicBezTo>
                <a:cubicBezTo>
                  <a:pt x="107950" y="48058"/>
                  <a:pt x="101456" y="59748"/>
                  <a:pt x="92363" y="64944"/>
                </a:cubicBezTo>
                <a:cubicBezTo>
                  <a:pt x="91065" y="66242"/>
                  <a:pt x="89766" y="66242"/>
                  <a:pt x="89766" y="66242"/>
                </a:cubicBezTo>
                <a:cubicBezTo>
                  <a:pt x="84570" y="70139"/>
                  <a:pt x="79375" y="71438"/>
                  <a:pt x="72880" y="71438"/>
                </a:cubicBezTo>
                <a:cubicBezTo>
                  <a:pt x="53397" y="71438"/>
                  <a:pt x="36512" y="55851"/>
                  <a:pt x="36512" y="35069"/>
                </a:cubicBezTo>
                <a:cubicBezTo>
                  <a:pt x="36512" y="15586"/>
                  <a:pt x="53397" y="0"/>
                  <a:pt x="7288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04" tIns="45702" rIns="91404" bIns="45702"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034"/>
            <a:endParaRPr lang="zh-CN" altLang="en-US" sz="1799" dirty="0">
              <a:solidFill>
                <a:srgbClr val="000000"/>
              </a:solidFill>
              <a:latin typeface="优设标题黑" panose="00000500000000000000" pitchFamily="2" charset="-122"/>
              <a:ea typeface="优设标题黑" panose="00000500000000000000" pitchFamily="2" charset="-122"/>
            </a:endParaRPr>
          </a:p>
        </p:txBody>
      </p:sp>
      <p:sp>
        <p:nvSpPr>
          <p:cNvPr id="64" name="347014">
            <a:extLst>
              <a:ext uri="{FF2B5EF4-FFF2-40B4-BE49-F238E27FC236}">
                <a16:creationId xmlns:a16="http://schemas.microsoft.com/office/drawing/2014/main" id="{F9180576-2D11-4C5A-A430-792177D9271C}"/>
              </a:ext>
            </a:extLst>
          </p:cNvPr>
          <p:cNvSpPr/>
          <p:nvPr/>
        </p:nvSpPr>
        <p:spPr bwMode="auto">
          <a:xfrm>
            <a:off x="4914837" y="2412086"/>
            <a:ext cx="2346425" cy="2346425"/>
          </a:xfrm>
          <a:prstGeom prst="ellipse">
            <a:avLst/>
          </a:prstGeom>
          <a:solidFill>
            <a:schemeClr val="bg1">
              <a:lumMod val="75000"/>
            </a:schemeClr>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3668" fontAlgn="base">
              <a:spcBef>
                <a:spcPct val="0"/>
              </a:spcBef>
              <a:spcAft>
                <a:spcPct val="0"/>
              </a:spcAft>
              <a:defRPr/>
            </a:pPr>
            <a:r>
              <a:rPr lang="zh-CN" altLang="en-US" sz="4398" b="1" dirty="0">
                <a:solidFill>
                  <a:srgbClr val="FFFFFF"/>
                </a:solidFill>
                <a:latin typeface="优设标题黑" panose="00000500000000000000" pitchFamily="2" charset="-122"/>
                <a:ea typeface="优设标题黑" panose="00000500000000000000" pitchFamily="2" charset="-122"/>
              </a:rPr>
              <a:t>定价策略</a:t>
            </a:r>
          </a:p>
        </p:txBody>
      </p:sp>
      <p:sp>
        <p:nvSpPr>
          <p:cNvPr id="2" name="613131">
            <a:extLst>
              <a:ext uri="{FF2B5EF4-FFF2-40B4-BE49-F238E27FC236}">
                <a16:creationId xmlns:a16="http://schemas.microsoft.com/office/drawing/2014/main" id="{363185EE-C4FE-88BC-A85F-93EDE49BBD69}"/>
              </a:ext>
            </a:extLst>
          </p:cNvPr>
          <p:cNvSpPr/>
          <p:nvPr/>
        </p:nvSpPr>
        <p:spPr>
          <a:xfrm>
            <a:off x="3969482" y="1044632"/>
            <a:ext cx="4698723"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直播商品定价策略</a:t>
            </a:r>
          </a:p>
        </p:txBody>
      </p:sp>
      <p:sp>
        <p:nvSpPr>
          <p:cNvPr id="3" name="975458">
            <a:extLst>
              <a:ext uri="{FF2B5EF4-FFF2-40B4-BE49-F238E27FC236}">
                <a16:creationId xmlns:a16="http://schemas.microsoft.com/office/drawing/2014/main" id="{9079F5E0-B8D0-0548-3EB6-D1B961F4228F}"/>
              </a:ext>
            </a:extLst>
          </p:cNvPr>
          <p:cNvSpPr/>
          <p:nvPr/>
        </p:nvSpPr>
        <p:spPr>
          <a:xfrm>
            <a:off x="8357037" y="2719303"/>
            <a:ext cx="2714998" cy="586827"/>
          </a:xfrm>
          <a:prstGeom prst="rect">
            <a:avLst/>
          </a:prstGeom>
        </p:spPr>
        <p:txBody>
          <a:bodyPr wrap="square">
            <a:spAutoFit/>
          </a:bodyPr>
          <a:lstStyle/>
          <a:p>
            <a:pPr algn="r" defTabSz="913668" fontAlgn="base">
              <a:lnSpc>
                <a:spcPct val="120000"/>
              </a:lnSpc>
              <a:spcBef>
                <a:spcPct val="0"/>
              </a:spcBef>
              <a:spcAft>
                <a:spcPct val="0"/>
              </a:spcAft>
              <a:defRPr/>
            </a:pPr>
            <a:r>
              <a:rPr lang="zh-CN" altLang="en-US" sz="1398" kern="100" dirty="0">
                <a:solidFill>
                  <a:srgbClr val="7F7F7F"/>
                </a:solidFill>
                <a:latin typeface="优设标题黑" panose="00000500000000000000" pitchFamily="2" charset="-122"/>
                <a:ea typeface="优设标题黑" panose="00000500000000000000" pitchFamily="2" charset="-122"/>
                <a:cs typeface="+mn-ea"/>
                <a:sym typeface="Arial" panose="020B0604020202020204" pitchFamily="34" charset="0"/>
              </a:rPr>
              <a:t>通过降价、打折、满减等促销手段来提高产品销售的定价策略。</a:t>
            </a:r>
          </a:p>
        </p:txBody>
      </p:sp>
      <p:sp>
        <p:nvSpPr>
          <p:cNvPr id="4" name="975458">
            <a:extLst>
              <a:ext uri="{FF2B5EF4-FFF2-40B4-BE49-F238E27FC236}">
                <a16:creationId xmlns:a16="http://schemas.microsoft.com/office/drawing/2014/main" id="{11903EE0-DA5F-3D11-005A-D41D79BF73E0}"/>
              </a:ext>
            </a:extLst>
          </p:cNvPr>
          <p:cNvSpPr/>
          <p:nvPr/>
        </p:nvSpPr>
        <p:spPr>
          <a:xfrm>
            <a:off x="8382894" y="4353196"/>
            <a:ext cx="2346425" cy="586827"/>
          </a:xfrm>
          <a:prstGeom prst="rect">
            <a:avLst/>
          </a:prstGeom>
        </p:spPr>
        <p:txBody>
          <a:bodyPr wrap="square">
            <a:spAutoFit/>
          </a:bodyPr>
          <a:lstStyle/>
          <a:p>
            <a:pPr algn="r" defTabSz="913668" fontAlgn="base">
              <a:lnSpc>
                <a:spcPct val="120000"/>
              </a:lnSpc>
              <a:spcBef>
                <a:spcPct val="0"/>
              </a:spcBef>
              <a:spcAft>
                <a:spcPct val="0"/>
              </a:spcAft>
              <a:defRPr/>
            </a:pPr>
            <a:r>
              <a:rPr lang="zh-CN" altLang="en-US" sz="1398" kern="100" dirty="0">
                <a:solidFill>
                  <a:srgbClr val="7F7F7F"/>
                </a:solidFill>
                <a:latin typeface="优设标题黑" panose="00000500000000000000" pitchFamily="2" charset="-122"/>
                <a:ea typeface="优设标题黑" panose="00000500000000000000" pitchFamily="2" charset="-122"/>
                <a:cs typeface="+mn-ea"/>
                <a:sym typeface="Arial" panose="020B0604020202020204" pitchFamily="34" charset="0"/>
              </a:rPr>
              <a:t>将产品价格调整到一个更加整洁的数字。</a:t>
            </a:r>
          </a:p>
        </p:txBody>
      </p:sp>
    </p:spTree>
    <p:extLst>
      <p:ext uri="{BB962C8B-B14F-4D97-AF65-F5344CB8AC3E}">
        <p14:creationId xmlns:p14="http://schemas.microsoft.com/office/powerpoint/2010/main" val="665648352"/>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984309">
            <a:hlinkClick r:id="rId3"/>
            <a:extLst>
              <a:ext uri="{FF2B5EF4-FFF2-40B4-BE49-F238E27FC236}">
                <a16:creationId xmlns:a16="http://schemas.microsoft.com/office/drawing/2014/main" id="{63589663-59F2-47A0-BF50-E6EFDD906508}"/>
              </a:ext>
            </a:extLst>
          </p:cNvPr>
          <p:cNvSpPr txBox="1"/>
          <p:nvPr/>
        </p:nvSpPr>
        <p:spPr>
          <a:xfrm>
            <a:off x="2847500" y="2298439"/>
            <a:ext cx="5622401" cy="1323439"/>
          </a:xfrm>
          <a:prstGeom prst="rect">
            <a:avLst/>
          </a:prstGeom>
        </p:spPr>
        <p:txBody>
          <a:bodyPr wrap="square">
            <a:spAutoFit/>
          </a:bodyPr>
          <a:lstStyle>
            <a:defPPr>
              <a:defRPr lang="zh-CN"/>
            </a:defPPr>
            <a:lvl1pPr>
              <a:defRPr sz="4800" b="1">
                <a:latin typeface="微软雅黑" panose="020B0503020204020204" pitchFamily="34" charset="-122"/>
                <a:ea typeface="微软雅黑" panose="020B0503020204020204" pitchFamily="34" charset="-122"/>
                <a:cs typeface="+mn-ea"/>
              </a:defRPr>
            </a:lvl1pPr>
          </a:lstStyle>
          <a:p>
            <a:pPr defTabSz="914034" fontAlgn="base">
              <a:spcBef>
                <a:spcPct val="0"/>
              </a:spcBef>
              <a:spcAft>
                <a:spcPct val="0"/>
              </a:spcAft>
            </a:pPr>
            <a:r>
              <a:rPr lang="zh-CN" altLang="en-US" sz="4000" b="0" dirty="0">
                <a:solidFill>
                  <a:srgbClr val="000000"/>
                </a:solidFill>
                <a:latin typeface="优设标题黑" panose="00000500000000000000" pitchFamily="2" charset="-122"/>
                <a:ea typeface="优设标题黑" panose="00000500000000000000" pitchFamily="2" charset="-122"/>
              </a:rPr>
              <a:t>贾宥凌</a:t>
            </a:r>
            <a:endParaRPr lang="en-US" altLang="zh-CN" sz="4000" b="0" dirty="0">
              <a:solidFill>
                <a:srgbClr val="000000"/>
              </a:solidFill>
              <a:latin typeface="优设标题黑" panose="00000500000000000000" pitchFamily="2" charset="-122"/>
              <a:ea typeface="优设标题黑" panose="00000500000000000000" pitchFamily="2" charset="-122"/>
            </a:endParaRPr>
          </a:p>
          <a:p>
            <a:pPr defTabSz="914034" fontAlgn="base">
              <a:spcBef>
                <a:spcPct val="0"/>
              </a:spcBef>
              <a:spcAft>
                <a:spcPct val="0"/>
              </a:spcAft>
            </a:pPr>
            <a:r>
              <a:rPr lang="zh-CN" altLang="en-US" sz="4000" b="0" dirty="0">
                <a:solidFill>
                  <a:srgbClr val="000000"/>
                </a:solidFill>
                <a:latin typeface="优设标题黑" panose="00000500000000000000" pitchFamily="2" charset="-122"/>
                <a:ea typeface="优设标题黑" panose="00000500000000000000" pitchFamily="2" charset="-122"/>
              </a:rPr>
              <a:t>苗家“达配”做直播</a:t>
            </a:r>
          </a:p>
        </p:txBody>
      </p:sp>
      <p:sp>
        <p:nvSpPr>
          <p:cNvPr id="41" name="356729">
            <a:hlinkClick r:id="rId3"/>
            <a:extLst>
              <a:ext uri="{FF2B5EF4-FFF2-40B4-BE49-F238E27FC236}">
                <a16:creationId xmlns:a16="http://schemas.microsoft.com/office/drawing/2014/main" id="{FE2EE235-CDF4-46A8-A092-1B6D8735E416}"/>
              </a:ext>
            </a:extLst>
          </p:cNvPr>
          <p:cNvSpPr txBox="1"/>
          <p:nvPr/>
        </p:nvSpPr>
        <p:spPr>
          <a:xfrm>
            <a:off x="2843561" y="3838097"/>
            <a:ext cx="5396620" cy="1082669"/>
          </a:xfrm>
          <a:prstGeom prst="rect">
            <a:avLst/>
          </a:prstGeom>
          <a:noFill/>
        </p:spPr>
        <p:txBody>
          <a:bodyPr wrap="square">
            <a:spAutoFit/>
          </a:bodyPr>
          <a:lstStyle>
            <a:defPPr>
              <a:defRPr lang="zh-CN"/>
            </a:defPPr>
            <a:lvl1pPr algn="just">
              <a:lnSpc>
                <a:spcPct val="120000"/>
              </a:lnSpc>
              <a:defRPr sz="1599">
                <a:latin typeface="微软雅黑" panose="020B0503020204020204" pitchFamily="34" charset="-122"/>
                <a:ea typeface="微软雅黑" panose="020B0503020204020204" pitchFamily="34" charset="-122"/>
              </a:defRPr>
            </a:lvl1pPr>
          </a:lstStyle>
          <a:p>
            <a:pPr defTabSz="914034" fontAlgn="base">
              <a:spcBef>
                <a:spcPct val="0"/>
              </a:spcBef>
              <a:spcAft>
                <a:spcPct val="0"/>
              </a:spcAft>
            </a:pPr>
            <a:r>
              <a:rPr lang="en-US" altLang="zh-CN" sz="2800" dirty="0">
                <a:solidFill>
                  <a:srgbClr val="000000"/>
                </a:solidFill>
                <a:latin typeface="优设标题黑" panose="00000500000000000000" pitchFamily="2" charset="-122"/>
                <a:ea typeface="优设标题黑" panose="00000500000000000000" pitchFamily="2" charset="-122"/>
              </a:rPr>
              <a:t>90</a:t>
            </a:r>
            <a:r>
              <a:rPr lang="zh-CN" altLang="en-US" sz="2800" dirty="0">
                <a:solidFill>
                  <a:srgbClr val="000000"/>
                </a:solidFill>
                <a:latin typeface="优设标题黑" panose="00000500000000000000" pitchFamily="2" charset="-122"/>
                <a:ea typeface="优设标题黑" panose="00000500000000000000" pitchFamily="2" charset="-122"/>
              </a:rPr>
              <a:t>后苗家美女创业直播带货</a:t>
            </a:r>
            <a:endParaRPr lang="en-US" altLang="zh-CN" sz="2800" dirty="0">
              <a:solidFill>
                <a:srgbClr val="000000"/>
              </a:solidFill>
              <a:latin typeface="优设标题黑" panose="00000500000000000000" pitchFamily="2" charset="-122"/>
              <a:ea typeface="优设标题黑" panose="00000500000000000000" pitchFamily="2" charset="-122"/>
            </a:endParaRPr>
          </a:p>
          <a:p>
            <a:pPr defTabSz="914034" fontAlgn="base">
              <a:spcBef>
                <a:spcPct val="0"/>
              </a:spcBef>
              <a:spcAft>
                <a:spcPct val="0"/>
              </a:spcAft>
            </a:pPr>
            <a:r>
              <a:rPr lang="zh-CN" altLang="en-US" sz="2800" dirty="0">
                <a:solidFill>
                  <a:srgbClr val="000000"/>
                </a:solidFill>
                <a:latin typeface="优设标题黑" panose="00000500000000000000" pitchFamily="2" charset="-122"/>
                <a:ea typeface="优设标题黑" panose="00000500000000000000" pitchFamily="2" charset="-122"/>
              </a:rPr>
              <a:t>挖掘特色产品插上“腾飞翅膀” </a:t>
            </a:r>
          </a:p>
        </p:txBody>
      </p:sp>
      <p:sp>
        <p:nvSpPr>
          <p:cNvPr id="42" name="628259">
            <a:extLst>
              <a:ext uri="{FF2B5EF4-FFF2-40B4-BE49-F238E27FC236}">
                <a16:creationId xmlns:a16="http://schemas.microsoft.com/office/drawing/2014/main" id="{E3F5F500-F987-49CC-B354-B5879689DF52}"/>
              </a:ext>
            </a:extLst>
          </p:cNvPr>
          <p:cNvSpPr/>
          <p:nvPr/>
        </p:nvSpPr>
        <p:spPr bwMode="auto">
          <a:xfrm>
            <a:off x="2914535" y="1634425"/>
            <a:ext cx="1367618" cy="452598"/>
          </a:xfrm>
          <a:prstGeom prst="roundRect">
            <a:avLst>
              <a:gd name="adj" fmla="val 50000"/>
            </a:avLst>
          </a:prstGeom>
          <a:solidFill>
            <a:srgbClr val="FFC000"/>
          </a:solidFill>
          <a:ln w="12700" cap="flat" cmpd="sng" algn="ctr">
            <a:noFill/>
            <a:prstDash val="solid"/>
            <a:roun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base">
              <a:spcBef>
                <a:spcPct val="0"/>
              </a:spcBef>
              <a:spcAft>
                <a:spcPct val="0"/>
              </a:spcAft>
            </a:pPr>
            <a:r>
              <a:rPr lang="zh-CN" altLang="en-US" sz="1999" dirty="0">
                <a:solidFill>
                  <a:srgbClr val="FFFFFF"/>
                </a:solidFill>
                <a:latin typeface="优设标题黑" panose="00000500000000000000" pitchFamily="2" charset="-122"/>
                <a:ea typeface="优设标题黑" panose="00000500000000000000" pitchFamily="2" charset="-122"/>
              </a:rPr>
              <a:t>视域拓展</a:t>
            </a:r>
          </a:p>
        </p:txBody>
      </p:sp>
      <p:grpSp>
        <p:nvGrpSpPr>
          <p:cNvPr id="62" name="835850">
            <a:extLst>
              <a:ext uri="{FF2B5EF4-FFF2-40B4-BE49-F238E27FC236}">
                <a16:creationId xmlns:a16="http://schemas.microsoft.com/office/drawing/2014/main" id="{90A17540-5463-49C9-8D88-6461F4905E34}"/>
              </a:ext>
            </a:extLst>
          </p:cNvPr>
          <p:cNvGrpSpPr/>
          <p:nvPr/>
        </p:nvGrpSpPr>
        <p:grpSpPr>
          <a:xfrm>
            <a:off x="1153256" y="2354197"/>
            <a:ext cx="1690305" cy="1690304"/>
            <a:chOff x="1153706" y="2353777"/>
            <a:chExt cx="1690965" cy="1690964"/>
          </a:xfrm>
        </p:grpSpPr>
        <p:sp>
          <p:nvSpPr>
            <p:cNvPr id="63" name="974014">
              <a:extLst>
                <a:ext uri="{FF2B5EF4-FFF2-40B4-BE49-F238E27FC236}">
                  <a16:creationId xmlns:a16="http://schemas.microsoft.com/office/drawing/2014/main" id="{5E55EE28-9432-4DA3-8B8F-C020D892510F}"/>
                </a:ext>
              </a:extLst>
            </p:cNvPr>
            <p:cNvSpPr/>
            <p:nvPr/>
          </p:nvSpPr>
          <p:spPr bwMode="auto">
            <a:xfrm>
              <a:off x="1153706" y="2353777"/>
              <a:ext cx="1690965" cy="1690964"/>
            </a:xfrm>
            <a:prstGeom prst="ellipse">
              <a:avLst/>
            </a:prstGeom>
            <a:solidFill>
              <a:srgbClr val="0760D9"/>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endParaRPr lang="zh-CN" altLang="en-US" sz="1999" dirty="0">
                <a:solidFill>
                  <a:srgbClr val="FFFFFF"/>
                </a:solidFill>
                <a:latin typeface="优设标题黑" panose="00000500000000000000" pitchFamily="2" charset="-122"/>
                <a:ea typeface="优设标题黑" panose="00000500000000000000" pitchFamily="2" charset="-122"/>
              </a:endParaRPr>
            </a:p>
          </p:txBody>
        </p:sp>
        <p:sp>
          <p:nvSpPr>
            <p:cNvPr id="64" name="719295">
              <a:extLst>
                <a:ext uri="{FF2B5EF4-FFF2-40B4-BE49-F238E27FC236}">
                  <a16:creationId xmlns:a16="http://schemas.microsoft.com/office/drawing/2014/main" id="{FB56B170-CCBC-4CA6-893F-705AB38D317A}"/>
                </a:ext>
              </a:extLst>
            </p:cNvPr>
            <p:cNvSpPr/>
            <p:nvPr/>
          </p:nvSpPr>
          <p:spPr bwMode="auto">
            <a:xfrm rot="2700000">
              <a:off x="1813991" y="2954946"/>
              <a:ext cx="865676" cy="983550"/>
            </a:xfrm>
            <a:prstGeom prst="rect">
              <a:avLst/>
            </a:prstGeom>
            <a:gradFill>
              <a:gsLst>
                <a:gs pos="0">
                  <a:schemeClr val="tx1">
                    <a:alpha val="40000"/>
                  </a:schemeClr>
                </a:gs>
                <a:gs pos="100000">
                  <a:schemeClr val="tx1">
                    <a:alpha val="0"/>
                  </a:schemeClr>
                </a:gs>
              </a:gsLst>
              <a:lin ang="0" scaled="0"/>
            </a:gradFill>
            <a:ln w="9525" cap="flat" cmpd="sng" algn="ctr">
              <a:noFill/>
              <a:prstDash val="solid"/>
              <a:round/>
              <a:headEnd type="none" w="med" len="med"/>
              <a:tailEnd type="none" w="med" len="med"/>
            </a:ln>
            <a:effectLst/>
          </p:spPr>
          <p:txBody>
            <a:bodyPr vert="horz" wrap="square" lIns="91356" tIns="45678" rIns="91356" bIns="45678" numCol="1" rtlCol="0" anchor="t" anchorCtr="0" compatLnSpc="1">
              <a:prstTxWarp prst="textNoShape">
                <a:avLst/>
              </a:prstTxWarp>
            </a:bodyPr>
            <a:lstStyle/>
            <a:p>
              <a:pPr defTabSz="913577" fontAlgn="base">
                <a:spcBef>
                  <a:spcPct val="0"/>
                </a:spcBef>
                <a:spcAft>
                  <a:spcPct val="0"/>
                </a:spcAft>
                <a:defRPr/>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65" name="180615">
              <a:extLst>
                <a:ext uri="{FF2B5EF4-FFF2-40B4-BE49-F238E27FC236}">
                  <a16:creationId xmlns:a16="http://schemas.microsoft.com/office/drawing/2014/main" id="{3088492F-2212-45A1-ABE7-F446A4864C0E}"/>
                </a:ext>
              </a:extLst>
            </p:cNvPr>
            <p:cNvSpPr/>
            <p:nvPr/>
          </p:nvSpPr>
          <p:spPr bwMode="auto">
            <a:xfrm>
              <a:off x="1500001" y="2700072"/>
              <a:ext cx="998376" cy="998375"/>
            </a:xfrm>
            <a:prstGeom prst="ellipse">
              <a:avLst/>
            </a:prstGeom>
            <a:solidFill>
              <a:srgbClr val="FFC000"/>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3577" fontAlgn="base">
                <a:spcBef>
                  <a:spcPct val="0"/>
                </a:spcBef>
                <a:spcAft>
                  <a:spcPct val="0"/>
                </a:spcAft>
                <a:defRPr/>
              </a:pPr>
              <a:endParaRPr lang="zh-CN" altLang="en-US" sz="1998" dirty="0">
                <a:solidFill>
                  <a:srgbClr val="FFFFFF"/>
                </a:solidFill>
                <a:latin typeface="优设标题黑" panose="00000500000000000000" pitchFamily="2" charset="-122"/>
                <a:ea typeface="优设标题黑" panose="00000500000000000000" pitchFamily="2" charset="-122"/>
              </a:endParaRPr>
            </a:p>
          </p:txBody>
        </p:sp>
        <p:sp>
          <p:nvSpPr>
            <p:cNvPr id="66" name="925896">
              <a:extLst>
                <a:ext uri="{FF2B5EF4-FFF2-40B4-BE49-F238E27FC236}">
                  <a16:creationId xmlns:a16="http://schemas.microsoft.com/office/drawing/2014/main" id="{35BC7978-FE76-45FC-A26D-F57126D50A14}"/>
                </a:ext>
              </a:extLst>
            </p:cNvPr>
            <p:cNvSpPr/>
            <p:nvPr/>
          </p:nvSpPr>
          <p:spPr bwMode="auto">
            <a:xfrm>
              <a:off x="1734801" y="2788775"/>
              <a:ext cx="468667" cy="820968"/>
            </a:xfrm>
            <a:custGeom>
              <a:avLst/>
              <a:gdLst/>
              <a:ahLst/>
              <a:cxnLst/>
              <a:rect l="l" t="t" r="r" b="b"/>
              <a:pathLst>
                <a:path w="1108091" h="1941052">
                  <a:moveTo>
                    <a:pt x="522494" y="1443800"/>
                  </a:moveTo>
                  <a:cubicBezTo>
                    <a:pt x="599690" y="1444956"/>
                    <a:pt x="662373" y="1467884"/>
                    <a:pt x="710541" y="1512582"/>
                  </a:cubicBezTo>
                  <a:cubicBezTo>
                    <a:pt x="758710" y="1557280"/>
                    <a:pt x="783531" y="1616807"/>
                    <a:pt x="785003" y="1691164"/>
                  </a:cubicBezTo>
                  <a:cubicBezTo>
                    <a:pt x="783531" y="1765626"/>
                    <a:pt x="758710" y="1825574"/>
                    <a:pt x="710541" y="1871008"/>
                  </a:cubicBezTo>
                  <a:cubicBezTo>
                    <a:pt x="662373" y="1916442"/>
                    <a:pt x="599690" y="1939790"/>
                    <a:pt x="522494" y="1941052"/>
                  </a:cubicBezTo>
                  <a:cubicBezTo>
                    <a:pt x="445298" y="1939790"/>
                    <a:pt x="382616" y="1916442"/>
                    <a:pt x="334447" y="1871008"/>
                  </a:cubicBezTo>
                  <a:cubicBezTo>
                    <a:pt x="286278" y="1825574"/>
                    <a:pt x="261458" y="1765626"/>
                    <a:pt x="259985" y="1691164"/>
                  </a:cubicBezTo>
                  <a:cubicBezTo>
                    <a:pt x="261458" y="1616807"/>
                    <a:pt x="286278" y="1557280"/>
                    <a:pt x="334447" y="1512582"/>
                  </a:cubicBezTo>
                  <a:cubicBezTo>
                    <a:pt x="382616" y="1467884"/>
                    <a:pt x="445298" y="1444956"/>
                    <a:pt x="522494" y="1443800"/>
                  </a:cubicBezTo>
                  <a:close/>
                  <a:moveTo>
                    <a:pt x="562880" y="0"/>
                  </a:moveTo>
                  <a:cubicBezTo>
                    <a:pt x="723635" y="158"/>
                    <a:pt x="853943" y="40859"/>
                    <a:pt x="953804" y="122105"/>
                  </a:cubicBezTo>
                  <a:cubicBezTo>
                    <a:pt x="1053665" y="203350"/>
                    <a:pt x="1105094" y="324192"/>
                    <a:pt x="1108091" y="484632"/>
                  </a:cubicBezTo>
                  <a:cubicBezTo>
                    <a:pt x="1105587" y="578229"/>
                    <a:pt x="1081726" y="655911"/>
                    <a:pt x="1036509" y="717680"/>
                  </a:cubicBezTo>
                  <a:cubicBezTo>
                    <a:pt x="991291" y="779449"/>
                    <a:pt x="939744" y="835439"/>
                    <a:pt x="881866" y="885652"/>
                  </a:cubicBezTo>
                  <a:cubicBezTo>
                    <a:pt x="823989" y="935865"/>
                    <a:pt x="774808" y="990436"/>
                    <a:pt x="734323" y="1049366"/>
                  </a:cubicBezTo>
                  <a:cubicBezTo>
                    <a:pt x="693839" y="1108295"/>
                    <a:pt x="677077" y="1181718"/>
                    <a:pt x="684038" y="1269635"/>
                  </a:cubicBezTo>
                  <a:lnTo>
                    <a:pt x="358426" y="1269635"/>
                  </a:lnTo>
                  <a:cubicBezTo>
                    <a:pt x="347028" y="1169268"/>
                    <a:pt x="359727" y="1084776"/>
                    <a:pt x="396525" y="1016158"/>
                  </a:cubicBezTo>
                  <a:cubicBezTo>
                    <a:pt x="433322" y="947540"/>
                    <a:pt x="479308" y="887421"/>
                    <a:pt x="534484" y="835801"/>
                  </a:cubicBezTo>
                  <a:cubicBezTo>
                    <a:pt x="589659" y="784181"/>
                    <a:pt x="639117" y="733686"/>
                    <a:pt x="682855" y="684314"/>
                  </a:cubicBezTo>
                  <a:cubicBezTo>
                    <a:pt x="726593" y="634942"/>
                    <a:pt x="749705" y="579320"/>
                    <a:pt x="752189" y="517446"/>
                  </a:cubicBezTo>
                  <a:cubicBezTo>
                    <a:pt x="751611" y="448769"/>
                    <a:pt x="731313" y="395551"/>
                    <a:pt x="691295" y="357795"/>
                  </a:cubicBezTo>
                  <a:cubicBezTo>
                    <a:pt x="651277" y="320038"/>
                    <a:pt x="595010" y="300897"/>
                    <a:pt x="522494" y="300371"/>
                  </a:cubicBezTo>
                  <a:cubicBezTo>
                    <a:pt x="462336" y="300371"/>
                    <a:pt x="406595" y="313623"/>
                    <a:pt x="355271" y="340126"/>
                  </a:cubicBezTo>
                  <a:cubicBezTo>
                    <a:pt x="303947" y="366629"/>
                    <a:pt x="254516" y="406384"/>
                    <a:pt x="206978" y="459391"/>
                  </a:cubicBezTo>
                  <a:lnTo>
                    <a:pt x="0" y="267557"/>
                  </a:lnTo>
                  <a:cubicBezTo>
                    <a:pt x="70781" y="185734"/>
                    <a:pt x="153236" y="120948"/>
                    <a:pt x="247364" y="73200"/>
                  </a:cubicBezTo>
                  <a:cubicBezTo>
                    <a:pt x="341493" y="25452"/>
                    <a:pt x="446665" y="1052"/>
                    <a:pt x="562880" y="0"/>
                  </a:cubicBezTo>
                  <a:close/>
                </a:path>
              </a:pathLst>
            </a:custGeom>
            <a:solidFill>
              <a:schemeClr val="bg1"/>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defRPr/>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pic>
        <p:nvPicPr>
          <p:cNvPr id="3" name="图片 2">
            <a:extLst>
              <a:ext uri="{FF2B5EF4-FFF2-40B4-BE49-F238E27FC236}">
                <a16:creationId xmlns:a16="http://schemas.microsoft.com/office/drawing/2014/main" id="{C863C723-5EB2-0E40-BBAD-0FBBB7F67AF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088363" y="1347182"/>
            <a:ext cx="5011218" cy="5011218"/>
          </a:xfrm>
          <a:prstGeom prst="rect">
            <a:avLst/>
          </a:prstGeom>
        </p:spPr>
      </p:pic>
    </p:spTree>
    <p:extLst>
      <p:ext uri="{BB962C8B-B14F-4D97-AF65-F5344CB8AC3E}">
        <p14:creationId xmlns:p14="http://schemas.microsoft.com/office/powerpoint/2010/main" val="323893101"/>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4" name="006538">
            <a:extLst>
              <a:ext uri="{FF2B5EF4-FFF2-40B4-BE49-F238E27FC236}">
                <a16:creationId xmlns:a16="http://schemas.microsoft.com/office/drawing/2014/main" id="{6E90F562-81EF-4356-B1F9-D06CE244C47D}"/>
              </a:ext>
            </a:extLst>
          </p:cNvPr>
          <p:cNvGrpSpPr/>
          <p:nvPr/>
        </p:nvGrpSpPr>
        <p:grpSpPr>
          <a:xfrm>
            <a:off x="1476350" y="1588303"/>
            <a:ext cx="4458626" cy="2090610"/>
            <a:chOff x="1040072" y="1336757"/>
            <a:chExt cx="4897157" cy="2092244"/>
          </a:xfrm>
        </p:grpSpPr>
        <p:sp>
          <p:nvSpPr>
            <p:cNvPr id="135" name="矩形: 圆角 134">
              <a:extLst>
                <a:ext uri="{FF2B5EF4-FFF2-40B4-BE49-F238E27FC236}">
                  <a16:creationId xmlns:a16="http://schemas.microsoft.com/office/drawing/2014/main" id="{B9A82C68-8CDB-4CC6-9A03-E00F9B250ED1}"/>
                </a:ext>
              </a:extLst>
            </p:cNvPr>
            <p:cNvSpPr/>
            <p:nvPr/>
          </p:nvSpPr>
          <p:spPr bwMode="auto">
            <a:xfrm>
              <a:off x="1040072" y="1336757"/>
              <a:ext cx="4897157" cy="2092243"/>
            </a:xfrm>
            <a:prstGeom prst="roundRect">
              <a:avLst>
                <a:gd name="adj" fmla="val 9888"/>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36" name="任意多边形: 形状 135">
              <a:extLst>
                <a:ext uri="{FF2B5EF4-FFF2-40B4-BE49-F238E27FC236}">
                  <a16:creationId xmlns:a16="http://schemas.microsoft.com/office/drawing/2014/main" id="{4688145B-4015-44E9-8950-BE707859FCF4}"/>
                </a:ext>
              </a:extLst>
            </p:cNvPr>
            <p:cNvSpPr/>
            <p:nvPr/>
          </p:nvSpPr>
          <p:spPr bwMode="auto">
            <a:xfrm>
              <a:off x="5718927" y="1336758"/>
              <a:ext cx="217003" cy="2092243"/>
            </a:xfrm>
            <a:custGeom>
              <a:avLst/>
              <a:gdLst>
                <a:gd name="connsiteX0" fmla="*/ 0 w 217003"/>
                <a:gd name="connsiteY0" fmla="*/ 0 h 2092243"/>
                <a:gd name="connsiteX1" fmla="*/ 10122 w 217003"/>
                <a:gd name="connsiteY1" fmla="*/ 0 h 2092243"/>
                <a:gd name="connsiteX2" fmla="*/ 217003 w 217003"/>
                <a:gd name="connsiteY2" fmla="*/ 206881 h 2092243"/>
                <a:gd name="connsiteX3" fmla="*/ 217003 w 217003"/>
                <a:gd name="connsiteY3" fmla="*/ 1885362 h 2092243"/>
                <a:gd name="connsiteX4" fmla="*/ 10122 w 217003"/>
                <a:gd name="connsiteY4" fmla="*/ 2092243 h 2092243"/>
                <a:gd name="connsiteX5" fmla="*/ 0 w 217003"/>
                <a:gd name="connsiteY5" fmla="*/ 2092243 h 2092243"/>
                <a:gd name="connsiteX6" fmla="*/ 0 w 217003"/>
                <a:gd name="connsiteY6" fmla="*/ 0 h 209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03" h="2092243">
                  <a:moveTo>
                    <a:pt x="0" y="0"/>
                  </a:moveTo>
                  <a:lnTo>
                    <a:pt x="10122" y="0"/>
                  </a:lnTo>
                  <a:cubicBezTo>
                    <a:pt x="124379" y="0"/>
                    <a:pt x="217003" y="92624"/>
                    <a:pt x="217003" y="206881"/>
                  </a:cubicBezTo>
                  <a:lnTo>
                    <a:pt x="217003" y="1885362"/>
                  </a:lnTo>
                  <a:cubicBezTo>
                    <a:pt x="217003" y="1999619"/>
                    <a:pt x="124379" y="2092243"/>
                    <a:pt x="10122" y="2092243"/>
                  </a:cubicBezTo>
                  <a:lnTo>
                    <a:pt x="0" y="2092243"/>
                  </a:lnTo>
                  <a:lnTo>
                    <a:pt x="0" y="0"/>
                  </a:lnTo>
                  <a:close/>
                </a:path>
              </a:pathLst>
            </a:custGeom>
            <a:solidFill>
              <a:srgbClr val="0760D9"/>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37" name="378968">
            <a:extLst>
              <a:ext uri="{FF2B5EF4-FFF2-40B4-BE49-F238E27FC236}">
                <a16:creationId xmlns:a16="http://schemas.microsoft.com/office/drawing/2014/main" id="{D184A98C-5991-4A64-A754-A8F857B3513E}"/>
              </a:ext>
            </a:extLst>
          </p:cNvPr>
          <p:cNvSpPr/>
          <p:nvPr/>
        </p:nvSpPr>
        <p:spPr>
          <a:xfrm>
            <a:off x="2048592" y="1787327"/>
            <a:ext cx="3093680" cy="399981"/>
          </a:xfrm>
          <a:prstGeom prst="rect">
            <a:avLst/>
          </a:prstGeom>
        </p:spPr>
        <p:txBody>
          <a:bodyPr wrap="square">
            <a:spAutoFit/>
          </a:bodyPr>
          <a:lstStyle/>
          <a:p>
            <a:pPr defTabSz="914034" fontAlgn="base">
              <a:spcBef>
                <a:spcPct val="0"/>
              </a:spcBef>
              <a:spcAft>
                <a:spcPct val="0"/>
              </a:spcAft>
            </a:pP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根据产品成本制定价格</a:t>
            </a:r>
          </a:p>
        </p:txBody>
      </p:sp>
      <p:sp>
        <p:nvSpPr>
          <p:cNvPr id="138" name="740388">
            <a:extLst>
              <a:ext uri="{FF2B5EF4-FFF2-40B4-BE49-F238E27FC236}">
                <a16:creationId xmlns:a16="http://schemas.microsoft.com/office/drawing/2014/main" id="{260E4A25-7C9C-4843-BF20-CB40F5911EAA}"/>
              </a:ext>
            </a:extLst>
          </p:cNvPr>
          <p:cNvSpPr/>
          <p:nvPr/>
        </p:nvSpPr>
        <p:spPr>
          <a:xfrm>
            <a:off x="1595970" y="2192843"/>
            <a:ext cx="3998521" cy="1542730"/>
          </a:xfrm>
          <a:prstGeom prst="rect">
            <a:avLst/>
          </a:prstGeom>
          <a:noFill/>
        </p:spPr>
        <p:txBody>
          <a:bodyPr wrap="square">
            <a:spAutoFit/>
          </a:bodyPr>
          <a:lstStyle/>
          <a:p>
            <a:pPr algn="just" defTabSz="914034" fontAlgn="base">
              <a:lnSpc>
                <a:spcPct val="120000"/>
              </a:lnSpc>
              <a:spcBef>
                <a:spcPct val="0"/>
              </a:spcBef>
              <a:spcAft>
                <a:spcPct val="0"/>
              </a:spcAft>
            </a:pPr>
            <a:r>
              <a:rPr lang="zh-CN" altLang="en-US" sz="1598" dirty="0">
                <a:solidFill>
                  <a:srgbClr val="000000"/>
                </a:solidFill>
                <a:latin typeface="优设标题黑" panose="00000500000000000000" pitchFamily="2" charset="-122"/>
                <a:ea typeface="优设标题黑" panose="00000500000000000000" pitchFamily="2" charset="-122"/>
                <a:sym typeface="+mn-lt"/>
              </a:rPr>
              <a:t>直播带货的产品定价首先要覆盖产品的成本，包括生产成本、运输成本、包装成本、人力成本等。在制定价格时，要确保销售收入能够覆盖产品成本，创造合理的利润空间。</a:t>
            </a:r>
          </a:p>
        </p:txBody>
      </p:sp>
      <p:grpSp>
        <p:nvGrpSpPr>
          <p:cNvPr id="139" name="584569">
            <a:extLst>
              <a:ext uri="{FF2B5EF4-FFF2-40B4-BE49-F238E27FC236}">
                <a16:creationId xmlns:a16="http://schemas.microsoft.com/office/drawing/2014/main" id="{5E157405-1C6B-4176-B7C5-1C7301040F30}"/>
              </a:ext>
            </a:extLst>
          </p:cNvPr>
          <p:cNvGrpSpPr/>
          <p:nvPr/>
        </p:nvGrpSpPr>
        <p:grpSpPr>
          <a:xfrm>
            <a:off x="1331669" y="1554910"/>
            <a:ext cx="726507" cy="595734"/>
            <a:chOff x="5159375" y="693738"/>
            <a:chExt cx="476251" cy="390525"/>
          </a:xfrm>
        </p:grpSpPr>
        <p:sp>
          <p:nvSpPr>
            <p:cNvPr id="140" name="Freeform 5">
              <a:extLst>
                <a:ext uri="{FF2B5EF4-FFF2-40B4-BE49-F238E27FC236}">
                  <a16:creationId xmlns:a16="http://schemas.microsoft.com/office/drawing/2014/main" id="{9F50CDD8-1D41-40DA-A55C-6BDAD038F17B}"/>
                </a:ext>
              </a:extLst>
            </p:cNvPr>
            <p:cNvSpPr>
              <a:spLocks/>
            </p:cNvSpPr>
            <p:nvPr/>
          </p:nvSpPr>
          <p:spPr bwMode="auto">
            <a:xfrm>
              <a:off x="5159375" y="693738"/>
              <a:ext cx="465138" cy="23813"/>
            </a:xfrm>
            <a:custGeom>
              <a:avLst/>
              <a:gdLst>
                <a:gd name="T0" fmla="*/ 0 w 1277"/>
                <a:gd name="T1" fmla="*/ 66 h 66"/>
                <a:gd name="T2" fmla="*/ 1221 w 1277"/>
                <a:gd name="T3" fmla="*/ 66 h 66"/>
                <a:gd name="T4" fmla="*/ 1277 w 1277"/>
                <a:gd name="T5" fmla="*/ 0 h 66"/>
                <a:gd name="T6" fmla="*/ 56 w 1277"/>
                <a:gd name="T7" fmla="*/ 0 h 66"/>
                <a:gd name="T8" fmla="*/ 0 w 1277"/>
                <a:gd name="T9" fmla="*/ 66 h 66"/>
              </a:gdLst>
              <a:ahLst/>
              <a:cxnLst>
                <a:cxn ang="0">
                  <a:pos x="T0" y="T1"/>
                </a:cxn>
                <a:cxn ang="0">
                  <a:pos x="T2" y="T3"/>
                </a:cxn>
                <a:cxn ang="0">
                  <a:pos x="T4" y="T5"/>
                </a:cxn>
                <a:cxn ang="0">
                  <a:pos x="T6" y="T7"/>
                </a:cxn>
                <a:cxn ang="0">
                  <a:pos x="T8" y="T9"/>
                </a:cxn>
              </a:cxnLst>
              <a:rect l="0" t="0" r="r" b="b"/>
              <a:pathLst>
                <a:path w="1277" h="66">
                  <a:moveTo>
                    <a:pt x="0" y="66"/>
                  </a:moveTo>
                  <a:cubicBezTo>
                    <a:pt x="384" y="66"/>
                    <a:pt x="837" y="66"/>
                    <a:pt x="1221" y="66"/>
                  </a:cubicBezTo>
                  <a:cubicBezTo>
                    <a:pt x="1234" y="34"/>
                    <a:pt x="1248" y="10"/>
                    <a:pt x="1277" y="0"/>
                  </a:cubicBezTo>
                  <a:cubicBezTo>
                    <a:pt x="893" y="0"/>
                    <a:pt x="440" y="0"/>
                    <a:pt x="56" y="0"/>
                  </a:cubicBezTo>
                  <a:cubicBezTo>
                    <a:pt x="13" y="8"/>
                    <a:pt x="0" y="40"/>
                    <a:pt x="0" y="66"/>
                  </a:cubicBezTo>
                  <a:close/>
                </a:path>
              </a:pathLst>
            </a:custGeom>
            <a:solidFill>
              <a:schemeClr val="accent1">
                <a:lumMod val="50000"/>
              </a:schemeClr>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41" name="Freeform 6">
              <a:extLst>
                <a:ext uri="{FF2B5EF4-FFF2-40B4-BE49-F238E27FC236}">
                  <a16:creationId xmlns:a16="http://schemas.microsoft.com/office/drawing/2014/main" id="{D71BCF35-015C-4180-9D47-EA4E89F5AA6D}"/>
                </a:ext>
              </a:extLst>
            </p:cNvPr>
            <p:cNvSpPr>
              <a:spLocks/>
            </p:cNvSpPr>
            <p:nvPr/>
          </p:nvSpPr>
          <p:spPr bwMode="auto">
            <a:xfrm>
              <a:off x="5180013" y="693738"/>
              <a:ext cx="455613" cy="390525"/>
            </a:xfrm>
            <a:custGeom>
              <a:avLst/>
              <a:gdLst>
                <a:gd name="T0" fmla="*/ 1221 w 1252"/>
                <a:gd name="T1" fmla="*/ 0 h 1062"/>
                <a:gd name="T2" fmla="*/ 1252 w 1252"/>
                <a:gd name="T3" fmla="*/ 88 h 1062"/>
                <a:gd name="T4" fmla="*/ 1252 w 1252"/>
                <a:gd name="T5" fmla="*/ 934 h 1062"/>
                <a:gd name="T6" fmla="*/ 1124 w 1252"/>
                <a:gd name="T7" fmla="*/ 1062 h 1062"/>
                <a:gd name="T8" fmla="*/ 159 w 1252"/>
                <a:gd name="T9" fmla="*/ 1062 h 1062"/>
                <a:gd name="T10" fmla="*/ 31 w 1252"/>
                <a:gd name="T11" fmla="*/ 934 h 1062"/>
                <a:gd name="T12" fmla="*/ 31 w 1252"/>
                <a:gd name="T13" fmla="*/ 79 h 1062"/>
                <a:gd name="T14" fmla="*/ 0 w 1252"/>
                <a:gd name="T15" fmla="*/ 0 h 1062"/>
                <a:gd name="T16" fmla="*/ 1221 w 1252"/>
                <a:gd name="T17" fmla="*/ 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2" h="1062">
                  <a:moveTo>
                    <a:pt x="1221" y="0"/>
                  </a:moveTo>
                  <a:cubicBezTo>
                    <a:pt x="1232" y="9"/>
                    <a:pt x="1252" y="35"/>
                    <a:pt x="1252" y="88"/>
                  </a:cubicBezTo>
                  <a:lnTo>
                    <a:pt x="1252" y="934"/>
                  </a:lnTo>
                  <a:cubicBezTo>
                    <a:pt x="1252" y="1005"/>
                    <a:pt x="1195" y="1062"/>
                    <a:pt x="1124" y="1062"/>
                  </a:cubicBezTo>
                  <a:lnTo>
                    <a:pt x="159" y="1062"/>
                  </a:lnTo>
                  <a:cubicBezTo>
                    <a:pt x="88" y="1062"/>
                    <a:pt x="31" y="1005"/>
                    <a:pt x="31" y="934"/>
                  </a:cubicBezTo>
                  <a:cubicBezTo>
                    <a:pt x="31" y="649"/>
                    <a:pt x="31" y="364"/>
                    <a:pt x="31" y="79"/>
                  </a:cubicBezTo>
                  <a:cubicBezTo>
                    <a:pt x="30" y="43"/>
                    <a:pt x="21" y="16"/>
                    <a:pt x="0" y="0"/>
                  </a:cubicBezTo>
                  <a:cubicBezTo>
                    <a:pt x="407" y="0"/>
                    <a:pt x="814" y="0"/>
                    <a:pt x="1221" y="0"/>
                  </a:cubicBezTo>
                  <a:close/>
                </a:path>
              </a:pathLst>
            </a:custGeom>
            <a:solidFill>
              <a:srgbClr val="0760D9"/>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42" name="956989">
            <a:extLst>
              <a:ext uri="{FF2B5EF4-FFF2-40B4-BE49-F238E27FC236}">
                <a16:creationId xmlns:a16="http://schemas.microsoft.com/office/drawing/2014/main" id="{8D0480A4-37AB-4477-941C-084E0A460DF6}"/>
              </a:ext>
            </a:extLst>
          </p:cNvPr>
          <p:cNvSpPr txBox="1"/>
          <p:nvPr/>
        </p:nvSpPr>
        <p:spPr>
          <a:xfrm>
            <a:off x="1524294" y="1532513"/>
            <a:ext cx="484483" cy="645827"/>
          </a:xfrm>
          <a:prstGeom prst="rect">
            <a:avLst/>
          </a:prstGeom>
          <a:noFill/>
        </p:spPr>
        <p:txBody>
          <a:bodyPr wrap="square" rtlCol="0">
            <a:spAutoFit/>
          </a:bodyPr>
          <a:lstStyle/>
          <a:p>
            <a:pPr defTabSz="914034" fontAlgn="base">
              <a:spcBef>
                <a:spcPct val="0"/>
              </a:spcBef>
              <a:spcAft>
                <a:spcPct val="0"/>
              </a:spcAft>
            </a:pPr>
            <a:r>
              <a:rPr lang="en-US" altLang="zh-CN" sz="3598" dirty="0">
                <a:solidFill>
                  <a:srgbClr val="FFFFFF"/>
                </a:solidFill>
                <a:latin typeface="优设标题黑" panose="00000500000000000000" pitchFamily="2" charset="-122"/>
                <a:ea typeface="优设标题黑" panose="00000500000000000000" pitchFamily="2" charset="-122"/>
              </a:rPr>
              <a:t>1</a:t>
            </a:r>
            <a:endParaRPr lang="zh-CN" altLang="en-US" sz="3598" dirty="0">
              <a:solidFill>
                <a:srgbClr val="FFFFFF"/>
              </a:solidFill>
              <a:latin typeface="优设标题黑" panose="00000500000000000000" pitchFamily="2" charset="-122"/>
              <a:ea typeface="优设标题黑" panose="00000500000000000000" pitchFamily="2" charset="-122"/>
            </a:endParaRPr>
          </a:p>
        </p:txBody>
      </p:sp>
      <p:sp>
        <p:nvSpPr>
          <p:cNvPr id="143" name="791160">
            <a:extLst>
              <a:ext uri="{FF2B5EF4-FFF2-40B4-BE49-F238E27FC236}">
                <a16:creationId xmlns:a16="http://schemas.microsoft.com/office/drawing/2014/main" id="{E602B730-776A-473F-9C24-7902502CBB27}"/>
              </a:ext>
            </a:extLst>
          </p:cNvPr>
          <p:cNvSpPr/>
          <p:nvPr/>
        </p:nvSpPr>
        <p:spPr bwMode="auto">
          <a:xfrm>
            <a:off x="6439647" y="1585825"/>
            <a:ext cx="4378236" cy="2090609"/>
          </a:xfrm>
          <a:prstGeom prst="roundRect">
            <a:avLst>
              <a:gd name="adj" fmla="val 9888"/>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44" name="163580">
            <a:extLst>
              <a:ext uri="{FF2B5EF4-FFF2-40B4-BE49-F238E27FC236}">
                <a16:creationId xmlns:a16="http://schemas.microsoft.com/office/drawing/2014/main" id="{A00FF9BA-B63C-43E9-A106-FFC525D21425}"/>
              </a:ext>
            </a:extLst>
          </p:cNvPr>
          <p:cNvSpPr/>
          <p:nvPr/>
        </p:nvSpPr>
        <p:spPr>
          <a:xfrm>
            <a:off x="6931498" y="1784850"/>
            <a:ext cx="3286377" cy="399981"/>
          </a:xfrm>
          <a:prstGeom prst="rect">
            <a:avLst/>
          </a:prstGeom>
        </p:spPr>
        <p:txBody>
          <a:bodyPr wrap="square">
            <a:spAutoFit/>
          </a:bodyPr>
          <a:lstStyle/>
          <a:p>
            <a:pPr defTabSz="914034" fontAlgn="base">
              <a:spcBef>
                <a:spcPct val="0"/>
              </a:spcBef>
              <a:spcAft>
                <a:spcPct val="0"/>
              </a:spcAft>
            </a:pP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考虑市场需求和竞争环境</a:t>
            </a:r>
          </a:p>
        </p:txBody>
      </p:sp>
      <p:sp>
        <p:nvSpPr>
          <p:cNvPr id="145" name="435009">
            <a:extLst>
              <a:ext uri="{FF2B5EF4-FFF2-40B4-BE49-F238E27FC236}">
                <a16:creationId xmlns:a16="http://schemas.microsoft.com/office/drawing/2014/main" id="{27CBD029-8CF5-4017-820B-7D96350F0349}"/>
              </a:ext>
            </a:extLst>
          </p:cNvPr>
          <p:cNvSpPr/>
          <p:nvPr/>
        </p:nvSpPr>
        <p:spPr>
          <a:xfrm>
            <a:off x="6532465" y="2259878"/>
            <a:ext cx="3998521" cy="952568"/>
          </a:xfrm>
          <a:prstGeom prst="rect">
            <a:avLst/>
          </a:prstGeom>
          <a:noFill/>
        </p:spPr>
        <p:txBody>
          <a:bodyPr wrap="square">
            <a:spAutoFit/>
          </a:bodyPr>
          <a:lstStyle/>
          <a:p>
            <a:pPr algn="just" defTabSz="914034" fontAlgn="base">
              <a:lnSpc>
                <a:spcPct val="120000"/>
              </a:lnSpc>
              <a:spcBef>
                <a:spcPct val="0"/>
              </a:spcBef>
              <a:spcAft>
                <a:spcPct val="0"/>
              </a:spcAft>
            </a:pPr>
            <a:r>
              <a:rPr lang="zh-CN" altLang="en-US" sz="1598" dirty="0">
                <a:solidFill>
                  <a:srgbClr val="000000"/>
                </a:solidFill>
                <a:latin typeface="优设标题黑" panose="00000500000000000000" pitchFamily="2" charset="-122"/>
                <a:ea typeface="优设标题黑" panose="00000500000000000000" pitchFamily="2" charset="-122"/>
                <a:sym typeface="+mn-lt"/>
              </a:rPr>
              <a:t>在选择产品定价时，要了解目标市场对产品的需求程度，并分析竞争对手的价格策略。</a:t>
            </a:r>
          </a:p>
        </p:txBody>
      </p:sp>
      <p:sp>
        <p:nvSpPr>
          <p:cNvPr id="146" name="370280">
            <a:extLst>
              <a:ext uri="{FF2B5EF4-FFF2-40B4-BE49-F238E27FC236}">
                <a16:creationId xmlns:a16="http://schemas.microsoft.com/office/drawing/2014/main" id="{79C3695F-5E68-438B-94CF-12C853951F1A}"/>
              </a:ext>
            </a:extLst>
          </p:cNvPr>
          <p:cNvSpPr/>
          <p:nvPr/>
        </p:nvSpPr>
        <p:spPr bwMode="auto">
          <a:xfrm>
            <a:off x="10617273" y="1585826"/>
            <a:ext cx="216833" cy="2090609"/>
          </a:xfrm>
          <a:custGeom>
            <a:avLst/>
            <a:gdLst>
              <a:gd name="connsiteX0" fmla="*/ 0 w 217003"/>
              <a:gd name="connsiteY0" fmla="*/ 0 h 2092243"/>
              <a:gd name="connsiteX1" fmla="*/ 10122 w 217003"/>
              <a:gd name="connsiteY1" fmla="*/ 0 h 2092243"/>
              <a:gd name="connsiteX2" fmla="*/ 217003 w 217003"/>
              <a:gd name="connsiteY2" fmla="*/ 206881 h 2092243"/>
              <a:gd name="connsiteX3" fmla="*/ 217003 w 217003"/>
              <a:gd name="connsiteY3" fmla="*/ 1885362 h 2092243"/>
              <a:gd name="connsiteX4" fmla="*/ 10122 w 217003"/>
              <a:gd name="connsiteY4" fmla="*/ 2092243 h 2092243"/>
              <a:gd name="connsiteX5" fmla="*/ 0 w 217003"/>
              <a:gd name="connsiteY5" fmla="*/ 2092243 h 2092243"/>
              <a:gd name="connsiteX6" fmla="*/ 0 w 217003"/>
              <a:gd name="connsiteY6" fmla="*/ 0 h 209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03" h="2092243">
                <a:moveTo>
                  <a:pt x="0" y="0"/>
                </a:moveTo>
                <a:lnTo>
                  <a:pt x="10122" y="0"/>
                </a:lnTo>
                <a:cubicBezTo>
                  <a:pt x="124379" y="0"/>
                  <a:pt x="217003" y="92624"/>
                  <a:pt x="217003" y="206881"/>
                </a:cubicBezTo>
                <a:lnTo>
                  <a:pt x="217003" y="1885362"/>
                </a:lnTo>
                <a:cubicBezTo>
                  <a:pt x="217003" y="1999619"/>
                  <a:pt x="124379" y="2092243"/>
                  <a:pt x="10122" y="2092243"/>
                </a:cubicBezTo>
                <a:lnTo>
                  <a:pt x="0" y="2092243"/>
                </a:lnTo>
                <a:lnTo>
                  <a:pt x="0" y="0"/>
                </a:lnTo>
                <a:close/>
              </a:path>
            </a:pathLst>
          </a:custGeom>
          <a:solidFill>
            <a:srgbClr val="FFC000"/>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nvGrpSpPr>
          <p:cNvPr id="147" name="641600">
            <a:extLst>
              <a:ext uri="{FF2B5EF4-FFF2-40B4-BE49-F238E27FC236}">
                <a16:creationId xmlns:a16="http://schemas.microsoft.com/office/drawing/2014/main" id="{9B85410E-D8B1-42CB-A0D4-98C1E766CB2A}"/>
              </a:ext>
            </a:extLst>
          </p:cNvPr>
          <p:cNvGrpSpPr/>
          <p:nvPr/>
        </p:nvGrpSpPr>
        <p:grpSpPr>
          <a:xfrm>
            <a:off x="6214576" y="1552433"/>
            <a:ext cx="726507" cy="595734"/>
            <a:chOff x="5159375" y="693738"/>
            <a:chExt cx="476251" cy="390525"/>
          </a:xfrm>
        </p:grpSpPr>
        <p:sp>
          <p:nvSpPr>
            <p:cNvPr id="148" name="Freeform 5">
              <a:extLst>
                <a:ext uri="{FF2B5EF4-FFF2-40B4-BE49-F238E27FC236}">
                  <a16:creationId xmlns:a16="http://schemas.microsoft.com/office/drawing/2014/main" id="{8FC6B77D-1DED-4E8A-93E8-AD270FE95FE4}"/>
                </a:ext>
              </a:extLst>
            </p:cNvPr>
            <p:cNvSpPr>
              <a:spLocks/>
            </p:cNvSpPr>
            <p:nvPr/>
          </p:nvSpPr>
          <p:spPr bwMode="auto">
            <a:xfrm>
              <a:off x="5159375" y="693738"/>
              <a:ext cx="465138" cy="23813"/>
            </a:xfrm>
            <a:custGeom>
              <a:avLst/>
              <a:gdLst>
                <a:gd name="T0" fmla="*/ 0 w 1277"/>
                <a:gd name="T1" fmla="*/ 66 h 66"/>
                <a:gd name="T2" fmla="*/ 1221 w 1277"/>
                <a:gd name="T3" fmla="*/ 66 h 66"/>
                <a:gd name="T4" fmla="*/ 1277 w 1277"/>
                <a:gd name="T5" fmla="*/ 0 h 66"/>
                <a:gd name="T6" fmla="*/ 56 w 1277"/>
                <a:gd name="T7" fmla="*/ 0 h 66"/>
                <a:gd name="T8" fmla="*/ 0 w 1277"/>
                <a:gd name="T9" fmla="*/ 66 h 66"/>
              </a:gdLst>
              <a:ahLst/>
              <a:cxnLst>
                <a:cxn ang="0">
                  <a:pos x="T0" y="T1"/>
                </a:cxn>
                <a:cxn ang="0">
                  <a:pos x="T2" y="T3"/>
                </a:cxn>
                <a:cxn ang="0">
                  <a:pos x="T4" y="T5"/>
                </a:cxn>
                <a:cxn ang="0">
                  <a:pos x="T6" y="T7"/>
                </a:cxn>
                <a:cxn ang="0">
                  <a:pos x="T8" y="T9"/>
                </a:cxn>
              </a:cxnLst>
              <a:rect l="0" t="0" r="r" b="b"/>
              <a:pathLst>
                <a:path w="1277" h="66">
                  <a:moveTo>
                    <a:pt x="0" y="66"/>
                  </a:moveTo>
                  <a:cubicBezTo>
                    <a:pt x="384" y="66"/>
                    <a:pt x="837" y="66"/>
                    <a:pt x="1221" y="66"/>
                  </a:cubicBezTo>
                  <a:cubicBezTo>
                    <a:pt x="1234" y="34"/>
                    <a:pt x="1248" y="10"/>
                    <a:pt x="1277" y="0"/>
                  </a:cubicBezTo>
                  <a:cubicBezTo>
                    <a:pt x="893" y="0"/>
                    <a:pt x="440" y="0"/>
                    <a:pt x="56" y="0"/>
                  </a:cubicBezTo>
                  <a:cubicBezTo>
                    <a:pt x="13" y="8"/>
                    <a:pt x="0" y="40"/>
                    <a:pt x="0" y="66"/>
                  </a:cubicBezTo>
                  <a:close/>
                </a:path>
              </a:pathLst>
            </a:custGeom>
            <a:solidFill>
              <a:schemeClr val="accent1">
                <a:lumMod val="50000"/>
              </a:schemeClr>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49" name="Freeform 6">
              <a:extLst>
                <a:ext uri="{FF2B5EF4-FFF2-40B4-BE49-F238E27FC236}">
                  <a16:creationId xmlns:a16="http://schemas.microsoft.com/office/drawing/2014/main" id="{BA8F3E75-F4DE-42C1-8C6D-BEE503861F75}"/>
                </a:ext>
              </a:extLst>
            </p:cNvPr>
            <p:cNvSpPr>
              <a:spLocks/>
            </p:cNvSpPr>
            <p:nvPr/>
          </p:nvSpPr>
          <p:spPr bwMode="auto">
            <a:xfrm>
              <a:off x="5180013" y="693738"/>
              <a:ext cx="455613" cy="390525"/>
            </a:xfrm>
            <a:custGeom>
              <a:avLst/>
              <a:gdLst>
                <a:gd name="T0" fmla="*/ 1221 w 1252"/>
                <a:gd name="T1" fmla="*/ 0 h 1062"/>
                <a:gd name="T2" fmla="*/ 1252 w 1252"/>
                <a:gd name="T3" fmla="*/ 88 h 1062"/>
                <a:gd name="T4" fmla="*/ 1252 w 1252"/>
                <a:gd name="T5" fmla="*/ 934 h 1062"/>
                <a:gd name="T6" fmla="*/ 1124 w 1252"/>
                <a:gd name="T7" fmla="*/ 1062 h 1062"/>
                <a:gd name="T8" fmla="*/ 159 w 1252"/>
                <a:gd name="T9" fmla="*/ 1062 h 1062"/>
                <a:gd name="T10" fmla="*/ 31 w 1252"/>
                <a:gd name="T11" fmla="*/ 934 h 1062"/>
                <a:gd name="T12" fmla="*/ 31 w 1252"/>
                <a:gd name="T13" fmla="*/ 79 h 1062"/>
                <a:gd name="T14" fmla="*/ 0 w 1252"/>
                <a:gd name="T15" fmla="*/ 0 h 1062"/>
                <a:gd name="T16" fmla="*/ 1221 w 1252"/>
                <a:gd name="T17" fmla="*/ 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2" h="1062">
                  <a:moveTo>
                    <a:pt x="1221" y="0"/>
                  </a:moveTo>
                  <a:cubicBezTo>
                    <a:pt x="1232" y="9"/>
                    <a:pt x="1252" y="35"/>
                    <a:pt x="1252" y="88"/>
                  </a:cubicBezTo>
                  <a:lnTo>
                    <a:pt x="1252" y="934"/>
                  </a:lnTo>
                  <a:cubicBezTo>
                    <a:pt x="1252" y="1005"/>
                    <a:pt x="1195" y="1062"/>
                    <a:pt x="1124" y="1062"/>
                  </a:cubicBezTo>
                  <a:lnTo>
                    <a:pt x="159" y="1062"/>
                  </a:lnTo>
                  <a:cubicBezTo>
                    <a:pt x="88" y="1062"/>
                    <a:pt x="31" y="1005"/>
                    <a:pt x="31" y="934"/>
                  </a:cubicBezTo>
                  <a:cubicBezTo>
                    <a:pt x="31" y="649"/>
                    <a:pt x="31" y="364"/>
                    <a:pt x="31" y="79"/>
                  </a:cubicBezTo>
                  <a:cubicBezTo>
                    <a:pt x="30" y="43"/>
                    <a:pt x="21" y="16"/>
                    <a:pt x="0" y="0"/>
                  </a:cubicBezTo>
                  <a:cubicBezTo>
                    <a:pt x="407" y="0"/>
                    <a:pt x="814" y="0"/>
                    <a:pt x="1221" y="0"/>
                  </a:cubicBezTo>
                  <a:close/>
                </a:path>
              </a:pathLst>
            </a:custGeom>
            <a:solidFill>
              <a:srgbClr val="FFC000"/>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50" name="003020">
            <a:extLst>
              <a:ext uri="{FF2B5EF4-FFF2-40B4-BE49-F238E27FC236}">
                <a16:creationId xmlns:a16="http://schemas.microsoft.com/office/drawing/2014/main" id="{9CCD8D45-7B6A-4A5A-B092-B51F6BF943B6}"/>
              </a:ext>
            </a:extLst>
          </p:cNvPr>
          <p:cNvSpPr txBox="1"/>
          <p:nvPr/>
        </p:nvSpPr>
        <p:spPr>
          <a:xfrm>
            <a:off x="6407201" y="1530036"/>
            <a:ext cx="484483" cy="645827"/>
          </a:xfrm>
          <a:prstGeom prst="rect">
            <a:avLst/>
          </a:prstGeom>
          <a:noFill/>
        </p:spPr>
        <p:txBody>
          <a:bodyPr wrap="square" rtlCol="0">
            <a:spAutoFit/>
          </a:bodyPr>
          <a:lstStyle/>
          <a:p>
            <a:pPr defTabSz="914034" fontAlgn="base">
              <a:spcBef>
                <a:spcPct val="0"/>
              </a:spcBef>
              <a:spcAft>
                <a:spcPct val="0"/>
              </a:spcAft>
            </a:pPr>
            <a:r>
              <a:rPr lang="en-US" altLang="zh-CN" sz="3598" dirty="0">
                <a:solidFill>
                  <a:srgbClr val="FFFFFF"/>
                </a:solidFill>
                <a:latin typeface="优设标题黑" panose="00000500000000000000" pitchFamily="2" charset="-122"/>
                <a:ea typeface="优设标题黑" panose="00000500000000000000" pitchFamily="2" charset="-122"/>
              </a:rPr>
              <a:t>2</a:t>
            </a:r>
            <a:endParaRPr lang="zh-CN" altLang="en-US" sz="3598" dirty="0">
              <a:solidFill>
                <a:srgbClr val="FFFFFF"/>
              </a:solidFill>
              <a:latin typeface="优设标题黑" panose="00000500000000000000" pitchFamily="2" charset="-122"/>
              <a:ea typeface="优设标题黑" panose="00000500000000000000" pitchFamily="2" charset="-122"/>
            </a:endParaRPr>
          </a:p>
        </p:txBody>
      </p:sp>
      <p:grpSp>
        <p:nvGrpSpPr>
          <p:cNvPr id="151" name="848201">
            <a:extLst>
              <a:ext uri="{FF2B5EF4-FFF2-40B4-BE49-F238E27FC236}">
                <a16:creationId xmlns:a16="http://schemas.microsoft.com/office/drawing/2014/main" id="{43F70A70-81A8-41A3-9EFA-8C6815CF307C}"/>
              </a:ext>
            </a:extLst>
          </p:cNvPr>
          <p:cNvGrpSpPr/>
          <p:nvPr/>
        </p:nvGrpSpPr>
        <p:grpSpPr>
          <a:xfrm>
            <a:off x="1476349" y="4034317"/>
            <a:ext cx="4458627" cy="2090610"/>
            <a:chOff x="1040072" y="1336757"/>
            <a:chExt cx="4897157" cy="2092244"/>
          </a:xfrm>
        </p:grpSpPr>
        <p:sp>
          <p:nvSpPr>
            <p:cNvPr id="152" name="矩形: 圆角 151">
              <a:extLst>
                <a:ext uri="{FF2B5EF4-FFF2-40B4-BE49-F238E27FC236}">
                  <a16:creationId xmlns:a16="http://schemas.microsoft.com/office/drawing/2014/main" id="{933D1B6B-E051-46CF-BF63-A8D2819D177F}"/>
                </a:ext>
              </a:extLst>
            </p:cNvPr>
            <p:cNvSpPr/>
            <p:nvPr/>
          </p:nvSpPr>
          <p:spPr bwMode="auto">
            <a:xfrm>
              <a:off x="1040072" y="1336757"/>
              <a:ext cx="4897157" cy="2092243"/>
            </a:xfrm>
            <a:prstGeom prst="roundRect">
              <a:avLst>
                <a:gd name="adj" fmla="val 9888"/>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53" name="任意多边形: 形状 152">
              <a:extLst>
                <a:ext uri="{FF2B5EF4-FFF2-40B4-BE49-F238E27FC236}">
                  <a16:creationId xmlns:a16="http://schemas.microsoft.com/office/drawing/2014/main" id="{BF73CB9F-5708-4712-80AE-72D586C8061B}"/>
                </a:ext>
              </a:extLst>
            </p:cNvPr>
            <p:cNvSpPr/>
            <p:nvPr/>
          </p:nvSpPr>
          <p:spPr bwMode="auto">
            <a:xfrm>
              <a:off x="5718927" y="1336758"/>
              <a:ext cx="217003" cy="2092243"/>
            </a:xfrm>
            <a:custGeom>
              <a:avLst/>
              <a:gdLst>
                <a:gd name="connsiteX0" fmla="*/ 0 w 217003"/>
                <a:gd name="connsiteY0" fmla="*/ 0 h 2092243"/>
                <a:gd name="connsiteX1" fmla="*/ 10122 w 217003"/>
                <a:gd name="connsiteY1" fmla="*/ 0 h 2092243"/>
                <a:gd name="connsiteX2" fmla="*/ 217003 w 217003"/>
                <a:gd name="connsiteY2" fmla="*/ 206881 h 2092243"/>
                <a:gd name="connsiteX3" fmla="*/ 217003 w 217003"/>
                <a:gd name="connsiteY3" fmla="*/ 1885362 h 2092243"/>
                <a:gd name="connsiteX4" fmla="*/ 10122 w 217003"/>
                <a:gd name="connsiteY4" fmla="*/ 2092243 h 2092243"/>
                <a:gd name="connsiteX5" fmla="*/ 0 w 217003"/>
                <a:gd name="connsiteY5" fmla="*/ 2092243 h 2092243"/>
                <a:gd name="connsiteX6" fmla="*/ 0 w 217003"/>
                <a:gd name="connsiteY6" fmla="*/ 0 h 209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03" h="2092243">
                  <a:moveTo>
                    <a:pt x="0" y="0"/>
                  </a:moveTo>
                  <a:lnTo>
                    <a:pt x="10122" y="0"/>
                  </a:lnTo>
                  <a:cubicBezTo>
                    <a:pt x="124379" y="0"/>
                    <a:pt x="217003" y="92624"/>
                    <a:pt x="217003" y="206881"/>
                  </a:cubicBezTo>
                  <a:lnTo>
                    <a:pt x="217003" y="1885362"/>
                  </a:lnTo>
                  <a:cubicBezTo>
                    <a:pt x="217003" y="1999619"/>
                    <a:pt x="124379" y="2092243"/>
                    <a:pt x="10122" y="2092243"/>
                  </a:cubicBezTo>
                  <a:lnTo>
                    <a:pt x="0" y="2092243"/>
                  </a:lnTo>
                  <a:lnTo>
                    <a:pt x="0" y="0"/>
                  </a:lnTo>
                  <a:close/>
                </a:path>
              </a:pathLst>
            </a:custGeom>
            <a:solidFill>
              <a:srgbClr val="0760D9"/>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54" name="210621">
            <a:extLst>
              <a:ext uri="{FF2B5EF4-FFF2-40B4-BE49-F238E27FC236}">
                <a16:creationId xmlns:a16="http://schemas.microsoft.com/office/drawing/2014/main" id="{AAD10162-D685-46F2-9613-7EBB38FDE3E3}"/>
              </a:ext>
            </a:extLst>
          </p:cNvPr>
          <p:cNvSpPr/>
          <p:nvPr/>
        </p:nvSpPr>
        <p:spPr>
          <a:xfrm>
            <a:off x="2048592" y="4233340"/>
            <a:ext cx="3857036" cy="399981"/>
          </a:xfrm>
          <a:prstGeom prst="rect">
            <a:avLst/>
          </a:prstGeom>
        </p:spPr>
        <p:txBody>
          <a:bodyPr wrap="square">
            <a:spAutoFit/>
          </a:bodyPr>
          <a:lstStyle/>
          <a:p>
            <a:pPr defTabSz="914034" fontAlgn="base">
              <a:spcBef>
                <a:spcPct val="0"/>
              </a:spcBef>
              <a:spcAft>
                <a:spcPct val="0"/>
              </a:spcAft>
            </a:pP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考虑产品品质和独特性</a:t>
            </a:r>
          </a:p>
        </p:txBody>
      </p:sp>
      <p:sp>
        <p:nvSpPr>
          <p:cNvPr id="155" name="055802">
            <a:extLst>
              <a:ext uri="{FF2B5EF4-FFF2-40B4-BE49-F238E27FC236}">
                <a16:creationId xmlns:a16="http://schemas.microsoft.com/office/drawing/2014/main" id="{F70E37EF-D57F-4620-B954-C5AEE507C71B}"/>
              </a:ext>
            </a:extLst>
          </p:cNvPr>
          <p:cNvSpPr/>
          <p:nvPr/>
        </p:nvSpPr>
        <p:spPr>
          <a:xfrm>
            <a:off x="1773141" y="4733225"/>
            <a:ext cx="3660262" cy="1247649"/>
          </a:xfrm>
          <a:prstGeom prst="rect">
            <a:avLst/>
          </a:prstGeom>
          <a:noFill/>
        </p:spPr>
        <p:txBody>
          <a:bodyPr wrap="square">
            <a:spAutoFit/>
          </a:bodyPr>
          <a:lstStyle/>
          <a:p>
            <a:pPr algn="just" defTabSz="914034" fontAlgn="base">
              <a:lnSpc>
                <a:spcPct val="120000"/>
              </a:lnSpc>
              <a:spcBef>
                <a:spcPct val="0"/>
              </a:spcBef>
              <a:spcAft>
                <a:spcPct val="0"/>
              </a:spcAft>
            </a:pPr>
            <a:r>
              <a:rPr lang="zh-CN" altLang="en-US" sz="1598" dirty="0">
                <a:solidFill>
                  <a:srgbClr val="000000"/>
                </a:solidFill>
                <a:latin typeface="优设标题黑" panose="00000500000000000000" pitchFamily="2" charset="-122"/>
                <a:ea typeface="优设标题黑" panose="00000500000000000000" pitchFamily="2" charset="-122"/>
                <a:sym typeface="+mn-lt"/>
              </a:rPr>
              <a:t>直播带货的产品定价应该与产品的品质和独特性相匹配。在制定产品定价时，要充分考虑产品的品质和独特性，确保价格与产品的价值相匹配。</a:t>
            </a:r>
          </a:p>
        </p:txBody>
      </p:sp>
      <p:grpSp>
        <p:nvGrpSpPr>
          <p:cNvPr id="156" name="427222">
            <a:extLst>
              <a:ext uri="{FF2B5EF4-FFF2-40B4-BE49-F238E27FC236}">
                <a16:creationId xmlns:a16="http://schemas.microsoft.com/office/drawing/2014/main" id="{42E212A9-31D6-4DEC-BA9D-4F797610D84F}"/>
              </a:ext>
            </a:extLst>
          </p:cNvPr>
          <p:cNvGrpSpPr/>
          <p:nvPr/>
        </p:nvGrpSpPr>
        <p:grpSpPr>
          <a:xfrm>
            <a:off x="1331669" y="4000924"/>
            <a:ext cx="726507" cy="595734"/>
            <a:chOff x="5159375" y="693738"/>
            <a:chExt cx="476251" cy="390525"/>
          </a:xfrm>
        </p:grpSpPr>
        <p:sp>
          <p:nvSpPr>
            <p:cNvPr id="157" name="Freeform 5">
              <a:extLst>
                <a:ext uri="{FF2B5EF4-FFF2-40B4-BE49-F238E27FC236}">
                  <a16:creationId xmlns:a16="http://schemas.microsoft.com/office/drawing/2014/main" id="{71CBFF3B-66F0-4C11-A711-A2DBF63186EE}"/>
                </a:ext>
              </a:extLst>
            </p:cNvPr>
            <p:cNvSpPr>
              <a:spLocks/>
            </p:cNvSpPr>
            <p:nvPr/>
          </p:nvSpPr>
          <p:spPr bwMode="auto">
            <a:xfrm>
              <a:off x="5159375" y="693738"/>
              <a:ext cx="465138" cy="23813"/>
            </a:xfrm>
            <a:custGeom>
              <a:avLst/>
              <a:gdLst>
                <a:gd name="T0" fmla="*/ 0 w 1277"/>
                <a:gd name="T1" fmla="*/ 66 h 66"/>
                <a:gd name="T2" fmla="*/ 1221 w 1277"/>
                <a:gd name="T3" fmla="*/ 66 h 66"/>
                <a:gd name="T4" fmla="*/ 1277 w 1277"/>
                <a:gd name="T5" fmla="*/ 0 h 66"/>
                <a:gd name="T6" fmla="*/ 56 w 1277"/>
                <a:gd name="T7" fmla="*/ 0 h 66"/>
                <a:gd name="T8" fmla="*/ 0 w 1277"/>
                <a:gd name="T9" fmla="*/ 66 h 66"/>
              </a:gdLst>
              <a:ahLst/>
              <a:cxnLst>
                <a:cxn ang="0">
                  <a:pos x="T0" y="T1"/>
                </a:cxn>
                <a:cxn ang="0">
                  <a:pos x="T2" y="T3"/>
                </a:cxn>
                <a:cxn ang="0">
                  <a:pos x="T4" y="T5"/>
                </a:cxn>
                <a:cxn ang="0">
                  <a:pos x="T6" y="T7"/>
                </a:cxn>
                <a:cxn ang="0">
                  <a:pos x="T8" y="T9"/>
                </a:cxn>
              </a:cxnLst>
              <a:rect l="0" t="0" r="r" b="b"/>
              <a:pathLst>
                <a:path w="1277" h="66">
                  <a:moveTo>
                    <a:pt x="0" y="66"/>
                  </a:moveTo>
                  <a:cubicBezTo>
                    <a:pt x="384" y="66"/>
                    <a:pt x="837" y="66"/>
                    <a:pt x="1221" y="66"/>
                  </a:cubicBezTo>
                  <a:cubicBezTo>
                    <a:pt x="1234" y="34"/>
                    <a:pt x="1248" y="10"/>
                    <a:pt x="1277" y="0"/>
                  </a:cubicBezTo>
                  <a:cubicBezTo>
                    <a:pt x="893" y="0"/>
                    <a:pt x="440" y="0"/>
                    <a:pt x="56" y="0"/>
                  </a:cubicBezTo>
                  <a:cubicBezTo>
                    <a:pt x="13" y="8"/>
                    <a:pt x="0" y="40"/>
                    <a:pt x="0" y="66"/>
                  </a:cubicBezTo>
                  <a:close/>
                </a:path>
              </a:pathLst>
            </a:custGeom>
            <a:solidFill>
              <a:schemeClr val="accent1">
                <a:lumMod val="50000"/>
              </a:schemeClr>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58" name="Freeform 6">
              <a:extLst>
                <a:ext uri="{FF2B5EF4-FFF2-40B4-BE49-F238E27FC236}">
                  <a16:creationId xmlns:a16="http://schemas.microsoft.com/office/drawing/2014/main" id="{30596FDC-4882-4992-B438-D90FA9483292}"/>
                </a:ext>
              </a:extLst>
            </p:cNvPr>
            <p:cNvSpPr>
              <a:spLocks/>
            </p:cNvSpPr>
            <p:nvPr/>
          </p:nvSpPr>
          <p:spPr bwMode="auto">
            <a:xfrm>
              <a:off x="5180013" y="693738"/>
              <a:ext cx="455613" cy="390525"/>
            </a:xfrm>
            <a:custGeom>
              <a:avLst/>
              <a:gdLst>
                <a:gd name="T0" fmla="*/ 1221 w 1252"/>
                <a:gd name="T1" fmla="*/ 0 h 1062"/>
                <a:gd name="T2" fmla="*/ 1252 w 1252"/>
                <a:gd name="T3" fmla="*/ 88 h 1062"/>
                <a:gd name="T4" fmla="*/ 1252 w 1252"/>
                <a:gd name="T5" fmla="*/ 934 h 1062"/>
                <a:gd name="T6" fmla="*/ 1124 w 1252"/>
                <a:gd name="T7" fmla="*/ 1062 h 1062"/>
                <a:gd name="T8" fmla="*/ 159 w 1252"/>
                <a:gd name="T9" fmla="*/ 1062 h 1062"/>
                <a:gd name="T10" fmla="*/ 31 w 1252"/>
                <a:gd name="T11" fmla="*/ 934 h 1062"/>
                <a:gd name="T12" fmla="*/ 31 w 1252"/>
                <a:gd name="T13" fmla="*/ 79 h 1062"/>
                <a:gd name="T14" fmla="*/ 0 w 1252"/>
                <a:gd name="T15" fmla="*/ 0 h 1062"/>
                <a:gd name="T16" fmla="*/ 1221 w 1252"/>
                <a:gd name="T17" fmla="*/ 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2" h="1062">
                  <a:moveTo>
                    <a:pt x="1221" y="0"/>
                  </a:moveTo>
                  <a:cubicBezTo>
                    <a:pt x="1232" y="9"/>
                    <a:pt x="1252" y="35"/>
                    <a:pt x="1252" y="88"/>
                  </a:cubicBezTo>
                  <a:lnTo>
                    <a:pt x="1252" y="934"/>
                  </a:lnTo>
                  <a:cubicBezTo>
                    <a:pt x="1252" y="1005"/>
                    <a:pt x="1195" y="1062"/>
                    <a:pt x="1124" y="1062"/>
                  </a:cubicBezTo>
                  <a:lnTo>
                    <a:pt x="159" y="1062"/>
                  </a:lnTo>
                  <a:cubicBezTo>
                    <a:pt x="88" y="1062"/>
                    <a:pt x="31" y="1005"/>
                    <a:pt x="31" y="934"/>
                  </a:cubicBezTo>
                  <a:cubicBezTo>
                    <a:pt x="31" y="649"/>
                    <a:pt x="31" y="364"/>
                    <a:pt x="31" y="79"/>
                  </a:cubicBezTo>
                  <a:cubicBezTo>
                    <a:pt x="30" y="43"/>
                    <a:pt x="21" y="16"/>
                    <a:pt x="0" y="0"/>
                  </a:cubicBezTo>
                  <a:cubicBezTo>
                    <a:pt x="407" y="0"/>
                    <a:pt x="814" y="0"/>
                    <a:pt x="1221" y="0"/>
                  </a:cubicBezTo>
                  <a:close/>
                </a:path>
              </a:pathLst>
            </a:custGeom>
            <a:solidFill>
              <a:srgbClr val="0760D9"/>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59" name="799642">
            <a:extLst>
              <a:ext uri="{FF2B5EF4-FFF2-40B4-BE49-F238E27FC236}">
                <a16:creationId xmlns:a16="http://schemas.microsoft.com/office/drawing/2014/main" id="{9DFFB924-F5C9-4375-93F0-45FBB3FDEB0F}"/>
              </a:ext>
            </a:extLst>
          </p:cNvPr>
          <p:cNvSpPr txBox="1"/>
          <p:nvPr/>
        </p:nvSpPr>
        <p:spPr>
          <a:xfrm>
            <a:off x="1524294" y="3978526"/>
            <a:ext cx="484483" cy="645827"/>
          </a:xfrm>
          <a:prstGeom prst="rect">
            <a:avLst/>
          </a:prstGeom>
          <a:noFill/>
        </p:spPr>
        <p:txBody>
          <a:bodyPr wrap="square" rtlCol="0">
            <a:spAutoFit/>
          </a:bodyPr>
          <a:lstStyle/>
          <a:p>
            <a:pPr defTabSz="914034" fontAlgn="base">
              <a:spcBef>
                <a:spcPct val="0"/>
              </a:spcBef>
              <a:spcAft>
                <a:spcPct val="0"/>
              </a:spcAft>
            </a:pPr>
            <a:r>
              <a:rPr lang="en-US" altLang="zh-CN" sz="3598" dirty="0">
                <a:solidFill>
                  <a:srgbClr val="FFFFFF"/>
                </a:solidFill>
                <a:latin typeface="优设标题黑" panose="00000500000000000000" pitchFamily="2" charset="-122"/>
                <a:ea typeface="优设标题黑" panose="00000500000000000000" pitchFamily="2" charset="-122"/>
              </a:rPr>
              <a:t>3</a:t>
            </a:r>
            <a:endParaRPr lang="zh-CN" altLang="en-US" sz="3598" dirty="0">
              <a:solidFill>
                <a:srgbClr val="FFFFFF"/>
              </a:solidFill>
              <a:latin typeface="优设标题黑" panose="00000500000000000000" pitchFamily="2" charset="-122"/>
              <a:ea typeface="优设标题黑" panose="00000500000000000000" pitchFamily="2" charset="-122"/>
            </a:endParaRPr>
          </a:p>
        </p:txBody>
      </p:sp>
      <p:sp>
        <p:nvSpPr>
          <p:cNvPr id="160" name="633823">
            <a:extLst>
              <a:ext uri="{FF2B5EF4-FFF2-40B4-BE49-F238E27FC236}">
                <a16:creationId xmlns:a16="http://schemas.microsoft.com/office/drawing/2014/main" id="{8C35818E-3DC6-46C9-80A3-BC21DF909D8C}"/>
              </a:ext>
            </a:extLst>
          </p:cNvPr>
          <p:cNvSpPr/>
          <p:nvPr/>
        </p:nvSpPr>
        <p:spPr bwMode="auto">
          <a:xfrm>
            <a:off x="6439645" y="4031839"/>
            <a:ext cx="4378237" cy="2090609"/>
          </a:xfrm>
          <a:prstGeom prst="roundRect">
            <a:avLst>
              <a:gd name="adj" fmla="val 9888"/>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61" name="905343">
            <a:extLst>
              <a:ext uri="{FF2B5EF4-FFF2-40B4-BE49-F238E27FC236}">
                <a16:creationId xmlns:a16="http://schemas.microsoft.com/office/drawing/2014/main" id="{BE87BDCF-06BA-4053-9A67-7A81EB1724D8}"/>
              </a:ext>
            </a:extLst>
          </p:cNvPr>
          <p:cNvSpPr/>
          <p:nvPr/>
        </p:nvSpPr>
        <p:spPr>
          <a:xfrm>
            <a:off x="6931499" y="4230863"/>
            <a:ext cx="3669550" cy="399981"/>
          </a:xfrm>
          <a:prstGeom prst="rect">
            <a:avLst/>
          </a:prstGeom>
        </p:spPr>
        <p:txBody>
          <a:bodyPr wrap="square">
            <a:spAutoFit/>
          </a:bodyPr>
          <a:lstStyle/>
          <a:p>
            <a:pPr defTabSz="914034" fontAlgn="base">
              <a:spcBef>
                <a:spcPct val="0"/>
              </a:spcBef>
              <a:spcAft>
                <a:spcPct val="0"/>
              </a:spcAft>
            </a:pP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考虑主播的影响力和实力</a:t>
            </a:r>
          </a:p>
        </p:txBody>
      </p:sp>
      <p:sp>
        <p:nvSpPr>
          <p:cNvPr id="162" name="377773">
            <a:extLst>
              <a:ext uri="{FF2B5EF4-FFF2-40B4-BE49-F238E27FC236}">
                <a16:creationId xmlns:a16="http://schemas.microsoft.com/office/drawing/2014/main" id="{0C4BA40B-CF38-4A16-A88F-18AFA5114B35}"/>
              </a:ext>
            </a:extLst>
          </p:cNvPr>
          <p:cNvSpPr/>
          <p:nvPr/>
        </p:nvSpPr>
        <p:spPr>
          <a:xfrm>
            <a:off x="6532465" y="4716158"/>
            <a:ext cx="3998521" cy="1247649"/>
          </a:xfrm>
          <a:prstGeom prst="rect">
            <a:avLst/>
          </a:prstGeom>
          <a:noFill/>
        </p:spPr>
        <p:txBody>
          <a:bodyPr wrap="square">
            <a:spAutoFit/>
          </a:bodyPr>
          <a:lstStyle/>
          <a:p>
            <a:pPr algn="just" defTabSz="914034" fontAlgn="base">
              <a:lnSpc>
                <a:spcPct val="120000"/>
              </a:lnSpc>
              <a:spcBef>
                <a:spcPct val="0"/>
              </a:spcBef>
              <a:spcAft>
                <a:spcPct val="0"/>
              </a:spcAft>
            </a:pPr>
            <a:r>
              <a:rPr lang="zh-CN" altLang="en-US" sz="1598" dirty="0">
                <a:solidFill>
                  <a:srgbClr val="000000"/>
                </a:solidFill>
                <a:latin typeface="优设标题黑" panose="00000500000000000000" pitchFamily="2" charset="-122"/>
                <a:ea typeface="优设标题黑" panose="00000500000000000000" pitchFamily="2" charset="-122"/>
                <a:sym typeface="+mn-lt"/>
              </a:rPr>
              <a:t>主播作为直播带货的核心推动力量，其影响力和实力也会对产品定价产生影响。在制定产品定价时，要综合考虑主播的影响力和实力，确保价格与主播的价值相匹配。</a:t>
            </a:r>
          </a:p>
        </p:txBody>
      </p:sp>
      <p:sp>
        <p:nvSpPr>
          <p:cNvPr id="163" name="112944">
            <a:extLst>
              <a:ext uri="{FF2B5EF4-FFF2-40B4-BE49-F238E27FC236}">
                <a16:creationId xmlns:a16="http://schemas.microsoft.com/office/drawing/2014/main" id="{27853A5B-0AAC-46D6-B9C7-105E9596861F}"/>
              </a:ext>
            </a:extLst>
          </p:cNvPr>
          <p:cNvSpPr/>
          <p:nvPr/>
        </p:nvSpPr>
        <p:spPr bwMode="auto">
          <a:xfrm>
            <a:off x="10617273" y="4031840"/>
            <a:ext cx="216833" cy="2090609"/>
          </a:xfrm>
          <a:custGeom>
            <a:avLst/>
            <a:gdLst>
              <a:gd name="connsiteX0" fmla="*/ 0 w 217003"/>
              <a:gd name="connsiteY0" fmla="*/ 0 h 2092243"/>
              <a:gd name="connsiteX1" fmla="*/ 10122 w 217003"/>
              <a:gd name="connsiteY1" fmla="*/ 0 h 2092243"/>
              <a:gd name="connsiteX2" fmla="*/ 217003 w 217003"/>
              <a:gd name="connsiteY2" fmla="*/ 206881 h 2092243"/>
              <a:gd name="connsiteX3" fmla="*/ 217003 w 217003"/>
              <a:gd name="connsiteY3" fmla="*/ 1885362 h 2092243"/>
              <a:gd name="connsiteX4" fmla="*/ 10122 w 217003"/>
              <a:gd name="connsiteY4" fmla="*/ 2092243 h 2092243"/>
              <a:gd name="connsiteX5" fmla="*/ 0 w 217003"/>
              <a:gd name="connsiteY5" fmla="*/ 2092243 h 2092243"/>
              <a:gd name="connsiteX6" fmla="*/ 0 w 217003"/>
              <a:gd name="connsiteY6" fmla="*/ 0 h 209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03" h="2092243">
                <a:moveTo>
                  <a:pt x="0" y="0"/>
                </a:moveTo>
                <a:lnTo>
                  <a:pt x="10122" y="0"/>
                </a:lnTo>
                <a:cubicBezTo>
                  <a:pt x="124379" y="0"/>
                  <a:pt x="217003" y="92624"/>
                  <a:pt x="217003" y="206881"/>
                </a:cubicBezTo>
                <a:lnTo>
                  <a:pt x="217003" y="1885362"/>
                </a:lnTo>
                <a:cubicBezTo>
                  <a:pt x="217003" y="1999619"/>
                  <a:pt x="124379" y="2092243"/>
                  <a:pt x="10122" y="2092243"/>
                </a:cubicBezTo>
                <a:lnTo>
                  <a:pt x="0" y="2092243"/>
                </a:lnTo>
                <a:lnTo>
                  <a:pt x="0" y="0"/>
                </a:lnTo>
                <a:close/>
              </a:path>
            </a:pathLst>
          </a:custGeom>
          <a:solidFill>
            <a:srgbClr val="FFC000"/>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nvGrpSpPr>
          <p:cNvPr id="164" name="584373">
            <a:extLst>
              <a:ext uri="{FF2B5EF4-FFF2-40B4-BE49-F238E27FC236}">
                <a16:creationId xmlns:a16="http://schemas.microsoft.com/office/drawing/2014/main" id="{DE2B2A01-9389-48C5-A259-C685B0531BB2}"/>
              </a:ext>
            </a:extLst>
          </p:cNvPr>
          <p:cNvGrpSpPr/>
          <p:nvPr/>
        </p:nvGrpSpPr>
        <p:grpSpPr>
          <a:xfrm>
            <a:off x="6214576" y="3998447"/>
            <a:ext cx="726507" cy="595734"/>
            <a:chOff x="5159375" y="693738"/>
            <a:chExt cx="476251" cy="390525"/>
          </a:xfrm>
        </p:grpSpPr>
        <p:sp>
          <p:nvSpPr>
            <p:cNvPr id="165" name="Freeform 5">
              <a:extLst>
                <a:ext uri="{FF2B5EF4-FFF2-40B4-BE49-F238E27FC236}">
                  <a16:creationId xmlns:a16="http://schemas.microsoft.com/office/drawing/2014/main" id="{A07C6223-1E0F-4B91-B90F-F2F1D4276995}"/>
                </a:ext>
              </a:extLst>
            </p:cNvPr>
            <p:cNvSpPr>
              <a:spLocks/>
            </p:cNvSpPr>
            <p:nvPr/>
          </p:nvSpPr>
          <p:spPr bwMode="auto">
            <a:xfrm>
              <a:off x="5159375" y="693738"/>
              <a:ext cx="465138" cy="23813"/>
            </a:xfrm>
            <a:custGeom>
              <a:avLst/>
              <a:gdLst>
                <a:gd name="T0" fmla="*/ 0 w 1277"/>
                <a:gd name="T1" fmla="*/ 66 h 66"/>
                <a:gd name="T2" fmla="*/ 1221 w 1277"/>
                <a:gd name="T3" fmla="*/ 66 h 66"/>
                <a:gd name="T4" fmla="*/ 1277 w 1277"/>
                <a:gd name="T5" fmla="*/ 0 h 66"/>
                <a:gd name="T6" fmla="*/ 56 w 1277"/>
                <a:gd name="T7" fmla="*/ 0 h 66"/>
                <a:gd name="T8" fmla="*/ 0 w 1277"/>
                <a:gd name="T9" fmla="*/ 66 h 66"/>
              </a:gdLst>
              <a:ahLst/>
              <a:cxnLst>
                <a:cxn ang="0">
                  <a:pos x="T0" y="T1"/>
                </a:cxn>
                <a:cxn ang="0">
                  <a:pos x="T2" y="T3"/>
                </a:cxn>
                <a:cxn ang="0">
                  <a:pos x="T4" y="T5"/>
                </a:cxn>
                <a:cxn ang="0">
                  <a:pos x="T6" y="T7"/>
                </a:cxn>
                <a:cxn ang="0">
                  <a:pos x="T8" y="T9"/>
                </a:cxn>
              </a:cxnLst>
              <a:rect l="0" t="0" r="r" b="b"/>
              <a:pathLst>
                <a:path w="1277" h="66">
                  <a:moveTo>
                    <a:pt x="0" y="66"/>
                  </a:moveTo>
                  <a:cubicBezTo>
                    <a:pt x="384" y="66"/>
                    <a:pt x="837" y="66"/>
                    <a:pt x="1221" y="66"/>
                  </a:cubicBezTo>
                  <a:cubicBezTo>
                    <a:pt x="1234" y="34"/>
                    <a:pt x="1248" y="10"/>
                    <a:pt x="1277" y="0"/>
                  </a:cubicBezTo>
                  <a:cubicBezTo>
                    <a:pt x="893" y="0"/>
                    <a:pt x="440" y="0"/>
                    <a:pt x="56" y="0"/>
                  </a:cubicBezTo>
                  <a:cubicBezTo>
                    <a:pt x="13" y="8"/>
                    <a:pt x="0" y="40"/>
                    <a:pt x="0" y="66"/>
                  </a:cubicBezTo>
                  <a:close/>
                </a:path>
              </a:pathLst>
            </a:custGeom>
            <a:solidFill>
              <a:schemeClr val="accent1">
                <a:lumMod val="50000"/>
              </a:schemeClr>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66" name="Freeform 6">
              <a:extLst>
                <a:ext uri="{FF2B5EF4-FFF2-40B4-BE49-F238E27FC236}">
                  <a16:creationId xmlns:a16="http://schemas.microsoft.com/office/drawing/2014/main" id="{372F2815-3372-4802-AA1C-6B069E24EA6B}"/>
                </a:ext>
              </a:extLst>
            </p:cNvPr>
            <p:cNvSpPr>
              <a:spLocks/>
            </p:cNvSpPr>
            <p:nvPr/>
          </p:nvSpPr>
          <p:spPr bwMode="auto">
            <a:xfrm>
              <a:off x="5180013" y="693738"/>
              <a:ext cx="455613" cy="390525"/>
            </a:xfrm>
            <a:custGeom>
              <a:avLst/>
              <a:gdLst>
                <a:gd name="T0" fmla="*/ 1221 w 1252"/>
                <a:gd name="T1" fmla="*/ 0 h 1062"/>
                <a:gd name="T2" fmla="*/ 1252 w 1252"/>
                <a:gd name="T3" fmla="*/ 88 h 1062"/>
                <a:gd name="T4" fmla="*/ 1252 w 1252"/>
                <a:gd name="T5" fmla="*/ 934 h 1062"/>
                <a:gd name="T6" fmla="*/ 1124 w 1252"/>
                <a:gd name="T7" fmla="*/ 1062 h 1062"/>
                <a:gd name="T8" fmla="*/ 159 w 1252"/>
                <a:gd name="T9" fmla="*/ 1062 h 1062"/>
                <a:gd name="T10" fmla="*/ 31 w 1252"/>
                <a:gd name="T11" fmla="*/ 934 h 1062"/>
                <a:gd name="T12" fmla="*/ 31 w 1252"/>
                <a:gd name="T13" fmla="*/ 79 h 1062"/>
                <a:gd name="T14" fmla="*/ 0 w 1252"/>
                <a:gd name="T15" fmla="*/ 0 h 1062"/>
                <a:gd name="T16" fmla="*/ 1221 w 1252"/>
                <a:gd name="T17" fmla="*/ 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2" h="1062">
                  <a:moveTo>
                    <a:pt x="1221" y="0"/>
                  </a:moveTo>
                  <a:cubicBezTo>
                    <a:pt x="1232" y="9"/>
                    <a:pt x="1252" y="35"/>
                    <a:pt x="1252" y="88"/>
                  </a:cubicBezTo>
                  <a:lnTo>
                    <a:pt x="1252" y="934"/>
                  </a:lnTo>
                  <a:cubicBezTo>
                    <a:pt x="1252" y="1005"/>
                    <a:pt x="1195" y="1062"/>
                    <a:pt x="1124" y="1062"/>
                  </a:cubicBezTo>
                  <a:lnTo>
                    <a:pt x="159" y="1062"/>
                  </a:lnTo>
                  <a:cubicBezTo>
                    <a:pt x="88" y="1062"/>
                    <a:pt x="31" y="1005"/>
                    <a:pt x="31" y="934"/>
                  </a:cubicBezTo>
                  <a:cubicBezTo>
                    <a:pt x="31" y="649"/>
                    <a:pt x="31" y="364"/>
                    <a:pt x="31" y="79"/>
                  </a:cubicBezTo>
                  <a:cubicBezTo>
                    <a:pt x="30" y="43"/>
                    <a:pt x="21" y="16"/>
                    <a:pt x="0" y="0"/>
                  </a:cubicBezTo>
                  <a:cubicBezTo>
                    <a:pt x="407" y="0"/>
                    <a:pt x="814" y="0"/>
                    <a:pt x="1221" y="0"/>
                  </a:cubicBezTo>
                  <a:close/>
                </a:path>
              </a:pathLst>
            </a:custGeom>
            <a:solidFill>
              <a:srgbClr val="FFC000"/>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67" name="329544">
            <a:extLst>
              <a:ext uri="{FF2B5EF4-FFF2-40B4-BE49-F238E27FC236}">
                <a16:creationId xmlns:a16="http://schemas.microsoft.com/office/drawing/2014/main" id="{34A9075D-2177-444D-A1BE-4F9F7AEECFAB}"/>
              </a:ext>
            </a:extLst>
          </p:cNvPr>
          <p:cNvSpPr txBox="1"/>
          <p:nvPr/>
        </p:nvSpPr>
        <p:spPr>
          <a:xfrm>
            <a:off x="6407201" y="3976049"/>
            <a:ext cx="484483" cy="645827"/>
          </a:xfrm>
          <a:prstGeom prst="rect">
            <a:avLst/>
          </a:prstGeom>
          <a:noFill/>
        </p:spPr>
        <p:txBody>
          <a:bodyPr wrap="square" rtlCol="0">
            <a:spAutoFit/>
          </a:bodyPr>
          <a:lstStyle/>
          <a:p>
            <a:pPr defTabSz="914034" fontAlgn="base">
              <a:spcBef>
                <a:spcPct val="0"/>
              </a:spcBef>
              <a:spcAft>
                <a:spcPct val="0"/>
              </a:spcAft>
            </a:pPr>
            <a:r>
              <a:rPr lang="en-US" altLang="zh-CN" sz="3598" dirty="0">
                <a:solidFill>
                  <a:srgbClr val="FFFFFF"/>
                </a:solidFill>
                <a:latin typeface="优设标题黑" panose="00000500000000000000" pitchFamily="2" charset="-122"/>
                <a:ea typeface="优设标题黑" panose="00000500000000000000" pitchFamily="2" charset="-122"/>
              </a:rPr>
              <a:t>4</a:t>
            </a:r>
            <a:endParaRPr lang="zh-CN" altLang="en-US" sz="3598" dirty="0">
              <a:solidFill>
                <a:srgbClr val="FFFFFF"/>
              </a:solidFill>
              <a:latin typeface="优设标题黑" panose="00000500000000000000" pitchFamily="2" charset="-122"/>
              <a:ea typeface="优设标题黑" panose="00000500000000000000" pitchFamily="2" charset="-122"/>
            </a:endParaRPr>
          </a:p>
        </p:txBody>
      </p:sp>
      <p:sp>
        <p:nvSpPr>
          <p:cNvPr id="2" name="613131">
            <a:extLst>
              <a:ext uri="{FF2B5EF4-FFF2-40B4-BE49-F238E27FC236}">
                <a16:creationId xmlns:a16="http://schemas.microsoft.com/office/drawing/2014/main" id="{53066061-992C-7337-F9ED-8718E6E78B19}"/>
              </a:ext>
            </a:extLst>
          </p:cNvPr>
          <p:cNvSpPr/>
          <p:nvPr/>
        </p:nvSpPr>
        <p:spPr>
          <a:xfrm>
            <a:off x="3741156" y="838477"/>
            <a:ext cx="4698723"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直播商品定价方法</a:t>
            </a:r>
          </a:p>
        </p:txBody>
      </p:sp>
    </p:spTree>
    <p:extLst>
      <p:ext uri="{BB962C8B-B14F-4D97-AF65-F5344CB8AC3E}">
        <p14:creationId xmlns:p14="http://schemas.microsoft.com/office/powerpoint/2010/main" val="4215521940"/>
      </p:ext>
    </p:extLst>
  </p:cSld>
  <p:clrMapOvr>
    <a:masterClrMapping/>
  </p:clrMapOvr>
  <p:transition spd="slow">
    <p:wip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460760">
            <a:extLst>
              <a:ext uri="{FF2B5EF4-FFF2-40B4-BE49-F238E27FC236}">
                <a16:creationId xmlns:a16="http://schemas.microsoft.com/office/drawing/2014/main" id="{4461735D-65AD-5492-D64F-F7932F1CA257}"/>
              </a:ext>
            </a:extLst>
          </p:cNvPr>
          <p:cNvSpPr/>
          <p:nvPr/>
        </p:nvSpPr>
        <p:spPr>
          <a:xfrm rot="1447680" flipV="1">
            <a:off x="5306543" y="5190965"/>
            <a:ext cx="1265518" cy="149755"/>
          </a:xfrm>
          <a:prstGeom prst="rect">
            <a:avLst/>
          </a:prstGeom>
          <a:solidFill>
            <a:schemeClr val="accent5"/>
          </a:solidFill>
          <a:ln>
            <a:noFill/>
          </a:ln>
          <a:effectLst>
            <a:innerShdw blurRad="50800" dist="381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668" fontAlgn="base">
              <a:spcBef>
                <a:spcPct val="0"/>
              </a:spcBef>
              <a:spcAft>
                <a:spcPct val="0"/>
              </a:spcAft>
              <a:defRPr/>
            </a:pPr>
            <a:endParaRPr lang="zh-CN" altLang="en-US" sz="1798">
              <a:solidFill>
                <a:prstClr val="white"/>
              </a:solidFill>
              <a:latin typeface="思源黑体 Light" panose="020B0300000000000000" pitchFamily="34" charset="-122"/>
              <a:ea typeface="思源黑体 Light" panose="020B0300000000000000" pitchFamily="34" charset="-122"/>
            </a:endParaRPr>
          </a:p>
        </p:txBody>
      </p:sp>
      <p:sp>
        <p:nvSpPr>
          <p:cNvPr id="35" name="098340">
            <a:extLst>
              <a:ext uri="{FF2B5EF4-FFF2-40B4-BE49-F238E27FC236}">
                <a16:creationId xmlns:a16="http://schemas.microsoft.com/office/drawing/2014/main" id="{784CCD40-DC36-45EC-96DC-43237B0F63C4}"/>
              </a:ext>
            </a:extLst>
          </p:cNvPr>
          <p:cNvSpPr/>
          <p:nvPr/>
        </p:nvSpPr>
        <p:spPr>
          <a:xfrm rot="20152320">
            <a:off x="5294857" y="4621983"/>
            <a:ext cx="1265518" cy="149755"/>
          </a:xfrm>
          <a:prstGeom prst="rect">
            <a:avLst/>
          </a:prstGeom>
          <a:solidFill>
            <a:schemeClr val="accent5"/>
          </a:solidFill>
          <a:ln>
            <a:no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668" fontAlgn="base">
              <a:spcBef>
                <a:spcPct val="0"/>
              </a:spcBef>
              <a:spcAft>
                <a:spcPct val="0"/>
              </a:spcAft>
              <a:defRPr/>
            </a:pPr>
            <a:endParaRPr lang="zh-CN" altLang="en-US" sz="1798">
              <a:solidFill>
                <a:prstClr val="white"/>
              </a:solidFill>
              <a:latin typeface="思源黑体 Light" panose="020B0300000000000000" pitchFamily="34" charset="-122"/>
              <a:ea typeface="思源黑体 Light" panose="020B0300000000000000" pitchFamily="34" charset="-122"/>
            </a:endParaRPr>
          </a:p>
        </p:txBody>
      </p:sp>
      <p:sp>
        <p:nvSpPr>
          <p:cNvPr id="36" name="460760">
            <a:extLst>
              <a:ext uri="{FF2B5EF4-FFF2-40B4-BE49-F238E27FC236}">
                <a16:creationId xmlns:a16="http://schemas.microsoft.com/office/drawing/2014/main" id="{BCE53866-6630-4A40-8E47-E3A3ED8CC2D4}"/>
              </a:ext>
            </a:extLst>
          </p:cNvPr>
          <p:cNvSpPr/>
          <p:nvPr/>
        </p:nvSpPr>
        <p:spPr>
          <a:xfrm rot="1447680" flipV="1">
            <a:off x="5154192" y="3918147"/>
            <a:ext cx="1265518" cy="149755"/>
          </a:xfrm>
          <a:prstGeom prst="rect">
            <a:avLst/>
          </a:prstGeom>
          <a:solidFill>
            <a:schemeClr val="accent5"/>
          </a:solidFill>
          <a:ln>
            <a:noFill/>
          </a:ln>
          <a:effectLst>
            <a:innerShdw blurRad="50800" dist="381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668" fontAlgn="base">
              <a:spcBef>
                <a:spcPct val="0"/>
              </a:spcBef>
              <a:spcAft>
                <a:spcPct val="0"/>
              </a:spcAft>
              <a:defRPr/>
            </a:pPr>
            <a:endParaRPr lang="zh-CN" altLang="en-US" sz="1798">
              <a:solidFill>
                <a:prstClr val="white"/>
              </a:solidFill>
              <a:latin typeface="思源黑体 Light" panose="020B0300000000000000" pitchFamily="34" charset="-122"/>
              <a:ea typeface="思源黑体 Light" panose="020B0300000000000000" pitchFamily="34" charset="-122"/>
            </a:endParaRPr>
          </a:p>
        </p:txBody>
      </p:sp>
      <p:sp>
        <p:nvSpPr>
          <p:cNvPr id="37" name="732180">
            <a:extLst>
              <a:ext uri="{FF2B5EF4-FFF2-40B4-BE49-F238E27FC236}">
                <a16:creationId xmlns:a16="http://schemas.microsoft.com/office/drawing/2014/main" id="{32C2084E-A207-420A-9BB6-0CA2216D67EF}"/>
              </a:ext>
            </a:extLst>
          </p:cNvPr>
          <p:cNvSpPr/>
          <p:nvPr/>
        </p:nvSpPr>
        <p:spPr>
          <a:xfrm rot="20152320">
            <a:off x="5219043" y="3408555"/>
            <a:ext cx="1265518" cy="149755"/>
          </a:xfrm>
          <a:prstGeom prst="rect">
            <a:avLst/>
          </a:prstGeom>
          <a:solidFill>
            <a:schemeClr val="accent5"/>
          </a:solidFill>
          <a:ln>
            <a:no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668" fontAlgn="base">
              <a:spcBef>
                <a:spcPct val="0"/>
              </a:spcBef>
              <a:spcAft>
                <a:spcPct val="0"/>
              </a:spcAft>
              <a:defRPr/>
            </a:pPr>
            <a:endParaRPr lang="zh-CN" altLang="en-US" sz="1798">
              <a:solidFill>
                <a:prstClr val="white"/>
              </a:solidFill>
              <a:latin typeface="思源黑体 Light" panose="020B0300000000000000" pitchFamily="34" charset="-122"/>
              <a:ea typeface="思源黑体 Light" panose="020B0300000000000000" pitchFamily="34" charset="-122"/>
            </a:endParaRPr>
          </a:p>
        </p:txBody>
      </p:sp>
      <p:sp>
        <p:nvSpPr>
          <p:cNvPr id="38" name="677361">
            <a:extLst>
              <a:ext uri="{FF2B5EF4-FFF2-40B4-BE49-F238E27FC236}">
                <a16:creationId xmlns:a16="http://schemas.microsoft.com/office/drawing/2014/main" id="{A58315D1-6517-4153-B1E7-850A0525A59E}"/>
              </a:ext>
            </a:extLst>
          </p:cNvPr>
          <p:cNvSpPr/>
          <p:nvPr/>
        </p:nvSpPr>
        <p:spPr>
          <a:xfrm rot="1447680" flipV="1">
            <a:off x="5154192" y="2834414"/>
            <a:ext cx="1265518" cy="149755"/>
          </a:xfrm>
          <a:prstGeom prst="rect">
            <a:avLst/>
          </a:prstGeom>
          <a:solidFill>
            <a:schemeClr val="accent5"/>
          </a:solidFill>
          <a:ln>
            <a:noFill/>
          </a:ln>
          <a:effectLst>
            <a:innerShdw blurRad="50800" dist="381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668" fontAlgn="base">
              <a:spcBef>
                <a:spcPct val="0"/>
              </a:spcBef>
              <a:spcAft>
                <a:spcPct val="0"/>
              </a:spcAft>
              <a:defRPr/>
            </a:pPr>
            <a:endParaRPr lang="zh-CN" altLang="en-US" sz="1798">
              <a:solidFill>
                <a:prstClr val="white"/>
              </a:solidFill>
              <a:latin typeface="思源黑体 Light" panose="020B0300000000000000" pitchFamily="34" charset="-122"/>
              <a:ea typeface="思源黑体 Light" panose="020B0300000000000000" pitchFamily="34" charset="-122"/>
            </a:endParaRPr>
          </a:p>
        </p:txBody>
      </p:sp>
      <p:sp>
        <p:nvSpPr>
          <p:cNvPr id="39" name="948781">
            <a:extLst>
              <a:ext uri="{FF2B5EF4-FFF2-40B4-BE49-F238E27FC236}">
                <a16:creationId xmlns:a16="http://schemas.microsoft.com/office/drawing/2014/main" id="{89614106-C91C-4088-BC6C-3688DC37DDEE}"/>
              </a:ext>
            </a:extLst>
          </p:cNvPr>
          <p:cNvSpPr/>
          <p:nvPr/>
        </p:nvSpPr>
        <p:spPr>
          <a:xfrm rot="20465284">
            <a:off x="5306544" y="2090936"/>
            <a:ext cx="1265518" cy="149755"/>
          </a:xfrm>
          <a:prstGeom prst="rect">
            <a:avLst/>
          </a:prstGeom>
          <a:solidFill>
            <a:schemeClr val="accent5"/>
          </a:solidFill>
          <a:ln>
            <a:no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668" fontAlgn="base">
              <a:spcBef>
                <a:spcPct val="0"/>
              </a:spcBef>
              <a:spcAft>
                <a:spcPct val="0"/>
              </a:spcAft>
              <a:defRPr/>
            </a:pPr>
            <a:endParaRPr lang="zh-CN" altLang="en-US" sz="1798">
              <a:solidFill>
                <a:prstClr val="white"/>
              </a:solidFill>
              <a:latin typeface="思源黑体 Light" panose="020B0300000000000000" pitchFamily="34" charset="-122"/>
              <a:ea typeface="思源黑体 Light" panose="020B0300000000000000" pitchFamily="34" charset="-122"/>
            </a:endParaRPr>
          </a:p>
        </p:txBody>
      </p:sp>
      <p:sp>
        <p:nvSpPr>
          <p:cNvPr id="40" name="310101">
            <a:extLst>
              <a:ext uri="{FF2B5EF4-FFF2-40B4-BE49-F238E27FC236}">
                <a16:creationId xmlns:a16="http://schemas.microsoft.com/office/drawing/2014/main" id="{61025BD5-72E1-4F4B-99DF-FFBABDE3EEBE}"/>
              </a:ext>
            </a:extLst>
          </p:cNvPr>
          <p:cNvSpPr/>
          <p:nvPr/>
        </p:nvSpPr>
        <p:spPr>
          <a:xfrm>
            <a:off x="6340199" y="1693223"/>
            <a:ext cx="694404" cy="694150"/>
          </a:xfrm>
          <a:prstGeom prst="flowChartConnector">
            <a:avLst/>
          </a:prstGeom>
          <a:solidFill>
            <a:srgbClr val="0760D9"/>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r>
              <a:rPr lang="en-US" altLang="zh-CN" sz="3599">
                <a:solidFill>
                  <a:srgbClr val="FFFFFF"/>
                </a:solidFill>
                <a:latin typeface="思源黑体 Light" panose="020B0300000000000000" pitchFamily="34" charset="-122"/>
                <a:ea typeface="思源黑体 Light" panose="020B0300000000000000" pitchFamily="34" charset="-122"/>
              </a:rPr>
              <a:t>1</a:t>
            </a:r>
            <a:endParaRPr lang="zh-CN" altLang="en-US" sz="3599">
              <a:solidFill>
                <a:srgbClr val="FFFFFF"/>
              </a:solidFill>
              <a:latin typeface="思源黑体 Light" panose="020B0300000000000000" pitchFamily="34" charset="-122"/>
              <a:ea typeface="思源黑体 Light" panose="020B0300000000000000" pitchFamily="34" charset="-122"/>
            </a:endParaRPr>
          </a:p>
        </p:txBody>
      </p:sp>
      <p:sp>
        <p:nvSpPr>
          <p:cNvPr id="41" name="155382">
            <a:extLst>
              <a:ext uri="{FF2B5EF4-FFF2-40B4-BE49-F238E27FC236}">
                <a16:creationId xmlns:a16="http://schemas.microsoft.com/office/drawing/2014/main" id="{BF565316-5822-441E-BB2D-0C643C2DE62B}"/>
              </a:ext>
            </a:extLst>
          </p:cNvPr>
          <p:cNvSpPr/>
          <p:nvPr/>
        </p:nvSpPr>
        <p:spPr>
          <a:xfrm>
            <a:off x="4789163" y="2087207"/>
            <a:ext cx="694404" cy="694150"/>
          </a:xfrm>
          <a:prstGeom prst="flowChartConnector">
            <a:avLst/>
          </a:prstGeom>
          <a:solidFill>
            <a:srgbClr val="FFC000"/>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defTabSz="913668" fontAlgn="base">
              <a:spcBef>
                <a:spcPct val="0"/>
              </a:spcBef>
              <a:spcAft>
                <a:spcPct val="0"/>
              </a:spcAft>
            </a:pPr>
            <a:r>
              <a:rPr lang="en-US" altLang="zh-CN" sz="3599">
                <a:solidFill>
                  <a:srgbClr val="FFFFFF"/>
                </a:solidFill>
                <a:latin typeface="思源黑体 Light" panose="020B0300000000000000" pitchFamily="34" charset="-122"/>
                <a:ea typeface="思源黑体 Light" panose="020B0300000000000000" pitchFamily="34" charset="-122"/>
              </a:rPr>
              <a:t>2</a:t>
            </a:r>
            <a:endParaRPr lang="zh-CN" altLang="en-US" sz="3599">
              <a:solidFill>
                <a:srgbClr val="FFFFFF"/>
              </a:solidFill>
              <a:latin typeface="思源黑体 Light" panose="020B0300000000000000" pitchFamily="34" charset="-122"/>
              <a:ea typeface="思源黑体 Light" panose="020B0300000000000000" pitchFamily="34" charset="-122"/>
            </a:endParaRPr>
          </a:p>
        </p:txBody>
      </p:sp>
      <p:sp>
        <p:nvSpPr>
          <p:cNvPr id="42" name="527702">
            <a:extLst>
              <a:ext uri="{FF2B5EF4-FFF2-40B4-BE49-F238E27FC236}">
                <a16:creationId xmlns:a16="http://schemas.microsoft.com/office/drawing/2014/main" id="{55064C43-2D17-4253-B8B9-82F9113BA9D9}"/>
              </a:ext>
            </a:extLst>
          </p:cNvPr>
          <p:cNvSpPr/>
          <p:nvPr/>
        </p:nvSpPr>
        <p:spPr>
          <a:xfrm>
            <a:off x="6340199" y="2791767"/>
            <a:ext cx="694404" cy="694150"/>
          </a:xfrm>
          <a:prstGeom prst="flowChartConnector">
            <a:avLst/>
          </a:prstGeom>
          <a:solidFill>
            <a:srgbClr val="0760D9"/>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r>
              <a:rPr lang="en-US" altLang="zh-CN" sz="3599" dirty="0">
                <a:solidFill>
                  <a:srgbClr val="FFFFFF"/>
                </a:solidFill>
                <a:latin typeface="思源黑体 Light" panose="020B0300000000000000" pitchFamily="34" charset="-122"/>
                <a:ea typeface="思源黑体 Light" panose="020B0300000000000000" pitchFamily="34" charset="-122"/>
              </a:rPr>
              <a:t>3</a:t>
            </a:r>
            <a:endParaRPr lang="zh-CN" altLang="en-US" sz="3599" dirty="0">
              <a:solidFill>
                <a:srgbClr val="FFFFFF"/>
              </a:solidFill>
              <a:latin typeface="思源黑体 Light" panose="020B0300000000000000" pitchFamily="34" charset="-122"/>
              <a:ea typeface="思源黑体 Light" panose="020B0300000000000000" pitchFamily="34" charset="-122"/>
            </a:endParaRPr>
          </a:p>
        </p:txBody>
      </p:sp>
      <p:sp>
        <p:nvSpPr>
          <p:cNvPr id="43" name="362983">
            <a:extLst>
              <a:ext uri="{FF2B5EF4-FFF2-40B4-BE49-F238E27FC236}">
                <a16:creationId xmlns:a16="http://schemas.microsoft.com/office/drawing/2014/main" id="{3DFDAD0F-3257-40E2-8400-6E50B65562D4}"/>
              </a:ext>
            </a:extLst>
          </p:cNvPr>
          <p:cNvSpPr/>
          <p:nvPr/>
        </p:nvSpPr>
        <p:spPr>
          <a:xfrm>
            <a:off x="4688188" y="3399109"/>
            <a:ext cx="694404" cy="694150"/>
          </a:xfrm>
          <a:prstGeom prst="flowChartConnector">
            <a:avLst/>
          </a:prstGeom>
          <a:solidFill>
            <a:srgbClr val="FFC000"/>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defTabSz="913668" fontAlgn="base">
              <a:spcBef>
                <a:spcPct val="0"/>
              </a:spcBef>
              <a:spcAft>
                <a:spcPct val="0"/>
              </a:spcAft>
            </a:pPr>
            <a:r>
              <a:rPr lang="en-US" altLang="zh-CN" sz="3599">
                <a:solidFill>
                  <a:srgbClr val="FFFFFF"/>
                </a:solidFill>
                <a:latin typeface="思源黑体 Light" panose="020B0300000000000000" pitchFamily="34" charset="-122"/>
                <a:ea typeface="思源黑体 Light" panose="020B0300000000000000" pitchFamily="34" charset="-122"/>
              </a:rPr>
              <a:t>4</a:t>
            </a:r>
            <a:endParaRPr lang="zh-CN" altLang="en-US" sz="3599">
              <a:solidFill>
                <a:srgbClr val="FFFFFF"/>
              </a:solidFill>
              <a:latin typeface="思源黑体 Light" panose="020B0300000000000000" pitchFamily="34" charset="-122"/>
              <a:ea typeface="思源黑体 Light" panose="020B0300000000000000" pitchFamily="34" charset="-122"/>
            </a:endParaRPr>
          </a:p>
        </p:txBody>
      </p:sp>
      <p:sp>
        <p:nvSpPr>
          <p:cNvPr id="44" name="734403">
            <a:extLst>
              <a:ext uri="{FF2B5EF4-FFF2-40B4-BE49-F238E27FC236}">
                <a16:creationId xmlns:a16="http://schemas.microsoft.com/office/drawing/2014/main" id="{44B35D0F-8E11-45E1-A2A6-FA3950949DBC}"/>
              </a:ext>
            </a:extLst>
          </p:cNvPr>
          <p:cNvSpPr/>
          <p:nvPr/>
        </p:nvSpPr>
        <p:spPr>
          <a:xfrm>
            <a:off x="6340199" y="3944684"/>
            <a:ext cx="694404" cy="694150"/>
          </a:xfrm>
          <a:prstGeom prst="flowChartConnector">
            <a:avLst/>
          </a:prstGeom>
          <a:solidFill>
            <a:srgbClr val="0760D9"/>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r>
              <a:rPr lang="en-US" altLang="zh-CN" sz="3599">
                <a:solidFill>
                  <a:srgbClr val="FFFFFF"/>
                </a:solidFill>
                <a:latin typeface="思源黑体 Light" panose="020B0300000000000000" pitchFamily="34" charset="-122"/>
                <a:ea typeface="思源黑体 Light" panose="020B0300000000000000" pitchFamily="34" charset="-122"/>
              </a:rPr>
              <a:t>5</a:t>
            </a:r>
            <a:endParaRPr lang="zh-CN" altLang="en-US" sz="3599">
              <a:solidFill>
                <a:srgbClr val="FFFFFF"/>
              </a:solidFill>
              <a:latin typeface="思源黑体 Light" panose="020B0300000000000000" pitchFamily="34" charset="-122"/>
              <a:ea typeface="思源黑体 Light" panose="020B0300000000000000" pitchFamily="34" charset="-122"/>
            </a:endParaRPr>
          </a:p>
        </p:txBody>
      </p:sp>
      <p:sp>
        <p:nvSpPr>
          <p:cNvPr id="45" name="006832">
            <a:extLst>
              <a:ext uri="{FF2B5EF4-FFF2-40B4-BE49-F238E27FC236}">
                <a16:creationId xmlns:a16="http://schemas.microsoft.com/office/drawing/2014/main" id="{CCB322B2-06A1-4F33-8EB2-7B0E23DD92D9}"/>
              </a:ext>
            </a:extLst>
          </p:cNvPr>
          <p:cNvSpPr/>
          <p:nvPr/>
        </p:nvSpPr>
        <p:spPr>
          <a:xfrm>
            <a:off x="4725023" y="4621833"/>
            <a:ext cx="694404" cy="694150"/>
          </a:xfrm>
          <a:prstGeom prst="flowChartConnector">
            <a:avLst/>
          </a:prstGeom>
          <a:solidFill>
            <a:srgbClr val="FFC000"/>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defTabSz="913668" fontAlgn="base">
              <a:spcBef>
                <a:spcPct val="0"/>
              </a:spcBef>
              <a:spcAft>
                <a:spcPct val="0"/>
              </a:spcAft>
            </a:pPr>
            <a:r>
              <a:rPr lang="en-US" altLang="zh-CN" sz="3599" dirty="0">
                <a:solidFill>
                  <a:srgbClr val="FFFFFF"/>
                </a:solidFill>
                <a:latin typeface="思源黑体 Light" panose="020B0300000000000000" pitchFamily="34" charset="-122"/>
                <a:ea typeface="思源黑体 Light" panose="020B0300000000000000" pitchFamily="34" charset="-122"/>
              </a:rPr>
              <a:t>6</a:t>
            </a:r>
            <a:endParaRPr lang="zh-CN" altLang="en-US" sz="3599" dirty="0">
              <a:solidFill>
                <a:srgbClr val="FFFFFF"/>
              </a:solidFill>
              <a:latin typeface="思源黑体 Light" panose="020B0300000000000000" pitchFamily="34" charset="-122"/>
              <a:ea typeface="思源黑体 Light" panose="020B0300000000000000" pitchFamily="34" charset="-122"/>
            </a:endParaRPr>
          </a:p>
        </p:txBody>
      </p:sp>
      <p:sp>
        <p:nvSpPr>
          <p:cNvPr id="47" name="212433">
            <a:extLst>
              <a:ext uri="{FF2B5EF4-FFF2-40B4-BE49-F238E27FC236}">
                <a16:creationId xmlns:a16="http://schemas.microsoft.com/office/drawing/2014/main" id="{BF21E2BC-74A0-468E-9009-F9FB85553A01}"/>
              </a:ext>
            </a:extLst>
          </p:cNvPr>
          <p:cNvSpPr txBox="1">
            <a:spLocks/>
          </p:cNvSpPr>
          <p:nvPr/>
        </p:nvSpPr>
        <p:spPr bwMode="auto">
          <a:xfrm>
            <a:off x="7245083" y="1783300"/>
            <a:ext cx="3629394" cy="322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a:spAutoFit/>
          </a:bodyPr>
          <a:lstStyle>
            <a:lvl1pPr defTabSz="457200">
              <a:defRPr sz="4300">
                <a:solidFill>
                  <a:schemeClr val="tx1"/>
                </a:solidFill>
                <a:latin typeface="Calibri" panose="020F0502020204030204" pitchFamily="34" charset="0"/>
                <a:ea typeface="MS PGothic" panose="020B0600070205080204" pitchFamily="34" charset="-128"/>
              </a:defRPr>
            </a:lvl1pPr>
            <a:lvl2pPr marL="742950" indent="-285750" defTabSz="457200">
              <a:defRPr sz="4300">
                <a:solidFill>
                  <a:schemeClr val="tx1"/>
                </a:solidFill>
                <a:latin typeface="Calibri" panose="020F0502020204030204" pitchFamily="34" charset="0"/>
                <a:ea typeface="MS PGothic" panose="020B0600070205080204" pitchFamily="34" charset="-128"/>
              </a:defRPr>
            </a:lvl2pPr>
            <a:lvl3pPr marL="1143000" indent="-228600" defTabSz="457200">
              <a:defRPr sz="4300">
                <a:solidFill>
                  <a:schemeClr val="tx1"/>
                </a:solidFill>
                <a:latin typeface="Calibri" panose="020F0502020204030204" pitchFamily="34" charset="0"/>
                <a:ea typeface="MS PGothic" panose="020B0600070205080204" pitchFamily="34" charset="-128"/>
              </a:defRPr>
            </a:lvl3pPr>
            <a:lvl4pPr marL="1600200" indent="-228600" defTabSz="457200">
              <a:defRPr sz="4300">
                <a:solidFill>
                  <a:schemeClr val="tx1"/>
                </a:solidFill>
                <a:latin typeface="Calibri" panose="020F0502020204030204" pitchFamily="34" charset="0"/>
                <a:ea typeface="MS PGothic" panose="020B0600070205080204" pitchFamily="34" charset="-128"/>
              </a:defRPr>
            </a:lvl4pPr>
            <a:lvl5pPr marL="2057400" indent="-228600" defTabSz="457200">
              <a:defRPr sz="4300">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defTabSz="456834" fontAlgn="base">
              <a:spcBef>
                <a:spcPct val="0"/>
              </a:spcBef>
              <a:spcAft>
                <a:spcPct val="0"/>
              </a:spcAft>
              <a:defRPr/>
            </a:pPr>
            <a:r>
              <a:rPr lang="zh-CN" altLang="en-US" sz="1798" dirty="0">
                <a:solidFill>
                  <a:srgbClr val="3D3D3D"/>
                </a:solidFill>
                <a:latin typeface="思源黑体 Light" panose="020B0300000000000000" pitchFamily="34" charset="-122"/>
                <a:ea typeface="思源黑体 Light" panose="020B0300000000000000" pitchFamily="34" charset="-122"/>
              </a:rPr>
              <a:t>直播间的商品偏爱“</a:t>
            </a:r>
            <a:r>
              <a:rPr lang="en-US" altLang="zh-CN" sz="1798" dirty="0">
                <a:solidFill>
                  <a:srgbClr val="3D3D3D"/>
                </a:solidFill>
                <a:latin typeface="思源黑体 Light" panose="020B0300000000000000" pitchFamily="34" charset="-122"/>
                <a:ea typeface="思源黑体 Light" panose="020B0300000000000000" pitchFamily="34" charset="-122"/>
              </a:rPr>
              <a:t>9.9”“19.9”</a:t>
            </a:r>
          </a:p>
        </p:txBody>
      </p:sp>
      <p:sp>
        <p:nvSpPr>
          <p:cNvPr id="49" name="429034">
            <a:extLst>
              <a:ext uri="{FF2B5EF4-FFF2-40B4-BE49-F238E27FC236}">
                <a16:creationId xmlns:a16="http://schemas.microsoft.com/office/drawing/2014/main" id="{0E1CE8FD-064E-454F-B7CB-2576FE95DB9E}"/>
              </a:ext>
            </a:extLst>
          </p:cNvPr>
          <p:cNvSpPr txBox="1">
            <a:spLocks/>
          </p:cNvSpPr>
          <p:nvPr/>
        </p:nvSpPr>
        <p:spPr bwMode="auto">
          <a:xfrm>
            <a:off x="1633304" y="2313546"/>
            <a:ext cx="3117245" cy="32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a:spAutoFit/>
          </a:bodyPr>
          <a:lstStyle>
            <a:lvl1pPr defTabSz="457200">
              <a:defRPr sz="4300">
                <a:solidFill>
                  <a:schemeClr val="tx1"/>
                </a:solidFill>
                <a:latin typeface="Calibri" panose="020F0502020204030204" pitchFamily="34" charset="0"/>
                <a:ea typeface="MS PGothic" panose="020B0600070205080204" pitchFamily="34" charset="-128"/>
              </a:defRPr>
            </a:lvl1pPr>
            <a:lvl2pPr marL="742950" indent="-285750" defTabSz="457200">
              <a:defRPr sz="4300">
                <a:solidFill>
                  <a:schemeClr val="tx1"/>
                </a:solidFill>
                <a:latin typeface="Calibri" panose="020F0502020204030204" pitchFamily="34" charset="0"/>
                <a:ea typeface="MS PGothic" panose="020B0600070205080204" pitchFamily="34" charset="-128"/>
              </a:defRPr>
            </a:lvl2pPr>
            <a:lvl3pPr marL="1143000" indent="-228600" defTabSz="457200">
              <a:defRPr sz="4300">
                <a:solidFill>
                  <a:schemeClr val="tx1"/>
                </a:solidFill>
                <a:latin typeface="Calibri" panose="020F0502020204030204" pitchFamily="34" charset="0"/>
                <a:ea typeface="MS PGothic" panose="020B0600070205080204" pitchFamily="34" charset="-128"/>
              </a:defRPr>
            </a:lvl3pPr>
            <a:lvl4pPr marL="1600200" indent="-228600" defTabSz="457200">
              <a:defRPr sz="4300">
                <a:solidFill>
                  <a:schemeClr val="tx1"/>
                </a:solidFill>
                <a:latin typeface="Calibri" panose="020F0502020204030204" pitchFamily="34" charset="0"/>
                <a:ea typeface="MS PGothic" panose="020B0600070205080204" pitchFamily="34" charset="-128"/>
              </a:defRPr>
            </a:lvl4pPr>
            <a:lvl5pPr marL="2057400" indent="-228600" defTabSz="457200">
              <a:defRPr sz="4300">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algn="r" defTabSz="456834" fontAlgn="base">
              <a:spcBef>
                <a:spcPct val="0"/>
              </a:spcBef>
              <a:spcAft>
                <a:spcPct val="0"/>
              </a:spcAft>
              <a:defRPr/>
            </a:pPr>
            <a:r>
              <a:rPr lang="zh-CN" altLang="en-US" sz="1798" dirty="0">
                <a:solidFill>
                  <a:srgbClr val="3D3D3D"/>
                </a:solidFill>
                <a:latin typeface="思源黑体 Light" panose="020B0300000000000000" pitchFamily="34" charset="-122"/>
                <a:ea typeface="思源黑体 Light" panose="020B0300000000000000" pitchFamily="34" charset="-122"/>
              </a:rPr>
              <a:t>小商品大优惠</a:t>
            </a:r>
          </a:p>
        </p:txBody>
      </p:sp>
      <p:sp>
        <p:nvSpPr>
          <p:cNvPr id="51" name="626625">
            <a:extLst>
              <a:ext uri="{FF2B5EF4-FFF2-40B4-BE49-F238E27FC236}">
                <a16:creationId xmlns:a16="http://schemas.microsoft.com/office/drawing/2014/main" id="{AEDD8193-FB4E-47D6-BDAD-75E9FBDF82C0}"/>
              </a:ext>
            </a:extLst>
          </p:cNvPr>
          <p:cNvSpPr txBox="1">
            <a:spLocks/>
          </p:cNvSpPr>
          <p:nvPr/>
        </p:nvSpPr>
        <p:spPr bwMode="auto">
          <a:xfrm>
            <a:off x="7245083" y="3003122"/>
            <a:ext cx="3279099" cy="322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a:spAutoFit/>
          </a:bodyPr>
          <a:lstStyle>
            <a:lvl1pPr defTabSz="457200">
              <a:defRPr sz="4300">
                <a:solidFill>
                  <a:schemeClr val="tx1"/>
                </a:solidFill>
                <a:latin typeface="Calibri" panose="020F0502020204030204" pitchFamily="34" charset="0"/>
                <a:ea typeface="MS PGothic" panose="020B0600070205080204" pitchFamily="34" charset="-128"/>
              </a:defRPr>
            </a:lvl1pPr>
            <a:lvl2pPr marL="742950" indent="-285750" defTabSz="457200">
              <a:defRPr sz="4300">
                <a:solidFill>
                  <a:schemeClr val="tx1"/>
                </a:solidFill>
                <a:latin typeface="Calibri" panose="020F0502020204030204" pitchFamily="34" charset="0"/>
                <a:ea typeface="MS PGothic" panose="020B0600070205080204" pitchFamily="34" charset="-128"/>
              </a:defRPr>
            </a:lvl2pPr>
            <a:lvl3pPr marL="1143000" indent="-228600" defTabSz="457200">
              <a:defRPr sz="4300">
                <a:solidFill>
                  <a:schemeClr val="tx1"/>
                </a:solidFill>
                <a:latin typeface="Calibri" panose="020F0502020204030204" pitchFamily="34" charset="0"/>
                <a:ea typeface="MS PGothic" panose="020B0600070205080204" pitchFamily="34" charset="-128"/>
              </a:defRPr>
            </a:lvl3pPr>
            <a:lvl4pPr marL="1600200" indent="-228600" defTabSz="457200">
              <a:defRPr sz="4300">
                <a:solidFill>
                  <a:schemeClr val="tx1"/>
                </a:solidFill>
                <a:latin typeface="Calibri" panose="020F0502020204030204" pitchFamily="34" charset="0"/>
                <a:ea typeface="MS PGothic" panose="020B0600070205080204" pitchFamily="34" charset="-128"/>
              </a:defRPr>
            </a:lvl4pPr>
            <a:lvl5pPr marL="2057400" indent="-228600" defTabSz="457200">
              <a:defRPr sz="4300">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defTabSz="456834" fontAlgn="base">
              <a:spcBef>
                <a:spcPct val="0"/>
              </a:spcBef>
              <a:spcAft>
                <a:spcPct val="0"/>
              </a:spcAft>
              <a:defRPr/>
            </a:pPr>
            <a:r>
              <a:rPr lang="zh-CN" altLang="en-US" sz="1798" dirty="0">
                <a:solidFill>
                  <a:srgbClr val="3D3D3D"/>
                </a:solidFill>
                <a:latin typeface="思源黑体 Light" panose="020B0300000000000000" pitchFamily="34" charset="-122"/>
                <a:ea typeface="思源黑体 Light" panose="020B0300000000000000" pitchFamily="34" charset="-122"/>
              </a:rPr>
              <a:t>告知原价，价格对比更强烈</a:t>
            </a:r>
          </a:p>
        </p:txBody>
      </p:sp>
      <p:sp>
        <p:nvSpPr>
          <p:cNvPr id="53" name="369475">
            <a:extLst>
              <a:ext uri="{FF2B5EF4-FFF2-40B4-BE49-F238E27FC236}">
                <a16:creationId xmlns:a16="http://schemas.microsoft.com/office/drawing/2014/main" id="{78EBB878-5EB5-41D8-8D0F-E06819DEBAE9}"/>
              </a:ext>
            </a:extLst>
          </p:cNvPr>
          <p:cNvSpPr txBox="1">
            <a:spLocks/>
          </p:cNvSpPr>
          <p:nvPr/>
        </p:nvSpPr>
        <p:spPr bwMode="auto">
          <a:xfrm>
            <a:off x="2286267" y="3630232"/>
            <a:ext cx="2345869" cy="32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a:spAutoFit/>
          </a:bodyPr>
          <a:lstStyle>
            <a:lvl1pPr defTabSz="457200">
              <a:defRPr sz="4300">
                <a:solidFill>
                  <a:schemeClr val="tx1"/>
                </a:solidFill>
                <a:latin typeface="Calibri" panose="020F0502020204030204" pitchFamily="34" charset="0"/>
                <a:ea typeface="MS PGothic" panose="020B0600070205080204" pitchFamily="34" charset="-128"/>
              </a:defRPr>
            </a:lvl1pPr>
            <a:lvl2pPr marL="742950" indent="-285750" defTabSz="457200">
              <a:defRPr sz="4300">
                <a:solidFill>
                  <a:schemeClr val="tx1"/>
                </a:solidFill>
                <a:latin typeface="Calibri" panose="020F0502020204030204" pitchFamily="34" charset="0"/>
                <a:ea typeface="MS PGothic" panose="020B0600070205080204" pitchFamily="34" charset="-128"/>
              </a:defRPr>
            </a:lvl2pPr>
            <a:lvl3pPr marL="1143000" indent="-228600" defTabSz="457200">
              <a:defRPr sz="4300">
                <a:solidFill>
                  <a:schemeClr val="tx1"/>
                </a:solidFill>
                <a:latin typeface="Calibri" panose="020F0502020204030204" pitchFamily="34" charset="0"/>
                <a:ea typeface="MS PGothic" panose="020B0600070205080204" pitchFamily="34" charset="-128"/>
              </a:defRPr>
            </a:lvl3pPr>
            <a:lvl4pPr marL="1600200" indent="-228600" defTabSz="457200">
              <a:defRPr sz="4300">
                <a:solidFill>
                  <a:schemeClr val="tx1"/>
                </a:solidFill>
                <a:latin typeface="Calibri" panose="020F0502020204030204" pitchFamily="34" charset="0"/>
                <a:ea typeface="MS PGothic" panose="020B0600070205080204" pitchFamily="34" charset="-128"/>
              </a:defRPr>
            </a:lvl4pPr>
            <a:lvl5pPr marL="2057400" indent="-228600" defTabSz="457200">
              <a:defRPr sz="4300">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algn="r" defTabSz="456834" fontAlgn="base">
              <a:spcBef>
                <a:spcPct val="0"/>
              </a:spcBef>
              <a:spcAft>
                <a:spcPct val="0"/>
              </a:spcAft>
              <a:defRPr/>
            </a:pPr>
            <a:r>
              <a:rPr lang="zh-CN" altLang="en-US" sz="1798" dirty="0">
                <a:solidFill>
                  <a:srgbClr val="3D3D3D"/>
                </a:solidFill>
                <a:latin typeface="思源黑体 Light" panose="020B0300000000000000" pitchFamily="34" charset="-122"/>
                <a:ea typeface="思源黑体 Light" panose="020B0300000000000000" pitchFamily="34" charset="-122"/>
              </a:rPr>
              <a:t>能买一送一绝不打</a:t>
            </a:r>
            <a:r>
              <a:rPr lang="en-US" altLang="zh-CN" sz="1798" dirty="0">
                <a:solidFill>
                  <a:srgbClr val="3D3D3D"/>
                </a:solidFill>
                <a:latin typeface="思源黑体 Light" panose="020B0300000000000000" pitchFamily="34" charset="-122"/>
                <a:ea typeface="思源黑体 Light" panose="020B0300000000000000" pitchFamily="34" charset="-122"/>
              </a:rPr>
              <a:t>5</a:t>
            </a:r>
            <a:r>
              <a:rPr lang="zh-CN" altLang="en-US" sz="1798" dirty="0">
                <a:solidFill>
                  <a:srgbClr val="3D3D3D"/>
                </a:solidFill>
                <a:latin typeface="思源黑体 Light" panose="020B0300000000000000" pitchFamily="34" charset="-122"/>
                <a:ea typeface="思源黑体 Light" panose="020B0300000000000000" pitchFamily="34" charset="-122"/>
              </a:rPr>
              <a:t>折</a:t>
            </a:r>
          </a:p>
        </p:txBody>
      </p:sp>
      <p:sp>
        <p:nvSpPr>
          <p:cNvPr id="55" name="576176">
            <a:extLst>
              <a:ext uri="{FF2B5EF4-FFF2-40B4-BE49-F238E27FC236}">
                <a16:creationId xmlns:a16="http://schemas.microsoft.com/office/drawing/2014/main" id="{4F843BB3-8C0C-439E-B4E1-69471886B9B8}"/>
              </a:ext>
            </a:extLst>
          </p:cNvPr>
          <p:cNvSpPr txBox="1">
            <a:spLocks/>
          </p:cNvSpPr>
          <p:nvPr/>
        </p:nvSpPr>
        <p:spPr bwMode="auto">
          <a:xfrm>
            <a:off x="7245083" y="4130303"/>
            <a:ext cx="2666600" cy="32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a:spAutoFit/>
          </a:bodyPr>
          <a:lstStyle>
            <a:lvl1pPr defTabSz="457200">
              <a:defRPr sz="4300">
                <a:solidFill>
                  <a:schemeClr val="tx1"/>
                </a:solidFill>
                <a:latin typeface="Calibri" panose="020F0502020204030204" pitchFamily="34" charset="0"/>
                <a:ea typeface="MS PGothic" panose="020B0600070205080204" pitchFamily="34" charset="-128"/>
              </a:defRPr>
            </a:lvl1pPr>
            <a:lvl2pPr marL="742950" indent="-285750" defTabSz="457200">
              <a:defRPr sz="4300">
                <a:solidFill>
                  <a:schemeClr val="tx1"/>
                </a:solidFill>
                <a:latin typeface="Calibri" panose="020F0502020204030204" pitchFamily="34" charset="0"/>
                <a:ea typeface="MS PGothic" panose="020B0600070205080204" pitchFamily="34" charset="-128"/>
              </a:defRPr>
            </a:lvl2pPr>
            <a:lvl3pPr marL="1143000" indent="-228600" defTabSz="457200">
              <a:defRPr sz="4300">
                <a:solidFill>
                  <a:schemeClr val="tx1"/>
                </a:solidFill>
                <a:latin typeface="Calibri" panose="020F0502020204030204" pitchFamily="34" charset="0"/>
                <a:ea typeface="MS PGothic" panose="020B0600070205080204" pitchFamily="34" charset="-128"/>
              </a:defRPr>
            </a:lvl3pPr>
            <a:lvl4pPr marL="1600200" indent="-228600" defTabSz="457200">
              <a:defRPr sz="4300">
                <a:solidFill>
                  <a:schemeClr val="tx1"/>
                </a:solidFill>
                <a:latin typeface="Calibri" panose="020F0502020204030204" pitchFamily="34" charset="0"/>
                <a:ea typeface="MS PGothic" panose="020B0600070205080204" pitchFamily="34" charset="-128"/>
              </a:defRPr>
            </a:lvl4pPr>
            <a:lvl5pPr marL="2057400" indent="-228600" defTabSz="457200">
              <a:defRPr sz="4300">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defTabSz="456834" fontAlgn="base">
              <a:spcBef>
                <a:spcPct val="0"/>
              </a:spcBef>
              <a:spcAft>
                <a:spcPct val="0"/>
              </a:spcAft>
              <a:defRPr/>
            </a:pPr>
            <a:r>
              <a:rPr lang="zh-CN" altLang="en-US" sz="1798" dirty="0">
                <a:solidFill>
                  <a:srgbClr val="3D3D3D"/>
                </a:solidFill>
                <a:latin typeface="思源黑体 Light" panose="020B0300000000000000" pitchFamily="34" charset="-122"/>
                <a:ea typeface="思源黑体 Light" panose="020B0300000000000000" pitchFamily="34" charset="-122"/>
              </a:rPr>
              <a:t>一次卖</a:t>
            </a:r>
            <a:r>
              <a:rPr lang="en-US" altLang="zh-CN" sz="1798" dirty="0">
                <a:solidFill>
                  <a:srgbClr val="3D3D3D"/>
                </a:solidFill>
                <a:latin typeface="思源黑体 Light" panose="020B0300000000000000" pitchFamily="34" charset="-122"/>
                <a:ea typeface="思源黑体 Light" panose="020B0300000000000000" pitchFamily="34" charset="-122"/>
              </a:rPr>
              <a:t>4</a:t>
            </a:r>
            <a:r>
              <a:rPr lang="zh-CN" altLang="en-US" sz="1798" dirty="0">
                <a:solidFill>
                  <a:srgbClr val="3D3D3D"/>
                </a:solidFill>
                <a:latin typeface="思源黑体 Light" panose="020B0300000000000000" pitchFamily="34" charset="-122"/>
                <a:ea typeface="思源黑体 Light" panose="020B0300000000000000" pitchFamily="34" charset="-122"/>
              </a:rPr>
              <a:t>件的阶梯型定价</a:t>
            </a:r>
          </a:p>
        </p:txBody>
      </p:sp>
      <p:sp>
        <p:nvSpPr>
          <p:cNvPr id="57" name="783777">
            <a:extLst>
              <a:ext uri="{FF2B5EF4-FFF2-40B4-BE49-F238E27FC236}">
                <a16:creationId xmlns:a16="http://schemas.microsoft.com/office/drawing/2014/main" id="{0A9C2011-6BDE-4415-98E0-973E2D5E332E}"/>
              </a:ext>
            </a:extLst>
          </p:cNvPr>
          <p:cNvSpPr txBox="1">
            <a:spLocks/>
          </p:cNvSpPr>
          <p:nvPr/>
        </p:nvSpPr>
        <p:spPr bwMode="auto">
          <a:xfrm>
            <a:off x="1759975" y="4854776"/>
            <a:ext cx="2927598" cy="322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a:spAutoFit/>
          </a:bodyPr>
          <a:lstStyle>
            <a:lvl1pPr defTabSz="457200">
              <a:defRPr sz="4300">
                <a:solidFill>
                  <a:schemeClr val="tx1"/>
                </a:solidFill>
                <a:latin typeface="Calibri" panose="020F0502020204030204" pitchFamily="34" charset="0"/>
                <a:ea typeface="MS PGothic" panose="020B0600070205080204" pitchFamily="34" charset="-128"/>
              </a:defRPr>
            </a:lvl1pPr>
            <a:lvl2pPr marL="742950" indent="-285750" defTabSz="457200">
              <a:defRPr sz="4300">
                <a:solidFill>
                  <a:schemeClr val="tx1"/>
                </a:solidFill>
                <a:latin typeface="Calibri" panose="020F0502020204030204" pitchFamily="34" charset="0"/>
                <a:ea typeface="MS PGothic" panose="020B0600070205080204" pitchFamily="34" charset="-128"/>
              </a:defRPr>
            </a:lvl2pPr>
            <a:lvl3pPr marL="1143000" indent="-228600" defTabSz="457200">
              <a:defRPr sz="4300">
                <a:solidFill>
                  <a:schemeClr val="tx1"/>
                </a:solidFill>
                <a:latin typeface="Calibri" panose="020F0502020204030204" pitchFamily="34" charset="0"/>
                <a:ea typeface="MS PGothic" panose="020B0600070205080204" pitchFamily="34" charset="-128"/>
              </a:defRPr>
            </a:lvl3pPr>
            <a:lvl4pPr marL="1600200" indent="-228600" defTabSz="457200">
              <a:defRPr sz="4300">
                <a:solidFill>
                  <a:schemeClr val="tx1"/>
                </a:solidFill>
                <a:latin typeface="Calibri" panose="020F0502020204030204" pitchFamily="34" charset="0"/>
                <a:ea typeface="MS PGothic" panose="020B0600070205080204" pitchFamily="34" charset="-128"/>
              </a:defRPr>
            </a:lvl4pPr>
            <a:lvl5pPr marL="2057400" indent="-228600" defTabSz="457200">
              <a:defRPr sz="4300">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algn="r" defTabSz="456834" fontAlgn="base">
              <a:spcBef>
                <a:spcPct val="0"/>
              </a:spcBef>
              <a:spcAft>
                <a:spcPct val="0"/>
              </a:spcAft>
              <a:defRPr/>
            </a:pPr>
            <a:r>
              <a:rPr lang="zh-CN" altLang="en-US" sz="1798" dirty="0">
                <a:solidFill>
                  <a:srgbClr val="3D3D3D"/>
                </a:solidFill>
                <a:latin typeface="思源黑体 Light" panose="020B0300000000000000" pitchFamily="34" charset="-122"/>
                <a:ea typeface="思源黑体 Light" panose="020B0300000000000000" pitchFamily="34" charset="-122"/>
              </a:rPr>
              <a:t>东西贵不贵，就看和谁比</a:t>
            </a:r>
          </a:p>
        </p:txBody>
      </p:sp>
      <p:sp>
        <p:nvSpPr>
          <p:cNvPr id="2" name="734403">
            <a:extLst>
              <a:ext uri="{FF2B5EF4-FFF2-40B4-BE49-F238E27FC236}">
                <a16:creationId xmlns:a16="http://schemas.microsoft.com/office/drawing/2014/main" id="{77C9F491-2AA4-CF5D-B890-D59278D78146}"/>
              </a:ext>
            </a:extLst>
          </p:cNvPr>
          <p:cNvSpPr/>
          <p:nvPr/>
        </p:nvSpPr>
        <p:spPr>
          <a:xfrm>
            <a:off x="6395037" y="5193735"/>
            <a:ext cx="694404" cy="688178"/>
          </a:xfrm>
          <a:prstGeom prst="flowChartConnector">
            <a:avLst/>
          </a:prstGeom>
          <a:solidFill>
            <a:srgbClr val="0760D9"/>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r>
              <a:rPr lang="en-US" altLang="zh-CN" sz="3599" dirty="0">
                <a:solidFill>
                  <a:srgbClr val="FFFFFF"/>
                </a:solidFill>
                <a:latin typeface="思源黑体 Light" panose="020B0300000000000000" pitchFamily="34" charset="-122"/>
                <a:ea typeface="思源黑体 Light" panose="020B0300000000000000" pitchFamily="34" charset="-122"/>
              </a:rPr>
              <a:t>7</a:t>
            </a:r>
            <a:endParaRPr lang="zh-CN" altLang="en-US" sz="3599" dirty="0">
              <a:solidFill>
                <a:srgbClr val="FFFFFF"/>
              </a:solidFill>
              <a:latin typeface="思源黑体 Light" panose="020B0300000000000000" pitchFamily="34" charset="-122"/>
              <a:ea typeface="思源黑体 Light" panose="020B0300000000000000" pitchFamily="34" charset="-122"/>
            </a:endParaRPr>
          </a:p>
        </p:txBody>
      </p:sp>
      <p:sp>
        <p:nvSpPr>
          <p:cNvPr id="4" name="576176">
            <a:extLst>
              <a:ext uri="{FF2B5EF4-FFF2-40B4-BE49-F238E27FC236}">
                <a16:creationId xmlns:a16="http://schemas.microsoft.com/office/drawing/2014/main" id="{80354E96-2C78-95E2-4E72-65685BD34597}"/>
              </a:ext>
            </a:extLst>
          </p:cNvPr>
          <p:cNvSpPr txBox="1">
            <a:spLocks/>
          </p:cNvSpPr>
          <p:nvPr/>
        </p:nvSpPr>
        <p:spPr bwMode="auto">
          <a:xfrm>
            <a:off x="7306397" y="5359636"/>
            <a:ext cx="3568079" cy="322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a:spAutoFit/>
          </a:bodyPr>
          <a:lstStyle>
            <a:lvl1pPr defTabSz="457200">
              <a:defRPr sz="4300">
                <a:solidFill>
                  <a:schemeClr val="tx1"/>
                </a:solidFill>
                <a:latin typeface="Calibri" panose="020F0502020204030204" pitchFamily="34" charset="0"/>
                <a:ea typeface="MS PGothic" panose="020B0600070205080204" pitchFamily="34" charset="-128"/>
              </a:defRPr>
            </a:lvl1pPr>
            <a:lvl2pPr marL="742950" indent="-285750" defTabSz="457200">
              <a:defRPr sz="4300">
                <a:solidFill>
                  <a:schemeClr val="tx1"/>
                </a:solidFill>
                <a:latin typeface="Calibri" panose="020F0502020204030204" pitchFamily="34" charset="0"/>
                <a:ea typeface="MS PGothic" panose="020B0600070205080204" pitchFamily="34" charset="-128"/>
              </a:defRPr>
            </a:lvl2pPr>
            <a:lvl3pPr marL="1143000" indent="-228600" defTabSz="457200">
              <a:defRPr sz="4300">
                <a:solidFill>
                  <a:schemeClr val="tx1"/>
                </a:solidFill>
                <a:latin typeface="Calibri" panose="020F0502020204030204" pitchFamily="34" charset="0"/>
                <a:ea typeface="MS PGothic" panose="020B0600070205080204" pitchFamily="34" charset="-128"/>
              </a:defRPr>
            </a:lvl3pPr>
            <a:lvl4pPr marL="1600200" indent="-228600" defTabSz="457200">
              <a:defRPr sz="4300">
                <a:solidFill>
                  <a:schemeClr val="tx1"/>
                </a:solidFill>
                <a:latin typeface="Calibri" panose="020F0502020204030204" pitchFamily="34" charset="0"/>
                <a:ea typeface="MS PGothic" panose="020B0600070205080204" pitchFamily="34" charset="-128"/>
              </a:defRPr>
            </a:lvl4pPr>
            <a:lvl5pPr marL="2057400" indent="-228600" defTabSz="457200">
              <a:defRPr sz="4300">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defTabSz="456834" fontAlgn="base">
              <a:spcBef>
                <a:spcPct val="0"/>
              </a:spcBef>
              <a:spcAft>
                <a:spcPct val="0"/>
              </a:spcAft>
              <a:defRPr/>
            </a:pPr>
            <a:r>
              <a:rPr lang="zh-CN" altLang="en-US" sz="1798" dirty="0">
                <a:solidFill>
                  <a:srgbClr val="3D3D3D"/>
                </a:solidFill>
                <a:latin typeface="思源黑体 Light" panose="020B0300000000000000" pitchFamily="34" charset="-122"/>
                <a:ea typeface="思源黑体 Light" panose="020B0300000000000000" pitchFamily="34" charset="-122"/>
              </a:rPr>
              <a:t>只要均分到天，什么东西都不贵</a:t>
            </a:r>
          </a:p>
        </p:txBody>
      </p:sp>
      <p:sp>
        <p:nvSpPr>
          <p:cNvPr id="5" name="613131">
            <a:extLst>
              <a:ext uri="{FF2B5EF4-FFF2-40B4-BE49-F238E27FC236}">
                <a16:creationId xmlns:a16="http://schemas.microsoft.com/office/drawing/2014/main" id="{3239F0F7-9AFE-40EC-678D-1D3E74C5BA66}"/>
              </a:ext>
            </a:extLst>
          </p:cNvPr>
          <p:cNvSpPr/>
          <p:nvPr/>
        </p:nvSpPr>
        <p:spPr>
          <a:xfrm>
            <a:off x="3741156" y="838477"/>
            <a:ext cx="4698723"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直播商品定价技巧</a:t>
            </a:r>
          </a:p>
        </p:txBody>
      </p:sp>
    </p:spTree>
    <p:extLst>
      <p:ext uri="{BB962C8B-B14F-4D97-AF65-F5344CB8AC3E}">
        <p14:creationId xmlns:p14="http://schemas.microsoft.com/office/powerpoint/2010/main" val="2835531001"/>
      </p:ext>
    </p:extLst>
  </p:cSld>
  <p:clrMapOvr>
    <a:masterClrMapping/>
  </p:clrMapOvr>
  <p:transition spd="slow">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984309">
            <a:hlinkClick r:id="rId3"/>
            <a:extLst>
              <a:ext uri="{FF2B5EF4-FFF2-40B4-BE49-F238E27FC236}">
                <a16:creationId xmlns:a16="http://schemas.microsoft.com/office/drawing/2014/main" id="{63589663-59F2-47A0-BF50-E6EFDD906508}"/>
              </a:ext>
            </a:extLst>
          </p:cNvPr>
          <p:cNvSpPr txBox="1"/>
          <p:nvPr/>
        </p:nvSpPr>
        <p:spPr>
          <a:xfrm>
            <a:off x="2764084" y="2700357"/>
            <a:ext cx="4039839" cy="1323439"/>
          </a:xfrm>
          <a:prstGeom prst="rect">
            <a:avLst/>
          </a:prstGeom>
        </p:spPr>
        <p:txBody>
          <a:bodyPr wrap="square">
            <a:spAutoFit/>
          </a:bodyPr>
          <a:lstStyle>
            <a:defPPr>
              <a:defRPr lang="zh-CN"/>
            </a:defPPr>
            <a:lvl1pPr>
              <a:defRPr sz="4800" b="1">
                <a:latin typeface="微软雅黑" panose="020B0503020204020204" pitchFamily="34" charset="-122"/>
                <a:ea typeface="微软雅黑" panose="020B0503020204020204" pitchFamily="34" charset="-122"/>
                <a:cs typeface="+mn-ea"/>
              </a:defRPr>
            </a:lvl1pPr>
          </a:lstStyle>
          <a:p>
            <a:pPr algn="ctr" defTabSz="914034" fontAlgn="base">
              <a:spcBef>
                <a:spcPct val="0"/>
              </a:spcBef>
              <a:spcAft>
                <a:spcPct val="0"/>
              </a:spcAft>
            </a:pPr>
            <a:r>
              <a:rPr lang="zh-CN" altLang="en-US" sz="4000" b="0" dirty="0">
                <a:solidFill>
                  <a:srgbClr val="000000"/>
                </a:solidFill>
                <a:latin typeface="优设标题黑" panose="00000500000000000000" pitchFamily="2" charset="-122"/>
                <a:ea typeface="优设标题黑" panose="00000500000000000000" pitchFamily="2" charset="-122"/>
              </a:rPr>
              <a:t>“互联网</a:t>
            </a:r>
            <a:r>
              <a:rPr lang="en-US" altLang="zh-CN" sz="4000" b="0" dirty="0">
                <a:solidFill>
                  <a:srgbClr val="000000"/>
                </a:solidFill>
                <a:latin typeface="优设标题黑" panose="00000500000000000000" pitchFamily="2" charset="-122"/>
                <a:ea typeface="优设标题黑" panose="00000500000000000000" pitchFamily="2" charset="-122"/>
              </a:rPr>
              <a:t>+”</a:t>
            </a:r>
          </a:p>
          <a:p>
            <a:pPr algn="ctr" defTabSz="914034" fontAlgn="base">
              <a:spcBef>
                <a:spcPct val="0"/>
              </a:spcBef>
              <a:spcAft>
                <a:spcPct val="0"/>
              </a:spcAft>
            </a:pPr>
            <a:r>
              <a:rPr lang="zh-CN" altLang="en-US" sz="4000" b="0" dirty="0">
                <a:solidFill>
                  <a:srgbClr val="000000"/>
                </a:solidFill>
                <a:latin typeface="优设标题黑" panose="00000500000000000000" pitchFamily="2" charset="-122"/>
                <a:ea typeface="优设标题黑" panose="00000500000000000000" pitchFamily="2" charset="-122"/>
              </a:rPr>
              <a:t>为公益增添力量</a:t>
            </a:r>
          </a:p>
        </p:txBody>
      </p:sp>
      <p:sp>
        <p:nvSpPr>
          <p:cNvPr id="42" name="628259">
            <a:extLst>
              <a:ext uri="{FF2B5EF4-FFF2-40B4-BE49-F238E27FC236}">
                <a16:creationId xmlns:a16="http://schemas.microsoft.com/office/drawing/2014/main" id="{E3F5F500-F987-49CC-B354-B5879689DF52}"/>
              </a:ext>
            </a:extLst>
          </p:cNvPr>
          <p:cNvSpPr/>
          <p:nvPr/>
        </p:nvSpPr>
        <p:spPr bwMode="auto">
          <a:xfrm>
            <a:off x="2869460" y="2019388"/>
            <a:ext cx="1367618" cy="452598"/>
          </a:xfrm>
          <a:prstGeom prst="roundRect">
            <a:avLst>
              <a:gd name="adj" fmla="val 50000"/>
            </a:avLst>
          </a:prstGeom>
          <a:solidFill>
            <a:srgbClr val="FFC000"/>
          </a:solidFill>
          <a:ln w="12700" cap="flat" cmpd="sng" algn="ctr">
            <a:noFill/>
            <a:prstDash val="solid"/>
            <a:roun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base">
              <a:spcBef>
                <a:spcPct val="0"/>
              </a:spcBef>
              <a:spcAft>
                <a:spcPct val="0"/>
              </a:spcAft>
            </a:pPr>
            <a:r>
              <a:rPr lang="zh-CN" altLang="en-US" sz="1999" dirty="0">
                <a:solidFill>
                  <a:srgbClr val="FFFFFF"/>
                </a:solidFill>
                <a:latin typeface="优设标题黑" panose="00000500000000000000" pitchFamily="2" charset="-122"/>
                <a:ea typeface="优设标题黑" panose="00000500000000000000" pitchFamily="2" charset="-122"/>
              </a:rPr>
              <a:t>视域拓展</a:t>
            </a:r>
          </a:p>
        </p:txBody>
      </p:sp>
      <p:grpSp>
        <p:nvGrpSpPr>
          <p:cNvPr id="62" name="835850">
            <a:extLst>
              <a:ext uri="{FF2B5EF4-FFF2-40B4-BE49-F238E27FC236}">
                <a16:creationId xmlns:a16="http://schemas.microsoft.com/office/drawing/2014/main" id="{90A17540-5463-49C9-8D88-6461F4905E34}"/>
              </a:ext>
            </a:extLst>
          </p:cNvPr>
          <p:cNvGrpSpPr/>
          <p:nvPr/>
        </p:nvGrpSpPr>
        <p:grpSpPr>
          <a:xfrm>
            <a:off x="1153256" y="2354197"/>
            <a:ext cx="1690305" cy="1690304"/>
            <a:chOff x="1153706" y="2353777"/>
            <a:chExt cx="1690965" cy="1690964"/>
          </a:xfrm>
        </p:grpSpPr>
        <p:sp>
          <p:nvSpPr>
            <p:cNvPr id="63" name="974014">
              <a:extLst>
                <a:ext uri="{FF2B5EF4-FFF2-40B4-BE49-F238E27FC236}">
                  <a16:creationId xmlns:a16="http://schemas.microsoft.com/office/drawing/2014/main" id="{5E55EE28-9432-4DA3-8B8F-C020D892510F}"/>
                </a:ext>
              </a:extLst>
            </p:cNvPr>
            <p:cNvSpPr/>
            <p:nvPr/>
          </p:nvSpPr>
          <p:spPr bwMode="auto">
            <a:xfrm>
              <a:off x="1153706" y="2353777"/>
              <a:ext cx="1690965" cy="1690964"/>
            </a:xfrm>
            <a:prstGeom prst="ellipse">
              <a:avLst/>
            </a:prstGeom>
            <a:solidFill>
              <a:srgbClr val="0760D9"/>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endParaRPr lang="zh-CN" altLang="en-US" sz="1999" dirty="0">
                <a:solidFill>
                  <a:srgbClr val="FFFFFF"/>
                </a:solidFill>
                <a:latin typeface="优设标题黑" panose="00000500000000000000" pitchFamily="2" charset="-122"/>
                <a:ea typeface="优设标题黑" panose="00000500000000000000" pitchFamily="2" charset="-122"/>
              </a:endParaRPr>
            </a:p>
          </p:txBody>
        </p:sp>
        <p:sp>
          <p:nvSpPr>
            <p:cNvPr id="64" name="719295">
              <a:extLst>
                <a:ext uri="{FF2B5EF4-FFF2-40B4-BE49-F238E27FC236}">
                  <a16:creationId xmlns:a16="http://schemas.microsoft.com/office/drawing/2014/main" id="{FB56B170-CCBC-4CA6-893F-705AB38D317A}"/>
                </a:ext>
              </a:extLst>
            </p:cNvPr>
            <p:cNvSpPr/>
            <p:nvPr/>
          </p:nvSpPr>
          <p:spPr bwMode="auto">
            <a:xfrm rot="2700000">
              <a:off x="1813991" y="2954946"/>
              <a:ext cx="865676" cy="983550"/>
            </a:xfrm>
            <a:prstGeom prst="rect">
              <a:avLst/>
            </a:prstGeom>
            <a:gradFill>
              <a:gsLst>
                <a:gs pos="0">
                  <a:schemeClr val="tx1">
                    <a:alpha val="40000"/>
                  </a:schemeClr>
                </a:gs>
                <a:gs pos="100000">
                  <a:schemeClr val="tx1">
                    <a:alpha val="0"/>
                  </a:schemeClr>
                </a:gs>
              </a:gsLst>
              <a:lin ang="0" scaled="0"/>
            </a:gradFill>
            <a:ln w="9525" cap="flat" cmpd="sng" algn="ctr">
              <a:noFill/>
              <a:prstDash val="solid"/>
              <a:round/>
              <a:headEnd type="none" w="med" len="med"/>
              <a:tailEnd type="none" w="med" len="med"/>
            </a:ln>
            <a:effectLst/>
          </p:spPr>
          <p:txBody>
            <a:bodyPr vert="horz" wrap="square" lIns="91356" tIns="45678" rIns="91356" bIns="45678" numCol="1" rtlCol="0" anchor="t" anchorCtr="0" compatLnSpc="1">
              <a:prstTxWarp prst="textNoShape">
                <a:avLst/>
              </a:prstTxWarp>
            </a:bodyPr>
            <a:lstStyle/>
            <a:p>
              <a:pPr defTabSz="913577" fontAlgn="base">
                <a:spcBef>
                  <a:spcPct val="0"/>
                </a:spcBef>
                <a:spcAft>
                  <a:spcPct val="0"/>
                </a:spcAft>
                <a:defRPr/>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65" name="180615">
              <a:extLst>
                <a:ext uri="{FF2B5EF4-FFF2-40B4-BE49-F238E27FC236}">
                  <a16:creationId xmlns:a16="http://schemas.microsoft.com/office/drawing/2014/main" id="{3088492F-2212-45A1-ABE7-F446A4864C0E}"/>
                </a:ext>
              </a:extLst>
            </p:cNvPr>
            <p:cNvSpPr/>
            <p:nvPr/>
          </p:nvSpPr>
          <p:spPr bwMode="auto">
            <a:xfrm>
              <a:off x="1500001" y="2700072"/>
              <a:ext cx="998376" cy="998375"/>
            </a:xfrm>
            <a:prstGeom prst="ellipse">
              <a:avLst/>
            </a:prstGeom>
            <a:solidFill>
              <a:srgbClr val="FFC000"/>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3577" fontAlgn="base">
                <a:spcBef>
                  <a:spcPct val="0"/>
                </a:spcBef>
                <a:spcAft>
                  <a:spcPct val="0"/>
                </a:spcAft>
                <a:defRPr/>
              </a:pPr>
              <a:endParaRPr lang="zh-CN" altLang="en-US" sz="1998" dirty="0">
                <a:solidFill>
                  <a:srgbClr val="FFFFFF"/>
                </a:solidFill>
                <a:latin typeface="优设标题黑" panose="00000500000000000000" pitchFamily="2" charset="-122"/>
                <a:ea typeface="优设标题黑" panose="00000500000000000000" pitchFamily="2" charset="-122"/>
              </a:endParaRPr>
            </a:p>
          </p:txBody>
        </p:sp>
        <p:sp>
          <p:nvSpPr>
            <p:cNvPr id="66" name="925896">
              <a:extLst>
                <a:ext uri="{FF2B5EF4-FFF2-40B4-BE49-F238E27FC236}">
                  <a16:creationId xmlns:a16="http://schemas.microsoft.com/office/drawing/2014/main" id="{35BC7978-FE76-45FC-A26D-F57126D50A14}"/>
                </a:ext>
              </a:extLst>
            </p:cNvPr>
            <p:cNvSpPr/>
            <p:nvPr/>
          </p:nvSpPr>
          <p:spPr bwMode="auto">
            <a:xfrm>
              <a:off x="1734801" y="2788775"/>
              <a:ext cx="468667" cy="820968"/>
            </a:xfrm>
            <a:custGeom>
              <a:avLst/>
              <a:gdLst/>
              <a:ahLst/>
              <a:cxnLst/>
              <a:rect l="l" t="t" r="r" b="b"/>
              <a:pathLst>
                <a:path w="1108091" h="1941052">
                  <a:moveTo>
                    <a:pt x="522494" y="1443800"/>
                  </a:moveTo>
                  <a:cubicBezTo>
                    <a:pt x="599690" y="1444956"/>
                    <a:pt x="662373" y="1467884"/>
                    <a:pt x="710541" y="1512582"/>
                  </a:cubicBezTo>
                  <a:cubicBezTo>
                    <a:pt x="758710" y="1557280"/>
                    <a:pt x="783531" y="1616807"/>
                    <a:pt x="785003" y="1691164"/>
                  </a:cubicBezTo>
                  <a:cubicBezTo>
                    <a:pt x="783531" y="1765626"/>
                    <a:pt x="758710" y="1825574"/>
                    <a:pt x="710541" y="1871008"/>
                  </a:cubicBezTo>
                  <a:cubicBezTo>
                    <a:pt x="662373" y="1916442"/>
                    <a:pt x="599690" y="1939790"/>
                    <a:pt x="522494" y="1941052"/>
                  </a:cubicBezTo>
                  <a:cubicBezTo>
                    <a:pt x="445298" y="1939790"/>
                    <a:pt x="382616" y="1916442"/>
                    <a:pt x="334447" y="1871008"/>
                  </a:cubicBezTo>
                  <a:cubicBezTo>
                    <a:pt x="286278" y="1825574"/>
                    <a:pt x="261458" y="1765626"/>
                    <a:pt x="259985" y="1691164"/>
                  </a:cubicBezTo>
                  <a:cubicBezTo>
                    <a:pt x="261458" y="1616807"/>
                    <a:pt x="286278" y="1557280"/>
                    <a:pt x="334447" y="1512582"/>
                  </a:cubicBezTo>
                  <a:cubicBezTo>
                    <a:pt x="382616" y="1467884"/>
                    <a:pt x="445298" y="1444956"/>
                    <a:pt x="522494" y="1443800"/>
                  </a:cubicBezTo>
                  <a:close/>
                  <a:moveTo>
                    <a:pt x="562880" y="0"/>
                  </a:moveTo>
                  <a:cubicBezTo>
                    <a:pt x="723635" y="158"/>
                    <a:pt x="853943" y="40859"/>
                    <a:pt x="953804" y="122105"/>
                  </a:cubicBezTo>
                  <a:cubicBezTo>
                    <a:pt x="1053665" y="203350"/>
                    <a:pt x="1105094" y="324192"/>
                    <a:pt x="1108091" y="484632"/>
                  </a:cubicBezTo>
                  <a:cubicBezTo>
                    <a:pt x="1105587" y="578229"/>
                    <a:pt x="1081726" y="655911"/>
                    <a:pt x="1036509" y="717680"/>
                  </a:cubicBezTo>
                  <a:cubicBezTo>
                    <a:pt x="991291" y="779449"/>
                    <a:pt x="939744" y="835439"/>
                    <a:pt x="881866" y="885652"/>
                  </a:cubicBezTo>
                  <a:cubicBezTo>
                    <a:pt x="823989" y="935865"/>
                    <a:pt x="774808" y="990436"/>
                    <a:pt x="734323" y="1049366"/>
                  </a:cubicBezTo>
                  <a:cubicBezTo>
                    <a:pt x="693839" y="1108295"/>
                    <a:pt x="677077" y="1181718"/>
                    <a:pt x="684038" y="1269635"/>
                  </a:cubicBezTo>
                  <a:lnTo>
                    <a:pt x="358426" y="1269635"/>
                  </a:lnTo>
                  <a:cubicBezTo>
                    <a:pt x="347028" y="1169268"/>
                    <a:pt x="359727" y="1084776"/>
                    <a:pt x="396525" y="1016158"/>
                  </a:cubicBezTo>
                  <a:cubicBezTo>
                    <a:pt x="433322" y="947540"/>
                    <a:pt x="479308" y="887421"/>
                    <a:pt x="534484" y="835801"/>
                  </a:cubicBezTo>
                  <a:cubicBezTo>
                    <a:pt x="589659" y="784181"/>
                    <a:pt x="639117" y="733686"/>
                    <a:pt x="682855" y="684314"/>
                  </a:cubicBezTo>
                  <a:cubicBezTo>
                    <a:pt x="726593" y="634942"/>
                    <a:pt x="749705" y="579320"/>
                    <a:pt x="752189" y="517446"/>
                  </a:cubicBezTo>
                  <a:cubicBezTo>
                    <a:pt x="751611" y="448769"/>
                    <a:pt x="731313" y="395551"/>
                    <a:pt x="691295" y="357795"/>
                  </a:cubicBezTo>
                  <a:cubicBezTo>
                    <a:pt x="651277" y="320038"/>
                    <a:pt x="595010" y="300897"/>
                    <a:pt x="522494" y="300371"/>
                  </a:cubicBezTo>
                  <a:cubicBezTo>
                    <a:pt x="462336" y="300371"/>
                    <a:pt x="406595" y="313623"/>
                    <a:pt x="355271" y="340126"/>
                  </a:cubicBezTo>
                  <a:cubicBezTo>
                    <a:pt x="303947" y="366629"/>
                    <a:pt x="254516" y="406384"/>
                    <a:pt x="206978" y="459391"/>
                  </a:cubicBezTo>
                  <a:lnTo>
                    <a:pt x="0" y="267557"/>
                  </a:lnTo>
                  <a:cubicBezTo>
                    <a:pt x="70781" y="185734"/>
                    <a:pt x="153236" y="120948"/>
                    <a:pt x="247364" y="73200"/>
                  </a:cubicBezTo>
                  <a:cubicBezTo>
                    <a:pt x="341493" y="25452"/>
                    <a:pt x="446665" y="1052"/>
                    <a:pt x="562880" y="0"/>
                  </a:cubicBezTo>
                  <a:close/>
                </a:path>
              </a:pathLst>
            </a:custGeom>
            <a:solidFill>
              <a:schemeClr val="bg1"/>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defRPr/>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pic>
        <p:nvPicPr>
          <p:cNvPr id="3" name="图片 2">
            <a:extLst>
              <a:ext uri="{FF2B5EF4-FFF2-40B4-BE49-F238E27FC236}">
                <a16:creationId xmlns:a16="http://schemas.microsoft.com/office/drawing/2014/main" id="{C863C723-5EB2-0E40-BBAD-0FBBB7F67AF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600324" y="1324507"/>
            <a:ext cx="5011218" cy="5011218"/>
          </a:xfrm>
          <a:prstGeom prst="rect">
            <a:avLst/>
          </a:prstGeom>
        </p:spPr>
      </p:pic>
      <p:sp>
        <p:nvSpPr>
          <p:cNvPr id="2" name="356729">
            <a:hlinkClick r:id="rId3"/>
            <a:extLst>
              <a:ext uri="{FF2B5EF4-FFF2-40B4-BE49-F238E27FC236}">
                <a16:creationId xmlns:a16="http://schemas.microsoft.com/office/drawing/2014/main" id="{14655F66-CAE6-84A7-5394-1DC0CBEE9327}"/>
              </a:ext>
            </a:extLst>
          </p:cNvPr>
          <p:cNvSpPr txBox="1"/>
          <p:nvPr/>
        </p:nvSpPr>
        <p:spPr>
          <a:xfrm>
            <a:off x="2875134" y="4256429"/>
            <a:ext cx="5396620" cy="565604"/>
          </a:xfrm>
          <a:prstGeom prst="rect">
            <a:avLst/>
          </a:prstGeom>
          <a:noFill/>
        </p:spPr>
        <p:txBody>
          <a:bodyPr wrap="square">
            <a:spAutoFit/>
          </a:bodyPr>
          <a:lstStyle>
            <a:defPPr>
              <a:defRPr lang="zh-CN"/>
            </a:defPPr>
            <a:lvl1pPr algn="just">
              <a:lnSpc>
                <a:spcPct val="120000"/>
              </a:lnSpc>
              <a:defRPr sz="1599">
                <a:latin typeface="微软雅黑" panose="020B0503020204020204" pitchFamily="34" charset="-122"/>
                <a:ea typeface="微软雅黑" panose="020B0503020204020204" pitchFamily="34" charset="-122"/>
              </a:defRPr>
            </a:lvl1pPr>
          </a:lstStyle>
          <a:p>
            <a:pPr defTabSz="914034" fontAlgn="base">
              <a:spcBef>
                <a:spcPct val="0"/>
              </a:spcBef>
              <a:spcAft>
                <a:spcPct val="0"/>
              </a:spcAft>
            </a:pPr>
            <a:r>
              <a:rPr lang="zh-CN" altLang="en-US" sz="2800" dirty="0">
                <a:solidFill>
                  <a:srgbClr val="000000"/>
                </a:solidFill>
                <a:latin typeface="优设标题黑" panose="00000500000000000000" pitchFamily="2" charset="-122"/>
                <a:ea typeface="优设标题黑" panose="00000500000000000000" pitchFamily="2" charset="-122"/>
              </a:rPr>
              <a:t>公众行善有了更便捷的途径</a:t>
            </a:r>
          </a:p>
        </p:txBody>
      </p:sp>
    </p:spTree>
    <p:extLst>
      <p:ext uri="{BB962C8B-B14F-4D97-AF65-F5344CB8AC3E}">
        <p14:creationId xmlns:p14="http://schemas.microsoft.com/office/powerpoint/2010/main" val="2319517795"/>
      </p:ext>
    </p:extLst>
  </p:cSld>
  <p:clrMapOvr>
    <a:masterClrMapping/>
  </p:clrMapOvr>
  <p:transition spd="slow">
    <p:wip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529286">
            <a:extLst>
              <a:ext uri="{FF2B5EF4-FFF2-40B4-BE49-F238E27FC236}">
                <a16:creationId xmlns:a16="http://schemas.microsoft.com/office/drawing/2014/main" id="{279CFF0B-A3EB-4CBA-82B3-AF83DB1EB3DB}"/>
              </a:ext>
            </a:extLst>
          </p:cNvPr>
          <p:cNvSpPr txBox="1"/>
          <p:nvPr/>
        </p:nvSpPr>
        <p:spPr>
          <a:xfrm>
            <a:off x="6618005" y="2043490"/>
            <a:ext cx="4718747" cy="830673"/>
          </a:xfrm>
          <a:prstGeom prst="rect">
            <a:avLst/>
          </a:prstGeom>
        </p:spPr>
        <p:txBody>
          <a:bodyPr wrap="square">
            <a:spAutoFit/>
          </a:bodyPr>
          <a:lstStyle>
            <a:defPPr>
              <a:defRPr lang="zh-CN"/>
            </a:defPPr>
            <a:lvl1pPr>
              <a:defRPr sz="2000" b="1">
                <a:latin typeface="微软雅黑" panose="020B0503020204020204" pitchFamily="34" charset="-122"/>
                <a:ea typeface="微软雅黑" panose="020B0503020204020204" pitchFamily="34" charset="-122"/>
                <a:cs typeface="+mn-ea"/>
              </a:defRPr>
            </a:lvl1pPr>
          </a:lstStyle>
          <a:p>
            <a:pPr defTabSz="914034" fontAlgn="base">
              <a:spcBef>
                <a:spcPct val="0"/>
              </a:spcBef>
              <a:spcAft>
                <a:spcPct val="0"/>
              </a:spcAft>
            </a:pPr>
            <a:r>
              <a:rPr lang="zh-CN" altLang="en-US" sz="4798" b="0" dirty="0">
                <a:solidFill>
                  <a:srgbClr val="000000"/>
                </a:solidFill>
                <a:latin typeface="优设标题黑" panose="00000500000000000000" pitchFamily="2" charset="-122"/>
                <a:ea typeface="优设标题黑" panose="00000500000000000000" pitchFamily="2" charset="-122"/>
              </a:rPr>
              <a:t>案例小结</a:t>
            </a:r>
          </a:p>
        </p:txBody>
      </p:sp>
      <p:sp>
        <p:nvSpPr>
          <p:cNvPr id="41" name="736887">
            <a:extLst>
              <a:ext uri="{FF2B5EF4-FFF2-40B4-BE49-F238E27FC236}">
                <a16:creationId xmlns:a16="http://schemas.microsoft.com/office/drawing/2014/main" id="{30ACB2BD-8517-4F42-A846-A55AD636B76B}"/>
              </a:ext>
            </a:extLst>
          </p:cNvPr>
          <p:cNvSpPr txBox="1"/>
          <p:nvPr/>
        </p:nvSpPr>
        <p:spPr>
          <a:xfrm>
            <a:off x="6413563" y="2994485"/>
            <a:ext cx="4718747" cy="2390141"/>
          </a:xfrm>
          <a:prstGeom prst="rect">
            <a:avLst/>
          </a:prstGeom>
          <a:noFill/>
        </p:spPr>
        <p:txBody>
          <a:bodyPr wrap="square">
            <a:spAutoFit/>
          </a:bodyPr>
          <a:lstStyle>
            <a:defPPr>
              <a:defRPr lang="zh-CN"/>
            </a:defPPr>
            <a:lvl1pPr algn="just">
              <a:lnSpc>
                <a:spcPct val="120000"/>
              </a:lnSpc>
              <a:defRPr sz="1599">
                <a:latin typeface="微软雅黑" panose="020B0503020204020204" pitchFamily="34" charset="-122"/>
                <a:ea typeface="微软雅黑" panose="020B0503020204020204" pitchFamily="34" charset="-122"/>
              </a:defRPr>
            </a:lvl1pPr>
          </a:lstStyle>
          <a:p>
            <a:pPr indent="457200" defTabSz="914034" fontAlgn="base">
              <a:spcBef>
                <a:spcPct val="0"/>
              </a:spcBef>
              <a:spcAft>
                <a:spcPct val="0"/>
              </a:spcAft>
            </a:pPr>
            <a:r>
              <a:rPr lang="zh-CN" altLang="en-US" sz="1799" dirty="0">
                <a:solidFill>
                  <a:srgbClr val="C00000"/>
                </a:solidFill>
                <a:latin typeface="优设标题黑" panose="00000500000000000000" pitchFamily="2" charset="-122"/>
                <a:ea typeface="优设标题黑" panose="00000500000000000000" pitchFamily="2" charset="-122"/>
              </a:rPr>
              <a:t>科技产品跟我们日常工作和生活的融合进一步加深，利用技术的新鲜力量解决问题，是科技向善的要义所在，也是互联网企业需要持续思考和行动的方向。</a:t>
            </a:r>
            <a:endParaRPr lang="en-US" altLang="zh-CN" sz="1799" dirty="0">
              <a:solidFill>
                <a:srgbClr val="C00000"/>
              </a:solidFill>
              <a:latin typeface="优设标题黑" panose="00000500000000000000" pitchFamily="2" charset="-122"/>
              <a:ea typeface="优设标题黑" panose="00000500000000000000" pitchFamily="2" charset="-122"/>
            </a:endParaRPr>
          </a:p>
          <a:p>
            <a:pPr indent="457200" defTabSz="914034" fontAlgn="base">
              <a:spcBef>
                <a:spcPct val="0"/>
              </a:spcBef>
              <a:spcAft>
                <a:spcPct val="0"/>
              </a:spcAft>
            </a:pPr>
            <a:r>
              <a:rPr lang="zh-CN" altLang="en-US" sz="1799" dirty="0">
                <a:solidFill>
                  <a:srgbClr val="C00000"/>
                </a:solidFill>
                <a:latin typeface="优设标题黑" panose="00000500000000000000" pitchFamily="2" charset="-122"/>
                <a:ea typeface="优设标题黑" panose="00000500000000000000" pitchFamily="2" charset="-122"/>
              </a:rPr>
              <a:t>在直播营销的课堂，运用直播电商的新形势为农产品带货，不忘初心，牢记使命，助力乡村振兴。</a:t>
            </a:r>
          </a:p>
        </p:txBody>
      </p:sp>
      <p:sp>
        <p:nvSpPr>
          <p:cNvPr id="42" name="671058">
            <a:extLst>
              <a:ext uri="{FF2B5EF4-FFF2-40B4-BE49-F238E27FC236}">
                <a16:creationId xmlns:a16="http://schemas.microsoft.com/office/drawing/2014/main" id="{6502D5B4-0554-4F2D-9635-75E62CB1B0B7}"/>
              </a:ext>
            </a:extLst>
          </p:cNvPr>
          <p:cNvSpPr/>
          <p:nvPr/>
        </p:nvSpPr>
        <p:spPr bwMode="auto">
          <a:xfrm>
            <a:off x="6776425" y="1400278"/>
            <a:ext cx="1367618" cy="452598"/>
          </a:xfrm>
          <a:prstGeom prst="roundRect">
            <a:avLst>
              <a:gd name="adj" fmla="val 50000"/>
            </a:avLst>
          </a:prstGeom>
          <a:solidFill>
            <a:srgbClr val="FFC000"/>
          </a:solidFill>
          <a:ln w="12700" cap="flat" cmpd="sng" algn="ctr">
            <a:noFill/>
            <a:prstDash val="solid"/>
            <a:roun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base">
              <a:spcBef>
                <a:spcPct val="0"/>
              </a:spcBef>
              <a:spcAft>
                <a:spcPct val="0"/>
              </a:spcAft>
            </a:pPr>
            <a:r>
              <a:rPr lang="zh-CN" altLang="en-US" sz="1999" dirty="0">
                <a:solidFill>
                  <a:srgbClr val="FFFFFF"/>
                </a:solidFill>
                <a:latin typeface="优设标题黑" panose="00000500000000000000" pitchFamily="2" charset="-122"/>
                <a:ea typeface="优设标题黑" panose="00000500000000000000" pitchFamily="2" charset="-122"/>
              </a:rPr>
              <a:t>视域拓展</a:t>
            </a:r>
          </a:p>
        </p:txBody>
      </p:sp>
      <p:grpSp>
        <p:nvGrpSpPr>
          <p:cNvPr id="61" name="315807">
            <a:extLst>
              <a:ext uri="{FF2B5EF4-FFF2-40B4-BE49-F238E27FC236}">
                <a16:creationId xmlns:a16="http://schemas.microsoft.com/office/drawing/2014/main" id="{6B460D2A-630D-4419-AD89-17CA91C50C51}"/>
              </a:ext>
            </a:extLst>
          </p:cNvPr>
          <p:cNvGrpSpPr/>
          <p:nvPr/>
        </p:nvGrpSpPr>
        <p:grpSpPr>
          <a:xfrm>
            <a:off x="4834709" y="2354197"/>
            <a:ext cx="1690305" cy="1690304"/>
            <a:chOff x="1153706" y="2353777"/>
            <a:chExt cx="1690965" cy="1690964"/>
          </a:xfrm>
        </p:grpSpPr>
        <p:sp>
          <p:nvSpPr>
            <p:cNvPr id="62" name="974014">
              <a:extLst>
                <a:ext uri="{FF2B5EF4-FFF2-40B4-BE49-F238E27FC236}">
                  <a16:creationId xmlns:a16="http://schemas.microsoft.com/office/drawing/2014/main" id="{BD8CCC99-81F2-4DBC-B836-6A0C5B808269}"/>
                </a:ext>
              </a:extLst>
            </p:cNvPr>
            <p:cNvSpPr/>
            <p:nvPr/>
          </p:nvSpPr>
          <p:spPr bwMode="auto">
            <a:xfrm>
              <a:off x="1153706" y="2353777"/>
              <a:ext cx="1690965" cy="1690964"/>
            </a:xfrm>
            <a:prstGeom prst="ellipse">
              <a:avLst/>
            </a:prstGeom>
            <a:solidFill>
              <a:srgbClr val="0760D9"/>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endParaRPr lang="zh-CN" altLang="en-US" sz="1999" dirty="0">
                <a:solidFill>
                  <a:srgbClr val="FFFFFF"/>
                </a:solidFill>
                <a:latin typeface="优设标题黑" panose="00000500000000000000" pitchFamily="2" charset="-122"/>
                <a:ea typeface="优设标题黑" panose="00000500000000000000" pitchFamily="2" charset="-122"/>
              </a:endParaRPr>
            </a:p>
          </p:txBody>
        </p:sp>
        <p:sp>
          <p:nvSpPr>
            <p:cNvPr id="63" name="719295">
              <a:extLst>
                <a:ext uri="{FF2B5EF4-FFF2-40B4-BE49-F238E27FC236}">
                  <a16:creationId xmlns:a16="http://schemas.microsoft.com/office/drawing/2014/main" id="{9AEBC07B-7A76-4470-AB36-656A56880B81}"/>
                </a:ext>
              </a:extLst>
            </p:cNvPr>
            <p:cNvSpPr/>
            <p:nvPr/>
          </p:nvSpPr>
          <p:spPr bwMode="auto">
            <a:xfrm rot="2700000">
              <a:off x="1813991" y="2954946"/>
              <a:ext cx="865676" cy="983550"/>
            </a:xfrm>
            <a:prstGeom prst="rect">
              <a:avLst/>
            </a:prstGeom>
            <a:gradFill>
              <a:gsLst>
                <a:gs pos="0">
                  <a:schemeClr val="tx1">
                    <a:alpha val="40000"/>
                  </a:schemeClr>
                </a:gs>
                <a:gs pos="100000">
                  <a:schemeClr val="tx1">
                    <a:alpha val="0"/>
                  </a:schemeClr>
                </a:gs>
              </a:gsLst>
              <a:lin ang="0" scaled="0"/>
            </a:gradFill>
            <a:ln w="9525" cap="flat" cmpd="sng" algn="ctr">
              <a:noFill/>
              <a:prstDash val="solid"/>
              <a:round/>
              <a:headEnd type="none" w="med" len="med"/>
              <a:tailEnd type="none" w="med" len="med"/>
            </a:ln>
            <a:effectLst/>
          </p:spPr>
          <p:txBody>
            <a:bodyPr vert="horz" wrap="square" lIns="91356" tIns="45678" rIns="91356" bIns="45678" numCol="1" rtlCol="0" anchor="t" anchorCtr="0" compatLnSpc="1">
              <a:prstTxWarp prst="textNoShape">
                <a:avLst/>
              </a:prstTxWarp>
            </a:bodyPr>
            <a:lstStyle/>
            <a:p>
              <a:pPr defTabSz="913577" fontAlgn="base">
                <a:spcBef>
                  <a:spcPct val="0"/>
                </a:spcBef>
                <a:spcAft>
                  <a:spcPct val="0"/>
                </a:spcAft>
                <a:defRPr/>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64" name="180615">
              <a:extLst>
                <a:ext uri="{FF2B5EF4-FFF2-40B4-BE49-F238E27FC236}">
                  <a16:creationId xmlns:a16="http://schemas.microsoft.com/office/drawing/2014/main" id="{387DCBE9-878D-46F0-A3D7-2E576539B803}"/>
                </a:ext>
              </a:extLst>
            </p:cNvPr>
            <p:cNvSpPr/>
            <p:nvPr/>
          </p:nvSpPr>
          <p:spPr bwMode="auto">
            <a:xfrm>
              <a:off x="1500001" y="2700072"/>
              <a:ext cx="998376" cy="998375"/>
            </a:xfrm>
            <a:prstGeom prst="ellipse">
              <a:avLst/>
            </a:prstGeom>
            <a:solidFill>
              <a:srgbClr val="FFC000"/>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3577" fontAlgn="base">
                <a:spcBef>
                  <a:spcPct val="0"/>
                </a:spcBef>
                <a:spcAft>
                  <a:spcPct val="0"/>
                </a:spcAft>
                <a:defRPr/>
              </a:pPr>
              <a:endParaRPr lang="zh-CN" altLang="en-US" sz="1998" dirty="0">
                <a:solidFill>
                  <a:srgbClr val="FFFFFF"/>
                </a:solidFill>
                <a:latin typeface="优设标题黑" panose="00000500000000000000" pitchFamily="2" charset="-122"/>
                <a:ea typeface="优设标题黑" panose="00000500000000000000" pitchFamily="2" charset="-122"/>
              </a:endParaRPr>
            </a:p>
          </p:txBody>
        </p:sp>
        <p:sp>
          <p:nvSpPr>
            <p:cNvPr id="65" name="925896">
              <a:extLst>
                <a:ext uri="{FF2B5EF4-FFF2-40B4-BE49-F238E27FC236}">
                  <a16:creationId xmlns:a16="http://schemas.microsoft.com/office/drawing/2014/main" id="{55A45441-D890-4B9F-B0EF-53255FC4AF9E}"/>
                </a:ext>
              </a:extLst>
            </p:cNvPr>
            <p:cNvSpPr/>
            <p:nvPr/>
          </p:nvSpPr>
          <p:spPr bwMode="auto">
            <a:xfrm>
              <a:off x="1734801" y="2788775"/>
              <a:ext cx="468667" cy="820968"/>
            </a:xfrm>
            <a:custGeom>
              <a:avLst/>
              <a:gdLst/>
              <a:ahLst/>
              <a:cxnLst/>
              <a:rect l="l" t="t" r="r" b="b"/>
              <a:pathLst>
                <a:path w="1108091" h="1941052">
                  <a:moveTo>
                    <a:pt x="522494" y="1443800"/>
                  </a:moveTo>
                  <a:cubicBezTo>
                    <a:pt x="599690" y="1444956"/>
                    <a:pt x="662373" y="1467884"/>
                    <a:pt x="710541" y="1512582"/>
                  </a:cubicBezTo>
                  <a:cubicBezTo>
                    <a:pt x="758710" y="1557280"/>
                    <a:pt x="783531" y="1616807"/>
                    <a:pt x="785003" y="1691164"/>
                  </a:cubicBezTo>
                  <a:cubicBezTo>
                    <a:pt x="783531" y="1765626"/>
                    <a:pt x="758710" y="1825574"/>
                    <a:pt x="710541" y="1871008"/>
                  </a:cubicBezTo>
                  <a:cubicBezTo>
                    <a:pt x="662373" y="1916442"/>
                    <a:pt x="599690" y="1939790"/>
                    <a:pt x="522494" y="1941052"/>
                  </a:cubicBezTo>
                  <a:cubicBezTo>
                    <a:pt x="445298" y="1939790"/>
                    <a:pt x="382616" y="1916442"/>
                    <a:pt x="334447" y="1871008"/>
                  </a:cubicBezTo>
                  <a:cubicBezTo>
                    <a:pt x="286278" y="1825574"/>
                    <a:pt x="261458" y="1765626"/>
                    <a:pt x="259985" y="1691164"/>
                  </a:cubicBezTo>
                  <a:cubicBezTo>
                    <a:pt x="261458" y="1616807"/>
                    <a:pt x="286278" y="1557280"/>
                    <a:pt x="334447" y="1512582"/>
                  </a:cubicBezTo>
                  <a:cubicBezTo>
                    <a:pt x="382616" y="1467884"/>
                    <a:pt x="445298" y="1444956"/>
                    <a:pt x="522494" y="1443800"/>
                  </a:cubicBezTo>
                  <a:close/>
                  <a:moveTo>
                    <a:pt x="562880" y="0"/>
                  </a:moveTo>
                  <a:cubicBezTo>
                    <a:pt x="723635" y="158"/>
                    <a:pt x="853943" y="40859"/>
                    <a:pt x="953804" y="122105"/>
                  </a:cubicBezTo>
                  <a:cubicBezTo>
                    <a:pt x="1053665" y="203350"/>
                    <a:pt x="1105094" y="324192"/>
                    <a:pt x="1108091" y="484632"/>
                  </a:cubicBezTo>
                  <a:cubicBezTo>
                    <a:pt x="1105587" y="578229"/>
                    <a:pt x="1081726" y="655911"/>
                    <a:pt x="1036509" y="717680"/>
                  </a:cubicBezTo>
                  <a:cubicBezTo>
                    <a:pt x="991291" y="779449"/>
                    <a:pt x="939744" y="835439"/>
                    <a:pt x="881866" y="885652"/>
                  </a:cubicBezTo>
                  <a:cubicBezTo>
                    <a:pt x="823989" y="935865"/>
                    <a:pt x="774808" y="990436"/>
                    <a:pt x="734323" y="1049366"/>
                  </a:cubicBezTo>
                  <a:cubicBezTo>
                    <a:pt x="693839" y="1108295"/>
                    <a:pt x="677077" y="1181718"/>
                    <a:pt x="684038" y="1269635"/>
                  </a:cubicBezTo>
                  <a:lnTo>
                    <a:pt x="358426" y="1269635"/>
                  </a:lnTo>
                  <a:cubicBezTo>
                    <a:pt x="347028" y="1169268"/>
                    <a:pt x="359727" y="1084776"/>
                    <a:pt x="396525" y="1016158"/>
                  </a:cubicBezTo>
                  <a:cubicBezTo>
                    <a:pt x="433322" y="947540"/>
                    <a:pt x="479308" y="887421"/>
                    <a:pt x="534484" y="835801"/>
                  </a:cubicBezTo>
                  <a:cubicBezTo>
                    <a:pt x="589659" y="784181"/>
                    <a:pt x="639117" y="733686"/>
                    <a:pt x="682855" y="684314"/>
                  </a:cubicBezTo>
                  <a:cubicBezTo>
                    <a:pt x="726593" y="634942"/>
                    <a:pt x="749705" y="579320"/>
                    <a:pt x="752189" y="517446"/>
                  </a:cubicBezTo>
                  <a:cubicBezTo>
                    <a:pt x="751611" y="448769"/>
                    <a:pt x="731313" y="395551"/>
                    <a:pt x="691295" y="357795"/>
                  </a:cubicBezTo>
                  <a:cubicBezTo>
                    <a:pt x="651277" y="320038"/>
                    <a:pt x="595010" y="300897"/>
                    <a:pt x="522494" y="300371"/>
                  </a:cubicBezTo>
                  <a:cubicBezTo>
                    <a:pt x="462336" y="300371"/>
                    <a:pt x="406595" y="313623"/>
                    <a:pt x="355271" y="340126"/>
                  </a:cubicBezTo>
                  <a:cubicBezTo>
                    <a:pt x="303947" y="366629"/>
                    <a:pt x="254516" y="406384"/>
                    <a:pt x="206978" y="459391"/>
                  </a:cubicBezTo>
                  <a:lnTo>
                    <a:pt x="0" y="267557"/>
                  </a:lnTo>
                  <a:cubicBezTo>
                    <a:pt x="70781" y="185734"/>
                    <a:pt x="153236" y="120948"/>
                    <a:pt x="247364" y="73200"/>
                  </a:cubicBezTo>
                  <a:cubicBezTo>
                    <a:pt x="341493" y="25452"/>
                    <a:pt x="446665" y="1052"/>
                    <a:pt x="562880" y="0"/>
                  </a:cubicBezTo>
                  <a:close/>
                </a:path>
              </a:pathLst>
            </a:custGeom>
            <a:solidFill>
              <a:schemeClr val="bg1"/>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defRPr/>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pic>
        <p:nvPicPr>
          <p:cNvPr id="3" name="图片 2">
            <a:extLst>
              <a:ext uri="{FF2B5EF4-FFF2-40B4-BE49-F238E27FC236}">
                <a16:creationId xmlns:a16="http://schemas.microsoft.com/office/drawing/2014/main" id="{1E4496DB-7CA0-5A44-ABDE-47FF2524CE9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13113" y="1804507"/>
            <a:ext cx="4502464" cy="3787670"/>
          </a:xfrm>
          <a:prstGeom prst="rect">
            <a:avLst/>
          </a:prstGeom>
        </p:spPr>
      </p:pic>
    </p:spTree>
    <p:extLst>
      <p:ext uri="{BB962C8B-B14F-4D97-AF65-F5344CB8AC3E}">
        <p14:creationId xmlns:p14="http://schemas.microsoft.com/office/powerpoint/2010/main" val="1810437742"/>
      </p:ext>
    </p:extLst>
  </p:cSld>
  <p:clrMapOvr>
    <a:masterClrMapping/>
  </p:clrMapOvr>
  <p:transition spd="slow">
    <p:wipe/>
  </p:transition>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0" r="-10000"/>
          </a:stretch>
        </a:blipFill>
        <a:effectLst/>
      </p:bgPr>
    </p:bg>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AF2DD4E3-7EDB-4C5B-A4ED-C04FCD7B344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4264" y="-964351"/>
            <a:ext cx="9981862" cy="7459966"/>
          </a:xfrm>
          <a:prstGeom prst="rect">
            <a:avLst/>
          </a:prstGeom>
        </p:spPr>
      </p:pic>
      <p:sp>
        <p:nvSpPr>
          <p:cNvPr id="3" name="文本框 2">
            <a:extLst>
              <a:ext uri="{FF2B5EF4-FFF2-40B4-BE49-F238E27FC236}">
                <a16:creationId xmlns:a16="http://schemas.microsoft.com/office/drawing/2014/main" id="{2EFB6B22-AD79-4D42-93EF-F2191749455C}"/>
              </a:ext>
            </a:extLst>
          </p:cNvPr>
          <p:cNvSpPr txBox="1"/>
          <p:nvPr/>
        </p:nvSpPr>
        <p:spPr>
          <a:xfrm>
            <a:off x="2667476" y="1920720"/>
            <a:ext cx="1648208" cy="1508105"/>
          </a:xfrm>
          <a:prstGeom prst="rect">
            <a:avLst/>
          </a:prstGeom>
          <a:noFill/>
        </p:spPr>
        <p:txBody>
          <a:bodyPr wrap="none" rtlCol="0">
            <a:spAutoFit/>
          </a:bodyPr>
          <a:lstStyle/>
          <a:p>
            <a:pPr defTabSz="914034" fontAlgn="base">
              <a:spcBef>
                <a:spcPct val="0"/>
              </a:spcBef>
              <a:spcAft>
                <a:spcPct val="0"/>
              </a:spcAft>
            </a:pPr>
            <a:r>
              <a:rPr kumimoji="1" lang="en-US" altLang="zh-CN" sz="3200" b="1" dirty="0">
                <a:solidFill>
                  <a:schemeClr val="bg1"/>
                </a:solidFill>
                <a:latin typeface="优设标题黑" panose="00000500000000000000" pitchFamily="2" charset="-122"/>
                <a:ea typeface="优设标题黑" panose="00000500000000000000" pitchFamily="2" charset="-122"/>
              </a:rPr>
              <a:t>PART </a:t>
            </a:r>
          </a:p>
          <a:p>
            <a:pPr defTabSz="914034" fontAlgn="base">
              <a:spcBef>
                <a:spcPct val="0"/>
              </a:spcBef>
              <a:spcAft>
                <a:spcPct val="0"/>
              </a:spcAft>
            </a:pPr>
            <a:r>
              <a:rPr kumimoji="1" lang="en-US" altLang="zh-CN" sz="6000" b="1" dirty="0">
                <a:solidFill>
                  <a:schemeClr val="bg1"/>
                </a:solidFill>
                <a:latin typeface="优设标题黑" panose="00000500000000000000" pitchFamily="2" charset="-122"/>
                <a:ea typeface="优设标题黑" panose="00000500000000000000" pitchFamily="2" charset="-122"/>
              </a:rPr>
              <a:t>04</a:t>
            </a:r>
            <a:endParaRPr kumimoji="1" lang="zh-CN" altLang="en-US" sz="3200" b="1" dirty="0">
              <a:solidFill>
                <a:schemeClr val="bg1"/>
              </a:solidFill>
              <a:latin typeface="优设标题黑" panose="00000500000000000000" pitchFamily="2" charset="-122"/>
              <a:ea typeface="优设标题黑" panose="00000500000000000000" pitchFamily="2" charset="-122"/>
            </a:endParaRPr>
          </a:p>
        </p:txBody>
      </p:sp>
      <p:sp>
        <p:nvSpPr>
          <p:cNvPr id="16" name="矩形 15">
            <a:extLst>
              <a:ext uri="{FF2B5EF4-FFF2-40B4-BE49-F238E27FC236}">
                <a16:creationId xmlns:a16="http://schemas.microsoft.com/office/drawing/2014/main" id="{ED945FAC-3FB4-4968-BBCD-46D265848F80}"/>
              </a:ext>
            </a:extLst>
          </p:cNvPr>
          <p:cNvSpPr/>
          <p:nvPr/>
        </p:nvSpPr>
        <p:spPr>
          <a:xfrm>
            <a:off x="4401140" y="2015128"/>
            <a:ext cx="4927362" cy="1107547"/>
          </a:xfrm>
          <a:prstGeom prst="rect">
            <a:avLst/>
          </a:prstGeom>
        </p:spPr>
        <p:txBody>
          <a:bodyPr wrap="square">
            <a:spAutoFit/>
          </a:bodyPr>
          <a:lstStyle/>
          <a:p>
            <a:pPr algn="dist" defTabSz="914034" fontAlgn="base">
              <a:spcBef>
                <a:spcPct val="0"/>
              </a:spcBef>
              <a:spcAft>
                <a:spcPct val="0"/>
              </a:spcAft>
              <a:defRPr/>
            </a:pPr>
            <a:r>
              <a:rPr lang="zh-CN" altLang="en-US" sz="6597" b="1" dirty="0">
                <a:solidFill>
                  <a:srgbClr val="FFFFFF"/>
                </a:solidFill>
                <a:latin typeface="优设标题黑" panose="00000500000000000000" pitchFamily="2" charset="-122"/>
                <a:ea typeface="优设标题黑" panose="00000500000000000000" pitchFamily="2" charset="-122"/>
              </a:rPr>
              <a:t>实训任务</a:t>
            </a:r>
          </a:p>
        </p:txBody>
      </p:sp>
      <p:sp>
        <p:nvSpPr>
          <p:cNvPr id="17" name="文本框 16">
            <a:extLst>
              <a:ext uri="{FF2B5EF4-FFF2-40B4-BE49-F238E27FC236}">
                <a16:creationId xmlns:a16="http://schemas.microsoft.com/office/drawing/2014/main" id="{919E3E50-4486-49A5-A5E7-A04C69F944D7}"/>
              </a:ext>
            </a:extLst>
          </p:cNvPr>
          <p:cNvSpPr txBox="1"/>
          <p:nvPr/>
        </p:nvSpPr>
        <p:spPr>
          <a:xfrm>
            <a:off x="2420468" y="4427691"/>
            <a:ext cx="5110326" cy="295978"/>
          </a:xfrm>
          <a:prstGeom prst="rect">
            <a:avLst/>
          </a:prstGeom>
          <a:noFill/>
        </p:spPr>
        <p:txBody>
          <a:bodyPr wrap="square" rtlCol="0">
            <a:spAutoFit/>
          </a:bodyPr>
          <a:lstStyle/>
          <a:p>
            <a:pPr defTabSz="914034" fontAlgn="base">
              <a:lnSpc>
                <a:spcPct val="150000"/>
              </a:lnSpc>
              <a:spcBef>
                <a:spcPct val="0"/>
              </a:spcBef>
              <a:spcAft>
                <a:spcPct val="0"/>
              </a:spcAft>
            </a:pPr>
            <a:r>
              <a:rPr lang="en-US" altLang="zh-CN" sz="1000" dirty="0">
                <a:solidFill>
                  <a:srgbClr val="FFFFFF"/>
                </a:solidFill>
                <a:latin typeface="优设标题黑" panose="00000500000000000000" pitchFamily="2" charset="-122"/>
                <a:ea typeface="优设标题黑" panose="00000500000000000000" pitchFamily="2" charset="-122"/>
              </a:rPr>
              <a:t>Simulation Tasks</a:t>
            </a:r>
          </a:p>
        </p:txBody>
      </p:sp>
      <p:sp>
        <p:nvSpPr>
          <p:cNvPr id="28" name="664867">
            <a:extLst>
              <a:ext uri="{FF2B5EF4-FFF2-40B4-BE49-F238E27FC236}">
                <a16:creationId xmlns:a16="http://schemas.microsoft.com/office/drawing/2014/main" id="{D5657F55-3AE1-46EB-9DEE-E69FF5251B7A}"/>
              </a:ext>
            </a:extLst>
          </p:cNvPr>
          <p:cNvSpPr txBox="1"/>
          <p:nvPr/>
        </p:nvSpPr>
        <p:spPr>
          <a:xfrm>
            <a:off x="10131118" y="4878066"/>
            <a:ext cx="1894994" cy="369188"/>
          </a:xfrm>
          <a:prstGeom prst="rect">
            <a:avLst/>
          </a:prstGeom>
          <a:noFill/>
        </p:spPr>
        <p:txBody>
          <a:bodyPr wrap="square" rtlCol="0">
            <a:spAutoFit/>
          </a:bodyPr>
          <a:lstStyle/>
          <a:p>
            <a:pPr marL="285636" indent="-285636" defTabSz="914034" fontAlgn="base">
              <a:spcBef>
                <a:spcPct val="0"/>
              </a:spcBef>
              <a:spcAft>
                <a:spcPct val="0"/>
              </a:spcAft>
              <a:buFont typeface="Arial" panose="020B0604020202020204" pitchFamily="34" charset="0"/>
              <a:buChar char="•"/>
              <a:defRPr/>
            </a:pPr>
            <a:r>
              <a:rPr lang="zh-CN" altLang="en-US" sz="1799" dirty="0">
                <a:solidFill>
                  <a:schemeClr val="bg1"/>
                </a:solidFill>
                <a:latin typeface="优设标题黑" panose="00000500000000000000" pitchFamily="2" charset="-122"/>
                <a:ea typeface="优设标题黑" panose="00000500000000000000" pitchFamily="2" charset="-122"/>
              </a:rPr>
              <a:t>实训目的</a:t>
            </a:r>
          </a:p>
        </p:txBody>
      </p:sp>
      <p:sp>
        <p:nvSpPr>
          <p:cNvPr id="29" name="036296">
            <a:extLst>
              <a:ext uri="{FF2B5EF4-FFF2-40B4-BE49-F238E27FC236}">
                <a16:creationId xmlns:a16="http://schemas.microsoft.com/office/drawing/2014/main" id="{3BE936F3-C5EE-4011-B4F7-AAD51A0F2130}"/>
              </a:ext>
            </a:extLst>
          </p:cNvPr>
          <p:cNvSpPr txBox="1"/>
          <p:nvPr/>
        </p:nvSpPr>
        <p:spPr>
          <a:xfrm>
            <a:off x="10131119" y="5826574"/>
            <a:ext cx="2547120" cy="369188"/>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marL="285636" indent="-285636" defTabSz="914034" fontAlgn="base">
              <a:spcBef>
                <a:spcPct val="0"/>
              </a:spcBef>
              <a:spcAft>
                <a:spcPct val="0"/>
              </a:spcAft>
              <a:buFont typeface="Arial" panose="020B0604020202020204" pitchFamily="34" charset="0"/>
              <a:buChar char="•"/>
              <a:defRPr/>
            </a:pPr>
            <a:r>
              <a:rPr lang="zh-CN" altLang="en-US" sz="1799" dirty="0">
                <a:solidFill>
                  <a:schemeClr val="bg1"/>
                </a:solidFill>
                <a:latin typeface="优设标题黑" panose="00000500000000000000" pitchFamily="2" charset="-122"/>
                <a:ea typeface="优设标题黑" panose="00000500000000000000" pitchFamily="2" charset="-122"/>
              </a:rPr>
              <a:t>实训报告</a:t>
            </a:r>
          </a:p>
        </p:txBody>
      </p:sp>
      <p:sp>
        <p:nvSpPr>
          <p:cNvPr id="30" name="871467">
            <a:extLst>
              <a:ext uri="{FF2B5EF4-FFF2-40B4-BE49-F238E27FC236}">
                <a16:creationId xmlns:a16="http://schemas.microsoft.com/office/drawing/2014/main" id="{1A36F464-429C-4BFA-B684-E30729F554C7}"/>
              </a:ext>
            </a:extLst>
          </p:cNvPr>
          <p:cNvSpPr txBox="1"/>
          <p:nvPr/>
        </p:nvSpPr>
        <p:spPr>
          <a:xfrm>
            <a:off x="10131118" y="5327897"/>
            <a:ext cx="2394163" cy="369188"/>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marL="285636" indent="-285636" defTabSz="914034" fontAlgn="base">
              <a:spcBef>
                <a:spcPct val="0"/>
              </a:spcBef>
              <a:spcAft>
                <a:spcPct val="0"/>
              </a:spcAft>
              <a:buFont typeface="Arial" panose="020B0604020202020204" pitchFamily="34" charset="0"/>
              <a:buChar char="•"/>
              <a:defRPr/>
            </a:pPr>
            <a:r>
              <a:rPr lang="zh-CN" altLang="en-US" sz="1799" dirty="0">
                <a:solidFill>
                  <a:schemeClr val="bg1"/>
                </a:solidFill>
                <a:latin typeface="优设标题黑" panose="00000500000000000000" pitchFamily="2" charset="-122"/>
                <a:ea typeface="优设标题黑" panose="00000500000000000000" pitchFamily="2" charset="-122"/>
              </a:rPr>
              <a:t>实训要求</a:t>
            </a:r>
          </a:p>
        </p:txBody>
      </p:sp>
    </p:spTree>
    <p:extLst>
      <p:ext uri="{BB962C8B-B14F-4D97-AF65-F5344CB8AC3E}">
        <p14:creationId xmlns:p14="http://schemas.microsoft.com/office/powerpoint/2010/main" val="182158326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blinds(horizontal)">
                                      <p:cBhvr>
                                        <p:cTn id="1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045952">
            <a:extLst>
              <a:ext uri="{FF2B5EF4-FFF2-40B4-BE49-F238E27FC236}">
                <a16:creationId xmlns:a16="http://schemas.microsoft.com/office/drawing/2014/main" id="{3BF293E1-C822-4AFE-BB52-4D707046B016}"/>
              </a:ext>
            </a:extLst>
          </p:cNvPr>
          <p:cNvSpPr/>
          <p:nvPr/>
        </p:nvSpPr>
        <p:spPr>
          <a:xfrm>
            <a:off x="4484113" y="2820503"/>
            <a:ext cx="7529804" cy="2541530"/>
          </a:xfrm>
          <a:prstGeom prst="rect">
            <a:avLst/>
          </a:prstGeom>
          <a:noFill/>
        </p:spPr>
        <p:txBody>
          <a:bodyPr wrap="square" lIns="0" tIns="0" rIns="0" bIns="0">
            <a:spAutoFit/>
          </a:bodyPr>
          <a:lstStyle/>
          <a:p>
            <a:pPr algn="just" defTabSz="913668" fontAlgn="base">
              <a:lnSpc>
                <a:spcPct val="120000"/>
              </a:lnSpc>
              <a:spcBef>
                <a:spcPct val="0"/>
              </a:spcBef>
              <a:spcAft>
                <a:spcPct val="0"/>
              </a:spcAft>
            </a:pPr>
            <a:r>
              <a:rPr lang="zh-CN" altLang="en-US" sz="28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2800" dirty="0">
                <a:solidFill>
                  <a:schemeClr val="accent1">
                    <a:lumMod val="75000"/>
                  </a:schemeClr>
                </a:solidFill>
                <a:latin typeface="优设标题黑" panose="00000500000000000000" pitchFamily="2" charset="-122"/>
                <a:ea typeface="优设标题黑" panose="00000500000000000000" pitchFamily="2" charset="-122"/>
                <a:sym typeface="+mn-lt"/>
              </a:rPr>
              <a:t>1</a:t>
            </a:r>
            <a:r>
              <a:rPr lang="zh-CN" altLang="en-US" sz="2800" dirty="0">
                <a:solidFill>
                  <a:schemeClr val="accent1">
                    <a:lumMod val="75000"/>
                  </a:schemeClr>
                </a:solidFill>
                <a:latin typeface="优设标题黑" panose="00000500000000000000" pitchFamily="2" charset="-122"/>
                <a:ea typeface="优设标题黑" panose="00000500000000000000" pitchFamily="2" charset="-122"/>
                <a:sym typeface="+mn-lt"/>
              </a:rPr>
              <a:t>）掌握直播选品策略。</a:t>
            </a:r>
          </a:p>
          <a:p>
            <a:pPr algn="just" defTabSz="913668" fontAlgn="base">
              <a:lnSpc>
                <a:spcPct val="120000"/>
              </a:lnSpc>
              <a:spcBef>
                <a:spcPct val="0"/>
              </a:spcBef>
              <a:spcAft>
                <a:spcPct val="0"/>
              </a:spcAft>
            </a:pPr>
            <a:r>
              <a:rPr lang="zh-CN" altLang="en-US" sz="28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2800" dirty="0">
                <a:solidFill>
                  <a:schemeClr val="accent1">
                    <a:lumMod val="75000"/>
                  </a:schemeClr>
                </a:solidFill>
                <a:latin typeface="优设标题黑" panose="00000500000000000000" pitchFamily="2" charset="-122"/>
                <a:ea typeface="优设标题黑" panose="00000500000000000000" pitchFamily="2" charset="-122"/>
                <a:sym typeface="+mn-lt"/>
              </a:rPr>
              <a:t>2</a:t>
            </a:r>
            <a:r>
              <a:rPr lang="zh-CN" altLang="en-US" sz="2800" dirty="0">
                <a:solidFill>
                  <a:schemeClr val="accent1">
                    <a:lumMod val="75000"/>
                  </a:schemeClr>
                </a:solidFill>
                <a:latin typeface="优设标题黑" panose="00000500000000000000" pitchFamily="2" charset="-122"/>
                <a:ea typeface="优设标题黑" panose="00000500000000000000" pitchFamily="2" charset="-122"/>
                <a:sym typeface="+mn-lt"/>
              </a:rPr>
              <a:t>）掌握直播商品结构规划要点。</a:t>
            </a:r>
          </a:p>
          <a:p>
            <a:pPr algn="just" defTabSz="913668" fontAlgn="base">
              <a:lnSpc>
                <a:spcPct val="120000"/>
              </a:lnSpc>
              <a:spcBef>
                <a:spcPct val="0"/>
              </a:spcBef>
              <a:spcAft>
                <a:spcPct val="0"/>
              </a:spcAft>
            </a:pPr>
            <a:r>
              <a:rPr lang="zh-CN" altLang="en-US" sz="28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2800" dirty="0">
                <a:solidFill>
                  <a:schemeClr val="accent1">
                    <a:lumMod val="75000"/>
                  </a:schemeClr>
                </a:solidFill>
                <a:latin typeface="优设标题黑" panose="00000500000000000000" pitchFamily="2" charset="-122"/>
                <a:ea typeface="优设标题黑" panose="00000500000000000000" pitchFamily="2" charset="-122"/>
                <a:sym typeface="+mn-lt"/>
              </a:rPr>
              <a:t>3</a:t>
            </a:r>
            <a:r>
              <a:rPr lang="zh-CN" altLang="en-US" sz="2800" dirty="0">
                <a:solidFill>
                  <a:schemeClr val="accent1">
                    <a:lumMod val="75000"/>
                  </a:schemeClr>
                </a:solidFill>
                <a:latin typeface="优设标题黑" panose="00000500000000000000" pitchFamily="2" charset="-122"/>
                <a:ea typeface="优设标题黑" panose="00000500000000000000" pitchFamily="2" charset="-122"/>
                <a:sym typeface="+mn-lt"/>
              </a:rPr>
              <a:t>）能够对直播间商品进行规划。</a:t>
            </a:r>
          </a:p>
          <a:p>
            <a:pPr algn="just" defTabSz="913668" fontAlgn="base">
              <a:lnSpc>
                <a:spcPct val="120000"/>
              </a:lnSpc>
              <a:spcBef>
                <a:spcPct val="0"/>
              </a:spcBef>
              <a:spcAft>
                <a:spcPct val="0"/>
              </a:spcAft>
            </a:pPr>
            <a:r>
              <a:rPr lang="zh-CN" altLang="en-US" sz="28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2800" dirty="0">
                <a:solidFill>
                  <a:schemeClr val="accent1">
                    <a:lumMod val="75000"/>
                  </a:schemeClr>
                </a:solidFill>
                <a:latin typeface="优设标题黑" panose="00000500000000000000" pitchFamily="2" charset="-122"/>
                <a:ea typeface="优设标题黑" panose="00000500000000000000" pitchFamily="2" charset="-122"/>
                <a:sym typeface="+mn-lt"/>
              </a:rPr>
              <a:t>4</a:t>
            </a:r>
            <a:r>
              <a:rPr lang="zh-CN" altLang="en-US" sz="2800" dirty="0">
                <a:solidFill>
                  <a:schemeClr val="accent1">
                    <a:lumMod val="75000"/>
                  </a:schemeClr>
                </a:solidFill>
                <a:latin typeface="优设标题黑" panose="00000500000000000000" pitchFamily="2" charset="-122"/>
                <a:ea typeface="优设标题黑" panose="00000500000000000000" pitchFamily="2" charset="-122"/>
                <a:sym typeface="+mn-lt"/>
              </a:rPr>
              <a:t>）能够对直播间商品进行定价。</a:t>
            </a:r>
          </a:p>
          <a:p>
            <a:pPr algn="just" defTabSz="913668" fontAlgn="base">
              <a:lnSpc>
                <a:spcPct val="120000"/>
              </a:lnSpc>
              <a:spcBef>
                <a:spcPct val="0"/>
              </a:spcBef>
              <a:spcAft>
                <a:spcPct val="0"/>
              </a:spcAft>
            </a:pPr>
            <a:r>
              <a:rPr lang="zh-CN" altLang="en-US" sz="28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2800" dirty="0">
                <a:solidFill>
                  <a:schemeClr val="accent1">
                    <a:lumMod val="75000"/>
                  </a:schemeClr>
                </a:solidFill>
                <a:latin typeface="优设标题黑" panose="00000500000000000000" pitchFamily="2" charset="-122"/>
                <a:ea typeface="优设标题黑" panose="00000500000000000000" pitchFamily="2" charset="-122"/>
                <a:sym typeface="+mn-lt"/>
              </a:rPr>
              <a:t>5</a:t>
            </a:r>
            <a:r>
              <a:rPr lang="zh-CN" altLang="en-US" sz="2800" dirty="0">
                <a:solidFill>
                  <a:schemeClr val="accent1">
                    <a:lumMod val="75000"/>
                  </a:schemeClr>
                </a:solidFill>
                <a:latin typeface="优设标题黑" panose="00000500000000000000" pitchFamily="2" charset="-122"/>
                <a:ea typeface="优设标题黑" panose="00000500000000000000" pitchFamily="2" charset="-122"/>
                <a:sym typeface="+mn-lt"/>
              </a:rPr>
              <a:t>）挖掘身边的农产品开展直播助农活动。</a:t>
            </a:r>
          </a:p>
        </p:txBody>
      </p:sp>
      <p:pic>
        <p:nvPicPr>
          <p:cNvPr id="6" name="图片 5">
            <a:extLst>
              <a:ext uri="{FF2B5EF4-FFF2-40B4-BE49-F238E27FC236}">
                <a16:creationId xmlns:a16="http://schemas.microsoft.com/office/drawing/2014/main" id="{3ADFF45A-AD97-7844-BAE2-44C5CB199B2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32457" y="2535367"/>
            <a:ext cx="3781396" cy="3388319"/>
          </a:xfrm>
          <a:prstGeom prst="rect">
            <a:avLst/>
          </a:prstGeom>
        </p:spPr>
      </p:pic>
      <p:sp>
        <p:nvSpPr>
          <p:cNvPr id="2" name="613131">
            <a:extLst>
              <a:ext uri="{FF2B5EF4-FFF2-40B4-BE49-F238E27FC236}">
                <a16:creationId xmlns:a16="http://schemas.microsoft.com/office/drawing/2014/main" id="{915DC91A-2D93-2859-CC14-498CB8B9A424}"/>
              </a:ext>
            </a:extLst>
          </p:cNvPr>
          <p:cNvSpPr/>
          <p:nvPr/>
        </p:nvSpPr>
        <p:spPr>
          <a:xfrm>
            <a:off x="4926564" y="1900552"/>
            <a:ext cx="3005952" cy="769441"/>
          </a:xfrm>
          <a:prstGeom prst="rect">
            <a:avLst/>
          </a:prstGeom>
        </p:spPr>
        <p:txBody>
          <a:bodyPr wrap="none">
            <a:spAutoFit/>
          </a:bodyPr>
          <a:lstStyle/>
          <a:p>
            <a:pPr algn="ctr" defTabSz="914034" fontAlgn="base">
              <a:spcBef>
                <a:spcPct val="0"/>
              </a:spcBef>
              <a:spcAft>
                <a:spcPct val="0"/>
              </a:spcAft>
            </a:pPr>
            <a:r>
              <a:rPr lang="zh-CN" altLang="en-US" sz="4400" dirty="0">
                <a:solidFill>
                  <a:schemeClr val="accent1">
                    <a:lumMod val="75000"/>
                  </a:schemeClr>
                </a:solidFill>
                <a:latin typeface="优设标题黑" panose="00000500000000000000" pitchFamily="2" charset="-122"/>
                <a:ea typeface="优设标题黑" panose="00000500000000000000" pitchFamily="2" charset="-122"/>
              </a:rPr>
              <a:t>实训目的：</a:t>
            </a:r>
          </a:p>
        </p:txBody>
      </p:sp>
      <p:sp>
        <p:nvSpPr>
          <p:cNvPr id="4" name="613131">
            <a:extLst>
              <a:ext uri="{FF2B5EF4-FFF2-40B4-BE49-F238E27FC236}">
                <a16:creationId xmlns:a16="http://schemas.microsoft.com/office/drawing/2014/main" id="{FC5AF791-4DE2-C052-9182-D1D90CFB512C}"/>
              </a:ext>
            </a:extLst>
          </p:cNvPr>
          <p:cNvSpPr/>
          <p:nvPr/>
        </p:nvSpPr>
        <p:spPr>
          <a:xfrm>
            <a:off x="1544974" y="1042156"/>
            <a:ext cx="9417963" cy="707886"/>
          </a:xfrm>
          <a:prstGeom prst="rect">
            <a:avLst/>
          </a:prstGeom>
        </p:spPr>
        <p:txBody>
          <a:bodyPr wrap="none">
            <a:spAutoFit/>
          </a:bodyPr>
          <a:lstStyle/>
          <a:p>
            <a:pPr algn="ctr" defTabSz="914034" fontAlgn="base">
              <a:spcBef>
                <a:spcPct val="0"/>
              </a:spcBef>
              <a:spcAft>
                <a:spcPct val="0"/>
              </a:spcAft>
            </a:pPr>
            <a:r>
              <a:rPr lang="zh-CN" altLang="en-US" sz="4000" dirty="0">
                <a:solidFill>
                  <a:srgbClr val="000000"/>
                </a:solidFill>
                <a:latin typeface="优设标题黑" panose="00000500000000000000" pitchFamily="2" charset="-122"/>
                <a:ea typeface="优设标题黑" panose="00000500000000000000" pitchFamily="2" charset="-122"/>
              </a:rPr>
              <a:t>实训任务四、挖掘家乡适合直播的农产品</a:t>
            </a:r>
          </a:p>
        </p:txBody>
      </p:sp>
    </p:spTree>
    <p:extLst>
      <p:ext uri="{BB962C8B-B14F-4D97-AF65-F5344CB8AC3E}">
        <p14:creationId xmlns:p14="http://schemas.microsoft.com/office/powerpoint/2010/main" val="2950213258"/>
      </p:ext>
    </p:extLst>
  </p:cSld>
  <p:clrMapOvr>
    <a:masterClrMapping/>
  </p:clrMapOvr>
  <p:transition spd="slow">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121658">
            <a:extLst>
              <a:ext uri="{FF2B5EF4-FFF2-40B4-BE49-F238E27FC236}">
                <a16:creationId xmlns:a16="http://schemas.microsoft.com/office/drawing/2014/main" id="{6A8FA582-AB00-44D3-B431-CE61C080A739}"/>
              </a:ext>
            </a:extLst>
          </p:cNvPr>
          <p:cNvSpPr txBox="1"/>
          <p:nvPr/>
        </p:nvSpPr>
        <p:spPr>
          <a:xfrm>
            <a:off x="2899497" y="2409344"/>
            <a:ext cx="7793087" cy="2246769"/>
          </a:xfrm>
          <a:prstGeom prst="rect">
            <a:avLst/>
          </a:prstGeom>
        </p:spPr>
        <p:txBody>
          <a:bodyPr wrap="square">
            <a:spAutoFit/>
          </a:bodyPr>
          <a:lstStyle>
            <a:defPPr>
              <a:defRPr lang="zh-CN"/>
            </a:defPPr>
            <a:lvl1pPr>
              <a:defRPr sz="2000" b="1">
                <a:latin typeface="微软雅黑" panose="020B0503020204020204" pitchFamily="34" charset="-122"/>
                <a:ea typeface="微软雅黑" panose="020B0503020204020204" pitchFamily="34" charset="-122"/>
                <a:cs typeface="+mn-ea"/>
              </a:defRPr>
            </a:lvl1pPr>
          </a:lstStyle>
          <a:p>
            <a:pPr indent="457200" defTabSz="914034" fontAlgn="base">
              <a:lnSpc>
                <a:spcPct val="150000"/>
              </a:lnSpc>
              <a:spcBef>
                <a:spcPts val="600"/>
              </a:spcBef>
              <a:spcAft>
                <a:spcPts val="600"/>
              </a:spcAft>
            </a:pPr>
            <a:r>
              <a:rPr lang="zh-CN" altLang="en-US" sz="2400" b="0" dirty="0">
                <a:solidFill>
                  <a:srgbClr val="000000"/>
                </a:solidFill>
                <a:latin typeface="优设标题黑" panose="00000500000000000000" pitchFamily="2" charset="-122"/>
                <a:ea typeface="优设标题黑" panose="00000500000000000000" pitchFamily="2" charset="-122"/>
              </a:rPr>
              <a:t>请根据所学内容，对家乡的特色农产品进行调研，选取合适的农产品作为后期直播带货的商品。</a:t>
            </a:r>
          </a:p>
          <a:p>
            <a:pPr defTabSz="914034" fontAlgn="base">
              <a:spcBef>
                <a:spcPts val="600"/>
              </a:spcBef>
              <a:spcAft>
                <a:spcPts val="600"/>
              </a:spcAft>
            </a:pPr>
            <a:r>
              <a:rPr lang="zh-CN" altLang="en-US" sz="2400" b="0" dirty="0">
                <a:solidFill>
                  <a:srgbClr val="000000"/>
                </a:solidFill>
                <a:latin typeface="优设标题黑" panose="00000500000000000000" pitchFamily="2" charset="-122"/>
                <a:ea typeface="优设标题黑" panose="00000500000000000000" pitchFamily="2" charset="-122"/>
              </a:rPr>
              <a:t>（</a:t>
            </a:r>
            <a:r>
              <a:rPr lang="en-US" altLang="zh-CN" sz="2400" b="0" dirty="0">
                <a:solidFill>
                  <a:srgbClr val="000000"/>
                </a:solidFill>
                <a:latin typeface="优设标题黑" panose="00000500000000000000" pitchFamily="2" charset="-122"/>
                <a:ea typeface="优设标题黑" panose="00000500000000000000" pitchFamily="2" charset="-122"/>
              </a:rPr>
              <a:t>1</a:t>
            </a:r>
            <a:r>
              <a:rPr lang="zh-CN" altLang="en-US" sz="2400" b="0" dirty="0">
                <a:solidFill>
                  <a:srgbClr val="000000"/>
                </a:solidFill>
                <a:latin typeface="优设标题黑" panose="00000500000000000000" pitchFamily="2" charset="-122"/>
                <a:ea typeface="优设标题黑" panose="00000500000000000000" pitchFamily="2" charset="-122"/>
              </a:rPr>
              <a:t>）调研家乡特色农副产品，选取合适的直播带货商品。</a:t>
            </a:r>
          </a:p>
          <a:p>
            <a:pPr defTabSz="914034" fontAlgn="base">
              <a:spcBef>
                <a:spcPts val="600"/>
              </a:spcBef>
              <a:spcAft>
                <a:spcPts val="600"/>
              </a:spcAft>
            </a:pPr>
            <a:r>
              <a:rPr lang="zh-CN" altLang="en-US" sz="2400" b="0" dirty="0">
                <a:solidFill>
                  <a:srgbClr val="000000"/>
                </a:solidFill>
                <a:latin typeface="优设标题黑" panose="00000500000000000000" pitchFamily="2" charset="-122"/>
                <a:ea typeface="优设标题黑" panose="00000500000000000000" pitchFamily="2" charset="-122"/>
              </a:rPr>
              <a:t>（</a:t>
            </a:r>
            <a:r>
              <a:rPr lang="en-US" altLang="zh-CN" sz="2400" b="0" dirty="0">
                <a:solidFill>
                  <a:srgbClr val="000000"/>
                </a:solidFill>
                <a:latin typeface="优设标题黑" panose="00000500000000000000" pitchFamily="2" charset="-122"/>
                <a:ea typeface="优设标题黑" panose="00000500000000000000" pitchFamily="2" charset="-122"/>
              </a:rPr>
              <a:t>2</a:t>
            </a:r>
            <a:r>
              <a:rPr lang="zh-CN" altLang="en-US" sz="2400" b="0" dirty="0">
                <a:solidFill>
                  <a:srgbClr val="000000"/>
                </a:solidFill>
                <a:latin typeface="优设标题黑" panose="00000500000000000000" pitchFamily="2" charset="-122"/>
                <a:ea typeface="优设标题黑" panose="00000500000000000000" pitchFamily="2" charset="-122"/>
              </a:rPr>
              <a:t>）总结选取的产品的卖点，设计直播间商品上架顺序。</a:t>
            </a:r>
          </a:p>
        </p:txBody>
      </p:sp>
      <p:grpSp>
        <p:nvGrpSpPr>
          <p:cNvPr id="2" name="545950">
            <a:extLst>
              <a:ext uri="{FF2B5EF4-FFF2-40B4-BE49-F238E27FC236}">
                <a16:creationId xmlns:a16="http://schemas.microsoft.com/office/drawing/2014/main" id="{BBF2A09E-6BF9-4793-8AA3-4D5907B5A9E9}"/>
              </a:ext>
            </a:extLst>
          </p:cNvPr>
          <p:cNvGrpSpPr/>
          <p:nvPr/>
        </p:nvGrpSpPr>
        <p:grpSpPr>
          <a:xfrm>
            <a:off x="1153256" y="2354197"/>
            <a:ext cx="1690305" cy="1690304"/>
            <a:chOff x="1153706" y="2353777"/>
            <a:chExt cx="1690965" cy="1690964"/>
          </a:xfrm>
        </p:grpSpPr>
        <p:sp>
          <p:nvSpPr>
            <p:cNvPr id="54" name="974014">
              <a:extLst>
                <a:ext uri="{FF2B5EF4-FFF2-40B4-BE49-F238E27FC236}">
                  <a16:creationId xmlns:a16="http://schemas.microsoft.com/office/drawing/2014/main" id="{47BCE890-A568-4496-BEDB-93BC45ECB574}"/>
                </a:ext>
              </a:extLst>
            </p:cNvPr>
            <p:cNvSpPr/>
            <p:nvPr/>
          </p:nvSpPr>
          <p:spPr bwMode="auto">
            <a:xfrm>
              <a:off x="1153706" y="2353777"/>
              <a:ext cx="1690965" cy="1690964"/>
            </a:xfrm>
            <a:prstGeom prst="ellipse">
              <a:avLst/>
            </a:prstGeom>
            <a:solidFill>
              <a:srgbClr val="0760D9"/>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endParaRPr lang="zh-CN" altLang="en-US" sz="1999" dirty="0">
                <a:solidFill>
                  <a:srgbClr val="FFFFFF"/>
                </a:solidFill>
                <a:latin typeface="优设标题黑" panose="00000500000000000000" pitchFamily="2" charset="-122"/>
                <a:ea typeface="优设标题黑" panose="00000500000000000000" pitchFamily="2" charset="-122"/>
              </a:endParaRPr>
            </a:p>
          </p:txBody>
        </p:sp>
        <p:sp>
          <p:nvSpPr>
            <p:cNvPr id="55" name="719295">
              <a:extLst>
                <a:ext uri="{FF2B5EF4-FFF2-40B4-BE49-F238E27FC236}">
                  <a16:creationId xmlns:a16="http://schemas.microsoft.com/office/drawing/2014/main" id="{4EB79771-49E6-47F9-803B-4CF9B77B436C}"/>
                </a:ext>
              </a:extLst>
            </p:cNvPr>
            <p:cNvSpPr/>
            <p:nvPr/>
          </p:nvSpPr>
          <p:spPr bwMode="auto">
            <a:xfrm rot="2700000">
              <a:off x="1813991" y="2954946"/>
              <a:ext cx="865676" cy="983550"/>
            </a:xfrm>
            <a:prstGeom prst="rect">
              <a:avLst/>
            </a:prstGeom>
            <a:gradFill>
              <a:gsLst>
                <a:gs pos="0">
                  <a:schemeClr val="tx1">
                    <a:alpha val="40000"/>
                  </a:schemeClr>
                </a:gs>
                <a:gs pos="100000">
                  <a:schemeClr val="tx1">
                    <a:alpha val="0"/>
                  </a:schemeClr>
                </a:gs>
              </a:gsLst>
              <a:lin ang="0" scaled="0"/>
            </a:gradFill>
            <a:ln w="9525" cap="flat" cmpd="sng" algn="ctr">
              <a:noFill/>
              <a:prstDash val="solid"/>
              <a:round/>
              <a:headEnd type="none" w="med" len="med"/>
              <a:tailEnd type="none" w="med" len="med"/>
            </a:ln>
            <a:effectLst/>
          </p:spPr>
          <p:txBody>
            <a:bodyPr vert="horz" wrap="square" lIns="91356" tIns="45678" rIns="91356" bIns="45678" numCol="1" rtlCol="0" anchor="t" anchorCtr="0" compatLnSpc="1">
              <a:prstTxWarp prst="textNoShape">
                <a:avLst/>
              </a:prstTxWarp>
            </a:bodyPr>
            <a:lstStyle/>
            <a:p>
              <a:pPr defTabSz="913577" fontAlgn="base">
                <a:spcBef>
                  <a:spcPct val="0"/>
                </a:spcBef>
                <a:spcAft>
                  <a:spcPct val="0"/>
                </a:spcAft>
                <a:defRPr/>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56" name="180615">
              <a:extLst>
                <a:ext uri="{FF2B5EF4-FFF2-40B4-BE49-F238E27FC236}">
                  <a16:creationId xmlns:a16="http://schemas.microsoft.com/office/drawing/2014/main" id="{76995BED-C966-4CA4-A7AF-AC4CAF6EAA65}"/>
                </a:ext>
              </a:extLst>
            </p:cNvPr>
            <p:cNvSpPr/>
            <p:nvPr/>
          </p:nvSpPr>
          <p:spPr bwMode="auto">
            <a:xfrm>
              <a:off x="1500001" y="2700072"/>
              <a:ext cx="998376" cy="998375"/>
            </a:xfrm>
            <a:prstGeom prst="ellipse">
              <a:avLst/>
            </a:prstGeom>
            <a:solidFill>
              <a:srgbClr val="FFC000"/>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3577" fontAlgn="base">
                <a:spcBef>
                  <a:spcPct val="0"/>
                </a:spcBef>
                <a:spcAft>
                  <a:spcPct val="0"/>
                </a:spcAft>
                <a:defRPr/>
              </a:pPr>
              <a:endParaRPr lang="zh-CN" altLang="en-US" sz="1998" dirty="0">
                <a:solidFill>
                  <a:srgbClr val="FFFFFF"/>
                </a:solidFill>
                <a:latin typeface="优设标题黑" panose="00000500000000000000" pitchFamily="2" charset="-122"/>
                <a:ea typeface="优设标题黑" panose="00000500000000000000" pitchFamily="2" charset="-122"/>
              </a:endParaRPr>
            </a:p>
          </p:txBody>
        </p:sp>
        <p:sp>
          <p:nvSpPr>
            <p:cNvPr id="57" name="925896">
              <a:extLst>
                <a:ext uri="{FF2B5EF4-FFF2-40B4-BE49-F238E27FC236}">
                  <a16:creationId xmlns:a16="http://schemas.microsoft.com/office/drawing/2014/main" id="{DDDF7645-327C-4771-AB1A-2192D7E2632C}"/>
                </a:ext>
              </a:extLst>
            </p:cNvPr>
            <p:cNvSpPr/>
            <p:nvPr/>
          </p:nvSpPr>
          <p:spPr bwMode="auto">
            <a:xfrm>
              <a:off x="1734801" y="2788775"/>
              <a:ext cx="468667" cy="820968"/>
            </a:xfrm>
            <a:custGeom>
              <a:avLst/>
              <a:gdLst/>
              <a:ahLst/>
              <a:cxnLst/>
              <a:rect l="l" t="t" r="r" b="b"/>
              <a:pathLst>
                <a:path w="1108091" h="1941052">
                  <a:moveTo>
                    <a:pt x="522494" y="1443800"/>
                  </a:moveTo>
                  <a:cubicBezTo>
                    <a:pt x="599690" y="1444956"/>
                    <a:pt x="662373" y="1467884"/>
                    <a:pt x="710541" y="1512582"/>
                  </a:cubicBezTo>
                  <a:cubicBezTo>
                    <a:pt x="758710" y="1557280"/>
                    <a:pt x="783531" y="1616807"/>
                    <a:pt x="785003" y="1691164"/>
                  </a:cubicBezTo>
                  <a:cubicBezTo>
                    <a:pt x="783531" y="1765626"/>
                    <a:pt x="758710" y="1825574"/>
                    <a:pt x="710541" y="1871008"/>
                  </a:cubicBezTo>
                  <a:cubicBezTo>
                    <a:pt x="662373" y="1916442"/>
                    <a:pt x="599690" y="1939790"/>
                    <a:pt x="522494" y="1941052"/>
                  </a:cubicBezTo>
                  <a:cubicBezTo>
                    <a:pt x="445298" y="1939790"/>
                    <a:pt x="382616" y="1916442"/>
                    <a:pt x="334447" y="1871008"/>
                  </a:cubicBezTo>
                  <a:cubicBezTo>
                    <a:pt x="286278" y="1825574"/>
                    <a:pt x="261458" y="1765626"/>
                    <a:pt x="259985" y="1691164"/>
                  </a:cubicBezTo>
                  <a:cubicBezTo>
                    <a:pt x="261458" y="1616807"/>
                    <a:pt x="286278" y="1557280"/>
                    <a:pt x="334447" y="1512582"/>
                  </a:cubicBezTo>
                  <a:cubicBezTo>
                    <a:pt x="382616" y="1467884"/>
                    <a:pt x="445298" y="1444956"/>
                    <a:pt x="522494" y="1443800"/>
                  </a:cubicBezTo>
                  <a:close/>
                  <a:moveTo>
                    <a:pt x="562880" y="0"/>
                  </a:moveTo>
                  <a:cubicBezTo>
                    <a:pt x="723635" y="158"/>
                    <a:pt x="853943" y="40859"/>
                    <a:pt x="953804" y="122105"/>
                  </a:cubicBezTo>
                  <a:cubicBezTo>
                    <a:pt x="1053665" y="203350"/>
                    <a:pt x="1105094" y="324192"/>
                    <a:pt x="1108091" y="484632"/>
                  </a:cubicBezTo>
                  <a:cubicBezTo>
                    <a:pt x="1105587" y="578229"/>
                    <a:pt x="1081726" y="655911"/>
                    <a:pt x="1036509" y="717680"/>
                  </a:cubicBezTo>
                  <a:cubicBezTo>
                    <a:pt x="991291" y="779449"/>
                    <a:pt x="939744" y="835439"/>
                    <a:pt x="881866" y="885652"/>
                  </a:cubicBezTo>
                  <a:cubicBezTo>
                    <a:pt x="823989" y="935865"/>
                    <a:pt x="774808" y="990436"/>
                    <a:pt x="734323" y="1049366"/>
                  </a:cubicBezTo>
                  <a:cubicBezTo>
                    <a:pt x="693839" y="1108295"/>
                    <a:pt x="677077" y="1181718"/>
                    <a:pt x="684038" y="1269635"/>
                  </a:cubicBezTo>
                  <a:lnTo>
                    <a:pt x="358426" y="1269635"/>
                  </a:lnTo>
                  <a:cubicBezTo>
                    <a:pt x="347028" y="1169268"/>
                    <a:pt x="359727" y="1084776"/>
                    <a:pt x="396525" y="1016158"/>
                  </a:cubicBezTo>
                  <a:cubicBezTo>
                    <a:pt x="433322" y="947540"/>
                    <a:pt x="479308" y="887421"/>
                    <a:pt x="534484" y="835801"/>
                  </a:cubicBezTo>
                  <a:cubicBezTo>
                    <a:pt x="589659" y="784181"/>
                    <a:pt x="639117" y="733686"/>
                    <a:pt x="682855" y="684314"/>
                  </a:cubicBezTo>
                  <a:cubicBezTo>
                    <a:pt x="726593" y="634942"/>
                    <a:pt x="749705" y="579320"/>
                    <a:pt x="752189" y="517446"/>
                  </a:cubicBezTo>
                  <a:cubicBezTo>
                    <a:pt x="751611" y="448769"/>
                    <a:pt x="731313" y="395551"/>
                    <a:pt x="691295" y="357795"/>
                  </a:cubicBezTo>
                  <a:cubicBezTo>
                    <a:pt x="651277" y="320038"/>
                    <a:pt x="595010" y="300897"/>
                    <a:pt x="522494" y="300371"/>
                  </a:cubicBezTo>
                  <a:cubicBezTo>
                    <a:pt x="462336" y="300371"/>
                    <a:pt x="406595" y="313623"/>
                    <a:pt x="355271" y="340126"/>
                  </a:cubicBezTo>
                  <a:cubicBezTo>
                    <a:pt x="303947" y="366629"/>
                    <a:pt x="254516" y="406384"/>
                    <a:pt x="206978" y="459391"/>
                  </a:cubicBezTo>
                  <a:lnTo>
                    <a:pt x="0" y="267557"/>
                  </a:lnTo>
                  <a:cubicBezTo>
                    <a:pt x="70781" y="185734"/>
                    <a:pt x="153236" y="120948"/>
                    <a:pt x="247364" y="73200"/>
                  </a:cubicBezTo>
                  <a:cubicBezTo>
                    <a:pt x="341493" y="25452"/>
                    <a:pt x="446665" y="1052"/>
                    <a:pt x="562880" y="0"/>
                  </a:cubicBezTo>
                  <a:close/>
                </a:path>
              </a:pathLst>
            </a:custGeom>
            <a:solidFill>
              <a:schemeClr val="bg1"/>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defRPr/>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60" name="023971">
            <a:extLst>
              <a:ext uri="{FF2B5EF4-FFF2-40B4-BE49-F238E27FC236}">
                <a16:creationId xmlns:a16="http://schemas.microsoft.com/office/drawing/2014/main" id="{9CFBEEA6-26AD-4234-885E-4DA0C52B1F78}"/>
              </a:ext>
            </a:extLst>
          </p:cNvPr>
          <p:cNvSpPr/>
          <p:nvPr/>
        </p:nvSpPr>
        <p:spPr bwMode="auto">
          <a:xfrm>
            <a:off x="2899497" y="1838631"/>
            <a:ext cx="1523213" cy="508417"/>
          </a:xfrm>
          <a:prstGeom prst="roundRect">
            <a:avLst>
              <a:gd name="adj" fmla="val 50000"/>
            </a:avLst>
          </a:prstGeom>
          <a:solidFill>
            <a:srgbClr val="FFC000"/>
          </a:solidFill>
          <a:ln w="12700" cap="flat" cmpd="sng" algn="ctr">
            <a:noFill/>
            <a:prstDash val="solid"/>
            <a:roun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base">
              <a:spcBef>
                <a:spcPct val="0"/>
              </a:spcBef>
              <a:spcAft>
                <a:spcPct val="0"/>
              </a:spcAft>
            </a:pPr>
            <a:r>
              <a:rPr lang="zh-CN" altLang="en-US" sz="2400" dirty="0">
                <a:solidFill>
                  <a:srgbClr val="FFFFFF"/>
                </a:solidFill>
                <a:latin typeface="优设标题黑" panose="00000500000000000000" pitchFamily="2" charset="-122"/>
                <a:ea typeface="优设标题黑" panose="00000500000000000000" pitchFamily="2" charset="-122"/>
              </a:rPr>
              <a:t>实训要求</a:t>
            </a:r>
          </a:p>
        </p:txBody>
      </p:sp>
      <p:pic>
        <p:nvPicPr>
          <p:cNvPr id="5" name="图片 4">
            <a:extLst>
              <a:ext uri="{FF2B5EF4-FFF2-40B4-BE49-F238E27FC236}">
                <a16:creationId xmlns:a16="http://schemas.microsoft.com/office/drawing/2014/main" id="{19CB4D80-8C97-4A49-B735-AB43A258AD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01230" y="4100259"/>
            <a:ext cx="2434959" cy="2434959"/>
          </a:xfrm>
          <a:prstGeom prst="rect">
            <a:avLst/>
          </a:prstGeom>
        </p:spPr>
      </p:pic>
      <p:sp>
        <p:nvSpPr>
          <p:cNvPr id="4" name="613131">
            <a:extLst>
              <a:ext uri="{FF2B5EF4-FFF2-40B4-BE49-F238E27FC236}">
                <a16:creationId xmlns:a16="http://schemas.microsoft.com/office/drawing/2014/main" id="{6130F821-B76F-2A46-10BD-B4E4D70DF013}"/>
              </a:ext>
            </a:extLst>
          </p:cNvPr>
          <p:cNvSpPr/>
          <p:nvPr/>
        </p:nvSpPr>
        <p:spPr>
          <a:xfrm>
            <a:off x="1544974" y="1042156"/>
            <a:ext cx="9417963" cy="707886"/>
          </a:xfrm>
          <a:prstGeom prst="rect">
            <a:avLst/>
          </a:prstGeom>
        </p:spPr>
        <p:txBody>
          <a:bodyPr wrap="none">
            <a:spAutoFit/>
          </a:bodyPr>
          <a:lstStyle/>
          <a:p>
            <a:pPr algn="ctr" defTabSz="914034" fontAlgn="base">
              <a:spcBef>
                <a:spcPct val="0"/>
              </a:spcBef>
              <a:spcAft>
                <a:spcPct val="0"/>
              </a:spcAft>
            </a:pPr>
            <a:r>
              <a:rPr lang="zh-CN" altLang="en-US" sz="4000" dirty="0">
                <a:solidFill>
                  <a:srgbClr val="000000"/>
                </a:solidFill>
                <a:latin typeface="优设标题黑" panose="00000500000000000000" pitchFamily="2" charset="-122"/>
                <a:ea typeface="优设标题黑" panose="00000500000000000000" pitchFamily="2" charset="-122"/>
              </a:rPr>
              <a:t>实训任务四、挖掘家乡适合直播的农产品</a:t>
            </a:r>
          </a:p>
        </p:txBody>
      </p:sp>
    </p:spTree>
    <p:extLst>
      <p:ext uri="{BB962C8B-B14F-4D97-AF65-F5344CB8AC3E}">
        <p14:creationId xmlns:p14="http://schemas.microsoft.com/office/powerpoint/2010/main" val="980526730"/>
      </p:ext>
    </p:extLst>
  </p:cSld>
  <p:clrMapOvr>
    <a:masterClrMapping/>
  </p:clrMapOvr>
  <p:transition spd="slow">
    <p:wip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121658">
            <a:extLst>
              <a:ext uri="{FF2B5EF4-FFF2-40B4-BE49-F238E27FC236}">
                <a16:creationId xmlns:a16="http://schemas.microsoft.com/office/drawing/2014/main" id="{6A8FA582-AB00-44D3-B431-CE61C080A739}"/>
              </a:ext>
            </a:extLst>
          </p:cNvPr>
          <p:cNvSpPr txBox="1"/>
          <p:nvPr/>
        </p:nvSpPr>
        <p:spPr>
          <a:xfrm>
            <a:off x="3086787" y="1856303"/>
            <a:ext cx="8043329" cy="4192943"/>
          </a:xfrm>
          <a:prstGeom prst="rect">
            <a:avLst/>
          </a:prstGeom>
        </p:spPr>
        <p:txBody>
          <a:bodyPr wrap="square">
            <a:spAutoFit/>
          </a:bodyPr>
          <a:lstStyle>
            <a:defPPr>
              <a:defRPr lang="zh-CN"/>
            </a:defPPr>
            <a:lvl1pPr>
              <a:defRPr sz="2000" b="1">
                <a:latin typeface="微软雅黑" panose="020B0503020204020204" pitchFamily="34" charset="-122"/>
                <a:ea typeface="微软雅黑" panose="020B0503020204020204" pitchFamily="34" charset="-122"/>
                <a:cs typeface="+mn-ea"/>
              </a:defRPr>
            </a:lvl1pPr>
          </a:lstStyle>
          <a:p>
            <a:pPr defTabSz="914034" fontAlgn="base">
              <a:lnSpc>
                <a:spcPct val="150000"/>
              </a:lnSpc>
            </a:pPr>
            <a:r>
              <a:rPr lang="zh-CN" altLang="en-US" b="0" dirty="0">
                <a:solidFill>
                  <a:srgbClr val="000000"/>
                </a:solidFill>
                <a:latin typeface="优设标题黑" panose="00000500000000000000" pitchFamily="2" charset="-122"/>
                <a:ea typeface="优设标题黑" panose="00000500000000000000" pitchFamily="2" charset="-122"/>
              </a:rPr>
              <a:t>（</a:t>
            </a:r>
            <a:r>
              <a:rPr lang="en-US" altLang="zh-CN" b="0" dirty="0">
                <a:solidFill>
                  <a:srgbClr val="000000"/>
                </a:solidFill>
                <a:latin typeface="优设标题黑" panose="00000500000000000000" pitchFamily="2" charset="-122"/>
                <a:ea typeface="优设标题黑" panose="00000500000000000000" pitchFamily="2" charset="-122"/>
              </a:rPr>
              <a:t>1</a:t>
            </a:r>
            <a:r>
              <a:rPr lang="zh-CN" altLang="en-US" b="0" dirty="0">
                <a:solidFill>
                  <a:srgbClr val="000000"/>
                </a:solidFill>
                <a:latin typeface="优设标题黑" panose="00000500000000000000" pitchFamily="2" charset="-122"/>
                <a:ea typeface="优设标题黑" panose="00000500000000000000" pitchFamily="2" charset="-122"/>
              </a:rPr>
              <a:t>）了解直播选品策略，从账号的定位属性、粉丝需求等多方面考量，决定直播带货产品。</a:t>
            </a:r>
          </a:p>
          <a:p>
            <a:pPr defTabSz="914034" fontAlgn="base">
              <a:lnSpc>
                <a:spcPct val="150000"/>
              </a:lnSpc>
            </a:pPr>
            <a:r>
              <a:rPr lang="zh-CN" altLang="en-US" b="0" dirty="0">
                <a:solidFill>
                  <a:srgbClr val="000000"/>
                </a:solidFill>
                <a:latin typeface="优设标题黑" panose="00000500000000000000" pitchFamily="2" charset="-122"/>
                <a:ea typeface="优设标题黑" panose="00000500000000000000" pitchFamily="2" charset="-122"/>
              </a:rPr>
              <a:t>（</a:t>
            </a:r>
            <a:r>
              <a:rPr lang="en-US" altLang="zh-CN" b="0" dirty="0">
                <a:solidFill>
                  <a:srgbClr val="000000"/>
                </a:solidFill>
                <a:latin typeface="优设标题黑" panose="00000500000000000000" pitchFamily="2" charset="-122"/>
                <a:ea typeface="优设标题黑" panose="00000500000000000000" pitchFamily="2" charset="-122"/>
              </a:rPr>
              <a:t>2</a:t>
            </a:r>
            <a:r>
              <a:rPr lang="zh-CN" altLang="en-US" b="0" dirty="0">
                <a:solidFill>
                  <a:srgbClr val="000000"/>
                </a:solidFill>
                <a:latin typeface="优设标题黑" panose="00000500000000000000" pitchFamily="2" charset="-122"/>
                <a:ea typeface="优设标题黑" panose="00000500000000000000" pitchFamily="2" charset="-122"/>
              </a:rPr>
              <a:t>）对直播带货产品进行审查。了解相关法律内容，如</a:t>
            </a:r>
            <a:r>
              <a:rPr lang="en-US" altLang="zh-CN" b="0" dirty="0">
                <a:solidFill>
                  <a:srgbClr val="000000"/>
                </a:solidFill>
                <a:latin typeface="优设标题黑" panose="00000500000000000000" pitchFamily="2" charset="-122"/>
                <a:ea typeface="优设标题黑" panose="00000500000000000000" pitchFamily="2" charset="-122"/>
              </a:rPr>
              <a:t>《</a:t>
            </a:r>
            <a:r>
              <a:rPr lang="zh-CN" altLang="en-US" b="0" dirty="0">
                <a:solidFill>
                  <a:srgbClr val="000000"/>
                </a:solidFill>
                <a:latin typeface="优设标题黑" panose="00000500000000000000" pitchFamily="2" charset="-122"/>
                <a:ea typeface="优设标题黑" panose="00000500000000000000" pitchFamily="2" charset="-122"/>
              </a:rPr>
              <a:t>中华人民共和国反不正当竞争法</a:t>
            </a:r>
            <a:r>
              <a:rPr lang="en-US" altLang="zh-CN" b="0" dirty="0">
                <a:solidFill>
                  <a:srgbClr val="000000"/>
                </a:solidFill>
                <a:latin typeface="优设标题黑" panose="00000500000000000000" pitchFamily="2" charset="-122"/>
                <a:ea typeface="优设标题黑" panose="00000500000000000000" pitchFamily="2" charset="-122"/>
              </a:rPr>
              <a:t>》《</a:t>
            </a:r>
            <a:r>
              <a:rPr lang="zh-CN" altLang="en-US" b="0" dirty="0">
                <a:solidFill>
                  <a:srgbClr val="000000"/>
                </a:solidFill>
                <a:latin typeface="优设标题黑" panose="00000500000000000000" pitchFamily="2" charset="-122"/>
                <a:ea typeface="优设标题黑" panose="00000500000000000000" pitchFamily="2" charset="-122"/>
              </a:rPr>
              <a:t>中华人民共和国电子商务法</a:t>
            </a:r>
            <a:r>
              <a:rPr lang="en-US" altLang="zh-CN" b="0" dirty="0">
                <a:solidFill>
                  <a:srgbClr val="000000"/>
                </a:solidFill>
                <a:latin typeface="优设标题黑" panose="00000500000000000000" pitchFamily="2" charset="-122"/>
                <a:ea typeface="优设标题黑" panose="00000500000000000000" pitchFamily="2" charset="-122"/>
              </a:rPr>
              <a:t>》</a:t>
            </a:r>
            <a:r>
              <a:rPr lang="zh-CN" altLang="en-US" b="0" dirty="0">
                <a:solidFill>
                  <a:srgbClr val="000000"/>
                </a:solidFill>
                <a:latin typeface="优设标题黑" panose="00000500000000000000" pitchFamily="2" charset="-122"/>
                <a:ea typeface="优设标题黑" panose="00000500000000000000" pitchFamily="2" charset="-122"/>
              </a:rPr>
              <a:t>等，严格审查产品是否符合规范。</a:t>
            </a:r>
          </a:p>
          <a:p>
            <a:pPr defTabSz="914034" fontAlgn="base">
              <a:lnSpc>
                <a:spcPct val="150000"/>
              </a:lnSpc>
            </a:pPr>
            <a:r>
              <a:rPr lang="zh-CN" altLang="en-US" b="0" dirty="0">
                <a:solidFill>
                  <a:srgbClr val="000000"/>
                </a:solidFill>
                <a:latin typeface="优设标题黑" panose="00000500000000000000" pitchFamily="2" charset="-122"/>
                <a:ea typeface="优设标题黑" panose="00000500000000000000" pitchFamily="2" charset="-122"/>
              </a:rPr>
              <a:t>（</a:t>
            </a:r>
            <a:r>
              <a:rPr lang="en-US" altLang="zh-CN" b="0" dirty="0">
                <a:solidFill>
                  <a:srgbClr val="000000"/>
                </a:solidFill>
                <a:latin typeface="优设标题黑" panose="00000500000000000000" pitchFamily="2" charset="-122"/>
                <a:ea typeface="优设标题黑" panose="00000500000000000000" pitchFamily="2" charset="-122"/>
              </a:rPr>
              <a:t>3</a:t>
            </a:r>
            <a:r>
              <a:rPr lang="zh-CN" altLang="en-US" b="0" dirty="0">
                <a:solidFill>
                  <a:srgbClr val="000000"/>
                </a:solidFill>
                <a:latin typeface="优设标题黑" panose="00000500000000000000" pitchFamily="2" charset="-122"/>
                <a:ea typeface="优设标题黑" panose="00000500000000000000" pitchFamily="2" charset="-122"/>
              </a:rPr>
              <a:t>）合理安排待选购商品，合理安排引流款、转化款、利润款以及机会款的数量及顺序。</a:t>
            </a:r>
          </a:p>
          <a:p>
            <a:pPr defTabSz="914034" fontAlgn="base">
              <a:lnSpc>
                <a:spcPct val="150000"/>
              </a:lnSpc>
            </a:pPr>
            <a:r>
              <a:rPr lang="zh-CN" altLang="en-US" b="0" dirty="0">
                <a:solidFill>
                  <a:srgbClr val="000000"/>
                </a:solidFill>
                <a:latin typeface="优设标题黑" panose="00000500000000000000" pitchFamily="2" charset="-122"/>
                <a:ea typeface="优设标题黑" panose="00000500000000000000" pitchFamily="2" charset="-122"/>
              </a:rPr>
              <a:t>（</a:t>
            </a:r>
            <a:r>
              <a:rPr lang="en-US" altLang="zh-CN" b="0" dirty="0">
                <a:solidFill>
                  <a:srgbClr val="000000"/>
                </a:solidFill>
                <a:latin typeface="优设标题黑" panose="00000500000000000000" pitchFamily="2" charset="-122"/>
                <a:ea typeface="优设标题黑" panose="00000500000000000000" pitchFamily="2" charset="-122"/>
              </a:rPr>
              <a:t>4</a:t>
            </a:r>
            <a:r>
              <a:rPr lang="zh-CN" altLang="en-US" b="0" dirty="0">
                <a:solidFill>
                  <a:srgbClr val="000000"/>
                </a:solidFill>
                <a:latin typeface="优设标题黑" panose="00000500000000000000" pitchFamily="2" charset="-122"/>
                <a:ea typeface="优设标题黑" panose="00000500000000000000" pitchFamily="2" charset="-122"/>
              </a:rPr>
              <a:t>）根据产品成本、市场需求、产品品质以及主播的影响力和实力进行直播商品定价</a:t>
            </a:r>
          </a:p>
        </p:txBody>
      </p:sp>
      <p:grpSp>
        <p:nvGrpSpPr>
          <p:cNvPr id="2" name="545950">
            <a:extLst>
              <a:ext uri="{FF2B5EF4-FFF2-40B4-BE49-F238E27FC236}">
                <a16:creationId xmlns:a16="http://schemas.microsoft.com/office/drawing/2014/main" id="{BBF2A09E-6BF9-4793-8AA3-4D5907B5A9E9}"/>
              </a:ext>
            </a:extLst>
          </p:cNvPr>
          <p:cNvGrpSpPr/>
          <p:nvPr/>
        </p:nvGrpSpPr>
        <p:grpSpPr>
          <a:xfrm>
            <a:off x="1233095" y="3012958"/>
            <a:ext cx="1690305" cy="1690304"/>
            <a:chOff x="1153706" y="2353777"/>
            <a:chExt cx="1690965" cy="1690964"/>
          </a:xfrm>
        </p:grpSpPr>
        <p:sp>
          <p:nvSpPr>
            <p:cNvPr id="54" name="974014">
              <a:extLst>
                <a:ext uri="{FF2B5EF4-FFF2-40B4-BE49-F238E27FC236}">
                  <a16:creationId xmlns:a16="http://schemas.microsoft.com/office/drawing/2014/main" id="{47BCE890-A568-4496-BEDB-93BC45ECB574}"/>
                </a:ext>
              </a:extLst>
            </p:cNvPr>
            <p:cNvSpPr/>
            <p:nvPr/>
          </p:nvSpPr>
          <p:spPr bwMode="auto">
            <a:xfrm>
              <a:off x="1153706" y="2353777"/>
              <a:ext cx="1690965" cy="1690964"/>
            </a:xfrm>
            <a:prstGeom prst="ellipse">
              <a:avLst/>
            </a:prstGeom>
            <a:solidFill>
              <a:srgbClr val="0760D9"/>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endParaRPr lang="zh-CN" altLang="en-US" sz="1999" dirty="0">
                <a:solidFill>
                  <a:srgbClr val="FFFFFF"/>
                </a:solidFill>
                <a:latin typeface="优设标题黑" panose="00000500000000000000" pitchFamily="2" charset="-122"/>
                <a:ea typeface="优设标题黑" panose="00000500000000000000" pitchFamily="2" charset="-122"/>
              </a:endParaRPr>
            </a:p>
          </p:txBody>
        </p:sp>
        <p:sp>
          <p:nvSpPr>
            <p:cNvPr id="55" name="719295">
              <a:extLst>
                <a:ext uri="{FF2B5EF4-FFF2-40B4-BE49-F238E27FC236}">
                  <a16:creationId xmlns:a16="http://schemas.microsoft.com/office/drawing/2014/main" id="{4EB79771-49E6-47F9-803B-4CF9B77B436C}"/>
                </a:ext>
              </a:extLst>
            </p:cNvPr>
            <p:cNvSpPr/>
            <p:nvPr/>
          </p:nvSpPr>
          <p:spPr bwMode="auto">
            <a:xfrm rot="2700000">
              <a:off x="1813991" y="2954946"/>
              <a:ext cx="865676" cy="983550"/>
            </a:xfrm>
            <a:prstGeom prst="rect">
              <a:avLst/>
            </a:prstGeom>
            <a:gradFill>
              <a:gsLst>
                <a:gs pos="0">
                  <a:schemeClr val="tx1">
                    <a:alpha val="40000"/>
                  </a:schemeClr>
                </a:gs>
                <a:gs pos="100000">
                  <a:schemeClr val="tx1">
                    <a:alpha val="0"/>
                  </a:schemeClr>
                </a:gs>
              </a:gsLst>
              <a:lin ang="0" scaled="0"/>
            </a:gradFill>
            <a:ln w="9525" cap="flat" cmpd="sng" algn="ctr">
              <a:noFill/>
              <a:prstDash val="solid"/>
              <a:round/>
              <a:headEnd type="none" w="med" len="med"/>
              <a:tailEnd type="none" w="med" len="med"/>
            </a:ln>
            <a:effectLst/>
          </p:spPr>
          <p:txBody>
            <a:bodyPr vert="horz" wrap="square" lIns="91356" tIns="45678" rIns="91356" bIns="45678" numCol="1" rtlCol="0" anchor="t" anchorCtr="0" compatLnSpc="1">
              <a:prstTxWarp prst="textNoShape">
                <a:avLst/>
              </a:prstTxWarp>
            </a:bodyPr>
            <a:lstStyle/>
            <a:p>
              <a:pPr defTabSz="913577" fontAlgn="base">
                <a:spcBef>
                  <a:spcPct val="0"/>
                </a:spcBef>
                <a:spcAft>
                  <a:spcPct val="0"/>
                </a:spcAft>
                <a:defRPr/>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56" name="180615">
              <a:extLst>
                <a:ext uri="{FF2B5EF4-FFF2-40B4-BE49-F238E27FC236}">
                  <a16:creationId xmlns:a16="http://schemas.microsoft.com/office/drawing/2014/main" id="{76995BED-C966-4CA4-A7AF-AC4CAF6EAA65}"/>
                </a:ext>
              </a:extLst>
            </p:cNvPr>
            <p:cNvSpPr/>
            <p:nvPr/>
          </p:nvSpPr>
          <p:spPr bwMode="auto">
            <a:xfrm>
              <a:off x="1500001" y="2700072"/>
              <a:ext cx="998376" cy="998375"/>
            </a:xfrm>
            <a:prstGeom prst="ellipse">
              <a:avLst/>
            </a:prstGeom>
            <a:solidFill>
              <a:srgbClr val="FFC000"/>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3577" fontAlgn="base">
                <a:spcBef>
                  <a:spcPct val="0"/>
                </a:spcBef>
                <a:spcAft>
                  <a:spcPct val="0"/>
                </a:spcAft>
                <a:defRPr/>
              </a:pPr>
              <a:endParaRPr lang="zh-CN" altLang="en-US" sz="1998" dirty="0">
                <a:solidFill>
                  <a:srgbClr val="FFFFFF"/>
                </a:solidFill>
                <a:latin typeface="优设标题黑" panose="00000500000000000000" pitchFamily="2" charset="-122"/>
                <a:ea typeface="优设标题黑" panose="00000500000000000000" pitchFamily="2" charset="-122"/>
              </a:endParaRPr>
            </a:p>
          </p:txBody>
        </p:sp>
        <p:sp>
          <p:nvSpPr>
            <p:cNvPr id="57" name="925896">
              <a:extLst>
                <a:ext uri="{FF2B5EF4-FFF2-40B4-BE49-F238E27FC236}">
                  <a16:creationId xmlns:a16="http://schemas.microsoft.com/office/drawing/2014/main" id="{DDDF7645-327C-4771-AB1A-2192D7E2632C}"/>
                </a:ext>
              </a:extLst>
            </p:cNvPr>
            <p:cNvSpPr/>
            <p:nvPr/>
          </p:nvSpPr>
          <p:spPr bwMode="auto">
            <a:xfrm>
              <a:off x="1734801" y="2788775"/>
              <a:ext cx="468667" cy="820968"/>
            </a:xfrm>
            <a:custGeom>
              <a:avLst/>
              <a:gdLst/>
              <a:ahLst/>
              <a:cxnLst/>
              <a:rect l="l" t="t" r="r" b="b"/>
              <a:pathLst>
                <a:path w="1108091" h="1941052">
                  <a:moveTo>
                    <a:pt x="522494" y="1443800"/>
                  </a:moveTo>
                  <a:cubicBezTo>
                    <a:pt x="599690" y="1444956"/>
                    <a:pt x="662373" y="1467884"/>
                    <a:pt x="710541" y="1512582"/>
                  </a:cubicBezTo>
                  <a:cubicBezTo>
                    <a:pt x="758710" y="1557280"/>
                    <a:pt x="783531" y="1616807"/>
                    <a:pt x="785003" y="1691164"/>
                  </a:cubicBezTo>
                  <a:cubicBezTo>
                    <a:pt x="783531" y="1765626"/>
                    <a:pt x="758710" y="1825574"/>
                    <a:pt x="710541" y="1871008"/>
                  </a:cubicBezTo>
                  <a:cubicBezTo>
                    <a:pt x="662373" y="1916442"/>
                    <a:pt x="599690" y="1939790"/>
                    <a:pt x="522494" y="1941052"/>
                  </a:cubicBezTo>
                  <a:cubicBezTo>
                    <a:pt x="445298" y="1939790"/>
                    <a:pt x="382616" y="1916442"/>
                    <a:pt x="334447" y="1871008"/>
                  </a:cubicBezTo>
                  <a:cubicBezTo>
                    <a:pt x="286278" y="1825574"/>
                    <a:pt x="261458" y="1765626"/>
                    <a:pt x="259985" y="1691164"/>
                  </a:cubicBezTo>
                  <a:cubicBezTo>
                    <a:pt x="261458" y="1616807"/>
                    <a:pt x="286278" y="1557280"/>
                    <a:pt x="334447" y="1512582"/>
                  </a:cubicBezTo>
                  <a:cubicBezTo>
                    <a:pt x="382616" y="1467884"/>
                    <a:pt x="445298" y="1444956"/>
                    <a:pt x="522494" y="1443800"/>
                  </a:cubicBezTo>
                  <a:close/>
                  <a:moveTo>
                    <a:pt x="562880" y="0"/>
                  </a:moveTo>
                  <a:cubicBezTo>
                    <a:pt x="723635" y="158"/>
                    <a:pt x="853943" y="40859"/>
                    <a:pt x="953804" y="122105"/>
                  </a:cubicBezTo>
                  <a:cubicBezTo>
                    <a:pt x="1053665" y="203350"/>
                    <a:pt x="1105094" y="324192"/>
                    <a:pt x="1108091" y="484632"/>
                  </a:cubicBezTo>
                  <a:cubicBezTo>
                    <a:pt x="1105587" y="578229"/>
                    <a:pt x="1081726" y="655911"/>
                    <a:pt x="1036509" y="717680"/>
                  </a:cubicBezTo>
                  <a:cubicBezTo>
                    <a:pt x="991291" y="779449"/>
                    <a:pt x="939744" y="835439"/>
                    <a:pt x="881866" y="885652"/>
                  </a:cubicBezTo>
                  <a:cubicBezTo>
                    <a:pt x="823989" y="935865"/>
                    <a:pt x="774808" y="990436"/>
                    <a:pt x="734323" y="1049366"/>
                  </a:cubicBezTo>
                  <a:cubicBezTo>
                    <a:pt x="693839" y="1108295"/>
                    <a:pt x="677077" y="1181718"/>
                    <a:pt x="684038" y="1269635"/>
                  </a:cubicBezTo>
                  <a:lnTo>
                    <a:pt x="358426" y="1269635"/>
                  </a:lnTo>
                  <a:cubicBezTo>
                    <a:pt x="347028" y="1169268"/>
                    <a:pt x="359727" y="1084776"/>
                    <a:pt x="396525" y="1016158"/>
                  </a:cubicBezTo>
                  <a:cubicBezTo>
                    <a:pt x="433322" y="947540"/>
                    <a:pt x="479308" y="887421"/>
                    <a:pt x="534484" y="835801"/>
                  </a:cubicBezTo>
                  <a:cubicBezTo>
                    <a:pt x="589659" y="784181"/>
                    <a:pt x="639117" y="733686"/>
                    <a:pt x="682855" y="684314"/>
                  </a:cubicBezTo>
                  <a:cubicBezTo>
                    <a:pt x="726593" y="634942"/>
                    <a:pt x="749705" y="579320"/>
                    <a:pt x="752189" y="517446"/>
                  </a:cubicBezTo>
                  <a:cubicBezTo>
                    <a:pt x="751611" y="448769"/>
                    <a:pt x="731313" y="395551"/>
                    <a:pt x="691295" y="357795"/>
                  </a:cubicBezTo>
                  <a:cubicBezTo>
                    <a:pt x="651277" y="320038"/>
                    <a:pt x="595010" y="300897"/>
                    <a:pt x="522494" y="300371"/>
                  </a:cubicBezTo>
                  <a:cubicBezTo>
                    <a:pt x="462336" y="300371"/>
                    <a:pt x="406595" y="313623"/>
                    <a:pt x="355271" y="340126"/>
                  </a:cubicBezTo>
                  <a:cubicBezTo>
                    <a:pt x="303947" y="366629"/>
                    <a:pt x="254516" y="406384"/>
                    <a:pt x="206978" y="459391"/>
                  </a:cubicBezTo>
                  <a:lnTo>
                    <a:pt x="0" y="267557"/>
                  </a:lnTo>
                  <a:cubicBezTo>
                    <a:pt x="70781" y="185734"/>
                    <a:pt x="153236" y="120948"/>
                    <a:pt x="247364" y="73200"/>
                  </a:cubicBezTo>
                  <a:cubicBezTo>
                    <a:pt x="341493" y="25452"/>
                    <a:pt x="446665" y="1052"/>
                    <a:pt x="562880" y="0"/>
                  </a:cubicBezTo>
                  <a:close/>
                </a:path>
              </a:pathLst>
            </a:custGeom>
            <a:solidFill>
              <a:schemeClr val="bg1"/>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defRPr/>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60" name="023971">
            <a:extLst>
              <a:ext uri="{FF2B5EF4-FFF2-40B4-BE49-F238E27FC236}">
                <a16:creationId xmlns:a16="http://schemas.microsoft.com/office/drawing/2014/main" id="{9CFBEEA6-26AD-4234-885E-4DA0C52B1F78}"/>
              </a:ext>
            </a:extLst>
          </p:cNvPr>
          <p:cNvSpPr/>
          <p:nvPr/>
        </p:nvSpPr>
        <p:spPr bwMode="auto">
          <a:xfrm>
            <a:off x="1316640" y="2180527"/>
            <a:ext cx="1523213" cy="508417"/>
          </a:xfrm>
          <a:prstGeom prst="roundRect">
            <a:avLst>
              <a:gd name="adj" fmla="val 50000"/>
            </a:avLst>
          </a:prstGeom>
          <a:solidFill>
            <a:srgbClr val="FFC000"/>
          </a:solidFill>
          <a:ln w="12700" cap="flat" cmpd="sng" algn="ctr">
            <a:noFill/>
            <a:prstDash val="solid"/>
            <a:roun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base">
              <a:spcBef>
                <a:spcPct val="0"/>
              </a:spcBef>
              <a:spcAft>
                <a:spcPct val="0"/>
              </a:spcAft>
            </a:pPr>
            <a:r>
              <a:rPr lang="zh-CN" altLang="en-US" sz="2400" dirty="0">
                <a:solidFill>
                  <a:srgbClr val="FFFFFF"/>
                </a:solidFill>
                <a:latin typeface="优设标题黑" panose="00000500000000000000" pitchFamily="2" charset="-122"/>
                <a:ea typeface="优设标题黑" panose="00000500000000000000" pitchFamily="2" charset="-122"/>
              </a:rPr>
              <a:t>实训方法</a:t>
            </a:r>
          </a:p>
        </p:txBody>
      </p:sp>
      <p:sp>
        <p:nvSpPr>
          <p:cNvPr id="3" name="613131">
            <a:extLst>
              <a:ext uri="{FF2B5EF4-FFF2-40B4-BE49-F238E27FC236}">
                <a16:creationId xmlns:a16="http://schemas.microsoft.com/office/drawing/2014/main" id="{3C6A1B7B-676D-7A79-CDC1-09CC89DD1020}"/>
              </a:ext>
            </a:extLst>
          </p:cNvPr>
          <p:cNvSpPr/>
          <p:nvPr/>
        </p:nvSpPr>
        <p:spPr>
          <a:xfrm>
            <a:off x="1544974" y="1042156"/>
            <a:ext cx="9417963" cy="707886"/>
          </a:xfrm>
          <a:prstGeom prst="rect">
            <a:avLst/>
          </a:prstGeom>
        </p:spPr>
        <p:txBody>
          <a:bodyPr wrap="none">
            <a:spAutoFit/>
          </a:bodyPr>
          <a:lstStyle/>
          <a:p>
            <a:pPr algn="ctr" defTabSz="914034" fontAlgn="base">
              <a:spcBef>
                <a:spcPct val="0"/>
              </a:spcBef>
              <a:spcAft>
                <a:spcPct val="0"/>
              </a:spcAft>
            </a:pPr>
            <a:r>
              <a:rPr lang="zh-CN" altLang="en-US" sz="4000" dirty="0">
                <a:solidFill>
                  <a:srgbClr val="000000"/>
                </a:solidFill>
                <a:latin typeface="优设标题黑" panose="00000500000000000000" pitchFamily="2" charset="-122"/>
                <a:ea typeface="优设标题黑" panose="00000500000000000000" pitchFamily="2" charset="-122"/>
              </a:rPr>
              <a:t>实训任务四、挖掘家乡适合直播的农产品</a:t>
            </a:r>
          </a:p>
        </p:txBody>
      </p:sp>
    </p:spTree>
    <p:extLst>
      <p:ext uri="{BB962C8B-B14F-4D97-AF65-F5344CB8AC3E}">
        <p14:creationId xmlns:p14="http://schemas.microsoft.com/office/powerpoint/2010/main" val="2885908741"/>
      </p:ext>
    </p:extLst>
  </p:cSld>
  <p:clrMapOvr>
    <a:masterClrMapping/>
  </p:clrMapOvr>
  <p:transition spd="slow">
    <p:wip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1EC0ACB7-1FA9-46EA-B3E7-3E198AB59B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54479" y="-2209448"/>
            <a:ext cx="14367908" cy="10775931"/>
          </a:xfrm>
          <a:prstGeom prst="rect">
            <a:avLst/>
          </a:prstGeom>
        </p:spPr>
      </p:pic>
      <p:pic>
        <p:nvPicPr>
          <p:cNvPr id="13" name="图片 12">
            <a:extLst>
              <a:ext uri="{FF2B5EF4-FFF2-40B4-BE49-F238E27FC236}">
                <a16:creationId xmlns:a16="http://schemas.microsoft.com/office/drawing/2014/main" id="{F422BDFB-9868-7648-A9D7-8C9FDFED712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326880" y="1951166"/>
            <a:ext cx="3865120" cy="3251508"/>
          </a:xfrm>
          <a:prstGeom prst="rect">
            <a:avLst/>
          </a:prstGeom>
        </p:spPr>
      </p:pic>
      <p:pic>
        <p:nvPicPr>
          <p:cNvPr id="11" name="图片 10">
            <a:extLst>
              <a:ext uri="{FF2B5EF4-FFF2-40B4-BE49-F238E27FC236}">
                <a16:creationId xmlns:a16="http://schemas.microsoft.com/office/drawing/2014/main" id="{2F100631-D62C-4371-94E8-AAD8994F5CB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19550" y="5058791"/>
            <a:ext cx="1342603" cy="915296"/>
          </a:xfrm>
          <a:prstGeom prst="rect">
            <a:avLst/>
          </a:prstGeom>
        </p:spPr>
      </p:pic>
      <p:sp>
        <p:nvSpPr>
          <p:cNvPr id="12" name="文本框 11">
            <a:extLst>
              <a:ext uri="{FF2B5EF4-FFF2-40B4-BE49-F238E27FC236}">
                <a16:creationId xmlns:a16="http://schemas.microsoft.com/office/drawing/2014/main" id="{9C32CEE9-80A5-4615-9831-FAD136A10AC5}"/>
              </a:ext>
            </a:extLst>
          </p:cNvPr>
          <p:cNvSpPr txBox="1"/>
          <p:nvPr/>
        </p:nvSpPr>
        <p:spPr>
          <a:xfrm>
            <a:off x="1783462" y="2312755"/>
            <a:ext cx="4637616" cy="1015343"/>
          </a:xfrm>
          <a:prstGeom prst="rect">
            <a:avLst/>
          </a:prstGeom>
          <a:noFill/>
        </p:spPr>
        <p:txBody>
          <a:bodyPr wrap="none" rtlCol="0">
            <a:spAutoFit/>
          </a:bodyPr>
          <a:lstStyle/>
          <a:p>
            <a:pPr defTabSz="914034" fontAlgn="base">
              <a:spcBef>
                <a:spcPct val="0"/>
              </a:spcBef>
              <a:spcAft>
                <a:spcPct val="0"/>
              </a:spcAft>
            </a:pPr>
            <a:r>
              <a:rPr lang="en-US" altLang="zh-CN" sz="5998" b="1" dirty="0">
                <a:solidFill>
                  <a:srgbClr val="00B0F0"/>
                </a:solidFill>
                <a:latin typeface="优设标题黑" panose="00000500000000000000" pitchFamily="2" charset="-122"/>
                <a:ea typeface="优设标题黑" panose="00000500000000000000" pitchFamily="2" charset="-122"/>
              </a:rPr>
              <a:t>Ready Go</a:t>
            </a:r>
            <a:r>
              <a:rPr lang="zh-CN" altLang="en-US" sz="5998" b="1" dirty="0">
                <a:solidFill>
                  <a:srgbClr val="00B0F0"/>
                </a:solidFill>
                <a:latin typeface="优设标题黑" panose="00000500000000000000" pitchFamily="2" charset="-122"/>
                <a:ea typeface="优设标题黑" panose="00000500000000000000" pitchFamily="2" charset="-122"/>
              </a:rPr>
              <a:t>！</a:t>
            </a:r>
          </a:p>
        </p:txBody>
      </p:sp>
      <p:pic>
        <p:nvPicPr>
          <p:cNvPr id="17" name="图片 16">
            <a:extLst>
              <a:ext uri="{FF2B5EF4-FFF2-40B4-BE49-F238E27FC236}">
                <a16:creationId xmlns:a16="http://schemas.microsoft.com/office/drawing/2014/main" id="{C6D1CD92-75EA-4784-904B-78A3C23A696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04955" y="1949438"/>
            <a:ext cx="1741975" cy="1741975"/>
          </a:xfrm>
          <a:prstGeom prst="rect">
            <a:avLst/>
          </a:prstGeom>
        </p:spPr>
      </p:pic>
      <p:sp>
        <p:nvSpPr>
          <p:cNvPr id="2" name="文本框 1">
            <a:extLst>
              <a:ext uri="{FF2B5EF4-FFF2-40B4-BE49-F238E27FC236}">
                <a16:creationId xmlns:a16="http://schemas.microsoft.com/office/drawing/2014/main" id="{F15D1ABD-7CDC-833A-87C8-34A0E7F42925}"/>
              </a:ext>
            </a:extLst>
          </p:cNvPr>
          <p:cNvSpPr txBox="1"/>
          <p:nvPr/>
        </p:nvSpPr>
        <p:spPr>
          <a:xfrm>
            <a:off x="1102315" y="1086487"/>
            <a:ext cx="4715137" cy="707566"/>
          </a:xfrm>
          <a:prstGeom prst="rect">
            <a:avLst/>
          </a:prstGeom>
          <a:noFill/>
        </p:spPr>
        <p:txBody>
          <a:bodyPr wrap="none" rtlCol="0">
            <a:spAutoFit/>
          </a:bodyPr>
          <a:lstStyle/>
          <a:p>
            <a:pPr defTabSz="914034" fontAlgn="base">
              <a:spcBef>
                <a:spcPct val="0"/>
              </a:spcBef>
              <a:spcAft>
                <a:spcPct val="0"/>
              </a:spcAft>
            </a:pPr>
            <a:r>
              <a:rPr kumimoji="1" lang="en-US" altLang="zh-CN" sz="3998" b="1" dirty="0">
                <a:latin typeface="优设标题黑" panose="00000500000000000000" pitchFamily="2" charset="-122"/>
                <a:ea typeface="优设标题黑" panose="00000500000000000000" pitchFamily="2" charset="-122"/>
              </a:rPr>
              <a:t>LIVE BROADCAST</a:t>
            </a:r>
            <a:endParaRPr kumimoji="1" lang="zh-CN" altLang="en-US" sz="3998" b="1" dirty="0">
              <a:latin typeface="优设标题黑" panose="00000500000000000000" pitchFamily="2" charset="-122"/>
              <a:ea typeface="优设标题黑" panose="00000500000000000000" pitchFamily="2" charset="-122"/>
            </a:endParaRPr>
          </a:p>
        </p:txBody>
      </p:sp>
      <p:sp>
        <p:nvSpPr>
          <p:cNvPr id="3" name="文本框 2">
            <a:extLst>
              <a:ext uri="{FF2B5EF4-FFF2-40B4-BE49-F238E27FC236}">
                <a16:creationId xmlns:a16="http://schemas.microsoft.com/office/drawing/2014/main" id="{5E5B76EA-912F-A504-930A-455EEDD8BAE6}"/>
              </a:ext>
            </a:extLst>
          </p:cNvPr>
          <p:cNvSpPr txBox="1"/>
          <p:nvPr/>
        </p:nvSpPr>
        <p:spPr>
          <a:xfrm>
            <a:off x="3032074" y="3576920"/>
            <a:ext cx="5570756" cy="1015343"/>
          </a:xfrm>
          <a:prstGeom prst="rect">
            <a:avLst/>
          </a:prstGeom>
          <a:noFill/>
        </p:spPr>
        <p:txBody>
          <a:bodyPr wrap="none" rtlCol="0">
            <a:spAutoFit/>
          </a:bodyPr>
          <a:lstStyle/>
          <a:p>
            <a:pPr defTabSz="914034" fontAlgn="base">
              <a:spcBef>
                <a:spcPct val="0"/>
              </a:spcBef>
              <a:spcAft>
                <a:spcPct val="0"/>
              </a:spcAft>
            </a:pPr>
            <a:r>
              <a:rPr lang="zh-CN" altLang="en-US" sz="5998" b="1" dirty="0">
                <a:ln w="12700">
                  <a:solidFill>
                    <a:srgbClr val="000000">
                      <a:lumMod val="85000"/>
                      <a:lumOff val="15000"/>
                    </a:srgbClr>
                  </a:solidFill>
                </a:ln>
                <a:solidFill>
                  <a:schemeClr val="accent1"/>
                </a:solidFill>
                <a:latin typeface="优设标题黑" panose="00000500000000000000" pitchFamily="2" charset="-122"/>
                <a:ea typeface="优设标题黑" panose="00000500000000000000" pitchFamily="2" charset="-122"/>
              </a:rPr>
              <a:t>直播营销与运营</a:t>
            </a:r>
          </a:p>
        </p:txBody>
      </p:sp>
    </p:spTree>
    <p:extLst>
      <p:ext uri="{BB962C8B-B14F-4D97-AF65-F5344CB8AC3E}">
        <p14:creationId xmlns:p14="http://schemas.microsoft.com/office/powerpoint/2010/main" val="247287583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heckerboard(across)">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linds(horizontal)">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p:bldLst>
  </p:timing>
  <p:extLst>
    <p:ext uri="{E180D4A7-C9FB-4DFB-919C-405C955672EB}">
      <p14:showEvtLst xmlns:p14="http://schemas.microsoft.com/office/powerpoint/2010/main">
        <p14:playEvt time="69" objId="2"/>
      </p14:showEvtLst>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529286">
            <a:extLst>
              <a:ext uri="{FF2B5EF4-FFF2-40B4-BE49-F238E27FC236}">
                <a16:creationId xmlns:a16="http://schemas.microsoft.com/office/drawing/2014/main" id="{279CFF0B-A3EB-4CBA-82B3-AF83DB1EB3DB}"/>
              </a:ext>
            </a:extLst>
          </p:cNvPr>
          <p:cNvSpPr txBox="1"/>
          <p:nvPr/>
        </p:nvSpPr>
        <p:spPr>
          <a:xfrm>
            <a:off x="6618005" y="2043490"/>
            <a:ext cx="4718747" cy="830673"/>
          </a:xfrm>
          <a:prstGeom prst="rect">
            <a:avLst/>
          </a:prstGeom>
        </p:spPr>
        <p:txBody>
          <a:bodyPr wrap="square">
            <a:spAutoFit/>
          </a:bodyPr>
          <a:lstStyle>
            <a:defPPr>
              <a:defRPr lang="zh-CN"/>
            </a:defPPr>
            <a:lvl1pPr>
              <a:defRPr sz="2000" b="1">
                <a:latin typeface="微软雅黑" panose="020B0503020204020204" pitchFamily="34" charset="-122"/>
                <a:ea typeface="微软雅黑" panose="020B0503020204020204" pitchFamily="34" charset="-122"/>
                <a:cs typeface="+mn-ea"/>
              </a:defRPr>
            </a:lvl1pPr>
          </a:lstStyle>
          <a:p>
            <a:pPr defTabSz="914034" fontAlgn="base">
              <a:spcBef>
                <a:spcPct val="0"/>
              </a:spcBef>
              <a:spcAft>
                <a:spcPct val="0"/>
              </a:spcAft>
            </a:pPr>
            <a:r>
              <a:rPr lang="zh-CN" altLang="en-US" sz="4798" b="0" dirty="0">
                <a:solidFill>
                  <a:srgbClr val="000000"/>
                </a:solidFill>
                <a:latin typeface="优设标题黑" panose="00000500000000000000" pitchFamily="2" charset="-122"/>
                <a:ea typeface="优设标题黑" panose="00000500000000000000" pitchFamily="2" charset="-122"/>
              </a:rPr>
              <a:t>案例小结</a:t>
            </a:r>
          </a:p>
        </p:txBody>
      </p:sp>
      <p:sp>
        <p:nvSpPr>
          <p:cNvPr id="41" name="736887">
            <a:extLst>
              <a:ext uri="{FF2B5EF4-FFF2-40B4-BE49-F238E27FC236}">
                <a16:creationId xmlns:a16="http://schemas.microsoft.com/office/drawing/2014/main" id="{30ACB2BD-8517-4F42-A846-A55AD636B76B}"/>
              </a:ext>
            </a:extLst>
          </p:cNvPr>
          <p:cNvSpPr txBox="1"/>
          <p:nvPr/>
        </p:nvSpPr>
        <p:spPr>
          <a:xfrm>
            <a:off x="6413563" y="2994485"/>
            <a:ext cx="4718747" cy="2390141"/>
          </a:xfrm>
          <a:prstGeom prst="rect">
            <a:avLst/>
          </a:prstGeom>
          <a:noFill/>
        </p:spPr>
        <p:txBody>
          <a:bodyPr wrap="square">
            <a:spAutoFit/>
          </a:bodyPr>
          <a:lstStyle>
            <a:defPPr>
              <a:defRPr lang="zh-CN"/>
            </a:defPPr>
            <a:lvl1pPr algn="just">
              <a:lnSpc>
                <a:spcPct val="120000"/>
              </a:lnSpc>
              <a:defRPr sz="1599">
                <a:latin typeface="微软雅黑" panose="020B0503020204020204" pitchFamily="34" charset="-122"/>
                <a:ea typeface="微软雅黑" panose="020B0503020204020204" pitchFamily="34" charset="-122"/>
              </a:defRPr>
            </a:lvl1pPr>
          </a:lstStyle>
          <a:p>
            <a:pPr indent="457200" defTabSz="914034" fontAlgn="base">
              <a:spcBef>
                <a:spcPct val="0"/>
              </a:spcBef>
              <a:spcAft>
                <a:spcPct val="0"/>
              </a:spcAft>
            </a:pPr>
            <a:r>
              <a:rPr lang="zh-CN" altLang="en-US" sz="1799" dirty="0">
                <a:solidFill>
                  <a:srgbClr val="C00000"/>
                </a:solidFill>
                <a:latin typeface="优设标题黑" panose="00000500000000000000" pitchFamily="2" charset="-122"/>
                <a:ea typeface="优设标题黑" panose="00000500000000000000" pitchFamily="2" charset="-122"/>
              </a:rPr>
              <a:t>直播带货必须要有货。贾宥凌深入各村屯了解本地土特产，跋山涉水前往安陲、安太等临近乡镇去收购“土货”，进行加工，最后通过直播、网店等方式销售到全国各地。因成绩突出，贾宥凌获评第一届“苗山青少年好榜样”称号。贾宥凌通过直播，带货自己家乡的农副产品，致力于乡村振兴。</a:t>
            </a:r>
          </a:p>
        </p:txBody>
      </p:sp>
      <p:sp>
        <p:nvSpPr>
          <p:cNvPr id="42" name="671058">
            <a:extLst>
              <a:ext uri="{FF2B5EF4-FFF2-40B4-BE49-F238E27FC236}">
                <a16:creationId xmlns:a16="http://schemas.microsoft.com/office/drawing/2014/main" id="{6502D5B4-0554-4F2D-9635-75E62CB1B0B7}"/>
              </a:ext>
            </a:extLst>
          </p:cNvPr>
          <p:cNvSpPr/>
          <p:nvPr/>
        </p:nvSpPr>
        <p:spPr bwMode="auto">
          <a:xfrm>
            <a:off x="6776425" y="1400278"/>
            <a:ext cx="1367618" cy="452598"/>
          </a:xfrm>
          <a:prstGeom prst="roundRect">
            <a:avLst>
              <a:gd name="adj" fmla="val 50000"/>
            </a:avLst>
          </a:prstGeom>
          <a:solidFill>
            <a:srgbClr val="FFC000"/>
          </a:solidFill>
          <a:ln w="12700" cap="flat" cmpd="sng" algn="ctr">
            <a:noFill/>
            <a:prstDash val="solid"/>
            <a:roun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base">
              <a:spcBef>
                <a:spcPct val="0"/>
              </a:spcBef>
              <a:spcAft>
                <a:spcPct val="0"/>
              </a:spcAft>
            </a:pPr>
            <a:r>
              <a:rPr lang="zh-CN" altLang="en-US" sz="1999" dirty="0">
                <a:solidFill>
                  <a:srgbClr val="FFFFFF"/>
                </a:solidFill>
                <a:latin typeface="优设标题黑" panose="00000500000000000000" pitchFamily="2" charset="-122"/>
                <a:ea typeface="优设标题黑" panose="00000500000000000000" pitchFamily="2" charset="-122"/>
              </a:rPr>
              <a:t>视域拓展</a:t>
            </a:r>
          </a:p>
        </p:txBody>
      </p:sp>
      <p:grpSp>
        <p:nvGrpSpPr>
          <p:cNvPr id="61" name="315807">
            <a:extLst>
              <a:ext uri="{FF2B5EF4-FFF2-40B4-BE49-F238E27FC236}">
                <a16:creationId xmlns:a16="http://schemas.microsoft.com/office/drawing/2014/main" id="{6B460D2A-630D-4419-AD89-17CA91C50C51}"/>
              </a:ext>
            </a:extLst>
          </p:cNvPr>
          <p:cNvGrpSpPr/>
          <p:nvPr/>
        </p:nvGrpSpPr>
        <p:grpSpPr>
          <a:xfrm>
            <a:off x="4834709" y="2354197"/>
            <a:ext cx="1690305" cy="1690304"/>
            <a:chOff x="1153706" y="2353777"/>
            <a:chExt cx="1690965" cy="1690964"/>
          </a:xfrm>
        </p:grpSpPr>
        <p:sp>
          <p:nvSpPr>
            <p:cNvPr id="62" name="974014">
              <a:extLst>
                <a:ext uri="{FF2B5EF4-FFF2-40B4-BE49-F238E27FC236}">
                  <a16:creationId xmlns:a16="http://schemas.microsoft.com/office/drawing/2014/main" id="{BD8CCC99-81F2-4DBC-B836-6A0C5B808269}"/>
                </a:ext>
              </a:extLst>
            </p:cNvPr>
            <p:cNvSpPr/>
            <p:nvPr/>
          </p:nvSpPr>
          <p:spPr bwMode="auto">
            <a:xfrm>
              <a:off x="1153706" y="2353777"/>
              <a:ext cx="1690965" cy="1690964"/>
            </a:xfrm>
            <a:prstGeom prst="ellipse">
              <a:avLst/>
            </a:prstGeom>
            <a:solidFill>
              <a:srgbClr val="0760D9"/>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endParaRPr lang="zh-CN" altLang="en-US" sz="1999" dirty="0">
                <a:solidFill>
                  <a:srgbClr val="FFFFFF"/>
                </a:solidFill>
                <a:latin typeface="优设标题黑" panose="00000500000000000000" pitchFamily="2" charset="-122"/>
                <a:ea typeface="优设标题黑" panose="00000500000000000000" pitchFamily="2" charset="-122"/>
              </a:endParaRPr>
            </a:p>
          </p:txBody>
        </p:sp>
        <p:sp>
          <p:nvSpPr>
            <p:cNvPr id="63" name="719295">
              <a:extLst>
                <a:ext uri="{FF2B5EF4-FFF2-40B4-BE49-F238E27FC236}">
                  <a16:creationId xmlns:a16="http://schemas.microsoft.com/office/drawing/2014/main" id="{9AEBC07B-7A76-4470-AB36-656A56880B81}"/>
                </a:ext>
              </a:extLst>
            </p:cNvPr>
            <p:cNvSpPr/>
            <p:nvPr/>
          </p:nvSpPr>
          <p:spPr bwMode="auto">
            <a:xfrm rot="2700000">
              <a:off x="1813991" y="2954946"/>
              <a:ext cx="865676" cy="983550"/>
            </a:xfrm>
            <a:prstGeom prst="rect">
              <a:avLst/>
            </a:prstGeom>
            <a:gradFill>
              <a:gsLst>
                <a:gs pos="0">
                  <a:schemeClr val="tx1">
                    <a:alpha val="40000"/>
                  </a:schemeClr>
                </a:gs>
                <a:gs pos="100000">
                  <a:schemeClr val="tx1">
                    <a:alpha val="0"/>
                  </a:schemeClr>
                </a:gs>
              </a:gsLst>
              <a:lin ang="0" scaled="0"/>
            </a:gradFill>
            <a:ln w="9525" cap="flat" cmpd="sng" algn="ctr">
              <a:noFill/>
              <a:prstDash val="solid"/>
              <a:round/>
              <a:headEnd type="none" w="med" len="med"/>
              <a:tailEnd type="none" w="med" len="med"/>
            </a:ln>
            <a:effectLst/>
          </p:spPr>
          <p:txBody>
            <a:bodyPr vert="horz" wrap="square" lIns="91356" tIns="45678" rIns="91356" bIns="45678" numCol="1" rtlCol="0" anchor="t" anchorCtr="0" compatLnSpc="1">
              <a:prstTxWarp prst="textNoShape">
                <a:avLst/>
              </a:prstTxWarp>
            </a:bodyPr>
            <a:lstStyle/>
            <a:p>
              <a:pPr defTabSz="913577" fontAlgn="base">
                <a:spcBef>
                  <a:spcPct val="0"/>
                </a:spcBef>
                <a:spcAft>
                  <a:spcPct val="0"/>
                </a:spcAft>
                <a:defRPr/>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64" name="180615">
              <a:extLst>
                <a:ext uri="{FF2B5EF4-FFF2-40B4-BE49-F238E27FC236}">
                  <a16:creationId xmlns:a16="http://schemas.microsoft.com/office/drawing/2014/main" id="{387DCBE9-878D-46F0-A3D7-2E576539B803}"/>
                </a:ext>
              </a:extLst>
            </p:cNvPr>
            <p:cNvSpPr/>
            <p:nvPr/>
          </p:nvSpPr>
          <p:spPr bwMode="auto">
            <a:xfrm>
              <a:off x="1500001" y="2700072"/>
              <a:ext cx="998376" cy="998375"/>
            </a:xfrm>
            <a:prstGeom prst="ellipse">
              <a:avLst/>
            </a:prstGeom>
            <a:solidFill>
              <a:srgbClr val="FFC000"/>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3577" fontAlgn="base">
                <a:spcBef>
                  <a:spcPct val="0"/>
                </a:spcBef>
                <a:spcAft>
                  <a:spcPct val="0"/>
                </a:spcAft>
                <a:defRPr/>
              </a:pPr>
              <a:endParaRPr lang="zh-CN" altLang="en-US" sz="1998" dirty="0">
                <a:solidFill>
                  <a:srgbClr val="FFFFFF"/>
                </a:solidFill>
                <a:latin typeface="优设标题黑" panose="00000500000000000000" pitchFamily="2" charset="-122"/>
                <a:ea typeface="优设标题黑" panose="00000500000000000000" pitchFamily="2" charset="-122"/>
              </a:endParaRPr>
            </a:p>
          </p:txBody>
        </p:sp>
        <p:sp>
          <p:nvSpPr>
            <p:cNvPr id="65" name="925896">
              <a:extLst>
                <a:ext uri="{FF2B5EF4-FFF2-40B4-BE49-F238E27FC236}">
                  <a16:creationId xmlns:a16="http://schemas.microsoft.com/office/drawing/2014/main" id="{55A45441-D890-4B9F-B0EF-53255FC4AF9E}"/>
                </a:ext>
              </a:extLst>
            </p:cNvPr>
            <p:cNvSpPr/>
            <p:nvPr/>
          </p:nvSpPr>
          <p:spPr bwMode="auto">
            <a:xfrm>
              <a:off x="1734801" y="2788775"/>
              <a:ext cx="468667" cy="820968"/>
            </a:xfrm>
            <a:custGeom>
              <a:avLst/>
              <a:gdLst/>
              <a:ahLst/>
              <a:cxnLst/>
              <a:rect l="l" t="t" r="r" b="b"/>
              <a:pathLst>
                <a:path w="1108091" h="1941052">
                  <a:moveTo>
                    <a:pt x="522494" y="1443800"/>
                  </a:moveTo>
                  <a:cubicBezTo>
                    <a:pt x="599690" y="1444956"/>
                    <a:pt x="662373" y="1467884"/>
                    <a:pt x="710541" y="1512582"/>
                  </a:cubicBezTo>
                  <a:cubicBezTo>
                    <a:pt x="758710" y="1557280"/>
                    <a:pt x="783531" y="1616807"/>
                    <a:pt x="785003" y="1691164"/>
                  </a:cubicBezTo>
                  <a:cubicBezTo>
                    <a:pt x="783531" y="1765626"/>
                    <a:pt x="758710" y="1825574"/>
                    <a:pt x="710541" y="1871008"/>
                  </a:cubicBezTo>
                  <a:cubicBezTo>
                    <a:pt x="662373" y="1916442"/>
                    <a:pt x="599690" y="1939790"/>
                    <a:pt x="522494" y="1941052"/>
                  </a:cubicBezTo>
                  <a:cubicBezTo>
                    <a:pt x="445298" y="1939790"/>
                    <a:pt x="382616" y="1916442"/>
                    <a:pt x="334447" y="1871008"/>
                  </a:cubicBezTo>
                  <a:cubicBezTo>
                    <a:pt x="286278" y="1825574"/>
                    <a:pt x="261458" y="1765626"/>
                    <a:pt x="259985" y="1691164"/>
                  </a:cubicBezTo>
                  <a:cubicBezTo>
                    <a:pt x="261458" y="1616807"/>
                    <a:pt x="286278" y="1557280"/>
                    <a:pt x="334447" y="1512582"/>
                  </a:cubicBezTo>
                  <a:cubicBezTo>
                    <a:pt x="382616" y="1467884"/>
                    <a:pt x="445298" y="1444956"/>
                    <a:pt x="522494" y="1443800"/>
                  </a:cubicBezTo>
                  <a:close/>
                  <a:moveTo>
                    <a:pt x="562880" y="0"/>
                  </a:moveTo>
                  <a:cubicBezTo>
                    <a:pt x="723635" y="158"/>
                    <a:pt x="853943" y="40859"/>
                    <a:pt x="953804" y="122105"/>
                  </a:cubicBezTo>
                  <a:cubicBezTo>
                    <a:pt x="1053665" y="203350"/>
                    <a:pt x="1105094" y="324192"/>
                    <a:pt x="1108091" y="484632"/>
                  </a:cubicBezTo>
                  <a:cubicBezTo>
                    <a:pt x="1105587" y="578229"/>
                    <a:pt x="1081726" y="655911"/>
                    <a:pt x="1036509" y="717680"/>
                  </a:cubicBezTo>
                  <a:cubicBezTo>
                    <a:pt x="991291" y="779449"/>
                    <a:pt x="939744" y="835439"/>
                    <a:pt x="881866" y="885652"/>
                  </a:cubicBezTo>
                  <a:cubicBezTo>
                    <a:pt x="823989" y="935865"/>
                    <a:pt x="774808" y="990436"/>
                    <a:pt x="734323" y="1049366"/>
                  </a:cubicBezTo>
                  <a:cubicBezTo>
                    <a:pt x="693839" y="1108295"/>
                    <a:pt x="677077" y="1181718"/>
                    <a:pt x="684038" y="1269635"/>
                  </a:cubicBezTo>
                  <a:lnTo>
                    <a:pt x="358426" y="1269635"/>
                  </a:lnTo>
                  <a:cubicBezTo>
                    <a:pt x="347028" y="1169268"/>
                    <a:pt x="359727" y="1084776"/>
                    <a:pt x="396525" y="1016158"/>
                  </a:cubicBezTo>
                  <a:cubicBezTo>
                    <a:pt x="433322" y="947540"/>
                    <a:pt x="479308" y="887421"/>
                    <a:pt x="534484" y="835801"/>
                  </a:cubicBezTo>
                  <a:cubicBezTo>
                    <a:pt x="589659" y="784181"/>
                    <a:pt x="639117" y="733686"/>
                    <a:pt x="682855" y="684314"/>
                  </a:cubicBezTo>
                  <a:cubicBezTo>
                    <a:pt x="726593" y="634942"/>
                    <a:pt x="749705" y="579320"/>
                    <a:pt x="752189" y="517446"/>
                  </a:cubicBezTo>
                  <a:cubicBezTo>
                    <a:pt x="751611" y="448769"/>
                    <a:pt x="731313" y="395551"/>
                    <a:pt x="691295" y="357795"/>
                  </a:cubicBezTo>
                  <a:cubicBezTo>
                    <a:pt x="651277" y="320038"/>
                    <a:pt x="595010" y="300897"/>
                    <a:pt x="522494" y="300371"/>
                  </a:cubicBezTo>
                  <a:cubicBezTo>
                    <a:pt x="462336" y="300371"/>
                    <a:pt x="406595" y="313623"/>
                    <a:pt x="355271" y="340126"/>
                  </a:cubicBezTo>
                  <a:cubicBezTo>
                    <a:pt x="303947" y="366629"/>
                    <a:pt x="254516" y="406384"/>
                    <a:pt x="206978" y="459391"/>
                  </a:cubicBezTo>
                  <a:lnTo>
                    <a:pt x="0" y="267557"/>
                  </a:lnTo>
                  <a:cubicBezTo>
                    <a:pt x="70781" y="185734"/>
                    <a:pt x="153236" y="120948"/>
                    <a:pt x="247364" y="73200"/>
                  </a:cubicBezTo>
                  <a:cubicBezTo>
                    <a:pt x="341493" y="25452"/>
                    <a:pt x="446665" y="1052"/>
                    <a:pt x="562880" y="0"/>
                  </a:cubicBezTo>
                  <a:close/>
                </a:path>
              </a:pathLst>
            </a:custGeom>
            <a:solidFill>
              <a:schemeClr val="bg1"/>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defRPr/>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pic>
        <p:nvPicPr>
          <p:cNvPr id="3" name="图片 2">
            <a:extLst>
              <a:ext uri="{FF2B5EF4-FFF2-40B4-BE49-F238E27FC236}">
                <a16:creationId xmlns:a16="http://schemas.microsoft.com/office/drawing/2014/main" id="{1E4496DB-7CA0-5A44-ABDE-47FF2524CE9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13113" y="1804507"/>
            <a:ext cx="4502464" cy="3787670"/>
          </a:xfrm>
          <a:prstGeom prst="rect">
            <a:avLst/>
          </a:prstGeom>
        </p:spPr>
      </p:pic>
    </p:spTree>
    <p:extLst>
      <p:ext uri="{BB962C8B-B14F-4D97-AF65-F5344CB8AC3E}">
        <p14:creationId xmlns:p14="http://schemas.microsoft.com/office/powerpoint/2010/main" val="2382290662"/>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390939">
            <a:extLst>
              <a:ext uri="{FF2B5EF4-FFF2-40B4-BE49-F238E27FC236}">
                <a16:creationId xmlns:a16="http://schemas.microsoft.com/office/drawing/2014/main" id="{41471A58-BBE3-4AE5-8BEE-DC267A2B0AD2}"/>
              </a:ext>
            </a:extLst>
          </p:cNvPr>
          <p:cNvSpPr/>
          <p:nvPr/>
        </p:nvSpPr>
        <p:spPr bwMode="auto">
          <a:xfrm>
            <a:off x="1200814" y="1767265"/>
            <a:ext cx="3769690" cy="3769690"/>
          </a:xfrm>
          <a:prstGeom prst="roundRect">
            <a:avLst/>
          </a:prstGeom>
          <a:solidFill>
            <a:srgbClr val="0760D9"/>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endParaRPr lang="zh-CN" altLang="en-US" sz="1999" dirty="0">
              <a:solidFill>
                <a:srgbClr val="FFFFFF"/>
              </a:solidFill>
              <a:latin typeface="优设标题黑" panose="00000500000000000000" pitchFamily="2" charset="-122"/>
              <a:ea typeface="优设标题黑" panose="00000500000000000000" pitchFamily="2" charset="-122"/>
            </a:endParaRPr>
          </a:p>
        </p:txBody>
      </p:sp>
      <p:sp>
        <p:nvSpPr>
          <p:cNvPr id="61" name="506530">
            <a:extLst>
              <a:ext uri="{FF2B5EF4-FFF2-40B4-BE49-F238E27FC236}">
                <a16:creationId xmlns:a16="http://schemas.microsoft.com/office/drawing/2014/main" id="{1FE24F05-DDC6-49AA-BD12-5559A3BC30CA}"/>
              </a:ext>
            </a:extLst>
          </p:cNvPr>
          <p:cNvSpPr/>
          <p:nvPr/>
        </p:nvSpPr>
        <p:spPr bwMode="auto">
          <a:xfrm>
            <a:off x="6989753" y="1767265"/>
            <a:ext cx="3769690" cy="3769690"/>
          </a:xfrm>
          <a:prstGeom prst="roundRect">
            <a:avLst/>
          </a:prstGeom>
          <a:solidFill>
            <a:srgbClr val="0760D9"/>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endParaRPr lang="zh-CN" altLang="en-US" sz="1999" dirty="0">
              <a:solidFill>
                <a:srgbClr val="FFFFFF"/>
              </a:solidFill>
              <a:latin typeface="优设标题黑" panose="00000500000000000000" pitchFamily="2" charset="-122"/>
              <a:ea typeface="优设标题黑" panose="00000500000000000000" pitchFamily="2" charset="-122"/>
            </a:endParaRPr>
          </a:p>
        </p:txBody>
      </p:sp>
      <p:sp>
        <p:nvSpPr>
          <p:cNvPr id="64" name="613131">
            <a:extLst>
              <a:ext uri="{FF2B5EF4-FFF2-40B4-BE49-F238E27FC236}">
                <a16:creationId xmlns:a16="http://schemas.microsoft.com/office/drawing/2014/main" id="{09548E3C-EB49-4E08-8DE4-25E8E3ACD2EE}"/>
              </a:ext>
            </a:extLst>
          </p:cNvPr>
          <p:cNvSpPr/>
          <p:nvPr/>
        </p:nvSpPr>
        <p:spPr>
          <a:xfrm>
            <a:off x="4844032" y="1001641"/>
            <a:ext cx="2441695"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课前思考</a:t>
            </a:r>
          </a:p>
        </p:txBody>
      </p:sp>
      <p:sp>
        <p:nvSpPr>
          <p:cNvPr id="65" name="085550">
            <a:extLst>
              <a:ext uri="{FF2B5EF4-FFF2-40B4-BE49-F238E27FC236}">
                <a16:creationId xmlns:a16="http://schemas.microsoft.com/office/drawing/2014/main" id="{E288A77F-AD5B-4356-9FA1-BC0785130952}"/>
              </a:ext>
            </a:extLst>
          </p:cNvPr>
          <p:cNvSpPr txBox="1"/>
          <p:nvPr/>
        </p:nvSpPr>
        <p:spPr>
          <a:xfrm>
            <a:off x="1736114" y="2211575"/>
            <a:ext cx="2492990" cy="2862322"/>
          </a:xfrm>
          <a:prstGeom prst="rect">
            <a:avLst/>
          </a:prstGeom>
          <a:noFill/>
        </p:spPr>
        <p:txBody>
          <a:bodyPr wrap="none" rtlCol="0">
            <a:spAutoFit/>
          </a:bodyPr>
          <a:lstStyle/>
          <a:p>
            <a:pPr algn="ctr" defTabSz="914034" fontAlgn="base">
              <a:spcBef>
                <a:spcPct val="0"/>
              </a:spcBef>
              <a:spcAft>
                <a:spcPct val="0"/>
              </a:spcAft>
            </a:pPr>
            <a:r>
              <a:rPr lang="zh-CN" altLang="en-US" sz="6000" dirty="0">
                <a:solidFill>
                  <a:srgbClr val="FFFFFF"/>
                </a:solidFill>
                <a:latin typeface="优设标题黑" panose="00000500000000000000" pitchFamily="2" charset="-122"/>
                <a:ea typeface="优设标题黑" panose="00000500000000000000" pitchFamily="2" charset="-122"/>
              </a:rPr>
              <a:t>直播间</a:t>
            </a:r>
            <a:endParaRPr lang="en-US" altLang="zh-CN" sz="6000" dirty="0">
              <a:solidFill>
                <a:srgbClr val="FFFFFF"/>
              </a:solidFill>
              <a:latin typeface="优设标题黑" panose="00000500000000000000" pitchFamily="2" charset="-122"/>
              <a:ea typeface="优设标题黑" panose="00000500000000000000" pitchFamily="2" charset="-122"/>
            </a:endParaRPr>
          </a:p>
          <a:p>
            <a:pPr algn="ctr" defTabSz="914034" fontAlgn="base">
              <a:spcBef>
                <a:spcPct val="0"/>
              </a:spcBef>
              <a:spcAft>
                <a:spcPct val="0"/>
              </a:spcAft>
            </a:pPr>
            <a:r>
              <a:rPr lang="zh-CN" altLang="en-US" sz="6000" dirty="0">
                <a:solidFill>
                  <a:srgbClr val="FFFFFF"/>
                </a:solidFill>
                <a:latin typeface="优设标题黑" panose="00000500000000000000" pitchFamily="2" charset="-122"/>
                <a:ea typeface="优设标题黑" panose="00000500000000000000" pitchFamily="2" charset="-122"/>
              </a:rPr>
              <a:t>有哪些</a:t>
            </a:r>
            <a:endParaRPr lang="en-US" altLang="zh-CN" sz="6000" dirty="0">
              <a:solidFill>
                <a:srgbClr val="FFFFFF"/>
              </a:solidFill>
              <a:latin typeface="优设标题黑" panose="00000500000000000000" pitchFamily="2" charset="-122"/>
              <a:ea typeface="优设标题黑" panose="00000500000000000000" pitchFamily="2" charset="-122"/>
            </a:endParaRPr>
          </a:p>
          <a:p>
            <a:pPr algn="ctr" defTabSz="914034" fontAlgn="base">
              <a:spcBef>
                <a:spcPct val="0"/>
              </a:spcBef>
              <a:spcAft>
                <a:spcPct val="0"/>
              </a:spcAft>
            </a:pPr>
            <a:r>
              <a:rPr lang="zh-CN" altLang="en-US" sz="6000" dirty="0">
                <a:solidFill>
                  <a:srgbClr val="FFFFFF"/>
                </a:solidFill>
                <a:latin typeface="优设标题黑" panose="00000500000000000000" pitchFamily="2" charset="-122"/>
                <a:ea typeface="优设标题黑" panose="00000500000000000000" pitchFamily="2" charset="-122"/>
              </a:rPr>
              <a:t>商品</a:t>
            </a:r>
          </a:p>
        </p:txBody>
      </p:sp>
      <p:sp>
        <p:nvSpPr>
          <p:cNvPr id="71" name="615453">
            <a:extLst>
              <a:ext uri="{FF2B5EF4-FFF2-40B4-BE49-F238E27FC236}">
                <a16:creationId xmlns:a16="http://schemas.microsoft.com/office/drawing/2014/main" id="{0444DB35-F9AE-4146-904F-C09A781FF78B}"/>
              </a:ext>
            </a:extLst>
          </p:cNvPr>
          <p:cNvSpPr/>
          <p:nvPr/>
        </p:nvSpPr>
        <p:spPr bwMode="auto">
          <a:xfrm>
            <a:off x="4646536" y="2230322"/>
            <a:ext cx="2843577" cy="2843575"/>
          </a:xfrm>
          <a:prstGeom prst="ellipse">
            <a:avLst/>
          </a:prstGeom>
          <a:solidFill>
            <a:srgbClr val="FFC000"/>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endParaRPr lang="zh-CN" altLang="en-US" sz="1999" dirty="0">
              <a:solidFill>
                <a:srgbClr val="FFFFFF"/>
              </a:solidFill>
              <a:latin typeface="优设标题黑" panose="00000500000000000000" pitchFamily="2" charset="-122"/>
              <a:ea typeface="优设标题黑" panose="00000500000000000000" pitchFamily="2" charset="-122"/>
            </a:endParaRPr>
          </a:p>
        </p:txBody>
      </p:sp>
      <p:sp>
        <p:nvSpPr>
          <p:cNvPr id="72" name="087873">
            <a:extLst>
              <a:ext uri="{FF2B5EF4-FFF2-40B4-BE49-F238E27FC236}">
                <a16:creationId xmlns:a16="http://schemas.microsoft.com/office/drawing/2014/main" id="{54B2A670-0722-4C74-AC5B-156F6A9D5893}"/>
              </a:ext>
            </a:extLst>
          </p:cNvPr>
          <p:cNvSpPr>
            <a:spLocks noEditPoints="1"/>
          </p:cNvSpPr>
          <p:nvPr/>
        </p:nvSpPr>
        <p:spPr bwMode="auto">
          <a:xfrm>
            <a:off x="5557439" y="2903827"/>
            <a:ext cx="1014882" cy="1318543"/>
          </a:xfrm>
          <a:custGeom>
            <a:avLst/>
            <a:gdLst>
              <a:gd name="T0" fmla="*/ 55 w 254"/>
              <a:gd name="T1" fmla="*/ 116 h 330"/>
              <a:gd name="T2" fmla="*/ 47 w 254"/>
              <a:gd name="T3" fmla="*/ 144 h 330"/>
              <a:gd name="T4" fmla="*/ 20 w 254"/>
              <a:gd name="T5" fmla="*/ 128 h 330"/>
              <a:gd name="T6" fmla="*/ 29 w 254"/>
              <a:gd name="T7" fmla="*/ 103 h 330"/>
              <a:gd name="T8" fmla="*/ 108 w 254"/>
              <a:gd name="T9" fmla="*/ 104 h 330"/>
              <a:gd name="T10" fmla="*/ 114 w 254"/>
              <a:gd name="T11" fmla="*/ 133 h 330"/>
              <a:gd name="T12" fmla="*/ 85 w 254"/>
              <a:gd name="T13" fmla="*/ 141 h 330"/>
              <a:gd name="T14" fmla="*/ 82 w 254"/>
              <a:gd name="T15" fmla="*/ 111 h 330"/>
              <a:gd name="T16" fmla="*/ 160 w 254"/>
              <a:gd name="T17" fmla="*/ 101 h 330"/>
              <a:gd name="T18" fmla="*/ 175 w 254"/>
              <a:gd name="T19" fmla="*/ 122 h 330"/>
              <a:gd name="T20" fmla="*/ 158 w 254"/>
              <a:gd name="T21" fmla="*/ 147 h 330"/>
              <a:gd name="T22" fmla="*/ 140 w 254"/>
              <a:gd name="T23" fmla="*/ 121 h 330"/>
              <a:gd name="T24" fmla="*/ 156 w 254"/>
              <a:gd name="T25" fmla="*/ 101 h 330"/>
              <a:gd name="T26" fmla="*/ 234 w 254"/>
              <a:gd name="T27" fmla="*/ 113 h 330"/>
              <a:gd name="T28" fmla="*/ 229 w 254"/>
              <a:gd name="T29" fmla="*/ 142 h 330"/>
              <a:gd name="T30" fmla="*/ 201 w 254"/>
              <a:gd name="T31" fmla="*/ 131 h 330"/>
              <a:gd name="T32" fmla="*/ 208 w 254"/>
              <a:gd name="T33" fmla="*/ 103 h 330"/>
              <a:gd name="T34" fmla="*/ 42 w 254"/>
              <a:gd name="T35" fmla="*/ 157 h 330"/>
              <a:gd name="T36" fmla="*/ 70 w 254"/>
              <a:gd name="T37" fmla="*/ 160 h 330"/>
              <a:gd name="T38" fmla="*/ 93 w 254"/>
              <a:gd name="T39" fmla="*/ 155 h 330"/>
              <a:gd name="T40" fmla="*/ 102 w 254"/>
              <a:gd name="T41" fmla="*/ 156 h 330"/>
              <a:gd name="T42" fmla="*/ 127 w 254"/>
              <a:gd name="T43" fmla="*/ 162 h 330"/>
              <a:gd name="T44" fmla="*/ 152 w 254"/>
              <a:gd name="T45" fmla="*/ 156 h 330"/>
              <a:gd name="T46" fmla="*/ 162 w 254"/>
              <a:gd name="T47" fmla="*/ 155 h 330"/>
              <a:gd name="T48" fmla="*/ 185 w 254"/>
              <a:gd name="T49" fmla="*/ 160 h 330"/>
              <a:gd name="T50" fmla="*/ 212 w 254"/>
              <a:gd name="T51" fmla="*/ 157 h 330"/>
              <a:gd name="T52" fmla="*/ 221 w 254"/>
              <a:gd name="T53" fmla="*/ 154 h 330"/>
              <a:gd name="T54" fmla="*/ 242 w 254"/>
              <a:gd name="T55" fmla="*/ 159 h 330"/>
              <a:gd name="T56" fmla="*/ 253 w 254"/>
              <a:gd name="T57" fmla="*/ 194 h 330"/>
              <a:gd name="T58" fmla="*/ 242 w 254"/>
              <a:gd name="T59" fmla="*/ 225 h 330"/>
              <a:gd name="T60" fmla="*/ 194 w 254"/>
              <a:gd name="T61" fmla="*/ 232 h 330"/>
              <a:gd name="T62" fmla="*/ 182 w 254"/>
              <a:gd name="T63" fmla="*/ 225 h 330"/>
              <a:gd name="T64" fmla="*/ 135 w 254"/>
              <a:gd name="T65" fmla="*/ 236 h 330"/>
              <a:gd name="T66" fmla="*/ 123 w 254"/>
              <a:gd name="T67" fmla="*/ 225 h 330"/>
              <a:gd name="T68" fmla="*/ 84 w 254"/>
              <a:gd name="T69" fmla="*/ 325 h 330"/>
              <a:gd name="T70" fmla="*/ 63 w 254"/>
              <a:gd name="T71" fmla="*/ 223 h 330"/>
              <a:gd name="T72" fmla="*/ 24 w 254"/>
              <a:gd name="T73" fmla="*/ 327 h 330"/>
              <a:gd name="T74" fmla="*/ 4 w 254"/>
              <a:gd name="T75" fmla="*/ 206 h 330"/>
              <a:gd name="T76" fmla="*/ 4 w 254"/>
              <a:gd name="T77" fmla="*/ 165 h 330"/>
              <a:gd name="T78" fmla="*/ 33 w 254"/>
              <a:gd name="T79" fmla="*/ 160 h 330"/>
              <a:gd name="T80" fmla="*/ 71 w 254"/>
              <a:gd name="T81" fmla="*/ 51 h 330"/>
              <a:gd name="T82" fmla="*/ 86 w 254"/>
              <a:gd name="T83" fmla="*/ 74 h 330"/>
              <a:gd name="T84" fmla="*/ 65 w 254"/>
              <a:gd name="T85" fmla="*/ 96 h 330"/>
              <a:gd name="T86" fmla="*/ 51 w 254"/>
              <a:gd name="T87" fmla="*/ 70 h 330"/>
              <a:gd name="T88" fmla="*/ 67 w 254"/>
              <a:gd name="T89" fmla="*/ 51 h 330"/>
              <a:gd name="T90" fmla="*/ 145 w 254"/>
              <a:gd name="T91" fmla="*/ 66 h 330"/>
              <a:gd name="T92" fmla="*/ 138 w 254"/>
              <a:gd name="T93" fmla="*/ 94 h 330"/>
              <a:gd name="T94" fmla="*/ 111 w 254"/>
              <a:gd name="T95" fmla="*/ 79 h 330"/>
              <a:gd name="T96" fmla="*/ 121 w 254"/>
              <a:gd name="T97" fmla="*/ 53 h 330"/>
              <a:gd name="T98" fmla="*/ 198 w 254"/>
              <a:gd name="T99" fmla="*/ 54 h 330"/>
              <a:gd name="T100" fmla="*/ 205 w 254"/>
              <a:gd name="T101" fmla="*/ 83 h 330"/>
              <a:gd name="T102" fmla="*/ 175 w 254"/>
              <a:gd name="T103" fmla="*/ 91 h 330"/>
              <a:gd name="T104" fmla="*/ 173 w 254"/>
              <a:gd name="T105" fmla="*/ 61 h 330"/>
              <a:gd name="T106" fmla="*/ 100 w 254"/>
              <a:gd name="T107" fmla="*/ 0 h 330"/>
              <a:gd name="T108" fmla="*/ 115 w 254"/>
              <a:gd name="T109" fmla="*/ 21 h 330"/>
              <a:gd name="T110" fmla="*/ 97 w 254"/>
              <a:gd name="T111" fmla="*/ 46 h 330"/>
              <a:gd name="T112" fmla="*/ 80 w 254"/>
              <a:gd name="T113" fmla="*/ 20 h 330"/>
              <a:gd name="T114" fmla="*/ 96 w 254"/>
              <a:gd name="T115" fmla="*/ 0 h 330"/>
              <a:gd name="T116" fmla="*/ 174 w 254"/>
              <a:gd name="T117" fmla="*/ 12 h 330"/>
              <a:gd name="T118" fmla="*/ 169 w 254"/>
              <a:gd name="T119" fmla="*/ 42 h 330"/>
              <a:gd name="T120" fmla="*/ 141 w 254"/>
              <a:gd name="T121" fmla="*/ 30 h 330"/>
              <a:gd name="T122" fmla="*/ 149 w 254"/>
              <a:gd name="T123" fmla="*/ 3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4" h="330">
                <a:moveTo>
                  <a:pt x="37" y="101"/>
                </a:moveTo>
                <a:lnTo>
                  <a:pt x="37" y="101"/>
                </a:lnTo>
                <a:lnTo>
                  <a:pt x="37" y="101"/>
                </a:lnTo>
                <a:lnTo>
                  <a:pt x="38" y="101"/>
                </a:lnTo>
                <a:lnTo>
                  <a:pt x="39" y="101"/>
                </a:lnTo>
                <a:lnTo>
                  <a:pt x="40" y="101"/>
                </a:lnTo>
                <a:lnTo>
                  <a:pt x="42" y="101"/>
                </a:lnTo>
                <a:lnTo>
                  <a:pt x="43" y="102"/>
                </a:lnTo>
                <a:lnTo>
                  <a:pt x="45" y="103"/>
                </a:lnTo>
                <a:lnTo>
                  <a:pt x="46" y="103"/>
                </a:lnTo>
                <a:lnTo>
                  <a:pt x="48" y="104"/>
                </a:lnTo>
                <a:lnTo>
                  <a:pt x="49" y="106"/>
                </a:lnTo>
                <a:lnTo>
                  <a:pt x="51" y="107"/>
                </a:lnTo>
                <a:lnTo>
                  <a:pt x="52" y="109"/>
                </a:lnTo>
                <a:lnTo>
                  <a:pt x="53" y="111"/>
                </a:lnTo>
                <a:lnTo>
                  <a:pt x="54" y="113"/>
                </a:lnTo>
                <a:lnTo>
                  <a:pt x="55" y="116"/>
                </a:lnTo>
                <a:lnTo>
                  <a:pt x="55" y="119"/>
                </a:lnTo>
                <a:lnTo>
                  <a:pt x="55" y="119"/>
                </a:lnTo>
                <a:lnTo>
                  <a:pt x="55" y="120"/>
                </a:lnTo>
                <a:lnTo>
                  <a:pt x="55" y="121"/>
                </a:lnTo>
                <a:lnTo>
                  <a:pt x="55" y="122"/>
                </a:lnTo>
                <a:lnTo>
                  <a:pt x="55" y="124"/>
                </a:lnTo>
                <a:lnTo>
                  <a:pt x="55" y="125"/>
                </a:lnTo>
                <a:lnTo>
                  <a:pt x="55" y="127"/>
                </a:lnTo>
                <a:lnTo>
                  <a:pt x="55" y="129"/>
                </a:lnTo>
                <a:lnTo>
                  <a:pt x="54" y="131"/>
                </a:lnTo>
                <a:lnTo>
                  <a:pt x="54" y="133"/>
                </a:lnTo>
                <a:lnTo>
                  <a:pt x="53" y="135"/>
                </a:lnTo>
                <a:lnTo>
                  <a:pt x="52" y="137"/>
                </a:lnTo>
                <a:lnTo>
                  <a:pt x="52" y="139"/>
                </a:lnTo>
                <a:lnTo>
                  <a:pt x="50" y="141"/>
                </a:lnTo>
                <a:lnTo>
                  <a:pt x="48" y="142"/>
                </a:lnTo>
                <a:lnTo>
                  <a:pt x="47" y="144"/>
                </a:lnTo>
                <a:lnTo>
                  <a:pt x="45" y="145"/>
                </a:lnTo>
                <a:lnTo>
                  <a:pt x="43" y="146"/>
                </a:lnTo>
                <a:lnTo>
                  <a:pt x="40" y="146"/>
                </a:lnTo>
                <a:lnTo>
                  <a:pt x="37" y="147"/>
                </a:lnTo>
                <a:lnTo>
                  <a:pt x="37" y="147"/>
                </a:lnTo>
                <a:lnTo>
                  <a:pt x="34" y="146"/>
                </a:lnTo>
                <a:lnTo>
                  <a:pt x="31" y="146"/>
                </a:lnTo>
                <a:lnTo>
                  <a:pt x="29" y="145"/>
                </a:lnTo>
                <a:lnTo>
                  <a:pt x="28" y="144"/>
                </a:lnTo>
                <a:lnTo>
                  <a:pt x="26" y="142"/>
                </a:lnTo>
                <a:lnTo>
                  <a:pt x="24" y="141"/>
                </a:lnTo>
                <a:lnTo>
                  <a:pt x="23" y="139"/>
                </a:lnTo>
                <a:lnTo>
                  <a:pt x="22" y="137"/>
                </a:lnTo>
                <a:lnTo>
                  <a:pt x="21" y="135"/>
                </a:lnTo>
                <a:lnTo>
                  <a:pt x="20" y="133"/>
                </a:lnTo>
                <a:lnTo>
                  <a:pt x="20" y="131"/>
                </a:lnTo>
                <a:lnTo>
                  <a:pt x="20" y="128"/>
                </a:lnTo>
                <a:lnTo>
                  <a:pt x="20" y="127"/>
                </a:lnTo>
                <a:lnTo>
                  <a:pt x="20" y="125"/>
                </a:lnTo>
                <a:lnTo>
                  <a:pt x="20" y="124"/>
                </a:lnTo>
                <a:lnTo>
                  <a:pt x="20" y="122"/>
                </a:lnTo>
                <a:lnTo>
                  <a:pt x="20" y="121"/>
                </a:lnTo>
                <a:lnTo>
                  <a:pt x="20" y="120"/>
                </a:lnTo>
                <a:lnTo>
                  <a:pt x="20" y="119"/>
                </a:lnTo>
                <a:lnTo>
                  <a:pt x="20" y="119"/>
                </a:lnTo>
                <a:lnTo>
                  <a:pt x="20" y="116"/>
                </a:lnTo>
                <a:lnTo>
                  <a:pt x="20" y="113"/>
                </a:lnTo>
                <a:lnTo>
                  <a:pt x="21" y="111"/>
                </a:lnTo>
                <a:lnTo>
                  <a:pt x="23" y="109"/>
                </a:lnTo>
                <a:lnTo>
                  <a:pt x="24" y="107"/>
                </a:lnTo>
                <a:lnTo>
                  <a:pt x="25" y="106"/>
                </a:lnTo>
                <a:lnTo>
                  <a:pt x="26" y="104"/>
                </a:lnTo>
                <a:lnTo>
                  <a:pt x="28" y="103"/>
                </a:lnTo>
                <a:lnTo>
                  <a:pt x="29" y="103"/>
                </a:lnTo>
                <a:lnTo>
                  <a:pt x="31" y="102"/>
                </a:lnTo>
                <a:lnTo>
                  <a:pt x="32" y="101"/>
                </a:lnTo>
                <a:lnTo>
                  <a:pt x="34" y="101"/>
                </a:lnTo>
                <a:lnTo>
                  <a:pt x="35" y="101"/>
                </a:lnTo>
                <a:lnTo>
                  <a:pt x="36" y="101"/>
                </a:lnTo>
                <a:lnTo>
                  <a:pt x="37" y="101"/>
                </a:lnTo>
                <a:close/>
                <a:moveTo>
                  <a:pt x="97" y="101"/>
                </a:moveTo>
                <a:lnTo>
                  <a:pt x="97" y="101"/>
                </a:lnTo>
                <a:lnTo>
                  <a:pt x="98" y="101"/>
                </a:lnTo>
                <a:lnTo>
                  <a:pt x="99" y="101"/>
                </a:lnTo>
                <a:lnTo>
                  <a:pt x="100" y="101"/>
                </a:lnTo>
                <a:lnTo>
                  <a:pt x="101" y="101"/>
                </a:lnTo>
                <a:lnTo>
                  <a:pt x="102" y="101"/>
                </a:lnTo>
                <a:lnTo>
                  <a:pt x="104" y="102"/>
                </a:lnTo>
                <a:lnTo>
                  <a:pt x="105" y="103"/>
                </a:lnTo>
                <a:lnTo>
                  <a:pt x="107" y="103"/>
                </a:lnTo>
                <a:lnTo>
                  <a:pt x="108" y="104"/>
                </a:lnTo>
                <a:lnTo>
                  <a:pt x="110" y="106"/>
                </a:lnTo>
                <a:lnTo>
                  <a:pt x="111" y="107"/>
                </a:lnTo>
                <a:lnTo>
                  <a:pt x="112" y="109"/>
                </a:lnTo>
                <a:lnTo>
                  <a:pt x="113" y="111"/>
                </a:lnTo>
                <a:lnTo>
                  <a:pt x="114" y="113"/>
                </a:lnTo>
                <a:lnTo>
                  <a:pt x="115" y="116"/>
                </a:lnTo>
                <a:lnTo>
                  <a:pt x="115" y="119"/>
                </a:lnTo>
                <a:lnTo>
                  <a:pt x="115" y="119"/>
                </a:lnTo>
                <a:lnTo>
                  <a:pt x="115" y="120"/>
                </a:lnTo>
                <a:lnTo>
                  <a:pt x="115" y="121"/>
                </a:lnTo>
                <a:lnTo>
                  <a:pt x="115" y="122"/>
                </a:lnTo>
                <a:lnTo>
                  <a:pt x="115" y="124"/>
                </a:lnTo>
                <a:lnTo>
                  <a:pt x="115" y="125"/>
                </a:lnTo>
                <a:lnTo>
                  <a:pt x="115" y="127"/>
                </a:lnTo>
                <a:lnTo>
                  <a:pt x="115" y="129"/>
                </a:lnTo>
                <a:lnTo>
                  <a:pt x="114" y="131"/>
                </a:lnTo>
                <a:lnTo>
                  <a:pt x="114" y="133"/>
                </a:lnTo>
                <a:lnTo>
                  <a:pt x="113" y="135"/>
                </a:lnTo>
                <a:lnTo>
                  <a:pt x="112" y="137"/>
                </a:lnTo>
                <a:lnTo>
                  <a:pt x="112" y="139"/>
                </a:lnTo>
                <a:lnTo>
                  <a:pt x="110" y="141"/>
                </a:lnTo>
                <a:lnTo>
                  <a:pt x="108" y="142"/>
                </a:lnTo>
                <a:lnTo>
                  <a:pt x="107" y="144"/>
                </a:lnTo>
                <a:lnTo>
                  <a:pt x="105" y="145"/>
                </a:lnTo>
                <a:lnTo>
                  <a:pt x="103" y="146"/>
                </a:lnTo>
                <a:lnTo>
                  <a:pt x="101" y="146"/>
                </a:lnTo>
                <a:lnTo>
                  <a:pt x="97" y="147"/>
                </a:lnTo>
                <a:lnTo>
                  <a:pt x="97" y="147"/>
                </a:lnTo>
                <a:lnTo>
                  <a:pt x="94" y="146"/>
                </a:lnTo>
                <a:lnTo>
                  <a:pt x="92" y="146"/>
                </a:lnTo>
                <a:lnTo>
                  <a:pt x="90" y="145"/>
                </a:lnTo>
                <a:lnTo>
                  <a:pt x="88" y="144"/>
                </a:lnTo>
                <a:lnTo>
                  <a:pt x="86" y="142"/>
                </a:lnTo>
                <a:lnTo>
                  <a:pt x="85" y="141"/>
                </a:lnTo>
                <a:lnTo>
                  <a:pt x="83" y="139"/>
                </a:lnTo>
                <a:lnTo>
                  <a:pt x="83" y="137"/>
                </a:lnTo>
                <a:lnTo>
                  <a:pt x="82" y="135"/>
                </a:lnTo>
                <a:lnTo>
                  <a:pt x="81" y="133"/>
                </a:lnTo>
                <a:lnTo>
                  <a:pt x="81" y="131"/>
                </a:lnTo>
                <a:lnTo>
                  <a:pt x="80" y="129"/>
                </a:lnTo>
                <a:lnTo>
                  <a:pt x="80" y="127"/>
                </a:lnTo>
                <a:lnTo>
                  <a:pt x="80" y="125"/>
                </a:lnTo>
                <a:lnTo>
                  <a:pt x="80" y="124"/>
                </a:lnTo>
                <a:lnTo>
                  <a:pt x="80" y="122"/>
                </a:lnTo>
                <a:lnTo>
                  <a:pt x="80" y="121"/>
                </a:lnTo>
                <a:lnTo>
                  <a:pt x="80" y="120"/>
                </a:lnTo>
                <a:lnTo>
                  <a:pt x="80" y="119"/>
                </a:lnTo>
                <a:lnTo>
                  <a:pt x="80" y="119"/>
                </a:lnTo>
                <a:lnTo>
                  <a:pt x="80" y="116"/>
                </a:lnTo>
                <a:lnTo>
                  <a:pt x="81" y="113"/>
                </a:lnTo>
                <a:lnTo>
                  <a:pt x="82" y="111"/>
                </a:lnTo>
                <a:lnTo>
                  <a:pt x="83" y="109"/>
                </a:lnTo>
                <a:lnTo>
                  <a:pt x="84" y="107"/>
                </a:lnTo>
                <a:lnTo>
                  <a:pt x="86" y="106"/>
                </a:lnTo>
                <a:lnTo>
                  <a:pt x="87" y="104"/>
                </a:lnTo>
                <a:lnTo>
                  <a:pt x="89" y="103"/>
                </a:lnTo>
                <a:lnTo>
                  <a:pt x="90" y="103"/>
                </a:lnTo>
                <a:lnTo>
                  <a:pt x="92" y="102"/>
                </a:lnTo>
                <a:lnTo>
                  <a:pt x="93" y="101"/>
                </a:lnTo>
                <a:lnTo>
                  <a:pt x="94" y="101"/>
                </a:lnTo>
                <a:lnTo>
                  <a:pt x="96" y="101"/>
                </a:lnTo>
                <a:lnTo>
                  <a:pt x="96" y="101"/>
                </a:lnTo>
                <a:lnTo>
                  <a:pt x="97" y="101"/>
                </a:lnTo>
                <a:close/>
                <a:moveTo>
                  <a:pt x="157" y="101"/>
                </a:moveTo>
                <a:lnTo>
                  <a:pt x="158" y="101"/>
                </a:lnTo>
                <a:lnTo>
                  <a:pt x="158" y="101"/>
                </a:lnTo>
                <a:lnTo>
                  <a:pt x="159" y="101"/>
                </a:lnTo>
                <a:lnTo>
                  <a:pt x="160" y="101"/>
                </a:lnTo>
                <a:lnTo>
                  <a:pt x="161" y="101"/>
                </a:lnTo>
                <a:lnTo>
                  <a:pt x="162" y="101"/>
                </a:lnTo>
                <a:lnTo>
                  <a:pt x="164" y="102"/>
                </a:lnTo>
                <a:lnTo>
                  <a:pt x="165" y="103"/>
                </a:lnTo>
                <a:lnTo>
                  <a:pt x="167" y="103"/>
                </a:lnTo>
                <a:lnTo>
                  <a:pt x="168" y="104"/>
                </a:lnTo>
                <a:lnTo>
                  <a:pt x="169" y="106"/>
                </a:lnTo>
                <a:lnTo>
                  <a:pt x="171" y="107"/>
                </a:lnTo>
                <a:lnTo>
                  <a:pt x="172" y="109"/>
                </a:lnTo>
                <a:lnTo>
                  <a:pt x="173" y="111"/>
                </a:lnTo>
                <a:lnTo>
                  <a:pt x="174" y="113"/>
                </a:lnTo>
                <a:lnTo>
                  <a:pt x="175" y="116"/>
                </a:lnTo>
                <a:lnTo>
                  <a:pt x="175" y="119"/>
                </a:lnTo>
                <a:lnTo>
                  <a:pt x="175" y="119"/>
                </a:lnTo>
                <a:lnTo>
                  <a:pt x="175" y="120"/>
                </a:lnTo>
                <a:lnTo>
                  <a:pt x="175" y="121"/>
                </a:lnTo>
                <a:lnTo>
                  <a:pt x="175" y="122"/>
                </a:lnTo>
                <a:lnTo>
                  <a:pt x="175" y="124"/>
                </a:lnTo>
                <a:lnTo>
                  <a:pt x="175" y="125"/>
                </a:lnTo>
                <a:lnTo>
                  <a:pt x="175" y="127"/>
                </a:lnTo>
                <a:lnTo>
                  <a:pt x="175" y="129"/>
                </a:lnTo>
                <a:lnTo>
                  <a:pt x="174" y="131"/>
                </a:lnTo>
                <a:lnTo>
                  <a:pt x="174" y="133"/>
                </a:lnTo>
                <a:lnTo>
                  <a:pt x="173" y="135"/>
                </a:lnTo>
                <a:lnTo>
                  <a:pt x="172" y="137"/>
                </a:lnTo>
                <a:lnTo>
                  <a:pt x="172" y="139"/>
                </a:lnTo>
                <a:lnTo>
                  <a:pt x="170" y="141"/>
                </a:lnTo>
                <a:lnTo>
                  <a:pt x="169" y="142"/>
                </a:lnTo>
                <a:lnTo>
                  <a:pt x="167" y="144"/>
                </a:lnTo>
                <a:lnTo>
                  <a:pt x="165" y="145"/>
                </a:lnTo>
                <a:lnTo>
                  <a:pt x="163" y="146"/>
                </a:lnTo>
                <a:lnTo>
                  <a:pt x="161" y="146"/>
                </a:lnTo>
                <a:lnTo>
                  <a:pt x="158" y="147"/>
                </a:lnTo>
                <a:lnTo>
                  <a:pt x="158" y="147"/>
                </a:lnTo>
                <a:lnTo>
                  <a:pt x="154" y="146"/>
                </a:lnTo>
                <a:lnTo>
                  <a:pt x="152" y="146"/>
                </a:lnTo>
                <a:lnTo>
                  <a:pt x="150" y="145"/>
                </a:lnTo>
                <a:lnTo>
                  <a:pt x="148" y="144"/>
                </a:lnTo>
                <a:lnTo>
                  <a:pt x="147" y="142"/>
                </a:lnTo>
                <a:lnTo>
                  <a:pt x="145" y="141"/>
                </a:lnTo>
                <a:lnTo>
                  <a:pt x="143" y="139"/>
                </a:lnTo>
                <a:lnTo>
                  <a:pt x="143" y="137"/>
                </a:lnTo>
                <a:lnTo>
                  <a:pt x="142" y="135"/>
                </a:lnTo>
                <a:lnTo>
                  <a:pt x="142" y="133"/>
                </a:lnTo>
                <a:lnTo>
                  <a:pt x="141" y="131"/>
                </a:lnTo>
                <a:lnTo>
                  <a:pt x="140" y="129"/>
                </a:lnTo>
                <a:lnTo>
                  <a:pt x="140" y="127"/>
                </a:lnTo>
                <a:lnTo>
                  <a:pt x="140" y="125"/>
                </a:lnTo>
                <a:lnTo>
                  <a:pt x="140" y="124"/>
                </a:lnTo>
                <a:lnTo>
                  <a:pt x="140" y="122"/>
                </a:lnTo>
                <a:lnTo>
                  <a:pt x="140" y="121"/>
                </a:lnTo>
                <a:lnTo>
                  <a:pt x="140" y="120"/>
                </a:lnTo>
                <a:lnTo>
                  <a:pt x="140" y="119"/>
                </a:lnTo>
                <a:lnTo>
                  <a:pt x="140" y="119"/>
                </a:lnTo>
                <a:lnTo>
                  <a:pt x="140" y="116"/>
                </a:lnTo>
                <a:lnTo>
                  <a:pt x="141" y="113"/>
                </a:lnTo>
                <a:lnTo>
                  <a:pt x="142" y="111"/>
                </a:lnTo>
                <a:lnTo>
                  <a:pt x="143" y="109"/>
                </a:lnTo>
                <a:lnTo>
                  <a:pt x="144" y="107"/>
                </a:lnTo>
                <a:lnTo>
                  <a:pt x="146" y="106"/>
                </a:lnTo>
                <a:lnTo>
                  <a:pt x="147" y="104"/>
                </a:lnTo>
                <a:lnTo>
                  <a:pt x="149" y="103"/>
                </a:lnTo>
                <a:lnTo>
                  <a:pt x="150" y="103"/>
                </a:lnTo>
                <a:lnTo>
                  <a:pt x="151" y="102"/>
                </a:lnTo>
                <a:lnTo>
                  <a:pt x="153" y="101"/>
                </a:lnTo>
                <a:lnTo>
                  <a:pt x="154" y="101"/>
                </a:lnTo>
                <a:lnTo>
                  <a:pt x="156" y="101"/>
                </a:lnTo>
                <a:lnTo>
                  <a:pt x="156" y="101"/>
                </a:lnTo>
                <a:lnTo>
                  <a:pt x="157" y="101"/>
                </a:lnTo>
                <a:close/>
                <a:moveTo>
                  <a:pt x="217" y="101"/>
                </a:moveTo>
                <a:lnTo>
                  <a:pt x="218" y="101"/>
                </a:lnTo>
                <a:lnTo>
                  <a:pt x="218" y="101"/>
                </a:lnTo>
                <a:lnTo>
                  <a:pt x="219" y="101"/>
                </a:lnTo>
                <a:lnTo>
                  <a:pt x="219" y="101"/>
                </a:lnTo>
                <a:lnTo>
                  <a:pt x="221" y="101"/>
                </a:lnTo>
                <a:lnTo>
                  <a:pt x="222" y="101"/>
                </a:lnTo>
                <a:lnTo>
                  <a:pt x="224" y="102"/>
                </a:lnTo>
                <a:lnTo>
                  <a:pt x="225" y="103"/>
                </a:lnTo>
                <a:lnTo>
                  <a:pt x="227" y="103"/>
                </a:lnTo>
                <a:lnTo>
                  <a:pt x="228" y="104"/>
                </a:lnTo>
                <a:lnTo>
                  <a:pt x="229" y="106"/>
                </a:lnTo>
                <a:lnTo>
                  <a:pt x="231" y="107"/>
                </a:lnTo>
                <a:lnTo>
                  <a:pt x="232" y="109"/>
                </a:lnTo>
                <a:lnTo>
                  <a:pt x="233" y="111"/>
                </a:lnTo>
                <a:lnTo>
                  <a:pt x="234" y="113"/>
                </a:lnTo>
                <a:lnTo>
                  <a:pt x="235" y="116"/>
                </a:lnTo>
                <a:lnTo>
                  <a:pt x="235" y="119"/>
                </a:lnTo>
                <a:lnTo>
                  <a:pt x="235" y="119"/>
                </a:lnTo>
                <a:lnTo>
                  <a:pt x="235" y="120"/>
                </a:lnTo>
                <a:lnTo>
                  <a:pt x="235" y="121"/>
                </a:lnTo>
                <a:lnTo>
                  <a:pt x="235" y="122"/>
                </a:lnTo>
                <a:lnTo>
                  <a:pt x="235" y="124"/>
                </a:lnTo>
                <a:lnTo>
                  <a:pt x="235" y="125"/>
                </a:lnTo>
                <a:lnTo>
                  <a:pt x="235" y="127"/>
                </a:lnTo>
                <a:lnTo>
                  <a:pt x="235" y="129"/>
                </a:lnTo>
                <a:lnTo>
                  <a:pt x="234" y="131"/>
                </a:lnTo>
                <a:lnTo>
                  <a:pt x="234" y="133"/>
                </a:lnTo>
                <a:lnTo>
                  <a:pt x="234" y="135"/>
                </a:lnTo>
                <a:lnTo>
                  <a:pt x="232" y="137"/>
                </a:lnTo>
                <a:lnTo>
                  <a:pt x="232" y="139"/>
                </a:lnTo>
                <a:lnTo>
                  <a:pt x="230" y="141"/>
                </a:lnTo>
                <a:lnTo>
                  <a:pt x="229" y="142"/>
                </a:lnTo>
                <a:lnTo>
                  <a:pt x="227" y="144"/>
                </a:lnTo>
                <a:lnTo>
                  <a:pt x="226" y="145"/>
                </a:lnTo>
                <a:lnTo>
                  <a:pt x="223" y="146"/>
                </a:lnTo>
                <a:lnTo>
                  <a:pt x="221" y="146"/>
                </a:lnTo>
                <a:lnTo>
                  <a:pt x="218" y="147"/>
                </a:lnTo>
                <a:lnTo>
                  <a:pt x="218" y="147"/>
                </a:lnTo>
                <a:lnTo>
                  <a:pt x="214" y="146"/>
                </a:lnTo>
                <a:lnTo>
                  <a:pt x="212" y="146"/>
                </a:lnTo>
                <a:lnTo>
                  <a:pt x="210" y="145"/>
                </a:lnTo>
                <a:lnTo>
                  <a:pt x="208" y="144"/>
                </a:lnTo>
                <a:lnTo>
                  <a:pt x="206" y="142"/>
                </a:lnTo>
                <a:lnTo>
                  <a:pt x="205" y="141"/>
                </a:lnTo>
                <a:lnTo>
                  <a:pt x="203" y="139"/>
                </a:lnTo>
                <a:lnTo>
                  <a:pt x="203" y="137"/>
                </a:lnTo>
                <a:lnTo>
                  <a:pt x="202" y="135"/>
                </a:lnTo>
                <a:lnTo>
                  <a:pt x="201" y="133"/>
                </a:lnTo>
                <a:lnTo>
                  <a:pt x="201" y="131"/>
                </a:lnTo>
                <a:lnTo>
                  <a:pt x="200" y="129"/>
                </a:lnTo>
                <a:lnTo>
                  <a:pt x="200" y="127"/>
                </a:lnTo>
                <a:lnTo>
                  <a:pt x="200" y="125"/>
                </a:lnTo>
                <a:lnTo>
                  <a:pt x="200" y="124"/>
                </a:lnTo>
                <a:lnTo>
                  <a:pt x="200" y="122"/>
                </a:lnTo>
                <a:lnTo>
                  <a:pt x="200" y="121"/>
                </a:lnTo>
                <a:lnTo>
                  <a:pt x="200" y="120"/>
                </a:lnTo>
                <a:lnTo>
                  <a:pt x="200" y="119"/>
                </a:lnTo>
                <a:lnTo>
                  <a:pt x="200" y="119"/>
                </a:lnTo>
                <a:lnTo>
                  <a:pt x="200" y="116"/>
                </a:lnTo>
                <a:lnTo>
                  <a:pt x="201" y="113"/>
                </a:lnTo>
                <a:lnTo>
                  <a:pt x="202" y="111"/>
                </a:lnTo>
                <a:lnTo>
                  <a:pt x="203" y="109"/>
                </a:lnTo>
                <a:lnTo>
                  <a:pt x="204" y="107"/>
                </a:lnTo>
                <a:lnTo>
                  <a:pt x="206" y="106"/>
                </a:lnTo>
                <a:lnTo>
                  <a:pt x="207" y="104"/>
                </a:lnTo>
                <a:lnTo>
                  <a:pt x="208" y="103"/>
                </a:lnTo>
                <a:lnTo>
                  <a:pt x="210" y="103"/>
                </a:lnTo>
                <a:lnTo>
                  <a:pt x="211" y="102"/>
                </a:lnTo>
                <a:lnTo>
                  <a:pt x="213" y="101"/>
                </a:lnTo>
                <a:lnTo>
                  <a:pt x="214" y="101"/>
                </a:lnTo>
                <a:lnTo>
                  <a:pt x="216" y="101"/>
                </a:lnTo>
                <a:lnTo>
                  <a:pt x="216" y="101"/>
                </a:lnTo>
                <a:lnTo>
                  <a:pt x="217" y="101"/>
                </a:lnTo>
                <a:close/>
                <a:moveTo>
                  <a:pt x="38" y="153"/>
                </a:moveTo>
                <a:lnTo>
                  <a:pt x="38" y="153"/>
                </a:lnTo>
                <a:lnTo>
                  <a:pt x="39" y="153"/>
                </a:lnTo>
                <a:lnTo>
                  <a:pt x="39" y="153"/>
                </a:lnTo>
                <a:lnTo>
                  <a:pt x="40" y="153"/>
                </a:lnTo>
                <a:lnTo>
                  <a:pt x="41" y="154"/>
                </a:lnTo>
                <a:lnTo>
                  <a:pt x="42" y="154"/>
                </a:lnTo>
                <a:lnTo>
                  <a:pt x="42" y="155"/>
                </a:lnTo>
                <a:lnTo>
                  <a:pt x="42" y="156"/>
                </a:lnTo>
                <a:lnTo>
                  <a:pt x="42" y="157"/>
                </a:lnTo>
                <a:lnTo>
                  <a:pt x="42" y="158"/>
                </a:lnTo>
                <a:lnTo>
                  <a:pt x="42" y="160"/>
                </a:lnTo>
                <a:lnTo>
                  <a:pt x="40" y="161"/>
                </a:lnTo>
                <a:lnTo>
                  <a:pt x="39" y="164"/>
                </a:lnTo>
                <a:lnTo>
                  <a:pt x="44" y="175"/>
                </a:lnTo>
                <a:lnTo>
                  <a:pt x="50" y="153"/>
                </a:lnTo>
                <a:lnTo>
                  <a:pt x="51" y="153"/>
                </a:lnTo>
                <a:lnTo>
                  <a:pt x="52" y="153"/>
                </a:lnTo>
                <a:lnTo>
                  <a:pt x="53" y="154"/>
                </a:lnTo>
                <a:lnTo>
                  <a:pt x="55" y="154"/>
                </a:lnTo>
                <a:lnTo>
                  <a:pt x="56" y="156"/>
                </a:lnTo>
                <a:lnTo>
                  <a:pt x="58" y="156"/>
                </a:lnTo>
                <a:lnTo>
                  <a:pt x="61" y="157"/>
                </a:lnTo>
                <a:lnTo>
                  <a:pt x="63" y="159"/>
                </a:lnTo>
                <a:lnTo>
                  <a:pt x="65" y="160"/>
                </a:lnTo>
                <a:lnTo>
                  <a:pt x="67" y="162"/>
                </a:lnTo>
                <a:lnTo>
                  <a:pt x="70" y="160"/>
                </a:lnTo>
                <a:lnTo>
                  <a:pt x="72" y="159"/>
                </a:lnTo>
                <a:lnTo>
                  <a:pt x="74" y="157"/>
                </a:lnTo>
                <a:lnTo>
                  <a:pt x="77" y="156"/>
                </a:lnTo>
                <a:lnTo>
                  <a:pt x="78" y="156"/>
                </a:lnTo>
                <a:lnTo>
                  <a:pt x="80" y="154"/>
                </a:lnTo>
                <a:lnTo>
                  <a:pt x="82" y="154"/>
                </a:lnTo>
                <a:lnTo>
                  <a:pt x="83" y="153"/>
                </a:lnTo>
                <a:lnTo>
                  <a:pt x="84" y="153"/>
                </a:lnTo>
                <a:lnTo>
                  <a:pt x="84" y="153"/>
                </a:lnTo>
                <a:lnTo>
                  <a:pt x="91" y="175"/>
                </a:lnTo>
                <a:lnTo>
                  <a:pt x="95" y="164"/>
                </a:lnTo>
                <a:lnTo>
                  <a:pt x="94" y="161"/>
                </a:lnTo>
                <a:lnTo>
                  <a:pt x="93" y="160"/>
                </a:lnTo>
                <a:lnTo>
                  <a:pt x="93" y="158"/>
                </a:lnTo>
                <a:lnTo>
                  <a:pt x="93" y="157"/>
                </a:lnTo>
                <a:lnTo>
                  <a:pt x="93" y="156"/>
                </a:lnTo>
                <a:lnTo>
                  <a:pt x="93" y="155"/>
                </a:lnTo>
                <a:lnTo>
                  <a:pt x="93" y="154"/>
                </a:lnTo>
                <a:lnTo>
                  <a:pt x="94" y="154"/>
                </a:lnTo>
                <a:lnTo>
                  <a:pt x="94" y="154"/>
                </a:lnTo>
                <a:lnTo>
                  <a:pt x="95" y="153"/>
                </a:lnTo>
                <a:lnTo>
                  <a:pt x="96" y="153"/>
                </a:lnTo>
                <a:lnTo>
                  <a:pt x="96" y="153"/>
                </a:lnTo>
                <a:lnTo>
                  <a:pt x="97" y="153"/>
                </a:lnTo>
                <a:lnTo>
                  <a:pt x="97" y="153"/>
                </a:lnTo>
                <a:lnTo>
                  <a:pt x="97" y="153"/>
                </a:lnTo>
                <a:lnTo>
                  <a:pt x="98" y="153"/>
                </a:lnTo>
                <a:lnTo>
                  <a:pt x="99" y="153"/>
                </a:lnTo>
                <a:lnTo>
                  <a:pt x="99" y="153"/>
                </a:lnTo>
                <a:lnTo>
                  <a:pt x="100" y="153"/>
                </a:lnTo>
                <a:lnTo>
                  <a:pt x="101" y="154"/>
                </a:lnTo>
                <a:lnTo>
                  <a:pt x="101" y="154"/>
                </a:lnTo>
                <a:lnTo>
                  <a:pt x="102" y="155"/>
                </a:lnTo>
                <a:lnTo>
                  <a:pt x="102" y="156"/>
                </a:lnTo>
                <a:lnTo>
                  <a:pt x="102" y="157"/>
                </a:lnTo>
                <a:lnTo>
                  <a:pt x="102" y="158"/>
                </a:lnTo>
                <a:lnTo>
                  <a:pt x="102" y="160"/>
                </a:lnTo>
                <a:lnTo>
                  <a:pt x="101" y="161"/>
                </a:lnTo>
                <a:lnTo>
                  <a:pt x="99" y="164"/>
                </a:lnTo>
                <a:lnTo>
                  <a:pt x="104" y="175"/>
                </a:lnTo>
                <a:lnTo>
                  <a:pt x="110" y="153"/>
                </a:lnTo>
                <a:lnTo>
                  <a:pt x="111" y="153"/>
                </a:lnTo>
                <a:lnTo>
                  <a:pt x="112" y="153"/>
                </a:lnTo>
                <a:lnTo>
                  <a:pt x="113" y="154"/>
                </a:lnTo>
                <a:lnTo>
                  <a:pt x="114" y="154"/>
                </a:lnTo>
                <a:lnTo>
                  <a:pt x="116" y="156"/>
                </a:lnTo>
                <a:lnTo>
                  <a:pt x="118" y="156"/>
                </a:lnTo>
                <a:lnTo>
                  <a:pt x="120" y="157"/>
                </a:lnTo>
                <a:lnTo>
                  <a:pt x="123" y="159"/>
                </a:lnTo>
                <a:lnTo>
                  <a:pt x="125" y="160"/>
                </a:lnTo>
                <a:lnTo>
                  <a:pt x="127" y="162"/>
                </a:lnTo>
                <a:lnTo>
                  <a:pt x="129" y="160"/>
                </a:lnTo>
                <a:lnTo>
                  <a:pt x="132" y="159"/>
                </a:lnTo>
                <a:lnTo>
                  <a:pt x="134" y="157"/>
                </a:lnTo>
                <a:lnTo>
                  <a:pt x="137" y="156"/>
                </a:lnTo>
                <a:lnTo>
                  <a:pt x="139" y="156"/>
                </a:lnTo>
                <a:lnTo>
                  <a:pt x="140" y="154"/>
                </a:lnTo>
                <a:lnTo>
                  <a:pt x="142" y="154"/>
                </a:lnTo>
                <a:lnTo>
                  <a:pt x="143" y="153"/>
                </a:lnTo>
                <a:lnTo>
                  <a:pt x="144" y="153"/>
                </a:lnTo>
                <a:lnTo>
                  <a:pt x="144" y="153"/>
                </a:lnTo>
                <a:lnTo>
                  <a:pt x="151" y="175"/>
                </a:lnTo>
                <a:lnTo>
                  <a:pt x="155" y="164"/>
                </a:lnTo>
                <a:lnTo>
                  <a:pt x="154" y="161"/>
                </a:lnTo>
                <a:lnTo>
                  <a:pt x="153" y="160"/>
                </a:lnTo>
                <a:lnTo>
                  <a:pt x="153" y="158"/>
                </a:lnTo>
                <a:lnTo>
                  <a:pt x="152" y="157"/>
                </a:lnTo>
                <a:lnTo>
                  <a:pt x="152" y="156"/>
                </a:lnTo>
                <a:lnTo>
                  <a:pt x="153" y="155"/>
                </a:lnTo>
                <a:lnTo>
                  <a:pt x="153" y="154"/>
                </a:lnTo>
                <a:lnTo>
                  <a:pt x="154" y="154"/>
                </a:lnTo>
                <a:lnTo>
                  <a:pt x="154" y="154"/>
                </a:lnTo>
                <a:lnTo>
                  <a:pt x="155" y="153"/>
                </a:lnTo>
                <a:lnTo>
                  <a:pt x="156" y="153"/>
                </a:lnTo>
                <a:lnTo>
                  <a:pt x="156" y="153"/>
                </a:lnTo>
                <a:lnTo>
                  <a:pt x="157" y="153"/>
                </a:lnTo>
                <a:lnTo>
                  <a:pt x="157" y="153"/>
                </a:lnTo>
                <a:lnTo>
                  <a:pt x="158" y="153"/>
                </a:lnTo>
                <a:lnTo>
                  <a:pt x="158" y="153"/>
                </a:lnTo>
                <a:lnTo>
                  <a:pt x="159" y="153"/>
                </a:lnTo>
                <a:lnTo>
                  <a:pt x="159" y="153"/>
                </a:lnTo>
                <a:lnTo>
                  <a:pt x="160" y="153"/>
                </a:lnTo>
                <a:lnTo>
                  <a:pt x="161" y="154"/>
                </a:lnTo>
                <a:lnTo>
                  <a:pt x="161" y="154"/>
                </a:lnTo>
                <a:lnTo>
                  <a:pt x="162" y="155"/>
                </a:lnTo>
                <a:lnTo>
                  <a:pt x="162" y="156"/>
                </a:lnTo>
                <a:lnTo>
                  <a:pt x="162" y="157"/>
                </a:lnTo>
                <a:lnTo>
                  <a:pt x="162" y="158"/>
                </a:lnTo>
                <a:lnTo>
                  <a:pt x="161" y="160"/>
                </a:lnTo>
                <a:lnTo>
                  <a:pt x="161" y="161"/>
                </a:lnTo>
                <a:lnTo>
                  <a:pt x="159" y="164"/>
                </a:lnTo>
                <a:lnTo>
                  <a:pt x="163" y="175"/>
                </a:lnTo>
                <a:lnTo>
                  <a:pt x="170" y="153"/>
                </a:lnTo>
                <a:lnTo>
                  <a:pt x="170" y="153"/>
                </a:lnTo>
                <a:lnTo>
                  <a:pt x="172" y="153"/>
                </a:lnTo>
                <a:lnTo>
                  <a:pt x="173" y="154"/>
                </a:lnTo>
                <a:lnTo>
                  <a:pt x="174" y="154"/>
                </a:lnTo>
                <a:lnTo>
                  <a:pt x="176" y="156"/>
                </a:lnTo>
                <a:lnTo>
                  <a:pt x="178" y="156"/>
                </a:lnTo>
                <a:lnTo>
                  <a:pt x="180" y="157"/>
                </a:lnTo>
                <a:lnTo>
                  <a:pt x="183" y="159"/>
                </a:lnTo>
                <a:lnTo>
                  <a:pt x="185" y="160"/>
                </a:lnTo>
                <a:lnTo>
                  <a:pt x="187" y="162"/>
                </a:lnTo>
                <a:lnTo>
                  <a:pt x="189" y="160"/>
                </a:lnTo>
                <a:lnTo>
                  <a:pt x="192" y="159"/>
                </a:lnTo>
                <a:lnTo>
                  <a:pt x="194" y="157"/>
                </a:lnTo>
                <a:lnTo>
                  <a:pt x="196" y="156"/>
                </a:lnTo>
                <a:lnTo>
                  <a:pt x="198" y="156"/>
                </a:lnTo>
                <a:lnTo>
                  <a:pt x="200" y="154"/>
                </a:lnTo>
                <a:lnTo>
                  <a:pt x="202" y="154"/>
                </a:lnTo>
                <a:lnTo>
                  <a:pt x="203" y="153"/>
                </a:lnTo>
                <a:lnTo>
                  <a:pt x="203" y="153"/>
                </a:lnTo>
                <a:lnTo>
                  <a:pt x="204" y="153"/>
                </a:lnTo>
                <a:lnTo>
                  <a:pt x="211" y="175"/>
                </a:lnTo>
                <a:lnTo>
                  <a:pt x="215" y="164"/>
                </a:lnTo>
                <a:lnTo>
                  <a:pt x="214" y="161"/>
                </a:lnTo>
                <a:lnTo>
                  <a:pt x="213" y="160"/>
                </a:lnTo>
                <a:lnTo>
                  <a:pt x="212" y="158"/>
                </a:lnTo>
                <a:lnTo>
                  <a:pt x="212" y="157"/>
                </a:lnTo>
                <a:lnTo>
                  <a:pt x="212" y="156"/>
                </a:lnTo>
                <a:lnTo>
                  <a:pt x="212" y="155"/>
                </a:lnTo>
                <a:lnTo>
                  <a:pt x="213" y="154"/>
                </a:lnTo>
                <a:lnTo>
                  <a:pt x="213" y="154"/>
                </a:lnTo>
                <a:lnTo>
                  <a:pt x="214" y="154"/>
                </a:lnTo>
                <a:lnTo>
                  <a:pt x="215" y="153"/>
                </a:lnTo>
                <a:lnTo>
                  <a:pt x="216" y="153"/>
                </a:lnTo>
                <a:lnTo>
                  <a:pt x="216" y="153"/>
                </a:lnTo>
                <a:lnTo>
                  <a:pt x="217" y="153"/>
                </a:lnTo>
                <a:lnTo>
                  <a:pt x="217" y="153"/>
                </a:lnTo>
                <a:lnTo>
                  <a:pt x="218" y="153"/>
                </a:lnTo>
                <a:lnTo>
                  <a:pt x="218" y="153"/>
                </a:lnTo>
                <a:lnTo>
                  <a:pt x="219" y="153"/>
                </a:lnTo>
                <a:lnTo>
                  <a:pt x="219" y="153"/>
                </a:lnTo>
                <a:lnTo>
                  <a:pt x="220" y="153"/>
                </a:lnTo>
                <a:lnTo>
                  <a:pt x="221" y="154"/>
                </a:lnTo>
                <a:lnTo>
                  <a:pt x="221" y="154"/>
                </a:lnTo>
                <a:lnTo>
                  <a:pt x="222" y="155"/>
                </a:lnTo>
                <a:lnTo>
                  <a:pt x="222" y="156"/>
                </a:lnTo>
                <a:lnTo>
                  <a:pt x="222" y="157"/>
                </a:lnTo>
                <a:lnTo>
                  <a:pt x="222" y="158"/>
                </a:lnTo>
                <a:lnTo>
                  <a:pt x="221" y="160"/>
                </a:lnTo>
                <a:lnTo>
                  <a:pt x="221" y="161"/>
                </a:lnTo>
                <a:lnTo>
                  <a:pt x="219" y="164"/>
                </a:lnTo>
                <a:lnTo>
                  <a:pt x="223" y="175"/>
                </a:lnTo>
                <a:lnTo>
                  <a:pt x="230" y="153"/>
                </a:lnTo>
                <a:lnTo>
                  <a:pt x="230" y="153"/>
                </a:lnTo>
                <a:lnTo>
                  <a:pt x="231" y="153"/>
                </a:lnTo>
                <a:lnTo>
                  <a:pt x="232" y="154"/>
                </a:lnTo>
                <a:lnTo>
                  <a:pt x="234" y="154"/>
                </a:lnTo>
                <a:lnTo>
                  <a:pt x="236" y="156"/>
                </a:lnTo>
                <a:lnTo>
                  <a:pt x="238" y="156"/>
                </a:lnTo>
                <a:lnTo>
                  <a:pt x="240" y="157"/>
                </a:lnTo>
                <a:lnTo>
                  <a:pt x="242" y="159"/>
                </a:lnTo>
                <a:lnTo>
                  <a:pt x="245" y="160"/>
                </a:lnTo>
                <a:lnTo>
                  <a:pt x="247" y="162"/>
                </a:lnTo>
                <a:lnTo>
                  <a:pt x="248" y="163"/>
                </a:lnTo>
                <a:lnTo>
                  <a:pt x="249" y="164"/>
                </a:lnTo>
                <a:lnTo>
                  <a:pt x="251" y="165"/>
                </a:lnTo>
                <a:lnTo>
                  <a:pt x="251" y="166"/>
                </a:lnTo>
                <a:lnTo>
                  <a:pt x="253" y="167"/>
                </a:lnTo>
                <a:lnTo>
                  <a:pt x="253" y="169"/>
                </a:lnTo>
                <a:lnTo>
                  <a:pt x="253" y="171"/>
                </a:lnTo>
                <a:lnTo>
                  <a:pt x="254" y="173"/>
                </a:lnTo>
                <a:lnTo>
                  <a:pt x="254" y="176"/>
                </a:lnTo>
                <a:lnTo>
                  <a:pt x="254" y="178"/>
                </a:lnTo>
                <a:lnTo>
                  <a:pt x="254" y="181"/>
                </a:lnTo>
                <a:lnTo>
                  <a:pt x="254" y="185"/>
                </a:lnTo>
                <a:lnTo>
                  <a:pt x="254" y="188"/>
                </a:lnTo>
                <a:lnTo>
                  <a:pt x="254" y="191"/>
                </a:lnTo>
                <a:lnTo>
                  <a:pt x="253" y="194"/>
                </a:lnTo>
                <a:lnTo>
                  <a:pt x="253" y="197"/>
                </a:lnTo>
                <a:lnTo>
                  <a:pt x="253" y="199"/>
                </a:lnTo>
                <a:lnTo>
                  <a:pt x="253" y="202"/>
                </a:lnTo>
                <a:lnTo>
                  <a:pt x="252" y="204"/>
                </a:lnTo>
                <a:lnTo>
                  <a:pt x="251" y="206"/>
                </a:lnTo>
                <a:lnTo>
                  <a:pt x="250" y="208"/>
                </a:lnTo>
                <a:lnTo>
                  <a:pt x="249" y="210"/>
                </a:lnTo>
                <a:lnTo>
                  <a:pt x="248" y="212"/>
                </a:lnTo>
                <a:lnTo>
                  <a:pt x="248" y="215"/>
                </a:lnTo>
                <a:lnTo>
                  <a:pt x="246" y="217"/>
                </a:lnTo>
                <a:lnTo>
                  <a:pt x="246" y="219"/>
                </a:lnTo>
                <a:lnTo>
                  <a:pt x="245" y="220"/>
                </a:lnTo>
                <a:lnTo>
                  <a:pt x="244" y="222"/>
                </a:lnTo>
                <a:lnTo>
                  <a:pt x="243" y="223"/>
                </a:lnTo>
                <a:lnTo>
                  <a:pt x="243" y="225"/>
                </a:lnTo>
                <a:lnTo>
                  <a:pt x="242" y="225"/>
                </a:lnTo>
                <a:lnTo>
                  <a:pt x="242" y="225"/>
                </a:lnTo>
                <a:lnTo>
                  <a:pt x="241" y="228"/>
                </a:lnTo>
                <a:lnTo>
                  <a:pt x="240" y="232"/>
                </a:lnTo>
                <a:lnTo>
                  <a:pt x="240" y="236"/>
                </a:lnTo>
                <a:lnTo>
                  <a:pt x="230" y="325"/>
                </a:lnTo>
                <a:lnTo>
                  <a:pt x="230" y="327"/>
                </a:lnTo>
                <a:lnTo>
                  <a:pt x="229" y="328"/>
                </a:lnTo>
                <a:lnTo>
                  <a:pt x="228" y="329"/>
                </a:lnTo>
                <a:lnTo>
                  <a:pt x="227" y="330"/>
                </a:lnTo>
                <a:lnTo>
                  <a:pt x="225" y="330"/>
                </a:lnTo>
                <a:lnTo>
                  <a:pt x="209" y="330"/>
                </a:lnTo>
                <a:lnTo>
                  <a:pt x="208" y="330"/>
                </a:lnTo>
                <a:lnTo>
                  <a:pt x="206" y="329"/>
                </a:lnTo>
                <a:lnTo>
                  <a:pt x="205" y="328"/>
                </a:lnTo>
                <a:lnTo>
                  <a:pt x="204" y="327"/>
                </a:lnTo>
                <a:lnTo>
                  <a:pt x="203" y="325"/>
                </a:lnTo>
                <a:lnTo>
                  <a:pt x="195" y="236"/>
                </a:lnTo>
                <a:lnTo>
                  <a:pt x="194" y="232"/>
                </a:lnTo>
                <a:lnTo>
                  <a:pt x="193" y="228"/>
                </a:lnTo>
                <a:lnTo>
                  <a:pt x="192" y="225"/>
                </a:lnTo>
                <a:lnTo>
                  <a:pt x="192" y="225"/>
                </a:lnTo>
                <a:lnTo>
                  <a:pt x="192" y="225"/>
                </a:lnTo>
                <a:lnTo>
                  <a:pt x="191" y="223"/>
                </a:lnTo>
                <a:lnTo>
                  <a:pt x="191" y="222"/>
                </a:lnTo>
                <a:lnTo>
                  <a:pt x="189" y="221"/>
                </a:lnTo>
                <a:lnTo>
                  <a:pt x="189" y="220"/>
                </a:lnTo>
                <a:lnTo>
                  <a:pt x="188" y="217"/>
                </a:lnTo>
                <a:lnTo>
                  <a:pt x="187" y="215"/>
                </a:lnTo>
                <a:lnTo>
                  <a:pt x="186" y="217"/>
                </a:lnTo>
                <a:lnTo>
                  <a:pt x="185" y="220"/>
                </a:lnTo>
                <a:lnTo>
                  <a:pt x="184" y="221"/>
                </a:lnTo>
                <a:lnTo>
                  <a:pt x="184" y="222"/>
                </a:lnTo>
                <a:lnTo>
                  <a:pt x="183" y="223"/>
                </a:lnTo>
                <a:lnTo>
                  <a:pt x="183" y="225"/>
                </a:lnTo>
                <a:lnTo>
                  <a:pt x="182" y="225"/>
                </a:lnTo>
                <a:lnTo>
                  <a:pt x="182" y="225"/>
                </a:lnTo>
                <a:lnTo>
                  <a:pt x="181" y="228"/>
                </a:lnTo>
                <a:lnTo>
                  <a:pt x="180" y="232"/>
                </a:lnTo>
                <a:lnTo>
                  <a:pt x="180" y="236"/>
                </a:lnTo>
                <a:lnTo>
                  <a:pt x="170" y="325"/>
                </a:lnTo>
                <a:lnTo>
                  <a:pt x="170" y="327"/>
                </a:lnTo>
                <a:lnTo>
                  <a:pt x="169" y="328"/>
                </a:lnTo>
                <a:lnTo>
                  <a:pt x="168" y="329"/>
                </a:lnTo>
                <a:lnTo>
                  <a:pt x="167" y="330"/>
                </a:lnTo>
                <a:lnTo>
                  <a:pt x="165" y="330"/>
                </a:lnTo>
                <a:lnTo>
                  <a:pt x="150" y="330"/>
                </a:lnTo>
                <a:lnTo>
                  <a:pt x="148" y="330"/>
                </a:lnTo>
                <a:lnTo>
                  <a:pt x="146" y="329"/>
                </a:lnTo>
                <a:lnTo>
                  <a:pt x="145" y="328"/>
                </a:lnTo>
                <a:lnTo>
                  <a:pt x="144" y="327"/>
                </a:lnTo>
                <a:lnTo>
                  <a:pt x="144" y="325"/>
                </a:lnTo>
                <a:lnTo>
                  <a:pt x="135" y="236"/>
                </a:lnTo>
                <a:lnTo>
                  <a:pt x="134" y="232"/>
                </a:lnTo>
                <a:lnTo>
                  <a:pt x="134" y="228"/>
                </a:lnTo>
                <a:lnTo>
                  <a:pt x="132" y="225"/>
                </a:lnTo>
                <a:lnTo>
                  <a:pt x="132" y="225"/>
                </a:lnTo>
                <a:lnTo>
                  <a:pt x="132" y="225"/>
                </a:lnTo>
                <a:lnTo>
                  <a:pt x="131" y="223"/>
                </a:lnTo>
                <a:lnTo>
                  <a:pt x="131" y="222"/>
                </a:lnTo>
                <a:lnTo>
                  <a:pt x="130" y="221"/>
                </a:lnTo>
                <a:lnTo>
                  <a:pt x="129" y="220"/>
                </a:lnTo>
                <a:lnTo>
                  <a:pt x="128" y="217"/>
                </a:lnTo>
                <a:lnTo>
                  <a:pt x="127" y="215"/>
                </a:lnTo>
                <a:lnTo>
                  <a:pt x="126" y="217"/>
                </a:lnTo>
                <a:lnTo>
                  <a:pt x="126" y="220"/>
                </a:lnTo>
                <a:lnTo>
                  <a:pt x="124" y="221"/>
                </a:lnTo>
                <a:lnTo>
                  <a:pt x="124" y="222"/>
                </a:lnTo>
                <a:lnTo>
                  <a:pt x="123" y="223"/>
                </a:lnTo>
                <a:lnTo>
                  <a:pt x="123" y="225"/>
                </a:lnTo>
                <a:lnTo>
                  <a:pt x="123" y="225"/>
                </a:lnTo>
                <a:lnTo>
                  <a:pt x="123" y="225"/>
                </a:lnTo>
                <a:lnTo>
                  <a:pt x="121" y="228"/>
                </a:lnTo>
                <a:lnTo>
                  <a:pt x="120" y="232"/>
                </a:lnTo>
                <a:lnTo>
                  <a:pt x="119" y="236"/>
                </a:lnTo>
                <a:lnTo>
                  <a:pt x="110" y="325"/>
                </a:lnTo>
                <a:lnTo>
                  <a:pt x="110" y="327"/>
                </a:lnTo>
                <a:lnTo>
                  <a:pt x="109" y="328"/>
                </a:lnTo>
                <a:lnTo>
                  <a:pt x="108" y="329"/>
                </a:lnTo>
                <a:lnTo>
                  <a:pt x="107" y="330"/>
                </a:lnTo>
                <a:lnTo>
                  <a:pt x="105" y="330"/>
                </a:lnTo>
                <a:lnTo>
                  <a:pt x="89" y="330"/>
                </a:lnTo>
                <a:lnTo>
                  <a:pt x="88" y="330"/>
                </a:lnTo>
                <a:lnTo>
                  <a:pt x="86" y="329"/>
                </a:lnTo>
                <a:lnTo>
                  <a:pt x="85" y="328"/>
                </a:lnTo>
                <a:lnTo>
                  <a:pt x="85" y="327"/>
                </a:lnTo>
                <a:lnTo>
                  <a:pt x="84" y="325"/>
                </a:lnTo>
                <a:lnTo>
                  <a:pt x="75" y="236"/>
                </a:lnTo>
                <a:lnTo>
                  <a:pt x="74" y="232"/>
                </a:lnTo>
                <a:lnTo>
                  <a:pt x="74" y="228"/>
                </a:lnTo>
                <a:lnTo>
                  <a:pt x="72" y="225"/>
                </a:lnTo>
                <a:lnTo>
                  <a:pt x="72" y="225"/>
                </a:lnTo>
                <a:lnTo>
                  <a:pt x="72" y="225"/>
                </a:lnTo>
                <a:lnTo>
                  <a:pt x="71" y="223"/>
                </a:lnTo>
                <a:lnTo>
                  <a:pt x="71" y="222"/>
                </a:lnTo>
                <a:lnTo>
                  <a:pt x="70" y="221"/>
                </a:lnTo>
                <a:lnTo>
                  <a:pt x="69" y="220"/>
                </a:lnTo>
                <a:lnTo>
                  <a:pt x="68" y="217"/>
                </a:lnTo>
                <a:lnTo>
                  <a:pt x="67" y="215"/>
                </a:lnTo>
                <a:lnTo>
                  <a:pt x="66" y="217"/>
                </a:lnTo>
                <a:lnTo>
                  <a:pt x="66" y="220"/>
                </a:lnTo>
                <a:lnTo>
                  <a:pt x="65" y="221"/>
                </a:lnTo>
                <a:lnTo>
                  <a:pt x="64" y="222"/>
                </a:lnTo>
                <a:lnTo>
                  <a:pt x="63" y="223"/>
                </a:lnTo>
                <a:lnTo>
                  <a:pt x="63" y="225"/>
                </a:lnTo>
                <a:lnTo>
                  <a:pt x="63" y="225"/>
                </a:lnTo>
                <a:lnTo>
                  <a:pt x="63" y="225"/>
                </a:lnTo>
                <a:lnTo>
                  <a:pt x="61" y="228"/>
                </a:lnTo>
                <a:lnTo>
                  <a:pt x="60" y="232"/>
                </a:lnTo>
                <a:lnTo>
                  <a:pt x="60" y="236"/>
                </a:lnTo>
                <a:lnTo>
                  <a:pt x="51" y="325"/>
                </a:lnTo>
                <a:lnTo>
                  <a:pt x="50" y="327"/>
                </a:lnTo>
                <a:lnTo>
                  <a:pt x="50" y="328"/>
                </a:lnTo>
                <a:lnTo>
                  <a:pt x="48" y="329"/>
                </a:lnTo>
                <a:lnTo>
                  <a:pt x="47" y="330"/>
                </a:lnTo>
                <a:lnTo>
                  <a:pt x="45" y="330"/>
                </a:lnTo>
                <a:lnTo>
                  <a:pt x="29" y="330"/>
                </a:lnTo>
                <a:lnTo>
                  <a:pt x="28" y="330"/>
                </a:lnTo>
                <a:lnTo>
                  <a:pt x="26" y="329"/>
                </a:lnTo>
                <a:lnTo>
                  <a:pt x="25" y="328"/>
                </a:lnTo>
                <a:lnTo>
                  <a:pt x="24" y="327"/>
                </a:lnTo>
                <a:lnTo>
                  <a:pt x="24" y="325"/>
                </a:lnTo>
                <a:lnTo>
                  <a:pt x="15" y="236"/>
                </a:lnTo>
                <a:lnTo>
                  <a:pt x="15" y="232"/>
                </a:lnTo>
                <a:lnTo>
                  <a:pt x="13" y="228"/>
                </a:lnTo>
                <a:lnTo>
                  <a:pt x="12" y="225"/>
                </a:lnTo>
                <a:lnTo>
                  <a:pt x="12" y="225"/>
                </a:lnTo>
                <a:lnTo>
                  <a:pt x="12" y="225"/>
                </a:lnTo>
                <a:lnTo>
                  <a:pt x="12" y="223"/>
                </a:lnTo>
                <a:lnTo>
                  <a:pt x="11" y="222"/>
                </a:lnTo>
                <a:lnTo>
                  <a:pt x="10" y="220"/>
                </a:lnTo>
                <a:lnTo>
                  <a:pt x="9" y="219"/>
                </a:lnTo>
                <a:lnTo>
                  <a:pt x="8" y="217"/>
                </a:lnTo>
                <a:lnTo>
                  <a:pt x="7" y="215"/>
                </a:lnTo>
                <a:lnTo>
                  <a:pt x="6" y="212"/>
                </a:lnTo>
                <a:lnTo>
                  <a:pt x="6" y="210"/>
                </a:lnTo>
                <a:lnTo>
                  <a:pt x="4" y="208"/>
                </a:lnTo>
                <a:lnTo>
                  <a:pt x="4" y="206"/>
                </a:lnTo>
                <a:lnTo>
                  <a:pt x="3" y="204"/>
                </a:lnTo>
                <a:lnTo>
                  <a:pt x="2" y="202"/>
                </a:lnTo>
                <a:lnTo>
                  <a:pt x="2" y="199"/>
                </a:lnTo>
                <a:lnTo>
                  <a:pt x="1" y="197"/>
                </a:lnTo>
                <a:lnTo>
                  <a:pt x="1" y="194"/>
                </a:lnTo>
                <a:lnTo>
                  <a:pt x="1" y="191"/>
                </a:lnTo>
                <a:lnTo>
                  <a:pt x="1" y="188"/>
                </a:lnTo>
                <a:lnTo>
                  <a:pt x="1" y="185"/>
                </a:lnTo>
                <a:lnTo>
                  <a:pt x="0" y="181"/>
                </a:lnTo>
                <a:lnTo>
                  <a:pt x="0" y="178"/>
                </a:lnTo>
                <a:lnTo>
                  <a:pt x="1" y="176"/>
                </a:lnTo>
                <a:lnTo>
                  <a:pt x="1" y="173"/>
                </a:lnTo>
                <a:lnTo>
                  <a:pt x="1" y="171"/>
                </a:lnTo>
                <a:lnTo>
                  <a:pt x="1" y="169"/>
                </a:lnTo>
                <a:lnTo>
                  <a:pt x="2" y="167"/>
                </a:lnTo>
                <a:lnTo>
                  <a:pt x="3" y="166"/>
                </a:lnTo>
                <a:lnTo>
                  <a:pt x="4" y="165"/>
                </a:lnTo>
                <a:lnTo>
                  <a:pt x="5" y="164"/>
                </a:lnTo>
                <a:lnTo>
                  <a:pt x="6" y="163"/>
                </a:lnTo>
                <a:lnTo>
                  <a:pt x="7" y="162"/>
                </a:lnTo>
                <a:lnTo>
                  <a:pt x="10" y="160"/>
                </a:lnTo>
                <a:lnTo>
                  <a:pt x="12" y="159"/>
                </a:lnTo>
                <a:lnTo>
                  <a:pt x="14" y="157"/>
                </a:lnTo>
                <a:lnTo>
                  <a:pt x="17" y="156"/>
                </a:lnTo>
                <a:lnTo>
                  <a:pt x="18" y="156"/>
                </a:lnTo>
                <a:lnTo>
                  <a:pt x="20" y="154"/>
                </a:lnTo>
                <a:lnTo>
                  <a:pt x="22" y="154"/>
                </a:lnTo>
                <a:lnTo>
                  <a:pt x="23" y="153"/>
                </a:lnTo>
                <a:lnTo>
                  <a:pt x="24" y="153"/>
                </a:lnTo>
                <a:lnTo>
                  <a:pt x="24" y="153"/>
                </a:lnTo>
                <a:lnTo>
                  <a:pt x="31" y="175"/>
                </a:lnTo>
                <a:lnTo>
                  <a:pt x="36" y="164"/>
                </a:lnTo>
                <a:lnTo>
                  <a:pt x="34" y="161"/>
                </a:lnTo>
                <a:lnTo>
                  <a:pt x="33" y="160"/>
                </a:lnTo>
                <a:lnTo>
                  <a:pt x="32" y="158"/>
                </a:lnTo>
                <a:lnTo>
                  <a:pt x="32" y="157"/>
                </a:lnTo>
                <a:lnTo>
                  <a:pt x="32" y="156"/>
                </a:lnTo>
                <a:lnTo>
                  <a:pt x="32" y="155"/>
                </a:lnTo>
                <a:lnTo>
                  <a:pt x="33" y="154"/>
                </a:lnTo>
                <a:lnTo>
                  <a:pt x="34" y="154"/>
                </a:lnTo>
                <a:lnTo>
                  <a:pt x="34" y="154"/>
                </a:lnTo>
                <a:lnTo>
                  <a:pt x="35" y="153"/>
                </a:lnTo>
                <a:lnTo>
                  <a:pt x="36" y="153"/>
                </a:lnTo>
                <a:lnTo>
                  <a:pt x="37" y="153"/>
                </a:lnTo>
                <a:lnTo>
                  <a:pt x="37" y="153"/>
                </a:lnTo>
                <a:lnTo>
                  <a:pt x="37" y="153"/>
                </a:lnTo>
                <a:lnTo>
                  <a:pt x="38" y="153"/>
                </a:lnTo>
                <a:close/>
                <a:moveTo>
                  <a:pt x="69" y="51"/>
                </a:moveTo>
                <a:lnTo>
                  <a:pt x="69" y="51"/>
                </a:lnTo>
                <a:lnTo>
                  <a:pt x="70" y="51"/>
                </a:lnTo>
                <a:lnTo>
                  <a:pt x="71" y="51"/>
                </a:lnTo>
                <a:lnTo>
                  <a:pt x="72" y="51"/>
                </a:lnTo>
                <a:lnTo>
                  <a:pt x="74" y="52"/>
                </a:lnTo>
                <a:lnTo>
                  <a:pt x="75" y="53"/>
                </a:lnTo>
                <a:lnTo>
                  <a:pt x="77" y="53"/>
                </a:lnTo>
                <a:lnTo>
                  <a:pt x="78" y="54"/>
                </a:lnTo>
                <a:lnTo>
                  <a:pt x="80" y="56"/>
                </a:lnTo>
                <a:lnTo>
                  <a:pt x="82" y="57"/>
                </a:lnTo>
                <a:lnTo>
                  <a:pt x="83" y="59"/>
                </a:lnTo>
                <a:lnTo>
                  <a:pt x="83" y="61"/>
                </a:lnTo>
                <a:lnTo>
                  <a:pt x="85" y="63"/>
                </a:lnTo>
                <a:lnTo>
                  <a:pt x="85" y="66"/>
                </a:lnTo>
                <a:lnTo>
                  <a:pt x="85" y="69"/>
                </a:lnTo>
                <a:lnTo>
                  <a:pt x="85" y="69"/>
                </a:lnTo>
                <a:lnTo>
                  <a:pt x="85" y="70"/>
                </a:lnTo>
                <a:lnTo>
                  <a:pt x="86" y="71"/>
                </a:lnTo>
                <a:lnTo>
                  <a:pt x="86" y="72"/>
                </a:lnTo>
                <a:lnTo>
                  <a:pt x="86" y="74"/>
                </a:lnTo>
                <a:lnTo>
                  <a:pt x="85" y="75"/>
                </a:lnTo>
                <a:lnTo>
                  <a:pt x="85" y="77"/>
                </a:lnTo>
                <a:lnTo>
                  <a:pt x="85" y="79"/>
                </a:lnTo>
                <a:lnTo>
                  <a:pt x="85" y="81"/>
                </a:lnTo>
                <a:lnTo>
                  <a:pt x="85" y="83"/>
                </a:lnTo>
                <a:lnTo>
                  <a:pt x="83" y="85"/>
                </a:lnTo>
                <a:lnTo>
                  <a:pt x="83" y="87"/>
                </a:lnTo>
                <a:lnTo>
                  <a:pt x="82" y="89"/>
                </a:lnTo>
                <a:lnTo>
                  <a:pt x="81" y="91"/>
                </a:lnTo>
                <a:lnTo>
                  <a:pt x="79" y="93"/>
                </a:lnTo>
                <a:lnTo>
                  <a:pt x="78" y="94"/>
                </a:lnTo>
                <a:lnTo>
                  <a:pt x="76" y="95"/>
                </a:lnTo>
                <a:lnTo>
                  <a:pt x="74" y="96"/>
                </a:lnTo>
                <a:lnTo>
                  <a:pt x="71" y="96"/>
                </a:lnTo>
                <a:lnTo>
                  <a:pt x="68" y="97"/>
                </a:lnTo>
                <a:lnTo>
                  <a:pt x="68" y="97"/>
                </a:lnTo>
                <a:lnTo>
                  <a:pt x="65" y="96"/>
                </a:lnTo>
                <a:lnTo>
                  <a:pt x="63" y="96"/>
                </a:lnTo>
                <a:lnTo>
                  <a:pt x="60" y="95"/>
                </a:lnTo>
                <a:lnTo>
                  <a:pt x="58" y="94"/>
                </a:lnTo>
                <a:lnTo>
                  <a:pt x="57" y="93"/>
                </a:lnTo>
                <a:lnTo>
                  <a:pt x="55" y="91"/>
                </a:lnTo>
                <a:lnTo>
                  <a:pt x="54" y="89"/>
                </a:lnTo>
                <a:lnTo>
                  <a:pt x="53" y="87"/>
                </a:lnTo>
                <a:lnTo>
                  <a:pt x="52" y="85"/>
                </a:lnTo>
                <a:lnTo>
                  <a:pt x="52" y="83"/>
                </a:lnTo>
                <a:lnTo>
                  <a:pt x="52" y="81"/>
                </a:lnTo>
                <a:lnTo>
                  <a:pt x="51" y="79"/>
                </a:lnTo>
                <a:lnTo>
                  <a:pt x="51" y="77"/>
                </a:lnTo>
                <a:lnTo>
                  <a:pt x="51" y="75"/>
                </a:lnTo>
                <a:lnTo>
                  <a:pt x="51" y="74"/>
                </a:lnTo>
                <a:lnTo>
                  <a:pt x="51" y="72"/>
                </a:lnTo>
                <a:lnTo>
                  <a:pt x="51" y="71"/>
                </a:lnTo>
                <a:lnTo>
                  <a:pt x="51" y="70"/>
                </a:lnTo>
                <a:lnTo>
                  <a:pt x="51" y="69"/>
                </a:lnTo>
                <a:lnTo>
                  <a:pt x="51" y="69"/>
                </a:lnTo>
                <a:lnTo>
                  <a:pt x="51" y="66"/>
                </a:lnTo>
                <a:lnTo>
                  <a:pt x="52" y="63"/>
                </a:lnTo>
                <a:lnTo>
                  <a:pt x="53" y="61"/>
                </a:lnTo>
                <a:lnTo>
                  <a:pt x="53" y="59"/>
                </a:lnTo>
                <a:lnTo>
                  <a:pt x="55" y="57"/>
                </a:lnTo>
                <a:lnTo>
                  <a:pt x="56" y="56"/>
                </a:lnTo>
                <a:lnTo>
                  <a:pt x="58" y="54"/>
                </a:lnTo>
                <a:lnTo>
                  <a:pt x="59" y="53"/>
                </a:lnTo>
                <a:lnTo>
                  <a:pt x="61" y="53"/>
                </a:lnTo>
                <a:lnTo>
                  <a:pt x="62" y="52"/>
                </a:lnTo>
                <a:lnTo>
                  <a:pt x="64" y="51"/>
                </a:lnTo>
                <a:lnTo>
                  <a:pt x="65" y="51"/>
                </a:lnTo>
                <a:lnTo>
                  <a:pt x="66" y="51"/>
                </a:lnTo>
                <a:lnTo>
                  <a:pt x="67" y="51"/>
                </a:lnTo>
                <a:lnTo>
                  <a:pt x="67" y="51"/>
                </a:lnTo>
                <a:lnTo>
                  <a:pt x="68" y="51"/>
                </a:lnTo>
                <a:lnTo>
                  <a:pt x="69" y="51"/>
                </a:lnTo>
                <a:close/>
                <a:moveTo>
                  <a:pt x="129" y="51"/>
                </a:moveTo>
                <a:lnTo>
                  <a:pt x="129" y="51"/>
                </a:lnTo>
                <a:lnTo>
                  <a:pt x="131" y="51"/>
                </a:lnTo>
                <a:lnTo>
                  <a:pt x="131" y="51"/>
                </a:lnTo>
                <a:lnTo>
                  <a:pt x="132" y="51"/>
                </a:lnTo>
                <a:lnTo>
                  <a:pt x="134" y="52"/>
                </a:lnTo>
                <a:lnTo>
                  <a:pt x="135" y="53"/>
                </a:lnTo>
                <a:lnTo>
                  <a:pt x="137" y="53"/>
                </a:lnTo>
                <a:lnTo>
                  <a:pt x="139" y="54"/>
                </a:lnTo>
                <a:lnTo>
                  <a:pt x="140" y="56"/>
                </a:lnTo>
                <a:lnTo>
                  <a:pt x="142" y="57"/>
                </a:lnTo>
                <a:lnTo>
                  <a:pt x="143" y="59"/>
                </a:lnTo>
                <a:lnTo>
                  <a:pt x="144" y="61"/>
                </a:lnTo>
                <a:lnTo>
                  <a:pt x="145" y="63"/>
                </a:lnTo>
                <a:lnTo>
                  <a:pt x="145" y="66"/>
                </a:lnTo>
                <a:lnTo>
                  <a:pt x="145" y="69"/>
                </a:lnTo>
                <a:lnTo>
                  <a:pt x="145" y="69"/>
                </a:lnTo>
                <a:lnTo>
                  <a:pt x="145" y="70"/>
                </a:lnTo>
                <a:lnTo>
                  <a:pt x="146" y="71"/>
                </a:lnTo>
                <a:lnTo>
                  <a:pt x="146" y="72"/>
                </a:lnTo>
                <a:lnTo>
                  <a:pt x="146" y="74"/>
                </a:lnTo>
                <a:lnTo>
                  <a:pt x="146" y="75"/>
                </a:lnTo>
                <a:lnTo>
                  <a:pt x="145" y="77"/>
                </a:lnTo>
                <a:lnTo>
                  <a:pt x="145" y="79"/>
                </a:lnTo>
                <a:lnTo>
                  <a:pt x="145" y="81"/>
                </a:lnTo>
                <a:lnTo>
                  <a:pt x="145" y="83"/>
                </a:lnTo>
                <a:lnTo>
                  <a:pt x="144" y="85"/>
                </a:lnTo>
                <a:lnTo>
                  <a:pt x="143" y="87"/>
                </a:lnTo>
                <a:lnTo>
                  <a:pt x="142" y="89"/>
                </a:lnTo>
                <a:lnTo>
                  <a:pt x="141" y="91"/>
                </a:lnTo>
                <a:lnTo>
                  <a:pt x="139" y="93"/>
                </a:lnTo>
                <a:lnTo>
                  <a:pt x="138" y="94"/>
                </a:lnTo>
                <a:lnTo>
                  <a:pt x="136" y="95"/>
                </a:lnTo>
                <a:lnTo>
                  <a:pt x="134" y="96"/>
                </a:lnTo>
                <a:lnTo>
                  <a:pt x="131" y="96"/>
                </a:lnTo>
                <a:lnTo>
                  <a:pt x="128" y="97"/>
                </a:lnTo>
                <a:lnTo>
                  <a:pt x="128" y="97"/>
                </a:lnTo>
                <a:lnTo>
                  <a:pt x="125" y="96"/>
                </a:lnTo>
                <a:lnTo>
                  <a:pt x="123" y="96"/>
                </a:lnTo>
                <a:lnTo>
                  <a:pt x="121" y="95"/>
                </a:lnTo>
                <a:lnTo>
                  <a:pt x="118" y="94"/>
                </a:lnTo>
                <a:lnTo>
                  <a:pt x="117" y="93"/>
                </a:lnTo>
                <a:lnTo>
                  <a:pt x="115" y="91"/>
                </a:lnTo>
                <a:lnTo>
                  <a:pt x="114" y="89"/>
                </a:lnTo>
                <a:lnTo>
                  <a:pt x="113" y="87"/>
                </a:lnTo>
                <a:lnTo>
                  <a:pt x="113" y="85"/>
                </a:lnTo>
                <a:lnTo>
                  <a:pt x="112" y="83"/>
                </a:lnTo>
                <a:lnTo>
                  <a:pt x="112" y="81"/>
                </a:lnTo>
                <a:lnTo>
                  <a:pt x="111" y="79"/>
                </a:lnTo>
                <a:lnTo>
                  <a:pt x="111" y="77"/>
                </a:lnTo>
                <a:lnTo>
                  <a:pt x="111" y="75"/>
                </a:lnTo>
                <a:lnTo>
                  <a:pt x="111" y="74"/>
                </a:lnTo>
                <a:lnTo>
                  <a:pt x="111" y="72"/>
                </a:lnTo>
                <a:lnTo>
                  <a:pt x="111" y="71"/>
                </a:lnTo>
                <a:lnTo>
                  <a:pt x="111" y="70"/>
                </a:lnTo>
                <a:lnTo>
                  <a:pt x="111" y="69"/>
                </a:lnTo>
                <a:lnTo>
                  <a:pt x="111" y="69"/>
                </a:lnTo>
                <a:lnTo>
                  <a:pt x="111" y="66"/>
                </a:lnTo>
                <a:lnTo>
                  <a:pt x="112" y="63"/>
                </a:lnTo>
                <a:lnTo>
                  <a:pt x="113" y="61"/>
                </a:lnTo>
                <a:lnTo>
                  <a:pt x="113" y="59"/>
                </a:lnTo>
                <a:lnTo>
                  <a:pt x="115" y="57"/>
                </a:lnTo>
                <a:lnTo>
                  <a:pt x="116" y="56"/>
                </a:lnTo>
                <a:lnTo>
                  <a:pt x="118" y="54"/>
                </a:lnTo>
                <a:lnTo>
                  <a:pt x="119" y="53"/>
                </a:lnTo>
                <a:lnTo>
                  <a:pt x="121" y="53"/>
                </a:lnTo>
                <a:lnTo>
                  <a:pt x="123" y="52"/>
                </a:lnTo>
                <a:lnTo>
                  <a:pt x="124" y="51"/>
                </a:lnTo>
                <a:lnTo>
                  <a:pt x="125" y="51"/>
                </a:lnTo>
                <a:lnTo>
                  <a:pt x="126" y="51"/>
                </a:lnTo>
                <a:lnTo>
                  <a:pt x="127" y="51"/>
                </a:lnTo>
                <a:lnTo>
                  <a:pt x="127" y="51"/>
                </a:lnTo>
                <a:lnTo>
                  <a:pt x="128" y="51"/>
                </a:lnTo>
                <a:lnTo>
                  <a:pt x="129" y="51"/>
                </a:lnTo>
                <a:close/>
                <a:moveTo>
                  <a:pt x="189" y="51"/>
                </a:moveTo>
                <a:lnTo>
                  <a:pt x="189" y="51"/>
                </a:lnTo>
                <a:lnTo>
                  <a:pt x="190" y="51"/>
                </a:lnTo>
                <a:lnTo>
                  <a:pt x="191" y="51"/>
                </a:lnTo>
                <a:lnTo>
                  <a:pt x="192" y="51"/>
                </a:lnTo>
                <a:lnTo>
                  <a:pt x="194" y="52"/>
                </a:lnTo>
                <a:lnTo>
                  <a:pt x="195" y="53"/>
                </a:lnTo>
                <a:lnTo>
                  <a:pt x="197" y="53"/>
                </a:lnTo>
                <a:lnTo>
                  <a:pt x="198" y="54"/>
                </a:lnTo>
                <a:lnTo>
                  <a:pt x="200" y="56"/>
                </a:lnTo>
                <a:lnTo>
                  <a:pt x="202" y="57"/>
                </a:lnTo>
                <a:lnTo>
                  <a:pt x="203" y="59"/>
                </a:lnTo>
                <a:lnTo>
                  <a:pt x="203" y="61"/>
                </a:lnTo>
                <a:lnTo>
                  <a:pt x="205" y="63"/>
                </a:lnTo>
                <a:lnTo>
                  <a:pt x="205" y="66"/>
                </a:lnTo>
                <a:lnTo>
                  <a:pt x="205" y="69"/>
                </a:lnTo>
                <a:lnTo>
                  <a:pt x="205" y="69"/>
                </a:lnTo>
                <a:lnTo>
                  <a:pt x="205" y="70"/>
                </a:lnTo>
                <a:lnTo>
                  <a:pt x="206" y="71"/>
                </a:lnTo>
                <a:lnTo>
                  <a:pt x="206" y="72"/>
                </a:lnTo>
                <a:lnTo>
                  <a:pt x="206" y="74"/>
                </a:lnTo>
                <a:lnTo>
                  <a:pt x="205" y="75"/>
                </a:lnTo>
                <a:lnTo>
                  <a:pt x="205" y="77"/>
                </a:lnTo>
                <a:lnTo>
                  <a:pt x="205" y="79"/>
                </a:lnTo>
                <a:lnTo>
                  <a:pt x="205" y="81"/>
                </a:lnTo>
                <a:lnTo>
                  <a:pt x="205" y="83"/>
                </a:lnTo>
                <a:lnTo>
                  <a:pt x="204" y="85"/>
                </a:lnTo>
                <a:lnTo>
                  <a:pt x="203" y="87"/>
                </a:lnTo>
                <a:lnTo>
                  <a:pt x="202" y="89"/>
                </a:lnTo>
                <a:lnTo>
                  <a:pt x="201" y="91"/>
                </a:lnTo>
                <a:lnTo>
                  <a:pt x="199" y="93"/>
                </a:lnTo>
                <a:lnTo>
                  <a:pt x="198" y="94"/>
                </a:lnTo>
                <a:lnTo>
                  <a:pt x="195" y="95"/>
                </a:lnTo>
                <a:lnTo>
                  <a:pt x="194" y="96"/>
                </a:lnTo>
                <a:lnTo>
                  <a:pt x="191" y="96"/>
                </a:lnTo>
                <a:lnTo>
                  <a:pt x="188" y="97"/>
                </a:lnTo>
                <a:lnTo>
                  <a:pt x="188" y="97"/>
                </a:lnTo>
                <a:lnTo>
                  <a:pt x="185" y="96"/>
                </a:lnTo>
                <a:lnTo>
                  <a:pt x="183" y="96"/>
                </a:lnTo>
                <a:lnTo>
                  <a:pt x="180" y="95"/>
                </a:lnTo>
                <a:lnTo>
                  <a:pt x="178" y="94"/>
                </a:lnTo>
                <a:lnTo>
                  <a:pt x="177" y="93"/>
                </a:lnTo>
                <a:lnTo>
                  <a:pt x="175" y="91"/>
                </a:lnTo>
                <a:lnTo>
                  <a:pt x="174" y="89"/>
                </a:lnTo>
                <a:lnTo>
                  <a:pt x="173" y="87"/>
                </a:lnTo>
                <a:lnTo>
                  <a:pt x="173" y="85"/>
                </a:lnTo>
                <a:lnTo>
                  <a:pt x="172" y="83"/>
                </a:lnTo>
                <a:lnTo>
                  <a:pt x="172" y="81"/>
                </a:lnTo>
                <a:lnTo>
                  <a:pt x="171" y="79"/>
                </a:lnTo>
                <a:lnTo>
                  <a:pt x="171" y="77"/>
                </a:lnTo>
                <a:lnTo>
                  <a:pt x="171" y="75"/>
                </a:lnTo>
                <a:lnTo>
                  <a:pt x="171" y="74"/>
                </a:lnTo>
                <a:lnTo>
                  <a:pt x="171" y="72"/>
                </a:lnTo>
                <a:lnTo>
                  <a:pt x="171" y="71"/>
                </a:lnTo>
                <a:lnTo>
                  <a:pt x="171" y="70"/>
                </a:lnTo>
                <a:lnTo>
                  <a:pt x="171" y="69"/>
                </a:lnTo>
                <a:lnTo>
                  <a:pt x="171" y="69"/>
                </a:lnTo>
                <a:lnTo>
                  <a:pt x="171" y="66"/>
                </a:lnTo>
                <a:lnTo>
                  <a:pt x="172" y="63"/>
                </a:lnTo>
                <a:lnTo>
                  <a:pt x="173" y="61"/>
                </a:lnTo>
                <a:lnTo>
                  <a:pt x="173" y="59"/>
                </a:lnTo>
                <a:lnTo>
                  <a:pt x="175" y="57"/>
                </a:lnTo>
                <a:lnTo>
                  <a:pt x="177" y="56"/>
                </a:lnTo>
                <a:lnTo>
                  <a:pt x="178" y="54"/>
                </a:lnTo>
                <a:lnTo>
                  <a:pt x="180" y="53"/>
                </a:lnTo>
                <a:lnTo>
                  <a:pt x="181" y="53"/>
                </a:lnTo>
                <a:lnTo>
                  <a:pt x="182" y="52"/>
                </a:lnTo>
                <a:lnTo>
                  <a:pt x="184" y="51"/>
                </a:lnTo>
                <a:lnTo>
                  <a:pt x="185" y="51"/>
                </a:lnTo>
                <a:lnTo>
                  <a:pt x="186" y="51"/>
                </a:lnTo>
                <a:lnTo>
                  <a:pt x="187" y="51"/>
                </a:lnTo>
                <a:lnTo>
                  <a:pt x="188" y="51"/>
                </a:lnTo>
                <a:lnTo>
                  <a:pt x="188" y="51"/>
                </a:lnTo>
                <a:lnTo>
                  <a:pt x="189" y="51"/>
                </a:lnTo>
                <a:close/>
                <a:moveTo>
                  <a:pt x="98" y="0"/>
                </a:moveTo>
                <a:lnTo>
                  <a:pt x="99" y="0"/>
                </a:lnTo>
                <a:lnTo>
                  <a:pt x="100" y="0"/>
                </a:lnTo>
                <a:lnTo>
                  <a:pt x="101" y="1"/>
                </a:lnTo>
                <a:lnTo>
                  <a:pt x="102" y="1"/>
                </a:lnTo>
                <a:lnTo>
                  <a:pt x="104" y="1"/>
                </a:lnTo>
                <a:lnTo>
                  <a:pt x="105" y="2"/>
                </a:lnTo>
                <a:lnTo>
                  <a:pt x="107" y="3"/>
                </a:lnTo>
                <a:lnTo>
                  <a:pt x="108" y="4"/>
                </a:lnTo>
                <a:lnTo>
                  <a:pt x="110" y="4"/>
                </a:lnTo>
                <a:lnTo>
                  <a:pt x="111" y="6"/>
                </a:lnTo>
                <a:lnTo>
                  <a:pt x="112" y="8"/>
                </a:lnTo>
                <a:lnTo>
                  <a:pt x="113" y="10"/>
                </a:lnTo>
                <a:lnTo>
                  <a:pt x="114" y="12"/>
                </a:lnTo>
                <a:lnTo>
                  <a:pt x="115" y="15"/>
                </a:lnTo>
                <a:lnTo>
                  <a:pt x="115" y="19"/>
                </a:lnTo>
                <a:lnTo>
                  <a:pt x="115" y="19"/>
                </a:lnTo>
                <a:lnTo>
                  <a:pt x="115" y="19"/>
                </a:lnTo>
                <a:lnTo>
                  <a:pt x="115" y="20"/>
                </a:lnTo>
                <a:lnTo>
                  <a:pt x="115" y="21"/>
                </a:lnTo>
                <a:lnTo>
                  <a:pt x="115" y="23"/>
                </a:lnTo>
                <a:lnTo>
                  <a:pt x="115" y="24"/>
                </a:lnTo>
                <a:lnTo>
                  <a:pt x="115" y="26"/>
                </a:lnTo>
                <a:lnTo>
                  <a:pt x="115" y="28"/>
                </a:lnTo>
                <a:lnTo>
                  <a:pt x="114" y="30"/>
                </a:lnTo>
                <a:lnTo>
                  <a:pt x="114" y="32"/>
                </a:lnTo>
                <a:lnTo>
                  <a:pt x="113" y="34"/>
                </a:lnTo>
                <a:lnTo>
                  <a:pt x="112" y="36"/>
                </a:lnTo>
                <a:lnTo>
                  <a:pt x="112" y="38"/>
                </a:lnTo>
                <a:lnTo>
                  <a:pt x="110" y="40"/>
                </a:lnTo>
                <a:lnTo>
                  <a:pt x="108" y="42"/>
                </a:lnTo>
                <a:lnTo>
                  <a:pt x="107" y="43"/>
                </a:lnTo>
                <a:lnTo>
                  <a:pt x="105" y="45"/>
                </a:lnTo>
                <a:lnTo>
                  <a:pt x="103" y="45"/>
                </a:lnTo>
                <a:lnTo>
                  <a:pt x="101" y="46"/>
                </a:lnTo>
                <a:lnTo>
                  <a:pt x="97" y="46"/>
                </a:lnTo>
                <a:lnTo>
                  <a:pt x="97" y="46"/>
                </a:lnTo>
                <a:lnTo>
                  <a:pt x="94" y="46"/>
                </a:lnTo>
                <a:lnTo>
                  <a:pt x="92" y="45"/>
                </a:lnTo>
                <a:lnTo>
                  <a:pt x="90" y="45"/>
                </a:lnTo>
                <a:lnTo>
                  <a:pt x="88" y="43"/>
                </a:lnTo>
                <a:lnTo>
                  <a:pt x="86" y="42"/>
                </a:lnTo>
                <a:lnTo>
                  <a:pt x="85" y="40"/>
                </a:lnTo>
                <a:lnTo>
                  <a:pt x="83" y="38"/>
                </a:lnTo>
                <a:lnTo>
                  <a:pt x="83" y="36"/>
                </a:lnTo>
                <a:lnTo>
                  <a:pt x="82" y="34"/>
                </a:lnTo>
                <a:lnTo>
                  <a:pt x="81" y="32"/>
                </a:lnTo>
                <a:lnTo>
                  <a:pt x="81" y="30"/>
                </a:lnTo>
                <a:lnTo>
                  <a:pt x="80" y="28"/>
                </a:lnTo>
                <a:lnTo>
                  <a:pt x="80" y="26"/>
                </a:lnTo>
                <a:lnTo>
                  <a:pt x="80" y="24"/>
                </a:lnTo>
                <a:lnTo>
                  <a:pt x="80" y="23"/>
                </a:lnTo>
                <a:lnTo>
                  <a:pt x="80" y="21"/>
                </a:lnTo>
                <a:lnTo>
                  <a:pt x="80" y="20"/>
                </a:lnTo>
                <a:lnTo>
                  <a:pt x="80" y="19"/>
                </a:lnTo>
                <a:lnTo>
                  <a:pt x="80" y="19"/>
                </a:lnTo>
                <a:lnTo>
                  <a:pt x="80" y="19"/>
                </a:lnTo>
                <a:lnTo>
                  <a:pt x="80" y="15"/>
                </a:lnTo>
                <a:lnTo>
                  <a:pt x="81" y="12"/>
                </a:lnTo>
                <a:lnTo>
                  <a:pt x="82" y="10"/>
                </a:lnTo>
                <a:lnTo>
                  <a:pt x="83" y="8"/>
                </a:lnTo>
                <a:lnTo>
                  <a:pt x="84" y="6"/>
                </a:lnTo>
                <a:lnTo>
                  <a:pt x="86" y="5"/>
                </a:lnTo>
                <a:lnTo>
                  <a:pt x="87" y="4"/>
                </a:lnTo>
                <a:lnTo>
                  <a:pt x="89" y="3"/>
                </a:lnTo>
                <a:lnTo>
                  <a:pt x="90" y="2"/>
                </a:lnTo>
                <a:lnTo>
                  <a:pt x="92" y="1"/>
                </a:lnTo>
                <a:lnTo>
                  <a:pt x="93" y="1"/>
                </a:lnTo>
                <a:lnTo>
                  <a:pt x="94" y="1"/>
                </a:lnTo>
                <a:lnTo>
                  <a:pt x="96" y="0"/>
                </a:lnTo>
                <a:lnTo>
                  <a:pt x="96" y="0"/>
                </a:lnTo>
                <a:lnTo>
                  <a:pt x="97" y="0"/>
                </a:lnTo>
                <a:lnTo>
                  <a:pt x="97" y="0"/>
                </a:lnTo>
                <a:lnTo>
                  <a:pt x="98" y="0"/>
                </a:lnTo>
                <a:close/>
                <a:moveTo>
                  <a:pt x="158" y="0"/>
                </a:moveTo>
                <a:lnTo>
                  <a:pt x="159" y="0"/>
                </a:lnTo>
                <a:lnTo>
                  <a:pt x="160" y="0"/>
                </a:lnTo>
                <a:lnTo>
                  <a:pt x="161" y="1"/>
                </a:lnTo>
                <a:lnTo>
                  <a:pt x="162" y="1"/>
                </a:lnTo>
                <a:lnTo>
                  <a:pt x="164" y="1"/>
                </a:lnTo>
                <a:lnTo>
                  <a:pt x="165" y="2"/>
                </a:lnTo>
                <a:lnTo>
                  <a:pt x="167" y="3"/>
                </a:lnTo>
                <a:lnTo>
                  <a:pt x="168" y="4"/>
                </a:lnTo>
                <a:lnTo>
                  <a:pt x="169" y="4"/>
                </a:lnTo>
                <a:lnTo>
                  <a:pt x="171" y="6"/>
                </a:lnTo>
                <a:lnTo>
                  <a:pt x="172" y="8"/>
                </a:lnTo>
                <a:lnTo>
                  <a:pt x="173" y="10"/>
                </a:lnTo>
                <a:lnTo>
                  <a:pt x="174" y="12"/>
                </a:lnTo>
                <a:lnTo>
                  <a:pt x="175" y="15"/>
                </a:lnTo>
                <a:lnTo>
                  <a:pt x="175" y="19"/>
                </a:lnTo>
                <a:lnTo>
                  <a:pt x="175" y="19"/>
                </a:lnTo>
                <a:lnTo>
                  <a:pt x="175" y="19"/>
                </a:lnTo>
                <a:lnTo>
                  <a:pt x="175" y="20"/>
                </a:lnTo>
                <a:lnTo>
                  <a:pt x="175" y="21"/>
                </a:lnTo>
                <a:lnTo>
                  <a:pt x="175" y="23"/>
                </a:lnTo>
                <a:lnTo>
                  <a:pt x="175" y="24"/>
                </a:lnTo>
                <a:lnTo>
                  <a:pt x="175" y="26"/>
                </a:lnTo>
                <a:lnTo>
                  <a:pt x="175" y="28"/>
                </a:lnTo>
                <a:lnTo>
                  <a:pt x="174" y="30"/>
                </a:lnTo>
                <a:lnTo>
                  <a:pt x="174" y="32"/>
                </a:lnTo>
                <a:lnTo>
                  <a:pt x="173" y="34"/>
                </a:lnTo>
                <a:lnTo>
                  <a:pt x="172" y="36"/>
                </a:lnTo>
                <a:lnTo>
                  <a:pt x="172" y="38"/>
                </a:lnTo>
                <a:lnTo>
                  <a:pt x="170" y="40"/>
                </a:lnTo>
                <a:lnTo>
                  <a:pt x="169" y="42"/>
                </a:lnTo>
                <a:lnTo>
                  <a:pt x="167" y="43"/>
                </a:lnTo>
                <a:lnTo>
                  <a:pt x="166" y="45"/>
                </a:lnTo>
                <a:lnTo>
                  <a:pt x="163" y="45"/>
                </a:lnTo>
                <a:lnTo>
                  <a:pt x="161" y="46"/>
                </a:lnTo>
                <a:lnTo>
                  <a:pt x="158" y="46"/>
                </a:lnTo>
                <a:lnTo>
                  <a:pt x="158" y="46"/>
                </a:lnTo>
                <a:lnTo>
                  <a:pt x="154" y="46"/>
                </a:lnTo>
                <a:lnTo>
                  <a:pt x="152" y="45"/>
                </a:lnTo>
                <a:lnTo>
                  <a:pt x="150" y="45"/>
                </a:lnTo>
                <a:lnTo>
                  <a:pt x="148" y="43"/>
                </a:lnTo>
                <a:lnTo>
                  <a:pt x="147" y="42"/>
                </a:lnTo>
                <a:lnTo>
                  <a:pt x="145" y="40"/>
                </a:lnTo>
                <a:lnTo>
                  <a:pt x="144" y="38"/>
                </a:lnTo>
                <a:lnTo>
                  <a:pt x="143" y="36"/>
                </a:lnTo>
                <a:lnTo>
                  <a:pt x="142" y="34"/>
                </a:lnTo>
                <a:lnTo>
                  <a:pt x="142" y="32"/>
                </a:lnTo>
                <a:lnTo>
                  <a:pt x="141" y="30"/>
                </a:lnTo>
                <a:lnTo>
                  <a:pt x="141" y="28"/>
                </a:lnTo>
                <a:lnTo>
                  <a:pt x="140" y="26"/>
                </a:lnTo>
                <a:lnTo>
                  <a:pt x="140" y="24"/>
                </a:lnTo>
                <a:lnTo>
                  <a:pt x="140" y="23"/>
                </a:lnTo>
                <a:lnTo>
                  <a:pt x="140" y="21"/>
                </a:lnTo>
                <a:lnTo>
                  <a:pt x="140" y="20"/>
                </a:lnTo>
                <a:lnTo>
                  <a:pt x="140" y="19"/>
                </a:lnTo>
                <a:lnTo>
                  <a:pt x="140" y="19"/>
                </a:lnTo>
                <a:lnTo>
                  <a:pt x="140" y="19"/>
                </a:lnTo>
                <a:lnTo>
                  <a:pt x="141" y="15"/>
                </a:lnTo>
                <a:lnTo>
                  <a:pt x="141" y="12"/>
                </a:lnTo>
                <a:lnTo>
                  <a:pt x="142" y="10"/>
                </a:lnTo>
                <a:lnTo>
                  <a:pt x="143" y="8"/>
                </a:lnTo>
                <a:lnTo>
                  <a:pt x="145" y="6"/>
                </a:lnTo>
                <a:lnTo>
                  <a:pt x="146" y="5"/>
                </a:lnTo>
                <a:lnTo>
                  <a:pt x="147" y="4"/>
                </a:lnTo>
                <a:lnTo>
                  <a:pt x="149" y="3"/>
                </a:lnTo>
                <a:lnTo>
                  <a:pt x="150" y="2"/>
                </a:lnTo>
                <a:lnTo>
                  <a:pt x="151" y="1"/>
                </a:lnTo>
                <a:lnTo>
                  <a:pt x="153" y="1"/>
                </a:lnTo>
                <a:lnTo>
                  <a:pt x="154" y="1"/>
                </a:lnTo>
                <a:lnTo>
                  <a:pt x="156" y="0"/>
                </a:lnTo>
                <a:lnTo>
                  <a:pt x="156" y="0"/>
                </a:lnTo>
                <a:lnTo>
                  <a:pt x="157" y="0"/>
                </a:lnTo>
                <a:lnTo>
                  <a:pt x="158" y="0"/>
                </a:lnTo>
                <a:lnTo>
                  <a:pt x="158" y="0"/>
                </a:lnTo>
                <a:close/>
              </a:path>
            </a:pathLst>
          </a:custGeom>
          <a:solidFill>
            <a:schemeClr val="bg1"/>
          </a:solidFill>
          <a:ln>
            <a:noFill/>
          </a:ln>
        </p:spPr>
        <p:txBody>
          <a:bodyPr vert="horz" wrap="square" lIns="91404" tIns="45702" rIns="91404" bIns="45702" numCol="1" anchor="t" anchorCtr="0" compatLnSpc="1">
            <a:prstTxWarp prst="textNoShape">
              <a:avLst/>
            </a:prstTxWarp>
          </a:bodyPr>
          <a:lstStyle/>
          <a:p>
            <a:pPr defTabSz="914034" fontAlgn="base">
              <a:spcBef>
                <a:spcPct val="0"/>
              </a:spcBef>
              <a:spcAft>
                <a:spcPct val="0"/>
              </a:spcAft>
            </a:pPr>
            <a:endParaRPr lang="zh-CN" altLang="en-US" sz="1799" dirty="0">
              <a:solidFill>
                <a:srgbClr val="FFFFFF"/>
              </a:solidFill>
              <a:latin typeface="优设标题黑" panose="00000500000000000000" pitchFamily="2" charset="-122"/>
              <a:ea typeface="优设标题黑" panose="00000500000000000000" pitchFamily="2" charset="-122"/>
            </a:endParaRPr>
          </a:p>
        </p:txBody>
      </p:sp>
      <p:sp>
        <p:nvSpPr>
          <p:cNvPr id="2" name="085550">
            <a:extLst>
              <a:ext uri="{FF2B5EF4-FFF2-40B4-BE49-F238E27FC236}">
                <a16:creationId xmlns:a16="http://schemas.microsoft.com/office/drawing/2014/main" id="{DE077C09-96EF-7FF7-440E-471661CDCD68}"/>
              </a:ext>
            </a:extLst>
          </p:cNvPr>
          <p:cNvSpPr txBox="1"/>
          <p:nvPr/>
        </p:nvSpPr>
        <p:spPr>
          <a:xfrm>
            <a:off x="7369407" y="2230322"/>
            <a:ext cx="3262432" cy="2862322"/>
          </a:xfrm>
          <a:prstGeom prst="rect">
            <a:avLst/>
          </a:prstGeom>
          <a:noFill/>
        </p:spPr>
        <p:txBody>
          <a:bodyPr wrap="none" rtlCol="0">
            <a:spAutoFit/>
          </a:bodyPr>
          <a:lstStyle/>
          <a:p>
            <a:pPr algn="ctr" defTabSz="914034" fontAlgn="base">
              <a:spcBef>
                <a:spcPct val="0"/>
              </a:spcBef>
              <a:spcAft>
                <a:spcPct val="0"/>
              </a:spcAft>
            </a:pPr>
            <a:r>
              <a:rPr lang="zh-CN" altLang="en-US" sz="6000" dirty="0">
                <a:solidFill>
                  <a:srgbClr val="FFFFFF"/>
                </a:solidFill>
                <a:latin typeface="优设标题黑" panose="00000500000000000000" pitchFamily="2" charset="-122"/>
                <a:ea typeface="优设标题黑" panose="00000500000000000000" pitchFamily="2" charset="-122"/>
              </a:rPr>
              <a:t>大主播</a:t>
            </a:r>
            <a:endParaRPr lang="en-US" altLang="zh-CN" sz="6000" dirty="0">
              <a:solidFill>
                <a:srgbClr val="FFFFFF"/>
              </a:solidFill>
              <a:latin typeface="优设标题黑" panose="00000500000000000000" pitchFamily="2" charset="-122"/>
              <a:ea typeface="优设标题黑" panose="00000500000000000000" pitchFamily="2" charset="-122"/>
            </a:endParaRPr>
          </a:p>
          <a:p>
            <a:pPr algn="ctr" defTabSz="914034" fontAlgn="base">
              <a:spcBef>
                <a:spcPct val="0"/>
              </a:spcBef>
              <a:spcAft>
                <a:spcPct val="0"/>
              </a:spcAft>
            </a:pPr>
            <a:r>
              <a:rPr lang="zh-CN" altLang="en-US" sz="6000" dirty="0">
                <a:solidFill>
                  <a:srgbClr val="FFFFFF"/>
                </a:solidFill>
                <a:latin typeface="优设标题黑" panose="00000500000000000000" pitchFamily="2" charset="-122"/>
                <a:ea typeface="优设标题黑" panose="00000500000000000000" pitchFamily="2" charset="-122"/>
              </a:rPr>
              <a:t>直播间</a:t>
            </a:r>
            <a:endParaRPr lang="en-US" altLang="zh-CN" sz="6000" dirty="0">
              <a:solidFill>
                <a:srgbClr val="FFFFFF"/>
              </a:solidFill>
              <a:latin typeface="优设标题黑" panose="00000500000000000000" pitchFamily="2" charset="-122"/>
              <a:ea typeface="优设标题黑" panose="00000500000000000000" pitchFamily="2" charset="-122"/>
            </a:endParaRPr>
          </a:p>
          <a:p>
            <a:pPr algn="ctr" defTabSz="914034" fontAlgn="base">
              <a:spcBef>
                <a:spcPct val="0"/>
              </a:spcBef>
              <a:spcAft>
                <a:spcPct val="0"/>
              </a:spcAft>
            </a:pPr>
            <a:r>
              <a:rPr lang="zh-CN" altLang="en-US" sz="6000" dirty="0">
                <a:solidFill>
                  <a:srgbClr val="FFFFFF"/>
                </a:solidFill>
                <a:latin typeface="优设标题黑" panose="00000500000000000000" pitchFamily="2" charset="-122"/>
                <a:ea typeface="优设标题黑" panose="00000500000000000000" pitchFamily="2" charset="-122"/>
              </a:rPr>
              <a:t>商品特点</a:t>
            </a:r>
            <a:endParaRPr lang="en-US" altLang="zh-CN" sz="6000" dirty="0">
              <a:solidFill>
                <a:srgbClr val="FFFFFF"/>
              </a:solidFill>
              <a:latin typeface="优设标题黑" panose="00000500000000000000" pitchFamily="2" charset="-122"/>
              <a:ea typeface="优设标题黑" panose="00000500000000000000" pitchFamily="2" charset="-122"/>
            </a:endParaRPr>
          </a:p>
        </p:txBody>
      </p:sp>
    </p:spTree>
    <p:extLst>
      <p:ext uri="{BB962C8B-B14F-4D97-AF65-F5344CB8AC3E}">
        <p14:creationId xmlns:p14="http://schemas.microsoft.com/office/powerpoint/2010/main" val="2752217262"/>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0" name="文本框 19">
            <a:extLst>
              <a:ext uri="{FF2B5EF4-FFF2-40B4-BE49-F238E27FC236}">
                <a16:creationId xmlns:a16="http://schemas.microsoft.com/office/drawing/2014/main" id="{FB257EC2-CEEA-F248-9C75-45B3A5B74CDE}"/>
              </a:ext>
            </a:extLst>
          </p:cNvPr>
          <p:cNvSpPr txBox="1"/>
          <p:nvPr/>
        </p:nvSpPr>
        <p:spPr>
          <a:xfrm>
            <a:off x="5201662" y="1151566"/>
            <a:ext cx="1870464" cy="1015266"/>
          </a:xfrm>
          <a:prstGeom prst="rect">
            <a:avLst/>
          </a:prstGeom>
          <a:noFill/>
        </p:spPr>
        <p:txBody>
          <a:bodyPr wrap="square" rtlCol="0">
            <a:spAutoFit/>
          </a:bodyPr>
          <a:lstStyle/>
          <a:p>
            <a:pPr algn="dist" defTabSz="914034" fontAlgn="base">
              <a:spcBef>
                <a:spcPct val="0"/>
              </a:spcBef>
              <a:spcAft>
                <a:spcPct val="0"/>
              </a:spcAft>
            </a:pPr>
            <a:r>
              <a:rPr kumimoji="1" lang="zh-CN" altLang="en-US" sz="5998" b="1" dirty="0">
                <a:ln w="3175">
                  <a:solidFill>
                    <a:srgbClr val="000000">
                      <a:lumMod val="85000"/>
                      <a:lumOff val="15000"/>
                    </a:srgbClr>
                  </a:solidFill>
                </a:ln>
                <a:noFill/>
                <a:latin typeface="优设标题黑" panose="00000500000000000000" pitchFamily="2" charset="-122"/>
                <a:ea typeface="优设标题黑" panose="00000500000000000000" pitchFamily="2" charset="-122"/>
              </a:rPr>
              <a:t>目录</a:t>
            </a:r>
          </a:p>
        </p:txBody>
      </p:sp>
      <p:sp>
        <p:nvSpPr>
          <p:cNvPr id="73" name="027482">
            <a:extLst>
              <a:ext uri="{FF2B5EF4-FFF2-40B4-BE49-F238E27FC236}">
                <a16:creationId xmlns:a16="http://schemas.microsoft.com/office/drawing/2014/main" id="{92BDEC24-73B5-4B77-9293-998B2A8FB364}"/>
              </a:ext>
            </a:extLst>
          </p:cNvPr>
          <p:cNvSpPr/>
          <p:nvPr/>
        </p:nvSpPr>
        <p:spPr bwMode="auto">
          <a:xfrm>
            <a:off x="2134932" y="3233273"/>
            <a:ext cx="605760" cy="605760"/>
          </a:xfrm>
          <a:prstGeom prst="roundRect">
            <a:avLst>
              <a:gd name="adj" fmla="val 7236"/>
            </a:avLst>
          </a:prstGeom>
          <a:solidFill>
            <a:srgbClr val="0760D9"/>
          </a:solidFill>
          <a:ln w="38100" cap="flat" cmpd="sng" algn="ctr">
            <a:solidFill>
              <a:schemeClr val="tx1">
                <a:lumMod val="85000"/>
                <a:lumOff val="15000"/>
              </a:schemeClr>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defRPr/>
            </a:pPr>
            <a:r>
              <a:rPr lang="en-US" altLang="zh-CN" sz="3199" b="1" dirty="0">
                <a:solidFill>
                  <a:srgbClr val="FFFFFF"/>
                </a:solidFill>
                <a:latin typeface="优设标题黑" panose="00000500000000000000" pitchFamily="2" charset="-122"/>
                <a:ea typeface="优设标题黑" panose="00000500000000000000" pitchFamily="2" charset="-122"/>
              </a:rPr>
              <a:t>1</a:t>
            </a:r>
            <a:endParaRPr lang="zh-CN" altLang="en-US" sz="3199" b="1" dirty="0">
              <a:solidFill>
                <a:srgbClr val="FFFFFF"/>
              </a:solidFill>
              <a:latin typeface="优设标题黑" panose="00000500000000000000" pitchFamily="2" charset="-122"/>
              <a:ea typeface="优设标题黑" panose="00000500000000000000" pitchFamily="2" charset="-122"/>
            </a:endParaRPr>
          </a:p>
        </p:txBody>
      </p:sp>
      <p:sp>
        <p:nvSpPr>
          <p:cNvPr id="74" name="399802">
            <a:extLst>
              <a:ext uri="{FF2B5EF4-FFF2-40B4-BE49-F238E27FC236}">
                <a16:creationId xmlns:a16="http://schemas.microsoft.com/office/drawing/2014/main" id="{285F2D3B-15BE-4F40-9CEB-82FFD6A60978}"/>
              </a:ext>
            </a:extLst>
          </p:cNvPr>
          <p:cNvSpPr/>
          <p:nvPr/>
        </p:nvSpPr>
        <p:spPr bwMode="auto">
          <a:xfrm>
            <a:off x="2134932" y="4812358"/>
            <a:ext cx="605760" cy="605760"/>
          </a:xfrm>
          <a:prstGeom prst="roundRect">
            <a:avLst>
              <a:gd name="adj" fmla="val 7236"/>
            </a:avLst>
          </a:prstGeom>
          <a:solidFill>
            <a:srgbClr val="0760D9"/>
          </a:solidFill>
          <a:ln w="38100" cap="flat" cmpd="sng" algn="ctr">
            <a:solidFill>
              <a:schemeClr val="tx1">
                <a:lumMod val="85000"/>
                <a:lumOff val="15000"/>
              </a:schemeClr>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defRPr/>
            </a:pPr>
            <a:r>
              <a:rPr lang="en-US" altLang="zh-CN" sz="3199" b="1" dirty="0">
                <a:solidFill>
                  <a:srgbClr val="FFFFFF"/>
                </a:solidFill>
                <a:latin typeface="优设标题黑" panose="00000500000000000000" pitchFamily="2" charset="-122"/>
                <a:ea typeface="优设标题黑" panose="00000500000000000000" pitchFamily="2" charset="-122"/>
              </a:rPr>
              <a:t>3</a:t>
            </a:r>
            <a:endParaRPr lang="zh-CN" altLang="en-US" sz="3199" b="1" dirty="0">
              <a:solidFill>
                <a:srgbClr val="FFFFFF"/>
              </a:solidFill>
              <a:latin typeface="优设标题黑" panose="00000500000000000000" pitchFamily="2" charset="-122"/>
              <a:ea typeface="优设标题黑" panose="00000500000000000000" pitchFamily="2" charset="-122"/>
            </a:endParaRPr>
          </a:p>
        </p:txBody>
      </p:sp>
      <p:sp>
        <p:nvSpPr>
          <p:cNvPr id="75" name="233083">
            <a:extLst>
              <a:ext uri="{FF2B5EF4-FFF2-40B4-BE49-F238E27FC236}">
                <a16:creationId xmlns:a16="http://schemas.microsoft.com/office/drawing/2014/main" id="{8A6D3B2D-AC9E-496F-8DB0-5A33056BFCA1}"/>
              </a:ext>
            </a:extLst>
          </p:cNvPr>
          <p:cNvSpPr/>
          <p:nvPr/>
        </p:nvSpPr>
        <p:spPr bwMode="auto">
          <a:xfrm>
            <a:off x="6527013" y="3231283"/>
            <a:ext cx="605760" cy="605760"/>
          </a:xfrm>
          <a:prstGeom prst="roundRect">
            <a:avLst>
              <a:gd name="adj" fmla="val 7236"/>
            </a:avLst>
          </a:prstGeom>
          <a:solidFill>
            <a:srgbClr val="0760D9"/>
          </a:solidFill>
          <a:ln w="38100" cap="flat" cmpd="sng" algn="ctr">
            <a:solidFill>
              <a:schemeClr val="tx1">
                <a:lumMod val="85000"/>
                <a:lumOff val="15000"/>
              </a:schemeClr>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defRPr/>
            </a:pPr>
            <a:r>
              <a:rPr lang="en-US" altLang="zh-CN" sz="3199" b="1" dirty="0">
                <a:solidFill>
                  <a:srgbClr val="FFFFFF"/>
                </a:solidFill>
                <a:latin typeface="优设标题黑" panose="00000500000000000000" pitchFamily="2" charset="-122"/>
                <a:ea typeface="优设标题黑" panose="00000500000000000000" pitchFamily="2" charset="-122"/>
              </a:rPr>
              <a:t>2</a:t>
            </a:r>
            <a:endParaRPr lang="zh-CN" altLang="en-US" sz="3199" b="1" dirty="0">
              <a:solidFill>
                <a:srgbClr val="FFFFFF"/>
              </a:solidFill>
              <a:latin typeface="优设标题黑" panose="00000500000000000000" pitchFamily="2" charset="-122"/>
              <a:ea typeface="优设标题黑" panose="00000500000000000000" pitchFamily="2" charset="-122"/>
            </a:endParaRPr>
          </a:p>
        </p:txBody>
      </p:sp>
      <p:sp>
        <p:nvSpPr>
          <p:cNvPr id="76" name="505403">
            <a:extLst>
              <a:ext uri="{FF2B5EF4-FFF2-40B4-BE49-F238E27FC236}">
                <a16:creationId xmlns:a16="http://schemas.microsoft.com/office/drawing/2014/main" id="{95885840-5D80-4081-BAE7-D32A28799881}"/>
              </a:ext>
            </a:extLst>
          </p:cNvPr>
          <p:cNvSpPr/>
          <p:nvPr/>
        </p:nvSpPr>
        <p:spPr bwMode="auto">
          <a:xfrm>
            <a:off x="6527013" y="4810368"/>
            <a:ext cx="605760" cy="605760"/>
          </a:xfrm>
          <a:prstGeom prst="roundRect">
            <a:avLst>
              <a:gd name="adj" fmla="val 7236"/>
            </a:avLst>
          </a:prstGeom>
          <a:solidFill>
            <a:srgbClr val="0760D9"/>
          </a:solidFill>
          <a:ln w="38100" cap="flat" cmpd="sng" algn="ctr">
            <a:solidFill>
              <a:schemeClr val="tx1">
                <a:lumMod val="85000"/>
                <a:lumOff val="15000"/>
              </a:schemeClr>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defRPr/>
            </a:pPr>
            <a:r>
              <a:rPr lang="en-US" altLang="zh-CN" sz="3199" b="1" dirty="0">
                <a:solidFill>
                  <a:srgbClr val="FFFFFF"/>
                </a:solidFill>
                <a:latin typeface="优设标题黑" panose="00000500000000000000" pitchFamily="2" charset="-122"/>
                <a:ea typeface="优设标题黑" panose="00000500000000000000" pitchFamily="2" charset="-122"/>
              </a:rPr>
              <a:t>4</a:t>
            </a:r>
            <a:endParaRPr lang="zh-CN" altLang="en-US" sz="3199" b="1" dirty="0">
              <a:solidFill>
                <a:srgbClr val="FFFFFF"/>
              </a:solidFill>
              <a:latin typeface="优设标题黑" panose="00000500000000000000" pitchFamily="2" charset="-122"/>
              <a:ea typeface="优设标题黑" panose="00000500000000000000" pitchFamily="2" charset="-122"/>
            </a:endParaRPr>
          </a:p>
        </p:txBody>
      </p:sp>
      <p:sp>
        <p:nvSpPr>
          <p:cNvPr id="77" name="440684">
            <a:extLst>
              <a:ext uri="{FF2B5EF4-FFF2-40B4-BE49-F238E27FC236}">
                <a16:creationId xmlns:a16="http://schemas.microsoft.com/office/drawing/2014/main" id="{495F5DAF-EBBB-47DB-A0A9-6018B4A75A29}"/>
              </a:ext>
            </a:extLst>
          </p:cNvPr>
          <p:cNvSpPr txBox="1"/>
          <p:nvPr/>
        </p:nvSpPr>
        <p:spPr>
          <a:xfrm>
            <a:off x="2897800" y="3175356"/>
            <a:ext cx="3092405" cy="535403"/>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itchFamily="34" charset="-122"/>
                <a:ea typeface="微软雅黑" pitchFamily="34" charset="-122"/>
              </a:defRPr>
            </a:lvl1pPr>
          </a:lstStyle>
          <a:p>
            <a:pPr algn="dist" defTabSz="914034" fontAlgn="base">
              <a:spcBef>
                <a:spcPct val="0"/>
              </a:spcBef>
              <a:spcAft>
                <a:spcPct val="0"/>
              </a:spcAft>
              <a:defRPr/>
            </a:pPr>
            <a:r>
              <a:rPr lang="zh-CN" altLang="en-US" sz="3199" dirty="0">
                <a:solidFill>
                  <a:srgbClr val="000000">
                    <a:lumMod val="85000"/>
                    <a:lumOff val="15000"/>
                  </a:srgbClr>
                </a:solidFill>
                <a:latin typeface="优设标题黑" panose="00000500000000000000" pitchFamily="2" charset="-122"/>
                <a:ea typeface="优设标题黑" panose="00000500000000000000" pitchFamily="2" charset="-122"/>
              </a:rPr>
              <a:t>直播选品策略</a:t>
            </a:r>
          </a:p>
        </p:txBody>
      </p:sp>
      <p:sp>
        <p:nvSpPr>
          <p:cNvPr id="78" name="712103">
            <a:extLst>
              <a:ext uri="{FF2B5EF4-FFF2-40B4-BE49-F238E27FC236}">
                <a16:creationId xmlns:a16="http://schemas.microsoft.com/office/drawing/2014/main" id="{D3700C90-19B3-43B0-AC4B-A74846B3F874}"/>
              </a:ext>
            </a:extLst>
          </p:cNvPr>
          <p:cNvSpPr txBox="1"/>
          <p:nvPr/>
        </p:nvSpPr>
        <p:spPr>
          <a:xfrm>
            <a:off x="2897800" y="4736401"/>
            <a:ext cx="3092405" cy="535403"/>
          </a:xfrm>
          <a:prstGeom prst="rect">
            <a:avLst/>
          </a:prstGeom>
          <a:noFill/>
        </p:spPr>
        <p:txBody>
          <a:bodyPr wrap="square" rtlCol="0">
            <a:spAutoFit/>
          </a:bodyPr>
          <a:lstStyle>
            <a:defPPr>
              <a:defRPr lang="zh-CN"/>
            </a:defPPr>
            <a:lvl1pPr marL="0" marR="0" lvl="0" indent="0" defTabSz="914400" eaLnBrk="1" latinLnBrk="0" hangingPunct="1">
              <a:lnSpc>
                <a:spcPct val="90000"/>
              </a:lnSpc>
              <a:buClrTx/>
              <a:buSzTx/>
              <a:buNone/>
              <a:tabLst/>
              <a:defRPr kumimoji="0" sz="2800" b="0" i="0" u="none" strike="noStrike" cap="none" spc="0" normalizeH="0" baseline="0">
                <a:ln>
                  <a:noFill/>
                </a:ln>
                <a:solidFill>
                  <a:srgbClr val="3D3D3D"/>
                </a:solidFill>
                <a:effectLst/>
                <a:uLnTx/>
                <a:uFillTx/>
                <a:latin typeface="微软雅黑" pitchFamily="34" charset="-122"/>
                <a:ea typeface="微软雅黑" pitchFamily="34" charset="-122"/>
              </a:defRPr>
            </a:lvl1pPr>
          </a:lstStyle>
          <a:p>
            <a:pPr algn="dist" defTabSz="914034" fontAlgn="base">
              <a:spcBef>
                <a:spcPct val="0"/>
              </a:spcBef>
              <a:spcAft>
                <a:spcPct val="0"/>
              </a:spcAft>
            </a:pPr>
            <a:r>
              <a:rPr lang="zh-CN" altLang="en-US" sz="3199" b="1" dirty="0">
                <a:solidFill>
                  <a:srgbClr val="000000">
                    <a:lumMod val="85000"/>
                    <a:lumOff val="15000"/>
                  </a:srgbClr>
                </a:solidFill>
                <a:latin typeface="优设标题黑" panose="00000500000000000000" pitchFamily="2" charset="-122"/>
                <a:ea typeface="优设标题黑" panose="00000500000000000000" pitchFamily="2" charset="-122"/>
              </a:rPr>
              <a:t>直播商品价格</a:t>
            </a:r>
          </a:p>
        </p:txBody>
      </p:sp>
      <p:sp>
        <p:nvSpPr>
          <p:cNvPr id="79" name="184523">
            <a:extLst>
              <a:ext uri="{FF2B5EF4-FFF2-40B4-BE49-F238E27FC236}">
                <a16:creationId xmlns:a16="http://schemas.microsoft.com/office/drawing/2014/main" id="{A221284F-9216-4467-B699-8256D0D5B36E}"/>
              </a:ext>
            </a:extLst>
          </p:cNvPr>
          <p:cNvSpPr txBox="1"/>
          <p:nvPr/>
        </p:nvSpPr>
        <p:spPr>
          <a:xfrm>
            <a:off x="7289880" y="3161339"/>
            <a:ext cx="3092405" cy="535403"/>
          </a:xfrm>
          <a:prstGeom prst="rect">
            <a:avLst/>
          </a:prstGeom>
          <a:noFill/>
        </p:spPr>
        <p:txBody>
          <a:bodyPr wrap="square" rtlCol="0">
            <a:spAutoFit/>
          </a:bodyPr>
          <a:lstStyle>
            <a:defPPr>
              <a:defRPr lang="zh-CN"/>
            </a:defPPr>
            <a:lvl1pPr marL="0" marR="0" lvl="0" indent="0" defTabSz="914400" eaLnBrk="1" latinLnBrk="0" hangingPunct="1">
              <a:lnSpc>
                <a:spcPct val="90000"/>
              </a:lnSpc>
              <a:buClrTx/>
              <a:buSzTx/>
              <a:buNone/>
              <a:tabLst/>
              <a:defRPr kumimoji="0" sz="2800" b="0" i="0" u="none" strike="noStrike" cap="none" spc="0" normalizeH="0" baseline="0">
                <a:ln>
                  <a:noFill/>
                </a:ln>
                <a:solidFill>
                  <a:srgbClr val="3D3D3D"/>
                </a:solidFill>
                <a:effectLst/>
                <a:uLnTx/>
                <a:uFillTx/>
                <a:latin typeface="微软雅黑" pitchFamily="34" charset="-122"/>
                <a:ea typeface="微软雅黑" pitchFamily="34" charset="-122"/>
              </a:defRPr>
            </a:lvl1pPr>
          </a:lstStyle>
          <a:p>
            <a:pPr algn="dist" defTabSz="914034" fontAlgn="base">
              <a:spcBef>
                <a:spcPct val="0"/>
              </a:spcBef>
              <a:spcAft>
                <a:spcPct val="0"/>
              </a:spcAft>
            </a:pPr>
            <a:r>
              <a:rPr lang="zh-CN" altLang="en-US" sz="3199" b="1" dirty="0">
                <a:solidFill>
                  <a:srgbClr val="000000">
                    <a:lumMod val="85000"/>
                    <a:lumOff val="15000"/>
                  </a:srgbClr>
                </a:solidFill>
                <a:latin typeface="优设标题黑" panose="00000500000000000000" pitchFamily="2" charset="-122"/>
                <a:ea typeface="优设标题黑" panose="00000500000000000000" pitchFamily="2" charset="-122"/>
              </a:rPr>
              <a:t>直播商品结构</a:t>
            </a:r>
          </a:p>
        </p:txBody>
      </p:sp>
      <p:sp>
        <p:nvSpPr>
          <p:cNvPr id="80" name="929704">
            <a:extLst>
              <a:ext uri="{FF2B5EF4-FFF2-40B4-BE49-F238E27FC236}">
                <a16:creationId xmlns:a16="http://schemas.microsoft.com/office/drawing/2014/main" id="{DC2C5FDC-B839-4B26-A66C-2952BCCD6F2D}"/>
              </a:ext>
            </a:extLst>
          </p:cNvPr>
          <p:cNvSpPr txBox="1"/>
          <p:nvPr/>
        </p:nvSpPr>
        <p:spPr>
          <a:xfrm>
            <a:off x="7289880" y="4758465"/>
            <a:ext cx="2447316" cy="535322"/>
          </a:xfrm>
          <a:prstGeom prst="rect">
            <a:avLst/>
          </a:prstGeom>
          <a:noFill/>
        </p:spPr>
        <p:txBody>
          <a:bodyPr wrap="square" rtlCol="0">
            <a:spAutoFit/>
          </a:bodyPr>
          <a:lstStyle>
            <a:defPPr>
              <a:defRPr lang="zh-CN"/>
            </a:defPPr>
            <a:lvl1pPr marL="0" marR="0" lvl="0" indent="0" defTabSz="914400" eaLnBrk="1" latinLnBrk="0" hangingPunct="1">
              <a:lnSpc>
                <a:spcPct val="90000"/>
              </a:lnSpc>
              <a:buClrTx/>
              <a:buSzTx/>
              <a:buNone/>
              <a:tabLst/>
              <a:defRPr kumimoji="0" sz="2800" b="0" i="0" u="none" strike="noStrike" cap="none" spc="0" normalizeH="0" baseline="0">
                <a:ln>
                  <a:noFill/>
                </a:ln>
                <a:solidFill>
                  <a:srgbClr val="3D3D3D"/>
                </a:solidFill>
                <a:effectLst/>
                <a:uLnTx/>
                <a:uFillTx/>
                <a:latin typeface="微软雅黑" pitchFamily="34" charset="-122"/>
                <a:ea typeface="微软雅黑" pitchFamily="34" charset="-122"/>
              </a:defRPr>
            </a:lvl1pPr>
          </a:lstStyle>
          <a:p>
            <a:pPr algn="dist" defTabSz="914034" fontAlgn="base">
              <a:spcBef>
                <a:spcPct val="0"/>
              </a:spcBef>
              <a:spcAft>
                <a:spcPct val="0"/>
              </a:spcAft>
            </a:pPr>
            <a:r>
              <a:rPr lang="zh-CN" altLang="en-US" sz="3199" b="1" dirty="0">
                <a:solidFill>
                  <a:srgbClr val="000000">
                    <a:lumMod val="85000"/>
                    <a:lumOff val="15000"/>
                  </a:srgbClr>
                </a:solidFill>
                <a:latin typeface="优设标题黑" panose="00000500000000000000" pitchFamily="2" charset="-122"/>
                <a:ea typeface="优设标题黑" panose="00000500000000000000" pitchFamily="2" charset="-122"/>
              </a:rPr>
              <a:t>实训任务</a:t>
            </a:r>
          </a:p>
        </p:txBody>
      </p:sp>
      <p:sp>
        <p:nvSpPr>
          <p:cNvPr id="2" name="文本框 1">
            <a:extLst>
              <a:ext uri="{FF2B5EF4-FFF2-40B4-BE49-F238E27FC236}">
                <a16:creationId xmlns:a16="http://schemas.microsoft.com/office/drawing/2014/main" id="{8A48E14B-28EA-3849-BAC0-84710AF461D3}"/>
              </a:ext>
            </a:extLst>
          </p:cNvPr>
          <p:cNvSpPr txBox="1"/>
          <p:nvPr/>
        </p:nvSpPr>
        <p:spPr>
          <a:xfrm>
            <a:off x="2897800" y="3696660"/>
            <a:ext cx="3092405" cy="249812"/>
          </a:xfrm>
          <a:prstGeom prst="rect">
            <a:avLst/>
          </a:prstGeom>
          <a:noFill/>
        </p:spPr>
        <p:txBody>
          <a:bodyPr wrap="square" rtlCol="0">
            <a:spAutoFit/>
          </a:bodyPr>
          <a:lstStyle/>
          <a:p>
            <a:pPr defTabSz="914034" fontAlgn="base">
              <a:lnSpc>
                <a:spcPct val="110000"/>
              </a:lnSpc>
              <a:spcBef>
                <a:spcPct val="0"/>
              </a:spcBef>
              <a:spcAft>
                <a:spcPct val="0"/>
              </a:spcAft>
            </a:pPr>
            <a:r>
              <a:rPr lang="en-US" altLang="zh-CN" sz="1000" dirty="0">
                <a:solidFill>
                  <a:srgbClr val="000000">
                    <a:lumMod val="85000"/>
                    <a:lumOff val="15000"/>
                  </a:srgbClr>
                </a:solidFill>
                <a:latin typeface="优设标题黑" panose="00000500000000000000" pitchFamily="2" charset="-122"/>
                <a:ea typeface="优设标题黑" panose="00000500000000000000" pitchFamily="2" charset="-122"/>
              </a:rPr>
              <a:t>Live broadcast product selection strategy</a:t>
            </a:r>
            <a:endParaRPr lang="en" altLang="zh-CN" sz="1000" dirty="0">
              <a:solidFill>
                <a:srgbClr val="000000">
                  <a:lumMod val="85000"/>
                  <a:lumOff val="15000"/>
                </a:srgbClr>
              </a:solidFill>
              <a:latin typeface="优设标题黑" panose="00000500000000000000" pitchFamily="2" charset="-122"/>
              <a:ea typeface="优设标题黑" panose="00000500000000000000" pitchFamily="2" charset="-122"/>
            </a:endParaRPr>
          </a:p>
        </p:txBody>
      </p:sp>
      <p:sp>
        <p:nvSpPr>
          <p:cNvPr id="16" name="文本框 15">
            <a:extLst>
              <a:ext uri="{FF2B5EF4-FFF2-40B4-BE49-F238E27FC236}">
                <a16:creationId xmlns:a16="http://schemas.microsoft.com/office/drawing/2014/main" id="{EDD02E7B-FA2D-F744-A0CC-F8F16276C776}"/>
              </a:ext>
            </a:extLst>
          </p:cNvPr>
          <p:cNvSpPr txBox="1"/>
          <p:nvPr/>
        </p:nvSpPr>
        <p:spPr>
          <a:xfrm>
            <a:off x="2899108" y="5271722"/>
            <a:ext cx="3092405" cy="249812"/>
          </a:xfrm>
          <a:prstGeom prst="rect">
            <a:avLst/>
          </a:prstGeom>
          <a:noFill/>
        </p:spPr>
        <p:txBody>
          <a:bodyPr wrap="square" rtlCol="0">
            <a:spAutoFit/>
          </a:bodyPr>
          <a:lstStyle/>
          <a:p>
            <a:pPr defTabSz="914034" fontAlgn="base">
              <a:lnSpc>
                <a:spcPct val="110000"/>
              </a:lnSpc>
              <a:spcBef>
                <a:spcPct val="0"/>
              </a:spcBef>
              <a:spcAft>
                <a:spcPct val="0"/>
              </a:spcAft>
            </a:pPr>
            <a:r>
              <a:rPr lang="en-US" altLang="zh-CN" sz="1000" dirty="0">
                <a:solidFill>
                  <a:srgbClr val="000000">
                    <a:lumMod val="85000"/>
                    <a:lumOff val="15000"/>
                  </a:srgbClr>
                </a:solidFill>
                <a:latin typeface="优设标题黑" panose="00000500000000000000" pitchFamily="2" charset="-122"/>
                <a:ea typeface="优设标题黑" panose="00000500000000000000" pitchFamily="2" charset="-122"/>
              </a:rPr>
              <a:t>live broadcast commodity price</a:t>
            </a:r>
            <a:endParaRPr lang="en" altLang="zh-CN" sz="1000" dirty="0">
              <a:solidFill>
                <a:srgbClr val="000000">
                  <a:lumMod val="85000"/>
                  <a:lumOff val="15000"/>
                </a:srgbClr>
              </a:solidFill>
              <a:latin typeface="优设标题黑" panose="00000500000000000000" pitchFamily="2" charset="-122"/>
              <a:ea typeface="优设标题黑" panose="00000500000000000000" pitchFamily="2" charset="-122"/>
            </a:endParaRPr>
          </a:p>
        </p:txBody>
      </p:sp>
      <p:sp>
        <p:nvSpPr>
          <p:cNvPr id="17" name="文本框 16">
            <a:extLst>
              <a:ext uri="{FF2B5EF4-FFF2-40B4-BE49-F238E27FC236}">
                <a16:creationId xmlns:a16="http://schemas.microsoft.com/office/drawing/2014/main" id="{466ED439-787D-0746-939E-1B6A276D6951}"/>
              </a:ext>
            </a:extLst>
          </p:cNvPr>
          <p:cNvSpPr txBox="1"/>
          <p:nvPr/>
        </p:nvSpPr>
        <p:spPr>
          <a:xfrm>
            <a:off x="7289880" y="3696660"/>
            <a:ext cx="3092405" cy="249812"/>
          </a:xfrm>
          <a:prstGeom prst="rect">
            <a:avLst/>
          </a:prstGeom>
          <a:noFill/>
        </p:spPr>
        <p:txBody>
          <a:bodyPr wrap="square" rtlCol="0">
            <a:spAutoFit/>
          </a:bodyPr>
          <a:lstStyle/>
          <a:p>
            <a:pPr defTabSz="914034" fontAlgn="base">
              <a:lnSpc>
                <a:spcPct val="110000"/>
              </a:lnSpc>
              <a:spcBef>
                <a:spcPct val="0"/>
              </a:spcBef>
              <a:spcAft>
                <a:spcPct val="0"/>
              </a:spcAft>
            </a:pPr>
            <a:r>
              <a:rPr lang="en-US" altLang="zh-CN" sz="1000" dirty="0">
                <a:solidFill>
                  <a:srgbClr val="000000">
                    <a:lumMod val="85000"/>
                    <a:lumOff val="15000"/>
                  </a:srgbClr>
                </a:solidFill>
                <a:latin typeface="优设标题黑" panose="00000500000000000000" pitchFamily="2" charset="-122"/>
                <a:ea typeface="优设标题黑" panose="00000500000000000000" pitchFamily="2" charset="-122"/>
              </a:rPr>
              <a:t>Live broadcast commodity composition</a:t>
            </a:r>
            <a:endParaRPr lang="en" altLang="zh-CN" sz="1000" dirty="0">
              <a:solidFill>
                <a:srgbClr val="000000">
                  <a:lumMod val="85000"/>
                  <a:lumOff val="15000"/>
                </a:srgbClr>
              </a:solidFill>
              <a:latin typeface="优设标题黑" panose="00000500000000000000" pitchFamily="2" charset="-122"/>
              <a:ea typeface="优设标题黑" panose="00000500000000000000" pitchFamily="2" charset="-122"/>
            </a:endParaRPr>
          </a:p>
        </p:txBody>
      </p:sp>
      <p:sp>
        <p:nvSpPr>
          <p:cNvPr id="18" name="文本框 17">
            <a:extLst>
              <a:ext uri="{FF2B5EF4-FFF2-40B4-BE49-F238E27FC236}">
                <a16:creationId xmlns:a16="http://schemas.microsoft.com/office/drawing/2014/main" id="{601FCBE6-5D0E-3A44-B201-77B6D6CE9856}"/>
              </a:ext>
            </a:extLst>
          </p:cNvPr>
          <p:cNvSpPr txBox="1"/>
          <p:nvPr/>
        </p:nvSpPr>
        <p:spPr>
          <a:xfrm>
            <a:off x="7289880" y="5271722"/>
            <a:ext cx="3092405" cy="249812"/>
          </a:xfrm>
          <a:prstGeom prst="rect">
            <a:avLst/>
          </a:prstGeom>
          <a:noFill/>
        </p:spPr>
        <p:txBody>
          <a:bodyPr wrap="square" rtlCol="0">
            <a:spAutoFit/>
          </a:bodyPr>
          <a:lstStyle/>
          <a:p>
            <a:pPr defTabSz="914034" fontAlgn="base">
              <a:lnSpc>
                <a:spcPct val="110000"/>
              </a:lnSpc>
              <a:spcBef>
                <a:spcPct val="0"/>
              </a:spcBef>
              <a:spcAft>
                <a:spcPct val="0"/>
              </a:spcAft>
            </a:pPr>
            <a:r>
              <a:rPr lang="en-US" altLang="zh-CN" sz="1000" dirty="0">
                <a:solidFill>
                  <a:srgbClr val="000000">
                    <a:lumMod val="85000"/>
                    <a:lumOff val="15000"/>
                  </a:srgbClr>
                </a:solidFill>
                <a:latin typeface="优设标题黑" panose="00000500000000000000" pitchFamily="2" charset="-122"/>
                <a:ea typeface="优设标题黑" panose="00000500000000000000" pitchFamily="2" charset="-122"/>
              </a:rPr>
              <a:t>Simulation Tasks</a:t>
            </a:r>
            <a:endParaRPr lang="en" altLang="zh-CN" sz="1000" dirty="0">
              <a:solidFill>
                <a:srgbClr val="000000">
                  <a:lumMod val="85000"/>
                  <a:lumOff val="15000"/>
                </a:srgbClr>
              </a:solidFill>
              <a:latin typeface="优设标题黑" panose="00000500000000000000" pitchFamily="2" charset="-122"/>
              <a:ea typeface="优设标题黑" panose="00000500000000000000" pitchFamily="2" charset="-122"/>
            </a:endParaRPr>
          </a:p>
        </p:txBody>
      </p:sp>
      <p:sp>
        <p:nvSpPr>
          <p:cNvPr id="3" name="文本框 2">
            <a:extLst>
              <a:ext uri="{FF2B5EF4-FFF2-40B4-BE49-F238E27FC236}">
                <a16:creationId xmlns:a16="http://schemas.microsoft.com/office/drawing/2014/main" id="{68CC8EFF-B5EF-CE4E-B612-BA2E5FD77481}"/>
              </a:ext>
            </a:extLst>
          </p:cNvPr>
          <p:cNvSpPr txBox="1"/>
          <p:nvPr/>
        </p:nvSpPr>
        <p:spPr>
          <a:xfrm>
            <a:off x="5201662" y="1108271"/>
            <a:ext cx="1870464" cy="1015266"/>
          </a:xfrm>
          <a:prstGeom prst="rect">
            <a:avLst/>
          </a:prstGeom>
          <a:noFill/>
        </p:spPr>
        <p:txBody>
          <a:bodyPr wrap="square" rtlCol="0">
            <a:spAutoFit/>
          </a:bodyPr>
          <a:lstStyle/>
          <a:p>
            <a:pPr algn="dist" defTabSz="914034" fontAlgn="base">
              <a:spcBef>
                <a:spcPct val="0"/>
              </a:spcBef>
              <a:spcAft>
                <a:spcPct val="0"/>
              </a:spcAft>
            </a:pPr>
            <a:r>
              <a:rPr kumimoji="1" lang="zh-CN" altLang="en-US" sz="5998" b="1" dirty="0">
                <a:solidFill>
                  <a:srgbClr val="000000">
                    <a:lumMod val="85000"/>
                    <a:lumOff val="15000"/>
                  </a:srgbClr>
                </a:solidFill>
                <a:latin typeface="优设标题黑" panose="00000500000000000000" pitchFamily="2" charset="-122"/>
                <a:ea typeface="优设标题黑" panose="00000500000000000000" pitchFamily="2" charset="-122"/>
              </a:rPr>
              <a:t>目录</a:t>
            </a:r>
          </a:p>
        </p:txBody>
      </p:sp>
      <p:sp>
        <p:nvSpPr>
          <p:cNvPr id="4" name="文本框 3">
            <a:extLst>
              <a:ext uri="{FF2B5EF4-FFF2-40B4-BE49-F238E27FC236}">
                <a16:creationId xmlns:a16="http://schemas.microsoft.com/office/drawing/2014/main" id="{E26EA5A6-D21C-BC46-A0F7-6D3B12F2CFD1}"/>
              </a:ext>
            </a:extLst>
          </p:cNvPr>
          <p:cNvSpPr txBox="1"/>
          <p:nvPr/>
        </p:nvSpPr>
        <p:spPr>
          <a:xfrm>
            <a:off x="5078132" y="2125933"/>
            <a:ext cx="2303836" cy="523092"/>
          </a:xfrm>
          <a:prstGeom prst="rect">
            <a:avLst/>
          </a:prstGeom>
          <a:noFill/>
        </p:spPr>
        <p:txBody>
          <a:bodyPr wrap="none" rtlCol="0">
            <a:spAutoFit/>
          </a:bodyPr>
          <a:lstStyle/>
          <a:p>
            <a:pPr defTabSz="914034" fontAlgn="base">
              <a:spcBef>
                <a:spcPct val="0"/>
              </a:spcBef>
              <a:spcAft>
                <a:spcPct val="0"/>
              </a:spcAft>
            </a:pPr>
            <a:r>
              <a:rPr kumimoji="1" lang="en-US" altLang="zh-CN" sz="2799" b="1" dirty="0">
                <a:ln w="3175">
                  <a:solidFill>
                    <a:srgbClr val="000000">
                      <a:lumMod val="85000"/>
                      <a:lumOff val="15000"/>
                    </a:srgbClr>
                  </a:solidFill>
                </a:ln>
                <a:noFill/>
                <a:latin typeface="优设标题黑" panose="00000500000000000000" pitchFamily="2" charset="-122"/>
                <a:ea typeface="优设标题黑" panose="00000500000000000000" pitchFamily="2" charset="-122"/>
              </a:rPr>
              <a:t>CONTENTS</a:t>
            </a:r>
            <a:endParaRPr kumimoji="1" lang="zh-CN" altLang="en-US" sz="2799" b="1" dirty="0">
              <a:ln w="3175">
                <a:solidFill>
                  <a:srgbClr val="000000">
                    <a:lumMod val="85000"/>
                    <a:lumOff val="15000"/>
                  </a:srgbClr>
                </a:solidFill>
              </a:ln>
              <a:noFill/>
              <a:latin typeface="优设标题黑" panose="00000500000000000000" pitchFamily="2" charset="-122"/>
              <a:ea typeface="优设标题黑" panose="00000500000000000000" pitchFamily="2" charset="-122"/>
            </a:endParaRPr>
          </a:p>
        </p:txBody>
      </p:sp>
      <p:sp>
        <p:nvSpPr>
          <p:cNvPr id="22" name="文本框 21">
            <a:extLst>
              <a:ext uri="{FF2B5EF4-FFF2-40B4-BE49-F238E27FC236}">
                <a16:creationId xmlns:a16="http://schemas.microsoft.com/office/drawing/2014/main" id="{CF170645-6A54-7A40-B8B6-B215CCB7F77D}"/>
              </a:ext>
            </a:extLst>
          </p:cNvPr>
          <p:cNvSpPr txBox="1"/>
          <p:nvPr/>
        </p:nvSpPr>
        <p:spPr>
          <a:xfrm>
            <a:off x="5047013" y="2106777"/>
            <a:ext cx="2303836" cy="523092"/>
          </a:xfrm>
          <a:prstGeom prst="rect">
            <a:avLst/>
          </a:prstGeom>
          <a:noFill/>
        </p:spPr>
        <p:txBody>
          <a:bodyPr wrap="none" rtlCol="0">
            <a:spAutoFit/>
          </a:bodyPr>
          <a:lstStyle/>
          <a:p>
            <a:pPr defTabSz="914034" fontAlgn="base">
              <a:spcBef>
                <a:spcPct val="0"/>
              </a:spcBef>
              <a:spcAft>
                <a:spcPct val="0"/>
              </a:spcAft>
            </a:pPr>
            <a:r>
              <a:rPr kumimoji="1" lang="en-US" altLang="zh-CN" sz="2799" b="1" dirty="0">
                <a:solidFill>
                  <a:srgbClr val="000000">
                    <a:lumMod val="85000"/>
                    <a:lumOff val="15000"/>
                  </a:srgbClr>
                </a:solidFill>
                <a:latin typeface="优设标题黑" panose="00000500000000000000" pitchFamily="2" charset="-122"/>
                <a:ea typeface="优设标题黑" panose="00000500000000000000" pitchFamily="2" charset="-122"/>
              </a:rPr>
              <a:t>CONTENTS</a:t>
            </a:r>
            <a:endParaRPr kumimoji="1" lang="zh-CN" altLang="en-US" sz="2799" b="1" dirty="0">
              <a:solidFill>
                <a:srgbClr val="000000">
                  <a:lumMod val="85000"/>
                  <a:lumOff val="15000"/>
                </a:srgbClr>
              </a:solidFill>
              <a:latin typeface="优设标题黑" panose="00000500000000000000" pitchFamily="2" charset="-122"/>
              <a:ea typeface="优设标题黑" panose="00000500000000000000" pitchFamily="2" charset="-122"/>
            </a:endParaRPr>
          </a:p>
        </p:txBody>
      </p:sp>
    </p:spTree>
    <p:extLst>
      <p:ext uri="{BB962C8B-B14F-4D97-AF65-F5344CB8AC3E}">
        <p14:creationId xmlns:p14="http://schemas.microsoft.com/office/powerpoint/2010/main" val="195945366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blinds(horizontal)">
                                      <p:cBhvr>
                                        <p:cTn id="7" dur="500"/>
                                        <p:tgtEl>
                                          <p:spTgt spid="7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4"/>
                                        </p:tgtEl>
                                        <p:attrNameLst>
                                          <p:attrName>style.visibility</p:attrName>
                                        </p:attrNameLst>
                                      </p:cBhvr>
                                      <p:to>
                                        <p:strVal val="visible"/>
                                      </p:to>
                                    </p:set>
                                    <p:animEffect transition="in" filter="blinds(horizontal)">
                                      <p:cBhvr>
                                        <p:cTn id="10" dur="500"/>
                                        <p:tgtEl>
                                          <p:spTgt spid="7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75"/>
                                        </p:tgtEl>
                                        <p:attrNameLst>
                                          <p:attrName>style.visibility</p:attrName>
                                        </p:attrNameLst>
                                      </p:cBhvr>
                                      <p:to>
                                        <p:strVal val="visible"/>
                                      </p:to>
                                    </p:set>
                                    <p:animEffect transition="in" filter="blinds(horizontal)">
                                      <p:cBhvr>
                                        <p:cTn id="13" dur="500"/>
                                        <p:tgtEl>
                                          <p:spTgt spid="75"/>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76"/>
                                        </p:tgtEl>
                                        <p:attrNameLst>
                                          <p:attrName>style.visibility</p:attrName>
                                        </p:attrNameLst>
                                      </p:cBhvr>
                                      <p:to>
                                        <p:strVal val="visible"/>
                                      </p:to>
                                    </p:set>
                                    <p:animEffect transition="in" filter="blinds(horizontal)">
                                      <p:cBhvr>
                                        <p:cTn id="16" dur="500"/>
                                        <p:tgtEl>
                                          <p:spTgt spid="76"/>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77"/>
                                        </p:tgtEl>
                                        <p:attrNameLst>
                                          <p:attrName>style.visibility</p:attrName>
                                        </p:attrNameLst>
                                      </p:cBhvr>
                                      <p:to>
                                        <p:strVal val="visible"/>
                                      </p:to>
                                    </p:set>
                                    <p:animEffect transition="in" filter="blinds(horizontal)">
                                      <p:cBhvr>
                                        <p:cTn id="19" dur="500"/>
                                        <p:tgtEl>
                                          <p:spTgt spid="77"/>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78"/>
                                        </p:tgtEl>
                                        <p:attrNameLst>
                                          <p:attrName>style.visibility</p:attrName>
                                        </p:attrNameLst>
                                      </p:cBhvr>
                                      <p:to>
                                        <p:strVal val="visible"/>
                                      </p:to>
                                    </p:set>
                                    <p:animEffect transition="in" filter="blinds(horizontal)">
                                      <p:cBhvr>
                                        <p:cTn id="22" dur="500"/>
                                        <p:tgtEl>
                                          <p:spTgt spid="78"/>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79"/>
                                        </p:tgtEl>
                                        <p:attrNameLst>
                                          <p:attrName>style.visibility</p:attrName>
                                        </p:attrNameLst>
                                      </p:cBhvr>
                                      <p:to>
                                        <p:strVal val="visible"/>
                                      </p:to>
                                    </p:set>
                                    <p:animEffect transition="in" filter="blinds(horizontal)">
                                      <p:cBhvr>
                                        <p:cTn id="25" dur="500"/>
                                        <p:tgtEl>
                                          <p:spTgt spid="79"/>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80"/>
                                        </p:tgtEl>
                                        <p:attrNameLst>
                                          <p:attrName>style.visibility</p:attrName>
                                        </p:attrNameLst>
                                      </p:cBhvr>
                                      <p:to>
                                        <p:strVal val="visible"/>
                                      </p:to>
                                    </p:set>
                                    <p:animEffect transition="in" filter="blinds(horizontal)">
                                      <p:cBhvr>
                                        <p:cTn id="28" dur="500"/>
                                        <p:tgtEl>
                                          <p:spTgt spid="80"/>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blinds(horizontal)">
                                      <p:cBhvr>
                                        <p:cTn id="31" dur="500"/>
                                        <p:tgtEl>
                                          <p:spTgt spid="2"/>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blinds(horizontal)">
                                      <p:cBhvr>
                                        <p:cTn id="34" dur="500"/>
                                        <p:tgtEl>
                                          <p:spTgt spid="16"/>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blinds(horizontal)">
                                      <p:cBhvr>
                                        <p:cTn id="37" dur="500"/>
                                        <p:tgtEl>
                                          <p:spTgt spid="17"/>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blinds(horizontal)">
                                      <p:cBhvr>
                                        <p:cTn id="4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74" grpId="0" animBg="1"/>
      <p:bldP spid="75" grpId="0" animBg="1"/>
      <p:bldP spid="76" grpId="0" animBg="1"/>
      <p:bldP spid="77" grpId="0"/>
      <p:bldP spid="78" grpId="0"/>
      <p:bldP spid="79" grpId="0"/>
      <p:bldP spid="80" grpId="0"/>
      <p:bldP spid="2" grpId="0"/>
      <p:bldP spid="16" grpId="0"/>
      <p:bldP spid="17"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0" r="-10000"/>
          </a:stretch>
        </a:blipFill>
        <a:effectLst/>
      </p:bgPr>
    </p:bg>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AF2DD4E3-7EDB-4C5B-A4ED-C04FCD7B344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4264" y="-964351"/>
            <a:ext cx="9981862" cy="7459966"/>
          </a:xfrm>
          <a:prstGeom prst="rect">
            <a:avLst/>
          </a:prstGeom>
        </p:spPr>
      </p:pic>
      <p:sp>
        <p:nvSpPr>
          <p:cNvPr id="85" name="036296">
            <a:extLst>
              <a:ext uri="{FF2B5EF4-FFF2-40B4-BE49-F238E27FC236}">
                <a16:creationId xmlns:a16="http://schemas.microsoft.com/office/drawing/2014/main" id="{AE42046A-1EB9-4C1A-9D8C-207A32E1FE28}"/>
              </a:ext>
            </a:extLst>
          </p:cNvPr>
          <p:cNvSpPr txBox="1"/>
          <p:nvPr/>
        </p:nvSpPr>
        <p:spPr>
          <a:xfrm>
            <a:off x="8987317" y="5122967"/>
            <a:ext cx="2547120" cy="369188"/>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marL="285636" indent="-285636" defTabSz="914034" fontAlgn="base">
              <a:spcBef>
                <a:spcPct val="0"/>
              </a:spcBef>
              <a:spcAft>
                <a:spcPct val="0"/>
              </a:spcAft>
              <a:buFont typeface="Arial" panose="020B0604020202020204" pitchFamily="34" charset="0"/>
              <a:buChar char="•"/>
              <a:defRPr/>
            </a:pPr>
            <a:r>
              <a:rPr lang="zh-CN" altLang="en-US" sz="1799" dirty="0">
                <a:solidFill>
                  <a:schemeClr val="bg1"/>
                </a:solidFill>
                <a:latin typeface="优设标题黑" panose="00000500000000000000" pitchFamily="2" charset="-122"/>
                <a:ea typeface="优设标题黑" panose="00000500000000000000" pitchFamily="2" charset="-122"/>
              </a:rPr>
              <a:t>直播选品策略</a:t>
            </a:r>
          </a:p>
        </p:txBody>
      </p:sp>
      <p:sp>
        <p:nvSpPr>
          <p:cNvPr id="86" name="871467">
            <a:extLst>
              <a:ext uri="{FF2B5EF4-FFF2-40B4-BE49-F238E27FC236}">
                <a16:creationId xmlns:a16="http://schemas.microsoft.com/office/drawing/2014/main" id="{074AF0F1-C04B-4D65-9391-55D90D3FA7F6}"/>
              </a:ext>
            </a:extLst>
          </p:cNvPr>
          <p:cNvSpPr txBox="1"/>
          <p:nvPr/>
        </p:nvSpPr>
        <p:spPr>
          <a:xfrm>
            <a:off x="8968489" y="4624291"/>
            <a:ext cx="2547121" cy="369204"/>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marL="285636" indent="-285636" defTabSz="914034" fontAlgn="base">
              <a:spcBef>
                <a:spcPct val="0"/>
              </a:spcBef>
              <a:spcAft>
                <a:spcPct val="0"/>
              </a:spcAft>
              <a:buFont typeface="Arial" panose="020B0604020202020204" pitchFamily="34" charset="0"/>
              <a:buChar char="•"/>
              <a:defRPr/>
            </a:pPr>
            <a:r>
              <a:rPr lang="zh-CN" altLang="en-US" sz="1799" dirty="0">
                <a:solidFill>
                  <a:schemeClr val="bg1"/>
                </a:solidFill>
                <a:latin typeface="优设标题黑" panose="00000500000000000000" pitchFamily="2" charset="-122"/>
                <a:ea typeface="优设标题黑" panose="00000500000000000000" pitchFamily="2" charset="-122"/>
              </a:rPr>
              <a:t>直播选品目的</a:t>
            </a:r>
          </a:p>
        </p:txBody>
      </p:sp>
      <p:sp>
        <p:nvSpPr>
          <p:cNvPr id="14" name="矩形 13">
            <a:extLst>
              <a:ext uri="{FF2B5EF4-FFF2-40B4-BE49-F238E27FC236}">
                <a16:creationId xmlns:a16="http://schemas.microsoft.com/office/drawing/2014/main" id="{31426F7C-CF3B-C84B-B9FD-A05E2F6301F5}"/>
              </a:ext>
            </a:extLst>
          </p:cNvPr>
          <p:cNvSpPr/>
          <p:nvPr/>
        </p:nvSpPr>
        <p:spPr>
          <a:xfrm>
            <a:off x="3626605" y="2370161"/>
            <a:ext cx="5899949" cy="1107547"/>
          </a:xfrm>
          <a:prstGeom prst="rect">
            <a:avLst/>
          </a:prstGeom>
        </p:spPr>
        <p:txBody>
          <a:bodyPr wrap="square">
            <a:spAutoFit/>
          </a:bodyPr>
          <a:lstStyle/>
          <a:p>
            <a:pPr algn="dist" defTabSz="914034" fontAlgn="base">
              <a:spcBef>
                <a:spcPct val="0"/>
              </a:spcBef>
              <a:spcAft>
                <a:spcPct val="0"/>
              </a:spcAft>
              <a:defRPr/>
            </a:pPr>
            <a:r>
              <a:rPr lang="zh-CN" altLang="en-US" sz="6597" b="1" dirty="0">
                <a:solidFill>
                  <a:srgbClr val="FFFFFF"/>
                </a:solidFill>
                <a:latin typeface="优设标题黑" panose="00000500000000000000" pitchFamily="2" charset="-122"/>
                <a:ea typeface="优设标题黑" panose="00000500000000000000" pitchFamily="2" charset="-122"/>
              </a:rPr>
              <a:t>直播选品策略</a:t>
            </a:r>
          </a:p>
        </p:txBody>
      </p:sp>
      <p:sp>
        <p:nvSpPr>
          <p:cNvPr id="3" name="文本框 2">
            <a:extLst>
              <a:ext uri="{FF2B5EF4-FFF2-40B4-BE49-F238E27FC236}">
                <a16:creationId xmlns:a16="http://schemas.microsoft.com/office/drawing/2014/main" id="{2EFB6B22-AD79-4D42-93EF-F2191749455C}"/>
              </a:ext>
            </a:extLst>
          </p:cNvPr>
          <p:cNvSpPr txBox="1"/>
          <p:nvPr/>
        </p:nvSpPr>
        <p:spPr>
          <a:xfrm>
            <a:off x="2593384" y="2003735"/>
            <a:ext cx="1648208" cy="1508105"/>
          </a:xfrm>
          <a:prstGeom prst="rect">
            <a:avLst/>
          </a:prstGeom>
          <a:noFill/>
        </p:spPr>
        <p:txBody>
          <a:bodyPr wrap="none" rtlCol="0">
            <a:spAutoFit/>
          </a:bodyPr>
          <a:lstStyle/>
          <a:p>
            <a:pPr defTabSz="914034" fontAlgn="base">
              <a:spcBef>
                <a:spcPct val="0"/>
              </a:spcBef>
              <a:spcAft>
                <a:spcPct val="0"/>
              </a:spcAft>
            </a:pPr>
            <a:r>
              <a:rPr kumimoji="1" lang="en-US" altLang="zh-CN" sz="3200" b="1" dirty="0">
                <a:solidFill>
                  <a:schemeClr val="bg1"/>
                </a:solidFill>
                <a:latin typeface="优设标题黑" panose="00000500000000000000" pitchFamily="2" charset="-122"/>
                <a:ea typeface="优设标题黑" panose="00000500000000000000" pitchFamily="2" charset="-122"/>
              </a:rPr>
              <a:t>PART </a:t>
            </a:r>
          </a:p>
          <a:p>
            <a:pPr defTabSz="914034" fontAlgn="base">
              <a:spcBef>
                <a:spcPct val="0"/>
              </a:spcBef>
              <a:spcAft>
                <a:spcPct val="0"/>
              </a:spcAft>
            </a:pPr>
            <a:r>
              <a:rPr kumimoji="1" lang="en-US" altLang="zh-CN" sz="6000" b="1" dirty="0">
                <a:solidFill>
                  <a:schemeClr val="bg1"/>
                </a:solidFill>
                <a:latin typeface="优设标题黑" panose="00000500000000000000" pitchFamily="2" charset="-122"/>
                <a:ea typeface="优设标题黑" panose="00000500000000000000" pitchFamily="2" charset="-122"/>
              </a:rPr>
              <a:t>01</a:t>
            </a:r>
            <a:endParaRPr kumimoji="1" lang="zh-CN" altLang="en-US" sz="3200" b="1" dirty="0">
              <a:solidFill>
                <a:schemeClr val="bg1"/>
              </a:solidFill>
              <a:latin typeface="优设标题黑" panose="00000500000000000000" pitchFamily="2" charset="-122"/>
              <a:ea typeface="优设标题黑" panose="00000500000000000000" pitchFamily="2" charset="-122"/>
            </a:endParaRPr>
          </a:p>
        </p:txBody>
      </p:sp>
      <p:sp>
        <p:nvSpPr>
          <p:cNvPr id="4" name="文本框 3">
            <a:extLst>
              <a:ext uri="{FF2B5EF4-FFF2-40B4-BE49-F238E27FC236}">
                <a16:creationId xmlns:a16="http://schemas.microsoft.com/office/drawing/2014/main" id="{E5211099-3F53-1540-9F4E-445C4B78BE10}"/>
              </a:ext>
            </a:extLst>
          </p:cNvPr>
          <p:cNvSpPr txBox="1"/>
          <p:nvPr/>
        </p:nvSpPr>
        <p:spPr>
          <a:xfrm>
            <a:off x="2247309" y="4328313"/>
            <a:ext cx="5110326" cy="295978"/>
          </a:xfrm>
          <a:prstGeom prst="rect">
            <a:avLst/>
          </a:prstGeom>
          <a:noFill/>
        </p:spPr>
        <p:txBody>
          <a:bodyPr wrap="square" rtlCol="0">
            <a:spAutoFit/>
          </a:bodyPr>
          <a:lstStyle/>
          <a:p>
            <a:pPr defTabSz="914034" fontAlgn="base">
              <a:lnSpc>
                <a:spcPct val="150000"/>
              </a:lnSpc>
              <a:spcBef>
                <a:spcPct val="0"/>
              </a:spcBef>
              <a:spcAft>
                <a:spcPct val="0"/>
              </a:spcAft>
            </a:pPr>
            <a:r>
              <a:rPr lang="en-US" altLang="zh-CN" sz="1000" dirty="0">
                <a:solidFill>
                  <a:srgbClr val="FFFFFF"/>
                </a:solidFill>
                <a:latin typeface="优设标题黑" panose="00000500000000000000" pitchFamily="2" charset="-122"/>
                <a:ea typeface="优设标题黑" panose="00000500000000000000" pitchFamily="2" charset="-122"/>
              </a:rPr>
              <a:t>Live broadcast product selection strategy</a:t>
            </a:r>
          </a:p>
        </p:txBody>
      </p:sp>
      <p:sp>
        <p:nvSpPr>
          <p:cNvPr id="2" name="036296">
            <a:extLst>
              <a:ext uri="{FF2B5EF4-FFF2-40B4-BE49-F238E27FC236}">
                <a16:creationId xmlns:a16="http://schemas.microsoft.com/office/drawing/2014/main" id="{BC587A9E-21C6-64C7-F8DB-C9566E13941A}"/>
              </a:ext>
            </a:extLst>
          </p:cNvPr>
          <p:cNvSpPr txBox="1"/>
          <p:nvPr/>
        </p:nvSpPr>
        <p:spPr>
          <a:xfrm>
            <a:off x="8987316" y="5591111"/>
            <a:ext cx="2547120" cy="369188"/>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marL="285636" indent="-285636" defTabSz="914034" fontAlgn="base">
              <a:spcBef>
                <a:spcPct val="0"/>
              </a:spcBef>
              <a:spcAft>
                <a:spcPct val="0"/>
              </a:spcAft>
              <a:buFont typeface="Arial" panose="020B0604020202020204" pitchFamily="34" charset="0"/>
              <a:buChar char="•"/>
              <a:defRPr/>
            </a:pPr>
            <a:r>
              <a:rPr lang="zh-CN" altLang="en-US" sz="1799" dirty="0">
                <a:solidFill>
                  <a:schemeClr val="bg1"/>
                </a:solidFill>
                <a:latin typeface="优设标题黑" panose="00000500000000000000" pitchFamily="2" charset="-122"/>
                <a:ea typeface="优设标题黑" panose="00000500000000000000" pitchFamily="2" charset="-122"/>
              </a:rPr>
              <a:t>直播选品审查</a:t>
            </a:r>
          </a:p>
        </p:txBody>
      </p:sp>
    </p:spTree>
    <p:extLst>
      <p:ext uri="{BB962C8B-B14F-4D97-AF65-F5344CB8AC3E}">
        <p14:creationId xmlns:p14="http://schemas.microsoft.com/office/powerpoint/2010/main" val="103789166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772405">
            <a:extLst>
              <a:ext uri="{FF2B5EF4-FFF2-40B4-BE49-F238E27FC236}">
                <a16:creationId xmlns:a16="http://schemas.microsoft.com/office/drawing/2014/main" id="{5F740121-1A70-49A3-8268-DBDCCA62636C}"/>
              </a:ext>
            </a:extLst>
          </p:cNvPr>
          <p:cNvSpPr/>
          <p:nvPr/>
        </p:nvSpPr>
        <p:spPr>
          <a:xfrm>
            <a:off x="1930128" y="4634735"/>
            <a:ext cx="2269937" cy="430246"/>
          </a:xfrm>
          <a:prstGeom prst="rect">
            <a:avLst/>
          </a:prstGeom>
          <a:noFill/>
        </p:spPr>
        <p:txBody>
          <a:bodyPr wrap="square">
            <a:spAutoFit/>
          </a:bodyPr>
          <a:lstStyle/>
          <a:p>
            <a:pPr algn="ctr" defTabSz="913303" fontAlgn="base">
              <a:lnSpc>
                <a:spcPct val="120000"/>
              </a:lnSpc>
              <a:spcBef>
                <a:spcPct val="0"/>
              </a:spcBef>
              <a:spcAft>
                <a:spcPct val="0"/>
              </a:spcAft>
              <a:defRPr/>
            </a:pPr>
            <a:r>
              <a:rPr lang="zh-CN" altLang="en-US" sz="1999" dirty="0">
                <a:solidFill>
                  <a:srgbClr val="3D3D3D"/>
                </a:solidFill>
                <a:latin typeface="优设标题黑" panose="00000500000000000000" pitchFamily="2" charset="-122"/>
                <a:ea typeface="优设标题黑" panose="00000500000000000000" pitchFamily="2" charset="-122"/>
                <a:sym typeface="+mn-lt"/>
              </a:rPr>
              <a:t>亲自测试</a:t>
            </a:r>
          </a:p>
        </p:txBody>
      </p:sp>
      <p:sp>
        <p:nvSpPr>
          <p:cNvPr id="39" name="989096">
            <a:extLst>
              <a:ext uri="{FF2B5EF4-FFF2-40B4-BE49-F238E27FC236}">
                <a16:creationId xmlns:a16="http://schemas.microsoft.com/office/drawing/2014/main" id="{741F835D-B58D-4DD7-9874-DC84766C4F5C}"/>
              </a:ext>
            </a:extLst>
          </p:cNvPr>
          <p:cNvSpPr/>
          <p:nvPr/>
        </p:nvSpPr>
        <p:spPr>
          <a:xfrm>
            <a:off x="2305724" y="2543885"/>
            <a:ext cx="1574470" cy="923010"/>
          </a:xfrm>
          <a:prstGeom prst="rect">
            <a:avLst/>
          </a:prstGeom>
        </p:spPr>
        <p:txBody>
          <a:bodyPr wrap="none">
            <a:spAutoFit/>
          </a:bodyPr>
          <a:lstStyle/>
          <a:p>
            <a:pPr algn="ctr" defTabSz="913668" fontAlgn="base">
              <a:spcBef>
                <a:spcPct val="0"/>
              </a:spcBef>
              <a:spcAft>
                <a:spcPct val="0"/>
              </a:spcAft>
              <a:defRPr/>
            </a:pPr>
            <a:r>
              <a:rPr lang="zh-CN" altLang="en-US" sz="5398" dirty="0">
                <a:solidFill>
                  <a:srgbClr val="3D3D3D"/>
                </a:solidFill>
                <a:latin typeface="优设标题黑" panose="00000500000000000000" pitchFamily="2" charset="-122"/>
                <a:ea typeface="优设标题黑" panose="00000500000000000000" pitchFamily="2" charset="-122"/>
              </a:rPr>
              <a:t>亲测</a:t>
            </a:r>
          </a:p>
        </p:txBody>
      </p:sp>
      <p:sp>
        <p:nvSpPr>
          <p:cNvPr id="41" name="622945">
            <a:extLst>
              <a:ext uri="{FF2B5EF4-FFF2-40B4-BE49-F238E27FC236}">
                <a16:creationId xmlns:a16="http://schemas.microsoft.com/office/drawing/2014/main" id="{46315F1F-8D84-4362-98D6-26BC0302DB17}"/>
              </a:ext>
            </a:extLst>
          </p:cNvPr>
          <p:cNvSpPr/>
          <p:nvPr/>
        </p:nvSpPr>
        <p:spPr bwMode="auto">
          <a:xfrm>
            <a:off x="2696245" y="3693322"/>
            <a:ext cx="778174" cy="731311"/>
          </a:xfrm>
          <a:prstGeom prst="ellipse">
            <a:avLst/>
          </a:prstGeom>
          <a:solidFill>
            <a:srgbClr val="0760D9"/>
          </a:soli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r>
              <a:rPr lang="zh-CN" altLang="en-US" sz="1999" dirty="0">
                <a:solidFill>
                  <a:srgbClr val="FFFFFF"/>
                </a:solidFill>
                <a:latin typeface="优设标题黑" panose="00000500000000000000" pitchFamily="2" charset="-122"/>
                <a:ea typeface="优设标题黑" panose="00000500000000000000" pitchFamily="2" charset="-122"/>
              </a:rPr>
              <a:t>测</a:t>
            </a:r>
          </a:p>
        </p:txBody>
      </p:sp>
      <p:sp>
        <p:nvSpPr>
          <p:cNvPr id="42" name="467126">
            <a:extLst>
              <a:ext uri="{FF2B5EF4-FFF2-40B4-BE49-F238E27FC236}">
                <a16:creationId xmlns:a16="http://schemas.microsoft.com/office/drawing/2014/main" id="{27B5BAE1-4E22-4675-AF2F-35422A316A5F}"/>
              </a:ext>
            </a:extLst>
          </p:cNvPr>
          <p:cNvSpPr/>
          <p:nvPr/>
        </p:nvSpPr>
        <p:spPr>
          <a:xfrm>
            <a:off x="4978567" y="4656920"/>
            <a:ext cx="2269937" cy="430246"/>
          </a:xfrm>
          <a:prstGeom prst="rect">
            <a:avLst/>
          </a:prstGeom>
          <a:noFill/>
        </p:spPr>
        <p:txBody>
          <a:bodyPr wrap="square">
            <a:spAutoFit/>
          </a:bodyPr>
          <a:lstStyle/>
          <a:p>
            <a:pPr algn="ctr" defTabSz="913303" fontAlgn="base">
              <a:lnSpc>
                <a:spcPct val="120000"/>
              </a:lnSpc>
              <a:spcBef>
                <a:spcPct val="0"/>
              </a:spcBef>
              <a:spcAft>
                <a:spcPct val="0"/>
              </a:spcAft>
              <a:defRPr/>
            </a:pPr>
            <a:r>
              <a:rPr lang="zh-CN" altLang="en-US" sz="1999" dirty="0">
                <a:solidFill>
                  <a:srgbClr val="3D3D3D"/>
                </a:solidFill>
                <a:latin typeface="优设标题黑" panose="00000500000000000000" pitchFamily="2" charset="-122"/>
                <a:ea typeface="优设标题黑" panose="00000500000000000000" pitchFamily="2" charset="-122"/>
                <a:sym typeface="+mn-lt"/>
              </a:rPr>
              <a:t>市场热度</a:t>
            </a:r>
          </a:p>
        </p:txBody>
      </p:sp>
      <p:sp>
        <p:nvSpPr>
          <p:cNvPr id="44" name="201966">
            <a:extLst>
              <a:ext uri="{FF2B5EF4-FFF2-40B4-BE49-F238E27FC236}">
                <a16:creationId xmlns:a16="http://schemas.microsoft.com/office/drawing/2014/main" id="{DAA5B1CA-7A43-4002-8C74-477D3E111C16}"/>
              </a:ext>
            </a:extLst>
          </p:cNvPr>
          <p:cNvSpPr/>
          <p:nvPr/>
        </p:nvSpPr>
        <p:spPr>
          <a:xfrm>
            <a:off x="5356568" y="2566070"/>
            <a:ext cx="1569661" cy="923010"/>
          </a:xfrm>
          <a:prstGeom prst="rect">
            <a:avLst/>
          </a:prstGeom>
        </p:spPr>
        <p:txBody>
          <a:bodyPr wrap="none">
            <a:spAutoFit/>
          </a:bodyPr>
          <a:lstStyle/>
          <a:p>
            <a:pPr algn="ctr" defTabSz="913668" fontAlgn="base">
              <a:spcBef>
                <a:spcPct val="0"/>
              </a:spcBef>
              <a:spcAft>
                <a:spcPct val="0"/>
              </a:spcAft>
              <a:defRPr/>
            </a:pPr>
            <a:r>
              <a:rPr lang="zh-CN" altLang="en-US" sz="5398" dirty="0">
                <a:solidFill>
                  <a:srgbClr val="3D3D3D"/>
                </a:solidFill>
                <a:latin typeface="优设标题黑" panose="00000500000000000000" pitchFamily="2" charset="-122"/>
                <a:ea typeface="优设标题黑" panose="00000500000000000000" pitchFamily="2" charset="-122"/>
              </a:rPr>
              <a:t>市场</a:t>
            </a:r>
          </a:p>
        </p:txBody>
      </p:sp>
      <p:sp>
        <p:nvSpPr>
          <p:cNvPr id="46" name="418567">
            <a:extLst>
              <a:ext uri="{FF2B5EF4-FFF2-40B4-BE49-F238E27FC236}">
                <a16:creationId xmlns:a16="http://schemas.microsoft.com/office/drawing/2014/main" id="{E660490A-DE1F-495F-B452-F11792D9F599}"/>
              </a:ext>
            </a:extLst>
          </p:cNvPr>
          <p:cNvSpPr/>
          <p:nvPr/>
        </p:nvSpPr>
        <p:spPr bwMode="auto">
          <a:xfrm>
            <a:off x="5782006" y="3712637"/>
            <a:ext cx="778174" cy="731311"/>
          </a:xfrm>
          <a:prstGeom prst="ellipse">
            <a:avLst/>
          </a:prstGeom>
          <a:solidFill>
            <a:srgbClr val="FFC000"/>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r>
              <a:rPr lang="zh-CN" altLang="en-US" sz="1999" dirty="0">
                <a:solidFill>
                  <a:srgbClr val="FFFFFF"/>
                </a:solidFill>
                <a:latin typeface="优设标题黑" panose="00000500000000000000" pitchFamily="2" charset="-122"/>
                <a:ea typeface="优设标题黑" panose="00000500000000000000" pitchFamily="2" charset="-122"/>
              </a:rPr>
              <a:t>场</a:t>
            </a:r>
          </a:p>
        </p:txBody>
      </p:sp>
      <p:sp>
        <p:nvSpPr>
          <p:cNvPr id="47" name="252748">
            <a:extLst>
              <a:ext uri="{FF2B5EF4-FFF2-40B4-BE49-F238E27FC236}">
                <a16:creationId xmlns:a16="http://schemas.microsoft.com/office/drawing/2014/main" id="{005310BF-A3C4-4928-9CCB-202E634CF5AB}"/>
              </a:ext>
            </a:extLst>
          </p:cNvPr>
          <p:cNvSpPr/>
          <p:nvPr/>
        </p:nvSpPr>
        <p:spPr>
          <a:xfrm>
            <a:off x="7968876" y="4634735"/>
            <a:ext cx="2269937" cy="430246"/>
          </a:xfrm>
          <a:prstGeom prst="rect">
            <a:avLst/>
          </a:prstGeom>
          <a:noFill/>
        </p:spPr>
        <p:txBody>
          <a:bodyPr wrap="square">
            <a:spAutoFit/>
          </a:bodyPr>
          <a:lstStyle/>
          <a:p>
            <a:pPr algn="ctr" defTabSz="913303" fontAlgn="base">
              <a:lnSpc>
                <a:spcPct val="120000"/>
              </a:lnSpc>
              <a:spcBef>
                <a:spcPct val="0"/>
              </a:spcBef>
              <a:spcAft>
                <a:spcPct val="0"/>
              </a:spcAft>
              <a:defRPr/>
            </a:pPr>
            <a:r>
              <a:rPr lang="zh-CN" altLang="en-US" sz="1999" dirty="0">
                <a:solidFill>
                  <a:srgbClr val="3D3D3D"/>
                </a:solidFill>
                <a:latin typeface="优设标题黑" panose="00000500000000000000" pitchFamily="2" charset="-122"/>
                <a:ea typeface="优设标题黑" panose="00000500000000000000" pitchFamily="2" charset="-122"/>
                <a:sym typeface="+mn-lt"/>
              </a:rPr>
              <a:t>粉丝需求</a:t>
            </a:r>
          </a:p>
        </p:txBody>
      </p:sp>
      <p:sp>
        <p:nvSpPr>
          <p:cNvPr id="49" name="996688">
            <a:extLst>
              <a:ext uri="{FF2B5EF4-FFF2-40B4-BE49-F238E27FC236}">
                <a16:creationId xmlns:a16="http://schemas.microsoft.com/office/drawing/2014/main" id="{8BA9BF93-77D5-4A3B-918A-898A40094443}"/>
              </a:ext>
            </a:extLst>
          </p:cNvPr>
          <p:cNvSpPr/>
          <p:nvPr/>
        </p:nvSpPr>
        <p:spPr>
          <a:xfrm>
            <a:off x="8346877" y="2543885"/>
            <a:ext cx="1569660" cy="923010"/>
          </a:xfrm>
          <a:prstGeom prst="rect">
            <a:avLst/>
          </a:prstGeom>
        </p:spPr>
        <p:txBody>
          <a:bodyPr wrap="none">
            <a:spAutoFit/>
          </a:bodyPr>
          <a:lstStyle/>
          <a:p>
            <a:pPr algn="ctr" defTabSz="913668" fontAlgn="base">
              <a:spcBef>
                <a:spcPct val="0"/>
              </a:spcBef>
              <a:spcAft>
                <a:spcPct val="0"/>
              </a:spcAft>
              <a:defRPr/>
            </a:pPr>
            <a:r>
              <a:rPr lang="zh-CN" altLang="en-US" sz="5398" dirty="0">
                <a:solidFill>
                  <a:srgbClr val="3D3D3D"/>
                </a:solidFill>
                <a:latin typeface="优设标题黑" panose="00000500000000000000" pitchFamily="2" charset="-122"/>
                <a:ea typeface="优设标题黑" panose="00000500000000000000" pitchFamily="2" charset="-122"/>
              </a:rPr>
              <a:t>粉丝</a:t>
            </a:r>
          </a:p>
        </p:txBody>
      </p:sp>
      <p:sp>
        <p:nvSpPr>
          <p:cNvPr id="51" name="103288">
            <a:extLst>
              <a:ext uri="{FF2B5EF4-FFF2-40B4-BE49-F238E27FC236}">
                <a16:creationId xmlns:a16="http://schemas.microsoft.com/office/drawing/2014/main" id="{9964D633-9143-4958-9193-040BA2BCC98C}"/>
              </a:ext>
            </a:extLst>
          </p:cNvPr>
          <p:cNvSpPr/>
          <p:nvPr/>
        </p:nvSpPr>
        <p:spPr bwMode="auto">
          <a:xfrm>
            <a:off x="8685025" y="3712637"/>
            <a:ext cx="778174" cy="731311"/>
          </a:xfrm>
          <a:prstGeom prst="ellipse">
            <a:avLst/>
          </a:prstGeom>
          <a:solidFill>
            <a:srgbClr val="0760D9"/>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r>
              <a:rPr lang="zh-CN" altLang="en-US" sz="1999" dirty="0">
                <a:solidFill>
                  <a:srgbClr val="FFFFFF"/>
                </a:solidFill>
                <a:latin typeface="优设标题黑" panose="00000500000000000000" pitchFamily="2" charset="-122"/>
                <a:ea typeface="优设标题黑" panose="00000500000000000000" pitchFamily="2" charset="-122"/>
              </a:rPr>
              <a:t>人</a:t>
            </a:r>
          </a:p>
        </p:txBody>
      </p:sp>
      <p:sp>
        <p:nvSpPr>
          <p:cNvPr id="2" name="613131">
            <a:extLst>
              <a:ext uri="{FF2B5EF4-FFF2-40B4-BE49-F238E27FC236}">
                <a16:creationId xmlns:a16="http://schemas.microsoft.com/office/drawing/2014/main" id="{6706E8E8-09A2-FEBA-E9B9-526D4626F575}"/>
              </a:ext>
            </a:extLst>
          </p:cNvPr>
          <p:cNvSpPr/>
          <p:nvPr/>
        </p:nvSpPr>
        <p:spPr>
          <a:xfrm>
            <a:off x="4028767" y="1372008"/>
            <a:ext cx="4134466"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直播选品的目的</a:t>
            </a:r>
          </a:p>
        </p:txBody>
      </p:sp>
    </p:spTree>
    <p:extLst>
      <p:ext uri="{BB962C8B-B14F-4D97-AF65-F5344CB8AC3E}">
        <p14:creationId xmlns:p14="http://schemas.microsoft.com/office/powerpoint/2010/main" val="993172440"/>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578398">
            <a:extLst>
              <a:ext uri="{FF2B5EF4-FFF2-40B4-BE49-F238E27FC236}">
                <a16:creationId xmlns:a16="http://schemas.microsoft.com/office/drawing/2014/main" id="{1A1123B2-4E40-42D8-93A7-8AAC04D60C87}"/>
              </a:ext>
            </a:extLst>
          </p:cNvPr>
          <p:cNvSpPr/>
          <p:nvPr/>
        </p:nvSpPr>
        <p:spPr bwMode="auto">
          <a:xfrm>
            <a:off x="3453129" y="5474543"/>
            <a:ext cx="227785" cy="227785"/>
          </a:xfrm>
          <a:prstGeom prst="ellipse">
            <a:avLst/>
          </a:prstGeom>
          <a:solidFill>
            <a:schemeClr val="bg1">
              <a:lumMod val="65000"/>
            </a:schemeClr>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endParaRPr lang="zh-CN" altLang="en-US" sz="1998">
              <a:solidFill>
                <a:srgbClr val="FFFFFF"/>
              </a:solidFill>
              <a:latin typeface="思源黑体 Light" panose="020B0300000000000000" pitchFamily="34" charset="-122"/>
              <a:ea typeface="思源黑体 Light" panose="020B0300000000000000" pitchFamily="34" charset="-122"/>
            </a:endParaRPr>
          </a:p>
        </p:txBody>
      </p:sp>
      <p:sp>
        <p:nvSpPr>
          <p:cNvPr id="44" name="007860">
            <a:extLst>
              <a:ext uri="{FF2B5EF4-FFF2-40B4-BE49-F238E27FC236}">
                <a16:creationId xmlns:a16="http://schemas.microsoft.com/office/drawing/2014/main" id="{88FD5B1B-0798-4A9D-B69C-0A6667509E75}"/>
              </a:ext>
            </a:extLst>
          </p:cNvPr>
          <p:cNvSpPr txBox="1">
            <a:spLocks/>
          </p:cNvSpPr>
          <p:nvPr/>
        </p:nvSpPr>
        <p:spPr bwMode="auto">
          <a:xfrm>
            <a:off x="1219612" y="2203051"/>
            <a:ext cx="1119162" cy="246125"/>
          </a:xfrm>
          <a:prstGeom prst="rect">
            <a:avLst/>
          </a:prstGeom>
          <a:solidFill>
            <a:srgbClr val="0760D9"/>
          </a:solidFill>
          <a:ln>
            <a:noFill/>
          </a:ln>
        </p:spPr>
        <p:txBody>
          <a:bodyPr wrap="square" lIns="0" tIns="0" rIns="0" bIns="0" anchor="ctr" anchorCtr="0">
            <a:spAutoFit/>
          </a:bodyPr>
          <a:lstStyle>
            <a:lvl1pPr defTabSz="457200">
              <a:defRPr sz="4300">
                <a:solidFill>
                  <a:schemeClr val="tx1"/>
                </a:solidFill>
                <a:latin typeface="Calibri" panose="020F0502020204030204" pitchFamily="34" charset="0"/>
                <a:ea typeface="MS PGothic" panose="020B0600070205080204" pitchFamily="34" charset="-128"/>
              </a:defRPr>
            </a:lvl1pPr>
            <a:lvl2pPr marL="742950" indent="-285750" defTabSz="457200">
              <a:defRPr sz="4300">
                <a:solidFill>
                  <a:schemeClr val="tx1"/>
                </a:solidFill>
                <a:latin typeface="Calibri" panose="020F0502020204030204" pitchFamily="34" charset="0"/>
                <a:ea typeface="MS PGothic" panose="020B0600070205080204" pitchFamily="34" charset="-128"/>
              </a:defRPr>
            </a:lvl2pPr>
            <a:lvl3pPr marL="1143000" indent="-228600" defTabSz="457200">
              <a:defRPr sz="4300">
                <a:solidFill>
                  <a:schemeClr val="tx1"/>
                </a:solidFill>
                <a:latin typeface="Calibri" panose="020F0502020204030204" pitchFamily="34" charset="0"/>
                <a:ea typeface="MS PGothic" panose="020B0600070205080204" pitchFamily="34" charset="-128"/>
              </a:defRPr>
            </a:lvl3pPr>
            <a:lvl4pPr marL="1600200" indent="-228600" defTabSz="457200">
              <a:defRPr sz="4300">
                <a:solidFill>
                  <a:schemeClr val="tx1"/>
                </a:solidFill>
                <a:latin typeface="Calibri" panose="020F0502020204030204" pitchFamily="34" charset="0"/>
                <a:ea typeface="MS PGothic" panose="020B0600070205080204" pitchFamily="34" charset="-128"/>
              </a:defRPr>
            </a:lvl4pPr>
            <a:lvl5pPr marL="2057400" indent="-228600" defTabSz="457200">
              <a:defRPr sz="4300">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algn="ctr" defTabSz="456834" fontAlgn="base">
              <a:spcBef>
                <a:spcPct val="0"/>
              </a:spcBef>
              <a:spcAft>
                <a:spcPct val="0"/>
              </a:spcAft>
              <a:defRPr/>
            </a:pPr>
            <a:r>
              <a:rPr lang="zh-CN" altLang="en-US" sz="1599" dirty="0">
                <a:solidFill>
                  <a:srgbClr val="FFFFFF"/>
                </a:solidFill>
                <a:latin typeface="思源黑体 Light" panose="020B0300000000000000" pitchFamily="34" charset="-122"/>
                <a:ea typeface="思源黑体 Light" panose="020B0300000000000000" pitchFamily="34" charset="-122"/>
              </a:rPr>
              <a:t>策略</a:t>
            </a:r>
            <a:r>
              <a:rPr lang="en-US" altLang="zh-CN" sz="1599" dirty="0">
                <a:solidFill>
                  <a:srgbClr val="FFFFFF"/>
                </a:solidFill>
                <a:latin typeface="思源黑体 Light" panose="020B0300000000000000" pitchFamily="34" charset="-122"/>
                <a:ea typeface="思源黑体 Light" panose="020B0300000000000000" pitchFamily="34" charset="-122"/>
              </a:rPr>
              <a:t>1</a:t>
            </a:r>
          </a:p>
        </p:txBody>
      </p:sp>
      <p:sp>
        <p:nvSpPr>
          <p:cNvPr id="45" name="842031">
            <a:extLst>
              <a:ext uri="{FF2B5EF4-FFF2-40B4-BE49-F238E27FC236}">
                <a16:creationId xmlns:a16="http://schemas.microsoft.com/office/drawing/2014/main" id="{38A8A655-23B7-4243-96D0-C742D7E87D04}"/>
              </a:ext>
            </a:extLst>
          </p:cNvPr>
          <p:cNvSpPr txBox="1">
            <a:spLocks/>
          </p:cNvSpPr>
          <p:nvPr/>
        </p:nvSpPr>
        <p:spPr bwMode="auto">
          <a:xfrm>
            <a:off x="1284414" y="2644956"/>
            <a:ext cx="967499" cy="1030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a:spAutoFit/>
          </a:bodyPr>
          <a:lstStyle>
            <a:lvl1pPr defTabSz="457200">
              <a:defRPr sz="4300">
                <a:solidFill>
                  <a:schemeClr val="tx1"/>
                </a:solidFill>
                <a:latin typeface="Calibri" panose="020F0502020204030204" pitchFamily="34" charset="0"/>
                <a:ea typeface="MS PGothic" panose="020B0600070205080204" pitchFamily="34" charset="-128"/>
              </a:defRPr>
            </a:lvl1pPr>
            <a:lvl2pPr marL="742950" indent="-285750" defTabSz="457200">
              <a:defRPr sz="4300">
                <a:solidFill>
                  <a:schemeClr val="tx1"/>
                </a:solidFill>
                <a:latin typeface="Calibri" panose="020F0502020204030204" pitchFamily="34" charset="0"/>
                <a:ea typeface="MS PGothic" panose="020B0600070205080204" pitchFamily="34" charset="-128"/>
              </a:defRPr>
            </a:lvl2pPr>
            <a:lvl3pPr marL="1143000" indent="-228600" defTabSz="457200">
              <a:defRPr sz="4300">
                <a:solidFill>
                  <a:schemeClr val="tx1"/>
                </a:solidFill>
                <a:latin typeface="Calibri" panose="020F0502020204030204" pitchFamily="34" charset="0"/>
                <a:ea typeface="MS PGothic" panose="020B0600070205080204" pitchFamily="34" charset="-128"/>
              </a:defRPr>
            </a:lvl3pPr>
            <a:lvl4pPr marL="1600200" indent="-228600" defTabSz="457200">
              <a:defRPr sz="4300">
                <a:solidFill>
                  <a:schemeClr val="tx1"/>
                </a:solidFill>
                <a:latin typeface="Calibri" panose="020F0502020204030204" pitchFamily="34" charset="0"/>
                <a:ea typeface="MS PGothic" panose="020B0600070205080204" pitchFamily="34" charset="-128"/>
              </a:defRPr>
            </a:lvl4pPr>
            <a:lvl5pPr marL="2057400" indent="-228600" defTabSz="457200">
              <a:defRPr sz="4300">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algn="ctr" defTabSz="456834" fontAlgn="base">
              <a:spcBef>
                <a:spcPct val="0"/>
              </a:spcBef>
              <a:spcAft>
                <a:spcPct val="0"/>
              </a:spcAft>
              <a:defRPr/>
            </a:pPr>
            <a:r>
              <a:rPr lang="zh-CN" altLang="en-US" sz="1599" dirty="0">
                <a:solidFill>
                  <a:srgbClr val="3D3D3D"/>
                </a:solidFill>
                <a:latin typeface="思源黑体 Light" panose="020B0300000000000000" pitchFamily="34" charset="-122"/>
                <a:ea typeface="思源黑体 Light" panose="020B0300000000000000" pitchFamily="34" charset="-122"/>
              </a:rPr>
              <a:t>直播带货产品与账号定位属性相关联</a:t>
            </a:r>
            <a:endParaRPr lang="en-US" altLang="zh-CN" sz="1599" dirty="0">
              <a:solidFill>
                <a:srgbClr val="3D3D3D"/>
              </a:solidFill>
              <a:latin typeface="思源黑体 Light" panose="020B0300000000000000" pitchFamily="34" charset="-122"/>
              <a:ea typeface="思源黑体 Light" panose="020B0300000000000000" pitchFamily="34" charset="-122"/>
            </a:endParaRPr>
          </a:p>
        </p:txBody>
      </p:sp>
      <p:grpSp>
        <p:nvGrpSpPr>
          <p:cNvPr id="46" name="113460">
            <a:extLst>
              <a:ext uri="{FF2B5EF4-FFF2-40B4-BE49-F238E27FC236}">
                <a16:creationId xmlns:a16="http://schemas.microsoft.com/office/drawing/2014/main" id="{96BDE073-38C6-4BE6-9BE0-1FE586057B83}"/>
              </a:ext>
            </a:extLst>
          </p:cNvPr>
          <p:cNvGrpSpPr/>
          <p:nvPr/>
        </p:nvGrpSpPr>
        <p:grpSpPr>
          <a:xfrm>
            <a:off x="1184193" y="2564130"/>
            <a:ext cx="1170616" cy="2200345"/>
            <a:chOff x="593558" y="2951041"/>
            <a:chExt cx="1171073" cy="2592288"/>
          </a:xfrm>
        </p:grpSpPr>
        <p:cxnSp>
          <p:nvCxnSpPr>
            <p:cNvPr id="47" name="直接连接符 46">
              <a:extLst>
                <a:ext uri="{FF2B5EF4-FFF2-40B4-BE49-F238E27FC236}">
                  <a16:creationId xmlns:a16="http://schemas.microsoft.com/office/drawing/2014/main" id="{75272826-0A60-4727-9F36-94C4C4DD5152}"/>
                </a:ext>
              </a:extLst>
            </p:cNvPr>
            <p:cNvCxnSpPr/>
            <p:nvPr/>
          </p:nvCxnSpPr>
          <p:spPr bwMode="auto">
            <a:xfrm flipV="1">
              <a:off x="1763150" y="2951041"/>
              <a:ext cx="0" cy="2592288"/>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 name="直接连接符 47">
              <a:extLst>
                <a:ext uri="{FF2B5EF4-FFF2-40B4-BE49-F238E27FC236}">
                  <a16:creationId xmlns:a16="http://schemas.microsoft.com/office/drawing/2014/main" id="{93A72BFA-EFC5-43FD-A28A-62E785564A90}"/>
                </a:ext>
              </a:extLst>
            </p:cNvPr>
            <p:cNvCxnSpPr/>
            <p:nvPr/>
          </p:nvCxnSpPr>
          <p:spPr bwMode="auto">
            <a:xfrm>
              <a:off x="593558" y="2951748"/>
              <a:ext cx="1171073" cy="0"/>
            </a:xfrm>
            <a:prstGeom prst="line">
              <a:avLst/>
            </a:prstGeom>
            <a:solidFill>
              <a:schemeClr val="accent1"/>
            </a:solidFill>
            <a:ln w="28575" cap="flat" cmpd="sng" algn="ctr">
              <a:solidFill>
                <a:schemeClr val="accent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50" name="320061">
            <a:extLst>
              <a:ext uri="{FF2B5EF4-FFF2-40B4-BE49-F238E27FC236}">
                <a16:creationId xmlns:a16="http://schemas.microsoft.com/office/drawing/2014/main" id="{DAD24B22-F5CF-4B34-8BD5-D9C60343B648}"/>
              </a:ext>
            </a:extLst>
          </p:cNvPr>
          <p:cNvSpPr txBox="1">
            <a:spLocks/>
          </p:cNvSpPr>
          <p:nvPr/>
        </p:nvSpPr>
        <p:spPr bwMode="auto">
          <a:xfrm>
            <a:off x="2413885" y="3487744"/>
            <a:ext cx="1119162" cy="246125"/>
          </a:xfrm>
          <a:prstGeom prst="rect">
            <a:avLst/>
          </a:prstGeom>
          <a:solidFill>
            <a:srgbClr val="FFC000"/>
          </a:solidFill>
          <a:ln>
            <a:noFill/>
          </a:ln>
        </p:spPr>
        <p:txBody>
          <a:bodyPr wrap="square" lIns="0" tIns="0" rIns="0" bIns="0" anchor="ctr" anchorCtr="0">
            <a:spAutoFit/>
          </a:bodyPr>
          <a:lstStyle>
            <a:lvl1pPr defTabSz="457200">
              <a:defRPr sz="4300">
                <a:solidFill>
                  <a:schemeClr val="tx1"/>
                </a:solidFill>
                <a:latin typeface="Calibri" panose="020F0502020204030204" pitchFamily="34" charset="0"/>
                <a:ea typeface="MS PGothic" panose="020B0600070205080204" pitchFamily="34" charset="-128"/>
              </a:defRPr>
            </a:lvl1pPr>
            <a:lvl2pPr marL="742950" indent="-285750" defTabSz="457200">
              <a:defRPr sz="4300">
                <a:solidFill>
                  <a:schemeClr val="tx1"/>
                </a:solidFill>
                <a:latin typeface="Calibri" panose="020F0502020204030204" pitchFamily="34" charset="0"/>
                <a:ea typeface="MS PGothic" panose="020B0600070205080204" pitchFamily="34" charset="-128"/>
              </a:defRPr>
            </a:lvl2pPr>
            <a:lvl3pPr marL="1143000" indent="-228600" defTabSz="457200">
              <a:defRPr sz="4300">
                <a:solidFill>
                  <a:schemeClr val="tx1"/>
                </a:solidFill>
                <a:latin typeface="Calibri" panose="020F0502020204030204" pitchFamily="34" charset="0"/>
                <a:ea typeface="MS PGothic" panose="020B0600070205080204" pitchFamily="34" charset="-128"/>
              </a:defRPr>
            </a:lvl3pPr>
            <a:lvl4pPr marL="1600200" indent="-228600" defTabSz="457200">
              <a:defRPr sz="4300">
                <a:solidFill>
                  <a:schemeClr val="tx1"/>
                </a:solidFill>
                <a:latin typeface="Calibri" panose="020F0502020204030204" pitchFamily="34" charset="0"/>
                <a:ea typeface="MS PGothic" panose="020B0600070205080204" pitchFamily="34" charset="-128"/>
              </a:defRPr>
            </a:lvl4pPr>
            <a:lvl5pPr marL="2057400" indent="-228600" defTabSz="457200">
              <a:defRPr sz="4300">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algn="ctr" defTabSz="456834" fontAlgn="base">
              <a:spcBef>
                <a:spcPct val="0"/>
              </a:spcBef>
              <a:spcAft>
                <a:spcPct val="0"/>
              </a:spcAft>
              <a:defRPr/>
            </a:pPr>
            <a:r>
              <a:rPr lang="zh-CN" altLang="en-US" sz="1599" dirty="0">
                <a:solidFill>
                  <a:srgbClr val="FFFFFF"/>
                </a:solidFill>
                <a:latin typeface="思源黑体 Light" panose="020B0300000000000000" pitchFamily="34" charset="-122"/>
                <a:ea typeface="思源黑体 Light" panose="020B0300000000000000" pitchFamily="34" charset="-122"/>
              </a:rPr>
              <a:t>策略</a:t>
            </a:r>
            <a:r>
              <a:rPr lang="en-US" altLang="zh-CN" sz="1599" dirty="0">
                <a:solidFill>
                  <a:srgbClr val="FFFFFF"/>
                </a:solidFill>
                <a:latin typeface="思源黑体 Light" panose="020B0300000000000000" pitchFamily="34" charset="-122"/>
                <a:ea typeface="思源黑体 Light" panose="020B0300000000000000" pitchFamily="34" charset="-122"/>
              </a:rPr>
              <a:t>2</a:t>
            </a:r>
          </a:p>
        </p:txBody>
      </p:sp>
      <p:sp>
        <p:nvSpPr>
          <p:cNvPr id="51" name="792581">
            <a:extLst>
              <a:ext uri="{FF2B5EF4-FFF2-40B4-BE49-F238E27FC236}">
                <a16:creationId xmlns:a16="http://schemas.microsoft.com/office/drawing/2014/main" id="{C6E3E477-6543-4D14-A5A1-DB257D5074A9}"/>
              </a:ext>
            </a:extLst>
          </p:cNvPr>
          <p:cNvSpPr txBox="1">
            <a:spLocks/>
          </p:cNvSpPr>
          <p:nvPr/>
        </p:nvSpPr>
        <p:spPr bwMode="auto">
          <a:xfrm>
            <a:off x="2484722" y="3984116"/>
            <a:ext cx="968407" cy="538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a:spAutoFit/>
          </a:bodyPr>
          <a:lstStyle>
            <a:lvl1pPr defTabSz="457200">
              <a:defRPr sz="4300">
                <a:solidFill>
                  <a:schemeClr val="tx1"/>
                </a:solidFill>
                <a:latin typeface="Calibri" panose="020F0502020204030204" pitchFamily="34" charset="0"/>
                <a:ea typeface="MS PGothic" panose="020B0600070205080204" pitchFamily="34" charset="-128"/>
              </a:defRPr>
            </a:lvl1pPr>
            <a:lvl2pPr marL="742950" indent="-285750" defTabSz="457200">
              <a:defRPr sz="4300">
                <a:solidFill>
                  <a:schemeClr val="tx1"/>
                </a:solidFill>
                <a:latin typeface="Calibri" panose="020F0502020204030204" pitchFamily="34" charset="0"/>
                <a:ea typeface="MS PGothic" panose="020B0600070205080204" pitchFamily="34" charset="-128"/>
              </a:defRPr>
            </a:lvl2pPr>
            <a:lvl3pPr marL="1143000" indent="-228600" defTabSz="457200">
              <a:defRPr sz="4300">
                <a:solidFill>
                  <a:schemeClr val="tx1"/>
                </a:solidFill>
                <a:latin typeface="Calibri" panose="020F0502020204030204" pitchFamily="34" charset="0"/>
                <a:ea typeface="MS PGothic" panose="020B0600070205080204" pitchFamily="34" charset="-128"/>
              </a:defRPr>
            </a:lvl3pPr>
            <a:lvl4pPr marL="1600200" indent="-228600" defTabSz="457200">
              <a:defRPr sz="4300">
                <a:solidFill>
                  <a:schemeClr val="tx1"/>
                </a:solidFill>
                <a:latin typeface="Calibri" panose="020F0502020204030204" pitchFamily="34" charset="0"/>
                <a:ea typeface="MS PGothic" panose="020B0600070205080204" pitchFamily="34" charset="-128"/>
              </a:defRPr>
            </a:lvl4pPr>
            <a:lvl5pPr marL="2057400" indent="-228600" defTabSz="457200">
              <a:defRPr sz="4300">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algn="ctr" defTabSz="456834" fontAlgn="base">
              <a:spcBef>
                <a:spcPct val="0"/>
              </a:spcBef>
              <a:spcAft>
                <a:spcPct val="0"/>
              </a:spcAft>
              <a:defRPr/>
            </a:pPr>
            <a:r>
              <a:rPr lang="zh-CN" altLang="en-US" sz="1599" dirty="0">
                <a:solidFill>
                  <a:srgbClr val="3D3D3D"/>
                </a:solidFill>
                <a:latin typeface="思源黑体 Light" panose="020B0300000000000000" pitchFamily="34" charset="-122"/>
                <a:ea typeface="思源黑体 Light" panose="020B0300000000000000" pitchFamily="34" charset="-122"/>
              </a:rPr>
              <a:t>使用过的产品</a:t>
            </a:r>
          </a:p>
        </p:txBody>
      </p:sp>
      <p:grpSp>
        <p:nvGrpSpPr>
          <p:cNvPr id="52" name="537762">
            <a:extLst>
              <a:ext uri="{FF2B5EF4-FFF2-40B4-BE49-F238E27FC236}">
                <a16:creationId xmlns:a16="http://schemas.microsoft.com/office/drawing/2014/main" id="{B1F5BDEE-977C-4865-81DC-97A52C28C5B5}"/>
              </a:ext>
            </a:extLst>
          </p:cNvPr>
          <p:cNvGrpSpPr/>
          <p:nvPr/>
        </p:nvGrpSpPr>
        <p:grpSpPr>
          <a:xfrm>
            <a:off x="2378467" y="3853035"/>
            <a:ext cx="1170616" cy="1717342"/>
            <a:chOff x="593558" y="2951041"/>
            <a:chExt cx="1171073" cy="2592288"/>
          </a:xfrm>
        </p:grpSpPr>
        <p:cxnSp>
          <p:nvCxnSpPr>
            <p:cNvPr id="53" name="直接连接符 52">
              <a:extLst>
                <a:ext uri="{FF2B5EF4-FFF2-40B4-BE49-F238E27FC236}">
                  <a16:creationId xmlns:a16="http://schemas.microsoft.com/office/drawing/2014/main" id="{115E2B49-6C97-4EC9-B37C-BC2A5F3B6C55}"/>
                </a:ext>
              </a:extLst>
            </p:cNvPr>
            <p:cNvCxnSpPr/>
            <p:nvPr/>
          </p:nvCxnSpPr>
          <p:spPr bwMode="auto">
            <a:xfrm flipV="1">
              <a:off x="1763150" y="2951041"/>
              <a:ext cx="0" cy="2592288"/>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4" name="直接连接符 53">
              <a:extLst>
                <a:ext uri="{FF2B5EF4-FFF2-40B4-BE49-F238E27FC236}">
                  <a16:creationId xmlns:a16="http://schemas.microsoft.com/office/drawing/2014/main" id="{E9D92F96-FF6B-46BE-87C7-77073F0386F4}"/>
                </a:ext>
              </a:extLst>
            </p:cNvPr>
            <p:cNvCxnSpPr/>
            <p:nvPr/>
          </p:nvCxnSpPr>
          <p:spPr bwMode="auto">
            <a:xfrm>
              <a:off x="593558" y="2951748"/>
              <a:ext cx="1171073" cy="0"/>
            </a:xfrm>
            <a:prstGeom prst="line">
              <a:avLst/>
            </a:prstGeom>
            <a:solidFill>
              <a:schemeClr val="accent1"/>
            </a:solidFill>
            <a:ln w="28575" cap="flat" cmpd="sng" algn="ctr">
              <a:solidFill>
                <a:schemeClr val="accent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56" name="370502">
            <a:extLst>
              <a:ext uri="{FF2B5EF4-FFF2-40B4-BE49-F238E27FC236}">
                <a16:creationId xmlns:a16="http://schemas.microsoft.com/office/drawing/2014/main" id="{61195485-CC49-4CEF-BFC5-917E97279DF0}"/>
              </a:ext>
            </a:extLst>
          </p:cNvPr>
          <p:cNvSpPr txBox="1">
            <a:spLocks/>
          </p:cNvSpPr>
          <p:nvPr/>
        </p:nvSpPr>
        <p:spPr bwMode="auto">
          <a:xfrm>
            <a:off x="3469060" y="2203051"/>
            <a:ext cx="1119162" cy="246125"/>
          </a:xfrm>
          <a:prstGeom prst="rect">
            <a:avLst/>
          </a:prstGeom>
          <a:solidFill>
            <a:srgbClr val="0760D9"/>
          </a:solidFill>
          <a:ln>
            <a:noFill/>
          </a:ln>
        </p:spPr>
        <p:txBody>
          <a:bodyPr wrap="square" lIns="0" tIns="0" rIns="0" bIns="0" anchor="ctr" anchorCtr="0">
            <a:spAutoFit/>
          </a:bodyPr>
          <a:lstStyle>
            <a:lvl1pPr defTabSz="457200">
              <a:defRPr sz="4300">
                <a:solidFill>
                  <a:schemeClr val="tx1"/>
                </a:solidFill>
                <a:latin typeface="Calibri" panose="020F0502020204030204" pitchFamily="34" charset="0"/>
                <a:ea typeface="MS PGothic" panose="020B0600070205080204" pitchFamily="34" charset="-128"/>
              </a:defRPr>
            </a:lvl1pPr>
            <a:lvl2pPr marL="742950" indent="-285750" defTabSz="457200">
              <a:defRPr sz="4300">
                <a:solidFill>
                  <a:schemeClr val="tx1"/>
                </a:solidFill>
                <a:latin typeface="Calibri" panose="020F0502020204030204" pitchFamily="34" charset="0"/>
                <a:ea typeface="MS PGothic" panose="020B0600070205080204" pitchFamily="34" charset="-128"/>
              </a:defRPr>
            </a:lvl2pPr>
            <a:lvl3pPr marL="1143000" indent="-228600" defTabSz="457200">
              <a:defRPr sz="4300">
                <a:solidFill>
                  <a:schemeClr val="tx1"/>
                </a:solidFill>
                <a:latin typeface="Calibri" panose="020F0502020204030204" pitchFamily="34" charset="0"/>
                <a:ea typeface="MS PGothic" panose="020B0600070205080204" pitchFamily="34" charset="-128"/>
              </a:defRPr>
            </a:lvl3pPr>
            <a:lvl4pPr marL="1600200" indent="-228600" defTabSz="457200">
              <a:defRPr sz="4300">
                <a:solidFill>
                  <a:schemeClr val="tx1"/>
                </a:solidFill>
                <a:latin typeface="Calibri" panose="020F0502020204030204" pitchFamily="34" charset="0"/>
                <a:ea typeface="MS PGothic" panose="020B0600070205080204" pitchFamily="34" charset="-128"/>
              </a:defRPr>
            </a:lvl4pPr>
            <a:lvl5pPr marL="2057400" indent="-228600" defTabSz="457200">
              <a:defRPr sz="4300">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algn="ctr" defTabSz="456834" fontAlgn="base">
              <a:spcBef>
                <a:spcPct val="0"/>
              </a:spcBef>
              <a:spcAft>
                <a:spcPct val="0"/>
              </a:spcAft>
              <a:defRPr/>
            </a:pPr>
            <a:r>
              <a:rPr lang="zh-CN" altLang="en-US" sz="1599" dirty="0">
                <a:solidFill>
                  <a:srgbClr val="FFFFFF"/>
                </a:solidFill>
                <a:latin typeface="思源黑体 Light" panose="020B0300000000000000" pitchFamily="34" charset="-122"/>
                <a:ea typeface="思源黑体 Light" panose="020B0300000000000000" pitchFamily="34" charset="-122"/>
              </a:rPr>
              <a:t>策略</a:t>
            </a:r>
            <a:r>
              <a:rPr lang="en-US" altLang="zh-CN" sz="1599" dirty="0">
                <a:solidFill>
                  <a:srgbClr val="FFFFFF"/>
                </a:solidFill>
                <a:latin typeface="思源黑体 Light" panose="020B0300000000000000" pitchFamily="34" charset="-122"/>
                <a:ea typeface="思源黑体 Light" panose="020B0300000000000000" pitchFamily="34" charset="-122"/>
              </a:rPr>
              <a:t>3</a:t>
            </a:r>
          </a:p>
        </p:txBody>
      </p:sp>
      <p:sp>
        <p:nvSpPr>
          <p:cNvPr id="57" name="115783">
            <a:extLst>
              <a:ext uri="{FF2B5EF4-FFF2-40B4-BE49-F238E27FC236}">
                <a16:creationId xmlns:a16="http://schemas.microsoft.com/office/drawing/2014/main" id="{CCF8550B-C01F-47B5-9F83-731D1331E8C3}"/>
              </a:ext>
            </a:extLst>
          </p:cNvPr>
          <p:cNvSpPr txBox="1">
            <a:spLocks/>
          </p:cNvSpPr>
          <p:nvPr/>
        </p:nvSpPr>
        <p:spPr bwMode="auto">
          <a:xfrm>
            <a:off x="3532955" y="2695815"/>
            <a:ext cx="968407" cy="538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a:spAutoFit/>
          </a:bodyPr>
          <a:lstStyle>
            <a:lvl1pPr defTabSz="457200">
              <a:defRPr sz="4300">
                <a:solidFill>
                  <a:schemeClr val="tx1"/>
                </a:solidFill>
                <a:latin typeface="Calibri" panose="020F0502020204030204" pitchFamily="34" charset="0"/>
                <a:ea typeface="MS PGothic" panose="020B0600070205080204" pitchFamily="34" charset="-128"/>
              </a:defRPr>
            </a:lvl1pPr>
            <a:lvl2pPr marL="742950" indent="-285750" defTabSz="457200">
              <a:defRPr sz="4300">
                <a:solidFill>
                  <a:schemeClr val="tx1"/>
                </a:solidFill>
                <a:latin typeface="Calibri" panose="020F0502020204030204" pitchFamily="34" charset="0"/>
                <a:ea typeface="MS PGothic" panose="020B0600070205080204" pitchFamily="34" charset="-128"/>
              </a:defRPr>
            </a:lvl2pPr>
            <a:lvl3pPr marL="1143000" indent="-228600" defTabSz="457200">
              <a:defRPr sz="4300">
                <a:solidFill>
                  <a:schemeClr val="tx1"/>
                </a:solidFill>
                <a:latin typeface="Calibri" panose="020F0502020204030204" pitchFamily="34" charset="0"/>
                <a:ea typeface="MS PGothic" panose="020B0600070205080204" pitchFamily="34" charset="-128"/>
              </a:defRPr>
            </a:lvl3pPr>
            <a:lvl4pPr marL="1600200" indent="-228600" defTabSz="457200">
              <a:defRPr sz="4300">
                <a:solidFill>
                  <a:schemeClr val="tx1"/>
                </a:solidFill>
                <a:latin typeface="Calibri" panose="020F0502020204030204" pitchFamily="34" charset="0"/>
                <a:ea typeface="MS PGothic" panose="020B0600070205080204" pitchFamily="34" charset="-128"/>
              </a:defRPr>
            </a:lvl4pPr>
            <a:lvl5pPr marL="2057400" indent="-228600" defTabSz="457200">
              <a:defRPr sz="4300">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algn="ctr" defTabSz="456834" fontAlgn="base">
              <a:spcBef>
                <a:spcPct val="0"/>
              </a:spcBef>
              <a:spcAft>
                <a:spcPct val="0"/>
              </a:spcAft>
              <a:defRPr/>
            </a:pPr>
            <a:r>
              <a:rPr lang="zh-CN" altLang="en-US" sz="1599" dirty="0">
                <a:solidFill>
                  <a:srgbClr val="3D3D3D"/>
                </a:solidFill>
                <a:latin typeface="思源黑体 Light" panose="020B0300000000000000" pitchFamily="34" charset="-122"/>
                <a:ea typeface="思源黑体 Light" panose="020B0300000000000000" pitchFamily="34" charset="-122"/>
              </a:rPr>
              <a:t>按照粉丝需求选品</a:t>
            </a:r>
          </a:p>
        </p:txBody>
      </p:sp>
      <p:grpSp>
        <p:nvGrpSpPr>
          <p:cNvPr id="58" name="587103">
            <a:extLst>
              <a:ext uri="{FF2B5EF4-FFF2-40B4-BE49-F238E27FC236}">
                <a16:creationId xmlns:a16="http://schemas.microsoft.com/office/drawing/2014/main" id="{DB3DBB04-80E4-4481-98FE-7EAD7D6F5189}"/>
              </a:ext>
            </a:extLst>
          </p:cNvPr>
          <p:cNvGrpSpPr/>
          <p:nvPr/>
        </p:nvGrpSpPr>
        <p:grpSpPr>
          <a:xfrm>
            <a:off x="3433642" y="2484657"/>
            <a:ext cx="1170616" cy="2367261"/>
            <a:chOff x="593558" y="2951041"/>
            <a:chExt cx="1171073" cy="2592288"/>
          </a:xfrm>
        </p:grpSpPr>
        <p:cxnSp>
          <p:nvCxnSpPr>
            <p:cNvPr id="59" name="直接连接符 58">
              <a:extLst>
                <a:ext uri="{FF2B5EF4-FFF2-40B4-BE49-F238E27FC236}">
                  <a16:creationId xmlns:a16="http://schemas.microsoft.com/office/drawing/2014/main" id="{AA9AFDE4-4229-4143-9091-D1FBC6BE0A1A}"/>
                </a:ext>
              </a:extLst>
            </p:cNvPr>
            <p:cNvCxnSpPr/>
            <p:nvPr/>
          </p:nvCxnSpPr>
          <p:spPr bwMode="auto">
            <a:xfrm flipV="1">
              <a:off x="1763150" y="2951041"/>
              <a:ext cx="0" cy="2592288"/>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 name="直接连接符 59">
              <a:extLst>
                <a:ext uri="{FF2B5EF4-FFF2-40B4-BE49-F238E27FC236}">
                  <a16:creationId xmlns:a16="http://schemas.microsoft.com/office/drawing/2014/main" id="{8DC9F16E-5A4E-4DEB-B292-CB129E1276AE}"/>
                </a:ext>
              </a:extLst>
            </p:cNvPr>
            <p:cNvCxnSpPr/>
            <p:nvPr/>
          </p:nvCxnSpPr>
          <p:spPr bwMode="auto">
            <a:xfrm>
              <a:off x="593558" y="2951748"/>
              <a:ext cx="1171073" cy="0"/>
            </a:xfrm>
            <a:prstGeom prst="line">
              <a:avLst/>
            </a:prstGeom>
            <a:solidFill>
              <a:schemeClr val="accent1"/>
            </a:solidFill>
            <a:ln w="28575" cap="flat" cmpd="sng" algn="ctr">
              <a:solidFill>
                <a:schemeClr val="accent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62" name="694704">
            <a:extLst>
              <a:ext uri="{FF2B5EF4-FFF2-40B4-BE49-F238E27FC236}">
                <a16:creationId xmlns:a16="http://schemas.microsoft.com/office/drawing/2014/main" id="{45672003-B300-4248-8B8C-FC7DE47B8D7D}"/>
              </a:ext>
            </a:extLst>
          </p:cNvPr>
          <p:cNvSpPr txBox="1">
            <a:spLocks/>
          </p:cNvSpPr>
          <p:nvPr/>
        </p:nvSpPr>
        <p:spPr bwMode="auto">
          <a:xfrm>
            <a:off x="4740212" y="3480018"/>
            <a:ext cx="1170617" cy="245447"/>
          </a:xfrm>
          <a:prstGeom prst="rect">
            <a:avLst/>
          </a:prstGeom>
          <a:solidFill>
            <a:srgbClr val="FFC000"/>
          </a:solidFill>
          <a:ln>
            <a:noFill/>
          </a:ln>
        </p:spPr>
        <p:txBody>
          <a:bodyPr wrap="square" lIns="0" tIns="0" rIns="0" bIns="0" anchor="ctr" anchorCtr="0">
            <a:spAutoFit/>
          </a:bodyPr>
          <a:lstStyle>
            <a:lvl1pPr defTabSz="457200">
              <a:defRPr sz="4300">
                <a:solidFill>
                  <a:schemeClr val="tx1"/>
                </a:solidFill>
                <a:latin typeface="Calibri" panose="020F0502020204030204" pitchFamily="34" charset="0"/>
                <a:ea typeface="MS PGothic" panose="020B0600070205080204" pitchFamily="34" charset="-128"/>
              </a:defRPr>
            </a:lvl1pPr>
            <a:lvl2pPr marL="742950" indent="-285750" defTabSz="457200">
              <a:defRPr sz="4300">
                <a:solidFill>
                  <a:schemeClr val="tx1"/>
                </a:solidFill>
                <a:latin typeface="Calibri" panose="020F0502020204030204" pitchFamily="34" charset="0"/>
                <a:ea typeface="MS PGothic" panose="020B0600070205080204" pitchFamily="34" charset="-128"/>
              </a:defRPr>
            </a:lvl2pPr>
            <a:lvl3pPr marL="1143000" indent="-228600" defTabSz="457200">
              <a:defRPr sz="4300">
                <a:solidFill>
                  <a:schemeClr val="tx1"/>
                </a:solidFill>
                <a:latin typeface="Calibri" panose="020F0502020204030204" pitchFamily="34" charset="0"/>
                <a:ea typeface="MS PGothic" panose="020B0600070205080204" pitchFamily="34" charset="-128"/>
              </a:defRPr>
            </a:lvl3pPr>
            <a:lvl4pPr marL="1600200" indent="-228600" defTabSz="457200">
              <a:defRPr sz="4300">
                <a:solidFill>
                  <a:schemeClr val="tx1"/>
                </a:solidFill>
                <a:latin typeface="Calibri" panose="020F0502020204030204" pitchFamily="34" charset="0"/>
                <a:ea typeface="MS PGothic" panose="020B0600070205080204" pitchFamily="34" charset="-128"/>
              </a:defRPr>
            </a:lvl4pPr>
            <a:lvl5pPr marL="2057400" indent="-228600" defTabSz="457200">
              <a:defRPr sz="4300">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algn="ctr" defTabSz="456834" fontAlgn="base">
              <a:spcBef>
                <a:spcPct val="0"/>
              </a:spcBef>
              <a:spcAft>
                <a:spcPct val="0"/>
              </a:spcAft>
              <a:defRPr/>
            </a:pPr>
            <a:r>
              <a:rPr lang="zh-CN" altLang="en-US" sz="1599" dirty="0">
                <a:solidFill>
                  <a:srgbClr val="FFFFFF"/>
                </a:solidFill>
                <a:latin typeface="思源黑体 Light" panose="020B0300000000000000" pitchFamily="34" charset="-122"/>
                <a:ea typeface="思源黑体 Light" panose="020B0300000000000000" pitchFamily="34" charset="-122"/>
              </a:rPr>
              <a:t>策略</a:t>
            </a:r>
            <a:r>
              <a:rPr lang="en-US" altLang="zh-CN" sz="1599" dirty="0">
                <a:solidFill>
                  <a:srgbClr val="FFFFFF"/>
                </a:solidFill>
                <a:latin typeface="思源黑体 Light" panose="020B0300000000000000" pitchFamily="34" charset="-122"/>
                <a:ea typeface="思源黑体 Light" panose="020B0300000000000000" pitchFamily="34" charset="-122"/>
              </a:rPr>
              <a:t>4</a:t>
            </a:r>
          </a:p>
        </p:txBody>
      </p:sp>
      <p:sp>
        <p:nvSpPr>
          <p:cNvPr id="63" name="066124">
            <a:extLst>
              <a:ext uri="{FF2B5EF4-FFF2-40B4-BE49-F238E27FC236}">
                <a16:creationId xmlns:a16="http://schemas.microsoft.com/office/drawing/2014/main" id="{89C0C1BB-5F1A-4905-AD98-98DBC0E4F902}"/>
              </a:ext>
            </a:extLst>
          </p:cNvPr>
          <p:cNvSpPr txBox="1">
            <a:spLocks/>
          </p:cNvSpPr>
          <p:nvPr/>
        </p:nvSpPr>
        <p:spPr bwMode="auto">
          <a:xfrm>
            <a:off x="4853802" y="3980031"/>
            <a:ext cx="968407" cy="784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a:spAutoFit/>
          </a:bodyPr>
          <a:lstStyle>
            <a:lvl1pPr defTabSz="457200">
              <a:defRPr sz="4300">
                <a:solidFill>
                  <a:schemeClr val="tx1"/>
                </a:solidFill>
                <a:latin typeface="Calibri" panose="020F0502020204030204" pitchFamily="34" charset="0"/>
                <a:ea typeface="MS PGothic" panose="020B0600070205080204" pitchFamily="34" charset="-128"/>
              </a:defRPr>
            </a:lvl1pPr>
            <a:lvl2pPr marL="742950" indent="-285750" defTabSz="457200">
              <a:defRPr sz="4300">
                <a:solidFill>
                  <a:schemeClr val="tx1"/>
                </a:solidFill>
                <a:latin typeface="Calibri" panose="020F0502020204030204" pitchFamily="34" charset="0"/>
                <a:ea typeface="MS PGothic" panose="020B0600070205080204" pitchFamily="34" charset="-128"/>
              </a:defRPr>
            </a:lvl2pPr>
            <a:lvl3pPr marL="1143000" indent="-228600" defTabSz="457200">
              <a:defRPr sz="4300">
                <a:solidFill>
                  <a:schemeClr val="tx1"/>
                </a:solidFill>
                <a:latin typeface="Calibri" panose="020F0502020204030204" pitchFamily="34" charset="0"/>
                <a:ea typeface="MS PGothic" panose="020B0600070205080204" pitchFamily="34" charset="-128"/>
              </a:defRPr>
            </a:lvl3pPr>
            <a:lvl4pPr marL="1600200" indent="-228600" defTabSz="457200">
              <a:defRPr sz="4300">
                <a:solidFill>
                  <a:schemeClr val="tx1"/>
                </a:solidFill>
                <a:latin typeface="Calibri" panose="020F0502020204030204" pitchFamily="34" charset="0"/>
                <a:ea typeface="MS PGothic" panose="020B0600070205080204" pitchFamily="34" charset="-128"/>
              </a:defRPr>
            </a:lvl4pPr>
            <a:lvl5pPr marL="2057400" indent="-228600" defTabSz="457200">
              <a:defRPr sz="4300">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algn="ctr" defTabSz="456834" fontAlgn="base">
              <a:spcBef>
                <a:spcPct val="0"/>
              </a:spcBef>
              <a:spcAft>
                <a:spcPct val="0"/>
              </a:spcAft>
              <a:defRPr/>
            </a:pPr>
            <a:r>
              <a:rPr lang="zh-CN" altLang="en-US" sz="1599" dirty="0">
                <a:solidFill>
                  <a:srgbClr val="3D3D3D"/>
                </a:solidFill>
                <a:latin typeface="思源黑体 Light" panose="020B0300000000000000" pitchFamily="34" charset="-122"/>
                <a:ea typeface="思源黑体 Light" panose="020B0300000000000000" pitchFamily="34" charset="-122"/>
              </a:rPr>
              <a:t>选择高热度直播带货产品</a:t>
            </a:r>
          </a:p>
        </p:txBody>
      </p:sp>
      <p:grpSp>
        <p:nvGrpSpPr>
          <p:cNvPr id="64" name="801305">
            <a:extLst>
              <a:ext uri="{FF2B5EF4-FFF2-40B4-BE49-F238E27FC236}">
                <a16:creationId xmlns:a16="http://schemas.microsoft.com/office/drawing/2014/main" id="{AE7D14AE-0501-4737-8D0E-545202A599A5}"/>
              </a:ext>
            </a:extLst>
          </p:cNvPr>
          <p:cNvGrpSpPr/>
          <p:nvPr/>
        </p:nvGrpSpPr>
        <p:grpSpPr>
          <a:xfrm>
            <a:off x="4737410" y="3870708"/>
            <a:ext cx="1170616" cy="1717342"/>
            <a:chOff x="593558" y="2951041"/>
            <a:chExt cx="1171073" cy="2592288"/>
          </a:xfrm>
        </p:grpSpPr>
        <p:cxnSp>
          <p:nvCxnSpPr>
            <p:cNvPr id="65" name="直接连接符 64">
              <a:extLst>
                <a:ext uri="{FF2B5EF4-FFF2-40B4-BE49-F238E27FC236}">
                  <a16:creationId xmlns:a16="http://schemas.microsoft.com/office/drawing/2014/main" id="{0FE8E860-79C7-4051-BAA9-71993A36134A}"/>
                </a:ext>
              </a:extLst>
            </p:cNvPr>
            <p:cNvCxnSpPr/>
            <p:nvPr/>
          </p:nvCxnSpPr>
          <p:spPr bwMode="auto">
            <a:xfrm flipV="1">
              <a:off x="1763150" y="2951041"/>
              <a:ext cx="0" cy="2592288"/>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6" name="直接连接符 65">
              <a:extLst>
                <a:ext uri="{FF2B5EF4-FFF2-40B4-BE49-F238E27FC236}">
                  <a16:creationId xmlns:a16="http://schemas.microsoft.com/office/drawing/2014/main" id="{7F9D2002-B53D-4621-99D6-8CF640D5F62A}"/>
                </a:ext>
              </a:extLst>
            </p:cNvPr>
            <p:cNvCxnSpPr/>
            <p:nvPr/>
          </p:nvCxnSpPr>
          <p:spPr bwMode="auto">
            <a:xfrm>
              <a:off x="593558" y="2951748"/>
              <a:ext cx="1171073" cy="0"/>
            </a:xfrm>
            <a:prstGeom prst="line">
              <a:avLst/>
            </a:prstGeom>
            <a:solidFill>
              <a:schemeClr val="accent1"/>
            </a:solidFill>
            <a:ln w="28575" cap="flat" cmpd="sng" algn="ctr">
              <a:solidFill>
                <a:schemeClr val="accent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68" name="634244">
            <a:extLst>
              <a:ext uri="{FF2B5EF4-FFF2-40B4-BE49-F238E27FC236}">
                <a16:creationId xmlns:a16="http://schemas.microsoft.com/office/drawing/2014/main" id="{8B6F09F3-80FD-4BB7-9247-EB9FE40001E2}"/>
              </a:ext>
            </a:extLst>
          </p:cNvPr>
          <p:cNvSpPr txBox="1">
            <a:spLocks/>
          </p:cNvSpPr>
          <p:nvPr/>
        </p:nvSpPr>
        <p:spPr bwMode="auto">
          <a:xfrm>
            <a:off x="6094150" y="2194653"/>
            <a:ext cx="1170617" cy="245447"/>
          </a:xfrm>
          <a:prstGeom prst="rect">
            <a:avLst/>
          </a:prstGeom>
          <a:solidFill>
            <a:srgbClr val="0760D9"/>
          </a:solidFill>
          <a:ln>
            <a:noFill/>
          </a:ln>
        </p:spPr>
        <p:txBody>
          <a:bodyPr wrap="square" lIns="0" tIns="0" rIns="0" bIns="0" anchor="ctr" anchorCtr="0">
            <a:spAutoFit/>
          </a:bodyPr>
          <a:lstStyle>
            <a:lvl1pPr defTabSz="457200">
              <a:defRPr sz="4300">
                <a:solidFill>
                  <a:schemeClr val="tx1"/>
                </a:solidFill>
                <a:latin typeface="Calibri" panose="020F0502020204030204" pitchFamily="34" charset="0"/>
                <a:ea typeface="MS PGothic" panose="020B0600070205080204" pitchFamily="34" charset="-128"/>
              </a:defRPr>
            </a:lvl1pPr>
            <a:lvl2pPr marL="742950" indent="-285750" defTabSz="457200">
              <a:defRPr sz="4300">
                <a:solidFill>
                  <a:schemeClr val="tx1"/>
                </a:solidFill>
                <a:latin typeface="Calibri" panose="020F0502020204030204" pitchFamily="34" charset="0"/>
                <a:ea typeface="MS PGothic" panose="020B0600070205080204" pitchFamily="34" charset="-128"/>
              </a:defRPr>
            </a:lvl2pPr>
            <a:lvl3pPr marL="1143000" indent="-228600" defTabSz="457200">
              <a:defRPr sz="4300">
                <a:solidFill>
                  <a:schemeClr val="tx1"/>
                </a:solidFill>
                <a:latin typeface="Calibri" panose="020F0502020204030204" pitchFamily="34" charset="0"/>
                <a:ea typeface="MS PGothic" panose="020B0600070205080204" pitchFamily="34" charset="-128"/>
              </a:defRPr>
            </a:lvl3pPr>
            <a:lvl4pPr marL="1600200" indent="-228600" defTabSz="457200">
              <a:defRPr sz="4300">
                <a:solidFill>
                  <a:schemeClr val="tx1"/>
                </a:solidFill>
                <a:latin typeface="Calibri" panose="020F0502020204030204" pitchFamily="34" charset="0"/>
                <a:ea typeface="MS PGothic" panose="020B0600070205080204" pitchFamily="34" charset="-128"/>
              </a:defRPr>
            </a:lvl4pPr>
            <a:lvl5pPr marL="2057400" indent="-228600" defTabSz="457200">
              <a:defRPr sz="4300">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algn="ctr" defTabSz="456834" fontAlgn="base">
              <a:spcBef>
                <a:spcPct val="0"/>
              </a:spcBef>
              <a:spcAft>
                <a:spcPct val="0"/>
              </a:spcAft>
              <a:defRPr/>
            </a:pPr>
            <a:r>
              <a:rPr lang="zh-CN" altLang="en-US" sz="1599" dirty="0">
                <a:solidFill>
                  <a:srgbClr val="FFFFFF"/>
                </a:solidFill>
                <a:latin typeface="思源黑体 Light" panose="020B0300000000000000" pitchFamily="34" charset="-122"/>
                <a:ea typeface="思源黑体 Light" panose="020B0300000000000000" pitchFamily="34" charset="-122"/>
              </a:rPr>
              <a:t>策略</a:t>
            </a:r>
            <a:r>
              <a:rPr lang="en-US" altLang="zh-CN" sz="1599" dirty="0">
                <a:solidFill>
                  <a:srgbClr val="FFFFFF"/>
                </a:solidFill>
                <a:latin typeface="思源黑体 Light" panose="020B0300000000000000" pitchFamily="34" charset="-122"/>
                <a:ea typeface="思源黑体 Light" panose="020B0300000000000000" pitchFamily="34" charset="-122"/>
              </a:rPr>
              <a:t>5</a:t>
            </a:r>
          </a:p>
        </p:txBody>
      </p:sp>
      <p:sp>
        <p:nvSpPr>
          <p:cNvPr id="69" name="479425">
            <a:extLst>
              <a:ext uri="{FF2B5EF4-FFF2-40B4-BE49-F238E27FC236}">
                <a16:creationId xmlns:a16="http://schemas.microsoft.com/office/drawing/2014/main" id="{097A1216-2FA4-45CC-A791-450804B16E9E}"/>
              </a:ext>
            </a:extLst>
          </p:cNvPr>
          <p:cNvSpPr txBox="1">
            <a:spLocks/>
          </p:cNvSpPr>
          <p:nvPr/>
        </p:nvSpPr>
        <p:spPr bwMode="auto">
          <a:xfrm>
            <a:off x="6106604" y="2565076"/>
            <a:ext cx="1174199" cy="784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a:spAutoFit/>
          </a:bodyPr>
          <a:lstStyle>
            <a:lvl1pPr defTabSz="457200">
              <a:defRPr sz="4300">
                <a:solidFill>
                  <a:schemeClr val="tx1"/>
                </a:solidFill>
                <a:latin typeface="Calibri" panose="020F0502020204030204" pitchFamily="34" charset="0"/>
                <a:ea typeface="MS PGothic" panose="020B0600070205080204" pitchFamily="34" charset="-128"/>
              </a:defRPr>
            </a:lvl1pPr>
            <a:lvl2pPr marL="742950" indent="-285750" defTabSz="457200">
              <a:defRPr sz="4300">
                <a:solidFill>
                  <a:schemeClr val="tx1"/>
                </a:solidFill>
                <a:latin typeface="Calibri" panose="020F0502020204030204" pitchFamily="34" charset="0"/>
                <a:ea typeface="MS PGothic" panose="020B0600070205080204" pitchFamily="34" charset="-128"/>
              </a:defRPr>
            </a:lvl2pPr>
            <a:lvl3pPr marL="1143000" indent="-228600" defTabSz="457200">
              <a:defRPr sz="4300">
                <a:solidFill>
                  <a:schemeClr val="tx1"/>
                </a:solidFill>
                <a:latin typeface="Calibri" panose="020F0502020204030204" pitchFamily="34" charset="0"/>
                <a:ea typeface="MS PGothic" panose="020B0600070205080204" pitchFamily="34" charset="-128"/>
              </a:defRPr>
            </a:lvl3pPr>
            <a:lvl4pPr marL="1600200" indent="-228600" defTabSz="457200">
              <a:defRPr sz="4300">
                <a:solidFill>
                  <a:schemeClr val="tx1"/>
                </a:solidFill>
                <a:latin typeface="Calibri" panose="020F0502020204030204" pitchFamily="34" charset="0"/>
                <a:ea typeface="MS PGothic" panose="020B0600070205080204" pitchFamily="34" charset="-128"/>
              </a:defRPr>
            </a:lvl4pPr>
            <a:lvl5pPr marL="2057400" indent="-228600" defTabSz="457200">
              <a:defRPr sz="4300">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algn="ctr" defTabSz="456834" fontAlgn="base">
              <a:spcBef>
                <a:spcPct val="0"/>
              </a:spcBef>
              <a:spcAft>
                <a:spcPct val="0"/>
              </a:spcAft>
              <a:defRPr/>
            </a:pPr>
            <a:r>
              <a:rPr lang="zh-CN" altLang="en-US" sz="1599" dirty="0">
                <a:solidFill>
                  <a:srgbClr val="3D3D3D"/>
                </a:solidFill>
                <a:latin typeface="思源黑体 Light" panose="020B0300000000000000" pitchFamily="34" charset="-122"/>
                <a:ea typeface="思源黑体 Light" panose="020B0300000000000000" pitchFamily="34" charset="-122"/>
              </a:rPr>
              <a:t>选择高性价比直播带货产品</a:t>
            </a:r>
          </a:p>
        </p:txBody>
      </p:sp>
      <p:grpSp>
        <p:nvGrpSpPr>
          <p:cNvPr id="70" name="841845">
            <a:extLst>
              <a:ext uri="{FF2B5EF4-FFF2-40B4-BE49-F238E27FC236}">
                <a16:creationId xmlns:a16="http://schemas.microsoft.com/office/drawing/2014/main" id="{67F04B7A-0CD1-4FB1-9328-783A69B5D681}"/>
              </a:ext>
            </a:extLst>
          </p:cNvPr>
          <p:cNvGrpSpPr/>
          <p:nvPr/>
        </p:nvGrpSpPr>
        <p:grpSpPr>
          <a:xfrm>
            <a:off x="6110186" y="2501766"/>
            <a:ext cx="1170616" cy="2350152"/>
            <a:chOff x="593558" y="2951041"/>
            <a:chExt cx="1171073" cy="2592288"/>
          </a:xfrm>
        </p:grpSpPr>
        <p:cxnSp>
          <p:nvCxnSpPr>
            <p:cNvPr id="71" name="直接连接符 70">
              <a:extLst>
                <a:ext uri="{FF2B5EF4-FFF2-40B4-BE49-F238E27FC236}">
                  <a16:creationId xmlns:a16="http://schemas.microsoft.com/office/drawing/2014/main" id="{CE70B533-FB7D-4022-A510-53DE24CAB50A}"/>
                </a:ext>
              </a:extLst>
            </p:cNvPr>
            <p:cNvCxnSpPr/>
            <p:nvPr/>
          </p:nvCxnSpPr>
          <p:spPr bwMode="auto">
            <a:xfrm flipV="1">
              <a:off x="1763150" y="2951041"/>
              <a:ext cx="0" cy="2592288"/>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2" name="直接连接符 71">
              <a:extLst>
                <a:ext uri="{FF2B5EF4-FFF2-40B4-BE49-F238E27FC236}">
                  <a16:creationId xmlns:a16="http://schemas.microsoft.com/office/drawing/2014/main" id="{27DE1D13-0ACC-441D-80B0-F6AEE5B091E3}"/>
                </a:ext>
              </a:extLst>
            </p:cNvPr>
            <p:cNvCxnSpPr/>
            <p:nvPr/>
          </p:nvCxnSpPr>
          <p:spPr bwMode="auto">
            <a:xfrm>
              <a:off x="593558" y="2951748"/>
              <a:ext cx="1171073" cy="0"/>
            </a:xfrm>
            <a:prstGeom prst="line">
              <a:avLst/>
            </a:prstGeom>
            <a:solidFill>
              <a:schemeClr val="accent1"/>
            </a:solidFill>
            <a:ln w="28575" cap="flat" cmpd="sng" algn="ctr">
              <a:solidFill>
                <a:schemeClr val="accent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74" name="958446">
            <a:extLst>
              <a:ext uri="{FF2B5EF4-FFF2-40B4-BE49-F238E27FC236}">
                <a16:creationId xmlns:a16="http://schemas.microsoft.com/office/drawing/2014/main" id="{7C493CF9-09EE-4F83-847C-1E3586F8206A}"/>
              </a:ext>
            </a:extLst>
          </p:cNvPr>
          <p:cNvSpPr txBox="1">
            <a:spLocks/>
          </p:cNvSpPr>
          <p:nvPr/>
        </p:nvSpPr>
        <p:spPr bwMode="auto">
          <a:xfrm>
            <a:off x="7336999" y="3417485"/>
            <a:ext cx="1170617" cy="245447"/>
          </a:xfrm>
          <a:prstGeom prst="rect">
            <a:avLst/>
          </a:prstGeom>
          <a:solidFill>
            <a:srgbClr val="FFC000"/>
          </a:solidFill>
          <a:ln>
            <a:noFill/>
          </a:ln>
        </p:spPr>
        <p:txBody>
          <a:bodyPr wrap="square" lIns="0" tIns="0" rIns="0" bIns="0" anchor="ctr" anchorCtr="0">
            <a:spAutoFit/>
          </a:bodyPr>
          <a:lstStyle>
            <a:lvl1pPr defTabSz="457200">
              <a:defRPr sz="4300">
                <a:solidFill>
                  <a:schemeClr val="tx1"/>
                </a:solidFill>
                <a:latin typeface="Calibri" panose="020F0502020204030204" pitchFamily="34" charset="0"/>
                <a:ea typeface="MS PGothic" panose="020B0600070205080204" pitchFamily="34" charset="-128"/>
              </a:defRPr>
            </a:lvl1pPr>
            <a:lvl2pPr marL="742950" indent="-285750" defTabSz="457200">
              <a:defRPr sz="4300">
                <a:solidFill>
                  <a:schemeClr val="tx1"/>
                </a:solidFill>
                <a:latin typeface="Calibri" panose="020F0502020204030204" pitchFamily="34" charset="0"/>
                <a:ea typeface="MS PGothic" panose="020B0600070205080204" pitchFamily="34" charset="-128"/>
              </a:defRPr>
            </a:lvl2pPr>
            <a:lvl3pPr marL="1143000" indent="-228600" defTabSz="457200">
              <a:defRPr sz="4300">
                <a:solidFill>
                  <a:schemeClr val="tx1"/>
                </a:solidFill>
                <a:latin typeface="Calibri" panose="020F0502020204030204" pitchFamily="34" charset="0"/>
                <a:ea typeface="MS PGothic" panose="020B0600070205080204" pitchFamily="34" charset="-128"/>
              </a:defRPr>
            </a:lvl3pPr>
            <a:lvl4pPr marL="1600200" indent="-228600" defTabSz="457200">
              <a:defRPr sz="4300">
                <a:solidFill>
                  <a:schemeClr val="tx1"/>
                </a:solidFill>
                <a:latin typeface="Calibri" panose="020F0502020204030204" pitchFamily="34" charset="0"/>
                <a:ea typeface="MS PGothic" panose="020B0600070205080204" pitchFamily="34" charset="-128"/>
              </a:defRPr>
            </a:lvl4pPr>
            <a:lvl5pPr marL="2057400" indent="-228600" defTabSz="457200">
              <a:defRPr sz="4300">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algn="ctr" defTabSz="456834" fontAlgn="base">
              <a:spcBef>
                <a:spcPct val="0"/>
              </a:spcBef>
              <a:spcAft>
                <a:spcPct val="0"/>
              </a:spcAft>
              <a:defRPr/>
            </a:pPr>
            <a:r>
              <a:rPr lang="zh-CN" altLang="en-US" sz="1599" dirty="0">
                <a:solidFill>
                  <a:srgbClr val="FFFFFF"/>
                </a:solidFill>
                <a:latin typeface="思源黑体 Light" panose="020B0300000000000000" pitchFamily="34" charset="-122"/>
                <a:ea typeface="思源黑体 Light" panose="020B0300000000000000" pitchFamily="34" charset="-122"/>
              </a:rPr>
              <a:t>策略</a:t>
            </a:r>
            <a:r>
              <a:rPr lang="en-US" altLang="zh-CN" sz="1599" dirty="0">
                <a:solidFill>
                  <a:srgbClr val="FFFFFF"/>
                </a:solidFill>
                <a:latin typeface="思源黑体 Light" panose="020B0300000000000000" pitchFamily="34" charset="-122"/>
                <a:ea typeface="思源黑体 Light" panose="020B0300000000000000" pitchFamily="34" charset="-122"/>
              </a:rPr>
              <a:t>6</a:t>
            </a:r>
          </a:p>
        </p:txBody>
      </p:sp>
      <p:sp>
        <p:nvSpPr>
          <p:cNvPr id="75" name="329876">
            <a:extLst>
              <a:ext uri="{FF2B5EF4-FFF2-40B4-BE49-F238E27FC236}">
                <a16:creationId xmlns:a16="http://schemas.microsoft.com/office/drawing/2014/main" id="{17BD710D-753F-4834-A9D3-51EBE9E76F4A}"/>
              </a:ext>
            </a:extLst>
          </p:cNvPr>
          <p:cNvSpPr txBox="1">
            <a:spLocks/>
          </p:cNvSpPr>
          <p:nvPr/>
        </p:nvSpPr>
        <p:spPr bwMode="auto">
          <a:xfrm>
            <a:off x="7349453" y="3836491"/>
            <a:ext cx="1174199" cy="784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a:spAutoFit/>
          </a:bodyPr>
          <a:lstStyle>
            <a:lvl1pPr defTabSz="457200">
              <a:defRPr sz="4300">
                <a:solidFill>
                  <a:schemeClr val="tx1"/>
                </a:solidFill>
                <a:latin typeface="Calibri" panose="020F0502020204030204" pitchFamily="34" charset="0"/>
                <a:ea typeface="MS PGothic" panose="020B0600070205080204" pitchFamily="34" charset="-128"/>
              </a:defRPr>
            </a:lvl1pPr>
            <a:lvl2pPr marL="742950" indent="-285750" defTabSz="457200">
              <a:defRPr sz="4300">
                <a:solidFill>
                  <a:schemeClr val="tx1"/>
                </a:solidFill>
                <a:latin typeface="Calibri" panose="020F0502020204030204" pitchFamily="34" charset="0"/>
                <a:ea typeface="MS PGothic" panose="020B0600070205080204" pitchFamily="34" charset="-128"/>
              </a:defRPr>
            </a:lvl2pPr>
            <a:lvl3pPr marL="1143000" indent="-228600" defTabSz="457200">
              <a:defRPr sz="4300">
                <a:solidFill>
                  <a:schemeClr val="tx1"/>
                </a:solidFill>
                <a:latin typeface="Calibri" panose="020F0502020204030204" pitchFamily="34" charset="0"/>
                <a:ea typeface="MS PGothic" panose="020B0600070205080204" pitchFamily="34" charset="-128"/>
              </a:defRPr>
            </a:lvl3pPr>
            <a:lvl4pPr marL="1600200" indent="-228600" defTabSz="457200">
              <a:defRPr sz="4300">
                <a:solidFill>
                  <a:schemeClr val="tx1"/>
                </a:solidFill>
                <a:latin typeface="Calibri" panose="020F0502020204030204" pitchFamily="34" charset="0"/>
                <a:ea typeface="MS PGothic" panose="020B0600070205080204" pitchFamily="34" charset="-128"/>
              </a:defRPr>
            </a:lvl4pPr>
            <a:lvl5pPr marL="2057400" indent="-228600" defTabSz="457200">
              <a:defRPr sz="4300">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algn="ctr" defTabSz="456834" fontAlgn="base">
              <a:spcBef>
                <a:spcPct val="0"/>
              </a:spcBef>
              <a:spcAft>
                <a:spcPct val="0"/>
              </a:spcAft>
              <a:defRPr/>
            </a:pPr>
            <a:r>
              <a:rPr lang="zh-CN" altLang="en-US" sz="1599" dirty="0">
                <a:solidFill>
                  <a:srgbClr val="3D3D3D"/>
                </a:solidFill>
                <a:latin typeface="思源黑体 Light" panose="020B0300000000000000" pitchFamily="34" charset="-122"/>
                <a:ea typeface="思源黑体 Light" panose="020B0300000000000000" pitchFamily="34" charset="-122"/>
              </a:rPr>
              <a:t>借助工具选择直播带货产品</a:t>
            </a:r>
          </a:p>
        </p:txBody>
      </p:sp>
      <p:grpSp>
        <p:nvGrpSpPr>
          <p:cNvPr id="76" name="164047">
            <a:extLst>
              <a:ext uri="{FF2B5EF4-FFF2-40B4-BE49-F238E27FC236}">
                <a16:creationId xmlns:a16="http://schemas.microsoft.com/office/drawing/2014/main" id="{2E3A260B-D5AE-4D30-877A-CA1EEF39E798}"/>
              </a:ext>
            </a:extLst>
          </p:cNvPr>
          <p:cNvGrpSpPr/>
          <p:nvPr/>
        </p:nvGrpSpPr>
        <p:grpSpPr>
          <a:xfrm>
            <a:off x="7353035" y="3741097"/>
            <a:ext cx="1170616" cy="1846953"/>
            <a:chOff x="593558" y="2951041"/>
            <a:chExt cx="1171073" cy="2592288"/>
          </a:xfrm>
        </p:grpSpPr>
        <p:cxnSp>
          <p:nvCxnSpPr>
            <p:cNvPr id="77" name="直接连接符 76">
              <a:extLst>
                <a:ext uri="{FF2B5EF4-FFF2-40B4-BE49-F238E27FC236}">
                  <a16:creationId xmlns:a16="http://schemas.microsoft.com/office/drawing/2014/main" id="{AB3F1208-0E5F-422B-BA2E-5122AA4EA8C5}"/>
                </a:ext>
              </a:extLst>
            </p:cNvPr>
            <p:cNvCxnSpPr/>
            <p:nvPr/>
          </p:nvCxnSpPr>
          <p:spPr bwMode="auto">
            <a:xfrm flipV="1">
              <a:off x="1763150" y="2951041"/>
              <a:ext cx="0" cy="2592288"/>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8" name="直接连接符 77">
              <a:extLst>
                <a:ext uri="{FF2B5EF4-FFF2-40B4-BE49-F238E27FC236}">
                  <a16:creationId xmlns:a16="http://schemas.microsoft.com/office/drawing/2014/main" id="{4CEA6775-9225-4F7D-AA69-4CC8D10CA783}"/>
                </a:ext>
              </a:extLst>
            </p:cNvPr>
            <p:cNvCxnSpPr/>
            <p:nvPr/>
          </p:nvCxnSpPr>
          <p:spPr bwMode="auto">
            <a:xfrm>
              <a:off x="593558" y="2951748"/>
              <a:ext cx="1171073" cy="0"/>
            </a:xfrm>
            <a:prstGeom prst="line">
              <a:avLst/>
            </a:prstGeom>
            <a:solidFill>
              <a:schemeClr val="accent1"/>
            </a:solidFill>
            <a:ln w="28575" cap="flat" cmpd="sng" algn="ctr">
              <a:solidFill>
                <a:schemeClr val="accent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80" name="908897">
            <a:extLst>
              <a:ext uri="{FF2B5EF4-FFF2-40B4-BE49-F238E27FC236}">
                <a16:creationId xmlns:a16="http://schemas.microsoft.com/office/drawing/2014/main" id="{B83E8B74-B555-45BD-9AB1-48AA777EDFCF}"/>
              </a:ext>
            </a:extLst>
          </p:cNvPr>
          <p:cNvSpPr txBox="1">
            <a:spLocks/>
          </p:cNvSpPr>
          <p:nvPr/>
        </p:nvSpPr>
        <p:spPr bwMode="auto">
          <a:xfrm>
            <a:off x="8651937" y="2203051"/>
            <a:ext cx="1170617" cy="245447"/>
          </a:xfrm>
          <a:prstGeom prst="rect">
            <a:avLst/>
          </a:prstGeom>
          <a:solidFill>
            <a:srgbClr val="0760D9"/>
          </a:solidFill>
          <a:ln>
            <a:noFill/>
          </a:ln>
        </p:spPr>
        <p:txBody>
          <a:bodyPr wrap="square" lIns="0" tIns="0" rIns="0" bIns="0" anchor="ctr" anchorCtr="0">
            <a:spAutoFit/>
          </a:bodyPr>
          <a:lstStyle>
            <a:lvl1pPr defTabSz="457200">
              <a:defRPr sz="4300">
                <a:solidFill>
                  <a:schemeClr val="tx1"/>
                </a:solidFill>
                <a:latin typeface="Calibri" panose="020F0502020204030204" pitchFamily="34" charset="0"/>
                <a:ea typeface="MS PGothic" panose="020B0600070205080204" pitchFamily="34" charset="-128"/>
              </a:defRPr>
            </a:lvl1pPr>
            <a:lvl2pPr marL="742950" indent="-285750" defTabSz="457200">
              <a:defRPr sz="4300">
                <a:solidFill>
                  <a:schemeClr val="tx1"/>
                </a:solidFill>
                <a:latin typeface="Calibri" panose="020F0502020204030204" pitchFamily="34" charset="0"/>
                <a:ea typeface="MS PGothic" panose="020B0600070205080204" pitchFamily="34" charset="-128"/>
              </a:defRPr>
            </a:lvl2pPr>
            <a:lvl3pPr marL="1143000" indent="-228600" defTabSz="457200">
              <a:defRPr sz="4300">
                <a:solidFill>
                  <a:schemeClr val="tx1"/>
                </a:solidFill>
                <a:latin typeface="Calibri" panose="020F0502020204030204" pitchFamily="34" charset="0"/>
                <a:ea typeface="MS PGothic" panose="020B0600070205080204" pitchFamily="34" charset="-128"/>
              </a:defRPr>
            </a:lvl3pPr>
            <a:lvl4pPr marL="1600200" indent="-228600" defTabSz="457200">
              <a:defRPr sz="4300">
                <a:solidFill>
                  <a:schemeClr val="tx1"/>
                </a:solidFill>
                <a:latin typeface="Calibri" panose="020F0502020204030204" pitchFamily="34" charset="0"/>
                <a:ea typeface="MS PGothic" panose="020B0600070205080204" pitchFamily="34" charset="-128"/>
              </a:defRPr>
            </a:lvl4pPr>
            <a:lvl5pPr marL="2057400" indent="-228600" defTabSz="457200">
              <a:defRPr sz="4300">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algn="ctr" defTabSz="456834" fontAlgn="base">
              <a:spcBef>
                <a:spcPct val="0"/>
              </a:spcBef>
              <a:spcAft>
                <a:spcPct val="0"/>
              </a:spcAft>
              <a:defRPr/>
            </a:pPr>
            <a:r>
              <a:rPr lang="zh-CN" altLang="en-US" sz="1599" dirty="0">
                <a:solidFill>
                  <a:srgbClr val="FFFFFF"/>
                </a:solidFill>
                <a:latin typeface="思源黑体 Light" panose="020B0300000000000000" pitchFamily="34" charset="-122"/>
                <a:ea typeface="思源黑体 Light" panose="020B0300000000000000" pitchFamily="34" charset="-122"/>
              </a:rPr>
              <a:t>策略</a:t>
            </a:r>
            <a:r>
              <a:rPr lang="en-US" altLang="zh-CN" sz="1599" dirty="0">
                <a:solidFill>
                  <a:srgbClr val="FFFFFF"/>
                </a:solidFill>
                <a:latin typeface="思源黑体 Light" panose="020B0300000000000000" pitchFamily="34" charset="-122"/>
                <a:ea typeface="思源黑体 Light" panose="020B0300000000000000" pitchFamily="34" charset="-122"/>
              </a:rPr>
              <a:t>7</a:t>
            </a:r>
          </a:p>
        </p:txBody>
      </p:sp>
      <p:sp>
        <p:nvSpPr>
          <p:cNvPr id="81" name="743168">
            <a:extLst>
              <a:ext uri="{FF2B5EF4-FFF2-40B4-BE49-F238E27FC236}">
                <a16:creationId xmlns:a16="http://schemas.microsoft.com/office/drawing/2014/main" id="{7BE8D3F1-A683-49DF-95D7-CD37C0829215}"/>
              </a:ext>
            </a:extLst>
          </p:cNvPr>
          <p:cNvSpPr txBox="1">
            <a:spLocks/>
          </p:cNvSpPr>
          <p:nvPr/>
        </p:nvSpPr>
        <p:spPr bwMode="auto">
          <a:xfrm>
            <a:off x="8664391" y="2636533"/>
            <a:ext cx="1174199" cy="538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a:spAutoFit/>
          </a:bodyPr>
          <a:lstStyle>
            <a:lvl1pPr defTabSz="457200">
              <a:defRPr sz="4300">
                <a:solidFill>
                  <a:schemeClr val="tx1"/>
                </a:solidFill>
                <a:latin typeface="Calibri" panose="020F0502020204030204" pitchFamily="34" charset="0"/>
                <a:ea typeface="MS PGothic" panose="020B0600070205080204" pitchFamily="34" charset="-128"/>
              </a:defRPr>
            </a:lvl1pPr>
            <a:lvl2pPr marL="742950" indent="-285750" defTabSz="457200">
              <a:defRPr sz="4300">
                <a:solidFill>
                  <a:schemeClr val="tx1"/>
                </a:solidFill>
                <a:latin typeface="Calibri" panose="020F0502020204030204" pitchFamily="34" charset="0"/>
                <a:ea typeface="MS PGothic" panose="020B0600070205080204" pitchFamily="34" charset="-128"/>
              </a:defRPr>
            </a:lvl2pPr>
            <a:lvl3pPr marL="1143000" indent="-228600" defTabSz="457200">
              <a:defRPr sz="4300">
                <a:solidFill>
                  <a:schemeClr val="tx1"/>
                </a:solidFill>
                <a:latin typeface="Calibri" panose="020F0502020204030204" pitchFamily="34" charset="0"/>
                <a:ea typeface="MS PGothic" panose="020B0600070205080204" pitchFamily="34" charset="-128"/>
              </a:defRPr>
            </a:lvl3pPr>
            <a:lvl4pPr marL="1600200" indent="-228600" defTabSz="457200">
              <a:defRPr sz="4300">
                <a:solidFill>
                  <a:schemeClr val="tx1"/>
                </a:solidFill>
                <a:latin typeface="Calibri" panose="020F0502020204030204" pitchFamily="34" charset="0"/>
                <a:ea typeface="MS PGothic" panose="020B0600070205080204" pitchFamily="34" charset="-128"/>
              </a:defRPr>
            </a:lvl4pPr>
            <a:lvl5pPr marL="2057400" indent="-228600" defTabSz="457200">
              <a:defRPr sz="4300">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algn="ctr" defTabSz="456834" fontAlgn="base">
              <a:spcBef>
                <a:spcPct val="0"/>
              </a:spcBef>
              <a:spcAft>
                <a:spcPct val="0"/>
              </a:spcAft>
              <a:defRPr/>
            </a:pPr>
            <a:r>
              <a:rPr lang="zh-CN" altLang="en-US" sz="1599" dirty="0">
                <a:solidFill>
                  <a:srgbClr val="3D3D3D"/>
                </a:solidFill>
                <a:latin typeface="思源黑体 Light" panose="020B0300000000000000" pitchFamily="34" charset="-122"/>
                <a:ea typeface="思源黑体 Light" panose="020B0300000000000000" pitchFamily="34" charset="-122"/>
              </a:rPr>
              <a:t>地域特色产品</a:t>
            </a:r>
          </a:p>
        </p:txBody>
      </p:sp>
      <p:grpSp>
        <p:nvGrpSpPr>
          <p:cNvPr id="82" name="115598">
            <a:extLst>
              <a:ext uri="{FF2B5EF4-FFF2-40B4-BE49-F238E27FC236}">
                <a16:creationId xmlns:a16="http://schemas.microsoft.com/office/drawing/2014/main" id="{125D9FDB-7271-42DA-BC9D-09CF45037E56}"/>
              </a:ext>
            </a:extLst>
          </p:cNvPr>
          <p:cNvGrpSpPr/>
          <p:nvPr/>
        </p:nvGrpSpPr>
        <p:grpSpPr>
          <a:xfrm>
            <a:off x="8667976" y="2540738"/>
            <a:ext cx="1170616" cy="2223736"/>
            <a:chOff x="593558" y="2951041"/>
            <a:chExt cx="1171073" cy="2592288"/>
          </a:xfrm>
        </p:grpSpPr>
        <p:cxnSp>
          <p:nvCxnSpPr>
            <p:cNvPr id="83" name="直接连接符 82">
              <a:extLst>
                <a:ext uri="{FF2B5EF4-FFF2-40B4-BE49-F238E27FC236}">
                  <a16:creationId xmlns:a16="http://schemas.microsoft.com/office/drawing/2014/main" id="{8484CDBB-9926-4C05-9396-C50F09A2C30D}"/>
                </a:ext>
              </a:extLst>
            </p:cNvPr>
            <p:cNvCxnSpPr/>
            <p:nvPr/>
          </p:nvCxnSpPr>
          <p:spPr bwMode="auto">
            <a:xfrm flipV="1">
              <a:off x="1763150" y="2951041"/>
              <a:ext cx="0" cy="2592288"/>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4" name="直接连接符 83">
              <a:extLst>
                <a:ext uri="{FF2B5EF4-FFF2-40B4-BE49-F238E27FC236}">
                  <a16:creationId xmlns:a16="http://schemas.microsoft.com/office/drawing/2014/main" id="{7506FDEA-8064-4596-B44D-8240BE8752D8}"/>
                </a:ext>
              </a:extLst>
            </p:cNvPr>
            <p:cNvCxnSpPr/>
            <p:nvPr/>
          </p:nvCxnSpPr>
          <p:spPr bwMode="auto">
            <a:xfrm>
              <a:off x="593558" y="2951748"/>
              <a:ext cx="1171073" cy="0"/>
            </a:xfrm>
            <a:prstGeom prst="line">
              <a:avLst/>
            </a:prstGeom>
            <a:solidFill>
              <a:schemeClr val="accent1"/>
            </a:solidFill>
            <a:ln w="28575" cap="flat" cmpd="sng" algn="ctr">
              <a:solidFill>
                <a:schemeClr val="accent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86" name="321198">
            <a:extLst>
              <a:ext uri="{FF2B5EF4-FFF2-40B4-BE49-F238E27FC236}">
                <a16:creationId xmlns:a16="http://schemas.microsoft.com/office/drawing/2014/main" id="{52823FAC-EA8F-4646-A3BB-7F6520C6CB74}"/>
              </a:ext>
            </a:extLst>
          </p:cNvPr>
          <p:cNvSpPr txBox="1">
            <a:spLocks/>
          </p:cNvSpPr>
          <p:nvPr/>
        </p:nvSpPr>
        <p:spPr bwMode="auto">
          <a:xfrm>
            <a:off x="9965401" y="3437168"/>
            <a:ext cx="1170617" cy="245447"/>
          </a:xfrm>
          <a:prstGeom prst="rect">
            <a:avLst/>
          </a:prstGeom>
          <a:solidFill>
            <a:srgbClr val="FFC000"/>
          </a:solidFill>
          <a:ln>
            <a:noFill/>
          </a:ln>
        </p:spPr>
        <p:txBody>
          <a:bodyPr wrap="square" lIns="0" tIns="0" rIns="0" bIns="0" anchor="ctr" anchorCtr="0">
            <a:spAutoFit/>
          </a:bodyPr>
          <a:lstStyle>
            <a:lvl1pPr defTabSz="457200">
              <a:defRPr sz="4300">
                <a:solidFill>
                  <a:schemeClr val="tx1"/>
                </a:solidFill>
                <a:latin typeface="Calibri" panose="020F0502020204030204" pitchFamily="34" charset="0"/>
                <a:ea typeface="MS PGothic" panose="020B0600070205080204" pitchFamily="34" charset="-128"/>
              </a:defRPr>
            </a:lvl1pPr>
            <a:lvl2pPr marL="742950" indent="-285750" defTabSz="457200">
              <a:defRPr sz="4300">
                <a:solidFill>
                  <a:schemeClr val="tx1"/>
                </a:solidFill>
                <a:latin typeface="Calibri" panose="020F0502020204030204" pitchFamily="34" charset="0"/>
                <a:ea typeface="MS PGothic" panose="020B0600070205080204" pitchFamily="34" charset="-128"/>
              </a:defRPr>
            </a:lvl2pPr>
            <a:lvl3pPr marL="1143000" indent="-228600" defTabSz="457200">
              <a:defRPr sz="4300">
                <a:solidFill>
                  <a:schemeClr val="tx1"/>
                </a:solidFill>
                <a:latin typeface="Calibri" panose="020F0502020204030204" pitchFamily="34" charset="0"/>
                <a:ea typeface="MS PGothic" panose="020B0600070205080204" pitchFamily="34" charset="-128"/>
              </a:defRPr>
            </a:lvl3pPr>
            <a:lvl4pPr marL="1600200" indent="-228600" defTabSz="457200">
              <a:defRPr sz="4300">
                <a:solidFill>
                  <a:schemeClr val="tx1"/>
                </a:solidFill>
                <a:latin typeface="Calibri" panose="020F0502020204030204" pitchFamily="34" charset="0"/>
                <a:ea typeface="MS PGothic" panose="020B0600070205080204" pitchFamily="34" charset="-128"/>
              </a:defRPr>
            </a:lvl4pPr>
            <a:lvl5pPr marL="2057400" indent="-228600" defTabSz="457200">
              <a:defRPr sz="4300">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algn="ctr" defTabSz="456834" fontAlgn="base">
              <a:spcBef>
                <a:spcPct val="0"/>
              </a:spcBef>
              <a:spcAft>
                <a:spcPct val="0"/>
              </a:spcAft>
              <a:defRPr/>
            </a:pPr>
            <a:r>
              <a:rPr lang="zh-CN" altLang="en-US" sz="1599" dirty="0">
                <a:solidFill>
                  <a:srgbClr val="FFFFFF"/>
                </a:solidFill>
                <a:latin typeface="思源黑体 Light" panose="020B0300000000000000" pitchFamily="34" charset="-122"/>
                <a:ea typeface="思源黑体 Light" panose="020B0300000000000000" pitchFamily="34" charset="-122"/>
              </a:rPr>
              <a:t>策略</a:t>
            </a:r>
            <a:r>
              <a:rPr lang="en-US" altLang="zh-CN" sz="1599" dirty="0">
                <a:solidFill>
                  <a:srgbClr val="FFFFFF"/>
                </a:solidFill>
                <a:latin typeface="思源黑体 Light" panose="020B0300000000000000" pitchFamily="34" charset="-122"/>
                <a:ea typeface="思源黑体 Light" panose="020B0300000000000000" pitchFamily="34" charset="-122"/>
              </a:rPr>
              <a:t>8</a:t>
            </a:r>
          </a:p>
        </p:txBody>
      </p:sp>
      <p:sp>
        <p:nvSpPr>
          <p:cNvPr id="87" name="693518">
            <a:extLst>
              <a:ext uri="{FF2B5EF4-FFF2-40B4-BE49-F238E27FC236}">
                <a16:creationId xmlns:a16="http://schemas.microsoft.com/office/drawing/2014/main" id="{9920509B-6B49-4361-B5A0-350EBDDB9CB4}"/>
              </a:ext>
            </a:extLst>
          </p:cNvPr>
          <p:cNvSpPr txBox="1">
            <a:spLocks/>
          </p:cNvSpPr>
          <p:nvPr/>
        </p:nvSpPr>
        <p:spPr bwMode="auto">
          <a:xfrm>
            <a:off x="9977854" y="3853516"/>
            <a:ext cx="1174199" cy="784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a:spAutoFit/>
          </a:bodyPr>
          <a:lstStyle>
            <a:lvl1pPr defTabSz="457200">
              <a:defRPr sz="4300">
                <a:solidFill>
                  <a:schemeClr val="tx1"/>
                </a:solidFill>
                <a:latin typeface="Calibri" panose="020F0502020204030204" pitchFamily="34" charset="0"/>
                <a:ea typeface="MS PGothic" panose="020B0600070205080204" pitchFamily="34" charset="-128"/>
              </a:defRPr>
            </a:lvl1pPr>
            <a:lvl2pPr marL="742950" indent="-285750" defTabSz="457200">
              <a:defRPr sz="4300">
                <a:solidFill>
                  <a:schemeClr val="tx1"/>
                </a:solidFill>
                <a:latin typeface="Calibri" panose="020F0502020204030204" pitchFamily="34" charset="0"/>
                <a:ea typeface="MS PGothic" panose="020B0600070205080204" pitchFamily="34" charset="-128"/>
              </a:defRPr>
            </a:lvl2pPr>
            <a:lvl3pPr marL="1143000" indent="-228600" defTabSz="457200">
              <a:defRPr sz="4300">
                <a:solidFill>
                  <a:schemeClr val="tx1"/>
                </a:solidFill>
                <a:latin typeface="Calibri" panose="020F0502020204030204" pitchFamily="34" charset="0"/>
                <a:ea typeface="MS PGothic" panose="020B0600070205080204" pitchFamily="34" charset="-128"/>
              </a:defRPr>
            </a:lvl3pPr>
            <a:lvl4pPr marL="1600200" indent="-228600" defTabSz="457200">
              <a:defRPr sz="4300">
                <a:solidFill>
                  <a:schemeClr val="tx1"/>
                </a:solidFill>
                <a:latin typeface="Calibri" panose="020F0502020204030204" pitchFamily="34" charset="0"/>
                <a:ea typeface="MS PGothic" panose="020B0600070205080204" pitchFamily="34" charset="-128"/>
              </a:defRPr>
            </a:lvl4pPr>
            <a:lvl5pPr marL="2057400" indent="-228600" defTabSz="457200">
              <a:defRPr sz="4300">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algn="ctr" defTabSz="456834" fontAlgn="base">
              <a:spcBef>
                <a:spcPct val="0"/>
              </a:spcBef>
              <a:spcAft>
                <a:spcPct val="0"/>
              </a:spcAft>
              <a:defRPr/>
            </a:pPr>
            <a:r>
              <a:rPr lang="zh-CN" altLang="en-US" sz="1599" dirty="0">
                <a:solidFill>
                  <a:srgbClr val="3D3D3D"/>
                </a:solidFill>
                <a:latin typeface="思源黑体 Light" panose="020B0300000000000000" pitchFamily="34" charset="-122"/>
                <a:ea typeface="思源黑体 Light" panose="020B0300000000000000" pitchFamily="34" charset="-122"/>
              </a:rPr>
              <a:t>选复购率高的直播带货产品</a:t>
            </a:r>
          </a:p>
        </p:txBody>
      </p:sp>
      <p:grpSp>
        <p:nvGrpSpPr>
          <p:cNvPr id="88" name="438799">
            <a:extLst>
              <a:ext uri="{FF2B5EF4-FFF2-40B4-BE49-F238E27FC236}">
                <a16:creationId xmlns:a16="http://schemas.microsoft.com/office/drawing/2014/main" id="{09AEFB6D-9946-470A-B73C-4B70A2F75080}"/>
              </a:ext>
            </a:extLst>
          </p:cNvPr>
          <p:cNvGrpSpPr/>
          <p:nvPr/>
        </p:nvGrpSpPr>
        <p:grpSpPr>
          <a:xfrm>
            <a:off x="9981437" y="3746762"/>
            <a:ext cx="1170616" cy="1919957"/>
            <a:chOff x="593558" y="2951041"/>
            <a:chExt cx="1171073" cy="2592288"/>
          </a:xfrm>
        </p:grpSpPr>
        <p:cxnSp>
          <p:nvCxnSpPr>
            <p:cNvPr id="89" name="直接连接符 88">
              <a:extLst>
                <a:ext uri="{FF2B5EF4-FFF2-40B4-BE49-F238E27FC236}">
                  <a16:creationId xmlns:a16="http://schemas.microsoft.com/office/drawing/2014/main" id="{9E360EA8-B399-4AE5-BD92-57BC8CACAEEA}"/>
                </a:ext>
              </a:extLst>
            </p:cNvPr>
            <p:cNvCxnSpPr/>
            <p:nvPr/>
          </p:nvCxnSpPr>
          <p:spPr bwMode="auto">
            <a:xfrm flipV="1">
              <a:off x="1763150" y="2951041"/>
              <a:ext cx="0" cy="2592288"/>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0" name="直接连接符 89">
              <a:extLst>
                <a:ext uri="{FF2B5EF4-FFF2-40B4-BE49-F238E27FC236}">
                  <a16:creationId xmlns:a16="http://schemas.microsoft.com/office/drawing/2014/main" id="{DDA36360-CA14-4BA3-817D-DCC27CE2BE7E}"/>
                </a:ext>
              </a:extLst>
            </p:cNvPr>
            <p:cNvCxnSpPr/>
            <p:nvPr/>
          </p:nvCxnSpPr>
          <p:spPr bwMode="auto">
            <a:xfrm>
              <a:off x="593558" y="2951748"/>
              <a:ext cx="1171073" cy="0"/>
            </a:xfrm>
            <a:prstGeom prst="line">
              <a:avLst/>
            </a:prstGeom>
            <a:solidFill>
              <a:schemeClr val="accent1"/>
            </a:solidFill>
            <a:ln w="28575" cap="flat" cmpd="sng" algn="ctr">
              <a:solidFill>
                <a:schemeClr val="accent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 name="613131">
            <a:extLst>
              <a:ext uri="{FF2B5EF4-FFF2-40B4-BE49-F238E27FC236}">
                <a16:creationId xmlns:a16="http://schemas.microsoft.com/office/drawing/2014/main" id="{9D5C1A97-3983-DF0E-BE68-3EF88363DC9A}"/>
              </a:ext>
            </a:extLst>
          </p:cNvPr>
          <p:cNvSpPr/>
          <p:nvPr/>
        </p:nvSpPr>
        <p:spPr>
          <a:xfrm>
            <a:off x="4251993" y="1010989"/>
            <a:ext cx="4134466"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直播选品的策略</a:t>
            </a:r>
          </a:p>
        </p:txBody>
      </p:sp>
      <p:sp>
        <p:nvSpPr>
          <p:cNvPr id="36" name="633117">
            <a:extLst>
              <a:ext uri="{FF2B5EF4-FFF2-40B4-BE49-F238E27FC236}">
                <a16:creationId xmlns:a16="http://schemas.microsoft.com/office/drawing/2014/main" id="{870AE939-2664-4702-A64E-4BD67188DF62}"/>
              </a:ext>
            </a:extLst>
          </p:cNvPr>
          <p:cNvSpPr/>
          <p:nvPr/>
        </p:nvSpPr>
        <p:spPr bwMode="auto">
          <a:xfrm>
            <a:off x="2233402" y="4735146"/>
            <a:ext cx="227785" cy="227785"/>
          </a:xfrm>
          <a:prstGeom prst="ellipse">
            <a:avLst/>
          </a:prstGeom>
          <a:solidFill>
            <a:schemeClr val="bg1">
              <a:lumMod val="65000"/>
            </a:schemeClr>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endParaRPr lang="zh-CN" altLang="en-US" sz="1998">
              <a:solidFill>
                <a:srgbClr val="FFFFFF"/>
              </a:solidFill>
              <a:latin typeface="思源黑体 Light" panose="020B0300000000000000" pitchFamily="34" charset="-122"/>
              <a:ea typeface="思源黑体 Light" panose="020B0300000000000000" pitchFamily="34" charset="-122"/>
            </a:endParaRPr>
          </a:p>
        </p:txBody>
      </p:sp>
      <p:sp>
        <p:nvSpPr>
          <p:cNvPr id="38" name="840718">
            <a:extLst>
              <a:ext uri="{FF2B5EF4-FFF2-40B4-BE49-F238E27FC236}">
                <a16:creationId xmlns:a16="http://schemas.microsoft.com/office/drawing/2014/main" id="{3D01E193-1DA5-4F08-B475-E0425796EFA5}"/>
              </a:ext>
            </a:extLst>
          </p:cNvPr>
          <p:cNvSpPr/>
          <p:nvPr/>
        </p:nvSpPr>
        <p:spPr bwMode="auto">
          <a:xfrm>
            <a:off x="4494818" y="4764475"/>
            <a:ext cx="227785" cy="227785"/>
          </a:xfrm>
          <a:prstGeom prst="ellipse">
            <a:avLst/>
          </a:prstGeom>
          <a:solidFill>
            <a:schemeClr val="bg1">
              <a:lumMod val="65000"/>
            </a:schemeClr>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endParaRPr lang="zh-CN" altLang="en-US" sz="1998">
              <a:solidFill>
                <a:srgbClr val="FFFFFF"/>
              </a:solidFill>
              <a:latin typeface="思源黑体 Light" panose="020B0300000000000000" pitchFamily="34" charset="-122"/>
              <a:ea typeface="思源黑体 Light" panose="020B0300000000000000" pitchFamily="34" charset="-122"/>
            </a:endParaRPr>
          </a:p>
        </p:txBody>
      </p:sp>
      <p:sp>
        <p:nvSpPr>
          <p:cNvPr id="43" name="635430">
            <a:extLst>
              <a:ext uri="{FF2B5EF4-FFF2-40B4-BE49-F238E27FC236}">
                <a16:creationId xmlns:a16="http://schemas.microsoft.com/office/drawing/2014/main" id="{F52E32D0-8EC7-4C6A-B4E1-1F264B2E1CEB}"/>
              </a:ext>
            </a:extLst>
          </p:cNvPr>
          <p:cNvSpPr/>
          <p:nvPr/>
        </p:nvSpPr>
        <p:spPr bwMode="auto">
          <a:xfrm>
            <a:off x="11022125" y="5570377"/>
            <a:ext cx="227785" cy="227785"/>
          </a:xfrm>
          <a:prstGeom prst="ellipse">
            <a:avLst/>
          </a:prstGeom>
          <a:solidFill>
            <a:schemeClr val="bg1">
              <a:lumMod val="65000"/>
            </a:schemeClr>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endParaRPr lang="zh-CN" altLang="en-US" sz="1998">
              <a:solidFill>
                <a:srgbClr val="FFFFFF"/>
              </a:solidFill>
              <a:latin typeface="思源黑体 Light" panose="020B0300000000000000" pitchFamily="34" charset="-122"/>
              <a:ea typeface="思源黑体 Light" panose="020B0300000000000000" pitchFamily="34" charset="-122"/>
            </a:endParaRPr>
          </a:p>
        </p:txBody>
      </p:sp>
      <p:sp>
        <p:nvSpPr>
          <p:cNvPr id="42" name="263010">
            <a:extLst>
              <a:ext uri="{FF2B5EF4-FFF2-40B4-BE49-F238E27FC236}">
                <a16:creationId xmlns:a16="http://schemas.microsoft.com/office/drawing/2014/main" id="{8056C0CE-42C6-4854-8D70-FE4B57A19FF1}"/>
              </a:ext>
            </a:extLst>
          </p:cNvPr>
          <p:cNvSpPr/>
          <p:nvPr/>
        </p:nvSpPr>
        <p:spPr bwMode="auto">
          <a:xfrm>
            <a:off x="9710069" y="4650581"/>
            <a:ext cx="227785" cy="227785"/>
          </a:xfrm>
          <a:prstGeom prst="ellipse">
            <a:avLst/>
          </a:prstGeom>
          <a:solidFill>
            <a:schemeClr val="bg1">
              <a:lumMod val="65000"/>
            </a:schemeClr>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endParaRPr lang="zh-CN" altLang="en-US" sz="1998">
              <a:solidFill>
                <a:srgbClr val="FFFFFF"/>
              </a:solidFill>
              <a:latin typeface="思源黑体 Light" panose="020B0300000000000000" pitchFamily="34" charset="-122"/>
              <a:ea typeface="思源黑体 Light" panose="020B0300000000000000" pitchFamily="34" charset="-122"/>
            </a:endParaRPr>
          </a:p>
        </p:txBody>
      </p:sp>
      <p:sp>
        <p:nvSpPr>
          <p:cNvPr id="40" name="056419">
            <a:extLst>
              <a:ext uri="{FF2B5EF4-FFF2-40B4-BE49-F238E27FC236}">
                <a16:creationId xmlns:a16="http://schemas.microsoft.com/office/drawing/2014/main" id="{D82035C2-A4D1-40BE-9A4B-AC387C77F003}"/>
              </a:ext>
            </a:extLst>
          </p:cNvPr>
          <p:cNvSpPr/>
          <p:nvPr/>
        </p:nvSpPr>
        <p:spPr bwMode="auto">
          <a:xfrm>
            <a:off x="7188551" y="4650582"/>
            <a:ext cx="227785" cy="227785"/>
          </a:xfrm>
          <a:prstGeom prst="ellipse">
            <a:avLst/>
          </a:prstGeom>
          <a:solidFill>
            <a:schemeClr val="bg1">
              <a:lumMod val="65000"/>
            </a:schemeClr>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endParaRPr lang="zh-CN" altLang="en-US" sz="1998">
              <a:solidFill>
                <a:srgbClr val="FFFFFF"/>
              </a:solidFill>
              <a:latin typeface="思源黑体 Light" panose="020B0300000000000000" pitchFamily="34" charset="-122"/>
              <a:ea typeface="思源黑体 Light" panose="020B0300000000000000" pitchFamily="34" charset="-122"/>
            </a:endParaRPr>
          </a:p>
        </p:txBody>
      </p:sp>
      <p:sp>
        <p:nvSpPr>
          <p:cNvPr id="41" name="428839">
            <a:extLst>
              <a:ext uri="{FF2B5EF4-FFF2-40B4-BE49-F238E27FC236}">
                <a16:creationId xmlns:a16="http://schemas.microsoft.com/office/drawing/2014/main" id="{3552F154-0420-4194-ABB4-0F2E980819E1}"/>
              </a:ext>
            </a:extLst>
          </p:cNvPr>
          <p:cNvSpPr/>
          <p:nvPr/>
        </p:nvSpPr>
        <p:spPr bwMode="auto">
          <a:xfrm>
            <a:off x="8386459" y="5438934"/>
            <a:ext cx="227785" cy="227785"/>
          </a:xfrm>
          <a:prstGeom prst="ellipse">
            <a:avLst/>
          </a:prstGeom>
          <a:solidFill>
            <a:schemeClr val="bg1">
              <a:lumMod val="65000"/>
            </a:schemeClr>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endParaRPr lang="zh-CN" altLang="en-US" sz="1998">
              <a:solidFill>
                <a:srgbClr val="FFFFFF"/>
              </a:solidFill>
              <a:latin typeface="思源黑体 Light" panose="020B0300000000000000" pitchFamily="34" charset="-122"/>
              <a:ea typeface="思源黑体 Light" panose="020B0300000000000000" pitchFamily="34" charset="-122"/>
            </a:endParaRPr>
          </a:p>
        </p:txBody>
      </p:sp>
      <p:sp>
        <p:nvSpPr>
          <p:cNvPr id="39" name="212248">
            <a:extLst>
              <a:ext uri="{FF2B5EF4-FFF2-40B4-BE49-F238E27FC236}">
                <a16:creationId xmlns:a16="http://schemas.microsoft.com/office/drawing/2014/main" id="{5FD8728B-898B-453B-87F1-036A0B19C6A2}"/>
              </a:ext>
            </a:extLst>
          </p:cNvPr>
          <p:cNvSpPr/>
          <p:nvPr/>
        </p:nvSpPr>
        <p:spPr bwMode="auto">
          <a:xfrm>
            <a:off x="5799732" y="5474157"/>
            <a:ext cx="227785" cy="227785"/>
          </a:xfrm>
          <a:prstGeom prst="ellipse">
            <a:avLst/>
          </a:prstGeom>
          <a:solidFill>
            <a:schemeClr val="bg1">
              <a:lumMod val="65000"/>
            </a:schemeClr>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endParaRPr lang="zh-CN" altLang="en-US" sz="1998">
              <a:solidFill>
                <a:srgbClr val="FFFFFF"/>
              </a:solidFill>
              <a:latin typeface="思源黑体 Light" panose="020B0300000000000000" pitchFamily="34" charset="-122"/>
              <a:ea typeface="思源黑体 Light" panose="020B0300000000000000" pitchFamily="34" charset="-122"/>
            </a:endParaRPr>
          </a:p>
        </p:txBody>
      </p:sp>
    </p:spTree>
    <p:extLst>
      <p:ext uri="{BB962C8B-B14F-4D97-AF65-F5344CB8AC3E}">
        <p14:creationId xmlns:p14="http://schemas.microsoft.com/office/powerpoint/2010/main" val="2644037110"/>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4" name="006538">
            <a:extLst>
              <a:ext uri="{FF2B5EF4-FFF2-40B4-BE49-F238E27FC236}">
                <a16:creationId xmlns:a16="http://schemas.microsoft.com/office/drawing/2014/main" id="{6E90F562-81EF-4356-B1F9-D06CE244C47D}"/>
              </a:ext>
            </a:extLst>
          </p:cNvPr>
          <p:cNvGrpSpPr/>
          <p:nvPr/>
        </p:nvGrpSpPr>
        <p:grpSpPr>
          <a:xfrm>
            <a:off x="1476350" y="1588303"/>
            <a:ext cx="4458626" cy="2090610"/>
            <a:chOff x="1040072" y="1336757"/>
            <a:chExt cx="4897157" cy="2092244"/>
          </a:xfrm>
        </p:grpSpPr>
        <p:sp>
          <p:nvSpPr>
            <p:cNvPr id="135" name="矩形: 圆角 134">
              <a:extLst>
                <a:ext uri="{FF2B5EF4-FFF2-40B4-BE49-F238E27FC236}">
                  <a16:creationId xmlns:a16="http://schemas.microsoft.com/office/drawing/2014/main" id="{B9A82C68-8CDB-4CC6-9A03-E00F9B250ED1}"/>
                </a:ext>
              </a:extLst>
            </p:cNvPr>
            <p:cNvSpPr/>
            <p:nvPr/>
          </p:nvSpPr>
          <p:spPr bwMode="auto">
            <a:xfrm>
              <a:off x="1040072" y="1336757"/>
              <a:ext cx="4897157" cy="2092243"/>
            </a:xfrm>
            <a:prstGeom prst="roundRect">
              <a:avLst>
                <a:gd name="adj" fmla="val 9888"/>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36" name="任意多边形: 形状 135">
              <a:extLst>
                <a:ext uri="{FF2B5EF4-FFF2-40B4-BE49-F238E27FC236}">
                  <a16:creationId xmlns:a16="http://schemas.microsoft.com/office/drawing/2014/main" id="{4688145B-4015-44E9-8950-BE707859FCF4}"/>
                </a:ext>
              </a:extLst>
            </p:cNvPr>
            <p:cNvSpPr/>
            <p:nvPr/>
          </p:nvSpPr>
          <p:spPr bwMode="auto">
            <a:xfrm>
              <a:off x="5718927" y="1336758"/>
              <a:ext cx="217003" cy="2092243"/>
            </a:xfrm>
            <a:custGeom>
              <a:avLst/>
              <a:gdLst>
                <a:gd name="connsiteX0" fmla="*/ 0 w 217003"/>
                <a:gd name="connsiteY0" fmla="*/ 0 h 2092243"/>
                <a:gd name="connsiteX1" fmla="*/ 10122 w 217003"/>
                <a:gd name="connsiteY1" fmla="*/ 0 h 2092243"/>
                <a:gd name="connsiteX2" fmla="*/ 217003 w 217003"/>
                <a:gd name="connsiteY2" fmla="*/ 206881 h 2092243"/>
                <a:gd name="connsiteX3" fmla="*/ 217003 w 217003"/>
                <a:gd name="connsiteY3" fmla="*/ 1885362 h 2092243"/>
                <a:gd name="connsiteX4" fmla="*/ 10122 w 217003"/>
                <a:gd name="connsiteY4" fmla="*/ 2092243 h 2092243"/>
                <a:gd name="connsiteX5" fmla="*/ 0 w 217003"/>
                <a:gd name="connsiteY5" fmla="*/ 2092243 h 2092243"/>
                <a:gd name="connsiteX6" fmla="*/ 0 w 217003"/>
                <a:gd name="connsiteY6" fmla="*/ 0 h 209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03" h="2092243">
                  <a:moveTo>
                    <a:pt x="0" y="0"/>
                  </a:moveTo>
                  <a:lnTo>
                    <a:pt x="10122" y="0"/>
                  </a:lnTo>
                  <a:cubicBezTo>
                    <a:pt x="124379" y="0"/>
                    <a:pt x="217003" y="92624"/>
                    <a:pt x="217003" y="206881"/>
                  </a:cubicBezTo>
                  <a:lnTo>
                    <a:pt x="217003" y="1885362"/>
                  </a:lnTo>
                  <a:cubicBezTo>
                    <a:pt x="217003" y="1999619"/>
                    <a:pt x="124379" y="2092243"/>
                    <a:pt x="10122" y="2092243"/>
                  </a:cubicBezTo>
                  <a:lnTo>
                    <a:pt x="0" y="2092243"/>
                  </a:lnTo>
                  <a:lnTo>
                    <a:pt x="0" y="0"/>
                  </a:lnTo>
                  <a:close/>
                </a:path>
              </a:pathLst>
            </a:custGeom>
            <a:solidFill>
              <a:srgbClr val="0760D9"/>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37" name="378968">
            <a:extLst>
              <a:ext uri="{FF2B5EF4-FFF2-40B4-BE49-F238E27FC236}">
                <a16:creationId xmlns:a16="http://schemas.microsoft.com/office/drawing/2014/main" id="{D184A98C-5991-4A64-A754-A8F857B3513E}"/>
              </a:ext>
            </a:extLst>
          </p:cNvPr>
          <p:cNvSpPr/>
          <p:nvPr/>
        </p:nvSpPr>
        <p:spPr>
          <a:xfrm>
            <a:off x="2048592" y="1787327"/>
            <a:ext cx="3093680" cy="707630"/>
          </a:xfrm>
          <a:prstGeom prst="rect">
            <a:avLst/>
          </a:prstGeom>
        </p:spPr>
        <p:txBody>
          <a:bodyPr wrap="square">
            <a:spAutoFit/>
          </a:bodyPr>
          <a:lstStyle/>
          <a:p>
            <a:pPr defTabSz="914034" fontAlgn="base">
              <a:spcBef>
                <a:spcPct val="0"/>
              </a:spcBef>
              <a:spcAft>
                <a:spcPct val="0"/>
              </a:spcAft>
            </a:pP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职业化的直播者应当也是商品经营者</a:t>
            </a:r>
          </a:p>
        </p:txBody>
      </p:sp>
      <p:sp>
        <p:nvSpPr>
          <p:cNvPr id="138" name="740388">
            <a:extLst>
              <a:ext uri="{FF2B5EF4-FFF2-40B4-BE49-F238E27FC236}">
                <a16:creationId xmlns:a16="http://schemas.microsoft.com/office/drawing/2014/main" id="{260E4A25-7C9C-4843-BF20-CB40F5911EAA}"/>
              </a:ext>
            </a:extLst>
          </p:cNvPr>
          <p:cNvSpPr/>
          <p:nvPr/>
        </p:nvSpPr>
        <p:spPr>
          <a:xfrm>
            <a:off x="1763535" y="2503235"/>
            <a:ext cx="3660262" cy="952568"/>
          </a:xfrm>
          <a:prstGeom prst="rect">
            <a:avLst/>
          </a:prstGeom>
          <a:noFill/>
        </p:spPr>
        <p:txBody>
          <a:bodyPr wrap="square">
            <a:spAutoFit/>
          </a:bodyPr>
          <a:lstStyle/>
          <a:p>
            <a:pPr algn="just" defTabSz="914034" fontAlgn="base">
              <a:lnSpc>
                <a:spcPct val="120000"/>
              </a:lnSpc>
              <a:spcBef>
                <a:spcPct val="0"/>
              </a:spcBef>
              <a:spcAft>
                <a:spcPct val="0"/>
              </a:spcAft>
            </a:pPr>
            <a:r>
              <a:rPr lang="zh-CN" altLang="en-US" sz="1598" dirty="0">
                <a:solidFill>
                  <a:srgbClr val="000000"/>
                </a:solidFill>
                <a:latin typeface="优设标题黑" panose="00000500000000000000" pitchFamily="2" charset="-122"/>
                <a:ea typeface="优设标题黑" panose="00000500000000000000" pitchFamily="2" charset="-122"/>
                <a:sym typeface="+mn-lt"/>
              </a:rPr>
              <a:t>“商品经营者”不仅限于商品供货者、商品直接销售者，也包含从事商品直播营销推广宣传的直播者。</a:t>
            </a:r>
          </a:p>
        </p:txBody>
      </p:sp>
      <p:grpSp>
        <p:nvGrpSpPr>
          <p:cNvPr id="139" name="584569">
            <a:extLst>
              <a:ext uri="{FF2B5EF4-FFF2-40B4-BE49-F238E27FC236}">
                <a16:creationId xmlns:a16="http://schemas.microsoft.com/office/drawing/2014/main" id="{5E157405-1C6B-4176-B7C5-1C7301040F30}"/>
              </a:ext>
            </a:extLst>
          </p:cNvPr>
          <p:cNvGrpSpPr/>
          <p:nvPr/>
        </p:nvGrpSpPr>
        <p:grpSpPr>
          <a:xfrm>
            <a:off x="1331669" y="1554910"/>
            <a:ext cx="726507" cy="595734"/>
            <a:chOff x="5159375" y="693738"/>
            <a:chExt cx="476251" cy="390525"/>
          </a:xfrm>
        </p:grpSpPr>
        <p:sp>
          <p:nvSpPr>
            <p:cNvPr id="140" name="Freeform 5">
              <a:extLst>
                <a:ext uri="{FF2B5EF4-FFF2-40B4-BE49-F238E27FC236}">
                  <a16:creationId xmlns:a16="http://schemas.microsoft.com/office/drawing/2014/main" id="{9F50CDD8-1D41-40DA-A55C-6BDAD038F17B}"/>
                </a:ext>
              </a:extLst>
            </p:cNvPr>
            <p:cNvSpPr>
              <a:spLocks/>
            </p:cNvSpPr>
            <p:nvPr/>
          </p:nvSpPr>
          <p:spPr bwMode="auto">
            <a:xfrm>
              <a:off x="5159375" y="693738"/>
              <a:ext cx="465138" cy="23813"/>
            </a:xfrm>
            <a:custGeom>
              <a:avLst/>
              <a:gdLst>
                <a:gd name="T0" fmla="*/ 0 w 1277"/>
                <a:gd name="T1" fmla="*/ 66 h 66"/>
                <a:gd name="T2" fmla="*/ 1221 w 1277"/>
                <a:gd name="T3" fmla="*/ 66 h 66"/>
                <a:gd name="T4" fmla="*/ 1277 w 1277"/>
                <a:gd name="T5" fmla="*/ 0 h 66"/>
                <a:gd name="T6" fmla="*/ 56 w 1277"/>
                <a:gd name="T7" fmla="*/ 0 h 66"/>
                <a:gd name="T8" fmla="*/ 0 w 1277"/>
                <a:gd name="T9" fmla="*/ 66 h 66"/>
              </a:gdLst>
              <a:ahLst/>
              <a:cxnLst>
                <a:cxn ang="0">
                  <a:pos x="T0" y="T1"/>
                </a:cxn>
                <a:cxn ang="0">
                  <a:pos x="T2" y="T3"/>
                </a:cxn>
                <a:cxn ang="0">
                  <a:pos x="T4" y="T5"/>
                </a:cxn>
                <a:cxn ang="0">
                  <a:pos x="T6" y="T7"/>
                </a:cxn>
                <a:cxn ang="0">
                  <a:pos x="T8" y="T9"/>
                </a:cxn>
              </a:cxnLst>
              <a:rect l="0" t="0" r="r" b="b"/>
              <a:pathLst>
                <a:path w="1277" h="66">
                  <a:moveTo>
                    <a:pt x="0" y="66"/>
                  </a:moveTo>
                  <a:cubicBezTo>
                    <a:pt x="384" y="66"/>
                    <a:pt x="837" y="66"/>
                    <a:pt x="1221" y="66"/>
                  </a:cubicBezTo>
                  <a:cubicBezTo>
                    <a:pt x="1234" y="34"/>
                    <a:pt x="1248" y="10"/>
                    <a:pt x="1277" y="0"/>
                  </a:cubicBezTo>
                  <a:cubicBezTo>
                    <a:pt x="893" y="0"/>
                    <a:pt x="440" y="0"/>
                    <a:pt x="56" y="0"/>
                  </a:cubicBezTo>
                  <a:cubicBezTo>
                    <a:pt x="13" y="8"/>
                    <a:pt x="0" y="40"/>
                    <a:pt x="0" y="66"/>
                  </a:cubicBezTo>
                  <a:close/>
                </a:path>
              </a:pathLst>
            </a:custGeom>
            <a:solidFill>
              <a:schemeClr val="accent1">
                <a:lumMod val="50000"/>
              </a:schemeClr>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41" name="Freeform 6">
              <a:extLst>
                <a:ext uri="{FF2B5EF4-FFF2-40B4-BE49-F238E27FC236}">
                  <a16:creationId xmlns:a16="http://schemas.microsoft.com/office/drawing/2014/main" id="{D71BCF35-015C-4180-9D47-EA4E89F5AA6D}"/>
                </a:ext>
              </a:extLst>
            </p:cNvPr>
            <p:cNvSpPr>
              <a:spLocks/>
            </p:cNvSpPr>
            <p:nvPr/>
          </p:nvSpPr>
          <p:spPr bwMode="auto">
            <a:xfrm>
              <a:off x="5180013" y="693738"/>
              <a:ext cx="455613" cy="390525"/>
            </a:xfrm>
            <a:custGeom>
              <a:avLst/>
              <a:gdLst>
                <a:gd name="T0" fmla="*/ 1221 w 1252"/>
                <a:gd name="T1" fmla="*/ 0 h 1062"/>
                <a:gd name="T2" fmla="*/ 1252 w 1252"/>
                <a:gd name="T3" fmla="*/ 88 h 1062"/>
                <a:gd name="T4" fmla="*/ 1252 w 1252"/>
                <a:gd name="T5" fmla="*/ 934 h 1062"/>
                <a:gd name="T6" fmla="*/ 1124 w 1252"/>
                <a:gd name="T7" fmla="*/ 1062 h 1062"/>
                <a:gd name="T8" fmla="*/ 159 w 1252"/>
                <a:gd name="T9" fmla="*/ 1062 h 1062"/>
                <a:gd name="T10" fmla="*/ 31 w 1252"/>
                <a:gd name="T11" fmla="*/ 934 h 1062"/>
                <a:gd name="T12" fmla="*/ 31 w 1252"/>
                <a:gd name="T13" fmla="*/ 79 h 1062"/>
                <a:gd name="T14" fmla="*/ 0 w 1252"/>
                <a:gd name="T15" fmla="*/ 0 h 1062"/>
                <a:gd name="T16" fmla="*/ 1221 w 1252"/>
                <a:gd name="T17" fmla="*/ 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2" h="1062">
                  <a:moveTo>
                    <a:pt x="1221" y="0"/>
                  </a:moveTo>
                  <a:cubicBezTo>
                    <a:pt x="1232" y="9"/>
                    <a:pt x="1252" y="35"/>
                    <a:pt x="1252" y="88"/>
                  </a:cubicBezTo>
                  <a:lnTo>
                    <a:pt x="1252" y="934"/>
                  </a:lnTo>
                  <a:cubicBezTo>
                    <a:pt x="1252" y="1005"/>
                    <a:pt x="1195" y="1062"/>
                    <a:pt x="1124" y="1062"/>
                  </a:cubicBezTo>
                  <a:lnTo>
                    <a:pt x="159" y="1062"/>
                  </a:lnTo>
                  <a:cubicBezTo>
                    <a:pt x="88" y="1062"/>
                    <a:pt x="31" y="1005"/>
                    <a:pt x="31" y="934"/>
                  </a:cubicBezTo>
                  <a:cubicBezTo>
                    <a:pt x="31" y="649"/>
                    <a:pt x="31" y="364"/>
                    <a:pt x="31" y="79"/>
                  </a:cubicBezTo>
                  <a:cubicBezTo>
                    <a:pt x="30" y="43"/>
                    <a:pt x="21" y="16"/>
                    <a:pt x="0" y="0"/>
                  </a:cubicBezTo>
                  <a:cubicBezTo>
                    <a:pt x="407" y="0"/>
                    <a:pt x="814" y="0"/>
                    <a:pt x="1221" y="0"/>
                  </a:cubicBezTo>
                  <a:close/>
                </a:path>
              </a:pathLst>
            </a:custGeom>
            <a:solidFill>
              <a:srgbClr val="0760D9"/>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42" name="956989">
            <a:extLst>
              <a:ext uri="{FF2B5EF4-FFF2-40B4-BE49-F238E27FC236}">
                <a16:creationId xmlns:a16="http://schemas.microsoft.com/office/drawing/2014/main" id="{8D0480A4-37AB-4477-941C-084E0A460DF6}"/>
              </a:ext>
            </a:extLst>
          </p:cNvPr>
          <p:cNvSpPr txBox="1"/>
          <p:nvPr/>
        </p:nvSpPr>
        <p:spPr>
          <a:xfrm>
            <a:off x="1524294" y="1532513"/>
            <a:ext cx="484483" cy="645827"/>
          </a:xfrm>
          <a:prstGeom prst="rect">
            <a:avLst/>
          </a:prstGeom>
          <a:noFill/>
        </p:spPr>
        <p:txBody>
          <a:bodyPr wrap="square" rtlCol="0">
            <a:spAutoFit/>
          </a:bodyPr>
          <a:lstStyle/>
          <a:p>
            <a:pPr defTabSz="914034" fontAlgn="base">
              <a:spcBef>
                <a:spcPct val="0"/>
              </a:spcBef>
              <a:spcAft>
                <a:spcPct val="0"/>
              </a:spcAft>
            </a:pPr>
            <a:r>
              <a:rPr lang="en-US" altLang="zh-CN" sz="3598" dirty="0">
                <a:solidFill>
                  <a:srgbClr val="FFFFFF"/>
                </a:solidFill>
                <a:latin typeface="优设标题黑" panose="00000500000000000000" pitchFamily="2" charset="-122"/>
                <a:ea typeface="优设标题黑" panose="00000500000000000000" pitchFamily="2" charset="-122"/>
              </a:rPr>
              <a:t>1</a:t>
            </a:r>
            <a:endParaRPr lang="zh-CN" altLang="en-US" sz="3598" dirty="0">
              <a:solidFill>
                <a:srgbClr val="FFFFFF"/>
              </a:solidFill>
              <a:latin typeface="优设标题黑" panose="00000500000000000000" pitchFamily="2" charset="-122"/>
              <a:ea typeface="优设标题黑" panose="00000500000000000000" pitchFamily="2" charset="-122"/>
            </a:endParaRPr>
          </a:p>
        </p:txBody>
      </p:sp>
      <p:sp>
        <p:nvSpPr>
          <p:cNvPr id="143" name="791160">
            <a:extLst>
              <a:ext uri="{FF2B5EF4-FFF2-40B4-BE49-F238E27FC236}">
                <a16:creationId xmlns:a16="http://schemas.microsoft.com/office/drawing/2014/main" id="{E602B730-776A-473F-9C24-7902502CBB27}"/>
              </a:ext>
            </a:extLst>
          </p:cNvPr>
          <p:cNvSpPr/>
          <p:nvPr/>
        </p:nvSpPr>
        <p:spPr bwMode="auto">
          <a:xfrm>
            <a:off x="6439647" y="1585825"/>
            <a:ext cx="4378236" cy="2090609"/>
          </a:xfrm>
          <a:prstGeom prst="roundRect">
            <a:avLst>
              <a:gd name="adj" fmla="val 9888"/>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44" name="163580">
            <a:extLst>
              <a:ext uri="{FF2B5EF4-FFF2-40B4-BE49-F238E27FC236}">
                <a16:creationId xmlns:a16="http://schemas.microsoft.com/office/drawing/2014/main" id="{A00FF9BA-B63C-43E9-A106-FFC525D21425}"/>
              </a:ext>
            </a:extLst>
          </p:cNvPr>
          <p:cNvSpPr/>
          <p:nvPr/>
        </p:nvSpPr>
        <p:spPr>
          <a:xfrm>
            <a:off x="6931498" y="1784850"/>
            <a:ext cx="3286377" cy="707630"/>
          </a:xfrm>
          <a:prstGeom prst="rect">
            <a:avLst/>
          </a:prstGeom>
        </p:spPr>
        <p:txBody>
          <a:bodyPr wrap="square">
            <a:spAutoFit/>
          </a:bodyPr>
          <a:lstStyle/>
          <a:p>
            <a:pPr defTabSz="914034" fontAlgn="base">
              <a:spcBef>
                <a:spcPct val="0"/>
              </a:spcBef>
              <a:spcAft>
                <a:spcPct val="0"/>
              </a:spcAft>
            </a:pP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不同角色经营者的不同审查责任</a:t>
            </a:r>
          </a:p>
        </p:txBody>
      </p:sp>
      <p:sp>
        <p:nvSpPr>
          <p:cNvPr id="145" name="435009">
            <a:extLst>
              <a:ext uri="{FF2B5EF4-FFF2-40B4-BE49-F238E27FC236}">
                <a16:creationId xmlns:a16="http://schemas.microsoft.com/office/drawing/2014/main" id="{27CBD029-8CF5-4017-820B-7D96350F0349}"/>
              </a:ext>
            </a:extLst>
          </p:cNvPr>
          <p:cNvSpPr/>
          <p:nvPr/>
        </p:nvSpPr>
        <p:spPr>
          <a:xfrm>
            <a:off x="6792383" y="2427085"/>
            <a:ext cx="3541427" cy="1247649"/>
          </a:xfrm>
          <a:prstGeom prst="rect">
            <a:avLst/>
          </a:prstGeom>
          <a:noFill/>
        </p:spPr>
        <p:txBody>
          <a:bodyPr wrap="square">
            <a:spAutoFit/>
          </a:bodyPr>
          <a:lstStyle/>
          <a:p>
            <a:pPr algn="just" defTabSz="914034" fontAlgn="base">
              <a:lnSpc>
                <a:spcPct val="120000"/>
              </a:lnSpc>
              <a:spcBef>
                <a:spcPct val="0"/>
              </a:spcBef>
              <a:spcAft>
                <a:spcPct val="0"/>
              </a:spcAft>
            </a:pPr>
            <a:r>
              <a:rPr lang="en-US" altLang="zh-CN" sz="1598" dirty="0">
                <a:solidFill>
                  <a:srgbClr val="000000"/>
                </a:solidFill>
                <a:latin typeface="优设标题黑" panose="00000500000000000000" pitchFamily="2" charset="-122"/>
                <a:ea typeface="优设标题黑" panose="00000500000000000000" pitchFamily="2" charset="-122"/>
                <a:sym typeface="+mn-lt"/>
              </a:rPr>
              <a:t>《</a:t>
            </a:r>
            <a:r>
              <a:rPr lang="zh-CN" altLang="en-US" sz="1598" dirty="0">
                <a:solidFill>
                  <a:srgbClr val="000000"/>
                </a:solidFill>
                <a:latin typeface="优设标题黑" panose="00000500000000000000" pitchFamily="2" charset="-122"/>
                <a:ea typeface="优设标题黑" panose="00000500000000000000" pitchFamily="2" charset="-122"/>
                <a:sym typeface="+mn-lt"/>
              </a:rPr>
              <a:t>产品质量法</a:t>
            </a:r>
            <a:r>
              <a:rPr lang="en-US" altLang="zh-CN" sz="1598" dirty="0">
                <a:solidFill>
                  <a:srgbClr val="000000"/>
                </a:solidFill>
                <a:latin typeface="优设标题黑" panose="00000500000000000000" pitchFamily="2" charset="-122"/>
                <a:ea typeface="优设标题黑" panose="00000500000000000000" pitchFamily="2" charset="-122"/>
                <a:sym typeface="+mn-lt"/>
              </a:rPr>
              <a:t>》</a:t>
            </a:r>
            <a:r>
              <a:rPr lang="zh-CN" altLang="en-US" sz="1598" dirty="0">
                <a:solidFill>
                  <a:srgbClr val="000000"/>
                </a:solidFill>
                <a:latin typeface="优设标题黑" panose="00000500000000000000" pitchFamily="2" charset="-122"/>
                <a:ea typeface="优设标题黑" panose="00000500000000000000" pitchFamily="2" charset="-122"/>
                <a:sym typeface="+mn-lt"/>
              </a:rPr>
              <a:t>明确规定了销售者的审查责任，其第三十三条规定“销售者应当建立并执行进货检查验收制度，验明产品合格证明和其他标识。”</a:t>
            </a:r>
          </a:p>
        </p:txBody>
      </p:sp>
      <p:sp>
        <p:nvSpPr>
          <p:cNvPr id="146" name="370280">
            <a:extLst>
              <a:ext uri="{FF2B5EF4-FFF2-40B4-BE49-F238E27FC236}">
                <a16:creationId xmlns:a16="http://schemas.microsoft.com/office/drawing/2014/main" id="{79C3695F-5E68-438B-94CF-12C853951F1A}"/>
              </a:ext>
            </a:extLst>
          </p:cNvPr>
          <p:cNvSpPr/>
          <p:nvPr/>
        </p:nvSpPr>
        <p:spPr bwMode="auto">
          <a:xfrm>
            <a:off x="10617273" y="1585826"/>
            <a:ext cx="216833" cy="2090609"/>
          </a:xfrm>
          <a:custGeom>
            <a:avLst/>
            <a:gdLst>
              <a:gd name="connsiteX0" fmla="*/ 0 w 217003"/>
              <a:gd name="connsiteY0" fmla="*/ 0 h 2092243"/>
              <a:gd name="connsiteX1" fmla="*/ 10122 w 217003"/>
              <a:gd name="connsiteY1" fmla="*/ 0 h 2092243"/>
              <a:gd name="connsiteX2" fmla="*/ 217003 w 217003"/>
              <a:gd name="connsiteY2" fmla="*/ 206881 h 2092243"/>
              <a:gd name="connsiteX3" fmla="*/ 217003 w 217003"/>
              <a:gd name="connsiteY3" fmla="*/ 1885362 h 2092243"/>
              <a:gd name="connsiteX4" fmla="*/ 10122 w 217003"/>
              <a:gd name="connsiteY4" fmla="*/ 2092243 h 2092243"/>
              <a:gd name="connsiteX5" fmla="*/ 0 w 217003"/>
              <a:gd name="connsiteY5" fmla="*/ 2092243 h 2092243"/>
              <a:gd name="connsiteX6" fmla="*/ 0 w 217003"/>
              <a:gd name="connsiteY6" fmla="*/ 0 h 209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03" h="2092243">
                <a:moveTo>
                  <a:pt x="0" y="0"/>
                </a:moveTo>
                <a:lnTo>
                  <a:pt x="10122" y="0"/>
                </a:lnTo>
                <a:cubicBezTo>
                  <a:pt x="124379" y="0"/>
                  <a:pt x="217003" y="92624"/>
                  <a:pt x="217003" y="206881"/>
                </a:cubicBezTo>
                <a:lnTo>
                  <a:pt x="217003" y="1885362"/>
                </a:lnTo>
                <a:cubicBezTo>
                  <a:pt x="217003" y="1999619"/>
                  <a:pt x="124379" y="2092243"/>
                  <a:pt x="10122" y="2092243"/>
                </a:cubicBezTo>
                <a:lnTo>
                  <a:pt x="0" y="2092243"/>
                </a:lnTo>
                <a:lnTo>
                  <a:pt x="0" y="0"/>
                </a:lnTo>
                <a:close/>
              </a:path>
            </a:pathLst>
          </a:custGeom>
          <a:solidFill>
            <a:srgbClr val="FFC000"/>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nvGrpSpPr>
          <p:cNvPr id="147" name="641600">
            <a:extLst>
              <a:ext uri="{FF2B5EF4-FFF2-40B4-BE49-F238E27FC236}">
                <a16:creationId xmlns:a16="http://schemas.microsoft.com/office/drawing/2014/main" id="{9B85410E-D8B1-42CB-A0D4-98C1E766CB2A}"/>
              </a:ext>
            </a:extLst>
          </p:cNvPr>
          <p:cNvGrpSpPr/>
          <p:nvPr/>
        </p:nvGrpSpPr>
        <p:grpSpPr>
          <a:xfrm>
            <a:off x="6214576" y="1552433"/>
            <a:ext cx="726507" cy="595734"/>
            <a:chOff x="5159375" y="693738"/>
            <a:chExt cx="476251" cy="390525"/>
          </a:xfrm>
        </p:grpSpPr>
        <p:sp>
          <p:nvSpPr>
            <p:cNvPr id="148" name="Freeform 5">
              <a:extLst>
                <a:ext uri="{FF2B5EF4-FFF2-40B4-BE49-F238E27FC236}">
                  <a16:creationId xmlns:a16="http://schemas.microsoft.com/office/drawing/2014/main" id="{8FC6B77D-1DED-4E8A-93E8-AD270FE95FE4}"/>
                </a:ext>
              </a:extLst>
            </p:cNvPr>
            <p:cNvSpPr>
              <a:spLocks/>
            </p:cNvSpPr>
            <p:nvPr/>
          </p:nvSpPr>
          <p:spPr bwMode="auto">
            <a:xfrm>
              <a:off x="5159375" y="693738"/>
              <a:ext cx="465138" cy="23813"/>
            </a:xfrm>
            <a:custGeom>
              <a:avLst/>
              <a:gdLst>
                <a:gd name="T0" fmla="*/ 0 w 1277"/>
                <a:gd name="T1" fmla="*/ 66 h 66"/>
                <a:gd name="T2" fmla="*/ 1221 w 1277"/>
                <a:gd name="T3" fmla="*/ 66 h 66"/>
                <a:gd name="T4" fmla="*/ 1277 w 1277"/>
                <a:gd name="T5" fmla="*/ 0 h 66"/>
                <a:gd name="T6" fmla="*/ 56 w 1277"/>
                <a:gd name="T7" fmla="*/ 0 h 66"/>
                <a:gd name="T8" fmla="*/ 0 w 1277"/>
                <a:gd name="T9" fmla="*/ 66 h 66"/>
              </a:gdLst>
              <a:ahLst/>
              <a:cxnLst>
                <a:cxn ang="0">
                  <a:pos x="T0" y="T1"/>
                </a:cxn>
                <a:cxn ang="0">
                  <a:pos x="T2" y="T3"/>
                </a:cxn>
                <a:cxn ang="0">
                  <a:pos x="T4" y="T5"/>
                </a:cxn>
                <a:cxn ang="0">
                  <a:pos x="T6" y="T7"/>
                </a:cxn>
                <a:cxn ang="0">
                  <a:pos x="T8" y="T9"/>
                </a:cxn>
              </a:cxnLst>
              <a:rect l="0" t="0" r="r" b="b"/>
              <a:pathLst>
                <a:path w="1277" h="66">
                  <a:moveTo>
                    <a:pt x="0" y="66"/>
                  </a:moveTo>
                  <a:cubicBezTo>
                    <a:pt x="384" y="66"/>
                    <a:pt x="837" y="66"/>
                    <a:pt x="1221" y="66"/>
                  </a:cubicBezTo>
                  <a:cubicBezTo>
                    <a:pt x="1234" y="34"/>
                    <a:pt x="1248" y="10"/>
                    <a:pt x="1277" y="0"/>
                  </a:cubicBezTo>
                  <a:cubicBezTo>
                    <a:pt x="893" y="0"/>
                    <a:pt x="440" y="0"/>
                    <a:pt x="56" y="0"/>
                  </a:cubicBezTo>
                  <a:cubicBezTo>
                    <a:pt x="13" y="8"/>
                    <a:pt x="0" y="40"/>
                    <a:pt x="0" y="66"/>
                  </a:cubicBezTo>
                  <a:close/>
                </a:path>
              </a:pathLst>
            </a:custGeom>
            <a:solidFill>
              <a:schemeClr val="accent1">
                <a:lumMod val="50000"/>
              </a:schemeClr>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49" name="Freeform 6">
              <a:extLst>
                <a:ext uri="{FF2B5EF4-FFF2-40B4-BE49-F238E27FC236}">
                  <a16:creationId xmlns:a16="http://schemas.microsoft.com/office/drawing/2014/main" id="{BA8F3E75-F4DE-42C1-8C6D-BEE503861F75}"/>
                </a:ext>
              </a:extLst>
            </p:cNvPr>
            <p:cNvSpPr>
              <a:spLocks/>
            </p:cNvSpPr>
            <p:nvPr/>
          </p:nvSpPr>
          <p:spPr bwMode="auto">
            <a:xfrm>
              <a:off x="5180013" y="693738"/>
              <a:ext cx="455613" cy="390525"/>
            </a:xfrm>
            <a:custGeom>
              <a:avLst/>
              <a:gdLst>
                <a:gd name="T0" fmla="*/ 1221 w 1252"/>
                <a:gd name="T1" fmla="*/ 0 h 1062"/>
                <a:gd name="T2" fmla="*/ 1252 w 1252"/>
                <a:gd name="T3" fmla="*/ 88 h 1062"/>
                <a:gd name="T4" fmla="*/ 1252 w 1252"/>
                <a:gd name="T5" fmla="*/ 934 h 1062"/>
                <a:gd name="T6" fmla="*/ 1124 w 1252"/>
                <a:gd name="T7" fmla="*/ 1062 h 1062"/>
                <a:gd name="T8" fmla="*/ 159 w 1252"/>
                <a:gd name="T9" fmla="*/ 1062 h 1062"/>
                <a:gd name="T10" fmla="*/ 31 w 1252"/>
                <a:gd name="T11" fmla="*/ 934 h 1062"/>
                <a:gd name="T12" fmla="*/ 31 w 1252"/>
                <a:gd name="T13" fmla="*/ 79 h 1062"/>
                <a:gd name="T14" fmla="*/ 0 w 1252"/>
                <a:gd name="T15" fmla="*/ 0 h 1062"/>
                <a:gd name="T16" fmla="*/ 1221 w 1252"/>
                <a:gd name="T17" fmla="*/ 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2" h="1062">
                  <a:moveTo>
                    <a:pt x="1221" y="0"/>
                  </a:moveTo>
                  <a:cubicBezTo>
                    <a:pt x="1232" y="9"/>
                    <a:pt x="1252" y="35"/>
                    <a:pt x="1252" y="88"/>
                  </a:cubicBezTo>
                  <a:lnTo>
                    <a:pt x="1252" y="934"/>
                  </a:lnTo>
                  <a:cubicBezTo>
                    <a:pt x="1252" y="1005"/>
                    <a:pt x="1195" y="1062"/>
                    <a:pt x="1124" y="1062"/>
                  </a:cubicBezTo>
                  <a:lnTo>
                    <a:pt x="159" y="1062"/>
                  </a:lnTo>
                  <a:cubicBezTo>
                    <a:pt x="88" y="1062"/>
                    <a:pt x="31" y="1005"/>
                    <a:pt x="31" y="934"/>
                  </a:cubicBezTo>
                  <a:cubicBezTo>
                    <a:pt x="31" y="649"/>
                    <a:pt x="31" y="364"/>
                    <a:pt x="31" y="79"/>
                  </a:cubicBezTo>
                  <a:cubicBezTo>
                    <a:pt x="30" y="43"/>
                    <a:pt x="21" y="16"/>
                    <a:pt x="0" y="0"/>
                  </a:cubicBezTo>
                  <a:cubicBezTo>
                    <a:pt x="407" y="0"/>
                    <a:pt x="814" y="0"/>
                    <a:pt x="1221" y="0"/>
                  </a:cubicBezTo>
                  <a:close/>
                </a:path>
              </a:pathLst>
            </a:custGeom>
            <a:solidFill>
              <a:srgbClr val="FFC000"/>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50" name="003020">
            <a:extLst>
              <a:ext uri="{FF2B5EF4-FFF2-40B4-BE49-F238E27FC236}">
                <a16:creationId xmlns:a16="http://schemas.microsoft.com/office/drawing/2014/main" id="{9CCD8D45-7B6A-4A5A-B092-B51F6BF943B6}"/>
              </a:ext>
            </a:extLst>
          </p:cNvPr>
          <p:cNvSpPr txBox="1"/>
          <p:nvPr/>
        </p:nvSpPr>
        <p:spPr>
          <a:xfrm>
            <a:off x="6407201" y="1530036"/>
            <a:ext cx="484483" cy="645827"/>
          </a:xfrm>
          <a:prstGeom prst="rect">
            <a:avLst/>
          </a:prstGeom>
          <a:noFill/>
        </p:spPr>
        <p:txBody>
          <a:bodyPr wrap="square" rtlCol="0">
            <a:spAutoFit/>
          </a:bodyPr>
          <a:lstStyle/>
          <a:p>
            <a:pPr defTabSz="914034" fontAlgn="base">
              <a:spcBef>
                <a:spcPct val="0"/>
              </a:spcBef>
              <a:spcAft>
                <a:spcPct val="0"/>
              </a:spcAft>
            </a:pPr>
            <a:r>
              <a:rPr lang="en-US" altLang="zh-CN" sz="3598" dirty="0">
                <a:solidFill>
                  <a:srgbClr val="FFFFFF"/>
                </a:solidFill>
                <a:latin typeface="优设标题黑" panose="00000500000000000000" pitchFamily="2" charset="-122"/>
                <a:ea typeface="优设标题黑" panose="00000500000000000000" pitchFamily="2" charset="-122"/>
              </a:rPr>
              <a:t>2</a:t>
            </a:r>
            <a:endParaRPr lang="zh-CN" altLang="en-US" sz="3598" dirty="0">
              <a:solidFill>
                <a:srgbClr val="FFFFFF"/>
              </a:solidFill>
              <a:latin typeface="优设标题黑" panose="00000500000000000000" pitchFamily="2" charset="-122"/>
              <a:ea typeface="优设标题黑" panose="00000500000000000000" pitchFamily="2" charset="-122"/>
            </a:endParaRPr>
          </a:p>
        </p:txBody>
      </p:sp>
      <p:grpSp>
        <p:nvGrpSpPr>
          <p:cNvPr id="151" name="848201">
            <a:extLst>
              <a:ext uri="{FF2B5EF4-FFF2-40B4-BE49-F238E27FC236}">
                <a16:creationId xmlns:a16="http://schemas.microsoft.com/office/drawing/2014/main" id="{43F70A70-81A8-41A3-9EFA-8C6815CF307C}"/>
              </a:ext>
            </a:extLst>
          </p:cNvPr>
          <p:cNvGrpSpPr/>
          <p:nvPr/>
        </p:nvGrpSpPr>
        <p:grpSpPr>
          <a:xfrm>
            <a:off x="1476349" y="4034317"/>
            <a:ext cx="4458627" cy="2090610"/>
            <a:chOff x="1040072" y="1336757"/>
            <a:chExt cx="4897157" cy="2092244"/>
          </a:xfrm>
        </p:grpSpPr>
        <p:sp>
          <p:nvSpPr>
            <p:cNvPr id="152" name="矩形: 圆角 151">
              <a:extLst>
                <a:ext uri="{FF2B5EF4-FFF2-40B4-BE49-F238E27FC236}">
                  <a16:creationId xmlns:a16="http://schemas.microsoft.com/office/drawing/2014/main" id="{933D1B6B-E051-46CF-BF63-A8D2819D177F}"/>
                </a:ext>
              </a:extLst>
            </p:cNvPr>
            <p:cNvSpPr/>
            <p:nvPr/>
          </p:nvSpPr>
          <p:spPr bwMode="auto">
            <a:xfrm>
              <a:off x="1040072" y="1336757"/>
              <a:ext cx="4897157" cy="2092243"/>
            </a:xfrm>
            <a:prstGeom prst="roundRect">
              <a:avLst>
                <a:gd name="adj" fmla="val 9888"/>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53" name="任意多边形: 形状 152">
              <a:extLst>
                <a:ext uri="{FF2B5EF4-FFF2-40B4-BE49-F238E27FC236}">
                  <a16:creationId xmlns:a16="http://schemas.microsoft.com/office/drawing/2014/main" id="{BF73CB9F-5708-4712-80AE-72D586C8061B}"/>
                </a:ext>
              </a:extLst>
            </p:cNvPr>
            <p:cNvSpPr/>
            <p:nvPr/>
          </p:nvSpPr>
          <p:spPr bwMode="auto">
            <a:xfrm>
              <a:off x="5718927" y="1336758"/>
              <a:ext cx="217003" cy="2092243"/>
            </a:xfrm>
            <a:custGeom>
              <a:avLst/>
              <a:gdLst>
                <a:gd name="connsiteX0" fmla="*/ 0 w 217003"/>
                <a:gd name="connsiteY0" fmla="*/ 0 h 2092243"/>
                <a:gd name="connsiteX1" fmla="*/ 10122 w 217003"/>
                <a:gd name="connsiteY1" fmla="*/ 0 h 2092243"/>
                <a:gd name="connsiteX2" fmla="*/ 217003 w 217003"/>
                <a:gd name="connsiteY2" fmla="*/ 206881 h 2092243"/>
                <a:gd name="connsiteX3" fmla="*/ 217003 w 217003"/>
                <a:gd name="connsiteY3" fmla="*/ 1885362 h 2092243"/>
                <a:gd name="connsiteX4" fmla="*/ 10122 w 217003"/>
                <a:gd name="connsiteY4" fmla="*/ 2092243 h 2092243"/>
                <a:gd name="connsiteX5" fmla="*/ 0 w 217003"/>
                <a:gd name="connsiteY5" fmla="*/ 2092243 h 2092243"/>
                <a:gd name="connsiteX6" fmla="*/ 0 w 217003"/>
                <a:gd name="connsiteY6" fmla="*/ 0 h 209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03" h="2092243">
                  <a:moveTo>
                    <a:pt x="0" y="0"/>
                  </a:moveTo>
                  <a:lnTo>
                    <a:pt x="10122" y="0"/>
                  </a:lnTo>
                  <a:cubicBezTo>
                    <a:pt x="124379" y="0"/>
                    <a:pt x="217003" y="92624"/>
                    <a:pt x="217003" y="206881"/>
                  </a:cubicBezTo>
                  <a:lnTo>
                    <a:pt x="217003" y="1885362"/>
                  </a:lnTo>
                  <a:cubicBezTo>
                    <a:pt x="217003" y="1999619"/>
                    <a:pt x="124379" y="2092243"/>
                    <a:pt x="10122" y="2092243"/>
                  </a:cubicBezTo>
                  <a:lnTo>
                    <a:pt x="0" y="2092243"/>
                  </a:lnTo>
                  <a:lnTo>
                    <a:pt x="0" y="0"/>
                  </a:lnTo>
                  <a:close/>
                </a:path>
              </a:pathLst>
            </a:custGeom>
            <a:solidFill>
              <a:srgbClr val="0760D9"/>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54" name="210621">
            <a:extLst>
              <a:ext uri="{FF2B5EF4-FFF2-40B4-BE49-F238E27FC236}">
                <a16:creationId xmlns:a16="http://schemas.microsoft.com/office/drawing/2014/main" id="{AAD10162-D685-46F2-9613-7EBB38FDE3E3}"/>
              </a:ext>
            </a:extLst>
          </p:cNvPr>
          <p:cNvSpPr/>
          <p:nvPr/>
        </p:nvSpPr>
        <p:spPr>
          <a:xfrm>
            <a:off x="2048592" y="4233340"/>
            <a:ext cx="3857036" cy="399981"/>
          </a:xfrm>
          <a:prstGeom prst="rect">
            <a:avLst/>
          </a:prstGeom>
        </p:spPr>
        <p:txBody>
          <a:bodyPr wrap="square">
            <a:spAutoFit/>
          </a:bodyPr>
          <a:lstStyle/>
          <a:p>
            <a:pPr defTabSz="914034" fontAlgn="base">
              <a:spcBef>
                <a:spcPct val="0"/>
              </a:spcBef>
              <a:spcAft>
                <a:spcPct val="0"/>
              </a:spcAft>
            </a:pP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直播者应履行审查注意义务</a:t>
            </a:r>
          </a:p>
        </p:txBody>
      </p:sp>
      <p:sp>
        <p:nvSpPr>
          <p:cNvPr id="155" name="055802">
            <a:extLst>
              <a:ext uri="{FF2B5EF4-FFF2-40B4-BE49-F238E27FC236}">
                <a16:creationId xmlns:a16="http://schemas.microsoft.com/office/drawing/2014/main" id="{F70E37EF-D57F-4620-B954-C5AEE507C71B}"/>
              </a:ext>
            </a:extLst>
          </p:cNvPr>
          <p:cNvSpPr/>
          <p:nvPr/>
        </p:nvSpPr>
        <p:spPr>
          <a:xfrm>
            <a:off x="1773141" y="4733225"/>
            <a:ext cx="3660262" cy="952568"/>
          </a:xfrm>
          <a:prstGeom prst="rect">
            <a:avLst/>
          </a:prstGeom>
          <a:noFill/>
        </p:spPr>
        <p:txBody>
          <a:bodyPr wrap="square">
            <a:spAutoFit/>
          </a:bodyPr>
          <a:lstStyle/>
          <a:p>
            <a:pPr algn="just" defTabSz="914034" fontAlgn="base">
              <a:lnSpc>
                <a:spcPct val="120000"/>
              </a:lnSpc>
              <a:spcBef>
                <a:spcPct val="0"/>
              </a:spcBef>
              <a:spcAft>
                <a:spcPct val="0"/>
              </a:spcAft>
            </a:pPr>
            <a:r>
              <a:rPr lang="zh-CN" altLang="en-US" sz="1598" dirty="0">
                <a:solidFill>
                  <a:srgbClr val="000000"/>
                </a:solidFill>
                <a:latin typeface="优设标题黑" panose="00000500000000000000" pitchFamily="2" charset="-122"/>
                <a:ea typeface="优设标题黑" panose="00000500000000000000" pitchFamily="2" charset="-122"/>
                <a:sym typeface="+mn-lt"/>
              </a:rPr>
              <a:t>以商品销售者的角色定位做好网络直播推广商品的选品审查把关应该是每个直播者的自觉行为。</a:t>
            </a:r>
          </a:p>
        </p:txBody>
      </p:sp>
      <p:grpSp>
        <p:nvGrpSpPr>
          <p:cNvPr id="156" name="427222">
            <a:extLst>
              <a:ext uri="{FF2B5EF4-FFF2-40B4-BE49-F238E27FC236}">
                <a16:creationId xmlns:a16="http://schemas.microsoft.com/office/drawing/2014/main" id="{42E212A9-31D6-4DEC-BA9D-4F797610D84F}"/>
              </a:ext>
            </a:extLst>
          </p:cNvPr>
          <p:cNvGrpSpPr/>
          <p:nvPr/>
        </p:nvGrpSpPr>
        <p:grpSpPr>
          <a:xfrm>
            <a:off x="1331669" y="4000924"/>
            <a:ext cx="726507" cy="595734"/>
            <a:chOff x="5159375" y="693738"/>
            <a:chExt cx="476251" cy="390525"/>
          </a:xfrm>
        </p:grpSpPr>
        <p:sp>
          <p:nvSpPr>
            <p:cNvPr id="157" name="Freeform 5">
              <a:extLst>
                <a:ext uri="{FF2B5EF4-FFF2-40B4-BE49-F238E27FC236}">
                  <a16:creationId xmlns:a16="http://schemas.microsoft.com/office/drawing/2014/main" id="{71CBFF3B-66F0-4C11-A711-A2DBF63186EE}"/>
                </a:ext>
              </a:extLst>
            </p:cNvPr>
            <p:cNvSpPr>
              <a:spLocks/>
            </p:cNvSpPr>
            <p:nvPr/>
          </p:nvSpPr>
          <p:spPr bwMode="auto">
            <a:xfrm>
              <a:off x="5159375" y="693738"/>
              <a:ext cx="465138" cy="23813"/>
            </a:xfrm>
            <a:custGeom>
              <a:avLst/>
              <a:gdLst>
                <a:gd name="T0" fmla="*/ 0 w 1277"/>
                <a:gd name="T1" fmla="*/ 66 h 66"/>
                <a:gd name="T2" fmla="*/ 1221 w 1277"/>
                <a:gd name="T3" fmla="*/ 66 h 66"/>
                <a:gd name="T4" fmla="*/ 1277 w 1277"/>
                <a:gd name="T5" fmla="*/ 0 h 66"/>
                <a:gd name="T6" fmla="*/ 56 w 1277"/>
                <a:gd name="T7" fmla="*/ 0 h 66"/>
                <a:gd name="T8" fmla="*/ 0 w 1277"/>
                <a:gd name="T9" fmla="*/ 66 h 66"/>
              </a:gdLst>
              <a:ahLst/>
              <a:cxnLst>
                <a:cxn ang="0">
                  <a:pos x="T0" y="T1"/>
                </a:cxn>
                <a:cxn ang="0">
                  <a:pos x="T2" y="T3"/>
                </a:cxn>
                <a:cxn ang="0">
                  <a:pos x="T4" y="T5"/>
                </a:cxn>
                <a:cxn ang="0">
                  <a:pos x="T6" y="T7"/>
                </a:cxn>
                <a:cxn ang="0">
                  <a:pos x="T8" y="T9"/>
                </a:cxn>
              </a:cxnLst>
              <a:rect l="0" t="0" r="r" b="b"/>
              <a:pathLst>
                <a:path w="1277" h="66">
                  <a:moveTo>
                    <a:pt x="0" y="66"/>
                  </a:moveTo>
                  <a:cubicBezTo>
                    <a:pt x="384" y="66"/>
                    <a:pt x="837" y="66"/>
                    <a:pt x="1221" y="66"/>
                  </a:cubicBezTo>
                  <a:cubicBezTo>
                    <a:pt x="1234" y="34"/>
                    <a:pt x="1248" y="10"/>
                    <a:pt x="1277" y="0"/>
                  </a:cubicBezTo>
                  <a:cubicBezTo>
                    <a:pt x="893" y="0"/>
                    <a:pt x="440" y="0"/>
                    <a:pt x="56" y="0"/>
                  </a:cubicBezTo>
                  <a:cubicBezTo>
                    <a:pt x="13" y="8"/>
                    <a:pt x="0" y="40"/>
                    <a:pt x="0" y="66"/>
                  </a:cubicBezTo>
                  <a:close/>
                </a:path>
              </a:pathLst>
            </a:custGeom>
            <a:solidFill>
              <a:schemeClr val="accent1">
                <a:lumMod val="50000"/>
              </a:schemeClr>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58" name="Freeform 6">
              <a:extLst>
                <a:ext uri="{FF2B5EF4-FFF2-40B4-BE49-F238E27FC236}">
                  <a16:creationId xmlns:a16="http://schemas.microsoft.com/office/drawing/2014/main" id="{30596FDC-4882-4992-B438-D90FA9483292}"/>
                </a:ext>
              </a:extLst>
            </p:cNvPr>
            <p:cNvSpPr>
              <a:spLocks/>
            </p:cNvSpPr>
            <p:nvPr/>
          </p:nvSpPr>
          <p:spPr bwMode="auto">
            <a:xfrm>
              <a:off x="5180013" y="693738"/>
              <a:ext cx="455613" cy="390525"/>
            </a:xfrm>
            <a:custGeom>
              <a:avLst/>
              <a:gdLst>
                <a:gd name="T0" fmla="*/ 1221 w 1252"/>
                <a:gd name="T1" fmla="*/ 0 h 1062"/>
                <a:gd name="T2" fmla="*/ 1252 w 1252"/>
                <a:gd name="T3" fmla="*/ 88 h 1062"/>
                <a:gd name="T4" fmla="*/ 1252 w 1252"/>
                <a:gd name="T5" fmla="*/ 934 h 1062"/>
                <a:gd name="T6" fmla="*/ 1124 w 1252"/>
                <a:gd name="T7" fmla="*/ 1062 h 1062"/>
                <a:gd name="T8" fmla="*/ 159 w 1252"/>
                <a:gd name="T9" fmla="*/ 1062 h 1062"/>
                <a:gd name="T10" fmla="*/ 31 w 1252"/>
                <a:gd name="T11" fmla="*/ 934 h 1062"/>
                <a:gd name="T12" fmla="*/ 31 w 1252"/>
                <a:gd name="T13" fmla="*/ 79 h 1062"/>
                <a:gd name="T14" fmla="*/ 0 w 1252"/>
                <a:gd name="T15" fmla="*/ 0 h 1062"/>
                <a:gd name="T16" fmla="*/ 1221 w 1252"/>
                <a:gd name="T17" fmla="*/ 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2" h="1062">
                  <a:moveTo>
                    <a:pt x="1221" y="0"/>
                  </a:moveTo>
                  <a:cubicBezTo>
                    <a:pt x="1232" y="9"/>
                    <a:pt x="1252" y="35"/>
                    <a:pt x="1252" y="88"/>
                  </a:cubicBezTo>
                  <a:lnTo>
                    <a:pt x="1252" y="934"/>
                  </a:lnTo>
                  <a:cubicBezTo>
                    <a:pt x="1252" y="1005"/>
                    <a:pt x="1195" y="1062"/>
                    <a:pt x="1124" y="1062"/>
                  </a:cubicBezTo>
                  <a:lnTo>
                    <a:pt x="159" y="1062"/>
                  </a:lnTo>
                  <a:cubicBezTo>
                    <a:pt x="88" y="1062"/>
                    <a:pt x="31" y="1005"/>
                    <a:pt x="31" y="934"/>
                  </a:cubicBezTo>
                  <a:cubicBezTo>
                    <a:pt x="31" y="649"/>
                    <a:pt x="31" y="364"/>
                    <a:pt x="31" y="79"/>
                  </a:cubicBezTo>
                  <a:cubicBezTo>
                    <a:pt x="30" y="43"/>
                    <a:pt x="21" y="16"/>
                    <a:pt x="0" y="0"/>
                  </a:cubicBezTo>
                  <a:cubicBezTo>
                    <a:pt x="407" y="0"/>
                    <a:pt x="814" y="0"/>
                    <a:pt x="1221" y="0"/>
                  </a:cubicBezTo>
                  <a:close/>
                </a:path>
              </a:pathLst>
            </a:custGeom>
            <a:solidFill>
              <a:srgbClr val="0760D9"/>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59" name="799642">
            <a:extLst>
              <a:ext uri="{FF2B5EF4-FFF2-40B4-BE49-F238E27FC236}">
                <a16:creationId xmlns:a16="http://schemas.microsoft.com/office/drawing/2014/main" id="{9DFFB924-F5C9-4375-93F0-45FBB3FDEB0F}"/>
              </a:ext>
            </a:extLst>
          </p:cNvPr>
          <p:cNvSpPr txBox="1"/>
          <p:nvPr/>
        </p:nvSpPr>
        <p:spPr>
          <a:xfrm>
            <a:off x="1524294" y="3978526"/>
            <a:ext cx="484483" cy="645827"/>
          </a:xfrm>
          <a:prstGeom prst="rect">
            <a:avLst/>
          </a:prstGeom>
          <a:noFill/>
        </p:spPr>
        <p:txBody>
          <a:bodyPr wrap="square" rtlCol="0">
            <a:spAutoFit/>
          </a:bodyPr>
          <a:lstStyle/>
          <a:p>
            <a:pPr defTabSz="914034" fontAlgn="base">
              <a:spcBef>
                <a:spcPct val="0"/>
              </a:spcBef>
              <a:spcAft>
                <a:spcPct val="0"/>
              </a:spcAft>
            </a:pPr>
            <a:r>
              <a:rPr lang="en-US" altLang="zh-CN" sz="3598" dirty="0">
                <a:solidFill>
                  <a:srgbClr val="FFFFFF"/>
                </a:solidFill>
                <a:latin typeface="优设标题黑" panose="00000500000000000000" pitchFamily="2" charset="-122"/>
                <a:ea typeface="优设标题黑" panose="00000500000000000000" pitchFamily="2" charset="-122"/>
              </a:rPr>
              <a:t>3</a:t>
            </a:r>
            <a:endParaRPr lang="zh-CN" altLang="en-US" sz="3598" dirty="0">
              <a:solidFill>
                <a:srgbClr val="FFFFFF"/>
              </a:solidFill>
              <a:latin typeface="优设标题黑" panose="00000500000000000000" pitchFamily="2" charset="-122"/>
              <a:ea typeface="优设标题黑" panose="00000500000000000000" pitchFamily="2" charset="-122"/>
            </a:endParaRPr>
          </a:p>
        </p:txBody>
      </p:sp>
      <p:sp>
        <p:nvSpPr>
          <p:cNvPr id="160" name="633823">
            <a:extLst>
              <a:ext uri="{FF2B5EF4-FFF2-40B4-BE49-F238E27FC236}">
                <a16:creationId xmlns:a16="http://schemas.microsoft.com/office/drawing/2014/main" id="{8C35818E-3DC6-46C9-80A3-BC21DF909D8C}"/>
              </a:ext>
            </a:extLst>
          </p:cNvPr>
          <p:cNvSpPr/>
          <p:nvPr/>
        </p:nvSpPr>
        <p:spPr bwMode="auto">
          <a:xfrm>
            <a:off x="6439645" y="4031839"/>
            <a:ext cx="4378237" cy="2090609"/>
          </a:xfrm>
          <a:prstGeom prst="roundRect">
            <a:avLst>
              <a:gd name="adj" fmla="val 9888"/>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61" name="905343">
            <a:extLst>
              <a:ext uri="{FF2B5EF4-FFF2-40B4-BE49-F238E27FC236}">
                <a16:creationId xmlns:a16="http://schemas.microsoft.com/office/drawing/2014/main" id="{BE87BDCF-06BA-4053-9A67-7A81EB1724D8}"/>
              </a:ext>
            </a:extLst>
          </p:cNvPr>
          <p:cNvSpPr/>
          <p:nvPr/>
        </p:nvSpPr>
        <p:spPr>
          <a:xfrm>
            <a:off x="6931499" y="4230863"/>
            <a:ext cx="3669550" cy="707630"/>
          </a:xfrm>
          <a:prstGeom prst="rect">
            <a:avLst/>
          </a:prstGeom>
        </p:spPr>
        <p:txBody>
          <a:bodyPr wrap="square">
            <a:spAutoFit/>
          </a:bodyPr>
          <a:lstStyle/>
          <a:p>
            <a:pPr defTabSz="914034" fontAlgn="base">
              <a:spcBef>
                <a:spcPct val="0"/>
              </a:spcBef>
              <a:spcAft>
                <a:spcPct val="0"/>
              </a:spcAft>
            </a:pP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网络直播营销的选品审查要点建议</a:t>
            </a:r>
          </a:p>
        </p:txBody>
      </p:sp>
      <p:sp>
        <p:nvSpPr>
          <p:cNvPr id="162" name="377773">
            <a:extLst>
              <a:ext uri="{FF2B5EF4-FFF2-40B4-BE49-F238E27FC236}">
                <a16:creationId xmlns:a16="http://schemas.microsoft.com/office/drawing/2014/main" id="{0C4BA40B-CF38-4A16-A88F-18AFA5114B35}"/>
              </a:ext>
            </a:extLst>
          </p:cNvPr>
          <p:cNvSpPr/>
          <p:nvPr/>
        </p:nvSpPr>
        <p:spPr>
          <a:xfrm>
            <a:off x="6799830" y="4943723"/>
            <a:ext cx="3791521" cy="952568"/>
          </a:xfrm>
          <a:prstGeom prst="rect">
            <a:avLst/>
          </a:prstGeom>
          <a:noFill/>
        </p:spPr>
        <p:txBody>
          <a:bodyPr wrap="square">
            <a:spAutoFit/>
          </a:bodyPr>
          <a:lstStyle/>
          <a:p>
            <a:pPr algn="just" defTabSz="914034" fontAlgn="base">
              <a:lnSpc>
                <a:spcPct val="120000"/>
              </a:lnSpc>
              <a:spcBef>
                <a:spcPct val="0"/>
              </a:spcBef>
              <a:spcAft>
                <a:spcPct val="0"/>
              </a:spcAft>
            </a:pPr>
            <a:r>
              <a:rPr lang="zh-CN" altLang="en-US" sz="1598" dirty="0">
                <a:solidFill>
                  <a:srgbClr val="000000"/>
                </a:solidFill>
                <a:latin typeface="优设标题黑" panose="00000500000000000000" pitchFamily="2" charset="-122"/>
                <a:ea typeface="优设标题黑" panose="00000500000000000000" pitchFamily="2" charset="-122"/>
                <a:sym typeface="+mn-lt"/>
              </a:rPr>
              <a:t>高度注意审查把关，审查商品供货者的市场主体身份资格、所供商品的注册、备案等许可情况，以及其他产品信息。</a:t>
            </a:r>
          </a:p>
        </p:txBody>
      </p:sp>
      <p:sp>
        <p:nvSpPr>
          <p:cNvPr id="163" name="112944">
            <a:extLst>
              <a:ext uri="{FF2B5EF4-FFF2-40B4-BE49-F238E27FC236}">
                <a16:creationId xmlns:a16="http://schemas.microsoft.com/office/drawing/2014/main" id="{27853A5B-0AAC-46D6-B9C7-105E9596861F}"/>
              </a:ext>
            </a:extLst>
          </p:cNvPr>
          <p:cNvSpPr/>
          <p:nvPr/>
        </p:nvSpPr>
        <p:spPr bwMode="auto">
          <a:xfrm>
            <a:off x="10617273" y="4031840"/>
            <a:ext cx="216833" cy="2090609"/>
          </a:xfrm>
          <a:custGeom>
            <a:avLst/>
            <a:gdLst>
              <a:gd name="connsiteX0" fmla="*/ 0 w 217003"/>
              <a:gd name="connsiteY0" fmla="*/ 0 h 2092243"/>
              <a:gd name="connsiteX1" fmla="*/ 10122 w 217003"/>
              <a:gd name="connsiteY1" fmla="*/ 0 h 2092243"/>
              <a:gd name="connsiteX2" fmla="*/ 217003 w 217003"/>
              <a:gd name="connsiteY2" fmla="*/ 206881 h 2092243"/>
              <a:gd name="connsiteX3" fmla="*/ 217003 w 217003"/>
              <a:gd name="connsiteY3" fmla="*/ 1885362 h 2092243"/>
              <a:gd name="connsiteX4" fmla="*/ 10122 w 217003"/>
              <a:gd name="connsiteY4" fmla="*/ 2092243 h 2092243"/>
              <a:gd name="connsiteX5" fmla="*/ 0 w 217003"/>
              <a:gd name="connsiteY5" fmla="*/ 2092243 h 2092243"/>
              <a:gd name="connsiteX6" fmla="*/ 0 w 217003"/>
              <a:gd name="connsiteY6" fmla="*/ 0 h 209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03" h="2092243">
                <a:moveTo>
                  <a:pt x="0" y="0"/>
                </a:moveTo>
                <a:lnTo>
                  <a:pt x="10122" y="0"/>
                </a:lnTo>
                <a:cubicBezTo>
                  <a:pt x="124379" y="0"/>
                  <a:pt x="217003" y="92624"/>
                  <a:pt x="217003" y="206881"/>
                </a:cubicBezTo>
                <a:lnTo>
                  <a:pt x="217003" y="1885362"/>
                </a:lnTo>
                <a:cubicBezTo>
                  <a:pt x="217003" y="1999619"/>
                  <a:pt x="124379" y="2092243"/>
                  <a:pt x="10122" y="2092243"/>
                </a:cubicBezTo>
                <a:lnTo>
                  <a:pt x="0" y="2092243"/>
                </a:lnTo>
                <a:lnTo>
                  <a:pt x="0" y="0"/>
                </a:lnTo>
                <a:close/>
              </a:path>
            </a:pathLst>
          </a:custGeom>
          <a:solidFill>
            <a:srgbClr val="FFC000"/>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nvGrpSpPr>
          <p:cNvPr id="164" name="584373">
            <a:extLst>
              <a:ext uri="{FF2B5EF4-FFF2-40B4-BE49-F238E27FC236}">
                <a16:creationId xmlns:a16="http://schemas.microsoft.com/office/drawing/2014/main" id="{DE2B2A01-9389-48C5-A259-C685B0531BB2}"/>
              </a:ext>
            </a:extLst>
          </p:cNvPr>
          <p:cNvGrpSpPr/>
          <p:nvPr/>
        </p:nvGrpSpPr>
        <p:grpSpPr>
          <a:xfrm>
            <a:off x="6214576" y="3998447"/>
            <a:ext cx="726507" cy="595734"/>
            <a:chOff x="5159375" y="693738"/>
            <a:chExt cx="476251" cy="390525"/>
          </a:xfrm>
        </p:grpSpPr>
        <p:sp>
          <p:nvSpPr>
            <p:cNvPr id="165" name="Freeform 5">
              <a:extLst>
                <a:ext uri="{FF2B5EF4-FFF2-40B4-BE49-F238E27FC236}">
                  <a16:creationId xmlns:a16="http://schemas.microsoft.com/office/drawing/2014/main" id="{A07C6223-1E0F-4B91-B90F-F2F1D4276995}"/>
                </a:ext>
              </a:extLst>
            </p:cNvPr>
            <p:cNvSpPr>
              <a:spLocks/>
            </p:cNvSpPr>
            <p:nvPr/>
          </p:nvSpPr>
          <p:spPr bwMode="auto">
            <a:xfrm>
              <a:off x="5159375" y="693738"/>
              <a:ext cx="465138" cy="23813"/>
            </a:xfrm>
            <a:custGeom>
              <a:avLst/>
              <a:gdLst>
                <a:gd name="T0" fmla="*/ 0 w 1277"/>
                <a:gd name="T1" fmla="*/ 66 h 66"/>
                <a:gd name="T2" fmla="*/ 1221 w 1277"/>
                <a:gd name="T3" fmla="*/ 66 h 66"/>
                <a:gd name="T4" fmla="*/ 1277 w 1277"/>
                <a:gd name="T5" fmla="*/ 0 h 66"/>
                <a:gd name="T6" fmla="*/ 56 w 1277"/>
                <a:gd name="T7" fmla="*/ 0 h 66"/>
                <a:gd name="T8" fmla="*/ 0 w 1277"/>
                <a:gd name="T9" fmla="*/ 66 h 66"/>
              </a:gdLst>
              <a:ahLst/>
              <a:cxnLst>
                <a:cxn ang="0">
                  <a:pos x="T0" y="T1"/>
                </a:cxn>
                <a:cxn ang="0">
                  <a:pos x="T2" y="T3"/>
                </a:cxn>
                <a:cxn ang="0">
                  <a:pos x="T4" y="T5"/>
                </a:cxn>
                <a:cxn ang="0">
                  <a:pos x="T6" y="T7"/>
                </a:cxn>
                <a:cxn ang="0">
                  <a:pos x="T8" y="T9"/>
                </a:cxn>
              </a:cxnLst>
              <a:rect l="0" t="0" r="r" b="b"/>
              <a:pathLst>
                <a:path w="1277" h="66">
                  <a:moveTo>
                    <a:pt x="0" y="66"/>
                  </a:moveTo>
                  <a:cubicBezTo>
                    <a:pt x="384" y="66"/>
                    <a:pt x="837" y="66"/>
                    <a:pt x="1221" y="66"/>
                  </a:cubicBezTo>
                  <a:cubicBezTo>
                    <a:pt x="1234" y="34"/>
                    <a:pt x="1248" y="10"/>
                    <a:pt x="1277" y="0"/>
                  </a:cubicBezTo>
                  <a:cubicBezTo>
                    <a:pt x="893" y="0"/>
                    <a:pt x="440" y="0"/>
                    <a:pt x="56" y="0"/>
                  </a:cubicBezTo>
                  <a:cubicBezTo>
                    <a:pt x="13" y="8"/>
                    <a:pt x="0" y="40"/>
                    <a:pt x="0" y="66"/>
                  </a:cubicBezTo>
                  <a:close/>
                </a:path>
              </a:pathLst>
            </a:custGeom>
            <a:solidFill>
              <a:schemeClr val="accent1">
                <a:lumMod val="50000"/>
              </a:schemeClr>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66" name="Freeform 6">
              <a:extLst>
                <a:ext uri="{FF2B5EF4-FFF2-40B4-BE49-F238E27FC236}">
                  <a16:creationId xmlns:a16="http://schemas.microsoft.com/office/drawing/2014/main" id="{372F2815-3372-4802-AA1C-6B069E24EA6B}"/>
                </a:ext>
              </a:extLst>
            </p:cNvPr>
            <p:cNvSpPr>
              <a:spLocks/>
            </p:cNvSpPr>
            <p:nvPr/>
          </p:nvSpPr>
          <p:spPr bwMode="auto">
            <a:xfrm>
              <a:off x="5180013" y="693738"/>
              <a:ext cx="455613" cy="390525"/>
            </a:xfrm>
            <a:custGeom>
              <a:avLst/>
              <a:gdLst>
                <a:gd name="T0" fmla="*/ 1221 w 1252"/>
                <a:gd name="T1" fmla="*/ 0 h 1062"/>
                <a:gd name="T2" fmla="*/ 1252 w 1252"/>
                <a:gd name="T3" fmla="*/ 88 h 1062"/>
                <a:gd name="T4" fmla="*/ 1252 w 1252"/>
                <a:gd name="T5" fmla="*/ 934 h 1062"/>
                <a:gd name="T6" fmla="*/ 1124 w 1252"/>
                <a:gd name="T7" fmla="*/ 1062 h 1062"/>
                <a:gd name="T8" fmla="*/ 159 w 1252"/>
                <a:gd name="T9" fmla="*/ 1062 h 1062"/>
                <a:gd name="T10" fmla="*/ 31 w 1252"/>
                <a:gd name="T11" fmla="*/ 934 h 1062"/>
                <a:gd name="T12" fmla="*/ 31 w 1252"/>
                <a:gd name="T13" fmla="*/ 79 h 1062"/>
                <a:gd name="T14" fmla="*/ 0 w 1252"/>
                <a:gd name="T15" fmla="*/ 0 h 1062"/>
                <a:gd name="T16" fmla="*/ 1221 w 1252"/>
                <a:gd name="T17" fmla="*/ 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2" h="1062">
                  <a:moveTo>
                    <a:pt x="1221" y="0"/>
                  </a:moveTo>
                  <a:cubicBezTo>
                    <a:pt x="1232" y="9"/>
                    <a:pt x="1252" y="35"/>
                    <a:pt x="1252" y="88"/>
                  </a:cubicBezTo>
                  <a:lnTo>
                    <a:pt x="1252" y="934"/>
                  </a:lnTo>
                  <a:cubicBezTo>
                    <a:pt x="1252" y="1005"/>
                    <a:pt x="1195" y="1062"/>
                    <a:pt x="1124" y="1062"/>
                  </a:cubicBezTo>
                  <a:lnTo>
                    <a:pt x="159" y="1062"/>
                  </a:lnTo>
                  <a:cubicBezTo>
                    <a:pt x="88" y="1062"/>
                    <a:pt x="31" y="1005"/>
                    <a:pt x="31" y="934"/>
                  </a:cubicBezTo>
                  <a:cubicBezTo>
                    <a:pt x="31" y="649"/>
                    <a:pt x="31" y="364"/>
                    <a:pt x="31" y="79"/>
                  </a:cubicBezTo>
                  <a:cubicBezTo>
                    <a:pt x="30" y="43"/>
                    <a:pt x="21" y="16"/>
                    <a:pt x="0" y="0"/>
                  </a:cubicBezTo>
                  <a:cubicBezTo>
                    <a:pt x="407" y="0"/>
                    <a:pt x="814" y="0"/>
                    <a:pt x="1221" y="0"/>
                  </a:cubicBezTo>
                  <a:close/>
                </a:path>
              </a:pathLst>
            </a:custGeom>
            <a:solidFill>
              <a:srgbClr val="FFC000"/>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67" name="329544">
            <a:extLst>
              <a:ext uri="{FF2B5EF4-FFF2-40B4-BE49-F238E27FC236}">
                <a16:creationId xmlns:a16="http://schemas.microsoft.com/office/drawing/2014/main" id="{34A9075D-2177-444D-A1BE-4F9F7AEECFAB}"/>
              </a:ext>
            </a:extLst>
          </p:cNvPr>
          <p:cNvSpPr txBox="1"/>
          <p:nvPr/>
        </p:nvSpPr>
        <p:spPr>
          <a:xfrm>
            <a:off x="6407201" y="3976049"/>
            <a:ext cx="484483" cy="645827"/>
          </a:xfrm>
          <a:prstGeom prst="rect">
            <a:avLst/>
          </a:prstGeom>
          <a:noFill/>
        </p:spPr>
        <p:txBody>
          <a:bodyPr wrap="square" rtlCol="0">
            <a:spAutoFit/>
          </a:bodyPr>
          <a:lstStyle/>
          <a:p>
            <a:pPr defTabSz="914034" fontAlgn="base">
              <a:spcBef>
                <a:spcPct val="0"/>
              </a:spcBef>
              <a:spcAft>
                <a:spcPct val="0"/>
              </a:spcAft>
            </a:pPr>
            <a:r>
              <a:rPr lang="en-US" altLang="zh-CN" sz="3598" dirty="0">
                <a:solidFill>
                  <a:srgbClr val="FFFFFF"/>
                </a:solidFill>
                <a:latin typeface="优设标题黑" panose="00000500000000000000" pitchFamily="2" charset="-122"/>
                <a:ea typeface="优设标题黑" panose="00000500000000000000" pitchFamily="2" charset="-122"/>
              </a:rPr>
              <a:t>4</a:t>
            </a:r>
            <a:endParaRPr lang="zh-CN" altLang="en-US" sz="3598" dirty="0">
              <a:solidFill>
                <a:srgbClr val="FFFFFF"/>
              </a:solidFill>
              <a:latin typeface="优设标题黑" panose="00000500000000000000" pitchFamily="2" charset="-122"/>
              <a:ea typeface="优设标题黑" panose="00000500000000000000" pitchFamily="2" charset="-122"/>
            </a:endParaRPr>
          </a:p>
        </p:txBody>
      </p:sp>
      <p:sp>
        <p:nvSpPr>
          <p:cNvPr id="2" name="613131">
            <a:extLst>
              <a:ext uri="{FF2B5EF4-FFF2-40B4-BE49-F238E27FC236}">
                <a16:creationId xmlns:a16="http://schemas.microsoft.com/office/drawing/2014/main" id="{53066061-992C-7337-F9ED-8718E6E78B19}"/>
              </a:ext>
            </a:extLst>
          </p:cNvPr>
          <p:cNvSpPr/>
          <p:nvPr/>
        </p:nvSpPr>
        <p:spPr>
          <a:xfrm>
            <a:off x="3741156" y="838477"/>
            <a:ext cx="4698723"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直播营销选品审查</a:t>
            </a:r>
          </a:p>
        </p:txBody>
      </p:sp>
    </p:spTree>
    <p:extLst>
      <p:ext uri="{BB962C8B-B14F-4D97-AF65-F5344CB8AC3E}">
        <p14:creationId xmlns:p14="http://schemas.microsoft.com/office/powerpoint/2010/main" val="162295902"/>
      </p:ext>
    </p:extLst>
  </p:cSld>
  <p:clrMapOvr>
    <a:masterClrMapping/>
  </p:clrMapOvr>
  <p:transition spd="slow">
    <p:wipe/>
  </p:transition>
</p:sld>
</file>

<file path=ppt/tags/tag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9195"/>
  <p:tag name="KSO_WM_TAG_VERSION" val="1.0"/>
  <p:tag name="KSO_WM_UNIT_TYPE" val="q_i"/>
  <p:tag name="KSO_WM_UNIT_INDEX" val="1_1"/>
  <p:tag name="KSO_WM_UNIT_ID" val="diagram20189195_1*q_i*1_1"/>
  <p:tag name="KSO_WM_UNIT_LAYERLEVEL" val="1_1"/>
  <p:tag name="KSO_WM_BEAUTIFY_FLAG" val="#wm#"/>
  <p:tag name="KSO_WM_DIAGRAM_GROUP_CODE" val="q1-1"/>
  <p:tag name="KSO_WM_UNIT_TEXT_FILL_FORE_SCHEMECOLOR_INDEX" val="2"/>
  <p:tag name="KSO_WM_UNIT_TEXT_FILL_TYPE" val="1"/>
</p:tagLst>
</file>

<file path=ppt/tags/tag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9195"/>
  <p:tag name="KSO_WM_TAG_VERSION" val="1.0"/>
  <p:tag name="KSO_WM_UNIT_TYPE" val="q_h_i"/>
  <p:tag name="KSO_WM_UNIT_INDEX" val="1_1_2"/>
  <p:tag name="KSO_WM_UNIT_ID" val="diagram20189195_1*q_h_i*1_1_2"/>
  <p:tag name="KSO_WM_UNIT_LAYERLEVEL" val="1_1_1"/>
  <p:tag name="KSO_WM_BEAUTIFY_FLAG" val="#wm#"/>
  <p:tag name="KSO_WM_DIAGRAM_GROUP_CODE" val="q1-1"/>
  <p:tag name="KSO_WM_UNIT_FILL_FORE_SCHEMECOLOR_INDEX" val="5"/>
  <p:tag name="KSO_WM_UNIT_FILL_TYPE" val="1"/>
  <p:tag name="KSO_WM_UNIT_TEXT_FILL_FORE_SCHEMECOLOR_INDEX" val="2"/>
  <p:tag name="KSO_WM_UNIT_TEXT_FILL_TYPE" val="1"/>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9195"/>
  <p:tag name="KSO_WM_TAG_VERSION" val="1.0"/>
  <p:tag name="KSO_WM_UNIT_TYPE" val="q_h_i"/>
  <p:tag name="KSO_WM_UNIT_INDEX" val="1_1_3"/>
  <p:tag name="KSO_WM_UNIT_ID" val="diagram20189195_1*q_h_i*1_1_3"/>
  <p:tag name="KSO_WM_UNIT_LAYERLEVEL" val="1_1_1"/>
  <p:tag name="KSO_WM_BEAUTIFY_FLAG" val="#wm#"/>
  <p:tag name="KSO_WM_DIAGRAM_GROUP_CODE" val="q1-1"/>
  <p:tag name="KSO_WM_UNIT_FILL_FORE_SCHEMECOLOR_INDEX" val="5"/>
  <p:tag name="KSO_WM_UNIT_FILL_TYPE" val="1"/>
  <p:tag name="KSO_WM_UNIT_TEXT_FILL_FORE_SCHEMECOLOR_INDEX" val="2"/>
  <p:tag name="KSO_WM_UNIT_TEXT_FILL_TYPE" val="1"/>
</p:tagLst>
</file>

<file path=ppt/tags/tag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9195"/>
  <p:tag name="KSO_WM_TAG_VERSION" val="1.0"/>
  <p:tag name="KSO_WM_UNIT_TYPE" val="q_h_i"/>
  <p:tag name="KSO_WM_UNIT_INDEX" val="1_2_3"/>
  <p:tag name="KSO_WM_UNIT_ID" val="diagram20189195_1*q_h_i*1_2_3"/>
  <p:tag name="KSO_WM_UNIT_LAYERLEVEL" val="1_1_1"/>
  <p:tag name="KSO_WM_BEAUTIFY_FLAG" val="#wm#"/>
  <p:tag name="KSO_WM_DIAGRAM_GROUP_CODE" val="q1-1"/>
  <p:tag name="KSO_WM_UNIT_FILL_FORE_SCHEMECOLOR_INDEX" val="6"/>
  <p:tag name="KSO_WM_UNIT_FILL_TYPE" val="1"/>
  <p:tag name="KSO_WM_UNIT_TEXT_FILL_FORE_SCHEMECOLOR_INDEX" val="2"/>
  <p:tag name="KSO_WM_UNIT_TEXT_FILL_TYPE" val="1"/>
</p:tagLst>
</file>

<file path=ppt/tags/tag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9195"/>
  <p:tag name="KSO_WM_TAG_VERSION" val="1.0"/>
  <p:tag name="KSO_WM_UNIT_TYPE" val="q_h_i"/>
  <p:tag name="KSO_WM_UNIT_INDEX" val="1_2_4"/>
  <p:tag name="KSO_WM_UNIT_ID" val="diagram20189195_1*q_h_i*1_2_4"/>
  <p:tag name="KSO_WM_UNIT_LAYERLEVEL" val="1_1_1"/>
  <p:tag name="KSO_WM_BEAUTIFY_FLAG" val="#wm#"/>
  <p:tag name="KSO_WM_DIAGRAM_GROUP_CODE" val="q1-1"/>
  <p:tag name="KSO_WM_UNIT_FILL_FORE_SCHEMECOLOR_INDEX" val="6"/>
  <p:tag name="KSO_WM_UNIT_FILL_TYPE" val="1"/>
  <p:tag name="KSO_WM_UNIT_TEXT_FILL_FORE_SCHEMECOLOR_INDEX" val="2"/>
  <p:tag name="KSO_WM_UNIT_TEXT_FILL_TYPE" val="1"/>
</p:tagLst>
</file>

<file path=ppt/tags/tag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9195"/>
  <p:tag name="KSO_WM_TAG_VERSION" val="1.0"/>
  <p:tag name="KSO_WM_UNIT_TYPE" val="q_h_i"/>
  <p:tag name="KSO_WM_UNIT_INDEX" val="1_1_4"/>
  <p:tag name="KSO_WM_UNIT_ID" val="diagram20189195_1*q_h_i*1_1_4"/>
  <p:tag name="KSO_WM_UNIT_LAYERLEVEL" val="1_1_1"/>
  <p:tag name="KSO_WM_BEAUTIFY_FLAG" val="#wm#"/>
  <p:tag name="KSO_WM_DIAGRAM_GROUP_CODE" val="q1-1"/>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9195"/>
  <p:tag name="KSO_WM_TAG_VERSION" val="1.0"/>
  <p:tag name="KSO_WM_UNIT_TYPE" val="q_h_i"/>
  <p:tag name="KSO_WM_UNIT_INDEX" val="1_2_1"/>
  <p:tag name="KSO_WM_UNIT_ID" val="diagram20189195_1*q_h_i*1_2_1"/>
  <p:tag name="KSO_WM_UNIT_LAYERLEVEL" val="1_1_1"/>
  <p:tag name="KSO_WM_BEAUTIFY_FLAG" val="#wm#"/>
  <p:tag name="KSO_WM_DIAGRAM_GROUP_CODE" val="q1-1"/>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Lst>
</file>

<file path=ppt/tags/tag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9195"/>
  <p:tag name="KSO_WM_TAG_VERSION" val="1.0"/>
  <p:tag name="KSO_WM_UNIT_TYPE" val="q_h_i"/>
  <p:tag name="KSO_WM_UNIT_INDEX" val="1_2_2"/>
  <p:tag name="KSO_WM_UNIT_ID" val="diagram20189195_1*q_h_i*1_2_2"/>
  <p:tag name="KSO_WM_UNIT_LAYERLEVEL" val="1_1_1"/>
  <p:tag name="KSO_WM_BEAUTIFY_FLAG" val="#wm#"/>
  <p:tag name="KSO_WM_DIAGRAM_GROUP_CODE" val="q1-1"/>
  <p:tag name="KSO_WM_UNIT_FILL_FORE_SCHEMECOLOR_INDEX" val="14"/>
  <p:tag name="KSO_WM_UNIT_FILL_TYPE" val="1"/>
</p:tagLst>
</file>

<file path=ppt/tags/tag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9195"/>
  <p:tag name="KSO_WM_TAG_VERSION" val="1.0"/>
  <p:tag name="KSO_WM_UNIT_TYPE" val="q_h_i"/>
  <p:tag name="KSO_WM_UNIT_INDEX" val="1_1_5"/>
  <p:tag name="KSO_WM_UNIT_ID" val="diagram20189195_1*q_h_i*1_1_5"/>
  <p:tag name="KSO_WM_UNIT_LAYERLEVEL" val="1_1_1"/>
  <p:tag name="KSO_WM_BEAUTIFY_FLAG" val="#wm#"/>
  <p:tag name="KSO_WM_DIAGRAM_GROUP_CODE" val="q1-1"/>
  <p:tag name="KSO_WM_UNIT_FILL_FORE_SCHEMECOLOR_INDEX" val="14"/>
  <p:tag name="KSO_WM_UNIT_FILL_TYPE" val="1"/>
</p:tagLst>
</file>

<file path=ppt/theme/theme1.xml><?xml version="1.0" encoding="utf-8"?>
<a:theme xmlns:a="http://schemas.openxmlformats.org/drawingml/2006/main" name="1_默认设计模板">
  <a:themeElements>
    <a:clrScheme name="红与藏青">
      <a:dk1>
        <a:srgbClr val="000000"/>
      </a:dk1>
      <a:lt1>
        <a:srgbClr val="FFFFFF"/>
      </a:lt1>
      <a:dk2>
        <a:srgbClr val="768395"/>
      </a:dk2>
      <a:lt2>
        <a:srgbClr val="F0F0F0"/>
      </a:lt2>
      <a:accent1>
        <a:srgbClr val="BA1E34"/>
      </a:accent1>
      <a:accent2>
        <a:srgbClr val="313D4D"/>
      </a:accent2>
      <a:accent3>
        <a:srgbClr val="425268"/>
      </a:accent3>
      <a:accent4>
        <a:srgbClr val="818181"/>
      </a:accent4>
      <a:accent5>
        <a:srgbClr val="A5A5A5"/>
      </a:accent5>
      <a:accent6>
        <a:srgbClr val="C9C9C9"/>
      </a:accent6>
      <a:hlink>
        <a:srgbClr val="818181"/>
      </a:hlink>
      <a:folHlink>
        <a:srgbClr val="425268"/>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演示文稿6" id="{FAEB47A4-B0C8-48F3-B650-0939E89D64F2}" vid="{3DD01CBE-53F4-4342-96E6-D6032DE88A55}"/>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396</TotalTime>
  <Words>1869</Words>
  <Application>Microsoft Office PowerPoint</Application>
  <PresentationFormat>宽屏</PresentationFormat>
  <Paragraphs>261</Paragraphs>
  <Slides>28</Slides>
  <Notes>28</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28</vt:i4>
      </vt:variant>
    </vt:vector>
  </HeadingPairs>
  <TitlesOfParts>
    <vt:vector size="35" baseType="lpstr">
      <vt:lpstr>等线</vt:lpstr>
      <vt:lpstr>思源黑体 Light</vt:lpstr>
      <vt:lpstr>思源黑体 Medium</vt:lpstr>
      <vt:lpstr>思源黑体 Normal</vt:lpstr>
      <vt:lpstr>优设标题黑</vt:lpstr>
      <vt:lpstr>Arial</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糕 糕</cp:lastModifiedBy>
  <cp:revision>28</cp:revision>
  <dcterms:created xsi:type="dcterms:W3CDTF">2021-07-02T07:58:11Z</dcterms:created>
  <dcterms:modified xsi:type="dcterms:W3CDTF">2024-07-26T08:08:39Z</dcterms:modified>
</cp:coreProperties>
</file>