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3"/>
  </p:notesMasterIdLst>
  <p:sldIdLst>
    <p:sldId id="1041" r:id="rId2"/>
    <p:sldId id="1943" r:id="rId3"/>
    <p:sldId id="1960" r:id="rId4"/>
    <p:sldId id="967" r:id="rId5"/>
    <p:sldId id="923" r:id="rId6"/>
    <p:sldId id="966" r:id="rId7"/>
    <p:sldId id="1984" r:id="rId8"/>
    <p:sldId id="1945" r:id="rId9"/>
    <p:sldId id="1985" r:id="rId10"/>
    <p:sldId id="1986" r:id="rId11"/>
    <p:sldId id="1987" r:id="rId12"/>
    <p:sldId id="1988" r:id="rId13"/>
    <p:sldId id="1989" r:id="rId14"/>
    <p:sldId id="1990" r:id="rId15"/>
    <p:sldId id="1992" r:id="rId16"/>
    <p:sldId id="1939" r:id="rId17"/>
    <p:sldId id="1993" r:id="rId18"/>
    <p:sldId id="1994" r:id="rId19"/>
    <p:sldId id="1995" r:id="rId20"/>
    <p:sldId id="1996" r:id="rId21"/>
    <p:sldId id="1997" r:id="rId22"/>
    <p:sldId id="1998" r:id="rId23"/>
    <p:sldId id="1999" r:id="rId24"/>
    <p:sldId id="2001" r:id="rId25"/>
    <p:sldId id="2002" r:id="rId26"/>
    <p:sldId id="2003" r:id="rId27"/>
    <p:sldId id="2004" r:id="rId28"/>
    <p:sldId id="2005" r:id="rId29"/>
    <p:sldId id="1940" r:id="rId30"/>
    <p:sldId id="1953" r:id="rId31"/>
    <p:sldId id="2006" r:id="rId32"/>
    <p:sldId id="2007" r:id="rId33"/>
    <p:sldId id="2008" r:id="rId34"/>
    <p:sldId id="1083" r:id="rId35"/>
    <p:sldId id="1920" r:id="rId36"/>
    <p:sldId id="2009" r:id="rId37"/>
    <p:sldId id="2010" r:id="rId38"/>
    <p:sldId id="2015" r:id="rId39"/>
    <p:sldId id="2011" r:id="rId40"/>
    <p:sldId id="2016" r:id="rId41"/>
    <p:sldId id="2012" r:id="rId42"/>
    <p:sldId id="2017" r:id="rId43"/>
    <p:sldId id="2013" r:id="rId44"/>
    <p:sldId id="2018" r:id="rId45"/>
    <p:sldId id="2014" r:id="rId46"/>
    <p:sldId id="2019" r:id="rId47"/>
    <p:sldId id="1941" r:id="rId48"/>
    <p:sldId id="1958" r:id="rId49"/>
    <p:sldId id="1917" r:id="rId50"/>
    <p:sldId id="1983" r:id="rId51"/>
    <p:sldId id="1959" r:id="rId5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4D1"/>
    <a:srgbClr val="0760D9"/>
    <a:srgbClr val="262626"/>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03" autoAdjust="0"/>
    <p:restoredTop sz="94660"/>
  </p:normalViewPr>
  <p:slideViewPr>
    <p:cSldViewPr snapToGrid="0" showGuides="1">
      <p:cViewPr varScale="1">
        <p:scale>
          <a:sx n="82" d="100"/>
          <a:sy n="82" d="100"/>
        </p:scale>
        <p:origin x="394"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E2578F-1585-4CEB-BF8A-24E1EDA5E3C7}" type="datetimeFigureOut">
              <a:rPr lang="zh-CN" altLang="en-US" smtClean="0"/>
              <a:t>2024/7/26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BB521-4DF2-4FEA-B463-70BB8708BDC5}" type="slidenum">
              <a:rPr lang="zh-CN" altLang="en-US" smtClean="0"/>
              <a:t>‹#›</a:t>
            </a:fld>
            <a:endParaRPr lang="zh-CN" altLang="en-US"/>
          </a:p>
        </p:txBody>
      </p:sp>
    </p:spTree>
    <p:extLst>
      <p:ext uri="{BB962C8B-B14F-4D97-AF65-F5344CB8AC3E}">
        <p14:creationId xmlns:p14="http://schemas.microsoft.com/office/powerpoint/2010/main" val="3566651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1650475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10</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6634630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11</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41566079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12</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115871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2909734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14</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2462281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15</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7287671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16</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4639359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17</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5575466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18</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2771835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19</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027183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6995737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20</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4648037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21</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9229778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22</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6314147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1199923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24</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6645723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25</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820113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26</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5378126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27</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2348870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28</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8530548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29</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799812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3068192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30</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9419902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31</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42558143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32</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41311457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8596025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34</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0750071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35</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7310224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36</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3696661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37</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7970991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38</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41870126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39</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343652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4</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4820775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40</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3374770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41</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9264055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42</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53274233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43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8164354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44</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28278122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45</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3304836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46</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943641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47</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6612155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48</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63832961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49</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882594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5</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29834614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50</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87101138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51</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1572681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6</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5659282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7</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2206300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8</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6152895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9</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1418165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97A8A06-AA84-48AB-A4E6-7DD7CF3A9951}"/>
              </a:ext>
            </a:extLst>
          </p:cNvPr>
          <p:cNvPicPr>
            <a:picLocks noChangeAspect="1"/>
          </p:cNvPicPr>
          <p:nvPr userDrawn="1"/>
        </p:nvPicPr>
        <p:blipFill>
          <a:blip r:embed="rId2">
            <a:extLst>
              <a:ext uri="{28A0092B-C50C-407E-A947-70E740481C1C}">
                <a14:useLocalDpi xmlns:a14="http://schemas.microsoft.com/office/drawing/2010/main" val="0"/>
              </a:ext>
            </a:extLst>
          </a:blip>
          <a:srcRect l="8333" r="8333"/>
          <a:stretch/>
        </p:blipFill>
        <p:spPr>
          <a:xfrm>
            <a:off x="0" y="0"/>
            <a:ext cx="12192000" cy="6858000"/>
          </a:xfrm>
          <a:prstGeom prst="rect">
            <a:avLst/>
          </a:prstGeom>
        </p:spPr>
      </p:pic>
    </p:spTree>
    <p:extLst>
      <p:ext uri="{BB962C8B-B14F-4D97-AF65-F5344CB8AC3E}">
        <p14:creationId xmlns:p14="http://schemas.microsoft.com/office/powerpoint/2010/main" val="64821040"/>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178331A-2BA5-4122-BB7F-5B75441E60A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21522946"/>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54301765"/>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pattFill prst="ltUpDiag">
          <a:fgClr>
            <a:schemeClr val="bg2"/>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60760143"/>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50899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spd="slow">
    <p:wipe/>
  </p:transition>
  <p:txStyles>
    <p:titleStyle>
      <a:lvl1pPr algn="l" rtl="0" eaLnBrk="1" fontAlgn="base" hangingPunct="1">
        <a:spcBef>
          <a:spcPct val="0"/>
        </a:spcBef>
        <a:spcAft>
          <a:spcPct val="0"/>
        </a:spcAft>
        <a:defRPr sz="2399">
          <a:solidFill>
            <a:schemeClr val="accent1"/>
          </a:solidFill>
          <a:latin typeface="+mj-lt"/>
          <a:ea typeface="+mj-ea"/>
          <a:cs typeface="+mj-cs"/>
        </a:defRPr>
      </a:lvl1pPr>
      <a:lvl2pPr algn="l" rtl="0" eaLnBrk="1" fontAlgn="base" hangingPunct="1">
        <a:spcBef>
          <a:spcPct val="0"/>
        </a:spcBef>
        <a:spcAft>
          <a:spcPct val="0"/>
        </a:spcAft>
        <a:defRPr sz="2399">
          <a:solidFill>
            <a:schemeClr val="tx2"/>
          </a:solidFill>
          <a:latin typeface="Arial" pitchFamily="34" charset="0"/>
          <a:ea typeface="微软雅黑" pitchFamily="34" charset="-122"/>
        </a:defRPr>
      </a:lvl2pPr>
      <a:lvl3pPr algn="l" rtl="0" eaLnBrk="1" fontAlgn="base" hangingPunct="1">
        <a:spcBef>
          <a:spcPct val="0"/>
        </a:spcBef>
        <a:spcAft>
          <a:spcPct val="0"/>
        </a:spcAft>
        <a:defRPr sz="2399">
          <a:solidFill>
            <a:schemeClr val="tx2"/>
          </a:solidFill>
          <a:latin typeface="Arial" pitchFamily="34" charset="0"/>
          <a:ea typeface="微软雅黑" pitchFamily="34" charset="-122"/>
        </a:defRPr>
      </a:lvl3pPr>
      <a:lvl4pPr algn="l" rtl="0" eaLnBrk="1" fontAlgn="base" hangingPunct="1">
        <a:spcBef>
          <a:spcPct val="0"/>
        </a:spcBef>
        <a:spcAft>
          <a:spcPct val="0"/>
        </a:spcAft>
        <a:defRPr sz="2399">
          <a:solidFill>
            <a:schemeClr val="tx2"/>
          </a:solidFill>
          <a:latin typeface="Arial" pitchFamily="34" charset="0"/>
          <a:ea typeface="微软雅黑" pitchFamily="34" charset="-122"/>
        </a:defRPr>
      </a:lvl4pPr>
      <a:lvl5pPr algn="l" rtl="0" eaLnBrk="1" fontAlgn="base" hangingPunct="1">
        <a:spcBef>
          <a:spcPct val="0"/>
        </a:spcBef>
        <a:spcAft>
          <a:spcPct val="0"/>
        </a:spcAft>
        <a:defRPr sz="2399">
          <a:solidFill>
            <a:schemeClr val="tx2"/>
          </a:solidFill>
          <a:latin typeface="Arial" pitchFamily="34" charset="0"/>
          <a:ea typeface="微软雅黑" pitchFamily="34" charset="-122"/>
        </a:defRPr>
      </a:lvl5pPr>
      <a:lvl6pPr marL="457017" algn="l" rtl="0" eaLnBrk="1" fontAlgn="base" hangingPunct="1">
        <a:spcBef>
          <a:spcPct val="0"/>
        </a:spcBef>
        <a:spcAft>
          <a:spcPct val="0"/>
        </a:spcAft>
        <a:defRPr sz="2399">
          <a:solidFill>
            <a:schemeClr val="tx2"/>
          </a:solidFill>
          <a:latin typeface="Arial" pitchFamily="34" charset="0"/>
          <a:ea typeface="微软雅黑" pitchFamily="34" charset="-122"/>
        </a:defRPr>
      </a:lvl6pPr>
      <a:lvl7pPr marL="914034" algn="l" rtl="0" eaLnBrk="1" fontAlgn="base" hangingPunct="1">
        <a:spcBef>
          <a:spcPct val="0"/>
        </a:spcBef>
        <a:spcAft>
          <a:spcPct val="0"/>
        </a:spcAft>
        <a:defRPr sz="2399">
          <a:solidFill>
            <a:schemeClr val="tx2"/>
          </a:solidFill>
          <a:latin typeface="Arial" pitchFamily="34" charset="0"/>
          <a:ea typeface="微软雅黑" pitchFamily="34" charset="-122"/>
        </a:defRPr>
      </a:lvl7pPr>
      <a:lvl8pPr marL="1371051" algn="l" rtl="0" eaLnBrk="1" fontAlgn="base" hangingPunct="1">
        <a:spcBef>
          <a:spcPct val="0"/>
        </a:spcBef>
        <a:spcAft>
          <a:spcPct val="0"/>
        </a:spcAft>
        <a:defRPr sz="2399">
          <a:solidFill>
            <a:schemeClr val="tx2"/>
          </a:solidFill>
          <a:latin typeface="Arial" pitchFamily="34" charset="0"/>
          <a:ea typeface="微软雅黑" pitchFamily="34" charset="-122"/>
        </a:defRPr>
      </a:lvl8pPr>
      <a:lvl9pPr marL="1828068" algn="l" rtl="0" eaLnBrk="1" fontAlgn="base" hangingPunct="1">
        <a:spcBef>
          <a:spcPct val="0"/>
        </a:spcBef>
        <a:spcAft>
          <a:spcPct val="0"/>
        </a:spcAft>
        <a:defRPr sz="2399">
          <a:solidFill>
            <a:schemeClr val="tx2"/>
          </a:solidFill>
          <a:latin typeface="Arial" pitchFamily="34" charset="0"/>
          <a:ea typeface="微软雅黑" pitchFamily="34" charset="-122"/>
        </a:defRPr>
      </a:lvl9pPr>
    </p:titleStyle>
    <p:bodyStyle>
      <a:lvl1pPr marL="342763" indent="-342763" algn="l" rtl="0" eaLnBrk="1" fontAlgn="base" hangingPunct="1">
        <a:spcBef>
          <a:spcPct val="20000"/>
        </a:spcBef>
        <a:spcAft>
          <a:spcPct val="0"/>
        </a:spcAft>
        <a:buChar char="•"/>
        <a:defRPr sz="1999">
          <a:solidFill>
            <a:schemeClr val="accent1"/>
          </a:solidFill>
          <a:latin typeface="+mn-lt"/>
          <a:ea typeface="+mn-ea"/>
          <a:cs typeface="+mn-cs"/>
        </a:defRPr>
      </a:lvl1pPr>
      <a:lvl2pPr marL="742653" indent="-285636" algn="l" rtl="0" eaLnBrk="1" fontAlgn="base" hangingPunct="1">
        <a:spcBef>
          <a:spcPct val="20000"/>
        </a:spcBef>
        <a:spcAft>
          <a:spcPct val="0"/>
        </a:spcAft>
        <a:buChar char="–"/>
        <a:defRPr sz="1999">
          <a:solidFill>
            <a:schemeClr val="accent1"/>
          </a:solidFill>
          <a:latin typeface="+mn-lt"/>
          <a:ea typeface="仿宋_GB2312" pitchFamily="49" charset="-122"/>
        </a:defRPr>
      </a:lvl2pPr>
      <a:lvl3pPr marL="1142543" indent="-228509" algn="l" rtl="0" eaLnBrk="1" fontAlgn="base" hangingPunct="1">
        <a:spcBef>
          <a:spcPct val="20000"/>
        </a:spcBef>
        <a:spcAft>
          <a:spcPct val="0"/>
        </a:spcAft>
        <a:buChar char="•"/>
        <a:defRPr sz="2399">
          <a:solidFill>
            <a:schemeClr val="tx1"/>
          </a:solidFill>
          <a:latin typeface="+mn-lt"/>
          <a:ea typeface="宋体" pitchFamily="2" charset="-122"/>
        </a:defRPr>
      </a:lvl3pPr>
      <a:lvl4pPr marL="1599560" indent="-228509" algn="l" rtl="0" eaLnBrk="1" fontAlgn="base" hangingPunct="1">
        <a:spcBef>
          <a:spcPct val="20000"/>
        </a:spcBef>
        <a:spcAft>
          <a:spcPct val="0"/>
        </a:spcAft>
        <a:buChar char="–"/>
        <a:defRPr sz="1999">
          <a:solidFill>
            <a:schemeClr val="tx1"/>
          </a:solidFill>
          <a:latin typeface="+mn-lt"/>
          <a:ea typeface="宋体" pitchFamily="2" charset="-122"/>
        </a:defRPr>
      </a:lvl4pPr>
      <a:lvl5pPr marL="2056577" indent="-228509" algn="l" rtl="0" eaLnBrk="1" fontAlgn="base" hangingPunct="1">
        <a:spcBef>
          <a:spcPct val="20000"/>
        </a:spcBef>
        <a:spcAft>
          <a:spcPct val="0"/>
        </a:spcAft>
        <a:buChar char="»"/>
        <a:defRPr sz="1999">
          <a:solidFill>
            <a:schemeClr val="tx1"/>
          </a:solidFill>
          <a:latin typeface="+mn-lt"/>
          <a:ea typeface="宋体" pitchFamily="2" charset="-122"/>
        </a:defRPr>
      </a:lvl5pPr>
      <a:lvl6pPr marL="2513594" indent="-228509" algn="l" rtl="0" eaLnBrk="1" fontAlgn="base" hangingPunct="1">
        <a:spcBef>
          <a:spcPct val="20000"/>
        </a:spcBef>
        <a:spcAft>
          <a:spcPct val="0"/>
        </a:spcAft>
        <a:buChar char="»"/>
        <a:defRPr sz="1999">
          <a:solidFill>
            <a:schemeClr val="tx1"/>
          </a:solidFill>
          <a:latin typeface="+mn-lt"/>
          <a:ea typeface="宋体" pitchFamily="2" charset="-122"/>
        </a:defRPr>
      </a:lvl6pPr>
      <a:lvl7pPr marL="2970611" indent="-228509" algn="l" rtl="0" eaLnBrk="1" fontAlgn="base" hangingPunct="1">
        <a:spcBef>
          <a:spcPct val="20000"/>
        </a:spcBef>
        <a:spcAft>
          <a:spcPct val="0"/>
        </a:spcAft>
        <a:buChar char="»"/>
        <a:defRPr sz="1999">
          <a:solidFill>
            <a:schemeClr val="tx1"/>
          </a:solidFill>
          <a:latin typeface="+mn-lt"/>
          <a:ea typeface="宋体" pitchFamily="2" charset="-122"/>
        </a:defRPr>
      </a:lvl7pPr>
      <a:lvl8pPr marL="3427628" indent="-228509" algn="l" rtl="0" eaLnBrk="1" fontAlgn="base" hangingPunct="1">
        <a:spcBef>
          <a:spcPct val="20000"/>
        </a:spcBef>
        <a:spcAft>
          <a:spcPct val="0"/>
        </a:spcAft>
        <a:buChar char="»"/>
        <a:defRPr sz="1999">
          <a:solidFill>
            <a:schemeClr val="tx1"/>
          </a:solidFill>
          <a:latin typeface="+mn-lt"/>
          <a:ea typeface="宋体" pitchFamily="2" charset="-122"/>
        </a:defRPr>
      </a:lvl8pPr>
      <a:lvl9pPr marL="3884646" indent="-228509" algn="l" rtl="0" eaLnBrk="1" fontAlgn="base" hangingPunct="1">
        <a:spcBef>
          <a:spcPct val="20000"/>
        </a:spcBef>
        <a:spcAft>
          <a:spcPct val="0"/>
        </a:spcAft>
        <a:buChar char="»"/>
        <a:defRPr sz="1999">
          <a:solidFill>
            <a:schemeClr val="tx1"/>
          </a:solidFill>
          <a:latin typeface="+mn-lt"/>
          <a:ea typeface="宋体" pitchFamily="2" charset="-122"/>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sns.yszn.net.cn/thread/c368386827704931924959e9f8da57e4"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baijiahao.baidu.com/s?id=1777002496699909459&amp;wfr=spider&amp;for=pc"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4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1EC0ACB7-1FA9-46EA-B3E7-3E198AB59B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4479" y="-2209448"/>
            <a:ext cx="14367908" cy="10775931"/>
          </a:xfrm>
          <a:prstGeom prst="rect">
            <a:avLst/>
          </a:prstGeom>
        </p:spPr>
      </p:pic>
      <p:sp>
        <p:nvSpPr>
          <p:cNvPr id="3" name="文本框 2">
            <a:extLst>
              <a:ext uri="{FF2B5EF4-FFF2-40B4-BE49-F238E27FC236}">
                <a16:creationId xmlns:a16="http://schemas.microsoft.com/office/drawing/2014/main" id="{4866ECA1-6401-5642-A6BA-92497A644CB7}"/>
              </a:ext>
            </a:extLst>
          </p:cNvPr>
          <p:cNvSpPr txBox="1"/>
          <p:nvPr/>
        </p:nvSpPr>
        <p:spPr>
          <a:xfrm>
            <a:off x="1577767" y="3512489"/>
            <a:ext cx="7338869" cy="1015343"/>
          </a:xfrm>
          <a:prstGeom prst="rect">
            <a:avLst/>
          </a:prstGeom>
          <a:noFill/>
        </p:spPr>
        <p:txBody>
          <a:bodyPr wrap="none" rtlCol="0">
            <a:spAutoFit/>
          </a:bodyPr>
          <a:lstStyle/>
          <a:p>
            <a:pPr defTabSz="914034" fontAlgn="base">
              <a:spcBef>
                <a:spcPct val="0"/>
              </a:spcBef>
              <a:spcAft>
                <a:spcPct val="0"/>
              </a:spcAft>
            </a:pPr>
            <a:r>
              <a:rPr lang="zh-CN" altLang="en-US" sz="5998" b="1" dirty="0">
                <a:solidFill>
                  <a:srgbClr val="000000">
                    <a:lumMod val="95000"/>
                    <a:lumOff val="5000"/>
                  </a:srgbClr>
                </a:solidFill>
                <a:latin typeface="优设标题黑" panose="00000500000000000000" pitchFamily="2" charset="-122"/>
                <a:ea typeface="优设标题黑" panose="00000500000000000000" pitchFamily="2" charset="-122"/>
              </a:rPr>
              <a:t>项目八 复盘直播数据</a:t>
            </a:r>
            <a:endParaRPr lang="en-US" altLang="zh-CN" sz="5998" b="1" dirty="0">
              <a:solidFill>
                <a:srgbClr val="000000">
                  <a:lumMod val="95000"/>
                  <a:lumOff val="5000"/>
                </a:srgbClr>
              </a:solidFill>
              <a:latin typeface="优设标题黑" panose="00000500000000000000" pitchFamily="2" charset="-122"/>
              <a:ea typeface="优设标题黑" panose="00000500000000000000" pitchFamily="2" charset="-122"/>
            </a:endParaRPr>
          </a:p>
        </p:txBody>
      </p:sp>
      <p:sp>
        <p:nvSpPr>
          <p:cNvPr id="23" name="文本框 22">
            <a:extLst>
              <a:ext uri="{FF2B5EF4-FFF2-40B4-BE49-F238E27FC236}">
                <a16:creationId xmlns:a16="http://schemas.microsoft.com/office/drawing/2014/main" id="{8D167BE9-9361-2B43-9D53-0B7D0F6CFE9B}"/>
              </a:ext>
            </a:extLst>
          </p:cNvPr>
          <p:cNvSpPr txBox="1"/>
          <p:nvPr/>
        </p:nvSpPr>
        <p:spPr>
          <a:xfrm>
            <a:off x="1619550" y="2583883"/>
            <a:ext cx="5570756" cy="1015343"/>
          </a:xfrm>
          <a:prstGeom prst="rect">
            <a:avLst/>
          </a:prstGeom>
          <a:noFill/>
        </p:spPr>
        <p:txBody>
          <a:bodyPr wrap="none" rtlCol="0">
            <a:spAutoFit/>
          </a:bodyPr>
          <a:lstStyle/>
          <a:p>
            <a:pPr defTabSz="914034" fontAlgn="base">
              <a:spcBef>
                <a:spcPct val="0"/>
              </a:spcBef>
              <a:spcAft>
                <a:spcPct val="0"/>
              </a:spcAft>
            </a:pPr>
            <a:r>
              <a:rPr lang="zh-CN" altLang="en-US" sz="5998" b="1" dirty="0">
                <a:ln w="12700">
                  <a:solidFill>
                    <a:srgbClr val="000000">
                      <a:lumMod val="85000"/>
                      <a:lumOff val="15000"/>
                    </a:srgbClr>
                  </a:solidFill>
                </a:ln>
                <a:solidFill>
                  <a:schemeClr val="accent1"/>
                </a:solidFill>
                <a:latin typeface="优设标题黑" panose="00000500000000000000" pitchFamily="2" charset="-122"/>
                <a:ea typeface="优设标题黑" panose="00000500000000000000" pitchFamily="2" charset="-122"/>
              </a:rPr>
              <a:t>直播营销与运营</a:t>
            </a:r>
          </a:p>
        </p:txBody>
      </p:sp>
      <p:sp>
        <p:nvSpPr>
          <p:cNvPr id="7" name="文本框 6">
            <a:extLst>
              <a:ext uri="{FF2B5EF4-FFF2-40B4-BE49-F238E27FC236}">
                <a16:creationId xmlns:a16="http://schemas.microsoft.com/office/drawing/2014/main" id="{C40C8E2A-049B-3A4B-AEC4-D540F53508A3}"/>
              </a:ext>
            </a:extLst>
          </p:cNvPr>
          <p:cNvSpPr txBox="1"/>
          <p:nvPr/>
        </p:nvSpPr>
        <p:spPr>
          <a:xfrm>
            <a:off x="1102315" y="1086487"/>
            <a:ext cx="4715137" cy="707566"/>
          </a:xfrm>
          <a:prstGeom prst="rect">
            <a:avLst/>
          </a:prstGeom>
          <a:noFill/>
        </p:spPr>
        <p:txBody>
          <a:bodyPr wrap="none" rtlCol="0">
            <a:spAutoFit/>
          </a:bodyPr>
          <a:lstStyle/>
          <a:p>
            <a:pPr defTabSz="914034" fontAlgn="base">
              <a:spcBef>
                <a:spcPct val="0"/>
              </a:spcBef>
              <a:spcAft>
                <a:spcPct val="0"/>
              </a:spcAft>
            </a:pPr>
            <a:r>
              <a:rPr kumimoji="1" lang="en-US" altLang="zh-CN" sz="3998" b="1" dirty="0">
                <a:latin typeface="优设标题黑" panose="00000500000000000000" pitchFamily="2" charset="-122"/>
                <a:ea typeface="优设标题黑" panose="00000500000000000000" pitchFamily="2" charset="-122"/>
              </a:rPr>
              <a:t>LIVE BROADCAST</a:t>
            </a:r>
            <a:endParaRPr kumimoji="1" lang="zh-CN" altLang="en-US" sz="3998" b="1" dirty="0">
              <a:latin typeface="优设标题黑" panose="00000500000000000000" pitchFamily="2" charset="-122"/>
              <a:ea typeface="优设标题黑" panose="00000500000000000000" pitchFamily="2" charset="-122"/>
            </a:endParaRPr>
          </a:p>
        </p:txBody>
      </p:sp>
      <p:pic>
        <p:nvPicPr>
          <p:cNvPr id="13" name="图片 12">
            <a:extLst>
              <a:ext uri="{FF2B5EF4-FFF2-40B4-BE49-F238E27FC236}">
                <a16:creationId xmlns:a16="http://schemas.microsoft.com/office/drawing/2014/main" id="{F422BDFB-9868-7648-A9D7-8C9FDFED712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00975" y="1951166"/>
            <a:ext cx="3865120" cy="3251508"/>
          </a:xfrm>
          <a:prstGeom prst="rect">
            <a:avLst/>
          </a:prstGeom>
        </p:spPr>
      </p:pic>
      <p:pic>
        <p:nvPicPr>
          <p:cNvPr id="11" name="图片 10">
            <a:extLst>
              <a:ext uri="{FF2B5EF4-FFF2-40B4-BE49-F238E27FC236}">
                <a16:creationId xmlns:a16="http://schemas.microsoft.com/office/drawing/2014/main" id="{2F100631-D62C-4371-94E8-AAD8994F5C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19550" y="5058791"/>
            <a:ext cx="1342603" cy="915296"/>
          </a:xfrm>
          <a:prstGeom prst="rect">
            <a:avLst/>
          </a:prstGeom>
        </p:spPr>
      </p:pic>
      <p:pic>
        <p:nvPicPr>
          <p:cNvPr id="8" name="图片 7">
            <a:extLst>
              <a:ext uri="{FF2B5EF4-FFF2-40B4-BE49-F238E27FC236}">
                <a16:creationId xmlns:a16="http://schemas.microsoft.com/office/drawing/2014/main" id="{41DF3F60-592E-4FCA-B791-AAFBC827A0C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76718" y="1860840"/>
            <a:ext cx="1741975" cy="1741975"/>
          </a:xfrm>
          <a:prstGeom prst="rect">
            <a:avLst/>
          </a:prstGeom>
        </p:spPr>
      </p:pic>
    </p:spTree>
    <p:extLst>
      <p:ext uri="{BB962C8B-B14F-4D97-AF65-F5344CB8AC3E}">
        <p14:creationId xmlns:p14="http://schemas.microsoft.com/office/powerpoint/2010/main" val="11516734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checkerboard(across)">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p:bldLst>
  </p:timing>
  <p:extLst>
    <p:ext uri="{E180D4A7-C9FB-4DFB-919C-405C955672EB}">
      <p14:showEvtLst xmlns:p14="http://schemas.microsoft.com/office/powerpoint/2010/main">
        <p14:playEvt time="69"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006538">
            <a:extLst>
              <a:ext uri="{FF2B5EF4-FFF2-40B4-BE49-F238E27FC236}">
                <a16:creationId xmlns:a16="http://schemas.microsoft.com/office/drawing/2014/main" id="{6E90F562-81EF-4356-B1F9-D06CE244C47D}"/>
              </a:ext>
            </a:extLst>
          </p:cNvPr>
          <p:cNvGrpSpPr/>
          <p:nvPr/>
        </p:nvGrpSpPr>
        <p:grpSpPr>
          <a:xfrm>
            <a:off x="1476350" y="1588303"/>
            <a:ext cx="4458626" cy="4431220"/>
            <a:chOff x="1040072" y="1336757"/>
            <a:chExt cx="4897157" cy="2092244"/>
          </a:xfrm>
        </p:grpSpPr>
        <p:sp>
          <p:nvSpPr>
            <p:cNvPr id="135" name="矩形: 圆角 134">
              <a:extLst>
                <a:ext uri="{FF2B5EF4-FFF2-40B4-BE49-F238E27FC236}">
                  <a16:creationId xmlns:a16="http://schemas.microsoft.com/office/drawing/2014/main" id="{B9A82C68-8CDB-4CC6-9A03-E00F9B250ED1}"/>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36" name="任意多边形: 形状 135">
              <a:extLst>
                <a:ext uri="{FF2B5EF4-FFF2-40B4-BE49-F238E27FC236}">
                  <a16:creationId xmlns:a16="http://schemas.microsoft.com/office/drawing/2014/main" id="{4688145B-4015-44E9-8950-BE707859FCF4}"/>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37" name="378968">
            <a:extLst>
              <a:ext uri="{FF2B5EF4-FFF2-40B4-BE49-F238E27FC236}">
                <a16:creationId xmlns:a16="http://schemas.microsoft.com/office/drawing/2014/main" id="{D184A98C-5991-4A64-A754-A8F857B3513E}"/>
              </a:ext>
            </a:extLst>
          </p:cNvPr>
          <p:cNvSpPr/>
          <p:nvPr/>
        </p:nvSpPr>
        <p:spPr>
          <a:xfrm>
            <a:off x="2048592" y="1787327"/>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时观</a:t>
            </a:r>
          </a:p>
        </p:txBody>
      </p:sp>
      <p:sp>
        <p:nvSpPr>
          <p:cNvPr id="138" name="740388">
            <a:extLst>
              <a:ext uri="{FF2B5EF4-FFF2-40B4-BE49-F238E27FC236}">
                <a16:creationId xmlns:a16="http://schemas.microsoft.com/office/drawing/2014/main" id="{260E4A25-7C9C-4843-BF20-CB40F5911EAA}"/>
              </a:ext>
            </a:extLst>
          </p:cNvPr>
          <p:cNvSpPr/>
          <p:nvPr/>
        </p:nvSpPr>
        <p:spPr>
          <a:xfrm>
            <a:off x="1485981" y="2156801"/>
            <a:ext cx="4234019" cy="3903376"/>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时观</a:t>
            </a:r>
            <a:r>
              <a:rPr lang="en-US" altLang="zh-CN" sz="1598" dirty="0">
                <a:solidFill>
                  <a:srgbClr val="000000"/>
                </a:solidFill>
                <a:latin typeface="优设标题黑" panose="00000500000000000000" pitchFamily="2" charset="-122"/>
                <a:ea typeface="优设标题黑" panose="00000500000000000000" pitchFamily="2" charset="-122"/>
                <a:sym typeface="+mn-lt"/>
              </a:rPr>
              <a:t>=</a:t>
            </a:r>
            <a:r>
              <a:rPr lang="zh-CN" altLang="en-US" sz="1598" dirty="0">
                <a:solidFill>
                  <a:srgbClr val="000000"/>
                </a:solidFill>
                <a:latin typeface="优设标题黑" panose="00000500000000000000" pitchFamily="2" charset="-122"/>
                <a:ea typeface="优设标题黑" panose="00000500000000000000" pitchFamily="2" charset="-122"/>
                <a:sym typeface="+mn-lt"/>
              </a:rPr>
              <a:t>累积场观</a:t>
            </a:r>
            <a:r>
              <a:rPr lang="en-US" altLang="zh-CN" sz="1598" dirty="0">
                <a:solidFill>
                  <a:srgbClr val="000000"/>
                </a:solidFill>
                <a:latin typeface="优设标题黑" panose="00000500000000000000" pitchFamily="2" charset="-122"/>
                <a:ea typeface="优设标题黑" panose="00000500000000000000" pitchFamily="2" charset="-122"/>
                <a:sym typeface="+mn-lt"/>
              </a:rPr>
              <a:t>/</a:t>
            </a:r>
            <a:r>
              <a:rPr lang="zh-CN" altLang="en-US" sz="1598" dirty="0">
                <a:solidFill>
                  <a:srgbClr val="000000"/>
                </a:solidFill>
                <a:latin typeface="优设标题黑" panose="00000500000000000000" pitchFamily="2" charset="-122"/>
                <a:ea typeface="优设标题黑" panose="00000500000000000000" pitchFamily="2" charset="-122"/>
                <a:sym typeface="+mn-lt"/>
              </a:rPr>
              <a:t>时长</a:t>
            </a:r>
            <a:r>
              <a:rPr lang="en-US" altLang="zh-CN" sz="1598" dirty="0">
                <a:solidFill>
                  <a:srgbClr val="000000"/>
                </a:solidFill>
                <a:latin typeface="优设标题黑" panose="00000500000000000000" pitchFamily="2" charset="-122"/>
                <a:ea typeface="优设标题黑" panose="00000500000000000000" pitchFamily="2" charset="-122"/>
                <a:sym typeface="+mn-lt"/>
              </a:rPr>
              <a:t>——</a:t>
            </a:r>
            <a:r>
              <a:rPr lang="zh-CN" altLang="en-US" sz="1598" dirty="0">
                <a:solidFill>
                  <a:srgbClr val="000000"/>
                </a:solidFill>
                <a:latin typeface="优设标题黑" panose="00000500000000000000" pitchFamily="2" charset="-122"/>
                <a:ea typeface="优设标题黑" panose="00000500000000000000" pitchFamily="2" charset="-122"/>
                <a:sym typeface="+mn-lt"/>
              </a:rPr>
              <a:t>错误</a:t>
            </a:r>
            <a:r>
              <a:rPr lang="en-US" altLang="zh-CN" sz="1598" dirty="0">
                <a:solidFill>
                  <a:srgbClr val="000000"/>
                </a:solidFill>
                <a:latin typeface="优设标题黑" panose="00000500000000000000" pitchFamily="2" charset="-122"/>
                <a:ea typeface="优设标题黑" panose="00000500000000000000" pitchFamily="2" charset="-122"/>
                <a:sym typeface="+mn-lt"/>
              </a:rPr>
              <a:t>×</a:t>
            </a:r>
          </a:p>
          <a:p>
            <a:pPr marL="285750" indent="-285750" algn="just" defTabSz="914034" fontAlgn="base">
              <a:lnSpc>
                <a:spcPct val="120000"/>
              </a:lnSpc>
              <a:spcBef>
                <a:spcPct val="0"/>
              </a:spcBef>
              <a:spcAft>
                <a:spcPct val="0"/>
              </a:spcAft>
              <a:buFont typeface="Wingdings" panose="05000000000000000000" pitchFamily="2" charset="2"/>
              <a:buChar char="ü"/>
            </a:pPr>
            <a:r>
              <a:rPr lang="zh-CN" altLang="en-US" sz="1598" dirty="0">
                <a:solidFill>
                  <a:srgbClr val="000000"/>
                </a:solidFill>
                <a:latin typeface="优设标题黑" panose="00000500000000000000" pitchFamily="2" charset="-122"/>
                <a:ea typeface="优设标题黑" panose="00000500000000000000" pitchFamily="2" charset="-122"/>
                <a:sym typeface="+mn-lt"/>
              </a:rPr>
              <a:t>某位新主播每天播</a:t>
            </a:r>
            <a:r>
              <a:rPr lang="en-US" altLang="zh-CN" sz="1598" dirty="0">
                <a:solidFill>
                  <a:srgbClr val="000000"/>
                </a:solidFill>
                <a:latin typeface="优设标题黑" panose="00000500000000000000" pitchFamily="2" charset="-122"/>
                <a:ea typeface="优设标题黑" panose="00000500000000000000" pitchFamily="2" charset="-122"/>
                <a:sym typeface="+mn-lt"/>
              </a:rPr>
              <a:t>6</a:t>
            </a:r>
            <a:r>
              <a:rPr lang="zh-CN" altLang="en-US" sz="1598" dirty="0">
                <a:solidFill>
                  <a:srgbClr val="000000"/>
                </a:solidFill>
                <a:latin typeface="优设标题黑" panose="00000500000000000000" pitchFamily="2" charset="-122"/>
                <a:ea typeface="优设标题黑" panose="00000500000000000000" pitchFamily="2" charset="-122"/>
                <a:sym typeface="+mn-lt"/>
              </a:rPr>
              <a:t>小时，平时每天场观也</a:t>
            </a:r>
            <a:r>
              <a:rPr lang="en-US" altLang="zh-CN" sz="1598" dirty="0">
                <a:solidFill>
                  <a:srgbClr val="000000"/>
                </a:solidFill>
                <a:latin typeface="优设标题黑" panose="00000500000000000000" pitchFamily="2" charset="-122"/>
                <a:ea typeface="优设标题黑" panose="00000500000000000000" pitchFamily="2" charset="-122"/>
                <a:sym typeface="+mn-lt"/>
              </a:rPr>
              <a:t>1000</a:t>
            </a:r>
            <a:r>
              <a:rPr lang="zh-CN" altLang="en-US" sz="1598" dirty="0">
                <a:solidFill>
                  <a:srgbClr val="000000"/>
                </a:solidFill>
                <a:latin typeface="优设标题黑" panose="00000500000000000000" pitchFamily="2" charset="-122"/>
                <a:ea typeface="优设标题黑" panose="00000500000000000000" pitchFamily="2" charset="-122"/>
                <a:sym typeface="+mn-lt"/>
              </a:rPr>
              <a:t>作用，场观</a:t>
            </a:r>
            <a:r>
              <a:rPr lang="en-US" altLang="zh-CN" sz="1598" dirty="0">
                <a:solidFill>
                  <a:srgbClr val="000000"/>
                </a:solidFill>
                <a:latin typeface="优设标题黑" panose="00000500000000000000" pitchFamily="2" charset="-122"/>
                <a:ea typeface="优设标题黑" panose="00000500000000000000" pitchFamily="2" charset="-122"/>
                <a:sym typeface="+mn-lt"/>
              </a:rPr>
              <a:t>1000/</a:t>
            </a:r>
            <a:r>
              <a:rPr lang="zh-CN" altLang="en-US" sz="1598" dirty="0">
                <a:solidFill>
                  <a:srgbClr val="000000"/>
                </a:solidFill>
                <a:latin typeface="优设标题黑" panose="00000500000000000000" pitchFamily="2" charset="-122"/>
                <a:ea typeface="优设标题黑" panose="00000500000000000000" pitchFamily="2" charset="-122"/>
                <a:sym typeface="+mn-lt"/>
              </a:rPr>
              <a:t>时长</a:t>
            </a:r>
            <a:r>
              <a:rPr lang="en-US" altLang="zh-CN" sz="1598" dirty="0">
                <a:solidFill>
                  <a:srgbClr val="000000"/>
                </a:solidFill>
                <a:latin typeface="优设标题黑" panose="00000500000000000000" pitchFamily="2" charset="-122"/>
                <a:ea typeface="优设标题黑" panose="00000500000000000000" pitchFamily="2" charset="-122"/>
                <a:sym typeface="+mn-lt"/>
              </a:rPr>
              <a:t>6=166</a:t>
            </a:r>
            <a:r>
              <a:rPr lang="zh-CN" altLang="en-US" sz="1598" dirty="0">
                <a:solidFill>
                  <a:srgbClr val="000000"/>
                </a:solidFill>
                <a:latin typeface="优设标题黑" panose="00000500000000000000" pitchFamily="2" charset="-122"/>
                <a:ea typeface="优设标题黑" panose="00000500000000000000" pitchFamily="2" charset="-122"/>
                <a:sym typeface="+mn-lt"/>
              </a:rPr>
              <a:t>，突然有一天场观飙升至</a:t>
            </a:r>
            <a:r>
              <a:rPr lang="en-US" altLang="zh-CN" sz="1598" dirty="0">
                <a:solidFill>
                  <a:srgbClr val="000000"/>
                </a:solidFill>
                <a:latin typeface="优设标题黑" panose="00000500000000000000" pitchFamily="2" charset="-122"/>
                <a:ea typeface="优设标题黑" panose="00000500000000000000" pitchFamily="2" charset="-122"/>
                <a:sym typeface="+mn-lt"/>
              </a:rPr>
              <a:t>3000</a:t>
            </a:r>
            <a:r>
              <a:rPr lang="zh-CN" altLang="en-US" sz="1598" dirty="0">
                <a:solidFill>
                  <a:srgbClr val="000000"/>
                </a:solidFill>
                <a:latin typeface="优设标题黑" panose="00000500000000000000" pitchFamily="2" charset="-122"/>
                <a:ea typeface="优设标题黑" panose="00000500000000000000" pitchFamily="2" charset="-122"/>
                <a:sym typeface="+mn-lt"/>
              </a:rPr>
              <a:t>，</a:t>
            </a:r>
            <a:r>
              <a:rPr lang="en-US" altLang="zh-CN" sz="1598" dirty="0">
                <a:solidFill>
                  <a:srgbClr val="000000"/>
                </a:solidFill>
                <a:latin typeface="优设标题黑" panose="00000500000000000000" pitchFamily="2" charset="-122"/>
                <a:ea typeface="优设标题黑" panose="00000500000000000000" pitchFamily="2" charset="-122"/>
                <a:sym typeface="+mn-lt"/>
              </a:rPr>
              <a:t>3000/6=500</a:t>
            </a:r>
            <a:r>
              <a:rPr lang="zh-CN" altLang="en-US" sz="1598" dirty="0">
                <a:solidFill>
                  <a:srgbClr val="000000"/>
                </a:solidFill>
                <a:latin typeface="优设标题黑" panose="00000500000000000000" pitchFamily="2" charset="-122"/>
                <a:ea typeface="优设标题黑" panose="00000500000000000000" pitchFamily="2" charset="-122"/>
                <a:sym typeface="+mn-lt"/>
              </a:rPr>
              <a:t>，涨了</a:t>
            </a:r>
            <a:r>
              <a:rPr lang="en-US" altLang="zh-CN" sz="1598" dirty="0">
                <a:solidFill>
                  <a:srgbClr val="000000"/>
                </a:solidFill>
                <a:latin typeface="优设标题黑" panose="00000500000000000000" pitchFamily="2" charset="-122"/>
                <a:ea typeface="优设标题黑" panose="00000500000000000000" pitchFamily="2" charset="-122"/>
                <a:sym typeface="+mn-lt"/>
              </a:rPr>
              <a:t>3</a:t>
            </a:r>
            <a:r>
              <a:rPr lang="zh-CN" altLang="en-US" sz="1598" dirty="0">
                <a:solidFill>
                  <a:srgbClr val="000000"/>
                </a:solidFill>
                <a:latin typeface="优设标题黑" panose="00000500000000000000" pitchFamily="2" charset="-122"/>
                <a:ea typeface="优设标题黑" panose="00000500000000000000" pitchFamily="2" charset="-122"/>
                <a:sym typeface="+mn-lt"/>
              </a:rPr>
              <a:t>倍。为什么涨？</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marL="285750" indent="-285750" algn="just" defTabSz="914034" fontAlgn="base">
              <a:lnSpc>
                <a:spcPct val="120000"/>
              </a:lnSpc>
              <a:spcBef>
                <a:spcPct val="0"/>
              </a:spcBef>
              <a:spcAft>
                <a:spcPct val="0"/>
              </a:spcAft>
              <a:buFont typeface="Wingdings" panose="05000000000000000000" pitchFamily="2" charset="2"/>
              <a:buChar char="ü"/>
            </a:pPr>
            <a:r>
              <a:rPr lang="zh-CN" altLang="en-US" sz="1598" dirty="0">
                <a:solidFill>
                  <a:srgbClr val="000000"/>
                </a:solidFill>
                <a:latin typeface="优设标题黑" panose="00000500000000000000" pitchFamily="2" charset="-122"/>
                <a:ea typeface="优设标题黑" panose="00000500000000000000" pitchFamily="2" charset="-122"/>
                <a:sym typeface="+mn-lt"/>
              </a:rPr>
              <a:t>以小时为单位统计，发现第</a:t>
            </a:r>
            <a:r>
              <a:rPr lang="en-US" altLang="zh-CN" sz="1598" dirty="0">
                <a:solidFill>
                  <a:srgbClr val="000000"/>
                </a:solidFill>
                <a:latin typeface="优设标题黑" panose="00000500000000000000" pitchFamily="2" charset="-122"/>
                <a:ea typeface="优设标题黑" panose="00000500000000000000" pitchFamily="2" charset="-122"/>
                <a:sym typeface="+mn-lt"/>
              </a:rPr>
              <a:t>1</a:t>
            </a:r>
            <a:r>
              <a:rPr lang="zh-CN" altLang="en-US" sz="1598" dirty="0">
                <a:solidFill>
                  <a:srgbClr val="000000"/>
                </a:solidFill>
                <a:latin typeface="优设标题黑" panose="00000500000000000000" pitchFamily="2" charset="-122"/>
                <a:ea typeface="优设标题黑" panose="00000500000000000000" pitchFamily="2" charset="-122"/>
                <a:sym typeface="+mn-lt"/>
              </a:rPr>
              <a:t>小时观看</a:t>
            </a:r>
            <a:r>
              <a:rPr lang="en-US" altLang="zh-CN" sz="1598" dirty="0">
                <a:solidFill>
                  <a:srgbClr val="000000"/>
                </a:solidFill>
                <a:latin typeface="优设标题黑" panose="00000500000000000000" pitchFamily="2" charset="-122"/>
                <a:ea typeface="优设标题黑" panose="00000500000000000000" pitchFamily="2" charset="-122"/>
                <a:sym typeface="+mn-lt"/>
              </a:rPr>
              <a:t>1500</a:t>
            </a:r>
            <a:r>
              <a:rPr lang="zh-CN" altLang="en-US" sz="1598" dirty="0">
                <a:solidFill>
                  <a:srgbClr val="000000"/>
                </a:solidFill>
                <a:latin typeface="优设标题黑" panose="00000500000000000000" pitchFamily="2" charset="-122"/>
                <a:ea typeface="优设标题黑" panose="00000500000000000000" pitchFamily="2" charset="-122"/>
                <a:sym typeface="+mn-lt"/>
              </a:rPr>
              <a:t>，第</a:t>
            </a:r>
            <a:r>
              <a:rPr lang="en-US" altLang="zh-CN" sz="1598" dirty="0">
                <a:solidFill>
                  <a:srgbClr val="000000"/>
                </a:solidFill>
                <a:latin typeface="优设标题黑" panose="00000500000000000000" pitchFamily="2" charset="-122"/>
                <a:ea typeface="优设标题黑" panose="00000500000000000000" pitchFamily="2" charset="-122"/>
                <a:sym typeface="+mn-lt"/>
              </a:rPr>
              <a:t>2</a:t>
            </a:r>
            <a:r>
              <a:rPr lang="zh-CN" altLang="en-US" sz="1598" dirty="0">
                <a:solidFill>
                  <a:srgbClr val="000000"/>
                </a:solidFill>
                <a:latin typeface="优设标题黑" panose="00000500000000000000" pitchFamily="2" charset="-122"/>
                <a:ea typeface="优设标题黑" panose="00000500000000000000" pitchFamily="2" charset="-122"/>
                <a:sym typeface="+mn-lt"/>
              </a:rPr>
              <a:t>小时观看</a:t>
            </a:r>
            <a:r>
              <a:rPr lang="en-US" altLang="zh-CN" sz="1598" dirty="0">
                <a:solidFill>
                  <a:srgbClr val="000000"/>
                </a:solidFill>
                <a:latin typeface="优设标题黑" panose="00000500000000000000" pitchFamily="2" charset="-122"/>
                <a:ea typeface="优设标题黑" panose="00000500000000000000" pitchFamily="2" charset="-122"/>
                <a:sym typeface="+mn-lt"/>
              </a:rPr>
              <a:t>800</a:t>
            </a:r>
            <a:r>
              <a:rPr lang="zh-CN" altLang="en-US" sz="1598" dirty="0">
                <a:solidFill>
                  <a:srgbClr val="000000"/>
                </a:solidFill>
                <a:latin typeface="优设标题黑" panose="00000500000000000000" pitchFamily="2" charset="-122"/>
                <a:ea typeface="优设标题黑" panose="00000500000000000000" pitchFamily="2" charset="-122"/>
                <a:sym typeface="+mn-lt"/>
              </a:rPr>
              <a:t>，第</a:t>
            </a:r>
            <a:r>
              <a:rPr lang="en-US" altLang="zh-CN" sz="1598" dirty="0">
                <a:solidFill>
                  <a:srgbClr val="000000"/>
                </a:solidFill>
                <a:latin typeface="优设标题黑" panose="00000500000000000000" pitchFamily="2" charset="-122"/>
                <a:ea typeface="优设标题黑" panose="00000500000000000000" pitchFamily="2" charset="-122"/>
                <a:sym typeface="+mn-lt"/>
              </a:rPr>
              <a:t>3-6</a:t>
            </a:r>
            <a:r>
              <a:rPr lang="zh-CN" altLang="en-US" sz="1598" dirty="0">
                <a:solidFill>
                  <a:srgbClr val="000000"/>
                </a:solidFill>
                <a:latin typeface="优设标题黑" panose="00000500000000000000" pitchFamily="2" charset="-122"/>
                <a:ea typeface="优设标题黑" panose="00000500000000000000" pitchFamily="2" charset="-122"/>
                <a:sym typeface="+mn-lt"/>
              </a:rPr>
              <a:t>小时观看</a:t>
            </a:r>
            <a:r>
              <a:rPr lang="en-US" altLang="zh-CN" sz="1598" dirty="0">
                <a:solidFill>
                  <a:srgbClr val="000000"/>
                </a:solidFill>
                <a:latin typeface="优设标题黑" panose="00000500000000000000" pitchFamily="2" charset="-122"/>
                <a:ea typeface="优设标题黑" panose="00000500000000000000" pitchFamily="2" charset="-122"/>
                <a:sym typeface="+mn-lt"/>
              </a:rPr>
              <a:t>700</a:t>
            </a:r>
            <a:r>
              <a:rPr lang="zh-CN" altLang="en-US" sz="1598" dirty="0">
                <a:solidFill>
                  <a:srgbClr val="000000"/>
                </a:solidFill>
                <a:latin typeface="优设标题黑" panose="00000500000000000000" pitchFamily="2" charset="-122"/>
                <a:ea typeface="优设标题黑" panose="00000500000000000000" pitchFamily="2" charset="-122"/>
                <a:sym typeface="+mn-lt"/>
              </a:rPr>
              <a:t>。</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marL="285750" indent="-285750" algn="just" defTabSz="914034" fontAlgn="base">
              <a:lnSpc>
                <a:spcPct val="120000"/>
              </a:lnSpc>
              <a:spcBef>
                <a:spcPct val="0"/>
              </a:spcBef>
              <a:spcAft>
                <a:spcPct val="0"/>
              </a:spcAft>
              <a:buFont typeface="Wingdings" panose="05000000000000000000" pitchFamily="2" charset="2"/>
              <a:buChar char="ü"/>
            </a:pPr>
            <a:r>
              <a:rPr lang="zh-CN" altLang="en-US" sz="1598" dirty="0">
                <a:solidFill>
                  <a:srgbClr val="000000"/>
                </a:solidFill>
                <a:latin typeface="优设标题黑" panose="00000500000000000000" pitchFamily="2" charset="-122"/>
                <a:ea typeface="优设标题黑" panose="00000500000000000000" pitchFamily="2" charset="-122"/>
                <a:sym typeface="+mn-lt"/>
              </a:rPr>
              <a:t>反思原因，当天第</a:t>
            </a:r>
            <a:r>
              <a:rPr lang="en-US" altLang="zh-CN" sz="1598" dirty="0">
                <a:solidFill>
                  <a:srgbClr val="000000"/>
                </a:solidFill>
                <a:latin typeface="优设标题黑" panose="00000500000000000000" pitchFamily="2" charset="-122"/>
                <a:ea typeface="优设标题黑" panose="00000500000000000000" pitchFamily="2" charset="-122"/>
                <a:sym typeface="+mn-lt"/>
              </a:rPr>
              <a:t>1</a:t>
            </a:r>
            <a:r>
              <a:rPr lang="zh-CN" altLang="en-US" sz="1598" dirty="0">
                <a:solidFill>
                  <a:srgbClr val="000000"/>
                </a:solidFill>
                <a:latin typeface="优设标题黑" panose="00000500000000000000" pitchFamily="2" charset="-122"/>
                <a:ea typeface="优设标题黑" panose="00000500000000000000" pitchFamily="2" charset="-122"/>
                <a:sym typeface="+mn-lt"/>
              </a:rPr>
              <a:t>小时上了关注有礼，一开播就获得</a:t>
            </a:r>
            <a:r>
              <a:rPr lang="en-US" altLang="zh-CN" sz="1598" dirty="0">
                <a:solidFill>
                  <a:srgbClr val="000000"/>
                </a:solidFill>
                <a:latin typeface="优设标题黑" panose="00000500000000000000" pitchFamily="2" charset="-122"/>
                <a:ea typeface="优设标题黑" panose="00000500000000000000" pitchFamily="2" charset="-122"/>
                <a:sym typeface="+mn-lt"/>
              </a:rPr>
              <a:t>200</a:t>
            </a:r>
            <a:r>
              <a:rPr lang="zh-CN" altLang="en-US" sz="1598" dirty="0">
                <a:solidFill>
                  <a:srgbClr val="000000"/>
                </a:solidFill>
                <a:latin typeface="优设标题黑" panose="00000500000000000000" pitchFamily="2" charset="-122"/>
                <a:ea typeface="优设标题黑" panose="00000500000000000000" pitchFamily="2" charset="-122"/>
                <a:sym typeface="+mn-lt"/>
              </a:rPr>
              <a:t>观看。那为什么到第</a:t>
            </a:r>
            <a:r>
              <a:rPr lang="en-US" altLang="zh-CN" sz="1598" dirty="0">
                <a:solidFill>
                  <a:srgbClr val="000000"/>
                </a:solidFill>
                <a:latin typeface="优设标题黑" panose="00000500000000000000" pitchFamily="2" charset="-122"/>
                <a:ea typeface="优设标题黑" panose="00000500000000000000" pitchFamily="2" charset="-122"/>
                <a:sym typeface="+mn-lt"/>
              </a:rPr>
              <a:t>2</a:t>
            </a:r>
            <a:r>
              <a:rPr lang="zh-CN" altLang="en-US" sz="1598" dirty="0">
                <a:solidFill>
                  <a:srgbClr val="000000"/>
                </a:solidFill>
                <a:latin typeface="优设标题黑" panose="00000500000000000000" pitchFamily="2" charset="-122"/>
                <a:ea typeface="优设标题黑" panose="00000500000000000000" pitchFamily="2" charset="-122"/>
                <a:sym typeface="+mn-lt"/>
              </a:rPr>
              <a:t>小时数据就不行了，甚至</a:t>
            </a:r>
            <a:r>
              <a:rPr lang="en-US" altLang="zh-CN" sz="1598" dirty="0">
                <a:solidFill>
                  <a:srgbClr val="000000"/>
                </a:solidFill>
                <a:latin typeface="优设标题黑" panose="00000500000000000000" pitchFamily="2" charset="-122"/>
                <a:ea typeface="优设标题黑" panose="00000500000000000000" pitchFamily="2" charset="-122"/>
                <a:sym typeface="+mn-lt"/>
              </a:rPr>
              <a:t>3-6</a:t>
            </a:r>
            <a:r>
              <a:rPr lang="zh-CN" altLang="en-US" sz="1598" dirty="0">
                <a:solidFill>
                  <a:srgbClr val="000000"/>
                </a:solidFill>
                <a:latin typeface="优设标题黑" panose="00000500000000000000" pitchFamily="2" charset="-122"/>
                <a:ea typeface="优设标题黑" panose="00000500000000000000" pitchFamily="2" charset="-122"/>
                <a:sym typeface="+mn-lt"/>
              </a:rPr>
              <a:t>小时直接掉到</a:t>
            </a:r>
            <a:r>
              <a:rPr lang="en-US" altLang="zh-CN" sz="1598" dirty="0">
                <a:solidFill>
                  <a:srgbClr val="000000"/>
                </a:solidFill>
                <a:latin typeface="优设标题黑" panose="00000500000000000000" pitchFamily="2" charset="-122"/>
                <a:ea typeface="优设标题黑" panose="00000500000000000000" pitchFamily="2" charset="-122"/>
                <a:sym typeface="+mn-lt"/>
              </a:rPr>
              <a:t>700</a:t>
            </a:r>
            <a:r>
              <a:rPr lang="zh-CN" altLang="en-US" sz="1598" dirty="0">
                <a:solidFill>
                  <a:srgbClr val="000000"/>
                </a:solidFill>
                <a:latin typeface="优设标题黑" panose="00000500000000000000" pitchFamily="2" charset="-122"/>
                <a:ea typeface="优设标题黑" panose="00000500000000000000" pitchFamily="2" charset="-122"/>
                <a:sym typeface="+mn-lt"/>
              </a:rPr>
              <a:t>呢？因为设置的金币领完从关注有礼专区下线了。</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p:txBody>
      </p:sp>
      <p:grpSp>
        <p:nvGrpSpPr>
          <p:cNvPr id="139" name="584569">
            <a:extLst>
              <a:ext uri="{FF2B5EF4-FFF2-40B4-BE49-F238E27FC236}">
                <a16:creationId xmlns:a16="http://schemas.microsoft.com/office/drawing/2014/main" id="{5E157405-1C6B-4176-B7C5-1C7301040F30}"/>
              </a:ext>
            </a:extLst>
          </p:cNvPr>
          <p:cNvGrpSpPr/>
          <p:nvPr/>
        </p:nvGrpSpPr>
        <p:grpSpPr>
          <a:xfrm>
            <a:off x="1331669" y="1554910"/>
            <a:ext cx="726507" cy="595734"/>
            <a:chOff x="5159375" y="693738"/>
            <a:chExt cx="476251" cy="390525"/>
          </a:xfrm>
        </p:grpSpPr>
        <p:sp>
          <p:nvSpPr>
            <p:cNvPr id="140" name="Freeform 5">
              <a:extLst>
                <a:ext uri="{FF2B5EF4-FFF2-40B4-BE49-F238E27FC236}">
                  <a16:creationId xmlns:a16="http://schemas.microsoft.com/office/drawing/2014/main" id="{9F50CDD8-1D41-40DA-A55C-6BDAD038F17B}"/>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1" name="Freeform 6">
              <a:extLst>
                <a:ext uri="{FF2B5EF4-FFF2-40B4-BE49-F238E27FC236}">
                  <a16:creationId xmlns:a16="http://schemas.microsoft.com/office/drawing/2014/main" id="{D71BCF35-015C-4180-9D47-EA4E89F5AA6D}"/>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42" name="956989">
            <a:extLst>
              <a:ext uri="{FF2B5EF4-FFF2-40B4-BE49-F238E27FC236}">
                <a16:creationId xmlns:a16="http://schemas.microsoft.com/office/drawing/2014/main" id="{8D0480A4-37AB-4477-941C-084E0A460DF6}"/>
              </a:ext>
            </a:extLst>
          </p:cNvPr>
          <p:cNvSpPr txBox="1"/>
          <p:nvPr/>
        </p:nvSpPr>
        <p:spPr>
          <a:xfrm>
            <a:off x="1524294" y="1532513"/>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1</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43" name="791160">
            <a:extLst>
              <a:ext uri="{FF2B5EF4-FFF2-40B4-BE49-F238E27FC236}">
                <a16:creationId xmlns:a16="http://schemas.microsoft.com/office/drawing/2014/main" id="{E602B730-776A-473F-9C24-7902502CBB27}"/>
              </a:ext>
            </a:extLst>
          </p:cNvPr>
          <p:cNvSpPr/>
          <p:nvPr/>
        </p:nvSpPr>
        <p:spPr bwMode="auto">
          <a:xfrm>
            <a:off x="6439647" y="1585825"/>
            <a:ext cx="4378236" cy="4433698"/>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4" name="163580">
            <a:extLst>
              <a:ext uri="{FF2B5EF4-FFF2-40B4-BE49-F238E27FC236}">
                <a16:creationId xmlns:a16="http://schemas.microsoft.com/office/drawing/2014/main" id="{A00FF9BA-B63C-43E9-A106-FFC525D21425}"/>
              </a:ext>
            </a:extLst>
          </p:cNvPr>
          <p:cNvSpPr/>
          <p:nvPr/>
        </p:nvSpPr>
        <p:spPr>
          <a:xfrm>
            <a:off x="6931499" y="1784850"/>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重点关注的数据</a:t>
            </a:r>
          </a:p>
        </p:txBody>
      </p:sp>
      <p:sp>
        <p:nvSpPr>
          <p:cNvPr id="145" name="435009">
            <a:extLst>
              <a:ext uri="{FF2B5EF4-FFF2-40B4-BE49-F238E27FC236}">
                <a16:creationId xmlns:a16="http://schemas.microsoft.com/office/drawing/2014/main" id="{27CBD029-8CF5-4017-820B-7D96350F0349}"/>
              </a:ext>
            </a:extLst>
          </p:cNvPr>
          <p:cNvSpPr/>
          <p:nvPr/>
        </p:nvSpPr>
        <p:spPr>
          <a:xfrm>
            <a:off x="6512185" y="2172125"/>
            <a:ext cx="4075332" cy="1542730"/>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商品点击曝光率：直播间用户实际点击商品的次数</a:t>
            </a:r>
            <a:r>
              <a:rPr lang="en-US" altLang="zh-CN" sz="1598" dirty="0">
                <a:solidFill>
                  <a:srgbClr val="000000"/>
                </a:solidFill>
                <a:latin typeface="优设标题黑" panose="00000500000000000000" pitchFamily="2" charset="-122"/>
                <a:ea typeface="优设标题黑" panose="00000500000000000000" pitchFamily="2" charset="-122"/>
                <a:sym typeface="+mn-lt"/>
              </a:rPr>
              <a:t>/</a:t>
            </a:r>
            <a:r>
              <a:rPr lang="zh-CN" altLang="en-US" sz="1598" dirty="0">
                <a:solidFill>
                  <a:srgbClr val="000000"/>
                </a:solidFill>
                <a:latin typeface="优设标题黑" panose="00000500000000000000" pitchFamily="2" charset="-122"/>
                <a:ea typeface="优设标题黑" panose="00000500000000000000" pitchFamily="2" charset="-122"/>
                <a:sym typeface="+mn-lt"/>
              </a:rPr>
              <a:t>直播间所有观众。</a:t>
            </a: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商品点击付款率：直播间用户实际点击付款商品的次数</a:t>
            </a:r>
            <a:r>
              <a:rPr lang="en-US" altLang="zh-CN" sz="1598" dirty="0">
                <a:solidFill>
                  <a:srgbClr val="000000"/>
                </a:solidFill>
                <a:latin typeface="优设标题黑" panose="00000500000000000000" pitchFamily="2" charset="-122"/>
                <a:ea typeface="优设标题黑" panose="00000500000000000000" pitchFamily="2" charset="-122"/>
                <a:sym typeface="+mn-lt"/>
              </a:rPr>
              <a:t>/</a:t>
            </a:r>
            <a:r>
              <a:rPr lang="zh-CN" altLang="en-US" sz="1598" dirty="0">
                <a:solidFill>
                  <a:srgbClr val="000000"/>
                </a:solidFill>
                <a:latin typeface="优设标题黑" panose="00000500000000000000" pitchFamily="2" charset="-122"/>
                <a:ea typeface="优设标题黑" panose="00000500000000000000" pitchFamily="2" charset="-122"/>
                <a:sym typeface="+mn-lt"/>
              </a:rPr>
              <a:t>直播间观众点击商品的次数。</a:t>
            </a:r>
          </a:p>
        </p:txBody>
      </p:sp>
      <p:sp>
        <p:nvSpPr>
          <p:cNvPr id="146" name="370280">
            <a:extLst>
              <a:ext uri="{FF2B5EF4-FFF2-40B4-BE49-F238E27FC236}">
                <a16:creationId xmlns:a16="http://schemas.microsoft.com/office/drawing/2014/main" id="{79C3695F-5E68-438B-94CF-12C853951F1A}"/>
              </a:ext>
            </a:extLst>
          </p:cNvPr>
          <p:cNvSpPr/>
          <p:nvPr/>
        </p:nvSpPr>
        <p:spPr bwMode="auto">
          <a:xfrm>
            <a:off x="10617273" y="1585826"/>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47" name="641600">
            <a:extLst>
              <a:ext uri="{FF2B5EF4-FFF2-40B4-BE49-F238E27FC236}">
                <a16:creationId xmlns:a16="http://schemas.microsoft.com/office/drawing/2014/main" id="{9B85410E-D8B1-42CB-A0D4-98C1E766CB2A}"/>
              </a:ext>
            </a:extLst>
          </p:cNvPr>
          <p:cNvGrpSpPr/>
          <p:nvPr/>
        </p:nvGrpSpPr>
        <p:grpSpPr>
          <a:xfrm>
            <a:off x="6214576" y="1552433"/>
            <a:ext cx="726507" cy="595734"/>
            <a:chOff x="5159375" y="693738"/>
            <a:chExt cx="476251" cy="390525"/>
          </a:xfrm>
        </p:grpSpPr>
        <p:sp>
          <p:nvSpPr>
            <p:cNvPr id="148" name="Freeform 5">
              <a:extLst>
                <a:ext uri="{FF2B5EF4-FFF2-40B4-BE49-F238E27FC236}">
                  <a16:creationId xmlns:a16="http://schemas.microsoft.com/office/drawing/2014/main" id="{8FC6B77D-1DED-4E8A-93E8-AD270FE95FE4}"/>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9" name="Freeform 6">
              <a:extLst>
                <a:ext uri="{FF2B5EF4-FFF2-40B4-BE49-F238E27FC236}">
                  <a16:creationId xmlns:a16="http://schemas.microsoft.com/office/drawing/2014/main" id="{BA8F3E75-F4DE-42C1-8C6D-BEE503861F75}"/>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0" name="003020">
            <a:extLst>
              <a:ext uri="{FF2B5EF4-FFF2-40B4-BE49-F238E27FC236}">
                <a16:creationId xmlns:a16="http://schemas.microsoft.com/office/drawing/2014/main" id="{9CCD8D45-7B6A-4A5A-B092-B51F6BF943B6}"/>
              </a:ext>
            </a:extLst>
          </p:cNvPr>
          <p:cNvSpPr txBox="1"/>
          <p:nvPr/>
        </p:nvSpPr>
        <p:spPr>
          <a:xfrm>
            <a:off x="6407201" y="153003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2</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55" name="055802">
            <a:extLst>
              <a:ext uri="{FF2B5EF4-FFF2-40B4-BE49-F238E27FC236}">
                <a16:creationId xmlns:a16="http://schemas.microsoft.com/office/drawing/2014/main" id="{F70E37EF-D57F-4620-B954-C5AEE507C71B}"/>
              </a:ext>
            </a:extLst>
          </p:cNvPr>
          <p:cNvSpPr/>
          <p:nvPr/>
        </p:nvSpPr>
        <p:spPr>
          <a:xfrm>
            <a:off x="6474900" y="3762323"/>
            <a:ext cx="4160487" cy="2132892"/>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Wingdings" panose="05000000000000000000" pitchFamily="2" charset="2"/>
              <a:buChar char="ü"/>
            </a:pPr>
            <a:r>
              <a:rPr lang="zh-CN" altLang="en-US" sz="1598" dirty="0">
                <a:solidFill>
                  <a:srgbClr val="000000"/>
                </a:solidFill>
                <a:latin typeface="优设标题黑" panose="00000500000000000000" pitchFamily="2" charset="-122"/>
                <a:ea typeface="优设标题黑" panose="00000500000000000000" pitchFamily="2" charset="-122"/>
                <a:sym typeface="+mn-lt"/>
              </a:rPr>
              <a:t>点击率和付款率之间存在明显差异时，可能是产品</a:t>
            </a:r>
            <a:r>
              <a:rPr lang="en-US" altLang="zh-CN" sz="1598" dirty="0">
                <a:solidFill>
                  <a:srgbClr val="000000"/>
                </a:solidFill>
                <a:latin typeface="优设标题黑" panose="00000500000000000000" pitchFamily="2" charset="-122"/>
                <a:ea typeface="优设标题黑" panose="00000500000000000000" pitchFamily="2" charset="-122"/>
                <a:sym typeface="+mn-lt"/>
              </a:rPr>
              <a:t>SKU</a:t>
            </a:r>
            <a:r>
              <a:rPr lang="zh-CN" altLang="en-US" sz="1598" dirty="0">
                <a:solidFill>
                  <a:srgbClr val="000000"/>
                </a:solidFill>
                <a:latin typeface="优设标题黑" panose="00000500000000000000" pitchFamily="2" charset="-122"/>
                <a:ea typeface="优设标题黑" panose="00000500000000000000" pitchFamily="2" charset="-122"/>
                <a:sym typeface="+mn-lt"/>
              </a:rPr>
              <a:t>不丰富、产品价格不够有优势、主播的销售话术还能优化。</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marL="285750" indent="-285750" algn="just" defTabSz="914034" fontAlgn="base">
              <a:lnSpc>
                <a:spcPct val="120000"/>
              </a:lnSpc>
              <a:spcBef>
                <a:spcPct val="0"/>
              </a:spcBef>
              <a:spcAft>
                <a:spcPct val="0"/>
              </a:spcAft>
              <a:buFont typeface="Wingdings" panose="05000000000000000000" pitchFamily="2" charset="2"/>
              <a:buChar char="ü"/>
            </a:pPr>
            <a:r>
              <a:rPr lang="zh-CN" altLang="en-US" sz="1598" dirty="0">
                <a:solidFill>
                  <a:srgbClr val="000000"/>
                </a:solidFill>
                <a:latin typeface="优设标题黑" panose="00000500000000000000" pitchFamily="2" charset="-122"/>
                <a:ea typeface="优设标题黑" panose="00000500000000000000" pitchFamily="2" charset="-122"/>
                <a:sym typeface="+mn-lt"/>
              </a:rPr>
              <a:t>商品点击曝光率代表主播的引导能力和货品的吸引力，能够让用户从商品详细介绍页到生单的转化也是对产品本身的吸引力最好证明。</a:t>
            </a:r>
          </a:p>
        </p:txBody>
      </p:sp>
      <p:sp>
        <p:nvSpPr>
          <p:cNvPr id="2" name="613131">
            <a:extLst>
              <a:ext uri="{FF2B5EF4-FFF2-40B4-BE49-F238E27FC236}">
                <a16:creationId xmlns:a16="http://schemas.microsoft.com/office/drawing/2014/main" id="{53066061-992C-7337-F9ED-8718E6E78B19}"/>
              </a:ext>
            </a:extLst>
          </p:cNvPr>
          <p:cNvSpPr/>
          <p:nvPr/>
        </p:nvSpPr>
        <p:spPr>
          <a:xfrm>
            <a:off x="2208688" y="838477"/>
            <a:ext cx="7763664"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直播数据分析</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整理和处理数据</a:t>
            </a:r>
          </a:p>
        </p:txBody>
      </p:sp>
    </p:spTree>
    <p:extLst>
      <p:ext uri="{BB962C8B-B14F-4D97-AF65-F5344CB8AC3E}">
        <p14:creationId xmlns:p14="http://schemas.microsoft.com/office/powerpoint/2010/main" val="3063423221"/>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006538">
            <a:extLst>
              <a:ext uri="{FF2B5EF4-FFF2-40B4-BE49-F238E27FC236}">
                <a16:creationId xmlns:a16="http://schemas.microsoft.com/office/drawing/2014/main" id="{6E90F562-81EF-4356-B1F9-D06CE244C47D}"/>
              </a:ext>
            </a:extLst>
          </p:cNvPr>
          <p:cNvGrpSpPr/>
          <p:nvPr/>
        </p:nvGrpSpPr>
        <p:grpSpPr>
          <a:xfrm>
            <a:off x="1476350" y="1588303"/>
            <a:ext cx="4458626" cy="2090610"/>
            <a:chOff x="1040072" y="1336757"/>
            <a:chExt cx="4897157" cy="2092244"/>
          </a:xfrm>
        </p:grpSpPr>
        <p:sp>
          <p:nvSpPr>
            <p:cNvPr id="135" name="矩形: 圆角 134">
              <a:extLst>
                <a:ext uri="{FF2B5EF4-FFF2-40B4-BE49-F238E27FC236}">
                  <a16:creationId xmlns:a16="http://schemas.microsoft.com/office/drawing/2014/main" id="{B9A82C68-8CDB-4CC6-9A03-E00F9B250ED1}"/>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36" name="任意多边形: 形状 135">
              <a:extLst>
                <a:ext uri="{FF2B5EF4-FFF2-40B4-BE49-F238E27FC236}">
                  <a16:creationId xmlns:a16="http://schemas.microsoft.com/office/drawing/2014/main" id="{4688145B-4015-44E9-8950-BE707859FCF4}"/>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37" name="378968">
            <a:extLst>
              <a:ext uri="{FF2B5EF4-FFF2-40B4-BE49-F238E27FC236}">
                <a16:creationId xmlns:a16="http://schemas.microsoft.com/office/drawing/2014/main" id="{D184A98C-5991-4A64-A754-A8F857B3513E}"/>
              </a:ext>
            </a:extLst>
          </p:cNvPr>
          <p:cNvSpPr/>
          <p:nvPr/>
        </p:nvSpPr>
        <p:spPr>
          <a:xfrm>
            <a:off x="2048592" y="1787327"/>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对比分析</a:t>
            </a:r>
          </a:p>
        </p:txBody>
      </p:sp>
      <p:sp>
        <p:nvSpPr>
          <p:cNvPr id="138" name="740388">
            <a:extLst>
              <a:ext uri="{FF2B5EF4-FFF2-40B4-BE49-F238E27FC236}">
                <a16:creationId xmlns:a16="http://schemas.microsoft.com/office/drawing/2014/main" id="{260E4A25-7C9C-4843-BF20-CB40F5911EAA}"/>
              </a:ext>
            </a:extLst>
          </p:cNvPr>
          <p:cNvSpPr/>
          <p:nvPr/>
        </p:nvSpPr>
        <p:spPr>
          <a:xfrm>
            <a:off x="1485981" y="2156801"/>
            <a:ext cx="4322859" cy="1542730"/>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通过比对，找出异常数据。这里特别要申明一点，“异常”不是指差的数据，而是离平均线偏差较大的数值。例如，某主播每天增粉长期维持在</a:t>
            </a:r>
            <a:r>
              <a:rPr lang="en-US" altLang="zh-CN" sz="1598" dirty="0">
                <a:solidFill>
                  <a:srgbClr val="000000"/>
                </a:solidFill>
                <a:latin typeface="优设标题黑" panose="00000500000000000000" pitchFamily="2" charset="-122"/>
                <a:ea typeface="优设标题黑" panose="00000500000000000000" pitchFamily="2" charset="-122"/>
                <a:sym typeface="+mn-lt"/>
              </a:rPr>
              <a:t>50-100</a:t>
            </a:r>
            <a:r>
              <a:rPr lang="zh-CN" altLang="en-US" sz="1598" dirty="0">
                <a:solidFill>
                  <a:srgbClr val="000000"/>
                </a:solidFill>
                <a:latin typeface="优设标题黑" panose="00000500000000000000" pitchFamily="2" charset="-122"/>
                <a:ea typeface="优设标题黑" panose="00000500000000000000" pitchFamily="2" charset="-122"/>
                <a:sym typeface="+mn-lt"/>
              </a:rPr>
              <a:t>，某天增粉量突增到</a:t>
            </a:r>
            <a:r>
              <a:rPr lang="en-US" altLang="zh-CN" sz="1598" dirty="0">
                <a:solidFill>
                  <a:srgbClr val="000000"/>
                </a:solidFill>
                <a:latin typeface="优设标题黑" panose="00000500000000000000" pitchFamily="2" charset="-122"/>
                <a:ea typeface="优设标题黑" panose="00000500000000000000" pitchFamily="2" charset="-122"/>
                <a:sym typeface="+mn-lt"/>
              </a:rPr>
              <a:t>200</a:t>
            </a:r>
            <a:r>
              <a:rPr lang="zh-CN" altLang="en-US" sz="1598" dirty="0">
                <a:solidFill>
                  <a:srgbClr val="000000"/>
                </a:solidFill>
                <a:latin typeface="优设标题黑" panose="00000500000000000000" pitchFamily="2" charset="-122"/>
                <a:ea typeface="优设标题黑" panose="00000500000000000000" pitchFamily="2" charset="-122"/>
                <a:sym typeface="+mn-lt"/>
              </a:rPr>
              <a:t>，虽然是个好结果，但也算异常数据，需要查找原因。</a:t>
            </a:r>
          </a:p>
        </p:txBody>
      </p:sp>
      <p:grpSp>
        <p:nvGrpSpPr>
          <p:cNvPr id="139" name="584569">
            <a:extLst>
              <a:ext uri="{FF2B5EF4-FFF2-40B4-BE49-F238E27FC236}">
                <a16:creationId xmlns:a16="http://schemas.microsoft.com/office/drawing/2014/main" id="{5E157405-1C6B-4176-B7C5-1C7301040F30}"/>
              </a:ext>
            </a:extLst>
          </p:cNvPr>
          <p:cNvGrpSpPr/>
          <p:nvPr/>
        </p:nvGrpSpPr>
        <p:grpSpPr>
          <a:xfrm>
            <a:off x="1331669" y="1554910"/>
            <a:ext cx="726507" cy="595734"/>
            <a:chOff x="5159375" y="693738"/>
            <a:chExt cx="476251" cy="390525"/>
          </a:xfrm>
        </p:grpSpPr>
        <p:sp>
          <p:nvSpPr>
            <p:cNvPr id="140" name="Freeform 5">
              <a:extLst>
                <a:ext uri="{FF2B5EF4-FFF2-40B4-BE49-F238E27FC236}">
                  <a16:creationId xmlns:a16="http://schemas.microsoft.com/office/drawing/2014/main" id="{9F50CDD8-1D41-40DA-A55C-6BDAD038F17B}"/>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1" name="Freeform 6">
              <a:extLst>
                <a:ext uri="{FF2B5EF4-FFF2-40B4-BE49-F238E27FC236}">
                  <a16:creationId xmlns:a16="http://schemas.microsoft.com/office/drawing/2014/main" id="{D71BCF35-015C-4180-9D47-EA4E89F5AA6D}"/>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42" name="956989">
            <a:extLst>
              <a:ext uri="{FF2B5EF4-FFF2-40B4-BE49-F238E27FC236}">
                <a16:creationId xmlns:a16="http://schemas.microsoft.com/office/drawing/2014/main" id="{8D0480A4-37AB-4477-941C-084E0A460DF6}"/>
              </a:ext>
            </a:extLst>
          </p:cNvPr>
          <p:cNvSpPr txBox="1"/>
          <p:nvPr/>
        </p:nvSpPr>
        <p:spPr>
          <a:xfrm>
            <a:off x="1524294" y="1532513"/>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1</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43" name="791160">
            <a:extLst>
              <a:ext uri="{FF2B5EF4-FFF2-40B4-BE49-F238E27FC236}">
                <a16:creationId xmlns:a16="http://schemas.microsoft.com/office/drawing/2014/main" id="{E602B730-776A-473F-9C24-7902502CBB27}"/>
              </a:ext>
            </a:extLst>
          </p:cNvPr>
          <p:cNvSpPr/>
          <p:nvPr/>
        </p:nvSpPr>
        <p:spPr bwMode="auto">
          <a:xfrm>
            <a:off x="6439647" y="1585825"/>
            <a:ext cx="4378236" cy="2090609"/>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4" name="163580">
            <a:extLst>
              <a:ext uri="{FF2B5EF4-FFF2-40B4-BE49-F238E27FC236}">
                <a16:creationId xmlns:a16="http://schemas.microsoft.com/office/drawing/2014/main" id="{A00FF9BA-B63C-43E9-A106-FFC525D21425}"/>
              </a:ext>
            </a:extLst>
          </p:cNvPr>
          <p:cNvSpPr/>
          <p:nvPr/>
        </p:nvSpPr>
        <p:spPr>
          <a:xfrm>
            <a:off x="6931499" y="1784850"/>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曲线分析</a:t>
            </a:r>
          </a:p>
        </p:txBody>
      </p:sp>
      <p:sp>
        <p:nvSpPr>
          <p:cNvPr id="145" name="435009">
            <a:extLst>
              <a:ext uri="{FF2B5EF4-FFF2-40B4-BE49-F238E27FC236}">
                <a16:creationId xmlns:a16="http://schemas.microsoft.com/office/drawing/2014/main" id="{27CBD029-8CF5-4017-820B-7D96350F0349}"/>
              </a:ext>
            </a:extLst>
          </p:cNvPr>
          <p:cNvSpPr/>
          <p:nvPr/>
        </p:nvSpPr>
        <p:spPr>
          <a:xfrm>
            <a:off x="6512185" y="2172125"/>
            <a:ext cx="4075332" cy="1247649"/>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看曲线能大致掌握数据走势。</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一般会挑</a:t>
            </a:r>
            <a:r>
              <a:rPr lang="en-US" altLang="zh-CN" sz="1598" dirty="0">
                <a:solidFill>
                  <a:srgbClr val="000000"/>
                </a:solidFill>
                <a:latin typeface="优设标题黑" panose="00000500000000000000" pitchFamily="2" charset="-122"/>
                <a:ea typeface="优设标题黑" panose="00000500000000000000" pitchFamily="2" charset="-122"/>
                <a:sym typeface="+mn-lt"/>
              </a:rPr>
              <a:t>3</a:t>
            </a:r>
            <a:r>
              <a:rPr lang="zh-CN" altLang="en-US" sz="1598" dirty="0">
                <a:solidFill>
                  <a:srgbClr val="000000"/>
                </a:solidFill>
                <a:latin typeface="优设标题黑" panose="00000500000000000000" pitchFamily="2" charset="-122"/>
                <a:ea typeface="优设标题黑" panose="00000500000000000000" pitchFamily="2" charset="-122"/>
                <a:sym typeface="+mn-lt"/>
              </a:rPr>
              <a:t>个左右相关性高的数据放一起看看其走势，一致或者不一致都能解读出不同的含义。</a:t>
            </a:r>
          </a:p>
        </p:txBody>
      </p:sp>
      <p:sp>
        <p:nvSpPr>
          <p:cNvPr id="146" name="370280">
            <a:extLst>
              <a:ext uri="{FF2B5EF4-FFF2-40B4-BE49-F238E27FC236}">
                <a16:creationId xmlns:a16="http://schemas.microsoft.com/office/drawing/2014/main" id="{79C3695F-5E68-438B-94CF-12C853951F1A}"/>
              </a:ext>
            </a:extLst>
          </p:cNvPr>
          <p:cNvSpPr/>
          <p:nvPr/>
        </p:nvSpPr>
        <p:spPr bwMode="auto">
          <a:xfrm>
            <a:off x="10617273" y="1585826"/>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47" name="641600">
            <a:extLst>
              <a:ext uri="{FF2B5EF4-FFF2-40B4-BE49-F238E27FC236}">
                <a16:creationId xmlns:a16="http://schemas.microsoft.com/office/drawing/2014/main" id="{9B85410E-D8B1-42CB-A0D4-98C1E766CB2A}"/>
              </a:ext>
            </a:extLst>
          </p:cNvPr>
          <p:cNvGrpSpPr/>
          <p:nvPr/>
        </p:nvGrpSpPr>
        <p:grpSpPr>
          <a:xfrm>
            <a:off x="6214576" y="1552433"/>
            <a:ext cx="726507" cy="595734"/>
            <a:chOff x="5159375" y="693738"/>
            <a:chExt cx="476251" cy="390525"/>
          </a:xfrm>
        </p:grpSpPr>
        <p:sp>
          <p:nvSpPr>
            <p:cNvPr id="148" name="Freeform 5">
              <a:extLst>
                <a:ext uri="{FF2B5EF4-FFF2-40B4-BE49-F238E27FC236}">
                  <a16:creationId xmlns:a16="http://schemas.microsoft.com/office/drawing/2014/main" id="{8FC6B77D-1DED-4E8A-93E8-AD270FE95FE4}"/>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9" name="Freeform 6">
              <a:extLst>
                <a:ext uri="{FF2B5EF4-FFF2-40B4-BE49-F238E27FC236}">
                  <a16:creationId xmlns:a16="http://schemas.microsoft.com/office/drawing/2014/main" id="{BA8F3E75-F4DE-42C1-8C6D-BEE503861F75}"/>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0" name="003020">
            <a:extLst>
              <a:ext uri="{FF2B5EF4-FFF2-40B4-BE49-F238E27FC236}">
                <a16:creationId xmlns:a16="http://schemas.microsoft.com/office/drawing/2014/main" id="{9CCD8D45-7B6A-4A5A-B092-B51F6BF943B6}"/>
              </a:ext>
            </a:extLst>
          </p:cNvPr>
          <p:cNvSpPr txBox="1"/>
          <p:nvPr/>
        </p:nvSpPr>
        <p:spPr>
          <a:xfrm>
            <a:off x="6407201" y="153003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2</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grpSp>
        <p:nvGrpSpPr>
          <p:cNvPr id="151" name="848201">
            <a:extLst>
              <a:ext uri="{FF2B5EF4-FFF2-40B4-BE49-F238E27FC236}">
                <a16:creationId xmlns:a16="http://schemas.microsoft.com/office/drawing/2014/main" id="{43F70A70-81A8-41A3-9EFA-8C6815CF307C}"/>
              </a:ext>
            </a:extLst>
          </p:cNvPr>
          <p:cNvGrpSpPr/>
          <p:nvPr/>
        </p:nvGrpSpPr>
        <p:grpSpPr>
          <a:xfrm>
            <a:off x="1476349" y="4034317"/>
            <a:ext cx="9383982" cy="2090610"/>
            <a:chOff x="1040072" y="1336757"/>
            <a:chExt cx="4897157" cy="2092244"/>
          </a:xfrm>
        </p:grpSpPr>
        <p:sp>
          <p:nvSpPr>
            <p:cNvPr id="152" name="矩形: 圆角 151">
              <a:extLst>
                <a:ext uri="{FF2B5EF4-FFF2-40B4-BE49-F238E27FC236}">
                  <a16:creationId xmlns:a16="http://schemas.microsoft.com/office/drawing/2014/main" id="{933D1B6B-E051-46CF-BF63-A8D2819D177F}"/>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3" name="任意多边形: 形状 152">
              <a:extLst>
                <a:ext uri="{FF2B5EF4-FFF2-40B4-BE49-F238E27FC236}">
                  <a16:creationId xmlns:a16="http://schemas.microsoft.com/office/drawing/2014/main" id="{BF73CB9F-5708-4712-80AE-72D586C8061B}"/>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4" name="210621">
            <a:extLst>
              <a:ext uri="{FF2B5EF4-FFF2-40B4-BE49-F238E27FC236}">
                <a16:creationId xmlns:a16="http://schemas.microsoft.com/office/drawing/2014/main" id="{AAD10162-D685-46F2-9613-7EBB38FDE3E3}"/>
              </a:ext>
            </a:extLst>
          </p:cNvPr>
          <p:cNvSpPr/>
          <p:nvPr/>
        </p:nvSpPr>
        <p:spPr>
          <a:xfrm>
            <a:off x="2048592" y="4233340"/>
            <a:ext cx="3760248" cy="399981"/>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特殊事件法</a:t>
            </a:r>
          </a:p>
        </p:txBody>
      </p:sp>
      <p:sp>
        <p:nvSpPr>
          <p:cNvPr id="155" name="055802">
            <a:extLst>
              <a:ext uri="{FF2B5EF4-FFF2-40B4-BE49-F238E27FC236}">
                <a16:creationId xmlns:a16="http://schemas.microsoft.com/office/drawing/2014/main" id="{F70E37EF-D57F-4620-B954-C5AEE507C71B}"/>
              </a:ext>
            </a:extLst>
          </p:cNvPr>
          <p:cNvSpPr/>
          <p:nvPr/>
        </p:nvSpPr>
        <p:spPr>
          <a:xfrm>
            <a:off x="1766535" y="4679265"/>
            <a:ext cx="8581114" cy="952568"/>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大部分的数据“异常”都会关联特殊事件。</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例如淘宝首页或者频道改版、标签变化、开播时段更改或者主播离开的时长</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这就要求运营或场控在日常做数据记录时要同步记下这些特殊事件。</a:t>
            </a:r>
          </a:p>
        </p:txBody>
      </p:sp>
      <p:grpSp>
        <p:nvGrpSpPr>
          <p:cNvPr id="156" name="427222">
            <a:extLst>
              <a:ext uri="{FF2B5EF4-FFF2-40B4-BE49-F238E27FC236}">
                <a16:creationId xmlns:a16="http://schemas.microsoft.com/office/drawing/2014/main" id="{42E212A9-31D6-4DEC-BA9D-4F797610D84F}"/>
              </a:ext>
            </a:extLst>
          </p:cNvPr>
          <p:cNvGrpSpPr/>
          <p:nvPr/>
        </p:nvGrpSpPr>
        <p:grpSpPr>
          <a:xfrm>
            <a:off x="1331669" y="4000924"/>
            <a:ext cx="726507" cy="595734"/>
            <a:chOff x="5159375" y="693738"/>
            <a:chExt cx="476251" cy="390525"/>
          </a:xfrm>
        </p:grpSpPr>
        <p:sp>
          <p:nvSpPr>
            <p:cNvPr id="157" name="Freeform 5">
              <a:extLst>
                <a:ext uri="{FF2B5EF4-FFF2-40B4-BE49-F238E27FC236}">
                  <a16:creationId xmlns:a16="http://schemas.microsoft.com/office/drawing/2014/main" id="{71CBFF3B-66F0-4C11-A711-A2DBF63186EE}"/>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8" name="Freeform 6">
              <a:extLst>
                <a:ext uri="{FF2B5EF4-FFF2-40B4-BE49-F238E27FC236}">
                  <a16:creationId xmlns:a16="http://schemas.microsoft.com/office/drawing/2014/main" id="{30596FDC-4882-4992-B438-D90FA9483292}"/>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9" name="799642">
            <a:extLst>
              <a:ext uri="{FF2B5EF4-FFF2-40B4-BE49-F238E27FC236}">
                <a16:creationId xmlns:a16="http://schemas.microsoft.com/office/drawing/2014/main" id="{9DFFB924-F5C9-4375-93F0-45FBB3FDEB0F}"/>
              </a:ext>
            </a:extLst>
          </p:cNvPr>
          <p:cNvSpPr txBox="1"/>
          <p:nvPr/>
        </p:nvSpPr>
        <p:spPr>
          <a:xfrm>
            <a:off x="1524294" y="397852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3</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2" name="613131">
            <a:extLst>
              <a:ext uri="{FF2B5EF4-FFF2-40B4-BE49-F238E27FC236}">
                <a16:creationId xmlns:a16="http://schemas.microsoft.com/office/drawing/2014/main" id="{53066061-992C-7337-F9ED-8718E6E78B19}"/>
              </a:ext>
            </a:extLst>
          </p:cNvPr>
          <p:cNvSpPr/>
          <p:nvPr/>
        </p:nvSpPr>
        <p:spPr>
          <a:xfrm>
            <a:off x="2490816" y="838477"/>
            <a:ext cx="7199407"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直播数据分析</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数据分析方法</a:t>
            </a:r>
          </a:p>
        </p:txBody>
      </p:sp>
    </p:spTree>
    <p:extLst>
      <p:ext uri="{BB962C8B-B14F-4D97-AF65-F5344CB8AC3E}">
        <p14:creationId xmlns:p14="http://schemas.microsoft.com/office/powerpoint/2010/main" val="4143845355"/>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006538">
            <a:extLst>
              <a:ext uri="{FF2B5EF4-FFF2-40B4-BE49-F238E27FC236}">
                <a16:creationId xmlns:a16="http://schemas.microsoft.com/office/drawing/2014/main" id="{6E90F562-81EF-4356-B1F9-D06CE244C47D}"/>
              </a:ext>
            </a:extLst>
          </p:cNvPr>
          <p:cNvGrpSpPr/>
          <p:nvPr/>
        </p:nvGrpSpPr>
        <p:grpSpPr>
          <a:xfrm>
            <a:off x="1476350" y="1588303"/>
            <a:ext cx="4458626" cy="2090610"/>
            <a:chOff x="1040072" y="1336757"/>
            <a:chExt cx="4897157" cy="2092244"/>
          </a:xfrm>
        </p:grpSpPr>
        <p:sp>
          <p:nvSpPr>
            <p:cNvPr id="135" name="矩形: 圆角 134">
              <a:extLst>
                <a:ext uri="{FF2B5EF4-FFF2-40B4-BE49-F238E27FC236}">
                  <a16:creationId xmlns:a16="http://schemas.microsoft.com/office/drawing/2014/main" id="{B9A82C68-8CDB-4CC6-9A03-E00F9B250ED1}"/>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36" name="任意多边形: 形状 135">
              <a:extLst>
                <a:ext uri="{FF2B5EF4-FFF2-40B4-BE49-F238E27FC236}">
                  <a16:creationId xmlns:a16="http://schemas.microsoft.com/office/drawing/2014/main" id="{4688145B-4015-44E9-8950-BE707859FCF4}"/>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37" name="378968">
            <a:extLst>
              <a:ext uri="{FF2B5EF4-FFF2-40B4-BE49-F238E27FC236}">
                <a16:creationId xmlns:a16="http://schemas.microsoft.com/office/drawing/2014/main" id="{D184A98C-5991-4A64-A754-A8F857B3513E}"/>
              </a:ext>
            </a:extLst>
          </p:cNvPr>
          <p:cNvSpPr/>
          <p:nvPr/>
        </p:nvSpPr>
        <p:spPr>
          <a:xfrm>
            <a:off x="1604483" y="2219584"/>
            <a:ext cx="4006786" cy="707630"/>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当场直播标题→直播主题</a:t>
            </a:r>
            <a:endParaRPr lang="en-US" altLang="zh-CN" sz="1999" dirty="0">
              <a:solidFill>
                <a:srgbClr val="000000"/>
              </a:solidFill>
              <a:latin typeface="优设标题黑" panose="00000500000000000000" pitchFamily="2" charset="-122"/>
              <a:ea typeface="优设标题黑" panose="00000500000000000000" pitchFamily="2" charset="-122"/>
              <a:cs typeface="+mn-ea"/>
              <a:sym typeface="+mn-lt"/>
            </a:endParaRPr>
          </a:p>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例如是否是大促、超值福利等</a:t>
            </a:r>
          </a:p>
        </p:txBody>
      </p:sp>
      <p:grpSp>
        <p:nvGrpSpPr>
          <p:cNvPr id="139" name="584569">
            <a:extLst>
              <a:ext uri="{FF2B5EF4-FFF2-40B4-BE49-F238E27FC236}">
                <a16:creationId xmlns:a16="http://schemas.microsoft.com/office/drawing/2014/main" id="{5E157405-1C6B-4176-B7C5-1C7301040F30}"/>
              </a:ext>
            </a:extLst>
          </p:cNvPr>
          <p:cNvGrpSpPr/>
          <p:nvPr/>
        </p:nvGrpSpPr>
        <p:grpSpPr>
          <a:xfrm>
            <a:off x="1331669" y="1554910"/>
            <a:ext cx="726507" cy="595734"/>
            <a:chOff x="5159375" y="693738"/>
            <a:chExt cx="476251" cy="390525"/>
          </a:xfrm>
        </p:grpSpPr>
        <p:sp>
          <p:nvSpPr>
            <p:cNvPr id="140" name="Freeform 5">
              <a:extLst>
                <a:ext uri="{FF2B5EF4-FFF2-40B4-BE49-F238E27FC236}">
                  <a16:creationId xmlns:a16="http://schemas.microsoft.com/office/drawing/2014/main" id="{9F50CDD8-1D41-40DA-A55C-6BDAD038F17B}"/>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1" name="Freeform 6">
              <a:extLst>
                <a:ext uri="{FF2B5EF4-FFF2-40B4-BE49-F238E27FC236}">
                  <a16:creationId xmlns:a16="http://schemas.microsoft.com/office/drawing/2014/main" id="{D71BCF35-015C-4180-9D47-EA4E89F5AA6D}"/>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42" name="956989">
            <a:extLst>
              <a:ext uri="{FF2B5EF4-FFF2-40B4-BE49-F238E27FC236}">
                <a16:creationId xmlns:a16="http://schemas.microsoft.com/office/drawing/2014/main" id="{8D0480A4-37AB-4477-941C-084E0A460DF6}"/>
              </a:ext>
            </a:extLst>
          </p:cNvPr>
          <p:cNvSpPr txBox="1"/>
          <p:nvPr/>
        </p:nvSpPr>
        <p:spPr>
          <a:xfrm>
            <a:off x="1524294" y="1532513"/>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1</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43" name="791160">
            <a:extLst>
              <a:ext uri="{FF2B5EF4-FFF2-40B4-BE49-F238E27FC236}">
                <a16:creationId xmlns:a16="http://schemas.microsoft.com/office/drawing/2014/main" id="{E602B730-776A-473F-9C24-7902502CBB27}"/>
              </a:ext>
            </a:extLst>
          </p:cNvPr>
          <p:cNvSpPr/>
          <p:nvPr/>
        </p:nvSpPr>
        <p:spPr bwMode="auto">
          <a:xfrm>
            <a:off x="6439647" y="1585825"/>
            <a:ext cx="4378236" cy="2090609"/>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4" name="163580">
            <a:extLst>
              <a:ext uri="{FF2B5EF4-FFF2-40B4-BE49-F238E27FC236}">
                <a16:creationId xmlns:a16="http://schemas.microsoft.com/office/drawing/2014/main" id="{A00FF9BA-B63C-43E9-A106-FFC525D21425}"/>
              </a:ext>
            </a:extLst>
          </p:cNvPr>
          <p:cNvSpPr/>
          <p:nvPr/>
        </p:nvSpPr>
        <p:spPr>
          <a:xfrm>
            <a:off x="6593571" y="2209255"/>
            <a:ext cx="3993946" cy="1015278"/>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账号的带货口碑分→有没有口碑分太低</a:t>
            </a:r>
            <a:endParaRPr lang="en-US" altLang="zh-CN" sz="1999" dirty="0">
              <a:solidFill>
                <a:srgbClr val="000000"/>
              </a:solidFill>
              <a:latin typeface="优设标题黑" panose="00000500000000000000" pitchFamily="2" charset="-122"/>
              <a:ea typeface="优设标题黑" panose="00000500000000000000" pitchFamily="2" charset="-122"/>
              <a:cs typeface="+mn-ea"/>
              <a:sym typeface="+mn-lt"/>
            </a:endParaRPr>
          </a:p>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口碑分太低会影响流量分发</a:t>
            </a:r>
          </a:p>
        </p:txBody>
      </p:sp>
      <p:sp>
        <p:nvSpPr>
          <p:cNvPr id="146" name="370280">
            <a:extLst>
              <a:ext uri="{FF2B5EF4-FFF2-40B4-BE49-F238E27FC236}">
                <a16:creationId xmlns:a16="http://schemas.microsoft.com/office/drawing/2014/main" id="{79C3695F-5E68-438B-94CF-12C853951F1A}"/>
              </a:ext>
            </a:extLst>
          </p:cNvPr>
          <p:cNvSpPr/>
          <p:nvPr/>
        </p:nvSpPr>
        <p:spPr bwMode="auto">
          <a:xfrm>
            <a:off x="10617273" y="1585826"/>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47" name="641600">
            <a:extLst>
              <a:ext uri="{FF2B5EF4-FFF2-40B4-BE49-F238E27FC236}">
                <a16:creationId xmlns:a16="http://schemas.microsoft.com/office/drawing/2014/main" id="{9B85410E-D8B1-42CB-A0D4-98C1E766CB2A}"/>
              </a:ext>
            </a:extLst>
          </p:cNvPr>
          <p:cNvGrpSpPr/>
          <p:nvPr/>
        </p:nvGrpSpPr>
        <p:grpSpPr>
          <a:xfrm>
            <a:off x="6214576" y="1552433"/>
            <a:ext cx="726507" cy="595734"/>
            <a:chOff x="5159375" y="693738"/>
            <a:chExt cx="476251" cy="390525"/>
          </a:xfrm>
        </p:grpSpPr>
        <p:sp>
          <p:nvSpPr>
            <p:cNvPr id="148" name="Freeform 5">
              <a:extLst>
                <a:ext uri="{FF2B5EF4-FFF2-40B4-BE49-F238E27FC236}">
                  <a16:creationId xmlns:a16="http://schemas.microsoft.com/office/drawing/2014/main" id="{8FC6B77D-1DED-4E8A-93E8-AD270FE95FE4}"/>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9" name="Freeform 6">
              <a:extLst>
                <a:ext uri="{FF2B5EF4-FFF2-40B4-BE49-F238E27FC236}">
                  <a16:creationId xmlns:a16="http://schemas.microsoft.com/office/drawing/2014/main" id="{BA8F3E75-F4DE-42C1-8C6D-BEE503861F75}"/>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0" name="003020">
            <a:extLst>
              <a:ext uri="{FF2B5EF4-FFF2-40B4-BE49-F238E27FC236}">
                <a16:creationId xmlns:a16="http://schemas.microsoft.com/office/drawing/2014/main" id="{9CCD8D45-7B6A-4A5A-B092-B51F6BF943B6}"/>
              </a:ext>
            </a:extLst>
          </p:cNvPr>
          <p:cNvSpPr txBox="1"/>
          <p:nvPr/>
        </p:nvSpPr>
        <p:spPr>
          <a:xfrm>
            <a:off x="6407201" y="153003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2</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grpSp>
        <p:nvGrpSpPr>
          <p:cNvPr id="151" name="848201">
            <a:extLst>
              <a:ext uri="{FF2B5EF4-FFF2-40B4-BE49-F238E27FC236}">
                <a16:creationId xmlns:a16="http://schemas.microsoft.com/office/drawing/2014/main" id="{43F70A70-81A8-41A3-9EFA-8C6815CF307C}"/>
              </a:ext>
            </a:extLst>
          </p:cNvPr>
          <p:cNvGrpSpPr/>
          <p:nvPr/>
        </p:nvGrpSpPr>
        <p:grpSpPr>
          <a:xfrm>
            <a:off x="1476349" y="4034317"/>
            <a:ext cx="4458627" cy="2090610"/>
            <a:chOff x="1040072" y="1336757"/>
            <a:chExt cx="4897157" cy="2092244"/>
          </a:xfrm>
        </p:grpSpPr>
        <p:sp>
          <p:nvSpPr>
            <p:cNvPr id="152" name="矩形: 圆角 151">
              <a:extLst>
                <a:ext uri="{FF2B5EF4-FFF2-40B4-BE49-F238E27FC236}">
                  <a16:creationId xmlns:a16="http://schemas.microsoft.com/office/drawing/2014/main" id="{933D1B6B-E051-46CF-BF63-A8D2819D177F}"/>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3" name="任意多边形: 形状 152">
              <a:extLst>
                <a:ext uri="{FF2B5EF4-FFF2-40B4-BE49-F238E27FC236}">
                  <a16:creationId xmlns:a16="http://schemas.microsoft.com/office/drawing/2014/main" id="{BF73CB9F-5708-4712-80AE-72D586C8061B}"/>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4" name="210621">
            <a:extLst>
              <a:ext uri="{FF2B5EF4-FFF2-40B4-BE49-F238E27FC236}">
                <a16:creationId xmlns:a16="http://schemas.microsoft.com/office/drawing/2014/main" id="{AAD10162-D685-46F2-9613-7EBB38FDE3E3}"/>
              </a:ext>
            </a:extLst>
          </p:cNvPr>
          <p:cNvSpPr/>
          <p:nvPr/>
        </p:nvSpPr>
        <p:spPr>
          <a:xfrm>
            <a:off x="1604483" y="4667009"/>
            <a:ext cx="4130556" cy="707630"/>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平均停留时长</a:t>
            </a:r>
            <a:r>
              <a:rPr lang="en-US" altLang="zh-CN" sz="1999" dirty="0">
                <a:solidFill>
                  <a:srgbClr val="000000"/>
                </a:solidFill>
                <a:latin typeface="优设标题黑" panose="00000500000000000000" pitchFamily="2" charset="-122"/>
                <a:ea typeface="优设标题黑" panose="00000500000000000000" pitchFamily="2" charset="-122"/>
                <a:cs typeface="+mn-ea"/>
                <a:sym typeface="+mn-lt"/>
              </a:rPr>
              <a:t>/</a:t>
            </a: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转粉率</a:t>
            </a:r>
            <a:r>
              <a:rPr lang="en-US" altLang="zh-CN" sz="1999" dirty="0">
                <a:solidFill>
                  <a:srgbClr val="000000"/>
                </a:solidFill>
                <a:latin typeface="优设标题黑" panose="00000500000000000000" pitchFamily="2" charset="-122"/>
                <a:ea typeface="优设标题黑" panose="00000500000000000000" pitchFamily="2" charset="-122"/>
                <a:cs typeface="+mn-ea"/>
                <a:sym typeface="+mn-lt"/>
              </a:rPr>
              <a:t>/</a:t>
            </a: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带货转化率</a:t>
            </a:r>
            <a:r>
              <a:rPr lang="en-US" altLang="zh-CN" sz="1999" dirty="0">
                <a:solidFill>
                  <a:srgbClr val="000000"/>
                </a:solidFill>
                <a:latin typeface="优设标题黑" panose="00000500000000000000" pitchFamily="2" charset="-122"/>
                <a:ea typeface="优设标题黑" panose="00000500000000000000" pitchFamily="2" charset="-122"/>
                <a:cs typeface="+mn-ea"/>
                <a:sym typeface="+mn-lt"/>
              </a:rPr>
              <a:t>/</a:t>
            </a: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客单价</a:t>
            </a:r>
            <a:r>
              <a:rPr lang="en-US" altLang="zh-CN" sz="1999" dirty="0">
                <a:solidFill>
                  <a:srgbClr val="000000"/>
                </a:solidFill>
                <a:latin typeface="优设标题黑" panose="00000500000000000000" pitchFamily="2" charset="-122"/>
                <a:ea typeface="优设标题黑" panose="00000500000000000000" pitchFamily="2" charset="-122"/>
                <a:cs typeface="+mn-ea"/>
                <a:sym typeface="+mn-lt"/>
              </a:rPr>
              <a:t>/</a:t>
            </a:r>
            <a:r>
              <a:rPr lang="en-US" altLang="zh-CN" sz="1999" dirty="0" err="1">
                <a:solidFill>
                  <a:srgbClr val="000000"/>
                </a:solidFill>
                <a:latin typeface="优设标题黑" panose="00000500000000000000" pitchFamily="2" charset="-122"/>
                <a:ea typeface="优设标题黑" panose="00000500000000000000" pitchFamily="2" charset="-122"/>
                <a:cs typeface="+mn-ea"/>
                <a:sym typeface="+mn-lt"/>
              </a:rPr>
              <a:t>uv</a:t>
            </a: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价值→是否特别低</a:t>
            </a:r>
          </a:p>
        </p:txBody>
      </p:sp>
      <p:grpSp>
        <p:nvGrpSpPr>
          <p:cNvPr id="156" name="427222">
            <a:extLst>
              <a:ext uri="{FF2B5EF4-FFF2-40B4-BE49-F238E27FC236}">
                <a16:creationId xmlns:a16="http://schemas.microsoft.com/office/drawing/2014/main" id="{42E212A9-31D6-4DEC-BA9D-4F797610D84F}"/>
              </a:ext>
            </a:extLst>
          </p:cNvPr>
          <p:cNvGrpSpPr/>
          <p:nvPr/>
        </p:nvGrpSpPr>
        <p:grpSpPr>
          <a:xfrm>
            <a:off x="1331669" y="4000924"/>
            <a:ext cx="726507" cy="595734"/>
            <a:chOff x="5159375" y="693738"/>
            <a:chExt cx="476251" cy="390525"/>
          </a:xfrm>
        </p:grpSpPr>
        <p:sp>
          <p:nvSpPr>
            <p:cNvPr id="157" name="Freeform 5">
              <a:extLst>
                <a:ext uri="{FF2B5EF4-FFF2-40B4-BE49-F238E27FC236}">
                  <a16:creationId xmlns:a16="http://schemas.microsoft.com/office/drawing/2014/main" id="{71CBFF3B-66F0-4C11-A711-A2DBF63186EE}"/>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8" name="Freeform 6">
              <a:extLst>
                <a:ext uri="{FF2B5EF4-FFF2-40B4-BE49-F238E27FC236}">
                  <a16:creationId xmlns:a16="http://schemas.microsoft.com/office/drawing/2014/main" id="{30596FDC-4882-4992-B438-D90FA9483292}"/>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9" name="799642">
            <a:extLst>
              <a:ext uri="{FF2B5EF4-FFF2-40B4-BE49-F238E27FC236}">
                <a16:creationId xmlns:a16="http://schemas.microsoft.com/office/drawing/2014/main" id="{9DFFB924-F5C9-4375-93F0-45FBB3FDEB0F}"/>
              </a:ext>
            </a:extLst>
          </p:cNvPr>
          <p:cNvSpPr txBox="1"/>
          <p:nvPr/>
        </p:nvSpPr>
        <p:spPr>
          <a:xfrm>
            <a:off x="1524294" y="397852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3</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60" name="633823">
            <a:extLst>
              <a:ext uri="{FF2B5EF4-FFF2-40B4-BE49-F238E27FC236}">
                <a16:creationId xmlns:a16="http://schemas.microsoft.com/office/drawing/2014/main" id="{8C35818E-3DC6-46C9-80A3-BC21DF909D8C}"/>
              </a:ext>
            </a:extLst>
          </p:cNvPr>
          <p:cNvSpPr/>
          <p:nvPr/>
        </p:nvSpPr>
        <p:spPr bwMode="auto">
          <a:xfrm>
            <a:off x="6439645" y="4031839"/>
            <a:ext cx="4378237" cy="2090609"/>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61" name="905343">
            <a:extLst>
              <a:ext uri="{FF2B5EF4-FFF2-40B4-BE49-F238E27FC236}">
                <a16:creationId xmlns:a16="http://schemas.microsoft.com/office/drawing/2014/main" id="{BE87BDCF-06BA-4053-9A67-7A81EB1724D8}"/>
              </a:ext>
            </a:extLst>
          </p:cNvPr>
          <p:cNvSpPr/>
          <p:nvPr/>
        </p:nvSpPr>
        <p:spPr>
          <a:xfrm>
            <a:off x="6625584" y="4670904"/>
            <a:ext cx="3880685" cy="707630"/>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重点关注当场直播得分→意味着在行业中是什么样的水平</a:t>
            </a:r>
          </a:p>
        </p:txBody>
      </p:sp>
      <p:sp>
        <p:nvSpPr>
          <p:cNvPr id="163" name="112944">
            <a:extLst>
              <a:ext uri="{FF2B5EF4-FFF2-40B4-BE49-F238E27FC236}">
                <a16:creationId xmlns:a16="http://schemas.microsoft.com/office/drawing/2014/main" id="{27853A5B-0AAC-46D6-B9C7-105E9596861F}"/>
              </a:ext>
            </a:extLst>
          </p:cNvPr>
          <p:cNvSpPr/>
          <p:nvPr/>
        </p:nvSpPr>
        <p:spPr bwMode="auto">
          <a:xfrm>
            <a:off x="10617273" y="4031840"/>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64" name="584373">
            <a:extLst>
              <a:ext uri="{FF2B5EF4-FFF2-40B4-BE49-F238E27FC236}">
                <a16:creationId xmlns:a16="http://schemas.microsoft.com/office/drawing/2014/main" id="{DE2B2A01-9389-48C5-A259-C685B0531BB2}"/>
              </a:ext>
            </a:extLst>
          </p:cNvPr>
          <p:cNvGrpSpPr/>
          <p:nvPr/>
        </p:nvGrpSpPr>
        <p:grpSpPr>
          <a:xfrm>
            <a:off x="6214576" y="3998447"/>
            <a:ext cx="726507" cy="595734"/>
            <a:chOff x="5159375" y="693738"/>
            <a:chExt cx="476251" cy="390525"/>
          </a:xfrm>
        </p:grpSpPr>
        <p:sp>
          <p:nvSpPr>
            <p:cNvPr id="165" name="Freeform 5">
              <a:extLst>
                <a:ext uri="{FF2B5EF4-FFF2-40B4-BE49-F238E27FC236}">
                  <a16:creationId xmlns:a16="http://schemas.microsoft.com/office/drawing/2014/main" id="{A07C6223-1E0F-4B91-B90F-F2F1D4276995}"/>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66" name="Freeform 6">
              <a:extLst>
                <a:ext uri="{FF2B5EF4-FFF2-40B4-BE49-F238E27FC236}">
                  <a16:creationId xmlns:a16="http://schemas.microsoft.com/office/drawing/2014/main" id="{372F2815-3372-4802-AA1C-6B069E24EA6B}"/>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67" name="329544">
            <a:extLst>
              <a:ext uri="{FF2B5EF4-FFF2-40B4-BE49-F238E27FC236}">
                <a16:creationId xmlns:a16="http://schemas.microsoft.com/office/drawing/2014/main" id="{34A9075D-2177-444D-A1BE-4F9F7AEECFAB}"/>
              </a:ext>
            </a:extLst>
          </p:cNvPr>
          <p:cNvSpPr txBox="1"/>
          <p:nvPr/>
        </p:nvSpPr>
        <p:spPr>
          <a:xfrm>
            <a:off x="6407201" y="3976049"/>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4</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2" name="613131">
            <a:extLst>
              <a:ext uri="{FF2B5EF4-FFF2-40B4-BE49-F238E27FC236}">
                <a16:creationId xmlns:a16="http://schemas.microsoft.com/office/drawing/2014/main" id="{53066061-992C-7337-F9ED-8718E6E78B19}"/>
              </a:ext>
            </a:extLst>
          </p:cNvPr>
          <p:cNvSpPr/>
          <p:nvPr/>
        </p:nvSpPr>
        <p:spPr>
          <a:xfrm>
            <a:off x="1926559" y="838477"/>
            <a:ext cx="8327921"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直播数据分析流程</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了解基本情况</a:t>
            </a:r>
          </a:p>
        </p:txBody>
      </p:sp>
    </p:spTree>
    <p:extLst>
      <p:ext uri="{BB962C8B-B14F-4D97-AF65-F5344CB8AC3E}">
        <p14:creationId xmlns:p14="http://schemas.microsoft.com/office/powerpoint/2010/main" val="1443583546"/>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006538">
            <a:extLst>
              <a:ext uri="{FF2B5EF4-FFF2-40B4-BE49-F238E27FC236}">
                <a16:creationId xmlns:a16="http://schemas.microsoft.com/office/drawing/2014/main" id="{6E90F562-81EF-4356-B1F9-D06CE244C47D}"/>
              </a:ext>
            </a:extLst>
          </p:cNvPr>
          <p:cNvGrpSpPr/>
          <p:nvPr/>
        </p:nvGrpSpPr>
        <p:grpSpPr>
          <a:xfrm>
            <a:off x="1476350" y="1588303"/>
            <a:ext cx="4458626" cy="4431220"/>
            <a:chOff x="1040072" y="1336757"/>
            <a:chExt cx="4897157" cy="2092244"/>
          </a:xfrm>
        </p:grpSpPr>
        <p:sp>
          <p:nvSpPr>
            <p:cNvPr id="135" name="矩形: 圆角 134">
              <a:extLst>
                <a:ext uri="{FF2B5EF4-FFF2-40B4-BE49-F238E27FC236}">
                  <a16:creationId xmlns:a16="http://schemas.microsoft.com/office/drawing/2014/main" id="{B9A82C68-8CDB-4CC6-9A03-E00F9B250ED1}"/>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36" name="任意多边形: 形状 135">
              <a:extLst>
                <a:ext uri="{FF2B5EF4-FFF2-40B4-BE49-F238E27FC236}">
                  <a16:creationId xmlns:a16="http://schemas.microsoft.com/office/drawing/2014/main" id="{4688145B-4015-44E9-8950-BE707859FCF4}"/>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37" name="378968">
            <a:extLst>
              <a:ext uri="{FF2B5EF4-FFF2-40B4-BE49-F238E27FC236}">
                <a16:creationId xmlns:a16="http://schemas.microsoft.com/office/drawing/2014/main" id="{D184A98C-5991-4A64-A754-A8F857B3513E}"/>
              </a:ext>
            </a:extLst>
          </p:cNvPr>
          <p:cNvSpPr/>
          <p:nvPr/>
        </p:nvSpPr>
        <p:spPr>
          <a:xfrm>
            <a:off x="2048592" y="1787327"/>
            <a:ext cx="2832486" cy="707630"/>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找到自己薄弱的数据或低于同行的数据</a:t>
            </a:r>
          </a:p>
        </p:txBody>
      </p:sp>
      <p:sp>
        <p:nvSpPr>
          <p:cNvPr id="138" name="740388">
            <a:extLst>
              <a:ext uri="{FF2B5EF4-FFF2-40B4-BE49-F238E27FC236}">
                <a16:creationId xmlns:a16="http://schemas.microsoft.com/office/drawing/2014/main" id="{260E4A25-7C9C-4843-BF20-CB40F5911EAA}"/>
              </a:ext>
            </a:extLst>
          </p:cNvPr>
          <p:cNvSpPr/>
          <p:nvPr/>
        </p:nvSpPr>
        <p:spPr>
          <a:xfrm>
            <a:off x="1445605" y="2549137"/>
            <a:ext cx="4234019" cy="1837811"/>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进入第三方直播数据平台</a:t>
            </a:r>
            <a:r>
              <a:rPr lang="en-US" altLang="zh-CN" sz="1598" dirty="0">
                <a:solidFill>
                  <a:srgbClr val="000000"/>
                </a:solidFill>
                <a:latin typeface="优设标题黑" panose="00000500000000000000" pitchFamily="2" charset="-122"/>
                <a:ea typeface="优设标题黑" panose="00000500000000000000" pitchFamily="2" charset="-122"/>
                <a:sym typeface="+mn-lt"/>
              </a:rPr>
              <a:t>/</a:t>
            </a:r>
            <a:r>
              <a:rPr lang="zh-CN" altLang="en-US" sz="1598" dirty="0">
                <a:solidFill>
                  <a:srgbClr val="000000"/>
                </a:solidFill>
                <a:latin typeface="优设标题黑" panose="00000500000000000000" pitchFamily="2" charset="-122"/>
                <a:ea typeface="优设标题黑" panose="00000500000000000000" pitchFamily="2" charset="-122"/>
                <a:sym typeface="+mn-lt"/>
              </a:rPr>
              <a:t>直播平台后台，查询自己薄弱数据和低于同行的数据，查询带货指标和人气指标，通过对关键指标与行业大盘平均水平作对比，判断本场直播的整体水平，看本场直播的各项数据是否达标。</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p:txBody>
      </p:sp>
      <p:grpSp>
        <p:nvGrpSpPr>
          <p:cNvPr id="139" name="584569">
            <a:extLst>
              <a:ext uri="{FF2B5EF4-FFF2-40B4-BE49-F238E27FC236}">
                <a16:creationId xmlns:a16="http://schemas.microsoft.com/office/drawing/2014/main" id="{5E157405-1C6B-4176-B7C5-1C7301040F30}"/>
              </a:ext>
            </a:extLst>
          </p:cNvPr>
          <p:cNvGrpSpPr/>
          <p:nvPr/>
        </p:nvGrpSpPr>
        <p:grpSpPr>
          <a:xfrm>
            <a:off x="1331669" y="1554910"/>
            <a:ext cx="726507" cy="595734"/>
            <a:chOff x="5159375" y="693738"/>
            <a:chExt cx="476251" cy="390525"/>
          </a:xfrm>
        </p:grpSpPr>
        <p:sp>
          <p:nvSpPr>
            <p:cNvPr id="140" name="Freeform 5">
              <a:extLst>
                <a:ext uri="{FF2B5EF4-FFF2-40B4-BE49-F238E27FC236}">
                  <a16:creationId xmlns:a16="http://schemas.microsoft.com/office/drawing/2014/main" id="{9F50CDD8-1D41-40DA-A55C-6BDAD038F17B}"/>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1" name="Freeform 6">
              <a:extLst>
                <a:ext uri="{FF2B5EF4-FFF2-40B4-BE49-F238E27FC236}">
                  <a16:creationId xmlns:a16="http://schemas.microsoft.com/office/drawing/2014/main" id="{D71BCF35-015C-4180-9D47-EA4E89F5AA6D}"/>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42" name="956989">
            <a:extLst>
              <a:ext uri="{FF2B5EF4-FFF2-40B4-BE49-F238E27FC236}">
                <a16:creationId xmlns:a16="http://schemas.microsoft.com/office/drawing/2014/main" id="{8D0480A4-37AB-4477-941C-084E0A460DF6}"/>
              </a:ext>
            </a:extLst>
          </p:cNvPr>
          <p:cNvSpPr txBox="1"/>
          <p:nvPr/>
        </p:nvSpPr>
        <p:spPr>
          <a:xfrm>
            <a:off x="1524294" y="1532513"/>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1</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43" name="791160">
            <a:extLst>
              <a:ext uri="{FF2B5EF4-FFF2-40B4-BE49-F238E27FC236}">
                <a16:creationId xmlns:a16="http://schemas.microsoft.com/office/drawing/2014/main" id="{E602B730-776A-473F-9C24-7902502CBB27}"/>
              </a:ext>
            </a:extLst>
          </p:cNvPr>
          <p:cNvSpPr/>
          <p:nvPr/>
        </p:nvSpPr>
        <p:spPr bwMode="auto">
          <a:xfrm>
            <a:off x="6439647" y="1585825"/>
            <a:ext cx="4378236" cy="4433698"/>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4" name="163580">
            <a:extLst>
              <a:ext uri="{FF2B5EF4-FFF2-40B4-BE49-F238E27FC236}">
                <a16:creationId xmlns:a16="http://schemas.microsoft.com/office/drawing/2014/main" id="{A00FF9BA-B63C-43E9-A106-FFC525D21425}"/>
              </a:ext>
            </a:extLst>
          </p:cNvPr>
          <p:cNvSpPr/>
          <p:nvPr/>
        </p:nvSpPr>
        <p:spPr>
          <a:xfrm>
            <a:off x="6931499" y="1784850"/>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过程数据分析</a:t>
            </a:r>
          </a:p>
        </p:txBody>
      </p:sp>
      <p:sp>
        <p:nvSpPr>
          <p:cNvPr id="145" name="435009">
            <a:extLst>
              <a:ext uri="{FF2B5EF4-FFF2-40B4-BE49-F238E27FC236}">
                <a16:creationId xmlns:a16="http://schemas.microsoft.com/office/drawing/2014/main" id="{27CBD029-8CF5-4017-820B-7D96350F0349}"/>
              </a:ext>
            </a:extLst>
          </p:cNvPr>
          <p:cNvSpPr/>
          <p:nvPr/>
        </p:nvSpPr>
        <p:spPr>
          <a:xfrm>
            <a:off x="6490794" y="2575320"/>
            <a:ext cx="4075332" cy="1542730"/>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将数据清洗重新分类，分为结果数据、过程数据，结果数据由过程数据导向，只需重点分析过程数据即可。</a:t>
            </a: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过程数据：停留时长、转粉率、互动率、带货转化率、</a:t>
            </a:r>
            <a:r>
              <a:rPr lang="en-US" altLang="zh-CN" sz="1598" dirty="0">
                <a:solidFill>
                  <a:srgbClr val="000000"/>
                </a:solidFill>
                <a:latin typeface="优设标题黑" panose="00000500000000000000" pitchFamily="2" charset="-122"/>
                <a:ea typeface="优设标题黑" panose="00000500000000000000" pitchFamily="2" charset="-122"/>
                <a:sym typeface="+mn-lt"/>
              </a:rPr>
              <a:t>UV</a:t>
            </a:r>
            <a:r>
              <a:rPr lang="zh-CN" altLang="en-US" sz="1598" dirty="0">
                <a:solidFill>
                  <a:srgbClr val="000000"/>
                </a:solidFill>
                <a:latin typeface="优设标题黑" panose="00000500000000000000" pitchFamily="2" charset="-122"/>
                <a:ea typeface="优设标题黑" panose="00000500000000000000" pitchFamily="2" charset="-122"/>
                <a:sym typeface="+mn-lt"/>
              </a:rPr>
              <a:t>价值、客单价</a:t>
            </a:r>
          </a:p>
        </p:txBody>
      </p:sp>
      <p:sp>
        <p:nvSpPr>
          <p:cNvPr id="146" name="370280">
            <a:extLst>
              <a:ext uri="{FF2B5EF4-FFF2-40B4-BE49-F238E27FC236}">
                <a16:creationId xmlns:a16="http://schemas.microsoft.com/office/drawing/2014/main" id="{79C3695F-5E68-438B-94CF-12C853951F1A}"/>
              </a:ext>
            </a:extLst>
          </p:cNvPr>
          <p:cNvSpPr/>
          <p:nvPr/>
        </p:nvSpPr>
        <p:spPr bwMode="auto">
          <a:xfrm>
            <a:off x="10617273" y="1585826"/>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47" name="641600">
            <a:extLst>
              <a:ext uri="{FF2B5EF4-FFF2-40B4-BE49-F238E27FC236}">
                <a16:creationId xmlns:a16="http://schemas.microsoft.com/office/drawing/2014/main" id="{9B85410E-D8B1-42CB-A0D4-98C1E766CB2A}"/>
              </a:ext>
            </a:extLst>
          </p:cNvPr>
          <p:cNvGrpSpPr/>
          <p:nvPr/>
        </p:nvGrpSpPr>
        <p:grpSpPr>
          <a:xfrm>
            <a:off x="6214576" y="1552433"/>
            <a:ext cx="726507" cy="595734"/>
            <a:chOff x="5159375" y="693738"/>
            <a:chExt cx="476251" cy="390525"/>
          </a:xfrm>
        </p:grpSpPr>
        <p:sp>
          <p:nvSpPr>
            <p:cNvPr id="148" name="Freeform 5">
              <a:extLst>
                <a:ext uri="{FF2B5EF4-FFF2-40B4-BE49-F238E27FC236}">
                  <a16:creationId xmlns:a16="http://schemas.microsoft.com/office/drawing/2014/main" id="{8FC6B77D-1DED-4E8A-93E8-AD270FE95FE4}"/>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9" name="Freeform 6">
              <a:extLst>
                <a:ext uri="{FF2B5EF4-FFF2-40B4-BE49-F238E27FC236}">
                  <a16:creationId xmlns:a16="http://schemas.microsoft.com/office/drawing/2014/main" id="{BA8F3E75-F4DE-42C1-8C6D-BEE503861F75}"/>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0" name="003020">
            <a:extLst>
              <a:ext uri="{FF2B5EF4-FFF2-40B4-BE49-F238E27FC236}">
                <a16:creationId xmlns:a16="http://schemas.microsoft.com/office/drawing/2014/main" id="{9CCD8D45-7B6A-4A5A-B092-B51F6BF943B6}"/>
              </a:ext>
            </a:extLst>
          </p:cNvPr>
          <p:cNvSpPr txBox="1"/>
          <p:nvPr/>
        </p:nvSpPr>
        <p:spPr>
          <a:xfrm>
            <a:off x="6407201" y="153003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2</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2" name="613131">
            <a:extLst>
              <a:ext uri="{FF2B5EF4-FFF2-40B4-BE49-F238E27FC236}">
                <a16:creationId xmlns:a16="http://schemas.microsoft.com/office/drawing/2014/main" id="{53066061-992C-7337-F9ED-8718E6E78B19}"/>
              </a:ext>
            </a:extLst>
          </p:cNvPr>
          <p:cNvSpPr/>
          <p:nvPr/>
        </p:nvSpPr>
        <p:spPr>
          <a:xfrm>
            <a:off x="2490817" y="838477"/>
            <a:ext cx="7199407"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直播数据分析流程</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数据筛选</a:t>
            </a:r>
          </a:p>
        </p:txBody>
      </p:sp>
    </p:spTree>
    <p:extLst>
      <p:ext uri="{BB962C8B-B14F-4D97-AF65-F5344CB8AC3E}">
        <p14:creationId xmlns:p14="http://schemas.microsoft.com/office/powerpoint/2010/main" val="2537371907"/>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006538">
            <a:extLst>
              <a:ext uri="{FF2B5EF4-FFF2-40B4-BE49-F238E27FC236}">
                <a16:creationId xmlns:a16="http://schemas.microsoft.com/office/drawing/2014/main" id="{6E90F562-81EF-4356-B1F9-D06CE244C47D}"/>
              </a:ext>
            </a:extLst>
          </p:cNvPr>
          <p:cNvGrpSpPr/>
          <p:nvPr/>
        </p:nvGrpSpPr>
        <p:grpSpPr>
          <a:xfrm>
            <a:off x="1476350" y="1588303"/>
            <a:ext cx="4458626" cy="4431220"/>
            <a:chOff x="1040072" y="1336757"/>
            <a:chExt cx="4897157" cy="2092244"/>
          </a:xfrm>
        </p:grpSpPr>
        <p:sp>
          <p:nvSpPr>
            <p:cNvPr id="135" name="矩形: 圆角 134">
              <a:extLst>
                <a:ext uri="{FF2B5EF4-FFF2-40B4-BE49-F238E27FC236}">
                  <a16:creationId xmlns:a16="http://schemas.microsoft.com/office/drawing/2014/main" id="{B9A82C68-8CDB-4CC6-9A03-E00F9B250ED1}"/>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36" name="任意多边形: 形状 135">
              <a:extLst>
                <a:ext uri="{FF2B5EF4-FFF2-40B4-BE49-F238E27FC236}">
                  <a16:creationId xmlns:a16="http://schemas.microsoft.com/office/drawing/2014/main" id="{4688145B-4015-44E9-8950-BE707859FCF4}"/>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37" name="378968">
            <a:extLst>
              <a:ext uri="{FF2B5EF4-FFF2-40B4-BE49-F238E27FC236}">
                <a16:creationId xmlns:a16="http://schemas.microsoft.com/office/drawing/2014/main" id="{D184A98C-5991-4A64-A754-A8F857B3513E}"/>
              </a:ext>
            </a:extLst>
          </p:cNvPr>
          <p:cNvSpPr/>
          <p:nvPr/>
        </p:nvSpPr>
        <p:spPr>
          <a:xfrm>
            <a:off x="2048592" y="1787327"/>
            <a:ext cx="3647816" cy="707630"/>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流量图分析</a:t>
            </a:r>
            <a:endParaRPr lang="en-US" altLang="zh-CN" sz="1999" dirty="0">
              <a:solidFill>
                <a:srgbClr val="000000"/>
              </a:solidFill>
              <a:latin typeface="优设标题黑" panose="00000500000000000000" pitchFamily="2" charset="-122"/>
              <a:ea typeface="优设标题黑" panose="00000500000000000000" pitchFamily="2" charset="-122"/>
              <a:cs typeface="+mn-ea"/>
              <a:sym typeface="+mn-lt"/>
            </a:endParaRPr>
          </a:p>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（流量承接</a:t>
            </a:r>
            <a:r>
              <a:rPr lang="en-US" altLang="zh-CN" sz="1999" dirty="0">
                <a:solidFill>
                  <a:srgbClr val="000000"/>
                </a:solidFill>
                <a:latin typeface="优设标题黑" panose="00000500000000000000" pitchFamily="2" charset="-122"/>
                <a:ea typeface="优设标题黑" panose="00000500000000000000" pitchFamily="2" charset="-122"/>
                <a:cs typeface="+mn-ea"/>
                <a:sym typeface="+mn-lt"/>
              </a:rPr>
              <a:t>+</a:t>
            </a: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运营策略分析）</a:t>
            </a:r>
          </a:p>
        </p:txBody>
      </p:sp>
      <p:sp>
        <p:nvSpPr>
          <p:cNvPr id="138" name="740388">
            <a:extLst>
              <a:ext uri="{FF2B5EF4-FFF2-40B4-BE49-F238E27FC236}">
                <a16:creationId xmlns:a16="http://schemas.microsoft.com/office/drawing/2014/main" id="{260E4A25-7C9C-4843-BF20-CB40F5911EAA}"/>
              </a:ext>
            </a:extLst>
          </p:cNvPr>
          <p:cNvSpPr/>
          <p:nvPr/>
        </p:nvSpPr>
        <p:spPr>
          <a:xfrm>
            <a:off x="1445605" y="2549137"/>
            <a:ext cx="4234019" cy="3313215"/>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查看“进场流量”</a:t>
            </a:r>
            <a:r>
              <a:rPr lang="en-US" altLang="zh-CN" sz="1598" dirty="0">
                <a:solidFill>
                  <a:srgbClr val="000000"/>
                </a:solidFill>
                <a:latin typeface="优设标题黑" panose="00000500000000000000" pitchFamily="2" charset="-122"/>
                <a:ea typeface="优设标题黑" panose="00000500000000000000" pitchFamily="2" charset="-122"/>
                <a:sym typeface="+mn-lt"/>
              </a:rPr>
              <a:t>vs“</a:t>
            </a:r>
            <a:r>
              <a:rPr lang="zh-CN" altLang="en-US" sz="1598" dirty="0">
                <a:solidFill>
                  <a:srgbClr val="000000"/>
                </a:solidFill>
                <a:latin typeface="优设标题黑" panose="00000500000000000000" pitchFamily="2" charset="-122"/>
                <a:ea typeface="优设标题黑" panose="00000500000000000000" pitchFamily="2" charset="-122"/>
                <a:sym typeface="+mn-lt"/>
              </a:rPr>
              <a:t>在线流量”，评估直播间内流量承接能力。</a:t>
            </a: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流量承接能力好：进场流速变缓，在线人数波动不大，甚至仍能上升！</a:t>
            </a: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流量承接能力差：进场流速变缓，在线人数停止攀升，甚至大幅下降！</a:t>
            </a: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运营策略好：福袋（抖币福袋</a:t>
            </a:r>
            <a:r>
              <a:rPr lang="en-US" altLang="zh-CN" sz="1598" dirty="0">
                <a:solidFill>
                  <a:srgbClr val="000000"/>
                </a:solidFill>
                <a:latin typeface="优设标题黑" panose="00000500000000000000" pitchFamily="2" charset="-122"/>
                <a:ea typeface="优设标题黑" panose="00000500000000000000" pitchFamily="2" charset="-122"/>
                <a:sym typeface="+mn-lt"/>
              </a:rPr>
              <a:t>/</a:t>
            </a:r>
            <a:r>
              <a:rPr lang="zh-CN" altLang="en-US" sz="1598" dirty="0">
                <a:solidFill>
                  <a:srgbClr val="000000"/>
                </a:solidFill>
                <a:latin typeface="优设标题黑" panose="00000500000000000000" pitchFamily="2" charset="-122"/>
                <a:ea typeface="优设标题黑" panose="00000500000000000000" pitchFamily="2" charset="-122"/>
                <a:sym typeface="+mn-lt"/>
              </a:rPr>
              <a:t>超级福袋）和讲解弹窗与流量的配合能进一步提高流量承接</a:t>
            </a: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运营策略差：福袋和讲解弹窗即使有相应动作 ，也无法协同承接直播间流量</a:t>
            </a:r>
          </a:p>
        </p:txBody>
      </p:sp>
      <p:grpSp>
        <p:nvGrpSpPr>
          <p:cNvPr id="139" name="584569">
            <a:extLst>
              <a:ext uri="{FF2B5EF4-FFF2-40B4-BE49-F238E27FC236}">
                <a16:creationId xmlns:a16="http://schemas.microsoft.com/office/drawing/2014/main" id="{5E157405-1C6B-4176-B7C5-1C7301040F30}"/>
              </a:ext>
            </a:extLst>
          </p:cNvPr>
          <p:cNvGrpSpPr/>
          <p:nvPr/>
        </p:nvGrpSpPr>
        <p:grpSpPr>
          <a:xfrm>
            <a:off x="1331669" y="1554910"/>
            <a:ext cx="726507" cy="595734"/>
            <a:chOff x="5159375" y="693738"/>
            <a:chExt cx="476251" cy="390525"/>
          </a:xfrm>
        </p:grpSpPr>
        <p:sp>
          <p:nvSpPr>
            <p:cNvPr id="140" name="Freeform 5">
              <a:extLst>
                <a:ext uri="{FF2B5EF4-FFF2-40B4-BE49-F238E27FC236}">
                  <a16:creationId xmlns:a16="http://schemas.microsoft.com/office/drawing/2014/main" id="{9F50CDD8-1D41-40DA-A55C-6BDAD038F17B}"/>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1" name="Freeform 6">
              <a:extLst>
                <a:ext uri="{FF2B5EF4-FFF2-40B4-BE49-F238E27FC236}">
                  <a16:creationId xmlns:a16="http://schemas.microsoft.com/office/drawing/2014/main" id="{D71BCF35-015C-4180-9D47-EA4E89F5AA6D}"/>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42" name="956989">
            <a:extLst>
              <a:ext uri="{FF2B5EF4-FFF2-40B4-BE49-F238E27FC236}">
                <a16:creationId xmlns:a16="http://schemas.microsoft.com/office/drawing/2014/main" id="{8D0480A4-37AB-4477-941C-084E0A460DF6}"/>
              </a:ext>
            </a:extLst>
          </p:cNvPr>
          <p:cNvSpPr txBox="1"/>
          <p:nvPr/>
        </p:nvSpPr>
        <p:spPr>
          <a:xfrm>
            <a:off x="1524294" y="1532513"/>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1</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43" name="791160">
            <a:extLst>
              <a:ext uri="{FF2B5EF4-FFF2-40B4-BE49-F238E27FC236}">
                <a16:creationId xmlns:a16="http://schemas.microsoft.com/office/drawing/2014/main" id="{E602B730-776A-473F-9C24-7902502CBB27}"/>
              </a:ext>
            </a:extLst>
          </p:cNvPr>
          <p:cNvSpPr/>
          <p:nvPr/>
        </p:nvSpPr>
        <p:spPr bwMode="auto">
          <a:xfrm>
            <a:off x="6439647" y="1585825"/>
            <a:ext cx="4378236" cy="4433698"/>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4" name="163580">
            <a:extLst>
              <a:ext uri="{FF2B5EF4-FFF2-40B4-BE49-F238E27FC236}">
                <a16:creationId xmlns:a16="http://schemas.microsoft.com/office/drawing/2014/main" id="{A00FF9BA-B63C-43E9-A106-FFC525D21425}"/>
              </a:ext>
            </a:extLst>
          </p:cNvPr>
          <p:cNvSpPr/>
          <p:nvPr/>
        </p:nvSpPr>
        <p:spPr>
          <a:xfrm>
            <a:off x="6931499" y="1784850"/>
            <a:ext cx="2832486" cy="707630"/>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流量漏斗分析</a:t>
            </a:r>
            <a:endParaRPr lang="en-US" altLang="zh-CN" sz="1999" dirty="0">
              <a:solidFill>
                <a:srgbClr val="000000"/>
              </a:solidFill>
              <a:latin typeface="优设标题黑" panose="00000500000000000000" pitchFamily="2" charset="-122"/>
              <a:ea typeface="优设标题黑" panose="00000500000000000000" pitchFamily="2" charset="-122"/>
              <a:cs typeface="+mn-ea"/>
              <a:sym typeface="+mn-lt"/>
            </a:endParaRPr>
          </a:p>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（五维四率分析）</a:t>
            </a:r>
          </a:p>
        </p:txBody>
      </p:sp>
      <p:sp>
        <p:nvSpPr>
          <p:cNvPr id="145" name="435009">
            <a:extLst>
              <a:ext uri="{FF2B5EF4-FFF2-40B4-BE49-F238E27FC236}">
                <a16:creationId xmlns:a16="http://schemas.microsoft.com/office/drawing/2014/main" id="{27CBD029-8CF5-4017-820B-7D96350F0349}"/>
              </a:ext>
            </a:extLst>
          </p:cNvPr>
          <p:cNvSpPr/>
          <p:nvPr/>
        </p:nvSpPr>
        <p:spPr>
          <a:xfrm>
            <a:off x="6490794" y="2575320"/>
            <a:ext cx="4075332" cy="2723053"/>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五维是指：直播间曝光人数、进入直播间人数、商品曝光人数、商品点击人数、成交人数。</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四率是指：曝光进入率、商品曝光率、商品点击了、成交转化率。</a:t>
            </a: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每一步的转化率高低，都反映了直播间内的人、货、场出现的问题，只需要分析低于同行的转化率即可优先找到直播间问题</a:t>
            </a:r>
          </a:p>
        </p:txBody>
      </p:sp>
      <p:sp>
        <p:nvSpPr>
          <p:cNvPr id="146" name="370280">
            <a:extLst>
              <a:ext uri="{FF2B5EF4-FFF2-40B4-BE49-F238E27FC236}">
                <a16:creationId xmlns:a16="http://schemas.microsoft.com/office/drawing/2014/main" id="{79C3695F-5E68-438B-94CF-12C853951F1A}"/>
              </a:ext>
            </a:extLst>
          </p:cNvPr>
          <p:cNvSpPr/>
          <p:nvPr/>
        </p:nvSpPr>
        <p:spPr bwMode="auto">
          <a:xfrm>
            <a:off x="10617273" y="1585826"/>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47" name="641600">
            <a:extLst>
              <a:ext uri="{FF2B5EF4-FFF2-40B4-BE49-F238E27FC236}">
                <a16:creationId xmlns:a16="http://schemas.microsoft.com/office/drawing/2014/main" id="{9B85410E-D8B1-42CB-A0D4-98C1E766CB2A}"/>
              </a:ext>
            </a:extLst>
          </p:cNvPr>
          <p:cNvGrpSpPr/>
          <p:nvPr/>
        </p:nvGrpSpPr>
        <p:grpSpPr>
          <a:xfrm>
            <a:off x="6214576" y="1552433"/>
            <a:ext cx="726507" cy="595734"/>
            <a:chOff x="5159375" y="693738"/>
            <a:chExt cx="476251" cy="390525"/>
          </a:xfrm>
        </p:grpSpPr>
        <p:sp>
          <p:nvSpPr>
            <p:cNvPr id="148" name="Freeform 5">
              <a:extLst>
                <a:ext uri="{FF2B5EF4-FFF2-40B4-BE49-F238E27FC236}">
                  <a16:creationId xmlns:a16="http://schemas.microsoft.com/office/drawing/2014/main" id="{8FC6B77D-1DED-4E8A-93E8-AD270FE95FE4}"/>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9" name="Freeform 6">
              <a:extLst>
                <a:ext uri="{FF2B5EF4-FFF2-40B4-BE49-F238E27FC236}">
                  <a16:creationId xmlns:a16="http://schemas.microsoft.com/office/drawing/2014/main" id="{BA8F3E75-F4DE-42C1-8C6D-BEE503861F75}"/>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0" name="003020">
            <a:extLst>
              <a:ext uri="{FF2B5EF4-FFF2-40B4-BE49-F238E27FC236}">
                <a16:creationId xmlns:a16="http://schemas.microsoft.com/office/drawing/2014/main" id="{9CCD8D45-7B6A-4A5A-B092-B51F6BF943B6}"/>
              </a:ext>
            </a:extLst>
          </p:cNvPr>
          <p:cNvSpPr txBox="1"/>
          <p:nvPr/>
        </p:nvSpPr>
        <p:spPr>
          <a:xfrm>
            <a:off x="6407201" y="153003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2</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2" name="613131">
            <a:extLst>
              <a:ext uri="{FF2B5EF4-FFF2-40B4-BE49-F238E27FC236}">
                <a16:creationId xmlns:a16="http://schemas.microsoft.com/office/drawing/2014/main" id="{53066061-992C-7337-F9ED-8718E6E78B19}"/>
              </a:ext>
            </a:extLst>
          </p:cNvPr>
          <p:cNvSpPr/>
          <p:nvPr/>
        </p:nvSpPr>
        <p:spPr>
          <a:xfrm>
            <a:off x="1080175" y="838477"/>
            <a:ext cx="10020692"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直播数据分析流程</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核心数据分析与归因</a:t>
            </a:r>
          </a:p>
        </p:txBody>
      </p:sp>
    </p:spTree>
    <p:extLst>
      <p:ext uri="{BB962C8B-B14F-4D97-AF65-F5344CB8AC3E}">
        <p14:creationId xmlns:p14="http://schemas.microsoft.com/office/powerpoint/2010/main" val="2575003341"/>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460760">
            <a:extLst>
              <a:ext uri="{FF2B5EF4-FFF2-40B4-BE49-F238E27FC236}">
                <a16:creationId xmlns:a16="http://schemas.microsoft.com/office/drawing/2014/main" id="{BCE53866-6630-4A40-8E47-E3A3ED8CC2D4}"/>
              </a:ext>
            </a:extLst>
          </p:cNvPr>
          <p:cNvSpPr/>
          <p:nvPr/>
        </p:nvSpPr>
        <p:spPr>
          <a:xfrm rot="1447680" flipV="1">
            <a:off x="5225513" y="4754460"/>
            <a:ext cx="1265518" cy="149755"/>
          </a:xfrm>
          <a:prstGeom prst="rect">
            <a:avLst/>
          </a:prstGeom>
          <a:solidFill>
            <a:schemeClr val="accent5"/>
          </a:solidFill>
          <a:ln>
            <a:noFill/>
          </a:ln>
          <a:effectLst>
            <a:innerShdw blurRad="50800" dist="381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68" fontAlgn="base">
              <a:spcBef>
                <a:spcPct val="0"/>
              </a:spcBef>
              <a:spcAft>
                <a:spcPct val="0"/>
              </a:spcAft>
              <a:defRPr/>
            </a:pPr>
            <a:endParaRPr lang="zh-CN" altLang="en-US" sz="1798" dirty="0">
              <a:solidFill>
                <a:prstClr val="white"/>
              </a:solidFill>
              <a:latin typeface="思源黑体 Light" panose="020B0300000000000000" pitchFamily="34" charset="-122"/>
              <a:ea typeface="思源黑体 Light" panose="020B0300000000000000" pitchFamily="34" charset="-122"/>
            </a:endParaRPr>
          </a:p>
        </p:txBody>
      </p:sp>
      <p:sp>
        <p:nvSpPr>
          <p:cNvPr id="37" name="732180">
            <a:extLst>
              <a:ext uri="{FF2B5EF4-FFF2-40B4-BE49-F238E27FC236}">
                <a16:creationId xmlns:a16="http://schemas.microsoft.com/office/drawing/2014/main" id="{32C2084E-A207-420A-9BB6-0CA2216D67EF}"/>
              </a:ext>
            </a:extLst>
          </p:cNvPr>
          <p:cNvSpPr/>
          <p:nvPr/>
        </p:nvSpPr>
        <p:spPr>
          <a:xfrm rot="20152320">
            <a:off x="5243054" y="3974717"/>
            <a:ext cx="1265518" cy="149755"/>
          </a:xfrm>
          <a:prstGeom prst="rect">
            <a:avLst/>
          </a:prstGeom>
          <a:solidFill>
            <a:schemeClr val="accent5"/>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68" fontAlgn="base">
              <a:spcBef>
                <a:spcPct val="0"/>
              </a:spcBef>
              <a:spcAft>
                <a:spcPct val="0"/>
              </a:spcAft>
              <a:defRPr/>
            </a:pPr>
            <a:endParaRPr lang="zh-CN" altLang="en-US" sz="1798">
              <a:solidFill>
                <a:prstClr val="white"/>
              </a:solidFill>
              <a:latin typeface="思源黑体 Light" panose="020B0300000000000000" pitchFamily="34" charset="-122"/>
              <a:ea typeface="思源黑体 Light" panose="020B0300000000000000" pitchFamily="34" charset="-122"/>
            </a:endParaRPr>
          </a:p>
        </p:txBody>
      </p:sp>
      <p:sp>
        <p:nvSpPr>
          <p:cNvPr id="38" name="677361">
            <a:extLst>
              <a:ext uri="{FF2B5EF4-FFF2-40B4-BE49-F238E27FC236}">
                <a16:creationId xmlns:a16="http://schemas.microsoft.com/office/drawing/2014/main" id="{A58315D1-6517-4153-B1E7-850A0525A59E}"/>
              </a:ext>
            </a:extLst>
          </p:cNvPr>
          <p:cNvSpPr/>
          <p:nvPr/>
        </p:nvSpPr>
        <p:spPr>
          <a:xfrm rot="1447680" flipV="1">
            <a:off x="5154192" y="3311581"/>
            <a:ext cx="1265518" cy="149755"/>
          </a:xfrm>
          <a:prstGeom prst="rect">
            <a:avLst/>
          </a:prstGeom>
          <a:solidFill>
            <a:schemeClr val="accent5"/>
          </a:solidFill>
          <a:ln>
            <a:noFill/>
          </a:ln>
          <a:effectLst>
            <a:innerShdw blurRad="50800" dist="381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68" fontAlgn="base">
              <a:spcBef>
                <a:spcPct val="0"/>
              </a:spcBef>
              <a:spcAft>
                <a:spcPct val="0"/>
              </a:spcAft>
              <a:defRPr/>
            </a:pPr>
            <a:endParaRPr lang="zh-CN" altLang="en-US" sz="1798">
              <a:solidFill>
                <a:prstClr val="white"/>
              </a:solidFill>
              <a:latin typeface="思源黑体 Light" panose="020B0300000000000000" pitchFamily="34" charset="-122"/>
              <a:ea typeface="思源黑体 Light" panose="020B0300000000000000" pitchFamily="34" charset="-122"/>
            </a:endParaRPr>
          </a:p>
        </p:txBody>
      </p:sp>
      <p:sp>
        <p:nvSpPr>
          <p:cNvPr id="39" name="948781">
            <a:extLst>
              <a:ext uri="{FF2B5EF4-FFF2-40B4-BE49-F238E27FC236}">
                <a16:creationId xmlns:a16="http://schemas.microsoft.com/office/drawing/2014/main" id="{89614106-C91C-4088-BC6C-3688DC37DDEE}"/>
              </a:ext>
            </a:extLst>
          </p:cNvPr>
          <p:cNvSpPr/>
          <p:nvPr/>
        </p:nvSpPr>
        <p:spPr>
          <a:xfrm rot="20152320">
            <a:off x="5154192" y="2343338"/>
            <a:ext cx="1265518" cy="149755"/>
          </a:xfrm>
          <a:prstGeom prst="rect">
            <a:avLst/>
          </a:prstGeom>
          <a:solidFill>
            <a:schemeClr val="accent5"/>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68" fontAlgn="base">
              <a:spcBef>
                <a:spcPct val="0"/>
              </a:spcBef>
              <a:spcAft>
                <a:spcPct val="0"/>
              </a:spcAft>
              <a:defRPr/>
            </a:pPr>
            <a:endParaRPr lang="zh-CN" altLang="en-US" sz="1798">
              <a:solidFill>
                <a:prstClr val="white"/>
              </a:solidFill>
              <a:latin typeface="思源黑体 Light" panose="020B0300000000000000" pitchFamily="34" charset="-122"/>
              <a:ea typeface="思源黑体 Light" panose="020B0300000000000000" pitchFamily="34" charset="-122"/>
            </a:endParaRPr>
          </a:p>
        </p:txBody>
      </p:sp>
      <p:sp>
        <p:nvSpPr>
          <p:cNvPr id="40" name="310101">
            <a:extLst>
              <a:ext uri="{FF2B5EF4-FFF2-40B4-BE49-F238E27FC236}">
                <a16:creationId xmlns:a16="http://schemas.microsoft.com/office/drawing/2014/main" id="{61025BD5-72E1-4F4B-99DF-FFBABDE3EEBE}"/>
              </a:ext>
            </a:extLst>
          </p:cNvPr>
          <p:cNvSpPr/>
          <p:nvPr/>
        </p:nvSpPr>
        <p:spPr>
          <a:xfrm>
            <a:off x="6078610" y="1639618"/>
            <a:ext cx="694404" cy="694150"/>
          </a:xfrm>
          <a:prstGeom prst="flowChartConnector">
            <a:avLst/>
          </a:prstGeom>
          <a:solidFill>
            <a:srgbClr val="0760D9"/>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en-US" altLang="zh-CN" sz="3599">
                <a:solidFill>
                  <a:srgbClr val="FFFFFF"/>
                </a:solidFill>
                <a:latin typeface="思源黑体 Light" panose="020B0300000000000000" pitchFamily="34" charset="-122"/>
                <a:ea typeface="思源黑体 Light" panose="020B0300000000000000" pitchFamily="34" charset="-122"/>
              </a:rPr>
              <a:t>1</a:t>
            </a:r>
            <a:endParaRPr lang="zh-CN" altLang="en-US" sz="3599">
              <a:solidFill>
                <a:srgbClr val="FFFFFF"/>
              </a:solidFill>
              <a:latin typeface="思源黑体 Light" panose="020B0300000000000000" pitchFamily="34" charset="-122"/>
              <a:ea typeface="思源黑体 Light" panose="020B0300000000000000" pitchFamily="34" charset="-122"/>
            </a:endParaRPr>
          </a:p>
        </p:txBody>
      </p:sp>
      <p:sp>
        <p:nvSpPr>
          <p:cNvPr id="41" name="155382">
            <a:extLst>
              <a:ext uri="{FF2B5EF4-FFF2-40B4-BE49-F238E27FC236}">
                <a16:creationId xmlns:a16="http://schemas.microsoft.com/office/drawing/2014/main" id="{BF565316-5822-441E-BB2D-0C643C2DE62B}"/>
              </a:ext>
            </a:extLst>
          </p:cNvPr>
          <p:cNvSpPr/>
          <p:nvPr/>
        </p:nvSpPr>
        <p:spPr>
          <a:xfrm>
            <a:off x="4789163" y="2564374"/>
            <a:ext cx="694404" cy="694150"/>
          </a:xfrm>
          <a:prstGeom prst="flowChartConnector">
            <a:avLst/>
          </a:prstGeom>
          <a:solidFill>
            <a:srgbClr val="FFC000"/>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pPr>
            <a:r>
              <a:rPr lang="en-US" altLang="zh-CN" sz="3599">
                <a:solidFill>
                  <a:srgbClr val="FFFFFF"/>
                </a:solidFill>
                <a:latin typeface="思源黑体 Light" panose="020B0300000000000000" pitchFamily="34" charset="-122"/>
                <a:ea typeface="思源黑体 Light" panose="020B0300000000000000" pitchFamily="34" charset="-122"/>
              </a:rPr>
              <a:t>2</a:t>
            </a:r>
            <a:endParaRPr lang="zh-CN" altLang="en-US" sz="3599">
              <a:solidFill>
                <a:srgbClr val="FFFFFF"/>
              </a:solidFill>
              <a:latin typeface="思源黑体 Light" panose="020B0300000000000000" pitchFamily="34" charset="-122"/>
              <a:ea typeface="思源黑体 Light" panose="020B0300000000000000" pitchFamily="34" charset="-122"/>
            </a:endParaRPr>
          </a:p>
        </p:txBody>
      </p:sp>
      <p:sp>
        <p:nvSpPr>
          <p:cNvPr id="42" name="527702">
            <a:extLst>
              <a:ext uri="{FF2B5EF4-FFF2-40B4-BE49-F238E27FC236}">
                <a16:creationId xmlns:a16="http://schemas.microsoft.com/office/drawing/2014/main" id="{55064C43-2D17-4253-B8B9-82F9113BA9D9}"/>
              </a:ext>
            </a:extLst>
          </p:cNvPr>
          <p:cNvSpPr/>
          <p:nvPr/>
        </p:nvSpPr>
        <p:spPr>
          <a:xfrm>
            <a:off x="6119156" y="3189451"/>
            <a:ext cx="694404" cy="694150"/>
          </a:xfrm>
          <a:prstGeom prst="flowChartConnector">
            <a:avLst/>
          </a:prstGeom>
          <a:solidFill>
            <a:srgbClr val="0760D9"/>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en-US" altLang="zh-CN" sz="3599" dirty="0">
                <a:solidFill>
                  <a:srgbClr val="FFFFFF"/>
                </a:solidFill>
                <a:latin typeface="思源黑体 Light" panose="020B0300000000000000" pitchFamily="34" charset="-122"/>
                <a:ea typeface="思源黑体 Light" panose="020B0300000000000000" pitchFamily="34" charset="-122"/>
              </a:rPr>
              <a:t>3</a:t>
            </a:r>
            <a:endParaRPr lang="zh-CN" altLang="en-US" sz="3599" dirty="0">
              <a:solidFill>
                <a:srgbClr val="FFFFFF"/>
              </a:solidFill>
              <a:latin typeface="思源黑体 Light" panose="020B0300000000000000" pitchFamily="34" charset="-122"/>
              <a:ea typeface="思源黑体 Light" panose="020B0300000000000000" pitchFamily="34" charset="-122"/>
            </a:endParaRPr>
          </a:p>
        </p:txBody>
      </p:sp>
      <p:sp>
        <p:nvSpPr>
          <p:cNvPr id="43" name="362983">
            <a:extLst>
              <a:ext uri="{FF2B5EF4-FFF2-40B4-BE49-F238E27FC236}">
                <a16:creationId xmlns:a16="http://schemas.microsoft.com/office/drawing/2014/main" id="{3DFDAD0F-3257-40E2-8400-6E50B65562D4}"/>
              </a:ext>
            </a:extLst>
          </p:cNvPr>
          <p:cNvSpPr/>
          <p:nvPr/>
        </p:nvSpPr>
        <p:spPr>
          <a:xfrm>
            <a:off x="4776825" y="4213731"/>
            <a:ext cx="694404" cy="694150"/>
          </a:xfrm>
          <a:prstGeom prst="flowChartConnector">
            <a:avLst/>
          </a:prstGeom>
          <a:solidFill>
            <a:srgbClr val="FFC000"/>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pPr>
            <a:r>
              <a:rPr lang="en-US" altLang="zh-CN" sz="3599">
                <a:solidFill>
                  <a:srgbClr val="FFFFFF"/>
                </a:solidFill>
                <a:latin typeface="思源黑体 Light" panose="020B0300000000000000" pitchFamily="34" charset="-122"/>
                <a:ea typeface="思源黑体 Light" panose="020B0300000000000000" pitchFamily="34" charset="-122"/>
              </a:rPr>
              <a:t>4</a:t>
            </a:r>
            <a:endParaRPr lang="zh-CN" altLang="en-US" sz="3599">
              <a:solidFill>
                <a:srgbClr val="FFFFFF"/>
              </a:solidFill>
              <a:latin typeface="思源黑体 Light" panose="020B0300000000000000" pitchFamily="34" charset="-122"/>
              <a:ea typeface="思源黑体 Light" panose="020B0300000000000000" pitchFamily="34" charset="-122"/>
            </a:endParaRPr>
          </a:p>
        </p:txBody>
      </p:sp>
      <p:sp>
        <p:nvSpPr>
          <p:cNvPr id="44" name="734403">
            <a:extLst>
              <a:ext uri="{FF2B5EF4-FFF2-40B4-BE49-F238E27FC236}">
                <a16:creationId xmlns:a16="http://schemas.microsoft.com/office/drawing/2014/main" id="{44B35D0F-8E11-45E1-A2A6-FA3950949DBC}"/>
              </a:ext>
            </a:extLst>
          </p:cNvPr>
          <p:cNvSpPr/>
          <p:nvPr/>
        </p:nvSpPr>
        <p:spPr>
          <a:xfrm>
            <a:off x="6173560" y="4672494"/>
            <a:ext cx="694404" cy="694150"/>
          </a:xfrm>
          <a:prstGeom prst="flowChartConnector">
            <a:avLst/>
          </a:prstGeom>
          <a:solidFill>
            <a:srgbClr val="0760D9"/>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en-US" altLang="zh-CN" sz="3599" dirty="0">
                <a:solidFill>
                  <a:srgbClr val="FFFFFF"/>
                </a:solidFill>
                <a:latin typeface="思源黑体 Light" panose="020B0300000000000000" pitchFamily="34" charset="-122"/>
                <a:ea typeface="思源黑体 Light" panose="020B0300000000000000" pitchFamily="34" charset="-122"/>
              </a:rPr>
              <a:t>5</a:t>
            </a:r>
            <a:endParaRPr lang="zh-CN" altLang="en-US" sz="3599" dirty="0">
              <a:solidFill>
                <a:srgbClr val="FFFFFF"/>
              </a:solidFill>
              <a:latin typeface="思源黑体 Light" panose="020B0300000000000000" pitchFamily="34" charset="-122"/>
              <a:ea typeface="思源黑体 Light" panose="020B0300000000000000" pitchFamily="34" charset="-122"/>
            </a:endParaRPr>
          </a:p>
        </p:txBody>
      </p:sp>
      <p:sp>
        <p:nvSpPr>
          <p:cNvPr id="46" name="940004">
            <a:extLst>
              <a:ext uri="{FF2B5EF4-FFF2-40B4-BE49-F238E27FC236}">
                <a16:creationId xmlns:a16="http://schemas.microsoft.com/office/drawing/2014/main" id="{B28D0A73-B8D5-4D86-AC49-5842845A6C47}"/>
              </a:ext>
            </a:extLst>
          </p:cNvPr>
          <p:cNvSpPr txBox="1">
            <a:spLocks/>
          </p:cNvSpPr>
          <p:nvPr/>
        </p:nvSpPr>
        <p:spPr bwMode="auto">
          <a:xfrm>
            <a:off x="6975788" y="2018770"/>
            <a:ext cx="4332914" cy="860235"/>
          </a:xfrm>
          <a:prstGeom prst="rect">
            <a:avLst/>
          </a:prstGeom>
          <a:noFill/>
        </p:spPr>
        <p:txBody>
          <a:bodyPr wrap="square" lIns="0" tIns="0" rIns="0" bIns="0">
            <a:spAutoFit/>
          </a:bodyPr>
          <a:lstStyle>
            <a:defPPr>
              <a:defRPr lang="zh-CN"/>
            </a:defPPr>
            <a:lvl1pPr algn="just">
              <a:lnSpc>
                <a:spcPct val="120000"/>
              </a:lnSpc>
              <a:defRPr sz="1400">
                <a:latin typeface="微软雅黑" pitchFamily="34" charset="-122"/>
                <a:ea typeface="微软雅黑" pitchFamily="34" charset="-122"/>
              </a:defRPr>
            </a:lvl1pPr>
          </a:lstStyle>
          <a:p>
            <a:pPr algn="l" defTabSz="913668" fontAlgn="base">
              <a:spcBef>
                <a:spcPct val="0"/>
              </a:spcBef>
              <a:spcAft>
                <a:spcPct val="0"/>
              </a:spcAft>
              <a:defRPr/>
            </a:pPr>
            <a:r>
              <a:rPr lang="zh-CN" altLang="en-US" sz="1598" dirty="0">
                <a:solidFill>
                  <a:srgbClr val="3D3D3D"/>
                </a:solidFill>
                <a:latin typeface="思源黑体 Light" panose="020B0300000000000000" pitchFamily="34" charset="-122"/>
                <a:ea typeface="思源黑体 Light" panose="020B0300000000000000" pitchFamily="34" charset="-122"/>
              </a:rPr>
              <a:t>流量差：私域流量不够或者是公域流量没有流量权重，也有可能是终端传达页信息不精准。</a:t>
            </a:r>
            <a:endParaRPr lang="en-US" altLang="zh-CN" sz="1598" dirty="0">
              <a:solidFill>
                <a:srgbClr val="3D3D3D"/>
              </a:solidFill>
              <a:latin typeface="思源黑体 Light" panose="020B0300000000000000" pitchFamily="34" charset="-122"/>
              <a:ea typeface="思源黑体 Light" panose="020B0300000000000000" pitchFamily="34" charset="-122"/>
            </a:endParaRPr>
          </a:p>
          <a:p>
            <a:pPr algn="l" defTabSz="913668" fontAlgn="base">
              <a:spcBef>
                <a:spcPct val="0"/>
              </a:spcBef>
              <a:spcAft>
                <a:spcPct val="0"/>
              </a:spcAft>
              <a:defRPr/>
            </a:pPr>
            <a:r>
              <a:rPr lang="zh-CN" altLang="en-US" sz="1598" dirty="0">
                <a:solidFill>
                  <a:srgbClr val="3D3D3D"/>
                </a:solidFill>
                <a:latin typeface="思源黑体 Light" panose="020B0300000000000000" pitchFamily="34" charset="-122"/>
                <a:ea typeface="思源黑体 Light" panose="020B0300000000000000" pitchFamily="34" charset="-122"/>
              </a:rPr>
              <a:t>改进：把主要精力花在引流上。</a:t>
            </a:r>
          </a:p>
        </p:txBody>
      </p:sp>
      <p:sp>
        <p:nvSpPr>
          <p:cNvPr id="47" name="212433">
            <a:extLst>
              <a:ext uri="{FF2B5EF4-FFF2-40B4-BE49-F238E27FC236}">
                <a16:creationId xmlns:a16="http://schemas.microsoft.com/office/drawing/2014/main" id="{BF21E2BC-74A0-468E-9009-F9FB85553A01}"/>
              </a:ext>
            </a:extLst>
          </p:cNvPr>
          <p:cNvSpPr txBox="1">
            <a:spLocks/>
          </p:cNvSpPr>
          <p:nvPr/>
        </p:nvSpPr>
        <p:spPr bwMode="auto">
          <a:xfrm>
            <a:off x="6983494" y="1729695"/>
            <a:ext cx="1489397" cy="32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流量差</a:t>
            </a:r>
            <a:endParaRPr lang="en-US" altLang="zh-CN" sz="1798" dirty="0">
              <a:solidFill>
                <a:srgbClr val="3D3D3D"/>
              </a:solidFill>
              <a:latin typeface="思源黑体 Light" panose="020B0300000000000000" pitchFamily="34" charset="-122"/>
              <a:ea typeface="思源黑体 Light" panose="020B0300000000000000" pitchFamily="34" charset="-122"/>
            </a:endParaRPr>
          </a:p>
        </p:txBody>
      </p:sp>
      <p:sp>
        <p:nvSpPr>
          <p:cNvPr id="48" name="684853">
            <a:extLst>
              <a:ext uri="{FF2B5EF4-FFF2-40B4-BE49-F238E27FC236}">
                <a16:creationId xmlns:a16="http://schemas.microsoft.com/office/drawing/2014/main" id="{2B3CE508-3A75-4AAF-A2CD-BA1991BE9D76}"/>
              </a:ext>
            </a:extLst>
          </p:cNvPr>
          <p:cNvSpPr txBox="1">
            <a:spLocks/>
          </p:cNvSpPr>
          <p:nvPr/>
        </p:nvSpPr>
        <p:spPr bwMode="auto">
          <a:xfrm>
            <a:off x="1227885" y="2710996"/>
            <a:ext cx="3429384" cy="1155316"/>
          </a:xfrm>
          <a:prstGeom prst="rect">
            <a:avLst/>
          </a:prstGeom>
          <a:noFill/>
        </p:spPr>
        <p:txBody>
          <a:bodyPr wrap="square" lIns="0" tIns="0" rIns="0" bIns="0">
            <a:spAutoFit/>
          </a:bodyPr>
          <a:lstStyle>
            <a:defPPr>
              <a:defRPr lang="zh-CN"/>
            </a:defPPr>
            <a:lvl1pPr algn="just">
              <a:lnSpc>
                <a:spcPct val="120000"/>
              </a:lnSpc>
              <a:defRPr sz="1400">
                <a:latin typeface="微软雅黑" pitchFamily="34" charset="-122"/>
                <a:ea typeface="微软雅黑" pitchFamily="34" charset="-122"/>
              </a:defRPr>
            </a:lvl1pPr>
          </a:lstStyle>
          <a:p>
            <a:pPr algn="l" defTabSz="913668" fontAlgn="base">
              <a:spcBef>
                <a:spcPct val="0"/>
              </a:spcBef>
              <a:spcAft>
                <a:spcPct val="0"/>
              </a:spcAft>
              <a:defRPr/>
            </a:pPr>
            <a:r>
              <a:rPr lang="zh-CN" altLang="en-US" sz="1598" dirty="0">
                <a:solidFill>
                  <a:srgbClr val="3D3D3D"/>
                </a:solidFill>
                <a:latin typeface="思源黑体 Light" panose="020B0300000000000000" pitchFamily="34" charset="-122"/>
                <a:ea typeface="思源黑体 Light" panose="020B0300000000000000" pitchFamily="34" charset="-122"/>
              </a:rPr>
              <a:t>成交低：用户对主播缺乏信任</a:t>
            </a:r>
            <a:endParaRPr lang="en-US" altLang="zh-CN" sz="1598" dirty="0">
              <a:solidFill>
                <a:srgbClr val="3D3D3D"/>
              </a:solidFill>
              <a:latin typeface="思源黑体 Light" panose="020B0300000000000000" pitchFamily="34" charset="-122"/>
              <a:ea typeface="思源黑体 Light" panose="020B0300000000000000" pitchFamily="34" charset="-122"/>
            </a:endParaRPr>
          </a:p>
          <a:p>
            <a:pPr algn="l" defTabSz="913668" fontAlgn="base">
              <a:spcBef>
                <a:spcPct val="0"/>
              </a:spcBef>
              <a:spcAft>
                <a:spcPct val="0"/>
              </a:spcAft>
              <a:defRPr/>
            </a:pPr>
            <a:r>
              <a:rPr lang="zh-CN" altLang="en-US" sz="1598" dirty="0">
                <a:solidFill>
                  <a:srgbClr val="3D3D3D"/>
                </a:solidFill>
                <a:latin typeface="思源黑体 Light" panose="020B0300000000000000" pitchFamily="34" charset="-122"/>
                <a:ea typeface="思源黑体 Light" panose="020B0300000000000000" pitchFamily="34" charset="-122"/>
              </a:rPr>
              <a:t>改进：坚持直播。单价越高频次越高，用户越需要信任。单价越低越容易成交。成交与单价高低有直接关系。</a:t>
            </a:r>
          </a:p>
        </p:txBody>
      </p:sp>
      <p:sp>
        <p:nvSpPr>
          <p:cNvPr id="49" name="429034">
            <a:extLst>
              <a:ext uri="{FF2B5EF4-FFF2-40B4-BE49-F238E27FC236}">
                <a16:creationId xmlns:a16="http://schemas.microsoft.com/office/drawing/2014/main" id="{0E1CE8FD-064E-454F-B7CB-2576FE95DB9E}"/>
              </a:ext>
            </a:extLst>
          </p:cNvPr>
          <p:cNvSpPr txBox="1">
            <a:spLocks/>
          </p:cNvSpPr>
          <p:nvPr/>
        </p:nvSpPr>
        <p:spPr bwMode="auto">
          <a:xfrm>
            <a:off x="1514891" y="2421923"/>
            <a:ext cx="3117245" cy="32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成交低</a:t>
            </a:r>
          </a:p>
        </p:txBody>
      </p:sp>
      <p:sp>
        <p:nvSpPr>
          <p:cNvPr id="50" name="881454">
            <a:extLst>
              <a:ext uri="{FF2B5EF4-FFF2-40B4-BE49-F238E27FC236}">
                <a16:creationId xmlns:a16="http://schemas.microsoft.com/office/drawing/2014/main" id="{C3C1ADB0-216E-4591-9D54-B34803E68E04}"/>
              </a:ext>
            </a:extLst>
          </p:cNvPr>
          <p:cNvSpPr txBox="1">
            <a:spLocks/>
          </p:cNvSpPr>
          <p:nvPr/>
        </p:nvSpPr>
        <p:spPr bwMode="auto">
          <a:xfrm>
            <a:off x="6975788" y="3436194"/>
            <a:ext cx="3988327" cy="860235"/>
          </a:xfrm>
          <a:prstGeom prst="rect">
            <a:avLst/>
          </a:prstGeom>
          <a:noFill/>
        </p:spPr>
        <p:txBody>
          <a:bodyPr wrap="square" lIns="0" tIns="0" rIns="0" bIns="0">
            <a:spAutoFit/>
          </a:bodyPr>
          <a:lstStyle>
            <a:defPPr>
              <a:defRPr lang="zh-CN"/>
            </a:defPPr>
            <a:lvl1pPr algn="just">
              <a:lnSpc>
                <a:spcPct val="120000"/>
              </a:lnSpc>
              <a:defRPr sz="1400">
                <a:latin typeface="微软雅黑" pitchFamily="34" charset="-122"/>
                <a:ea typeface="微软雅黑" pitchFamily="34" charset="-122"/>
              </a:defRPr>
            </a:lvl1pPr>
          </a:lstStyle>
          <a:p>
            <a:pPr algn="l" defTabSz="913668" fontAlgn="base">
              <a:spcBef>
                <a:spcPct val="0"/>
              </a:spcBef>
              <a:spcAft>
                <a:spcPct val="0"/>
              </a:spcAft>
              <a:defRPr/>
            </a:pPr>
            <a:r>
              <a:rPr lang="zh-CN" altLang="en-US" sz="1598" dirty="0">
                <a:solidFill>
                  <a:srgbClr val="3D3D3D"/>
                </a:solidFill>
                <a:latin typeface="思源黑体 Light" panose="020B0300000000000000" pitchFamily="34" charset="-122"/>
                <a:ea typeface="思源黑体 Light" panose="020B0300000000000000" pitchFamily="34" charset="-122"/>
              </a:rPr>
              <a:t>改进：主播引导增加互动。福袋发放互动，不仅可以增加观众和直播间互动，还能拉高直播间平均停留时长。</a:t>
            </a:r>
            <a:endParaRPr lang="en-US" altLang="zh-CN" sz="1598" dirty="0">
              <a:solidFill>
                <a:srgbClr val="3D3D3D"/>
              </a:solidFill>
              <a:latin typeface="思源黑体 Light" panose="020B0300000000000000" pitchFamily="34" charset="-122"/>
              <a:ea typeface="思源黑体 Light" panose="020B0300000000000000" pitchFamily="34" charset="-122"/>
            </a:endParaRPr>
          </a:p>
        </p:txBody>
      </p:sp>
      <p:sp>
        <p:nvSpPr>
          <p:cNvPr id="51" name="626625">
            <a:extLst>
              <a:ext uri="{FF2B5EF4-FFF2-40B4-BE49-F238E27FC236}">
                <a16:creationId xmlns:a16="http://schemas.microsoft.com/office/drawing/2014/main" id="{AEDD8193-FB4E-47D6-BDAD-75E9FBDF82C0}"/>
              </a:ext>
            </a:extLst>
          </p:cNvPr>
          <p:cNvSpPr txBox="1">
            <a:spLocks/>
          </p:cNvSpPr>
          <p:nvPr/>
        </p:nvSpPr>
        <p:spPr bwMode="auto">
          <a:xfrm>
            <a:off x="6963022" y="3077274"/>
            <a:ext cx="2809145" cy="32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互动低</a:t>
            </a:r>
          </a:p>
        </p:txBody>
      </p:sp>
      <p:sp>
        <p:nvSpPr>
          <p:cNvPr id="52" name="097055">
            <a:extLst>
              <a:ext uri="{FF2B5EF4-FFF2-40B4-BE49-F238E27FC236}">
                <a16:creationId xmlns:a16="http://schemas.microsoft.com/office/drawing/2014/main" id="{F4EFC068-67BA-475D-BF78-E6E38265CBD3}"/>
              </a:ext>
            </a:extLst>
          </p:cNvPr>
          <p:cNvSpPr txBox="1">
            <a:spLocks/>
          </p:cNvSpPr>
          <p:nvPr/>
        </p:nvSpPr>
        <p:spPr bwMode="auto">
          <a:xfrm>
            <a:off x="1227886" y="4638657"/>
            <a:ext cx="3429384" cy="1155316"/>
          </a:xfrm>
          <a:prstGeom prst="rect">
            <a:avLst/>
          </a:prstGeom>
          <a:noFill/>
        </p:spPr>
        <p:txBody>
          <a:bodyPr wrap="square" lIns="0" tIns="0" rIns="0" bIns="0">
            <a:spAutoFit/>
          </a:bodyPr>
          <a:lstStyle>
            <a:defPPr>
              <a:defRPr lang="zh-CN"/>
            </a:defPPr>
            <a:lvl1pPr algn="just">
              <a:lnSpc>
                <a:spcPct val="120000"/>
              </a:lnSpc>
              <a:defRPr sz="1400">
                <a:latin typeface="微软雅黑" pitchFamily="34" charset="-122"/>
                <a:ea typeface="微软雅黑" pitchFamily="34" charset="-122"/>
              </a:defRPr>
            </a:lvl1pPr>
          </a:lstStyle>
          <a:p>
            <a:pPr algn="l" defTabSz="913668" fontAlgn="base">
              <a:spcBef>
                <a:spcPct val="0"/>
              </a:spcBef>
              <a:spcAft>
                <a:spcPct val="0"/>
              </a:spcAft>
              <a:defRPr/>
            </a:pPr>
            <a:r>
              <a:rPr lang="zh-CN" altLang="en-US" sz="1598" dirty="0">
                <a:solidFill>
                  <a:srgbClr val="3D3D3D"/>
                </a:solidFill>
                <a:latin typeface="思源黑体 Light" panose="020B0300000000000000" pitchFamily="34" charset="-122"/>
                <a:ea typeface="思源黑体 Light" panose="020B0300000000000000" pitchFamily="34" charset="-122"/>
              </a:rPr>
              <a:t>转化差：选品问题、比价问题、非刚需、流量不精准、卖点形容不突出会，选择的产品与账号粉丝的画像存在差别，无法吸引观众购买。</a:t>
            </a:r>
          </a:p>
        </p:txBody>
      </p:sp>
      <p:sp>
        <p:nvSpPr>
          <p:cNvPr id="53" name="369475">
            <a:extLst>
              <a:ext uri="{FF2B5EF4-FFF2-40B4-BE49-F238E27FC236}">
                <a16:creationId xmlns:a16="http://schemas.microsoft.com/office/drawing/2014/main" id="{78EBB878-5EB5-41D8-8D0F-E06819DEBAE9}"/>
              </a:ext>
            </a:extLst>
          </p:cNvPr>
          <p:cNvSpPr txBox="1">
            <a:spLocks/>
          </p:cNvSpPr>
          <p:nvPr/>
        </p:nvSpPr>
        <p:spPr bwMode="auto">
          <a:xfrm>
            <a:off x="2286268" y="4349583"/>
            <a:ext cx="2345869" cy="32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转化差</a:t>
            </a:r>
          </a:p>
        </p:txBody>
      </p:sp>
      <p:sp>
        <p:nvSpPr>
          <p:cNvPr id="54" name="204656">
            <a:extLst>
              <a:ext uri="{FF2B5EF4-FFF2-40B4-BE49-F238E27FC236}">
                <a16:creationId xmlns:a16="http://schemas.microsoft.com/office/drawing/2014/main" id="{B058F8BF-1B6F-41FC-B987-9D1F001F63CD}"/>
              </a:ext>
            </a:extLst>
          </p:cNvPr>
          <p:cNvSpPr txBox="1">
            <a:spLocks/>
          </p:cNvSpPr>
          <p:nvPr/>
        </p:nvSpPr>
        <p:spPr bwMode="auto">
          <a:xfrm>
            <a:off x="6975788" y="4883717"/>
            <a:ext cx="3300651" cy="1155316"/>
          </a:xfrm>
          <a:prstGeom prst="rect">
            <a:avLst/>
          </a:prstGeom>
          <a:noFill/>
        </p:spPr>
        <p:txBody>
          <a:bodyPr wrap="square" lIns="0" tIns="0" rIns="0" bIns="0">
            <a:spAutoFit/>
          </a:bodyPr>
          <a:lstStyle>
            <a:defPPr>
              <a:defRPr lang="zh-CN"/>
            </a:defPPr>
            <a:lvl1pPr algn="just">
              <a:lnSpc>
                <a:spcPct val="120000"/>
              </a:lnSpc>
              <a:defRPr sz="1400">
                <a:latin typeface="微软雅黑" pitchFamily="34" charset="-122"/>
                <a:ea typeface="微软雅黑" pitchFamily="34" charset="-122"/>
              </a:defRPr>
            </a:lvl1pPr>
          </a:lstStyle>
          <a:p>
            <a:pPr algn="l" defTabSz="913668" fontAlgn="base">
              <a:spcBef>
                <a:spcPct val="0"/>
              </a:spcBef>
              <a:spcAft>
                <a:spcPct val="0"/>
              </a:spcAft>
              <a:defRPr/>
            </a:pPr>
            <a:r>
              <a:rPr lang="zh-CN" altLang="en-US" sz="1598" dirty="0">
                <a:solidFill>
                  <a:srgbClr val="3D3D3D"/>
                </a:solidFill>
                <a:latin typeface="思源黑体 Light" panose="020B0300000000000000" pitchFamily="34" charset="-122"/>
                <a:ea typeface="思源黑体 Light" panose="020B0300000000000000" pitchFamily="34" charset="-122"/>
              </a:rPr>
              <a:t>直播内容无趣、主播没有激情、节奏过慢、同类别的竞品有大主播。改进：错峰、加快直播话术和激情、节奏；通过直播间场景布置增加吸引力。</a:t>
            </a:r>
          </a:p>
        </p:txBody>
      </p:sp>
      <p:sp>
        <p:nvSpPr>
          <p:cNvPr id="55" name="576176">
            <a:extLst>
              <a:ext uri="{FF2B5EF4-FFF2-40B4-BE49-F238E27FC236}">
                <a16:creationId xmlns:a16="http://schemas.microsoft.com/office/drawing/2014/main" id="{4F843BB3-8C0C-439E-B4E1-69471886B9B8}"/>
              </a:ext>
            </a:extLst>
          </p:cNvPr>
          <p:cNvSpPr txBox="1">
            <a:spLocks/>
          </p:cNvSpPr>
          <p:nvPr/>
        </p:nvSpPr>
        <p:spPr bwMode="auto">
          <a:xfrm>
            <a:off x="6983494" y="4560806"/>
            <a:ext cx="2666600" cy="32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完播率低</a:t>
            </a:r>
          </a:p>
        </p:txBody>
      </p:sp>
      <p:sp>
        <p:nvSpPr>
          <p:cNvPr id="2" name="613131">
            <a:extLst>
              <a:ext uri="{FF2B5EF4-FFF2-40B4-BE49-F238E27FC236}">
                <a16:creationId xmlns:a16="http://schemas.microsoft.com/office/drawing/2014/main" id="{F18BEE55-E662-C3A0-B592-D05B3FED3AE8}"/>
              </a:ext>
            </a:extLst>
          </p:cNvPr>
          <p:cNvSpPr/>
          <p:nvPr/>
        </p:nvSpPr>
        <p:spPr>
          <a:xfrm>
            <a:off x="2593231" y="846838"/>
            <a:ext cx="7199407"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直播数据分析流程</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优化策略</a:t>
            </a:r>
          </a:p>
        </p:txBody>
      </p:sp>
    </p:spTree>
    <p:extLst>
      <p:ext uri="{BB962C8B-B14F-4D97-AF65-F5344CB8AC3E}">
        <p14:creationId xmlns:p14="http://schemas.microsoft.com/office/powerpoint/2010/main" val="3618183304"/>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F2DD4E3-7EDB-4C5B-A4ED-C04FCD7B34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4264" y="-964351"/>
            <a:ext cx="9981862" cy="7459966"/>
          </a:xfrm>
          <a:prstGeom prst="rect">
            <a:avLst/>
          </a:prstGeom>
        </p:spPr>
      </p:pic>
      <p:sp>
        <p:nvSpPr>
          <p:cNvPr id="3" name="文本框 2">
            <a:extLst>
              <a:ext uri="{FF2B5EF4-FFF2-40B4-BE49-F238E27FC236}">
                <a16:creationId xmlns:a16="http://schemas.microsoft.com/office/drawing/2014/main" id="{2EFB6B22-AD79-4D42-93EF-F2191749455C}"/>
              </a:ext>
            </a:extLst>
          </p:cNvPr>
          <p:cNvSpPr txBox="1"/>
          <p:nvPr/>
        </p:nvSpPr>
        <p:spPr>
          <a:xfrm>
            <a:off x="2702036" y="1949123"/>
            <a:ext cx="1401346" cy="1508105"/>
          </a:xfrm>
          <a:prstGeom prst="rect">
            <a:avLst/>
          </a:prstGeom>
          <a:noFill/>
        </p:spPr>
        <p:txBody>
          <a:bodyPr wrap="none" rtlCol="0">
            <a:spAutoFit/>
          </a:bodyPr>
          <a:lstStyle/>
          <a:p>
            <a:pPr defTabSz="914034" fontAlgn="base">
              <a:spcBef>
                <a:spcPct val="0"/>
              </a:spcBef>
              <a:spcAft>
                <a:spcPct val="0"/>
              </a:spcAft>
            </a:pPr>
            <a:r>
              <a:rPr kumimoji="1" lang="en-US" altLang="zh-CN" sz="3200" b="1" dirty="0">
                <a:solidFill>
                  <a:schemeClr val="bg1"/>
                </a:solidFill>
                <a:latin typeface="优设标题黑" panose="00000500000000000000" pitchFamily="2" charset="-122"/>
                <a:ea typeface="优设标题黑" panose="00000500000000000000" pitchFamily="2" charset="-122"/>
              </a:rPr>
              <a:t>PART</a:t>
            </a:r>
          </a:p>
          <a:p>
            <a:pPr defTabSz="914034" fontAlgn="base">
              <a:spcBef>
                <a:spcPct val="0"/>
              </a:spcBef>
              <a:spcAft>
                <a:spcPct val="0"/>
              </a:spcAft>
            </a:pPr>
            <a:r>
              <a:rPr kumimoji="1" lang="en-US" altLang="zh-CN" sz="6000" b="1" dirty="0">
                <a:solidFill>
                  <a:schemeClr val="bg1"/>
                </a:solidFill>
                <a:latin typeface="优设标题黑" panose="00000500000000000000" pitchFamily="2" charset="-122"/>
                <a:ea typeface="优设标题黑" panose="00000500000000000000" pitchFamily="2" charset="-122"/>
              </a:rPr>
              <a:t>02</a:t>
            </a:r>
            <a:endParaRPr kumimoji="1" lang="zh-CN" altLang="en-US" sz="3200" b="1" dirty="0">
              <a:solidFill>
                <a:schemeClr val="bg1"/>
              </a:solidFill>
              <a:latin typeface="优设标题黑" panose="00000500000000000000" pitchFamily="2" charset="-122"/>
              <a:ea typeface="优设标题黑" panose="00000500000000000000" pitchFamily="2" charset="-122"/>
            </a:endParaRPr>
          </a:p>
        </p:txBody>
      </p:sp>
      <p:sp>
        <p:nvSpPr>
          <p:cNvPr id="12" name="矩形 11">
            <a:extLst>
              <a:ext uri="{FF2B5EF4-FFF2-40B4-BE49-F238E27FC236}">
                <a16:creationId xmlns:a16="http://schemas.microsoft.com/office/drawing/2014/main" id="{9082CA76-C253-4F34-85E4-32E849B0B41B}"/>
              </a:ext>
            </a:extLst>
          </p:cNvPr>
          <p:cNvSpPr/>
          <p:nvPr/>
        </p:nvSpPr>
        <p:spPr>
          <a:xfrm>
            <a:off x="4355553" y="1641794"/>
            <a:ext cx="5236315" cy="2122761"/>
          </a:xfrm>
          <a:prstGeom prst="rect">
            <a:avLst/>
          </a:prstGeom>
        </p:spPr>
        <p:txBody>
          <a:bodyPr wrap="square">
            <a:spAutoFit/>
          </a:bodyPr>
          <a:lstStyle/>
          <a:p>
            <a:pPr algn="dist" defTabSz="914034" fontAlgn="base">
              <a:spcBef>
                <a:spcPct val="0"/>
              </a:spcBef>
              <a:spcAft>
                <a:spcPct val="0"/>
              </a:spcAft>
              <a:defRPr/>
            </a:pPr>
            <a:r>
              <a:rPr lang="zh-CN" altLang="en-US" sz="6597" b="1" dirty="0">
                <a:solidFill>
                  <a:srgbClr val="FFFFFF"/>
                </a:solidFill>
                <a:latin typeface="优设标题黑" panose="00000500000000000000" pitchFamily="2" charset="-122"/>
                <a:ea typeface="优设标题黑" panose="00000500000000000000" pitchFamily="2" charset="-122"/>
              </a:rPr>
              <a:t>掌握直播数据分析指标</a:t>
            </a:r>
          </a:p>
        </p:txBody>
      </p:sp>
      <p:sp>
        <p:nvSpPr>
          <p:cNvPr id="13" name="文本框 12">
            <a:extLst>
              <a:ext uri="{FF2B5EF4-FFF2-40B4-BE49-F238E27FC236}">
                <a16:creationId xmlns:a16="http://schemas.microsoft.com/office/drawing/2014/main" id="{2C9B8739-59B0-42A0-82D2-A27FE7F351CD}"/>
              </a:ext>
            </a:extLst>
          </p:cNvPr>
          <p:cNvSpPr txBox="1"/>
          <p:nvPr/>
        </p:nvSpPr>
        <p:spPr>
          <a:xfrm>
            <a:off x="2341835" y="4289629"/>
            <a:ext cx="5110326" cy="295978"/>
          </a:xfrm>
          <a:prstGeom prst="rect">
            <a:avLst/>
          </a:prstGeom>
          <a:noFill/>
        </p:spPr>
        <p:txBody>
          <a:bodyPr wrap="square" rtlCol="0">
            <a:spAutoFit/>
          </a:bodyPr>
          <a:lstStyle/>
          <a:p>
            <a:pPr defTabSz="914034" fontAlgn="base">
              <a:lnSpc>
                <a:spcPct val="150000"/>
              </a:lnSpc>
              <a:spcBef>
                <a:spcPct val="0"/>
              </a:spcBef>
              <a:spcAft>
                <a:spcPct val="0"/>
              </a:spcAft>
            </a:pPr>
            <a:r>
              <a:rPr lang="en-US" altLang="zh-CN" sz="1000" dirty="0">
                <a:solidFill>
                  <a:srgbClr val="FFFFFF"/>
                </a:solidFill>
                <a:latin typeface="优设标题黑" panose="00000500000000000000" pitchFamily="2" charset="-122"/>
                <a:ea typeface="优设标题黑" panose="00000500000000000000" pitchFamily="2" charset="-122"/>
              </a:rPr>
              <a:t>Master the analysis indicators of live broadcast data</a:t>
            </a:r>
          </a:p>
        </p:txBody>
      </p:sp>
      <p:sp>
        <p:nvSpPr>
          <p:cNvPr id="15" name="664867">
            <a:extLst>
              <a:ext uri="{FF2B5EF4-FFF2-40B4-BE49-F238E27FC236}">
                <a16:creationId xmlns:a16="http://schemas.microsoft.com/office/drawing/2014/main" id="{385EC12F-CDEC-490C-AEF3-C6C61E4E4E4A}"/>
              </a:ext>
            </a:extLst>
          </p:cNvPr>
          <p:cNvSpPr txBox="1"/>
          <p:nvPr/>
        </p:nvSpPr>
        <p:spPr>
          <a:xfrm>
            <a:off x="8935614" y="4307324"/>
            <a:ext cx="2613449" cy="369204"/>
          </a:xfrm>
          <a:prstGeom prst="rect">
            <a:avLst/>
          </a:prstGeom>
          <a:noFill/>
        </p:spPr>
        <p:txBody>
          <a:bodyPr wrap="square" rtlCol="0">
            <a:spAutoFit/>
          </a:body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直播数据分析关键点</a:t>
            </a:r>
          </a:p>
        </p:txBody>
      </p:sp>
      <p:sp>
        <p:nvSpPr>
          <p:cNvPr id="16" name="036296">
            <a:extLst>
              <a:ext uri="{FF2B5EF4-FFF2-40B4-BE49-F238E27FC236}">
                <a16:creationId xmlns:a16="http://schemas.microsoft.com/office/drawing/2014/main" id="{0B3B37E2-3435-482F-99AC-B85BE7C2E7A7}"/>
              </a:ext>
            </a:extLst>
          </p:cNvPr>
          <p:cNvSpPr txBox="1"/>
          <p:nvPr/>
        </p:nvSpPr>
        <p:spPr>
          <a:xfrm>
            <a:off x="8935614" y="5461842"/>
            <a:ext cx="2759794" cy="369204"/>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直播数据分析数据工具</a:t>
            </a:r>
          </a:p>
        </p:txBody>
      </p:sp>
      <p:sp>
        <p:nvSpPr>
          <p:cNvPr id="17" name="871467">
            <a:extLst>
              <a:ext uri="{FF2B5EF4-FFF2-40B4-BE49-F238E27FC236}">
                <a16:creationId xmlns:a16="http://schemas.microsoft.com/office/drawing/2014/main" id="{CB21302B-CB9B-42F5-A11C-1AE8C229BB2B}"/>
              </a:ext>
            </a:extLst>
          </p:cNvPr>
          <p:cNvSpPr txBox="1"/>
          <p:nvPr/>
        </p:nvSpPr>
        <p:spPr>
          <a:xfrm>
            <a:off x="8935614" y="4884583"/>
            <a:ext cx="2759794" cy="369204"/>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直播数据分析数据指标</a:t>
            </a:r>
          </a:p>
        </p:txBody>
      </p:sp>
    </p:spTree>
    <p:extLst>
      <p:ext uri="{BB962C8B-B14F-4D97-AF65-F5344CB8AC3E}">
        <p14:creationId xmlns:p14="http://schemas.microsoft.com/office/powerpoint/2010/main" val="3425740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006538">
            <a:extLst>
              <a:ext uri="{FF2B5EF4-FFF2-40B4-BE49-F238E27FC236}">
                <a16:creationId xmlns:a16="http://schemas.microsoft.com/office/drawing/2014/main" id="{6E90F562-81EF-4356-B1F9-D06CE244C47D}"/>
              </a:ext>
            </a:extLst>
          </p:cNvPr>
          <p:cNvGrpSpPr/>
          <p:nvPr/>
        </p:nvGrpSpPr>
        <p:grpSpPr>
          <a:xfrm>
            <a:off x="1476350" y="1588303"/>
            <a:ext cx="4458626" cy="2362528"/>
            <a:chOff x="1040072" y="1336757"/>
            <a:chExt cx="4897157" cy="2092244"/>
          </a:xfrm>
        </p:grpSpPr>
        <p:sp>
          <p:nvSpPr>
            <p:cNvPr id="135" name="矩形: 圆角 134">
              <a:extLst>
                <a:ext uri="{FF2B5EF4-FFF2-40B4-BE49-F238E27FC236}">
                  <a16:creationId xmlns:a16="http://schemas.microsoft.com/office/drawing/2014/main" id="{B9A82C68-8CDB-4CC6-9A03-E00F9B250ED1}"/>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36" name="任意多边形: 形状 135">
              <a:extLst>
                <a:ext uri="{FF2B5EF4-FFF2-40B4-BE49-F238E27FC236}">
                  <a16:creationId xmlns:a16="http://schemas.microsoft.com/office/drawing/2014/main" id="{4688145B-4015-44E9-8950-BE707859FCF4}"/>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37" name="378968">
            <a:extLst>
              <a:ext uri="{FF2B5EF4-FFF2-40B4-BE49-F238E27FC236}">
                <a16:creationId xmlns:a16="http://schemas.microsoft.com/office/drawing/2014/main" id="{D184A98C-5991-4A64-A754-A8F857B3513E}"/>
              </a:ext>
            </a:extLst>
          </p:cNvPr>
          <p:cNvSpPr/>
          <p:nvPr/>
        </p:nvSpPr>
        <p:spPr>
          <a:xfrm>
            <a:off x="2048592" y="1787327"/>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互动</a:t>
            </a:r>
          </a:p>
        </p:txBody>
      </p:sp>
      <p:sp>
        <p:nvSpPr>
          <p:cNvPr id="138" name="740388">
            <a:extLst>
              <a:ext uri="{FF2B5EF4-FFF2-40B4-BE49-F238E27FC236}">
                <a16:creationId xmlns:a16="http://schemas.microsoft.com/office/drawing/2014/main" id="{260E4A25-7C9C-4843-BF20-CB40F5911EAA}"/>
              </a:ext>
            </a:extLst>
          </p:cNvPr>
          <p:cNvSpPr/>
          <p:nvPr/>
        </p:nvSpPr>
        <p:spPr>
          <a:xfrm>
            <a:off x="1485982" y="2156801"/>
            <a:ext cx="4172916" cy="1542730"/>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转粉率，达到</a:t>
            </a:r>
            <a:r>
              <a:rPr lang="en-US" altLang="zh-CN" sz="1598" dirty="0">
                <a:solidFill>
                  <a:srgbClr val="000000"/>
                </a:solidFill>
                <a:latin typeface="优设标题黑" panose="00000500000000000000" pitchFamily="2" charset="-122"/>
                <a:ea typeface="优设标题黑" panose="00000500000000000000" pitchFamily="2" charset="-122"/>
                <a:sym typeface="+mn-lt"/>
              </a:rPr>
              <a:t>3%</a:t>
            </a:r>
            <a:r>
              <a:rPr lang="zh-CN" altLang="en-US" sz="1598" dirty="0">
                <a:solidFill>
                  <a:srgbClr val="000000"/>
                </a:solidFill>
                <a:latin typeface="优设标题黑" panose="00000500000000000000" pitchFamily="2" charset="-122"/>
                <a:ea typeface="优设标题黑" panose="00000500000000000000" pitchFamily="2" charset="-122"/>
                <a:sym typeface="+mn-lt"/>
              </a:rPr>
              <a:t>是及格，</a:t>
            </a:r>
            <a:r>
              <a:rPr lang="en-US" altLang="zh-CN" sz="1598" dirty="0">
                <a:solidFill>
                  <a:srgbClr val="000000"/>
                </a:solidFill>
                <a:latin typeface="优设标题黑" panose="00000500000000000000" pitchFamily="2" charset="-122"/>
                <a:ea typeface="优设标题黑" panose="00000500000000000000" pitchFamily="2" charset="-122"/>
                <a:sym typeface="+mn-lt"/>
              </a:rPr>
              <a:t>5%</a:t>
            </a:r>
            <a:r>
              <a:rPr lang="zh-CN" altLang="en-US" sz="1598" dirty="0">
                <a:solidFill>
                  <a:srgbClr val="000000"/>
                </a:solidFill>
                <a:latin typeface="优设标题黑" panose="00000500000000000000" pitchFamily="2" charset="-122"/>
                <a:ea typeface="优设标题黑" panose="00000500000000000000" pitchFamily="2" charset="-122"/>
                <a:sym typeface="+mn-lt"/>
              </a:rPr>
              <a:t>是优秀。</a:t>
            </a: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评论率，达到</a:t>
            </a:r>
            <a:r>
              <a:rPr lang="en-US" altLang="zh-CN" sz="1598" dirty="0">
                <a:solidFill>
                  <a:srgbClr val="000000"/>
                </a:solidFill>
                <a:latin typeface="优设标题黑" panose="00000500000000000000" pitchFamily="2" charset="-122"/>
                <a:ea typeface="优设标题黑" panose="00000500000000000000" pitchFamily="2" charset="-122"/>
                <a:sym typeface="+mn-lt"/>
              </a:rPr>
              <a:t>5%</a:t>
            </a:r>
            <a:r>
              <a:rPr lang="zh-CN" altLang="en-US" sz="1598" dirty="0">
                <a:solidFill>
                  <a:srgbClr val="000000"/>
                </a:solidFill>
                <a:latin typeface="优设标题黑" panose="00000500000000000000" pitchFamily="2" charset="-122"/>
                <a:ea typeface="优设标题黑" panose="00000500000000000000" pitchFamily="2" charset="-122"/>
                <a:sym typeface="+mn-lt"/>
              </a:rPr>
              <a:t>是及格，</a:t>
            </a:r>
            <a:r>
              <a:rPr lang="en-US" altLang="zh-CN" sz="1598" dirty="0">
                <a:solidFill>
                  <a:srgbClr val="000000"/>
                </a:solidFill>
                <a:latin typeface="优设标题黑" panose="00000500000000000000" pitchFamily="2" charset="-122"/>
                <a:ea typeface="优设标题黑" panose="00000500000000000000" pitchFamily="2" charset="-122"/>
                <a:sym typeface="+mn-lt"/>
              </a:rPr>
              <a:t>10%</a:t>
            </a:r>
            <a:r>
              <a:rPr lang="zh-CN" altLang="en-US" sz="1598" dirty="0">
                <a:solidFill>
                  <a:srgbClr val="000000"/>
                </a:solidFill>
                <a:latin typeface="优设标题黑" panose="00000500000000000000" pitchFamily="2" charset="-122"/>
                <a:ea typeface="优设标题黑" panose="00000500000000000000" pitchFamily="2" charset="-122"/>
                <a:sym typeface="+mn-lt"/>
              </a:rPr>
              <a:t>是优秀。</a:t>
            </a: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人均停留时长达到</a:t>
            </a:r>
            <a:r>
              <a:rPr lang="en-US" altLang="zh-CN" sz="1598" dirty="0">
                <a:solidFill>
                  <a:srgbClr val="000000"/>
                </a:solidFill>
                <a:latin typeface="优设标题黑" panose="00000500000000000000" pitchFamily="2" charset="-122"/>
                <a:ea typeface="优设标题黑" panose="00000500000000000000" pitchFamily="2" charset="-122"/>
                <a:sym typeface="+mn-lt"/>
              </a:rPr>
              <a:t>30</a:t>
            </a:r>
            <a:r>
              <a:rPr lang="zh-CN" altLang="en-US" sz="1598" dirty="0">
                <a:solidFill>
                  <a:srgbClr val="000000"/>
                </a:solidFill>
                <a:latin typeface="优设标题黑" panose="00000500000000000000" pitchFamily="2" charset="-122"/>
                <a:ea typeface="优设标题黑" panose="00000500000000000000" pitchFamily="2" charset="-122"/>
                <a:sym typeface="+mn-lt"/>
              </a:rPr>
              <a:t>秒是及格，</a:t>
            </a:r>
            <a:r>
              <a:rPr lang="en-US" altLang="zh-CN" sz="1598" dirty="0">
                <a:solidFill>
                  <a:srgbClr val="000000"/>
                </a:solidFill>
                <a:latin typeface="优设标题黑" panose="00000500000000000000" pitchFamily="2" charset="-122"/>
                <a:ea typeface="优设标题黑" panose="00000500000000000000" pitchFamily="2" charset="-122"/>
                <a:sym typeface="+mn-lt"/>
              </a:rPr>
              <a:t>2</a:t>
            </a:r>
            <a:r>
              <a:rPr lang="zh-CN" altLang="en-US" sz="1598" dirty="0">
                <a:solidFill>
                  <a:srgbClr val="000000"/>
                </a:solidFill>
                <a:latin typeface="优设标题黑" panose="00000500000000000000" pitchFamily="2" charset="-122"/>
                <a:ea typeface="优设标题黑" panose="00000500000000000000" pitchFamily="2" charset="-122"/>
                <a:sym typeface="+mn-lt"/>
              </a:rPr>
              <a:t>分钟是优秀。其中平均停留时长，最能说明内容吸引力。</a:t>
            </a:r>
          </a:p>
        </p:txBody>
      </p:sp>
      <p:grpSp>
        <p:nvGrpSpPr>
          <p:cNvPr id="139" name="584569">
            <a:extLst>
              <a:ext uri="{FF2B5EF4-FFF2-40B4-BE49-F238E27FC236}">
                <a16:creationId xmlns:a16="http://schemas.microsoft.com/office/drawing/2014/main" id="{5E157405-1C6B-4176-B7C5-1C7301040F30}"/>
              </a:ext>
            </a:extLst>
          </p:cNvPr>
          <p:cNvGrpSpPr/>
          <p:nvPr/>
        </p:nvGrpSpPr>
        <p:grpSpPr>
          <a:xfrm>
            <a:off x="1331669" y="1554910"/>
            <a:ext cx="726507" cy="595734"/>
            <a:chOff x="5159375" y="693738"/>
            <a:chExt cx="476251" cy="390525"/>
          </a:xfrm>
        </p:grpSpPr>
        <p:sp>
          <p:nvSpPr>
            <p:cNvPr id="140" name="Freeform 5">
              <a:extLst>
                <a:ext uri="{FF2B5EF4-FFF2-40B4-BE49-F238E27FC236}">
                  <a16:creationId xmlns:a16="http://schemas.microsoft.com/office/drawing/2014/main" id="{9F50CDD8-1D41-40DA-A55C-6BDAD038F17B}"/>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1" name="Freeform 6">
              <a:extLst>
                <a:ext uri="{FF2B5EF4-FFF2-40B4-BE49-F238E27FC236}">
                  <a16:creationId xmlns:a16="http://schemas.microsoft.com/office/drawing/2014/main" id="{D71BCF35-015C-4180-9D47-EA4E89F5AA6D}"/>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42" name="956989">
            <a:extLst>
              <a:ext uri="{FF2B5EF4-FFF2-40B4-BE49-F238E27FC236}">
                <a16:creationId xmlns:a16="http://schemas.microsoft.com/office/drawing/2014/main" id="{8D0480A4-37AB-4477-941C-084E0A460DF6}"/>
              </a:ext>
            </a:extLst>
          </p:cNvPr>
          <p:cNvSpPr txBox="1"/>
          <p:nvPr/>
        </p:nvSpPr>
        <p:spPr>
          <a:xfrm>
            <a:off x="1524294" y="1532513"/>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1</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43" name="791160">
            <a:extLst>
              <a:ext uri="{FF2B5EF4-FFF2-40B4-BE49-F238E27FC236}">
                <a16:creationId xmlns:a16="http://schemas.microsoft.com/office/drawing/2014/main" id="{E602B730-776A-473F-9C24-7902502CBB27}"/>
              </a:ext>
            </a:extLst>
          </p:cNvPr>
          <p:cNvSpPr/>
          <p:nvPr/>
        </p:nvSpPr>
        <p:spPr bwMode="auto">
          <a:xfrm>
            <a:off x="6439647" y="1585825"/>
            <a:ext cx="4785080" cy="2392701"/>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4" name="163580">
            <a:extLst>
              <a:ext uri="{FF2B5EF4-FFF2-40B4-BE49-F238E27FC236}">
                <a16:creationId xmlns:a16="http://schemas.microsoft.com/office/drawing/2014/main" id="{A00FF9BA-B63C-43E9-A106-FFC525D21425}"/>
              </a:ext>
            </a:extLst>
          </p:cNvPr>
          <p:cNvSpPr/>
          <p:nvPr/>
        </p:nvSpPr>
        <p:spPr>
          <a:xfrm>
            <a:off x="6931499" y="1784850"/>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转化</a:t>
            </a:r>
          </a:p>
        </p:txBody>
      </p:sp>
      <p:sp>
        <p:nvSpPr>
          <p:cNvPr id="145" name="435009">
            <a:extLst>
              <a:ext uri="{FF2B5EF4-FFF2-40B4-BE49-F238E27FC236}">
                <a16:creationId xmlns:a16="http://schemas.microsoft.com/office/drawing/2014/main" id="{27CBD029-8CF5-4017-820B-7D96350F0349}"/>
              </a:ext>
            </a:extLst>
          </p:cNvPr>
          <p:cNvSpPr/>
          <p:nvPr/>
        </p:nvSpPr>
        <p:spPr>
          <a:xfrm>
            <a:off x="6512184" y="2172125"/>
            <a:ext cx="4495709" cy="1837811"/>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带货转化率，下单人数除以观看总人数，反应了直播间购买力和主播带货能力，达到</a:t>
            </a:r>
            <a:r>
              <a:rPr lang="en-US" altLang="zh-CN" sz="1598" dirty="0">
                <a:solidFill>
                  <a:srgbClr val="000000"/>
                </a:solidFill>
                <a:latin typeface="优设标题黑" panose="00000500000000000000" pitchFamily="2" charset="-122"/>
                <a:ea typeface="优设标题黑" panose="00000500000000000000" pitchFamily="2" charset="-122"/>
                <a:sym typeface="+mn-lt"/>
              </a:rPr>
              <a:t>1%</a:t>
            </a:r>
            <a:r>
              <a:rPr lang="zh-CN" altLang="en-US" sz="1598" dirty="0">
                <a:solidFill>
                  <a:srgbClr val="000000"/>
                </a:solidFill>
                <a:latin typeface="优设标题黑" panose="00000500000000000000" pitchFamily="2" charset="-122"/>
                <a:ea typeface="优设标题黑" panose="00000500000000000000" pitchFamily="2" charset="-122"/>
                <a:sym typeface="+mn-lt"/>
              </a:rPr>
              <a:t>是及格，</a:t>
            </a:r>
            <a:r>
              <a:rPr lang="en-US" altLang="zh-CN" sz="1598" dirty="0">
                <a:solidFill>
                  <a:srgbClr val="000000"/>
                </a:solidFill>
                <a:latin typeface="优设标题黑" panose="00000500000000000000" pitchFamily="2" charset="-122"/>
                <a:ea typeface="优设标题黑" panose="00000500000000000000" pitchFamily="2" charset="-122"/>
                <a:sym typeface="+mn-lt"/>
              </a:rPr>
              <a:t>3%</a:t>
            </a:r>
            <a:r>
              <a:rPr lang="zh-CN" altLang="en-US" sz="1598" dirty="0">
                <a:solidFill>
                  <a:srgbClr val="000000"/>
                </a:solidFill>
                <a:latin typeface="优设标题黑" panose="00000500000000000000" pitchFamily="2" charset="-122"/>
                <a:ea typeface="优设标题黑" panose="00000500000000000000" pitchFamily="2" charset="-122"/>
                <a:sym typeface="+mn-lt"/>
              </a:rPr>
              <a:t>是优秀。</a:t>
            </a:r>
          </a:p>
          <a:p>
            <a:pPr marL="285750" indent="-285750" algn="just" defTabSz="914034" fontAlgn="base">
              <a:lnSpc>
                <a:spcPct val="120000"/>
              </a:lnSpc>
              <a:spcBef>
                <a:spcPct val="0"/>
              </a:spcBef>
              <a:spcAft>
                <a:spcPct val="0"/>
              </a:spcAft>
              <a:buFont typeface="Arial" panose="020B0604020202020204" pitchFamily="34" charset="0"/>
              <a:buChar char="•"/>
            </a:pPr>
            <a:r>
              <a:rPr lang="en-US" altLang="zh-CN" sz="1598" dirty="0">
                <a:solidFill>
                  <a:srgbClr val="000000"/>
                </a:solidFill>
                <a:latin typeface="优设标题黑" panose="00000500000000000000" pitchFamily="2" charset="-122"/>
                <a:ea typeface="优设标题黑" panose="00000500000000000000" pitchFamily="2" charset="-122"/>
                <a:sym typeface="+mn-lt"/>
              </a:rPr>
              <a:t>UV</a:t>
            </a:r>
            <a:r>
              <a:rPr lang="zh-CN" altLang="en-US" sz="1598" dirty="0">
                <a:solidFill>
                  <a:srgbClr val="000000"/>
                </a:solidFill>
                <a:latin typeface="优设标题黑" panose="00000500000000000000" pitchFamily="2" charset="-122"/>
                <a:ea typeface="优设标题黑" panose="00000500000000000000" pitchFamily="2" charset="-122"/>
                <a:sym typeface="+mn-lt"/>
              </a:rPr>
              <a:t>（人均产出），</a:t>
            </a:r>
            <a:r>
              <a:rPr lang="en-US" altLang="zh-CN" sz="1598" dirty="0">
                <a:solidFill>
                  <a:srgbClr val="000000"/>
                </a:solidFill>
                <a:latin typeface="优设标题黑" panose="00000500000000000000" pitchFamily="2" charset="-122"/>
                <a:ea typeface="优设标题黑" panose="00000500000000000000" pitchFamily="2" charset="-122"/>
                <a:sym typeface="+mn-lt"/>
              </a:rPr>
              <a:t>UV</a:t>
            </a:r>
            <a:r>
              <a:rPr lang="zh-CN" altLang="en-US" sz="1598" dirty="0">
                <a:solidFill>
                  <a:srgbClr val="000000"/>
                </a:solidFill>
                <a:latin typeface="优设标题黑" panose="00000500000000000000" pitchFamily="2" charset="-122"/>
                <a:ea typeface="优设标题黑" panose="00000500000000000000" pitchFamily="2" charset="-122"/>
                <a:sym typeface="+mn-lt"/>
              </a:rPr>
              <a:t>的价值能说明用户的付费意愿。达到</a:t>
            </a:r>
            <a:r>
              <a:rPr lang="en-US" altLang="zh-CN" sz="1598" dirty="0">
                <a:solidFill>
                  <a:srgbClr val="000000"/>
                </a:solidFill>
                <a:latin typeface="优设标题黑" panose="00000500000000000000" pitchFamily="2" charset="-122"/>
                <a:ea typeface="优设标题黑" panose="00000500000000000000" pitchFamily="2" charset="-122"/>
                <a:sym typeface="+mn-lt"/>
              </a:rPr>
              <a:t>1</a:t>
            </a:r>
            <a:r>
              <a:rPr lang="zh-CN" altLang="en-US" sz="1598" dirty="0">
                <a:solidFill>
                  <a:srgbClr val="000000"/>
                </a:solidFill>
                <a:latin typeface="优设标题黑" panose="00000500000000000000" pitchFamily="2" charset="-122"/>
                <a:ea typeface="优设标题黑" panose="00000500000000000000" pitchFamily="2" charset="-122"/>
                <a:sym typeface="+mn-lt"/>
              </a:rPr>
              <a:t>元及格，</a:t>
            </a:r>
            <a:r>
              <a:rPr lang="en-US" altLang="zh-CN" sz="1598" dirty="0">
                <a:solidFill>
                  <a:srgbClr val="000000"/>
                </a:solidFill>
                <a:latin typeface="优设标题黑" panose="00000500000000000000" pitchFamily="2" charset="-122"/>
                <a:ea typeface="优设标题黑" panose="00000500000000000000" pitchFamily="2" charset="-122"/>
                <a:sym typeface="+mn-lt"/>
              </a:rPr>
              <a:t>3</a:t>
            </a:r>
            <a:r>
              <a:rPr lang="zh-CN" altLang="en-US" sz="1598" dirty="0">
                <a:solidFill>
                  <a:srgbClr val="000000"/>
                </a:solidFill>
                <a:latin typeface="优设标题黑" panose="00000500000000000000" pitchFamily="2" charset="-122"/>
                <a:ea typeface="优设标题黑" panose="00000500000000000000" pitchFamily="2" charset="-122"/>
                <a:sym typeface="+mn-lt"/>
              </a:rPr>
              <a:t>元优秀。同时也受客单价的影响。</a:t>
            </a:r>
          </a:p>
        </p:txBody>
      </p:sp>
      <p:sp>
        <p:nvSpPr>
          <p:cNvPr id="146" name="370280">
            <a:extLst>
              <a:ext uri="{FF2B5EF4-FFF2-40B4-BE49-F238E27FC236}">
                <a16:creationId xmlns:a16="http://schemas.microsoft.com/office/drawing/2014/main" id="{79C3695F-5E68-438B-94CF-12C853951F1A}"/>
              </a:ext>
            </a:extLst>
          </p:cNvPr>
          <p:cNvSpPr/>
          <p:nvPr/>
        </p:nvSpPr>
        <p:spPr bwMode="auto">
          <a:xfrm>
            <a:off x="11012001" y="1585825"/>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47" name="641600">
            <a:extLst>
              <a:ext uri="{FF2B5EF4-FFF2-40B4-BE49-F238E27FC236}">
                <a16:creationId xmlns:a16="http://schemas.microsoft.com/office/drawing/2014/main" id="{9B85410E-D8B1-42CB-A0D4-98C1E766CB2A}"/>
              </a:ext>
            </a:extLst>
          </p:cNvPr>
          <p:cNvGrpSpPr/>
          <p:nvPr/>
        </p:nvGrpSpPr>
        <p:grpSpPr>
          <a:xfrm>
            <a:off x="6214576" y="1552433"/>
            <a:ext cx="726507" cy="595734"/>
            <a:chOff x="5159375" y="693738"/>
            <a:chExt cx="476251" cy="390525"/>
          </a:xfrm>
        </p:grpSpPr>
        <p:sp>
          <p:nvSpPr>
            <p:cNvPr id="148" name="Freeform 5">
              <a:extLst>
                <a:ext uri="{FF2B5EF4-FFF2-40B4-BE49-F238E27FC236}">
                  <a16:creationId xmlns:a16="http://schemas.microsoft.com/office/drawing/2014/main" id="{8FC6B77D-1DED-4E8A-93E8-AD270FE95FE4}"/>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9" name="Freeform 6">
              <a:extLst>
                <a:ext uri="{FF2B5EF4-FFF2-40B4-BE49-F238E27FC236}">
                  <a16:creationId xmlns:a16="http://schemas.microsoft.com/office/drawing/2014/main" id="{BA8F3E75-F4DE-42C1-8C6D-BEE503861F75}"/>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0" name="003020">
            <a:extLst>
              <a:ext uri="{FF2B5EF4-FFF2-40B4-BE49-F238E27FC236}">
                <a16:creationId xmlns:a16="http://schemas.microsoft.com/office/drawing/2014/main" id="{9CCD8D45-7B6A-4A5A-B092-B51F6BF943B6}"/>
              </a:ext>
            </a:extLst>
          </p:cNvPr>
          <p:cNvSpPr txBox="1"/>
          <p:nvPr/>
        </p:nvSpPr>
        <p:spPr>
          <a:xfrm>
            <a:off x="6407201" y="153003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2</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grpSp>
        <p:nvGrpSpPr>
          <p:cNvPr id="151" name="848201">
            <a:extLst>
              <a:ext uri="{FF2B5EF4-FFF2-40B4-BE49-F238E27FC236}">
                <a16:creationId xmlns:a16="http://schemas.microsoft.com/office/drawing/2014/main" id="{43F70A70-81A8-41A3-9EFA-8C6815CF307C}"/>
              </a:ext>
            </a:extLst>
          </p:cNvPr>
          <p:cNvGrpSpPr/>
          <p:nvPr/>
        </p:nvGrpSpPr>
        <p:grpSpPr>
          <a:xfrm>
            <a:off x="1844351" y="4168625"/>
            <a:ext cx="9383982" cy="1948128"/>
            <a:chOff x="1040072" y="1336757"/>
            <a:chExt cx="4897157" cy="2092244"/>
          </a:xfrm>
        </p:grpSpPr>
        <p:sp>
          <p:nvSpPr>
            <p:cNvPr id="152" name="矩形: 圆角 151">
              <a:extLst>
                <a:ext uri="{FF2B5EF4-FFF2-40B4-BE49-F238E27FC236}">
                  <a16:creationId xmlns:a16="http://schemas.microsoft.com/office/drawing/2014/main" id="{933D1B6B-E051-46CF-BF63-A8D2819D177F}"/>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3" name="任意多边形: 形状 152">
              <a:extLst>
                <a:ext uri="{FF2B5EF4-FFF2-40B4-BE49-F238E27FC236}">
                  <a16:creationId xmlns:a16="http://schemas.microsoft.com/office/drawing/2014/main" id="{BF73CB9F-5708-4712-80AE-72D586C8061B}"/>
                </a:ext>
              </a:extLst>
            </p:cNvPr>
            <p:cNvSpPr/>
            <p:nvPr/>
          </p:nvSpPr>
          <p:spPr bwMode="auto">
            <a:xfrm>
              <a:off x="5822189" y="1336758"/>
              <a:ext cx="113740"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4" name="210621">
            <a:extLst>
              <a:ext uri="{FF2B5EF4-FFF2-40B4-BE49-F238E27FC236}">
                <a16:creationId xmlns:a16="http://schemas.microsoft.com/office/drawing/2014/main" id="{AAD10162-D685-46F2-9613-7EBB38FDE3E3}"/>
              </a:ext>
            </a:extLst>
          </p:cNvPr>
          <p:cNvSpPr/>
          <p:nvPr/>
        </p:nvSpPr>
        <p:spPr>
          <a:xfrm>
            <a:off x="2048592" y="4233340"/>
            <a:ext cx="3760248" cy="399981"/>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流量</a:t>
            </a:r>
          </a:p>
        </p:txBody>
      </p:sp>
      <p:sp>
        <p:nvSpPr>
          <p:cNvPr id="155" name="055802">
            <a:extLst>
              <a:ext uri="{FF2B5EF4-FFF2-40B4-BE49-F238E27FC236}">
                <a16:creationId xmlns:a16="http://schemas.microsoft.com/office/drawing/2014/main" id="{F70E37EF-D57F-4620-B954-C5AEE507C71B}"/>
              </a:ext>
            </a:extLst>
          </p:cNvPr>
          <p:cNvSpPr/>
          <p:nvPr/>
        </p:nvSpPr>
        <p:spPr>
          <a:xfrm>
            <a:off x="1766535" y="4577740"/>
            <a:ext cx="9191958" cy="1542730"/>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流量来源重点关注：直播推荐和视频推荐。这两个数据比率越大，越有可能盈利。因为这两种方式主要是靠自然推流，直播推荐做到</a:t>
            </a:r>
            <a:r>
              <a:rPr lang="en-US" altLang="zh-CN" sz="1598" dirty="0">
                <a:solidFill>
                  <a:srgbClr val="000000"/>
                </a:solidFill>
                <a:latin typeface="优设标题黑" panose="00000500000000000000" pitchFamily="2" charset="-122"/>
                <a:ea typeface="优设标题黑" panose="00000500000000000000" pitchFamily="2" charset="-122"/>
                <a:sym typeface="+mn-lt"/>
              </a:rPr>
              <a:t>60%</a:t>
            </a:r>
            <a:r>
              <a:rPr lang="zh-CN" altLang="en-US" sz="1598" dirty="0">
                <a:solidFill>
                  <a:srgbClr val="000000"/>
                </a:solidFill>
                <a:latin typeface="优设标题黑" panose="00000500000000000000" pitchFamily="2" charset="-122"/>
                <a:ea typeface="优设标题黑" panose="00000500000000000000" pitchFamily="2" charset="-122"/>
                <a:sym typeface="+mn-lt"/>
              </a:rPr>
              <a:t>算及格。做到</a:t>
            </a:r>
            <a:r>
              <a:rPr lang="en-US" altLang="zh-CN" sz="1598" dirty="0">
                <a:solidFill>
                  <a:srgbClr val="000000"/>
                </a:solidFill>
                <a:latin typeface="优设标题黑" panose="00000500000000000000" pitchFamily="2" charset="-122"/>
                <a:ea typeface="优设标题黑" panose="00000500000000000000" pitchFamily="2" charset="-122"/>
                <a:sym typeface="+mn-lt"/>
              </a:rPr>
              <a:t>90%</a:t>
            </a:r>
            <a:r>
              <a:rPr lang="zh-CN" altLang="en-US" sz="1598" dirty="0">
                <a:solidFill>
                  <a:srgbClr val="000000"/>
                </a:solidFill>
                <a:latin typeface="优设标题黑" panose="00000500000000000000" pitchFamily="2" charset="-122"/>
                <a:ea typeface="优设标题黑" panose="00000500000000000000" pitchFamily="2" charset="-122"/>
                <a:sym typeface="+mn-lt"/>
              </a:rPr>
              <a:t>是优秀。</a:t>
            </a: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观众总数，累计观看人数它所代表你所在流量层级，平均在线人数决定直播间人气，是判断能否带动货的前提。</a:t>
            </a: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平均在线人数能稳定在</a:t>
            </a:r>
            <a:r>
              <a:rPr lang="en-US" altLang="zh-CN" sz="1598" dirty="0">
                <a:solidFill>
                  <a:srgbClr val="000000"/>
                </a:solidFill>
                <a:latin typeface="优设标题黑" panose="00000500000000000000" pitchFamily="2" charset="-122"/>
                <a:ea typeface="优设标题黑" panose="00000500000000000000" pitchFamily="2" charset="-122"/>
                <a:sym typeface="+mn-lt"/>
              </a:rPr>
              <a:t>50</a:t>
            </a:r>
            <a:r>
              <a:rPr lang="zh-CN" altLang="en-US" sz="1598" dirty="0">
                <a:solidFill>
                  <a:srgbClr val="000000"/>
                </a:solidFill>
                <a:latin typeface="优设标题黑" panose="00000500000000000000" pitchFamily="2" charset="-122"/>
                <a:ea typeface="优设标题黑" panose="00000500000000000000" pitchFamily="2" charset="-122"/>
                <a:sym typeface="+mn-lt"/>
              </a:rPr>
              <a:t>人左右。就有基本的带货能力。</a:t>
            </a:r>
          </a:p>
        </p:txBody>
      </p:sp>
      <p:grpSp>
        <p:nvGrpSpPr>
          <p:cNvPr id="156" name="427222">
            <a:extLst>
              <a:ext uri="{FF2B5EF4-FFF2-40B4-BE49-F238E27FC236}">
                <a16:creationId xmlns:a16="http://schemas.microsoft.com/office/drawing/2014/main" id="{42E212A9-31D6-4DEC-BA9D-4F797610D84F}"/>
              </a:ext>
            </a:extLst>
          </p:cNvPr>
          <p:cNvGrpSpPr/>
          <p:nvPr/>
        </p:nvGrpSpPr>
        <p:grpSpPr>
          <a:xfrm>
            <a:off x="1331669" y="4000924"/>
            <a:ext cx="726507" cy="595734"/>
            <a:chOff x="5159375" y="693738"/>
            <a:chExt cx="476251" cy="390525"/>
          </a:xfrm>
        </p:grpSpPr>
        <p:sp>
          <p:nvSpPr>
            <p:cNvPr id="157" name="Freeform 5">
              <a:extLst>
                <a:ext uri="{FF2B5EF4-FFF2-40B4-BE49-F238E27FC236}">
                  <a16:creationId xmlns:a16="http://schemas.microsoft.com/office/drawing/2014/main" id="{71CBFF3B-66F0-4C11-A711-A2DBF63186EE}"/>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8" name="Freeform 6">
              <a:extLst>
                <a:ext uri="{FF2B5EF4-FFF2-40B4-BE49-F238E27FC236}">
                  <a16:creationId xmlns:a16="http://schemas.microsoft.com/office/drawing/2014/main" id="{30596FDC-4882-4992-B438-D90FA9483292}"/>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9" name="799642">
            <a:extLst>
              <a:ext uri="{FF2B5EF4-FFF2-40B4-BE49-F238E27FC236}">
                <a16:creationId xmlns:a16="http://schemas.microsoft.com/office/drawing/2014/main" id="{9DFFB924-F5C9-4375-93F0-45FBB3FDEB0F}"/>
              </a:ext>
            </a:extLst>
          </p:cNvPr>
          <p:cNvSpPr txBox="1"/>
          <p:nvPr/>
        </p:nvSpPr>
        <p:spPr>
          <a:xfrm>
            <a:off x="1524294" y="397852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3</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2" name="613131">
            <a:extLst>
              <a:ext uri="{FF2B5EF4-FFF2-40B4-BE49-F238E27FC236}">
                <a16:creationId xmlns:a16="http://schemas.microsoft.com/office/drawing/2014/main" id="{53066061-992C-7337-F9ED-8718E6E78B19}"/>
              </a:ext>
            </a:extLst>
          </p:cNvPr>
          <p:cNvSpPr/>
          <p:nvPr/>
        </p:nvSpPr>
        <p:spPr>
          <a:xfrm>
            <a:off x="3459030" y="838477"/>
            <a:ext cx="5262979"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直播数据分析关键点</a:t>
            </a:r>
          </a:p>
        </p:txBody>
      </p:sp>
    </p:spTree>
    <p:extLst>
      <p:ext uri="{BB962C8B-B14F-4D97-AF65-F5344CB8AC3E}">
        <p14:creationId xmlns:p14="http://schemas.microsoft.com/office/powerpoint/2010/main" val="22332146"/>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984309">
            <a:extLst>
              <a:ext uri="{FF2B5EF4-FFF2-40B4-BE49-F238E27FC236}">
                <a16:creationId xmlns:a16="http://schemas.microsoft.com/office/drawing/2014/main" id="{63589663-59F2-47A0-BF50-E6EFDD906508}"/>
              </a:ext>
            </a:extLst>
          </p:cNvPr>
          <p:cNvSpPr txBox="1"/>
          <p:nvPr/>
        </p:nvSpPr>
        <p:spPr>
          <a:xfrm>
            <a:off x="2899496" y="1621969"/>
            <a:ext cx="6701703" cy="830997"/>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marL="342900" indent="-342900" defTabSz="914034" fontAlgn="base">
              <a:spcBef>
                <a:spcPct val="0"/>
              </a:spcBef>
              <a:spcAft>
                <a:spcPct val="0"/>
              </a:spcAft>
              <a:buFont typeface="Arial" panose="020B0604020202020204" pitchFamily="34" charset="0"/>
              <a:buChar char="•"/>
            </a:pPr>
            <a:r>
              <a:rPr lang="zh-CN" altLang="en-US" sz="2400" b="0" dirty="0">
                <a:solidFill>
                  <a:srgbClr val="C00000"/>
                </a:solidFill>
                <a:latin typeface="优设标题黑" panose="00000500000000000000" pitchFamily="2" charset="-122"/>
                <a:ea typeface="优设标题黑" panose="00000500000000000000" pitchFamily="2" charset="-122"/>
              </a:rPr>
              <a:t>直播投手的流量把控能力</a:t>
            </a:r>
            <a:endParaRPr lang="en-US" altLang="zh-CN" sz="2400" b="0" dirty="0">
              <a:solidFill>
                <a:srgbClr val="C00000"/>
              </a:solidFill>
              <a:latin typeface="优设标题黑" panose="00000500000000000000" pitchFamily="2" charset="-122"/>
              <a:ea typeface="优设标题黑" panose="00000500000000000000" pitchFamily="2" charset="-122"/>
            </a:endParaRPr>
          </a:p>
          <a:p>
            <a:pPr marL="342900" indent="-342900" defTabSz="914034" fontAlgn="base">
              <a:spcBef>
                <a:spcPct val="0"/>
              </a:spcBef>
              <a:spcAft>
                <a:spcPct val="0"/>
              </a:spcAft>
              <a:buFont typeface="Arial" panose="020B0604020202020204" pitchFamily="34" charset="0"/>
              <a:buChar char="•"/>
            </a:pPr>
            <a:r>
              <a:rPr lang="zh-CN" altLang="en-US" sz="2400" b="0" dirty="0">
                <a:solidFill>
                  <a:srgbClr val="C00000"/>
                </a:solidFill>
                <a:latin typeface="优设标题黑" panose="00000500000000000000" pitchFamily="2" charset="-122"/>
                <a:ea typeface="优设标题黑" panose="00000500000000000000" pitchFamily="2" charset="-122"/>
              </a:rPr>
              <a:t>侧面反应出直播间的成交和互动情况。</a:t>
            </a:r>
          </a:p>
        </p:txBody>
      </p:sp>
      <p:grpSp>
        <p:nvGrpSpPr>
          <p:cNvPr id="62" name="835850">
            <a:extLst>
              <a:ext uri="{FF2B5EF4-FFF2-40B4-BE49-F238E27FC236}">
                <a16:creationId xmlns:a16="http://schemas.microsoft.com/office/drawing/2014/main" id="{90A17540-5463-49C9-8D88-6461F4905E34}"/>
              </a:ext>
            </a:extLst>
          </p:cNvPr>
          <p:cNvGrpSpPr/>
          <p:nvPr/>
        </p:nvGrpSpPr>
        <p:grpSpPr>
          <a:xfrm>
            <a:off x="1153256" y="2354197"/>
            <a:ext cx="1690305" cy="1690304"/>
            <a:chOff x="1153706" y="2353777"/>
            <a:chExt cx="1690965" cy="1690964"/>
          </a:xfrm>
        </p:grpSpPr>
        <p:sp>
          <p:nvSpPr>
            <p:cNvPr id="63" name="974014">
              <a:extLst>
                <a:ext uri="{FF2B5EF4-FFF2-40B4-BE49-F238E27FC236}">
                  <a16:creationId xmlns:a16="http://schemas.microsoft.com/office/drawing/2014/main" id="{5E55EE28-9432-4DA3-8B8F-C020D892510F}"/>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4" name="719295">
              <a:extLst>
                <a:ext uri="{FF2B5EF4-FFF2-40B4-BE49-F238E27FC236}">
                  <a16:creationId xmlns:a16="http://schemas.microsoft.com/office/drawing/2014/main" id="{FB56B170-CCBC-4CA6-893F-705AB38D317A}"/>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65" name="180615">
              <a:extLst>
                <a:ext uri="{FF2B5EF4-FFF2-40B4-BE49-F238E27FC236}">
                  <a16:creationId xmlns:a16="http://schemas.microsoft.com/office/drawing/2014/main" id="{3088492F-2212-45A1-ABE7-F446A4864C0E}"/>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66" name="925896">
              <a:extLst>
                <a:ext uri="{FF2B5EF4-FFF2-40B4-BE49-F238E27FC236}">
                  <a16:creationId xmlns:a16="http://schemas.microsoft.com/office/drawing/2014/main" id="{35BC7978-FE76-45FC-A26D-F57126D50A14}"/>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pic>
        <p:nvPicPr>
          <p:cNvPr id="3" name="图片 2">
            <a:extLst>
              <a:ext uri="{FF2B5EF4-FFF2-40B4-BE49-F238E27FC236}">
                <a16:creationId xmlns:a16="http://schemas.microsoft.com/office/drawing/2014/main" id="{C863C723-5EB2-0E40-BBAD-0FBBB7F67AF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701008" y="3853543"/>
            <a:ext cx="3306148" cy="3306148"/>
          </a:xfrm>
          <a:prstGeom prst="rect">
            <a:avLst/>
          </a:prstGeom>
        </p:spPr>
      </p:pic>
      <p:sp>
        <p:nvSpPr>
          <p:cNvPr id="2" name="356729">
            <a:extLst>
              <a:ext uri="{FF2B5EF4-FFF2-40B4-BE49-F238E27FC236}">
                <a16:creationId xmlns:a16="http://schemas.microsoft.com/office/drawing/2014/main" id="{14655F66-CAE6-84A7-5394-1DC0CBEE9327}"/>
              </a:ext>
            </a:extLst>
          </p:cNvPr>
          <p:cNvSpPr txBox="1"/>
          <p:nvPr/>
        </p:nvSpPr>
        <p:spPr>
          <a:xfrm>
            <a:off x="2899496" y="2521686"/>
            <a:ext cx="7093856" cy="3157146"/>
          </a:xfrm>
          <a:prstGeom prst="rect">
            <a:avLst/>
          </a:prstGeom>
          <a:noFill/>
        </p:spPr>
        <p:txBody>
          <a:bodyPr wrap="square">
            <a:spAutoFit/>
          </a:bodyPr>
          <a:lstStyle>
            <a:defPPr>
              <a:defRPr lang="zh-CN"/>
            </a:defPPr>
            <a:lvl1pPr algn="just">
              <a:lnSpc>
                <a:spcPct val="120000"/>
              </a:lnSpc>
              <a:defRPr sz="1599">
                <a:latin typeface="微软雅黑" panose="020B0503020204020204" pitchFamily="34" charset="-122"/>
                <a:ea typeface="微软雅黑" panose="020B0503020204020204" pitchFamily="34" charset="-122"/>
              </a:defRPr>
            </a:lvl1pPr>
          </a:lstStyle>
          <a:p>
            <a:pPr marL="342900" indent="-342900" defTabSz="914034" fontAlgn="base">
              <a:spcBef>
                <a:spcPct val="0"/>
              </a:spcBef>
              <a:spcAft>
                <a:spcPct val="0"/>
              </a:spcAft>
              <a:buFont typeface="Wingdings" panose="05000000000000000000" pitchFamily="2" charset="2"/>
              <a:buChar char="Ø"/>
            </a:pPr>
            <a:r>
              <a:rPr lang="en-US" altLang="zh-CN" sz="2400" dirty="0">
                <a:solidFill>
                  <a:srgbClr val="000000"/>
                </a:solidFill>
                <a:latin typeface="优设标题黑" panose="00000500000000000000" pitchFamily="2" charset="-122"/>
                <a:ea typeface="优设标题黑" panose="00000500000000000000" pitchFamily="2" charset="-122"/>
              </a:rPr>
              <a:t>PCU:</a:t>
            </a:r>
            <a:r>
              <a:rPr lang="zh-CN" altLang="en-US" sz="2400" dirty="0">
                <a:solidFill>
                  <a:srgbClr val="000000"/>
                </a:solidFill>
                <a:latin typeface="优设标题黑" panose="00000500000000000000" pitchFamily="2" charset="-122"/>
                <a:ea typeface="优设标题黑" panose="00000500000000000000" pitchFamily="2" charset="-122"/>
              </a:rPr>
              <a:t>直播间在线人数峰值</a:t>
            </a:r>
          </a:p>
          <a:p>
            <a:pPr marL="342900" indent="-342900" defTabSz="914034" fontAlgn="base">
              <a:spcBef>
                <a:spcPct val="0"/>
              </a:spcBef>
              <a:spcAft>
                <a:spcPct val="0"/>
              </a:spcAft>
              <a:buFont typeface="Wingdings" panose="05000000000000000000" pitchFamily="2" charset="2"/>
              <a:buChar char="Ø"/>
            </a:pPr>
            <a:r>
              <a:rPr lang="en-US" altLang="zh-CN" sz="2400" dirty="0">
                <a:solidFill>
                  <a:srgbClr val="000000"/>
                </a:solidFill>
                <a:latin typeface="优设标题黑" panose="00000500000000000000" pitchFamily="2" charset="-122"/>
                <a:ea typeface="优设标题黑" panose="00000500000000000000" pitchFamily="2" charset="-122"/>
              </a:rPr>
              <a:t>ACU</a:t>
            </a:r>
            <a:r>
              <a:rPr lang="zh-CN" altLang="en-US" sz="2400" dirty="0">
                <a:solidFill>
                  <a:srgbClr val="000000"/>
                </a:solidFill>
                <a:latin typeface="优设标题黑" panose="00000500000000000000" pitchFamily="2" charset="-122"/>
                <a:ea typeface="优设标题黑" panose="00000500000000000000" pitchFamily="2" charset="-122"/>
              </a:rPr>
              <a:t>：直播间平均在线人数</a:t>
            </a:r>
          </a:p>
          <a:p>
            <a:pPr marL="342900" indent="-342900" defTabSz="914034" fontAlgn="base">
              <a:spcBef>
                <a:spcPct val="0"/>
              </a:spcBef>
              <a:spcAft>
                <a:spcPct val="0"/>
              </a:spcAft>
              <a:buFont typeface="Wingdings" panose="05000000000000000000" pitchFamily="2" charset="2"/>
              <a:buChar char="Ø"/>
            </a:pPr>
            <a:r>
              <a:rPr lang="en-US" altLang="zh-CN" sz="2400" dirty="0">
                <a:solidFill>
                  <a:srgbClr val="000000"/>
                </a:solidFill>
                <a:latin typeface="优设标题黑" panose="00000500000000000000" pitchFamily="2" charset="-122"/>
                <a:ea typeface="优设标题黑" panose="00000500000000000000" pitchFamily="2" charset="-122"/>
              </a:rPr>
              <a:t>PV</a:t>
            </a:r>
            <a:r>
              <a:rPr lang="zh-CN" altLang="en-US" sz="2400" dirty="0">
                <a:solidFill>
                  <a:srgbClr val="000000"/>
                </a:solidFill>
                <a:latin typeface="优设标题黑" panose="00000500000000000000" pitchFamily="2" charset="-122"/>
                <a:ea typeface="优设标题黑" panose="00000500000000000000" pitchFamily="2" charset="-122"/>
              </a:rPr>
              <a:t>：浏览量，在一个统计周期内，浏览页面数之和</a:t>
            </a:r>
          </a:p>
          <a:p>
            <a:pPr marL="342900" indent="-342900" defTabSz="914034" fontAlgn="base">
              <a:spcBef>
                <a:spcPct val="0"/>
              </a:spcBef>
              <a:spcAft>
                <a:spcPct val="0"/>
              </a:spcAft>
              <a:buFont typeface="Wingdings" panose="05000000000000000000" pitchFamily="2" charset="2"/>
              <a:buChar char="Ø"/>
            </a:pPr>
            <a:r>
              <a:rPr lang="zh-CN" altLang="en-US" sz="2400" dirty="0">
                <a:solidFill>
                  <a:srgbClr val="000000"/>
                </a:solidFill>
                <a:latin typeface="优设标题黑" panose="00000500000000000000" pitchFamily="2" charset="-122"/>
                <a:ea typeface="优设标题黑" panose="00000500000000000000" pitchFamily="2" charset="-122"/>
              </a:rPr>
              <a:t>离开直播间人数、新进直播间人数</a:t>
            </a:r>
          </a:p>
          <a:p>
            <a:pPr marL="342900" indent="-342900" defTabSz="914034" fontAlgn="base">
              <a:spcBef>
                <a:spcPct val="0"/>
              </a:spcBef>
              <a:spcAft>
                <a:spcPct val="0"/>
              </a:spcAft>
              <a:buFont typeface="Wingdings" panose="05000000000000000000" pitchFamily="2" charset="2"/>
              <a:buChar char="Ø"/>
            </a:pPr>
            <a:r>
              <a:rPr lang="zh-CN" altLang="en-US" sz="2400" dirty="0">
                <a:solidFill>
                  <a:srgbClr val="000000"/>
                </a:solidFill>
                <a:latin typeface="优设标题黑" panose="00000500000000000000" pitchFamily="2" charset="-122"/>
                <a:ea typeface="优设标题黑" panose="00000500000000000000" pitchFamily="2" charset="-122"/>
              </a:rPr>
              <a:t>直播间曝光次数：指直播间被用户看到的次数，包括主页曝光、站外曝光、商域曝光等</a:t>
            </a:r>
          </a:p>
        </p:txBody>
      </p:sp>
      <p:sp>
        <p:nvSpPr>
          <p:cNvPr id="4" name="613131">
            <a:extLst>
              <a:ext uri="{FF2B5EF4-FFF2-40B4-BE49-F238E27FC236}">
                <a16:creationId xmlns:a16="http://schemas.microsoft.com/office/drawing/2014/main" id="{EE1AA193-C75D-016A-48AA-D1516E93B58E}"/>
              </a:ext>
            </a:extLst>
          </p:cNvPr>
          <p:cNvSpPr/>
          <p:nvPr/>
        </p:nvSpPr>
        <p:spPr>
          <a:xfrm>
            <a:off x="1926560" y="838477"/>
            <a:ext cx="8327921"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直播数据分析数据指标</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流量数据</a:t>
            </a:r>
          </a:p>
        </p:txBody>
      </p:sp>
    </p:spTree>
    <p:extLst>
      <p:ext uri="{BB962C8B-B14F-4D97-AF65-F5344CB8AC3E}">
        <p14:creationId xmlns:p14="http://schemas.microsoft.com/office/powerpoint/2010/main" val="1274492568"/>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984309">
            <a:extLst>
              <a:ext uri="{FF2B5EF4-FFF2-40B4-BE49-F238E27FC236}">
                <a16:creationId xmlns:a16="http://schemas.microsoft.com/office/drawing/2014/main" id="{63589663-59F2-47A0-BF50-E6EFDD906508}"/>
              </a:ext>
            </a:extLst>
          </p:cNvPr>
          <p:cNvSpPr txBox="1"/>
          <p:nvPr/>
        </p:nvSpPr>
        <p:spPr>
          <a:xfrm>
            <a:off x="2899497" y="1711564"/>
            <a:ext cx="6701703" cy="461665"/>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marL="342900" indent="-342900" defTabSz="914034" fontAlgn="base">
              <a:spcBef>
                <a:spcPct val="0"/>
              </a:spcBef>
              <a:spcAft>
                <a:spcPct val="0"/>
              </a:spcAft>
              <a:buFont typeface="Arial" panose="020B0604020202020204" pitchFamily="34" charset="0"/>
              <a:buChar char="•"/>
            </a:pPr>
            <a:r>
              <a:rPr lang="zh-CN" altLang="en-US" sz="2400" b="0" dirty="0">
                <a:solidFill>
                  <a:srgbClr val="C00000"/>
                </a:solidFill>
                <a:latin typeface="优设标题黑" panose="00000500000000000000" pitchFamily="2" charset="-122"/>
                <a:ea typeface="优设标题黑" panose="00000500000000000000" pitchFamily="2" charset="-122"/>
              </a:rPr>
              <a:t>多维度呈现直播间商品情况的数据</a:t>
            </a:r>
          </a:p>
        </p:txBody>
      </p:sp>
      <p:grpSp>
        <p:nvGrpSpPr>
          <p:cNvPr id="62" name="835850">
            <a:extLst>
              <a:ext uri="{FF2B5EF4-FFF2-40B4-BE49-F238E27FC236}">
                <a16:creationId xmlns:a16="http://schemas.microsoft.com/office/drawing/2014/main" id="{90A17540-5463-49C9-8D88-6461F4905E34}"/>
              </a:ext>
            </a:extLst>
          </p:cNvPr>
          <p:cNvGrpSpPr/>
          <p:nvPr/>
        </p:nvGrpSpPr>
        <p:grpSpPr>
          <a:xfrm>
            <a:off x="1153256" y="2354197"/>
            <a:ext cx="1690305" cy="1690304"/>
            <a:chOff x="1153706" y="2353777"/>
            <a:chExt cx="1690965" cy="1690964"/>
          </a:xfrm>
        </p:grpSpPr>
        <p:sp>
          <p:nvSpPr>
            <p:cNvPr id="63" name="974014">
              <a:extLst>
                <a:ext uri="{FF2B5EF4-FFF2-40B4-BE49-F238E27FC236}">
                  <a16:creationId xmlns:a16="http://schemas.microsoft.com/office/drawing/2014/main" id="{5E55EE28-9432-4DA3-8B8F-C020D892510F}"/>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4" name="719295">
              <a:extLst>
                <a:ext uri="{FF2B5EF4-FFF2-40B4-BE49-F238E27FC236}">
                  <a16:creationId xmlns:a16="http://schemas.microsoft.com/office/drawing/2014/main" id="{FB56B170-CCBC-4CA6-893F-705AB38D317A}"/>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65" name="180615">
              <a:extLst>
                <a:ext uri="{FF2B5EF4-FFF2-40B4-BE49-F238E27FC236}">
                  <a16:creationId xmlns:a16="http://schemas.microsoft.com/office/drawing/2014/main" id="{3088492F-2212-45A1-ABE7-F446A4864C0E}"/>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66" name="925896">
              <a:extLst>
                <a:ext uri="{FF2B5EF4-FFF2-40B4-BE49-F238E27FC236}">
                  <a16:creationId xmlns:a16="http://schemas.microsoft.com/office/drawing/2014/main" id="{35BC7978-FE76-45FC-A26D-F57126D50A14}"/>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pic>
        <p:nvPicPr>
          <p:cNvPr id="3" name="图片 2">
            <a:extLst>
              <a:ext uri="{FF2B5EF4-FFF2-40B4-BE49-F238E27FC236}">
                <a16:creationId xmlns:a16="http://schemas.microsoft.com/office/drawing/2014/main" id="{C863C723-5EB2-0E40-BBAD-0FBBB7F67AF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701008" y="3853543"/>
            <a:ext cx="3306148" cy="3306148"/>
          </a:xfrm>
          <a:prstGeom prst="rect">
            <a:avLst/>
          </a:prstGeom>
        </p:spPr>
      </p:pic>
      <p:sp>
        <p:nvSpPr>
          <p:cNvPr id="2" name="356729">
            <a:extLst>
              <a:ext uri="{FF2B5EF4-FFF2-40B4-BE49-F238E27FC236}">
                <a16:creationId xmlns:a16="http://schemas.microsoft.com/office/drawing/2014/main" id="{14655F66-CAE6-84A7-5394-1DC0CBEE9327}"/>
              </a:ext>
            </a:extLst>
          </p:cNvPr>
          <p:cNvSpPr txBox="1"/>
          <p:nvPr/>
        </p:nvSpPr>
        <p:spPr>
          <a:xfrm>
            <a:off x="2843561" y="2274970"/>
            <a:ext cx="7093856" cy="3157146"/>
          </a:xfrm>
          <a:prstGeom prst="rect">
            <a:avLst/>
          </a:prstGeom>
          <a:noFill/>
        </p:spPr>
        <p:txBody>
          <a:bodyPr wrap="square">
            <a:spAutoFit/>
          </a:bodyPr>
          <a:lstStyle>
            <a:defPPr>
              <a:defRPr lang="zh-CN"/>
            </a:defPPr>
            <a:lvl1pPr algn="just">
              <a:lnSpc>
                <a:spcPct val="120000"/>
              </a:lnSpc>
              <a:defRPr sz="1599">
                <a:latin typeface="微软雅黑" panose="020B0503020204020204" pitchFamily="34" charset="-122"/>
                <a:ea typeface="微软雅黑" panose="020B0503020204020204" pitchFamily="34" charset="-122"/>
              </a:defRPr>
            </a:lvl1pPr>
          </a:lstStyle>
          <a:p>
            <a:pPr marL="342900" indent="-342900" defTabSz="914034" fontAlgn="base">
              <a:spcBef>
                <a:spcPct val="0"/>
              </a:spcBef>
              <a:spcAft>
                <a:spcPct val="0"/>
              </a:spcAft>
              <a:buFont typeface="Wingdings" panose="05000000000000000000" pitchFamily="2" charset="2"/>
              <a:buChar char="Ø"/>
            </a:pPr>
            <a:r>
              <a:rPr lang="zh-CN" altLang="en-US" sz="2400" dirty="0">
                <a:solidFill>
                  <a:srgbClr val="000000"/>
                </a:solidFill>
                <a:latin typeface="优设标题黑" panose="00000500000000000000" pitchFamily="2" charset="-122"/>
                <a:ea typeface="优设标题黑" panose="00000500000000000000" pitchFamily="2" charset="-122"/>
              </a:rPr>
              <a:t>带货商品数：指直播间上架的商品数量</a:t>
            </a:r>
          </a:p>
          <a:p>
            <a:pPr marL="342900" indent="-342900" defTabSz="914034" fontAlgn="base">
              <a:spcBef>
                <a:spcPct val="0"/>
              </a:spcBef>
              <a:spcAft>
                <a:spcPct val="0"/>
              </a:spcAft>
              <a:buFont typeface="Wingdings" panose="05000000000000000000" pitchFamily="2" charset="2"/>
              <a:buChar char="Ø"/>
            </a:pPr>
            <a:r>
              <a:rPr lang="zh-CN" altLang="en-US" sz="2400" dirty="0">
                <a:solidFill>
                  <a:srgbClr val="000000"/>
                </a:solidFill>
                <a:latin typeface="优设标题黑" panose="00000500000000000000" pitchFamily="2" charset="-122"/>
                <a:ea typeface="优设标题黑" panose="00000500000000000000" pitchFamily="2" charset="-122"/>
              </a:rPr>
              <a:t>商品点击次率：商品点击人数</a:t>
            </a:r>
            <a:r>
              <a:rPr lang="en-US" altLang="zh-CN" sz="2400" dirty="0">
                <a:solidFill>
                  <a:srgbClr val="000000"/>
                </a:solidFill>
                <a:latin typeface="优设标题黑" panose="00000500000000000000" pitchFamily="2" charset="-122"/>
                <a:ea typeface="优设标题黑" panose="00000500000000000000" pitchFamily="2" charset="-122"/>
              </a:rPr>
              <a:t>/</a:t>
            </a:r>
            <a:r>
              <a:rPr lang="zh-CN" altLang="en-US" sz="2400" dirty="0">
                <a:solidFill>
                  <a:srgbClr val="000000"/>
                </a:solidFill>
                <a:latin typeface="优设标题黑" panose="00000500000000000000" pitchFamily="2" charset="-122"/>
                <a:ea typeface="优设标题黑" panose="00000500000000000000" pitchFamily="2" charset="-122"/>
              </a:rPr>
              <a:t>商品曝光人数，即直播间观众点击商品的次数</a:t>
            </a:r>
          </a:p>
          <a:p>
            <a:pPr marL="342900" indent="-342900" defTabSz="914034" fontAlgn="base">
              <a:spcBef>
                <a:spcPct val="0"/>
              </a:spcBef>
              <a:spcAft>
                <a:spcPct val="0"/>
              </a:spcAft>
              <a:buFont typeface="Wingdings" panose="05000000000000000000" pitchFamily="2" charset="2"/>
              <a:buChar char="Ø"/>
            </a:pPr>
            <a:r>
              <a:rPr lang="en-US" altLang="zh-CN" sz="2400" dirty="0">
                <a:solidFill>
                  <a:srgbClr val="000000"/>
                </a:solidFill>
                <a:latin typeface="优设标题黑" panose="00000500000000000000" pitchFamily="2" charset="-122"/>
                <a:ea typeface="优设标题黑" panose="00000500000000000000" pitchFamily="2" charset="-122"/>
              </a:rPr>
              <a:t>CTR</a:t>
            </a:r>
            <a:r>
              <a:rPr lang="zh-CN" altLang="en-US" sz="2400" dirty="0">
                <a:solidFill>
                  <a:srgbClr val="000000"/>
                </a:solidFill>
                <a:latin typeface="优设标题黑" panose="00000500000000000000" pitchFamily="2" charset="-122"/>
                <a:ea typeface="优设标题黑" panose="00000500000000000000" pitchFamily="2" charset="-122"/>
              </a:rPr>
              <a:t>：点击率，一般分为直播间点击率和商品点击率两种，体现直播间吸引力的指标，包括主播、商品、活动等因素。</a:t>
            </a:r>
          </a:p>
          <a:p>
            <a:pPr marL="342900" indent="-342900" defTabSz="914034" fontAlgn="base">
              <a:spcBef>
                <a:spcPct val="0"/>
              </a:spcBef>
              <a:spcAft>
                <a:spcPct val="0"/>
              </a:spcAft>
              <a:buFont typeface="Wingdings" panose="05000000000000000000" pitchFamily="2" charset="2"/>
              <a:buChar char="Ø"/>
            </a:pPr>
            <a:r>
              <a:rPr lang="zh-CN" altLang="en-US" sz="2400" dirty="0">
                <a:solidFill>
                  <a:srgbClr val="000000"/>
                </a:solidFill>
                <a:latin typeface="优设标题黑" panose="00000500000000000000" pitchFamily="2" charset="-122"/>
                <a:ea typeface="优设标题黑" panose="00000500000000000000" pitchFamily="2" charset="-122"/>
              </a:rPr>
              <a:t>注（同一个观众可能对同一个商品点击不止一次）</a:t>
            </a:r>
          </a:p>
        </p:txBody>
      </p:sp>
      <p:sp>
        <p:nvSpPr>
          <p:cNvPr id="4" name="613131">
            <a:extLst>
              <a:ext uri="{FF2B5EF4-FFF2-40B4-BE49-F238E27FC236}">
                <a16:creationId xmlns:a16="http://schemas.microsoft.com/office/drawing/2014/main" id="{EE1AA193-C75D-016A-48AA-D1516E93B58E}"/>
              </a:ext>
            </a:extLst>
          </p:cNvPr>
          <p:cNvSpPr/>
          <p:nvPr/>
        </p:nvSpPr>
        <p:spPr>
          <a:xfrm>
            <a:off x="1926560" y="838477"/>
            <a:ext cx="8327921"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直播数据分析数据指标</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商品数据</a:t>
            </a:r>
          </a:p>
        </p:txBody>
      </p:sp>
    </p:spTree>
    <p:extLst>
      <p:ext uri="{BB962C8B-B14F-4D97-AF65-F5344CB8AC3E}">
        <p14:creationId xmlns:p14="http://schemas.microsoft.com/office/powerpoint/2010/main" val="820518482"/>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984309">
            <a:hlinkClick r:id="rId3"/>
            <a:extLst>
              <a:ext uri="{FF2B5EF4-FFF2-40B4-BE49-F238E27FC236}">
                <a16:creationId xmlns:a16="http://schemas.microsoft.com/office/drawing/2014/main" id="{63589663-59F2-47A0-BF50-E6EFDD906508}"/>
              </a:ext>
            </a:extLst>
          </p:cNvPr>
          <p:cNvSpPr txBox="1"/>
          <p:nvPr/>
        </p:nvSpPr>
        <p:spPr>
          <a:xfrm>
            <a:off x="2847500" y="2298439"/>
            <a:ext cx="5622401" cy="1323439"/>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defTabSz="914034" fontAlgn="base">
              <a:spcBef>
                <a:spcPct val="0"/>
              </a:spcBef>
              <a:spcAft>
                <a:spcPct val="0"/>
              </a:spcAft>
            </a:pPr>
            <a:r>
              <a:rPr lang="zh-CN" altLang="en-US" sz="4000" b="0" dirty="0">
                <a:solidFill>
                  <a:srgbClr val="000000"/>
                </a:solidFill>
                <a:latin typeface="优设标题黑" panose="00000500000000000000" pitchFamily="2" charset="-122"/>
                <a:ea typeface="优设标题黑" panose="00000500000000000000" pitchFamily="2" charset="-122"/>
              </a:rPr>
              <a:t>农产品直播结束后</a:t>
            </a:r>
            <a:endParaRPr lang="en-US" altLang="zh-CN" sz="4000" b="0" dirty="0">
              <a:solidFill>
                <a:srgbClr val="000000"/>
              </a:solidFill>
              <a:latin typeface="优设标题黑" panose="00000500000000000000" pitchFamily="2" charset="-122"/>
              <a:ea typeface="优设标题黑" panose="00000500000000000000" pitchFamily="2" charset="-122"/>
            </a:endParaRPr>
          </a:p>
          <a:p>
            <a:pPr defTabSz="914034" fontAlgn="base">
              <a:spcBef>
                <a:spcPct val="0"/>
              </a:spcBef>
              <a:spcAft>
                <a:spcPct val="0"/>
              </a:spcAft>
            </a:pPr>
            <a:r>
              <a:rPr lang="zh-CN" altLang="en-US" sz="4000" b="0" dirty="0">
                <a:solidFill>
                  <a:srgbClr val="000000"/>
                </a:solidFill>
                <a:latin typeface="优设标题黑" panose="00000500000000000000" pitchFamily="2" charset="-122"/>
                <a:ea typeface="优设标题黑" panose="00000500000000000000" pitchFamily="2" charset="-122"/>
              </a:rPr>
              <a:t>应该干什么？</a:t>
            </a:r>
          </a:p>
        </p:txBody>
      </p:sp>
      <p:sp>
        <p:nvSpPr>
          <p:cNvPr id="41" name="356729">
            <a:hlinkClick r:id="rId3"/>
            <a:extLst>
              <a:ext uri="{FF2B5EF4-FFF2-40B4-BE49-F238E27FC236}">
                <a16:creationId xmlns:a16="http://schemas.microsoft.com/office/drawing/2014/main" id="{FE2EE235-CDF4-46A8-A092-1B6D8735E416}"/>
              </a:ext>
            </a:extLst>
          </p:cNvPr>
          <p:cNvSpPr txBox="1"/>
          <p:nvPr/>
        </p:nvSpPr>
        <p:spPr>
          <a:xfrm>
            <a:off x="2843561" y="3838097"/>
            <a:ext cx="5396620" cy="565604"/>
          </a:xfrm>
          <a:prstGeom prst="rect">
            <a:avLst/>
          </a:prstGeom>
          <a:noFill/>
        </p:spPr>
        <p:txBody>
          <a:bodyPr wrap="square">
            <a:spAutoFit/>
          </a:bodyPr>
          <a:lstStyle>
            <a:defPPr>
              <a:defRPr lang="zh-CN"/>
            </a:defPPr>
            <a:lvl1pPr algn="just">
              <a:lnSpc>
                <a:spcPct val="120000"/>
              </a:lnSpc>
              <a:defRPr sz="1599">
                <a:latin typeface="微软雅黑" panose="020B0503020204020204" pitchFamily="34" charset="-122"/>
                <a:ea typeface="微软雅黑" panose="020B0503020204020204" pitchFamily="34" charset="-122"/>
              </a:defRPr>
            </a:lvl1pPr>
          </a:lstStyle>
          <a:p>
            <a:pPr defTabSz="914034" fontAlgn="base">
              <a:spcBef>
                <a:spcPct val="0"/>
              </a:spcBef>
              <a:spcAft>
                <a:spcPct val="0"/>
              </a:spcAft>
            </a:pPr>
            <a:r>
              <a:rPr lang="zh-CN" altLang="en-US" sz="2800" dirty="0">
                <a:solidFill>
                  <a:srgbClr val="000000"/>
                </a:solidFill>
                <a:latin typeface="优设标题黑" panose="00000500000000000000" pitchFamily="2" charset="-122"/>
                <a:ea typeface="优设标题黑" panose="00000500000000000000" pitchFamily="2" charset="-122"/>
              </a:rPr>
              <a:t>教你播后复盘</a:t>
            </a:r>
          </a:p>
        </p:txBody>
      </p:sp>
      <p:sp>
        <p:nvSpPr>
          <p:cNvPr id="42" name="628259">
            <a:extLst>
              <a:ext uri="{FF2B5EF4-FFF2-40B4-BE49-F238E27FC236}">
                <a16:creationId xmlns:a16="http://schemas.microsoft.com/office/drawing/2014/main" id="{E3F5F500-F987-49CC-B354-B5879689DF52}"/>
              </a:ext>
            </a:extLst>
          </p:cNvPr>
          <p:cNvSpPr/>
          <p:nvPr/>
        </p:nvSpPr>
        <p:spPr bwMode="auto">
          <a:xfrm>
            <a:off x="2914535" y="1634425"/>
            <a:ext cx="1367618" cy="452598"/>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视域拓展</a:t>
            </a:r>
          </a:p>
        </p:txBody>
      </p:sp>
      <p:grpSp>
        <p:nvGrpSpPr>
          <p:cNvPr id="62" name="835850">
            <a:extLst>
              <a:ext uri="{FF2B5EF4-FFF2-40B4-BE49-F238E27FC236}">
                <a16:creationId xmlns:a16="http://schemas.microsoft.com/office/drawing/2014/main" id="{90A17540-5463-49C9-8D88-6461F4905E34}"/>
              </a:ext>
            </a:extLst>
          </p:cNvPr>
          <p:cNvGrpSpPr/>
          <p:nvPr/>
        </p:nvGrpSpPr>
        <p:grpSpPr>
          <a:xfrm>
            <a:off x="1153256" y="2354197"/>
            <a:ext cx="1690305" cy="1690304"/>
            <a:chOff x="1153706" y="2353777"/>
            <a:chExt cx="1690965" cy="1690964"/>
          </a:xfrm>
        </p:grpSpPr>
        <p:sp>
          <p:nvSpPr>
            <p:cNvPr id="63" name="974014">
              <a:extLst>
                <a:ext uri="{FF2B5EF4-FFF2-40B4-BE49-F238E27FC236}">
                  <a16:creationId xmlns:a16="http://schemas.microsoft.com/office/drawing/2014/main" id="{5E55EE28-9432-4DA3-8B8F-C020D892510F}"/>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4" name="719295">
              <a:extLst>
                <a:ext uri="{FF2B5EF4-FFF2-40B4-BE49-F238E27FC236}">
                  <a16:creationId xmlns:a16="http://schemas.microsoft.com/office/drawing/2014/main" id="{FB56B170-CCBC-4CA6-893F-705AB38D317A}"/>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65" name="180615">
              <a:extLst>
                <a:ext uri="{FF2B5EF4-FFF2-40B4-BE49-F238E27FC236}">
                  <a16:creationId xmlns:a16="http://schemas.microsoft.com/office/drawing/2014/main" id="{3088492F-2212-45A1-ABE7-F446A4864C0E}"/>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66" name="925896">
              <a:extLst>
                <a:ext uri="{FF2B5EF4-FFF2-40B4-BE49-F238E27FC236}">
                  <a16:creationId xmlns:a16="http://schemas.microsoft.com/office/drawing/2014/main" id="{35BC7978-FE76-45FC-A26D-F57126D50A14}"/>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pic>
        <p:nvPicPr>
          <p:cNvPr id="3" name="图片 2">
            <a:extLst>
              <a:ext uri="{FF2B5EF4-FFF2-40B4-BE49-F238E27FC236}">
                <a16:creationId xmlns:a16="http://schemas.microsoft.com/office/drawing/2014/main" id="{C863C723-5EB2-0E40-BBAD-0FBBB7F67AF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088363" y="1347182"/>
            <a:ext cx="5011218" cy="5011218"/>
          </a:xfrm>
          <a:prstGeom prst="rect">
            <a:avLst/>
          </a:prstGeom>
        </p:spPr>
      </p:pic>
    </p:spTree>
    <p:extLst>
      <p:ext uri="{BB962C8B-B14F-4D97-AF65-F5344CB8AC3E}">
        <p14:creationId xmlns:p14="http://schemas.microsoft.com/office/powerpoint/2010/main" val="323893101"/>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984309">
            <a:extLst>
              <a:ext uri="{FF2B5EF4-FFF2-40B4-BE49-F238E27FC236}">
                <a16:creationId xmlns:a16="http://schemas.microsoft.com/office/drawing/2014/main" id="{63589663-59F2-47A0-BF50-E6EFDD906508}"/>
              </a:ext>
            </a:extLst>
          </p:cNvPr>
          <p:cNvSpPr txBox="1"/>
          <p:nvPr/>
        </p:nvSpPr>
        <p:spPr>
          <a:xfrm>
            <a:off x="2843561" y="1536492"/>
            <a:ext cx="7896021" cy="830997"/>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marL="342900" indent="-342900" defTabSz="914034" fontAlgn="base">
              <a:spcBef>
                <a:spcPct val="0"/>
              </a:spcBef>
              <a:spcAft>
                <a:spcPct val="0"/>
              </a:spcAft>
              <a:buFont typeface="Arial" panose="020B0604020202020204" pitchFamily="34" charset="0"/>
              <a:buChar char="•"/>
            </a:pPr>
            <a:r>
              <a:rPr lang="zh-CN" altLang="en-US" sz="2400" b="0" dirty="0">
                <a:solidFill>
                  <a:srgbClr val="C00000"/>
                </a:solidFill>
                <a:latin typeface="优设标题黑" panose="00000500000000000000" pitchFamily="2" charset="-122"/>
                <a:ea typeface="优设标题黑" panose="00000500000000000000" pitchFamily="2" charset="-122"/>
              </a:rPr>
              <a:t>直播间不同阶段的互动氛围粉丝沉淀情况</a:t>
            </a:r>
            <a:endParaRPr lang="en-US" altLang="zh-CN" sz="2400" b="0" dirty="0">
              <a:solidFill>
                <a:srgbClr val="C00000"/>
              </a:solidFill>
              <a:latin typeface="优设标题黑" panose="00000500000000000000" pitchFamily="2" charset="-122"/>
              <a:ea typeface="优设标题黑" panose="00000500000000000000" pitchFamily="2" charset="-122"/>
            </a:endParaRPr>
          </a:p>
          <a:p>
            <a:pPr marL="342900" indent="-342900" defTabSz="914034" fontAlgn="base">
              <a:spcBef>
                <a:spcPct val="0"/>
              </a:spcBef>
              <a:spcAft>
                <a:spcPct val="0"/>
              </a:spcAft>
              <a:buFont typeface="Arial" panose="020B0604020202020204" pitchFamily="34" charset="0"/>
              <a:buChar char="•"/>
            </a:pPr>
            <a:r>
              <a:rPr lang="zh-CN" altLang="en-US" sz="2400" b="0" dirty="0">
                <a:solidFill>
                  <a:srgbClr val="C00000"/>
                </a:solidFill>
                <a:latin typeface="优设标题黑" panose="00000500000000000000" pitchFamily="2" charset="-122"/>
                <a:ea typeface="优设标题黑" panose="00000500000000000000" pitchFamily="2" charset="-122"/>
              </a:rPr>
              <a:t>互动数据可较为明显的反应出各阶段的直播间状态</a:t>
            </a:r>
          </a:p>
        </p:txBody>
      </p:sp>
      <p:grpSp>
        <p:nvGrpSpPr>
          <p:cNvPr id="62" name="835850">
            <a:extLst>
              <a:ext uri="{FF2B5EF4-FFF2-40B4-BE49-F238E27FC236}">
                <a16:creationId xmlns:a16="http://schemas.microsoft.com/office/drawing/2014/main" id="{90A17540-5463-49C9-8D88-6461F4905E34}"/>
              </a:ext>
            </a:extLst>
          </p:cNvPr>
          <p:cNvGrpSpPr/>
          <p:nvPr/>
        </p:nvGrpSpPr>
        <p:grpSpPr>
          <a:xfrm>
            <a:off x="1153256" y="2354197"/>
            <a:ext cx="1690305" cy="1690304"/>
            <a:chOff x="1153706" y="2353777"/>
            <a:chExt cx="1690965" cy="1690964"/>
          </a:xfrm>
        </p:grpSpPr>
        <p:sp>
          <p:nvSpPr>
            <p:cNvPr id="63" name="974014">
              <a:extLst>
                <a:ext uri="{FF2B5EF4-FFF2-40B4-BE49-F238E27FC236}">
                  <a16:creationId xmlns:a16="http://schemas.microsoft.com/office/drawing/2014/main" id="{5E55EE28-9432-4DA3-8B8F-C020D892510F}"/>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4" name="719295">
              <a:extLst>
                <a:ext uri="{FF2B5EF4-FFF2-40B4-BE49-F238E27FC236}">
                  <a16:creationId xmlns:a16="http://schemas.microsoft.com/office/drawing/2014/main" id="{FB56B170-CCBC-4CA6-893F-705AB38D317A}"/>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65" name="180615">
              <a:extLst>
                <a:ext uri="{FF2B5EF4-FFF2-40B4-BE49-F238E27FC236}">
                  <a16:creationId xmlns:a16="http://schemas.microsoft.com/office/drawing/2014/main" id="{3088492F-2212-45A1-ABE7-F446A4864C0E}"/>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66" name="925896">
              <a:extLst>
                <a:ext uri="{FF2B5EF4-FFF2-40B4-BE49-F238E27FC236}">
                  <a16:creationId xmlns:a16="http://schemas.microsoft.com/office/drawing/2014/main" id="{35BC7978-FE76-45FC-A26D-F57126D50A14}"/>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pic>
        <p:nvPicPr>
          <p:cNvPr id="3" name="图片 2">
            <a:extLst>
              <a:ext uri="{FF2B5EF4-FFF2-40B4-BE49-F238E27FC236}">
                <a16:creationId xmlns:a16="http://schemas.microsoft.com/office/drawing/2014/main" id="{C863C723-5EB2-0E40-BBAD-0FBBB7F67AF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782651" y="3947349"/>
            <a:ext cx="3306148" cy="3306148"/>
          </a:xfrm>
          <a:prstGeom prst="rect">
            <a:avLst/>
          </a:prstGeom>
        </p:spPr>
      </p:pic>
      <p:sp>
        <p:nvSpPr>
          <p:cNvPr id="2" name="356729">
            <a:extLst>
              <a:ext uri="{FF2B5EF4-FFF2-40B4-BE49-F238E27FC236}">
                <a16:creationId xmlns:a16="http://schemas.microsoft.com/office/drawing/2014/main" id="{14655F66-CAE6-84A7-5394-1DC0CBEE9327}"/>
              </a:ext>
            </a:extLst>
          </p:cNvPr>
          <p:cNvSpPr txBox="1"/>
          <p:nvPr/>
        </p:nvSpPr>
        <p:spPr>
          <a:xfrm>
            <a:off x="2843561" y="2274970"/>
            <a:ext cx="7243414" cy="4043543"/>
          </a:xfrm>
          <a:prstGeom prst="rect">
            <a:avLst/>
          </a:prstGeom>
          <a:noFill/>
        </p:spPr>
        <p:txBody>
          <a:bodyPr wrap="square">
            <a:spAutoFit/>
          </a:bodyPr>
          <a:lstStyle>
            <a:defPPr>
              <a:defRPr lang="zh-CN"/>
            </a:defPPr>
            <a:lvl1pPr algn="just">
              <a:lnSpc>
                <a:spcPct val="120000"/>
              </a:lnSpc>
              <a:defRPr sz="1599">
                <a:latin typeface="微软雅黑" panose="020B0503020204020204" pitchFamily="34" charset="-122"/>
                <a:ea typeface="微软雅黑" panose="020B0503020204020204" pitchFamily="34" charset="-122"/>
              </a:defRPr>
            </a:lvl1pPr>
          </a:lstStyle>
          <a:p>
            <a:pPr marL="342900" indent="-342900" defTabSz="914034" fontAlgn="base">
              <a:spcBef>
                <a:spcPct val="0"/>
              </a:spcBef>
              <a:spcAft>
                <a:spcPct val="0"/>
              </a:spcAft>
              <a:buFont typeface="Wingdings" panose="05000000000000000000" pitchFamily="2" charset="2"/>
              <a:buChar char="Ø"/>
            </a:pPr>
            <a:r>
              <a:rPr lang="zh-CN" altLang="en-US" sz="2400" dirty="0">
                <a:solidFill>
                  <a:srgbClr val="000000"/>
                </a:solidFill>
                <a:latin typeface="优设标题黑" panose="00000500000000000000" pitchFamily="2" charset="-122"/>
                <a:ea typeface="优设标题黑" panose="00000500000000000000" pitchFamily="2" charset="-122"/>
              </a:rPr>
              <a:t>人均观看时长：人均观看</a:t>
            </a:r>
            <a:r>
              <a:rPr lang="en-US" altLang="zh-CN" sz="2400" dirty="0">
                <a:solidFill>
                  <a:srgbClr val="000000"/>
                </a:solidFill>
                <a:latin typeface="优设标题黑" panose="00000500000000000000" pitchFamily="2" charset="-122"/>
                <a:ea typeface="优设标题黑" panose="00000500000000000000" pitchFamily="2" charset="-122"/>
              </a:rPr>
              <a:t>&gt;1min</a:t>
            </a:r>
            <a:r>
              <a:rPr lang="zh-CN" altLang="en-US" sz="2400" dirty="0">
                <a:solidFill>
                  <a:srgbClr val="000000"/>
                </a:solidFill>
                <a:latin typeface="优设标题黑" panose="00000500000000000000" pitchFamily="2" charset="-122"/>
                <a:ea typeface="优设标题黑" panose="00000500000000000000" pitchFamily="2" charset="-122"/>
              </a:rPr>
              <a:t>率：是对直播间和主播能力的考核重点关注指标之一</a:t>
            </a:r>
          </a:p>
          <a:p>
            <a:pPr marL="342900" indent="-342900" defTabSz="914034" fontAlgn="base">
              <a:spcBef>
                <a:spcPct val="0"/>
              </a:spcBef>
              <a:spcAft>
                <a:spcPct val="0"/>
              </a:spcAft>
              <a:buFont typeface="Wingdings" panose="05000000000000000000" pitchFamily="2" charset="2"/>
              <a:buChar char="Ø"/>
            </a:pPr>
            <a:r>
              <a:rPr lang="zh-CN" altLang="en-US" sz="2400" dirty="0">
                <a:solidFill>
                  <a:srgbClr val="000000"/>
                </a:solidFill>
                <a:latin typeface="优设标题黑" panose="00000500000000000000" pitchFamily="2" charset="-122"/>
                <a:ea typeface="优设标题黑" panose="00000500000000000000" pitchFamily="2" charset="-122"/>
              </a:rPr>
              <a:t>平均直播间停留时长</a:t>
            </a:r>
            <a:r>
              <a:rPr lang="en-US" altLang="zh-CN" sz="2400" dirty="0">
                <a:solidFill>
                  <a:srgbClr val="000000"/>
                </a:solidFill>
                <a:latin typeface="优设标题黑" panose="00000500000000000000" pitchFamily="2" charset="-122"/>
                <a:ea typeface="优设标题黑" panose="00000500000000000000" pitchFamily="2" charset="-122"/>
              </a:rPr>
              <a:t>=</a:t>
            </a:r>
            <a:r>
              <a:rPr lang="zh-CN" altLang="en-US" sz="2400" dirty="0">
                <a:solidFill>
                  <a:srgbClr val="000000"/>
                </a:solidFill>
                <a:latin typeface="优设标题黑" panose="00000500000000000000" pitchFamily="2" charset="-122"/>
                <a:ea typeface="优设标题黑" panose="00000500000000000000" pitchFamily="2" charset="-122"/>
              </a:rPr>
              <a:t>直播间用户总停留时长</a:t>
            </a:r>
            <a:r>
              <a:rPr lang="en-US" altLang="zh-CN" sz="2400" dirty="0">
                <a:solidFill>
                  <a:srgbClr val="000000"/>
                </a:solidFill>
                <a:latin typeface="优设标题黑" panose="00000500000000000000" pitchFamily="2" charset="-122"/>
                <a:ea typeface="优设标题黑" panose="00000500000000000000" pitchFamily="2" charset="-122"/>
              </a:rPr>
              <a:t>/</a:t>
            </a:r>
            <a:r>
              <a:rPr lang="zh-CN" altLang="en-US" sz="2400" dirty="0">
                <a:solidFill>
                  <a:srgbClr val="000000"/>
                </a:solidFill>
                <a:latin typeface="优设标题黑" panose="00000500000000000000" pitchFamily="2" charset="-122"/>
                <a:ea typeface="优设标题黑" panose="00000500000000000000" pitchFamily="2" charset="-122"/>
              </a:rPr>
              <a:t>直播间总用户数量</a:t>
            </a:r>
            <a:r>
              <a:rPr lang="en-US" altLang="zh-CN" sz="2400" dirty="0">
                <a:solidFill>
                  <a:srgbClr val="000000"/>
                </a:solidFill>
                <a:latin typeface="优设标题黑" panose="00000500000000000000" pitchFamily="2" charset="-122"/>
                <a:ea typeface="优设标题黑" panose="00000500000000000000" pitchFamily="2" charset="-122"/>
              </a:rPr>
              <a:t>——</a:t>
            </a:r>
            <a:r>
              <a:rPr lang="zh-CN" altLang="en-US" sz="2400" dirty="0">
                <a:solidFill>
                  <a:srgbClr val="000000"/>
                </a:solidFill>
                <a:latin typeface="优设标题黑" panose="00000500000000000000" pitchFamily="2" charset="-122"/>
                <a:ea typeface="优设标题黑" panose="00000500000000000000" pitchFamily="2" charset="-122"/>
              </a:rPr>
              <a:t>反应直播间内容和商品的吸引力</a:t>
            </a:r>
          </a:p>
          <a:p>
            <a:pPr marL="342900" indent="-342900" defTabSz="914034" fontAlgn="base">
              <a:spcBef>
                <a:spcPct val="0"/>
              </a:spcBef>
              <a:spcAft>
                <a:spcPct val="0"/>
              </a:spcAft>
              <a:buFont typeface="Wingdings" panose="05000000000000000000" pitchFamily="2" charset="2"/>
              <a:buChar char="Ø"/>
            </a:pPr>
            <a:r>
              <a:rPr lang="zh-CN" altLang="en-US" sz="2400" dirty="0">
                <a:solidFill>
                  <a:srgbClr val="000000"/>
                </a:solidFill>
                <a:latin typeface="优设标题黑" panose="00000500000000000000" pitchFamily="2" charset="-122"/>
                <a:ea typeface="优设标题黑" panose="00000500000000000000" pitchFamily="2" charset="-122"/>
              </a:rPr>
              <a:t>直播间停留 </a:t>
            </a:r>
            <a:r>
              <a:rPr lang="en-US" altLang="zh-CN" sz="2400" dirty="0">
                <a:solidFill>
                  <a:srgbClr val="000000"/>
                </a:solidFill>
                <a:latin typeface="优设标题黑" panose="00000500000000000000" pitchFamily="2" charset="-122"/>
                <a:ea typeface="优设标题黑" panose="00000500000000000000" pitchFamily="2" charset="-122"/>
              </a:rPr>
              <a:t>3min </a:t>
            </a:r>
            <a:r>
              <a:rPr lang="zh-CN" altLang="en-US" sz="2400" dirty="0">
                <a:solidFill>
                  <a:srgbClr val="000000"/>
                </a:solidFill>
                <a:latin typeface="优设标题黑" panose="00000500000000000000" pitchFamily="2" charset="-122"/>
                <a:ea typeface="优设标题黑" panose="00000500000000000000" pitchFamily="2" charset="-122"/>
              </a:rPr>
              <a:t>比例</a:t>
            </a:r>
            <a:r>
              <a:rPr lang="en-US" altLang="zh-CN" sz="2400" dirty="0">
                <a:solidFill>
                  <a:srgbClr val="000000"/>
                </a:solidFill>
                <a:latin typeface="优设标题黑" panose="00000500000000000000" pitchFamily="2" charset="-122"/>
                <a:ea typeface="优设标题黑" panose="00000500000000000000" pitchFamily="2" charset="-122"/>
              </a:rPr>
              <a:t>= </a:t>
            </a:r>
            <a:r>
              <a:rPr lang="zh-CN" altLang="en-US" sz="2400" dirty="0">
                <a:solidFill>
                  <a:srgbClr val="000000"/>
                </a:solidFill>
                <a:latin typeface="优设标题黑" panose="00000500000000000000" pitchFamily="2" charset="-122"/>
                <a:ea typeface="优设标题黑" panose="00000500000000000000" pitchFamily="2" charset="-122"/>
              </a:rPr>
              <a:t>直播间停留 </a:t>
            </a:r>
            <a:r>
              <a:rPr lang="en-US" altLang="zh-CN" sz="2400" dirty="0">
                <a:solidFill>
                  <a:srgbClr val="000000"/>
                </a:solidFill>
                <a:latin typeface="优设标题黑" panose="00000500000000000000" pitchFamily="2" charset="-122"/>
                <a:ea typeface="优设标题黑" panose="00000500000000000000" pitchFamily="2" charset="-122"/>
              </a:rPr>
              <a:t>3min </a:t>
            </a:r>
            <a:r>
              <a:rPr lang="zh-CN" altLang="en-US" sz="2400" dirty="0">
                <a:solidFill>
                  <a:srgbClr val="000000"/>
                </a:solidFill>
                <a:latin typeface="优设标题黑" panose="00000500000000000000" pitchFamily="2" charset="-122"/>
                <a:ea typeface="优设标题黑" panose="00000500000000000000" pitchFamily="2" charset="-122"/>
              </a:rPr>
              <a:t>用户数</a:t>
            </a:r>
            <a:r>
              <a:rPr lang="en-US" altLang="zh-CN" sz="2400" dirty="0">
                <a:solidFill>
                  <a:srgbClr val="000000"/>
                </a:solidFill>
                <a:latin typeface="优设标题黑" panose="00000500000000000000" pitchFamily="2" charset="-122"/>
                <a:ea typeface="优设标题黑" panose="00000500000000000000" pitchFamily="2" charset="-122"/>
              </a:rPr>
              <a:t>/</a:t>
            </a:r>
            <a:r>
              <a:rPr lang="zh-CN" altLang="en-US" sz="2400" dirty="0">
                <a:solidFill>
                  <a:srgbClr val="000000"/>
                </a:solidFill>
                <a:latin typeface="优设标题黑" panose="00000500000000000000" pitchFamily="2" charset="-122"/>
                <a:ea typeface="优设标题黑" panose="00000500000000000000" pitchFamily="2" charset="-122"/>
              </a:rPr>
              <a:t>直播间总用户数量</a:t>
            </a:r>
            <a:r>
              <a:rPr lang="en-US" altLang="zh-CN" sz="2400" dirty="0">
                <a:solidFill>
                  <a:srgbClr val="000000"/>
                </a:solidFill>
                <a:latin typeface="优设标题黑" panose="00000500000000000000" pitchFamily="2" charset="-122"/>
                <a:ea typeface="优设标题黑" panose="00000500000000000000" pitchFamily="2" charset="-122"/>
              </a:rPr>
              <a:t>——</a:t>
            </a:r>
            <a:r>
              <a:rPr lang="zh-CN" altLang="en-US" sz="2400" dirty="0">
                <a:solidFill>
                  <a:srgbClr val="000000"/>
                </a:solidFill>
                <a:latin typeface="优设标题黑" panose="00000500000000000000" pitchFamily="2" charset="-122"/>
                <a:ea typeface="优设标题黑" panose="00000500000000000000" pitchFamily="2" charset="-122"/>
              </a:rPr>
              <a:t>反应优秀停留时长用户占直播间总用户的占比，一定程度上体现直播间用户的质量。</a:t>
            </a:r>
          </a:p>
        </p:txBody>
      </p:sp>
      <p:sp>
        <p:nvSpPr>
          <p:cNvPr id="4" name="613131">
            <a:extLst>
              <a:ext uri="{FF2B5EF4-FFF2-40B4-BE49-F238E27FC236}">
                <a16:creationId xmlns:a16="http://schemas.microsoft.com/office/drawing/2014/main" id="{EE1AA193-C75D-016A-48AA-D1516E93B58E}"/>
              </a:ext>
            </a:extLst>
          </p:cNvPr>
          <p:cNvSpPr/>
          <p:nvPr/>
        </p:nvSpPr>
        <p:spPr>
          <a:xfrm>
            <a:off x="1926560" y="838477"/>
            <a:ext cx="8327921"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直播数据分析数据指标</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互动数据</a:t>
            </a:r>
          </a:p>
        </p:txBody>
      </p:sp>
    </p:spTree>
    <p:extLst>
      <p:ext uri="{BB962C8B-B14F-4D97-AF65-F5344CB8AC3E}">
        <p14:creationId xmlns:p14="http://schemas.microsoft.com/office/powerpoint/2010/main" val="753300844"/>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984309">
            <a:extLst>
              <a:ext uri="{FF2B5EF4-FFF2-40B4-BE49-F238E27FC236}">
                <a16:creationId xmlns:a16="http://schemas.microsoft.com/office/drawing/2014/main" id="{63589663-59F2-47A0-BF50-E6EFDD906508}"/>
              </a:ext>
            </a:extLst>
          </p:cNvPr>
          <p:cNvSpPr txBox="1"/>
          <p:nvPr/>
        </p:nvSpPr>
        <p:spPr>
          <a:xfrm>
            <a:off x="2843561" y="1536492"/>
            <a:ext cx="7896021" cy="461665"/>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marL="342900" indent="-342900" defTabSz="914034" fontAlgn="base">
              <a:spcBef>
                <a:spcPct val="0"/>
              </a:spcBef>
              <a:spcAft>
                <a:spcPct val="0"/>
              </a:spcAft>
              <a:buFont typeface="Arial" panose="020B0604020202020204" pitchFamily="34" charset="0"/>
              <a:buChar char="•"/>
            </a:pPr>
            <a:r>
              <a:rPr lang="zh-CN" altLang="en-US" sz="2400" b="0" dirty="0">
                <a:solidFill>
                  <a:srgbClr val="C00000"/>
                </a:solidFill>
                <a:latin typeface="优设标题黑" panose="00000500000000000000" pitchFamily="2" charset="-122"/>
                <a:ea typeface="优设标题黑" panose="00000500000000000000" pitchFamily="2" charset="-122"/>
              </a:rPr>
              <a:t>呈现直播间的转化结果，体现转化效果的提升点</a:t>
            </a:r>
          </a:p>
        </p:txBody>
      </p:sp>
      <p:grpSp>
        <p:nvGrpSpPr>
          <p:cNvPr id="62" name="835850">
            <a:extLst>
              <a:ext uri="{FF2B5EF4-FFF2-40B4-BE49-F238E27FC236}">
                <a16:creationId xmlns:a16="http://schemas.microsoft.com/office/drawing/2014/main" id="{90A17540-5463-49C9-8D88-6461F4905E34}"/>
              </a:ext>
            </a:extLst>
          </p:cNvPr>
          <p:cNvGrpSpPr/>
          <p:nvPr/>
        </p:nvGrpSpPr>
        <p:grpSpPr>
          <a:xfrm>
            <a:off x="1153256" y="2354197"/>
            <a:ext cx="1690305" cy="1690304"/>
            <a:chOff x="1153706" y="2353777"/>
            <a:chExt cx="1690965" cy="1690964"/>
          </a:xfrm>
        </p:grpSpPr>
        <p:sp>
          <p:nvSpPr>
            <p:cNvPr id="63" name="974014">
              <a:extLst>
                <a:ext uri="{FF2B5EF4-FFF2-40B4-BE49-F238E27FC236}">
                  <a16:creationId xmlns:a16="http://schemas.microsoft.com/office/drawing/2014/main" id="{5E55EE28-9432-4DA3-8B8F-C020D892510F}"/>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4" name="719295">
              <a:extLst>
                <a:ext uri="{FF2B5EF4-FFF2-40B4-BE49-F238E27FC236}">
                  <a16:creationId xmlns:a16="http://schemas.microsoft.com/office/drawing/2014/main" id="{FB56B170-CCBC-4CA6-893F-705AB38D317A}"/>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65" name="180615">
              <a:extLst>
                <a:ext uri="{FF2B5EF4-FFF2-40B4-BE49-F238E27FC236}">
                  <a16:creationId xmlns:a16="http://schemas.microsoft.com/office/drawing/2014/main" id="{3088492F-2212-45A1-ABE7-F446A4864C0E}"/>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66" name="925896">
              <a:extLst>
                <a:ext uri="{FF2B5EF4-FFF2-40B4-BE49-F238E27FC236}">
                  <a16:creationId xmlns:a16="http://schemas.microsoft.com/office/drawing/2014/main" id="{35BC7978-FE76-45FC-A26D-F57126D50A14}"/>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pic>
        <p:nvPicPr>
          <p:cNvPr id="3" name="图片 2">
            <a:extLst>
              <a:ext uri="{FF2B5EF4-FFF2-40B4-BE49-F238E27FC236}">
                <a16:creationId xmlns:a16="http://schemas.microsoft.com/office/drawing/2014/main" id="{C863C723-5EB2-0E40-BBAD-0FBBB7F67AF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782651" y="3947349"/>
            <a:ext cx="3306148" cy="3306148"/>
          </a:xfrm>
          <a:prstGeom prst="rect">
            <a:avLst/>
          </a:prstGeom>
        </p:spPr>
      </p:pic>
      <p:sp>
        <p:nvSpPr>
          <p:cNvPr id="2" name="356729">
            <a:extLst>
              <a:ext uri="{FF2B5EF4-FFF2-40B4-BE49-F238E27FC236}">
                <a16:creationId xmlns:a16="http://schemas.microsoft.com/office/drawing/2014/main" id="{14655F66-CAE6-84A7-5394-1DC0CBEE9327}"/>
              </a:ext>
            </a:extLst>
          </p:cNvPr>
          <p:cNvSpPr txBox="1"/>
          <p:nvPr/>
        </p:nvSpPr>
        <p:spPr>
          <a:xfrm>
            <a:off x="2899497" y="1998157"/>
            <a:ext cx="7243414" cy="4043543"/>
          </a:xfrm>
          <a:prstGeom prst="rect">
            <a:avLst/>
          </a:prstGeom>
          <a:noFill/>
        </p:spPr>
        <p:txBody>
          <a:bodyPr wrap="square">
            <a:spAutoFit/>
          </a:bodyPr>
          <a:lstStyle>
            <a:defPPr>
              <a:defRPr lang="zh-CN"/>
            </a:defPPr>
            <a:lvl1pPr algn="just">
              <a:lnSpc>
                <a:spcPct val="120000"/>
              </a:lnSpc>
              <a:defRPr sz="1599">
                <a:latin typeface="微软雅黑" panose="020B0503020204020204" pitchFamily="34" charset="-122"/>
                <a:ea typeface="微软雅黑" panose="020B0503020204020204" pitchFamily="34" charset="-122"/>
              </a:defRPr>
            </a:lvl1pPr>
          </a:lstStyle>
          <a:p>
            <a:pPr marL="342900" indent="-342900" defTabSz="914034" fontAlgn="base">
              <a:spcBef>
                <a:spcPct val="0"/>
              </a:spcBef>
              <a:spcAft>
                <a:spcPct val="0"/>
              </a:spcAft>
              <a:buFont typeface="Wingdings" panose="05000000000000000000" pitchFamily="2" charset="2"/>
              <a:buChar char="Ø"/>
            </a:pPr>
            <a:r>
              <a:rPr lang="en-US" altLang="zh-CN" sz="2400" dirty="0">
                <a:solidFill>
                  <a:srgbClr val="000000"/>
                </a:solidFill>
                <a:latin typeface="优设标题黑" panose="00000500000000000000" pitchFamily="2" charset="-122"/>
                <a:ea typeface="优设标题黑" panose="00000500000000000000" pitchFamily="2" charset="-122"/>
              </a:rPr>
              <a:t>ROI</a:t>
            </a:r>
            <a:r>
              <a:rPr lang="zh-CN" altLang="en-US" sz="2400" dirty="0">
                <a:solidFill>
                  <a:srgbClr val="000000"/>
                </a:solidFill>
                <a:latin typeface="优设标题黑" panose="00000500000000000000" pitchFamily="2" charset="-122"/>
                <a:ea typeface="优设标题黑" panose="00000500000000000000" pitchFamily="2" charset="-122"/>
              </a:rPr>
              <a:t>：投资回报率，指通过投资而应返回的价值，一般分为广告</a:t>
            </a:r>
            <a:r>
              <a:rPr lang="en-US" altLang="zh-CN" sz="2400" dirty="0">
                <a:solidFill>
                  <a:srgbClr val="000000"/>
                </a:solidFill>
                <a:latin typeface="优设标题黑" panose="00000500000000000000" pitchFamily="2" charset="-122"/>
                <a:ea typeface="优设标题黑" panose="00000500000000000000" pitchFamily="2" charset="-122"/>
              </a:rPr>
              <a:t>ROI</a:t>
            </a:r>
            <a:r>
              <a:rPr lang="zh-CN" altLang="en-US" sz="2400" dirty="0">
                <a:solidFill>
                  <a:srgbClr val="000000"/>
                </a:solidFill>
                <a:latin typeface="优设标题黑" panose="00000500000000000000" pitchFamily="2" charset="-122"/>
                <a:ea typeface="优设标题黑" panose="00000500000000000000" pitchFamily="2" charset="-122"/>
              </a:rPr>
              <a:t>和直播</a:t>
            </a:r>
            <a:r>
              <a:rPr lang="en-US" altLang="zh-CN" sz="2400" dirty="0">
                <a:solidFill>
                  <a:srgbClr val="000000"/>
                </a:solidFill>
                <a:latin typeface="优设标题黑" panose="00000500000000000000" pitchFamily="2" charset="-122"/>
                <a:ea typeface="优设标题黑" panose="00000500000000000000" pitchFamily="2" charset="-122"/>
              </a:rPr>
              <a:t>ROI</a:t>
            </a:r>
          </a:p>
          <a:p>
            <a:pPr marL="342900" indent="-342900" defTabSz="914034" fontAlgn="base">
              <a:spcBef>
                <a:spcPct val="0"/>
              </a:spcBef>
              <a:spcAft>
                <a:spcPct val="0"/>
              </a:spcAft>
              <a:buFont typeface="Wingdings" panose="05000000000000000000" pitchFamily="2" charset="2"/>
              <a:buChar char="Ø"/>
            </a:pPr>
            <a:r>
              <a:rPr lang="zh-CN" altLang="en-US" sz="2400" dirty="0">
                <a:solidFill>
                  <a:srgbClr val="000000"/>
                </a:solidFill>
                <a:latin typeface="优设标题黑" panose="00000500000000000000" pitchFamily="2" charset="-122"/>
                <a:ea typeface="优设标题黑" panose="00000500000000000000" pitchFamily="2" charset="-122"/>
              </a:rPr>
              <a:t>商品</a:t>
            </a:r>
            <a:r>
              <a:rPr lang="en-US" altLang="zh-CN" sz="2400" dirty="0">
                <a:solidFill>
                  <a:srgbClr val="000000"/>
                </a:solidFill>
                <a:latin typeface="优设标题黑" panose="00000500000000000000" pitchFamily="2" charset="-122"/>
                <a:ea typeface="优设标题黑" panose="00000500000000000000" pitchFamily="2" charset="-122"/>
              </a:rPr>
              <a:t>CVR</a:t>
            </a:r>
            <a:r>
              <a:rPr lang="zh-CN" altLang="en-US" sz="2400" dirty="0">
                <a:solidFill>
                  <a:srgbClr val="000000"/>
                </a:solidFill>
                <a:latin typeface="优设标题黑" panose="00000500000000000000" pitchFamily="2" charset="-122"/>
                <a:ea typeface="优设标题黑" panose="00000500000000000000" pitchFamily="2" charset="-122"/>
              </a:rPr>
              <a:t>：商品成交人数</a:t>
            </a:r>
            <a:r>
              <a:rPr lang="en-US" altLang="zh-CN" sz="2400" dirty="0">
                <a:solidFill>
                  <a:srgbClr val="000000"/>
                </a:solidFill>
                <a:latin typeface="优设标题黑" panose="00000500000000000000" pitchFamily="2" charset="-122"/>
                <a:ea typeface="优设标题黑" panose="00000500000000000000" pitchFamily="2" charset="-122"/>
              </a:rPr>
              <a:t>/</a:t>
            </a:r>
            <a:r>
              <a:rPr lang="zh-CN" altLang="en-US" sz="2400" dirty="0">
                <a:solidFill>
                  <a:srgbClr val="000000"/>
                </a:solidFill>
                <a:latin typeface="优设标题黑" panose="00000500000000000000" pitchFamily="2" charset="-122"/>
                <a:ea typeface="优设标题黑" panose="00000500000000000000" pitchFamily="2" charset="-122"/>
              </a:rPr>
              <a:t>商品点击人数</a:t>
            </a:r>
          </a:p>
          <a:p>
            <a:pPr marL="342900" indent="-342900" defTabSz="914034" fontAlgn="base">
              <a:spcBef>
                <a:spcPct val="0"/>
              </a:spcBef>
              <a:spcAft>
                <a:spcPct val="0"/>
              </a:spcAft>
              <a:buFont typeface="Wingdings" panose="05000000000000000000" pitchFamily="2" charset="2"/>
              <a:buChar char="Ø"/>
            </a:pPr>
            <a:r>
              <a:rPr lang="zh-CN" altLang="en-US" sz="2400" dirty="0">
                <a:solidFill>
                  <a:srgbClr val="000000"/>
                </a:solidFill>
                <a:latin typeface="优设标题黑" panose="00000500000000000000" pitchFamily="2" charset="-122"/>
                <a:ea typeface="优设标题黑" panose="00000500000000000000" pitchFamily="2" charset="-122"/>
              </a:rPr>
              <a:t>直播间曝光</a:t>
            </a:r>
            <a:r>
              <a:rPr lang="en-US" altLang="zh-CN" sz="2400" dirty="0">
                <a:solidFill>
                  <a:srgbClr val="000000"/>
                </a:solidFill>
                <a:latin typeface="优设标题黑" panose="00000500000000000000" pitchFamily="2" charset="-122"/>
                <a:ea typeface="优设标题黑" panose="00000500000000000000" pitchFamily="2" charset="-122"/>
              </a:rPr>
              <a:t>CVR</a:t>
            </a:r>
            <a:r>
              <a:rPr lang="zh-CN" altLang="en-US" sz="2400" dirty="0">
                <a:solidFill>
                  <a:srgbClr val="000000"/>
                </a:solidFill>
                <a:latin typeface="优设标题黑" panose="00000500000000000000" pitchFamily="2" charset="-122"/>
                <a:ea typeface="优设标题黑" panose="00000500000000000000" pitchFamily="2" charset="-122"/>
              </a:rPr>
              <a:t>：转化率，简单理解即直播间成交人数</a:t>
            </a:r>
            <a:r>
              <a:rPr lang="en-US" altLang="zh-CN" sz="2400" dirty="0">
                <a:solidFill>
                  <a:srgbClr val="000000"/>
                </a:solidFill>
                <a:latin typeface="优设标题黑" panose="00000500000000000000" pitchFamily="2" charset="-122"/>
                <a:ea typeface="优设标题黑" panose="00000500000000000000" pitchFamily="2" charset="-122"/>
              </a:rPr>
              <a:t>/</a:t>
            </a:r>
            <a:r>
              <a:rPr lang="zh-CN" altLang="en-US" sz="2400" dirty="0">
                <a:solidFill>
                  <a:srgbClr val="000000"/>
                </a:solidFill>
                <a:latin typeface="优设标题黑" panose="00000500000000000000" pitchFamily="2" charset="-122"/>
                <a:ea typeface="优设标题黑" panose="00000500000000000000" pitchFamily="2" charset="-122"/>
              </a:rPr>
              <a:t>直播间曝光人数的比值</a:t>
            </a:r>
          </a:p>
          <a:p>
            <a:pPr marL="342900" indent="-342900" defTabSz="914034" fontAlgn="base">
              <a:spcBef>
                <a:spcPct val="0"/>
              </a:spcBef>
              <a:spcAft>
                <a:spcPct val="0"/>
              </a:spcAft>
              <a:buFont typeface="Wingdings" panose="05000000000000000000" pitchFamily="2" charset="2"/>
              <a:buChar char="Ø"/>
            </a:pPr>
            <a:r>
              <a:rPr lang="zh-CN" altLang="en-US" sz="2400" dirty="0">
                <a:solidFill>
                  <a:srgbClr val="000000"/>
                </a:solidFill>
                <a:latin typeface="优设标题黑" panose="00000500000000000000" pitchFamily="2" charset="-122"/>
                <a:ea typeface="优设标题黑" panose="00000500000000000000" pitchFamily="2" charset="-122"/>
              </a:rPr>
              <a:t>复购率：即指重购买率，指消费者对该品牌产品或服务的重复购买次数。</a:t>
            </a:r>
          </a:p>
          <a:p>
            <a:pPr marL="342900" indent="-342900" defTabSz="914034" fontAlgn="base">
              <a:spcBef>
                <a:spcPct val="0"/>
              </a:spcBef>
              <a:spcAft>
                <a:spcPct val="0"/>
              </a:spcAft>
              <a:buFont typeface="Wingdings" panose="05000000000000000000" pitchFamily="2" charset="2"/>
              <a:buChar char="Ø"/>
            </a:pPr>
            <a:r>
              <a:rPr lang="zh-CN" altLang="en-US" sz="2400" dirty="0">
                <a:solidFill>
                  <a:srgbClr val="000000"/>
                </a:solidFill>
                <a:latin typeface="优设标题黑" panose="00000500000000000000" pitchFamily="2" charset="-122"/>
                <a:ea typeface="优设标题黑" panose="00000500000000000000" pitchFamily="2" charset="-122"/>
              </a:rPr>
              <a:t>注：正常直播商品点击率在</a:t>
            </a:r>
            <a:r>
              <a:rPr lang="en-US" altLang="zh-CN" sz="2400" dirty="0">
                <a:solidFill>
                  <a:srgbClr val="000000"/>
                </a:solidFill>
                <a:latin typeface="优设标题黑" panose="00000500000000000000" pitchFamily="2" charset="-122"/>
                <a:ea typeface="优设标题黑" panose="00000500000000000000" pitchFamily="2" charset="-122"/>
              </a:rPr>
              <a:t>5%-20%</a:t>
            </a:r>
            <a:r>
              <a:rPr lang="zh-CN" altLang="en-US" sz="2400" dirty="0">
                <a:solidFill>
                  <a:srgbClr val="000000"/>
                </a:solidFill>
                <a:latin typeface="优设标题黑" panose="00000500000000000000" pitchFamily="2" charset="-122"/>
                <a:ea typeface="优设标题黑" panose="00000500000000000000" pitchFamily="2" charset="-122"/>
              </a:rPr>
              <a:t>之间，转化率在</a:t>
            </a:r>
            <a:r>
              <a:rPr lang="en-US" altLang="zh-CN" sz="2400" dirty="0">
                <a:solidFill>
                  <a:srgbClr val="000000"/>
                </a:solidFill>
                <a:latin typeface="优设标题黑" panose="00000500000000000000" pitchFamily="2" charset="-122"/>
                <a:ea typeface="优设标题黑" panose="00000500000000000000" pitchFamily="2" charset="-122"/>
              </a:rPr>
              <a:t>5%-20%</a:t>
            </a:r>
            <a:r>
              <a:rPr lang="zh-CN" altLang="en-US" sz="2400" dirty="0">
                <a:solidFill>
                  <a:srgbClr val="000000"/>
                </a:solidFill>
                <a:latin typeface="优设标题黑" panose="00000500000000000000" pitchFamily="2" charset="-122"/>
                <a:ea typeface="优设标题黑" panose="00000500000000000000" pitchFamily="2" charset="-122"/>
              </a:rPr>
              <a:t>之间浮动</a:t>
            </a:r>
          </a:p>
        </p:txBody>
      </p:sp>
      <p:sp>
        <p:nvSpPr>
          <p:cNvPr id="4" name="613131">
            <a:extLst>
              <a:ext uri="{FF2B5EF4-FFF2-40B4-BE49-F238E27FC236}">
                <a16:creationId xmlns:a16="http://schemas.microsoft.com/office/drawing/2014/main" id="{EE1AA193-C75D-016A-48AA-D1516E93B58E}"/>
              </a:ext>
            </a:extLst>
          </p:cNvPr>
          <p:cNvSpPr/>
          <p:nvPr/>
        </p:nvSpPr>
        <p:spPr>
          <a:xfrm>
            <a:off x="1362303" y="838477"/>
            <a:ext cx="9456436"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直播数据分析数据指标</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转化交易数据</a:t>
            </a:r>
          </a:p>
        </p:txBody>
      </p:sp>
    </p:spTree>
    <p:extLst>
      <p:ext uri="{BB962C8B-B14F-4D97-AF65-F5344CB8AC3E}">
        <p14:creationId xmlns:p14="http://schemas.microsoft.com/office/powerpoint/2010/main" val="628194995"/>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984309">
            <a:extLst>
              <a:ext uri="{FF2B5EF4-FFF2-40B4-BE49-F238E27FC236}">
                <a16:creationId xmlns:a16="http://schemas.microsoft.com/office/drawing/2014/main" id="{63589663-59F2-47A0-BF50-E6EFDD906508}"/>
              </a:ext>
            </a:extLst>
          </p:cNvPr>
          <p:cNvSpPr txBox="1"/>
          <p:nvPr/>
        </p:nvSpPr>
        <p:spPr>
          <a:xfrm>
            <a:off x="2843561" y="1536492"/>
            <a:ext cx="7896021" cy="1938992"/>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marL="342900" indent="-342900" defTabSz="914034" fontAlgn="base">
              <a:spcBef>
                <a:spcPct val="0"/>
              </a:spcBef>
              <a:spcAft>
                <a:spcPct val="0"/>
              </a:spcAft>
              <a:buFont typeface="Arial" panose="020B0604020202020204" pitchFamily="34" charset="0"/>
              <a:buChar char="•"/>
            </a:pPr>
            <a:r>
              <a:rPr lang="en-US" altLang="zh-CN" sz="2400" b="0" dirty="0">
                <a:solidFill>
                  <a:srgbClr val="C00000"/>
                </a:solidFill>
                <a:latin typeface="优设标题黑" panose="00000500000000000000" pitchFamily="2" charset="-122"/>
                <a:ea typeface="优设标题黑" panose="00000500000000000000" pitchFamily="2" charset="-122"/>
              </a:rPr>
              <a:t>GPM</a:t>
            </a:r>
            <a:r>
              <a:rPr lang="zh-CN" altLang="en-US" sz="2400" b="0" dirty="0">
                <a:solidFill>
                  <a:srgbClr val="C00000"/>
                </a:solidFill>
                <a:latin typeface="优设标题黑" panose="00000500000000000000" pitchFamily="2" charset="-122"/>
                <a:ea typeface="优设标题黑" panose="00000500000000000000" pitchFamily="2" charset="-122"/>
              </a:rPr>
              <a:t>：直播间</a:t>
            </a:r>
            <a:r>
              <a:rPr lang="en-US" altLang="zh-CN" sz="2400" b="0" dirty="0">
                <a:solidFill>
                  <a:srgbClr val="C00000"/>
                </a:solidFill>
                <a:latin typeface="优设标题黑" panose="00000500000000000000" pitchFamily="2" charset="-122"/>
                <a:ea typeface="优设标题黑" panose="00000500000000000000" pitchFamily="2" charset="-122"/>
              </a:rPr>
              <a:t>GPM</a:t>
            </a:r>
            <a:r>
              <a:rPr lang="zh-CN" altLang="en-US" sz="2400" b="0" dirty="0">
                <a:solidFill>
                  <a:srgbClr val="C00000"/>
                </a:solidFill>
                <a:latin typeface="优设标题黑" panose="00000500000000000000" pitchFamily="2" charset="-122"/>
                <a:ea typeface="优设标题黑" panose="00000500000000000000" pitchFamily="2" charset="-122"/>
              </a:rPr>
              <a:t>即平均每一千个观众下单的总金额，衡量直播间卖货能力</a:t>
            </a:r>
            <a:endParaRPr lang="en-US" altLang="zh-CN" sz="2400" b="0" dirty="0">
              <a:solidFill>
                <a:srgbClr val="C00000"/>
              </a:solidFill>
              <a:latin typeface="优设标题黑" panose="00000500000000000000" pitchFamily="2" charset="-122"/>
              <a:ea typeface="优设标题黑" panose="00000500000000000000" pitchFamily="2" charset="-122"/>
            </a:endParaRPr>
          </a:p>
          <a:p>
            <a:pPr marL="342900" indent="-342900" defTabSz="914034" fontAlgn="base">
              <a:spcBef>
                <a:spcPct val="0"/>
              </a:spcBef>
              <a:spcAft>
                <a:spcPct val="0"/>
              </a:spcAft>
              <a:buFont typeface="Arial" panose="020B0604020202020204" pitchFamily="34" charset="0"/>
              <a:buChar char="•"/>
            </a:pPr>
            <a:r>
              <a:rPr lang="zh-CN" altLang="en-US" sz="2400" b="0" dirty="0">
                <a:solidFill>
                  <a:srgbClr val="C00000"/>
                </a:solidFill>
                <a:latin typeface="优设标题黑" panose="00000500000000000000" pitchFamily="2" charset="-122"/>
                <a:ea typeface="优设标题黑" panose="00000500000000000000" pitchFamily="2" charset="-122"/>
              </a:rPr>
              <a:t>商品</a:t>
            </a:r>
            <a:r>
              <a:rPr lang="en-US" altLang="zh-CN" sz="2400" b="0" dirty="0">
                <a:solidFill>
                  <a:srgbClr val="C00000"/>
                </a:solidFill>
                <a:latin typeface="优设标题黑" panose="00000500000000000000" pitchFamily="2" charset="-122"/>
                <a:ea typeface="优设标题黑" panose="00000500000000000000" pitchFamily="2" charset="-122"/>
              </a:rPr>
              <a:t>GPM</a:t>
            </a:r>
            <a:r>
              <a:rPr lang="zh-CN" altLang="en-US" sz="2400" b="0" dirty="0">
                <a:solidFill>
                  <a:srgbClr val="C00000"/>
                </a:solidFill>
                <a:latin typeface="优设标题黑" panose="00000500000000000000" pitchFamily="2" charset="-122"/>
                <a:ea typeface="优设标题黑" panose="00000500000000000000" pitchFamily="2" charset="-122"/>
              </a:rPr>
              <a:t>：单个商品平均每一千个观众下单的总金额，衡量商品的爆款潜力值</a:t>
            </a:r>
            <a:endParaRPr lang="en-US" altLang="zh-CN" sz="2400" b="0" dirty="0">
              <a:solidFill>
                <a:srgbClr val="C00000"/>
              </a:solidFill>
              <a:latin typeface="优设标题黑" panose="00000500000000000000" pitchFamily="2" charset="-122"/>
              <a:ea typeface="优设标题黑" panose="00000500000000000000" pitchFamily="2" charset="-122"/>
            </a:endParaRPr>
          </a:p>
          <a:p>
            <a:pPr marL="342900" indent="-342900" defTabSz="914034" fontAlgn="base">
              <a:spcBef>
                <a:spcPct val="0"/>
              </a:spcBef>
              <a:spcAft>
                <a:spcPct val="0"/>
              </a:spcAft>
              <a:buFont typeface="Arial" panose="020B0604020202020204" pitchFamily="34" charset="0"/>
              <a:buChar char="•"/>
            </a:pPr>
            <a:endParaRPr lang="zh-CN" altLang="en-US" sz="2400" b="0" dirty="0">
              <a:solidFill>
                <a:srgbClr val="C00000"/>
              </a:solidFill>
              <a:latin typeface="优设标题黑" panose="00000500000000000000" pitchFamily="2" charset="-122"/>
              <a:ea typeface="优设标题黑" panose="00000500000000000000" pitchFamily="2" charset="-122"/>
            </a:endParaRPr>
          </a:p>
        </p:txBody>
      </p:sp>
      <p:grpSp>
        <p:nvGrpSpPr>
          <p:cNvPr id="62" name="835850">
            <a:extLst>
              <a:ext uri="{FF2B5EF4-FFF2-40B4-BE49-F238E27FC236}">
                <a16:creationId xmlns:a16="http://schemas.microsoft.com/office/drawing/2014/main" id="{90A17540-5463-49C9-8D88-6461F4905E34}"/>
              </a:ext>
            </a:extLst>
          </p:cNvPr>
          <p:cNvGrpSpPr/>
          <p:nvPr/>
        </p:nvGrpSpPr>
        <p:grpSpPr>
          <a:xfrm>
            <a:off x="1153256" y="2354197"/>
            <a:ext cx="1690305" cy="1690304"/>
            <a:chOff x="1153706" y="2353777"/>
            <a:chExt cx="1690965" cy="1690964"/>
          </a:xfrm>
        </p:grpSpPr>
        <p:sp>
          <p:nvSpPr>
            <p:cNvPr id="63" name="974014">
              <a:extLst>
                <a:ext uri="{FF2B5EF4-FFF2-40B4-BE49-F238E27FC236}">
                  <a16:creationId xmlns:a16="http://schemas.microsoft.com/office/drawing/2014/main" id="{5E55EE28-9432-4DA3-8B8F-C020D892510F}"/>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4" name="719295">
              <a:extLst>
                <a:ext uri="{FF2B5EF4-FFF2-40B4-BE49-F238E27FC236}">
                  <a16:creationId xmlns:a16="http://schemas.microsoft.com/office/drawing/2014/main" id="{FB56B170-CCBC-4CA6-893F-705AB38D317A}"/>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65" name="180615">
              <a:extLst>
                <a:ext uri="{FF2B5EF4-FFF2-40B4-BE49-F238E27FC236}">
                  <a16:creationId xmlns:a16="http://schemas.microsoft.com/office/drawing/2014/main" id="{3088492F-2212-45A1-ABE7-F446A4864C0E}"/>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66" name="925896">
              <a:extLst>
                <a:ext uri="{FF2B5EF4-FFF2-40B4-BE49-F238E27FC236}">
                  <a16:creationId xmlns:a16="http://schemas.microsoft.com/office/drawing/2014/main" id="{35BC7978-FE76-45FC-A26D-F57126D50A14}"/>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pic>
        <p:nvPicPr>
          <p:cNvPr id="3" name="图片 2">
            <a:extLst>
              <a:ext uri="{FF2B5EF4-FFF2-40B4-BE49-F238E27FC236}">
                <a16:creationId xmlns:a16="http://schemas.microsoft.com/office/drawing/2014/main" id="{C863C723-5EB2-0E40-BBAD-0FBBB7F67AF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782651" y="3947349"/>
            <a:ext cx="3306148" cy="3306148"/>
          </a:xfrm>
          <a:prstGeom prst="rect">
            <a:avLst/>
          </a:prstGeom>
        </p:spPr>
      </p:pic>
      <p:sp>
        <p:nvSpPr>
          <p:cNvPr id="2" name="356729">
            <a:extLst>
              <a:ext uri="{FF2B5EF4-FFF2-40B4-BE49-F238E27FC236}">
                <a16:creationId xmlns:a16="http://schemas.microsoft.com/office/drawing/2014/main" id="{14655F66-CAE6-84A7-5394-1DC0CBEE9327}"/>
              </a:ext>
            </a:extLst>
          </p:cNvPr>
          <p:cNvSpPr txBox="1"/>
          <p:nvPr/>
        </p:nvSpPr>
        <p:spPr>
          <a:xfrm>
            <a:off x="2843561" y="3082162"/>
            <a:ext cx="7069869" cy="3157146"/>
          </a:xfrm>
          <a:prstGeom prst="rect">
            <a:avLst/>
          </a:prstGeom>
          <a:noFill/>
        </p:spPr>
        <p:txBody>
          <a:bodyPr wrap="square">
            <a:spAutoFit/>
          </a:bodyPr>
          <a:lstStyle>
            <a:defPPr>
              <a:defRPr lang="zh-CN"/>
            </a:defPPr>
            <a:lvl1pPr algn="just">
              <a:lnSpc>
                <a:spcPct val="120000"/>
              </a:lnSpc>
              <a:defRPr sz="1599">
                <a:latin typeface="微软雅黑" panose="020B0503020204020204" pitchFamily="34" charset="-122"/>
                <a:ea typeface="微软雅黑" panose="020B0503020204020204" pitchFamily="34" charset="-122"/>
              </a:defRPr>
            </a:lvl1pPr>
          </a:lstStyle>
          <a:p>
            <a:pPr marL="342900" indent="-342900" defTabSz="914034" fontAlgn="base">
              <a:spcBef>
                <a:spcPct val="0"/>
              </a:spcBef>
              <a:spcAft>
                <a:spcPct val="0"/>
              </a:spcAft>
              <a:buFont typeface="Wingdings" panose="05000000000000000000" pitchFamily="2" charset="2"/>
              <a:buChar char="Ø"/>
            </a:pPr>
            <a:r>
              <a:rPr lang="en-US" altLang="zh-CN" sz="2400" dirty="0">
                <a:solidFill>
                  <a:srgbClr val="000000"/>
                </a:solidFill>
                <a:latin typeface="优设标题黑" panose="00000500000000000000" pitchFamily="2" charset="-122"/>
                <a:ea typeface="优设标题黑" panose="00000500000000000000" pitchFamily="2" charset="-122"/>
              </a:rPr>
              <a:t>GPM=</a:t>
            </a:r>
            <a:r>
              <a:rPr lang="zh-CN" altLang="en-US" sz="2400" dirty="0">
                <a:solidFill>
                  <a:srgbClr val="000000"/>
                </a:solidFill>
                <a:latin typeface="优设标题黑" panose="00000500000000000000" pitchFamily="2" charset="-122"/>
                <a:ea typeface="优设标题黑" panose="00000500000000000000" pitchFamily="2" charset="-122"/>
              </a:rPr>
              <a:t>成交金额</a:t>
            </a:r>
            <a:r>
              <a:rPr lang="en-US" altLang="zh-CN" sz="2400" dirty="0">
                <a:solidFill>
                  <a:srgbClr val="000000"/>
                </a:solidFill>
                <a:latin typeface="优设标题黑" panose="00000500000000000000" pitchFamily="2" charset="-122"/>
                <a:ea typeface="优设标题黑" panose="00000500000000000000" pitchFamily="2" charset="-122"/>
              </a:rPr>
              <a:t>/</a:t>
            </a:r>
            <a:r>
              <a:rPr lang="zh-CN" altLang="en-US" sz="2400" dirty="0">
                <a:solidFill>
                  <a:srgbClr val="000000"/>
                </a:solidFill>
                <a:latin typeface="优设标题黑" panose="00000500000000000000" pitchFamily="2" charset="-122"/>
                <a:ea typeface="优设标题黑" panose="00000500000000000000" pitchFamily="2" charset="-122"/>
              </a:rPr>
              <a:t>直播间展现量*</a:t>
            </a:r>
            <a:r>
              <a:rPr lang="en-US" altLang="zh-CN" sz="2400" dirty="0">
                <a:solidFill>
                  <a:srgbClr val="000000"/>
                </a:solidFill>
                <a:latin typeface="优设标题黑" panose="00000500000000000000" pitchFamily="2" charset="-122"/>
                <a:ea typeface="优设标题黑" panose="00000500000000000000" pitchFamily="2" charset="-122"/>
              </a:rPr>
              <a:t>1000</a:t>
            </a:r>
          </a:p>
          <a:p>
            <a:pPr marL="342900" indent="-342900" defTabSz="914034" fontAlgn="base">
              <a:spcBef>
                <a:spcPct val="0"/>
              </a:spcBef>
              <a:spcAft>
                <a:spcPct val="0"/>
              </a:spcAft>
              <a:buFont typeface="Wingdings" panose="05000000000000000000" pitchFamily="2" charset="2"/>
              <a:buChar char="Ø"/>
            </a:pPr>
            <a:r>
              <a:rPr lang="en-US" altLang="zh-CN" sz="2400" dirty="0">
                <a:solidFill>
                  <a:srgbClr val="000000"/>
                </a:solidFill>
                <a:latin typeface="优设标题黑" panose="00000500000000000000" pitchFamily="2" charset="-122"/>
                <a:ea typeface="优设标题黑" panose="00000500000000000000" pitchFamily="2" charset="-122"/>
              </a:rPr>
              <a:t>GPM =</a:t>
            </a:r>
            <a:r>
              <a:rPr lang="zh-CN" altLang="en-US" sz="2400" dirty="0">
                <a:solidFill>
                  <a:srgbClr val="000000"/>
                </a:solidFill>
                <a:latin typeface="优设标题黑" panose="00000500000000000000" pitchFamily="2" charset="-122"/>
                <a:ea typeface="优设标题黑" panose="00000500000000000000" pitchFamily="2" charset="-122"/>
              </a:rPr>
              <a:t>成交客单价*成交用户数</a:t>
            </a:r>
            <a:r>
              <a:rPr lang="en-US" altLang="zh-CN" sz="2400" dirty="0">
                <a:solidFill>
                  <a:srgbClr val="000000"/>
                </a:solidFill>
                <a:latin typeface="优设标题黑" panose="00000500000000000000" pitchFamily="2" charset="-122"/>
                <a:ea typeface="优设标题黑" panose="00000500000000000000" pitchFamily="2" charset="-122"/>
              </a:rPr>
              <a:t>/</a:t>
            </a:r>
            <a:r>
              <a:rPr lang="zh-CN" altLang="en-US" sz="2400" dirty="0">
                <a:solidFill>
                  <a:srgbClr val="000000"/>
                </a:solidFill>
                <a:latin typeface="优设标题黑" panose="00000500000000000000" pitchFamily="2" charset="-122"/>
                <a:ea typeface="优设标题黑" panose="00000500000000000000" pitchFamily="2" charset="-122"/>
              </a:rPr>
              <a:t>直播间展现量*</a:t>
            </a:r>
            <a:r>
              <a:rPr lang="en-US" altLang="zh-CN" sz="2400" dirty="0">
                <a:solidFill>
                  <a:srgbClr val="000000"/>
                </a:solidFill>
                <a:latin typeface="优设标题黑" panose="00000500000000000000" pitchFamily="2" charset="-122"/>
                <a:ea typeface="优设标题黑" panose="00000500000000000000" pitchFamily="2" charset="-122"/>
              </a:rPr>
              <a:t>1000</a:t>
            </a:r>
          </a:p>
          <a:p>
            <a:pPr marL="342900" indent="-342900" defTabSz="914034" fontAlgn="base">
              <a:spcBef>
                <a:spcPct val="0"/>
              </a:spcBef>
              <a:spcAft>
                <a:spcPct val="0"/>
              </a:spcAft>
              <a:buFont typeface="Wingdings" panose="05000000000000000000" pitchFamily="2" charset="2"/>
              <a:buChar char="Ø"/>
            </a:pPr>
            <a:r>
              <a:rPr lang="en-US" altLang="zh-CN" sz="2400" dirty="0">
                <a:solidFill>
                  <a:srgbClr val="000000"/>
                </a:solidFill>
                <a:latin typeface="优设标题黑" panose="00000500000000000000" pitchFamily="2" charset="-122"/>
                <a:ea typeface="优设标题黑" panose="00000500000000000000" pitchFamily="2" charset="-122"/>
              </a:rPr>
              <a:t>GPM =</a:t>
            </a:r>
            <a:r>
              <a:rPr lang="zh-CN" altLang="en-US" sz="2400" dirty="0">
                <a:solidFill>
                  <a:srgbClr val="000000"/>
                </a:solidFill>
                <a:latin typeface="优设标题黑" panose="00000500000000000000" pitchFamily="2" charset="-122"/>
                <a:ea typeface="优设标题黑" panose="00000500000000000000" pitchFamily="2" charset="-122"/>
              </a:rPr>
              <a:t>成交单价*直播间场观*直播间转化率</a:t>
            </a:r>
            <a:r>
              <a:rPr lang="en-US" altLang="zh-CN" sz="2400" dirty="0">
                <a:solidFill>
                  <a:srgbClr val="000000"/>
                </a:solidFill>
                <a:latin typeface="优设标题黑" panose="00000500000000000000" pitchFamily="2" charset="-122"/>
                <a:ea typeface="优设标题黑" panose="00000500000000000000" pitchFamily="2" charset="-122"/>
              </a:rPr>
              <a:t>/</a:t>
            </a:r>
            <a:r>
              <a:rPr lang="zh-CN" altLang="en-US" sz="2400" dirty="0">
                <a:solidFill>
                  <a:srgbClr val="000000"/>
                </a:solidFill>
                <a:latin typeface="优设标题黑" panose="00000500000000000000" pitchFamily="2" charset="-122"/>
                <a:ea typeface="优设标题黑" panose="00000500000000000000" pitchFamily="2" charset="-122"/>
              </a:rPr>
              <a:t>直播间展现量*</a:t>
            </a:r>
            <a:r>
              <a:rPr lang="en-US" altLang="zh-CN" sz="2400" dirty="0">
                <a:solidFill>
                  <a:srgbClr val="000000"/>
                </a:solidFill>
                <a:latin typeface="优设标题黑" panose="00000500000000000000" pitchFamily="2" charset="-122"/>
                <a:ea typeface="优设标题黑" panose="00000500000000000000" pitchFamily="2" charset="-122"/>
              </a:rPr>
              <a:t>1000</a:t>
            </a:r>
          </a:p>
          <a:p>
            <a:pPr marL="342900" indent="-342900" defTabSz="914034" fontAlgn="base">
              <a:spcBef>
                <a:spcPct val="0"/>
              </a:spcBef>
              <a:spcAft>
                <a:spcPct val="0"/>
              </a:spcAft>
              <a:buFont typeface="Wingdings" panose="05000000000000000000" pitchFamily="2" charset="2"/>
              <a:buChar char="Ø"/>
            </a:pPr>
            <a:r>
              <a:rPr lang="en-US" altLang="zh-CN" sz="2400" dirty="0">
                <a:solidFill>
                  <a:srgbClr val="000000"/>
                </a:solidFill>
                <a:latin typeface="优设标题黑" panose="00000500000000000000" pitchFamily="2" charset="-122"/>
                <a:ea typeface="优设标题黑" panose="00000500000000000000" pitchFamily="2" charset="-122"/>
              </a:rPr>
              <a:t>GPM =</a:t>
            </a:r>
            <a:r>
              <a:rPr lang="zh-CN" altLang="en-US" sz="2400" dirty="0">
                <a:solidFill>
                  <a:srgbClr val="000000"/>
                </a:solidFill>
                <a:latin typeface="优设标题黑" panose="00000500000000000000" pitchFamily="2" charset="-122"/>
                <a:ea typeface="优设标题黑" panose="00000500000000000000" pitchFamily="2" charset="-122"/>
              </a:rPr>
              <a:t>成交客单价*直播间点击率*直播间转化率*</a:t>
            </a:r>
            <a:r>
              <a:rPr lang="en-US" altLang="zh-CN" sz="2400" dirty="0">
                <a:solidFill>
                  <a:srgbClr val="000000"/>
                </a:solidFill>
                <a:latin typeface="优设标题黑" panose="00000500000000000000" pitchFamily="2" charset="-122"/>
                <a:ea typeface="优设标题黑" panose="00000500000000000000" pitchFamily="2" charset="-122"/>
              </a:rPr>
              <a:t>1000</a:t>
            </a:r>
            <a:endParaRPr lang="zh-CN" altLang="en-US" sz="2400" dirty="0">
              <a:solidFill>
                <a:srgbClr val="000000"/>
              </a:solidFill>
              <a:latin typeface="优设标题黑" panose="00000500000000000000" pitchFamily="2" charset="-122"/>
              <a:ea typeface="优设标题黑" panose="00000500000000000000" pitchFamily="2" charset="-122"/>
            </a:endParaRPr>
          </a:p>
        </p:txBody>
      </p:sp>
      <p:sp>
        <p:nvSpPr>
          <p:cNvPr id="4" name="613131">
            <a:extLst>
              <a:ext uri="{FF2B5EF4-FFF2-40B4-BE49-F238E27FC236}">
                <a16:creationId xmlns:a16="http://schemas.microsoft.com/office/drawing/2014/main" id="{EE1AA193-C75D-016A-48AA-D1516E93B58E}"/>
              </a:ext>
            </a:extLst>
          </p:cNvPr>
          <p:cNvSpPr/>
          <p:nvPr/>
        </p:nvSpPr>
        <p:spPr>
          <a:xfrm>
            <a:off x="1362303" y="838477"/>
            <a:ext cx="9456436"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直播数据分析数据指标</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转化交易数据</a:t>
            </a:r>
          </a:p>
        </p:txBody>
      </p:sp>
    </p:spTree>
    <p:extLst>
      <p:ext uri="{BB962C8B-B14F-4D97-AF65-F5344CB8AC3E}">
        <p14:creationId xmlns:p14="http://schemas.microsoft.com/office/powerpoint/2010/main" val="625302313"/>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984309">
            <a:extLst>
              <a:ext uri="{FF2B5EF4-FFF2-40B4-BE49-F238E27FC236}">
                <a16:creationId xmlns:a16="http://schemas.microsoft.com/office/drawing/2014/main" id="{63589663-59F2-47A0-BF50-E6EFDD906508}"/>
              </a:ext>
            </a:extLst>
          </p:cNvPr>
          <p:cNvSpPr txBox="1"/>
          <p:nvPr/>
        </p:nvSpPr>
        <p:spPr>
          <a:xfrm>
            <a:off x="2843561" y="1727920"/>
            <a:ext cx="7896021" cy="830997"/>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marL="342900" indent="-342900" defTabSz="914034" fontAlgn="base">
              <a:spcBef>
                <a:spcPct val="0"/>
              </a:spcBef>
              <a:spcAft>
                <a:spcPct val="0"/>
              </a:spcAft>
              <a:buFont typeface="Arial" panose="020B0604020202020204" pitchFamily="34" charset="0"/>
              <a:buChar char="•"/>
            </a:pPr>
            <a:r>
              <a:rPr lang="zh-CN" altLang="en-US" sz="2400" b="0" dirty="0">
                <a:solidFill>
                  <a:srgbClr val="C00000"/>
                </a:solidFill>
                <a:latin typeface="优设标题黑" panose="00000500000000000000" pitchFamily="2" charset="-122"/>
                <a:ea typeface="优设标题黑" panose="00000500000000000000" pitchFamily="2" charset="-122"/>
              </a:rPr>
              <a:t>售后及其他数据是沉淀直播效果的最后一道关卡，很好地反应直播间的交易“真实性”，也是后续直播的基石。</a:t>
            </a:r>
          </a:p>
        </p:txBody>
      </p:sp>
      <p:grpSp>
        <p:nvGrpSpPr>
          <p:cNvPr id="62" name="835850">
            <a:extLst>
              <a:ext uri="{FF2B5EF4-FFF2-40B4-BE49-F238E27FC236}">
                <a16:creationId xmlns:a16="http://schemas.microsoft.com/office/drawing/2014/main" id="{90A17540-5463-49C9-8D88-6461F4905E34}"/>
              </a:ext>
            </a:extLst>
          </p:cNvPr>
          <p:cNvGrpSpPr/>
          <p:nvPr/>
        </p:nvGrpSpPr>
        <p:grpSpPr>
          <a:xfrm>
            <a:off x="1153256" y="2354197"/>
            <a:ext cx="1690305" cy="1690304"/>
            <a:chOff x="1153706" y="2353777"/>
            <a:chExt cx="1690965" cy="1690964"/>
          </a:xfrm>
        </p:grpSpPr>
        <p:sp>
          <p:nvSpPr>
            <p:cNvPr id="63" name="974014">
              <a:extLst>
                <a:ext uri="{FF2B5EF4-FFF2-40B4-BE49-F238E27FC236}">
                  <a16:creationId xmlns:a16="http://schemas.microsoft.com/office/drawing/2014/main" id="{5E55EE28-9432-4DA3-8B8F-C020D892510F}"/>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4" name="719295">
              <a:extLst>
                <a:ext uri="{FF2B5EF4-FFF2-40B4-BE49-F238E27FC236}">
                  <a16:creationId xmlns:a16="http://schemas.microsoft.com/office/drawing/2014/main" id="{FB56B170-CCBC-4CA6-893F-705AB38D317A}"/>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65" name="180615">
              <a:extLst>
                <a:ext uri="{FF2B5EF4-FFF2-40B4-BE49-F238E27FC236}">
                  <a16:creationId xmlns:a16="http://schemas.microsoft.com/office/drawing/2014/main" id="{3088492F-2212-45A1-ABE7-F446A4864C0E}"/>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66" name="925896">
              <a:extLst>
                <a:ext uri="{FF2B5EF4-FFF2-40B4-BE49-F238E27FC236}">
                  <a16:creationId xmlns:a16="http://schemas.microsoft.com/office/drawing/2014/main" id="{35BC7978-FE76-45FC-A26D-F57126D50A14}"/>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pic>
        <p:nvPicPr>
          <p:cNvPr id="3" name="图片 2">
            <a:extLst>
              <a:ext uri="{FF2B5EF4-FFF2-40B4-BE49-F238E27FC236}">
                <a16:creationId xmlns:a16="http://schemas.microsoft.com/office/drawing/2014/main" id="{C863C723-5EB2-0E40-BBAD-0FBBB7F67AF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782651" y="3947349"/>
            <a:ext cx="3306148" cy="3306148"/>
          </a:xfrm>
          <a:prstGeom prst="rect">
            <a:avLst/>
          </a:prstGeom>
        </p:spPr>
      </p:pic>
      <p:sp>
        <p:nvSpPr>
          <p:cNvPr id="2" name="356729">
            <a:extLst>
              <a:ext uri="{FF2B5EF4-FFF2-40B4-BE49-F238E27FC236}">
                <a16:creationId xmlns:a16="http://schemas.microsoft.com/office/drawing/2014/main" id="{14655F66-CAE6-84A7-5394-1DC0CBEE9327}"/>
              </a:ext>
            </a:extLst>
          </p:cNvPr>
          <p:cNvSpPr txBox="1"/>
          <p:nvPr/>
        </p:nvSpPr>
        <p:spPr>
          <a:xfrm>
            <a:off x="2992488" y="2700357"/>
            <a:ext cx="7069869" cy="3157146"/>
          </a:xfrm>
          <a:prstGeom prst="rect">
            <a:avLst/>
          </a:prstGeom>
          <a:noFill/>
        </p:spPr>
        <p:txBody>
          <a:bodyPr wrap="square">
            <a:spAutoFit/>
          </a:bodyPr>
          <a:lstStyle>
            <a:defPPr>
              <a:defRPr lang="zh-CN"/>
            </a:defPPr>
            <a:lvl1pPr algn="just">
              <a:lnSpc>
                <a:spcPct val="120000"/>
              </a:lnSpc>
              <a:defRPr sz="1599">
                <a:latin typeface="微软雅黑" panose="020B0503020204020204" pitchFamily="34" charset="-122"/>
                <a:ea typeface="微软雅黑" panose="020B0503020204020204" pitchFamily="34" charset="-122"/>
              </a:defRPr>
            </a:lvl1pPr>
          </a:lstStyle>
          <a:p>
            <a:pPr marL="342900" indent="-342900" defTabSz="914034" fontAlgn="base">
              <a:spcBef>
                <a:spcPct val="0"/>
              </a:spcBef>
              <a:spcAft>
                <a:spcPct val="0"/>
              </a:spcAft>
              <a:buFont typeface="Wingdings" panose="05000000000000000000" pitchFamily="2" charset="2"/>
              <a:buChar char="Ø"/>
            </a:pPr>
            <a:r>
              <a:rPr lang="zh-CN" altLang="en-US" sz="2400" dirty="0">
                <a:solidFill>
                  <a:srgbClr val="000000"/>
                </a:solidFill>
                <a:latin typeface="优设标题黑" panose="00000500000000000000" pitchFamily="2" charset="-122"/>
                <a:ea typeface="优设标题黑" panose="00000500000000000000" pitchFamily="2" charset="-122"/>
              </a:rPr>
              <a:t>退款率：指商家收到退款的订单笔数与同期成功付款的订单数的比率</a:t>
            </a:r>
          </a:p>
          <a:p>
            <a:pPr marL="342900" indent="-342900" defTabSz="914034" fontAlgn="base">
              <a:spcBef>
                <a:spcPct val="0"/>
              </a:spcBef>
              <a:spcAft>
                <a:spcPct val="0"/>
              </a:spcAft>
              <a:buFont typeface="Wingdings" panose="05000000000000000000" pitchFamily="2" charset="2"/>
              <a:buChar char="Ø"/>
            </a:pPr>
            <a:r>
              <a:rPr lang="zh-CN" altLang="en-US" sz="2400" dirty="0">
                <a:solidFill>
                  <a:srgbClr val="000000"/>
                </a:solidFill>
                <a:latin typeface="优设标题黑" panose="00000500000000000000" pitchFamily="2" charset="-122"/>
                <a:ea typeface="优设标题黑" panose="00000500000000000000" pitchFamily="2" charset="-122"/>
              </a:rPr>
              <a:t>投诉率：指商家收到投诉的订单笔数与同期成功付款的订单笔数的比率</a:t>
            </a:r>
          </a:p>
          <a:p>
            <a:pPr marL="342900" indent="-342900" defTabSz="914034" fontAlgn="base">
              <a:spcBef>
                <a:spcPct val="0"/>
              </a:spcBef>
              <a:spcAft>
                <a:spcPct val="0"/>
              </a:spcAft>
              <a:buFont typeface="Wingdings" panose="05000000000000000000" pitchFamily="2" charset="2"/>
              <a:buChar char="Ø"/>
            </a:pPr>
            <a:r>
              <a:rPr lang="zh-CN" altLang="en-US" sz="2400" dirty="0">
                <a:solidFill>
                  <a:srgbClr val="000000"/>
                </a:solidFill>
                <a:latin typeface="优设标题黑" panose="00000500000000000000" pitchFamily="2" charset="-122"/>
                <a:ea typeface="优设标题黑" panose="00000500000000000000" pitchFamily="2" charset="-122"/>
              </a:rPr>
              <a:t>带货口碑分：是平台基于创作者所分享商品的评价、售后、投诉等多维度数据综合计算的评价分级，反映创作者带货商品质量及真实性。</a:t>
            </a:r>
          </a:p>
        </p:txBody>
      </p:sp>
      <p:sp>
        <p:nvSpPr>
          <p:cNvPr id="4" name="613131">
            <a:extLst>
              <a:ext uri="{FF2B5EF4-FFF2-40B4-BE49-F238E27FC236}">
                <a16:creationId xmlns:a16="http://schemas.microsoft.com/office/drawing/2014/main" id="{EE1AA193-C75D-016A-48AA-D1516E93B58E}"/>
              </a:ext>
            </a:extLst>
          </p:cNvPr>
          <p:cNvSpPr/>
          <p:nvPr/>
        </p:nvSpPr>
        <p:spPr>
          <a:xfrm>
            <a:off x="1644432" y="838477"/>
            <a:ext cx="8892178"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直播数据分析数据指标</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售后及其他</a:t>
            </a:r>
          </a:p>
        </p:txBody>
      </p:sp>
    </p:spTree>
    <p:extLst>
      <p:ext uri="{BB962C8B-B14F-4D97-AF65-F5344CB8AC3E}">
        <p14:creationId xmlns:p14="http://schemas.microsoft.com/office/powerpoint/2010/main" val="4160988040"/>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006538">
            <a:extLst>
              <a:ext uri="{FF2B5EF4-FFF2-40B4-BE49-F238E27FC236}">
                <a16:creationId xmlns:a16="http://schemas.microsoft.com/office/drawing/2014/main" id="{6E90F562-81EF-4356-B1F9-D06CE244C47D}"/>
              </a:ext>
            </a:extLst>
          </p:cNvPr>
          <p:cNvGrpSpPr/>
          <p:nvPr/>
        </p:nvGrpSpPr>
        <p:grpSpPr>
          <a:xfrm>
            <a:off x="1476350" y="1588303"/>
            <a:ext cx="4458626" cy="2090610"/>
            <a:chOff x="1040072" y="1336757"/>
            <a:chExt cx="4897157" cy="2092244"/>
          </a:xfrm>
        </p:grpSpPr>
        <p:sp>
          <p:nvSpPr>
            <p:cNvPr id="135" name="矩形: 圆角 134">
              <a:extLst>
                <a:ext uri="{FF2B5EF4-FFF2-40B4-BE49-F238E27FC236}">
                  <a16:creationId xmlns:a16="http://schemas.microsoft.com/office/drawing/2014/main" id="{B9A82C68-8CDB-4CC6-9A03-E00F9B250ED1}"/>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36" name="任意多边形: 形状 135">
              <a:extLst>
                <a:ext uri="{FF2B5EF4-FFF2-40B4-BE49-F238E27FC236}">
                  <a16:creationId xmlns:a16="http://schemas.microsoft.com/office/drawing/2014/main" id="{4688145B-4015-44E9-8950-BE707859FCF4}"/>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37" name="378968">
            <a:extLst>
              <a:ext uri="{FF2B5EF4-FFF2-40B4-BE49-F238E27FC236}">
                <a16:creationId xmlns:a16="http://schemas.microsoft.com/office/drawing/2014/main" id="{D184A98C-5991-4A64-A754-A8F857B3513E}"/>
              </a:ext>
            </a:extLst>
          </p:cNvPr>
          <p:cNvSpPr/>
          <p:nvPr/>
        </p:nvSpPr>
        <p:spPr>
          <a:xfrm>
            <a:off x="2048592" y="1787327"/>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弹幕数据分析工具</a:t>
            </a:r>
          </a:p>
        </p:txBody>
      </p:sp>
      <p:sp>
        <p:nvSpPr>
          <p:cNvPr id="138" name="740388">
            <a:extLst>
              <a:ext uri="{FF2B5EF4-FFF2-40B4-BE49-F238E27FC236}">
                <a16:creationId xmlns:a16="http://schemas.microsoft.com/office/drawing/2014/main" id="{260E4A25-7C9C-4843-BF20-CB40F5911EAA}"/>
              </a:ext>
            </a:extLst>
          </p:cNvPr>
          <p:cNvSpPr/>
          <p:nvPr/>
        </p:nvSpPr>
        <p:spPr>
          <a:xfrm>
            <a:off x="1485982" y="2156801"/>
            <a:ext cx="4217796" cy="1542730"/>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弹幕是指观众在观看直播时发送的实时评论，反映观众的参与度和关注度。</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弹幕数据分析工具可以对弹幕信息进行整理和分析，帮助商家了解用户对产品和直播内容的评价、兴趣点以及意见反馈。</a:t>
            </a:r>
          </a:p>
        </p:txBody>
      </p:sp>
      <p:grpSp>
        <p:nvGrpSpPr>
          <p:cNvPr id="139" name="584569">
            <a:extLst>
              <a:ext uri="{FF2B5EF4-FFF2-40B4-BE49-F238E27FC236}">
                <a16:creationId xmlns:a16="http://schemas.microsoft.com/office/drawing/2014/main" id="{5E157405-1C6B-4176-B7C5-1C7301040F30}"/>
              </a:ext>
            </a:extLst>
          </p:cNvPr>
          <p:cNvGrpSpPr/>
          <p:nvPr/>
        </p:nvGrpSpPr>
        <p:grpSpPr>
          <a:xfrm>
            <a:off x="1331669" y="1554910"/>
            <a:ext cx="726507" cy="595734"/>
            <a:chOff x="5159375" y="693738"/>
            <a:chExt cx="476251" cy="390525"/>
          </a:xfrm>
        </p:grpSpPr>
        <p:sp>
          <p:nvSpPr>
            <p:cNvPr id="140" name="Freeform 5">
              <a:extLst>
                <a:ext uri="{FF2B5EF4-FFF2-40B4-BE49-F238E27FC236}">
                  <a16:creationId xmlns:a16="http://schemas.microsoft.com/office/drawing/2014/main" id="{9F50CDD8-1D41-40DA-A55C-6BDAD038F17B}"/>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1" name="Freeform 6">
              <a:extLst>
                <a:ext uri="{FF2B5EF4-FFF2-40B4-BE49-F238E27FC236}">
                  <a16:creationId xmlns:a16="http://schemas.microsoft.com/office/drawing/2014/main" id="{D71BCF35-015C-4180-9D47-EA4E89F5AA6D}"/>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42" name="956989">
            <a:extLst>
              <a:ext uri="{FF2B5EF4-FFF2-40B4-BE49-F238E27FC236}">
                <a16:creationId xmlns:a16="http://schemas.microsoft.com/office/drawing/2014/main" id="{8D0480A4-37AB-4477-941C-084E0A460DF6}"/>
              </a:ext>
            </a:extLst>
          </p:cNvPr>
          <p:cNvSpPr txBox="1"/>
          <p:nvPr/>
        </p:nvSpPr>
        <p:spPr>
          <a:xfrm>
            <a:off x="1524294" y="1532513"/>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1</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43" name="791160">
            <a:extLst>
              <a:ext uri="{FF2B5EF4-FFF2-40B4-BE49-F238E27FC236}">
                <a16:creationId xmlns:a16="http://schemas.microsoft.com/office/drawing/2014/main" id="{E602B730-776A-473F-9C24-7902502CBB27}"/>
              </a:ext>
            </a:extLst>
          </p:cNvPr>
          <p:cNvSpPr/>
          <p:nvPr/>
        </p:nvSpPr>
        <p:spPr bwMode="auto">
          <a:xfrm>
            <a:off x="6439646" y="1585825"/>
            <a:ext cx="4747757" cy="2090609"/>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4" name="163580">
            <a:extLst>
              <a:ext uri="{FF2B5EF4-FFF2-40B4-BE49-F238E27FC236}">
                <a16:creationId xmlns:a16="http://schemas.microsoft.com/office/drawing/2014/main" id="{A00FF9BA-B63C-43E9-A106-FFC525D21425}"/>
              </a:ext>
            </a:extLst>
          </p:cNvPr>
          <p:cNvSpPr/>
          <p:nvPr/>
        </p:nvSpPr>
        <p:spPr>
          <a:xfrm>
            <a:off x="6931499" y="1784850"/>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用户行为分析工具</a:t>
            </a:r>
          </a:p>
        </p:txBody>
      </p:sp>
      <p:sp>
        <p:nvSpPr>
          <p:cNvPr id="145" name="435009">
            <a:extLst>
              <a:ext uri="{FF2B5EF4-FFF2-40B4-BE49-F238E27FC236}">
                <a16:creationId xmlns:a16="http://schemas.microsoft.com/office/drawing/2014/main" id="{27CBD029-8CF5-4017-820B-7D96350F0349}"/>
              </a:ext>
            </a:extLst>
          </p:cNvPr>
          <p:cNvSpPr/>
          <p:nvPr/>
        </p:nvSpPr>
        <p:spPr>
          <a:xfrm>
            <a:off x="6512185" y="2172125"/>
            <a:ext cx="4424916" cy="1542730"/>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记录和分析观众在直播过程中的各种行为数据，比如观看时长、观众转化率、点击量等。</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了解观众的兴趣特点、消费行为习惯，从而针对性地制定直播策略，提高直播带货的转化率和销售额。</a:t>
            </a:r>
          </a:p>
        </p:txBody>
      </p:sp>
      <p:sp>
        <p:nvSpPr>
          <p:cNvPr id="146" name="370280">
            <a:extLst>
              <a:ext uri="{FF2B5EF4-FFF2-40B4-BE49-F238E27FC236}">
                <a16:creationId xmlns:a16="http://schemas.microsoft.com/office/drawing/2014/main" id="{79C3695F-5E68-438B-94CF-12C853951F1A}"/>
              </a:ext>
            </a:extLst>
          </p:cNvPr>
          <p:cNvSpPr/>
          <p:nvPr/>
        </p:nvSpPr>
        <p:spPr bwMode="auto">
          <a:xfrm>
            <a:off x="11019698" y="1585825"/>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47" name="641600">
            <a:extLst>
              <a:ext uri="{FF2B5EF4-FFF2-40B4-BE49-F238E27FC236}">
                <a16:creationId xmlns:a16="http://schemas.microsoft.com/office/drawing/2014/main" id="{9B85410E-D8B1-42CB-A0D4-98C1E766CB2A}"/>
              </a:ext>
            </a:extLst>
          </p:cNvPr>
          <p:cNvGrpSpPr/>
          <p:nvPr/>
        </p:nvGrpSpPr>
        <p:grpSpPr>
          <a:xfrm>
            <a:off x="6214576" y="1552433"/>
            <a:ext cx="726507" cy="595734"/>
            <a:chOff x="5159375" y="693738"/>
            <a:chExt cx="476251" cy="390525"/>
          </a:xfrm>
        </p:grpSpPr>
        <p:sp>
          <p:nvSpPr>
            <p:cNvPr id="148" name="Freeform 5">
              <a:extLst>
                <a:ext uri="{FF2B5EF4-FFF2-40B4-BE49-F238E27FC236}">
                  <a16:creationId xmlns:a16="http://schemas.microsoft.com/office/drawing/2014/main" id="{8FC6B77D-1DED-4E8A-93E8-AD270FE95FE4}"/>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9" name="Freeform 6">
              <a:extLst>
                <a:ext uri="{FF2B5EF4-FFF2-40B4-BE49-F238E27FC236}">
                  <a16:creationId xmlns:a16="http://schemas.microsoft.com/office/drawing/2014/main" id="{BA8F3E75-F4DE-42C1-8C6D-BEE503861F75}"/>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0" name="003020">
            <a:extLst>
              <a:ext uri="{FF2B5EF4-FFF2-40B4-BE49-F238E27FC236}">
                <a16:creationId xmlns:a16="http://schemas.microsoft.com/office/drawing/2014/main" id="{9CCD8D45-7B6A-4A5A-B092-B51F6BF943B6}"/>
              </a:ext>
            </a:extLst>
          </p:cNvPr>
          <p:cNvSpPr txBox="1"/>
          <p:nvPr/>
        </p:nvSpPr>
        <p:spPr>
          <a:xfrm>
            <a:off x="6407201" y="153003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2</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grpSp>
        <p:nvGrpSpPr>
          <p:cNvPr id="151" name="848201">
            <a:extLst>
              <a:ext uri="{FF2B5EF4-FFF2-40B4-BE49-F238E27FC236}">
                <a16:creationId xmlns:a16="http://schemas.microsoft.com/office/drawing/2014/main" id="{43F70A70-81A8-41A3-9EFA-8C6815CF307C}"/>
              </a:ext>
            </a:extLst>
          </p:cNvPr>
          <p:cNvGrpSpPr/>
          <p:nvPr/>
        </p:nvGrpSpPr>
        <p:grpSpPr>
          <a:xfrm>
            <a:off x="1476349" y="4034317"/>
            <a:ext cx="4458627" cy="2090610"/>
            <a:chOff x="1040072" y="1336757"/>
            <a:chExt cx="4897157" cy="2092244"/>
          </a:xfrm>
        </p:grpSpPr>
        <p:sp>
          <p:nvSpPr>
            <p:cNvPr id="152" name="矩形: 圆角 151">
              <a:extLst>
                <a:ext uri="{FF2B5EF4-FFF2-40B4-BE49-F238E27FC236}">
                  <a16:creationId xmlns:a16="http://schemas.microsoft.com/office/drawing/2014/main" id="{933D1B6B-E051-46CF-BF63-A8D2819D177F}"/>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3" name="任意多边形: 形状 152">
              <a:extLst>
                <a:ext uri="{FF2B5EF4-FFF2-40B4-BE49-F238E27FC236}">
                  <a16:creationId xmlns:a16="http://schemas.microsoft.com/office/drawing/2014/main" id="{BF73CB9F-5708-4712-80AE-72D586C8061B}"/>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4" name="210621">
            <a:extLst>
              <a:ext uri="{FF2B5EF4-FFF2-40B4-BE49-F238E27FC236}">
                <a16:creationId xmlns:a16="http://schemas.microsoft.com/office/drawing/2014/main" id="{AAD10162-D685-46F2-9613-7EBB38FDE3E3}"/>
              </a:ext>
            </a:extLst>
          </p:cNvPr>
          <p:cNvSpPr/>
          <p:nvPr/>
        </p:nvSpPr>
        <p:spPr>
          <a:xfrm>
            <a:off x="2048592" y="4233340"/>
            <a:ext cx="3760248" cy="399981"/>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销售数据分析工具</a:t>
            </a:r>
          </a:p>
        </p:txBody>
      </p:sp>
      <p:sp>
        <p:nvSpPr>
          <p:cNvPr id="155" name="055802">
            <a:extLst>
              <a:ext uri="{FF2B5EF4-FFF2-40B4-BE49-F238E27FC236}">
                <a16:creationId xmlns:a16="http://schemas.microsoft.com/office/drawing/2014/main" id="{F70E37EF-D57F-4620-B954-C5AEE507C71B}"/>
              </a:ext>
            </a:extLst>
          </p:cNvPr>
          <p:cNvSpPr/>
          <p:nvPr/>
        </p:nvSpPr>
        <p:spPr>
          <a:xfrm>
            <a:off x="1659699" y="4679265"/>
            <a:ext cx="3870362" cy="1247649"/>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统计和分析直播过程中产生的销售数据，比如成交量、下单金额等。</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了解产品的市场反应和受欢迎程度，以及直播策略的效果。</a:t>
            </a:r>
          </a:p>
        </p:txBody>
      </p:sp>
      <p:grpSp>
        <p:nvGrpSpPr>
          <p:cNvPr id="156" name="427222">
            <a:extLst>
              <a:ext uri="{FF2B5EF4-FFF2-40B4-BE49-F238E27FC236}">
                <a16:creationId xmlns:a16="http://schemas.microsoft.com/office/drawing/2014/main" id="{42E212A9-31D6-4DEC-BA9D-4F797610D84F}"/>
              </a:ext>
            </a:extLst>
          </p:cNvPr>
          <p:cNvGrpSpPr/>
          <p:nvPr/>
        </p:nvGrpSpPr>
        <p:grpSpPr>
          <a:xfrm>
            <a:off x="1331669" y="4000924"/>
            <a:ext cx="726507" cy="595734"/>
            <a:chOff x="5159375" y="693738"/>
            <a:chExt cx="476251" cy="390525"/>
          </a:xfrm>
        </p:grpSpPr>
        <p:sp>
          <p:nvSpPr>
            <p:cNvPr id="157" name="Freeform 5">
              <a:extLst>
                <a:ext uri="{FF2B5EF4-FFF2-40B4-BE49-F238E27FC236}">
                  <a16:creationId xmlns:a16="http://schemas.microsoft.com/office/drawing/2014/main" id="{71CBFF3B-66F0-4C11-A711-A2DBF63186EE}"/>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8" name="Freeform 6">
              <a:extLst>
                <a:ext uri="{FF2B5EF4-FFF2-40B4-BE49-F238E27FC236}">
                  <a16:creationId xmlns:a16="http://schemas.microsoft.com/office/drawing/2014/main" id="{30596FDC-4882-4992-B438-D90FA9483292}"/>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9" name="799642">
            <a:extLst>
              <a:ext uri="{FF2B5EF4-FFF2-40B4-BE49-F238E27FC236}">
                <a16:creationId xmlns:a16="http://schemas.microsoft.com/office/drawing/2014/main" id="{9DFFB924-F5C9-4375-93F0-45FBB3FDEB0F}"/>
              </a:ext>
            </a:extLst>
          </p:cNvPr>
          <p:cNvSpPr txBox="1"/>
          <p:nvPr/>
        </p:nvSpPr>
        <p:spPr>
          <a:xfrm>
            <a:off x="1524294" y="397852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3</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60" name="633823">
            <a:extLst>
              <a:ext uri="{FF2B5EF4-FFF2-40B4-BE49-F238E27FC236}">
                <a16:creationId xmlns:a16="http://schemas.microsoft.com/office/drawing/2014/main" id="{8C35818E-3DC6-46C9-80A3-BC21DF909D8C}"/>
              </a:ext>
            </a:extLst>
          </p:cNvPr>
          <p:cNvSpPr/>
          <p:nvPr/>
        </p:nvSpPr>
        <p:spPr bwMode="auto">
          <a:xfrm>
            <a:off x="6439645" y="4031839"/>
            <a:ext cx="4763688" cy="2090609"/>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61" name="905343">
            <a:extLst>
              <a:ext uri="{FF2B5EF4-FFF2-40B4-BE49-F238E27FC236}">
                <a16:creationId xmlns:a16="http://schemas.microsoft.com/office/drawing/2014/main" id="{BE87BDCF-06BA-4053-9A67-7A81EB1724D8}"/>
              </a:ext>
            </a:extLst>
          </p:cNvPr>
          <p:cNvSpPr/>
          <p:nvPr/>
        </p:nvSpPr>
        <p:spPr>
          <a:xfrm>
            <a:off x="6931499" y="4230863"/>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粉丝关系分析工具</a:t>
            </a:r>
          </a:p>
        </p:txBody>
      </p:sp>
      <p:sp>
        <p:nvSpPr>
          <p:cNvPr id="162" name="377773">
            <a:extLst>
              <a:ext uri="{FF2B5EF4-FFF2-40B4-BE49-F238E27FC236}">
                <a16:creationId xmlns:a16="http://schemas.microsoft.com/office/drawing/2014/main" id="{0C4BA40B-CF38-4A16-A88F-18AFA5114B35}"/>
              </a:ext>
            </a:extLst>
          </p:cNvPr>
          <p:cNvSpPr/>
          <p:nvPr/>
        </p:nvSpPr>
        <p:spPr>
          <a:xfrm>
            <a:off x="6649442" y="4579718"/>
            <a:ext cx="4444333" cy="1542730"/>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深入了解粉丝关系、社交影响力和购买能力。</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找到潜在的合作伙伴、达到更多的目标用户群，提高直播带货的曝光度和影响力。</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帮助商家了解观众的购买能力，为商家提供更精准的粉丝运营策略。</a:t>
            </a:r>
          </a:p>
        </p:txBody>
      </p:sp>
      <p:sp>
        <p:nvSpPr>
          <p:cNvPr id="163" name="112944">
            <a:extLst>
              <a:ext uri="{FF2B5EF4-FFF2-40B4-BE49-F238E27FC236}">
                <a16:creationId xmlns:a16="http://schemas.microsoft.com/office/drawing/2014/main" id="{27853A5B-0AAC-46D6-B9C7-105E9596861F}"/>
              </a:ext>
            </a:extLst>
          </p:cNvPr>
          <p:cNvSpPr/>
          <p:nvPr/>
        </p:nvSpPr>
        <p:spPr bwMode="auto">
          <a:xfrm>
            <a:off x="11038491" y="4016610"/>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64" name="584373">
            <a:extLst>
              <a:ext uri="{FF2B5EF4-FFF2-40B4-BE49-F238E27FC236}">
                <a16:creationId xmlns:a16="http://schemas.microsoft.com/office/drawing/2014/main" id="{DE2B2A01-9389-48C5-A259-C685B0531BB2}"/>
              </a:ext>
            </a:extLst>
          </p:cNvPr>
          <p:cNvGrpSpPr/>
          <p:nvPr/>
        </p:nvGrpSpPr>
        <p:grpSpPr>
          <a:xfrm>
            <a:off x="6214576" y="3998447"/>
            <a:ext cx="726507" cy="595734"/>
            <a:chOff x="5159375" y="693738"/>
            <a:chExt cx="476251" cy="390525"/>
          </a:xfrm>
        </p:grpSpPr>
        <p:sp>
          <p:nvSpPr>
            <p:cNvPr id="165" name="Freeform 5">
              <a:extLst>
                <a:ext uri="{FF2B5EF4-FFF2-40B4-BE49-F238E27FC236}">
                  <a16:creationId xmlns:a16="http://schemas.microsoft.com/office/drawing/2014/main" id="{A07C6223-1E0F-4B91-B90F-F2F1D4276995}"/>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66" name="Freeform 6">
              <a:extLst>
                <a:ext uri="{FF2B5EF4-FFF2-40B4-BE49-F238E27FC236}">
                  <a16:creationId xmlns:a16="http://schemas.microsoft.com/office/drawing/2014/main" id="{372F2815-3372-4802-AA1C-6B069E24EA6B}"/>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67" name="329544">
            <a:extLst>
              <a:ext uri="{FF2B5EF4-FFF2-40B4-BE49-F238E27FC236}">
                <a16:creationId xmlns:a16="http://schemas.microsoft.com/office/drawing/2014/main" id="{34A9075D-2177-444D-A1BE-4F9F7AEECFAB}"/>
              </a:ext>
            </a:extLst>
          </p:cNvPr>
          <p:cNvSpPr txBox="1"/>
          <p:nvPr/>
        </p:nvSpPr>
        <p:spPr>
          <a:xfrm>
            <a:off x="6407201" y="3976049"/>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4</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2" name="613131">
            <a:extLst>
              <a:ext uri="{FF2B5EF4-FFF2-40B4-BE49-F238E27FC236}">
                <a16:creationId xmlns:a16="http://schemas.microsoft.com/office/drawing/2014/main" id="{53066061-992C-7337-F9ED-8718E6E78B19}"/>
              </a:ext>
            </a:extLst>
          </p:cNvPr>
          <p:cNvSpPr/>
          <p:nvPr/>
        </p:nvSpPr>
        <p:spPr>
          <a:xfrm>
            <a:off x="3176901" y="838477"/>
            <a:ext cx="5827236"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直播数据分析数据工具</a:t>
            </a:r>
          </a:p>
        </p:txBody>
      </p:sp>
    </p:spTree>
    <p:extLst>
      <p:ext uri="{BB962C8B-B14F-4D97-AF65-F5344CB8AC3E}">
        <p14:creationId xmlns:p14="http://schemas.microsoft.com/office/powerpoint/2010/main" val="3382832702"/>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006538">
            <a:extLst>
              <a:ext uri="{FF2B5EF4-FFF2-40B4-BE49-F238E27FC236}">
                <a16:creationId xmlns:a16="http://schemas.microsoft.com/office/drawing/2014/main" id="{6E90F562-81EF-4356-B1F9-D06CE244C47D}"/>
              </a:ext>
            </a:extLst>
          </p:cNvPr>
          <p:cNvGrpSpPr/>
          <p:nvPr/>
        </p:nvGrpSpPr>
        <p:grpSpPr>
          <a:xfrm>
            <a:off x="1476350" y="1588303"/>
            <a:ext cx="4458626" cy="2090610"/>
            <a:chOff x="1040072" y="1336757"/>
            <a:chExt cx="4897157" cy="2092244"/>
          </a:xfrm>
        </p:grpSpPr>
        <p:sp>
          <p:nvSpPr>
            <p:cNvPr id="135" name="矩形: 圆角 134">
              <a:extLst>
                <a:ext uri="{FF2B5EF4-FFF2-40B4-BE49-F238E27FC236}">
                  <a16:creationId xmlns:a16="http://schemas.microsoft.com/office/drawing/2014/main" id="{B9A82C68-8CDB-4CC6-9A03-E00F9B250ED1}"/>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36" name="任意多边形: 形状 135">
              <a:extLst>
                <a:ext uri="{FF2B5EF4-FFF2-40B4-BE49-F238E27FC236}">
                  <a16:creationId xmlns:a16="http://schemas.microsoft.com/office/drawing/2014/main" id="{4688145B-4015-44E9-8950-BE707859FCF4}"/>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37" name="378968">
            <a:extLst>
              <a:ext uri="{FF2B5EF4-FFF2-40B4-BE49-F238E27FC236}">
                <a16:creationId xmlns:a16="http://schemas.microsoft.com/office/drawing/2014/main" id="{D184A98C-5991-4A64-A754-A8F857B3513E}"/>
              </a:ext>
            </a:extLst>
          </p:cNvPr>
          <p:cNvSpPr/>
          <p:nvPr/>
        </p:nvSpPr>
        <p:spPr>
          <a:xfrm>
            <a:off x="2048592" y="1787327"/>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地域数据分析工具</a:t>
            </a:r>
          </a:p>
        </p:txBody>
      </p:sp>
      <p:sp>
        <p:nvSpPr>
          <p:cNvPr id="138" name="740388">
            <a:extLst>
              <a:ext uri="{FF2B5EF4-FFF2-40B4-BE49-F238E27FC236}">
                <a16:creationId xmlns:a16="http://schemas.microsoft.com/office/drawing/2014/main" id="{260E4A25-7C9C-4843-BF20-CB40F5911EAA}"/>
              </a:ext>
            </a:extLst>
          </p:cNvPr>
          <p:cNvSpPr/>
          <p:nvPr/>
        </p:nvSpPr>
        <p:spPr>
          <a:xfrm>
            <a:off x="1485982" y="2156801"/>
            <a:ext cx="4217796" cy="1542730"/>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分析观众的地理位置分布情况，帮助商家了解不同地区的用户偏好和需求。</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制定针对性的市场营销策略，在不同地区进行精准推广和销售。发现新的潜在市场和用户群体，提供战略决策的参考依据。</a:t>
            </a:r>
          </a:p>
        </p:txBody>
      </p:sp>
      <p:grpSp>
        <p:nvGrpSpPr>
          <p:cNvPr id="139" name="584569">
            <a:extLst>
              <a:ext uri="{FF2B5EF4-FFF2-40B4-BE49-F238E27FC236}">
                <a16:creationId xmlns:a16="http://schemas.microsoft.com/office/drawing/2014/main" id="{5E157405-1C6B-4176-B7C5-1C7301040F30}"/>
              </a:ext>
            </a:extLst>
          </p:cNvPr>
          <p:cNvGrpSpPr/>
          <p:nvPr/>
        </p:nvGrpSpPr>
        <p:grpSpPr>
          <a:xfrm>
            <a:off x="1331669" y="1554910"/>
            <a:ext cx="726507" cy="595734"/>
            <a:chOff x="5159375" y="693738"/>
            <a:chExt cx="476251" cy="390525"/>
          </a:xfrm>
        </p:grpSpPr>
        <p:sp>
          <p:nvSpPr>
            <p:cNvPr id="140" name="Freeform 5">
              <a:extLst>
                <a:ext uri="{FF2B5EF4-FFF2-40B4-BE49-F238E27FC236}">
                  <a16:creationId xmlns:a16="http://schemas.microsoft.com/office/drawing/2014/main" id="{9F50CDD8-1D41-40DA-A55C-6BDAD038F17B}"/>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1" name="Freeform 6">
              <a:extLst>
                <a:ext uri="{FF2B5EF4-FFF2-40B4-BE49-F238E27FC236}">
                  <a16:creationId xmlns:a16="http://schemas.microsoft.com/office/drawing/2014/main" id="{D71BCF35-015C-4180-9D47-EA4E89F5AA6D}"/>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42" name="956989">
            <a:extLst>
              <a:ext uri="{FF2B5EF4-FFF2-40B4-BE49-F238E27FC236}">
                <a16:creationId xmlns:a16="http://schemas.microsoft.com/office/drawing/2014/main" id="{8D0480A4-37AB-4477-941C-084E0A460DF6}"/>
              </a:ext>
            </a:extLst>
          </p:cNvPr>
          <p:cNvSpPr txBox="1"/>
          <p:nvPr/>
        </p:nvSpPr>
        <p:spPr>
          <a:xfrm>
            <a:off x="1524294" y="1532513"/>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5</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43" name="791160">
            <a:extLst>
              <a:ext uri="{FF2B5EF4-FFF2-40B4-BE49-F238E27FC236}">
                <a16:creationId xmlns:a16="http://schemas.microsoft.com/office/drawing/2014/main" id="{E602B730-776A-473F-9C24-7902502CBB27}"/>
              </a:ext>
            </a:extLst>
          </p:cNvPr>
          <p:cNvSpPr/>
          <p:nvPr/>
        </p:nvSpPr>
        <p:spPr bwMode="auto">
          <a:xfrm>
            <a:off x="6439646" y="1585825"/>
            <a:ext cx="4747757" cy="2090609"/>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4" name="163580">
            <a:extLst>
              <a:ext uri="{FF2B5EF4-FFF2-40B4-BE49-F238E27FC236}">
                <a16:creationId xmlns:a16="http://schemas.microsoft.com/office/drawing/2014/main" id="{A00FF9BA-B63C-43E9-A106-FFC525D21425}"/>
              </a:ext>
            </a:extLst>
          </p:cNvPr>
          <p:cNvSpPr/>
          <p:nvPr/>
        </p:nvSpPr>
        <p:spPr>
          <a:xfrm>
            <a:off x="6931499" y="1784850"/>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观众互动分析工具</a:t>
            </a:r>
          </a:p>
        </p:txBody>
      </p:sp>
      <p:sp>
        <p:nvSpPr>
          <p:cNvPr id="145" name="435009">
            <a:extLst>
              <a:ext uri="{FF2B5EF4-FFF2-40B4-BE49-F238E27FC236}">
                <a16:creationId xmlns:a16="http://schemas.microsoft.com/office/drawing/2014/main" id="{27CBD029-8CF5-4017-820B-7D96350F0349}"/>
              </a:ext>
            </a:extLst>
          </p:cNvPr>
          <p:cNvSpPr/>
          <p:nvPr/>
        </p:nvSpPr>
        <p:spPr>
          <a:xfrm>
            <a:off x="6456901" y="2170819"/>
            <a:ext cx="4581590" cy="1542730"/>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记录和分析观众在直播时的互动行为，比如点赞、评论、分享等。</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了解观众对直播内容的喜好和参与度，提升直播互动的体验和用户黏性；观察观众的行为变化，优化直播策略，提高直播带货的效果。</a:t>
            </a:r>
          </a:p>
        </p:txBody>
      </p:sp>
      <p:sp>
        <p:nvSpPr>
          <p:cNvPr id="146" name="370280">
            <a:extLst>
              <a:ext uri="{FF2B5EF4-FFF2-40B4-BE49-F238E27FC236}">
                <a16:creationId xmlns:a16="http://schemas.microsoft.com/office/drawing/2014/main" id="{79C3695F-5E68-438B-94CF-12C853951F1A}"/>
              </a:ext>
            </a:extLst>
          </p:cNvPr>
          <p:cNvSpPr/>
          <p:nvPr/>
        </p:nvSpPr>
        <p:spPr bwMode="auto">
          <a:xfrm>
            <a:off x="11019698" y="1585825"/>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47" name="641600">
            <a:extLst>
              <a:ext uri="{FF2B5EF4-FFF2-40B4-BE49-F238E27FC236}">
                <a16:creationId xmlns:a16="http://schemas.microsoft.com/office/drawing/2014/main" id="{9B85410E-D8B1-42CB-A0D4-98C1E766CB2A}"/>
              </a:ext>
            </a:extLst>
          </p:cNvPr>
          <p:cNvGrpSpPr/>
          <p:nvPr/>
        </p:nvGrpSpPr>
        <p:grpSpPr>
          <a:xfrm>
            <a:off x="6214576" y="1552433"/>
            <a:ext cx="726507" cy="595734"/>
            <a:chOff x="5159375" y="693738"/>
            <a:chExt cx="476251" cy="390525"/>
          </a:xfrm>
        </p:grpSpPr>
        <p:sp>
          <p:nvSpPr>
            <p:cNvPr id="148" name="Freeform 5">
              <a:extLst>
                <a:ext uri="{FF2B5EF4-FFF2-40B4-BE49-F238E27FC236}">
                  <a16:creationId xmlns:a16="http://schemas.microsoft.com/office/drawing/2014/main" id="{8FC6B77D-1DED-4E8A-93E8-AD270FE95FE4}"/>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9" name="Freeform 6">
              <a:extLst>
                <a:ext uri="{FF2B5EF4-FFF2-40B4-BE49-F238E27FC236}">
                  <a16:creationId xmlns:a16="http://schemas.microsoft.com/office/drawing/2014/main" id="{BA8F3E75-F4DE-42C1-8C6D-BEE503861F75}"/>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0" name="003020">
            <a:extLst>
              <a:ext uri="{FF2B5EF4-FFF2-40B4-BE49-F238E27FC236}">
                <a16:creationId xmlns:a16="http://schemas.microsoft.com/office/drawing/2014/main" id="{9CCD8D45-7B6A-4A5A-B092-B51F6BF943B6}"/>
              </a:ext>
            </a:extLst>
          </p:cNvPr>
          <p:cNvSpPr txBox="1"/>
          <p:nvPr/>
        </p:nvSpPr>
        <p:spPr>
          <a:xfrm>
            <a:off x="6407201" y="153003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6</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grpSp>
        <p:nvGrpSpPr>
          <p:cNvPr id="151" name="848201">
            <a:extLst>
              <a:ext uri="{FF2B5EF4-FFF2-40B4-BE49-F238E27FC236}">
                <a16:creationId xmlns:a16="http://schemas.microsoft.com/office/drawing/2014/main" id="{43F70A70-81A8-41A3-9EFA-8C6815CF307C}"/>
              </a:ext>
            </a:extLst>
          </p:cNvPr>
          <p:cNvGrpSpPr/>
          <p:nvPr/>
        </p:nvGrpSpPr>
        <p:grpSpPr>
          <a:xfrm>
            <a:off x="1476349" y="4034317"/>
            <a:ext cx="4458627" cy="2090610"/>
            <a:chOff x="1040072" y="1336757"/>
            <a:chExt cx="4897157" cy="2092244"/>
          </a:xfrm>
        </p:grpSpPr>
        <p:sp>
          <p:nvSpPr>
            <p:cNvPr id="152" name="矩形: 圆角 151">
              <a:extLst>
                <a:ext uri="{FF2B5EF4-FFF2-40B4-BE49-F238E27FC236}">
                  <a16:creationId xmlns:a16="http://schemas.microsoft.com/office/drawing/2014/main" id="{933D1B6B-E051-46CF-BF63-A8D2819D177F}"/>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3" name="任意多边形: 形状 152">
              <a:extLst>
                <a:ext uri="{FF2B5EF4-FFF2-40B4-BE49-F238E27FC236}">
                  <a16:creationId xmlns:a16="http://schemas.microsoft.com/office/drawing/2014/main" id="{BF73CB9F-5708-4712-80AE-72D586C8061B}"/>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4" name="210621">
            <a:extLst>
              <a:ext uri="{FF2B5EF4-FFF2-40B4-BE49-F238E27FC236}">
                <a16:creationId xmlns:a16="http://schemas.microsoft.com/office/drawing/2014/main" id="{AAD10162-D685-46F2-9613-7EBB38FDE3E3}"/>
              </a:ext>
            </a:extLst>
          </p:cNvPr>
          <p:cNvSpPr/>
          <p:nvPr/>
        </p:nvSpPr>
        <p:spPr>
          <a:xfrm>
            <a:off x="2048592" y="4233340"/>
            <a:ext cx="3760248" cy="399981"/>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竞品分析工具</a:t>
            </a:r>
          </a:p>
        </p:txBody>
      </p:sp>
      <p:sp>
        <p:nvSpPr>
          <p:cNvPr id="155" name="055802">
            <a:extLst>
              <a:ext uri="{FF2B5EF4-FFF2-40B4-BE49-F238E27FC236}">
                <a16:creationId xmlns:a16="http://schemas.microsoft.com/office/drawing/2014/main" id="{F70E37EF-D57F-4620-B954-C5AEE507C71B}"/>
              </a:ext>
            </a:extLst>
          </p:cNvPr>
          <p:cNvSpPr/>
          <p:nvPr/>
        </p:nvSpPr>
        <p:spPr>
          <a:xfrm>
            <a:off x="1535090" y="4618306"/>
            <a:ext cx="4149141" cy="1542730"/>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了解同行业内其他商家的直播情况和效果。</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了解竞争对手的优势和劣势，发现自身的差距和提升空间。</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把握市场趋势，制定更准确的市场竞争策略，实现差异化竞争。</a:t>
            </a:r>
          </a:p>
        </p:txBody>
      </p:sp>
      <p:grpSp>
        <p:nvGrpSpPr>
          <p:cNvPr id="156" name="427222">
            <a:extLst>
              <a:ext uri="{FF2B5EF4-FFF2-40B4-BE49-F238E27FC236}">
                <a16:creationId xmlns:a16="http://schemas.microsoft.com/office/drawing/2014/main" id="{42E212A9-31D6-4DEC-BA9D-4F797610D84F}"/>
              </a:ext>
            </a:extLst>
          </p:cNvPr>
          <p:cNvGrpSpPr/>
          <p:nvPr/>
        </p:nvGrpSpPr>
        <p:grpSpPr>
          <a:xfrm>
            <a:off x="1331669" y="4000924"/>
            <a:ext cx="726507" cy="595734"/>
            <a:chOff x="5159375" y="693738"/>
            <a:chExt cx="476251" cy="390525"/>
          </a:xfrm>
        </p:grpSpPr>
        <p:sp>
          <p:nvSpPr>
            <p:cNvPr id="157" name="Freeform 5">
              <a:extLst>
                <a:ext uri="{FF2B5EF4-FFF2-40B4-BE49-F238E27FC236}">
                  <a16:creationId xmlns:a16="http://schemas.microsoft.com/office/drawing/2014/main" id="{71CBFF3B-66F0-4C11-A711-A2DBF63186EE}"/>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8" name="Freeform 6">
              <a:extLst>
                <a:ext uri="{FF2B5EF4-FFF2-40B4-BE49-F238E27FC236}">
                  <a16:creationId xmlns:a16="http://schemas.microsoft.com/office/drawing/2014/main" id="{30596FDC-4882-4992-B438-D90FA9483292}"/>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9" name="799642">
            <a:extLst>
              <a:ext uri="{FF2B5EF4-FFF2-40B4-BE49-F238E27FC236}">
                <a16:creationId xmlns:a16="http://schemas.microsoft.com/office/drawing/2014/main" id="{9DFFB924-F5C9-4375-93F0-45FBB3FDEB0F}"/>
              </a:ext>
            </a:extLst>
          </p:cNvPr>
          <p:cNvSpPr txBox="1"/>
          <p:nvPr/>
        </p:nvSpPr>
        <p:spPr>
          <a:xfrm>
            <a:off x="1524294" y="397852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7</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60" name="633823">
            <a:extLst>
              <a:ext uri="{FF2B5EF4-FFF2-40B4-BE49-F238E27FC236}">
                <a16:creationId xmlns:a16="http://schemas.microsoft.com/office/drawing/2014/main" id="{8C35818E-3DC6-46C9-80A3-BC21DF909D8C}"/>
              </a:ext>
            </a:extLst>
          </p:cNvPr>
          <p:cNvSpPr/>
          <p:nvPr/>
        </p:nvSpPr>
        <p:spPr bwMode="auto">
          <a:xfrm>
            <a:off x="6439645" y="4031839"/>
            <a:ext cx="4763688" cy="2090609"/>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61" name="905343">
            <a:extLst>
              <a:ext uri="{FF2B5EF4-FFF2-40B4-BE49-F238E27FC236}">
                <a16:creationId xmlns:a16="http://schemas.microsoft.com/office/drawing/2014/main" id="{BE87BDCF-06BA-4053-9A67-7A81EB1724D8}"/>
              </a:ext>
            </a:extLst>
          </p:cNvPr>
          <p:cNvSpPr/>
          <p:nvPr/>
        </p:nvSpPr>
        <p:spPr>
          <a:xfrm>
            <a:off x="6931499" y="4230863"/>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用户画像分析工具</a:t>
            </a:r>
          </a:p>
        </p:txBody>
      </p:sp>
      <p:sp>
        <p:nvSpPr>
          <p:cNvPr id="162" name="377773">
            <a:extLst>
              <a:ext uri="{FF2B5EF4-FFF2-40B4-BE49-F238E27FC236}">
                <a16:creationId xmlns:a16="http://schemas.microsoft.com/office/drawing/2014/main" id="{0C4BA40B-CF38-4A16-A88F-18AFA5114B35}"/>
              </a:ext>
            </a:extLst>
          </p:cNvPr>
          <p:cNvSpPr/>
          <p:nvPr/>
        </p:nvSpPr>
        <p:spPr>
          <a:xfrm>
            <a:off x="6649443" y="4579718"/>
            <a:ext cx="4337058" cy="1542730"/>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通过各种资源数据分析手段，综合分析观众的个人信息和行为数据，构建用户画像。</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了解观众的兴趣特点、消费习惯和购买能力，提供个性化的产品和服务。精准定位和市场细分，提高直播带货的销售效果。</a:t>
            </a:r>
          </a:p>
        </p:txBody>
      </p:sp>
      <p:sp>
        <p:nvSpPr>
          <p:cNvPr id="163" name="112944">
            <a:extLst>
              <a:ext uri="{FF2B5EF4-FFF2-40B4-BE49-F238E27FC236}">
                <a16:creationId xmlns:a16="http://schemas.microsoft.com/office/drawing/2014/main" id="{27853A5B-0AAC-46D6-B9C7-105E9596861F}"/>
              </a:ext>
            </a:extLst>
          </p:cNvPr>
          <p:cNvSpPr/>
          <p:nvPr/>
        </p:nvSpPr>
        <p:spPr bwMode="auto">
          <a:xfrm>
            <a:off x="11038491" y="4016610"/>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64" name="584373">
            <a:extLst>
              <a:ext uri="{FF2B5EF4-FFF2-40B4-BE49-F238E27FC236}">
                <a16:creationId xmlns:a16="http://schemas.microsoft.com/office/drawing/2014/main" id="{DE2B2A01-9389-48C5-A259-C685B0531BB2}"/>
              </a:ext>
            </a:extLst>
          </p:cNvPr>
          <p:cNvGrpSpPr/>
          <p:nvPr/>
        </p:nvGrpSpPr>
        <p:grpSpPr>
          <a:xfrm>
            <a:off x="6214576" y="3998447"/>
            <a:ext cx="726507" cy="595734"/>
            <a:chOff x="5159375" y="693738"/>
            <a:chExt cx="476251" cy="390525"/>
          </a:xfrm>
        </p:grpSpPr>
        <p:sp>
          <p:nvSpPr>
            <p:cNvPr id="165" name="Freeform 5">
              <a:extLst>
                <a:ext uri="{FF2B5EF4-FFF2-40B4-BE49-F238E27FC236}">
                  <a16:creationId xmlns:a16="http://schemas.microsoft.com/office/drawing/2014/main" id="{A07C6223-1E0F-4B91-B90F-F2F1D4276995}"/>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66" name="Freeform 6">
              <a:extLst>
                <a:ext uri="{FF2B5EF4-FFF2-40B4-BE49-F238E27FC236}">
                  <a16:creationId xmlns:a16="http://schemas.microsoft.com/office/drawing/2014/main" id="{372F2815-3372-4802-AA1C-6B069E24EA6B}"/>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67" name="329544">
            <a:extLst>
              <a:ext uri="{FF2B5EF4-FFF2-40B4-BE49-F238E27FC236}">
                <a16:creationId xmlns:a16="http://schemas.microsoft.com/office/drawing/2014/main" id="{34A9075D-2177-444D-A1BE-4F9F7AEECFAB}"/>
              </a:ext>
            </a:extLst>
          </p:cNvPr>
          <p:cNvSpPr txBox="1"/>
          <p:nvPr/>
        </p:nvSpPr>
        <p:spPr>
          <a:xfrm>
            <a:off x="6407201" y="3976049"/>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8</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2" name="613131">
            <a:extLst>
              <a:ext uri="{FF2B5EF4-FFF2-40B4-BE49-F238E27FC236}">
                <a16:creationId xmlns:a16="http://schemas.microsoft.com/office/drawing/2014/main" id="{53066061-992C-7337-F9ED-8718E6E78B19}"/>
              </a:ext>
            </a:extLst>
          </p:cNvPr>
          <p:cNvSpPr/>
          <p:nvPr/>
        </p:nvSpPr>
        <p:spPr>
          <a:xfrm>
            <a:off x="3176901" y="838477"/>
            <a:ext cx="5827236"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直播数据分析数据工具</a:t>
            </a:r>
          </a:p>
        </p:txBody>
      </p:sp>
    </p:spTree>
    <p:extLst>
      <p:ext uri="{BB962C8B-B14F-4D97-AF65-F5344CB8AC3E}">
        <p14:creationId xmlns:p14="http://schemas.microsoft.com/office/powerpoint/2010/main" val="3332642055"/>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006538">
            <a:extLst>
              <a:ext uri="{FF2B5EF4-FFF2-40B4-BE49-F238E27FC236}">
                <a16:creationId xmlns:a16="http://schemas.microsoft.com/office/drawing/2014/main" id="{6E90F562-81EF-4356-B1F9-D06CE244C47D}"/>
              </a:ext>
            </a:extLst>
          </p:cNvPr>
          <p:cNvGrpSpPr/>
          <p:nvPr/>
        </p:nvGrpSpPr>
        <p:grpSpPr>
          <a:xfrm>
            <a:off x="1476350" y="1588303"/>
            <a:ext cx="4458626" cy="2090610"/>
            <a:chOff x="1040072" y="1336757"/>
            <a:chExt cx="4897157" cy="2092244"/>
          </a:xfrm>
        </p:grpSpPr>
        <p:sp>
          <p:nvSpPr>
            <p:cNvPr id="135" name="矩形: 圆角 134">
              <a:extLst>
                <a:ext uri="{FF2B5EF4-FFF2-40B4-BE49-F238E27FC236}">
                  <a16:creationId xmlns:a16="http://schemas.microsoft.com/office/drawing/2014/main" id="{B9A82C68-8CDB-4CC6-9A03-E00F9B250ED1}"/>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36" name="任意多边形: 形状 135">
              <a:extLst>
                <a:ext uri="{FF2B5EF4-FFF2-40B4-BE49-F238E27FC236}">
                  <a16:creationId xmlns:a16="http://schemas.microsoft.com/office/drawing/2014/main" id="{4688145B-4015-44E9-8950-BE707859FCF4}"/>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37" name="378968">
            <a:extLst>
              <a:ext uri="{FF2B5EF4-FFF2-40B4-BE49-F238E27FC236}">
                <a16:creationId xmlns:a16="http://schemas.microsoft.com/office/drawing/2014/main" id="{D184A98C-5991-4A64-A754-A8F857B3513E}"/>
              </a:ext>
            </a:extLst>
          </p:cNvPr>
          <p:cNvSpPr/>
          <p:nvPr/>
        </p:nvSpPr>
        <p:spPr>
          <a:xfrm>
            <a:off x="2048592" y="1787327"/>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直播后台</a:t>
            </a:r>
          </a:p>
        </p:txBody>
      </p:sp>
      <p:sp>
        <p:nvSpPr>
          <p:cNvPr id="138" name="740388">
            <a:extLst>
              <a:ext uri="{FF2B5EF4-FFF2-40B4-BE49-F238E27FC236}">
                <a16:creationId xmlns:a16="http://schemas.microsoft.com/office/drawing/2014/main" id="{260E4A25-7C9C-4843-BF20-CB40F5911EAA}"/>
              </a:ext>
            </a:extLst>
          </p:cNvPr>
          <p:cNvSpPr/>
          <p:nvPr/>
        </p:nvSpPr>
        <p:spPr>
          <a:xfrm>
            <a:off x="1485982" y="2156801"/>
            <a:ext cx="4217796" cy="952568"/>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以抖音为例，抖音后台直接获取相关数据的操作“创作者服务中心”</a:t>
            </a:r>
            <a:r>
              <a:rPr lang="en-US" altLang="zh-CN" sz="1598" dirty="0">
                <a:solidFill>
                  <a:srgbClr val="000000"/>
                </a:solidFill>
                <a:latin typeface="优设标题黑" panose="00000500000000000000" pitchFamily="2" charset="-122"/>
                <a:ea typeface="优设标题黑" panose="00000500000000000000" pitchFamily="2" charset="-122"/>
                <a:sym typeface="+mn-lt"/>
              </a:rPr>
              <a:t>—“</a:t>
            </a:r>
            <a:r>
              <a:rPr lang="zh-CN" altLang="en-US" sz="1598" dirty="0">
                <a:solidFill>
                  <a:srgbClr val="000000"/>
                </a:solidFill>
                <a:latin typeface="优设标题黑" panose="00000500000000000000" pitchFamily="2" charset="-122"/>
                <a:ea typeface="优设标题黑" panose="00000500000000000000" pitchFamily="2" charset="-122"/>
                <a:sym typeface="+mn-lt"/>
              </a:rPr>
              <a:t>主播中心”查看数据。</a:t>
            </a:r>
          </a:p>
        </p:txBody>
      </p:sp>
      <p:grpSp>
        <p:nvGrpSpPr>
          <p:cNvPr id="139" name="584569">
            <a:extLst>
              <a:ext uri="{FF2B5EF4-FFF2-40B4-BE49-F238E27FC236}">
                <a16:creationId xmlns:a16="http://schemas.microsoft.com/office/drawing/2014/main" id="{5E157405-1C6B-4176-B7C5-1C7301040F30}"/>
              </a:ext>
            </a:extLst>
          </p:cNvPr>
          <p:cNvGrpSpPr/>
          <p:nvPr/>
        </p:nvGrpSpPr>
        <p:grpSpPr>
          <a:xfrm>
            <a:off x="1331669" y="1554910"/>
            <a:ext cx="726507" cy="595734"/>
            <a:chOff x="5159375" y="693738"/>
            <a:chExt cx="476251" cy="390525"/>
          </a:xfrm>
        </p:grpSpPr>
        <p:sp>
          <p:nvSpPr>
            <p:cNvPr id="140" name="Freeform 5">
              <a:extLst>
                <a:ext uri="{FF2B5EF4-FFF2-40B4-BE49-F238E27FC236}">
                  <a16:creationId xmlns:a16="http://schemas.microsoft.com/office/drawing/2014/main" id="{9F50CDD8-1D41-40DA-A55C-6BDAD038F17B}"/>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1" name="Freeform 6">
              <a:extLst>
                <a:ext uri="{FF2B5EF4-FFF2-40B4-BE49-F238E27FC236}">
                  <a16:creationId xmlns:a16="http://schemas.microsoft.com/office/drawing/2014/main" id="{D71BCF35-015C-4180-9D47-EA4E89F5AA6D}"/>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42" name="956989">
            <a:extLst>
              <a:ext uri="{FF2B5EF4-FFF2-40B4-BE49-F238E27FC236}">
                <a16:creationId xmlns:a16="http://schemas.microsoft.com/office/drawing/2014/main" id="{8D0480A4-37AB-4477-941C-084E0A460DF6}"/>
              </a:ext>
            </a:extLst>
          </p:cNvPr>
          <p:cNvSpPr txBox="1"/>
          <p:nvPr/>
        </p:nvSpPr>
        <p:spPr>
          <a:xfrm>
            <a:off x="1241184" y="1585825"/>
            <a:ext cx="695024" cy="461665"/>
          </a:xfrm>
          <a:prstGeom prst="rect">
            <a:avLst/>
          </a:prstGeom>
          <a:noFill/>
        </p:spPr>
        <p:txBody>
          <a:bodyPr wrap="square" rtlCol="0">
            <a:spAutoFit/>
          </a:bodyPr>
          <a:lstStyle/>
          <a:p>
            <a:pPr defTabSz="914034" fontAlgn="base">
              <a:spcBef>
                <a:spcPct val="0"/>
              </a:spcBef>
              <a:spcAft>
                <a:spcPct val="0"/>
              </a:spcAft>
            </a:pPr>
            <a:r>
              <a:rPr lang="zh-CN" altLang="en-US" sz="2400" b="1" dirty="0">
                <a:solidFill>
                  <a:srgbClr val="FFFFFF"/>
                </a:solidFill>
                <a:latin typeface="优设标题黑" panose="00000500000000000000" pitchFamily="2" charset="-122"/>
                <a:ea typeface="优设标题黑" panose="00000500000000000000" pitchFamily="2" charset="-122"/>
              </a:rPr>
              <a:t>（</a:t>
            </a:r>
            <a:r>
              <a:rPr lang="en-US" altLang="zh-CN" sz="2400" b="1" dirty="0">
                <a:solidFill>
                  <a:srgbClr val="FFFFFF"/>
                </a:solidFill>
                <a:latin typeface="优设标题黑" panose="00000500000000000000" pitchFamily="2" charset="-122"/>
                <a:ea typeface="优设标题黑" panose="00000500000000000000" pitchFamily="2" charset="-122"/>
              </a:rPr>
              <a:t>1</a:t>
            </a:r>
            <a:r>
              <a:rPr lang="zh-CN" altLang="en-US" sz="2400" b="1" dirty="0">
                <a:solidFill>
                  <a:srgbClr val="FFFFFF"/>
                </a:solidFill>
                <a:latin typeface="优设标题黑" panose="00000500000000000000" pitchFamily="2" charset="-122"/>
                <a:ea typeface="优设标题黑" panose="00000500000000000000" pitchFamily="2" charset="-122"/>
              </a:rPr>
              <a:t>）</a:t>
            </a:r>
          </a:p>
        </p:txBody>
      </p:sp>
      <p:sp>
        <p:nvSpPr>
          <p:cNvPr id="143" name="791160">
            <a:extLst>
              <a:ext uri="{FF2B5EF4-FFF2-40B4-BE49-F238E27FC236}">
                <a16:creationId xmlns:a16="http://schemas.microsoft.com/office/drawing/2014/main" id="{E602B730-776A-473F-9C24-7902502CBB27}"/>
              </a:ext>
            </a:extLst>
          </p:cNvPr>
          <p:cNvSpPr/>
          <p:nvPr/>
        </p:nvSpPr>
        <p:spPr bwMode="auto">
          <a:xfrm>
            <a:off x="6439646" y="1585825"/>
            <a:ext cx="4747757" cy="2090609"/>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4" name="163580">
            <a:extLst>
              <a:ext uri="{FF2B5EF4-FFF2-40B4-BE49-F238E27FC236}">
                <a16:creationId xmlns:a16="http://schemas.microsoft.com/office/drawing/2014/main" id="{A00FF9BA-B63C-43E9-A106-FFC525D21425}"/>
              </a:ext>
            </a:extLst>
          </p:cNvPr>
          <p:cNvSpPr/>
          <p:nvPr/>
        </p:nvSpPr>
        <p:spPr>
          <a:xfrm>
            <a:off x="6931499" y="1784850"/>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第三方平台</a:t>
            </a:r>
            <a:r>
              <a:rPr lang="en-US" altLang="zh-CN" sz="1999" dirty="0">
                <a:solidFill>
                  <a:srgbClr val="000000"/>
                </a:solidFill>
                <a:latin typeface="优设标题黑" panose="00000500000000000000" pitchFamily="2" charset="-122"/>
                <a:ea typeface="优设标题黑" panose="00000500000000000000" pitchFamily="2" charset="-122"/>
                <a:cs typeface="+mn-ea"/>
                <a:sym typeface="+mn-lt"/>
              </a:rPr>
              <a:t>-</a:t>
            </a: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蝉妈妈</a:t>
            </a:r>
          </a:p>
        </p:txBody>
      </p:sp>
      <p:sp>
        <p:nvSpPr>
          <p:cNvPr id="145" name="435009">
            <a:extLst>
              <a:ext uri="{FF2B5EF4-FFF2-40B4-BE49-F238E27FC236}">
                <a16:creationId xmlns:a16="http://schemas.microsoft.com/office/drawing/2014/main" id="{27CBD029-8CF5-4017-820B-7D96350F0349}"/>
              </a:ext>
            </a:extLst>
          </p:cNvPr>
          <p:cNvSpPr/>
          <p:nvPr/>
        </p:nvSpPr>
        <p:spPr>
          <a:xfrm>
            <a:off x="6438464" y="2288476"/>
            <a:ext cx="4581590" cy="1247649"/>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蝉妈妈</a:t>
            </a:r>
            <a:r>
              <a:rPr lang="en-US" altLang="zh-CN" sz="1598" dirty="0">
                <a:solidFill>
                  <a:srgbClr val="000000"/>
                </a:solidFill>
                <a:latin typeface="优设标题黑" panose="00000500000000000000" pitchFamily="2" charset="-122"/>
                <a:ea typeface="优设标题黑" panose="00000500000000000000" pitchFamily="2" charset="-122"/>
                <a:sym typeface="+mn-lt"/>
              </a:rPr>
              <a:t>——</a:t>
            </a:r>
            <a:r>
              <a:rPr lang="zh-CN" altLang="en-US" sz="1598" dirty="0">
                <a:solidFill>
                  <a:srgbClr val="000000"/>
                </a:solidFill>
                <a:latin typeface="优设标题黑" panose="00000500000000000000" pitchFamily="2" charset="-122"/>
                <a:ea typeface="优设标题黑" panose="00000500000000000000" pitchFamily="2" charset="-122"/>
                <a:sym typeface="+mn-lt"/>
              </a:rPr>
              <a:t>抖音数据平台</a:t>
            </a:r>
          </a:p>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蝉妈妈</a:t>
            </a:r>
            <a:r>
              <a:rPr lang="en-US" altLang="zh-CN" sz="1598" dirty="0">
                <a:solidFill>
                  <a:srgbClr val="000000"/>
                </a:solidFill>
                <a:latin typeface="优设标题黑" panose="00000500000000000000" pitchFamily="2" charset="-122"/>
                <a:ea typeface="优设标题黑" panose="00000500000000000000" pitchFamily="2" charset="-122"/>
                <a:sym typeface="+mn-lt"/>
              </a:rPr>
              <a:t>——</a:t>
            </a:r>
            <a:r>
              <a:rPr lang="zh-CN" altLang="en-US" sz="1598" dirty="0">
                <a:solidFill>
                  <a:srgbClr val="000000"/>
                </a:solidFill>
                <a:latin typeface="优设标题黑" panose="00000500000000000000" pitchFamily="2" charset="-122"/>
                <a:ea typeface="优设标题黑" panose="00000500000000000000" pitchFamily="2" charset="-122"/>
                <a:sym typeface="+mn-lt"/>
              </a:rPr>
              <a:t>小红书数据平台</a:t>
            </a:r>
          </a:p>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蝉妈妈</a:t>
            </a:r>
            <a:r>
              <a:rPr lang="en-US" altLang="zh-CN" sz="1598" dirty="0">
                <a:solidFill>
                  <a:srgbClr val="000000"/>
                </a:solidFill>
                <a:latin typeface="优设标题黑" panose="00000500000000000000" pitchFamily="2" charset="-122"/>
                <a:ea typeface="优设标题黑" panose="00000500000000000000" pitchFamily="2" charset="-122"/>
                <a:sym typeface="+mn-lt"/>
              </a:rPr>
              <a:t>——</a:t>
            </a:r>
            <a:r>
              <a:rPr lang="zh-CN" altLang="en-US" sz="1598" dirty="0">
                <a:solidFill>
                  <a:srgbClr val="000000"/>
                </a:solidFill>
                <a:latin typeface="优设标题黑" panose="00000500000000000000" pitchFamily="2" charset="-122"/>
                <a:ea typeface="优设标题黑" panose="00000500000000000000" pitchFamily="2" charset="-122"/>
                <a:sym typeface="+mn-lt"/>
              </a:rPr>
              <a:t>蝉学院</a:t>
            </a:r>
          </a:p>
          <a:p>
            <a:pPr algn="just" defTabSz="914034" fontAlgn="base">
              <a:lnSpc>
                <a:spcPct val="120000"/>
              </a:lnSpc>
              <a:spcBef>
                <a:spcPct val="0"/>
              </a:spcBef>
              <a:spcAft>
                <a:spcPct val="0"/>
              </a:spcAft>
            </a:pPr>
            <a:endParaRPr lang="zh-CN" altLang="en-US" sz="1598" dirty="0">
              <a:solidFill>
                <a:srgbClr val="000000"/>
              </a:solidFill>
              <a:latin typeface="优设标题黑" panose="00000500000000000000" pitchFamily="2" charset="-122"/>
              <a:ea typeface="优设标题黑" panose="00000500000000000000" pitchFamily="2" charset="-122"/>
              <a:sym typeface="+mn-lt"/>
            </a:endParaRPr>
          </a:p>
        </p:txBody>
      </p:sp>
      <p:sp>
        <p:nvSpPr>
          <p:cNvPr id="146" name="370280">
            <a:extLst>
              <a:ext uri="{FF2B5EF4-FFF2-40B4-BE49-F238E27FC236}">
                <a16:creationId xmlns:a16="http://schemas.microsoft.com/office/drawing/2014/main" id="{79C3695F-5E68-438B-94CF-12C853951F1A}"/>
              </a:ext>
            </a:extLst>
          </p:cNvPr>
          <p:cNvSpPr/>
          <p:nvPr/>
        </p:nvSpPr>
        <p:spPr bwMode="auto">
          <a:xfrm>
            <a:off x="11019698" y="1585825"/>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47" name="641600">
            <a:extLst>
              <a:ext uri="{FF2B5EF4-FFF2-40B4-BE49-F238E27FC236}">
                <a16:creationId xmlns:a16="http://schemas.microsoft.com/office/drawing/2014/main" id="{9B85410E-D8B1-42CB-A0D4-98C1E766CB2A}"/>
              </a:ext>
            </a:extLst>
          </p:cNvPr>
          <p:cNvGrpSpPr/>
          <p:nvPr/>
        </p:nvGrpSpPr>
        <p:grpSpPr>
          <a:xfrm>
            <a:off x="6214576" y="1552433"/>
            <a:ext cx="726507" cy="595734"/>
            <a:chOff x="5159375" y="693738"/>
            <a:chExt cx="476251" cy="390525"/>
          </a:xfrm>
        </p:grpSpPr>
        <p:sp>
          <p:nvSpPr>
            <p:cNvPr id="148" name="Freeform 5">
              <a:extLst>
                <a:ext uri="{FF2B5EF4-FFF2-40B4-BE49-F238E27FC236}">
                  <a16:creationId xmlns:a16="http://schemas.microsoft.com/office/drawing/2014/main" id="{8FC6B77D-1DED-4E8A-93E8-AD270FE95FE4}"/>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9" name="Freeform 6">
              <a:extLst>
                <a:ext uri="{FF2B5EF4-FFF2-40B4-BE49-F238E27FC236}">
                  <a16:creationId xmlns:a16="http://schemas.microsoft.com/office/drawing/2014/main" id="{BA8F3E75-F4DE-42C1-8C6D-BEE503861F75}"/>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grpSp>
        <p:nvGrpSpPr>
          <p:cNvPr id="151" name="848201">
            <a:extLst>
              <a:ext uri="{FF2B5EF4-FFF2-40B4-BE49-F238E27FC236}">
                <a16:creationId xmlns:a16="http://schemas.microsoft.com/office/drawing/2014/main" id="{43F70A70-81A8-41A3-9EFA-8C6815CF307C}"/>
              </a:ext>
            </a:extLst>
          </p:cNvPr>
          <p:cNvGrpSpPr/>
          <p:nvPr/>
        </p:nvGrpSpPr>
        <p:grpSpPr>
          <a:xfrm>
            <a:off x="1476349" y="4034317"/>
            <a:ext cx="4458627" cy="2090610"/>
            <a:chOff x="1040072" y="1336757"/>
            <a:chExt cx="4897157" cy="2092244"/>
          </a:xfrm>
        </p:grpSpPr>
        <p:sp>
          <p:nvSpPr>
            <p:cNvPr id="152" name="矩形: 圆角 151">
              <a:extLst>
                <a:ext uri="{FF2B5EF4-FFF2-40B4-BE49-F238E27FC236}">
                  <a16:creationId xmlns:a16="http://schemas.microsoft.com/office/drawing/2014/main" id="{933D1B6B-E051-46CF-BF63-A8D2819D177F}"/>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3" name="任意多边形: 形状 152">
              <a:extLst>
                <a:ext uri="{FF2B5EF4-FFF2-40B4-BE49-F238E27FC236}">
                  <a16:creationId xmlns:a16="http://schemas.microsoft.com/office/drawing/2014/main" id="{BF73CB9F-5708-4712-80AE-72D586C8061B}"/>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4" name="210621">
            <a:extLst>
              <a:ext uri="{FF2B5EF4-FFF2-40B4-BE49-F238E27FC236}">
                <a16:creationId xmlns:a16="http://schemas.microsoft.com/office/drawing/2014/main" id="{AAD10162-D685-46F2-9613-7EBB38FDE3E3}"/>
              </a:ext>
            </a:extLst>
          </p:cNvPr>
          <p:cNvSpPr/>
          <p:nvPr/>
        </p:nvSpPr>
        <p:spPr>
          <a:xfrm>
            <a:off x="2048592" y="4233340"/>
            <a:ext cx="3760248" cy="399981"/>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第三方平台</a:t>
            </a:r>
            <a:r>
              <a:rPr lang="en-US" altLang="zh-CN" sz="1999" dirty="0">
                <a:solidFill>
                  <a:srgbClr val="000000"/>
                </a:solidFill>
                <a:latin typeface="优设标题黑" panose="00000500000000000000" pitchFamily="2" charset="-122"/>
                <a:ea typeface="优设标题黑" panose="00000500000000000000" pitchFamily="2" charset="-122"/>
                <a:cs typeface="+mn-ea"/>
                <a:sym typeface="+mn-lt"/>
              </a:rPr>
              <a:t>-</a:t>
            </a: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飞瓜数据</a:t>
            </a:r>
          </a:p>
        </p:txBody>
      </p:sp>
      <p:sp>
        <p:nvSpPr>
          <p:cNvPr id="155" name="055802">
            <a:extLst>
              <a:ext uri="{FF2B5EF4-FFF2-40B4-BE49-F238E27FC236}">
                <a16:creationId xmlns:a16="http://schemas.microsoft.com/office/drawing/2014/main" id="{F70E37EF-D57F-4620-B954-C5AEE507C71B}"/>
              </a:ext>
            </a:extLst>
          </p:cNvPr>
          <p:cNvSpPr/>
          <p:nvPr/>
        </p:nvSpPr>
        <p:spPr>
          <a:xfrm>
            <a:off x="1520309" y="4589427"/>
            <a:ext cx="4149141" cy="1542730"/>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Wingdings" panose="05000000000000000000" pitchFamily="2" charset="2"/>
              <a:buChar char="Ø"/>
            </a:pPr>
            <a:r>
              <a:rPr lang="zh-CN" altLang="en-US" sz="1598" dirty="0">
                <a:solidFill>
                  <a:srgbClr val="000000"/>
                </a:solidFill>
                <a:latin typeface="优设标题黑" panose="00000500000000000000" pitchFamily="2" charset="-122"/>
                <a:ea typeface="优设标题黑" panose="00000500000000000000" pitchFamily="2" charset="-122"/>
                <a:sym typeface="+mn-lt"/>
              </a:rPr>
              <a:t>短视频及直播数据查询、运营及广告投放效果监控的专业工具，提供短视频达人查询等数据服务，并提供多维度的抖音、快手达人榜单排名、电商数据、直播推广等实用功能。</a:t>
            </a:r>
          </a:p>
        </p:txBody>
      </p:sp>
      <p:grpSp>
        <p:nvGrpSpPr>
          <p:cNvPr id="156" name="427222">
            <a:extLst>
              <a:ext uri="{FF2B5EF4-FFF2-40B4-BE49-F238E27FC236}">
                <a16:creationId xmlns:a16="http://schemas.microsoft.com/office/drawing/2014/main" id="{42E212A9-31D6-4DEC-BA9D-4F797610D84F}"/>
              </a:ext>
            </a:extLst>
          </p:cNvPr>
          <p:cNvGrpSpPr/>
          <p:nvPr/>
        </p:nvGrpSpPr>
        <p:grpSpPr>
          <a:xfrm>
            <a:off x="1331669" y="4000924"/>
            <a:ext cx="726507" cy="595734"/>
            <a:chOff x="5159375" y="693738"/>
            <a:chExt cx="476251" cy="390525"/>
          </a:xfrm>
        </p:grpSpPr>
        <p:sp>
          <p:nvSpPr>
            <p:cNvPr id="157" name="Freeform 5">
              <a:extLst>
                <a:ext uri="{FF2B5EF4-FFF2-40B4-BE49-F238E27FC236}">
                  <a16:creationId xmlns:a16="http://schemas.microsoft.com/office/drawing/2014/main" id="{71CBFF3B-66F0-4C11-A711-A2DBF63186EE}"/>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8" name="Freeform 6">
              <a:extLst>
                <a:ext uri="{FF2B5EF4-FFF2-40B4-BE49-F238E27FC236}">
                  <a16:creationId xmlns:a16="http://schemas.microsoft.com/office/drawing/2014/main" id="{30596FDC-4882-4992-B438-D90FA9483292}"/>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2" name="613131">
            <a:extLst>
              <a:ext uri="{FF2B5EF4-FFF2-40B4-BE49-F238E27FC236}">
                <a16:creationId xmlns:a16="http://schemas.microsoft.com/office/drawing/2014/main" id="{53066061-992C-7337-F9ED-8718E6E78B19}"/>
              </a:ext>
            </a:extLst>
          </p:cNvPr>
          <p:cNvSpPr/>
          <p:nvPr/>
        </p:nvSpPr>
        <p:spPr>
          <a:xfrm>
            <a:off x="3507921" y="838477"/>
            <a:ext cx="5165196" cy="769441"/>
          </a:xfrm>
          <a:prstGeom prst="rect">
            <a:avLst/>
          </a:prstGeom>
        </p:spPr>
        <p:txBody>
          <a:bodyPr wrap="none">
            <a:spAutoFit/>
          </a:bodyPr>
          <a:lstStyle/>
          <a:p>
            <a:pPr algn="ctr" defTabSz="914034" fontAlgn="base">
              <a:spcBef>
                <a:spcPct val="0"/>
              </a:spcBef>
              <a:spcAft>
                <a:spcPct val="0"/>
              </a:spcAft>
            </a:pPr>
            <a:r>
              <a:rPr lang="en-US" altLang="zh-CN" sz="4400" dirty="0">
                <a:solidFill>
                  <a:srgbClr val="000000"/>
                </a:solidFill>
                <a:latin typeface="优设标题黑" panose="00000500000000000000" pitchFamily="2" charset="-122"/>
                <a:ea typeface="优设标题黑" panose="00000500000000000000" pitchFamily="2" charset="-122"/>
              </a:rPr>
              <a:t>9.</a:t>
            </a:r>
            <a:r>
              <a:rPr lang="zh-CN" altLang="en-US" sz="4400" dirty="0">
                <a:solidFill>
                  <a:srgbClr val="000000"/>
                </a:solidFill>
                <a:latin typeface="优设标题黑" panose="00000500000000000000" pitchFamily="2" charset="-122"/>
                <a:ea typeface="优设标题黑" panose="00000500000000000000" pitchFamily="2" charset="-122"/>
              </a:rPr>
              <a:t>直播数据来源工具</a:t>
            </a:r>
          </a:p>
        </p:txBody>
      </p:sp>
      <p:sp>
        <p:nvSpPr>
          <p:cNvPr id="3" name="956989">
            <a:extLst>
              <a:ext uri="{FF2B5EF4-FFF2-40B4-BE49-F238E27FC236}">
                <a16:creationId xmlns:a16="http://schemas.microsoft.com/office/drawing/2014/main" id="{2A3E33C3-AC4E-BF94-7A13-8DCDA787C8E7}"/>
              </a:ext>
            </a:extLst>
          </p:cNvPr>
          <p:cNvSpPr txBox="1"/>
          <p:nvPr/>
        </p:nvSpPr>
        <p:spPr>
          <a:xfrm>
            <a:off x="6104787" y="1605911"/>
            <a:ext cx="695024" cy="461665"/>
          </a:xfrm>
          <a:prstGeom prst="rect">
            <a:avLst/>
          </a:prstGeom>
          <a:noFill/>
        </p:spPr>
        <p:txBody>
          <a:bodyPr wrap="square" rtlCol="0">
            <a:spAutoFit/>
          </a:bodyPr>
          <a:lstStyle/>
          <a:p>
            <a:pPr defTabSz="914034" fontAlgn="base">
              <a:spcBef>
                <a:spcPct val="0"/>
              </a:spcBef>
              <a:spcAft>
                <a:spcPct val="0"/>
              </a:spcAft>
            </a:pPr>
            <a:r>
              <a:rPr lang="zh-CN" altLang="en-US" sz="2400" b="1" dirty="0">
                <a:solidFill>
                  <a:srgbClr val="FFFFFF"/>
                </a:solidFill>
                <a:latin typeface="优设标题黑" panose="00000500000000000000" pitchFamily="2" charset="-122"/>
                <a:ea typeface="优设标题黑" panose="00000500000000000000" pitchFamily="2" charset="-122"/>
              </a:rPr>
              <a:t>（</a:t>
            </a:r>
            <a:r>
              <a:rPr lang="en-US" altLang="zh-CN" sz="2400" b="1" dirty="0">
                <a:solidFill>
                  <a:srgbClr val="FFFFFF"/>
                </a:solidFill>
                <a:latin typeface="优设标题黑" panose="00000500000000000000" pitchFamily="2" charset="-122"/>
                <a:ea typeface="优设标题黑" panose="00000500000000000000" pitchFamily="2" charset="-122"/>
              </a:rPr>
              <a:t>2</a:t>
            </a:r>
            <a:r>
              <a:rPr lang="zh-CN" altLang="en-US" sz="2400" b="1" dirty="0">
                <a:solidFill>
                  <a:srgbClr val="FFFFFF"/>
                </a:solidFill>
                <a:latin typeface="优设标题黑" panose="00000500000000000000" pitchFamily="2" charset="-122"/>
                <a:ea typeface="优设标题黑" panose="00000500000000000000" pitchFamily="2" charset="-122"/>
              </a:rPr>
              <a:t>）</a:t>
            </a:r>
          </a:p>
        </p:txBody>
      </p:sp>
      <p:sp>
        <p:nvSpPr>
          <p:cNvPr id="4" name="956989">
            <a:extLst>
              <a:ext uri="{FF2B5EF4-FFF2-40B4-BE49-F238E27FC236}">
                <a16:creationId xmlns:a16="http://schemas.microsoft.com/office/drawing/2014/main" id="{DE97D207-DCF4-A983-2D4B-53D47E00FD55}"/>
              </a:ext>
            </a:extLst>
          </p:cNvPr>
          <p:cNvSpPr txBox="1"/>
          <p:nvPr/>
        </p:nvSpPr>
        <p:spPr>
          <a:xfrm>
            <a:off x="1228615" y="4034316"/>
            <a:ext cx="695024" cy="461665"/>
          </a:xfrm>
          <a:prstGeom prst="rect">
            <a:avLst/>
          </a:prstGeom>
          <a:noFill/>
        </p:spPr>
        <p:txBody>
          <a:bodyPr wrap="square" rtlCol="0">
            <a:spAutoFit/>
          </a:bodyPr>
          <a:lstStyle/>
          <a:p>
            <a:pPr defTabSz="914034" fontAlgn="base">
              <a:spcBef>
                <a:spcPct val="0"/>
              </a:spcBef>
              <a:spcAft>
                <a:spcPct val="0"/>
              </a:spcAft>
            </a:pPr>
            <a:r>
              <a:rPr lang="zh-CN" altLang="en-US" sz="2400" b="1" dirty="0">
                <a:solidFill>
                  <a:srgbClr val="FFFFFF"/>
                </a:solidFill>
                <a:latin typeface="优设标题黑" panose="00000500000000000000" pitchFamily="2" charset="-122"/>
                <a:ea typeface="优设标题黑" panose="00000500000000000000" pitchFamily="2" charset="-122"/>
              </a:rPr>
              <a:t>（</a:t>
            </a:r>
            <a:r>
              <a:rPr lang="en-US" altLang="zh-CN" sz="2400" b="1" dirty="0">
                <a:solidFill>
                  <a:srgbClr val="FFFFFF"/>
                </a:solidFill>
                <a:latin typeface="优设标题黑" panose="00000500000000000000" pitchFamily="2" charset="-122"/>
                <a:ea typeface="优设标题黑" panose="00000500000000000000" pitchFamily="2" charset="-122"/>
              </a:rPr>
              <a:t>3</a:t>
            </a:r>
            <a:r>
              <a:rPr lang="zh-CN" altLang="en-US" sz="2400" b="1" dirty="0">
                <a:solidFill>
                  <a:srgbClr val="FFFFFF"/>
                </a:solidFill>
                <a:latin typeface="优设标题黑" panose="00000500000000000000" pitchFamily="2" charset="-122"/>
                <a:ea typeface="优设标题黑" panose="00000500000000000000" pitchFamily="2" charset="-122"/>
              </a:rPr>
              <a:t>）</a:t>
            </a:r>
          </a:p>
        </p:txBody>
      </p:sp>
    </p:spTree>
    <p:extLst>
      <p:ext uri="{BB962C8B-B14F-4D97-AF65-F5344CB8AC3E}">
        <p14:creationId xmlns:p14="http://schemas.microsoft.com/office/powerpoint/2010/main" val="764040562"/>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613131">
            <a:extLst>
              <a:ext uri="{FF2B5EF4-FFF2-40B4-BE49-F238E27FC236}">
                <a16:creationId xmlns:a16="http://schemas.microsoft.com/office/drawing/2014/main" id="{53066061-992C-7337-F9ED-8718E6E78B19}"/>
              </a:ext>
            </a:extLst>
          </p:cNvPr>
          <p:cNvSpPr/>
          <p:nvPr/>
        </p:nvSpPr>
        <p:spPr>
          <a:xfrm>
            <a:off x="3507921" y="838477"/>
            <a:ext cx="5165196" cy="769441"/>
          </a:xfrm>
          <a:prstGeom prst="rect">
            <a:avLst/>
          </a:prstGeom>
        </p:spPr>
        <p:txBody>
          <a:bodyPr wrap="none">
            <a:spAutoFit/>
          </a:bodyPr>
          <a:lstStyle/>
          <a:p>
            <a:pPr algn="ctr" defTabSz="914034" fontAlgn="base">
              <a:spcBef>
                <a:spcPct val="0"/>
              </a:spcBef>
              <a:spcAft>
                <a:spcPct val="0"/>
              </a:spcAft>
            </a:pPr>
            <a:r>
              <a:rPr lang="en-US" altLang="zh-CN" sz="4400" dirty="0">
                <a:solidFill>
                  <a:srgbClr val="000000"/>
                </a:solidFill>
                <a:latin typeface="优设标题黑" panose="00000500000000000000" pitchFamily="2" charset="-122"/>
                <a:ea typeface="优设标题黑" panose="00000500000000000000" pitchFamily="2" charset="-122"/>
              </a:rPr>
              <a:t>9.</a:t>
            </a:r>
            <a:r>
              <a:rPr lang="zh-CN" altLang="en-US" sz="4400" dirty="0">
                <a:solidFill>
                  <a:srgbClr val="000000"/>
                </a:solidFill>
                <a:latin typeface="优设标题黑" panose="00000500000000000000" pitchFamily="2" charset="-122"/>
                <a:ea typeface="优设标题黑" panose="00000500000000000000" pitchFamily="2" charset="-122"/>
              </a:rPr>
              <a:t>直播数据来源工具</a:t>
            </a:r>
          </a:p>
        </p:txBody>
      </p:sp>
      <p:pic>
        <p:nvPicPr>
          <p:cNvPr id="6" name="图片 5">
            <a:extLst>
              <a:ext uri="{FF2B5EF4-FFF2-40B4-BE49-F238E27FC236}">
                <a16:creationId xmlns:a16="http://schemas.microsoft.com/office/drawing/2014/main" id="{73AEE238-AC95-D66F-C816-2B91D80F5B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3371" y="2127864"/>
            <a:ext cx="9405257" cy="3804037"/>
          </a:xfrm>
          <a:prstGeom prst="rect">
            <a:avLst/>
          </a:prstGeom>
        </p:spPr>
      </p:pic>
      <p:sp>
        <p:nvSpPr>
          <p:cNvPr id="7" name="984309">
            <a:extLst>
              <a:ext uri="{FF2B5EF4-FFF2-40B4-BE49-F238E27FC236}">
                <a16:creationId xmlns:a16="http://schemas.microsoft.com/office/drawing/2014/main" id="{D5B3F560-8861-37BA-1CD4-4AB30289C643}"/>
              </a:ext>
            </a:extLst>
          </p:cNvPr>
          <p:cNvSpPr txBox="1"/>
          <p:nvPr/>
        </p:nvSpPr>
        <p:spPr>
          <a:xfrm>
            <a:off x="1393371" y="1607918"/>
            <a:ext cx="7896021" cy="461665"/>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marL="342900" indent="-342900" defTabSz="914034" fontAlgn="base">
              <a:spcBef>
                <a:spcPct val="0"/>
              </a:spcBef>
              <a:spcAft>
                <a:spcPct val="0"/>
              </a:spcAft>
              <a:buFont typeface="Arial" panose="020B0604020202020204" pitchFamily="34" charset="0"/>
              <a:buChar char="•"/>
            </a:pPr>
            <a:r>
              <a:rPr lang="zh-CN" altLang="en-US" sz="2400" b="0" dirty="0">
                <a:solidFill>
                  <a:srgbClr val="C00000"/>
                </a:solidFill>
                <a:latin typeface="优设标题黑" panose="00000500000000000000" pitchFamily="2" charset="-122"/>
                <a:ea typeface="优设标题黑" panose="00000500000000000000" pitchFamily="2" charset="-122"/>
              </a:rPr>
              <a:t>蝉妈妈数据界面</a:t>
            </a:r>
          </a:p>
        </p:txBody>
      </p:sp>
    </p:spTree>
    <p:extLst>
      <p:ext uri="{BB962C8B-B14F-4D97-AF65-F5344CB8AC3E}">
        <p14:creationId xmlns:p14="http://schemas.microsoft.com/office/powerpoint/2010/main" val="1697015780"/>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613131">
            <a:extLst>
              <a:ext uri="{FF2B5EF4-FFF2-40B4-BE49-F238E27FC236}">
                <a16:creationId xmlns:a16="http://schemas.microsoft.com/office/drawing/2014/main" id="{53066061-992C-7337-F9ED-8718E6E78B19}"/>
              </a:ext>
            </a:extLst>
          </p:cNvPr>
          <p:cNvSpPr/>
          <p:nvPr/>
        </p:nvSpPr>
        <p:spPr>
          <a:xfrm>
            <a:off x="3507921" y="838477"/>
            <a:ext cx="5165196" cy="769441"/>
          </a:xfrm>
          <a:prstGeom prst="rect">
            <a:avLst/>
          </a:prstGeom>
        </p:spPr>
        <p:txBody>
          <a:bodyPr wrap="none">
            <a:spAutoFit/>
          </a:bodyPr>
          <a:lstStyle/>
          <a:p>
            <a:pPr algn="ctr" defTabSz="914034" fontAlgn="base">
              <a:spcBef>
                <a:spcPct val="0"/>
              </a:spcBef>
              <a:spcAft>
                <a:spcPct val="0"/>
              </a:spcAft>
            </a:pPr>
            <a:r>
              <a:rPr lang="en-US" altLang="zh-CN" sz="4400" dirty="0">
                <a:solidFill>
                  <a:srgbClr val="000000"/>
                </a:solidFill>
                <a:latin typeface="优设标题黑" panose="00000500000000000000" pitchFamily="2" charset="-122"/>
                <a:ea typeface="优设标题黑" panose="00000500000000000000" pitchFamily="2" charset="-122"/>
              </a:rPr>
              <a:t>9.</a:t>
            </a:r>
            <a:r>
              <a:rPr lang="zh-CN" altLang="en-US" sz="4400" dirty="0">
                <a:solidFill>
                  <a:srgbClr val="000000"/>
                </a:solidFill>
                <a:latin typeface="优设标题黑" panose="00000500000000000000" pitchFamily="2" charset="-122"/>
                <a:ea typeface="优设标题黑" panose="00000500000000000000" pitchFamily="2" charset="-122"/>
              </a:rPr>
              <a:t>直播数据来源工具</a:t>
            </a:r>
          </a:p>
        </p:txBody>
      </p:sp>
      <p:sp>
        <p:nvSpPr>
          <p:cNvPr id="7" name="984309">
            <a:extLst>
              <a:ext uri="{FF2B5EF4-FFF2-40B4-BE49-F238E27FC236}">
                <a16:creationId xmlns:a16="http://schemas.microsoft.com/office/drawing/2014/main" id="{D5B3F560-8861-37BA-1CD4-4AB30289C643}"/>
              </a:ext>
            </a:extLst>
          </p:cNvPr>
          <p:cNvSpPr txBox="1"/>
          <p:nvPr/>
        </p:nvSpPr>
        <p:spPr>
          <a:xfrm>
            <a:off x="1393371" y="1607918"/>
            <a:ext cx="7896021" cy="461665"/>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marL="342900" indent="-342900" defTabSz="914034" fontAlgn="base">
              <a:spcBef>
                <a:spcPct val="0"/>
              </a:spcBef>
              <a:spcAft>
                <a:spcPct val="0"/>
              </a:spcAft>
              <a:buFont typeface="Arial" panose="020B0604020202020204" pitchFamily="34" charset="0"/>
              <a:buChar char="•"/>
            </a:pPr>
            <a:r>
              <a:rPr lang="zh-CN" altLang="en-US" sz="2400" b="0" dirty="0">
                <a:solidFill>
                  <a:srgbClr val="C00000"/>
                </a:solidFill>
                <a:latin typeface="优设标题黑" panose="00000500000000000000" pitchFamily="2" charset="-122"/>
                <a:ea typeface="优设标题黑" panose="00000500000000000000" pitchFamily="2" charset="-122"/>
              </a:rPr>
              <a:t>飞瓜数据界面</a:t>
            </a:r>
          </a:p>
        </p:txBody>
      </p:sp>
      <p:pic>
        <p:nvPicPr>
          <p:cNvPr id="4" name="图片 3">
            <a:extLst>
              <a:ext uri="{FF2B5EF4-FFF2-40B4-BE49-F238E27FC236}">
                <a16:creationId xmlns:a16="http://schemas.microsoft.com/office/drawing/2014/main" id="{E655F391-2663-66CF-4FAF-95E9CEB27E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809" y="2069583"/>
            <a:ext cx="8382000" cy="3898604"/>
          </a:xfrm>
          <a:prstGeom prst="rect">
            <a:avLst/>
          </a:prstGeom>
        </p:spPr>
      </p:pic>
    </p:spTree>
    <p:extLst>
      <p:ext uri="{BB962C8B-B14F-4D97-AF65-F5344CB8AC3E}">
        <p14:creationId xmlns:p14="http://schemas.microsoft.com/office/powerpoint/2010/main" val="1248135038"/>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F2DD4E3-7EDB-4C5B-A4ED-C04FCD7B34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4264" y="-964351"/>
            <a:ext cx="9981862" cy="7459966"/>
          </a:xfrm>
          <a:prstGeom prst="rect">
            <a:avLst/>
          </a:prstGeom>
        </p:spPr>
      </p:pic>
      <p:sp>
        <p:nvSpPr>
          <p:cNvPr id="3" name="文本框 2">
            <a:extLst>
              <a:ext uri="{FF2B5EF4-FFF2-40B4-BE49-F238E27FC236}">
                <a16:creationId xmlns:a16="http://schemas.microsoft.com/office/drawing/2014/main" id="{2EFB6B22-AD79-4D42-93EF-F2191749455C}"/>
              </a:ext>
            </a:extLst>
          </p:cNvPr>
          <p:cNvSpPr txBox="1"/>
          <p:nvPr/>
        </p:nvSpPr>
        <p:spPr>
          <a:xfrm>
            <a:off x="2538516" y="2011579"/>
            <a:ext cx="1648208" cy="1508105"/>
          </a:xfrm>
          <a:prstGeom prst="rect">
            <a:avLst/>
          </a:prstGeom>
          <a:noFill/>
        </p:spPr>
        <p:txBody>
          <a:bodyPr wrap="none" rtlCol="0">
            <a:spAutoFit/>
          </a:bodyPr>
          <a:lstStyle/>
          <a:p>
            <a:pPr defTabSz="914034" fontAlgn="base">
              <a:spcBef>
                <a:spcPct val="0"/>
              </a:spcBef>
              <a:spcAft>
                <a:spcPct val="0"/>
              </a:spcAft>
            </a:pPr>
            <a:r>
              <a:rPr kumimoji="1" lang="en-US" altLang="zh-CN" sz="3200" b="1" dirty="0">
                <a:solidFill>
                  <a:schemeClr val="bg1"/>
                </a:solidFill>
                <a:latin typeface="优设标题黑" panose="00000500000000000000" pitchFamily="2" charset="-122"/>
                <a:ea typeface="优设标题黑" panose="00000500000000000000" pitchFamily="2" charset="-122"/>
              </a:rPr>
              <a:t>PART </a:t>
            </a:r>
          </a:p>
          <a:p>
            <a:pPr defTabSz="914034" fontAlgn="base">
              <a:spcBef>
                <a:spcPct val="0"/>
              </a:spcBef>
              <a:spcAft>
                <a:spcPct val="0"/>
              </a:spcAft>
            </a:pPr>
            <a:r>
              <a:rPr kumimoji="1" lang="en-US" altLang="zh-CN" sz="6000" b="1" dirty="0">
                <a:solidFill>
                  <a:schemeClr val="bg1"/>
                </a:solidFill>
                <a:latin typeface="优设标题黑" panose="00000500000000000000" pitchFamily="2" charset="-122"/>
                <a:ea typeface="优设标题黑" panose="00000500000000000000" pitchFamily="2" charset="-122"/>
              </a:rPr>
              <a:t>03</a:t>
            </a:r>
            <a:endParaRPr kumimoji="1" lang="zh-CN" altLang="en-US" sz="3200" b="1" dirty="0">
              <a:solidFill>
                <a:schemeClr val="bg1"/>
              </a:solidFill>
              <a:latin typeface="优设标题黑" panose="00000500000000000000" pitchFamily="2" charset="-122"/>
              <a:ea typeface="优设标题黑" panose="00000500000000000000" pitchFamily="2" charset="-122"/>
            </a:endParaRPr>
          </a:p>
        </p:txBody>
      </p:sp>
      <p:sp>
        <p:nvSpPr>
          <p:cNvPr id="14" name="矩形 13">
            <a:extLst>
              <a:ext uri="{FF2B5EF4-FFF2-40B4-BE49-F238E27FC236}">
                <a16:creationId xmlns:a16="http://schemas.microsoft.com/office/drawing/2014/main" id="{582F4FE9-D7E3-4A81-A239-01B833B9DF1B}"/>
              </a:ext>
            </a:extLst>
          </p:cNvPr>
          <p:cNvSpPr/>
          <p:nvPr/>
        </p:nvSpPr>
        <p:spPr>
          <a:xfrm>
            <a:off x="4104705" y="1667385"/>
            <a:ext cx="5244567" cy="2122761"/>
          </a:xfrm>
          <a:prstGeom prst="rect">
            <a:avLst/>
          </a:prstGeom>
        </p:spPr>
        <p:txBody>
          <a:bodyPr wrap="square">
            <a:spAutoFit/>
          </a:bodyPr>
          <a:lstStyle/>
          <a:p>
            <a:pPr algn="dist" defTabSz="914034" fontAlgn="base">
              <a:spcBef>
                <a:spcPct val="0"/>
              </a:spcBef>
              <a:spcAft>
                <a:spcPct val="0"/>
              </a:spcAft>
              <a:defRPr/>
            </a:pPr>
            <a:r>
              <a:rPr lang="zh-CN" altLang="en-US" sz="6597" b="1" dirty="0">
                <a:solidFill>
                  <a:srgbClr val="FFFFFF"/>
                </a:solidFill>
                <a:latin typeface="优设标题黑" panose="00000500000000000000" pitchFamily="2" charset="-122"/>
                <a:ea typeface="优设标题黑" panose="00000500000000000000" pitchFamily="2" charset="-122"/>
              </a:rPr>
              <a:t>复盘改进直播营销活动</a:t>
            </a:r>
          </a:p>
        </p:txBody>
      </p:sp>
      <p:sp>
        <p:nvSpPr>
          <p:cNvPr id="18" name="文本框 17">
            <a:extLst>
              <a:ext uri="{FF2B5EF4-FFF2-40B4-BE49-F238E27FC236}">
                <a16:creationId xmlns:a16="http://schemas.microsoft.com/office/drawing/2014/main" id="{9F53413D-D32C-484E-81A5-9952FF40A426}"/>
              </a:ext>
            </a:extLst>
          </p:cNvPr>
          <p:cNvSpPr txBox="1"/>
          <p:nvPr/>
        </p:nvSpPr>
        <p:spPr>
          <a:xfrm>
            <a:off x="2294210" y="4427691"/>
            <a:ext cx="5110326" cy="295978"/>
          </a:xfrm>
          <a:prstGeom prst="rect">
            <a:avLst/>
          </a:prstGeom>
          <a:noFill/>
        </p:spPr>
        <p:txBody>
          <a:bodyPr wrap="square" rtlCol="0">
            <a:spAutoFit/>
          </a:bodyPr>
          <a:lstStyle/>
          <a:p>
            <a:pPr defTabSz="914034" fontAlgn="base">
              <a:lnSpc>
                <a:spcPct val="150000"/>
              </a:lnSpc>
              <a:spcBef>
                <a:spcPct val="0"/>
              </a:spcBef>
              <a:spcAft>
                <a:spcPct val="0"/>
              </a:spcAft>
            </a:pPr>
            <a:r>
              <a:rPr lang="en-US" altLang="zh-CN" sz="1000" dirty="0">
                <a:solidFill>
                  <a:srgbClr val="FFFFFF"/>
                </a:solidFill>
                <a:latin typeface="优设标题黑" panose="00000500000000000000" pitchFamily="2" charset="-122"/>
                <a:ea typeface="优设标题黑" panose="00000500000000000000" pitchFamily="2" charset="-122"/>
              </a:rPr>
              <a:t>Review and improve live broadcast marketing activities</a:t>
            </a:r>
          </a:p>
        </p:txBody>
      </p:sp>
      <p:sp>
        <p:nvSpPr>
          <p:cNvPr id="19" name="664867">
            <a:extLst>
              <a:ext uri="{FF2B5EF4-FFF2-40B4-BE49-F238E27FC236}">
                <a16:creationId xmlns:a16="http://schemas.microsoft.com/office/drawing/2014/main" id="{0DD61D06-E797-4061-A83C-6F976811D997}"/>
              </a:ext>
            </a:extLst>
          </p:cNvPr>
          <p:cNvSpPr txBox="1"/>
          <p:nvPr/>
        </p:nvSpPr>
        <p:spPr>
          <a:xfrm>
            <a:off x="9187478" y="5091370"/>
            <a:ext cx="2907883" cy="369204"/>
          </a:xfrm>
          <a:prstGeom prst="rect">
            <a:avLst/>
          </a:prstGeom>
          <a:noFill/>
        </p:spPr>
        <p:txBody>
          <a:bodyPr wrap="square" rtlCol="0">
            <a:spAutoFit/>
          </a:body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直播人员复盘核心内容</a:t>
            </a:r>
          </a:p>
        </p:txBody>
      </p:sp>
      <p:sp>
        <p:nvSpPr>
          <p:cNvPr id="21" name="871467">
            <a:extLst>
              <a:ext uri="{FF2B5EF4-FFF2-40B4-BE49-F238E27FC236}">
                <a16:creationId xmlns:a16="http://schemas.microsoft.com/office/drawing/2014/main" id="{4C98EF2F-3F56-4127-848F-5599C74A0CEE}"/>
              </a:ext>
            </a:extLst>
          </p:cNvPr>
          <p:cNvSpPr txBox="1"/>
          <p:nvPr/>
        </p:nvSpPr>
        <p:spPr>
          <a:xfrm>
            <a:off x="9187478" y="5574107"/>
            <a:ext cx="2394163" cy="369188"/>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直播复盘数据记录</a:t>
            </a:r>
          </a:p>
        </p:txBody>
      </p:sp>
    </p:spTree>
    <p:extLst>
      <p:ext uri="{BB962C8B-B14F-4D97-AF65-F5344CB8AC3E}">
        <p14:creationId xmlns:p14="http://schemas.microsoft.com/office/powerpoint/2010/main" val="14930045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529286">
            <a:extLst>
              <a:ext uri="{FF2B5EF4-FFF2-40B4-BE49-F238E27FC236}">
                <a16:creationId xmlns:a16="http://schemas.microsoft.com/office/drawing/2014/main" id="{279CFF0B-A3EB-4CBA-82B3-AF83DB1EB3DB}"/>
              </a:ext>
            </a:extLst>
          </p:cNvPr>
          <p:cNvSpPr txBox="1"/>
          <p:nvPr/>
        </p:nvSpPr>
        <p:spPr>
          <a:xfrm>
            <a:off x="6618005" y="2043490"/>
            <a:ext cx="4718747" cy="830673"/>
          </a:xfrm>
          <a:prstGeom prst="rect">
            <a:avLst/>
          </a:prstGeom>
        </p:spPr>
        <p:txBody>
          <a:bodyPr wrap="square">
            <a:spAutoFit/>
          </a:bodyPr>
          <a:lstStyle>
            <a:defPPr>
              <a:defRPr lang="zh-CN"/>
            </a:defPPr>
            <a:lvl1pPr>
              <a:defRPr sz="2000" b="1">
                <a:latin typeface="微软雅黑" panose="020B0503020204020204" pitchFamily="34" charset="-122"/>
                <a:ea typeface="微软雅黑" panose="020B0503020204020204" pitchFamily="34" charset="-122"/>
                <a:cs typeface="+mn-ea"/>
              </a:defRPr>
            </a:lvl1pPr>
          </a:lstStyle>
          <a:p>
            <a:pPr defTabSz="914034" fontAlgn="base">
              <a:spcBef>
                <a:spcPct val="0"/>
              </a:spcBef>
              <a:spcAft>
                <a:spcPct val="0"/>
              </a:spcAft>
            </a:pPr>
            <a:r>
              <a:rPr lang="zh-CN" altLang="en-US" sz="4798" b="0" dirty="0">
                <a:solidFill>
                  <a:srgbClr val="000000"/>
                </a:solidFill>
                <a:latin typeface="优设标题黑" panose="00000500000000000000" pitchFamily="2" charset="-122"/>
                <a:ea typeface="优设标题黑" panose="00000500000000000000" pitchFamily="2" charset="-122"/>
              </a:rPr>
              <a:t>案例小结</a:t>
            </a:r>
          </a:p>
        </p:txBody>
      </p:sp>
      <p:sp>
        <p:nvSpPr>
          <p:cNvPr id="41" name="736887">
            <a:extLst>
              <a:ext uri="{FF2B5EF4-FFF2-40B4-BE49-F238E27FC236}">
                <a16:creationId xmlns:a16="http://schemas.microsoft.com/office/drawing/2014/main" id="{30ACB2BD-8517-4F42-A846-A55AD636B76B}"/>
              </a:ext>
            </a:extLst>
          </p:cNvPr>
          <p:cNvSpPr txBox="1"/>
          <p:nvPr/>
        </p:nvSpPr>
        <p:spPr>
          <a:xfrm>
            <a:off x="6413563" y="2994485"/>
            <a:ext cx="4718747" cy="2390141"/>
          </a:xfrm>
          <a:prstGeom prst="rect">
            <a:avLst/>
          </a:prstGeom>
          <a:noFill/>
        </p:spPr>
        <p:txBody>
          <a:bodyPr wrap="square">
            <a:spAutoFit/>
          </a:bodyPr>
          <a:lstStyle>
            <a:defPPr>
              <a:defRPr lang="zh-CN"/>
            </a:defPPr>
            <a:lvl1pPr algn="just">
              <a:lnSpc>
                <a:spcPct val="120000"/>
              </a:lnSpc>
              <a:defRPr sz="1599">
                <a:latin typeface="微软雅黑" panose="020B0503020204020204" pitchFamily="34" charset="-122"/>
                <a:ea typeface="微软雅黑" panose="020B0503020204020204" pitchFamily="34" charset="-122"/>
              </a:defRPr>
            </a:lvl1pPr>
          </a:lstStyle>
          <a:p>
            <a:pPr indent="457200" defTabSz="914034" fontAlgn="base">
              <a:spcBef>
                <a:spcPct val="0"/>
              </a:spcBef>
              <a:spcAft>
                <a:spcPct val="0"/>
              </a:spcAft>
            </a:pPr>
            <a:r>
              <a:rPr lang="zh-CN" altLang="en-US" sz="1799" dirty="0">
                <a:solidFill>
                  <a:srgbClr val="C00000"/>
                </a:solidFill>
                <a:latin typeface="优设标题黑" panose="00000500000000000000" pitchFamily="2" charset="-122"/>
                <a:ea typeface="优设标题黑" panose="00000500000000000000" pitchFamily="2" charset="-122"/>
              </a:rPr>
              <a:t>农民自我脱贫直播的形式，既能够将不同地区高品质的特产推向全国，同时也大大提高了农民的收入水平，吸引了越来越多的乡亲走上了直播致富之路。因此，农产品直播结束后，都有必要开展当场直播的复盘，不断提升直播水平，改进直播活动，获得更高的农产品销售额，不断巩固脱贫攻坚成果。</a:t>
            </a:r>
          </a:p>
        </p:txBody>
      </p:sp>
      <p:sp>
        <p:nvSpPr>
          <p:cNvPr id="42" name="671058">
            <a:extLst>
              <a:ext uri="{FF2B5EF4-FFF2-40B4-BE49-F238E27FC236}">
                <a16:creationId xmlns:a16="http://schemas.microsoft.com/office/drawing/2014/main" id="{6502D5B4-0554-4F2D-9635-75E62CB1B0B7}"/>
              </a:ext>
            </a:extLst>
          </p:cNvPr>
          <p:cNvSpPr/>
          <p:nvPr/>
        </p:nvSpPr>
        <p:spPr bwMode="auto">
          <a:xfrm>
            <a:off x="6776425" y="1400278"/>
            <a:ext cx="1367618" cy="452598"/>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视域拓展</a:t>
            </a:r>
          </a:p>
        </p:txBody>
      </p:sp>
      <p:grpSp>
        <p:nvGrpSpPr>
          <p:cNvPr id="61" name="315807">
            <a:extLst>
              <a:ext uri="{FF2B5EF4-FFF2-40B4-BE49-F238E27FC236}">
                <a16:creationId xmlns:a16="http://schemas.microsoft.com/office/drawing/2014/main" id="{6B460D2A-630D-4419-AD89-17CA91C50C51}"/>
              </a:ext>
            </a:extLst>
          </p:cNvPr>
          <p:cNvGrpSpPr/>
          <p:nvPr/>
        </p:nvGrpSpPr>
        <p:grpSpPr>
          <a:xfrm>
            <a:off x="4834709" y="2354197"/>
            <a:ext cx="1690305" cy="1690304"/>
            <a:chOff x="1153706" y="2353777"/>
            <a:chExt cx="1690965" cy="1690964"/>
          </a:xfrm>
        </p:grpSpPr>
        <p:sp>
          <p:nvSpPr>
            <p:cNvPr id="62" name="974014">
              <a:extLst>
                <a:ext uri="{FF2B5EF4-FFF2-40B4-BE49-F238E27FC236}">
                  <a16:creationId xmlns:a16="http://schemas.microsoft.com/office/drawing/2014/main" id="{BD8CCC99-81F2-4DBC-B836-6A0C5B808269}"/>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3" name="719295">
              <a:extLst>
                <a:ext uri="{FF2B5EF4-FFF2-40B4-BE49-F238E27FC236}">
                  <a16:creationId xmlns:a16="http://schemas.microsoft.com/office/drawing/2014/main" id="{9AEBC07B-7A76-4470-AB36-656A56880B81}"/>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64" name="180615">
              <a:extLst>
                <a:ext uri="{FF2B5EF4-FFF2-40B4-BE49-F238E27FC236}">
                  <a16:creationId xmlns:a16="http://schemas.microsoft.com/office/drawing/2014/main" id="{387DCBE9-878D-46F0-A3D7-2E576539B803}"/>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65" name="925896">
              <a:extLst>
                <a:ext uri="{FF2B5EF4-FFF2-40B4-BE49-F238E27FC236}">
                  <a16:creationId xmlns:a16="http://schemas.microsoft.com/office/drawing/2014/main" id="{55A45441-D890-4B9F-B0EF-53255FC4AF9E}"/>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pic>
        <p:nvPicPr>
          <p:cNvPr id="3" name="图片 2">
            <a:extLst>
              <a:ext uri="{FF2B5EF4-FFF2-40B4-BE49-F238E27FC236}">
                <a16:creationId xmlns:a16="http://schemas.microsoft.com/office/drawing/2014/main" id="{1E4496DB-7CA0-5A44-ABDE-47FF2524CE9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13113" y="1804507"/>
            <a:ext cx="4502464" cy="3787670"/>
          </a:xfrm>
          <a:prstGeom prst="rect">
            <a:avLst/>
          </a:prstGeom>
        </p:spPr>
      </p:pic>
    </p:spTree>
    <p:extLst>
      <p:ext uri="{BB962C8B-B14F-4D97-AF65-F5344CB8AC3E}">
        <p14:creationId xmlns:p14="http://schemas.microsoft.com/office/powerpoint/2010/main" val="2382290662"/>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984309">
            <a:hlinkClick r:id="rId3"/>
            <a:extLst>
              <a:ext uri="{FF2B5EF4-FFF2-40B4-BE49-F238E27FC236}">
                <a16:creationId xmlns:a16="http://schemas.microsoft.com/office/drawing/2014/main" id="{63589663-59F2-47A0-BF50-E6EFDD906508}"/>
              </a:ext>
            </a:extLst>
          </p:cNvPr>
          <p:cNvSpPr txBox="1"/>
          <p:nvPr/>
        </p:nvSpPr>
        <p:spPr>
          <a:xfrm>
            <a:off x="2902137" y="2640177"/>
            <a:ext cx="3700827" cy="1938992"/>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defTabSz="914034" fontAlgn="base">
              <a:spcBef>
                <a:spcPct val="0"/>
              </a:spcBef>
              <a:spcAft>
                <a:spcPct val="0"/>
              </a:spcAft>
            </a:pPr>
            <a:r>
              <a:rPr lang="zh-CN" altLang="en-US" sz="4000" b="0" dirty="0">
                <a:solidFill>
                  <a:srgbClr val="000000"/>
                </a:solidFill>
                <a:latin typeface="优设标题黑" panose="00000500000000000000" pitchFamily="2" charset="-122"/>
                <a:ea typeface="优设标题黑" panose="00000500000000000000" pitchFamily="2" charset="-122"/>
              </a:rPr>
              <a:t>华南师大：</a:t>
            </a:r>
            <a:endParaRPr lang="en-US" altLang="zh-CN" sz="4000" b="0" dirty="0">
              <a:solidFill>
                <a:srgbClr val="000000"/>
              </a:solidFill>
              <a:latin typeface="优设标题黑" panose="00000500000000000000" pitchFamily="2" charset="-122"/>
              <a:ea typeface="优设标题黑" panose="00000500000000000000" pitchFamily="2" charset="-122"/>
            </a:endParaRPr>
          </a:p>
          <a:p>
            <a:pPr defTabSz="914034" fontAlgn="base">
              <a:spcBef>
                <a:spcPct val="0"/>
              </a:spcBef>
              <a:spcAft>
                <a:spcPct val="0"/>
              </a:spcAft>
            </a:pPr>
            <a:r>
              <a:rPr lang="zh-CN" altLang="en-US" sz="4000" b="0" dirty="0">
                <a:solidFill>
                  <a:srgbClr val="000000"/>
                </a:solidFill>
                <a:latin typeface="优设标题黑" panose="00000500000000000000" pitchFamily="2" charset="-122"/>
                <a:ea typeface="优设标题黑" panose="00000500000000000000" pitchFamily="2" charset="-122"/>
              </a:rPr>
              <a:t>直播助农</a:t>
            </a:r>
            <a:endParaRPr lang="en-US" altLang="zh-CN" sz="4000" b="0" dirty="0">
              <a:solidFill>
                <a:srgbClr val="000000"/>
              </a:solidFill>
              <a:latin typeface="优设标题黑" panose="00000500000000000000" pitchFamily="2" charset="-122"/>
              <a:ea typeface="优设标题黑" panose="00000500000000000000" pitchFamily="2" charset="-122"/>
            </a:endParaRPr>
          </a:p>
          <a:p>
            <a:pPr defTabSz="914034" fontAlgn="base">
              <a:spcBef>
                <a:spcPct val="0"/>
              </a:spcBef>
              <a:spcAft>
                <a:spcPct val="0"/>
              </a:spcAft>
            </a:pPr>
            <a:r>
              <a:rPr lang="zh-CN" altLang="en-US" sz="4000" b="0" dirty="0">
                <a:solidFill>
                  <a:srgbClr val="000000"/>
                </a:solidFill>
                <a:latin typeface="优设标题黑" panose="00000500000000000000" pitchFamily="2" charset="-122"/>
                <a:ea typeface="优设标题黑" panose="00000500000000000000" pitchFamily="2" charset="-122"/>
              </a:rPr>
              <a:t>跑出“加速度”</a:t>
            </a:r>
          </a:p>
        </p:txBody>
      </p:sp>
      <p:sp>
        <p:nvSpPr>
          <p:cNvPr id="42" name="628259">
            <a:extLst>
              <a:ext uri="{FF2B5EF4-FFF2-40B4-BE49-F238E27FC236}">
                <a16:creationId xmlns:a16="http://schemas.microsoft.com/office/drawing/2014/main" id="{E3F5F500-F987-49CC-B354-B5879689DF52}"/>
              </a:ext>
            </a:extLst>
          </p:cNvPr>
          <p:cNvSpPr/>
          <p:nvPr/>
        </p:nvSpPr>
        <p:spPr bwMode="auto">
          <a:xfrm>
            <a:off x="2869460" y="2019388"/>
            <a:ext cx="1367618" cy="452598"/>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视域拓展</a:t>
            </a:r>
          </a:p>
        </p:txBody>
      </p:sp>
      <p:grpSp>
        <p:nvGrpSpPr>
          <p:cNvPr id="62" name="835850">
            <a:extLst>
              <a:ext uri="{FF2B5EF4-FFF2-40B4-BE49-F238E27FC236}">
                <a16:creationId xmlns:a16="http://schemas.microsoft.com/office/drawing/2014/main" id="{90A17540-5463-49C9-8D88-6461F4905E34}"/>
              </a:ext>
            </a:extLst>
          </p:cNvPr>
          <p:cNvGrpSpPr/>
          <p:nvPr/>
        </p:nvGrpSpPr>
        <p:grpSpPr>
          <a:xfrm>
            <a:off x="1153256" y="2354197"/>
            <a:ext cx="1690305" cy="1690304"/>
            <a:chOff x="1153706" y="2353777"/>
            <a:chExt cx="1690965" cy="1690964"/>
          </a:xfrm>
        </p:grpSpPr>
        <p:sp>
          <p:nvSpPr>
            <p:cNvPr id="63" name="974014">
              <a:extLst>
                <a:ext uri="{FF2B5EF4-FFF2-40B4-BE49-F238E27FC236}">
                  <a16:creationId xmlns:a16="http://schemas.microsoft.com/office/drawing/2014/main" id="{5E55EE28-9432-4DA3-8B8F-C020D892510F}"/>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4" name="719295">
              <a:extLst>
                <a:ext uri="{FF2B5EF4-FFF2-40B4-BE49-F238E27FC236}">
                  <a16:creationId xmlns:a16="http://schemas.microsoft.com/office/drawing/2014/main" id="{FB56B170-CCBC-4CA6-893F-705AB38D317A}"/>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65" name="180615">
              <a:extLst>
                <a:ext uri="{FF2B5EF4-FFF2-40B4-BE49-F238E27FC236}">
                  <a16:creationId xmlns:a16="http://schemas.microsoft.com/office/drawing/2014/main" id="{3088492F-2212-45A1-ABE7-F446A4864C0E}"/>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66" name="925896">
              <a:extLst>
                <a:ext uri="{FF2B5EF4-FFF2-40B4-BE49-F238E27FC236}">
                  <a16:creationId xmlns:a16="http://schemas.microsoft.com/office/drawing/2014/main" id="{35BC7978-FE76-45FC-A26D-F57126D50A14}"/>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pic>
        <p:nvPicPr>
          <p:cNvPr id="3" name="图片 2">
            <a:extLst>
              <a:ext uri="{FF2B5EF4-FFF2-40B4-BE49-F238E27FC236}">
                <a16:creationId xmlns:a16="http://schemas.microsoft.com/office/drawing/2014/main" id="{C863C723-5EB2-0E40-BBAD-0FBBB7F67AF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00324" y="1324507"/>
            <a:ext cx="5011218" cy="5011218"/>
          </a:xfrm>
          <a:prstGeom prst="rect">
            <a:avLst/>
          </a:prstGeom>
        </p:spPr>
      </p:pic>
    </p:spTree>
    <p:extLst>
      <p:ext uri="{BB962C8B-B14F-4D97-AF65-F5344CB8AC3E}">
        <p14:creationId xmlns:p14="http://schemas.microsoft.com/office/powerpoint/2010/main" val="951878750"/>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006538">
            <a:extLst>
              <a:ext uri="{FF2B5EF4-FFF2-40B4-BE49-F238E27FC236}">
                <a16:creationId xmlns:a16="http://schemas.microsoft.com/office/drawing/2014/main" id="{6E90F562-81EF-4356-B1F9-D06CE244C47D}"/>
              </a:ext>
            </a:extLst>
          </p:cNvPr>
          <p:cNvGrpSpPr/>
          <p:nvPr/>
        </p:nvGrpSpPr>
        <p:grpSpPr>
          <a:xfrm>
            <a:off x="1476350" y="1588303"/>
            <a:ext cx="4458626" cy="4431220"/>
            <a:chOff x="1040072" y="1336757"/>
            <a:chExt cx="4897157" cy="2092244"/>
          </a:xfrm>
        </p:grpSpPr>
        <p:sp>
          <p:nvSpPr>
            <p:cNvPr id="135" name="矩形: 圆角 134">
              <a:extLst>
                <a:ext uri="{FF2B5EF4-FFF2-40B4-BE49-F238E27FC236}">
                  <a16:creationId xmlns:a16="http://schemas.microsoft.com/office/drawing/2014/main" id="{B9A82C68-8CDB-4CC6-9A03-E00F9B250ED1}"/>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36" name="任意多边形: 形状 135">
              <a:extLst>
                <a:ext uri="{FF2B5EF4-FFF2-40B4-BE49-F238E27FC236}">
                  <a16:creationId xmlns:a16="http://schemas.microsoft.com/office/drawing/2014/main" id="{4688145B-4015-44E9-8950-BE707859FCF4}"/>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37" name="378968">
            <a:extLst>
              <a:ext uri="{FF2B5EF4-FFF2-40B4-BE49-F238E27FC236}">
                <a16:creationId xmlns:a16="http://schemas.microsoft.com/office/drawing/2014/main" id="{D184A98C-5991-4A64-A754-A8F857B3513E}"/>
              </a:ext>
            </a:extLst>
          </p:cNvPr>
          <p:cNvSpPr/>
          <p:nvPr/>
        </p:nvSpPr>
        <p:spPr>
          <a:xfrm>
            <a:off x="2048592" y="1787327"/>
            <a:ext cx="2832486" cy="399981"/>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场控</a:t>
            </a:r>
          </a:p>
        </p:txBody>
      </p:sp>
      <p:sp>
        <p:nvSpPr>
          <p:cNvPr id="138" name="740388">
            <a:extLst>
              <a:ext uri="{FF2B5EF4-FFF2-40B4-BE49-F238E27FC236}">
                <a16:creationId xmlns:a16="http://schemas.microsoft.com/office/drawing/2014/main" id="{260E4A25-7C9C-4843-BF20-CB40F5911EAA}"/>
              </a:ext>
            </a:extLst>
          </p:cNvPr>
          <p:cNvSpPr/>
          <p:nvPr/>
        </p:nvSpPr>
        <p:spPr>
          <a:xfrm>
            <a:off x="1445605" y="2149538"/>
            <a:ext cx="4234019" cy="3608295"/>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场控作为正常直播的指挥官，也是复盘的组织者，主要复盘直播效果</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关注维度：选品、排品、组合、流程、节奏、视觉效果、人气、转化。</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随时观察直播过程中的任何事情，时刻要关注今晚的目标达成情况，在线人数低的时候要组织加大引流、上福利、留住人并增加互动等方案实施，对正常直播的稳定性和高效性负责。</a:t>
            </a: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复盘重点：产品上镜没有特点、产品要点归纳不足、预估直播数据出现偏差，直播中突发状况无法做出有效判断等问题。</a:t>
            </a:r>
          </a:p>
        </p:txBody>
      </p:sp>
      <p:grpSp>
        <p:nvGrpSpPr>
          <p:cNvPr id="139" name="584569">
            <a:extLst>
              <a:ext uri="{FF2B5EF4-FFF2-40B4-BE49-F238E27FC236}">
                <a16:creationId xmlns:a16="http://schemas.microsoft.com/office/drawing/2014/main" id="{5E157405-1C6B-4176-B7C5-1C7301040F30}"/>
              </a:ext>
            </a:extLst>
          </p:cNvPr>
          <p:cNvGrpSpPr/>
          <p:nvPr/>
        </p:nvGrpSpPr>
        <p:grpSpPr>
          <a:xfrm>
            <a:off x="1331669" y="1554910"/>
            <a:ext cx="726507" cy="595734"/>
            <a:chOff x="5159375" y="693738"/>
            <a:chExt cx="476251" cy="390525"/>
          </a:xfrm>
        </p:grpSpPr>
        <p:sp>
          <p:nvSpPr>
            <p:cNvPr id="140" name="Freeform 5">
              <a:extLst>
                <a:ext uri="{FF2B5EF4-FFF2-40B4-BE49-F238E27FC236}">
                  <a16:creationId xmlns:a16="http://schemas.microsoft.com/office/drawing/2014/main" id="{9F50CDD8-1D41-40DA-A55C-6BDAD038F17B}"/>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1" name="Freeform 6">
              <a:extLst>
                <a:ext uri="{FF2B5EF4-FFF2-40B4-BE49-F238E27FC236}">
                  <a16:creationId xmlns:a16="http://schemas.microsoft.com/office/drawing/2014/main" id="{D71BCF35-015C-4180-9D47-EA4E89F5AA6D}"/>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42" name="956989">
            <a:extLst>
              <a:ext uri="{FF2B5EF4-FFF2-40B4-BE49-F238E27FC236}">
                <a16:creationId xmlns:a16="http://schemas.microsoft.com/office/drawing/2014/main" id="{8D0480A4-37AB-4477-941C-084E0A460DF6}"/>
              </a:ext>
            </a:extLst>
          </p:cNvPr>
          <p:cNvSpPr txBox="1"/>
          <p:nvPr/>
        </p:nvSpPr>
        <p:spPr>
          <a:xfrm>
            <a:off x="1524294" y="1532513"/>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1</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43" name="791160">
            <a:extLst>
              <a:ext uri="{FF2B5EF4-FFF2-40B4-BE49-F238E27FC236}">
                <a16:creationId xmlns:a16="http://schemas.microsoft.com/office/drawing/2014/main" id="{E602B730-776A-473F-9C24-7902502CBB27}"/>
              </a:ext>
            </a:extLst>
          </p:cNvPr>
          <p:cNvSpPr/>
          <p:nvPr/>
        </p:nvSpPr>
        <p:spPr bwMode="auto">
          <a:xfrm>
            <a:off x="6439647" y="1585825"/>
            <a:ext cx="4378236" cy="4433698"/>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4" name="163580">
            <a:extLst>
              <a:ext uri="{FF2B5EF4-FFF2-40B4-BE49-F238E27FC236}">
                <a16:creationId xmlns:a16="http://schemas.microsoft.com/office/drawing/2014/main" id="{A00FF9BA-B63C-43E9-A106-FFC525D21425}"/>
              </a:ext>
            </a:extLst>
          </p:cNvPr>
          <p:cNvSpPr/>
          <p:nvPr/>
        </p:nvSpPr>
        <p:spPr>
          <a:xfrm>
            <a:off x="6931499" y="1784850"/>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主播</a:t>
            </a:r>
          </a:p>
        </p:txBody>
      </p:sp>
      <p:sp>
        <p:nvSpPr>
          <p:cNvPr id="145" name="435009">
            <a:extLst>
              <a:ext uri="{FF2B5EF4-FFF2-40B4-BE49-F238E27FC236}">
                <a16:creationId xmlns:a16="http://schemas.microsoft.com/office/drawing/2014/main" id="{27CBD029-8CF5-4017-820B-7D96350F0349}"/>
              </a:ext>
            </a:extLst>
          </p:cNvPr>
          <p:cNvSpPr/>
          <p:nvPr/>
        </p:nvSpPr>
        <p:spPr>
          <a:xfrm>
            <a:off x="6490794" y="2264746"/>
            <a:ext cx="4075332" cy="3313215"/>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主播是直面用户的第一人，主要复盘直播状态</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关注维度：脚本、开场话术、互动话术、憋单话术、促单话术、产品话术、控场能力。</a:t>
            </a: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复盘重点：在线人数激增时无法承接流量、直播间节奏出现偏差、黑粉出现时的临场反应、粉丝提出专业问题无法及时回答、产品介绍卖点错误且混乱（特别是服装穿搭出现明显问题）、直播间号召力差、催单逼单付费能力弱等问题。</a:t>
            </a:r>
          </a:p>
        </p:txBody>
      </p:sp>
      <p:sp>
        <p:nvSpPr>
          <p:cNvPr id="146" name="370280">
            <a:extLst>
              <a:ext uri="{FF2B5EF4-FFF2-40B4-BE49-F238E27FC236}">
                <a16:creationId xmlns:a16="http://schemas.microsoft.com/office/drawing/2014/main" id="{79C3695F-5E68-438B-94CF-12C853951F1A}"/>
              </a:ext>
            </a:extLst>
          </p:cNvPr>
          <p:cNvSpPr/>
          <p:nvPr/>
        </p:nvSpPr>
        <p:spPr bwMode="auto">
          <a:xfrm>
            <a:off x="10617273" y="1585826"/>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47" name="641600">
            <a:extLst>
              <a:ext uri="{FF2B5EF4-FFF2-40B4-BE49-F238E27FC236}">
                <a16:creationId xmlns:a16="http://schemas.microsoft.com/office/drawing/2014/main" id="{9B85410E-D8B1-42CB-A0D4-98C1E766CB2A}"/>
              </a:ext>
            </a:extLst>
          </p:cNvPr>
          <p:cNvGrpSpPr/>
          <p:nvPr/>
        </p:nvGrpSpPr>
        <p:grpSpPr>
          <a:xfrm>
            <a:off x="6214576" y="1552433"/>
            <a:ext cx="726507" cy="595734"/>
            <a:chOff x="5159375" y="693738"/>
            <a:chExt cx="476251" cy="390525"/>
          </a:xfrm>
        </p:grpSpPr>
        <p:sp>
          <p:nvSpPr>
            <p:cNvPr id="148" name="Freeform 5">
              <a:extLst>
                <a:ext uri="{FF2B5EF4-FFF2-40B4-BE49-F238E27FC236}">
                  <a16:creationId xmlns:a16="http://schemas.microsoft.com/office/drawing/2014/main" id="{8FC6B77D-1DED-4E8A-93E8-AD270FE95FE4}"/>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9" name="Freeform 6">
              <a:extLst>
                <a:ext uri="{FF2B5EF4-FFF2-40B4-BE49-F238E27FC236}">
                  <a16:creationId xmlns:a16="http://schemas.microsoft.com/office/drawing/2014/main" id="{BA8F3E75-F4DE-42C1-8C6D-BEE503861F75}"/>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0" name="003020">
            <a:extLst>
              <a:ext uri="{FF2B5EF4-FFF2-40B4-BE49-F238E27FC236}">
                <a16:creationId xmlns:a16="http://schemas.microsoft.com/office/drawing/2014/main" id="{9CCD8D45-7B6A-4A5A-B092-B51F6BF943B6}"/>
              </a:ext>
            </a:extLst>
          </p:cNvPr>
          <p:cNvSpPr txBox="1"/>
          <p:nvPr/>
        </p:nvSpPr>
        <p:spPr>
          <a:xfrm>
            <a:off x="6407201" y="153003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2</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2" name="613131">
            <a:extLst>
              <a:ext uri="{FF2B5EF4-FFF2-40B4-BE49-F238E27FC236}">
                <a16:creationId xmlns:a16="http://schemas.microsoft.com/office/drawing/2014/main" id="{53066061-992C-7337-F9ED-8718E6E78B19}"/>
              </a:ext>
            </a:extLst>
          </p:cNvPr>
          <p:cNvSpPr/>
          <p:nvPr/>
        </p:nvSpPr>
        <p:spPr>
          <a:xfrm>
            <a:off x="3176902" y="838477"/>
            <a:ext cx="5827236"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直播人员复盘核心内容</a:t>
            </a:r>
          </a:p>
        </p:txBody>
      </p:sp>
    </p:spTree>
    <p:extLst>
      <p:ext uri="{BB962C8B-B14F-4D97-AF65-F5344CB8AC3E}">
        <p14:creationId xmlns:p14="http://schemas.microsoft.com/office/powerpoint/2010/main" val="783476588"/>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006538">
            <a:extLst>
              <a:ext uri="{FF2B5EF4-FFF2-40B4-BE49-F238E27FC236}">
                <a16:creationId xmlns:a16="http://schemas.microsoft.com/office/drawing/2014/main" id="{6E90F562-81EF-4356-B1F9-D06CE244C47D}"/>
              </a:ext>
            </a:extLst>
          </p:cNvPr>
          <p:cNvGrpSpPr/>
          <p:nvPr/>
        </p:nvGrpSpPr>
        <p:grpSpPr>
          <a:xfrm>
            <a:off x="1476350" y="1588303"/>
            <a:ext cx="4458626" cy="4431220"/>
            <a:chOff x="1040072" y="1336757"/>
            <a:chExt cx="4897157" cy="2092244"/>
          </a:xfrm>
        </p:grpSpPr>
        <p:sp>
          <p:nvSpPr>
            <p:cNvPr id="135" name="矩形: 圆角 134">
              <a:extLst>
                <a:ext uri="{FF2B5EF4-FFF2-40B4-BE49-F238E27FC236}">
                  <a16:creationId xmlns:a16="http://schemas.microsoft.com/office/drawing/2014/main" id="{B9A82C68-8CDB-4CC6-9A03-E00F9B250ED1}"/>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36" name="任意多边形: 形状 135">
              <a:extLst>
                <a:ext uri="{FF2B5EF4-FFF2-40B4-BE49-F238E27FC236}">
                  <a16:creationId xmlns:a16="http://schemas.microsoft.com/office/drawing/2014/main" id="{4688145B-4015-44E9-8950-BE707859FCF4}"/>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37" name="378968">
            <a:extLst>
              <a:ext uri="{FF2B5EF4-FFF2-40B4-BE49-F238E27FC236}">
                <a16:creationId xmlns:a16="http://schemas.microsoft.com/office/drawing/2014/main" id="{D184A98C-5991-4A64-A754-A8F857B3513E}"/>
              </a:ext>
            </a:extLst>
          </p:cNvPr>
          <p:cNvSpPr/>
          <p:nvPr/>
        </p:nvSpPr>
        <p:spPr>
          <a:xfrm>
            <a:off x="2048592" y="1787327"/>
            <a:ext cx="2832486" cy="399981"/>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副播</a:t>
            </a:r>
          </a:p>
        </p:txBody>
      </p:sp>
      <p:sp>
        <p:nvSpPr>
          <p:cNvPr id="138" name="740388">
            <a:extLst>
              <a:ext uri="{FF2B5EF4-FFF2-40B4-BE49-F238E27FC236}">
                <a16:creationId xmlns:a16="http://schemas.microsoft.com/office/drawing/2014/main" id="{260E4A25-7C9C-4843-BF20-CB40F5911EAA}"/>
              </a:ext>
            </a:extLst>
          </p:cNvPr>
          <p:cNvSpPr/>
          <p:nvPr/>
        </p:nvSpPr>
        <p:spPr>
          <a:xfrm>
            <a:off x="1445605" y="2149538"/>
            <a:ext cx="4234019" cy="3608295"/>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副播在直播过程中充当了主播“好闺蜜”的角色，灵敏度、激情度、配合度极佳的优质人才是副播的不二之选。</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关注维度：在主播介绍吃力时能制造话题、烘托气氛，在粉丝要看细节时，第一时间给到产品近景，在做福利时，详细介绍规则及抽奖操作，直播间粉丝有任何问题都要冲到第一线快速解决。</a:t>
            </a: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复盘重点：是激情不足无法吊起直播间氛围，与主播配合不佳、产品细节展示不清晰、优惠券发放不及时、问题回答或者解决不及时、传递道具错误等问题。</a:t>
            </a:r>
          </a:p>
        </p:txBody>
      </p:sp>
      <p:grpSp>
        <p:nvGrpSpPr>
          <p:cNvPr id="139" name="584569">
            <a:extLst>
              <a:ext uri="{FF2B5EF4-FFF2-40B4-BE49-F238E27FC236}">
                <a16:creationId xmlns:a16="http://schemas.microsoft.com/office/drawing/2014/main" id="{5E157405-1C6B-4176-B7C5-1C7301040F30}"/>
              </a:ext>
            </a:extLst>
          </p:cNvPr>
          <p:cNvGrpSpPr/>
          <p:nvPr/>
        </p:nvGrpSpPr>
        <p:grpSpPr>
          <a:xfrm>
            <a:off x="1331669" y="1554910"/>
            <a:ext cx="726507" cy="595734"/>
            <a:chOff x="5159375" y="693738"/>
            <a:chExt cx="476251" cy="390525"/>
          </a:xfrm>
        </p:grpSpPr>
        <p:sp>
          <p:nvSpPr>
            <p:cNvPr id="140" name="Freeform 5">
              <a:extLst>
                <a:ext uri="{FF2B5EF4-FFF2-40B4-BE49-F238E27FC236}">
                  <a16:creationId xmlns:a16="http://schemas.microsoft.com/office/drawing/2014/main" id="{9F50CDD8-1D41-40DA-A55C-6BDAD038F17B}"/>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1" name="Freeform 6">
              <a:extLst>
                <a:ext uri="{FF2B5EF4-FFF2-40B4-BE49-F238E27FC236}">
                  <a16:creationId xmlns:a16="http://schemas.microsoft.com/office/drawing/2014/main" id="{D71BCF35-015C-4180-9D47-EA4E89F5AA6D}"/>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42" name="956989">
            <a:extLst>
              <a:ext uri="{FF2B5EF4-FFF2-40B4-BE49-F238E27FC236}">
                <a16:creationId xmlns:a16="http://schemas.microsoft.com/office/drawing/2014/main" id="{8D0480A4-37AB-4477-941C-084E0A460DF6}"/>
              </a:ext>
            </a:extLst>
          </p:cNvPr>
          <p:cNvSpPr txBox="1"/>
          <p:nvPr/>
        </p:nvSpPr>
        <p:spPr>
          <a:xfrm>
            <a:off x="1524294" y="1532513"/>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3</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43" name="791160">
            <a:extLst>
              <a:ext uri="{FF2B5EF4-FFF2-40B4-BE49-F238E27FC236}">
                <a16:creationId xmlns:a16="http://schemas.microsoft.com/office/drawing/2014/main" id="{E602B730-776A-473F-9C24-7902502CBB27}"/>
              </a:ext>
            </a:extLst>
          </p:cNvPr>
          <p:cNvSpPr/>
          <p:nvPr/>
        </p:nvSpPr>
        <p:spPr bwMode="auto">
          <a:xfrm>
            <a:off x="6439647" y="1585825"/>
            <a:ext cx="4378236" cy="4433698"/>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4" name="163580">
            <a:extLst>
              <a:ext uri="{FF2B5EF4-FFF2-40B4-BE49-F238E27FC236}">
                <a16:creationId xmlns:a16="http://schemas.microsoft.com/office/drawing/2014/main" id="{A00FF9BA-B63C-43E9-A106-FFC525D21425}"/>
              </a:ext>
            </a:extLst>
          </p:cNvPr>
          <p:cNvSpPr/>
          <p:nvPr/>
        </p:nvSpPr>
        <p:spPr>
          <a:xfrm>
            <a:off x="6931499" y="1784850"/>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中控</a:t>
            </a:r>
          </a:p>
        </p:txBody>
      </p:sp>
      <p:sp>
        <p:nvSpPr>
          <p:cNvPr id="145" name="435009">
            <a:extLst>
              <a:ext uri="{FF2B5EF4-FFF2-40B4-BE49-F238E27FC236}">
                <a16:creationId xmlns:a16="http://schemas.microsoft.com/office/drawing/2014/main" id="{27CBD029-8CF5-4017-820B-7D96350F0349}"/>
              </a:ext>
            </a:extLst>
          </p:cNvPr>
          <p:cNvSpPr/>
          <p:nvPr/>
        </p:nvSpPr>
        <p:spPr>
          <a:xfrm>
            <a:off x="6490794" y="2264746"/>
            <a:ext cx="4075332" cy="3018134"/>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中控的工作内容比较简单，一般就是后台的操作，主要复盘后台操作配合</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关注维度：上下架产品、价格及库存的修改、优惠券的发放、进店、点击、下单、配合主播进行数量的呐喊、实时的数据记录等工作。</a:t>
            </a: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复盘重点：产品上下架问题操作失误、库存数量修改错误、逼单催单气氛配合度不足、声音不够洪亮、实时问题出现后没有进行记录等问题。</a:t>
            </a:r>
          </a:p>
        </p:txBody>
      </p:sp>
      <p:sp>
        <p:nvSpPr>
          <p:cNvPr id="146" name="370280">
            <a:extLst>
              <a:ext uri="{FF2B5EF4-FFF2-40B4-BE49-F238E27FC236}">
                <a16:creationId xmlns:a16="http://schemas.microsoft.com/office/drawing/2014/main" id="{79C3695F-5E68-438B-94CF-12C853951F1A}"/>
              </a:ext>
            </a:extLst>
          </p:cNvPr>
          <p:cNvSpPr/>
          <p:nvPr/>
        </p:nvSpPr>
        <p:spPr bwMode="auto">
          <a:xfrm>
            <a:off x="10617273" y="1585826"/>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47" name="641600">
            <a:extLst>
              <a:ext uri="{FF2B5EF4-FFF2-40B4-BE49-F238E27FC236}">
                <a16:creationId xmlns:a16="http://schemas.microsoft.com/office/drawing/2014/main" id="{9B85410E-D8B1-42CB-A0D4-98C1E766CB2A}"/>
              </a:ext>
            </a:extLst>
          </p:cNvPr>
          <p:cNvGrpSpPr/>
          <p:nvPr/>
        </p:nvGrpSpPr>
        <p:grpSpPr>
          <a:xfrm>
            <a:off x="6214576" y="1552433"/>
            <a:ext cx="726507" cy="595734"/>
            <a:chOff x="5159375" y="693738"/>
            <a:chExt cx="476251" cy="390525"/>
          </a:xfrm>
        </p:grpSpPr>
        <p:sp>
          <p:nvSpPr>
            <p:cNvPr id="148" name="Freeform 5">
              <a:extLst>
                <a:ext uri="{FF2B5EF4-FFF2-40B4-BE49-F238E27FC236}">
                  <a16:creationId xmlns:a16="http://schemas.microsoft.com/office/drawing/2014/main" id="{8FC6B77D-1DED-4E8A-93E8-AD270FE95FE4}"/>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9" name="Freeform 6">
              <a:extLst>
                <a:ext uri="{FF2B5EF4-FFF2-40B4-BE49-F238E27FC236}">
                  <a16:creationId xmlns:a16="http://schemas.microsoft.com/office/drawing/2014/main" id="{BA8F3E75-F4DE-42C1-8C6D-BEE503861F75}"/>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0" name="003020">
            <a:extLst>
              <a:ext uri="{FF2B5EF4-FFF2-40B4-BE49-F238E27FC236}">
                <a16:creationId xmlns:a16="http://schemas.microsoft.com/office/drawing/2014/main" id="{9CCD8D45-7B6A-4A5A-B092-B51F6BF943B6}"/>
              </a:ext>
            </a:extLst>
          </p:cNvPr>
          <p:cNvSpPr txBox="1"/>
          <p:nvPr/>
        </p:nvSpPr>
        <p:spPr>
          <a:xfrm>
            <a:off x="6407201" y="153003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4</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2" name="613131">
            <a:extLst>
              <a:ext uri="{FF2B5EF4-FFF2-40B4-BE49-F238E27FC236}">
                <a16:creationId xmlns:a16="http://schemas.microsoft.com/office/drawing/2014/main" id="{53066061-992C-7337-F9ED-8718E6E78B19}"/>
              </a:ext>
            </a:extLst>
          </p:cNvPr>
          <p:cNvSpPr/>
          <p:nvPr/>
        </p:nvSpPr>
        <p:spPr>
          <a:xfrm>
            <a:off x="3176902" y="838477"/>
            <a:ext cx="5827236"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直播人员复盘核心内容</a:t>
            </a:r>
          </a:p>
        </p:txBody>
      </p:sp>
    </p:spTree>
    <p:extLst>
      <p:ext uri="{BB962C8B-B14F-4D97-AF65-F5344CB8AC3E}">
        <p14:creationId xmlns:p14="http://schemas.microsoft.com/office/powerpoint/2010/main" val="1965794673"/>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006538">
            <a:extLst>
              <a:ext uri="{FF2B5EF4-FFF2-40B4-BE49-F238E27FC236}">
                <a16:creationId xmlns:a16="http://schemas.microsoft.com/office/drawing/2014/main" id="{6E90F562-81EF-4356-B1F9-D06CE244C47D}"/>
              </a:ext>
            </a:extLst>
          </p:cNvPr>
          <p:cNvGrpSpPr/>
          <p:nvPr/>
        </p:nvGrpSpPr>
        <p:grpSpPr>
          <a:xfrm>
            <a:off x="1476350" y="1588303"/>
            <a:ext cx="4458626" cy="4431220"/>
            <a:chOff x="1040072" y="1336757"/>
            <a:chExt cx="4897157" cy="2092244"/>
          </a:xfrm>
        </p:grpSpPr>
        <p:sp>
          <p:nvSpPr>
            <p:cNvPr id="135" name="矩形: 圆角 134">
              <a:extLst>
                <a:ext uri="{FF2B5EF4-FFF2-40B4-BE49-F238E27FC236}">
                  <a16:creationId xmlns:a16="http://schemas.microsoft.com/office/drawing/2014/main" id="{B9A82C68-8CDB-4CC6-9A03-E00F9B250ED1}"/>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36" name="任意多边形: 形状 135">
              <a:extLst>
                <a:ext uri="{FF2B5EF4-FFF2-40B4-BE49-F238E27FC236}">
                  <a16:creationId xmlns:a16="http://schemas.microsoft.com/office/drawing/2014/main" id="{4688145B-4015-44E9-8950-BE707859FCF4}"/>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37" name="378968">
            <a:extLst>
              <a:ext uri="{FF2B5EF4-FFF2-40B4-BE49-F238E27FC236}">
                <a16:creationId xmlns:a16="http://schemas.microsoft.com/office/drawing/2014/main" id="{D184A98C-5991-4A64-A754-A8F857B3513E}"/>
              </a:ext>
            </a:extLst>
          </p:cNvPr>
          <p:cNvSpPr/>
          <p:nvPr/>
        </p:nvSpPr>
        <p:spPr>
          <a:xfrm>
            <a:off x="2048592" y="1787327"/>
            <a:ext cx="2832486" cy="399981"/>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运营</a:t>
            </a:r>
          </a:p>
        </p:txBody>
      </p:sp>
      <p:sp>
        <p:nvSpPr>
          <p:cNvPr id="138" name="740388">
            <a:extLst>
              <a:ext uri="{FF2B5EF4-FFF2-40B4-BE49-F238E27FC236}">
                <a16:creationId xmlns:a16="http://schemas.microsoft.com/office/drawing/2014/main" id="{260E4A25-7C9C-4843-BF20-CB40F5911EAA}"/>
              </a:ext>
            </a:extLst>
          </p:cNvPr>
          <p:cNvSpPr/>
          <p:nvPr/>
        </p:nvSpPr>
        <p:spPr>
          <a:xfrm>
            <a:off x="1445605" y="2149538"/>
            <a:ext cx="4234019" cy="1837811"/>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运营主要复盘投放效果</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关注维度：视频发布、投流时机、投放金额、投放目标、投放效果。</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复盘重点：为直播间引流，不管是直播间画面短视频或者引流短视频的准备和发布，还是</a:t>
            </a:r>
            <a:r>
              <a:rPr lang="en-US" altLang="zh-CN" sz="1598" dirty="0" err="1">
                <a:solidFill>
                  <a:srgbClr val="000000"/>
                </a:solidFill>
                <a:latin typeface="优设标题黑" panose="00000500000000000000" pitchFamily="2" charset="-122"/>
                <a:ea typeface="优设标题黑" panose="00000500000000000000" pitchFamily="2" charset="-122"/>
                <a:sym typeface="+mn-lt"/>
              </a:rPr>
              <a:t>dou</a:t>
            </a:r>
            <a:r>
              <a:rPr lang="en-US" altLang="zh-CN" sz="1598" dirty="0">
                <a:solidFill>
                  <a:srgbClr val="000000"/>
                </a:solidFill>
                <a:latin typeface="优设标题黑" panose="00000500000000000000" pitchFamily="2" charset="-122"/>
                <a:ea typeface="优设标题黑" panose="00000500000000000000" pitchFamily="2" charset="-122"/>
                <a:sym typeface="+mn-lt"/>
              </a:rPr>
              <a:t>+</a:t>
            </a:r>
            <a:r>
              <a:rPr lang="zh-CN" altLang="en-US" sz="1598" dirty="0">
                <a:solidFill>
                  <a:srgbClr val="000000"/>
                </a:solidFill>
                <a:latin typeface="优设标题黑" panose="00000500000000000000" pitchFamily="2" charset="-122"/>
                <a:ea typeface="优设标题黑" panose="00000500000000000000" pitchFamily="2" charset="-122"/>
                <a:sym typeface="+mn-lt"/>
              </a:rPr>
              <a:t>的投放，都需要做好及时输出。</a:t>
            </a:r>
          </a:p>
        </p:txBody>
      </p:sp>
      <p:grpSp>
        <p:nvGrpSpPr>
          <p:cNvPr id="139" name="584569">
            <a:extLst>
              <a:ext uri="{FF2B5EF4-FFF2-40B4-BE49-F238E27FC236}">
                <a16:creationId xmlns:a16="http://schemas.microsoft.com/office/drawing/2014/main" id="{5E157405-1C6B-4176-B7C5-1C7301040F30}"/>
              </a:ext>
            </a:extLst>
          </p:cNvPr>
          <p:cNvGrpSpPr/>
          <p:nvPr/>
        </p:nvGrpSpPr>
        <p:grpSpPr>
          <a:xfrm>
            <a:off x="1331669" y="1554910"/>
            <a:ext cx="726507" cy="595734"/>
            <a:chOff x="5159375" y="693738"/>
            <a:chExt cx="476251" cy="390525"/>
          </a:xfrm>
        </p:grpSpPr>
        <p:sp>
          <p:nvSpPr>
            <p:cNvPr id="140" name="Freeform 5">
              <a:extLst>
                <a:ext uri="{FF2B5EF4-FFF2-40B4-BE49-F238E27FC236}">
                  <a16:creationId xmlns:a16="http://schemas.microsoft.com/office/drawing/2014/main" id="{9F50CDD8-1D41-40DA-A55C-6BDAD038F17B}"/>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1" name="Freeform 6">
              <a:extLst>
                <a:ext uri="{FF2B5EF4-FFF2-40B4-BE49-F238E27FC236}">
                  <a16:creationId xmlns:a16="http://schemas.microsoft.com/office/drawing/2014/main" id="{D71BCF35-015C-4180-9D47-EA4E89F5AA6D}"/>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42" name="956989">
            <a:extLst>
              <a:ext uri="{FF2B5EF4-FFF2-40B4-BE49-F238E27FC236}">
                <a16:creationId xmlns:a16="http://schemas.microsoft.com/office/drawing/2014/main" id="{8D0480A4-37AB-4477-941C-084E0A460DF6}"/>
              </a:ext>
            </a:extLst>
          </p:cNvPr>
          <p:cNvSpPr txBox="1"/>
          <p:nvPr/>
        </p:nvSpPr>
        <p:spPr>
          <a:xfrm>
            <a:off x="1524294" y="1532513"/>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5</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43" name="791160">
            <a:extLst>
              <a:ext uri="{FF2B5EF4-FFF2-40B4-BE49-F238E27FC236}">
                <a16:creationId xmlns:a16="http://schemas.microsoft.com/office/drawing/2014/main" id="{E602B730-776A-473F-9C24-7902502CBB27}"/>
              </a:ext>
            </a:extLst>
          </p:cNvPr>
          <p:cNvSpPr/>
          <p:nvPr/>
        </p:nvSpPr>
        <p:spPr bwMode="auto">
          <a:xfrm>
            <a:off x="6439647" y="1585825"/>
            <a:ext cx="4378236" cy="4433698"/>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4" name="163580">
            <a:extLst>
              <a:ext uri="{FF2B5EF4-FFF2-40B4-BE49-F238E27FC236}">
                <a16:creationId xmlns:a16="http://schemas.microsoft.com/office/drawing/2014/main" id="{A00FF9BA-B63C-43E9-A106-FFC525D21425}"/>
              </a:ext>
            </a:extLst>
          </p:cNvPr>
          <p:cNvSpPr/>
          <p:nvPr/>
        </p:nvSpPr>
        <p:spPr>
          <a:xfrm>
            <a:off x="6931499" y="1784850"/>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客服</a:t>
            </a:r>
          </a:p>
        </p:txBody>
      </p:sp>
      <p:sp>
        <p:nvSpPr>
          <p:cNvPr id="145" name="435009">
            <a:extLst>
              <a:ext uri="{FF2B5EF4-FFF2-40B4-BE49-F238E27FC236}">
                <a16:creationId xmlns:a16="http://schemas.microsoft.com/office/drawing/2014/main" id="{27CBD029-8CF5-4017-820B-7D96350F0349}"/>
              </a:ext>
            </a:extLst>
          </p:cNvPr>
          <p:cNvSpPr/>
          <p:nvPr/>
        </p:nvSpPr>
        <p:spPr>
          <a:xfrm>
            <a:off x="6490794" y="2264746"/>
            <a:ext cx="4075332" cy="952568"/>
          </a:xfrm>
          <a:prstGeom prst="rect">
            <a:avLst/>
          </a:prstGeom>
          <a:noFill/>
        </p:spPr>
        <p:txBody>
          <a:bodyPr wrap="square">
            <a:spAutoFit/>
          </a:bodyPr>
          <a:lstStyle/>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客服，主要复盘粉丝需求</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marL="285750" indent="-285750" algn="just" defTabSz="914034" fontAlgn="base">
              <a:lnSpc>
                <a:spcPct val="120000"/>
              </a:lnSpc>
              <a:spcBef>
                <a:spcPct val="0"/>
              </a:spcBef>
              <a:spcAft>
                <a:spcPct val="0"/>
              </a:spcAft>
              <a:buFont typeface="Arial" panose="020B0604020202020204" pitchFamily="34" charset="0"/>
              <a:buChar char="•"/>
            </a:pPr>
            <a:r>
              <a:rPr lang="zh-CN" altLang="en-US" sz="1598" dirty="0">
                <a:solidFill>
                  <a:srgbClr val="000000"/>
                </a:solidFill>
                <a:latin typeface="优设标题黑" panose="00000500000000000000" pitchFamily="2" charset="-122"/>
                <a:ea typeface="优设标题黑" panose="00000500000000000000" pitchFamily="2" charset="-122"/>
                <a:sym typeface="+mn-lt"/>
              </a:rPr>
              <a:t>关注维度：中奖粉丝、高频问题、粉丝需求。</a:t>
            </a:r>
          </a:p>
        </p:txBody>
      </p:sp>
      <p:sp>
        <p:nvSpPr>
          <p:cNvPr id="146" name="370280">
            <a:extLst>
              <a:ext uri="{FF2B5EF4-FFF2-40B4-BE49-F238E27FC236}">
                <a16:creationId xmlns:a16="http://schemas.microsoft.com/office/drawing/2014/main" id="{79C3695F-5E68-438B-94CF-12C853951F1A}"/>
              </a:ext>
            </a:extLst>
          </p:cNvPr>
          <p:cNvSpPr/>
          <p:nvPr/>
        </p:nvSpPr>
        <p:spPr bwMode="auto">
          <a:xfrm>
            <a:off x="10617273" y="1585826"/>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47" name="641600">
            <a:extLst>
              <a:ext uri="{FF2B5EF4-FFF2-40B4-BE49-F238E27FC236}">
                <a16:creationId xmlns:a16="http://schemas.microsoft.com/office/drawing/2014/main" id="{9B85410E-D8B1-42CB-A0D4-98C1E766CB2A}"/>
              </a:ext>
            </a:extLst>
          </p:cNvPr>
          <p:cNvGrpSpPr/>
          <p:nvPr/>
        </p:nvGrpSpPr>
        <p:grpSpPr>
          <a:xfrm>
            <a:off x="6214576" y="1552433"/>
            <a:ext cx="726507" cy="595734"/>
            <a:chOff x="5159375" y="693738"/>
            <a:chExt cx="476251" cy="390525"/>
          </a:xfrm>
        </p:grpSpPr>
        <p:sp>
          <p:nvSpPr>
            <p:cNvPr id="148" name="Freeform 5">
              <a:extLst>
                <a:ext uri="{FF2B5EF4-FFF2-40B4-BE49-F238E27FC236}">
                  <a16:creationId xmlns:a16="http://schemas.microsoft.com/office/drawing/2014/main" id="{8FC6B77D-1DED-4E8A-93E8-AD270FE95FE4}"/>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9" name="Freeform 6">
              <a:extLst>
                <a:ext uri="{FF2B5EF4-FFF2-40B4-BE49-F238E27FC236}">
                  <a16:creationId xmlns:a16="http://schemas.microsoft.com/office/drawing/2014/main" id="{BA8F3E75-F4DE-42C1-8C6D-BEE503861F75}"/>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0" name="003020">
            <a:extLst>
              <a:ext uri="{FF2B5EF4-FFF2-40B4-BE49-F238E27FC236}">
                <a16:creationId xmlns:a16="http://schemas.microsoft.com/office/drawing/2014/main" id="{9CCD8D45-7B6A-4A5A-B092-B51F6BF943B6}"/>
              </a:ext>
            </a:extLst>
          </p:cNvPr>
          <p:cNvSpPr txBox="1"/>
          <p:nvPr/>
        </p:nvSpPr>
        <p:spPr>
          <a:xfrm>
            <a:off x="6407201" y="153003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6</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2" name="613131">
            <a:extLst>
              <a:ext uri="{FF2B5EF4-FFF2-40B4-BE49-F238E27FC236}">
                <a16:creationId xmlns:a16="http://schemas.microsoft.com/office/drawing/2014/main" id="{53066061-992C-7337-F9ED-8718E6E78B19}"/>
              </a:ext>
            </a:extLst>
          </p:cNvPr>
          <p:cNvSpPr/>
          <p:nvPr/>
        </p:nvSpPr>
        <p:spPr>
          <a:xfrm>
            <a:off x="3176902" y="838477"/>
            <a:ext cx="5827236"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直播人员复盘核心内容</a:t>
            </a:r>
          </a:p>
        </p:txBody>
      </p:sp>
    </p:spTree>
    <p:extLst>
      <p:ext uri="{BB962C8B-B14F-4D97-AF65-F5344CB8AC3E}">
        <p14:creationId xmlns:p14="http://schemas.microsoft.com/office/powerpoint/2010/main" val="1655558275"/>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045952">
            <a:extLst>
              <a:ext uri="{FF2B5EF4-FFF2-40B4-BE49-F238E27FC236}">
                <a16:creationId xmlns:a16="http://schemas.microsoft.com/office/drawing/2014/main" id="{3BF293E1-C822-4AFE-BB52-4D707046B016}"/>
              </a:ext>
            </a:extLst>
          </p:cNvPr>
          <p:cNvSpPr/>
          <p:nvPr/>
        </p:nvSpPr>
        <p:spPr>
          <a:xfrm>
            <a:off x="5352462" y="2130972"/>
            <a:ext cx="5327009" cy="3175421"/>
          </a:xfrm>
          <a:prstGeom prst="rect">
            <a:avLst/>
          </a:prstGeom>
          <a:noFill/>
        </p:spPr>
        <p:txBody>
          <a:bodyPr wrap="square" lIns="0" tIns="0" rIns="0" bIns="0">
            <a:spAutoFit/>
          </a:bodyPr>
          <a:lstStyle/>
          <a:p>
            <a:pPr marL="457200" indent="-457200" algn="just" defTabSz="913668" fontAlgn="base">
              <a:lnSpc>
                <a:spcPct val="150000"/>
              </a:lnSpc>
              <a:spcBef>
                <a:spcPts val="600"/>
              </a:spcBef>
              <a:spcAft>
                <a:spcPts val="600"/>
              </a:spcAft>
              <a:buFont typeface="Wingdings" panose="05000000000000000000" pitchFamily="2" charset="2"/>
              <a:buChar char="Ø"/>
            </a:pPr>
            <a:r>
              <a:rPr lang="zh-CN" altLang="en-US" sz="3200" dirty="0">
                <a:solidFill>
                  <a:schemeClr val="accent1">
                    <a:lumMod val="75000"/>
                  </a:schemeClr>
                </a:solidFill>
                <a:latin typeface="优设标题黑" panose="00000500000000000000" pitchFamily="2" charset="-122"/>
                <a:ea typeface="优设标题黑" panose="00000500000000000000" pitchFamily="2" charset="-122"/>
                <a:sym typeface="+mn-lt"/>
              </a:rPr>
              <a:t>直播数据：直播整体情况</a:t>
            </a:r>
            <a:endParaRPr lang="en-US" altLang="zh-CN" sz="3200" dirty="0">
              <a:solidFill>
                <a:schemeClr val="accent1">
                  <a:lumMod val="75000"/>
                </a:schemeClr>
              </a:solidFill>
              <a:latin typeface="优设标题黑" panose="00000500000000000000" pitchFamily="2" charset="-122"/>
              <a:ea typeface="优设标题黑" panose="00000500000000000000" pitchFamily="2" charset="-122"/>
              <a:sym typeface="+mn-lt"/>
            </a:endParaRPr>
          </a:p>
          <a:p>
            <a:pPr marL="457200" indent="-457200" algn="just" defTabSz="913668" fontAlgn="base">
              <a:lnSpc>
                <a:spcPct val="150000"/>
              </a:lnSpc>
              <a:spcBef>
                <a:spcPts val="600"/>
              </a:spcBef>
              <a:spcAft>
                <a:spcPts val="600"/>
              </a:spcAft>
              <a:buFont typeface="Wingdings" panose="05000000000000000000" pitchFamily="2" charset="2"/>
              <a:buChar char="Ø"/>
            </a:pPr>
            <a:r>
              <a:rPr lang="zh-CN" altLang="en-US" sz="3200" dirty="0">
                <a:solidFill>
                  <a:schemeClr val="accent1">
                    <a:lumMod val="75000"/>
                  </a:schemeClr>
                </a:solidFill>
                <a:latin typeface="优设标题黑" panose="00000500000000000000" pitchFamily="2" charset="-122"/>
                <a:ea typeface="优设标题黑" panose="00000500000000000000" pitchFamily="2" charset="-122"/>
                <a:sym typeface="+mn-lt"/>
              </a:rPr>
              <a:t>电商数据：直播活动所直接带动的电商交易情况</a:t>
            </a:r>
            <a:endParaRPr lang="en-US" altLang="zh-CN" sz="3200" dirty="0">
              <a:solidFill>
                <a:schemeClr val="accent1">
                  <a:lumMod val="75000"/>
                </a:schemeClr>
              </a:solidFill>
              <a:latin typeface="优设标题黑" panose="00000500000000000000" pitchFamily="2" charset="-122"/>
              <a:ea typeface="优设标题黑" panose="00000500000000000000" pitchFamily="2" charset="-122"/>
              <a:sym typeface="+mn-lt"/>
            </a:endParaRPr>
          </a:p>
          <a:p>
            <a:pPr marL="457200" indent="-457200" algn="just" defTabSz="913668" fontAlgn="base">
              <a:lnSpc>
                <a:spcPct val="150000"/>
              </a:lnSpc>
              <a:spcBef>
                <a:spcPts val="600"/>
              </a:spcBef>
              <a:spcAft>
                <a:spcPts val="600"/>
              </a:spcAft>
              <a:buFont typeface="Wingdings" panose="05000000000000000000" pitchFamily="2" charset="2"/>
              <a:buChar char="Ø"/>
            </a:pPr>
            <a:r>
              <a:rPr lang="zh-CN" altLang="en-US" sz="3200" dirty="0">
                <a:solidFill>
                  <a:schemeClr val="accent1">
                    <a:lumMod val="75000"/>
                  </a:schemeClr>
                </a:solidFill>
                <a:latin typeface="优设标题黑" panose="00000500000000000000" pitchFamily="2" charset="-122"/>
                <a:ea typeface="优设标题黑" panose="00000500000000000000" pitchFamily="2" charset="-122"/>
                <a:sym typeface="+mn-lt"/>
              </a:rPr>
              <a:t>投放数据：直播投放情况</a:t>
            </a:r>
          </a:p>
        </p:txBody>
      </p:sp>
      <p:pic>
        <p:nvPicPr>
          <p:cNvPr id="6" name="图片 5">
            <a:extLst>
              <a:ext uri="{FF2B5EF4-FFF2-40B4-BE49-F238E27FC236}">
                <a16:creationId xmlns:a16="http://schemas.microsoft.com/office/drawing/2014/main" id="{3ADFF45A-AD97-7844-BAE2-44C5CB199B2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01283" y="2427994"/>
            <a:ext cx="4219440" cy="3780828"/>
          </a:xfrm>
          <a:prstGeom prst="rect">
            <a:avLst/>
          </a:prstGeom>
        </p:spPr>
      </p:pic>
      <p:sp>
        <p:nvSpPr>
          <p:cNvPr id="5" name="613131">
            <a:extLst>
              <a:ext uri="{FF2B5EF4-FFF2-40B4-BE49-F238E27FC236}">
                <a16:creationId xmlns:a16="http://schemas.microsoft.com/office/drawing/2014/main" id="{E99E9457-F9DC-2142-C949-49276434D342}"/>
              </a:ext>
            </a:extLst>
          </p:cNvPr>
          <p:cNvSpPr/>
          <p:nvPr/>
        </p:nvSpPr>
        <p:spPr>
          <a:xfrm>
            <a:off x="2168653" y="1034960"/>
            <a:ext cx="8327921"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直播复盘数据记录</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直播基础数据</a:t>
            </a:r>
          </a:p>
        </p:txBody>
      </p:sp>
    </p:spTree>
    <p:extLst>
      <p:ext uri="{BB962C8B-B14F-4D97-AF65-F5344CB8AC3E}">
        <p14:creationId xmlns:p14="http://schemas.microsoft.com/office/powerpoint/2010/main" val="153274381"/>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613131">
            <a:extLst>
              <a:ext uri="{FF2B5EF4-FFF2-40B4-BE49-F238E27FC236}">
                <a16:creationId xmlns:a16="http://schemas.microsoft.com/office/drawing/2014/main" id="{4A5F9AE4-37B6-63BD-32B3-6C4C56ABC96E}"/>
              </a:ext>
            </a:extLst>
          </p:cNvPr>
          <p:cNvSpPr/>
          <p:nvPr/>
        </p:nvSpPr>
        <p:spPr>
          <a:xfrm>
            <a:off x="2732909" y="1034960"/>
            <a:ext cx="7199408"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直播复盘数据记录</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直播数据</a:t>
            </a:r>
          </a:p>
        </p:txBody>
      </p:sp>
      <p:graphicFrame>
        <p:nvGraphicFramePr>
          <p:cNvPr id="2" name="表格 1">
            <a:extLst>
              <a:ext uri="{FF2B5EF4-FFF2-40B4-BE49-F238E27FC236}">
                <a16:creationId xmlns:a16="http://schemas.microsoft.com/office/drawing/2014/main" id="{704C9DC1-57E9-05E7-E3FF-9388F6DBC925}"/>
              </a:ext>
            </a:extLst>
          </p:cNvPr>
          <p:cNvGraphicFramePr>
            <a:graphicFrameLocks noGrp="1"/>
          </p:cNvGraphicFramePr>
          <p:nvPr>
            <p:extLst>
              <p:ext uri="{D42A27DB-BD31-4B8C-83A1-F6EECF244321}">
                <p14:modId xmlns:p14="http://schemas.microsoft.com/office/powerpoint/2010/main" val="1578897456"/>
              </p:ext>
            </p:extLst>
          </p:nvPr>
        </p:nvGraphicFramePr>
        <p:xfrm>
          <a:off x="1295400" y="2096450"/>
          <a:ext cx="9601200" cy="3291840"/>
        </p:xfrm>
        <a:graphic>
          <a:graphicData uri="http://schemas.openxmlformats.org/drawingml/2006/table">
            <a:tbl>
              <a:tblPr firstRow="1" firstCol="1" bandRow="1">
                <a:tableStyleId>{5C22544A-7EE6-4342-B048-85BDC9FD1C3A}</a:tableStyleId>
              </a:tblPr>
              <a:tblGrid>
                <a:gridCol w="799714">
                  <a:extLst>
                    <a:ext uri="{9D8B030D-6E8A-4147-A177-3AD203B41FA5}">
                      <a16:colId xmlns:a16="http://schemas.microsoft.com/office/drawing/2014/main" val="3285262445"/>
                    </a:ext>
                  </a:extLst>
                </a:gridCol>
                <a:gridCol w="799714">
                  <a:extLst>
                    <a:ext uri="{9D8B030D-6E8A-4147-A177-3AD203B41FA5}">
                      <a16:colId xmlns:a16="http://schemas.microsoft.com/office/drawing/2014/main" val="1087422972"/>
                    </a:ext>
                  </a:extLst>
                </a:gridCol>
                <a:gridCol w="799714">
                  <a:extLst>
                    <a:ext uri="{9D8B030D-6E8A-4147-A177-3AD203B41FA5}">
                      <a16:colId xmlns:a16="http://schemas.microsoft.com/office/drawing/2014/main" val="3842212697"/>
                    </a:ext>
                  </a:extLst>
                </a:gridCol>
                <a:gridCol w="799714">
                  <a:extLst>
                    <a:ext uri="{9D8B030D-6E8A-4147-A177-3AD203B41FA5}">
                      <a16:colId xmlns:a16="http://schemas.microsoft.com/office/drawing/2014/main" val="1608155440"/>
                    </a:ext>
                  </a:extLst>
                </a:gridCol>
                <a:gridCol w="799714">
                  <a:extLst>
                    <a:ext uri="{9D8B030D-6E8A-4147-A177-3AD203B41FA5}">
                      <a16:colId xmlns:a16="http://schemas.microsoft.com/office/drawing/2014/main" val="4254516011"/>
                    </a:ext>
                  </a:extLst>
                </a:gridCol>
                <a:gridCol w="799714">
                  <a:extLst>
                    <a:ext uri="{9D8B030D-6E8A-4147-A177-3AD203B41FA5}">
                      <a16:colId xmlns:a16="http://schemas.microsoft.com/office/drawing/2014/main" val="4213071308"/>
                    </a:ext>
                  </a:extLst>
                </a:gridCol>
                <a:gridCol w="799714">
                  <a:extLst>
                    <a:ext uri="{9D8B030D-6E8A-4147-A177-3AD203B41FA5}">
                      <a16:colId xmlns:a16="http://schemas.microsoft.com/office/drawing/2014/main" val="792497291"/>
                    </a:ext>
                  </a:extLst>
                </a:gridCol>
                <a:gridCol w="799714">
                  <a:extLst>
                    <a:ext uri="{9D8B030D-6E8A-4147-A177-3AD203B41FA5}">
                      <a16:colId xmlns:a16="http://schemas.microsoft.com/office/drawing/2014/main" val="787924978"/>
                    </a:ext>
                  </a:extLst>
                </a:gridCol>
                <a:gridCol w="800872">
                  <a:extLst>
                    <a:ext uri="{9D8B030D-6E8A-4147-A177-3AD203B41FA5}">
                      <a16:colId xmlns:a16="http://schemas.microsoft.com/office/drawing/2014/main" val="2993433028"/>
                    </a:ext>
                  </a:extLst>
                </a:gridCol>
                <a:gridCol w="800872">
                  <a:extLst>
                    <a:ext uri="{9D8B030D-6E8A-4147-A177-3AD203B41FA5}">
                      <a16:colId xmlns:a16="http://schemas.microsoft.com/office/drawing/2014/main" val="1285741876"/>
                    </a:ext>
                  </a:extLst>
                </a:gridCol>
                <a:gridCol w="800872">
                  <a:extLst>
                    <a:ext uri="{9D8B030D-6E8A-4147-A177-3AD203B41FA5}">
                      <a16:colId xmlns:a16="http://schemas.microsoft.com/office/drawing/2014/main" val="4165554487"/>
                    </a:ext>
                  </a:extLst>
                </a:gridCol>
                <a:gridCol w="800872">
                  <a:extLst>
                    <a:ext uri="{9D8B030D-6E8A-4147-A177-3AD203B41FA5}">
                      <a16:colId xmlns:a16="http://schemas.microsoft.com/office/drawing/2014/main" val="4251872798"/>
                    </a:ext>
                  </a:extLst>
                </a:gridCol>
              </a:tblGrid>
              <a:tr h="0">
                <a:tc gridSpan="12">
                  <a:txBody>
                    <a:bodyPr/>
                    <a:lstStyle/>
                    <a:p>
                      <a:pPr indent="0" algn="ctr"/>
                      <a:r>
                        <a:rPr lang="zh-CN" sz="2400" kern="100" dirty="0">
                          <a:effectLst/>
                        </a:rPr>
                        <a:t>直播数据记录</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927238805"/>
                  </a:ext>
                </a:extLst>
              </a:tr>
              <a:tr h="0">
                <a:tc>
                  <a:txBody>
                    <a:bodyPr/>
                    <a:lstStyle/>
                    <a:p>
                      <a:pPr indent="0" algn="ctr"/>
                      <a:r>
                        <a:rPr lang="zh-CN" sz="2400" kern="100">
                          <a:effectLst/>
                        </a:rPr>
                        <a:t>场次</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日期</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直播时长</a:t>
                      </a:r>
                      <a:r>
                        <a:rPr lang="en-US" sz="2400" kern="100">
                          <a:effectLst/>
                        </a:rPr>
                        <a:t>/</a:t>
                      </a:r>
                      <a:r>
                        <a:rPr lang="zh-CN" sz="2400" kern="100">
                          <a:effectLst/>
                        </a:rPr>
                        <a:t>小时</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观看人数</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粉丝流量占比</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评论人数占比</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在线人数峰值</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平均在线人数</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平均停留时长</a:t>
                      </a:r>
                      <a:r>
                        <a:rPr lang="en-US" sz="2400" kern="100">
                          <a:effectLst/>
                        </a:rPr>
                        <a:t>/</a:t>
                      </a:r>
                      <a:r>
                        <a:rPr lang="zh-CN" sz="2400" kern="100">
                          <a:effectLst/>
                        </a:rPr>
                        <a:t>秒</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新增粉丝数</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粉丝团总人数</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转粉率</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372322079"/>
                  </a:ext>
                </a:extLst>
              </a:tr>
              <a:tr h="0">
                <a:tc>
                  <a:txBody>
                    <a:bodyPr/>
                    <a:lstStyle/>
                    <a:p>
                      <a:pPr indent="0" algn="ctr"/>
                      <a:r>
                        <a:rPr lang="en-US" sz="2400" kern="100">
                          <a:effectLst/>
                        </a:rPr>
                        <a:t>1</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88914159"/>
                  </a:ext>
                </a:extLst>
              </a:tr>
              <a:tr h="0">
                <a:tc>
                  <a:txBody>
                    <a:bodyPr/>
                    <a:lstStyle/>
                    <a:p>
                      <a:pPr indent="0" algn="ctr"/>
                      <a:r>
                        <a:rPr lang="en-US" sz="2400" kern="100">
                          <a:effectLst/>
                        </a:rPr>
                        <a:t>2</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658490371"/>
                  </a:ext>
                </a:extLst>
              </a:tr>
              <a:tr h="0">
                <a:tc>
                  <a:txBody>
                    <a:bodyPr/>
                    <a:lstStyle/>
                    <a:p>
                      <a:pPr indent="0" algn="ctr"/>
                      <a:r>
                        <a:rPr lang="en-US" sz="2400" kern="100">
                          <a:effectLst/>
                        </a:rPr>
                        <a:t>3</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476716570"/>
                  </a:ext>
                </a:extLst>
              </a:tr>
              <a:tr h="0">
                <a:tc>
                  <a:txBody>
                    <a:bodyPr/>
                    <a:lstStyle/>
                    <a:p>
                      <a:pPr indent="0" algn="ctr"/>
                      <a:r>
                        <a:rPr lang="en-US" sz="2400" kern="100">
                          <a:effectLst/>
                        </a:rPr>
                        <a:t>4</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dirty="0">
                          <a:effectLst/>
                        </a:rPr>
                        <a:t> </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90297959"/>
                  </a:ext>
                </a:extLst>
              </a:tr>
            </a:tbl>
          </a:graphicData>
        </a:graphic>
      </p:graphicFrame>
    </p:spTree>
    <p:extLst>
      <p:ext uri="{BB962C8B-B14F-4D97-AF65-F5344CB8AC3E}">
        <p14:creationId xmlns:p14="http://schemas.microsoft.com/office/powerpoint/2010/main" val="3370280601"/>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613131">
            <a:extLst>
              <a:ext uri="{FF2B5EF4-FFF2-40B4-BE49-F238E27FC236}">
                <a16:creationId xmlns:a16="http://schemas.microsoft.com/office/drawing/2014/main" id="{4A5F9AE4-37B6-63BD-32B3-6C4C56ABC96E}"/>
              </a:ext>
            </a:extLst>
          </p:cNvPr>
          <p:cNvSpPr/>
          <p:nvPr/>
        </p:nvSpPr>
        <p:spPr>
          <a:xfrm>
            <a:off x="2732910" y="1034960"/>
            <a:ext cx="7199407"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直播复盘数据记录</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电商数据</a:t>
            </a:r>
          </a:p>
        </p:txBody>
      </p:sp>
      <p:graphicFrame>
        <p:nvGraphicFramePr>
          <p:cNvPr id="3" name="表格 2">
            <a:extLst>
              <a:ext uri="{FF2B5EF4-FFF2-40B4-BE49-F238E27FC236}">
                <a16:creationId xmlns:a16="http://schemas.microsoft.com/office/drawing/2014/main" id="{7434ACD3-027F-88C6-98DE-81844D7ADB04}"/>
              </a:ext>
            </a:extLst>
          </p:cNvPr>
          <p:cNvGraphicFramePr>
            <a:graphicFrameLocks noGrp="1"/>
          </p:cNvGraphicFramePr>
          <p:nvPr>
            <p:extLst>
              <p:ext uri="{D42A27DB-BD31-4B8C-83A1-F6EECF244321}">
                <p14:modId xmlns:p14="http://schemas.microsoft.com/office/powerpoint/2010/main" val="1552142486"/>
              </p:ext>
            </p:extLst>
          </p:nvPr>
        </p:nvGraphicFramePr>
        <p:xfrm>
          <a:off x="1510004" y="2051455"/>
          <a:ext cx="9472129" cy="2926080"/>
        </p:xfrm>
        <a:graphic>
          <a:graphicData uri="http://schemas.openxmlformats.org/drawingml/2006/table">
            <a:tbl>
              <a:tblPr firstRow="1" firstCol="1" bandRow="1">
                <a:tableStyleId>{5C22544A-7EE6-4342-B048-85BDC9FD1C3A}</a:tableStyleId>
              </a:tblPr>
              <a:tblGrid>
                <a:gridCol w="947213">
                  <a:extLst>
                    <a:ext uri="{9D8B030D-6E8A-4147-A177-3AD203B41FA5}">
                      <a16:colId xmlns:a16="http://schemas.microsoft.com/office/drawing/2014/main" val="957494605"/>
                    </a:ext>
                  </a:extLst>
                </a:gridCol>
                <a:gridCol w="947213">
                  <a:extLst>
                    <a:ext uri="{9D8B030D-6E8A-4147-A177-3AD203B41FA5}">
                      <a16:colId xmlns:a16="http://schemas.microsoft.com/office/drawing/2014/main" val="1688058045"/>
                    </a:ext>
                  </a:extLst>
                </a:gridCol>
                <a:gridCol w="947213">
                  <a:extLst>
                    <a:ext uri="{9D8B030D-6E8A-4147-A177-3AD203B41FA5}">
                      <a16:colId xmlns:a16="http://schemas.microsoft.com/office/drawing/2014/main" val="2949656460"/>
                    </a:ext>
                  </a:extLst>
                </a:gridCol>
                <a:gridCol w="947213">
                  <a:extLst>
                    <a:ext uri="{9D8B030D-6E8A-4147-A177-3AD203B41FA5}">
                      <a16:colId xmlns:a16="http://schemas.microsoft.com/office/drawing/2014/main" val="2533886162"/>
                    </a:ext>
                  </a:extLst>
                </a:gridCol>
                <a:gridCol w="947213">
                  <a:extLst>
                    <a:ext uri="{9D8B030D-6E8A-4147-A177-3AD203B41FA5}">
                      <a16:colId xmlns:a16="http://schemas.microsoft.com/office/drawing/2014/main" val="43442277"/>
                    </a:ext>
                  </a:extLst>
                </a:gridCol>
                <a:gridCol w="947213">
                  <a:extLst>
                    <a:ext uri="{9D8B030D-6E8A-4147-A177-3AD203B41FA5}">
                      <a16:colId xmlns:a16="http://schemas.microsoft.com/office/drawing/2014/main" val="1682189543"/>
                    </a:ext>
                  </a:extLst>
                </a:gridCol>
                <a:gridCol w="947213">
                  <a:extLst>
                    <a:ext uri="{9D8B030D-6E8A-4147-A177-3AD203B41FA5}">
                      <a16:colId xmlns:a16="http://schemas.microsoft.com/office/drawing/2014/main" val="3831279617"/>
                    </a:ext>
                  </a:extLst>
                </a:gridCol>
                <a:gridCol w="947213">
                  <a:extLst>
                    <a:ext uri="{9D8B030D-6E8A-4147-A177-3AD203B41FA5}">
                      <a16:colId xmlns:a16="http://schemas.microsoft.com/office/drawing/2014/main" val="2753550977"/>
                    </a:ext>
                  </a:extLst>
                </a:gridCol>
                <a:gridCol w="949107">
                  <a:extLst>
                    <a:ext uri="{9D8B030D-6E8A-4147-A177-3AD203B41FA5}">
                      <a16:colId xmlns:a16="http://schemas.microsoft.com/office/drawing/2014/main" val="1715789205"/>
                    </a:ext>
                  </a:extLst>
                </a:gridCol>
                <a:gridCol w="945318">
                  <a:extLst>
                    <a:ext uri="{9D8B030D-6E8A-4147-A177-3AD203B41FA5}">
                      <a16:colId xmlns:a16="http://schemas.microsoft.com/office/drawing/2014/main" val="3907552551"/>
                    </a:ext>
                  </a:extLst>
                </a:gridCol>
              </a:tblGrid>
              <a:tr h="0">
                <a:tc gridSpan="10">
                  <a:txBody>
                    <a:bodyPr/>
                    <a:lstStyle/>
                    <a:p>
                      <a:pPr indent="0" algn="ctr"/>
                      <a:r>
                        <a:rPr lang="en-US" sz="2400" kern="100" dirty="0">
                          <a:effectLst/>
                        </a:rPr>
                        <a:t> </a:t>
                      </a:r>
                      <a:r>
                        <a:rPr lang="zh-CN" sz="2400" kern="100" dirty="0">
                          <a:effectLst/>
                        </a:rPr>
                        <a:t>电商数据记录</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731840298"/>
                  </a:ext>
                </a:extLst>
              </a:tr>
              <a:tr h="0">
                <a:tc>
                  <a:txBody>
                    <a:bodyPr/>
                    <a:lstStyle/>
                    <a:p>
                      <a:pPr indent="0" algn="ctr"/>
                      <a:r>
                        <a:rPr lang="zh-CN" sz="2400" kern="100">
                          <a:effectLst/>
                        </a:rPr>
                        <a:t>场次</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日期</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直播时长</a:t>
                      </a:r>
                      <a:r>
                        <a:rPr lang="en-US" sz="2400" kern="100">
                          <a:effectLst/>
                        </a:rPr>
                        <a:t>/</a:t>
                      </a:r>
                      <a:r>
                        <a:rPr lang="zh-CN" sz="2400" kern="100">
                          <a:effectLst/>
                        </a:rPr>
                        <a:t>小时</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观看人数</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成交人数</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销售额</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转化率</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粉丝下单占比</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UV</a:t>
                      </a:r>
                      <a:r>
                        <a:rPr lang="zh-CN" sz="2400" kern="100">
                          <a:effectLst/>
                        </a:rPr>
                        <a:t>价值</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客单价</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671222"/>
                  </a:ext>
                </a:extLst>
              </a:tr>
              <a:tr h="0">
                <a:tc>
                  <a:txBody>
                    <a:bodyPr/>
                    <a:lstStyle/>
                    <a:p>
                      <a:pPr indent="0" algn="ctr"/>
                      <a:r>
                        <a:rPr lang="en-US" sz="2400" kern="100">
                          <a:effectLst/>
                        </a:rPr>
                        <a:t>1</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52691999"/>
                  </a:ext>
                </a:extLst>
              </a:tr>
              <a:tr h="0">
                <a:tc>
                  <a:txBody>
                    <a:bodyPr/>
                    <a:lstStyle/>
                    <a:p>
                      <a:pPr indent="0" algn="ctr"/>
                      <a:r>
                        <a:rPr lang="en-US" sz="2400" kern="100">
                          <a:effectLst/>
                        </a:rPr>
                        <a:t>2</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94090139"/>
                  </a:ext>
                </a:extLst>
              </a:tr>
              <a:tr h="0">
                <a:tc>
                  <a:txBody>
                    <a:bodyPr/>
                    <a:lstStyle/>
                    <a:p>
                      <a:pPr indent="0" algn="ctr"/>
                      <a:r>
                        <a:rPr lang="en-US" sz="2400" kern="100">
                          <a:effectLst/>
                        </a:rPr>
                        <a:t>3</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11647357"/>
                  </a:ext>
                </a:extLst>
              </a:tr>
              <a:tr h="0">
                <a:tc>
                  <a:txBody>
                    <a:bodyPr/>
                    <a:lstStyle/>
                    <a:p>
                      <a:pPr indent="0" algn="ctr"/>
                      <a:r>
                        <a:rPr lang="en-US" sz="2400" kern="100">
                          <a:effectLst/>
                        </a:rPr>
                        <a:t>4</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dirty="0">
                          <a:effectLst/>
                        </a:rPr>
                        <a:t> </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339709574"/>
                  </a:ext>
                </a:extLst>
              </a:tr>
            </a:tbl>
          </a:graphicData>
        </a:graphic>
      </p:graphicFrame>
    </p:spTree>
    <p:extLst>
      <p:ext uri="{BB962C8B-B14F-4D97-AF65-F5344CB8AC3E}">
        <p14:creationId xmlns:p14="http://schemas.microsoft.com/office/powerpoint/2010/main" val="2939051562"/>
      </p:ext>
    </p:ext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613131">
            <a:extLst>
              <a:ext uri="{FF2B5EF4-FFF2-40B4-BE49-F238E27FC236}">
                <a16:creationId xmlns:a16="http://schemas.microsoft.com/office/drawing/2014/main" id="{4A5F9AE4-37B6-63BD-32B3-6C4C56ABC96E}"/>
              </a:ext>
            </a:extLst>
          </p:cNvPr>
          <p:cNvSpPr/>
          <p:nvPr/>
        </p:nvSpPr>
        <p:spPr>
          <a:xfrm>
            <a:off x="2732910" y="1034960"/>
            <a:ext cx="7199407"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直播复盘数据记录</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投放数据</a:t>
            </a:r>
          </a:p>
        </p:txBody>
      </p:sp>
      <p:graphicFrame>
        <p:nvGraphicFramePr>
          <p:cNvPr id="2" name="表格 1">
            <a:extLst>
              <a:ext uri="{FF2B5EF4-FFF2-40B4-BE49-F238E27FC236}">
                <a16:creationId xmlns:a16="http://schemas.microsoft.com/office/drawing/2014/main" id="{B8BBD849-DE75-2151-40E3-CD02C1E26996}"/>
              </a:ext>
            </a:extLst>
          </p:cNvPr>
          <p:cNvGraphicFramePr>
            <a:graphicFrameLocks noGrp="1"/>
          </p:cNvGraphicFramePr>
          <p:nvPr>
            <p:extLst>
              <p:ext uri="{D42A27DB-BD31-4B8C-83A1-F6EECF244321}">
                <p14:modId xmlns:p14="http://schemas.microsoft.com/office/powerpoint/2010/main" val="1617164475"/>
              </p:ext>
            </p:extLst>
          </p:nvPr>
        </p:nvGraphicFramePr>
        <p:xfrm>
          <a:off x="1556116" y="2093651"/>
          <a:ext cx="9388690" cy="3291840"/>
        </p:xfrm>
        <a:graphic>
          <a:graphicData uri="http://schemas.openxmlformats.org/drawingml/2006/table">
            <a:tbl>
              <a:tblPr firstRow="1" firstCol="1" bandRow="1">
                <a:tableStyleId>{5C22544A-7EE6-4342-B048-85BDC9FD1C3A}</a:tableStyleId>
              </a:tblPr>
              <a:tblGrid>
                <a:gridCol w="938869">
                  <a:extLst>
                    <a:ext uri="{9D8B030D-6E8A-4147-A177-3AD203B41FA5}">
                      <a16:colId xmlns:a16="http://schemas.microsoft.com/office/drawing/2014/main" val="4043281016"/>
                    </a:ext>
                  </a:extLst>
                </a:gridCol>
                <a:gridCol w="938869">
                  <a:extLst>
                    <a:ext uri="{9D8B030D-6E8A-4147-A177-3AD203B41FA5}">
                      <a16:colId xmlns:a16="http://schemas.microsoft.com/office/drawing/2014/main" val="274371976"/>
                    </a:ext>
                  </a:extLst>
                </a:gridCol>
                <a:gridCol w="938869">
                  <a:extLst>
                    <a:ext uri="{9D8B030D-6E8A-4147-A177-3AD203B41FA5}">
                      <a16:colId xmlns:a16="http://schemas.microsoft.com/office/drawing/2014/main" val="976604855"/>
                    </a:ext>
                  </a:extLst>
                </a:gridCol>
                <a:gridCol w="938869">
                  <a:extLst>
                    <a:ext uri="{9D8B030D-6E8A-4147-A177-3AD203B41FA5}">
                      <a16:colId xmlns:a16="http://schemas.microsoft.com/office/drawing/2014/main" val="2935618857"/>
                    </a:ext>
                  </a:extLst>
                </a:gridCol>
                <a:gridCol w="938869">
                  <a:extLst>
                    <a:ext uri="{9D8B030D-6E8A-4147-A177-3AD203B41FA5}">
                      <a16:colId xmlns:a16="http://schemas.microsoft.com/office/drawing/2014/main" val="2692120506"/>
                    </a:ext>
                  </a:extLst>
                </a:gridCol>
                <a:gridCol w="938869">
                  <a:extLst>
                    <a:ext uri="{9D8B030D-6E8A-4147-A177-3AD203B41FA5}">
                      <a16:colId xmlns:a16="http://schemas.microsoft.com/office/drawing/2014/main" val="2105195014"/>
                    </a:ext>
                  </a:extLst>
                </a:gridCol>
                <a:gridCol w="938869">
                  <a:extLst>
                    <a:ext uri="{9D8B030D-6E8A-4147-A177-3AD203B41FA5}">
                      <a16:colId xmlns:a16="http://schemas.microsoft.com/office/drawing/2014/main" val="3354608581"/>
                    </a:ext>
                  </a:extLst>
                </a:gridCol>
                <a:gridCol w="938869">
                  <a:extLst>
                    <a:ext uri="{9D8B030D-6E8A-4147-A177-3AD203B41FA5}">
                      <a16:colId xmlns:a16="http://schemas.microsoft.com/office/drawing/2014/main" val="3366876393"/>
                    </a:ext>
                  </a:extLst>
                </a:gridCol>
                <a:gridCol w="940746">
                  <a:extLst>
                    <a:ext uri="{9D8B030D-6E8A-4147-A177-3AD203B41FA5}">
                      <a16:colId xmlns:a16="http://schemas.microsoft.com/office/drawing/2014/main" val="4209870495"/>
                    </a:ext>
                  </a:extLst>
                </a:gridCol>
                <a:gridCol w="936992">
                  <a:extLst>
                    <a:ext uri="{9D8B030D-6E8A-4147-A177-3AD203B41FA5}">
                      <a16:colId xmlns:a16="http://schemas.microsoft.com/office/drawing/2014/main" val="2678391133"/>
                    </a:ext>
                  </a:extLst>
                </a:gridCol>
              </a:tblGrid>
              <a:tr h="0">
                <a:tc gridSpan="10">
                  <a:txBody>
                    <a:bodyPr/>
                    <a:lstStyle/>
                    <a:p>
                      <a:pPr indent="0" algn="ctr"/>
                      <a:r>
                        <a:rPr lang="zh-CN" sz="2400" kern="100" dirty="0">
                          <a:effectLst/>
                        </a:rPr>
                        <a:t>投放播数据记录（以</a:t>
                      </a:r>
                      <a:r>
                        <a:rPr lang="en-US" sz="2400" kern="100" dirty="0">
                          <a:effectLst/>
                        </a:rPr>
                        <a:t>DOU+</a:t>
                      </a:r>
                      <a:r>
                        <a:rPr lang="zh-CN" sz="2400" kern="100" dirty="0">
                          <a:effectLst/>
                        </a:rPr>
                        <a:t>、千川为例）</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793849602"/>
                  </a:ext>
                </a:extLst>
              </a:tr>
              <a:tr h="0">
                <a:tc>
                  <a:txBody>
                    <a:bodyPr/>
                    <a:lstStyle/>
                    <a:p>
                      <a:pPr indent="0" algn="ctr"/>
                      <a:r>
                        <a:rPr lang="zh-CN" sz="2400" kern="100">
                          <a:effectLst/>
                        </a:rPr>
                        <a:t>场次</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日期</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直播时长</a:t>
                      </a:r>
                      <a:r>
                        <a:rPr lang="en-US" sz="2400" kern="100">
                          <a:effectLst/>
                        </a:rPr>
                        <a:t>/</a:t>
                      </a:r>
                      <a:r>
                        <a:rPr lang="zh-CN" sz="2400" kern="100">
                          <a:effectLst/>
                        </a:rPr>
                        <a:t>小时</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观看人数</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DOU</a:t>
                      </a:r>
                      <a:endParaRPr lang="zh-CN" sz="2400" kern="100">
                        <a:effectLst/>
                      </a:endParaRPr>
                    </a:p>
                    <a:p>
                      <a:pPr indent="0" algn="ctr"/>
                      <a:r>
                        <a:rPr lang="en-US" sz="2400" kern="100">
                          <a:effectLst/>
                        </a:rPr>
                        <a:t>+</a:t>
                      </a:r>
                      <a:r>
                        <a:rPr lang="zh-CN" sz="2400" kern="100">
                          <a:effectLst/>
                        </a:rPr>
                        <a:t>投放</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DOU</a:t>
                      </a:r>
                      <a:endParaRPr lang="zh-CN" sz="2400" kern="100">
                        <a:effectLst/>
                      </a:endParaRPr>
                    </a:p>
                    <a:p>
                      <a:pPr indent="0" algn="ctr"/>
                      <a:r>
                        <a:rPr lang="en-US" sz="2400" kern="100">
                          <a:effectLst/>
                        </a:rPr>
                        <a:t>+</a:t>
                      </a:r>
                      <a:r>
                        <a:rPr lang="zh-CN" sz="2400" kern="100">
                          <a:effectLst/>
                        </a:rPr>
                        <a:t>投放成交额</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DOU</a:t>
                      </a:r>
                      <a:endParaRPr lang="zh-CN" sz="2400" kern="100">
                        <a:effectLst/>
                      </a:endParaRPr>
                    </a:p>
                    <a:p>
                      <a:pPr indent="0" algn="ctr"/>
                      <a:r>
                        <a:rPr lang="en-US" sz="2400" kern="100">
                          <a:effectLst/>
                        </a:rPr>
                        <a:t>+ROI</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千川投放</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千川成交额</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千川</a:t>
                      </a:r>
                      <a:r>
                        <a:rPr lang="en-US" sz="2400" kern="100">
                          <a:effectLst/>
                        </a:rPr>
                        <a:t>ROI</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97269733"/>
                  </a:ext>
                </a:extLst>
              </a:tr>
              <a:tr h="0">
                <a:tc>
                  <a:txBody>
                    <a:bodyPr/>
                    <a:lstStyle/>
                    <a:p>
                      <a:pPr indent="0" algn="ctr"/>
                      <a:r>
                        <a:rPr lang="en-US" sz="2400" kern="100">
                          <a:effectLst/>
                        </a:rPr>
                        <a:t>1</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310712650"/>
                  </a:ext>
                </a:extLst>
              </a:tr>
              <a:tr h="0">
                <a:tc>
                  <a:txBody>
                    <a:bodyPr/>
                    <a:lstStyle/>
                    <a:p>
                      <a:pPr indent="0" algn="ctr"/>
                      <a:r>
                        <a:rPr lang="en-US" sz="2400" kern="100">
                          <a:effectLst/>
                        </a:rPr>
                        <a:t>2</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43576086"/>
                  </a:ext>
                </a:extLst>
              </a:tr>
              <a:tr h="0">
                <a:tc>
                  <a:txBody>
                    <a:bodyPr/>
                    <a:lstStyle/>
                    <a:p>
                      <a:pPr indent="0" algn="ctr"/>
                      <a:r>
                        <a:rPr lang="en-US" sz="2400" kern="100">
                          <a:effectLst/>
                        </a:rPr>
                        <a:t>3</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513754779"/>
                  </a:ext>
                </a:extLst>
              </a:tr>
              <a:tr h="0">
                <a:tc>
                  <a:txBody>
                    <a:bodyPr/>
                    <a:lstStyle/>
                    <a:p>
                      <a:pPr indent="0" algn="ctr"/>
                      <a:r>
                        <a:rPr lang="en-US" sz="2400" kern="100">
                          <a:effectLst/>
                        </a:rPr>
                        <a:t>4</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dirty="0">
                          <a:effectLst/>
                        </a:rPr>
                        <a:t> </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327028933"/>
                  </a:ext>
                </a:extLst>
              </a:tr>
            </a:tbl>
          </a:graphicData>
        </a:graphic>
      </p:graphicFrame>
    </p:spTree>
    <p:extLst>
      <p:ext uri="{BB962C8B-B14F-4D97-AF65-F5344CB8AC3E}">
        <p14:creationId xmlns:p14="http://schemas.microsoft.com/office/powerpoint/2010/main" val="214426626"/>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045952">
            <a:extLst>
              <a:ext uri="{FF2B5EF4-FFF2-40B4-BE49-F238E27FC236}">
                <a16:creationId xmlns:a16="http://schemas.microsoft.com/office/drawing/2014/main" id="{3BF293E1-C822-4AFE-BB52-4D707046B016}"/>
              </a:ext>
            </a:extLst>
          </p:cNvPr>
          <p:cNvSpPr/>
          <p:nvPr/>
        </p:nvSpPr>
        <p:spPr>
          <a:xfrm>
            <a:off x="5408445" y="2285273"/>
            <a:ext cx="5327009" cy="2030492"/>
          </a:xfrm>
          <a:prstGeom prst="rect">
            <a:avLst/>
          </a:prstGeom>
          <a:noFill/>
        </p:spPr>
        <p:txBody>
          <a:bodyPr wrap="square" lIns="0" tIns="0" rIns="0" bIns="0">
            <a:spAutoFit/>
          </a:bodyPr>
          <a:lstStyle/>
          <a:p>
            <a:pPr marL="457200" indent="-457200" algn="just" defTabSz="913668" fontAlgn="base">
              <a:lnSpc>
                <a:spcPct val="120000"/>
              </a:lnSpc>
              <a:spcBef>
                <a:spcPts val="600"/>
              </a:spcBef>
              <a:spcAft>
                <a:spcPts val="600"/>
              </a:spcAft>
              <a:buFont typeface="Wingdings" panose="05000000000000000000" pitchFamily="2" charset="2"/>
              <a:buChar char="Ø"/>
            </a:pPr>
            <a:r>
              <a:rPr lang="zh-CN" altLang="en-US" sz="3200" dirty="0">
                <a:solidFill>
                  <a:schemeClr val="accent1">
                    <a:lumMod val="75000"/>
                  </a:schemeClr>
                </a:solidFill>
                <a:latin typeface="优设标题黑" panose="00000500000000000000" pitchFamily="2" charset="-122"/>
                <a:ea typeface="优设标题黑" panose="00000500000000000000" pitchFamily="2" charset="-122"/>
                <a:sym typeface="+mn-lt"/>
              </a:rPr>
              <a:t>内容吸引力分析</a:t>
            </a:r>
            <a:endParaRPr lang="en-US" altLang="zh-CN" sz="3200" dirty="0">
              <a:solidFill>
                <a:schemeClr val="accent1">
                  <a:lumMod val="75000"/>
                </a:schemeClr>
              </a:solidFill>
              <a:latin typeface="优设标题黑" panose="00000500000000000000" pitchFamily="2" charset="-122"/>
              <a:ea typeface="优设标题黑" panose="00000500000000000000" pitchFamily="2" charset="-122"/>
              <a:sym typeface="+mn-lt"/>
            </a:endParaRPr>
          </a:p>
          <a:p>
            <a:pPr marL="457200" indent="-457200" algn="just" defTabSz="913668" fontAlgn="base">
              <a:lnSpc>
                <a:spcPct val="120000"/>
              </a:lnSpc>
              <a:spcBef>
                <a:spcPts val="600"/>
              </a:spcBef>
              <a:spcAft>
                <a:spcPts val="600"/>
              </a:spcAft>
              <a:buFont typeface="Wingdings" panose="05000000000000000000" pitchFamily="2" charset="2"/>
              <a:buChar char="Ø"/>
            </a:pPr>
            <a:r>
              <a:rPr lang="zh-CN" altLang="en-US" sz="3200" dirty="0">
                <a:solidFill>
                  <a:schemeClr val="accent1">
                    <a:lumMod val="75000"/>
                  </a:schemeClr>
                </a:solidFill>
                <a:latin typeface="优设标题黑" panose="00000500000000000000" pitchFamily="2" charset="-122"/>
                <a:ea typeface="优设标题黑" panose="00000500000000000000" pitchFamily="2" charset="-122"/>
                <a:sym typeface="+mn-lt"/>
              </a:rPr>
              <a:t>直播销售力分析</a:t>
            </a:r>
          </a:p>
          <a:p>
            <a:pPr marL="457200" indent="-457200" algn="just" defTabSz="913668" fontAlgn="base">
              <a:lnSpc>
                <a:spcPct val="120000"/>
              </a:lnSpc>
              <a:spcBef>
                <a:spcPts val="600"/>
              </a:spcBef>
              <a:spcAft>
                <a:spcPts val="600"/>
              </a:spcAft>
              <a:buFont typeface="Wingdings" panose="05000000000000000000" pitchFamily="2" charset="2"/>
              <a:buChar char="Ø"/>
            </a:pPr>
            <a:r>
              <a:rPr lang="zh-CN" altLang="en-US" sz="3200" dirty="0">
                <a:solidFill>
                  <a:schemeClr val="accent1">
                    <a:lumMod val="75000"/>
                  </a:schemeClr>
                </a:solidFill>
                <a:latin typeface="优设标题黑" panose="00000500000000000000" pitchFamily="2" charset="-122"/>
                <a:ea typeface="优设标题黑" panose="00000500000000000000" pitchFamily="2" charset="-122"/>
                <a:sym typeface="+mn-lt"/>
              </a:rPr>
              <a:t>直播流量优化分析</a:t>
            </a:r>
          </a:p>
        </p:txBody>
      </p:sp>
      <p:pic>
        <p:nvPicPr>
          <p:cNvPr id="6" name="图片 5">
            <a:extLst>
              <a:ext uri="{FF2B5EF4-FFF2-40B4-BE49-F238E27FC236}">
                <a16:creationId xmlns:a16="http://schemas.microsoft.com/office/drawing/2014/main" id="{3ADFF45A-AD97-7844-BAE2-44C5CB199B2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01283" y="2427994"/>
            <a:ext cx="4219440" cy="3780828"/>
          </a:xfrm>
          <a:prstGeom prst="rect">
            <a:avLst/>
          </a:prstGeom>
        </p:spPr>
      </p:pic>
      <p:sp>
        <p:nvSpPr>
          <p:cNvPr id="5" name="613131">
            <a:extLst>
              <a:ext uri="{FF2B5EF4-FFF2-40B4-BE49-F238E27FC236}">
                <a16:creationId xmlns:a16="http://schemas.microsoft.com/office/drawing/2014/main" id="{E99E9457-F9DC-2142-C949-49276434D342}"/>
              </a:ext>
            </a:extLst>
          </p:cNvPr>
          <p:cNvSpPr/>
          <p:nvPr/>
        </p:nvSpPr>
        <p:spPr>
          <a:xfrm>
            <a:off x="2168653" y="1034960"/>
            <a:ext cx="8327921"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直播复盘数据记录</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单场直播复盘</a:t>
            </a:r>
          </a:p>
        </p:txBody>
      </p:sp>
    </p:spTree>
    <p:extLst>
      <p:ext uri="{BB962C8B-B14F-4D97-AF65-F5344CB8AC3E}">
        <p14:creationId xmlns:p14="http://schemas.microsoft.com/office/powerpoint/2010/main" val="24925166"/>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613131">
            <a:extLst>
              <a:ext uri="{FF2B5EF4-FFF2-40B4-BE49-F238E27FC236}">
                <a16:creationId xmlns:a16="http://schemas.microsoft.com/office/drawing/2014/main" id="{4A5F9AE4-37B6-63BD-32B3-6C4C56ABC96E}"/>
              </a:ext>
            </a:extLst>
          </p:cNvPr>
          <p:cNvSpPr/>
          <p:nvPr/>
        </p:nvSpPr>
        <p:spPr>
          <a:xfrm>
            <a:off x="2450781" y="1034960"/>
            <a:ext cx="7763664"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直播复盘数据记录</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内容吸引力</a:t>
            </a:r>
          </a:p>
        </p:txBody>
      </p:sp>
      <p:graphicFrame>
        <p:nvGraphicFramePr>
          <p:cNvPr id="3" name="表格 2">
            <a:extLst>
              <a:ext uri="{FF2B5EF4-FFF2-40B4-BE49-F238E27FC236}">
                <a16:creationId xmlns:a16="http://schemas.microsoft.com/office/drawing/2014/main" id="{83052FEC-67CF-FE49-A518-3F8D15E9EB2F}"/>
              </a:ext>
            </a:extLst>
          </p:cNvPr>
          <p:cNvGraphicFramePr>
            <a:graphicFrameLocks noGrp="1"/>
          </p:cNvGraphicFramePr>
          <p:nvPr>
            <p:extLst>
              <p:ext uri="{D42A27DB-BD31-4B8C-83A1-F6EECF244321}">
                <p14:modId xmlns:p14="http://schemas.microsoft.com/office/powerpoint/2010/main" val="2899281713"/>
              </p:ext>
            </p:extLst>
          </p:nvPr>
        </p:nvGraphicFramePr>
        <p:xfrm>
          <a:off x="1267408" y="2365589"/>
          <a:ext cx="9873344" cy="2926080"/>
        </p:xfrm>
        <a:graphic>
          <a:graphicData uri="http://schemas.openxmlformats.org/drawingml/2006/table">
            <a:tbl>
              <a:tblPr firstRow="1" firstCol="1" bandRow="1">
                <a:tableStyleId>{5C22544A-7EE6-4342-B048-85BDC9FD1C3A}</a:tableStyleId>
              </a:tblPr>
              <a:tblGrid>
                <a:gridCol w="2250233">
                  <a:extLst>
                    <a:ext uri="{9D8B030D-6E8A-4147-A177-3AD203B41FA5}">
                      <a16:colId xmlns:a16="http://schemas.microsoft.com/office/drawing/2014/main" val="372063088"/>
                    </a:ext>
                  </a:extLst>
                </a:gridCol>
                <a:gridCol w="961053">
                  <a:extLst>
                    <a:ext uri="{9D8B030D-6E8A-4147-A177-3AD203B41FA5}">
                      <a16:colId xmlns:a16="http://schemas.microsoft.com/office/drawing/2014/main" val="713413116"/>
                    </a:ext>
                  </a:extLst>
                </a:gridCol>
                <a:gridCol w="1810138">
                  <a:extLst>
                    <a:ext uri="{9D8B030D-6E8A-4147-A177-3AD203B41FA5}">
                      <a16:colId xmlns:a16="http://schemas.microsoft.com/office/drawing/2014/main" val="1015414624"/>
                    </a:ext>
                  </a:extLst>
                </a:gridCol>
                <a:gridCol w="2360645">
                  <a:extLst>
                    <a:ext uri="{9D8B030D-6E8A-4147-A177-3AD203B41FA5}">
                      <a16:colId xmlns:a16="http://schemas.microsoft.com/office/drawing/2014/main" val="2716040527"/>
                    </a:ext>
                  </a:extLst>
                </a:gridCol>
                <a:gridCol w="2491275">
                  <a:extLst>
                    <a:ext uri="{9D8B030D-6E8A-4147-A177-3AD203B41FA5}">
                      <a16:colId xmlns:a16="http://schemas.microsoft.com/office/drawing/2014/main" val="1995609219"/>
                    </a:ext>
                  </a:extLst>
                </a:gridCol>
              </a:tblGrid>
              <a:tr h="330631">
                <a:tc gridSpan="5">
                  <a:txBody>
                    <a:bodyPr/>
                    <a:lstStyle/>
                    <a:p>
                      <a:pPr indent="0" algn="ctr"/>
                      <a:r>
                        <a:rPr lang="zh-CN" sz="2400" kern="100" dirty="0">
                          <a:effectLst/>
                        </a:rPr>
                        <a:t>直播内容质量问题分析</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4268661418"/>
                  </a:ext>
                </a:extLst>
              </a:tr>
              <a:tr h="160020">
                <a:tc gridSpan="2">
                  <a:txBody>
                    <a:bodyPr/>
                    <a:lstStyle/>
                    <a:p>
                      <a:pPr indent="0" algn="ctr"/>
                      <a:r>
                        <a:rPr lang="zh-CN" sz="2400" kern="100">
                          <a:effectLst/>
                        </a:rPr>
                        <a:t>直播吸引力指标</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indent="0" algn="ctr"/>
                      <a:r>
                        <a:rPr lang="zh-CN" sz="2400" kern="100">
                          <a:effectLst/>
                        </a:rPr>
                        <a:t>关键因素</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问题记录</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复盘结论</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32792670"/>
                  </a:ext>
                </a:extLst>
              </a:tr>
              <a:tr h="160020">
                <a:tc>
                  <a:txBody>
                    <a:bodyPr/>
                    <a:lstStyle/>
                    <a:p>
                      <a:pPr indent="0" algn="ctr"/>
                      <a:r>
                        <a:rPr lang="zh-CN" sz="2400" kern="100">
                          <a:effectLst/>
                        </a:rPr>
                        <a:t>最高在线人数</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rowSpan="6">
                  <a:txBody>
                    <a:bodyPr/>
                    <a:lstStyle/>
                    <a:p>
                      <a:pPr indent="0" algn="ctr"/>
                      <a:r>
                        <a:rPr lang="zh-CN" sz="2400" kern="100">
                          <a:effectLst/>
                        </a:rPr>
                        <a:t>流量精准度</a:t>
                      </a:r>
                    </a:p>
                    <a:p>
                      <a:pPr indent="0" algn="ctr"/>
                      <a:r>
                        <a:rPr lang="zh-CN" sz="2400" kern="100">
                          <a:effectLst/>
                        </a:rPr>
                        <a:t>选品吸引力</a:t>
                      </a:r>
                    </a:p>
                    <a:p>
                      <a:pPr indent="0" algn="ctr"/>
                      <a:r>
                        <a:rPr lang="zh-CN" sz="2400" kern="100">
                          <a:effectLst/>
                        </a:rPr>
                        <a:t>产品展现力</a:t>
                      </a:r>
                    </a:p>
                    <a:p>
                      <a:pPr indent="0" algn="ctr"/>
                      <a:r>
                        <a:rPr lang="zh-CN" sz="2400" kern="100">
                          <a:effectLst/>
                        </a:rPr>
                        <a:t>营销活动力</a:t>
                      </a:r>
                    </a:p>
                    <a:p>
                      <a:pPr indent="0" algn="ctr"/>
                      <a:r>
                        <a:rPr lang="zh-CN" sz="2400" kern="100">
                          <a:effectLst/>
                        </a:rPr>
                        <a:t>主播引导力</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rowSpan="6">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rowSpan="6">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63821874"/>
                  </a:ext>
                </a:extLst>
              </a:tr>
              <a:tr h="160020">
                <a:tc>
                  <a:txBody>
                    <a:bodyPr/>
                    <a:lstStyle/>
                    <a:p>
                      <a:pPr indent="0" algn="ctr"/>
                      <a:r>
                        <a:rPr lang="zh-CN" sz="2400" kern="100">
                          <a:effectLst/>
                        </a:rPr>
                        <a:t>平均停留时间</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524435977"/>
                  </a:ext>
                </a:extLst>
              </a:tr>
              <a:tr h="160020">
                <a:tc>
                  <a:txBody>
                    <a:bodyPr/>
                    <a:lstStyle/>
                    <a:p>
                      <a:pPr indent="0" algn="ctr"/>
                      <a:r>
                        <a:rPr lang="zh-CN" sz="2400" kern="100">
                          <a:effectLst/>
                        </a:rPr>
                        <a:t>新增粉丝量</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875262309"/>
                  </a:ext>
                </a:extLst>
              </a:tr>
              <a:tr h="160020">
                <a:tc>
                  <a:txBody>
                    <a:bodyPr/>
                    <a:lstStyle/>
                    <a:p>
                      <a:pPr indent="0" algn="ctr"/>
                      <a:r>
                        <a:rPr lang="zh-CN" sz="2400" kern="100">
                          <a:effectLst/>
                        </a:rPr>
                        <a:t>增粉率</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21980635"/>
                  </a:ext>
                </a:extLst>
              </a:tr>
              <a:tr h="160020">
                <a:tc>
                  <a:txBody>
                    <a:bodyPr/>
                    <a:lstStyle/>
                    <a:p>
                      <a:pPr indent="0" algn="ctr"/>
                      <a:r>
                        <a:rPr lang="zh-CN" sz="2400" kern="100">
                          <a:effectLst/>
                        </a:rPr>
                        <a:t>评论人数</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4154057113"/>
                  </a:ext>
                </a:extLst>
              </a:tr>
              <a:tr h="160020">
                <a:tc>
                  <a:txBody>
                    <a:bodyPr/>
                    <a:lstStyle/>
                    <a:p>
                      <a:pPr indent="0" algn="ctr"/>
                      <a:r>
                        <a:rPr lang="zh-CN" sz="2400" kern="100">
                          <a:effectLst/>
                        </a:rPr>
                        <a:t>互动率</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dirty="0">
                          <a:effectLst/>
                        </a:rPr>
                        <a:t> </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28277282"/>
                  </a:ext>
                </a:extLst>
              </a:tr>
            </a:tbl>
          </a:graphicData>
        </a:graphic>
      </p:graphicFrame>
    </p:spTree>
    <p:extLst>
      <p:ext uri="{BB962C8B-B14F-4D97-AF65-F5344CB8AC3E}">
        <p14:creationId xmlns:p14="http://schemas.microsoft.com/office/powerpoint/2010/main" val="3326959685"/>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390939">
            <a:extLst>
              <a:ext uri="{FF2B5EF4-FFF2-40B4-BE49-F238E27FC236}">
                <a16:creationId xmlns:a16="http://schemas.microsoft.com/office/drawing/2014/main" id="{41471A58-BBE3-4AE5-8BEE-DC267A2B0AD2}"/>
              </a:ext>
            </a:extLst>
          </p:cNvPr>
          <p:cNvSpPr/>
          <p:nvPr/>
        </p:nvSpPr>
        <p:spPr bwMode="auto">
          <a:xfrm>
            <a:off x="1200814" y="1767265"/>
            <a:ext cx="3769690" cy="3769690"/>
          </a:xfrm>
          <a:prstGeom prst="roundRect">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1" name="506530">
            <a:extLst>
              <a:ext uri="{FF2B5EF4-FFF2-40B4-BE49-F238E27FC236}">
                <a16:creationId xmlns:a16="http://schemas.microsoft.com/office/drawing/2014/main" id="{1FE24F05-DDC6-49AA-BD12-5559A3BC30CA}"/>
              </a:ext>
            </a:extLst>
          </p:cNvPr>
          <p:cNvSpPr/>
          <p:nvPr/>
        </p:nvSpPr>
        <p:spPr bwMode="auto">
          <a:xfrm>
            <a:off x="6989753" y="1767265"/>
            <a:ext cx="3769690" cy="3769690"/>
          </a:xfrm>
          <a:prstGeom prst="roundRect">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4" name="613131">
            <a:extLst>
              <a:ext uri="{FF2B5EF4-FFF2-40B4-BE49-F238E27FC236}">
                <a16:creationId xmlns:a16="http://schemas.microsoft.com/office/drawing/2014/main" id="{09548E3C-EB49-4E08-8DE4-25E8E3ACD2EE}"/>
              </a:ext>
            </a:extLst>
          </p:cNvPr>
          <p:cNvSpPr/>
          <p:nvPr/>
        </p:nvSpPr>
        <p:spPr>
          <a:xfrm>
            <a:off x="4844032" y="1001641"/>
            <a:ext cx="2441695"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课前思考</a:t>
            </a:r>
          </a:p>
        </p:txBody>
      </p:sp>
      <p:sp>
        <p:nvSpPr>
          <p:cNvPr id="65" name="085550">
            <a:extLst>
              <a:ext uri="{FF2B5EF4-FFF2-40B4-BE49-F238E27FC236}">
                <a16:creationId xmlns:a16="http://schemas.microsoft.com/office/drawing/2014/main" id="{E288A77F-AD5B-4356-9FA1-BC0785130952}"/>
              </a:ext>
            </a:extLst>
          </p:cNvPr>
          <p:cNvSpPr txBox="1"/>
          <p:nvPr/>
        </p:nvSpPr>
        <p:spPr>
          <a:xfrm>
            <a:off x="1384104" y="2230322"/>
            <a:ext cx="3262432" cy="2862322"/>
          </a:xfrm>
          <a:prstGeom prst="rect">
            <a:avLst/>
          </a:prstGeom>
          <a:noFill/>
        </p:spPr>
        <p:txBody>
          <a:bodyPr wrap="none" rtlCol="0">
            <a:spAutoFit/>
          </a:bodyPr>
          <a:lstStyle/>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为什么要</a:t>
            </a:r>
            <a:endParaRPr lang="en-US" altLang="zh-CN" sz="6000" dirty="0">
              <a:solidFill>
                <a:srgbClr val="FFFFFF"/>
              </a:solidFill>
              <a:latin typeface="优设标题黑" panose="00000500000000000000" pitchFamily="2" charset="-122"/>
              <a:ea typeface="优设标题黑" panose="00000500000000000000" pitchFamily="2" charset="-122"/>
            </a:endParaRPr>
          </a:p>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单场直播</a:t>
            </a:r>
            <a:endParaRPr lang="en-US" altLang="zh-CN" sz="6000" dirty="0">
              <a:solidFill>
                <a:srgbClr val="FFFFFF"/>
              </a:solidFill>
              <a:latin typeface="优设标题黑" panose="00000500000000000000" pitchFamily="2" charset="-122"/>
              <a:ea typeface="优设标题黑" panose="00000500000000000000" pitchFamily="2" charset="-122"/>
            </a:endParaRPr>
          </a:p>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分析</a:t>
            </a:r>
          </a:p>
        </p:txBody>
      </p:sp>
      <p:sp>
        <p:nvSpPr>
          <p:cNvPr id="71" name="615453">
            <a:extLst>
              <a:ext uri="{FF2B5EF4-FFF2-40B4-BE49-F238E27FC236}">
                <a16:creationId xmlns:a16="http://schemas.microsoft.com/office/drawing/2014/main" id="{0444DB35-F9AE-4146-904F-C09A781FF78B}"/>
              </a:ext>
            </a:extLst>
          </p:cNvPr>
          <p:cNvSpPr/>
          <p:nvPr/>
        </p:nvSpPr>
        <p:spPr bwMode="auto">
          <a:xfrm>
            <a:off x="4646536" y="2230322"/>
            <a:ext cx="2843577" cy="28435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72" name="087873">
            <a:extLst>
              <a:ext uri="{FF2B5EF4-FFF2-40B4-BE49-F238E27FC236}">
                <a16:creationId xmlns:a16="http://schemas.microsoft.com/office/drawing/2014/main" id="{54B2A670-0722-4C74-AC5B-156F6A9D5893}"/>
              </a:ext>
            </a:extLst>
          </p:cNvPr>
          <p:cNvSpPr>
            <a:spLocks noEditPoints="1"/>
          </p:cNvSpPr>
          <p:nvPr/>
        </p:nvSpPr>
        <p:spPr bwMode="auto">
          <a:xfrm>
            <a:off x="5557439" y="2903827"/>
            <a:ext cx="1014882" cy="1318543"/>
          </a:xfrm>
          <a:custGeom>
            <a:avLst/>
            <a:gdLst>
              <a:gd name="T0" fmla="*/ 55 w 254"/>
              <a:gd name="T1" fmla="*/ 116 h 330"/>
              <a:gd name="T2" fmla="*/ 47 w 254"/>
              <a:gd name="T3" fmla="*/ 144 h 330"/>
              <a:gd name="T4" fmla="*/ 20 w 254"/>
              <a:gd name="T5" fmla="*/ 128 h 330"/>
              <a:gd name="T6" fmla="*/ 29 w 254"/>
              <a:gd name="T7" fmla="*/ 103 h 330"/>
              <a:gd name="T8" fmla="*/ 108 w 254"/>
              <a:gd name="T9" fmla="*/ 104 h 330"/>
              <a:gd name="T10" fmla="*/ 114 w 254"/>
              <a:gd name="T11" fmla="*/ 133 h 330"/>
              <a:gd name="T12" fmla="*/ 85 w 254"/>
              <a:gd name="T13" fmla="*/ 141 h 330"/>
              <a:gd name="T14" fmla="*/ 82 w 254"/>
              <a:gd name="T15" fmla="*/ 111 h 330"/>
              <a:gd name="T16" fmla="*/ 160 w 254"/>
              <a:gd name="T17" fmla="*/ 101 h 330"/>
              <a:gd name="T18" fmla="*/ 175 w 254"/>
              <a:gd name="T19" fmla="*/ 122 h 330"/>
              <a:gd name="T20" fmla="*/ 158 w 254"/>
              <a:gd name="T21" fmla="*/ 147 h 330"/>
              <a:gd name="T22" fmla="*/ 140 w 254"/>
              <a:gd name="T23" fmla="*/ 121 h 330"/>
              <a:gd name="T24" fmla="*/ 156 w 254"/>
              <a:gd name="T25" fmla="*/ 101 h 330"/>
              <a:gd name="T26" fmla="*/ 234 w 254"/>
              <a:gd name="T27" fmla="*/ 113 h 330"/>
              <a:gd name="T28" fmla="*/ 229 w 254"/>
              <a:gd name="T29" fmla="*/ 142 h 330"/>
              <a:gd name="T30" fmla="*/ 201 w 254"/>
              <a:gd name="T31" fmla="*/ 131 h 330"/>
              <a:gd name="T32" fmla="*/ 208 w 254"/>
              <a:gd name="T33" fmla="*/ 103 h 330"/>
              <a:gd name="T34" fmla="*/ 42 w 254"/>
              <a:gd name="T35" fmla="*/ 157 h 330"/>
              <a:gd name="T36" fmla="*/ 70 w 254"/>
              <a:gd name="T37" fmla="*/ 160 h 330"/>
              <a:gd name="T38" fmla="*/ 93 w 254"/>
              <a:gd name="T39" fmla="*/ 155 h 330"/>
              <a:gd name="T40" fmla="*/ 102 w 254"/>
              <a:gd name="T41" fmla="*/ 156 h 330"/>
              <a:gd name="T42" fmla="*/ 127 w 254"/>
              <a:gd name="T43" fmla="*/ 162 h 330"/>
              <a:gd name="T44" fmla="*/ 152 w 254"/>
              <a:gd name="T45" fmla="*/ 156 h 330"/>
              <a:gd name="T46" fmla="*/ 162 w 254"/>
              <a:gd name="T47" fmla="*/ 155 h 330"/>
              <a:gd name="T48" fmla="*/ 185 w 254"/>
              <a:gd name="T49" fmla="*/ 160 h 330"/>
              <a:gd name="T50" fmla="*/ 212 w 254"/>
              <a:gd name="T51" fmla="*/ 157 h 330"/>
              <a:gd name="T52" fmla="*/ 221 w 254"/>
              <a:gd name="T53" fmla="*/ 154 h 330"/>
              <a:gd name="T54" fmla="*/ 242 w 254"/>
              <a:gd name="T55" fmla="*/ 159 h 330"/>
              <a:gd name="T56" fmla="*/ 253 w 254"/>
              <a:gd name="T57" fmla="*/ 194 h 330"/>
              <a:gd name="T58" fmla="*/ 242 w 254"/>
              <a:gd name="T59" fmla="*/ 225 h 330"/>
              <a:gd name="T60" fmla="*/ 194 w 254"/>
              <a:gd name="T61" fmla="*/ 232 h 330"/>
              <a:gd name="T62" fmla="*/ 182 w 254"/>
              <a:gd name="T63" fmla="*/ 225 h 330"/>
              <a:gd name="T64" fmla="*/ 135 w 254"/>
              <a:gd name="T65" fmla="*/ 236 h 330"/>
              <a:gd name="T66" fmla="*/ 123 w 254"/>
              <a:gd name="T67" fmla="*/ 225 h 330"/>
              <a:gd name="T68" fmla="*/ 84 w 254"/>
              <a:gd name="T69" fmla="*/ 325 h 330"/>
              <a:gd name="T70" fmla="*/ 63 w 254"/>
              <a:gd name="T71" fmla="*/ 223 h 330"/>
              <a:gd name="T72" fmla="*/ 24 w 254"/>
              <a:gd name="T73" fmla="*/ 327 h 330"/>
              <a:gd name="T74" fmla="*/ 4 w 254"/>
              <a:gd name="T75" fmla="*/ 206 h 330"/>
              <a:gd name="T76" fmla="*/ 4 w 254"/>
              <a:gd name="T77" fmla="*/ 165 h 330"/>
              <a:gd name="T78" fmla="*/ 33 w 254"/>
              <a:gd name="T79" fmla="*/ 160 h 330"/>
              <a:gd name="T80" fmla="*/ 71 w 254"/>
              <a:gd name="T81" fmla="*/ 51 h 330"/>
              <a:gd name="T82" fmla="*/ 86 w 254"/>
              <a:gd name="T83" fmla="*/ 74 h 330"/>
              <a:gd name="T84" fmla="*/ 65 w 254"/>
              <a:gd name="T85" fmla="*/ 96 h 330"/>
              <a:gd name="T86" fmla="*/ 51 w 254"/>
              <a:gd name="T87" fmla="*/ 70 h 330"/>
              <a:gd name="T88" fmla="*/ 67 w 254"/>
              <a:gd name="T89" fmla="*/ 51 h 330"/>
              <a:gd name="T90" fmla="*/ 145 w 254"/>
              <a:gd name="T91" fmla="*/ 66 h 330"/>
              <a:gd name="T92" fmla="*/ 138 w 254"/>
              <a:gd name="T93" fmla="*/ 94 h 330"/>
              <a:gd name="T94" fmla="*/ 111 w 254"/>
              <a:gd name="T95" fmla="*/ 79 h 330"/>
              <a:gd name="T96" fmla="*/ 121 w 254"/>
              <a:gd name="T97" fmla="*/ 53 h 330"/>
              <a:gd name="T98" fmla="*/ 198 w 254"/>
              <a:gd name="T99" fmla="*/ 54 h 330"/>
              <a:gd name="T100" fmla="*/ 205 w 254"/>
              <a:gd name="T101" fmla="*/ 83 h 330"/>
              <a:gd name="T102" fmla="*/ 175 w 254"/>
              <a:gd name="T103" fmla="*/ 91 h 330"/>
              <a:gd name="T104" fmla="*/ 173 w 254"/>
              <a:gd name="T105" fmla="*/ 61 h 330"/>
              <a:gd name="T106" fmla="*/ 100 w 254"/>
              <a:gd name="T107" fmla="*/ 0 h 330"/>
              <a:gd name="T108" fmla="*/ 115 w 254"/>
              <a:gd name="T109" fmla="*/ 21 h 330"/>
              <a:gd name="T110" fmla="*/ 97 w 254"/>
              <a:gd name="T111" fmla="*/ 46 h 330"/>
              <a:gd name="T112" fmla="*/ 80 w 254"/>
              <a:gd name="T113" fmla="*/ 20 h 330"/>
              <a:gd name="T114" fmla="*/ 96 w 254"/>
              <a:gd name="T115" fmla="*/ 0 h 330"/>
              <a:gd name="T116" fmla="*/ 174 w 254"/>
              <a:gd name="T117" fmla="*/ 12 h 330"/>
              <a:gd name="T118" fmla="*/ 169 w 254"/>
              <a:gd name="T119" fmla="*/ 42 h 330"/>
              <a:gd name="T120" fmla="*/ 141 w 254"/>
              <a:gd name="T121" fmla="*/ 30 h 330"/>
              <a:gd name="T122" fmla="*/ 149 w 254"/>
              <a:gd name="T123" fmla="*/ 3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 h="330">
                <a:moveTo>
                  <a:pt x="37" y="101"/>
                </a:moveTo>
                <a:lnTo>
                  <a:pt x="37" y="101"/>
                </a:lnTo>
                <a:lnTo>
                  <a:pt x="37" y="101"/>
                </a:lnTo>
                <a:lnTo>
                  <a:pt x="38" y="101"/>
                </a:lnTo>
                <a:lnTo>
                  <a:pt x="39" y="101"/>
                </a:lnTo>
                <a:lnTo>
                  <a:pt x="40" y="101"/>
                </a:lnTo>
                <a:lnTo>
                  <a:pt x="42" y="101"/>
                </a:lnTo>
                <a:lnTo>
                  <a:pt x="43" y="102"/>
                </a:lnTo>
                <a:lnTo>
                  <a:pt x="45" y="103"/>
                </a:lnTo>
                <a:lnTo>
                  <a:pt x="46" y="103"/>
                </a:lnTo>
                <a:lnTo>
                  <a:pt x="48" y="104"/>
                </a:lnTo>
                <a:lnTo>
                  <a:pt x="49" y="106"/>
                </a:lnTo>
                <a:lnTo>
                  <a:pt x="51" y="107"/>
                </a:lnTo>
                <a:lnTo>
                  <a:pt x="52" y="109"/>
                </a:lnTo>
                <a:lnTo>
                  <a:pt x="53" y="111"/>
                </a:lnTo>
                <a:lnTo>
                  <a:pt x="54" y="113"/>
                </a:lnTo>
                <a:lnTo>
                  <a:pt x="55" y="116"/>
                </a:lnTo>
                <a:lnTo>
                  <a:pt x="55" y="119"/>
                </a:lnTo>
                <a:lnTo>
                  <a:pt x="55" y="119"/>
                </a:lnTo>
                <a:lnTo>
                  <a:pt x="55" y="120"/>
                </a:lnTo>
                <a:lnTo>
                  <a:pt x="55" y="121"/>
                </a:lnTo>
                <a:lnTo>
                  <a:pt x="55" y="122"/>
                </a:lnTo>
                <a:lnTo>
                  <a:pt x="55" y="124"/>
                </a:lnTo>
                <a:lnTo>
                  <a:pt x="55" y="125"/>
                </a:lnTo>
                <a:lnTo>
                  <a:pt x="55" y="127"/>
                </a:lnTo>
                <a:lnTo>
                  <a:pt x="55" y="129"/>
                </a:lnTo>
                <a:lnTo>
                  <a:pt x="54" y="131"/>
                </a:lnTo>
                <a:lnTo>
                  <a:pt x="54" y="133"/>
                </a:lnTo>
                <a:lnTo>
                  <a:pt x="53" y="135"/>
                </a:lnTo>
                <a:lnTo>
                  <a:pt x="52" y="137"/>
                </a:lnTo>
                <a:lnTo>
                  <a:pt x="52" y="139"/>
                </a:lnTo>
                <a:lnTo>
                  <a:pt x="50" y="141"/>
                </a:lnTo>
                <a:lnTo>
                  <a:pt x="48" y="142"/>
                </a:lnTo>
                <a:lnTo>
                  <a:pt x="47" y="144"/>
                </a:lnTo>
                <a:lnTo>
                  <a:pt x="45" y="145"/>
                </a:lnTo>
                <a:lnTo>
                  <a:pt x="43" y="146"/>
                </a:lnTo>
                <a:lnTo>
                  <a:pt x="40" y="146"/>
                </a:lnTo>
                <a:lnTo>
                  <a:pt x="37" y="147"/>
                </a:lnTo>
                <a:lnTo>
                  <a:pt x="37" y="147"/>
                </a:lnTo>
                <a:lnTo>
                  <a:pt x="34" y="146"/>
                </a:lnTo>
                <a:lnTo>
                  <a:pt x="31" y="146"/>
                </a:lnTo>
                <a:lnTo>
                  <a:pt x="29" y="145"/>
                </a:lnTo>
                <a:lnTo>
                  <a:pt x="28" y="144"/>
                </a:lnTo>
                <a:lnTo>
                  <a:pt x="26" y="142"/>
                </a:lnTo>
                <a:lnTo>
                  <a:pt x="24" y="141"/>
                </a:lnTo>
                <a:lnTo>
                  <a:pt x="23" y="139"/>
                </a:lnTo>
                <a:lnTo>
                  <a:pt x="22" y="137"/>
                </a:lnTo>
                <a:lnTo>
                  <a:pt x="21" y="135"/>
                </a:lnTo>
                <a:lnTo>
                  <a:pt x="20" y="133"/>
                </a:lnTo>
                <a:lnTo>
                  <a:pt x="20" y="131"/>
                </a:lnTo>
                <a:lnTo>
                  <a:pt x="20" y="128"/>
                </a:lnTo>
                <a:lnTo>
                  <a:pt x="20" y="127"/>
                </a:lnTo>
                <a:lnTo>
                  <a:pt x="20" y="125"/>
                </a:lnTo>
                <a:lnTo>
                  <a:pt x="20" y="124"/>
                </a:lnTo>
                <a:lnTo>
                  <a:pt x="20" y="122"/>
                </a:lnTo>
                <a:lnTo>
                  <a:pt x="20" y="121"/>
                </a:lnTo>
                <a:lnTo>
                  <a:pt x="20" y="120"/>
                </a:lnTo>
                <a:lnTo>
                  <a:pt x="20" y="119"/>
                </a:lnTo>
                <a:lnTo>
                  <a:pt x="20" y="119"/>
                </a:lnTo>
                <a:lnTo>
                  <a:pt x="20" y="116"/>
                </a:lnTo>
                <a:lnTo>
                  <a:pt x="20" y="113"/>
                </a:lnTo>
                <a:lnTo>
                  <a:pt x="21" y="111"/>
                </a:lnTo>
                <a:lnTo>
                  <a:pt x="23" y="109"/>
                </a:lnTo>
                <a:lnTo>
                  <a:pt x="24" y="107"/>
                </a:lnTo>
                <a:lnTo>
                  <a:pt x="25" y="106"/>
                </a:lnTo>
                <a:lnTo>
                  <a:pt x="26" y="104"/>
                </a:lnTo>
                <a:lnTo>
                  <a:pt x="28" y="103"/>
                </a:lnTo>
                <a:lnTo>
                  <a:pt x="29" y="103"/>
                </a:lnTo>
                <a:lnTo>
                  <a:pt x="31" y="102"/>
                </a:lnTo>
                <a:lnTo>
                  <a:pt x="32" y="101"/>
                </a:lnTo>
                <a:lnTo>
                  <a:pt x="34" y="101"/>
                </a:lnTo>
                <a:lnTo>
                  <a:pt x="35" y="101"/>
                </a:lnTo>
                <a:lnTo>
                  <a:pt x="36" y="101"/>
                </a:lnTo>
                <a:lnTo>
                  <a:pt x="37" y="101"/>
                </a:lnTo>
                <a:close/>
                <a:moveTo>
                  <a:pt x="97" y="101"/>
                </a:moveTo>
                <a:lnTo>
                  <a:pt x="97" y="101"/>
                </a:lnTo>
                <a:lnTo>
                  <a:pt x="98" y="101"/>
                </a:lnTo>
                <a:lnTo>
                  <a:pt x="99" y="101"/>
                </a:lnTo>
                <a:lnTo>
                  <a:pt x="100" y="101"/>
                </a:lnTo>
                <a:lnTo>
                  <a:pt x="101" y="101"/>
                </a:lnTo>
                <a:lnTo>
                  <a:pt x="102" y="101"/>
                </a:lnTo>
                <a:lnTo>
                  <a:pt x="104" y="102"/>
                </a:lnTo>
                <a:lnTo>
                  <a:pt x="105" y="103"/>
                </a:lnTo>
                <a:lnTo>
                  <a:pt x="107" y="103"/>
                </a:lnTo>
                <a:lnTo>
                  <a:pt x="108" y="104"/>
                </a:lnTo>
                <a:lnTo>
                  <a:pt x="110" y="106"/>
                </a:lnTo>
                <a:lnTo>
                  <a:pt x="111" y="107"/>
                </a:lnTo>
                <a:lnTo>
                  <a:pt x="112" y="109"/>
                </a:lnTo>
                <a:lnTo>
                  <a:pt x="113" y="111"/>
                </a:lnTo>
                <a:lnTo>
                  <a:pt x="114" y="113"/>
                </a:lnTo>
                <a:lnTo>
                  <a:pt x="115" y="116"/>
                </a:lnTo>
                <a:lnTo>
                  <a:pt x="115" y="119"/>
                </a:lnTo>
                <a:lnTo>
                  <a:pt x="115" y="119"/>
                </a:lnTo>
                <a:lnTo>
                  <a:pt x="115" y="120"/>
                </a:lnTo>
                <a:lnTo>
                  <a:pt x="115" y="121"/>
                </a:lnTo>
                <a:lnTo>
                  <a:pt x="115" y="122"/>
                </a:lnTo>
                <a:lnTo>
                  <a:pt x="115" y="124"/>
                </a:lnTo>
                <a:lnTo>
                  <a:pt x="115" y="125"/>
                </a:lnTo>
                <a:lnTo>
                  <a:pt x="115" y="127"/>
                </a:lnTo>
                <a:lnTo>
                  <a:pt x="115" y="129"/>
                </a:lnTo>
                <a:lnTo>
                  <a:pt x="114" y="131"/>
                </a:lnTo>
                <a:lnTo>
                  <a:pt x="114" y="133"/>
                </a:lnTo>
                <a:lnTo>
                  <a:pt x="113" y="135"/>
                </a:lnTo>
                <a:lnTo>
                  <a:pt x="112" y="137"/>
                </a:lnTo>
                <a:lnTo>
                  <a:pt x="112" y="139"/>
                </a:lnTo>
                <a:lnTo>
                  <a:pt x="110" y="141"/>
                </a:lnTo>
                <a:lnTo>
                  <a:pt x="108" y="142"/>
                </a:lnTo>
                <a:lnTo>
                  <a:pt x="107" y="144"/>
                </a:lnTo>
                <a:lnTo>
                  <a:pt x="105" y="145"/>
                </a:lnTo>
                <a:lnTo>
                  <a:pt x="103" y="146"/>
                </a:lnTo>
                <a:lnTo>
                  <a:pt x="101" y="146"/>
                </a:lnTo>
                <a:lnTo>
                  <a:pt x="97" y="147"/>
                </a:lnTo>
                <a:lnTo>
                  <a:pt x="97" y="147"/>
                </a:lnTo>
                <a:lnTo>
                  <a:pt x="94" y="146"/>
                </a:lnTo>
                <a:lnTo>
                  <a:pt x="92" y="146"/>
                </a:lnTo>
                <a:lnTo>
                  <a:pt x="90" y="145"/>
                </a:lnTo>
                <a:lnTo>
                  <a:pt x="88" y="144"/>
                </a:lnTo>
                <a:lnTo>
                  <a:pt x="86" y="142"/>
                </a:lnTo>
                <a:lnTo>
                  <a:pt x="85" y="141"/>
                </a:lnTo>
                <a:lnTo>
                  <a:pt x="83" y="139"/>
                </a:lnTo>
                <a:lnTo>
                  <a:pt x="83" y="137"/>
                </a:lnTo>
                <a:lnTo>
                  <a:pt x="82" y="135"/>
                </a:lnTo>
                <a:lnTo>
                  <a:pt x="81" y="133"/>
                </a:lnTo>
                <a:lnTo>
                  <a:pt x="81" y="131"/>
                </a:lnTo>
                <a:lnTo>
                  <a:pt x="80" y="129"/>
                </a:lnTo>
                <a:lnTo>
                  <a:pt x="80" y="127"/>
                </a:lnTo>
                <a:lnTo>
                  <a:pt x="80" y="125"/>
                </a:lnTo>
                <a:lnTo>
                  <a:pt x="80" y="124"/>
                </a:lnTo>
                <a:lnTo>
                  <a:pt x="80" y="122"/>
                </a:lnTo>
                <a:lnTo>
                  <a:pt x="80" y="121"/>
                </a:lnTo>
                <a:lnTo>
                  <a:pt x="80" y="120"/>
                </a:lnTo>
                <a:lnTo>
                  <a:pt x="80" y="119"/>
                </a:lnTo>
                <a:lnTo>
                  <a:pt x="80" y="119"/>
                </a:lnTo>
                <a:lnTo>
                  <a:pt x="80" y="116"/>
                </a:lnTo>
                <a:lnTo>
                  <a:pt x="81" y="113"/>
                </a:lnTo>
                <a:lnTo>
                  <a:pt x="82" y="111"/>
                </a:lnTo>
                <a:lnTo>
                  <a:pt x="83" y="109"/>
                </a:lnTo>
                <a:lnTo>
                  <a:pt x="84" y="107"/>
                </a:lnTo>
                <a:lnTo>
                  <a:pt x="86" y="106"/>
                </a:lnTo>
                <a:lnTo>
                  <a:pt x="87" y="104"/>
                </a:lnTo>
                <a:lnTo>
                  <a:pt x="89" y="103"/>
                </a:lnTo>
                <a:lnTo>
                  <a:pt x="90" y="103"/>
                </a:lnTo>
                <a:lnTo>
                  <a:pt x="92" y="102"/>
                </a:lnTo>
                <a:lnTo>
                  <a:pt x="93" y="101"/>
                </a:lnTo>
                <a:lnTo>
                  <a:pt x="94" y="101"/>
                </a:lnTo>
                <a:lnTo>
                  <a:pt x="96" y="101"/>
                </a:lnTo>
                <a:lnTo>
                  <a:pt x="96" y="101"/>
                </a:lnTo>
                <a:lnTo>
                  <a:pt x="97" y="101"/>
                </a:lnTo>
                <a:close/>
                <a:moveTo>
                  <a:pt x="157" y="101"/>
                </a:moveTo>
                <a:lnTo>
                  <a:pt x="158" y="101"/>
                </a:lnTo>
                <a:lnTo>
                  <a:pt x="158" y="101"/>
                </a:lnTo>
                <a:lnTo>
                  <a:pt x="159" y="101"/>
                </a:lnTo>
                <a:lnTo>
                  <a:pt x="160" y="101"/>
                </a:lnTo>
                <a:lnTo>
                  <a:pt x="161" y="101"/>
                </a:lnTo>
                <a:lnTo>
                  <a:pt x="162" y="101"/>
                </a:lnTo>
                <a:lnTo>
                  <a:pt x="164" y="102"/>
                </a:lnTo>
                <a:lnTo>
                  <a:pt x="165" y="103"/>
                </a:lnTo>
                <a:lnTo>
                  <a:pt x="167" y="103"/>
                </a:lnTo>
                <a:lnTo>
                  <a:pt x="168" y="104"/>
                </a:lnTo>
                <a:lnTo>
                  <a:pt x="169" y="106"/>
                </a:lnTo>
                <a:lnTo>
                  <a:pt x="171" y="107"/>
                </a:lnTo>
                <a:lnTo>
                  <a:pt x="172" y="109"/>
                </a:lnTo>
                <a:lnTo>
                  <a:pt x="173" y="111"/>
                </a:lnTo>
                <a:lnTo>
                  <a:pt x="174" y="113"/>
                </a:lnTo>
                <a:lnTo>
                  <a:pt x="175" y="116"/>
                </a:lnTo>
                <a:lnTo>
                  <a:pt x="175" y="119"/>
                </a:lnTo>
                <a:lnTo>
                  <a:pt x="175" y="119"/>
                </a:lnTo>
                <a:lnTo>
                  <a:pt x="175" y="120"/>
                </a:lnTo>
                <a:lnTo>
                  <a:pt x="175" y="121"/>
                </a:lnTo>
                <a:lnTo>
                  <a:pt x="175" y="122"/>
                </a:lnTo>
                <a:lnTo>
                  <a:pt x="175" y="124"/>
                </a:lnTo>
                <a:lnTo>
                  <a:pt x="175" y="125"/>
                </a:lnTo>
                <a:lnTo>
                  <a:pt x="175" y="127"/>
                </a:lnTo>
                <a:lnTo>
                  <a:pt x="175" y="129"/>
                </a:lnTo>
                <a:lnTo>
                  <a:pt x="174" y="131"/>
                </a:lnTo>
                <a:lnTo>
                  <a:pt x="174" y="133"/>
                </a:lnTo>
                <a:lnTo>
                  <a:pt x="173" y="135"/>
                </a:lnTo>
                <a:lnTo>
                  <a:pt x="172" y="137"/>
                </a:lnTo>
                <a:lnTo>
                  <a:pt x="172" y="139"/>
                </a:lnTo>
                <a:lnTo>
                  <a:pt x="170" y="141"/>
                </a:lnTo>
                <a:lnTo>
                  <a:pt x="169" y="142"/>
                </a:lnTo>
                <a:lnTo>
                  <a:pt x="167" y="144"/>
                </a:lnTo>
                <a:lnTo>
                  <a:pt x="165" y="145"/>
                </a:lnTo>
                <a:lnTo>
                  <a:pt x="163" y="146"/>
                </a:lnTo>
                <a:lnTo>
                  <a:pt x="161" y="146"/>
                </a:lnTo>
                <a:lnTo>
                  <a:pt x="158" y="147"/>
                </a:lnTo>
                <a:lnTo>
                  <a:pt x="158" y="147"/>
                </a:lnTo>
                <a:lnTo>
                  <a:pt x="154" y="146"/>
                </a:lnTo>
                <a:lnTo>
                  <a:pt x="152" y="146"/>
                </a:lnTo>
                <a:lnTo>
                  <a:pt x="150" y="145"/>
                </a:lnTo>
                <a:lnTo>
                  <a:pt x="148" y="144"/>
                </a:lnTo>
                <a:lnTo>
                  <a:pt x="147" y="142"/>
                </a:lnTo>
                <a:lnTo>
                  <a:pt x="145" y="141"/>
                </a:lnTo>
                <a:lnTo>
                  <a:pt x="143" y="139"/>
                </a:lnTo>
                <a:lnTo>
                  <a:pt x="143" y="137"/>
                </a:lnTo>
                <a:lnTo>
                  <a:pt x="142" y="135"/>
                </a:lnTo>
                <a:lnTo>
                  <a:pt x="142" y="133"/>
                </a:lnTo>
                <a:lnTo>
                  <a:pt x="141" y="131"/>
                </a:lnTo>
                <a:lnTo>
                  <a:pt x="140" y="129"/>
                </a:lnTo>
                <a:lnTo>
                  <a:pt x="140" y="127"/>
                </a:lnTo>
                <a:lnTo>
                  <a:pt x="140" y="125"/>
                </a:lnTo>
                <a:lnTo>
                  <a:pt x="140" y="124"/>
                </a:lnTo>
                <a:lnTo>
                  <a:pt x="140" y="122"/>
                </a:lnTo>
                <a:lnTo>
                  <a:pt x="140" y="121"/>
                </a:lnTo>
                <a:lnTo>
                  <a:pt x="140" y="120"/>
                </a:lnTo>
                <a:lnTo>
                  <a:pt x="140" y="119"/>
                </a:lnTo>
                <a:lnTo>
                  <a:pt x="140" y="119"/>
                </a:lnTo>
                <a:lnTo>
                  <a:pt x="140" y="116"/>
                </a:lnTo>
                <a:lnTo>
                  <a:pt x="141" y="113"/>
                </a:lnTo>
                <a:lnTo>
                  <a:pt x="142" y="111"/>
                </a:lnTo>
                <a:lnTo>
                  <a:pt x="143" y="109"/>
                </a:lnTo>
                <a:lnTo>
                  <a:pt x="144" y="107"/>
                </a:lnTo>
                <a:lnTo>
                  <a:pt x="146" y="106"/>
                </a:lnTo>
                <a:lnTo>
                  <a:pt x="147" y="104"/>
                </a:lnTo>
                <a:lnTo>
                  <a:pt x="149" y="103"/>
                </a:lnTo>
                <a:lnTo>
                  <a:pt x="150" y="103"/>
                </a:lnTo>
                <a:lnTo>
                  <a:pt x="151" y="102"/>
                </a:lnTo>
                <a:lnTo>
                  <a:pt x="153" y="101"/>
                </a:lnTo>
                <a:lnTo>
                  <a:pt x="154" y="101"/>
                </a:lnTo>
                <a:lnTo>
                  <a:pt x="156" y="101"/>
                </a:lnTo>
                <a:lnTo>
                  <a:pt x="156" y="101"/>
                </a:lnTo>
                <a:lnTo>
                  <a:pt x="157" y="101"/>
                </a:lnTo>
                <a:close/>
                <a:moveTo>
                  <a:pt x="217" y="101"/>
                </a:moveTo>
                <a:lnTo>
                  <a:pt x="218" y="101"/>
                </a:lnTo>
                <a:lnTo>
                  <a:pt x="218" y="101"/>
                </a:lnTo>
                <a:lnTo>
                  <a:pt x="219" y="101"/>
                </a:lnTo>
                <a:lnTo>
                  <a:pt x="219" y="101"/>
                </a:lnTo>
                <a:lnTo>
                  <a:pt x="221" y="101"/>
                </a:lnTo>
                <a:lnTo>
                  <a:pt x="222" y="101"/>
                </a:lnTo>
                <a:lnTo>
                  <a:pt x="224" y="102"/>
                </a:lnTo>
                <a:lnTo>
                  <a:pt x="225" y="103"/>
                </a:lnTo>
                <a:lnTo>
                  <a:pt x="227" y="103"/>
                </a:lnTo>
                <a:lnTo>
                  <a:pt x="228" y="104"/>
                </a:lnTo>
                <a:lnTo>
                  <a:pt x="229" y="106"/>
                </a:lnTo>
                <a:lnTo>
                  <a:pt x="231" y="107"/>
                </a:lnTo>
                <a:lnTo>
                  <a:pt x="232" y="109"/>
                </a:lnTo>
                <a:lnTo>
                  <a:pt x="233" y="111"/>
                </a:lnTo>
                <a:lnTo>
                  <a:pt x="234" y="113"/>
                </a:lnTo>
                <a:lnTo>
                  <a:pt x="235" y="116"/>
                </a:lnTo>
                <a:lnTo>
                  <a:pt x="235" y="119"/>
                </a:lnTo>
                <a:lnTo>
                  <a:pt x="235" y="119"/>
                </a:lnTo>
                <a:lnTo>
                  <a:pt x="235" y="120"/>
                </a:lnTo>
                <a:lnTo>
                  <a:pt x="235" y="121"/>
                </a:lnTo>
                <a:lnTo>
                  <a:pt x="235" y="122"/>
                </a:lnTo>
                <a:lnTo>
                  <a:pt x="235" y="124"/>
                </a:lnTo>
                <a:lnTo>
                  <a:pt x="235" y="125"/>
                </a:lnTo>
                <a:lnTo>
                  <a:pt x="235" y="127"/>
                </a:lnTo>
                <a:lnTo>
                  <a:pt x="235" y="129"/>
                </a:lnTo>
                <a:lnTo>
                  <a:pt x="234" y="131"/>
                </a:lnTo>
                <a:lnTo>
                  <a:pt x="234" y="133"/>
                </a:lnTo>
                <a:lnTo>
                  <a:pt x="234" y="135"/>
                </a:lnTo>
                <a:lnTo>
                  <a:pt x="232" y="137"/>
                </a:lnTo>
                <a:lnTo>
                  <a:pt x="232" y="139"/>
                </a:lnTo>
                <a:lnTo>
                  <a:pt x="230" y="141"/>
                </a:lnTo>
                <a:lnTo>
                  <a:pt x="229" y="142"/>
                </a:lnTo>
                <a:lnTo>
                  <a:pt x="227" y="144"/>
                </a:lnTo>
                <a:lnTo>
                  <a:pt x="226" y="145"/>
                </a:lnTo>
                <a:lnTo>
                  <a:pt x="223" y="146"/>
                </a:lnTo>
                <a:lnTo>
                  <a:pt x="221" y="146"/>
                </a:lnTo>
                <a:lnTo>
                  <a:pt x="218" y="147"/>
                </a:lnTo>
                <a:lnTo>
                  <a:pt x="218" y="147"/>
                </a:lnTo>
                <a:lnTo>
                  <a:pt x="214" y="146"/>
                </a:lnTo>
                <a:lnTo>
                  <a:pt x="212" y="146"/>
                </a:lnTo>
                <a:lnTo>
                  <a:pt x="210" y="145"/>
                </a:lnTo>
                <a:lnTo>
                  <a:pt x="208" y="144"/>
                </a:lnTo>
                <a:lnTo>
                  <a:pt x="206" y="142"/>
                </a:lnTo>
                <a:lnTo>
                  <a:pt x="205" y="141"/>
                </a:lnTo>
                <a:lnTo>
                  <a:pt x="203" y="139"/>
                </a:lnTo>
                <a:lnTo>
                  <a:pt x="203" y="137"/>
                </a:lnTo>
                <a:lnTo>
                  <a:pt x="202" y="135"/>
                </a:lnTo>
                <a:lnTo>
                  <a:pt x="201" y="133"/>
                </a:lnTo>
                <a:lnTo>
                  <a:pt x="201" y="131"/>
                </a:lnTo>
                <a:lnTo>
                  <a:pt x="200" y="129"/>
                </a:lnTo>
                <a:lnTo>
                  <a:pt x="200" y="127"/>
                </a:lnTo>
                <a:lnTo>
                  <a:pt x="200" y="125"/>
                </a:lnTo>
                <a:lnTo>
                  <a:pt x="200" y="124"/>
                </a:lnTo>
                <a:lnTo>
                  <a:pt x="200" y="122"/>
                </a:lnTo>
                <a:lnTo>
                  <a:pt x="200" y="121"/>
                </a:lnTo>
                <a:lnTo>
                  <a:pt x="200" y="120"/>
                </a:lnTo>
                <a:lnTo>
                  <a:pt x="200" y="119"/>
                </a:lnTo>
                <a:lnTo>
                  <a:pt x="200" y="119"/>
                </a:lnTo>
                <a:lnTo>
                  <a:pt x="200" y="116"/>
                </a:lnTo>
                <a:lnTo>
                  <a:pt x="201" y="113"/>
                </a:lnTo>
                <a:lnTo>
                  <a:pt x="202" y="111"/>
                </a:lnTo>
                <a:lnTo>
                  <a:pt x="203" y="109"/>
                </a:lnTo>
                <a:lnTo>
                  <a:pt x="204" y="107"/>
                </a:lnTo>
                <a:lnTo>
                  <a:pt x="206" y="106"/>
                </a:lnTo>
                <a:lnTo>
                  <a:pt x="207" y="104"/>
                </a:lnTo>
                <a:lnTo>
                  <a:pt x="208" y="103"/>
                </a:lnTo>
                <a:lnTo>
                  <a:pt x="210" y="103"/>
                </a:lnTo>
                <a:lnTo>
                  <a:pt x="211" y="102"/>
                </a:lnTo>
                <a:lnTo>
                  <a:pt x="213" y="101"/>
                </a:lnTo>
                <a:lnTo>
                  <a:pt x="214" y="101"/>
                </a:lnTo>
                <a:lnTo>
                  <a:pt x="216" y="101"/>
                </a:lnTo>
                <a:lnTo>
                  <a:pt x="216" y="101"/>
                </a:lnTo>
                <a:lnTo>
                  <a:pt x="217" y="101"/>
                </a:lnTo>
                <a:close/>
                <a:moveTo>
                  <a:pt x="38" y="153"/>
                </a:moveTo>
                <a:lnTo>
                  <a:pt x="38" y="153"/>
                </a:lnTo>
                <a:lnTo>
                  <a:pt x="39" y="153"/>
                </a:lnTo>
                <a:lnTo>
                  <a:pt x="39" y="153"/>
                </a:lnTo>
                <a:lnTo>
                  <a:pt x="40" y="153"/>
                </a:lnTo>
                <a:lnTo>
                  <a:pt x="41" y="154"/>
                </a:lnTo>
                <a:lnTo>
                  <a:pt x="42" y="154"/>
                </a:lnTo>
                <a:lnTo>
                  <a:pt x="42" y="155"/>
                </a:lnTo>
                <a:lnTo>
                  <a:pt x="42" y="156"/>
                </a:lnTo>
                <a:lnTo>
                  <a:pt x="42" y="157"/>
                </a:lnTo>
                <a:lnTo>
                  <a:pt x="42" y="158"/>
                </a:lnTo>
                <a:lnTo>
                  <a:pt x="42" y="160"/>
                </a:lnTo>
                <a:lnTo>
                  <a:pt x="40" y="161"/>
                </a:lnTo>
                <a:lnTo>
                  <a:pt x="39" y="164"/>
                </a:lnTo>
                <a:lnTo>
                  <a:pt x="44" y="175"/>
                </a:lnTo>
                <a:lnTo>
                  <a:pt x="50" y="153"/>
                </a:lnTo>
                <a:lnTo>
                  <a:pt x="51" y="153"/>
                </a:lnTo>
                <a:lnTo>
                  <a:pt x="52" y="153"/>
                </a:lnTo>
                <a:lnTo>
                  <a:pt x="53" y="154"/>
                </a:lnTo>
                <a:lnTo>
                  <a:pt x="55" y="154"/>
                </a:lnTo>
                <a:lnTo>
                  <a:pt x="56" y="156"/>
                </a:lnTo>
                <a:lnTo>
                  <a:pt x="58" y="156"/>
                </a:lnTo>
                <a:lnTo>
                  <a:pt x="61" y="157"/>
                </a:lnTo>
                <a:lnTo>
                  <a:pt x="63" y="159"/>
                </a:lnTo>
                <a:lnTo>
                  <a:pt x="65" y="160"/>
                </a:lnTo>
                <a:lnTo>
                  <a:pt x="67" y="162"/>
                </a:lnTo>
                <a:lnTo>
                  <a:pt x="70" y="160"/>
                </a:lnTo>
                <a:lnTo>
                  <a:pt x="72" y="159"/>
                </a:lnTo>
                <a:lnTo>
                  <a:pt x="74" y="157"/>
                </a:lnTo>
                <a:lnTo>
                  <a:pt x="77" y="156"/>
                </a:lnTo>
                <a:lnTo>
                  <a:pt x="78" y="156"/>
                </a:lnTo>
                <a:lnTo>
                  <a:pt x="80" y="154"/>
                </a:lnTo>
                <a:lnTo>
                  <a:pt x="82" y="154"/>
                </a:lnTo>
                <a:lnTo>
                  <a:pt x="83" y="153"/>
                </a:lnTo>
                <a:lnTo>
                  <a:pt x="84" y="153"/>
                </a:lnTo>
                <a:lnTo>
                  <a:pt x="84" y="153"/>
                </a:lnTo>
                <a:lnTo>
                  <a:pt x="91" y="175"/>
                </a:lnTo>
                <a:lnTo>
                  <a:pt x="95" y="164"/>
                </a:lnTo>
                <a:lnTo>
                  <a:pt x="94" y="161"/>
                </a:lnTo>
                <a:lnTo>
                  <a:pt x="93" y="160"/>
                </a:lnTo>
                <a:lnTo>
                  <a:pt x="93" y="158"/>
                </a:lnTo>
                <a:lnTo>
                  <a:pt x="93" y="157"/>
                </a:lnTo>
                <a:lnTo>
                  <a:pt x="93" y="156"/>
                </a:lnTo>
                <a:lnTo>
                  <a:pt x="93" y="155"/>
                </a:lnTo>
                <a:lnTo>
                  <a:pt x="93" y="154"/>
                </a:lnTo>
                <a:lnTo>
                  <a:pt x="94" y="154"/>
                </a:lnTo>
                <a:lnTo>
                  <a:pt x="94" y="154"/>
                </a:lnTo>
                <a:lnTo>
                  <a:pt x="95" y="153"/>
                </a:lnTo>
                <a:lnTo>
                  <a:pt x="96" y="153"/>
                </a:lnTo>
                <a:lnTo>
                  <a:pt x="96" y="153"/>
                </a:lnTo>
                <a:lnTo>
                  <a:pt x="97" y="153"/>
                </a:lnTo>
                <a:lnTo>
                  <a:pt x="97" y="153"/>
                </a:lnTo>
                <a:lnTo>
                  <a:pt x="97" y="153"/>
                </a:lnTo>
                <a:lnTo>
                  <a:pt x="98" y="153"/>
                </a:lnTo>
                <a:lnTo>
                  <a:pt x="99" y="153"/>
                </a:lnTo>
                <a:lnTo>
                  <a:pt x="99" y="153"/>
                </a:lnTo>
                <a:lnTo>
                  <a:pt x="100" y="153"/>
                </a:lnTo>
                <a:lnTo>
                  <a:pt x="101" y="154"/>
                </a:lnTo>
                <a:lnTo>
                  <a:pt x="101" y="154"/>
                </a:lnTo>
                <a:lnTo>
                  <a:pt x="102" y="155"/>
                </a:lnTo>
                <a:lnTo>
                  <a:pt x="102" y="156"/>
                </a:lnTo>
                <a:lnTo>
                  <a:pt x="102" y="157"/>
                </a:lnTo>
                <a:lnTo>
                  <a:pt x="102" y="158"/>
                </a:lnTo>
                <a:lnTo>
                  <a:pt x="102" y="160"/>
                </a:lnTo>
                <a:lnTo>
                  <a:pt x="101" y="161"/>
                </a:lnTo>
                <a:lnTo>
                  <a:pt x="99" y="164"/>
                </a:lnTo>
                <a:lnTo>
                  <a:pt x="104" y="175"/>
                </a:lnTo>
                <a:lnTo>
                  <a:pt x="110" y="153"/>
                </a:lnTo>
                <a:lnTo>
                  <a:pt x="111" y="153"/>
                </a:lnTo>
                <a:lnTo>
                  <a:pt x="112" y="153"/>
                </a:lnTo>
                <a:lnTo>
                  <a:pt x="113" y="154"/>
                </a:lnTo>
                <a:lnTo>
                  <a:pt x="114" y="154"/>
                </a:lnTo>
                <a:lnTo>
                  <a:pt x="116" y="156"/>
                </a:lnTo>
                <a:lnTo>
                  <a:pt x="118" y="156"/>
                </a:lnTo>
                <a:lnTo>
                  <a:pt x="120" y="157"/>
                </a:lnTo>
                <a:lnTo>
                  <a:pt x="123" y="159"/>
                </a:lnTo>
                <a:lnTo>
                  <a:pt x="125" y="160"/>
                </a:lnTo>
                <a:lnTo>
                  <a:pt x="127" y="162"/>
                </a:lnTo>
                <a:lnTo>
                  <a:pt x="129" y="160"/>
                </a:lnTo>
                <a:lnTo>
                  <a:pt x="132" y="159"/>
                </a:lnTo>
                <a:lnTo>
                  <a:pt x="134" y="157"/>
                </a:lnTo>
                <a:lnTo>
                  <a:pt x="137" y="156"/>
                </a:lnTo>
                <a:lnTo>
                  <a:pt x="139" y="156"/>
                </a:lnTo>
                <a:lnTo>
                  <a:pt x="140" y="154"/>
                </a:lnTo>
                <a:lnTo>
                  <a:pt x="142" y="154"/>
                </a:lnTo>
                <a:lnTo>
                  <a:pt x="143" y="153"/>
                </a:lnTo>
                <a:lnTo>
                  <a:pt x="144" y="153"/>
                </a:lnTo>
                <a:lnTo>
                  <a:pt x="144" y="153"/>
                </a:lnTo>
                <a:lnTo>
                  <a:pt x="151" y="175"/>
                </a:lnTo>
                <a:lnTo>
                  <a:pt x="155" y="164"/>
                </a:lnTo>
                <a:lnTo>
                  <a:pt x="154" y="161"/>
                </a:lnTo>
                <a:lnTo>
                  <a:pt x="153" y="160"/>
                </a:lnTo>
                <a:lnTo>
                  <a:pt x="153" y="158"/>
                </a:lnTo>
                <a:lnTo>
                  <a:pt x="152" y="157"/>
                </a:lnTo>
                <a:lnTo>
                  <a:pt x="152" y="156"/>
                </a:lnTo>
                <a:lnTo>
                  <a:pt x="153" y="155"/>
                </a:lnTo>
                <a:lnTo>
                  <a:pt x="153" y="154"/>
                </a:lnTo>
                <a:lnTo>
                  <a:pt x="154" y="154"/>
                </a:lnTo>
                <a:lnTo>
                  <a:pt x="154" y="154"/>
                </a:lnTo>
                <a:lnTo>
                  <a:pt x="155" y="153"/>
                </a:lnTo>
                <a:lnTo>
                  <a:pt x="156" y="153"/>
                </a:lnTo>
                <a:lnTo>
                  <a:pt x="156" y="153"/>
                </a:lnTo>
                <a:lnTo>
                  <a:pt x="157" y="153"/>
                </a:lnTo>
                <a:lnTo>
                  <a:pt x="157" y="153"/>
                </a:lnTo>
                <a:lnTo>
                  <a:pt x="158" y="153"/>
                </a:lnTo>
                <a:lnTo>
                  <a:pt x="158" y="153"/>
                </a:lnTo>
                <a:lnTo>
                  <a:pt x="159" y="153"/>
                </a:lnTo>
                <a:lnTo>
                  <a:pt x="159" y="153"/>
                </a:lnTo>
                <a:lnTo>
                  <a:pt x="160" y="153"/>
                </a:lnTo>
                <a:lnTo>
                  <a:pt x="161" y="154"/>
                </a:lnTo>
                <a:lnTo>
                  <a:pt x="161" y="154"/>
                </a:lnTo>
                <a:lnTo>
                  <a:pt x="162" y="155"/>
                </a:lnTo>
                <a:lnTo>
                  <a:pt x="162" y="156"/>
                </a:lnTo>
                <a:lnTo>
                  <a:pt x="162" y="157"/>
                </a:lnTo>
                <a:lnTo>
                  <a:pt x="162" y="158"/>
                </a:lnTo>
                <a:lnTo>
                  <a:pt x="161" y="160"/>
                </a:lnTo>
                <a:lnTo>
                  <a:pt x="161" y="161"/>
                </a:lnTo>
                <a:lnTo>
                  <a:pt x="159" y="164"/>
                </a:lnTo>
                <a:lnTo>
                  <a:pt x="163" y="175"/>
                </a:lnTo>
                <a:lnTo>
                  <a:pt x="170" y="153"/>
                </a:lnTo>
                <a:lnTo>
                  <a:pt x="170" y="153"/>
                </a:lnTo>
                <a:lnTo>
                  <a:pt x="172" y="153"/>
                </a:lnTo>
                <a:lnTo>
                  <a:pt x="173" y="154"/>
                </a:lnTo>
                <a:lnTo>
                  <a:pt x="174" y="154"/>
                </a:lnTo>
                <a:lnTo>
                  <a:pt x="176" y="156"/>
                </a:lnTo>
                <a:lnTo>
                  <a:pt x="178" y="156"/>
                </a:lnTo>
                <a:lnTo>
                  <a:pt x="180" y="157"/>
                </a:lnTo>
                <a:lnTo>
                  <a:pt x="183" y="159"/>
                </a:lnTo>
                <a:lnTo>
                  <a:pt x="185" y="160"/>
                </a:lnTo>
                <a:lnTo>
                  <a:pt x="187" y="162"/>
                </a:lnTo>
                <a:lnTo>
                  <a:pt x="189" y="160"/>
                </a:lnTo>
                <a:lnTo>
                  <a:pt x="192" y="159"/>
                </a:lnTo>
                <a:lnTo>
                  <a:pt x="194" y="157"/>
                </a:lnTo>
                <a:lnTo>
                  <a:pt x="196" y="156"/>
                </a:lnTo>
                <a:lnTo>
                  <a:pt x="198" y="156"/>
                </a:lnTo>
                <a:lnTo>
                  <a:pt x="200" y="154"/>
                </a:lnTo>
                <a:lnTo>
                  <a:pt x="202" y="154"/>
                </a:lnTo>
                <a:lnTo>
                  <a:pt x="203" y="153"/>
                </a:lnTo>
                <a:lnTo>
                  <a:pt x="203" y="153"/>
                </a:lnTo>
                <a:lnTo>
                  <a:pt x="204" y="153"/>
                </a:lnTo>
                <a:lnTo>
                  <a:pt x="211" y="175"/>
                </a:lnTo>
                <a:lnTo>
                  <a:pt x="215" y="164"/>
                </a:lnTo>
                <a:lnTo>
                  <a:pt x="214" y="161"/>
                </a:lnTo>
                <a:lnTo>
                  <a:pt x="213" y="160"/>
                </a:lnTo>
                <a:lnTo>
                  <a:pt x="212" y="158"/>
                </a:lnTo>
                <a:lnTo>
                  <a:pt x="212" y="157"/>
                </a:lnTo>
                <a:lnTo>
                  <a:pt x="212" y="156"/>
                </a:lnTo>
                <a:lnTo>
                  <a:pt x="212" y="155"/>
                </a:lnTo>
                <a:lnTo>
                  <a:pt x="213" y="154"/>
                </a:lnTo>
                <a:lnTo>
                  <a:pt x="213" y="154"/>
                </a:lnTo>
                <a:lnTo>
                  <a:pt x="214" y="154"/>
                </a:lnTo>
                <a:lnTo>
                  <a:pt x="215" y="153"/>
                </a:lnTo>
                <a:lnTo>
                  <a:pt x="216" y="153"/>
                </a:lnTo>
                <a:lnTo>
                  <a:pt x="216" y="153"/>
                </a:lnTo>
                <a:lnTo>
                  <a:pt x="217" y="153"/>
                </a:lnTo>
                <a:lnTo>
                  <a:pt x="217" y="153"/>
                </a:lnTo>
                <a:lnTo>
                  <a:pt x="218" y="153"/>
                </a:lnTo>
                <a:lnTo>
                  <a:pt x="218" y="153"/>
                </a:lnTo>
                <a:lnTo>
                  <a:pt x="219" y="153"/>
                </a:lnTo>
                <a:lnTo>
                  <a:pt x="219" y="153"/>
                </a:lnTo>
                <a:lnTo>
                  <a:pt x="220" y="153"/>
                </a:lnTo>
                <a:lnTo>
                  <a:pt x="221" y="154"/>
                </a:lnTo>
                <a:lnTo>
                  <a:pt x="221" y="154"/>
                </a:lnTo>
                <a:lnTo>
                  <a:pt x="222" y="155"/>
                </a:lnTo>
                <a:lnTo>
                  <a:pt x="222" y="156"/>
                </a:lnTo>
                <a:lnTo>
                  <a:pt x="222" y="157"/>
                </a:lnTo>
                <a:lnTo>
                  <a:pt x="222" y="158"/>
                </a:lnTo>
                <a:lnTo>
                  <a:pt x="221" y="160"/>
                </a:lnTo>
                <a:lnTo>
                  <a:pt x="221" y="161"/>
                </a:lnTo>
                <a:lnTo>
                  <a:pt x="219" y="164"/>
                </a:lnTo>
                <a:lnTo>
                  <a:pt x="223" y="175"/>
                </a:lnTo>
                <a:lnTo>
                  <a:pt x="230" y="153"/>
                </a:lnTo>
                <a:lnTo>
                  <a:pt x="230" y="153"/>
                </a:lnTo>
                <a:lnTo>
                  <a:pt x="231" y="153"/>
                </a:lnTo>
                <a:lnTo>
                  <a:pt x="232" y="154"/>
                </a:lnTo>
                <a:lnTo>
                  <a:pt x="234" y="154"/>
                </a:lnTo>
                <a:lnTo>
                  <a:pt x="236" y="156"/>
                </a:lnTo>
                <a:lnTo>
                  <a:pt x="238" y="156"/>
                </a:lnTo>
                <a:lnTo>
                  <a:pt x="240" y="157"/>
                </a:lnTo>
                <a:lnTo>
                  <a:pt x="242" y="159"/>
                </a:lnTo>
                <a:lnTo>
                  <a:pt x="245" y="160"/>
                </a:lnTo>
                <a:lnTo>
                  <a:pt x="247" y="162"/>
                </a:lnTo>
                <a:lnTo>
                  <a:pt x="248" y="163"/>
                </a:lnTo>
                <a:lnTo>
                  <a:pt x="249" y="164"/>
                </a:lnTo>
                <a:lnTo>
                  <a:pt x="251" y="165"/>
                </a:lnTo>
                <a:lnTo>
                  <a:pt x="251" y="166"/>
                </a:lnTo>
                <a:lnTo>
                  <a:pt x="253" y="167"/>
                </a:lnTo>
                <a:lnTo>
                  <a:pt x="253" y="169"/>
                </a:lnTo>
                <a:lnTo>
                  <a:pt x="253" y="171"/>
                </a:lnTo>
                <a:lnTo>
                  <a:pt x="254" y="173"/>
                </a:lnTo>
                <a:lnTo>
                  <a:pt x="254" y="176"/>
                </a:lnTo>
                <a:lnTo>
                  <a:pt x="254" y="178"/>
                </a:lnTo>
                <a:lnTo>
                  <a:pt x="254" y="181"/>
                </a:lnTo>
                <a:lnTo>
                  <a:pt x="254" y="185"/>
                </a:lnTo>
                <a:lnTo>
                  <a:pt x="254" y="188"/>
                </a:lnTo>
                <a:lnTo>
                  <a:pt x="254" y="191"/>
                </a:lnTo>
                <a:lnTo>
                  <a:pt x="253" y="194"/>
                </a:lnTo>
                <a:lnTo>
                  <a:pt x="253" y="197"/>
                </a:lnTo>
                <a:lnTo>
                  <a:pt x="253" y="199"/>
                </a:lnTo>
                <a:lnTo>
                  <a:pt x="253" y="202"/>
                </a:lnTo>
                <a:lnTo>
                  <a:pt x="252" y="204"/>
                </a:lnTo>
                <a:lnTo>
                  <a:pt x="251" y="206"/>
                </a:lnTo>
                <a:lnTo>
                  <a:pt x="250" y="208"/>
                </a:lnTo>
                <a:lnTo>
                  <a:pt x="249" y="210"/>
                </a:lnTo>
                <a:lnTo>
                  <a:pt x="248" y="212"/>
                </a:lnTo>
                <a:lnTo>
                  <a:pt x="248" y="215"/>
                </a:lnTo>
                <a:lnTo>
                  <a:pt x="246" y="217"/>
                </a:lnTo>
                <a:lnTo>
                  <a:pt x="246" y="219"/>
                </a:lnTo>
                <a:lnTo>
                  <a:pt x="245" y="220"/>
                </a:lnTo>
                <a:lnTo>
                  <a:pt x="244" y="222"/>
                </a:lnTo>
                <a:lnTo>
                  <a:pt x="243" y="223"/>
                </a:lnTo>
                <a:lnTo>
                  <a:pt x="243" y="225"/>
                </a:lnTo>
                <a:lnTo>
                  <a:pt x="242" y="225"/>
                </a:lnTo>
                <a:lnTo>
                  <a:pt x="242" y="225"/>
                </a:lnTo>
                <a:lnTo>
                  <a:pt x="241" y="228"/>
                </a:lnTo>
                <a:lnTo>
                  <a:pt x="240" y="232"/>
                </a:lnTo>
                <a:lnTo>
                  <a:pt x="240" y="236"/>
                </a:lnTo>
                <a:lnTo>
                  <a:pt x="230" y="325"/>
                </a:lnTo>
                <a:lnTo>
                  <a:pt x="230" y="327"/>
                </a:lnTo>
                <a:lnTo>
                  <a:pt x="229" y="328"/>
                </a:lnTo>
                <a:lnTo>
                  <a:pt x="228" y="329"/>
                </a:lnTo>
                <a:lnTo>
                  <a:pt x="227" y="330"/>
                </a:lnTo>
                <a:lnTo>
                  <a:pt x="225" y="330"/>
                </a:lnTo>
                <a:lnTo>
                  <a:pt x="209" y="330"/>
                </a:lnTo>
                <a:lnTo>
                  <a:pt x="208" y="330"/>
                </a:lnTo>
                <a:lnTo>
                  <a:pt x="206" y="329"/>
                </a:lnTo>
                <a:lnTo>
                  <a:pt x="205" y="328"/>
                </a:lnTo>
                <a:lnTo>
                  <a:pt x="204" y="327"/>
                </a:lnTo>
                <a:lnTo>
                  <a:pt x="203" y="325"/>
                </a:lnTo>
                <a:lnTo>
                  <a:pt x="195" y="236"/>
                </a:lnTo>
                <a:lnTo>
                  <a:pt x="194" y="232"/>
                </a:lnTo>
                <a:lnTo>
                  <a:pt x="193" y="228"/>
                </a:lnTo>
                <a:lnTo>
                  <a:pt x="192" y="225"/>
                </a:lnTo>
                <a:lnTo>
                  <a:pt x="192" y="225"/>
                </a:lnTo>
                <a:lnTo>
                  <a:pt x="192" y="225"/>
                </a:lnTo>
                <a:lnTo>
                  <a:pt x="191" y="223"/>
                </a:lnTo>
                <a:lnTo>
                  <a:pt x="191" y="222"/>
                </a:lnTo>
                <a:lnTo>
                  <a:pt x="189" y="221"/>
                </a:lnTo>
                <a:lnTo>
                  <a:pt x="189" y="220"/>
                </a:lnTo>
                <a:lnTo>
                  <a:pt x="188" y="217"/>
                </a:lnTo>
                <a:lnTo>
                  <a:pt x="187" y="215"/>
                </a:lnTo>
                <a:lnTo>
                  <a:pt x="186" y="217"/>
                </a:lnTo>
                <a:lnTo>
                  <a:pt x="185" y="220"/>
                </a:lnTo>
                <a:lnTo>
                  <a:pt x="184" y="221"/>
                </a:lnTo>
                <a:lnTo>
                  <a:pt x="184" y="222"/>
                </a:lnTo>
                <a:lnTo>
                  <a:pt x="183" y="223"/>
                </a:lnTo>
                <a:lnTo>
                  <a:pt x="183" y="225"/>
                </a:lnTo>
                <a:lnTo>
                  <a:pt x="182" y="225"/>
                </a:lnTo>
                <a:lnTo>
                  <a:pt x="182" y="225"/>
                </a:lnTo>
                <a:lnTo>
                  <a:pt x="181" y="228"/>
                </a:lnTo>
                <a:lnTo>
                  <a:pt x="180" y="232"/>
                </a:lnTo>
                <a:lnTo>
                  <a:pt x="180" y="236"/>
                </a:lnTo>
                <a:lnTo>
                  <a:pt x="170" y="325"/>
                </a:lnTo>
                <a:lnTo>
                  <a:pt x="170" y="327"/>
                </a:lnTo>
                <a:lnTo>
                  <a:pt x="169" y="328"/>
                </a:lnTo>
                <a:lnTo>
                  <a:pt x="168" y="329"/>
                </a:lnTo>
                <a:lnTo>
                  <a:pt x="167" y="330"/>
                </a:lnTo>
                <a:lnTo>
                  <a:pt x="165" y="330"/>
                </a:lnTo>
                <a:lnTo>
                  <a:pt x="150" y="330"/>
                </a:lnTo>
                <a:lnTo>
                  <a:pt x="148" y="330"/>
                </a:lnTo>
                <a:lnTo>
                  <a:pt x="146" y="329"/>
                </a:lnTo>
                <a:lnTo>
                  <a:pt x="145" y="328"/>
                </a:lnTo>
                <a:lnTo>
                  <a:pt x="144" y="327"/>
                </a:lnTo>
                <a:lnTo>
                  <a:pt x="144" y="325"/>
                </a:lnTo>
                <a:lnTo>
                  <a:pt x="135" y="236"/>
                </a:lnTo>
                <a:lnTo>
                  <a:pt x="134" y="232"/>
                </a:lnTo>
                <a:lnTo>
                  <a:pt x="134" y="228"/>
                </a:lnTo>
                <a:lnTo>
                  <a:pt x="132" y="225"/>
                </a:lnTo>
                <a:lnTo>
                  <a:pt x="132" y="225"/>
                </a:lnTo>
                <a:lnTo>
                  <a:pt x="132" y="225"/>
                </a:lnTo>
                <a:lnTo>
                  <a:pt x="131" y="223"/>
                </a:lnTo>
                <a:lnTo>
                  <a:pt x="131" y="222"/>
                </a:lnTo>
                <a:lnTo>
                  <a:pt x="130" y="221"/>
                </a:lnTo>
                <a:lnTo>
                  <a:pt x="129" y="220"/>
                </a:lnTo>
                <a:lnTo>
                  <a:pt x="128" y="217"/>
                </a:lnTo>
                <a:lnTo>
                  <a:pt x="127" y="215"/>
                </a:lnTo>
                <a:lnTo>
                  <a:pt x="126" y="217"/>
                </a:lnTo>
                <a:lnTo>
                  <a:pt x="126" y="220"/>
                </a:lnTo>
                <a:lnTo>
                  <a:pt x="124" y="221"/>
                </a:lnTo>
                <a:lnTo>
                  <a:pt x="124" y="222"/>
                </a:lnTo>
                <a:lnTo>
                  <a:pt x="123" y="223"/>
                </a:lnTo>
                <a:lnTo>
                  <a:pt x="123" y="225"/>
                </a:lnTo>
                <a:lnTo>
                  <a:pt x="123" y="225"/>
                </a:lnTo>
                <a:lnTo>
                  <a:pt x="123" y="225"/>
                </a:lnTo>
                <a:lnTo>
                  <a:pt x="121" y="228"/>
                </a:lnTo>
                <a:lnTo>
                  <a:pt x="120" y="232"/>
                </a:lnTo>
                <a:lnTo>
                  <a:pt x="119" y="236"/>
                </a:lnTo>
                <a:lnTo>
                  <a:pt x="110" y="325"/>
                </a:lnTo>
                <a:lnTo>
                  <a:pt x="110" y="327"/>
                </a:lnTo>
                <a:lnTo>
                  <a:pt x="109" y="328"/>
                </a:lnTo>
                <a:lnTo>
                  <a:pt x="108" y="329"/>
                </a:lnTo>
                <a:lnTo>
                  <a:pt x="107" y="330"/>
                </a:lnTo>
                <a:lnTo>
                  <a:pt x="105" y="330"/>
                </a:lnTo>
                <a:lnTo>
                  <a:pt x="89" y="330"/>
                </a:lnTo>
                <a:lnTo>
                  <a:pt x="88" y="330"/>
                </a:lnTo>
                <a:lnTo>
                  <a:pt x="86" y="329"/>
                </a:lnTo>
                <a:lnTo>
                  <a:pt x="85" y="328"/>
                </a:lnTo>
                <a:lnTo>
                  <a:pt x="85" y="327"/>
                </a:lnTo>
                <a:lnTo>
                  <a:pt x="84" y="325"/>
                </a:lnTo>
                <a:lnTo>
                  <a:pt x="75" y="236"/>
                </a:lnTo>
                <a:lnTo>
                  <a:pt x="74" y="232"/>
                </a:lnTo>
                <a:lnTo>
                  <a:pt x="74" y="228"/>
                </a:lnTo>
                <a:lnTo>
                  <a:pt x="72" y="225"/>
                </a:lnTo>
                <a:lnTo>
                  <a:pt x="72" y="225"/>
                </a:lnTo>
                <a:lnTo>
                  <a:pt x="72" y="225"/>
                </a:lnTo>
                <a:lnTo>
                  <a:pt x="71" y="223"/>
                </a:lnTo>
                <a:lnTo>
                  <a:pt x="71" y="222"/>
                </a:lnTo>
                <a:lnTo>
                  <a:pt x="70" y="221"/>
                </a:lnTo>
                <a:lnTo>
                  <a:pt x="69" y="220"/>
                </a:lnTo>
                <a:lnTo>
                  <a:pt x="68" y="217"/>
                </a:lnTo>
                <a:lnTo>
                  <a:pt x="67" y="215"/>
                </a:lnTo>
                <a:lnTo>
                  <a:pt x="66" y="217"/>
                </a:lnTo>
                <a:lnTo>
                  <a:pt x="66" y="220"/>
                </a:lnTo>
                <a:lnTo>
                  <a:pt x="65" y="221"/>
                </a:lnTo>
                <a:lnTo>
                  <a:pt x="64" y="222"/>
                </a:lnTo>
                <a:lnTo>
                  <a:pt x="63" y="223"/>
                </a:lnTo>
                <a:lnTo>
                  <a:pt x="63" y="225"/>
                </a:lnTo>
                <a:lnTo>
                  <a:pt x="63" y="225"/>
                </a:lnTo>
                <a:lnTo>
                  <a:pt x="63" y="225"/>
                </a:lnTo>
                <a:lnTo>
                  <a:pt x="61" y="228"/>
                </a:lnTo>
                <a:lnTo>
                  <a:pt x="60" y="232"/>
                </a:lnTo>
                <a:lnTo>
                  <a:pt x="60" y="236"/>
                </a:lnTo>
                <a:lnTo>
                  <a:pt x="51" y="325"/>
                </a:lnTo>
                <a:lnTo>
                  <a:pt x="50" y="327"/>
                </a:lnTo>
                <a:lnTo>
                  <a:pt x="50" y="328"/>
                </a:lnTo>
                <a:lnTo>
                  <a:pt x="48" y="329"/>
                </a:lnTo>
                <a:lnTo>
                  <a:pt x="47" y="330"/>
                </a:lnTo>
                <a:lnTo>
                  <a:pt x="45" y="330"/>
                </a:lnTo>
                <a:lnTo>
                  <a:pt x="29" y="330"/>
                </a:lnTo>
                <a:lnTo>
                  <a:pt x="28" y="330"/>
                </a:lnTo>
                <a:lnTo>
                  <a:pt x="26" y="329"/>
                </a:lnTo>
                <a:lnTo>
                  <a:pt x="25" y="328"/>
                </a:lnTo>
                <a:lnTo>
                  <a:pt x="24" y="327"/>
                </a:lnTo>
                <a:lnTo>
                  <a:pt x="24" y="325"/>
                </a:lnTo>
                <a:lnTo>
                  <a:pt x="15" y="236"/>
                </a:lnTo>
                <a:lnTo>
                  <a:pt x="15" y="232"/>
                </a:lnTo>
                <a:lnTo>
                  <a:pt x="13" y="228"/>
                </a:lnTo>
                <a:lnTo>
                  <a:pt x="12" y="225"/>
                </a:lnTo>
                <a:lnTo>
                  <a:pt x="12" y="225"/>
                </a:lnTo>
                <a:lnTo>
                  <a:pt x="12" y="225"/>
                </a:lnTo>
                <a:lnTo>
                  <a:pt x="12" y="223"/>
                </a:lnTo>
                <a:lnTo>
                  <a:pt x="11" y="222"/>
                </a:lnTo>
                <a:lnTo>
                  <a:pt x="10" y="220"/>
                </a:lnTo>
                <a:lnTo>
                  <a:pt x="9" y="219"/>
                </a:lnTo>
                <a:lnTo>
                  <a:pt x="8" y="217"/>
                </a:lnTo>
                <a:lnTo>
                  <a:pt x="7" y="215"/>
                </a:lnTo>
                <a:lnTo>
                  <a:pt x="6" y="212"/>
                </a:lnTo>
                <a:lnTo>
                  <a:pt x="6" y="210"/>
                </a:lnTo>
                <a:lnTo>
                  <a:pt x="4" y="208"/>
                </a:lnTo>
                <a:lnTo>
                  <a:pt x="4" y="206"/>
                </a:lnTo>
                <a:lnTo>
                  <a:pt x="3" y="204"/>
                </a:lnTo>
                <a:lnTo>
                  <a:pt x="2" y="202"/>
                </a:lnTo>
                <a:lnTo>
                  <a:pt x="2" y="199"/>
                </a:lnTo>
                <a:lnTo>
                  <a:pt x="1" y="197"/>
                </a:lnTo>
                <a:lnTo>
                  <a:pt x="1" y="194"/>
                </a:lnTo>
                <a:lnTo>
                  <a:pt x="1" y="191"/>
                </a:lnTo>
                <a:lnTo>
                  <a:pt x="1" y="188"/>
                </a:lnTo>
                <a:lnTo>
                  <a:pt x="1" y="185"/>
                </a:lnTo>
                <a:lnTo>
                  <a:pt x="0" y="181"/>
                </a:lnTo>
                <a:lnTo>
                  <a:pt x="0" y="178"/>
                </a:lnTo>
                <a:lnTo>
                  <a:pt x="1" y="176"/>
                </a:lnTo>
                <a:lnTo>
                  <a:pt x="1" y="173"/>
                </a:lnTo>
                <a:lnTo>
                  <a:pt x="1" y="171"/>
                </a:lnTo>
                <a:lnTo>
                  <a:pt x="1" y="169"/>
                </a:lnTo>
                <a:lnTo>
                  <a:pt x="2" y="167"/>
                </a:lnTo>
                <a:lnTo>
                  <a:pt x="3" y="166"/>
                </a:lnTo>
                <a:lnTo>
                  <a:pt x="4" y="165"/>
                </a:lnTo>
                <a:lnTo>
                  <a:pt x="5" y="164"/>
                </a:lnTo>
                <a:lnTo>
                  <a:pt x="6" y="163"/>
                </a:lnTo>
                <a:lnTo>
                  <a:pt x="7" y="162"/>
                </a:lnTo>
                <a:lnTo>
                  <a:pt x="10" y="160"/>
                </a:lnTo>
                <a:lnTo>
                  <a:pt x="12" y="159"/>
                </a:lnTo>
                <a:lnTo>
                  <a:pt x="14" y="157"/>
                </a:lnTo>
                <a:lnTo>
                  <a:pt x="17" y="156"/>
                </a:lnTo>
                <a:lnTo>
                  <a:pt x="18" y="156"/>
                </a:lnTo>
                <a:lnTo>
                  <a:pt x="20" y="154"/>
                </a:lnTo>
                <a:lnTo>
                  <a:pt x="22" y="154"/>
                </a:lnTo>
                <a:lnTo>
                  <a:pt x="23" y="153"/>
                </a:lnTo>
                <a:lnTo>
                  <a:pt x="24" y="153"/>
                </a:lnTo>
                <a:lnTo>
                  <a:pt x="24" y="153"/>
                </a:lnTo>
                <a:lnTo>
                  <a:pt x="31" y="175"/>
                </a:lnTo>
                <a:lnTo>
                  <a:pt x="36" y="164"/>
                </a:lnTo>
                <a:lnTo>
                  <a:pt x="34" y="161"/>
                </a:lnTo>
                <a:lnTo>
                  <a:pt x="33" y="160"/>
                </a:lnTo>
                <a:lnTo>
                  <a:pt x="32" y="158"/>
                </a:lnTo>
                <a:lnTo>
                  <a:pt x="32" y="157"/>
                </a:lnTo>
                <a:lnTo>
                  <a:pt x="32" y="156"/>
                </a:lnTo>
                <a:lnTo>
                  <a:pt x="32" y="155"/>
                </a:lnTo>
                <a:lnTo>
                  <a:pt x="33" y="154"/>
                </a:lnTo>
                <a:lnTo>
                  <a:pt x="34" y="154"/>
                </a:lnTo>
                <a:lnTo>
                  <a:pt x="34" y="154"/>
                </a:lnTo>
                <a:lnTo>
                  <a:pt x="35" y="153"/>
                </a:lnTo>
                <a:lnTo>
                  <a:pt x="36" y="153"/>
                </a:lnTo>
                <a:lnTo>
                  <a:pt x="37" y="153"/>
                </a:lnTo>
                <a:lnTo>
                  <a:pt x="37" y="153"/>
                </a:lnTo>
                <a:lnTo>
                  <a:pt x="37" y="153"/>
                </a:lnTo>
                <a:lnTo>
                  <a:pt x="38" y="153"/>
                </a:lnTo>
                <a:close/>
                <a:moveTo>
                  <a:pt x="69" y="51"/>
                </a:moveTo>
                <a:lnTo>
                  <a:pt x="69" y="51"/>
                </a:lnTo>
                <a:lnTo>
                  <a:pt x="70" y="51"/>
                </a:lnTo>
                <a:lnTo>
                  <a:pt x="71" y="51"/>
                </a:lnTo>
                <a:lnTo>
                  <a:pt x="72" y="51"/>
                </a:lnTo>
                <a:lnTo>
                  <a:pt x="74" y="52"/>
                </a:lnTo>
                <a:lnTo>
                  <a:pt x="75" y="53"/>
                </a:lnTo>
                <a:lnTo>
                  <a:pt x="77" y="53"/>
                </a:lnTo>
                <a:lnTo>
                  <a:pt x="78" y="54"/>
                </a:lnTo>
                <a:lnTo>
                  <a:pt x="80" y="56"/>
                </a:lnTo>
                <a:lnTo>
                  <a:pt x="82" y="57"/>
                </a:lnTo>
                <a:lnTo>
                  <a:pt x="83" y="59"/>
                </a:lnTo>
                <a:lnTo>
                  <a:pt x="83" y="61"/>
                </a:lnTo>
                <a:lnTo>
                  <a:pt x="85" y="63"/>
                </a:lnTo>
                <a:lnTo>
                  <a:pt x="85" y="66"/>
                </a:lnTo>
                <a:lnTo>
                  <a:pt x="85" y="69"/>
                </a:lnTo>
                <a:lnTo>
                  <a:pt x="85" y="69"/>
                </a:lnTo>
                <a:lnTo>
                  <a:pt x="85" y="70"/>
                </a:lnTo>
                <a:lnTo>
                  <a:pt x="86" y="71"/>
                </a:lnTo>
                <a:lnTo>
                  <a:pt x="86" y="72"/>
                </a:lnTo>
                <a:lnTo>
                  <a:pt x="86" y="74"/>
                </a:lnTo>
                <a:lnTo>
                  <a:pt x="85" y="75"/>
                </a:lnTo>
                <a:lnTo>
                  <a:pt x="85" y="77"/>
                </a:lnTo>
                <a:lnTo>
                  <a:pt x="85" y="79"/>
                </a:lnTo>
                <a:lnTo>
                  <a:pt x="85" y="81"/>
                </a:lnTo>
                <a:lnTo>
                  <a:pt x="85" y="83"/>
                </a:lnTo>
                <a:lnTo>
                  <a:pt x="83" y="85"/>
                </a:lnTo>
                <a:lnTo>
                  <a:pt x="83" y="87"/>
                </a:lnTo>
                <a:lnTo>
                  <a:pt x="82" y="89"/>
                </a:lnTo>
                <a:lnTo>
                  <a:pt x="81" y="91"/>
                </a:lnTo>
                <a:lnTo>
                  <a:pt x="79" y="93"/>
                </a:lnTo>
                <a:lnTo>
                  <a:pt x="78" y="94"/>
                </a:lnTo>
                <a:lnTo>
                  <a:pt x="76" y="95"/>
                </a:lnTo>
                <a:lnTo>
                  <a:pt x="74" y="96"/>
                </a:lnTo>
                <a:lnTo>
                  <a:pt x="71" y="96"/>
                </a:lnTo>
                <a:lnTo>
                  <a:pt x="68" y="97"/>
                </a:lnTo>
                <a:lnTo>
                  <a:pt x="68" y="97"/>
                </a:lnTo>
                <a:lnTo>
                  <a:pt x="65" y="96"/>
                </a:lnTo>
                <a:lnTo>
                  <a:pt x="63" y="96"/>
                </a:lnTo>
                <a:lnTo>
                  <a:pt x="60" y="95"/>
                </a:lnTo>
                <a:lnTo>
                  <a:pt x="58" y="94"/>
                </a:lnTo>
                <a:lnTo>
                  <a:pt x="57" y="93"/>
                </a:lnTo>
                <a:lnTo>
                  <a:pt x="55" y="91"/>
                </a:lnTo>
                <a:lnTo>
                  <a:pt x="54" y="89"/>
                </a:lnTo>
                <a:lnTo>
                  <a:pt x="53" y="87"/>
                </a:lnTo>
                <a:lnTo>
                  <a:pt x="52" y="85"/>
                </a:lnTo>
                <a:lnTo>
                  <a:pt x="52" y="83"/>
                </a:lnTo>
                <a:lnTo>
                  <a:pt x="52" y="81"/>
                </a:lnTo>
                <a:lnTo>
                  <a:pt x="51" y="79"/>
                </a:lnTo>
                <a:lnTo>
                  <a:pt x="51" y="77"/>
                </a:lnTo>
                <a:lnTo>
                  <a:pt x="51" y="75"/>
                </a:lnTo>
                <a:lnTo>
                  <a:pt x="51" y="74"/>
                </a:lnTo>
                <a:lnTo>
                  <a:pt x="51" y="72"/>
                </a:lnTo>
                <a:lnTo>
                  <a:pt x="51" y="71"/>
                </a:lnTo>
                <a:lnTo>
                  <a:pt x="51" y="70"/>
                </a:lnTo>
                <a:lnTo>
                  <a:pt x="51" y="69"/>
                </a:lnTo>
                <a:lnTo>
                  <a:pt x="51" y="69"/>
                </a:lnTo>
                <a:lnTo>
                  <a:pt x="51" y="66"/>
                </a:lnTo>
                <a:lnTo>
                  <a:pt x="52" y="63"/>
                </a:lnTo>
                <a:lnTo>
                  <a:pt x="53" y="61"/>
                </a:lnTo>
                <a:lnTo>
                  <a:pt x="53" y="59"/>
                </a:lnTo>
                <a:lnTo>
                  <a:pt x="55" y="57"/>
                </a:lnTo>
                <a:lnTo>
                  <a:pt x="56" y="56"/>
                </a:lnTo>
                <a:lnTo>
                  <a:pt x="58" y="54"/>
                </a:lnTo>
                <a:lnTo>
                  <a:pt x="59" y="53"/>
                </a:lnTo>
                <a:lnTo>
                  <a:pt x="61" y="53"/>
                </a:lnTo>
                <a:lnTo>
                  <a:pt x="62" y="52"/>
                </a:lnTo>
                <a:lnTo>
                  <a:pt x="64" y="51"/>
                </a:lnTo>
                <a:lnTo>
                  <a:pt x="65" y="51"/>
                </a:lnTo>
                <a:lnTo>
                  <a:pt x="66" y="51"/>
                </a:lnTo>
                <a:lnTo>
                  <a:pt x="67" y="51"/>
                </a:lnTo>
                <a:lnTo>
                  <a:pt x="67" y="51"/>
                </a:lnTo>
                <a:lnTo>
                  <a:pt x="68" y="51"/>
                </a:lnTo>
                <a:lnTo>
                  <a:pt x="69" y="51"/>
                </a:lnTo>
                <a:close/>
                <a:moveTo>
                  <a:pt x="129" y="51"/>
                </a:moveTo>
                <a:lnTo>
                  <a:pt x="129" y="51"/>
                </a:lnTo>
                <a:lnTo>
                  <a:pt x="131" y="51"/>
                </a:lnTo>
                <a:lnTo>
                  <a:pt x="131" y="51"/>
                </a:lnTo>
                <a:lnTo>
                  <a:pt x="132" y="51"/>
                </a:lnTo>
                <a:lnTo>
                  <a:pt x="134" y="52"/>
                </a:lnTo>
                <a:lnTo>
                  <a:pt x="135" y="53"/>
                </a:lnTo>
                <a:lnTo>
                  <a:pt x="137" y="53"/>
                </a:lnTo>
                <a:lnTo>
                  <a:pt x="139" y="54"/>
                </a:lnTo>
                <a:lnTo>
                  <a:pt x="140" y="56"/>
                </a:lnTo>
                <a:lnTo>
                  <a:pt x="142" y="57"/>
                </a:lnTo>
                <a:lnTo>
                  <a:pt x="143" y="59"/>
                </a:lnTo>
                <a:lnTo>
                  <a:pt x="144" y="61"/>
                </a:lnTo>
                <a:lnTo>
                  <a:pt x="145" y="63"/>
                </a:lnTo>
                <a:lnTo>
                  <a:pt x="145" y="66"/>
                </a:lnTo>
                <a:lnTo>
                  <a:pt x="145" y="69"/>
                </a:lnTo>
                <a:lnTo>
                  <a:pt x="145" y="69"/>
                </a:lnTo>
                <a:lnTo>
                  <a:pt x="145" y="70"/>
                </a:lnTo>
                <a:lnTo>
                  <a:pt x="146" y="71"/>
                </a:lnTo>
                <a:lnTo>
                  <a:pt x="146" y="72"/>
                </a:lnTo>
                <a:lnTo>
                  <a:pt x="146" y="74"/>
                </a:lnTo>
                <a:lnTo>
                  <a:pt x="146" y="75"/>
                </a:lnTo>
                <a:lnTo>
                  <a:pt x="145" y="77"/>
                </a:lnTo>
                <a:lnTo>
                  <a:pt x="145" y="79"/>
                </a:lnTo>
                <a:lnTo>
                  <a:pt x="145" y="81"/>
                </a:lnTo>
                <a:lnTo>
                  <a:pt x="145" y="83"/>
                </a:lnTo>
                <a:lnTo>
                  <a:pt x="144" y="85"/>
                </a:lnTo>
                <a:lnTo>
                  <a:pt x="143" y="87"/>
                </a:lnTo>
                <a:lnTo>
                  <a:pt x="142" y="89"/>
                </a:lnTo>
                <a:lnTo>
                  <a:pt x="141" y="91"/>
                </a:lnTo>
                <a:lnTo>
                  <a:pt x="139" y="93"/>
                </a:lnTo>
                <a:lnTo>
                  <a:pt x="138" y="94"/>
                </a:lnTo>
                <a:lnTo>
                  <a:pt x="136" y="95"/>
                </a:lnTo>
                <a:lnTo>
                  <a:pt x="134" y="96"/>
                </a:lnTo>
                <a:lnTo>
                  <a:pt x="131" y="96"/>
                </a:lnTo>
                <a:lnTo>
                  <a:pt x="128" y="97"/>
                </a:lnTo>
                <a:lnTo>
                  <a:pt x="128" y="97"/>
                </a:lnTo>
                <a:lnTo>
                  <a:pt x="125" y="96"/>
                </a:lnTo>
                <a:lnTo>
                  <a:pt x="123" y="96"/>
                </a:lnTo>
                <a:lnTo>
                  <a:pt x="121" y="95"/>
                </a:lnTo>
                <a:lnTo>
                  <a:pt x="118" y="94"/>
                </a:lnTo>
                <a:lnTo>
                  <a:pt x="117" y="93"/>
                </a:lnTo>
                <a:lnTo>
                  <a:pt x="115" y="91"/>
                </a:lnTo>
                <a:lnTo>
                  <a:pt x="114" y="89"/>
                </a:lnTo>
                <a:lnTo>
                  <a:pt x="113" y="87"/>
                </a:lnTo>
                <a:lnTo>
                  <a:pt x="113" y="85"/>
                </a:lnTo>
                <a:lnTo>
                  <a:pt x="112" y="83"/>
                </a:lnTo>
                <a:lnTo>
                  <a:pt x="112" y="81"/>
                </a:lnTo>
                <a:lnTo>
                  <a:pt x="111" y="79"/>
                </a:lnTo>
                <a:lnTo>
                  <a:pt x="111" y="77"/>
                </a:lnTo>
                <a:lnTo>
                  <a:pt x="111" y="75"/>
                </a:lnTo>
                <a:lnTo>
                  <a:pt x="111" y="74"/>
                </a:lnTo>
                <a:lnTo>
                  <a:pt x="111" y="72"/>
                </a:lnTo>
                <a:lnTo>
                  <a:pt x="111" y="71"/>
                </a:lnTo>
                <a:lnTo>
                  <a:pt x="111" y="70"/>
                </a:lnTo>
                <a:lnTo>
                  <a:pt x="111" y="69"/>
                </a:lnTo>
                <a:lnTo>
                  <a:pt x="111" y="69"/>
                </a:lnTo>
                <a:lnTo>
                  <a:pt x="111" y="66"/>
                </a:lnTo>
                <a:lnTo>
                  <a:pt x="112" y="63"/>
                </a:lnTo>
                <a:lnTo>
                  <a:pt x="113" y="61"/>
                </a:lnTo>
                <a:lnTo>
                  <a:pt x="113" y="59"/>
                </a:lnTo>
                <a:lnTo>
                  <a:pt x="115" y="57"/>
                </a:lnTo>
                <a:lnTo>
                  <a:pt x="116" y="56"/>
                </a:lnTo>
                <a:lnTo>
                  <a:pt x="118" y="54"/>
                </a:lnTo>
                <a:lnTo>
                  <a:pt x="119" y="53"/>
                </a:lnTo>
                <a:lnTo>
                  <a:pt x="121" y="53"/>
                </a:lnTo>
                <a:lnTo>
                  <a:pt x="123" y="52"/>
                </a:lnTo>
                <a:lnTo>
                  <a:pt x="124" y="51"/>
                </a:lnTo>
                <a:lnTo>
                  <a:pt x="125" y="51"/>
                </a:lnTo>
                <a:lnTo>
                  <a:pt x="126" y="51"/>
                </a:lnTo>
                <a:lnTo>
                  <a:pt x="127" y="51"/>
                </a:lnTo>
                <a:lnTo>
                  <a:pt x="127" y="51"/>
                </a:lnTo>
                <a:lnTo>
                  <a:pt x="128" y="51"/>
                </a:lnTo>
                <a:lnTo>
                  <a:pt x="129" y="51"/>
                </a:lnTo>
                <a:close/>
                <a:moveTo>
                  <a:pt x="189" y="51"/>
                </a:moveTo>
                <a:lnTo>
                  <a:pt x="189" y="51"/>
                </a:lnTo>
                <a:lnTo>
                  <a:pt x="190" y="51"/>
                </a:lnTo>
                <a:lnTo>
                  <a:pt x="191" y="51"/>
                </a:lnTo>
                <a:lnTo>
                  <a:pt x="192" y="51"/>
                </a:lnTo>
                <a:lnTo>
                  <a:pt x="194" y="52"/>
                </a:lnTo>
                <a:lnTo>
                  <a:pt x="195" y="53"/>
                </a:lnTo>
                <a:lnTo>
                  <a:pt x="197" y="53"/>
                </a:lnTo>
                <a:lnTo>
                  <a:pt x="198" y="54"/>
                </a:lnTo>
                <a:lnTo>
                  <a:pt x="200" y="56"/>
                </a:lnTo>
                <a:lnTo>
                  <a:pt x="202" y="57"/>
                </a:lnTo>
                <a:lnTo>
                  <a:pt x="203" y="59"/>
                </a:lnTo>
                <a:lnTo>
                  <a:pt x="203" y="61"/>
                </a:lnTo>
                <a:lnTo>
                  <a:pt x="205" y="63"/>
                </a:lnTo>
                <a:lnTo>
                  <a:pt x="205" y="66"/>
                </a:lnTo>
                <a:lnTo>
                  <a:pt x="205" y="69"/>
                </a:lnTo>
                <a:lnTo>
                  <a:pt x="205" y="69"/>
                </a:lnTo>
                <a:lnTo>
                  <a:pt x="205" y="70"/>
                </a:lnTo>
                <a:lnTo>
                  <a:pt x="206" y="71"/>
                </a:lnTo>
                <a:lnTo>
                  <a:pt x="206" y="72"/>
                </a:lnTo>
                <a:lnTo>
                  <a:pt x="206" y="74"/>
                </a:lnTo>
                <a:lnTo>
                  <a:pt x="205" y="75"/>
                </a:lnTo>
                <a:lnTo>
                  <a:pt x="205" y="77"/>
                </a:lnTo>
                <a:lnTo>
                  <a:pt x="205" y="79"/>
                </a:lnTo>
                <a:lnTo>
                  <a:pt x="205" y="81"/>
                </a:lnTo>
                <a:lnTo>
                  <a:pt x="205" y="83"/>
                </a:lnTo>
                <a:lnTo>
                  <a:pt x="204" y="85"/>
                </a:lnTo>
                <a:lnTo>
                  <a:pt x="203" y="87"/>
                </a:lnTo>
                <a:lnTo>
                  <a:pt x="202" y="89"/>
                </a:lnTo>
                <a:lnTo>
                  <a:pt x="201" y="91"/>
                </a:lnTo>
                <a:lnTo>
                  <a:pt x="199" y="93"/>
                </a:lnTo>
                <a:lnTo>
                  <a:pt x="198" y="94"/>
                </a:lnTo>
                <a:lnTo>
                  <a:pt x="195" y="95"/>
                </a:lnTo>
                <a:lnTo>
                  <a:pt x="194" y="96"/>
                </a:lnTo>
                <a:lnTo>
                  <a:pt x="191" y="96"/>
                </a:lnTo>
                <a:lnTo>
                  <a:pt x="188" y="97"/>
                </a:lnTo>
                <a:lnTo>
                  <a:pt x="188" y="97"/>
                </a:lnTo>
                <a:lnTo>
                  <a:pt x="185" y="96"/>
                </a:lnTo>
                <a:lnTo>
                  <a:pt x="183" y="96"/>
                </a:lnTo>
                <a:lnTo>
                  <a:pt x="180" y="95"/>
                </a:lnTo>
                <a:lnTo>
                  <a:pt x="178" y="94"/>
                </a:lnTo>
                <a:lnTo>
                  <a:pt x="177" y="93"/>
                </a:lnTo>
                <a:lnTo>
                  <a:pt x="175" y="91"/>
                </a:lnTo>
                <a:lnTo>
                  <a:pt x="174" y="89"/>
                </a:lnTo>
                <a:lnTo>
                  <a:pt x="173" y="87"/>
                </a:lnTo>
                <a:lnTo>
                  <a:pt x="173" y="85"/>
                </a:lnTo>
                <a:lnTo>
                  <a:pt x="172" y="83"/>
                </a:lnTo>
                <a:lnTo>
                  <a:pt x="172" y="81"/>
                </a:lnTo>
                <a:lnTo>
                  <a:pt x="171" y="79"/>
                </a:lnTo>
                <a:lnTo>
                  <a:pt x="171" y="77"/>
                </a:lnTo>
                <a:lnTo>
                  <a:pt x="171" y="75"/>
                </a:lnTo>
                <a:lnTo>
                  <a:pt x="171" y="74"/>
                </a:lnTo>
                <a:lnTo>
                  <a:pt x="171" y="72"/>
                </a:lnTo>
                <a:lnTo>
                  <a:pt x="171" y="71"/>
                </a:lnTo>
                <a:lnTo>
                  <a:pt x="171" y="70"/>
                </a:lnTo>
                <a:lnTo>
                  <a:pt x="171" y="69"/>
                </a:lnTo>
                <a:lnTo>
                  <a:pt x="171" y="69"/>
                </a:lnTo>
                <a:lnTo>
                  <a:pt x="171" y="66"/>
                </a:lnTo>
                <a:lnTo>
                  <a:pt x="172" y="63"/>
                </a:lnTo>
                <a:lnTo>
                  <a:pt x="173" y="61"/>
                </a:lnTo>
                <a:lnTo>
                  <a:pt x="173" y="59"/>
                </a:lnTo>
                <a:lnTo>
                  <a:pt x="175" y="57"/>
                </a:lnTo>
                <a:lnTo>
                  <a:pt x="177" y="56"/>
                </a:lnTo>
                <a:lnTo>
                  <a:pt x="178" y="54"/>
                </a:lnTo>
                <a:lnTo>
                  <a:pt x="180" y="53"/>
                </a:lnTo>
                <a:lnTo>
                  <a:pt x="181" y="53"/>
                </a:lnTo>
                <a:lnTo>
                  <a:pt x="182" y="52"/>
                </a:lnTo>
                <a:lnTo>
                  <a:pt x="184" y="51"/>
                </a:lnTo>
                <a:lnTo>
                  <a:pt x="185" y="51"/>
                </a:lnTo>
                <a:lnTo>
                  <a:pt x="186" y="51"/>
                </a:lnTo>
                <a:lnTo>
                  <a:pt x="187" y="51"/>
                </a:lnTo>
                <a:lnTo>
                  <a:pt x="188" y="51"/>
                </a:lnTo>
                <a:lnTo>
                  <a:pt x="188" y="51"/>
                </a:lnTo>
                <a:lnTo>
                  <a:pt x="189" y="51"/>
                </a:lnTo>
                <a:close/>
                <a:moveTo>
                  <a:pt x="98" y="0"/>
                </a:moveTo>
                <a:lnTo>
                  <a:pt x="99" y="0"/>
                </a:lnTo>
                <a:lnTo>
                  <a:pt x="100" y="0"/>
                </a:lnTo>
                <a:lnTo>
                  <a:pt x="101" y="1"/>
                </a:lnTo>
                <a:lnTo>
                  <a:pt x="102" y="1"/>
                </a:lnTo>
                <a:lnTo>
                  <a:pt x="104" y="1"/>
                </a:lnTo>
                <a:lnTo>
                  <a:pt x="105" y="2"/>
                </a:lnTo>
                <a:lnTo>
                  <a:pt x="107" y="3"/>
                </a:lnTo>
                <a:lnTo>
                  <a:pt x="108" y="4"/>
                </a:lnTo>
                <a:lnTo>
                  <a:pt x="110" y="4"/>
                </a:lnTo>
                <a:lnTo>
                  <a:pt x="111" y="6"/>
                </a:lnTo>
                <a:lnTo>
                  <a:pt x="112" y="8"/>
                </a:lnTo>
                <a:lnTo>
                  <a:pt x="113" y="10"/>
                </a:lnTo>
                <a:lnTo>
                  <a:pt x="114" y="12"/>
                </a:lnTo>
                <a:lnTo>
                  <a:pt x="115" y="15"/>
                </a:lnTo>
                <a:lnTo>
                  <a:pt x="115" y="19"/>
                </a:lnTo>
                <a:lnTo>
                  <a:pt x="115" y="19"/>
                </a:lnTo>
                <a:lnTo>
                  <a:pt x="115" y="19"/>
                </a:lnTo>
                <a:lnTo>
                  <a:pt x="115" y="20"/>
                </a:lnTo>
                <a:lnTo>
                  <a:pt x="115" y="21"/>
                </a:lnTo>
                <a:lnTo>
                  <a:pt x="115" y="23"/>
                </a:lnTo>
                <a:lnTo>
                  <a:pt x="115" y="24"/>
                </a:lnTo>
                <a:lnTo>
                  <a:pt x="115" y="26"/>
                </a:lnTo>
                <a:lnTo>
                  <a:pt x="115" y="28"/>
                </a:lnTo>
                <a:lnTo>
                  <a:pt x="114" y="30"/>
                </a:lnTo>
                <a:lnTo>
                  <a:pt x="114" y="32"/>
                </a:lnTo>
                <a:lnTo>
                  <a:pt x="113" y="34"/>
                </a:lnTo>
                <a:lnTo>
                  <a:pt x="112" y="36"/>
                </a:lnTo>
                <a:lnTo>
                  <a:pt x="112" y="38"/>
                </a:lnTo>
                <a:lnTo>
                  <a:pt x="110" y="40"/>
                </a:lnTo>
                <a:lnTo>
                  <a:pt x="108" y="42"/>
                </a:lnTo>
                <a:lnTo>
                  <a:pt x="107" y="43"/>
                </a:lnTo>
                <a:lnTo>
                  <a:pt x="105" y="45"/>
                </a:lnTo>
                <a:lnTo>
                  <a:pt x="103" y="45"/>
                </a:lnTo>
                <a:lnTo>
                  <a:pt x="101" y="46"/>
                </a:lnTo>
                <a:lnTo>
                  <a:pt x="97" y="46"/>
                </a:lnTo>
                <a:lnTo>
                  <a:pt x="97" y="46"/>
                </a:lnTo>
                <a:lnTo>
                  <a:pt x="94" y="46"/>
                </a:lnTo>
                <a:lnTo>
                  <a:pt x="92" y="45"/>
                </a:lnTo>
                <a:lnTo>
                  <a:pt x="90" y="45"/>
                </a:lnTo>
                <a:lnTo>
                  <a:pt x="88" y="43"/>
                </a:lnTo>
                <a:lnTo>
                  <a:pt x="86" y="42"/>
                </a:lnTo>
                <a:lnTo>
                  <a:pt x="85" y="40"/>
                </a:lnTo>
                <a:lnTo>
                  <a:pt x="83" y="38"/>
                </a:lnTo>
                <a:lnTo>
                  <a:pt x="83" y="36"/>
                </a:lnTo>
                <a:lnTo>
                  <a:pt x="82" y="34"/>
                </a:lnTo>
                <a:lnTo>
                  <a:pt x="81" y="32"/>
                </a:lnTo>
                <a:lnTo>
                  <a:pt x="81" y="30"/>
                </a:lnTo>
                <a:lnTo>
                  <a:pt x="80" y="28"/>
                </a:lnTo>
                <a:lnTo>
                  <a:pt x="80" y="26"/>
                </a:lnTo>
                <a:lnTo>
                  <a:pt x="80" y="24"/>
                </a:lnTo>
                <a:lnTo>
                  <a:pt x="80" y="23"/>
                </a:lnTo>
                <a:lnTo>
                  <a:pt x="80" y="21"/>
                </a:lnTo>
                <a:lnTo>
                  <a:pt x="80" y="20"/>
                </a:lnTo>
                <a:lnTo>
                  <a:pt x="80" y="19"/>
                </a:lnTo>
                <a:lnTo>
                  <a:pt x="80" y="19"/>
                </a:lnTo>
                <a:lnTo>
                  <a:pt x="80" y="19"/>
                </a:lnTo>
                <a:lnTo>
                  <a:pt x="80" y="15"/>
                </a:lnTo>
                <a:lnTo>
                  <a:pt x="81" y="12"/>
                </a:lnTo>
                <a:lnTo>
                  <a:pt x="82" y="10"/>
                </a:lnTo>
                <a:lnTo>
                  <a:pt x="83" y="8"/>
                </a:lnTo>
                <a:lnTo>
                  <a:pt x="84" y="6"/>
                </a:lnTo>
                <a:lnTo>
                  <a:pt x="86" y="5"/>
                </a:lnTo>
                <a:lnTo>
                  <a:pt x="87" y="4"/>
                </a:lnTo>
                <a:lnTo>
                  <a:pt x="89" y="3"/>
                </a:lnTo>
                <a:lnTo>
                  <a:pt x="90" y="2"/>
                </a:lnTo>
                <a:lnTo>
                  <a:pt x="92" y="1"/>
                </a:lnTo>
                <a:lnTo>
                  <a:pt x="93" y="1"/>
                </a:lnTo>
                <a:lnTo>
                  <a:pt x="94" y="1"/>
                </a:lnTo>
                <a:lnTo>
                  <a:pt x="96" y="0"/>
                </a:lnTo>
                <a:lnTo>
                  <a:pt x="96" y="0"/>
                </a:lnTo>
                <a:lnTo>
                  <a:pt x="97" y="0"/>
                </a:lnTo>
                <a:lnTo>
                  <a:pt x="97" y="0"/>
                </a:lnTo>
                <a:lnTo>
                  <a:pt x="98" y="0"/>
                </a:lnTo>
                <a:close/>
                <a:moveTo>
                  <a:pt x="158" y="0"/>
                </a:moveTo>
                <a:lnTo>
                  <a:pt x="159" y="0"/>
                </a:lnTo>
                <a:lnTo>
                  <a:pt x="160" y="0"/>
                </a:lnTo>
                <a:lnTo>
                  <a:pt x="161" y="1"/>
                </a:lnTo>
                <a:lnTo>
                  <a:pt x="162" y="1"/>
                </a:lnTo>
                <a:lnTo>
                  <a:pt x="164" y="1"/>
                </a:lnTo>
                <a:lnTo>
                  <a:pt x="165" y="2"/>
                </a:lnTo>
                <a:lnTo>
                  <a:pt x="167" y="3"/>
                </a:lnTo>
                <a:lnTo>
                  <a:pt x="168" y="4"/>
                </a:lnTo>
                <a:lnTo>
                  <a:pt x="169" y="4"/>
                </a:lnTo>
                <a:lnTo>
                  <a:pt x="171" y="6"/>
                </a:lnTo>
                <a:lnTo>
                  <a:pt x="172" y="8"/>
                </a:lnTo>
                <a:lnTo>
                  <a:pt x="173" y="10"/>
                </a:lnTo>
                <a:lnTo>
                  <a:pt x="174" y="12"/>
                </a:lnTo>
                <a:lnTo>
                  <a:pt x="175" y="15"/>
                </a:lnTo>
                <a:lnTo>
                  <a:pt x="175" y="19"/>
                </a:lnTo>
                <a:lnTo>
                  <a:pt x="175" y="19"/>
                </a:lnTo>
                <a:lnTo>
                  <a:pt x="175" y="19"/>
                </a:lnTo>
                <a:lnTo>
                  <a:pt x="175" y="20"/>
                </a:lnTo>
                <a:lnTo>
                  <a:pt x="175" y="21"/>
                </a:lnTo>
                <a:lnTo>
                  <a:pt x="175" y="23"/>
                </a:lnTo>
                <a:lnTo>
                  <a:pt x="175" y="24"/>
                </a:lnTo>
                <a:lnTo>
                  <a:pt x="175" y="26"/>
                </a:lnTo>
                <a:lnTo>
                  <a:pt x="175" y="28"/>
                </a:lnTo>
                <a:lnTo>
                  <a:pt x="174" y="30"/>
                </a:lnTo>
                <a:lnTo>
                  <a:pt x="174" y="32"/>
                </a:lnTo>
                <a:lnTo>
                  <a:pt x="173" y="34"/>
                </a:lnTo>
                <a:lnTo>
                  <a:pt x="172" y="36"/>
                </a:lnTo>
                <a:lnTo>
                  <a:pt x="172" y="38"/>
                </a:lnTo>
                <a:lnTo>
                  <a:pt x="170" y="40"/>
                </a:lnTo>
                <a:lnTo>
                  <a:pt x="169" y="42"/>
                </a:lnTo>
                <a:lnTo>
                  <a:pt x="167" y="43"/>
                </a:lnTo>
                <a:lnTo>
                  <a:pt x="166" y="45"/>
                </a:lnTo>
                <a:lnTo>
                  <a:pt x="163" y="45"/>
                </a:lnTo>
                <a:lnTo>
                  <a:pt x="161" y="46"/>
                </a:lnTo>
                <a:lnTo>
                  <a:pt x="158" y="46"/>
                </a:lnTo>
                <a:lnTo>
                  <a:pt x="158" y="46"/>
                </a:lnTo>
                <a:lnTo>
                  <a:pt x="154" y="46"/>
                </a:lnTo>
                <a:lnTo>
                  <a:pt x="152" y="45"/>
                </a:lnTo>
                <a:lnTo>
                  <a:pt x="150" y="45"/>
                </a:lnTo>
                <a:lnTo>
                  <a:pt x="148" y="43"/>
                </a:lnTo>
                <a:lnTo>
                  <a:pt x="147" y="42"/>
                </a:lnTo>
                <a:lnTo>
                  <a:pt x="145" y="40"/>
                </a:lnTo>
                <a:lnTo>
                  <a:pt x="144" y="38"/>
                </a:lnTo>
                <a:lnTo>
                  <a:pt x="143" y="36"/>
                </a:lnTo>
                <a:lnTo>
                  <a:pt x="142" y="34"/>
                </a:lnTo>
                <a:lnTo>
                  <a:pt x="142" y="32"/>
                </a:lnTo>
                <a:lnTo>
                  <a:pt x="141" y="30"/>
                </a:lnTo>
                <a:lnTo>
                  <a:pt x="141" y="28"/>
                </a:lnTo>
                <a:lnTo>
                  <a:pt x="140" y="26"/>
                </a:lnTo>
                <a:lnTo>
                  <a:pt x="140" y="24"/>
                </a:lnTo>
                <a:lnTo>
                  <a:pt x="140" y="23"/>
                </a:lnTo>
                <a:lnTo>
                  <a:pt x="140" y="21"/>
                </a:lnTo>
                <a:lnTo>
                  <a:pt x="140" y="20"/>
                </a:lnTo>
                <a:lnTo>
                  <a:pt x="140" y="19"/>
                </a:lnTo>
                <a:lnTo>
                  <a:pt x="140" y="19"/>
                </a:lnTo>
                <a:lnTo>
                  <a:pt x="140" y="19"/>
                </a:lnTo>
                <a:lnTo>
                  <a:pt x="141" y="15"/>
                </a:lnTo>
                <a:lnTo>
                  <a:pt x="141" y="12"/>
                </a:lnTo>
                <a:lnTo>
                  <a:pt x="142" y="10"/>
                </a:lnTo>
                <a:lnTo>
                  <a:pt x="143" y="8"/>
                </a:lnTo>
                <a:lnTo>
                  <a:pt x="145" y="6"/>
                </a:lnTo>
                <a:lnTo>
                  <a:pt x="146" y="5"/>
                </a:lnTo>
                <a:lnTo>
                  <a:pt x="147" y="4"/>
                </a:lnTo>
                <a:lnTo>
                  <a:pt x="149" y="3"/>
                </a:lnTo>
                <a:lnTo>
                  <a:pt x="150" y="2"/>
                </a:lnTo>
                <a:lnTo>
                  <a:pt x="151" y="1"/>
                </a:lnTo>
                <a:lnTo>
                  <a:pt x="153" y="1"/>
                </a:lnTo>
                <a:lnTo>
                  <a:pt x="154" y="1"/>
                </a:lnTo>
                <a:lnTo>
                  <a:pt x="156" y="0"/>
                </a:lnTo>
                <a:lnTo>
                  <a:pt x="156" y="0"/>
                </a:lnTo>
                <a:lnTo>
                  <a:pt x="157" y="0"/>
                </a:lnTo>
                <a:lnTo>
                  <a:pt x="158" y="0"/>
                </a:lnTo>
                <a:lnTo>
                  <a:pt x="158" y="0"/>
                </a:lnTo>
                <a:close/>
              </a:path>
            </a:pathLst>
          </a:custGeom>
          <a:solidFill>
            <a:schemeClr val="bg1"/>
          </a:solidFill>
          <a:ln>
            <a:noFill/>
          </a:ln>
        </p:spPr>
        <p:txBody>
          <a:bodyPr vert="horz" wrap="square" lIns="91404" tIns="45702" rIns="91404" bIns="45702" numCol="1" anchor="t" anchorCtr="0" compatLnSpc="1">
            <a:prstTxWarp prst="textNoShape">
              <a:avLst/>
            </a:prstTxWarp>
          </a:bodyPr>
          <a:lstStyle/>
          <a:p>
            <a:pPr defTabSz="914034" fontAlgn="base">
              <a:spcBef>
                <a:spcPct val="0"/>
              </a:spcBef>
              <a:spcAft>
                <a:spcPct val="0"/>
              </a:spcAft>
            </a:pPr>
            <a:endParaRPr lang="zh-CN" altLang="en-US" sz="1799" dirty="0">
              <a:solidFill>
                <a:srgbClr val="FFFFFF"/>
              </a:solidFill>
              <a:latin typeface="优设标题黑" panose="00000500000000000000" pitchFamily="2" charset="-122"/>
              <a:ea typeface="优设标题黑" panose="00000500000000000000" pitchFamily="2" charset="-122"/>
            </a:endParaRPr>
          </a:p>
        </p:txBody>
      </p:sp>
      <p:sp>
        <p:nvSpPr>
          <p:cNvPr id="2" name="085550">
            <a:extLst>
              <a:ext uri="{FF2B5EF4-FFF2-40B4-BE49-F238E27FC236}">
                <a16:creationId xmlns:a16="http://schemas.microsoft.com/office/drawing/2014/main" id="{DE077C09-96EF-7FF7-440E-471661CDCD68}"/>
              </a:ext>
            </a:extLst>
          </p:cNvPr>
          <p:cNvSpPr txBox="1"/>
          <p:nvPr/>
        </p:nvSpPr>
        <p:spPr>
          <a:xfrm>
            <a:off x="7369407" y="2230322"/>
            <a:ext cx="3262432" cy="2862322"/>
          </a:xfrm>
          <a:prstGeom prst="rect">
            <a:avLst/>
          </a:prstGeom>
          <a:noFill/>
        </p:spPr>
        <p:txBody>
          <a:bodyPr wrap="none" rtlCol="0">
            <a:spAutoFit/>
          </a:bodyPr>
          <a:lstStyle/>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直播分析</a:t>
            </a:r>
            <a:endParaRPr lang="en-US" altLang="zh-CN" sz="6000" dirty="0">
              <a:solidFill>
                <a:srgbClr val="FFFFFF"/>
              </a:solidFill>
              <a:latin typeface="优设标题黑" panose="00000500000000000000" pitchFamily="2" charset="-122"/>
              <a:ea typeface="优设标题黑" panose="00000500000000000000" pitchFamily="2" charset="-122"/>
            </a:endParaRPr>
          </a:p>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如何</a:t>
            </a:r>
            <a:endParaRPr lang="en-US" altLang="zh-CN" sz="6000" dirty="0">
              <a:solidFill>
                <a:srgbClr val="FFFFFF"/>
              </a:solidFill>
              <a:latin typeface="优设标题黑" panose="00000500000000000000" pitchFamily="2" charset="-122"/>
              <a:ea typeface="优设标题黑" panose="00000500000000000000" pitchFamily="2" charset="-122"/>
            </a:endParaRPr>
          </a:p>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快准狠</a:t>
            </a:r>
            <a:endParaRPr lang="en-US" altLang="zh-CN" sz="6000" dirty="0">
              <a:solidFill>
                <a:srgbClr val="FFFFFF"/>
              </a:solidFill>
              <a:latin typeface="优设标题黑" panose="00000500000000000000" pitchFamily="2" charset="-122"/>
              <a:ea typeface="优设标题黑" panose="00000500000000000000" pitchFamily="2" charset="-122"/>
            </a:endParaRPr>
          </a:p>
        </p:txBody>
      </p:sp>
    </p:spTree>
    <p:extLst>
      <p:ext uri="{BB962C8B-B14F-4D97-AF65-F5344CB8AC3E}">
        <p14:creationId xmlns:p14="http://schemas.microsoft.com/office/powerpoint/2010/main" val="2752217262"/>
      </p:ext>
    </p:extLst>
  </p:cSld>
  <p:clrMapOvr>
    <a:masterClrMapping/>
  </p:clrMapOvr>
  <p:transition spd="slow">
    <p:wip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045952">
            <a:extLst>
              <a:ext uri="{FF2B5EF4-FFF2-40B4-BE49-F238E27FC236}">
                <a16:creationId xmlns:a16="http://schemas.microsoft.com/office/drawing/2014/main" id="{3BF293E1-C822-4AFE-BB52-4D707046B016}"/>
              </a:ext>
            </a:extLst>
          </p:cNvPr>
          <p:cNvSpPr/>
          <p:nvPr/>
        </p:nvSpPr>
        <p:spPr>
          <a:xfrm>
            <a:off x="4512705" y="2075672"/>
            <a:ext cx="6217498" cy="3951210"/>
          </a:xfrm>
          <a:prstGeom prst="rect">
            <a:avLst/>
          </a:prstGeom>
          <a:noFill/>
        </p:spPr>
        <p:txBody>
          <a:bodyPr wrap="square" lIns="0" tIns="0" rIns="0" bIns="0">
            <a:spAutoFit/>
          </a:bodyPr>
          <a:lstStyle/>
          <a:p>
            <a:pPr marL="457200" indent="-457200" algn="just" defTabSz="913668" fontAlgn="base">
              <a:lnSpc>
                <a:spcPct val="120000"/>
              </a:lnSpc>
              <a:buFont typeface="Wingdings" panose="05000000000000000000" pitchFamily="2" charset="2"/>
              <a:buChar char="Ø"/>
            </a:pP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短视频内容与直播间内容不垂直导致高跳失率，阻断了反向加热机制；</a:t>
            </a:r>
          </a:p>
          <a:p>
            <a:pPr marL="457200" indent="-457200" algn="just" defTabSz="913668" fontAlgn="base">
              <a:lnSpc>
                <a:spcPct val="120000"/>
              </a:lnSpc>
              <a:buFont typeface="Wingdings" panose="05000000000000000000" pitchFamily="2" charset="2"/>
              <a:buChar char="Ø"/>
            </a:pP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短视频种草效果不佳，商品展示场景，卖点，表现等不突出；</a:t>
            </a:r>
          </a:p>
          <a:p>
            <a:pPr marL="457200" indent="-457200" algn="just" defTabSz="913668" fontAlgn="base">
              <a:lnSpc>
                <a:spcPct val="120000"/>
              </a:lnSpc>
              <a:buFont typeface="Wingdings" panose="05000000000000000000" pitchFamily="2" charset="2"/>
              <a:buChar char="Ø"/>
            </a:pP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直播间的场景布置不行，视觉效果很差；</a:t>
            </a:r>
          </a:p>
          <a:p>
            <a:pPr marL="457200" indent="-457200" algn="just" defTabSz="913668" fontAlgn="base">
              <a:lnSpc>
                <a:spcPct val="120000"/>
              </a:lnSpc>
              <a:buFont typeface="Wingdings" panose="05000000000000000000" pitchFamily="2" charset="2"/>
              <a:buChar char="Ø"/>
            </a:pP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主播的不在状态，表现得低迷不吸引人，没有感染力；</a:t>
            </a:r>
          </a:p>
          <a:p>
            <a:pPr marL="457200" indent="-457200" algn="just" defTabSz="913668" fontAlgn="base">
              <a:lnSpc>
                <a:spcPct val="120000"/>
              </a:lnSpc>
              <a:buFont typeface="Wingdings" panose="05000000000000000000" pitchFamily="2" charset="2"/>
              <a:buChar char="Ø"/>
            </a:pP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选品组货有问题，货品留不住人；</a:t>
            </a:r>
          </a:p>
          <a:p>
            <a:pPr marL="457200" indent="-457200" algn="just" defTabSz="913668" fontAlgn="base">
              <a:lnSpc>
                <a:spcPct val="120000"/>
              </a:lnSpc>
              <a:buFont typeface="Wingdings" panose="05000000000000000000" pitchFamily="2" charset="2"/>
              <a:buChar char="Ø"/>
            </a:pP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活动设计与互动执行有问题。</a:t>
            </a:r>
          </a:p>
        </p:txBody>
      </p:sp>
      <p:pic>
        <p:nvPicPr>
          <p:cNvPr id="6" name="图片 5">
            <a:extLst>
              <a:ext uri="{FF2B5EF4-FFF2-40B4-BE49-F238E27FC236}">
                <a16:creationId xmlns:a16="http://schemas.microsoft.com/office/drawing/2014/main" id="{3ADFF45A-AD97-7844-BAE2-44C5CB199B2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01283" y="3153746"/>
            <a:ext cx="3409493" cy="3055075"/>
          </a:xfrm>
          <a:prstGeom prst="rect">
            <a:avLst/>
          </a:prstGeom>
        </p:spPr>
      </p:pic>
      <p:sp>
        <p:nvSpPr>
          <p:cNvPr id="5" name="613131">
            <a:extLst>
              <a:ext uri="{FF2B5EF4-FFF2-40B4-BE49-F238E27FC236}">
                <a16:creationId xmlns:a16="http://schemas.microsoft.com/office/drawing/2014/main" id="{E99E9457-F9DC-2142-C949-49276434D342}"/>
              </a:ext>
            </a:extLst>
          </p:cNvPr>
          <p:cNvSpPr/>
          <p:nvPr/>
        </p:nvSpPr>
        <p:spPr>
          <a:xfrm>
            <a:off x="2854739" y="1034960"/>
            <a:ext cx="6955750"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内容吸引力分析不足的原因</a:t>
            </a:r>
          </a:p>
        </p:txBody>
      </p:sp>
    </p:spTree>
    <p:extLst>
      <p:ext uri="{BB962C8B-B14F-4D97-AF65-F5344CB8AC3E}">
        <p14:creationId xmlns:p14="http://schemas.microsoft.com/office/powerpoint/2010/main" val="2520514798"/>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613131">
            <a:extLst>
              <a:ext uri="{FF2B5EF4-FFF2-40B4-BE49-F238E27FC236}">
                <a16:creationId xmlns:a16="http://schemas.microsoft.com/office/drawing/2014/main" id="{4A5F9AE4-37B6-63BD-32B3-6C4C56ABC96E}"/>
              </a:ext>
            </a:extLst>
          </p:cNvPr>
          <p:cNvSpPr/>
          <p:nvPr/>
        </p:nvSpPr>
        <p:spPr>
          <a:xfrm>
            <a:off x="2450780" y="1034960"/>
            <a:ext cx="7763665"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直播复盘数据记录</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直播销售力</a:t>
            </a:r>
          </a:p>
        </p:txBody>
      </p:sp>
      <p:graphicFrame>
        <p:nvGraphicFramePr>
          <p:cNvPr id="2" name="表格 1">
            <a:extLst>
              <a:ext uri="{FF2B5EF4-FFF2-40B4-BE49-F238E27FC236}">
                <a16:creationId xmlns:a16="http://schemas.microsoft.com/office/drawing/2014/main" id="{F55BEF96-6F26-3835-499A-9F5219C7EE2E}"/>
              </a:ext>
            </a:extLst>
          </p:cNvPr>
          <p:cNvGraphicFramePr>
            <a:graphicFrameLocks noGrp="1"/>
          </p:cNvGraphicFramePr>
          <p:nvPr>
            <p:extLst>
              <p:ext uri="{D42A27DB-BD31-4B8C-83A1-F6EECF244321}">
                <p14:modId xmlns:p14="http://schemas.microsoft.com/office/powerpoint/2010/main" val="3521227626"/>
              </p:ext>
            </p:extLst>
          </p:nvPr>
        </p:nvGraphicFramePr>
        <p:xfrm>
          <a:off x="1452702" y="2315999"/>
          <a:ext cx="9759819" cy="2560320"/>
        </p:xfrm>
        <a:graphic>
          <a:graphicData uri="http://schemas.openxmlformats.org/drawingml/2006/table">
            <a:tbl>
              <a:tblPr firstRow="1" firstCol="1" bandRow="1">
                <a:tableStyleId>{5C22544A-7EE6-4342-B048-85BDC9FD1C3A}</a:tableStyleId>
              </a:tblPr>
              <a:tblGrid>
                <a:gridCol w="1803891">
                  <a:extLst>
                    <a:ext uri="{9D8B030D-6E8A-4147-A177-3AD203B41FA5}">
                      <a16:colId xmlns:a16="http://schemas.microsoft.com/office/drawing/2014/main" val="3440531130"/>
                    </a:ext>
                  </a:extLst>
                </a:gridCol>
                <a:gridCol w="1583903">
                  <a:extLst>
                    <a:ext uri="{9D8B030D-6E8A-4147-A177-3AD203B41FA5}">
                      <a16:colId xmlns:a16="http://schemas.microsoft.com/office/drawing/2014/main" val="3950523715"/>
                    </a:ext>
                  </a:extLst>
                </a:gridCol>
                <a:gridCol w="1711345">
                  <a:extLst>
                    <a:ext uri="{9D8B030D-6E8A-4147-A177-3AD203B41FA5}">
                      <a16:colId xmlns:a16="http://schemas.microsoft.com/office/drawing/2014/main" val="4075443059"/>
                    </a:ext>
                  </a:extLst>
                </a:gridCol>
                <a:gridCol w="2384958">
                  <a:extLst>
                    <a:ext uri="{9D8B030D-6E8A-4147-A177-3AD203B41FA5}">
                      <a16:colId xmlns:a16="http://schemas.microsoft.com/office/drawing/2014/main" val="1056553140"/>
                    </a:ext>
                  </a:extLst>
                </a:gridCol>
                <a:gridCol w="2275722">
                  <a:extLst>
                    <a:ext uri="{9D8B030D-6E8A-4147-A177-3AD203B41FA5}">
                      <a16:colId xmlns:a16="http://schemas.microsoft.com/office/drawing/2014/main" val="834150033"/>
                    </a:ext>
                  </a:extLst>
                </a:gridCol>
              </a:tblGrid>
              <a:tr h="160020">
                <a:tc gridSpan="5">
                  <a:txBody>
                    <a:bodyPr/>
                    <a:lstStyle/>
                    <a:p>
                      <a:pPr indent="0" algn="ctr"/>
                      <a:r>
                        <a:rPr lang="zh-CN" sz="2400" kern="100" dirty="0">
                          <a:effectLst/>
                        </a:rPr>
                        <a:t>直播销售效率分析</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617560864"/>
                  </a:ext>
                </a:extLst>
              </a:tr>
              <a:tr h="160020">
                <a:tc gridSpan="2">
                  <a:txBody>
                    <a:bodyPr/>
                    <a:lstStyle/>
                    <a:p>
                      <a:pPr indent="0" algn="ctr"/>
                      <a:r>
                        <a:rPr lang="zh-CN" sz="2400" kern="100">
                          <a:effectLst/>
                        </a:rPr>
                        <a:t>销售效率指标</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indent="0" algn="ctr"/>
                      <a:r>
                        <a:rPr lang="zh-CN" sz="2400" kern="100">
                          <a:effectLst/>
                        </a:rPr>
                        <a:t>关键因素</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问题记录</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zh-CN" sz="2400" kern="100">
                          <a:effectLst/>
                        </a:rPr>
                        <a:t>复盘结论</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9469623"/>
                  </a:ext>
                </a:extLst>
              </a:tr>
              <a:tr h="160020">
                <a:tc>
                  <a:txBody>
                    <a:bodyPr/>
                    <a:lstStyle/>
                    <a:p>
                      <a:pPr indent="0" algn="ctr"/>
                      <a:r>
                        <a:rPr lang="zh-CN" sz="2400" kern="100">
                          <a:effectLst/>
                        </a:rPr>
                        <a:t>转化率</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rowSpan="4">
                  <a:txBody>
                    <a:bodyPr/>
                    <a:lstStyle/>
                    <a:p>
                      <a:pPr indent="0" algn="ctr"/>
                      <a:r>
                        <a:rPr lang="zh-CN" sz="2400" kern="100">
                          <a:effectLst/>
                        </a:rPr>
                        <a:t>流量精准度</a:t>
                      </a:r>
                    </a:p>
                    <a:p>
                      <a:pPr indent="0" algn="ctr"/>
                      <a:r>
                        <a:rPr lang="zh-CN" sz="2400" kern="100">
                          <a:effectLst/>
                        </a:rPr>
                        <a:t>选品吸引力</a:t>
                      </a:r>
                    </a:p>
                    <a:p>
                      <a:pPr indent="0" algn="ctr"/>
                      <a:r>
                        <a:rPr lang="zh-CN" sz="2400" kern="100">
                          <a:effectLst/>
                        </a:rPr>
                        <a:t>产品展现力</a:t>
                      </a:r>
                    </a:p>
                    <a:p>
                      <a:pPr indent="0" algn="ctr"/>
                      <a:r>
                        <a:rPr lang="zh-CN" sz="2400" kern="100">
                          <a:effectLst/>
                        </a:rPr>
                        <a:t>营销活动力</a:t>
                      </a:r>
                    </a:p>
                    <a:p>
                      <a:pPr indent="0" algn="ctr"/>
                      <a:r>
                        <a:rPr lang="zh-CN" sz="2400" kern="100">
                          <a:effectLst/>
                        </a:rPr>
                        <a:t>主播引导力</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rowSpan="4">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rowSpan="4">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039976818"/>
                  </a:ext>
                </a:extLst>
              </a:tr>
              <a:tr h="160020">
                <a:tc>
                  <a:txBody>
                    <a:bodyPr/>
                    <a:lstStyle/>
                    <a:p>
                      <a:pPr indent="0" algn="ctr"/>
                      <a:r>
                        <a:rPr lang="zh-CN" sz="2400" kern="100">
                          <a:effectLst/>
                        </a:rPr>
                        <a:t>订单转化率</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215639860"/>
                  </a:ext>
                </a:extLst>
              </a:tr>
              <a:tr h="160020">
                <a:tc>
                  <a:txBody>
                    <a:bodyPr/>
                    <a:lstStyle/>
                    <a:p>
                      <a:pPr indent="0" algn="ctr"/>
                      <a:r>
                        <a:rPr lang="zh-CN" sz="2400" kern="100">
                          <a:effectLst/>
                        </a:rPr>
                        <a:t>客单价</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266117822"/>
                  </a:ext>
                </a:extLst>
              </a:tr>
              <a:tr h="160020">
                <a:tc>
                  <a:txBody>
                    <a:bodyPr/>
                    <a:lstStyle/>
                    <a:p>
                      <a:pPr indent="0" algn="ctr"/>
                      <a:r>
                        <a:rPr lang="en-US" sz="2400" kern="100">
                          <a:effectLst/>
                        </a:rPr>
                        <a:t>UV</a:t>
                      </a:r>
                      <a:r>
                        <a:rPr lang="zh-CN" sz="2400" kern="100">
                          <a:effectLst/>
                        </a:rPr>
                        <a:t>价值</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0" algn="ctr"/>
                      <a:r>
                        <a:rPr lang="en-US" sz="2400" kern="100" dirty="0">
                          <a:effectLst/>
                        </a:rPr>
                        <a:t> </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507919435"/>
                  </a:ext>
                </a:extLst>
              </a:tr>
            </a:tbl>
          </a:graphicData>
        </a:graphic>
      </p:graphicFrame>
    </p:spTree>
    <p:extLst>
      <p:ext uri="{BB962C8B-B14F-4D97-AF65-F5344CB8AC3E}">
        <p14:creationId xmlns:p14="http://schemas.microsoft.com/office/powerpoint/2010/main" val="3511892151"/>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045952">
            <a:extLst>
              <a:ext uri="{FF2B5EF4-FFF2-40B4-BE49-F238E27FC236}">
                <a16:creationId xmlns:a16="http://schemas.microsoft.com/office/drawing/2014/main" id="{3BF293E1-C822-4AFE-BB52-4D707046B016}"/>
              </a:ext>
            </a:extLst>
          </p:cNvPr>
          <p:cNvSpPr/>
          <p:nvPr/>
        </p:nvSpPr>
        <p:spPr>
          <a:xfrm>
            <a:off x="4512705" y="2075672"/>
            <a:ext cx="6217498" cy="3508012"/>
          </a:xfrm>
          <a:prstGeom prst="rect">
            <a:avLst/>
          </a:prstGeom>
          <a:noFill/>
        </p:spPr>
        <p:txBody>
          <a:bodyPr wrap="square" lIns="0" tIns="0" rIns="0" bIns="0">
            <a:spAutoFit/>
          </a:bodyPr>
          <a:lstStyle/>
          <a:p>
            <a:pPr marL="457200" indent="-457200" algn="just" defTabSz="913668" fontAlgn="base">
              <a:lnSpc>
                <a:spcPct val="120000"/>
              </a:lnSpc>
              <a:buFont typeface="Wingdings" panose="05000000000000000000" pitchFamily="2" charset="2"/>
              <a:buChar char="Ø"/>
            </a:pP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内容不垂直导致流量不精准引起的转化率低（需要排查内容质量与垂直度）</a:t>
            </a:r>
          </a:p>
          <a:p>
            <a:pPr marL="457200" indent="-457200" algn="just" defTabSz="913668" fontAlgn="base">
              <a:lnSpc>
                <a:spcPct val="120000"/>
              </a:lnSpc>
              <a:buFont typeface="Wingdings" panose="05000000000000000000" pitchFamily="2" charset="2"/>
              <a:buChar char="Ø"/>
            </a:pP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内容视觉调性差，无法支撑高客单产品</a:t>
            </a:r>
          </a:p>
          <a:p>
            <a:pPr marL="457200" indent="-457200" algn="just" defTabSz="913668" fontAlgn="base">
              <a:lnSpc>
                <a:spcPct val="120000"/>
              </a:lnSpc>
              <a:buFont typeface="Wingdings" panose="05000000000000000000" pitchFamily="2" charset="2"/>
              <a:buChar char="Ø"/>
            </a:pP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商品组合销售与搭配方案有问题导致客单价低</a:t>
            </a:r>
          </a:p>
          <a:p>
            <a:pPr marL="457200" indent="-457200" algn="just" defTabSz="913668" fontAlgn="base">
              <a:lnSpc>
                <a:spcPct val="120000"/>
              </a:lnSpc>
              <a:buFont typeface="Wingdings" panose="05000000000000000000" pitchFamily="2" charset="2"/>
              <a:buChar char="Ø"/>
            </a:pP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主播讲解能力与引导成交能力差</a:t>
            </a:r>
          </a:p>
          <a:p>
            <a:pPr marL="457200" indent="-457200" algn="just" defTabSz="913668" fontAlgn="base">
              <a:lnSpc>
                <a:spcPct val="120000"/>
              </a:lnSpc>
              <a:buFont typeface="Wingdings" panose="05000000000000000000" pitchFamily="2" charset="2"/>
              <a:buChar char="Ø"/>
            </a:pP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直播间陈列与商品展示效果差，导致转化率低、客单价低</a:t>
            </a:r>
          </a:p>
        </p:txBody>
      </p:sp>
      <p:pic>
        <p:nvPicPr>
          <p:cNvPr id="6" name="图片 5">
            <a:extLst>
              <a:ext uri="{FF2B5EF4-FFF2-40B4-BE49-F238E27FC236}">
                <a16:creationId xmlns:a16="http://schemas.microsoft.com/office/drawing/2014/main" id="{3ADFF45A-AD97-7844-BAE2-44C5CB199B2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01283" y="3153746"/>
            <a:ext cx="3409493" cy="3055075"/>
          </a:xfrm>
          <a:prstGeom prst="rect">
            <a:avLst/>
          </a:prstGeom>
        </p:spPr>
      </p:pic>
      <p:sp>
        <p:nvSpPr>
          <p:cNvPr id="5" name="613131">
            <a:extLst>
              <a:ext uri="{FF2B5EF4-FFF2-40B4-BE49-F238E27FC236}">
                <a16:creationId xmlns:a16="http://schemas.microsoft.com/office/drawing/2014/main" id="{E99E9457-F9DC-2142-C949-49276434D342}"/>
              </a:ext>
            </a:extLst>
          </p:cNvPr>
          <p:cNvSpPr/>
          <p:nvPr/>
        </p:nvSpPr>
        <p:spPr>
          <a:xfrm>
            <a:off x="2854738" y="1034960"/>
            <a:ext cx="6955750"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直播销售力分析不足的原因</a:t>
            </a:r>
          </a:p>
        </p:txBody>
      </p:sp>
    </p:spTree>
    <p:extLst>
      <p:ext uri="{BB962C8B-B14F-4D97-AF65-F5344CB8AC3E}">
        <p14:creationId xmlns:p14="http://schemas.microsoft.com/office/powerpoint/2010/main" val="736165718"/>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613131">
            <a:extLst>
              <a:ext uri="{FF2B5EF4-FFF2-40B4-BE49-F238E27FC236}">
                <a16:creationId xmlns:a16="http://schemas.microsoft.com/office/drawing/2014/main" id="{4A5F9AE4-37B6-63BD-32B3-6C4C56ABC96E}"/>
              </a:ext>
            </a:extLst>
          </p:cNvPr>
          <p:cNvSpPr/>
          <p:nvPr/>
        </p:nvSpPr>
        <p:spPr>
          <a:xfrm>
            <a:off x="2168653" y="947521"/>
            <a:ext cx="8327921"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直播复盘数据记录</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直播流量优化</a:t>
            </a:r>
          </a:p>
        </p:txBody>
      </p:sp>
      <p:graphicFrame>
        <p:nvGraphicFramePr>
          <p:cNvPr id="3" name="表格 2">
            <a:extLst>
              <a:ext uri="{FF2B5EF4-FFF2-40B4-BE49-F238E27FC236}">
                <a16:creationId xmlns:a16="http://schemas.microsoft.com/office/drawing/2014/main" id="{F78A1241-650A-0B48-F37D-5F7E67869053}"/>
              </a:ext>
            </a:extLst>
          </p:cNvPr>
          <p:cNvGraphicFramePr>
            <a:graphicFrameLocks noGrp="1"/>
          </p:cNvGraphicFramePr>
          <p:nvPr>
            <p:extLst>
              <p:ext uri="{D42A27DB-BD31-4B8C-83A1-F6EECF244321}">
                <p14:modId xmlns:p14="http://schemas.microsoft.com/office/powerpoint/2010/main" val="3328313534"/>
              </p:ext>
            </p:extLst>
          </p:nvPr>
        </p:nvGraphicFramePr>
        <p:xfrm>
          <a:off x="1147664" y="1716962"/>
          <a:ext cx="10206136" cy="4389120"/>
        </p:xfrm>
        <a:graphic>
          <a:graphicData uri="http://schemas.openxmlformats.org/drawingml/2006/table">
            <a:tbl>
              <a:tblPr firstRow="1" firstCol="1" bandRow="1">
                <a:tableStyleId>{5C22544A-7EE6-4342-B048-85BDC9FD1C3A}</a:tableStyleId>
              </a:tblPr>
              <a:tblGrid>
                <a:gridCol w="1476334">
                  <a:extLst>
                    <a:ext uri="{9D8B030D-6E8A-4147-A177-3AD203B41FA5}">
                      <a16:colId xmlns:a16="http://schemas.microsoft.com/office/drawing/2014/main" val="2025930512"/>
                    </a:ext>
                  </a:extLst>
                </a:gridCol>
                <a:gridCol w="2920481">
                  <a:extLst>
                    <a:ext uri="{9D8B030D-6E8A-4147-A177-3AD203B41FA5}">
                      <a16:colId xmlns:a16="http://schemas.microsoft.com/office/drawing/2014/main" val="687183522"/>
                    </a:ext>
                  </a:extLst>
                </a:gridCol>
                <a:gridCol w="1184988">
                  <a:extLst>
                    <a:ext uri="{9D8B030D-6E8A-4147-A177-3AD203B41FA5}">
                      <a16:colId xmlns:a16="http://schemas.microsoft.com/office/drawing/2014/main" val="4092551550"/>
                    </a:ext>
                  </a:extLst>
                </a:gridCol>
                <a:gridCol w="1240971">
                  <a:extLst>
                    <a:ext uri="{9D8B030D-6E8A-4147-A177-3AD203B41FA5}">
                      <a16:colId xmlns:a16="http://schemas.microsoft.com/office/drawing/2014/main" val="1536665797"/>
                    </a:ext>
                  </a:extLst>
                </a:gridCol>
                <a:gridCol w="1847462">
                  <a:extLst>
                    <a:ext uri="{9D8B030D-6E8A-4147-A177-3AD203B41FA5}">
                      <a16:colId xmlns:a16="http://schemas.microsoft.com/office/drawing/2014/main" val="2184936997"/>
                    </a:ext>
                  </a:extLst>
                </a:gridCol>
                <a:gridCol w="1535900">
                  <a:extLst>
                    <a:ext uri="{9D8B030D-6E8A-4147-A177-3AD203B41FA5}">
                      <a16:colId xmlns:a16="http://schemas.microsoft.com/office/drawing/2014/main" val="2827494204"/>
                    </a:ext>
                  </a:extLst>
                </a:gridCol>
              </a:tblGrid>
              <a:tr h="355330">
                <a:tc gridSpan="6">
                  <a:txBody>
                    <a:bodyPr/>
                    <a:lstStyle/>
                    <a:p>
                      <a:pPr algn="ctr"/>
                      <a:r>
                        <a:rPr lang="zh-CN" sz="2400" kern="0" dirty="0">
                          <a:effectLst/>
                        </a:rPr>
                        <a:t>直播流量优化分析</a:t>
                      </a:r>
                      <a:endParaRPr lang="zh-CN" sz="2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742047805"/>
                  </a:ext>
                </a:extLst>
              </a:tr>
              <a:tr h="355330">
                <a:tc>
                  <a:txBody>
                    <a:bodyPr/>
                    <a:lstStyle/>
                    <a:p>
                      <a:pPr algn="ctr"/>
                      <a:r>
                        <a:rPr lang="zh-CN" sz="2400" kern="0">
                          <a:effectLst/>
                        </a:rPr>
                        <a:t>流量分类</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zh-CN" sz="2400" kern="0">
                          <a:effectLst/>
                        </a:rPr>
                        <a:t>流量来源</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zh-CN" sz="2400" kern="0">
                          <a:effectLst/>
                        </a:rPr>
                        <a:t>占比</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zh-CN" sz="2400" kern="0">
                          <a:effectLst/>
                        </a:rPr>
                        <a:t>人数</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zh-CN" sz="2400" kern="0">
                          <a:effectLst/>
                        </a:rPr>
                        <a:t>问题记录</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zh-CN" sz="2400" kern="0">
                          <a:effectLst/>
                        </a:rPr>
                        <a:t>复盘结论</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extLst>
                  <a:ext uri="{0D108BD9-81ED-4DB2-BD59-A6C34878D82A}">
                    <a16:rowId xmlns:a16="http://schemas.microsoft.com/office/drawing/2014/main" val="4132287063"/>
                  </a:ext>
                </a:extLst>
              </a:tr>
              <a:tr h="355330">
                <a:tc rowSpan="5">
                  <a:txBody>
                    <a:bodyPr/>
                    <a:lstStyle/>
                    <a:p>
                      <a:pPr algn="just"/>
                      <a:r>
                        <a:rPr lang="zh-CN" sz="2400" kern="0" dirty="0">
                          <a:effectLst/>
                        </a:rPr>
                        <a:t>自然流量</a:t>
                      </a:r>
                      <a:endParaRPr lang="zh-CN" sz="2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just"/>
                      <a:r>
                        <a:rPr lang="zh-CN" sz="2400" kern="0">
                          <a:effectLst/>
                        </a:rPr>
                        <a:t>直播推荐</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en-US" sz="2400" kern="0">
                          <a:effectLst/>
                        </a:rPr>
                        <a:t> </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en-US" sz="2400" kern="0" dirty="0">
                          <a:effectLst/>
                        </a:rPr>
                        <a:t> </a:t>
                      </a:r>
                      <a:endParaRPr lang="zh-CN" sz="2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rowSpan="5">
                  <a:txBody>
                    <a:bodyPr/>
                    <a:lstStyle/>
                    <a:p>
                      <a:pPr algn="ctr"/>
                      <a:r>
                        <a:rPr lang="en-US" sz="2400" kern="0">
                          <a:effectLst/>
                        </a:rPr>
                        <a:t> </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rowSpan="5">
                  <a:txBody>
                    <a:bodyPr/>
                    <a:lstStyle/>
                    <a:p>
                      <a:pPr algn="ctr"/>
                      <a:r>
                        <a:rPr lang="en-US" sz="2400" kern="0" dirty="0">
                          <a:effectLst/>
                        </a:rPr>
                        <a:t> </a:t>
                      </a:r>
                      <a:endParaRPr lang="zh-CN" sz="2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extLst>
                  <a:ext uri="{0D108BD9-81ED-4DB2-BD59-A6C34878D82A}">
                    <a16:rowId xmlns:a16="http://schemas.microsoft.com/office/drawing/2014/main" val="4212894740"/>
                  </a:ext>
                </a:extLst>
              </a:tr>
              <a:tr h="355330">
                <a:tc vMerge="1">
                  <a:txBody>
                    <a:bodyPr/>
                    <a:lstStyle/>
                    <a:p>
                      <a:endParaRPr lang="zh-CN" altLang="en-US"/>
                    </a:p>
                  </a:txBody>
                  <a:tcPr/>
                </a:tc>
                <a:tc>
                  <a:txBody>
                    <a:bodyPr/>
                    <a:lstStyle/>
                    <a:p>
                      <a:pPr algn="just"/>
                      <a:r>
                        <a:rPr lang="zh-CN" sz="2400" kern="0">
                          <a:effectLst/>
                        </a:rPr>
                        <a:t>视频推荐</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en-US" sz="2400" kern="0">
                          <a:effectLst/>
                        </a:rPr>
                        <a:t> </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en-US" sz="2400" kern="0" dirty="0">
                          <a:effectLst/>
                        </a:rPr>
                        <a:t> </a:t>
                      </a:r>
                      <a:endParaRPr lang="zh-CN" sz="2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74646411"/>
                  </a:ext>
                </a:extLst>
              </a:tr>
              <a:tr h="355330">
                <a:tc vMerge="1">
                  <a:txBody>
                    <a:bodyPr/>
                    <a:lstStyle/>
                    <a:p>
                      <a:endParaRPr lang="zh-CN" altLang="en-US"/>
                    </a:p>
                  </a:txBody>
                  <a:tcPr/>
                </a:tc>
                <a:tc>
                  <a:txBody>
                    <a:bodyPr/>
                    <a:lstStyle/>
                    <a:p>
                      <a:pPr algn="just"/>
                      <a:r>
                        <a:rPr lang="zh-CN" sz="2400" kern="0">
                          <a:effectLst/>
                        </a:rPr>
                        <a:t>同城流量</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en-US" sz="2400" kern="0">
                          <a:effectLst/>
                        </a:rPr>
                        <a:t> </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en-US" sz="2400" kern="0">
                          <a:effectLst/>
                        </a:rPr>
                        <a:t> </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787005091"/>
                  </a:ext>
                </a:extLst>
              </a:tr>
              <a:tr h="355330">
                <a:tc vMerge="1">
                  <a:txBody>
                    <a:bodyPr/>
                    <a:lstStyle/>
                    <a:p>
                      <a:endParaRPr lang="zh-CN" altLang="en-US"/>
                    </a:p>
                  </a:txBody>
                  <a:tcPr/>
                </a:tc>
                <a:tc>
                  <a:txBody>
                    <a:bodyPr/>
                    <a:lstStyle/>
                    <a:p>
                      <a:pPr algn="just"/>
                      <a:r>
                        <a:rPr lang="zh-CN" sz="2400" kern="0">
                          <a:effectLst/>
                        </a:rPr>
                        <a:t>关注</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en-US" sz="2400" kern="0">
                          <a:effectLst/>
                        </a:rPr>
                        <a:t> </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en-US" sz="2400" kern="0">
                          <a:effectLst/>
                        </a:rPr>
                        <a:t> </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888128041"/>
                  </a:ext>
                </a:extLst>
              </a:tr>
              <a:tr h="355330">
                <a:tc vMerge="1">
                  <a:txBody>
                    <a:bodyPr/>
                    <a:lstStyle/>
                    <a:p>
                      <a:endParaRPr lang="zh-CN" altLang="en-US"/>
                    </a:p>
                  </a:txBody>
                  <a:tcPr/>
                </a:tc>
                <a:tc>
                  <a:txBody>
                    <a:bodyPr/>
                    <a:lstStyle/>
                    <a:p>
                      <a:pPr algn="just"/>
                      <a:r>
                        <a:rPr lang="zh-CN" sz="2400" kern="0">
                          <a:effectLst/>
                        </a:rPr>
                        <a:t>其他</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en-US" sz="2400" kern="0">
                          <a:effectLst/>
                        </a:rPr>
                        <a:t> </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en-US" sz="2400" kern="0">
                          <a:effectLst/>
                        </a:rPr>
                        <a:t> </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213959469"/>
                  </a:ext>
                </a:extLst>
              </a:tr>
              <a:tr h="355330">
                <a:tc rowSpan="5">
                  <a:txBody>
                    <a:bodyPr/>
                    <a:lstStyle/>
                    <a:p>
                      <a:pPr algn="just"/>
                      <a:r>
                        <a:rPr lang="zh-CN" sz="2400" kern="0">
                          <a:effectLst/>
                        </a:rPr>
                        <a:t>付费流量</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just"/>
                      <a:r>
                        <a:rPr lang="zh-CN" sz="2400" kern="0">
                          <a:effectLst/>
                        </a:rPr>
                        <a:t>千川竞价广告</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en-US" sz="2400" kern="0">
                          <a:effectLst/>
                        </a:rPr>
                        <a:t> </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en-US" sz="2400" kern="0">
                          <a:effectLst/>
                        </a:rPr>
                        <a:t> </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rowSpan="5">
                  <a:txBody>
                    <a:bodyPr/>
                    <a:lstStyle/>
                    <a:p>
                      <a:pPr algn="ctr"/>
                      <a:r>
                        <a:rPr lang="en-US" sz="2400" kern="0">
                          <a:effectLst/>
                        </a:rPr>
                        <a:t> </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rowSpan="5">
                  <a:txBody>
                    <a:bodyPr/>
                    <a:lstStyle/>
                    <a:p>
                      <a:pPr algn="ctr"/>
                      <a:r>
                        <a:rPr lang="en-US" sz="2400" kern="0">
                          <a:effectLst/>
                        </a:rPr>
                        <a:t> </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extLst>
                  <a:ext uri="{0D108BD9-81ED-4DB2-BD59-A6C34878D82A}">
                    <a16:rowId xmlns:a16="http://schemas.microsoft.com/office/drawing/2014/main" val="1276557341"/>
                  </a:ext>
                </a:extLst>
              </a:tr>
              <a:tr h="355330">
                <a:tc vMerge="1">
                  <a:txBody>
                    <a:bodyPr/>
                    <a:lstStyle/>
                    <a:p>
                      <a:endParaRPr lang="zh-CN" altLang="en-US"/>
                    </a:p>
                  </a:txBody>
                  <a:tcPr/>
                </a:tc>
                <a:tc>
                  <a:txBody>
                    <a:bodyPr/>
                    <a:lstStyle/>
                    <a:p>
                      <a:pPr algn="just"/>
                      <a:r>
                        <a:rPr lang="en-US" sz="2400" kern="0">
                          <a:effectLst/>
                        </a:rPr>
                        <a:t>DOU+</a:t>
                      </a:r>
                      <a:r>
                        <a:rPr lang="zh-CN" sz="2400" kern="0">
                          <a:effectLst/>
                        </a:rPr>
                        <a:t>广告</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en-US" sz="2400" kern="0">
                          <a:effectLst/>
                        </a:rPr>
                        <a:t> </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en-US" sz="2400" kern="0">
                          <a:effectLst/>
                        </a:rPr>
                        <a:t> </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348800351"/>
                  </a:ext>
                </a:extLst>
              </a:tr>
              <a:tr h="355330">
                <a:tc vMerge="1">
                  <a:txBody>
                    <a:bodyPr/>
                    <a:lstStyle/>
                    <a:p>
                      <a:endParaRPr lang="zh-CN" altLang="en-US"/>
                    </a:p>
                  </a:txBody>
                  <a:tcPr/>
                </a:tc>
                <a:tc>
                  <a:txBody>
                    <a:bodyPr/>
                    <a:lstStyle/>
                    <a:p>
                      <a:pPr algn="just"/>
                      <a:r>
                        <a:rPr lang="zh-CN" sz="2400" kern="0">
                          <a:effectLst/>
                        </a:rPr>
                        <a:t>其他竞价广告</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en-US" sz="2400" kern="0">
                          <a:effectLst/>
                        </a:rPr>
                        <a:t> </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en-US" sz="2400" kern="0">
                          <a:effectLst/>
                        </a:rPr>
                        <a:t> </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316609270"/>
                  </a:ext>
                </a:extLst>
              </a:tr>
              <a:tr h="355330">
                <a:tc vMerge="1">
                  <a:txBody>
                    <a:bodyPr/>
                    <a:lstStyle/>
                    <a:p>
                      <a:endParaRPr lang="zh-CN" altLang="en-US"/>
                    </a:p>
                  </a:txBody>
                  <a:tcPr/>
                </a:tc>
                <a:tc>
                  <a:txBody>
                    <a:bodyPr/>
                    <a:lstStyle/>
                    <a:p>
                      <a:pPr algn="just"/>
                      <a:r>
                        <a:rPr lang="zh-CN" sz="2400" kern="0">
                          <a:effectLst/>
                        </a:rPr>
                        <a:t>品牌广告</a:t>
                      </a:r>
                      <a:r>
                        <a:rPr lang="en-US" sz="2400" kern="0">
                          <a:effectLst/>
                        </a:rPr>
                        <a:t>Toplive</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en-US" sz="2400" kern="0">
                          <a:effectLst/>
                        </a:rPr>
                        <a:t> </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en-US" sz="2400" kern="0">
                          <a:effectLst/>
                        </a:rPr>
                        <a:t> </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234242582"/>
                  </a:ext>
                </a:extLst>
              </a:tr>
              <a:tr h="355330">
                <a:tc vMerge="1">
                  <a:txBody>
                    <a:bodyPr/>
                    <a:lstStyle/>
                    <a:p>
                      <a:endParaRPr lang="zh-CN" altLang="en-US"/>
                    </a:p>
                  </a:txBody>
                  <a:tcPr/>
                </a:tc>
                <a:tc>
                  <a:txBody>
                    <a:bodyPr/>
                    <a:lstStyle/>
                    <a:p>
                      <a:pPr algn="just"/>
                      <a:r>
                        <a:rPr lang="zh-CN" sz="2400" kern="0">
                          <a:effectLst/>
                        </a:rPr>
                        <a:t>其他</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en-US" sz="2400" kern="0">
                          <a:effectLst/>
                        </a:rPr>
                        <a:t> </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a:txBody>
                    <a:bodyPr/>
                    <a:lstStyle/>
                    <a:p>
                      <a:pPr algn="ctr"/>
                      <a:r>
                        <a:rPr lang="en-US" sz="2400" kern="0" dirty="0">
                          <a:effectLst/>
                        </a:rPr>
                        <a:t> </a:t>
                      </a:r>
                      <a:endParaRPr lang="zh-CN" sz="2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498" marR="68498"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537381427"/>
                  </a:ext>
                </a:extLst>
              </a:tr>
            </a:tbl>
          </a:graphicData>
        </a:graphic>
      </p:graphicFrame>
      <p:sp>
        <p:nvSpPr>
          <p:cNvPr id="5" name="Rectangle 1">
            <a:extLst>
              <a:ext uri="{FF2B5EF4-FFF2-40B4-BE49-F238E27FC236}">
                <a16:creationId xmlns:a16="http://schemas.microsoft.com/office/drawing/2014/main" id="{55FB5F40-88F4-8C4A-F2A6-8A8160DE97B7}"/>
              </a:ext>
            </a:extLst>
          </p:cNvPr>
          <p:cNvSpPr>
            <a:spLocks noChangeArrowheads="1"/>
          </p:cNvSpPr>
          <p:nvPr/>
        </p:nvSpPr>
        <p:spPr bwMode="auto">
          <a:xfrm>
            <a:off x="838200" y="313162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711756562"/>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045952">
            <a:extLst>
              <a:ext uri="{FF2B5EF4-FFF2-40B4-BE49-F238E27FC236}">
                <a16:creationId xmlns:a16="http://schemas.microsoft.com/office/drawing/2014/main" id="{3BF293E1-C822-4AFE-BB52-4D707046B016}"/>
              </a:ext>
            </a:extLst>
          </p:cNvPr>
          <p:cNvSpPr/>
          <p:nvPr/>
        </p:nvSpPr>
        <p:spPr>
          <a:xfrm>
            <a:off x="4512705" y="2075672"/>
            <a:ext cx="6217498" cy="3064813"/>
          </a:xfrm>
          <a:prstGeom prst="rect">
            <a:avLst/>
          </a:prstGeom>
          <a:noFill/>
        </p:spPr>
        <p:txBody>
          <a:bodyPr wrap="square" lIns="0" tIns="0" rIns="0" bIns="0">
            <a:spAutoFit/>
          </a:bodyPr>
          <a:lstStyle/>
          <a:p>
            <a:pPr marL="457200" indent="-457200" algn="just" defTabSz="913668" fontAlgn="base">
              <a:lnSpc>
                <a:spcPct val="120000"/>
              </a:lnSpc>
              <a:buFont typeface="Wingdings" panose="05000000000000000000" pitchFamily="2" charset="2"/>
              <a:buChar char="Ø"/>
            </a:pP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这里的流量分免费流量和付费流量两部分，分别记录。</a:t>
            </a:r>
          </a:p>
          <a:p>
            <a:pPr marL="457200" indent="-457200" algn="just" defTabSz="913668" fontAlgn="base">
              <a:lnSpc>
                <a:spcPct val="120000"/>
              </a:lnSpc>
              <a:buFont typeface="Wingdings" panose="05000000000000000000" pitchFamily="2" charset="2"/>
              <a:buChar char="Ø"/>
            </a:pP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自查：比如这一场数据我们是不是短视频的流量占比太高，导致主播一直在给短视频进来的人做产品销售，而直播推荐进来的人没留住，可以让短视频进来的人先互动报名，原本的过款节奏别被带偏了。</a:t>
            </a:r>
          </a:p>
        </p:txBody>
      </p:sp>
      <p:pic>
        <p:nvPicPr>
          <p:cNvPr id="6" name="图片 5">
            <a:extLst>
              <a:ext uri="{FF2B5EF4-FFF2-40B4-BE49-F238E27FC236}">
                <a16:creationId xmlns:a16="http://schemas.microsoft.com/office/drawing/2014/main" id="{3ADFF45A-AD97-7844-BAE2-44C5CB199B2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01283" y="3153746"/>
            <a:ext cx="3409493" cy="3055075"/>
          </a:xfrm>
          <a:prstGeom prst="rect">
            <a:avLst/>
          </a:prstGeom>
        </p:spPr>
      </p:pic>
      <p:sp>
        <p:nvSpPr>
          <p:cNvPr id="5" name="613131">
            <a:extLst>
              <a:ext uri="{FF2B5EF4-FFF2-40B4-BE49-F238E27FC236}">
                <a16:creationId xmlns:a16="http://schemas.microsoft.com/office/drawing/2014/main" id="{E99E9457-F9DC-2142-C949-49276434D342}"/>
              </a:ext>
            </a:extLst>
          </p:cNvPr>
          <p:cNvSpPr/>
          <p:nvPr/>
        </p:nvSpPr>
        <p:spPr>
          <a:xfrm>
            <a:off x="3983252" y="1034960"/>
            <a:ext cx="4698722"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直播流量优化分析</a:t>
            </a:r>
          </a:p>
        </p:txBody>
      </p:sp>
    </p:spTree>
    <p:extLst>
      <p:ext uri="{BB962C8B-B14F-4D97-AF65-F5344CB8AC3E}">
        <p14:creationId xmlns:p14="http://schemas.microsoft.com/office/powerpoint/2010/main" val="1724449718"/>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613131">
            <a:extLst>
              <a:ext uri="{FF2B5EF4-FFF2-40B4-BE49-F238E27FC236}">
                <a16:creationId xmlns:a16="http://schemas.microsoft.com/office/drawing/2014/main" id="{4A5F9AE4-37B6-63BD-32B3-6C4C56ABC96E}"/>
              </a:ext>
            </a:extLst>
          </p:cNvPr>
          <p:cNvSpPr/>
          <p:nvPr/>
        </p:nvSpPr>
        <p:spPr>
          <a:xfrm>
            <a:off x="1858531" y="1208779"/>
            <a:ext cx="8892178"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直播复盘数据记录</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短视频内容优化</a:t>
            </a:r>
          </a:p>
        </p:txBody>
      </p:sp>
      <p:sp>
        <p:nvSpPr>
          <p:cNvPr id="5" name="Rectangle 1">
            <a:extLst>
              <a:ext uri="{FF2B5EF4-FFF2-40B4-BE49-F238E27FC236}">
                <a16:creationId xmlns:a16="http://schemas.microsoft.com/office/drawing/2014/main" id="{55FB5F40-88F4-8C4A-F2A6-8A8160DE97B7}"/>
              </a:ext>
            </a:extLst>
          </p:cNvPr>
          <p:cNvSpPr>
            <a:spLocks noChangeArrowheads="1"/>
          </p:cNvSpPr>
          <p:nvPr/>
        </p:nvSpPr>
        <p:spPr bwMode="auto">
          <a:xfrm>
            <a:off x="838200" y="313162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表格 1">
            <a:extLst>
              <a:ext uri="{FF2B5EF4-FFF2-40B4-BE49-F238E27FC236}">
                <a16:creationId xmlns:a16="http://schemas.microsoft.com/office/drawing/2014/main" id="{D14A8203-3AAF-A7BA-15DD-720C18B48227}"/>
              </a:ext>
            </a:extLst>
          </p:cNvPr>
          <p:cNvGraphicFramePr>
            <a:graphicFrameLocks noGrp="1"/>
          </p:cNvGraphicFramePr>
          <p:nvPr>
            <p:extLst>
              <p:ext uri="{D42A27DB-BD31-4B8C-83A1-F6EECF244321}">
                <p14:modId xmlns:p14="http://schemas.microsoft.com/office/powerpoint/2010/main" val="1843472328"/>
              </p:ext>
            </p:extLst>
          </p:nvPr>
        </p:nvGraphicFramePr>
        <p:xfrm>
          <a:off x="1595535" y="2466875"/>
          <a:ext cx="9246638" cy="2560320"/>
        </p:xfrm>
        <a:graphic>
          <a:graphicData uri="http://schemas.openxmlformats.org/drawingml/2006/table">
            <a:tbl>
              <a:tblPr firstRow="1" firstCol="1" bandRow="1">
                <a:tableStyleId>{5C22544A-7EE6-4342-B048-85BDC9FD1C3A}</a:tableStyleId>
              </a:tblPr>
              <a:tblGrid>
                <a:gridCol w="1320789">
                  <a:extLst>
                    <a:ext uri="{9D8B030D-6E8A-4147-A177-3AD203B41FA5}">
                      <a16:colId xmlns:a16="http://schemas.microsoft.com/office/drawing/2014/main" val="3113262032"/>
                    </a:ext>
                  </a:extLst>
                </a:gridCol>
                <a:gridCol w="1320789">
                  <a:extLst>
                    <a:ext uri="{9D8B030D-6E8A-4147-A177-3AD203B41FA5}">
                      <a16:colId xmlns:a16="http://schemas.microsoft.com/office/drawing/2014/main" val="2288152883"/>
                    </a:ext>
                  </a:extLst>
                </a:gridCol>
                <a:gridCol w="1320789">
                  <a:extLst>
                    <a:ext uri="{9D8B030D-6E8A-4147-A177-3AD203B41FA5}">
                      <a16:colId xmlns:a16="http://schemas.microsoft.com/office/drawing/2014/main" val="4172266201"/>
                    </a:ext>
                  </a:extLst>
                </a:gridCol>
                <a:gridCol w="1320789">
                  <a:extLst>
                    <a:ext uri="{9D8B030D-6E8A-4147-A177-3AD203B41FA5}">
                      <a16:colId xmlns:a16="http://schemas.microsoft.com/office/drawing/2014/main" val="3060475471"/>
                    </a:ext>
                  </a:extLst>
                </a:gridCol>
                <a:gridCol w="1320789">
                  <a:extLst>
                    <a:ext uri="{9D8B030D-6E8A-4147-A177-3AD203B41FA5}">
                      <a16:colId xmlns:a16="http://schemas.microsoft.com/office/drawing/2014/main" val="3723700116"/>
                    </a:ext>
                  </a:extLst>
                </a:gridCol>
                <a:gridCol w="1320789">
                  <a:extLst>
                    <a:ext uri="{9D8B030D-6E8A-4147-A177-3AD203B41FA5}">
                      <a16:colId xmlns:a16="http://schemas.microsoft.com/office/drawing/2014/main" val="127023421"/>
                    </a:ext>
                  </a:extLst>
                </a:gridCol>
                <a:gridCol w="1321904">
                  <a:extLst>
                    <a:ext uri="{9D8B030D-6E8A-4147-A177-3AD203B41FA5}">
                      <a16:colId xmlns:a16="http://schemas.microsoft.com/office/drawing/2014/main" val="2920829565"/>
                    </a:ext>
                  </a:extLst>
                </a:gridCol>
              </a:tblGrid>
              <a:tr h="0">
                <a:tc gridSpan="7">
                  <a:txBody>
                    <a:bodyPr/>
                    <a:lstStyle/>
                    <a:p>
                      <a:pPr algn="ctr"/>
                      <a:r>
                        <a:rPr lang="zh-CN" sz="2400" kern="100" dirty="0">
                          <a:effectLst/>
                        </a:rPr>
                        <a:t>短视频内容优化分析</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963076415"/>
                  </a:ext>
                </a:extLst>
              </a:tr>
              <a:tr h="0">
                <a:tc>
                  <a:txBody>
                    <a:bodyPr/>
                    <a:lstStyle/>
                    <a:p>
                      <a:pPr algn="ctr"/>
                      <a:r>
                        <a:rPr lang="zh-CN" sz="2400" kern="100">
                          <a:effectLst/>
                        </a:rPr>
                        <a:t>视频标题</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400" kern="100">
                          <a:effectLst/>
                        </a:rPr>
                        <a:t>完播率</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400" kern="100">
                          <a:effectLst/>
                        </a:rPr>
                        <a:t>总播放量</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400" kern="100">
                          <a:effectLst/>
                        </a:rPr>
                        <a:t>直播新增播放量</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400" kern="100">
                          <a:effectLst/>
                        </a:rPr>
                        <a:t>导流人数</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400" kern="100">
                          <a:effectLst/>
                        </a:rPr>
                        <a:t>视频点击进入率</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400" kern="100" dirty="0">
                          <a:effectLst/>
                        </a:rPr>
                        <a:t>分析与建议</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20246794"/>
                  </a:ext>
                </a:extLst>
              </a:tr>
              <a:tr h="0">
                <a:tc>
                  <a:txBody>
                    <a:bodyPr/>
                    <a:lstStyle/>
                    <a:p>
                      <a:pPr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18051817"/>
                  </a:ext>
                </a:extLst>
              </a:tr>
              <a:tr h="0">
                <a:tc>
                  <a:txBody>
                    <a:bodyPr/>
                    <a:lstStyle/>
                    <a:p>
                      <a:pPr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36655861"/>
                  </a:ext>
                </a:extLst>
              </a:tr>
              <a:tr h="0">
                <a:tc>
                  <a:txBody>
                    <a:bodyPr/>
                    <a:lstStyle/>
                    <a:p>
                      <a:pPr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2400" kern="10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2400" kern="100" dirty="0">
                          <a:effectLst/>
                        </a:rPr>
                        <a:t> </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281431689"/>
                  </a:ext>
                </a:extLst>
              </a:tr>
            </a:tbl>
          </a:graphicData>
        </a:graphic>
      </p:graphicFrame>
    </p:spTree>
    <p:extLst>
      <p:ext uri="{BB962C8B-B14F-4D97-AF65-F5344CB8AC3E}">
        <p14:creationId xmlns:p14="http://schemas.microsoft.com/office/powerpoint/2010/main" val="2513195735"/>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045952">
            <a:extLst>
              <a:ext uri="{FF2B5EF4-FFF2-40B4-BE49-F238E27FC236}">
                <a16:creationId xmlns:a16="http://schemas.microsoft.com/office/drawing/2014/main" id="{3BF293E1-C822-4AFE-BB52-4D707046B016}"/>
              </a:ext>
            </a:extLst>
          </p:cNvPr>
          <p:cNvSpPr/>
          <p:nvPr/>
        </p:nvSpPr>
        <p:spPr>
          <a:xfrm>
            <a:off x="4522036" y="1871830"/>
            <a:ext cx="6217498" cy="3951210"/>
          </a:xfrm>
          <a:prstGeom prst="rect">
            <a:avLst/>
          </a:prstGeom>
          <a:noFill/>
        </p:spPr>
        <p:txBody>
          <a:bodyPr wrap="square" lIns="0" tIns="0" rIns="0" bIns="0">
            <a:spAutoFit/>
          </a:bodyPr>
          <a:lstStyle/>
          <a:p>
            <a:pPr marL="457200" indent="-457200" algn="just" defTabSz="913668" fontAlgn="base">
              <a:lnSpc>
                <a:spcPct val="120000"/>
              </a:lnSpc>
              <a:buFont typeface="Wingdings" panose="05000000000000000000" pitchFamily="2" charset="2"/>
              <a:buChar char="Ø"/>
            </a:pP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视频点击进入率，计算方法：</a:t>
            </a:r>
          </a:p>
          <a:p>
            <a:pPr marL="457200" indent="-457200" algn="just" defTabSz="913668" fontAlgn="base">
              <a:lnSpc>
                <a:spcPct val="120000"/>
              </a:lnSpc>
              <a:buFont typeface="Wingdings" panose="05000000000000000000" pitchFamily="2" charset="2"/>
              <a:buChar char="Ø"/>
            </a:pP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首先需要计算总播放量，即这一场发布的所有视频的播放量总和；其次，然后视频导流人数可以直接在后台看到，计算公式就是，视频点击进入率</a:t>
            </a:r>
            <a:r>
              <a:rPr lang="en-US" altLang="zh-CN" sz="24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视频导流人数</a:t>
            </a:r>
            <a:r>
              <a:rPr lang="en-US" altLang="zh-CN" sz="24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总播放量</a:t>
            </a:r>
          </a:p>
          <a:p>
            <a:pPr marL="457200" indent="-457200" algn="just" defTabSz="913668" fontAlgn="base">
              <a:lnSpc>
                <a:spcPct val="120000"/>
              </a:lnSpc>
              <a:buFont typeface="Wingdings" panose="05000000000000000000" pitchFamily="2" charset="2"/>
              <a:buChar char="Ø"/>
            </a:pPr>
            <a:r>
              <a:rPr lang="zh-CN" altLang="en-US" sz="2400" dirty="0">
                <a:solidFill>
                  <a:schemeClr val="accent1">
                    <a:lumMod val="75000"/>
                  </a:schemeClr>
                </a:solidFill>
                <a:latin typeface="优设标题黑" panose="00000500000000000000" pitchFamily="2" charset="-122"/>
                <a:ea typeface="优设标题黑" panose="00000500000000000000" pitchFamily="2" charset="-122"/>
                <a:sym typeface="+mn-lt"/>
              </a:rPr>
              <a:t>如果发现视频点击率很高的话，后续就可以按照这个思路去拍摄更多的短视频，如果数据很低，就需要调整改进。</a:t>
            </a:r>
          </a:p>
        </p:txBody>
      </p:sp>
      <p:pic>
        <p:nvPicPr>
          <p:cNvPr id="6" name="图片 5">
            <a:extLst>
              <a:ext uri="{FF2B5EF4-FFF2-40B4-BE49-F238E27FC236}">
                <a16:creationId xmlns:a16="http://schemas.microsoft.com/office/drawing/2014/main" id="{3ADFF45A-AD97-7844-BAE2-44C5CB199B2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01283" y="3153746"/>
            <a:ext cx="3409493" cy="3055075"/>
          </a:xfrm>
          <a:prstGeom prst="rect">
            <a:avLst/>
          </a:prstGeom>
        </p:spPr>
      </p:pic>
      <p:sp>
        <p:nvSpPr>
          <p:cNvPr id="5" name="613131">
            <a:extLst>
              <a:ext uri="{FF2B5EF4-FFF2-40B4-BE49-F238E27FC236}">
                <a16:creationId xmlns:a16="http://schemas.microsoft.com/office/drawing/2014/main" id="{E99E9457-F9DC-2142-C949-49276434D342}"/>
              </a:ext>
            </a:extLst>
          </p:cNvPr>
          <p:cNvSpPr/>
          <p:nvPr/>
        </p:nvSpPr>
        <p:spPr>
          <a:xfrm>
            <a:off x="3701122" y="1034960"/>
            <a:ext cx="5262980"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短视频流量优化分析</a:t>
            </a:r>
          </a:p>
        </p:txBody>
      </p:sp>
    </p:spTree>
    <p:extLst>
      <p:ext uri="{BB962C8B-B14F-4D97-AF65-F5344CB8AC3E}">
        <p14:creationId xmlns:p14="http://schemas.microsoft.com/office/powerpoint/2010/main" val="2995915046"/>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F2DD4E3-7EDB-4C5B-A4ED-C04FCD7B34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4264" y="-964351"/>
            <a:ext cx="9981862" cy="7459966"/>
          </a:xfrm>
          <a:prstGeom prst="rect">
            <a:avLst/>
          </a:prstGeom>
        </p:spPr>
      </p:pic>
      <p:sp>
        <p:nvSpPr>
          <p:cNvPr id="3" name="文本框 2">
            <a:extLst>
              <a:ext uri="{FF2B5EF4-FFF2-40B4-BE49-F238E27FC236}">
                <a16:creationId xmlns:a16="http://schemas.microsoft.com/office/drawing/2014/main" id="{2EFB6B22-AD79-4D42-93EF-F2191749455C}"/>
              </a:ext>
            </a:extLst>
          </p:cNvPr>
          <p:cNvSpPr txBox="1"/>
          <p:nvPr/>
        </p:nvSpPr>
        <p:spPr>
          <a:xfrm>
            <a:off x="2667476" y="1920720"/>
            <a:ext cx="1648208" cy="1508105"/>
          </a:xfrm>
          <a:prstGeom prst="rect">
            <a:avLst/>
          </a:prstGeom>
          <a:noFill/>
        </p:spPr>
        <p:txBody>
          <a:bodyPr wrap="none" rtlCol="0">
            <a:spAutoFit/>
          </a:bodyPr>
          <a:lstStyle/>
          <a:p>
            <a:pPr defTabSz="914034" fontAlgn="base">
              <a:spcBef>
                <a:spcPct val="0"/>
              </a:spcBef>
              <a:spcAft>
                <a:spcPct val="0"/>
              </a:spcAft>
            </a:pPr>
            <a:r>
              <a:rPr kumimoji="1" lang="en-US" altLang="zh-CN" sz="3200" b="1" dirty="0">
                <a:solidFill>
                  <a:schemeClr val="bg1"/>
                </a:solidFill>
                <a:latin typeface="优设标题黑" panose="00000500000000000000" pitchFamily="2" charset="-122"/>
                <a:ea typeface="优设标题黑" panose="00000500000000000000" pitchFamily="2" charset="-122"/>
              </a:rPr>
              <a:t>PART </a:t>
            </a:r>
          </a:p>
          <a:p>
            <a:pPr defTabSz="914034" fontAlgn="base">
              <a:spcBef>
                <a:spcPct val="0"/>
              </a:spcBef>
              <a:spcAft>
                <a:spcPct val="0"/>
              </a:spcAft>
            </a:pPr>
            <a:r>
              <a:rPr kumimoji="1" lang="en-US" altLang="zh-CN" sz="6000" b="1" dirty="0">
                <a:solidFill>
                  <a:schemeClr val="bg1"/>
                </a:solidFill>
                <a:latin typeface="优设标题黑" panose="00000500000000000000" pitchFamily="2" charset="-122"/>
                <a:ea typeface="优设标题黑" panose="00000500000000000000" pitchFamily="2" charset="-122"/>
              </a:rPr>
              <a:t>04</a:t>
            </a:r>
            <a:endParaRPr kumimoji="1" lang="zh-CN" altLang="en-US" sz="3200" b="1" dirty="0">
              <a:solidFill>
                <a:schemeClr val="bg1"/>
              </a:solidFill>
              <a:latin typeface="优设标题黑" panose="00000500000000000000" pitchFamily="2" charset="-122"/>
              <a:ea typeface="优设标题黑" panose="00000500000000000000" pitchFamily="2" charset="-122"/>
            </a:endParaRPr>
          </a:p>
        </p:txBody>
      </p:sp>
      <p:sp>
        <p:nvSpPr>
          <p:cNvPr id="16" name="矩形 15">
            <a:extLst>
              <a:ext uri="{FF2B5EF4-FFF2-40B4-BE49-F238E27FC236}">
                <a16:creationId xmlns:a16="http://schemas.microsoft.com/office/drawing/2014/main" id="{ED945FAC-3FB4-4968-BBCD-46D265848F80}"/>
              </a:ext>
            </a:extLst>
          </p:cNvPr>
          <p:cNvSpPr/>
          <p:nvPr/>
        </p:nvSpPr>
        <p:spPr>
          <a:xfrm>
            <a:off x="4401140" y="2015128"/>
            <a:ext cx="4927362" cy="1107547"/>
          </a:xfrm>
          <a:prstGeom prst="rect">
            <a:avLst/>
          </a:prstGeom>
        </p:spPr>
        <p:txBody>
          <a:bodyPr wrap="square">
            <a:spAutoFit/>
          </a:bodyPr>
          <a:lstStyle/>
          <a:p>
            <a:pPr algn="dist" defTabSz="914034" fontAlgn="base">
              <a:spcBef>
                <a:spcPct val="0"/>
              </a:spcBef>
              <a:spcAft>
                <a:spcPct val="0"/>
              </a:spcAft>
              <a:defRPr/>
            </a:pPr>
            <a:r>
              <a:rPr lang="zh-CN" altLang="en-US" sz="6597" b="1" dirty="0">
                <a:solidFill>
                  <a:srgbClr val="FFFFFF"/>
                </a:solidFill>
                <a:latin typeface="优设标题黑" panose="00000500000000000000" pitchFamily="2" charset="-122"/>
                <a:ea typeface="优设标题黑" panose="00000500000000000000" pitchFamily="2" charset="-122"/>
              </a:rPr>
              <a:t>实训任务</a:t>
            </a:r>
          </a:p>
        </p:txBody>
      </p:sp>
      <p:sp>
        <p:nvSpPr>
          <p:cNvPr id="17" name="文本框 16">
            <a:extLst>
              <a:ext uri="{FF2B5EF4-FFF2-40B4-BE49-F238E27FC236}">
                <a16:creationId xmlns:a16="http://schemas.microsoft.com/office/drawing/2014/main" id="{919E3E50-4486-49A5-A5E7-A04C69F944D7}"/>
              </a:ext>
            </a:extLst>
          </p:cNvPr>
          <p:cNvSpPr txBox="1"/>
          <p:nvPr/>
        </p:nvSpPr>
        <p:spPr>
          <a:xfrm>
            <a:off x="2420468" y="4427691"/>
            <a:ext cx="5110326" cy="295978"/>
          </a:xfrm>
          <a:prstGeom prst="rect">
            <a:avLst/>
          </a:prstGeom>
          <a:noFill/>
        </p:spPr>
        <p:txBody>
          <a:bodyPr wrap="square" rtlCol="0">
            <a:spAutoFit/>
          </a:bodyPr>
          <a:lstStyle/>
          <a:p>
            <a:pPr defTabSz="914034" fontAlgn="base">
              <a:lnSpc>
                <a:spcPct val="150000"/>
              </a:lnSpc>
              <a:spcBef>
                <a:spcPct val="0"/>
              </a:spcBef>
              <a:spcAft>
                <a:spcPct val="0"/>
              </a:spcAft>
            </a:pPr>
            <a:r>
              <a:rPr lang="en-US" altLang="zh-CN" sz="1000" dirty="0">
                <a:solidFill>
                  <a:srgbClr val="FFFFFF"/>
                </a:solidFill>
                <a:latin typeface="优设标题黑" panose="00000500000000000000" pitchFamily="2" charset="-122"/>
                <a:ea typeface="优设标题黑" panose="00000500000000000000" pitchFamily="2" charset="-122"/>
              </a:rPr>
              <a:t>Simulation Tasks</a:t>
            </a:r>
          </a:p>
        </p:txBody>
      </p:sp>
      <p:sp>
        <p:nvSpPr>
          <p:cNvPr id="28" name="664867">
            <a:extLst>
              <a:ext uri="{FF2B5EF4-FFF2-40B4-BE49-F238E27FC236}">
                <a16:creationId xmlns:a16="http://schemas.microsoft.com/office/drawing/2014/main" id="{D5657F55-3AE1-46EB-9DEE-E69FF5251B7A}"/>
              </a:ext>
            </a:extLst>
          </p:cNvPr>
          <p:cNvSpPr txBox="1"/>
          <p:nvPr/>
        </p:nvSpPr>
        <p:spPr>
          <a:xfrm>
            <a:off x="10131118" y="4878066"/>
            <a:ext cx="1894994" cy="369188"/>
          </a:xfrm>
          <a:prstGeom prst="rect">
            <a:avLst/>
          </a:prstGeom>
          <a:noFill/>
        </p:spPr>
        <p:txBody>
          <a:bodyPr wrap="square" rtlCol="0">
            <a:spAutoFit/>
          </a:body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实训目的</a:t>
            </a:r>
          </a:p>
        </p:txBody>
      </p:sp>
      <p:sp>
        <p:nvSpPr>
          <p:cNvPr id="29" name="036296">
            <a:extLst>
              <a:ext uri="{FF2B5EF4-FFF2-40B4-BE49-F238E27FC236}">
                <a16:creationId xmlns:a16="http://schemas.microsoft.com/office/drawing/2014/main" id="{3BE936F3-C5EE-4011-B4F7-AAD51A0F2130}"/>
              </a:ext>
            </a:extLst>
          </p:cNvPr>
          <p:cNvSpPr txBox="1"/>
          <p:nvPr/>
        </p:nvSpPr>
        <p:spPr>
          <a:xfrm>
            <a:off x="10131119" y="5826574"/>
            <a:ext cx="2547120" cy="369188"/>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实训报告</a:t>
            </a:r>
          </a:p>
        </p:txBody>
      </p:sp>
      <p:sp>
        <p:nvSpPr>
          <p:cNvPr id="30" name="871467">
            <a:extLst>
              <a:ext uri="{FF2B5EF4-FFF2-40B4-BE49-F238E27FC236}">
                <a16:creationId xmlns:a16="http://schemas.microsoft.com/office/drawing/2014/main" id="{1A36F464-429C-4BFA-B684-E30729F554C7}"/>
              </a:ext>
            </a:extLst>
          </p:cNvPr>
          <p:cNvSpPr txBox="1"/>
          <p:nvPr/>
        </p:nvSpPr>
        <p:spPr>
          <a:xfrm>
            <a:off x="10131118" y="5327897"/>
            <a:ext cx="2394163" cy="369188"/>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实训要求</a:t>
            </a:r>
          </a:p>
        </p:txBody>
      </p:sp>
    </p:spTree>
    <p:extLst>
      <p:ext uri="{BB962C8B-B14F-4D97-AF65-F5344CB8AC3E}">
        <p14:creationId xmlns:p14="http://schemas.microsoft.com/office/powerpoint/2010/main" val="18215832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045952">
            <a:extLst>
              <a:ext uri="{FF2B5EF4-FFF2-40B4-BE49-F238E27FC236}">
                <a16:creationId xmlns:a16="http://schemas.microsoft.com/office/drawing/2014/main" id="{3BF293E1-C822-4AFE-BB52-4D707046B016}"/>
              </a:ext>
            </a:extLst>
          </p:cNvPr>
          <p:cNvSpPr/>
          <p:nvPr/>
        </p:nvSpPr>
        <p:spPr>
          <a:xfrm>
            <a:off x="4926564" y="2766145"/>
            <a:ext cx="6012439" cy="3058594"/>
          </a:xfrm>
          <a:prstGeom prst="rect">
            <a:avLst/>
          </a:prstGeom>
          <a:noFill/>
        </p:spPr>
        <p:txBody>
          <a:bodyPr wrap="square" lIns="0" tIns="0" rIns="0" bIns="0">
            <a:spAutoFit/>
          </a:bodyPr>
          <a:lstStyle/>
          <a:p>
            <a:pPr algn="just" defTabSz="913668" fontAlgn="base">
              <a:lnSpc>
                <a:spcPct val="120000"/>
              </a:lnSpc>
              <a:spcBef>
                <a:spcPct val="0"/>
              </a:spcBef>
              <a:spcAft>
                <a:spcPct val="0"/>
              </a:spcAft>
            </a:pP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2800" dirty="0">
                <a:solidFill>
                  <a:schemeClr val="accent1">
                    <a:lumMod val="75000"/>
                  </a:schemeClr>
                </a:solidFill>
                <a:latin typeface="优设标题黑" panose="00000500000000000000" pitchFamily="2" charset="-122"/>
                <a:ea typeface="优设标题黑" panose="00000500000000000000" pitchFamily="2" charset="-122"/>
                <a:sym typeface="+mn-lt"/>
              </a:rPr>
              <a:t>1</a:t>
            </a: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）掌握直播数据的挖掘方法。</a:t>
            </a:r>
          </a:p>
          <a:p>
            <a:pPr algn="just" defTabSz="913668" fontAlgn="base">
              <a:lnSpc>
                <a:spcPct val="120000"/>
              </a:lnSpc>
              <a:spcBef>
                <a:spcPct val="0"/>
              </a:spcBef>
              <a:spcAft>
                <a:spcPct val="0"/>
              </a:spcAft>
            </a:pP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2800" dirty="0">
                <a:solidFill>
                  <a:schemeClr val="accent1">
                    <a:lumMod val="75000"/>
                  </a:schemeClr>
                </a:solidFill>
                <a:latin typeface="优设标题黑" panose="00000500000000000000" pitchFamily="2" charset="-122"/>
                <a:ea typeface="优设标题黑" panose="00000500000000000000" pitchFamily="2" charset="-122"/>
                <a:sym typeface="+mn-lt"/>
              </a:rPr>
              <a:t>2</a:t>
            </a: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）掌握直播数据分析的重要指标。</a:t>
            </a:r>
          </a:p>
          <a:p>
            <a:pPr algn="just" defTabSz="913668" fontAlgn="base">
              <a:lnSpc>
                <a:spcPct val="120000"/>
              </a:lnSpc>
              <a:spcBef>
                <a:spcPct val="0"/>
              </a:spcBef>
              <a:spcAft>
                <a:spcPct val="0"/>
              </a:spcAft>
            </a:pP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2800" dirty="0">
                <a:solidFill>
                  <a:schemeClr val="accent1">
                    <a:lumMod val="75000"/>
                  </a:schemeClr>
                </a:solidFill>
                <a:latin typeface="优设标题黑" panose="00000500000000000000" pitchFamily="2" charset="-122"/>
                <a:ea typeface="优设标题黑" panose="00000500000000000000" pitchFamily="2" charset="-122"/>
                <a:sym typeface="+mn-lt"/>
              </a:rPr>
              <a:t>3</a:t>
            </a: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）能够针对直播营销活动抓取数据。</a:t>
            </a:r>
          </a:p>
          <a:p>
            <a:pPr algn="just" defTabSz="913668" fontAlgn="base">
              <a:lnSpc>
                <a:spcPct val="120000"/>
              </a:lnSpc>
              <a:spcBef>
                <a:spcPct val="0"/>
              </a:spcBef>
              <a:spcAft>
                <a:spcPct val="0"/>
              </a:spcAft>
            </a:pP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2800" dirty="0">
                <a:solidFill>
                  <a:schemeClr val="accent1">
                    <a:lumMod val="75000"/>
                  </a:schemeClr>
                </a:solidFill>
                <a:latin typeface="优设标题黑" panose="00000500000000000000" pitchFamily="2" charset="-122"/>
                <a:ea typeface="优设标题黑" panose="00000500000000000000" pitchFamily="2" charset="-122"/>
                <a:sym typeface="+mn-lt"/>
              </a:rPr>
              <a:t>4</a:t>
            </a: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）能够撰写直播数据复盘报告。</a:t>
            </a:r>
          </a:p>
          <a:p>
            <a:pPr algn="just" defTabSz="913668" fontAlgn="base">
              <a:lnSpc>
                <a:spcPct val="120000"/>
              </a:lnSpc>
              <a:spcBef>
                <a:spcPct val="0"/>
              </a:spcBef>
              <a:spcAft>
                <a:spcPct val="0"/>
              </a:spcAft>
            </a:pP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2800" dirty="0">
                <a:solidFill>
                  <a:schemeClr val="accent1">
                    <a:lumMod val="75000"/>
                  </a:schemeClr>
                </a:solidFill>
                <a:latin typeface="优设标题黑" panose="00000500000000000000" pitchFamily="2" charset="-122"/>
                <a:ea typeface="优设标题黑" panose="00000500000000000000" pitchFamily="2" charset="-122"/>
                <a:sym typeface="+mn-lt"/>
              </a:rPr>
              <a:t>5</a:t>
            </a: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）能够针对直播数据复盘结果提出改进建议</a:t>
            </a:r>
          </a:p>
        </p:txBody>
      </p:sp>
      <p:pic>
        <p:nvPicPr>
          <p:cNvPr id="6" name="图片 5">
            <a:extLst>
              <a:ext uri="{FF2B5EF4-FFF2-40B4-BE49-F238E27FC236}">
                <a16:creationId xmlns:a16="http://schemas.microsoft.com/office/drawing/2014/main" id="{3ADFF45A-AD97-7844-BAE2-44C5CB199B2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01283" y="2427994"/>
            <a:ext cx="4219440" cy="3780828"/>
          </a:xfrm>
          <a:prstGeom prst="rect">
            <a:avLst/>
          </a:prstGeom>
        </p:spPr>
      </p:pic>
      <p:sp>
        <p:nvSpPr>
          <p:cNvPr id="2" name="613131">
            <a:extLst>
              <a:ext uri="{FF2B5EF4-FFF2-40B4-BE49-F238E27FC236}">
                <a16:creationId xmlns:a16="http://schemas.microsoft.com/office/drawing/2014/main" id="{915DC91A-2D93-2859-CC14-498CB8B9A424}"/>
              </a:ext>
            </a:extLst>
          </p:cNvPr>
          <p:cNvSpPr/>
          <p:nvPr/>
        </p:nvSpPr>
        <p:spPr>
          <a:xfrm>
            <a:off x="4926564" y="1900552"/>
            <a:ext cx="3005952" cy="769441"/>
          </a:xfrm>
          <a:prstGeom prst="rect">
            <a:avLst/>
          </a:prstGeom>
        </p:spPr>
        <p:txBody>
          <a:bodyPr wrap="none">
            <a:spAutoFit/>
          </a:bodyPr>
          <a:lstStyle/>
          <a:p>
            <a:pPr algn="ctr" defTabSz="914034" fontAlgn="base">
              <a:spcBef>
                <a:spcPct val="0"/>
              </a:spcBef>
              <a:spcAft>
                <a:spcPct val="0"/>
              </a:spcAft>
            </a:pPr>
            <a:r>
              <a:rPr lang="zh-CN" altLang="en-US" sz="4400" dirty="0">
                <a:solidFill>
                  <a:schemeClr val="accent1">
                    <a:lumMod val="75000"/>
                  </a:schemeClr>
                </a:solidFill>
                <a:latin typeface="优设标题黑" panose="00000500000000000000" pitchFamily="2" charset="-122"/>
                <a:ea typeface="优设标题黑" panose="00000500000000000000" pitchFamily="2" charset="-122"/>
              </a:rPr>
              <a:t>实训目的：</a:t>
            </a:r>
          </a:p>
        </p:txBody>
      </p:sp>
      <p:sp>
        <p:nvSpPr>
          <p:cNvPr id="5" name="613131">
            <a:extLst>
              <a:ext uri="{FF2B5EF4-FFF2-40B4-BE49-F238E27FC236}">
                <a16:creationId xmlns:a16="http://schemas.microsoft.com/office/drawing/2014/main" id="{D30CD661-0BF1-5D42-51CC-99572110DEE0}"/>
              </a:ext>
            </a:extLst>
          </p:cNvPr>
          <p:cNvSpPr/>
          <p:nvPr/>
        </p:nvSpPr>
        <p:spPr>
          <a:xfrm>
            <a:off x="1726224" y="1034960"/>
            <a:ext cx="9212779"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实训任务九、撰写直播数据复盘报告</a:t>
            </a:r>
          </a:p>
        </p:txBody>
      </p:sp>
    </p:spTree>
    <p:extLst>
      <p:ext uri="{BB962C8B-B14F-4D97-AF65-F5344CB8AC3E}">
        <p14:creationId xmlns:p14="http://schemas.microsoft.com/office/powerpoint/2010/main" val="2950213258"/>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121658">
            <a:extLst>
              <a:ext uri="{FF2B5EF4-FFF2-40B4-BE49-F238E27FC236}">
                <a16:creationId xmlns:a16="http://schemas.microsoft.com/office/drawing/2014/main" id="{6A8FA582-AB00-44D3-B431-CE61C080A739}"/>
              </a:ext>
            </a:extLst>
          </p:cNvPr>
          <p:cNvSpPr txBox="1"/>
          <p:nvPr/>
        </p:nvSpPr>
        <p:spPr>
          <a:xfrm>
            <a:off x="2707306" y="1896288"/>
            <a:ext cx="8373955" cy="3724096"/>
          </a:xfrm>
          <a:prstGeom prst="rect">
            <a:avLst/>
          </a:prstGeom>
        </p:spPr>
        <p:txBody>
          <a:bodyPr wrap="square">
            <a:spAutoFit/>
          </a:bodyPr>
          <a:lstStyle>
            <a:defPPr>
              <a:defRPr lang="zh-CN"/>
            </a:defPPr>
            <a:lvl1pPr>
              <a:defRPr sz="2000" b="1">
                <a:latin typeface="微软雅黑" panose="020B0503020204020204" pitchFamily="34" charset="-122"/>
                <a:ea typeface="微软雅黑" panose="020B0503020204020204" pitchFamily="34" charset="-122"/>
                <a:cs typeface="+mn-ea"/>
              </a:defRPr>
            </a:lvl1pPr>
          </a:lstStyle>
          <a:p>
            <a:pPr indent="457200" algn="just" defTabSz="914034" fontAlgn="base">
              <a:spcBef>
                <a:spcPts val="600"/>
              </a:spcBef>
              <a:spcAft>
                <a:spcPts val="600"/>
              </a:spcAft>
            </a:pPr>
            <a:r>
              <a:rPr lang="zh-CN" altLang="en-US" sz="2800" b="0" dirty="0">
                <a:solidFill>
                  <a:srgbClr val="000000"/>
                </a:solidFill>
                <a:latin typeface="优设标题黑" panose="00000500000000000000" pitchFamily="2" charset="-122"/>
                <a:ea typeface="优设标题黑" panose="00000500000000000000" pitchFamily="2" charset="-122"/>
              </a:rPr>
              <a:t>请根据本节所学内容，针对之前开展的直播营销活动，挖掘直播活动数据，分析一场直播活动中存在的问题及原因，撰写直播数据复盘报告。</a:t>
            </a:r>
          </a:p>
          <a:p>
            <a:pPr defTabSz="914034" fontAlgn="base">
              <a:spcBef>
                <a:spcPts val="600"/>
              </a:spcBef>
              <a:spcAft>
                <a:spcPts val="600"/>
              </a:spcAft>
            </a:pPr>
            <a:r>
              <a:rPr lang="zh-CN" altLang="en-US" sz="2800" b="0" dirty="0">
                <a:solidFill>
                  <a:srgbClr val="000000"/>
                </a:solidFill>
                <a:latin typeface="优设标题黑" panose="00000500000000000000" pitchFamily="2" charset="-122"/>
                <a:ea typeface="优设标题黑" panose="00000500000000000000" pitchFamily="2" charset="-122"/>
              </a:rPr>
              <a:t>（</a:t>
            </a:r>
            <a:r>
              <a:rPr lang="en-US" altLang="zh-CN" sz="2800" b="0" dirty="0">
                <a:solidFill>
                  <a:srgbClr val="000000"/>
                </a:solidFill>
                <a:latin typeface="优设标题黑" panose="00000500000000000000" pitchFamily="2" charset="-122"/>
                <a:ea typeface="优设标题黑" panose="00000500000000000000" pitchFamily="2" charset="-122"/>
              </a:rPr>
              <a:t>1</a:t>
            </a:r>
            <a:r>
              <a:rPr lang="zh-CN" altLang="en-US" sz="2800" b="0" dirty="0">
                <a:solidFill>
                  <a:srgbClr val="000000"/>
                </a:solidFill>
                <a:latin typeface="优设标题黑" panose="00000500000000000000" pitchFamily="2" charset="-122"/>
                <a:ea typeface="优设标题黑" panose="00000500000000000000" pitchFamily="2" charset="-122"/>
              </a:rPr>
              <a:t>）挖掘直播营销活动数据</a:t>
            </a:r>
          </a:p>
          <a:p>
            <a:pPr defTabSz="914034" fontAlgn="base">
              <a:spcBef>
                <a:spcPts val="600"/>
              </a:spcBef>
              <a:spcAft>
                <a:spcPts val="600"/>
              </a:spcAft>
            </a:pPr>
            <a:r>
              <a:rPr lang="zh-CN" altLang="en-US" sz="2800" b="0" dirty="0">
                <a:solidFill>
                  <a:srgbClr val="000000"/>
                </a:solidFill>
                <a:latin typeface="优设标题黑" panose="00000500000000000000" pitchFamily="2" charset="-122"/>
                <a:ea typeface="优设标题黑" panose="00000500000000000000" pitchFamily="2" charset="-122"/>
              </a:rPr>
              <a:t>（</a:t>
            </a:r>
            <a:r>
              <a:rPr lang="en-US" altLang="zh-CN" sz="2800" b="0" dirty="0">
                <a:solidFill>
                  <a:srgbClr val="000000"/>
                </a:solidFill>
                <a:latin typeface="优设标题黑" panose="00000500000000000000" pitchFamily="2" charset="-122"/>
                <a:ea typeface="优设标题黑" panose="00000500000000000000" pitchFamily="2" charset="-122"/>
              </a:rPr>
              <a:t>2</a:t>
            </a:r>
            <a:r>
              <a:rPr lang="zh-CN" altLang="en-US" sz="2800" b="0" dirty="0">
                <a:solidFill>
                  <a:srgbClr val="000000"/>
                </a:solidFill>
                <a:latin typeface="优设标题黑" panose="00000500000000000000" pitchFamily="2" charset="-122"/>
                <a:ea typeface="优设标题黑" panose="00000500000000000000" pitchFamily="2" charset="-122"/>
              </a:rPr>
              <a:t>）使用直播数据分析指标进行分析</a:t>
            </a:r>
          </a:p>
          <a:p>
            <a:pPr defTabSz="914034" fontAlgn="base">
              <a:spcBef>
                <a:spcPts val="600"/>
              </a:spcBef>
              <a:spcAft>
                <a:spcPts val="600"/>
              </a:spcAft>
            </a:pPr>
            <a:r>
              <a:rPr lang="zh-CN" altLang="en-US" sz="2800" b="0" dirty="0">
                <a:solidFill>
                  <a:srgbClr val="000000"/>
                </a:solidFill>
                <a:latin typeface="优设标题黑" panose="00000500000000000000" pitchFamily="2" charset="-122"/>
                <a:ea typeface="优设标题黑" panose="00000500000000000000" pitchFamily="2" charset="-122"/>
              </a:rPr>
              <a:t>（</a:t>
            </a:r>
            <a:r>
              <a:rPr lang="en-US" altLang="zh-CN" sz="2800" b="0" dirty="0">
                <a:solidFill>
                  <a:srgbClr val="000000"/>
                </a:solidFill>
                <a:latin typeface="优设标题黑" panose="00000500000000000000" pitchFamily="2" charset="-122"/>
                <a:ea typeface="优设标题黑" panose="00000500000000000000" pitchFamily="2" charset="-122"/>
              </a:rPr>
              <a:t>3</a:t>
            </a:r>
            <a:r>
              <a:rPr lang="zh-CN" altLang="en-US" sz="2800" b="0" dirty="0">
                <a:solidFill>
                  <a:srgbClr val="000000"/>
                </a:solidFill>
                <a:latin typeface="优设标题黑" panose="00000500000000000000" pitchFamily="2" charset="-122"/>
                <a:ea typeface="优设标题黑" panose="00000500000000000000" pitchFamily="2" charset="-122"/>
              </a:rPr>
              <a:t>）发现一场直播存在的问题，思考原因</a:t>
            </a:r>
          </a:p>
          <a:p>
            <a:pPr defTabSz="914034" fontAlgn="base">
              <a:spcBef>
                <a:spcPts val="600"/>
              </a:spcBef>
              <a:spcAft>
                <a:spcPts val="600"/>
              </a:spcAft>
            </a:pPr>
            <a:r>
              <a:rPr lang="zh-CN" altLang="en-US" sz="2800" b="0" dirty="0">
                <a:solidFill>
                  <a:srgbClr val="000000"/>
                </a:solidFill>
                <a:latin typeface="优设标题黑" panose="00000500000000000000" pitchFamily="2" charset="-122"/>
                <a:ea typeface="优设标题黑" panose="00000500000000000000" pitchFamily="2" charset="-122"/>
              </a:rPr>
              <a:t>（</a:t>
            </a:r>
            <a:r>
              <a:rPr lang="en-US" altLang="zh-CN" sz="2800" b="0" dirty="0">
                <a:solidFill>
                  <a:srgbClr val="000000"/>
                </a:solidFill>
                <a:latin typeface="优设标题黑" panose="00000500000000000000" pitchFamily="2" charset="-122"/>
                <a:ea typeface="优设标题黑" panose="00000500000000000000" pitchFamily="2" charset="-122"/>
              </a:rPr>
              <a:t>4</a:t>
            </a:r>
            <a:r>
              <a:rPr lang="zh-CN" altLang="en-US" sz="2800" b="0" dirty="0">
                <a:solidFill>
                  <a:srgbClr val="000000"/>
                </a:solidFill>
                <a:latin typeface="优设标题黑" panose="00000500000000000000" pitchFamily="2" charset="-122"/>
                <a:ea typeface="优设标题黑" panose="00000500000000000000" pitchFamily="2" charset="-122"/>
              </a:rPr>
              <a:t>）提出直播改进措施，撰写直播数据复盘报告</a:t>
            </a:r>
          </a:p>
        </p:txBody>
      </p:sp>
      <p:grpSp>
        <p:nvGrpSpPr>
          <p:cNvPr id="2" name="545950">
            <a:extLst>
              <a:ext uri="{FF2B5EF4-FFF2-40B4-BE49-F238E27FC236}">
                <a16:creationId xmlns:a16="http://schemas.microsoft.com/office/drawing/2014/main" id="{BBF2A09E-6BF9-4793-8AA3-4D5907B5A9E9}"/>
              </a:ext>
            </a:extLst>
          </p:cNvPr>
          <p:cNvGrpSpPr/>
          <p:nvPr/>
        </p:nvGrpSpPr>
        <p:grpSpPr>
          <a:xfrm>
            <a:off x="1110739" y="3128628"/>
            <a:ext cx="1690305" cy="1690304"/>
            <a:chOff x="1153706" y="2353777"/>
            <a:chExt cx="1690965" cy="1690964"/>
          </a:xfrm>
        </p:grpSpPr>
        <p:sp>
          <p:nvSpPr>
            <p:cNvPr id="54" name="974014">
              <a:extLst>
                <a:ext uri="{FF2B5EF4-FFF2-40B4-BE49-F238E27FC236}">
                  <a16:creationId xmlns:a16="http://schemas.microsoft.com/office/drawing/2014/main" id="{47BCE890-A568-4496-BEDB-93BC45ECB574}"/>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55" name="719295">
              <a:extLst>
                <a:ext uri="{FF2B5EF4-FFF2-40B4-BE49-F238E27FC236}">
                  <a16:creationId xmlns:a16="http://schemas.microsoft.com/office/drawing/2014/main" id="{4EB79771-49E6-47F9-803B-4CF9B77B436C}"/>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56" name="180615">
              <a:extLst>
                <a:ext uri="{FF2B5EF4-FFF2-40B4-BE49-F238E27FC236}">
                  <a16:creationId xmlns:a16="http://schemas.microsoft.com/office/drawing/2014/main" id="{76995BED-C966-4CA4-A7AF-AC4CAF6EAA65}"/>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57" name="925896">
              <a:extLst>
                <a:ext uri="{FF2B5EF4-FFF2-40B4-BE49-F238E27FC236}">
                  <a16:creationId xmlns:a16="http://schemas.microsoft.com/office/drawing/2014/main" id="{DDDF7645-327C-4771-AB1A-2192D7E2632C}"/>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60" name="023971">
            <a:extLst>
              <a:ext uri="{FF2B5EF4-FFF2-40B4-BE49-F238E27FC236}">
                <a16:creationId xmlns:a16="http://schemas.microsoft.com/office/drawing/2014/main" id="{9CFBEEA6-26AD-4234-885E-4DA0C52B1F78}"/>
              </a:ext>
            </a:extLst>
          </p:cNvPr>
          <p:cNvSpPr/>
          <p:nvPr/>
        </p:nvSpPr>
        <p:spPr bwMode="auto">
          <a:xfrm>
            <a:off x="1194284" y="2274052"/>
            <a:ext cx="1523213" cy="508417"/>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2400" dirty="0">
                <a:solidFill>
                  <a:srgbClr val="FFFFFF"/>
                </a:solidFill>
                <a:latin typeface="优设标题黑" panose="00000500000000000000" pitchFamily="2" charset="-122"/>
                <a:ea typeface="优设标题黑" panose="00000500000000000000" pitchFamily="2" charset="-122"/>
              </a:rPr>
              <a:t>实训要求</a:t>
            </a:r>
          </a:p>
        </p:txBody>
      </p:sp>
      <p:pic>
        <p:nvPicPr>
          <p:cNvPr id="5" name="图片 4">
            <a:extLst>
              <a:ext uri="{FF2B5EF4-FFF2-40B4-BE49-F238E27FC236}">
                <a16:creationId xmlns:a16="http://schemas.microsoft.com/office/drawing/2014/main" id="{19CB4D80-8C97-4A49-B735-AB43A258AD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4983" y="4818932"/>
            <a:ext cx="2332556" cy="2332556"/>
          </a:xfrm>
          <a:prstGeom prst="rect">
            <a:avLst/>
          </a:prstGeom>
        </p:spPr>
      </p:pic>
      <p:sp>
        <p:nvSpPr>
          <p:cNvPr id="4" name="613131">
            <a:extLst>
              <a:ext uri="{FF2B5EF4-FFF2-40B4-BE49-F238E27FC236}">
                <a16:creationId xmlns:a16="http://schemas.microsoft.com/office/drawing/2014/main" id="{4E910F34-44C9-DE6A-3B35-B29E1B328277}"/>
              </a:ext>
            </a:extLst>
          </p:cNvPr>
          <p:cNvSpPr/>
          <p:nvPr/>
        </p:nvSpPr>
        <p:spPr>
          <a:xfrm>
            <a:off x="1726224" y="1034960"/>
            <a:ext cx="9212779"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实训任务九、撰写直播数据复盘报告</a:t>
            </a:r>
          </a:p>
        </p:txBody>
      </p:sp>
    </p:spTree>
    <p:extLst>
      <p:ext uri="{BB962C8B-B14F-4D97-AF65-F5344CB8AC3E}">
        <p14:creationId xmlns:p14="http://schemas.microsoft.com/office/powerpoint/2010/main" val="980526730"/>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0" name="文本框 19">
            <a:extLst>
              <a:ext uri="{FF2B5EF4-FFF2-40B4-BE49-F238E27FC236}">
                <a16:creationId xmlns:a16="http://schemas.microsoft.com/office/drawing/2014/main" id="{FB257EC2-CEEA-F248-9C75-45B3A5B74CDE}"/>
              </a:ext>
            </a:extLst>
          </p:cNvPr>
          <p:cNvSpPr txBox="1"/>
          <p:nvPr/>
        </p:nvSpPr>
        <p:spPr>
          <a:xfrm>
            <a:off x="5201662" y="1151566"/>
            <a:ext cx="1870464" cy="1015266"/>
          </a:xfrm>
          <a:prstGeom prst="rect">
            <a:avLst/>
          </a:prstGeom>
          <a:noFill/>
        </p:spPr>
        <p:txBody>
          <a:bodyPr wrap="square" rtlCol="0">
            <a:spAutoFit/>
          </a:bodyPr>
          <a:lstStyle/>
          <a:p>
            <a:pPr algn="dist" defTabSz="914034" fontAlgn="base">
              <a:spcBef>
                <a:spcPct val="0"/>
              </a:spcBef>
              <a:spcAft>
                <a:spcPct val="0"/>
              </a:spcAft>
            </a:pPr>
            <a:r>
              <a:rPr kumimoji="1" lang="zh-CN" altLang="en-US" sz="5998" b="1" dirty="0">
                <a:ln w="3175">
                  <a:solidFill>
                    <a:srgbClr val="000000">
                      <a:lumMod val="85000"/>
                      <a:lumOff val="15000"/>
                    </a:srgbClr>
                  </a:solidFill>
                </a:ln>
                <a:noFill/>
                <a:latin typeface="优设标题黑" panose="00000500000000000000" pitchFamily="2" charset="-122"/>
                <a:ea typeface="优设标题黑" panose="00000500000000000000" pitchFamily="2" charset="-122"/>
              </a:rPr>
              <a:t>目录</a:t>
            </a:r>
          </a:p>
        </p:txBody>
      </p:sp>
      <p:sp>
        <p:nvSpPr>
          <p:cNvPr id="73" name="027482">
            <a:extLst>
              <a:ext uri="{FF2B5EF4-FFF2-40B4-BE49-F238E27FC236}">
                <a16:creationId xmlns:a16="http://schemas.microsoft.com/office/drawing/2014/main" id="{92BDEC24-73B5-4B77-9293-998B2A8FB364}"/>
              </a:ext>
            </a:extLst>
          </p:cNvPr>
          <p:cNvSpPr/>
          <p:nvPr/>
        </p:nvSpPr>
        <p:spPr bwMode="auto">
          <a:xfrm>
            <a:off x="2134932" y="2959286"/>
            <a:ext cx="605760" cy="605760"/>
          </a:xfrm>
          <a:prstGeom prst="roundRect">
            <a:avLst>
              <a:gd name="adj" fmla="val 7236"/>
            </a:avLst>
          </a:prstGeom>
          <a:solidFill>
            <a:srgbClr val="0760D9"/>
          </a:solidFill>
          <a:ln w="38100" cap="flat" cmpd="sng" algn="ctr">
            <a:solidFill>
              <a:schemeClr val="tx1">
                <a:lumMod val="85000"/>
                <a:lumOff val="1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defRPr/>
            </a:pPr>
            <a:r>
              <a:rPr lang="en-US" altLang="zh-CN" sz="3199" b="1" dirty="0">
                <a:solidFill>
                  <a:srgbClr val="FFFFFF"/>
                </a:solidFill>
                <a:latin typeface="优设标题黑" panose="00000500000000000000" pitchFamily="2" charset="-122"/>
                <a:ea typeface="优设标题黑" panose="00000500000000000000" pitchFamily="2" charset="-122"/>
              </a:rPr>
              <a:t>1</a:t>
            </a:r>
            <a:endParaRPr lang="zh-CN" altLang="en-US" sz="3199" b="1" dirty="0">
              <a:solidFill>
                <a:srgbClr val="FFFFFF"/>
              </a:solidFill>
              <a:latin typeface="优设标题黑" panose="00000500000000000000" pitchFamily="2" charset="-122"/>
              <a:ea typeface="优设标题黑" panose="00000500000000000000" pitchFamily="2" charset="-122"/>
            </a:endParaRPr>
          </a:p>
        </p:txBody>
      </p:sp>
      <p:sp>
        <p:nvSpPr>
          <p:cNvPr id="74" name="399802">
            <a:extLst>
              <a:ext uri="{FF2B5EF4-FFF2-40B4-BE49-F238E27FC236}">
                <a16:creationId xmlns:a16="http://schemas.microsoft.com/office/drawing/2014/main" id="{285F2D3B-15BE-4F40-9CEB-82FFD6A60978}"/>
              </a:ext>
            </a:extLst>
          </p:cNvPr>
          <p:cNvSpPr/>
          <p:nvPr/>
        </p:nvSpPr>
        <p:spPr bwMode="auto">
          <a:xfrm>
            <a:off x="2151924" y="4507488"/>
            <a:ext cx="605760" cy="605760"/>
          </a:xfrm>
          <a:prstGeom prst="roundRect">
            <a:avLst>
              <a:gd name="adj" fmla="val 7236"/>
            </a:avLst>
          </a:prstGeom>
          <a:solidFill>
            <a:srgbClr val="0760D9"/>
          </a:solidFill>
          <a:ln w="38100" cap="flat" cmpd="sng" algn="ctr">
            <a:solidFill>
              <a:schemeClr val="tx1">
                <a:lumMod val="85000"/>
                <a:lumOff val="1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defRPr/>
            </a:pPr>
            <a:r>
              <a:rPr lang="en-US" altLang="zh-CN" sz="3199" b="1" dirty="0">
                <a:solidFill>
                  <a:srgbClr val="FFFFFF"/>
                </a:solidFill>
                <a:latin typeface="优设标题黑" panose="00000500000000000000" pitchFamily="2" charset="-122"/>
                <a:ea typeface="优设标题黑" panose="00000500000000000000" pitchFamily="2" charset="-122"/>
              </a:rPr>
              <a:t>3</a:t>
            </a:r>
            <a:endParaRPr lang="zh-CN" altLang="en-US" sz="3199" b="1" dirty="0">
              <a:solidFill>
                <a:srgbClr val="FFFFFF"/>
              </a:solidFill>
              <a:latin typeface="优设标题黑" panose="00000500000000000000" pitchFamily="2" charset="-122"/>
              <a:ea typeface="优设标题黑" panose="00000500000000000000" pitchFamily="2" charset="-122"/>
            </a:endParaRPr>
          </a:p>
        </p:txBody>
      </p:sp>
      <p:sp>
        <p:nvSpPr>
          <p:cNvPr id="75" name="233083">
            <a:extLst>
              <a:ext uri="{FF2B5EF4-FFF2-40B4-BE49-F238E27FC236}">
                <a16:creationId xmlns:a16="http://schemas.microsoft.com/office/drawing/2014/main" id="{8A6D3B2D-AC9E-496F-8DB0-5A33056BFCA1}"/>
              </a:ext>
            </a:extLst>
          </p:cNvPr>
          <p:cNvSpPr/>
          <p:nvPr/>
        </p:nvSpPr>
        <p:spPr bwMode="auto">
          <a:xfrm>
            <a:off x="6527013" y="2987783"/>
            <a:ext cx="605760" cy="605760"/>
          </a:xfrm>
          <a:prstGeom prst="roundRect">
            <a:avLst>
              <a:gd name="adj" fmla="val 7236"/>
            </a:avLst>
          </a:prstGeom>
          <a:solidFill>
            <a:srgbClr val="0760D9"/>
          </a:solidFill>
          <a:ln w="38100" cap="flat" cmpd="sng" algn="ctr">
            <a:solidFill>
              <a:schemeClr val="tx1">
                <a:lumMod val="85000"/>
                <a:lumOff val="1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defRPr/>
            </a:pPr>
            <a:r>
              <a:rPr lang="en-US" altLang="zh-CN" sz="3199" b="1" dirty="0">
                <a:solidFill>
                  <a:srgbClr val="FFFFFF"/>
                </a:solidFill>
                <a:latin typeface="优设标题黑" panose="00000500000000000000" pitchFamily="2" charset="-122"/>
                <a:ea typeface="优设标题黑" panose="00000500000000000000" pitchFamily="2" charset="-122"/>
              </a:rPr>
              <a:t>2</a:t>
            </a:r>
            <a:endParaRPr lang="zh-CN" altLang="en-US" sz="3199" b="1" dirty="0">
              <a:solidFill>
                <a:srgbClr val="FFFFFF"/>
              </a:solidFill>
              <a:latin typeface="优设标题黑" panose="00000500000000000000" pitchFamily="2" charset="-122"/>
              <a:ea typeface="优设标题黑" panose="00000500000000000000" pitchFamily="2" charset="-122"/>
            </a:endParaRPr>
          </a:p>
        </p:txBody>
      </p:sp>
      <p:sp>
        <p:nvSpPr>
          <p:cNvPr id="76" name="505403">
            <a:extLst>
              <a:ext uri="{FF2B5EF4-FFF2-40B4-BE49-F238E27FC236}">
                <a16:creationId xmlns:a16="http://schemas.microsoft.com/office/drawing/2014/main" id="{95885840-5D80-4081-BAE7-D32A28799881}"/>
              </a:ext>
            </a:extLst>
          </p:cNvPr>
          <p:cNvSpPr/>
          <p:nvPr/>
        </p:nvSpPr>
        <p:spPr bwMode="auto">
          <a:xfrm>
            <a:off x="6527013" y="4426074"/>
            <a:ext cx="605760" cy="605760"/>
          </a:xfrm>
          <a:prstGeom prst="roundRect">
            <a:avLst>
              <a:gd name="adj" fmla="val 7236"/>
            </a:avLst>
          </a:prstGeom>
          <a:solidFill>
            <a:srgbClr val="0760D9"/>
          </a:solidFill>
          <a:ln w="38100" cap="flat" cmpd="sng" algn="ctr">
            <a:solidFill>
              <a:schemeClr val="tx1">
                <a:lumMod val="85000"/>
                <a:lumOff val="1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defRPr/>
            </a:pPr>
            <a:r>
              <a:rPr lang="en-US" altLang="zh-CN" sz="3199" b="1" dirty="0">
                <a:solidFill>
                  <a:srgbClr val="FFFFFF"/>
                </a:solidFill>
                <a:latin typeface="优设标题黑" panose="00000500000000000000" pitchFamily="2" charset="-122"/>
                <a:ea typeface="优设标题黑" panose="00000500000000000000" pitchFamily="2" charset="-122"/>
              </a:rPr>
              <a:t>4</a:t>
            </a:r>
            <a:endParaRPr lang="zh-CN" altLang="en-US" sz="3199" b="1" dirty="0">
              <a:solidFill>
                <a:srgbClr val="FFFFFF"/>
              </a:solidFill>
              <a:latin typeface="优设标题黑" panose="00000500000000000000" pitchFamily="2" charset="-122"/>
              <a:ea typeface="优设标题黑" panose="00000500000000000000" pitchFamily="2" charset="-122"/>
            </a:endParaRPr>
          </a:p>
        </p:txBody>
      </p:sp>
      <p:sp>
        <p:nvSpPr>
          <p:cNvPr id="77" name="440684">
            <a:extLst>
              <a:ext uri="{FF2B5EF4-FFF2-40B4-BE49-F238E27FC236}">
                <a16:creationId xmlns:a16="http://schemas.microsoft.com/office/drawing/2014/main" id="{495F5DAF-EBBB-47DB-A0A9-6018B4A75A29}"/>
              </a:ext>
            </a:extLst>
          </p:cNvPr>
          <p:cNvSpPr txBox="1"/>
          <p:nvPr/>
        </p:nvSpPr>
        <p:spPr>
          <a:xfrm>
            <a:off x="2897799" y="2758267"/>
            <a:ext cx="3092405" cy="978473"/>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itchFamily="34" charset="-122"/>
                <a:ea typeface="微软雅黑" pitchFamily="34" charset="-122"/>
              </a:defRPr>
            </a:lvl1pPr>
          </a:lstStyle>
          <a:p>
            <a:pPr algn="dist" defTabSz="914034" fontAlgn="base">
              <a:spcBef>
                <a:spcPct val="0"/>
              </a:spcBef>
              <a:spcAft>
                <a:spcPct val="0"/>
              </a:spcAft>
              <a:defRPr/>
            </a:pPr>
            <a:r>
              <a:rPr lang="zh-CN" altLang="en-US" sz="3199" dirty="0">
                <a:solidFill>
                  <a:srgbClr val="000000">
                    <a:lumMod val="85000"/>
                    <a:lumOff val="15000"/>
                  </a:srgbClr>
                </a:solidFill>
                <a:latin typeface="优设标题黑" panose="00000500000000000000" pitchFamily="2" charset="-122"/>
                <a:ea typeface="优设标题黑" panose="00000500000000000000" pitchFamily="2" charset="-122"/>
              </a:rPr>
              <a:t>明确直播数据</a:t>
            </a:r>
            <a:endParaRPr lang="en-US" altLang="zh-CN" sz="3199" dirty="0">
              <a:solidFill>
                <a:srgbClr val="000000">
                  <a:lumMod val="85000"/>
                  <a:lumOff val="15000"/>
                </a:srgbClr>
              </a:solidFill>
              <a:latin typeface="优设标题黑" panose="00000500000000000000" pitchFamily="2" charset="-122"/>
              <a:ea typeface="优设标题黑" panose="00000500000000000000" pitchFamily="2" charset="-122"/>
            </a:endParaRPr>
          </a:p>
          <a:p>
            <a:pPr algn="dist" defTabSz="914034" fontAlgn="base">
              <a:spcBef>
                <a:spcPct val="0"/>
              </a:spcBef>
              <a:spcAft>
                <a:spcPct val="0"/>
              </a:spcAft>
              <a:defRPr/>
            </a:pPr>
            <a:r>
              <a:rPr lang="zh-CN" altLang="en-US" sz="3199" dirty="0">
                <a:solidFill>
                  <a:srgbClr val="000000">
                    <a:lumMod val="85000"/>
                    <a:lumOff val="15000"/>
                  </a:srgbClr>
                </a:solidFill>
                <a:latin typeface="优设标题黑" panose="00000500000000000000" pitchFamily="2" charset="-122"/>
                <a:ea typeface="优设标题黑" panose="00000500000000000000" pitchFamily="2" charset="-122"/>
              </a:rPr>
              <a:t>分析流程</a:t>
            </a:r>
          </a:p>
        </p:txBody>
      </p:sp>
      <p:sp>
        <p:nvSpPr>
          <p:cNvPr id="78" name="712103">
            <a:extLst>
              <a:ext uri="{FF2B5EF4-FFF2-40B4-BE49-F238E27FC236}">
                <a16:creationId xmlns:a16="http://schemas.microsoft.com/office/drawing/2014/main" id="{D3700C90-19B3-43B0-AC4B-A74846B3F874}"/>
              </a:ext>
            </a:extLst>
          </p:cNvPr>
          <p:cNvSpPr txBox="1"/>
          <p:nvPr/>
        </p:nvSpPr>
        <p:spPr>
          <a:xfrm>
            <a:off x="2897800" y="4358416"/>
            <a:ext cx="2984124" cy="978473"/>
          </a:xfrm>
          <a:prstGeom prst="rect">
            <a:avLst/>
          </a:prstGeom>
          <a:noFill/>
        </p:spPr>
        <p:txBody>
          <a:bodyPr wrap="square" rtlCol="0">
            <a:spAutoFit/>
          </a:bodyPr>
          <a:lstStyle>
            <a:defPPr>
              <a:defRPr lang="zh-CN"/>
            </a:defPPr>
            <a:lvl1pPr marL="0" marR="0" lvl="0" indent="0" defTabSz="914400" eaLnBrk="1" latinLnBrk="0" hangingPunct="1">
              <a:lnSpc>
                <a:spcPct val="90000"/>
              </a:lnSpc>
              <a:buClrTx/>
              <a:buSzTx/>
              <a:buNone/>
              <a:tabLst/>
              <a:defRPr kumimoji="0" sz="2800" b="0" i="0" u="none" strike="noStrike" cap="none" spc="0" normalizeH="0" baseline="0">
                <a:ln>
                  <a:noFill/>
                </a:ln>
                <a:solidFill>
                  <a:srgbClr val="3D3D3D"/>
                </a:solidFill>
                <a:effectLst/>
                <a:uLnTx/>
                <a:uFillTx/>
                <a:latin typeface="微软雅黑" pitchFamily="34" charset="-122"/>
                <a:ea typeface="微软雅黑" pitchFamily="34" charset="-122"/>
              </a:defRPr>
            </a:lvl1pPr>
          </a:lstStyle>
          <a:p>
            <a:pPr algn="dist" defTabSz="914034" fontAlgn="base">
              <a:spcBef>
                <a:spcPct val="0"/>
              </a:spcBef>
              <a:spcAft>
                <a:spcPct val="0"/>
              </a:spcAft>
            </a:pPr>
            <a:r>
              <a:rPr lang="zh-CN" altLang="en-US" sz="3199" b="1" dirty="0">
                <a:solidFill>
                  <a:srgbClr val="000000">
                    <a:lumMod val="85000"/>
                    <a:lumOff val="15000"/>
                  </a:srgbClr>
                </a:solidFill>
                <a:latin typeface="优设标题黑" panose="00000500000000000000" pitchFamily="2" charset="-122"/>
                <a:ea typeface="优设标题黑" panose="00000500000000000000" pitchFamily="2" charset="-122"/>
              </a:rPr>
              <a:t>复盘改进直播营销活动</a:t>
            </a:r>
          </a:p>
        </p:txBody>
      </p:sp>
      <p:sp>
        <p:nvSpPr>
          <p:cNvPr id="79" name="184523">
            <a:extLst>
              <a:ext uri="{FF2B5EF4-FFF2-40B4-BE49-F238E27FC236}">
                <a16:creationId xmlns:a16="http://schemas.microsoft.com/office/drawing/2014/main" id="{A221284F-9216-4467-B699-8256D0D5B36E}"/>
              </a:ext>
            </a:extLst>
          </p:cNvPr>
          <p:cNvSpPr txBox="1"/>
          <p:nvPr/>
        </p:nvSpPr>
        <p:spPr>
          <a:xfrm>
            <a:off x="7289879" y="2801427"/>
            <a:ext cx="2983124" cy="978473"/>
          </a:xfrm>
          <a:prstGeom prst="rect">
            <a:avLst/>
          </a:prstGeom>
          <a:noFill/>
        </p:spPr>
        <p:txBody>
          <a:bodyPr wrap="square" rtlCol="0">
            <a:spAutoFit/>
          </a:bodyPr>
          <a:lstStyle>
            <a:defPPr>
              <a:defRPr lang="zh-CN"/>
            </a:defPPr>
            <a:lvl1pPr marL="0" marR="0" lvl="0" indent="0" defTabSz="914400" eaLnBrk="1" latinLnBrk="0" hangingPunct="1">
              <a:lnSpc>
                <a:spcPct val="90000"/>
              </a:lnSpc>
              <a:buClrTx/>
              <a:buSzTx/>
              <a:buNone/>
              <a:tabLst/>
              <a:defRPr kumimoji="0" sz="2800" b="0" i="0" u="none" strike="noStrike" cap="none" spc="0" normalizeH="0" baseline="0">
                <a:ln>
                  <a:noFill/>
                </a:ln>
                <a:solidFill>
                  <a:srgbClr val="3D3D3D"/>
                </a:solidFill>
                <a:effectLst/>
                <a:uLnTx/>
                <a:uFillTx/>
                <a:latin typeface="微软雅黑" pitchFamily="34" charset="-122"/>
                <a:ea typeface="微软雅黑" pitchFamily="34" charset="-122"/>
              </a:defRPr>
            </a:lvl1pPr>
          </a:lstStyle>
          <a:p>
            <a:pPr algn="dist" defTabSz="914034" fontAlgn="base">
              <a:spcBef>
                <a:spcPct val="0"/>
              </a:spcBef>
              <a:spcAft>
                <a:spcPct val="0"/>
              </a:spcAft>
            </a:pPr>
            <a:r>
              <a:rPr lang="zh-CN" altLang="en-US" sz="3199" b="1" dirty="0">
                <a:solidFill>
                  <a:srgbClr val="000000">
                    <a:lumMod val="85000"/>
                    <a:lumOff val="15000"/>
                  </a:srgbClr>
                </a:solidFill>
                <a:latin typeface="优设标题黑" panose="00000500000000000000" pitchFamily="2" charset="-122"/>
                <a:ea typeface="优设标题黑" panose="00000500000000000000" pitchFamily="2" charset="-122"/>
              </a:rPr>
              <a:t>掌握直播数据分析指标</a:t>
            </a:r>
          </a:p>
        </p:txBody>
      </p:sp>
      <p:sp>
        <p:nvSpPr>
          <p:cNvPr id="80" name="929704">
            <a:extLst>
              <a:ext uri="{FF2B5EF4-FFF2-40B4-BE49-F238E27FC236}">
                <a16:creationId xmlns:a16="http://schemas.microsoft.com/office/drawing/2014/main" id="{DC2C5FDC-B839-4B26-A66C-2952BCCD6F2D}"/>
              </a:ext>
            </a:extLst>
          </p:cNvPr>
          <p:cNvSpPr txBox="1"/>
          <p:nvPr/>
        </p:nvSpPr>
        <p:spPr>
          <a:xfrm>
            <a:off x="7350849" y="4426074"/>
            <a:ext cx="2447316" cy="535322"/>
          </a:xfrm>
          <a:prstGeom prst="rect">
            <a:avLst/>
          </a:prstGeom>
          <a:noFill/>
        </p:spPr>
        <p:txBody>
          <a:bodyPr wrap="square" rtlCol="0">
            <a:spAutoFit/>
          </a:bodyPr>
          <a:lstStyle>
            <a:defPPr>
              <a:defRPr lang="zh-CN"/>
            </a:defPPr>
            <a:lvl1pPr marL="0" marR="0" lvl="0" indent="0" defTabSz="914400" eaLnBrk="1" latinLnBrk="0" hangingPunct="1">
              <a:lnSpc>
                <a:spcPct val="90000"/>
              </a:lnSpc>
              <a:buClrTx/>
              <a:buSzTx/>
              <a:buNone/>
              <a:tabLst/>
              <a:defRPr kumimoji="0" sz="2800" b="0" i="0" u="none" strike="noStrike" cap="none" spc="0" normalizeH="0" baseline="0">
                <a:ln>
                  <a:noFill/>
                </a:ln>
                <a:solidFill>
                  <a:srgbClr val="3D3D3D"/>
                </a:solidFill>
                <a:effectLst/>
                <a:uLnTx/>
                <a:uFillTx/>
                <a:latin typeface="微软雅黑" pitchFamily="34" charset="-122"/>
                <a:ea typeface="微软雅黑" pitchFamily="34" charset="-122"/>
              </a:defRPr>
            </a:lvl1pPr>
          </a:lstStyle>
          <a:p>
            <a:pPr algn="dist" defTabSz="914034" fontAlgn="base">
              <a:spcBef>
                <a:spcPct val="0"/>
              </a:spcBef>
              <a:spcAft>
                <a:spcPct val="0"/>
              </a:spcAft>
            </a:pPr>
            <a:r>
              <a:rPr lang="zh-CN" altLang="en-US" sz="3199" b="1" dirty="0">
                <a:solidFill>
                  <a:srgbClr val="000000">
                    <a:lumMod val="85000"/>
                    <a:lumOff val="15000"/>
                  </a:srgbClr>
                </a:solidFill>
                <a:latin typeface="优设标题黑" panose="00000500000000000000" pitchFamily="2" charset="-122"/>
                <a:ea typeface="优设标题黑" panose="00000500000000000000" pitchFamily="2" charset="-122"/>
              </a:rPr>
              <a:t>实训任务</a:t>
            </a:r>
          </a:p>
        </p:txBody>
      </p:sp>
      <p:sp>
        <p:nvSpPr>
          <p:cNvPr id="2" name="文本框 1">
            <a:extLst>
              <a:ext uri="{FF2B5EF4-FFF2-40B4-BE49-F238E27FC236}">
                <a16:creationId xmlns:a16="http://schemas.microsoft.com/office/drawing/2014/main" id="{8A48E14B-28EA-3849-BAC0-84710AF461D3}"/>
              </a:ext>
            </a:extLst>
          </p:cNvPr>
          <p:cNvSpPr txBox="1"/>
          <p:nvPr/>
        </p:nvSpPr>
        <p:spPr>
          <a:xfrm>
            <a:off x="2897800" y="3696660"/>
            <a:ext cx="3092405" cy="249812"/>
          </a:xfrm>
          <a:prstGeom prst="rect">
            <a:avLst/>
          </a:prstGeom>
          <a:noFill/>
        </p:spPr>
        <p:txBody>
          <a:bodyPr wrap="square" rtlCol="0">
            <a:spAutoFit/>
          </a:bodyPr>
          <a:lstStyle/>
          <a:p>
            <a:pPr defTabSz="914034" fontAlgn="base">
              <a:lnSpc>
                <a:spcPct val="110000"/>
              </a:lnSpc>
              <a:spcBef>
                <a:spcPct val="0"/>
              </a:spcBef>
              <a:spcAft>
                <a:spcPct val="0"/>
              </a:spcAft>
            </a:pPr>
            <a:r>
              <a:rPr lang="en-US" altLang="zh-CN" sz="1000" dirty="0">
                <a:solidFill>
                  <a:srgbClr val="000000">
                    <a:lumMod val="85000"/>
                    <a:lumOff val="15000"/>
                  </a:srgbClr>
                </a:solidFill>
                <a:latin typeface="优设标题黑" panose="00000500000000000000" pitchFamily="2" charset="-122"/>
                <a:ea typeface="优设标题黑" panose="00000500000000000000" pitchFamily="2" charset="-122"/>
              </a:rPr>
              <a:t>Clarify the live broadcast data analysis process</a:t>
            </a:r>
            <a:endParaRPr lang="en" altLang="zh-CN" sz="1000" dirty="0">
              <a:solidFill>
                <a:srgbClr val="000000">
                  <a:lumMod val="85000"/>
                  <a:lumOff val="15000"/>
                </a:srgbClr>
              </a:solidFill>
              <a:latin typeface="优设标题黑" panose="00000500000000000000" pitchFamily="2" charset="-122"/>
              <a:ea typeface="优设标题黑" panose="00000500000000000000" pitchFamily="2" charset="-122"/>
            </a:endParaRPr>
          </a:p>
        </p:txBody>
      </p:sp>
      <p:sp>
        <p:nvSpPr>
          <p:cNvPr id="16" name="文本框 15">
            <a:extLst>
              <a:ext uri="{FF2B5EF4-FFF2-40B4-BE49-F238E27FC236}">
                <a16:creationId xmlns:a16="http://schemas.microsoft.com/office/drawing/2014/main" id="{EDD02E7B-FA2D-F744-A0CC-F8F16276C776}"/>
              </a:ext>
            </a:extLst>
          </p:cNvPr>
          <p:cNvSpPr txBox="1"/>
          <p:nvPr/>
        </p:nvSpPr>
        <p:spPr>
          <a:xfrm>
            <a:off x="2899108" y="5271722"/>
            <a:ext cx="3092405" cy="419089"/>
          </a:xfrm>
          <a:prstGeom prst="rect">
            <a:avLst/>
          </a:prstGeom>
          <a:noFill/>
        </p:spPr>
        <p:txBody>
          <a:bodyPr wrap="square" rtlCol="0">
            <a:spAutoFit/>
          </a:bodyPr>
          <a:lstStyle/>
          <a:p>
            <a:pPr defTabSz="914034" fontAlgn="base">
              <a:lnSpc>
                <a:spcPct val="110000"/>
              </a:lnSpc>
              <a:spcBef>
                <a:spcPct val="0"/>
              </a:spcBef>
              <a:spcAft>
                <a:spcPct val="0"/>
              </a:spcAft>
            </a:pPr>
            <a:r>
              <a:rPr lang="en-US" altLang="zh-CN" sz="1000" dirty="0">
                <a:solidFill>
                  <a:srgbClr val="000000">
                    <a:lumMod val="85000"/>
                    <a:lumOff val="15000"/>
                  </a:srgbClr>
                </a:solidFill>
                <a:latin typeface="优设标题黑" panose="00000500000000000000" pitchFamily="2" charset="-122"/>
                <a:ea typeface="优设标题黑" panose="00000500000000000000" pitchFamily="2" charset="-122"/>
              </a:rPr>
              <a:t>Review and improve live broadcast marketing activities</a:t>
            </a:r>
            <a:endParaRPr lang="en" altLang="zh-CN" sz="1000" dirty="0">
              <a:solidFill>
                <a:srgbClr val="000000">
                  <a:lumMod val="85000"/>
                  <a:lumOff val="15000"/>
                </a:srgbClr>
              </a:solidFill>
              <a:latin typeface="优设标题黑" panose="00000500000000000000" pitchFamily="2" charset="-122"/>
              <a:ea typeface="优设标题黑" panose="00000500000000000000" pitchFamily="2" charset="-122"/>
            </a:endParaRPr>
          </a:p>
        </p:txBody>
      </p:sp>
      <p:sp>
        <p:nvSpPr>
          <p:cNvPr id="17" name="文本框 16">
            <a:extLst>
              <a:ext uri="{FF2B5EF4-FFF2-40B4-BE49-F238E27FC236}">
                <a16:creationId xmlns:a16="http://schemas.microsoft.com/office/drawing/2014/main" id="{466ED439-787D-0746-939E-1B6A276D6951}"/>
              </a:ext>
            </a:extLst>
          </p:cNvPr>
          <p:cNvSpPr txBox="1"/>
          <p:nvPr/>
        </p:nvSpPr>
        <p:spPr>
          <a:xfrm>
            <a:off x="7289880" y="3696660"/>
            <a:ext cx="3092405" cy="419089"/>
          </a:xfrm>
          <a:prstGeom prst="rect">
            <a:avLst/>
          </a:prstGeom>
          <a:noFill/>
        </p:spPr>
        <p:txBody>
          <a:bodyPr wrap="square" rtlCol="0">
            <a:spAutoFit/>
          </a:bodyPr>
          <a:lstStyle/>
          <a:p>
            <a:pPr defTabSz="914034" fontAlgn="base">
              <a:lnSpc>
                <a:spcPct val="110000"/>
              </a:lnSpc>
              <a:spcBef>
                <a:spcPct val="0"/>
              </a:spcBef>
              <a:spcAft>
                <a:spcPct val="0"/>
              </a:spcAft>
            </a:pPr>
            <a:r>
              <a:rPr lang="en-US" altLang="zh-CN" sz="1000" dirty="0">
                <a:solidFill>
                  <a:srgbClr val="000000">
                    <a:lumMod val="85000"/>
                    <a:lumOff val="15000"/>
                  </a:srgbClr>
                </a:solidFill>
                <a:latin typeface="优设标题黑" panose="00000500000000000000" pitchFamily="2" charset="-122"/>
                <a:ea typeface="优设标题黑" panose="00000500000000000000" pitchFamily="2" charset="-122"/>
              </a:rPr>
              <a:t>Master the analysis indicators of live broadcast data</a:t>
            </a:r>
            <a:endParaRPr lang="en" altLang="zh-CN" sz="1000" dirty="0">
              <a:solidFill>
                <a:srgbClr val="000000">
                  <a:lumMod val="85000"/>
                  <a:lumOff val="15000"/>
                </a:srgbClr>
              </a:solidFill>
              <a:latin typeface="优设标题黑" panose="00000500000000000000" pitchFamily="2" charset="-122"/>
              <a:ea typeface="优设标题黑" panose="00000500000000000000" pitchFamily="2" charset="-122"/>
            </a:endParaRPr>
          </a:p>
        </p:txBody>
      </p:sp>
      <p:sp>
        <p:nvSpPr>
          <p:cNvPr id="18" name="文本框 17">
            <a:extLst>
              <a:ext uri="{FF2B5EF4-FFF2-40B4-BE49-F238E27FC236}">
                <a16:creationId xmlns:a16="http://schemas.microsoft.com/office/drawing/2014/main" id="{601FCBE6-5D0E-3A44-B201-77B6D6CE9856}"/>
              </a:ext>
            </a:extLst>
          </p:cNvPr>
          <p:cNvSpPr txBox="1"/>
          <p:nvPr/>
        </p:nvSpPr>
        <p:spPr>
          <a:xfrm>
            <a:off x="7289880" y="5271722"/>
            <a:ext cx="3092405" cy="249812"/>
          </a:xfrm>
          <a:prstGeom prst="rect">
            <a:avLst/>
          </a:prstGeom>
          <a:noFill/>
        </p:spPr>
        <p:txBody>
          <a:bodyPr wrap="square" rtlCol="0">
            <a:spAutoFit/>
          </a:bodyPr>
          <a:lstStyle/>
          <a:p>
            <a:pPr defTabSz="914034" fontAlgn="base">
              <a:lnSpc>
                <a:spcPct val="110000"/>
              </a:lnSpc>
              <a:spcBef>
                <a:spcPct val="0"/>
              </a:spcBef>
              <a:spcAft>
                <a:spcPct val="0"/>
              </a:spcAft>
            </a:pPr>
            <a:r>
              <a:rPr lang="en-US" altLang="zh-CN" sz="1000" dirty="0">
                <a:solidFill>
                  <a:srgbClr val="000000">
                    <a:lumMod val="85000"/>
                    <a:lumOff val="15000"/>
                  </a:srgbClr>
                </a:solidFill>
                <a:latin typeface="优设标题黑" panose="00000500000000000000" pitchFamily="2" charset="-122"/>
                <a:ea typeface="优设标题黑" panose="00000500000000000000" pitchFamily="2" charset="-122"/>
              </a:rPr>
              <a:t>Simulation Tasks</a:t>
            </a:r>
            <a:endParaRPr lang="en" altLang="zh-CN" sz="1000" dirty="0">
              <a:solidFill>
                <a:srgbClr val="000000">
                  <a:lumMod val="85000"/>
                  <a:lumOff val="15000"/>
                </a:srgbClr>
              </a:solidFill>
              <a:latin typeface="优设标题黑" panose="00000500000000000000" pitchFamily="2" charset="-122"/>
              <a:ea typeface="优设标题黑" panose="00000500000000000000" pitchFamily="2" charset="-122"/>
            </a:endParaRPr>
          </a:p>
        </p:txBody>
      </p:sp>
      <p:sp>
        <p:nvSpPr>
          <p:cNvPr id="3" name="文本框 2">
            <a:extLst>
              <a:ext uri="{FF2B5EF4-FFF2-40B4-BE49-F238E27FC236}">
                <a16:creationId xmlns:a16="http://schemas.microsoft.com/office/drawing/2014/main" id="{68CC8EFF-B5EF-CE4E-B612-BA2E5FD77481}"/>
              </a:ext>
            </a:extLst>
          </p:cNvPr>
          <p:cNvSpPr txBox="1"/>
          <p:nvPr/>
        </p:nvSpPr>
        <p:spPr>
          <a:xfrm>
            <a:off x="5201662" y="1108271"/>
            <a:ext cx="1870464" cy="1015266"/>
          </a:xfrm>
          <a:prstGeom prst="rect">
            <a:avLst/>
          </a:prstGeom>
          <a:noFill/>
        </p:spPr>
        <p:txBody>
          <a:bodyPr wrap="square" rtlCol="0">
            <a:spAutoFit/>
          </a:bodyPr>
          <a:lstStyle/>
          <a:p>
            <a:pPr algn="dist" defTabSz="914034" fontAlgn="base">
              <a:spcBef>
                <a:spcPct val="0"/>
              </a:spcBef>
              <a:spcAft>
                <a:spcPct val="0"/>
              </a:spcAft>
            </a:pPr>
            <a:r>
              <a:rPr kumimoji="1" lang="zh-CN" altLang="en-US" sz="5998" b="1" dirty="0">
                <a:solidFill>
                  <a:srgbClr val="000000">
                    <a:lumMod val="85000"/>
                    <a:lumOff val="15000"/>
                  </a:srgbClr>
                </a:solidFill>
                <a:latin typeface="优设标题黑" panose="00000500000000000000" pitchFamily="2" charset="-122"/>
                <a:ea typeface="优设标题黑" panose="00000500000000000000" pitchFamily="2" charset="-122"/>
              </a:rPr>
              <a:t>目录</a:t>
            </a:r>
          </a:p>
        </p:txBody>
      </p:sp>
      <p:sp>
        <p:nvSpPr>
          <p:cNvPr id="4" name="文本框 3">
            <a:extLst>
              <a:ext uri="{FF2B5EF4-FFF2-40B4-BE49-F238E27FC236}">
                <a16:creationId xmlns:a16="http://schemas.microsoft.com/office/drawing/2014/main" id="{E26EA5A6-D21C-BC46-A0F7-6D3B12F2CFD1}"/>
              </a:ext>
            </a:extLst>
          </p:cNvPr>
          <p:cNvSpPr txBox="1"/>
          <p:nvPr/>
        </p:nvSpPr>
        <p:spPr>
          <a:xfrm>
            <a:off x="5078132" y="2125933"/>
            <a:ext cx="2303836" cy="523092"/>
          </a:xfrm>
          <a:prstGeom prst="rect">
            <a:avLst/>
          </a:prstGeom>
          <a:noFill/>
        </p:spPr>
        <p:txBody>
          <a:bodyPr wrap="none" rtlCol="0">
            <a:spAutoFit/>
          </a:bodyPr>
          <a:lstStyle/>
          <a:p>
            <a:pPr defTabSz="914034" fontAlgn="base">
              <a:spcBef>
                <a:spcPct val="0"/>
              </a:spcBef>
              <a:spcAft>
                <a:spcPct val="0"/>
              </a:spcAft>
            </a:pPr>
            <a:r>
              <a:rPr kumimoji="1" lang="en-US" altLang="zh-CN" sz="2799" b="1" dirty="0">
                <a:ln w="3175">
                  <a:solidFill>
                    <a:srgbClr val="000000">
                      <a:lumMod val="85000"/>
                      <a:lumOff val="15000"/>
                    </a:srgbClr>
                  </a:solidFill>
                </a:ln>
                <a:noFill/>
                <a:latin typeface="优设标题黑" panose="00000500000000000000" pitchFamily="2" charset="-122"/>
                <a:ea typeface="优设标题黑" panose="00000500000000000000" pitchFamily="2" charset="-122"/>
              </a:rPr>
              <a:t>CONTENTS</a:t>
            </a:r>
            <a:endParaRPr kumimoji="1" lang="zh-CN" altLang="en-US" sz="2799" b="1" dirty="0">
              <a:ln w="3175">
                <a:solidFill>
                  <a:srgbClr val="000000">
                    <a:lumMod val="85000"/>
                    <a:lumOff val="15000"/>
                  </a:srgbClr>
                </a:solidFill>
              </a:ln>
              <a:noFill/>
              <a:latin typeface="优设标题黑" panose="00000500000000000000" pitchFamily="2" charset="-122"/>
              <a:ea typeface="优设标题黑" panose="00000500000000000000" pitchFamily="2" charset="-122"/>
            </a:endParaRPr>
          </a:p>
        </p:txBody>
      </p:sp>
      <p:sp>
        <p:nvSpPr>
          <p:cNvPr id="22" name="文本框 21">
            <a:extLst>
              <a:ext uri="{FF2B5EF4-FFF2-40B4-BE49-F238E27FC236}">
                <a16:creationId xmlns:a16="http://schemas.microsoft.com/office/drawing/2014/main" id="{CF170645-6A54-7A40-B8B6-B215CCB7F77D}"/>
              </a:ext>
            </a:extLst>
          </p:cNvPr>
          <p:cNvSpPr txBox="1"/>
          <p:nvPr/>
        </p:nvSpPr>
        <p:spPr>
          <a:xfrm>
            <a:off x="5047013" y="2106777"/>
            <a:ext cx="2303836" cy="523092"/>
          </a:xfrm>
          <a:prstGeom prst="rect">
            <a:avLst/>
          </a:prstGeom>
          <a:noFill/>
        </p:spPr>
        <p:txBody>
          <a:bodyPr wrap="none" rtlCol="0">
            <a:spAutoFit/>
          </a:bodyPr>
          <a:lstStyle/>
          <a:p>
            <a:pPr defTabSz="914034" fontAlgn="base">
              <a:spcBef>
                <a:spcPct val="0"/>
              </a:spcBef>
              <a:spcAft>
                <a:spcPct val="0"/>
              </a:spcAft>
            </a:pPr>
            <a:r>
              <a:rPr kumimoji="1" lang="en-US" altLang="zh-CN" sz="2799" b="1" dirty="0">
                <a:solidFill>
                  <a:srgbClr val="000000">
                    <a:lumMod val="85000"/>
                    <a:lumOff val="15000"/>
                  </a:srgbClr>
                </a:solidFill>
                <a:latin typeface="优设标题黑" panose="00000500000000000000" pitchFamily="2" charset="-122"/>
                <a:ea typeface="优设标题黑" panose="00000500000000000000" pitchFamily="2" charset="-122"/>
              </a:rPr>
              <a:t>CONTENTS</a:t>
            </a:r>
            <a:endParaRPr kumimoji="1" lang="zh-CN" altLang="en-US" sz="2799" b="1" dirty="0">
              <a:solidFill>
                <a:srgbClr val="000000">
                  <a:lumMod val="85000"/>
                  <a:lumOff val="15000"/>
                </a:srgbClr>
              </a:solidFill>
              <a:latin typeface="优设标题黑" panose="00000500000000000000" pitchFamily="2" charset="-122"/>
              <a:ea typeface="优设标题黑" panose="00000500000000000000" pitchFamily="2" charset="-122"/>
            </a:endParaRPr>
          </a:p>
        </p:txBody>
      </p:sp>
    </p:spTree>
    <p:extLst>
      <p:ext uri="{BB962C8B-B14F-4D97-AF65-F5344CB8AC3E}">
        <p14:creationId xmlns:p14="http://schemas.microsoft.com/office/powerpoint/2010/main" val="19594536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blinds(horizontal)">
                                      <p:cBhvr>
                                        <p:cTn id="7" dur="500"/>
                                        <p:tgtEl>
                                          <p:spTgt spid="7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4"/>
                                        </p:tgtEl>
                                        <p:attrNameLst>
                                          <p:attrName>style.visibility</p:attrName>
                                        </p:attrNameLst>
                                      </p:cBhvr>
                                      <p:to>
                                        <p:strVal val="visible"/>
                                      </p:to>
                                    </p:set>
                                    <p:animEffect transition="in" filter="blinds(horizontal)">
                                      <p:cBhvr>
                                        <p:cTn id="10" dur="500"/>
                                        <p:tgtEl>
                                          <p:spTgt spid="7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5"/>
                                        </p:tgtEl>
                                        <p:attrNameLst>
                                          <p:attrName>style.visibility</p:attrName>
                                        </p:attrNameLst>
                                      </p:cBhvr>
                                      <p:to>
                                        <p:strVal val="visible"/>
                                      </p:to>
                                    </p:set>
                                    <p:animEffect transition="in" filter="blinds(horizontal)">
                                      <p:cBhvr>
                                        <p:cTn id="13" dur="500"/>
                                        <p:tgtEl>
                                          <p:spTgt spid="7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6"/>
                                        </p:tgtEl>
                                        <p:attrNameLst>
                                          <p:attrName>style.visibility</p:attrName>
                                        </p:attrNameLst>
                                      </p:cBhvr>
                                      <p:to>
                                        <p:strVal val="visible"/>
                                      </p:to>
                                    </p:set>
                                    <p:animEffect transition="in" filter="blinds(horizontal)">
                                      <p:cBhvr>
                                        <p:cTn id="16" dur="500"/>
                                        <p:tgtEl>
                                          <p:spTgt spid="7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blinds(horizontal)">
                                      <p:cBhvr>
                                        <p:cTn id="19" dur="500"/>
                                        <p:tgtEl>
                                          <p:spTgt spid="7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78"/>
                                        </p:tgtEl>
                                        <p:attrNameLst>
                                          <p:attrName>style.visibility</p:attrName>
                                        </p:attrNameLst>
                                      </p:cBhvr>
                                      <p:to>
                                        <p:strVal val="visible"/>
                                      </p:to>
                                    </p:set>
                                    <p:animEffect transition="in" filter="blinds(horizontal)">
                                      <p:cBhvr>
                                        <p:cTn id="22" dur="500"/>
                                        <p:tgtEl>
                                          <p:spTgt spid="7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79"/>
                                        </p:tgtEl>
                                        <p:attrNameLst>
                                          <p:attrName>style.visibility</p:attrName>
                                        </p:attrNameLst>
                                      </p:cBhvr>
                                      <p:to>
                                        <p:strVal val="visible"/>
                                      </p:to>
                                    </p:set>
                                    <p:animEffect transition="in" filter="blinds(horizontal)">
                                      <p:cBhvr>
                                        <p:cTn id="25" dur="500"/>
                                        <p:tgtEl>
                                          <p:spTgt spid="7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80"/>
                                        </p:tgtEl>
                                        <p:attrNameLst>
                                          <p:attrName>style.visibility</p:attrName>
                                        </p:attrNameLst>
                                      </p:cBhvr>
                                      <p:to>
                                        <p:strVal val="visible"/>
                                      </p:to>
                                    </p:set>
                                    <p:animEffect transition="in" filter="blinds(horizontal)">
                                      <p:cBhvr>
                                        <p:cTn id="28" dur="500"/>
                                        <p:tgtEl>
                                          <p:spTgt spid="80"/>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linds(horizontal)">
                                      <p:cBhvr>
                                        <p:cTn id="34" dur="500"/>
                                        <p:tgtEl>
                                          <p:spTgt spid="16"/>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linds(horizontal)">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5" grpId="0" animBg="1"/>
      <p:bldP spid="76" grpId="0" animBg="1"/>
      <p:bldP spid="77" grpId="0"/>
      <p:bldP spid="78" grpId="0"/>
      <p:bldP spid="79" grpId="0"/>
      <p:bldP spid="80" grpId="0"/>
      <p:bldP spid="2" grpId="0"/>
      <p:bldP spid="16" grpId="0"/>
      <p:bldP spid="17" grpId="0"/>
      <p:bldP spid="1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121658">
            <a:extLst>
              <a:ext uri="{FF2B5EF4-FFF2-40B4-BE49-F238E27FC236}">
                <a16:creationId xmlns:a16="http://schemas.microsoft.com/office/drawing/2014/main" id="{6A8FA582-AB00-44D3-B431-CE61C080A739}"/>
              </a:ext>
            </a:extLst>
          </p:cNvPr>
          <p:cNvSpPr txBox="1"/>
          <p:nvPr/>
        </p:nvSpPr>
        <p:spPr>
          <a:xfrm>
            <a:off x="3086787" y="1856303"/>
            <a:ext cx="7432967" cy="3731278"/>
          </a:xfrm>
          <a:prstGeom prst="rect">
            <a:avLst/>
          </a:prstGeom>
        </p:spPr>
        <p:txBody>
          <a:bodyPr wrap="square">
            <a:spAutoFit/>
          </a:bodyPr>
          <a:lstStyle>
            <a:defPPr>
              <a:defRPr lang="zh-CN"/>
            </a:defPPr>
            <a:lvl1pPr>
              <a:defRPr sz="2000" b="1">
                <a:latin typeface="微软雅黑" panose="020B0503020204020204" pitchFamily="34" charset="-122"/>
                <a:ea typeface="微软雅黑" panose="020B0503020204020204" pitchFamily="34" charset="-122"/>
                <a:cs typeface="+mn-ea"/>
              </a:defRPr>
            </a:lvl1pPr>
          </a:lstStyle>
          <a:p>
            <a:pPr defTabSz="914034" fontAlgn="base">
              <a:lnSpc>
                <a:spcPct val="150000"/>
              </a:lnSpc>
            </a:pPr>
            <a:r>
              <a:rPr lang="zh-CN" altLang="en-US" b="0" dirty="0">
                <a:solidFill>
                  <a:srgbClr val="000000"/>
                </a:solidFill>
                <a:latin typeface="优设标题黑" panose="00000500000000000000" pitchFamily="2" charset="-122"/>
                <a:ea typeface="优设标题黑" panose="00000500000000000000" pitchFamily="2" charset="-122"/>
              </a:rPr>
              <a:t>（</a:t>
            </a:r>
            <a:r>
              <a:rPr lang="en-US" altLang="zh-CN" b="0" dirty="0">
                <a:solidFill>
                  <a:srgbClr val="000000"/>
                </a:solidFill>
                <a:latin typeface="优设标题黑" panose="00000500000000000000" pitchFamily="2" charset="-122"/>
                <a:ea typeface="优设标题黑" panose="00000500000000000000" pitchFamily="2" charset="-122"/>
              </a:rPr>
              <a:t>1</a:t>
            </a:r>
            <a:r>
              <a:rPr lang="zh-CN" altLang="en-US" b="0" dirty="0">
                <a:solidFill>
                  <a:srgbClr val="000000"/>
                </a:solidFill>
                <a:latin typeface="优设标题黑" panose="00000500000000000000" pitchFamily="2" charset="-122"/>
                <a:ea typeface="优设标题黑" panose="00000500000000000000" pitchFamily="2" charset="-122"/>
              </a:rPr>
              <a:t>）确定数据分析目标。根据直播数据进行分析，找出不满意的数据并进行针对性分析。</a:t>
            </a:r>
          </a:p>
          <a:p>
            <a:pPr defTabSz="914034" fontAlgn="base">
              <a:lnSpc>
                <a:spcPct val="150000"/>
              </a:lnSpc>
            </a:pPr>
            <a:r>
              <a:rPr lang="zh-CN" altLang="en-US" b="0" dirty="0">
                <a:solidFill>
                  <a:srgbClr val="000000"/>
                </a:solidFill>
                <a:latin typeface="优设标题黑" panose="00000500000000000000" pitchFamily="2" charset="-122"/>
                <a:ea typeface="优设标题黑" panose="00000500000000000000" pitchFamily="2" charset="-122"/>
              </a:rPr>
              <a:t>（</a:t>
            </a:r>
            <a:r>
              <a:rPr lang="en-US" altLang="zh-CN" b="0" dirty="0">
                <a:solidFill>
                  <a:srgbClr val="000000"/>
                </a:solidFill>
                <a:latin typeface="优设标题黑" panose="00000500000000000000" pitchFamily="2" charset="-122"/>
                <a:ea typeface="优设标题黑" panose="00000500000000000000" pitchFamily="2" charset="-122"/>
              </a:rPr>
              <a:t>2</a:t>
            </a:r>
            <a:r>
              <a:rPr lang="zh-CN" altLang="en-US" b="0" dirty="0">
                <a:solidFill>
                  <a:srgbClr val="000000"/>
                </a:solidFill>
                <a:latin typeface="优设标题黑" panose="00000500000000000000" pitchFamily="2" charset="-122"/>
                <a:ea typeface="优设标题黑" panose="00000500000000000000" pitchFamily="2" charset="-122"/>
              </a:rPr>
              <a:t>）确定需要分析的数据后，对相关数据进行抓取和整理，形成数据表格。</a:t>
            </a:r>
          </a:p>
          <a:p>
            <a:pPr defTabSz="914034" fontAlgn="base">
              <a:lnSpc>
                <a:spcPct val="150000"/>
              </a:lnSpc>
            </a:pPr>
            <a:r>
              <a:rPr lang="zh-CN" altLang="en-US" b="0" dirty="0">
                <a:solidFill>
                  <a:srgbClr val="000000"/>
                </a:solidFill>
                <a:latin typeface="优设标题黑" panose="00000500000000000000" pitchFamily="2" charset="-122"/>
                <a:ea typeface="优设标题黑" panose="00000500000000000000" pitchFamily="2" charset="-122"/>
              </a:rPr>
              <a:t>（</a:t>
            </a:r>
            <a:r>
              <a:rPr lang="en-US" altLang="zh-CN" b="0" dirty="0">
                <a:solidFill>
                  <a:srgbClr val="000000"/>
                </a:solidFill>
                <a:latin typeface="优设标题黑" panose="00000500000000000000" pitchFamily="2" charset="-122"/>
                <a:ea typeface="优设标题黑" panose="00000500000000000000" pitchFamily="2" charset="-122"/>
              </a:rPr>
              <a:t>3</a:t>
            </a:r>
            <a:r>
              <a:rPr lang="zh-CN" altLang="en-US" b="0" dirty="0">
                <a:solidFill>
                  <a:srgbClr val="000000"/>
                </a:solidFill>
                <a:latin typeface="优设标题黑" panose="00000500000000000000" pitchFamily="2" charset="-122"/>
                <a:ea typeface="优设标题黑" panose="00000500000000000000" pitchFamily="2" charset="-122"/>
              </a:rPr>
              <a:t>）通过不同的分析方法，对整理的数据进行分析，整合出不足的地方。</a:t>
            </a:r>
          </a:p>
          <a:p>
            <a:pPr defTabSz="914034" fontAlgn="base">
              <a:lnSpc>
                <a:spcPct val="150000"/>
              </a:lnSpc>
            </a:pPr>
            <a:r>
              <a:rPr lang="zh-CN" altLang="en-US" b="0" dirty="0">
                <a:solidFill>
                  <a:srgbClr val="000000"/>
                </a:solidFill>
                <a:latin typeface="优设标题黑" panose="00000500000000000000" pitchFamily="2" charset="-122"/>
                <a:ea typeface="优设标题黑" panose="00000500000000000000" pitchFamily="2" charset="-122"/>
              </a:rPr>
              <a:t>（</a:t>
            </a:r>
            <a:r>
              <a:rPr lang="en-US" altLang="zh-CN" b="0" dirty="0">
                <a:solidFill>
                  <a:srgbClr val="000000"/>
                </a:solidFill>
                <a:latin typeface="优设标题黑" panose="00000500000000000000" pitchFamily="2" charset="-122"/>
                <a:ea typeface="优设标题黑" panose="00000500000000000000" pitchFamily="2" charset="-122"/>
              </a:rPr>
              <a:t>4</a:t>
            </a:r>
            <a:r>
              <a:rPr lang="zh-CN" altLang="en-US" b="0" dirty="0">
                <a:solidFill>
                  <a:srgbClr val="000000"/>
                </a:solidFill>
                <a:latin typeface="优设标题黑" panose="00000500000000000000" pitchFamily="2" charset="-122"/>
                <a:ea typeface="优设标题黑" panose="00000500000000000000" pitchFamily="2" charset="-122"/>
              </a:rPr>
              <a:t>）分析不足的原因，并回顾直播时的情景。</a:t>
            </a:r>
          </a:p>
          <a:p>
            <a:pPr defTabSz="914034" fontAlgn="base">
              <a:lnSpc>
                <a:spcPct val="150000"/>
              </a:lnSpc>
            </a:pPr>
            <a:r>
              <a:rPr lang="zh-CN" altLang="en-US" b="0" dirty="0">
                <a:solidFill>
                  <a:srgbClr val="000000"/>
                </a:solidFill>
                <a:latin typeface="优设标题黑" panose="00000500000000000000" pitchFamily="2" charset="-122"/>
                <a:ea typeface="优设标题黑" panose="00000500000000000000" pitchFamily="2" charset="-122"/>
              </a:rPr>
              <a:t>（</a:t>
            </a:r>
            <a:r>
              <a:rPr lang="en-US" altLang="zh-CN" b="0" dirty="0">
                <a:solidFill>
                  <a:srgbClr val="000000"/>
                </a:solidFill>
                <a:latin typeface="优设标题黑" panose="00000500000000000000" pitchFamily="2" charset="-122"/>
                <a:ea typeface="优设标题黑" panose="00000500000000000000" pitchFamily="2" charset="-122"/>
              </a:rPr>
              <a:t>5</a:t>
            </a:r>
            <a:r>
              <a:rPr lang="zh-CN" altLang="en-US" b="0" dirty="0">
                <a:solidFill>
                  <a:srgbClr val="000000"/>
                </a:solidFill>
                <a:latin typeface="优设标题黑" panose="00000500000000000000" pitchFamily="2" charset="-122"/>
                <a:ea typeface="优设标题黑" panose="00000500000000000000" pitchFamily="2" charset="-122"/>
              </a:rPr>
              <a:t>）将讨论总结出的原因记录下来，撰写复盘报告。</a:t>
            </a:r>
          </a:p>
        </p:txBody>
      </p:sp>
      <p:grpSp>
        <p:nvGrpSpPr>
          <p:cNvPr id="2" name="545950">
            <a:extLst>
              <a:ext uri="{FF2B5EF4-FFF2-40B4-BE49-F238E27FC236}">
                <a16:creationId xmlns:a16="http://schemas.microsoft.com/office/drawing/2014/main" id="{BBF2A09E-6BF9-4793-8AA3-4D5907B5A9E9}"/>
              </a:ext>
            </a:extLst>
          </p:cNvPr>
          <p:cNvGrpSpPr/>
          <p:nvPr/>
        </p:nvGrpSpPr>
        <p:grpSpPr>
          <a:xfrm>
            <a:off x="1233095" y="3012958"/>
            <a:ext cx="1690305" cy="1690304"/>
            <a:chOff x="1153706" y="2353777"/>
            <a:chExt cx="1690965" cy="1690964"/>
          </a:xfrm>
        </p:grpSpPr>
        <p:sp>
          <p:nvSpPr>
            <p:cNvPr id="54" name="974014">
              <a:extLst>
                <a:ext uri="{FF2B5EF4-FFF2-40B4-BE49-F238E27FC236}">
                  <a16:creationId xmlns:a16="http://schemas.microsoft.com/office/drawing/2014/main" id="{47BCE890-A568-4496-BEDB-93BC45ECB574}"/>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55" name="719295">
              <a:extLst>
                <a:ext uri="{FF2B5EF4-FFF2-40B4-BE49-F238E27FC236}">
                  <a16:creationId xmlns:a16="http://schemas.microsoft.com/office/drawing/2014/main" id="{4EB79771-49E6-47F9-803B-4CF9B77B436C}"/>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56" name="180615">
              <a:extLst>
                <a:ext uri="{FF2B5EF4-FFF2-40B4-BE49-F238E27FC236}">
                  <a16:creationId xmlns:a16="http://schemas.microsoft.com/office/drawing/2014/main" id="{76995BED-C966-4CA4-A7AF-AC4CAF6EAA65}"/>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57" name="925896">
              <a:extLst>
                <a:ext uri="{FF2B5EF4-FFF2-40B4-BE49-F238E27FC236}">
                  <a16:creationId xmlns:a16="http://schemas.microsoft.com/office/drawing/2014/main" id="{DDDF7645-327C-4771-AB1A-2192D7E2632C}"/>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60" name="023971">
            <a:extLst>
              <a:ext uri="{FF2B5EF4-FFF2-40B4-BE49-F238E27FC236}">
                <a16:creationId xmlns:a16="http://schemas.microsoft.com/office/drawing/2014/main" id="{9CFBEEA6-26AD-4234-885E-4DA0C52B1F78}"/>
              </a:ext>
            </a:extLst>
          </p:cNvPr>
          <p:cNvSpPr/>
          <p:nvPr/>
        </p:nvSpPr>
        <p:spPr bwMode="auto">
          <a:xfrm>
            <a:off x="1316640" y="2180527"/>
            <a:ext cx="1523213" cy="508417"/>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2400" dirty="0">
                <a:solidFill>
                  <a:srgbClr val="FFFFFF"/>
                </a:solidFill>
                <a:latin typeface="优设标题黑" panose="00000500000000000000" pitchFamily="2" charset="-122"/>
                <a:ea typeface="优设标题黑" panose="00000500000000000000" pitchFamily="2" charset="-122"/>
              </a:rPr>
              <a:t>实训方法</a:t>
            </a:r>
          </a:p>
        </p:txBody>
      </p:sp>
      <p:sp>
        <p:nvSpPr>
          <p:cNvPr id="4" name="613131">
            <a:extLst>
              <a:ext uri="{FF2B5EF4-FFF2-40B4-BE49-F238E27FC236}">
                <a16:creationId xmlns:a16="http://schemas.microsoft.com/office/drawing/2014/main" id="{068B8E7B-0CFB-77BA-936D-1955F0BB0AD6}"/>
              </a:ext>
            </a:extLst>
          </p:cNvPr>
          <p:cNvSpPr/>
          <p:nvPr/>
        </p:nvSpPr>
        <p:spPr>
          <a:xfrm>
            <a:off x="1726224" y="1034960"/>
            <a:ext cx="9212779"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实训任务九、撰写直播数据复盘报告</a:t>
            </a:r>
          </a:p>
        </p:txBody>
      </p:sp>
    </p:spTree>
    <p:extLst>
      <p:ext uri="{BB962C8B-B14F-4D97-AF65-F5344CB8AC3E}">
        <p14:creationId xmlns:p14="http://schemas.microsoft.com/office/powerpoint/2010/main" val="2885908741"/>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1EC0ACB7-1FA9-46EA-B3E7-3E198AB59B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4479" y="-2209448"/>
            <a:ext cx="14367908" cy="10775931"/>
          </a:xfrm>
          <a:prstGeom prst="rect">
            <a:avLst/>
          </a:prstGeom>
        </p:spPr>
      </p:pic>
      <p:pic>
        <p:nvPicPr>
          <p:cNvPr id="13" name="图片 12">
            <a:extLst>
              <a:ext uri="{FF2B5EF4-FFF2-40B4-BE49-F238E27FC236}">
                <a16:creationId xmlns:a16="http://schemas.microsoft.com/office/drawing/2014/main" id="{F422BDFB-9868-7648-A9D7-8C9FDFED712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26880" y="1951166"/>
            <a:ext cx="3865120" cy="3251508"/>
          </a:xfrm>
          <a:prstGeom prst="rect">
            <a:avLst/>
          </a:prstGeom>
        </p:spPr>
      </p:pic>
      <p:pic>
        <p:nvPicPr>
          <p:cNvPr id="11" name="图片 10">
            <a:extLst>
              <a:ext uri="{FF2B5EF4-FFF2-40B4-BE49-F238E27FC236}">
                <a16:creationId xmlns:a16="http://schemas.microsoft.com/office/drawing/2014/main" id="{2F100631-D62C-4371-94E8-AAD8994F5C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19550" y="5058791"/>
            <a:ext cx="1342603" cy="915296"/>
          </a:xfrm>
          <a:prstGeom prst="rect">
            <a:avLst/>
          </a:prstGeom>
        </p:spPr>
      </p:pic>
      <p:sp>
        <p:nvSpPr>
          <p:cNvPr id="12" name="文本框 11">
            <a:extLst>
              <a:ext uri="{FF2B5EF4-FFF2-40B4-BE49-F238E27FC236}">
                <a16:creationId xmlns:a16="http://schemas.microsoft.com/office/drawing/2014/main" id="{9C32CEE9-80A5-4615-9831-FAD136A10AC5}"/>
              </a:ext>
            </a:extLst>
          </p:cNvPr>
          <p:cNvSpPr txBox="1"/>
          <p:nvPr/>
        </p:nvSpPr>
        <p:spPr>
          <a:xfrm>
            <a:off x="1783462" y="2312755"/>
            <a:ext cx="4637616" cy="1015343"/>
          </a:xfrm>
          <a:prstGeom prst="rect">
            <a:avLst/>
          </a:prstGeom>
          <a:noFill/>
        </p:spPr>
        <p:txBody>
          <a:bodyPr wrap="none" rtlCol="0">
            <a:spAutoFit/>
          </a:bodyPr>
          <a:lstStyle/>
          <a:p>
            <a:pPr defTabSz="914034" fontAlgn="base">
              <a:spcBef>
                <a:spcPct val="0"/>
              </a:spcBef>
              <a:spcAft>
                <a:spcPct val="0"/>
              </a:spcAft>
            </a:pPr>
            <a:r>
              <a:rPr lang="en-US" altLang="zh-CN" sz="5998" b="1" dirty="0">
                <a:solidFill>
                  <a:srgbClr val="00B0F0"/>
                </a:solidFill>
                <a:latin typeface="优设标题黑" panose="00000500000000000000" pitchFamily="2" charset="-122"/>
                <a:ea typeface="优设标题黑" panose="00000500000000000000" pitchFamily="2" charset="-122"/>
              </a:rPr>
              <a:t>Ready Go</a:t>
            </a:r>
            <a:r>
              <a:rPr lang="zh-CN" altLang="en-US" sz="5998" b="1" dirty="0">
                <a:solidFill>
                  <a:srgbClr val="00B0F0"/>
                </a:solidFill>
                <a:latin typeface="优设标题黑" panose="00000500000000000000" pitchFamily="2" charset="-122"/>
                <a:ea typeface="优设标题黑" panose="00000500000000000000" pitchFamily="2" charset="-122"/>
              </a:rPr>
              <a:t>！</a:t>
            </a:r>
          </a:p>
        </p:txBody>
      </p:sp>
      <p:pic>
        <p:nvPicPr>
          <p:cNvPr id="17" name="图片 16">
            <a:extLst>
              <a:ext uri="{FF2B5EF4-FFF2-40B4-BE49-F238E27FC236}">
                <a16:creationId xmlns:a16="http://schemas.microsoft.com/office/drawing/2014/main" id="{C6D1CD92-75EA-4784-904B-78A3C23A69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04955" y="1949438"/>
            <a:ext cx="1741975" cy="1741975"/>
          </a:xfrm>
          <a:prstGeom prst="rect">
            <a:avLst/>
          </a:prstGeom>
        </p:spPr>
      </p:pic>
      <p:sp>
        <p:nvSpPr>
          <p:cNvPr id="2" name="文本框 1">
            <a:extLst>
              <a:ext uri="{FF2B5EF4-FFF2-40B4-BE49-F238E27FC236}">
                <a16:creationId xmlns:a16="http://schemas.microsoft.com/office/drawing/2014/main" id="{F15D1ABD-7CDC-833A-87C8-34A0E7F42925}"/>
              </a:ext>
            </a:extLst>
          </p:cNvPr>
          <p:cNvSpPr txBox="1"/>
          <p:nvPr/>
        </p:nvSpPr>
        <p:spPr>
          <a:xfrm>
            <a:off x="1102315" y="1086487"/>
            <a:ext cx="4715137" cy="707566"/>
          </a:xfrm>
          <a:prstGeom prst="rect">
            <a:avLst/>
          </a:prstGeom>
          <a:noFill/>
        </p:spPr>
        <p:txBody>
          <a:bodyPr wrap="none" rtlCol="0">
            <a:spAutoFit/>
          </a:bodyPr>
          <a:lstStyle/>
          <a:p>
            <a:pPr defTabSz="914034" fontAlgn="base">
              <a:spcBef>
                <a:spcPct val="0"/>
              </a:spcBef>
              <a:spcAft>
                <a:spcPct val="0"/>
              </a:spcAft>
            </a:pPr>
            <a:r>
              <a:rPr kumimoji="1" lang="en-US" altLang="zh-CN" sz="3998" b="1" dirty="0">
                <a:latin typeface="优设标题黑" panose="00000500000000000000" pitchFamily="2" charset="-122"/>
                <a:ea typeface="优设标题黑" panose="00000500000000000000" pitchFamily="2" charset="-122"/>
              </a:rPr>
              <a:t>LIVE BROADCAST</a:t>
            </a:r>
            <a:endParaRPr kumimoji="1" lang="zh-CN" altLang="en-US" sz="3998" b="1" dirty="0">
              <a:latin typeface="优设标题黑" panose="00000500000000000000" pitchFamily="2" charset="-122"/>
              <a:ea typeface="优设标题黑" panose="00000500000000000000" pitchFamily="2" charset="-122"/>
            </a:endParaRPr>
          </a:p>
        </p:txBody>
      </p:sp>
      <p:sp>
        <p:nvSpPr>
          <p:cNvPr id="3" name="文本框 2">
            <a:extLst>
              <a:ext uri="{FF2B5EF4-FFF2-40B4-BE49-F238E27FC236}">
                <a16:creationId xmlns:a16="http://schemas.microsoft.com/office/drawing/2014/main" id="{5E5B76EA-912F-A504-930A-455EEDD8BAE6}"/>
              </a:ext>
            </a:extLst>
          </p:cNvPr>
          <p:cNvSpPr txBox="1"/>
          <p:nvPr/>
        </p:nvSpPr>
        <p:spPr>
          <a:xfrm>
            <a:off x="3032074" y="3576920"/>
            <a:ext cx="5570756" cy="1015343"/>
          </a:xfrm>
          <a:prstGeom prst="rect">
            <a:avLst/>
          </a:prstGeom>
          <a:noFill/>
        </p:spPr>
        <p:txBody>
          <a:bodyPr wrap="none" rtlCol="0">
            <a:spAutoFit/>
          </a:bodyPr>
          <a:lstStyle/>
          <a:p>
            <a:pPr defTabSz="914034" fontAlgn="base">
              <a:spcBef>
                <a:spcPct val="0"/>
              </a:spcBef>
              <a:spcAft>
                <a:spcPct val="0"/>
              </a:spcAft>
            </a:pPr>
            <a:r>
              <a:rPr lang="zh-CN" altLang="en-US" sz="5998" b="1" dirty="0">
                <a:ln w="12700">
                  <a:solidFill>
                    <a:srgbClr val="000000">
                      <a:lumMod val="85000"/>
                      <a:lumOff val="15000"/>
                    </a:srgbClr>
                  </a:solidFill>
                </a:ln>
                <a:solidFill>
                  <a:schemeClr val="accent1"/>
                </a:solidFill>
                <a:latin typeface="优设标题黑" panose="00000500000000000000" pitchFamily="2" charset="-122"/>
                <a:ea typeface="优设标题黑" panose="00000500000000000000" pitchFamily="2" charset="-122"/>
              </a:rPr>
              <a:t>直播营销与运营</a:t>
            </a:r>
          </a:p>
        </p:txBody>
      </p:sp>
    </p:spTree>
    <p:extLst>
      <p:ext uri="{BB962C8B-B14F-4D97-AF65-F5344CB8AC3E}">
        <p14:creationId xmlns:p14="http://schemas.microsoft.com/office/powerpoint/2010/main" val="24728758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Lst>
  </p:timing>
  <p:extLst>
    <p:ext uri="{E180D4A7-C9FB-4DFB-919C-405C955672EB}">
      <p14:showEvtLst xmlns:p14="http://schemas.microsoft.com/office/powerpoint/2010/main">
        <p14:playEvt time="69" objId="2"/>
      </p14:showEvtLst>
    </p:ext>
  </p:extLs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F2DD4E3-7EDB-4C5B-A4ED-C04FCD7B34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4264" y="-964351"/>
            <a:ext cx="9981862" cy="7459966"/>
          </a:xfrm>
          <a:prstGeom prst="rect">
            <a:avLst/>
          </a:prstGeom>
        </p:spPr>
      </p:pic>
      <p:sp>
        <p:nvSpPr>
          <p:cNvPr id="84" name="664867">
            <a:extLst>
              <a:ext uri="{FF2B5EF4-FFF2-40B4-BE49-F238E27FC236}">
                <a16:creationId xmlns:a16="http://schemas.microsoft.com/office/drawing/2014/main" id="{431A54DB-08BF-49CF-A8C2-0A0DF4E4215E}"/>
              </a:ext>
            </a:extLst>
          </p:cNvPr>
          <p:cNvSpPr txBox="1"/>
          <p:nvPr/>
        </p:nvSpPr>
        <p:spPr>
          <a:xfrm>
            <a:off x="8987315" y="4709775"/>
            <a:ext cx="3039843" cy="369204"/>
          </a:xfrm>
          <a:prstGeom prst="rect">
            <a:avLst/>
          </a:prstGeom>
          <a:noFill/>
        </p:spPr>
        <p:txBody>
          <a:bodyPr wrap="square" rtlCol="0">
            <a:spAutoFit/>
          </a:body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数据分析与直播数据分析</a:t>
            </a:r>
          </a:p>
        </p:txBody>
      </p:sp>
      <p:sp>
        <p:nvSpPr>
          <p:cNvPr id="86" name="871467">
            <a:extLst>
              <a:ext uri="{FF2B5EF4-FFF2-40B4-BE49-F238E27FC236}">
                <a16:creationId xmlns:a16="http://schemas.microsoft.com/office/drawing/2014/main" id="{074AF0F1-C04B-4D65-9391-55D90D3FA7F6}"/>
              </a:ext>
            </a:extLst>
          </p:cNvPr>
          <p:cNvSpPr txBox="1"/>
          <p:nvPr/>
        </p:nvSpPr>
        <p:spPr>
          <a:xfrm>
            <a:off x="8968489" y="5159607"/>
            <a:ext cx="3403903" cy="369204"/>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直播数据分析流程</a:t>
            </a:r>
          </a:p>
        </p:txBody>
      </p:sp>
      <p:sp>
        <p:nvSpPr>
          <p:cNvPr id="14" name="矩形 13">
            <a:extLst>
              <a:ext uri="{FF2B5EF4-FFF2-40B4-BE49-F238E27FC236}">
                <a16:creationId xmlns:a16="http://schemas.microsoft.com/office/drawing/2014/main" id="{31426F7C-CF3B-C84B-B9FD-A05E2F6301F5}"/>
              </a:ext>
            </a:extLst>
          </p:cNvPr>
          <p:cNvSpPr/>
          <p:nvPr/>
        </p:nvSpPr>
        <p:spPr>
          <a:xfrm>
            <a:off x="3698667" y="1620210"/>
            <a:ext cx="5899949" cy="2122761"/>
          </a:xfrm>
          <a:prstGeom prst="rect">
            <a:avLst/>
          </a:prstGeom>
        </p:spPr>
        <p:txBody>
          <a:bodyPr wrap="square">
            <a:spAutoFit/>
          </a:bodyPr>
          <a:lstStyle/>
          <a:p>
            <a:pPr algn="dist" defTabSz="914034" fontAlgn="base">
              <a:spcBef>
                <a:spcPct val="0"/>
              </a:spcBef>
              <a:spcAft>
                <a:spcPct val="0"/>
              </a:spcAft>
              <a:defRPr/>
            </a:pPr>
            <a:r>
              <a:rPr lang="zh-CN" altLang="en-US" sz="6597" b="1" dirty="0">
                <a:solidFill>
                  <a:srgbClr val="FFFFFF"/>
                </a:solidFill>
                <a:latin typeface="优设标题黑" panose="00000500000000000000" pitchFamily="2" charset="-122"/>
                <a:ea typeface="优设标题黑" panose="00000500000000000000" pitchFamily="2" charset="-122"/>
              </a:rPr>
              <a:t>明确直播数据</a:t>
            </a:r>
          </a:p>
          <a:p>
            <a:pPr algn="dist" defTabSz="914034" fontAlgn="base">
              <a:spcBef>
                <a:spcPct val="0"/>
              </a:spcBef>
              <a:spcAft>
                <a:spcPct val="0"/>
              </a:spcAft>
              <a:defRPr/>
            </a:pPr>
            <a:r>
              <a:rPr lang="zh-CN" altLang="en-US" sz="6597" b="1" dirty="0">
                <a:solidFill>
                  <a:srgbClr val="FFFFFF"/>
                </a:solidFill>
                <a:latin typeface="优设标题黑" panose="00000500000000000000" pitchFamily="2" charset="-122"/>
                <a:ea typeface="优设标题黑" panose="00000500000000000000" pitchFamily="2" charset="-122"/>
              </a:rPr>
              <a:t>分析流程</a:t>
            </a:r>
          </a:p>
        </p:txBody>
      </p:sp>
      <p:sp>
        <p:nvSpPr>
          <p:cNvPr id="3" name="文本框 2">
            <a:extLst>
              <a:ext uri="{FF2B5EF4-FFF2-40B4-BE49-F238E27FC236}">
                <a16:creationId xmlns:a16="http://schemas.microsoft.com/office/drawing/2014/main" id="{2EFB6B22-AD79-4D42-93EF-F2191749455C}"/>
              </a:ext>
            </a:extLst>
          </p:cNvPr>
          <p:cNvSpPr txBox="1"/>
          <p:nvPr/>
        </p:nvSpPr>
        <p:spPr>
          <a:xfrm>
            <a:off x="2593384" y="2003735"/>
            <a:ext cx="1648208" cy="1508105"/>
          </a:xfrm>
          <a:prstGeom prst="rect">
            <a:avLst/>
          </a:prstGeom>
          <a:noFill/>
        </p:spPr>
        <p:txBody>
          <a:bodyPr wrap="none" rtlCol="0">
            <a:spAutoFit/>
          </a:bodyPr>
          <a:lstStyle/>
          <a:p>
            <a:pPr defTabSz="914034" fontAlgn="base">
              <a:spcBef>
                <a:spcPct val="0"/>
              </a:spcBef>
              <a:spcAft>
                <a:spcPct val="0"/>
              </a:spcAft>
            </a:pPr>
            <a:r>
              <a:rPr kumimoji="1" lang="en-US" altLang="zh-CN" sz="3200" b="1" dirty="0">
                <a:solidFill>
                  <a:schemeClr val="bg1"/>
                </a:solidFill>
                <a:latin typeface="优设标题黑" panose="00000500000000000000" pitchFamily="2" charset="-122"/>
                <a:ea typeface="优设标题黑" panose="00000500000000000000" pitchFamily="2" charset="-122"/>
              </a:rPr>
              <a:t>PART </a:t>
            </a:r>
          </a:p>
          <a:p>
            <a:pPr defTabSz="914034" fontAlgn="base">
              <a:spcBef>
                <a:spcPct val="0"/>
              </a:spcBef>
              <a:spcAft>
                <a:spcPct val="0"/>
              </a:spcAft>
            </a:pPr>
            <a:r>
              <a:rPr kumimoji="1" lang="en-US" altLang="zh-CN" sz="6000" b="1" dirty="0">
                <a:solidFill>
                  <a:schemeClr val="bg1"/>
                </a:solidFill>
                <a:latin typeface="优设标题黑" panose="00000500000000000000" pitchFamily="2" charset="-122"/>
                <a:ea typeface="优设标题黑" panose="00000500000000000000" pitchFamily="2" charset="-122"/>
              </a:rPr>
              <a:t>01</a:t>
            </a:r>
            <a:endParaRPr kumimoji="1" lang="zh-CN" altLang="en-US" sz="3200" b="1" dirty="0">
              <a:solidFill>
                <a:schemeClr val="bg1"/>
              </a:solidFill>
              <a:latin typeface="优设标题黑" panose="00000500000000000000" pitchFamily="2" charset="-122"/>
              <a:ea typeface="优设标题黑" panose="00000500000000000000" pitchFamily="2" charset="-122"/>
            </a:endParaRPr>
          </a:p>
        </p:txBody>
      </p:sp>
      <p:sp>
        <p:nvSpPr>
          <p:cNvPr id="4" name="文本框 3">
            <a:extLst>
              <a:ext uri="{FF2B5EF4-FFF2-40B4-BE49-F238E27FC236}">
                <a16:creationId xmlns:a16="http://schemas.microsoft.com/office/drawing/2014/main" id="{E5211099-3F53-1540-9F4E-445C4B78BE10}"/>
              </a:ext>
            </a:extLst>
          </p:cNvPr>
          <p:cNvSpPr txBox="1"/>
          <p:nvPr/>
        </p:nvSpPr>
        <p:spPr>
          <a:xfrm>
            <a:off x="2247309" y="4328313"/>
            <a:ext cx="5110326" cy="295978"/>
          </a:xfrm>
          <a:prstGeom prst="rect">
            <a:avLst/>
          </a:prstGeom>
          <a:noFill/>
        </p:spPr>
        <p:txBody>
          <a:bodyPr wrap="square" rtlCol="0">
            <a:spAutoFit/>
          </a:bodyPr>
          <a:lstStyle/>
          <a:p>
            <a:pPr defTabSz="914034" fontAlgn="base">
              <a:lnSpc>
                <a:spcPct val="150000"/>
              </a:lnSpc>
              <a:spcBef>
                <a:spcPct val="0"/>
              </a:spcBef>
              <a:spcAft>
                <a:spcPct val="0"/>
              </a:spcAft>
            </a:pPr>
            <a:r>
              <a:rPr lang="en-US" altLang="zh-CN" sz="1000" dirty="0">
                <a:solidFill>
                  <a:srgbClr val="FFFFFF"/>
                </a:solidFill>
                <a:latin typeface="优设标题黑" panose="00000500000000000000" pitchFamily="2" charset="-122"/>
                <a:ea typeface="优设标题黑" panose="00000500000000000000" pitchFamily="2" charset="-122"/>
              </a:rPr>
              <a:t>Clarify the live broadcast data analysis process</a:t>
            </a:r>
          </a:p>
        </p:txBody>
      </p:sp>
    </p:spTree>
    <p:extLst>
      <p:ext uri="{BB962C8B-B14F-4D97-AF65-F5344CB8AC3E}">
        <p14:creationId xmlns:p14="http://schemas.microsoft.com/office/powerpoint/2010/main" val="10378916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460760">
            <a:extLst>
              <a:ext uri="{FF2B5EF4-FFF2-40B4-BE49-F238E27FC236}">
                <a16:creationId xmlns:a16="http://schemas.microsoft.com/office/drawing/2014/main" id="{A600AFA1-4152-240E-D088-E595D02B4C89}"/>
              </a:ext>
            </a:extLst>
          </p:cNvPr>
          <p:cNvSpPr/>
          <p:nvPr/>
        </p:nvSpPr>
        <p:spPr>
          <a:xfrm rot="1447680" flipV="1">
            <a:off x="5245960" y="5181133"/>
            <a:ext cx="1265518" cy="149755"/>
          </a:xfrm>
          <a:prstGeom prst="rect">
            <a:avLst/>
          </a:prstGeom>
          <a:solidFill>
            <a:schemeClr val="accent5"/>
          </a:solidFill>
          <a:ln>
            <a:noFill/>
          </a:ln>
          <a:effectLst>
            <a:innerShdw blurRad="50800" dist="381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68" fontAlgn="base">
              <a:spcBef>
                <a:spcPct val="0"/>
              </a:spcBef>
              <a:spcAft>
                <a:spcPct val="0"/>
              </a:spcAft>
              <a:defRPr/>
            </a:pPr>
            <a:endParaRPr lang="zh-CN" altLang="en-US" sz="1798">
              <a:solidFill>
                <a:prstClr val="white"/>
              </a:solidFill>
              <a:latin typeface="思源黑体 Light" panose="020B0300000000000000" pitchFamily="34" charset="-122"/>
              <a:ea typeface="思源黑体 Light" panose="020B0300000000000000" pitchFamily="34" charset="-122"/>
            </a:endParaRPr>
          </a:p>
        </p:txBody>
      </p:sp>
      <p:sp>
        <p:nvSpPr>
          <p:cNvPr id="35" name="098340">
            <a:extLst>
              <a:ext uri="{FF2B5EF4-FFF2-40B4-BE49-F238E27FC236}">
                <a16:creationId xmlns:a16="http://schemas.microsoft.com/office/drawing/2014/main" id="{784CCD40-DC36-45EC-96DC-43237B0F63C4}"/>
              </a:ext>
            </a:extLst>
          </p:cNvPr>
          <p:cNvSpPr/>
          <p:nvPr/>
        </p:nvSpPr>
        <p:spPr>
          <a:xfrm rot="20152320">
            <a:off x="5159641" y="4678712"/>
            <a:ext cx="1265518" cy="149755"/>
          </a:xfrm>
          <a:prstGeom prst="rect">
            <a:avLst/>
          </a:prstGeom>
          <a:solidFill>
            <a:schemeClr val="accent5"/>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68" fontAlgn="base">
              <a:spcBef>
                <a:spcPct val="0"/>
              </a:spcBef>
              <a:spcAft>
                <a:spcPct val="0"/>
              </a:spcAft>
              <a:defRPr/>
            </a:pPr>
            <a:endParaRPr lang="zh-CN" altLang="en-US" sz="1798">
              <a:solidFill>
                <a:prstClr val="white"/>
              </a:solidFill>
              <a:latin typeface="思源黑体 Light" panose="020B0300000000000000" pitchFamily="34" charset="-122"/>
              <a:ea typeface="思源黑体 Light" panose="020B0300000000000000" pitchFamily="34" charset="-122"/>
            </a:endParaRPr>
          </a:p>
        </p:txBody>
      </p:sp>
      <p:sp>
        <p:nvSpPr>
          <p:cNvPr id="36" name="460760">
            <a:extLst>
              <a:ext uri="{FF2B5EF4-FFF2-40B4-BE49-F238E27FC236}">
                <a16:creationId xmlns:a16="http://schemas.microsoft.com/office/drawing/2014/main" id="{BCE53866-6630-4A40-8E47-E3A3ED8CC2D4}"/>
              </a:ext>
            </a:extLst>
          </p:cNvPr>
          <p:cNvSpPr/>
          <p:nvPr/>
        </p:nvSpPr>
        <p:spPr>
          <a:xfrm rot="1447680" flipV="1">
            <a:off x="5184079" y="4038452"/>
            <a:ext cx="1265518" cy="149755"/>
          </a:xfrm>
          <a:prstGeom prst="rect">
            <a:avLst/>
          </a:prstGeom>
          <a:solidFill>
            <a:schemeClr val="accent5"/>
          </a:solidFill>
          <a:ln>
            <a:noFill/>
          </a:ln>
          <a:effectLst>
            <a:innerShdw blurRad="50800" dist="381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68" fontAlgn="base">
              <a:spcBef>
                <a:spcPct val="0"/>
              </a:spcBef>
              <a:spcAft>
                <a:spcPct val="0"/>
              </a:spcAft>
              <a:defRPr/>
            </a:pPr>
            <a:endParaRPr lang="zh-CN" altLang="en-US" sz="1798">
              <a:solidFill>
                <a:prstClr val="white"/>
              </a:solidFill>
              <a:latin typeface="思源黑体 Light" panose="020B0300000000000000" pitchFamily="34" charset="-122"/>
              <a:ea typeface="思源黑体 Light" panose="020B0300000000000000" pitchFamily="34" charset="-122"/>
            </a:endParaRPr>
          </a:p>
        </p:txBody>
      </p:sp>
      <p:sp>
        <p:nvSpPr>
          <p:cNvPr id="37" name="732180">
            <a:extLst>
              <a:ext uri="{FF2B5EF4-FFF2-40B4-BE49-F238E27FC236}">
                <a16:creationId xmlns:a16="http://schemas.microsoft.com/office/drawing/2014/main" id="{32C2084E-A207-420A-9BB6-0CA2216D67EF}"/>
              </a:ext>
            </a:extLst>
          </p:cNvPr>
          <p:cNvSpPr/>
          <p:nvPr/>
        </p:nvSpPr>
        <p:spPr>
          <a:xfrm rot="20152320">
            <a:off x="5097761" y="3432772"/>
            <a:ext cx="1265518" cy="149755"/>
          </a:xfrm>
          <a:prstGeom prst="rect">
            <a:avLst/>
          </a:prstGeom>
          <a:solidFill>
            <a:schemeClr val="accent5"/>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68" fontAlgn="base">
              <a:spcBef>
                <a:spcPct val="0"/>
              </a:spcBef>
              <a:spcAft>
                <a:spcPct val="0"/>
              </a:spcAft>
              <a:defRPr/>
            </a:pPr>
            <a:endParaRPr lang="zh-CN" altLang="en-US" sz="1798">
              <a:solidFill>
                <a:prstClr val="white"/>
              </a:solidFill>
              <a:latin typeface="思源黑体 Light" panose="020B0300000000000000" pitchFamily="34" charset="-122"/>
              <a:ea typeface="思源黑体 Light" panose="020B0300000000000000" pitchFamily="34" charset="-122"/>
            </a:endParaRPr>
          </a:p>
        </p:txBody>
      </p:sp>
      <p:sp>
        <p:nvSpPr>
          <p:cNvPr id="38" name="677361">
            <a:extLst>
              <a:ext uri="{FF2B5EF4-FFF2-40B4-BE49-F238E27FC236}">
                <a16:creationId xmlns:a16="http://schemas.microsoft.com/office/drawing/2014/main" id="{A58315D1-6517-4153-B1E7-850A0525A59E}"/>
              </a:ext>
            </a:extLst>
          </p:cNvPr>
          <p:cNvSpPr/>
          <p:nvPr/>
        </p:nvSpPr>
        <p:spPr>
          <a:xfrm rot="1447680" flipV="1">
            <a:off x="5099354" y="2712314"/>
            <a:ext cx="1265518" cy="149755"/>
          </a:xfrm>
          <a:prstGeom prst="rect">
            <a:avLst/>
          </a:prstGeom>
          <a:solidFill>
            <a:schemeClr val="accent5"/>
          </a:solidFill>
          <a:ln>
            <a:noFill/>
          </a:ln>
          <a:effectLst>
            <a:innerShdw blurRad="50800" dist="381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68" fontAlgn="base">
              <a:spcBef>
                <a:spcPct val="0"/>
              </a:spcBef>
              <a:spcAft>
                <a:spcPct val="0"/>
              </a:spcAft>
              <a:defRPr/>
            </a:pPr>
            <a:endParaRPr lang="zh-CN" altLang="en-US" sz="1798">
              <a:solidFill>
                <a:prstClr val="white"/>
              </a:solidFill>
              <a:latin typeface="思源黑体 Light" panose="020B0300000000000000" pitchFamily="34" charset="-122"/>
              <a:ea typeface="思源黑体 Light" panose="020B0300000000000000" pitchFamily="34" charset="-122"/>
            </a:endParaRPr>
          </a:p>
        </p:txBody>
      </p:sp>
      <p:sp>
        <p:nvSpPr>
          <p:cNvPr id="39" name="948781">
            <a:extLst>
              <a:ext uri="{FF2B5EF4-FFF2-40B4-BE49-F238E27FC236}">
                <a16:creationId xmlns:a16="http://schemas.microsoft.com/office/drawing/2014/main" id="{89614106-C91C-4088-BC6C-3688DC37DDEE}"/>
              </a:ext>
            </a:extLst>
          </p:cNvPr>
          <p:cNvSpPr/>
          <p:nvPr/>
        </p:nvSpPr>
        <p:spPr>
          <a:xfrm rot="20152320">
            <a:off x="5219927" y="2175062"/>
            <a:ext cx="1265518" cy="149755"/>
          </a:xfrm>
          <a:prstGeom prst="rect">
            <a:avLst/>
          </a:prstGeom>
          <a:solidFill>
            <a:schemeClr val="accent5"/>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68" fontAlgn="base">
              <a:spcBef>
                <a:spcPct val="0"/>
              </a:spcBef>
              <a:spcAft>
                <a:spcPct val="0"/>
              </a:spcAft>
              <a:defRPr/>
            </a:pPr>
            <a:endParaRPr lang="zh-CN" altLang="en-US" sz="1798">
              <a:solidFill>
                <a:prstClr val="white"/>
              </a:solidFill>
              <a:latin typeface="思源黑体 Light" panose="020B0300000000000000" pitchFamily="34" charset="-122"/>
              <a:ea typeface="思源黑体 Light" panose="020B0300000000000000" pitchFamily="34" charset="-122"/>
            </a:endParaRPr>
          </a:p>
        </p:txBody>
      </p:sp>
      <p:sp>
        <p:nvSpPr>
          <p:cNvPr id="40" name="310101">
            <a:extLst>
              <a:ext uri="{FF2B5EF4-FFF2-40B4-BE49-F238E27FC236}">
                <a16:creationId xmlns:a16="http://schemas.microsoft.com/office/drawing/2014/main" id="{61025BD5-72E1-4F4B-99DF-FFBABDE3EEBE}"/>
              </a:ext>
            </a:extLst>
          </p:cNvPr>
          <p:cNvSpPr/>
          <p:nvPr/>
        </p:nvSpPr>
        <p:spPr>
          <a:xfrm>
            <a:off x="6131321" y="1643039"/>
            <a:ext cx="694404" cy="694150"/>
          </a:xfrm>
          <a:prstGeom prst="flowChartConnector">
            <a:avLst/>
          </a:prstGeom>
          <a:solidFill>
            <a:srgbClr val="0760D9"/>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en-US" altLang="zh-CN" sz="3599">
                <a:solidFill>
                  <a:srgbClr val="FFFFFF"/>
                </a:solidFill>
                <a:latin typeface="思源黑体 Light" panose="020B0300000000000000" pitchFamily="34" charset="-122"/>
                <a:ea typeface="思源黑体 Light" panose="020B0300000000000000" pitchFamily="34" charset="-122"/>
              </a:rPr>
              <a:t>1</a:t>
            </a:r>
            <a:endParaRPr lang="zh-CN" altLang="en-US" sz="3599">
              <a:solidFill>
                <a:srgbClr val="FFFFFF"/>
              </a:solidFill>
              <a:latin typeface="思源黑体 Light" panose="020B0300000000000000" pitchFamily="34" charset="-122"/>
              <a:ea typeface="思源黑体 Light" panose="020B0300000000000000" pitchFamily="34" charset="-122"/>
            </a:endParaRPr>
          </a:p>
        </p:txBody>
      </p:sp>
      <p:sp>
        <p:nvSpPr>
          <p:cNvPr id="41" name="155382">
            <a:extLst>
              <a:ext uri="{FF2B5EF4-FFF2-40B4-BE49-F238E27FC236}">
                <a16:creationId xmlns:a16="http://schemas.microsoft.com/office/drawing/2014/main" id="{BF565316-5822-441E-BB2D-0C643C2DE62B}"/>
              </a:ext>
            </a:extLst>
          </p:cNvPr>
          <p:cNvSpPr/>
          <p:nvPr/>
        </p:nvSpPr>
        <p:spPr>
          <a:xfrm>
            <a:off x="4754179" y="2125034"/>
            <a:ext cx="694404" cy="694150"/>
          </a:xfrm>
          <a:prstGeom prst="flowChartConnector">
            <a:avLst/>
          </a:prstGeom>
          <a:solidFill>
            <a:srgbClr val="FFC000"/>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pPr>
            <a:r>
              <a:rPr lang="en-US" altLang="zh-CN" sz="3599">
                <a:solidFill>
                  <a:srgbClr val="FFFFFF"/>
                </a:solidFill>
                <a:latin typeface="思源黑体 Light" panose="020B0300000000000000" pitchFamily="34" charset="-122"/>
                <a:ea typeface="思源黑体 Light" panose="020B0300000000000000" pitchFamily="34" charset="-122"/>
              </a:rPr>
              <a:t>2</a:t>
            </a:r>
            <a:endParaRPr lang="zh-CN" altLang="en-US" sz="3599">
              <a:solidFill>
                <a:srgbClr val="FFFFFF"/>
              </a:solidFill>
              <a:latin typeface="思源黑体 Light" panose="020B0300000000000000" pitchFamily="34" charset="-122"/>
              <a:ea typeface="思源黑体 Light" panose="020B0300000000000000" pitchFamily="34" charset="-122"/>
            </a:endParaRPr>
          </a:p>
        </p:txBody>
      </p:sp>
      <p:sp>
        <p:nvSpPr>
          <p:cNvPr id="42" name="527702">
            <a:extLst>
              <a:ext uri="{FF2B5EF4-FFF2-40B4-BE49-F238E27FC236}">
                <a16:creationId xmlns:a16="http://schemas.microsoft.com/office/drawing/2014/main" id="{55064C43-2D17-4253-B8B9-82F9113BA9D9}"/>
              </a:ext>
            </a:extLst>
          </p:cNvPr>
          <p:cNvSpPr/>
          <p:nvPr/>
        </p:nvSpPr>
        <p:spPr>
          <a:xfrm>
            <a:off x="6078610" y="2841622"/>
            <a:ext cx="694404" cy="694150"/>
          </a:xfrm>
          <a:prstGeom prst="flowChartConnector">
            <a:avLst/>
          </a:prstGeom>
          <a:solidFill>
            <a:srgbClr val="0760D9"/>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en-US" altLang="zh-CN" sz="3599" dirty="0">
                <a:solidFill>
                  <a:srgbClr val="FFFFFF"/>
                </a:solidFill>
                <a:latin typeface="思源黑体 Light" panose="020B0300000000000000" pitchFamily="34" charset="-122"/>
                <a:ea typeface="思源黑体 Light" panose="020B0300000000000000" pitchFamily="34" charset="-122"/>
              </a:rPr>
              <a:t>3</a:t>
            </a:r>
            <a:endParaRPr lang="zh-CN" altLang="en-US" sz="3599" dirty="0">
              <a:solidFill>
                <a:srgbClr val="FFFFFF"/>
              </a:solidFill>
              <a:latin typeface="思源黑体 Light" panose="020B0300000000000000" pitchFamily="34" charset="-122"/>
              <a:ea typeface="思源黑体 Light" panose="020B0300000000000000" pitchFamily="34" charset="-122"/>
            </a:endParaRPr>
          </a:p>
        </p:txBody>
      </p:sp>
      <p:sp>
        <p:nvSpPr>
          <p:cNvPr id="43" name="362983">
            <a:extLst>
              <a:ext uri="{FF2B5EF4-FFF2-40B4-BE49-F238E27FC236}">
                <a16:creationId xmlns:a16="http://schemas.microsoft.com/office/drawing/2014/main" id="{3DFDAD0F-3257-40E2-8400-6E50B65562D4}"/>
              </a:ext>
            </a:extLst>
          </p:cNvPr>
          <p:cNvSpPr/>
          <p:nvPr/>
        </p:nvSpPr>
        <p:spPr>
          <a:xfrm>
            <a:off x="4776825" y="3396741"/>
            <a:ext cx="694404" cy="694150"/>
          </a:xfrm>
          <a:prstGeom prst="flowChartConnector">
            <a:avLst/>
          </a:prstGeom>
          <a:solidFill>
            <a:srgbClr val="FFC000"/>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pPr>
            <a:r>
              <a:rPr lang="en-US" altLang="zh-CN" sz="3599">
                <a:solidFill>
                  <a:srgbClr val="FFFFFF"/>
                </a:solidFill>
                <a:latin typeface="思源黑体 Light" panose="020B0300000000000000" pitchFamily="34" charset="-122"/>
                <a:ea typeface="思源黑体 Light" panose="020B0300000000000000" pitchFamily="34" charset="-122"/>
              </a:rPr>
              <a:t>4</a:t>
            </a:r>
            <a:endParaRPr lang="zh-CN" altLang="en-US" sz="3599">
              <a:solidFill>
                <a:srgbClr val="FFFFFF"/>
              </a:solidFill>
              <a:latin typeface="思源黑体 Light" panose="020B0300000000000000" pitchFamily="34" charset="-122"/>
              <a:ea typeface="思源黑体 Light" panose="020B0300000000000000" pitchFamily="34" charset="-122"/>
            </a:endParaRPr>
          </a:p>
        </p:txBody>
      </p:sp>
      <p:sp>
        <p:nvSpPr>
          <p:cNvPr id="44" name="734403">
            <a:extLst>
              <a:ext uri="{FF2B5EF4-FFF2-40B4-BE49-F238E27FC236}">
                <a16:creationId xmlns:a16="http://schemas.microsoft.com/office/drawing/2014/main" id="{44B35D0F-8E11-45E1-A2A6-FA3950949DBC}"/>
              </a:ext>
            </a:extLst>
          </p:cNvPr>
          <p:cNvSpPr/>
          <p:nvPr/>
        </p:nvSpPr>
        <p:spPr>
          <a:xfrm>
            <a:off x="6113570" y="3984304"/>
            <a:ext cx="694404" cy="694150"/>
          </a:xfrm>
          <a:prstGeom prst="flowChartConnector">
            <a:avLst/>
          </a:prstGeom>
          <a:solidFill>
            <a:srgbClr val="0760D9"/>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en-US" altLang="zh-CN" sz="3599" dirty="0">
                <a:solidFill>
                  <a:srgbClr val="FFFFFF"/>
                </a:solidFill>
                <a:latin typeface="思源黑体 Light" panose="020B0300000000000000" pitchFamily="34" charset="-122"/>
                <a:ea typeface="思源黑体 Light" panose="020B0300000000000000" pitchFamily="34" charset="-122"/>
              </a:rPr>
              <a:t>5</a:t>
            </a:r>
            <a:endParaRPr lang="zh-CN" altLang="en-US" sz="3599" dirty="0">
              <a:solidFill>
                <a:srgbClr val="FFFFFF"/>
              </a:solidFill>
              <a:latin typeface="思源黑体 Light" panose="020B0300000000000000" pitchFamily="34" charset="-122"/>
              <a:ea typeface="思源黑体 Light" panose="020B0300000000000000" pitchFamily="34" charset="-122"/>
            </a:endParaRPr>
          </a:p>
        </p:txBody>
      </p:sp>
      <p:sp>
        <p:nvSpPr>
          <p:cNvPr id="45" name="006832">
            <a:extLst>
              <a:ext uri="{FF2B5EF4-FFF2-40B4-BE49-F238E27FC236}">
                <a16:creationId xmlns:a16="http://schemas.microsoft.com/office/drawing/2014/main" id="{CCB322B2-06A1-4F33-8EB2-7B0E23DD92D9}"/>
              </a:ext>
            </a:extLst>
          </p:cNvPr>
          <p:cNvSpPr/>
          <p:nvPr/>
        </p:nvSpPr>
        <p:spPr>
          <a:xfrm>
            <a:off x="4756032" y="4668448"/>
            <a:ext cx="694404" cy="694150"/>
          </a:xfrm>
          <a:prstGeom prst="flowChartConnector">
            <a:avLst/>
          </a:prstGeom>
          <a:solidFill>
            <a:srgbClr val="FFC000"/>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pPr>
            <a:r>
              <a:rPr lang="en-US" altLang="zh-CN" sz="3599">
                <a:solidFill>
                  <a:srgbClr val="FFFFFF"/>
                </a:solidFill>
                <a:latin typeface="思源黑体 Light" panose="020B0300000000000000" pitchFamily="34" charset="-122"/>
                <a:ea typeface="思源黑体 Light" panose="020B0300000000000000" pitchFamily="34" charset="-122"/>
              </a:rPr>
              <a:t>6</a:t>
            </a:r>
            <a:endParaRPr lang="zh-CN" altLang="en-US" sz="3599">
              <a:solidFill>
                <a:srgbClr val="FFFFFF"/>
              </a:solidFill>
              <a:latin typeface="思源黑体 Light" panose="020B0300000000000000" pitchFamily="34" charset="-122"/>
              <a:ea typeface="思源黑体 Light" panose="020B0300000000000000" pitchFamily="34" charset="-122"/>
            </a:endParaRPr>
          </a:p>
        </p:txBody>
      </p:sp>
      <p:sp>
        <p:nvSpPr>
          <p:cNvPr id="47" name="212433">
            <a:extLst>
              <a:ext uri="{FF2B5EF4-FFF2-40B4-BE49-F238E27FC236}">
                <a16:creationId xmlns:a16="http://schemas.microsoft.com/office/drawing/2014/main" id="{BF21E2BC-74A0-468E-9009-F9FB85553A01}"/>
              </a:ext>
            </a:extLst>
          </p:cNvPr>
          <p:cNvSpPr txBox="1">
            <a:spLocks/>
          </p:cNvSpPr>
          <p:nvPr/>
        </p:nvSpPr>
        <p:spPr bwMode="auto">
          <a:xfrm>
            <a:off x="6898668" y="1802123"/>
            <a:ext cx="1489397" cy="32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明确分析目的</a:t>
            </a:r>
            <a:endParaRPr lang="en-US" altLang="zh-CN" sz="1798" dirty="0">
              <a:solidFill>
                <a:srgbClr val="3D3D3D"/>
              </a:solidFill>
              <a:latin typeface="思源黑体 Light" panose="020B0300000000000000" pitchFamily="34" charset="-122"/>
              <a:ea typeface="思源黑体 Light" panose="020B0300000000000000" pitchFamily="34" charset="-122"/>
            </a:endParaRPr>
          </a:p>
        </p:txBody>
      </p:sp>
      <p:sp>
        <p:nvSpPr>
          <p:cNvPr id="49" name="429034">
            <a:extLst>
              <a:ext uri="{FF2B5EF4-FFF2-40B4-BE49-F238E27FC236}">
                <a16:creationId xmlns:a16="http://schemas.microsoft.com/office/drawing/2014/main" id="{0E1CE8FD-064E-454F-B7CB-2576FE95DB9E}"/>
              </a:ext>
            </a:extLst>
          </p:cNvPr>
          <p:cNvSpPr txBox="1">
            <a:spLocks/>
          </p:cNvSpPr>
          <p:nvPr/>
        </p:nvSpPr>
        <p:spPr bwMode="auto">
          <a:xfrm>
            <a:off x="1573967" y="2327052"/>
            <a:ext cx="3117245" cy="32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数据采集</a:t>
            </a:r>
          </a:p>
        </p:txBody>
      </p:sp>
      <p:sp>
        <p:nvSpPr>
          <p:cNvPr id="51" name="626625">
            <a:extLst>
              <a:ext uri="{FF2B5EF4-FFF2-40B4-BE49-F238E27FC236}">
                <a16:creationId xmlns:a16="http://schemas.microsoft.com/office/drawing/2014/main" id="{AEDD8193-FB4E-47D6-BDAD-75E9FBDF82C0}"/>
              </a:ext>
            </a:extLst>
          </p:cNvPr>
          <p:cNvSpPr txBox="1">
            <a:spLocks/>
          </p:cNvSpPr>
          <p:nvPr/>
        </p:nvSpPr>
        <p:spPr bwMode="auto">
          <a:xfrm>
            <a:off x="6912221" y="3057486"/>
            <a:ext cx="2809145" cy="32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数据加工</a:t>
            </a:r>
          </a:p>
        </p:txBody>
      </p:sp>
      <p:sp>
        <p:nvSpPr>
          <p:cNvPr id="53" name="369475">
            <a:extLst>
              <a:ext uri="{FF2B5EF4-FFF2-40B4-BE49-F238E27FC236}">
                <a16:creationId xmlns:a16="http://schemas.microsoft.com/office/drawing/2014/main" id="{78EBB878-5EB5-41D8-8D0F-E06819DEBAE9}"/>
              </a:ext>
            </a:extLst>
          </p:cNvPr>
          <p:cNvSpPr txBox="1">
            <a:spLocks/>
          </p:cNvSpPr>
          <p:nvPr/>
        </p:nvSpPr>
        <p:spPr bwMode="auto">
          <a:xfrm>
            <a:off x="2386114" y="3582360"/>
            <a:ext cx="2345869" cy="32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数据转换</a:t>
            </a:r>
          </a:p>
        </p:txBody>
      </p:sp>
      <p:sp>
        <p:nvSpPr>
          <p:cNvPr id="55" name="576176">
            <a:extLst>
              <a:ext uri="{FF2B5EF4-FFF2-40B4-BE49-F238E27FC236}">
                <a16:creationId xmlns:a16="http://schemas.microsoft.com/office/drawing/2014/main" id="{4F843BB3-8C0C-439E-B4E1-69471886B9B8}"/>
              </a:ext>
            </a:extLst>
          </p:cNvPr>
          <p:cNvSpPr txBox="1">
            <a:spLocks/>
          </p:cNvSpPr>
          <p:nvPr/>
        </p:nvSpPr>
        <p:spPr bwMode="auto">
          <a:xfrm>
            <a:off x="6912221" y="4151393"/>
            <a:ext cx="2666600" cy="32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数据分析</a:t>
            </a:r>
          </a:p>
        </p:txBody>
      </p:sp>
      <p:sp>
        <p:nvSpPr>
          <p:cNvPr id="57" name="783777">
            <a:extLst>
              <a:ext uri="{FF2B5EF4-FFF2-40B4-BE49-F238E27FC236}">
                <a16:creationId xmlns:a16="http://schemas.microsoft.com/office/drawing/2014/main" id="{0A9C2011-6BDE-4415-98E0-973E2D5E332E}"/>
              </a:ext>
            </a:extLst>
          </p:cNvPr>
          <p:cNvSpPr txBox="1">
            <a:spLocks/>
          </p:cNvSpPr>
          <p:nvPr/>
        </p:nvSpPr>
        <p:spPr bwMode="auto">
          <a:xfrm>
            <a:off x="2406658" y="4861832"/>
            <a:ext cx="2345869" cy="32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数据可视化</a:t>
            </a:r>
          </a:p>
        </p:txBody>
      </p:sp>
      <p:sp>
        <p:nvSpPr>
          <p:cNvPr id="2" name="613131">
            <a:extLst>
              <a:ext uri="{FF2B5EF4-FFF2-40B4-BE49-F238E27FC236}">
                <a16:creationId xmlns:a16="http://schemas.microsoft.com/office/drawing/2014/main" id="{6F7B1092-9829-6300-2F8D-C3AE5CF42F2F}"/>
              </a:ext>
            </a:extLst>
          </p:cNvPr>
          <p:cNvSpPr/>
          <p:nvPr/>
        </p:nvSpPr>
        <p:spPr>
          <a:xfrm>
            <a:off x="4400481" y="890898"/>
            <a:ext cx="3262432" cy="707886"/>
          </a:xfrm>
          <a:prstGeom prst="rect">
            <a:avLst/>
          </a:prstGeom>
        </p:spPr>
        <p:txBody>
          <a:bodyPr wrap="none">
            <a:spAutoFit/>
          </a:bodyPr>
          <a:lstStyle/>
          <a:p>
            <a:pPr algn="ctr" defTabSz="914034" fontAlgn="base">
              <a:spcBef>
                <a:spcPct val="0"/>
              </a:spcBef>
              <a:spcAft>
                <a:spcPct val="0"/>
              </a:spcAft>
            </a:pPr>
            <a:r>
              <a:rPr lang="zh-CN" altLang="en-US" sz="4000" dirty="0">
                <a:solidFill>
                  <a:srgbClr val="000000"/>
                </a:solidFill>
                <a:latin typeface="优设标题黑" panose="00000500000000000000" pitchFamily="2" charset="-122"/>
                <a:ea typeface="优设标题黑" panose="00000500000000000000" pitchFamily="2" charset="-122"/>
              </a:rPr>
              <a:t>数据分析流程</a:t>
            </a:r>
          </a:p>
        </p:txBody>
      </p:sp>
      <p:sp>
        <p:nvSpPr>
          <p:cNvPr id="4" name="734403">
            <a:extLst>
              <a:ext uri="{FF2B5EF4-FFF2-40B4-BE49-F238E27FC236}">
                <a16:creationId xmlns:a16="http://schemas.microsoft.com/office/drawing/2014/main" id="{DF84C5B8-C354-6B73-B43B-B129DE8F4538}"/>
              </a:ext>
            </a:extLst>
          </p:cNvPr>
          <p:cNvSpPr/>
          <p:nvPr/>
        </p:nvSpPr>
        <p:spPr>
          <a:xfrm>
            <a:off x="6136784" y="5120746"/>
            <a:ext cx="694404" cy="694150"/>
          </a:xfrm>
          <a:prstGeom prst="flowChartConnector">
            <a:avLst/>
          </a:prstGeom>
          <a:solidFill>
            <a:srgbClr val="0760D9"/>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en-US" altLang="zh-CN" sz="3599" dirty="0">
                <a:solidFill>
                  <a:srgbClr val="FFFFFF"/>
                </a:solidFill>
                <a:latin typeface="思源黑体 Light" panose="020B0300000000000000" pitchFamily="34" charset="-122"/>
                <a:ea typeface="思源黑体 Light" panose="020B0300000000000000" pitchFamily="34" charset="-122"/>
              </a:rPr>
              <a:t>7</a:t>
            </a:r>
            <a:endParaRPr lang="zh-CN" altLang="en-US" sz="3599" dirty="0">
              <a:solidFill>
                <a:srgbClr val="FFFFFF"/>
              </a:solidFill>
              <a:latin typeface="思源黑体 Light" panose="020B0300000000000000" pitchFamily="34" charset="-122"/>
              <a:ea typeface="思源黑体 Light" panose="020B0300000000000000" pitchFamily="34" charset="-122"/>
            </a:endParaRPr>
          </a:p>
        </p:txBody>
      </p:sp>
      <p:sp>
        <p:nvSpPr>
          <p:cNvPr id="5" name="576176">
            <a:extLst>
              <a:ext uri="{FF2B5EF4-FFF2-40B4-BE49-F238E27FC236}">
                <a16:creationId xmlns:a16="http://schemas.microsoft.com/office/drawing/2014/main" id="{DC86F382-32EE-DAF2-55A4-B8A06A72DD93}"/>
              </a:ext>
            </a:extLst>
          </p:cNvPr>
          <p:cNvSpPr txBox="1">
            <a:spLocks/>
          </p:cNvSpPr>
          <p:nvPr/>
        </p:nvSpPr>
        <p:spPr bwMode="auto">
          <a:xfrm>
            <a:off x="6912221" y="5281896"/>
            <a:ext cx="2666600" cy="32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456834" fontAlgn="base">
              <a:spcBef>
                <a:spcPct val="0"/>
              </a:spcBef>
              <a:spcAft>
                <a:spcPct val="0"/>
              </a:spcAft>
              <a:defRPr/>
            </a:pPr>
            <a:r>
              <a:rPr lang="zh-CN" altLang="en-US" sz="1798" dirty="0">
                <a:solidFill>
                  <a:srgbClr val="3D3D3D"/>
                </a:solidFill>
                <a:latin typeface="思源黑体 Light" panose="020B0300000000000000" pitchFamily="34" charset="-122"/>
                <a:ea typeface="思源黑体 Light" panose="020B0300000000000000" pitchFamily="34" charset="-122"/>
              </a:rPr>
              <a:t>撰写分析报告</a:t>
            </a:r>
          </a:p>
        </p:txBody>
      </p:sp>
    </p:spTree>
    <p:extLst>
      <p:ext uri="{BB962C8B-B14F-4D97-AF65-F5344CB8AC3E}">
        <p14:creationId xmlns:p14="http://schemas.microsoft.com/office/powerpoint/2010/main" val="2511871364"/>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006538">
            <a:extLst>
              <a:ext uri="{FF2B5EF4-FFF2-40B4-BE49-F238E27FC236}">
                <a16:creationId xmlns:a16="http://schemas.microsoft.com/office/drawing/2014/main" id="{6E90F562-81EF-4356-B1F9-D06CE244C47D}"/>
              </a:ext>
            </a:extLst>
          </p:cNvPr>
          <p:cNvGrpSpPr/>
          <p:nvPr/>
        </p:nvGrpSpPr>
        <p:grpSpPr>
          <a:xfrm>
            <a:off x="1476350" y="1588303"/>
            <a:ext cx="4458626" cy="2090610"/>
            <a:chOff x="1040072" y="1336757"/>
            <a:chExt cx="4897157" cy="2092244"/>
          </a:xfrm>
        </p:grpSpPr>
        <p:sp>
          <p:nvSpPr>
            <p:cNvPr id="135" name="矩形: 圆角 134">
              <a:extLst>
                <a:ext uri="{FF2B5EF4-FFF2-40B4-BE49-F238E27FC236}">
                  <a16:creationId xmlns:a16="http://schemas.microsoft.com/office/drawing/2014/main" id="{B9A82C68-8CDB-4CC6-9A03-E00F9B250ED1}"/>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36" name="任意多边形: 形状 135">
              <a:extLst>
                <a:ext uri="{FF2B5EF4-FFF2-40B4-BE49-F238E27FC236}">
                  <a16:creationId xmlns:a16="http://schemas.microsoft.com/office/drawing/2014/main" id="{4688145B-4015-44E9-8950-BE707859FCF4}"/>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37" name="378968">
            <a:extLst>
              <a:ext uri="{FF2B5EF4-FFF2-40B4-BE49-F238E27FC236}">
                <a16:creationId xmlns:a16="http://schemas.microsoft.com/office/drawing/2014/main" id="{D184A98C-5991-4A64-A754-A8F857B3513E}"/>
              </a:ext>
            </a:extLst>
          </p:cNvPr>
          <p:cNvSpPr/>
          <p:nvPr/>
        </p:nvSpPr>
        <p:spPr>
          <a:xfrm>
            <a:off x="2048592" y="1787327"/>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数据的归类与修正</a:t>
            </a:r>
          </a:p>
        </p:txBody>
      </p:sp>
      <p:sp>
        <p:nvSpPr>
          <p:cNvPr id="138" name="740388">
            <a:extLst>
              <a:ext uri="{FF2B5EF4-FFF2-40B4-BE49-F238E27FC236}">
                <a16:creationId xmlns:a16="http://schemas.microsoft.com/office/drawing/2014/main" id="{260E4A25-7C9C-4843-BF20-CB40F5911EAA}"/>
              </a:ext>
            </a:extLst>
          </p:cNvPr>
          <p:cNvSpPr/>
          <p:nvPr/>
        </p:nvSpPr>
        <p:spPr>
          <a:xfrm>
            <a:off x="1485981" y="2156801"/>
            <a:ext cx="4322859" cy="1542730"/>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检查未知分类或暂时未知分类的数据，修正数据的正确率并使用具有已知分类的相似数据来研究分类规则，然后将这些规则应用于未知分类数据</a:t>
            </a:r>
            <a:r>
              <a:rPr lang="en-US" altLang="zh-CN" sz="1598" dirty="0">
                <a:solidFill>
                  <a:srgbClr val="000000"/>
                </a:solidFill>
                <a:latin typeface="优设标题黑" panose="00000500000000000000" pitchFamily="2" charset="-122"/>
                <a:ea typeface="优设标题黑" panose="00000500000000000000" pitchFamily="2" charset="-122"/>
                <a:sym typeface="+mn-lt"/>
              </a:rPr>
              <a:t>——</a:t>
            </a:r>
            <a:r>
              <a:rPr lang="zh-CN" altLang="en-US" sz="1598" dirty="0">
                <a:solidFill>
                  <a:srgbClr val="000000"/>
                </a:solidFill>
                <a:latin typeface="优设标题黑" panose="00000500000000000000" pitchFamily="2" charset="-122"/>
                <a:ea typeface="优设标题黑" panose="00000500000000000000" pitchFamily="2" charset="-122"/>
                <a:sym typeface="+mn-lt"/>
              </a:rPr>
              <a:t>提升使用数据者对数据的认知程度和理解程度。</a:t>
            </a:r>
          </a:p>
        </p:txBody>
      </p:sp>
      <p:grpSp>
        <p:nvGrpSpPr>
          <p:cNvPr id="139" name="584569">
            <a:extLst>
              <a:ext uri="{FF2B5EF4-FFF2-40B4-BE49-F238E27FC236}">
                <a16:creationId xmlns:a16="http://schemas.microsoft.com/office/drawing/2014/main" id="{5E157405-1C6B-4176-B7C5-1C7301040F30}"/>
              </a:ext>
            </a:extLst>
          </p:cNvPr>
          <p:cNvGrpSpPr/>
          <p:nvPr/>
        </p:nvGrpSpPr>
        <p:grpSpPr>
          <a:xfrm>
            <a:off x="1331669" y="1554910"/>
            <a:ext cx="726507" cy="595734"/>
            <a:chOff x="5159375" y="693738"/>
            <a:chExt cx="476251" cy="390525"/>
          </a:xfrm>
        </p:grpSpPr>
        <p:sp>
          <p:nvSpPr>
            <p:cNvPr id="140" name="Freeform 5">
              <a:extLst>
                <a:ext uri="{FF2B5EF4-FFF2-40B4-BE49-F238E27FC236}">
                  <a16:creationId xmlns:a16="http://schemas.microsoft.com/office/drawing/2014/main" id="{9F50CDD8-1D41-40DA-A55C-6BDAD038F17B}"/>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1" name="Freeform 6">
              <a:extLst>
                <a:ext uri="{FF2B5EF4-FFF2-40B4-BE49-F238E27FC236}">
                  <a16:creationId xmlns:a16="http://schemas.microsoft.com/office/drawing/2014/main" id="{D71BCF35-015C-4180-9D47-EA4E89F5AA6D}"/>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42" name="956989">
            <a:extLst>
              <a:ext uri="{FF2B5EF4-FFF2-40B4-BE49-F238E27FC236}">
                <a16:creationId xmlns:a16="http://schemas.microsoft.com/office/drawing/2014/main" id="{8D0480A4-37AB-4477-941C-084E0A460DF6}"/>
              </a:ext>
            </a:extLst>
          </p:cNvPr>
          <p:cNvSpPr txBox="1"/>
          <p:nvPr/>
        </p:nvSpPr>
        <p:spPr>
          <a:xfrm>
            <a:off x="1524294" y="1532513"/>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1</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43" name="791160">
            <a:extLst>
              <a:ext uri="{FF2B5EF4-FFF2-40B4-BE49-F238E27FC236}">
                <a16:creationId xmlns:a16="http://schemas.microsoft.com/office/drawing/2014/main" id="{E602B730-776A-473F-9C24-7902502CBB27}"/>
              </a:ext>
            </a:extLst>
          </p:cNvPr>
          <p:cNvSpPr/>
          <p:nvPr/>
        </p:nvSpPr>
        <p:spPr bwMode="auto">
          <a:xfrm>
            <a:off x="6439647" y="1585825"/>
            <a:ext cx="4378236" cy="2090609"/>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4" name="163580">
            <a:extLst>
              <a:ext uri="{FF2B5EF4-FFF2-40B4-BE49-F238E27FC236}">
                <a16:creationId xmlns:a16="http://schemas.microsoft.com/office/drawing/2014/main" id="{A00FF9BA-B63C-43E9-A106-FFC525D21425}"/>
              </a:ext>
            </a:extLst>
          </p:cNvPr>
          <p:cNvSpPr/>
          <p:nvPr/>
        </p:nvSpPr>
        <p:spPr>
          <a:xfrm>
            <a:off x="6931499" y="1784850"/>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数据间关联规则</a:t>
            </a:r>
          </a:p>
        </p:txBody>
      </p:sp>
      <p:sp>
        <p:nvSpPr>
          <p:cNvPr id="145" name="435009">
            <a:extLst>
              <a:ext uri="{FF2B5EF4-FFF2-40B4-BE49-F238E27FC236}">
                <a16:creationId xmlns:a16="http://schemas.microsoft.com/office/drawing/2014/main" id="{27CBD029-8CF5-4017-820B-7D96350F0349}"/>
              </a:ext>
            </a:extLst>
          </p:cNvPr>
          <p:cNvSpPr/>
          <p:nvPr/>
        </p:nvSpPr>
        <p:spPr>
          <a:xfrm>
            <a:off x="6525718" y="2248099"/>
            <a:ext cx="4075332" cy="1247649"/>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关联规则或关联分析是指在诸如捆绑之类的大型数据库中找到一般的关联模式。例如两种数据，一种数据的提升能影响另一种数据变化，从而调整数据使之成为可控条件。</a:t>
            </a:r>
          </a:p>
        </p:txBody>
      </p:sp>
      <p:sp>
        <p:nvSpPr>
          <p:cNvPr id="146" name="370280">
            <a:extLst>
              <a:ext uri="{FF2B5EF4-FFF2-40B4-BE49-F238E27FC236}">
                <a16:creationId xmlns:a16="http://schemas.microsoft.com/office/drawing/2014/main" id="{79C3695F-5E68-438B-94CF-12C853951F1A}"/>
              </a:ext>
            </a:extLst>
          </p:cNvPr>
          <p:cNvSpPr/>
          <p:nvPr/>
        </p:nvSpPr>
        <p:spPr bwMode="auto">
          <a:xfrm>
            <a:off x="10617273" y="1585826"/>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47" name="641600">
            <a:extLst>
              <a:ext uri="{FF2B5EF4-FFF2-40B4-BE49-F238E27FC236}">
                <a16:creationId xmlns:a16="http://schemas.microsoft.com/office/drawing/2014/main" id="{9B85410E-D8B1-42CB-A0D4-98C1E766CB2A}"/>
              </a:ext>
            </a:extLst>
          </p:cNvPr>
          <p:cNvGrpSpPr/>
          <p:nvPr/>
        </p:nvGrpSpPr>
        <p:grpSpPr>
          <a:xfrm>
            <a:off x="6214576" y="1552433"/>
            <a:ext cx="726507" cy="595734"/>
            <a:chOff x="5159375" y="693738"/>
            <a:chExt cx="476251" cy="390525"/>
          </a:xfrm>
        </p:grpSpPr>
        <p:sp>
          <p:nvSpPr>
            <p:cNvPr id="148" name="Freeform 5">
              <a:extLst>
                <a:ext uri="{FF2B5EF4-FFF2-40B4-BE49-F238E27FC236}">
                  <a16:creationId xmlns:a16="http://schemas.microsoft.com/office/drawing/2014/main" id="{8FC6B77D-1DED-4E8A-93E8-AD270FE95FE4}"/>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9" name="Freeform 6">
              <a:extLst>
                <a:ext uri="{FF2B5EF4-FFF2-40B4-BE49-F238E27FC236}">
                  <a16:creationId xmlns:a16="http://schemas.microsoft.com/office/drawing/2014/main" id="{BA8F3E75-F4DE-42C1-8C6D-BEE503861F75}"/>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0" name="003020">
            <a:extLst>
              <a:ext uri="{FF2B5EF4-FFF2-40B4-BE49-F238E27FC236}">
                <a16:creationId xmlns:a16="http://schemas.microsoft.com/office/drawing/2014/main" id="{9CCD8D45-7B6A-4A5A-B092-B51F6BF943B6}"/>
              </a:ext>
            </a:extLst>
          </p:cNvPr>
          <p:cNvSpPr txBox="1"/>
          <p:nvPr/>
        </p:nvSpPr>
        <p:spPr>
          <a:xfrm>
            <a:off x="6407201" y="153003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2</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grpSp>
        <p:nvGrpSpPr>
          <p:cNvPr id="151" name="848201">
            <a:extLst>
              <a:ext uri="{FF2B5EF4-FFF2-40B4-BE49-F238E27FC236}">
                <a16:creationId xmlns:a16="http://schemas.microsoft.com/office/drawing/2014/main" id="{43F70A70-81A8-41A3-9EFA-8C6815CF307C}"/>
              </a:ext>
            </a:extLst>
          </p:cNvPr>
          <p:cNvGrpSpPr/>
          <p:nvPr/>
        </p:nvGrpSpPr>
        <p:grpSpPr>
          <a:xfrm>
            <a:off x="1476349" y="4034317"/>
            <a:ext cx="4458627" cy="2090610"/>
            <a:chOff x="1040072" y="1336757"/>
            <a:chExt cx="4897157" cy="2092244"/>
          </a:xfrm>
        </p:grpSpPr>
        <p:sp>
          <p:nvSpPr>
            <p:cNvPr id="152" name="矩形: 圆角 151">
              <a:extLst>
                <a:ext uri="{FF2B5EF4-FFF2-40B4-BE49-F238E27FC236}">
                  <a16:creationId xmlns:a16="http://schemas.microsoft.com/office/drawing/2014/main" id="{933D1B6B-E051-46CF-BF63-A8D2819D177F}"/>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3" name="任意多边形: 形状 152">
              <a:extLst>
                <a:ext uri="{FF2B5EF4-FFF2-40B4-BE49-F238E27FC236}">
                  <a16:creationId xmlns:a16="http://schemas.microsoft.com/office/drawing/2014/main" id="{BF73CB9F-5708-4712-80AE-72D586C8061B}"/>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4" name="210621">
            <a:extLst>
              <a:ext uri="{FF2B5EF4-FFF2-40B4-BE49-F238E27FC236}">
                <a16:creationId xmlns:a16="http://schemas.microsoft.com/office/drawing/2014/main" id="{AAD10162-D685-46F2-9613-7EBB38FDE3E3}"/>
              </a:ext>
            </a:extLst>
          </p:cNvPr>
          <p:cNvSpPr/>
          <p:nvPr/>
        </p:nvSpPr>
        <p:spPr>
          <a:xfrm>
            <a:off x="2048592" y="4233340"/>
            <a:ext cx="3760248" cy="399981"/>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数据探索、可视化及数据预测</a:t>
            </a:r>
          </a:p>
        </p:txBody>
      </p:sp>
      <p:sp>
        <p:nvSpPr>
          <p:cNvPr id="155" name="055802">
            <a:extLst>
              <a:ext uri="{FF2B5EF4-FFF2-40B4-BE49-F238E27FC236}">
                <a16:creationId xmlns:a16="http://schemas.microsoft.com/office/drawing/2014/main" id="{F70E37EF-D57F-4620-B954-C5AEE507C71B}"/>
              </a:ext>
            </a:extLst>
          </p:cNvPr>
          <p:cNvSpPr/>
          <p:nvPr/>
        </p:nvSpPr>
        <p:spPr>
          <a:xfrm>
            <a:off x="1485981" y="4584742"/>
            <a:ext cx="4217795" cy="1542730"/>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直播运营需要对直播间多项数据进行探索，寻找每一种数据之间的联系以及提升方案，并形成相应的决策方案。例如直播间流量数据出现波动，可以从投流决策、直播间氛围等多项原因进行探索调整。</a:t>
            </a:r>
          </a:p>
        </p:txBody>
      </p:sp>
      <p:grpSp>
        <p:nvGrpSpPr>
          <p:cNvPr id="156" name="427222">
            <a:extLst>
              <a:ext uri="{FF2B5EF4-FFF2-40B4-BE49-F238E27FC236}">
                <a16:creationId xmlns:a16="http://schemas.microsoft.com/office/drawing/2014/main" id="{42E212A9-31D6-4DEC-BA9D-4F797610D84F}"/>
              </a:ext>
            </a:extLst>
          </p:cNvPr>
          <p:cNvGrpSpPr/>
          <p:nvPr/>
        </p:nvGrpSpPr>
        <p:grpSpPr>
          <a:xfrm>
            <a:off x="1331669" y="4000924"/>
            <a:ext cx="726507" cy="595734"/>
            <a:chOff x="5159375" y="693738"/>
            <a:chExt cx="476251" cy="390525"/>
          </a:xfrm>
        </p:grpSpPr>
        <p:sp>
          <p:nvSpPr>
            <p:cNvPr id="157" name="Freeform 5">
              <a:extLst>
                <a:ext uri="{FF2B5EF4-FFF2-40B4-BE49-F238E27FC236}">
                  <a16:creationId xmlns:a16="http://schemas.microsoft.com/office/drawing/2014/main" id="{71CBFF3B-66F0-4C11-A711-A2DBF63186EE}"/>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8" name="Freeform 6">
              <a:extLst>
                <a:ext uri="{FF2B5EF4-FFF2-40B4-BE49-F238E27FC236}">
                  <a16:creationId xmlns:a16="http://schemas.microsoft.com/office/drawing/2014/main" id="{30596FDC-4882-4992-B438-D90FA9483292}"/>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9" name="799642">
            <a:extLst>
              <a:ext uri="{FF2B5EF4-FFF2-40B4-BE49-F238E27FC236}">
                <a16:creationId xmlns:a16="http://schemas.microsoft.com/office/drawing/2014/main" id="{9DFFB924-F5C9-4375-93F0-45FBB3FDEB0F}"/>
              </a:ext>
            </a:extLst>
          </p:cNvPr>
          <p:cNvSpPr txBox="1"/>
          <p:nvPr/>
        </p:nvSpPr>
        <p:spPr>
          <a:xfrm>
            <a:off x="1524294" y="397852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3</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60" name="633823">
            <a:extLst>
              <a:ext uri="{FF2B5EF4-FFF2-40B4-BE49-F238E27FC236}">
                <a16:creationId xmlns:a16="http://schemas.microsoft.com/office/drawing/2014/main" id="{8C35818E-3DC6-46C9-80A3-BC21DF909D8C}"/>
              </a:ext>
            </a:extLst>
          </p:cNvPr>
          <p:cNvSpPr/>
          <p:nvPr/>
        </p:nvSpPr>
        <p:spPr bwMode="auto">
          <a:xfrm>
            <a:off x="6439645" y="4031839"/>
            <a:ext cx="4378237" cy="2090609"/>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61" name="905343">
            <a:extLst>
              <a:ext uri="{FF2B5EF4-FFF2-40B4-BE49-F238E27FC236}">
                <a16:creationId xmlns:a16="http://schemas.microsoft.com/office/drawing/2014/main" id="{BE87BDCF-06BA-4053-9A67-7A81EB1724D8}"/>
              </a:ext>
            </a:extLst>
          </p:cNvPr>
          <p:cNvSpPr/>
          <p:nvPr/>
        </p:nvSpPr>
        <p:spPr>
          <a:xfrm>
            <a:off x="6931499" y="4230863"/>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直播数据分析的目的</a:t>
            </a:r>
          </a:p>
        </p:txBody>
      </p:sp>
      <p:sp>
        <p:nvSpPr>
          <p:cNvPr id="162" name="377773">
            <a:extLst>
              <a:ext uri="{FF2B5EF4-FFF2-40B4-BE49-F238E27FC236}">
                <a16:creationId xmlns:a16="http://schemas.microsoft.com/office/drawing/2014/main" id="{0C4BA40B-CF38-4A16-A88F-18AFA5114B35}"/>
              </a:ext>
            </a:extLst>
          </p:cNvPr>
          <p:cNvSpPr/>
          <p:nvPr/>
        </p:nvSpPr>
        <p:spPr>
          <a:xfrm>
            <a:off x="6597736" y="4716172"/>
            <a:ext cx="3724406" cy="1247649"/>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①找出数据波动的原因（数据上升或者下降都算波动）；</a:t>
            </a:r>
          </a:p>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②找到止跌或者提升的方案；</a:t>
            </a:r>
          </a:p>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③通过数据规律推测算法，做数据模型。</a:t>
            </a:r>
          </a:p>
        </p:txBody>
      </p:sp>
      <p:sp>
        <p:nvSpPr>
          <p:cNvPr id="163" name="112944">
            <a:extLst>
              <a:ext uri="{FF2B5EF4-FFF2-40B4-BE49-F238E27FC236}">
                <a16:creationId xmlns:a16="http://schemas.microsoft.com/office/drawing/2014/main" id="{27853A5B-0AAC-46D6-B9C7-105E9596861F}"/>
              </a:ext>
            </a:extLst>
          </p:cNvPr>
          <p:cNvSpPr/>
          <p:nvPr/>
        </p:nvSpPr>
        <p:spPr bwMode="auto">
          <a:xfrm>
            <a:off x="10617273" y="4031840"/>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64" name="584373">
            <a:extLst>
              <a:ext uri="{FF2B5EF4-FFF2-40B4-BE49-F238E27FC236}">
                <a16:creationId xmlns:a16="http://schemas.microsoft.com/office/drawing/2014/main" id="{DE2B2A01-9389-48C5-A259-C685B0531BB2}"/>
              </a:ext>
            </a:extLst>
          </p:cNvPr>
          <p:cNvGrpSpPr/>
          <p:nvPr/>
        </p:nvGrpSpPr>
        <p:grpSpPr>
          <a:xfrm>
            <a:off x="6214576" y="3998447"/>
            <a:ext cx="726507" cy="595734"/>
            <a:chOff x="5159375" y="693738"/>
            <a:chExt cx="476251" cy="390525"/>
          </a:xfrm>
        </p:grpSpPr>
        <p:sp>
          <p:nvSpPr>
            <p:cNvPr id="165" name="Freeform 5">
              <a:extLst>
                <a:ext uri="{FF2B5EF4-FFF2-40B4-BE49-F238E27FC236}">
                  <a16:creationId xmlns:a16="http://schemas.microsoft.com/office/drawing/2014/main" id="{A07C6223-1E0F-4B91-B90F-F2F1D4276995}"/>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66" name="Freeform 6">
              <a:extLst>
                <a:ext uri="{FF2B5EF4-FFF2-40B4-BE49-F238E27FC236}">
                  <a16:creationId xmlns:a16="http://schemas.microsoft.com/office/drawing/2014/main" id="{372F2815-3372-4802-AA1C-6B069E24EA6B}"/>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67" name="329544">
            <a:extLst>
              <a:ext uri="{FF2B5EF4-FFF2-40B4-BE49-F238E27FC236}">
                <a16:creationId xmlns:a16="http://schemas.microsoft.com/office/drawing/2014/main" id="{34A9075D-2177-444D-A1BE-4F9F7AEECFAB}"/>
              </a:ext>
            </a:extLst>
          </p:cNvPr>
          <p:cNvSpPr txBox="1"/>
          <p:nvPr/>
        </p:nvSpPr>
        <p:spPr>
          <a:xfrm>
            <a:off x="6407201" y="3976049"/>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4</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2" name="613131">
            <a:extLst>
              <a:ext uri="{FF2B5EF4-FFF2-40B4-BE49-F238E27FC236}">
                <a16:creationId xmlns:a16="http://schemas.microsoft.com/office/drawing/2014/main" id="{53066061-992C-7337-F9ED-8718E6E78B19}"/>
              </a:ext>
            </a:extLst>
          </p:cNvPr>
          <p:cNvSpPr/>
          <p:nvPr/>
        </p:nvSpPr>
        <p:spPr>
          <a:xfrm>
            <a:off x="1926559" y="838477"/>
            <a:ext cx="8327921"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直播数据分析</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确定数据分析目标</a:t>
            </a:r>
          </a:p>
        </p:txBody>
      </p:sp>
    </p:spTree>
    <p:extLst>
      <p:ext uri="{BB962C8B-B14F-4D97-AF65-F5344CB8AC3E}">
        <p14:creationId xmlns:p14="http://schemas.microsoft.com/office/powerpoint/2010/main" val="162295902"/>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006538">
            <a:extLst>
              <a:ext uri="{FF2B5EF4-FFF2-40B4-BE49-F238E27FC236}">
                <a16:creationId xmlns:a16="http://schemas.microsoft.com/office/drawing/2014/main" id="{6E90F562-81EF-4356-B1F9-D06CE244C47D}"/>
              </a:ext>
            </a:extLst>
          </p:cNvPr>
          <p:cNvGrpSpPr/>
          <p:nvPr/>
        </p:nvGrpSpPr>
        <p:grpSpPr>
          <a:xfrm>
            <a:off x="1476350" y="1588303"/>
            <a:ext cx="4458626" cy="2090610"/>
            <a:chOff x="1040072" y="1336757"/>
            <a:chExt cx="4897157" cy="2092244"/>
          </a:xfrm>
        </p:grpSpPr>
        <p:sp>
          <p:nvSpPr>
            <p:cNvPr id="135" name="矩形: 圆角 134">
              <a:extLst>
                <a:ext uri="{FF2B5EF4-FFF2-40B4-BE49-F238E27FC236}">
                  <a16:creationId xmlns:a16="http://schemas.microsoft.com/office/drawing/2014/main" id="{B9A82C68-8CDB-4CC6-9A03-E00F9B250ED1}"/>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36" name="任意多边形: 形状 135">
              <a:extLst>
                <a:ext uri="{FF2B5EF4-FFF2-40B4-BE49-F238E27FC236}">
                  <a16:creationId xmlns:a16="http://schemas.microsoft.com/office/drawing/2014/main" id="{4688145B-4015-44E9-8950-BE707859FCF4}"/>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37" name="378968">
            <a:extLst>
              <a:ext uri="{FF2B5EF4-FFF2-40B4-BE49-F238E27FC236}">
                <a16:creationId xmlns:a16="http://schemas.microsoft.com/office/drawing/2014/main" id="{D184A98C-5991-4A64-A754-A8F857B3513E}"/>
              </a:ext>
            </a:extLst>
          </p:cNvPr>
          <p:cNvSpPr/>
          <p:nvPr/>
        </p:nvSpPr>
        <p:spPr>
          <a:xfrm>
            <a:off x="2048592" y="1787327"/>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直播数据获取渠道</a:t>
            </a:r>
          </a:p>
        </p:txBody>
      </p:sp>
      <p:sp>
        <p:nvSpPr>
          <p:cNvPr id="138" name="740388">
            <a:extLst>
              <a:ext uri="{FF2B5EF4-FFF2-40B4-BE49-F238E27FC236}">
                <a16:creationId xmlns:a16="http://schemas.microsoft.com/office/drawing/2014/main" id="{260E4A25-7C9C-4843-BF20-CB40F5911EAA}"/>
              </a:ext>
            </a:extLst>
          </p:cNvPr>
          <p:cNvSpPr/>
          <p:nvPr/>
        </p:nvSpPr>
        <p:spPr>
          <a:xfrm>
            <a:off x="1485981" y="2156801"/>
            <a:ext cx="4322859" cy="1247649"/>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直播的数据获取大部分就是通过</a:t>
            </a:r>
            <a:r>
              <a:rPr lang="en-US" altLang="zh-CN" sz="1598" dirty="0">
                <a:solidFill>
                  <a:srgbClr val="000000"/>
                </a:solidFill>
                <a:latin typeface="优设标题黑" panose="00000500000000000000" pitchFamily="2" charset="-122"/>
                <a:ea typeface="优设标题黑" panose="00000500000000000000" pitchFamily="2" charset="-122"/>
                <a:sym typeface="+mn-lt"/>
              </a:rPr>
              <a:t>PC</a:t>
            </a:r>
            <a:r>
              <a:rPr lang="zh-CN" altLang="en-US" sz="1598" dirty="0">
                <a:solidFill>
                  <a:srgbClr val="000000"/>
                </a:solidFill>
                <a:latin typeface="优设标题黑" panose="00000500000000000000" pitchFamily="2" charset="-122"/>
                <a:ea typeface="优设标题黑" panose="00000500000000000000" pitchFamily="2" charset="-122"/>
                <a:sym typeface="+mn-lt"/>
              </a:rPr>
              <a:t>及手机</a:t>
            </a:r>
            <a:r>
              <a:rPr lang="en-US" altLang="zh-CN" sz="1598" dirty="0">
                <a:solidFill>
                  <a:srgbClr val="000000"/>
                </a:solidFill>
                <a:latin typeface="优设标题黑" panose="00000500000000000000" pitchFamily="2" charset="-122"/>
                <a:ea typeface="优设标题黑" panose="00000500000000000000" pitchFamily="2" charset="-122"/>
                <a:sym typeface="+mn-lt"/>
              </a:rPr>
              <a:t>APP</a:t>
            </a:r>
            <a:r>
              <a:rPr lang="zh-CN" altLang="en-US" sz="1598" dirty="0">
                <a:solidFill>
                  <a:srgbClr val="000000"/>
                </a:solidFill>
                <a:latin typeface="优设标题黑" panose="00000500000000000000" pitchFamily="2" charset="-122"/>
                <a:ea typeface="优设标题黑" panose="00000500000000000000" pitchFamily="2" charset="-122"/>
                <a:sym typeface="+mn-lt"/>
              </a:rPr>
              <a:t>的回放，还有一部分数据可通过文创中心及店铺生意参谋获取，部分隐藏数据可以通过第三方平台获取。</a:t>
            </a:r>
          </a:p>
        </p:txBody>
      </p:sp>
      <p:grpSp>
        <p:nvGrpSpPr>
          <p:cNvPr id="139" name="584569">
            <a:extLst>
              <a:ext uri="{FF2B5EF4-FFF2-40B4-BE49-F238E27FC236}">
                <a16:creationId xmlns:a16="http://schemas.microsoft.com/office/drawing/2014/main" id="{5E157405-1C6B-4176-B7C5-1C7301040F30}"/>
              </a:ext>
            </a:extLst>
          </p:cNvPr>
          <p:cNvGrpSpPr/>
          <p:nvPr/>
        </p:nvGrpSpPr>
        <p:grpSpPr>
          <a:xfrm>
            <a:off x="1331669" y="1554910"/>
            <a:ext cx="726507" cy="595734"/>
            <a:chOff x="5159375" y="693738"/>
            <a:chExt cx="476251" cy="390525"/>
          </a:xfrm>
        </p:grpSpPr>
        <p:sp>
          <p:nvSpPr>
            <p:cNvPr id="140" name="Freeform 5">
              <a:extLst>
                <a:ext uri="{FF2B5EF4-FFF2-40B4-BE49-F238E27FC236}">
                  <a16:creationId xmlns:a16="http://schemas.microsoft.com/office/drawing/2014/main" id="{9F50CDD8-1D41-40DA-A55C-6BDAD038F17B}"/>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1" name="Freeform 6">
              <a:extLst>
                <a:ext uri="{FF2B5EF4-FFF2-40B4-BE49-F238E27FC236}">
                  <a16:creationId xmlns:a16="http://schemas.microsoft.com/office/drawing/2014/main" id="{D71BCF35-015C-4180-9D47-EA4E89F5AA6D}"/>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42" name="956989">
            <a:extLst>
              <a:ext uri="{FF2B5EF4-FFF2-40B4-BE49-F238E27FC236}">
                <a16:creationId xmlns:a16="http://schemas.microsoft.com/office/drawing/2014/main" id="{8D0480A4-37AB-4477-941C-084E0A460DF6}"/>
              </a:ext>
            </a:extLst>
          </p:cNvPr>
          <p:cNvSpPr txBox="1"/>
          <p:nvPr/>
        </p:nvSpPr>
        <p:spPr>
          <a:xfrm>
            <a:off x="1524294" y="1532513"/>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1</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43" name="791160">
            <a:extLst>
              <a:ext uri="{FF2B5EF4-FFF2-40B4-BE49-F238E27FC236}">
                <a16:creationId xmlns:a16="http://schemas.microsoft.com/office/drawing/2014/main" id="{E602B730-776A-473F-9C24-7902502CBB27}"/>
              </a:ext>
            </a:extLst>
          </p:cNvPr>
          <p:cNvSpPr/>
          <p:nvPr/>
        </p:nvSpPr>
        <p:spPr bwMode="auto">
          <a:xfrm>
            <a:off x="6439647" y="1585825"/>
            <a:ext cx="4378236" cy="2090609"/>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4" name="163580">
            <a:extLst>
              <a:ext uri="{FF2B5EF4-FFF2-40B4-BE49-F238E27FC236}">
                <a16:creationId xmlns:a16="http://schemas.microsoft.com/office/drawing/2014/main" id="{A00FF9BA-B63C-43E9-A106-FFC525D21425}"/>
              </a:ext>
            </a:extLst>
          </p:cNvPr>
          <p:cNvSpPr/>
          <p:nvPr/>
        </p:nvSpPr>
        <p:spPr>
          <a:xfrm>
            <a:off x="6931499" y="1784850"/>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数据间关联规则</a:t>
            </a:r>
          </a:p>
        </p:txBody>
      </p:sp>
      <p:sp>
        <p:nvSpPr>
          <p:cNvPr id="145" name="435009">
            <a:extLst>
              <a:ext uri="{FF2B5EF4-FFF2-40B4-BE49-F238E27FC236}">
                <a16:creationId xmlns:a16="http://schemas.microsoft.com/office/drawing/2014/main" id="{27CBD029-8CF5-4017-820B-7D96350F0349}"/>
              </a:ext>
            </a:extLst>
          </p:cNvPr>
          <p:cNvSpPr/>
          <p:nvPr/>
        </p:nvSpPr>
        <p:spPr>
          <a:xfrm>
            <a:off x="6512185" y="2172125"/>
            <a:ext cx="4075332" cy="1542730"/>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直播流量入口主要有关注页、直播广场、视频推荐、同城</a:t>
            </a:r>
            <a:r>
              <a:rPr lang="en-US" altLang="zh-CN" sz="1598" dirty="0">
                <a:solidFill>
                  <a:srgbClr val="000000"/>
                </a:solidFill>
                <a:latin typeface="优设标题黑" panose="00000500000000000000" pitchFamily="2" charset="-122"/>
                <a:ea typeface="优设标题黑" panose="00000500000000000000" pitchFamily="2" charset="-122"/>
                <a:sym typeface="+mn-lt"/>
              </a:rPr>
              <a:t>4</a:t>
            </a:r>
            <a:r>
              <a:rPr lang="zh-CN" altLang="en-US" sz="1598" dirty="0">
                <a:solidFill>
                  <a:srgbClr val="000000"/>
                </a:solidFill>
                <a:latin typeface="优设标题黑" panose="00000500000000000000" pitchFamily="2" charset="-122"/>
                <a:ea typeface="优设标题黑" panose="00000500000000000000" pitchFamily="2" charset="-122"/>
                <a:sym typeface="+mn-lt"/>
              </a:rPr>
              <a:t>个渠道；直播广场和视频推荐属于系统推荐的自然流量。</a:t>
            </a:r>
            <a:endParaRPr lang="en-US" altLang="zh-CN" sz="1598" dirty="0">
              <a:solidFill>
                <a:srgbClr val="000000"/>
              </a:solidFill>
              <a:latin typeface="优设标题黑" panose="00000500000000000000" pitchFamily="2" charset="-122"/>
              <a:ea typeface="优设标题黑" panose="00000500000000000000" pitchFamily="2" charset="-122"/>
              <a:sym typeface="+mn-lt"/>
            </a:endParaRPr>
          </a:p>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通过直播间用户停留时长、互动率等数据也可以判断出流量的精准度。</a:t>
            </a:r>
          </a:p>
        </p:txBody>
      </p:sp>
      <p:sp>
        <p:nvSpPr>
          <p:cNvPr id="146" name="370280">
            <a:extLst>
              <a:ext uri="{FF2B5EF4-FFF2-40B4-BE49-F238E27FC236}">
                <a16:creationId xmlns:a16="http://schemas.microsoft.com/office/drawing/2014/main" id="{79C3695F-5E68-438B-94CF-12C853951F1A}"/>
              </a:ext>
            </a:extLst>
          </p:cNvPr>
          <p:cNvSpPr/>
          <p:nvPr/>
        </p:nvSpPr>
        <p:spPr bwMode="auto">
          <a:xfrm>
            <a:off x="10617273" y="1585826"/>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47" name="641600">
            <a:extLst>
              <a:ext uri="{FF2B5EF4-FFF2-40B4-BE49-F238E27FC236}">
                <a16:creationId xmlns:a16="http://schemas.microsoft.com/office/drawing/2014/main" id="{9B85410E-D8B1-42CB-A0D4-98C1E766CB2A}"/>
              </a:ext>
            </a:extLst>
          </p:cNvPr>
          <p:cNvGrpSpPr/>
          <p:nvPr/>
        </p:nvGrpSpPr>
        <p:grpSpPr>
          <a:xfrm>
            <a:off x="6214576" y="1552433"/>
            <a:ext cx="726507" cy="595734"/>
            <a:chOff x="5159375" y="693738"/>
            <a:chExt cx="476251" cy="390525"/>
          </a:xfrm>
        </p:grpSpPr>
        <p:sp>
          <p:nvSpPr>
            <p:cNvPr id="148" name="Freeform 5">
              <a:extLst>
                <a:ext uri="{FF2B5EF4-FFF2-40B4-BE49-F238E27FC236}">
                  <a16:creationId xmlns:a16="http://schemas.microsoft.com/office/drawing/2014/main" id="{8FC6B77D-1DED-4E8A-93E8-AD270FE95FE4}"/>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9" name="Freeform 6">
              <a:extLst>
                <a:ext uri="{FF2B5EF4-FFF2-40B4-BE49-F238E27FC236}">
                  <a16:creationId xmlns:a16="http://schemas.microsoft.com/office/drawing/2014/main" id="{BA8F3E75-F4DE-42C1-8C6D-BEE503861F75}"/>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0" name="003020">
            <a:extLst>
              <a:ext uri="{FF2B5EF4-FFF2-40B4-BE49-F238E27FC236}">
                <a16:creationId xmlns:a16="http://schemas.microsoft.com/office/drawing/2014/main" id="{9CCD8D45-7B6A-4A5A-B092-B51F6BF943B6}"/>
              </a:ext>
            </a:extLst>
          </p:cNvPr>
          <p:cNvSpPr txBox="1"/>
          <p:nvPr/>
        </p:nvSpPr>
        <p:spPr>
          <a:xfrm>
            <a:off x="6407201" y="153003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2</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grpSp>
        <p:nvGrpSpPr>
          <p:cNvPr id="151" name="848201">
            <a:extLst>
              <a:ext uri="{FF2B5EF4-FFF2-40B4-BE49-F238E27FC236}">
                <a16:creationId xmlns:a16="http://schemas.microsoft.com/office/drawing/2014/main" id="{43F70A70-81A8-41A3-9EFA-8C6815CF307C}"/>
              </a:ext>
            </a:extLst>
          </p:cNvPr>
          <p:cNvGrpSpPr/>
          <p:nvPr/>
        </p:nvGrpSpPr>
        <p:grpSpPr>
          <a:xfrm>
            <a:off x="1476349" y="4034317"/>
            <a:ext cx="4458627" cy="2090610"/>
            <a:chOff x="1040072" y="1336757"/>
            <a:chExt cx="4897157" cy="2092244"/>
          </a:xfrm>
        </p:grpSpPr>
        <p:sp>
          <p:nvSpPr>
            <p:cNvPr id="152" name="矩形: 圆角 151">
              <a:extLst>
                <a:ext uri="{FF2B5EF4-FFF2-40B4-BE49-F238E27FC236}">
                  <a16:creationId xmlns:a16="http://schemas.microsoft.com/office/drawing/2014/main" id="{933D1B6B-E051-46CF-BF63-A8D2819D177F}"/>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3" name="任意多边形: 形状 152">
              <a:extLst>
                <a:ext uri="{FF2B5EF4-FFF2-40B4-BE49-F238E27FC236}">
                  <a16:creationId xmlns:a16="http://schemas.microsoft.com/office/drawing/2014/main" id="{BF73CB9F-5708-4712-80AE-72D586C8061B}"/>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4" name="210621">
            <a:extLst>
              <a:ext uri="{FF2B5EF4-FFF2-40B4-BE49-F238E27FC236}">
                <a16:creationId xmlns:a16="http://schemas.microsoft.com/office/drawing/2014/main" id="{AAD10162-D685-46F2-9613-7EBB38FDE3E3}"/>
              </a:ext>
            </a:extLst>
          </p:cNvPr>
          <p:cNvSpPr/>
          <p:nvPr/>
        </p:nvSpPr>
        <p:spPr>
          <a:xfrm>
            <a:off x="2048592" y="4233340"/>
            <a:ext cx="3760248" cy="399981"/>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流量基础数据</a:t>
            </a:r>
          </a:p>
        </p:txBody>
      </p:sp>
      <p:sp>
        <p:nvSpPr>
          <p:cNvPr id="155" name="055802">
            <a:extLst>
              <a:ext uri="{FF2B5EF4-FFF2-40B4-BE49-F238E27FC236}">
                <a16:creationId xmlns:a16="http://schemas.microsoft.com/office/drawing/2014/main" id="{F70E37EF-D57F-4620-B954-C5AEE507C71B}"/>
              </a:ext>
            </a:extLst>
          </p:cNvPr>
          <p:cNvSpPr/>
          <p:nvPr/>
        </p:nvSpPr>
        <p:spPr>
          <a:xfrm>
            <a:off x="1686446" y="4823375"/>
            <a:ext cx="3870362" cy="952568"/>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流量基础数据主要分析新粉转化能力和评论互动率，这类数据主要包括观众总数、新增粉丝数、评论人数和付费人数。</a:t>
            </a:r>
          </a:p>
        </p:txBody>
      </p:sp>
      <p:grpSp>
        <p:nvGrpSpPr>
          <p:cNvPr id="156" name="427222">
            <a:extLst>
              <a:ext uri="{FF2B5EF4-FFF2-40B4-BE49-F238E27FC236}">
                <a16:creationId xmlns:a16="http://schemas.microsoft.com/office/drawing/2014/main" id="{42E212A9-31D6-4DEC-BA9D-4F797610D84F}"/>
              </a:ext>
            </a:extLst>
          </p:cNvPr>
          <p:cNvGrpSpPr/>
          <p:nvPr/>
        </p:nvGrpSpPr>
        <p:grpSpPr>
          <a:xfrm>
            <a:off x="1331669" y="4000924"/>
            <a:ext cx="726507" cy="595734"/>
            <a:chOff x="5159375" y="693738"/>
            <a:chExt cx="476251" cy="390525"/>
          </a:xfrm>
        </p:grpSpPr>
        <p:sp>
          <p:nvSpPr>
            <p:cNvPr id="157" name="Freeform 5">
              <a:extLst>
                <a:ext uri="{FF2B5EF4-FFF2-40B4-BE49-F238E27FC236}">
                  <a16:creationId xmlns:a16="http://schemas.microsoft.com/office/drawing/2014/main" id="{71CBFF3B-66F0-4C11-A711-A2DBF63186EE}"/>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8" name="Freeform 6">
              <a:extLst>
                <a:ext uri="{FF2B5EF4-FFF2-40B4-BE49-F238E27FC236}">
                  <a16:creationId xmlns:a16="http://schemas.microsoft.com/office/drawing/2014/main" id="{30596FDC-4882-4992-B438-D90FA9483292}"/>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9" name="799642">
            <a:extLst>
              <a:ext uri="{FF2B5EF4-FFF2-40B4-BE49-F238E27FC236}">
                <a16:creationId xmlns:a16="http://schemas.microsoft.com/office/drawing/2014/main" id="{9DFFB924-F5C9-4375-93F0-45FBB3FDEB0F}"/>
              </a:ext>
            </a:extLst>
          </p:cNvPr>
          <p:cNvSpPr txBox="1"/>
          <p:nvPr/>
        </p:nvSpPr>
        <p:spPr>
          <a:xfrm>
            <a:off x="1524294" y="397852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3</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60" name="633823">
            <a:extLst>
              <a:ext uri="{FF2B5EF4-FFF2-40B4-BE49-F238E27FC236}">
                <a16:creationId xmlns:a16="http://schemas.microsoft.com/office/drawing/2014/main" id="{8C35818E-3DC6-46C9-80A3-BC21DF909D8C}"/>
              </a:ext>
            </a:extLst>
          </p:cNvPr>
          <p:cNvSpPr/>
          <p:nvPr/>
        </p:nvSpPr>
        <p:spPr bwMode="auto">
          <a:xfrm>
            <a:off x="6439645" y="4031839"/>
            <a:ext cx="4378237" cy="2090609"/>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61" name="905343">
            <a:extLst>
              <a:ext uri="{FF2B5EF4-FFF2-40B4-BE49-F238E27FC236}">
                <a16:creationId xmlns:a16="http://schemas.microsoft.com/office/drawing/2014/main" id="{BE87BDCF-06BA-4053-9A67-7A81EB1724D8}"/>
              </a:ext>
            </a:extLst>
          </p:cNvPr>
          <p:cNvSpPr/>
          <p:nvPr/>
        </p:nvSpPr>
        <p:spPr>
          <a:xfrm>
            <a:off x="6931499" y="4230863"/>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转化新粉、互动情况</a:t>
            </a:r>
          </a:p>
        </p:txBody>
      </p:sp>
      <p:sp>
        <p:nvSpPr>
          <p:cNvPr id="162" name="377773">
            <a:extLst>
              <a:ext uri="{FF2B5EF4-FFF2-40B4-BE49-F238E27FC236}">
                <a16:creationId xmlns:a16="http://schemas.microsoft.com/office/drawing/2014/main" id="{0C4BA40B-CF38-4A16-A88F-18AFA5114B35}"/>
              </a:ext>
            </a:extLst>
          </p:cNvPr>
          <p:cNvSpPr/>
          <p:nvPr/>
        </p:nvSpPr>
        <p:spPr>
          <a:xfrm>
            <a:off x="6593571" y="4648487"/>
            <a:ext cx="3724406" cy="1247649"/>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转化新粉能力看占比，直播转化新粉占比</a:t>
            </a:r>
            <a:r>
              <a:rPr lang="en-US" altLang="zh-CN" sz="1598" dirty="0">
                <a:solidFill>
                  <a:srgbClr val="000000"/>
                </a:solidFill>
                <a:latin typeface="优设标题黑" panose="00000500000000000000" pitchFamily="2" charset="-122"/>
                <a:ea typeface="优设标题黑" panose="00000500000000000000" pitchFamily="2" charset="-122"/>
                <a:sym typeface="+mn-lt"/>
              </a:rPr>
              <a:t>=</a:t>
            </a:r>
            <a:r>
              <a:rPr lang="zh-CN" altLang="en-US" sz="1598" dirty="0">
                <a:solidFill>
                  <a:srgbClr val="000000"/>
                </a:solidFill>
                <a:latin typeface="优设标题黑" panose="00000500000000000000" pitchFamily="2" charset="-122"/>
                <a:ea typeface="优设标题黑" panose="00000500000000000000" pitchFamily="2" charset="-122"/>
                <a:sym typeface="+mn-lt"/>
              </a:rPr>
              <a:t>新增粉丝</a:t>
            </a:r>
            <a:r>
              <a:rPr lang="en-US" altLang="zh-CN" sz="1598" dirty="0">
                <a:solidFill>
                  <a:srgbClr val="000000"/>
                </a:solidFill>
                <a:latin typeface="优设标题黑" panose="00000500000000000000" pitchFamily="2" charset="-122"/>
                <a:ea typeface="优设标题黑" panose="00000500000000000000" pitchFamily="2" charset="-122"/>
                <a:sym typeface="+mn-lt"/>
              </a:rPr>
              <a:t>/</a:t>
            </a:r>
            <a:r>
              <a:rPr lang="zh-CN" altLang="en-US" sz="1598" dirty="0">
                <a:solidFill>
                  <a:srgbClr val="000000"/>
                </a:solidFill>
                <a:latin typeface="优设标题黑" panose="00000500000000000000" pitchFamily="2" charset="-122"/>
                <a:ea typeface="优设标题黑" panose="00000500000000000000" pitchFamily="2" charset="-122"/>
                <a:sym typeface="+mn-lt"/>
              </a:rPr>
              <a:t>观众总数。</a:t>
            </a:r>
          </a:p>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直播的互动情况，评论互动率</a:t>
            </a:r>
            <a:r>
              <a:rPr lang="en-US" altLang="zh-CN" sz="1598" dirty="0">
                <a:solidFill>
                  <a:srgbClr val="000000"/>
                </a:solidFill>
                <a:latin typeface="优设标题黑" panose="00000500000000000000" pitchFamily="2" charset="-122"/>
                <a:ea typeface="优设标题黑" panose="00000500000000000000" pitchFamily="2" charset="-122"/>
                <a:sym typeface="+mn-lt"/>
              </a:rPr>
              <a:t>=</a:t>
            </a:r>
            <a:r>
              <a:rPr lang="zh-CN" altLang="en-US" sz="1598" dirty="0">
                <a:solidFill>
                  <a:srgbClr val="000000"/>
                </a:solidFill>
                <a:latin typeface="优设标题黑" panose="00000500000000000000" pitchFamily="2" charset="-122"/>
                <a:ea typeface="优设标题黑" panose="00000500000000000000" pitchFamily="2" charset="-122"/>
                <a:sym typeface="+mn-lt"/>
              </a:rPr>
              <a:t>评论人数</a:t>
            </a:r>
            <a:r>
              <a:rPr lang="en-US" altLang="zh-CN" sz="1598" dirty="0">
                <a:solidFill>
                  <a:srgbClr val="000000"/>
                </a:solidFill>
                <a:latin typeface="优设标题黑" panose="00000500000000000000" pitchFamily="2" charset="-122"/>
                <a:ea typeface="优设标题黑" panose="00000500000000000000" pitchFamily="2" charset="-122"/>
                <a:sym typeface="+mn-lt"/>
              </a:rPr>
              <a:t>/</a:t>
            </a:r>
            <a:r>
              <a:rPr lang="zh-CN" altLang="en-US" sz="1598" dirty="0">
                <a:solidFill>
                  <a:srgbClr val="000000"/>
                </a:solidFill>
                <a:latin typeface="优设标题黑" panose="00000500000000000000" pitchFamily="2" charset="-122"/>
                <a:ea typeface="优设标题黑" panose="00000500000000000000" pitchFamily="2" charset="-122"/>
                <a:sym typeface="+mn-lt"/>
              </a:rPr>
              <a:t>观众总数。</a:t>
            </a:r>
          </a:p>
        </p:txBody>
      </p:sp>
      <p:sp>
        <p:nvSpPr>
          <p:cNvPr id="163" name="112944">
            <a:extLst>
              <a:ext uri="{FF2B5EF4-FFF2-40B4-BE49-F238E27FC236}">
                <a16:creationId xmlns:a16="http://schemas.microsoft.com/office/drawing/2014/main" id="{27853A5B-0AAC-46D6-B9C7-105E9596861F}"/>
              </a:ext>
            </a:extLst>
          </p:cNvPr>
          <p:cNvSpPr/>
          <p:nvPr/>
        </p:nvSpPr>
        <p:spPr bwMode="auto">
          <a:xfrm>
            <a:off x="10617273" y="4031840"/>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64" name="584373">
            <a:extLst>
              <a:ext uri="{FF2B5EF4-FFF2-40B4-BE49-F238E27FC236}">
                <a16:creationId xmlns:a16="http://schemas.microsoft.com/office/drawing/2014/main" id="{DE2B2A01-9389-48C5-A259-C685B0531BB2}"/>
              </a:ext>
            </a:extLst>
          </p:cNvPr>
          <p:cNvGrpSpPr/>
          <p:nvPr/>
        </p:nvGrpSpPr>
        <p:grpSpPr>
          <a:xfrm>
            <a:off x="6214576" y="3998447"/>
            <a:ext cx="726507" cy="595734"/>
            <a:chOff x="5159375" y="693738"/>
            <a:chExt cx="476251" cy="390525"/>
          </a:xfrm>
        </p:grpSpPr>
        <p:sp>
          <p:nvSpPr>
            <p:cNvPr id="165" name="Freeform 5">
              <a:extLst>
                <a:ext uri="{FF2B5EF4-FFF2-40B4-BE49-F238E27FC236}">
                  <a16:creationId xmlns:a16="http://schemas.microsoft.com/office/drawing/2014/main" id="{A07C6223-1E0F-4B91-B90F-F2F1D4276995}"/>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66" name="Freeform 6">
              <a:extLst>
                <a:ext uri="{FF2B5EF4-FFF2-40B4-BE49-F238E27FC236}">
                  <a16:creationId xmlns:a16="http://schemas.microsoft.com/office/drawing/2014/main" id="{372F2815-3372-4802-AA1C-6B069E24EA6B}"/>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67" name="329544">
            <a:extLst>
              <a:ext uri="{FF2B5EF4-FFF2-40B4-BE49-F238E27FC236}">
                <a16:creationId xmlns:a16="http://schemas.microsoft.com/office/drawing/2014/main" id="{34A9075D-2177-444D-A1BE-4F9F7AEECFAB}"/>
              </a:ext>
            </a:extLst>
          </p:cNvPr>
          <p:cNvSpPr txBox="1"/>
          <p:nvPr/>
        </p:nvSpPr>
        <p:spPr>
          <a:xfrm>
            <a:off x="6407201" y="3976049"/>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4</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2" name="613131">
            <a:extLst>
              <a:ext uri="{FF2B5EF4-FFF2-40B4-BE49-F238E27FC236}">
                <a16:creationId xmlns:a16="http://schemas.microsoft.com/office/drawing/2014/main" id="{53066061-992C-7337-F9ED-8718E6E78B19}"/>
              </a:ext>
            </a:extLst>
          </p:cNvPr>
          <p:cNvSpPr/>
          <p:nvPr/>
        </p:nvSpPr>
        <p:spPr>
          <a:xfrm>
            <a:off x="3055073" y="838477"/>
            <a:ext cx="6070893"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直播数据分析</a:t>
            </a:r>
            <a:r>
              <a:rPr lang="en-US" altLang="zh-CN" sz="4400" dirty="0">
                <a:solidFill>
                  <a:srgbClr val="000000"/>
                </a:solidFill>
                <a:latin typeface="优设标题黑" panose="00000500000000000000" pitchFamily="2" charset="-122"/>
                <a:ea typeface="优设标题黑" panose="00000500000000000000" pitchFamily="2" charset="-122"/>
              </a:rPr>
              <a:t>-</a:t>
            </a:r>
            <a:r>
              <a:rPr lang="zh-CN" altLang="en-US" sz="4400" dirty="0">
                <a:solidFill>
                  <a:srgbClr val="000000"/>
                </a:solidFill>
                <a:latin typeface="优设标题黑" panose="00000500000000000000" pitchFamily="2" charset="-122"/>
                <a:ea typeface="优设标题黑" panose="00000500000000000000" pitchFamily="2" charset="-122"/>
              </a:rPr>
              <a:t>获取数据</a:t>
            </a:r>
          </a:p>
        </p:txBody>
      </p:sp>
    </p:spTree>
    <p:extLst>
      <p:ext uri="{BB962C8B-B14F-4D97-AF65-F5344CB8AC3E}">
        <p14:creationId xmlns:p14="http://schemas.microsoft.com/office/powerpoint/2010/main" val="1810882775"/>
      </p:ext>
    </p:extLst>
  </p:cSld>
  <p:clrMapOvr>
    <a:masterClrMapping/>
  </p:clrMapOvr>
  <p:transition spd="slow">
    <p:wipe/>
  </p:transition>
</p:sld>
</file>

<file path=ppt/theme/theme1.xml><?xml version="1.0" encoding="utf-8"?>
<a:theme xmlns:a="http://schemas.openxmlformats.org/drawingml/2006/main" name="1_默认设计模板">
  <a:themeElements>
    <a:clrScheme name="红与藏青">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818181"/>
      </a:hlink>
      <a:folHlink>
        <a:srgbClr val="425268"/>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演示文稿6" id="{FAEB47A4-B0C8-48F3-B650-0939E89D64F2}" vid="{3DD01CBE-53F4-4342-96E6-D6032DE88A5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417</TotalTime>
  <Words>5079</Words>
  <Application>Microsoft Office PowerPoint</Application>
  <PresentationFormat>宽屏</PresentationFormat>
  <Paragraphs>719</Paragraphs>
  <Slides>51</Slides>
  <Notes>51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51</vt:i4>
      </vt:variant>
    </vt:vector>
  </HeadingPairs>
  <TitlesOfParts>
    <vt:vector size="58" baseType="lpstr">
      <vt:lpstr>等线</vt:lpstr>
      <vt:lpstr>思源黑体 Light</vt:lpstr>
      <vt:lpstr>优设标题黑</vt:lpstr>
      <vt:lpstr>Arial</vt:lpstr>
      <vt:lpstr>Calibri</vt:lpstr>
      <vt:lpstr>Wingdings</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糕 糕</cp:lastModifiedBy>
  <cp:revision>23</cp:revision>
  <dcterms:created xsi:type="dcterms:W3CDTF">2021-07-02T07:58:11Z</dcterms:created>
  <dcterms:modified xsi:type="dcterms:W3CDTF">2024-07-26T08:07:37Z</dcterms:modified>
</cp:coreProperties>
</file>