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1041" r:id="rId2"/>
    <p:sldId id="1943" r:id="rId3"/>
    <p:sldId id="1960" r:id="rId4"/>
    <p:sldId id="967" r:id="rId5"/>
    <p:sldId id="923" r:id="rId6"/>
    <p:sldId id="966" r:id="rId7"/>
    <p:sldId id="1945" r:id="rId8"/>
    <p:sldId id="1944" r:id="rId9"/>
    <p:sldId id="1083" r:id="rId10"/>
    <p:sldId id="1920" r:id="rId11"/>
    <p:sldId id="1948" r:id="rId12"/>
    <p:sldId id="1939" r:id="rId13"/>
    <p:sldId id="1949" r:id="rId14"/>
    <p:sldId id="1950" r:id="rId15"/>
    <p:sldId id="1922" r:id="rId16"/>
    <p:sldId id="1952" r:id="rId17"/>
    <p:sldId id="1953" r:id="rId18"/>
    <p:sldId id="1940" r:id="rId19"/>
    <p:sldId id="1954" r:id="rId20"/>
    <p:sldId id="1955" r:id="rId21"/>
    <p:sldId id="1919" r:id="rId22"/>
    <p:sldId id="1941" r:id="rId23"/>
    <p:sldId id="1958" r:id="rId24"/>
    <p:sldId id="1917" r:id="rId25"/>
    <p:sldId id="1961" r:id="rId26"/>
    <p:sldId id="1942"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4D1"/>
    <a:srgbClr val="0760D9"/>
    <a:srgbClr val="262626"/>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03" autoAdjust="0"/>
    <p:restoredTop sz="94660"/>
  </p:normalViewPr>
  <p:slideViewPr>
    <p:cSldViewPr snapToGrid="0" showGuides="1">
      <p:cViewPr varScale="1">
        <p:scale>
          <a:sx n="82" d="100"/>
          <a:sy n="82" d="100"/>
        </p:scale>
        <p:origin x="394"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E2578F-1585-4CEB-BF8A-24E1EDA5E3C7}" type="datetimeFigureOut">
              <a:rPr lang="zh-CN" altLang="en-US" smtClean="0"/>
              <a:t>2024/7/26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BB521-4DF2-4FEA-B463-70BB8708BDC5}" type="slidenum">
              <a:rPr lang="zh-CN" altLang="en-US" smtClean="0"/>
              <a:t>‹#›</a:t>
            </a:fld>
            <a:endParaRPr lang="zh-CN" altLang="en-US"/>
          </a:p>
        </p:txBody>
      </p:sp>
    </p:spTree>
    <p:extLst>
      <p:ext uri="{BB962C8B-B14F-4D97-AF65-F5344CB8AC3E}">
        <p14:creationId xmlns:p14="http://schemas.microsoft.com/office/powerpoint/2010/main" val="3566651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1650475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10</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7310224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11</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42875287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12</a:t>
            </a:fld>
            <a:endParaRPr kumimoji="0" 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4639359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13</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2776795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14</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3188743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15</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0869667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16</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7367247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17</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9419902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18</a:t>
            </a:fld>
            <a:endParaRPr kumimoji="0" 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799812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19</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968630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6995737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20</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6717389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21</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9313384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22</a:t>
            </a:fld>
            <a:endParaRPr kumimoji="0" 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6612155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23</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6383296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24</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8825944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25</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1702824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26</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1572681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3068192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4</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4820775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5</a:t>
            </a:fld>
            <a:endParaRPr kumimoji="0" 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2983461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6</a:t>
            </a:fld>
            <a:endParaRPr kumimoji="0" 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5659282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7</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6152895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8</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2014014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9</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0750071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97A8A06-AA84-48AB-A4E6-7DD7CF3A9951}"/>
              </a:ext>
            </a:extLst>
          </p:cNvPr>
          <p:cNvPicPr>
            <a:picLocks noChangeAspect="1"/>
          </p:cNvPicPr>
          <p:nvPr userDrawn="1"/>
        </p:nvPicPr>
        <p:blipFill>
          <a:blip r:embed="rId2">
            <a:extLst>
              <a:ext uri="{28A0092B-C50C-407E-A947-70E740481C1C}">
                <a14:useLocalDpi xmlns:a14="http://schemas.microsoft.com/office/drawing/2010/main" val="0"/>
              </a:ext>
            </a:extLst>
          </a:blip>
          <a:srcRect l="8333" r="8333"/>
          <a:stretch/>
        </p:blipFill>
        <p:spPr>
          <a:xfrm>
            <a:off x="0" y="0"/>
            <a:ext cx="12192000" cy="6858000"/>
          </a:xfrm>
          <a:prstGeom prst="rect">
            <a:avLst/>
          </a:prstGeom>
        </p:spPr>
      </p:pic>
    </p:spTree>
    <p:extLst>
      <p:ext uri="{BB962C8B-B14F-4D97-AF65-F5344CB8AC3E}">
        <p14:creationId xmlns:p14="http://schemas.microsoft.com/office/powerpoint/2010/main" val="64821040"/>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178331A-2BA5-4122-BB7F-5B75441E60A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21522946"/>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54301765"/>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bg>
      <p:bgPr>
        <a:pattFill prst="ltUpDiag">
          <a:fgClr>
            <a:schemeClr val="bg2"/>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60760143"/>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50899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spd="slow">
    <p:wipe/>
  </p:transition>
  <p:txStyles>
    <p:titleStyle>
      <a:lvl1pPr algn="l" rtl="0" eaLnBrk="1" fontAlgn="base" hangingPunct="1">
        <a:spcBef>
          <a:spcPct val="0"/>
        </a:spcBef>
        <a:spcAft>
          <a:spcPct val="0"/>
        </a:spcAft>
        <a:defRPr sz="2399">
          <a:solidFill>
            <a:schemeClr val="accent1"/>
          </a:solidFill>
          <a:latin typeface="+mj-lt"/>
          <a:ea typeface="+mj-ea"/>
          <a:cs typeface="+mj-cs"/>
        </a:defRPr>
      </a:lvl1pPr>
      <a:lvl2pPr algn="l" rtl="0" eaLnBrk="1" fontAlgn="base" hangingPunct="1">
        <a:spcBef>
          <a:spcPct val="0"/>
        </a:spcBef>
        <a:spcAft>
          <a:spcPct val="0"/>
        </a:spcAft>
        <a:defRPr sz="2399">
          <a:solidFill>
            <a:schemeClr val="tx2"/>
          </a:solidFill>
          <a:latin typeface="Arial" pitchFamily="34" charset="0"/>
          <a:ea typeface="微软雅黑" pitchFamily="34" charset="-122"/>
        </a:defRPr>
      </a:lvl2pPr>
      <a:lvl3pPr algn="l" rtl="0" eaLnBrk="1" fontAlgn="base" hangingPunct="1">
        <a:spcBef>
          <a:spcPct val="0"/>
        </a:spcBef>
        <a:spcAft>
          <a:spcPct val="0"/>
        </a:spcAft>
        <a:defRPr sz="2399">
          <a:solidFill>
            <a:schemeClr val="tx2"/>
          </a:solidFill>
          <a:latin typeface="Arial" pitchFamily="34" charset="0"/>
          <a:ea typeface="微软雅黑" pitchFamily="34" charset="-122"/>
        </a:defRPr>
      </a:lvl3pPr>
      <a:lvl4pPr algn="l" rtl="0" eaLnBrk="1" fontAlgn="base" hangingPunct="1">
        <a:spcBef>
          <a:spcPct val="0"/>
        </a:spcBef>
        <a:spcAft>
          <a:spcPct val="0"/>
        </a:spcAft>
        <a:defRPr sz="2399">
          <a:solidFill>
            <a:schemeClr val="tx2"/>
          </a:solidFill>
          <a:latin typeface="Arial" pitchFamily="34" charset="0"/>
          <a:ea typeface="微软雅黑" pitchFamily="34" charset="-122"/>
        </a:defRPr>
      </a:lvl4pPr>
      <a:lvl5pPr algn="l" rtl="0" eaLnBrk="1" fontAlgn="base" hangingPunct="1">
        <a:spcBef>
          <a:spcPct val="0"/>
        </a:spcBef>
        <a:spcAft>
          <a:spcPct val="0"/>
        </a:spcAft>
        <a:defRPr sz="2399">
          <a:solidFill>
            <a:schemeClr val="tx2"/>
          </a:solidFill>
          <a:latin typeface="Arial" pitchFamily="34" charset="0"/>
          <a:ea typeface="微软雅黑" pitchFamily="34" charset="-122"/>
        </a:defRPr>
      </a:lvl5pPr>
      <a:lvl6pPr marL="457017" algn="l" rtl="0" eaLnBrk="1" fontAlgn="base" hangingPunct="1">
        <a:spcBef>
          <a:spcPct val="0"/>
        </a:spcBef>
        <a:spcAft>
          <a:spcPct val="0"/>
        </a:spcAft>
        <a:defRPr sz="2399">
          <a:solidFill>
            <a:schemeClr val="tx2"/>
          </a:solidFill>
          <a:latin typeface="Arial" pitchFamily="34" charset="0"/>
          <a:ea typeface="微软雅黑" pitchFamily="34" charset="-122"/>
        </a:defRPr>
      </a:lvl6pPr>
      <a:lvl7pPr marL="914034" algn="l" rtl="0" eaLnBrk="1" fontAlgn="base" hangingPunct="1">
        <a:spcBef>
          <a:spcPct val="0"/>
        </a:spcBef>
        <a:spcAft>
          <a:spcPct val="0"/>
        </a:spcAft>
        <a:defRPr sz="2399">
          <a:solidFill>
            <a:schemeClr val="tx2"/>
          </a:solidFill>
          <a:latin typeface="Arial" pitchFamily="34" charset="0"/>
          <a:ea typeface="微软雅黑" pitchFamily="34" charset="-122"/>
        </a:defRPr>
      </a:lvl7pPr>
      <a:lvl8pPr marL="1371051" algn="l" rtl="0" eaLnBrk="1" fontAlgn="base" hangingPunct="1">
        <a:spcBef>
          <a:spcPct val="0"/>
        </a:spcBef>
        <a:spcAft>
          <a:spcPct val="0"/>
        </a:spcAft>
        <a:defRPr sz="2399">
          <a:solidFill>
            <a:schemeClr val="tx2"/>
          </a:solidFill>
          <a:latin typeface="Arial" pitchFamily="34" charset="0"/>
          <a:ea typeface="微软雅黑" pitchFamily="34" charset="-122"/>
        </a:defRPr>
      </a:lvl8pPr>
      <a:lvl9pPr marL="1828068" algn="l" rtl="0" eaLnBrk="1" fontAlgn="base" hangingPunct="1">
        <a:spcBef>
          <a:spcPct val="0"/>
        </a:spcBef>
        <a:spcAft>
          <a:spcPct val="0"/>
        </a:spcAft>
        <a:defRPr sz="2399">
          <a:solidFill>
            <a:schemeClr val="tx2"/>
          </a:solidFill>
          <a:latin typeface="Arial" pitchFamily="34" charset="0"/>
          <a:ea typeface="微软雅黑" pitchFamily="34" charset="-122"/>
        </a:defRPr>
      </a:lvl9pPr>
    </p:titleStyle>
    <p:bodyStyle>
      <a:lvl1pPr marL="342763" indent="-342763" algn="l" rtl="0" eaLnBrk="1" fontAlgn="base" hangingPunct="1">
        <a:spcBef>
          <a:spcPct val="20000"/>
        </a:spcBef>
        <a:spcAft>
          <a:spcPct val="0"/>
        </a:spcAft>
        <a:buChar char="•"/>
        <a:defRPr sz="1999">
          <a:solidFill>
            <a:schemeClr val="accent1"/>
          </a:solidFill>
          <a:latin typeface="+mn-lt"/>
          <a:ea typeface="+mn-ea"/>
          <a:cs typeface="+mn-cs"/>
        </a:defRPr>
      </a:lvl1pPr>
      <a:lvl2pPr marL="742653" indent="-285636" algn="l" rtl="0" eaLnBrk="1" fontAlgn="base" hangingPunct="1">
        <a:spcBef>
          <a:spcPct val="20000"/>
        </a:spcBef>
        <a:spcAft>
          <a:spcPct val="0"/>
        </a:spcAft>
        <a:buChar char="–"/>
        <a:defRPr sz="1999">
          <a:solidFill>
            <a:schemeClr val="accent1"/>
          </a:solidFill>
          <a:latin typeface="+mn-lt"/>
          <a:ea typeface="仿宋_GB2312" pitchFamily="49" charset="-122"/>
        </a:defRPr>
      </a:lvl2pPr>
      <a:lvl3pPr marL="1142543" indent="-228509" algn="l" rtl="0" eaLnBrk="1" fontAlgn="base" hangingPunct="1">
        <a:spcBef>
          <a:spcPct val="20000"/>
        </a:spcBef>
        <a:spcAft>
          <a:spcPct val="0"/>
        </a:spcAft>
        <a:buChar char="•"/>
        <a:defRPr sz="2399">
          <a:solidFill>
            <a:schemeClr val="tx1"/>
          </a:solidFill>
          <a:latin typeface="+mn-lt"/>
          <a:ea typeface="宋体" pitchFamily="2" charset="-122"/>
        </a:defRPr>
      </a:lvl3pPr>
      <a:lvl4pPr marL="1599560" indent="-228509" algn="l" rtl="0" eaLnBrk="1" fontAlgn="base" hangingPunct="1">
        <a:spcBef>
          <a:spcPct val="20000"/>
        </a:spcBef>
        <a:spcAft>
          <a:spcPct val="0"/>
        </a:spcAft>
        <a:buChar char="–"/>
        <a:defRPr sz="1999">
          <a:solidFill>
            <a:schemeClr val="tx1"/>
          </a:solidFill>
          <a:latin typeface="+mn-lt"/>
          <a:ea typeface="宋体" pitchFamily="2" charset="-122"/>
        </a:defRPr>
      </a:lvl4pPr>
      <a:lvl5pPr marL="2056577" indent="-228509" algn="l" rtl="0" eaLnBrk="1" fontAlgn="base" hangingPunct="1">
        <a:spcBef>
          <a:spcPct val="20000"/>
        </a:spcBef>
        <a:spcAft>
          <a:spcPct val="0"/>
        </a:spcAft>
        <a:buChar char="»"/>
        <a:defRPr sz="1999">
          <a:solidFill>
            <a:schemeClr val="tx1"/>
          </a:solidFill>
          <a:latin typeface="+mn-lt"/>
          <a:ea typeface="宋体" pitchFamily="2" charset="-122"/>
        </a:defRPr>
      </a:lvl5pPr>
      <a:lvl6pPr marL="2513594" indent="-228509" algn="l" rtl="0" eaLnBrk="1" fontAlgn="base" hangingPunct="1">
        <a:spcBef>
          <a:spcPct val="20000"/>
        </a:spcBef>
        <a:spcAft>
          <a:spcPct val="0"/>
        </a:spcAft>
        <a:buChar char="»"/>
        <a:defRPr sz="1999">
          <a:solidFill>
            <a:schemeClr val="tx1"/>
          </a:solidFill>
          <a:latin typeface="+mn-lt"/>
          <a:ea typeface="宋体" pitchFamily="2" charset="-122"/>
        </a:defRPr>
      </a:lvl6pPr>
      <a:lvl7pPr marL="2970611" indent="-228509" algn="l" rtl="0" eaLnBrk="1" fontAlgn="base" hangingPunct="1">
        <a:spcBef>
          <a:spcPct val="20000"/>
        </a:spcBef>
        <a:spcAft>
          <a:spcPct val="0"/>
        </a:spcAft>
        <a:buChar char="»"/>
        <a:defRPr sz="1999">
          <a:solidFill>
            <a:schemeClr val="tx1"/>
          </a:solidFill>
          <a:latin typeface="+mn-lt"/>
          <a:ea typeface="宋体" pitchFamily="2" charset="-122"/>
        </a:defRPr>
      </a:lvl7pPr>
      <a:lvl8pPr marL="3427628" indent="-228509" algn="l" rtl="0" eaLnBrk="1" fontAlgn="base" hangingPunct="1">
        <a:spcBef>
          <a:spcPct val="20000"/>
        </a:spcBef>
        <a:spcAft>
          <a:spcPct val="0"/>
        </a:spcAft>
        <a:buChar char="»"/>
        <a:defRPr sz="1999">
          <a:solidFill>
            <a:schemeClr val="tx1"/>
          </a:solidFill>
          <a:latin typeface="+mn-lt"/>
          <a:ea typeface="宋体" pitchFamily="2" charset="-122"/>
        </a:defRPr>
      </a:lvl8pPr>
      <a:lvl9pPr marL="3884646" indent="-228509" algn="l" rtl="0" eaLnBrk="1" fontAlgn="base" hangingPunct="1">
        <a:spcBef>
          <a:spcPct val="20000"/>
        </a:spcBef>
        <a:spcAft>
          <a:spcPct val="0"/>
        </a:spcAft>
        <a:buChar char="»"/>
        <a:defRPr sz="1999">
          <a:solidFill>
            <a:schemeClr val="tx1"/>
          </a:solidFill>
          <a:latin typeface="+mn-lt"/>
          <a:ea typeface="宋体" pitchFamily="2" charset="-122"/>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notesSlide" Target="../notesSlides/notesSlide11.xml"/><Relationship Id="rId5" Type="http://schemas.openxmlformats.org/officeDocument/2006/relationships/tags" Target="../tags/tag5.xml"/><Relationship Id="rId10" Type="http://schemas.openxmlformats.org/officeDocument/2006/relationships/slideLayout" Target="../slideLayouts/slideLayout2.xml"/><Relationship Id="rId4" Type="http://schemas.openxmlformats.org/officeDocument/2006/relationships/tags" Target="../tags/tag4.xml"/><Relationship Id="rId9" Type="http://schemas.openxmlformats.org/officeDocument/2006/relationships/tags" Target="../tags/tag9.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tags" Target="../tags/tag17.xml"/><Relationship Id="rId3" Type="http://schemas.openxmlformats.org/officeDocument/2006/relationships/tags" Target="../tags/tag12.xml"/><Relationship Id="rId7" Type="http://schemas.openxmlformats.org/officeDocument/2006/relationships/tags" Target="../tags/tag16.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notesSlide" Target="../notesSlides/notesSlide16.xml"/><Relationship Id="rId5" Type="http://schemas.openxmlformats.org/officeDocument/2006/relationships/tags" Target="../tags/tag14.xml"/><Relationship Id="rId10" Type="http://schemas.openxmlformats.org/officeDocument/2006/relationships/slideLayout" Target="../slideLayouts/slideLayout2.xml"/><Relationship Id="rId4" Type="http://schemas.openxmlformats.org/officeDocument/2006/relationships/tags" Target="../tags/tag13.xml"/><Relationship Id="rId9" Type="http://schemas.openxmlformats.org/officeDocument/2006/relationships/tags" Target="../tags/tag18.xml"/></Relationships>
</file>

<file path=ppt/slides/_rels/slide17.xml.rels><?xml version="1.0" encoding="UTF-8" standalone="yes"?>
<Relationships xmlns="http://schemas.openxmlformats.org/package/2006/relationships"><Relationship Id="rId3" Type="http://schemas.openxmlformats.org/officeDocument/2006/relationships/hyperlink" Target="https://baijiahao.baidu.com/s?id=1779045735951893426&amp;wfr=spider&amp;for=pc"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hyperlink" Target="https://baijiahao.baidu.com/s?id=1732625796154159237&amp;wfr=spider&amp;for=pc"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hyperlink" Target="https://mp.weixin.qq.com/s?__biz=MzIxMDA1MjUxOQ==&amp;mid=2651721670&amp;idx=1&amp;sn=16948f24a97c5c5380a36d919361f755&amp;chksm=8c90db0ebbe752181d26b0a4437837115b2a86938efbb40a4316c0b918777b38f25949c247aa&amp;scene=27"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tags" Target="../tags/tag26.xml"/><Relationship Id="rId3" Type="http://schemas.openxmlformats.org/officeDocument/2006/relationships/tags" Target="../tags/tag21.xml"/><Relationship Id="rId7" Type="http://schemas.openxmlformats.org/officeDocument/2006/relationships/tags" Target="../tags/tag25.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notesSlide" Target="../notesSlides/notesSlide20.xml"/><Relationship Id="rId5" Type="http://schemas.openxmlformats.org/officeDocument/2006/relationships/tags" Target="../tags/tag23.xml"/><Relationship Id="rId10" Type="http://schemas.openxmlformats.org/officeDocument/2006/relationships/slideLayout" Target="../slideLayouts/slideLayout2.xml"/><Relationship Id="rId4" Type="http://schemas.openxmlformats.org/officeDocument/2006/relationships/tags" Target="../tags/tag22.xml"/><Relationship Id="rId9" Type="http://schemas.openxmlformats.org/officeDocument/2006/relationships/tags" Target="../tags/tag2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1EC0ACB7-1FA9-46EA-B3E7-3E198AB59B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4479" y="-2209448"/>
            <a:ext cx="14367908" cy="10775931"/>
          </a:xfrm>
          <a:prstGeom prst="rect">
            <a:avLst/>
          </a:prstGeom>
        </p:spPr>
      </p:pic>
      <p:sp>
        <p:nvSpPr>
          <p:cNvPr id="3" name="文本框 2">
            <a:extLst>
              <a:ext uri="{FF2B5EF4-FFF2-40B4-BE49-F238E27FC236}">
                <a16:creationId xmlns:a16="http://schemas.microsoft.com/office/drawing/2014/main" id="{4866ECA1-6401-5642-A6BA-92497A644CB7}"/>
              </a:ext>
            </a:extLst>
          </p:cNvPr>
          <p:cNvSpPr txBox="1"/>
          <p:nvPr/>
        </p:nvSpPr>
        <p:spPr>
          <a:xfrm>
            <a:off x="1577767" y="3512489"/>
            <a:ext cx="7338869" cy="1015343"/>
          </a:xfrm>
          <a:prstGeom prst="rect">
            <a:avLst/>
          </a:prstGeom>
          <a:noFill/>
        </p:spPr>
        <p:txBody>
          <a:bodyPr wrap="none" rtlCol="0">
            <a:spAutoFit/>
          </a:bodyPr>
          <a:lstStyle/>
          <a:p>
            <a:pPr defTabSz="914034" fontAlgn="base">
              <a:spcBef>
                <a:spcPct val="0"/>
              </a:spcBef>
              <a:spcAft>
                <a:spcPct val="0"/>
              </a:spcAft>
            </a:pPr>
            <a:r>
              <a:rPr lang="zh-CN" altLang="en-US" sz="5998" b="1" dirty="0">
                <a:solidFill>
                  <a:srgbClr val="000000">
                    <a:lumMod val="95000"/>
                    <a:lumOff val="5000"/>
                  </a:srgbClr>
                </a:solidFill>
                <a:latin typeface="优设标题黑" panose="00000500000000000000" pitchFamily="2" charset="-122"/>
                <a:ea typeface="优设标题黑" panose="00000500000000000000" pitchFamily="2" charset="-122"/>
              </a:rPr>
              <a:t>项目一 初识直播营销</a:t>
            </a:r>
          </a:p>
        </p:txBody>
      </p:sp>
      <p:sp>
        <p:nvSpPr>
          <p:cNvPr id="23" name="文本框 22">
            <a:extLst>
              <a:ext uri="{FF2B5EF4-FFF2-40B4-BE49-F238E27FC236}">
                <a16:creationId xmlns:a16="http://schemas.microsoft.com/office/drawing/2014/main" id="{8D167BE9-9361-2B43-9D53-0B7D0F6CFE9B}"/>
              </a:ext>
            </a:extLst>
          </p:cNvPr>
          <p:cNvSpPr txBox="1"/>
          <p:nvPr/>
        </p:nvSpPr>
        <p:spPr>
          <a:xfrm>
            <a:off x="1619550" y="2583883"/>
            <a:ext cx="5570756" cy="1015343"/>
          </a:xfrm>
          <a:prstGeom prst="rect">
            <a:avLst/>
          </a:prstGeom>
          <a:noFill/>
        </p:spPr>
        <p:txBody>
          <a:bodyPr wrap="none" rtlCol="0">
            <a:spAutoFit/>
          </a:bodyPr>
          <a:lstStyle/>
          <a:p>
            <a:pPr defTabSz="914034" fontAlgn="base">
              <a:spcBef>
                <a:spcPct val="0"/>
              </a:spcBef>
              <a:spcAft>
                <a:spcPct val="0"/>
              </a:spcAft>
            </a:pPr>
            <a:r>
              <a:rPr lang="zh-CN" altLang="en-US" sz="5998" b="1" dirty="0">
                <a:ln w="12700">
                  <a:solidFill>
                    <a:srgbClr val="000000">
                      <a:lumMod val="85000"/>
                      <a:lumOff val="15000"/>
                    </a:srgbClr>
                  </a:solidFill>
                </a:ln>
                <a:solidFill>
                  <a:schemeClr val="accent1"/>
                </a:solidFill>
                <a:latin typeface="优设标题黑" panose="00000500000000000000" pitchFamily="2" charset="-122"/>
                <a:ea typeface="优设标题黑" panose="00000500000000000000" pitchFamily="2" charset="-122"/>
              </a:rPr>
              <a:t>直播营销与运营</a:t>
            </a:r>
          </a:p>
        </p:txBody>
      </p:sp>
      <p:sp>
        <p:nvSpPr>
          <p:cNvPr id="7" name="文本框 6">
            <a:extLst>
              <a:ext uri="{FF2B5EF4-FFF2-40B4-BE49-F238E27FC236}">
                <a16:creationId xmlns:a16="http://schemas.microsoft.com/office/drawing/2014/main" id="{C40C8E2A-049B-3A4B-AEC4-D540F53508A3}"/>
              </a:ext>
            </a:extLst>
          </p:cNvPr>
          <p:cNvSpPr txBox="1"/>
          <p:nvPr/>
        </p:nvSpPr>
        <p:spPr>
          <a:xfrm>
            <a:off x="1102315" y="1086487"/>
            <a:ext cx="4715137" cy="707566"/>
          </a:xfrm>
          <a:prstGeom prst="rect">
            <a:avLst/>
          </a:prstGeom>
          <a:noFill/>
        </p:spPr>
        <p:txBody>
          <a:bodyPr wrap="none" rtlCol="0">
            <a:spAutoFit/>
          </a:bodyPr>
          <a:lstStyle/>
          <a:p>
            <a:pPr defTabSz="914034" fontAlgn="base">
              <a:spcBef>
                <a:spcPct val="0"/>
              </a:spcBef>
              <a:spcAft>
                <a:spcPct val="0"/>
              </a:spcAft>
            </a:pPr>
            <a:r>
              <a:rPr kumimoji="1" lang="en-US" altLang="zh-CN" sz="3998" b="1" dirty="0">
                <a:latin typeface="优设标题黑" panose="00000500000000000000" pitchFamily="2" charset="-122"/>
                <a:ea typeface="优设标题黑" panose="00000500000000000000" pitchFamily="2" charset="-122"/>
              </a:rPr>
              <a:t>LIVE BROADCAST</a:t>
            </a:r>
            <a:endParaRPr kumimoji="1" lang="zh-CN" altLang="en-US" sz="3998" b="1" dirty="0">
              <a:latin typeface="优设标题黑" panose="00000500000000000000" pitchFamily="2" charset="-122"/>
              <a:ea typeface="优设标题黑" panose="00000500000000000000" pitchFamily="2" charset="-122"/>
            </a:endParaRPr>
          </a:p>
        </p:txBody>
      </p:sp>
      <p:pic>
        <p:nvPicPr>
          <p:cNvPr id="13" name="图片 12">
            <a:extLst>
              <a:ext uri="{FF2B5EF4-FFF2-40B4-BE49-F238E27FC236}">
                <a16:creationId xmlns:a16="http://schemas.microsoft.com/office/drawing/2014/main" id="{F422BDFB-9868-7648-A9D7-8C9FDFED712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00975" y="1951166"/>
            <a:ext cx="3865120" cy="3251508"/>
          </a:xfrm>
          <a:prstGeom prst="rect">
            <a:avLst/>
          </a:prstGeom>
        </p:spPr>
      </p:pic>
      <p:pic>
        <p:nvPicPr>
          <p:cNvPr id="11" name="图片 10">
            <a:extLst>
              <a:ext uri="{FF2B5EF4-FFF2-40B4-BE49-F238E27FC236}">
                <a16:creationId xmlns:a16="http://schemas.microsoft.com/office/drawing/2014/main" id="{2F100631-D62C-4371-94E8-AAD8994F5CB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19550" y="5058791"/>
            <a:ext cx="1342603" cy="915296"/>
          </a:xfrm>
          <a:prstGeom prst="rect">
            <a:avLst/>
          </a:prstGeom>
        </p:spPr>
      </p:pic>
      <p:pic>
        <p:nvPicPr>
          <p:cNvPr id="8" name="图片 7">
            <a:extLst>
              <a:ext uri="{FF2B5EF4-FFF2-40B4-BE49-F238E27FC236}">
                <a16:creationId xmlns:a16="http://schemas.microsoft.com/office/drawing/2014/main" id="{41DF3F60-592E-4FCA-B791-AAFBC827A0C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76718" y="1860840"/>
            <a:ext cx="1741975" cy="1741975"/>
          </a:xfrm>
          <a:prstGeom prst="rect">
            <a:avLst/>
          </a:prstGeom>
        </p:spPr>
      </p:pic>
    </p:spTree>
    <p:extLst>
      <p:ext uri="{BB962C8B-B14F-4D97-AF65-F5344CB8AC3E}">
        <p14:creationId xmlns:p14="http://schemas.microsoft.com/office/powerpoint/2010/main" val="115167340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checkerboard(across)">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p:bldLst>
  </p:timing>
  <p:extLst>
    <p:ext uri="{E180D4A7-C9FB-4DFB-919C-405C955672EB}">
      <p14:showEvtLst xmlns:p14="http://schemas.microsoft.com/office/powerpoint/2010/main">
        <p14:playEvt time="69"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a:extLst>
              <a:ext uri="{FF2B5EF4-FFF2-40B4-BE49-F238E27FC236}">
                <a16:creationId xmlns:a16="http://schemas.microsoft.com/office/drawing/2014/main" id="{F486401D-45DD-43B0-0942-165A328FA5A4}"/>
              </a:ext>
            </a:extLst>
          </p:cNvPr>
          <p:cNvGraphicFramePr>
            <a:graphicFrameLocks noGrp="1"/>
          </p:cNvGraphicFramePr>
          <p:nvPr>
            <p:extLst>
              <p:ext uri="{D42A27DB-BD31-4B8C-83A1-F6EECF244321}">
                <p14:modId xmlns:p14="http://schemas.microsoft.com/office/powerpoint/2010/main" val="1396022064"/>
              </p:ext>
            </p:extLst>
          </p:nvPr>
        </p:nvGraphicFramePr>
        <p:xfrm>
          <a:off x="1212980" y="1832394"/>
          <a:ext cx="10000862" cy="4111207"/>
        </p:xfrm>
        <a:graphic>
          <a:graphicData uri="http://schemas.openxmlformats.org/drawingml/2006/table">
            <a:tbl>
              <a:tblPr firstRow="1" firstCol="1" bandRow="1">
                <a:tableStyleId>{5C22544A-7EE6-4342-B048-85BDC9FD1C3A}</a:tableStyleId>
              </a:tblPr>
              <a:tblGrid>
                <a:gridCol w="2044585">
                  <a:extLst>
                    <a:ext uri="{9D8B030D-6E8A-4147-A177-3AD203B41FA5}">
                      <a16:colId xmlns:a16="http://schemas.microsoft.com/office/drawing/2014/main" val="169323641"/>
                    </a:ext>
                  </a:extLst>
                </a:gridCol>
                <a:gridCol w="3899015">
                  <a:extLst>
                    <a:ext uri="{9D8B030D-6E8A-4147-A177-3AD203B41FA5}">
                      <a16:colId xmlns:a16="http://schemas.microsoft.com/office/drawing/2014/main" val="3288857304"/>
                    </a:ext>
                  </a:extLst>
                </a:gridCol>
                <a:gridCol w="4057262">
                  <a:extLst>
                    <a:ext uri="{9D8B030D-6E8A-4147-A177-3AD203B41FA5}">
                      <a16:colId xmlns:a16="http://schemas.microsoft.com/office/drawing/2014/main" val="2378887652"/>
                    </a:ext>
                  </a:extLst>
                </a:gridCol>
              </a:tblGrid>
              <a:tr h="456801">
                <a:tc>
                  <a:txBody>
                    <a:bodyPr/>
                    <a:lstStyle/>
                    <a:p>
                      <a:pPr marL="0" algn="ctr" defTabSz="914034" rtl="0" eaLnBrk="1" latinLnBrk="0" hangingPunct="1"/>
                      <a:r>
                        <a:rPr lang="zh-CN" altLang="en-US" sz="2800" b="1" kern="100" dirty="0">
                          <a:solidFill>
                            <a:schemeClr val="lt1"/>
                          </a:solidFill>
                          <a:effectLst/>
                          <a:latin typeface="+mn-lt"/>
                          <a:ea typeface="+mn-ea"/>
                          <a:cs typeface="+mn-cs"/>
                        </a:rPr>
                        <a:t>种类</a:t>
                      </a:r>
                    </a:p>
                  </a:txBody>
                  <a:tcPr marL="68580" marR="68580" marT="0" marB="0" anchor="ctr">
                    <a:solidFill>
                      <a:srgbClr val="C00000"/>
                    </a:solidFill>
                  </a:tcPr>
                </a:tc>
                <a:tc>
                  <a:txBody>
                    <a:bodyPr/>
                    <a:lstStyle/>
                    <a:p>
                      <a:pPr marL="0" algn="ctr" defTabSz="914034" rtl="0" eaLnBrk="1" latinLnBrk="0" hangingPunct="1"/>
                      <a:r>
                        <a:rPr lang="zh-CN" altLang="en-US" sz="2800" b="1" kern="100" dirty="0">
                          <a:solidFill>
                            <a:schemeClr val="lt1"/>
                          </a:solidFill>
                          <a:effectLst/>
                          <a:latin typeface="+mn-lt"/>
                          <a:ea typeface="+mn-ea"/>
                          <a:cs typeface="+mn-cs"/>
                        </a:rPr>
                        <a:t>传统电商</a:t>
                      </a:r>
                    </a:p>
                  </a:txBody>
                  <a:tcPr marL="68580" marR="68580" marT="0" marB="0" anchor="ctr">
                    <a:solidFill>
                      <a:srgbClr val="C00000"/>
                    </a:solidFill>
                  </a:tcPr>
                </a:tc>
                <a:tc>
                  <a:txBody>
                    <a:bodyPr/>
                    <a:lstStyle/>
                    <a:p>
                      <a:pPr marL="0" algn="ctr" defTabSz="914034" rtl="0" eaLnBrk="1" latinLnBrk="0" hangingPunct="1"/>
                      <a:r>
                        <a:rPr lang="zh-CN" altLang="en-US" sz="2800" b="1" kern="100" dirty="0">
                          <a:solidFill>
                            <a:schemeClr val="lt1"/>
                          </a:solidFill>
                          <a:effectLst/>
                          <a:latin typeface="+mn-lt"/>
                          <a:ea typeface="+mn-ea"/>
                          <a:cs typeface="+mn-cs"/>
                        </a:rPr>
                        <a:t>直播电商</a:t>
                      </a:r>
                    </a:p>
                  </a:txBody>
                  <a:tcPr marL="68580" marR="68580" marT="0" marB="0" anchor="ctr">
                    <a:solidFill>
                      <a:srgbClr val="C00000"/>
                    </a:solidFill>
                  </a:tcPr>
                </a:tc>
                <a:extLst>
                  <a:ext uri="{0D108BD9-81ED-4DB2-BD59-A6C34878D82A}">
                    <a16:rowId xmlns:a16="http://schemas.microsoft.com/office/drawing/2014/main" val="3652847483"/>
                  </a:ext>
                </a:extLst>
              </a:tr>
              <a:tr h="456801">
                <a:tc>
                  <a:txBody>
                    <a:bodyPr/>
                    <a:lstStyle/>
                    <a:p>
                      <a:pPr algn="ctr"/>
                      <a:r>
                        <a:rPr lang="zh-CN" sz="2800" kern="100" dirty="0">
                          <a:effectLst/>
                        </a:rPr>
                        <a:t>特点</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rgbClr val="FFC000"/>
                    </a:solidFill>
                  </a:tcPr>
                </a:tc>
                <a:tc>
                  <a:txBody>
                    <a:bodyPr/>
                    <a:lstStyle/>
                    <a:p>
                      <a:pPr algn="ctr"/>
                      <a:r>
                        <a:rPr lang="zh-CN" sz="2800" kern="100" dirty="0">
                          <a:effectLst/>
                        </a:rPr>
                        <a:t>搜索为主，图片展现</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rgbClr val="FFF4D1"/>
                    </a:solidFill>
                  </a:tcPr>
                </a:tc>
                <a:tc>
                  <a:txBody>
                    <a:bodyPr/>
                    <a:lstStyle/>
                    <a:p>
                      <a:pPr algn="ctr"/>
                      <a:r>
                        <a:rPr lang="zh-CN" sz="2800" kern="100" dirty="0">
                          <a:effectLst/>
                        </a:rPr>
                        <a:t>推荐为主，视频展现</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rgbClr val="FFF4D1"/>
                    </a:solidFill>
                  </a:tcPr>
                </a:tc>
                <a:extLst>
                  <a:ext uri="{0D108BD9-81ED-4DB2-BD59-A6C34878D82A}">
                    <a16:rowId xmlns:a16="http://schemas.microsoft.com/office/drawing/2014/main" val="259008190"/>
                  </a:ext>
                </a:extLst>
              </a:tr>
              <a:tr h="1370402">
                <a:tc>
                  <a:txBody>
                    <a:bodyPr/>
                    <a:lstStyle/>
                    <a:p>
                      <a:pPr algn="ctr"/>
                      <a:r>
                        <a:rPr lang="zh-CN" sz="2800" kern="100" dirty="0">
                          <a:effectLst/>
                        </a:rPr>
                        <a:t>购物流程</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rgbClr val="FFC000"/>
                    </a:solidFill>
                  </a:tcPr>
                </a:tc>
                <a:tc>
                  <a:txBody>
                    <a:bodyPr/>
                    <a:lstStyle/>
                    <a:p>
                      <a:pPr algn="just"/>
                      <a:r>
                        <a:rPr lang="zh-CN" sz="2800" kern="100" dirty="0">
                          <a:effectLst/>
                        </a:rPr>
                        <a:t>搜索关键词→找到商品</a:t>
                      </a:r>
                      <a:endParaRPr lang="en-US" altLang="zh-CN" sz="2800" kern="100" dirty="0">
                        <a:effectLst/>
                      </a:endParaRPr>
                    </a:p>
                    <a:p>
                      <a:pPr algn="just"/>
                      <a:r>
                        <a:rPr lang="zh-CN" sz="2800" kern="100" dirty="0">
                          <a:effectLst/>
                        </a:rPr>
                        <a:t>→浏览对比→购买商品</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rgbClr val="FFF4D1"/>
                    </a:solidFill>
                  </a:tcPr>
                </a:tc>
                <a:tc>
                  <a:txBody>
                    <a:bodyPr/>
                    <a:lstStyle/>
                    <a:p>
                      <a:pPr algn="just"/>
                      <a:r>
                        <a:rPr lang="zh-CN" sz="2800" kern="100" dirty="0">
                          <a:effectLst/>
                        </a:rPr>
                        <a:t>观看直播→主播推荐商品→咨询答疑→购买商品</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rgbClr val="FFF4D1"/>
                    </a:solidFill>
                  </a:tcPr>
                </a:tc>
                <a:extLst>
                  <a:ext uri="{0D108BD9-81ED-4DB2-BD59-A6C34878D82A}">
                    <a16:rowId xmlns:a16="http://schemas.microsoft.com/office/drawing/2014/main" val="1947477264"/>
                  </a:ext>
                </a:extLst>
              </a:tr>
              <a:tr h="456801">
                <a:tc>
                  <a:txBody>
                    <a:bodyPr/>
                    <a:lstStyle/>
                    <a:p>
                      <a:pPr algn="ctr"/>
                      <a:r>
                        <a:rPr lang="zh-CN" sz="2800" kern="100" dirty="0">
                          <a:effectLst/>
                        </a:rPr>
                        <a:t>消费主动性</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rgbClr val="FFC000"/>
                    </a:solidFill>
                  </a:tcPr>
                </a:tc>
                <a:tc>
                  <a:txBody>
                    <a:bodyPr/>
                    <a:lstStyle/>
                    <a:p>
                      <a:pPr algn="ctr"/>
                      <a:r>
                        <a:rPr lang="zh-CN" sz="2800" kern="100" dirty="0">
                          <a:effectLst/>
                        </a:rPr>
                        <a:t>主动发起购买行为</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rgbClr val="FFF4D1"/>
                    </a:solidFill>
                  </a:tcPr>
                </a:tc>
                <a:tc>
                  <a:txBody>
                    <a:bodyPr/>
                    <a:lstStyle/>
                    <a:p>
                      <a:pPr algn="ctr"/>
                      <a:r>
                        <a:rPr lang="zh-CN" sz="2800" kern="100">
                          <a:effectLst/>
                        </a:rPr>
                        <a:t>被动式消费</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rgbClr val="FFF4D1"/>
                    </a:solidFill>
                  </a:tcPr>
                </a:tc>
                <a:extLst>
                  <a:ext uri="{0D108BD9-81ED-4DB2-BD59-A6C34878D82A}">
                    <a16:rowId xmlns:a16="http://schemas.microsoft.com/office/drawing/2014/main" val="1512268702"/>
                  </a:ext>
                </a:extLst>
              </a:tr>
              <a:tr h="456801">
                <a:tc>
                  <a:txBody>
                    <a:bodyPr/>
                    <a:lstStyle/>
                    <a:p>
                      <a:pPr algn="ctr"/>
                      <a:r>
                        <a:rPr lang="zh-CN" sz="2800" kern="100" dirty="0">
                          <a:effectLst/>
                        </a:rPr>
                        <a:t>互动性</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rgbClr val="FFC000"/>
                    </a:solidFill>
                  </a:tcPr>
                </a:tc>
                <a:tc>
                  <a:txBody>
                    <a:bodyPr/>
                    <a:lstStyle/>
                    <a:p>
                      <a:pPr algn="ctr"/>
                      <a:r>
                        <a:rPr lang="zh-CN" sz="2800" kern="100" dirty="0">
                          <a:effectLst/>
                        </a:rPr>
                        <a:t>较弱</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rgbClr val="FFF4D1"/>
                    </a:solidFill>
                  </a:tcPr>
                </a:tc>
                <a:tc>
                  <a:txBody>
                    <a:bodyPr/>
                    <a:lstStyle/>
                    <a:p>
                      <a:pPr algn="ctr"/>
                      <a:r>
                        <a:rPr lang="zh-CN" sz="2800" kern="100" dirty="0">
                          <a:effectLst/>
                        </a:rPr>
                        <a:t>较强</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rgbClr val="FFF4D1"/>
                    </a:solidFill>
                  </a:tcPr>
                </a:tc>
                <a:extLst>
                  <a:ext uri="{0D108BD9-81ED-4DB2-BD59-A6C34878D82A}">
                    <a16:rowId xmlns:a16="http://schemas.microsoft.com/office/drawing/2014/main" val="3391698536"/>
                  </a:ext>
                </a:extLst>
              </a:tr>
              <a:tr h="913601">
                <a:tc>
                  <a:txBody>
                    <a:bodyPr/>
                    <a:lstStyle/>
                    <a:p>
                      <a:pPr algn="ctr"/>
                      <a:r>
                        <a:rPr lang="zh-CN" sz="2800" kern="100" dirty="0">
                          <a:effectLst/>
                        </a:rPr>
                        <a:t>情感体验</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rgbClr val="FFC000"/>
                    </a:solidFill>
                  </a:tcPr>
                </a:tc>
                <a:tc>
                  <a:txBody>
                    <a:bodyPr/>
                    <a:lstStyle/>
                    <a:p>
                      <a:pPr algn="ctr"/>
                      <a:r>
                        <a:rPr lang="zh-CN" sz="2800" kern="100" dirty="0">
                          <a:effectLst/>
                        </a:rPr>
                        <a:t>消费者自主选择</a:t>
                      </a:r>
                      <a:endParaRPr lang="en-US" altLang="zh-CN" sz="2800" kern="100" dirty="0">
                        <a:effectLst/>
                      </a:endParaRPr>
                    </a:p>
                    <a:p>
                      <a:pPr algn="ctr"/>
                      <a:r>
                        <a:rPr lang="zh-CN" sz="2800" kern="100" dirty="0">
                          <a:effectLst/>
                        </a:rPr>
                        <a:t>缺乏情感体验</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rgbClr val="FFF4D1"/>
                    </a:solidFill>
                  </a:tcPr>
                </a:tc>
                <a:tc>
                  <a:txBody>
                    <a:bodyPr/>
                    <a:lstStyle/>
                    <a:p>
                      <a:pPr algn="ctr"/>
                      <a:r>
                        <a:rPr lang="zh-CN" sz="2800" kern="100" dirty="0">
                          <a:effectLst/>
                        </a:rPr>
                        <a:t>主播引导推荐</a:t>
                      </a:r>
                      <a:endParaRPr lang="en-US" altLang="zh-CN" sz="2800" kern="100" dirty="0">
                        <a:effectLst/>
                      </a:endParaRPr>
                    </a:p>
                    <a:p>
                      <a:pPr algn="ctr"/>
                      <a:r>
                        <a:rPr lang="zh-CN" sz="2800" kern="100" dirty="0">
                          <a:effectLst/>
                        </a:rPr>
                        <a:t>个性化体验</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rgbClr val="FFF4D1"/>
                    </a:solidFill>
                  </a:tcPr>
                </a:tc>
                <a:extLst>
                  <a:ext uri="{0D108BD9-81ED-4DB2-BD59-A6C34878D82A}">
                    <a16:rowId xmlns:a16="http://schemas.microsoft.com/office/drawing/2014/main" val="3241953792"/>
                  </a:ext>
                </a:extLst>
              </a:tr>
            </a:tbl>
          </a:graphicData>
        </a:graphic>
      </p:graphicFrame>
      <p:sp>
        <p:nvSpPr>
          <p:cNvPr id="4" name="613131">
            <a:extLst>
              <a:ext uri="{FF2B5EF4-FFF2-40B4-BE49-F238E27FC236}">
                <a16:creationId xmlns:a16="http://schemas.microsoft.com/office/drawing/2014/main" id="{4A5F9AE4-37B6-63BD-32B3-6C4C56ABC96E}"/>
              </a:ext>
            </a:extLst>
          </p:cNvPr>
          <p:cNvSpPr/>
          <p:nvPr/>
        </p:nvSpPr>
        <p:spPr>
          <a:xfrm>
            <a:off x="3136866" y="1034960"/>
            <a:ext cx="6391494"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直播电商与传统电商区别</a:t>
            </a:r>
          </a:p>
        </p:txBody>
      </p:sp>
    </p:spTree>
    <p:extLst>
      <p:ext uri="{BB962C8B-B14F-4D97-AF65-F5344CB8AC3E}">
        <p14:creationId xmlns:p14="http://schemas.microsoft.com/office/powerpoint/2010/main" val="3370280601"/>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413870">
            <a:extLst>
              <a:ext uri="{FF2B5EF4-FFF2-40B4-BE49-F238E27FC236}">
                <a16:creationId xmlns:a16="http://schemas.microsoft.com/office/drawing/2014/main" id="{52978506-3C86-4A6A-AB34-76108D905BC6}"/>
              </a:ext>
            </a:extLst>
          </p:cNvPr>
          <p:cNvSpPr/>
          <p:nvPr>
            <p:custDataLst>
              <p:tags r:id="rId1"/>
            </p:custDataLst>
          </p:nvPr>
        </p:nvSpPr>
        <p:spPr>
          <a:xfrm>
            <a:off x="4761656" y="2642626"/>
            <a:ext cx="2486629" cy="2485802"/>
          </a:xfrm>
          <a:prstGeom prst="ellipse">
            <a:avLst/>
          </a:prstGeom>
          <a:solidFill>
            <a:schemeClr val="bg1">
              <a:lumMod val="75000"/>
            </a:schemeClr>
          </a:solidFill>
          <a:ln w="12700" cap="flat" cmpd="sng" algn="ctr">
            <a:noFill/>
            <a:prstDash val="solid"/>
            <a:miter lim="800000"/>
          </a:ln>
          <a:effectLst/>
        </p:spPr>
        <p:style>
          <a:lnRef idx="2">
            <a:srgbClr val="3F3F3F">
              <a:shade val="50000"/>
            </a:srgbClr>
          </a:lnRef>
          <a:fillRef idx="1">
            <a:srgbClr val="3F3F3F"/>
          </a:fillRef>
          <a:effectRef idx="0">
            <a:srgbClr val="3F3F3F"/>
          </a:effectRef>
          <a:fontRef idx="minor">
            <a:srgbClr val="FFFFFF"/>
          </a:fontRef>
        </p:style>
        <p:txBody>
          <a:bodyPr anchor="ctr"/>
          <a:lstStyle/>
          <a:p>
            <a:pPr algn="ctr" defTabSz="914034">
              <a:lnSpc>
                <a:spcPct val="130000"/>
              </a:lnSpc>
            </a:pPr>
            <a:endParaRPr sz="1799" dirty="0">
              <a:solidFill>
                <a:srgbClr val="000000"/>
              </a:solidFill>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36" name="258041">
            <a:extLst>
              <a:ext uri="{FF2B5EF4-FFF2-40B4-BE49-F238E27FC236}">
                <a16:creationId xmlns:a16="http://schemas.microsoft.com/office/drawing/2014/main" id="{8C783B55-C7C4-4081-A1D0-B3FCE4AD9828}"/>
              </a:ext>
            </a:extLst>
          </p:cNvPr>
          <p:cNvSpPr/>
          <p:nvPr>
            <p:custDataLst>
              <p:tags r:id="rId2"/>
            </p:custDataLst>
          </p:nvPr>
        </p:nvSpPr>
        <p:spPr>
          <a:xfrm rot="1309332" flipH="1" flipV="1">
            <a:off x="4009918" y="1838460"/>
            <a:ext cx="3996454" cy="3996452"/>
          </a:xfrm>
          <a:prstGeom prst="blockArc">
            <a:avLst>
              <a:gd name="adj1" fmla="val 21599999"/>
              <a:gd name="adj2" fmla="val 8180671"/>
              <a:gd name="adj3" fmla="val 11913"/>
            </a:avLst>
          </a:prstGeom>
          <a:solidFill>
            <a:srgbClr val="0760D9"/>
          </a:solidFill>
          <a:ln>
            <a:noFill/>
          </a:ln>
        </p:spPr>
        <p:style>
          <a:lnRef idx="2">
            <a:srgbClr val="3F3F3F">
              <a:shade val="50000"/>
            </a:srgbClr>
          </a:lnRef>
          <a:fillRef idx="1">
            <a:srgbClr val="3F3F3F"/>
          </a:fillRef>
          <a:effectRef idx="0">
            <a:srgbClr val="3F3F3F"/>
          </a:effectRef>
          <a:fontRef idx="minor">
            <a:srgbClr val="FFFFFF"/>
          </a:fontRef>
        </p:style>
        <p:txBody>
          <a:bodyPr anchor="ctr"/>
          <a:lstStyle/>
          <a:p>
            <a:pPr algn="ctr" defTabSz="914034">
              <a:lnSpc>
                <a:spcPct val="130000"/>
              </a:lnSpc>
            </a:pPr>
            <a:endParaRPr sz="1799">
              <a:solidFill>
                <a:srgbClr val="000000"/>
              </a:solidFill>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37" name="620471">
            <a:extLst>
              <a:ext uri="{FF2B5EF4-FFF2-40B4-BE49-F238E27FC236}">
                <a16:creationId xmlns:a16="http://schemas.microsoft.com/office/drawing/2014/main" id="{ED0BDBA0-D0C5-47C8-8D6A-D4BFBB04C6FC}"/>
              </a:ext>
            </a:extLst>
          </p:cNvPr>
          <p:cNvSpPr/>
          <p:nvPr>
            <p:custDataLst>
              <p:tags r:id="rId3"/>
            </p:custDataLst>
          </p:nvPr>
        </p:nvSpPr>
        <p:spPr>
          <a:xfrm rot="20209332" flipH="1" flipV="1">
            <a:off x="7362424" y="3123943"/>
            <a:ext cx="821101" cy="707845"/>
          </a:xfrm>
          <a:prstGeom prst="triangle">
            <a:avLst/>
          </a:prstGeom>
          <a:solidFill>
            <a:srgbClr val="0760D9"/>
          </a:solidFill>
          <a:ln>
            <a:noFill/>
          </a:ln>
        </p:spPr>
        <p:style>
          <a:lnRef idx="2">
            <a:srgbClr val="3F3F3F">
              <a:shade val="50000"/>
            </a:srgbClr>
          </a:lnRef>
          <a:fillRef idx="1">
            <a:srgbClr val="3F3F3F"/>
          </a:fillRef>
          <a:effectRef idx="0">
            <a:srgbClr val="3F3F3F"/>
          </a:effectRef>
          <a:fontRef idx="minor">
            <a:srgbClr val="FFFFFF"/>
          </a:fontRef>
        </p:style>
        <p:txBody>
          <a:bodyPr anchor="ctr"/>
          <a:lstStyle/>
          <a:p>
            <a:pPr algn="ctr" defTabSz="914034">
              <a:lnSpc>
                <a:spcPct val="130000"/>
              </a:lnSpc>
            </a:pPr>
            <a:endParaRPr sz="1799">
              <a:solidFill>
                <a:srgbClr val="000000"/>
              </a:solidFill>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38" name="992891">
            <a:extLst>
              <a:ext uri="{FF2B5EF4-FFF2-40B4-BE49-F238E27FC236}">
                <a16:creationId xmlns:a16="http://schemas.microsoft.com/office/drawing/2014/main" id="{60A3E206-5076-4A9D-ADA8-37FC26A3EA48}"/>
              </a:ext>
            </a:extLst>
          </p:cNvPr>
          <p:cNvSpPr/>
          <p:nvPr>
            <p:custDataLst>
              <p:tags r:id="rId4"/>
            </p:custDataLst>
          </p:nvPr>
        </p:nvSpPr>
        <p:spPr>
          <a:xfrm rot="1309332">
            <a:off x="4009918" y="1838460"/>
            <a:ext cx="3996454" cy="3996452"/>
          </a:xfrm>
          <a:prstGeom prst="blockArc">
            <a:avLst>
              <a:gd name="adj1" fmla="val 21599999"/>
              <a:gd name="adj2" fmla="val 8180671"/>
              <a:gd name="adj3" fmla="val 11913"/>
            </a:avLst>
          </a:prstGeom>
          <a:solidFill>
            <a:srgbClr val="FFC000"/>
          </a:solidFill>
          <a:ln>
            <a:noFill/>
          </a:ln>
        </p:spPr>
        <p:style>
          <a:lnRef idx="2">
            <a:srgbClr val="3F3F3F">
              <a:shade val="50000"/>
            </a:srgbClr>
          </a:lnRef>
          <a:fillRef idx="1">
            <a:srgbClr val="3F3F3F"/>
          </a:fillRef>
          <a:effectRef idx="0">
            <a:srgbClr val="3F3F3F"/>
          </a:effectRef>
          <a:fontRef idx="minor">
            <a:srgbClr val="FFFFFF"/>
          </a:fontRef>
        </p:style>
        <p:txBody>
          <a:bodyPr anchor="ctr"/>
          <a:lstStyle/>
          <a:p>
            <a:pPr algn="ctr" defTabSz="914034">
              <a:lnSpc>
                <a:spcPct val="130000"/>
              </a:lnSpc>
            </a:pPr>
            <a:endParaRPr sz="1799">
              <a:solidFill>
                <a:srgbClr val="000000"/>
              </a:solidFill>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39" name="837072">
            <a:extLst>
              <a:ext uri="{FF2B5EF4-FFF2-40B4-BE49-F238E27FC236}">
                <a16:creationId xmlns:a16="http://schemas.microsoft.com/office/drawing/2014/main" id="{00CD3C35-5E5E-4F05-9CA8-EF638A1AC29A}"/>
              </a:ext>
            </a:extLst>
          </p:cNvPr>
          <p:cNvSpPr/>
          <p:nvPr>
            <p:custDataLst>
              <p:tags r:id="rId5"/>
            </p:custDataLst>
          </p:nvPr>
        </p:nvSpPr>
        <p:spPr>
          <a:xfrm rot="9409332" flipV="1">
            <a:off x="3834473" y="3864413"/>
            <a:ext cx="821100" cy="707845"/>
          </a:xfrm>
          <a:prstGeom prst="triangle">
            <a:avLst/>
          </a:prstGeom>
          <a:solidFill>
            <a:srgbClr val="FFC000"/>
          </a:solidFill>
          <a:ln>
            <a:noFill/>
          </a:ln>
        </p:spPr>
        <p:style>
          <a:lnRef idx="2">
            <a:srgbClr val="3F3F3F">
              <a:shade val="50000"/>
            </a:srgbClr>
          </a:lnRef>
          <a:fillRef idx="1">
            <a:srgbClr val="3F3F3F"/>
          </a:fillRef>
          <a:effectRef idx="0">
            <a:srgbClr val="3F3F3F"/>
          </a:effectRef>
          <a:fontRef idx="minor">
            <a:srgbClr val="FFFFFF"/>
          </a:fontRef>
        </p:style>
        <p:txBody>
          <a:bodyPr anchor="ctr"/>
          <a:lstStyle/>
          <a:p>
            <a:pPr algn="ctr" defTabSz="914034">
              <a:lnSpc>
                <a:spcPct val="130000"/>
              </a:lnSpc>
            </a:pPr>
            <a:endParaRPr sz="1799">
              <a:solidFill>
                <a:srgbClr val="000000"/>
              </a:solidFill>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40" name="199492">
            <a:extLst>
              <a:ext uri="{FF2B5EF4-FFF2-40B4-BE49-F238E27FC236}">
                <a16:creationId xmlns:a16="http://schemas.microsoft.com/office/drawing/2014/main" id="{ED866A61-4048-4FE4-B456-C78AE6AE9C68}"/>
              </a:ext>
            </a:extLst>
          </p:cNvPr>
          <p:cNvSpPr/>
          <p:nvPr>
            <p:custDataLst>
              <p:tags r:id="rId6"/>
            </p:custDataLst>
          </p:nvPr>
        </p:nvSpPr>
        <p:spPr>
          <a:xfrm rot="1309332">
            <a:off x="7560427" y="3502551"/>
            <a:ext cx="809888" cy="809888"/>
          </a:xfrm>
          <a:prstGeom prst="ellipse">
            <a:avLst/>
          </a:prstGeom>
          <a:solidFill>
            <a:srgbClr val="0760D9"/>
          </a:solidFill>
          <a:ln w="57150" cap="flat" cmpd="sng" algn="ctr">
            <a:solidFill>
              <a:schemeClr val="bg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defPPr>
              <a:defRPr lang="zh-CN"/>
            </a:defPPr>
            <a:lvl1pPr marL="0" algn="l" defTabSz="913765" rtl="0" eaLnBrk="1" latinLnBrk="0" hangingPunct="1">
              <a:defRPr sz="1800" kern="1200">
                <a:solidFill>
                  <a:srgbClr val="FFFFFF"/>
                </a:solidFill>
              </a:defRPr>
            </a:lvl1pPr>
            <a:lvl2pPr marL="457200" algn="l" defTabSz="913765" rtl="0" eaLnBrk="1" latinLnBrk="0" hangingPunct="1">
              <a:defRPr sz="1800" kern="1200">
                <a:solidFill>
                  <a:srgbClr val="FFFFFF"/>
                </a:solidFill>
              </a:defRPr>
            </a:lvl2pPr>
            <a:lvl3pPr marL="914400" algn="l" defTabSz="913765" rtl="0" eaLnBrk="1" latinLnBrk="0" hangingPunct="1">
              <a:defRPr sz="1800" kern="1200">
                <a:solidFill>
                  <a:srgbClr val="FFFFFF"/>
                </a:solidFill>
              </a:defRPr>
            </a:lvl3pPr>
            <a:lvl4pPr marL="1371600" algn="l" defTabSz="913765" rtl="0" eaLnBrk="1" latinLnBrk="0" hangingPunct="1">
              <a:defRPr sz="1800" kern="1200">
                <a:solidFill>
                  <a:srgbClr val="FFFFFF"/>
                </a:solidFill>
              </a:defRPr>
            </a:lvl4pPr>
            <a:lvl5pPr marL="1828800" algn="l" defTabSz="913765" rtl="0" eaLnBrk="1" latinLnBrk="0" hangingPunct="1">
              <a:defRPr sz="1800" kern="1200">
                <a:solidFill>
                  <a:srgbClr val="FFFFFF"/>
                </a:solidFill>
              </a:defRPr>
            </a:lvl5pPr>
            <a:lvl6pPr marL="2286000" algn="l" defTabSz="913765" rtl="0" eaLnBrk="1" latinLnBrk="0" hangingPunct="1">
              <a:defRPr sz="1800" kern="1200">
                <a:solidFill>
                  <a:srgbClr val="FFFFFF"/>
                </a:solidFill>
              </a:defRPr>
            </a:lvl6pPr>
            <a:lvl7pPr marL="2743200" algn="l" defTabSz="913765" rtl="0" eaLnBrk="1" latinLnBrk="0" hangingPunct="1">
              <a:defRPr sz="1800" kern="1200">
                <a:solidFill>
                  <a:srgbClr val="FFFFFF"/>
                </a:solidFill>
              </a:defRPr>
            </a:lvl7pPr>
            <a:lvl8pPr marL="3200400" algn="l" defTabSz="913765" rtl="0" eaLnBrk="1" latinLnBrk="0" hangingPunct="1">
              <a:defRPr sz="1800" kern="1200">
                <a:solidFill>
                  <a:srgbClr val="FFFFFF"/>
                </a:solidFill>
              </a:defRPr>
            </a:lvl8pPr>
            <a:lvl9pPr marL="3657600" algn="l" defTabSz="913765" rtl="0" eaLnBrk="1" latinLnBrk="0" hangingPunct="1">
              <a:defRPr sz="1800" kern="1200">
                <a:solidFill>
                  <a:srgbClr val="FFFFFF"/>
                </a:solidFill>
              </a:defRPr>
            </a:lvl9pPr>
          </a:lstStyle>
          <a:p>
            <a:pPr algn="ctr" defTabSz="913399" fontAlgn="base">
              <a:spcBef>
                <a:spcPct val="0"/>
              </a:spcBef>
              <a:spcAft>
                <a:spcPct val="0"/>
              </a:spcAft>
            </a:pPr>
            <a:endParaRPr sz="1999" dirty="0">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41" name="033673">
            <a:extLst>
              <a:ext uri="{FF2B5EF4-FFF2-40B4-BE49-F238E27FC236}">
                <a16:creationId xmlns:a16="http://schemas.microsoft.com/office/drawing/2014/main" id="{4A33120B-6C3D-4331-B2E3-D10BF84AABDD}"/>
              </a:ext>
            </a:extLst>
          </p:cNvPr>
          <p:cNvSpPr/>
          <p:nvPr>
            <p:custDataLst>
              <p:tags r:id="rId7"/>
            </p:custDataLst>
          </p:nvPr>
        </p:nvSpPr>
        <p:spPr>
          <a:xfrm rot="1309332">
            <a:off x="3811531" y="3365759"/>
            <a:ext cx="809888" cy="809888"/>
          </a:xfrm>
          <a:prstGeom prst="ellipse">
            <a:avLst/>
          </a:prstGeom>
          <a:solidFill>
            <a:srgbClr val="FFC000"/>
          </a:solidFill>
          <a:ln w="76200" cap="flat" cmpd="sng" algn="ctr">
            <a:solidFill>
              <a:schemeClr val="bg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defPPr>
              <a:defRPr lang="zh-CN"/>
            </a:defPPr>
            <a:lvl1pPr marL="0" algn="l" defTabSz="913765" rtl="0" eaLnBrk="1" latinLnBrk="0" hangingPunct="1">
              <a:defRPr sz="1800" kern="1200">
                <a:solidFill>
                  <a:srgbClr val="FFFFFF"/>
                </a:solidFill>
              </a:defRPr>
            </a:lvl1pPr>
            <a:lvl2pPr marL="457200" algn="l" defTabSz="913765" rtl="0" eaLnBrk="1" latinLnBrk="0" hangingPunct="1">
              <a:defRPr sz="1800" kern="1200">
                <a:solidFill>
                  <a:srgbClr val="FFFFFF"/>
                </a:solidFill>
              </a:defRPr>
            </a:lvl2pPr>
            <a:lvl3pPr marL="914400" algn="l" defTabSz="913765" rtl="0" eaLnBrk="1" latinLnBrk="0" hangingPunct="1">
              <a:defRPr sz="1800" kern="1200">
                <a:solidFill>
                  <a:srgbClr val="FFFFFF"/>
                </a:solidFill>
              </a:defRPr>
            </a:lvl3pPr>
            <a:lvl4pPr marL="1371600" algn="l" defTabSz="913765" rtl="0" eaLnBrk="1" latinLnBrk="0" hangingPunct="1">
              <a:defRPr sz="1800" kern="1200">
                <a:solidFill>
                  <a:srgbClr val="FFFFFF"/>
                </a:solidFill>
              </a:defRPr>
            </a:lvl4pPr>
            <a:lvl5pPr marL="1828800" algn="l" defTabSz="913765" rtl="0" eaLnBrk="1" latinLnBrk="0" hangingPunct="1">
              <a:defRPr sz="1800" kern="1200">
                <a:solidFill>
                  <a:srgbClr val="FFFFFF"/>
                </a:solidFill>
              </a:defRPr>
            </a:lvl5pPr>
            <a:lvl6pPr marL="2286000" algn="l" defTabSz="913765" rtl="0" eaLnBrk="1" latinLnBrk="0" hangingPunct="1">
              <a:defRPr sz="1800" kern="1200">
                <a:solidFill>
                  <a:srgbClr val="FFFFFF"/>
                </a:solidFill>
              </a:defRPr>
            </a:lvl6pPr>
            <a:lvl7pPr marL="2743200" algn="l" defTabSz="913765" rtl="0" eaLnBrk="1" latinLnBrk="0" hangingPunct="1">
              <a:defRPr sz="1800" kern="1200">
                <a:solidFill>
                  <a:srgbClr val="FFFFFF"/>
                </a:solidFill>
              </a:defRPr>
            </a:lvl7pPr>
            <a:lvl8pPr marL="3200400" algn="l" defTabSz="913765" rtl="0" eaLnBrk="1" latinLnBrk="0" hangingPunct="1">
              <a:defRPr sz="1800" kern="1200">
                <a:solidFill>
                  <a:srgbClr val="FFFFFF"/>
                </a:solidFill>
              </a:defRPr>
            </a:lvl8pPr>
            <a:lvl9pPr marL="3657600" algn="l" defTabSz="913765" rtl="0" eaLnBrk="1" latinLnBrk="0" hangingPunct="1">
              <a:defRPr sz="1800" kern="1200">
                <a:solidFill>
                  <a:srgbClr val="FFFFFF"/>
                </a:solidFill>
              </a:defRPr>
            </a:lvl9pPr>
          </a:lstStyle>
          <a:p>
            <a:pPr algn="ctr" defTabSz="914034" fontAlgn="base">
              <a:spcBef>
                <a:spcPct val="0"/>
              </a:spcBef>
              <a:spcAft>
                <a:spcPct val="0"/>
              </a:spcAft>
            </a:pPr>
            <a:endParaRPr sz="1999" dirty="0">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42" name="305193">
            <a:extLst>
              <a:ext uri="{FF2B5EF4-FFF2-40B4-BE49-F238E27FC236}">
                <a16:creationId xmlns:a16="http://schemas.microsoft.com/office/drawing/2014/main" id="{F01C2AE5-A763-4F32-BCFF-38915FB3F58F}"/>
              </a:ext>
            </a:extLst>
          </p:cNvPr>
          <p:cNvSpPr/>
          <p:nvPr>
            <p:custDataLst>
              <p:tags r:id="rId8"/>
            </p:custDataLst>
          </p:nvPr>
        </p:nvSpPr>
        <p:spPr bwMode="auto">
          <a:xfrm>
            <a:off x="4066988" y="3551907"/>
            <a:ext cx="299917" cy="4371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FFFFFF"/>
          </a:solidFill>
          <a:ln>
            <a:noFill/>
          </a:ln>
          <a:effectLst/>
        </p:spPr>
        <p:txBody>
          <a:bodyPr lIns="19043" tIns="19043" rIns="19043" bIns="19043" anchor="ctr"/>
          <a:lstStyle/>
          <a:p>
            <a:pPr algn="ctr" defTabSz="228509" fontAlgn="base" hangingPunct="0">
              <a:lnSpc>
                <a:spcPct val="130000"/>
              </a:lnSpc>
              <a:spcBef>
                <a:spcPct val="0"/>
              </a:spcBef>
              <a:spcAft>
                <a:spcPct val="0"/>
              </a:spcAft>
              <a:defRPr/>
            </a:pPr>
            <a:endParaRPr lang="en-US" sz="1499">
              <a:solidFill>
                <a:srgbClr val="000000"/>
              </a:solidFill>
              <a:effectLst>
                <a:outerShdw blurRad="38100" dist="38100" dir="2700000" algn="tl">
                  <a:srgbClr val="000000"/>
                </a:outerShdw>
              </a:effectLst>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43" name="777513">
            <a:extLst>
              <a:ext uri="{FF2B5EF4-FFF2-40B4-BE49-F238E27FC236}">
                <a16:creationId xmlns:a16="http://schemas.microsoft.com/office/drawing/2014/main" id="{7E221AA7-1235-4067-B8D4-F91B1CA9C1CF}"/>
              </a:ext>
            </a:extLst>
          </p:cNvPr>
          <p:cNvSpPr/>
          <p:nvPr>
            <p:custDataLst>
              <p:tags r:id="rId9"/>
            </p:custDataLst>
          </p:nvPr>
        </p:nvSpPr>
        <p:spPr bwMode="auto">
          <a:xfrm>
            <a:off x="7772523" y="3687980"/>
            <a:ext cx="404504" cy="392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rgbClr val="FFFFFF"/>
          </a:solidFill>
          <a:ln>
            <a:noFill/>
          </a:ln>
          <a:effectLst/>
        </p:spPr>
        <p:txBody>
          <a:bodyPr lIns="19043" tIns="19043" rIns="19043" bIns="19043" anchor="ctr"/>
          <a:lstStyle/>
          <a:p>
            <a:pPr algn="ctr" defTabSz="228509" fontAlgn="base" hangingPunct="0">
              <a:lnSpc>
                <a:spcPct val="130000"/>
              </a:lnSpc>
              <a:spcBef>
                <a:spcPct val="0"/>
              </a:spcBef>
              <a:spcAft>
                <a:spcPct val="0"/>
              </a:spcAft>
              <a:defRPr/>
            </a:pPr>
            <a:endParaRPr lang="en-US" sz="1499">
              <a:solidFill>
                <a:srgbClr val="000000"/>
              </a:solidFill>
              <a:effectLst>
                <a:outerShdw blurRad="38100" dist="38100" dir="2700000" algn="tl">
                  <a:srgbClr val="000000"/>
                </a:outerShdw>
              </a:effectLst>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45" name="984114">
            <a:extLst>
              <a:ext uri="{FF2B5EF4-FFF2-40B4-BE49-F238E27FC236}">
                <a16:creationId xmlns:a16="http://schemas.microsoft.com/office/drawing/2014/main" id="{747B3C00-B19E-4E85-B305-14DFB49C0E3A}"/>
              </a:ext>
            </a:extLst>
          </p:cNvPr>
          <p:cNvSpPr/>
          <p:nvPr/>
        </p:nvSpPr>
        <p:spPr>
          <a:xfrm>
            <a:off x="1331798" y="3070886"/>
            <a:ext cx="2368707" cy="1913216"/>
          </a:xfrm>
          <a:prstGeom prst="rect">
            <a:avLst/>
          </a:prstGeom>
          <a:noFill/>
        </p:spPr>
        <p:txBody>
          <a:bodyPr wrap="square">
            <a:spAutoFit/>
          </a:bodyPr>
          <a:lstStyle/>
          <a:p>
            <a:pPr algn="just" defTabSz="914034" fontAlgn="base">
              <a:lnSpc>
                <a:spcPct val="120000"/>
              </a:lnSpc>
              <a:spcBef>
                <a:spcPct val="0"/>
              </a:spcBef>
              <a:spcAft>
                <a:spcPct val="0"/>
              </a:spcAft>
            </a:pPr>
            <a:r>
              <a:rPr lang="en-US" altLang="zh-CN" sz="2000" dirty="0">
                <a:solidFill>
                  <a:srgbClr val="000000"/>
                </a:solidFill>
                <a:latin typeface="思源黑体 Normal" panose="020B0400000000000000" pitchFamily="34" charset="-122"/>
                <a:ea typeface="思源黑体 Normal" panose="020B0400000000000000" pitchFamily="34" charset="-122"/>
                <a:sym typeface="+mn-lt"/>
              </a:rPr>
              <a:t>1</a:t>
            </a:r>
            <a:r>
              <a:rPr lang="zh-CN" altLang="en-US" sz="2000" dirty="0">
                <a:solidFill>
                  <a:srgbClr val="000000"/>
                </a:solidFill>
                <a:latin typeface="思源黑体 Normal" panose="020B0400000000000000" pitchFamily="34" charset="-122"/>
                <a:ea typeface="思源黑体 Normal" panose="020B0400000000000000" pitchFamily="34" charset="-122"/>
                <a:sym typeface="+mn-lt"/>
              </a:rPr>
              <a:t>）品牌信息自主化，粉丝用户私有化</a:t>
            </a:r>
            <a:endParaRPr lang="en-US" altLang="zh-CN" sz="2000" dirty="0">
              <a:solidFill>
                <a:srgbClr val="000000"/>
              </a:solidFill>
              <a:latin typeface="思源黑体 Normal" panose="020B0400000000000000" pitchFamily="34" charset="-122"/>
              <a:ea typeface="思源黑体 Normal" panose="020B0400000000000000" pitchFamily="34" charset="-122"/>
              <a:sym typeface="+mn-lt"/>
            </a:endParaRPr>
          </a:p>
          <a:p>
            <a:pPr algn="just" defTabSz="914034" fontAlgn="base">
              <a:lnSpc>
                <a:spcPct val="120000"/>
              </a:lnSpc>
              <a:spcBef>
                <a:spcPct val="0"/>
              </a:spcBef>
              <a:spcAft>
                <a:spcPct val="0"/>
              </a:spcAft>
            </a:pPr>
            <a:r>
              <a:rPr lang="en-US" altLang="zh-CN" sz="2000" dirty="0">
                <a:solidFill>
                  <a:srgbClr val="000000"/>
                </a:solidFill>
                <a:latin typeface="思源黑体 Normal" panose="020B0400000000000000" pitchFamily="34" charset="-122"/>
                <a:ea typeface="思源黑体 Normal" panose="020B0400000000000000" pitchFamily="34" charset="-122"/>
                <a:sym typeface="+mn-lt"/>
              </a:rPr>
              <a:t>2</a:t>
            </a:r>
            <a:r>
              <a:rPr lang="zh-CN" altLang="en-US" sz="2000" dirty="0">
                <a:solidFill>
                  <a:srgbClr val="000000"/>
                </a:solidFill>
                <a:latin typeface="思源黑体 Normal" panose="020B0400000000000000" pitchFamily="34" charset="-122"/>
                <a:ea typeface="思源黑体 Normal" panose="020B0400000000000000" pitchFamily="34" charset="-122"/>
                <a:sym typeface="+mn-lt"/>
              </a:rPr>
              <a:t>）强大硬件支撑带来极致播放体验</a:t>
            </a:r>
          </a:p>
        </p:txBody>
      </p:sp>
      <p:sp>
        <p:nvSpPr>
          <p:cNvPr id="46" name="256533">
            <a:extLst>
              <a:ext uri="{FF2B5EF4-FFF2-40B4-BE49-F238E27FC236}">
                <a16:creationId xmlns:a16="http://schemas.microsoft.com/office/drawing/2014/main" id="{BFCC95C6-2324-426F-A1CE-AD4A791E6364}"/>
              </a:ext>
            </a:extLst>
          </p:cNvPr>
          <p:cNvSpPr txBox="1"/>
          <p:nvPr/>
        </p:nvSpPr>
        <p:spPr>
          <a:xfrm>
            <a:off x="705002" y="2485755"/>
            <a:ext cx="2817210" cy="523016"/>
          </a:xfrm>
          <a:prstGeom prst="rect">
            <a:avLst/>
          </a:prstGeom>
        </p:spPr>
        <p:txBody>
          <a:bodyPr wrap="square">
            <a:spAutoFit/>
          </a:bodyPr>
          <a:lstStyle>
            <a:defPPr>
              <a:defRPr lang="zh-CN"/>
            </a:defPPr>
            <a:lvl1pPr>
              <a:defRPr sz="4800" b="1">
                <a:latin typeface="微软雅黑" panose="020B0503020204020204" pitchFamily="34" charset="-122"/>
                <a:ea typeface="微软雅黑" panose="020B0503020204020204" pitchFamily="34" charset="-122"/>
                <a:cs typeface="+mn-ea"/>
              </a:defRPr>
            </a:lvl1pPr>
          </a:lstStyle>
          <a:p>
            <a:pPr algn="r" defTabSz="914034" fontAlgn="base">
              <a:spcBef>
                <a:spcPct val="0"/>
              </a:spcBef>
              <a:spcAft>
                <a:spcPct val="0"/>
              </a:spcAft>
            </a:pPr>
            <a:r>
              <a:rPr lang="zh-CN" altLang="en-US" sz="2799" b="0" dirty="0">
                <a:solidFill>
                  <a:srgbClr val="000000"/>
                </a:solidFill>
                <a:latin typeface="思源黑体 Normal" panose="020B0400000000000000" pitchFamily="34" charset="-122"/>
                <a:ea typeface="思源黑体 Normal" panose="020B0400000000000000" pitchFamily="34" charset="-122"/>
              </a:rPr>
              <a:t>必要性</a:t>
            </a:r>
          </a:p>
        </p:txBody>
      </p:sp>
      <p:sp>
        <p:nvSpPr>
          <p:cNvPr id="47" name="190714">
            <a:extLst>
              <a:ext uri="{FF2B5EF4-FFF2-40B4-BE49-F238E27FC236}">
                <a16:creationId xmlns:a16="http://schemas.microsoft.com/office/drawing/2014/main" id="{DE5DAFF6-DD64-4E80-8EAE-592AA0670A45}"/>
              </a:ext>
            </a:extLst>
          </p:cNvPr>
          <p:cNvSpPr/>
          <p:nvPr/>
        </p:nvSpPr>
        <p:spPr>
          <a:xfrm>
            <a:off x="8436818" y="3070886"/>
            <a:ext cx="2486630" cy="2282548"/>
          </a:xfrm>
          <a:prstGeom prst="rect">
            <a:avLst/>
          </a:prstGeom>
          <a:noFill/>
        </p:spPr>
        <p:txBody>
          <a:bodyPr wrap="square">
            <a:spAutoFit/>
          </a:bodyPr>
          <a:lstStyle/>
          <a:p>
            <a:pPr algn="just" defTabSz="914034" fontAlgn="base">
              <a:lnSpc>
                <a:spcPct val="120000"/>
              </a:lnSpc>
              <a:spcBef>
                <a:spcPct val="0"/>
              </a:spcBef>
              <a:spcAft>
                <a:spcPct val="0"/>
              </a:spcAft>
            </a:pPr>
            <a:r>
              <a:rPr lang="en-US" altLang="zh-CN" sz="2000" dirty="0">
                <a:solidFill>
                  <a:srgbClr val="000000"/>
                </a:solidFill>
                <a:latin typeface="思源黑体 Normal" panose="020B0400000000000000" pitchFamily="34" charset="-122"/>
                <a:ea typeface="思源黑体 Normal" panose="020B0400000000000000" pitchFamily="34" charset="-122"/>
                <a:sym typeface="+mn-lt"/>
              </a:rPr>
              <a:t>1</a:t>
            </a:r>
            <a:r>
              <a:rPr lang="zh-CN" altLang="en-US" sz="2000" dirty="0">
                <a:solidFill>
                  <a:srgbClr val="000000"/>
                </a:solidFill>
                <a:latin typeface="思源黑体 Normal" panose="020B0400000000000000" pitchFamily="34" charset="-122"/>
                <a:ea typeface="思源黑体 Normal" panose="020B0400000000000000" pitchFamily="34" charset="-122"/>
                <a:sym typeface="+mn-lt"/>
              </a:rPr>
              <a:t>）强化目标，完善直播前策划方案</a:t>
            </a:r>
          </a:p>
          <a:p>
            <a:pPr algn="just" defTabSz="914034" fontAlgn="base">
              <a:lnSpc>
                <a:spcPct val="120000"/>
              </a:lnSpc>
              <a:spcBef>
                <a:spcPct val="0"/>
              </a:spcBef>
              <a:spcAft>
                <a:spcPct val="0"/>
              </a:spcAft>
            </a:pPr>
            <a:r>
              <a:rPr lang="en-US" altLang="zh-CN" sz="2000" dirty="0">
                <a:solidFill>
                  <a:srgbClr val="000000"/>
                </a:solidFill>
                <a:latin typeface="思源黑体 Normal" panose="020B0400000000000000" pitchFamily="34" charset="-122"/>
                <a:ea typeface="思源黑体 Normal" panose="020B0400000000000000" pitchFamily="34" charset="-122"/>
                <a:sym typeface="+mn-lt"/>
              </a:rPr>
              <a:t>2</a:t>
            </a:r>
            <a:r>
              <a:rPr lang="zh-CN" altLang="en-US" sz="2000" dirty="0">
                <a:solidFill>
                  <a:srgbClr val="000000"/>
                </a:solidFill>
                <a:latin typeface="思源黑体 Normal" panose="020B0400000000000000" pitchFamily="34" charset="-122"/>
                <a:ea typeface="思源黑体 Normal" panose="020B0400000000000000" pitchFamily="34" charset="-122"/>
                <a:sym typeface="+mn-lt"/>
              </a:rPr>
              <a:t>）注重互动，利用好直播营销功能</a:t>
            </a:r>
          </a:p>
          <a:p>
            <a:pPr algn="just" defTabSz="914034" fontAlgn="base">
              <a:lnSpc>
                <a:spcPct val="120000"/>
              </a:lnSpc>
              <a:spcBef>
                <a:spcPct val="0"/>
              </a:spcBef>
              <a:spcAft>
                <a:spcPct val="0"/>
              </a:spcAft>
            </a:pPr>
            <a:r>
              <a:rPr lang="en-US" altLang="zh-CN" sz="2000" dirty="0">
                <a:solidFill>
                  <a:srgbClr val="000000"/>
                </a:solidFill>
                <a:latin typeface="思源黑体 Normal" panose="020B0400000000000000" pitchFamily="34" charset="-122"/>
                <a:ea typeface="思源黑体 Normal" panose="020B0400000000000000" pitchFamily="34" charset="-122"/>
                <a:sym typeface="+mn-lt"/>
              </a:rPr>
              <a:t>3</a:t>
            </a:r>
            <a:r>
              <a:rPr lang="zh-CN" altLang="en-US" sz="2000" dirty="0">
                <a:solidFill>
                  <a:srgbClr val="000000"/>
                </a:solidFill>
                <a:latin typeface="思源黑体 Normal" panose="020B0400000000000000" pitchFamily="34" charset="-122"/>
                <a:ea typeface="思源黑体 Normal" panose="020B0400000000000000" pitchFamily="34" charset="-122"/>
                <a:sym typeface="+mn-lt"/>
              </a:rPr>
              <a:t>）数据驱动，实现精细化运营</a:t>
            </a:r>
          </a:p>
        </p:txBody>
      </p:sp>
      <p:sp>
        <p:nvSpPr>
          <p:cNvPr id="48" name="462134">
            <a:extLst>
              <a:ext uri="{FF2B5EF4-FFF2-40B4-BE49-F238E27FC236}">
                <a16:creationId xmlns:a16="http://schemas.microsoft.com/office/drawing/2014/main" id="{27CEA993-9A46-48DB-A515-0ACA09023AB6}"/>
              </a:ext>
            </a:extLst>
          </p:cNvPr>
          <p:cNvSpPr txBox="1"/>
          <p:nvPr/>
        </p:nvSpPr>
        <p:spPr>
          <a:xfrm>
            <a:off x="8436818" y="2485755"/>
            <a:ext cx="2817210" cy="523016"/>
          </a:xfrm>
          <a:prstGeom prst="rect">
            <a:avLst/>
          </a:prstGeom>
        </p:spPr>
        <p:txBody>
          <a:bodyPr wrap="square">
            <a:spAutoFit/>
          </a:bodyPr>
          <a:lstStyle>
            <a:defPPr>
              <a:defRPr lang="zh-CN"/>
            </a:defPPr>
            <a:lvl1pPr>
              <a:defRPr sz="4800" b="1">
                <a:latin typeface="微软雅黑" panose="020B0503020204020204" pitchFamily="34" charset="-122"/>
                <a:ea typeface="微软雅黑" panose="020B0503020204020204" pitchFamily="34" charset="-122"/>
                <a:cs typeface="+mn-ea"/>
              </a:defRPr>
            </a:lvl1pPr>
          </a:lstStyle>
          <a:p>
            <a:pPr defTabSz="914034" fontAlgn="base">
              <a:spcBef>
                <a:spcPct val="0"/>
              </a:spcBef>
              <a:spcAft>
                <a:spcPct val="0"/>
              </a:spcAft>
            </a:pPr>
            <a:r>
              <a:rPr lang="zh-CN" altLang="en-US" sz="2799" b="0" dirty="0">
                <a:solidFill>
                  <a:srgbClr val="000000"/>
                </a:solidFill>
                <a:latin typeface="思源黑体 Normal" panose="020B0400000000000000" pitchFamily="34" charset="-122"/>
                <a:ea typeface="思源黑体 Normal" panose="020B0400000000000000" pitchFamily="34" charset="-122"/>
              </a:rPr>
              <a:t>开展方法</a:t>
            </a:r>
          </a:p>
        </p:txBody>
      </p:sp>
      <p:sp>
        <p:nvSpPr>
          <p:cNvPr id="49" name="307315">
            <a:extLst>
              <a:ext uri="{FF2B5EF4-FFF2-40B4-BE49-F238E27FC236}">
                <a16:creationId xmlns:a16="http://schemas.microsoft.com/office/drawing/2014/main" id="{D241C8EA-4723-480A-A3CB-C5EFE5A2C69C}"/>
              </a:ext>
            </a:extLst>
          </p:cNvPr>
          <p:cNvSpPr/>
          <p:nvPr/>
        </p:nvSpPr>
        <p:spPr>
          <a:xfrm>
            <a:off x="5228996" y="4155104"/>
            <a:ext cx="1620324" cy="830997"/>
          </a:xfrm>
          <a:prstGeom prst="rect">
            <a:avLst/>
          </a:prstGeom>
        </p:spPr>
        <p:txBody>
          <a:bodyPr wrap="square">
            <a:spAutoFit/>
          </a:bodyPr>
          <a:lstStyle/>
          <a:p>
            <a:pPr algn="ctr" defTabSz="914034" fontAlgn="base">
              <a:spcBef>
                <a:spcPct val="0"/>
              </a:spcBef>
              <a:spcAft>
                <a:spcPct val="0"/>
              </a:spcAft>
            </a:pPr>
            <a:r>
              <a:rPr lang="zh-CN" altLang="en-US" sz="2400" dirty="0">
                <a:solidFill>
                  <a:srgbClr val="FFFFFF"/>
                </a:solidFill>
                <a:latin typeface="思源黑体 Normal" panose="020B0400000000000000" pitchFamily="34" charset="-122"/>
                <a:ea typeface="思源黑体 Normal" panose="020B0400000000000000" pitchFamily="34" charset="-122"/>
                <a:cs typeface="+mn-ea"/>
              </a:rPr>
              <a:t>企业开展直播营销</a:t>
            </a:r>
          </a:p>
        </p:txBody>
      </p:sp>
      <p:sp>
        <p:nvSpPr>
          <p:cNvPr id="50" name="679735">
            <a:extLst>
              <a:ext uri="{FF2B5EF4-FFF2-40B4-BE49-F238E27FC236}">
                <a16:creationId xmlns:a16="http://schemas.microsoft.com/office/drawing/2014/main" id="{36133F83-53A5-418F-AC4E-10A1E0FDD68F}"/>
              </a:ext>
            </a:extLst>
          </p:cNvPr>
          <p:cNvSpPr>
            <a:spLocks noEditPoints="1"/>
          </p:cNvSpPr>
          <p:nvPr/>
        </p:nvSpPr>
        <p:spPr bwMode="auto">
          <a:xfrm>
            <a:off x="5634856" y="3070886"/>
            <a:ext cx="757712" cy="984425"/>
          </a:xfrm>
          <a:custGeom>
            <a:avLst/>
            <a:gdLst>
              <a:gd name="T0" fmla="*/ 55 w 254"/>
              <a:gd name="T1" fmla="*/ 116 h 330"/>
              <a:gd name="T2" fmla="*/ 47 w 254"/>
              <a:gd name="T3" fmla="*/ 144 h 330"/>
              <a:gd name="T4" fmla="*/ 20 w 254"/>
              <a:gd name="T5" fmla="*/ 128 h 330"/>
              <a:gd name="T6" fmla="*/ 29 w 254"/>
              <a:gd name="T7" fmla="*/ 103 h 330"/>
              <a:gd name="T8" fmla="*/ 108 w 254"/>
              <a:gd name="T9" fmla="*/ 104 h 330"/>
              <a:gd name="T10" fmla="*/ 114 w 254"/>
              <a:gd name="T11" fmla="*/ 133 h 330"/>
              <a:gd name="T12" fmla="*/ 85 w 254"/>
              <a:gd name="T13" fmla="*/ 141 h 330"/>
              <a:gd name="T14" fmla="*/ 82 w 254"/>
              <a:gd name="T15" fmla="*/ 111 h 330"/>
              <a:gd name="T16" fmla="*/ 160 w 254"/>
              <a:gd name="T17" fmla="*/ 101 h 330"/>
              <a:gd name="T18" fmla="*/ 175 w 254"/>
              <a:gd name="T19" fmla="*/ 122 h 330"/>
              <a:gd name="T20" fmla="*/ 158 w 254"/>
              <a:gd name="T21" fmla="*/ 147 h 330"/>
              <a:gd name="T22" fmla="*/ 140 w 254"/>
              <a:gd name="T23" fmla="*/ 121 h 330"/>
              <a:gd name="T24" fmla="*/ 156 w 254"/>
              <a:gd name="T25" fmla="*/ 101 h 330"/>
              <a:gd name="T26" fmla="*/ 234 w 254"/>
              <a:gd name="T27" fmla="*/ 113 h 330"/>
              <a:gd name="T28" fmla="*/ 229 w 254"/>
              <a:gd name="T29" fmla="*/ 142 h 330"/>
              <a:gd name="T30" fmla="*/ 201 w 254"/>
              <a:gd name="T31" fmla="*/ 131 h 330"/>
              <a:gd name="T32" fmla="*/ 208 w 254"/>
              <a:gd name="T33" fmla="*/ 103 h 330"/>
              <a:gd name="T34" fmla="*/ 42 w 254"/>
              <a:gd name="T35" fmla="*/ 157 h 330"/>
              <a:gd name="T36" fmla="*/ 70 w 254"/>
              <a:gd name="T37" fmla="*/ 160 h 330"/>
              <a:gd name="T38" fmla="*/ 93 w 254"/>
              <a:gd name="T39" fmla="*/ 155 h 330"/>
              <a:gd name="T40" fmla="*/ 102 w 254"/>
              <a:gd name="T41" fmla="*/ 156 h 330"/>
              <a:gd name="T42" fmla="*/ 127 w 254"/>
              <a:gd name="T43" fmla="*/ 162 h 330"/>
              <a:gd name="T44" fmla="*/ 152 w 254"/>
              <a:gd name="T45" fmla="*/ 156 h 330"/>
              <a:gd name="T46" fmla="*/ 162 w 254"/>
              <a:gd name="T47" fmla="*/ 155 h 330"/>
              <a:gd name="T48" fmla="*/ 185 w 254"/>
              <a:gd name="T49" fmla="*/ 160 h 330"/>
              <a:gd name="T50" fmla="*/ 212 w 254"/>
              <a:gd name="T51" fmla="*/ 157 h 330"/>
              <a:gd name="T52" fmla="*/ 221 w 254"/>
              <a:gd name="T53" fmla="*/ 154 h 330"/>
              <a:gd name="T54" fmla="*/ 242 w 254"/>
              <a:gd name="T55" fmla="*/ 159 h 330"/>
              <a:gd name="T56" fmla="*/ 253 w 254"/>
              <a:gd name="T57" fmla="*/ 194 h 330"/>
              <a:gd name="T58" fmla="*/ 242 w 254"/>
              <a:gd name="T59" fmla="*/ 225 h 330"/>
              <a:gd name="T60" fmla="*/ 194 w 254"/>
              <a:gd name="T61" fmla="*/ 232 h 330"/>
              <a:gd name="T62" fmla="*/ 182 w 254"/>
              <a:gd name="T63" fmla="*/ 225 h 330"/>
              <a:gd name="T64" fmla="*/ 135 w 254"/>
              <a:gd name="T65" fmla="*/ 236 h 330"/>
              <a:gd name="T66" fmla="*/ 123 w 254"/>
              <a:gd name="T67" fmla="*/ 225 h 330"/>
              <a:gd name="T68" fmla="*/ 84 w 254"/>
              <a:gd name="T69" fmla="*/ 325 h 330"/>
              <a:gd name="T70" fmla="*/ 63 w 254"/>
              <a:gd name="T71" fmla="*/ 223 h 330"/>
              <a:gd name="T72" fmla="*/ 24 w 254"/>
              <a:gd name="T73" fmla="*/ 327 h 330"/>
              <a:gd name="T74" fmla="*/ 4 w 254"/>
              <a:gd name="T75" fmla="*/ 206 h 330"/>
              <a:gd name="T76" fmla="*/ 4 w 254"/>
              <a:gd name="T77" fmla="*/ 165 h 330"/>
              <a:gd name="T78" fmla="*/ 33 w 254"/>
              <a:gd name="T79" fmla="*/ 160 h 330"/>
              <a:gd name="T80" fmla="*/ 71 w 254"/>
              <a:gd name="T81" fmla="*/ 51 h 330"/>
              <a:gd name="T82" fmla="*/ 86 w 254"/>
              <a:gd name="T83" fmla="*/ 74 h 330"/>
              <a:gd name="T84" fmla="*/ 65 w 254"/>
              <a:gd name="T85" fmla="*/ 96 h 330"/>
              <a:gd name="T86" fmla="*/ 51 w 254"/>
              <a:gd name="T87" fmla="*/ 70 h 330"/>
              <a:gd name="T88" fmla="*/ 67 w 254"/>
              <a:gd name="T89" fmla="*/ 51 h 330"/>
              <a:gd name="T90" fmla="*/ 145 w 254"/>
              <a:gd name="T91" fmla="*/ 66 h 330"/>
              <a:gd name="T92" fmla="*/ 138 w 254"/>
              <a:gd name="T93" fmla="*/ 94 h 330"/>
              <a:gd name="T94" fmla="*/ 111 w 254"/>
              <a:gd name="T95" fmla="*/ 79 h 330"/>
              <a:gd name="T96" fmla="*/ 121 w 254"/>
              <a:gd name="T97" fmla="*/ 53 h 330"/>
              <a:gd name="T98" fmla="*/ 198 w 254"/>
              <a:gd name="T99" fmla="*/ 54 h 330"/>
              <a:gd name="T100" fmla="*/ 205 w 254"/>
              <a:gd name="T101" fmla="*/ 83 h 330"/>
              <a:gd name="T102" fmla="*/ 175 w 254"/>
              <a:gd name="T103" fmla="*/ 91 h 330"/>
              <a:gd name="T104" fmla="*/ 173 w 254"/>
              <a:gd name="T105" fmla="*/ 61 h 330"/>
              <a:gd name="T106" fmla="*/ 100 w 254"/>
              <a:gd name="T107" fmla="*/ 0 h 330"/>
              <a:gd name="T108" fmla="*/ 115 w 254"/>
              <a:gd name="T109" fmla="*/ 21 h 330"/>
              <a:gd name="T110" fmla="*/ 97 w 254"/>
              <a:gd name="T111" fmla="*/ 46 h 330"/>
              <a:gd name="T112" fmla="*/ 80 w 254"/>
              <a:gd name="T113" fmla="*/ 20 h 330"/>
              <a:gd name="T114" fmla="*/ 96 w 254"/>
              <a:gd name="T115" fmla="*/ 0 h 330"/>
              <a:gd name="T116" fmla="*/ 174 w 254"/>
              <a:gd name="T117" fmla="*/ 12 h 330"/>
              <a:gd name="T118" fmla="*/ 169 w 254"/>
              <a:gd name="T119" fmla="*/ 42 h 330"/>
              <a:gd name="T120" fmla="*/ 141 w 254"/>
              <a:gd name="T121" fmla="*/ 30 h 330"/>
              <a:gd name="T122" fmla="*/ 149 w 254"/>
              <a:gd name="T123" fmla="*/ 3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 h="330">
                <a:moveTo>
                  <a:pt x="37" y="101"/>
                </a:moveTo>
                <a:lnTo>
                  <a:pt x="37" y="101"/>
                </a:lnTo>
                <a:lnTo>
                  <a:pt x="37" y="101"/>
                </a:lnTo>
                <a:lnTo>
                  <a:pt x="38" y="101"/>
                </a:lnTo>
                <a:lnTo>
                  <a:pt x="39" y="101"/>
                </a:lnTo>
                <a:lnTo>
                  <a:pt x="40" y="101"/>
                </a:lnTo>
                <a:lnTo>
                  <a:pt x="42" y="101"/>
                </a:lnTo>
                <a:lnTo>
                  <a:pt x="43" y="102"/>
                </a:lnTo>
                <a:lnTo>
                  <a:pt x="45" y="103"/>
                </a:lnTo>
                <a:lnTo>
                  <a:pt x="46" y="103"/>
                </a:lnTo>
                <a:lnTo>
                  <a:pt x="48" y="104"/>
                </a:lnTo>
                <a:lnTo>
                  <a:pt x="49" y="106"/>
                </a:lnTo>
                <a:lnTo>
                  <a:pt x="51" y="107"/>
                </a:lnTo>
                <a:lnTo>
                  <a:pt x="52" y="109"/>
                </a:lnTo>
                <a:lnTo>
                  <a:pt x="53" y="111"/>
                </a:lnTo>
                <a:lnTo>
                  <a:pt x="54" y="113"/>
                </a:lnTo>
                <a:lnTo>
                  <a:pt x="55" y="116"/>
                </a:lnTo>
                <a:lnTo>
                  <a:pt x="55" y="119"/>
                </a:lnTo>
                <a:lnTo>
                  <a:pt x="55" y="119"/>
                </a:lnTo>
                <a:lnTo>
                  <a:pt x="55" y="120"/>
                </a:lnTo>
                <a:lnTo>
                  <a:pt x="55" y="121"/>
                </a:lnTo>
                <a:lnTo>
                  <a:pt x="55" y="122"/>
                </a:lnTo>
                <a:lnTo>
                  <a:pt x="55" y="124"/>
                </a:lnTo>
                <a:lnTo>
                  <a:pt x="55" y="125"/>
                </a:lnTo>
                <a:lnTo>
                  <a:pt x="55" y="127"/>
                </a:lnTo>
                <a:lnTo>
                  <a:pt x="55" y="129"/>
                </a:lnTo>
                <a:lnTo>
                  <a:pt x="54" y="131"/>
                </a:lnTo>
                <a:lnTo>
                  <a:pt x="54" y="133"/>
                </a:lnTo>
                <a:lnTo>
                  <a:pt x="53" y="135"/>
                </a:lnTo>
                <a:lnTo>
                  <a:pt x="52" y="137"/>
                </a:lnTo>
                <a:lnTo>
                  <a:pt x="52" y="139"/>
                </a:lnTo>
                <a:lnTo>
                  <a:pt x="50" y="141"/>
                </a:lnTo>
                <a:lnTo>
                  <a:pt x="48" y="142"/>
                </a:lnTo>
                <a:lnTo>
                  <a:pt x="47" y="144"/>
                </a:lnTo>
                <a:lnTo>
                  <a:pt x="45" y="145"/>
                </a:lnTo>
                <a:lnTo>
                  <a:pt x="43" y="146"/>
                </a:lnTo>
                <a:lnTo>
                  <a:pt x="40" y="146"/>
                </a:lnTo>
                <a:lnTo>
                  <a:pt x="37" y="147"/>
                </a:lnTo>
                <a:lnTo>
                  <a:pt x="37" y="147"/>
                </a:lnTo>
                <a:lnTo>
                  <a:pt x="34" y="146"/>
                </a:lnTo>
                <a:lnTo>
                  <a:pt x="31" y="146"/>
                </a:lnTo>
                <a:lnTo>
                  <a:pt x="29" y="145"/>
                </a:lnTo>
                <a:lnTo>
                  <a:pt x="28" y="144"/>
                </a:lnTo>
                <a:lnTo>
                  <a:pt x="26" y="142"/>
                </a:lnTo>
                <a:lnTo>
                  <a:pt x="24" y="141"/>
                </a:lnTo>
                <a:lnTo>
                  <a:pt x="23" y="139"/>
                </a:lnTo>
                <a:lnTo>
                  <a:pt x="22" y="137"/>
                </a:lnTo>
                <a:lnTo>
                  <a:pt x="21" y="135"/>
                </a:lnTo>
                <a:lnTo>
                  <a:pt x="20" y="133"/>
                </a:lnTo>
                <a:lnTo>
                  <a:pt x="20" y="131"/>
                </a:lnTo>
                <a:lnTo>
                  <a:pt x="20" y="128"/>
                </a:lnTo>
                <a:lnTo>
                  <a:pt x="20" y="127"/>
                </a:lnTo>
                <a:lnTo>
                  <a:pt x="20" y="125"/>
                </a:lnTo>
                <a:lnTo>
                  <a:pt x="20" y="124"/>
                </a:lnTo>
                <a:lnTo>
                  <a:pt x="20" y="122"/>
                </a:lnTo>
                <a:lnTo>
                  <a:pt x="20" y="121"/>
                </a:lnTo>
                <a:lnTo>
                  <a:pt x="20" y="120"/>
                </a:lnTo>
                <a:lnTo>
                  <a:pt x="20" y="119"/>
                </a:lnTo>
                <a:lnTo>
                  <a:pt x="20" y="119"/>
                </a:lnTo>
                <a:lnTo>
                  <a:pt x="20" y="116"/>
                </a:lnTo>
                <a:lnTo>
                  <a:pt x="20" y="113"/>
                </a:lnTo>
                <a:lnTo>
                  <a:pt x="21" y="111"/>
                </a:lnTo>
                <a:lnTo>
                  <a:pt x="23" y="109"/>
                </a:lnTo>
                <a:lnTo>
                  <a:pt x="24" y="107"/>
                </a:lnTo>
                <a:lnTo>
                  <a:pt x="25" y="106"/>
                </a:lnTo>
                <a:lnTo>
                  <a:pt x="26" y="104"/>
                </a:lnTo>
                <a:lnTo>
                  <a:pt x="28" y="103"/>
                </a:lnTo>
                <a:lnTo>
                  <a:pt x="29" y="103"/>
                </a:lnTo>
                <a:lnTo>
                  <a:pt x="31" y="102"/>
                </a:lnTo>
                <a:lnTo>
                  <a:pt x="32" y="101"/>
                </a:lnTo>
                <a:lnTo>
                  <a:pt x="34" y="101"/>
                </a:lnTo>
                <a:lnTo>
                  <a:pt x="35" y="101"/>
                </a:lnTo>
                <a:lnTo>
                  <a:pt x="36" y="101"/>
                </a:lnTo>
                <a:lnTo>
                  <a:pt x="37" y="101"/>
                </a:lnTo>
                <a:close/>
                <a:moveTo>
                  <a:pt x="97" y="101"/>
                </a:moveTo>
                <a:lnTo>
                  <a:pt x="97" y="101"/>
                </a:lnTo>
                <a:lnTo>
                  <a:pt x="98" y="101"/>
                </a:lnTo>
                <a:lnTo>
                  <a:pt x="99" y="101"/>
                </a:lnTo>
                <a:lnTo>
                  <a:pt x="100" y="101"/>
                </a:lnTo>
                <a:lnTo>
                  <a:pt x="101" y="101"/>
                </a:lnTo>
                <a:lnTo>
                  <a:pt x="102" y="101"/>
                </a:lnTo>
                <a:lnTo>
                  <a:pt x="104" y="102"/>
                </a:lnTo>
                <a:lnTo>
                  <a:pt x="105" y="103"/>
                </a:lnTo>
                <a:lnTo>
                  <a:pt x="107" y="103"/>
                </a:lnTo>
                <a:lnTo>
                  <a:pt x="108" y="104"/>
                </a:lnTo>
                <a:lnTo>
                  <a:pt x="110" y="106"/>
                </a:lnTo>
                <a:lnTo>
                  <a:pt x="111" y="107"/>
                </a:lnTo>
                <a:lnTo>
                  <a:pt x="112" y="109"/>
                </a:lnTo>
                <a:lnTo>
                  <a:pt x="113" y="111"/>
                </a:lnTo>
                <a:lnTo>
                  <a:pt x="114" y="113"/>
                </a:lnTo>
                <a:lnTo>
                  <a:pt x="115" y="116"/>
                </a:lnTo>
                <a:lnTo>
                  <a:pt x="115" y="119"/>
                </a:lnTo>
                <a:lnTo>
                  <a:pt x="115" y="119"/>
                </a:lnTo>
                <a:lnTo>
                  <a:pt x="115" y="120"/>
                </a:lnTo>
                <a:lnTo>
                  <a:pt x="115" y="121"/>
                </a:lnTo>
                <a:lnTo>
                  <a:pt x="115" y="122"/>
                </a:lnTo>
                <a:lnTo>
                  <a:pt x="115" y="124"/>
                </a:lnTo>
                <a:lnTo>
                  <a:pt x="115" y="125"/>
                </a:lnTo>
                <a:lnTo>
                  <a:pt x="115" y="127"/>
                </a:lnTo>
                <a:lnTo>
                  <a:pt x="115" y="129"/>
                </a:lnTo>
                <a:lnTo>
                  <a:pt x="114" y="131"/>
                </a:lnTo>
                <a:lnTo>
                  <a:pt x="114" y="133"/>
                </a:lnTo>
                <a:lnTo>
                  <a:pt x="113" y="135"/>
                </a:lnTo>
                <a:lnTo>
                  <a:pt x="112" y="137"/>
                </a:lnTo>
                <a:lnTo>
                  <a:pt x="112" y="139"/>
                </a:lnTo>
                <a:lnTo>
                  <a:pt x="110" y="141"/>
                </a:lnTo>
                <a:lnTo>
                  <a:pt x="108" y="142"/>
                </a:lnTo>
                <a:lnTo>
                  <a:pt x="107" y="144"/>
                </a:lnTo>
                <a:lnTo>
                  <a:pt x="105" y="145"/>
                </a:lnTo>
                <a:lnTo>
                  <a:pt x="103" y="146"/>
                </a:lnTo>
                <a:lnTo>
                  <a:pt x="101" y="146"/>
                </a:lnTo>
                <a:lnTo>
                  <a:pt x="97" y="147"/>
                </a:lnTo>
                <a:lnTo>
                  <a:pt x="97" y="147"/>
                </a:lnTo>
                <a:lnTo>
                  <a:pt x="94" y="146"/>
                </a:lnTo>
                <a:lnTo>
                  <a:pt x="92" y="146"/>
                </a:lnTo>
                <a:lnTo>
                  <a:pt x="90" y="145"/>
                </a:lnTo>
                <a:lnTo>
                  <a:pt x="88" y="144"/>
                </a:lnTo>
                <a:lnTo>
                  <a:pt x="86" y="142"/>
                </a:lnTo>
                <a:lnTo>
                  <a:pt x="85" y="141"/>
                </a:lnTo>
                <a:lnTo>
                  <a:pt x="83" y="139"/>
                </a:lnTo>
                <a:lnTo>
                  <a:pt x="83" y="137"/>
                </a:lnTo>
                <a:lnTo>
                  <a:pt x="82" y="135"/>
                </a:lnTo>
                <a:lnTo>
                  <a:pt x="81" y="133"/>
                </a:lnTo>
                <a:lnTo>
                  <a:pt x="81" y="131"/>
                </a:lnTo>
                <a:lnTo>
                  <a:pt x="80" y="129"/>
                </a:lnTo>
                <a:lnTo>
                  <a:pt x="80" y="127"/>
                </a:lnTo>
                <a:lnTo>
                  <a:pt x="80" y="125"/>
                </a:lnTo>
                <a:lnTo>
                  <a:pt x="80" y="124"/>
                </a:lnTo>
                <a:lnTo>
                  <a:pt x="80" y="122"/>
                </a:lnTo>
                <a:lnTo>
                  <a:pt x="80" y="121"/>
                </a:lnTo>
                <a:lnTo>
                  <a:pt x="80" y="120"/>
                </a:lnTo>
                <a:lnTo>
                  <a:pt x="80" y="119"/>
                </a:lnTo>
                <a:lnTo>
                  <a:pt x="80" y="119"/>
                </a:lnTo>
                <a:lnTo>
                  <a:pt x="80" y="116"/>
                </a:lnTo>
                <a:lnTo>
                  <a:pt x="81" y="113"/>
                </a:lnTo>
                <a:lnTo>
                  <a:pt x="82" y="111"/>
                </a:lnTo>
                <a:lnTo>
                  <a:pt x="83" y="109"/>
                </a:lnTo>
                <a:lnTo>
                  <a:pt x="84" y="107"/>
                </a:lnTo>
                <a:lnTo>
                  <a:pt x="86" y="106"/>
                </a:lnTo>
                <a:lnTo>
                  <a:pt x="87" y="104"/>
                </a:lnTo>
                <a:lnTo>
                  <a:pt x="89" y="103"/>
                </a:lnTo>
                <a:lnTo>
                  <a:pt x="90" y="103"/>
                </a:lnTo>
                <a:lnTo>
                  <a:pt x="92" y="102"/>
                </a:lnTo>
                <a:lnTo>
                  <a:pt x="93" y="101"/>
                </a:lnTo>
                <a:lnTo>
                  <a:pt x="94" y="101"/>
                </a:lnTo>
                <a:lnTo>
                  <a:pt x="96" y="101"/>
                </a:lnTo>
                <a:lnTo>
                  <a:pt x="96" y="101"/>
                </a:lnTo>
                <a:lnTo>
                  <a:pt x="97" y="101"/>
                </a:lnTo>
                <a:close/>
                <a:moveTo>
                  <a:pt x="157" y="101"/>
                </a:moveTo>
                <a:lnTo>
                  <a:pt x="158" y="101"/>
                </a:lnTo>
                <a:lnTo>
                  <a:pt x="158" y="101"/>
                </a:lnTo>
                <a:lnTo>
                  <a:pt x="159" y="101"/>
                </a:lnTo>
                <a:lnTo>
                  <a:pt x="160" y="101"/>
                </a:lnTo>
                <a:lnTo>
                  <a:pt x="161" y="101"/>
                </a:lnTo>
                <a:lnTo>
                  <a:pt x="162" y="101"/>
                </a:lnTo>
                <a:lnTo>
                  <a:pt x="164" y="102"/>
                </a:lnTo>
                <a:lnTo>
                  <a:pt x="165" y="103"/>
                </a:lnTo>
                <a:lnTo>
                  <a:pt x="167" y="103"/>
                </a:lnTo>
                <a:lnTo>
                  <a:pt x="168" y="104"/>
                </a:lnTo>
                <a:lnTo>
                  <a:pt x="169" y="106"/>
                </a:lnTo>
                <a:lnTo>
                  <a:pt x="171" y="107"/>
                </a:lnTo>
                <a:lnTo>
                  <a:pt x="172" y="109"/>
                </a:lnTo>
                <a:lnTo>
                  <a:pt x="173" y="111"/>
                </a:lnTo>
                <a:lnTo>
                  <a:pt x="174" y="113"/>
                </a:lnTo>
                <a:lnTo>
                  <a:pt x="175" y="116"/>
                </a:lnTo>
                <a:lnTo>
                  <a:pt x="175" y="119"/>
                </a:lnTo>
                <a:lnTo>
                  <a:pt x="175" y="119"/>
                </a:lnTo>
                <a:lnTo>
                  <a:pt x="175" y="120"/>
                </a:lnTo>
                <a:lnTo>
                  <a:pt x="175" y="121"/>
                </a:lnTo>
                <a:lnTo>
                  <a:pt x="175" y="122"/>
                </a:lnTo>
                <a:lnTo>
                  <a:pt x="175" y="124"/>
                </a:lnTo>
                <a:lnTo>
                  <a:pt x="175" y="125"/>
                </a:lnTo>
                <a:lnTo>
                  <a:pt x="175" y="127"/>
                </a:lnTo>
                <a:lnTo>
                  <a:pt x="175" y="129"/>
                </a:lnTo>
                <a:lnTo>
                  <a:pt x="174" y="131"/>
                </a:lnTo>
                <a:lnTo>
                  <a:pt x="174" y="133"/>
                </a:lnTo>
                <a:lnTo>
                  <a:pt x="173" y="135"/>
                </a:lnTo>
                <a:lnTo>
                  <a:pt x="172" y="137"/>
                </a:lnTo>
                <a:lnTo>
                  <a:pt x="172" y="139"/>
                </a:lnTo>
                <a:lnTo>
                  <a:pt x="170" y="141"/>
                </a:lnTo>
                <a:lnTo>
                  <a:pt x="169" y="142"/>
                </a:lnTo>
                <a:lnTo>
                  <a:pt x="167" y="144"/>
                </a:lnTo>
                <a:lnTo>
                  <a:pt x="165" y="145"/>
                </a:lnTo>
                <a:lnTo>
                  <a:pt x="163" y="146"/>
                </a:lnTo>
                <a:lnTo>
                  <a:pt x="161" y="146"/>
                </a:lnTo>
                <a:lnTo>
                  <a:pt x="158" y="147"/>
                </a:lnTo>
                <a:lnTo>
                  <a:pt x="158" y="147"/>
                </a:lnTo>
                <a:lnTo>
                  <a:pt x="154" y="146"/>
                </a:lnTo>
                <a:lnTo>
                  <a:pt x="152" y="146"/>
                </a:lnTo>
                <a:lnTo>
                  <a:pt x="150" y="145"/>
                </a:lnTo>
                <a:lnTo>
                  <a:pt x="148" y="144"/>
                </a:lnTo>
                <a:lnTo>
                  <a:pt x="147" y="142"/>
                </a:lnTo>
                <a:lnTo>
                  <a:pt x="145" y="141"/>
                </a:lnTo>
                <a:lnTo>
                  <a:pt x="143" y="139"/>
                </a:lnTo>
                <a:lnTo>
                  <a:pt x="143" y="137"/>
                </a:lnTo>
                <a:lnTo>
                  <a:pt x="142" y="135"/>
                </a:lnTo>
                <a:lnTo>
                  <a:pt x="142" y="133"/>
                </a:lnTo>
                <a:lnTo>
                  <a:pt x="141" y="131"/>
                </a:lnTo>
                <a:lnTo>
                  <a:pt x="140" y="129"/>
                </a:lnTo>
                <a:lnTo>
                  <a:pt x="140" y="127"/>
                </a:lnTo>
                <a:lnTo>
                  <a:pt x="140" y="125"/>
                </a:lnTo>
                <a:lnTo>
                  <a:pt x="140" y="124"/>
                </a:lnTo>
                <a:lnTo>
                  <a:pt x="140" y="122"/>
                </a:lnTo>
                <a:lnTo>
                  <a:pt x="140" y="121"/>
                </a:lnTo>
                <a:lnTo>
                  <a:pt x="140" y="120"/>
                </a:lnTo>
                <a:lnTo>
                  <a:pt x="140" y="119"/>
                </a:lnTo>
                <a:lnTo>
                  <a:pt x="140" y="119"/>
                </a:lnTo>
                <a:lnTo>
                  <a:pt x="140" y="116"/>
                </a:lnTo>
                <a:lnTo>
                  <a:pt x="141" y="113"/>
                </a:lnTo>
                <a:lnTo>
                  <a:pt x="142" y="111"/>
                </a:lnTo>
                <a:lnTo>
                  <a:pt x="143" y="109"/>
                </a:lnTo>
                <a:lnTo>
                  <a:pt x="144" y="107"/>
                </a:lnTo>
                <a:lnTo>
                  <a:pt x="146" y="106"/>
                </a:lnTo>
                <a:lnTo>
                  <a:pt x="147" y="104"/>
                </a:lnTo>
                <a:lnTo>
                  <a:pt x="149" y="103"/>
                </a:lnTo>
                <a:lnTo>
                  <a:pt x="150" y="103"/>
                </a:lnTo>
                <a:lnTo>
                  <a:pt x="151" y="102"/>
                </a:lnTo>
                <a:lnTo>
                  <a:pt x="153" y="101"/>
                </a:lnTo>
                <a:lnTo>
                  <a:pt x="154" y="101"/>
                </a:lnTo>
                <a:lnTo>
                  <a:pt x="156" y="101"/>
                </a:lnTo>
                <a:lnTo>
                  <a:pt x="156" y="101"/>
                </a:lnTo>
                <a:lnTo>
                  <a:pt x="157" y="101"/>
                </a:lnTo>
                <a:close/>
                <a:moveTo>
                  <a:pt x="217" y="101"/>
                </a:moveTo>
                <a:lnTo>
                  <a:pt x="218" y="101"/>
                </a:lnTo>
                <a:lnTo>
                  <a:pt x="218" y="101"/>
                </a:lnTo>
                <a:lnTo>
                  <a:pt x="219" y="101"/>
                </a:lnTo>
                <a:lnTo>
                  <a:pt x="219" y="101"/>
                </a:lnTo>
                <a:lnTo>
                  <a:pt x="221" y="101"/>
                </a:lnTo>
                <a:lnTo>
                  <a:pt x="222" y="101"/>
                </a:lnTo>
                <a:lnTo>
                  <a:pt x="224" y="102"/>
                </a:lnTo>
                <a:lnTo>
                  <a:pt x="225" y="103"/>
                </a:lnTo>
                <a:lnTo>
                  <a:pt x="227" y="103"/>
                </a:lnTo>
                <a:lnTo>
                  <a:pt x="228" y="104"/>
                </a:lnTo>
                <a:lnTo>
                  <a:pt x="229" y="106"/>
                </a:lnTo>
                <a:lnTo>
                  <a:pt x="231" y="107"/>
                </a:lnTo>
                <a:lnTo>
                  <a:pt x="232" y="109"/>
                </a:lnTo>
                <a:lnTo>
                  <a:pt x="233" y="111"/>
                </a:lnTo>
                <a:lnTo>
                  <a:pt x="234" y="113"/>
                </a:lnTo>
                <a:lnTo>
                  <a:pt x="235" y="116"/>
                </a:lnTo>
                <a:lnTo>
                  <a:pt x="235" y="119"/>
                </a:lnTo>
                <a:lnTo>
                  <a:pt x="235" y="119"/>
                </a:lnTo>
                <a:lnTo>
                  <a:pt x="235" y="120"/>
                </a:lnTo>
                <a:lnTo>
                  <a:pt x="235" y="121"/>
                </a:lnTo>
                <a:lnTo>
                  <a:pt x="235" y="122"/>
                </a:lnTo>
                <a:lnTo>
                  <a:pt x="235" y="124"/>
                </a:lnTo>
                <a:lnTo>
                  <a:pt x="235" y="125"/>
                </a:lnTo>
                <a:lnTo>
                  <a:pt x="235" y="127"/>
                </a:lnTo>
                <a:lnTo>
                  <a:pt x="235" y="129"/>
                </a:lnTo>
                <a:lnTo>
                  <a:pt x="234" y="131"/>
                </a:lnTo>
                <a:lnTo>
                  <a:pt x="234" y="133"/>
                </a:lnTo>
                <a:lnTo>
                  <a:pt x="234" y="135"/>
                </a:lnTo>
                <a:lnTo>
                  <a:pt x="232" y="137"/>
                </a:lnTo>
                <a:lnTo>
                  <a:pt x="232" y="139"/>
                </a:lnTo>
                <a:lnTo>
                  <a:pt x="230" y="141"/>
                </a:lnTo>
                <a:lnTo>
                  <a:pt x="229" y="142"/>
                </a:lnTo>
                <a:lnTo>
                  <a:pt x="227" y="144"/>
                </a:lnTo>
                <a:lnTo>
                  <a:pt x="226" y="145"/>
                </a:lnTo>
                <a:lnTo>
                  <a:pt x="223" y="146"/>
                </a:lnTo>
                <a:lnTo>
                  <a:pt x="221" y="146"/>
                </a:lnTo>
                <a:lnTo>
                  <a:pt x="218" y="147"/>
                </a:lnTo>
                <a:lnTo>
                  <a:pt x="218" y="147"/>
                </a:lnTo>
                <a:lnTo>
                  <a:pt x="214" y="146"/>
                </a:lnTo>
                <a:lnTo>
                  <a:pt x="212" y="146"/>
                </a:lnTo>
                <a:lnTo>
                  <a:pt x="210" y="145"/>
                </a:lnTo>
                <a:lnTo>
                  <a:pt x="208" y="144"/>
                </a:lnTo>
                <a:lnTo>
                  <a:pt x="206" y="142"/>
                </a:lnTo>
                <a:lnTo>
                  <a:pt x="205" y="141"/>
                </a:lnTo>
                <a:lnTo>
                  <a:pt x="203" y="139"/>
                </a:lnTo>
                <a:lnTo>
                  <a:pt x="203" y="137"/>
                </a:lnTo>
                <a:lnTo>
                  <a:pt x="202" y="135"/>
                </a:lnTo>
                <a:lnTo>
                  <a:pt x="201" y="133"/>
                </a:lnTo>
                <a:lnTo>
                  <a:pt x="201" y="131"/>
                </a:lnTo>
                <a:lnTo>
                  <a:pt x="200" y="129"/>
                </a:lnTo>
                <a:lnTo>
                  <a:pt x="200" y="127"/>
                </a:lnTo>
                <a:lnTo>
                  <a:pt x="200" y="125"/>
                </a:lnTo>
                <a:lnTo>
                  <a:pt x="200" y="124"/>
                </a:lnTo>
                <a:lnTo>
                  <a:pt x="200" y="122"/>
                </a:lnTo>
                <a:lnTo>
                  <a:pt x="200" y="121"/>
                </a:lnTo>
                <a:lnTo>
                  <a:pt x="200" y="120"/>
                </a:lnTo>
                <a:lnTo>
                  <a:pt x="200" y="119"/>
                </a:lnTo>
                <a:lnTo>
                  <a:pt x="200" y="119"/>
                </a:lnTo>
                <a:lnTo>
                  <a:pt x="200" y="116"/>
                </a:lnTo>
                <a:lnTo>
                  <a:pt x="201" y="113"/>
                </a:lnTo>
                <a:lnTo>
                  <a:pt x="202" y="111"/>
                </a:lnTo>
                <a:lnTo>
                  <a:pt x="203" y="109"/>
                </a:lnTo>
                <a:lnTo>
                  <a:pt x="204" y="107"/>
                </a:lnTo>
                <a:lnTo>
                  <a:pt x="206" y="106"/>
                </a:lnTo>
                <a:lnTo>
                  <a:pt x="207" y="104"/>
                </a:lnTo>
                <a:lnTo>
                  <a:pt x="208" y="103"/>
                </a:lnTo>
                <a:lnTo>
                  <a:pt x="210" y="103"/>
                </a:lnTo>
                <a:lnTo>
                  <a:pt x="211" y="102"/>
                </a:lnTo>
                <a:lnTo>
                  <a:pt x="213" y="101"/>
                </a:lnTo>
                <a:lnTo>
                  <a:pt x="214" y="101"/>
                </a:lnTo>
                <a:lnTo>
                  <a:pt x="216" y="101"/>
                </a:lnTo>
                <a:lnTo>
                  <a:pt x="216" y="101"/>
                </a:lnTo>
                <a:lnTo>
                  <a:pt x="217" y="101"/>
                </a:lnTo>
                <a:close/>
                <a:moveTo>
                  <a:pt x="38" y="153"/>
                </a:moveTo>
                <a:lnTo>
                  <a:pt x="38" y="153"/>
                </a:lnTo>
                <a:lnTo>
                  <a:pt x="39" y="153"/>
                </a:lnTo>
                <a:lnTo>
                  <a:pt x="39" y="153"/>
                </a:lnTo>
                <a:lnTo>
                  <a:pt x="40" y="153"/>
                </a:lnTo>
                <a:lnTo>
                  <a:pt x="41" y="154"/>
                </a:lnTo>
                <a:lnTo>
                  <a:pt x="42" y="154"/>
                </a:lnTo>
                <a:lnTo>
                  <a:pt x="42" y="155"/>
                </a:lnTo>
                <a:lnTo>
                  <a:pt x="42" y="156"/>
                </a:lnTo>
                <a:lnTo>
                  <a:pt x="42" y="157"/>
                </a:lnTo>
                <a:lnTo>
                  <a:pt x="42" y="158"/>
                </a:lnTo>
                <a:lnTo>
                  <a:pt x="42" y="160"/>
                </a:lnTo>
                <a:lnTo>
                  <a:pt x="40" y="161"/>
                </a:lnTo>
                <a:lnTo>
                  <a:pt x="39" y="164"/>
                </a:lnTo>
                <a:lnTo>
                  <a:pt x="44" y="175"/>
                </a:lnTo>
                <a:lnTo>
                  <a:pt x="50" y="153"/>
                </a:lnTo>
                <a:lnTo>
                  <a:pt x="51" y="153"/>
                </a:lnTo>
                <a:lnTo>
                  <a:pt x="52" y="153"/>
                </a:lnTo>
                <a:lnTo>
                  <a:pt x="53" y="154"/>
                </a:lnTo>
                <a:lnTo>
                  <a:pt x="55" y="154"/>
                </a:lnTo>
                <a:lnTo>
                  <a:pt x="56" y="156"/>
                </a:lnTo>
                <a:lnTo>
                  <a:pt x="58" y="156"/>
                </a:lnTo>
                <a:lnTo>
                  <a:pt x="61" y="157"/>
                </a:lnTo>
                <a:lnTo>
                  <a:pt x="63" y="159"/>
                </a:lnTo>
                <a:lnTo>
                  <a:pt x="65" y="160"/>
                </a:lnTo>
                <a:lnTo>
                  <a:pt x="67" y="162"/>
                </a:lnTo>
                <a:lnTo>
                  <a:pt x="70" y="160"/>
                </a:lnTo>
                <a:lnTo>
                  <a:pt x="72" y="159"/>
                </a:lnTo>
                <a:lnTo>
                  <a:pt x="74" y="157"/>
                </a:lnTo>
                <a:lnTo>
                  <a:pt x="77" y="156"/>
                </a:lnTo>
                <a:lnTo>
                  <a:pt x="78" y="156"/>
                </a:lnTo>
                <a:lnTo>
                  <a:pt x="80" y="154"/>
                </a:lnTo>
                <a:lnTo>
                  <a:pt x="82" y="154"/>
                </a:lnTo>
                <a:lnTo>
                  <a:pt x="83" y="153"/>
                </a:lnTo>
                <a:lnTo>
                  <a:pt x="84" y="153"/>
                </a:lnTo>
                <a:lnTo>
                  <a:pt x="84" y="153"/>
                </a:lnTo>
                <a:lnTo>
                  <a:pt x="91" y="175"/>
                </a:lnTo>
                <a:lnTo>
                  <a:pt x="95" y="164"/>
                </a:lnTo>
                <a:lnTo>
                  <a:pt x="94" y="161"/>
                </a:lnTo>
                <a:lnTo>
                  <a:pt x="93" y="160"/>
                </a:lnTo>
                <a:lnTo>
                  <a:pt x="93" y="158"/>
                </a:lnTo>
                <a:lnTo>
                  <a:pt x="93" y="157"/>
                </a:lnTo>
                <a:lnTo>
                  <a:pt x="93" y="156"/>
                </a:lnTo>
                <a:lnTo>
                  <a:pt x="93" y="155"/>
                </a:lnTo>
                <a:lnTo>
                  <a:pt x="93" y="154"/>
                </a:lnTo>
                <a:lnTo>
                  <a:pt x="94" y="154"/>
                </a:lnTo>
                <a:lnTo>
                  <a:pt x="94" y="154"/>
                </a:lnTo>
                <a:lnTo>
                  <a:pt x="95" y="153"/>
                </a:lnTo>
                <a:lnTo>
                  <a:pt x="96" y="153"/>
                </a:lnTo>
                <a:lnTo>
                  <a:pt x="96" y="153"/>
                </a:lnTo>
                <a:lnTo>
                  <a:pt x="97" y="153"/>
                </a:lnTo>
                <a:lnTo>
                  <a:pt x="97" y="153"/>
                </a:lnTo>
                <a:lnTo>
                  <a:pt x="97" y="153"/>
                </a:lnTo>
                <a:lnTo>
                  <a:pt x="98" y="153"/>
                </a:lnTo>
                <a:lnTo>
                  <a:pt x="99" y="153"/>
                </a:lnTo>
                <a:lnTo>
                  <a:pt x="99" y="153"/>
                </a:lnTo>
                <a:lnTo>
                  <a:pt x="100" y="153"/>
                </a:lnTo>
                <a:lnTo>
                  <a:pt x="101" y="154"/>
                </a:lnTo>
                <a:lnTo>
                  <a:pt x="101" y="154"/>
                </a:lnTo>
                <a:lnTo>
                  <a:pt x="102" y="155"/>
                </a:lnTo>
                <a:lnTo>
                  <a:pt x="102" y="156"/>
                </a:lnTo>
                <a:lnTo>
                  <a:pt x="102" y="157"/>
                </a:lnTo>
                <a:lnTo>
                  <a:pt x="102" y="158"/>
                </a:lnTo>
                <a:lnTo>
                  <a:pt x="102" y="160"/>
                </a:lnTo>
                <a:lnTo>
                  <a:pt x="101" y="161"/>
                </a:lnTo>
                <a:lnTo>
                  <a:pt x="99" y="164"/>
                </a:lnTo>
                <a:lnTo>
                  <a:pt x="104" y="175"/>
                </a:lnTo>
                <a:lnTo>
                  <a:pt x="110" y="153"/>
                </a:lnTo>
                <a:lnTo>
                  <a:pt x="111" y="153"/>
                </a:lnTo>
                <a:lnTo>
                  <a:pt x="112" y="153"/>
                </a:lnTo>
                <a:lnTo>
                  <a:pt x="113" y="154"/>
                </a:lnTo>
                <a:lnTo>
                  <a:pt x="114" y="154"/>
                </a:lnTo>
                <a:lnTo>
                  <a:pt x="116" y="156"/>
                </a:lnTo>
                <a:lnTo>
                  <a:pt x="118" y="156"/>
                </a:lnTo>
                <a:lnTo>
                  <a:pt x="120" y="157"/>
                </a:lnTo>
                <a:lnTo>
                  <a:pt x="123" y="159"/>
                </a:lnTo>
                <a:lnTo>
                  <a:pt x="125" y="160"/>
                </a:lnTo>
                <a:lnTo>
                  <a:pt x="127" y="162"/>
                </a:lnTo>
                <a:lnTo>
                  <a:pt x="129" y="160"/>
                </a:lnTo>
                <a:lnTo>
                  <a:pt x="132" y="159"/>
                </a:lnTo>
                <a:lnTo>
                  <a:pt x="134" y="157"/>
                </a:lnTo>
                <a:lnTo>
                  <a:pt x="137" y="156"/>
                </a:lnTo>
                <a:lnTo>
                  <a:pt x="139" y="156"/>
                </a:lnTo>
                <a:lnTo>
                  <a:pt x="140" y="154"/>
                </a:lnTo>
                <a:lnTo>
                  <a:pt x="142" y="154"/>
                </a:lnTo>
                <a:lnTo>
                  <a:pt x="143" y="153"/>
                </a:lnTo>
                <a:lnTo>
                  <a:pt x="144" y="153"/>
                </a:lnTo>
                <a:lnTo>
                  <a:pt x="144" y="153"/>
                </a:lnTo>
                <a:lnTo>
                  <a:pt x="151" y="175"/>
                </a:lnTo>
                <a:lnTo>
                  <a:pt x="155" y="164"/>
                </a:lnTo>
                <a:lnTo>
                  <a:pt x="154" y="161"/>
                </a:lnTo>
                <a:lnTo>
                  <a:pt x="153" y="160"/>
                </a:lnTo>
                <a:lnTo>
                  <a:pt x="153" y="158"/>
                </a:lnTo>
                <a:lnTo>
                  <a:pt x="152" y="157"/>
                </a:lnTo>
                <a:lnTo>
                  <a:pt x="152" y="156"/>
                </a:lnTo>
                <a:lnTo>
                  <a:pt x="153" y="155"/>
                </a:lnTo>
                <a:lnTo>
                  <a:pt x="153" y="154"/>
                </a:lnTo>
                <a:lnTo>
                  <a:pt x="154" y="154"/>
                </a:lnTo>
                <a:lnTo>
                  <a:pt x="154" y="154"/>
                </a:lnTo>
                <a:lnTo>
                  <a:pt x="155" y="153"/>
                </a:lnTo>
                <a:lnTo>
                  <a:pt x="156" y="153"/>
                </a:lnTo>
                <a:lnTo>
                  <a:pt x="156" y="153"/>
                </a:lnTo>
                <a:lnTo>
                  <a:pt x="157" y="153"/>
                </a:lnTo>
                <a:lnTo>
                  <a:pt x="157" y="153"/>
                </a:lnTo>
                <a:lnTo>
                  <a:pt x="158" y="153"/>
                </a:lnTo>
                <a:lnTo>
                  <a:pt x="158" y="153"/>
                </a:lnTo>
                <a:lnTo>
                  <a:pt x="159" y="153"/>
                </a:lnTo>
                <a:lnTo>
                  <a:pt x="159" y="153"/>
                </a:lnTo>
                <a:lnTo>
                  <a:pt x="160" y="153"/>
                </a:lnTo>
                <a:lnTo>
                  <a:pt x="161" y="154"/>
                </a:lnTo>
                <a:lnTo>
                  <a:pt x="161" y="154"/>
                </a:lnTo>
                <a:lnTo>
                  <a:pt x="162" y="155"/>
                </a:lnTo>
                <a:lnTo>
                  <a:pt x="162" y="156"/>
                </a:lnTo>
                <a:lnTo>
                  <a:pt x="162" y="157"/>
                </a:lnTo>
                <a:lnTo>
                  <a:pt x="162" y="158"/>
                </a:lnTo>
                <a:lnTo>
                  <a:pt x="161" y="160"/>
                </a:lnTo>
                <a:lnTo>
                  <a:pt x="161" y="161"/>
                </a:lnTo>
                <a:lnTo>
                  <a:pt x="159" y="164"/>
                </a:lnTo>
                <a:lnTo>
                  <a:pt x="163" y="175"/>
                </a:lnTo>
                <a:lnTo>
                  <a:pt x="170" y="153"/>
                </a:lnTo>
                <a:lnTo>
                  <a:pt x="170" y="153"/>
                </a:lnTo>
                <a:lnTo>
                  <a:pt x="172" y="153"/>
                </a:lnTo>
                <a:lnTo>
                  <a:pt x="173" y="154"/>
                </a:lnTo>
                <a:lnTo>
                  <a:pt x="174" y="154"/>
                </a:lnTo>
                <a:lnTo>
                  <a:pt x="176" y="156"/>
                </a:lnTo>
                <a:lnTo>
                  <a:pt x="178" y="156"/>
                </a:lnTo>
                <a:lnTo>
                  <a:pt x="180" y="157"/>
                </a:lnTo>
                <a:lnTo>
                  <a:pt x="183" y="159"/>
                </a:lnTo>
                <a:lnTo>
                  <a:pt x="185" y="160"/>
                </a:lnTo>
                <a:lnTo>
                  <a:pt x="187" y="162"/>
                </a:lnTo>
                <a:lnTo>
                  <a:pt x="189" y="160"/>
                </a:lnTo>
                <a:lnTo>
                  <a:pt x="192" y="159"/>
                </a:lnTo>
                <a:lnTo>
                  <a:pt x="194" y="157"/>
                </a:lnTo>
                <a:lnTo>
                  <a:pt x="196" y="156"/>
                </a:lnTo>
                <a:lnTo>
                  <a:pt x="198" y="156"/>
                </a:lnTo>
                <a:lnTo>
                  <a:pt x="200" y="154"/>
                </a:lnTo>
                <a:lnTo>
                  <a:pt x="202" y="154"/>
                </a:lnTo>
                <a:lnTo>
                  <a:pt x="203" y="153"/>
                </a:lnTo>
                <a:lnTo>
                  <a:pt x="203" y="153"/>
                </a:lnTo>
                <a:lnTo>
                  <a:pt x="204" y="153"/>
                </a:lnTo>
                <a:lnTo>
                  <a:pt x="211" y="175"/>
                </a:lnTo>
                <a:lnTo>
                  <a:pt x="215" y="164"/>
                </a:lnTo>
                <a:lnTo>
                  <a:pt x="214" y="161"/>
                </a:lnTo>
                <a:lnTo>
                  <a:pt x="213" y="160"/>
                </a:lnTo>
                <a:lnTo>
                  <a:pt x="212" y="158"/>
                </a:lnTo>
                <a:lnTo>
                  <a:pt x="212" y="157"/>
                </a:lnTo>
                <a:lnTo>
                  <a:pt x="212" y="156"/>
                </a:lnTo>
                <a:lnTo>
                  <a:pt x="212" y="155"/>
                </a:lnTo>
                <a:lnTo>
                  <a:pt x="213" y="154"/>
                </a:lnTo>
                <a:lnTo>
                  <a:pt x="213" y="154"/>
                </a:lnTo>
                <a:lnTo>
                  <a:pt x="214" y="154"/>
                </a:lnTo>
                <a:lnTo>
                  <a:pt x="215" y="153"/>
                </a:lnTo>
                <a:lnTo>
                  <a:pt x="216" y="153"/>
                </a:lnTo>
                <a:lnTo>
                  <a:pt x="216" y="153"/>
                </a:lnTo>
                <a:lnTo>
                  <a:pt x="217" y="153"/>
                </a:lnTo>
                <a:lnTo>
                  <a:pt x="217" y="153"/>
                </a:lnTo>
                <a:lnTo>
                  <a:pt x="218" y="153"/>
                </a:lnTo>
                <a:lnTo>
                  <a:pt x="218" y="153"/>
                </a:lnTo>
                <a:lnTo>
                  <a:pt x="219" y="153"/>
                </a:lnTo>
                <a:lnTo>
                  <a:pt x="219" y="153"/>
                </a:lnTo>
                <a:lnTo>
                  <a:pt x="220" y="153"/>
                </a:lnTo>
                <a:lnTo>
                  <a:pt x="221" y="154"/>
                </a:lnTo>
                <a:lnTo>
                  <a:pt x="221" y="154"/>
                </a:lnTo>
                <a:lnTo>
                  <a:pt x="222" y="155"/>
                </a:lnTo>
                <a:lnTo>
                  <a:pt x="222" y="156"/>
                </a:lnTo>
                <a:lnTo>
                  <a:pt x="222" y="157"/>
                </a:lnTo>
                <a:lnTo>
                  <a:pt x="222" y="158"/>
                </a:lnTo>
                <a:lnTo>
                  <a:pt x="221" y="160"/>
                </a:lnTo>
                <a:lnTo>
                  <a:pt x="221" y="161"/>
                </a:lnTo>
                <a:lnTo>
                  <a:pt x="219" y="164"/>
                </a:lnTo>
                <a:lnTo>
                  <a:pt x="223" y="175"/>
                </a:lnTo>
                <a:lnTo>
                  <a:pt x="230" y="153"/>
                </a:lnTo>
                <a:lnTo>
                  <a:pt x="230" y="153"/>
                </a:lnTo>
                <a:lnTo>
                  <a:pt x="231" y="153"/>
                </a:lnTo>
                <a:lnTo>
                  <a:pt x="232" y="154"/>
                </a:lnTo>
                <a:lnTo>
                  <a:pt x="234" y="154"/>
                </a:lnTo>
                <a:lnTo>
                  <a:pt x="236" y="156"/>
                </a:lnTo>
                <a:lnTo>
                  <a:pt x="238" y="156"/>
                </a:lnTo>
                <a:lnTo>
                  <a:pt x="240" y="157"/>
                </a:lnTo>
                <a:lnTo>
                  <a:pt x="242" y="159"/>
                </a:lnTo>
                <a:lnTo>
                  <a:pt x="245" y="160"/>
                </a:lnTo>
                <a:lnTo>
                  <a:pt x="247" y="162"/>
                </a:lnTo>
                <a:lnTo>
                  <a:pt x="248" y="163"/>
                </a:lnTo>
                <a:lnTo>
                  <a:pt x="249" y="164"/>
                </a:lnTo>
                <a:lnTo>
                  <a:pt x="251" y="165"/>
                </a:lnTo>
                <a:lnTo>
                  <a:pt x="251" y="166"/>
                </a:lnTo>
                <a:lnTo>
                  <a:pt x="253" y="167"/>
                </a:lnTo>
                <a:lnTo>
                  <a:pt x="253" y="169"/>
                </a:lnTo>
                <a:lnTo>
                  <a:pt x="253" y="171"/>
                </a:lnTo>
                <a:lnTo>
                  <a:pt x="254" y="173"/>
                </a:lnTo>
                <a:lnTo>
                  <a:pt x="254" y="176"/>
                </a:lnTo>
                <a:lnTo>
                  <a:pt x="254" y="178"/>
                </a:lnTo>
                <a:lnTo>
                  <a:pt x="254" y="181"/>
                </a:lnTo>
                <a:lnTo>
                  <a:pt x="254" y="185"/>
                </a:lnTo>
                <a:lnTo>
                  <a:pt x="254" y="188"/>
                </a:lnTo>
                <a:lnTo>
                  <a:pt x="254" y="191"/>
                </a:lnTo>
                <a:lnTo>
                  <a:pt x="253" y="194"/>
                </a:lnTo>
                <a:lnTo>
                  <a:pt x="253" y="197"/>
                </a:lnTo>
                <a:lnTo>
                  <a:pt x="253" y="199"/>
                </a:lnTo>
                <a:lnTo>
                  <a:pt x="253" y="202"/>
                </a:lnTo>
                <a:lnTo>
                  <a:pt x="252" y="204"/>
                </a:lnTo>
                <a:lnTo>
                  <a:pt x="251" y="206"/>
                </a:lnTo>
                <a:lnTo>
                  <a:pt x="250" y="208"/>
                </a:lnTo>
                <a:lnTo>
                  <a:pt x="249" y="210"/>
                </a:lnTo>
                <a:lnTo>
                  <a:pt x="248" y="212"/>
                </a:lnTo>
                <a:lnTo>
                  <a:pt x="248" y="215"/>
                </a:lnTo>
                <a:lnTo>
                  <a:pt x="246" y="217"/>
                </a:lnTo>
                <a:lnTo>
                  <a:pt x="246" y="219"/>
                </a:lnTo>
                <a:lnTo>
                  <a:pt x="245" y="220"/>
                </a:lnTo>
                <a:lnTo>
                  <a:pt x="244" y="222"/>
                </a:lnTo>
                <a:lnTo>
                  <a:pt x="243" y="223"/>
                </a:lnTo>
                <a:lnTo>
                  <a:pt x="243" y="225"/>
                </a:lnTo>
                <a:lnTo>
                  <a:pt x="242" y="225"/>
                </a:lnTo>
                <a:lnTo>
                  <a:pt x="242" y="225"/>
                </a:lnTo>
                <a:lnTo>
                  <a:pt x="241" y="228"/>
                </a:lnTo>
                <a:lnTo>
                  <a:pt x="240" y="232"/>
                </a:lnTo>
                <a:lnTo>
                  <a:pt x="240" y="236"/>
                </a:lnTo>
                <a:lnTo>
                  <a:pt x="230" y="325"/>
                </a:lnTo>
                <a:lnTo>
                  <a:pt x="230" y="327"/>
                </a:lnTo>
                <a:lnTo>
                  <a:pt x="229" y="328"/>
                </a:lnTo>
                <a:lnTo>
                  <a:pt x="228" y="329"/>
                </a:lnTo>
                <a:lnTo>
                  <a:pt x="227" y="330"/>
                </a:lnTo>
                <a:lnTo>
                  <a:pt x="225" y="330"/>
                </a:lnTo>
                <a:lnTo>
                  <a:pt x="209" y="330"/>
                </a:lnTo>
                <a:lnTo>
                  <a:pt x="208" y="330"/>
                </a:lnTo>
                <a:lnTo>
                  <a:pt x="206" y="329"/>
                </a:lnTo>
                <a:lnTo>
                  <a:pt x="205" y="328"/>
                </a:lnTo>
                <a:lnTo>
                  <a:pt x="204" y="327"/>
                </a:lnTo>
                <a:lnTo>
                  <a:pt x="203" y="325"/>
                </a:lnTo>
                <a:lnTo>
                  <a:pt x="195" y="236"/>
                </a:lnTo>
                <a:lnTo>
                  <a:pt x="194" y="232"/>
                </a:lnTo>
                <a:lnTo>
                  <a:pt x="193" y="228"/>
                </a:lnTo>
                <a:lnTo>
                  <a:pt x="192" y="225"/>
                </a:lnTo>
                <a:lnTo>
                  <a:pt x="192" y="225"/>
                </a:lnTo>
                <a:lnTo>
                  <a:pt x="192" y="225"/>
                </a:lnTo>
                <a:lnTo>
                  <a:pt x="191" y="223"/>
                </a:lnTo>
                <a:lnTo>
                  <a:pt x="191" y="222"/>
                </a:lnTo>
                <a:lnTo>
                  <a:pt x="189" y="221"/>
                </a:lnTo>
                <a:lnTo>
                  <a:pt x="189" y="220"/>
                </a:lnTo>
                <a:lnTo>
                  <a:pt x="188" y="217"/>
                </a:lnTo>
                <a:lnTo>
                  <a:pt x="187" y="215"/>
                </a:lnTo>
                <a:lnTo>
                  <a:pt x="186" y="217"/>
                </a:lnTo>
                <a:lnTo>
                  <a:pt x="185" y="220"/>
                </a:lnTo>
                <a:lnTo>
                  <a:pt x="184" y="221"/>
                </a:lnTo>
                <a:lnTo>
                  <a:pt x="184" y="222"/>
                </a:lnTo>
                <a:lnTo>
                  <a:pt x="183" y="223"/>
                </a:lnTo>
                <a:lnTo>
                  <a:pt x="183" y="225"/>
                </a:lnTo>
                <a:lnTo>
                  <a:pt x="182" y="225"/>
                </a:lnTo>
                <a:lnTo>
                  <a:pt x="182" y="225"/>
                </a:lnTo>
                <a:lnTo>
                  <a:pt x="181" y="228"/>
                </a:lnTo>
                <a:lnTo>
                  <a:pt x="180" y="232"/>
                </a:lnTo>
                <a:lnTo>
                  <a:pt x="180" y="236"/>
                </a:lnTo>
                <a:lnTo>
                  <a:pt x="170" y="325"/>
                </a:lnTo>
                <a:lnTo>
                  <a:pt x="170" y="327"/>
                </a:lnTo>
                <a:lnTo>
                  <a:pt x="169" y="328"/>
                </a:lnTo>
                <a:lnTo>
                  <a:pt x="168" y="329"/>
                </a:lnTo>
                <a:lnTo>
                  <a:pt x="167" y="330"/>
                </a:lnTo>
                <a:lnTo>
                  <a:pt x="165" y="330"/>
                </a:lnTo>
                <a:lnTo>
                  <a:pt x="150" y="330"/>
                </a:lnTo>
                <a:lnTo>
                  <a:pt x="148" y="330"/>
                </a:lnTo>
                <a:lnTo>
                  <a:pt x="146" y="329"/>
                </a:lnTo>
                <a:lnTo>
                  <a:pt x="145" y="328"/>
                </a:lnTo>
                <a:lnTo>
                  <a:pt x="144" y="327"/>
                </a:lnTo>
                <a:lnTo>
                  <a:pt x="144" y="325"/>
                </a:lnTo>
                <a:lnTo>
                  <a:pt x="135" y="236"/>
                </a:lnTo>
                <a:lnTo>
                  <a:pt x="134" y="232"/>
                </a:lnTo>
                <a:lnTo>
                  <a:pt x="134" y="228"/>
                </a:lnTo>
                <a:lnTo>
                  <a:pt x="132" y="225"/>
                </a:lnTo>
                <a:lnTo>
                  <a:pt x="132" y="225"/>
                </a:lnTo>
                <a:lnTo>
                  <a:pt x="132" y="225"/>
                </a:lnTo>
                <a:lnTo>
                  <a:pt x="131" y="223"/>
                </a:lnTo>
                <a:lnTo>
                  <a:pt x="131" y="222"/>
                </a:lnTo>
                <a:lnTo>
                  <a:pt x="130" y="221"/>
                </a:lnTo>
                <a:lnTo>
                  <a:pt x="129" y="220"/>
                </a:lnTo>
                <a:lnTo>
                  <a:pt x="128" y="217"/>
                </a:lnTo>
                <a:lnTo>
                  <a:pt x="127" y="215"/>
                </a:lnTo>
                <a:lnTo>
                  <a:pt x="126" y="217"/>
                </a:lnTo>
                <a:lnTo>
                  <a:pt x="126" y="220"/>
                </a:lnTo>
                <a:lnTo>
                  <a:pt x="124" y="221"/>
                </a:lnTo>
                <a:lnTo>
                  <a:pt x="124" y="222"/>
                </a:lnTo>
                <a:lnTo>
                  <a:pt x="123" y="223"/>
                </a:lnTo>
                <a:lnTo>
                  <a:pt x="123" y="225"/>
                </a:lnTo>
                <a:lnTo>
                  <a:pt x="123" y="225"/>
                </a:lnTo>
                <a:lnTo>
                  <a:pt x="123" y="225"/>
                </a:lnTo>
                <a:lnTo>
                  <a:pt x="121" y="228"/>
                </a:lnTo>
                <a:lnTo>
                  <a:pt x="120" y="232"/>
                </a:lnTo>
                <a:lnTo>
                  <a:pt x="119" y="236"/>
                </a:lnTo>
                <a:lnTo>
                  <a:pt x="110" y="325"/>
                </a:lnTo>
                <a:lnTo>
                  <a:pt x="110" y="327"/>
                </a:lnTo>
                <a:lnTo>
                  <a:pt x="109" y="328"/>
                </a:lnTo>
                <a:lnTo>
                  <a:pt x="108" y="329"/>
                </a:lnTo>
                <a:lnTo>
                  <a:pt x="107" y="330"/>
                </a:lnTo>
                <a:lnTo>
                  <a:pt x="105" y="330"/>
                </a:lnTo>
                <a:lnTo>
                  <a:pt x="89" y="330"/>
                </a:lnTo>
                <a:lnTo>
                  <a:pt x="88" y="330"/>
                </a:lnTo>
                <a:lnTo>
                  <a:pt x="86" y="329"/>
                </a:lnTo>
                <a:lnTo>
                  <a:pt x="85" y="328"/>
                </a:lnTo>
                <a:lnTo>
                  <a:pt x="85" y="327"/>
                </a:lnTo>
                <a:lnTo>
                  <a:pt x="84" y="325"/>
                </a:lnTo>
                <a:lnTo>
                  <a:pt x="75" y="236"/>
                </a:lnTo>
                <a:lnTo>
                  <a:pt x="74" y="232"/>
                </a:lnTo>
                <a:lnTo>
                  <a:pt x="74" y="228"/>
                </a:lnTo>
                <a:lnTo>
                  <a:pt x="72" y="225"/>
                </a:lnTo>
                <a:lnTo>
                  <a:pt x="72" y="225"/>
                </a:lnTo>
                <a:lnTo>
                  <a:pt x="72" y="225"/>
                </a:lnTo>
                <a:lnTo>
                  <a:pt x="71" y="223"/>
                </a:lnTo>
                <a:lnTo>
                  <a:pt x="71" y="222"/>
                </a:lnTo>
                <a:lnTo>
                  <a:pt x="70" y="221"/>
                </a:lnTo>
                <a:lnTo>
                  <a:pt x="69" y="220"/>
                </a:lnTo>
                <a:lnTo>
                  <a:pt x="68" y="217"/>
                </a:lnTo>
                <a:lnTo>
                  <a:pt x="67" y="215"/>
                </a:lnTo>
                <a:lnTo>
                  <a:pt x="66" y="217"/>
                </a:lnTo>
                <a:lnTo>
                  <a:pt x="66" y="220"/>
                </a:lnTo>
                <a:lnTo>
                  <a:pt x="65" y="221"/>
                </a:lnTo>
                <a:lnTo>
                  <a:pt x="64" y="222"/>
                </a:lnTo>
                <a:lnTo>
                  <a:pt x="63" y="223"/>
                </a:lnTo>
                <a:lnTo>
                  <a:pt x="63" y="225"/>
                </a:lnTo>
                <a:lnTo>
                  <a:pt x="63" y="225"/>
                </a:lnTo>
                <a:lnTo>
                  <a:pt x="63" y="225"/>
                </a:lnTo>
                <a:lnTo>
                  <a:pt x="61" y="228"/>
                </a:lnTo>
                <a:lnTo>
                  <a:pt x="60" y="232"/>
                </a:lnTo>
                <a:lnTo>
                  <a:pt x="60" y="236"/>
                </a:lnTo>
                <a:lnTo>
                  <a:pt x="51" y="325"/>
                </a:lnTo>
                <a:lnTo>
                  <a:pt x="50" y="327"/>
                </a:lnTo>
                <a:lnTo>
                  <a:pt x="50" y="328"/>
                </a:lnTo>
                <a:lnTo>
                  <a:pt x="48" y="329"/>
                </a:lnTo>
                <a:lnTo>
                  <a:pt x="47" y="330"/>
                </a:lnTo>
                <a:lnTo>
                  <a:pt x="45" y="330"/>
                </a:lnTo>
                <a:lnTo>
                  <a:pt x="29" y="330"/>
                </a:lnTo>
                <a:lnTo>
                  <a:pt x="28" y="330"/>
                </a:lnTo>
                <a:lnTo>
                  <a:pt x="26" y="329"/>
                </a:lnTo>
                <a:lnTo>
                  <a:pt x="25" y="328"/>
                </a:lnTo>
                <a:lnTo>
                  <a:pt x="24" y="327"/>
                </a:lnTo>
                <a:lnTo>
                  <a:pt x="24" y="325"/>
                </a:lnTo>
                <a:lnTo>
                  <a:pt x="15" y="236"/>
                </a:lnTo>
                <a:lnTo>
                  <a:pt x="15" y="232"/>
                </a:lnTo>
                <a:lnTo>
                  <a:pt x="13" y="228"/>
                </a:lnTo>
                <a:lnTo>
                  <a:pt x="12" y="225"/>
                </a:lnTo>
                <a:lnTo>
                  <a:pt x="12" y="225"/>
                </a:lnTo>
                <a:lnTo>
                  <a:pt x="12" y="225"/>
                </a:lnTo>
                <a:lnTo>
                  <a:pt x="12" y="223"/>
                </a:lnTo>
                <a:lnTo>
                  <a:pt x="11" y="222"/>
                </a:lnTo>
                <a:lnTo>
                  <a:pt x="10" y="220"/>
                </a:lnTo>
                <a:lnTo>
                  <a:pt x="9" y="219"/>
                </a:lnTo>
                <a:lnTo>
                  <a:pt x="8" y="217"/>
                </a:lnTo>
                <a:lnTo>
                  <a:pt x="7" y="215"/>
                </a:lnTo>
                <a:lnTo>
                  <a:pt x="6" y="212"/>
                </a:lnTo>
                <a:lnTo>
                  <a:pt x="6" y="210"/>
                </a:lnTo>
                <a:lnTo>
                  <a:pt x="4" y="208"/>
                </a:lnTo>
                <a:lnTo>
                  <a:pt x="4" y="206"/>
                </a:lnTo>
                <a:lnTo>
                  <a:pt x="3" y="204"/>
                </a:lnTo>
                <a:lnTo>
                  <a:pt x="2" y="202"/>
                </a:lnTo>
                <a:lnTo>
                  <a:pt x="2" y="199"/>
                </a:lnTo>
                <a:lnTo>
                  <a:pt x="1" y="197"/>
                </a:lnTo>
                <a:lnTo>
                  <a:pt x="1" y="194"/>
                </a:lnTo>
                <a:lnTo>
                  <a:pt x="1" y="191"/>
                </a:lnTo>
                <a:lnTo>
                  <a:pt x="1" y="188"/>
                </a:lnTo>
                <a:lnTo>
                  <a:pt x="1" y="185"/>
                </a:lnTo>
                <a:lnTo>
                  <a:pt x="0" y="181"/>
                </a:lnTo>
                <a:lnTo>
                  <a:pt x="0" y="178"/>
                </a:lnTo>
                <a:lnTo>
                  <a:pt x="1" y="176"/>
                </a:lnTo>
                <a:lnTo>
                  <a:pt x="1" y="173"/>
                </a:lnTo>
                <a:lnTo>
                  <a:pt x="1" y="171"/>
                </a:lnTo>
                <a:lnTo>
                  <a:pt x="1" y="169"/>
                </a:lnTo>
                <a:lnTo>
                  <a:pt x="2" y="167"/>
                </a:lnTo>
                <a:lnTo>
                  <a:pt x="3" y="166"/>
                </a:lnTo>
                <a:lnTo>
                  <a:pt x="4" y="165"/>
                </a:lnTo>
                <a:lnTo>
                  <a:pt x="5" y="164"/>
                </a:lnTo>
                <a:lnTo>
                  <a:pt x="6" y="163"/>
                </a:lnTo>
                <a:lnTo>
                  <a:pt x="7" y="162"/>
                </a:lnTo>
                <a:lnTo>
                  <a:pt x="10" y="160"/>
                </a:lnTo>
                <a:lnTo>
                  <a:pt x="12" y="159"/>
                </a:lnTo>
                <a:lnTo>
                  <a:pt x="14" y="157"/>
                </a:lnTo>
                <a:lnTo>
                  <a:pt x="17" y="156"/>
                </a:lnTo>
                <a:lnTo>
                  <a:pt x="18" y="156"/>
                </a:lnTo>
                <a:lnTo>
                  <a:pt x="20" y="154"/>
                </a:lnTo>
                <a:lnTo>
                  <a:pt x="22" y="154"/>
                </a:lnTo>
                <a:lnTo>
                  <a:pt x="23" y="153"/>
                </a:lnTo>
                <a:lnTo>
                  <a:pt x="24" y="153"/>
                </a:lnTo>
                <a:lnTo>
                  <a:pt x="24" y="153"/>
                </a:lnTo>
                <a:lnTo>
                  <a:pt x="31" y="175"/>
                </a:lnTo>
                <a:lnTo>
                  <a:pt x="36" y="164"/>
                </a:lnTo>
                <a:lnTo>
                  <a:pt x="34" y="161"/>
                </a:lnTo>
                <a:lnTo>
                  <a:pt x="33" y="160"/>
                </a:lnTo>
                <a:lnTo>
                  <a:pt x="32" y="158"/>
                </a:lnTo>
                <a:lnTo>
                  <a:pt x="32" y="157"/>
                </a:lnTo>
                <a:lnTo>
                  <a:pt x="32" y="156"/>
                </a:lnTo>
                <a:lnTo>
                  <a:pt x="32" y="155"/>
                </a:lnTo>
                <a:lnTo>
                  <a:pt x="33" y="154"/>
                </a:lnTo>
                <a:lnTo>
                  <a:pt x="34" y="154"/>
                </a:lnTo>
                <a:lnTo>
                  <a:pt x="34" y="154"/>
                </a:lnTo>
                <a:lnTo>
                  <a:pt x="35" y="153"/>
                </a:lnTo>
                <a:lnTo>
                  <a:pt x="36" y="153"/>
                </a:lnTo>
                <a:lnTo>
                  <a:pt x="37" y="153"/>
                </a:lnTo>
                <a:lnTo>
                  <a:pt x="37" y="153"/>
                </a:lnTo>
                <a:lnTo>
                  <a:pt x="37" y="153"/>
                </a:lnTo>
                <a:lnTo>
                  <a:pt x="38" y="153"/>
                </a:lnTo>
                <a:close/>
                <a:moveTo>
                  <a:pt x="69" y="51"/>
                </a:moveTo>
                <a:lnTo>
                  <a:pt x="69" y="51"/>
                </a:lnTo>
                <a:lnTo>
                  <a:pt x="70" y="51"/>
                </a:lnTo>
                <a:lnTo>
                  <a:pt x="71" y="51"/>
                </a:lnTo>
                <a:lnTo>
                  <a:pt x="72" y="51"/>
                </a:lnTo>
                <a:lnTo>
                  <a:pt x="74" y="52"/>
                </a:lnTo>
                <a:lnTo>
                  <a:pt x="75" y="53"/>
                </a:lnTo>
                <a:lnTo>
                  <a:pt x="77" y="53"/>
                </a:lnTo>
                <a:lnTo>
                  <a:pt x="78" y="54"/>
                </a:lnTo>
                <a:lnTo>
                  <a:pt x="80" y="56"/>
                </a:lnTo>
                <a:lnTo>
                  <a:pt x="82" y="57"/>
                </a:lnTo>
                <a:lnTo>
                  <a:pt x="83" y="59"/>
                </a:lnTo>
                <a:lnTo>
                  <a:pt x="83" y="61"/>
                </a:lnTo>
                <a:lnTo>
                  <a:pt x="85" y="63"/>
                </a:lnTo>
                <a:lnTo>
                  <a:pt x="85" y="66"/>
                </a:lnTo>
                <a:lnTo>
                  <a:pt x="85" y="69"/>
                </a:lnTo>
                <a:lnTo>
                  <a:pt x="85" y="69"/>
                </a:lnTo>
                <a:lnTo>
                  <a:pt x="85" y="70"/>
                </a:lnTo>
                <a:lnTo>
                  <a:pt x="86" y="71"/>
                </a:lnTo>
                <a:lnTo>
                  <a:pt x="86" y="72"/>
                </a:lnTo>
                <a:lnTo>
                  <a:pt x="86" y="74"/>
                </a:lnTo>
                <a:lnTo>
                  <a:pt x="85" y="75"/>
                </a:lnTo>
                <a:lnTo>
                  <a:pt x="85" y="77"/>
                </a:lnTo>
                <a:lnTo>
                  <a:pt x="85" y="79"/>
                </a:lnTo>
                <a:lnTo>
                  <a:pt x="85" y="81"/>
                </a:lnTo>
                <a:lnTo>
                  <a:pt x="85" y="83"/>
                </a:lnTo>
                <a:lnTo>
                  <a:pt x="83" y="85"/>
                </a:lnTo>
                <a:lnTo>
                  <a:pt x="83" y="87"/>
                </a:lnTo>
                <a:lnTo>
                  <a:pt x="82" y="89"/>
                </a:lnTo>
                <a:lnTo>
                  <a:pt x="81" y="91"/>
                </a:lnTo>
                <a:lnTo>
                  <a:pt x="79" y="93"/>
                </a:lnTo>
                <a:lnTo>
                  <a:pt x="78" y="94"/>
                </a:lnTo>
                <a:lnTo>
                  <a:pt x="76" y="95"/>
                </a:lnTo>
                <a:lnTo>
                  <a:pt x="74" y="96"/>
                </a:lnTo>
                <a:lnTo>
                  <a:pt x="71" y="96"/>
                </a:lnTo>
                <a:lnTo>
                  <a:pt x="68" y="97"/>
                </a:lnTo>
                <a:lnTo>
                  <a:pt x="68" y="97"/>
                </a:lnTo>
                <a:lnTo>
                  <a:pt x="65" y="96"/>
                </a:lnTo>
                <a:lnTo>
                  <a:pt x="63" y="96"/>
                </a:lnTo>
                <a:lnTo>
                  <a:pt x="60" y="95"/>
                </a:lnTo>
                <a:lnTo>
                  <a:pt x="58" y="94"/>
                </a:lnTo>
                <a:lnTo>
                  <a:pt x="57" y="93"/>
                </a:lnTo>
                <a:lnTo>
                  <a:pt x="55" y="91"/>
                </a:lnTo>
                <a:lnTo>
                  <a:pt x="54" y="89"/>
                </a:lnTo>
                <a:lnTo>
                  <a:pt x="53" y="87"/>
                </a:lnTo>
                <a:lnTo>
                  <a:pt x="52" y="85"/>
                </a:lnTo>
                <a:lnTo>
                  <a:pt x="52" y="83"/>
                </a:lnTo>
                <a:lnTo>
                  <a:pt x="52" y="81"/>
                </a:lnTo>
                <a:lnTo>
                  <a:pt x="51" y="79"/>
                </a:lnTo>
                <a:lnTo>
                  <a:pt x="51" y="77"/>
                </a:lnTo>
                <a:lnTo>
                  <a:pt x="51" y="75"/>
                </a:lnTo>
                <a:lnTo>
                  <a:pt x="51" y="74"/>
                </a:lnTo>
                <a:lnTo>
                  <a:pt x="51" y="72"/>
                </a:lnTo>
                <a:lnTo>
                  <a:pt x="51" y="71"/>
                </a:lnTo>
                <a:lnTo>
                  <a:pt x="51" y="70"/>
                </a:lnTo>
                <a:lnTo>
                  <a:pt x="51" y="69"/>
                </a:lnTo>
                <a:lnTo>
                  <a:pt x="51" y="69"/>
                </a:lnTo>
                <a:lnTo>
                  <a:pt x="51" y="66"/>
                </a:lnTo>
                <a:lnTo>
                  <a:pt x="52" y="63"/>
                </a:lnTo>
                <a:lnTo>
                  <a:pt x="53" y="61"/>
                </a:lnTo>
                <a:lnTo>
                  <a:pt x="53" y="59"/>
                </a:lnTo>
                <a:lnTo>
                  <a:pt x="55" y="57"/>
                </a:lnTo>
                <a:lnTo>
                  <a:pt x="56" y="56"/>
                </a:lnTo>
                <a:lnTo>
                  <a:pt x="58" y="54"/>
                </a:lnTo>
                <a:lnTo>
                  <a:pt x="59" y="53"/>
                </a:lnTo>
                <a:lnTo>
                  <a:pt x="61" y="53"/>
                </a:lnTo>
                <a:lnTo>
                  <a:pt x="62" y="52"/>
                </a:lnTo>
                <a:lnTo>
                  <a:pt x="64" y="51"/>
                </a:lnTo>
                <a:lnTo>
                  <a:pt x="65" y="51"/>
                </a:lnTo>
                <a:lnTo>
                  <a:pt x="66" y="51"/>
                </a:lnTo>
                <a:lnTo>
                  <a:pt x="67" y="51"/>
                </a:lnTo>
                <a:lnTo>
                  <a:pt x="67" y="51"/>
                </a:lnTo>
                <a:lnTo>
                  <a:pt x="68" y="51"/>
                </a:lnTo>
                <a:lnTo>
                  <a:pt x="69" y="51"/>
                </a:lnTo>
                <a:close/>
                <a:moveTo>
                  <a:pt x="129" y="51"/>
                </a:moveTo>
                <a:lnTo>
                  <a:pt x="129" y="51"/>
                </a:lnTo>
                <a:lnTo>
                  <a:pt x="131" y="51"/>
                </a:lnTo>
                <a:lnTo>
                  <a:pt x="131" y="51"/>
                </a:lnTo>
                <a:lnTo>
                  <a:pt x="132" y="51"/>
                </a:lnTo>
                <a:lnTo>
                  <a:pt x="134" y="52"/>
                </a:lnTo>
                <a:lnTo>
                  <a:pt x="135" y="53"/>
                </a:lnTo>
                <a:lnTo>
                  <a:pt x="137" y="53"/>
                </a:lnTo>
                <a:lnTo>
                  <a:pt x="139" y="54"/>
                </a:lnTo>
                <a:lnTo>
                  <a:pt x="140" y="56"/>
                </a:lnTo>
                <a:lnTo>
                  <a:pt x="142" y="57"/>
                </a:lnTo>
                <a:lnTo>
                  <a:pt x="143" y="59"/>
                </a:lnTo>
                <a:lnTo>
                  <a:pt x="144" y="61"/>
                </a:lnTo>
                <a:lnTo>
                  <a:pt x="145" y="63"/>
                </a:lnTo>
                <a:lnTo>
                  <a:pt x="145" y="66"/>
                </a:lnTo>
                <a:lnTo>
                  <a:pt x="145" y="69"/>
                </a:lnTo>
                <a:lnTo>
                  <a:pt x="145" y="69"/>
                </a:lnTo>
                <a:lnTo>
                  <a:pt x="145" y="70"/>
                </a:lnTo>
                <a:lnTo>
                  <a:pt x="146" y="71"/>
                </a:lnTo>
                <a:lnTo>
                  <a:pt x="146" y="72"/>
                </a:lnTo>
                <a:lnTo>
                  <a:pt x="146" y="74"/>
                </a:lnTo>
                <a:lnTo>
                  <a:pt x="146" y="75"/>
                </a:lnTo>
                <a:lnTo>
                  <a:pt x="145" y="77"/>
                </a:lnTo>
                <a:lnTo>
                  <a:pt x="145" y="79"/>
                </a:lnTo>
                <a:lnTo>
                  <a:pt x="145" y="81"/>
                </a:lnTo>
                <a:lnTo>
                  <a:pt x="145" y="83"/>
                </a:lnTo>
                <a:lnTo>
                  <a:pt x="144" y="85"/>
                </a:lnTo>
                <a:lnTo>
                  <a:pt x="143" y="87"/>
                </a:lnTo>
                <a:lnTo>
                  <a:pt x="142" y="89"/>
                </a:lnTo>
                <a:lnTo>
                  <a:pt x="141" y="91"/>
                </a:lnTo>
                <a:lnTo>
                  <a:pt x="139" y="93"/>
                </a:lnTo>
                <a:lnTo>
                  <a:pt x="138" y="94"/>
                </a:lnTo>
                <a:lnTo>
                  <a:pt x="136" y="95"/>
                </a:lnTo>
                <a:lnTo>
                  <a:pt x="134" y="96"/>
                </a:lnTo>
                <a:lnTo>
                  <a:pt x="131" y="96"/>
                </a:lnTo>
                <a:lnTo>
                  <a:pt x="128" y="97"/>
                </a:lnTo>
                <a:lnTo>
                  <a:pt x="128" y="97"/>
                </a:lnTo>
                <a:lnTo>
                  <a:pt x="125" y="96"/>
                </a:lnTo>
                <a:lnTo>
                  <a:pt x="123" y="96"/>
                </a:lnTo>
                <a:lnTo>
                  <a:pt x="121" y="95"/>
                </a:lnTo>
                <a:lnTo>
                  <a:pt x="118" y="94"/>
                </a:lnTo>
                <a:lnTo>
                  <a:pt x="117" y="93"/>
                </a:lnTo>
                <a:lnTo>
                  <a:pt x="115" y="91"/>
                </a:lnTo>
                <a:lnTo>
                  <a:pt x="114" y="89"/>
                </a:lnTo>
                <a:lnTo>
                  <a:pt x="113" y="87"/>
                </a:lnTo>
                <a:lnTo>
                  <a:pt x="113" y="85"/>
                </a:lnTo>
                <a:lnTo>
                  <a:pt x="112" y="83"/>
                </a:lnTo>
                <a:lnTo>
                  <a:pt x="112" y="81"/>
                </a:lnTo>
                <a:lnTo>
                  <a:pt x="111" y="79"/>
                </a:lnTo>
                <a:lnTo>
                  <a:pt x="111" y="77"/>
                </a:lnTo>
                <a:lnTo>
                  <a:pt x="111" y="75"/>
                </a:lnTo>
                <a:lnTo>
                  <a:pt x="111" y="74"/>
                </a:lnTo>
                <a:lnTo>
                  <a:pt x="111" y="72"/>
                </a:lnTo>
                <a:lnTo>
                  <a:pt x="111" y="71"/>
                </a:lnTo>
                <a:lnTo>
                  <a:pt x="111" y="70"/>
                </a:lnTo>
                <a:lnTo>
                  <a:pt x="111" y="69"/>
                </a:lnTo>
                <a:lnTo>
                  <a:pt x="111" y="69"/>
                </a:lnTo>
                <a:lnTo>
                  <a:pt x="111" y="66"/>
                </a:lnTo>
                <a:lnTo>
                  <a:pt x="112" y="63"/>
                </a:lnTo>
                <a:lnTo>
                  <a:pt x="113" y="61"/>
                </a:lnTo>
                <a:lnTo>
                  <a:pt x="113" y="59"/>
                </a:lnTo>
                <a:lnTo>
                  <a:pt x="115" y="57"/>
                </a:lnTo>
                <a:lnTo>
                  <a:pt x="116" y="56"/>
                </a:lnTo>
                <a:lnTo>
                  <a:pt x="118" y="54"/>
                </a:lnTo>
                <a:lnTo>
                  <a:pt x="119" y="53"/>
                </a:lnTo>
                <a:lnTo>
                  <a:pt x="121" y="53"/>
                </a:lnTo>
                <a:lnTo>
                  <a:pt x="123" y="52"/>
                </a:lnTo>
                <a:lnTo>
                  <a:pt x="124" y="51"/>
                </a:lnTo>
                <a:lnTo>
                  <a:pt x="125" y="51"/>
                </a:lnTo>
                <a:lnTo>
                  <a:pt x="126" y="51"/>
                </a:lnTo>
                <a:lnTo>
                  <a:pt x="127" y="51"/>
                </a:lnTo>
                <a:lnTo>
                  <a:pt x="127" y="51"/>
                </a:lnTo>
                <a:lnTo>
                  <a:pt x="128" y="51"/>
                </a:lnTo>
                <a:lnTo>
                  <a:pt x="129" y="51"/>
                </a:lnTo>
                <a:close/>
                <a:moveTo>
                  <a:pt x="189" y="51"/>
                </a:moveTo>
                <a:lnTo>
                  <a:pt x="189" y="51"/>
                </a:lnTo>
                <a:lnTo>
                  <a:pt x="190" y="51"/>
                </a:lnTo>
                <a:lnTo>
                  <a:pt x="191" y="51"/>
                </a:lnTo>
                <a:lnTo>
                  <a:pt x="192" y="51"/>
                </a:lnTo>
                <a:lnTo>
                  <a:pt x="194" y="52"/>
                </a:lnTo>
                <a:lnTo>
                  <a:pt x="195" y="53"/>
                </a:lnTo>
                <a:lnTo>
                  <a:pt x="197" y="53"/>
                </a:lnTo>
                <a:lnTo>
                  <a:pt x="198" y="54"/>
                </a:lnTo>
                <a:lnTo>
                  <a:pt x="200" y="56"/>
                </a:lnTo>
                <a:lnTo>
                  <a:pt x="202" y="57"/>
                </a:lnTo>
                <a:lnTo>
                  <a:pt x="203" y="59"/>
                </a:lnTo>
                <a:lnTo>
                  <a:pt x="203" y="61"/>
                </a:lnTo>
                <a:lnTo>
                  <a:pt x="205" y="63"/>
                </a:lnTo>
                <a:lnTo>
                  <a:pt x="205" y="66"/>
                </a:lnTo>
                <a:lnTo>
                  <a:pt x="205" y="69"/>
                </a:lnTo>
                <a:lnTo>
                  <a:pt x="205" y="69"/>
                </a:lnTo>
                <a:lnTo>
                  <a:pt x="205" y="70"/>
                </a:lnTo>
                <a:lnTo>
                  <a:pt x="206" y="71"/>
                </a:lnTo>
                <a:lnTo>
                  <a:pt x="206" y="72"/>
                </a:lnTo>
                <a:lnTo>
                  <a:pt x="206" y="74"/>
                </a:lnTo>
                <a:lnTo>
                  <a:pt x="205" y="75"/>
                </a:lnTo>
                <a:lnTo>
                  <a:pt x="205" y="77"/>
                </a:lnTo>
                <a:lnTo>
                  <a:pt x="205" y="79"/>
                </a:lnTo>
                <a:lnTo>
                  <a:pt x="205" y="81"/>
                </a:lnTo>
                <a:lnTo>
                  <a:pt x="205" y="83"/>
                </a:lnTo>
                <a:lnTo>
                  <a:pt x="204" y="85"/>
                </a:lnTo>
                <a:lnTo>
                  <a:pt x="203" y="87"/>
                </a:lnTo>
                <a:lnTo>
                  <a:pt x="202" y="89"/>
                </a:lnTo>
                <a:lnTo>
                  <a:pt x="201" y="91"/>
                </a:lnTo>
                <a:lnTo>
                  <a:pt x="199" y="93"/>
                </a:lnTo>
                <a:lnTo>
                  <a:pt x="198" y="94"/>
                </a:lnTo>
                <a:lnTo>
                  <a:pt x="195" y="95"/>
                </a:lnTo>
                <a:lnTo>
                  <a:pt x="194" y="96"/>
                </a:lnTo>
                <a:lnTo>
                  <a:pt x="191" y="96"/>
                </a:lnTo>
                <a:lnTo>
                  <a:pt x="188" y="97"/>
                </a:lnTo>
                <a:lnTo>
                  <a:pt x="188" y="97"/>
                </a:lnTo>
                <a:lnTo>
                  <a:pt x="185" y="96"/>
                </a:lnTo>
                <a:lnTo>
                  <a:pt x="183" y="96"/>
                </a:lnTo>
                <a:lnTo>
                  <a:pt x="180" y="95"/>
                </a:lnTo>
                <a:lnTo>
                  <a:pt x="178" y="94"/>
                </a:lnTo>
                <a:lnTo>
                  <a:pt x="177" y="93"/>
                </a:lnTo>
                <a:lnTo>
                  <a:pt x="175" y="91"/>
                </a:lnTo>
                <a:lnTo>
                  <a:pt x="174" y="89"/>
                </a:lnTo>
                <a:lnTo>
                  <a:pt x="173" y="87"/>
                </a:lnTo>
                <a:lnTo>
                  <a:pt x="173" y="85"/>
                </a:lnTo>
                <a:lnTo>
                  <a:pt x="172" y="83"/>
                </a:lnTo>
                <a:lnTo>
                  <a:pt x="172" y="81"/>
                </a:lnTo>
                <a:lnTo>
                  <a:pt x="171" y="79"/>
                </a:lnTo>
                <a:lnTo>
                  <a:pt x="171" y="77"/>
                </a:lnTo>
                <a:lnTo>
                  <a:pt x="171" y="75"/>
                </a:lnTo>
                <a:lnTo>
                  <a:pt x="171" y="74"/>
                </a:lnTo>
                <a:lnTo>
                  <a:pt x="171" y="72"/>
                </a:lnTo>
                <a:lnTo>
                  <a:pt x="171" y="71"/>
                </a:lnTo>
                <a:lnTo>
                  <a:pt x="171" y="70"/>
                </a:lnTo>
                <a:lnTo>
                  <a:pt x="171" y="69"/>
                </a:lnTo>
                <a:lnTo>
                  <a:pt x="171" y="69"/>
                </a:lnTo>
                <a:lnTo>
                  <a:pt x="171" y="66"/>
                </a:lnTo>
                <a:lnTo>
                  <a:pt x="172" y="63"/>
                </a:lnTo>
                <a:lnTo>
                  <a:pt x="173" y="61"/>
                </a:lnTo>
                <a:lnTo>
                  <a:pt x="173" y="59"/>
                </a:lnTo>
                <a:lnTo>
                  <a:pt x="175" y="57"/>
                </a:lnTo>
                <a:lnTo>
                  <a:pt x="177" y="56"/>
                </a:lnTo>
                <a:lnTo>
                  <a:pt x="178" y="54"/>
                </a:lnTo>
                <a:lnTo>
                  <a:pt x="180" y="53"/>
                </a:lnTo>
                <a:lnTo>
                  <a:pt x="181" y="53"/>
                </a:lnTo>
                <a:lnTo>
                  <a:pt x="182" y="52"/>
                </a:lnTo>
                <a:lnTo>
                  <a:pt x="184" y="51"/>
                </a:lnTo>
                <a:lnTo>
                  <a:pt x="185" y="51"/>
                </a:lnTo>
                <a:lnTo>
                  <a:pt x="186" y="51"/>
                </a:lnTo>
                <a:lnTo>
                  <a:pt x="187" y="51"/>
                </a:lnTo>
                <a:lnTo>
                  <a:pt x="188" y="51"/>
                </a:lnTo>
                <a:lnTo>
                  <a:pt x="188" y="51"/>
                </a:lnTo>
                <a:lnTo>
                  <a:pt x="189" y="51"/>
                </a:lnTo>
                <a:close/>
                <a:moveTo>
                  <a:pt x="98" y="0"/>
                </a:moveTo>
                <a:lnTo>
                  <a:pt x="99" y="0"/>
                </a:lnTo>
                <a:lnTo>
                  <a:pt x="100" y="0"/>
                </a:lnTo>
                <a:lnTo>
                  <a:pt x="101" y="1"/>
                </a:lnTo>
                <a:lnTo>
                  <a:pt x="102" y="1"/>
                </a:lnTo>
                <a:lnTo>
                  <a:pt x="104" y="1"/>
                </a:lnTo>
                <a:lnTo>
                  <a:pt x="105" y="2"/>
                </a:lnTo>
                <a:lnTo>
                  <a:pt x="107" y="3"/>
                </a:lnTo>
                <a:lnTo>
                  <a:pt x="108" y="4"/>
                </a:lnTo>
                <a:lnTo>
                  <a:pt x="110" y="4"/>
                </a:lnTo>
                <a:lnTo>
                  <a:pt x="111" y="6"/>
                </a:lnTo>
                <a:lnTo>
                  <a:pt x="112" y="8"/>
                </a:lnTo>
                <a:lnTo>
                  <a:pt x="113" y="10"/>
                </a:lnTo>
                <a:lnTo>
                  <a:pt x="114" y="12"/>
                </a:lnTo>
                <a:lnTo>
                  <a:pt x="115" y="15"/>
                </a:lnTo>
                <a:lnTo>
                  <a:pt x="115" y="19"/>
                </a:lnTo>
                <a:lnTo>
                  <a:pt x="115" y="19"/>
                </a:lnTo>
                <a:lnTo>
                  <a:pt x="115" y="19"/>
                </a:lnTo>
                <a:lnTo>
                  <a:pt x="115" y="20"/>
                </a:lnTo>
                <a:lnTo>
                  <a:pt x="115" y="21"/>
                </a:lnTo>
                <a:lnTo>
                  <a:pt x="115" y="23"/>
                </a:lnTo>
                <a:lnTo>
                  <a:pt x="115" y="24"/>
                </a:lnTo>
                <a:lnTo>
                  <a:pt x="115" y="26"/>
                </a:lnTo>
                <a:lnTo>
                  <a:pt x="115" y="28"/>
                </a:lnTo>
                <a:lnTo>
                  <a:pt x="114" y="30"/>
                </a:lnTo>
                <a:lnTo>
                  <a:pt x="114" y="32"/>
                </a:lnTo>
                <a:lnTo>
                  <a:pt x="113" y="34"/>
                </a:lnTo>
                <a:lnTo>
                  <a:pt x="112" y="36"/>
                </a:lnTo>
                <a:lnTo>
                  <a:pt x="112" y="38"/>
                </a:lnTo>
                <a:lnTo>
                  <a:pt x="110" y="40"/>
                </a:lnTo>
                <a:lnTo>
                  <a:pt x="108" y="42"/>
                </a:lnTo>
                <a:lnTo>
                  <a:pt x="107" y="43"/>
                </a:lnTo>
                <a:lnTo>
                  <a:pt x="105" y="45"/>
                </a:lnTo>
                <a:lnTo>
                  <a:pt x="103" y="45"/>
                </a:lnTo>
                <a:lnTo>
                  <a:pt x="101" y="46"/>
                </a:lnTo>
                <a:lnTo>
                  <a:pt x="97" y="46"/>
                </a:lnTo>
                <a:lnTo>
                  <a:pt x="97" y="46"/>
                </a:lnTo>
                <a:lnTo>
                  <a:pt x="94" y="46"/>
                </a:lnTo>
                <a:lnTo>
                  <a:pt x="92" y="45"/>
                </a:lnTo>
                <a:lnTo>
                  <a:pt x="90" y="45"/>
                </a:lnTo>
                <a:lnTo>
                  <a:pt x="88" y="43"/>
                </a:lnTo>
                <a:lnTo>
                  <a:pt x="86" y="42"/>
                </a:lnTo>
                <a:lnTo>
                  <a:pt x="85" y="40"/>
                </a:lnTo>
                <a:lnTo>
                  <a:pt x="83" y="38"/>
                </a:lnTo>
                <a:lnTo>
                  <a:pt x="83" y="36"/>
                </a:lnTo>
                <a:lnTo>
                  <a:pt x="82" y="34"/>
                </a:lnTo>
                <a:lnTo>
                  <a:pt x="81" y="32"/>
                </a:lnTo>
                <a:lnTo>
                  <a:pt x="81" y="30"/>
                </a:lnTo>
                <a:lnTo>
                  <a:pt x="80" y="28"/>
                </a:lnTo>
                <a:lnTo>
                  <a:pt x="80" y="26"/>
                </a:lnTo>
                <a:lnTo>
                  <a:pt x="80" y="24"/>
                </a:lnTo>
                <a:lnTo>
                  <a:pt x="80" y="23"/>
                </a:lnTo>
                <a:lnTo>
                  <a:pt x="80" y="21"/>
                </a:lnTo>
                <a:lnTo>
                  <a:pt x="80" y="20"/>
                </a:lnTo>
                <a:lnTo>
                  <a:pt x="80" y="19"/>
                </a:lnTo>
                <a:lnTo>
                  <a:pt x="80" y="19"/>
                </a:lnTo>
                <a:lnTo>
                  <a:pt x="80" y="19"/>
                </a:lnTo>
                <a:lnTo>
                  <a:pt x="80" y="15"/>
                </a:lnTo>
                <a:lnTo>
                  <a:pt x="81" y="12"/>
                </a:lnTo>
                <a:lnTo>
                  <a:pt x="82" y="10"/>
                </a:lnTo>
                <a:lnTo>
                  <a:pt x="83" y="8"/>
                </a:lnTo>
                <a:lnTo>
                  <a:pt x="84" y="6"/>
                </a:lnTo>
                <a:lnTo>
                  <a:pt x="86" y="5"/>
                </a:lnTo>
                <a:lnTo>
                  <a:pt x="87" y="4"/>
                </a:lnTo>
                <a:lnTo>
                  <a:pt x="89" y="3"/>
                </a:lnTo>
                <a:lnTo>
                  <a:pt x="90" y="2"/>
                </a:lnTo>
                <a:lnTo>
                  <a:pt x="92" y="1"/>
                </a:lnTo>
                <a:lnTo>
                  <a:pt x="93" y="1"/>
                </a:lnTo>
                <a:lnTo>
                  <a:pt x="94" y="1"/>
                </a:lnTo>
                <a:lnTo>
                  <a:pt x="96" y="0"/>
                </a:lnTo>
                <a:lnTo>
                  <a:pt x="96" y="0"/>
                </a:lnTo>
                <a:lnTo>
                  <a:pt x="97" y="0"/>
                </a:lnTo>
                <a:lnTo>
                  <a:pt x="97" y="0"/>
                </a:lnTo>
                <a:lnTo>
                  <a:pt x="98" y="0"/>
                </a:lnTo>
                <a:close/>
                <a:moveTo>
                  <a:pt x="158" y="0"/>
                </a:moveTo>
                <a:lnTo>
                  <a:pt x="159" y="0"/>
                </a:lnTo>
                <a:lnTo>
                  <a:pt x="160" y="0"/>
                </a:lnTo>
                <a:lnTo>
                  <a:pt x="161" y="1"/>
                </a:lnTo>
                <a:lnTo>
                  <a:pt x="162" y="1"/>
                </a:lnTo>
                <a:lnTo>
                  <a:pt x="164" y="1"/>
                </a:lnTo>
                <a:lnTo>
                  <a:pt x="165" y="2"/>
                </a:lnTo>
                <a:lnTo>
                  <a:pt x="167" y="3"/>
                </a:lnTo>
                <a:lnTo>
                  <a:pt x="168" y="4"/>
                </a:lnTo>
                <a:lnTo>
                  <a:pt x="169" y="4"/>
                </a:lnTo>
                <a:lnTo>
                  <a:pt x="171" y="6"/>
                </a:lnTo>
                <a:lnTo>
                  <a:pt x="172" y="8"/>
                </a:lnTo>
                <a:lnTo>
                  <a:pt x="173" y="10"/>
                </a:lnTo>
                <a:lnTo>
                  <a:pt x="174" y="12"/>
                </a:lnTo>
                <a:lnTo>
                  <a:pt x="175" y="15"/>
                </a:lnTo>
                <a:lnTo>
                  <a:pt x="175" y="19"/>
                </a:lnTo>
                <a:lnTo>
                  <a:pt x="175" y="19"/>
                </a:lnTo>
                <a:lnTo>
                  <a:pt x="175" y="19"/>
                </a:lnTo>
                <a:lnTo>
                  <a:pt x="175" y="20"/>
                </a:lnTo>
                <a:lnTo>
                  <a:pt x="175" y="21"/>
                </a:lnTo>
                <a:lnTo>
                  <a:pt x="175" y="23"/>
                </a:lnTo>
                <a:lnTo>
                  <a:pt x="175" y="24"/>
                </a:lnTo>
                <a:lnTo>
                  <a:pt x="175" y="26"/>
                </a:lnTo>
                <a:lnTo>
                  <a:pt x="175" y="28"/>
                </a:lnTo>
                <a:lnTo>
                  <a:pt x="174" y="30"/>
                </a:lnTo>
                <a:lnTo>
                  <a:pt x="174" y="32"/>
                </a:lnTo>
                <a:lnTo>
                  <a:pt x="173" y="34"/>
                </a:lnTo>
                <a:lnTo>
                  <a:pt x="172" y="36"/>
                </a:lnTo>
                <a:lnTo>
                  <a:pt x="172" y="38"/>
                </a:lnTo>
                <a:lnTo>
                  <a:pt x="170" y="40"/>
                </a:lnTo>
                <a:lnTo>
                  <a:pt x="169" y="42"/>
                </a:lnTo>
                <a:lnTo>
                  <a:pt x="167" y="43"/>
                </a:lnTo>
                <a:lnTo>
                  <a:pt x="166" y="45"/>
                </a:lnTo>
                <a:lnTo>
                  <a:pt x="163" y="45"/>
                </a:lnTo>
                <a:lnTo>
                  <a:pt x="161" y="46"/>
                </a:lnTo>
                <a:lnTo>
                  <a:pt x="158" y="46"/>
                </a:lnTo>
                <a:lnTo>
                  <a:pt x="158" y="46"/>
                </a:lnTo>
                <a:lnTo>
                  <a:pt x="154" y="46"/>
                </a:lnTo>
                <a:lnTo>
                  <a:pt x="152" y="45"/>
                </a:lnTo>
                <a:lnTo>
                  <a:pt x="150" y="45"/>
                </a:lnTo>
                <a:lnTo>
                  <a:pt x="148" y="43"/>
                </a:lnTo>
                <a:lnTo>
                  <a:pt x="147" y="42"/>
                </a:lnTo>
                <a:lnTo>
                  <a:pt x="145" y="40"/>
                </a:lnTo>
                <a:lnTo>
                  <a:pt x="144" y="38"/>
                </a:lnTo>
                <a:lnTo>
                  <a:pt x="143" y="36"/>
                </a:lnTo>
                <a:lnTo>
                  <a:pt x="142" y="34"/>
                </a:lnTo>
                <a:lnTo>
                  <a:pt x="142" y="32"/>
                </a:lnTo>
                <a:lnTo>
                  <a:pt x="141" y="30"/>
                </a:lnTo>
                <a:lnTo>
                  <a:pt x="141" y="28"/>
                </a:lnTo>
                <a:lnTo>
                  <a:pt x="140" y="26"/>
                </a:lnTo>
                <a:lnTo>
                  <a:pt x="140" y="24"/>
                </a:lnTo>
                <a:lnTo>
                  <a:pt x="140" y="23"/>
                </a:lnTo>
                <a:lnTo>
                  <a:pt x="140" y="21"/>
                </a:lnTo>
                <a:lnTo>
                  <a:pt x="140" y="20"/>
                </a:lnTo>
                <a:lnTo>
                  <a:pt x="140" y="19"/>
                </a:lnTo>
                <a:lnTo>
                  <a:pt x="140" y="19"/>
                </a:lnTo>
                <a:lnTo>
                  <a:pt x="140" y="19"/>
                </a:lnTo>
                <a:lnTo>
                  <a:pt x="141" y="15"/>
                </a:lnTo>
                <a:lnTo>
                  <a:pt x="141" y="12"/>
                </a:lnTo>
                <a:lnTo>
                  <a:pt x="142" y="10"/>
                </a:lnTo>
                <a:lnTo>
                  <a:pt x="143" y="8"/>
                </a:lnTo>
                <a:lnTo>
                  <a:pt x="145" y="6"/>
                </a:lnTo>
                <a:lnTo>
                  <a:pt x="146" y="5"/>
                </a:lnTo>
                <a:lnTo>
                  <a:pt x="147" y="4"/>
                </a:lnTo>
                <a:lnTo>
                  <a:pt x="149" y="3"/>
                </a:lnTo>
                <a:lnTo>
                  <a:pt x="150" y="2"/>
                </a:lnTo>
                <a:lnTo>
                  <a:pt x="151" y="1"/>
                </a:lnTo>
                <a:lnTo>
                  <a:pt x="153" y="1"/>
                </a:lnTo>
                <a:lnTo>
                  <a:pt x="154" y="1"/>
                </a:lnTo>
                <a:lnTo>
                  <a:pt x="156" y="0"/>
                </a:lnTo>
                <a:lnTo>
                  <a:pt x="156" y="0"/>
                </a:lnTo>
                <a:lnTo>
                  <a:pt x="157" y="0"/>
                </a:lnTo>
                <a:lnTo>
                  <a:pt x="158" y="0"/>
                </a:lnTo>
                <a:lnTo>
                  <a:pt x="158" y="0"/>
                </a:lnTo>
                <a:close/>
              </a:path>
            </a:pathLst>
          </a:custGeom>
          <a:solidFill>
            <a:schemeClr val="bg1"/>
          </a:solidFill>
          <a:ln>
            <a:noFill/>
          </a:ln>
        </p:spPr>
        <p:txBody>
          <a:bodyPr vert="horz" wrap="square" lIns="91404" tIns="45702" rIns="91404" bIns="45702" numCol="1" anchor="t" anchorCtr="0" compatLnSpc="1">
            <a:prstTxWarp prst="textNoShape">
              <a:avLst/>
            </a:prstTxWarp>
          </a:bodyPr>
          <a:lstStyle/>
          <a:p>
            <a:pPr defTabSz="914034" fontAlgn="base">
              <a:spcBef>
                <a:spcPct val="0"/>
              </a:spcBef>
              <a:spcAft>
                <a:spcPct val="0"/>
              </a:spcAft>
            </a:pPr>
            <a:endParaRPr lang="zh-CN" altLang="en-US" sz="1799">
              <a:solidFill>
                <a:srgbClr val="000000"/>
              </a:solidFill>
              <a:latin typeface="思源黑体 Normal" panose="020B0400000000000000" pitchFamily="34" charset="-122"/>
              <a:ea typeface="思源黑体 Normal" panose="020B0400000000000000" pitchFamily="34" charset="-122"/>
            </a:endParaRPr>
          </a:p>
        </p:txBody>
      </p:sp>
      <p:sp>
        <p:nvSpPr>
          <p:cNvPr id="3" name="613131">
            <a:extLst>
              <a:ext uri="{FF2B5EF4-FFF2-40B4-BE49-F238E27FC236}">
                <a16:creationId xmlns:a16="http://schemas.microsoft.com/office/drawing/2014/main" id="{5A951BD2-8F5A-FB9E-55C8-39825A54DD30}"/>
              </a:ext>
            </a:extLst>
          </p:cNvPr>
          <p:cNvSpPr/>
          <p:nvPr/>
        </p:nvSpPr>
        <p:spPr>
          <a:xfrm>
            <a:off x="4265380" y="1034960"/>
            <a:ext cx="4134465"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直播电商与企业</a:t>
            </a:r>
          </a:p>
        </p:txBody>
      </p:sp>
    </p:spTree>
    <p:extLst>
      <p:ext uri="{BB962C8B-B14F-4D97-AF65-F5344CB8AC3E}">
        <p14:creationId xmlns:p14="http://schemas.microsoft.com/office/powerpoint/2010/main" val="4138359880"/>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F2DD4E3-7EDB-4C5B-A4ED-C04FCD7B34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4264" y="-964351"/>
            <a:ext cx="9981862" cy="7459966"/>
          </a:xfrm>
          <a:prstGeom prst="rect">
            <a:avLst/>
          </a:prstGeom>
        </p:spPr>
      </p:pic>
      <p:sp>
        <p:nvSpPr>
          <p:cNvPr id="3" name="文本框 2">
            <a:extLst>
              <a:ext uri="{FF2B5EF4-FFF2-40B4-BE49-F238E27FC236}">
                <a16:creationId xmlns:a16="http://schemas.microsoft.com/office/drawing/2014/main" id="{2EFB6B22-AD79-4D42-93EF-F2191749455C}"/>
              </a:ext>
            </a:extLst>
          </p:cNvPr>
          <p:cNvSpPr txBox="1"/>
          <p:nvPr/>
        </p:nvSpPr>
        <p:spPr>
          <a:xfrm>
            <a:off x="2702036" y="1949123"/>
            <a:ext cx="1401346" cy="1508105"/>
          </a:xfrm>
          <a:prstGeom prst="rect">
            <a:avLst/>
          </a:prstGeom>
          <a:noFill/>
        </p:spPr>
        <p:txBody>
          <a:bodyPr wrap="none" rtlCol="0">
            <a:spAutoFit/>
          </a:bodyPr>
          <a:lstStyle/>
          <a:p>
            <a:pPr defTabSz="914034" fontAlgn="base">
              <a:spcBef>
                <a:spcPct val="0"/>
              </a:spcBef>
              <a:spcAft>
                <a:spcPct val="0"/>
              </a:spcAft>
            </a:pPr>
            <a:r>
              <a:rPr kumimoji="1" lang="en-US" altLang="zh-CN" sz="3200" b="1" dirty="0">
                <a:solidFill>
                  <a:schemeClr val="bg1"/>
                </a:solidFill>
                <a:latin typeface="优设标题黑" panose="00000500000000000000" pitchFamily="2" charset="-122"/>
                <a:ea typeface="优设标题黑" panose="00000500000000000000" pitchFamily="2" charset="-122"/>
              </a:rPr>
              <a:t>PART</a:t>
            </a:r>
          </a:p>
          <a:p>
            <a:pPr defTabSz="914034" fontAlgn="base">
              <a:spcBef>
                <a:spcPct val="0"/>
              </a:spcBef>
              <a:spcAft>
                <a:spcPct val="0"/>
              </a:spcAft>
            </a:pPr>
            <a:r>
              <a:rPr kumimoji="1" lang="en-US" altLang="zh-CN" sz="6000" b="1" dirty="0">
                <a:solidFill>
                  <a:schemeClr val="bg1"/>
                </a:solidFill>
                <a:latin typeface="优设标题黑" panose="00000500000000000000" pitchFamily="2" charset="-122"/>
                <a:ea typeface="优设标题黑" panose="00000500000000000000" pitchFamily="2" charset="-122"/>
              </a:rPr>
              <a:t>02</a:t>
            </a:r>
            <a:endParaRPr kumimoji="1" lang="zh-CN" altLang="en-US" sz="3200" b="1" dirty="0">
              <a:solidFill>
                <a:schemeClr val="bg1"/>
              </a:solidFill>
              <a:latin typeface="优设标题黑" panose="00000500000000000000" pitchFamily="2" charset="-122"/>
              <a:ea typeface="优设标题黑" panose="00000500000000000000" pitchFamily="2" charset="-122"/>
            </a:endParaRPr>
          </a:p>
        </p:txBody>
      </p:sp>
      <p:sp>
        <p:nvSpPr>
          <p:cNvPr id="12" name="矩形 11">
            <a:extLst>
              <a:ext uri="{FF2B5EF4-FFF2-40B4-BE49-F238E27FC236}">
                <a16:creationId xmlns:a16="http://schemas.microsoft.com/office/drawing/2014/main" id="{9082CA76-C253-4F34-85E4-32E849B0B41B}"/>
              </a:ext>
            </a:extLst>
          </p:cNvPr>
          <p:cNvSpPr/>
          <p:nvPr/>
        </p:nvSpPr>
        <p:spPr>
          <a:xfrm>
            <a:off x="4355554" y="1641794"/>
            <a:ext cx="4927362" cy="2122761"/>
          </a:xfrm>
          <a:prstGeom prst="rect">
            <a:avLst/>
          </a:prstGeom>
        </p:spPr>
        <p:txBody>
          <a:bodyPr wrap="square">
            <a:spAutoFit/>
          </a:bodyPr>
          <a:lstStyle/>
          <a:p>
            <a:pPr algn="dist" defTabSz="914034" fontAlgn="base">
              <a:spcBef>
                <a:spcPct val="0"/>
              </a:spcBef>
              <a:spcAft>
                <a:spcPct val="0"/>
              </a:spcAft>
              <a:defRPr/>
            </a:pPr>
            <a:r>
              <a:rPr lang="zh-CN" altLang="en-US" sz="6597" b="1" dirty="0">
                <a:solidFill>
                  <a:srgbClr val="FFFFFF"/>
                </a:solidFill>
                <a:latin typeface="优设标题黑" panose="00000500000000000000" pitchFamily="2" charset="-122"/>
                <a:ea typeface="优设标题黑" panose="00000500000000000000" pitchFamily="2" charset="-122"/>
              </a:rPr>
              <a:t>直播电商</a:t>
            </a:r>
            <a:endParaRPr lang="en-US" altLang="zh-CN" sz="6597" b="1" dirty="0">
              <a:solidFill>
                <a:srgbClr val="FFFFFF"/>
              </a:solidFill>
              <a:latin typeface="优设标题黑" panose="00000500000000000000" pitchFamily="2" charset="-122"/>
              <a:ea typeface="优设标题黑" panose="00000500000000000000" pitchFamily="2" charset="-122"/>
            </a:endParaRPr>
          </a:p>
          <a:p>
            <a:pPr algn="dist" defTabSz="914034" fontAlgn="base">
              <a:spcBef>
                <a:spcPct val="0"/>
              </a:spcBef>
              <a:spcAft>
                <a:spcPct val="0"/>
              </a:spcAft>
              <a:defRPr/>
            </a:pPr>
            <a:r>
              <a:rPr lang="zh-CN" altLang="en-US" sz="6597" b="1" dirty="0">
                <a:solidFill>
                  <a:srgbClr val="FFFFFF"/>
                </a:solidFill>
                <a:latin typeface="优设标题黑" panose="00000500000000000000" pitchFamily="2" charset="-122"/>
                <a:ea typeface="优设标题黑" panose="00000500000000000000" pitchFamily="2" charset="-122"/>
              </a:rPr>
              <a:t>新趋势</a:t>
            </a:r>
          </a:p>
        </p:txBody>
      </p:sp>
      <p:sp>
        <p:nvSpPr>
          <p:cNvPr id="13" name="文本框 12">
            <a:extLst>
              <a:ext uri="{FF2B5EF4-FFF2-40B4-BE49-F238E27FC236}">
                <a16:creationId xmlns:a16="http://schemas.microsoft.com/office/drawing/2014/main" id="{2C9B8739-59B0-42A0-82D2-A27FE7F351CD}"/>
              </a:ext>
            </a:extLst>
          </p:cNvPr>
          <p:cNvSpPr txBox="1"/>
          <p:nvPr/>
        </p:nvSpPr>
        <p:spPr>
          <a:xfrm>
            <a:off x="2341835" y="4289629"/>
            <a:ext cx="5110326" cy="295978"/>
          </a:xfrm>
          <a:prstGeom prst="rect">
            <a:avLst/>
          </a:prstGeom>
          <a:noFill/>
        </p:spPr>
        <p:txBody>
          <a:bodyPr wrap="square" rtlCol="0">
            <a:spAutoFit/>
          </a:bodyPr>
          <a:lstStyle/>
          <a:p>
            <a:pPr defTabSz="914034" fontAlgn="base">
              <a:lnSpc>
                <a:spcPct val="150000"/>
              </a:lnSpc>
              <a:spcBef>
                <a:spcPct val="0"/>
              </a:spcBef>
              <a:spcAft>
                <a:spcPct val="0"/>
              </a:spcAft>
            </a:pPr>
            <a:r>
              <a:rPr lang="en-US" altLang="zh-CN" sz="1000" dirty="0">
                <a:solidFill>
                  <a:srgbClr val="FFFFFF"/>
                </a:solidFill>
                <a:latin typeface="优设标题黑" panose="00000500000000000000" pitchFamily="2" charset="-122"/>
                <a:ea typeface="优设标题黑" panose="00000500000000000000" pitchFamily="2" charset="-122"/>
              </a:rPr>
              <a:t>Live e-commerce</a:t>
            </a:r>
          </a:p>
        </p:txBody>
      </p:sp>
      <p:sp>
        <p:nvSpPr>
          <p:cNvPr id="15" name="664867">
            <a:extLst>
              <a:ext uri="{FF2B5EF4-FFF2-40B4-BE49-F238E27FC236}">
                <a16:creationId xmlns:a16="http://schemas.microsoft.com/office/drawing/2014/main" id="{385EC12F-CDEC-490C-AEF3-C6C61E4E4E4A}"/>
              </a:ext>
            </a:extLst>
          </p:cNvPr>
          <p:cNvSpPr txBox="1"/>
          <p:nvPr/>
        </p:nvSpPr>
        <p:spPr>
          <a:xfrm>
            <a:off x="9451031" y="4468397"/>
            <a:ext cx="2613449" cy="369204"/>
          </a:xfrm>
          <a:prstGeom prst="rect">
            <a:avLst/>
          </a:prstGeom>
          <a:noFill/>
        </p:spPr>
        <p:txBody>
          <a:bodyPr wrap="square" rtlCol="0">
            <a:spAutoFit/>
          </a:body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直播电商发展历程</a:t>
            </a:r>
          </a:p>
        </p:txBody>
      </p:sp>
      <p:sp>
        <p:nvSpPr>
          <p:cNvPr id="16" name="036296">
            <a:extLst>
              <a:ext uri="{FF2B5EF4-FFF2-40B4-BE49-F238E27FC236}">
                <a16:creationId xmlns:a16="http://schemas.microsoft.com/office/drawing/2014/main" id="{0B3B37E2-3435-482F-99AC-B85BE7C2E7A7}"/>
              </a:ext>
            </a:extLst>
          </p:cNvPr>
          <p:cNvSpPr txBox="1"/>
          <p:nvPr/>
        </p:nvSpPr>
        <p:spPr>
          <a:xfrm>
            <a:off x="9451034" y="5401021"/>
            <a:ext cx="2547120" cy="369188"/>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直播电商发展现状</a:t>
            </a:r>
          </a:p>
        </p:txBody>
      </p:sp>
      <p:sp>
        <p:nvSpPr>
          <p:cNvPr id="17" name="871467">
            <a:extLst>
              <a:ext uri="{FF2B5EF4-FFF2-40B4-BE49-F238E27FC236}">
                <a16:creationId xmlns:a16="http://schemas.microsoft.com/office/drawing/2014/main" id="{CB21302B-CB9B-42F5-A11C-1AE8C229BB2B}"/>
              </a:ext>
            </a:extLst>
          </p:cNvPr>
          <p:cNvSpPr txBox="1"/>
          <p:nvPr/>
        </p:nvSpPr>
        <p:spPr>
          <a:xfrm>
            <a:off x="9432206" y="4902345"/>
            <a:ext cx="2394163" cy="369188"/>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直播电商发展特点</a:t>
            </a:r>
          </a:p>
        </p:txBody>
      </p:sp>
      <p:sp>
        <p:nvSpPr>
          <p:cNvPr id="2" name="036296">
            <a:extLst>
              <a:ext uri="{FF2B5EF4-FFF2-40B4-BE49-F238E27FC236}">
                <a16:creationId xmlns:a16="http://schemas.microsoft.com/office/drawing/2014/main" id="{63B6DC9D-2791-C740-DF33-62B06267EF86}"/>
              </a:ext>
            </a:extLst>
          </p:cNvPr>
          <p:cNvSpPr txBox="1"/>
          <p:nvPr/>
        </p:nvSpPr>
        <p:spPr>
          <a:xfrm>
            <a:off x="9451031" y="5899697"/>
            <a:ext cx="2547120" cy="369188"/>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直播电商发展趋势</a:t>
            </a:r>
          </a:p>
        </p:txBody>
      </p:sp>
    </p:spTree>
    <p:extLst>
      <p:ext uri="{BB962C8B-B14F-4D97-AF65-F5344CB8AC3E}">
        <p14:creationId xmlns:p14="http://schemas.microsoft.com/office/powerpoint/2010/main" val="3425740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468153">
            <a:extLst>
              <a:ext uri="{FF2B5EF4-FFF2-40B4-BE49-F238E27FC236}">
                <a16:creationId xmlns:a16="http://schemas.microsoft.com/office/drawing/2014/main" id="{8C5EBD9C-8CF8-4558-959C-42C33F9214C5}"/>
              </a:ext>
            </a:extLst>
          </p:cNvPr>
          <p:cNvCxnSpPr>
            <a:cxnSpLocks/>
          </p:cNvCxnSpPr>
          <p:nvPr/>
        </p:nvCxnSpPr>
        <p:spPr bwMode="auto">
          <a:xfrm>
            <a:off x="4345714" y="2714691"/>
            <a:ext cx="3191130"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730573">
            <a:extLst>
              <a:ext uri="{FF2B5EF4-FFF2-40B4-BE49-F238E27FC236}">
                <a16:creationId xmlns:a16="http://schemas.microsoft.com/office/drawing/2014/main" id="{85DF231F-B09A-47C4-AB84-2F9E23999D72}"/>
              </a:ext>
            </a:extLst>
          </p:cNvPr>
          <p:cNvCxnSpPr>
            <a:cxnSpLocks/>
          </p:cNvCxnSpPr>
          <p:nvPr/>
        </p:nvCxnSpPr>
        <p:spPr bwMode="auto">
          <a:xfrm>
            <a:off x="4345714" y="3580288"/>
            <a:ext cx="3191130"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102993">
            <a:extLst>
              <a:ext uri="{FF2B5EF4-FFF2-40B4-BE49-F238E27FC236}">
                <a16:creationId xmlns:a16="http://schemas.microsoft.com/office/drawing/2014/main" id="{6815E5BD-6BCB-4A92-8557-4E4B96E12CA2}"/>
              </a:ext>
            </a:extLst>
          </p:cNvPr>
          <p:cNvCxnSpPr>
            <a:cxnSpLocks/>
          </p:cNvCxnSpPr>
          <p:nvPr/>
        </p:nvCxnSpPr>
        <p:spPr bwMode="auto">
          <a:xfrm>
            <a:off x="4345714" y="4462775"/>
            <a:ext cx="3191130"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947174">
            <a:extLst>
              <a:ext uri="{FF2B5EF4-FFF2-40B4-BE49-F238E27FC236}">
                <a16:creationId xmlns:a16="http://schemas.microsoft.com/office/drawing/2014/main" id="{D83D8D70-B7D2-41BE-95BA-47397F0580CD}"/>
              </a:ext>
            </a:extLst>
          </p:cNvPr>
          <p:cNvCxnSpPr>
            <a:cxnSpLocks/>
          </p:cNvCxnSpPr>
          <p:nvPr/>
        </p:nvCxnSpPr>
        <p:spPr bwMode="auto">
          <a:xfrm>
            <a:off x="4345714" y="5350880"/>
            <a:ext cx="3191130"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9" name="004216">
            <a:extLst>
              <a:ext uri="{FF2B5EF4-FFF2-40B4-BE49-F238E27FC236}">
                <a16:creationId xmlns:a16="http://schemas.microsoft.com/office/drawing/2014/main" id="{CDE986E9-0547-4EBF-A64A-FF0A0B366D91}"/>
              </a:ext>
            </a:extLst>
          </p:cNvPr>
          <p:cNvSpPr/>
          <p:nvPr/>
        </p:nvSpPr>
        <p:spPr bwMode="auto">
          <a:xfrm>
            <a:off x="6934961" y="2284203"/>
            <a:ext cx="3823234" cy="769440"/>
          </a:xfrm>
          <a:prstGeom prst="roundRect">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en-US" altLang="zh-CN" sz="1999" dirty="0">
                <a:solidFill>
                  <a:srgbClr val="FFFFFF"/>
                </a:solidFill>
                <a:latin typeface="优设标题黑" panose="00000500000000000000" pitchFamily="2" charset="-122"/>
                <a:ea typeface="优设标题黑" panose="00000500000000000000" pitchFamily="2" charset="-122"/>
              </a:rPr>
              <a:t>PC</a:t>
            </a:r>
            <a:r>
              <a:rPr lang="zh-CN" altLang="en-US" sz="1999" dirty="0">
                <a:solidFill>
                  <a:srgbClr val="FFFFFF"/>
                </a:solidFill>
                <a:latin typeface="优设标题黑" panose="00000500000000000000" pitchFamily="2" charset="-122"/>
                <a:ea typeface="优设标题黑" panose="00000500000000000000" pitchFamily="2" charset="-122"/>
              </a:rPr>
              <a:t>互联网时代</a:t>
            </a:r>
            <a:r>
              <a:rPr lang="en-US" altLang="zh-CN" sz="1999" dirty="0">
                <a:solidFill>
                  <a:srgbClr val="FFFFFF"/>
                </a:solidFill>
                <a:latin typeface="优设标题黑" panose="00000500000000000000" pitchFamily="2" charset="-122"/>
                <a:ea typeface="优设标题黑" panose="00000500000000000000" pitchFamily="2" charset="-122"/>
              </a:rPr>
              <a:t>——</a:t>
            </a:r>
            <a:r>
              <a:rPr lang="zh-CN" altLang="en-US" sz="1999" dirty="0">
                <a:solidFill>
                  <a:srgbClr val="FFFFFF"/>
                </a:solidFill>
                <a:latin typeface="优设标题黑" panose="00000500000000000000" pitchFamily="2" charset="-122"/>
                <a:ea typeface="优设标题黑" panose="00000500000000000000" pitchFamily="2" charset="-122"/>
              </a:rPr>
              <a:t>直播</a:t>
            </a:r>
            <a:r>
              <a:rPr lang="en-US" altLang="zh-CN" sz="1999" dirty="0">
                <a:solidFill>
                  <a:srgbClr val="FFFFFF"/>
                </a:solidFill>
                <a:latin typeface="优设标题黑" panose="00000500000000000000" pitchFamily="2" charset="-122"/>
                <a:ea typeface="优设标题黑" panose="00000500000000000000" pitchFamily="2" charset="-122"/>
              </a:rPr>
              <a:t>1.0</a:t>
            </a:r>
            <a:r>
              <a:rPr lang="zh-CN" altLang="en-US" sz="1999" dirty="0">
                <a:solidFill>
                  <a:srgbClr val="FFFFFF"/>
                </a:solidFill>
                <a:latin typeface="优设标题黑" panose="00000500000000000000" pitchFamily="2" charset="-122"/>
                <a:ea typeface="优设标题黑" panose="00000500000000000000" pitchFamily="2" charset="-122"/>
              </a:rPr>
              <a:t>阶段（</a:t>
            </a:r>
            <a:r>
              <a:rPr lang="en-US" altLang="zh-CN" sz="1999" dirty="0">
                <a:solidFill>
                  <a:srgbClr val="FFFFFF"/>
                </a:solidFill>
                <a:latin typeface="优设标题黑" panose="00000500000000000000" pitchFamily="2" charset="-122"/>
                <a:ea typeface="优设标题黑" panose="00000500000000000000" pitchFamily="2" charset="-122"/>
              </a:rPr>
              <a:t>2005</a:t>
            </a:r>
            <a:r>
              <a:rPr lang="zh-CN" altLang="en-US" sz="1999" dirty="0">
                <a:solidFill>
                  <a:srgbClr val="FFFFFF"/>
                </a:solidFill>
                <a:latin typeface="优设标题黑" panose="00000500000000000000" pitchFamily="2" charset="-122"/>
                <a:ea typeface="优设标题黑" panose="00000500000000000000" pitchFamily="2" charset="-122"/>
              </a:rPr>
              <a:t>年至</a:t>
            </a:r>
            <a:r>
              <a:rPr lang="en-US" altLang="zh-CN" sz="1999" dirty="0">
                <a:solidFill>
                  <a:srgbClr val="FFFFFF"/>
                </a:solidFill>
                <a:latin typeface="优设标题黑" panose="00000500000000000000" pitchFamily="2" charset="-122"/>
                <a:ea typeface="优设标题黑" panose="00000500000000000000" pitchFamily="2" charset="-122"/>
              </a:rPr>
              <a:t>2011</a:t>
            </a:r>
            <a:r>
              <a:rPr lang="zh-CN" altLang="en-US" sz="1999" dirty="0">
                <a:solidFill>
                  <a:srgbClr val="FFFFFF"/>
                </a:solidFill>
                <a:latin typeface="优设标题黑" panose="00000500000000000000" pitchFamily="2" charset="-122"/>
                <a:ea typeface="优设标题黑" panose="00000500000000000000" pitchFamily="2" charset="-122"/>
              </a:rPr>
              <a:t>年）</a:t>
            </a:r>
          </a:p>
        </p:txBody>
      </p:sp>
      <p:sp>
        <p:nvSpPr>
          <p:cNvPr id="130" name="476645">
            <a:extLst>
              <a:ext uri="{FF2B5EF4-FFF2-40B4-BE49-F238E27FC236}">
                <a16:creationId xmlns:a16="http://schemas.microsoft.com/office/drawing/2014/main" id="{E0860139-5A93-4FF1-8834-520C90BE222D}"/>
              </a:ext>
            </a:extLst>
          </p:cNvPr>
          <p:cNvSpPr/>
          <p:nvPr/>
        </p:nvSpPr>
        <p:spPr bwMode="auto">
          <a:xfrm>
            <a:off x="6934961" y="3183436"/>
            <a:ext cx="3823234" cy="769440"/>
          </a:xfrm>
          <a:prstGeom prst="roundRect">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en-US" altLang="zh-CN" sz="1999" dirty="0">
                <a:solidFill>
                  <a:srgbClr val="FFFFFF"/>
                </a:solidFill>
                <a:latin typeface="优设标题黑" panose="00000500000000000000" pitchFamily="2" charset="-122"/>
                <a:ea typeface="优设标题黑" panose="00000500000000000000" pitchFamily="2" charset="-122"/>
              </a:rPr>
              <a:t>PC</a:t>
            </a:r>
            <a:r>
              <a:rPr lang="zh-CN" altLang="en-US" sz="1999" dirty="0">
                <a:solidFill>
                  <a:srgbClr val="FFFFFF"/>
                </a:solidFill>
                <a:latin typeface="优设标题黑" panose="00000500000000000000" pitchFamily="2" charset="-122"/>
                <a:ea typeface="优设标题黑" panose="00000500000000000000" pitchFamily="2" charset="-122"/>
              </a:rPr>
              <a:t>互联网时代</a:t>
            </a:r>
            <a:r>
              <a:rPr lang="en-US" altLang="zh-CN" sz="1999" dirty="0">
                <a:solidFill>
                  <a:srgbClr val="FFFFFF"/>
                </a:solidFill>
                <a:latin typeface="优设标题黑" panose="00000500000000000000" pitchFamily="2" charset="-122"/>
                <a:ea typeface="优设标题黑" panose="00000500000000000000" pitchFamily="2" charset="-122"/>
              </a:rPr>
              <a:t>——</a:t>
            </a:r>
            <a:r>
              <a:rPr lang="zh-CN" altLang="en-US" sz="1999" dirty="0">
                <a:solidFill>
                  <a:srgbClr val="FFFFFF"/>
                </a:solidFill>
                <a:latin typeface="优设标题黑" panose="00000500000000000000" pitchFamily="2" charset="-122"/>
                <a:ea typeface="优设标题黑" panose="00000500000000000000" pitchFamily="2" charset="-122"/>
              </a:rPr>
              <a:t>直播</a:t>
            </a:r>
            <a:r>
              <a:rPr lang="en-US" altLang="zh-CN" sz="1999" dirty="0">
                <a:solidFill>
                  <a:srgbClr val="FFFFFF"/>
                </a:solidFill>
                <a:latin typeface="优设标题黑" panose="00000500000000000000" pitchFamily="2" charset="-122"/>
                <a:ea typeface="优设标题黑" panose="00000500000000000000" pitchFamily="2" charset="-122"/>
              </a:rPr>
              <a:t>2.0</a:t>
            </a:r>
            <a:r>
              <a:rPr lang="zh-CN" altLang="en-US" sz="1999" dirty="0">
                <a:solidFill>
                  <a:srgbClr val="FFFFFF"/>
                </a:solidFill>
                <a:latin typeface="优设标题黑" panose="00000500000000000000" pitchFamily="2" charset="-122"/>
                <a:ea typeface="优设标题黑" panose="00000500000000000000" pitchFamily="2" charset="-122"/>
              </a:rPr>
              <a:t>阶段（</a:t>
            </a:r>
            <a:r>
              <a:rPr lang="en-US" altLang="zh-CN" sz="1999" dirty="0">
                <a:solidFill>
                  <a:srgbClr val="FFFFFF"/>
                </a:solidFill>
                <a:latin typeface="优设标题黑" panose="00000500000000000000" pitchFamily="2" charset="-122"/>
                <a:ea typeface="优设标题黑" panose="00000500000000000000" pitchFamily="2" charset="-122"/>
              </a:rPr>
              <a:t>2012</a:t>
            </a:r>
            <a:r>
              <a:rPr lang="zh-CN" altLang="en-US" sz="1999" dirty="0">
                <a:solidFill>
                  <a:srgbClr val="FFFFFF"/>
                </a:solidFill>
                <a:latin typeface="优设标题黑" panose="00000500000000000000" pitchFamily="2" charset="-122"/>
                <a:ea typeface="优设标题黑" panose="00000500000000000000" pitchFamily="2" charset="-122"/>
              </a:rPr>
              <a:t>年至</a:t>
            </a:r>
            <a:r>
              <a:rPr lang="en-US" altLang="zh-CN" sz="1999" dirty="0">
                <a:solidFill>
                  <a:srgbClr val="FFFFFF"/>
                </a:solidFill>
                <a:latin typeface="优设标题黑" panose="00000500000000000000" pitchFamily="2" charset="-122"/>
                <a:ea typeface="优设标题黑" panose="00000500000000000000" pitchFamily="2" charset="-122"/>
              </a:rPr>
              <a:t>2014</a:t>
            </a:r>
            <a:r>
              <a:rPr lang="zh-CN" altLang="en-US" sz="1999" dirty="0">
                <a:solidFill>
                  <a:srgbClr val="FFFFFF"/>
                </a:solidFill>
                <a:latin typeface="优设标题黑" panose="00000500000000000000" pitchFamily="2" charset="-122"/>
                <a:ea typeface="优设标题黑" panose="00000500000000000000" pitchFamily="2" charset="-122"/>
              </a:rPr>
              <a:t>年）</a:t>
            </a:r>
          </a:p>
        </p:txBody>
      </p:sp>
      <p:sp>
        <p:nvSpPr>
          <p:cNvPr id="131" name="211816">
            <a:extLst>
              <a:ext uri="{FF2B5EF4-FFF2-40B4-BE49-F238E27FC236}">
                <a16:creationId xmlns:a16="http://schemas.microsoft.com/office/drawing/2014/main" id="{B57B9C63-5A55-47D6-B064-299A020F9073}"/>
              </a:ext>
            </a:extLst>
          </p:cNvPr>
          <p:cNvSpPr/>
          <p:nvPr/>
        </p:nvSpPr>
        <p:spPr bwMode="auto">
          <a:xfrm>
            <a:off x="6934962" y="4078056"/>
            <a:ext cx="3823234" cy="769439"/>
          </a:xfrm>
          <a:prstGeom prst="roundRect">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en-US" altLang="zh-CN" sz="1999" dirty="0">
                <a:solidFill>
                  <a:srgbClr val="FFFFFF"/>
                </a:solidFill>
                <a:latin typeface="优设标题黑" panose="00000500000000000000" pitchFamily="2" charset="-122"/>
                <a:ea typeface="优设标题黑" panose="00000500000000000000" pitchFamily="2" charset="-122"/>
              </a:rPr>
              <a:t>PC</a:t>
            </a:r>
            <a:r>
              <a:rPr lang="zh-CN" altLang="en-US" sz="1999" dirty="0">
                <a:solidFill>
                  <a:srgbClr val="FFFFFF"/>
                </a:solidFill>
                <a:latin typeface="优设标题黑" panose="00000500000000000000" pitchFamily="2" charset="-122"/>
                <a:ea typeface="优设标题黑" panose="00000500000000000000" pitchFamily="2" charset="-122"/>
              </a:rPr>
              <a:t>向移动互联网过渡时代</a:t>
            </a:r>
            <a:r>
              <a:rPr lang="en-US" altLang="zh-CN" sz="1999" dirty="0">
                <a:solidFill>
                  <a:srgbClr val="FFFFFF"/>
                </a:solidFill>
                <a:latin typeface="优设标题黑" panose="00000500000000000000" pitchFamily="2" charset="-122"/>
                <a:ea typeface="优设标题黑" panose="00000500000000000000" pitchFamily="2" charset="-122"/>
              </a:rPr>
              <a:t>——</a:t>
            </a:r>
          </a:p>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直播</a:t>
            </a:r>
            <a:r>
              <a:rPr lang="en-US" altLang="zh-CN" sz="1999" dirty="0">
                <a:solidFill>
                  <a:srgbClr val="FFFFFF"/>
                </a:solidFill>
                <a:latin typeface="优设标题黑" panose="00000500000000000000" pitchFamily="2" charset="-122"/>
                <a:ea typeface="优设标题黑" panose="00000500000000000000" pitchFamily="2" charset="-122"/>
              </a:rPr>
              <a:t>3.0</a:t>
            </a:r>
            <a:r>
              <a:rPr lang="zh-CN" altLang="en-US" sz="1999" dirty="0">
                <a:solidFill>
                  <a:srgbClr val="FFFFFF"/>
                </a:solidFill>
                <a:latin typeface="优设标题黑" panose="00000500000000000000" pitchFamily="2" charset="-122"/>
                <a:ea typeface="优设标题黑" panose="00000500000000000000" pitchFamily="2" charset="-122"/>
              </a:rPr>
              <a:t>阶段（</a:t>
            </a:r>
            <a:r>
              <a:rPr lang="en-US" altLang="zh-CN" sz="1999" dirty="0">
                <a:solidFill>
                  <a:srgbClr val="FFFFFF"/>
                </a:solidFill>
                <a:latin typeface="优设标题黑" panose="00000500000000000000" pitchFamily="2" charset="-122"/>
                <a:ea typeface="优设标题黑" panose="00000500000000000000" pitchFamily="2" charset="-122"/>
              </a:rPr>
              <a:t>2015</a:t>
            </a:r>
            <a:r>
              <a:rPr lang="zh-CN" altLang="en-US" sz="1999" dirty="0">
                <a:solidFill>
                  <a:srgbClr val="FFFFFF"/>
                </a:solidFill>
                <a:latin typeface="优设标题黑" panose="00000500000000000000" pitchFamily="2" charset="-122"/>
                <a:ea typeface="优设标题黑" panose="00000500000000000000" pitchFamily="2" charset="-122"/>
              </a:rPr>
              <a:t>年至</a:t>
            </a:r>
            <a:r>
              <a:rPr lang="en-US" altLang="zh-CN" sz="1999" dirty="0">
                <a:solidFill>
                  <a:srgbClr val="FFFFFF"/>
                </a:solidFill>
                <a:latin typeface="优设标题黑" panose="00000500000000000000" pitchFamily="2" charset="-122"/>
                <a:ea typeface="优设标题黑" panose="00000500000000000000" pitchFamily="2" charset="-122"/>
              </a:rPr>
              <a:t>2016</a:t>
            </a:r>
            <a:r>
              <a:rPr lang="zh-CN" altLang="en-US" sz="1999" dirty="0">
                <a:solidFill>
                  <a:srgbClr val="FFFFFF"/>
                </a:solidFill>
                <a:latin typeface="优设标题黑" panose="00000500000000000000" pitchFamily="2" charset="-122"/>
                <a:ea typeface="优设标题黑" panose="00000500000000000000" pitchFamily="2" charset="-122"/>
              </a:rPr>
              <a:t>年）</a:t>
            </a:r>
          </a:p>
        </p:txBody>
      </p:sp>
      <p:sp>
        <p:nvSpPr>
          <p:cNvPr id="132" name="683246">
            <a:extLst>
              <a:ext uri="{FF2B5EF4-FFF2-40B4-BE49-F238E27FC236}">
                <a16:creationId xmlns:a16="http://schemas.microsoft.com/office/drawing/2014/main" id="{CE968A9A-C24F-43AA-8C4C-D76549EDB07D}"/>
              </a:ext>
            </a:extLst>
          </p:cNvPr>
          <p:cNvSpPr/>
          <p:nvPr/>
        </p:nvSpPr>
        <p:spPr bwMode="auto">
          <a:xfrm>
            <a:off x="6934962" y="4966161"/>
            <a:ext cx="3823234" cy="769439"/>
          </a:xfrm>
          <a:prstGeom prst="roundRect">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移动互联网时代</a:t>
            </a:r>
            <a:r>
              <a:rPr lang="en-US" altLang="zh-CN" sz="1999" dirty="0">
                <a:solidFill>
                  <a:srgbClr val="FFFFFF"/>
                </a:solidFill>
                <a:latin typeface="优设标题黑" panose="00000500000000000000" pitchFamily="2" charset="-122"/>
                <a:ea typeface="优设标题黑" panose="00000500000000000000" pitchFamily="2" charset="-122"/>
              </a:rPr>
              <a:t>——</a:t>
            </a:r>
            <a:r>
              <a:rPr lang="zh-CN" altLang="en-US" sz="1999" dirty="0">
                <a:solidFill>
                  <a:srgbClr val="FFFFFF"/>
                </a:solidFill>
                <a:latin typeface="优设标题黑" panose="00000500000000000000" pitchFamily="2" charset="-122"/>
                <a:ea typeface="优设标题黑" panose="00000500000000000000" pitchFamily="2" charset="-122"/>
              </a:rPr>
              <a:t>直播</a:t>
            </a:r>
            <a:r>
              <a:rPr lang="en-US" altLang="zh-CN" sz="1999" dirty="0">
                <a:solidFill>
                  <a:srgbClr val="FFFFFF"/>
                </a:solidFill>
                <a:latin typeface="优设标题黑" panose="00000500000000000000" pitchFamily="2" charset="-122"/>
                <a:ea typeface="优设标题黑" panose="00000500000000000000" pitchFamily="2" charset="-122"/>
              </a:rPr>
              <a:t>4.0</a:t>
            </a:r>
            <a:r>
              <a:rPr lang="zh-CN" altLang="en-US" sz="1999" dirty="0">
                <a:solidFill>
                  <a:srgbClr val="FFFFFF"/>
                </a:solidFill>
                <a:latin typeface="优设标题黑" panose="00000500000000000000" pitchFamily="2" charset="-122"/>
                <a:ea typeface="优设标题黑" panose="00000500000000000000" pitchFamily="2" charset="-122"/>
              </a:rPr>
              <a:t>阶段（</a:t>
            </a:r>
            <a:r>
              <a:rPr lang="en-US" altLang="zh-CN" sz="1999" dirty="0">
                <a:solidFill>
                  <a:srgbClr val="FFFFFF"/>
                </a:solidFill>
                <a:latin typeface="优设标题黑" panose="00000500000000000000" pitchFamily="2" charset="-122"/>
                <a:ea typeface="优设标题黑" panose="00000500000000000000" pitchFamily="2" charset="-122"/>
              </a:rPr>
              <a:t>2017</a:t>
            </a:r>
            <a:r>
              <a:rPr lang="zh-CN" altLang="en-US" sz="1999" dirty="0">
                <a:solidFill>
                  <a:srgbClr val="FFFFFF"/>
                </a:solidFill>
                <a:latin typeface="优设标题黑" panose="00000500000000000000" pitchFamily="2" charset="-122"/>
                <a:ea typeface="优设标题黑" panose="00000500000000000000" pitchFamily="2" charset="-122"/>
              </a:rPr>
              <a:t>年至</a:t>
            </a:r>
            <a:r>
              <a:rPr lang="en-US" altLang="zh-CN" sz="1999" dirty="0">
                <a:solidFill>
                  <a:srgbClr val="FFFFFF"/>
                </a:solidFill>
                <a:latin typeface="优设标题黑" panose="00000500000000000000" pitchFamily="2" charset="-122"/>
                <a:ea typeface="优设标题黑" panose="00000500000000000000" pitchFamily="2" charset="-122"/>
              </a:rPr>
              <a:t>2020</a:t>
            </a:r>
            <a:r>
              <a:rPr lang="zh-CN" altLang="en-US" sz="1999" dirty="0">
                <a:solidFill>
                  <a:srgbClr val="FFFFFF"/>
                </a:solidFill>
                <a:latin typeface="优设标题黑" panose="00000500000000000000" pitchFamily="2" charset="-122"/>
                <a:ea typeface="优设标题黑" panose="00000500000000000000" pitchFamily="2" charset="-122"/>
              </a:rPr>
              <a:t>年）</a:t>
            </a:r>
          </a:p>
        </p:txBody>
      </p:sp>
      <p:pic>
        <p:nvPicPr>
          <p:cNvPr id="4" name="图片 3">
            <a:extLst>
              <a:ext uri="{FF2B5EF4-FFF2-40B4-BE49-F238E27FC236}">
                <a16:creationId xmlns:a16="http://schemas.microsoft.com/office/drawing/2014/main" id="{C1AF0FD0-B364-462F-9BA9-DB00F61349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4089" y="1154959"/>
            <a:ext cx="5808749" cy="5808749"/>
          </a:xfrm>
          <a:prstGeom prst="rect">
            <a:avLst/>
          </a:prstGeom>
        </p:spPr>
      </p:pic>
      <p:sp>
        <p:nvSpPr>
          <p:cNvPr id="2" name="613131">
            <a:extLst>
              <a:ext uri="{FF2B5EF4-FFF2-40B4-BE49-F238E27FC236}">
                <a16:creationId xmlns:a16="http://schemas.microsoft.com/office/drawing/2014/main" id="{71EBC0E0-4029-22F4-9D3C-6E369FA274A5}"/>
              </a:ext>
            </a:extLst>
          </p:cNvPr>
          <p:cNvSpPr/>
          <p:nvPr/>
        </p:nvSpPr>
        <p:spPr>
          <a:xfrm>
            <a:off x="3983251" y="1034960"/>
            <a:ext cx="4698723"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直播电商发展历程</a:t>
            </a:r>
          </a:p>
        </p:txBody>
      </p:sp>
    </p:spTree>
    <p:extLst>
      <p:ext uri="{BB962C8B-B14F-4D97-AF65-F5344CB8AC3E}">
        <p14:creationId xmlns:p14="http://schemas.microsoft.com/office/powerpoint/2010/main" val="4284962050"/>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045952">
            <a:extLst>
              <a:ext uri="{FF2B5EF4-FFF2-40B4-BE49-F238E27FC236}">
                <a16:creationId xmlns:a16="http://schemas.microsoft.com/office/drawing/2014/main" id="{3BF293E1-C822-4AFE-BB52-4D707046B016}"/>
              </a:ext>
            </a:extLst>
          </p:cNvPr>
          <p:cNvSpPr/>
          <p:nvPr/>
        </p:nvSpPr>
        <p:spPr>
          <a:xfrm>
            <a:off x="5408445" y="2285273"/>
            <a:ext cx="5327009" cy="3495509"/>
          </a:xfrm>
          <a:prstGeom prst="rect">
            <a:avLst/>
          </a:prstGeom>
          <a:noFill/>
        </p:spPr>
        <p:txBody>
          <a:bodyPr wrap="square" lIns="0" tIns="0" rIns="0" bIns="0">
            <a:spAutoFit/>
          </a:bodyPr>
          <a:lstStyle/>
          <a:p>
            <a:pPr algn="just" defTabSz="913668" fontAlgn="base">
              <a:lnSpc>
                <a:spcPct val="120000"/>
              </a:lnSpc>
              <a:spcBef>
                <a:spcPct val="0"/>
              </a:spcBef>
              <a:spcAft>
                <a:spcPct val="0"/>
              </a:spcAft>
            </a:pPr>
            <a:r>
              <a:rPr lang="en-US" altLang="zh-CN" sz="3200" dirty="0">
                <a:solidFill>
                  <a:schemeClr val="accent1">
                    <a:lumMod val="75000"/>
                  </a:schemeClr>
                </a:solidFill>
                <a:latin typeface="优设标题黑" panose="00000500000000000000" pitchFamily="2" charset="-122"/>
                <a:ea typeface="优设标题黑" panose="00000500000000000000" pitchFamily="2" charset="-122"/>
                <a:sym typeface="+mn-lt"/>
              </a:rPr>
              <a:t>1</a:t>
            </a:r>
            <a:r>
              <a:rPr lang="zh-CN" altLang="en-US" sz="3200" dirty="0">
                <a:solidFill>
                  <a:schemeClr val="accent1">
                    <a:lumMod val="75000"/>
                  </a:schemeClr>
                </a:solidFill>
                <a:latin typeface="优设标题黑" panose="00000500000000000000" pitchFamily="2" charset="-122"/>
                <a:ea typeface="优设标题黑" panose="00000500000000000000" pitchFamily="2" charset="-122"/>
                <a:sym typeface="+mn-lt"/>
              </a:rPr>
              <a:t>）直播带货的快速崛起</a:t>
            </a:r>
          </a:p>
          <a:p>
            <a:pPr algn="just" defTabSz="913668" fontAlgn="base">
              <a:lnSpc>
                <a:spcPct val="120000"/>
              </a:lnSpc>
              <a:spcBef>
                <a:spcPct val="0"/>
              </a:spcBef>
              <a:spcAft>
                <a:spcPct val="0"/>
              </a:spcAft>
            </a:pPr>
            <a:r>
              <a:rPr lang="en-US" altLang="zh-CN" sz="3200" dirty="0">
                <a:solidFill>
                  <a:schemeClr val="accent1">
                    <a:lumMod val="75000"/>
                  </a:schemeClr>
                </a:solidFill>
                <a:latin typeface="优设标题黑" panose="00000500000000000000" pitchFamily="2" charset="-122"/>
                <a:ea typeface="优设标题黑" panose="00000500000000000000" pitchFamily="2" charset="-122"/>
                <a:sym typeface="+mn-lt"/>
              </a:rPr>
              <a:t>2</a:t>
            </a:r>
            <a:r>
              <a:rPr lang="zh-CN" altLang="en-US" sz="3200" dirty="0">
                <a:solidFill>
                  <a:schemeClr val="accent1">
                    <a:lumMod val="75000"/>
                  </a:schemeClr>
                </a:solidFill>
                <a:latin typeface="优设标题黑" panose="00000500000000000000" pitchFamily="2" charset="-122"/>
                <a:ea typeface="优设标题黑" panose="00000500000000000000" pitchFamily="2" charset="-122"/>
                <a:sym typeface="+mn-lt"/>
              </a:rPr>
              <a:t>）用户观念的转变</a:t>
            </a:r>
          </a:p>
          <a:p>
            <a:pPr algn="just" defTabSz="913668" fontAlgn="base">
              <a:lnSpc>
                <a:spcPct val="120000"/>
              </a:lnSpc>
              <a:spcBef>
                <a:spcPct val="0"/>
              </a:spcBef>
              <a:spcAft>
                <a:spcPct val="0"/>
              </a:spcAft>
            </a:pPr>
            <a:r>
              <a:rPr lang="en-US" altLang="zh-CN" sz="3200" dirty="0">
                <a:solidFill>
                  <a:schemeClr val="accent1">
                    <a:lumMod val="75000"/>
                  </a:schemeClr>
                </a:solidFill>
                <a:latin typeface="优设标题黑" panose="00000500000000000000" pitchFamily="2" charset="-122"/>
                <a:ea typeface="优设标题黑" panose="00000500000000000000" pitchFamily="2" charset="-122"/>
                <a:sym typeface="+mn-lt"/>
              </a:rPr>
              <a:t>3</a:t>
            </a:r>
            <a:r>
              <a:rPr lang="zh-CN" altLang="en-US" sz="3200" dirty="0">
                <a:solidFill>
                  <a:schemeClr val="accent1">
                    <a:lumMod val="75000"/>
                  </a:schemeClr>
                </a:solidFill>
                <a:latin typeface="优设标题黑" panose="00000500000000000000" pitchFamily="2" charset="-122"/>
                <a:ea typeface="优设标题黑" panose="00000500000000000000" pitchFamily="2" charset="-122"/>
                <a:sym typeface="+mn-lt"/>
              </a:rPr>
              <a:t>）技术的升级迭代</a:t>
            </a:r>
          </a:p>
          <a:p>
            <a:pPr algn="just" defTabSz="913668" fontAlgn="base">
              <a:lnSpc>
                <a:spcPct val="120000"/>
              </a:lnSpc>
              <a:spcBef>
                <a:spcPct val="0"/>
              </a:spcBef>
              <a:spcAft>
                <a:spcPct val="0"/>
              </a:spcAft>
            </a:pPr>
            <a:r>
              <a:rPr lang="en-US" altLang="zh-CN" sz="3200" dirty="0">
                <a:solidFill>
                  <a:schemeClr val="accent1">
                    <a:lumMod val="75000"/>
                  </a:schemeClr>
                </a:solidFill>
                <a:latin typeface="优设标题黑" panose="00000500000000000000" pitchFamily="2" charset="-122"/>
                <a:ea typeface="优设标题黑" panose="00000500000000000000" pitchFamily="2" charset="-122"/>
                <a:sym typeface="+mn-lt"/>
              </a:rPr>
              <a:t>4</a:t>
            </a:r>
            <a:r>
              <a:rPr lang="zh-CN" altLang="en-US" sz="3200" dirty="0">
                <a:solidFill>
                  <a:schemeClr val="accent1">
                    <a:lumMod val="75000"/>
                  </a:schemeClr>
                </a:solidFill>
                <a:latin typeface="优设标题黑" panose="00000500000000000000" pitchFamily="2" charset="-122"/>
                <a:ea typeface="优设标题黑" panose="00000500000000000000" pitchFamily="2" charset="-122"/>
                <a:sym typeface="+mn-lt"/>
              </a:rPr>
              <a:t>）内容创造的多样化</a:t>
            </a:r>
          </a:p>
          <a:p>
            <a:pPr algn="just" defTabSz="913668" fontAlgn="base">
              <a:lnSpc>
                <a:spcPct val="120000"/>
              </a:lnSpc>
              <a:spcBef>
                <a:spcPct val="0"/>
              </a:spcBef>
              <a:spcAft>
                <a:spcPct val="0"/>
              </a:spcAft>
            </a:pPr>
            <a:r>
              <a:rPr lang="en-US" altLang="zh-CN" sz="3200" dirty="0">
                <a:solidFill>
                  <a:schemeClr val="accent1">
                    <a:lumMod val="75000"/>
                  </a:schemeClr>
                </a:solidFill>
                <a:latin typeface="优设标题黑" panose="00000500000000000000" pitchFamily="2" charset="-122"/>
                <a:ea typeface="优设标题黑" panose="00000500000000000000" pitchFamily="2" charset="-122"/>
                <a:sym typeface="+mn-lt"/>
              </a:rPr>
              <a:t>5</a:t>
            </a:r>
            <a:r>
              <a:rPr lang="zh-CN" altLang="en-US" sz="3200" dirty="0">
                <a:solidFill>
                  <a:schemeClr val="accent1">
                    <a:lumMod val="75000"/>
                  </a:schemeClr>
                </a:solidFill>
                <a:latin typeface="优设标题黑" panose="00000500000000000000" pitchFamily="2" charset="-122"/>
                <a:ea typeface="优设标题黑" panose="00000500000000000000" pitchFamily="2" charset="-122"/>
                <a:sym typeface="+mn-lt"/>
              </a:rPr>
              <a:t>）直播带货的社交属性</a:t>
            </a:r>
          </a:p>
          <a:p>
            <a:pPr algn="just" defTabSz="913668" fontAlgn="base">
              <a:lnSpc>
                <a:spcPct val="120000"/>
              </a:lnSpc>
              <a:spcBef>
                <a:spcPct val="0"/>
              </a:spcBef>
              <a:spcAft>
                <a:spcPct val="0"/>
              </a:spcAft>
            </a:pPr>
            <a:endParaRPr lang="zh-CN" altLang="en-US" sz="3200" dirty="0">
              <a:solidFill>
                <a:schemeClr val="accent1">
                  <a:lumMod val="75000"/>
                </a:schemeClr>
              </a:solidFill>
              <a:latin typeface="优设标题黑" panose="00000500000000000000" pitchFamily="2" charset="-122"/>
              <a:ea typeface="优设标题黑" panose="00000500000000000000" pitchFamily="2" charset="-122"/>
              <a:sym typeface="+mn-lt"/>
            </a:endParaRPr>
          </a:p>
        </p:txBody>
      </p:sp>
      <p:pic>
        <p:nvPicPr>
          <p:cNvPr id="6" name="图片 5">
            <a:extLst>
              <a:ext uri="{FF2B5EF4-FFF2-40B4-BE49-F238E27FC236}">
                <a16:creationId xmlns:a16="http://schemas.microsoft.com/office/drawing/2014/main" id="{3ADFF45A-AD97-7844-BAE2-44C5CB199B2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01283" y="2427994"/>
            <a:ext cx="4219440" cy="3780828"/>
          </a:xfrm>
          <a:prstGeom prst="rect">
            <a:avLst/>
          </a:prstGeom>
        </p:spPr>
      </p:pic>
      <p:sp>
        <p:nvSpPr>
          <p:cNvPr id="2" name="613131">
            <a:extLst>
              <a:ext uri="{FF2B5EF4-FFF2-40B4-BE49-F238E27FC236}">
                <a16:creationId xmlns:a16="http://schemas.microsoft.com/office/drawing/2014/main" id="{915DC91A-2D93-2859-CC14-498CB8B9A424}"/>
              </a:ext>
            </a:extLst>
          </p:cNvPr>
          <p:cNvSpPr/>
          <p:nvPr/>
        </p:nvSpPr>
        <p:spPr>
          <a:xfrm>
            <a:off x="4981626" y="1285891"/>
            <a:ext cx="4698723"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直播电商发展特点</a:t>
            </a:r>
          </a:p>
        </p:txBody>
      </p:sp>
    </p:spTree>
    <p:extLst>
      <p:ext uri="{BB962C8B-B14F-4D97-AF65-F5344CB8AC3E}">
        <p14:creationId xmlns:p14="http://schemas.microsoft.com/office/powerpoint/2010/main" val="3484942834"/>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601716">
            <a:extLst>
              <a:ext uri="{FF2B5EF4-FFF2-40B4-BE49-F238E27FC236}">
                <a16:creationId xmlns:a16="http://schemas.microsoft.com/office/drawing/2014/main" id="{9C4B7C4D-4AC5-4634-8E51-08F65DE0307F}"/>
              </a:ext>
            </a:extLst>
          </p:cNvPr>
          <p:cNvSpPr/>
          <p:nvPr/>
        </p:nvSpPr>
        <p:spPr>
          <a:xfrm>
            <a:off x="1119965" y="2222151"/>
            <a:ext cx="2689141" cy="334576"/>
          </a:xfrm>
          <a:prstGeom prst="rect">
            <a:avLst/>
          </a:prstGeom>
        </p:spPr>
        <p:txBody>
          <a:bodyPr wrap="square">
            <a:spAutoFit/>
          </a:bodyPr>
          <a:lstStyle/>
          <a:p>
            <a:pPr algn="r" defTabSz="913668" fontAlgn="base">
              <a:lnSpc>
                <a:spcPct val="120000"/>
              </a:lnSpc>
              <a:spcBef>
                <a:spcPct val="0"/>
              </a:spcBef>
              <a:spcAft>
                <a:spcPct val="0"/>
              </a:spcAft>
              <a:defRPr/>
            </a:pPr>
            <a:r>
              <a:rPr lang="zh-CN" altLang="en-US" sz="1398" kern="100" dirty="0">
                <a:solidFill>
                  <a:srgbClr val="7F7F7F"/>
                </a:solidFill>
                <a:latin typeface="优设标题黑" panose="00000500000000000000" pitchFamily="2" charset="-122"/>
                <a:ea typeface="优设标题黑" panose="00000500000000000000" pitchFamily="2" charset="-122"/>
                <a:cs typeface="+mn-ea"/>
                <a:sym typeface="Arial" panose="020B0604020202020204" pitchFamily="34" charset="0"/>
              </a:rPr>
              <a:t>网友浏览视频的习惯养成</a:t>
            </a:r>
          </a:p>
        </p:txBody>
      </p:sp>
      <p:sp>
        <p:nvSpPr>
          <p:cNvPr id="37" name="446987">
            <a:extLst>
              <a:ext uri="{FF2B5EF4-FFF2-40B4-BE49-F238E27FC236}">
                <a16:creationId xmlns:a16="http://schemas.microsoft.com/office/drawing/2014/main" id="{921B83AF-3E60-480C-A8B7-438FB4D92AE4}"/>
              </a:ext>
            </a:extLst>
          </p:cNvPr>
          <p:cNvSpPr txBox="1">
            <a:spLocks noChangeArrowheads="1"/>
          </p:cNvSpPr>
          <p:nvPr/>
        </p:nvSpPr>
        <p:spPr bwMode="auto">
          <a:xfrm>
            <a:off x="859381" y="1884427"/>
            <a:ext cx="3040668" cy="40386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lgn="just">
              <a:lnSpc>
                <a:spcPct val="120000"/>
              </a:lnSpc>
              <a:defRPr sz="1600">
                <a:latin typeface="+mj-ea"/>
                <a:ea typeface="+mj-ea"/>
              </a:defRPr>
            </a:lvl1pPr>
          </a:lstStyle>
          <a:p>
            <a:pPr algn="r" defTabSz="913668" fontAlgn="base">
              <a:spcBef>
                <a:spcPct val="0"/>
              </a:spcBef>
              <a:spcAft>
                <a:spcPct val="0"/>
              </a:spcAft>
              <a:defRPr/>
            </a:pPr>
            <a:r>
              <a:rPr lang="zh-CN" altLang="en-US" sz="1798" dirty="0">
                <a:solidFill>
                  <a:srgbClr val="3D3D3D"/>
                </a:solidFill>
                <a:latin typeface="优设标题黑" panose="00000500000000000000" pitchFamily="2" charset="-122"/>
                <a:ea typeface="优设标题黑" panose="00000500000000000000" pitchFamily="2" charset="-122"/>
              </a:rPr>
              <a:t>原因（</a:t>
            </a:r>
            <a:r>
              <a:rPr lang="en-US" altLang="zh-CN" sz="1798" dirty="0">
                <a:solidFill>
                  <a:srgbClr val="3D3D3D"/>
                </a:solidFill>
                <a:latin typeface="优设标题黑" panose="00000500000000000000" pitchFamily="2" charset="-122"/>
                <a:ea typeface="优设标题黑" panose="00000500000000000000" pitchFamily="2" charset="-122"/>
              </a:rPr>
              <a:t>1</a:t>
            </a:r>
            <a:r>
              <a:rPr lang="zh-CN" altLang="en-US" sz="1798" dirty="0">
                <a:solidFill>
                  <a:srgbClr val="3D3D3D"/>
                </a:solidFill>
                <a:latin typeface="优设标题黑" panose="00000500000000000000" pitchFamily="2" charset="-122"/>
                <a:ea typeface="优设标题黑" panose="00000500000000000000" pitchFamily="2" charset="-122"/>
              </a:rPr>
              <a:t>）消费者需求</a:t>
            </a:r>
          </a:p>
        </p:txBody>
      </p:sp>
      <p:sp>
        <p:nvSpPr>
          <p:cNvPr id="39" name="189737">
            <a:extLst>
              <a:ext uri="{FF2B5EF4-FFF2-40B4-BE49-F238E27FC236}">
                <a16:creationId xmlns:a16="http://schemas.microsoft.com/office/drawing/2014/main" id="{85D371C9-77CD-4A8B-A0DA-CA318EE45D9F}"/>
              </a:ext>
            </a:extLst>
          </p:cNvPr>
          <p:cNvSpPr txBox="1">
            <a:spLocks noChangeArrowheads="1"/>
          </p:cNvSpPr>
          <p:nvPr/>
        </p:nvSpPr>
        <p:spPr bwMode="auto">
          <a:xfrm>
            <a:off x="8362847" y="1940312"/>
            <a:ext cx="3040668" cy="72827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lgn="just">
              <a:lnSpc>
                <a:spcPct val="120000"/>
              </a:lnSpc>
              <a:defRPr sz="1600">
                <a:latin typeface="+mj-ea"/>
                <a:ea typeface="+mj-ea"/>
              </a:defRPr>
            </a:lvl1pPr>
          </a:lstStyle>
          <a:p>
            <a:pPr algn="l" defTabSz="913668" fontAlgn="base">
              <a:spcBef>
                <a:spcPct val="0"/>
              </a:spcBef>
              <a:spcAft>
                <a:spcPct val="0"/>
              </a:spcAft>
              <a:defRPr/>
            </a:pPr>
            <a:r>
              <a:rPr lang="zh-CN" altLang="en-US" sz="1798" dirty="0">
                <a:solidFill>
                  <a:srgbClr val="3D3D3D"/>
                </a:solidFill>
                <a:latin typeface="优设标题黑" panose="00000500000000000000" pitchFamily="2" charset="-122"/>
                <a:ea typeface="优设标题黑" panose="00000500000000000000" pitchFamily="2" charset="-122"/>
              </a:rPr>
              <a:t>短视频和直播成为用户内容消费的主要场景</a:t>
            </a:r>
          </a:p>
        </p:txBody>
      </p:sp>
      <p:sp>
        <p:nvSpPr>
          <p:cNvPr id="40" name="924918">
            <a:extLst>
              <a:ext uri="{FF2B5EF4-FFF2-40B4-BE49-F238E27FC236}">
                <a16:creationId xmlns:a16="http://schemas.microsoft.com/office/drawing/2014/main" id="{45D26D4C-647A-4EDC-B470-4772175894DB}"/>
              </a:ext>
            </a:extLst>
          </p:cNvPr>
          <p:cNvSpPr/>
          <p:nvPr/>
        </p:nvSpPr>
        <p:spPr>
          <a:xfrm>
            <a:off x="1119965" y="3668821"/>
            <a:ext cx="2689141" cy="334576"/>
          </a:xfrm>
          <a:prstGeom prst="rect">
            <a:avLst/>
          </a:prstGeom>
        </p:spPr>
        <p:txBody>
          <a:bodyPr wrap="square">
            <a:spAutoFit/>
          </a:bodyPr>
          <a:lstStyle/>
          <a:p>
            <a:pPr algn="r" defTabSz="913668" fontAlgn="base">
              <a:lnSpc>
                <a:spcPct val="120000"/>
              </a:lnSpc>
              <a:spcBef>
                <a:spcPct val="0"/>
              </a:spcBef>
              <a:spcAft>
                <a:spcPct val="0"/>
              </a:spcAft>
              <a:defRPr/>
            </a:pPr>
            <a:r>
              <a:rPr lang="zh-CN" altLang="en-US" sz="1398" kern="100" dirty="0">
                <a:solidFill>
                  <a:srgbClr val="7F7F7F"/>
                </a:solidFill>
                <a:latin typeface="优设标题黑" panose="00000500000000000000" pitchFamily="2" charset="-122"/>
                <a:ea typeface="优设标题黑" panose="00000500000000000000" pitchFamily="2" charset="-122"/>
                <a:cs typeface="+mn-ea"/>
                <a:sym typeface="Arial" panose="020B0604020202020204" pitchFamily="34" charset="0"/>
              </a:rPr>
              <a:t>移动网络提速和智能设备的普及</a:t>
            </a:r>
          </a:p>
        </p:txBody>
      </p:sp>
      <p:sp>
        <p:nvSpPr>
          <p:cNvPr id="41" name="396438">
            <a:extLst>
              <a:ext uri="{FF2B5EF4-FFF2-40B4-BE49-F238E27FC236}">
                <a16:creationId xmlns:a16="http://schemas.microsoft.com/office/drawing/2014/main" id="{0B83AC46-99C7-46C4-BC77-401C1C960975}"/>
              </a:ext>
            </a:extLst>
          </p:cNvPr>
          <p:cNvSpPr txBox="1">
            <a:spLocks noChangeArrowheads="1"/>
          </p:cNvSpPr>
          <p:nvPr/>
        </p:nvSpPr>
        <p:spPr bwMode="auto">
          <a:xfrm>
            <a:off x="859381" y="3331097"/>
            <a:ext cx="3040668" cy="40386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lgn="just">
              <a:lnSpc>
                <a:spcPct val="120000"/>
              </a:lnSpc>
              <a:defRPr sz="1600">
                <a:latin typeface="+mj-ea"/>
                <a:ea typeface="+mj-ea"/>
              </a:defRPr>
            </a:lvl1pPr>
          </a:lstStyle>
          <a:p>
            <a:pPr algn="r" defTabSz="913668" fontAlgn="base">
              <a:spcBef>
                <a:spcPct val="0"/>
              </a:spcBef>
              <a:spcAft>
                <a:spcPct val="0"/>
              </a:spcAft>
              <a:defRPr/>
            </a:pPr>
            <a:r>
              <a:rPr lang="zh-CN" altLang="en-US" sz="1798" dirty="0">
                <a:solidFill>
                  <a:srgbClr val="3D3D3D"/>
                </a:solidFill>
                <a:latin typeface="优设标题黑" panose="00000500000000000000" pitchFamily="2" charset="-122"/>
                <a:ea typeface="优设标题黑" panose="00000500000000000000" pitchFamily="2" charset="-122"/>
              </a:rPr>
              <a:t>原因（</a:t>
            </a:r>
            <a:r>
              <a:rPr lang="en-US" altLang="zh-CN" sz="1798" dirty="0">
                <a:solidFill>
                  <a:srgbClr val="3D3D3D"/>
                </a:solidFill>
                <a:latin typeface="优设标题黑" panose="00000500000000000000" pitchFamily="2" charset="-122"/>
                <a:ea typeface="优设标题黑" panose="00000500000000000000" pitchFamily="2" charset="-122"/>
              </a:rPr>
              <a:t>2</a:t>
            </a:r>
            <a:r>
              <a:rPr lang="zh-CN" altLang="en-US" sz="1798" dirty="0">
                <a:solidFill>
                  <a:srgbClr val="3D3D3D"/>
                </a:solidFill>
                <a:latin typeface="优设标题黑" panose="00000500000000000000" pitchFamily="2" charset="-122"/>
                <a:ea typeface="优设标题黑" panose="00000500000000000000" pitchFamily="2" charset="-122"/>
              </a:rPr>
              <a:t>）技术发展</a:t>
            </a:r>
          </a:p>
        </p:txBody>
      </p:sp>
      <p:sp>
        <p:nvSpPr>
          <p:cNvPr id="43" name="503039">
            <a:extLst>
              <a:ext uri="{FF2B5EF4-FFF2-40B4-BE49-F238E27FC236}">
                <a16:creationId xmlns:a16="http://schemas.microsoft.com/office/drawing/2014/main" id="{873E6646-F287-46EE-BB7A-1169D5C503D1}"/>
              </a:ext>
            </a:extLst>
          </p:cNvPr>
          <p:cNvSpPr txBox="1">
            <a:spLocks noChangeArrowheads="1"/>
          </p:cNvSpPr>
          <p:nvPr/>
        </p:nvSpPr>
        <p:spPr bwMode="auto">
          <a:xfrm>
            <a:off x="8362847" y="3252164"/>
            <a:ext cx="3040668" cy="72827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lgn="just">
              <a:lnSpc>
                <a:spcPct val="120000"/>
              </a:lnSpc>
              <a:defRPr sz="1600">
                <a:latin typeface="+mj-ea"/>
                <a:ea typeface="+mj-ea"/>
              </a:defRPr>
            </a:lvl1pPr>
          </a:lstStyle>
          <a:p>
            <a:pPr algn="l" defTabSz="913668" fontAlgn="base">
              <a:spcBef>
                <a:spcPct val="0"/>
              </a:spcBef>
              <a:spcAft>
                <a:spcPct val="0"/>
              </a:spcAft>
              <a:defRPr/>
            </a:pPr>
            <a:r>
              <a:rPr lang="zh-CN" altLang="en-US" sz="1798" dirty="0">
                <a:solidFill>
                  <a:srgbClr val="3D3D3D"/>
                </a:solidFill>
                <a:latin typeface="优设标题黑" panose="00000500000000000000" pitchFamily="2" charset="-122"/>
                <a:ea typeface="优设标题黑" panose="00000500000000000000" pitchFamily="2" charset="-122"/>
              </a:rPr>
              <a:t>直播带货仍然处于高速发展的中后期阶段</a:t>
            </a:r>
          </a:p>
        </p:txBody>
      </p:sp>
      <p:sp>
        <p:nvSpPr>
          <p:cNvPr id="44" name="975458">
            <a:extLst>
              <a:ext uri="{FF2B5EF4-FFF2-40B4-BE49-F238E27FC236}">
                <a16:creationId xmlns:a16="http://schemas.microsoft.com/office/drawing/2014/main" id="{056DC210-1E51-44CC-8E7C-9307FEEC9233}"/>
              </a:ext>
            </a:extLst>
          </p:cNvPr>
          <p:cNvSpPr/>
          <p:nvPr/>
        </p:nvSpPr>
        <p:spPr>
          <a:xfrm>
            <a:off x="1119965" y="4881800"/>
            <a:ext cx="2689141" cy="328680"/>
          </a:xfrm>
          <a:prstGeom prst="rect">
            <a:avLst/>
          </a:prstGeom>
        </p:spPr>
        <p:txBody>
          <a:bodyPr wrap="square">
            <a:spAutoFit/>
          </a:bodyPr>
          <a:lstStyle/>
          <a:p>
            <a:pPr algn="r" defTabSz="913668" fontAlgn="base">
              <a:lnSpc>
                <a:spcPct val="120000"/>
              </a:lnSpc>
              <a:spcBef>
                <a:spcPct val="0"/>
              </a:spcBef>
              <a:spcAft>
                <a:spcPct val="0"/>
              </a:spcAft>
              <a:defRPr/>
            </a:pPr>
            <a:r>
              <a:rPr lang="zh-CN" altLang="en-US" sz="1398" kern="100" dirty="0">
                <a:solidFill>
                  <a:srgbClr val="7F7F7F"/>
                </a:solidFill>
                <a:latin typeface="优设标题黑" panose="00000500000000000000" pitchFamily="2" charset="-122"/>
                <a:ea typeface="优设标题黑" panose="00000500000000000000" pitchFamily="2" charset="-122"/>
                <a:cs typeface="+mn-ea"/>
                <a:sym typeface="Arial" panose="020B0604020202020204" pitchFamily="34" charset="0"/>
              </a:rPr>
              <a:t>企业需要更立体的营销平台</a:t>
            </a:r>
          </a:p>
        </p:txBody>
      </p:sp>
      <p:sp>
        <p:nvSpPr>
          <p:cNvPr id="45" name="710639">
            <a:extLst>
              <a:ext uri="{FF2B5EF4-FFF2-40B4-BE49-F238E27FC236}">
                <a16:creationId xmlns:a16="http://schemas.microsoft.com/office/drawing/2014/main" id="{4F0895BC-6B07-4941-A356-028583D4C305}"/>
              </a:ext>
            </a:extLst>
          </p:cNvPr>
          <p:cNvSpPr txBox="1">
            <a:spLocks noChangeArrowheads="1"/>
          </p:cNvSpPr>
          <p:nvPr/>
        </p:nvSpPr>
        <p:spPr bwMode="auto">
          <a:xfrm>
            <a:off x="859381" y="4544077"/>
            <a:ext cx="3040668" cy="40386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lgn="just">
              <a:lnSpc>
                <a:spcPct val="120000"/>
              </a:lnSpc>
              <a:defRPr sz="1600">
                <a:latin typeface="+mj-ea"/>
                <a:ea typeface="+mj-ea"/>
              </a:defRPr>
            </a:lvl1pPr>
          </a:lstStyle>
          <a:p>
            <a:pPr algn="r" defTabSz="913668" fontAlgn="base">
              <a:spcBef>
                <a:spcPct val="0"/>
              </a:spcBef>
              <a:spcAft>
                <a:spcPct val="0"/>
              </a:spcAft>
              <a:defRPr/>
            </a:pPr>
            <a:r>
              <a:rPr lang="zh-CN" altLang="en-US" sz="1798" dirty="0">
                <a:solidFill>
                  <a:srgbClr val="3D3D3D"/>
                </a:solidFill>
                <a:latin typeface="优设标题黑" panose="00000500000000000000" pitchFamily="2" charset="-122"/>
                <a:ea typeface="优设标题黑" panose="00000500000000000000" pitchFamily="2" charset="-122"/>
              </a:rPr>
              <a:t>原因（</a:t>
            </a:r>
            <a:r>
              <a:rPr lang="en-US" altLang="zh-CN" sz="1798" dirty="0">
                <a:solidFill>
                  <a:srgbClr val="3D3D3D"/>
                </a:solidFill>
                <a:latin typeface="优设标题黑" panose="00000500000000000000" pitchFamily="2" charset="-122"/>
                <a:ea typeface="优设标题黑" panose="00000500000000000000" pitchFamily="2" charset="-122"/>
              </a:rPr>
              <a:t>3</a:t>
            </a:r>
            <a:r>
              <a:rPr lang="zh-CN" altLang="en-US" sz="1798" dirty="0">
                <a:solidFill>
                  <a:srgbClr val="3D3D3D"/>
                </a:solidFill>
                <a:latin typeface="优设标题黑" panose="00000500000000000000" pitchFamily="2" charset="-122"/>
                <a:ea typeface="优设标题黑" panose="00000500000000000000" pitchFamily="2" charset="-122"/>
              </a:rPr>
              <a:t>）企业需求</a:t>
            </a:r>
          </a:p>
        </p:txBody>
      </p:sp>
      <p:sp>
        <p:nvSpPr>
          <p:cNvPr id="47" name="453479">
            <a:extLst>
              <a:ext uri="{FF2B5EF4-FFF2-40B4-BE49-F238E27FC236}">
                <a16:creationId xmlns:a16="http://schemas.microsoft.com/office/drawing/2014/main" id="{A2C4BAAD-ED69-495D-8890-DED71602BE8E}"/>
              </a:ext>
            </a:extLst>
          </p:cNvPr>
          <p:cNvSpPr txBox="1">
            <a:spLocks noChangeArrowheads="1"/>
          </p:cNvSpPr>
          <p:nvPr/>
        </p:nvSpPr>
        <p:spPr bwMode="auto">
          <a:xfrm>
            <a:off x="8362847" y="4599164"/>
            <a:ext cx="3040668" cy="72827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lgn="just">
              <a:lnSpc>
                <a:spcPct val="120000"/>
              </a:lnSpc>
              <a:defRPr sz="1600">
                <a:latin typeface="+mj-ea"/>
                <a:ea typeface="+mj-ea"/>
              </a:defRPr>
            </a:lvl1pPr>
          </a:lstStyle>
          <a:p>
            <a:pPr algn="l" defTabSz="913668" fontAlgn="base">
              <a:spcBef>
                <a:spcPct val="0"/>
              </a:spcBef>
              <a:spcAft>
                <a:spcPct val="0"/>
              </a:spcAft>
              <a:defRPr/>
            </a:pPr>
            <a:r>
              <a:rPr lang="zh-CN" altLang="en-US" sz="1798" dirty="0">
                <a:solidFill>
                  <a:srgbClr val="3D3D3D"/>
                </a:solidFill>
                <a:latin typeface="优设标题黑" panose="00000500000000000000" pitchFamily="2" charset="-122"/>
                <a:ea typeface="优设标题黑" panose="00000500000000000000" pitchFamily="2" charset="-122"/>
              </a:rPr>
              <a:t>直播行业仍需进行规范，急需进行转型升级</a:t>
            </a:r>
          </a:p>
        </p:txBody>
      </p:sp>
      <p:sp>
        <p:nvSpPr>
          <p:cNvPr id="48" name="298650">
            <a:extLst>
              <a:ext uri="{FF2B5EF4-FFF2-40B4-BE49-F238E27FC236}">
                <a16:creationId xmlns:a16="http://schemas.microsoft.com/office/drawing/2014/main" id="{CC07721C-DB67-47A0-A3BB-10B3FD04B58E}"/>
              </a:ext>
            </a:extLst>
          </p:cNvPr>
          <p:cNvSpPr/>
          <p:nvPr/>
        </p:nvSpPr>
        <p:spPr bwMode="auto">
          <a:xfrm>
            <a:off x="3924337" y="4637550"/>
            <a:ext cx="689825" cy="689825"/>
          </a:xfrm>
          <a:prstGeom prst="roundRect">
            <a:avLst>
              <a:gd name="adj" fmla="val 50000"/>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668"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49" name="660070">
            <a:extLst>
              <a:ext uri="{FF2B5EF4-FFF2-40B4-BE49-F238E27FC236}">
                <a16:creationId xmlns:a16="http://schemas.microsoft.com/office/drawing/2014/main" id="{31BD6CA5-D5D0-469E-9C22-AFF71AB33EDC}"/>
              </a:ext>
            </a:extLst>
          </p:cNvPr>
          <p:cNvSpPr/>
          <p:nvPr/>
        </p:nvSpPr>
        <p:spPr bwMode="auto">
          <a:xfrm>
            <a:off x="3924337" y="1978763"/>
            <a:ext cx="689825" cy="689825"/>
          </a:xfrm>
          <a:prstGeom prst="roundRect">
            <a:avLst>
              <a:gd name="adj" fmla="val 50000"/>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668"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50" name="405251">
            <a:extLst>
              <a:ext uri="{FF2B5EF4-FFF2-40B4-BE49-F238E27FC236}">
                <a16:creationId xmlns:a16="http://schemas.microsoft.com/office/drawing/2014/main" id="{2C4C30A2-6EE5-4B55-BDC0-227E0A57026B}"/>
              </a:ext>
            </a:extLst>
          </p:cNvPr>
          <p:cNvSpPr/>
          <p:nvPr/>
        </p:nvSpPr>
        <p:spPr bwMode="auto">
          <a:xfrm>
            <a:off x="7560046" y="3271390"/>
            <a:ext cx="689825" cy="689825"/>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668"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51" name="877771">
            <a:extLst>
              <a:ext uri="{FF2B5EF4-FFF2-40B4-BE49-F238E27FC236}">
                <a16:creationId xmlns:a16="http://schemas.microsoft.com/office/drawing/2014/main" id="{C3DA70BC-1D42-465C-962A-20F2286599C1}"/>
              </a:ext>
            </a:extLst>
          </p:cNvPr>
          <p:cNvSpPr/>
          <p:nvPr/>
        </p:nvSpPr>
        <p:spPr bwMode="auto">
          <a:xfrm>
            <a:off x="3924337" y="3406912"/>
            <a:ext cx="689825" cy="689825"/>
          </a:xfrm>
          <a:prstGeom prst="roundRect">
            <a:avLst>
              <a:gd name="adj" fmla="val 50000"/>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668"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52" name="248191">
            <a:extLst>
              <a:ext uri="{FF2B5EF4-FFF2-40B4-BE49-F238E27FC236}">
                <a16:creationId xmlns:a16="http://schemas.microsoft.com/office/drawing/2014/main" id="{54CC7AC0-B574-46F2-8305-2D46FFEEA04B}"/>
              </a:ext>
            </a:extLst>
          </p:cNvPr>
          <p:cNvSpPr/>
          <p:nvPr/>
        </p:nvSpPr>
        <p:spPr bwMode="auto">
          <a:xfrm>
            <a:off x="7560046" y="4637550"/>
            <a:ext cx="689825" cy="689825"/>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668"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53" name="083372">
            <a:extLst>
              <a:ext uri="{FF2B5EF4-FFF2-40B4-BE49-F238E27FC236}">
                <a16:creationId xmlns:a16="http://schemas.microsoft.com/office/drawing/2014/main" id="{6FD35F69-98C5-458C-8271-506C8289F6BB}"/>
              </a:ext>
            </a:extLst>
          </p:cNvPr>
          <p:cNvSpPr/>
          <p:nvPr/>
        </p:nvSpPr>
        <p:spPr bwMode="auto">
          <a:xfrm>
            <a:off x="7560046" y="1978763"/>
            <a:ext cx="689825" cy="689825"/>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668"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54" name="445792">
            <a:extLst>
              <a:ext uri="{FF2B5EF4-FFF2-40B4-BE49-F238E27FC236}">
                <a16:creationId xmlns:a16="http://schemas.microsoft.com/office/drawing/2014/main" id="{16947F5E-7489-40F9-BB6F-6FDF9E0827E0}"/>
              </a:ext>
            </a:extLst>
          </p:cNvPr>
          <p:cNvSpPr/>
          <p:nvPr/>
        </p:nvSpPr>
        <p:spPr>
          <a:xfrm>
            <a:off x="4046715" y="2072804"/>
            <a:ext cx="384767" cy="431591"/>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04" tIns="45702" rIns="91404" bIns="45702"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034"/>
            <a:endParaRPr lang="zh-CN" altLang="en-US" sz="1799" dirty="0">
              <a:solidFill>
                <a:srgbClr val="000000"/>
              </a:solidFill>
              <a:latin typeface="优设标题黑" panose="00000500000000000000" pitchFamily="2" charset="-122"/>
              <a:ea typeface="优设标题黑" panose="00000500000000000000" pitchFamily="2" charset="-122"/>
            </a:endParaRPr>
          </a:p>
        </p:txBody>
      </p:sp>
      <p:sp>
        <p:nvSpPr>
          <p:cNvPr id="55" name="717121">
            <a:extLst>
              <a:ext uri="{FF2B5EF4-FFF2-40B4-BE49-F238E27FC236}">
                <a16:creationId xmlns:a16="http://schemas.microsoft.com/office/drawing/2014/main" id="{1A9C2681-9667-4A25-A892-9C608DCE2C56}"/>
              </a:ext>
            </a:extLst>
          </p:cNvPr>
          <p:cNvSpPr/>
          <p:nvPr/>
        </p:nvSpPr>
        <p:spPr>
          <a:xfrm>
            <a:off x="4040809" y="3572229"/>
            <a:ext cx="431591" cy="320147"/>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04" tIns="45702" rIns="91404" bIns="45702"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034"/>
            <a:endParaRPr lang="zh-CN" altLang="en-US" sz="1799" dirty="0">
              <a:solidFill>
                <a:srgbClr val="000000"/>
              </a:solidFill>
              <a:latin typeface="优设标题黑" panose="00000500000000000000" pitchFamily="2" charset="-122"/>
              <a:ea typeface="优设标题黑" panose="00000500000000000000" pitchFamily="2" charset="-122"/>
            </a:endParaRPr>
          </a:p>
        </p:txBody>
      </p:sp>
      <p:sp>
        <p:nvSpPr>
          <p:cNvPr id="56" name="652393">
            <a:extLst>
              <a:ext uri="{FF2B5EF4-FFF2-40B4-BE49-F238E27FC236}">
                <a16:creationId xmlns:a16="http://schemas.microsoft.com/office/drawing/2014/main" id="{323ACBB9-EC4D-4EB1-9824-19B18C920A29}"/>
              </a:ext>
            </a:extLst>
          </p:cNvPr>
          <p:cNvSpPr/>
          <p:nvPr/>
        </p:nvSpPr>
        <p:spPr>
          <a:xfrm>
            <a:off x="4046715" y="4746405"/>
            <a:ext cx="431591" cy="431589"/>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04" tIns="45702" rIns="91404" bIns="45702"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034"/>
            <a:endParaRPr lang="zh-CN" altLang="en-US" sz="1799" dirty="0">
              <a:solidFill>
                <a:srgbClr val="000000"/>
              </a:solidFill>
              <a:latin typeface="优设标题黑" panose="00000500000000000000" pitchFamily="2" charset="-122"/>
              <a:ea typeface="优设标题黑" panose="00000500000000000000" pitchFamily="2" charset="-122"/>
            </a:endParaRPr>
          </a:p>
        </p:txBody>
      </p:sp>
      <p:sp>
        <p:nvSpPr>
          <p:cNvPr id="57" name="924712">
            <a:extLst>
              <a:ext uri="{FF2B5EF4-FFF2-40B4-BE49-F238E27FC236}">
                <a16:creationId xmlns:a16="http://schemas.microsoft.com/office/drawing/2014/main" id="{5CA4403E-F15E-4E77-B977-595D7FBE651D}"/>
              </a:ext>
            </a:extLst>
          </p:cNvPr>
          <p:cNvSpPr/>
          <p:nvPr/>
        </p:nvSpPr>
        <p:spPr>
          <a:xfrm>
            <a:off x="7679200" y="2072804"/>
            <a:ext cx="431591" cy="431591"/>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04" tIns="45702" rIns="91404" bIns="45702"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034"/>
            <a:endParaRPr lang="zh-CN" altLang="en-US" sz="1799" dirty="0">
              <a:solidFill>
                <a:srgbClr val="000000"/>
              </a:solidFill>
              <a:latin typeface="优设标题黑" panose="00000500000000000000" pitchFamily="2" charset="-122"/>
              <a:ea typeface="优设标题黑" panose="00000500000000000000" pitchFamily="2" charset="-122"/>
            </a:endParaRPr>
          </a:p>
        </p:txBody>
      </p:sp>
      <p:sp>
        <p:nvSpPr>
          <p:cNvPr id="58" name="768993">
            <a:extLst>
              <a:ext uri="{FF2B5EF4-FFF2-40B4-BE49-F238E27FC236}">
                <a16:creationId xmlns:a16="http://schemas.microsoft.com/office/drawing/2014/main" id="{61FB7BE3-2F4A-41D4-ADEB-CBDF46793671}"/>
              </a:ext>
            </a:extLst>
          </p:cNvPr>
          <p:cNvSpPr/>
          <p:nvPr/>
        </p:nvSpPr>
        <p:spPr>
          <a:xfrm>
            <a:off x="7716302" y="3387902"/>
            <a:ext cx="358302" cy="431591"/>
          </a:xfrm>
          <a:custGeom>
            <a:avLst/>
            <a:gdLst>
              <a:gd name="T0" fmla="*/ 212 w 212"/>
              <a:gd name="T1" fmla="*/ 160 h 256"/>
              <a:gd name="T2" fmla="*/ 210 w 212"/>
              <a:gd name="T3" fmla="*/ 171 h 256"/>
              <a:gd name="T4" fmla="*/ 203 w 212"/>
              <a:gd name="T5" fmla="*/ 180 h 256"/>
              <a:gd name="T6" fmla="*/ 208 w 212"/>
              <a:gd name="T7" fmla="*/ 188 h 256"/>
              <a:gd name="T8" fmla="*/ 209 w 212"/>
              <a:gd name="T9" fmla="*/ 200 h 256"/>
              <a:gd name="T10" fmla="*/ 205 w 212"/>
              <a:gd name="T11" fmla="*/ 212 h 256"/>
              <a:gd name="T12" fmla="*/ 200 w 212"/>
              <a:gd name="T13" fmla="*/ 218 h 256"/>
              <a:gd name="T14" fmla="*/ 193 w 212"/>
              <a:gd name="T15" fmla="*/ 222 h 256"/>
              <a:gd name="T16" fmla="*/ 194 w 212"/>
              <a:gd name="T17" fmla="*/ 235 h 256"/>
              <a:gd name="T18" fmla="*/ 186 w 212"/>
              <a:gd name="T19" fmla="*/ 245 h 256"/>
              <a:gd name="T20" fmla="*/ 176 w 212"/>
              <a:gd name="T21" fmla="*/ 251 h 256"/>
              <a:gd name="T22" fmla="*/ 169 w 212"/>
              <a:gd name="T23" fmla="*/ 254 h 256"/>
              <a:gd name="T24" fmla="*/ 131 w 212"/>
              <a:gd name="T25" fmla="*/ 256 h 256"/>
              <a:gd name="T26" fmla="*/ 91 w 212"/>
              <a:gd name="T27" fmla="*/ 254 h 256"/>
              <a:gd name="T28" fmla="*/ 60 w 212"/>
              <a:gd name="T29" fmla="*/ 247 h 256"/>
              <a:gd name="T30" fmla="*/ 55 w 212"/>
              <a:gd name="T31" fmla="*/ 245 h 256"/>
              <a:gd name="T32" fmla="*/ 50 w 212"/>
              <a:gd name="T33" fmla="*/ 242 h 256"/>
              <a:gd name="T34" fmla="*/ 46 w 212"/>
              <a:gd name="T35" fmla="*/ 239 h 256"/>
              <a:gd name="T36" fmla="*/ 42 w 212"/>
              <a:gd name="T37" fmla="*/ 234 h 256"/>
              <a:gd name="T38" fmla="*/ 0 w 212"/>
              <a:gd name="T39" fmla="*/ 230 h 256"/>
              <a:gd name="T40" fmla="*/ 0 w 212"/>
              <a:gd name="T41" fmla="*/ 136 h 256"/>
              <a:gd name="T42" fmla="*/ 15 w 212"/>
              <a:gd name="T43" fmla="*/ 136 h 256"/>
              <a:gd name="T44" fmla="*/ 30 w 212"/>
              <a:gd name="T45" fmla="*/ 136 h 256"/>
              <a:gd name="T46" fmla="*/ 37 w 212"/>
              <a:gd name="T47" fmla="*/ 131 h 256"/>
              <a:gd name="T48" fmla="*/ 41 w 212"/>
              <a:gd name="T49" fmla="*/ 127 h 256"/>
              <a:gd name="T50" fmla="*/ 43 w 212"/>
              <a:gd name="T51" fmla="*/ 116 h 256"/>
              <a:gd name="T52" fmla="*/ 46 w 212"/>
              <a:gd name="T53" fmla="*/ 104 h 256"/>
              <a:gd name="T54" fmla="*/ 50 w 212"/>
              <a:gd name="T55" fmla="*/ 95 h 256"/>
              <a:gd name="T56" fmla="*/ 56 w 212"/>
              <a:gd name="T57" fmla="*/ 84 h 256"/>
              <a:gd name="T58" fmla="*/ 73 w 212"/>
              <a:gd name="T59" fmla="*/ 68 h 256"/>
              <a:gd name="T60" fmla="*/ 89 w 212"/>
              <a:gd name="T61" fmla="*/ 18 h 256"/>
              <a:gd name="T62" fmla="*/ 89 w 212"/>
              <a:gd name="T63" fmla="*/ 2 h 256"/>
              <a:gd name="T64" fmla="*/ 97 w 212"/>
              <a:gd name="T65" fmla="*/ 0 h 256"/>
              <a:gd name="T66" fmla="*/ 117 w 212"/>
              <a:gd name="T67" fmla="*/ 18 h 256"/>
              <a:gd name="T68" fmla="*/ 121 w 212"/>
              <a:gd name="T69" fmla="*/ 39 h 256"/>
              <a:gd name="T70" fmla="*/ 114 w 212"/>
              <a:gd name="T71" fmla="*/ 59 h 256"/>
              <a:gd name="T72" fmla="*/ 109 w 212"/>
              <a:gd name="T73" fmla="*/ 89 h 256"/>
              <a:gd name="T74" fmla="*/ 113 w 212"/>
              <a:gd name="T75" fmla="*/ 100 h 256"/>
              <a:gd name="T76" fmla="*/ 122 w 212"/>
              <a:gd name="T77" fmla="*/ 107 h 256"/>
              <a:gd name="T78" fmla="*/ 126 w 212"/>
              <a:gd name="T79" fmla="*/ 107 h 256"/>
              <a:gd name="T80" fmla="*/ 131 w 212"/>
              <a:gd name="T81" fmla="*/ 107 h 256"/>
              <a:gd name="T82" fmla="*/ 136 w 212"/>
              <a:gd name="T83" fmla="*/ 107 h 256"/>
              <a:gd name="T84" fmla="*/ 141 w 212"/>
              <a:gd name="T85" fmla="*/ 106 h 256"/>
              <a:gd name="T86" fmla="*/ 152 w 212"/>
              <a:gd name="T87" fmla="*/ 103 h 256"/>
              <a:gd name="T88" fmla="*/ 164 w 212"/>
              <a:gd name="T89" fmla="*/ 99 h 256"/>
              <a:gd name="T90" fmla="*/ 188 w 212"/>
              <a:gd name="T91" fmla="*/ 98 h 256"/>
              <a:gd name="T92" fmla="*/ 198 w 212"/>
              <a:gd name="T93" fmla="*/ 101 h 256"/>
              <a:gd name="T94" fmla="*/ 205 w 212"/>
              <a:gd name="T95" fmla="*/ 106 h 256"/>
              <a:gd name="T96" fmla="*/ 206 w 212"/>
              <a:gd name="T97" fmla="*/ 109 h 256"/>
              <a:gd name="T98" fmla="*/ 207 w 212"/>
              <a:gd name="T99" fmla="*/ 112 h 256"/>
              <a:gd name="T100" fmla="*/ 208 w 212"/>
              <a:gd name="T101" fmla="*/ 115 h 256"/>
              <a:gd name="T102" fmla="*/ 208 w 212"/>
              <a:gd name="T103" fmla="*/ 118 h 256"/>
              <a:gd name="T104" fmla="*/ 208 w 212"/>
              <a:gd name="T105" fmla="*/ 123 h 256"/>
              <a:gd name="T106" fmla="*/ 203 w 212"/>
              <a:gd name="T107" fmla="*/ 136 h 256"/>
              <a:gd name="T108" fmla="*/ 205 w 212"/>
              <a:gd name="T109" fmla="*/ 139 h 256"/>
              <a:gd name="T110" fmla="*/ 207 w 212"/>
              <a:gd name="T111" fmla="*/ 141 h 256"/>
              <a:gd name="T112" fmla="*/ 209 w 212"/>
              <a:gd name="T113" fmla="*/ 144 h 256"/>
              <a:gd name="T114" fmla="*/ 210 w 212"/>
              <a:gd name="T115" fmla="*/ 147 h 256"/>
              <a:gd name="T116" fmla="*/ 211 w 212"/>
              <a:gd name="T117" fmla="*/ 150 h 256"/>
              <a:gd name="T118" fmla="*/ 212 w 212"/>
              <a:gd name="T119" fmla="*/ 155 h 256"/>
              <a:gd name="T120" fmla="*/ 212 w 212"/>
              <a:gd name="T121" fmla="*/ 16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2" h="256">
                <a:moveTo>
                  <a:pt x="212" y="160"/>
                </a:moveTo>
                <a:cubicBezTo>
                  <a:pt x="212" y="165"/>
                  <a:pt x="211" y="169"/>
                  <a:pt x="210" y="171"/>
                </a:cubicBezTo>
                <a:cubicBezTo>
                  <a:pt x="209" y="174"/>
                  <a:pt x="206" y="177"/>
                  <a:pt x="203" y="180"/>
                </a:cubicBezTo>
                <a:cubicBezTo>
                  <a:pt x="205" y="182"/>
                  <a:pt x="207" y="185"/>
                  <a:pt x="208" y="188"/>
                </a:cubicBezTo>
                <a:cubicBezTo>
                  <a:pt x="208" y="191"/>
                  <a:pt x="209" y="195"/>
                  <a:pt x="209" y="200"/>
                </a:cubicBezTo>
                <a:cubicBezTo>
                  <a:pt x="208" y="205"/>
                  <a:pt x="207" y="209"/>
                  <a:pt x="205" y="212"/>
                </a:cubicBezTo>
                <a:cubicBezTo>
                  <a:pt x="203" y="215"/>
                  <a:pt x="201" y="217"/>
                  <a:pt x="200" y="218"/>
                </a:cubicBezTo>
                <a:cubicBezTo>
                  <a:pt x="199" y="219"/>
                  <a:pt x="196" y="220"/>
                  <a:pt x="193" y="222"/>
                </a:cubicBezTo>
                <a:cubicBezTo>
                  <a:pt x="195" y="227"/>
                  <a:pt x="195" y="231"/>
                  <a:pt x="194" y="235"/>
                </a:cubicBezTo>
                <a:cubicBezTo>
                  <a:pt x="192" y="239"/>
                  <a:pt x="190" y="242"/>
                  <a:pt x="186" y="245"/>
                </a:cubicBezTo>
                <a:cubicBezTo>
                  <a:pt x="183" y="248"/>
                  <a:pt x="180" y="250"/>
                  <a:pt x="176" y="251"/>
                </a:cubicBezTo>
                <a:cubicBezTo>
                  <a:pt x="173" y="253"/>
                  <a:pt x="171" y="254"/>
                  <a:pt x="169" y="254"/>
                </a:cubicBezTo>
                <a:cubicBezTo>
                  <a:pt x="157" y="255"/>
                  <a:pt x="144" y="256"/>
                  <a:pt x="131" y="256"/>
                </a:cubicBezTo>
                <a:cubicBezTo>
                  <a:pt x="118" y="256"/>
                  <a:pt x="104" y="256"/>
                  <a:pt x="91" y="254"/>
                </a:cubicBezTo>
                <a:cubicBezTo>
                  <a:pt x="77" y="253"/>
                  <a:pt x="67" y="250"/>
                  <a:pt x="60" y="247"/>
                </a:cubicBezTo>
                <a:cubicBezTo>
                  <a:pt x="60" y="247"/>
                  <a:pt x="58" y="246"/>
                  <a:pt x="55" y="245"/>
                </a:cubicBezTo>
                <a:cubicBezTo>
                  <a:pt x="53" y="243"/>
                  <a:pt x="51" y="243"/>
                  <a:pt x="50" y="242"/>
                </a:cubicBezTo>
                <a:cubicBezTo>
                  <a:pt x="49" y="241"/>
                  <a:pt x="47" y="240"/>
                  <a:pt x="46" y="239"/>
                </a:cubicBezTo>
                <a:cubicBezTo>
                  <a:pt x="44" y="237"/>
                  <a:pt x="43" y="236"/>
                  <a:pt x="42" y="234"/>
                </a:cubicBezTo>
                <a:cubicBezTo>
                  <a:pt x="37" y="231"/>
                  <a:pt x="24" y="230"/>
                  <a:pt x="0" y="230"/>
                </a:cubicBezTo>
                <a:cubicBezTo>
                  <a:pt x="0" y="136"/>
                  <a:pt x="0" y="136"/>
                  <a:pt x="0" y="136"/>
                </a:cubicBezTo>
                <a:cubicBezTo>
                  <a:pt x="5" y="136"/>
                  <a:pt x="10" y="136"/>
                  <a:pt x="15" y="136"/>
                </a:cubicBezTo>
                <a:cubicBezTo>
                  <a:pt x="21" y="136"/>
                  <a:pt x="26" y="136"/>
                  <a:pt x="30" y="136"/>
                </a:cubicBezTo>
                <a:cubicBezTo>
                  <a:pt x="35" y="135"/>
                  <a:pt x="37" y="134"/>
                  <a:pt x="37" y="131"/>
                </a:cubicBezTo>
                <a:cubicBezTo>
                  <a:pt x="38" y="130"/>
                  <a:pt x="40" y="128"/>
                  <a:pt x="41" y="127"/>
                </a:cubicBezTo>
                <a:cubicBezTo>
                  <a:pt x="41" y="126"/>
                  <a:pt x="42" y="122"/>
                  <a:pt x="43" y="116"/>
                </a:cubicBezTo>
                <a:cubicBezTo>
                  <a:pt x="45" y="111"/>
                  <a:pt x="46" y="107"/>
                  <a:pt x="46" y="104"/>
                </a:cubicBezTo>
                <a:cubicBezTo>
                  <a:pt x="47" y="102"/>
                  <a:pt x="48" y="99"/>
                  <a:pt x="50" y="95"/>
                </a:cubicBezTo>
                <a:cubicBezTo>
                  <a:pt x="52" y="91"/>
                  <a:pt x="54" y="87"/>
                  <a:pt x="56" y="84"/>
                </a:cubicBezTo>
                <a:cubicBezTo>
                  <a:pt x="73" y="68"/>
                  <a:pt x="73" y="68"/>
                  <a:pt x="73" y="68"/>
                </a:cubicBezTo>
                <a:cubicBezTo>
                  <a:pt x="84" y="48"/>
                  <a:pt x="89" y="32"/>
                  <a:pt x="89" y="18"/>
                </a:cubicBezTo>
                <a:cubicBezTo>
                  <a:pt x="89" y="2"/>
                  <a:pt x="89" y="2"/>
                  <a:pt x="89" y="2"/>
                </a:cubicBezTo>
                <a:cubicBezTo>
                  <a:pt x="90" y="1"/>
                  <a:pt x="92" y="0"/>
                  <a:pt x="97" y="0"/>
                </a:cubicBezTo>
                <a:cubicBezTo>
                  <a:pt x="107" y="0"/>
                  <a:pt x="114" y="6"/>
                  <a:pt x="117" y="18"/>
                </a:cubicBezTo>
                <a:cubicBezTo>
                  <a:pt x="121" y="39"/>
                  <a:pt x="121" y="39"/>
                  <a:pt x="121" y="39"/>
                </a:cubicBezTo>
                <a:cubicBezTo>
                  <a:pt x="120" y="49"/>
                  <a:pt x="118" y="56"/>
                  <a:pt x="114" y="59"/>
                </a:cubicBezTo>
                <a:cubicBezTo>
                  <a:pt x="112" y="75"/>
                  <a:pt x="111" y="85"/>
                  <a:pt x="109" y="89"/>
                </a:cubicBezTo>
                <a:cubicBezTo>
                  <a:pt x="108" y="93"/>
                  <a:pt x="110" y="97"/>
                  <a:pt x="113" y="100"/>
                </a:cubicBezTo>
                <a:cubicBezTo>
                  <a:pt x="116" y="104"/>
                  <a:pt x="119" y="106"/>
                  <a:pt x="122" y="107"/>
                </a:cubicBezTo>
                <a:cubicBezTo>
                  <a:pt x="124" y="107"/>
                  <a:pt x="126" y="107"/>
                  <a:pt x="126" y="107"/>
                </a:cubicBezTo>
                <a:cubicBezTo>
                  <a:pt x="127" y="107"/>
                  <a:pt x="129" y="107"/>
                  <a:pt x="131" y="107"/>
                </a:cubicBezTo>
                <a:cubicBezTo>
                  <a:pt x="133" y="107"/>
                  <a:pt x="134" y="107"/>
                  <a:pt x="136" y="107"/>
                </a:cubicBezTo>
                <a:cubicBezTo>
                  <a:pt x="138" y="107"/>
                  <a:pt x="139" y="106"/>
                  <a:pt x="141" y="106"/>
                </a:cubicBezTo>
                <a:cubicBezTo>
                  <a:pt x="143" y="105"/>
                  <a:pt x="147" y="104"/>
                  <a:pt x="152" y="103"/>
                </a:cubicBezTo>
                <a:cubicBezTo>
                  <a:pt x="158" y="101"/>
                  <a:pt x="162" y="100"/>
                  <a:pt x="164" y="99"/>
                </a:cubicBezTo>
                <a:cubicBezTo>
                  <a:pt x="173" y="97"/>
                  <a:pt x="181" y="97"/>
                  <a:pt x="188" y="98"/>
                </a:cubicBezTo>
                <a:cubicBezTo>
                  <a:pt x="191" y="99"/>
                  <a:pt x="195" y="100"/>
                  <a:pt x="198" y="101"/>
                </a:cubicBezTo>
                <a:cubicBezTo>
                  <a:pt x="202" y="103"/>
                  <a:pt x="204" y="104"/>
                  <a:pt x="205" y="106"/>
                </a:cubicBezTo>
                <a:cubicBezTo>
                  <a:pt x="205" y="106"/>
                  <a:pt x="205" y="107"/>
                  <a:pt x="206" y="109"/>
                </a:cubicBezTo>
                <a:cubicBezTo>
                  <a:pt x="207" y="111"/>
                  <a:pt x="207" y="112"/>
                  <a:pt x="207" y="112"/>
                </a:cubicBezTo>
                <a:cubicBezTo>
                  <a:pt x="207" y="112"/>
                  <a:pt x="207" y="113"/>
                  <a:pt x="208" y="115"/>
                </a:cubicBezTo>
                <a:cubicBezTo>
                  <a:pt x="208" y="116"/>
                  <a:pt x="209" y="118"/>
                  <a:pt x="208" y="118"/>
                </a:cubicBezTo>
                <a:cubicBezTo>
                  <a:pt x="208" y="119"/>
                  <a:pt x="208" y="120"/>
                  <a:pt x="208" y="123"/>
                </a:cubicBezTo>
                <a:cubicBezTo>
                  <a:pt x="208" y="125"/>
                  <a:pt x="206" y="129"/>
                  <a:pt x="203" y="136"/>
                </a:cubicBezTo>
                <a:cubicBezTo>
                  <a:pt x="203" y="136"/>
                  <a:pt x="204" y="137"/>
                  <a:pt x="205" y="139"/>
                </a:cubicBezTo>
                <a:cubicBezTo>
                  <a:pt x="206" y="140"/>
                  <a:pt x="207" y="141"/>
                  <a:pt x="207" y="141"/>
                </a:cubicBezTo>
                <a:cubicBezTo>
                  <a:pt x="207" y="142"/>
                  <a:pt x="208" y="143"/>
                  <a:pt x="209" y="144"/>
                </a:cubicBezTo>
                <a:cubicBezTo>
                  <a:pt x="209" y="145"/>
                  <a:pt x="210" y="146"/>
                  <a:pt x="210" y="147"/>
                </a:cubicBezTo>
                <a:cubicBezTo>
                  <a:pt x="210" y="148"/>
                  <a:pt x="211" y="149"/>
                  <a:pt x="211" y="150"/>
                </a:cubicBezTo>
                <a:cubicBezTo>
                  <a:pt x="211" y="152"/>
                  <a:pt x="212" y="153"/>
                  <a:pt x="212" y="155"/>
                </a:cubicBezTo>
                <a:cubicBezTo>
                  <a:pt x="212" y="156"/>
                  <a:pt x="212" y="158"/>
                  <a:pt x="212" y="1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04" tIns="45702" rIns="91404" bIns="45702"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034"/>
            <a:endParaRPr lang="zh-CN" altLang="en-US" sz="1799" dirty="0">
              <a:solidFill>
                <a:srgbClr val="000000"/>
              </a:solidFill>
              <a:latin typeface="优设标题黑" panose="00000500000000000000" pitchFamily="2" charset="-122"/>
              <a:ea typeface="优设标题黑" panose="00000500000000000000" pitchFamily="2" charset="-122"/>
            </a:endParaRPr>
          </a:p>
        </p:txBody>
      </p:sp>
      <p:sp>
        <p:nvSpPr>
          <p:cNvPr id="59" name="130313">
            <a:extLst>
              <a:ext uri="{FF2B5EF4-FFF2-40B4-BE49-F238E27FC236}">
                <a16:creationId xmlns:a16="http://schemas.microsoft.com/office/drawing/2014/main" id="{DFAA0C5E-D9C1-4094-9FA1-3A61F1161C54}"/>
              </a:ext>
            </a:extLst>
          </p:cNvPr>
          <p:cNvSpPr/>
          <p:nvPr/>
        </p:nvSpPr>
        <p:spPr>
          <a:xfrm>
            <a:off x="7716302" y="4747417"/>
            <a:ext cx="431591" cy="429565"/>
          </a:xfrm>
          <a:custGeom>
            <a:avLst/>
            <a:gdLst>
              <a:gd name="connsiteX0" fmla="*/ 262525 w 338138"/>
              <a:gd name="connsiteY0" fmla="*/ 84138 h 336551"/>
              <a:gd name="connsiteX1" fmla="*/ 314260 w 338138"/>
              <a:gd name="connsiteY1" fmla="*/ 84138 h 336551"/>
              <a:gd name="connsiteX2" fmla="*/ 338138 w 338138"/>
              <a:gd name="connsiteY2" fmla="*/ 107802 h 336551"/>
              <a:gd name="connsiteX3" fmla="*/ 338138 w 338138"/>
              <a:gd name="connsiteY3" fmla="*/ 191940 h 336551"/>
              <a:gd name="connsiteX4" fmla="*/ 314260 w 338138"/>
              <a:gd name="connsiteY4" fmla="*/ 216918 h 336551"/>
              <a:gd name="connsiteX5" fmla="*/ 314260 w 338138"/>
              <a:gd name="connsiteY5" fmla="*/ 336551 h 336551"/>
              <a:gd name="connsiteX6" fmla="*/ 241300 w 338138"/>
              <a:gd name="connsiteY6" fmla="*/ 336551 h 336551"/>
              <a:gd name="connsiteX7" fmla="*/ 241300 w 338138"/>
              <a:gd name="connsiteY7" fmla="*/ 240582 h 336551"/>
              <a:gd name="connsiteX8" fmla="*/ 265178 w 338138"/>
              <a:gd name="connsiteY8" fmla="*/ 216918 h 336551"/>
              <a:gd name="connsiteX9" fmla="*/ 265178 w 338138"/>
              <a:gd name="connsiteY9" fmla="*/ 95970 h 336551"/>
              <a:gd name="connsiteX10" fmla="*/ 262525 w 338138"/>
              <a:gd name="connsiteY10" fmla="*/ 84138 h 336551"/>
              <a:gd name="connsiteX11" fmla="*/ 120477 w 338138"/>
              <a:gd name="connsiteY11" fmla="*/ 84138 h 336551"/>
              <a:gd name="connsiteX12" fmla="*/ 217661 w 338138"/>
              <a:gd name="connsiteY12" fmla="*/ 84138 h 336551"/>
              <a:gd name="connsiteX13" fmla="*/ 241300 w 338138"/>
              <a:gd name="connsiteY13" fmla="*/ 107802 h 336551"/>
              <a:gd name="connsiteX14" fmla="*/ 241300 w 338138"/>
              <a:gd name="connsiteY14" fmla="*/ 191940 h 336551"/>
              <a:gd name="connsiteX15" fmla="*/ 217661 w 338138"/>
              <a:gd name="connsiteY15" fmla="*/ 216918 h 336551"/>
              <a:gd name="connsiteX16" fmla="*/ 217661 w 338138"/>
              <a:gd name="connsiteY16" fmla="*/ 336551 h 336551"/>
              <a:gd name="connsiteX17" fmla="*/ 120477 w 338138"/>
              <a:gd name="connsiteY17" fmla="*/ 336551 h 336551"/>
              <a:gd name="connsiteX18" fmla="*/ 120477 w 338138"/>
              <a:gd name="connsiteY18" fmla="*/ 216918 h 336551"/>
              <a:gd name="connsiteX19" fmla="*/ 96837 w 338138"/>
              <a:gd name="connsiteY19" fmla="*/ 191940 h 336551"/>
              <a:gd name="connsiteX20" fmla="*/ 96837 w 338138"/>
              <a:gd name="connsiteY20" fmla="*/ 107802 h 336551"/>
              <a:gd name="connsiteX21" fmla="*/ 120477 w 338138"/>
              <a:gd name="connsiteY21" fmla="*/ 84138 h 336551"/>
              <a:gd name="connsiteX22" fmla="*/ 23878 w 338138"/>
              <a:gd name="connsiteY22" fmla="*/ 84138 h 336551"/>
              <a:gd name="connsiteX23" fmla="*/ 75613 w 338138"/>
              <a:gd name="connsiteY23" fmla="*/ 84138 h 336551"/>
              <a:gd name="connsiteX24" fmla="*/ 72960 w 338138"/>
              <a:gd name="connsiteY24" fmla="*/ 95970 h 336551"/>
              <a:gd name="connsiteX25" fmla="*/ 72960 w 338138"/>
              <a:gd name="connsiteY25" fmla="*/ 216918 h 336551"/>
              <a:gd name="connsiteX26" fmla="*/ 96838 w 338138"/>
              <a:gd name="connsiteY26" fmla="*/ 240582 h 336551"/>
              <a:gd name="connsiteX27" fmla="*/ 96838 w 338138"/>
              <a:gd name="connsiteY27" fmla="*/ 336551 h 336551"/>
              <a:gd name="connsiteX28" fmla="*/ 23878 w 338138"/>
              <a:gd name="connsiteY28" fmla="*/ 336551 h 336551"/>
              <a:gd name="connsiteX29" fmla="*/ 23878 w 338138"/>
              <a:gd name="connsiteY29" fmla="*/ 216918 h 336551"/>
              <a:gd name="connsiteX30" fmla="*/ 0 w 338138"/>
              <a:gd name="connsiteY30" fmla="*/ 191940 h 336551"/>
              <a:gd name="connsiteX31" fmla="*/ 0 w 338138"/>
              <a:gd name="connsiteY31" fmla="*/ 107802 h 336551"/>
              <a:gd name="connsiteX32" fmla="*/ 23878 w 338138"/>
              <a:gd name="connsiteY32" fmla="*/ 84138 h 336551"/>
              <a:gd name="connsiteX33" fmla="*/ 265257 w 338138"/>
              <a:gd name="connsiteY33" fmla="*/ 0 h 336551"/>
              <a:gd name="connsiteX34" fmla="*/ 301625 w 338138"/>
              <a:gd name="connsiteY34" fmla="*/ 35069 h 336551"/>
              <a:gd name="connsiteX35" fmla="*/ 265257 w 338138"/>
              <a:gd name="connsiteY35" fmla="*/ 71438 h 336551"/>
              <a:gd name="connsiteX36" fmla="*/ 248371 w 338138"/>
              <a:gd name="connsiteY36" fmla="*/ 66242 h 336551"/>
              <a:gd name="connsiteX37" fmla="*/ 245774 w 338138"/>
              <a:gd name="connsiteY37" fmla="*/ 64944 h 336551"/>
              <a:gd name="connsiteX38" fmla="*/ 230187 w 338138"/>
              <a:gd name="connsiteY38" fmla="*/ 35069 h 336551"/>
              <a:gd name="connsiteX39" fmla="*/ 265257 w 338138"/>
              <a:gd name="connsiteY39" fmla="*/ 0 h 336551"/>
              <a:gd name="connsiteX40" fmla="*/ 169069 w 338138"/>
              <a:gd name="connsiteY40" fmla="*/ 0 h 336551"/>
              <a:gd name="connsiteX41" fmla="*/ 204788 w 338138"/>
              <a:gd name="connsiteY41" fmla="*/ 35719 h 336551"/>
              <a:gd name="connsiteX42" fmla="*/ 169069 w 338138"/>
              <a:gd name="connsiteY42" fmla="*/ 71438 h 336551"/>
              <a:gd name="connsiteX43" fmla="*/ 133350 w 338138"/>
              <a:gd name="connsiteY43" fmla="*/ 35719 h 336551"/>
              <a:gd name="connsiteX44" fmla="*/ 169069 w 338138"/>
              <a:gd name="connsiteY44" fmla="*/ 0 h 336551"/>
              <a:gd name="connsiteX45" fmla="*/ 72880 w 338138"/>
              <a:gd name="connsiteY45" fmla="*/ 0 h 336551"/>
              <a:gd name="connsiteX46" fmla="*/ 107950 w 338138"/>
              <a:gd name="connsiteY46" fmla="*/ 35069 h 336551"/>
              <a:gd name="connsiteX47" fmla="*/ 92363 w 338138"/>
              <a:gd name="connsiteY47" fmla="*/ 64944 h 336551"/>
              <a:gd name="connsiteX48" fmla="*/ 89766 w 338138"/>
              <a:gd name="connsiteY48" fmla="*/ 66242 h 336551"/>
              <a:gd name="connsiteX49" fmla="*/ 72880 w 338138"/>
              <a:gd name="connsiteY49" fmla="*/ 71438 h 336551"/>
              <a:gd name="connsiteX50" fmla="*/ 36512 w 338138"/>
              <a:gd name="connsiteY50" fmla="*/ 35069 h 336551"/>
              <a:gd name="connsiteX51" fmla="*/ 72880 w 338138"/>
              <a:gd name="connsiteY51"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6551">
                <a:moveTo>
                  <a:pt x="262525" y="84138"/>
                </a:moveTo>
                <a:cubicBezTo>
                  <a:pt x="262525" y="84138"/>
                  <a:pt x="262525" y="84138"/>
                  <a:pt x="314260" y="84138"/>
                </a:cubicBezTo>
                <a:cubicBezTo>
                  <a:pt x="338138" y="84138"/>
                  <a:pt x="338138" y="107802"/>
                  <a:pt x="338138" y="107802"/>
                </a:cubicBezTo>
                <a:cubicBezTo>
                  <a:pt x="338138" y="107802"/>
                  <a:pt x="338138" y="107802"/>
                  <a:pt x="338138" y="191940"/>
                </a:cubicBezTo>
                <a:cubicBezTo>
                  <a:pt x="338138" y="216918"/>
                  <a:pt x="314260" y="216918"/>
                  <a:pt x="314260" y="216918"/>
                </a:cubicBezTo>
                <a:cubicBezTo>
                  <a:pt x="314260" y="216918"/>
                  <a:pt x="314260" y="216918"/>
                  <a:pt x="314260" y="336551"/>
                </a:cubicBezTo>
                <a:cubicBezTo>
                  <a:pt x="314260" y="336551"/>
                  <a:pt x="314260" y="336551"/>
                  <a:pt x="241300" y="336551"/>
                </a:cubicBezTo>
                <a:cubicBezTo>
                  <a:pt x="241300" y="336551"/>
                  <a:pt x="241300" y="336551"/>
                  <a:pt x="241300" y="240582"/>
                </a:cubicBezTo>
                <a:cubicBezTo>
                  <a:pt x="241300" y="240582"/>
                  <a:pt x="265178" y="240582"/>
                  <a:pt x="265178" y="216918"/>
                </a:cubicBezTo>
                <a:cubicBezTo>
                  <a:pt x="265178" y="216918"/>
                  <a:pt x="265178" y="216918"/>
                  <a:pt x="265178" y="95970"/>
                </a:cubicBezTo>
                <a:cubicBezTo>
                  <a:pt x="265178" y="95970"/>
                  <a:pt x="265178" y="90711"/>
                  <a:pt x="262525" y="84138"/>
                </a:cubicBezTo>
                <a:close/>
                <a:moveTo>
                  <a:pt x="120477" y="84138"/>
                </a:moveTo>
                <a:cubicBezTo>
                  <a:pt x="120477" y="84138"/>
                  <a:pt x="120477" y="84138"/>
                  <a:pt x="217661" y="84138"/>
                </a:cubicBezTo>
                <a:cubicBezTo>
                  <a:pt x="241300" y="84138"/>
                  <a:pt x="241300" y="107802"/>
                  <a:pt x="241300" y="107802"/>
                </a:cubicBezTo>
                <a:lnTo>
                  <a:pt x="241300" y="191940"/>
                </a:lnTo>
                <a:cubicBezTo>
                  <a:pt x="241300" y="216918"/>
                  <a:pt x="217661" y="216918"/>
                  <a:pt x="217661" y="216918"/>
                </a:cubicBezTo>
                <a:cubicBezTo>
                  <a:pt x="217661" y="216918"/>
                  <a:pt x="217661" y="216918"/>
                  <a:pt x="217661" y="336551"/>
                </a:cubicBezTo>
                <a:cubicBezTo>
                  <a:pt x="217661" y="336551"/>
                  <a:pt x="217661" y="336551"/>
                  <a:pt x="120477" y="336551"/>
                </a:cubicBezTo>
                <a:cubicBezTo>
                  <a:pt x="120477" y="336551"/>
                  <a:pt x="120477" y="336551"/>
                  <a:pt x="120477" y="216918"/>
                </a:cubicBezTo>
                <a:cubicBezTo>
                  <a:pt x="120477" y="216918"/>
                  <a:pt x="96837" y="216918"/>
                  <a:pt x="96837" y="191940"/>
                </a:cubicBezTo>
                <a:cubicBezTo>
                  <a:pt x="96837" y="191940"/>
                  <a:pt x="96837" y="191940"/>
                  <a:pt x="96837" y="107802"/>
                </a:cubicBezTo>
                <a:cubicBezTo>
                  <a:pt x="96837" y="84138"/>
                  <a:pt x="120477" y="84138"/>
                  <a:pt x="120477" y="84138"/>
                </a:cubicBezTo>
                <a:close/>
                <a:moveTo>
                  <a:pt x="23878" y="84138"/>
                </a:moveTo>
                <a:cubicBezTo>
                  <a:pt x="23878" y="84138"/>
                  <a:pt x="23878" y="84138"/>
                  <a:pt x="75613" y="84138"/>
                </a:cubicBezTo>
                <a:cubicBezTo>
                  <a:pt x="72960" y="90711"/>
                  <a:pt x="72960" y="95970"/>
                  <a:pt x="72960" y="95970"/>
                </a:cubicBezTo>
                <a:cubicBezTo>
                  <a:pt x="72960" y="95970"/>
                  <a:pt x="72960" y="95970"/>
                  <a:pt x="72960" y="216918"/>
                </a:cubicBezTo>
                <a:cubicBezTo>
                  <a:pt x="72960" y="240582"/>
                  <a:pt x="96838" y="240582"/>
                  <a:pt x="96838" y="240582"/>
                </a:cubicBezTo>
                <a:cubicBezTo>
                  <a:pt x="96838" y="240582"/>
                  <a:pt x="96838" y="240582"/>
                  <a:pt x="96838" y="336551"/>
                </a:cubicBezTo>
                <a:cubicBezTo>
                  <a:pt x="96838" y="336551"/>
                  <a:pt x="96838" y="336551"/>
                  <a:pt x="23878" y="336551"/>
                </a:cubicBezTo>
                <a:cubicBezTo>
                  <a:pt x="23878" y="336551"/>
                  <a:pt x="23878" y="336551"/>
                  <a:pt x="23878" y="216918"/>
                </a:cubicBezTo>
                <a:cubicBezTo>
                  <a:pt x="23878" y="216918"/>
                  <a:pt x="0" y="216918"/>
                  <a:pt x="0" y="191940"/>
                </a:cubicBezTo>
                <a:cubicBezTo>
                  <a:pt x="0" y="191940"/>
                  <a:pt x="0" y="191940"/>
                  <a:pt x="0" y="107802"/>
                </a:cubicBezTo>
                <a:cubicBezTo>
                  <a:pt x="0" y="84138"/>
                  <a:pt x="23878" y="84138"/>
                  <a:pt x="23878" y="84138"/>
                </a:cubicBezTo>
                <a:close/>
                <a:moveTo>
                  <a:pt x="265257" y="0"/>
                </a:moveTo>
                <a:cubicBezTo>
                  <a:pt x="284740" y="0"/>
                  <a:pt x="301625" y="15586"/>
                  <a:pt x="301625" y="35069"/>
                </a:cubicBezTo>
                <a:cubicBezTo>
                  <a:pt x="301625" y="55851"/>
                  <a:pt x="284740" y="71438"/>
                  <a:pt x="265257" y="71438"/>
                </a:cubicBezTo>
                <a:cubicBezTo>
                  <a:pt x="258762" y="71438"/>
                  <a:pt x="253567" y="70139"/>
                  <a:pt x="248371" y="66242"/>
                </a:cubicBezTo>
                <a:cubicBezTo>
                  <a:pt x="248371" y="66242"/>
                  <a:pt x="247072" y="66242"/>
                  <a:pt x="245774" y="64944"/>
                </a:cubicBezTo>
                <a:cubicBezTo>
                  <a:pt x="236681" y="59748"/>
                  <a:pt x="230187" y="48058"/>
                  <a:pt x="230187" y="35069"/>
                </a:cubicBezTo>
                <a:cubicBezTo>
                  <a:pt x="230187" y="15586"/>
                  <a:pt x="245774" y="0"/>
                  <a:pt x="265257" y="0"/>
                </a:cubicBezTo>
                <a:close/>
                <a:moveTo>
                  <a:pt x="169069" y="0"/>
                </a:moveTo>
                <a:cubicBezTo>
                  <a:pt x="188796" y="0"/>
                  <a:pt x="204788" y="15992"/>
                  <a:pt x="204788" y="35719"/>
                </a:cubicBezTo>
                <a:cubicBezTo>
                  <a:pt x="204788" y="55446"/>
                  <a:pt x="188796" y="71438"/>
                  <a:pt x="169069" y="71438"/>
                </a:cubicBezTo>
                <a:cubicBezTo>
                  <a:pt x="149342" y="71438"/>
                  <a:pt x="133350" y="55446"/>
                  <a:pt x="133350" y="35719"/>
                </a:cubicBezTo>
                <a:cubicBezTo>
                  <a:pt x="133350" y="15992"/>
                  <a:pt x="149342" y="0"/>
                  <a:pt x="169069" y="0"/>
                </a:cubicBezTo>
                <a:close/>
                <a:moveTo>
                  <a:pt x="72880" y="0"/>
                </a:moveTo>
                <a:cubicBezTo>
                  <a:pt x="92363" y="0"/>
                  <a:pt x="107950" y="15586"/>
                  <a:pt x="107950" y="35069"/>
                </a:cubicBezTo>
                <a:cubicBezTo>
                  <a:pt x="107950" y="48058"/>
                  <a:pt x="101456" y="59748"/>
                  <a:pt x="92363" y="64944"/>
                </a:cubicBezTo>
                <a:cubicBezTo>
                  <a:pt x="91065" y="66242"/>
                  <a:pt x="89766" y="66242"/>
                  <a:pt x="89766" y="66242"/>
                </a:cubicBezTo>
                <a:cubicBezTo>
                  <a:pt x="84570" y="70139"/>
                  <a:pt x="79375" y="71438"/>
                  <a:pt x="72880" y="71438"/>
                </a:cubicBezTo>
                <a:cubicBezTo>
                  <a:pt x="53397" y="71438"/>
                  <a:pt x="36512" y="55851"/>
                  <a:pt x="36512" y="35069"/>
                </a:cubicBezTo>
                <a:cubicBezTo>
                  <a:pt x="36512" y="15586"/>
                  <a:pt x="53397" y="0"/>
                  <a:pt x="728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04" tIns="45702" rIns="91404" bIns="45702"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034"/>
            <a:endParaRPr lang="zh-CN" altLang="en-US" sz="1799" dirty="0">
              <a:solidFill>
                <a:srgbClr val="000000"/>
              </a:solidFill>
              <a:latin typeface="优设标题黑" panose="00000500000000000000" pitchFamily="2" charset="-122"/>
              <a:ea typeface="优设标题黑" panose="00000500000000000000" pitchFamily="2" charset="-122"/>
            </a:endParaRPr>
          </a:p>
        </p:txBody>
      </p:sp>
      <p:sp>
        <p:nvSpPr>
          <p:cNvPr id="64" name="347014">
            <a:extLst>
              <a:ext uri="{FF2B5EF4-FFF2-40B4-BE49-F238E27FC236}">
                <a16:creationId xmlns:a16="http://schemas.microsoft.com/office/drawing/2014/main" id="{F9180576-2D11-4C5A-A430-792177D9271C}"/>
              </a:ext>
            </a:extLst>
          </p:cNvPr>
          <p:cNvSpPr/>
          <p:nvPr/>
        </p:nvSpPr>
        <p:spPr bwMode="auto">
          <a:xfrm>
            <a:off x="4914837" y="2412086"/>
            <a:ext cx="2346425" cy="2346425"/>
          </a:xfrm>
          <a:prstGeom prst="ellipse">
            <a:avLst/>
          </a:prstGeom>
          <a:solidFill>
            <a:schemeClr val="bg1">
              <a:lumMod val="75000"/>
            </a:schemeClr>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668" fontAlgn="base">
              <a:spcBef>
                <a:spcPct val="0"/>
              </a:spcBef>
              <a:spcAft>
                <a:spcPct val="0"/>
              </a:spcAft>
              <a:defRPr/>
            </a:pPr>
            <a:r>
              <a:rPr lang="zh-CN" altLang="en-US" sz="4398" b="1" dirty="0">
                <a:solidFill>
                  <a:srgbClr val="FFFFFF"/>
                </a:solidFill>
                <a:latin typeface="优设标题黑" panose="00000500000000000000" pitchFamily="2" charset="-122"/>
                <a:ea typeface="优设标题黑" panose="00000500000000000000" pitchFamily="2" charset="-122"/>
              </a:rPr>
              <a:t>发展</a:t>
            </a:r>
            <a:endParaRPr lang="en-US" altLang="zh-CN" sz="4398" b="1" dirty="0">
              <a:solidFill>
                <a:srgbClr val="FFFFFF"/>
              </a:solidFill>
              <a:latin typeface="优设标题黑" panose="00000500000000000000" pitchFamily="2" charset="-122"/>
              <a:ea typeface="优设标题黑" panose="00000500000000000000" pitchFamily="2" charset="-122"/>
            </a:endParaRPr>
          </a:p>
          <a:p>
            <a:pPr algn="ctr" defTabSz="913668" fontAlgn="base">
              <a:spcBef>
                <a:spcPct val="0"/>
              </a:spcBef>
              <a:spcAft>
                <a:spcPct val="0"/>
              </a:spcAft>
              <a:defRPr/>
            </a:pPr>
            <a:r>
              <a:rPr lang="zh-CN" altLang="en-US" sz="4398" b="1" dirty="0">
                <a:solidFill>
                  <a:srgbClr val="FFFFFF"/>
                </a:solidFill>
                <a:latin typeface="优设标题黑" panose="00000500000000000000" pitchFamily="2" charset="-122"/>
                <a:ea typeface="优设标题黑" panose="00000500000000000000" pitchFamily="2" charset="-122"/>
              </a:rPr>
              <a:t>现状</a:t>
            </a:r>
          </a:p>
        </p:txBody>
      </p:sp>
      <p:sp>
        <p:nvSpPr>
          <p:cNvPr id="2" name="613131">
            <a:extLst>
              <a:ext uri="{FF2B5EF4-FFF2-40B4-BE49-F238E27FC236}">
                <a16:creationId xmlns:a16="http://schemas.microsoft.com/office/drawing/2014/main" id="{363185EE-C4FE-88BC-A85F-93EDE49BBD69}"/>
              </a:ext>
            </a:extLst>
          </p:cNvPr>
          <p:cNvSpPr/>
          <p:nvPr/>
        </p:nvSpPr>
        <p:spPr>
          <a:xfrm>
            <a:off x="3969482" y="1044632"/>
            <a:ext cx="4698723"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直播电商发展现状</a:t>
            </a:r>
          </a:p>
        </p:txBody>
      </p:sp>
    </p:spTree>
    <p:extLst>
      <p:ext uri="{BB962C8B-B14F-4D97-AF65-F5344CB8AC3E}">
        <p14:creationId xmlns:p14="http://schemas.microsoft.com/office/powerpoint/2010/main" val="3879758056"/>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413870">
            <a:extLst>
              <a:ext uri="{FF2B5EF4-FFF2-40B4-BE49-F238E27FC236}">
                <a16:creationId xmlns:a16="http://schemas.microsoft.com/office/drawing/2014/main" id="{52978506-3C86-4A6A-AB34-76108D905BC6}"/>
              </a:ext>
            </a:extLst>
          </p:cNvPr>
          <p:cNvSpPr/>
          <p:nvPr>
            <p:custDataLst>
              <p:tags r:id="rId1"/>
            </p:custDataLst>
          </p:nvPr>
        </p:nvSpPr>
        <p:spPr>
          <a:xfrm>
            <a:off x="4761656" y="2642626"/>
            <a:ext cx="2486629" cy="2485802"/>
          </a:xfrm>
          <a:prstGeom prst="ellipse">
            <a:avLst/>
          </a:prstGeom>
          <a:solidFill>
            <a:schemeClr val="bg1">
              <a:lumMod val="75000"/>
            </a:schemeClr>
          </a:solidFill>
          <a:ln w="12700" cap="flat" cmpd="sng" algn="ctr">
            <a:noFill/>
            <a:prstDash val="solid"/>
            <a:miter lim="800000"/>
          </a:ln>
          <a:effectLst/>
        </p:spPr>
        <p:style>
          <a:lnRef idx="2">
            <a:srgbClr val="3F3F3F">
              <a:shade val="50000"/>
            </a:srgbClr>
          </a:lnRef>
          <a:fillRef idx="1">
            <a:srgbClr val="3F3F3F"/>
          </a:fillRef>
          <a:effectRef idx="0">
            <a:srgbClr val="3F3F3F"/>
          </a:effectRef>
          <a:fontRef idx="minor">
            <a:srgbClr val="FFFFFF"/>
          </a:fontRef>
        </p:style>
        <p:txBody>
          <a:bodyPr anchor="ctr"/>
          <a:lstStyle/>
          <a:p>
            <a:pPr algn="ctr" defTabSz="914034">
              <a:lnSpc>
                <a:spcPct val="130000"/>
              </a:lnSpc>
            </a:pPr>
            <a:endParaRPr sz="1799" dirty="0">
              <a:solidFill>
                <a:srgbClr val="000000"/>
              </a:solidFill>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36" name="258041">
            <a:extLst>
              <a:ext uri="{FF2B5EF4-FFF2-40B4-BE49-F238E27FC236}">
                <a16:creationId xmlns:a16="http://schemas.microsoft.com/office/drawing/2014/main" id="{8C783B55-C7C4-4081-A1D0-B3FCE4AD9828}"/>
              </a:ext>
            </a:extLst>
          </p:cNvPr>
          <p:cNvSpPr/>
          <p:nvPr>
            <p:custDataLst>
              <p:tags r:id="rId2"/>
            </p:custDataLst>
          </p:nvPr>
        </p:nvSpPr>
        <p:spPr>
          <a:xfrm rot="1309332" flipH="1" flipV="1">
            <a:off x="4009918" y="1838460"/>
            <a:ext cx="3996454" cy="3996452"/>
          </a:xfrm>
          <a:prstGeom prst="blockArc">
            <a:avLst>
              <a:gd name="adj1" fmla="val 21599999"/>
              <a:gd name="adj2" fmla="val 8180671"/>
              <a:gd name="adj3" fmla="val 11913"/>
            </a:avLst>
          </a:prstGeom>
          <a:solidFill>
            <a:srgbClr val="0760D9"/>
          </a:solidFill>
          <a:ln>
            <a:noFill/>
          </a:ln>
        </p:spPr>
        <p:style>
          <a:lnRef idx="2">
            <a:srgbClr val="3F3F3F">
              <a:shade val="50000"/>
            </a:srgbClr>
          </a:lnRef>
          <a:fillRef idx="1">
            <a:srgbClr val="3F3F3F"/>
          </a:fillRef>
          <a:effectRef idx="0">
            <a:srgbClr val="3F3F3F"/>
          </a:effectRef>
          <a:fontRef idx="minor">
            <a:srgbClr val="FFFFFF"/>
          </a:fontRef>
        </p:style>
        <p:txBody>
          <a:bodyPr anchor="ctr"/>
          <a:lstStyle/>
          <a:p>
            <a:pPr algn="ctr" defTabSz="914034">
              <a:lnSpc>
                <a:spcPct val="130000"/>
              </a:lnSpc>
            </a:pPr>
            <a:endParaRPr sz="1799">
              <a:solidFill>
                <a:srgbClr val="000000"/>
              </a:solidFill>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37" name="620471">
            <a:extLst>
              <a:ext uri="{FF2B5EF4-FFF2-40B4-BE49-F238E27FC236}">
                <a16:creationId xmlns:a16="http://schemas.microsoft.com/office/drawing/2014/main" id="{ED0BDBA0-D0C5-47C8-8D6A-D4BFBB04C6FC}"/>
              </a:ext>
            </a:extLst>
          </p:cNvPr>
          <p:cNvSpPr/>
          <p:nvPr>
            <p:custDataLst>
              <p:tags r:id="rId3"/>
            </p:custDataLst>
          </p:nvPr>
        </p:nvSpPr>
        <p:spPr>
          <a:xfrm rot="20209332" flipH="1" flipV="1">
            <a:off x="7362424" y="3123943"/>
            <a:ext cx="821101" cy="707845"/>
          </a:xfrm>
          <a:prstGeom prst="triangle">
            <a:avLst/>
          </a:prstGeom>
          <a:solidFill>
            <a:srgbClr val="0760D9"/>
          </a:solidFill>
          <a:ln>
            <a:noFill/>
          </a:ln>
        </p:spPr>
        <p:style>
          <a:lnRef idx="2">
            <a:srgbClr val="3F3F3F">
              <a:shade val="50000"/>
            </a:srgbClr>
          </a:lnRef>
          <a:fillRef idx="1">
            <a:srgbClr val="3F3F3F"/>
          </a:fillRef>
          <a:effectRef idx="0">
            <a:srgbClr val="3F3F3F"/>
          </a:effectRef>
          <a:fontRef idx="minor">
            <a:srgbClr val="FFFFFF"/>
          </a:fontRef>
        </p:style>
        <p:txBody>
          <a:bodyPr anchor="ctr"/>
          <a:lstStyle/>
          <a:p>
            <a:pPr algn="ctr" defTabSz="914034">
              <a:lnSpc>
                <a:spcPct val="130000"/>
              </a:lnSpc>
            </a:pPr>
            <a:endParaRPr sz="1799">
              <a:solidFill>
                <a:srgbClr val="000000"/>
              </a:solidFill>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38" name="992891">
            <a:extLst>
              <a:ext uri="{FF2B5EF4-FFF2-40B4-BE49-F238E27FC236}">
                <a16:creationId xmlns:a16="http://schemas.microsoft.com/office/drawing/2014/main" id="{60A3E206-5076-4A9D-ADA8-37FC26A3EA48}"/>
              </a:ext>
            </a:extLst>
          </p:cNvPr>
          <p:cNvSpPr/>
          <p:nvPr>
            <p:custDataLst>
              <p:tags r:id="rId4"/>
            </p:custDataLst>
          </p:nvPr>
        </p:nvSpPr>
        <p:spPr>
          <a:xfrm rot="1309332">
            <a:off x="4009918" y="1838460"/>
            <a:ext cx="3996454" cy="3996452"/>
          </a:xfrm>
          <a:prstGeom prst="blockArc">
            <a:avLst>
              <a:gd name="adj1" fmla="val 21599999"/>
              <a:gd name="adj2" fmla="val 8180671"/>
              <a:gd name="adj3" fmla="val 11913"/>
            </a:avLst>
          </a:prstGeom>
          <a:solidFill>
            <a:srgbClr val="FFC000"/>
          </a:solidFill>
          <a:ln>
            <a:noFill/>
          </a:ln>
        </p:spPr>
        <p:style>
          <a:lnRef idx="2">
            <a:srgbClr val="3F3F3F">
              <a:shade val="50000"/>
            </a:srgbClr>
          </a:lnRef>
          <a:fillRef idx="1">
            <a:srgbClr val="3F3F3F"/>
          </a:fillRef>
          <a:effectRef idx="0">
            <a:srgbClr val="3F3F3F"/>
          </a:effectRef>
          <a:fontRef idx="minor">
            <a:srgbClr val="FFFFFF"/>
          </a:fontRef>
        </p:style>
        <p:txBody>
          <a:bodyPr anchor="ctr"/>
          <a:lstStyle/>
          <a:p>
            <a:pPr algn="ctr" defTabSz="914034">
              <a:lnSpc>
                <a:spcPct val="130000"/>
              </a:lnSpc>
            </a:pPr>
            <a:endParaRPr sz="1799">
              <a:solidFill>
                <a:srgbClr val="000000"/>
              </a:solidFill>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39" name="837072">
            <a:extLst>
              <a:ext uri="{FF2B5EF4-FFF2-40B4-BE49-F238E27FC236}">
                <a16:creationId xmlns:a16="http://schemas.microsoft.com/office/drawing/2014/main" id="{00CD3C35-5E5E-4F05-9CA8-EF638A1AC29A}"/>
              </a:ext>
            </a:extLst>
          </p:cNvPr>
          <p:cNvSpPr/>
          <p:nvPr>
            <p:custDataLst>
              <p:tags r:id="rId5"/>
            </p:custDataLst>
          </p:nvPr>
        </p:nvSpPr>
        <p:spPr>
          <a:xfrm rot="9409332" flipV="1">
            <a:off x="3834473" y="3864413"/>
            <a:ext cx="821100" cy="707845"/>
          </a:xfrm>
          <a:prstGeom prst="triangle">
            <a:avLst/>
          </a:prstGeom>
          <a:solidFill>
            <a:srgbClr val="FFC000"/>
          </a:solidFill>
          <a:ln>
            <a:noFill/>
          </a:ln>
        </p:spPr>
        <p:style>
          <a:lnRef idx="2">
            <a:srgbClr val="3F3F3F">
              <a:shade val="50000"/>
            </a:srgbClr>
          </a:lnRef>
          <a:fillRef idx="1">
            <a:srgbClr val="3F3F3F"/>
          </a:fillRef>
          <a:effectRef idx="0">
            <a:srgbClr val="3F3F3F"/>
          </a:effectRef>
          <a:fontRef idx="minor">
            <a:srgbClr val="FFFFFF"/>
          </a:fontRef>
        </p:style>
        <p:txBody>
          <a:bodyPr anchor="ctr"/>
          <a:lstStyle/>
          <a:p>
            <a:pPr algn="ctr" defTabSz="914034">
              <a:lnSpc>
                <a:spcPct val="130000"/>
              </a:lnSpc>
            </a:pPr>
            <a:endParaRPr sz="1799">
              <a:solidFill>
                <a:srgbClr val="000000"/>
              </a:solidFill>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40" name="199492">
            <a:extLst>
              <a:ext uri="{FF2B5EF4-FFF2-40B4-BE49-F238E27FC236}">
                <a16:creationId xmlns:a16="http://schemas.microsoft.com/office/drawing/2014/main" id="{ED866A61-4048-4FE4-B456-C78AE6AE9C68}"/>
              </a:ext>
            </a:extLst>
          </p:cNvPr>
          <p:cNvSpPr/>
          <p:nvPr>
            <p:custDataLst>
              <p:tags r:id="rId6"/>
            </p:custDataLst>
          </p:nvPr>
        </p:nvSpPr>
        <p:spPr>
          <a:xfrm rot="1309332">
            <a:off x="7560427" y="3502551"/>
            <a:ext cx="809888" cy="809888"/>
          </a:xfrm>
          <a:prstGeom prst="ellipse">
            <a:avLst/>
          </a:prstGeom>
          <a:solidFill>
            <a:srgbClr val="0760D9"/>
          </a:solidFill>
          <a:ln w="57150" cap="flat" cmpd="sng" algn="ctr">
            <a:solidFill>
              <a:schemeClr val="bg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defPPr>
              <a:defRPr lang="zh-CN"/>
            </a:defPPr>
            <a:lvl1pPr marL="0" algn="l" defTabSz="913765" rtl="0" eaLnBrk="1" latinLnBrk="0" hangingPunct="1">
              <a:defRPr sz="1800" kern="1200">
                <a:solidFill>
                  <a:srgbClr val="FFFFFF"/>
                </a:solidFill>
              </a:defRPr>
            </a:lvl1pPr>
            <a:lvl2pPr marL="457200" algn="l" defTabSz="913765" rtl="0" eaLnBrk="1" latinLnBrk="0" hangingPunct="1">
              <a:defRPr sz="1800" kern="1200">
                <a:solidFill>
                  <a:srgbClr val="FFFFFF"/>
                </a:solidFill>
              </a:defRPr>
            </a:lvl2pPr>
            <a:lvl3pPr marL="914400" algn="l" defTabSz="913765" rtl="0" eaLnBrk="1" latinLnBrk="0" hangingPunct="1">
              <a:defRPr sz="1800" kern="1200">
                <a:solidFill>
                  <a:srgbClr val="FFFFFF"/>
                </a:solidFill>
              </a:defRPr>
            </a:lvl3pPr>
            <a:lvl4pPr marL="1371600" algn="l" defTabSz="913765" rtl="0" eaLnBrk="1" latinLnBrk="0" hangingPunct="1">
              <a:defRPr sz="1800" kern="1200">
                <a:solidFill>
                  <a:srgbClr val="FFFFFF"/>
                </a:solidFill>
              </a:defRPr>
            </a:lvl4pPr>
            <a:lvl5pPr marL="1828800" algn="l" defTabSz="913765" rtl="0" eaLnBrk="1" latinLnBrk="0" hangingPunct="1">
              <a:defRPr sz="1800" kern="1200">
                <a:solidFill>
                  <a:srgbClr val="FFFFFF"/>
                </a:solidFill>
              </a:defRPr>
            </a:lvl5pPr>
            <a:lvl6pPr marL="2286000" algn="l" defTabSz="913765" rtl="0" eaLnBrk="1" latinLnBrk="0" hangingPunct="1">
              <a:defRPr sz="1800" kern="1200">
                <a:solidFill>
                  <a:srgbClr val="FFFFFF"/>
                </a:solidFill>
              </a:defRPr>
            </a:lvl6pPr>
            <a:lvl7pPr marL="2743200" algn="l" defTabSz="913765" rtl="0" eaLnBrk="1" latinLnBrk="0" hangingPunct="1">
              <a:defRPr sz="1800" kern="1200">
                <a:solidFill>
                  <a:srgbClr val="FFFFFF"/>
                </a:solidFill>
              </a:defRPr>
            </a:lvl7pPr>
            <a:lvl8pPr marL="3200400" algn="l" defTabSz="913765" rtl="0" eaLnBrk="1" latinLnBrk="0" hangingPunct="1">
              <a:defRPr sz="1800" kern="1200">
                <a:solidFill>
                  <a:srgbClr val="FFFFFF"/>
                </a:solidFill>
              </a:defRPr>
            </a:lvl8pPr>
            <a:lvl9pPr marL="3657600" algn="l" defTabSz="913765" rtl="0" eaLnBrk="1" latinLnBrk="0" hangingPunct="1">
              <a:defRPr sz="1800" kern="1200">
                <a:solidFill>
                  <a:srgbClr val="FFFFFF"/>
                </a:solidFill>
              </a:defRPr>
            </a:lvl9pPr>
          </a:lstStyle>
          <a:p>
            <a:pPr algn="ctr" defTabSz="913399" fontAlgn="base">
              <a:spcBef>
                <a:spcPct val="0"/>
              </a:spcBef>
              <a:spcAft>
                <a:spcPct val="0"/>
              </a:spcAft>
            </a:pPr>
            <a:endParaRPr sz="1999" dirty="0">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41" name="033673">
            <a:extLst>
              <a:ext uri="{FF2B5EF4-FFF2-40B4-BE49-F238E27FC236}">
                <a16:creationId xmlns:a16="http://schemas.microsoft.com/office/drawing/2014/main" id="{4A33120B-6C3D-4331-B2E3-D10BF84AABDD}"/>
              </a:ext>
            </a:extLst>
          </p:cNvPr>
          <p:cNvSpPr/>
          <p:nvPr>
            <p:custDataLst>
              <p:tags r:id="rId7"/>
            </p:custDataLst>
          </p:nvPr>
        </p:nvSpPr>
        <p:spPr>
          <a:xfrm rot="1309332">
            <a:off x="3811531" y="3365759"/>
            <a:ext cx="809888" cy="809888"/>
          </a:xfrm>
          <a:prstGeom prst="ellipse">
            <a:avLst/>
          </a:prstGeom>
          <a:solidFill>
            <a:srgbClr val="FFC000"/>
          </a:solidFill>
          <a:ln w="76200" cap="flat" cmpd="sng" algn="ctr">
            <a:solidFill>
              <a:schemeClr val="bg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defPPr>
              <a:defRPr lang="zh-CN"/>
            </a:defPPr>
            <a:lvl1pPr marL="0" algn="l" defTabSz="913765" rtl="0" eaLnBrk="1" latinLnBrk="0" hangingPunct="1">
              <a:defRPr sz="1800" kern="1200">
                <a:solidFill>
                  <a:srgbClr val="FFFFFF"/>
                </a:solidFill>
              </a:defRPr>
            </a:lvl1pPr>
            <a:lvl2pPr marL="457200" algn="l" defTabSz="913765" rtl="0" eaLnBrk="1" latinLnBrk="0" hangingPunct="1">
              <a:defRPr sz="1800" kern="1200">
                <a:solidFill>
                  <a:srgbClr val="FFFFFF"/>
                </a:solidFill>
              </a:defRPr>
            </a:lvl2pPr>
            <a:lvl3pPr marL="914400" algn="l" defTabSz="913765" rtl="0" eaLnBrk="1" latinLnBrk="0" hangingPunct="1">
              <a:defRPr sz="1800" kern="1200">
                <a:solidFill>
                  <a:srgbClr val="FFFFFF"/>
                </a:solidFill>
              </a:defRPr>
            </a:lvl3pPr>
            <a:lvl4pPr marL="1371600" algn="l" defTabSz="913765" rtl="0" eaLnBrk="1" latinLnBrk="0" hangingPunct="1">
              <a:defRPr sz="1800" kern="1200">
                <a:solidFill>
                  <a:srgbClr val="FFFFFF"/>
                </a:solidFill>
              </a:defRPr>
            </a:lvl4pPr>
            <a:lvl5pPr marL="1828800" algn="l" defTabSz="913765" rtl="0" eaLnBrk="1" latinLnBrk="0" hangingPunct="1">
              <a:defRPr sz="1800" kern="1200">
                <a:solidFill>
                  <a:srgbClr val="FFFFFF"/>
                </a:solidFill>
              </a:defRPr>
            </a:lvl5pPr>
            <a:lvl6pPr marL="2286000" algn="l" defTabSz="913765" rtl="0" eaLnBrk="1" latinLnBrk="0" hangingPunct="1">
              <a:defRPr sz="1800" kern="1200">
                <a:solidFill>
                  <a:srgbClr val="FFFFFF"/>
                </a:solidFill>
              </a:defRPr>
            </a:lvl6pPr>
            <a:lvl7pPr marL="2743200" algn="l" defTabSz="913765" rtl="0" eaLnBrk="1" latinLnBrk="0" hangingPunct="1">
              <a:defRPr sz="1800" kern="1200">
                <a:solidFill>
                  <a:srgbClr val="FFFFFF"/>
                </a:solidFill>
              </a:defRPr>
            </a:lvl7pPr>
            <a:lvl8pPr marL="3200400" algn="l" defTabSz="913765" rtl="0" eaLnBrk="1" latinLnBrk="0" hangingPunct="1">
              <a:defRPr sz="1800" kern="1200">
                <a:solidFill>
                  <a:srgbClr val="FFFFFF"/>
                </a:solidFill>
              </a:defRPr>
            </a:lvl8pPr>
            <a:lvl9pPr marL="3657600" algn="l" defTabSz="913765" rtl="0" eaLnBrk="1" latinLnBrk="0" hangingPunct="1">
              <a:defRPr sz="1800" kern="1200">
                <a:solidFill>
                  <a:srgbClr val="FFFFFF"/>
                </a:solidFill>
              </a:defRPr>
            </a:lvl9pPr>
          </a:lstStyle>
          <a:p>
            <a:pPr algn="ctr" defTabSz="914034" fontAlgn="base">
              <a:spcBef>
                <a:spcPct val="0"/>
              </a:spcBef>
              <a:spcAft>
                <a:spcPct val="0"/>
              </a:spcAft>
            </a:pPr>
            <a:endParaRPr sz="1999" dirty="0">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42" name="305193">
            <a:extLst>
              <a:ext uri="{FF2B5EF4-FFF2-40B4-BE49-F238E27FC236}">
                <a16:creationId xmlns:a16="http://schemas.microsoft.com/office/drawing/2014/main" id="{F01C2AE5-A763-4F32-BCFF-38915FB3F58F}"/>
              </a:ext>
            </a:extLst>
          </p:cNvPr>
          <p:cNvSpPr/>
          <p:nvPr>
            <p:custDataLst>
              <p:tags r:id="rId8"/>
            </p:custDataLst>
          </p:nvPr>
        </p:nvSpPr>
        <p:spPr bwMode="auto">
          <a:xfrm>
            <a:off x="4066988" y="3551907"/>
            <a:ext cx="299917" cy="4371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FFFFFF"/>
          </a:solidFill>
          <a:ln>
            <a:noFill/>
          </a:ln>
          <a:effectLst/>
        </p:spPr>
        <p:txBody>
          <a:bodyPr lIns="19043" tIns="19043" rIns="19043" bIns="19043" anchor="ctr"/>
          <a:lstStyle/>
          <a:p>
            <a:pPr algn="ctr" defTabSz="228509" fontAlgn="base" hangingPunct="0">
              <a:lnSpc>
                <a:spcPct val="130000"/>
              </a:lnSpc>
              <a:spcBef>
                <a:spcPct val="0"/>
              </a:spcBef>
              <a:spcAft>
                <a:spcPct val="0"/>
              </a:spcAft>
              <a:defRPr/>
            </a:pPr>
            <a:endParaRPr lang="en-US" sz="1499">
              <a:solidFill>
                <a:srgbClr val="000000"/>
              </a:solidFill>
              <a:effectLst>
                <a:outerShdw blurRad="38100" dist="38100" dir="2700000" algn="tl">
                  <a:srgbClr val="000000"/>
                </a:outerShdw>
              </a:effectLst>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43" name="777513">
            <a:extLst>
              <a:ext uri="{FF2B5EF4-FFF2-40B4-BE49-F238E27FC236}">
                <a16:creationId xmlns:a16="http://schemas.microsoft.com/office/drawing/2014/main" id="{7E221AA7-1235-4067-B8D4-F91B1CA9C1CF}"/>
              </a:ext>
            </a:extLst>
          </p:cNvPr>
          <p:cNvSpPr/>
          <p:nvPr>
            <p:custDataLst>
              <p:tags r:id="rId9"/>
            </p:custDataLst>
          </p:nvPr>
        </p:nvSpPr>
        <p:spPr bwMode="auto">
          <a:xfrm>
            <a:off x="7772523" y="3687980"/>
            <a:ext cx="404504" cy="392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rgbClr val="FFFFFF"/>
          </a:solidFill>
          <a:ln>
            <a:noFill/>
          </a:ln>
          <a:effectLst/>
        </p:spPr>
        <p:txBody>
          <a:bodyPr lIns="19043" tIns="19043" rIns="19043" bIns="19043" anchor="ctr"/>
          <a:lstStyle/>
          <a:p>
            <a:pPr algn="ctr" defTabSz="228509" fontAlgn="base" hangingPunct="0">
              <a:lnSpc>
                <a:spcPct val="130000"/>
              </a:lnSpc>
              <a:spcBef>
                <a:spcPct val="0"/>
              </a:spcBef>
              <a:spcAft>
                <a:spcPct val="0"/>
              </a:spcAft>
              <a:defRPr/>
            </a:pPr>
            <a:endParaRPr lang="en-US" sz="1499">
              <a:solidFill>
                <a:srgbClr val="000000"/>
              </a:solidFill>
              <a:effectLst>
                <a:outerShdw blurRad="38100" dist="38100" dir="2700000" algn="tl">
                  <a:srgbClr val="000000"/>
                </a:outerShdw>
              </a:effectLst>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45" name="984114">
            <a:extLst>
              <a:ext uri="{FF2B5EF4-FFF2-40B4-BE49-F238E27FC236}">
                <a16:creationId xmlns:a16="http://schemas.microsoft.com/office/drawing/2014/main" id="{747B3C00-B19E-4E85-B305-14DFB49C0E3A}"/>
              </a:ext>
            </a:extLst>
          </p:cNvPr>
          <p:cNvSpPr/>
          <p:nvPr/>
        </p:nvSpPr>
        <p:spPr>
          <a:xfrm>
            <a:off x="1275561" y="3492761"/>
            <a:ext cx="2368707" cy="1174552"/>
          </a:xfrm>
          <a:prstGeom prst="rect">
            <a:avLst/>
          </a:prstGeom>
          <a:noFill/>
        </p:spPr>
        <p:txBody>
          <a:bodyPr wrap="square">
            <a:spAutoFit/>
          </a:bodyPr>
          <a:lstStyle/>
          <a:p>
            <a:pPr algn="just" defTabSz="914034" fontAlgn="base">
              <a:lnSpc>
                <a:spcPct val="120000"/>
              </a:lnSpc>
              <a:spcBef>
                <a:spcPct val="0"/>
              </a:spcBef>
              <a:spcAft>
                <a:spcPct val="0"/>
              </a:spcAft>
            </a:pPr>
            <a:r>
              <a:rPr lang="en-US" altLang="zh-CN" sz="2000" dirty="0">
                <a:solidFill>
                  <a:srgbClr val="000000"/>
                </a:solidFill>
                <a:latin typeface="思源黑体 Normal" panose="020B0400000000000000" pitchFamily="34" charset="-122"/>
                <a:ea typeface="思源黑体 Normal" panose="020B0400000000000000" pitchFamily="34" charset="-122"/>
                <a:sym typeface="+mn-lt"/>
              </a:rPr>
              <a:t>1</a:t>
            </a:r>
            <a:r>
              <a:rPr lang="zh-CN" altLang="en-US" sz="2000" dirty="0">
                <a:solidFill>
                  <a:srgbClr val="000000"/>
                </a:solidFill>
                <a:latin typeface="思源黑体 Normal" panose="020B0400000000000000" pitchFamily="34" charset="-122"/>
                <a:ea typeface="思源黑体 Normal" panose="020B0400000000000000" pitchFamily="34" charset="-122"/>
                <a:sym typeface="+mn-lt"/>
              </a:rPr>
              <a:t>）知识主播崛起</a:t>
            </a:r>
          </a:p>
          <a:p>
            <a:pPr algn="just" defTabSz="914034" fontAlgn="base">
              <a:lnSpc>
                <a:spcPct val="120000"/>
              </a:lnSpc>
              <a:spcBef>
                <a:spcPct val="0"/>
              </a:spcBef>
              <a:spcAft>
                <a:spcPct val="0"/>
              </a:spcAft>
            </a:pPr>
            <a:r>
              <a:rPr lang="en-US" altLang="zh-CN" sz="2000" dirty="0">
                <a:solidFill>
                  <a:srgbClr val="000000"/>
                </a:solidFill>
                <a:latin typeface="思源黑体 Normal" panose="020B0400000000000000" pitchFamily="34" charset="-122"/>
                <a:ea typeface="思源黑体 Normal" panose="020B0400000000000000" pitchFamily="34" charset="-122"/>
                <a:sym typeface="+mn-lt"/>
              </a:rPr>
              <a:t>2</a:t>
            </a:r>
            <a:r>
              <a:rPr lang="zh-CN" altLang="en-US" sz="2000" dirty="0">
                <a:solidFill>
                  <a:srgbClr val="000000"/>
                </a:solidFill>
                <a:latin typeface="思源黑体 Normal" panose="020B0400000000000000" pitchFamily="34" charset="-122"/>
                <a:ea typeface="思源黑体 Normal" panose="020B0400000000000000" pitchFamily="34" charset="-122"/>
                <a:sym typeface="+mn-lt"/>
              </a:rPr>
              <a:t>）超级主播减少</a:t>
            </a:r>
          </a:p>
          <a:p>
            <a:pPr algn="just" defTabSz="914034" fontAlgn="base">
              <a:lnSpc>
                <a:spcPct val="120000"/>
              </a:lnSpc>
              <a:spcBef>
                <a:spcPct val="0"/>
              </a:spcBef>
              <a:spcAft>
                <a:spcPct val="0"/>
              </a:spcAft>
            </a:pPr>
            <a:r>
              <a:rPr lang="en-US" altLang="zh-CN" sz="2000" dirty="0">
                <a:solidFill>
                  <a:srgbClr val="000000"/>
                </a:solidFill>
                <a:latin typeface="思源黑体 Normal" panose="020B0400000000000000" pitchFamily="34" charset="-122"/>
                <a:ea typeface="思源黑体 Normal" panose="020B0400000000000000" pitchFamily="34" charset="-122"/>
                <a:sym typeface="+mn-lt"/>
              </a:rPr>
              <a:t>3</a:t>
            </a:r>
            <a:r>
              <a:rPr lang="zh-CN" altLang="en-US" sz="2000" dirty="0">
                <a:solidFill>
                  <a:srgbClr val="000000"/>
                </a:solidFill>
                <a:latin typeface="思源黑体 Normal" panose="020B0400000000000000" pitchFamily="34" charset="-122"/>
                <a:ea typeface="思源黑体 Normal" panose="020B0400000000000000" pitchFamily="34" charset="-122"/>
                <a:sym typeface="+mn-lt"/>
              </a:rPr>
              <a:t>）虚拟主播增加</a:t>
            </a:r>
          </a:p>
        </p:txBody>
      </p:sp>
      <p:sp>
        <p:nvSpPr>
          <p:cNvPr id="46" name="256533">
            <a:extLst>
              <a:ext uri="{FF2B5EF4-FFF2-40B4-BE49-F238E27FC236}">
                <a16:creationId xmlns:a16="http://schemas.microsoft.com/office/drawing/2014/main" id="{BFCC95C6-2324-426F-A1CE-AD4A791E6364}"/>
              </a:ext>
            </a:extLst>
          </p:cNvPr>
          <p:cNvSpPr txBox="1"/>
          <p:nvPr/>
        </p:nvSpPr>
        <p:spPr>
          <a:xfrm>
            <a:off x="910090" y="2117035"/>
            <a:ext cx="2817210" cy="953851"/>
          </a:xfrm>
          <a:prstGeom prst="rect">
            <a:avLst/>
          </a:prstGeom>
        </p:spPr>
        <p:txBody>
          <a:bodyPr wrap="square">
            <a:spAutoFit/>
          </a:bodyPr>
          <a:lstStyle>
            <a:defPPr>
              <a:defRPr lang="zh-CN"/>
            </a:defPPr>
            <a:lvl1pPr>
              <a:defRPr sz="4800" b="1">
                <a:latin typeface="微软雅黑" panose="020B0503020204020204" pitchFamily="34" charset="-122"/>
                <a:ea typeface="微软雅黑" panose="020B0503020204020204" pitchFamily="34" charset="-122"/>
                <a:cs typeface="+mn-ea"/>
              </a:defRPr>
            </a:lvl1pPr>
          </a:lstStyle>
          <a:p>
            <a:pPr algn="r" defTabSz="914034" fontAlgn="base">
              <a:spcBef>
                <a:spcPct val="0"/>
              </a:spcBef>
              <a:spcAft>
                <a:spcPct val="0"/>
              </a:spcAft>
            </a:pPr>
            <a:r>
              <a:rPr lang="zh-CN" altLang="en-US" sz="2799" b="0" dirty="0">
                <a:solidFill>
                  <a:srgbClr val="000000"/>
                </a:solidFill>
                <a:latin typeface="思源黑体 Normal" panose="020B0400000000000000" pitchFamily="34" charset="-122"/>
                <a:ea typeface="思源黑体 Normal" panose="020B0400000000000000" pitchFamily="34" charset="-122"/>
              </a:rPr>
              <a:t>直播电商主播发展趋势</a:t>
            </a:r>
          </a:p>
        </p:txBody>
      </p:sp>
      <p:sp>
        <p:nvSpPr>
          <p:cNvPr id="47" name="190714">
            <a:extLst>
              <a:ext uri="{FF2B5EF4-FFF2-40B4-BE49-F238E27FC236}">
                <a16:creationId xmlns:a16="http://schemas.microsoft.com/office/drawing/2014/main" id="{DE5DAFF6-DD64-4E80-8EAE-592AA0670A45}"/>
              </a:ext>
            </a:extLst>
          </p:cNvPr>
          <p:cNvSpPr/>
          <p:nvPr/>
        </p:nvSpPr>
        <p:spPr>
          <a:xfrm>
            <a:off x="8480318" y="3274779"/>
            <a:ext cx="2486630" cy="1913216"/>
          </a:xfrm>
          <a:prstGeom prst="rect">
            <a:avLst/>
          </a:prstGeom>
          <a:noFill/>
        </p:spPr>
        <p:txBody>
          <a:bodyPr wrap="square">
            <a:spAutoFit/>
          </a:bodyPr>
          <a:lstStyle/>
          <a:p>
            <a:pPr algn="just" defTabSz="914034" fontAlgn="base">
              <a:lnSpc>
                <a:spcPct val="120000"/>
              </a:lnSpc>
              <a:spcBef>
                <a:spcPct val="0"/>
              </a:spcBef>
              <a:spcAft>
                <a:spcPct val="0"/>
              </a:spcAft>
            </a:pPr>
            <a:r>
              <a:rPr lang="en-US" altLang="zh-CN" sz="2000" dirty="0">
                <a:solidFill>
                  <a:srgbClr val="000000"/>
                </a:solidFill>
                <a:latin typeface="思源黑体 Normal" panose="020B0400000000000000" pitchFamily="34" charset="-122"/>
                <a:ea typeface="思源黑体 Normal" panose="020B0400000000000000" pitchFamily="34" charset="-122"/>
                <a:sym typeface="+mn-lt"/>
              </a:rPr>
              <a:t>1</a:t>
            </a:r>
            <a:r>
              <a:rPr lang="zh-CN" altLang="en-US" sz="2000" dirty="0">
                <a:solidFill>
                  <a:srgbClr val="000000"/>
                </a:solidFill>
                <a:latin typeface="思源黑体 Normal" panose="020B0400000000000000" pitchFamily="34" charset="-122"/>
                <a:ea typeface="思源黑体 Normal" panose="020B0400000000000000" pitchFamily="34" charset="-122"/>
                <a:sym typeface="+mn-lt"/>
              </a:rPr>
              <a:t>）垂直化</a:t>
            </a:r>
          </a:p>
          <a:p>
            <a:pPr algn="just" defTabSz="914034" fontAlgn="base">
              <a:lnSpc>
                <a:spcPct val="120000"/>
              </a:lnSpc>
              <a:spcBef>
                <a:spcPct val="0"/>
              </a:spcBef>
              <a:spcAft>
                <a:spcPct val="0"/>
              </a:spcAft>
            </a:pPr>
            <a:r>
              <a:rPr lang="en-US" altLang="zh-CN" sz="2000" dirty="0">
                <a:solidFill>
                  <a:srgbClr val="000000"/>
                </a:solidFill>
                <a:latin typeface="思源黑体 Normal" panose="020B0400000000000000" pitchFamily="34" charset="-122"/>
                <a:ea typeface="思源黑体 Normal" panose="020B0400000000000000" pitchFamily="34" charset="-122"/>
                <a:sym typeface="+mn-lt"/>
              </a:rPr>
              <a:t>2</a:t>
            </a:r>
            <a:r>
              <a:rPr lang="zh-CN" altLang="en-US" sz="2000" dirty="0">
                <a:solidFill>
                  <a:srgbClr val="000000"/>
                </a:solidFill>
                <a:latin typeface="思源黑体 Normal" panose="020B0400000000000000" pitchFamily="34" charset="-122"/>
                <a:ea typeface="思源黑体 Normal" panose="020B0400000000000000" pitchFamily="34" charset="-122"/>
                <a:sym typeface="+mn-lt"/>
              </a:rPr>
              <a:t>）智能化</a:t>
            </a:r>
            <a:endParaRPr lang="en-US" altLang="zh-CN" sz="2000" dirty="0">
              <a:solidFill>
                <a:srgbClr val="000000"/>
              </a:solidFill>
              <a:latin typeface="思源黑体 Normal" panose="020B0400000000000000" pitchFamily="34" charset="-122"/>
              <a:ea typeface="思源黑体 Normal" panose="020B0400000000000000" pitchFamily="34" charset="-122"/>
              <a:sym typeface="+mn-lt"/>
            </a:endParaRPr>
          </a:p>
          <a:p>
            <a:pPr algn="just" defTabSz="914034" fontAlgn="base">
              <a:lnSpc>
                <a:spcPct val="120000"/>
              </a:lnSpc>
              <a:spcBef>
                <a:spcPct val="0"/>
              </a:spcBef>
              <a:spcAft>
                <a:spcPct val="0"/>
              </a:spcAft>
            </a:pPr>
            <a:r>
              <a:rPr lang="en-US" altLang="zh-CN" sz="2000" dirty="0">
                <a:solidFill>
                  <a:srgbClr val="000000"/>
                </a:solidFill>
                <a:latin typeface="思源黑体 Normal" panose="020B0400000000000000" pitchFamily="34" charset="-122"/>
                <a:ea typeface="思源黑体 Normal" panose="020B0400000000000000" pitchFamily="34" charset="-122"/>
                <a:sym typeface="+mn-lt"/>
              </a:rPr>
              <a:t>3</a:t>
            </a:r>
            <a:r>
              <a:rPr lang="zh-CN" altLang="en-US" sz="2000" dirty="0">
                <a:solidFill>
                  <a:srgbClr val="000000"/>
                </a:solidFill>
                <a:latin typeface="思源黑体 Normal" panose="020B0400000000000000" pitchFamily="34" charset="-122"/>
                <a:ea typeface="思源黑体 Normal" panose="020B0400000000000000" pitchFamily="34" charset="-122"/>
                <a:sym typeface="+mn-lt"/>
              </a:rPr>
              <a:t>）模式化</a:t>
            </a:r>
            <a:endParaRPr lang="en-US" altLang="zh-CN" sz="2000" dirty="0">
              <a:solidFill>
                <a:srgbClr val="000000"/>
              </a:solidFill>
              <a:latin typeface="思源黑体 Normal" panose="020B0400000000000000" pitchFamily="34" charset="-122"/>
              <a:ea typeface="思源黑体 Normal" panose="020B0400000000000000" pitchFamily="34" charset="-122"/>
              <a:sym typeface="+mn-lt"/>
            </a:endParaRPr>
          </a:p>
          <a:p>
            <a:pPr algn="just" defTabSz="914034" fontAlgn="base">
              <a:lnSpc>
                <a:spcPct val="120000"/>
              </a:lnSpc>
              <a:spcBef>
                <a:spcPct val="0"/>
              </a:spcBef>
              <a:spcAft>
                <a:spcPct val="0"/>
              </a:spcAft>
            </a:pPr>
            <a:r>
              <a:rPr lang="en-US" altLang="zh-CN" sz="2000" dirty="0">
                <a:solidFill>
                  <a:srgbClr val="000000"/>
                </a:solidFill>
                <a:latin typeface="思源黑体 Normal" panose="020B0400000000000000" pitchFamily="34" charset="-122"/>
                <a:ea typeface="思源黑体 Normal" panose="020B0400000000000000" pitchFamily="34" charset="-122"/>
                <a:sym typeface="+mn-lt"/>
              </a:rPr>
              <a:t>4</a:t>
            </a:r>
            <a:r>
              <a:rPr lang="zh-CN" altLang="en-US" sz="2000" dirty="0">
                <a:solidFill>
                  <a:srgbClr val="000000"/>
                </a:solidFill>
                <a:latin typeface="思源黑体 Normal" panose="020B0400000000000000" pitchFamily="34" charset="-122"/>
                <a:ea typeface="思源黑体 Normal" panose="020B0400000000000000" pitchFamily="34" charset="-122"/>
                <a:sym typeface="+mn-lt"/>
              </a:rPr>
              <a:t>）社交化</a:t>
            </a:r>
            <a:endParaRPr lang="en-US" altLang="zh-CN" sz="2000" dirty="0">
              <a:solidFill>
                <a:srgbClr val="000000"/>
              </a:solidFill>
              <a:latin typeface="思源黑体 Normal" panose="020B0400000000000000" pitchFamily="34" charset="-122"/>
              <a:ea typeface="思源黑体 Normal" panose="020B0400000000000000" pitchFamily="34" charset="-122"/>
              <a:sym typeface="+mn-lt"/>
            </a:endParaRPr>
          </a:p>
          <a:p>
            <a:pPr algn="just" defTabSz="914034" fontAlgn="base">
              <a:lnSpc>
                <a:spcPct val="120000"/>
              </a:lnSpc>
              <a:spcBef>
                <a:spcPct val="0"/>
              </a:spcBef>
              <a:spcAft>
                <a:spcPct val="0"/>
              </a:spcAft>
            </a:pPr>
            <a:r>
              <a:rPr lang="en-US" altLang="zh-CN" sz="2000" dirty="0">
                <a:solidFill>
                  <a:srgbClr val="000000"/>
                </a:solidFill>
                <a:latin typeface="思源黑体 Normal" panose="020B0400000000000000" pitchFamily="34" charset="-122"/>
                <a:ea typeface="思源黑体 Normal" panose="020B0400000000000000" pitchFamily="34" charset="-122"/>
                <a:sym typeface="+mn-lt"/>
              </a:rPr>
              <a:t>5</a:t>
            </a:r>
            <a:r>
              <a:rPr lang="zh-CN" altLang="en-US" sz="2000" dirty="0">
                <a:solidFill>
                  <a:srgbClr val="000000"/>
                </a:solidFill>
                <a:latin typeface="思源黑体 Normal" panose="020B0400000000000000" pitchFamily="34" charset="-122"/>
                <a:ea typeface="思源黑体 Normal" panose="020B0400000000000000" pitchFamily="34" charset="-122"/>
                <a:sym typeface="+mn-lt"/>
              </a:rPr>
              <a:t>）虚拟化</a:t>
            </a:r>
          </a:p>
        </p:txBody>
      </p:sp>
      <p:sp>
        <p:nvSpPr>
          <p:cNvPr id="48" name="462134">
            <a:extLst>
              <a:ext uri="{FF2B5EF4-FFF2-40B4-BE49-F238E27FC236}">
                <a16:creationId xmlns:a16="http://schemas.microsoft.com/office/drawing/2014/main" id="{27CEA993-9A46-48DB-A515-0ACA09023AB6}"/>
              </a:ext>
            </a:extLst>
          </p:cNvPr>
          <p:cNvSpPr txBox="1"/>
          <p:nvPr/>
        </p:nvSpPr>
        <p:spPr>
          <a:xfrm>
            <a:off x="8379814" y="2117035"/>
            <a:ext cx="2817210" cy="953851"/>
          </a:xfrm>
          <a:prstGeom prst="rect">
            <a:avLst/>
          </a:prstGeom>
        </p:spPr>
        <p:txBody>
          <a:bodyPr wrap="square">
            <a:spAutoFit/>
          </a:bodyPr>
          <a:lstStyle>
            <a:defPPr>
              <a:defRPr lang="zh-CN"/>
            </a:defPPr>
            <a:lvl1pPr>
              <a:defRPr sz="4800" b="1">
                <a:latin typeface="微软雅黑" panose="020B0503020204020204" pitchFamily="34" charset="-122"/>
                <a:ea typeface="微软雅黑" panose="020B0503020204020204" pitchFamily="34" charset="-122"/>
                <a:cs typeface="+mn-ea"/>
              </a:defRPr>
            </a:lvl1pPr>
          </a:lstStyle>
          <a:p>
            <a:pPr defTabSz="914034" fontAlgn="base">
              <a:spcBef>
                <a:spcPct val="0"/>
              </a:spcBef>
              <a:spcAft>
                <a:spcPct val="0"/>
              </a:spcAft>
            </a:pPr>
            <a:r>
              <a:rPr lang="zh-CN" altLang="en-US" sz="2799" b="0" dirty="0">
                <a:solidFill>
                  <a:srgbClr val="000000"/>
                </a:solidFill>
                <a:latin typeface="思源黑体 Normal" panose="020B0400000000000000" pitchFamily="34" charset="-122"/>
                <a:ea typeface="思源黑体 Normal" panose="020B0400000000000000" pitchFamily="34" charset="-122"/>
              </a:rPr>
              <a:t>电商行业直播发展五大趋势</a:t>
            </a:r>
          </a:p>
        </p:txBody>
      </p:sp>
      <p:sp>
        <p:nvSpPr>
          <p:cNvPr id="49" name="307315">
            <a:extLst>
              <a:ext uri="{FF2B5EF4-FFF2-40B4-BE49-F238E27FC236}">
                <a16:creationId xmlns:a16="http://schemas.microsoft.com/office/drawing/2014/main" id="{D241C8EA-4723-480A-A3CB-C5EFE5A2C69C}"/>
              </a:ext>
            </a:extLst>
          </p:cNvPr>
          <p:cNvSpPr/>
          <p:nvPr/>
        </p:nvSpPr>
        <p:spPr>
          <a:xfrm>
            <a:off x="5228996" y="4155104"/>
            <a:ext cx="1620324" cy="830997"/>
          </a:xfrm>
          <a:prstGeom prst="rect">
            <a:avLst/>
          </a:prstGeom>
        </p:spPr>
        <p:txBody>
          <a:bodyPr wrap="square">
            <a:spAutoFit/>
          </a:bodyPr>
          <a:lstStyle/>
          <a:p>
            <a:pPr algn="ctr" defTabSz="914034" fontAlgn="base">
              <a:spcBef>
                <a:spcPct val="0"/>
              </a:spcBef>
              <a:spcAft>
                <a:spcPct val="0"/>
              </a:spcAft>
            </a:pPr>
            <a:r>
              <a:rPr lang="zh-CN" altLang="en-US" sz="2400" dirty="0">
                <a:solidFill>
                  <a:srgbClr val="FFFFFF"/>
                </a:solidFill>
                <a:latin typeface="思源黑体 Normal" panose="020B0400000000000000" pitchFamily="34" charset="-122"/>
                <a:ea typeface="思源黑体 Normal" panose="020B0400000000000000" pitchFamily="34" charset="-122"/>
                <a:cs typeface="+mn-ea"/>
              </a:rPr>
              <a:t>直播电商</a:t>
            </a:r>
            <a:endParaRPr lang="en-US" altLang="zh-CN" sz="2400" dirty="0">
              <a:solidFill>
                <a:srgbClr val="FFFFFF"/>
              </a:solidFill>
              <a:latin typeface="思源黑体 Normal" panose="020B0400000000000000" pitchFamily="34" charset="-122"/>
              <a:ea typeface="思源黑体 Normal" panose="020B0400000000000000" pitchFamily="34" charset="-122"/>
              <a:cs typeface="+mn-ea"/>
            </a:endParaRPr>
          </a:p>
          <a:p>
            <a:pPr algn="ctr" defTabSz="914034" fontAlgn="base">
              <a:spcBef>
                <a:spcPct val="0"/>
              </a:spcBef>
              <a:spcAft>
                <a:spcPct val="0"/>
              </a:spcAft>
            </a:pPr>
            <a:r>
              <a:rPr lang="zh-CN" altLang="en-US" sz="2400" dirty="0">
                <a:solidFill>
                  <a:srgbClr val="FFFFFF"/>
                </a:solidFill>
                <a:latin typeface="思源黑体 Normal" panose="020B0400000000000000" pitchFamily="34" charset="-122"/>
                <a:ea typeface="思源黑体 Normal" panose="020B0400000000000000" pitchFamily="34" charset="-122"/>
                <a:cs typeface="+mn-ea"/>
              </a:rPr>
              <a:t>发展趋势</a:t>
            </a:r>
          </a:p>
        </p:txBody>
      </p:sp>
      <p:sp>
        <p:nvSpPr>
          <p:cNvPr id="50" name="679735">
            <a:extLst>
              <a:ext uri="{FF2B5EF4-FFF2-40B4-BE49-F238E27FC236}">
                <a16:creationId xmlns:a16="http://schemas.microsoft.com/office/drawing/2014/main" id="{36133F83-53A5-418F-AC4E-10A1E0FDD68F}"/>
              </a:ext>
            </a:extLst>
          </p:cNvPr>
          <p:cNvSpPr>
            <a:spLocks noEditPoints="1"/>
          </p:cNvSpPr>
          <p:nvPr/>
        </p:nvSpPr>
        <p:spPr bwMode="auto">
          <a:xfrm>
            <a:off x="5634856" y="3070886"/>
            <a:ext cx="757712" cy="984425"/>
          </a:xfrm>
          <a:custGeom>
            <a:avLst/>
            <a:gdLst>
              <a:gd name="T0" fmla="*/ 55 w 254"/>
              <a:gd name="T1" fmla="*/ 116 h 330"/>
              <a:gd name="T2" fmla="*/ 47 w 254"/>
              <a:gd name="T3" fmla="*/ 144 h 330"/>
              <a:gd name="T4" fmla="*/ 20 w 254"/>
              <a:gd name="T5" fmla="*/ 128 h 330"/>
              <a:gd name="T6" fmla="*/ 29 w 254"/>
              <a:gd name="T7" fmla="*/ 103 h 330"/>
              <a:gd name="T8" fmla="*/ 108 w 254"/>
              <a:gd name="T9" fmla="*/ 104 h 330"/>
              <a:gd name="T10" fmla="*/ 114 w 254"/>
              <a:gd name="T11" fmla="*/ 133 h 330"/>
              <a:gd name="T12" fmla="*/ 85 w 254"/>
              <a:gd name="T13" fmla="*/ 141 h 330"/>
              <a:gd name="T14" fmla="*/ 82 w 254"/>
              <a:gd name="T15" fmla="*/ 111 h 330"/>
              <a:gd name="T16" fmla="*/ 160 w 254"/>
              <a:gd name="T17" fmla="*/ 101 h 330"/>
              <a:gd name="T18" fmla="*/ 175 w 254"/>
              <a:gd name="T19" fmla="*/ 122 h 330"/>
              <a:gd name="T20" fmla="*/ 158 w 254"/>
              <a:gd name="T21" fmla="*/ 147 h 330"/>
              <a:gd name="T22" fmla="*/ 140 w 254"/>
              <a:gd name="T23" fmla="*/ 121 h 330"/>
              <a:gd name="T24" fmla="*/ 156 w 254"/>
              <a:gd name="T25" fmla="*/ 101 h 330"/>
              <a:gd name="T26" fmla="*/ 234 w 254"/>
              <a:gd name="T27" fmla="*/ 113 h 330"/>
              <a:gd name="T28" fmla="*/ 229 w 254"/>
              <a:gd name="T29" fmla="*/ 142 h 330"/>
              <a:gd name="T30" fmla="*/ 201 w 254"/>
              <a:gd name="T31" fmla="*/ 131 h 330"/>
              <a:gd name="T32" fmla="*/ 208 w 254"/>
              <a:gd name="T33" fmla="*/ 103 h 330"/>
              <a:gd name="T34" fmla="*/ 42 w 254"/>
              <a:gd name="T35" fmla="*/ 157 h 330"/>
              <a:gd name="T36" fmla="*/ 70 w 254"/>
              <a:gd name="T37" fmla="*/ 160 h 330"/>
              <a:gd name="T38" fmla="*/ 93 w 254"/>
              <a:gd name="T39" fmla="*/ 155 h 330"/>
              <a:gd name="T40" fmla="*/ 102 w 254"/>
              <a:gd name="T41" fmla="*/ 156 h 330"/>
              <a:gd name="T42" fmla="*/ 127 w 254"/>
              <a:gd name="T43" fmla="*/ 162 h 330"/>
              <a:gd name="T44" fmla="*/ 152 w 254"/>
              <a:gd name="T45" fmla="*/ 156 h 330"/>
              <a:gd name="T46" fmla="*/ 162 w 254"/>
              <a:gd name="T47" fmla="*/ 155 h 330"/>
              <a:gd name="T48" fmla="*/ 185 w 254"/>
              <a:gd name="T49" fmla="*/ 160 h 330"/>
              <a:gd name="T50" fmla="*/ 212 w 254"/>
              <a:gd name="T51" fmla="*/ 157 h 330"/>
              <a:gd name="T52" fmla="*/ 221 w 254"/>
              <a:gd name="T53" fmla="*/ 154 h 330"/>
              <a:gd name="T54" fmla="*/ 242 w 254"/>
              <a:gd name="T55" fmla="*/ 159 h 330"/>
              <a:gd name="T56" fmla="*/ 253 w 254"/>
              <a:gd name="T57" fmla="*/ 194 h 330"/>
              <a:gd name="T58" fmla="*/ 242 w 254"/>
              <a:gd name="T59" fmla="*/ 225 h 330"/>
              <a:gd name="T60" fmla="*/ 194 w 254"/>
              <a:gd name="T61" fmla="*/ 232 h 330"/>
              <a:gd name="T62" fmla="*/ 182 w 254"/>
              <a:gd name="T63" fmla="*/ 225 h 330"/>
              <a:gd name="T64" fmla="*/ 135 w 254"/>
              <a:gd name="T65" fmla="*/ 236 h 330"/>
              <a:gd name="T66" fmla="*/ 123 w 254"/>
              <a:gd name="T67" fmla="*/ 225 h 330"/>
              <a:gd name="T68" fmla="*/ 84 w 254"/>
              <a:gd name="T69" fmla="*/ 325 h 330"/>
              <a:gd name="T70" fmla="*/ 63 w 254"/>
              <a:gd name="T71" fmla="*/ 223 h 330"/>
              <a:gd name="T72" fmla="*/ 24 w 254"/>
              <a:gd name="T73" fmla="*/ 327 h 330"/>
              <a:gd name="T74" fmla="*/ 4 w 254"/>
              <a:gd name="T75" fmla="*/ 206 h 330"/>
              <a:gd name="T76" fmla="*/ 4 w 254"/>
              <a:gd name="T77" fmla="*/ 165 h 330"/>
              <a:gd name="T78" fmla="*/ 33 w 254"/>
              <a:gd name="T79" fmla="*/ 160 h 330"/>
              <a:gd name="T80" fmla="*/ 71 w 254"/>
              <a:gd name="T81" fmla="*/ 51 h 330"/>
              <a:gd name="T82" fmla="*/ 86 w 254"/>
              <a:gd name="T83" fmla="*/ 74 h 330"/>
              <a:gd name="T84" fmla="*/ 65 w 254"/>
              <a:gd name="T85" fmla="*/ 96 h 330"/>
              <a:gd name="T86" fmla="*/ 51 w 254"/>
              <a:gd name="T87" fmla="*/ 70 h 330"/>
              <a:gd name="T88" fmla="*/ 67 w 254"/>
              <a:gd name="T89" fmla="*/ 51 h 330"/>
              <a:gd name="T90" fmla="*/ 145 w 254"/>
              <a:gd name="T91" fmla="*/ 66 h 330"/>
              <a:gd name="T92" fmla="*/ 138 w 254"/>
              <a:gd name="T93" fmla="*/ 94 h 330"/>
              <a:gd name="T94" fmla="*/ 111 w 254"/>
              <a:gd name="T95" fmla="*/ 79 h 330"/>
              <a:gd name="T96" fmla="*/ 121 w 254"/>
              <a:gd name="T97" fmla="*/ 53 h 330"/>
              <a:gd name="T98" fmla="*/ 198 w 254"/>
              <a:gd name="T99" fmla="*/ 54 h 330"/>
              <a:gd name="T100" fmla="*/ 205 w 254"/>
              <a:gd name="T101" fmla="*/ 83 h 330"/>
              <a:gd name="T102" fmla="*/ 175 w 254"/>
              <a:gd name="T103" fmla="*/ 91 h 330"/>
              <a:gd name="T104" fmla="*/ 173 w 254"/>
              <a:gd name="T105" fmla="*/ 61 h 330"/>
              <a:gd name="T106" fmla="*/ 100 w 254"/>
              <a:gd name="T107" fmla="*/ 0 h 330"/>
              <a:gd name="T108" fmla="*/ 115 w 254"/>
              <a:gd name="T109" fmla="*/ 21 h 330"/>
              <a:gd name="T110" fmla="*/ 97 w 254"/>
              <a:gd name="T111" fmla="*/ 46 h 330"/>
              <a:gd name="T112" fmla="*/ 80 w 254"/>
              <a:gd name="T113" fmla="*/ 20 h 330"/>
              <a:gd name="T114" fmla="*/ 96 w 254"/>
              <a:gd name="T115" fmla="*/ 0 h 330"/>
              <a:gd name="T116" fmla="*/ 174 w 254"/>
              <a:gd name="T117" fmla="*/ 12 h 330"/>
              <a:gd name="T118" fmla="*/ 169 w 254"/>
              <a:gd name="T119" fmla="*/ 42 h 330"/>
              <a:gd name="T120" fmla="*/ 141 w 254"/>
              <a:gd name="T121" fmla="*/ 30 h 330"/>
              <a:gd name="T122" fmla="*/ 149 w 254"/>
              <a:gd name="T123" fmla="*/ 3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 h="330">
                <a:moveTo>
                  <a:pt x="37" y="101"/>
                </a:moveTo>
                <a:lnTo>
                  <a:pt x="37" y="101"/>
                </a:lnTo>
                <a:lnTo>
                  <a:pt x="37" y="101"/>
                </a:lnTo>
                <a:lnTo>
                  <a:pt x="38" y="101"/>
                </a:lnTo>
                <a:lnTo>
                  <a:pt x="39" y="101"/>
                </a:lnTo>
                <a:lnTo>
                  <a:pt x="40" y="101"/>
                </a:lnTo>
                <a:lnTo>
                  <a:pt x="42" y="101"/>
                </a:lnTo>
                <a:lnTo>
                  <a:pt x="43" y="102"/>
                </a:lnTo>
                <a:lnTo>
                  <a:pt x="45" y="103"/>
                </a:lnTo>
                <a:lnTo>
                  <a:pt x="46" y="103"/>
                </a:lnTo>
                <a:lnTo>
                  <a:pt x="48" y="104"/>
                </a:lnTo>
                <a:lnTo>
                  <a:pt x="49" y="106"/>
                </a:lnTo>
                <a:lnTo>
                  <a:pt x="51" y="107"/>
                </a:lnTo>
                <a:lnTo>
                  <a:pt x="52" y="109"/>
                </a:lnTo>
                <a:lnTo>
                  <a:pt x="53" y="111"/>
                </a:lnTo>
                <a:lnTo>
                  <a:pt x="54" y="113"/>
                </a:lnTo>
                <a:lnTo>
                  <a:pt x="55" y="116"/>
                </a:lnTo>
                <a:lnTo>
                  <a:pt x="55" y="119"/>
                </a:lnTo>
                <a:lnTo>
                  <a:pt x="55" y="119"/>
                </a:lnTo>
                <a:lnTo>
                  <a:pt x="55" y="120"/>
                </a:lnTo>
                <a:lnTo>
                  <a:pt x="55" y="121"/>
                </a:lnTo>
                <a:lnTo>
                  <a:pt x="55" y="122"/>
                </a:lnTo>
                <a:lnTo>
                  <a:pt x="55" y="124"/>
                </a:lnTo>
                <a:lnTo>
                  <a:pt x="55" y="125"/>
                </a:lnTo>
                <a:lnTo>
                  <a:pt x="55" y="127"/>
                </a:lnTo>
                <a:lnTo>
                  <a:pt x="55" y="129"/>
                </a:lnTo>
                <a:lnTo>
                  <a:pt x="54" y="131"/>
                </a:lnTo>
                <a:lnTo>
                  <a:pt x="54" y="133"/>
                </a:lnTo>
                <a:lnTo>
                  <a:pt x="53" y="135"/>
                </a:lnTo>
                <a:lnTo>
                  <a:pt x="52" y="137"/>
                </a:lnTo>
                <a:lnTo>
                  <a:pt x="52" y="139"/>
                </a:lnTo>
                <a:lnTo>
                  <a:pt x="50" y="141"/>
                </a:lnTo>
                <a:lnTo>
                  <a:pt x="48" y="142"/>
                </a:lnTo>
                <a:lnTo>
                  <a:pt x="47" y="144"/>
                </a:lnTo>
                <a:lnTo>
                  <a:pt x="45" y="145"/>
                </a:lnTo>
                <a:lnTo>
                  <a:pt x="43" y="146"/>
                </a:lnTo>
                <a:lnTo>
                  <a:pt x="40" y="146"/>
                </a:lnTo>
                <a:lnTo>
                  <a:pt x="37" y="147"/>
                </a:lnTo>
                <a:lnTo>
                  <a:pt x="37" y="147"/>
                </a:lnTo>
                <a:lnTo>
                  <a:pt x="34" y="146"/>
                </a:lnTo>
                <a:lnTo>
                  <a:pt x="31" y="146"/>
                </a:lnTo>
                <a:lnTo>
                  <a:pt x="29" y="145"/>
                </a:lnTo>
                <a:lnTo>
                  <a:pt x="28" y="144"/>
                </a:lnTo>
                <a:lnTo>
                  <a:pt x="26" y="142"/>
                </a:lnTo>
                <a:lnTo>
                  <a:pt x="24" y="141"/>
                </a:lnTo>
                <a:lnTo>
                  <a:pt x="23" y="139"/>
                </a:lnTo>
                <a:lnTo>
                  <a:pt x="22" y="137"/>
                </a:lnTo>
                <a:lnTo>
                  <a:pt x="21" y="135"/>
                </a:lnTo>
                <a:lnTo>
                  <a:pt x="20" y="133"/>
                </a:lnTo>
                <a:lnTo>
                  <a:pt x="20" y="131"/>
                </a:lnTo>
                <a:lnTo>
                  <a:pt x="20" y="128"/>
                </a:lnTo>
                <a:lnTo>
                  <a:pt x="20" y="127"/>
                </a:lnTo>
                <a:lnTo>
                  <a:pt x="20" y="125"/>
                </a:lnTo>
                <a:lnTo>
                  <a:pt x="20" y="124"/>
                </a:lnTo>
                <a:lnTo>
                  <a:pt x="20" y="122"/>
                </a:lnTo>
                <a:lnTo>
                  <a:pt x="20" y="121"/>
                </a:lnTo>
                <a:lnTo>
                  <a:pt x="20" y="120"/>
                </a:lnTo>
                <a:lnTo>
                  <a:pt x="20" y="119"/>
                </a:lnTo>
                <a:lnTo>
                  <a:pt x="20" y="119"/>
                </a:lnTo>
                <a:lnTo>
                  <a:pt x="20" y="116"/>
                </a:lnTo>
                <a:lnTo>
                  <a:pt x="20" y="113"/>
                </a:lnTo>
                <a:lnTo>
                  <a:pt x="21" y="111"/>
                </a:lnTo>
                <a:lnTo>
                  <a:pt x="23" y="109"/>
                </a:lnTo>
                <a:lnTo>
                  <a:pt x="24" y="107"/>
                </a:lnTo>
                <a:lnTo>
                  <a:pt x="25" y="106"/>
                </a:lnTo>
                <a:lnTo>
                  <a:pt x="26" y="104"/>
                </a:lnTo>
                <a:lnTo>
                  <a:pt x="28" y="103"/>
                </a:lnTo>
                <a:lnTo>
                  <a:pt x="29" y="103"/>
                </a:lnTo>
                <a:lnTo>
                  <a:pt x="31" y="102"/>
                </a:lnTo>
                <a:lnTo>
                  <a:pt x="32" y="101"/>
                </a:lnTo>
                <a:lnTo>
                  <a:pt x="34" y="101"/>
                </a:lnTo>
                <a:lnTo>
                  <a:pt x="35" y="101"/>
                </a:lnTo>
                <a:lnTo>
                  <a:pt x="36" y="101"/>
                </a:lnTo>
                <a:lnTo>
                  <a:pt x="37" y="101"/>
                </a:lnTo>
                <a:close/>
                <a:moveTo>
                  <a:pt x="97" y="101"/>
                </a:moveTo>
                <a:lnTo>
                  <a:pt x="97" y="101"/>
                </a:lnTo>
                <a:lnTo>
                  <a:pt x="98" y="101"/>
                </a:lnTo>
                <a:lnTo>
                  <a:pt x="99" y="101"/>
                </a:lnTo>
                <a:lnTo>
                  <a:pt x="100" y="101"/>
                </a:lnTo>
                <a:lnTo>
                  <a:pt x="101" y="101"/>
                </a:lnTo>
                <a:lnTo>
                  <a:pt x="102" y="101"/>
                </a:lnTo>
                <a:lnTo>
                  <a:pt x="104" y="102"/>
                </a:lnTo>
                <a:lnTo>
                  <a:pt x="105" y="103"/>
                </a:lnTo>
                <a:lnTo>
                  <a:pt x="107" y="103"/>
                </a:lnTo>
                <a:lnTo>
                  <a:pt x="108" y="104"/>
                </a:lnTo>
                <a:lnTo>
                  <a:pt x="110" y="106"/>
                </a:lnTo>
                <a:lnTo>
                  <a:pt x="111" y="107"/>
                </a:lnTo>
                <a:lnTo>
                  <a:pt x="112" y="109"/>
                </a:lnTo>
                <a:lnTo>
                  <a:pt x="113" y="111"/>
                </a:lnTo>
                <a:lnTo>
                  <a:pt x="114" y="113"/>
                </a:lnTo>
                <a:lnTo>
                  <a:pt x="115" y="116"/>
                </a:lnTo>
                <a:lnTo>
                  <a:pt x="115" y="119"/>
                </a:lnTo>
                <a:lnTo>
                  <a:pt x="115" y="119"/>
                </a:lnTo>
                <a:lnTo>
                  <a:pt x="115" y="120"/>
                </a:lnTo>
                <a:lnTo>
                  <a:pt x="115" y="121"/>
                </a:lnTo>
                <a:lnTo>
                  <a:pt x="115" y="122"/>
                </a:lnTo>
                <a:lnTo>
                  <a:pt x="115" y="124"/>
                </a:lnTo>
                <a:lnTo>
                  <a:pt x="115" y="125"/>
                </a:lnTo>
                <a:lnTo>
                  <a:pt x="115" y="127"/>
                </a:lnTo>
                <a:lnTo>
                  <a:pt x="115" y="129"/>
                </a:lnTo>
                <a:lnTo>
                  <a:pt x="114" y="131"/>
                </a:lnTo>
                <a:lnTo>
                  <a:pt x="114" y="133"/>
                </a:lnTo>
                <a:lnTo>
                  <a:pt x="113" y="135"/>
                </a:lnTo>
                <a:lnTo>
                  <a:pt x="112" y="137"/>
                </a:lnTo>
                <a:lnTo>
                  <a:pt x="112" y="139"/>
                </a:lnTo>
                <a:lnTo>
                  <a:pt x="110" y="141"/>
                </a:lnTo>
                <a:lnTo>
                  <a:pt x="108" y="142"/>
                </a:lnTo>
                <a:lnTo>
                  <a:pt x="107" y="144"/>
                </a:lnTo>
                <a:lnTo>
                  <a:pt x="105" y="145"/>
                </a:lnTo>
                <a:lnTo>
                  <a:pt x="103" y="146"/>
                </a:lnTo>
                <a:lnTo>
                  <a:pt x="101" y="146"/>
                </a:lnTo>
                <a:lnTo>
                  <a:pt x="97" y="147"/>
                </a:lnTo>
                <a:lnTo>
                  <a:pt x="97" y="147"/>
                </a:lnTo>
                <a:lnTo>
                  <a:pt x="94" y="146"/>
                </a:lnTo>
                <a:lnTo>
                  <a:pt x="92" y="146"/>
                </a:lnTo>
                <a:lnTo>
                  <a:pt x="90" y="145"/>
                </a:lnTo>
                <a:lnTo>
                  <a:pt x="88" y="144"/>
                </a:lnTo>
                <a:lnTo>
                  <a:pt x="86" y="142"/>
                </a:lnTo>
                <a:lnTo>
                  <a:pt x="85" y="141"/>
                </a:lnTo>
                <a:lnTo>
                  <a:pt x="83" y="139"/>
                </a:lnTo>
                <a:lnTo>
                  <a:pt x="83" y="137"/>
                </a:lnTo>
                <a:lnTo>
                  <a:pt x="82" y="135"/>
                </a:lnTo>
                <a:lnTo>
                  <a:pt x="81" y="133"/>
                </a:lnTo>
                <a:lnTo>
                  <a:pt x="81" y="131"/>
                </a:lnTo>
                <a:lnTo>
                  <a:pt x="80" y="129"/>
                </a:lnTo>
                <a:lnTo>
                  <a:pt x="80" y="127"/>
                </a:lnTo>
                <a:lnTo>
                  <a:pt x="80" y="125"/>
                </a:lnTo>
                <a:lnTo>
                  <a:pt x="80" y="124"/>
                </a:lnTo>
                <a:lnTo>
                  <a:pt x="80" y="122"/>
                </a:lnTo>
                <a:lnTo>
                  <a:pt x="80" y="121"/>
                </a:lnTo>
                <a:lnTo>
                  <a:pt x="80" y="120"/>
                </a:lnTo>
                <a:lnTo>
                  <a:pt x="80" y="119"/>
                </a:lnTo>
                <a:lnTo>
                  <a:pt x="80" y="119"/>
                </a:lnTo>
                <a:lnTo>
                  <a:pt x="80" y="116"/>
                </a:lnTo>
                <a:lnTo>
                  <a:pt x="81" y="113"/>
                </a:lnTo>
                <a:lnTo>
                  <a:pt x="82" y="111"/>
                </a:lnTo>
                <a:lnTo>
                  <a:pt x="83" y="109"/>
                </a:lnTo>
                <a:lnTo>
                  <a:pt x="84" y="107"/>
                </a:lnTo>
                <a:lnTo>
                  <a:pt x="86" y="106"/>
                </a:lnTo>
                <a:lnTo>
                  <a:pt x="87" y="104"/>
                </a:lnTo>
                <a:lnTo>
                  <a:pt x="89" y="103"/>
                </a:lnTo>
                <a:lnTo>
                  <a:pt x="90" y="103"/>
                </a:lnTo>
                <a:lnTo>
                  <a:pt x="92" y="102"/>
                </a:lnTo>
                <a:lnTo>
                  <a:pt x="93" y="101"/>
                </a:lnTo>
                <a:lnTo>
                  <a:pt x="94" y="101"/>
                </a:lnTo>
                <a:lnTo>
                  <a:pt x="96" y="101"/>
                </a:lnTo>
                <a:lnTo>
                  <a:pt x="96" y="101"/>
                </a:lnTo>
                <a:lnTo>
                  <a:pt x="97" y="101"/>
                </a:lnTo>
                <a:close/>
                <a:moveTo>
                  <a:pt x="157" y="101"/>
                </a:moveTo>
                <a:lnTo>
                  <a:pt x="158" y="101"/>
                </a:lnTo>
                <a:lnTo>
                  <a:pt x="158" y="101"/>
                </a:lnTo>
                <a:lnTo>
                  <a:pt x="159" y="101"/>
                </a:lnTo>
                <a:lnTo>
                  <a:pt x="160" y="101"/>
                </a:lnTo>
                <a:lnTo>
                  <a:pt x="161" y="101"/>
                </a:lnTo>
                <a:lnTo>
                  <a:pt x="162" y="101"/>
                </a:lnTo>
                <a:lnTo>
                  <a:pt x="164" y="102"/>
                </a:lnTo>
                <a:lnTo>
                  <a:pt x="165" y="103"/>
                </a:lnTo>
                <a:lnTo>
                  <a:pt x="167" y="103"/>
                </a:lnTo>
                <a:lnTo>
                  <a:pt x="168" y="104"/>
                </a:lnTo>
                <a:lnTo>
                  <a:pt x="169" y="106"/>
                </a:lnTo>
                <a:lnTo>
                  <a:pt x="171" y="107"/>
                </a:lnTo>
                <a:lnTo>
                  <a:pt x="172" y="109"/>
                </a:lnTo>
                <a:lnTo>
                  <a:pt x="173" y="111"/>
                </a:lnTo>
                <a:lnTo>
                  <a:pt x="174" y="113"/>
                </a:lnTo>
                <a:lnTo>
                  <a:pt x="175" y="116"/>
                </a:lnTo>
                <a:lnTo>
                  <a:pt x="175" y="119"/>
                </a:lnTo>
                <a:lnTo>
                  <a:pt x="175" y="119"/>
                </a:lnTo>
                <a:lnTo>
                  <a:pt x="175" y="120"/>
                </a:lnTo>
                <a:lnTo>
                  <a:pt x="175" y="121"/>
                </a:lnTo>
                <a:lnTo>
                  <a:pt x="175" y="122"/>
                </a:lnTo>
                <a:lnTo>
                  <a:pt x="175" y="124"/>
                </a:lnTo>
                <a:lnTo>
                  <a:pt x="175" y="125"/>
                </a:lnTo>
                <a:lnTo>
                  <a:pt x="175" y="127"/>
                </a:lnTo>
                <a:lnTo>
                  <a:pt x="175" y="129"/>
                </a:lnTo>
                <a:lnTo>
                  <a:pt x="174" y="131"/>
                </a:lnTo>
                <a:lnTo>
                  <a:pt x="174" y="133"/>
                </a:lnTo>
                <a:lnTo>
                  <a:pt x="173" y="135"/>
                </a:lnTo>
                <a:lnTo>
                  <a:pt x="172" y="137"/>
                </a:lnTo>
                <a:lnTo>
                  <a:pt x="172" y="139"/>
                </a:lnTo>
                <a:lnTo>
                  <a:pt x="170" y="141"/>
                </a:lnTo>
                <a:lnTo>
                  <a:pt x="169" y="142"/>
                </a:lnTo>
                <a:lnTo>
                  <a:pt x="167" y="144"/>
                </a:lnTo>
                <a:lnTo>
                  <a:pt x="165" y="145"/>
                </a:lnTo>
                <a:lnTo>
                  <a:pt x="163" y="146"/>
                </a:lnTo>
                <a:lnTo>
                  <a:pt x="161" y="146"/>
                </a:lnTo>
                <a:lnTo>
                  <a:pt x="158" y="147"/>
                </a:lnTo>
                <a:lnTo>
                  <a:pt x="158" y="147"/>
                </a:lnTo>
                <a:lnTo>
                  <a:pt x="154" y="146"/>
                </a:lnTo>
                <a:lnTo>
                  <a:pt x="152" y="146"/>
                </a:lnTo>
                <a:lnTo>
                  <a:pt x="150" y="145"/>
                </a:lnTo>
                <a:lnTo>
                  <a:pt x="148" y="144"/>
                </a:lnTo>
                <a:lnTo>
                  <a:pt x="147" y="142"/>
                </a:lnTo>
                <a:lnTo>
                  <a:pt x="145" y="141"/>
                </a:lnTo>
                <a:lnTo>
                  <a:pt x="143" y="139"/>
                </a:lnTo>
                <a:lnTo>
                  <a:pt x="143" y="137"/>
                </a:lnTo>
                <a:lnTo>
                  <a:pt x="142" y="135"/>
                </a:lnTo>
                <a:lnTo>
                  <a:pt x="142" y="133"/>
                </a:lnTo>
                <a:lnTo>
                  <a:pt x="141" y="131"/>
                </a:lnTo>
                <a:lnTo>
                  <a:pt x="140" y="129"/>
                </a:lnTo>
                <a:lnTo>
                  <a:pt x="140" y="127"/>
                </a:lnTo>
                <a:lnTo>
                  <a:pt x="140" y="125"/>
                </a:lnTo>
                <a:lnTo>
                  <a:pt x="140" y="124"/>
                </a:lnTo>
                <a:lnTo>
                  <a:pt x="140" y="122"/>
                </a:lnTo>
                <a:lnTo>
                  <a:pt x="140" y="121"/>
                </a:lnTo>
                <a:lnTo>
                  <a:pt x="140" y="120"/>
                </a:lnTo>
                <a:lnTo>
                  <a:pt x="140" y="119"/>
                </a:lnTo>
                <a:lnTo>
                  <a:pt x="140" y="119"/>
                </a:lnTo>
                <a:lnTo>
                  <a:pt x="140" y="116"/>
                </a:lnTo>
                <a:lnTo>
                  <a:pt x="141" y="113"/>
                </a:lnTo>
                <a:lnTo>
                  <a:pt x="142" y="111"/>
                </a:lnTo>
                <a:lnTo>
                  <a:pt x="143" y="109"/>
                </a:lnTo>
                <a:lnTo>
                  <a:pt x="144" y="107"/>
                </a:lnTo>
                <a:lnTo>
                  <a:pt x="146" y="106"/>
                </a:lnTo>
                <a:lnTo>
                  <a:pt x="147" y="104"/>
                </a:lnTo>
                <a:lnTo>
                  <a:pt x="149" y="103"/>
                </a:lnTo>
                <a:lnTo>
                  <a:pt x="150" y="103"/>
                </a:lnTo>
                <a:lnTo>
                  <a:pt x="151" y="102"/>
                </a:lnTo>
                <a:lnTo>
                  <a:pt x="153" y="101"/>
                </a:lnTo>
                <a:lnTo>
                  <a:pt x="154" y="101"/>
                </a:lnTo>
                <a:lnTo>
                  <a:pt x="156" y="101"/>
                </a:lnTo>
                <a:lnTo>
                  <a:pt x="156" y="101"/>
                </a:lnTo>
                <a:lnTo>
                  <a:pt x="157" y="101"/>
                </a:lnTo>
                <a:close/>
                <a:moveTo>
                  <a:pt x="217" y="101"/>
                </a:moveTo>
                <a:lnTo>
                  <a:pt x="218" y="101"/>
                </a:lnTo>
                <a:lnTo>
                  <a:pt x="218" y="101"/>
                </a:lnTo>
                <a:lnTo>
                  <a:pt x="219" y="101"/>
                </a:lnTo>
                <a:lnTo>
                  <a:pt x="219" y="101"/>
                </a:lnTo>
                <a:lnTo>
                  <a:pt x="221" y="101"/>
                </a:lnTo>
                <a:lnTo>
                  <a:pt x="222" y="101"/>
                </a:lnTo>
                <a:lnTo>
                  <a:pt x="224" y="102"/>
                </a:lnTo>
                <a:lnTo>
                  <a:pt x="225" y="103"/>
                </a:lnTo>
                <a:lnTo>
                  <a:pt x="227" y="103"/>
                </a:lnTo>
                <a:lnTo>
                  <a:pt x="228" y="104"/>
                </a:lnTo>
                <a:lnTo>
                  <a:pt x="229" y="106"/>
                </a:lnTo>
                <a:lnTo>
                  <a:pt x="231" y="107"/>
                </a:lnTo>
                <a:lnTo>
                  <a:pt x="232" y="109"/>
                </a:lnTo>
                <a:lnTo>
                  <a:pt x="233" y="111"/>
                </a:lnTo>
                <a:lnTo>
                  <a:pt x="234" y="113"/>
                </a:lnTo>
                <a:lnTo>
                  <a:pt x="235" y="116"/>
                </a:lnTo>
                <a:lnTo>
                  <a:pt x="235" y="119"/>
                </a:lnTo>
                <a:lnTo>
                  <a:pt x="235" y="119"/>
                </a:lnTo>
                <a:lnTo>
                  <a:pt x="235" y="120"/>
                </a:lnTo>
                <a:lnTo>
                  <a:pt x="235" y="121"/>
                </a:lnTo>
                <a:lnTo>
                  <a:pt x="235" y="122"/>
                </a:lnTo>
                <a:lnTo>
                  <a:pt x="235" y="124"/>
                </a:lnTo>
                <a:lnTo>
                  <a:pt x="235" y="125"/>
                </a:lnTo>
                <a:lnTo>
                  <a:pt x="235" y="127"/>
                </a:lnTo>
                <a:lnTo>
                  <a:pt x="235" y="129"/>
                </a:lnTo>
                <a:lnTo>
                  <a:pt x="234" y="131"/>
                </a:lnTo>
                <a:lnTo>
                  <a:pt x="234" y="133"/>
                </a:lnTo>
                <a:lnTo>
                  <a:pt x="234" y="135"/>
                </a:lnTo>
                <a:lnTo>
                  <a:pt x="232" y="137"/>
                </a:lnTo>
                <a:lnTo>
                  <a:pt x="232" y="139"/>
                </a:lnTo>
                <a:lnTo>
                  <a:pt x="230" y="141"/>
                </a:lnTo>
                <a:lnTo>
                  <a:pt x="229" y="142"/>
                </a:lnTo>
                <a:lnTo>
                  <a:pt x="227" y="144"/>
                </a:lnTo>
                <a:lnTo>
                  <a:pt x="226" y="145"/>
                </a:lnTo>
                <a:lnTo>
                  <a:pt x="223" y="146"/>
                </a:lnTo>
                <a:lnTo>
                  <a:pt x="221" y="146"/>
                </a:lnTo>
                <a:lnTo>
                  <a:pt x="218" y="147"/>
                </a:lnTo>
                <a:lnTo>
                  <a:pt x="218" y="147"/>
                </a:lnTo>
                <a:lnTo>
                  <a:pt x="214" y="146"/>
                </a:lnTo>
                <a:lnTo>
                  <a:pt x="212" y="146"/>
                </a:lnTo>
                <a:lnTo>
                  <a:pt x="210" y="145"/>
                </a:lnTo>
                <a:lnTo>
                  <a:pt x="208" y="144"/>
                </a:lnTo>
                <a:lnTo>
                  <a:pt x="206" y="142"/>
                </a:lnTo>
                <a:lnTo>
                  <a:pt x="205" y="141"/>
                </a:lnTo>
                <a:lnTo>
                  <a:pt x="203" y="139"/>
                </a:lnTo>
                <a:lnTo>
                  <a:pt x="203" y="137"/>
                </a:lnTo>
                <a:lnTo>
                  <a:pt x="202" y="135"/>
                </a:lnTo>
                <a:lnTo>
                  <a:pt x="201" y="133"/>
                </a:lnTo>
                <a:lnTo>
                  <a:pt x="201" y="131"/>
                </a:lnTo>
                <a:lnTo>
                  <a:pt x="200" y="129"/>
                </a:lnTo>
                <a:lnTo>
                  <a:pt x="200" y="127"/>
                </a:lnTo>
                <a:lnTo>
                  <a:pt x="200" y="125"/>
                </a:lnTo>
                <a:lnTo>
                  <a:pt x="200" y="124"/>
                </a:lnTo>
                <a:lnTo>
                  <a:pt x="200" y="122"/>
                </a:lnTo>
                <a:lnTo>
                  <a:pt x="200" y="121"/>
                </a:lnTo>
                <a:lnTo>
                  <a:pt x="200" y="120"/>
                </a:lnTo>
                <a:lnTo>
                  <a:pt x="200" y="119"/>
                </a:lnTo>
                <a:lnTo>
                  <a:pt x="200" y="119"/>
                </a:lnTo>
                <a:lnTo>
                  <a:pt x="200" y="116"/>
                </a:lnTo>
                <a:lnTo>
                  <a:pt x="201" y="113"/>
                </a:lnTo>
                <a:lnTo>
                  <a:pt x="202" y="111"/>
                </a:lnTo>
                <a:lnTo>
                  <a:pt x="203" y="109"/>
                </a:lnTo>
                <a:lnTo>
                  <a:pt x="204" y="107"/>
                </a:lnTo>
                <a:lnTo>
                  <a:pt x="206" y="106"/>
                </a:lnTo>
                <a:lnTo>
                  <a:pt x="207" y="104"/>
                </a:lnTo>
                <a:lnTo>
                  <a:pt x="208" y="103"/>
                </a:lnTo>
                <a:lnTo>
                  <a:pt x="210" y="103"/>
                </a:lnTo>
                <a:lnTo>
                  <a:pt x="211" y="102"/>
                </a:lnTo>
                <a:lnTo>
                  <a:pt x="213" y="101"/>
                </a:lnTo>
                <a:lnTo>
                  <a:pt x="214" y="101"/>
                </a:lnTo>
                <a:lnTo>
                  <a:pt x="216" y="101"/>
                </a:lnTo>
                <a:lnTo>
                  <a:pt x="216" y="101"/>
                </a:lnTo>
                <a:lnTo>
                  <a:pt x="217" y="101"/>
                </a:lnTo>
                <a:close/>
                <a:moveTo>
                  <a:pt x="38" y="153"/>
                </a:moveTo>
                <a:lnTo>
                  <a:pt x="38" y="153"/>
                </a:lnTo>
                <a:lnTo>
                  <a:pt x="39" y="153"/>
                </a:lnTo>
                <a:lnTo>
                  <a:pt x="39" y="153"/>
                </a:lnTo>
                <a:lnTo>
                  <a:pt x="40" y="153"/>
                </a:lnTo>
                <a:lnTo>
                  <a:pt x="41" y="154"/>
                </a:lnTo>
                <a:lnTo>
                  <a:pt x="42" y="154"/>
                </a:lnTo>
                <a:lnTo>
                  <a:pt x="42" y="155"/>
                </a:lnTo>
                <a:lnTo>
                  <a:pt x="42" y="156"/>
                </a:lnTo>
                <a:lnTo>
                  <a:pt x="42" y="157"/>
                </a:lnTo>
                <a:lnTo>
                  <a:pt x="42" y="158"/>
                </a:lnTo>
                <a:lnTo>
                  <a:pt x="42" y="160"/>
                </a:lnTo>
                <a:lnTo>
                  <a:pt x="40" y="161"/>
                </a:lnTo>
                <a:lnTo>
                  <a:pt x="39" y="164"/>
                </a:lnTo>
                <a:lnTo>
                  <a:pt x="44" y="175"/>
                </a:lnTo>
                <a:lnTo>
                  <a:pt x="50" y="153"/>
                </a:lnTo>
                <a:lnTo>
                  <a:pt x="51" y="153"/>
                </a:lnTo>
                <a:lnTo>
                  <a:pt x="52" y="153"/>
                </a:lnTo>
                <a:lnTo>
                  <a:pt x="53" y="154"/>
                </a:lnTo>
                <a:lnTo>
                  <a:pt x="55" y="154"/>
                </a:lnTo>
                <a:lnTo>
                  <a:pt x="56" y="156"/>
                </a:lnTo>
                <a:lnTo>
                  <a:pt x="58" y="156"/>
                </a:lnTo>
                <a:lnTo>
                  <a:pt x="61" y="157"/>
                </a:lnTo>
                <a:lnTo>
                  <a:pt x="63" y="159"/>
                </a:lnTo>
                <a:lnTo>
                  <a:pt x="65" y="160"/>
                </a:lnTo>
                <a:lnTo>
                  <a:pt x="67" y="162"/>
                </a:lnTo>
                <a:lnTo>
                  <a:pt x="70" y="160"/>
                </a:lnTo>
                <a:lnTo>
                  <a:pt x="72" y="159"/>
                </a:lnTo>
                <a:lnTo>
                  <a:pt x="74" y="157"/>
                </a:lnTo>
                <a:lnTo>
                  <a:pt x="77" y="156"/>
                </a:lnTo>
                <a:lnTo>
                  <a:pt x="78" y="156"/>
                </a:lnTo>
                <a:lnTo>
                  <a:pt x="80" y="154"/>
                </a:lnTo>
                <a:lnTo>
                  <a:pt x="82" y="154"/>
                </a:lnTo>
                <a:lnTo>
                  <a:pt x="83" y="153"/>
                </a:lnTo>
                <a:lnTo>
                  <a:pt x="84" y="153"/>
                </a:lnTo>
                <a:lnTo>
                  <a:pt x="84" y="153"/>
                </a:lnTo>
                <a:lnTo>
                  <a:pt x="91" y="175"/>
                </a:lnTo>
                <a:lnTo>
                  <a:pt x="95" y="164"/>
                </a:lnTo>
                <a:lnTo>
                  <a:pt x="94" y="161"/>
                </a:lnTo>
                <a:lnTo>
                  <a:pt x="93" y="160"/>
                </a:lnTo>
                <a:lnTo>
                  <a:pt x="93" y="158"/>
                </a:lnTo>
                <a:lnTo>
                  <a:pt x="93" y="157"/>
                </a:lnTo>
                <a:lnTo>
                  <a:pt x="93" y="156"/>
                </a:lnTo>
                <a:lnTo>
                  <a:pt x="93" y="155"/>
                </a:lnTo>
                <a:lnTo>
                  <a:pt x="93" y="154"/>
                </a:lnTo>
                <a:lnTo>
                  <a:pt x="94" y="154"/>
                </a:lnTo>
                <a:lnTo>
                  <a:pt x="94" y="154"/>
                </a:lnTo>
                <a:lnTo>
                  <a:pt x="95" y="153"/>
                </a:lnTo>
                <a:lnTo>
                  <a:pt x="96" y="153"/>
                </a:lnTo>
                <a:lnTo>
                  <a:pt x="96" y="153"/>
                </a:lnTo>
                <a:lnTo>
                  <a:pt x="97" y="153"/>
                </a:lnTo>
                <a:lnTo>
                  <a:pt x="97" y="153"/>
                </a:lnTo>
                <a:lnTo>
                  <a:pt x="97" y="153"/>
                </a:lnTo>
                <a:lnTo>
                  <a:pt x="98" y="153"/>
                </a:lnTo>
                <a:lnTo>
                  <a:pt x="99" y="153"/>
                </a:lnTo>
                <a:lnTo>
                  <a:pt x="99" y="153"/>
                </a:lnTo>
                <a:lnTo>
                  <a:pt x="100" y="153"/>
                </a:lnTo>
                <a:lnTo>
                  <a:pt x="101" y="154"/>
                </a:lnTo>
                <a:lnTo>
                  <a:pt x="101" y="154"/>
                </a:lnTo>
                <a:lnTo>
                  <a:pt x="102" y="155"/>
                </a:lnTo>
                <a:lnTo>
                  <a:pt x="102" y="156"/>
                </a:lnTo>
                <a:lnTo>
                  <a:pt x="102" y="157"/>
                </a:lnTo>
                <a:lnTo>
                  <a:pt x="102" y="158"/>
                </a:lnTo>
                <a:lnTo>
                  <a:pt x="102" y="160"/>
                </a:lnTo>
                <a:lnTo>
                  <a:pt x="101" y="161"/>
                </a:lnTo>
                <a:lnTo>
                  <a:pt x="99" y="164"/>
                </a:lnTo>
                <a:lnTo>
                  <a:pt x="104" y="175"/>
                </a:lnTo>
                <a:lnTo>
                  <a:pt x="110" y="153"/>
                </a:lnTo>
                <a:lnTo>
                  <a:pt x="111" y="153"/>
                </a:lnTo>
                <a:lnTo>
                  <a:pt x="112" y="153"/>
                </a:lnTo>
                <a:lnTo>
                  <a:pt x="113" y="154"/>
                </a:lnTo>
                <a:lnTo>
                  <a:pt x="114" y="154"/>
                </a:lnTo>
                <a:lnTo>
                  <a:pt x="116" y="156"/>
                </a:lnTo>
                <a:lnTo>
                  <a:pt x="118" y="156"/>
                </a:lnTo>
                <a:lnTo>
                  <a:pt x="120" y="157"/>
                </a:lnTo>
                <a:lnTo>
                  <a:pt x="123" y="159"/>
                </a:lnTo>
                <a:lnTo>
                  <a:pt x="125" y="160"/>
                </a:lnTo>
                <a:lnTo>
                  <a:pt x="127" y="162"/>
                </a:lnTo>
                <a:lnTo>
                  <a:pt x="129" y="160"/>
                </a:lnTo>
                <a:lnTo>
                  <a:pt x="132" y="159"/>
                </a:lnTo>
                <a:lnTo>
                  <a:pt x="134" y="157"/>
                </a:lnTo>
                <a:lnTo>
                  <a:pt x="137" y="156"/>
                </a:lnTo>
                <a:lnTo>
                  <a:pt x="139" y="156"/>
                </a:lnTo>
                <a:lnTo>
                  <a:pt x="140" y="154"/>
                </a:lnTo>
                <a:lnTo>
                  <a:pt x="142" y="154"/>
                </a:lnTo>
                <a:lnTo>
                  <a:pt x="143" y="153"/>
                </a:lnTo>
                <a:lnTo>
                  <a:pt x="144" y="153"/>
                </a:lnTo>
                <a:lnTo>
                  <a:pt x="144" y="153"/>
                </a:lnTo>
                <a:lnTo>
                  <a:pt x="151" y="175"/>
                </a:lnTo>
                <a:lnTo>
                  <a:pt x="155" y="164"/>
                </a:lnTo>
                <a:lnTo>
                  <a:pt x="154" y="161"/>
                </a:lnTo>
                <a:lnTo>
                  <a:pt x="153" y="160"/>
                </a:lnTo>
                <a:lnTo>
                  <a:pt x="153" y="158"/>
                </a:lnTo>
                <a:lnTo>
                  <a:pt x="152" y="157"/>
                </a:lnTo>
                <a:lnTo>
                  <a:pt x="152" y="156"/>
                </a:lnTo>
                <a:lnTo>
                  <a:pt x="153" y="155"/>
                </a:lnTo>
                <a:lnTo>
                  <a:pt x="153" y="154"/>
                </a:lnTo>
                <a:lnTo>
                  <a:pt x="154" y="154"/>
                </a:lnTo>
                <a:lnTo>
                  <a:pt x="154" y="154"/>
                </a:lnTo>
                <a:lnTo>
                  <a:pt x="155" y="153"/>
                </a:lnTo>
                <a:lnTo>
                  <a:pt x="156" y="153"/>
                </a:lnTo>
                <a:lnTo>
                  <a:pt x="156" y="153"/>
                </a:lnTo>
                <a:lnTo>
                  <a:pt x="157" y="153"/>
                </a:lnTo>
                <a:lnTo>
                  <a:pt x="157" y="153"/>
                </a:lnTo>
                <a:lnTo>
                  <a:pt x="158" y="153"/>
                </a:lnTo>
                <a:lnTo>
                  <a:pt x="158" y="153"/>
                </a:lnTo>
                <a:lnTo>
                  <a:pt x="159" y="153"/>
                </a:lnTo>
                <a:lnTo>
                  <a:pt x="159" y="153"/>
                </a:lnTo>
                <a:lnTo>
                  <a:pt x="160" y="153"/>
                </a:lnTo>
                <a:lnTo>
                  <a:pt x="161" y="154"/>
                </a:lnTo>
                <a:lnTo>
                  <a:pt x="161" y="154"/>
                </a:lnTo>
                <a:lnTo>
                  <a:pt x="162" y="155"/>
                </a:lnTo>
                <a:lnTo>
                  <a:pt x="162" y="156"/>
                </a:lnTo>
                <a:lnTo>
                  <a:pt x="162" y="157"/>
                </a:lnTo>
                <a:lnTo>
                  <a:pt x="162" y="158"/>
                </a:lnTo>
                <a:lnTo>
                  <a:pt x="161" y="160"/>
                </a:lnTo>
                <a:lnTo>
                  <a:pt x="161" y="161"/>
                </a:lnTo>
                <a:lnTo>
                  <a:pt x="159" y="164"/>
                </a:lnTo>
                <a:lnTo>
                  <a:pt x="163" y="175"/>
                </a:lnTo>
                <a:lnTo>
                  <a:pt x="170" y="153"/>
                </a:lnTo>
                <a:lnTo>
                  <a:pt x="170" y="153"/>
                </a:lnTo>
                <a:lnTo>
                  <a:pt x="172" y="153"/>
                </a:lnTo>
                <a:lnTo>
                  <a:pt x="173" y="154"/>
                </a:lnTo>
                <a:lnTo>
                  <a:pt x="174" y="154"/>
                </a:lnTo>
                <a:lnTo>
                  <a:pt x="176" y="156"/>
                </a:lnTo>
                <a:lnTo>
                  <a:pt x="178" y="156"/>
                </a:lnTo>
                <a:lnTo>
                  <a:pt x="180" y="157"/>
                </a:lnTo>
                <a:lnTo>
                  <a:pt x="183" y="159"/>
                </a:lnTo>
                <a:lnTo>
                  <a:pt x="185" y="160"/>
                </a:lnTo>
                <a:lnTo>
                  <a:pt x="187" y="162"/>
                </a:lnTo>
                <a:lnTo>
                  <a:pt x="189" y="160"/>
                </a:lnTo>
                <a:lnTo>
                  <a:pt x="192" y="159"/>
                </a:lnTo>
                <a:lnTo>
                  <a:pt x="194" y="157"/>
                </a:lnTo>
                <a:lnTo>
                  <a:pt x="196" y="156"/>
                </a:lnTo>
                <a:lnTo>
                  <a:pt x="198" y="156"/>
                </a:lnTo>
                <a:lnTo>
                  <a:pt x="200" y="154"/>
                </a:lnTo>
                <a:lnTo>
                  <a:pt x="202" y="154"/>
                </a:lnTo>
                <a:lnTo>
                  <a:pt x="203" y="153"/>
                </a:lnTo>
                <a:lnTo>
                  <a:pt x="203" y="153"/>
                </a:lnTo>
                <a:lnTo>
                  <a:pt x="204" y="153"/>
                </a:lnTo>
                <a:lnTo>
                  <a:pt x="211" y="175"/>
                </a:lnTo>
                <a:lnTo>
                  <a:pt x="215" y="164"/>
                </a:lnTo>
                <a:lnTo>
                  <a:pt x="214" y="161"/>
                </a:lnTo>
                <a:lnTo>
                  <a:pt x="213" y="160"/>
                </a:lnTo>
                <a:lnTo>
                  <a:pt x="212" y="158"/>
                </a:lnTo>
                <a:lnTo>
                  <a:pt x="212" y="157"/>
                </a:lnTo>
                <a:lnTo>
                  <a:pt x="212" y="156"/>
                </a:lnTo>
                <a:lnTo>
                  <a:pt x="212" y="155"/>
                </a:lnTo>
                <a:lnTo>
                  <a:pt x="213" y="154"/>
                </a:lnTo>
                <a:lnTo>
                  <a:pt x="213" y="154"/>
                </a:lnTo>
                <a:lnTo>
                  <a:pt x="214" y="154"/>
                </a:lnTo>
                <a:lnTo>
                  <a:pt x="215" y="153"/>
                </a:lnTo>
                <a:lnTo>
                  <a:pt x="216" y="153"/>
                </a:lnTo>
                <a:lnTo>
                  <a:pt x="216" y="153"/>
                </a:lnTo>
                <a:lnTo>
                  <a:pt x="217" y="153"/>
                </a:lnTo>
                <a:lnTo>
                  <a:pt x="217" y="153"/>
                </a:lnTo>
                <a:lnTo>
                  <a:pt x="218" y="153"/>
                </a:lnTo>
                <a:lnTo>
                  <a:pt x="218" y="153"/>
                </a:lnTo>
                <a:lnTo>
                  <a:pt x="219" y="153"/>
                </a:lnTo>
                <a:lnTo>
                  <a:pt x="219" y="153"/>
                </a:lnTo>
                <a:lnTo>
                  <a:pt x="220" y="153"/>
                </a:lnTo>
                <a:lnTo>
                  <a:pt x="221" y="154"/>
                </a:lnTo>
                <a:lnTo>
                  <a:pt x="221" y="154"/>
                </a:lnTo>
                <a:lnTo>
                  <a:pt x="222" y="155"/>
                </a:lnTo>
                <a:lnTo>
                  <a:pt x="222" y="156"/>
                </a:lnTo>
                <a:lnTo>
                  <a:pt x="222" y="157"/>
                </a:lnTo>
                <a:lnTo>
                  <a:pt x="222" y="158"/>
                </a:lnTo>
                <a:lnTo>
                  <a:pt x="221" y="160"/>
                </a:lnTo>
                <a:lnTo>
                  <a:pt x="221" y="161"/>
                </a:lnTo>
                <a:lnTo>
                  <a:pt x="219" y="164"/>
                </a:lnTo>
                <a:lnTo>
                  <a:pt x="223" y="175"/>
                </a:lnTo>
                <a:lnTo>
                  <a:pt x="230" y="153"/>
                </a:lnTo>
                <a:lnTo>
                  <a:pt x="230" y="153"/>
                </a:lnTo>
                <a:lnTo>
                  <a:pt x="231" y="153"/>
                </a:lnTo>
                <a:lnTo>
                  <a:pt x="232" y="154"/>
                </a:lnTo>
                <a:lnTo>
                  <a:pt x="234" y="154"/>
                </a:lnTo>
                <a:lnTo>
                  <a:pt x="236" y="156"/>
                </a:lnTo>
                <a:lnTo>
                  <a:pt x="238" y="156"/>
                </a:lnTo>
                <a:lnTo>
                  <a:pt x="240" y="157"/>
                </a:lnTo>
                <a:lnTo>
                  <a:pt x="242" y="159"/>
                </a:lnTo>
                <a:lnTo>
                  <a:pt x="245" y="160"/>
                </a:lnTo>
                <a:lnTo>
                  <a:pt x="247" y="162"/>
                </a:lnTo>
                <a:lnTo>
                  <a:pt x="248" y="163"/>
                </a:lnTo>
                <a:lnTo>
                  <a:pt x="249" y="164"/>
                </a:lnTo>
                <a:lnTo>
                  <a:pt x="251" y="165"/>
                </a:lnTo>
                <a:lnTo>
                  <a:pt x="251" y="166"/>
                </a:lnTo>
                <a:lnTo>
                  <a:pt x="253" y="167"/>
                </a:lnTo>
                <a:lnTo>
                  <a:pt x="253" y="169"/>
                </a:lnTo>
                <a:lnTo>
                  <a:pt x="253" y="171"/>
                </a:lnTo>
                <a:lnTo>
                  <a:pt x="254" y="173"/>
                </a:lnTo>
                <a:lnTo>
                  <a:pt x="254" y="176"/>
                </a:lnTo>
                <a:lnTo>
                  <a:pt x="254" y="178"/>
                </a:lnTo>
                <a:lnTo>
                  <a:pt x="254" y="181"/>
                </a:lnTo>
                <a:lnTo>
                  <a:pt x="254" y="185"/>
                </a:lnTo>
                <a:lnTo>
                  <a:pt x="254" y="188"/>
                </a:lnTo>
                <a:lnTo>
                  <a:pt x="254" y="191"/>
                </a:lnTo>
                <a:lnTo>
                  <a:pt x="253" y="194"/>
                </a:lnTo>
                <a:lnTo>
                  <a:pt x="253" y="197"/>
                </a:lnTo>
                <a:lnTo>
                  <a:pt x="253" y="199"/>
                </a:lnTo>
                <a:lnTo>
                  <a:pt x="253" y="202"/>
                </a:lnTo>
                <a:lnTo>
                  <a:pt x="252" y="204"/>
                </a:lnTo>
                <a:lnTo>
                  <a:pt x="251" y="206"/>
                </a:lnTo>
                <a:lnTo>
                  <a:pt x="250" y="208"/>
                </a:lnTo>
                <a:lnTo>
                  <a:pt x="249" y="210"/>
                </a:lnTo>
                <a:lnTo>
                  <a:pt x="248" y="212"/>
                </a:lnTo>
                <a:lnTo>
                  <a:pt x="248" y="215"/>
                </a:lnTo>
                <a:lnTo>
                  <a:pt x="246" y="217"/>
                </a:lnTo>
                <a:lnTo>
                  <a:pt x="246" y="219"/>
                </a:lnTo>
                <a:lnTo>
                  <a:pt x="245" y="220"/>
                </a:lnTo>
                <a:lnTo>
                  <a:pt x="244" y="222"/>
                </a:lnTo>
                <a:lnTo>
                  <a:pt x="243" y="223"/>
                </a:lnTo>
                <a:lnTo>
                  <a:pt x="243" y="225"/>
                </a:lnTo>
                <a:lnTo>
                  <a:pt x="242" y="225"/>
                </a:lnTo>
                <a:lnTo>
                  <a:pt x="242" y="225"/>
                </a:lnTo>
                <a:lnTo>
                  <a:pt x="241" y="228"/>
                </a:lnTo>
                <a:lnTo>
                  <a:pt x="240" y="232"/>
                </a:lnTo>
                <a:lnTo>
                  <a:pt x="240" y="236"/>
                </a:lnTo>
                <a:lnTo>
                  <a:pt x="230" y="325"/>
                </a:lnTo>
                <a:lnTo>
                  <a:pt x="230" y="327"/>
                </a:lnTo>
                <a:lnTo>
                  <a:pt x="229" y="328"/>
                </a:lnTo>
                <a:lnTo>
                  <a:pt x="228" y="329"/>
                </a:lnTo>
                <a:lnTo>
                  <a:pt x="227" y="330"/>
                </a:lnTo>
                <a:lnTo>
                  <a:pt x="225" y="330"/>
                </a:lnTo>
                <a:lnTo>
                  <a:pt x="209" y="330"/>
                </a:lnTo>
                <a:lnTo>
                  <a:pt x="208" y="330"/>
                </a:lnTo>
                <a:lnTo>
                  <a:pt x="206" y="329"/>
                </a:lnTo>
                <a:lnTo>
                  <a:pt x="205" y="328"/>
                </a:lnTo>
                <a:lnTo>
                  <a:pt x="204" y="327"/>
                </a:lnTo>
                <a:lnTo>
                  <a:pt x="203" y="325"/>
                </a:lnTo>
                <a:lnTo>
                  <a:pt x="195" y="236"/>
                </a:lnTo>
                <a:lnTo>
                  <a:pt x="194" y="232"/>
                </a:lnTo>
                <a:lnTo>
                  <a:pt x="193" y="228"/>
                </a:lnTo>
                <a:lnTo>
                  <a:pt x="192" y="225"/>
                </a:lnTo>
                <a:lnTo>
                  <a:pt x="192" y="225"/>
                </a:lnTo>
                <a:lnTo>
                  <a:pt x="192" y="225"/>
                </a:lnTo>
                <a:lnTo>
                  <a:pt x="191" y="223"/>
                </a:lnTo>
                <a:lnTo>
                  <a:pt x="191" y="222"/>
                </a:lnTo>
                <a:lnTo>
                  <a:pt x="189" y="221"/>
                </a:lnTo>
                <a:lnTo>
                  <a:pt x="189" y="220"/>
                </a:lnTo>
                <a:lnTo>
                  <a:pt x="188" y="217"/>
                </a:lnTo>
                <a:lnTo>
                  <a:pt x="187" y="215"/>
                </a:lnTo>
                <a:lnTo>
                  <a:pt x="186" y="217"/>
                </a:lnTo>
                <a:lnTo>
                  <a:pt x="185" y="220"/>
                </a:lnTo>
                <a:lnTo>
                  <a:pt x="184" y="221"/>
                </a:lnTo>
                <a:lnTo>
                  <a:pt x="184" y="222"/>
                </a:lnTo>
                <a:lnTo>
                  <a:pt x="183" y="223"/>
                </a:lnTo>
                <a:lnTo>
                  <a:pt x="183" y="225"/>
                </a:lnTo>
                <a:lnTo>
                  <a:pt x="182" y="225"/>
                </a:lnTo>
                <a:lnTo>
                  <a:pt x="182" y="225"/>
                </a:lnTo>
                <a:lnTo>
                  <a:pt x="181" y="228"/>
                </a:lnTo>
                <a:lnTo>
                  <a:pt x="180" y="232"/>
                </a:lnTo>
                <a:lnTo>
                  <a:pt x="180" y="236"/>
                </a:lnTo>
                <a:lnTo>
                  <a:pt x="170" y="325"/>
                </a:lnTo>
                <a:lnTo>
                  <a:pt x="170" y="327"/>
                </a:lnTo>
                <a:lnTo>
                  <a:pt x="169" y="328"/>
                </a:lnTo>
                <a:lnTo>
                  <a:pt x="168" y="329"/>
                </a:lnTo>
                <a:lnTo>
                  <a:pt x="167" y="330"/>
                </a:lnTo>
                <a:lnTo>
                  <a:pt x="165" y="330"/>
                </a:lnTo>
                <a:lnTo>
                  <a:pt x="150" y="330"/>
                </a:lnTo>
                <a:lnTo>
                  <a:pt x="148" y="330"/>
                </a:lnTo>
                <a:lnTo>
                  <a:pt x="146" y="329"/>
                </a:lnTo>
                <a:lnTo>
                  <a:pt x="145" y="328"/>
                </a:lnTo>
                <a:lnTo>
                  <a:pt x="144" y="327"/>
                </a:lnTo>
                <a:lnTo>
                  <a:pt x="144" y="325"/>
                </a:lnTo>
                <a:lnTo>
                  <a:pt x="135" y="236"/>
                </a:lnTo>
                <a:lnTo>
                  <a:pt x="134" y="232"/>
                </a:lnTo>
                <a:lnTo>
                  <a:pt x="134" y="228"/>
                </a:lnTo>
                <a:lnTo>
                  <a:pt x="132" y="225"/>
                </a:lnTo>
                <a:lnTo>
                  <a:pt x="132" y="225"/>
                </a:lnTo>
                <a:lnTo>
                  <a:pt x="132" y="225"/>
                </a:lnTo>
                <a:lnTo>
                  <a:pt x="131" y="223"/>
                </a:lnTo>
                <a:lnTo>
                  <a:pt x="131" y="222"/>
                </a:lnTo>
                <a:lnTo>
                  <a:pt x="130" y="221"/>
                </a:lnTo>
                <a:lnTo>
                  <a:pt x="129" y="220"/>
                </a:lnTo>
                <a:lnTo>
                  <a:pt x="128" y="217"/>
                </a:lnTo>
                <a:lnTo>
                  <a:pt x="127" y="215"/>
                </a:lnTo>
                <a:lnTo>
                  <a:pt x="126" y="217"/>
                </a:lnTo>
                <a:lnTo>
                  <a:pt x="126" y="220"/>
                </a:lnTo>
                <a:lnTo>
                  <a:pt x="124" y="221"/>
                </a:lnTo>
                <a:lnTo>
                  <a:pt x="124" y="222"/>
                </a:lnTo>
                <a:lnTo>
                  <a:pt x="123" y="223"/>
                </a:lnTo>
                <a:lnTo>
                  <a:pt x="123" y="225"/>
                </a:lnTo>
                <a:lnTo>
                  <a:pt x="123" y="225"/>
                </a:lnTo>
                <a:lnTo>
                  <a:pt x="123" y="225"/>
                </a:lnTo>
                <a:lnTo>
                  <a:pt x="121" y="228"/>
                </a:lnTo>
                <a:lnTo>
                  <a:pt x="120" y="232"/>
                </a:lnTo>
                <a:lnTo>
                  <a:pt x="119" y="236"/>
                </a:lnTo>
                <a:lnTo>
                  <a:pt x="110" y="325"/>
                </a:lnTo>
                <a:lnTo>
                  <a:pt x="110" y="327"/>
                </a:lnTo>
                <a:lnTo>
                  <a:pt x="109" y="328"/>
                </a:lnTo>
                <a:lnTo>
                  <a:pt x="108" y="329"/>
                </a:lnTo>
                <a:lnTo>
                  <a:pt x="107" y="330"/>
                </a:lnTo>
                <a:lnTo>
                  <a:pt x="105" y="330"/>
                </a:lnTo>
                <a:lnTo>
                  <a:pt x="89" y="330"/>
                </a:lnTo>
                <a:lnTo>
                  <a:pt x="88" y="330"/>
                </a:lnTo>
                <a:lnTo>
                  <a:pt x="86" y="329"/>
                </a:lnTo>
                <a:lnTo>
                  <a:pt x="85" y="328"/>
                </a:lnTo>
                <a:lnTo>
                  <a:pt x="85" y="327"/>
                </a:lnTo>
                <a:lnTo>
                  <a:pt x="84" y="325"/>
                </a:lnTo>
                <a:lnTo>
                  <a:pt x="75" y="236"/>
                </a:lnTo>
                <a:lnTo>
                  <a:pt x="74" y="232"/>
                </a:lnTo>
                <a:lnTo>
                  <a:pt x="74" y="228"/>
                </a:lnTo>
                <a:lnTo>
                  <a:pt x="72" y="225"/>
                </a:lnTo>
                <a:lnTo>
                  <a:pt x="72" y="225"/>
                </a:lnTo>
                <a:lnTo>
                  <a:pt x="72" y="225"/>
                </a:lnTo>
                <a:lnTo>
                  <a:pt x="71" y="223"/>
                </a:lnTo>
                <a:lnTo>
                  <a:pt x="71" y="222"/>
                </a:lnTo>
                <a:lnTo>
                  <a:pt x="70" y="221"/>
                </a:lnTo>
                <a:lnTo>
                  <a:pt x="69" y="220"/>
                </a:lnTo>
                <a:lnTo>
                  <a:pt x="68" y="217"/>
                </a:lnTo>
                <a:lnTo>
                  <a:pt x="67" y="215"/>
                </a:lnTo>
                <a:lnTo>
                  <a:pt x="66" y="217"/>
                </a:lnTo>
                <a:lnTo>
                  <a:pt x="66" y="220"/>
                </a:lnTo>
                <a:lnTo>
                  <a:pt x="65" y="221"/>
                </a:lnTo>
                <a:lnTo>
                  <a:pt x="64" y="222"/>
                </a:lnTo>
                <a:lnTo>
                  <a:pt x="63" y="223"/>
                </a:lnTo>
                <a:lnTo>
                  <a:pt x="63" y="225"/>
                </a:lnTo>
                <a:lnTo>
                  <a:pt x="63" y="225"/>
                </a:lnTo>
                <a:lnTo>
                  <a:pt x="63" y="225"/>
                </a:lnTo>
                <a:lnTo>
                  <a:pt x="61" y="228"/>
                </a:lnTo>
                <a:lnTo>
                  <a:pt x="60" y="232"/>
                </a:lnTo>
                <a:lnTo>
                  <a:pt x="60" y="236"/>
                </a:lnTo>
                <a:lnTo>
                  <a:pt x="51" y="325"/>
                </a:lnTo>
                <a:lnTo>
                  <a:pt x="50" y="327"/>
                </a:lnTo>
                <a:lnTo>
                  <a:pt x="50" y="328"/>
                </a:lnTo>
                <a:lnTo>
                  <a:pt x="48" y="329"/>
                </a:lnTo>
                <a:lnTo>
                  <a:pt x="47" y="330"/>
                </a:lnTo>
                <a:lnTo>
                  <a:pt x="45" y="330"/>
                </a:lnTo>
                <a:lnTo>
                  <a:pt x="29" y="330"/>
                </a:lnTo>
                <a:lnTo>
                  <a:pt x="28" y="330"/>
                </a:lnTo>
                <a:lnTo>
                  <a:pt x="26" y="329"/>
                </a:lnTo>
                <a:lnTo>
                  <a:pt x="25" y="328"/>
                </a:lnTo>
                <a:lnTo>
                  <a:pt x="24" y="327"/>
                </a:lnTo>
                <a:lnTo>
                  <a:pt x="24" y="325"/>
                </a:lnTo>
                <a:lnTo>
                  <a:pt x="15" y="236"/>
                </a:lnTo>
                <a:lnTo>
                  <a:pt x="15" y="232"/>
                </a:lnTo>
                <a:lnTo>
                  <a:pt x="13" y="228"/>
                </a:lnTo>
                <a:lnTo>
                  <a:pt x="12" y="225"/>
                </a:lnTo>
                <a:lnTo>
                  <a:pt x="12" y="225"/>
                </a:lnTo>
                <a:lnTo>
                  <a:pt x="12" y="225"/>
                </a:lnTo>
                <a:lnTo>
                  <a:pt x="12" y="223"/>
                </a:lnTo>
                <a:lnTo>
                  <a:pt x="11" y="222"/>
                </a:lnTo>
                <a:lnTo>
                  <a:pt x="10" y="220"/>
                </a:lnTo>
                <a:lnTo>
                  <a:pt x="9" y="219"/>
                </a:lnTo>
                <a:lnTo>
                  <a:pt x="8" y="217"/>
                </a:lnTo>
                <a:lnTo>
                  <a:pt x="7" y="215"/>
                </a:lnTo>
                <a:lnTo>
                  <a:pt x="6" y="212"/>
                </a:lnTo>
                <a:lnTo>
                  <a:pt x="6" y="210"/>
                </a:lnTo>
                <a:lnTo>
                  <a:pt x="4" y="208"/>
                </a:lnTo>
                <a:lnTo>
                  <a:pt x="4" y="206"/>
                </a:lnTo>
                <a:lnTo>
                  <a:pt x="3" y="204"/>
                </a:lnTo>
                <a:lnTo>
                  <a:pt x="2" y="202"/>
                </a:lnTo>
                <a:lnTo>
                  <a:pt x="2" y="199"/>
                </a:lnTo>
                <a:lnTo>
                  <a:pt x="1" y="197"/>
                </a:lnTo>
                <a:lnTo>
                  <a:pt x="1" y="194"/>
                </a:lnTo>
                <a:lnTo>
                  <a:pt x="1" y="191"/>
                </a:lnTo>
                <a:lnTo>
                  <a:pt x="1" y="188"/>
                </a:lnTo>
                <a:lnTo>
                  <a:pt x="1" y="185"/>
                </a:lnTo>
                <a:lnTo>
                  <a:pt x="0" y="181"/>
                </a:lnTo>
                <a:lnTo>
                  <a:pt x="0" y="178"/>
                </a:lnTo>
                <a:lnTo>
                  <a:pt x="1" y="176"/>
                </a:lnTo>
                <a:lnTo>
                  <a:pt x="1" y="173"/>
                </a:lnTo>
                <a:lnTo>
                  <a:pt x="1" y="171"/>
                </a:lnTo>
                <a:lnTo>
                  <a:pt x="1" y="169"/>
                </a:lnTo>
                <a:lnTo>
                  <a:pt x="2" y="167"/>
                </a:lnTo>
                <a:lnTo>
                  <a:pt x="3" y="166"/>
                </a:lnTo>
                <a:lnTo>
                  <a:pt x="4" y="165"/>
                </a:lnTo>
                <a:lnTo>
                  <a:pt x="5" y="164"/>
                </a:lnTo>
                <a:lnTo>
                  <a:pt x="6" y="163"/>
                </a:lnTo>
                <a:lnTo>
                  <a:pt x="7" y="162"/>
                </a:lnTo>
                <a:lnTo>
                  <a:pt x="10" y="160"/>
                </a:lnTo>
                <a:lnTo>
                  <a:pt x="12" y="159"/>
                </a:lnTo>
                <a:lnTo>
                  <a:pt x="14" y="157"/>
                </a:lnTo>
                <a:lnTo>
                  <a:pt x="17" y="156"/>
                </a:lnTo>
                <a:lnTo>
                  <a:pt x="18" y="156"/>
                </a:lnTo>
                <a:lnTo>
                  <a:pt x="20" y="154"/>
                </a:lnTo>
                <a:lnTo>
                  <a:pt x="22" y="154"/>
                </a:lnTo>
                <a:lnTo>
                  <a:pt x="23" y="153"/>
                </a:lnTo>
                <a:lnTo>
                  <a:pt x="24" y="153"/>
                </a:lnTo>
                <a:lnTo>
                  <a:pt x="24" y="153"/>
                </a:lnTo>
                <a:lnTo>
                  <a:pt x="31" y="175"/>
                </a:lnTo>
                <a:lnTo>
                  <a:pt x="36" y="164"/>
                </a:lnTo>
                <a:lnTo>
                  <a:pt x="34" y="161"/>
                </a:lnTo>
                <a:lnTo>
                  <a:pt x="33" y="160"/>
                </a:lnTo>
                <a:lnTo>
                  <a:pt x="32" y="158"/>
                </a:lnTo>
                <a:lnTo>
                  <a:pt x="32" y="157"/>
                </a:lnTo>
                <a:lnTo>
                  <a:pt x="32" y="156"/>
                </a:lnTo>
                <a:lnTo>
                  <a:pt x="32" y="155"/>
                </a:lnTo>
                <a:lnTo>
                  <a:pt x="33" y="154"/>
                </a:lnTo>
                <a:lnTo>
                  <a:pt x="34" y="154"/>
                </a:lnTo>
                <a:lnTo>
                  <a:pt x="34" y="154"/>
                </a:lnTo>
                <a:lnTo>
                  <a:pt x="35" y="153"/>
                </a:lnTo>
                <a:lnTo>
                  <a:pt x="36" y="153"/>
                </a:lnTo>
                <a:lnTo>
                  <a:pt x="37" y="153"/>
                </a:lnTo>
                <a:lnTo>
                  <a:pt x="37" y="153"/>
                </a:lnTo>
                <a:lnTo>
                  <a:pt x="37" y="153"/>
                </a:lnTo>
                <a:lnTo>
                  <a:pt x="38" y="153"/>
                </a:lnTo>
                <a:close/>
                <a:moveTo>
                  <a:pt x="69" y="51"/>
                </a:moveTo>
                <a:lnTo>
                  <a:pt x="69" y="51"/>
                </a:lnTo>
                <a:lnTo>
                  <a:pt x="70" y="51"/>
                </a:lnTo>
                <a:lnTo>
                  <a:pt x="71" y="51"/>
                </a:lnTo>
                <a:lnTo>
                  <a:pt x="72" y="51"/>
                </a:lnTo>
                <a:lnTo>
                  <a:pt x="74" y="52"/>
                </a:lnTo>
                <a:lnTo>
                  <a:pt x="75" y="53"/>
                </a:lnTo>
                <a:lnTo>
                  <a:pt x="77" y="53"/>
                </a:lnTo>
                <a:lnTo>
                  <a:pt x="78" y="54"/>
                </a:lnTo>
                <a:lnTo>
                  <a:pt x="80" y="56"/>
                </a:lnTo>
                <a:lnTo>
                  <a:pt x="82" y="57"/>
                </a:lnTo>
                <a:lnTo>
                  <a:pt x="83" y="59"/>
                </a:lnTo>
                <a:lnTo>
                  <a:pt x="83" y="61"/>
                </a:lnTo>
                <a:lnTo>
                  <a:pt x="85" y="63"/>
                </a:lnTo>
                <a:lnTo>
                  <a:pt x="85" y="66"/>
                </a:lnTo>
                <a:lnTo>
                  <a:pt x="85" y="69"/>
                </a:lnTo>
                <a:lnTo>
                  <a:pt x="85" y="69"/>
                </a:lnTo>
                <a:lnTo>
                  <a:pt x="85" y="70"/>
                </a:lnTo>
                <a:lnTo>
                  <a:pt x="86" y="71"/>
                </a:lnTo>
                <a:lnTo>
                  <a:pt x="86" y="72"/>
                </a:lnTo>
                <a:lnTo>
                  <a:pt x="86" y="74"/>
                </a:lnTo>
                <a:lnTo>
                  <a:pt x="85" y="75"/>
                </a:lnTo>
                <a:lnTo>
                  <a:pt x="85" y="77"/>
                </a:lnTo>
                <a:lnTo>
                  <a:pt x="85" y="79"/>
                </a:lnTo>
                <a:lnTo>
                  <a:pt x="85" y="81"/>
                </a:lnTo>
                <a:lnTo>
                  <a:pt x="85" y="83"/>
                </a:lnTo>
                <a:lnTo>
                  <a:pt x="83" y="85"/>
                </a:lnTo>
                <a:lnTo>
                  <a:pt x="83" y="87"/>
                </a:lnTo>
                <a:lnTo>
                  <a:pt x="82" y="89"/>
                </a:lnTo>
                <a:lnTo>
                  <a:pt x="81" y="91"/>
                </a:lnTo>
                <a:lnTo>
                  <a:pt x="79" y="93"/>
                </a:lnTo>
                <a:lnTo>
                  <a:pt x="78" y="94"/>
                </a:lnTo>
                <a:lnTo>
                  <a:pt x="76" y="95"/>
                </a:lnTo>
                <a:lnTo>
                  <a:pt x="74" y="96"/>
                </a:lnTo>
                <a:lnTo>
                  <a:pt x="71" y="96"/>
                </a:lnTo>
                <a:lnTo>
                  <a:pt x="68" y="97"/>
                </a:lnTo>
                <a:lnTo>
                  <a:pt x="68" y="97"/>
                </a:lnTo>
                <a:lnTo>
                  <a:pt x="65" y="96"/>
                </a:lnTo>
                <a:lnTo>
                  <a:pt x="63" y="96"/>
                </a:lnTo>
                <a:lnTo>
                  <a:pt x="60" y="95"/>
                </a:lnTo>
                <a:lnTo>
                  <a:pt x="58" y="94"/>
                </a:lnTo>
                <a:lnTo>
                  <a:pt x="57" y="93"/>
                </a:lnTo>
                <a:lnTo>
                  <a:pt x="55" y="91"/>
                </a:lnTo>
                <a:lnTo>
                  <a:pt x="54" y="89"/>
                </a:lnTo>
                <a:lnTo>
                  <a:pt x="53" y="87"/>
                </a:lnTo>
                <a:lnTo>
                  <a:pt x="52" y="85"/>
                </a:lnTo>
                <a:lnTo>
                  <a:pt x="52" y="83"/>
                </a:lnTo>
                <a:lnTo>
                  <a:pt x="52" y="81"/>
                </a:lnTo>
                <a:lnTo>
                  <a:pt x="51" y="79"/>
                </a:lnTo>
                <a:lnTo>
                  <a:pt x="51" y="77"/>
                </a:lnTo>
                <a:lnTo>
                  <a:pt x="51" y="75"/>
                </a:lnTo>
                <a:lnTo>
                  <a:pt x="51" y="74"/>
                </a:lnTo>
                <a:lnTo>
                  <a:pt x="51" y="72"/>
                </a:lnTo>
                <a:lnTo>
                  <a:pt x="51" y="71"/>
                </a:lnTo>
                <a:lnTo>
                  <a:pt x="51" y="70"/>
                </a:lnTo>
                <a:lnTo>
                  <a:pt x="51" y="69"/>
                </a:lnTo>
                <a:lnTo>
                  <a:pt x="51" y="69"/>
                </a:lnTo>
                <a:lnTo>
                  <a:pt x="51" y="66"/>
                </a:lnTo>
                <a:lnTo>
                  <a:pt x="52" y="63"/>
                </a:lnTo>
                <a:lnTo>
                  <a:pt x="53" y="61"/>
                </a:lnTo>
                <a:lnTo>
                  <a:pt x="53" y="59"/>
                </a:lnTo>
                <a:lnTo>
                  <a:pt x="55" y="57"/>
                </a:lnTo>
                <a:lnTo>
                  <a:pt x="56" y="56"/>
                </a:lnTo>
                <a:lnTo>
                  <a:pt x="58" y="54"/>
                </a:lnTo>
                <a:lnTo>
                  <a:pt x="59" y="53"/>
                </a:lnTo>
                <a:lnTo>
                  <a:pt x="61" y="53"/>
                </a:lnTo>
                <a:lnTo>
                  <a:pt x="62" y="52"/>
                </a:lnTo>
                <a:lnTo>
                  <a:pt x="64" y="51"/>
                </a:lnTo>
                <a:lnTo>
                  <a:pt x="65" y="51"/>
                </a:lnTo>
                <a:lnTo>
                  <a:pt x="66" y="51"/>
                </a:lnTo>
                <a:lnTo>
                  <a:pt x="67" y="51"/>
                </a:lnTo>
                <a:lnTo>
                  <a:pt x="67" y="51"/>
                </a:lnTo>
                <a:lnTo>
                  <a:pt x="68" y="51"/>
                </a:lnTo>
                <a:lnTo>
                  <a:pt x="69" y="51"/>
                </a:lnTo>
                <a:close/>
                <a:moveTo>
                  <a:pt x="129" y="51"/>
                </a:moveTo>
                <a:lnTo>
                  <a:pt x="129" y="51"/>
                </a:lnTo>
                <a:lnTo>
                  <a:pt x="131" y="51"/>
                </a:lnTo>
                <a:lnTo>
                  <a:pt x="131" y="51"/>
                </a:lnTo>
                <a:lnTo>
                  <a:pt x="132" y="51"/>
                </a:lnTo>
                <a:lnTo>
                  <a:pt x="134" y="52"/>
                </a:lnTo>
                <a:lnTo>
                  <a:pt x="135" y="53"/>
                </a:lnTo>
                <a:lnTo>
                  <a:pt x="137" y="53"/>
                </a:lnTo>
                <a:lnTo>
                  <a:pt x="139" y="54"/>
                </a:lnTo>
                <a:lnTo>
                  <a:pt x="140" y="56"/>
                </a:lnTo>
                <a:lnTo>
                  <a:pt x="142" y="57"/>
                </a:lnTo>
                <a:lnTo>
                  <a:pt x="143" y="59"/>
                </a:lnTo>
                <a:lnTo>
                  <a:pt x="144" y="61"/>
                </a:lnTo>
                <a:lnTo>
                  <a:pt x="145" y="63"/>
                </a:lnTo>
                <a:lnTo>
                  <a:pt x="145" y="66"/>
                </a:lnTo>
                <a:lnTo>
                  <a:pt x="145" y="69"/>
                </a:lnTo>
                <a:lnTo>
                  <a:pt x="145" y="69"/>
                </a:lnTo>
                <a:lnTo>
                  <a:pt x="145" y="70"/>
                </a:lnTo>
                <a:lnTo>
                  <a:pt x="146" y="71"/>
                </a:lnTo>
                <a:lnTo>
                  <a:pt x="146" y="72"/>
                </a:lnTo>
                <a:lnTo>
                  <a:pt x="146" y="74"/>
                </a:lnTo>
                <a:lnTo>
                  <a:pt x="146" y="75"/>
                </a:lnTo>
                <a:lnTo>
                  <a:pt x="145" y="77"/>
                </a:lnTo>
                <a:lnTo>
                  <a:pt x="145" y="79"/>
                </a:lnTo>
                <a:lnTo>
                  <a:pt x="145" y="81"/>
                </a:lnTo>
                <a:lnTo>
                  <a:pt x="145" y="83"/>
                </a:lnTo>
                <a:lnTo>
                  <a:pt x="144" y="85"/>
                </a:lnTo>
                <a:lnTo>
                  <a:pt x="143" y="87"/>
                </a:lnTo>
                <a:lnTo>
                  <a:pt x="142" y="89"/>
                </a:lnTo>
                <a:lnTo>
                  <a:pt x="141" y="91"/>
                </a:lnTo>
                <a:lnTo>
                  <a:pt x="139" y="93"/>
                </a:lnTo>
                <a:lnTo>
                  <a:pt x="138" y="94"/>
                </a:lnTo>
                <a:lnTo>
                  <a:pt x="136" y="95"/>
                </a:lnTo>
                <a:lnTo>
                  <a:pt x="134" y="96"/>
                </a:lnTo>
                <a:lnTo>
                  <a:pt x="131" y="96"/>
                </a:lnTo>
                <a:lnTo>
                  <a:pt x="128" y="97"/>
                </a:lnTo>
                <a:lnTo>
                  <a:pt x="128" y="97"/>
                </a:lnTo>
                <a:lnTo>
                  <a:pt x="125" y="96"/>
                </a:lnTo>
                <a:lnTo>
                  <a:pt x="123" y="96"/>
                </a:lnTo>
                <a:lnTo>
                  <a:pt x="121" y="95"/>
                </a:lnTo>
                <a:lnTo>
                  <a:pt x="118" y="94"/>
                </a:lnTo>
                <a:lnTo>
                  <a:pt x="117" y="93"/>
                </a:lnTo>
                <a:lnTo>
                  <a:pt x="115" y="91"/>
                </a:lnTo>
                <a:lnTo>
                  <a:pt x="114" y="89"/>
                </a:lnTo>
                <a:lnTo>
                  <a:pt x="113" y="87"/>
                </a:lnTo>
                <a:lnTo>
                  <a:pt x="113" y="85"/>
                </a:lnTo>
                <a:lnTo>
                  <a:pt x="112" y="83"/>
                </a:lnTo>
                <a:lnTo>
                  <a:pt x="112" y="81"/>
                </a:lnTo>
                <a:lnTo>
                  <a:pt x="111" y="79"/>
                </a:lnTo>
                <a:lnTo>
                  <a:pt x="111" y="77"/>
                </a:lnTo>
                <a:lnTo>
                  <a:pt x="111" y="75"/>
                </a:lnTo>
                <a:lnTo>
                  <a:pt x="111" y="74"/>
                </a:lnTo>
                <a:lnTo>
                  <a:pt x="111" y="72"/>
                </a:lnTo>
                <a:lnTo>
                  <a:pt x="111" y="71"/>
                </a:lnTo>
                <a:lnTo>
                  <a:pt x="111" y="70"/>
                </a:lnTo>
                <a:lnTo>
                  <a:pt x="111" y="69"/>
                </a:lnTo>
                <a:lnTo>
                  <a:pt x="111" y="69"/>
                </a:lnTo>
                <a:lnTo>
                  <a:pt x="111" y="66"/>
                </a:lnTo>
                <a:lnTo>
                  <a:pt x="112" y="63"/>
                </a:lnTo>
                <a:lnTo>
                  <a:pt x="113" y="61"/>
                </a:lnTo>
                <a:lnTo>
                  <a:pt x="113" y="59"/>
                </a:lnTo>
                <a:lnTo>
                  <a:pt x="115" y="57"/>
                </a:lnTo>
                <a:lnTo>
                  <a:pt x="116" y="56"/>
                </a:lnTo>
                <a:lnTo>
                  <a:pt x="118" y="54"/>
                </a:lnTo>
                <a:lnTo>
                  <a:pt x="119" y="53"/>
                </a:lnTo>
                <a:lnTo>
                  <a:pt x="121" y="53"/>
                </a:lnTo>
                <a:lnTo>
                  <a:pt x="123" y="52"/>
                </a:lnTo>
                <a:lnTo>
                  <a:pt x="124" y="51"/>
                </a:lnTo>
                <a:lnTo>
                  <a:pt x="125" y="51"/>
                </a:lnTo>
                <a:lnTo>
                  <a:pt x="126" y="51"/>
                </a:lnTo>
                <a:lnTo>
                  <a:pt x="127" y="51"/>
                </a:lnTo>
                <a:lnTo>
                  <a:pt x="127" y="51"/>
                </a:lnTo>
                <a:lnTo>
                  <a:pt x="128" y="51"/>
                </a:lnTo>
                <a:lnTo>
                  <a:pt x="129" y="51"/>
                </a:lnTo>
                <a:close/>
                <a:moveTo>
                  <a:pt x="189" y="51"/>
                </a:moveTo>
                <a:lnTo>
                  <a:pt x="189" y="51"/>
                </a:lnTo>
                <a:lnTo>
                  <a:pt x="190" y="51"/>
                </a:lnTo>
                <a:lnTo>
                  <a:pt x="191" y="51"/>
                </a:lnTo>
                <a:lnTo>
                  <a:pt x="192" y="51"/>
                </a:lnTo>
                <a:lnTo>
                  <a:pt x="194" y="52"/>
                </a:lnTo>
                <a:lnTo>
                  <a:pt x="195" y="53"/>
                </a:lnTo>
                <a:lnTo>
                  <a:pt x="197" y="53"/>
                </a:lnTo>
                <a:lnTo>
                  <a:pt x="198" y="54"/>
                </a:lnTo>
                <a:lnTo>
                  <a:pt x="200" y="56"/>
                </a:lnTo>
                <a:lnTo>
                  <a:pt x="202" y="57"/>
                </a:lnTo>
                <a:lnTo>
                  <a:pt x="203" y="59"/>
                </a:lnTo>
                <a:lnTo>
                  <a:pt x="203" y="61"/>
                </a:lnTo>
                <a:lnTo>
                  <a:pt x="205" y="63"/>
                </a:lnTo>
                <a:lnTo>
                  <a:pt x="205" y="66"/>
                </a:lnTo>
                <a:lnTo>
                  <a:pt x="205" y="69"/>
                </a:lnTo>
                <a:lnTo>
                  <a:pt x="205" y="69"/>
                </a:lnTo>
                <a:lnTo>
                  <a:pt x="205" y="70"/>
                </a:lnTo>
                <a:lnTo>
                  <a:pt x="206" y="71"/>
                </a:lnTo>
                <a:lnTo>
                  <a:pt x="206" y="72"/>
                </a:lnTo>
                <a:lnTo>
                  <a:pt x="206" y="74"/>
                </a:lnTo>
                <a:lnTo>
                  <a:pt x="205" y="75"/>
                </a:lnTo>
                <a:lnTo>
                  <a:pt x="205" y="77"/>
                </a:lnTo>
                <a:lnTo>
                  <a:pt x="205" y="79"/>
                </a:lnTo>
                <a:lnTo>
                  <a:pt x="205" y="81"/>
                </a:lnTo>
                <a:lnTo>
                  <a:pt x="205" y="83"/>
                </a:lnTo>
                <a:lnTo>
                  <a:pt x="204" y="85"/>
                </a:lnTo>
                <a:lnTo>
                  <a:pt x="203" y="87"/>
                </a:lnTo>
                <a:lnTo>
                  <a:pt x="202" y="89"/>
                </a:lnTo>
                <a:lnTo>
                  <a:pt x="201" y="91"/>
                </a:lnTo>
                <a:lnTo>
                  <a:pt x="199" y="93"/>
                </a:lnTo>
                <a:lnTo>
                  <a:pt x="198" y="94"/>
                </a:lnTo>
                <a:lnTo>
                  <a:pt x="195" y="95"/>
                </a:lnTo>
                <a:lnTo>
                  <a:pt x="194" y="96"/>
                </a:lnTo>
                <a:lnTo>
                  <a:pt x="191" y="96"/>
                </a:lnTo>
                <a:lnTo>
                  <a:pt x="188" y="97"/>
                </a:lnTo>
                <a:lnTo>
                  <a:pt x="188" y="97"/>
                </a:lnTo>
                <a:lnTo>
                  <a:pt x="185" y="96"/>
                </a:lnTo>
                <a:lnTo>
                  <a:pt x="183" y="96"/>
                </a:lnTo>
                <a:lnTo>
                  <a:pt x="180" y="95"/>
                </a:lnTo>
                <a:lnTo>
                  <a:pt x="178" y="94"/>
                </a:lnTo>
                <a:lnTo>
                  <a:pt x="177" y="93"/>
                </a:lnTo>
                <a:lnTo>
                  <a:pt x="175" y="91"/>
                </a:lnTo>
                <a:lnTo>
                  <a:pt x="174" y="89"/>
                </a:lnTo>
                <a:lnTo>
                  <a:pt x="173" y="87"/>
                </a:lnTo>
                <a:lnTo>
                  <a:pt x="173" y="85"/>
                </a:lnTo>
                <a:lnTo>
                  <a:pt x="172" y="83"/>
                </a:lnTo>
                <a:lnTo>
                  <a:pt x="172" y="81"/>
                </a:lnTo>
                <a:lnTo>
                  <a:pt x="171" y="79"/>
                </a:lnTo>
                <a:lnTo>
                  <a:pt x="171" y="77"/>
                </a:lnTo>
                <a:lnTo>
                  <a:pt x="171" y="75"/>
                </a:lnTo>
                <a:lnTo>
                  <a:pt x="171" y="74"/>
                </a:lnTo>
                <a:lnTo>
                  <a:pt x="171" y="72"/>
                </a:lnTo>
                <a:lnTo>
                  <a:pt x="171" y="71"/>
                </a:lnTo>
                <a:lnTo>
                  <a:pt x="171" y="70"/>
                </a:lnTo>
                <a:lnTo>
                  <a:pt x="171" y="69"/>
                </a:lnTo>
                <a:lnTo>
                  <a:pt x="171" y="69"/>
                </a:lnTo>
                <a:lnTo>
                  <a:pt x="171" y="66"/>
                </a:lnTo>
                <a:lnTo>
                  <a:pt x="172" y="63"/>
                </a:lnTo>
                <a:lnTo>
                  <a:pt x="173" y="61"/>
                </a:lnTo>
                <a:lnTo>
                  <a:pt x="173" y="59"/>
                </a:lnTo>
                <a:lnTo>
                  <a:pt x="175" y="57"/>
                </a:lnTo>
                <a:lnTo>
                  <a:pt x="177" y="56"/>
                </a:lnTo>
                <a:lnTo>
                  <a:pt x="178" y="54"/>
                </a:lnTo>
                <a:lnTo>
                  <a:pt x="180" y="53"/>
                </a:lnTo>
                <a:lnTo>
                  <a:pt x="181" y="53"/>
                </a:lnTo>
                <a:lnTo>
                  <a:pt x="182" y="52"/>
                </a:lnTo>
                <a:lnTo>
                  <a:pt x="184" y="51"/>
                </a:lnTo>
                <a:lnTo>
                  <a:pt x="185" y="51"/>
                </a:lnTo>
                <a:lnTo>
                  <a:pt x="186" y="51"/>
                </a:lnTo>
                <a:lnTo>
                  <a:pt x="187" y="51"/>
                </a:lnTo>
                <a:lnTo>
                  <a:pt x="188" y="51"/>
                </a:lnTo>
                <a:lnTo>
                  <a:pt x="188" y="51"/>
                </a:lnTo>
                <a:lnTo>
                  <a:pt x="189" y="51"/>
                </a:lnTo>
                <a:close/>
                <a:moveTo>
                  <a:pt x="98" y="0"/>
                </a:moveTo>
                <a:lnTo>
                  <a:pt x="99" y="0"/>
                </a:lnTo>
                <a:lnTo>
                  <a:pt x="100" y="0"/>
                </a:lnTo>
                <a:lnTo>
                  <a:pt x="101" y="1"/>
                </a:lnTo>
                <a:lnTo>
                  <a:pt x="102" y="1"/>
                </a:lnTo>
                <a:lnTo>
                  <a:pt x="104" y="1"/>
                </a:lnTo>
                <a:lnTo>
                  <a:pt x="105" y="2"/>
                </a:lnTo>
                <a:lnTo>
                  <a:pt x="107" y="3"/>
                </a:lnTo>
                <a:lnTo>
                  <a:pt x="108" y="4"/>
                </a:lnTo>
                <a:lnTo>
                  <a:pt x="110" y="4"/>
                </a:lnTo>
                <a:lnTo>
                  <a:pt x="111" y="6"/>
                </a:lnTo>
                <a:lnTo>
                  <a:pt x="112" y="8"/>
                </a:lnTo>
                <a:lnTo>
                  <a:pt x="113" y="10"/>
                </a:lnTo>
                <a:lnTo>
                  <a:pt x="114" y="12"/>
                </a:lnTo>
                <a:lnTo>
                  <a:pt x="115" y="15"/>
                </a:lnTo>
                <a:lnTo>
                  <a:pt x="115" y="19"/>
                </a:lnTo>
                <a:lnTo>
                  <a:pt x="115" y="19"/>
                </a:lnTo>
                <a:lnTo>
                  <a:pt x="115" y="19"/>
                </a:lnTo>
                <a:lnTo>
                  <a:pt x="115" y="20"/>
                </a:lnTo>
                <a:lnTo>
                  <a:pt x="115" y="21"/>
                </a:lnTo>
                <a:lnTo>
                  <a:pt x="115" y="23"/>
                </a:lnTo>
                <a:lnTo>
                  <a:pt x="115" y="24"/>
                </a:lnTo>
                <a:lnTo>
                  <a:pt x="115" y="26"/>
                </a:lnTo>
                <a:lnTo>
                  <a:pt x="115" y="28"/>
                </a:lnTo>
                <a:lnTo>
                  <a:pt x="114" y="30"/>
                </a:lnTo>
                <a:lnTo>
                  <a:pt x="114" y="32"/>
                </a:lnTo>
                <a:lnTo>
                  <a:pt x="113" y="34"/>
                </a:lnTo>
                <a:lnTo>
                  <a:pt x="112" y="36"/>
                </a:lnTo>
                <a:lnTo>
                  <a:pt x="112" y="38"/>
                </a:lnTo>
                <a:lnTo>
                  <a:pt x="110" y="40"/>
                </a:lnTo>
                <a:lnTo>
                  <a:pt x="108" y="42"/>
                </a:lnTo>
                <a:lnTo>
                  <a:pt x="107" y="43"/>
                </a:lnTo>
                <a:lnTo>
                  <a:pt x="105" y="45"/>
                </a:lnTo>
                <a:lnTo>
                  <a:pt x="103" y="45"/>
                </a:lnTo>
                <a:lnTo>
                  <a:pt x="101" y="46"/>
                </a:lnTo>
                <a:lnTo>
                  <a:pt x="97" y="46"/>
                </a:lnTo>
                <a:lnTo>
                  <a:pt x="97" y="46"/>
                </a:lnTo>
                <a:lnTo>
                  <a:pt x="94" y="46"/>
                </a:lnTo>
                <a:lnTo>
                  <a:pt x="92" y="45"/>
                </a:lnTo>
                <a:lnTo>
                  <a:pt x="90" y="45"/>
                </a:lnTo>
                <a:lnTo>
                  <a:pt x="88" y="43"/>
                </a:lnTo>
                <a:lnTo>
                  <a:pt x="86" y="42"/>
                </a:lnTo>
                <a:lnTo>
                  <a:pt x="85" y="40"/>
                </a:lnTo>
                <a:lnTo>
                  <a:pt x="83" y="38"/>
                </a:lnTo>
                <a:lnTo>
                  <a:pt x="83" y="36"/>
                </a:lnTo>
                <a:lnTo>
                  <a:pt x="82" y="34"/>
                </a:lnTo>
                <a:lnTo>
                  <a:pt x="81" y="32"/>
                </a:lnTo>
                <a:lnTo>
                  <a:pt x="81" y="30"/>
                </a:lnTo>
                <a:lnTo>
                  <a:pt x="80" y="28"/>
                </a:lnTo>
                <a:lnTo>
                  <a:pt x="80" y="26"/>
                </a:lnTo>
                <a:lnTo>
                  <a:pt x="80" y="24"/>
                </a:lnTo>
                <a:lnTo>
                  <a:pt x="80" y="23"/>
                </a:lnTo>
                <a:lnTo>
                  <a:pt x="80" y="21"/>
                </a:lnTo>
                <a:lnTo>
                  <a:pt x="80" y="20"/>
                </a:lnTo>
                <a:lnTo>
                  <a:pt x="80" y="19"/>
                </a:lnTo>
                <a:lnTo>
                  <a:pt x="80" y="19"/>
                </a:lnTo>
                <a:lnTo>
                  <a:pt x="80" y="19"/>
                </a:lnTo>
                <a:lnTo>
                  <a:pt x="80" y="15"/>
                </a:lnTo>
                <a:lnTo>
                  <a:pt x="81" y="12"/>
                </a:lnTo>
                <a:lnTo>
                  <a:pt x="82" y="10"/>
                </a:lnTo>
                <a:lnTo>
                  <a:pt x="83" y="8"/>
                </a:lnTo>
                <a:lnTo>
                  <a:pt x="84" y="6"/>
                </a:lnTo>
                <a:lnTo>
                  <a:pt x="86" y="5"/>
                </a:lnTo>
                <a:lnTo>
                  <a:pt x="87" y="4"/>
                </a:lnTo>
                <a:lnTo>
                  <a:pt x="89" y="3"/>
                </a:lnTo>
                <a:lnTo>
                  <a:pt x="90" y="2"/>
                </a:lnTo>
                <a:lnTo>
                  <a:pt x="92" y="1"/>
                </a:lnTo>
                <a:lnTo>
                  <a:pt x="93" y="1"/>
                </a:lnTo>
                <a:lnTo>
                  <a:pt x="94" y="1"/>
                </a:lnTo>
                <a:lnTo>
                  <a:pt x="96" y="0"/>
                </a:lnTo>
                <a:lnTo>
                  <a:pt x="96" y="0"/>
                </a:lnTo>
                <a:lnTo>
                  <a:pt x="97" y="0"/>
                </a:lnTo>
                <a:lnTo>
                  <a:pt x="97" y="0"/>
                </a:lnTo>
                <a:lnTo>
                  <a:pt x="98" y="0"/>
                </a:lnTo>
                <a:close/>
                <a:moveTo>
                  <a:pt x="158" y="0"/>
                </a:moveTo>
                <a:lnTo>
                  <a:pt x="159" y="0"/>
                </a:lnTo>
                <a:lnTo>
                  <a:pt x="160" y="0"/>
                </a:lnTo>
                <a:lnTo>
                  <a:pt x="161" y="1"/>
                </a:lnTo>
                <a:lnTo>
                  <a:pt x="162" y="1"/>
                </a:lnTo>
                <a:lnTo>
                  <a:pt x="164" y="1"/>
                </a:lnTo>
                <a:lnTo>
                  <a:pt x="165" y="2"/>
                </a:lnTo>
                <a:lnTo>
                  <a:pt x="167" y="3"/>
                </a:lnTo>
                <a:lnTo>
                  <a:pt x="168" y="4"/>
                </a:lnTo>
                <a:lnTo>
                  <a:pt x="169" y="4"/>
                </a:lnTo>
                <a:lnTo>
                  <a:pt x="171" y="6"/>
                </a:lnTo>
                <a:lnTo>
                  <a:pt x="172" y="8"/>
                </a:lnTo>
                <a:lnTo>
                  <a:pt x="173" y="10"/>
                </a:lnTo>
                <a:lnTo>
                  <a:pt x="174" y="12"/>
                </a:lnTo>
                <a:lnTo>
                  <a:pt x="175" y="15"/>
                </a:lnTo>
                <a:lnTo>
                  <a:pt x="175" y="19"/>
                </a:lnTo>
                <a:lnTo>
                  <a:pt x="175" y="19"/>
                </a:lnTo>
                <a:lnTo>
                  <a:pt x="175" y="19"/>
                </a:lnTo>
                <a:lnTo>
                  <a:pt x="175" y="20"/>
                </a:lnTo>
                <a:lnTo>
                  <a:pt x="175" y="21"/>
                </a:lnTo>
                <a:lnTo>
                  <a:pt x="175" y="23"/>
                </a:lnTo>
                <a:lnTo>
                  <a:pt x="175" y="24"/>
                </a:lnTo>
                <a:lnTo>
                  <a:pt x="175" y="26"/>
                </a:lnTo>
                <a:lnTo>
                  <a:pt x="175" y="28"/>
                </a:lnTo>
                <a:lnTo>
                  <a:pt x="174" y="30"/>
                </a:lnTo>
                <a:lnTo>
                  <a:pt x="174" y="32"/>
                </a:lnTo>
                <a:lnTo>
                  <a:pt x="173" y="34"/>
                </a:lnTo>
                <a:lnTo>
                  <a:pt x="172" y="36"/>
                </a:lnTo>
                <a:lnTo>
                  <a:pt x="172" y="38"/>
                </a:lnTo>
                <a:lnTo>
                  <a:pt x="170" y="40"/>
                </a:lnTo>
                <a:lnTo>
                  <a:pt x="169" y="42"/>
                </a:lnTo>
                <a:lnTo>
                  <a:pt x="167" y="43"/>
                </a:lnTo>
                <a:lnTo>
                  <a:pt x="166" y="45"/>
                </a:lnTo>
                <a:lnTo>
                  <a:pt x="163" y="45"/>
                </a:lnTo>
                <a:lnTo>
                  <a:pt x="161" y="46"/>
                </a:lnTo>
                <a:lnTo>
                  <a:pt x="158" y="46"/>
                </a:lnTo>
                <a:lnTo>
                  <a:pt x="158" y="46"/>
                </a:lnTo>
                <a:lnTo>
                  <a:pt x="154" y="46"/>
                </a:lnTo>
                <a:lnTo>
                  <a:pt x="152" y="45"/>
                </a:lnTo>
                <a:lnTo>
                  <a:pt x="150" y="45"/>
                </a:lnTo>
                <a:lnTo>
                  <a:pt x="148" y="43"/>
                </a:lnTo>
                <a:lnTo>
                  <a:pt x="147" y="42"/>
                </a:lnTo>
                <a:lnTo>
                  <a:pt x="145" y="40"/>
                </a:lnTo>
                <a:lnTo>
                  <a:pt x="144" y="38"/>
                </a:lnTo>
                <a:lnTo>
                  <a:pt x="143" y="36"/>
                </a:lnTo>
                <a:lnTo>
                  <a:pt x="142" y="34"/>
                </a:lnTo>
                <a:lnTo>
                  <a:pt x="142" y="32"/>
                </a:lnTo>
                <a:lnTo>
                  <a:pt x="141" y="30"/>
                </a:lnTo>
                <a:lnTo>
                  <a:pt x="141" y="28"/>
                </a:lnTo>
                <a:lnTo>
                  <a:pt x="140" y="26"/>
                </a:lnTo>
                <a:lnTo>
                  <a:pt x="140" y="24"/>
                </a:lnTo>
                <a:lnTo>
                  <a:pt x="140" y="23"/>
                </a:lnTo>
                <a:lnTo>
                  <a:pt x="140" y="21"/>
                </a:lnTo>
                <a:lnTo>
                  <a:pt x="140" y="20"/>
                </a:lnTo>
                <a:lnTo>
                  <a:pt x="140" y="19"/>
                </a:lnTo>
                <a:lnTo>
                  <a:pt x="140" y="19"/>
                </a:lnTo>
                <a:lnTo>
                  <a:pt x="140" y="19"/>
                </a:lnTo>
                <a:lnTo>
                  <a:pt x="141" y="15"/>
                </a:lnTo>
                <a:lnTo>
                  <a:pt x="141" y="12"/>
                </a:lnTo>
                <a:lnTo>
                  <a:pt x="142" y="10"/>
                </a:lnTo>
                <a:lnTo>
                  <a:pt x="143" y="8"/>
                </a:lnTo>
                <a:lnTo>
                  <a:pt x="145" y="6"/>
                </a:lnTo>
                <a:lnTo>
                  <a:pt x="146" y="5"/>
                </a:lnTo>
                <a:lnTo>
                  <a:pt x="147" y="4"/>
                </a:lnTo>
                <a:lnTo>
                  <a:pt x="149" y="3"/>
                </a:lnTo>
                <a:lnTo>
                  <a:pt x="150" y="2"/>
                </a:lnTo>
                <a:lnTo>
                  <a:pt x="151" y="1"/>
                </a:lnTo>
                <a:lnTo>
                  <a:pt x="153" y="1"/>
                </a:lnTo>
                <a:lnTo>
                  <a:pt x="154" y="1"/>
                </a:lnTo>
                <a:lnTo>
                  <a:pt x="156" y="0"/>
                </a:lnTo>
                <a:lnTo>
                  <a:pt x="156" y="0"/>
                </a:lnTo>
                <a:lnTo>
                  <a:pt x="157" y="0"/>
                </a:lnTo>
                <a:lnTo>
                  <a:pt x="158" y="0"/>
                </a:lnTo>
                <a:lnTo>
                  <a:pt x="158" y="0"/>
                </a:lnTo>
                <a:close/>
              </a:path>
            </a:pathLst>
          </a:custGeom>
          <a:solidFill>
            <a:schemeClr val="bg1"/>
          </a:solidFill>
          <a:ln>
            <a:noFill/>
          </a:ln>
        </p:spPr>
        <p:txBody>
          <a:bodyPr vert="horz" wrap="square" lIns="91404" tIns="45702" rIns="91404" bIns="45702" numCol="1" anchor="t" anchorCtr="0" compatLnSpc="1">
            <a:prstTxWarp prst="textNoShape">
              <a:avLst/>
            </a:prstTxWarp>
          </a:bodyPr>
          <a:lstStyle/>
          <a:p>
            <a:pPr defTabSz="914034" fontAlgn="base">
              <a:spcBef>
                <a:spcPct val="0"/>
              </a:spcBef>
              <a:spcAft>
                <a:spcPct val="0"/>
              </a:spcAft>
            </a:pPr>
            <a:endParaRPr lang="zh-CN" altLang="en-US" sz="1799">
              <a:solidFill>
                <a:srgbClr val="000000"/>
              </a:solidFill>
              <a:latin typeface="思源黑体 Normal" panose="020B0400000000000000" pitchFamily="34" charset="-122"/>
              <a:ea typeface="思源黑体 Normal" panose="020B0400000000000000" pitchFamily="34" charset="-122"/>
            </a:endParaRPr>
          </a:p>
        </p:txBody>
      </p:sp>
      <p:sp>
        <p:nvSpPr>
          <p:cNvPr id="3" name="613131">
            <a:extLst>
              <a:ext uri="{FF2B5EF4-FFF2-40B4-BE49-F238E27FC236}">
                <a16:creationId xmlns:a16="http://schemas.microsoft.com/office/drawing/2014/main" id="{5A951BD2-8F5A-FB9E-55C8-39825A54DD30}"/>
              </a:ext>
            </a:extLst>
          </p:cNvPr>
          <p:cNvSpPr/>
          <p:nvPr/>
        </p:nvSpPr>
        <p:spPr>
          <a:xfrm>
            <a:off x="3983251" y="1034960"/>
            <a:ext cx="4698723"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直播电商发展趋势</a:t>
            </a:r>
          </a:p>
        </p:txBody>
      </p:sp>
    </p:spTree>
    <p:extLst>
      <p:ext uri="{BB962C8B-B14F-4D97-AF65-F5344CB8AC3E}">
        <p14:creationId xmlns:p14="http://schemas.microsoft.com/office/powerpoint/2010/main" val="2117404931"/>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984309">
            <a:hlinkClick r:id="rId3"/>
            <a:extLst>
              <a:ext uri="{FF2B5EF4-FFF2-40B4-BE49-F238E27FC236}">
                <a16:creationId xmlns:a16="http://schemas.microsoft.com/office/drawing/2014/main" id="{63589663-59F2-47A0-BF50-E6EFDD906508}"/>
              </a:ext>
            </a:extLst>
          </p:cNvPr>
          <p:cNvSpPr txBox="1"/>
          <p:nvPr/>
        </p:nvSpPr>
        <p:spPr>
          <a:xfrm>
            <a:off x="2843561" y="2700357"/>
            <a:ext cx="4142165" cy="1323439"/>
          </a:xfrm>
          <a:prstGeom prst="rect">
            <a:avLst/>
          </a:prstGeom>
        </p:spPr>
        <p:txBody>
          <a:bodyPr wrap="square">
            <a:spAutoFit/>
          </a:bodyPr>
          <a:lstStyle>
            <a:defPPr>
              <a:defRPr lang="zh-CN"/>
            </a:defPPr>
            <a:lvl1pPr>
              <a:defRPr sz="4800" b="1">
                <a:latin typeface="微软雅黑" panose="020B0503020204020204" pitchFamily="34" charset="-122"/>
                <a:ea typeface="微软雅黑" panose="020B0503020204020204" pitchFamily="34" charset="-122"/>
                <a:cs typeface="+mn-ea"/>
              </a:defRPr>
            </a:lvl1pPr>
          </a:lstStyle>
          <a:p>
            <a:pPr algn="ctr" defTabSz="914034" fontAlgn="base">
              <a:spcBef>
                <a:spcPct val="0"/>
              </a:spcBef>
              <a:spcAft>
                <a:spcPct val="0"/>
              </a:spcAft>
            </a:pPr>
            <a:r>
              <a:rPr lang="en-US" altLang="zh-CN" sz="4000" b="0" dirty="0">
                <a:solidFill>
                  <a:srgbClr val="000000"/>
                </a:solidFill>
                <a:latin typeface="优设标题黑" panose="00000500000000000000" pitchFamily="2" charset="-122"/>
                <a:ea typeface="优设标题黑" panose="00000500000000000000" pitchFamily="2" charset="-122"/>
              </a:rPr>
              <a:t>KOL</a:t>
            </a:r>
            <a:r>
              <a:rPr lang="zh-CN" altLang="en-US" sz="4000" b="0" dirty="0">
                <a:solidFill>
                  <a:srgbClr val="000000"/>
                </a:solidFill>
                <a:latin typeface="优设标题黑" panose="00000500000000000000" pitchFamily="2" charset="-122"/>
                <a:ea typeface="优设标题黑" panose="00000500000000000000" pitchFamily="2" charset="-122"/>
              </a:rPr>
              <a:t>直播解锁</a:t>
            </a:r>
            <a:endParaRPr lang="en-US" altLang="zh-CN" sz="4000" b="0" dirty="0">
              <a:solidFill>
                <a:srgbClr val="000000"/>
              </a:solidFill>
              <a:latin typeface="优设标题黑" panose="00000500000000000000" pitchFamily="2" charset="-122"/>
              <a:ea typeface="优设标题黑" panose="00000500000000000000" pitchFamily="2" charset="-122"/>
            </a:endParaRPr>
          </a:p>
          <a:p>
            <a:pPr algn="ctr" defTabSz="914034" fontAlgn="base">
              <a:spcBef>
                <a:spcPct val="0"/>
              </a:spcBef>
              <a:spcAft>
                <a:spcPct val="0"/>
              </a:spcAft>
            </a:pPr>
            <a:r>
              <a:rPr lang="zh-CN" altLang="en-US" sz="4000" b="0" dirty="0">
                <a:solidFill>
                  <a:srgbClr val="000000"/>
                </a:solidFill>
                <a:latin typeface="优设标题黑" panose="00000500000000000000" pitchFamily="2" charset="-122"/>
                <a:ea typeface="优设标题黑" panose="00000500000000000000" pitchFamily="2" charset="-122"/>
              </a:rPr>
              <a:t>湾区好味道</a:t>
            </a:r>
          </a:p>
        </p:txBody>
      </p:sp>
      <p:sp>
        <p:nvSpPr>
          <p:cNvPr id="42" name="628259">
            <a:extLst>
              <a:ext uri="{FF2B5EF4-FFF2-40B4-BE49-F238E27FC236}">
                <a16:creationId xmlns:a16="http://schemas.microsoft.com/office/drawing/2014/main" id="{E3F5F500-F987-49CC-B354-B5879689DF52}"/>
              </a:ext>
            </a:extLst>
          </p:cNvPr>
          <p:cNvSpPr/>
          <p:nvPr/>
        </p:nvSpPr>
        <p:spPr bwMode="auto">
          <a:xfrm>
            <a:off x="2869460" y="2019388"/>
            <a:ext cx="1367618" cy="452598"/>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视域拓展</a:t>
            </a:r>
          </a:p>
        </p:txBody>
      </p:sp>
      <p:grpSp>
        <p:nvGrpSpPr>
          <p:cNvPr id="62" name="835850">
            <a:extLst>
              <a:ext uri="{FF2B5EF4-FFF2-40B4-BE49-F238E27FC236}">
                <a16:creationId xmlns:a16="http://schemas.microsoft.com/office/drawing/2014/main" id="{90A17540-5463-49C9-8D88-6461F4905E34}"/>
              </a:ext>
            </a:extLst>
          </p:cNvPr>
          <p:cNvGrpSpPr/>
          <p:nvPr/>
        </p:nvGrpSpPr>
        <p:grpSpPr>
          <a:xfrm>
            <a:off x="1153256" y="2354197"/>
            <a:ext cx="1690305" cy="1690304"/>
            <a:chOff x="1153706" y="2353777"/>
            <a:chExt cx="1690965" cy="1690964"/>
          </a:xfrm>
        </p:grpSpPr>
        <p:sp>
          <p:nvSpPr>
            <p:cNvPr id="63" name="974014">
              <a:extLst>
                <a:ext uri="{FF2B5EF4-FFF2-40B4-BE49-F238E27FC236}">
                  <a16:creationId xmlns:a16="http://schemas.microsoft.com/office/drawing/2014/main" id="{5E55EE28-9432-4DA3-8B8F-C020D892510F}"/>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4" name="719295">
              <a:extLst>
                <a:ext uri="{FF2B5EF4-FFF2-40B4-BE49-F238E27FC236}">
                  <a16:creationId xmlns:a16="http://schemas.microsoft.com/office/drawing/2014/main" id="{FB56B170-CCBC-4CA6-893F-705AB38D317A}"/>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65" name="180615">
              <a:extLst>
                <a:ext uri="{FF2B5EF4-FFF2-40B4-BE49-F238E27FC236}">
                  <a16:creationId xmlns:a16="http://schemas.microsoft.com/office/drawing/2014/main" id="{3088492F-2212-45A1-ABE7-F446A4864C0E}"/>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66" name="925896">
              <a:extLst>
                <a:ext uri="{FF2B5EF4-FFF2-40B4-BE49-F238E27FC236}">
                  <a16:creationId xmlns:a16="http://schemas.microsoft.com/office/drawing/2014/main" id="{35BC7978-FE76-45FC-A26D-F57126D50A14}"/>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pic>
        <p:nvPicPr>
          <p:cNvPr id="3" name="图片 2">
            <a:extLst>
              <a:ext uri="{FF2B5EF4-FFF2-40B4-BE49-F238E27FC236}">
                <a16:creationId xmlns:a16="http://schemas.microsoft.com/office/drawing/2014/main" id="{C863C723-5EB2-0E40-BBAD-0FBBB7F67AF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00324" y="1324507"/>
            <a:ext cx="5011218" cy="5011218"/>
          </a:xfrm>
          <a:prstGeom prst="rect">
            <a:avLst/>
          </a:prstGeom>
        </p:spPr>
      </p:pic>
    </p:spTree>
    <p:extLst>
      <p:ext uri="{BB962C8B-B14F-4D97-AF65-F5344CB8AC3E}">
        <p14:creationId xmlns:p14="http://schemas.microsoft.com/office/powerpoint/2010/main" val="951878750"/>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F2DD4E3-7EDB-4C5B-A4ED-C04FCD7B34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4264" y="-964351"/>
            <a:ext cx="9981862" cy="7459966"/>
          </a:xfrm>
          <a:prstGeom prst="rect">
            <a:avLst/>
          </a:prstGeom>
        </p:spPr>
      </p:pic>
      <p:sp>
        <p:nvSpPr>
          <p:cNvPr id="3" name="文本框 2">
            <a:extLst>
              <a:ext uri="{FF2B5EF4-FFF2-40B4-BE49-F238E27FC236}">
                <a16:creationId xmlns:a16="http://schemas.microsoft.com/office/drawing/2014/main" id="{2EFB6B22-AD79-4D42-93EF-F2191749455C}"/>
              </a:ext>
            </a:extLst>
          </p:cNvPr>
          <p:cNvSpPr txBox="1"/>
          <p:nvPr/>
        </p:nvSpPr>
        <p:spPr>
          <a:xfrm>
            <a:off x="2538516" y="2011579"/>
            <a:ext cx="1648208" cy="1508105"/>
          </a:xfrm>
          <a:prstGeom prst="rect">
            <a:avLst/>
          </a:prstGeom>
          <a:noFill/>
        </p:spPr>
        <p:txBody>
          <a:bodyPr wrap="none" rtlCol="0">
            <a:spAutoFit/>
          </a:bodyPr>
          <a:lstStyle/>
          <a:p>
            <a:pPr defTabSz="914034" fontAlgn="base">
              <a:spcBef>
                <a:spcPct val="0"/>
              </a:spcBef>
              <a:spcAft>
                <a:spcPct val="0"/>
              </a:spcAft>
            </a:pPr>
            <a:r>
              <a:rPr kumimoji="1" lang="en-US" altLang="zh-CN" sz="3200" b="1" dirty="0">
                <a:solidFill>
                  <a:schemeClr val="bg1"/>
                </a:solidFill>
                <a:latin typeface="优设标题黑" panose="00000500000000000000" pitchFamily="2" charset="-122"/>
                <a:ea typeface="优设标题黑" panose="00000500000000000000" pitchFamily="2" charset="-122"/>
              </a:rPr>
              <a:t>PART </a:t>
            </a:r>
          </a:p>
          <a:p>
            <a:pPr defTabSz="914034" fontAlgn="base">
              <a:spcBef>
                <a:spcPct val="0"/>
              </a:spcBef>
              <a:spcAft>
                <a:spcPct val="0"/>
              </a:spcAft>
            </a:pPr>
            <a:r>
              <a:rPr kumimoji="1" lang="en-US" altLang="zh-CN" sz="6000" b="1" dirty="0">
                <a:solidFill>
                  <a:schemeClr val="bg1"/>
                </a:solidFill>
                <a:latin typeface="优设标题黑" panose="00000500000000000000" pitchFamily="2" charset="-122"/>
                <a:ea typeface="优设标题黑" panose="00000500000000000000" pitchFamily="2" charset="-122"/>
              </a:rPr>
              <a:t>03</a:t>
            </a:r>
            <a:endParaRPr kumimoji="1" lang="zh-CN" altLang="en-US" sz="3200" b="1" dirty="0">
              <a:solidFill>
                <a:schemeClr val="bg1"/>
              </a:solidFill>
              <a:latin typeface="优设标题黑" panose="00000500000000000000" pitchFamily="2" charset="-122"/>
              <a:ea typeface="优设标题黑" panose="00000500000000000000" pitchFamily="2" charset="-122"/>
            </a:endParaRPr>
          </a:p>
        </p:txBody>
      </p:sp>
      <p:sp>
        <p:nvSpPr>
          <p:cNvPr id="14" name="矩形 13">
            <a:extLst>
              <a:ext uri="{FF2B5EF4-FFF2-40B4-BE49-F238E27FC236}">
                <a16:creationId xmlns:a16="http://schemas.microsoft.com/office/drawing/2014/main" id="{582F4FE9-D7E3-4A81-A239-01B833B9DF1B}"/>
              </a:ext>
            </a:extLst>
          </p:cNvPr>
          <p:cNvSpPr/>
          <p:nvPr/>
        </p:nvSpPr>
        <p:spPr>
          <a:xfrm>
            <a:off x="4104706" y="1667385"/>
            <a:ext cx="4927362" cy="2122761"/>
          </a:xfrm>
          <a:prstGeom prst="rect">
            <a:avLst/>
          </a:prstGeom>
        </p:spPr>
        <p:txBody>
          <a:bodyPr wrap="square">
            <a:spAutoFit/>
          </a:bodyPr>
          <a:lstStyle/>
          <a:p>
            <a:pPr algn="dist" defTabSz="914034" fontAlgn="base">
              <a:spcBef>
                <a:spcPct val="0"/>
              </a:spcBef>
              <a:spcAft>
                <a:spcPct val="0"/>
              </a:spcAft>
              <a:defRPr/>
            </a:pPr>
            <a:r>
              <a:rPr lang="zh-CN" altLang="en-US" sz="6597" b="1" dirty="0">
                <a:solidFill>
                  <a:srgbClr val="FFFFFF"/>
                </a:solidFill>
                <a:latin typeface="优设标题黑" panose="00000500000000000000" pitchFamily="2" charset="-122"/>
                <a:ea typeface="优设标题黑" panose="00000500000000000000" pitchFamily="2" charset="-122"/>
              </a:rPr>
              <a:t>直播营销</a:t>
            </a:r>
            <a:endParaRPr lang="en-US" altLang="zh-CN" sz="6597" b="1" dirty="0">
              <a:solidFill>
                <a:srgbClr val="FFFFFF"/>
              </a:solidFill>
              <a:latin typeface="优设标题黑" panose="00000500000000000000" pitchFamily="2" charset="-122"/>
              <a:ea typeface="优设标题黑" panose="00000500000000000000" pitchFamily="2" charset="-122"/>
            </a:endParaRPr>
          </a:p>
          <a:p>
            <a:pPr algn="dist" defTabSz="914034" fontAlgn="base">
              <a:spcBef>
                <a:spcPct val="0"/>
              </a:spcBef>
              <a:spcAft>
                <a:spcPct val="0"/>
              </a:spcAft>
              <a:defRPr/>
            </a:pPr>
            <a:r>
              <a:rPr lang="zh-CN" altLang="en-US" sz="6597" b="1" dirty="0">
                <a:solidFill>
                  <a:srgbClr val="FFFFFF"/>
                </a:solidFill>
                <a:latin typeface="优设标题黑" panose="00000500000000000000" pitchFamily="2" charset="-122"/>
                <a:ea typeface="优设标题黑" panose="00000500000000000000" pitchFamily="2" charset="-122"/>
              </a:rPr>
              <a:t>与创业</a:t>
            </a:r>
          </a:p>
        </p:txBody>
      </p:sp>
      <p:sp>
        <p:nvSpPr>
          <p:cNvPr id="18" name="文本框 17">
            <a:extLst>
              <a:ext uri="{FF2B5EF4-FFF2-40B4-BE49-F238E27FC236}">
                <a16:creationId xmlns:a16="http://schemas.microsoft.com/office/drawing/2014/main" id="{9F53413D-D32C-484E-81A5-9952FF40A426}"/>
              </a:ext>
            </a:extLst>
          </p:cNvPr>
          <p:cNvSpPr txBox="1"/>
          <p:nvPr/>
        </p:nvSpPr>
        <p:spPr>
          <a:xfrm>
            <a:off x="2294210" y="4427691"/>
            <a:ext cx="5110326" cy="295978"/>
          </a:xfrm>
          <a:prstGeom prst="rect">
            <a:avLst/>
          </a:prstGeom>
          <a:noFill/>
        </p:spPr>
        <p:txBody>
          <a:bodyPr wrap="square" rtlCol="0">
            <a:spAutoFit/>
          </a:bodyPr>
          <a:lstStyle/>
          <a:p>
            <a:pPr defTabSz="914034" fontAlgn="base">
              <a:lnSpc>
                <a:spcPct val="150000"/>
              </a:lnSpc>
              <a:spcBef>
                <a:spcPct val="0"/>
              </a:spcBef>
              <a:spcAft>
                <a:spcPct val="0"/>
              </a:spcAft>
            </a:pPr>
            <a:r>
              <a:rPr lang="en-US" altLang="zh-CN" sz="1000" dirty="0">
                <a:solidFill>
                  <a:srgbClr val="FFFFFF"/>
                </a:solidFill>
                <a:latin typeface="优设标题黑" panose="00000500000000000000" pitchFamily="2" charset="-122"/>
                <a:ea typeface="优设标题黑" panose="00000500000000000000" pitchFamily="2" charset="-122"/>
              </a:rPr>
              <a:t>live broadcast and entrepreneurship</a:t>
            </a:r>
          </a:p>
        </p:txBody>
      </p:sp>
      <p:sp>
        <p:nvSpPr>
          <p:cNvPr id="19" name="664867">
            <a:extLst>
              <a:ext uri="{FF2B5EF4-FFF2-40B4-BE49-F238E27FC236}">
                <a16:creationId xmlns:a16="http://schemas.microsoft.com/office/drawing/2014/main" id="{0DD61D06-E797-4061-A83C-6F976811D997}"/>
              </a:ext>
            </a:extLst>
          </p:cNvPr>
          <p:cNvSpPr txBox="1"/>
          <p:nvPr/>
        </p:nvSpPr>
        <p:spPr>
          <a:xfrm>
            <a:off x="9349273" y="4943778"/>
            <a:ext cx="2242479" cy="369204"/>
          </a:xfrm>
          <a:prstGeom prst="rect">
            <a:avLst/>
          </a:prstGeom>
          <a:noFill/>
        </p:spPr>
        <p:txBody>
          <a:bodyPr wrap="square" rtlCol="0">
            <a:spAutoFit/>
          </a:body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直播创业的形式</a:t>
            </a:r>
          </a:p>
        </p:txBody>
      </p:sp>
      <p:sp>
        <p:nvSpPr>
          <p:cNvPr id="20" name="036296">
            <a:extLst>
              <a:ext uri="{FF2B5EF4-FFF2-40B4-BE49-F238E27FC236}">
                <a16:creationId xmlns:a16="http://schemas.microsoft.com/office/drawing/2014/main" id="{4005AEA0-F1A2-4E9A-A851-A15722D8D113}"/>
              </a:ext>
            </a:extLst>
          </p:cNvPr>
          <p:cNvSpPr txBox="1"/>
          <p:nvPr/>
        </p:nvSpPr>
        <p:spPr>
          <a:xfrm>
            <a:off x="9349273" y="5855268"/>
            <a:ext cx="2907883" cy="369204"/>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农村电商直播创业模型</a:t>
            </a:r>
          </a:p>
        </p:txBody>
      </p:sp>
      <p:sp>
        <p:nvSpPr>
          <p:cNvPr id="21" name="871467">
            <a:extLst>
              <a:ext uri="{FF2B5EF4-FFF2-40B4-BE49-F238E27FC236}">
                <a16:creationId xmlns:a16="http://schemas.microsoft.com/office/drawing/2014/main" id="{4C98EF2F-3F56-4127-848F-5599C74A0CEE}"/>
              </a:ext>
            </a:extLst>
          </p:cNvPr>
          <p:cNvSpPr txBox="1"/>
          <p:nvPr/>
        </p:nvSpPr>
        <p:spPr>
          <a:xfrm>
            <a:off x="9349273" y="5399531"/>
            <a:ext cx="2394163" cy="369188"/>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直播创业的技巧</a:t>
            </a:r>
          </a:p>
        </p:txBody>
      </p:sp>
    </p:spTree>
    <p:extLst>
      <p:ext uri="{BB962C8B-B14F-4D97-AF65-F5344CB8AC3E}">
        <p14:creationId xmlns:p14="http://schemas.microsoft.com/office/powerpoint/2010/main" val="14930045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984309">
            <a:hlinkClick r:id="rId3"/>
            <a:extLst>
              <a:ext uri="{FF2B5EF4-FFF2-40B4-BE49-F238E27FC236}">
                <a16:creationId xmlns:a16="http://schemas.microsoft.com/office/drawing/2014/main" id="{63589663-59F2-47A0-BF50-E6EFDD906508}"/>
              </a:ext>
            </a:extLst>
          </p:cNvPr>
          <p:cNvSpPr txBox="1"/>
          <p:nvPr/>
        </p:nvSpPr>
        <p:spPr>
          <a:xfrm>
            <a:off x="2764084" y="2700357"/>
            <a:ext cx="4564945" cy="1323439"/>
          </a:xfrm>
          <a:prstGeom prst="rect">
            <a:avLst/>
          </a:prstGeom>
        </p:spPr>
        <p:txBody>
          <a:bodyPr wrap="square">
            <a:spAutoFit/>
          </a:bodyPr>
          <a:lstStyle>
            <a:defPPr>
              <a:defRPr lang="zh-CN"/>
            </a:defPPr>
            <a:lvl1pPr>
              <a:defRPr sz="4800" b="1">
                <a:latin typeface="微软雅黑" panose="020B0503020204020204" pitchFamily="34" charset="-122"/>
                <a:ea typeface="微软雅黑" panose="020B0503020204020204" pitchFamily="34" charset="-122"/>
                <a:cs typeface="+mn-ea"/>
              </a:defRPr>
            </a:lvl1pPr>
          </a:lstStyle>
          <a:p>
            <a:pPr algn="ctr" defTabSz="914034" fontAlgn="base">
              <a:spcBef>
                <a:spcPct val="0"/>
              </a:spcBef>
              <a:spcAft>
                <a:spcPct val="0"/>
              </a:spcAft>
            </a:pPr>
            <a:r>
              <a:rPr lang="zh-CN" altLang="en-US" sz="4000" b="0" dirty="0">
                <a:solidFill>
                  <a:srgbClr val="000000"/>
                </a:solidFill>
                <a:latin typeface="优设标题黑" panose="00000500000000000000" pitchFamily="2" charset="-122"/>
                <a:ea typeface="优设标题黑" panose="00000500000000000000" pitchFamily="2" charset="-122"/>
              </a:rPr>
              <a:t>徐州“新农人”的创业故事</a:t>
            </a:r>
          </a:p>
        </p:txBody>
      </p:sp>
      <p:sp>
        <p:nvSpPr>
          <p:cNvPr id="42" name="628259">
            <a:extLst>
              <a:ext uri="{FF2B5EF4-FFF2-40B4-BE49-F238E27FC236}">
                <a16:creationId xmlns:a16="http://schemas.microsoft.com/office/drawing/2014/main" id="{E3F5F500-F987-49CC-B354-B5879689DF52}"/>
              </a:ext>
            </a:extLst>
          </p:cNvPr>
          <p:cNvSpPr/>
          <p:nvPr/>
        </p:nvSpPr>
        <p:spPr bwMode="auto">
          <a:xfrm>
            <a:off x="2869460" y="2019388"/>
            <a:ext cx="1367618" cy="452598"/>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视域拓展</a:t>
            </a:r>
          </a:p>
        </p:txBody>
      </p:sp>
      <p:grpSp>
        <p:nvGrpSpPr>
          <p:cNvPr id="62" name="835850">
            <a:extLst>
              <a:ext uri="{FF2B5EF4-FFF2-40B4-BE49-F238E27FC236}">
                <a16:creationId xmlns:a16="http://schemas.microsoft.com/office/drawing/2014/main" id="{90A17540-5463-49C9-8D88-6461F4905E34}"/>
              </a:ext>
            </a:extLst>
          </p:cNvPr>
          <p:cNvGrpSpPr/>
          <p:nvPr/>
        </p:nvGrpSpPr>
        <p:grpSpPr>
          <a:xfrm>
            <a:off x="1153256" y="2354197"/>
            <a:ext cx="1690305" cy="1690304"/>
            <a:chOff x="1153706" y="2353777"/>
            <a:chExt cx="1690965" cy="1690964"/>
          </a:xfrm>
        </p:grpSpPr>
        <p:sp>
          <p:nvSpPr>
            <p:cNvPr id="63" name="974014">
              <a:extLst>
                <a:ext uri="{FF2B5EF4-FFF2-40B4-BE49-F238E27FC236}">
                  <a16:creationId xmlns:a16="http://schemas.microsoft.com/office/drawing/2014/main" id="{5E55EE28-9432-4DA3-8B8F-C020D892510F}"/>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4" name="719295">
              <a:extLst>
                <a:ext uri="{FF2B5EF4-FFF2-40B4-BE49-F238E27FC236}">
                  <a16:creationId xmlns:a16="http://schemas.microsoft.com/office/drawing/2014/main" id="{FB56B170-CCBC-4CA6-893F-705AB38D317A}"/>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65" name="180615">
              <a:extLst>
                <a:ext uri="{FF2B5EF4-FFF2-40B4-BE49-F238E27FC236}">
                  <a16:creationId xmlns:a16="http://schemas.microsoft.com/office/drawing/2014/main" id="{3088492F-2212-45A1-ABE7-F446A4864C0E}"/>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66" name="925896">
              <a:extLst>
                <a:ext uri="{FF2B5EF4-FFF2-40B4-BE49-F238E27FC236}">
                  <a16:creationId xmlns:a16="http://schemas.microsoft.com/office/drawing/2014/main" id="{35BC7978-FE76-45FC-A26D-F57126D50A14}"/>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pic>
        <p:nvPicPr>
          <p:cNvPr id="3" name="图片 2">
            <a:extLst>
              <a:ext uri="{FF2B5EF4-FFF2-40B4-BE49-F238E27FC236}">
                <a16:creationId xmlns:a16="http://schemas.microsoft.com/office/drawing/2014/main" id="{C863C723-5EB2-0E40-BBAD-0FBBB7F67AF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00324" y="1324507"/>
            <a:ext cx="5011218" cy="5011218"/>
          </a:xfrm>
          <a:prstGeom prst="rect">
            <a:avLst/>
          </a:prstGeom>
        </p:spPr>
      </p:pic>
      <p:sp>
        <p:nvSpPr>
          <p:cNvPr id="2" name="356729">
            <a:hlinkClick r:id="rId3"/>
            <a:extLst>
              <a:ext uri="{FF2B5EF4-FFF2-40B4-BE49-F238E27FC236}">
                <a16:creationId xmlns:a16="http://schemas.microsoft.com/office/drawing/2014/main" id="{14655F66-CAE6-84A7-5394-1DC0CBEE9327}"/>
              </a:ext>
            </a:extLst>
          </p:cNvPr>
          <p:cNvSpPr txBox="1"/>
          <p:nvPr/>
        </p:nvSpPr>
        <p:spPr>
          <a:xfrm>
            <a:off x="2875134" y="4256429"/>
            <a:ext cx="5396620" cy="565604"/>
          </a:xfrm>
          <a:prstGeom prst="rect">
            <a:avLst/>
          </a:prstGeom>
          <a:noFill/>
        </p:spPr>
        <p:txBody>
          <a:bodyPr wrap="square">
            <a:spAutoFit/>
          </a:bodyPr>
          <a:lstStyle>
            <a:defPPr>
              <a:defRPr lang="zh-CN"/>
            </a:defPPr>
            <a:lvl1pPr algn="just">
              <a:lnSpc>
                <a:spcPct val="120000"/>
              </a:lnSpc>
              <a:defRPr sz="1599">
                <a:latin typeface="微软雅黑" panose="020B0503020204020204" pitchFamily="34" charset="-122"/>
                <a:ea typeface="微软雅黑" panose="020B0503020204020204" pitchFamily="34" charset="-122"/>
              </a:defRPr>
            </a:lvl1pPr>
          </a:lstStyle>
          <a:p>
            <a:pPr defTabSz="914034" fontAlgn="base">
              <a:spcBef>
                <a:spcPct val="0"/>
              </a:spcBef>
              <a:spcAft>
                <a:spcPct val="0"/>
              </a:spcAft>
            </a:pPr>
            <a:r>
              <a:rPr lang="zh-CN" altLang="en-US" sz="2800" dirty="0">
                <a:solidFill>
                  <a:srgbClr val="000000"/>
                </a:solidFill>
                <a:latin typeface="优设标题黑" panose="00000500000000000000" pitchFamily="2" charset="-122"/>
                <a:ea typeface="优设标题黑" panose="00000500000000000000" pitchFamily="2" charset="-122"/>
              </a:rPr>
              <a:t>直播</a:t>
            </a:r>
            <a:r>
              <a:rPr lang="en-US" altLang="zh-CN" sz="2800" dirty="0">
                <a:solidFill>
                  <a:srgbClr val="000000"/>
                </a:solidFill>
                <a:latin typeface="优设标题黑" panose="00000500000000000000" pitchFamily="2" charset="-122"/>
                <a:ea typeface="优设标题黑" panose="00000500000000000000" pitchFamily="2" charset="-122"/>
              </a:rPr>
              <a:t>+</a:t>
            </a:r>
            <a:r>
              <a:rPr lang="zh-CN" altLang="en-US" sz="2800" dirty="0">
                <a:solidFill>
                  <a:srgbClr val="000000"/>
                </a:solidFill>
                <a:latin typeface="优设标题黑" panose="00000500000000000000" pitchFamily="2" charset="-122"/>
                <a:ea typeface="优设标题黑" panose="00000500000000000000" pitchFamily="2" charset="-122"/>
              </a:rPr>
              <a:t>电商 玩转“新农活”</a:t>
            </a:r>
          </a:p>
        </p:txBody>
      </p:sp>
    </p:spTree>
    <p:extLst>
      <p:ext uri="{BB962C8B-B14F-4D97-AF65-F5344CB8AC3E}">
        <p14:creationId xmlns:p14="http://schemas.microsoft.com/office/powerpoint/2010/main" val="1039555800"/>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984309">
            <a:hlinkClick r:id="rId3"/>
            <a:extLst>
              <a:ext uri="{FF2B5EF4-FFF2-40B4-BE49-F238E27FC236}">
                <a16:creationId xmlns:a16="http://schemas.microsoft.com/office/drawing/2014/main" id="{63589663-59F2-47A0-BF50-E6EFDD906508}"/>
              </a:ext>
            </a:extLst>
          </p:cNvPr>
          <p:cNvSpPr txBox="1"/>
          <p:nvPr/>
        </p:nvSpPr>
        <p:spPr>
          <a:xfrm>
            <a:off x="2847500" y="2298439"/>
            <a:ext cx="5622401" cy="1323439"/>
          </a:xfrm>
          <a:prstGeom prst="rect">
            <a:avLst/>
          </a:prstGeom>
        </p:spPr>
        <p:txBody>
          <a:bodyPr wrap="square">
            <a:spAutoFit/>
          </a:bodyPr>
          <a:lstStyle>
            <a:defPPr>
              <a:defRPr lang="zh-CN"/>
            </a:defPPr>
            <a:lvl1pPr>
              <a:defRPr sz="4800" b="1">
                <a:latin typeface="微软雅黑" panose="020B0503020204020204" pitchFamily="34" charset="-122"/>
                <a:ea typeface="微软雅黑" panose="020B0503020204020204" pitchFamily="34" charset="-122"/>
                <a:cs typeface="+mn-ea"/>
              </a:defRPr>
            </a:lvl1pPr>
          </a:lstStyle>
          <a:p>
            <a:pPr defTabSz="914034" fontAlgn="base">
              <a:spcBef>
                <a:spcPct val="0"/>
              </a:spcBef>
              <a:spcAft>
                <a:spcPct val="0"/>
              </a:spcAft>
            </a:pPr>
            <a:r>
              <a:rPr lang="zh-CN" altLang="en-US" sz="4000" b="0" dirty="0">
                <a:solidFill>
                  <a:srgbClr val="000000"/>
                </a:solidFill>
                <a:latin typeface="优设标题黑" panose="00000500000000000000" pitchFamily="2" charset="-122"/>
                <a:ea typeface="优设标题黑" panose="00000500000000000000" pitchFamily="2" charset="-122"/>
              </a:rPr>
              <a:t>电商直播式“共富工坊”</a:t>
            </a:r>
            <a:endParaRPr lang="en-US" altLang="zh-CN" sz="4000" b="0" dirty="0">
              <a:solidFill>
                <a:srgbClr val="000000"/>
              </a:solidFill>
              <a:latin typeface="优设标题黑" panose="00000500000000000000" pitchFamily="2" charset="-122"/>
              <a:ea typeface="优设标题黑" panose="00000500000000000000" pitchFamily="2" charset="-122"/>
            </a:endParaRPr>
          </a:p>
          <a:p>
            <a:pPr defTabSz="914034" fontAlgn="base">
              <a:spcBef>
                <a:spcPct val="0"/>
              </a:spcBef>
              <a:spcAft>
                <a:spcPct val="0"/>
              </a:spcAft>
            </a:pPr>
            <a:r>
              <a:rPr lang="zh-CN" altLang="en-US" sz="4000" b="0" dirty="0">
                <a:solidFill>
                  <a:srgbClr val="000000"/>
                </a:solidFill>
                <a:latin typeface="优设标题黑" panose="00000500000000000000" pitchFamily="2" charset="-122"/>
                <a:ea typeface="优设标题黑" panose="00000500000000000000" pitchFamily="2" charset="-122"/>
              </a:rPr>
              <a:t>典型案例</a:t>
            </a:r>
          </a:p>
        </p:txBody>
      </p:sp>
      <p:sp>
        <p:nvSpPr>
          <p:cNvPr id="41" name="356729">
            <a:hlinkClick r:id="rId3"/>
            <a:extLst>
              <a:ext uri="{FF2B5EF4-FFF2-40B4-BE49-F238E27FC236}">
                <a16:creationId xmlns:a16="http://schemas.microsoft.com/office/drawing/2014/main" id="{FE2EE235-CDF4-46A8-A092-1B6D8735E416}"/>
              </a:ext>
            </a:extLst>
          </p:cNvPr>
          <p:cNvSpPr txBox="1"/>
          <p:nvPr/>
        </p:nvSpPr>
        <p:spPr>
          <a:xfrm>
            <a:off x="2843561" y="3838097"/>
            <a:ext cx="5396620" cy="1082669"/>
          </a:xfrm>
          <a:prstGeom prst="rect">
            <a:avLst/>
          </a:prstGeom>
          <a:noFill/>
        </p:spPr>
        <p:txBody>
          <a:bodyPr wrap="square">
            <a:spAutoFit/>
          </a:bodyPr>
          <a:lstStyle>
            <a:defPPr>
              <a:defRPr lang="zh-CN"/>
            </a:defPPr>
            <a:lvl1pPr algn="just">
              <a:lnSpc>
                <a:spcPct val="120000"/>
              </a:lnSpc>
              <a:defRPr sz="1599">
                <a:latin typeface="微软雅黑" panose="020B0503020204020204" pitchFamily="34" charset="-122"/>
                <a:ea typeface="微软雅黑" panose="020B0503020204020204" pitchFamily="34" charset="-122"/>
              </a:defRPr>
            </a:lvl1pPr>
          </a:lstStyle>
          <a:p>
            <a:pPr defTabSz="914034" fontAlgn="base">
              <a:spcBef>
                <a:spcPct val="0"/>
              </a:spcBef>
              <a:spcAft>
                <a:spcPct val="0"/>
              </a:spcAft>
            </a:pPr>
            <a:r>
              <a:rPr lang="zh-CN" altLang="en-US" sz="2800" dirty="0">
                <a:solidFill>
                  <a:srgbClr val="000000"/>
                </a:solidFill>
                <a:latin typeface="优设标题黑" panose="00000500000000000000" pitchFamily="2" charset="-122"/>
                <a:ea typeface="优设标题黑" panose="00000500000000000000" pitchFamily="2" charset="-122"/>
              </a:rPr>
              <a:t>乡约马岙共建共享</a:t>
            </a:r>
            <a:endParaRPr lang="en-US" altLang="zh-CN" sz="2800" dirty="0">
              <a:solidFill>
                <a:srgbClr val="000000"/>
              </a:solidFill>
              <a:latin typeface="优设标题黑" panose="00000500000000000000" pitchFamily="2" charset="-122"/>
              <a:ea typeface="优设标题黑" panose="00000500000000000000" pitchFamily="2" charset="-122"/>
            </a:endParaRPr>
          </a:p>
          <a:p>
            <a:pPr defTabSz="914034" fontAlgn="base">
              <a:spcBef>
                <a:spcPct val="0"/>
              </a:spcBef>
              <a:spcAft>
                <a:spcPct val="0"/>
              </a:spcAft>
            </a:pPr>
            <a:r>
              <a:rPr lang="zh-CN" altLang="en-US" sz="2800" dirty="0">
                <a:solidFill>
                  <a:srgbClr val="000000"/>
                </a:solidFill>
                <a:latin typeface="优设标题黑" panose="00000500000000000000" pitchFamily="2" charset="-122"/>
                <a:ea typeface="优设标题黑" panose="00000500000000000000" pitchFamily="2" charset="-122"/>
              </a:rPr>
              <a:t>千年马岙直播共富工坊</a:t>
            </a:r>
          </a:p>
        </p:txBody>
      </p:sp>
      <p:sp>
        <p:nvSpPr>
          <p:cNvPr id="42" name="628259">
            <a:extLst>
              <a:ext uri="{FF2B5EF4-FFF2-40B4-BE49-F238E27FC236}">
                <a16:creationId xmlns:a16="http://schemas.microsoft.com/office/drawing/2014/main" id="{E3F5F500-F987-49CC-B354-B5879689DF52}"/>
              </a:ext>
            </a:extLst>
          </p:cNvPr>
          <p:cNvSpPr/>
          <p:nvPr/>
        </p:nvSpPr>
        <p:spPr bwMode="auto">
          <a:xfrm>
            <a:off x="2914535" y="1634425"/>
            <a:ext cx="1367618" cy="452598"/>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视域拓展</a:t>
            </a:r>
          </a:p>
        </p:txBody>
      </p:sp>
      <p:grpSp>
        <p:nvGrpSpPr>
          <p:cNvPr id="62" name="835850">
            <a:extLst>
              <a:ext uri="{FF2B5EF4-FFF2-40B4-BE49-F238E27FC236}">
                <a16:creationId xmlns:a16="http://schemas.microsoft.com/office/drawing/2014/main" id="{90A17540-5463-49C9-8D88-6461F4905E34}"/>
              </a:ext>
            </a:extLst>
          </p:cNvPr>
          <p:cNvGrpSpPr/>
          <p:nvPr/>
        </p:nvGrpSpPr>
        <p:grpSpPr>
          <a:xfrm>
            <a:off x="1153256" y="2354197"/>
            <a:ext cx="1690305" cy="1690304"/>
            <a:chOff x="1153706" y="2353777"/>
            <a:chExt cx="1690965" cy="1690964"/>
          </a:xfrm>
        </p:grpSpPr>
        <p:sp>
          <p:nvSpPr>
            <p:cNvPr id="63" name="974014">
              <a:extLst>
                <a:ext uri="{FF2B5EF4-FFF2-40B4-BE49-F238E27FC236}">
                  <a16:creationId xmlns:a16="http://schemas.microsoft.com/office/drawing/2014/main" id="{5E55EE28-9432-4DA3-8B8F-C020D892510F}"/>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4" name="719295">
              <a:extLst>
                <a:ext uri="{FF2B5EF4-FFF2-40B4-BE49-F238E27FC236}">
                  <a16:creationId xmlns:a16="http://schemas.microsoft.com/office/drawing/2014/main" id="{FB56B170-CCBC-4CA6-893F-705AB38D317A}"/>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65" name="180615">
              <a:extLst>
                <a:ext uri="{FF2B5EF4-FFF2-40B4-BE49-F238E27FC236}">
                  <a16:creationId xmlns:a16="http://schemas.microsoft.com/office/drawing/2014/main" id="{3088492F-2212-45A1-ABE7-F446A4864C0E}"/>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66" name="925896">
              <a:extLst>
                <a:ext uri="{FF2B5EF4-FFF2-40B4-BE49-F238E27FC236}">
                  <a16:creationId xmlns:a16="http://schemas.microsoft.com/office/drawing/2014/main" id="{35BC7978-FE76-45FC-A26D-F57126D50A14}"/>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pic>
        <p:nvPicPr>
          <p:cNvPr id="3" name="图片 2">
            <a:extLst>
              <a:ext uri="{FF2B5EF4-FFF2-40B4-BE49-F238E27FC236}">
                <a16:creationId xmlns:a16="http://schemas.microsoft.com/office/drawing/2014/main" id="{C863C723-5EB2-0E40-BBAD-0FBBB7F67AF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088363" y="1347182"/>
            <a:ext cx="5011218" cy="5011218"/>
          </a:xfrm>
          <a:prstGeom prst="rect">
            <a:avLst/>
          </a:prstGeom>
        </p:spPr>
      </p:pic>
    </p:spTree>
    <p:extLst>
      <p:ext uri="{BB962C8B-B14F-4D97-AF65-F5344CB8AC3E}">
        <p14:creationId xmlns:p14="http://schemas.microsoft.com/office/powerpoint/2010/main" val="323893101"/>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413870">
            <a:extLst>
              <a:ext uri="{FF2B5EF4-FFF2-40B4-BE49-F238E27FC236}">
                <a16:creationId xmlns:a16="http://schemas.microsoft.com/office/drawing/2014/main" id="{52978506-3C86-4A6A-AB34-76108D905BC6}"/>
              </a:ext>
            </a:extLst>
          </p:cNvPr>
          <p:cNvSpPr/>
          <p:nvPr>
            <p:custDataLst>
              <p:tags r:id="rId1"/>
            </p:custDataLst>
          </p:nvPr>
        </p:nvSpPr>
        <p:spPr>
          <a:xfrm>
            <a:off x="4761656" y="2642626"/>
            <a:ext cx="2486629" cy="2485802"/>
          </a:xfrm>
          <a:prstGeom prst="ellipse">
            <a:avLst/>
          </a:prstGeom>
          <a:solidFill>
            <a:schemeClr val="bg1">
              <a:lumMod val="75000"/>
            </a:schemeClr>
          </a:solidFill>
          <a:ln w="12700" cap="flat" cmpd="sng" algn="ctr">
            <a:noFill/>
            <a:prstDash val="solid"/>
            <a:miter lim="800000"/>
          </a:ln>
          <a:effectLst/>
        </p:spPr>
        <p:style>
          <a:lnRef idx="2">
            <a:srgbClr val="3F3F3F">
              <a:shade val="50000"/>
            </a:srgbClr>
          </a:lnRef>
          <a:fillRef idx="1">
            <a:srgbClr val="3F3F3F"/>
          </a:fillRef>
          <a:effectRef idx="0">
            <a:srgbClr val="3F3F3F"/>
          </a:effectRef>
          <a:fontRef idx="minor">
            <a:srgbClr val="FFFFFF"/>
          </a:fontRef>
        </p:style>
        <p:txBody>
          <a:bodyPr anchor="ctr"/>
          <a:lstStyle/>
          <a:p>
            <a:pPr algn="ctr" defTabSz="914034">
              <a:lnSpc>
                <a:spcPct val="130000"/>
              </a:lnSpc>
            </a:pPr>
            <a:endParaRPr sz="1799" dirty="0">
              <a:solidFill>
                <a:srgbClr val="000000"/>
              </a:solidFill>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36" name="258041">
            <a:extLst>
              <a:ext uri="{FF2B5EF4-FFF2-40B4-BE49-F238E27FC236}">
                <a16:creationId xmlns:a16="http://schemas.microsoft.com/office/drawing/2014/main" id="{8C783B55-C7C4-4081-A1D0-B3FCE4AD9828}"/>
              </a:ext>
            </a:extLst>
          </p:cNvPr>
          <p:cNvSpPr/>
          <p:nvPr>
            <p:custDataLst>
              <p:tags r:id="rId2"/>
            </p:custDataLst>
          </p:nvPr>
        </p:nvSpPr>
        <p:spPr>
          <a:xfrm rot="1309332" flipH="1" flipV="1">
            <a:off x="4009918" y="1838460"/>
            <a:ext cx="3996454" cy="3996452"/>
          </a:xfrm>
          <a:prstGeom prst="blockArc">
            <a:avLst>
              <a:gd name="adj1" fmla="val 21599999"/>
              <a:gd name="adj2" fmla="val 8180671"/>
              <a:gd name="adj3" fmla="val 11913"/>
            </a:avLst>
          </a:prstGeom>
          <a:solidFill>
            <a:srgbClr val="0760D9"/>
          </a:solidFill>
          <a:ln>
            <a:noFill/>
          </a:ln>
        </p:spPr>
        <p:style>
          <a:lnRef idx="2">
            <a:srgbClr val="3F3F3F">
              <a:shade val="50000"/>
            </a:srgbClr>
          </a:lnRef>
          <a:fillRef idx="1">
            <a:srgbClr val="3F3F3F"/>
          </a:fillRef>
          <a:effectRef idx="0">
            <a:srgbClr val="3F3F3F"/>
          </a:effectRef>
          <a:fontRef idx="minor">
            <a:srgbClr val="FFFFFF"/>
          </a:fontRef>
        </p:style>
        <p:txBody>
          <a:bodyPr anchor="ctr"/>
          <a:lstStyle/>
          <a:p>
            <a:pPr algn="ctr" defTabSz="914034">
              <a:lnSpc>
                <a:spcPct val="130000"/>
              </a:lnSpc>
            </a:pPr>
            <a:endParaRPr sz="1799">
              <a:solidFill>
                <a:srgbClr val="000000"/>
              </a:solidFill>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37" name="620471">
            <a:extLst>
              <a:ext uri="{FF2B5EF4-FFF2-40B4-BE49-F238E27FC236}">
                <a16:creationId xmlns:a16="http://schemas.microsoft.com/office/drawing/2014/main" id="{ED0BDBA0-D0C5-47C8-8D6A-D4BFBB04C6FC}"/>
              </a:ext>
            </a:extLst>
          </p:cNvPr>
          <p:cNvSpPr/>
          <p:nvPr>
            <p:custDataLst>
              <p:tags r:id="rId3"/>
            </p:custDataLst>
          </p:nvPr>
        </p:nvSpPr>
        <p:spPr>
          <a:xfrm rot="20209332" flipH="1" flipV="1">
            <a:off x="7362424" y="3123943"/>
            <a:ext cx="821101" cy="707845"/>
          </a:xfrm>
          <a:prstGeom prst="triangle">
            <a:avLst/>
          </a:prstGeom>
          <a:solidFill>
            <a:srgbClr val="0760D9"/>
          </a:solidFill>
          <a:ln>
            <a:noFill/>
          </a:ln>
        </p:spPr>
        <p:style>
          <a:lnRef idx="2">
            <a:srgbClr val="3F3F3F">
              <a:shade val="50000"/>
            </a:srgbClr>
          </a:lnRef>
          <a:fillRef idx="1">
            <a:srgbClr val="3F3F3F"/>
          </a:fillRef>
          <a:effectRef idx="0">
            <a:srgbClr val="3F3F3F"/>
          </a:effectRef>
          <a:fontRef idx="minor">
            <a:srgbClr val="FFFFFF"/>
          </a:fontRef>
        </p:style>
        <p:txBody>
          <a:bodyPr anchor="ctr"/>
          <a:lstStyle/>
          <a:p>
            <a:pPr algn="ctr" defTabSz="914034">
              <a:lnSpc>
                <a:spcPct val="130000"/>
              </a:lnSpc>
            </a:pPr>
            <a:endParaRPr sz="1799">
              <a:solidFill>
                <a:srgbClr val="000000"/>
              </a:solidFill>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38" name="992891">
            <a:extLst>
              <a:ext uri="{FF2B5EF4-FFF2-40B4-BE49-F238E27FC236}">
                <a16:creationId xmlns:a16="http://schemas.microsoft.com/office/drawing/2014/main" id="{60A3E206-5076-4A9D-ADA8-37FC26A3EA48}"/>
              </a:ext>
            </a:extLst>
          </p:cNvPr>
          <p:cNvSpPr/>
          <p:nvPr>
            <p:custDataLst>
              <p:tags r:id="rId4"/>
            </p:custDataLst>
          </p:nvPr>
        </p:nvSpPr>
        <p:spPr>
          <a:xfrm rot="1309332">
            <a:off x="4009918" y="1838460"/>
            <a:ext cx="3996454" cy="3996452"/>
          </a:xfrm>
          <a:prstGeom prst="blockArc">
            <a:avLst>
              <a:gd name="adj1" fmla="val 21599999"/>
              <a:gd name="adj2" fmla="val 8180671"/>
              <a:gd name="adj3" fmla="val 11913"/>
            </a:avLst>
          </a:prstGeom>
          <a:solidFill>
            <a:srgbClr val="FFC000"/>
          </a:solidFill>
          <a:ln>
            <a:noFill/>
          </a:ln>
        </p:spPr>
        <p:style>
          <a:lnRef idx="2">
            <a:srgbClr val="3F3F3F">
              <a:shade val="50000"/>
            </a:srgbClr>
          </a:lnRef>
          <a:fillRef idx="1">
            <a:srgbClr val="3F3F3F"/>
          </a:fillRef>
          <a:effectRef idx="0">
            <a:srgbClr val="3F3F3F"/>
          </a:effectRef>
          <a:fontRef idx="minor">
            <a:srgbClr val="FFFFFF"/>
          </a:fontRef>
        </p:style>
        <p:txBody>
          <a:bodyPr anchor="ctr"/>
          <a:lstStyle/>
          <a:p>
            <a:pPr algn="ctr" defTabSz="914034">
              <a:lnSpc>
                <a:spcPct val="130000"/>
              </a:lnSpc>
            </a:pPr>
            <a:endParaRPr sz="1799">
              <a:solidFill>
                <a:srgbClr val="000000"/>
              </a:solidFill>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39" name="837072">
            <a:extLst>
              <a:ext uri="{FF2B5EF4-FFF2-40B4-BE49-F238E27FC236}">
                <a16:creationId xmlns:a16="http://schemas.microsoft.com/office/drawing/2014/main" id="{00CD3C35-5E5E-4F05-9CA8-EF638A1AC29A}"/>
              </a:ext>
            </a:extLst>
          </p:cNvPr>
          <p:cNvSpPr/>
          <p:nvPr>
            <p:custDataLst>
              <p:tags r:id="rId5"/>
            </p:custDataLst>
          </p:nvPr>
        </p:nvSpPr>
        <p:spPr>
          <a:xfrm rot="9409332" flipV="1">
            <a:off x="3834473" y="3864413"/>
            <a:ext cx="821100" cy="707845"/>
          </a:xfrm>
          <a:prstGeom prst="triangle">
            <a:avLst/>
          </a:prstGeom>
          <a:solidFill>
            <a:srgbClr val="FFC000"/>
          </a:solidFill>
          <a:ln>
            <a:noFill/>
          </a:ln>
        </p:spPr>
        <p:style>
          <a:lnRef idx="2">
            <a:srgbClr val="3F3F3F">
              <a:shade val="50000"/>
            </a:srgbClr>
          </a:lnRef>
          <a:fillRef idx="1">
            <a:srgbClr val="3F3F3F"/>
          </a:fillRef>
          <a:effectRef idx="0">
            <a:srgbClr val="3F3F3F"/>
          </a:effectRef>
          <a:fontRef idx="minor">
            <a:srgbClr val="FFFFFF"/>
          </a:fontRef>
        </p:style>
        <p:txBody>
          <a:bodyPr anchor="ctr"/>
          <a:lstStyle/>
          <a:p>
            <a:pPr algn="ctr" defTabSz="914034">
              <a:lnSpc>
                <a:spcPct val="130000"/>
              </a:lnSpc>
            </a:pPr>
            <a:endParaRPr sz="1799">
              <a:solidFill>
                <a:srgbClr val="000000"/>
              </a:solidFill>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40" name="199492">
            <a:extLst>
              <a:ext uri="{FF2B5EF4-FFF2-40B4-BE49-F238E27FC236}">
                <a16:creationId xmlns:a16="http://schemas.microsoft.com/office/drawing/2014/main" id="{ED866A61-4048-4FE4-B456-C78AE6AE9C68}"/>
              </a:ext>
            </a:extLst>
          </p:cNvPr>
          <p:cNvSpPr/>
          <p:nvPr>
            <p:custDataLst>
              <p:tags r:id="rId6"/>
            </p:custDataLst>
          </p:nvPr>
        </p:nvSpPr>
        <p:spPr>
          <a:xfrm rot="1309332">
            <a:off x="7560427" y="3502551"/>
            <a:ext cx="809888" cy="809888"/>
          </a:xfrm>
          <a:prstGeom prst="ellipse">
            <a:avLst/>
          </a:prstGeom>
          <a:solidFill>
            <a:srgbClr val="0760D9"/>
          </a:solidFill>
          <a:ln w="57150" cap="flat" cmpd="sng" algn="ctr">
            <a:solidFill>
              <a:schemeClr val="bg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defPPr>
              <a:defRPr lang="zh-CN"/>
            </a:defPPr>
            <a:lvl1pPr marL="0" algn="l" defTabSz="913765" rtl="0" eaLnBrk="1" latinLnBrk="0" hangingPunct="1">
              <a:defRPr sz="1800" kern="1200">
                <a:solidFill>
                  <a:srgbClr val="FFFFFF"/>
                </a:solidFill>
              </a:defRPr>
            </a:lvl1pPr>
            <a:lvl2pPr marL="457200" algn="l" defTabSz="913765" rtl="0" eaLnBrk="1" latinLnBrk="0" hangingPunct="1">
              <a:defRPr sz="1800" kern="1200">
                <a:solidFill>
                  <a:srgbClr val="FFFFFF"/>
                </a:solidFill>
              </a:defRPr>
            </a:lvl2pPr>
            <a:lvl3pPr marL="914400" algn="l" defTabSz="913765" rtl="0" eaLnBrk="1" latinLnBrk="0" hangingPunct="1">
              <a:defRPr sz="1800" kern="1200">
                <a:solidFill>
                  <a:srgbClr val="FFFFFF"/>
                </a:solidFill>
              </a:defRPr>
            </a:lvl3pPr>
            <a:lvl4pPr marL="1371600" algn="l" defTabSz="913765" rtl="0" eaLnBrk="1" latinLnBrk="0" hangingPunct="1">
              <a:defRPr sz="1800" kern="1200">
                <a:solidFill>
                  <a:srgbClr val="FFFFFF"/>
                </a:solidFill>
              </a:defRPr>
            </a:lvl4pPr>
            <a:lvl5pPr marL="1828800" algn="l" defTabSz="913765" rtl="0" eaLnBrk="1" latinLnBrk="0" hangingPunct="1">
              <a:defRPr sz="1800" kern="1200">
                <a:solidFill>
                  <a:srgbClr val="FFFFFF"/>
                </a:solidFill>
              </a:defRPr>
            </a:lvl5pPr>
            <a:lvl6pPr marL="2286000" algn="l" defTabSz="913765" rtl="0" eaLnBrk="1" latinLnBrk="0" hangingPunct="1">
              <a:defRPr sz="1800" kern="1200">
                <a:solidFill>
                  <a:srgbClr val="FFFFFF"/>
                </a:solidFill>
              </a:defRPr>
            </a:lvl6pPr>
            <a:lvl7pPr marL="2743200" algn="l" defTabSz="913765" rtl="0" eaLnBrk="1" latinLnBrk="0" hangingPunct="1">
              <a:defRPr sz="1800" kern="1200">
                <a:solidFill>
                  <a:srgbClr val="FFFFFF"/>
                </a:solidFill>
              </a:defRPr>
            </a:lvl7pPr>
            <a:lvl8pPr marL="3200400" algn="l" defTabSz="913765" rtl="0" eaLnBrk="1" latinLnBrk="0" hangingPunct="1">
              <a:defRPr sz="1800" kern="1200">
                <a:solidFill>
                  <a:srgbClr val="FFFFFF"/>
                </a:solidFill>
              </a:defRPr>
            </a:lvl8pPr>
            <a:lvl9pPr marL="3657600" algn="l" defTabSz="913765" rtl="0" eaLnBrk="1" latinLnBrk="0" hangingPunct="1">
              <a:defRPr sz="1800" kern="1200">
                <a:solidFill>
                  <a:srgbClr val="FFFFFF"/>
                </a:solidFill>
              </a:defRPr>
            </a:lvl9pPr>
          </a:lstStyle>
          <a:p>
            <a:pPr algn="ctr" defTabSz="913399" fontAlgn="base">
              <a:spcBef>
                <a:spcPct val="0"/>
              </a:spcBef>
              <a:spcAft>
                <a:spcPct val="0"/>
              </a:spcAft>
            </a:pPr>
            <a:endParaRPr sz="1999" dirty="0">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41" name="033673">
            <a:extLst>
              <a:ext uri="{FF2B5EF4-FFF2-40B4-BE49-F238E27FC236}">
                <a16:creationId xmlns:a16="http://schemas.microsoft.com/office/drawing/2014/main" id="{4A33120B-6C3D-4331-B2E3-D10BF84AABDD}"/>
              </a:ext>
            </a:extLst>
          </p:cNvPr>
          <p:cNvSpPr/>
          <p:nvPr>
            <p:custDataLst>
              <p:tags r:id="rId7"/>
            </p:custDataLst>
          </p:nvPr>
        </p:nvSpPr>
        <p:spPr>
          <a:xfrm rot="1309332">
            <a:off x="3811531" y="3365759"/>
            <a:ext cx="809888" cy="809888"/>
          </a:xfrm>
          <a:prstGeom prst="ellipse">
            <a:avLst/>
          </a:prstGeom>
          <a:solidFill>
            <a:srgbClr val="FFC000"/>
          </a:solidFill>
          <a:ln w="76200" cap="flat" cmpd="sng" algn="ctr">
            <a:solidFill>
              <a:schemeClr val="bg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defPPr>
              <a:defRPr lang="zh-CN"/>
            </a:defPPr>
            <a:lvl1pPr marL="0" algn="l" defTabSz="913765" rtl="0" eaLnBrk="1" latinLnBrk="0" hangingPunct="1">
              <a:defRPr sz="1800" kern="1200">
                <a:solidFill>
                  <a:srgbClr val="FFFFFF"/>
                </a:solidFill>
              </a:defRPr>
            </a:lvl1pPr>
            <a:lvl2pPr marL="457200" algn="l" defTabSz="913765" rtl="0" eaLnBrk="1" latinLnBrk="0" hangingPunct="1">
              <a:defRPr sz="1800" kern="1200">
                <a:solidFill>
                  <a:srgbClr val="FFFFFF"/>
                </a:solidFill>
              </a:defRPr>
            </a:lvl2pPr>
            <a:lvl3pPr marL="914400" algn="l" defTabSz="913765" rtl="0" eaLnBrk="1" latinLnBrk="0" hangingPunct="1">
              <a:defRPr sz="1800" kern="1200">
                <a:solidFill>
                  <a:srgbClr val="FFFFFF"/>
                </a:solidFill>
              </a:defRPr>
            </a:lvl3pPr>
            <a:lvl4pPr marL="1371600" algn="l" defTabSz="913765" rtl="0" eaLnBrk="1" latinLnBrk="0" hangingPunct="1">
              <a:defRPr sz="1800" kern="1200">
                <a:solidFill>
                  <a:srgbClr val="FFFFFF"/>
                </a:solidFill>
              </a:defRPr>
            </a:lvl4pPr>
            <a:lvl5pPr marL="1828800" algn="l" defTabSz="913765" rtl="0" eaLnBrk="1" latinLnBrk="0" hangingPunct="1">
              <a:defRPr sz="1800" kern="1200">
                <a:solidFill>
                  <a:srgbClr val="FFFFFF"/>
                </a:solidFill>
              </a:defRPr>
            </a:lvl5pPr>
            <a:lvl6pPr marL="2286000" algn="l" defTabSz="913765" rtl="0" eaLnBrk="1" latinLnBrk="0" hangingPunct="1">
              <a:defRPr sz="1800" kern="1200">
                <a:solidFill>
                  <a:srgbClr val="FFFFFF"/>
                </a:solidFill>
              </a:defRPr>
            </a:lvl6pPr>
            <a:lvl7pPr marL="2743200" algn="l" defTabSz="913765" rtl="0" eaLnBrk="1" latinLnBrk="0" hangingPunct="1">
              <a:defRPr sz="1800" kern="1200">
                <a:solidFill>
                  <a:srgbClr val="FFFFFF"/>
                </a:solidFill>
              </a:defRPr>
            </a:lvl7pPr>
            <a:lvl8pPr marL="3200400" algn="l" defTabSz="913765" rtl="0" eaLnBrk="1" latinLnBrk="0" hangingPunct="1">
              <a:defRPr sz="1800" kern="1200">
                <a:solidFill>
                  <a:srgbClr val="FFFFFF"/>
                </a:solidFill>
              </a:defRPr>
            </a:lvl8pPr>
            <a:lvl9pPr marL="3657600" algn="l" defTabSz="913765" rtl="0" eaLnBrk="1" latinLnBrk="0" hangingPunct="1">
              <a:defRPr sz="1800" kern="1200">
                <a:solidFill>
                  <a:srgbClr val="FFFFFF"/>
                </a:solidFill>
              </a:defRPr>
            </a:lvl9pPr>
          </a:lstStyle>
          <a:p>
            <a:pPr algn="ctr" defTabSz="914034" fontAlgn="base">
              <a:spcBef>
                <a:spcPct val="0"/>
              </a:spcBef>
              <a:spcAft>
                <a:spcPct val="0"/>
              </a:spcAft>
            </a:pPr>
            <a:endParaRPr sz="1999" dirty="0">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42" name="305193">
            <a:extLst>
              <a:ext uri="{FF2B5EF4-FFF2-40B4-BE49-F238E27FC236}">
                <a16:creationId xmlns:a16="http://schemas.microsoft.com/office/drawing/2014/main" id="{F01C2AE5-A763-4F32-BCFF-38915FB3F58F}"/>
              </a:ext>
            </a:extLst>
          </p:cNvPr>
          <p:cNvSpPr/>
          <p:nvPr>
            <p:custDataLst>
              <p:tags r:id="rId8"/>
            </p:custDataLst>
          </p:nvPr>
        </p:nvSpPr>
        <p:spPr bwMode="auto">
          <a:xfrm>
            <a:off x="4066988" y="3551907"/>
            <a:ext cx="299917" cy="4371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FFFFFF"/>
          </a:solidFill>
          <a:ln>
            <a:noFill/>
          </a:ln>
          <a:effectLst/>
        </p:spPr>
        <p:txBody>
          <a:bodyPr lIns="19043" tIns="19043" rIns="19043" bIns="19043" anchor="ctr"/>
          <a:lstStyle/>
          <a:p>
            <a:pPr algn="ctr" defTabSz="228509" fontAlgn="base" hangingPunct="0">
              <a:lnSpc>
                <a:spcPct val="130000"/>
              </a:lnSpc>
              <a:spcBef>
                <a:spcPct val="0"/>
              </a:spcBef>
              <a:spcAft>
                <a:spcPct val="0"/>
              </a:spcAft>
              <a:defRPr/>
            </a:pPr>
            <a:endParaRPr lang="en-US" sz="1499">
              <a:solidFill>
                <a:srgbClr val="000000"/>
              </a:solidFill>
              <a:effectLst>
                <a:outerShdw blurRad="38100" dist="38100" dir="2700000" algn="tl">
                  <a:srgbClr val="000000"/>
                </a:outerShdw>
              </a:effectLst>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43" name="777513">
            <a:extLst>
              <a:ext uri="{FF2B5EF4-FFF2-40B4-BE49-F238E27FC236}">
                <a16:creationId xmlns:a16="http://schemas.microsoft.com/office/drawing/2014/main" id="{7E221AA7-1235-4067-B8D4-F91B1CA9C1CF}"/>
              </a:ext>
            </a:extLst>
          </p:cNvPr>
          <p:cNvSpPr/>
          <p:nvPr>
            <p:custDataLst>
              <p:tags r:id="rId9"/>
            </p:custDataLst>
          </p:nvPr>
        </p:nvSpPr>
        <p:spPr bwMode="auto">
          <a:xfrm>
            <a:off x="7772523" y="3687980"/>
            <a:ext cx="404504" cy="392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rgbClr val="FFFFFF"/>
          </a:solidFill>
          <a:ln>
            <a:noFill/>
          </a:ln>
          <a:effectLst/>
        </p:spPr>
        <p:txBody>
          <a:bodyPr lIns="19043" tIns="19043" rIns="19043" bIns="19043" anchor="ctr"/>
          <a:lstStyle/>
          <a:p>
            <a:pPr algn="ctr" defTabSz="228509" fontAlgn="base" hangingPunct="0">
              <a:lnSpc>
                <a:spcPct val="130000"/>
              </a:lnSpc>
              <a:spcBef>
                <a:spcPct val="0"/>
              </a:spcBef>
              <a:spcAft>
                <a:spcPct val="0"/>
              </a:spcAft>
              <a:defRPr/>
            </a:pPr>
            <a:endParaRPr lang="en-US" sz="1499">
              <a:solidFill>
                <a:srgbClr val="000000"/>
              </a:solidFill>
              <a:effectLst>
                <a:outerShdw blurRad="38100" dist="38100" dir="2700000" algn="tl">
                  <a:srgbClr val="000000"/>
                </a:outerShdw>
              </a:effectLst>
              <a:latin typeface="思源黑体 Normal" panose="020B0400000000000000" pitchFamily="34" charset="-122"/>
              <a:ea typeface="思源黑体 Normal" panose="020B0400000000000000" pitchFamily="34" charset="-122"/>
              <a:sym typeface="Arial" panose="020B0604020202020204" pitchFamily="34" charset="0"/>
            </a:endParaRPr>
          </a:p>
        </p:txBody>
      </p:sp>
      <p:sp>
        <p:nvSpPr>
          <p:cNvPr id="45" name="984114">
            <a:extLst>
              <a:ext uri="{FF2B5EF4-FFF2-40B4-BE49-F238E27FC236}">
                <a16:creationId xmlns:a16="http://schemas.microsoft.com/office/drawing/2014/main" id="{747B3C00-B19E-4E85-B305-14DFB49C0E3A}"/>
              </a:ext>
            </a:extLst>
          </p:cNvPr>
          <p:cNvSpPr/>
          <p:nvPr/>
        </p:nvSpPr>
        <p:spPr>
          <a:xfrm>
            <a:off x="1330665" y="3444916"/>
            <a:ext cx="2368707" cy="1174552"/>
          </a:xfrm>
          <a:prstGeom prst="rect">
            <a:avLst/>
          </a:prstGeom>
          <a:noFill/>
        </p:spPr>
        <p:txBody>
          <a:bodyPr wrap="square">
            <a:spAutoFit/>
          </a:bodyPr>
          <a:lstStyle/>
          <a:p>
            <a:pPr algn="just" defTabSz="914034" fontAlgn="base">
              <a:lnSpc>
                <a:spcPct val="120000"/>
              </a:lnSpc>
              <a:spcBef>
                <a:spcPct val="0"/>
              </a:spcBef>
              <a:spcAft>
                <a:spcPct val="0"/>
              </a:spcAft>
            </a:pPr>
            <a:r>
              <a:rPr lang="en-US" altLang="zh-CN" sz="2000" dirty="0">
                <a:solidFill>
                  <a:srgbClr val="000000"/>
                </a:solidFill>
                <a:latin typeface="思源黑体 Normal" panose="020B0400000000000000" pitchFamily="34" charset="-122"/>
                <a:ea typeface="思源黑体 Normal" panose="020B0400000000000000" pitchFamily="34" charset="-122"/>
                <a:sym typeface="+mn-lt"/>
              </a:rPr>
              <a:t>1</a:t>
            </a:r>
            <a:r>
              <a:rPr lang="zh-CN" altLang="en-US" sz="2000" dirty="0">
                <a:solidFill>
                  <a:srgbClr val="000000"/>
                </a:solidFill>
                <a:latin typeface="思源黑体 Normal" panose="020B0400000000000000" pitchFamily="34" charset="-122"/>
                <a:ea typeface="思源黑体 Normal" panose="020B0400000000000000" pitchFamily="34" charset="-122"/>
                <a:sym typeface="+mn-lt"/>
              </a:rPr>
              <a:t>）自主创业</a:t>
            </a:r>
          </a:p>
          <a:p>
            <a:pPr algn="just" defTabSz="914034" fontAlgn="base">
              <a:lnSpc>
                <a:spcPct val="120000"/>
              </a:lnSpc>
              <a:spcBef>
                <a:spcPct val="0"/>
              </a:spcBef>
              <a:spcAft>
                <a:spcPct val="0"/>
              </a:spcAft>
            </a:pPr>
            <a:r>
              <a:rPr lang="en-US" altLang="zh-CN" sz="2000" dirty="0">
                <a:solidFill>
                  <a:srgbClr val="000000"/>
                </a:solidFill>
                <a:latin typeface="思源黑体 Normal" panose="020B0400000000000000" pitchFamily="34" charset="-122"/>
                <a:ea typeface="思源黑体 Normal" panose="020B0400000000000000" pitchFamily="34" charset="-122"/>
                <a:sym typeface="+mn-lt"/>
              </a:rPr>
              <a:t>2</a:t>
            </a:r>
            <a:r>
              <a:rPr lang="zh-CN" altLang="en-US" sz="2000" dirty="0">
                <a:solidFill>
                  <a:srgbClr val="000000"/>
                </a:solidFill>
                <a:latin typeface="思源黑体 Normal" panose="020B0400000000000000" pitchFamily="34" charset="-122"/>
                <a:ea typeface="思源黑体 Normal" panose="020B0400000000000000" pitchFamily="34" charset="-122"/>
                <a:sym typeface="+mn-lt"/>
              </a:rPr>
              <a:t>）代理销售</a:t>
            </a:r>
          </a:p>
          <a:p>
            <a:pPr algn="just" defTabSz="914034" fontAlgn="base">
              <a:lnSpc>
                <a:spcPct val="120000"/>
              </a:lnSpc>
              <a:spcBef>
                <a:spcPct val="0"/>
              </a:spcBef>
              <a:spcAft>
                <a:spcPct val="0"/>
              </a:spcAft>
            </a:pPr>
            <a:r>
              <a:rPr lang="en-US" altLang="zh-CN" sz="2000" dirty="0">
                <a:solidFill>
                  <a:srgbClr val="000000"/>
                </a:solidFill>
                <a:latin typeface="思源黑体 Normal" panose="020B0400000000000000" pitchFamily="34" charset="-122"/>
                <a:ea typeface="思源黑体 Normal" panose="020B0400000000000000" pitchFamily="34" charset="-122"/>
                <a:sym typeface="+mn-lt"/>
              </a:rPr>
              <a:t>3</a:t>
            </a:r>
            <a:r>
              <a:rPr lang="zh-CN" altLang="en-US" sz="2000" dirty="0">
                <a:solidFill>
                  <a:srgbClr val="000000"/>
                </a:solidFill>
                <a:latin typeface="思源黑体 Normal" panose="020B0400000000000000" pitchFamily="34" charset="-122"/>
                <a:ea typeface="思源黑体 Normal" panose="020B0400000000000000" pitchFamily="34" charset="-122"/>
                <a:sym typeface="+mn-lt"/>
              </a:rPr>
              <a:t>）自己成为主播</a:t>
            </a:r>
          </a:p>
        </p:txBody>
      </p:sp>
      <p:sp>
        <p:nvSpPr>
          <p:cNvPr id="46" name="256533">
            <a:extLst>
              <a:ext uri="{FF2B5EF4-FFF2-40B4-BE49-F238E27FC236}">
                <a16:creationId xmlns:a16="http://schemas.microsoft.com/office/drawing/2014/main" id="{BFCC95C6-2324-426F-A1CE-AD4A791E6364}"/>
              </a:ext>
            </a:extLst>
          </p:cNvPr>
          <p:cNvSpPr txBox="1"/>
          <p:nvPr/>
        </p:nvSpPr>
        <p:spPr>
          <a:xfrm>
            <a:off x="735547" y="2147733"/>
            <a:ext cx="2817210" cy="953851"/>
          </a:xfrm>
          <a:prstGeom prst="rect">
            <a:avLst/>
          </a:prstGeom>
        </p:spPr>
        <p:txBody>
          <a:bodyPr wrap="square">
            <a:spAutoFit/>
          </a:bodyPr>
          <a:lstStyle>
            <a:defPPr>
              <a:defRPr lang="zh-CN"/>
            </a:defPPr>
            <a:lvl1pPr>
              <a:defRPr sz="4800" b="1">
                <a:latin typeface="微软雅黑" panose="020B0503020204020204" pitchFamily="34" charset="-122"/>
                <a:ea typeface="微软雅黑" panose="020B0503020204020204" pitchFamily="34" charset="-122"/>
                <a:cs typeface="+mn-ea"/>
              </a:defRPr>
            </a:lvl1pPr>
          </a:lstStyle>
          <a:p>
            <a:pPr algn="r" defTabSz="914034" fontAlgn="base">
              <a:spcBef>
                <a:spcPct val="0"/>
              </a:spcBef>
              <a:spcAft>
                <a:spcPct val="0"/>
              </a:spcAft>
            </a:pPr>
            <a:r>
              <a:rPr lang="zh-CN" altLang="en-US" sz="2799" b="0" dirty="0">
                <a:solidFill>
                  <a:srgbClr val="000000"/>
                </a:solidFill>
                <a:latin typeface="思源黑体 Normal" panose="020B0400000000000000" pitchFamily="34" charset="-122"/>
                <a:ea typeface="思源黑体 Normal" panose="020B0400000000000000" pitchFamily="34" charset="-122"/>
              </a:rPr>
              <a:t>直播创业</a:t>
            </a:r>
            <a:endParaRPr lang="en-US" altLang="zh-CN" sz="2799" b="0" dirty="0">
              <a:solidFill>
                <a:srgbClr val="000000"/>
              </a:solidFill>
              <a:latin typeface="思源黑体 Normal" panose="020B0400000000000000" pitchFamily="34" charset="-122"/>
              <a:ea typeface="思源黑体 Normal" panose="020B0400000000000000" pitchFamily="34" charset="-122"/>
            </a:endParaRPr>
          </a:p>
          <a:p>
            <a:pPr algn="r" defTabSz="914034" fontAlgn="base">
              <a:spcBef>
                <a:spcPct val="0"/>
              </a:spcBef>
              <a:spcAft>
                <a:spcPct val="0"/>
              </a:spcAft>
            </a:pPr>
            <a:r>
              <a:rPr lang="zh-CN" altLang="en-US" sz="2799" b="0" dirty="0">
                <a:solidFill>
                  <a:srgbClr val="000000"/>
                </a:solidFill>
                <a:latin typeface="思源黑体 Normal" panose="020B0400000000000000" pitchFamily="34" charset="-122"/>
                <a:ea typeface="思源黑体 Normal" panose="020B0400000000000000" pitchFamily="34" charset="-122"/>
              </a:rPr>
              <a:t>的形式</a:t>
            </a:r>
          </a:p>
        </p:txBody>
      </p:sp>
      <p:sp>
        <p:nvSpPr>
          <p:cNvPr id="47" name="190714">
            <a:extLst>
              <a:ext uri="{FF2B5EF4-FFF2-40B4-BE49-F238E27FC236}">
                <a16:creationId xmlns:a16="http://schemas.microsoft.com/office/drawing/2014/main" id="{DE5DAFF6-DD64-4E80-8EAE-592AA0670A45}"/>
              </a:ext>
            </a:extLst>
          </p:cNvPr>
          <p:cNvSpPr/>
          <p:nvPr/>
        </p:nvSpPr>
        <p:spPr>
          <a:xfrm>
            <a:off x="8297664" y="3230711"/>
            <a:ext cx="3484271" cy="1583382"/>
          </a:xfrm>
          <a:prstGeom prst="rect">
            <a:avLst/>
          </a:prstGeom>
          <a:noFill/>
        </p:spPr>
        <p:txBody>
          <a:bodyPr wrap="square">
            <a:spAutoFit/>
          </a:bodyPr>
          <a:lstStyle/>
          <a:p>
            <a:pPr algn="just" defTabSz="914034" fontAlgn="base">
              <a:lnSpc>
                <a:spcPct val="120000"/>
              </a:lnSpc>
              <a:spcBef>
                <a:spcPct val="0"/>
              </a:spcBef>
              <a:spcAft>
                <a:spcPct val="0"/>
              </a:spcAft>
            </a:pPr>
            <a:r>
              <a:rPr lang="en-US" altLang="zh-CN" sz="1600" dirty="0">
                <a:solidFill>
                  <a:srgbClr val="000000"/>
                </a:solidFill>
                <a:latin typeface="思源黑体 Normal" panose="020B0400000000000000" pitchFamily="34" charset="-122"/>
                <a:ea typeface="思源黑体 Normal" panose="020B0400000000000000" pitchFamily="34" charset="-122"/>
                <a:sym typeface="+mn-lt"/>
              </a:rPr>
              <a:t>1</a:t>
            </a:r>
            <a:r>
              <a:rPr lang="zh-CN" altLang="en-US" sz="1600" dirty="0">
                <a:solidFill>
                  <a:srgbClr val="000000"/>
                </a:solidFill>
                <a:latin typeface="思源黑体 Normal" panose="020B0400000000000000" pitchFamily="34" charset="-122"/>
                <a:ea typeface="思源黑体 Normal" panose="020B0400000000000000" pitchFamily="34" charset="-122"/>
                <a:sym typeface="+mn-lt"/>
              </a:rPr>
              <a:t>）选对平台，打造特色人设</a:t>
            </a:r>
          </a:p>
          <a:p>
            <a:pPr algn="just" defTabSz="914034" fontAlgn="base">
              <a:lnSpc>
                <a:spcPct val="120000"/>
              </a:lnSpc>
              <a:spcBef>
                <a:spcPct val="0"/>
              </a:spcBef>
              <a:spcAft>
                <a:spcPct val="0"/>
              </a:spcAft>
            </a:pPr>
            <a:r>
              <a:rPr lang="en-US" altLang="zh-CN" sz="1600" dirty="0">
                <a:solidFill>
                  <a:srgbClr val="000000"/>
                </a:solidFill>
                <a:latin typeface="思源黑体 Normal" panose="020B0400000000000000" pitchFamily="34" charset="-122"/>
                <a:ea typeface="思源黑体 Normal" panose="020B0400000000000000" pitchFamily="34" charset="-122"/>
                <a:sym typeface="+mn-lt"/>
              </a:rPr>
              <a:t>2</a:t>
            </a:r>
            <a:r>
              <a:rPr lang="zh-CN" altLang="en-US" sz="1600" dirty="0">
                <a:solidFill>
                  <a:srgbClr val="000000"/>
                </a:solidFill>
                <a:latin typeface="思源黑体 Normal" panose="020B0400000000000000" pitchFamily="34" charset="-122"/>
                <a:ea typeface="思源黑体 Normal" panose="020B0400000000000000" pitchFamily="34" charset="-122"/>
                <a:sym typeface="+mn-lt"/>
              </a:rPr>
              <a:t>）优质内容，提升带货能力</a:t>
            </a:r>
          </a:p>
          <a:p>
            <a:pPr algn="just" defTabSz="914034" fontAlgn="base">
              <a:lnSpc>
                <a:spcPct val="120000"/>
              </a:lnSpc>
              <a:spcBef>
                <a:spcPct val="0"/>
              </a:spcBef>
              <a:spcAft>
                <a:spcPct val="0"/>
              </a:spcAft>
            </a:pPr>
            <a:r>
              <a:rPr lang="en-US" altLang="zh-CN" sz="1600" dirty="0">
                <a:solidFill>
                  <a:srgbClr val="000000"/>
                </a:solidFill>
                <a:latin typeface="思源黑体 Normal" panose="020B0400000000000000" pitchFamily="34" charset="-122"/>
                <a:ea typeface="思源黑体 Normal" panose="020B0400000000000000" pitchFamily="34" charset="-122"/>
                <a:sym typeface="+mn-lt"/>
              </a:rPr>
              <a:t>3</a:t>
            </a:r>
            <a:r>
              <a:rPr lang="zh-CN" altLang="en-US" sz="1600" dirty="0">
                <a:solidFill>
                  <a:srgbClr val="000000"/>
                </a:solidFill>
                <a:latin typeface="思源黑体 Normal" panose="020B0400000000000000" pitchFamily="34" charset="-122"/>
                <a:ea typeface="思源黑体 Normal" panose="020B0400000000000000" pitchFamily="34" charset="-122"/>
                <a:sym typeface="+mn-lt"/>
              </a:rPr>
              <a:t>）精准营销，扩大影响力</a:t>
            </a:r>
          </a:p>
          <a:p>
            <a:pPr algn="just" defTabSz="914034" fontAlgn="base">
              <a:lnSpc>
                <a:spcPct val="120000"/>
              </a:lnSpc>
              <a:spcBef>
                <a:spcPct val="0"/>
              </a:spcBef>
              <a:spcAft>
                <a:spcPct val="0"/>
              </a:spcAft>
            </a:pPr>
            <a:r>
              <a:rPr lang="en-US" altLang="zh-CN" sz="1600" dirty="0">
                <a:solidFill>
                  <a:srgbClr val="000000"/>
                </a:solidFill>
                <a:latin typeface="思源黑体 Normal" panose="020B0400000000000000" pitchFamily="34" charset="-122"/>
                <a:ea typeface="思源黑体 Normal" panose="020B0400000000000000" pitchFamily="34" charset="-122"/>
                <a:sym typeface="+mn-lt"/>
              </a:rPr>
              <a:t>4</a:t>
            </a:r>
            <a:r>
              <a:rPr lang="zh-CN" altLang="en-US" sz="1600" dirty="0">
                <a:solidFill>
                  <a:srgbClr val="000000"/>
                </a:solidFill>
                <a:latin typeface="思源黑体 Normal" panose="020B0400000000000000" pitchFamily="34" charset="-122"/>
                <a:ea typeface="思源黑体 Normal" panose="020B0400000000000000" pitchFamily="34" charset="-122"/>
                <a:sym typeface="+mn-lt"/>
              </a:rPr>
              <a:t>）互动沟通，增强用户黏性</a:t>
            </a:r>
          </a:p>
          <a:p>
            <a:pPr algn="just" defTabSz="914034" fontAlgn="base">
              <a:lnSpc>
                <a:spcPct val="120000"/>
              </a:lnSpc>
              <a:spcBef>
                <a:spcPct val="0"/>
              </a:spcBef>
              <a:spcAft>
                <a:spcPct val="0"/>
              </a:spcAft>
            </a:pPr>
            <a:r>
              <a:rPr lang="en-US" altLang="zh-CN" sz="1600" dirty="0">
                <a:solidFill>
                  <a:srgbClr val="000000"/>
                </a:solidFill>
                <a:latin typeface="思源黑体 Normal" panose="020B0400000000000000" pitchFamily="34" charset="-122"/>
                <a:ea typeface="思源黑体 Normal" panose="020B0400000000000000" pitchFamily="34" charset="-122"/>
                <a:sym typeface="+mn-lt"/>
              </a:rPr>
              <a:t>5</a:t>
            </a:r>
            <a:r>
              <a:rPr lang="zh-CN" altLang="en-US" sz="1600" dirty="0">
                <a:solidFill>
                  <a:srgbClr val="000000"/>
                </a:solidFill>
                <a:latin typeface="思源黑体 Normal" panose="020B0400000000000000" pitchFamily="34" charset="-122"/>
                <a:ea typeface="思源黑体 Normal" panose="020B0400000000000000" pitchFamily="34" charset="-122"/>
                <a:sym typeface="+mn-lt"/>
              </a:rPr>
              <a:t>）数据驱动，优化运营策略</a:t>
            </a:r>
          </a:p>
        </p:txBody>
      </p:sp>
      <p:sp>
        <p:nvSpPr>
          <p:cNvPr id="48" name="462134">
            <a:extLst>
              <a:ext uri="{FF2B5EF4-FFF2-40B4-BE49-F238E27FC236}">
                <a16:creationId xmlns:a16="http://schemas.microsoft.com/office/drawing/2014/main" id="{27CEA993-9A46-48DB-A515-0ACA09023AB6}"/>
              </a:ext>
            </a:extLst>
          </p:cNvPr>
          <p:cNvSpPr txBox="1"/>
          <p:nvPr/>
        </p:nvSpPr>
        <p:spPr>
          <a:xfrm>
            <a:off x="8457184" y="2115794"/>
            <a:ext cx="3000279" cy="953851"/>
          </a:xfrm>
          <a:prstGeom prst="rect">
            <a:avLst/>
          </a:prstGeom>
        </p:spPr>
        <p:txBody>
          <a:bodyPr wrap="square">
            <a:spAutoFit/>
          </a:bodyPr>
          <a:lstStyle>
            <a:defPPr>
              <a:defRPr lang="zh-CN"/>
            </a:defPPr>
            <a:lvl1pPr>
              <a:defRPr sz="4800" b="1">
                <a:latin typeface="微软雅黑" panose="020B0503020204020204" pitchFamily="34" charset="-122"/>
                <a:ea typeface="微软雅黑" panose="020B0503020204020204" pitchFamily="34" charset="-122"/>
                <a:cs typeface="+mn-ea"/>
              </a:defRPr>
            </a:lvl1pPr>
          </a:lstStyle>
          <a:p>
            <a:pPr defTabSz="914034" fontAlgn="base">
              <a:spcBef>
                <a:spcPct val="0"/>
              </a:spcBef>
              <a:spcAft>
                <a:spcPct val="0"/>
              </a:spcAft>
            </a:pPr>
            <a:r>
              <a:rPr lang="zh-CN" altLang="en-US" sz="2799" b="0" dirty="0">
                <a:solidFill>
                  <a:srgbClr val="000000"/>
                </a:solidFill>
                <a:latin typeface="思源黑体 Normal" panose="020B0400000000000000" pitchFamily="34" charset="-122"/>
                <a:ea typeface="思源黑体 Normal" panose="020B0400000000000000" pitchFamily="34" charset="-122"/>
              </a:rPr>
              <a:t>直播创业</a:t>
            </a:r>
            <a:endParaRPr lang="en-US" altLang="zh-CN" sz="2799" b="0" dirty="0">
              <a:solidFill>
                <a:srgbClr val="000000"/>
              </a:solidFill>
              <a:latin typeface="思源黑体 Normal" panose="020B0400000000000000" pitchFamily="34" charset="-122"/>
              <a:ea typeface="思源黑体 Normal" panose="020B0400000000000000" pitchFamily="34" charset="-122"/>
            </a:endParaRPr>
          </a:p>
          <a:p>
            <a:pPr defTabSz="914034" fontAlgn="base">
              <a:spcBef>
                <a:spcPct val="0"/>
              </a:spcBef>
              <a:spcAft>
                <a:spcPct val="0"/>
              </a:spcAft>
            </a:pPr>
            <a:r>
              <a:rPr lang="zh-CN" altLang="en-US" sz="2799" b="0" dirty="0">
                <a:solidFill>
                  <a:srgbClr val="000000"/>
                </a:solidFill>
                <a:latin typeface="思源黑体 Normal" panose="020B0400000000000000" pitchFamily="34" charset="-122"/>
                <a:ea typeface="思源黑体 Normal" panose="020B0400000000000000" pitchFamily="34" charset="-122"/>
              </a:rPr>
              <a:t>小技巧</a:t>
            </a:r>
          </a:p>
        </p:txBody>
      </p:sp>
      <p:sp>
        <p:nvSpPr>
          <p:cNvPr id="49" name="307315">
            <a:extLst>
              <a:ext uri="{FF2B5EF4-FFF2-40B4-BE49-F238E27FC236}">
                <a16:creationId xmlns:a16="http://schemas.microsoft.com/office/drawing/2014/main" id="{D241C8EA-4723-480A-A3CB-C5EFE5A2C69C}"/>
              </a:ext>
            </a:extLst>
          </p:cNvPr>
          <p:cNvSpPr/>
          <p:nvPr/>
        </p:nvSpPr>
        <p:spPr>
          <a:xfrm>
            <a:off x="5228996" y="4155104"/>
            <a:ext cx="1620324" cy="830997"/>
          </a:xfrm>
          <a:prstGeom prst="rect">
            <a:avLst/>
          </a:prstGeom>
        </p:spPr>
        <p:txBody>
          <a:bodyPr wrap="square">
            <a:spAutoFit/>
          </a:bodyPr>
          <a:lstStyle/>
          <a:p>
            <a:pPr algn="ctr" defTabSz="914034" fontAlgn="base">
              <a:spcBef>
                <a:spcPct val="0"/>
              </a:spcBef>
              <a:spcAft>
                <a:spcPct val="0"/>
              </a:spcAft>
            </a:pPr>
            <a:r>
              <a:rPr lang="zh-CN" altLang="en-US" sz="2400" dirty="0">
                <a:solidFill>
                  <a:srgbClr val="FFFFFF"/>
                </a:solidFill>
                <a:latin typeface="思源黑体 Normal" panose="020B0400000000000000" pitchFamily="34" charset="-122"/>
                <a:ea typeface="思源黑体 Normal" panose="020B0400000000000000" pitchFamily="34" charset="-122"/>
                <a:cs typeface="+mn-ea"/>
              </a:rPr>
              <a:t>直播</a:t>
            </a:r>
            <a:endParaRPr lang="en-US" altLang="zh-CN" sz="2400" dirty="0">
              <a:solidFill>
                <a:srgbClr val="FFFFFF"/>
              </a:solidFill>
              <a:latin typeface="思源黑体 Normal" panose="020B0400000000000000" pitchFamily="34" charset="-122"/>
              <a:ea typeface="思源黑体 Normal" panose="020B0400000000000000" pitchFamily="34" charset="-122"/>
              <a:cs typeface="+mn-ea"/>
            </a:endParaRPr>
          </a:p>
          <a:p>
            <a:pPr algn="ctr" defTabSz="914034" fontAlgn="base">
              <a:spcBef>
                <a:spcPct val="0"/>
              </a:spcBef>
              <a:spcAft>
                <a:spcPct val="0"/>
              </a:spcAft>
            </a:pPr>
            <a:r>
              <a:rPr lang="zh-CN" altLang="en-US" sz="2400" dirty="0">
                <a:solidFill>
                  <a:srgbClr val="FFFFFF"/>
                </a:solidFill>
                <a:latin typeface="思源黑体 Normal" panose="020B0400000000000000" pitchFamily="34" charset="-122"/>
                <a:ea typeface="思源黑体 Normal" panose="020B0400000000000000" pitchFamily="34" charset="-122"/>
                <a:cs typeface="+mn-ea"/>
              </a:rPr>
              <a:t>创业</a:t>
            </a:r>
          </a:p>
        </p:txBody>
      </p:sp>
      <p:sp>
        <p:nvSpPr>
          <p:cNvPr id="50" name="679735">
            <a:extLst>
              <a:ext uri="{FF2B5EF4-FFF2-40B4-BE49-F238E27FC236}">
                <a16:creationId xmlns:a16="http://schemas.microsoft.com/office/drawing/2014/main" id="{36133F83-53A5-418F-AC4E-10A1E0FDD68F}"/>
              </a:ext>
            </a:extLst>
          </p:cNvPr>
          <p:cNvSpPr>
            <a:spLocks noEditPoints="1"/>
          </p:cNvSpPr>
          <p:nvPr/>
        </p:nvSpPr>
        <p:spPr bwMode="auto">
          <a:xfrm>
            <a:off x="5634856" y="3070886"/>
            <a:ext cx="757712" cy="984425"/>
          </a:xfrm>
          <a:custGeom>
            <a:avLst/>
            <a:gdLst>
              <a:gd name="T0" fmla="*/ 55 w 254"/>
              <a:gd name="T1" fmla="*/ 116 h 330"/>
              <a:gd name="T2" fmla="*/ 47 w 254"/>
              <a:gd name="T3" fmla="*/ 144 h 330"/>
              <a:gd name="T4" fmla="*/ 20 w 254"/>
              <a:gd name="T5" fmla="*/ 128 h 330"/>
              <a:gd name="T6" fmla="*/ 29 w 254"/>
              <a:gd name="T7" fmla="*/ 103 h 330"/>
              <a:gd name="T8" fmla="*/ 108 w 254"/>
              <a:gd name="T9" fmla="*/ 104 h 330"/>
              <a:gd name="T10" fmla="*/ 114 w 254"/>
              <a:gd name="T11" fmla="*/ 133 h 330"/>
              <a:gd name="T12" fmla="*/ 85 w 254"/>
              <a:gd name="T13" fmla="*/ 141 h 330"/>
              <a:gd name="T14" fmla="*/ 82 w 254"/>
              <a:gd name="T15" fmla="*/ 111 h 330"/>
              <a:gd name="T16" fmla="*/ 160 w 254"/>
              <a:gd name="T17" fmla="*/ 101 h 330"/>
              <a:gd name="T18" fmla="*/ 175 w 254"/>
              <a:gd name="T19" fmla="*/ 122 h 330"/>
              <a:gd name="T20" fmla="*/ 158 w 254"/>
              <a:gd name="T21" fmla="*/ 147 h 330"/>
              <a:gd name="T22" fmla="*/ 140 w 254"/>
              <a:gd name="T23" fmla="*/ 121 h 330"/>
              <a:gd name="T24" fmla="*/ 156 w 254"/>
              <a:gd name="T25" fmla="*/ 101 h 330"/>
              <a:gd name="T26" fmla="*/ 234 w 254"/>
              <a:gd name="T27" fmla="*/ 113 h 330"/>
              <a:gd name="T28" fmla="*/ 229 w 254"/>
              <a:gd name="T29" fmla="*/ 142 h 330"/>
              <a:gd name="T30" fmla="*/ 201 w 254"/>
              <a:gd name="T31" fmla="*/ 131 h 330"/>
              <a:gd name="T32" fmla="*/ 208 w 254"/>
              <a:gd name="T33" fmla="*/ 103 h 330"/>
              <a:gd name="T34" fmla="*/ 42 w 254"/>
              <a:gd name="T35" fmla="*/ 157 h 330"/>
              <a:gd name="T36" fmla="*/ 70 w 254"/>
              <a:gd name="T37" fmla="*/ 160 h 330"/>
              <a:gd name="T38" fmla="*/ 93 w 254"/>
              <a:gd name="T39" fmla="*/ 155 h 330"/>
              <a:gd name="T40" fmla="*/ 102 w 254"/>
              <a:gd name="T41" fmla="*/ 156 h 330"/>
              <a:gd name="T42" fmla="*/ 127 w 254"/>
              <a:gd name="T43" fmla="*/ 162 h 330"/>
              <a:gd name="T44" fmla="*/ 152 w 254"/>
              <a:gd name="T45" fmla="*/ 156 h 330"/>
              <a:gd name="T46" fmla="*/ 162 w 254"/>
              <a:gd name="T47" fmla="*/ 155 h 330"/>
              <a:gd name="T48" fmla="*/ 185 w 254"/>
              <a:gd name="T49" fmla="*/ 160 h 330"/>
              <a:gd name="T50" fmla="*/ 212 w 254"/>
              <a:gd name="T51" fmla="*/ 157 h 330"/>
              <a:gd name="T52" fmla="*/ 221 w 254"/>
              <a:gd name="T53" fmla="*/ 154 h 330"/>
              <a:gd name="T54" fmla="*/ 242 w 254"/>
              <a:gd name="T55" fmla="*/ 159 h 330"/>
              <a:gd name="T56" fmla="*/ 253 w 254"/>
              <a:gd name="T57" fmla="*/ 194 h 330"/>
              <a:gd name="T58" fmla="*/ 242 w 254"/>
              <a:gd name="T59" fmla="*/ 225 h 330"/>
              <a:gd name="T60" fmla="*/ 194 w 254"/>
              <a:gd name="T61" fmla="*/ 232 h 330"/>
              <a:gd name="T62" fmla="*/ 182 w 254"/>
              <a:gd name="T63" fmla="*/ 225 h 330"/>
              <a:gd name="T64" fmla="*/ 135 w 254"/>
              <a:gd name="T65" fmla="*/ 236 h 330"/>
              <a:gd name="T66" fmla="*/ 123 w 254"/>
              <a:gd name="T67" fmla="*/ 225 h 330"/>
              <a:gd name="T68" fmla="*/ 84 w 254"/>
              <a:gd name="T69" fmla="*/ 325 h 330"/>
              <a:gd name="T70" fmla="*/ 63 w 254"/>
              <a:gd name="T71" fmla="*/ 223 h 330"/>
              <a:gd name="T72" fmla="*/ 24 w 254"/>
              <a:gd name="T73" fmla="*/ 327 h 330"/>
              <a:gd name="T74" fmla="*/ 4 w 254"/>
              <a:gd name="T75" fmla="*/ 206 h 330"/>
              <a:gd name="T76" fmla="*/ 4 w 254"/>
              <a:gd name="T77" fmla="*/ 165 h 330"/>
              <a:gd name="T78" fmla="*/ 33 w 254"/>
              <a:gd name="T79" fmla="*/ 160 h 330"/>
              <a:gd name="T80" fmla="*/ 71 w 254"/>
              <a:gd name="T81" fmla="*/ 51 h 330"/>
              <a:gd name="T82" fmla="*/ 86 w 254"/>
              <a:gd name="T83" fmla="*/ 74 h 330"/>
              <a:gd name="T84" fmla="*/ 65 w 254"/>
              <a:gd name="T85" fmla="*/ 96 h 330"/>
              <a:gd name="T86" fmla="*/ 51 w 254"/>
              <a:gd name="T87" fmla="*/ 70 h 330"/>
              <a:gd name="T88" fmla="*/ 67 w 254"/>
              <a:gd name="T89" fmla="*/ 51 h 330"/>
              <a:gd name="T90" fmla="*/ 145 w 254"/>
              <a:gd name="T91" fmla="*/ 66 h 330"/>
              <a:gd name="T92" fmla="*/ 138 w 254"/>
              <a:gd name="T93" fmla="*/ 94 h 330"/>
              <a:gd name="T94" fmla="*/ 111 w 254"/>
              <a:gd name="T95" fmla="*/ 79 h 330"/>
              <a:gd name="T96" fmla="*/ 121 w 254"/>
              <a:gd name="T97" fmla="*/ 53 h 330"/>
              <a:gd name="T98" fmla="*/ 198 w 254"/>
              <a:gd name="T99" fmla="*/ 54 h 330"/>
              <a:gd name="T100" fmla="*/ 205 w 254"/>
              <a:gd name="T101" fmla="*/ 83 h 330"/>
              <a:gd name="T102" fmla="*/ 175 w 254"/>
              <a:gd name="T103" fmla="*/ 91 h 330"/>
              <a:gd name="T104" fmla="*/ 173 w 254"/>
              <a:gd name="T105" fmla="*/ 61 h 330"/>
              <a:gd name="T106" fmla="*/ 100 w 254"/>
              <a:gd name="T107" fmla="*/ 0 h 330"/>
              <a:gd name="T108" fmla="*/ 115 w 254"/>
              <a:gd name="T109" fmla="*/ 21 h 330"/>
              <a:gd name="T110" fmla="*/ 97 w 254"/>
              <a:gd name="T111" fmla="*/ 46 h 330"/>
              <a:gd name="T112" fmla="*/ 80 w 254"/>
              <a:gd name="T113" fmla="*/ 20 h 330"/>
              <a:gd name="T114" fmla="*/ 96 w 254"/>
              <a:gd name="T115" fmla="*/ 0 h 330"/>
              <a:gd name="T116" fmla="*/ 174 w 254"/>
              <a:gd name="T117" fmla="*/ 12 h 330"/>
              <a:gd name="T118" fmla="*/ 169 w 254"/>
              <a:gd name="T119" fmla="*/ 42 h 330"/>
              <a:gd name="T120" fmla="*/ 141 w 254"/>
              <a:gd name="T121" fmla="*/ 30 h 330"/>
              <a:gd name="T122" fmla="*/ 149 w 254"/>
              <a:gd name="T123" fmla="*/ 3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 h="330">
                <a:moveTo>
                  <a:pt x="37" y="101"/>
                </a:moveTo>
                <a:lnTo>
                  <a:pt x="37" y="101"/>
                </a:lnTo>
                <a:lnTo>
                  <a:pt x="37" y="101"/>
                </a:lnTo>
                <a:lnTo>
                  <a:pt x="38" y="101"/>
                </a:lnTo>
                <a:lnTo>
                  <a:pt x="39" y="101"/>
                </a:lnTo>
                <a:lnTo>
                  <a:pt x="40" y="101"/>
                </a:lnTo>
                <a:lnTo>
                  <a:pt x="42" y="101"/>
                </a:lnTo>
                <a:lnTo>
                  <a:pt x="43" y="102"/>
                </a:lnTo>
                <a:lnTo>
                  <a:pt x="45" y="103"/>
                </a:lnTo>
                <a:lnTo>
                  <a:pt x="46" y="103"/>
                </a:lnTo>
                <a:lnTo>
                  <a:pt x="48" y="104"/>
                </a:lnTo>
                <a:lnTo>
                  <a:pt x="49" y="106"/>
                </a:lnTo>
                <a:lnTo>
                  <a:pt x="51" y="107"/>
                </a:lnTo>
                <a:lnTo>
                  <a:pt x="52" y="109"/>
                </a:lnTo>
                <a:lnTo>
                  <a:pt x="53" y="111"/>
                </a:lnTo>
                <a:lnTo>
                  <a:pt x="54" y="113"/>
                </a:lnTo>
                <a:lnTo>
                  <a:pt x="55" y="116"/>
                </a:lnTo>
                <a:lnTo>
                  <a:pt x="55" y="119"/>
                </a:lnTo>
                <a:lnTo>
                  <a:pt x="55" y="119"/>
                </a:lnTo>
                <a:lnTo>
                  <a:pt x="55" y="120"/>
                </a:lnTo>
                <a:lnTo>
                  <a:pt x="55" y="121"/>
                </a:lnTo>
                <a:lnTo>
                  <a:pt x="55" y="122"/>
                </a:lnTo>
                <a:lnTo>
                  <a:pt x="55" y="124"/>
                </a:lnTo>
                <a:lnTo>
                  <a:pt x="55" y="125"/>
                </a:lnTo>
                <a:lnTo>
                  <a:pt x="55" y="127"/>
                </a:lnTo>
                <a:lnTo>
                  <a:pt x="55" y="129"/>
                </a:lnTo>
                <a:lnTo>
                  <a:pt x="54" y="131"/>
                </a:lnTo>
                <a:lnTo>
                  <a:pt x="54" y="133"/>
                </a:lnTo>
                <a:lnTo>
                  <a:pt x="53" y="135"/>
                </a:lnTo>
                <a:lnTo>
                  <a:pt x="52" y="137"/>
                </a:lnTo>
                <a:lnTo>
                  <a:pt x="52" y="139"/>
                </a:lnTo>
                <a:lnTo>
                  <a:pt x="50" y="141"/>
                </a:lnTo>
                <a:lnTo>
                  <a:pt x="48" y="142"/>
                </a:lnTo>
                <a:lnTo>
                  <a:pt x="47" y="144"/>
                </a:lnTo>
                <a:lnTo>
                  <a:pt x="45" y="145"/>
                </a:lnTo>
                <a:lnTo>
                  <a:pt x="43" y="146"/>
                </a:lnTo>
                <a:lnTo>
                  <a:pt x="40" y="146"/>
                </a:lnTo>
                <a:lnTo>
                  <a:pt x="37" y="147"/>
                </a:lnTo>
                <a:lnTo>
                  <a:pt x="37" y="147"/>
                </a:lnTo>
                <a:lnTo>
                  <a:pt x="34" y="146"/>
                </a:lnTo>
                <a:lnTo>
                  <a:pt x="31" y="146"/>
                </a:lnTo>
                <a:lnTo>
                  <a:pt x="29" y="145"/>
                </a:lnTo>
                <a:lnTo>
                  <a:pt x="28" y="144"/>
                </a:lnTo>
                <a:lnTo>
                  <a:pt x="26" y="142"/>
                </a:lnTo>
                <a:lnTo>
                  <a:pt x="24" y="141"/>
                </a:lnTo>
                <a:lnTo>
                  <a:pt x="23" y="139"/>
                </a:lnTo>
                <a:lnTo>
                  <a:pt x="22" y="137"/>
                </a:lnTo>
                <a:lnTo>
                  <a:pt x="21" y="135"/>
                </a:lnTo>
                <a:lnTo>
                  <a:pt x="20" y="133"/>
                </a:lnTo>
                <a:lnTo>
                  <a:pt x="20" y="131"/>
                </a:lnTo>
                <a:lnTo>
                  <a:pt x="20" y="128"/>
                </a:lnTo>
                <a:lnTo>
                  <a:pt x="20" y="127"/>
                </a:lnTo>
                <a:lnTo>
                  <a:pt x="20" y="125"/>
                </a:lnTo>
                <a:lnTo>
                  <a:pt x="20" y="124"/>
                </a:lnTo>
                <a:lnTo>
                  <a:pt x="20" y="122"/>
                </a:lnTo>
                <a:lnTo>
                  <a:pt x="20" y="121"/>
                </a:lnTo>
                <a:lnTo>
                  <a:pt x="20" y="120"/>
                </a:lnTo>
                <a:lnTo>
                  <a:pt x="20" y="119"/>
                </a:lnTo>
                <a:lnTo>
                  <a:pt x="20" y="119"/>
                </a:lnTo>
                <a:lnTo>
                  <a:pt x="20" y="116"/>
                </a:lnTo>
                <a:lnTo>
                  <a:pt x="20" y="113"/>
                </a:lnTo>
                <a:lnTo>
                  <a:pt x="21" y="111"/>
                </a:lnTo>
                <a:lnTo>
                  <a:pt x="23" y="109"/>
                </a:lnTo>
                <a:lnTo>
                  <a:pt x="24" y="107"/>
                </a:lnTo>
                <a:lnTo>
                  <a:pt x="25" y="106"/>
                </a:lnTo>
                <a:lnTo>
                  <a:pt x="26" y="104"/>
                </a:lnTo>
                <a:lnTo>
                  <a:pt x="28" y="103"/>
                </a:lnTo>
                <a:lnTo>
                  <a:pt x="29" y="103"/>
                </a:lnTo>
                <a:lnTo>
                  <a:pt x="31" y="102"/>
                </a:lnTo>
                <a:lnTo>
                  <a:pt x="32" y="101"/>
                </a:lnTo>
                <a:lnTo>
                  <a:pt x="34" y="101"/>
                </a:lnTo>
                <a:lnTo>
                  <a:pt x="35" y="101"/>
                </a:lnTo>
                <a:lnTo>
                  <a:pt x="36" y="101"/>
                </a:lnTo>
                <a:lnTo>
                  <a:pt x="37" y="101"/>
                </a:lnTo>
                <a:close/>
                <a:moveTo>
                  <a:pt x="97" y="101"/>
                </a:moveTo>
                <a:lnTo>
                  <a:pt x="97" y="101"/>
                </a:lnTo>
                <a:lnTo>
                  <a:pt x="98" y="101"/>
                </a:lnTo>
                <a:lnTo>
                  <a:pt x="99" y="101"/>
                </a:lnTo>
                <a:lnTo>
                  <a:pt x="100" y="101"/>
                </a:lnTo>
                <a:lnTo>
                  <a:pt x="101" y="101"/>
                </a:lnTo>
                <a:lnTo>
                  <a:pt x="102" y="101"/>
                </a:lnTo>
                <a:lnTo>
                  <a:pt x="104" y="102"/>
                </a:lnTo>
                <a:lnTo>
                  <a:pt x="105" y="103"/>
                </a:lnTo>
                <a:lnTo>
                  <a:pt x="107" y="103"/>
                </a:lnTo>
                <a:lnTo>
                  <a:pt x="108" y="104"/>
                </a:lnTo>
                <a:lnTo>
                  <a:pt x="110" y="106"/>
                </a:lnTo>
                <a:lnTo>
                  <a:pt x="111" y="107"/>
                </a:lnTo>
                <a:lnTo>
                  <a:pt x="112" y="109"/>
                </a:lnTo>
                <a:lnTo>
                  <a:pt x="113" y="111"/>
                </a:lnTo>
                <a:lnTo>
                  <a:pt x="114" y="113"/>
                </a:lnTo>
                <a:lnTo>
                  <a:pt x="115" y="116"/>
                </a:lnTo>
                <a:lnTo>
                  <a:pt x="115" y="119"/>
                </a:lnTo>
                <a:lnTo>
                  <a:pt x="115" y="119"/>
                </a:lnTo>
                <a:lnTo>
                  <a:pt x="115" y="120"/>
                </a:lnTo>
                <a:lnTo>
                  <a:pt x="115" y="121"/>
                </a:lnTo>
                <a:lnTo>
                  <a:pt x="115" y="122"/>
                </a:lnTo>
                <a:lnTo>
                  <a:pt x="115" y="124"/>
                </a:lnTo>
                <a:lnTo>
                  <a:pt x="115" y="125"/>
                </a:lnTo>
                <a:lnTo>
                  <a:pt x="115" y="127"/>
                </a:lnTo>
                <a:lnTo>
                  <a:pt x="115" y="129"/>
                </a:lnTo>
                <a:lnTo>
                  <a:pt x="114" y="131"/>
                </a:lnTo>
                <a:lnTo>
                  <a:pt x="114" y="133"/>
                </a:lnTo>
                <a:lnTo>
                  <a:pt x="113" y="135"/>
                </a:lnTo>
                <a:lnTo>
                  <a:pt x="112" y="137"/>
                </a:lnTo>
                <a:lnTo>
                  <a:pt x="112" y="139"/>
                </a:lnTo>
                <a:lnTo>
                  <a:pt x="110" y="141"/>
                </a:lnTo>
                <a:lnTo>
                  <a:pt x="108" y="142"/>
                </a:lnTo>
                <a:lnTo>
                  <a:pt x="107" y="144"/>
                </a:lnTo>
                <a:lnTo>
                  <a:pt x="105" y="145"/>
                </a:lnTo>
                <a:lnTo>
                  <a:pt x="103" y="146"/>
                </a:lnTo>
                <a:lnTo>
                  <a:pt x="101" y="146"/>
                </a:lnTo>
                <a:lnTo>
                  <a:pt x="97" y="147"/>
                </a:lnTo>
                <a:lnTo>
                  <a:pt x="97" y="147"/>
                </a:lnTo>
                <a:lnTo>
                  <a:pt x="94" y="146"/>
                </a:lnTo>
                <a:lnTo>
                  <a:pt x="92" y="146"/>
                </a:lnTo>
                <a:lnTo>
                  <a:pt x="90" y="145"/>
                </a:lnTo>
                <a:lnTo>
                  <a:pt x="88" y="144"/>
                </a:lnTo>
                <a:lnTo>
                  <a:pt x="86" y="142"/>
                </a:lnTo>
                <a:lnTo>
                  <a:pt x="85" y="141"/>
                </a:lnTo>
                <a:lnTo>
                  <a:pt x="83" y="139"/>
                </a:lnTo>
                <a:lnTo>
                  <a:pt x="83" y="137"/>
                </a:lnTo>
                <a:lnTo>
                  <a:pt x="82" y="135"/>
                </a:lnTo>
                <a:lnTo>
                  <a:pt x="81" y="133"/>
                </a:lnTo>
                <a:lnTo>
                  <a:pt x="81" y="131"/>
                </a:lnTo>
                <a:lnTo>
                  <a:pt x="80" y="129"/>
                </a:lnTo>
                <a:lnTo>
                  <a:pt x="80" y="127"/>
                </a:lnTo>
                <a:lnTo>
                  <a:pt x="80" y="125"/>
                </a:lnTo>
                <a:lnTo>
                  <a:pt x="80" y="124"/>
                </a:lnTo>
                <a:lnTo>
                  <a:pt x="80" y="122"/>
                </a:lnTo>
                <a:lnTo>
                  <a:pt x="80" y="121"/>
                </a:lnTo>
                <a:lnTo>
                  <a:pt x="80" y="120"/>
                </a:lnTo>
                <a:lnTo>
                  <a:pt x="80" y="119"/>
                </a:lnTo>
                <a:lnTo>
                  <a:pt x="80" y="119"/>
                </a:lnTo>
                <a:lnTo>
                  <a:pt x="80" y="116"/>
                </a:lnTo>
                <a:lnTo>
                  <a:pt x="81" y="113"/>
                </a:lnTo>
                <a:lnTo>
                  <a:pt x="82" y="111"/>
                </a:lnTo>
                <a:lnTo>
                  <a:pt x="83" y="109"/>
                </a:lnTo>
                <a:lnTo>
                  <a:pt x="84" y="107"/>
                </a:lnTo>
                <a:lnTo>
                  <a:pt x="86" y="106"/>
                </a:lnTo>
                <a:lnTo>
                  <a:pt x="87" y="104"/>
                </a:lnTo>
                <a:lnTo>
                  <a:pt x="89" y="103"/>
                </a:lnTo>
                <a:lnTo>
                  <a:pt x="90" y="103"/>
                </a:lnTo>
                <a:lnTo>
                  <a:pt x="92" y="102"/>
                </a:lnTo>
                <a:lnTo>
                  <a:pt x="93" y="101"/>
                </a:lnTo>
                <a:lnTo>
                  <a:pt x="94" y="101"/>
                </a:lnTo>
                <a:lnTo>
                  <a:pt x="96" y="101"/>
                </a:lnTo>
                <a:lnTo>
                  <a:pt x="96" y="101"/>
                </a:lnTo>
                <a:lnTo>
                  <a:pt x="97" y="101"/>
                </a:lnTo>
                <a:close/>
                <a:moveTo>
                  <a:pt x="157" y="101"/>
                </a:moveTo>
                <a:lnTo>
                  <a:pt x="158" y="101"/>
                </a:lnTo>
                <a:lnTo>
                  <a:pt x="158" y="101"/>
                </a:lnTo>
                <a:lnTo>
                  <a:pt x="159" y="101"/>
                </a:lnTo>
                <a:lnTo>
                  <a:pt x="160" y="101"/>
                </a:lnTo>
                <a:lnTo>
                  <a:pt x="161" y="101"/>
                </a:lnTo>
                <a:lnTo>
                  <a:pt x="162" y="101"/>
                </a:lnTo>
                <a:lnTo>
                  <a:pt x="164" y="102"/>
                </a:lnTo>
                <a:lnTo>
                  <a:pt x="165" y="103"/>
                </a:lnTo>
                <a:lnTo>
                  <a:pt x="167" y="103"/>
                </a:lnTo>
                <a:lnTo>
                  <a:pt x="168" y="104"/>
                </a:lnTo>
                <a:lnTo>
                  <a:pt x="169" y="106"/>
                </a:lnTo>
                <a:lnTo>
                  <a:pt x="171" y="107"/>
                </a:lnTo>
                <a:lnTo>
                  <a:pt x="172" y="109"/>
                </a:lnTo>
                <a:lnTo>
                  <a:pt x="173" y="111"/>
                </a:lnTo>
                <a:lnTo>
                  <a:pt x="174" y="113"/>
                </a:lnTo>
                <a:lnTo>
                  <a:pt x="175" y="116"/>
                </a:lnTo>
                <a:lnTo>
                  <a:pt x="175" y="119"/>
                </a:lnTo>
                <a:lnTo>
                  <a:pt x="175" y="119"/>
                </a:lnTo>
                <a:lnTo>
                  <a:pt x="175" y="120"/>
                </a:lnTo>
                <a:lnTo>
                  <a:pt x="175" y="121"/>
                </a:lnTo>
                <a:lnTo>
                  <a:pt x="175" y="122"/>
                </a:lnTo>
                <a:lnTo>
                  <a:pt x="175" y="124"/>
                </a:lnTo>
                <a:lnTo>
                  <a:pt x="175" y="125"/>
                </a:lnTo>
                <a:lnTo>
                  <a:pt x="175" y="127"/>
                </a:lnTo>
                <a:lnTo>
                  <a:pt x="175" y="129"/>
                </a:lnTo>
                <a:lnTo>
                  <a:pt x="174" y="131"/>
                </a:lnTo>
                <a:lnTo>
                  <a:pt x="174" y="133"/>
                </a:lnTo>
                <a:lnTo>
                  <a:pt x="173" y="135"/>
                </a:lnTo>
                <a:lnTo>
                  <a:pt x="172" y="137"/>
                </a:lnTo>
                <a:lnTo>
                  <a:pt x="172" y="139"/>
                </a:lnTo>
                <a:lnTo>
                  <a:pt x="170" y="141"/>
                </a:lnTo>
                <a:lnTo>
                  <a:pt x="169" y="142"/>
                </a:lnTo>
                <a:lnTo>
                  <a:pt x="167" y="144"/>
                </a:lnTo>
                <a:lnTo>
                  <a:pt x="165" y="145"/>
                </a:lnTo>
                <a:lnTo>
                  <a:pt x="163" y="146"/>
                </a:lnTo>
                <a:lnTo>
                  <a:pt x="161" y="146"/>
                </a:lnTo>
                <a:lnTo>
                  <a:pt x="158" y="147"/>
                </a:lnTo>
                <a:lnTo>
                  <a:pt x="158" y="147"/>
                </a:lnTo>
                <a:lnTo>
                  <a:pt x="154" y="146"/>
                </a:lnTo>
                <a:lnTo>
                  <a:pt x="152" y="146"/>
                </a:lnTo>
                <a:lnTo>
                  <a:pt x="150" y="145"/>
                </a:lnTo>
                <a:lnTo>
                  <a:pt x="148" y="144"/>
                </a:lnTo>
                <a:lnTo>
                  <a:pt x="147" y="142"/>
                </a:lnTo>
                <a:lnTo>
                  <a:pt x="145" y="141"/>
                </a:lnTo>
                <a:lnTo>
                  <a:pt x="143" y="139"/>
                </a:lnTo>
                <a:lnTo>
                  <a:pt x="143" y="137"/>
                </a:lnTo>
                <a:lnTo>
                  <a:pt x="142" y="135"/>
                </a:lnTo>
                <a:lnTo>
                  <a:pt x="142" y="133"/>
                </a:lnTo>
                <a:lnTo>
                  <a:pt x="141" y="131"/>
                </a:lnTo>
                <a:lnTo>
                  <a:pt x="140" y="129"/>
                </a:lnTo>
                <a:lnTo>
                  <a:pt x="140" y="127"/>
                </a:lnTo>
                <a:lnTo>
                  <a:pt x="140" y="125"/>
                </a:lnTo>
                <a:lnTo>
                  <a:pt x="140" y="124"/>
                </a:lnTo>
                <a:lnTo>
                  <a:pt x="140" y="122"/>
                </a:lnTo>
                <a:lnTo>
                  <a:pt x="140" y="121"/>
                </a:lnTo>
                <a:lnTo>
                  <a:pt x="140" y="120"/>
                </a:lnTo>
                <a:lnTo>
                  <a:pt x="140" y="119"/>
                </a:lnTo>
                <a:lnTo>
                  <a:pt x="140" y="119"/>
                </a:lnTo>
                <a:lnTo>
                  <a:pt x="140" y="116"/>
                </a:lnTo>
                <a:lnTo>
                  <a:pt x="141" y="113"/>
                </a:lnTo>
                <a:lnTo>
                  <a:pt x="142" y="111"/>
                </a:lnTo>
                <a:lnTo>
                  <a:pt x="143" y="109"/>
                </a:lnTo>
                <a:lnTo>
                  <a:pt x="144" y="107"/>
                </a:lnTo>
                <a:lnTo>
                  <a:pt x="146" y="106"/>
                </a:lnTo>
                <a:lnTo>
                  <a:pt x="147" y="104"/>
                </a:lnTo>
                <a:lnTo>
                  <a:pt x="149" y="103"/>
                </a:lnTo>
                <a:lnTo>
                  <a:pt x="150" y="103"/>
                </a:lnTo>
                <a:lnTo>
                  <a:pt x="151" y="102"/>
                </a:lnTo>
                <a:lnTo>
                  <a:pt x="153" y="101"/>
                </a:lnTo>
                <a:lnTo>
                  <a:pt x="154" y="101"/>
                </a:lnTo>
                <a:lnTo>
                  <a:pt x="156" y="101"/>
                </a:lnTo>
                <a:lnTo>
                  <a:pt x="156" y="101"/>
                </a:lnTo>
                <a:lnTo>
                  <a:pt x="157" y="101"/>
                </a:lnTo>
                <a:close/>
                <a:moveTo>
                  <a:pt x="217" y="101"/>
                </a:moveTo>
                <a:lnTo>
                  <a:pt x="218" y="101"/>
                </a:lnTo>
                <a:lnTo>
                  <a:pt x="218" y="101"/>
                </a:lnTo>
                <a:lnTo>
                  <a:pt x="219" y="101"/>
                </a:lnTo>
                <a:lnTo>
                  <a:pt x="219" y="101"/>
                </a:lnTo>
                <a:lnTo>
                  <a:pt x="221" y="101"/>
                </a:lnTo>
                <a:lnTo>
                  <a:pt x="222" y="101"/>
                </a:lnTo>
                <a:lnTo>
                  <a:pt x="224" y="102"/>
                </a:lnTo>
                <a:lnTo>
                  <a:pt x="225" y="103"/>
                </a:lnTo>
                <a:lnTo>
                  <a:pt x="227" y="103"/>
                </a:lnTo>
                <a:lnTo>
                  <a:pt x="228" y="104"/>
                </a:lnTo>
                <a:lnTo>
                  <a:pt x="229" y="106"/>
                </a:lnTo>
                <a:lnTo>
                  <a:pt x="231" y="107"/>
                </a:lnTo>
                <a:lnTo>
                  <a:pt x="232" y="109"/>
                </a:lnTo>
                <a:lnTo>
                  <a:pt x="233" y="111"/>
                </a:lnTo>
                <a:lnTo>
                  <a:pt x="234" y="113"/>
                </a:lnTo>
                <a:lnTo>
                  <a:pt x="235" y="116"/>
                </a:lnTo>
                <a:lnTo>
                  <a:pt x="235" y="119"/>
                </a:lnTo>
                <a:lnTo>
                  <a:pt x="235" y="119"/>
                </a:lnTo>
                <a:lnTo>
                  <a:pt x="235" y="120"/>
                </a:lnTo>
                <a:lnTo>
                  <a:pt x="235" y="121"/>
                </a:lnTo>
                <a:lnTo>
                  <a:pt x="235" y="122"/>
                </a:lnTo>
                <a:lnTo>
                  <a:pt x="235" y="124"/>
                </a:lnTo>
                <a:lnTo>
                  <a:pt x="235" y="125"/>
                </a:lnTo>
                <a:lnTo>
                  <a:pt x="235" y="127"/>
                </a:lnTo>
                <a:lnTo>
                  <a:pt x="235" y="129"/>
                </a:lnTo>
                <a:lnTo>
                  <a:pt x="234" y="131"/>
                </a:lnTo>
                <a:lnTo>
                  <a:pt x="234" y="133"/>
                </a:lnTo>
                <a:lnTo>
                  <a:pt x="234" y="135"/>
                </a:lnTo>
                <a:lnTo>
                  <a:pt x="232" y="137"/>
                </a:lnTo>
                <a:lnTo>
                  <a:pt x="232" y="139"/>
                </a:lnTo>
                <a:lnTo>
                  <a:pt x="230" y="141"/>
                </a:lnTo>
                <a:lnTo>
                  <a:pt x="229" y="142"/>
                </a:lnTo>
                <a:lnTo>
                  <a:pt x="227" y="144"/>
                </a:lnTo>
                <a:lnTo>
                  <a:pt x="226" y="145"/>
                </a:lnTo>
                <a:lnTo>
                  <a:pt x="223" y="146"/>
                </a:lnTo>
                <a:lnTo>
                  <a:pt x="221" y="146"/>
                </a:lnTo>
                <a:lnTo>
                  <a:pt x="218" y="147"/>
                </a:lnTo>
                <a:lnTo>
                  <a:pt x="218" y="147"/>
                </a:lnTo>
                <a:lnTo>
                  <a:pt x="214" y="146"/>
                </a:lnTo>
                <a:lnTo>
                  <a:pt x="212" y="146"/>
                </a:lnTo>
                <a:lnTo>
                  <a:pt x="210" y="145"/>
                </a:lnTo>
                <a:lnTo>
                  <a:pt x="208" y="144"/>
                </a:lnTo>
                <a:lnTo>
                  <a:pt x="206" y="142"/>
                </a:lnTo>
                <a:lnTo>
                  <a:pt x="205" y="141"/>
                </a:lnTo>
                <a:lnTo>
                  <a:pt x="203" y="139"/>
                </a:lnTo>
                <a:lnTo>
                  <a:pt x="203" y="137"/>
                </a:lnTo>
                <a:lnTo>
                  <a:pt x="202" y="135"/>
                </a:lnTo>
                <a:lnTo>
                  <a:pt x="201" y="133"/>
                </a:lnTo>
                <a:lnTo>
                  <a:pt x="201" y="131"/>
                </a:lnTo>
                <a:lnTo>
                  <a:pt x="200" y="129"/>
                </a:lnTo>
                <a:lnTo>
                  <a:pt x="200" y="127"/>
                </a:lnTo>
                <a:lnTo>
                  <a:pt x="200" y="125"/>
                </a:lnTo>
                <a:lnTo>
                  <a:pt x="200" y="124"/>
                </a:lnTo>
                <a:lnTo>
                  <a:pt x="200" y="122"/>
                </a:lnTo>
                <a:lnTo>
                  <a:pt x="200" y="121"/>
                </a:lnTo>
                <a:lnTo>
                  <a:pt x="200" y="120"/>
                </a:lnTo>
                <a:lnTo>
                  <a:pt x="200" y="119"/>
                </a:lnTo>
                <a:lnTo>
                  <a:pt x="200" y="119"/>
                </a:lnTo>
                <a:lnTo>
                  <a:pt x="200" y="116"/>
                </a:lnTo>
                <a:lnTo>
                  <a:pt x="201" y="113"/>
                </a:lnTo>
                <a:lnTo>
                  <a:pt x="202" y="111"/>
                </a:lnTo>
                <a:lnTo>
                  <a:pt x="203" y="109"/>
                </a:lnTo>
                <a:lnTo>
                  <a:pt x="204" y="107"/>
                </a:lnTo>
                <a:lnTo>
                  <a:pt x="206" y="106"/>
                </a:lnTo>
                <a:lnTo>
                  <a:pt x="207" y="104"/>
                </a:lnTo>
                <a:lnTo>
                  <a:pt x="208" y="103"/>
                </a:lnTo>
                <a:lnTo>
                  <a:pt x="210" y="103"/>
                </a:lnTo>
                <a:lnTo>
                  <a:pt x="211" y="102"/>
                </a:lnTo>
                <a:lnTo>
                  <a:pt x="213" y="101"/>
                </a:lnTo>
                <a:lnTo>
                  <a:pt x="214" y="101"/>
                </a:lnTo>
                <a:lnTo>
                  <a:pt x="216" y="101"/>
                </a:lnTo>
                <a:lnTo>
                  <a:pt x="216" y="101"/>
                </a:lnTo>
                <a:lnTo>
                  <a:pt x="217" y="101"/>
                </a:lnTo>
                <a:close/>
                <a:moveTo>
                  <a:pt x="38" y="153"/>
                </a:moveTo>
                <a:lnTo>
                  <a:pt x="38" y="153"/>
                </a:lnTo>
                <a:lnTo>
                  <a:pt x="39" y="153"/>
                </a:lnTo>
                <a:lnTo>
                  <a:pt x="39" y="153"/>
                </a:lnTo>
                <a:lnTo>
                  <a:pt x="40" y="153"/>
                </a:lnTo>
                <a:lnTo>
                  <a:pt x="41" y="154"/>
                </a:lnTo>
                <a:lnTo>
                  <a:pt x="42" y="154"/>
                </a:lnTo>
                <a:lnTo>
                  <a:pt x="42" y="155"/>
                </a:lnTo>
                <a:lnTo>
                  <a:pt x="42" y="156"/>
                </a:lnTo>
                <a:lnTo>
                  <a:pt x="42" y="157"/>
                </a:lnTo>
                <a:lnTo>
                  <a:pt x="42" y="158"/>
                </a:lnTo>
                <a:lnTo>
                  <a:pt x="42" y="160"/>
                </a:lnTo>
                <a:lnTo>
                  <a:pt x="40" y="161"/>
                </a:lnTo>
                <a:lnTo>
                  <a:pt x="39" y="164"/>
                </a:lnTo>
                <a:lnTo>
                  <a:pt x="44" y="175"/>
                </a:lnTo>
                <a:lnTo>
                  <a:pt x="50" y="153"/>
                </a:lnTo>
                <a:lnTo>
                  <a:pt x="51" y="153"/>
                </a:lnTo>
                <a:lnTo>
                  <a:pt x="52" y="153"/>
                </a:lnTo>
                <a:lnTo>
                  <a:pt x="53" y="154"/>
                </a:lnTo>
                <a:lnTo>
                  <a:pt x="55" y="154"/>
                </a:lnTo>
                <a:lnTo>
                  <a:pt x="56" y="156"/>
                </a:lnTo>
                <a:lnTo>
                  <a:pt x="58" y="156"/>
                </a:lnTo>
                <a:lnTo>
                  <a:pt x="61" y="157"/>
                </a:lnTo>
                <a:lnTo>
                  <a:pt x="63" y="159"/>
                </a:lnTo>
                <a:lnTo>
                  <a:pt x="65" y="160"/>
                </a:lnTo>
                <a:lnTo>
                  <a:pt x="67" y="162"/>
                </a:lnTo>
                <a:lnTo>
                  <a:pt x="70" y="160"/>
                </a:lnTo>
                <a:lnTo>
                  <a:pt x="72" y="159"/>
                </a:lnTo>
                <a:lnTo>
                  <a:pt x="74" y="157"/>
                </a:lnTo>
                <a:lnTo>
                  <a:pt x="77" y="156"/>
                </a:lnTo>
                <a:lnTo>
                  <a:pt x="78" y="156"/>
                </a:lnTo>
                <a:lnTo>
                  <a:pt x="80" y="154"/>
                </a:lnTo>
                <a:lnTo>
                  <a:pt x="82" y="154"/>
                </a:lnTo>
                <a:lnTo>
                  <a:pt x="83" y="153"/>
                </a:lnTo>
                <a:lnTo>
                  <a:pt x="84" y="153"/>
                </a:lnTo>
                <a:lnTo>
                  <a:pt x="84" y="153"/>
                </a:lnTo>
                <a:lnTo>
                  <a:pt x="91" y="175"/>
                </a:lnTo>
                <a:lnTo>
                  <a:pt x="95" y="164"/>
                </a:lnTo>
                <a:lnTo>
                  <a:pt x="94" y="161"/>
                </a:lnTo>
                <a:lnTo>
                  <a:pt x="93" y="160"/>
                </a:lnTo>
                <a:lnTo>
                  <a:pt x="93" y="158"/>
                </a:lnTo>
                <a:lnTo>
                  <a:pt x="93" y="157"/>
                </a:lnTo>
                <a:lnTo>
                  <a:pt x="93" y="156"/>
                </a:lnTo>
                <a:lnTo>
                  <a:pt x="93" y="155"/>
                </a:lnTo>
                <a:lnTo>
                  <a:pt x="93" y="154"/>
                </a:lnTo>
                <a:lnTo>
                  <a:pt x="94" y="154"/>
                </a:lnTo>
                <a:lnTo>
                  <a:pt x="94" y="154"/>
                </a:lnTo>
                <a:lnTo>
                  <a:pt x="95" y="153"/>
                </a:lnTo>
                <a:lnTo>
                  <a:pt x="96" y="153"/>
                </a:lnTo>
                <a:lnTo>
                  <a:pt x="96" y="153"/>
                </a:lnTo>
                <a:lnTo>
                  <a:pt x="97" y="153"/>
                </a:lnTo>
                <a:lnTo>
                  <a:pt x="97" y="153"/>
                </a:lnTo>
                <a:lnTo>
                  <a:pt x="97" y="153"/>
                </a:lnTo>
                <a:lnTo>
                  <a:pt x="98" y="153"/>
                </a:lnTo>
                <a:lnTo>
                  <a:pt x="99" y="153"/>
                </a:lnTo>
                <a:lnTo>
                  <a:pt x="99" y="153"/>
                </a:lnTo>
                <a:lnTo>
                  <a:pt x="100" y="153"/>
                </a:lnTo>
                <a:lnTo>
                  <a:pt x="101" y="154"/>
                </a:lnTo>
                <a:lnTo>
                  <a:pt x="101" y="154"/>
                </a:lnTo>
                <a:lnTo>
                  <a:pt x="102" y="155"/>
                </a:lnTo>
                <a:lnTo>
                  <a:pt x="102" y="156"/>
                </a:lnTo>
                <a:lnTo>
                  <a:pt x="102" y="157"/>
                </a:lnTo>
                <a:lnTo>
                  <a:pt x="102" y="158"/>
                </a:lnTo>
                <a:lnTo>
                  <a:pt x="102" y="160"/>
                </a:lnTo>
                <a:lnTo>
                  <a:pt x="101" y="161"/>
                </a:lnTo>
                <a:lnTo>
                  <a:pt x="99" y="164"/>
                </a:lnTo>
                <a:lnTo>
                  <a:pt x="104" y="175"/>
                </a:lnTo>
                <a:lnTo>
                  <a:pt x="110" y="153"/>
                </a:lnTo>
                <a:lnTo>
                  <a:pt x="111" y="153"/>
                </a:lnTo>
                <a:lnTo>
                  <a:pt x="112" y="153"/>
                </a:lnTo>
                <a:lnTo>
                  <a:pt x="113" y="154"/>
                </a:lnTo>
                <a:lnTo>
                  <a:pt x="114" y="154"/>
                </a:lnTo>
                <a:lnTo>
                  <a:pt x="116" y="156"/>
                </a:lnTo>
                <a:lnTo>
                  <a:pt x="118" y="156"/>
                </a:lnTo>
                <a:lnTo>
                  <a:pt x="120" y="157"/>
                </a:lnTo>
                <a:lnTo>
                  <a:pt x="123" y="159"/>
                </a:lnTo>
                <a:lnTo>
                  <a:pt x="125" y="160"/>
                </a:lnTo>
                <a:lnTo>
                  <a:pt x="127" y="162"/>
                </a:lnTo>
                <a:lnTo>
                  <a:pt x="129" y="160"/>
                </a:lnTo>
                <a:lnTo>
                  <a:pt x="132" y="159"/>
                </a:lnTo>
                <a:lnTo>
                  <a:pt x="134" y="157"/>
                </a:lnTo>
                <a:lnTo>
                  <a:pt x="137" y="156"/>
                </a:lnTo>
                <a:lnTo>
                  <a:pt x="139" y="156"/>
                </a:lnTo>
                <a:lnTo>
                  <a:pt x="140" y="154"/>
                </a:lnTo>
                <a:lnTo>
                  <a:pt x="142" y="154"/>
                </a:lnTo>
                <a:lnTo>
                  <a:pt x="143" y="153"/>
                </a:lnTo>
                <a:lnTo>
                  <a:pt x="144" y="153"/>
                </a:lnTo>
                <a:lnTo>
                  <a:pt x="144" y="153"/>
                </a:lnTo>
                <a:lnTo>
                  <a:pt x="151" y="175"/>
                </a:lnTo>
                <a:lnTo>
                  <a:pt x="155" y="164"/>
                </a:lnTo>
                <a:lnTo>
                  <a:pt x="154" y="161"/>
                </a:lnTo>
                <a:lnTo>
                  <a:pt x="153" y="160"/>
                </a:lnTo>
                <a:lnTo>
                  <a:pt x="153" y="158"/>
                </a:lnTo>
                <a:lnTo>
                  <a:pt x="152" y="157"/>
                </a:lnTo>
                <a:lnTo>
                  <a:pt x="152" y="156"/>
                </a:lnTo>
                <a:lnTo>
                  <a:pt x="153" y="155"/>
                </a:lnTo>
                <a:lnTo>
                  <a:pt x="153" y="154"/>
                </a:lnTo>
                <a:lnTo>
                  <a:pt x="154" y="154"/>
                </a:lnTo>
                <a:lnTo>
                  <a:pt x="154" y="154"/>
                </a:lnTo>
                <a:lnTo>
                  <a:pt x="155" y="153"/>
                </a:lnTo>
                <a:lnTo>
                  <a:pt x="156" y="153"/>
                </a:lnTo>
                <a:lnTo>
                  <a:pt x="156" y="153"/>
                </a:lnTo>
                <a:lnTo>
                  <a:pt x="157" y="153"/>
                </a:lnTo>
                <a:lnTo>
                  <a:pt x="157" y="153"/>
                </a:lnTo>
                <a:lnTo>
                  <a:pt x="158" y="153"/>
                </a:lnTo>
                <a:lnTo>
                  <a:pt x="158" y="153"/>
                </a:lnTo>
                <a:lnTo>
                  <a:pt x="159" y="153"/>
                </a:lnTo>
                <a:lnTo>
                  <a:pt x="159" y="153"/>
                </a:lnTo>
                <a:lnTo>
                  <a:pt x="160" y="153"/>
                </a:lnTo>
                <a:lnTo>
                  <a:pt x="161" y="154"/>
                </a:lnTo>
                <a:lnTo>
                  <a:pt x="161" y="154"/>
                </a:lnTo>
                <a:lnTo>
                  <a:pt x="162" y="155"/>
                </a:lnTo>
                <a:lnTo>
                  <a:pt x="162" y="156"/>
                </a:lnTo>
                <a:lnTo>
                  <a:pt x="162" y="157"/>
                </a:lnTo>
                <a:lnTo>
                  <a:pt x="162" y="158"/>
                </a:lnTo>
                <a:lnTo>
                  <a:pt x="161" y="160"/>
                </a:lnTo>
                <a:lnTo>
                  <a:pt x="161" y="161"/>
                </a:lnTo>
                <a:lnTo>
                  <a:pt x="159" y="164"/>
                </a:lnTo>
                <a:lnTo>
                  <a:pt x="163" y="175"/>
                </a:lnTo>
                <a:lnTo>
                  <a:pt x="170" y="153"/>
                </a:lnTo>
                <a:lnTo>
                  <a:pt x="170" y="153"/>
                </a:lnTo>
                <a:lnTo>
                  <a:pt x="172" y="153"/>
                </a:lnTo>
                <a:lnTo>
                  <a:pt x="173" y="154"/>
                </a:lnTo>
                <a:lnTo>
                  <a:pt x="174" y="154"/>
                </a:lnTo>
                <a:lnTo>
                  <a:pt x="176" y="156"/>
                </a:lnTo>
                <a:lnTo>
                  <a:pt x="178" y="156"/>
                </a:lnTo>
                <a:lnTo>
                  <a:pt x="180" y="157"/>
                </a:lnTo>
                <a:lnTo>
                  <a:pt x="183" y="159"/>
                </a:lnTo>
                <a:lnTo>
                  <a:pt x="185" y="160"/>
                </a:lnTo>
                <a:lnTo>
                  <a:pt x="187" y="162"/>
                </a:lnTo>
                <a:lnTo>
                  <a:pt x="189" y="160"/>
                </a:lnTo>
                <a:lnTo>
                  <a:pt x="192" y="159"/>
                </a:lnTo>
                <a:lnTo>
                  <a:pt x="194" y="157"/>
                </a:lnTo>
                <a:lnTo>
                  <a:pt x="196" y="156"/>
                </a:lnTo>
                <a:lnTo>
                  <a:pt x="198" y="156"/>
                </a:lnTo>
                <a:lnTo>
                  <a:pt x="200" y="154"/>
                </a:lnTo>
                <a:lnTo>
                  <a:pt x="202" y="154"/>
                </a:lnTo>
                <a:lnTo>
                  <a:pt x="203" y="153"/>
                </a:lnTo>
                <a:lnTo>
                  <a:pt x="203" y="153"/>
                </a:lnTo>
                <a:lnTo>
                  <a:pt x="204" y="153"/>
                </a:lnTo>
                <a:lnTo>
                  <a:pt x="211" y="175"/>
                </a:lnTo>
                <a:lnTo>
                  <a:pt x="215" y="164"/>
                </a:lnTo>
                <a:lnTo>
                  <a:pt x="214" y="161"/>
                </a:lnTo>
                <a:lnTo>
                  <a:pt x="213" y="160"/>
                </a:lnTo>
                <a:lnTo>
                  <a:pt x="212" y="158"/>
                </a:lnTo>
                <a:lnTo>
                  <a:pt x="212" y="157"/>
                </a:lnTo>
                <a:lnTo>
                  <a:pt x="212" y="156"/>
                </a:lnTo>
                <a:lnTo>
                  <a:pt x="212" y="155"/>
                </a:lnTo>
                <a:lnTo>
                  <a:pt x="213" y="154"/>
                </a:lnTo>
                <a:lnTo>
                  <a:pt x="213" y="154"/>
                </a:lnTo>
                <a:lnTo>
                  <a:pt x="214" y="154"/>
                </a:lnTo>
                <a:lnTo>
                  <a:pt x="215" y="153"/>
                </a:lnTo>
                <a:lnTo>
                  <a:pt x="216" y="153"/>
                </a:lnTo>
                <a:lnTo>
                  <a:pt x="216" y="153"/>
                </a:lnTo>
                <a:lnTo>
                  <a:pt x="217" y="153"/>
                </a:lnTo>
                <a:lnTo>
                  <a:pt x="217" y="153"/>
                </a:lnTo>
                <a:lnTo>
                  <a:pt x="218" y="153"/>
                </a:lnTo>
                <a:lnTo>
                  <a:pt x="218" y="153"/>
                </a:lnTo>
                <a:lnTo>
                  <a:pt x="219" y="153"/>
                </a:lnTo>
                <a:lnTo>
                  <a:pt x="219" y="153"/>
                </a:lnTo>
                <a:lnTo>
                  <a:pt x="220" y="153"/>
                </a:lnTo>
                <a:lnTo>
                  <a:pt x="221" y="154"/>
                </a:lnTo>
                <a:lnTo>
                  <a:pt x="221" y="154"/>
                </a:lnTo>
                <a:lnTo>
                  <a:pt x="222" y="155"/>
                </a:lnTo>
                <a:lnTo>
                  <a:pt x="222" y="156"/>
                </a:lnTo>
                <a:lnTo>
                  <a:pt x="222" y="157"/>
                </a:lnTo>
                <a:lnTo>
                  <a:pt x="222" y="158"/>
                </a:lnTo>
                <a:lnTo>
                  <a:pt x="221" y="160"/>
                </a:lnTo>
                <a:lnTo>
                  <a:pt x="221" y="161"/>
                </a:lnTo>
                <a:lnTo>
                  <a:pt x="219" y="164"/>
                </a:lnTo>
                <a:lnTo>
                  <a:pt x="223" y="175"/>
                </a:lnTo>
                <a:lnTo>
                  <a:pt x="230" y="153"/>
                </a:lnTo>
                <a:lnTo>
                  <a:pt x="230" y="153"/>
                </a:lnTo>
                <a:lnTo>
                  <a:pt x="231" y="153"/>
                </a:lnTo>
                <a:lnTo>
                  <a:pt x="232" y="154"/>
                </a:lnTo>
                <a:lnTo>
                  <a:pt x="234" y="154"/>
                </a:lnTo>
                <a:lnTo>
                  <a:pt x="236" y="156"/>
                </a:lnTo>
                <a:lnTo>
                  <a:pt x="238" y="156"/>
                </a:lnTo>
                <a:lnTo>
                  <a:pt x="240" y="157"/>
                </a:lnTo>
                <a:lnTo>
                  <a:pt x="242" y="159"/>
                </a:lnTo>
                <a:lnTo>
                  <a:pt x="245" y="160"/>
                </a:lnTo>
                <a:lnTo>
                  <a:pt x="247" y="162"/>
                </a:lnTo>
                <a:lnTo>
                  <a:pt x="248" y="163"/>
                </a:lnTo>
                <a:lnTo>
                  <a:pt x="249" y="164"/>
                </a:lnTo>
                <a:lnTo>
                  <a:pt x="251" y="165"/>
                </a:lnTo>
                <a:lnTo>
                  <a:pt x="251" y="166"/>
                </a:lnTo>
                <a:lnTo>
                  <a:pt x="253" y="167"/>
                </a:lnTo>
                <a:lnTo>
                  <a:pt x="253" y="169"/>
                </a:lnTo>
                <a:lnTo>
                  <a:pt x="253" y="171"/>
                </a:lnTo>
                <a:lnTo>
                  <a:pt x="254" y="173"/>
                </a:lnTo>
                <a:lnTo>
                  <a:pt x="254" y="176"/>
                </a:lnTo>
                <a:lnTo>
                  <a:pt x="254" y="178"/>
                </a:lnTo>
                <a:lnTo>
                  <a:pt x="254" y="181"/>
                </a:lnTo>
                <a:lnTo>
                  <a:pt x="254" y="185"/>
                </a:lnTo>
                <a:lnTo>
                  <a:pt x="254" y="188"/>
                </a:lnTo>
                <a:lnTo>
                  <a:pt x="254" y="191"/>
                </a:lnTo>
                <a:lnTo>
                  <a:pt x="253" y="194"/>
                </a:lnTo>
                <a:lnTo>
                  <a:pt x="253" y="197"/>
                </a:lnTo>
                <a:lnTo>
                  <a:pt x="253" y="199"/>
                </a:lnTo>
                <a:lnTo>
                  <a:pt x="253" y="202"/>
                </a:lnTo>
                <a:lnTo>
                  <a:pt x="252" y="204"/>
                </a:lnTo>
                <a:lnTo>
                  <a:pt x="251" y="206"/>
                </a:lnTo>
                <a:lnTo>
                  <a:pt x="250" y="208"/>
                </a:lnTo>
                <a:lnTo>
                  <a:pt x="249" y="210"/>
                </a:lnTo>
                <a:lnTo>
                  <a:pt x="248" y="212"/>
                </a:lnTo>
                <a:lnTo>
                  <a:pt x="248" y="215"/>
                </a:lnTo>
                <a:lnTo>
                  <a:pt x="246" y="217"/>
                </a:lnTo>
                <a:lnTo>
                  <a:pt x="246" y="219"/>
                </a:lnTo>
                <a:lnTo>
                  <a:pt x="245" y="220"/>
                </a:lnTo>
                <a:lnTo>
                  <a:pt x="244" y="222"/>
                </a:lnTo>
                <a:lnTo>
                  <a:pt x="243" y="223"/>
                </a:lnTo>
                <a:lnTo>
                  <a:pt x="243" y="225"/>
                </a:lnTo>
                <a:lnTo>
                  <a:pt x="242" y="225"/>
                </a:lnTo>
                <a:lnTo>
                  <a:pt x="242" y="225"/>
                </a:lnTo>
                <a:lnTo>
                  <a:pt x="241" y="228"/>
                </a:lnTo>
                <a:lnTo>
                  <a:pt x="240" y="232"/>
                </a:lnTo>
                <a:lnTo>
                  <a:pt x="240" y="236"/>
                </a:lnTo>
                <a:lnTo>
                  <a:pt x="230" y="325"/>
                </a:lnTo>
                <a:lnTo>
                  <a:pt x="230" y="327"/>
                </a:lnTo>
                <a:lnTo>
                  <a:pt x="229" y="328"/>
                </a:lnTo>
                <a:lnTo>
                  <a:pt x="228" y="329"/>
                </a:lnTo>
                <a:lnTo>
                  <a:pt x="227" y="330"/>
                </a:lnTo>
                <a:lnTo>
                  <a:pt x="225" y="330"/>
                </a:lnTo>
                <a:lnTo>
                  <a:pt x="209" y="330"/>
                </a:lnTo>
                <a:lnTo>
                  <a:pt x="208" y="330"/>
                </a:lnTo>
                <a:lnTo>
                  <a:pt x="206" y="329"/>
                </a:lnTo>
                <a:lnTo>
                  <a:pt x="205" y="328"/>
                </a:lnTo>
                <a:lnTo>
                  <a:pt x="204" y="327"/>
                </a:lnTo>
                <a:lnTo>
                  <a:pt x="203" y="325"/>
                </a:lnTo>
                <a:lnTo>
                  <a:pt x="195" y="236"/>
                </a:lnTo>
                <a:lnTo>
                  <a:pt x="194" y="232"/>
                </a:lnTo>
                <a:lnTo>
                  <a:pt x="193" y="228"/>
                </a:lnTo>
                <a:lnTo>
                  <a:pt x="192" y="225"/>
                </a:lnTo>
                <a:lnTo>
                  <a:pt x="192" y="225"/>
                </a:lnTo>
                <a:lnTo>
                  <a:pt x="192" y="225"/>
                </a:lnTo>
                <a:lnTo>
                  <a:pt x="191" y="223"/>
                </a:lnTo>
                <a:lnTo>
                  <a:pt x="191" y="222"/>
                </a:lnTo>
                <a:lnTo>
                  <a:pt x="189" y="221"/>
                </a:lnTo>
                <a:lnTo>
                  <a:pt x="189" y="220"/>
                </a:lnTo>
                <a:lnTo>
                  <a:pt x="188" y="217"/>
                </a:lnTo>
                <a:lnTo>
                  <a:pt x="187" y="215"/>
                </a:lnTo>
                <a:lnTo>
                  <a:pt x="186" y="217"/>
                </a:lnTo>
                <a:lnTo>
                  <a:pt x="185" y="220"/>
                </a:lnTo>
                <a:lnTo>
                  <a:pt x="184" y="221"/>
                </a:lnTo>
                <a:lnTo>
                  <a:pt x="184" y="222"/>
                </a:lnTo>
                <a:lnTo>
                  <a:pt x="183" y="223"/>
                </a:lnTo>
                <a:lnTo>
                  <a:pt x="183" y="225"/>
                </a:lnTo>
                <a:lnTo>
                  <a:pt x="182" y="225"/>
                </a:lnTo>
                <a:lnTo>
                  <a:pt x="182" y="225"/>
                </a:lnTo>
                <a:lnTo>
                  <a:pt x="181" y="228"/>
                </a:lnTo>
                <a:lnTo>
                  <a:pt x="180" y="232"/>
                </a:lnTo>
                <a:lnTo>
                  <a:pt x="180" y="236"/>
                </a:lnTo>
                <a:lnTo>
                  <a:pt x="170" y="325"/>
                </a:lnTo>
                <a:lnTo>
                  <a:pt x="170" y="327"/>
                </a:lnTo>
                <a:lnTo>
                  <a:pt x="169" y="328"/>
                </a:lnTo>
                <a:lnTo>
                  <a:pt x="168" y="329"/>
                </a:lnTo>
                <a:lnTo>
                  <a:pt x="167" y="330"/>
                </a:lnTo>
                <a:lnTo>
                  <a:pt x="165" y="330"/>
                </a:lnTo>
                <a:lnTo>
                  <a:pt x="150" y="330"/>
                </a:lnTo>
                <a:lnTo>
                  <a:pt x="148" y="330"/>
                </a:lnTo>
                <a:lnTo>
                  <a:pt x="146" y="329"/>
                </a:lnTo>
                <a:lnTo>
                  <a:pt x="145" y="328"/>
                </a:lnTo>
                <a:lnTo>
                  <a:pt x="144" y="327"/>
                </a:lnTo>
                <a:lnTo>
                  <a:pt x="144" y="325"/>
                </a:lnTo>
                <a:lnTo>
                  <a:pt x="135" y="236"/>
                </a:lnTo>
                <a:lnTo>
                  <a:pt x="134" y="232"/>
                </a:lnTo>
                <a:lnTo>
                  <a:pt x="134" y="228"/>
                </a:lnTo>
                <a:lnTo>
                  <a:pt x="132" y="225"/>
                </a:lnTo>
                <a:lnTo>
                  <a:pt x="132" y="225"/>
                </a:lnTo>
                <a:lnTo>
                  <a:pt x="132" y="225"/>
                </a:lnTo>
                <a:lnTo>
                  <a:pt x="131" y="223"/>
                </a:lnTo>
                <a:lnTo>
                  <a:pt x="131" y="222"/>
                </a:lnTo>
                <a:lnTo>
                  <a:pt x="130" y="221"/>
                </a:lnTo>
                <a:lnTo>
                  <a:pt x="129" y="220"/>
                </a:lnTo>
                <a:lnTo>
                  <a:pt x="128" y="217"/>
                </a:lnTo>
                <a:lnTo>
                  <a:pt x="127" y="215"/>
                </a:lnTo>
                <a:lnTo>
                  <a:pt x="126" y="217"/>
                </a:lnTo>
                <a:lnTo>
                  <a:pt x="126" y="220"/>
                </a:lnTo>
                <a:lnTo>
                  <a:pt x="124" y="221"/>
                </a:lnTo>
                <a:lnTo>
                  <a:pt x="124" y="222"/>
                </a:lnTo>
                <a:lnTo>
                  <a:pt x="123" y="223"/>
                </a:lnTo>
                <a:lnTo>
                  <a:pt x="123" y="225"/>
                </a:lnTo>
                <a:lnTo>
                  <a:pt x="123" y="225"/>
                </a:lnTo>
                <a:lnTo>
                  <a:pt x="123" y="225"/>
                </a:lnTo>
                <a:lnTo>
                  <a:pt x="121" y="228"/>
                </a:lnTo>
                <a:lnTo>
                  <a:pt x="120" y="232"/>
                </a:lnTo>
                <a:lnTo>
                  <a:pt x="119" y="236"/>
                </a:lnTo>
                <a:lnTo>
                  <a:pt x="110" y="325"/>
                </a:lnTo>
                <a:lnTo>
                  <a:pt x="110" y="327"/>
                </a:lnTo>
                <a:lnTo>
                  <a:pt x="109" y="328"/>
                </a:lnTo>
                <a:lnTo>
                  <a:pt x="108" y="329"/>
                </a:lnTo>
                <a:lnTo>
                  <a:pt x="107" y="330"/>
                </a:lnTo>
                <a:lnTo>
                  <a:pt x="105" y="330"/>
                </a:lnTo>
                <a:lnTo>
                  <a:pt x="89" y="330"/>
                </a:lnTo>
                <a:lnTo>
                  <a:pt x="88" y="330"/>
                </a:lnTo>
                <a:lnTo>
                  <a:pt x="86" y="329"/>
                </a:lnTo>
                <a:lnTo>
                  <a:pt x="85" y="328"/>
                </a:lnTo>
                <a:lnTo>
                  <a:pt x="85" y="327"/>
                </a:lnTo>
                <a:lnTo>
                  <a:pt x="84" y="325"/>
                </a:lnTo>
                <a:lnTo>
                  <a:pt x="75" y="236"/>
                </a:lnTo>
                <a:lnTo>
                  <a:pt x="74" y="232"/>
                </a:lnTo>
                <a:lnTo>
                  <a:pt x="74" y="228"/>
                </a:lnTo>
                <a:lnTo>
                  <a:pt x="72" y="225"/>
                </a:lnTo>
                <a:lnTo>
                  <a:pt x="72" y="225"/>
                </a:lnTo>
                <a:lnTo>
                  <a:pt x="72" y="225"/>
                </a:lnTo>
                <a:lnTo>
                  <a:pt x="71" y="223"/>
                </a:lnTo>
                <a:lnTo>
                  <a:pt x="71" y="222"/>
                </a:lnTo>
                <a:lnTo>
                  <a:pt x="70" y="221"/>
                </a:lnTo>
                <a:lnTo>
                  <a:pt x="69" y="220"/>
                </a:lnTo>
                <a:lnTo>
                  <a:pt x="68" y="217"/>
                </a:lnTo>
                <a:lnTo>
                  <a:pt x="67" y="215"/>
                </a:lnTo>
                <a:lnTo>
                  <a:pt x="66" y="217"/>
                </a:lnTo>
                <a:lnTo>
                  <a:pt x="66" y="220"/>
                </a:lnTo>
                <a:lnTo>
                  <a:pt x="65" y="221"/>
                </a:lnTo>
                <a:lnTo>
                  <a:pt x="64" y="222"/>
                </a:lnTo>
                <a:lnTo>
                  <a:pt x="63" y="223"/>
                </a:lnTo>
                <a:lnTo>
                  <a:pt x="63" y="225"/>
                </a:lnTo>
                <a:lnTo>
                  <a:pt x="63" y="225"/>
                </a:lnTo>
                <a:lnTo>
                  <a:pt x="63" y="225"/>
                </a:lnTo>
                <a:lnTo>
                  <a:pt x="61" y="228"/>
                </a:lnTo>
                <a:lnTo>
                  <a:pt x="60" y="232"/>
                </a:lnTo>
                <a:lnTo>
                  <a:pt x="60" y="236"/>
                </a:lnTo>
                <a:lnTo>
                  <a:pt x="51" y="325"/>
                </a:lnTo>
                <a:lnTo>
                  <a:pt x="50" y="327"/>
                </a:lnTo>
                <a:lnTo>
                  <a:pt x="50" y="328"/>
                </a:lnTo>
                <a:lnTo>
                  <a:pt x="48" y="329"/>
                </a:lnTo>
                <a:lnTo>
                  <a:pt x="47" y="330"/>
                </a:lnTo>
                <a:lnTo>
                  <a:pt x="45" y="330"/>
                </a:lnTo>
                <a:lnTo>
                  <a:pt x="29" y="330"/>
                </a:lnTo>
                <a:lnTo>
                  <a:pt x="28" y="330"/>
                </a:lnTo>
                <a:lnTo>
                  <a:pt x="26" y="329"/>
                </a:lnTo>
                <a:lnTo>
                  <a:pt x="25" y="328"/>
                </a:lnTo>
                <a:lnTo>
                  <a:pt x="24" y="327"/>
                </a:lnTo>
                <a:lnTo>
                  <a:pt x="24" y="325"/>
                </a:lnTo>
                <a:lnTo>
                  <a:pt x="15" y="236"/>
                </a:lnTo>
                <a:lnTo>
                  <a:pt x="15" y="232"/>
                </a:lnTo>
                <a:lnTo>
                  <a:pt x="13" y="228"/>
                </a:lnTo>
                <a:lnTo>
                  <a:pt x="12" y="225"/>
                </a:lnTo>
                <a:lnTo>
                  <a:pt x="12" y="225"/>
                </a:lnTo>
                <a:lnTo>
                  <a:pt x="12" y="225"/>
                </a:lnTo>
                <a:lnTo>
                  <a:pt x="12" y="223"/>
                </a:lnTo>
                <a:lnTo>
                  <a:pt x="11" y="222"/>
                </a:lnTo>
                <a:lnTo>
                  <a:pt x="10" y="220"/>
                </a:lnTo>
                <a:lnTo>
                  <a:pt x="9" y="219"/>
                </a:lnTo>
                <a:lnTo>
                  <a:pt x="8" y="217"/>
                </a:lnTo>
                <a:lnTo>
                  <a:pt x="7" y="215"/>
                </a:lnTo>
                <a:lnTo>
                  <a:pt x="6" y="212"/>
                </a:lnTo>
                <a:lnTo>
                  <a:pt x="6" y="210"/>
                </a:lnTo>
                <a:lnTo>
                  <a:pt x="4" y="208"/>
                </a:lnTo>
                <a:lnTo>
                  <a:pt x="4" y="206"/>
                </a:lnTo>
                <a:lnTo>
                  <a:pt x="3" y="204"/>
                </a:lnTo>
                <a:lnTo>
                  <a:pt x="2" y="202"/>
                </a:lnTo>
                <a:lnTo>
                  <a:pt x="2" y="199"/>
                </a:lnTo>
                <a:lnTo>
                  <a:pt x="1" y="197"/>
                </a:lnTo>
                <a:lnTo>
                  <a:pt x="1" y="194"/>
                </a:lnTo>
                <a:lnTo>
                  <a:pt x="1" y="191"/>
                </a:lnTo>
                <a:lnTo>
                  <a:pt x="1" y="188"/>
                </a:lnTo>
                <a:lnTo>
                  <a:pt x="1" y="185"/>
                </a:lnTo>
                <a:lnTo>
                  <a:pt x="0" y="181"/>
                </a:lnTo>
                <a:lnTo>
                  <a:pt x="0" y="178"/>
                </a:lnTo>
                <a:lnTo>
                  <a:pt x="1" y="176"/>
                </a:lnTo>
                <a:lnTo>
                  <a:pt x="1" y="173"/>
                </a:lnTo>
                <a:lnTo>
                  <a:pt x="1" y="171"/>
                </a:lnTo>
                <a:lnTo>
                  <a:pt x="1" y="169"/>
                </a:lnTo>
                <a:lnTo>
                  <a:pt x="2" y="167"/>
                </a:lnTo>
                <a:lnTo>
                  <a:pt x="3" y="166"/>
                </a:lnTo>
                <a:lnTo>
                  <a:pt x="4" y="165"/>
                </a:lnTo>
                <a:lnTo>
                  <a:pt x="5" y="164"/>
                </a:lnTo>
                <a:lnTo>
                  <a:pt x="6" y="163"/>
                </a:lnTo>
                <a:lnTo>
                  <a:pt x="7" y="162"/>
                </a:lnTo>
                <a:lnTo>
                  <a:pt x="10" y="160"/>
                </a:lnTo>
                <a:lnTo>
                  <a:pt x="12" y="159"/>
                </a:lnTo>
                <a:lnTo>
                  <a:pt x="14" y="157"/>
                </a:lnTo>
                <a:lnTo>
                  <a:pt x="17" y="156"/>
                </a:lnTo>
                <a:lnTo>
                  <a:pt x="18" y="156"/>
                </a:lnTo>
                <a:lnTo>
                  <a:pt x="20" y="154"/>
                </a:lnTo>
                <a:lnTo>
                  <a:pt x="22" y="154"/>
                </a:lnTo>
                <a:lnTo>
                  <a:pt x="23" y="153"/>
                </a:lnTo>
                <a:lnTo>
                  <a:pt x="24" y="153"/>
                </a:lnTo>
                <a:lnTo>
                  <a:pt x="24" y="153"/>
                </a:lnTo>
                <a:lnTo>
                  <a:pt x="31" y="175"/>
                </a:lnTo>
                <a:lnTo>
                  <a:pt x="36" y="164"/>
                </a:lnTo>
                <a:lnTo>
                  <a:pt x="34" y="161"/>
                </a:lnTo>
                <a:lnTo>
                  <a:pt x="33" y="160"/>
                </a:lnTo>
                <a:lnTo>
                  <a:pt x="32" y="158"/>
                </a:lnTo>
                <a:lnTo>
                  <a:pt x="32" y="157"/>
                </a:lnTo>
                <a:lnTo>
                  <a:pt x="32" y="156"/>
                </a:lnTo>
                <a:lnTo>
                  <a:pt x="32" y="155"/>
                </a:lnTo>
                <a:lnTo>
                  <a:pt x="33" y="154"/>
                </a:lnTo>
                <a:lnTo>
                  <a:pt x="34" y="154"/>
                </a:lnTo>
                <a:lnTo>
                  <a:pt x="34" y="154"/>
                </a:lnTo>
                <a:lnTo>
                  <a:pt x="35" y="153"/>
                </a:lnTo>
                <a:lnTo>
                  <a:pt x="36" y="153"/>
                </a:lnTo>
                <a:lnTo>
                  <a:pt x="37" y="153"/>
                </a:lnTo>
                <a:lnTo>
                  <a:pt x="37" y="153"/>
                </a:lnTo>
                <a:lnTo>
                  <a:pt x="37" y="153"/>
                </a:lnTo>
                <a:lnTo>
                  <a:pt x="38" y="153"/>
                </a:lnTo>
                <a:close/>
                <a:moveTo>
                  <a:pt x="69" y="51"/>
                </a:moveTo>
                <a:lnTo>
                  <a:pt x="69" y="51"/>
                </a:lnTo>
                <a:lnTo>
                  <a:pt x="70" y="51"/>
                </a:lnTo>
                <a:lnTo>
                  <a:pt x="71" y="51"/>
                </a:lnTo>
                <a:lnTo>
                  <a:pt x="72" y="51"/>
                </a:lnTo>
                <a:lnTo>
                  <a:pt x="74" y="52"/>
                </a:lnTo>
                <a:lnTo>
                  <a:pt x="75" y="53"/>
                </a:lnTo>
                <a:lnTo>
                  <a:pt x="77" y="53"/>
                </a:lnTo>
                <a:lnTo>
                  <a:pt x="78" y="54"/>
                </a:lnTo>
                <a:lnTo>
                  <a:pt x="80" y="56"/>
                </a:lnTo>
                <a:lnTo>
                  <a:pt x="82" y="57"/>
                </a:lnTo>
                <a:lnTo>
                  <a:pt x="83" y="59"/>
                </a:lnTo>
                <a:lnTo>
                  <a:pt x="83" y="61"/>
                </a:lnTo>
                <a:lnTo>
                  <a:pt x="85" y="63"/>
                </a:lnTo>
                <a:lnTo>
                  <a:pt x="85" y="66"/>
                </a:lnTo>
                <a:lnTo>
                  <a:pt x="85" y="69"/>
                </a:lnTo>
                <a:lnTo>
                  <a:pt x="85" y="69"/>
                </a:lnTo>
                <a:lnTo>
                  <a:pt x="85" y="70"/>
                </a:lnTo>
                <a:lnTo>
                  <a:pt x="86" y="71"/>
                </a:lnTo>
                <a:lnTo>
                  <a:pt x="86" y="72"/>
                </a:lnTo>
                <a:lnTo>
                  <a:pt x="86" y="74"/>
                </a:lnTo>
                <a:lnTo>
                  <a:pt x="85" y="75"/>
                </a:lnTo>
                <a:lnTo>
                  <a:pt x="85" y="77"/>
                </a:lnTo>
                <a:lnTo>
                  <a:pt x="85" y="79"/>
                </a:lnTo>
                <a:lnTo>
                  <a:pt x="85" y="81"/>
                </a:lnTo>
                <a:lnTo>
                  <a:pt x="85" y="83"/>
                </a:lnTo>
                <a:lnTo>
                  <a:pt x="83" y="85"/>
                </a:lnTo>
                <a:lnTo>
                  <a:pt x="83" y="87"/>
                </a:lnTo>
                <a:lnTo>
                  <a:pt x="82" y="89"/>
                </a:lnTo>
                <a:lnTo>
                  <a:pt x="81" y="91"/>
                </a:lnTo>
                <a:lnTo>
                  <a:pt x="79" y="93"/>
                </a:lnTo>
                <a:lnTo>
                  <a:pt x="78" y="94"/>
                </a:lnTo>
                <a:lnTo>
                  <a:pt x="76" y="95"/>
                </a:lnTo>
                <a:lnTo>
                  <a:pt x="74" y="96"/>
                </a:lnTo>
                <a:lnTo>
                  <a:pt x="71" y="96"/>
                </a:lnTo>
                <a:lnTo>
                  <a:pt x="68" y="97"/>
                </a:lnTo>
                <a:lnTo>
                  <a:pt x="68" y="97"/>
                </a:lnTo>
                <a:lnTo>
                  <a:pt x="65" y="96"/>
                </a:lnTo>
                <a:lnTo>
                  <a:pt x="63" y="96"/>
                </a:lnTo>
                <a:lnTo>
                  <a:pt x="60" y="95"/>
                </a:lnTo>
                <a:lnTo>
                  <a:pt x="58" y="94"/>
                </a:lnTo>
                <a:lnTo>
                  <a:pt x="57" y="93"/>
                </a:lnTo>
                <a:lnTo>
                  <a:pt x="55" y="91"/>
                </a:lnTo>
                <a:lnTo>
                  <a:pt x="54" y="89"/>
                </a:lnTo>
                <a:lnTo>
                  <a:pt x="53" y="87"/>
                </a:lnTo>
                <a:lnTo>
                  <a:pt x="52" y="85"/>
                </a:lnTo>
                <a:lnTo>
                  <a:pt x="52" y="83"/>
                </a:lnTo>
                <a:lnTo>
                  <a:pt x="52" y="81"/>
                </a:lnTo>
                <a:lnTo>
                  <a:pt x="51" y="79"/>
                </a:lnTo>
                <a:lnTo>
                  <a:pt x="51" y="77"/>
                </a:lnTo>
                <a:lnTo>
                  <a:pt x="51" y="75"/>
                </a:lnTo>
                <a:lnTo>
                  <a:pt x="51" y="74"/>
                </a:lnTo>
                <a:lnTo>
                  <a:pt x="51" y="72"/>
                </a:lnTo>
                <a:lnTo>
                  <a:pt x="51" y="71"/>
                </a:lnTo>
                <a:lnTo>
                  <a:pt x="51" y="70"/>
                </a:lnTo>
                <a:lnTo>
                  <a:pt x="51" y="69"/>
                </a:lnTo>
                <a:lnTo>
                  <a:pt x="51" y="69"/>
                </a:lnTo>
                <a:lnTo>
                  <a:pt x="51" y="66"/>
                </a:lnTo>
                <a:lnTo>
                  <a:pt x="52" y="63"/>
                </a:lnTo>
                <a:lnTo>
                  <a:pt x="53" y="61"/>
                </a:lnTo>
                <a:lnTo>
                  <a:pt x="53" y="59"/>
                </a:lnTo>
                <a:lnTo>
                  <a:pt x="55" y="57"/>
                </a:lnTo>
                <a:lnTo>
                  <a:pt x="56" y="56"/>
                </a:lnTo>
                <a:lnTo>
                  <a:pt x="58" y="54"/>
                </a:lnTo>
                <a:lnTo>
                  <a:pt x="59" y="53"/>
                </a:lnTo>
                <a:lnTo>
                  <a:pt x="61" y="53"/>
                </a:lnTo>
                <a:lnTo>
                  <a:pt x="62" y="52"/>
                </a:lnTo>
                <a:lnTo>
                  <a:pt x="64" y="51"/>
                </a:lnTo>
                <a:lnTo>
                  <a:pt x="65" y="51"/>
                </a:lnTo>
                <a:lnTo>
                  <a:pt x="66" y="51"/>
                </a:lnTo>
                <a:lnTo>
                  <a:pt x="67" y="51"/>
                </a:lnTo>
                <a:lnTo>
                  <a:pt x="67" y="51"/>
                </a:lnTo>
                <a:lnTo>
                  <a:pt x="68" y="51"/>
                </a:lnTo>
                <a:lnTo>
                  <a:pt x="69" y="51"/>
                </a:lnTo>
                <a:close/>
                <a:moveTo>
                  <a:pt x="129" y="51"/>
                </a:moveTo>
                <a:lnTo>
                  <a:pt x="129" y="51"/>
                </a:lnTo>
                <a:lnTo>
                  <a:pt x="131" y="51"/>
                </a:lnTo>
                <a:lnTo>
                  <a:pt x="131" y="51"/>
                </a:lnTo>
                <a:lnTo>
                  <a:pt x="132" y="51"/>
                </a:lnTo>
                <a:lnTo>
                  <a:pt x="134" y="52"/>
                </a:lnTo>
                <a:lnTo>
                  <a:pt x="135" y="53"/>
                </a:lnTo>
                <a:lnTo>
                  <a:pt x="137" y="53"/>
                </a:lnTo>
                <a:lnTo>
                  <a:pt x="139" y="54"/>
                </a:lnTo>
                <a:lnTo>
                  <a:pt x="140" y="56"/>
                </a:lnTo>
                <a:lnTo>
                  <a:pt x="142" y="57"/>
                </a:lnTo>
                <a:lnTo>
                  <a:pt x="143" y="59"/>
                </a:lnTo>
                <a:lnTo>
                  <a:pt x="144" y="61"/>
                </a:lnTo>
                <a:lnTo>
                  <a:pt x="145" y="63"/>
                </a:lnTo>
                <a:lnTo>
                  <a:pt x="145" y="66"/>
                </a:lnTo>
                <a:lnTo>
                  <a:pt x="145" y="69"/>
                </a:lnTo>
                <a:lnTo>
                  <a:pt x="145" y="69"/>
                </a:lnTo>
                <a:lnTo>
                  <a:pt x="145" y="70"/>
                </a:lnTo>
                <a:lnTo>
                  <a:pt x="146" y="71"/>
                </a:lnTo>
                <a:lnTo>
                  <a:pt x="146" y="72"/>
                </a:lnTo>
                <a:lnTo>
                  <a:pt x="146" y="74"/>
                </a:lnTo>
                <a:lnTo>
                  <a:pt x="146" y="75"/>
                </a:lnTo>
                <a:lnTo>
                  <a:pt x="145" y="77"/>
                </a:lnTo>
                <a:lnTo>
                  <a:pt x="145" y="79"/>
                </a:lnTo>
                <a:lnTo>
                  <a:pt x="145" y="81"/>
                </a:lnTo>
                <a:lnTo>
                  <a:pt x="145" y="83"/>
                </a:lnTo>
                <a:lnTo>
                  <a:pt x="144" y="85"/>
                </a:lnTo>
                <a:lnTo>
                  <a:pt x="143" y="87"/>
                </a:lnTo>
                <a:lnTo>
                  <a:pt x="142" y="89"/>
                </a:lnTo>
                <a:lnTo>
                  <a:pt x="141" y="91"/>
                </a:lnTo>
                <a:lnTo>
                  <a:pt x="139" y="93"/>
                </a:lnTo>
                <a:lnTo>
                  <a:pt x="138" y="94"/>
                </a:lnTo>
                <a:lnTo>
                  <a:pt x="136" y="95"/>
                </a:lnTo>
                <a:lnTo>
                  <a:pt x="134" y="96"/>
                </a:lnTo>
                <a:lnTo>
                  <a:pt x="131" y="96"/>
                </a:lnTo>
                <a:lnTo>
                  <a:pt x="128" y="97"/>
                </a:lnTo>
                <a:lnTo>
                  <a:pt x="128" y="97"/>
                </a:lnTo>
                <a:lnTo>
                  <a:pt x="125" y="96"/>
                </a:lnTo>
                <a:lnTo>
                  <a:pt x="123" y="96"/>
                </a:lnTo>
                <a:lnTo>
                  <a:pt x="121" y="95"/>
                </a:lnTo>
                <a:lnTo>
                  <a:pt x="118" y="94"/>
                </a:lnTo>
                <a:lnTo>
                  <a:pt x="117" y="93"/>
                </a:lnTo>
                <a:lnTo>
                  <a:pt x="115" y="91"/>
                </a:lnTo>
                <a:lnTo>
                  <a:pt x="114" y="89"/>
                </a:lnTo>
                <a:lnTo>
                  <a:pt x="113" y="87"/>
                </a:lnTo>
                <a:lnTo>
                  <a:pt x="113" y="85"/>
                </a:lnTo>
                <a:lnTo>
                  <a:pt x="112" y="83"/>
                </a:lnTo>
                <a:lnTo>
                  <a:pt x="112" y="81"/>
                </a:lnTo>
                <a:lnTo>
                  <a:pt x="111" y="79"/>
                </a:lnTo>
                <a:lnTo>
                  <a:pt x="111" y="77"/>
                </a:lnTo>
                <a:lnTo>
                  <a:pt x="111" y="75"/>
                </a:lnTo>
                <a:lnTo>
                  <a:pt x="111" y="74"/>
                </a:lnTo>
                <a:lnTo>
                  <a:pt x="111" y="72"/>
                </a:lnTo>
                <a:lnTo>
                  <a:pt x="111" y="71"/>
                </a:lnTo>
                <a:lnTo>
                  <a:pt x="111" y="70"/>
                </a:lnTo>
                <a:lnTo>
                  <a:pt x="111" y="69"/>
                </a:lnTo>
                <a:lnTo>
                  <a:pt x="111" y="69"/>
                </a:lnTo>
                <a:lnTo>
                  <a:pt x="111" y="66"/>
                </a:lnTo>
                <a:lnTo>
                  <a:pt x="112" y="63"/>
                </a:lnTo>
                <a:lnTo>
                  <a:pt x="113" y="61"/>
                </a:lnTo>
                <a:lnTo>
                  <a:pt x="113" y="59"/>
                </a:lnTo>
                <a:lnTo>
                  <a:pt x="115" y="57"/>
                </a:lnTo>
                <a:lnTo>
                  <a:pt x="116" y="56"/>
                </a:lnTo>
                <a:lnTo>
                  <a:pt x="118" y="54"/>
                </a:lnTo>
                <a:lnTo>
                  <a:pt x="119" y="53"/>
                </a:lnTo>
                <a:lnTo>
                  <a:pt x="121" y="53"/>
                </a:lnTo>
                <a:lnTo>
                  <a:pt x="123" y="52"/>
                </a:lnTo>
                <a:lnTo>
                  <a:pt x="124" y="51"/>
                </a:lnTo>
                <a:lnTo>
                  <a:pt x="125" y="51"/>
                </a:lnTo>
                <a:lnTo>
                  <a:pt x="126" y="51"/>
                </a:lnTo>
                <a:lnTo>
                  <a:pt x="127" y="51"/>
                </a:lnTo>
                <a:lnTo>
                  <a:pt x="127" y="51"/>
                </a:lnTo>
                <a:lnTo>
                  <a:pt x="128" y="51"/>
                </a:lnTo>
                <a:lnTo>
                  <a:pt x="129" y="51"/>
                </a:lnTo>
                <a:close/>
                <a:moveTo>
                  <a:pt x="189" y="51"/>
                </a:moveTo>
                <a:lnTo>
                  <a:pt x="189" y="51"/>
                </a:lnTo>
                <a:lnTo>
                  <a:pt x="190" y="51"/>
                </a:lnTo>
                <a:lnTo>
                  <a:pt x="191" y="51"/>
                </a:lnTo>
                <a:lnTo>
                  <a:pt x="192" y="51"/>
                </a:lnTo>
                <a:lnTo>
                  <a:pt x="194" y="52"/>
                </a:lnTo>
                <a:lnTo>
                  <a:pt x="195" y="53"/>
                </a:lnTo>
                <a:lnTo>
                  <a:pt x="197" y="53"/>
                </a:lnTo>
                <a:lnTo>
                  <a:pt x="198" y="54"/>
                </a:lnTo>
                <a:lnTo>
                  <a:pt x="200" y="56"/>
                </a:lnTo>
                <a:lnTo>
                  <a:pt x="202" y="57"/>
                </a:lnTo>
                <a:lnTo>
                  <a:pt x="203" y="59"/>
                </a:lnTo>
                <a:lnTo>
                  <a:pt x="203" y="61"/>
                </a:lnTo>
                <a:lnTo>
                  <a:pt x="205" y="63"/>
                </a:lnTo>
                <a:lnTo>
                  <a:pt x="205" y="66"/>
                </a:lnTo>
                <a:lnTo>
                  <a:pt x="205" y="69"/>
                </a:lnTo>
                <a:lnTo>
                  <a:pt x="205" y="69"/>
                </a:lnTo>
                <a:lnTo>
                  <a:pt x="205" y="70"/>
                </a:lnTo>
                <a:lnTo>
                  <a:pt x="206" y="71"/>
                </a:lnTo>
                <a:lnTo>
                  <a:pt x="206" y="72"/>
                </a:lnTo>
                <a:lnTo>
                  <a:pt x="206" y="74"/>
                </a:lnTo>
                <a:lnTo>
                  <a:pt x="205" y="75"/>
                </a:lnTo>
                <a:lnTo>
                  <a:pt x="205" y="77"/>
                </a:lnTo>
                <a:lnTo>
                  <a:pt x="205" y="79"/>
                </a:lnTo>
                <a:lnTo>
                  <a:pt x="205" y="81"/>
                </a:lnTo>
                <a:lnTo>
                  <a:pt x="205" y="83"/>
                </a:lnTo>
                <a:lnTo>
                  <a:pt x="204" y="85"/>
                </a:lnTo>
                <a:lnTo>
                  <a:pt x="203" y="87"/>
                </a:lnTo>
                <a:lnTo>
                  <a:pt x="202" y="89"/>
                </a:lnTo>
                <a:lnTo>
                  <a:pt x="201" y="91"/>
                </a:lnTo>
                <a:lnTo>
                  <a:pt x="199" y="93"/>
                </a:lnTo>
                <a:lnTo>
                  <a:pt x="198" y="94"/>
                </a:lnTo>
                <a:lnTo>
                  <a:pt x="195" y="95"/>
                </a:lnTo>
                <a:lnTo>
                  <a:pt x="194" y="96"/>
                </a:lnTo>
                <a:lnTo>
                  <a:pt x="191" y="96"/>
                </a:lnTo>
                <a:lnTo>
                  <a:pt x="188" y="97"/>
                </a:lnTo>
                <a:lnTo>
                  <a:pt x="188" y="97"/>
                </a:lnTo>
                <a:lnTo>
                  <a:pt x="185" y="96"/>
                </a:lnTo>
                <a:lnTo>
                  <a:pt x="183" y="96"/>
                </a:lnTo>
                <a:lnTo>
                  <a:pt x="180" y="95"/>
                </a:lnTo>
                <a:lnTo>
                  <a:pt x="178" y="94"/>
                </a:lnTo>
                <a:lnTo>
                  <a:pt x="177" y="93"/>
                </a:lnTo>
                <a:lnTo>
                  <a:pt x="175" y="91"/>
                </a:lnTo>
                <a:lnTo>
                  <a:pt x="174" y="89"/>
                </a:lnTo>
                <a:lnTo>
                  <a:pt x="173" y="87"/>
                </a:lnTo>
                <a:lnTo>
                  <a:pt x="173" y="85"/>
                </a:lnTo>
                <a:lnTo>
                  <a:pt x="172" y="83"/>
                </a:lnTo>
                <a:lnTo>
                  <a:pt x="172" y="81"/>
                </a:lnTo>
                <a:lnTo>
                  <a:pt x="171" y="79"/>
                </a:lnTo>
                <a:lnTo>
                  <a:pt x="171" y="77"/>
                </a:lnTo>
                <a:lnTo>
                  <a:pt x="171" y="75"/>
                </a:lnTo>
                <a:lnTo>
                  <a:pt x="171" y="74"/>
                </a:lnTo>
                <a:lnTo>
                  <a:pt x="171" y="72"/>
                </a:lnTo>
                <a:lnTo>
                  <a:pt x="171" y="71"/>
                </a:lnTo>
                <a:lnTo>
                  <a:pt x="171" y="70"/>
                </a:lnTo>
                <a:lnTo>
                  <a:pt x="171" y="69"/>
                </a:lnTo>
                <a:lnTo>
                  <a:pt x="171" y="69"/>
                </a:lnTo>
                <a:lnTo>
                  <a:pt x="171" y="66"/>
                </a:lnTo>
                <a:lnTo>
                  <a:pt x="172" y="63"/>
                </a:lnTo>
                <a:lnTo>
                  <a:pt x="173" y="61"/>
                </a:lnTo>
                <a:lnTo>
                  <a:pt x="173" y="59"/>
                </a:lnTo>
                <a:lnTo>
                  <a:pt x="175" y="57"/>
                </a:lnTo>
                <a:lnTo>
                  <a:pt x="177" y="56"/>
                </a:lnTo>
                <a:lnTo>
                  <a:pt x="178" y="54"/>
                </a:lnTo>
                <a:lnTo>
                  <a:pt x="180" y="53"/>
                </a:lnTo>
                <a:lnTo>
                  <a:pt x="181" y="53"/>
                </a:lnTo>
                <a:lnTo>
                  <a:pt x="182" y="52"/>
                </a:lnTo>
                <a:lnTo>
                  <a:pt x="184" y="51"/>
                </a:lnTo>
                <a:lnTo>
                  <a:pt x="185" y="51"/>
                </a:lnTo>
                <a:lnTo>
                  <a:pt x="186" y="51"/>
                </a:lnTo>
                <a:lnTo>
                  <a:pt x="187" y="51"/>
                </a:lnTo>
                <a:lnTo>
                  <a:pt x="188" y="51"/>
                </a:lnTo>
                <a:lnTo>
                  <a:pt x="188" y="51"/>
                </a:lnTo>
                <a:lnTo>
                  <a:pt x="189" y="51"/>
                </a:lnTo>
                <a:close/>
                <a:moveTo>
                  <a:pt x="98" y="0"/>
                </a:moveTo>
                <a:lnTo>
                  <a:pt x="99" y="0"/>
                </a:lnTo>
                <a:lnTo>
                  <a:pt x="100" y="0"/>
                </a:lnTo>
                <a:lnTo>
                  <a:pt x="101" y="1"/>
                </a:lnTo>
                <a:lnTo>
                  <a:pt x="102" y="1"/>
                </a:lnTo>
                <a:lnTo>
                  <a:pt x="104" y="1"/>
                </a:lnTo>
                <a:lnTo>
                  <a:pt x="105" y="2"/>
                </a:lnTo>
                <a:lnTo>
                  <a:pt x="107" y="3"/>
                </a:lnTo>
                <a:lnTo>
                  <a:pt x="108" y="4"/>
                </a:lnTo>
                <a:lnTo>
                  <a:pt x="110" y="4"/>
                </a:lnTo>
                <a:lnTo>
                  <a:pt x="111" y="6"/>
                </a:lnTo>
                <a:lnTo>
                  <a:pt x="112" y="8"/>
                </a:lnTo>
                <a:lnTo>
                  <a:pt x="113" y="10"/>
                </a:lnTo>
                <a:lnTo>
                  <a:pt x="114" y="12"/>
                </a:lnTo>
                <a:lnTo>
                  <a:pt x="115" y="15"/>
                </a:lnTo>
                <a:lnTo>
                  <a:pt x="115" y="19"/>
                </a:lnTo>
                <a:lnTo>
                  <a:pt x="115" y="19"/>
                </a:lnTo>
                <a:lnTo>
                  <a:pt x="115" y="19"/>
                </a:lnTo>
                <a:lnTo>
                  <a:pt x="115" y="20"/>
                </a:lnTo>
                <a:lnTo>
                  <a:pt x="115" y="21"/>
                </a:lnTo>
                <a:lnTo>
                  <a:pt x="115" y="23"/>
                </a:lnTo>
                <a:lnTo>
                  <a:pt x="115" y="24"/>
                </a:lnTo>
                <a:lnTo>
                  <a:pt x="115" y="26"/>
                </a:lnTo>
                <a:lnTo>
                  <a:pt x="115" y="28"/>
                </a:lnTo>
                <a:lnTo>
                  <a:pt x="114" y="30"/>
                </a:lnTo>
                <a:lnTo>
                  <a:pt x="114" y="32"/>
                </a:lnTo>
                <a:lnTo>
                  <a:pt x="113" y="34"/>
                </a:lnTo>
                <a:lnTo>
                  <a:pt x="112" y="36"/>
                </a:lnTo>
                <a:lnTo>
                  <a:pt x="112" y="38"/>
                </a:lnTo>
                <a:lnTo>
                  <a:pt x="110" y="40"/>
                </a:lnTo>
                <a:lnTo>
                  <a:pt x="108" y="42"/>
                </a:lnTo>
                <a:lnTo>
                  <a:pt x="107" y="43"/>
                </a:lnTo>
                <a:lnTo>
                  <a:pt x="105" y="45"/>
                </a:lnTo>
                <a:lnTo>
                  <a:pt x="103" y="45"/>
                </a:lnTo>
                <a:lnTo>
                  <a:pt x="101" y="46"/>
                </a:lnTo>
                <a:lnTo>
                  <a:pt x="97" y="46"/>
                </a:lnTo>
                <a:lnTo>
                  <a:pt x="97" y="46"/>
                </a:lnTo>
                <a:lnTo>
                  <a:pt x="94" y="46"/>
                </a:lnTo>
                <a:lnTo>
                  <a:pt x="92" y="45"/>
                </a:lnTo>
                <a:lnTo>
                  <a:pt x="90" y="45"/>
                </a:lnTo>
                <a:lnTo>
                  <a:pt x="88" y="43"/>
                </a:lnTo>
                <a:lnTo>
                  <a:pt x="86" y="42"/>
                </a:lnTo>
                <a:lnTo>
                  <a:pt x="85" y="40"/>
                </a:lnTo>
                <a:lnTo>
                  <a:pt x="83" y="38"/>
                </a:lnTo>
                <a:lnTo>
                  <a:pt x="83" y="36"/>
                </a:lnTo>
                <a:lnTo>
                  <a:pt x="82" y="34"/>
                </a:lnTo>
                <a:lnTo>
                  <a:pt x="81" y="32"/>
                </a:lnTo>
                <a:lnTo>
                  <a:pt x="81" y="30"/>
                </a:lnTo>
                <a:lnTo>
                  <a:pt x="80" y="28"/>
                </a:lnTo>
                <a:lnTo>
                  <a:pt x="80" y="26"/>
                </a:lnTo>
                <a:lnTo>
                  <a:pt x="80" y="24"/>
                </a:lnTo>
                <a:lnTo>
                  <a:pt x="80" y="23"/>
                </a:lnTo>
                <a:lnTo>
                  <a:pt x="80" y="21"/>
                </a:lnTo>
                <a:lnTo>
                  <a:pt x="80" y="20"/>
                </a:lnTo>
                <a:lnTo>
                  <a:pt x="80" y="19"/>
                </a:lnTo>
                <a:lnTo>
                  <a:pt x="80" y="19"/>
                </a:lnTo>
                <a:lnTo>
                  <a:pt x="80" y="19"/>
                </a:lnTo>
                <a:lnTo>
                  <a:pt x="80" y="15"/>
                </a:lnTo>
                <a:lnTo>
                  <a:pt x="81" y="12"/>
                </a:lnTo>
                <a:lnTo>
                  <a:pt x="82" y="10"/>
                </a:lnTo>
                <a:lnTo>
                  <a:pt x="83" y="8"/>
                </a:lnTo>
                <a:lnTo>
                  <a:pt x="84" y="6"/>
                </a:lnTo>
                <a:lnTo>
                  <a:pt x="86" y="5"/>
                </a:lnTo>
                <a:lnTo>
                  <a:pt x="87" y="4"/>
                </a:lnTo>
                <a:lnTo>
                  <a:pt x="89" y="3"/>
                </a:lnTo>
                <a:lnTo>
                  <a:pt x="90" y="2"/>
                </a:lnTo>
                <a:lnTo>
                  <a:pt x="92" y="1"/>
                </a:lnTo>
                <a:lnTo>
                  <a:pt x="93" y="1"/>
                </a:lnTo>
                <a:lnTo>
                  <a:pt x="94" y="1"/>
                </a:lnTo>
                <a:lnTo>
                  <a:pt x="96" y="0"/>
                </a:lnTo>
                <a:lnTo>
                  <a:pt x="96" y="0"/>
                </a:lnTo>
                <a:lnTo>
                  <a:pt x="97" y="0"/>
                </a:lnTo>
                <a:lnTo>
                  <a:pt x="97" y="0"/>
                </a:lnTo>
                <a:lnTo>
                  <a:pt x="98" y="0"/>
                </a:lnTo>
                <a:close/>
                <a:moveTo>
                  <a:pt x="158" y="0"/>
                </a:moveTo>
                <a:lnTo>
                  <a:pt x="159" y="0"/>
                </a:lnTo>
                <a:lnTo>
                  <a:pt x="160" y="0"/>
                </a:lnTo>
                <a:lnTo>
                  <a:pt x="161" y="1"/>
                </a:lnTo>
                <a:lnTo>
                  <a:pt x="162" y="1"/>
                </a:lnTo>
                <a:lnTo>
                  <a:pt x="164" y="1"/>
                </a:lnTo>
                <a:lnTo>
                  <a:pt x="165" y="2"/>
                </a:lnTo>
                <a:lnTo>
                  <a:pt x="167" y="3"/>
                </a:lnTo>
                <a:lnTo>
                  <a:pt x="168" y="4"/>
                </a:lnTo>
                <a:lnTo>
                  <a:pt x="169" y="4"/>
                </a:lnTo>
                <a:lnTo>
                  <a:pt x="171" y="6"/>
                </a:lnTo>
                <a:lnTo>
                  <a:pt x="172" y="8"/>
                </a:lnTo>
                <a:lnTo>
                  <a:pt x="173" y="10"/>
                </a:lnTo>
                <a:lnTo>
                  <a:pt x="174" y="12"/>
                </a:lnTo>
                <a:lnTo>
                  <a:pt x="175" y="15"/>
                </a:lnTo>
                <a:lnTo>
                  <a:pt x="175" y="19"/>
                </a:lnTo>
                <a:lnTo>
                  <a:pt x="175" y="19"/>
                </a:lnTo>
                <a:lnTo>
                  <a:pt x="175" y="19"/>
                </a:lnTo>
                <a:lnTo>
                  <a:pt x="175" y="20"/>
                </a:lnTo>
                <a:lnTo>
                  <a:pt x="175" y="21"/>
                </a:lnTo>
                <a:lnTo>
                  <a:pt x="175" y="23"/>
                </a:lnTo>
                <a:lnTo>
                  <a:pt x="175" y="24"/>
                </a:lnTo>
                <a:lnTo>
                  <a:pt x="175" y="26"/>
                </a:lnTo>
                <a:lnTo>
                  <a:pt x="175" y="28"/>
                </a:lnTo>
                <a:lnTo>
                  <a:pt x="174" y="30"/>
                </a:lnTo>
                <a:lnTo>
                  <a:pt x="174" y="32"/>
                </a:lnTo>
                <a:lnTo>
                  <a:pt x="173" y="34"/>
                </a:lnTo>
                <a:lnTo>
                  <a:pt x="172" y="36"/>
                </a:lnTo>
                <a:lnTo>
                  <a:pt x="172" y="38"/>
                </a:lnTo>
                <a:lnTo>
                  <a:pt x="170" y="40"/>
                </a:lnTo>
                <a:lnTo>
                  <a:pt x="169" y="42"/>
                </a:lnTo>
                <a:lnTo>
                  <a:pt x="167" y="43"/>
                </a:lnTo>
                <a:lnTo>
                  <a:pt x="166" y="45"/>
                </a:lnTo>
                <a:lnTo>
                  <a:pt x="163" y="45"/>
                </a:lnTo>
                <a:lnTo>
                  <a:pt x="161" y="46"/>
                </a:lnTo>
                <a:lnTo>
                  <a:pt x="158" y="46"/>
                </a:lnTo>
                <a:lnTo>
                  <a:pt x="158" y="46"/>
                </a:lnTo>
                <a:lnTo>
                  <a:pt x="154" y="46"/>
                </a:lnTo>
                <a:lnTo>
                  <a:pt x="152" y="45"/>
                </a:lnTo>
                <a:lnTo>
                  <a:pt x="150" y="45"/>
                </a:lnTo>
                <a:lnTo>
                  <a:pt x="148" y="43"/>
                </a:lnTo>
                <a:lnTo>
                  <a:pt x="147" y="42"/>
                </a:lnTo>
                <a:lnTo>
                  <a:pt x="145" y="40"/>
                </a:lnTo>
                <a:lnTo>
                  <a:pt x="144" y="38"/>
                </a:lnTo>
                <a:lnTo>
                  <a:pt x="143" y="36"/>
                </a:lnTo>
                <a:lnTo>
                  <a:pt x="142" y="34"/>
                </a:lnTo>
                <a:lnTo>
                  <a:pt x="142" y="32"/>
                </a:lnTo>
                <a:lnTo>
                  <a:pt x="141" y="30"/>
                </a:lnTo>
                <a:lnTo>
                  <a:pt x="141" y="28"/>
                </a:lnTo>
                <a:lnTo>
                  <a:pt x="140" y="26"/>
                </a:lnTo>
                <a:lnTo>
                  <a:pt x="140" y="24"/>
                </a:lnTo>
                <a:lnTo>
                  <a:pt x="140" y="23"/>
                </a:lnTo>
                <a:lnTo>
                  <a:pt x="140" y="21"/>
                </a:lnTo>
                <a:lnTo>
                  <a:pt x="140" y="20"/>
                </a:lnTo>
                <a:lnTo>
                  <a:pt x="140" y="19"/>
                </a:lnTo>
                <a:lnTo>
                  <a:pt x="140" y="19"/>
                </a:lnTo>
                <a:lnTo>
                  <a:pt x="140" y="19"/>
                </a:lnTo>
                <a:lnTo>
                  <a:pt x="141" y="15"/>
                </a:lnTo>
                <a:lnTo>
                  <a:pt x="141" y="12"/>
                </a:lnTo>
                <a:lnTo>
                  <a:pt x="142" y="10"/>
                </a:lnTo>
                <a:lnTo>
                  <a:pt x="143" y="8"/>
                </a:lnTo>
                <a:lnTo>
                  <a:pt x="145" y="6"/>
                </a:lnTo>
                <a:lnTo>
                  <a:pt x="146" y="5"/>
                </a:lnTo>
                <a:lnTo>
                  <a:pt x="147" y="4"/>
                </a:lnTo>
                <a:lnTo>
                  <a:pt x="149" y="3"/>
                </a:lnTo>
                <a:lnTo>
                  <a:pt x="150" y="2"/>
                </a:lnTo>
                <a:lnTo>
                  <a:pt x="151" y="1"/>
                </a:lnTo>
                <a:lnTo>
                  <a:pt x="153" y="1"/>
                </a:lnTo>
                <a:lnTo>
                  <a:pt x="154" y="1"/>
                </a:lnTo>
                <a:lnTo>
                  <a:pt x="156" y="0"/>
                </a:lnTo>
                <a:lnTo>
                  <a:pt x="156" y="0"/>
                </a:lnTo>
                <a:lnTo>
                  <a:pt x="157" y="0"/>
                </a:lnTo>
                <a:lnTo>
                  <a:pt x="158" y="0"/>
                </a:lnTo>
                <a:lnTo>
                  <a:pt x="158" y="0"/>
                </a:lnTo>
                <a:close/>
              </a:path>
            </a:pathLst>
          </a:custGeom>
          <a:solidFill>
            <a:schemeClr val="bg1"/>
          </a:solidFill>
          <a:ln>
            <a:noFill/>
          </a:ln>
        </p:spPr>
        <p:txBody>
          <a:bodyPr vert="horz" wrap="square" lIns="91404" tIns="45702" rIns="91404" bIns="45702" numCol="1" anchor="t" anchorCtr="0" compatLnSpc="1">
            <a:prstTxWarp prst="textNoShape">
              <a:avLst/>
            </a:prstTxWarp>
          </a:bodyPr>
          <a:lstStyle/>
          <a:p>
            <a:pPr defTabSz="914034" fontAlgn="base">
              <a:spcBef>
                <a:spcPct val="0"/>
              </a:spcBef>
              <a:spcAft>
                <a:spcPct val="0"/>
              </a:spcAft>
            </a:pPr>
            <a:endParaRPr lang="zh-CN" altLang="en-US" sz="1799">
              <a:solidFill>
                <a:srgbClr val="000000"/>
              </a:solidFill>
              <a:latin typeface="思源黑体 Normal" panose="020B0400000000000000" pitchFamily="34" charset="-122"/>
              <a:ea typeface="思源黑体 Normal" panose="020B0400000000000000" pitchFamily="34" charset="-122"/>
            </a:endParaRPr>
          </a:p>
        </p:txBody>
      </p:sp>
      <p:sp>
        <p:nvSpPr>
          <p:cNvPr id="3" name="613131">
            <a:extLst>
              <a:ext uri="{FF2B5EF4-FFF2-40B4-BE49-F238E27FC236}">
                <a16:creationId xmlns:a16="http://schemas.microsoft.com/office/drawing/2014/main" id="{5A951BD2-8F5A-FB9E-55C8-39825A54DD30}"/>
              </a:ext>
            </a:extLst>
          </p:cNvPr>
          <p:cNvSpPr/>
          <p:nvPr/>
        </p:nvSpPr>
        <p:spPr>
          <a:xfrm>
            <a:off x="3418994" y="1034960"/>
            <a:ext cx="5827236"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直播创业的形式和技巧</a:t>
            </a:r>
          </a:p>
        </p:txBody>
      </p:sp>
    </p:spTree>
    <p:extLst>
      <p:ext uri="{BB962C8B-B14F-4D97-AF65-F5344CB8AC3E}">
        <p14:creationId xmlns:p14="http://schemas.microsoft.com/office/powerpoint/2010/main" val="2093468751"/>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692901">
            <a:extLst>
              <a:ext uri="{FF2B5EF4-FFF2-40B4-BE49-F238E27FC236}">
                <a16:creationId xmlns:a16="http://schemas.microsoft.com/office/drawing/2014/main" id="{0B99473E-33DB-4D07-97AF-51E229611847}"/>
              </a:ext>
            </a:extLst>
          </p:cNvPr>
          <p:cNvSpPr/>
          <p:nvPr/>
        </p:nvSpPr>
        <p:spPr bwMode="auto">
          <a:xfrm>
            <a:off x="1462835" y="2162750"/>
            <a:ext cx="4293877" cy="1572178"/>
          </a:xfrm>
          <a:prstGeom prst="rect">
            <a:avLst/>
          </a:prstGeom>
          <a:solidFill>
            <a:schemeClr val="accent2">
              <a:lumMod val="20000"/>
              <a:lumOff val="80000"/>
            </a:scheme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034" fontAlgn="base">
              <a:spcBef>
                <a:spcPct val="0"/>
              </a:spcBef>
              <a:spcAft>
                <a:spcPct val="0"/>
              </a:spcAft>
            </a:pPr>
            <a:endParaRPr lang="zh-CN" altLang="en-US" sz="1799">
              <a:solidFill>
                <a:srgbClr val="000000"/>
              </a:solidFill>
              <a:latin typeface="思源黑体 Normal" panose="020B0400000000000000" pitchFamily="34" charset="-122"/>
              <a:ea typeface="思源黑体 Normal" panose="020B0400000000000000" pitchFamily="34" charset="-122"/>
            </a:endParaRPr>
          </a:p>
        </p:txBody>
      </p:sp>
      <p:sp>
        <p:nvSpPr>
          <p:cNvPr id="36" name="963421">
            <a:extLst>
              <a:ext uri="{FF2B5EF4-FFF2-40B4-BE49-F238E27FC236}">
                <a16:creationId xmlns:a16="http://schemas.microsoft.com/office/drawing/2014/main" id="{37143D36-9E12-458F-8BAE-6AC1AA1E45AE}"/>
              </a:ext>
            </a:extLst>
          </p:cNvPr>
          <p:cNvSpPr/>
          <p:nvPr/>
        </p:nvSpPr>
        <p:spPr bwMode="auto">
          <a:xfrm>
            <a:off x="1462835" y="4309537"/>
            <a:ext cx="9270911" cy="1572178"/>
          </a:xfrm>
          <a:prstGeom prst="rect">
            <a:avLst/>
          </a:prstGeom>
          <a:solidFill>
            <a:srgbClr val="FFF4D1"/>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034" fontAlgn="base">
              <a:spcBef>
                <a:spcPct val="0"/>
              </a:spcBef>
              <a:spcAft>
                <a:spcPct val="0"/>
              </a:spcAft>
            </a:pPr>
            <a:endParaRPr lang="zh-CN" altLang="en-US" sz="1799">
              <a:solidFill>
                <a:srgbClr val="000000"/>
              </a:solidFill>
              <a:latin typeface="思源黑体 Normal" panose="020B0400000000000000" pitchFamily="34" charset="-122"/>
              <a:ea typeface="思源黑体 Normal" panose="020B0400000000000000" pitchFamily="34" charset="-122"/>
            </a:endParaRPr>
          </a:p>
        </p:txBody>
      </p:sp>
      <p:sp>
        <p:nvSpPr>
          <p:cNvPr id="37" name="808602">
            <a:extLst>
              <a:ext uri="{FF2B5EF4-FFF2-40B4-BE49-F238E27FC236}">
                <a16:creationId xmlns:a16="http://schemas.microsoft.com/office/drawing/2014/main" id="{326D90DC-D75B-4067-AC37-432C3B963703}"/>
              </a:ext>
            </a:extLst>
          </p:cNvPr>
          <p:cNvSpPr/>
          <p:nvPr/>
        </p:nvSpPr>
        <p:spPr bwMode="auto">
          <a:xfrm>
            <a:off x="6527879" y="2162750"/>
            <a:ext cx="4205867" cy="1941216"/>
          </a:xfrm>
          <a:prstGeom prst="rect">
            <a:avLst/>
          </a:prstGeom>
          <a:solidFill>
            <a:schemeClr val="accent2">
              <a:lumMod val="20000"/>
              <a:lumOff val="80000"/>
            </a:scheme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034" fontAlgn="base">
              <a:spcBef>
                <a:spcPct val="0"/>
              </a:spcBef>
              <a:spcAft>
                <a:spcPct val="0"/>
              </a:spcAft>
            </a:pPr>
            <a:endParaRPr lang="zh-CN" altLang="en-US" sz="1799">
              <a:solidFill>
                <a:srgbClr val="000000"/>
              </a:solidFill>
              <a:latin typeface="思源黑体 Normal" panose="020B0400000000000000" pitchFamily="34" charset="-122"/>
              <a:ea typeface="思源黑体 Normal" panose="020B0400000000000000" pitchFamily="34" charset="-122"/>
            </a:endParaRPr>
          </a:p>
        </p:txBody>
      </p:sp>
      <p:sp>
        <p:nvSpPr>
          <p:cNvPr id="74" name="759043">
            <a:extLst>
              <a:ext uri="{FF2B5EF4-FFF2-40B4-BE49-F238E27FC236}">
                <a16:creationId xmlns:a16="http://schemas.microsoft.com/office/drawing/2014/main" id="{43F0987B-9C38-45E4-AEB2-F44FE121E740}"/>
              </a:ext>
            </a:extLst>
          </p:cNvPr>
          <p:cNvSpPr/>
          <p:nvPr/>
        </p:nvSpPr>
        <p:spPr>
          <a:xfrm>
            <a:off x="1550846" y="2369554"/>
            <a:ext cx="4097607" cy="1366336"/>
          </a:xfrm>
          <a:prstGeom prst="rect">
            <a:avLst/>
          </a:prstGeom>
          <a:noFill/>
        </p:spPr>
        <p:txBody>
          <a:bodyPr wrap="square">
            <a:spAutoFit/>
          </a:bodyPr>
          <a:lstStyle/>
          <a:p>
            <a:pPr marL="285636" indent="-285636" algn="just" defTabSz="914034" fontAlgn="base">
              <a:lnSpc>
                <a:spcPct val="120000"/>
              </a:lnSpc>
              <a:spcBef>
                <a:spcPct val="0"/>
              </a:spcBef>
              <a:spcAft>
                <a:spcPct val="0"/>
              </a:spcAft>
              <a:buFont typeface="Wingdings" panose="05000000000000000000" pitchFamily="2" charset="2"/>
              <a:buChar char="l"/>
            </a:pPr>
            <a:r>
              <a:rPr lang="en-US" altLang="zh-CN" sz="1399" dirty="0">
                <a:solidFill>
                  <a:srgbClr val="000000"/>
                </a:solidFill>
                <a:latin typeface="思源黑体 Normal" panose="020B0400000000000000" pitchFamily="34" charset="-122"/>
                <a:ea typeface="思源黑体 Normal" panose="020B0400000000000000" pitchFamily="34" charset="-122"/>
                <a:sym typeface="+mn-lt"/>
              </a:rPr>
              <a:t>《2022—2023</a:t>
            </a:r>
            <a:r>
              <a:rPr lang="zh-CN" altLang="en-US" sz="1399" dirty="0">
                <a:solidFill>
                  <a:srgbClr val="000000"/>
                </a:solidFill>
                <a:latin typeface="思源黑体 Normal" panose="020B0400000000000000" pitchFamily="34" charset="-122"/>
                <a:ea typeface="思源黑体 Normal" panose="020B0400000000000000" pitchFamily="34" charset="-122"/>
                <a:sym typeface="+mn-lt"/>
              </a:rPr>
              <a:t>年国家乡村振兴重点帮扶县“农村青年主播”培育工作方案</a:t>
            </a:r>
            <a:r>
              <a:rPr lang="en-US" altLang="zh-CN" sz="1399" dirty="0">
                <a:solidFill>
                  <a:srgbClr val="000000"/>
                </a:solidFill>
                <a:latin typeface="思源黑体 Normal" panose="020B0400000000000000" pitchFamily="34" charset="-122"/>
                <a:ea typeface="思源黑体 Normal" panose="020B0400000000000000" pitchFamily="34" charset="-122"/>
                <a:sym typeface="+mn-lt"/>
              </a:rPr>
              <a:t>》</a:t>
            </a:r>
          </a:p>
          <a:p>
            <a:pPr marL="285636" indent="-285636" algn="just" defTabSz="914034" fontAlgn="base">
              <a:lnSpc>
                <a:spcPct val="120000"/>
              </a:lnSpc>
              <a:spcBef>
                <a:spcPct val="0"/>
              </a:spcBef>
              <a:spcAft>
                <a:spcPct val="0"/>
              </a:spcAft>
              <a:buFont typeface="Wingdings" panose="05000000000000000000" pitchFamily="2" charset="2"/>
              <a:buChar char="l"/>
            </a:pPr>
            <a:r>
              <a:rPr lang="zh-CN" altLang="en-US" sz="1399" dirty="0">
                <a:solidFill>
                  <a:srgbClr val="000000"/>
                </a:solidFill>
                <a:latin typeface="思源黑体 Normal" panose="020B0400000000000000" pitchFamily="34" charset="-122"/>
                <a:ea typeface="思源黑体 Normal" panose="020B0400000000000000" pitchFamily="34" charset="-122"/>
                <a:sym typeface="+mn-lt"/>
              </a:rPr>
              <a:t>农村青年主播</a:t>
            </a:r>
            <a:endParaRPr lang="en-US" altLang="zh-CN" sz="1399" dirty="0">
              <a:solidFill>
                <a:srgbClr val="000000"/>
              </a:solidFill>
              <a:latin typeface="思源黑体 Normal" panose="020B0400000000000000" pitchFamily="34" charset="-122"/>
              <a:ea typeface="思源黑体 Normal" panose="020B0400000000000000" pitchFamily="34" charset="-122"/>
              <a:sym typeface="+mn-lt"/>
            </a:endParaRPr>
          </a:p>
          <a:p>
            <a:pPr marL="285636" indent="-285636" algn="just" defTabSz="914034" fontAlgn="base">
              <a:lnSpc>
                <a:spcPct val="120000"/>
              </a:lnSpc>
              <a:spcBef>
                <a:spcPct val="0"/>
              </a:spcBef>
              <a:spcAft>
                <a:spcPct val="0"/>
              </a:spcAft>
              <a:buFont typeface="Wingdings" panose="05000000000000000000" pitchFamily="2" charset="2"/>
              <a:buChar char="l"/>
            </a:pPr>
            <a:r>
              <a:rPr lang="zh-CN" altLang="en-US" sz="1399" dirty="0">
                <a:solidFill>
                  <a:srgbClr val="000000"/>
                </a:solidFill>
                <a:latin typeface="思源黑体 Normal" panose="020B0400000000000000" pitchFamily="34" charset="-122"/>
                <a:ea typeface="思源黑体 Normal" panose="020B0400000000000000" pitchFamily="34" charset="-122"/>
                <a:sym typeface="+mn-lt"/>
              </a:rPr>
              <a:t>掌握短视频和直播“新农技”</a:t>
            </a:r>
            <a:endParaRPr lang="en-US" altLang="zh-CN" sz="1399" dirty="0">
              <a:solidFill>
                <a:srgbClr val="000000"/>
              </a:solidFill>
              <a:latin typeface="思源黑体 Normal" panose="020B0400000000000000" pitchFamily="34" charset="-122"/>
              <a:ea typeface="思源黑体 Normal" panose="020B0400000000000000" pitchFamily="34" charset="-122"/>
              <a:sym typeface="+mn-lt"/>
            </a:endParaRPr>
          </a:p>
          <a:p>
            <a:pPr marL="285636" indent="-285636" algn="just" defTabSz="914034" fontAlgn="base">
              <a:lnSpc>
                <a:spcPct val="120000"/>
              </a:lnSpc>
              <a:spcBef>
                <a:spcPct val="0"/>
              </a:spcBef>
              <a:spcAft>
                <a:spcPct val="0"/>
              </a:spcAft>
              <a:buFont typeface="Wingdings" panose="05000000000000000000" pitchFamily="2" charset="2"/>
              <a:buChar char="l"/>
            </a:pPr>
            <a:r>
              <a:rPr lang="zh-CN" altLang="en-US" sz="1399" dirty="0">
                <a:solidFill>
                  <a:srgbClr val="000000"/>
                </a:solidFill>
                <a:latin typeface="思源黑体 Normal" panose="020B0400000000000000" pitchFamily="34" charset="-122"/>
                <a:ea typeface="思源黑体 Normal" panose="020B0400000000000000" pitchFamily="34" charset="-122"/>
                <a:sym typeface="+mn-lt"/>
              </a:rPr>
              <a:t>带动农民增收致富和宣传推广乡村发展</a:t>
            </a:r>
          </a:p>
        </p:txBody>
      </p:sp>
      <p:sp>
        <p:nvSpPr>
          <p:cNvPr id="75" name="594224">
            <a:extLst>
              <a:ext uri="{FF2B5EF4-FFF2-40B4-BE49-F238E27FC236}">
                <a16:creationId xmlns:a16="http://schemas.microsoft.com/office/drawing/2014/main" id="{629CFD26-5759-4014-B801-A109B82A073C}"/>
              </a:ext>
            </a:extLst>
          </p:cNvPr>
          <p:cNvSpPr/>
          <p:nvPr/>
        </p:nvSpPr>
        <p:spPr>
          <a:xfrm>
            <a:off x="1550845" y="4562468"/>
            <a:ext cx="9048963" cy="1366336"/>
          </a:xfrm>
          <a:prstGeom prst="rect">
            <a:avLst/>
          </a:prstGeom>
          <a:noFill/>
        </p:spPr>
        <p:txBody>
          <a:bodyPr wrap="square">
            <a:spAutoFit/>
          </a:bodyPr>
          <a:lstStyle/>
          <a:p>
            <a:pPr marL="285636" indent="-285636" algn="just" defTabSz="914034" fontAlgn="base">
              <a:lnSpc>
                <a:spcPct val="120000"/>
              </a:lnSpc>
              <a:spcBef>
                <a:spcPct val="0"/>
              </a:spcBef>
              <a:spcAft>
                <a:spcPct val="0"/>
              </a:spcAft>
              <a:buFont typeface="Wingdings" panose="05000000000000000000" pitchFamily="2" charset="2"/>
              <a:buChar char="l"/>
            </a:pPr>
            <a:r>
              <a:rPr lang="en-US" altLang="zh-CN" sz="1399" dirty="0">
                <a:solidFill>
                  <a:srgbClr val="000000"/>
                </a:solidFill>
                <a:latin typeface="思源黑体 Normal" panose="020B0400000000000000" pitchFamily="34" charset="-122"/>
                <a:ea typeface="思源黑体 Normal" panose="020B0400000000000000" pitchFamily="34" charset="-122"/>
                <a:sym typeface="+mn-lt"/>
              </a:rPr>
              <a:t>2023</a:t>
            </a:r>
            <a:r>
              <a:rPr lang="zh-CN" altLang="en-US" sz="1399" dirty="0">
                <a:solidFill>
                  <a:srgbClr val="000000"/>
                </a:solidFill>
                <a:latin typeface="思源黑体 Normal" panose="020B0400000000000000" pitchFamily="34" charset="-122"/>
                <a:ea typeface="思源黑体 Normal" panose="020B0400000000000000" pitchFamily="34" charset="-122"/>
                <a:sym typeface="+mn-lt"/>
              </a:rPr>
              <a:t>年的中央一号文件首次提出“实施农村电商高质量发展工程，推进县域电商直播基地建设，发展乡村土特产网络销售”，深入实施“数商兴农”和“互联网</a:t>
            </a:r>
            <a:r>
              <a:rPr lang="en-US" altLang="zh-CN" sz="1399" dirty="0">
                <a:solidFill>
                  <a:srgbClr val="000000"/>
                </a:solidFill>
                <a:latin typeface="思源黑体 Normal" panose="020B0400000000000000" pitchFamily="34" charset="-122"/>
                <a:ea typeface="思源黑体 Normal" panose="020B0400000000000000" pitchFamily="34" charset="-122"/>
                <a:sym typeface="+mn-lt"/>
              </a:rPr>
              <a:t>+”</a:t>
            </a:r>
            <a:r>
              <a:rPr lang="zh-CN" altLang="en-US" sz="1399" dirty="0">
                <a:solidFill>
                  <a:srgbClr val="000000"/>
                </a:solidFill>
                <a:latin typeface="思源黑体 Normal" panose="020B0400000000000000" pitchFamily="34" charset="-122"/>
                <a:ea typeface="思源黑体 Normal" panose="020B0400000000000000" pitchFamily="34" charset="-122"/>
                <a:sym typeface="+mn-lt"/>
              </a:rPr>
              <a:t>农产品出村进城工程</a:t>
            </a:r>
            <a:endParaRPr lang="en-US" altLang="zh-CN" sz="1399" dirty="0">
              <a:solidFill>
                <a:srgbClr val="000000"/>
              </a:solidFill>
              <a:latin typeface="思源黑体 Normal" panose="020B0400000000000000" pitchFamily="34" charset="-122"/>
              <a:ea typeface="思源黑体 Normal" panose="020B0400000000000000" pitchFamily="34" charset="-122"/>
              <a:sym typeface="+mn-lt"/>
            </a:endParaRPr>
          </a:p>
          <a:p>
            <a:pPr marL="285636" indent="-285636" algn="just" defTabSz="914034" fontAlgn="base">
              <a:lnSpc>
                <a:spcPct val="120000"/>
              </a:lnSpc>
              <a:spcBef>
                <a:spcPct val="0"/>
              </a:spcBef>
              <a:spcAft>
                <a:spcPct val="0"/>
              </a:spcAft>
              <a:buFont typeface="Wingdings" panose="05000000000000000000" pitchFamily="2" charset="2"/>
              <a:buChar char="l"/>
            </a:pPr>
            <a:r>
              <a:rPr lang="zh-CN" altLang="en-US" sz="1399" dirty="0">
                <a:solidFill>
                  <a:srgbClr val="000000"/>
                </a:solidFill>
                <a:latin typeface="思源黑体 Normal" panose="020B0400000000000000" pitchFamily="34" charset="-122"/>
                <a:ea typeface="思源黑体 Normal" panose="020B0400000000000000" pitchFamily="34" charset="-122"/>
                <a:sym typeface="+mn-lt"/>
              </a:rPr>
              <a:t>中国优质农产品供给不足与产品缺乏销路的供需矛盾长期存在，农货电商平台为解决农产品供需矛盾提供了新思路。</a:t>
            </a:r>
            <a:endParaRPr lang="en-US" altLang="zh-CN" sz="1399" dirty="0">
              <a:solidFill>
                <a:srgbClr val="000000"/>
              </a:solidFill>
              <a:latin typeface="思源黑体 Normal" panose="020B0400000000000000" pitchFamily="34" charset="-122"/>
              <a:ea typeface="思源黑体 Normal" panose="020B0400000000000000" pitchFamily="34" charset="-122"/>
              <a:sym typeface="+mn-lt"/>
            </a:endParaRPr>
          </a:p>
          <a:p>
            <a:pPr marL="285636" indent="-285636" algn="just" defTabSz="914034" fontAlgn="base">
              <a:lnSpc>
                <a:spcPct val="120000"/>
              </a:lnSpc>
              <a:spcBef>
                <a:spcPct val="0"/>
              </a:spcBef>
              <a:spcAft>
                <a:spcPct val="0"/>
              </a:spcAft>
              <a:buFont typeface="Wingdings" panose="05000000000000000000" pitchFamily="2" charset="2"/>
              <a:buChar char="l"/>
            </a:pPr>
            <a:r>
              <a:rPr lang="zh-CN" altLang="en-US" sz="1399" dirty="0">
                <a:solidFill>
                  <a:srgbClr val="000000"/>
                </a:solidFill>
                <a:latin typeface="思源黑体 Normal" panose="020B0400000000000000" pitchFamily="34" charset="-122"/>
                <a:ea typeface="思源黑体 Normal" panose="020B0400000000000000" pitchFamily="34" charset="-122"/>
                <a:sym typeface="+mn-lt"/>
              </a:rPr>
              <a:t>各大电商平台、直播电商通过变革农产品供应链推动农业高质量发展。</a:t>
            </a:r>
          </a:p>
        </p:txBody>
      </p:sp>
      <p:sp>
        <p:nvSpPr>
          <p:cNvPr id="76" name="965644">
            <a:extLst>
              <a:ext uri="{FF2B5EF4-FFF2-40B4-BE49-F238E27FC236}">
                <a16:creationId xmlns:a16="http://schemas.microsoft.com/office/drawing/2014/main" id="{944FC925-4697-4087-A61D-6E8C686507B1}"/>
              </a:ext>
            </a:extLst>
          </p:cNvPr>
          <p:cNvSpPr/>
          <p:nvPr/>
        </p:nvSpPr>
        <p:spPr>
          <a:xfrm>
            <a:off x="6709631" y="2400005"/>
            <a:ext cx="3890177" cy="1883144"/>
          </a:xfrm>
          <a:prstGeom prst="rect">
            <a:avLst/>
          </a:prstGeom>
          <a:noFill/>
        </p:spPr>
        <p:txBody>
          <a:bodyPr wrap="square">
            <a:spAutoFit/>
          </a:bodyPr>
          <a:lstStyle/>
          <a:p>
            <a:pPr marL="285636" indent="-285636" algn="just" defTabSz="914034" fontAlgn="base">
              <a:lnSpc>
                <a:spcPct val="120000"/>
              </a:lnSpc>
              <a:spcBef>
                <a:spcPct val="0"/>
              </a:spcBef>
              <a:spcAft>
                <a:spcPct val="0"/>
              </a:spcAft>
              <a:buFont typeface="Wingdings" panose="05000000000000000000" pitchFamily="2" charset="2"/>
              <a:buChar char="l"/>
            </a:pPr>
            <a:r>
              <a:rPr lang="zh-CN" altLang="en-US" sz="1399" dirty="0">
                <a:solidFill>
                  <a:srgbClr val="000000"/>
                </a:solidFill>
                <a:latin typeface="思源黑体 Normal" panose="020B0400000000000000" pitchFamily="34" charset="-122"/>
                <a:ea typeface="思源黑体 Normal" panose="020B0400000000000000" pitchFamily="34" charset="-122"/>
                <a:sym typeface="+mn-lt"/>
              </a:rPr>
              <a:t>加强政策支持</a:t>
            </a:r>
          </a:p>
          <a:p>
            <a:pPr marL="285636" indent="-285636" algn="just" defTabSz="914034" fontAlgn="base">
              <a:lnSpc>
                <a:spcPct val="120000"/>
              </a:lnSpc>
              <a:spcBef>
                <a:spcPct val="0"/>
              </a:spcBef>
              <a:spcAft>
                <a:spcPct val="0"/>
              </a:spcAft>
              <a:buFont typeface="Wingdings" panose="05000000000000000000" pitchFamily="2" charset="2"/>
              <a:buChar char="l"/>
            </a:pPr>
            <a:r>
              <a:rPr lang="zh-CN" altLang="en-US" sz="1399" dirty="0">
                <a:solidFill>
                  <a:srgbClr val="000000"/>
                </a:solidFill>
                <a:latin typeface="思源黑体 Normal" panose="020B0400000000000000" pitchFamily="34" charset="-122"/>
                <a:ea typeface="思源黑体 Normal" panose="020B0400000000000000" pitchFamily="34" charset="-122"/>
                <a:sym typeface="+mn-lt"/>
              </a:rPr>
              <a:t>加大营销推介</a:t>
            </a:r>
          </a:p>
          <a:p>
            <a:pPr marL="285636" indent="-285636" algn="just" defTabSz="914034" fontAlgn="base">
              <a:lnSpc>
                <a:spcPct val="120000"/>
              </a:lnSpc>
              <a:spcBef>
                <a:spcPct val="0"/>
              </a:spcBef>
              <a:spcAft>
                <a:spcPct val="0"/>
              </a:spcAft>
              <a:buFont typeface="Wingdings" panose="05000000000000000000" pitchFamily="2" charset="2"/>
              <a:buChar char="l"/>
            </a:pPr>
            <a:r>
              <a:rPr lang="zh-CN" altLang="en-US" sz="1399" dirty="0">
                <a:solidFill>
                  <a:srgbClr val="000000"/>
                </a:solidFill>
                <a:latin typeface="思源黑体 Normal" panose="020B0400000000000000" pitchFamily="34" charset="-122"/>
                <a:ea typeface="思源黑体 Normal" panose="020B0400000000000000" pitchFamily="34" charset="-122"/>
                <a:sym typeface="+mn-lt"/>
              </a:rPr>
              <a:t>推动渠道对接</a:t>
            </a:r>
          </a:p>
          <a:p>
            <a:pPr marL="285636" indent="-285636" algn="just" defTabSz="914034" fontAlgn="base">
              <a:lnSpc>
                <a:spcPct val="120000"/>
              </a:lnSpc>
              <a:spcBef>
                <a:spcPct val="0"/>
              </a:spcBef>
              <a:spcAft>
                <a:spcPct val="0"/>
              </a:spcAft>
              <a:buFont typeface="Wingdings" panose="05000000000000000000" pitchFamily="2" charset="2"/>
              <a:buChar char="l"/>
            </a:pPr>
            <a:r>
              <a:rPr lang="zh-CN" altLang="en-US" sz="1399" dirty="0">
                <a:solidFill>
                  <a:srgbClr val="000000"/>
                </a:solidFill>
                <a:latin typeface="思源黑体 Normal" panose="020B0400000000000000" pitchFamily="34" charset="-122"/>
                <a:ea typeface="思源黑体 Normal" panose="020B0400000000000000" pitchFamily="34" charset="-122"/>
                <a:sym typeface="+mn-lt"/>
              </a:rPr>
              <a:t>开展中国农业品牌全球行</a:t>
            </a:r>
          </a:p>
          <a:p>
            <a:pPr marL="285636" indent="-285636" algn="just" defTabSz="914034" fontAlgn="base">
              <a:lnSpc>
                <a:spcPct val="120000"/>
              </a:lnSpc>
              <a:spcBef>
                <a:spcPct val="0"/>
              </a:spcBef>
              <a:spcAft>
                <a:spcPct val="0"/>
              </a:spcAft>
              <a:buFont typeface="Wingdings" panose="05000000000000000000" pitchFamily="2" charset="2"/>
              <a:buChar char="l"/>
            </a:pPr>
            <a:r>
              <a:rPr lang="zh-CN" altLang="en-US" sz="1399" dirty="0">
                <a:solidFill>
                  <a:srgbClr val="000000"/>
                </a:solidFill>
                <a:latin typeface="思源黑体 Normal" panose="020B0400000000000000" pitchFamily="34" charset="-122"/>
                <a:ea typeface="思源黑体 Normal" panose="020B0400000000000000" pitchFamily="34" charset="-122"/>
                <a:sym typeface="+mn-lt"/>
              </a:rPr>
              <a:t>加大金融扶持</a:t>
            </a:r>
          </a:p>
          <a:p>
            <a:pPr marL="285636" indent="-285636" algn="just" defTabSz="914034" fontAlgn="base">
              <a:lnSpc>
                <a:spcPct val="120000"/>
              </a:lnSpc>
              <a:spcBef>
                <a:spcPct val="0"/>
              </a:spcBef>
              <a:spcAft>
                <a:spcPct val="0"/>
              </a:spcAft>
              <a:buFont typeface="Wingdings" panose="05000000000000000000" pitchFamily="2" charset="2"/>
              <a:buChar char="l"/>
            </a:pPr>
            <a:r>
              <a:rPr lang="zh-CN" altLang="en-US" sz="1399" dirty="0">
                <a:solidFill>
                  <a:srgbClr val="000000"/>
                </a:solidFill>
                <a:latin typeface="思源黑体 Normal" panose="020B0400000000000000" pitchFamily="34" charset="-122"/>
                <a:ea typeface="思源黑体 Normal" panose="020B0400000000000000" pitchFamily="34" charset="-122"/>
                <a:sym typeface="+mn-lt"/>
              </a:rPr>
              <a:t>推动消费促进</a:t>
            </a:r>
          </a:p>
          <a:p>
            <a:pPr marL="285636" indent="-285636" algn="just" defTabSz="914034" fontAlgn="base">
              <a:lnSpc>
                <a:spcPct val="120000"/>
              </a:lnSpc>
              <a:spcBef>
                <a:spcPct val="0"/>
              </a:spcBef>
              <a:spcAft>
                <a:spcPct val="0"/>
              </a:spcAft>
              <a:buFont typeface="Wingdings" panose="05000000000000000000" pitchFamily="2" charset="2"/>
              <a:buChar char="l"/>
            </a:pPr>
            <a:endParaRPr lang="zh-CN" altLang="en-US" sz="1399" dirty="0">
              <a:solidFill>
                <a:srgbClr val="000000"/>
              </a:solidFill>
              <a:latin typeface="思源黑体 Normal" panose="020B0400000000000000" pitchFamily="34" charset="-122"/>
              <a:ea typeface="思源黑体 Normal" panose="020B0400000000000000" pitchFamily="34" charset="-122"/>
              <a:sym typeface="+mn-lt"/>
            </a:endParaRPr>
          </a:p>
        </p:txBody>
      </p:sp>
      <p:sp>
        <p:nvSpPr>
          <p:cNvPr id="78" name="172245">
            <a:extLst>
              <a:ext uri="{FF2B5EF4-FFF2-40B4-BE49-F238E27FC236}">
                <a16:creationId xmlns:a16="http://schemas.microsoft.com/office/drawing/2014/main" id="{D5AEFA5D-2E33-4F26-82EB-E43FB2CA6589}"/>
              </a:ext>
            </a:extLst>
          </p:cNvPr>
          <p:cNvSpPr/>
          <p:nvPr/>
        </p:nvSpPr>
        <p:spPr bwMode="auto">
          <a:xfrm>
            <a:off x="1661883" y="1925295"/>
            <a:ext cx="2975431" cy="403880"/>
          </a:xfrm>
          <a:prstGeom prst="roundRect">
            <a:avLst>
              <a:gd name="adj" fmla="val 50000"/>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zh-CN" altLang="en-US" sz="1799" dirty="0">
                <a:solidFill>
                  <a:srgbClr val="FFFFFF"/>
                </a:solidFill>
                <a:latin typeface="思源黑体 Normal" panose="020B0400000000000000" pitchFamily="34" charset="-122"/>
                <a:ea typeface="思源黑体 Normal" panose="020B0400000000000000" pitchFamily="34" charset="-122"/>
              </a:rPr>
              <a:t>农村电商创业直播人才</a:t>
            </a:r>
          </a:p>
        </p:txBody>
      </p:sp>
      <p:sp>
        <p:nvSpPr>
          <p:cNvPr id="79" name="444765">
            <a:extLst>
              <a:ext uri="{FF2B5EF4-FFF2-40B4-BE49-F238E27FC236}">
                <a16:creationId xmlns:a16="http://schemas.microsoft.com/office/drawing/2014/main" id="{71C604F1-25F3-4651-AA89-26445A9E245D}"/>
              </a:ext>
            </a:extLst>
          </p:cNvPr>
          <p:cNvSpPr/>
          <p:nvPr/>
        </p:nvSpPr>
        <p:spPr bwMode="auto">
          <a:xfrm>
            <a:off x="1661883" y="4103966"/>
            <a:ext cx="3050076" cy="403880"/>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zh-CN" altLang="en-US" sz="1999" dirty="0">
                <a:solidFill>
                  <a:srgbClr val="FFFFFF"/>
                </a:solidFill>
                <a:latin typeface="思源黑体 Normal" panose="020B0400000000000000" pitchFamily="34" charset="-122"/>
                <a:ea typeface="思源黑体 Normal" panose="020B0400000000000000" pitchFamily="34" charset="-122"/>
              </a:rPr>
              <a:t>农村电商创业直播平台</a:t>
            </a:r>
          </a:p>
        </p:txBody>
      </p:sp>
      <p:sp>
        <p:nvSpPr>
          <p:cNvPr id="80" name="816184">
            <a:extLst>
              <a:ext uri="{FF2B5EF4-FFF2-40B4-BE49-F238E27FC236}">
                <a16:creationId xmlns:a16="http://schemas.microsoft.com/office/drawing/2014/main" id="{8EA72AE5-EA14-424D-A298-3907CF4A7A8F}"/>
              </a:ext>
            </a:extLst>
          </p:cNvPr>
          <p:cNvSpPr/>
          <p:nvPr/>
        </p:nvSpPr>
        <p:spPr bwMode="auto">
          <a:xfrm>
            <a:off x="6596404" y="1925295"/>
            <a:ext cx="2975431" cy="403880"/>
          </a:xfrm>
          <a:prstGeom prst="roundRect">
            <a:avLst>
              <a:gd name="adj" fmla="val 50000"/>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zh-CN" altLang="en-US" sz="1799" dirty="0">
                <a:solidFill>
                  <a:srgbClr val="FFFFFF"/>
                </a:solidFill>
                <a:latin typeface="思源黑体 Normal" panose="020B0400000000000000" pitchFamily="34" charset="-122"/>
                <a:ea typeface="思源黑体 Normal" panose="020B0400000000000000" pitchFamily="34" charset="-122"/>
              </a:rPr>
              <a:t>农村电商创业直播产品</a:t>
            </a:r>
          </a:p>
        </p:txBody>
      </p:sp>
      <p:sp>
        <p:nvSpPr>
          <p:cNvPr id="3" name="613131">
            <a:extLst>
              <a:ext uri="{FF2B5EF4-FFF2-40B4-BE49-F238E27FC236}">
                <a16:creationId xmlns:a16="http://schemas.microsoft.com/office/drawing/2014/main" id="{2BF00056-6F2D-2C94-8C0D-DB6EA8E762B0}"/>
              </a:ext>
            </a:extLst>
          </p:cNvPr>
          <p:cNvSpPr/>
          <p:nvPr/>
        </p:nvSpPr>
        <p:spPr>
          <a:xfrm>
            <a:off x="3418994" y="1034960"/>
            <a:ext cx="5827236"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农村电商直播创业模式</a:t>
            </a:r>
          </a:p>
        </p:txBody>
      </p:sp>
    </p:spTree>
    <p:extLst>
      <p:ext uri="{BB962C8B-B14F-4D97-AF65-F5344CB8AC3E}">
        <p14:creationId xmlns:p14="http://schemas.microsoft.com/office/powerpoint/2010/main" val="2094766778"/>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F2DD4E3-7EDB-4C5B-A4ED-C04FCD7B34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4264" y="-964351"/>
            <a:ext cx="9981862" cy="7459966"/>
          </a:xfrm>
          <a:prstGeom prst="rect">
            <a:avLst/>
          </a:prstGeom>
        </p:spPr>
      </p:pic>
      <p:sp>
        <p:nvSpPr>
          <p:cNvPr id="3" name="文本框 2">
            <a:extLst>
              <a:ext uri="{FF2B5EF4-FFF2-40B4-BE49-F238E27FC236}">
                <a16:creationId xmlns:a16="http://schemas.microsoft.com/office/drawing/2014/main" id="{2EFB6B22-AD79-4D42-93EF-F2191749455C}"/>
              </a:ext>
            </a:extLst>
          </p:cNvPr>
          <p:cNvSpPr txBox="1"/>
          <p:nvPr/>
        </p:nvSpPr>
        <p:spPr>
          <a:xfrm>
            <a:off x="2667476" y="1920720"/>
            <a:ext cx="1648208" cy="1508105"/>
          </a:xfrm>
          <a:prstGeom prst="rect">
            <a:avLst/>
          </a:prstGeom>
          <a:noFill/>
        </p:spPr>
        <p:txBody>
          <a:bodyPr wrap="none" rtlCol="0">
            <a:spAutoFit/>
          </a:bodyPr>
          <a:lstStyle/>
          <a:p>
            <a:pPr defTabSz="914034" fontAlgn="base">
              <a:spcBef>
                <a:spcPct val="0"/>
              </a:spcBef>
              <a:spcAft>
                <a:spcPct val="0"/>
              </a:spcAft>
            </a:pPr>
            <a:r>
              <a:rPr kumimoji="1" lang="en-US" altLang="zh-CN" sz="3200" b="1" dirty="0">
                <a:solidFill>
                  <a:schemeClr val="bg1"/>
                </a:solidFill>
                <a:latin typeface="优设标题黑" panose="00000500000000000000" pitchFamily="2" charset="-122"/>
                <a:ea typeface="优设标题黑" panose="00000500000000000000" pitchFamily="2" charset="-122"/>
              </a:rPr>
              <a:t>PART </a:t>
            </a:r>
          </a:p>
          <a:p>
            <a:pPr defTabSz="914034" fontAlgn="base">
              <a:spcBef>
                <a:spcPct val="0"/>
              </a:spcBef>
              <a:spcAft>
                <a:spcPct val="0"/>
              </a:spcAft>
            </a:pPr>
            <a:r>
              <a:rPr kumimoji="1" lang="en-US" altLang="zh-CN" sz="6000" b="1" dirty="0">
                <a:solidFill>
                  <a:schemeClr val="bg1"/>
                </a:solidFill>
                <a:latin typeface="优设标题黑" panose="00000500000000000000" pitchFamily="2" charset="-122"/>
                <a:ea typeface="优设标题黑" panose="00000500000000000000" pitchFamily="2" charset="-122"/>
              </a:rPr>
              <a:t>04</a:t>
            </a:r>
            <a:endParaRPr kumimoji="1" lang="zh-CN" altLang="en-US" sz="3200" b="1" dirty="0">
              <a:solidFill>
                <a:schemeClr val="bg1"/>
              </a:solidFill>
              <a:latin typeface="优设标题黑" panose="00000500000000000000" pitchFamily="2" charset="-122"/>
              <a:ea typeface="优设标题黑" panose="00000500000000000000" pitchFamily="2" charset="-122"/>
            </a:endParaRPr>
          </a:p>
        </p:txBody>
      </p:sp>
      <p:sp>
        <p:nvSpPr>
          <p:cNvPr id="16" name="矩形 15">
            <a:extLst>
              <a:ext uri="{FF2B5EF4-FFF2-40B4-BE49-F238E27FC236}">
                <a16:creationId xmlns:a16="http://schemas.microsoft.com/office/drawing/2014/main" id="{ED945FAC-3FB4-4968-BBCD-46D265848F80}"/>
              </a:ext>
            </a:extLst>
          </p:cNvPr>
          <p:cNvSpPr/>
          <p:nvPr/>
        </p:nvSpPr>
        <p:spPr>
          <a:xfrm>
            <a:off x="4401140" y="2015128"/>
            <a:ext cx="4927362" cy="1107547"/>
          </a:xfrm>
          <a:prstGeom prst="rect">
            <a:avLst/>
          </a:prstGeom>
        </p:spPr>
        <p:txBody>
          <a:bodyPr wrap="square">
            <a:spAutoFit/>
          </a:bodyPr>
          <a:lstStyle/>
          <a:p>
            <a:pPr algn="dist" defTabSz="914034" fontAlgn="base">
              <a:spcBef>
                <a:spcPct val="0"/>
              </a:spcBef>
              <a:spcAft>
                <a:spcPct val="0"/>
              </a:spcAft>
              <a:defRPr/>
            </a:pPr>
            <a:r>
              <a:rPr lang="zh-CN" altLang="en-US" sz="6597" b="1" dirty="0">
                <a:solidFill>
                  <a:srgbClr val="FFFFFF"/>
                </a:solidFill>
                <a:latin typeface="优设标题黑" panose="00000500000000000000" pitchFamily="2" charset="-122"/>
                <a:ea typeface="优设标题黑" panose="00000500000000000000" pitchFamily="2" charset="-122"/>
              </a:rPr>
              <a:t>实训任务</a:t>
            </a:r>
          </a:p>
        </p:txBody>
      </p:sp>
      <p:sp>
        <p:nvSpPr>
          <p:cNvPr id="17" name="文本框 16">
            <a:extLst>
              <a:ext uri="{FF2B5EF4-FFF2-40B4-BE49-F238E27FC236}">
                <a16:creationId xmlns:a16="http://schemas.microsoft.com/office/drawing/2014/main" id="{919E3E50-4486-49A5-A5E7-A04C69F944D7}"/>
              </a:ext>
            </a:extLst>
          </p:cNvPr>
          <p:cNvSpPr txBox="1"/>
          <p:nvPr/>
        </p:nvSpPr>
        <p:spPr>
          <a:xfrm>
            <a:off x="2420468" y="4427691"/>
            <a:ext cx="5110326" cy="295978"/>
          </a:xfrm>
          <a:prstGeom prst="rect">
            <a:avLst/>
          </a:prstGeom>
          <a:noFill/>
        </p:spPr>
        <p:txBody>
          <a:bodyPr wrap="square" rtlCol="0">
            <a:spAutoFit/>
          </a:bodyPr>
          <a:lstStyle/>
          <a:p>
            <a:pPr defTabSz="914034" fontAlgn="base">
              <a:lnSpc>
                <a:spcPct val="150000"/>
              </a:lnSpc>
              <a:spcBef>
                <a:spcPct val="0"/>
              </a:spcBef>
              <a:spcAft>
                <a:spcPct val="0"/>
              </a:spcAft>
            </a:pPr>
            <a:r>
              <a:rPr lang="en-US" altLang="zh-CN" sz="1000" dirty="0">
                <a:solidFill>
                  <a:srgbClr val="FFFFFF"/>
                </a:solidFill>
                <a:latin typeface="优设标题黑" panose="00000500000000000000" pitchFamily="2" charset="-122"/>
                <a:ea typeface="优设标题黑" panose="00000500000000000000" pitchFamily="2" charset="-122"/>
              </a:rPr>
              <a:t>Simulation Tasks</a:t>
            </a:r>
          </a:p>
        </p:txBody>
      </p:sp>
      <p:sp>
        <p:nvSpPr>
          <p:cNvPr id="28" name="664867">
            <a:extLst>
              <a:ext uri="{FF2B5EF4-FFF2-40B4-BE49-F238E27FC236}">
                <a16:creationId xmlns:a16="http://schemas.microsoft.com/office/drawing/2014/main" id="{D5657F55-3AE1-46EB-9DEE-E69FF5251B7A}"/>
              </a:ext>
            </a:extLst>
          </p:cNvPr>
          <p:cNvSpPr txBox="1"/>
          <p:nvPr/>
        </p:nvSpPr>
        <p:spPr>
          <a:xfrm>
            <a:off x="10131118" y="4878066"/>
            <a:ext cx="1894994" cy="369188"/>
          </a:xfrm>
          <a:prstGeom prst="rect">
            <a:avLst/>
          </a:prstGeom>
          <a:noFill/>
        </p:spPr>
        <p:txBody>
          <a:bodyPr wrap="square" rtlCol="0">
            <a:spAutoFit/>
          </a:body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实训目的</a:t>
            </a:r>
          </a:p>
        </p:txBody>
      </p:sp>
      <p:sp>
        <p:nvSpPr>
          <p:cNvPr id="29" name="036296">
            <a:extLst>
              <a:ext uri="{FF2B5EF4-FFF2-40B4-BE49-F238E27FC236}">
                <a16:creationId xmlns:a16="http://schemas.microsoft.com/office/drawing/2014/main" id="{3BE936F3-C5EE-4011-B4F7-AAD51A0F2130}"/>
              </a:ext>
            </a:extLst>
          </p:cNvPr>
          <p:cNvSpPr txBox="1"/>
          <p:nvPr/>
        </p:nvSpPr>
        <p:spPr>
          <a:xfrm>
            <a:off x="10131119" y="5826574"/>
            <a:ext cx="2547120" cy="369188"/>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实训报告</a:t>
            </a:r>
          </a:p>
        </p:txBody>
      </p:sp>
      <p:sp>
        <p:nvSpPr>
          <p:cNvPr id="30" name="871467">
            <a:extLst>
              <a:ext uri="{FF2B5EF4-FFF2-40B4-BE49-F238E27FC236}">
                <a16:creationId xmlns:a16="http://schemas.microsoft.com/office/drawing/2014/main" id="{1A36F464-429C-4BFA-B684-E30729F554C7}"/>
              </a:ext>
            </a:extLst>
          </p:cNvPr>
          <p:cNvSpPr txBox="1"/>
          <p:nvPr/>
        </p:nvSpPr>
        <p:spPr>
          <a:xfrm>
            <a:off x="10131118" y="5327897"/>
            <a:ext cx="2394163" cy="369188"/>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实训要求</a:t>
            </a:r>
          </a:p>
        </p:txBody>
      </p:sp>
    </p:spTree>
    <p:extLst>
      <p:ext uri="{BB962C8B-B14F-4D97-AF65-F5344CB8AC3E}">
        <p14:creationId xmlns:p14="http://schemas.microsoft.com/office/powerpoint/2010/main" val="18215832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linds(horizontal)">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045952">
            <a:extLst>
              <a:ext uri="{FF2B5EF4-FFF2-40B4-BE49-F238E27FC236}">
                <a16:creationId xmlns:a16="http://schemas.microsoft.com/office/drawing/2014/main" id="{3BF293E1-C822-4AFE-BB52-4D707046B016}"/>
              </a:ext>
            </a:extLst>
          </p:cNvPr>
          <p:cNvSpPr/>
          <p:nvPr/>
        </p:nvSpPr>
        <p:spPr>
          <a:xfrm>
            <a:off x="4926564" y="2766145"/>
            <a:ext cx="7529804" cy="2541530"/>
          </a:xfrm>
          <a:prstGeom prst="rect">
            <a:avLst/>
          </a:prstGeom>
          <a:noFill/>
        </p:spPr>
        <p:txBody>
          <a:bodyPr wrap="square" lIns="0" tIns="0" rIns="0" bIns="0">
            <a:spAutoFit/>
          </a:bodyPr>
          <a:lstStyle/>
          <a:p>
            <a:pPr algn="just" defTabSz="913668" fontAlgn="base">
              <a:lnSpc>
                <a:spcPct val="120000"/>
              </a:lnSpc>
              <a:spcBef>
                <a:spcPct val="0"/>
              </a:spcBef>
              <a:spcAft>
                <a:spcPct val="0"/>
              </a:spcAft>
            </a:pP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2800" dirty="0">
                <a:solidFill>
                  <a:schemeClr val="accent1">
                    <a:lumMod val="75000"/>
                  </a:schemeClr>
                </a:solidFill>
                <a:latin typeface="优设标题黑" panose="00000500000000000000" pitchFamily="2" charset="-122"/>
                <a:ea typeface="优设标题黑" panose="00000500000000000000" pitchFamily="2" charset="-122"/>
                <a:sym typeface="+mn-lt"/>
              </a:rPr>
              <a:t>1</a:t>
            </a: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）理解直播营销的发展现状与历程。</a:t>
            </a:r>
          </a:p>
          <a:p>
            <a:pPr algn="just" defTabSz="913668" fontAlgn="base">
              <a:lnSpc>
                <a:spcPct val="120000"/>
              </a:lnSpc>
              <a:spcBef>
                <a:spcPct val="0"/>
              </a:spcBef>
              <a:spcAft>
                <a:spcPct val="0"/>
              </a:spcAft>
            </a:pP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2800" dirty="0">
                <a:solidFill>
                  <a:schemeClr val="accent1">
                    <a:lumMod val="75000"/>
                  </a:schemeClr>
                </a:solidFill>
                <a:latin typeface="优设标题黑" panose="00000500000000000000" pitchFamily="2" charset="-122"/>
                <a:ea typeface="优设标题黑" panose="00000500000000000000" pitchFamily="2" charset="-122"/>
                <a:sym typeface="+mn-lt"/>
              </a:rPr>
              <a:t>2</a:t>
            </a: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）能够预判直播营销的未来趋势。</a:t>
            </a:r>
          </a:p>
          <a:p>
            <a:pPr algn="just" defTabSz="913668" fontAlgn="base">
              <a:lnSpc>
                <a:spcPct val="120000"/>
              </a:lnSpc>
              <a:spcBef>
                <a:spcPct val="0"/>
              </a:spcBef>
              <a:spcAft>
                <a:spcPct val="0"/>
              </a:spcAft>
            </a:pP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2800" dirty="0">
                <a:solidFill>
                  <a:schemeClr val="accent1">
                    <a:lumMod val="75000"/>
                  </a:schemeClr>
                </a:solidFill>
                <a:latin typeface="优设标题黑" panose="00000500000000000000" pitchFamily="2" charset="-122"/>
                <a:ea typeface="优设标题黑" panose="00000500000000000000" pitchFamily="2" charset="-122"/>
                <a:sym typeface="+mn-lt"/>
              </a:rPr>
              <a:t>3</a:t>
            </a: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）能够阐释直播营销的基本概念。</a:t>
            </a:r>
          </a:p>
          <a:p>
            <a:pPr algn="just" defTabSz="913668" fontAlgn="base">
              <a:lnSpc>
                <a:spcPct val="120000"/>
              </a:lnSpc>
              <a:spcBef>
                <a:spcPct val="0"/>
              </a:spcBef>
              <a:spcAft>
                <a:spcPct val="0"/>
              </a:spcAft>
            </a:pP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2800" dirty="0">
                <a:solidFill>
                  <a:schemeClr val="accent1">
                    <a:lumMod val="75000"/>
                  </a:schemeClr>
                </a:solidFill>
                <a:latin typeface="优设标题黑" panose="00000500000000000000" pitchFamily="2" charset="-122"/>
                <a:ea typeface="优设标题黑" panose="00000500000000000000" pitchFamily="2" charset="-122"/>
                <a:sym typeface="+mn-lt"/>
              </a:rPr>
              <a:t>4</a:t>
            </a: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）能对“直播</a:t>
            </a:r>
            <a:r>
              <a:rPr lang="en-US" altLang="zh-CN" sz="28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助农”有更多的思考。</a:t>
            </a:r>
          </a:p>
          <a:p>
            <a:pPr algn="just" defTabSz="913668" fontAlgn="base">
              <a:lnSpc>
                <a:spcPct val="120000"/>
              </a:lnSpc>
              <a:spcBef>
                <a:spcPct val="0"/>
              </a:spcBef>
              <a:spcAft>
                <a:spcPct val="0"/>
              </a:spcAft>
            </a:pP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a:t>
            </a:r>
            <a:r>
              <a:rPr lang="en-US" altLang="zh-CN" sz="2800" dirty="0">
                <a:solidFill>
                  <a:schemeClr val="accent1">
                    <a:lumMod val="75000"/>
                  </a:schemeClr>
                </a:solidFill>
                <a:latin typeface="优设标题黑" panose="00000500000000000000" pitchFamily="2" charset="-122"/>
                <a:ea typeface="优设标题黑" panose="00000500000000000000" pitchFamily="2" charset="-122"/>
                <a:sym typeface="+mn-lt"/>
              </a:rPr>
              <a:t>5</a:t>
            </a:r>
            <a:r>
              <a:rPr lang="zh-CN" altLang="en-US" sz="2800" dirty="0">
                <a:solidFill>
                  <a:schemeClr val="accent1">
                    <a:lumMod val="75000"/>
                  </a:schemeClr>
                </a:solidFill>
                <a:latin typeface="优设标题黑" panose="00000500000000000000" pitchFamily="2" charset="-122"/>
                <a:ea typeface="优设标题黑" panose="00000500000000000000" pitchFamily="2" charset="-122"/>
                <a:sym typeface="+mn-lt"/>
              </a:rPr>
              <a:t>）树立正确的直播价值观。</a:t>
            </a:r>
          </a:p>
        </p:txBody>
      </p:sp>
      <p:pic>
        <p:nvPicPr>
          <p:cNvPr id="6" name="图片 5">
            <a:extLst>
              <a:ext uri="{FF2B5EF4-FFF2-40B4-BE49-F238E27FC236}">
                <a16:creationId xmlns:a16="http://schemas.microsoft.com/office/drawing/2014/main" id="{3ADFF45A-AD97-7844-BAE2-44C5CB199B2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01283" y="2427994"/>
            <a:ext cx="4219440" cy="3780828"/>
          </a:xfrm>
          <a:prstGeom prst="rect">
            <a:avLst/>
          </a:prstGeom>
        </p:spPr>
      </p:pic>
      <p:sp>
        <p:nvSpPr>
          <p:cNvPr id="2" name="613131">
            <a:extLst>
              <a:ext uri="{FF2B5EF4-FFF2-40B4-BE49-F238E27FC236}">
                <a16:creationId xmlns:a16="http://schemas.microsoft.com/office/drawing/2014/main" id="{915DC91A-2D93-2859-CC14-498CB8B9A424}"/>
              </a:ext>
            </a:extLst>
          </p:cNvPr>
          <p:cNvSpPr/>
          <p:nvPr/>
        </p:nvSpPr>
        <p:spPr>
          <a:xfrm>
            <a:off x="4926564" y="1900552"/>
            <a:ext cx="3005952" cy="769441"/>
          </a:xfrm>
          <a:prstGeom prst="rect">
            <a:avLst/>
          </a:prstGeom>
        </p:spPr>
        <p:txBody>
          <a:bodyPr wrap="none">
            <a:spAutoFit/>
          </a:bodyPr>
          <a:lstStyle/>
          <a:p>
            <a:pPr algn="ctr" defTabSz="914034" fontAlgn="base">
              <a:spcBef>
                <a:spcPct val="0"/>
              </a:spcBef>
              <a:spcAft>
                <a:spcPct val="0"/>
              </a:spcAft>
            </a:pPr>
            <a:r>
              <a:rPr lang="zh-CN" altLang="en-US" sz="4400" dirty="0">
                <a:solidFill>
                  <a:schemeClr val="accent1">
                    <a:lumMod val="75000"/>
                  </a:schemeClr>
                </a:solidFill>
                <a:latin typeface="优设标题黑" panose="00000500000000000000" pitchFamily="2" charset="-122"/>
                <a:ea typeface="优设标题黑" panose="00000500000000000000" pitchFamily="2" charset="-122"/>
              </a:rPr>
              <a:t>实训目的：</a:t>
            </a:r>
          </a:p>
        </p:txBody>
      </p:sp>
      <p:sp>
        <p:nvSpPr>
          <p:cNvPr id="5" name="613131">
            <a:extLst>
              <a:ext uri="{FF2B5EF4-FFF2-40B4-BE49-F238E27FC236}">
                <a16:creationId xmlns:a16="http://schemas.microsoft.com/office/drawing/2014/main" id="{D30CD661-0BF1-5D42-51CC-99572110DEE0}"/>
              </a:ext>
            </a:extLst>
          </p:cNvPr>
          <p:cNvSpPr/>
          <p:nvPr/>
        </p:nvSpPr>
        <p:spPr>
          <a:xfrm>
            <a:off x="2290481" y="1034960"/>
            <a:ext cx="8084265"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实训任务一、设计直播创业计划</a:t>
            </a:r>
          </a:p>
        </p:txBody>
      </p:sp>
    </p:spTree>
    <p:extLst>
      <p:ext uri="{BB962C8B-B14F-4D97-AF65-F5344CB8AC3E}">
        <p14:creationId xmlns:p14="http://schemas.microsoft.com/office/powerpoint/2010/main" val="2950213258"/>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121658">
            <a:extLst>
              <a:ext uri="{FF2B5EF4-FFF2-40B4-BE49-F238E27FC236}">
                <a16:creationId xmlns:a16="http://schemas.microsoft.com/office/drawing/2014/main" id="{6A8FA582-AB00-44D3-B431-CE61C080A739}"/>
              </a:ext>
            </a:extLst>
          </p:cNvPr>
          <p:cNvSpPr txBox="1"/>
          <p:nvPr/>
        </p:nvSpPr>
        <p:spPr>
          <a:xfrm>
            <a:off x="2899497" y="2794864"/>
            <a:ext cx="7793087" cy="1692771"/>
          </a:xfrm>
          <a:prstGeom prst="rect">
            <a:avLst/>
          </a:prstGeom>
        </p:spPr>
        <p:txBody>
          <a:bodyPr wrap="square">
            <a:spAutoFit/>
          </a:bodyPr>
          <a:lstStyle>
            <a:defPPr>
              <a:defRPr lang="zh-CN"/>
            </a:defPPr>
            <a:lvl1pPr>
              <a:defRPr sz="2000" b="1">
                <a:latin typeface="微软雅黑" panose="020B0503020204020204" pitchFamily="34" charset="-122"/>
                <a:ea typeface="微软雅黑" panose="020B0503020204020204" pitchFamily="34" charset="-122"/>
                <a:cs typeface="+mn-ea"/>
              </a:defRPr>
            </a:lvl1pPr>
          </a:lstStyle>
          <a:p>
            <a:pPr defTabSz="914034" fontAlgn="base">
              <a:spcBef>
                <a:spcPts val="600"/>
              </a:spcBef>
              <a:spcAft>
                <a:spcPts val="600"/>
              </a:spcAft>
            </a:pPr>
            <a:r>
              <a:rPr lang="zh-CN" altLang="en-US" sz="2800" b="0" dirty="0">
                <a:solidFill>
                  <a:srgbClr val="000000"/>
                </a:solidFill>
                <a:latin typeface="优设标题黑" panose="00000500000000000000" pitchFamily="2" charset="-122"/>
                <a:ea typeface="优设标题黑" panose="00000500000000000000" pitchFamily="2" charset="-122"/>
              </a:rPr>
              <a:t>根据本节所学内容，进行思考：</a:t>
            </a:r>
            <a:endParaRPr lang="en-US" altLang="zh-CN" sz="2800" b="0" dirty="0">
              <a:solidFill>
                <a:srgbClr val="000000"/>
              </a:solidFill>
              <a:latin typeface="优设标题黑" panose="00000500000000000000" pitchFamily="2" charset="-122"/>
              <a:ea typeface="优设标题黑" panose="00000500000000000000" pitchFamily="2" charset="-122"/>
            </a:endParaRPr>
          </a:p>
          <a:p>
            <a:pPr defTabSz="914034" fontAlgn="base">
              <a:spcBef>
                <a:spcPts val="600"/>
              </a:spcBef>
              <a:spcAft>
                <a:spcPts val="600"/>
              </a:spcAft>
            </a:pPr>
            <a:r>
              <a:rPr lang="zh-CN" altLang="en-US" sz="2800" b="0" dirty="0">
                <a:solidFill>
                  <a:srgbClr val="000000"/>
                </a:solidFill>
                <a:latin typeface="优设标题黑" panose="00000500000000000000" pitchFamily="2" charset="-122"/>
                <a:ea typeface="优设标题黑" panose="00000500000000000000" pitchFamily="2" charset="-122"/>
              </a:rPr>
              <a:t>直播带货是一种怎样的销售模式，普通人能做吗？</a:t>
            </a:r>
            <a:endParaRPr lang="en-US" altLang="zh-CN" sz="2800" b="0" dirty="0">
              <a:solidFill>
                <a:srgbClr val="000000"/>
              </a:solidFill>
              <a:latin typeface="优设标题黑" panose="00000500000000000000" pitchFamily="2" charset="-122"/>
              <a:ea typeface="优设标题黑" panose="00000500000000000000" pitchFamily="2" charset="-122"/>
            </a:endParaRPr>
          </a:p>
          <a:p>
            <a:pPr defTabSz="914034" fontAlgn="base">
              <a:spcBef>
                <a:spcPts val="600"/>
              </a:spcBef>
              <a:spcAft>
                <a:spcPts val="600"/>
              </a:spcAft>
            </a:pPr>
            <a:r>
              <a:rPr lang="zh-CN" altLang="en-US" sz="2800" b="0" dirty="0">
                <a:solidFill>
                  <a:srgbClr val="000000"/>
                </a:solidFill>
                <a:latin typeface="优设标题黑" panose="00000500000000000000" pitchFamily="2" charset="-122"/>
                <a:ea typeface="优设标题黑" panose="00000500000000000000" pitchFamily="2" charset="-122"/>
              </a:rPr>
              <a:t>设计你的直播创业计划。</a:t>
            </a:r>
          </a:p>
        </p:txBody>
      </p:sp>
      <p:grpSp>
        <p:nvGrpSpPr>
          <p:cNvPr id="2" name="545950">
            <a:extLst>
              <a:ext uri="{FF2B5EF4-FFF2-40B4-BE49-F238E27FC236}">
                <a16:creationId xmlns:a16="http://schemas.microsoft.com/office/drawing/2014/main" id="{BBF2A09E-6BF9-4793-8AA3-4D5907B5A9E9}"/>
              </a:ext>
            </a:extLst>
          </p:cNvPr>
          <p:cNvGrpSpPr/>
          <p:nvPr/>
        </p:nvGrpSpPr>
        <p:grpSpPr>
          <a:xfrm>
            <a:off x="1153256" y="2354197"/>
            <a:ext cx="1690305" cy="1690304"/>
            <a:chOff x="1153706" y="2353777"/>
            <a:chExt cx="1690965" cy="1690964"/>
          </a:xfrm>
        </p:grpSpPr>
        <p:sp>
          <p:nvSpPr>
            <p:cNvPr id="54" name="974014">
              <a:extLst>
                <a:ext uri="{FF2B5EF4-FFF2-40B4-BE49-F238E27FC236}">
                  <a16:creationId xmlns:a16="http://schemas.microsoft.com/office/drawing/2014/main" id="{47BCE890-A568-4496-BEDB-93BC45ECB574}"/>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55" name="719295">
              <a:extLst>
                <a:ext uri="{FF2B5EF4-FFF2-40B4-BE49-F238E27FC236}">
                  <a16:creationId xmlns:a16="http://schemas.microsoft.com/office/drawing/2014/main" id="{4EB79771-49E6-47F9-803B-4CF9B77B436C}"/>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56" name="180615">
              <a:extLst>
                <a:ext uri="{FF2B5EF4-FFF2-40B4-BE49-F238E27FC236}">
                  <a16:creationId xmlns:a16="http://schemas.microsoft.com/office/drawing/2014/main" id="{76995BED-C966-4CA4-A7AF-AC4CAF6EAA65}"/>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57" name="925896">
              <a:extLst>
                <a:ext uri="{FF2B5EF4-FFF2-40B4-BE49-F238E27FC236}">
                  <a16:creationId xmlns:a16="http://schemas.microsoft.com/office/drawing/2014/main" id="{DDDF7645-327C-4771-AB1A-2192D7E2632C}"/>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60" name="023971">
            <a:extLst>
              <a:ext uri="{FF2B5EF4-FFF2-40B4-BE49-F238E27FC236}">
                <a16:creationId xmlns:a16="http://schemas.microsoft.com/office/drawing/2014/main" id="{9CFBEEA6-26AD-4234-885E-4DA0C52B1F78}"/>
              </a:ext>
            </a:extLst>
          </p:cNvPr>
          <p:cNvSpPr/>
          <p:nvPr/>
        </p:nvSpPr>
        <p:spPr bwMode="auto">
          <a:xfrm>
            <a:off x="2899497" y="2119960"/>
            <a:ext cx="1523213" cy="508417"/>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base">
              <a:spcBef>
                <a:spcPct val="0"/>
              </a:spcBef>
              <a:spcAft>
                <a:spcPct val="0"/>
              </a:spcAft>
            </a:pPr>
            <a:r>
              <a:rPr lang="zh-CN" altLang="en-US" sz="2400" dirty="0">
                <a:solidFill>
                  <a:srgbClr val="FFFFFF"/>
                </a:solidFill>
                <a:latin typeface="优设标题黑" panose="00000500000000000000" pitchFamily="2" charset="-122"/>
                <a:ea typeface="优设标题黑" panose="00000500000000000000" pitchFamily="2" charset="-122"/>
              </a:rPr>
              <a:t>实训要求</a:t>
            </a:r>
          </a:p>
        </p:txBody>
      </p:sp>
      <p:pic>
        <p:nvPicPr>
          <p:cNvPr id="5" name="图片 4">
            <a:extLst>
              <a:ext uri="{FF2B5EF4-FFF2-40B4-BE49-F238E27FC236}">
                <a16:creationId xmlns:a16="http://schemas.microsoft.com/office/drawing/2014/main" id="{19CB4D80-8C97-4A49-B735-AB43A258AD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82946" y="3199349"/>
            <a:ext cx="3406590" cy="3406590"/>
          </a:xfrm>
          <a:prstGeom prst="rect">
            <a:avLst/>
          </a:prstGeom>
        </p:spPr>
      </p:pic>
      <p:sp>
        <p:nvSpPr>
          <p:cNvPr id="3" name="613131">
            <a:extLst>
              <a:ext uri="{FF2B5EF4-FFF2-40B4-BE49-F238E27FC236}">
                <a16:creationId xmlns:a16="http://schemas.microsoft.com/office/drawing/2014/main" id="{174564C6-737A-71D9-0B8F-38DC3D3DE9DA}"/>
              </a:ext>
            </a:extLst>
          </p:cNvPr>
          <p:cNvSpPr/>
          <p:nvPr/>
        </p:nvSpPr>
        <p:spPr>
          <a:xfrm>
            <a:off x="2290481" y="1147535"/>
            <a:ext cx="8084265"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实训任务一、设计直播创业计划</a:t>
            </a:r>
          </a:p>
        </p:txBody>
      </p:sp>
    </p:spTree>
    <p:extLst>
      <p:ext uri="{BB962C8B-B14F-4D97-AF65-F5344CB8AC3E}">
        <p14:creationId xmlns:p14="http://schemas.microsoft.com/office/powerpoint/2010/main" val="980526730"/>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121658">
            <a:extLst>
              <a:ext uri="{FF2B5EF4-FFF2-40B4-BE49-F238E27FC236}">
                <a16:creationId xmlns:a16="http://schemas.microsoft.com/office/drawing/2014/main" id="{6A8FA582-AB00-44D3-B431-CE61C080A739}"/>
              </a:ext>
            </a:extLst>
          </p:cNvPr>
          <p:cNvSpPr txBox="1"/>
          <p:nvPr/>
        </p:nvSpPr>
        <p:spPr>
          <a:xfrm>
            <a:off x="2861291" y="2522248"/>
            <a:ext cx="8230481" cy="3170099"/>
          </a:xfrm>
          <a:prstGeom prst="rect">
            <a:avLst/>
          </a:prstGeom>
        </p:spPr>
        <p:txBody>
          <a:bodyPr wrap="square">
            <a:spAutoFit/>
          </a:bodyPr>
          <a:lstStyle>
            <a:defPPr>
              <a:defRPr lang="zh-CN"/>
            </a:defPPr>
            <a:lvl1pPr>
              <a:defRPr sz="2000" b="1">
                <a:latin typeface="微软雅黑" panose="020B0503020204020204" pitchFamily="34" charset="-122"/>
                <a:ea typeface="微软雅黑" panose="020B0503020204020204" pitchFamily="34" charset="-122"/>
                <a:cs typeface="+mn-ea"/>
              </a:defRPr>
            </a:lvl1pPr>
          </a:lstStyle>
          <a:p>
            <a:pPr defTabSz="914034" fontAlgn="base">
              <a:spcBef>
                <a:spcPts val="600"/>
              </a:spcBef>
              <a:spcAft>
                <a:spcPts val="600"/>
              </a:spcAft>
            </a:pPr>
            <a:r>
              <a:rPr lang="zh-CN" altLang="en-US" b="0" dirty="0">
                <a:solidFill>
                  <a:srgbClr val="000000"/>
                </a:solidFill>
                <a:latin typeface="优设标题黑" panose="00000500000000000000" pitchFamily="2" charset="-122"/>
                <a:ea typeface="优设标题黑" panose="00000500000000000000" pitchFamily="2" charset="-122"/>
              </a:rPr>
              <a:t>（</a:t>
            </a:r>
            <a:r>
              <a:rPr lang="en-US" altLang="zh-CN" b="0" dirty="0">
                <a:solidFill>
                  <a:srgbClr val="000000"/>
                </a:solidFill>
                <a:latin typeface="优设标题黑" panose="00000500000000000000" pitchFamily="2" charset="-122"/>
                <a:ea typeface="优设标题黑" panose="00000500000000000000" pitchFamily="2" charset="-122"/>
              </a:rPr>
              <a:t>1</a:t>
            </a:r>
            <a:r>
              <a:rPr lang="zh-CN" altLang="en-US" b="0" dirty="0">
                <a:solidFill>
                  <a:srgbClr val="000000"/>
                </a:solidFill>
                <a:latin typeface="优设标题黑" panose="00000500000000000000" pitchFamily="2" charset="-122"/>
                <a:ea typeface="优设标题黑" panose="00000500000000000000" pitchFamily="2" charset="-122"/>
              </a:rPr>
              <a:t>）了解目前的直播行业现状，并对当前直播环境作出分析。</a:t>
            </a:r>
          </a:p>
          <a:p>
            <a:pPr defTabSz="914034" fontAlgn="base">
              <a:spcBef>
                <a:spcPts val="600"/>
              </a:spcBef>
              <a:spcAft>
                <a:spcPts val="600"/>
              </a:spcAft>
            </a:pPr>
            <a:r>
              <a:rPr lang="zh-CN" altLang="en-US" b="0" dirty="0">
                <a:solidFill>
                  <a:srgbClr val="000000"/>
                </a:solidFill>
                <a:latin typeface="优设标题黑" panose="00000500000000000000" pitchFamily="2" charset="-122"/>
                <a:ea typeface="优设标题黑" panose="00000500000000000000" pitchFamily="2" charset="-122"/>
              </a:rPr>
              <a:t>（</a:t>
            </a:r>
            <a:r>
              <a:rPr lang="en-US" altLang="zh-CN" b="0" dirty="0">
                <a:solidFill>
                  <a:srgbClr val="000000"/>
                </a:solidFill>
                <a:latin typeface="优设标题黑" panose="00000500000000000000" pitchFamily="2" charset="-122"/>
                <a:ea typeface="优设标题黑" panose="00000500000000000000" pitchFamily="2" charset="-122"/>
              </a:rPr>
              <a:t>2</a:t>
            </a:r>
            <a:r>
              <a:rPr lang="zh-CN" altLang="en-US" b="0" dirty="0">
                <a:solidFill>
                  <a:srgbClr val="000000"/>
                </a:solidFill>
                <a:latin typeface="优设标题黑" panose="00000500000000000000" pitchFamily="2" charset="-122"/>
                <a:ea typeface="优设标题黑" panose="00000500000000000000" pitchFamily="2" charset="-122"/>
              </a:rPr>
              <a:t>）确定直播创业的主要方向，提出团队愿景。</a:t>
            </a:r>
          </a:p>
          <a:p>
            <a:pPr defTabSz="914034" fontAlgn="base">
              <a:spcBef>
                <a:spcPts val="600"/>
              </a:spcBef>
              <a:spcAft>
                <a:spcPts val="600"/>
              </a:spcAft>
            </a:pPr>
            <a:r>
              <a:rPr lang="zh-CN" altLang="en-US" b="0" dirty="0">
                <a:solidFill>
                  <a:srgbClr val="000000"/>
                </a:solidFill>
                <a:latin typeface="优设标题黑" panose="00000500000000000000" pitchFamily="2" charset="-122"/>
                <a:ea typeface="优设标题黑" panose="00000500000000000000" pitchFamily="2" charset="-122"/>
              </a:rPr>
              <a:t>（</a:t>
            </a:r>
            <a:r>
              <a:rPr lang="en-US" altLang="zh-CN" b="0" dirty="0">
                <a:solidFill>
                  <a:srgbClr val="000000"/>
                </a:solidFill>
                <a:latin typeface="优设标题黑" panose="00000500000000000000" pitchFamily="2" charset="-122"/>
                <a:ea typeface="优设标题黑" panose="00000500000000000000" pitchFamily="2" charset="-122"/>
              </a:rPr>
              <a:t>3</a:t>
            </a:r>
            <a:r>
              <a:rPr lang="zh-CN" altLang="en-US" b="0" dirty="0">
                <a:solidFill>
                  <a:srgbClr val="000000"/>
                </a:solidFill>
                <a:latin typeface="优设标题黑" panose="00000500000000000000" pitchFamily="2" charset="-122"/>
                <a:ea typeface="优设标题黑" panose="00000500000000000000" pitchFamily="2" charset="-122"/>
              </a:rPr>
              <a:t>）确定服务内容，包括直播运营、品牌合作、数据分析、资源整合等。</a:t>
            </a:r>
          </a:p>
          <a:p>
            <a:pPr defTabSz="914034" fontAlgn="base">
              <a:spcBef>
                <a:spcPts val="600"/>
              </a:spcBef>
              <a:spcAft>
                <a:spcPts val="600"/>
              </a:spcAft>
            </a:pPr>
            <a:r>
              <a:rPr lang="zh-CN" altLang="en-US" b="0" dirty="0">
                <a:solidFill>
                  <a:srgbClr val="000000"/>
                </a:solidFill>
                <a:latin typeface="优设标题黑" panose="00000500000000000000" pitchFamily="2" charset="-122"/>
                <a:ea typeface="优设标题黑" panose="00000500000000000000" pitchFamily="2" charset="-122"/>
              </a:rPr>
              <a:t>（</a:t>
            </a:r>
            <a:r>
              <a:rPr lang="en-US" altLang="zh-CN" b="0" dirty="0">
                <a:solidFill>
                  <a:srgbClr val="000000"/>
                </a:solidFill>
                <a:latin typeface="优设标题黑" panose="00000500000000000000" pitchFamily="2" charset="-122"/>
                <a:ea typeface="优设标题黑" panose="00000500000000000000" pitchFamily="2" charset="-122"/>
              </a:rPr>
              <a:t>4</a:t>
            </a:r>
            <a:r>
              <a:rPr lang="zh-CN" altLang="en-US" b="0" dirty="0">
                <a:solidFill>
                  <a:srgbClr val="000000"/>
                </a:solidFill>
                <a:latin typeface="优设标题黑" panose="00000500000000000000" pitchFamily="2" charset="-122"/>
                <a:ea typeface="优设标题黑" panose="00000500000000000000" pitchFamily="2" charset="-122"/>
              </a:rPr>
              <a:t>）确定商业模式，包括主播服务费、品牌合作费以及平台分成等。</a:t>
            </a:r>
          </a:p>
          <a:p>
            <a:pPr defTabSz="914034" fontAlgn="base">
              <a:spcBef>
                <a:spcPts val="600"/>
              </a:spcBef>
              <a:spcAft>
                <a:spcPts val="600"/>
              </a:spcAft>
            </a:pPr>
            <a:r>
              <a:rPr lang="zh-CN" altLang="en-US" b="0" dirty="0">
                <a:solidFill>
                  <a:srgbClr val="000000"/>
                </a:solidFill>
                <a:latin typeface="优设标题黑" panose="00000500000000000000" pitchFamily="2" charset="-122"/>
                <a:ea typeface="优设标题黑" panose="00000500000000000000" pitchFamily="2" charset="-122"/>
              </a:rPr>
              <a:t>（</a:t>
            </a:r>
            <a:r>
              <a:rPr lang="en-US" altLang="zh-CN" b="0" dirty="0">
                <a:solidFill>
                  <a:srgbClr val="000000"/>
                </a:solidFill>
                <a:latin typeface="优设标题黑" panose="00000500000000000000" pitchFamily="2" charset="-122"/>
                <a:ea typeface="优设标题黑" panose="00000500000000000000" pitchFamily="2" charset="-122"/>
              </a:rPr>
              <a:t>5</a:t>
            </a:r>
            <a:r>
              <a:rPr lang="zh-CN" altLang="en-US" b="0" dirty="0">
                <a:solidFill>
                  <a:srgbClr val="000000"/>
                </a:solidFill>
                <a:latin typeface="优设标题黑" panose="00000500000000000000" pitchFamily="2" charset="-122"/>
                <a:ea typeface="优设标题黑" panose="00000500000000000000" pitchFamily="2" charset="-122"/>
              </a:rPr>
              <a:t>）进行团队建设规划，建立一个专业化、高效的团队。</a:t>
            </a:r>
          </a:p>
          <a:p>
            <a:pPr defTabSz="914034" fontAlgn="base">
              <a:spcBef>
                <a:spcPts val="600"/>
              </a:spcBef>
              <a:spcAft>
                <a:spcPts val="600"/>
              </a:spcAft>
            </a:pPr>
            <a:r>
              <a:rPr lang="zh-CN" altLang="en-US" b="0" dirty="0">
                <a:solidFill>
                  <a:srgbClr val="000000"/>
                </a:solidFill>
                <a:latin typeface="优设标题黑" panose="00000500000000000000" pitchFamily="2" charset="-122"/>
                <a:ea typeface="优设标题黑" panose="00000500000000000000" pitchFamily="2" charset="-122"/>
              </a:rPr>
              <a:t>（</a:t>
            </a:r>
            <a:r>
              <a:rPr lang="en-US" altLang="zh-CN" b="0" dirty="0">
                <a:solidFill>
                  <a:srgbClr val="000000"/>
                </a:solidFill>
                <a:latin typeface="优设标题黑" panose="00000500000000000000" pitchFamily="2" charset="-122"/>
                <a:ea typeface="优设标题黑" panose="00000500000000000000" pitchFamily="2" charset="-122"/>
              </a:rPr>
              <a:t>6</a:t>
            </a:r>
            <a:r>
              <a:rPr lang="zh-CN" altLang="en-US" b="0" dirty="0">
                <a:solidFill>
                  <a:srgbClr val="000000"/>
                </a:solidFill>
                <a:latin typeface="优设标题黑" panose="00000500000000000000" pitchFamily="2" charset="-122"/>
                <a:ea typeface="优设标题黑" panose="00000500000000000000" pitchFamily="2" charset="-122"/>
              </a:rPr>
              <a:t>）分析直播创业过程中会出现的风险与挑战。</a:t>
            </a:r>
          </a:p>
          <a:p>
            <a:pPr defTabSz="914034" fontAlgn="base">
              <a:spcBef>
                <a:spcPts val="600"/>
              </a:spcBef>
              <a:spcAft>
                <a:spcPts val="600"/>
              </a:spcAft>
            </a:pPr>
            <a:r>
              <a:rPr lang="zh-CN" altLang="en-US" b="0" dirty="0">
                <a:solidFill>
                  <a:srgbClr val="000000"/>
                </a:solidFill>
                <a:latin typeface="优设标题黑" panose="00000500000000000000" pitchFamily="2" charset="-122"/>
                <a:ea typeface="优设标题黑" panose="00000500000000000000" pitchFamily="2" charset="-122"/>
              </a:rPr>
              <a:t>（</a:t>
            </a:r>
            <a:r>
              <a:rPr lang="en-US" altLang="zh-CN" b="0" dirty="0">
                <a:solidFill>
                  <a:srgbClr val="000000"/>
                </a:solidFill>
                <a:latin typeface="优设标题黑" panose="00000500000000000000" pitchFamily="2" charset="-122"/>
                <a:ea typeface="优设标题黑" panose="00000500000000000000" pitchFamily="2" charset="-122"/>
              </a:rPr>
              <a:t>7</a:t>
            </a:r>
            <a:r>
              <a:rPr lang="zh-CN" altLang="en-US" b="0" dirty="0">
                <a:solidFill>
                  <a:srgbClr val="000000"/>
                </a:solidFill>
                <a:latin typeface="优设标题黑" panose="00000500000000000000" pitchFamily="2" charset="-122"/>
                <a:ea typeface="优设标题黑" panose="00000500000000000000" pitchFamily="2" charset="-122"/>
              </a:rPr>
              <a:t>）对创业的前景进行展望。</a:t>
            </a:r>
          </a:p>
        </p:txBody>
      </p:sp>
      <p:sp>
        <p:nvSpPr>
          <p:cNvPr id="60" name="023971">
            <a:extLst>
              <a:ext uri="{FF2B5EF4-FFF2-40B4-BE49-F238E27FC236}">
                <a16:creationId xmlns:a16="http://schemas.microsoft.com/office/drawing/2014/main" id="{9CFBEEA6-26AD-4234-885E-4DA0C52B1F78}"/>
              </a:ext>
            </a:extLst>
          </p:cNvPr>
          <p:cNvSpPr/>
          <p:nvPr/>
        </p:nvSpPr>
        <p:spPr bwMode="auto">
          <a:xfrm>
            <a:off x="2972742" y="1913598"/>
            <a:ext cx="1523213" cy="508417"/>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base">
              <a:spcBef>
                <a:spcPct val="0"/>
              </a:spcBef>
              <a:spcAft>
                <a:spcPct val="0"/>
              </a:spcAft>
            </a:pPr>
            <a:r>
              <a:rPr lang="zh-CN" altLang="en-US" sz="2400" dirty="0">
                <a:solidFill>
                  <a:srgbClr val="FFFFFF"/>
                </a:solidFill>
                <a:latin typeface="优设标题黑" panose="00000500000000000000" pitchFamily="2" charset="-122"/>
                <a:ea typeface="优设标题黑" panose="00000500000000000000" pitchFamily="2" charset="-122"/>
              </a:rPr>
              <a:t>实训方法</a:t>
            </a:r>
          </a:p>
        </p:txBody>
      </p:sp>
      <p:sp>
        <p:nvSpPr>
          <p:cNvPr id="3" name="613131">
            <a:extLst>
              <a:ext uri="{FF2B5EF4-FFF2-40B4-BE49-F238E27FC236}">
                <a16:creationId xmlns:a16="http://schemas.microsoft.com/office/drawing/2014/main" id="{174564C6-737A-71D9-0B8F-38DC3D3DE9DA}"/>
              </a:ext>
            </a:extLst>
          </p:cNvPr>
          <p:cNvSpPr/>
          <p:nvPr/>
        </p:nvSpPr>
        <p:spPr>
          <a:xfrm>
            <a:off x="2245952" y="1043924"/>
            <a:ext cx="8084265"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实训任务一、设计直播创业计划</a:t>
            </a:r>
          </a:p>
        </p:txBody>
      </p:sp>
      <p:grpSp>
        <p:nvGrpSpPr>
          <p:cNvPr id="4" name="545950">
            <a:extLst>
              <a:ext uri="{FF2B5EF4-FFF2-40B4-BE49-F238E27FC236}">
                <a16:creationId xmlns:a16="http://schemas.microsoft.com/office/drawing/2014/main" id="{A0FAF8F6-3051-C3DD-2AE9-859D1D7B3661}"/>
              </a:ext>
            </a:extLst>
          </p:cNvPr>
          <p:cNvGrpSpPr/>
          <p:nvPr/>
        </p:nvGrpSpPr>
        <p:grpSpPr>
          <a:xfrm>
            <a:off x="1282437" y="2583848"/>
            <a:ext cx="1690305" cy="1690304"/>
            <a:chOff x="1153706" y="2353777"/>
            <a:chExt cx="1690965" cy="1690964"/>
          </a:xfrm>
        </p:grpSpPr>
        <p:sp>
          <p:nvSpPr>
            <p:cNvPr id="6" name="974014">
              <a:extLst>
                <a:ext uri="{FF2B5EF4-FFF2-40B4-BE49-F238E27FC236}">
                  <a16:creationId xmlns:a16="http://schemas.microsoft.com/office/drawing/2014/main" id="{7ACDD3AF-25D2-14D3-0AB8-09DC6118A031}"/>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7" name="719295">
              <a:extLst>
                <a:ext uri="{FF2B5EF4-FFF2-40B4-BE49-F238E27FC236}">
                  <a16:creationId xmlns:a16="http://schemas.microsoft.com/office/drawing/2014/main" id="{BD96EEBD-9E96-29E8-AA35-E01FEFEA544B}"/>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8" name="180615">
              <a:extLst>
                <a:ext uri="{FF2B5EF4-FFF2-40B4-BE49-F238E27FC236}">
                  <a16:creationId xmlns:a16="http://schemas.microsoft.com/office/drawing/2014/main" id="{D04DAD5C-6A87-CB4A-654A-3E12BA248353}"/>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9" name="925896">
              <a:extLst>
                <a:ext uri="{FF2B5EF4-FFF2-40B4-BE49-F238E27FC236}">
                  <a16:creationId xmlns:a16="http://schemas.microsoft.com/office/drawing/2014/main" id="{CCC17A10-2FEB-5E35-0609-648CAED16648}"/>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Tree>
    <p:extLst>
      <p:ext uri="{BB962C8B-B14F-4D97-AF65-F5344CB8AC3E}">
        <p14:creationId xmlns:p14="http://schemas.microsoft.com/office/powerpoint/2010/main" val="75527900"/>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1EC0ACB7-1FA9-46EA-B3E7-3E198AB59B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4479" y="-2209448"/>
            <a:ext cx="14367908" cy="10775931"/>
          </a:xfrm>
          <a:prstGeom prst="rect">
            <a:avLst/>
          </a:prstGeom>
        </p:spPr>
      </p:pic>
      <p:pic>
        <p:nvPicPr>
          <p:cNvPr id="13" name="图片 12">
            <a:extLst>
              <a:ext uri="{FF2B5EF4-FFF2-40B4-BE49-F238E27FC236}">
                <a16:creationId xmlns:a16="http://schemas.microsoft.com/office/drawing/2014/main" id="{F422BDFB-9868-7648-A9D7-8C9FDFED712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326880" y="1951166"/>
            <a:ext cx="3865120" cy="3251508"/>
          </a:xfrm>
          <a:prstGeom prst="rect">
            <a:avLst/>
          </a:prstGeom>
        </p:spPr>
      </p:pic>
      <p:pic>
        <p:nvPicPr>
          <p:cNvPr id="11" name="图片 10">
            <a:extLst>
              <a:ext uri="{FF2B5EF4-FFF2-40B4-BE49-F238E27FC236}">
                <a16:creationId xmlns:a16="http://schemas.microsoft.com/office/drawing/2014/main" id="{2F100631-D62C-4371-94E8-AAD8994F5C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19550" y="5058791"/>
            <a:ext cx="1342603" cy="915296"/>
          </a:xfrm>
          <a:prstGeom prst="rect">
            <a:avLst/>
          </a:prstGeom>
        </p:spPr>
      </p:pic>
      <p:sp>
        <p:nvSpPr>
          <p:cNvPr id="12" name="文本框 11">
            <a:extLst>
              <a:ext uri="{FF2B5EF4-FFF2-40B4-BE49-F238E27FC236}">
                <a16:creationId xmlns:a16="http://schemas.microsoft.com/office/drawing/2014/main" id="{9C32CEE9-80A5-4615-9831-FAD136A10AC5}"/>
              </a:ext>
            </a:extLst>
          </p:cNvPr>
          <p:cNvSpPr txBox="1"/>
          <p:nvPr/>
        </p:nvSpPr>
        <p:spPr>
          <a:xfrm>
            <a:off x="1783462" y="2312755"/>
            <a:ext cx="4637616" cy="1015343"/>
          </a:xfrm>
          <a:prstGeom prst="rect">
            <a:avLst/>
          </a:prstGeom>
          <a:noFill/>
        </p:spPr>
        <p:txBody>
          <a:bodyPr wrap="none" rtlCol="0">
            <a:spAutoFit/>
          </a:bodyPr>
          <a:lstStyle/>
          <a:p>
            <a:pPr defTabSz="914034" fontAlgn="base">
              <a:spcBef>
                <a:spcPct val="0"/>
              </a:spcBef>
              <a:spcAft>
                <a:spcPct val="0"/>
              </a:spcAft>
            </a:pPr>
            <a:r>
              <a:rPr lang="en-US" altLang="zh-CN" sz="5998" b="1" dirty="0">
                <a:solidFill>
                  <a:srgbClr val="00B0F0"/>
                </a:solidFill>
                <a:latin typeface="优设标题黑" panose="00000500000000000000" pitchFamily="2" charset="-122"/>
                <a:ea typeface="优设标题黑" panose="00000500000000000000" pitchFamily="2" charset="-122"/>
              </a:rPr>
              <a:t>Ready Go</a:t>
            </a:r>
            <a:r>
              <a:rPr lang="zh-CN" altLang="en-US" sz="5998" b="1" dirty="0">
                <a:solidFill>
                  <a:srgbClr val="00B0F0"/>
                </a:solidFill>
                <a:latin typeface="优设标题黑" panose="00000500000000000000" pitchFamily="2" charset="-122"/>
                <a:ea typeface="优设标题黑" panose="00000500000000000000" pitchFamily="2" charset="-122"/>
              </a:rPr>
              <a:t>！</a:t>
            </a:r>
          </a:p>
        </p:txBody>
      </p:sp>
      <p:pic>
        <p:nvPicPr>
          <p:cNvPr id="17" name="图片 16">
            <a:extLst>
              <a:ext uri="{FF2B5EF4-FFF2-40B4-BE49-F238E27FC236}">
                <a16:creationId xmlns:a16="http://schemas.microsoft.com/office/drawing/2014/main" id="{C6D1CD92-75EA-4784-904B-78A3C23A696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04955" y="1949438"/>
            <a:ext cx="1741975" cy="1741975"/>
          </a:xfrm>
          <a:prstGeom prst="rect">
            <a:avLst/>
          </a:prstGeom>
        </p:spPr>
      </p:pic>
      <p:sp>
        <p:nvSpPr>
          <p:cNvPr id="2" name="文本框 1">
            <a:extLst>
              <a:ext uri="{FF2B5EF4-FFF2-40B4-BE49-F238E27FC236}">
                <a16:creationId xmlns:a16="http://schemas.microsoft.com/office/drawing/2014/main" id="{F15D1ABD-7CDC-833A-87C8-34A0E7F42925}"/>
              </a:ext>
            </a:extLst>
          </p:cNvPr>
          <p:cNvSpPr txBox="1"/>
          <p:nvPr/>
        </p:nvSpPr>
        <p:spPr>
          <a:xfrm>
            <a:off x="1102315" y="1086487"/>
            <a:ext cx="4715137" cy="707566"/>
          </a:xfrm>
          <a:prstGeom prst="rect">
            <a:avLst/>
          </a:prstGeom>
          <a:noFill/>
        </p:spPr>
        <p:txBody>
          <a:bodyPr wrap="none" rtlCol="0">
            <a:spAutoFit/>
          </a:bodyPr>
          <a:lstStyle/>
          <a:p>
            <a:pPr defTabSz="914034" fontAlgn="base">
              <a:spcBef>
                <a:spcPct val="0"/>
              </a:spcBef>
              <a:spcAft>
                <a:spcPct val="0"/>
              </a:spcAft>
            </a:pPr>
            <a:r>
              <a:rPr kumimoji="1" lang="en-US" altLang="zh-CN" sz="3998" b="1" dirty="0">
                <a:latin typeface="优设标题黑" panose="00000500000000000000" pitchFamily="2" charset="-122"/>
                <a:ea typeface="优设标题黑" panose="00000500000000000000" pitchFamily="2" charset="-122"/>
              </a:rPr>
              <a:t>LIVE BROADCAST</a:t>
            </a:r>
            <a:endParaRPr kumimoji="1" lang="zh-CN" altLang="en-US" sz="3998" b="1" dirty="0">
              <a:latin typeface="优设标题黑" panose="00000500000000000000" pitchFamily="2" charset="-122"/>
              <a:ea typeface="优设标题黑" panose="00000500000000000000" pitchFamily="2" charset="-122"/>
            </a:endParaRPr>
          </a:p>
        </p:txBody>
      </p:sp>
      <p:sp>
        <p:nvSpPr>
          <p:cNvPr id="3" name="文本框 2">
            <a:extLst>
              <a:ext uri="{FF2B5EF4-FFF2-40B4-BE49-F238E27FC236}">
                <a16:creationId xmlns:a16="http://schemas.microsoft.com/office/drawing/2014/main" id="{5E5B76EA-912F-A504-930A-455EEDD8BAE6}"/>
              </a:ext>
            </a:extLst>
          </p:cNvPr>
          <p:cNvSpPr txBox="1"/>
          <p:nvPr/>
        </p:nvSpPr>
        <p:spPr>
          <a:xfrm>
            <a:off x="3032074" y="3576920"/>
            <a:ext cx="5570756" cy="1015343"/>
          </a:xfrm>
          <a:prstGeom prst="rect">
            <a:avLst/>
          </a:prstGeom>
          <a:noFill/>
        </p:spPr>
        <p:txBody>
          <a:bodyPr wrap="none" rtlCol="0">
            <a:spAutoFit/>
          </a:bodyPr>
          <a:lstStyle/>
          <a:p>
            <a:pPr defTabSz="914034" fontAlgn="base">
              <a:spcBef>
                <a:spcPct val="0"/>
              </a:spcBef>
              <a:spcAft>
                <a:spcPct val="0"/>
              </a:spcAft>
            </a:pPr>
            <a:r>
              <a:rPr lang="zh-CN" altLang="en-US" sz="5998" b="1" dirty="0">
                <a:ln w="12700">
                  <a:solidFill>
                    <a:srgbClr val="000000">
                      <a:lumMod val="85000"/>
                      <a:lumOff val="15000"/>
                    </a:srgbClr>
                  </a:solidFill>
                </a:ln>
                <a:solidFill>
                  <a:schemeClr val="accent1"/>
                </a:solidFill>
                <a:latin typeface="优设标题黑" panose="00000500000000000000" pitchFamily="2" charset="-122"/>
                <a:ea typeface="优设标题黑" panose="00000500000000000000" pitchFamily="2" charset="-122"/>
              </a:rPr>
              <a:t>直播营销与运营</a:t>
            </a:r>
          </a:p>
        </p:txBody>
      </p:sp>
    </p:spTree>
    <p:extLst>
      <p:ext uri="{BB962C8B-B14F-4D97-AF65-F5344CB8AC3E}">
        <p14:creationId xmlns:p14="http://schemas.microsoft.com/office/powerpoint/2010/main" val="16379375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heckerboard(across)">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Lst>
  </p:timing>
  <p:extLst>
    <p:ext uri="{E180D4A7-C9FB-4DFB-919C-405C955672EB}">
      <p14:showEvtLst xmlns:p14="http://schemas.microsoft.com/office/powerpoint/2010/main">
        <p14:playEvt time="69" objId="2"/>
      </p14:showEvt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529286">
            <a:extLst>
              <a:ext uri="{FF2B5EF4-FFF2-40B4-BE49-F238E27FC236}">
                <a16:creationId xmlns:a16="http://schemas.microsoft.com/office/drawing/2014/main" id="{279CFF0B-A3EB-4CBA-82B3-AF83DB1EB3DB}"/>
              </a:ext>
            </a:extLst>
          </p:cNvPr>
          <p:cNvSpPr txBox="1"/>
          <p:nvPr/>
        </p:nvSpPr>
        <p:spPr>
          <a:xfrm>
            <a:off x="6583429" y="1869684"/>
            <a:ext cx="4718747" cy="830673"/>
          </a:xfrm>
          <a:prstGeom prst="rect">
            <a:avLst/>
          </a:prstGeom>
        </p:spPr>
        <p:txBody>
          <a:bodyPr wrap="square">
            <a:spAutoFit/>
          </a:bodyPr>
          <a:lstStyle>
            <a:defPPr>
              <a:defRPr lang="zh-CN"/>
            </a:defPPr>
            <a:lvl1pPr>
              <a:defRPr sz="2000" b="1">
                <a:latin typeface="微软雅黑" panose="020B0503020204020204" pitchFamily="34" charset="-122"/>
                <a:ea typeface="微软雅黑" panose="020B0503020204020204" pitchFamily="34" charset="-122"/>
                <a:cs typeface="+mn-ea"/>
              </a:defRPr>
            </a:lvl1pPr>
          </a:lstStyle>
          <a:p>
            <a:pPr defTabSz="914034" fontAlgn="base">
              <a:spcBef>
                <a:spcPct val="0"/>
              </a:spcBef>
              <a:spcAft>
                <a:spcPct val="0"/>
              </a:spcAft>
            </a:pPr>
            <a:r>
              <a:rPr lang="zh-CN" altLang="en-US" sz="4798" b="0" dirty="0">
                <a:solidFill>
                  <a:srgbClr val="000000"/>
                </a:solidFill>
                <a:latin typeface="优设标题黑" panose="00000500000000000000" pitchFamily="2" charset="-122"/>
                <a:ea typeface="优设标题黑" panose="00000500000000000000" pitchFamily="2" charset="-122"/>
              </a:rPr>
              <a:t>案例小结</a:t>
            </a:r>
          </a:p>
        </p:txBody>
      </p:sp>
      <p:sp>
        <p:nvSpPr>
          <p:cNvPr id="41" name="736887">
            <a:extLst>
              <a:ext uri="{FF2B5EF4-FFF2-40B4-BE49-F238E27FC236}">
                <a16:creationId xmlns:a16="http://schemas.microsoft.com/office/drawing/2014/main" id="{30ACB2BD-8517-4F42-A846-A55AD636B76B}"/>
              </a:ext>
            </a:extLst>
          </p:cNvPr>
          <p:cNvSpPr txBox="1"/>
          <p:nvPr/>
        </p:nvSpPr>
        <p:spPr>
          <a:xfrm>
            <a:off x="6483436" y="2593082"/>
            <a:ext cx="4718747" cy="3386953"/>
          </a:xfrm>
          <a:prstGeom prst="rect">
            <a:avLst/>
          </a:prstGeom>
          <a:noFill/>
        </p:spPr>
        <p:txBody>
          <a:bodyPr wrap="square">
            <a:spAutoFit/>
          </a:bodyPr>
          <a:lstStyle>
            <a:defPPr>
              <a:defRPr lang="zh-CN"/>
            </a:defPPr>
            <a:lvl1pPr algn="just">
              <a:lnSpc>
                <a:spcPct val="120000"/>
              </a:lnSpc>
              <a:defRPr sz="1599">
                <a:latin typeface="微软雅黑" panose="020B0503020204020204" pitchFamily="34" charset="-122"/>
                <a:ea typeface="微软雅黑" panose="020B0503020204020204" pitchFamily="34" charset="-122"/>
              </a:defRPr>
            </a:lvl1pPr>
          </a:lstStyle>
          <a:p>
            <a:pPr indent="457200" defTabSz="914034" fontAlgn="base">
              <a:spcBef>
                <a:spcPct val="0"/>
              </a:spcBef>
              <a:spcAft>
                <a:spcPct val="0"/>
              </a:spcAft>
            </a:pPr>
            <a:r>
              <a:rPr lang="zh-CN" altLang="en-US" sz="1799" dirty="0">
                <a:solidFill>
                  <a:srgbClr val="C00000"/>
                </a:solidFill>
                <a:latin typeface="优设标题黑" panose="00000500000000000000" pitchFamily="2" charset="-122"/>
                <a:ea typeface="优设标题黑" panose="00000500000000000000" pitchFamily="2" charset="-122"/>
              </a:rPr>
              <a:t>直播助农作为乡村振兴和网络扶贫深度融合发展的新兴产物，正在引领农村电商模式不断创新。直播助农新模式被广泛接受的背后，还蕴藏着消费者作为购买方对农副产品的价值认可</a:t>
            </a:r>
            <a:r>
              <a:rPr lang="en-US" altLang="zh-CN" sz="1799" dirty="0">
                <a:solidFill>
                  <a:srgbClr val="C00000"/>
                </a:solidFill>
                <a:latin typeface="优设标题黑" panose="00000500000000000000" pitchFamily="2" charset="-122"/>
                <a:ea typeface="优设标题黑" panose="00000500000000000000" pitchFamily="2" charset="-122"/>
              </a:rPr>
              <a:t>——</a:t>
            </a:r>
            <a:r>
              <a:rPr lang="zh-CN" altLang="en-US" sz="1799" dirty="0">
                <a:solidFill>
                  <a:srgbClr val="C00000"/>
                </a:solidFill>
                <a:latin typeface="优设标题黑" panose="00000500000000000000" pitchFamily="2" charset="-122"/>
                <a:ea typeface="优设标题黑" panose="00000500000000000000" pitchFamily="2" charset="-122"/>
              </a:rPr>
              <a:t>“绿色”“健康”“原生态”“有机”等理念，表现到购买行为中。农副产品的实际效用和价值在直播助农这种新模式中产生和统筹的全新价值变现方式，使作为农副产品生产者的农户和使用者以及购买方都能够从中获益。</a:t>
            </a:r>
          </a:p>
        </p:txBody>
      </p:sp>
      <p:sp>
        <p:nvSpPr>
          <p:cNvPr id="42" name="671058">
            <a:extLst>
              <a:ext uri="{FF2B5EF4-FFF2-40B4-BE49-F238E27FC236}">
                <a16:creationId xmlns:a16="http://schemas.microsoft.com/office/drawing/2014/main" id="{6502D5B4-0554-4F2D-9635-75E62CB1B0B7}"/>
              </a:ext>
            </a:extLst>
          </p:cNvPr>
          <p:cNvSpPr/>
          <p:nvPr/>
        </p:nvSpPr>
        <p:spPr bwMode="auto">
          <a:xfrm>
            <a:off x="6776425" y="1400278"/>
            <a:ext cx="1367618" cy="452598"/>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视域拓展</a:t>
            </a:r>
          </a:p>
        </p:txBody>
      </p:sp>
      <p:grpSp>
        <p:nvGrpSpPr>
          <p:cNvPr id="61" name="315807">
            <a:extLst>
              <a:ext uri="{FF2B5EF4-FFF2-40B4-BE49-F238E27FC236}">
                <a16:creationId xmlns:a16="http://schemas.microsoft.com/office/drawing/2014/main" id="{6B460D2A-630D-4419-AD89-17CA91C50C51}"/>
              </a:ext>
            </a:extLst>
          </p:cNvPr>
          <p:cNvGrpSpPr/>
          <p:nvPr/>
        </p:nvGrpSpPr>
        <p:grpSpPr>
          <a:xfrm>
            <a:off x="4834709" y="2354197"/>
            <a:ext cx="1690305" cy="1690304"/>
            <a:chOff x="1153706" y="2353777"/>
            <a:chExt cx="1690965" cy="1690964"/>
          </a:xfrm>
        </p:grpSpPr>
        <p:sp>
          <p:nvSpPr>
            <p:cNvPr id="62" name="974014">
              <a:extLst>
                <a:ext uri="{FF2B5EF4-FFF2-40B4-BE49-F238E27FC236}">
                  <a16:creationId xmlns:a16="http://schemas.microsoft.com/office/drawing/2014/main" id="{BD8CCC99-81F2-4DBC-B836-6A0C5B808269}"/>
                </a:ext>
              </a:extLst>
            </p:cNvPr>
            <p:cNvSpPr/>
            <p:nvPr/>
          </p:nvSpPr>
          <p:spPr bwMode="auto">
            <a:xfrm>
              <a:off x="1153706" y="2353777"/>
              <a:ext cx="1690965" cy="1690964"/>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3" name="719295">
              <a:extLst>
                <a:ext uri="{FF2B5EF4-FFF2-40B4-BE49-F238E27FC236}">
                  <a16:creationId xmlns:a16="http://schemas.microsoft.com/office/drawing/2014/main" id="{9AEBC07B-7A76-4470-AB36-656A56880B81}"/>
                </a:ext>
              </a:extLst>
            </p:cNvPr>
            <p:cNvSpPr/>
            <p:nvPr/>
          </p:nvSpPr>
          <p:spPr bwMode="auto">
            <a:xfrm rot="2700000">
              <a:off x="1813991" y="2954946"/>
              <a:ext cx="865676" cy="983550"/>
            </a:xfrm>
            <a:prstGeom prst="rect">
              <a:avLst/>
            </a:prstGeom>
            <a:gradFill>
              <a:gsLst>
                <a:gs pos="0">
                  <a:schemeClr val="tx1">
                    <a:alpha val="40000"/>
                  </a:schemeClr>
                </a:gs>
                <a:gs pos="100000">
                  <a:schemeClr val="tx1">
                    <a:alpha val="0"/>
                  </a:schemeClr>
                </a:gs>
              </a:gsLst>
              <a:lin ang="0" scaled="0"/>
            </a:gradFill>
            <a:ln w="9525" cap="flat" cmpd="sng" algn="ctr">
              <a:noFill/>
              <a:prstDash val="solid"/>
              <a:round/>
              <a:headEnd type="none" w="med" len="med"/>
              <a:tailEnd type="none" w="med" len="med"/>
            </a:ln>
            <a:effectLst/>
          </p:spPr>
          <p:txBody>
            <a:bodyPr vert="horz" wrap="square" lIns="91356" tIns="45678" rIns="91356" bIns="45678" numCol="1" rtlCol="0" anchor="t" anchorCtr="0" compatLnSpc="1">
              <a:prstTxWarp prst="textNoShape">
                <a:avLst/>
              </a:prstTxWarp>
            </a:bodyPr>
            <a:lstStyle/>
            <a:p>
              <a:pPr defTabSz="913577"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64" name="180615">
              <a:extLst>
                <a:ext uri="{FF2B5EF4-FFF2-40B4-BE49-F238E27FC236}">
                  <a16:creationId xmlns:a16="http://schemas.microsoft.com/office/drawing/2014/main" id="{387DCBE9-878D-46F0-A3D7-2E576539B803}"/>
                </a:ext>
              </a:extLst>
            </p:cNvPr>
            <p:cNvSpPr/>
            <p:nvPr/>
          </p:nvSpPr>
          <p:spPr bwMode="auto">
            <a:xfrm>
              <a:off x="1500001" y="2700072"/>
              <a:ext cx="998376" cy="9983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3577" fontAlgn="base">
                <a:spcBef>
                  <a:spcPct val="0"/>
                </a:spcBef>
                <a:spcAft>
                  <a:spcPct val="0"/>
                </a:spcAft>
                <a:defRPr/>
              </a:pPr>
              <a:endParaRPr lang="zh-CN" altLang="en-US" sz="1998" dirty="0">
                <a:solidFill>
                  <a:srgbClr val="FFFFFF"/>
                </a:solidFill>
                <a:latin typeface="优设标题黑" panose="00000500000000000000" pitchFamily="2" charset="-122"/>
                <a:ea typeface="优设标题黑" panose="00000500000000000000" pitchFamily="2" charset="-122"/>
              </a:endParaRPr>
            </a:p>
          </p:txBody>
        </p:sp>
        <p:sp>
          <p:nvSpPr>
            <p:cNvPr id="65" name="925896">
              <a:extLst>
                <a:ext uri="{FF2B5EF4-FFF2-40B4-BE49-F238E27FC236}">
                  <a16:creationId xmlns:a16="http://schemas.microsoft.com/office/drawing/2014/main" id="{55A45441-D890-4B9F-B0EF-53255FC4AF9E}"/>
                </a:ext>
              </a:extLst>
            </p:cNvPr>
            <p:cNvSpPr/>
            <p:nvPr/>
          </p:nvSpPr>
          <p:spPr bwMode="auto">
            <a:xfrm>
              <a:off x="1734801" y="2788775"/>
              <a:ext cx="468667" cy="820968"/>
            </a:xfrm>
            <a:custGeom>
              <a:avLst/>
              <a:gdLst/>
              <a:ahLst/>
              <a:cxnLst/>
              <a:rect l="l" t="t" r="r" b="b"/>
              <a:pathLst>
                <a:path w="1108091" h="1941052">
                  <a:moveTo>
                    <a:pt x="522494" y="1443800"/>
                  </a:moveTo>
                  <a:cubicBezTo>
                    <a:pt x="599690" y="1444956"/>
                    <a:pt x="662373" y="1467884"/>
                    <a:pt x="710541" y="1512582"/>
                  </a:cubicBezTo>
                  <a:cubicBezTo>
                    <a:pt x="758710" y="1557280"/>
                    <a:pt x="783531" y="1616807"/>
                    <a:pt x="785003" y="1691164"/>
                  </a:cubicBezTo>
                  <a:cubicBezTo>
                    <a:pt x="783531" y="1765626"/>
                    <a:pt x="758710" y="1825574"/>
                    <a:pt x="710541" y="1871008"/>
                  </a:cubicBezTo>
                  <a:cubicBezTo>
                    <a:pt x="662373" y="1916442"/>
                    <a:pt x="599690" y="1939790"/>
                    <a:pt x="522494" y="1941052"/>
                  </a:cubicBezTo>
                  <a:cubicBezTo>
                    <a:pt x="445298" y="1939790"/>
                    <a:pt x="382616" y="1916442"/>
                    <a:pt x="334447" y="1871008"/>
                  </a:cubicBezTo>
                  <a:cubicBezTo>
                    <a:pt x="286278" y="1825574"/>
                    <a:pt x="261458" y="1765626"/>
                    <a:pt x="259985" y="1691164"/>
                  </a:cubicBezTo>
                  <a:cubicBezTo>
                    <a:pt x="261458" y="1616807"/>
                    <a:pt x="286278" y="1557280"/>
                    <a:pt x="334447" y="1512582"/>
                  </a:cubicBezTo>
                  <a:cubicBezTo>
                    <a:pt x="382616" y="1467884"/>
                    <a:pt x="445298" y="1444956"/>
                    <a:pt x="522494" y="1443800"/>
                  </a:cubicBezTo>
                  <a:close/>
                  <a:moveTo>
                    <a:pt x="562880" y="0"/>
                  </a:moveTo>
                  <a:cubicBezTo>
                    <a:pt x="723635" y="158"/>
                    <a:pt x="853943" y="40859"/>
                    <a:pt x="953804" y="122105"/>
                  </a:cubicBezTo>
                  <a:cubicBezTo>
                    <a:pt x="1053665" y="203350"/>
                    <a:pt x="1105094" y="324192"/>
                    <a:pt x="1108091" y="484632"/>
                  </a:cubicBezTo>
                  <a:cubicBezTo>
                    <a:pt x="1105587" y="578229"/>
                    <a:pt x="1081726" y="655911"/>
                    <a:pt x="1036509" y="717680"/>
                  </a:cubicBezTo>
                  <a:cubicBezTo>
                    <a:pt x="991291" y="779449"/>
                    <a:pt x="939744" y="835439"/>
                    <a:pt x="881866" y="885652"/>
                  </a:cubicBezTo>
                  <a:cubicBezTo>
                    <a:pt x="823989" y="935865"/>
                    <a:pt x="774808" y="990436"/>
                    <a:pt x="734323" y="1049366"/>
                  </a:cubicBezTo>
                  <a:cubicBezTo>
                    <a:pt x="693839" y="1108295"/>
                    <a:pt x="677077" y="1181718"/>
                    <a:pt x="684038" y="1269635"/>
                  </a:cubicBezTo>
                  <a:lnTo>
                    <a:pt x="358426" y="1269635"/>
                  </a:lnTo>
                  <a:cubicBezTo>
                    <a:pt x="347028" y="1169268"/>
                    <a:pt x="359727" y="1084776"/>
                    <a:pt x="396525" y="1016158"/>
                  </a:cubicBezTo>
                  <a:cubicBezTo>
                    <a:pt x="433322" y="947540"/>
                    <a:pt x="479308" y="887421"/>
                    <a:pt x="534484" y="835801"/>
                  </a:cubicBezTo>
                  <a:cubicBezTo>
                    <a:pt x="589659" y="784181"/>
                    <a:pt x="639117" y="733686"/>
                    <a:pt x="682855" y="684314"/>
                  </a:cubicBezTo>
                  <a:cubicBezTo>
                    <a:pt x="726593" y="634942"/>
                    <a:pt x="749705" y="579320"/>
                    <a:pt x="752189" y="517446"/>
                  </a:cubicBezTo>
                  <a:cubicBezTo>
                    <a:pt x="751611" y="448769"/>
                    <a:pt x="731313" y="395551"/>
                    <a:pt x="691295" y="357795"/>
                  </a:cubicBezTo>
                  <a:cubicBezTo>
                    <a:pt x="651277" y="320038"/>
                    <a:pt x="595010" y="300897"/>
                    <a:pt x="522494" y="300371"/>
                  </a:cubicBezTo>
                  <a:cubicBezTo>
                    <a:pt x="462336" y="300371"/>
                    <a:pt x="406595" y="313623"/>
                    <a:pt x="355271" y="340126"/>
                  </a:cubicBezTo>
                  <a:cubicBezTo>
                    <a:pt x="303947" y="366629"/>
                    <a:pt x="254516" y="406384"/>
                    <a:pt x="206978" y="459391"/>
                  </a:cubicBezTo>
                  <a:lnTo>
                    <a:pt x="0" y="267557"/>
                  </a:lnTo>
                  <a:cubicBezTo>
                    <a:pt x="70781" y="185734"/>
                    <a:pt x="153236" y="120948"/>
                    <a:pt x="247364" y="73200"/>
                  </a:cubicBezTo>
                  <a:cubicBezTo>
                    <a:pt x="341493" y="25452"/>
                    <a:pt x="446665" y="1052"/>
                    <a:pt x="562880" y="0"/>
                  </a:cubicBezTo>
                  <a:close/>
                </a:path>
              </a:pathLst>
            </a:custGeom>
            <a:solidFill>
              <a:schemeClr val="bg1"/>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defRPr/>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pic>
        <p:nvPicPr>
          <p:cNvPr id="3" name="图片 2">
            <a:extLst>
              <a:ext uri="{FF2B5EF4-FFF2-40B4-BE49-F238E27FC236}">
                <a16:creationId xmlns:a16="http://schemas.microsoft.com/office/drawing/2014/main" id="{1E4496DB-7CA0-5A44-ABDE-47FF2524CE9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13113" y="1804507"/>
            <a:ext cx="4502464" cy="3787670"/>
          </a:xfrm>
          <a:prstGeom prst="rect">
            <a:avLst/>
          </a:prstGeom>
        </p:spPr>
      </p:pic>
    </p:spTree>
    <p:extLst>
      <p:ext uri="{BB962C8B-B14F-4D97-AF65-F5344CB8AC3E}">
        <p14:creationId xmlns:p14="http://schemas.microsoft.com/office/powerpoint/2010/main" val="2382290662"/>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390939">
            <a:extLst>
              <a:ext uri="{FF2B5EF4-FFF2-40B4-BE49-F238E27FC236}">
                <a16:creationId xmlns:a16="http://schemas.microsoft.com/office/drawing/2014/main" id="{41471A58-BBE3-4AE5-8BEE-DC267A2B0AD2}"/>
              </a:ext>
            </a:extLst>
          </p:cNvPr>
          <p:cNvSpPr/>
          <p:nvPr/>
        </p:nvSpPr>
        <p:spPr bwMode="auto">
          <a:xfrm>
            <a:off x="1200814" y="1767265"/>
            <a:ext cx="3769690" cy="3769690"/>
          </a:xfrm>
          <a:prstGeom prst="roundRect">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1" name="506530">
            <a:extLst>
              <a:ext uri="{FF2B5EF4-FFF2-40B4-BE49-F238E27FC236}">
                <a16:creationId xmlns:a16="http://schemas.microsoft.com/office/drawing/2014/main" id="{1FE24F05-DDC6-49AA-BD12-5559A3BC30CA}"/>
              </a:ext>
            </a:extLst>
          </p:cNvPr>
          <p:cNvSpPr/>
          <p:nvPr/>
        </p:nvSpPr>
        <p:spPr bwMode="auto">
          <a:xfrm>
            <a:off x="6989753" y="1767265"/>
            <a:ext cx="3769690" cy="3769690"/>
          </a:xfrm>
          <a:prstGeom prst="roundRect">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64" name="613131">
            <a:extLst>
              <a:ext uri="{FF2B5EF4-FFF2-40B4-BE49-F238E27FC236}">
                <a16:creationId xmlns:a16="http://schemas.microsoft.com/office/drawing/2014/main" id="{09548E3C-EB49-4E08-8DE4-25E8E3ACD2EE}"/>
              </a:ext>
            </a:extLst>
          </p:cNvPr>
          <p:cNvSpPr/>
          <p:nvPr/>
        </p:nvSpPr>
        <p:spPr>
          <a:xfrm>
            <a:off x="4844032" y="1001641"/>
            <a:ext cx="2441695"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课前思考</a:t>
            </a:r>
          </a:p>
        </p:txBody>
      </p:sp>
      <p:sp>
        <p:nvSpPr>
          <p:cNvPr id="65" name="085550">
            <a:extLst>
              <a:ext uri="{FF2B5EF4-FFF2-40B4-BE49-F238E27FC236}">
                <a16:creationId xmlns:a16="http://schemas.microsoft.com/office/drawing/2014/main" id="{E288A77F-AD5B-4356-9FA1-BC0785130952}"/>
              </a:ext>
            </a:extLst>
          </p:cNvPr>
          <p:cNvSpPr txBox="1"/>
          <p:nvPr/>
        </p:nvSpPr>
        <p:spPr>
          <a:xfrm>
            <a:off x="1348052" y="2501269"/>
            <a:ext cx="3262432" cy="1938992"/>
          </a:xfrm>
          <a:prstGeom prst="rect">
            <a:avLst/>
          </a:prstGeom>
          <a:noFill/>
        </p:spPr>
        <p:txBody>
          <a:bodyPr wrap="none" rtlCol="0">
            <a:spAutoFit/>
          </a:bodyPr>
          <a:lstStyle/>
          <a:p>
            <a:pPr algn="ctr" defTabSz="914034" fontAlgn="base">
              <a:spcBef>
                <a:spcPct val="0"/>
              </a:spcBef>
              <a:spcAft>
                <a:spcPct val="0"/>
              </a:spcAft>
            </a:pPr>
            <a:r>
              <a:rPr lang="zh-CN" altLang="en-US" sz="6000" dirty="0">
                <a:solidFill>
                  <a:srgbClr val="FFFFFF"/>
                </a:solidFill>
                <a:latin typeface="优设标题黑" panose="00000500000000000000" pitchFamily="2" charset="-122"/>
                <a:ea typeface="优设标题黑" panose="00000500000000000000" pitchFamily="2" charset="-122"/>
              </a:rPr>
              <a:t>什么是</a:t>
            </a:r>
            <a:endParaRPr lang="en-US" altLang="zh-CN" sz="6000" dirty="0">
              <a:solidFill>
                <a:srgbClr val="FFFFFF"/>
              </a:solidFill>
              <a:latin typeface="优设标题黑" panose="00000500000000000000" pitchFamily="2" charset="-122"/>
              <a:ea typeface="优设标题黑" panose="00000500000000000000" pitchFamily="2" charset="-122"/>
            </a:endParaRPr>
          </a:p>
          <a:p>
            <a:pPr algn="ctr" defTabSz="914034" fontAlgn="base">
              <a:spcBef>
                <a:spcPct val="0"/>
              </a:spcBef>
              <a:spcAft>
                <a:spcPct val="0"/>
              </a:spcAft>
            </a:pPr>
            <a:r>
              <a:rPr lang="zh-CN" altLang="en-US" sz="6000" dirty="0">
                <a:solidFill>
                  <a:srgbClr val="FFFFFF"/>
                </a:solidFill>
                <a:latin typeface="优设标题黑" panose="00000500000000000000" pitchFamily="2" charset="-122"/>
                <a:ea typeface="优设标题黑" panose="00000500000000000000" pitchFamily="2" charset="-122"/>
              </a:rPr>
              <a:t>直播营销</a:t>
            </a:r>
          </a:p>
        </p:txBody>
      </p:sp>
      <p:sp>
        <p:nvSpPr>
          <p:cNvPr id="71" name="615453">
            <a:extLst>
              <a:ext uri="{FF2B5EF4-FFF2-40B4-BE49-F238E27FC236}">
                <a16:creationId xmlns:a16="http://schemas.microsoft.com/office/drawing/2014/main" id="{0444DB35-F9AE-4146-904F-C09A781FF78B}"/>
              </a:ext>
            </a:extLst>
          </p:cNvPr>
          <p:cNvSpPr/>
          <p:nvPr/>
        </p:nvSpPr>
        <p:spPr bwMode="auto">
          <a:xfrm>
            <a:off x="4646536" y="2230322"/>
            <a:ext cx="2843577" cy="2843575"/>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72" name="087873">
            <a:extLst>
              <a:ext uri="{FF2B5EF4-FFF2-40B4-BE49-F238E27FC236}">
                <a16:creationId xmlns:a16="http://schemas.microsoft.com/office/drawing/2014/main" id="{54B2A670-0722-4C74-AC5B-156F6A9D5893}"/>
              </a:ext>
            </a:extLst>
          </p:cNvPr>
          <p:cNvSpPr>
            <a:spLocks noEditPoints="1"/>
          </p:cNvSpPr>
          <p:nvPr/>
        </p:nvSpPr>
        <p:spPr bwMode="auto">
          <a:xfrm>
            <a:off x="5557439" y="2903827"/>
            <a:ext cx="1014882" cy="1318543"/>
          </a:xfrm>
          <a:custGeom>
            <a:avLst/>
            <a:gdLst>
              <a:gd name="T0" fmla="*/ 55 w 254"/>
              <a:gd name="T1" fmla="*/ 116 h 330"/>
              <a:gd name="T2" fmla="*/ 47 w 254"/>
              <a:gd name="T3" fmla="*/ 144 h 330"/>
              <a:gd name="T4" fmla="*/ 20 w 254"/>
              <a:gd name="T5" fmla="*/ 128 h 330"/>
              <a:gd name="T6" fmla="*/ 29 w 254"/>
              <a:gd name="T7" fmla="*/ 103 h 330"/>
              <a:gd name="T8" fmla="*/ 108 w 254"/>
              <a:gd name="T9" fmla="*/ 104 h 330"/>
              <a:gd name="T10" fmla="*/ 114 w 254"/>
              <a:gd name="T11" fmla="*/ 133 h 330"/>
              <a:gd name="T12" fmla="*/ 85 w 254"/>
              <a:gd name="T13" fmla="*/ 141 h 330"/>
              <a:gd name="T14" fmla="*/ 82 w 254"/>
              <a:gd name="T15" fmla="*/ 111 h 330"/>
              <a:gd name="T16" fmla="*/ 160 w 254"/>
              <a:gd name="T17" fmla="*/ 101 h 330"/>
              <a:gd name="T18" fmla="*/ 175 w 254"/>
              <a:gd name="T19" fmla="*/ 122 h 330"/>
              <a:gd name="T20" fmla="*/ 158 w 254"/>
              <a:gd name="T21" fmla="*/ 147 h 330"/>
              <a:gd name="T22" fmla="*/ 140 w 254"/>
              <a:gd name="T23" fmla="*/ 121 h 330"/>
              <a:gd name="T24" fmla="*/ 156 w 254"/>
              <a:gd name="T25" fmla="*/ 101 h 330"/>
              <a:gd name="T26" fmla="*/ 234 w 254"/>
              <a:gd name="T27" fmla="*/ 113 h 330"/>
              <a:gd name="T28" fmla="*/ 229 w 254"/>
              <a:gd name="T29" fmla="*/ 142 h 330"/>
              <a:gd name="T30" fmla="*/ 201 w 254"/>
              <a:gd name="T31" fmla="*/ 131 h 330"/>
              <a:gd name="T32" fmla="*/ 208 w 254"/>
              <a:gd name="T33" fmla="*/ 103 h 330"/>
              <a:gd name="T34" fmla="*/ 42 w 254"/>
              <a:gd name="T35" fmla="*/ 157 h 330"/>
              <a:gd name="T36" fmla="*/ 70 w 254"/>
              <a:gd name="T37" fmla="*/ 160 h 330"/>
              <a:gd name="T38" fmla="*/ 93 w 254"/>
              <a:gd name="T39" fmla="*/ 155 h 330"/>
              <a:gd name="T40" fmla="*/ 102 w 254"/>
              <a:gd name="T41" fmla="*/ 156 h 330"/>
              <a:gd name="T42" fmla="*/ 127 w 254"/>
              <a:gd name="T43" fmla="*/ 162 h 330"/>
              <a:gd name="T44" fmla="*/ 152 w 254"/>
              <a:gd name="T45" fmla="*/ 156 h 330"/>
              <a:gd name="T46" fmla="*/ 162 w 254"/>
              <a:gd name="T47" fmla="*/ 155 h 330"/>
              <a:gd name="T48" fmla="*/ 185 w 254"/>
              <a:gd name="T49" fmla="*/ 160 h 330"/>
              <a:gd name="T50" fmla="*/ 212 w 254"/>
              <a:gd name="T51" fmla="*/ 157 h 330"/>
              <a:gd name="T52" fmla="*/ 221 w 254"/>
              <a:gd name="T53" fmla="*/ 154 h 330"/>
              <a:gd name="T54" fmla="*/ 242 w 254"/>
              <a:gd name="T55" fmla="*/ 159 h 330"/>
              <a:gd name="T56" fmla="*/ 253 w 254"/>
              <a:gd name="T57" fmla="*/ 194 h 330"/>
              <a:gd name="T58" fmla="*/ 242 w 254"/>
              <a:gd name="T59" fmla="*/ 225 h 330"/>
              <a:gd name="T60" fmla="*/ 194 w 254"/>
              <a:gd name="T61" fmla="*/ 232 h 330"/>
              <a:gd name="T62" fmla="*/ 182 w 254"/>
              <a:gd name="T63" fmla="*/ 225 h 330"/>
              <a:gd name="T64" fmla="*/ 135 w 254"/>
              <a:gd name="T65" fmla="*/ 236 h 330"/>
              <a:gd name="T66" fmla="*/ 123 w 254"/>
              <a:gd name="T67" fmla="*/ 225 h 330"/>
              <a:gd name="T68" fmla="*/ 84 w 254"/>
              <a:gd name="T69" fmla="*/ 325 h 330"/>
              <a:gd name="T70" fmla="*/ 63 w 254"/>
              <a:gd name="T71" fmla="*/ 223 h 330"/>
              <a:gd name="T72" fmla="*/ 24 w 254"/>
              <a:gd name="T73" fmla="*/ 327 h 330"/>
              <a:gd name="T74" fmla="*/ 4 w 254"/>
              <a:gd name="T75" fmla="*/ 206 h 330"/>
              <a:gd name="T76" fmla="*/ 4 w 254"/>
              <a:gd name="T77" fmla="*/ 165 h 330"/>
              <a:gd name="T78" fmla="*/ 33 w 254"/>
              <a:gd name="T79" fmla="*/ 160 h 330"/>
              <a:gd name="T80" fmla="*/ 71 w 254"/>
              <a:gd name="T81" fmla="*/ 51 h 330"/>
              <a:gd name="T82" fmla="*/ 86 w 254"/>
              <a:gd name="T83" fmla="*/ 74 h 330"/>
              <a:gd name="T84" fmla="*/ 65 w 254"/>
              <a:gd name="T85" fmla="*/ 96 h 330"/>
              <a:gd name="T86" fmla="*/ 51 w 254"/>
              <a:gd name="T87" fmla="*/ 70 h 330"/>
              <a:gd name="T88" fmla="*/ 67 w 254"/>
              <a:gd name="T89" fmla="*/ 51 h 330"/>
              <a:gd name="T90" fmla="*/ 145 w 254"/>
              <a:gd name="T91" fmla="*/ 66 h 330"/>
              <a:gd name="T92" fmla="*/ 138 w 254"/>
              <a:gd name="T93" fmla="*/ 94 h 330"/>
              <a:gd name="T94" fmla="*/ 111 w 254"/>
              <a:gd name="T95" fmla="*/ 79 h 330"/>
              <a:gd name="T96" fmla="*/ 121 w 254"/>
              <a:gd name="T97" fmla="*/ 53 h 330"/>
              <a:gd name="T98" fmla="*/ 198 w 254"/>
              <a:gd name="T99" fmla="*/ 54 h 330"/>
              <a:gd name="T100" fmla="*/ 205 w 254"/>
              <a:gd name="T101" fmla="*/ 83 h 330"/>
              <a:gd name="T102" fmla="*/ 175 w 254"/>
              <a:gd name="T103" fmla="*/ 91 h 330"/>
              <a:gd name="T104" fmla="*/ 173 w 254"/>
              <a:gd name="T105" fmla="*/ 61 h 330"/>
              <a:gd name="T106" fmla="*/ 100 w 254"/>
              <a:gd name="T107" fmla="*/ 0 h 330"/>
              <a:gd name="T108" fmla="*/ 115 w 254"/>
              <a:gd name="T109" fmla="*/ 21 h 330"/>
              <a:gd name="T110" fmla="*/ 97 w 254"/>
              <a:gd name="T111" fmla="*/ 46 h 330"/>
              <a:gd name="T112" fmla="*/ 80 w 254"/>
              <a:gd name="T113" fmla="*/ 20 h 330"/>
              <a:gd name="T114" fmla="*/ 96 w 254"/>
              <a:gd name="T115" fmla="*/ 0 h 330"/>
              <a:gd name="T116" fmla="*/ 174 w 254"/>
              <a:gd name="T117" fmla="*/ 12 h 330"/>
              <a:gd name="T118" fmla="*/ 169 w 254"/>
              <a:gd name="T119" fmla="*/ 42 h 330"/>
              <a:gd name="T120" fmla="*/ 141 w 254"/>
              <a:gd name="T121" fmla="*/ 30 h 330"/>
              <a:gd name="T122" fmla="*/ 149 w 254"/>
              <a:gd name="T123" fmla="*/ 3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 h="330">
                <a:moveTo>
                  <a:pt x="37" y="101"/>
                </a:moveTo>
                <a:lnTo>
                  <a:pt x="37" y="101"/>
                </a:lnTo>
                <a:lnTo>
                  <a:pt x="37" y="101"/>
                </a:lnTo>
                <a:lnTo>
                  <a:pt x="38" y="101"/>
                </a:lnTo>
                <a:lnTo>
                  <a:pt x="39" y="101"/>
                </a:lnTo>
                <a:lnTo>
                  <a:pt x="40" y="101"/>
                </a:lnTo>
                <a:lnTo>
                  <a:pt x="42" y="101"/>
                </a:lnTo>
                <a:lnTo>
                  <a:pt x="43" y="102"/>
                </a:lnTo>
                <a:lnTo>
                  <a:pt x="45" y="103"/>
                </a:lnTo>
                <a:lnTo>
                  <a:pt x="46" y="103"/>
                </a:lnTo>
                <a:lnTo>
                  <a:pt x="48" y="104"/>
                </a:lnTo>
                <a:lnTo>
                  <a:pt x="49" y="106"/>
                </a:lnTo>
                <a:lnTo>
                  <a:pt x="51" y="107"/>
                </a:lnTo>
                <a:lnTo>
                  <a:pt x="52" y="109"/>
                </a:lnTo>
                <a:lnTo>
                  <a:pt x="53" y="111"/>
                </a:lnTo>
                <a:lnTo>
                  <a:pt x="54" y="113"/>
                </a:lnTo>
                <a:lnTo>
                  <a:pt x="55" y="116"/>
                </a:lnTo>
                <a:lnTo>
                  <a:pt x="55" y="119"/>
                </a:lnTo>
                <a:lnTo>
                  <a:pt x="55" y="119"/>
                </a:lnTo>
                <a:lnTo>
                  <a:pt x="55" y="120"/>
                </a:lnTo>
                <a:lnTo>
                  <a:pt x="55" y="121"/>
                </a:lnTo>
                <a:lnTo>
                  <a:pt x="55" y="122"/>
                </a:lnTo>
                <a:lnTo>
                  <a:pt x="55" y="124"/>
                </a:lnTo>
                <a:lnTo>
                  <a:pt x="55" y="125"/>
                </a:lnTo>
                <a:lnTo>
                  <a:pt x="55" y="127"/>
                </a:lnTo>
                <a:lnTo>
                  <a:pt x="55" y="129"/>
                </a:lnTo>
                <a:lnTo>
                  <a:pt x="54" y="131"/>
                </a:lnTo>
                <a:lnTo>
                  <a:pt x="54" y="133"/>
                </a:lnTo>
                <a:lnTo>
                  <a:pt x="53" y="135"/>
                </a:lnTo>
                <a:lnTo>
                  <a:pt x="52" y="137"/>
                </a:lnTo>
                <a:lnTo>
                  <a:pt x="52" y="139"/>
                </a:lnTo>
                <a:lnTo>
                  <a:pt x="50" y="141"/>
                </a:lnTo>
                <a:lnTo>
                  <a:pt x="48" y="142"/>
                </a:lnTo>
                <a:lnTo>
                  <a:pt x="47" y="144"/>
                </a:lnTo>
                <a:lnTo>
                  <a:pt x="45" y="145"/>
                </a:lnTo>
                <a:lnTo>
                  <a:pt x="43" y="146"/>
                </a:lnTo>
                <a:lnTo>
                  <a:pt x="40" y="146"/>
                </a:lnTo>
                <a:lnTo>
                  <a:pt x="37" y="147"/>
                </a:lnTo>
                <a:lnTo>
                  <a:pt x="37" y="147"/>
                </a:lnTo>
                <a:lnTo>
                  <a:pt x="34" y="146"/>
                </a:lnTo>
                <a:lnTo>
                  <a:pt x="31" y="146"/>
                </a:lnTo>
                <a:lnTo>
                  <a:pt x="29" y="145"/>
                </a:lnTo>
                <a:lnTo>
                  <a:pt x="28" y="144"/>
                </a:lnTo>
                <a:lnTo>
                  <a:pt x="26" y="142"/>
                </a:lnTo>
                <a:lnTo>
                  <a:pt x="24" y="141"/>
                </a:lnTo>
                <a:lnTo>
                  <a:pt x="23" y="139"/>
                </a:lnTo>
                <a:lnTo>
                  <a:pt x="22" y="137"/>
                </a:lnTo>
                <a:lnTo>
                  <a:pt x="21" y="135"/>
                </a:lnTo>
                <a:lnTo>
                  <a:pt x="20" y="133"/>
                </a:lnTo>
                <a:lnTo>
                  <a:pt x="20" y="131"/>
                </a:lnTo>
                <a:lnTo>
                  <a:pt x="20" y="128"/>
                </a:lnTo>
                <a:lnTo>
                  <a:pt x="20" y="127"/>
                </a:lnTo>
                <a:lnTo>
                  <a:pt x="20" y="125"/>
                </a:lnTo>
                <a:lnTo>
                  <a:pt x="20" y="124"/>
                </a:lnTo>
                <a:lnTo>
                  <a:pt x="20" y="122"/>
                </a:lnTo>
                <a:lnTo>
                  <a:pt x="20" y="121"/>
                </a:lnTo>
                <a:lnTo>
                  <a:pt x="20" y="120"/>
                </a:lnTo>
                <a:lnTo>
                  <a:pt x="20" y="119"/>
                </a:lnTo>
                <a:lnTo>
                  <a:pt x="20" y="119"/>
                </a:lnTo>
                <a:lnTo>
                  <a:pt x="20" y="116"/>
                </a:lnTo>
                <a:lnTo>
                  <a:pt x="20" y="113"/>
                </a:lnTo>
                <a:lnTo>
                  <a:pt x="21" y="111"/>
                </a:lnTo>
                <a:lnTo>
                  <a:pt x="23" y="109"/>
                </a:lnTo>
                <a:lnTo>
                  <a:pt x="24" y="107"/>
                </a:lnTo>
                <a:lnTo>
                  <a:pt x="25" y="106"/>
                </a:lnTo>
                <a:lnTo>
                  <a:pt x="26" y="104"/>
                </a:lnTo>
                <a:lnTo>
                  <a:pt x="28" y="103"/>
                </a:lnTo>
                <a:lnTo>
                  <a:pt x="29" y="103"/>
                </a:lnTo>
                <a:lnTo>
                  <a:pt x="31" y="102"/>
                </a:lnTo>
                <a:lnTo>
                  <a:pt x="32" y="101"/>
                </a:lnTo>
                <a:lnTo>
                  <a:pt x="34" y="101"/>
                </a:lnTo>
                <a:lnTo>
                  <a:pt x="35" y="101"/>
                </a:lnTo>
                <a:lnTo>
                  <a:pt x="36" y="101"/>
                </a:lnTo>
                <a:lnTo>
                  <a:pt x="37" y="101"/>
                </a:lnTo>
                <a:close/>
                <a:moveTo>
                  <a:pt x="97" y="101"/>
                </a:moveTo>
                <a:lnTo>
                  <a:pt x="97" y="101"/>
                </a:lnTo>
                <a:lnTo>
                  <a:pt x="98" y="101"/>
                </a:lnTo>
                <a:lnTo>
                  <a:pt x="99" y="101"/>
                </a:lnTo>
                <a:lnTo>
                  <a:pt x="100" y="101"/>
                </a:lnTo>
                <a:lnTo>
                  <a:pt x="101" y="101"/>
                </a:lnTo>
                <a:lnTo>
                  <a:pt x="102" y="101"/>
                </a:lnTo>
                <a:lnTo>
                  <a:pt x="104" y="102"/>
                </a:lnTo>
                <a:lnTo>
                  <a:pt x="105" y="103"/>
                </a:lnTo>
                <a:lnTo>
                  <a:pt x="107" y="103"/>
                </a:lnTo>
                <a:lnTo>
                  <a:pt x="108" y="104"/>
                </a:lnTo>
                <a:lnTo>
                  <a:pt x="110" y="106"/>
                </a:lnTo>
                <a:lnTo>
                  <a:pt x="111" y="107"/>
                </a:lnTo>
                <a:lnTo>
                  <a:pt x="112" y="109"/>
                </a:lnTo>
                <a:lnTo>
                  <a:pt x="113" y="111"/>
                </a:lnTo>
                <a:lnTo>
                  <a:pt x="114" y="113"/>
                </a:lnTo>
                <a:lnTo>
                  <a:pt x="115" y="116"/>
                </a:lnTo>
                <a:lnTo>
                  <a:pt x="115" y="119"/>
                </a:lnTo>
                <a:lnTo>
                  <a:pt x="115" y="119"/>
                </a:lnTo>
                <a:lnTo>
                  <a:pt x="115" y="120"/>
                </a:lnTo>
                <a:lnTo>
                  <a:pt x="115" y="121"/>
                </a:lnTo>
                <a:lnTo>
                  <a:pt x="115" y="122"/>
                </a:lnTo>
                <a:lnTo>
                  <a:pt x="115" y="124"/>
                </a:lnTo>
                <a:lnTo>
                  <a:pt x="115" y="125"/>
                </a:lnTo>
                <a:lnTo>
                  <a:pt x="115" y="127"/>
                </a:lnTo>
                <a:lnTo>
                  <a:pt x="115" y="129"/>
                </a:lnTo>
                <a:lnTo>
                  <a:pt x="114" y="131"/>
                </a:lnTo>
                <a:lnTo>
                  <a:pt x="114" y="133"/>
                </a:lnTo>
                <a:lnTo>
                  <a:pt x="113" y="135"/>
                </a:lnTo>
                <a:lnTo>
                  <a:pt x="112" y="137"/>
                </a:lnTo>
                <a:lnTo>
                  <a:pt x="112" y="139"/>
                </a:lnTo>
                <a:lnTo>
                  <a:pt x="110" y="141"/>
                </a:lnTo>
                <a:lnTo>
                  <a:pt x="108" y="142"/>
                </a:lnTo>
                <a:lnTo>
                  <a:pt x="107" y="144"/>
                </a:lnTo>
                <a:lnTo>
                  <a:pt x="105" y="145"/>
                </a:lnTo>
                <a:lnTo>
                  <a:pt x="103" y="146"/>
                </a:lnTo>
                <a:lnTo>
                  <a:pt x="101" y="146"/>
                </a:lnTo>
                <a:lnTo>
                  <a:pt x="97" y="147"/>
                </a:lnTo>
                <a:lnTo>
                  <a:pt x="97" y="147"/>
                </a:lnTo>
                <a:lnTo>
                  <a:pt x="94" y="146"/>
                </a:lnTo>
                <a:lnTo>
                  <a:pt x="92" y="146"/>
                </a:lnTo>
                <a:lnTo>
                  <a:pt x="90" y="145"/>
                </a:lnTo>
                <a:lnTo>
                  <a:pt x="88" y="144"/>
                </a:lnTo>
                <a:lnTo>
                  <a:pt x="86" y="142"/>
                </a:lnTo>
                <a:lnTo>
                  <a:pt x="85" y="141"/>
                </a:lnTo>
                <a:lnTo>
                  <a:pt x="83" y="139"/>
                </a:lnTo>
                <a:lnTo>
                  <a:pt x="83" y="137"/>
                </a:lnTo>
                <a:lnTo>
                  <a:pt x="82" y="135"/>
                </a:lnTo>
                <a:lnTo>
                  <a:pt x="81" y="133"/>
                </a:lnTo>
                <a:lnTo>
                  <a:pt x="81" y="131"/>
                </a:lnTo>
                <a:lnTo>
                  <a:pt x="80" y="129"/>
                </a:lnTo>
                <a:lnTo>
                  <a:pt x="80" y="127"/>
                </a:lnTo>
                <a:lnTo>
                  <a:pt x="80" y="125"/>
                </a:lnTo>
                <a:lnTo>
                  <a:pt x="80" y="124"/>
                </a:lnTo>
                <a:lnTo>
                  <a:pt x="80" y="122"/>
                </a:lnTo>
                <a:lnTo>
                  <a:pt x="80" y="121"/>
                </a:lnTo>
                <a:lnTo>
                  <a:pt x="80" y="120"/>
                </a:lnTo>
                <a:lnTo>
                  <a:pt x="80" y="119"/>
                </a:lnTo>
                <a:lnTo>
                  <a:pt x="80" y="119"/>
                </a:lnTo>
                <a:lnTo>
                  <a:pt x="80" y="116"/>
                </a:lnTo>
                <a:lnTo>
                  <a:pt x="81" y="113"/>
                </a:lnTo>
                <a:lnTo>
                  <a:pt x="82" y="111"/>
                </a:lnTo>
                <a:lnTo>
                  <a:pt x="83" y="109"/>
                </a:lnTo>
                <a:lnTo>
                  <a:pt x="84" y="107"/>
                </a:lnTo>
                <a:lnTo>
                  <a:pt x="86" y="106"/>
                </a:lnTo>
                <a:lnTo>
                  <a:pt x="87" y="104"/>
                </a:lnTo>
                <a:lnTo>
                  <a:pt x="89" y="103"/>
                </a:lnTo>
                <a:lnTo>
                  <a:pt x="90" y="103"/>
                </a:lnTo>
                <a:lnTo>
                  <a:pt x="92" y="102"/>
                </a:lnTo>
                <a:lnTo>
                  <a:pt x="93" y="101"/>
                </a:lnTo>
                <a:lnTo>
                  <a:pt x="94" y="101"/>
                </a:lnTo>
                <a:lnTo>
                  <a:pt x="96" y="101"/>
                </a:lnTo>
                <a:lnTo>
                  <a:pt x="96" y="101"/>
                </a:lnTo>
                <a:lnTo>
                  <a:pt x="97" y="101"/>
                </a:lnTo>
                <a:close/>
                <a:moveTo>
                  <a:pt x="157" y="101"/>
                </a:moveTo>
                <a:lnTo>
                  <a:pt x="158" y="101"/>
                </a:lnTo>
                <a:lnTo>
                  <a:pt x="158" y="101"/>
                </a:lnTo>
                <a:lnTo>
                  <a:pt x="159" y="101"/>
                </a:lnTo>
                <a:lnTo>
                  <a:pt x="160" y="101"/>
                </a:lnTo>
                <a:lnTo>
                  <a:pt x="161" y="101"/>
                </a:lnTo>
                <a:lnTo>
                  <a:pt x="162" y="101"/>
                </a:lnTo>
                <a:lnTo>
                  <a:pt x="164" y="102"/>
                </a:lnTo>
                <a:lnTo>
                  <a:pt x="165" y="103"/>
                </a:lnTo>
                <a:lnTo>
                  <a:pt x="167" y="103"/>
                </a:lnTo>
                <a:lnTo>
                  <a:pt x="168" y="104"/>
                </a:lnTo>
                <a:lnTo>
                  <a:pt x="169" y="106"/>
                </a:lnTo>
                <a:lnTo>
                  <a:pt x="171" y="107"/>
                </a:lnTo>
                <a:lnTo>
                  <a:pt x="172" y="109"/>
                </a:lnTo>
                <a:lnTo>
                  <a:pt x="173" y="111"/>
                </a:lnTo>
                <a:lnTo>
                  <a:pt x="174" y="113"/>
                </a:lnTo>
                <a:lnTo>
                  <a:pt x="175" y="116"/>
                </a:lnTo>
                <a:lnTo>
                  <a:pt x="175" y="119"/>
                </a:lnTo>
                <a:lnTo>
                  <a:pt x="175" y="119"/>
                </a:lnTo>
                <a:lnTo>
                  <a:pt x="175" y="120"/>
                </a:lnTo>
                <a:lnTo>
                  <a:pt x="175" y="121"/>
                </a:lnTo>
                <a:lnTo>
                  <a:pt x="175" y="122"/>
                </a:lnTo>
                <a:lnTo>
                  <a:pt x="175" y="124"/>
                </a:lnTo>
                <a:lnTo>
                  <a:pt x="175" y="125"/>
                </a:lnTo>
                <a:lnTo>
                  <a:pt x="175" y="127"/>
                </a:lnTo>
                <a:lnTo>
                  <a:pt x="175" y="129"/>
                </a:lnTo>
                <a:lnTo>
                  <a:pt x="174" y="131"/>
                </a:lnTo>
                <a:lnTo>
                  <a:pt x="174" y="133"/>
                </a:lnTo>
                <a:lnTo>
                  <a:pt x="173" y="135"/>
                </a:lnTo>
                <a:lnTo>
                  <a:pt x="172" y="137"/>
                </a:lnTo>
                <a:lnTo>
                  <a:pt x="172" y="139"/>
                </a:lnTo>
                <a:lnTo>
                  <a:pt x="170" y="141"/>
                </a:lnTo>
                <a:lnTo>
                  <a:pt x="169" y="142"/>
                </a:lnTo>
                <a:lnTo>
                  <a:pt x="167" y="144"/>
                </a:lnTo>
                <a:lnTo>
                  <a:pt x="165" y="145"/>
                </a:lnTo>
                <a:lnTo>
                  <a:pt x="163" y="146"/>
                </a:lnTo>
                <a:lnTo>
                  <a:pt x="161" y="146"/>
                </a:lnTo>
                <a:lnTo>
                  <a:pt x="158" y="147"/>
                </a:lnTo>
                <a:lnTo>
                  <a:pt x="158" y="147"/>
                </a:lnTo>
                <a:lnTo>
                  <a:pt x="154" y="146"/>
                </a:lnTo>
                <a:lnTo>
                  <a:pt x="152" y="146"/>
                </a:lnTo>
                <a:lnTo>
                  <a:pt x="150" y="145"/>
                </a:lnTo>
                <a:lnTo>
                  <a:pt x="148" y="144"/>
                </a:lnTo>
                <a:lnTo>
                  <a:pt x="147" y="142"/>
                </a:lnTo>
                <a:lnTo>
                  <a:pt x="145" y="141"/>
                </a:lnTo>
                <a:lnTo>
                  <a:pt x="143" y="139"/>
                </a:lnTo>
                <a:lnTo>
                  <a:pt x="143" y="137"/>
                </a:lnTo>
                <a:lnTo>
                  <a:pt x="142" y="135"/>
                </a:lnTo>
                <a:lnTo>
                  <a:pt x="142" y="133"/>
                </a:lnTo>
                <a:lnTo>
                  <a:pt x="141" y="131"/>
                </a:lnTo>
                <a:lnTo>
                  <a:pt x="140" y="129"/>
                </a:lnTo>
                <a:lnTo>
                  <a:pt x="140" y="127"/>
                </a:lnTo>
                <a:lnTo>
                  <a:pt x="140" y="125"/>
                </a:lnTo>
                <a:lnTo>
                  <a:pt x="140" y="124"/>
                </a:lnTo>
                <a:lnTo>
                  <a:pt x="140" y="122"/>
                </a:lnTo>
                <a:lnTo>
                  <a:pt x="140" y="121"/>
                </a:lnTo>
                <a:lnTo>
                  <a:pt x="140" y="120"/>
                </a:lnTo>
                <a:lnTo>
                  <a:pt x="140" y="119"/>
                </a:lnTo>
                <a:lnTo>
                  <a:pt x="140" y="119"/>
                </a:lnTo>
                <a:lnTo>
                  <a:pt x="140" y="116"/>
                </a:lnTo>
                <a:lnTo>
                  <a:pt x="141" y="113"/>
                </a:lnTo>
                <a:lnTo>
                  <a:pt x="142" y="111"/>
                </a:lnTo>
                <a:lnTo>
                  <a:pt x="143" y="109"/>
                </a:lnTo>
                <a:lnTo>
                  <a:pt x="144" y="107"/>
                </a:lnTo>
                <a:lnTo>
                  <a:pt x="146" y="106"/>
                </a:lnTo>
                <a:lnTo>
                  <a:pt x="147" y="104"/>
                </a:lnTo>
                <a:lnTo>
                  <a:pt x="149" y="103"/>
                </a:lnTo>
                <a:lnTo>
                  <a:pt x="150" y="103"/>
                </a:lnTo>
                <a:lnTo>
                  <a:pt x="151" y="102"/>
                </a:lnTo>
                <a:lnTo>
                  <a:pt x="153" y="101"/>
                </a:lnTo>
                <a:lnTo>
                  <a:pt x="154" y="101"/>
                </a:lnTo>
                <a:lnTo>
                  <a:pt x="156" y="101"/>
                </a:lnTo>
                <a:lnTo>
                  <a:pt x="156" y="101"/>
                </a:lnTo>
                <a:lnTo>
                  <a:pt x="157" y="101"/>
                </a:lnTo>
                <a:close/>
                <a:moveTo>
                  <a:pt x="217" y="101"/>
                </a:moveTo>
                <a:lnTo>
                  <a:pt x="218" y="101"/>
                </a:lnTo>
                <a:lnTo>
                  <a:pt x="218" y="101"/>
                </a:lnTo>
                <a:lnTo>
                  <a:pt x="219" y="101"/>
                </a:lnTo>
                <a:lnTo>
                  <a:pt x="219" y="101"/>
                </a:lnTo>
                <a:lnTo>
                  <a:pt x="221" y="101"/>
                </a:lnTo>
                <a:lnTo>
                  <a:pt x="222" y="101"/>
                </a:lnTo>
                <a:lnTo>
                  <a:pt x="224" y="102"/>
                </a:lnTo>
                <a:lnTo>
                  <a:pt x="225" y="103"/>
                </a:lnTo>
                <a:lnTo>
                  <a:pt x="227" y="103"/>
                </a:lnTo>
                <a:lnTo>
                  <a:pt x="228" y="104"/>
                </a:lnTo>
                <a:lnTo>
                  <a:pt x="229" y="106"/>
                </a:lnTo>
                <a:lnTo>
                  <a:pt x="231" y="107"/>
                </a:lnTo>
                <a:lnTo>
                  <a:pt x="232" y="109"/>
                </a:lnTo>
                <a:lnTo>
                  <a:pt x="233" y="111"/>
                </a:lnTo>
                <a:lnTo>
                  <a:pt x="234" y="113"/>
                </a:lnTo>
                <a:lnTo>
                  <a:pt x="235" y="116"/>
                </a:lnTo>
                <a:lnTo>
                  <a:pt x="235" y="119"/>
                </a:lnTo>
                <a:lnTo>
                  <a:pt x="235" y="119"/>
                </a:lnTo>
                <a:lnTo>
                  <a:pt x="235" y="120"/>
                </a:lnTo>
                <a:lnTo>
                  <a:pt x="235" y="121"/>
                </a:lnTo>
                <a:lnTo>
                  <a:pt x="235" y="122"/>
                </a:lnTo>
                <a:lnTo>
                  <a:pt x="235" y="124"/>
                </a:lnTo>
                <a:lnTo>
                  <a:pt x="235" y="125"/>
                </a:lnTo>
                <a:lnTo>
                  <a:pt x="235" y="127"/>
                </a:lnTo>
                <a:lnTo>
                  <a:pt x="235" y="129"/>
                </a:lnTo>
                <a:lnTo>
                  <a:pt x="234" y="131"/>
                </a:lnTo>
                <a:lnTo>
                  <a:pt x="234" y="133"/>
                </a:lnTo>
                <a:lnTo>
                  <a:pt x="234" y="135"/>
                </a:lnTo>
                <a:lnTo>
                  <a:pt x="232" y="137"/>
                </a:lnTo>
                <a:lnTo>
                  <a:pt x="232" y="139"/>
                </a:lnTo>
                <a:lnTo>
                  <a:pt x="230" y="141"/>
                </a:lnTo>
                <a:lnTo>
                  <a:pt x="229" y="142"/>
                </a:lnTo>
                <a:lnTo>
                  <a:pt x="227" y="144"/>
                </a:lnTo>
                <a:lnTo>
                  <a:pt x="226" y="145"/>
                </a:lnTo>
                <a:lnTo>
                  <a:pt x="223" y="146"/>
                </a:lnTo>
                <a:lnTo>
                  <a:pt x="221" y="146"/>
                </a:lnTo>
                <a:lnTo>
                  <a:pt x="218" y="147"/>
                </a:lnTo>
                <a:lnTo>
                  <a:pt x="218" y="147"/>
                </a:lnTo>
                <a:lnTo>
                  <a:pt x="214" y="146"/>
                </a:lnTo>
                <a:lnTo>
                  <a:pt x="212" y="146"/>
                </a:lnTo>
                <a:lnTo>
                  <a:pt x="210" y="145"/>
                </a:lnTo>
                <a:lnTo>
                  <a:pt x="208" y="144"/>
                </a:lnTo>
                <a:lnTo>
                  <a:pt x="206" y="142"/>
                </a:lnTo>
                <a:lnTo>
                  <a:pt x="205" y="141"/>
                </a:lnTo>
                <a:lnTo>
                  <a:pt x="203" y="139"/>
                </a:lnTo>
                <a:lnTo>
                  <a:pt x="203" y="137"/>
                </a:lnTo>
                <a:lnTo>
                  <a:pt x="202" y="135"/>
                </a:lnTo>
                <a:lnTo>
                  <a:pt x="201" y="133"/>
                </a:lnTo>
                <a:lnTo>
                  <a:pt x="201" y="131"/>
                </a:lnTo>
                <a:lnTo>
                  <a:pt x="200" y="129"/>
                </a:lnTo>
                <a:lnTo>
                  <a:pt x="200" y="127"/>
                </a:lnTo>
                <a:lnTo>
                  <a:pt x="200" y="125"/>
                </a:lnTo>
                <a:lnTo>
                  <a:pt x="200" y="124"/>
                </a:lnTo>
                <a:lnTo>
                  <a:pt x="200" y="122"/>
                </a:lnTo>
                <a:lnTo>
                  <a:pt x="200" y="121"/>
                </a:lnTo>
                <a:lnTo>
                  <a:pt x="200" y="120"/>
                </a:lnTo>
                <a:lnTo>
                  <a:pt x="200" y="119"/>
                </a:lnTo>
                <a:lnTo>
                  <a:pt x="200" y="119"/>
                </a:lnTo>
                <a:lnTo>
                  <a:pt x="200" y="116"/>
                </a:lnTo>
                <a:lnTo>
                  <a:pt x="201" y="113"/>
                </a:lnTo>
                <a:lnTo>
                  <a:pt x="202" y="111"/>
                </a:lnTo>
                <a:lnTo>
                  <a:pt x="203" y="109"/>
                </a:lnTo>
                <a:lnTo>
                  <a:pt x="204" y="107"/>
                </a:lnTo>
                <a:lnTo>
                  <a:pt x="206" y="106"/>
                </a:lnTo>
                <a:lnTo>
                  <a:pt x="207" y="104"/>
                </a:lnTo>
                <a:lnTo>
                  <a:pt x="208" y="103"/>
                </a:lnTo>
                <a:lnTo>
                  <a:pt x="210" y="103"/>
                </a:lnTo>
                <a:lnTo>
                  <a:pt x="211" y="102"/>
                </a:lnTo>
                <a:lnTo>
                  <a:pt x="213" y="101"/>
                </a:lnTo>
                <a:lnTo>
                  <a:pt x="214" y="101"/>
                </a:lnTo>
                <a:lnTo>
                  <a:pt x="216" y="101"/>
                </a:lnTo>
                <a:lnTo>
                  <a:pt x="216" y="101"/>
                </a:lnTo>
                <a:lnTo>
                  <a:pt x="217" y="101"/>
                </a:lnTo>
                <a:close/>
                <a:moveTo>
                  <a:pt x="38" y="153"/>
                </a:moveTo>
                <a:lnTo>
                  <a:pt x="38" y="153"/>
                </a:lnTo>
                <a:lnTo>
                  <a:pt x="39" y="153"/>
                </a:lnTo>
                <a:lnTo>
                  <a:pt x="39" y="153"/>
                </a:lnTo>
                <a:lnTo>
                  <a:pt x="40" y="153"/>
                </a:lnTo>
                <a:lnTo>
                  <a:pt x="41" y="154"/>
                </a:lnTo>
                <a:lnTo>
                  <a:pt x="42" y="154"/>
                </a:lnTo>
                <a:lnTo>
                  <a:pt x="42" y="155"/>
                </a:lnTo>
                <a:lnTo>
                  <a:pt x="42" y="156"/>
                </a:lnTo>
                <a:lnTo>
                  <a:pt x="42" y="157"/>
                </a:lnTo>
                <a:lnTo>
                  <a:pt x="42" y="158"/>
                </a:lnTo>
                <a:lnTo>
                  <a:pt x="42" y="160"/>
                </a:lnTo>
                <a:lnTo>
                  <a:pt x="40" y="161"/>
                </a:lnTo>
                <a:lnTo>
                  <a:pt x="39" y="164"/>
                </a:lnTo>
                <a:lnTo>
                  <a:pt x="44" y="175"/>
                </a:lnTo>
                <a:lnTo>
                  <a:pt x="50" y="153"/>
                </a:lnTo>
                <a:lnTo>
                  <a:pt x="51" y="153"/>
                </a:lnTo>
                <a:lnTo>
                  <a:pt x="52" y="153"/>
                </a:lnTo>
                <a:lnTo>
                  <a:pt x="53" y="154"/>
                </a:lnTo>
                <a:lnTo>
                  <a:pt x="55" y="154"/>
                </a:lnTo>
                <a:lnTo>
                  <a:pt x="56" y="156"/>
                </a:lnTo>
                <a:lnTo>
                  <a:pt x="58" y="156"/>
                </a:lnTo>
                <a:lnTo>
                  <a:pt x="61" y="157"/>
                </a:lnTo>
                <a:lnTo>
                  <a:pt x="63" y="159"/>
                </a:lnTo>
                <a:lnTo>
                  <a:pt x="65" y="160"/>
                </a:lnTo>
                <a:lnTo>
                  <a:pt x="67" y="162"/>
                </a:lnTo>
                <a:lnTo>
                  <a:pt x="70" y="160"/>
                </a:lnTo>
                <a:lnTo>
                  <a:pt x="72" y="159"/>
                </a:lnTo>
                <a:lnTo>
                  <a:pt x="74" y="157"/>
                </a:lnTo>
                <a:lnTo>
                  <a:pt x="77" y="156"/>
                </a:lnTo>
                <a:lnTo>
                  <a:pt x="78" y="156"/>
                </a:lnTo>
                <a:lnTo>
                  <a:pt x="80" y="154"/>
                </a:lnTo>
                <a:lnTo>
                  <a:pt x="82" y="154"/>
                </a:lnTo>
                <a:lnTo>
                  <a:pt x="83" y="153"/>
                </a:lnTo>
                <a:lnTo>
                  <a:pt x="84" y="153"/>
                </a:lnTo>
                <a:lnTo>
                  <a:pt x="84" y="153"/>
                </a:lnTo>
                <a:lnTo>
                  <a:pt x="91" y="175"/>
                </a:lnTo>
                <a:lnTo>
                  <a:pt x="95" y="164"/>
                </a:lnTo>
                <a:lnTo>
                  <a:pt x="94" y="161"/>
                </a:lnTo>
                <a:lnTo>
                  <a:pt x="93" y="160"/>
                </a:lnTo>
                <a:lnTo>
                  <a:pt x="93" y="158"/>
                </a:lnTo>
                <a:lnTo>
                  <a:pt x="93" y="157"/>
                </a:lnTo>
                <a:lnTo>
                  <a:pt x="93" y="156"/>
                </a:lnTo>
                <a:lnTo>
                  <a:pt x="93" y="155"/>
                </a:lnTo>
                <a:lnTo>
                  <a:pt x="93" y="154"/>
                </a:lnTo>
                <a:lnTo>
                  <a:pt x="94" y="154"/>
                </a:lnTo>
                <a:lnTo>
                  <a:pt x="94" y="154"/>
                </a:lnTo>
                <a:lnTo>
                  <a:pt x="95" y="153"/>
                </a:lnTo>
                <a:lnTo>
                  <a:pt x="96" y="153"/>
                </a:lnTo>
                <a:lnTo>
                  <a:pt x="96" y="153"/>
                </a:lnTo>
                <a:lnTo>
                  <a:pt x="97" y="153"/>
                </a:lnTo>
                <a:lnTo>
                  <a:pt x="97" y="153"/>
                </a:lnTo>
                <a:lnTo>
                  <a:pt x="97" y="153"/>
                </a:lnTo>
                <a:lnTo>
                  <a:pt x="98" y="153"/>
                </a:lnTo>
                <a:lnTo>
                  <a:pt x="99" y="153"/>
                </a:lnTo>
                <a:lnTo>
                  <a:pt x="99" y="153"/>
                </a:lnTo>
                <a:lnTo>
                  <a:pt x="100" y="153"/>
                </a:lnTo>
                <a:lnTo>
                  <a:pt x="101" y="154"/>
                </a:lnTo>
                <a:lnTo>
                  <a:pt x="101" y="154"/>
                </a:lnTo>
                <a:lnTo>
                  <a:pt x="102" y="155"/>
                </a:lnTo>
                <a:lnTo>
                  <a:pt x="102" y="156"/>
                </a:lnTo>
                <a:lnTo>
                  <a:pt x="102" y="157"/>
                </a:lnTo>
                <a:lnTo>
                  <a:pt x="102" y="158"/>
                </a:lnTo>
                <a:lnTo>
                  <a:pt x="102" y="160"/>
                </a:lnTo>
                <a:lnTo>
                  <a:pt x="101" y="161"/>
                </a:lnTo>
                <a:lnTo>
                  <a:pt x="99" y="164"/>
                </a:lnTo>
                <a:lnTo>
                  <a:pt x="104" y="175"/>
                </a:lnTo>
                <a:lnTo>
                  <a:pt x="110" y="153"/>
                </a:lnTo>
                <a:lnTo>
                  <a:pt x="111" y="153"/>
                </a:lnTo>
                <a:lnTo>
                  <a:pt x="112" y="153"/>
                </a:lnTo>
                <a:lnTo>
                  <a:pt x="113" y="154"/>
                </a:lnTo>
                <a:lnTo>
                  <a:pt x="114" y="154"/>
                </a:lnTo>
                <a:lnTo>
                  <a:pt x="116" y="156"/>
                </a:lnTo>
                <a:lnTo>
                  <a:pt x="118" y="156"/>
                </a:lnTo>
                <a:lnTo>
                  <a:pt x="120" y="157"/>
                </a:lnTo>
                <a:lnTo>
                  <a:pt x="123" y="159"/>
                </a:lnTo>
                <a:lnTo>
                  <a:pt x="125" y="160"/>
                </a:lnTo>
                <a:lnTo>
                  <a:pt x="127" y="162"/>
                </a:lnTo>
                <a:lnTo>
                  <a:pt x="129" y="160"/>
                </a:lnTo>
                <a:lnTo>
                  <a:pt x="132" y="159"/>
                </a:lnTo>
                <a:lnTo>
                  <a:pt x="134" y="157"/>
                </a:lnTo>
                <a:lnTo>
                  <a:pt x="137" y="156"/>
                </a:lnTo>
                <a:lnTo>
                  <a:pt x="139" y="156"/>
                </a:lnTo>
                <a:lnTo>
                  <a:pt x="140" y="154"/>
                </a:lnTo>
                <a:lnTo>
                  <a:pt x="142" y="154"/>
                </a:lnTo>
                <a:lnTo>
                  <a:pt x="143" y="153"/>
                </a:lnTo>
                <a:lnTo>
                  <a:pt x="144" y="153"/>
                </a:lnTo>
                <a:lnTo>
                  <a:pt x="144" y="153"/>
                </a:lnTo>
                <a:lnTo>
                  <a:pt x="151" y="175"/>
                </a:lnTo>
                <a:lnTo>
                  <a:pt x="155" y="164"/>
                </a:lnTo>
                <a:lnTo>
                  <a:pt x="154" y="161"/>
                </a:lnTo>
                <a:lnTo>
                  <a:pt x="153" y="160"/>
                </a:lnTo>
                <a:lnTo>
                  <a:pt x="153" y="158"/>
                </a:lnTo>
                <a:lnTo>
                  <a:pt x="152" y="157"/>
                </a:lnTo>
                <a:lnTo>
                  <a:pt x="152" y="156"/>
                </a:lnTo>
                <a:lnTo>
                  <a:pt x="153" y="155"/>
                </a:lnTo>
                <a:lnTo>
                  <a:pt x="153" y="154"/>
                </a:lnTo>
                <a:lnTo>
                  <a:pt x="154" y="154"/>
                </a:lnTo>
                <a:lnTo>
                  <a:pt x="154" y="154"/>
                </a:lnTo>
                <a:lnTo>
                  <a:pt x="155" y="153"/>
                </a:lnTo>
                <a:lnTo>
                  <a:pt x="156" y="153"/>
                </a:lnTo>
                <a:lnTo>
                  <a:pt x="156" y="153"/>
                </a:lnTo>
                <a:lnTo>
                  <a:pt x="157" y="153"/>
                </a:lnTo>
                <a:lnTo>
                  <a:pt x="157" y="153"/>
                </a:lnTo>
                <a:lnTo>
                  <a:pt x="158" y="153"/>
                </a:lnTo>
                <a:lnTo>
                  <a:pt x="158" y="153"/>
                </a:lnTo>
                <a:lnTo>
                  <a:pt x="159" y="153"/>
                </a:lnTo>
                <a:lnTo>
                  <a:pt x="159" y="153"/>
                </a:lnTo>
                <a:lnTo>
                  <a:pt x="160" y="153"/>
                </a:lnTo>
                <a:lnTo>
                  <a:pt x="161" y="154"/>
                </a:lnTo>
                <a:lnTo>
                  <a:pt x="161" y="154"/>
                </a:lnTo>
                <a:lnTo>
                  <a:pt x="162" y="155"/>
                </a:lnTo>
                <a:lnTo>
                  <a:pt x="162" y="156"/>
                </a:lnTo>
                <a:lnTo>
                  <a:pt x="162" y="157"/>
                </a:lnTo>
                <a:lnTo>
                  <a:pt x="162" y="158"/>
                </a:lnTo>
                <a:lnTo>
                  <a:pt x="161" y="160"/>
                </a:lnTo>
                <a:lnTo>
                  <a:pt x="161" y="161"/>
                </a:lnTo>
                <a:lnTo>
                  <a:pt x="159" y="164"/>
                </a:lnTo>
                <a:lnTo>
                  <a:pt x="163" y="175"/>
                </a:lnTo>
                <a:lnTo>
                  <a:pt x="170" y="153"/>
                </a:lnTo>
                <a:lnTo>
                  <a:pt x="170" y="153"/>
                </a:lnTo>
                <a:lnTo>
                  <a:pt x="172" y="153"/>
                </a:lnTo>
                <a:lnTo>
                  <a:pt x="173" y="154"/>
                </a:lnTo>
                <a:lnTo>
                  <a:pt x="174" y="154"/>
                </a:lnTo>
                <a:lnTo>
                  <a:pt x="176" y="156"/>
                </a:lnTo>
                <a:lnTo>
                  <a:pt x="178" y="156"/>
                </a:lnTo>
                <a:lnTo>
                  <a:pt x="180" y="157"/>
                </a:lnTo>
                <a:lnTo>
                  <a:pt x="183" y="159"/>
                </a:lnTo>
                <a:lnTo>
                  <a:pt x="185" y="160"/>
                </a:lnTo>
                <a:lnTo>
                  <a:pt x="187" y="162"/>
                </a:lnTo>
                <a:lnTo>
                  <a:pt x="189" y="160"/>
                </a:lnTo>
                <a:lnTo>
                  <a:pt x="192" y="159"/>
                </a:lnTo>
                <a:lnTo>
                  <a:pt x="194" y="157"/>
                </a:lnTo>
                <a:lnTo>
                  <a:pt x="196" y="156"/>
                </a:lnTo>
                <a:lnTo>
                  <a:pt x="198" y="156"/>
                </a:lnTo>
                <a:lnTo>
                  <a:pt x="200" y="154"/>
                </a:lnTo>
                <a:lnTo>
                  <a:pt x="202" y="154"/>
                </a:lnTo>
                <a:lnTo>
                  <a:pt x="203" y="153"/>
                </a:lnTo>
                <a:lnTo>
                  <a:pt x="203" y="153"/>
                </a:lnTo>
                <a:lnTo>
                  <a:pt x="204" y="153"/>
                </a:lnTo>
                <a:lnTo>
                  <a:pt x="211" y="175"/>
                </a:lnTo>
                <a:lnTo>
                  <a:pt x="215" y="164"/>
                </a:lnTo>
                <a:lnTo>
                  <a:pt x="214" y="161"/>
                </a:lnTo>
                <a:lnTo>
                  <a:pt x="213" y="160"/>
                </a:lnTo>
                <a:lnTo>
                  <a:pt x="212" y="158"/>
                </a:lnTo>
                <a:lnTo>
                  <a:pt x="212" y="157"/>
                </a:lnTo>
                <a:lnTo>
                  <a:pt x="212" y="156"/>
                </a:lnTo>
                <a:lnTo>
                  <a:pt x="212" y="155"/>
                </a:lnTo>
                <a:lnTo>
                  <a:pt x="213" y="154"/>
                </a:lnTo>
                <a:lnTo>
                  <a:pt x="213" y="154"/>
                </a:lnTo>
                <a:lnTo>
                  <a:pt x="214" y="154"/>
                </a:lnTo>
                <a:lnTo>
                  <a:pt x="215" y="153"/>
                </a:lnTo>
                <a:lnTo>
                  <a:pt x="216" y="153"/>
                </a:lnTo>
                <a:lnTo>
                  <a:pt x="216" y="153"/>
                </a:lnTo>
                <a:lnTo>
                  <a:pt x="217" y="153"/>
                </a:lnTo>
                <a:lnTo>
                  <a:pt x="217" y="153"/>
                </a:lnTo>
                <a:lnTo>
                  <a:pt x="218" y="153"/>
                </a:lnTo>
                <a:lnTo>
                  <a:pt x="218" y="153"/>
                </a:lnTo>
                <a:lnTo>
                  <a:pt x="219" y="153"/>
                </a:lnTo>
                <a:lnTo>
                  <a:pt x="219" y="153"/>
                </a:lnTo>
                <a:lnTo>
                  <a:pt x="220" y="153"/>
                </a:lnTo>
                <a:lnTo>
                  <a:pt x="221" y="154"/>
                </a:lnTo>
                <a:lnTo>
                  <a:pt x="221" y="154"/>
                </a:lnTo>
                <a:lnTo>
                  <a:pt x="222" y="155"/>
                </a:lnTo>
                <a:lnTo>
                  <a:pt x="222" y="156"/>
                </a:lnTo>
                <a:lnTo>
                  <a:pt x="222" y="157"/>
                </a:lnTo>
                <a:lnTo>
                  <a:pt x="222" y="158"/>
                </a:lnTo>
                <a:lnTo>
                  <a:pt x="221" y="160"/>
                </a:lnTo>
                <a:lnTo>
                  <a:pt x="221" y="161"/>
                </a:lnTo>
                <a:lnTo>
                  <a:pt x="219" y="164"/>
                </a:lnTo>
                <a:lnTo>
                  <a:pt x="223" y="175"/>
                </a:lnTo>
                <a:lnTo>
                  <a:pt x="230" y="153"/>
                </a:lnTo>
                <a:lnTo>
                  <a:pt x="230" y="153"/>
                </a:lnTo>
                <a:lnTo>
                  <a:pt x="231" y="153"/>
                </a:lnTo>
                <a:lnTo>
                  <a:pt x="232" y="154"/>
                </a:lnTo>
                <a:lnTo>
                  <a:pt x="234" y="154"/>
                </a:lnTo>
                <a:lnTo>
                  <a:pt x="236" y="156"/>
                </a:lnTo>
                <a:lnTo>
                  <a:pt x="238" y="156"/>
                </a:lnTo>
                <a:lnTo>
                  <a:pt x="240" y="157"/>
                </a:lnTo>
                <a:lnTo>
                  <a:pt x="242" y="159"/>
                </a:lnTo>
                <a:lnTo>
                  <a:pt x="245" y="160"/>
                </a:lnTo>
                <a:lnTo>
                  <a:pt x="247" y="162"/>
                </a:lnTo>
                <a:lnTo>
                  <a:pt x="248" y="163"/>
                </a:lnTo>
                <a:lnTo>
                  <a:pt x="249" y="164"/>
                </a:lnTo>
                <a:lnTo>
                  <a:pt x="251" y="165"/>
                </a:lnTo>
                <a:lnTo>
                  <a:pt x="251" y="166"/>
                </a:lnTo>
                <a:lnTo>
                  <a:pt x="253" y="167"/>
                </a:lnTo>
                <a:lnTo>
                  <a:pt x="253" y="169"/>
                </a:lnTo>
                <a:lnTo>
                  <a:pt x="253" y="171"/>
                </a:lnTo>
                <a:lnTo>
                  <a:pt x="254" y="173"/>
                </a:lnTo>
                <a:lnTo>
                  <a:pt x="254" y="176"/>
                </a:lnTo>
                <a:lnTo>
                  <a:pt x="254" y="178"/>
                </a:lnTo>
                <a:lnTo>
                  <a:pt x="254" y="181"/>
                </a:lnTo>
                <a:lnTo>
                  <a:pt x="254" y="185"/>
                </a:lnTo>
                <a:lnTo>
                  <a:pt x="254" y="188"/>
                </a:lnTo>
                <a:lnTo>
                  <a:pt x="254" y="191"/>
                </a:lnTo>
                <a:lnTo>
                  <a:pt x="253" y="194"/>
                </a:lnTo>
                <a:lnTo>
                  <a:pt x="253" y="197"/>
                </a:lnTo>
                <a:lnTo>
                  <a:pt x="253" y="199"/>
                </a:lnTo>
                <a:lnTo>
                  <a:pt x="253" y="202"/>
                </a:lnTo>
                <a:lnTo>
                  <a:pt x="252" y="204"/>
                </a:lnTo>
                <a:lnTo>
                  <a:pt x="251" y="206"/>
                </a:lnTo>
                <a:lnTo>
                  <a:pt x="250" y="208"/>
                </a:lnTo>
                <a:lnTo>
                  <a:pt x="249" y="210"/>
                </a:lnTo>
                <a:lnTo>
                  <a:pt x="248" y="212"/>
                </a:lnTo>
                <a:lnTo>
                  <a:pt x="248" y="215"/>
                </a:lnTo>
                <a:lnTo>
                  <a:pt x="246" y="217"/>
                </a:lnTo>
                <a:lnTo>
                  <a:pt x="246" y="219"/>
                </a:lnTo>
                <a:lnTo>
                  <a:pt x="245" y="220"/>
                </a:lnTo>
                <a:lnTo>
                  <a:pt x="244" y="222"/>
                </a:lnTo>
                <a:lnTo>
                  <a:pt x="243" y="223"/>
                </a:lnTo>
                <a:lnTo>
                  <a:pt x="243" y="225"/>
                </a:lnTo>
                <a:lnTo>
                  <a:pt x="242" y="225"/>
                </a:lnTo>
                <a:lnTo>
                  <a:pt x="242" y="225"/>
                </a:lnTo>
                <a:lnTo>
                  <a:pt x="241" y="228"/>
                </a:lnTo>
                <a:lnTo>
                  <a:pt x="240" y="232"/>
                </a:lnTo>
                <a:lnTo>
                  <a:pt x="240" y="236"/>
                </a:lnTo>
                <a:lnTo>
                  <a:pt x="230" y="325"/>
                </a:lnTo>
                <a:lnTo>
                  <a:pt x="230" y="327"/>
                </a:lnTo>
                <a:lnTo>
                  <a:pt x="229" y="328"/>
                </a:lnTo>
                <a:lnTo>
                  <a:pt x="228" y="329"/>
                </a:lnTo>
                <a:lnTo>
                  <a:pt x="227" y="330"/>
                </a:lnTo>
                <a:lnTo>
                  <a:pt x="225" y="330"/>
                </a:lnTo>
                <a:lnTo>
                  <a:pt x="209" y="330"/>
                </a:lnTo>
                <a:lnTo>
                  <a:pt x="208" y="330"/>
                </a:lnTo>
                <a:lnTo>
                  <a:pt x="206" y="329"/>
                </a:lnTo>
                <a:lnTo>
                  <a:pt x="205" y="328"/>
                </a:lnTo>
                <a:lnTo>
                  <a:pt x="204" y="327"/>
                </a:lnTo>
                <a:lnTo>
                  <a:pt x="203" y="325"/>
                </a:lnTo>
                <a:lnTo>
                  <a:pt x="195" y="236"/>
                </a:lnTo>
                <a:lnTo>
                  <a:pt x="194" y="232"/>
                </a:lnTo>
                <a:lnTo>
                  <a:pt x="193" y="228"/>
                </a:lnTo>
                <a:lnTo>
                  <a:pt x="192" y="225"/>
                </a:lnTo>
                <a:lnTo>
                  <a:pt x="192" y="225"/>
                </a:lnTo>
                <a:lnTo>
                  <a:pt x="192" y="225"/>
                </a:lnTo>
                <a:lnTo>
                  <a:pt x="191" y="223"/>
                </a:lnTo>
                <a:lnTo>
                  <a:pt x="191" y="222"/>
                </a:lnTo>
                <a:lnTo>
                  <a:pt x="189" y="221"/>
                </a:lnTo>
                <a:lnTo>
                  <a:pt x="189" y="220"/>
                </a:lnTo>
                <a:lnTo>
                  <a:pt x="188" y="217"/>
                </a:lnTo>
                <a:lnTo>
                  <a:pt x="187" y="215"/>
                </a:lnTo>
                <a:lnTo>
                  <a:pt x="186" y="217"/>
                </a:lnTo>
                <a:lnTo>
                  <a:pt x="185" y="220"/>
                </a:lnTo>
                <a:lnTo>
                  <a:pt x="184" y="221"/>
                </a:lnTo>
                <a:lnTo>
                  <a:pt x="184" y="222"/>
                </a:lnTo>
                <a:lnTo>
                  <a:pt x="183" y="223"/>
                </a:lnTo>
                <a:lnTo>
                  <a:pt x="183" y="225"/>
                </a:lnTo>
                <a:lnTo>
                  <a:pt x="182" y="225"/>
                </a:lnTo>
                <a:lnTo>
                  <a:pt x="182" y="225"/>
                </a:lnTo>
                <a:lnTo>
                  <a:pt x="181" y="228"/>
                </a:lnTo>
                <a:lnTo>
                  <a:pt x="180" y="232"/>
                </a:lnTo>
                <a:lnTo>
                  <a:pt x="180" y="236"/>
                </a:lnTo>
                <a:lnTo>
                  <a:pt x="170" y="325"/>
                </a:lnTo>
                <a:lnTo>
                  <a:pt x="170" y="327"/>
                </a:lnTo>
                <a:lnTo>
                  <a:pt x="169" y="328"/>
                </a:lnTo>
                <a:lnTo>
                  <a:pt x="168" y="329"/>
                </a:lnTo>
                <a:lnTo>
                  <a:pt x="167" y="330"/>
                </a:lnTo>
                <a:lnTo>
                  <a:pt x="165" y="330"/>
                </a:lnTo>
                <a:lnTo>
                  <a:pt x="150" y="330"/>
                </a:lnTo>
                <a:lnTo>
                  <a:pt x="148" y="330"/>
                </a:lnTo>
                <a:lnTo>
                  <a:pt x="146" y="329"/>
                </a:lnTo>
                <a:lnTo>
                  <a:pt x="145" y="328"/>
                </a:lnTo>
                <a:lnTo>
                  <a:pt x="144" y="327"/>
                </a:lnTo>
                <a:lnTo>
                  <a:pt x="144" y="325"/>
                </a:lnTo>
                <a:lnTo>
                  <a:pt x="135" y="236"/>
                </a:lnTo>
                <a:lnTo>
                  <a:pt x="134" y="232"/>
                </a:lnTo>
                <a:lnTo>
                  <a:pt x="134" y="228"/>
                </a:lnTo>
                <a:lnTo>
                  <a:pt x="132" y="225"/>
                </a:lnTo>
                <a:lnTo>
                  <a:pt x="132" y="225"/>
                </a:lnTo>
                <a:lnTo>
                  <a:pt x="132" y="225"/>
                </a:lnTo>
                <a:lnTo>
                  <a:pt x="131" y="223"/>
                </a:lnTo>
                <a:lnTo>
                  <a:pt x="131" y="222"/>
                </a:lnTo>
                <a:lnTo>
                  <a:pt x="130" y="221"/>
                </a:lnTo>
                <a:lnTo>
                  <a:pt x="129" y="220"/>
                </a:lnTo>
                <a:lnTo>
                  <a:pt x="128" y="217"/>
                </a:lnTo>
                <a:lnTo>
                  <a:pt x="127" y="215"/>
                </a:lnTo>
                <a:lnTo>
                  <a:pt x="126" y="217"/>
                </a:lnTo>
                <a:lnTo>
                  <a:pt x="126" y="220"/>
                </a:lnTo>
                <a:lnTo>
                  <a:pt x="124" y="221"/>
                </a:lnTo>
                <a:lnTo>
                  <a:pt x="124" y="222"/>
                </a:lnTo>
                <a:lnTo>
                  <a:pt x="123" y="223"/>
                </a:lnTo>
                <a:lnTo>
                  <a:pt x="123" y="225"/>
                </a:lnTo>
                <a:lnTo>
                  <a:pt x="123" y="225"/>
                </a:lnTo>
                <a:lnTo>
                  <a:pt x="123" y="225"/>
                </a:lnTo>
                <a:lnTo>
                  <a:pt x="121" y="228"/>
                </a:lnTo>
                <a:lnTo>
                  <a:pt x="120" y="232"/>
                </a:lnTo>
                <a:lnTo>
                  <a:pt x="119" y="236"/>
                </a:lnTo>
                <a:lnTo>
                  <a:pt x="110" y="325"/>
                </a:lnTo>
                <a:lnTo>
                  <a:pt x="110" y="327"/>
                </a:lnTo>
                <a:lnTo>
                  <a:pt x="109" y="328"/>
                </a:lnTo>
                <a:lnTo>
                  <a:pt x="108" y="329"/>
                </a:lnTo>
                <a:lnTo>
                  <a:pt x="107" y="330"/>
                </a:lnTo>
                <a:lnTo>
                  <a:pt x="105" y="330"/>
                </a:lnTo>
                <a:lnTo>
                  <a:pt x="89" y="330"/>
                </a:lnTo>
                <a:lnTo>
                  <a:pt x="88" y="330"/>
                </a:lnTo>
                <a:lnTo>
                  <a:pt x="86" y="329"/>
                </a:lnTo>
                <a:lnTo>
                  <a:pt x="85" y="328"/>
                </a:lnTo>
                <a:lnTo>
                  <a:pt x="85" y="327"/>
                </a:lnTo>
                <a:lnTo>
                  <a:pt x="84" y="325"/>
                </a:lnTo>
                <a:lnTo>
                  <a:pt x="75" y="236"/>
                </a:lnTo>
                <a:lnTo>
                  <a:pt x="74" y="232"/>
                </a:lnTo>
                <a:lnTo>
                  <a:pt x="74" y="228"/>
                </a:lnTo>
                <a:lnTo>
                  <a:pt x="72" y="225"/>
                </a:lnTo>
                <a:lnTo>
                  <a:pt x="72" y="225"/>
                </a:lnTo>
                <a:lnTo>
                  <a:pt x="72" y="225"/>
                </a:lnTo>
                <a:lnTo>
                  <a:pt x="71" y="223"/>
                </a:lnTo>
                <a:lnTo>
                  <a:pt x="71" y="222"/>
                </a:lnTo>
                <a:lnTo>
                  <a:pt x="70" y="221"/>
                </a:lnTo>
                <a:lnTo>
                  <a:pt x="69" y="220"/>
                </a:lnTo>
                <a:lnTo>
                  <a:pt x="68" y="217"/>
                </a:lnTo>
                <a:lnTo>
                  <a:pt x="67" y="215"/>
                </a:lnTo>
                <a:lnTo>
                  <a:pt x="66" y="217"/>
                </a:lnTo>
                <a:lnTo>
                  <a:pt x="66" y="220"/>
                </a:lnTo>
                <a:lnTo>
                  <a:pt x="65" y="221"/>
                </a:lnTo>
                <a:lnTo>
                  <a:pt x="64" y="222"/>
                </a:lnTo>
                <a:lnTo>
                  <a:pt x="63" y="223"/>
                </a:lnTo>
                <a:lnTo>
                  <a:pt x="63" y="225"/>
                </a:lnTo>
                <a:lnTo>
                  <a:pt x="63" y="225"/>
                </a:lnTo>
                <a:lnTo>
                  <a:pt x="63" y="225"/>
                </a:lnTo>
                <a:lnTo>
                  <a:pt x="61" y="228"/>
                </a:lnTo>
                <a:lnTo>
                  <a:pt x="60" y="232"/>
                </a:lnTo>
                <a:lnTo>
                  <a:pt x="60" y="236"/>
                </a:lnTo>
                <a:lnTo>
                  <a:pt x="51" y="325"/>
                </a:lnTo>
                <a:lnTo>
                  <a:pt x="50" y="327"/>
                </a:lnTo>
                <a:lnTo>
                  <a:pt x="50" y="328"/>
                </a:lnTo>
                <a:lnTo>
                  <a:pt x="48" y="329"/>
                </a:lnTo>
                <a:lnTo>
                  <a:pt x="47" y="330"/>
                </a:lnTo>
                <a:lnTo>
                  <a:pt x="45" y="330"/>
                </a:lnTo>
                <a:lnTo>
                  <a:pt x="29" y="330"/>
                </a:lnTo>
                <a:lnTo>
                  <a:pt x="28" y="330"/>
                </a:lnTo>
                <a:lnTo>
                  <a:pt x="26" y="329"/>
                </a:lnTo>
                <a:lnTo>
                  <a:pt x="25" y="328"/>
                </a:lnTo>
                <a:lnTo>
                  <a:pt x="24" y="327"/>
                </a:lnTo>
                <a:lnTo>
                  <a:pt x="24" y="325"/>
                </a:lnTo>
                <a:lnTo>
                  <a:pt x="15" y="236"/>
                </a:lnTo>
                <a:lnTo>
                  <a:pt x="15" y="232"/>
                </a:lnTo>
                <a:lnTo>
                  <a:pt x="13" y="228"/>
                </a:lnTo>
                <a:lnTo>
                  <a:pt x="12" y="225"/>
                </a:lnTo>
                <a:lnTo>
                  <a:pt x="12" y="225"/>
                </a:lnTo>
                <a:lnTo>
                  <a:pt x="12" y="225"/>
                </a:lnTo>
                <a:lnTo>
                  <a:pt x="12" y="223"/>
                </a:lnTo>
                <a:lnTo>
                  <a:pt x="11" y="222"/>
                </a:lnTo>
                <a:lnTo>
                  <a:pt x="10" y="220"/>
                </a:lnTo>
                <a:lnTo>
                  <a:pt x="9" y="219"/>
                </a:lnTo>
                <a:lnTo>
                  <a:pt x="8" y="217"/>
                </a:lnTo>
                <a:lnTo>
                  <a:pt x="7" y="215"/>
                </a:lnTo>
                <a:lnTo>
                  <a:pt x="6" y="212"/>
                </a:lnTo>
                <a:lnTo>
                  <a:pt x="6" y="210"/>
                </a:lnTo>
                <a:lnTo>
                  <a:pt x="4" y="208"/>
                </a:lnTo>
                <a:lnTo>
                  <a:pt x="4" y="206"/>
                </a:lnTo>
                <a:lnTo>
                  <a:pt x="3" y="204"/>
                </a:lnTo>
                <a:lnTo>
                  <a:pt x="2" y="202"/>
                </a:lnTo>
                <a:lnTo>
                  <a:pt x="2" y="199"/>
                </a:lnTo>
                <a:lnTo>
                  <a:pt x="1" y="197"/>
                </a:lnTo>
                <a:lnTo>
                  <a:pt x="1" y="194"/>
                </a:lnTo>
                <a:lnTo>
                  <a:pt x="1" y="191"/>
                </a:lnTo>
                <a:lnTo>
                  <a:pt x="1" y="188"/>
                </a:lnTo>
                <a:lnTo>
                  <a:pt x="1" y="185"/>
                </a:lnTo>
                <a:lnTo>
                  <a:pt x="0" y="181"/>
                </a:lnTo>
                <a:lnTo>
                  <a:pt x="0" y="178"/>
                </a:lnTo>
                <a:lnTo>
                  <a:pt x="1" y="176"/>
                </a:lnTo>
                <a:lnTo>
                  <a:pt x="1" y="173"/>
                </a:lnTo>
                <a:lnTo>
                  <a:pt x="1" y="171"/>
                </a:lnTo>
                <a:lnTo>
                  <a:pt x="1" y="169"/>
                </a:lnTo>
                <a:lnTo>
                  <a:pt x="2" y="167"/>
                </a:lnTo>
                <a:lnTo>
                  <a:pt x="3" y="166"/>
                </a:lnTo>
                <a:lnTo>
                  <a:pt x="4" y="165"/>
                </a:lnTo>
                <a:lnTo>
                  <a:pt x="5" y="164"/>
                </a:lnTo>
                <a:lnTo>
                  <a:pt x="6" y="163"/>
                </a:lnTo>
                <a:lnTo>
                  <a:pt x="7" y="162"/>
                </a:lnTo>
                <a:lnTo>
                  <a:pt x="10" y="160"/>
                </a:lnTo>
                <a:lnTo>
                  <a:pt x="12" y="159"/>
                </a:lnTo>
                <a:lnTo>
                  <a:pt x="14" y="157"/>
                </a:lnTo>
                <a:lnTo>
                  <a:pt x="17" y="156"/>
                </a:lnTo>
                <a:lnTo>
                  <a:pt x="18" y="156"/>
                </a:lnTo>
                <a:lnTo>
                  <a:pt x="20" y="154"/>
                </a:lnTo>
                <a:lnTo>
                  <a:pt x="22" y="154"/>
                </a:lnTo>
                <a:lnTo>
                  <a:pt x="23" y="153"/>
                </a:lnTo>
                <a:lnTo>
                  <a:pt x="24" y="153"/>
                </a:lnTo>
                <a:lnTo>
                  <a:pt x="24" y="153"/>
                </a:lnTo>
                <a:lnTo>
                  <a:pt x="31" y="175"/>
                </a:lnTo>
                <a:lnTo>
                  <a:pt x="36" y="164"/>
                </a:lnTo>
                <a:lnTo>
                  <a:pt x="34" y="161"/>
                </a:lnTo>
                <a:lnTo>
                  <a:pt x="33" y="160"/>
                </a:lnTo>
                <a:lnTo>
                  <a:pt x="32" y="158"/>
                </a:lnTo>
                <a:lnTo>
                  <a:pt x="32" y="157"/>
                </a:lnTo>
                <a:lnTo>
                  <a:pt x="32" y="156"/>
                </a:lnTo>
                <a:lnTo>
                  <a:pt x="32" y="155"/>
                </a:lnTo>
                <a:lnTo>
                  <a:pt x="33" y="154"/>
                </a:lnTo>
                <a:lnTo>
                  <a:pt x="34" y="154"/>
                </a:lnTo>
                <a:lnTo>
                  <a:pt x="34" y="154"/>
                </a:lnTo>
                <a:lnTo>
                  <a:pt x="35" y="153"/>
                </a:lnTo>
                <a:lnTo>
                  <a:pt x="36" y="153"/>
                </a:lnTo>
                <a:lnTo>
                  <a:pt x="37" y="153"/>
                </a:lnTo>
                <a:lnTo>
                  <a:pt x="37" y="153"/>
                </a:lnTo>
                <a:lnTo>
                  <a:pt x="37" y="153"/>
                </a:lnTo>
                <a:lnTo>
                  <a:pt x="38" y="153"/>
                </a:lnTo>
                <a:close/>
                <a:moveTo>
                  <a:pt x="69" y="51"/>
                </a:moveTo>
                <a:lnTo>
                  <a:pt x="69" y="51"/>
                </a:lnTo>
                <a:lnTo>
                  <a:pt x="70" y="51"/>
                </a:lnTo>
                <a:lnTo>
                  <a:pt x="71" y="51"/>
                </a:lnTo>
                <a:lnTo>
                  <a:pt x="72" y="51"/>
                </a:lnTo>
                <a:lnTo>
                  <a:pt x="74" y="52"/>
                </a:lnTo>
                <a:lnTo>
                  <a:pt x="75" y="53"/>
                </a:lnTo>
                <a:lnTo>
                  <a:pt x="77" y="53"/>
                </a:lnTo>
                <a:lnTo>
                  <a:pt x="78" y="54"/>
                </a:lnTo>
                <a:lnTo>
                  <a:pt x="80" y="56"/>
                </a:lnTo>
                <a:lnTo>
                  <a:pt x="82" y="57"/>
                </a:lnTo>
                <a:lnTo>
                  <a:pt x="83" y="59"/>
                </a:lnTo>
                <a:lnTo>
                  <a:pt x="83" y="61"/>
                </a:lnTo>
                <a:lnTo>
                  <a:pt x="85" y="63"/>
                </a:lnTo>
                <a:lnTo>
                  <a:pt x="85" y="66"/>
                </a:lnTo>
                <a:lnTo>
                  <a:pt x="85" y="69"/>
                </a:lnTo>
                <a:lnTo>
                  <a:pt x="85" y="69"/>
                </a:lnTo>
                <a:lnTo>
                  <a:pt x="85" y="70"/>
                </a:lnTo>
                <a:lnTo>
                  <a:pt x="86" y="71"/>
                </a:lnTo>
                <a:lnTo>
                  <a:pt x="86" y="72"/>
                </a:lnTo>
                <a:lnTo>
                  <a:pt x="86" y="74"/>
                </a:lnTo>
                <a:lnTo>
                  <a:pt x="85" y="75"/>
                </a:lnTo>
                <a:lnTo>
                  <a:pt x="85" y="77"/>
                </a:lnTo>
                <a:lnTo>
                  <a:pt x="85" y="79"/>
                </a:lnTo>
                <a:lnTo>
                  <a:pt x="85" y="81"/>
                </a:lnTo>
                <a:lnTo>
                  <a:pt x="85" y="83"/>
                </a:lnTo>
                <a:lnTo>
                  <a:pt x="83" y="85"/>
                </a:lnTo>
                <a:lnTo>
                  <a:pt x="83" y="87"/>
                </a:lnTo>
                <a:lnTo>
                  <a:pt x="82" y="89"/>
                </a:lnTo>
                <a:lnTo>
                  <a:pt x="81" y="91"/>
                </a:lnTo>
                <a:lnTo>
                  <a:pt x="79" y="93"/>
                </a:lnTo>
                <a:lnTo>
                  <a:pt x="78" y="94"/>
                </a:lnTo>
                <a:lnTo>
                  <a:pt x="76" y="95"/>
                </a:lnTo>
                <a:lnTo>
                  <a:pt x="74" y="96"/>
                </a:lnTo>
                <a:lnTo>
                  <a:pt x="71" y="96"/>
                </a:lnTo>
                <a:lnTo>
                  <a:pt x="68" y="97"/>
                </a:lnTo>
                <a:lnTo>
                  <a:pt x="68" y="97"/>
                </a:lnTo>
                <a:lnTo>
                  <a:pt x="65" y="96"/>
                </a:lnTo>
                <a:lnTo>
                  <a:pt x="63" y="96"/>
                </a:lnTo>
                <a:lnTo>
                  <a:pt x="60" y="95"/>
                </a:lnTo>
                <a:lnTo>
                  <a:pt x="58" y="94"/>
                </a:lnTo>
                <a:lnTo>
                  <a:pt x="57" y="93"/>
                </a:lnTo>
                <a:lnTo>
                  <a:pt x="55" y="91"/>
                </a:lnTo>
                <a:lnTo>
                  <a:pt x="54" y="89"/>
                </a:lnTo>
                <a:lnTo>
                  <a:pt x="53" y="87"/>
                </a:lnTo>
                <a:lnTo>
                  <a:pt x="52" y="85"/>
                </a:lnTo>
                <a:lnTo>
                  <a:pt x="52" y="83"/>
                </a:lnTo>
                <a:lnTo>
                  <a:pt x="52" y="81"/>
                </a:lnTo>
                <a:lnTo>
                  <a:pt x="51" y="79"/>
                </a:lnTo>
                <a:lnTo>
                  <a:pt x="51" y="77"/>
                </a:lnTo>
                <a:lnTo>
                  <a:pt x="51" y="75"/>
                </a:lnTo>
                <a:lnTo>
                  <a:pt x="51" y="74"/>
                </a:lnTo>
                <a:lnTo>
                  <a:pt x="51" y="72"/>
                </a:lnTo>
                <a:lnTo>
                  <a:pt x="51" y="71"/>
                </a:lnTo>
                <a:lnTo>
                  <a:pt x="51" y="70"/>
                </a:lnTo>
                <a:lnTo>
                  <a:pt x="51" y="69"/>
                </a:lnTo>
                <a:lnTo>
                  <a:pt x="51" y="69"/>
                </a:lnTo>
                <a:lnTo>
                  <a:pt x="51" y="66"/>
                </a:lnTo>
                <a:lnTo>
                  <a:pt x="52" y="63"/>
                </a:lnTo>
                <a:lnTo>
                  <a:pt x="53" y="61"/>
                </a:lnTo>
                <a:lnTo>
                  <a:pt x="53" y="59"/>
                </a:lnTo>
                <a:lnTo>
                  <a:pt x="55" y="57"/>
                </a:lnTo>
                <a:lnTo>
                  <a:pt x="56" y="56"/>
                </a:lnTo>
                <a:lnTo>
                  <a:pt x="58" y="54"/>
                </a:lnTo>
                <a:lnTo>
                  <a:pt x="59" y="53"/>
                </a:lnTo>
                <a:lnTo>
                  <a:pt x="61" y="53"/>
                </a:lnTo>
                <a:lnTo>
                  <a:pt x="62" y="52"/>
                </a:lnTo>
                <a:lnTo>
                  <a:pt x="64" y="51"/>
                </a:lnTo>
                <a:lnTo>
                  <a:pt x="65" y="51"/>
                </a:lnTo>
                <a:lnTo>
                  <a:pt x="66" y="51"/>
                </a:lnTo>
                <a:lnTo>
                  <a:pt x="67" y="51"/>
                </a:lnTo>
                <a:lnTo>
                  <a:pt x="67" y="51"/>
                </a:lnTo>
                <a:lnTo>
                  <a:pt x="68" y="51"/>
                </a:lnTo>
                <a:lnTo>
                  <a:pt x="69" y="51"/>
                </a:lnTo>
                <a:close/>
                <a:moveTo>
                  <a:pt x="129" y="51"/>
                </a:moveTo>
                <a:lnTo>
                  <a:pt x="129" y="51"/>
                </a:lnTo>
                <a:lnTo>
                  <a:pt x="131" y="51"/>
                </a:lnTo>
                <a:lnTo>
                  <a:pt x="131" y="51"/>
                </a:lnTo>
                <a:lnTo>
                  <a:pt x="132" y="51"/>
                </a:lnTo>
                <a:lnTo>
                  <a:pt x="134" y="52"/>
                </a:lnTo>
                <a:lnTo>
                  <a:pt x="135" y="53"/>
                </a:lnTo>
                <a:lnTo>
                  <a:pt x="137" y="53"/>
                </a:lnTo>
                <a:lnTo>
                  <a:pt x="139" y="54"/>
                </a:lnTo>
                <a:lnTo>
                  <a:pt x="140" y="56"/>
                </a:lnTo>
                <a:lnTo>
                  <a:pt x="142" y="57"/>
                </a:lnTo>
                <a:lnTo>
                  <a:pt x="143" y="59"/>
                </a:lnTo>
                <a:lnTo>
                  <a:pt x="144" y="61"/>
                </a:lnTo>
                <a:lnTo>
                  <a:pt x="145" y="63"/>
                </a:lnTo>
                <a:lnTo>
                  <a:pt x="145" y="66"/>
                </a:lnTo>
                <a:lnTo>
                  <a:pt x="145" y="69"/>
                </a:lnTo>
                <a:lnTo>
                  <a:pt x="145" y="69"/>
                </a:lnTo>
                <a:lnTo>
                  <a:pt x="145" y="70"/>
                </a:lnTo>
                <a:lnTo>
                  <a:pt x="146" y="71"/>
                </a:lnTo>
                <a:lnTo>
                  <a:pt x="146" y="72"/>
                </a:lnTo>
                <a:lnTo>
                  <a:pt x="146" y="74"/>
                </a:lnTo>
                <a:lnTo>
                  <a:pt x="146" y="75"/>
                </a:lnTo>
                <a:lnTo>
                  <a:pt x="145" y="77"/>
                </a:lnTo>
                <a:lnTo>
                  <a:pt x="145" y="79"/>
                </a:lnTo>
                <a:lnTo>
                  <a:pt x="145" y="81"/>
                </a:lnTo>
                <a:lnTo>
                  <a:pt x="145" y="83"/>
                </a:lnTo>
                <a:lnTo>
                  <a:pt x="144" y="85"/>
                </a:lnTo>
                <a:lnTo>
                  <a:pt x="143" y="87"/>
                </a:lnTo>
                <a:lnTo>
                  <a:pt x="142" y="89"/>
                </a:lnTo>
                <a:lnTo>
                  <a:pt x="141" y="91"/>
                </a:lnTo>
                <a:lnTo>
                  <a:pt x="139" y="93"/>
                </a:lnTo>
                <a:lnTo>
                  <a:pt x="138" y="94"/>
                </a:lnTo>
                <a:lnTo>
                  <a:pt x="136" y="95"/>
                </a:lnTo>
                <a:lnTo>
                  <a:pt x="134" y="96"/>
                </a:lnTo>
                <a:lnTo>
                  <a:pt x="131" y="96"/>
                </a:lnTo>
                <a:lnTo>
                  <a:pt x="128" y="97"/>
                </a:lnTo>
                <a:lnTo>
                  <a:pt x="128" y="97"/>
                </a:lnTo>
                <a:lnTo>
                  <a:pt x="125" y="96"/>
                </a:lnTo>
                <a:lnTo>
                  <a:pt x="123" y="96"/>
                </a:lnTo>
                <a:lnTo>
                  <a:pt x="121" y="95"/>
                </a:lnTo>
                <a:lnTo>
                  <a:pt x="118" y="94"/>
                </a:lnTo>
                <a:lnTo>
                  <a:pt x="117" y="93"/>
                </a:lnTo>
                <a:lnTo>
                  <a:pt x="115" y="91"/>
                </a:lnTo>
                <a:lnTo>
                  <a:pt x="114" y="89"/>
                </a:lnTo>
                <a:lnTo>
                  <a:pt x="113" y="87"/>
                </a:lnTo>
                <a:lnTo>
                  <a:pt x="113" y="85"/>
                </a:lnTo>
                <a:lnTo>
                  <a:pt x="112" y="83"/>
                </a:lnTo>
                <a:lnTo>
                  <a:pt x="112" y="81"/>
                </a:lnTo>
                <a:lnTo>
                  <a:pt x="111" y="79"/>
                </a:lnTo>
                <a:lnTo>
                  <a:pt x="111" y="77"/>
                </a:lnTo>
                <a:lnTo>
                  <a:pt x="111" y="75"/>
                </a:lnTo>
                <a:lnTo>
                  <a:pt x="111" y="74"/>
                </a:lnTo>
                <a:lnTo>
                  <a:pt x="111" y="72"/>
                </a:lnTo>
                <a:lnTo>
                  <a:pt x="111" y="71"/>
                </a:lnTo>
                <a:lnTo>
                  <a:pt x="111" y="70"/>
                </a:lnTo>
                <a:lnTo>
                  <a:pt x="111" y="69"/>
                </a:lnTo>
                <a:lnTo>
                  <a:pt x="111" y="69"/>
                </a:lnTo>
                <a:lnTo>
                  <a:pt x="111" y="66"/>
                </a:lnTo>
                <a:lnTo>
                  <a:pt x="112" y="63"/>
                </a:lnTo>
                <a:lnTo>
                  <a:pt x="113" y="61"/>
                </a:lnTo>
                <a:lnTo>
                  <a:pt x="113" y="59"/>
                </a:lnTo>
                <a:lnTo>
                  <a:pt x="115" y="57"/>
                </a:lnTo>
                <a:lnTo>
                  <a:pt x="116" y="56"/>
                </a:lnTo>
                <a:lnTo>
                  <a:pt x="118" y="54"/>
                </a:lnTo>
                <a:lnTo>
                  <a:pt x="119" y="53"/>
                </a:lnTo>
                <a:lnTo>
                  <a:pt x="121" y="53"/>
                </a:lnTo>
                <a:lnTo>
                  <a:pt x="123" y="52"/>
                </a:lnTo>
                <a:lnTo>
                  <a:pt x="124" y="51"/>
                </a:lnTo>
                <a:lnTo>
                  <a:pt x="125" y="51"/>
                </a:lnTo>
                <a:lnTo>
                  <a:pt x="126" y="51"/>
                </a:lnTo>
                <a:lnTo>
                  <a:pt x="127" y="51"/>
                </a:lnTo>
                <a:lnTo>
                  <a:pt x="127" y="51"/>
                </a:lnTo>
                <a:lnTo>
                  <a:pt x="128" y="51"/>
                </a:lnTo>
                <a:lnTo>
                  <a:pt x="129" y="51"/>
                </a:lnTo>
                <a:close/>
                <a:moveTo>
                  <a:pt x="189" y="51"/>
                </a:moveTo>
                <a:lnTo>
                  <a:pt x="189" y="51"/>
                </a:lnTo>
                <a:lnTo>
                  <a:pt x="190" y="51"/>
                </a:lnTo>
                <a:lnTo>
                  <a:pt x="191" y="51"/>
                </a:lnTo>
                <a:lnTo>
                  <a:pt x="192" y="51"/>
                </a:lnTo>
                <a:lnTo>
                  <a:pt x="194" y="52"/>
                </a:lnTo>
                <a:lnTo>
                  <a:pt x="195" y="53"/>
                </a:lnTo>
                <a:lnTo>
                  <a:pt x="197" y="53"/>
                </a:lnTo>
                <a:lnTo>
                  <a:pt x="198" y="54"/>
                </a:lnTo>
                <a:lnTo>
                  <a:pt x="200" y="56"/>
                </a:lnTo>
                <a:lnTo>
                  <a:pt x="202" y="57"/>
                </a:lnTo>
                <a:lnTo>
                  <a:pt x="203" y="59"/>
                </a:lnTo>
                <a:lnTo>
                  <a:pt x="203" y="61"/>
                </a:lnTo>
                <a:lnTo>
                  <a:pt x="205" y="63"/>
                </a:lnTo>
                <a:lnTo>
                  <a:pt x="205" y="66"/>
                </a:lnTo>
                <a:lnTo>
                  <a:pt x="205" y="69"/>
                </a:lnTo>
                <a:lnTo>
                  <a:pt x="205" y="69"/>
                </a:lnTo>
                <a:lnTo>
                  <a:pt x="205" y="70"/>
                </a:lnTo>
                <a:lnTo>
                  <a:pt x="206" y="71"/>
                </a:lnTo>
                <a:lnTo>
                  <a:pt x="206" y="72"/>
                </a:lnTo>
                <a:lnTo>
                  <a:pt x="206" y="74"/>
                </a:lnTo>
                <a:lnTo>
                  <a:pt x="205" y="75"/>
                </a:lnTo>
                <a:lnTo>
                  <a:pt x="205" y="77"/>
                </a:lnTo>
                <a:lnTo>
                  <a:pt x="205" y="79"/>
                </a:lnTo>
                <a:lnTo>
                  <a:pt x="205" y="81"/>
                </a:lnTo>
                <a:lnTo>
                  <a:pt x="205" y="83"/>
                </a:lnTo>
                <a:lnTo>
                  <a:pt x="204" y="85"/>
                </a:lnTo>
                <a:lnTo>
                  <a:pt x="203" y="87"/>
                </a:lnTo>
                <a:lnTo>
                  <a:pt x="202" y="89"/>
                </a:lnTo>
                <a:lnTo>
                  <a:pt x="201" y="91"/>
                </a:lnTo>
                <a:lnTo>
                  <a:pt x="199" y="93"/>
                </a:lnTo>
                <a:lnTo>
                  <a:pt x="198" y="94"/>
                </a:lnTo>
                <a:lnTo>
                  <a:pt x="195" y="95"/>
                </a:lnTo>
                <a:lnTo>
                  <a:pt x="194" y="96"/>
                </a:lnTo>
                <a:lnTo>
                  <a:pt x="191" y="96"/>
                </a:lnTo>
                <a:lnTo>
                  <a:pt x="188" y="97"/>
                </a:lnTo>
                <a:lnTo>
                  <a:pt x="188" y="97"/>
                </a:lnTo>
                <a:lnTo>
                  <a:pt x="185" y="96"/>
                </a:lnTo>
                <a:lnTo>
                  <a:pt x="183" y="96"/>
                </a:lnTo>
                <a:lnTo>
                  <a:pt x="180" y="95"/>
                </a:lnTo>
                <a:lnTo>
                  <a:pt x="178" y="94"/>
                </a:lnTo>
                <a:lnTo>
                  <a:pt x="177" y="93"/>
                </a:lnTo>
                <a:lnTo>
                  <a:pt x="175" y="91"/>
                </a:lnTo>
                <a:lnTo>
                  <a:pt x="174" y="89"/>
                </a:lnTo>
                <a:lnTo>
                  <a:pt x="173" y="87"/>
                </a:lnTo>
                <a:lnTo>
                  <a:pt x="173" y="85"/>
                </a:lnTo>
                <a:lnTo>
                  <a:pt x="172" y="83"/>
                </a:lnTo>
                <a:lnTo>
                  <a:pt x="172" y="81"/>
                </a:lnTo>
                <a:lnTo>
                  <a:pt x="171" y="79"/>
                </a:lnTo>
                <a:lnTo>
                  <a:pt x="171" y="77"/>
                </a:lnTo>
                <a:lnTo>
                  <a:pt x="171" y="75"/>
                </a:lnTo>
                <a:lnTo>
                  <a:pt x="171" y="74"/>
                </a:lnTo>
                <a:lnTo>
                  <a:pt x="171" y="72"/>
                </a:lnTo>
                <a:lnTo>
                  <a:pt x="171" y="71"/>
                </a:lnTo>
                <a:lnTo>
                  <a:pt x="171" y="70"/>
                </a:lnTo>
                <a:lnTo>
                  <a:pt x="171" y="69"/>
                </a:lnTo>
                <a:lnTo>
                  <a:pt x="171" y="69"/>
                </a:lnTo>
                <a:lnTo>
                  <a:pt x="171" y="66"/>
                </a:lnTo>
                <a:lnTo>
                  <a:pt x="172" y="63"/>
                </a:lnTo>
                <a:lnTo>
                  <a:pt x="173" y="61"/>
                </a:lnTo>
                <a:lnTo>
                  <a:pt x="173" y="59"/>
                </a:lnTo>
                <a:lnTo>
                  <a:pt x="175" y="57"/>
                </a:lnTo>
                <a:lnTo>
                  <a:pt x="177" y="56"/>
                </a:lnTo>
                <a:lnTo>
                  <a:pt x="178" y="54"/>
                </a:lnTo>
                <a:lnTo>
                  <a:pt x="180" y="53"/>
                </a:lnTo>
                <a:lnTo>
                  <a:pt x="181" y="53"/>
                </a:lnTo>
                <a:lnTo>
                  <a:pt x="182" y="52"/>
                </a:lnTo>
                <a:lnTo>
                  <a:pt x="184" y="51"/>
                </a:lnTo>
                <a:lnTo>
                  <a:pt x="185" y="51"/>
                </a:lnTo>
                <a:lnTo>
                  <a:pt x="186" y="51"/>
                </a:lnTo>
                <a:lnTo>
                  <a:pt x="187" y="51"/>
                </a:lnTo>
                <a:lnTo>
                  <a:pt x="188" y="51"/>
                </a:lnTo>
                <a:lnTo>
                  <a:pt x="188" y="51"/>
                </a:lnTo>
                <a:lnTo>
                  <a:pt x="189" y="51"/>
                </a:lnTo>
                <a:close/>
                <a:moveTo>
                  <a:pt x="98" y="0"/>
                </a:moveTo>
                <a:lnTo>
                  <a:pt x="99" y="0"/>
                </a:lnTo>
                <a:lnTo>
                  <a:pt x="100" y="0"/>
                </a:lnTo>
                <a:lnTo>
                  <a:pt x="101" y="1"/>
                </a:lnTo>
                <a:lnTo>
                  <a:pt x="102" y="1"/>
                </a:lnTo>
                <a:lnTo>
                  <a:pt x="104" y="1"/>
                </a:lnTo>
                <a:lnTo>
                  <a:pt x="105" y="2"/>
                </a:lnTo>
                <a:lnTo>
                  <a:pt x="107" y="3"/>
                </a:lnTo>
                <a:lnTo>
                  <a:pt x="108" y="4"/>
                </a:lnTo>
                <a:lnTo>
                  <a:pt x="110" y="4"/>
                </a:lnTo>
                <a:lnTo>
                  <a:pt x="111" y="6"/>
                </a:lnTo>
                <a:lnTo>
                  <a:pt x="112" y="8"/>
                </a:lnTo>
                <a:lnTo>
                  <a:pt x="113" y="10"/>
                </a:lnTo>
                <a:lnTo>
                  <a:pt x="114" y="12"/>
                </a:lnTo>
                <a:lnTo>
                  <a:pt x="115" y="15"/>
                </a:lnTo>
                <a:lnTo>
                  <a:pt x="115" y="19"/>
                </a:lnTo>
                <a:lnTo>
                  <a:pt x="115" y="19"/>
                </a:lnTo>
                <a:lnTo>
                  <a:pt x="115" y="19"/>
                </a:lnTo>
                <a:lnTo>
                  <a:pt x="115" y="20"/>
                </a:lnTo>
                <a:lnTo>
                  <a:pt x="115" y="21"/>
                </a:lnTo>
                <a:lnTo>
                  <a:pt x="115" y="23"/>
                </a:lnTo>
                <a:lnTo>
                  <a:pt x="115" y="24"/>
                </a:lnTo>
                <a:lnTo>
                  <a:pt x="115" y="26"/>
                </a:lnTo>
                <a:lnTo>
                  <a:pt x="115" y="28"/>
                </a:lnTo>
                <a:lnTo>
                  <a:pt x="114" y="30"/>
                </a:lnTo>
                <a:lnTo>
                  <a:pt x="114" y="32"/>
                </a:lnTo>
                <a:lnTo>
                  <a:pt x="113" y="34"/>
                </a:lnTo>
                <a:lnTo>
                  <a:pt x="112" y="36"/>
                </a:lnTo>
                <a:lnTo>
                  <a:pt x="112" y="38"/>
                </a:lnTo>
                <a:lnTo>
                  <a:pt x="110" y="40"/>
                </a:lnTo>
                <a:lnTo>
                  <a:pt x="108" y="42"/>
                </a:lnTo>
                <a:lnTo>
                  <a:pt x="107" y="43"/>
                </a:lnTo>
                <a:lnTo>
                  <a:pt x="105" y="45"/>
                </a:lnTo>
                <a:lnTo>
                  <a:pt x="103" y="45"/>
                </a:lnTo>
                <a:lnTo>
                  <a:pt x="101" y="46"/>
                </a:lnTo>
                <a:lnTo>
                  <a:pt x="97" y="46"/>
                </a:lnTo>
                <a:lnTo>
                  <a:pt x="97" y="46"/>
                </a:lnTo>
                <a:lnTo>
                  <a:pt x="94" y="46"/>
                </a:lnTo>
                <a:lnTo>
                  <a:pt x="92" y="45"/>
                </a:lnTo>
                <a:lnTo>
                  <a:pt x="90" y="45"/>
                </a:lnTo>
                <a:lnTo>
                  <a:pt x="88" y="43"/>
                </a:lnTo>
                <a:lnTo>
                  <a:pt x="86" y="42"/>
                </a:lnTo>
                <a:lnTo>
                  <a:pt x="85" y="40"/>
                </a:lnTo>
                <a:lnTo>
                  <a:pt x="83" y="38"/>
                </a:lnTo>
                <a:lnTo>
                  <a:pt x="83" y="36"/>
                </a:lnTo>
                <a:lnTo>
                  <a:pt x="82" y="34"/>
                </a:lnTo>
                <a:lnTo>
                  <a:pt x="81" y="32"/>
                </a:lnTo>
                <a:lnTo>
                  <a:pt x="81" y="30"/>
                </a:lnTo>
                <a:lnTo>
                  <a:pt x="80" y="28"/>
                </a:lnTo>
                <a:lnTo>
                  <a:pt x="80" y="26"/>
                </a:lnTo>
                <a:lnTo>
                  <a:pt x="80" y="24"/>
                </a:lnTo>
                <a:lnTo>
                  <a:pt x="80" y="23"/>
                </a:lnTo>
                <a:lnTo>
                  <a:pt x="80" y="21"/>
                </a:lnTo>
                <a:lnTo>
                  <a:pt x="80" y="20"/>
                </a:lnTo>
                <a:lnTo>
                  <a:pt x="80" y="19"/>
                </a:lnTo>
                <a:lnTo>
                  <a:pt x="80" y="19"/>
                </a:lnTo>
                <a:lnTo>
                  <a:pt x="80" y="19"/>
                </a:lnTo>
                <a:lnTo>
                  <a:pt x="80" y="15"/>
                </a:lnTo>
                <a:lnTo>
                  <a:pt x="81" y="12"/>
                </a:lnTo>
                <a:lnTo>
                  <a:pt x="82" y="10"/>
                </a:lnTo>
                <a:lnTo>
                  <a:pt x="83" y="8"/>
                </a:lnTo>
                <a:lnTo>
                  <a:pt x="84" y="6"/>
                </a:lnTo>
                <a:lnTo>
                  <a:pt x="86" y="5"/>
                </a:lnTo>
                <a:lnTo>
                  <a:pt x="87" y="4"/>
                </a:lnTo>
                <a:lnTo>
                  <a:pt x="89" y="3"/>
                </a:lnTo>
                <a:lnTo>
                  <a:pt x="90" y="2"/>
                </a:lnTo>
                <a:lnTo>
                  <a:pt x="92" y="1"/>
                </a:lnTo>
                <a:lnTo>
                  <a:pt x="93" y="1"/>
                </a:lnTo>
                <a:lnTo>
                  <a:pt x="94" y="1"/>
                </a:lnTo>
                <a:lnTo>
                  <a:pt x="96" y="0"/>
                </a:lnTo>
                <a:lnTo>
                  <a:pt x="96" y="0"/>
                </a:lnTo>
                <a:lnTo>
                  <a:pt x="97" y="0"/>
                </a:lnTo>
                <a:lnTo>
                  <a:pt x="97" y="0"/>
                </a:lnTo>
                <a:lnTo>
                  <a:pt x="98" y="0"/>
                </a:lnTo>
                <a:close/>
                <a:moveTo>
                  <a:pt x="158" y="0"/>
                </a:moveTo>
                <a:lnTo>
                  <a:pt x="159" y="0"/>
                </a:lnTo>
                <a:lnTo>
                  <a:pt x="160" y="0"/>
                </a:lnTo>
                <a:lnTo>
                  <a:pt x="161" y="1"/>
                </a:lnTo>
                <a:lnTo>
                  <a:pt x="162" y="1"/>
                </a:lnTo>
                <a:lnTo>
                  <a:pt x="164" y="1"/>
                </a:lnTo>
                <a:lnTo>
                  <a:pt x="165" y="2"/>
                </a:lnTo>
                <a:lnTo>
                  <a:pt x="167" y="3"/>
                </a:lnTo>
                <a:lnTo>
                  <a:pt x="168" y="4"/>
                </a:lnTo>
                <a:lnTo>
                  <a:pt x="169" y="4"/>
                </a:lnTo>
                <a:lnTo>
                  <a:pt x="171" y="6"/>
                </a:lnTo>
                <a:lnTo>
                  <a:pt x="172" y="8"/>
                </a:lnTo>
                <a:lnTo>
                  <a:pt x="173" y="10"/>
                </a:lnTo>
                <a:lnTo>
                  <a:pt x="174" y="12"/>
                </a:lnTo>
                <a:lnTo>
                  <a:pt x="175" y="15"/>
                </a:lnTo>
                <a:lnTo>
                  <a:pt x="175" y="19"/>
                </a:lnTo>
                <a:lnTo>
                  <a:pt x="175" y="19"/>
                </a:lnTo>
                <a:lnTo>
                  <a:pt x="175" y="19"/>
                </a:lnTo>
                <a:lnTo>
                  <a:pt x="175" y="20"/>
                </a:lnTo>
                <a:lnTo>
                  <a:pt x="175" y="21"/>
                </a:lnTo>
                <a:lnTo>
                  <a:pt x="175" y="23"/>
                </a:lnTo>
                <a:lnTo>
                  <a:pt x="175" y="24"/>
                </a:lnTo>
                <a:lnTo>
                  <a:pt x="175" y="26"/>
                </a:lnTo>
                <a:lnTo>
                  <a:pt x="175" y="28"/>
                </a:lnTo>
                <a:lnTo>
                  <a:pt x="174" y="30"/>
                </a:lnTo>
                <a:lnTo>
                  <a:pt x="174" y="32"/>
                </a:lnTo>
                <a:lnTo>
                  <a:pt x="173" y="34"/>
                </a:lnTo>
                <a:lnTo>
                  <a:pt x="172" y="36"/>
                </a:lnTo>
                <a:lnTo>
                  <a:pt x="172" y="38"/>
                </a:lnTo>
                <a:lnTo>
                  <a:pt x="170" y="40"/>
                </a:lnTo>
                <a:lnTo>
                  <a:pt x="169" y="42"/>
                </a:lnTo>
                <a:lnTo>
                  <a:pt x="167" y="43"/>
                </a:lnTo>
                <a:lnTo>
                  <a:pt x="166" y="45"/>
                </a:lnTo>
                <a:lnTo>
                  <a:pt x="163" y="45"/>
                </a:lnTo>
                <a:lnTo>
                  <a:pt x="161" y="46"/>
                </a:lnTo>
                <a:lnTo>
                  <a:pt x="158" y="46"/>
                </a:lnTo>
                <a:lnTo>
                  <a:pt x="158" y="46"/>
                </a:lnTo>
                <a:lnTo>
                  <a:pt x="154" y="46"/>
                </a:lnTo>
                <a:lnTo>
                  <a:pt x="152" y="45"/>
                </a:lnTo>
                <a:lnTo>
                  <a:pt x="150" y="45"/>
                </a:lnTo>
                <a:lnTo>
                  <a:pt x="148" y="43"/>
                </a:lnTo>
                <a:lnTo>
                  <a:pt x="147" y="42"/>
                </a:lnTo>
                <a:lnTo>
                  <a:pt x="145" y="40"/>
                </a:lnTo>
                <a:lnTo>
                  <a:pt x="144" y="38"/>
                </a:lnTo>
                <a:lnTo>
                  <a:pt x="143" y="36"/>
                </a:lnTo>
                <a:lnTo>
                  <a:pt x="142" y="34"/>
                </a:lnTo>
                <a:lnTo>
                  <a:pt x="142" y="32"/>
                </a:lnTo>
                <a:lnTo>
                  <a:pt x="141" y="30"/>
                </a:lnTo>
                <a:lnTo>
                  <a:pt x="141" y="28"/>
                </a:lnTo>
                <a:lnTo>
                  <a:pt x="140" y="26"/>
                </a:lnTo>
                <a:lnTo>
                  <a:pt x="140" y="24"/>
                </a:lnTo>
                <a:lnTo>
                  <a:pt x="140" y="23"/>
                </a:lnTo>
                <a:lnTo>
                  <a:pt x="140" y="21"/>
                </a:lnTo>
                <a:lnTo>
                  <a:pt x="140" y="20"/>
                </a:lnTo>
                <a:lnTo>
                  <a:pt x="140" y="19"/>
                </a:lnTo>
                <a:lnTo>
                  <a:pt x="140" y="19"/>
                </a:lnTo>
                <a:lnTo>
                  <a:pt x="140" y="19"/>
                </a:lnTo>
                <a:lnTo>
                  <a:pt x="141" y="15"/>
                </a:lnTo>
                <a:lnTo>
                  <a:pt x="141" y="12"/>
                </a:lnTo>
                <a:lnTo>
                  <a:pt x="142" y="10"/>
                </a:lnTo>
                <a:lnTo>
                  <a:pt x="143" y="8"/>
                </a:lnTo>
                <a:lnTo>
                  <a:pt x="145" y="6"/>
                </a:lnTo>
                <a:lnTo>
                  <a:pt x="146" y="5"/>
                </a:lnTo>
                <a:lnTo>
                  <a:pt x="147" y="4"/>
                </a:lnTo>
                <a:lnTo>
                  <a:pt x="149" y="3"/>
                </a:lnTo>
                <a:lnTo>
                  <a:pt x="150" y="2"/>
                </a:lnTo>
                <a:lnTo>
                  <a:pt x="151" y="1"/>
                </a:lnTo>
                <a:lnTo>
                  <a:pt x="153" y="1"/>
                </a:lnTo>
                <a:lnTo>
                  <a:pt x="154" y="1"/>
                </a:lnTo>
                <a:lnTo>
                  <a:pt x="156" y="0"/>
                </a:lnTo>
                <a:lnTo>
                  <a:pt x="156" y="0"/>
                </a:lnTo>
                <a:lnTo>
                  <a:pt x="157" y="0"/>
                </a:lnTo>
                <a:lnTo>
                  <a:pt x="158" y="0"/>
                </a:lnTo>
                <a:lnTo>
                  <a:pt x="158" y="0"/>
                </a:lnTo>
                <a:close/>
              </a:path>
            </a:pathLst>
          </a:custGeom>
          <a:solidFill>
            <a:schemeClr val="bg1"/>
          </a:solidFill>
          <a:ln>
            <a:noFill/>
          </a:ln>
        </p:spPr>
        <p:txBody>
          <a:bodyPr vert="horz" wrap="square" lIns="91404" tIns="45702" rIns="91404" bIns="45702" numCol="1" anchor="t" anchorCtr="0" compatLnSpc="1">
            <a:prstTxWarp prst="textNoShape">
              <a:avLst/>
            </a:prstTxWarp>
          </a:bodyPr>
          <a:lstStyle/>
          <a:p>
            <a:pPr defTabSz="914034" fontAlgn="base">
              <a:spcBef>
                <a:spcPct val="0"/>
              </a:spcBef>
              <a:spcAft>
                <a:spcPct val="0"/>
              </a:spcAft>
            </a:pPr>
            <a:endParaRPr lang="zh-CN" altLang="en-US" sz="1799" dirty="0">
              <a:solidFill>
                <a:srgbClr val="FFFFFF"/>
              </a:solidFill>
              <a:latin typeface="优设标题黑" panose="00000500000000000000" pitchFamily="2" charset="-122"/>
              <a:ea typeface="优设标题黑" panose="00000500000000000000" pitchFamily="2" charset="-122"/>
            </a:endParaRPr>
          </a:p>
        </p:txBody>
      </p:sp>
      <p:sp>
        <p:nvSpPr>
          <p:cNvPr id="2" name="085550">
            <a:extLst>
              <a:ext uri="{FF2B5EF4-FFF2-40B4-BE49-F238E27FC236}">
                <a16:creationId xmlns:a16="http://schemas.microsoft.com/office/drawing/2014/main" id="{DE077C09-96EF-7FF7-440E-471661CDCD68}"/>
              </a:ext>
            </a:extLst>
          </p:cNvPr>
          <p:cNvSpPr txBox="1"/>
          <p:nvPr/>
        </p:nvSpPr>
        <p:spPr>
          <a:xfrm>
            <a:off x="7369407" y="2230322"/>
            <a:ext cx="3262432" cy="2862322"/>
          </a:xfrm>
          <a:prstGeom prst="rect">
            <a:avLst/>
          </a:prstGeom>
          <a:noFill/>
        </p:spPr>
        <p:txBody>
          <a:bodyPr wrap="none" rtlCol="0">
            <a:spAutoFit/>
          </a:bodyPr>
          <a:lstStyle/>
          <a:p>
            <a:pPr algn="ctr" defTabSz="914034" fontAlgn="base">
              <a:spcBef>
                <a:spcPct val="0"/>
              </a:spcBef>
              <a:spcAft>
                <a:spcPct val="0"/>
              </a:spcAft>
            </a:pPr>
            <a:r>
              <a:rPr lang="zh-CN" altLang="en-US" sz="6000" dirty="0">
                <a:solidFill>
                  <a:srgbClr val="FFFFFF"/>
                </a:solidFill>
                <a:latin typeface="优设标题黑" panose="00000500000000000000" pitchFamily="2" charset="-122"/>
                <a:ea typeface="优设标题黑" panose="00000500000000000000" pitchFamily="2" charset="-122"/>
              </a:rPr>
              <a:t>直播</a:t>
            </a:r>
            <a:r>
              <a:rPr lang="en-US" altLang="zh-CN" sz="6000" dirty="0">
                <a:solidFill>
                  <a:srgbClr val="FFFFFF"/>
                </a:solidFill>
                <a:latin typeface="优设标题黑" panose="00000500000000000000" pitchFamily="2" charset="-122"/>
                <a:ea typeface="优设标题黑" panose="00000500000000000000" pitchFamily="2" charset="-122"/>
              </a:rPr>
              <a:t>=</a:t>
            </a:r>
          </a:p>
          <a:p>
            <a:pPr algn="ctr" defTabSz="914034" fontAlgn="base">
              <a:spcBef>
                <a:spcPct val="0"/>
              </a:spcBef>
              <a:spcAft>
                <a:spcPct val="0"/>
              </a:spcAft>
            </a:pPr>
            <a:r>
              <a:rPr lang="zh-CN" altLang="en-US" sz="6000" dirty="0">
                <a:solidFill>
                  <a:srgbClr val="FFFFFF"/>
                </a:solidFill>
                <a:latin typeface="优设标题黑" panose="00000500000000000000" pitchFamily="2" charset="-122"/>
                <a:ea typeface="优设标题黑" panose="00000500000000000000" pitchFamily="2" charset="-122"/>
              </a:rPr>
              <a:t>直播营销</a:t>
            </a:r>
            <a:endParaRPr lang="en-US" altLang="zh-CN" sz="6000" dirty="0">
              <a:solidFill>
                <a:srgbClr val="FFFFFF"/>
              </a:solidFill>
              <a:latin typeface="优设标题黑" panose="00000500000000000000" pitchFamily="2" charset="-122"/>
              <a:ea typeface="优设标题黑" panose="00000500000000000000" pitchFamily="2" charset="-122"/>
            </a:endParaRPr>
          </a:p>
          <a:p>
            <a:pPr algn="ctr" defTabSz="914034" fontAlgn="base">
              <a:spcBef>
                <a:spcPct val="0"/>
              </a:spcBef>
              <a:spcAft>
                <a:spcPct val="0"/>
              </a:spcAft>
            </a:pPr>
            <a:r>
              <a:rPr lang="zh-CN" altLang="en-US" sz="6000" dirty="0">
                <a:solidFill>
                  <a:srgbClr val="FFFFFF"/>
                </a:solidFill>
                <a:latin typeface="优设标题黑" panose="00000500000000000000" pitchFamily="2" charset="-122"/>
                <a:ea typeface="优设标题黑" panose="00000500000000000000" pitchFamily="2" charset="-122"/>
              </a:rPr>
              <a:t>？</a:t>
            </a:r>
            <a:endParaRPr lang="en-US" altLang="zh-CN" sz="6000" dirty="0">
              <a:solidFill>
                <a:srgbClr val="FFFFFF"/>
              </a:solidFill>
              <a:latin typeface="优设标题黑" panose="00000500000000000000" pitchFamily="2" charset="-122"/>
              <a:ea typeface="优设标题黑" panose="00000500000000000000" pitchFamily="2" charset="-122"/>
            </a:endParaRPr>
          </a:p>
        </p:txBody>
      </p:sp>
    </p:spTree>
    <p:extLst>
      <p:ext uri="{BB962C8B-B14F-4D97-AF65-F5344CB8AC3E}">
        <p14:creationId xmlns:p14="http://schemas.microsoft.com/office/powerpoint/2010/main" val="2752217262"/>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0" name="文本框 19">
            <a:extLst>
              <a:ext uri="{FF2B5EF4-FFF2-40B4-BE49-F238E27FC236}">
                <a16:creationId xmlns:a16="http://schemas.microsoft.com/office/drawing/2014/main" id="{FB257EC2-CEEA-F248-9C75-45B3A5B74CDE}"/>
              </a:ext>
            </a:extLst>
          </p:cNvPr>
          <p:cNvSpPr txBox="1"/>
          <p:nvPr/>
        </p:nvSpPr>
        <p:spPr>
          <a:xfrm>
            <a:off x="5201662" y="1151566"/>
            <a:ext cx="1870464" cy="1015266"/>
          </a:xfrm>
          <a:prstGeom prst="rect">
            <a:avLst/>
          </a:prstGeom>
          <a:noFill/>
        </p:spPr>
        <p:txBody>
          <a:bodyPr wrap="square" rtlCol="0">
            <a:spAutoFit/>
          </a:bodyPr>
          <a:lstStyle/>
          <a:p>
            <a:pPr algn="dist" defTabSz="914034" fontAlgn="base">
              <a:spcBef>
                <a:spcPct val="0"/>
              </a:spcBef>
              <a:spcAft>
                <a:spcPct val="0"/>
              </a:spcAft>
            </a:pPr>
            <a:r>
              <a:rPr kumimoji="1" lang="zh-CN" altLang="en-US" sz="5998" b="1" dirty="0">
                <a:ln w="3175">
                  <a:solidFill>
                    <a:srgbClr val="000000">
                      <a:lumMod val="85000"/>
                      <a:lumOff val="15000"/>
                    </a:srgbClr>
                  </a:solidFill>
                </a:ln>
                <a:noFill/>
                <a:latin typeface="优设标题黑" panose="00000500000000000000" pitchFamily="2" charset="-122"/>
                <a:ea typeface="优设标题黑" panose="00000500000000000000" pitchFamily="2" charset="-122"/>
              </a:rPr>
              <a:t>目录</a:t>
            </a:r>
          </a:p>
        </p:txBody>
      </p:sp>
      <p:sp>
        <p:nvSpPr>
          <p:cNvPr id="73" name="027482">
            <a:extLst>
              <a:ext uri="{FF2B5EF4-FFF2-40B4-BE49-F238E27FC236}">
                <a16:creationId xmlns:a16="http://schemas.microsoft.com/office/drawing/2014/main" id="{92BDEC24-73B5-4B77-9293-998B2A8FB364}"/>
              </a:ext>
            </a:extLst>
          </p:cNvPr>
          <p:cNvSpPr/>
          <p:nvPr/>
        </p:nvSpPr>
        <p:spPr bwMode="auto">
          <a:xfrm>
            <a:off x="2134932" y="3233273"/>
            <a:ext cx="605760" cy="605760"/>
          </a:xfrm>
          <a:prstGeom prst="roundRect">
            <a:avLst>
              <a:gd name="adj" fmla="val 7236"/>
            </a:avLst>
          </a:prstGeom>
          <a:solidFill>
            <a:srgbClr val="0760D9"/>
          </a:solidFill>
          <a:ln w="38100" cap="flat" cmpd="sng" algn="ctr">
            <a:solidFill>
              <a:schemeClr val="tx1">
                <a:lumMod val="85000"/>
                <a:lumOff val="15000"/>
              </a:scheme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defRPr/>
            </a:pPr>
            <a:r>
              <a:rPr lang="en-US" altLang="zh-CN" sz="3199" b="1" dirty="0">
                <a:solidFill>
                  <a:srgbClr val="FFFFFF"/>
                </a:solidFill>
                <a:latin typeface="优设标题黑" panose="00000500000000000000" pitchFamily="2" charset="-122"/>
                <a:ea typeface="优设标题黑" panose="00000500000000000000" pitchFamily="2" charset="-122"/>
              </a:rPr>
              <a:t>1</a:t>
            </a:r>
            <a:endParaRPr lang="zh-CN" altLang="en-US" sz="3199" b="1" dirty="0">
              <a:solidFill>
                <a:srgbClr val="FFFFFF"/>
              </a:solidFill>
              <a:latin typeface="优设标题黑" panose="00000500000000000000" pitchFamily="2" charset="-122"/>
              <a:ea typeface="优设标题黑" panose="00000500000000000000" pitchFamily="2" charset="-122"/>
            </a:endParaRPr>
          </a:p>
        </p:txBody>
      </p:sp>
      <p:sp>
        <p:nvSpPr>
          <p:cNvPr id="74" name="399802">
            <a:extLst>
              <a:ext uri="{FF2B5EF4-FFF2-40B4-BE49-F238E27FC236}">
                <a16:creationId xmlns:a16="http://schemas.microsoft.com/office/drawing/2014/main" id="{285F2D3B-15BE-4F40-9CEB-82FFD6A60978}"/>
              </a:ext>
            </a:extLst>
          </p:cNvPr>
          <p:cNvSpPr/>
          <p:nvPr/>
        </p:nvSpPr>
        <p:spPr bwMode="auto">
          <a:xfrm>
            <a:off x="2134932" y="4812358"/>
            <a:ext cx="605760" cy="605760"/>
          </a:xfrm>
          <a:prstGeom prst="roundRect">
            <a:avLst>
              <a:gd name="adj" fmla="val 7236"/>
            </a:avLst>
          </a:prstGeom>
          <a:solidFill>
            <a:srgbClr val="0760D9"/>
          </a:solidFill>
          <a:ln w="38100" cap="flat" cmpd="sng" algn="ctr">
            <a:solidFill>
              <a:schemeClr val="tx1">
                <a:lumMod val="85000"/>
                <a:lumOff val="15000"/>
              </a:scheme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defRPr/>
            </a:pPr>
            <a:r>
              <a:rPr lang="en-US" altLang="zh-CN" sz="3199" b="1" dirty="0">
                <a:solidFill>
                  <a:srgbClr val="FFFFFF"/>
                </a:solidFill>
                <a:latin typeface="优设标题黑" panose="00000500000000000000" pitchFamily="2" charset="-122"/>
                <a:ea typeface="优设标题黑" panose="00000500000000000000" pitchFamily="2" charset="-122"/>
              </a:rPr>
              <a:t>3</a:t>
            </a:r>
            <a:endParaRPr lang="zh-CN" altLang="en-US" sz="3199" b="1" dirty="0">
              <a:solidFill>
                <a:srgbClr val="FFFFFF"/>
              </a:solidFill>
              <a:latin typeface="优设标题黑" panose="00000500000000000000" pitchFamily="2" charset="-122"/>
              <a:ea typeface="优设标题黑" panose="00000500000000000000" pitchFamily="2" charset="-122"/>
            </a:endParaRPr>
          </a:p>
        </p:txBody>
      </p:sp>
      <p:sp>
        <p:nvSpPr>
          <p:cNvPr id="75" name="233083">
            <a:extLst>
              <a:ext uri="{FF2B5EF4-FFF2-40B4-BE49-F238E27FC236}">
                <a16:creationId xmlns:a16="http://schemas.microsoft.com/office/drawing/2014/main" id="{8A6D3B2D-AC9E-496F-8DB0-5A33056BFCA1}"/>
              </a:ext>
            </a:extLst>
          </p:cNvPr>
          <p:cNvSpPr/>
          <p:nvPr/>
        </p:nvSpPr>
        <p:spPr bwMode="auto">
          <a:xfrm>
            <a:off x="6527013" y="3231283"/>
            <a:ext cx="605760" cy="605760"/>
          </a:xfrm>
          <a:prstGeom prst="roundRect">
            <a:avLst>
              <a:gd name="adj" fmla="val 7236"/>
            </a:avLst>
          </a:prstGeom>
          <a:solidFill>
            <a:srgbClr val="0760D9"/>
          </a:solidFill>
          <a:ln w="38100" cap="flat" cmpd="sng" algn="ctr">
            <a:solidFill>
              <a:schemeClr val="tx1">
                <a:lumMod val="85000"/>
                <a:lumOff val="15000"/>
              </a:scheme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defRPr/>
            </a:pPr>
            <a:r>
              <a:rPr lang="en-US" altLang="zh-CN" sz="3199" b="1" dirty="0">
                <a:solidFill>
                  <a:srgbClr val="FFFFFF"/>
                </a:solidFill>
                <a:latin typeface="优设标题黑" panose="00000500000000000000" pitchFamily="2" charset="-122"/>
                <a:ea typeface="优设标题黑" panose="00000500000000000000" pitchFamily="2" charset="-122"/>
              </a:rPr>
              <a:t>2</a:t>
            </a:r>
            <a:endParaRPr lang="zh-CN" altLang="en-US" sz="3199" b="1" dirty="0">
              <a:solidFill>
                <a:srgbClr val="FFFFFF"/>
              </a:solidFill>
              <a:latin typeface="优设标题黑" panose="00000500000000000000" pitchFamily="2" charset="-122"/>
              <a:ea typeface="优设标题黑" panose="00000500000000000000" pitchFamily="2" charset="-122"/>
            </a:endParaRPr>
          </a:p>
        </p:txBody>
      </p:sp>
      <p:sp>
        <p:nvSpPr>
          <p:cNvPr id="76" name="505403">
            <a:extLst>
              <a:ext uri="{FF2B5EF4-FFF2-40B4-BE49-F238E27FC236}">
                <a16:creationId xmlns:a16="http://schemas.microsoft.com/office/drawing/2014/main" id="{95885840-5D80-4081-BAE7-D32A28799881}"/>
              </a:ext>
            </a:extLst>
          </p:cNvPr>
          <p:cNvSpPr/>
          <p:nvPr/>
        </p:nvSpPr>
        <p:spPr bwMode="auto">
          <a:xfrm>
            <a:off x="6527013" y="4810368"/>
            <a:ext cx="605760" cy="605760"/>
          </a:xfrm>
          <a:prstGeom prst="roundRect">
            <a:avLst>
              <a:gd name="adj" fmla="val 7236"/>
            </a:avLst>
          </a:prstGeom>
          <a:solidFill>
            <a:srgbClr val="0760D9"/>
          </a:solidFill>
          <a:ln w="38100" cap="flat" cmpd="sng" algn="ctr">
            <a:solidFill>
              <a:schemeClr val="tx1">
                <a:lumMod val="85000"/>
                <a:lumOff val="15000"/>
              </a:scheme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defRPr/>
            </a:pPr>
            <a:r>
              <a:rPr lang="en-US" altLang="zh-CN" sz="3199" b="1" dirty="0">
                <a:solidFill>
                  <a:srgbClr val="FFFFFF"/>
                </a:solidFill>
                <a:latin typeface="优设标题黑" panose="00000500000000000000" pitchFamily="2" charset="-122"/>
                <a:ea typeface="优设标题黑" panose="00000500000000000000" pitchFamily="2" charset="-122"/>
              </a:rPr>
              <a:t>4</a:t>
            </a:r>
            <a:endParaRPr lang="zh-CN" altLang="en-US" sz="3199" b="1" dirty="0">
              <a:solidFill>
                <a:srgbClr val="FFFFFF"/>
              </a:solidFill>
              <a:latin typeface="优设标题黑" panose="00000500000000000000" pitchFamily="2" charset="-122"/>
              <a:ea typeface="优设标题黑" panose="00000500000000000000" pitchFamily="2" charset="-122"/>
            </a:endParaRPr>
          </a:p>
        </p:txBody>
      </p:sp>
      <p:sp>
        <p:nvSpPr>
          <p:cNvPr id="77" name="440684">
            <a:extLst>
              <a:ext uri="{FF2B5EF4-FFF2-40B4-BE49-F238E27FC236}">
                <a16:creationId xmlns:a16="http://schemas.microsoft.com/office/drawing/2014/main" id="{495F5DAF-EBBB-47DB-A0A9-6018B4A75A29}"/>
              </a:ext>
            </a:extLst>
          </p:cNvPr>
          <p:cNvSpPr txBox="1"/>
          <p:nvPr/>
        </p:nvSpPr>
        <p:spPr>
          <a:xfrm>
            <a:off x="2897800" y="3175356"/>
            <a:ext cx="3092405" cy="535403"/>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itchFamily="34" charset="-122"/>
                <a:ea typeface="微软雅黑" pitchFamily="34" charset="-122"/>
              </a:defRPr>
            </a:lvl1pPr>
          </a:lstStyle>
          <a:p>
            <a:pPr algn="dist" defTabSz="914034" fontAlgn="base">
              <a:spcBef>
                <a:spcPct val="0"/>
              </a:spcBef>
              <a:spcAft>
                <a:spcPct val="0"/>
              </a:spcAft>
              <a:defRPr/>
            </a:pPr>
            <a:r>
              <a:rPr lang="zh-CN" altLang="en-US" sz="3199" dirty="0">
                <a:solidFill>
                  <a:srgbClr val="000000">
                    <a:lumMod val="85000"/>
                    <a:lumOff val="15000"/>
                  </a:srgbClr>
                </a:solidFill>
                <a:latin typeface="优设标题黑" panose="00000500000000000000" pitchFamily="2" charset="-122"/>
                <a:ea typeface="优设标题黑" panose="00000500000000000000" pitchFamily="2" charset="-122"/>
              </a:rPr>
              <a:t>认识直播营销</a:t>
            </a:r>
          </a:p>
        </p:txBody>
      </p:sp>
      <p:sp>
        <p:nvSpPr>
          <p:cNvPr id="78" name="712103">
            <a:extLst>
              <a:ext uri="{FF2B5EF4-FFF2-40B4-BE49-F238E27FC236}">
                <a16:creationId xmlns:a16="http://schemas.microsoft.com/office/drawing/2014/main" id="{D3700C90-19B3-43B0-AC4B-A74846B3F874}"/>
              </a:ext>
            </a:extLst>
          </p:cNvPr>
          <p:cNvSpPr txBox="1"/>
          <p:nvPr/>
        </p:nvSpPr>
        <p:spPr>
          <a:xfrm>
            <a:off x="2897800" y="4736401"/>
            <a:ext cx="3198200" cy="535403"/>
          </a:xfrm>
          <a:prstGeom prst="rect">
            <a:avLst/>
          </a:prstGeom>
          <a:noFill/>
        </p:spPr>
        <p:txBody>
          <a:bodyPr wrap="square" rtlCol="0">
            <a:spAutoFit/>
          </a:bodyPr>
          <a:lstStyle>
            <a:defPPr>
              <a:defRPr lang="zh-CN"/>
            </a:defPPr>
            <a:lvl1pPr marL="0" marR="0" lvl="0" indent="0" defTabSz="914400" eaLnBrk="1" latinLnBrk="0" hangingPunct="1">
              <a:lnSpc>
                <a:spcPct val="90000"/>
              </a:lnSpc>
              <a:buClrTx/>
              <a:buSzTx/>
              <a:buNone/>
              <a:tabLst/>
              <a:defRPr kumimoji="0" sz="2800" b="0" i="0" u="none" strike="noStrike" cap="none" spc="0" normalizeH="0" baseline="0">
                <a:ln>
                  <a:noFill/>
                </a:ln>
                <a:solidFill>
                  <a:srgbClr val="3D3D3D"/>
                </a:solidFill>
                <a:effectLst/>
                <a:uLnTx/>
                <a:uFillTx/>
                <a:latin typeface="微软雅黑" pitchFamily="34" charset="-122"/>
                <a:ea typeface="微软雅黑" pitchFamily="34" charset="-122"/>
              </a:defRPr>
            </a:lvl1pPr>
          </a:lstStyle>
          <a:p>
            <a:pPr algn="dist" defTabSz="914034" fontAlgn="base">
              <a:spcBef>
                <a:spcPct val="0"/>
              </a:spcBef>
              <a:spcAft>
                <a:spcPct val="0"/>
              </a:spcAft>
            </a:pPr>
            <a:r>
              <a:rPr lang="zh-CN" altLang="en-US" sz="3199" b="1" dirty="0">
                <a:solidFill>
                  <a:srgbClr val="000000">
                    <a:lumMod val="85000"/>
                    <a:lumOff val="15000"/>
                  </a:srgbClr>
                </a:solidFill>
                <a:latin typeface="优设标题黑" panose="00000500000000000000" pitchFamily="2" charset="-122"/>
                <a:ea typeface="优设标题黑" panose="00000500000000000000" pitchFamily="2" charset="-122"/>
              </a:rPr>
              <a:t>直播营销与创业</a:t>
            </a:r>
          </a:p>
        </p:txBody>
      </p:sp>
      <p:sp>
        <p:nvSpPr>
          <p:cNvPr id="79" name="184523">
            <a:extLst>
              <a:ext uri="{FF2B5EF4-FFF2-40B4-BE49-F238E27FC236}">
                <a16:creationId xmlns:a16="http://schemas.microsoft.com/office/drawing/2014/main" id="{A221284F-9216-4467-B699-8256D0D5B36E}"/>
              </a:ext>
            </a:extLst>
          </p:cNvPr>
          <p:cNvSpPr txBox="1"/>
          <p:nvPr/>
        </p:nvSpPr>
        <p:spPr>
          <a:xfrm>
            <a:off x="7289880" y="3161339"/>
            <a:ext cx="2447317" cy="535322"/>
          </a:xfrm>
          <a:prstGeom prst="rect">
            <a:avLst/>
          </a:prstGeom>
          <a:noFill/>
        </p:spPr>
        <p:txBody>
          <a:bodyPr wrap="square" rtlCol="0">
            <a:spAutoFit/>
          </a:bodyPr>
          <a:lstStyle>
            <a:defPPr>
              <a:defRPr lang="zh-CN"/>
            </a:defPPr>
            <a:lvl1pPr marL="0" marR="0" lvl="0" indent="0" defTabSz="914400" eaLnBrk="1" latinLnBrk="0" hangingPunct="1">
              <a:lnSpc>
                <a:spcPct val="90000"/>
              </a:lnSpc>
              <a:buClrTx/>
              <a:buSzTx/>
              <a:buNone/>
              <a:tabLst/>
              <a:defRPr kumimoji="0" sz="2800" b="0" i="0" u="none" strike="noStrike" cap="none" spc="0" normalizeH="0" baseline="0">
                <a:ln>
                  <a:noFill/>
                </a:ln>
                <a:solidFill>
                  <a:srgbClr val="3D3D3D"/>
                </a:solidFill>
                <a:effectLst/>
                <a:uLnTx/>
                <a:uFillTx/>
                <a:latin typeface="微软雅黑" pitchFamily="34" charset="-122"/>
                <a:ea typeface="微软雅黑" pitchFamily="34" charset="-122"/>
              </a:defRPr>
            </a:lvl1pPr>
          </a:lstStyle>
          <a:p>
            <a:pPr algn="dist" defTabSz="914034" fontAlgn="base">
              <a:spcBef>
                <a:spcPct val="0"/>
              </a:spcBef>
              <a:spcAft>
                <a:spcPct val="0"/>
              </a:spcAft>
            </a:pPr>
            <a:r>
              <a:rPr lang="zh-CN" altLang="en-US" sz="3199" b="1" dirty="0">
                <a:solidFill>
                  <a:srgbClr val="000000">
                    <a:lumMod val="85000"/>
                    <a:lumOff val="15000"/>
                  </a:srgbClr>
                </a:solidFill>
                <a:latin typeface="优设标题黑" panose="00000500000000000000" pitchFamily="2" charset="-122"/>
                <a:ea typeface="优设标题黑" panose="00000500000000000000" pitchFamily="2" charset="-122"/>
              </a:rPr>
              <a:t>直播电商</a:t>
            </a:r>
          </a:p>
        </p:txBody>
      </p:sp>
      <p:sp>
        <p:nvSpPr>
          <p:cNvPr id="80" name="929704">
            <a:extLst>
              <a:ext uri="{FF2B5EF4-FFF2-40B4-BE49-F238E27FC236}">
                <a16:creationId xmlns:a16="http://schemas.microsoft.com/office/drawing/2014/main" id="{DC2C5FDC-B839-4B26-A66C-2952BCCD6F2D}"/>
              </a:ext>
            </a:extLst>
          </p:cNvPr>
          <p:cNvSpPr txBox="1"/>
          <p:nvPr/>
        </p:nvSpPr>
        <p:spPr>
          <a:xfrm>
            <a:off x="7289880" y="4758465"/>
            <a:ext cx="2447316" cy="535322"/>
          </a:xfrm>
          <a:prstGeom prst="rect">
            <a:avLst/>
          </a:prstGeom>
          <a:noFill/>
        </p:spPr>
        <p:txBody>
          <a:bodyPr wrap="square" rtlCol="0">
            <a:spAutoFit/>
          </a:bodyPr>
          <a:lstStyle>
            <a:defPPr>
              <a:defRPr lang="zh-CN"/>
            </a:defPPr>
            <a:lvl1pPr marL="0" marR="0" lvl="0" indent="0" defTabSz="914400" eaLnBrk="1" latinLnBrk="0" hangingPunct="1">
              <a:lnSpc>
                <a:spcPct val="90000"/>
              </a:lnSpc>
              <a:buClrTx/>
              <a:buSzTx/>
              <a:buNone/>
              <a:tabLst/>
              <a:defRPr kumimoji="0" sz="2800" b="0" i="0" u="none" strike="noStrike" cap="none" spc="0" normalizeH="0" baseline="0">
                <a:ln>
                  <a:noFill/>
                </a:ln>
                <a:solidFill>
                  <a:srgbClr val="3D3D3D"/>
                </a:solidFill>
                <a:effectLst/>
                <a:uLnTx/>
                <a:uFillTx/>
                <a:latin typeface="微软雅黑" pitchFamily="34" charset="-122"/>
                <a:ea typeface="微软雅黑" pitchFamily="34" charset="-122"/>
              </a:defRPr>
            </a:lvl1pPr>
          </a:lstStyle>
          <a:p>
            <a:pPr algn="dist" defTabSz="914034" fontAlgn="base">
              <a:spcBef>
                <a:spcPct val="0"/>
              </a:spcBef>
              <a:spcAft>
                <a:spcPct val="0"/>
              </a:spcAft>
            </a:pPr>
            <a:r>
              <a:rPr lang="zh-CN" altLang="en-US" sz="3199" b="1" dirty="0">
                <a:solidFill>
                  <a:srgbClr val="000000">
                    <a:lumMod val="85000"/>
                    <a:lumOff val="15000"/>
                  </a:srgbClr>
                </a:solidFill>
                <a:latin typeface="优设标题黑" panose="00000500000000000000" pitchFamily="2" charset="-122"/>
                <a:ea typeface="优设标题黑" panose="00000500000000000000" pitchFamily="2" charset="-122"/>
              </a:rPr>
              <a:t>实训任务</a:t>
            </a:r>
          </a:p>
        </p:txBody>
      </p:sp>
      <p:sp>
        <p:nvSpPr>
          <p:cNvPr id="2" name="文本框 1">
            <a:extLst>
              <a:ext uri="{FF2B5EF4-FFF2-40B4-BE49-F238E27FC236}">
                <a16:creationId xmlns:a16="http://schemas.microsoft.com/office/drawing/2014/main" id="{8A48E14B-28EA-3849-BAC0-84710AF461D3}"/>
              </a:ext>
            </a:extLst>
          </p:cNvPr>
          <p:cNvSpPr txBox="1"/>
          <p:nvPr/>
        </p:nvSpPr>
        <p:spPr>
          <a:xfrm>
            <a:off x="2897800" y="3696660"/>
            <a:ext cx="3092405" cy="249812"/>
          </a:xfrm>
          <a:prstGeom prst="rect">
            <a:avLst/>
          </a:prstGeom>
          <a:noFill/>
        </p:spPr>
        <p:txBody>
          <a:bodyPr wrap="square" rtlCol="0">
            <a:spAutoFit/>
          </a:bodyPr>
          <a:lstStyle/>
          <a:p>
            <a:pPr defTabSz="914034" fontAlgn="base">
              <a:lnSpc>
                <a:spcPct val="110000"/>
              </a:lnSpc>
              <a:spcBef>
                <a:spcPct val="0"/>
              </a:spcBef>
              <a:spcAft>
                <a:spcPct val="0"/>
              </a:spcAft>
            </a:pPr>
            <a:r>
              <a:rPr lang="en-US" altLang="zh-CN" sz="1000" dirty="0">
                <a:solidFill>
                  <a:srgbClr val="000000">
                    <a:lumMod val="85000"/>
                    <a:lumOff val="15000"/>
                  </a:srgbClr>
                </a:solidFill>
                <a:latin typeface="优设标题黑" panose="00000500000000000000" pitchFamily="2" charset="-122"/>
                <a:ea typeface="优设标题黑" panose="00000500000000000000" pitchFamily="2" charset="-122"/>
              </a:rPr>
              <a:t>Know about live broadcast marketing</a:t>
            </a:r>
            <a:endParaRPr lang="en" altLang="zh-CN" sz="1000" dirty="0">
              <a:solidFill>
                <a:srgbClr val="000000">
                  <a:lumMod val="85000"/>
                  <a:lumOff val="15000"/>
                </a:srgbClr>
              </a:solidFill>
              <a:latin typeface="优设标题黑" panose="00000500000000000000" pitchFamily="2" charset="-122"/>
              <a:ea typeface="优设标题黑" panose="00000500000000000000" pitchFamily="2" charset="-122"/>
            </a:endParaRPr>
          </a:p>
        </p:txBody>
      </p:sp>
      <p:sp>
        <p:nvSpPr>
          <p:cNvPr id="16" name="文本框 15">
            <a:extLst>
              <a:ext uri="{FF2B5EF4-FFF2-40B4-BE49-F238E27FC236}">
                <a16:creationId xmlns:a16="http://schemas.microsoft.com/office/drawing/2014/main" id="{EDD02E7B-FA2D-F744-A0CC-F8F16276C776}"/>
              </a:ext>
            </a:extLst>
          </p:cNvPr>
          <p:cNvSpPr txBox="1"/>
          <p:nvPr/>
        </p:nvSpPr>
        <p:spPr>
          <a:xfrm>
            <a:off x="2899108" y="5271722"/>
            <a:ext cx="3092405" cy="249812"/>
          </a:xfrm>
          <a:prstGeom prst="rect">
            <a:avLst/>
          </a:prstGeom>
          <a:noFill/>
        </p:spPr>
        <p:txBody>
          <a:bodyPr wrap="square" rtlCol="0">
            <a:spAutoFit/>
          </a:bodyPr>
          <a:lstStyle/>
          <a:p>
            <a:pPr defTabSz="914034" fontAlgn="base">
              <a:lnSpc>
                <a:spcPct val="110000"/>
              </a:lnSpc>
              <a:spcBef>
                <a:spcPct val="0"/>
              </a:spcBef>
              <a:spcAft>
                <a:spcPct val="0"/>
              </a:spcAft>
            </a:pPr>
            <a:r>
              <a:rPr lang="en-US" altLang="zh-CN" sz="1000" dirty="0">
                <a:solidFill>
                  <a:srgbClr val="000000">
                    <a:lumMod val="85000"/>
                    <a:lumOff val="15000"/>
                  </a:srgbClr>
                </a:solidFill>
                <a:latin typeface="优设标题黑" panose="00000500000000000000" pitchFamily="2" charset="-122"/>
                <a:ea typeface="优设标题黑" panose="00000500000000000000" pitchFamily="2" charset="-122"/>
              </a:rPr>
              <a:t>live broadcast and entrepreneurship</a:t>
            </a:r>
            <a:endParaRPr lang="en" altLang="zh-CN" sz="1000" dirty="0">
              <a:solidFill>
                <a:srgbClr val="000000">
                  <a:lumMod val="85000"/>
                  <a:lumOff val="15000"/>
                </a:srgbClr>
              </a:solidFill>
              <a:latin typeface="优设标题黑" panose="00000500000000000000" pitchFamily="2" charset="-122"/>
              <a:ea typeface="优设标题黑" panose="00000500000000000000" pitchFamily="2" charset="-122"/>
            </a:endParaRPr>
          </a:p>
        </p:txBody>
      </p:sp>
      <p:sp>
        <p:nvSpPr>
          <p:cNvPr id="17" name="文本框 16">
            <a:extLst>
              <a:ext uri="{FF2B5EF4-FFF2-40B4-BE49-F238E27FC236}">
                <a16:creationId xmlns:a16="http://schemas.microsoft.com/office/drawing/2014/main" id="{466ED439-787D-0746-939E-1B6A276D6951}"/>
              </a:ext>
            </a:extLst>
          </p:cNvPr>
          <p:cNvSpPr txBox="1"/>
          <p:nvPr/>
        </p:nvSpPr>
        <p:spPr>
          <a:xfrm>
            <a:off x="7289880" y="3696660"/>
            <a:ext cx="3092405" cy="249812"/>
          </a:xfrm>
          <a:prstGeom prst="rect">
            <a:avLst/>
          </a:prstGeom>
          <a:noFill/>
        </p:spPr>
        <p:txBody>
          <a:bodyPr wrap="square" rtlCol="0">
            <a:spAutoFit/>
          </a:bodyPr>
          <a:lstStyle/>
          <a:p>
            <a:pPr defTabSz="914034" fontAlgn="base">
              <a:lnSpc>
                <a:spcPct val="110000"/>
              </a:lnSpc>
              <a:spcBef>
                <a:spcPct val="0"/>
              </a:spcBef>
              <a:spcAft>
                <a:spcPct val="0"/>
              </a:spcAft>
            </a:pPr>
            <a:r>
              <a:rPr lang="en-US" altLang="zh-CN" sz="1000" dirty="0">
                <a:solidFill>
                  <a:srgbClr val="000000">
                    <a:lumMod val="85000"/>
                    <a:lumOff val="15000"/>
                  </a:srgbClr>
                </a:solidFill>
                <a:latin typeface="优设标题黑" panose="00000500000000000000" pitchFamily="2" charset="-122"/>
                <a:ea typeface="优设标题黑" panose="00000500000000000000" pitchFamily="2" charset="-122"/>
              </a:rPr>
              <a:t>Live e-commerce</a:t>
            </a:r>
            <a:endParaRPr lang="en" altLang="zh-CN" sz="1000" dirty="0">
              <a:solidFill>
                <a:srgbClr val="000000">
                  <a:lumMod val="85000"/>
                  <a:lumOff val="15000"/>
                </a:srgbClr>
              </a:solidFill>
              <a:latin typeface="优设标题黑" panose="00000500000000000000" pitchFamily="2" charset="-122"/>
              <a:ea typeface="优设标题黑" panose="00000500000000000000" pitchFamily="2" charset="-122"/>
            </a:endParaRPr>
          </a:p>
        </p:txBody>
      </p:sp>
      <p:sp>
        <p:nvSpPr>
          <p:cNvPr id="18" name="文本框 17">
            <a:extLst>
              <a:ext uri="{FF2B5EF4-FFF2-40B4-BE49-F238E27FC236}">
                <a16:creationId xmlns:a16="http://schemas.microsoft.com/office/drawing/2014/main" id="{601FCBE6-5D0E-3A44-B201-77B6D6CE9856}"/>
              </a:ext>
            </a:extLst>
          </p:cNvPr>
          <p:cNvSpPr txBox="1"/>
          <p:nvPr/>
        </p:nvSpPr>
        <p:spPr>
          <a:xfrm>
            <a:off x="7289880" y="5271722"/>
            <a:ext cx="3092405" cy="249812"/>
          </a:xfrm>
          <a:prstGeom prst="rect">
            <a:avLst/>
          </a:prstGeom>
          <a:noFill/>
        </p:spPr>
        <p:txBody>
          <a:bodyPr wrap="square" rtlCol="0">
            <a:spAutoFit/>
          </a:bodyPr>
          <a:lstStyle/>
          <a:p>
            <a:pPr defTabSz="914034" fontAlgn="base">
              <a:lnSpc>
                <a:spcPct val="110000"/>
              </a:lnSpc>
              <a:spcBef>
                <a:spcPct val="0"/>
              </a:spcBef>
              <a:spcAft>
                <a:spcPct val="0"/>
              </a:spcAft>
            </a:pPr>
            <a:r>
              <a:rPr lang="en-US" altLang="zh-CN" sz="1000" dirty="0">
                <a:solidFill>
                  <a:srgbClr val="000000">
                    <a:lumMod val="85000"/>
                    <a:lumOff val="15000"/>
                  </a:srgbClr>
                </a:solidFill>
                <a:latin typeface="优设标题黑" panose="00000500000000000000" pitchFamily="2" charset="-122"/>
                <a:ea typeface="优设标题黑" panose="00000500000000000000" pitchFamily="2" charset="-122"/>
              </a:rPr>
              <a:t>Simulation Tasks</a:t>
            </a:r>
            <a:endParaRPr lang="en" altLang="zh-CN" sz="1000" dirty="0">
              <a:solidFill>
                <a:srgbClr val="000000">
                  <a:lumMod val="85000"/>
                  <a:lumOff val="15000"/>
                </a:srgbClr>
              </a:solidFill>
              <a:latin typeface="优设标题黑" panose="00000500000000000000" pitchFamily="2" charset="-122"/>
              <a:ea typeface="优设标题黑" panose="00000500000000000000" pitchFamily="2" charset="-122"/>
            </a:endParaRPr>
          </a:p>
        </p:txBody>
      </p:sp>
      <p:sp>
        <p:nvSpPr>
          <p:cNvPr id="3" name="文本框 2">
            <a:extLst>
              <a:ext uri="{FF2B5EF4-FFF2-40B4-BE49-F238E27FC236}">
                <a16:creationId xmlns:a16="http://schemas.microsoft.com/office/drawing/2014/main" id="{68CC8EFF-B5EF-CE4E-B612-BA2E5FD77481}"/>
              </a:ext>
            </a:extLst>
          </p:cNvPr>
          <p:cNvSpPr txBox="1"/>
          <p:nvPr/>
        </p:nvSpPr>
        <p:spPr>
          <a:xfrm>
            <a:off x="5201662" y="1108271"/>
            <a:ext cx="1870464" cy="1015266"/>
          </a:xfrm>
          <a:prstGeom prst="rect">
            <a:avLst/>
          </a:prstGeom>
          <a:noFill/>
        </p:spPr>
        <p:txBody>
          <a:bodyPr wrap="square" rtlCol="0">
            <a:spAutoFit/>
          </a:bodyPr>
          <a:lstStyle/>
          <a:p>
            <a:pPr algn="dist" defTabSz="914034" fontAlgn="base">
              <a:spcBef>
                <a:spcPct val="0"/>
              </a:spcBef>
              <a:spcAft>
                <a:spcPct val="0"/>
              </a:spcAft>
            </a:pPr>
            <a:r>
              <a:rPr kumimoji="1" lang="zh-CN" altLang="en-US" sz="5998" b="1" dirty="0">
                <a:solidFill>
                  <a:srgbClr val="000000">
                    <a:lumMod val="85000"/>
                    <a:lumOff val="15000"/>
                  </a:srgbClr>
                </a:solidFill>
                <a:latin typeface="优设标题黑" panose="00000500000000000000" pitchFamily="2" charset="-122"/>
                <a:ea typeface="优设标题黑" panose="00000500000000000000" pitchFamily="2" charset="-122"/>
              </a:rPr>
              <a:t>目录</a:t>
            </a:r>
          </a:p>
        </p:txBody>
      </p:sp>
      <p:sp>
        <p:nvSpPr>
          <p:cNvPr id="4" name="文本框 3">
            <a:extLst>
              <a:ext uri="{FF2B5EF4-FFF2-40B4-BE49-F238E27FC236}">
                <a16:creationId xmlns:a16="http://schemas.microsoft.com/office/drawing/2014/main" id="{E26EA5A6-D21C-BC46-A0F7-6D3B12F2CFD1}"/>
              </a:ext>
            </a:extLst>
          </p:cNvPr>
          <p:cNvSpPr txBox="1"/>
          <p:nvPr/>
        </p:nvSpPr>
        <p:spPr>
          <a:xfrm>
            <a:off x="5078132" y="2125933"/>
            <a:ext cx="2303836" cy="523092"/>
          </a:xfrm>
          <a:prstGeom prst="rect">
            <a:avLst/>
          </a:prstGeom>
          <a:noFill/>
        </p:spPr>
        <p:txBody>
          <a:bodyPr wrap="none" rtlCol="0">
            <a:spAutoFit/>
          </a:bodyPr>
          <a:lstStyle/>
          <a:p>
            <a:pPr defTabSz="914034" fontAlgn="base">
              <a:spcBef>
                <a:spcPct val="0"/>
              </a:spcBef>
              <a:spcAft>
                <a:spcPct val="0"/>
              </a:spcAft>
            </a:pPr>
            <a:r>
              <a:rPr kumimoji="1" lang="en-US" altLang="zh-CN" sz="2799" b="1" dirty="0">
                <a:ln w="3175">
                  <a:solidFill>
                    <a:srgbClr val="000000">
                      <a:lumMod val="85000"/>
                      <a:lumOff val="15000"/>
                    </a:srgbClr>
                  </a:solidFill>
                </a:ln>
                <a:noFill/>
                <a:latin typeface="优设标题黑" panose="00000500000000000000" pitchFamily="2" charset="-122"/>
                <a:ea typeface="优设标题黑" panose="00000500000000000000" pitchFamily="2" charset="-122"/>
              </a:rPr>
              <a:t>CONTENTS</a:t>
            </a:r>
            <a:endParaRPr kumimoji="1" lang="zh-CN" altLang="en-US" sz="2799" b="1" dirty="0">
              <a:ln w="3175">
                <a:solidFill>
                  <a:srgbClr val="000000">
                    <a:lumMod val="85000"/>
                    <a:lumOff val="15000"/>
                  </a:srgbClr>
                </a:solidFill>
              </a:ln>
              <a:noFill/>
              <a:latin typeface="优设标题黑" panose="00000500000000000000" pitchFamily="2" charset="-122"/>
              <a:ea typeface="优设标题黑" panose="00000500000000000000" pitchFamily="2" charset="-122"/>
            </a:endParaRPr>
          </a:p>
        </p:txBody>
      </p:sp>
      <p:sp>
        <p:nvSpPr>
          <p:cNvPr id="22" name="文本框 21">
            <a:extLst>
              <a:ext uri="{FF2B5EF4-FFF2-40B4-BE49-F238E27FC236}">
                <a16:creationId xmlns:a16="http://schemas.microsoft.com/office/drawing/2014/main" id="{CF170645-6A54-7A40-B8B6-B215CCB7F77D}"/>
              </a:ext>
            </a:extLst>
          </p:cNvPr>
          <p:cNvSpPr txBox="1"/>
          <p:nvPr/>
        </p:nvSpPr>
        <p:spPr>
          <a:xfrm>
            <a:off x="5047013" y="2106777"/>
            <a:ext cx="2303836" cy="523092"/>
          </a:xfrm>
          <a:prstGeom prst="rect">
            <a:avLst/>
          </a:prstGeom>
          <a:noFill/>
        </p:spPr>
        <p:txBody>
          <a:bodyPr wrap="none" rtlCol="0">
            <a:spAutoFit/>
          </a:bodyPr>
          <a:lstStyle/>
          <a:p>
            <a:pPr defTabSz="914034" fontAlgn="base">
              <a:spcBef>
                <a:spcPct val="0"/>
              </a:spcBef>
              <a:spcAft>
                <a:spcPct val="0"/>
              </a:spcAft>
            </a:pPr>
            <a:r>
              <a:rPr kumimoji="1" lang="en-US" altLang="zh-CN" sz="2799" b="1" dirty="0">
                <a:solidFill>
                  <a:srgbClr val="000000">
                    <a:lumMod val="85000"/>
                    <a:lumOff val="15000"/>
                  </a:srgbClr>
                </a:solidFill>
                <a:latin typeface="优设标题黑" panose="00000500000000000000" pitchFamily="2" charset="-122"/>
                <a:ea typeface="优设标题黑" panose="00000500000000000000" pitchFamily="2" charset="-122"/>
              </a:rPr>
              <a:t>CONTENTS</a:t>
            </a:r>
            <a:endParaRPr kumimoji="1" lang="zh-CN" altLang="en-US" sz="2799" b="1" dirty="0">
              <a:solidFill>
                <a:srgbClr val="000000">
                  <a:lumMod val="85000"/>
                  <a:lumOff val="15000"/>
                </a:srgbClr>
              </a:solidFill>
              <a:latin typeface="优设标题黑" panose="00000500000000000000" pitchFamily="2" charset="-122"/>
              <a:ea typeface="优设标题黑" panose="00000500000000000000" pitchFamily="2" charset="-122"/>
            </a:endParaRPr>
          </a:p>
        </p:txBody>
      </p:sp>
    </p:spTree>
    <p:extLst>
      <p:ext uri="{BB962C8B-B14F-4D97-AF65-F5344CB8AC3E}">
        <p14:creationId xmlns:p14="http://schemas.microsoft.com/office/powerpoint/2010/main" val="195945366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blinds(horizontal)">
                                      <p:cBhvr>
                                        <p:cTn id="7" dur="500"/>
                                        <p:tgtEl>
                                          <p:spTgt spid="7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4"/>
                                        </p:tgtEl>
                                        <p:attrNameLst>
                                          <p:attrName>style.visibility</p:attrName>
                                        </p:attrNameLst>
                                      </p:cBhvr>
                                      <p:to>
                                        <p:strVal val="visible"/>
                                      </p:to>
                                    </p:set>
                                    <p:animEffect transition="in" filter="blinds(horizontal)">
                                      <p:cBhvr>
                                        <p:cTn id="10" dur="500"/>
                                        <p:tgtEl>
                                          <p:spTgt spid="7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5"/>
                                        </p:tgtEl>
                                        <p:attrNameLst>
                                          <p:attrName>style.visibility</p:attrName>
                                        </p:attrNameLst>
                                      </p:cBhvr>
                                      <p:to>
                                        <p:strVal val="visible"/>
                                      </p:to>
                                    </p:set>
                                    <p:animEffect transition="in" filter="blinds(horizontal)">
                                      <p:cBhvr>
                                        <p:cTn id="13" dur="500"/>
                                        <p:tgtEl>
                                          <p:spTgt spid="7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6"/>
                                        </p:tgtEl>
                                        <p:attrNameLst>
                                          <p:attrName>style.visibility</p:attrName>
                                        </p:attrNameLst>
                                      </p:cBhvr>
                                      <p:to>
                                        <p:strVal val="visible"/>
                                      </p:to>
                                    </p:set>
                                    <p:animEffect transition="in" filter="blinds(horizontal)">
                                      <p:cBhvr>
                                        <p:cTn id="16" dur="500"/>
                                        <p:tgtEl>
                                          <p:spTgt spid="7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blinds(horizontal)">
                                      <p:cBhvr>
                                        <p:cTn id="19" dur="500"/>
                                        <p:tgtEl>
                                          <p:spTgt spid="7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78"/>
                                        </p:tgtEl>
                                        <p:attrNameLst>
                                          <p:attrName>style.visibility</p:attrName>
                                        </p:attrNameLst>
                                      </p:cBhvr>
                                      <p:to>
                                        <p:strVal val="visible"/>
                                      </p:to>
                                    </p:set>
                                    <p:animEffect transition="in" filter="blinds(horizontal)">
                                      <p:cBhvr>
                                        <p:cTn id="22" dur="500"/>
                                        <p:tgtEl>
                                          <p:spTgt spid="7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79"/>
                                        </p:tgtEl>
                                        <p:attrNameLst>
                                          <p:attrName>style.visibility</p:attrName>
                                        </p:attrNameLst>
                                      </p:cBhvr>
                                      <p:to>
                                        <p:strVal val="visible"/>
                                      </p:to>
                                    </p:set>
                                    <p:animEffect transition="in" filter="blinds(horizontal)">
                                      <p:cBhvr>
                                        <p:cTn id="25" dur="500"/>
                                        <p:tgtEl>
                                          <p:spTgt spid="79"/>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80"/>
                                        </p:tgtEl>
                                        <p:attrNameLst>
                                          <p:attrName>style.visibility</p:attrName>
                                        </p:attrNameLst>
                                      </p:cBhvr>
                                      <p:to>
                                        <p:strVal val="visible"/>
                                      </p:to>
                                    </p:set>
                                    <p:animEffect transition="in" filter="blinds(horizontal)">
                                      <p:cBhvr>
                                        <p:cTn id="28" dur="500"/>
                                        <p:tgtEl>
                                          <p:spTgt spid="80"/>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linds(horizontal)">
                                      <p:cBhvr>
                                        <p:cTn id="31" dur="500"/>
                                        <p:tgtEl>
                                          <p:spTgt spid="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linds(horizontal)">
                                      <p:cBhvr>
                                        <p:cTn id="34" dur="500"/>
                                        <p:tgtEl>
                                          <p:spTgt spid="16"/>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linds(horizontal)">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75" grpId="0" animBg="1"/>
      <p:bldP spid="76" grpId="0" animBg="1"/>
      <p:bldP spid="77" grpId="0"/>
      <p:bldP spid="78" grpId="0"/>
      <p:bldP spid="79" grpId="0"/>
      <p:bldP spid="80" grpId="0"/>
      <p:bldP spid="2" grpId="0"/>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F2DD4E3-7EDB-4C5B-A4ED-C04FCD7B34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4264" y="-964351"/>
            <a:ext cx="9981862" cy="7459966"/>
          </a:xfrm>
          <a:prstGeom prst="rect">
            <a:avLst/>
          </a:prstGeom>
        </p:spPr>
      </p:pic>
      <p:sp>
        <p:nvSpPr>
          <p:cNvPr id="84" name="664867">
            <a:extLst>
              <a:ext uri="{FF2B5EF4-FFF2-40B4-BE49-F238E27FC236}">
                <a16:creationId xmlns:a16="http://schemas.microsoft.com/office/drawing/2014/main" id="{431A54DB-08BF-49CF-A8C2-0A0DF4E4215E}"/>
              </a:ext>
            </a:extLst>
          </p:cNvPr>
          <p:cNvSpPr txBox="1"/>
          <p:nvPr/>
        </p:nvSpPr>
        <p:spPr>
          <a:xfrm>
            <a:off x="8987316" y="4709775"/>
            <a:ext cx="2547120" cy="369204"/>
          </a:xfrm>
          <a:prstGeom prst="rect">
            <a:avLst/>
          </a:prstGeom>
          <a:noFill/>
        </p:spPr>
        <p:txBody>
          <a:bodyPr wrap="square" rtlCol="0">
            <a:spAutoFit/>
          </a:body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直播营销的基本特征</a:t>
            </a:r>
          </a:p>
        </p:txBody>
      </p:sp>
      <p:sp>
        <p:nvSpPr>
          <p:cNvPr id="85" name="036296">
            <a:extLst>
              <a:ext uri="{FF2B5EF4-FFF2-40B4-BE49-F238E27FC236}">
                <a16:creationId xmlns:a16="http://schemas.microsoft.com/office/drawing/2014/main" id="{AE42046A-1EB9-4C1A-9D8C-207A32E1FE28}"/>
              </a:ext>
            </a:extLst>
          </p:cNvPr>
          <p:cNvSpPr txBox="1"/>
          <p:nvPr/>
        </p:nvSpPr>
        <p:spPr>
          <a:xfrm>
            <a:off x="8987317" y="5658283"/>
            <a:ext cx="2547120" cy="369188"/>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直播营销与企业</a:t>
            </a:r>
          </a:p>
        </p:txBody>
      </p:sp>
      <p:sp>
        <p:nvSpPr>
          <p:cNvPr id="86" name="871467">
            <a:extLst>
              <a:ext uri="{FF2B5EF4-FFF2-40B4-BE49-F238E27FC236}">
                <a16:creationId xmlns:a16="http://schemas.microsoft.com/office/drawing/2014/main" id="{074AF0F1-C04B-4D65-9391-55D90D3FA7F6}"/>
              </a:ext>
            </a:extLst>
          </p:cNvPr>
          <p:cNvSpPr txBox="1"/>
          <p:nvPr/>
        </p:nvSpPr>
        <p:spPr>
          <a:xfrm>
            <a:off x="8968489" y="5159607"/>
            <a:ext cx="3403903" cy="369204"/>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marL="285636" indent="-285636" defTabSz="914034" fontAlgn="base">
              <a:spcBef>
                <a:spcPct val="0"/>
              </a:spcBef>
              <a:spcAft>
                <a:spcPct val="0"/>
              </a:spcAft>
              <a:buFont typeface="Arial" panose="020B0604020202020204" pitchFamily="34" charset="0"/>
              <a:buChar char="•"/>
              <a:defRPr/>
            </a:pPr>
            <a:r>
              <a:rPr lang="zh-CN" altLang="en-US" sz="1799" dirty="0">
                <a:solidFill>
                  <a:schemeClr val="bg1"/>
                </a:solidFill>
                <a:latin typeface="优设标题黑" panose="00000500000000000000" pitchFamily="2" charset="-122"/>
                <a:ea typeface="优设标题黑" panose="00000500000000000000" pitchFamily="2" charset="-122"/>
              </a:rPr>
              <a:t>直播电商与传统电商区别</a:t>
            </a:r>
          </a:p>
        </p:txBody>
      </p:sp>
      <p:sp>
        <p:nvSpPr>
          <p:cNvPr id="14" name="矩形 13">
            <a:extLst>
              <a:ext uri="{FF2B5EF4-FFF2-40B4-BE49-F238E27FC236}">
                <a16:creationId xmlns:a16="http://schemas.microsoft.com/office/drawing/2014/main" id="{31426F7C-CF3B-C84B-B9FD-A05E2F6301F5}"/>
              </a:ext>
            </a:extLst>
          </p:cNvPr>
          <p:cNvSpPr/>
          <p:nvPr/>
        </p:nvSpPr>
        <p:spPr>
          <a:xfrm>
            <a:off x="3626605" y="2370161"/>
            <a:ext cx="5899949" cy="1107547"/>
          </a:xfrm>
          <a:prstGeom prst="rect">
            <a:avLst/>
          </a:prstGeom>
        </p:spPr>
        <p:txBody>
          <a:bodyPr wrap="square">
            <a:spAutoFit/>
          </a:bodyPr>
          <a:lstStyle/>
          <a:p>
            <a:pPr algn="dist" defTabSz="914034" fontAlgn="base">
              <a:spcBef>
                <a:spcPct val="0"/>
              </a:spcBef>
              <a:spcAft>
                <a:spcPct val="0"/>
              </a:spcAft>
              <a:defRPr/>
            </a:pPr>
            <a:r>
              <a:rPr lang="zh-CN" altLang="en-US" sz="6597" b="1" dirty="0">
                <a:solidFill>
                  <a:srgbClr val="FFFFFF"/>
                </a:solidFill>
                <a:latin typeface="优设标题黑" panose="00000500000000000000" pitchFamily="2" charset="-122"/>
                <a:ea typeface="优设标题黑" panose="00000500000000000000" pitchFamily="2" charset="-122"/>
              </a:rPr>
              <a:t>认识直播营销</a:t>
            </a:r>
          </a:p>
        </p:txBody>
      </p:sp>
      <p:sp>
        <p:nvSpPr>
          <p:cNvPr id="3" name="文本框 2">
            <a:extLst>
              <a:ext uri="{FF2B5EF4-FFF2-40B4-BE49-F238E27FC236}">
                <a16:creationId xmlns:a16="http://schemas.microsoft.com/office/drawing/2014/main" id="{2EFB6B22-AD79-4D42-93EF-F2191749455C}"/>
              </a:ext>
            </a:extLst>
          </p:cNvPr>
          <p:cNvSpPr txBox="1"/>
          <p:nvPr/>
        </p:nvSpPr>
        <p:spPr>
          <a:xfrm>
            <a:off x="2593384" y="2003735"/>
            <a:ext cx="1648208" cy="1508105"/>
          </a:xfrm>
          <a:prstGeom prst="rect">
            <a:avLst/>
          </a:prstGeom>
          <a:noFill/>
        </p:spPr>
        <p:txBody>
          <a:bodyPr wrap="none" rtlCol="0">
            <a:spAutoFit/>
          </a:bodyPr>
          <a:lstStyle/>
          <a:p>
            <a:pPr defTabSz="914034" fontAlgn="base">
              <a:spcBef>
                <a:spcPct val="0"/>
              </a:spcBef>
              <a:spcAft>
                <a:spcPct val="0"/>
              </a:spcAft>
            </a:pPr>
            <a:r>
              <a:rPr kumimoji="1" lang="en-US" altLang="zh-CN" sz="3200" b="1" dirty="0">
                <a:solidFill>
                  <a:schemeClr val="bg1"/>
                </a:solidFill>
                <a:latin typeface="优设标题黑" panose="00000500000000000000" pitchFamily="2" charset="-122"/>
                <a:ea typeface="优设标题黑" panose="00000500000000000000" pitchFamily="2" charset="-122"/>
              </a:rPr>
              <a:t>PART </a:t>
            </a:r>
          </a:p>
          <a:p>
            <a:pPr defTabSz="914034" fontAlgn="base">
              <a:spcBef>
                <a:spcPct val="0"/>
              </a:spcBef>
              <a:spcAft>
                <a:spcPct val="0"/>
              </a:spcAft>
            </a:pPr>
            <a:r>
              <a:rPr kumimoji="1" lang="en-US" altLang="zh-CN" sz="6000" b="1" dirty="0">
                <a:solidFill>
                  <a:schemeClr val="bg1"/>
                </a:solidFill>
                <a:latin typeface="优设标题黑" panose="00000500000000000000" pitchFamily="2" charset="-122"/>
                <a:ea typeface="优设标题黑" panose="00000500000000000000" pitchFamily="2" charset="-122"/>
              </a:rPr>
              <a:t>01</a:t>
            </a:r>
            <a:endParaRPr kumimoji="1" lang="zh-CN" altLang="en-US" sz="3200" b="1" dirty="0">
              <a:solidFill>
                <a:schemeClr val="bg1"/>
              </a:solidFill>
              <a:latin typeface="优设标题黑" panose="00000500000000000000" pitchFamily="2" charset="-122"/>
              <a:ea typeface="优设标题黑" panose="00000500000000000000" pitchFamily="2" charset="-122"/>
            </a:endParaRPr>
          </a:p>
        </p:txBody>
      </p:sp>
      <p:sp>
        <p:nvSpPr>
          <p:cNvPr id="4" name="文本框 3">
            <a:extLst>
              <a:ext uri="{FF2B5EF4-FFF2-40B4-BE49-F238E27FC236}">
                <a16:creationId xmlns:a16="http://schemas.microsoft.com/office/drawing/2014/main" id="{E5211099-3F53-1540-9F4E-445C4B78BE10}"/>
              </a:ext>
            </a:extLst>
          </p:cNvPr>
          <p:cNvSpPr txBox="1"/>
          <p:nvPr/>
        </p:nvSpPr>
        <p:spPr>
          <a:xfrm>
            <a:off x="2247309" y="4328313"/>
            <a:ext cx="5110326" cy="295978"/>
          </a:xfrm>
          <a:prstGeom prst="rect">
            <a:avLst/>
          </a:prstGeom>
          <a:noFill/>
        </p:spPr>
        <p:txBody>
          <a:bodyPr wrap="square" rtlCol="0">
            <a:spAutoFit/>
          </a:bodyPr>
          <a:lstStyle/>
          <a:p>
            <a:pPr defTabSz="914034" fontAlgn="base">
              <a:lnSpc>
                <a:spcPct val="150000"/>
              </a:lnSpc>
              <a:spcBef>
                <a:spcPct val="0"/>
              </a:spcBef>
              <a:spcAft>
                <a:spcPct val="0"/>
              </a:spcAft>
            </a:pPr>
            <a:r>
              <a:rPr lang="en-US" altLang="zh-CN" sz="1000" dirty="0">
                <a:solidFill>
                  <a:srgbClr val="FFFFFF"/>
                </a:solidFill>
                <a:latin typeface="优设标题黑" panose="00000500000000000000" pitchFamily="2" charset="-122"/>
                <a:ea typeface="优设标题黑" panose="00000500000000000000" pitchFamily="2" charset="-122"/>
              </a:rPr>
              <a:t>Know about live broadcast marketing</a:t>
            </a:r>
          </a:p>
        </p:txBody>
      </p:sp>
    </p:spTree>
    <p:extLst>
      <p:ext uri="{BB962C8B-B14F-4D97-AF65-F5344CB8AC3E}">
        <p14:creationId xmlns:p14="http://schemas.microsoft.com/office/powerpoint/2010/main" val="10378916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 name="006538">
            <a:extLst>
              <a:ext uri="{FF2B5EF4-FFF2-40B4-BE49-F238E27FC236}">
                <a16:creationId xmlns:a16="http://schemas.microsoft.com/office/drawing/2014/main" id="{6E90F562-81EF-4356-B1F9-D06CE244C47D}"/>
              </a:ext>
            </a:extLst>
          </p:cNvPr>
          <p:cNvGrpSpPr/>
          <p:nvPr/>
        </p:nvGrpSpPr>
        <p:grpSpPr>
          <a:xfrm>
            <a:off x="1476350" y="1588303"/>
            <a:ext cx="4458626" cy="2090610"/>
            <a:chOff x="1040072" y="1336757"/>
            <a:chExt cx="4897157" cy="2092244"/>
          </a:xfrm>
        </p:grpSpPr>
        <p:sp>
          <p:nvSpPr>
            <p:cNvPr id="135" name="矩形: 圆角 134">
              <a:extLst>
                <a:ext uri="{FF2B5EF4-FFF2-40B4-BE49-F238E27FC236}">
                  <a16:creationId xmlns:a16="http://schemas.microsoft.com/office/drawing/2014/main" id="{B9A82C68-8CDB-4CC6-9A03-E00F9B250ED1}"/>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36" name="任意多边形: 形状 135">
              <a:extLst>
                <a:ext uri="{FF2B5EF4-FFF2-40B4-BE49-F238E27FC236}">
                  <a16:creationId xmlns:a16="http://schemas.microsoft.com/office/drawing/2014/main" id="{4688145B-4015-44E9-8950-BE707859FCF4}"/>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37" name="378968">
            <a:extLst>
              <a:ext uri="{FF2B5EF4-FFF2-40B4-BE49-F238E27FC236}">
                <a16:creationId xmlns:a16="http://schemas.microsoft.com/office/drawing/2014/main" id="{D184A98C-5991-4A64-A754-A8F857B3513E}"/>
              </a:ext>
            </a:extLst>
          </p:cNvPr>
          <p:cNvSpPr/>
          <p:nvPr/>
        </p:nvSpPr>
        <p:spPr>
          <a:xfrm>
            <a:off x="2048592" y="1787327"/>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实时互动</a:t>
            </a:r>
          </a:p>
        </p:txBody>
      </p:sp>
      <p:sp>
        <p:nvSpPr>
          <p:cNvPr id="138" name="740388">
            <a:extLst>
              <a:ext uri="{FF2B5EF4-FFF2-40B4-BE49-F238E27FC236}">
                <a16:creationId xmlns:a16="http://schemas.microsoft.com/office/drawing/2014/main" id="{260E4A25-7C9C-4843-BF20-CB40F5911EAA}"/>
              </a:ext>
            </a:extLst>
          </p:cNvPr>
          <p:cNvSpPr/>
          <p:nvPr/>
        </p:nvSpPr>
        <p:spPr>
          <a:xfrm>
            <a:off x="1773141" y="2287211"/>
            <a:ext cx="3660262" cy="952568"/>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观众可以通过实时弹幕提出问题或发表评论感想，表达诉求，营销者可以针对这些诉求及时作出回应和调整。</a:t>
            </a:r>
          </a:p>
        </p:txBody>
      </p:sp>
      <p:grpSp>
        <p:nvGrpSpPr>
          <p:cNvPr id="139" name="584569">
            <a:extLst>
              <a:ext uri="{FF2B5EF4-FFF2-40B4-BE49-F238E27FC236}">
                <a16:creationId xmlns:a16="http://schemas.microsoft.com/office/drawing/2014/main" id="{5E157405-1C6B-4176-B7C5-1C7301040F30}"/>
              </a:ext>
            </a:extLst>
          </p:cNvPr>
          <p:cNvGrpSpPr/>
          <p:nvPr/>
        </p:nvGrpSpPr>
        <p:grpSpPr>
          <a:xfrm>
            <a:off x="1331669" y="1554910"/>
            <a:ext cx="726507" cy="595734"/>
            <a:chOff x="5159375" y="693738"/>
            <a:chExt cx="476251" cy="390525"/>
          </a:xfrm>
        </p:grpSpPr>
        <p:sp>
          <p:nvSpPr>
            <p:cNvPr id="140" name="Freeform 5">
              <a:extLst>
                <a:ext uri="{FF2B5EF4-FFF2-40B4-BE49-F238E27FC236}">
                  <a16:creationId xmlns:a16="http://schemas.microsoft.com/office/drawing/2014/main" id="{9F50CDD8-1D41-40DA-A55C-6BDAD038F17B}"/>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1" name="Freeform 6">
              <a:extLst>
                <a:ext uri="{FF2B5EF4-FFF2-40B4-BE49-F238E27FC236}">
                  <a16:creationId xmlns:a16="http://schemas.microsoft.com/office/drawing/2014/main" id="{D71BCF35-015C-4180-9D47-EA4E89F5AA6D}"/>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42" name="956989">
            <a:extLst>
              <a:ext uri="{FF2B5EF4-FFF2-40B4-BE49-F238E27FC236}">
                <a16:creationId xmlns:a16="http://schemas.microsoft.com/office/drawing/2014/main" id="{8D0480A4-37AB-4477-941C-084E0A460DF6}"/>
              </a:ext>
            </a:extLst>
          </p:cNvPr>
          <p:cNvSpPr txBox="1"/>
          <p:nvPr/>
        </p:nvSpPr>
        <p:spPr>
          <a:xfrm>
            <a:off x="1524294" y="1532513"/>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1</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43" name="791160">
            <a:extLst>
              <a:ext uri="{FF2B5EF4-FFF2-40B4-BE49-F238E27FC236}">
                <a16:creationId xmlns:a16="http://schemas.microsoft.com/office/drawing/2014/main" id="{E602B730-776A-473F-9C24-7902502CBB27}"/>
              </a:ext>
            </a:extLst>
          </p:cNvPr>
          <p:cNvSpPr/>
          <p:nvPr/>
        </p:nvSpPr>
        <p:spPr bwMode="auto">
          <a:xfrm>
            <a:off x="6439647" y="1585825"/>
            <a:ext cx="4378236" cy="2090609"/>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4" name="163580">
            <a:extLst>
              <a:ext uri="{FF2B5EF4-FFF2-40B4-BE49-F238E27FC236}">
                <a16:creationId xmlns:a16="http://schemas.microsoft.com/office/drawing/2014/main" id="{A00FF9BA-B63C-43E9-A106-FFC525D21425}"/>
              </a:ext>
            </a:extLst>
          </p:cNvPr>
          <p:cNvSpPr/>
          <p:nvPr/>
        </p:nvSpPr>
        <p:spPr>
          <a:xfrm>
            <a:off x="6931499" y="1784850"/>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场景触发</a:t>
            </a:r>
          </a:p>
        </p:txBody>
      </p:sp>
      <p:sp>
        <p:nvSpPr>
          <p:cNvPr id="145" name="435009">
            <a:extLst>
              <a:ext uri="{FF2B5EF4-FFF2-40B4-BE49-F238E27FC236}">
                <a16:creationId xmlns:a16="http://schemas.microsoft.com/office/drawing/2014/main" id="{27CBD029-8CF5-4017-820B-7D96350F0349}"/>
              </a:ext>
            </a:extLst>
          </p:cNvPr>
          <p:cNvSpPr/>
          <p:nvPr/>
        </p:nvSpPr>
        <p:spPr>
          <a:xfrm>
            <a:off x="6774882" y="2284735"/>
            <a:ext cx="3541427" cy="1247649"/>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不同的直播有特定的受众和粉丝群体，相应的直播场景能接触到用户的不同需求，在直播过程中主播的表演会形成对某些场景的触发。</a:t>
            </a:r>
          </a:p>
        </p:txBody>
      </p:sp>
      <p:sp>
        <p:nvSpPr>
          <p:cNvPr id="146" name="370280">
            <a:extLst>
              <a:ext uri="{FF2B5EF4-FFF2-40B4-BE49-F238E27FC236}">
                <a16:creationId xmlns:a16="http://schemas.microsoft.com/office/drawing/2014/main" id="{79C3695F-5E68-438B-94CF-12C853951F1A}"/>
              </a:ext>
            </a:extLst>
          </p:cNvPr>
          <p:cNvSpPr/>
          <p:nvPr/>
        </p:nvSpPr>
        <p:spPr bwMode="auto">
          <a:xfrm>
            <a:off x="10617273" y="1585826"/>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47" name="641600">
            <a:extLst>
              <a:ext uri="{FF2B5EF4-FFF2-40B4-BE49-F238E27FC236}">
                <a16:creationId xmlns:a16="http://schemas.microsoft.com/office/drawing/2014/main" id="{9B85410E-D8B1-42CB-A0D4-98C1E766CB2A}"/>
              </a:ext>
            </a:extLst>
          </p:cNvPr>
          <p:cNvGrpSpPr/>
          <p:nvPr/>
        </p:nvGrpSpPr>
        <p:grpSpPr>
          <a:xfrm>
            <a:off x="6214576" y="1552433"/>
            <a:ext cx="726507" cy="595734"/>
            <a:chOff x="5159375" y="693738"/>
            <a:chExt cx="476251" cy="390525"/>
          </a:xfrm>
        </p:grpSpPr>
        <p:sp>
          <p:nvSpPr>
            <p:cNvPr id="148" name="Freeform 5">
              <a:extLst>
                <a:ext uri="{FF2B5EF4-FFF2-40B4-BE49-F238E27FC236}">
                  <a16:creationId xmlns:a16="http://schemas.microsoft.com/office/drawing/2014/main" id="{8FC6B77D-1DED-4E8A-93E8-AD270FE95FE4}"/>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49" name="Freeform 6">
              <a:extLst>
                <a:ext uri="{FF2B5EF4-FFF2-40B4-BE49-F238E27FC236}">
                  <a16:creationId xmlns:a16="http://schemas.microsoft.com/office/drawing/2014/main" id="{BA8F3E75-F4DE-42C1-8C6D-BEE503861F75}"/>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0" name="003020">
            <a:extLst>
              <a:ext uri="{FF2B5EF4-FFF2-40B4-BE49-F238E27FC236}">
                <a16:creationId xmlns:a16="http://schemas.microsoft.com/office/drawing/2014/main" id="{9CCD8D45-7B6A-4A5A-B092-B51F6BF943B6}"/>
              </a:ext>
            </a:extLst>
          </p:cNvPr>
          <p:cNvSpPr txBox="1"/>
          <p:nvPr/>
        </p:nvSpPr>
        <p:spPr>
          <a:xfrm>
            <a:off x="6407201" y="153003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2</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grpSp>
        <p:nvGrpSpPr>
          <p:cNvPr id="151" name="848201">
            <a:extLst>
              <a:ext uri="{FF2B5EF4-FFF2-40B4-BE49-F238E27FC236}">
                <a16:creationId xmlns:a16="http://schemas.microsoft.com/office/drawing/2014/main" id="{43F70A70-81A8-41A3-9EFA-8C6815CF307C}"/>
              </a:ext>
            </a:extLst>
          </p:cNvPr>
          <p:cNvGrpSpPr/>
          <p:nvPr/>
        </p:nvGrpSpPr>
        <p:grpSpPr>
          <a:xfrm>
            <a:off x="1476349" y="4034317"/>
            <a:ext cx="4458627" cy="2090610"/>
            <a:chOff x="1040072" y="1336757"/>
            <a:chExt cx="4897157" cy="2092244"/>
          </a:xfrm>
        </p:grpSpPr>
        <p:sp>
          <p:nvSpPr>
            <p:cNvPr id="152" name="矩形: 圆角 151">
              <a:extLst>
                <a:ext uri="{FF2B5EF4-FFF2-40B4-BE49-F238E27FC236}">
                  <a16:creationId xmlns:a16="http://schemas.microsoft.com/office/drawing/2014/main" id="{933D1B6B-E051-46CF-BF63-A8D2819D177F}"/>
                </a:ext>
              </a:extLst>
            </p:cNvPr>
            <p:cNvSpPr/>
            <p:nvPr/>
          </p:nvSpPr>
          <p:spPr bwMode="auto">
            <a:xfrm>
              <a:off x="1040072" y="1336757"/>
              <a:ext cx="4897157" cy="2092243"/>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53" name="任意多边形: 形状 152">
              <a:extLst>
                <a:ext uri="{FF2B5EF4-FFF2-40B4-BE49-F238E27FC236}">
                  <a16:creationId xmlns:a16="http://schemas.microsoft.com/office/drawing/2014/main" id="{BF73CB9F-5708-4712-80AE-72D586C8061B}"/>
                </a:ext>
              </a:extLst>
            </p:cNvPr>
            <p:cNvSpPr/>
            <p:nvPr/>
          </p:nvSpPr>
          <p:spPr bwMode="auto">
            <a:xfrm>
              <a:off x="5718927" y="1336758"/>
              <a:ext cx="217003" cy="2092243"/>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0760D9"/>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4" name="210621">
            <a:extLst>
              <a:ext uri="{FF2B5EF4-FFF2-40B4-BE49-F238E27FC236}">
                <a16:creationId xmlns:a16="http://schemas.microsoft.com/office/drawing/2014/main" id="{AAD10162-D685-46F2-9613-7EBB38FDE3E3}"/>
              </a:ext>
            </a:extLst>
          </p:cNvPr>
          <p:cNvSpPr/>
          <p:nvPr/>
        </p:nvSpPr>
        <p:spPr>
          <a:xfrm>
            <a:off x="2048592" y="4233340"/>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游戏传播，过程消费</a:t>
            </a:r>
          </a:p>
        </p:txBody>
      </p:sp>
      <p:sp>
        <p:nvSpPr>
          <p:cNvPr id="155" name="055802">
            <a:extLst>
              <a:ext uri="{FF2B5EF4-FFF2-40B4-BE49-F238E27FC236}">
                <a16:creationId xmlns:a16="http://schemas.microsoft.com/office/drawing/2014/main" id="{F70E37EF-D57F-4620-B954-C5AEE507C71B}"/>
              </a:ext>
            </a:extLst>
          </p:cNvPr>
          <p:cNvSpPr/>
          <p:nvPr/>
        </p:nvSpPr>
        <p:spPr>
          <a:xfrm>
            <a:off x="1773141" y="4733225"/>
            <a:ext cx="3660262" cy="1247649"/>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用户一旦进入直播间，就相当于进入了游戏场域，主播的语言或动作会不断引导和鼓励用户与其互动，其他用户的消费或购买行为也会刺激游戏体验。</a:t>
            </a:r>
          </a:p>
        </p:txBody>
      </p:sp>
      <p:grpSp>
        <p:nvGrpSpPr>
          <p:cNvPr id="156" name="427222">
            <a:extLst>
              <a:ext uri="{FF2B5EF4-FFF2-40B4-BE49-F238E27FC236}">
                <a16:creationId xmlns:a16="http://schemas.microsoft.com/office/drawing/2014/main" id="{42E212A9-31D6-4DEC-BA9D-4F797610D84F}"/>
              </a:ext>
            </a:extLst>
          </p:cNvPr>
          <p:cNvGrpSpPr/>
          <p:nvPr/>
        </p:nvGrpSpPr>
        <p:grpSpPr>
          <a:xfrm>
            <a:off x="1331669" y="4000924"/>
            <a:ext cx="726507" cy="595734"/>
            <a:chOff x="5159375" y="693738"/>
            <a:chExt cx="476251" cy="390525"/>
          </a:xfrm>
        </p:grpSpPr>
        <p:sp>
          <p:nvSpPr>
            <p:cNvPr id="157" name="Freeform 5">
              <a:extLst>
                <a:ext uri="{FF2B5EF4-FFF2-40B4-BE49-F238E27FC236}">
                  <a16:creationId xmlns:a16="http://schemas.microsoft.com/office/drawing/2014/main" id="{71CBFF3B-66F0-4C11-A711-A2DBF63186EE}"/>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58" name="Freeform 6">
              <a:extLst>
                <a:ext uri="{FF2B5EF4-FFF2-40B4-BE49-F238E27FC236}">
                  <a16:creationId xmlns:a16="http://schemas.microsoft.com/office/drawing/2014/main" id="{30596FDC-4882-4992-B438-D90FA9483292}"/>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0760D9"/>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59" name="799642">
            <a:extLst>
              <a:ext uri="{FF2B5EF4-FFF2-40B4-BE49-F238E27FC236}">
                <a16:creationId xmlns:a16="http://schemas.microsoft.com/office/drawing/2014/main" id="{9DFFB924-F5C9-4375-93F0-45FBB3FDEB0F}"/>
              </a:ext>
            </a:extLst>
          </p:cNvPr>
          <p:cNvSpPr txBox="1"/>
          <p:nvPr/>
        </p:nvSpPr>
        <p:spPr>
          <a:xfrm>
            <a:off x="1524294" y="3978526"/>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3</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160" name="633823">
            <a:extLst>
              <a:ext uri="{FF2B5EF4-FFF2-40B4-BE49-F238E27FC236}">
                <a16:creationId xmlns:a16="http://schemas.microsoft.com/office/drawing/2014/main" id="{8C35818E-3DC6-46C9-80A3-BC21DF909D8C}"/>
              </a:ext>
            </a:extLst>
          </p:cNvPr>
          <p:cNvSpPr/>
          <p:nvPr/>
        </p:nvSpPr>
        <p:spPr bwMode="auto">
          <a:xfrm>
            <a:off x="6439645" y="4031839"/>
            <a:ext cx="4378237" cy="2090609"/>
          </a:xfrm>
          <a:prstGeom prst="roundRect">
            <a:avLst>
              <a:gd name="adj" fmla="val 9888"/>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61" name="905343">
            <a:extLst>
              <a:ext uri="{FF2B5EF4-FFF2-40B4-BE49-F238E27FC236}">
                <a16:creationId xmlns:a16="http://schemas.microsoft.com/office/drawing/2014/main" id="{BE87BDCF-06BA-4053-9A67-7A81EB1724D8}"/>
              </a:ext>
            </a:extLst>
          </p:cNvPr>
          <p:cNvSpPr/>
          <p:nvPr/>
        </p:nvSpPr>
        <p:spPr>
          <a:xfrm>
            <a:off x="6931499" y="4230863"/>
            <a:ext cx="2832486" cy="399954"/>
          </a:xfrm>
          <a:prstGeom prst="rect">
            <a:avLst/>
          </a:prstGeom>
        </p:spPr>
        <p:txBody>
          <a:bodyPr wrap="square">
            <a:spAutoFit/>
          </a:bodyPr>
          <a:lstStyle/>
          <a:p>
            <a:pPr defTabSz="914034" fontAlgn="base">
              <a:spcBef>
                <a:spcPct val="0"/>
              </a:spcBef>
              <a:spcAft>
                <a:spcPct val="0"/>
              </a:spcAft>
            </a:pPr>
            <a:r>
              <a:rPr lang="zh-CN" altLang="en-US" sz="1999" dirty="0">
                <a:solidFill>
                  <a:srgbClr val="000000"/>
                </a:solidFill>
                <a:latin typeface="优设标题黑" panose="00000500000000000000" pitchFamily="2" charset="-122"/>
                <a:ea typeface="优设标题黑" panose="00000500000000000000" pitchFamily="2" charset="-122"/>
                <a:cs typeface="+mn-ea"/>
                <a:sym typeface="+mn-lt"/>
              </a:rPr>
              <a:t>强烈真实感</a:t>
            </a:r>
          </a:p>
        </p:txBody>
      </p:sp>
      <p:sp>
        <p:nvSpPr>
          <p:cNvPr id="162" name="377773">
            <a:extLst>
              <a:ext uri="{FF2B5EF4-FFF2-40B4-BE49-F238E27FC236}">
                <a16:creationId xmlns:a16="http://schemas.microsoft.com/office/drawing/2014/main" id="{0C4BA40B-CF38-4A16-A88F-18AFA5114B35}"/>
              </a:ext>
            </a:extLst>
          </p:cNvPr>
          <p:cNvSpPr/>
          <p:nvPr/>
        </p:nvSpPr>
        <p:spPr>
          <a:xfrm>
            <a:off x="6891684" y="4730749"/>
            <a:ext cx="3424626" cy="1247649"/>
          </a:xfrm>
          <a:prstGeom prst="rect">
            <a:avLst/>
          </a:prstGeom>
          <a:noFill/>
        </p:spPr>
        <p:txBody>
          <a:bodyPr wrap="square">
            <a:spAutoFit/>
          </a:bodyPr>
          <a:lstStyle/>
          <a:p>
            <a:pPr algn="just" defTabSz="914034" fontAlgn="base">
              <a:lnSpc>
                <a:spcPct val="120000"/>
              </a:lnSpc>
              <a:spcBef>
                <a:spcPct val="0"/>
              </a:spcBef>
              <a:spcAft>
                <a:spcPct val="0"/>
              </a:spcAft>
            </a:pPr>
            <a:r>
              <a:rPr lang="zh-CN" altLang="en-US" sz="1598" dirty="0">
                <a:solidFill>
                  <a:srgbClr val="000000"/>
                </a:solidFill>
                <a:latin typeface="优设标题黑" panose="00000500000000000000" pitchFamily="2" charset="-122"/>
                <a:ea typeface="优设标题黑" panose="00000500000000000000" pitchFamily="2" charset="-122"/>
                <a:sym typeface="+mn-lt"/>
              </a:rPr>
              <a:t>网络直播营销具有强烈真实感，消费者会认为他们看到的就是买到的，这是其他任何线上营销活动所无法企及的。</a:t>
            </a:r>
          </a:p>
        </p:txBody>
      </p:sp>
      <p:sp>
        <p:nvSpPr>
          <p:cNvPr id="163" name="112944">
            <a:extLst>
              <a:ext uri="{FF2B5EF4-FFF2-40B4-BE49-F238E27FC236}">
                <a16:creationId xmlns:a16="http://schemas.microsoft.com/office/drawing/2014/main" id="{27853A5B-0AAC-46D6-B9C7-105E9596861F}"/>
              </a:ext>
            </a:extLst>
          </p:cNvPr>
          <p:cNvSpPr/>
          <p:nvPr/>
        </p:nvSpPr>
        <p:spPr bwMode="auto">
          <a:xfrm>
            <a:off x="10617273" y="4031840"/>
            <a:ext cx="216833" cy="2090609"/>
          </a:xfrm>
          <a:custGeom>
            <a:avLst/>
            <a:gdLst>
              <a:gd name="connsiteX0" fmla="*/ 0 w 217003"/>
              <a:gd name="connsiteY0" fmla="*/ 0 h 2092243"/>
              <a:gd name="connsiteX1" fmla="*/ 10122 w 217003"/>
              <a:gd name="connsiteY1" fmla="*/ 0 h 2092243"/>
              <a:gd name="connsiteX2" fmla="*/ 217003 w 217003"/>
              <a:gd name="connsiteY2" fmla="*/ 206881 h 2092243"/>
              <a:gd name="connsiteX3" fmla="*/ 217003 w 217003"/>
              <a:gd name="connsiteY3" fmla="*/ 1885362 h 2092243"/>
              <a:gd name="connsiteX4" fmla="*/ 10122 w 217003"/>
              <a:gd name="connsiteY4" fmla="*/ 2092243 h 2092243"/>
              <a:gd name="connsiteX5" fmla="*/ 0 w 217003"/>
              <a:gd name="connsiteY5" fmla="*/ 2092243 h 2092243"/>
              <a:gd name="connsiteX6" fmla="*/ 0 w 217003"/>
              <a:gd name="connsiteY6" fmla="*/ 0 h 209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03" h="2092243">
                <a:moveTo>
                  <a:pt x="0" y="0"/>
                </a:moveTo>
                <a:lnTo>
                  <a:pt x="10122" y="0"/>
                </a:lnTo>
                <a:cubicBezTo>
                  <a:pt x="124379" y="0"/>
                  <a:pt x="217003" y="92624"/>
                  <a:pt x="217003" y="206881"/>
                </a:cubicBezTo>
                <a:lnTo>
                  <a:pt x="217003" y="1885362"/>
                </a:lnTo>
                <a:cubicBezTo>
                  <a:pt x="217003" y="1999619"/>
                  <a:pt x="124379" y="2092243"/>
                  <a:pt x="10122" y="2092243"/>
                </a:cubicBezTo>
                <a:lnTo>
                  <a:pt x="0" y="2092243"/>
                </a:lnTo>
                <a:lnTo>
                  <a:pt x="0" y="0"/>
                </a:lnTo>
                <a:close/>
              </a:path>
            </a:pathLst>
          </a:custGeom>
          <a:solidFill>
            <a:srgbClr val="FFC000"/>
          </a:solidFill>
          <a:ln w="9525" cap="flat" cmpd="sng" algn="ctr">
            <a:noFill/>
            <a:prstDash val="solid"/>
            <a:round/>
            <a:headEnd type="none" w="med" len="med"/>
            <a:tailEnd type="none" w="med" len="med"/>
          </a:ln>
          <a:effectLst/>
        </p:spPr>
        <p:txBody>
          <a:bodyPr vert="horz" wrap="square" lIns="91368" tIns="45684" rIns="91368" bIns="45684" numCol="1" rtlCol="0" anchor="t" anchorCtr="0" compatLnSpc="1">
            <a:prstTxWarp prst="textNoShape">
              <a:avLst/>
            </a:prstTxWarp>
            <a:noAutofit/>
          </a:bodyPr>
          <a:lstStyle/>
          <a:p>
            <a:pPr defTabSz="913668"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nvGrpSpPr>
          <p:cNvPr id="164" name="584373">
            <a:extLst>
              <a:ext uri="{FF2B5EF4-FFF2-40B4-BE49-F238E27FC236}">
                <a16:creationId xmlns:a16="http://schemas.microsoft.com/office/drawing/2014/main" id="{DE2B2A01-9389-48C5-A259-C685B0531BB2}"/>
              </a:ext>
            </a:extLst>
          </p:cNvPr>
          <p:cNvGrpSpPr/>
          <p:nvPr/>
        </p:nvGrpSpPr>
        <p:grpSpPr>
          <a:xfrm>
            <a:off x="6214576" y="3998447"/>
            <a:ext cx="726507" cy="595734"/>
            <a:chOff x="5159375" y="693738"/>
            <a:chExt cx="476251" cy="390525"/>
          </a:xfrm>
        </p:grpSpPr>
        <p:sp>
          <p:nvSpPr>
            <p:cNvPr id="165" name="Freeform 5">
              <a:extLst>
                <a:ext uri="{FF2B5EF4-FFF2-40B4-BE49-F238E27FC236}">
                  <a16:creationId xmlns:a16="http://schemas.microsoft.com/office/drawing/2014/main" id="{A07C6223-1E0F-4B91-B90F-F2F1D4276995}"/>
                </a:ext>
              </a:extLst>
            </p:cNvPr>
            <p:cNvSpPr>
              <a:spLocks/>
            </p:cNvSpPr>
            <p:nvPr/>
          </p:nvSpPr>
          <p:spPr bwMode="auto">
            <a:xfrm>
              <a:off x="5159375" y="693738"/>
              <a:ext cx="465138" cy="23813"/>
            </a:xfrm>
            <a:custGeom>
              <a:avLst/>
              <a:gdLst>
                <a:gd name="T0" fmla="*/ 0 w 1277"/>
                <a:gd name="T1" fmla="*/ 66 h 66"/>
                <a:gd name="T2" fmla="*/ 1221 w 1277"/>
                <a:gd name="T3" fmla="*/ 66 h 66"/>
                <a:gd name="T4" fmla="*/ 1277 w 1277"/>
                <a:gd name="T5" fmla="*/ 0 h 66"/>
                <a:gd name="T6" fmla="*/ 56 w 1277"/>
                <a:gd name="T7" fmla="*/ 0 h 66"/>
                <a:gd name="T8" fmla="*/ 0 w 1277"/>
                <a:gd name="T9" fmla="*/ 66 h 66"/>
              </a:gdLst>
              <a:ahLst/>
              <a:cxnLst>
                <a:cxn ang="0">
                  <a:pos x="T0" y="T1"/>
                </a:cxn>
                <a:cxn ang="0">
                  <a:pos x="T2" y="T3"/>
                </a:cxn>
                <a:cxn ang="0">
                  <a:pos x="T4" y="T5"/>
                </a:cxn>
                <a:cxn ang="0">
                  <a:pos x="T6" y="T7"/>
                </a:cxn>
                <a:cxn ang="0">
                  <a:pos x="T8" y="T9"/>
                </a:cxn>
              </a:cxnLst>
              <a:rect l="0" t="0" r="r" b="b"/>
              <a:pathLst>
                <a:path w="1277" h="66">
                  <a:moveTo>
                    <a:pt x="0" y="66"/>
                  </a:moveTo>
                  <a:cubicBezTo>
                    <a:pt x="384" y="66"/>
                    <a:pt x="837" y="66"/>
                    <a:pt x="1221" y="66"/>
                  </a:cubicBezTo>
                  <a:cubicBezTo>
                    <a:pt x="1234" y="34"/>
                    <a:pt x="1248" y="10"/>
                    <a:pt x="1277" y="0"/>
                  </a:cubicBezTo>
                  <a:cubicBezTo>
                    <a:pt x="893" y="0"/>
                    <a:pt x="440" y="0"/>
                    <a:pt x="56" y="0"/>
                  </a:cubicBezTo>
                  <a:cubicBezTo>
                    <a:pt x="13" y="8"/>
                    <a:pt x="0" y="40"/>
                    <a:pt x="0" y="66"/>
                  </a:cubicBezTo>
                  <a:close/>
                </a:path>
              </a:pathLst>
            </a:custGeom>
            <a:solidFill>
              <a:schemeClr val="accent1">
                <a:lumMod val="50000"/>
              </a:schemeClr>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sp>
          <p:nvSpPr>
            <p:cNvPr id="166" name="Freeform 6">
              <a:extLst>
                <a:ext uri="{FF2B5EF4-FFF2-40B4-BE49-F238E27FC236}">
                  <a16:creationId xmlns:a16="http://schemas.microsoft.com/office/drawing/2014/main" id="{372F2815-3372-4802-AA1C-6B069E24EA6B}"/>
                </a:ext>
              </a:extLst>
            </p:cNvPr>
            <p:cNvSpPr>
              <a:spLocks/>
            </p:cNvSpPr>
            <p:nvPr/>
          </p:nvSpPr>
          <p:spPr bwMode="auto">
            <a:xfrm>
              <a:off x="5180013" y="693738"/>
              <a:ext cx="455613" cy="390525"/>
            </a:xfrm>
            <a:custGeom>
              <a:avLst/>
              <a:gdLst>
                <a:gd name="T0" fmla="*/ 1221 w 1252"/>
                <a:gd name="T1" fmla="*/ 0 h 1062"/>
                <a:gd name="T2" fmla="*/ 1252 w 1252"/>
                <a:gd name="T3" fmla="*/ 88 h 1062"/>
                <a:gd name="T4" fmla="*/ 1252 w 1252"/>
                <a:gd name="T5" fmla="*/ 934 h 1062"/>
                <a:gd name="T6" fmla="*/ 1124 w 1252"/>
                <a:gd name="T7" fmla="*/ 1062 h 1062"/>
                <a:gd name="T8" fmla="*/ 159 w 1252"/>
                <a:gd name="T9" fmla="*/ 1062 h 1062"/>
                <a:gd name="T10" fmla="*/ 31 w 1252"/>
                <a:gd name="T11" fmla="*/ 934 h 1062"/>
                <a:gd name="T12" fmla="*/ 31 w 1252"/>
                <a:gd name="T13" fmla="*/ 79 h 1062"/>
                <a:gd name="T14" fmla="*/ 0 w 1252"/>
                <a:gd name="T15" fmla="*/ 0 h 1062"/>
                <a:gd name="T16" fmla="*/ 1221 w 1252"/>
                <a:gd name="T17"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2" h="1062">
                  <a:moveTo>
                    <a:pt x="1221" y="0"/>
                  </a:moveTo>
                  <a:cubicBezTo>
                    <a:pt x="1232" y="9"/>
                    <a:pt x="1252" y="35"/>
                    <a:pt x="1252" y="88"/>
                  </a:cubicBezTo>
                  <a:lnTo>
                    <a:pt x="1252" y="934"/>
                  </a:lnTo>
                  <a:cubicBezTo>
                    <a:pt x="1252" y="1005"/>
                    <a:pt x="1195" y="1062"/>
                    <a:pt x="1124" y="1062"/>
                  </a:cubicBezTo>
                  <a:lnTo>
                    <a:pt x="159" y="1062"/>
                  </a:lnTo>
                  <a:cubicBezTo>
                    <a:pt x="88" y="1062"/>
                    <a:pt x="31" y="1005"/>
                    <a:pt x="31" y="934"/>
                  </a:cubicBezTo>
                  <a:cubicBezTo>
                    <a:pt x="31" y="649"/>
                    <a:pt x="31" y="364"/>
                    <a:pt x="31" y="79"/>
                  </a:cubicBezTo>
                  <a:cubicBezTo>
                    <a:pt x="30" y="43"/>
                    <a:pt x="21" y="16"/>
                    <a:pt x="0" y="0"/>
                  </a:cubicBezTo>
                  <a:cubicBezTo>
                    <a:pt x="407" y="0"/>
                    <a:pt x="814" y="0"/>
                    <a:pt x="1221" y="0"/>
                  </a:cubicBezTo>
                  <a:close/>
                </a:path>
              </a:pathLst>
            </a:custGeom>
            <a:solidFill>
              <a:srgbClr val="FFC000"/>
            </a:solidFill>
            <a:ln>
              <a:noFill/>
            </a:ln>
          </p:spPr>
          <p:txBody>
            <a:bodyPr vert="horz" wrap="square" lIns="91368" tIns="45684" rIns="91368" bIns="45684" numCol="1" anchor="t" anchorCtr="0" compatLnSpc="1">
              <a:prstTxWarp prst="textNoShape">
                <a:avLst/>
              </a:prstTxWarp>
            </a:bodyPr>
            <a:lstStyle/>
            <a:p>
              <a:pPr defTabSz="914034" fontAlgn="base">
                <a:spcBef>
                  <a:spcPct val="0"/>
                </a:spcBef>
                <a:spcAft>
                  <a:spcPct val="0"/>
                </a:spcAft>
              </a:pPr>
              <a:endParaRPr lang="zh-CN" altLang="en-US" sz="1798" dirty="0">
                <a:solidFill>
                  <a:srgbClr val="000000"/>
                </a:solidFill>
                <a:latin typeface="优设标题黑" panose="00000500000000000000" pitchFamily="2" charset="-122"/>
                <a:ea typeface="优设标题黑" panose="00000500000000000000" pitchFamily="2" charset="-122"/>
              </a:endParaRPr>
            </a:p>
          </p:txBody>
        </p:sp>
      </p:grpSp>
      <p:sp>
        <p:nvSpPr>
          <p:cNvPr id="167" name="329544">
            <a:extLst>
              <a:ext uri="{FF2B5EF4-FFF2-40B4-BE49-F238E27FC236}">
                <a16:creationId xmlns:a16="http://schemas.microsoft.com/office/drawing/2014/main" id="{34A9075D-2177-444D-A1BE-4F9F7AEECFAB}"/>
              </a:ext>
            </a:extLst>
          </p:cNvPr>
          <p:cNvSpPr txBox="1"/>
          <p:nvPr/>
        </p:nvSpPr>
        <p:spPr>
          <a:xfrm>
            <a:off x="6407201" y="3976049"/>
            <a:ext cx="484483" cy="645827"/>
          </a:xfrm>
          <a:prstGeom prst="rect">
            <a:avLst/>
          </a:prstGeom>
          <a:noFill/>
        </p:spPr>
        <p:txBody>
          <a:bodyPr wrap="square" rtlCol="0">
            <a:spAutoFit/>
          </a:bodyPr>
          <a:lstStyle/>
          <a:p>
            <a:pPr defTabSz="914034" fontAlgn="base">
              <a:spcBef>
                <a:spcPct val="0"/>
              </a:spcBef>
              <a:spcAft>
                <a:spcPct val="0"/>
              </a:spcAft>
            </a:pPr>
            <a:r>
              <a:rPr lang="en-US" altLang="zh-CN" sz="3598" dirty="0">
                <a:solidFill>
                  <a:srgbClr val="FFFFFF"/>
                </a:solidFill>
                <a:latin typeface="优设标题黑" panose="00000500000000000000" pitchFamily="2" charset="-122"/>
                <a:ea typeface="优设标题黑" panose="00000500000000000000" pitchFamily="2" charset="-122"/>
              </a:rPr>
              <a:t>4</a:t>
            </a:r>
            <a:endParaRPr lang="zh-CN" altLang="en-US" sz="3598" dirty="0">
              <a:solidFill>
                <a:srgbClr val="FFFFFF"/>
              </a:solidFill>
              <a:latin typeface="优设标题黑" panose="00000500000000000000" pitchFamily="2" charset="-122"/>
              <a:ea typeface="优设标题黑" panose="00000500000000000000" pitchFamily="2" charset="-122"/>
            </a:endParaRPr>
          </a:p>
        </p:txBody>
      </p:sp>
      <p:sp>
        <p:nvSpPr>
          <p:cNvPr id="2" name="613131">
            <a:extLst>
              <a:ext uri="{FF2B5EF4-FFF2-40B4-BE49-F238E27FC236}">
                <a16:creationId xmlns:a16="http://schemas.microsoft.com/office/drawing/2014/main" id="{53066061-992C-7337-F9ED-8718E6E78B19}"/>
              </a:ext>
            </a:extLst>
          </p:cNvPr>
          <p:cNvSpPr/>
          <p:nvPr/>
        </p:nvSpPr>
        <p:spPr>
          <a:xfrm>
            <a:off x="4023285" y="838477"/>
            <a:ext cx="4134466"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直播营销的特征</a:t>
            </a:r>
          </a:p>
        </p:txBody>
      </p:sp>
    </p:spTree>
    <p:extLst>
      <p:ext uri="{BB962C8B-B14F-4D97-AF65-F5344CB8AC3E}">
        <p14:creationId xmlns:p14="http://schemas.microsoft.com/office/powerpoint/2010/main" val="162295902"/>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772405">
            <a:extLst>
              <a:ext uri="{FF2B5EF4-FFF2-40B4-BE49-F238E27FC236}">
                <a16:creationId xmlns:a16="http://schemas.microsoft.com/office/drawing/2014/main" id="{5F740121-1A70-49A3-8268-DBDCCA62636C}"/>
              </a:ext>
            </a:extLst>
          </p:cNvPr>
          <p:cNvSpPr/>
          <p:nvPr/>
        </p:nvSpPr>
        <p:spPr>
          <a:xfrm>
            <a:off x="1930128" y="4634735"/>
            <a:ext cx="2269937" cy="799450"/>
          </a:xfrm>
          <a:prstGeom prst="rect">
            <a:avLst/>
          </a:prstGeom>
          <a:noFill/>
        </p:spPr>
        <p:txBody>
          <a:bodyPr wrap="square">
            <a:spAutoFit/>
          </a:bodyPr>
          <a:lstStyle/>
          <a:p>
            <a:pPr algn="ctr" defTabSz="913303" fontAlgn="base">
              <a:lnSpc>
                <a:spcPct val="120000"/>
              </a:lnSpc>
              <a:spcBef>
                <a:spcPct val="0"/>
              </a:spcBef>
              <a:spcAft>
                <a:spcPct val="0"/>
              </a:spcAft>
              <a:defRPr/>
            </a:pPr>
            <a:r>
              <a:rPr lang="zh-CN" altLang="en-US" sz="1999" dirty="0">
                <a:solidFill>
                  <a:srgbClr val="3D3D3D"/>
                </a:solidFill>
                <a:latin typeface="优设标题黑" panose="00000500000000000000" pitchFamily="2" charset="-122"/>
                <a:ea typeface="优设标题黑" panose="00000500000000000000" pitchFamily="2" charset="-122"/>
                <a:sym typeface="+mn-lt"/>
              </a:rPr>
              <a:t>营造直播气氛</a:t>
            </a:r>
            <a:endParaRPr lang="en-US" altLang="zh-CN" sz="1999" dirty="0">
              <a:solidFill>
                <a:srgbClr val="3D3D3D"/>
              </a:solidFill>
              <a:latin typeface="优设标题黑" panose="00000500000000000000" pitchFamily="2" charset="-122"/>
              <a:ea typeface="优设标题黑" panose="00000500000000000000" pitchFamily="2" charset="-122"/>
              <a:sym typeface="+mn-lt"/>
            </a:endParaRPr>
          </a:p>
          <a:p>
            <a:pPr algn="ctr" defTabSz="913303" fontAlgn="base">
              <a:lnSpc>
                <a:spcPct val="120000"/>
              </a:lnSpc>
              <a:spcBef>
                <a:spcPct val="0"/>
              </a:spcBef>
              <a:spcAft>
                <a:spcPct val="0"/>
              </a:spcAft>
              <a:defRPr/>
            </a:pPr>
            <a:r>
              <a:rPr lang="zh-CN" altLang="en-US" sz="1999" dirty="0">
                <a:solidFill>
                  <a:srgbClr val="3D3D3D"/>
                </a:solidFill>
                <a:latin typeface="优设标题黑" panose="00000500000000000000" pitchFamily="2" charset="-122"/>
                <a:ea typeface="优设标题黑" panose="00000500000000000000" pitchFamily="2" charset="-122"/>
                <a:sym typeface="+mn-lt"/>
              </a:rPr>
              <a:t>让观众身临其境</a:t>
            </a:r>
          </a:p>
        </p:txBody>
      </p:sp>
      <p:sp>
        <p:nvSpPr>
          <p:cNvPr id="39" name="989096">
            <a:extLst>
              <a:ext uri="{FF2B5EF4-FFF2-40B4-BE49-F238E27FC236}">
                <a16:creationId xmlns:a16="http://schemas.microsoft.com/office/drawing/2014/main" id="{741F835D-B58D-4DD7-9874-DC84766C4F5C}"/>
              </a:ext>
            </a:extLst>
          </p:cNvPr>
          <p:cNvSpPr/>
          <p:nvPr/>
        </p:nvSpPr>
        <p:spPr>
          <a:xfrm>
            <a:off x="2305724" y="2543885"/>
            <a:ext cx="1574470" cy="923010"/>
          </a:xfrm>
          <a:prstGeom prst="rect">
            <a:avLst/>
          </a:prstGeom>
        </p:spPr>
        <p:txBody>
          <a:bodyPr wrap="none">
            <a:spAutoFit/>
          </a:bodyPr>
          <a:lstStyle/>
          <a:p>
            <a:pPr algn="ctr" defTabSz="913668" fontAlgn="base">
              <a:spcBef>
                <a:spcPct val="0"/>
              </a:spcBef>
              <a:spcAft>
                <a:spcPct val="0"/>
              </a:spcAft>
              <a:defRPr/>
            </a:pPr>
            <a:r>
              <a:rPr lang="zh-CN" altLang="en-US" sz="5398" dirty="0">
                <a:solidFill>
                  <a:srgbClr val="3D3D3D"/>
                </a:solidFill>
                <a:latin typeface="优设标题黑" panose="00000500000000000000" pitchFamily="2" charset="-122"/>
                <a:ea typeface="优设标题黑" panose="00000500000000000000" pitchFamily="2" charset="-122"/>
              </a:rPr>
              <a:t>场景</a:t>
            </a:r>
          </a:p>
        </p:txBody>
      </p:sp>
      <p:sp>
        <p:nvSpPr>
          <p:cNvPr id="41" name="622945">
            <a:extLst>
              <a:ext uri="{FF2B5EF4-FFF2-40B4-BE49-F238E27FC236}">
                <a16:creationId xmlns:a16="http://schemas.microsoft.com/office/drawing/2014/main" id="{46315F1F-8D84-4362-98D6-26BC0302DB17}"/>
              </a:ext>
            </a:extLst>
          </p:cNvPr>
          <p:cNvSpPr/>
          <p:nvPr/>
        </p:nvSpPr>
        <p:spPr bwMode="auto">
          <a:xfrm>
            <a:off x="2696245" y="3693322"/>
            <a:ext cx="778174" cy="731311"/>
          </a:xfrm>
          <a:prstGeom prst="ellipse">
            <a:avLst/>
          </a:prstGeom>
          <a:solidFill>
            <a:srgbClr val="0760D9"/>
          </a:soli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镜</a:t>
            </a:r>
          </a:p>
        </p:txBody>
      </p:sp>
      <p:sp>
        <p:nvSpPr>
          <p:cNvPr id="42" name="467126">
            <a:extLst>
              <a:ext uri="{FF2B5EF4-FFF2-40B4-BE49-F238E27FC236}">
                <a16:creationId xmlns:a16="http://schemas.microsoft.com/office/drawing/2014/main" id="{27B5BAE1-4E22-4675-AF2F-35422A316A5F}"/>
              </a:ext>
            </a:extLst>
          </p:cNvPr>
          <p:cNvSpPr/>
          <p:nvPr/>
        </p:nvSpPr>
        <p:spPr>
          <a:xfrm>
            <a:off x="3972642" y="4659276"/>
            <a:ext cx="2269937" cy="799450"/>
          </a:xfrm>
          <a:prstGeom prst="rect">
            <a:avLst/>
          </a:prstGeom>
          <a:noFill/>
        </p:spPr>
        <p:txBody>
          <a:bodyPr wrap="square">
            <a:spAutoFit/>
          </a:bodyPr>
          <a:lstStyle/>
          <a:p>
            <a:pPr algn="ctr" defTabSz="913303" fontAlgn="base">
              <a:lnSpc>
                <a:spcPct val="120000"/>
              </a:lnSpc>
              <a:spcBef>
                <a:spcPct val="0"/>
              </a:spcBef>
              <a:spcAft>
                <a:spcPct val="0"/>
              </a:spcAft>
              <a:defRPr/>
            </a:pPr>
            <a:r>
              <a:rPr lang="zh-CN" altLang="en-US" sz="1999" dirty="0">
                <a:solidFill>
                  <a:srgbClr val="3D3D3D"/>
                </a:solidFill>
                <a:latin typeface="优设标题黑" panose="00000500000000000000" pitchFamily="2" charset="-122"/>
                <a:ea typeface="优设标题黑" panose="00000500000000000000" pitchFamily="2" charset="-122"/>
                <a:sym typeface="+mn-lt"/>
              </a:rPr>
              <a:t>直播的主角</a:t>
            </a:r>
            <a:endParaRPr lang="en-US" altLang="zh-CN" sz="1999" dirty="0">
              <a:solidFill>
                <a:srgbClr val="3D3D3D"/>
              </a:solidFill>
              <a:latin typeface="优设标题黑" panose="00000500000000000000" pitchFamily="2" charset="-122"/>
              <a:ea typeface="优设标题黑" panose="00000500000000000000" pitchFamily="2" charset="-122"/>
              <a:sym typeface="+mn-lt"/>
            </a:endParaRPr>
          </a:p>
          <a:p>
            <a:pPr algn="ctr" defTabSz="913303" fontAlgn="base">
              <a:lnSpc>
                <a:spcPct val="120000"/>
              </a:lnSpc>
              <a:spcBef>
                <a:spcPct val="0"/>
              </a:spcBef>
              <a:spcAft>
                <a:spcPct val="0"/>
              </a:spcAft>
              <a:defRPr/>
            </a:pPr>
            <a:r>
              <a:rPr lang="zh-CN" altLang="en-US" sz="1999" dirty="0">
                <a:solidFill>
                  <a:srgbClr val="3D3D3D"/>
                </a:solidFill>
                <a:latin typeface="优设标题黑" panose="00000500000000000000" pitchFamily="2" charset="-122"/>
                <a:ea typeface="优设标题黑" panose="00000500000000000000" pitchFamily="2" charset="-122"/>
                <a:sym typeface="+mn-lt"/>
              </a:rPr>
              <a:t>主播或直播嘉宾</a:t>
            </a:r>
          </a:p>
        </p:txBody>
      </p:sp>
      <p:sp>
        <p:nvSpPr>
          <p:cNvPr id="44" name="201966">
            <a:extLst>
              <a:ext uri="{FF2B5EF4-FFF2-40B4-BE49-F238E27FC236}">
                <a16:creationId xmlns:a16="http://schemas.microsoft.com/office/drawing/2014/main" id="{DAA5B1CA-7A43-4002-8C74-477D3E111C16}"/>
              </a:ext>
            </a:extLst>
          </p:cNvPr>
          <p:cNvSpPr/>
          <p:nvPr/>
        </p:nvSpPr>
        <p:spPr>
          <a:xfrm>
            <a:off x="4350643" y="2568426"/>
            <a:ext cx="1569661" cy="923010"/>
          </a:xfrm>
          <a:prstGeom prst="rect">
            <a:avLst/>
          </a:prstGeom>
        </p:spPr>
        <p:txBody>
          <a:bodyPr wrap="none">
            <a:spAutoFit/>
          </a:bodyPr>
          <a:lstStyle/>
          <a:p>
            <a:pPr algn="ctr" defTabSz="913668" fontAlgn="base">
              <a:spcBef>
                <a:spcPct val="0"/>
              </a:spcBef>
              <a:spcAft>
                <a:spcPct val="0"/>
              </a:spcAft>
              <a:defRPr/>
            </a:pPr>
            <a:r>
              <a:rPr lang="zh-CN" altLang="en-US" sz="5398" dirty="0">
                <a:solidFill>
                  <a:srgbClr val="3D3D3D"/>
                </a:solidFill>
                <a:latin typeface="优设标题黑" panose="00000500000000000000" pitchFamily="2" charset="-122"/>
                <a:ea typeface="优设标题黑" panose="00000500000000000000" pitchFamily="2" charset="-122"/>
              </a:rPr>
              <a:t>人物</a:t>
            </a:r>
          </a:p>
        </p:txBody>
      </p:sp>
      <p:sp>
        <p:nvSpPr>
          <p:cNvPr id="46" name="418567">
            <a:extLst>
              <a:ext uri="{FF2B5EF4-FFF2-40B4-BE49-F238E27FC236}">
                <a16:creationId xmlns:a16="http://schemas.microsoft.com/office/drawing/2014/main" id="{E660490A-DE1F-495F-B452-F11792D9F599}"/>
              </a:ext>
            </a:extLst>
          </p:cNvPr>
          <p:cNvSpPr/>
          <p:nvPr/>
        </p:nvSpPr>
        <p:spPr bwMode="auto">
          <a:xfrm>
            <a:off x="4776081" y="3714993"/>
            <a:ext cx="778174" cy="731311"/>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人</a:t>
            </a:r>
          </a:p>
        </p:txBody>
      </p:sp>
      <p:sp>
        <p:nvSpPr>
          <p:cNvPr id="47" name="252748">
            <a:extLst>
              <a:ext uri="{FF2B5EF4-FFF2-40B4-BE49-F238E27FC236}">
                <a16:creationId xmlns:a16="http://schemas.microsoft.com/office/drawing/2014/main" id="{005310BF-A3C4-4928-9CCB-202E634CF5AB}"/>
              </a:ext>
            </a:extLst>
          </p:cNvPr>
          <p:cNvSpPr/>
          <p:nvPr/>
        </p:nvSpPr>
        <p:spPr>
          <a:xfrm>
            <a:off x="6242579" y="4634735"/>
            <a:ext cx="2269937" cy="1168653"/>
          </a:xfrm>
          <a:prstGeom prst="rect">
            <a:avLst/>
          </a:prstGeom>
          <a:noFill/>
        </p:spPr>
        <p:txBody>
          <a:bodyPr wrap="square">
            <a:spAutoFit/>
          </a:bodyPr>
          <a:lstStyle/>
          <a:p>
            <a:pPr algn="ctr" defTabSz="913303" fontAlgn="base">
              <a:lnSpc>
                <a:spcPct val="120000"/>
              </a:lnSpc>
              <a:spcBef>
                <a:spcPct val="0"/>
              </a:spcBef>
              <a:spcAft>
                <a:spcPct val="0"/>
              </a:spcAft>
              <a:defRPr/>
            </a:pPr>
            <a:r>
              <a:rPr lang="zh-CN" altLang="en-US" sz="1999" dirty="0">
                <a:solidFill>
                  <a:srgbClr val="3D3D3D"/>
                </a:solidFill>
                <a:latin typeface="优设标题黑" panose="00000500000000000000" pitchFamily="2" charset="-122"/>
                <a:ea typeface="优设标题黑" panose="00000500000000000000" pitchFamily="2" charset="-122"/>
                <a:sym typeface="+mn-lt"/>
              </a:rPr>
              <a:t>产品与直播中的道具或互动有关</a:t>
            </a:r>
            <a:endParaRPr lang="en-US" altLang="zh-CN" sz="1999" dirty="0">
              <a:solidFill>
                <a:srgbClr val="3D3D3D"/>
              </a:solidFill>
              <a:latin typeface="优设标题黑" panose="00000500000000000000" pitchFamily="2" charset="-122"/>
              <a:ea typeface="优设标题黑" panose="00000500000000000000" pitchFamily="2" charset="-122"/>
              <a:sym typeface="+mn-lt"/>
            </a:endParaRPr>
          </a:p>
          <a:p>
            <a:pPr algn="ctr" defTabSz="913303" fontAlgn="base">
              <a:lnSpc>
                <a:spcPct val="120000"/>
              </a:lnSpc>
              <a:spcBef>
                <a:spcPct val="0"/>
              </a:spcBef>
              <a:spcAft>
                <a:spcPct val="0"/>
              </a:spcAft>
              <a:defRPr/>
            </a:pPr>
            <a:r>
              <a:rPr lang="zh-CN" altLang="en-US" sz="1999" dirty="0">
                <a:solidFill>
                  <a:srgbClr val="3D3D3D"/>
                </a:solidFill>
                <a:latin typeface="优设标题黑" panose="00000500000000000000" pitchFamily="2" charset="-122"/>
                <a:ea typeface="优设标题黑" panose="00000500000000000000" pitchFamily="2" charset="-122"/>
                <a:sym typeface="+mn-lt"/>
              </a:rPr>
              <a:t>软植入</a:t>
            </a:r>
          </a:p>
        </p:txBody>
      </p:sp>
      <p:sp>
        <p:nvSpPr>
          <p:cNvPr id="49" name="996688">
            <a:extLst>
              <a:ext uri="{FF2B5EF4-FFF2-40B4-BE49-F238E27FC236}">
                <a16:creationId xmlns:a16="http://schemas.microsoft.com/office/drawing/2014/main" id="{8BA9BF93-77D5-4A3B-918A-898A40094443}"/>
              </a:ext>
            </a:extLst>
          </p:cNvPr>
          <p:cNvSpPr/>
          <p:nvPr/>
        </p:nvSpPr>
        <p:spPr>
          <a:xfrm>
            <a:off x="6620580" y="2543885"/>
            <a:ext cx="1569660" cy="923010"/>
          </a:xfrm>
          <a:prstGeom prst="rect">
            <a:avLst/>
          </a:prstGeom>
        </p:spPr>
        <p:txBody>
          <a:bodyPr wrap="none">
            <a:spAutoFit/>
          </a:bodyPr>
          <a:lstStyle/>
          <a:p>
            <a:pPr algn="ctr" defTabSz="913668" fontAlgn="base">
              <a:spcBef>
                <a:spcPct val="0"/>
              </a:spcBef>
              <a:spcAft>
                <a:spcPct val="0"/>
              </a:spcAft>
              <a:defRPr/>
            </a:pPr>
            <a:r>
              <a:rPr lang="zh-CN" altLang="en-US" sz="5398" dirty="0">
                <a:solidFill>
                  <a:srgbClr val="3D3D3D"/>
                </a:solidFill>
                <a:latin typeface="优设标题黑" panose="00000500000000000000" pitchFamily="2" charset="-122"/>
                <a:ea typeface="优设标题黑" panose="00000500000000000000" pitchFamily="2" charset="-122"/>
              </a:rPr>
              <a:t>产品</a:t>
            </a:r>
          </a:p>
        </p:txBody>
      </p:sp>
      <p:sp>
        <p:nvSpPr>
          <p:cNvPr id="51" name="103288">
            <a:extLst>
              <a:ext uri="{FF2B5EF4-FFF2-40B4-BE49-F238E27FC236}">
                <a16:creationId xmlns:a16="http://schemas.microsoft.com/office/drawing/2014/main" id="{9964D633-9143-4958-9193-040BA2BCC98C}"/>
              </a:ext>
            </a:extLst>
          </p:cNvPr>
          <p:cNvSpPr/>
          <p:nvPr/>
        </p:nvSpPr>
        <p:spPr bwMode="auto">
          <a:xfrm>
            <a:off x="6958728" y="3712637"/>
            <a:ext cx="778174" cy="731311"/>
          </a:xfrm>
          <a:prstGeom prst="ellipse">
            <a:avLst/>
          </a:prstGeom>
          <a:solidFill>
            <a:srgbClr val="0760D9"/>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zh-CN" altLang="en-US" sz="1999" dirty="0">
                <a:solidFill>
                  <a:srgbClr val="FFFFFF"/>
                </a:solidFill>
                <a:latin typeface="优设标题黑" panose="00000500000000000000" pitchFamily="2" charset="-122"/>
                <a:ea typeface="优设标题黑" panose="00000500000000000000" pitchFamily="2" charset="-122"/>
              </a:rPr>
              <a:t>物</a:t>
            </a:r>
          </a:p>
        </p:txBody>
      </p:sp>
      <p:sp>
        <p:nvSpPr>
          <p:cNvPr id="52" name="575618">
            <a:extLst>
              <a:ext uri="{FF2B5EF4-FFF2-40B4-BE49-F238E27FC236}">
                <a16:creationId xmlns:a16="http://schemas.microsoft.com/office/drawing/2014/main" id="{C6CF3044-5FF3-49F4-B1F7-8C44AD4FA1EC}"/>
              </a:ext>
            </a:extLst>
          </p:cNvPr>
          <p:cNvSpPr/>
          <p:nvPr/>
        </p:nvSpPr>
        <p:spPr>
          <a:xfrm>
            <a:off x="8411471" y="4634735"/>
            <a:ext cx="2269937" cy="807854"/>
          </a:xfrm>
          <a:prstGeom prst="rect">
            <a:avLst/>
          </a:prstGeom>
          <a:noFill/>
        </p:spPr>
        <p:txBody>
          <a:bodyPr wrap="square">
            <a:spAutoFit/>
          </a:bodyPr>
          <a:lstStyle/>
          <a:p>
            <a:pPr algn="ctr" defTabSz="913303" fontAlgn="base">
              <a:lnSpc>
                <a:spcPct val="120000"/>
              </a:lnSpc>
              <a:spcBef>
                <a:spcPct val="0"/>
              </a:spcBef>
              <a:spcAft>
                <a:spcPct val="0"/>
              </a:spcAft>
              <a:defRPr/>
            </a:pPr>
            <a:r>
              <a:rPr lang="zh-CN" altLang="en-US" sz="1999" dirty="0">
                <a:solidFill>
                  <a:srgbClr val="3D3D3D"/>
                </a:solidFill>
                <a:latin typeface="优设标题黑" panose="00000500000000000000" pitchFamily="2" charset="-122"/>
                <a:ea typeface="优设标题黑" panose="00000500000000000000" pitchFamily="2" charset="-122"/>
                <a:sym typeface="+mn-lt"/>
              </a:rPr>
              <a:t>提高直播效果</a:t>
            </a:r>
            <a:endParaRPr lang="en-US" altLang="zh-CN" sz="1999" dirty="0">
              <a:solidFill>
                <a:srgbClr val="3D3D3D"/>
              </a:solidFill>
              <a:latin typeface="优设标题黑" panose="00000500000000000000" pitchFamily="2" charset="-122"/>
              <a:ea typeface="优设标题黑" panose="00000500000000000000" pitchFamily="2" charset="-122"/>
              <a:sym typeface="+mn-lt"/>
            </a:endParaRPr>
          </a:p>
          <a:p>
            <a:pPr algn="ctr" defTabSz="913303" fontAlgn="base">
              <a:lnSpc>
                <a:spcPct val="120000"/>
              </a:lnSpc>
              <a:spcBef>
                <a:spcPct val="0"/>
              </a:spcBef>
              <a:spcAft>
                <a:spcPct val="0"/>
              </a:spcAft>
              <a:defRPr/>
            </a:pPr>
            <a:r>
              <a:rPr lang="zh-CN" altLang="en-US" sz="1999" dirty="0">
                <a:solidFill>
                  <a:srgbClr val="3D3D3D"/>
                </a:solidFill>
                <a:latin typeface="优设标题黑" panose="00000500000000000000" pitchFamily="2" charset="-122"/>
                <a:ea typeface="优设标题黑" panose="00000500000000000000" pitchFamily="2" charset="-122"/>
                <a:sym typeface="+mn-lt"/>
              </a:rPr>
              <a:t>吸引观众观看</a:t>
            </a:r>
          </a:p>
        </p:txBody>
      </p:sp>
      <p:sp>
        <p:nvSpPr>
          <p:cNvPr id="54" name="781209">
            <a:extLst>
              <a:ext uri="{FF2B5EF4-FFF2-40B4-BE49-F238E27FC236}">
                <a16:creationId xmlns:a16="http://schemas.microsoft.com/office/drawing/2014/main" id="{7DE0AB0A-153B-4EFA-9467-B835847D1530}"/>
              </a:ext>
            </a:extLst>
          </p:cNvPr>
          <p:cNvSpPr/>
          <p:nvPr/>
        </p:nvSpPr>
        <p:spPr>
          <a:xfrm>
            <a:off x="8789474" y="2543885"/>
            <a:ext cx="1569660" cy="923010"/>
          </a:xfrm>
          <a:prstGeom prst="rect">
            <a:avLst/>
          </a:prstGeom>
        </p:spPr>
        <p:txBody>
          <a:bodyPr wrap="none">
            <a:spAutoFit/>
          </a:bodyPr>
          <a:lstStyle/>
          <a:p>
            <a:pPr algn="ctr" defTabSz="913668" fontAlgn="base">
              <a:spcBef>
                <a:spcPct val="0"/>
              </a:spcBef>
              <a:spcAft>
                <a:spcPct val="0"/>
              </a:spcAft>
              <a:defRPr/>
            </a:pPr>
            <a:r>
              <a:rPr lang="zh-CN" altLang="en-US" sz="5398" dirty="0">
                <a:solidFill>
                  <a:srgbClr val="3D3D3D"/>
                </a:solidFill>
                <a:latin typeface="优设标题黑" panose="00000500000000000000" pitchFamily="2" charset="-122"/>
                <a:ea typeface="优设标题黑" panose="00000500000000000000" pitchFamily="2" charset="-122"/>
              </a:rPr>
              <a:t>创意</a:t>
            </a:r>
          </a:p>
        </p:txBody>
      </p:sp>
      <p:sp>
        <p:nvSpPr>
          <p:cNvPr id="56" name="998800">
            <a:extLst>
              <a:ext uri="{FF2B5EF4-FFF2-40B4-BE49-F238E27FC236}">
                <a16:creationId xmlns:a16="http://schemas.microsoft.com/office/drawing/2014/main" id="{F919A310-EA60-4DAA-A9A8-D7A8AD538946}"/>
              </a:ext>
            </a:extLst>
          </p:cNvPr>
          <p:cNvSpPr/>
          <p:nvPr/>
        </p:nvSpPr>
        <p:spPr bwMode="auto">
          <a:xfrm>
            <a:off x="9185217" y="3685159"/>
            <a:ext cx="778174" cy="731311"/>
          </a:xfrm>
          <a:prstGeom prst="ellipse">
            <a:avLst/>
          </a:prstGeom>
          <a:solidFill>
            <a:srgbClr val="FFC00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034" fontAlgn="base">
              <a:spcBef>
                <a:spcPct val="0"/>
              </a:spcBef>
              <a:spcAft>
                <a:spcPct val="0"/>
              </a:spcAft>
            </a:pPr>
            <a:r>
              <a:rPr lang="en-US" altLang="zh-CN" sz="1999" dirty="0">
                <a:solidFill>
                  <a:srgbClr val="FFFFFF"/>
                </a:solidFill>
                <a:latin typeface="优设标题黑" panose="00000500000000000000" pitchFamily="2" charset="-122"/>
                <a:ea typeface="优设标题黑" panose="00000500000000000000" pitchFamily="2" charset="-122"/>
              </a:rPr>
              <a:t>Idea</a:t>
            </a:r>
            <a:endParaRPr lang="zh-CN" altLang="en-US" sz="1999" dirty="0">
              <a:solidFill>
                <a:srgbClr val="FFFFFF"/>
              </a:solidFill>
              <a:latin typeface="优设标题黑" panose="00000500000000000000" pitchFamily="2" charset="-122"/>
              <a:ea typeface="优设标题黑" panose="00000500000000000000" pitchFamily="2" charset="-122"/>
            </a:endParaRPr>
          </a:p>
        </p:txBody>
      </p:sp>
      <p:sp>
        <p:nvSpPr>
          <p:cNvPr id="2" name="613131">
            <a:extLst>
              <a:ext uri="{FF2B5EF4-FFF2-40B4-BE49-F238E27FC236}">
                <a16:creationId xmlns:a16="http://schemas.microsoft.com/office/drawing/2014/main" id="{6706E8E8-09A2-FEBA-E9B9-526D4626F575}"/>
              </a:ext>
            </a:extLst>
          </p:cNvPr>
          <p:cNvSpPr/>
          <p:nvPr/>
        </p:nvSpPr>
        <p:spPr>
          <a:xfrm>
            <a:off x="4028767" y="1372008"/>
            <a:ext cx="4134466"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直播营销四要素</a:t>
            </a:r>
          </a:p>
        </p:txBody>
      </p:sp>
    </p:spTree>
    <p:extLst>
      <p:ext uri="{BB962C8B-B14F-4D97-AF65-F5344CB8AC3E}">
        <p14:creationId xmlns:p14="http://schemas.microsoft.com/office/powerpoint/2010/main" val="993172440"/>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045952">
            <a:extLst>
              <a:ext uri="{FF2B5EF4-FFF2-40B4-BE49-F238E27FC236}">
                <a16:creationId xmlns:a16="http://schemas.microsoft.com/office/drawing/2014/main" id="{3BF293E1-C822-4AFE-BB52-4D707046B016}"/>
              </a:ext>
            </a:extLst>
          </p:cNvPr>
          <p:cNvSpPr/>
          <p:nvPr/>
        </p:nvSpPr>
        <p:spPr>
          <a:xfrm>
            <a:off x="5408445" y="2285273"/>
            <a:ext cx="5327009" cy="3495509"/>
          </a:xfrm>
          <a:prstGeom prst="rect">
            <a:avLst/>
          </a:prstGeom>
          <a:noFill/>
        </p:spPr>
        <p:txBody>
          <a:bodyPr wrap="square" lIns="0" tIns="0" rIns="0" bIns="0">
            <a:spAutoFit/>
          </a:bodyPr>
          <a:lstStyle/>
          <a:p>
            <a:pPr algn="just" defTabSz="913668" fontAlgn="base">
              <a:lnSpc>
                <a:spcPct val="120000"/>
              </a:lnSpc>
              <a:spcBef>
                <a:spcPct val="0"/>
              </a:spcBef>
              <a:spcAft>
                <a:spcPct val="0"/>
              </a:spcAft>
            </a:pPr>
            <a:r>
              <a:rPr lang="en-US" altLang="zh-CN" sz="3200" dirty="0">
                <a:solidFill>
                  <a:schemeClr val="accent1">
                    <a:lumMod val="75000"/>
                  </a:schemeClr>
                </a:solidFill>
                <a:latin typeface="优设标题黑" panose="00000500000000000000" pitchFamily="2" charset="-122"/>
                <a:ea typeface="优设标题黑" panose="00000500000000000000" pitchFamily="2" charset="-122"/>
                <a:sym typeface="+mn-lt"/>
              </a:rPr>
              <a:t>1</a:t>
            </a:r>
            <a:r>
              <a:rPr lang="zh-CN" altLang="en-US" sz="3200" dirty="0">
                <a:solidFill>
                  <a:schemeClr val="accent1">
                    <a:lumMod val="75000"/>
                  </a:schemeClr>
                </a:solidFill>
                <a:latin typeface="优设标题黑" panose="00000500000000000000" pitchFamily="2" charset="-122"/>
                <a:ea typeface="优设标题黑" panose="00000500000000000000" pitchFamily="2" charset="-122"/>
                <a:sym typeface="+mn-lt"/>
              </a:rPr>
              <a:t>）媒介设备简单</a:t>
            </a:r>
          </a:p>
          <a:p>
            <a:pPr algn="just" defTabSz="913668" fontAlgn="base">
              <a:lnSpc>
                <a:spcPct val="120000"/>
              </a:lnSpc>
              <a:spcBef>
                <a:spcPct val="0"/>
              </a:spcBef>
              <a:spcAft>
                <a:spcPct val="0"/>
              </a:spcAft>
            </a:pPr>
            <a:r>
              <a:rPr lang="en-US" altLang="zh-CN" sz="3200" dirty="0">
                <a:solidFill>
                  <a:schemeClr val="accent1">
                    <a:lumMod val="75000"/>
                  </a:schemeClr>
                </a:solidFill>
                <a:latin typeface="优设标题黑" panose="00000500000000000000" pitchFamily="2" charset="-122"/>
                <a:ea typeface="优设标题黑" panose="00000500000000000000" pitchFamily="2" charset="-122"/>
                <a:sym typeface="+mn-lt"/>
              </a:rPr>
              <a:t>2</a:t>
            </a:r>
            <a:r>
              <a:rPr lang="zh-CN" altLang="en-US" sz="3200" dirty="0">
                <a:solidFill>
                  <a:schemeClr val="accent1">
                    <a:lumMod val="75000"/>
                  </a:schemeClr>
                </a:solidFill>
                <a:latin typeface="优设标题黑" panose="00000500000000000000" pitchFamily="2" charset="-122"/>
                <a:ea typeface="优设标题黑" panose="00000500000000000000" pitchFamily="2" charset="-122"/>
                <a:sym typeface="+mn-lt"/>
              </a:rPr>
              <a:t>）营销覆盖范围广</a:t>
            </a:r>
          </a:p>
          <a:p>
            <a:pPr algn="just" defTabSz="913668" fontAlgn="base">
              <a:lnSpc>
                <a:spcPct val="120000"/>
              </a:lnSpc>
              <a:spcBef>
                <a:spcPct val="0"/>
              </a:spcBef>
              <a:spcAft>
                <a:spcPct val="0"/>
              </a:spcAft>
            </a:pPr>
            <a:r>
              <a:rPr lang="en-US" altLang="zh-CN" sz="3200" dirty="0">
                <a:solidFill>
                  <a:schemeClr val="accent1">
                    <a:lumMod val="75000"/>
                  </a:schemeClr>
                </a:solidFill>
                <a:latin typeface="优设标题黑" panose="00000500000000000000" pitchFamily="2" charset="-122"/>
                <a:ea typeface="优设标题黑" panose="00000500000000000000" pitchFamily="2" charset="-122"/>
                <a:sym typeface="+mn-lt"/>
              </a:rPr>
              <a:t>3</a:t>
            </a:r>
            <a:r>
              <a:rPr lang="zh-CN" altLang="en-US" sz="3200" dirty="0">
                <a:solidFill>
                  <a:schemeClr val="accent1">
                    <a:lumMod val="75000"/>
                  </a:schemeClr>
                </a:solidFill>
                <a:latin typeface="优设标题黑" panose="00000500000000000000" pitchFamily="2" charset="-122"/>
                <a:ea typeface="优设标题黑" panose="00000500000000000000" pitchFamily="2" charset="-122"/>
                <a:sym typeface="+mn-lt"/>
              </a:rPr>
              <a:t>）直达用户</a:t>
            </a:r>
          </a:p>
          <a:p>
            <a:pPr algn="just" defTabSz="913668" fontAlgn="base">
              <a:lnSpc>
                <a:spcPct val="120000"/>
              </a:lnSpc>
              <a:spcBef>
                <a:spcPct val="0"/>
              </a:spcBef>
              <a:spcAft>
                <a:spcPct val="0"/>
              </a:spcAft>
            </a:pPr>
            <a:r>
              <a:rPr lang="en-US" altLang="zh-CN" sz="3200" dirty="0">
                <a:solidFill>
                  <a:schemeClr val="accent1">
                    <a:lumMod val="75000"/>
                  </a:schemeClr>
                </a:solidFill>
                <a:latin typeface="优设标题黑" panose="00000500000000000000" pitchFamily="2" charset="-122"/>
                <a:ea typeface="优设标题黑" panose="00000500000000000000" pitchFamily="2" charset="-122"/>
                <a:sym typeface="+mn-lt"/>
              </a:rPr>
              <a:t>4</a:t>
            </a:r>
            <a:r>
              <a:rPr lang="zh-CN" altLang="en-US" sz="3200" dirty="0">
                <a:solidFill>
                  <a:schemeClr val="accent1">
                    <a:lumMod val="75000"/>
                  </a:schemeClr>
                </a:solidFill>
                <a:latin typeface="优设标题黑" panose="00000500000000000000" pitchFamily="2" charset="-122"/>
                <a:ea typeface="优设标题黑" panose="00000500000000000000" pitchFamily="2" charset="-122"/>
                <a:sym typeface="+mn-lt"/>
              </a:rPr>
              <a:t>）身临其境的体验</a:t>
            </a:r>
          </a:p>
          <a:p>
            <a:pPr algn="just" defTabSz="913668" fontAlgn="base">
              <a:lnSpc>
                <a:spcPct val="120000"/>
              </a:lnSpc>
              <a:spcBef>
                <a:spcPct val="0"/>
              </a:spcBef>
              <a:spcAft>
                <a:spcPct val="0"/>
              </a:spcAft>
            </a:pPr>
            <a:r>
              <a:rPr lang="en-US" altLang="zh-CN" sz="3200" dirty="0">
                <a:solidFill>
                  <a:schemeClr val="accent1">
                    <a:lumMod val="75000"/>
                  </a:schemeClr>
                </a:solidFill>
                <a:latin typeface="优设标题黑" panose="00000500000000000000" pitchFamily="2" charset="-122"/>
                <a:ea typeface="优设标题黑" panose="00000500000000000000" pitchFamily="2" charset="-122"/>
                <a:sym typeface="+mn-lt"/>
              </a:rPr>
              <a:t>5</a:t>
            </a:r>
            <a:r>
              <a:rPr lang="zh-CN" altLang="en-US" sz="3200" dirty="0">
                <a:solidFill>
                  <a:schemeClr val="accent1">
                    <a:lumMod val="75000"/>
                  </a:schemeClr>
                </a:solidFill>
                <a:latin typeface="优设标题黑" panose="00000500000000000000" pitchFamily="2" charset="-122"/>
                <a:ea typeface="优设标题黑" panose="00000500000000000000" pitchFamily="2" charset="-122"/>
                <a:sym typeface="+mn-lt"/>
              </a:rPr>
              <a:t>）销售效果明显</a:t>
            </a:r>
          </a:p>
          <a:p>
            <a:pPr algn="just" defTabSz="913668" fontAlgn="base">
              <a:lnSpc>
                <a:spcPct val="120000"/>
              </a:lnSpc>
              <a:spcBef>
                <a:spcPct val="0"/>
              </a:spcBef>
              <a:spcAft>
                <a:spcPct val="0"/>
              </a:spcAft>
            </a:pPr>
            <a:endParaRPr lang="zh-CN" altLang="en-US" sz="3200" dirty="0">
              <a:solidFill>
                <a:schemeClr val="accent1">
                  <a:lumMod val="75000"/>
                </a:schemeClr>
              </a:solidFill>
              <a:latin typeface="优设标题黑" panose="00000500000000000000" pitchFamily="2" charset="-122"/>
              <a:ea typeface="优设标题黑" panose="00000500000000000000" pitchFamily="2" charset="-122"/>
              <a:sym typeface="+mn-lt"/>
            </a:endParaRPr>
          </a:p>
        </p:txBody>
      </p:sp>
      <p:pic>
        <p:nvPicPr>
          <p:cNvPr id="6" name="图片 5">
            <a:extLst>
              <a:ext uri="{FF2B5EF4-FFF2-40B4-BE49-F238E27FC236}">
                <a16:creationId xmlns:a16="http://schemas.microsoft.com/office/drawing/2014/main" id="{3ADFF45A-AD97-7844-BAE2-44C5CB199B2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01283" y="2427994"/>
            <a:ext cx="4219440" cy="3780828"/>
          </a:xfrm>
          <a:prstGeom prst="rect">
            <a:avLst/>
          </a:prstGeom>
        </p:spPr>
      </p:pic>
      <p:sp>
        <p:nvSpPr>
          <p:cNvPr id="2" name="613131">
            <a:extLst>
              <a:ext uri="{FF2B5EF4-FFF2-40B4-BE49-F238E27FC236}">
                <a16:creationId xmlns:a16="http://schemas.microsoft.com/office/drawing/2014/main" id="{915DC91A-2D93-2859-CC14-498CB8B9A424}"/>
              </a:ext>
            </a:extLst>
          </p:cNvPr>
          <p:cNvSpPr/>
          <p:nvPr/>
        </p:nvSpPr>
        <p:spPr>
          <a:xfrm>
            <a:off x="5263754" y="1285891"/>
            <a:ext cx="4134466" cy="769441"/>
          </a:xfrm>
          <a:prstGeom prst="rect">
            <a:avLst/>
          </a:prstGeom>
        </p:spPr>
        <p:txBody>
          <a:bodyPr wrap="none">
            <a:spAutoFit/>
          </a:bodyPr>
          <a:lstStyle/>
          <a:p>
            <a:pPr algn="ctr" defTabSz="914034" fontAlgn="base">
              <a:spcBef>
                <a:spcPct val="0"/>
              </a:spcBef>
              <a:spcAft>
                <a:spcPct val="0"/>
              </a:spcAft>
            </a:pPr>
            <a:r>
              <a:rPr lang="zh-CN" altLang="en-US" sz="4400" dirty="0">
                <a:solidFill>
                  <a:srgbClr val="000000"/>
                </a:solidFill>
                <a:latin typeface="优设标题黑" panose="00000500000000000000" pitchFamily="2" charset="-122"/>
                <a:ea typeface="优设标题黑" panose="00000500000000000000" pitchFamily="2" charset="-122"/>
              </a:rPr>
              <a:t>直播营销的优势</a:t>
            </a:r>
          </a:p>
        </p:txBody>
      </p:sp>
    </p:spTree>
    <p:extLst>
      <p:ext uri="{BB962C8B-B14F-4D97-AF65-F5344CB8AC3E}">
        <p14:creationId xmlns:p14="http://schemas.microsoft.com/office/powerpoint/2010/main" val="153274381"/>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i"/>
  <p:tag name="KSO_WM_UNIT_INDEX" val="1_1"/>
  <p:tag name="KSO_WM_UNIT_ID" val="diagram20189195_1*q_i*1_1"/>
  <p:tag name="KSO_WM_UNIT_LAYERLEVEL" val="1_1"/>
  <p:tag name="KSO_WM_BEAUTIFY_FLAG" val="#wm#"/>
  <p:tag name="KSO_WM_DIAGRAM_GROUP_CODE" val="q1-1"/>
  <p:tag name="KSO_WM_UNIT_TEXT_FILL_FORE_SCHEMECOLOR_INDEX" val="2"/>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i"/>
  <p:tag name="KSO_WM_UNIT_INDEX" val="1_1"/>
  <p:tag name="KSO_WM_UNIT_ID" val="diagram20189195_1*q_i*1_1"/>
  <p:tag name="KSO_WM_UNIT_LAYERLEVEL" val="1_1"/>
  <p:tag name="KSO_WM_BEAUTIFY_FLAG" val="#wm#"/>
  <p:tag name="KSO_WM_DIAGRAM_GROUP_CODE" val="q1-1"/>
  <p:tag name="KSO_WM_UNIT_TEXT_FILL_FORE_SCHEMECOLOR_INDEX" val="2"/>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1_2"/>
  <p:tag name="KSO_WM_UNIT_ID" val="diagram20189195_1*q_h_i*1_1_2"/>
  <p:tag name="KSO_WM_UNIT_LAYERLEVEL" val="1_1_1"/>
  <p:tag name="KSO_WM_BEAUTIFY_FLAG" val="#wm#"/>
  <p:tag name="KSO_WM_DIAGRAM_GROUP_CODE" val="q1-1"/>
  <p:tag name="KSO_WM_UNIT_FILL_FORE_SCHEMECOLOR_INDEX" val="5"/>
  <p:tag name="KSO_WM_UNIT_FILL_TYPE" val="1"/>
  <p:tag name="KSO_WM_UNIT_TEXT_FILL_FORE_SCHEMECOLOR_INDEX" val="2"/>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1_3"/>
  <p:tag name="KSO_WM_UNIT_ID" val="diagram20189195_1*q_h_i*1_1_3"/>
  <p:tag name="KSO_WM_UNIT_LAYERLEVEL" val="1_1_1"/>
  <p:tag name="KSO_WM_BEAUTIFY_FLAG" val="#wm#"/>
  <p:tag name="KSO_WM_DIAGRAM_GROUP_CODE" val="q1-1"/>
  <p:tag name="KSO_WM_UNIT_FILL_FORE_SCHEMECOLOR_INDEX" val="5"/>
  <p:tag name="KSO_WM_UNIT_FILL_TYPE" val="1"/>
  <p:tag name="KSO_WM_UNIT_TEXT_FILL_FORE_SCHEMECOLOR_INDEX" val="2"/>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2_3"/>
  <p:tag name="KSO_WM_UNIT_ID" val="diagram20189195_1*q_h_i*1_2_3"/>
  <p:tag name="KSO_WM_UNIT_LAYERLEVEL" val="1_1_1"/>
  <p:tag name="KSO_WM_BEAUTIFY_FLAG" val="#wm#"/>
  <p:tag name="KSO_WM_DIAGRAM_GROUP_CODE" val="q1-1"/>
  <p:tag name="KSO_WM_UNIT_FILL_FORE_SCHEMECOLOR_INDEX" val="6"/>
  <p:tag name="KSO_WM_UNIT_FILL_TYPE" val="1"/>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2_4"/>
  <p:tag name="KSO_WM_UNIT_ID" val="diagram20189195_1*q_h_i*1_2_4"/>
  <p:tag name="KSO_WM_UNIT_LAYERLEVEL" val="1_1_1"/>
  <p:tag name="KSO_WM_BEAUTIFY_FLAG" val="#wm#"/>
  <p:tag name="KSO_WM_DIAGRAM_GROUP_CODE" val="q1-1"/>
  <p:tag name="KSO_WM_UNIT_FILL_FORE_SCHEMECOLOR_INDEX" val="6"/>
  <p:tag name="KSO_WM_UNIT_FILL_TYPE" val="1"/>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1_4"/>
  <p:tag name="KSO_WM_UNIT_ID" val="diagram20189195_1*q_h_i*1_1_4"/>
  <p:tag name="KSO_WM_UNIT_LAYERLEVEL" val="1_1_1"/>
  <p:tag name="KSO_WM_BEAUTIFY_FLAG" val="#wm#"/>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2_1"/>
  <p:tag name="KSO_WM_UNIT_ID" val="diagram20189195_1*q_h_i*1_2_1"/>
  <p:tag name="KSO_WM_UNIT_LAYERLEVEL" val="1_1_1"/>
  <p:tag name="KSO_WM_BEAUTIFY_FLAG" val="#wm#"/>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2_2"/>
  <p:tag name="KSO_WM_UNIT_ID" val="diagram20189195_1*q_h_i*1_2_2"/>
  <p:tag name="KSO_WM_UNIT_LAYERLEVEL" val="1_1_1"/>
  <p:tag name="KSO_WM_BEAUTIFY_FLAG" val="#wm#"/>
  <p:tag name="KSO_WM_DIAGRAM_GROUP_CODE" val="q1-1"/>
  <p:tag name="KSO_WM_UNIT_FILL_FORE_SCHEMECOLOR_INDEX" val="14"/>
  <p:tag name="KSO_WM_UNI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1_5"/>
  <p:tag name="KSO_WM_UNIT_ID" val="diagram20189195_1*q_h_i*1_1_5"/>
  <p:tag name="KSO_WM_UNIT_LAYERLEVEL" val="1_1_1"/>
  <p:tag name="KSO_WM_BEAUTIFY_FLAG" val="#wm#"/>
  <p:tag name="KSO_WM_DIAGRAM_GROUP_CODE" val="q1-1"/>
  <p:tag name="KSO_WM_UNIT_FILL_FORE_SCHEMECOLOR_INDEX" val="14"/>
  <p:tag name="KSO_WM_UNI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i"/>
  <p:tag name="KSO_WM_UNIT_INDEX" val="1_1"/>
  <p:tag name="KSO_WM_UNIT_ID" val="diagram20189195_1*q_i*1_1"/>
  <p:tag name="KSO_WM_UNIT_LAYERLEVEL" val="1_1"/>
  <p:tag name="KSO_WM_BEAUTIFY_FLAG" val="#wm#"/>
  <p:tag name="KSO_WM_DIAGRAM_GROUP_CODE" val="q1-1"/>
  <p:tag name="KSO_WM_UNIT_TEXT_FILL_FORE_SCHEMECOLOR_INDEX" val="2"/>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1_2"/>
  <p:tag name="KSO_WM_UNIT_ID" val="diagram20189195_1*q_h_i*1_1_2"/>
  <p:tag name="KSO_WM_UNIT_LAYERLEVEL" val="1_1_1"/>
  <p:tag name="KSO_WM_BEAUTIFY_FLAG" val="#wm#"/>
  <p:tag name="KSO_WM_DIAGRAM_GROUP_CODE" val="q1-1"/>
  <p:tag name="KSO_WM_UNIT_FILL_FORE_SCHEMECOLOR_INDEX" val="5"/>
  <p:tag name="KSO_WM_UNIT_FILL_TYPE" val="1"/>
  <p:tag name="KSO_WM_UNIT_TEXT_FILL_FORE_SCHEMECOLOR_INDEX" val="2"/>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1_2"/>
  <p:tag name="KSO_WM_UNIT_ID" val="diagram20189195_1*q_h_i*1_1_2"/>
  <p:tag name="KSO_WM_UNIT_LAYERLEVEL" val="1_1_1"/>
  <p:tag name="KSO_WM_BEAUTIFY_FLAG" val="#wm#"/>
  <p:tag name="KSO_WM_DIAGRAM_GROUP_CODE" val="q1-1"/>
  <p:tag name="KSO_WM_UNIT_FILL_FORE_SCHEMECOLOR_INDEX" val="5"/>
  <p:tag name="KSO_WM_UNIT_FILL_TYPE" val="1"/>
  <p:tag name="KSO_WM_UNIT_TEXT_FILL_FORE_SCHEMECOLOR_INDEX" val="2"/>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1_3"/>
  <p:tag name="KSO_WM_UNIT_ID" val="diagram20189195_1*q_h_i*1_1_3"/>
  <p:tag name="KSO_WM_UNIT_LAYERLEVEL" val="1_1_1"/>
  <p:tag name="KSO_WM_BEAUTIFY_FLAG" val="#wm#"/>
  <p:tag name="KSO_WM_DIAGRAM_GROUP_CODE" val="q1-1"/>
  <p:tag name="KSO_WM_UNIT_FILL_FORE_SCHEMECOLOR_INDEX" val="5"/>
  <p:tag name="KSO_WM_UNIT_FILL_TYPE" val="1"/>
  <p:tag name="KSO_WM_UNIT_TEXT_FILL_FORE_SCHEMECOLOR_INDEX" val="2"/>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2_3"/>
  <p:tag name="KSO_WM_UNIT_ID" val="diagram20189195_1*q_h_i*1_2_3"/>
  <p:tag name="KSO_WM_UNIT_LAYERLEVEL" val="1_1_1"/>
  <p:tag name="KSO_WM_BEAUTIFY_FLAG" val="#wm#"/>
  <p:tag name="KSO_WM_DIAGRAM_GROUP_CODE" val="q1-1"/>
  <p:tag name="KSO_WM_UNIT_FILL_FORE_SCHEMECOLOR_INDEX" val="6"/>
  <p:tag name="KSO_WM_UNIT_FILL_TYPE" val="1"/>
  <p:tag name="KSO_WM_UNIT_TEXT_FILL_FORE_SCHEMECOLOR_INDEX" val="2"/>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2_4"/>
  <p:tag name="KSO_WM_UNIT_ID" val="diagram20189195_1*q_h_i*1_2_4"/>
  <p:tag name="KSO_WM_UNIT_LAYERLEVEL" val="1_1_1"/>
  <p:tag name="KSO_WM_BEAUTIFY_FLAG" val="#wm#"/>
  <p:tag name="KSO_WM_DIAGRAM_GROUP_CODE" val="q1-1"/>
  <p:tag name="KSO_WM_UNIT_FILL_FORE_SCHEMECOLOR_INDEX" val="6"/>
  <p:tag name="KSO_WM_UNIT_FILL_TYPE" val="1"/>
  <p:tag name="KSO_WM_UNIT_TEXT_FILL_FORE_SCHEMECOLOR_INDEX" val="2"/>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1_4"/>
  <p:tag name="KSO_WM_UNIT_ID" val="diagram20189195_1*q_h_i*1_1_4"/>
  <p:tag name="KSO_WM_UNIT_LAYERLEVEL" val="1_1_1"/>
  <p:tag name="KSO_WM_BEAUTIFY_FLAG" val="#wm#"/>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2_1"/>
  <p:tag name="KSO_WM_UNIT_ID" val="diagram20189195_1*q_h_i*1_2_1"/>
  <p:tag name="KSO_WM_UNIT_LAYERLEVEL" val="1_1_1"/>
  <p:tag name="KSO_WM_BEAUTIFY_FLAG" val="#wm#"/>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2_2"/>
  <p:tag name="KSO_WM_UNIT_ID" val="diagram20189195_1*q_h_i*1_2_2"/>
  <p:tag name="KSO_WM_UNIT_LAYERLEVEL" val="1_1_1"/>
  <p:tag name="KSO_WM_BEAUTIFY_FLAG" val="#wm#"/>
  <p:tag name="KSO_WM_DIAGRAM_GROUP_CODE" val="q1-1"/>
  <p:tag name="KSO_WM_UNIT_FILL_FORE_SCHEMECOLOR_INDEX" val="14"/>
  <p:tag name="KSO_WM_UNI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1_5"/>
  <p:tag name="KSO_WM_UNIT_ID" val="diagram20189195_1*q_h_i*1_1_5"/>
  <p:tag name="KSO_WM_UNIT_LAYERLEVEL" val="1_1_1"/>
  <p:tag name="KSO_WM_BEAUTIFY_FLAG" val="#wm#"/>
  <p:tag name="KSO_WM_DIAGRAM_GROUP_CODE" val="q1-1"/>
  <p:tag name="KSO_WM_UNIT_FILL_FORE_SCHEMECOLOR_INDEX" val="14"/>
  <p:tag name="KSO_WM_UNIT_FILL_TYPE" val="1"/>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1_3"/>
  <p:tag name="KSO_WM_UNIT_ID" val="diagram20189195_1*q_h_i*1_1_3"/>
  <p:tag name="KSO_WM_UNIT_LAYERLEVEL" val="1_1_1"/>
  <p:tag name="KSO_WM_BEAUTIFY_FLAG" val="#wm#"/>
  <p:tag name="KSO_WM_DIAGRAM_GROUP_CODE" val="q1-1"/>
  <p:tag name="KSO_WM_UNIT_FILL_FORE_SCHEMECOLOR_INDEX" val="5"/>
  <p:tag name="KSO_WM_UNIT_FILL_TYPE" val="1"/>
  <p:tag name="KSO_WM_UNIT_TEXT_FILL_FORE_SCHEMECOLOR_INDEX" val="2"/>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2_3"/>
  <p:tag name="KSO_WM_UNIT_ID" val="diagram20189195_1*q_h_i*1_2_3"/>
  <p:tag name="KSO_WM_UNIT_LAYERLEVEL" val="1_1_1"/>
  <p:tag name="KSO_WM_BEAUTIFY_FLAG" val="#wm#"/>
  <p:tag name="KSO_WM_DIAGRAM_GROUP_CODE" val="q1-1"/>
  <p:tag name="KSO_WM_UNIT_FILL_FORE_SCHEMECOLOR_INDEX" val="6"/>
  <p:tag name="KSO_WM_UNIT_FILL_TYPE" val="1"/>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2_4"/>
  <p:tag name="KSO_WM_UNIT_ID" val="diagram20189195_1*q_h_i*1_2_4"/>
  <p:tag name="KSO_WM_UNIT_LAYERLEVEL" val="1_1_1"/>
  <p:tag name="KSO_WM_BEAUTIFY_FLAG" val="#wm#"/>
  <p:tag name="KSO_WM_DIAGRAM_GROUP_CODE" val="q1-1"/>
  <p:tag name="KSO_WM_UNIT_FILL_FORE_SCHEMECOLOR_INDEX" val="6"/>
  <p:tag name="KSO_WM_UNIT_FILL_TYPE" val="1"/>
  <p:tag name="KSO_WM_UNIT_TEXT_FILL_FORE_SCHEMECOLOR_INDEX" val="2"/>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1_4"/>
  <p:tag name="KSO_WM_UNIT_ID" val="diagram20189195_1*q_h_i*1_1_4"/>
  <p:tag name="KSO_WM_UNIT_LAYERLEVEL" val="1_1_1"/>
  <p:tag name="KSO_WM_BEAUTIFY_FLAG" val="#wm#"/>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2_1"/>
  <p:tag name="KSO_WM_UNIT_ID" val="diagram20189195_1*q_h_i*1_2_1"/>
  <p:tag name="KSO_WM_UNIT_LAYERLEVEL" val="1_1_1"/>
  <p:tag name="KSO_WM_BEAUTIFY_FLAG" val="#wm#"/>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2_2"/>
  <p:tag name="KSO_WM_UNIT_ID" val="diagram20189195_1*q_h_i*1_2_2"/>
  <p:tag name="KSO_WM_UNIT_LAYERLEVEL" val="1_1_1"/>
  <p:tag name="KSO_WM_BEAUTIFY_FLAG" val="#wm#"/>
  <p:tag name="KSO_WM_DIAGRAM_GROUP_CODE" val="q1-1"/>
  <p:tag name="KSO_WM_UNIT_FILL_FORE_SCHEMECOLOR_INDEX" val="14"/>
  <p:tag name="KSO_WM_UNIT_FILL_TYPE" val="1"/>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9195"/>
  <p:tag name="KSO_WM_TAG_VERSION" val="1.0"/>
  <p:tag name="KSO_WM_UNIT_TYPE" val="q_h_i"/>
  <p:tag name="KSO_WM_UNIT_INDEX" val="1_1_5"/>
  <p:tag name="KSO_WM_UNIT_ID" val="diagram20189195_1*q_h_i*1_1_5"/>
  <p:tag name="KSO_WM_UNIT_LAYERLEVEL" val="1_1_1"/>
  <p:tag name="KSO_WM_BEAUTIFY_FLAG" val="#wm#"/>
  <p:tag name="KSO_WM_DIAGRAM_GROUP_CODE" val="q1-1"/>
  <p:tag name="KSO_WM_UNIT_FILL_FORE_SCHEMECOLOR_INDEX" val="14"/>
  <p:tag name="KSO_WM_UNIT_FILL_TYPE" val="1"/>
</p:tagLst>
</file>

<file path=ppt/theme/theme1.xml><?xml version="1.0" encoding="utf-8"?>
<a:theme xmlns:a="http://schemas.openxmlformats.org/drawingml/2006/main" name="1_默认设计模板">
  <a:themeElements>
    <a:clrScheme name="红与藏青">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818181"/>
      </a:hlink>
      <a:folHlink>
        <a:srgbClr val="425268"/>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演示文稿6" id="{FAEB47A4-B0C8-48F3-B650-0939E89D64F2}" vid="{3DD01CBE-53F4-4342-96E6-D6032DE88A5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TotalTime>
  <Words>1434</Words>
  <Application>Microsoft Office PowerPoint</Application>
  <PresentationFormat>宽屏</PresentationFormat>
  <Paragraphs>256</Paragraphs>
  <Slides>26</Slides>
  <Notes>26</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26</vt:i4>
      </vt:variant>
    </vt:vector>
  </HeadingPairs>
  <TitlesOfParts>
    <vt:vector size="33" baseType="lpstr">
      <vt:lpstr>等线</vt:lpstr>
      <vt:lpstr>思源黑体 Normal</vt:lpstr>
      <vt:lpstr>优设标题黑</vt:lpstr>
      <vt:lpstr>Arial</vt:lpstr>
      <vt:lpstr>Calibri</vt:lpstr>
      <vt:lpstr>Wingdings</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糕 糕</cp:lastModifiedBy>
  <cp:revision>21</cp:revision>
  <dcterms:created xsi:type="dcterms:W3CDTF">2021-07-02T07:58:11Z</dcterms:created>
  <dcterms:modified xsi:type="dcterms:W3CDTF">2024-07-26T08:07:48Z</dcterms:modified>
</cp:coreProperties>
</file>