
<file path=[Content_Types].xml><?xml version="1.0" encoding="utf-8"?>
<Types xmlns="http://schemas.openxmlformats.org/package/2006/content-types">
  <Default Extension="jpeg" ContentType="image/jpeg"/>
  <Default Extension="jpeg@!thumb800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47"/>
  </p:notesMasterIdLst>
  <p:sldIdLst>
    <p:sldId id="1041" r:id="rId2"/>
    <p:sldId id="1943" r:id="rId3"/>
    <p:sldId id="1960" r:id="rId4"/>
    <p:sldId id="967" r:id="rId5"/>
    <p:sldId id="923" r:id="rId6"/>
    <p:sldId id="966" r:id="rId7"/>
    <p:sldId id="1944" r:id="rId8"/>
    <p:sldId id="1961" r:id="rId9"/>
    <p:sldId id="1962" r:id="rId10"/>
    <p:sldId id="1963" r:id="rId11"/>
    <p:sldId id="1964" r:id="rId12"/>
    <p:sldId id="1965" r:id="rId13"/>
    <p:sldId id="1966" r:id="rId14"/>
    <p:sldId id="1967" r:id="rId15"/>
    <p:sldId id="1968" r:id="rId16"/>
    <p:sldId id="1920" r:id="rId17"/>
    <p:sldId id="1969" r:id="rId18"/>
    <p:sldId id="1970" r:id="rId19"/>
    <p:sldId id="1971" r:id="rId20"/>
    <p:sldId id="1972" r:id="rId21"/>
    <p:sldId id="1973" r:id="rId22"/>
    <p:sldId id="1974" r:id="rId23"/>
    <p:sldId id="1975" r:id="rId24"/>
    <p:sldId id="1976" r:id="rId25"/>
    <p:sldId id="1939" r:id="rId26"/>
    <p:sldId id="1977" r:id="rId27"/>
    <p:sldId id="1978" r:id="rId28"/>
    <p:sldId id="1979" r:id="rId29"/>
    <p:sldId id="1940" r:id="rId30"/>
    <p:sldId id="1948" r:id="rId31"/>
    <p:sldId id="1945" r:id="rId32"/>
    <p:sldId id="1083" r:id="rId33"/>
    <p:sldId id="1980" r:id="rId34"/>
    <p:sldId id="1953" r:id="rId35"/>
    <p:sldId id="1949" r:id="rId36"/>
    <p:sldId id="1981" r:id="rId37"/>
    <p:sldId id="1922" r:id="rId38"/>
    <p:sldId id="1933" r:id="rId39"/>
    <p:sldId id="1952" r:id="rId40"/>
    <p:sldId id="1982" r:id="rId41"/>
    <p:sldId id="1941" r:id="rId42"/>
    <p:sldId id="1958" r:id="rId43"/>
    <p:sldId id="1917" r:id="rId44"/>
    <p:sldId id="1983" r:id="rId45"/>
    <p:sldId id="1959" r:id="rId4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4D1"/>
    <a:srgbClr val="0760D9"/>
    <a:srgbClr val="262626"/>
    <a:srgbClr val="FFC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637" autoAdjust="0"/>
    <p:restoredTop sz="94660"/>
  </p:normalViewPr>
  <p:slideViewPr>
    <p:cSldViewPr snapToGrid="0" showGuides="1">
      <p:cViewPr varScale="1">
        <p:scale>
          <a:sx n="82" d="100"/>
          <a:sy n="82" d="100"/>
        </p:scale>
        <p:origin x="322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notesMaster" Target="notesMasters/notesMaster1.xml"/><Relationship Id="rId50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9E2578F-1585-4CEB-BF8A-24E1EDA5E3C7}" type="datetimeFigureOut">
              <a:rPr lang="zh-CN" altLang="en-US" smtClean="0"/>
              <a:t>2024/7/26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9ABB521-4DF2-4FEA-B463-70BB8708BDC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665177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fld id="{CE1689F0-D8FB-450F-A36F-553F26501FEE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t>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6504750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fld id="{CE1689F0-D8FB-450F-A36F-553F26501FEE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t>17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1736602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fld id="{CE1689F0-D8FB-450F-A36F-553F26501FEE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t>18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3790201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fld id="{CE1689F0-D8FB-450F-A36F-553F26501FEE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t>25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6393592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fld id="{CE1689F0-D8FB-450F-A36F-553F26501FEE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t>26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1596320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fld id="{CE1689F0-D8FB-450F-A36F-553F26501FEE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t>27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0112576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fld id="{CE1689F0-D8FB-450F-A36F-553F26501FEE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t>28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9644589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fld id="{CE1689F0-D8FB-450F-A36F-553F26501FEE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t>29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998125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fld id="{CE1689F0-D8FB-450F-A36F-553F26501FEE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t>30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7937252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fld id="{CE1689F0-D8FB-450F-A36F-553F26501FEE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t>31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7566188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fld id="{CE1689F0-D8FB-450F-A36F-553F26501FEE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t>32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8062536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fld id="{CE1689F0-D8FB-450F-A36F-553F26501FEE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t>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9957377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fld id="{CE1689F0-D8FB-450F-A36F-553F26501FEE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t>33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0456052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fld id="{CE1689F0-D8FB-450F-A36F-553F26501FEE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t>34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4199022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fld id="{CE1689F0-D8FB-450F-A36F-553F26501FEE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t>35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7767953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fld id="{CE1689F0-D8FB-450F-A36F-553F26501FEE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t>36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4075448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fld id="{CE1689F0-D8FB-450F-A36F-553F26501FEE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t>37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86966770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fld id="{CE1689F0-D8FB-450F-A36F-553F26501FEE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t>38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17833568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fld id="{CE1689F0-D8FB-450F-A36F-553F26501FEE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t>39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36724749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fld id="{CE1689F0-D8FB-450F-A36F-553F26501FEE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t>40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72557698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fld id="{CE1689F0-D8FB-450F-A36F-553F26501FEE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t>41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61215559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fld id="{CE1689F0-D8FB-450F-A36F-553F26501FEE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t>42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3832961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fld id="{CE1689F0-D8FB-450F-A36F-553F26501FEE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t>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06819233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fld id="{CE1689F0-D8FB-450F-A36F-553F26501FEE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t>43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82594477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fld id="{CE1689F0-D8FB-450F-A36F-553F26501FEE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t>44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71011386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fld id="{CE1689F0-D8FB-450F-A36F-553F26501FEE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t>45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5726811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fld id="{CE1689F0-D8FB-450F-A36F-553F26501FEE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t>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8207750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fld id="{CE1689F0-D8FB-450F-A36F-553F26501FEE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t>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9834614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fld id="{CE1689F0-D8FB-450F-A36F-553F26501FEE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t>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6592826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fld id="{CE1689F0-D8FB-450F-A36F-553F26501FEE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t>7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0140142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fld id="{CE1689F0-D8FB-450F-A36F-553F26501FEE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t>15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1009071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fld id="{CE1689F0-D8FB-450F-A36F-553F26501FEE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t>16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310224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897A8A06-AA84-48AB-A4E6-7DD7CF3A995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33" r="8333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821040"/>
      </p:ext>
    </p:extLst>
  </p:cSld>
  <p:clrMapOvr>
    <a:masterClrMapping/>
  </p:clrMapOvr>
  <p:transition spd="slow">
    <p:wip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blipFill dpi="0" rotWithShape="1">
          <a:blip r:embed="rId2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B178331A-2BA5-4122-BB7F-5B75441E60A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1522946"/>
      </p:ext>
    </p:extLst>
  </p:cSld>
  <p:clrMapOvr>
    <a:masterClrMapping/>
  </p:clrMapOvr>
  <p:transition spd="slow">
    <p:wip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54301765"/>
      </p:ext>
    </p:extLst>
  </p:cSld>
  <p:clrMapOvr>
    <a:masterClrMapping/>
  </p:clrMapOvr>
  <p:transition spd="slow">
    <p:wip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pattFill prst="ltUpDiag">
          <a:fgClr>
            <a:schemeClr val="bg2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60760143"/>
      </p:ext>
    </p:extLst>
  </p:cSld>
  <p:clrMapOvr>
    <a:masterClrMapping/>
  </p:clrMapOvr>
  <p:transition spd="slow">
    <p:wipe/>
  </p:transition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150899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</p:sldLayoutIdLst>
  <p:transition spd="slow">
    <p:wipe/>
  </p:transition>
  <p:txStyles>
    <p:titleStyle>
      <a:lvl1pPr algn="l" rtl="0" eaLnBrk="1" fontAlgn="base" hangingPunct="1">
        <a:spcBef>
          <a:spcPct val="0"/>
        </a:spcBef>
        <a:spcAft>
          <a:spcPct val="0"/>
        </a:spcAft>
        <a:defRPr sz="2399">
          <a:solidFill>
            <a:schemeClr val="accent1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399">
          <a:solidFill>
            <a:schemeClr val="tx2"/>
          </a:solidFill>
          <a:latin typeface="Arial" pitchFamily="34" charset="0"/>
          <a:ea typeface="微软雅黑" pitchFamily="34" charset="-122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399">
          <a:solidFill>
            <a:schemeClr val="tx2"/>
          </a:solidFill>
          <a:latin typeface="Arial" pitchFamily="34" charset="0"/>
          <a:ea typeface="微软雅黑" pitchFamily="34" charset="-122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399">
          <a:solidFill>
            <a:schemeClr val="tx2"/>
          </a:solidFill>
          <a:latin typeface="Arial" pitchFamily="34" charset="0"/>
          <a:ea typeface="微软雅黑" pitchFamily="34" charset="-122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399">
          <a:solidFill>
            <a:schemeClr val="tx2"/>
          </a:solidFill>
          <a:latin typeface="Arial" pitchFamily="34" charset="0"/>
          <a:ea typeface="微软雅黑" pitchFamily="34" charset="-122"/>
        </a:defRPr>
      </a:lvl5pPr>
      <a:lvl6pPr marL="457017" algn="l" rtl="0" eaLnBrk="1" fontAlgn="base" hangingPunct="1">
        <a:spcBef>
          <a:spcPct val="0"/>
        </a:spcBef>
        <a:spcAft>
          <a:spcPct val="0"/>
        </a:spcAft>
        <a:defRPr sz="2399">
          <a:solidFill>
            <a:schemeClr val="tx2"/>
          </a:solidFill>
          <a:latin typeface="Arial" pitchFamily="34" charset="0"/>
          <a:ea typeface="微软雅黑" pitchFamily="34" charset="-122"/>
        </a:defRPr>
      </a:lvl6pPr>
      <a:lvl7pPr marL="914034" algn="l" rtl="0" eaLnBrk="1" fontAlgn="base" hangingPunct="1">
        <a:spcBef>
          <a:spcPct val="0"/>
        </a:spcBef>
        <a:spcAft>
          <a:spcPct val="0"/>
        </a:spcAft>
        <a:defRPr sz="2399">
          <a:solidFill>
            <a:schemeClr val="tx2"/>
          </a:solidFill>
          <a:latin typeface="Arial" pitchFamily="34" charset="0"/>
          <a:ea typeface="微软雅黑" pitchFamily="34" charset="-122"/>
        </a:defRPr>
      </a:lvl7pPr>
      <a:lvl8pPr marL="1371051" algn="l" rtl="0" eaLnBrk="1" fontAlgn="base" hangingPunct="1">
        <a:spcBef>
          <a:spcPct val="0"/>
        </a:spcBef>
        <a:spcAft>
          <a:spcPct val="0"/>
        </a:spcAft>
        <a:defRPr sz="2399">
          <a:solidFill>
            <a:schemeClr val="tx2"/>
          </a:solidFill>
          <a:latin typeface="Arial" pitchFamily="34" charset="0"/>
          <a:ea typeface="微软雅黑" pitchFamily="34" charset="-122"/>
        </a:defRPr>
      </a:lvl8pPr>
      <a:lvl9pPr marL="1828068" algn="l" rtl="0" eaLnBrk="1" fontAlgn="base" hangingPunct="1">
        <a:spcBef>
          <a:spcPct val="0"/>
        </a:spcBef>
        <a:spcAft>
          <a:spcPct val="0"/>
        </a:spcAft>
        <a:defRPr sz="2399">
          <a:solidFill>
            <a:schemeClr val="tx2"/>
          </a:solidFill>
          <a:latin typeface="Arial" pitchFamily="34" charset="0"/>
          <a:ea typeface="微软雅黑" pitchFamily="34" charset="-122"/>
        </a:defRPr>
      </a:lvl9pPr>
    </p:titleStyle>
    <p:bodyStyle>
      <a:lvl1pPr marL="342763" indent="-342763" algn="l" rtl="0" eaLnBrk="1" fontAlgn="base" hangingPunct="1">
        <a:spcBef>
          <a:spcPct val="20000"/>
        </a:spcBef>
        <a:spcAft>
          <a:spcPct val="0"/>
        </a:spcAft>
        <a:buChar char="•"/>
        <a:defRPr sz="1999">
          <a:solidFill>
            <a:schemeClr val="accent1"/>
          </a:solidFill>
          <a:latin typeface="+mn-lt"/>
          <a:ea typeface="+mn-ea"/>
          <a:cs typeface="+mn-cs"/>
        </a:defRPr>
      </a:lvl1pPr>
      <a:lvl2pPr marL="742653" indent="-285636" algn="l" rtl="0" eaLnBrk="1" fontAlgn="base" hangingPunct="1">
        <a:spcBef>
          <a:spcPct val="20000"/>
        </a:spcBef>
        <a:spcAft>
          <a:spcPct val="0"/>
        </a:spcAft>
        <a:buChar char="–"/>
        <a:defRPr sz="1999">
          <a:solidFill>
            <a:schemeClr val="accent1"/>
          </a:solidFill>
          <a:latin typeface="+mn-lt"/>
          <a:ea typeface="仿宋_GB2312" pitchFamily="49" charset="-122"/>
        </a:defRPr>
      </a:lvl2pPr>
      <a:lvl3pPr marL="1142543" indent="-228509" algn="l" rtl="0" eaLnBrk="1" fontAlgn="base" hangingPunct="1">
        <a:spcBef>
          <a:spcPct val="20000"/>
        </a:spcBef>
        <a:spcAft>
          <a:spcPct val="0"/>
        </a:spcAft>
        <a:buChar char="•"/>
        <a:defRPr sz="2399">
          <a:solidFill>
            <a:schemeClr val="tx1"/>
          </a:solidFill>
          <a:latin typeface="+mn-lt"/>
          <a:ea typeface="宋体" pitchFamily="2" charset="-122"/>
        </a:defRPr>
      </a:lvl3pPr>
      <a:lvl4pPr marL="1599560" indent="-228509" algn="l" rtl="0" eaLnBrk="1" fontAlgn="base" hangingPunct="1">
        <a:spcBef>
          <a:spcPct val="20000"/>
        </a:spcBef>
        <a:spcAft>
          <a:spcPct val="0"/>
        </a:spcAft>
        <a:buChar char="–"/>
        <a:defRPr sz="1999">
          <a:solidFill>
            <a:schemeClr val="tx1"/>
          </a:solidFill>
          <a:latin typeface="+mn-lt"/>
          <a:ea typeface="宋体" pitchFamily="2" charset="-122"/>
        </a:defRPr>
      </a:lvl4pPr>
      <a:lvl5pPr marL="2056577" indent="-228509" algn="l" rtl="0" eaLnBrk="1" fontAlgn="base" hangingPunct="1">
        <a:spcBef>
          <a:spcPct val="20000"/>
        </a:spcBef>
        <a:spcAft>
          <a:spcPct val="0"/>
        </a:spcAft>
        <a:buChar char="»"/>
        <a:defRPr sz="1999">
          <a:solidFill>
            <a:schemeClr val="tx1"/>
          </a:solidFill>
          <a:latin typeface="+mn-lt"/>
          <a:ea typeface="宋体" pitchFamily="2" charset="-122"/>
        </a:defRPr>
      </a:lvl5pPr>
      <a:lvl6pPr marL="2513594" indent="-228509" algn="l" rtl="0" eaLnBrk="1" fontAlgn="base" hangingPunct="1">
        <a:spcBef>
          <a:spcPct val="20000"/>
        </a:spcBef>
        <a:spcAft>
          <a:spcPct val="0"/>
        </a:spcAft>
        <a:buChar char="»"/>
        <a:defRPr sz="1999">
          <a:solidFill>
            <a:schemeClr val="tx1"/>
          </a:solidFill>
          <a:latin typeface="+mn-lt"/>
          <a:ea typeface="宋体" pitchFamily="2" charset="-122"/>
        </a:defRPr>
      </a:lvl6pPr>
      <a:lvl7pPr marL="2970611" indent="-228509" algn="l" rtl="0" eaLnBrk="1" fontAlgn="base" hangingPunct="1">
        <a:spcBef>
          <a:spcPct val="20000"/>
        </a:spcBef>
        <a:spcAft>
          <a:spcPct val="0"/>
        </a:spcAft>
        <a:buChar char="»"/>
        <a:defRPr sz="1999">
          <a:solidFill>
            <a:schemeClr val="tx1"/>
          </a:solidFill>
          <a:latin typeface="+mn-lt"/>
          <a:ea typeface="宋体" pitchFamily="2" charset="-122"/>
        </a:defRPr>
      </a:lvl7pPr>
      <a:lvl8pPr marL="3427628" indent="-228509" algn="l" rtl="0" eaLnBrk="1" fontAlgn="base" hangingPunct="1">
        <a:spcBef>
          <a:spcPct val="20000"/>
        </a:spcBef>
        <a:spcAft>
          <a:spcPct val="0"/>
        </a:spcAft>
        <a:buChar char="»"/>
        <a:defRPr sz="1999">
          <a:solidFill>
            <a:schemeClr val="tx1"/>
          </a:solidFill>
          <a:latin typeface="+mn-lt"/>
          <a:ea typeface="宋体" pitchFamily="2" charset="-122"/>
        </a:defRPr>
      </a:lvl8pPr>
      <a:lvl9pPr marL="3884646" indent="-228509" algn="l" rtl="0" eaLnBrk="1" fontAlgn="base" hangingPunct="1">
        <a:spcBef>
          <a:spcPct val="20000"/>
        </a:spcBef>
        <a:spcAft>
          <a:spcPct val="0"/>
        </a:spcAft>
        <a:buChar char="»"/>
        <a:defRPr sz="1999">
          <a:solidFill>
            <a:schemeClr val="tx1"/>
          </a:solidFill>
          <a:latin typeface="+mn-lt"/>
          <a:ea typeface="宋体" pitchFamily="2" charset="-122"/>
        </a:defRPr>
      </a:lvl9pPr>
    </p:bodyStyle>
    <p:otherStyle>
      <a:defPPr>
        <a:defRPr lang="zh-CN"/>
      </a:defPPr>
      <a:lvl1pPr marL="0" algn="l" defTabSz="914034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1pPr>
      <a:lvl2pPr marL="457017" algn="l" defTabSz="914034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2pPr>
      <a:lvl3pPr marL="914034" algn="l" defTabSz="914034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3pPr>
      <a:lvl4pPr marL="1371051" algn="l" defTabSz="914034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4pPr>
      <a:lvl5pPr marL="1828068" algn="l" defTabSz="914034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5pPr>
      <a:lvl6pPr marL="2285086" algn="l" defTabSz="914034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6pPr>
      <a:lvl7pPr marL="2742103" algn="l" defTabSz="914034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7pPr>
      <a:lvl8pPr marL="3199120" algn="l" defTabSz="914034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8pPr>
      <a:lvl9pPr marL="3656137" algn="l" defTabSz="914034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3" Type="http://schemas.openxmlformats.org/officeDocument/2006/relationships/image" Target="../media/image13.png"/><Relationship Id="rId7" Type="http://schemas.openxmlformats.org/officeDocument/2006/relationships/image" Target="../media/image15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6" Type="http://schemas.microsoft.com/office/2007/relationships/hdphoto" Target="../media/hdphoto2.wdp"/><Relationship Id="rId5" Type="http://schemas.openxmlformats.org/officeDocument/2006/relationships/image" Target="../media/image14.png"/><Relationship Id="rId4" Type="http://schemas.microsoft.com/office/2007/relationships/hdphoto" Target="../media/hdphoto1.wdp"/><Relationship Id="rId9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3" Type="http://schemas.openxmlformats.org/officeDocument/2006/relationships/image" Target="../media/image13.png"/><Relationship Id="rId7" Type="http://schemas.openxmlformats.org/officeDocument/2006/relationships/image" Target="../media/image15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6" Type="http://schemas.microsoft.com/office/2007/relationships/hdphoto" Target="../media/hdphoto2.wdp"/><Relationship Id="rId5" Type="http://schemas.openxmlformats.org/officeDocument/2006/relationships/image" Target="../media/image14.png"/><Relationship Id="rId4" Type="http://schemas.microsoft.com/office/2007/relationships/hdphoto" Target="../media/hdphoto1.wdp"/><Relationship Id="rId9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g"/><Relationship Id="rId3" Type="http://schemas.microsoft.com/office/2007/relationships/hdphoto" Target="../media/hdphoto1.wdp"/><Relationship Id="rId7" Type="http://schemas.microsoft.com/office/2007/relationships/hdphoto" Target="../media/hdphoto3.wdp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microsoft.com/office/2007/relationships/hdphoto" Target="../media/hdphoto2.wdp"/><Relationship Id="rId4" Type="http://schemas.openxmlformats.org/officeDocument/2006/relationships/image" Target="../media/image14.png"/><Relationship Id="rId9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jpg"/><Relationship Id="rId3" Type="http://schemas.microsoft.com/office/2007/relationships/hdphoto" Target="../media/hdphoto1.wdp"/><Relationship Id="rId7" Type="http://schemas.microsoft.com/office/2007/relationships/hdphoto" Target="../media/hdphoto3.wdp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microsoft.com/office/2007/relationships/hdphoto" Target="../media/hdphoto2.wdp"/><Relationship Id="rId4" Type="http://schemas.openxmlformats.org/officeDocument/2006/relationships/image" Target="../media/image14.png"/><Relationship Id="rId9" Type="http://schemas.openxmlformats.org/officeDocument/2006/relationships/image" Target="../media/image12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jpg"/><Relationship Id="rId3" Type="http://schemas.microsoft.com/office/2007/relationships/hdphoto" Target="../media/hdphoto1.wdp"/><Relationship Id="rId7" Type="http://schemas.microsoft.com/office/2007/relationships/hdphoto" Target="../media/hdphoto3.wdp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microsoft.com/office/2007/relationships/hdphoto" Target="../media/hdphoto2.wdp"/><Relationship Id="rId4" Type="http://schemas.openxmlformats.org/officeDocument/2006/relationships/image" Target="../media/image14.png"/><Relationship Id="rId9" Type="http://schemas.openxmlformats.org/officeDocument/2006/relationships/image" Target="../media/image12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business.sohu.com/a/616759506_121119241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1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tags" Target="../tags/tag8.xml"/><Relationship Id="rId3" Type="http://schemas.openxmlformats.org/officeDocument/2006/relationships/tags" Target="../tags/tag3.xml"/><Relationship Id="rId7" Type="http://schemas.openxmlformats.org/officeDocument/2006/relationships/tags" Target="../tags/tag7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11" Type="http://schemas.openxmlformats.org/officeDocument/2006/relationships/notesSlide" Target="../notesSlides/notesSlide17.xml"/><Relationship Id="rId5" Type="http://schemas.openxmlformats.org/officeDocument/2006/relationships/tags" Target="../tags/tag5.xml"/><Relationship Id="rId10" Type="http://schemas.openxmlformats.org/officeDocument/2006/relationships/slideLayout" Target="../slideLayouts/slideLayout2.xml"/><Relationship Id="rId4" Type="http://schemas.openxmlformats.org/officeDocument/2006/relationships/tags" Target="../tags/tag4.xml"/><Relationship Id="rId9" Type="http://schemas.openxmlformats.org/officeDocument/2006/relationships/tags" Target="../tags/tag9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60doc.com/content/24/0423/16/3552233_1121238387.shtml" TargetMode="External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tags" Target="../tags/tag17.xml"/><Relationship Id="rId3" Type="http://schemas.openxmlformats.org/officeDocument/2006/relationships/tags" Target="../tags/tag12.xml"/><Relationship Id="rId7" Type="http://schemas.openxmlformats.org/officeDocument/2006/relationships/tags" Target="../tags/tag16.xml"/><Relationship Id="rId2" Type="http://schemas.openxmlformats.org/officeDocument/2006/relationships/tags" Target="../tags/tag11.xml"/><Relationship Id="rId1" Type="http://schemas.openxmlformats.org/officeDocument/2006/relationships/tags" Target="../tags/tag10.xml"/><Relationship Id="rId6" Type="http://schemas.openxmlformats.org/officeDocument/2006/relationships/tags" Target="../tags/tag15.xml"/><Relationship Id="rId11" Type="http://schemas.openxmlformats.org/officeDocument/2006/relationships/notesSlide" Target="../notesSlides/notesSlide26.xml"/><Relationship Id="rId5" Type="http://schemas.openxmlformats.org/officeDocument/2006/relationships/tags" Target="../tags/tag14.xml"/><Relationship Id="rId10" Type="http://schemas.openxmlformats.org/officeDocument/2006/relationships/slideLayout" Target="../slideLayouts/slideLayout2.xml"/><Relationship Id="rId4" Type="http://schemas.openxmlformats.org/officeDocument/2006/relationships/tags" Target="../tags/tag13.xml"/><Relationship Id="rId9" Type="http://schemas.openxmlformats.org/officeDocument/2006/relationships/tags" Target="../tags/tag1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1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3" Type="http://schemas.openxmlformats.org/officeDocument/2006/relationships/image" Target="../media/image13.png"/><Relationship Id="rId7" Type="http://schemas.openxmlformats.org/officeDocument/2006/relationships/image" Target="../media/image15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6" Type="http://schemas.microsoft.com/office/2007/relationships/hdphoto" Target="../media/hdphoto2.wdp"/><Relationship Id="rId5" Type="http://schemas.openxmlformats.org/officeDocument/2006/relationships/image" Target="../media/image14.png"/><Relationship Id="rId4" Type="http://schemas.microsoft.com/office/2007/relationships/hdphoto" Target="../media/hdphoto1.wdp"/><Relationship Id="rId9" Type="http://schemas.openxmlformats.org/officeDocument/2006/relationships/image" Target="../media/image16.jpeg@!thumb800"/></Relationships>
</file>

<file path=ppt/slides/_rels/slide9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3" Type="http://schemas.openxmlformats.org/officeDocument/2006/relationships/image" Target="../media/image13.png"/><Relationship Id="rId7" Type="http://schemas.openxmlformats.org/officeDocument/2006/relationships/image" Target="../media/image15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6" Type="http://schemas.microsoft.com/office/2007/relationships/hdphoto" Target="../media/hdphoto2.wdp"/><Relationship Id="rId5" Type="http://schemas.openxmlformats.org/officeDocument/2006/relationships/image" Target="../media/image14.png"/><Relationship Id="rId4" Type="http://schemas.microsoft.com/office/2007/relationships/hdphoto" Target="../media/hdphoto1.wdp"/><Relationship Id="rId9" Type="http://schemas.openxmlformats.org/officeDocument/2006/relationships/image" Target="../media/image16.jpeg@!thumb800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>
            <a:extLst>
              <a:ext uri="{FF2B5EF4-FFF2-40B4-BE49-F238E27FC236}">
                <a16:creationId xmlns:a16="http://schemas.microsoft.com/office/drawing/2014/main" id="{1EC0ACB7-1FA9-46EA-B3E7-3E198AB59B9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54479" y="-2209448"/>
            <a:ext cx="14367908" cy="10775931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4866ECA1-6401-5642-A6BA-92497A644CB7}"/>
              </a:ext>
            </a:extLst>
          </p:cNvPr>
          <p:cNvSpPr txBox="1"/>
          <p:nvPr/>
        </p:nvSpPr>
        <p:spPr>
          <a:xfrm>
            <a:off x="1577767" y="3512489"/>
            <a:ext cx="7338869" cy="10153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5998" b="1" dirty="0">
                <a:solidFill>
                  <a:srgbClr val="000000">
                    <a:lumMod val="95000"/>
                    <a:lumOff val="5000"/>
                  </a:srgbClr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项目三 配置直播团队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8D167BE9-9361-2B43-9D53-0B7D0F6CFE9B}"/>
              </a:ext>
            </a:extLst>
          </p:cNvPr>
          <p:cNvSpPr txBox="1"/>
          <p:nvPr/>
        </p:nvSpPr>
        <p:spPr>
          <a:xfrm>
            <a:off x="1619550" y="2583883"/>
            <a:ext cx="5570756" cy="10153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5998" b="1" dirty="0">
                <a:ln w="12700">
                  <a:solidFill>
                    <a:srgbClr val="000000">
                      <a:lumMod val="85000"/>
                      <a:lumOff val="15000"/>
                    </a:srgbClr>
                  </a:solidFill>
                </a:ln>
                <a:solidFill>
                  <a:schemeClr val="accent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直播营销与运营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C40C8E2A-049B-3A4B-AEC4-D540F53508A3}"/>
              </a:ext>
            </a:extLst>
          </p:cNvPr>
          <p:cNvSpPr txBox="1"/>
          <p:nvPr/>
        </p:nvSpPr>
        <p:spPr>
          <a:xfrm>
            <a:off x="1102315" y="1086487"/>
            <a:ext cx="4715137" cy="7075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r>
              <a:rPr kumimoji="1" lang="en-US" altLang="zh-CN" sz="3998" b="1" dirty="0">
                <a:latin typeface="优设标题黑" panose="00000500000000000000" pitchFamily="2" charset="-122"/>
                <a:ea typeface="优设标题黑" panose="00000500000000000000" pitchFamily="2" charset="-122"/>
              </a:rPr>
              <a:t>LIVE BROADCAST</a:t>
            </a:r>
            <a:endParaRPr kumimoji="1" lang="zh-CN" altLang="en-US" sz="3998" b="1" dirty="0"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pic>
        <p:nvPicPr>
          <p:cNvPr id="13" name="图片 12">
            <a:extLst>
              <a:ext uri="{FF2B5EF4-FFF2-40B4-BE49-F238E27FC236}">
                <a16:creationId xmlns:a16="http://schemas.microsoft.com/office/drawing/2014/main" id="{F422BDFB-9868-7648-A9D7-8C9FDFED712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500975" y="1951166"/>
            <a:ext cx="3865120" cy="3251508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2F100631-D62C-4371-94E8-AAD8994F5CB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9550" y="5058791"/>
            <a:ext cx="1342603" cy="915296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41DF3F60-592E-4FCA-B791-AAFBC827A0C2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6718" y="1860840"/>
            <a:ext cx="1741975" cy="174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167340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3" grpId="0"/>
    </p:bldLst>
  </p:timing>
  <p:extLst>
    <p:ext uri="{E180D4A7-C9FB-4DFB-919C-405C955672EB}">
      <p14:showEvtLst xmlns:p14="http://schemas.microsoft.com/office/powerpoint/2010/main">
        <p14:playEvt time="69" objId="2"/>
      </p14:showEvtLst>
    </p:ext>
  </p:extLs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椭圆形" descr="e7d195523061f1c0873f2581834ed07eb244f5dad22b65eb6BD08DA0179BC3925D5BB5399D4F185A732CCDCECE5E5937916FBF7345C160BDE1991678B941CF411EF68A8331A0174FF9D5F5D2D2EE846BA3541F009B361831CF6DCF0D32FEEFCE1CBE6EA48FC2955240B62746E91B91DC59E8BAF8691844EEC86B57A898900BFBA1AB76D9ABCE0CC0">
            <a:extLst>
              <a:ext uri="{FF2B5EF4-FFF2-40B4-BE49-F238E27FC236}">
                <a16:creationId xmlns:a16="http://schemas.microsoft.com/office/drawing/2014/main" id="{FB1247B5-D08C-C915-DD95-2E206E2B62CC}"/>
              </a:ext>
            </a:extLst>
          </p:cNvPr>
          <p:cNvSpPr/>
          <p:nvPr/>
        </p:nvSpPr>
        <p:spPr>
          <a:xfrm>
            <a:off x="6246339" y="11952014"/>
            <a:ext cx="8157582" cy="102796"/>
          </a:xfrm>
          <a:prstGeom prst="ellipse">
            <a:avLst/>
          </a:prstGeom>
          <a:gradFill>
            <a:gsLst>
              <a:gs pos="0">
                <a:srgbClr val="000000"/>
              </a:gs>
              <a:gs pos="100000">
                <a:srgbClr val="000000">
                  <a:alpha val="0"/>
                </a:srgbClr>
              </a:gs>
            </a:gsLst>
            <a:path>
              <a:fillToRect l="50000" t="50000" r="50000" b="50000"/>
            </a:path>
          </a:gra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pic>
        <p:nvPicPr>
          <p:cNvPr id="18" name="display_hardware__cql9kavlt4ya_large_2x-w1014.png" descr="e7d195523061f1c0873f2581834ed07eb244f5dad22b65eb6BD08DA0179BC3925D5BB5399D4F185A732CCDCECE5E5937916FBF7345C160BDE1991678B941CF411EF68A8331A0174FF9D5F5D2D2EE846BA3541F009B361831CF6DCF0D32FEEFCE1CBE6EA48FC2955240B62746E91B91DC59E8BAF8691844EEC86B57A898900BFBA1AB76D9ABCE0CC0">
            <a:extLst>
              <a:ext uri="{FF2B5EF4-FFF2-40B4-BE49-F238E27FC236}">
                <a16:creationId xmlns:a16="http://schemas.microsoft.com/office/drawing/2014/main" id="{C29AC04A-4FAE-A3F3-8C6E-435C4AACF6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2068" y="1945067"/>
            <a:ext cx="4627915" cy="3903627"/>
          </a:xfrm>
          <a:prstGeom prst="rect">
            <a:avLst/>
          </a:prstGeom>
          <a:ln w="12700">
            <a:miter lim="400000"/>
          </a:ln>
        </p:spPr>
      </p:pic>
      <p:sp>
        <p:nvSpPr>
          <p:cNvPr id="21" name="全视野…" descr="e7d195523061f1c0873f2581834ed07eb244f5dad22b65eb6BD08DA0179BC3925D5BB5399D4F185A732CCDCECE5E5937916FBF7345C160BDE1991678B941CF411EF68A8331A0174FF9D5F5D2D2EE846BA3541F009B361831CF6DCF0D32FEEFCE1CBE6EA48FC2955240B62746E91B91DC59E8BAF8691844EEC86B57A898900BFBA1AB76D9ABCE0CC0">
            <a:extLst>
              <a:ext uri="{FF2B5EF4-FFF2-40B4-BE49-F238E27FC236}">
                <a16:creationId xmlns:a16="http://schemas.microsoft.com/office/drawing/2014/main" id="{222A8475-2834-F78E-77B8-3EC02218BE8B}"/>
              </a:ext>
            </a:extLst>
          </p:cNvPr>
          <p:cNvSpPr txBox="1"/>
          <p:nvPr/>
        </p:nvSpPr>
        <p:spPr>
          <a:xfrm>
            <a:off x="6763277" y="2899021"/>
            <a:ext cx="4802994" cy="76739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anchor="ctr">
            <a:spAutoFit/>
          </a:bodyPr>
          <a:lstStyle/>
          <a:p>
            <a:pPr algn="l">
              <a:lnSpc>
                <a:spcPct val="90000"/>
              </a:lnSpc>
              <a:defRPr sz="10000" b="1" cap="all">
                <a:solidFill>
                  <a:srgbClr val="FFFFFF"/>
                </a:solidFill>
                <a:latin typeface="Microsoft YaHei"/>
                <a:ea typeface="Microsoft YaHei"/>
                <a:cs typeface="Microsoft YaHei"/>
                <a:sym typeface="Microsoft YaHei"/>
              </a:defRPr>
            </a:pPr>
            <a:endParaRPr sz="4800" dirty="0">
              <a:solidFill>
                <a:srgbClr val="C00000"/>
              </a:solidFill>
            </a:endParaRPr>
          </a:p>
        </p:txBody>
      </p:sp>
      <p:pic>
        <p:nvPicPr>
          <p:cNvPr id="22" name="图像" descr="e7d195523061f1c0873f2581834ed07eb244f5dad22b65eb6BD08DA0179BC3925D5BB5399D4F185A732CCDCECE5E5937916FBF7345C160BDE1991678B941CF411EF68A8331A0174FF9D5F5D2D2EE846BA3541F009B361831CF6DCF0D32FEEFCE1CBE6EA48FC2955240B62746E91B91DC59E8BAF8691844EEC86B57A898900BFBA1AB76D9ABCE0CC0">
            <a:extLst>
              <a:ext uri="{FF2B5EF4-FFF2-40B4-BE49-F238E27FC236}">
                <a16:creationId xmlns:a16="http://schemas.microsoft.com/office/drawing/2014/main" id="{F6190D8E-E308-9D0C-4E0F-840EA600259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329229">
            <a:off x="9447152" y="1297800"/>
            <a:ext cx="542736" cy="339210"/>
          </a:xfrm>
          <a:prstGeom prst="rect">
            <a:avLst/>
          </a:prstGeom>
          <a:ln w="12700">
            <a:miter lim="400000"/>
          </a:ln>
        </p:spPr>
      </p:pic>
      <p:pic>
        <p:nvPicPr>
          <p:cNvPr id="23" name="图像" descr="e7d195523061f1c0873f2581834ed07eb244f5dad22b65eb6BD08DA0179BC3925D5BB5399D4F185A732CCDCECE5E5937916FBF7345C160BDE1991678B941CF411EF68A8331A0174FF9D5F5D2D2EE846BA3541F009B361831CF6DCF0D32FEEFCE1CBE6EA48FC2955240B62746E91B91DC59E8BAF8691844EEC86B57A898900BFBA1AB76D9ABCE0CC0">
            <a:extLst>
              <a:ext uri="{FF2B5EF4-FFF2-40B4-BE49-F238E27FC236}">
                <a16:creationId xmlns:a16="http://schemas.microsoft.com/office/drawing/2014/main" id="{92ED1BBD-347F-D132-BA36-997CE12188DD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658196">
            <a:off x="10580758" y="1748097"/>
            <a:ext cx="530562" cy="402222"/>
          </a:xfrm>
          <a:prstGeom prst="rect">
            <a:avLst/>
          </a:prstGeom>
          <a:ln w="12700">
            <a:miter lim="400000"/>
          </a:ln>
        </p:spPr>
      </p:pic>
      <p:pic>
        <p:nvPicPr>
          <p:cNvPr id="24" name="图像" descr="e7d195523061f1c0873f2581834ed07eb244f5dad22b65eb6BD08DA0179BC3925D5BB5399D4F185A732CCDCECE5E5937916FBF7345C160BDE1991678B941CF411EF68A8331A0174FF9D5F5D2D2EE846BA3541F009B361831CF6DCF0D32FEEFCE1CBE6EA48FC2955240B62746E91B91DC59E8BAF8691844EEC86B57A898900BFBA1AB76D9ABCE0CC0">
            <a:extLst>
              <a:ext uri="{FF2B5EF4-FFF2-40B4-BE49-F238E27FC236}">
                <a16:creationId xmlns:a16="http://schemas.microsoft.com/office/drawing/2014/main" id="{222DAC89-7F72-76E5-3F28-CB968DE0767C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186982">
            <a:off x="10286492" y="1061648"/>
            <a:ext cx="478132" cy="478132"/>
          </a:xfrm>
          <a:prstGeom prst="rect">
            <a:avLst/>
          </a:prstGeom>
          <a:ln w="12700">
            <a:miter lim="400000"/>
          </a:ln>
        </p:spPr>
      </p:pic>
      <p:sp>
        <p:nvSpPr>
          <p:cNvPr id="26" name="文本框 25">
            <a:extLst>
              <a:ext uri="{FF2B5EF4-FFF2-40B4-BE49-F238E27FC236}">
                <a16:creationId xmlns:a16="http://schemas.microsoft.com/office/drawing/2014/main" id="{FFB8DF5F-1939-3774-E6EA-F6AF99242E6E}"/>
              </a:ext>
            </a:extLst>
          </p:cNvPr>
          <p:cNvSpPr txBox="1"/>
          <p:nvPr/>
        </p:nvSpPr>
        <p:spPr>
          <a:xfrm>
            <a:off x="5829983" y="2154061"/>
            <a:ext cx="5054077" cy="336694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/>
              <a:t>（</a:t>
            </a:r>
            <a:r>
              <a:rPr lang="en-US" altLang="zh-CN" dirty="0"/>
              <a:t>1</a:t>
            </a:r>
            <a:r>
              <a:rPr lang="zh-CN" altLang="en-US" dirty="0"/>
              <a:t>）制定直播渠道策略</a:t>
            </a:r>
          </a:p>
          <a:p>
            <a:pPr>
              <a:lnSpc>
                <a:spcPct val="150000"/>
              </a:lnSpc>
            </a:pPr>
            <a:r>
              <a:rPr lang="zh-CN" altLang="en-US" dirty="0"/>
              <a:t>（</a:t>
            </a:r>
            <a:r>
              <a:rPr lang="en-US" altLang="zh-CN" dirty="0"/>
              <a:t>2</a:t>
            </a:r>
            <a:r>
              <a:rPr lang="zh-CN" altLang="en-US" dirty="0"/>
              <a:t>）负责直播运营工作。</a:t>
            </a:r>
            <a:endParaRPr lang="en-US" altLang="zh-CN" dirty="0"/>
          </a:p>
          <a:p>
            <a:pPr>
              <a:lnSpc>
                <a:spcPct val="150000"/>
              </a:lnSpc>
            </a:pPr>
            <a:r>
              <a:rPr lang="zh-CN" altLang="en-US" dirty="0"/>
              <a:t>（</a:t>
            </a:r>
            <a:r>
              <a:rPr lang="en-US" altLang="zh-CN" dirty="0"/>
              <a:t>3</a:t>
            </a:r>
            <a:r>
              <a:rPr lang="zh-CN" altLang="en-US" dirty="0"/>
              <a:t>）负责整场直播的运营。</a:t>
            </a:r>
          </a:p>
          <a:p>
            <a:pPr>
              <a:lnSpc>
                <a:spcPct val="150000"/>
              </a:lnSpc>
            </a:pPr>
            <a:r>
              <a:rPr lang="zh-CN" altLang="en-US" dirty="0"/>
              <a:t>（</a:t>
            </a:r>
            <a:r>
              <a:rPr lang="en-US" altLang="zh-CN" dirty="0"/>
              <a:t>4</a:t>
            </a:r>
            <a:r>
              <a:rPr lang="zh-CN" altLang="en-US" dirty="0"/>
              <a:t>）管理直播运营团队。</a:t>
            </a:r>
          </a:p>
          <a:p>
            <a:pPr>
              <a:lnSpc>
                <a:spcPct val="150000"/>
              </a:lnSpc>
            </a:pPr>
            <a:r>
              <a:rPr lang="zh-CN" altLang="en-US" dirty="0"/>
              <a:t>（</a:t>
            </a:r>
            <a:r>
              <a:rPr lang="en-US" altLang="zh-CN" dirty="0"/>
              <a:t>5</a:t>
            </a:r>
            <a:r>
              <a:rPr lang="zh-CN" altLang="en-US" dirty="0"/>
              <a:t>）优化直播体验</a:t>
            </a:r>
          </a:p>
          <a:p>
            <a:pPr>
              <a:lnSpc>
                <a:spcPct val="150000"/>
              </a:lnSpc>
            </a:pPr>
            <a:r>
              <a:rPr lang="zh-CN" altLang="en-US" dirty="0"/>
              <a:t>（</a:t>
            </a:r>
            <a:r>
              <a:rPr lang="en-US" altLang="zh-CN" dirty="0"/>
              <a:t>6</a:t>
            </a:r>
            <a:r>
              <a:rPr lang="zh-CN" altLang="en-US" dirty="0"/>
              <a:t>）监控直播平台的运营情况</a:t>
            </a:r>
          </a:p>
          <a:p>
            <a:pPr>
              <a:lnSpc>
                <a:spcPct val="150000"/>
              </a:lnSpc>
            </a:pPr>
            <a:r>
              <a:rPr lang="zh-CN" altLang="en-US" dirty="0"/>
              <a:t>（</a:t>
            </a:r>
            <a:r>
              <a:rPr lang="en-US" altLang="zh-CN" dirty="0"/>
              <a:t>7</a:t>
            </a:r>
            <a:r>
              <a:rPr lang="zh-CN" altLang="en-US" dirty="0"/>
              <a:t>）复盘</a:t>
            </a:r>
          </a:p>
          <a:p>
            <a:pPr>
              <a:lnSpc>
                <a:spcPct val="150000"/>
              </a:lnSpc>
            </a:pPr>
            <a:r>
              <a:rPr lang="zh-CN" altLang="en-US" dirty="0"/>
              <a:t>（</a:t>
            </a:r>
            <a:r>
              <a:rPr lang="en-US" altLang="zh-CN" dirty="0"/>
              <a:t>8</a:t>
            </a:r>
            <a:r>
              <a:rPr lang="zh-CN" altLang="en-US" dirty="0"/>
              <a:t>）视频运营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2F82B370-E142-7780-F1E8-E3A17B519EE3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2972" y="1560346"/>
            <a:ext cx="4489167" cy="3379346"/>
          </a:xfrm>
          <a:prstGeom prst="rect">
            <a:avLst/>
          </a:prstGeom>
        </p:spPr>
      </p:pic>
      <p:sp>
        <p:nvSpPr>
          <p:cNvPr id="27" name="613131">
            <a:extLst>
              <a:ext uri="{FF2B5EF4-FFF2-40B4-BE49-F238E27FC236}">
                <a16:creationId xmlns:a16="http://schemas.microsoft.com/office/drawing/2014/main" id="{70CB9AF8-8C52-55BD-42E3-EB07AE1A3980}"/>
              </a:ext>
            </a:extLst>
          </p:cNvPr>
          <p:cNvSpPr/>
          <p:nvPr/>
        </p:nvSpPr>
        <p:spPr>
          <a:xfrm>
            <a:off x="5946191" y="1175626"/>
            <a:ext cx="1313180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914034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400" dirty="0">
                <a:solidFill>
                  <a:srgbClr val="C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运营</a:t>
            </a:r>
          </a:p>
        </p:txBody>
      </p:sp>
    </p:spTree>
    <p:extLst>
      <p:ext uri="{BB962C8B-B14F-4D97-AF65-F5344CB8AC3E}">
        <p14:creationId xmlns:p14="http://schemas.microsoft.com/office/powerpoint/2010/main" val="2303354956"/>
      </p:ext>
    </p:extLst>
  </p:cSld>
  <p:clrMapOvr>
    <a:masterClrMapping/>
  </p:clrMapOvr>
  <p:transition spd="slow">
    <p:wip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椭圆形" descr="e7d195523061f1c0873f2581834ed07eb244f5dad22b65eb6BD08DA0179BC3925D5BB5399D4F185A732CCDCECE5E5937916FBF7345C160BDE1991678B941CF411EF68A8331A0174FF9D5F5D2D2EE846BA3541F009B361831CF6DCF0D32FEEFCE1CBE6EA48FC2955240B62746E91B91DC59E8BAF8691844EEC86B57A898900BFBA1AB76D9ABCE0CC0">
            <a:extLst>
              <a:ext uri="{FF2B5EF4-FFF2-40B4-BE49-F238E27FC236}">
                <a16:creationId xmlns:a16="http://schemas.microsoft.com/office/drawing/2014/main" id="{FB1247B5-D08C-C915-DD95-2E206E2B62CC}"/>
              </a:ext>
            </a:extLst>
          </p:cNvPr>
          <p:cNvSpPr/>
          <p:nvPr/>
        </p:nvSpPr>
        <p:spPr>
          <a:xfrm>
            <a:off x="6246339" y="11952014"/>
            <a:ext cx="8157582" cy="102796"/>
          </a:xfrm>
          <a:prstGeom prst="ellipse">
            <a:avLst/>
          </a:prstGeom>
          <a:gradFill>
            <a:gsLst>
              <a:gs pos="0">
                <a:srgbClr val="000000"/>
              </a:gs>
              <a:gs pos="100000">
                <a:srgbClr val="000000">
                  <a:alpha val="0"/>
                </a:srgbClr>
              </a:gs>
            </a:gsLst>
            <a:path>
              <a:fillToRect l="50000" t="50000" r="50000" b="50000"/>
            </a:path>
          </a:gra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pic>
        <p:nvPicPr>
          <p:cNvPr id="18" name="display_hardware__cql9kavlt4ya_large_2x-w1014.png" descr="e7d195523061f1c0873f2581834ed07eb244f5dad22b65eb6BD08DA0179BC3925D5BB5399D4F185A732CCDCECE5E5937916FBF7345C160BDE1991678B941CF411EF68A8331A0174FF9D5F5D2D2EE846BA3541F009B361831CF6DCF0D32FEEFCE1CBE6EA48FC2955240B62746E91B91DC59E8BAF8691844EEC86B57A898900BFBA1AB76D9ABCE0CC0">
            <a:extLst>
              <a:ext uri="{FF2B5EF4-FFF2-40B4-BE49-F238E27FC236}">
                <a16:creationId xmlns:a16="http://schemas.microsoft.com/office/drawing/2014/main" id="{C29AC04A-4FAE-A3F3-8C6E-435C4AACF6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2068" y="1945067"/>
            <a:ext cx="4627915" cy="3903627"/>
          </a:xfrm>
          <a:prstGeom prst="rect">
            <a:avLst/>
          </a:prstGeom>
          <a:ln w="12700">
            <a:miter lim="400000"/>
          </a:ln>
        </p:spPr>
      </p:pic>
      <p:sp>
        <p:nvSpPr>
          <p:cNvPr id="21" name="全视野…" descr="e7d195523061f1c0873f2581834ed07eb244f5dad22b65eb6BD08DA0179BC3925D5BB5399D4F185A732CCDCECE5E5937916FBF7345C160BDE1991678B941CF411EF68A8331A0174FF9D5F5D2D2EE846BA3541F009B361831CF6DCF0D32FEEFCE1CBE6EA48FC2955240B62746E91B91DC59E8BAF8691844EEC86B57A898900BFBA1AB76D9ABCE0CC0">
            <a:extLst>
              <a:ext uri="{FF2B5EF4-FFF2-40B4-BE49-F238E27FC236}">
                <a16:creationId xmlns:a16="http://schemas.microsoft.com/office/drawing/2014/main" id="{222A8475-2834-F78E-77B8-3EC02218BE8B}"/>
              </a:ext>
            </a:extLst>
          </p:cNvPr>
          <p:cNvSpPr txBox="1"/>
          <p:nvPr/>
        </p:nvSpPr>
        <p:spPr>
          <a:xfrm>
            <a:off x="6763277" y="2899021"/>
            <a:ext cx="4802994" cy="76739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50800" tIns="50800" rIns="50800" bIns="50800" anchor="ctr">
            <a:spAutoFit/>
          </a:bodyPr>
          <a:lstStyle/>
          <a:p>
            <a:pPr algn="l">
              <a:lnSpc>
                <a:spcPct val="90000"/>
              </a:lnSpc>
              <a:defRPr sz="10000" b="1" cap="all">
                <a:solidFill>
                  <a:srgbClr val="FFFFFF"/>
                </a:solidFill>
                <a:latin typeface="Microsoft YaHei"/>
                <a:ea typeface="Microsoft YaHei"/>
                <a:cs typeface="Microsoft YaHei"/>
                <a:sym typeface="Microsoft YaHei"/>
              </a:defRPr>
            </a:pPr>
            <a:endParaRPr sz="4800" dirty="0">
              <a:solidFill>
                <a:srgbClr val="C00000"/>
              </a:solidFill>
            </a:endParaRPr>
          </a:p>
        </p:txBody>
      </p:sp>
      <p:pic>
        <p:nvPicPr>
          <p:cNvPr id="22" name="图像" descr="e7d195523061f1c0873f2581834ed07eb244f5dad22b65eb6BD08DA0179BC3925D5BB5399D4F185A732CCDCECE5E5937916FBF7345C160BDE1991678B941CF411EF68A8331A0174FF9D5F5D2D2EE846BA3541F009B361831CF6DCF0D32FEEFCE1CBE6EA48FC2955240B62746E91B91DC59E8BAF8691844EEC86B57A898900BFBA1AB76D9ABCE0CC0">
            <a:extLst>
              <a:ext uri="{FF2B5EF4-FFF2-40B4-BE49-F238E27FC236}">
                <a16:creationId xmlns:a16="http://schemas.microsoft.com/office/drawing/2014/main" id="{F6190D8E-E308-9D0C-4E0F-840EA600259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329229">
            <a:off x="9447152" y="1297800"/>
            <a:ext cx="542736" cy="339210"/>
          </a:xfrm>
          <a:prstGeom prst="rect">
            <a:avLst/>
          </a:prstGeom>
          <a:ln w="12700">
            <a:miter lim="400000"/>
          </a:ln>
        </p:spPr>
      </p:pic>
      <p:pic>
        <p:nvPicPr>
          <p:cNvPr id="23" name="图像" descr="e7d195523061f1c0873f2581834ed07eb244f5dad22b65eb6BD08DA0179BC3925D5BB5399D4F185A732CCDCECE5E5937916FBF7345C160BDE1991678B941CF411EF68A8331A0174FF9D5F5D2D2EE846BA3541F009B361831CF6DCF0D32FEEFCE1CBE6EA48FC2955240B62746E91B91DC59E8BAF8691844EEC86B57A898900BFBA1AB76D9ABCE0CC0">
            <a:extLst>
              <a:ext uri="{FF2B5EF4-FFF2-40B4-BE49-F238E27FC236}">
                <a16:creationId xmlns:a16="http://schemas.microsoft.com/office/drawing/2014/main" id="{92ED1BBD-347F-D132-BA36-997CE12188DD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658196">
            <a:off x="10580758" y="1748097"/>
            <a:ext cx="530562" cy="402222"/>
          </a:xfrm>
          <a:prstGeom prst="rect">
            <a:avLst/>
          </a:prstGeom>
          <a:ln w="12700">
            <a:miter lim="400000"/>
          </a:ln>
        </p:spPr>
      </p:pic>
      <p:pic>
        <p:nvPicPr>
          <p:cNvPr id="24" name="图像" descr="e7d195523061f1c0873f2581834ed07eb244f5dad22b65eb6BD08DA0179BC3925D5BB5399D4F185A732CCDCECE5E5937916FBF7345C160BDE1991678B941CF411EF68A8331A0174FF9D5F5D2D2EE846BA3541F009B361831CF6DCF0D32FEEFCE1CBE6EA48FC2955240B62746E91B91DC59E8BAF8691844EEC86B57A898900BFBA1AB76D9ABCE0CC0">
            <a:extLst>
              <a:ext uri="{FF2B5EF4-FFF2-40B4-BE49-F238E27FC236}">
                <a16:creationId xmlns:a16="http://schemas.microsoft.com/office/drawing/2014/main" id="{222DAC89-7F72-76E5-3F28-CB968DE0767C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186982">
            <a:off x="10286492" y="1061648"/>
            <a:ext cx="478132" cy="478132"/>
          </a:xfrm>
          <a:prstGeom prst="rect">
            <a:avLst/>
          </a:prstGeom>
          <a:ln w="12700">
            <a:miter lim="400000"/>
          </a:ln>
        </p:spPr>
      </p:pic>
      <p:sp>
        <p:nvSpPr>
          <p:cNvPr id="26" name="文本框 25">
            <a:extLst>
              <a:ext uri="{FF2B5EF4-FFF2-40B4-BE49-F238E27FC236}">
                <a16:creationId xmlns:a16="http://schemas.microsoft.com/office/drawing/2014/main" id="{FFB8DF5F-1939-3774-E6EA-F6AF99242E6E}"/>
              </a:ext>
            </a:extLst>
          </p:cNvPr>
          <p:cNvSpPr txBox="1"/>
          <p:nvPr/>
        </p:nvSpPr>
        <p:spPr>
          <a:xfrm>
            <a:off x="5829983" y="2154061"/>
            <a:ext cx="5054077" cy="25359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/>
              <a:t>（</a:t>
            </a:r>
            <a:r>
              <a:rPr lang="en-US" altLang="zh-CN" dirty="0"/>
              <a:t>1</a:t>
            </a:r>
            <a:r>
              <a:rPr lang="zh-CN" altLang="en-US" dirty="0"/>
              <a:t>）开播前进行软件、硬件的调试。</a:t>
            </a:r>
          </a:p>
          <a:p>
            <a:pPr>
              <a:lnSpc>
                <a:spcPct val="150000"/>
              </a:lnSpc>
            </a:pPr>
            <a:r>
              <a:rPr lang="zh-CN" altLang="en-US" dirty="0"/>
              <a:t>（</a:t>
            </a:r>
            <a:r>
              <a:rPr lang="en-US" altLang="zh-CN" dirty="0"/>
              <a:t>2</a:t>
            </a:r>
            <a:r>
              <a:rPr lang="zh-CN" altLang="en-US" dirty="0"/>
              <a:t>）操作直播后台、控制整场直播节奏。</a:t>
            </a:r>
          </a:p>
          <a:p>
            <a:pPr>
              <a:lnSpc>
                <a:spcPct val="150000"/>
              </a:lnSpc>
            </a:pPr>
            <a:r>
              <a:rPr lang="zh-CN" altLang="en-US" dirty="0"/>
              <a:t>（</a:t>
            </a:r>
            <a:r>
              <a:rPr lang="en-US" altLang="zh-CN" dirty="0"/>
              <a:t>3</a:t>
            </a:r>
            <a:r>
              <a:rPr lang="zh-CN" altLang="en-US" dirty="0"/>
              <a:t>）在直播提到优惠链接时及时上链接、改价。</a:t>
            </a:r>
          </a:p>
          <a:p>
            <a:pPr>
              <a:lnSpc>
                <a:spcPct val="150000"/>
              </a:lnSpc>
            </a:pPr>
            <a:r>
              <a:rPr lang="zh-CN" altLang="en-US" dirty="0"/>
              <a:t>（</a:t>
            </a:r>
            <a:r>
              <a:rPr lang="en-US" altLang="zh-CN" dirty="0"/>
              <a:t>4</a:t>
            </a:r>
            <a:r>
              <a:rPr lang="zh-CN" altLang="en-US" dirty="0"/>
              <a:t>）直播中要实时监控直播间留言。</a:t>
            </a:r>
          </a:p>
          <a:p>
            <a:pPr>
              <a:lnSpc>
                <a:spcPct val="150000"/>
              </a:lnSpc>
            </a:pPr>
            <a:r>
              <a:rPr lang="zh-CN" altLang="en-US" dirty="0"/>
              <a:t>（</a:t>
            </a:r>
            <a:r>
              <a:rPr lang="en-US" altLang="zh-CN" dirty="0"/>
              <a:t>5</a:t>
            </a:r>
            <a:r>
              <a:rPr lang="zh-CN" altLang="en-US" dirty="0"/>
              <a:t>）关注直播台前的指令、直播后台的数据，进行库存核对，以防产品超卖。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2F82B370-E142-7780-F1E8-E3A17B519EE3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2972" y="1560346"/>
            <a:ext cx="4489167" cy="3379346"/>
          </a:xfrm>
          <a:prstGeom prst="rect">
            <a:avLst/>
          </a:prstGeom>
        </p:spPr>
      </p:pic>
      <p:sp>
        <p:nvSpPr>
          <p:cNvPr id="27" name="613131">
            <a:extLst>
              <a:ext uri="{FF2B5EF4-FFF2-40B4-BE49-F238E27FC236}">
                <a16:creationId xmlns:a16="http://schemas.microsoft.com/office/drawing/2014/main" id="{70CB9AF8-8C52-55BD-42E3-EB07AE1A3980}"/>
              </a:ext>
            </a:extLst>
          </p:cNvPr>
          <p:cNvSpPr/>
          <p:nvPr/>
        </p:nvSpPr>
        <p:spPr>
          <a:xfrm>
            <a:off x="5915367" y="1153884"/>
            <a:ext cx="3005951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914034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400" dirty="0">
                <a:solidFill>
                  <a:srgbClr val="C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场控和中控</a:t>
            </a:r>
          </a:p>
        </p:txBody>
      </p:sp>
    </p:spTree>
    <p:extLst>
      <p:ext uri="{BB962C8B-B14F-4D97-AF65-F5344CB8AC3E}">
        <p14:creationId xmlns:p14="http://schemas.microsoft.com/office/powerpoint/2010/main" val="1905099199"/>
      </p:ext>
    </p:extLst>
  </p:cSld>
  <p:clrMapOvr>
    <a:masterClrMapping/>
  </p:clrMapOvr>
  <p:transition spd="slow">
    <p:wip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椭圆形" descr="e7d195523061f1c0873f2581834ed07eb244f5dad22b65eb6BD08DA0179BC3925D5BB5399D4F185A732CCDCECE5E5937916FBF7345C160BDE1991678B941CF411EF68A8331A0174FF9D5F5D2D2EE846BA3541F009B361831CF6DCF0D32FEEFCE1CBE6EA48FC2955240B62746E91B91DC59E8BAF8691844EEC86B57A898900BFBA1AB76D9ABCE0CC0">
            <a:extLst>
              <a:ext uri="{FF2B5EF4-FFF2-40B4-BE49-F238E27FC236}">
                <a16:creationId xmlns:a16="http://schemas.microsoft.com/office/drawing/2014/main" id="{FB1247B5-D08C-C915-DD95-2E206E2B62CC}"/>
              </a:ext>
            </a:extLst>
          </p:cNvPr>
          <p:cNvSpPr/>
          <p:nvPr/>
        </p:nvSpPr>
        <p:spPr>
          <a:xfrm>
            <a:off x="6246339" y="11952014"/>
            <a:ext cx="8157582" cy="102796"/>
          </a:xfrm>
          <a:prstGeom prst="ellipse">
            <a:avLst/>
          </a:prstGeom>
          <a:gradFill>
            <a:gsLst>
              <a:gs pos="0">
                <a:srgbClr val="000000"/>
              </a:gs>
              <a:gs pos="100000">
                <a:srgbClr val="000000">
                  <a:alpha val="0"/>
                </a:srgbClr>
              </a:gs>
            </a:gsLst>
            <a:path>
              <a:fillToRect l="50000" t="50000" r="50000" b="50000"/>
            </a:path>
          </a:gra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21" name="全视野…" descr="e7d195523061f1c0873f2581834ed07eb244f5dad22b65eb6BD08DA0179BC3925D5BB5399D4F185A732CCDCECE5E5937916FBF7345C160BDE1991678B941CF411EF68A8331A0174FF9D5F5D2D2EE846BA3541F009B361831CF6DCF0D32FEEFCE1CBE6EA48FC2955240B62746E91B91DC59E8BAF8691844EEC86B57A898900BFBA1AB76D9ABCE0CC0">
            <a:extLst>
              <a:ext uri="{FF2B5EF4-FFF2-40B4-BE49-F238E27FC236}">
                <a16:creationId xmlns:a16="http://schemas.microsoft.com/office/drawing/2014/main" id="{222A8475-2834-F78E-77B8-3EC02218BE8B}"/>
              </a:ext>
            </a:extLst>
          </p:cNvPr>
          <p:cNvSpPr txBox="1"/>
          <p:nvPr/>
        </p:nvSpPr>
        <p:spPr>
          <a:xfrm>
            <a:off x="6763277" y="2899021"/>
            <a:ext cx="4802994" cy="76739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anchor="ctr">
            <a:spAutoFit/>
          </a:bodyPr>
          <a:lstStyle/>
          <a:p>
            <a:pPr algn="l">
              <a:lnSpc>
                <a:spcPct val="90000"/>
              </a:lnSpc>
              <a:defRPr sz="10000" b="1" cap="all">
                <a:solidFill>
                  <a:srgbClr val="FFFFFF"/>
                </a:solidFill>
                <a:latin typeface="Microsoft YaHei"/>
                <a:ea typeface="Microsoft YaHei"/>
                <a:cs typeface="Microsoft YaHei"/>
                <a:sym typeface="Microsoft YaHei"/>
              </a:defRPr>
            </a:pPr>
            <a:endParaRPr sz="4800" dirty="0">
              <a:solidFill>
                <a:srgbClr val="C00000"/>
              </a:solidFill>
            </a:endParaRPr>
          </a:p>
        </p:txBody>
      </p:sp>
      <p:pic>
        <p:nvPicPr>
          <p:cNvPr id="22" name="图像" descr="e7d195523061f1c0873f2581834ed07eb244f5dad22b65eb6BD08DA0179BC3925D5BB5399D4F185A732CCDCECE5E5937916FBF7345C160BDE1991678B941CF411EF68A8331A0174FF9D5F5D2D2EE846BA3541F009B361831CF6DCF0D32FEEFCE1CBE6EA48FC2955240B62746E91B91DC59E8BAF8691844EEC86B57A898900BFBA1AB76D9ABCE0CC0">
            <a:extLst>
              <a:ext uri="{FF2B5EF4-FFF2-40B4-BE49-F238E27FC236}">
                <a16:creationId xmlns:a16="http://schemas.microsoft.com/office/drawing/2014/main" id="{F6190D8E-E308-9D0C-4E0F-840EA600259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329229">
            <a:off x="9447152" y="1297800"/>
            <a:ext cx="542736" cy="339210"/>
          </a:xfrm>
          <a:prstGeom prst="rect">
            <a:avLst/>
          </a:prstGeom>
          <a:ln w="12700">
            <a:miter lim="400000"/>
          </a:ln>
        </p:spPr>
      </p:pic>
      <p:pic>
        <p:nvPicPr>
          <p:cNvPr id="23" name="图像" descr="e7d195523061f1c0873f2581834ed07eb244f5dad22b65eb6BD08DA0179BC3925D5BB5399D4F185A732CCDCECE5E5937916FBF7345C160BDE1991678B941CF411EF68A8331A0174FF9D5F5D2D2EE846BA3541F009B361831CF6DCF0D32FEEFCE1CBE6EA48FC2955240B62746E91B91DC59E8BAF8691844EEC86B57A898900BFBA1AB76D9ABCE0CC0">
            <a:extLst>
              <a:ext uri="{FF2B5EF4-FFF2-40B4-BE49-F238E27FC236}">
                <a16:creationId xmlns:a16="http://schemas.microsoft.com/office/drawing/2014/main" id="{92ED1BBD-347F-D132-BA36-997CE12188D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658196">
            <a:off x="10580758" y="1748097"/>
            <a:ext cx="530562" cy="402222"/>
          </a:xfrm>
          <a:prstGeom prst="rect">
            <a:avLst/>
          </a:prstGeom>
          <a:ln w="12700">
            <a:miter lim="400000"/>
          </a:ln>
        </p:spPr>
      </p:pic>
      <p:pic>
        <p:nvPicPr>
          <p:cNvPr id="24" name="图像" descr="e7d195523061f1c0873f2581834ed07eb244f5dad22b65eb6BD08DA0179BC3925D5BB5399D4F185A732CCDCECE5E5937916FBF7345C160BDE1991678B941CF411EF68A8331A0174FF9D5F5D2D2EE846BA3541F009B361831CF6DCF0D32FEEFCE1CBE6EA48FC2955240B62746E91B91DC59E8BAF8691844EEC86B57A898900BFBA1AB76D9ABCE0CC0">
            <a:extLst>
              <a:ext uri="{FF2B5EF4-FFF2-40B4-BE49-F238E27FC236}">
                <a16:creationId xmlns:a16="http://schemas.microsoft.com/office/drawing/2014/main" id="{222DAC89-7F72-76E5-3F28-CB968DE0767C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186982">
            <a:off x="10286492" y="1061648"/>
            <a:ext cx="478132" cy="478132"/>
          </a:xfrm>
          <a:prstGeom prst="rect">
            <a:avLst/>
          </a:prstGeom>
          <a:ln w="12700">
            <a:miter lim="400000"/>
          </a:ln>
        </p:spPr>
      </p:pic>
      <p:sp>
        <p:nvSpPr>
          <p:cNvPr id="26" name="文本框 25">
            <a:extLst>
              <a:ext uri="{FF2B5EF4-FFF2-40B4-BE49-F238E27FC236}">
                <a16:creationId xmlns:a16="http://schemas.microsoft.com/office/drawing/2014/main" id="{FFB8DF5F-1939-3774-E6EA-F6AF99242E6E}"/>
              </a:ext>
            </a:extLst>
          </p:cNvPr>
          <p:cNvSpPr txBox="1"/>
          <p:nvPr/>
        </p:nvSpPr>
        <p:spPr>
          <a:xfrm>
            <a:off x="5829983" y="2154061"/>
            <a:ext cx="5054077" cy="25359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/>
              <a:t>（</a:t>
            </a:r>
            <a:r>
              <a:rPr lang="en-US" altLang="zh-CN" dirty="0"/>
              <a:t>1</a:t>
            </a:r>
            <a:r>
              <a:rPr lang="zh-CN" altLang="en-US" dirty="0"/>
              <a:t>）负责直播中客户的售后售前问题的解答。</a:t>
            </a:r>
          </a:p>
          <a:p>
            <a:pPr>
              <a:lnSpc>
                <a:spcPct val="150000"/>
              </a:lnSpc>
            </a:pPr>
            <a:r>
              <a:rPr lang="zh-CN" altLang="en-US" dirty="0"/>
              <a:t>（</a:t>
            </a:r>
            <a:r>
              <a:rPr lang="en-US" altLang="zh-CN" dirty="0"/>
              <a:t>2</a:t>
            </a:r>
            <a:r>
              <a:rPr lang="zh-CN" altLang="en-US" dirty="0"/>
              <a:t>）对问题进行分类、汇总和记录。</a:t>
            </a:r>
            <a:endParaRPr lang="en-US" altLang="zh-CN" dirty="0"/>
          </a:p>
          <a:p>
            <a:pPr>
              <a:lnSpc>
                <a:spcPct val="150000"/>
              </a:lnSpc>
            </a:pPr>
            <a:r>
              <a:rPr lang="zh-CN" altLang="en-US" dirty="0"/>
              <a:t>（</a:t>
            </a:r>
            <a:r>
              <a:rPr lang="en-US" altLang="zh-CN" dirty="0"/>
              <a:t>3</a:t>
            </a:r>
            <a:r>
              <a:rPr lang="zh-CN" altLang="en-US" dirty="0"/>
              <a:t>）负责直播平台的用户投诉处理、跟进。</a:t>
            </a:r>
          </a:p>
          <a:p>
            <a:pPr>
              <a:lnSpc>
                <a:spcPct val="150000"/>
              </a:lnSpc>
            </a:pPr>
            <a:r>
              <a:rPr lang="zh-CN" altLang="en-US" dirty="0"/>
              <a:t>（</a:t>
            </a:r>
            <a:r>
              <a:rPr lang="en-US" altLang="zh-CN" dirty="0"/>
              <a:t>5</a:t>
            </a:r>
            <a:r>
              <a:rPr lang="zh-CN" altLang="en-US" dirty="0"/>
              <a:t>）对于前一天的遗留售后问题进行跟踪。</a:t>
            </a:r>
          </a:p>
          <a:p>
            <a:pPr>
              <a:lnSpc>
                <a:spcPct val="150000"/>
              </a:lnSpc>
            </a:pPr>
            <a:r>
              <a:rPr lang="zh-CN" altLang="en-US" dirty="0"/>
              <a:t>（</a:t>
            </a:r>
            <a:r>
              <a:rPr lang="en-US" altLang="zh-CN" dirty="0"/>
              <a:t>6</a:t>
            </a:r>
            <a:r>
              <a:rPr lang="zh-CN" altLang="en-US" dirty="0"/>
              <a:t>）发展维护良好的客户关系。</a:t>
            </a:r>
          </a:p>
          <a:p>
            <a:pPr>
              <a:lnSpc>
                <a:spcPct val="150000"/>
              </a:lnSpc>
            </a:pPr>
            <a:r>
              <a:rPr lang="zh-CN" altLang="en-US" dirty="0"/>
              <a:t>（</a:t>
            </a:r>
            <a:r>
              <a:rPr lang="en-US" altLang="zh-CN" dirty="0"/>
              <a:t>7</a:t>
            </a:r>
            <a:r>
              <a:rPr lang="zh-CN" altLang="en-US" dirty="0"/>
              <a:t>）定期对客服工作进行考核和评估。</a:t>
            </a:r>
          </a:p>
        </p:txBody>
      </p:sp>
      <p:sp>
        <p:nvSpPr>
          <p:cNvPr id="27" name="613131">
            <a:extLst>
              <a:ext uri="{FF2B5EF4-FFF2-40B4-BE49-F238E27FC236}">
                <a16:creationId xmlns:a16="http://schemas.microsoft.com/office/drawing/2014/main" id="{70CB9AF8-8C52-55BD-42E3-EB07AE1A3980}"/>
              </a:ext>
            </a:extLst>
          </p:cNvPr>
          <p:cNvSpPr/>
          <p:nvPr/>
        </p:nvSpPr>
        <p:spPr>
          <a:xfrm>
            <a:off x="5882074" y="1235274"/>
            <a:ext cx="1313180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914034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400" dirty="0">
                <a:solidFill>
                  <a:srgbClr val="C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客服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65F1B25B-E3E1-CCB0-B711-3C999AC74108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815"/>
          <a:stretch/>
        </p:blipFill>
        <p:spPr>
          <a:xfrm>
            <a:off x="1751394" y="1825085"/>
            <a:ext cx="3128460" cy="2915261"/>
          </a:xfrm>
          <a:prstGeom prst="rect">
            <a:avLst/>
          </a:prstGeom>
        </p:spPr>
      </p:pic>
      <p:pic>
        <p:nvPicPr>
          <p:cNvPr id="5" name="display_hardware__cql9kavlt4ya_large_2x-w1014.png" descr="e7d195523061f1c0873f2581834ed07eb244f5dad22b65eb6BD08DA0179BC3925D5BB5399D4F185A732CCDCECE5E5937916FBF7345C160BDE1991678B941CF411EF68A8331A0174FF9D5F5D2D2EE846BA3541F009B361831CF6DCF0D32FEEFCE1CBE6EA48FC2955240B62746E91B91DC59E8BAF8691844EEC86B57A898900BFBA1AB76D9ABCE0CC0">
            <a:extLst>
              <a:ext uri="{FF2B5EF4-FFF2-40B4-BE49-F238E27FC236}">
                <a16:creationId xmlns:a16="http://schemas.microsoft.com/office/drawing/2014/main" id="{D94E0AA8-AAED-F2F2-E960-45A43B450357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0011" y="2019955"/>
            <a:ext cx="4627915" cy="3903627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2841729308"/>
      </p:ext>
    </p:extLst>
  </p:cSld>
  <p:clrMapOvr>
    <a:masterClrMapping/>
  </p:clrMapOvr>
  <p:transition spd="slow">
    <p:wip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椭圆形" descr="e7d195523061f1c0873f2581834ed07eb244f5dad22b65eb6BD08DA0179BC3925D5BB5399D4F185A732CCDCECE5E5937916FBF7345C160BDE1991678B941CF411EF68A8331A0174FF9D5F5D2D2EE846BA3541F009B361831CF6DCF0D32FEEFCE1CBE6EA48FC2955240B62746E91B91DC59E8BAF8691844EEC86B57A898900BFBA1AB76D9ABCE0CC0">
            <a:extLst>
              <a:ext uri="{FF2B5EF4-FFF2-40B4-BE49-F238E27FC236}">
                <a16:creationId xmlns:a16="http://schemas.microsoft.com/office/drawing/2014/main" id="{FB1247B5-D08C-C915-DD95-2E206E2B62CC}"/>
              </a:ext>
            </a:extLst>
          </p:cNvPr>
          <p:cNvSpPr/>
          <p:nvPr/>
        </p:nvSpPr>
        <p:spPr>
          <a:xfrm>
            <a:off x="6246339" y="11952014"/>
            <a:ext cx="8157582" cy="102796"/>
          </a:xfrm>
          <a:prstGeom prst="ellipse">
            <a:avLst/>
          </a:prstGeom>
          <a:gradFill>
            <a:gsLst>
              <a:gs pos="0">
                <a:srgbClr val="000000"/>
              </a:gs>
              <a:gs pos="100000">
                <a:srgbClr val="000000">
                  <a:alpha val="0"/>
                </a:srgbClr>
              </a:gs>
            </a:gsLst>
            <a:path>
              <a:fillToRect l="50000" t="50000" r="50000" b="50000"/>
            </a:path>
          </a:gra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21" name="全视野…" descr="e7d195523061f1c0873f2581834ed07eb244f5dad22b65eb6BD08DA0179BC3925D5BB5399D4F185A732CCDCECE5E5937916FBF7345C160BDE1991678B941CF411EF68A8331A0174FF9D5F5D2D2EE846BA3541F009B361831CF6DCF0D32FEEFCE1CBE6EA48FC2955240B62746E91B91DC59E8BAF8691844EEC86B57A898900BFBA1AB76D9ABCE0CC0">
            <a:extLst>
              <a:ext uri="{FF2B5EF4-FFF2-40B4-BE49-F238E27FC236}">
                <a16:creationId xmlns:a16="http://schemas.microsoft.com/office/drawing/2014/main" id="{222A8475-2834-F78E-77B8-3EC02218BE8B}"/>
              </a:ext>
            </a:extLst>
          </p:cNvPr>
          <p:cNvSpPr txBox="1"/>
          <p:nvPr/>
        </p:nvSpPr>
        <p:spPr>
          <a:xfrm>
            <a:off x="6763277" y="2899021"/>
            <a:ext cx="4802994" cy="76739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50800" tIns="50800" rIns="50800" bIns="50800" anchor="ctr">
            <a:spAutoFit/>
          </a:bodyPr>
          <a:lstStyle/>
          <a:p>
            <a:pPr algn="l">
              <a:lnSpc>
                <a:spcPct val="90000"/>
              </a:lnSpc>
              <a:defRPr sz="10000" b="1" cap="all">
                <a:solidFill>
                  <a:srgbClr val="FFFFFF"/>
                </a:solidFill>
                <a:latin typeface="Microsoft YaHei"/>
                <a:ea typeface="Microsoft YaHei"/>
                <a:cs typeface="Microsoft YaHei"/>
                <a:sym typeface="Microsoft YaHei"/>
              </a:defRPr>
            </a:pPr>
            <a:endParaRPr sz="4800" dirty="0">
              <a:solidFill>
                <a:srgbClr val="C00000"/>
              </a:solidFill>
            </a:endParaRPr>
          </a:p>
        </p:txBody>
      </p:sp>
      <p:pic>
        <p:nvPicPr>
          <p:cNvPr id="22" name="图像" descr="e7d195523061f1c0873f2581834ed07eb244f5dad22b65eb6BD08DA0179BC3925D5BB5399D4F185A732CCDCECE5E5937916FBF7345C160BDE1991678B941CF411EF68A8331A0174FF9D5F5D2D2EE846BA3541F009B361831CF6DCF0D32FEEFCE1CBE6EA48FC2955240B62746E91B91DC59E8BAF8691844EEC86B57A898900BFBA1AB76D9ABCE0CC0">
            <a:extLst>
              <a:ext uri="{FF2B5EF4-FFF2-40B4-BE49-F238E27FC236}">
                <a16:creationId xmlns:a16="http://schemas.microsoft.com/office/drawing/2014/main" id="{F6190D8E-E308-9D0C-4E0F-840EA600259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329229">
            <a:off x="9447152" y="1297800"/>
            <a:ext cx="542736" cy="339210"/>
          </a:xfrm>
          <a:prstGeom prst="rect">
            <a:avLst/>
          </a:prstGeom>
          <a:ln w="12700">
            <a:miter lim="400000"/>
          </a:ln>
        </p:spPr>
      </p:pic>
      <p:pic>
        <p:nvPicPr>
          <p:cNvPr id="23" name="图像" descr="e7d195523061f1c0873f2581834ed07eb244f5dad22b65eb6BD08DA0179BC3925D5BB5399D4F185A732CCDCECE5E5937916FBF7345C160BDE1991678B941CF411EF68A8331A0174FF9D5F5D2D2EE846BA3541F009B361831CF6DCF0D32FEEFCE1CBE6EA48FC2955240B62746E91B91DC59E8BAF8691844EEC86B57A898900BFBA1AB76D9ABCE0CC0">
            <a:extLst>
              <a:ext uri="{FF2B5EF4-FFF2-40B4-BE49-F238E27FC236}">
                <a16:creationId xmlns:a16="http://schemas.microsoft.com/office/drawing/2014/main" id="{92ED1BBD-347F-D132-BA36-997CE12188D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658196">
            <a:off x="10580758" y="1748097"/>
            <a:ext cx="530562" cy="402222"/>
          </a:xfrm>
          <a:prstGeom prst="rect">
            <a:avLst/>
          </a:prstGeom>
          <a:ln w="12700">
            <a:miter lim="400000"/>
          </a:ln>
        </p:spPr>
      </p:pic>
      <p:pic>
        <p:nvPicPr>
          <p:cNvPr id="24" name="图像" descr="e7d195523061f1c0873f2581834ed07eb244f5dad22b65eb6BD08DA0179BC3925D5BB5399D4F185A732CCDCECE5E5937916FBF7345C160BDE1991678B941CF411EF68A8331A0174FF9D5F5D2D2EE846BA3541F009B361831CF6DCF0D32FEEFCE1CBE6EA48FC2955240B62746E91B91DC59E8BAF8691844EEC86B57A898900BFBA1AB76D9ABCE0CC0">
            <a:extLst>
              <a:ext uri="{FF2B5EF4-FFF2-40B4-BE49-F238E27FC236}">
                <a16:creationId xmlns:a16="http://schemas.microsoft.com/office/drawing/2014/main" id="{222DAC89-7F72-76E5-3F28-CB968DE0767C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186982">
            <a:off x="10286492" y="1061648"/>
            <a:ext cx="478132" cy="478132"/>
          </a:xfrm>
          <a:prstGeom prst="rect">
            <a:avLst/>
          </a:prstGeom>
          <a:ln w="12700">
            <a:miter lim="400000"/>
          </a:ln>
        </p:spPr>
      </p:pic>
      <p:sp>
        <p:nvSpPr>
          <p:cNvPr id="26" name="文本框 25">
            <a:extLst>
              <a:ext uri="{FF2B5EF4-FFF2-40B4-BE49-F238E27FC236}">
                <a16:creationId xmlns:a16="http://schemas.microsoft.com/office/drawing/2014/main" id="{FFB8DF5F-1939-3774-E6EA-F6AF99242E6E}"/>
              </a:ext>
            </a:extLst>
          </p:cNvPr>
          <p:cNvSpPr txBox="1"/>
          <p:nvPr/>
        </p:nvSpPr>
        <p:spPr>
          <a:xfrm>
            <a:off x="5879102" y="2331603"/>
            <a:ext cx="5054077" cy="27783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dirty="0"/>
              <a:t>（</a:t>
            </a:r>
            <a:r>
              <a:rPr lang="en-US" altLang="zh-CN" dirty="0"/>
              <a:t>1</a:t>
            </a:r>
            <a:r>
              <a:rPr lang="zh-CN" altLang="en-US" dirty="0"/>
              <a:t>）产品筛选</a:t>
            </a:r>
            <a:endParaRPr lang="en-US" altLang="zh-CN" dirty="0"/>
          </a:p>
          <a:p>
            <a:pPr>
              <a:lnSpc>
                <a:spcPct val="200000"/>
              </a:lnSpc>
            </a:pPr>
            <a:r>
              <a:rPr lang="zh-CN" altLang="en-US" dirty="0"/>
              <a:t>（</a:t>
            </a:r>
            <a:r>
              <a:rPr lang="en-US" altLang="zh-CN" dirty="0"/>
              <a:t>2</a:t>
            </a:r>
            <a:r>
              <a:rPr lang="zh-CN" altLang="en-US" dirty="0"/>
              <a:t>）思考什么商品好卖且容易爆单</a:t>
            </a:r>
            <a:endParaRPr lang="en-US" altLang="zh-CN" dirty="0"/>
          </a:p>
          <a:p>
            <a:pPr>
              <a:lnSpc>
                <a:spcPct val="200000"/>
              </a:lnSpc>
            </a:pPr>
            <a:r>
              <a:rPr lang="zh-CN" altLang="en-US" dirty="0"/>
              <a:t>（</a:t>
            </a:r>
            <a:r>
              <a:rPr lang="en-US" altLang="zh-CN" dirty="0"/>
              <a:t>3</a:t>
            </a:r>
            <a:r>
              <a:rPr lang="zh-CN" altLang="en-US" dirty="0"/>
              <a:t>）全网商品调研、比价，完成产品信息采集</a:t>
            </a:r>
            <a:endParaRPr lang="en-US" altLang="zh-CN" dirty="0"/>
          </a:p>
          <a:p>
            <a:pPr>
              <a:lnSpc>
                <a:spcPct val="200000"/>
              </a:lnSpc>
            </a:pPr>
            <a:r>
              <a:rPr lang="zh-CN" altLang="en-US" dirty="0"/>
              <a:t>（</a:t>
            </a:r>
            <a:r>
              <a:rPr lang="en-US" altLang="zh-CN" dirty="0"/>
              <a:t>4</a:t>
            </a:r>
            <a:r>
              <a:rPr lang="zh-CN" altLang="en-US" dirty="0"/>
              <a:t>）帮助主播把关商品质量、预判热度，选出能够打动消费者的产品。</a:t>
            </a:r>
          </a:p>
        </p:txBody>
      </p:sp>
      <p:sp>
        <p:nvSpPr>
          <p:cNvPr id="27" name="613131">
            <a:extLst>
              <a:ext uri="{FF2B5EF4-FFF2-40B4-BE49-F238E27FC236}">
                <a16:creationId xmlns:a16="http://schemas.microsoft.com/office/drawing/2014/main" id="{70CB9AF8-8C52-55BD-42E3-EB07AE1A3980}"/>
              </a:ext>
            </a:extLst>
          </p:cNvPr>
          <p:cNvSpPr/>
          <p:nvPr/>
        </p:nvSpPr>
        <p:spPr>
          <a:xfrm>
            <a:off x="6096000" y="1300714"/>
            <a:ext cx="2441694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914034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400" dirty="0">
                <a:solidFill>
                  <a:srgbClr val="C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选品人员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FE1486B0-D644-57CA-3A66-4B510C190F1E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2202" y="2325947"/>
            <a:ext cx="3616766" cy="2680928"/>
          </a:xfrm>
          <a:prstGeom prst="rect">
            <a:avLst/>
          </a:prstGeom>
        </p:spPr>
      </p:pic>
      <p:pic>
        <p:nvPicPr>
          <p:cNvPr id="5" name="display_hardware__cql9kavlt4ya_large_2x-w1014.png" descr="e7d195523061f1c0873f2581834ed07eb244f5dad22b65eb6BD08DA0179BC3925D5BB5399D4F185A732CCDCECE5E5937916FBF7345C160BDE1991678B941CF411EF68A8331A0174FF9D5F5D2D2EE846BA3541F009B361831CF6DCF0D32FEEFCE1CBE6EA48FC2955240B62746E91B91DC59E8BAF8691844EEC86B57A898900BFBA1AB76D9ABCE0CC0">
            <a:extLst>
              <a:ext uri="{FF2B5EF4-FFF2-40B4-BE49-F238E27FC236}">
                <a16:creationId xmlns:a16="http://schemas.microsoft.com/office/drawing/2014/main" id="{D94E0AA8-AAED-F2F2-E960-45A43B450357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2068" y="2187406"/>
            <a:ext cx="4627915" cy="3903627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630227544"/>
      </p:ext>
    </p:extLst>
  </p:cSld>
  <p:clrMapOvr>
    <a:masterClrMapping/>
  </p:clrMapOvr>
  <p:transition spd="slow">
    <p:wip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椭圆形" descr="e7d195523061f1c0873f2581834ed07eb244f5dad22b65eb6BD08DA0179BC3925D5BB5399D4F185A732CCDCECE5E5937916FBF7345C160BDE1991678B941CF411EF68A8331A0174FF9D5F5D2D2EE846BA3541F009B361831CF6DCF0D32FEEFCE1CBE6EA48FC2955240B62746E91B91DC59E8BAF8691844EEC86B57A898900BFBA1AB76D9ABCE0CC0">
            <a:extLst>
              <a:ext uri="{FF2B5EF4-FFF2-40B4-BE49-F238E27FC236}">
                <a16:creationId xmlns:a16="http://schemas.microsoft.com/office/drawing/2014/main" id="{FB1247B5-D08C-C915-DD95-2E206E2B62CC}"/>
              </a:ext>
            </a:extLst>
          </p:cNvPr>
          <p:cNvSpPr/>
          <p:nvPr/>
        </p:nvSpPr>
        <p:spPr>
          <a:xfrm>
            <a:off x="6246339" y="11952014"/>
            <a:ext cx="8157582" cy="102796"/>
          </a:xfrm>
          <a:prstGeom prst="ellipse">
            <a:avLst/>
          </a:prstGeom>
          <a:gradFill>
            <a:gsLst>
              <a:gs pos="0">
                <a:srgbClr val="000000"/>
              </a:gs>
              <a:gs pos="100000">
                <a:srgbClr val="000000">
                  <a:alpha val="0"/>
                </a:srgbClr>
              </a:gs>
            </a:gsLst>
            <a:path>
              <a:fillToRect l="50000" t="50000" r="50000" b="50000"/>
            </a:path>
          </a:gra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21" name="全视野…" descr="e7d195523061f1c0873f2581834ed07eb244f5dad22b65eb6BD08DA0179BC3925D5BB5399D4F185A732CCDCECE5E5937916FBF7345C160BDE1991678B941CF411EF68A8331A0174FF9D5F5D2D2EE846BA3541F009B361831CF6DCF0D32FEEFCE1CBE6EA48FC2955240B62746E91B91DC59E8BAF8691844EEC86B57A898900BFBA1AB76D9ABCE0CC0">
            <a:extLst>
              <a:ext uri="{FF2B5EF4-FFF2-40B4-BE49-F238E27FC236}">
                <a16:creationId xmlns:a16="http://schemas.microsoft.com/office/drawing/2014/main" id="{222A8475-2834-F78E-77B8-3EC02218BE8B}"/>
              </a:ext>
            </a:extLst>
          </p:cNvPr>
          <p:cNvSpPr txBox="1"/>
          <p:nvPr/>
        </p:nvSpPr>
        <p:spPr>
          <a:xfrm>
            <a:off x="6763277" y="2899021"/>
            <a:ext cx="4802994" cy="76739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anchor="ctr">
            <a:spAutoFit/>
          </a:bodyPr>
          <a:lstStyle/>
          <a:p>
            <a:pPr algn="l">
              <a:lnSpc>
                <a:spcPct val="90000"/>
              </a:lnSpc>
              <a:defRPr sz="10000" b="1" cap="all">
                <a:solidFill>
                  <a:srgbClr val="FFFFFF"/>
                </a:solidFill>
                <a:latin typeface="Microsoft YaHei"/>
                <a:ea typeface="Microsoft YaHei"/>
                <a:cs typeface="Microsoft YaHei"/>
                <a:sym typeface="Microsoft YaHei"/>
              </a:defRPr>
            </a:pPr>
            <a:endParaRPr sz="4800" dirty="0">
              <a:solidFill>
                <a:srgbClr val="C00000"/>
              </a:solidFill>
            </a:endParaRPr>
          </a:p>
        </p:txBody>
      </p:sp>
      <p:pic>
        <p:nvPicPr>
          <p:cNvPr id="22" name="图像" descr="e7d195523061f1c0873f2581834ed07eb244f5dad22b65eb6BD08DA0179BC3925D5BB5399D4F185A732CCDCECE5E5937916FBF7345C160BDE1991678B941CF411EF68A8331A0174FF9D5F5D2D2EE846BA3541F009B361831CF6DCF0D32FEEFCE1CBE6EA48FC2955240B62746E91B91DC59E8BAF8691844EEC86B57A898900BFBA1AB76D9ABCE0CC0">
            <a:extLst>
              <a:ext uri="{FF2B5EF4-FFF2-40B4-BE49-F238E27FC236}">
                <a16:creationId xmlns:a16="http://schemas.microsoft.com/office/drawing/2014/main" id="{F6190D8E-E308-9D0C-4E0F-840EA600259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329229">
            <a:off x="9447152" y="1297800"/>
            <a:ext cx="542736" cy="339210"/>
          </a:xfrm>
          <a:prstGeom prst="rect">
            <a:avLst/>
          </a:prstGeom>
          <a:ln w="12700">
            <a:miter lim="400000"/>
          </a:ln>
        </p:spPr>
      </p:pic>
      <p:pic>
        <p:nvPicPr>
          <p:cNvPr id="23" name="图像" descr="e7d195523061f1c0873f2581834ed07eb244f5dad22b65eb6BD08DA0179BC3925D5BB5399D4F185A732CCDCECE5E5937916FBF7345C160BDE1991678B941CF411EF68A8331A0174FF9D5F5D2D2EE846BA3541F009B361831CF6DCF0D32FEEFCE1CBE6EA48FC2955240B62746E91B91DC59E8BAF8691844EEC86B57A898900BFBA1AB76D9ABCE0CC0">
            <a:extLst>
              <a:ext uri="{FF2B5EF4-FFF2-40B4-BE49-F238E27FC236}">
                <a16:creationId xmlns:a16="http://schemas.microsoft.com/office/drawing/2014/main" id="{92ED1BBD-347F-D132-BA36-997CE12188D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658196">
            <a:off x="10580758" y="1748097"/>
            <a:ext cx="530562" cy="402222"/>
          </a:xfrm>
          <a:prstGeom prst="rect">
            <a:avLst/>
          </a:prstGeom>
          <a:ln w="12700">
            <a:miter lim="400000"/>
          </a:ln>
        </p:spPr>
      </p:pic>
      <p:pic>
        <p:nvPicPr>
          <p:cNvPr id="24" name="图像" descr="e7d195523061f1c0873f2581834ed07eb244f5dad22b65eb6BD08DA0179BC3925D5BB5399D4F185A732CCDCECE5E5937916FBF7345C160BDE1991678B941CF411EF68A8331A0174FF9D5F5D2D2EE846BA3541F009B361831CF6DCF0D32FEEFCE1CBE6EA48FC2955240B62746E91B91DC59E8BAF8691844EEC86B57A898900BFBA1AB76D9ABCE0CC0">
            <a:extLst>
              <a:ext uri="{FF2B5EF4-FFF2-40B4-BE49-F238E27FC236}">
                <a16:creationId xmlns:a16="http://schemas.microsoft.com/office/drawing/2014/main" id="{222DAC89-7F72-76E5-3F28-CB968DE0767C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186982">
            <a:off x="10286492" y="1061648"/>
            <a:ext cx="478132" cy="478132"/>
          </a:xfrm>
          <a:prstGeom prst="rect">
            <a:avLst/>
          </a:prstGeom>
          <a:ln w="12700">
            <a:miter lim="400000"/>
          </a:ln>
        </p:spPr>
      </p:pic>
      <p:sp>
        <p:nvSpPr>
          <p:cNvPr id="26" name="文本框 25">
            <a:extLst>
              <a:ext uri="{FF2B5EF4-FFF2-40B4-BE49-F238E27FC236}">
                <a16:creationId xmlns:a16="http://schemas.microsoft.com/office/drawing/2014/main" id="{FFB8DF5F-1939-3774-E6EA-F6AF99242E6E}"/>
              </a:ext>
            </a:extLst>
          </p:cNvPr>
          <p:cNvSpPr txBox="1"/>
          <p:nvPr/>
        </p:nvSpPr>
        <p:spPr>
          <a:xfrm>
            <a:off x="5879102" y="2139036"/>
            <a:ext cx="5054077" cy="336694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/>
              <a:t>（</a:t>
            </a:r>
            <a:r>
              <a:rPr lang="en-US" altLang="zh-CN" dirty="0"/>
              <a:t>1</a:t>
            </a:r>
            <a:r>
              <a:rPr lang="zh-CN" altLang="en-US" dirty="0"/>
              <a:t>）对接供应链、联系商家合作</a:t>
            </a:r>
            <a:br>
              <a:rPr lang="en-US" altLang="zh-CN" dirty="0"/>
            </a:br>
            <a:r>
              <a:rPr lang="zh-CN" altLang="en-US" dirty="0"/>
              <a:t>（</a:t>
            </a:r>
            <a:r>
              <a:rPr lang="en-US" altLang="zh-CN" dirty="0"/>
              <a:t>2</a:t>
            </a:r>
            <a:r>
              <a:rPr lang="zh-CN" altLang="en-US" dirty="0"/>
              <a:t>）跟进样品、赠品进度，明确优惠形式、了解商品库存等具体执行事务</a:t>
            </a:r>
            <a:endParaRPr lang="en-US" altLang="zh-CN" dirty="0"/>
          </a:p>
          <a:p>
            <a:pPr>
              <a:lnSpc>
                <a:spcPct val="150000"/>
              </a:lnSpc>
            </a:pPr>
            <a:r>
              <a:rPr lang="zh-CN" altLang="en-US" dirty="0"/>
              <a:t>（</a:t>
            </a:r>
            <a:r>
              <a:rPr lang="en-US" altLang="zh-CN" dirty="0"/>
              <a:t>3</a:t>
            </a:r>
            <a:r>
              <a:rPr lang="zh-CN" altLang="en-US" dirty="0"/>
              <a:t>）把控产品质量，建立优质的供应链。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dirty="0"/>
              <a:t>大主播，商家会主动找上门合作，具备较大的议价能力，需要负责筛品、把控质量；</a:t>
            </a:r>
            <a:endParaRPr lang="en-US" altLang="zh-CN" dirty="0"/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dirty="0"/>
              <a:t>小主播，需要想办法多渠道联系商家，宣传，建立品牌合作。</a:t>
            </a:r>
          </a:p>
        </p:txBody>
      </p:sp>
      <p:sp>
        <p:nvSpPr>
          <p:cNvPr id="27" name="613131">
            <a:extLst>
              <a:ext uri="{FF2B5EF4-FFF2-40B4-BE49-F238E27FC236}">
                <a16:creationId xmlns:a16="http://schemas.microsoft.com/office/drawing/2014/main" id="{70CB9AF8-8C52-55BD-42E3-EB07AE1A3980}"/>
              </a:ext>
            </a:extLst>
          </p:cNvPr>
          <p:cNvSpPr/>
          <p:nvPr/>
        </p:nvSpPr>
        <p:spPr>
          <a:xfrm>
            <a:off x="5964446" y="1300714"/>
            <a:ext cx="2441694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914034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400" dirty="0">
                <a:solidFill>
                  <a:srgbClr val="C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招商人员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FE1486B0-D644-57CA-3A66-4B510C190F1E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2202" y="2325947"/>
            <a:ext cx="3616766" cy="2680928"/>
          </a:xfrm>
          <a:prstGeom prst="rect">
            <a:avLst/>
          </a:prstGeom>
        </p:spPr>
      </p:pic>
      <p:pic>
        <p:nvPicPr>
          <p:cNvPr id="5" name="display_hardware__cql9kavlt4ya_large_2x-w1014.png" descr="e7d195523061f1c0873f2581834ed07eb244f5dad22b65eb6BD08DA0179BC3925D5BB5399D4F185A732CCDCECE5E5937916FBF7345C160BDE1991678B941CF411EF68A8331A0174FF9D5F5D2D2EE846BA3541F009B361831CF6DCF0D32FEEFCE1CBE6EA48FC2955240B62746E91B91DC59E8BAF8691844EEC86B57A898900BFBA1AB76D9ABCE0CC0">
            <a:extLst>
              <a:ext uri="{FF2B5EF4-FFF2-40B4-BE49-F238E27FC236}">
                <a16:creationId xmlns:a16="http://schemas.microsoft.com/office/drawing/2014/main" id="{D94E0AA8-AAED-F2F2-E960-45A43B450357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2068" y="2187406"/>
            <a:ext cx="4627915" cy="3903627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2905903338"/>
      </p:ext>
    </p:extLst>
  </p:cSld>
  <p:clrMapOvr>
    <a:masterClrMapping/>
  </p:clrMapOvr>
  <p:transition spd="slow">
    <p:wip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989096">
            <a:extLst>
              <a:ext uri="{FF2B5EF4-FFF2-40B4-BE49-F238E27FC236}">
                <a16:creationId xmlns:a16="http://schemas.microsoft.com/office/drawing/2014/main" id="{741F835D-B58D-4DD7-9874-DC84766C4F5C}"/>
              </a:ext>
            </a:extLst>
          </p:cNvPr>
          <p:cNvSpPr/>
          <p:nvPr/>
        </p:nvSpPr>
        <p:spPr>
          <a:xfrm>
            <a:off x="2331888" y="2852795"/>
            <a:ext cx="110799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913668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600" dirty="0">
                <a:solidFill>
                  <a:srgbClr val="3D3D3D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主播</a:t>
            </a:r>
          </a:p>
        </p:txBody>
      </p:sp>
      <p:sp>
        <p:nvSpPr>
          <p:cNvPr id="41" name="622945">
            <a:extLst>
              <a:ext uri="{FF2B5EF4-FFF2-40B4-BE49-F238E27FC236}">
                <a16:creationId xmlns:a16="http://schemas.microsoft.com/office/drawing/2014/main" id="{46315F1F-8D84-4362-98D6-26BC0302DB17}"/>
              </a:ext>
            </a:extLst>
          </p:cNvPr>
          <p:cNvSpPr/>
          <p:nvPr/>
        </p:nvSpPr>
        <p:spPr bwMode="auto">
          <a:xfrm>
            <a:off x="2498697" y="3977691"/>
            <a:ext cx="778174" cy="731311"/>
          </a:xfrm>
          <a:prstGeom prst="ellipse">
            <a:avLst/>
          </a:prstGeom>
          <a:solidFill>
            <a:srgbClr val="0760D9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 defTabSz="914034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b="1" dirty="0">
                <a:solidFill>
                  <a:srgbClr val="FFFFFF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主播</a:t>
            </a:r>
          </a:p>
        </p:txBody>
      </p:sp>
      <p:sp>
        <p:nvSpPr>
          <p:cNvPr id="44" name="201966">
            <a:extLst>
              <a:ext uri="{FF2B5EF4-FFF2-40B4-BE49-F238E27FC236}">
                <a16:creationId xmlns:a16="http://schemas.microsoft.com/office/drawing/2014/main" id="{DAA5B1CA-7A43-4002-8C74-477D3E111C16}"/>
              </a:ext>
            </a:extLst>
          </p:cNvPr>
          <p:cNvSpPr/>
          <p:nvPr/>
        </p:nvSpPr>
        <p:spPr>
          <a:xfrm>
            <a:off x="4739514" y="2852795"/>
            <a:ext cx="295465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913668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600" dirty="0">
                <a:solidFill>
                  <a:srgbClr val="3D3D3D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直播总负责人</a:t>
            </a:r>
          </a:p>
        </p:txBody>
      </p:sp>
      <p:sp>
        <p:nvSpPr>
          <p:cNvPr id="46" name="418567">
            <a:extLst>
              <a:ext uri="{FF2B5EF4-FFF2-40B4-BE49-F238E27FC236}">
                <a16:creationId xmlns:a16="http://schemas.microsoft.com/office/drawing/2014/main" id="{E660490A-DE1F-495F-B452-F11792D9F599}"/>
              </a:ext>
            </a:extLst>
          </p:cNvPr>
          <p:cNvSpPr/>
          <p:nvPr/>
        </p:nvSpPr>
        <p:spPr bwMode="auto">
          <a:xfrm>
            <a:off x="5827755" y="3977691"/>
            <a:ext cx="778174" cy="731311"/>
          </a:xfrm>
          <a:prstGeom prst="ellipse">
            <a:avLst/>
          </a:prstGeom>
          <a:solidFill>
            <a:srgbClr val="FFC000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 defTabSz="914034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b="1" dirty="0">
                <a:solidFill>
                  <a:srgbClr val="FFFFFF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负责</a:t>
            </a:r>
          </a:p>
        </p:txBody>
      </p:sp>
      <p:sp>
        <p:nvSpPr>
          <p:cNvPr id="49" name="996688">
            <a:extLst>
              <a:ext uri="{FF2B5EF4-FFF2-40B4-BE49-F238E27FC236}">
                <a16:creationId xmlns:a16="http://schemas.microsoft.com/office/drawing/2014/main" id="{8BA9BF93-77D5-4A3B-918A-898A40094443}"/>
              </a:ext>
            </a:extLst>
          </p:cNvPr>
          <p:cNvSpPr/>
          <p:nvPr/>
        </p:nvSpPr>
        <p:spPr>
          <a:xfrm>
            <a:off x="8993799" y="2750149"/>
            <a:ext cx="110799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913668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600" dirty="0">
                <a:solidFill>
                  <a:srgbClr val="3D3D3D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运营</a:t>
            </a:r>
          </a:p>
        </p:txBody>
      </p:sp>
      <p:sp>
        <p:nvSpPr>
          <p:cNvPr id="51" name="103288">
            <a:extLst>
              <a:ext uri="{FF2B5EF4-FFF2-40B4-BE49-F238E27FC236}">
                <a16:creationId xmlns:a16="http://schemas.microsoft.com/office/drawing/2014/main" id="{9964D633-9143-4958-9193-040BA2BCC98C}"/>
              </a:ext>
            </a:extLst>
          </p:cNvPr>
          <p:cNvSpPr/>
          <p:nvPr/>
        </p:nvSpPr>
        <p:spPr bwMode="auto">
          <a:xfrm>
            <a:off x="9101115" y="3918901"/>
            <a:ext cx="778174" cy="731311"/>
          </a:xfrm>
          <a:prstGeom prst="ellipse">
            <a:avLst/>
          </a:prstGeom>
          <a:solidFill>
            <a:srgbClr val="0760D9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 defTabSz="914034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b="1" dirty="0">
                <a:solidFill>
                  <a:srgbClr val="FFFFFF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运营</a:t>
            </a:r>
          </a:p>
        </p:txBody>
      </p:sp>
      <p:sp>
        <p:nvSpPr>
          <p:cNvPr id="2" name="613131">
            <a:extLst>
              <a:ext uri="{FF2B5EF4-FFF2-40B4-BE49-F238E27FC236}">
                <a16:creationId xmlns:a16="http://schemas.microsoft.com/office/drawing/2014/main" id="{6706E8E8-09A2-FEBA-E9B9-526D4626F575}"/>
              </a:ext>
            </a:extLst>
          </p:cNvPr>
          <p:cNvSpPr/>
          <p:nvPr/>
        </p:nvSpPr>
        <p:spPr>
          <a:xfrm>
            <a:off x="4222244" y="1064507"/>
            <a:ext cx="4134466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914034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400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简单的初创团队</a:t>
            </a:r>
          </a:p>
        </p:txBody>
      </p:sp>
      <p:sp>
        <p:nvSpPr>
          <p:cNvPr id="9" name="772405">
            <a:extLst>
              <a:ext uri="{FF2B5EF4-FFF2-40B4-BE49-F238E27FC236}">
                <a16:creationId xmlns:a16="http://schemas.microsoft.com/office/drawing/2014/main" id="{4451108C-CF89-C091-DBC6-6BBB9D38568B}"/>
              </a:ext>
            </a:extLst>
          </p:cNvPr>
          <p:cNvSpPr/>
          <p:nvPr/>
        </p:nvSpPr>
        <p:spPr>
          <a:xfrm>
            <a:off x="4884784" y="4778404"/>
            <a:ext cx="2809386" cy="7994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913303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999" dirty="0">
                <a:solidFill>
                  <a:srgbClr val="3D3D3D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sym typeface="+mn-lt"/>
              </a:rPr>
              <a:t>直播总负责人负责直播相关的所有事情。</a:t>
            </a:r>
          </a:p>
        </p:txBody>
      </p:sp>
      <p:sp>
        <p:nvSpPr>
          <p:cNvPr id="10" name="772405">
            <a:extLst>
              <a:ext uri="{FF2B5EF4-FFF2-40B4-BE49-F238E27FC236}">
                <a16:creationId xmlns:a16="http://schemas.microsoft.com/office/drawing/2014/main" id="{6B48DC6B-22AB-4D5E-CFAF-21A0DA871F8D}"/>
              </a:ext>
            </a:extLst>
          </p:cNvPr>
          <p:cNvSpPr/>
          <p:nvPr/>
        </p:nvSpPr>
        <p:spPr>
          <a:xfrm>
            <a:off x="7993565" y="4709002"/>
            <a:ext cx="3108464" cy="11686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913303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999" dirty="0">
                <a:solidFill>
                  <a:srgbClr val="3D3D3D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sym typeface="+mn-lt"/>
              </a:rPr>
              <a:t>开展账号内容输出，包括脚本、拍摄、剪辑、设计、运营各方面的工作。</a:t>
            </a:r>
          </a:p>
        </p:txBody>
      </p:sp>
      <p:sp>
        <p:nvSpPr>
          <p:cNvPr id="11" name="772405">
            <a:extLst>
              <a:ext uri="{FF2B5EF4-FFF2-40B4-BE49-F238E27FC236}">
                <a16:creationId xmlns:a16="http://schemas.microsoft.com/office/drawing/2014/main" id="{B8A6098B-52AD-41FC-69DB-BABAE2F6DB16}"/>
              </a:ext>
            </a:extLst>
          </p:cNvPr>
          <p:cNvSpPr/>
          <p:nvPr/>
        </p:nvSpPr>
        <p:spPr>
          <a:xfrm>
            <a:off x="1511663" y="4787842"/>
            <a:ext cx="2992445" cy="7994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913303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999" dirty="0">
                <a:solidFill>
                  <a:srgbClr val="3D3D3D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sym typeface="+mn-lt"/>
              </a:rPr>
              <a:t>负责讲解产品、活动介绍、统筹全场、粉丝互动。</a:t>
            </a:r>
          </a:p>
        </p:txBody>
      </p:sp>
      <p:sp>
        <p:nvSpPr>
          <p:cNvPr id="12" name="613131">
            <a:extLst>
              <a:ext uri="{FF2B5EF4-FFF2-40B4-BE49-F238E27FC236}">
                <a16:creationId xmlns:a16="http://schemas.microsoft.com/office/drawing/2014/main" id="{9D548EA5-3586-F2E5-123A-3F549428B39A}"/>
              </a:ext>
            </a:extLst>
          </p:cNvPr>
          <p:cNvSpPr/>
          <p:nvPr/>
        </p:nvSpPr>
        <p:spPr>
          <a:xfrm>
            <a:off x="4995995" y="1803270"/>
            <a:ext cx="2441694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914034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400" dirty="0">
                <a:solidFill>
                  <a:srgbClr val="C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身兼数职</a:t>
            </a:r>
          </a:p>
        </p:txBody>
      </p: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id="{1F2DB5D4-8F41-1827-927F-60030C444A49}"/>
              </a:ext>
            </a:extLst>
          </p:cNvPr>
          <p:cNvCxnSpPr>
            <a:endCxn id="12" idx="1"/>
          </p:cNvCxnSpPr>
          <p:nvPr/>
        </p:nvCxnSpPr>
        <p:spPr bwMode="auto">
          <a:xfrm flipV="1">
            <a:off x="2885886" y="2187991"/>
            <a:ext cx="2110109" cy="562158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id="{52CE2CA4-B0EB-D496-F0CF-39673E40F002}"/>
              </a:ext>
            </a:extLst>
          </p:cNvPr>
          <p:cNvCxnSpPr>
            <a:stCxn id="44" idx="0"/>
            <a:endCxn id="12" idx="2"/>
          </p:cNvCxnSpPr>
          <p:nvPr/>
        </p:nvCxnSpPr>
        <p:spPr bwMode="auto">
          <a:xfrm flipV="1">
            <a:off x="6216842" y="2572711"/>
            <a:ext cx="0" cy="280084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id="{7C716223-645A-5D4E-2527-AB4C7F74B24E}"/>
              </a:ext>
            </a:extLst>
          </p:cNvPr>
          <p:cNvCxnSpPr>
            <a:stCxn id="49" idx="0"/>
            <a:endCxn id="12" idx="3"/>
          </p:cNvCxnSpPr>
          <p:nvPr/>
        </p:nvCxnSpPr>
        <p:spPr bwMode="auto">
          <a:xfrm flipH="1" flipV="1">
            <a:off x="7437689" y="2187991"/>
            <a:ext cx="2110109" cy="562158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</p:spTree>
    <p:extLst>
      <p:ext uri="{BB962C8B-B14F-4D97-AF65-F5344CB8AC3E}">
        <p14:creationId xmlns:p14="http://schemas.microsoft.com/office/powerpoint/2010/main" val="690284581"/>
      </p:ext>
    </p:extLst>
  </p:cSld>
  <p:clrMapOvr>
    <a:masterClrMapping/>
  </p:clrMapOvr>
  <p:transition spd="slow">
    <p:wip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613131">
            <a:extLst>
              <a:ext uri="{FF2B5EF4-FFF2-40B4-BE49-F238E27FC236}">
                <a16:creationId xmlns:a16="http://schemas.microsoft.com/office/drawing/2014/main" id="{4A5F9AE4-37B6-63BD-32B3-6C4C56ABC96E}"/>
              </a:ext>
            </a:extLst>
          </p:cNvPr>
          <p:cNvSpPr/>
          <p:nvPr/>
        </p:nvSpPr>
        <p:spPr>
          <a:xfrm>
            <a:off x="3136866" y="1034960"/>
            <a:ext cx="6391494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914034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400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直播团队岗位要求及职责</a:t>
            </a:r>
          </a:p>
        </p:txBody>
      </p:sp>
      <p:graphicFrame>
        <p:nvGraphicFramePr>
          <p:cNvPr id="2" name="表格 1">
            <a:extLst>
              <a:ext uri="{FF2B5EF4-FFF2-40B4-BE49-F238E27FC236}">
                <a16:creationId xmlns:a16="http://schemas.microsoft.com/office/drawing/2014/main" id="{79B793AD-C345-251C-9C22-17869089CBB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20178052"/>
              </p:ext>
            </p:extLst>
          </p:nvPr>
        </p:nvGraphicFramePr>
        <p:xfrm>
          <a:off x="1243723" y="1921600"/>
          <a:ext cx="10013558" cy="390144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966837">
                  <a:extLst>
                    <a:ext uri="{9D8B030D-6E8A-4147-A177-3AD203B41FA5}">
                      <a16:colId xmlns:a16="http://schemas.microsoft.com/office/drawing/2014/main" val="1686287095"/>
                    </a:ext>
                  </a:extLst>
                </a:gridCol>
                <a:gridCol w="8046721">
                  <a:extLst>
                    <a:ext uri="{9D8B030D-6E8A-4147-A177-3AD203B41FA5}">
                      <a16:colId xmlns:a16="http://schemas.microsoft.com/office/drawing/2014/main" val="2669933967"/>
                    </a:ext>
                  </a:extLst>
                </a:gridCol>
              </a:tblGrid>
              <a:tr h="193040">
                <a:tc>
                  <a:txBody>
                    <a:bodyPr/>
                    <a:lstStyle/>
                    <a:p>
                      <a:pPr algn="ctr">
                        <a:tabLst>
                          <a:tab pos="2637155" algn="ctr"/>
                          <a:tab pos="5274310" algn="r"/>
                        </a:tabLst>
                      </a:pPr>
                      <a:r>
                        <a:rPr lang="zh-CN" sz="3200" kern="100" dirty="0">
                          <a:effectLst/>
                        </a:rPr>
                        <a:t>岗位名称</a:t>
                      </a:r>
                      <a:endParaRPr lang="zh-CN" sz="32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3200" kern="100">
                          <a:effectLst/>
                        </a:rPr>
                        <a:t>直播主播</a:t>
                      </a:r>
                      <a:endParaRPr lang="zh-CN" sz="32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/>
                </a:tc>
                <a:extLst>
                  <a:ext uri="{0D108BD9-81ED-4DB2-BD59-A6C34878D82A}">
                    <a16:rowId xmlns:a16="http://schemas.microsoft.com/office/drawing/2014/main" val="1421937985"/>
                  </a:ext>
                </a:extLst>
              </a:tr>
              <a:tr h="179705">
                <a:tc>
                  <a:txBody>
                    <a:bodyPr/>
                    <a:lstStyle/>
                    <a:p>
                      <a:pPr algn="ctr"/>
                      <a:r>
                        <a:rPr lang="zh-CN" sz="3200" kern="100" dirty="0">
                          <a:effectLst/>
                        </a:rPr>
                        <a:t>所在部门</a:t>
                      </a:r>
                      <a:endParaRPr lang="zh-CN" sz="32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3200" kern="100">
                          <a:effectLst/>
                        </a:rPr>
                        <a:t>直播运营中心｜直播运营部</a:t>
                      </a:r>
                      <a:endParaRPr lang="zh-CN" sz="32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/>
                </a:tc>
                <a:extLst>
                  <a:ext uri="{0D108BD9-81ED-4DB2-BD59-A6C34878D82A}">
                    <a16:rowId xmlns:a16="http://schemas.microsoft.com/office/drawing/2014/main" val="3399336518"/>
                  </a:ext>
                </a:extLst>
              </a:tr>
              <a:tr h="180340">
                <a:tc>
                  <a:txBody>
                    <a:bodyPr/>
                    <a:lstStyle/>
                    <a:p>
                      <a:pPr algn="ctr"/>
                      <a:r>
                        <a:rPr lang="zh-CN" sz="3200" kern="100" dirty="0">
                          <a:effectLst/>
                        </a:rPr>
                        <a:t>直接上级</a:t>
                      </a:r>
                      <a:endParaRPr lang="zh-CN" sz="32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3200" kern="100" dirty="0">
                          <a:effectLst/>
                        </a:rPr>
                        <a:t>直播运营经理</a:t>
                      </a:r>
                      <a:endParaRPr lang="zh-CN" sz="32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/>
                </a:tc>
                <a:extLst>
                  <a:ext uri="{0D108BD9-81ED-4DB2-BD59-A6C34878D82A}">
                    <a16:rowId xmlns:a16="http://schemas.microsoft.com/office/drawing/2014/main" val="328804987"/>
                  </a:ext>
                </a:extLst>
              </a:tr>
              <a:tr h="377190">
                <a:tc gridSpan="2">
                  <a:txBody>
                    <a:bodyPr/>
                    <a:lstStyle/>
                    <a:p>
                      <a:pPr marL="0" indent="267970" algn="l" defTabSz="914034" rtl="0" eaLnBrk="1" latinLnBrk="0" hangingPunct="1">
                        <a:tabLst>
                          <a:tab pos="2637155" algn="ctr"/>
                          <a:tab pos="5274310" algn="r"/>
                        </a:tabLst>
                      </a:pPr>
                      <a:r>
                        <a:rPr lang="zh-CN" altLang="en-US" sz="3200" b="1" kern="100" dirty="0">
                          <a:solidFill>
                            <a:schemeClr val="lt1"/>
                          </a:solidFill>
                          <a:effectLst/>
                        </a:rPr>
                        <a:t>工作权限：</a:t>
                      </a:r>
                      <a:endParaRPr lang="zh-CN" altLang="zh-CN" sz="3200" kern="100" dirty="0">
                        <a:effectLst/>
                      </a:endParaRPr>
                    </a:p>
                    <a:p>
                      <a:pPr marL="1270" indent="266700" algn="l">
                        <a:tabLst>
                          <a:tab pos="1576070" algn="l"/>
                        </a:tabLst>
                      </a:pPr>
                      <a:r>
                        <a:rPr lang="zh-CN" altLang="zh-CN" sz="3200" kern="100" dirty="0">
                          <a:effectLst/>
                        </a:rPr>
                        <a:t>对于电商直播平台直播活动内容策划</a:t>
                      </a:r>
                      <a:r>
                        <a:rPr lang="zh-CN" altLang="en-US" sz="3200" kern="100" dirty="0">
                          <a:effectLst/>
                        </a:rPr>
                        <a:t>，</a:t>
                      </a:r>
                      <a:endParaRPr lang="en-US" altLang="zh-CN" sz="3200" kern="100" dirty="0">
                        <a:effectLst/>
                      </a:endParaRPr>
                    </a:p>
                    <a:p>
                      <a:pPr marL="1270" indent="266700" algn="l">
                        <a:tabLst>
                          <a:tab pos="1576070" algn="l"/>
                        </a:tabLst>
                      </a:pPr>
                      <a:r>
                        <a:rPr lang="zh-CN" altLang="zh-CN" sz="3200" kern="100" dirty="0">
                          <a:effectLst/>
                        </a:rPr>
                        <a:t>直播选品的建议权。</a:t>
                      </a:r>
                      <a:endParaRPr lang="zh-CN" altLang="en-US" sz="32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/>
                </a:tc>
                <a:tc hMerge="1">
                  <a:txBody>
                    <a:bodyPr/>
                    <a:lstStyle/>
                    <a:p>
                      <a:endParaRPr dirty="0"/>
                    </a:p>
                  </a:txBody>
                  <a:tcPr marL="17780" marR="17780" marT="0" marB="0" anchor="ctr"/>
                </a:tc>
                <a:extLst>
                  <a:ext uri="{0D108BD9-81ED-4DB2-BD59-A6C34878D82A}">
                    <a16:rowId xmlns:a16="http://schemas.microsoft.com/office/drawing/2014/main" val="3751473612"/>
                  </a:ext>
                </a:extLst>
              </a:tr>
              <a:tr h="175260">
                <a:tc gridSpan="2">
                  <a:txBody>
                    <a:bodyPr/>
                    <a:lstStyle/>
                    <a:p>
                      <a:pPr marL="0" indent="267970" algn="l" defTabSz="914034" rtl="0" eaLnBrk="1" latinLnBrk="0" hangingPunct="1">
                        <a:tabLst>
                          <a:tab pos="2637155" algn="ctr"/>
                          <a:tab pos="5274310" algn="r"/>
                        </a:tabLst>
                      </a:pPr>
                      <a:r>
                        <a:rPr lang="zh-CN" altLang="en-US" sz="3200" b="1" kern="100" dirty="0">
                          <a:solidFill>
                            <a:schemeClr val="lt1"/>
                          </a:solidFill>
                          <a:effectLst/>
                        </a:rPr>
                        <a:t>工作责任：</a:t>
                      </a:r>
                      <a:r>
                        <a:rPr lang="zh-CN" altLang="zh-CN" sz="3200" kern="100" dirty="0">
                          <a:effectLst/>
                        </a:rPr>
                        <a:t>执行工作任务的责任。</a:t>
                      </a:r>
                    </a:p>
                    <a:p>
                      <a:pPr indent="266700" algn="just"/>
                      <a:r>
                        <a:rPr lang="zh-CN" altLang="zh-CN" sz="3200" kern="100" dirty="0">
                          <a:effectLst/>
                        </a:rPr>
                        <a:t>承担直播间销量效果的责任。</a:t>
                      </a:r>
                      <a:endParaRPr lang="zh-CN" altLang="zh-CN" sz="32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/>
                </a:tc>
                <a:tc hMerge="1">
                  <a:txBody>
                    <a:bodyPr/>
                    <a:lstStyle/>
                    <a:p>
                      <a:endParaRPr dirty="0"/>
                    </a:p>
                  </a:txBody>
                  <a:tcPr marL="17780" marR="17780" marT="0" marB="0" anchor="ctr"/>
                </a:tc>
                <a:extLst>
                  <a:ext uri="{0D108BD9-81ED-4DB2-BD59-A6C34878D82A}">
                    <a16:rowId xmlns:a16="http://schemas.microsoft.com/office/drawing/2014/main" val="308079863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70280601"/>
      </p:ext>
    </p:extLst>
  </p:cSld>
  <p:clrMapOvr>
    <a:masterClrMapping/>
  </p:clrMapOvr>
  <p:transition spd="slow">
    <p:wip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>
            <a:extLst>
              <a:ext uri="{FF2B5EF4-FFF2-40B4-BE49-F238E27FC236}">
                <a16:creationId xmlns:a16="http://schemas.microsoft.com/office/drawing/2014/main" id="{0A85D2B1-F84F-E87E-E07B-EAD2301E217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69320905"/>
              </p:ext>
            </p:extLst>
          </p:nvPr>
        </p:nvGraphicFramePr>
        <p:xfrm>
          <a:off x="1264920" y="1344136"/>
          <a:ext cx="9941560" cy="4389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941560">
                  <a:extLst>
                    <a:ext uri="{9D8B030D-6E8A-4147-A177-3AD203B41FA5}">
                      <a16:colId xmlns:a16="http://schemas.microsoft.com/office/drawing/2014/main" val="1794130033"/>
                    </a:ext>
                  </a:extLst>
                </a:gridCol>
              </a:tblGrid>
              <a:tr h="1920875">
                <a:tc>
                  <a:txBody>
                    <a:bodyPr/>
                    <a:lstStyle/>
                    <a:p>
                      <a:pPr indent="267970" algn="just"/>
                      <a:r>
                        <a:rPr lang="zh-CN" sz="2400" kern="100" dirty="0">
                          <a:effectLst/>
                        </a:rPr>
                        <a:t>工作职责：</a:t>
                      </a:r>
                    </a:p>
                    <a:p>
                      <a:pPr marL="1270" indent="266700" algn="just"/>
                      <a:r>
                        <a:rPr lang="en-US" sz="2400" kern="100" dirty="0">
                          <a:effectLst/>
                        </a:rPr>
                        <a:t>1</a:t>
                      </a:r>
                      <a:r>
                        <a:rPr lang="zh-CN" sz="2400" kern="100" dirty="0">
                          <a:effectLst/>
                        </a:rPr>
                        <a:t>、负责快速掌握产品知识，挖掘每件产品的卖点及特点，完成每期直播内容脚本策划，配合开展直播活动，通过公司官方直播间全方位介绍和展示商品及利益点，与粉丝互动、解答问题、引导客户完成购物流程。</a:t>
                      </a:r>
                    </a:p>
                    <a:p>
                      <a:pPr indent="266700" algn="just">
                        <a:tabLst>
                          <a:tab pos="400050" algn="l"/>
                        </a:tabLst>
                      </a:pPr>
                      <a:r>
                        <a:rPr lang="en-US" sz="2400" kern="100" dirty="0">
                          <a:effectLst/>
                        </a:rPr>
                        <a:t>2</a:t>
                      </a:r>
                      <a:r>
                        <a:rPr lang="zh-CN" sz="2400" kern="100" dirty="0">
                          <a:effectLst/>
                        </a:rPr>
                        <a:t>、负责与粉丝进行互动，活跃气氛，提高粉丝活跃度，引导粉丝关注直播间，提升直播在线人数。</a:t>
                      </a:r>
                    </a:p>
                    <a:p>
                      <a:pPr indent="266700" algn="just">
                        <a:tabLst>
                          <a:tab pos="400050" algn="l"/>
                        </a:tabLst>
                      </a:pPr>
                      <a:r>
                        <a:rPr lang="en-US" sz="2400" kern="100" dirty="0">
                          <a:effectLst/>
                        </a:rPr>
                        <a:t>3</a:t>
                      </a:r>
                      <a:r>
                        <a:rPr lang="zh-CN" sz="2400" kern="100" dirty="0">
                          <a:effectLst/>
                        </a:rPr>
                        <a:t>、按照公司运营需要，确定直播流程、参与编辑直播脚本，积极配合公司产品视频、日常短视频的拍摄，并分享视频。</a:t>
                      </a:r>
                    </a:p>
                    <a:p>
                      <a:pPr marL="1270" indent="266700" algn="just"/>
                      <a:r>
                        <a:rPr lang="en-US" sz="2400" kern="100" dirty="0">
                          <a:effectLst/>
                        </a:rPr>
                        <a:t>4</a:t>
                      </a:r>
                      <a:r>
                        <a:rPr lang="zh-CN" sz="2400" kern="100" dirty="0">
                          <a:effectLst/>
                        </a:rPr>
                        <a:t>、跟踪直播平台活动推广效果，做好数据分析反馈及总结并反馈，不断优化直播效果，提高直播间水准。</a:t>
                      </a:r>
                    </a:p>
                    <a:p>
                      <a:pPr marL="1270" indent="266700" algn="just"/>
                      <a:r>
                        <a:rPr lang="en-US" sz="2400" kern="100" dirty="0">
                          <a:effectLst/>
                        </a:rPr>
                        <a:t>5</a:t>
                      </a:r>
                      <a:r>
                        <a:rPr lang="zh-CN" sz="2400" kern="100" dirty="0">
                          <a:effectLst/>
                        </a:rPr>
                        <a:t>、积极学习和研究行业知识，汲取优秀主播达人的直播技巧和话术，不断优化直播内容。</a:t>
                      </a:r>
                      <a:endParaRPr lang="zh-CN" sz="24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/>
                </a:tc>
                <a:extLst>
                  <a:ext uri="{0D108BD9-81ED-4DB2-BD59-A6C34878D82A}">
                    <a16:rowId xmlns:a16="http://schemas.microsoft.com/office/drawing/2014/main" val="324744853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96972366"/>
      </p:ext>
    </p:extLst>
  </p:cSld>
  <p:clrMapOvr>
    <a:masterClrMapping/>
  </p:clrMapOvr>
  <p:transition spd="slow">
    <p:wip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>
            <a:extLst>
              <a:ext uri="{FF2B5EF4-FFF2-40B4-BE49-F238E27FC236}">
                <a16:creationId xmlns:a16="http://schemas.microsoft.com/office/drawing/2014/main" id="{B9BB4BAC-A25F-CE89-1542-C14B01CBD86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2831483"/>
              </p:ext>
            </p:extLst>
          </p:nvPr>
        </p:nvGraphicFramePr>
        <p:xfrm>
          <a:off x="1153160" y="1417320"/>
          <a:ext cx="9972040" cy="438912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358464">
                  <a:extLst>
                    <a:ext uri="{9D8B030D-6E8A-4147-A177-3AD203B41FA5}">
                      <a16:colId xmlns:a16="http://schemas.microsoft.com/office/drawing/2014/main" val="3904432255"/>
                    </a:ext>
                  </a:extLst>
                </a:gridCol>
                <a:gridCol w="8613576">
                  <a:extLst>
                    <a:ext uri="{9D8B030D-6E8A-4147-A177-3AD203B41FA5}">
                      <a16:colId xmlns:a16="http://schemas.microsoft.com/office/drawing/2014/main" val="1832954249"/>
                    </a:ext>
                  </a:extLst>
                </a:gridCol>
              </a:tblGrid>
              <a:tr h="843280">
                <a:tc gridSpan="2">
                  <a:txBody>
                    <a:bodyPr/>
                    <a:lstStyle/>
                    <a:p>
                      <a:pPr indent="267970" algn="just"/>
                      <a:r>
                        <a:rPr lang="zh-CN" sz="2400" kern="100">
                          <a:effectLst/>
                        </a:rPr>
                        <a:t>任职资格：</a:t>
                      </a:r>
                    </a:p>
                    <a:p>
                      <a:pPr indent="267970" algn="just"/>
                      <a:r>
                        <a:rPr lang="zh-CN" sz="2400" kern="100">
                          <a:effectLst/>
                        </a:rPr>
                        <a:t>教育水平：大专以上学历</a:t>
                      </a:r>
                    </a:p>
                    <a:p>
                      <a:pPr indent="267970" algn="just"/>
                      <a:r>
                        <a:rPr lang="zh-CN" sz="2400" kern="100">
                          <a:effectLst/>
                        </a:rPr>
                        <a:t>专业：市场营销、电子商务等相关专业</a:t>
                      </a:r>
                    </a:p>
                    <a:p>
                      <a:pPr indent="267970" algn="just"/>
                      <a:r>
                        <a:rPr lang="zh-CN" sz="2400" kern="100">
                          <a:effectLst/>
                        </a:rPr>
                        <a:t>工作经验：有电商直播、主持、服饰模特等相关经验</a:t>
                      </a:r>
                      <a:endParaRPr lang="zh-CN" sz="24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49296768"/>
                  </a:ext>
                </a:extLst>
              </a:tr>
              <a:tr h="480060">
                <a:tc>
                  <a:txBody>
                    <a:bodyPr/>
                    <a:lstStyle/>
                    <a:p>
                      <a:pPr indent="267970" algn="ctr"/>
                      <a:r>
                        <a:rPr lang="zh-CN" sz="2400" kern="100">
                          <a:effectLst/>
                        </a:rPr>
                        <a:t>知识与技能</a:t>
                      </a:r>
                      <a:endParaRPr lang="zh-CN" sz="24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marL="342900" lvl="0" indent="-342900" algn="just">
                        <a:buFont typeface="+mj-lt"/>
                        <a:buAutoNum type="arabicPeriod"/>
                      </a:pPr>
                      <a:r>
                        <a:rPr lang="zh-CN" sz="2400" kern="100">
                          <a:effectLst/>
                        </a:rPr>
                        <a:t>熟悉直播平台商家自播直播带货规则。</a:t>
                      </a:r>
                    </a:p>
                    <a:p>
                      <a:pPr marL="342900" lvl="0" indent="-342900" algn="just">
                        <a:buFont typeface="+mj-lt"/>
                        <a:buAutoNum type="arabicPeriod"/>
                      </a:pPr>
                      <a:r>
                        <a:rPr lang="zh-CN" sz="2400" kern="100">
                          <a:effectLst/>
                        </a:rPr>
                        <a:t>形象气质良好，普通话标准，有较强的镜头感。</a:t>
                      </a:r>
                    </a:p>
                    <a:p>
                      <a:pPr indent="266700" algn="just"/>
                      <a:r>
                        <a:rPr lang="en-US" sz="2400" kern="100">
                          <a:effectLst/>
                        </a:rPr>
                        <a:t>3</a:t>
                      </a:r>
                      <a:r>
                        <a:rPr lang="zh-CN" sz="2400" kern="100">
                          <a:effectLst/>
                        </a:rPr>
                        <a:t>、具有较强的语言表达、应变能力及团队协作意识。</a:t>
                      </a:r>
                      <a:endParaRPr lang="zh-CN" sz="24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/>
                </a:tc>
                <a:extLst>
                  <a:ext uri="{0D108BD9-81ED-4DB2-BD59-A6C34878D82A}">
                    <a16:rowId xmlns:a16="http://schemas.microsoft.com/office/drawing/2014/main" val="3442981919"/>
                  </a:ext>
                </a:extLst>
              </a:tr>
              <a:tr h="722630">
                <a:tc gridSpan="2">
                  <a:txBody>
                    <a:bodyPr/>
                    <a:lstStyle/>
                    <a:p>
                      <a:pPr indent="267970" algn="just"/>
                      <a:r>
                        <a:rPr lang="zh-CN" sz="2400" kern="100" dirty="0">
                          <a:effectLst/>
                        </a:rPr>
                        <a:t>考核指标：</a:t>
                      </a:r>
                    </a:p>
                    <a:p>
                      <a:pPr marL="1270" indent="266700" algn="just"/>
                      <a:r>
                        <a:rPr lang="zh-CN" sz="2400" kern="100" dirty="0">
                          <a:effectLst/>
                        </a:rPr>
                        <a:t>直播转化率、直播转粉率、停留时间、销售目标完成率、重要任务完成情况</a:t>
                      </a:r>
                    </a:p>
                    <a:p>
                      <a:pPr marL="1270" indent="266700" algn="just"/>
                      <a:r>
                        <a:rPr lang="zh-CN" sz="2400" kern="100" dirty="0">
                          <a:effectLst/>
                        </a:rPr>
                        <a:t>考勤、制度执行情况、部门合作满意度、人际能力、沟通能力、影响力、计划与执行能力、服务能力、专业知识及技能</a:t>
                      </a:r>
                      <a:endParaRPr lang="zh-CN" sz="24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6887667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65874232"/>
      </p:ext>
    </p:extLst>
  </p:cSld>
  <p:clrMapOvr>
    <a:masterClrMapping/>
  </p:clrMapOvr>
  <p:transition spd="slow">
    <p:wipe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>
            <a:extLst>
              <a:ext uri="{FF2B5EF4-FFF2-40B4-BE49-F238E27FC236}">
                <a16:creationId xmlns:a16="http://schemas.microsoft.com/office/drawing/2014/main" id="{E98D592D-EEBF-21C7-6770-47D9A231274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44207289"/>
              </p:ext>
            </p:extLst>
          </p:nvPr>
        </p:nvGraphicFramePr>
        <p:xfrm>
          <a:off x="1102360" y="1305401"/>
          <a:ext cx="10215880" cy="469392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679827">
                  <a:extLst>
                    <a:ext uri="{9D8B030D-6E8A-4147-A177-3AD203B41FA5}">
                      <a16:colId xmlns:a16="http://schemas.microsoft.com/office/drawing/2014/main" val="2234957286"/>
                    </a:ext>
                  </a:extLst>
                </a:gridCol>
                <a:gridCol w="8536053">
                  <a:extLst>
                    <a:ext uri="{9D8B030D-6E8A-4147-A177-3AD203B41FA5}">
                      <a16:colId xmlns:a16="http://schemas.microsoft.com/office/drawing/2014/main" val="3448537787"/>
                    </a:ext>
                  </a:extLst>
                </a:gridCol>
              </a:tblGrid>
              <a:tr h="241300">
                <a:tc>
                  <a:txBody>
                    <a:bodyPr/>
                    <a:lstStyle/>
                    <a:p>
                      <a:pPr indent="266700" algn="ctr">
                        <a:tabLst>
                          <a:tab pos="2637155" algn="ctr"/>
                          <a:tab pos="5274310" algn="r"/>
                        </a:tabLst>
                      </a:pPr>
                      <a:r>
                        <a:rPr lang="zh-CN" sz="2800" kern="100">
                          <a:effectLst/>
                        </a:rPr>
                        <a:t>岗位名称</a:t>
                      </a:r>
                      <a:endParaRPr lang="zh-CN" sz="28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indent="266700" algn="ctr"/>
                      <a:r>
                        <a:rPr lang="zh-CN" sz="2800" kern="100">
                          <a:effectLst/>
                        </a:rPr>
                        <a:t>直播运营</a:t>
                      </a:r>
                      <a:endParaRPr lang="zh-CN" sz="28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03024238"/>
                  </a:ext>
                </a:extLst>
              </a:tr>
              <a:tr h="179705">
                <a:tc>
                  <a:txBody>
                    <a:bodyPr/>
                    <a:lstStyle/>
                    <a:p>
                      <a:pPr indent="266700" algn="ctr"/>
                      <a:r>
                        <a:rPr lang="zh-CN" sz="2800" kern="100">
                          <a:effectLst/>
                        </a:rPr>
                        <a:t>所在部门</a:t>
                      </a:r>
                      <a:endParaRPr lang="zh-CN" sz="28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1270" indent="266700" algn="ctr"/>
                      <a:r>
                        <a:rPr lang="zh-CN" sz="2800" kern="100">
                          <a:effectLst/>
                        </a:rPr>
                        <a:t>直播运营中心｜直播运营部</a:t>
                      </a:r>
                      <a:endParaRPr lang="zh-CN" sz="28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28878408"/>
                  </a:ext>
                </a:extLst>
              </a:tr>
              <a:tr h="186690">
                <a:tc>
                  <a:txBody>
                    <a:bodyPr/>
                    <a:lstStyle/>
                    <a:p>
                      <a:pPr indent="266700" algn="ctr"/>
                      <a:r>
                        <a:rPr lang="zh-CN" sz="2800" kern="100">
                          <a:effectLst/>
                        </a:rPr>
                        <a:t>直接上级</a:t>
                      </a:r>
                      <a:endParaRPr lang="zh-CN" sz="28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1270" indent="266700" algn="ctr"/>
                      <a:r>
                        <a:rPr lang="zh-CN" sz="2800" kern="100">
                          <a:effectLst/>
                        </a:rPr>
                        <a:t>直播运营经理</a:t>
                      </a:r>
                      <a:endParaRPr lang="zh-CN" sz="28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49691416"/>
                  </a:ext>
                </a:extLst>
              </a:tr>
              <a:tr h="346710">
                <a:tc gridSpan="2">
                  <a:txBody>
                    <a:bodyPr/>
                    <a:lstStyle/>
                    <a:p>
                      <a:pPr indent="267970" algn="just"/>
                      <a:r>
                        <a:rPr lang="zh-CN" sz="2800" kern="100">
                          <a:effectLst/>
                        </a:rPr>
                        <a:t>工作权限：</a:t>
                      </a:r>
                    </a:p>
                    <a:p>
                      <a:pPr marL="1270" indent="266700" algn="l">
                        <a:tabLst>
                          <a:tab pos="1576070" algn="l"/>
                        </a:tabLst>
                      </a:pPr>
                      <a:r>
                        <a:rPr lang="zh-CN" sz="2800" kern="100">
                          <a:effectLst/>
                        </a:rPr>
                        <a:t>对于直播活动内容策划、推广、直播选品的建议权。</a:t>
                      </a:r>
                      <a:endParaRPr lang="zh-CN" sz="28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solidFill>
                      <a:srgbClr val="FFC0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44684381"/>
                  </a:ext>
                </a:extLst>
              </a:tr>
              <a:tr h="601980">
                <a:tc gridSpan="2">
                  <a:txBody>
                    <a:bodyPr/>
                    <a:lstStyle/>
                    <a:p>
                      <a:pPr indent="267970" algn="just"/>
                      <a:r>
                        <a:rPr lang="zh-CN" sz="2800" kern="100" dirty="0">
                          <a:effectLst/>
                        </a:rPr>
                        <a:t>工作责任：</a:t>
                      </a:r>
                    </a:p>
                    <a:p>
                      <a:pPr indent="266700" algn="just"/>
                      <a:r>
                        <a:rPr lang="zh-CN" sz="2800" kern="100" dirty="0">
                          <a:effectLst/>
                        </a:rPr>
                        <a:t>执行工作任务的责任。</a:t>
                      </a:r>
                    </a:p>
                    <a:p>
                      <a:pPr indent="266700" algn="just"/>
                      <a:r>
                        <a:rPr lang="zh-CN" sz="2800" kern="100" dirty="0">
                          <a:effectLst/>
                        </a:rPr>
                        <a:t>承担直播间销量效果的责任。</a:t>
                      </a:r>
                      <a:endParaRPr lang="zh-CN" sz="28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solidFill>
                      <a:srgbClr val="FFC0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8510039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21935921"/>
      </p:ext>
    </p:extLst>
  </p:cSld>
  <p:clrMapOvr>
    <a:masterClrMapping/>
  </p:clrMapOvr>
  <p:transition spd="slow">
    <p:wip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984309">
            <a:hlinkClick r:id="rId3"/>
            <a:extLst>
              <a:ext uri="{FF2B5EF4-FFF2-40B4-BE49-F238E27FC236}">
                <a16:creationId xmlns:a16="http://schemas.microsoft.com/office/drawing/2014/main" id="{63589663-59F2-47A0-BF50-E6EFDD906508}"/>
              </a:ext>
            </a:extLst>
          </p:cNvPr>
          <p:cNvSpPr txBox="1"/>
          <p:nvPr/>
        </p:nvSpPr>
        <p:spPr>
          <a:xfrm>
            <a:off x="2847500" y="2298439"/>
            <a:ext cx="5622401" cy="1323439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4800" b="1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defRPr>
            </a:lvl1pPr>
          </a:lstStyle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000" b="0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电商直播式“共富工坊”</a:t>
            </a:r>
            <a:endParaRPr lang="en-US" altLang="zh-CN" sz="4000" b="0" dirty="0">
              <a:solidFill>
                <a:srgbClr val="000000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000" b="0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典型案例</a:t>
            </a:r>
          </a:p>
        </p:txBody>
      </p:sp>
      <p:sp>
        <p:nvSpPr>
          <p:cNvPr id="41" name="356729">
            <a:hlinkClick r:id="rId3"/>
            <a:extLst>
              <a:ext uri="{FF2B5EF4-FFF2-40B4-BE49-F238E27FC236}">
                <a16:creationId xmlns:a16="http://schemas.microsoft.com/office/drawing/2014/main" id="{FE2EE235-CDF4-46A8-A092-1B6D8735E416}"/>
              </a:ext>
            </a:extLst>
          </p:cNvPr>
          <p:cNvSpPr txBox="1"/>
          <p:nvPr/>
        </p:nvSpPr>
        <p:spPr>
          <a:xfrm>
            <a:off x="2843561" y="3838097"/>
            <a:ext cx="5396620" cy="1082669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just">
              <a:lnSpc>
                <a:spcPct val="120000"/>
              </a:lnSpc>
              <a:defRPr sz="1599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首届全球数贸会上</a:t>
            </a:r>
            <a:endParaRPr lang="en-US" altLang="zh-CN" sz="2800" dirty="0">
              <a:solidFill>
                <a:srgbClr val="000000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联众“村长说”</a:t>
            </a:r>
          </a:p>
        </p:txBody>
      </p:sp>
      <p:sp>
        <p:nvSpPr>
          <p:cNvPr id="42" name="628259">
            <a:extLst>
              <a:ext uri="{FF2B5EF4-FFF2-40B4-BE49-F238E27FC236}">
                <a16:creationId xmlns:a16="http://schemas.microsoft.com/office/drawing/2014/main" id="{E3F5F500-F987-49CC-B354-B5879689DF52}"/>
              </a:ext>
            </a:extLst>
          </p:cNvPr>
          <p:cNvSpPr/>
          <p:nvPr/>
        </p:nvSpPr>
        <p:spPr bwMode="auto">
          <a:xfrm>
            <a:off x="2914535" y="1634425"/>
            <a:ext cx="1367618" cy="452598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034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999" dirty="0">
                <a:solidFill>
                  <a:srgbClr val="FFFFFF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视域拓展</a:t>
            </a:r>
          </a:p>
        </p:txBody>
      </p:sp>
      <p:grpSp>
        <p:nvGrpSpPr>
          <p:cNvPr id="62" name="835850">
            <a:extLst>
              <a:ext uri="{FF2B5EF4-FFF2-40B4-BE49-F238E27FC236}">
                <a16:creationId xmlns:a16="http://schemas.microsoft.com/office/drawing/2014/main" id="{90A17540-5463-49C9-8D88-6461F4905E34}"/>
              </a:ext>
            </a:extLst>
          </p:cNvPr>
          <p:cNvGrpSpPr/>
          <p:nvPr/>
        </p:nvGrpSpPr>
        <p:grpSpPr>
          <a:xfrm>
            <a:off x="1153256" y="2354197"/>
            <a:ext cx="1690305" cy="1690304"/>
            <a:chOff x="1153706" y="2353777"/>
            <a:chExt cx="1690965" cy="1690964"/>
          </a:xfrm>
        </p:grpSpPr>
        <p:sp>
          <p:nvSpPr>
            <p:cNvPr id="63" name="974014">
              <a:extLst>
                <a:ext uri="{FF2B5EF4-FFF2-40B4-BE49-F238E27FC236}">
                  <a16:creationId xmlns:a16="http://schemas.microsoft.com/office/drawing/2014/main" id="{5E55EE28-9432-4DA3-8B8F-C020D892510F}"/>
                </a:ext>
              </a:extLst>
            </p:cNvPr>
            <p:cNvSpPr/>
            <p:nvPr/>
          </p:nvSpPr>
          <p:spPr bwMode="auto">
            <a:xfrm>
              <a:off x="1153706" y="2353777"/>
              <a:ext cx="1690965" cy="1690964"/>
            </a:xfrm>
            <a:prstGeom prst="ellipse">
              <a:avLst/>
            </a:prstGeom>
            <a:solidFill>
              <a:srgbClr val="0760D9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914034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999" dirty="0">
                <a:solidFill>
                  <a:srgbClr val="FFFFFF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  <p:sp>
          <p:nvSpPr>
            <p:cNvPr id="64" name="719295">
              <a:extLst>
                <a:ext uri="{FF2B5EF4-FFF2-40B4-BE49-F238E27FC236}">
                  <a16:creationId xmlns:a16="http://schemas.microsoft.com/office/drawing/2014/main" id="{FB56B170-CCBC-4CA6-893F-705AB38D317A}"/>
                </a:ext>
              </a:extLst>
            </p:cNvPr>
            <p:cNvSpPr/>
            <p:nvPr/>
          </p:nvSpPr>
          <p:spPr bwMode="auto">
            <a:xfrm rot="2700000">
              <a:off x="1813991" y="2954946"/>
              <a:ext cx="865676" cy="983550"/>
            </a:xfrm>
            <a:prstGeom prst="rect">
              <a:avLst/>
            </a:prstGeom>
            <a:gradFill>
              <a:gsLst>
                <a:gs pos="0">
                  <a:schemeClr val="tx1">
                    <a:alpha val="40000"/>
                  </a:schemeClr>
                </a:gs>
                <a:gs pos="100000">
                  <a:schemeClr val="tx1">
                    <a:alpha val="0"/>
                  </a:schemeClr>
                </a:gs>
              </a:gsLst>
              <a:lin ang="0" scaled="0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356" tIns="45678" rIns="91356" bIns="45678" numCol="1" rtlCol="0" anchor="t" anchorCtr="0" compatLnSpc="1">
              <a:prstTxWarp prst="textNoShape">
                <a:avLst/>
              </a:prstTxWarp>
            </a:bodyPr>
            <a:lstStyle/>
            <a:p>
              <a:pPr defTabSz="913577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798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  <p:sp>
          <p:nvSpPr>
            <p:cNvPr id="65" name="180615">
              <a:extLst>
                <a:ext uri="{FF2B5EF4-FFF2-40B4-BE49-F238E27FC236}">
                  <a16:creationId xmlns:a16="http://schemas.microsoft.com/office/drawing/2014/main" id="{3088492F-2212-45A1-ABE7-F446A4864C0E}"/>
                </a:ext>
              </a:extLst>
            </p:cNvPr>
            <p:cNvSpPr/>
            <p:nvPr/>
          </p:nvSpPr>
          <p:spPr bwMode="auto">
            <a:xfrm>
              <a:off x="1500001" y="2700072"/>
              <a:ext cx="998376" cy="998375"/>
            </a:xfrm>
            <a:prstGeom prst="ellipse">
              <a:avLst/>
            </a:prstGeom>
            <a:solidFill>
              <a:srgbClr val="FFC000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913577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998" dirty="0">
                <a:solidFill>
                  <a:srgbClr val="FFFFFF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  <p:sp>
          <p:nvSpPr>
            <p:cNvPr id="66" name="925896">
              <a:extLst>
                <a:ext uri="{FF2B5EF4-FFF2-40B4-BE49-F238E27FC236}">
                  <a16:creationId xmlns:a16="http://schemas.microsoft.com/office/drawing/2014/main" id="{35BC7978-FE76-45FC-A26D-F57126D50A14}"/>
                </a:ext>
              </a:extLst>
            </p:cNvPr>
            <p:cNvSpPr/>
            <p:nvPr/>
          </p:nvSpPr>
          <p:spPr bwMode="auto">
            <a:xfrm>
              <a:off x="1734801" y="2788775"/>
              <a:ext cx="468667" cy="820968"/>
            </a:xfrm>
            <a:custGeom>
              <a:avLst/>
              <a:gdLst/>
              <a:ahLst/>
              <a:cxnLst/>
              <a:rect l="l" t="t" r="r" b="b"/>
              <a:pathLst>
                <a:path w="1108091" h="1941052">
                  <a:moveTo>
                    <a:pt x="522494" y="1443800"/>
                  </a:moveTo>
                  <a:cubicBezTo>
                    <a:pt x="599690" y="1444956"/>
                    <a:pt x="662373" y="1467884"/>
                    <a:pt x="710541" y="1512582"/>
                  </a:cubicBezTo>
                  <a:cubicBezTo>
                    <a:pt x="758710" y="1557280"/>
                    <a:pt x="783531" y="1616807"/>
                    <a:pt x="785003" y="1691164"/>
                  </a:cubicBezTo>
                  <a:cubicBezTo>
                    <a:pt x="783531" y="1765626"/>
                    <a:pt x="758710" y="1825574"/>
                    <a:pt x="710541" y="1871008"/>
                  </a:cubicBezTo>
                  <a:cubicBezTo>
                    <a:pt x="662373" y="1916442"/>
                    <a:pt x="599690" y="1939790"/>
                    <a:pt x="522494" y="1941052"/>
                  </a:cubicBezTo>
                  <a:cubicBezTo>
                    <a:pt x="445298" y="1939790"/>
                    <a:pt x="382616" y="1916442"/>
                    <a:pt x="334447" y="1871008"/>
                  </a:cubicBezTo>
                  <a:cubicBezTo>
                    <a:pt x="286278" y="1825574"/>
                    <a:pt x="261458" y="1765626"/>
                    <a:pt x="259985" y="1691164"/>
                  </a:cubicBezTo>
                  <a:cubicBezTo>
                    <a:pt x="261458" y="1616807"/>
                    <a:pt x="286278" y="1557280"/>
                    <a:pt x="334447" y="1512582"/>
                  </a:cubicBezTo>
                  <a:cubicBezTo>
                    <a:pt x="382616" y="1467884"/>
                    <a:pt x="445298" y="1444956"/>
                    <a:pt x="522494" y="1443800"/>
                  </a:cubicBezTo>
                  <a:close/>
                  <a:moveTo>
                    <a:pt x="562880" y="0"/>
                  </a:moveTo>
                  <a:cubicBezTo>
                    <a:pt x="723635" y="158"/>
                    <a:pt x="853943" y="40859"/>
                    <a:pt x="953804" y="122105"/>
                  </a:cubicBezTo>
                  <a:cubicBezTo>
                    <a:pt x="1053665" y="203350"/>
                    <a:pt x="1105094" y="324192"/>
                    <a:pt x="1108091" y="484632"/>
                  </a:cubicBezTo>
                  <a:cubicBezTo>
                    <a:pt x="1105587" y="578229"/>
                    <a:pt x="1081726" y="655911"/>
                    <a:pt x="1036509" y="717680"/>
                  </a:cubicBezTo>
                  <a:cubicBezTo>
                    <a:pt x="991291" y="779449"/>
                    <a:pt x="939744" y="835439"/>
                    <a:pt x="881866" y="885652"/>
                  </a:cubicBezTo>
                  <a:cubicBezTo>
                    <a:pt x="823989" y="935865"/>
                    <a:pt x="774808" y="990436"/>
                    <a:pt x="734323" y="1049366"/>
                  </a:cubicBezTo>
                  <a:cubicBezTo>
                    <a:pt x="693839" y="1108295"/>
                    <a:pt x="677077" y="1181718"/>
                    <a:pt x="684038" y="1269635"/>
                  </a:cubicBezTo>
                  <a:lnTo>
                    <a:pt x="358426" y="1269635"/>
                  </a:lnTo>
                  <a:cubicBezTo>
                    <a:pt x="347028" y="1169268"/>
                    <a:pt x="359727" y="1084776"/>
                    <a:pt x="396525" y="1016158"/>
                  </a:cubicBezTo>
                  <a:cubicBezTo>
                    <a:pt x="433322" y="947540"/>
                    <a:pt x="479308" y="887421"/>
                    <a:pt x="534484" y="835801"/>
                  </a:cubicBezTo>
                  <a:cubicBezTo>
                    <a:pt x="589659" y="784181"/>
                    <a:pt x="639117" y="733686"/>
                    <a:pt x="682855" y="684314"/>
                  </a:cubicBezTo>
                  <a:cubicBezTo>
                    <a:pt x="726593" y="634942"/>
                    <a:pt x="749705" y="579320"/>
                    <a:pt x="752189" y="517446"/>
                  </a:cubicBezTo>
                  <a:cubicBezTo>
                    <a:pt x="751611" y="448769"/>
                    <a:pt x="731313" y="395551"/>
                    <a:pt x="691295" y="357795"/>
                  </a:cubicBezTo>
                  <a:cubicBezTo>
                    <a:pt x="651277" y="320038"/>
                    <a:pt x="595010" y="300897"/>
                    <a:pt x="522494" y="300371"/>
                  </a:cubicBezTo>
                  <a:cubicBezTo>
                    <a:pt x="462336" y="300371"/>
                    <a:pt x="406595" y="313623"/>
                    <a:pt x="355271" y="340126"/>
                  </a:cubicBezTo>
                  <a:cubicBezTo>
                    <a:pt x="303947" y="366629"/>
                    <a:pt x="254516" y="406384"/>
                    <a:pt x="206978" y="459391"/>
                  </a:cubicBezTo>
                  <a:lnTo>
                    <a:pt x="0" y="267557"/>
                  </a:lnTo>
                  <a:cubicBezTo>
                    <a:pt x="70781" y="185734"/>
                    <a:pt x="153236" y="120948"/>
                    <a:pt x="247364" y="73200"/>
                  </a:cubicBezTo>
                  <a:cubicBezTo>
                    <a:pt x="341493" y="25452"/>
                    <a:pt x="446665" y="1052"/>
                    <a:pt x="562880" y="0"/>
                  </a:cubicBezTo>
                  <a:close/>
                </a:path>
              </a:pathLst>
            </a:custGeom>
            <a:solidFill>
              <a:schemeClr val="bg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368" tIns="45684" rIns="91368" bIns="45684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pPr defTabSz="913668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798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</p:grpSp>
      <p:pic>
        <p:nvPicPr>
          <p:cNvPr id="3" name="图片 2">
            <a:extLst>
              <a:ext uri="{FF2B5EF4-FFF2-40B4-BE49-F238E27FC236}">
                <a16:creationId xmlns:a16="http://schemas.microsoft.com/office/drawing/2014/main" id="{C863C723-5EB2-0E40-BBAD-0FBBB7F67AF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088363" y="1347182"/>
            <a:ext cx="5011218" cy="50112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893101"/>
      </p:ext>
    </p:extLst>
  </p:cSld>
  <p:clrMapOvr>
    <a:masterClrMapping/>
  </p:clrMapOvr>
  <p:transition spd="slow">
    <p:wipe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>
            <a:extLst>
              <a:ext uri="{FF2B5EF4-FFF2-40B4-BE49-F238E27FC236}">
                <a16:creationId xmlns:a16="http://schemas.microsoft.com/office/drawing/2014/main" id="{66723A27-23C0-4E92-1D9A-7AC8F07475A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31073339"/>
              </p:ext>
            </p:extLst>
          </p:nvPr>
        </p:nvGraphicFramePr>
        <p:xfrm>
          <a:off x="1135380" y="1282700"/>
          <a:ext cx="9921240" cy="42926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9921240">
                  <a:extLst>
                    <a:ext uri="{9D8B030D-6E8A-4147-A177-3AD203B41FA5}">
                      <a16:colId xmlns:a16="http://schemas.microsoft.com/office/drawing/2014/main" val="1739450113"/>
                    </a:ext>
                  </a:extLst>
                </a:gridCol>
              </a:tblGrid>
              <a:tr h="4292600">
                <a:tc>
                  <a:txBody>
                    <a:bodyPr/>
                    <a:lstStyle/>
                    <a:p>
                      <a:pPr indent="267970" algn="just"/>
                      <a:r>
                        <a:rPr lang="zh-CN" sz="2200" kern="100" dirty="0">
                          <a:effectLst/>
                        </a:rPr>
                        <a:t>工作职责：</a:t>
                      </a:r>
                    </a:p>
                    <a:p>
                      <a:pPr marL="1270" indent="266700" algn="just"/>
                      <a:r>
                        <a:rPr lang="zh-CN" sz="2200" kern="100" dirty="0">
                          <a:effectLst/>
                        </a:rPr>
                        <a:t>（</a:t>
                      </a:r>
                      <a:r>
                        <a:rPr lang="en-US" sz="2200" kern="100" dirty="0">
                          <a:effectLst/>
                        </a:rPr>
                        <a:t>1</a:t>
                      </a:r>
                      <a:r>
                        <a:rPr lang="zh-CN" sz="2200" kern="100" dirty="0">
                          <a:effectLst/>
                        </a:rPr>
                        <a:t>）负责协助经理策划和安排直播方案包括不限于直播间产品选品、直播内容、主播对接、销售策略，提高直播间的流量及转化率，完成销售目标。 </a:t>
                      </a:r>
                    </a:p>
                    <a:p>
                      <a:pPr marL="1270" indent="266700" algn="just"/>
                      <a:r>
                        <a:rPr lang="zh-CN" sz="2200" kern="100" dirty="0">
                          <a:effectLst/>
                        </a:rPr>
                        <a:t>（</a:t>
                      </a:r>
                      <a:r>
                        <a:rPr lang="en-US" sz="2200" kern="100" dirty="0">
                          <a:effectLst/>
                        </a:rPr>
                        <a:t>2</a:t>
                      </a:r>
                      <a:r>
                        <a:rPr lang="zh-CN" sz="2200" kern="100" dirty="0">
                          <a:effectLst/>
                        </a:rPr>
                        <a:t>）负责协助经理制定每期直播的运营计划，跟进实施过程，引导直播氛围，优化直播效果，包括直播前准备工作，日常直播管理、数据分析及复盘，分析直播数据，持续优化直播各项流程，实现销售数据的提升。</a:t>
                      </a:r>
                    </a:p>
                    <a:p>
                      <a:pPr marL="1270" indent="266700" algn="just"/>
                      <a:r>
                        <a:rPr lang="zh-CN" sz="2200" kern="100" dirty="0">
                          <a:effectLst/>
                        </a:rPr>
                        <a:t>（</a:t>
                      </a:r>
                      <a:r>
                        <a:rPr lang="en-US" sz="2200" kern="100" dirty="0">
                          <a:effectLst/>
                        </a:rPr>
                        <a:t>3</a:t>
                      </a:r>
                      <a:r>
                        <a:rPr lang="zh-CN" sz="2200" kern="100" dirty="0">
                          <a:effectLst/>
                        </a:rPr>
                        <a:t>）负责直播过程中的资源对接、产品把控、活动报名及组织策划等工作。</a:t>
                      </a:r>
                    </a:p>
                    <a:p>
                      <a:pPr marL="1270" indent="266700" algn="just"/>
                      <a:r>
                        <a:rPr lang="zh-CN" sz="2200" kern="100" dirty="0">
                          <a:effectLst/>
                        </a:rPr>
                        <a:t>（</a:t>
                      </a:r>
                      <a:r>
                        <a:rPr lang="en-US" sz="2200" kern="100" dirty="0">
                          <a:effectLst/>
                        </a:rPr>
                        <a:t>4</a:t>
                      </a:r>
                      <a:r>
                        <a:rPr lang="zh-CN" sz="2200" kern="100" dirty="0">
                          <a:effectLst/>
                        </a:rPr>
                        <a:t>）负责参与直播的产品选品，直播内容策划，营销活动制定和粉丝群维护。</a:t>
                      </a:r>
                    </a:p>
                    <a:p>
                      <a:pPr marL="1270" indent="266700" algn="just"/>
                      <a:r>
                        <a:rPr lang="zh-CN" sz="2200" kern="100" dirty="0">
                          <a:effectLst/>
                        </a:rPr>
                        <a:t>（</a:t>
                      </a:r>
                      <a:r>
                        <a:rPr lang="en-US" sz="2200" kern="100" dirty="0">
                          <a:effectLst/>
                        </a:rPr>
                        <a:t>5</a:t>
                      </a:r>
                      <a:r>
                        <a:rPr lang="zh-CN" sz="2200" kern="100" dirty="0">
                          <a:effectLst/>
                        </a:rPr>
                        <a:t>）负责直播全过程的进行，直播预告发布，直播中控台操作，和主播互动，和粉丝互动。</a:t>
                      </a:r>
                    </a:p>
                    <a:p>
                      <a:pPr marL="1270" indent="266700" algn="just"/>
                      <a:r>
                        <a:rPr lang="zh-CN" sz="2200" kern="100" dirty="0">
                          <a:effectLst/>
                        </a:rPr>
                        <a:t>（</a:t>
                      </a:r>
                      <a:r>
                        <a:rPr lang="en-US" sz="2200" kern="100" dirty="0">
                          <a:effectLst/>
                        </a:rPr>
                        <a:t>6</a:t>
                      </a:r>
                      <a:r>
                        <a:rPr lang="zh-CN" sz="2200" kern="100" dirty="0">
                          <a:effectLst/>
                        </a:rPr>
                        <a:t>）负责主播的日常维护，发现、挖掘主播特质，对主播进行规范，引导主播产生优质内容，提高在线人数，增强互动性。</a:t>
                      </a:r>
                      <a:endParaRPr lang="zh-CN" sz="22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8326538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86186315"/>
      </p:ext>
    </p:extLst>
  </p:cSld>
  <p:clrMapOvr>
    <a:masterClrMapping/>
  </p:clrMapOvr>
  <p:transition spd="slow">
    <p:wipe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>
            <a:extLst>
              <a:ext uri="{FF2B5EF4-FFF2-40B4-BE49-F238E27FC236}">
                <a16:creationId xmlns:a16="http://schemas.microsoft.com/office/drawing/2014/main" id="{0129E088-FB59-CA2A-9FFB-8670BDAFE5D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09279991"/>
              </p:ext>
            </p:extLst>
          </p:nvPr>
        </p:nvGraphicFramePr>
        <p:xfrm>
          <a:off x="1252220" y="1417320"/>
          <a:ext cx="10033000" cy="402336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410922">
                  <a:extLst>
                    <a:ext uri="{9D8B030D-6E8A-4147-A177-3AD203B41FA5}">
                      <a16:colId xmlns:a16="http://schemas.microsoft.com/office/drawing/2014/main" val="2812460428"/>
                    </a:ext>
                  </a:extLst>
                </a:gridCol>
                <a:gridCol w="8622078">
                  <a:extLst>
                    <a:ext uri="{9D8B030D-6E8A-4147-A177-3AD203B41FA5}">
                      <a16:colId xmlns:a16="http://schemas.microsoft.com/office/drawing/2014/main" val="3626101133"/>
                    </a:ext>
                  </a:extLst>
                </a:gridCol>
              </a:tblGrid>
              <a:tr h="1005205">
                <a:tc gridSpan="2">
                  <a:txBody>
                    <a:bodyPr/>
                    <a:lstStyle/>
                    <a:p>
                      <a:pPr indent="267970" algn="just"/>
                      <a:r>
                        <a:rPr lang="zh-CN" sz="2400" kern="100" dirty="0">
                          <a:effectLst/>
                        </a:rPr>
                        <a:t>任职资格：</a:t>
                      </a:r>
                    </a:p>
                    <a:p>
                      <a:pPr indent="266700" algn="just"/>
                      <a:r>
                        <a:rPr lang="zh-CN" sz="2400" kern="100" dirty="0">
                          <a:effectLst/>
                        </a:rPr>
                        <a:t>教育水平：大学专科学历以上</a:t>
                      </a:r>
                    </a:p>
                    <a:p>
                      <a:pPr indent="266700" algn="just"/>
                      <a:r>
                        <a:rPr lang="zh-CN" sz="2400" kern="100" dirty="0">
                          <a:effectLst/>
                        </a:rPr>
                        <a:t>专业：市场营销、电商商务等相关专业</a:t>
                      </a:r>
                    </a:p>
                    <a:p>
                      <a:pPr indent="266700" algn="just"/>
                      <a:r>
                        <a:rPr lang="zh-CN" sz="2400" kern="100" dirty="0">
                          <a:effectLst/>
                        </a:rPr>
                        <a:t>工作经验：</a:t>
                      </a:r>
                      <a:r>
                        <a:rPr lang="en-US" sz="2400" kern="100" dirty="0">
                          <a:effectLst/>
                        </a:rPr>
                        <a:t>1</a:t>
                      </a:r>
                      <a:r>
                        <a:rPr lang="zh-CN" sz="2400" kern="100" dirty="0">
                          <a:effectLst/>
                        </a:rPr>
                        <a:t>年以上公司直播运营工作经验</a:t>
                      </a:r>
                      <a:endParaRPr lang="zh-CN" sz="24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solidFill>
                      <a:srgbClr val="FFC0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74340850"/>
                  </a:ext>
                </a:extLst>
              </a:tr>
              <a:tr h="288290">
                <a:tc>
                  <a:txBody>
                    <a:bodyPr/>
                    <a:lstStyle/>
                    <a:p>
                      <a:pPr indent="267970" algn="just"/>
                      <a:r>
                        <a:rPr lang="zh-CN" sz="2400" kern="100" dirty="0">
                          <a:effectLst/>
                        </a:rPr>
                        <a:t>知识</a:t>
                      </a:r>
                      <a:endParaRPr lang="en-US" altLang="zh-CN" sz="2400" kern="100" dirty="0">
                        <a:effectLst/>
                      </a:endParaRPr>
                    </a:p>
                    <a:p>
                      <a:pPr indent="267970" algn="just"/>
                      <a:r>
                        <a:rPr lang="zh-CN" sz="2400" kern="100" dirty="0">
                          <a:effectLst/>
                        </a:rPr>
                        <a:t>与技能</a:t>
                      </a:r>
                      <a:endParaRPr lang="zh-CN" sz="24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zh-CN" sz="2400" kern="100">
                          <a:effectLst/>
                        </a:rPr>
                        <a:t>（</a:t>
                      </a:r>
                      <a:r>
                        <a:rPr lang="en-US" sz="2400" kern="100">
                          <a:effectLst/>
                        </a:rPr>
                        <a:t>1</a:t>
                      </a:r>
                      <a:r>
                        <a:rPr lang="zh-CN" sz="2400" kern="100">
                          <a:effectLst/>
                        </a:rPr>
                        <a:t>）熟悉直播商家自播直播运营方式，擅长粉丝运营。</a:t>
                      </a:r>
                    </a:p>
                    <a:p>
                      <a:pPr algn="just"/>
                      <a:r>
                        <a:rPr lang="zh-CN" sz="2400" kern="100">
                          <a:effectLst/>
                        </a:rPr>
                        <a:t>（</a:t>
                      </a:r>
                      <a:r>
                        <a:rPr lang="en-US" sz="2400" kern="100">
                          <a:effectLst/>
                        </a:rPr>
                        <a:t>2</a:t>
                      </a:r>
                      <a:r>
                        <a:rPr lang="zh-CN" sz="2400" kern="100">
                          <a:effectLst/>
                        </a:rPr>
                        <a:t>）熟练使用办公软件，和具备较好的数据分析能力。</a:t>
                      </a:r>
                    </a:p>
                    <a:p>
                      <a:pPr algn="just"/>
                      <a:r>
                        <a:rPr lang="zh-CN" sz="2400" kern="100">
                          <a:effectLst/>
                        </a:rPr>
                        <a:t>（</a:t>
                      </a:r>
                      <a:r>
                        <a:rPr lang="en-US" sz="2400" kern="100">
                          <a:effectLst/>
                        </a:rPr>
                        <a:t>3</a:t>
                      </a:r>
                      <a:r>
                        <a:rPr lang="zh-CN" sz="2400" kern="100">
                          <a:effectLst/>
                        </a:rPr>
                        <a:t>）具备专题策划、信息采编整合能力，文字功底扎实。</a:t>
                      </a:r>
                      <a:endParaRPr lang="zh-CN" sz="24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8721751"/>
                  </a:ext>
                </a:extLst>
              </a:tr>
              <a:tr h="699135">
                <a:tc gridSpan="2">
                  <a:txBody>
                    <a:bodyPr/>
                    <a:lstStyle/>
                    <a:p>
                      <a:pPr indent="267970" algn="just"/>
                      <a:r>
                        <a:rPr lang="zh-CN" sz="2400" kern="100" dirty="0">
                          <a:effectLst/>
                        </a:rPr>
                        <a:t>考核指标：</a:t>
                      </a:r>
                    </a:p>
                    <a:p>
                      <a:pPr indent="266700" algn="just"/>
                      <a:r>
                        <a:rPr lang="zh-CN" sz="2400" kern="100" dirty="0">
                          <a:effectLst/>
                        </a:rPr>
                        <a:t>直播转化率、直播</a:t>
                      </a:r>
                      <a:r>
                        <a:rPr lang="en-US" sz="2400" kern="100" dirty="0">
                          <a:effectLst/>
                        </a:rPr>
                        <a:t>UV</a:t>
                      </a:r>
                      <a:r>
                        <a:rPr lang="zh-CN" sz="2400" kern="100" dirty="0">
                          <a:effectLst/>
                        </a:rPr>
                        <a:t>、直播</a:t>
                      </a:r>
                      <a:r>
                        <a:rPr lang="en-US" sz="2400" kern="100" dirty="0">
                          <a:effectLst/>
                        </a:rPr>
                        <a:t>GMV</a:t>
                      </a:r>
                      <a:r>
                        <a:rPr lang="zh-CN" sz="2400" kern="100" dirty="0">
                          <a:effectLst/>
                        </a:rPr>
                        <a:t>、客单价、重要任务完成情况</a:t>
                      </a:r>
                    </a:p>
                    <a:p>
                      <a:pPr marL="1270" indent="266700" algn="just"/>
                      <a:r>
                        <a:rPr lang="zh-CN" sz="2400" kern="100" dirty="0">
                          <a:effectLst/>
                        </a:rPr>
                        <a:t>考勤、制度执行情况、部门合作满意度、人际能力、沟通能力、影响力、计划与执行能力、服务能力、专业知识及技能</a:t>
                      </a:r>
                      <a:endParaRPr lang="zh-CN" sz="24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solidFill>
                      <a:srgbClr val="FFC0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8786235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32523044"/>
      </p:ext>
    </p:extLst>
  </p:cSld>
  <p:clrMapOvr>
    <a:masterClrMapping/>
  </p:clrMapOvr>
  <p:transition spd="slow">
    <p:wipe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>
            <a:extLst>
              <a:ext uri="{FF2B5EF4-FFF2-40B4-BE49-F238E27FC236}">
                <a16:creationId xmlns:a16="http://schemas.microsoft.com/office/drawing/2014/main" id="{AB141215-EC32-3AB1-328F-5609DD9380A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99379649"/>
              </p:ext>
            </p:extLst>
          </p:nvPr>
        </p:nvGraphicFramePr>
        <p:xfrm>
          <a:off x="1224280" y="1160939"/>
          <a:ext cx="10124439" cy="469392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559475">
                  <a:extLst>
                    <a:ext uri="{9D8B030D-6E8A-4147-A177-3AD203B41FA5}">
                      <a16:colId xmlns:a16="http://schemas.microsoft.com/office/drawing/2014/main" val="786815624"/>
                    </a:ext>
                  </a:extLst>
                </a:gridCol>
                <a:gridCol w="8564964">
                  <a:extLst>
                    <a:ext uri="{9D8B030D-6E8A-4147-A177-3AD203B41FA5}">
                      <a16:colId xmlns:a16="http://schemas.microsoft.com/office/drawing/2014/main" val="4220519500"/>
                    </a:ext>
                  </a:extLst>
                </a:gridCol>
              </a:tblGrid>
              <a:tr h="288290">
                <a:tc>
                  <a:txBody>
                    <a:bodyPr/>
                    <a:lstStyle/>
                    <a:p>
                      <a:pPr indent="266700" algn="ctr">
                        <a:tabLst>
                          <a:tab pos="2637155" algn="ctr"/>
                          <a:tab pos="5274310" algn="r"/>
                        </a:tabLst>
                      </a:pPr>
                      <a:r>
                        <a:rPr lang="zh-CN" sz="2800" kern="100">
                          <a:effectLst/>
                        </a:rPr>
                        <a:t>岗位名称</a:t>
                      </a:r>
                      <a:endParaRPr lang="zh-CN" sz="28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indent="266700" algn="ctr"/>
                      <a:r>
                        <a:rPr lang="zh-CN" sz="2800" kern="100">
                          <a:effectLst/>
                        </a:rPr>
                        <a:t>直播客服</a:t>
                      </a:r>
                      <a:endParaRPr lang="zh-CN" sz="28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2048900"/>
                  </a:ext>
                </a:extLst>
              </a:tr>
              <a:tr h="288290">
                <a:tc>
                  <a:txBody>
                    <a:bodyPr/>
                    <a:lstStyle/>
                    <a:p>
                      <a:pPr indent="266700" algn="ctr">
                        <a:tabLst>
                          <a:tab pos="2637155" algn="ctr"/>
                          <a:tab pos="5274310" algn="r"/>
                        </a:tabLst>
                      </a:pPr>
                      <a:r>
                        <a:rPr lang="zh-CN" sz="2800" kern="100">
                          <a:effectLst/>
                        </a:rPr>
                        <a:t>所在部门</a:t>
                      </a:r>
                      <a:endParaRPr lang="zh-CN" sz="28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indent="266700" algn="ctr">
                        <a:tabLst>
                          <a:tab pos="2637155" algn="ctr"/>
                          <a:tab pos="5274310" algn="r"/>
                        </a:tabLst>
                      </a:pPr>
                      <a:r>
                        <a:rPr lang="zh-CN" sz="2800" kern="100">
                          <a:effectLst/>
                        </a:rPr>
                        <a:t>直播运营中心｜直播运营部</a:t>
                      </a:r>
                      <a:endParaRPr lang="zh-CN" sz="28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61927553"/>
                  </a:ext>
                </a:extLst>
              </a:tr>
              <a:tr h="288290">
                <a:tc>
                  <a:txBody>
                    <a:bodyPr/>
                    <a:lstStyle/>
                    <a:p>
                      <a:pPr indent="266700" algn="ctr">
                        <a:tabLst>
                          <a:tab pos="2637155" algn="ctr"/>
                          <a:tab pos="5274310" algn="r"/>
                        </a:tabLst>
                      </a:pPr>
                      <a:r>
                        <a:rPr lang="zh-CN" sz="2800" kern="100">
                          <a:effectLst/>
                        </a:rPr>
                        <a:t>直接上级</a:t>
                      </a:r>
                      <a:endParaRPr lang="zh-CN" sz="28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indent="266700" algn="ctr">
                        <a:tabLst>
                          <a:tab pos="2637155" algn="ctr"/>
                          <a:tab pos="5274310" algn="r"/>
                        </a:tabLst>
                      </a:pPr>
                      <a:r>
                        <a:rPr lang="zh-CN" sz="2800" kern="100">
                          <a:effectLst/>
                        </a:rPr>
                        <a:t>直播运营主管</a:t>
                      </a:r>
                      <a:endParaRPr lang="zh-CN" sz="28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20503835"/>
                  </a:ext>
                </a:extLst>
              </a:tr>
              <a:tr h="391160">
                <a:tc gridSpan="2">
                  <a:txBody>
                    <a:bodyPr/>
                    <a:lstStyle/>
                    <a:p>
                      <a:pPr indent="267970" algn="just"/>
                      <a:r>
                        <a:rPr lang="zh-CN" sz="2800" kern="100">
                          <a:effectLst/>
                        </a:rPr>
                        <a:t>工作权限：</a:t>
                      </a:r>
                    </a:p>
                    <a:p>
                      <a:pPr indent="266700" algn="l">
                        <a:tabLst>
                          <a:tab pos="2637155" algn="ctr"/>
                          <a:tab pos="5274310" algn="r"/>
                        </a:tabLst>
                      </a:pPr>
                      <a:r>
                        <a:rPr lang="zh-CN" sz="2800" kern="100">
                          <a:effectLst/>
                        </a:rPr>
                        <a:t>对于客户需求分析、反馈意见的建议权。</a:t>
                      </a:r>
                      <a:endParaRPr lang="zh-CN" sz="28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solidFill>
                      <a:srgbClr val="00B05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21820493"/>
                  </a:ext>
                </a:extLst>
              </a:tr>
              <a:tr h="563880">
                <a:tc gridSpan="2">
                  <a:txBody>
                    <a:bodyPr/>
                    <a:lstStyle/>
                    <a:p>
                      <a:pPr indent="267970" algn="just"/>
                      <a:r>
                        <a:rPr lang="zh-CN" sz="2800" kern="100" dirty="0">
                          <a:effectLst/>
                        </a:rPr>
                        <a:t>工作责任：</a:t>
                      </a:r>
                    </a:p>
                    <a:p>
                      <a:pPr indent="266700" algn="l">
                        <a:tabLst>
                          <a:tab pos="2637155" algn="ctr"/>
                          <a:tab pos="5274310" algn="r"/>
                        </a:tabLst>
                      </a:pPr>
                      <a:r>
                        <a:rPr lang="zh-CN" sz="2800" kern="100" dirty="0">
                          <a:effectLst/>
                        </a:rPr>
                        <a:t>执行工作任务的责任。</a:t>
                      </a:r>
                    </a:p>
                    <a:p>
                      <a:pPr indent="266700" algn="l">
                        <a:tabLst>
                          <a:tab pos="2637155" algn="ctr"/>
                          <a:tab pos="5274310" algn="r"/>
                        </a:tabLst>
                      </a:pPr>
                      <a:r>
                        <a:rPr lang="zh-CN" sz="2800" kern="100" dirty="0">
                          <a:effectLst/>
                        </a:rPr>
                        <a:t>承担咨询转化率责任。</a:t>
                      </a:r>
                      <a:endParaRPr lang="zh-CN" sz="28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solidFill>
                      <a:srgbClr val="00B05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9998256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97877699"/>
      </p:ext>
    </p:extLst>
  </p:cSld>
  <p:clrMapOvr>
    <a:masterClrMapping/>
  </p:clrMapOvr>
  <p:transition spd="slow">
    <p:wipe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>
            <a:extLst>
              <a:ext uri="{FF2B5EF4-FFF2-40B4-BE49-F238E27FC236}">
                <a16:creationId xmlns:a16="http://schemas.microsoft.com/office/drawing/2014/main" id="{DD4E4BF4-CDA3-92CB-38C5-1ACA638B33D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8382484"/>
              </p:ext>
            </p:extLst>
          </p:nvPr>
        </p:nvGraphicFramePr>
        <p:xfrm>
          <a:off x="1389380" y="1508760"/>
          <a:ext cx="9413240" cy="384048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9413240">
                  <a:extLst>
                    <a:ext uri="{9D8B030D-6E8A-4147-A177-3AD203B41FA5}">
                      <a16:colId xmlns:a16="http://schemas.microsoft.com/office/drawing/2014/main" val="2362297940"/>
                    </a:ext>
                  </a:extLst>
                </a:gridCol>
              </a:tblGrid>
              <a:tr h="1424305">
                <a:tc>
                  <a:txBody>
                    <a:bodyPr/>
                    <a:lstStyle/>
                    <a:p>
                      <a:pPr indent="267970" algn="just"/>
                      <a:r>
                        <a:rPr lang="zh-CN" sz="2800" kern="100" dirty="0">
                          <a:effectLst/>
                        </a:rPr>
                        <a:t>工作职责：</a:t>
                      </a:r>
                    </a:p>
                    <a:p>
                      <a:pPr indent="266700" algn="l">
                        <a:tabLst>
                          <a:tab pos="2637155" algn="ctr"/>
                          <a:tab pos="5274310" algn="r"/>
                        </a:tabLst>
                      </a:pPr>
                      <a:r>
                        <a:rPr lang="en-US" sz="2800" kern="100" dirty="0">
                          <a:effectLst/>
                        </a:rPr>
                        <a:t>1.</a:t>
                      </a:r>
                      <a:r>
                        <a:rPr lang="zh-CN" sz="2800" kern="100" dirty="0">
                          <a:effectLst/>
                        </a:rPr>
                        <a:t>通过电商平台直播期间用心为每一位用户解答和处理反馈的问题。</a:t>
                      </a:r>
                    </a:p>
                    <a:p>
                      <a:pPr indent="266700" algn="l">
                        <a:tabLst>
                          <a:tab pos="2637155" algn="ctr"/>
                          <a:tab pos="5274310" algn="r"/>
                        </a:tabLst>
                      </a:pPr>
                      <a:r>
                        <a:rPr lang="en-US" sz="2800" kern="100" dirty="0">
                          <a:effectLst/>
                        </a:rPr>
                        <a:t>2.</a:t>
                      </a:r>
                      <a:r>
                        <a:rPr lang="zh-CN" sz="2800" kern="100" dirty="0">
                          <a:effectLst/>
                        </a:rPr>
                        <a:t>负责主播直播间的日常维护与数据分析。</a:t>
                      </a:r>
                    </a:p>
                    <a:p>
                      <a:pPr indent="266700" algn="l">
                        <a:tabLst>
                          <a:tab pos="2637155" algn="ctr"/>
                          <a:tab pos="5274310" algn="r"/>
                        </a:tabLst>
                      </a:pPr>
                      <a:r>
                        <a:rPr lang="en-US" sz="2800" kern="100" dirty="0">
                          <a:effectLst/>
                        </a:rPr>
                        <a:t>3.</a:t>
                      </a:r>
                      <a:r>
                        <a:rPr lang="zh-CN" sz="2800" kern="100" dirty="0">
                          <a:effectLst/>
                        </a:rPr>
                        <a:t>通过后台以及客户端监控平台运行状态、维护平台的政策秩序。</a:t>
                      </a:r>
                    </a:p>
                    <a:p>
                      <a:pPr indent="266700" algn="l">
                        <a:tabLst>
                          <a:tab pos="2637155" algn="ctr"/>
                          <a:tab pos="5274310" algn="r"/>
                        </a:tabLst>
                      </a:pPr>
                      <a:r>
                        <a:rPr lang="en-US" sz="2800" kern="100" dirty="0">
                          <a:effectLst/>
                        </a:rPr>
                        <a:t>4.</a:t>
                      </a:r>
                      <a:r>
                        <a:rPr lang="zh-CN" sz="2800" kern="100" dirty="0">
                          <a:effectLst/>
                        </a:rPr>
                        <a:t>通过日常用户的反馈问题汇总以及提出改进建议。</a:t>
                      </a:r>
                    </a:p>
                    <a:p>
                      <a:pPr indent="266700" algn="l">
                        <a:tabLst>
                          <a:tab pos="2637155" algn="ctr"/>
                          <a:tab pos="5274310" algn="r"/>
                        </a:tabLst>
                      </a:pPr>
                      <a:r>
                        <a:rPr lang="en-US" sz="2800" kern="100" dirty="0">
                          <a:effectLst/>
                        </a:rPr>
                        <a:t>5.</a:t>
                      </a:r>
                      <a:r>
                        <a:rPr lang="zh-CN" sz="2800" kern="100" dirty="0">
                          <a:effectLst/>
                        </a:rPr>
                        <a:t>每次直播后跟运营进行反馈。</a:t>
                      </a:r>
                    </a:p>
                    <a:p>
                      <a:pPr indent="266700" algn="l">
                        <a:tabLst>
                          <a:tab pos="2637155" algn="ctr"/>
                          <a:tab pos="5274310" algn="r"/>
                        </a:tabLst>
                      </a:pPr>
                      <a:r>
                        <a:rPr lang="en-US" sz="2800" kern="100" dirty="0">
                          <a:effectLst/>
                        </a:rPr>
                        <a:t>6.</a:t>
                      </a:r>
                      <a:r>
                        <a:rPr lang="zh-CN" sz="2800" kern="100" dirty="0">
                          <a:effectLst/>
                        </a:rPr>
                        <a:t>直播后进行数据复盘。</a:t>
                      </a:r>
                      <a:endParaRPr lang="zh-CN" sz="28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551722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72352202"/>
      </p:ext>
    </p:extLst>
  </p:cSld>
  <p:clrMapOvr>
    <a:masterClrMapping/>
  </p:clrMapOvr>
  <p:transition spd="slow">
    <p:wipe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>
            <a:extLst>
              <a:ext uri="{FF2B5EF4-FFF2-40B4-BE49-F238E27FC236}">
                <a16:creationId xmlns:a16="http://schemas.microsoft.com/office/drawing/2014/main" id="{B7274350-8EF2-6F5B-5549-DB2CB45A5CE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02852802"/>
              </p:ext>
            </p:extLst>
          </p:nvPr>
        </p:nvGraphicFramePr>
        <p:xfrm>
          <a:off x="1071880" y="1051560"/>
          <a:ext cx="10256520" cy="475488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405424">
                  <a:extLst>
                    <a:ext uri="{9D8B030D-6E8A-4147-A177-3AD203B41FA5}">
                      <a16:colId xmlns:a16="http://schemas.microsoft.com/office/drawing/2014/main" val="3251730731"/>
                    </a:ext>
                  </a:extLst>
                </a:gridCol>
                <a:gridCol w="8851096">
                  <a:extLst>
                    <a:ext uri="{9D8B030D-6E8A-4147-A177-3AD203B41FA5}">
                      <a16:colId xmlns:a16="http://schemas.microsoft.com/office/drawing/2014/main" val="2444011623"/>
                    </a:ext>
                  </a:extLst>
                </a:gridCol>
              </a:tblGrid>
              <a:tr h="949325">
                <a:tc gridSpan="2">
                  <a:txBody>
                    <a:bodyPr/>
                    <a:lstStyle/>
                    <a:p>
                      <a:pPr indent="267970" algn="just"/>
                      <a:r>
                        <a:rPr lang="zh-CN" sz="2400" kern="100">
                          <a:effectLst/>
                        </a:rPr>
                        <a:t>任职资格：</a:t>
                      </a:r>
                    </a:p>
                    <a:p>
                      <a:pPr indent="266700" algn="l">
                        <a:tabLst>
                          <a:tab pos="2637155" algn="ctr"/>
                          <a:tab pos="5274310" algn="r"/>
                        </a:tabLst>
                      </a:pPr>
                      <a:r>
                        <a:rPr lang="zh-CN" sz="2400" kern="100">
                          <a:effectLst/>
                        </a:rPr>
                        <a:t>教育水平：中专学历以上</a:t>
                      </a:r>
                    </a:p>
                    <a:p>
                      <a:pPr indent="266700" algn="l">
                        <a:tabLst>
                          <a:tab pos="2637155" algn="ctr"/>
                          <a:tab pos="5274310" algn="r"/>
                        </a:tabLst>
                      </a:pPr>
                      <a:r>
                        <a:rPr lang="zh-CN" sz="2400" kern="100">
                          <a:effectLst/>
                        </a:rPr>
                        <a:t>专业：无要求</a:t>
                      </a:r>
                    </a:p>
                    <a:p>
                      <a:pPr indent="266700" algn="l">
                        <a:tabLst>
                          <a:tab pos="2637155" algn="ctr"/>
                          <a:tab pos="5274310" algn="r"/>
                        </a:tabLst>
                      </a:pPr>
                      <a:r>
                        <a:rPr lang="zh-CN" sz="2400" kern="100">
                          <a:effectLst/>
                        </a:rPr>
                        <a:t>工作经验：具有</a:t>
                      </a:r>
                      <a:r>
                        <a:rPr lang="en-US" sz="2400" kern="100">
                          <a:effectLst/>
                        </a:rPr>
                        <a:t>1</a:t>
                      </a:r>
                      <a:r>
                        <a:rPr lang="zh-CN" sz="2400" kern="100">
                          <a:effectLst/>
                        </a:rPr>
                        <a:t>年以上同行业电商客服经验</a:t>
                      </a:r>
                      <a:endParaRPr lang="zh-CN" sz="24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solidFill>
                      <a:srgbClr val="00B05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84520652"/>
                  </a:ext>
                </a:extLst>
              </a:tr>
              <a:tr h="288290">
                <a:tc>
                  <a:txBody>
                    <a:bodyPr/>
                    <a:lstStyle/>
                    <a:p>
                      <a:pPr algn="l">
                        <a:tabLst>
                          <a:tab pos="2637155" algn="ctr"/>
                          <a:tab pos="5274310" algn="r"/>
                        </a:tabLst>
                      </a:pPr>
                      <a:r>
                        <a:rPr lang="zh-CN" sz="2400" kern="100">
                          <a:effectLst/>
                        </a:rPr>
                        <a:t>知识与技能</a:t>
                      </a:r>
                      <a:endParaRPr lang="zh-CN" sz="24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tabLst>
                          <a:tab pos="2637155" algn="ctr"/>
                          <a:tab pos="5274310" algn="r"/>
                        </a:tabLst>
                      </a:pPr>
                      <a:r>
                        <a:rPr lang="zh-CN" sz="2400" kern="100">
                          <a:effectLst/>
                        </a:rPr>
                        <a:t>（</a:t>
                      </a:r>
                      <a:r>
                        <a:rPr lang="en-US" sz="2400" kern="100">
                          <a:effectLst/>
                        </a:rPr>
                        <a:t>1</a:t>
                      </a:r>
                      <a:r>
                        <a:rPr lang="zh-CN" sz="2400" kern="100">
                          <a:effectLst/>
                        </a:rPr>
                        <a:t>）普通话标准，口齿清楚，有一定数据分析能力和文字功底。</a:t>
                      </a:r>
                    </a:p>
                    <a:p>
                      <a:pPr algn="l">
                        <a:tabLst>
                          <a:tab pos="2637155" algn="ctr"/>
                          <a:tab pos="5274310" algn="r"/>
                        </a:tabLst>
                      </a:pPr>
                      <a:r>
                        <a:rPr lang="zh-CN" sz="2400" kern="100">
                          <a:effectLst/>
                        </a:rPr>
                        <a:t>（</a:t>
                      </a:r>
                      <a:r>
                        <a:rPr lang="en-US" sz="2400" kern="100">
                          <a:effectLst/>
                        </a:rPr>
                        <a:t>2</a:t>
                      </a:r>
                      <a:r>
                        <a:rPr lang="zh-CN" sz="2400" kern="100">
                          <a:effectLst/>
                        </a:rPr>
                        <a:t>）较强的学习能力，熟练操作办公软件，打字速度快。</a:t>
                      </a:r>
                    </a:p>
                    <a:p>
                      <a:pPr algn="l">
                        <a:tabLst>
                          <a:tab pos="2637155" algn="ctr"/>
                          <a:tab pos="5274310" algn="r"/>
                        </a:tabLst>
                      </a:pPr>
                      <a:r>
                        <a:rPr lang="zh-CN" sz="2400" kern="100">
                          <a:effectLst/>
                        </a:rPr>
                        <a:t>（</a:t>
                      </a:r>
                      <a:r>
                        <a:rPr lang="en-US" sz="2400" kern="100">
                          <a:effectLst/>
                        </a:rPr>
                        <a:t>3</a:t>
                      </a:r>
                      <a:r>
                        <a:rPr lang="zh-CN" sz="2400" kern="100">
                          <a:effectLst/>
                        </a:rPr>
                        <a:t>）熟悉电商平台聊天工具与后台基本规则，能通过技巧引导顾客消费。</a:t>
                      </a:r>
                      <a:endParaRPr lang="zh-CN" sz="24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05720898"/>
                  </a:ext>
                </a:extLst>
              </a:tr>
              <a:tr h="874395">
                <a:tc gridSpan="2">
                  <a:txBody>
                    <a:bodyPr/>
                    <a:lstStyle/>
                    <a:p>
                      <a:pPr indent="267970" algn="just"/>
                      <a:r>
                        <a:rPr lang="zh-CN" sz="2400" kern="100" dirty="0">
                          <a:effectLst/>
                        </a:rPr>
                        <a:t>考核指标：</a:t>
                      </a:r>
                    </a:p>
                    <a:p>
                      <a:pPr indent="266700" algn="l">
                        <a:tabLst>
                          <a:tab pos="2637155" algn="ctr"/>
                          <a:tab pos="5274310" algn="r"/>
                        </a:tabLst>
                      </a:pPr>
                      <a:r>
                        <a:rPr lang="zh-CN" sz="2400" kern="100" dirty="0">
                          <a:effectLst/>
                        </a:rPr>
                        <a:t>指标完成率、咨询转化率、下单成功率、客单价、回复率、响应时间、差评率、重要任务完成情况</a:t>
                      </a:r>
                    </a:p>
                    <a:p>
                      <a:pPr indent="266700" algn="l">
                        <a:tabLst>
                          <a:tab pos="2637155" algn="ctr"/>
                          <a:tab pos="5274310" algn="r"/>
                        </a:tabLst>
                      </a:pPr>
                      <a:r>
                        <a:rPr lang="zh-CN" sz="2400" kern="100" dirty="0">
                          <a:effectLst/>
                        </a:rPr>
                        <a:t>考勤、制度执行情况、部门合作满意度、人际能力、沟通能力、影响力、计划与执行能力、服务能力、专业知识及技能</a:t>
                      </a:r>
                      <a:endParaRPr lang="zh-CN" sz="24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solidFill>
                      <a:srgbClr val="00B05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2972167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81240473"/>
      </p:ext>
    </p:extLst>
  </p:cSld>
  <p:clrMapOvr>
    <a:masterClrMapping/>
  </p:clrMapOvr>
  <p:transition spd="slow">
    <p:wipe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AF2DD4E3-7EDB-4C5B-A4ED-C04FCD7B344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4264" y="-964351"/>
            <a:ext cx="9981862" cy="7459966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2EFB6B22-AD79-4D42-93EF-F2191749455C}"/>
              </a:ext>
            </a:extLst>
          </p:cNvPr>
          <p:cNvSpPr txBox="1"/>
          <p:nvPr/>
        </p:nvSpPr>
        <p:spPr>
          <a:xfrm>
            <a:off x="2702036" y="1949123"/>
            <a:ext cx="1401346" cy="15081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r>
              <a:rPr kumimoji="1" lang="en-US" altLang="zh-CN" sz="3200" b="1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PART</a:t>
            </a:r>
          </a:p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r>
              <a:rPr kumimoji="1" lang="en-US" altLang="zh-CN" sz="6000" b="1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02</a:t>
            </a:r>
            <a:endParaRPr kumimoji="1" lang="zh-CN" altLang="en-US" sz="3200" b="1" dirty="0">
              <a:solidFill>
                <a:schemeClr val="bg1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9082CA76-C253-4F34-85E4-32E849B0B41B}"/>
              </a:ext>
            </a:extLst>
          </p:cNvPr>
          <p:cNvSpPr/>
          <p:nvPr/>
        </p:nvSpPr>
        <p:spPr>
          <a:xfrm>
            <a:off x="4084960" y="2109990"/>
            <a:ext cx="5347246" cy="11075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 defTabSz="914034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6597" b="1" dirty="0">
                <a:solidFill>
                  <a:srgbClr val="FFFFFF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直播团队配置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2C9B8739-59B0-42A0-82D2-A27FE7F351CD}"/>
              </a:ext>
            </a:extLst>
          </p:cNvPr>
          <p:cNvSpPr txBox="1"/>
          <p:nvPr/>
        </p:nvSpPr>
        <p:spPr>
          <a:xfrm>
            <a:off x="2341835" y="4289629"/>
            <a:ext cx="5110326" cy="2959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034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000" dirty="0">
                <a:solidFill>
                  <a:srgbClr val="FFFFFF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Live broadcast team configuration</a:t>
            </a:r>
          </a:p>
        </p:txBody>
      </p:sp>
      <p:sp>
        <p:nvSpPr>
          <p:cNvPr id="15" name="664867">
            <a:extLst>
              <a:ext uri="{FF2B5EF4-FFF2-40B4-BE49-F238E27FC236}">
                <a16:creationId xmlns:a16="http://schemas.microsoft.com/office/drawing/2014/main" id="{385EC12F-CDEC-490C-AEF3-C6C61E4E4E4A}"/>
              </a:ext>
            </a:extLst>
          </p:cNvPr>
          <p:cNvSpPr txBox="1"/>
          <p:nvPr/>
        </p:nvSpPr>
        <p:spPr>
          <a:xfrm>
            <a:off x="9451031" y="4468397"/>
            <a:ext cx="2613449" cy="3692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636" indent="-285636" defTabSz="914034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zh-CN" altLang="en-US" sz="1799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低配版团队</a:t>
            </a:r>
          </a:p>
        </p:txBody>
      </p:sp>
      <p:sp>
        <p:nvSpPr>
          <p:cNvPr id="16" name="036296">
            <a:extLst>
              <a:ext uri="{FF2B5EF4-FFF2-40B4-BE49-F238E27FC236}">
                <a16:creationId xmlns:a16="http://schemas.microsoft.com/office/drawing/2014/main" id="{0B3B37E2-3435-482F-99AC-B85BE7C2E7A7}"/>
              </a:ext>
            </a:extLst>
          </p:cNvPr>
          <p:cNvSpPr txBox="1"/>
          <p:nvPr/>
        </p:nvSpPr>
        <p:spPr>
          <a:xfrm>
            <a:off x="9451034" y="5401021"/>
            <a:ext cx="2547120" cy="3691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>
                <a:solidFill>
                  <a:srgbClr val="F8F8F8"/>
                </a:solidFill>
                <a:latin typeface="+mn-ea"/>
                <a:ea typeface="+mn-ea"/>
              </a:defRPr>
            </a:lvl1pPr>
          </a:lstStyle>
          <a:p>
            <a:pPr marL="285636" indent="-285636" defTabSz="914034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zh-CN" altLang="en-US" sz="1799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高配版团队</a:t>
            </a:r>
          </a:p>
        </p:txBody>
      </p:sp>
      <p:sp>
        <p:nvSpPr>
          <p:cNvPr id="17" name="871467">
            <a:extLst>
              <a:ext uri="{FF2B5EF4-FFF2-40B4-BE49-F238E27FC236}">
                <a16:creationId xmlns:a16="http://schemas.microsoft.com/office/drawing/2014/main" id="{CB21302B-CB9B-42F5-A11C-1AE8C229BB2B}"/>
              </a:ext>
            </a:extLst>
          </p:cNvPr>
          <p:cNvSpPr txBox="1"/>
          <p:nvPr/>
        </p:nvSpPr>
        <p:spPr>
          <a:xfrm>
            <a:off x="9432206" y="4902345"/>
            <a:ext cx="2394163" cy="3691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>
                <a:solidFill>
                  <a:srgbClr val="F8F8F8"/>
                </a:solidFill>
                <a:latin typeface="+mn-ea"/>
                <a:ea typeface="+mn-ea"/>
              </a:defRPr>
            </a:lvl1pPr>
          </a:lstStyle>
          <a:p>
            <a:pPr marL="285636" indent="-285636" defTabSz="914034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zh-CN" altLang="en-US" sz="1799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标配版团队</a:t>
            </a:r>
          </a:p>
        </p:txBody>
      </p:sp>
    </p:spTree>
    <p:extLst>
      <p:ext uri="{BB962C8B-B14F-4D97-AF65-F5344CB8AC3E}">
        <p14:creationId xmlns:p14="http://schemas.microsoft.com/office/powerpoint/2010/main" val="34257405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613131">
            <a:extLst>
              <a:ext uri="{FF2B5EF4-FFF2-40B4-BE49-F238E27FC236}">
                <a16:creationId xmlns:a16="http://schemas.microsoft.com/office/drawing/2014/main" id="{4A5F9AE4-37B6-63BD-32B3-6C4C56ABC96E}"/>
              </a:ext>
            </a:extLst>
          </p:cNvPr>
          <p:cNvSpPr/>
          <p:nvPr/>
        </p:nvSpPr>
        <p:spPr>
          <a:xfrm>
            <a:off x="4265381" y="1034960"/>
            <a:ext cx="4134465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914034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400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低配版直播团队</a:t>
            </a:r>
          </a:p>
        </p:txBody>
      </p:sp>
      <p:graphicFrame>
        <p:nvGraphicFramePr>
          <p:cNvPr id="3" name="表格 2">
            <a:extLst>
              <a:ext uri="{FF2B5EF4-FFF2-40B4-BE49-F238E27FC236}">
                <a16:creationId xmlns:a16="http://schemas.microsoft.com/office/drawing/2014/main" id="{3BA4743C-0BD0-5D06-B58F-BEB059FA0B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80309238"/>
              </p:ext>
            </p:extLst>
          </p:nvPr>
        </p:nvGraphicFramePr>
        <p:xfrm>
          <a:off x="1398037" y="1937673"/>
          <a:ext cx="9593424" cy="39624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502330">
                  <a:extLst>
                    <a:ext uri="{9D8B030D-6E8A-4147-A177-3AD203B41FA5}">
                      <a16:colId xmlns:a16="http://schemas.microsoft.com/office/drawing/2014/main" val="228280299"/>
                    </a:ext>
                  </a:extLst>
                </a:gridCol>
                <a:gridCol w="3645501">
                  <a:extLst>
                    <a:ext uri="{9D8B030D-6E8A-4147-A177-3AD203B41FA5}">
                      <a16:colId xmlns:a16="http://schemas.microsoft.com/office/drawing/2014/main" val="1581872494"/>
                    </a:ext>
                  </a:extLst>
                </a:gridCol>
                <a:gridCol w="4445593">
                  <a:extLst>
                    <a:ext uri="{9D8B030D-6E8A-4147-A177-3AD203B41FA5}">
                      <a16:colId xmlns:a16="http://schemas.microsoft.com/office/drawing/2014/main" val="3082480819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algn="ctr" defTabSz="914034" rtl="0" eaLnBrk="1" latinLnBrk="0" hangingPunct="1"/>
                      <a:r>
                        <a:rPr lang="zh-CN" altLang="en-US" sz="2000" b="1" kern="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岗位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 defTabSz="914034" rtl="0" eaLnBrk="1" latinLnBrk="0" hangingPunct="1"/>
                      <a:r>
                        <a:rPr lang="zh-CN" altLang="en-US" sz="2000" b="1" kern="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运营（</a:t>
                      </a:r>
                      <a:r>
                        <a:rPr lang="en-US" sz="2000" b="1" kern="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r>
                        <a:rPr lang="zh-CN" altLang="en-US" sz="2000" b="1" kern="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人）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 defTabSz="914034" rtl="0" eaLnBrk="1" latinLnBrk="0" hangingPunct="1"/>
                      <a:r>
                        <a:rPr lang="zh-CN" altLang="en-US" sz="2000" b="1" kern="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主播（</a:t>
                      </a:r>
                      <a:r>
                        <a:rPr lang="en-US" sz="2000" b="1" kern="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r>
                        <a:rPr lang="zh-CN" altLang="en-US" sz="2000" b="1" kern="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人）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57509687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sz="2000" kern="0" dirty="0">
                          <a:effectLst/>
                        </a:rPr>
                        <a:t> </a:t>
                      </a:r>
                      <a:endParaRPr lang="zh-CN" sz="2000" kern="100" dirty="0">
                        <a:effectLst/>
                      </a:endParaRPr>
                    </a:p>
                    <a:p>
                      <a:pPr algn="ctr"/>
                      <a:r>
                        <a:rPr lang="en-US" sz="2000" kern="0" dirty="0">
                          <a:effectLst/>
                        </a:rPr>
                        <a:t> </a:t>
                      </a:r>
                      <a:endParaRPr lang="zh-CN" sz="2000" kern="100" dirty="0">
                        <a:effectLst/>
                      </a:endParaRPr>
                    </a:p>
                    <a:p>
                      <a:pPr algn="ctr"/>
                      <a:r>
                        <a:rPr lang="en-US" sz="2000" kern="0" dirty="0">
                          <a:effectLst/>
                        </a:rPr>
                        <a:t> </a:t>
                      </a:r>
                      <a:endParaRPr lang="zh-CN" sz="2000" kern="100" dirty="0">
                        <a:effectLst/>
                      </a:endParaRPr>
                    </a:p>
                    <a:p>
                      <a:pPr algn="ctr"/>
                      <a:r>
                        <a:rPr lang="en-US" sz="2000" kern="0" dirty="0">
                          <a:effectLst/>
                        </a:rPr>
                        <a:t> </a:t>
                      </a:r>
                      <a:endParaRPr lang="zh-CN" sz="2000" kern="100" dirty="0">
                        <a:effectLst/>
                      </a:endParaRPr>
                    </a:p>
                    <a:p>
                      <a:pPr algn="ctr"/>
                      <a:r>
                        <a:rPr lang="en-US" sz="2000" kern="0" dirty="0">
                          <a:effectLst/>
                        </a:rPr>
                        <a:t> </a:t>
                      </a:r>
                      <a:endParaRPr lang="zh-CN" sz="2000" kern="100" dirty="0">
                        <a:effectLst/>
                      </a:endParaRPr>
                    </a:p>
                    <a:p>
                      <a:pPr algn="ctr"/>
                      <a:r>
                        <a:rPr lang="zh-CN" sz="2000" kern="0" dirty="0">
                          <a:effectLst/>
                        </a:rPr>
                        <a:t>职能</a:t>
                      </a:r>
                      <a:endParaRPr lang="zh-CN" sz="20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zh-CN" sz="2000" kern="0">
                          <a:effectLst/>
                        </a:rPr>
                        <a:t>营销任务分解</a:t>
                      </a:r>
                      <a:endParaRPr lang="zh-CN" sz="2000" kern="100">
                        <a:effectLst/>
                      </a:endParaRPr>
                    </a:p>
                    <a:p>
                      <a:pPr algn="just"/>
                      <a:r>
                        <a:rPr lang="zh-CN" sz="2000" kern="0">
                          <a:effectLst/>
                        </a:rPr>
                        <a:t>货品组成</a:t>
                      </a:r>
                      <a:endParaRPr lang="zh-CN" sz="2000" kern="100">
                        <a:effectLst/>
                      </a:endParaRPr>
                    </a:p>
                    <a:p>
                      <a:pPr algn="just"/>
                      <a:r>
                        <a:rPr lang="zh-CN" sz="2000" kern="0">
                          <a:effectLst/>
                        </a:rPr>
                        <a:t>品类规划</a:t>
                      </a:r>
                      <a:endParaRPr lang="zh-CN" sz="2000" kern="100">
                        <a:effectLst/>
                      </a:endParaRPr>
                    </a:p>
                    <a:p>
                      <a:pPr algn="just"/>
                      <a:r>
                        <a:rPr lang="zh-CN" sz="2000" kern="0">
                          <a:effectLst/>
                        </a:rPr>
                        <a:t>结构规划</a:t>
                      </a:r>
                      <a:endParaRPr lang="zh-CN" sz="2000" kern="100">
                        <a:effectLst/>
                      </a:endParaRPr>
                    </a:p>
                    <a:p>
                      <a:pPr algn="just"/>
                      <a:r>
                        <a:rPr lang="zh-CN" sz="2000" kern="0">
                          <a:effectLst/>
                        </a:rPr>
                        <a:t>陈列规划</a:t>
                      </a:r>
                      <a:endParaRPr lang="zh-CN" sz="2000" kern="100">
                        <a:effectLst/>
                      </a:endParaRPr>
                    </a:p>
                    <a:p>
                      <a:pPr algn="just"/>
                      <a:r>
                        <a:rPr lang="zh-CN" sz="2000" kern="0" spc="-50">
                          <a:effectLst/>
                        </a:rPr>
                        <a:t>直播间数据运营；</a:t>
                      </a:r>
                      <a:r>
                        <a:rPr lang="zh-CN" sz="2000" kern="0">
                          <a:effectLst/>
                        </a:rPr>
                        <a:t>商品权益活动；</a:t>
                      </a:r>
                      <a:endParaRPr lang="zh-CN" sz="2000" kern="100">
                        <a:effectLst/>
                      </a:endParaRPr>
                    </a:p>
                    <a:p>
                      <a:pPr algn="just"/>
                      <a:r>
                        <a:rPr lang="zh-CN" sz="2000" kern="0">
                          <a:effectLst/>
                        </a:rPr>
                        <a:t>流量资源策划； </a:t>
                      </a:r>
                      <a:endParaRPr lang="zh-CN" sz="2000" kern="100">
                        <a:effectLst/>
                      </a:endParaRPr>
                    </a:p>
                    <a:p>
                      <a:pPr algn="just"/>
                      <a:r>
                        <a:rPr lang="zh-CN" sz="2000" kern="0">
                          <a:effectLst/>
                        </a:rPr>
                        <a:t>封面场景策划；</a:t>
                      </a:r>
                      <a:endParaRPr lang="zh-CN" sz="2000" kern="100">
                        <a:effectLst/>
                      </a:endParaRPr>
                    </a:p>
                    <a:p>
                      <a:pPr algn="just"/>
                      <a:r>
                        <a:rPr lang="zh-CN" sz="2000" kern="0">
                          <a:effectLst/>
                        </a:rPr>
                        <a:t>下单设计角标</a:t>
                      </a:r>
                      <a:endParaRPr lang="zh-CN" sz="2000" kern="100">
                        <a:effectLst/>
                      </a:endParaRPr>
                    </a:p>
                    <a:p>
                      <a:pPr algn="just"/>
                      <a:r>
                        <a:rPr lang="zh-CN" sz="2000" kern="0">
                          <a:effectLst/>
                        </a:rPr>
                        <a:t>后台回复配合；</a:t>
                      </a:r>
                      <a:endParaRPr lang="zh-CN" sz="2000" kern="100">
                        <a:effectLst/>
                      </a:endParaRPr>
                    </a:p>
                    <a:p>
                      <a:pPr algn="just"/>
                      <a:r>
                        <a:rPr lang="zh-CN" sz="2000" kern="0">
                          <a:effectLst/>
                        </a:rPr>
                        <a:t>数据即时登记反馈；</a:t>
                      </a:r>
                      <a:endParaRPr lang="zh-CN" sz="2000" kern="100">
                        <a:effectLst/>
                      </a:endParaRPr>
                    </a:p>
                    <a:p>
                      <a:pPr algn="just"/>
                      <a:r>
                        <a:rPr lang="zh-CN" sz="2000" kern="0">
                          <a:effectLst/>
                        </a:rPr>
                        <a:t>做好复盘</a:t>
                      </a:r>
                      <a:endParaRPr lang="zh-CN" sz="2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zh-CN" sz="2000" kern="0" dirty="0">
                          <a:effectLst/>
                        </a:rPr>
                        <a:t>商品脚本；</a:t>
                      </a:r>
                      <a:endParaRPr lang="zh-CN" sz="2000" kern="100" dirty="0">
                        <a:effectLst/>
                      </a:endParaRPr>
                    </a:p>
                    <a:p>
                      <a:pPr algn="just"/>
                      <a:r>
                        <a:rPr lang="zh-CN" sz="2000" kern="0" dirty="0">
                          <a:effectLst/>
                        </a:rPr>
                        <a:t>活动脚本；</a:t>
                      </a:r>
                      <a:endParaRPr lang="zh-CN" sz="2000" kern="100" dirty="0">
                        <a:effectLst/>
                      </a:endParaRPr>
                    </a:p>
                    <a:p>
                      <a:pPr algn="just"/>
                      <a:r>
                        <a:rPr lang="zh-CN" sz="2000" kern="0" dirty="0">
                          <a:effectLst/>
                        </a:rPr>
                        <a:t>话术脚本；</a:t>
                      </a:r>
                      <a:endParaRPr lang="zh-CN" sz="2000" kern="100" dirty="0">
                        <a:effectLst/>
                      </a:endParaRPr>
                    </a:p>
                    <a:p>
                      <a:pPr algn="just"/>
                      <a:r>
                        <a:rPr lang="zh-CN" sz="2000" kern="0" dirty="0">
                          <a:effectLst/>
                        </a:rPr>
                        <a:t>准备妆容、道具；</a:t>
                      </a:r>
                      <a:endParaRPr lang="zh-CN" sz="2000" kern="100" dirty="0">
                        <a:effectLst/>
                      </a:endParaRPr>
                    </a:p>
                    <a:p>
                      <a:pPr algn="just"/>
                      <a:r>
                        <a:rPr lang="zh-CN" sz="2000" kern="0" dirty="0">
                          <a:effectLst/>
                        </a:rPr>
                        <a:t>直播设备调试；</a:t>
                      </a:r>
                      <a:endParaRPr lang="zh-CN" sz="2000" kern="100" dirty="0">
                        <a:effectLst/>
                      </a:endParaRPr>
                    </a:p>
                    <a:p>
                      <a:pPr algn="just"/>
                      <a:r>
                        <a:rPr lang="zh-CN" sz="2000" kern="0" dirty="0">
                          <a:effectLst/>
                        </a:rPr>
                        <a:t>直播软件调试；</a:t>
                      </a:r>
                      <a:endParaRPr lang="zh-CN" sz="2000" kern="100" dirty="0">
                        <a:effectLst/>
                      </a:endParaRPr>
                    </a:p>
                    <a:p>
                      <a:pPr algn="just"/>
                      <a:r>
                        <a:rPr lang="zh-CN" sz="2000" kern="0" dirty="0">
                          <a:effectLst/>
                        </a:rPr>
                        <a:t>保障直播视觉效果；</a:t>
                      </a:r>
                      <a:endParaRPr lang="zh-CN" sz="2000" kern="100" dirty="0">
                        <a:effectLst/>
                      </a:endParaRPr>
                    </a:p>
                    <a:p>
                      <a:pPr algn="just"/>
                      <a:r>
                        <a:rPr lang="zh-CN" sz="2000" kern="0" dirty="0">
                          <a:effectLst/>
                        </a:rPr>
                        <a:t>发券表演等配合；</a:t>
                      </a:r>
                      <a:endParaRPr lang="zh-CN" sz="2000" kern="100" dirty="0">
                        <a:effectLst/>
                      </a:endParaRPr>
                    </a:p>
                    <a:p>
                      <a:pPr algn="just"/>
                      <a:r>
                        <a:rPr lang="zh-CN" sz="2000" kern="0" dirty="0">
                          <a:effectLst/>
                        </a:rPr>
                        <a:t>话术运用；</a:t>
                      </a:r>
                      <a:endParaRPr lang="zh-CN" sz="2000" kern="100" dirty="0">
                        <a:effectLst/>
                      </a:endParaRPr>
                    </a:p>
                    <a:p>
                      <a:pPr algn="just"/>
                      <a:r>
                        <a:rPr lang="zh-CN" sz="2000" kern="0" dirty="0">
                          <a:effectLst/>
                        </a:rPr>
                        <a:t>控制直播节奏；</a:t>
                      </a:r>
                      <a:endParaRPr lang="zh-CN" sz="2000" kern="100" dirty="0">
                        <a:effectLst/>
                      </a:endParaRPr>
                    </a:p>
                    <a:p>
                      <a:pPr algn="just"/>
                      <a:r>
                        <a:rPr lang="zh-CN" sz="2000" kern="0" dirty="0">
                          <a:effectLst/>
                        </a:rPr>
                        <a:t>总结情绪、表情声音</a:t>
                      </a:r>
                      <a:endParaRPr lang="zh-CN" sz="20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6050345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09604976"/>
      </p:ext>
    </p:extLst>
  </p:cSld>
  <p:clrMapOvr>
    <a:masterClrMapping/>
  </p:clrMapOvr>
  <p:transition spd="slow">
    <p:wipe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613131">
            <a:extLst>
              <a:ext uri="{FF2B5EF4-FFF2-40B4-BE49-F238E27FC236}">
                <a16:creationId xmlns:a16="http://schemas.microsoft.com/office/drawing/2014/main" id="{4A5F9AE4-37B6-63BD-32B3-6C4C56ABC96E}"/>
              </a:ext>
            </a:extLst>
          </p:cNvPr>
          <p:cNvSpPr/>
          <p:nvPr/>
        </p:nvSpPr>
        <p:spPr>
          <a:xfrm>
            <a:off x="4265381" y="1034960"/>
            <a:ext cx="4134465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914034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400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标配版直播团队</a:t>
            </a:r>
          </a:p>
        </p:txBody>
      </p:sp>
      <p:graphicFrame>
        <p:nvGraphicFramePr>
          <p:cNvPr id="2" name="表格 1">
            <a:extLst>
              <a:ext uri="{FF2B5EF4-FFF2-40B4-BE49-F238E27FC236}">
                <a16:creationId xmlns:a16="http://schemas.microsoft.com/office/drawing/2014/main" id="{3D3F00F9-410B-8257-ADAC-6257EB87E5E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91480660"/>
              </p:ext>
            </p:extLst>
          </p:nvPr>
        </p:nvGraphicFramePr>
        <p:xfrm>
          <a:off x="1306285" y="1860640"/>
          <a:ext cx="9871787" cy="39624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787704">
                  <a:extLst>
                    <a:ext uri="{9D8B030D-6E8A-4147-A177-3AD203B41FA5}">
                      <a16:colId xmlns:a16="http://schemas.microsoft.com/office/drawing/2014/main" val="2869273099"/>
                    </a:ext>
                  </a:extLst>
                </a:gridCol>
                <a:gridCol w="1928717">
                  <a:extLst>
                    <a:ext uri="{9D8B030D-6E8A-4147-A177-3AD203B41FA5}">
                      <a16:colId xmlns:a16="http://schemas.microsoft.com/office/drawing/2014/main" val="1020701638"/>
                    </a:ext>
                  </a:extLst>
                </a:gridCol>
                <a:gridCol w="2432616">
                  <a:extLst>
                    <a:ext uri="{9D8B030D-6E8A-4147-A177-3AD203B41FA5}">
                      <a16:colId xmlns:a16="http://schemas.microsoft.com/office/drawing/2014/main" val="2248307009"/>
                    </a:ext>
                  </a:extLst>
                </a:gridCol>
                <a:gridCol w="2363112">
                  <a:extLst>
                    <a:ext uri="{9D8B030D-6E8A-4147-A177-3AD203B41FA5}">
                      <a16:colId xmlns:a16="http://schemas.microsoft.com/office/drawing/2014/main" val="1625518942"/>
                    </a:ext>
                  </a:extLst>
                </a:gridCol>
                <a:gridCol w="2359638">
                  <a:extLst>
                    <a:ext uri="{9D8B030D-6E8A-4147-A177-3AD203B41FA5}">
                      <a16:colId xmlns:a16="http://schemas.microsoft.com/office/drawing/2014/main" val="4269075076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algn="ctr" defTabSz="914034" rtl="0" eaLnBrk="1" latinLnBrk="0" hangingPunct="1"/>
                      <a:r>
                        <a:rPr lang="zh-CN" altLang="en-US" sz="2000" b="1" kern="1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岗位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 defTabSz="914034" rtl="0" eaLnBrk="1" latinLnBrk="0" hangingPunct="1"/>
                      <a:r>
                        <a:rPr lang="zh-CN" altLang="en-US" sz="2000" b="1" kern="1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运营（</a:t>
                      </a:r>
                      <a:r>
                        <a:rPr lang="en-US" sz="2000" b="1" kern="1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r>
                        <a:rPr lang="zh-CN" altLang="en-US" sz="2000" b="1" kern="1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人）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 defTabSz="914034" rtl="0" eaLnBrk="1" latinLnBrk="0" hangingPunct="1"/>
                      <a:r>
                        <a:rPr lang="zh-CN" altLang="en-US" sz="2000" b="1" kern="1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策划（</a:t>
                      </a:r>
                      <a:r>
                        <a:rPr lang="en-US" sz="2000" b="1" kern="1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r>
                        <a:rPr lang="zh-CN" altLang="en-US" sz="2000" b="1" kern="1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人）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 defTabSz="914034" rtl="0" eaLnBrk="1" latinLnBrk="0" hangingPunct="1"/>
                      <a:r>
                        <a:rPr lang="zh-CN" altLang="en-US" sz="2000" b="1" kern="1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场控（</a:t>
                      </a:r>
                      <a:r>
                        <a:rPr lang="en-US" sz="2000" b="1" kern="1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r>
                        <a:rPr lang="zh-CN" altLang="en-US" sz="2000" b="1" kern="1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人）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 defTabSz="914034" rtl="0" eaLnBrk="1" latinLnBrk="0" hangingPunct="1"/>
                      <a:r>
                        <a:rPr lang="zh-CN" altLang="en-US" sz="2000" b="1" kern="1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主播（</a:t>
                      </a:r>
                      <a:r>
                        <a:rPr lang="en-US" sz="2000" b="1" kern="1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r>
                        <a:rPr lang="zh-CN" altLang="en-US" sz="2000" b="1" kern="1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人）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65877103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sz="2000" kern="100" dirty="0">
                          <a:effectLst/>
                        </a:rPr>
                        <a:t> </a:t>
                      </a:r>
                      <a:endParaRPr lang="zh-CN" sz="2000" kern="100" dirty="0">
                        <a:effectLst/>
                      </a:endParaRPr>
                    </a:p>
                    <a:p>
                      <a:pPr algn="ctr"/>
                      <a:r>
                        <a:rPr lang="en-US" sz="2000" kern="100" dirty="0">
                          <a:effectLst/>
                        </a:rPr>
                        <a:t> </a:t>
                      </a:r>
                      <a:endParaRPr lang="zh-CN" sz="2000" kern="100" dirty="0">
                        <a:effectLst/>
                      </a:endParaRPr>
                    </a:p>
                    <a:p>
                      <a:pPr algn="ctr"/>
                      <a:r>
                        <a:rPr lang="en-US" sz="2000" kern="100" dirty="0">
                          <a:effectLst/>
                        </a:rPr>
                        <a:t> </a:t>
                      </a:r>
                      <a:endParaRPr lang="zh-CN" sz="2000" kern="100" dirty="0">
                        <a:effectLst/>
                      </a:endParaRPr>
                    </a:p>
                    <a:p>
                      <a:pPr algn="ctr"/>
                      <a:r>
                        <a:rPr lang="en-US" sz="2000" kern="100" dirty="0">
                          <a:effectLst/>
                        </a:rPr>
                        <a:t> </a:t>
                      </a:r>
                      <a:endParaRPr lang="zh-CN" sz="2000" kern="100" dirty="0">
                        <a:effectLst/>
                      </a:endParaRPr>
                    </a:p>
                    <a:p>
                      <a:pPr algn="ctr"/>
                      <a:r>
                        <a:rPr lang="en-US" sz="2000" kern="100" dirty="0">
                          <a:effectLst/>
                        </a:rPr>
                        <a:t> </a:t>
                      </a:r>
                      <a:endParaRPr lang="zh-CN" sz="2000" kern="100" dirty="0">
                        <a:effectLst/>
                      </a:endParaRPr>
                    </a:p>
                    <a:p>
                      <a:pPr marL="0" algn="ctr" defTabSz="914034" rtl="0" eaLnBrk="1" latinLnBrk="0" hangingPunct="1"/>
                      <a:r>
                        <a:rPr lang="zh-CN" altLang="en-US" sz="2000" b="1" kern="1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职能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zh-CN" sz="2000" kern="100">
                          <a:effectLst/>
                        </a:rPr>
                        <a:t>营销任务分解</a:t>
                      </a:r>
                    </a:p>
                    <a:p>
                      <a:pPr algn="just"/>
                      <a:r>
                        <a:rPr lang="zh-CN" sz="2000" kern="100">
                          <a:effectLst/>
                        </a:rPr>
                        <a:t>货品组成</a:t>
                      </a:r>
                    </a:p>
                    <a:p>
                      <a:pPr algn="just"/>
                      <a:r>
                        <a:rPr lang="zh-CN" sz="2000" kern="100">
                          <a:effectLst/>
                        </a:rPr>
                        <a:t>品类规划</a:t>
                      </a:r>
                    </a:p>
                    <a:p>
                      <a:pPr algn="just"/>
                      <a:r>
                        <a:rPr lang="zh-CN" sz="2000" kern="100">
                          <a:effectLst/>
                        </a:rPr>
                        <a:t>结构规划</a:t>
                      </a:r>
                    </a:p>
                    <a:p>
                      <a:pPr algn="just"/>
                      <a:r>
                        <a:rPr lang="zh-CN" sz="2000" kern="100">
                          <a:effectLst/>
                        </a:rPr>
                        <a:t>陈列规划</a:t>
                      </a:r>
                    </a:p>
                    <a:p>
                      <a:pPr indent="241300" algn="just"/>
                      <a:r>
                        <a:rPr lang="zh-CN" sz="2000" kern="100" spc="-50">
                          <a:effectLst/>
                        </a:rPr>
                        <a:t>直播间数据运营</a:t>
                      </a:r>
                      <a:endParaRPr lang="zh-CN" sz="2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zh-CN" sz="2000" kern="100" dirty="0">
                          <a:effectLst/>
                        </a:rPr>
                        <a:t>商品权益活动</a:t>
                      </a:r>
                    </a:p>
                    <a:p>
                      <a:pPr indent="236220" algn="just"/>
                      <a:r>
                        <a:rPr lang="zh-CN" sz="2000" kern="100" spc="-60" dirty="0">
                          <a:effectLst/>
                        </a:rPr>
                        <a:t>直播间权重活动</a:t>
                      </a:r>
                      <a:endParaRPr lang="zh-CN" sz="2000" kern="100" dirty="0">
                        <a:effectLst/>
                      </a:endParaRPr>
                    </a:p>
                    <a:p>
                      <a:pPr algn="just"/>
                      <a:r>
                        <a:rPr lang="zh-CN" sz="2000" kern="100" dirty="0">
                          <a:effectLst/>
                        </a:rPr>
                        <a:t>粉丝分层活动</a:t>
                      </a:r>
                    </a:p>
                    <a:p>
                      <a:pPr algn="just"/>
                      <a:r>
                        <a:rPr lang="zh-CN" sz="2000" kern="100" dirty="0">
                          <a:effectLst/>
                        </a:rPr>
                        <a:t>排位赛制活动</a:t>
                      </a:r>
                    </a:p>
                    <a:p>
                      <a:pPr algn="just"/>
                      <a:r>
                        <a:rPr lang="zh-CN" sz="2000" kern="100" dirty="0">
                          <a:effectLst/>
                        </a:rPr>
                        <a:t>流量资源策划</a:t>
                      </a:r>
                    </a:p>
                    <a:p>
                      <a:pPr algn="just"/>
                      <a:r>
                        <a:rPr lang="zh-CN" sz="2000" kern="100" dirty="0">
                          <a:effectLst/>
                        </a:rPr>
                        <a:t>商品脚本</a:t>
                      </a:r>
                    </a:p>
                    <a:p>
                      <a:pPr algn="just"/>
                      <a:r>
                        <a:rPr lang="zh-CN" sz="2000" kern="100" dirty="0">
                          <a:effectLst/>
                        </a:rPr>
                        <a:t>活动脚本</a:t>
                      </a:r>
                    </a:p>
                    <a:p>
                      <a:pPr algn="just"/>
                      <a:r>
                        <a:rPr lang="zh-CN" sz="2000" kern="100" dirty="0">
                          <a:effectLst/>
                        </a:rPr>
                        <a:t>关注话术脚本</a:t>
                      </a:r>
                    </a:p>
                    <a:p>
                      <a:pPr algn="just"/>
                      <a:r>
                        <a:rPr lang="zh-CN" sz="2000" kern="100" dirty="0">
                          <a:effectLst/>
                        </a:rPr>
                        <a:t>控评话术脚本</a:t>
                      </a:r>
                    </a:p>
                    <a:p>
                      <a:pPr algn="just"/>
                      <a:r>
                        <a:rPr lang="zh-CN" sz="2000" kern="100" dirty="0">
                          <a:effectLst/>
                        </a:rPr>
                        <a:t>封面场景策划</a:t>
                      </a:r>
                    </a:p>
                    <a:p>
                      <a:pPr algn="just"/>
                      <a:r>
                        <a:rPr lang="zh-CN" sz="2000" kern="100" dirty="0">
                          <a:effectLst/>
                        </a:rPr>
                        <a:t>下单设计角标</a:t>
                      </a:r>
                    </a:p>
                    <a:p>
                      <a:pPr algn="just"/>
                      <a:r>
                        <a:rPr lang="zh-CN" sz="2000" kern="100" dirty="0">
                          <a:effectLst/>
                        </a:rPr>
                        <a:t>准备妆容、道具</a:t>
                      </a:r>
                      <a:endParaRPr lang="zh-CN" sz="20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zh-CN" sz="2000" kern="100">
                          <a:effectLst/>
                        </a:rPr>
                        <a:t>直播设备调试；</a:t>
                      </a:r>
                    </a:p>
                    <a:p>
                      <a:pPr algn="just"/>
                      <a:r>
                        <a:rPr lang="zh-CN" sz="2000" kern="100">
                          <a:effectLst/>
                        </a:rPr>
                        <a:t>直播软件调试；</a:t>
                      </a:r>
                    </a:p>
                    <a:p>
                      <a:pPr algn="just"/>
                      <a:r>
                        <a:rPr lang="zh-CN" sz="2000" kern="100">
                          <a:effectLst/>
                        </a:rPr>
                        <a:t>保障直播视觉效果；</a:t>
                      </a:r>
                    </a:p>
                    <a:p>
                      <a:pPr algn="just"/>
                      <a:r>
                        <a:rPr lang="zh-CN" sz="2000" kern="100">
                          <a:effectLst/>
                        </a:rPr>
                        <a:t>发券表演等配合；</a:t>
                      </a:r>
                    </a:p>
                    <a:p>
                      <a:pPr algn="just"/>
                      <a:r>
                        <a:rPr lang="zh-CN" sz="2000" kern="100">
                          <a:effectLst/>
                        </a:rPr>
                        <a:t>后台回复配合；</a:t>
                      </a:r>
                    </a:p>
                    <a:p>
                      <a:pPr algn="just"/>
                      <a:r>
                        <a:rPr lang="zh-CN" sz="2000" kern="100">
                          <a:effectLst/>
                        </a:rPr>
                        <a:t>数据即时登记反馈</a:t>
                      </a:r>
                      <a:endParaRPr lang="zh-CN" sz="2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zh-CN" sz="2000" kern="100" dirty="0">
                          <a:effectLst/>
                        </a:rPr>
                        <a:t>熟悉商品脚本；</a:t>
                      </a:r>
                    </a:p>
                    <a:p>
                      <a:pPr algn="just"/>
                      <a:r>
                        <a:rPr lang="zh-CN" sz="2000" kern="100" dirty="0">
                          <a:effectLst/>
                        </a:rPr>
                        <a:t>熟悉活动脚本；</a:t>
                      </a:r>
                    </a:p>
                    <a:p>
                      <a:pPr algn="just"/>
                      <a:r>
                        <a:rPr lang="zh-CN" sz="2000" kern="100" dirty="0">
                          <a:effectLst/>
                        </a:rPr>
                        <a:t>做好复盘；</a:t>
                      </a:r>
                    </a:p>
                    <a:p>
                      <a:pPr algn="just"/>
                      <a:r>
                        <a:rPr lang="zh-CN" sz="2000" kern="100" dirty="0">
                          <a:effectLst/>
                        </a:rPr>
                        <a:t>话术运用；</a:t>
                      </a:r>
                    </a:p>
                    <a:p>
                      <a:pPr algn="just"/>
                      <a:r>
                        <a:rPr lang="zh-CN" sz="2000" kern="100" dirty="0">
                          <a:effectLst/>
                        </a:rPr>
                        <a:t>控制直播节奏；</a:t>
                      </a:r>
                    </a:p>
                    <a:p>
                      <a:pPr algn="just"/>
                      <a:r>
                        <a:rPr lang="zh-CN" sz="2000" kern="100" dirty="0">
                          <a:effectLst/>
                        </a:rPr>
                        <a:t>总结情绪、表情声音</a:t>
                      </a:r>
                      <a:endParaRPr lang="zh-CN" sz="20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02669233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97923655"/>
      </p:ext>
    </p:extLst>
  </p:cSld>
  <p:clrMapOvr>
    <a:masterClrMapping/>
  </p:clrMapOvr>
  <p:transition spd="slow">
    <p:wipe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613131">
            <a:extLst>
              <a:ext uri="{FF2B5EF4-FFF2-40B4-BE49-F238E27FC236}">
                <a16:creationId xmlns:a16="http://schemas.microsoft.com/office/drawing/2014/main" id="{4A5F9AE4-37B6-63BD-32B3-6C4C56ABC96E}"/>
              </a:ext>
            </a:extLst>
          </p:cNvPr>
          <p:cNvSpPr/>
          <p:nvPr/>
        </p:nvSpPr>
        <p:spPr>
          <a:xfrm>
            <a:off x="4265381" y="1034960"/>
            <a:ext cx="4134465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914034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400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高配版直播团队</a:t>
            </a:r>
          </a:p>
        </p:txBody>
      </p:sp>
      <p:graphicFrame>
        <p:nvGraphicFramePr>
          <p:cNvPr id="3" name="表格 2">
            <a:extLst>
              <a:ext uri="{FF2B5EF4-FFF2-40B4-BE49-F238E27FC236}">
                <a16:creationId xmlns:a16="http://schemas.microsoft.com/office/drawing/2014/main" id="{6B59903E-D907-A82B-EFCC-7306BDBD244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36326646"/>
              </p:ext>
            </p:extLst>
          </p:nvPr>
        </p:nvGraphicFramePr>
        <p:xfrm>
          <a:off x="1240972" y="1699848"/>
          <a:ext cx="9909110" cy="428107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411267">
                  <a:extLst>
                    <a:ext uri="{9D8B030D-6E8A-4147-A177-3AD203B41FA5}">
                      <a16:colId xmlns:a16="http://schemas.microsoft.com/office/drawing/2014/main" val="3597929589"/>
                    </a:ext>
                  </a:extLst>
                </a:gridCol>
                <a:gridCol w="8497843">
                  <a:extLst>
                    <a:ext uri="{9D8B030D-6E8A-4147-A177-3AD203B41FA5}">
                      <a16:colId xmlns:a16="http://schemas.microsoft.com/office/drawing/2014/main" val="1407086849"/>
                    </a:ext>
                  </a:extLst>
                </a:gridCol>
              </a:tblGrid>
              <a:tr h="228256">
                <a:tc>
                  <a:txBody>
                    <a:bodyPr/>
                    <a:lstStyle/>
                    <a:p>
                      <a:pPr marL="0" algn="ctr" defTabSz="914034" rtl="0" eaLnBrk="1" latinLnBrk="0" hangingPunct="1"/>
                      <a:r>
                        <a:rPr lang="zh-CN" altLang="en-US" sz="1400" b="1" kern="1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岗位</a:t>
                      </a:r>
                    </a:p>
                  </a:txBody>
                  <a:tcPr marL="47817" marR="47817" marT="0" marB="0"/>
                </a:tc>
                <a:tc>
                  <a:txBody>
                    <a:bodyPr/>
                    <a:lstStyle/>
                    <a:p>
                      <a:pPr marL="0" algn="ctr" defTabSz="914034" rtl="0" eaLnBrk="1" latinLnBrk="0" hangingPunct="1"/>
                      <a:r>
                        <a:rPr lang="zh-CN" altLang="en-US" sz="1400" b="1" kern="1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职能</a:t>
                      </a:r>
                    </a:p>
                  </a:txBody>
                  <a:tcPr marL="47817" marR="47817" marT="0" marB="0"/>
                </a:tc>
                <a:extLst>
                  <a:ext uri="{0D108BD9-81ED-4DB2-BD59-A6C34878D82A}">
                    <a16:rowId xmlns:a16="http://schemas.microsoft.com/office/drawing/2014/main" val="830006066"/>
                  </a:ext>
                </a:extLst>
              </a:tr>
              <a:tr h="456511">
                <a:tc>
                  <a:txBody>
                    <a:bodyPr/>
                    <a:lstStyle/>
                    <a:p>
                      <a:pPr algn="ctr"/>
                      <a:r>
                        <a:rPr lang="zh-CN" sz="1400" kern="100" dirty="0">
                          <a:effectLst/>
                        </a:rPr>
                        <a:t>主播（</a:t>
                      </a:r>
                      <a:r>
                        <a:rPr lang="en-US" sz="1400" kern="100" dirty="0">
                          <a:effectLst/>
                        </a:rPr>
                        <a:t>1</a:t>
                      </a:r>
                      <a:r>
                        <a:rPr lang="zh-CN" sz="1400" kern="100" dirty="0">
                          <a:effectLst/>
                        </a:rPr>
                        <a:t>人）</a:t>
                      </a:r>
                      <a:endParaRPr lang="zh-CN" sz="14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7817" marR="47817" marT="0" marB="0" anchor="ctr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zh-CN" sz="1400" kern="100" dirty="0">
                          <a:effectLst/>
                        </a:rPr>
                        <a:t>（</a:t>
                      </a:r>
                      <a:r>
                        <a:rPr lang="en-US" sz="1400" kern="100" dirty="0">
                          <a:effectLst/>
                        </a:rPr>
                        <a:t>1</a:t>
                      </a:r>
                      <a:r>
                        <a:rPr lang="zh-CN" sz="1400" kern="100" dirty="0">
                          <a:effectLst/>
                        </a:rPr>
                        <a:t>）开播前熟悉直播流程、商品信息，以及直播脚本内容。（</a:t>
                      </a:r>
                      <a:r>
                        <a:rPr lang="en-US" sz="1400" kern="100" dirty="0">
                          <a:effectLst/>
                        </a:rPr>
                        <a:t>2</a:t>
                      </a:r>
                      <a:r>
                        <a:rPr lang="zh-CN" sz="1400" kern="100" dirty="0">
                          <a:effectLst/>
                        </a:rPr>
                        <a:t>）介绍展示商品，与观众互动，活跃直播间气氛，介绍直播间福利。（</a:t>
                      </a:r>
                      <a:r>
                        <a:rPr lang="en-US" sz="1400" kern="100" dirty="0">
                          <a:effectLst/>
                        </a:rPr>
                        <a:t>3</a:t>
                      </a:r>
                      <a:r>
                        <a:rPr lang="zh-CN" sz="1400" kern="100" dirty="0">
                          <a:effectLst/>
                        </a:rPr>
                        <a:t>）直播结束后，做好复盘，总结话术、情绪、表情、声音。</a:t>
                      </a:r>
                      <a:endParaRPr lang="zh-CN" sz="14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7817" marR="47817" marT="0" marB="0" anchor="ctr"/>
                </a:tc>
                <a:extLst>
                  <a:ext uri="{0D108BD9-81ED-4DB2-BD59-A6C34878D82A}">
                    <a16:rowId xmlns:a16="http://schemas.microsoft.com/office/drawing/2014/main" val="2133044703"/>
                  </a:ext>
                </a:extLst>
              </a:tr>
              <a:tr h="238725">
                <a:tc>
                  <a:txBody>
                    <a:bodyPr/>
                    <a:lstStyle/>
                    <a:p>
                      <a:pPr algn="ctr"/>
                      <a:r>
                        <a:rPr lang="zh-CN" sz="1400" kern="100">
                          <a:effectLst/>
                        </a:rPr>
                        <a:t>副播（</a:t>
                      </a:r>
                      <a:r>
                        <a:rPr lang="en-US" sz="1400" kern="100">
                          <a:effectLst/>
                        </a:rPr>
                        <a:t>1</a:t>
                      </a:r>
                      <a:r>
                        <a:rPr lang="zh-CN" sz="1400" kern="100">
                          <a:effectLst/>
                        </a:rPr>
                        <a:t>人）</a:t>
                      </a:r>
                      <a:endParaRPr lang="zh-CN" sz="14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7817" marR="47817" marT="0" marB="0" anchor="ctr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zh-CN" sz="1400" kern="100">
                          <a:effectLst/>
                        </a:rPr>
                        <a:t>协助主播介绍商品，介绍直播间福利，主播有事时担任临时主播。</a:t>
                      </a:r>
                      <a:endParaRPr lang="zh-CN" sz="14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7817" marR="47817" marT="0" marB="0" anchor="ctr"/>
                </a:tc>
                <a:extLst>
                  <a:ext uri="{0D108BD9-81ED-4DB2-BD59-A6C34878D82A}">
                    <a16:rowId xmlns:a16="http://schemas.microsoft.com/office/drawing/2014/main" val="3072291573"/>
                  </a:ext>
                </a:extLst>
              </a:tr>
              <a:tr h="358086">
                <a:tc>
                  <a:txBody>
                    <a:bodyPr/>
                    <a:lstStyle/>
                    <a:p>
                      <a:pPr algn="ctr"/>
                      <a:r>
                        <a:rPr lang="en-US" sz="1400" kern="100" dirty="0">
                          <a:effectLst/>
                        </a:rPr>
                        <a:t> </a:t>
                      </a:r>
                      <a:r>
                        <a:rPr lang="zh-CN" sz="1400" kern="100" dirty="0">
                          <a:effectLst/>
                        </a:rPr>
                        <a:t>助理（</a:t>
                      </a:r>
                      <a:r>
                        <a:rPr lang="en-US" sz="1400" kern="100" dirty="0">
                          <a:effectLst/>
                        </a:rPr>
                        <a:t>1</a:t>
                      </a:r>
                      <a:r>
                        <a:rPr lang="zh-CN" sz="1400" kern="100" dirty="0">
                          <a:effectLst/>
                        </a:rPr>
                        <a:t>人）</a:t>
                      </a:r>
                      <a:endParaRPr lang="zh-CN" sz="14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7817" marR="47817" marT="0" marB="0" anchor="ctr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zh-CN" sz="1400" kern="100" dirty="0">
                          <a:effectLst/>
                        </a:rPr>
                        <a:t>（</a:t>
                      </a:r>
                      <a:r>
                        <a:rPr lang="en-US" sz="1400" kern="100" dirty="0">
                          <a:effectLst/>
                        </a:rPr>
                        <a:t>1</a:t>
                      </a:r>
                      <a:r>
                        <a:rPr lang="zh-CN" sz="1400" kern="100" dirty="0">
                          <a:effectLst/>
                        </a:rPr>
                        <a:t>）准备直播商品、使用道具等。（</a:t>
                      </a:r>
                      <a:r>
                        <a:rPr lang="en-US" sz="1400" kern="100" dirty="0">
                          <a:effectLst/>
                        </a:rPr>
                        <a:t>2</a:t>
                      </a:r>
                      <a:r>
                        <a:rPr lang="zh-CN" sz="1400" kern="100" dirty="0">
                          <a:effectLst/>
                        </a:rPr>
                        <a:t>）协助配合主播工作，做主播的模特、互动对象、完成画外音互动等。</a:t>
                      </a:r>
                      <a:endParaRPr lang="zh-CN" sz="14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7817" marR="47817" marT="0" marB="0" anchor="ctr"/>
                </a:tc>
                <a:extLst>
                  <a:ext uri="{0D108BD9-81ED-4DB2-BD59-A6C34878D82A}">
                    <a16:rowId xmlns:a16="http://schemas.microsoft.com/office/drawing/2014/main" val="1313259242"/>
                  </a:ext>
                </a:extLst>
              </a:tr>
              <a:tr h="456511">
                <a:tc>
                  <a:txBody>
                    <a:bodyPr/>
                    <a:lstStyle/>
                    <a:p>
                      <a:pPr algn="ctr"/>
                      <a:r>
                        <a:rPr lang="en-US" sz="1400" kern="100" dirty="0">
                          <a:effectLst/>
                        </a:rPr>
                        <a:t> </a:t>
                      </a:r>
                      <a:r>
                        <a:rPr lang="zh-CN" sz="1400" kern="100" dirty="0">
                          <a:effectLst/>
                        </a:rPr>
                        <a:t>策划（</a:t>
                      </a:r>
                      <a:r>
                        <a:rPr lang="en-US" sz="1400" kern="100" dirty="0">
                          <a:effectLst/>
                        </a:rPr>
                        <a:t>1</a:t>
                      </a:r>
                      <a:r>
                        <a:rPr lang="zh-CN" sz="1400" kern="100" dirty="0">
                          <a:effectLst/>
                        </a:rPr>
                        <a:t>人）</a:t>
                      </a:r>
                      <a:endParaRPr lang="zh-CN" sz="14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7817" marR="47817" marT="0" marB="0" anchor="ctr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zh-CN" sz="1400" kern="100" dirty="0">
                          <a:effectLst/>
                        </a:rPr>
                        <a:t>（</a:t>
                      </a:r>
                      <a:r>
                        <a:rPr lang="en-US" sz="1400" kern="100" dirty="0">
                          <a:effectLst/>
                        </a:rPr>
                        <a:t>1</a:t>
                      </a:r>
                      <a:r>
                        <a:rPr lang="zh-CN" sz="1400" kern="100" dirty="0">
                          <a:effectLst/>
                        </a:rPr>
                        <a:t>）规划直播内容，确定直播主题。（</a:t>
                      </a:r>
                      <a:r>
                        <a:rPr lang="en-US" sz="1400" kern="100" dirty="0">
                          <a:effectLst/>
                        </a:rPr>
                        <a:t>2</a:t>
                      </a:r>
                      <a:r>
                        <a:rPr lang="zh-CN" sz="1400" kern="100" dirty="0">
                          <a:effectLst/>
                        </a:rPr>
                        <a:t>）准备直播商品；做好直播前的预热宣传。（</a:t>
                      </a:r>
                      <a:r>
                        <a:rPr lang="en-US" sz="1400" kern="100" dirty="0">
                          <a:effectLst/>
                        </a:rPr>
                        <a:t>3</a:t>
                      </a:r>
                      <a:r>
                        <a:rPr lang="zh-CN" sz="1400" kern="100" dirty="0">
                          <a:effectLst/>
                        </a:rPr>
                        <a:t>）规划好开播时间段，做好直播间外部导流和内部用户留存等。</a:t>
                      </a:r>
                      <a:endParaRPr lang="zh-CN" sz="14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7817" marR="47817" marT="0" marB="0" anchor="ctr"/>
                </a:tc>
                <a:extLst>
                  <a:ext uri="{0D108BD9-81ED-4DB2-BD59-A6C34878D82A}">
                    <a16:rowId xmlns:a16="http://schemas.microsoft.com/office/drawing/2014/main" val="2465423325"/>
                  </a:ext>
                </a:extLst>
              </a:tr>
              <a:tr h="456511">
                <a:tc>
                  <a:txBody>
                    <a:bodyPr/>
                    <a:lstStyle/>
                    <a:p>
                      <a:pPr algn="ctr"/>
                      <a:r>
                        <a:rPr lang="en-US" sz="1400" kern="100" dirty="0">
                          <a:effectLst/>
                        </a:rPr>
                        <a:t> </a:t>
                      </a:r>
                      <a:r>
                        <a:rPr lang="zh-CN" sz="1400" kern="100" dirty="0">
                          <a:effectLst/>
                        </a:rPr>
                        <a:t>编导（</a:t>
                      </a:r>
                      <a:r>
                        <a:rPr lang="en-US" sz="1400" kern="100" dirty="0">
                          <a:effectLst/>
                        </a:rPr>
                        <a:t>1</a:t>
                      </a:r>
                      <a:r>
                        <a:rPr lang="zh-CN" sz="1400" kern="100" dirty="0">
                          <a:effectLst/>
                        </a:rPr>
                        <a:t>人）</a:t>
                      </a:r>
                      <a:endParaRPr lang="zh-CN" sz="14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7817" marR="47817" marT="0" marB="0" anchor="ctr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zh-CN" sz="1400" kern="100">
                          <a:effectLst/>
                        </a:rPr>
                        <a:t>编写商品脚本、活动脚本、关注话术脚本、控评话术脚本，做好封面场景策划、下单设计角标、妆容服饰道具等。</a:t>
                      </a:r>
                      <a:endParaRPr lang="zh-CN" sz="14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7817" marR="47817" marT="0" marB="0" anchor="ctr"/>
                </a:tc>
                <a:extLst>
                  <a:ext uri="{0D108BD9-81ED-4DB2-BD59-A6C34878D82A}">
                    <a16:rowId xmlns:a16="http://schemas.microsoft.com/office/drawing/2014/main" val="1907427686"/>
                  </a:ext>
                </a:extLst>
              </a:tr>
              <a:tr h="684767">
                <a:tc>
                  <a:txBody>
                    <a:bodyPr/>
                    <a:lstStyle/>
                    <a:p>
                      <a:pPr algn="ctr"/>
                      <a:r>
                        <a:rPr lang="zh-CN" sz="1400" kern="100" dirty="0">
                          <a:effectLst/>
                        </a:rPr>
                        <a:t>场控（</a:t>
                      </a:r>
                      <a:r>
                        <a:rPr lang="en-US" sz="1400" kern="100" dirty="0">
                          <a:effectLst/>
                        </a:rPr>
                        <a:t>1</a:t>
                      </a:r>
                      <a:r>
                        <a:rPr lang="zh-CN" sz="1400" kern="100" dirty="0">
                          <a:effectLst/>
                        </a:rPr>
                        <a:t>人）</a:t>
                      </a:r>
                      <a:endParaRPr lang="zh-CN" sz="14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7817" marR="47817" marT="0" marB="0" anchor="ctr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zh-CN" sz="1400" kern="100" dirty="0">
                          <a:effectLst/>
                        </a:rPr>
                        <a:t>（</a:t>
                      </a:r>
                      <a:r>
                        <a:rPr lang="en-US" sz="1400" kern="100" dirty="0">
                          <a:effectLst/>
                        </a:rPr>
                        <a:t>1</a:t>
                      </a:r>
                      <a:r>
                        <a:rPr lang="zh-CN" sz="1400" kern="100" dirty="0">
                          <a:effectLst/>
                        </a:rPr>
                        <a:t>）做好直播设备如摄像头、灯光等相关直播软硬件的调试。（</a:t>
                      </a:r>
                      <a:r>
                        <a:rPr lang="en-US" sz="1400" kern="100" dirty="0">
                          <a:effectLst/>
                        </a:rPr>
                        <a:t>2</a:t>
                      </a:r>
                      <a:r>
                        <a:rPr lang="zh-CN" sz="1400" kern="100" dirty="0">
                          <a:effectLst/>
                        </a:rPr>
                        <a:t>）负责好直播中控台的后台操作，包括直播推送、商品上架，以及实时直播数据监测等。（</a:t>
                      </a:r>
                      <a:r>
                        <a:rPr lang="en-US" sz="1400" kern="100" dirty="0">
                          <a:effectLst/>
                        </a:rPr>
                        <a:t>3</a:t>
                      </a:r>
                      <a:r>
                        <a:rPr lang="zh-CN" sz="1400" kern="100" dirty="0">
                          <a:effectLst/>
                        </a:rPr>
                        <a:t>）接收并传达指令，例如，若直播运营有需要传达的信息，场控在接到信息后要传达给主播和副播，由他们告诉用户。</a:t>
                      </a:r>
                      <a:endParaRPr lang="zh-CN" sz="14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7817" marR="47817" marT="0" marB="0" anchor="ctr"/>
                </a:tc>
                <a:extLst>
                  <a:ext uri="{0D108BD9-81ED-4DB2-BD59-A6C34878D82A}">
                    <a16:rowId xmlns:a16="http://schemas.microsoft.com/office/drawing/2014/main" val="3736962534"/>
                  </a:ext>
                </a:extLst>
              </a:tr>
              <a:tr h="348386">
                <a:tc>
                  <a:txBody>
                    <a:bodyPr/>
                    <a:lstStyle/>
                    <a:p>
                      <a:pPr algn="ctr"/>
                      <a:r>
                        <a:rPr lang="zh-CN" sz="1400" kern="100" dirty="0">
                          <a:effectLst/>
                        </a:rPr>
                        <a:t>运营（</a:t>
                      </a:r>
                      <a:r>
                        <a:rPr lang="en-US" sz="1400" kern="100" dirty="0">
                          <a:effectLst/>
                        </a:rPr>
                        <a:t>2</a:t>
                      </a:r>
                      <a:r>
                        <a:rPr lang="zh-CN" sz="1400" kern="100" dirty="0">
                          <a:effectLst/>
                        </a:rPr>
                        <a:t>人）</a:t>
                      </a:r>
                      <a:endParaRPr lang="zh-CN" sz="14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7817" marR="47817" marT="0" marB="0" anchor="ctr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zh-CN" sz="1400" kern="100" dirty="0">
                          <a:effectLst/>
                        </a:rPr>
                        <a:t>营销任务分解、货品组成、品类规划、结构规划、陈列规划、直播间数据运营、活动宣传推广、粉丝管理等。</a:t>
                      </a:r>
                      <a:endParaRPr lang="zh-CN" sz="14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7817" marR="47817" marT="0" marB="0" anchor="ctr"/>
                </a:tc>
                <a:extLst>
                  <a:ext uri="{0D108BD9-81ED-4DB2-BD59-A6C34878D82A}">
                    <a16:rowId xmlns:a16="http://schemas.microsoft.com/office/drawing/2014/main" val="708764919"/>
                  </a:ext>
                </a:extLst>
              </a:tr>
              <a:tr h="358086">
                <a:tc>
                  <a:txBody>
                    <a:bodyPr/>
                    <a:lstStyle/>
                    <a:p>
                      <a:pPr algn="ctr"/>
                      <a:r>
                        <a:rPr lang="zh-CN" sz="1400" kern="100" dirty="0">
                          <a:effectLst/>
                        </a:rPr>
                        <a:t>店长导购（</a:t>
                      </a:r>
                      <a:r>
                        <a:rPr lang="en-US" sz="1400" kern="100" dirty="0">
                          <a:effectLst/>
                        </a:rPr>
                        <a:t>2</a:t>
                      </a:r>
                      <a:r>
                        <a:rPr lang="zh-CN" sz="1400" kern="100" dirty="0">
                          <a:effectLst/>
                        </a:rPr>
                        <a:t>人）</a:t>
                      </a:r>
                      <a:endParaRPr lang="zh-CN" sz="14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7817" marR="47817" marT="0" marB="0" anchor="ctr"/>
                </a:tc>
                <a:tc>
                  <a:txBody>
                    <a:bodyPr/>
                    <a:lstStyle/>
                    <a:p>
                      <a:pPr indent="0" algn="l"/>
                      <a:r>
                        <a:rPr lang="zh-CN" sz="1400" kern="100" spc="20" dirty="0">
                          <a:effectLst/>
                        </a:rPr>
                        <a:t>主要辅助主播介绍商品特点，强调商品卖点，种草商品，同时协助主播与观众互动。</a:t>
                      </a:r>
                      <a:endParaRPr lang="zh-CN" sz="14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7817" marR="47817" marT="0" marB="0" anchor="ctr"/>
                </a:tc>
                <a:extLst>
                  <a:ext uri="{0D108BD9-81ED-4DB2-BD59-A6C34878D82A}">
                    <a16:rowId xmlns:a16="http://schemas.microsoft.com/office/drawing/2014/main" val="423354470"/>
                  </a:ext>
                </a:extLst>
              </a:tr>
              <a:tr h="238725">
                <a:tc>
                  <a:txBody>
                    <a:bodyPr/>
                    <a:lstStyle/>
                    <a:p>
                      <a:pPr algn="ctr"/>
                      <a:r>
                        <a:rPr lang="zh-CN" sz="1400" kern="100" dirty="0">
                          <a:effectLst/>
                        </a:rPr>
                        <a:t>拍摄剪辑（</a:t>
                      </a:r>
                      <a:r>
                        <a:rPr lang="en-US" sz="1400" kern="100" dirty="0">
                          <a:effectLst/>
                        </a:rPr>
                        <a:t>1</a:t>
                      </a:r>
                      <a:r>
                        <a:rPr lang="zh-CN" sz="1400" kern="100" dirty="0">
                          <a:effectLst/>
                        </a:rPr>
                        <a:t>人）</a:t>
                      </a:r>
                      <a:endParaRPr lang="zh-CN" sz="14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7817" marR="47817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sz="1400" kern="100" dirty="0">
                          <a:effectLst/>
                        </a:rPr>
                        <a:t>负责视频拍摄、剪辑（直播花絮、主播短视频，以及商品的相关信息），辅助直播工作。</a:t>
                      </a:r>
                      <a:endParaRPr lang="zh-CN" sz="14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7817" marR="47817" marT="0" marB="0" anchor="ctr"/>
                </a:tc>
                <a:extLst>
                  <a:ext uri="{0D108BD9-81ED-4DB2-BD59-A6C34878D82A}">
                    <a16:rowId xmlns:a16="http://schemas.microsoft.com/office/drawing/2014/main" val="3887283257"/>
                  </a:ext>
                </a:extLst>
              </a:tr>
              <a:tr h="456511">
                <a:tc>
                  <a:txBody>
                    <a:bodyPr/>
                    <a:lstStyle/>
                    <a:p>
                      <a:pPr algn="ctr"/>
                      <a:r>
                        <a:rPr lang="zh-CN" sz="1400" kern="100" dirty="0">
                          <a:effectLst/>
                        </a:rPr>
                        <a:t>客服（</a:t>
                      </a:r>
                      <a:r>
                        <a:rPr lang="en-US" sz="1400" kern="100" dirty="0">
                          <a:effectLst/>
                        </a:rPr>
                        <a:t>2</a:t>
                      </a:r>
                      <a:r>
                        <a:rPr lang="zh-CN" sz="1400" kern="100" dirty="0">
                          <a:effectLst/>
                        </a:rPr>
                        <a:t>人）</a:t>
                      </a:r>
                      <a:endParaRPr lang="zh-CN" sz="14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7817" marR="47817" marT="0" marB="0" anchor="ctr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zh-CN" sz="1400" kern="100" dirty="0">
                          <a:effectLst/>
                        </a:rPr>
                        <a:t>（</a:t>
                      </a:r>
                      <a:r>
                        <a:rPr lang="en-US" sz="1400" kern="100" dirty="0">
                          <a:effectLst/>
                        </a:rPr>
                        <a:t>1</a:t>
                      </a:r>
                      <a:r>
                        <a:rPr lang="zh-CN" sz="1400" kern="100" dirty="0">
                          <a:effectLst/>
                        </a:rPr>
                        <a:t>）配合主播在线与观众进行互动答疑。（</a:t>
                      </a:r>
                      <a:r>
                        <a:rPr lang="en-US" sz="1400" kern="100" dirty="0">
                          <a:effectLst/>
                        </a:rPr>
                        <a:t>2</a:t>
                      </a:r>
                      <a:r>
                        <a:rPr lang="zh-CN" sz="1400" kern="100" dirty="0">
                          <a:effectLst/>
                        </a:rPr>
                        <a:t>）修改商品价格，上线优惠链接，转化订单，解决发货、售后等问题。</a:t>
                      </a:r>
                      <a:endParaRPr lang="zh-CN" sz="14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7817" marR="47817" marT="0" marB="0" anchor="ctr"/>
                </a:tc>
                <a:extLst>
                  <a:ext uri="{0D108BD9-81ED-4DB2-BD59-A6C34878D82A}">
                    <a16:rowId xmlns:a16="http://schemas.microsoft.com/office/drawing/2014/main" val="166345176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16196035"/>
      </p:ext>
    </p:extLst>
  </p:cSld>
  <p:clrMapOvr>
    <a:masterClrMapping/>
  </p:clrMapOvr>
  <p:transition spd="slow">
    <p:wipe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AF2DD4E3-7EDB-4C5B-A4ED-C04FCD7B344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4264" y="-964351"/>
            <a:ext cx="9981862" cy="7459966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2EFB6B22-AD79-4D42-93EF-F2191749455C}"/>
              </a:ext>
            </a:extLst>
          </p:cNvPr>
          <p:cNvSpPr txBox="1"/>
          <p:nvPr/>
        </p:nvSpPr>
        <p:spPr>
          <a:xfrm>
            <a:off x="2538516" y="2011579"/>
            <a:ext cx="1648208" cy="15081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r>
              <a:rPr kumimoji="1" lang="en-US" altLang="zh-CN" sz="3200" b="1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PART </a:t>
            </a:r>
          </a:p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r>
              <a:rPr kumimoji="1" lang="en-US" altLang="zh-CN" sz="6000" b="1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03</a:t>
            </a:r>
            <a:endParaRPr kumimoji="1" lang="zh-CN" altLang="en-US" sz="3200" b="1" dirty="0">
              <a:solidFill>
                <a:schemeClr val="bg1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582F4FE9-D7E3-4A81-A239-01B833B9DF1B}"/>
              </a:ext>
            </a:extLst>
          </p:cNvPr>
          <p:cNvSpPr/>
          <p:nvPr/>
        </p:nvSpPr>
        <p:spPr>
          <a:xfrm>
            <a:off x="4104706" y="1667385"/>
            <a:ext cx="4927362" cy="21227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 defTabSz="914034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6597" b="1" dirty="0">
                <a:solidFill>
                  <a:srgbClr val="FFFFFF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主播人设</a:t>
            </a:r>
            <a:endParaRPr lang="en-US" altLang="zh-CN" sz="6597" b="1" dirty="0">
              <a:solidFill>
                <a:srgbClr val="FFFFFF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  <a:p>
            <a:pPr algn="dist" defTabSz="914034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6597" b="1" dirty="0">
                <a:solidFill>
                  <a:srgbClr val="FFFFFF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账号定位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9F53413D-D32C-484E-81A5-9952FF40A426}"/>
              </a:ext>
            </a:extLst>
          </p:cNvPr>
          <p:cNvSpPr txBox="1"/>
          <p:nvPr/>
        </p:nvSpPr>
        <p:spPr>
          <a:xfrm>
            <a:off x="2294210" y="4427691"/>
            <a:ext cx="5110326" cy="5268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034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000" dirty="0">
                <a:solidFill>
                  <a:srgbClr val="FFFFFF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Anchor persona positioning</a:t>
            </a:r>
          </a:p>
          <a:p>
            <a:pPr defTabSz="914034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000" dirty="0">
                <a:solidFill>
                  <a:srgbClr val="FFFFFF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Account position</a:t>
            </a:r>
          </a:p>
        </p:txBody>
      </p:sp>
      <p:sp>
        <p:nvSpPr>
          <p:cNvPr id="19" name="664867">
            <a:extLst>
              <a:ext uri="{FF2B5EF4-FFF2-40B4-BE49-F238E27FC236}">
                <a16:creationId xmlns:a16="http://schemas.microsoft.com/office/drawing/2014/main" id="{0DD61D06-E797-4061-A83C-6F976811D997}"/>
              </a:ext>
            </a:extLst>
          </p:cNvPr>
          <p:cNvSpPr txBox="1"/>
          <p:nvPr/>
        </p:nvSpPr>
        <p:spPr>
          <a:xfrm>
            <a:off x="9349272" y="4987052"/>
            <a:ext cx="2242479" cy="3692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636" indent="-285636" defTabSz="914034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zh-CN" altLang="en-US" sz="1799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常见的主播人设</a:t>
            </a:r>
          </a:p>
        </p:txBody>
      </p:sp>
      <p:sp>
        <p:nvSpPr>
          <p:cNvPr id="21" name="871467">
            <a:extLst>
              <a:ext uri="{FF2B5EF4-FFF2-40B4-BE49-F238E27FC236}">
                <a16:creationId xmlns:a16="http://schemas.microsoft.com/office/drawing/2014/main" id="{4C98EF2F-3F56-4127-848F-5599C74A0CEE}"/>
              </a:ext>
            </a:extLst>
          </p:cNvPr>
          <p:cNvSpPr txBox="1"/>
          <p:nvPr/>
        </p:nvSpPr>
        <p:spPr>
          <a:xfrm>
            <a:off x="9349273" y="5399531"/>
            <a:ext cx="2631233" cy="3692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>
                <a:solidFill>
                  <a:srgbClr val="F8F8F8"/>
                </a:solidFill>
                <a:latin typeface="+mn-ea"/>
                <a:ea typeface="+mn-ea"/>
              </a:defRPr>
            </a:lvl1pPr>
          </a:lstStyle>
          <a:p>
            <a:pPr marL="285636" indent="-285636" defTabSz="914034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zh-CN" altLang="en-US" sz="1799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主播人设与账号定位</a:t>
            </a:r>
          </a:p>
        </p:txBody>
      </p:sp>
      <p:sp>
        <p:nvSpPr>
          <p:cNvPr id="2" name="664867">
            <a:extLst>
              <a:ext uri="{FF2B5EF4-FFF2-40B4-BE49-F238E27FC236}">
                <a16:creationId xmlns:a16="http://schemas.microsoft.com/office/drawing/2014/main" id="{9F17776D-079B-0670-E0A3-5894F3DD8651}"/>
              </a:ext>
            </a:extLst>
          </p:cNvPr>
          <p:cNvSpPr txBox="1"/>
          <p:nvPr/>
        </p:nvSpPr>
        <p:spPr>
          <a:xfrm>
            <a:off x="9349272" y="4574574"/>
            <a:ext cx="2242479" cy="3692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636" indent="-285636" defTabSz="914034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zh-CN" altLang="en-US" sz="1799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主播人设的作用</a:t>
            </a:r>
          </a:p>
        </p:txBody>
      </p:sp>
    </p:spTree>
    <p:extLst>
      <p:ext uri="{BB962C8B-B14F-4D97-AF65-F5344CB8AC3E}">
        <p14:creationId xmlns:p14="http://schemas.microsoft.com/office/powerpoint/2010/main" val="149300450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529286">
            <a:extLst>
              <a:ext uri="{FF2B5EF4-FFF2-40B4-BE49-F238E27FC236}">
                <a16:creationId xmlns:a16="http://schemas.microsoft.com/office/drawing/2014/main" id="{279CFF0B-A3EB-4CBA-82B3-AF83DB1EB3DB}"/>
              </a:ext>
            </a:extLst>
          </p:cNvPr>
          <p:cNvSpPr txBox="1"/>
          <p:nvPr/>
        </p:nvSpPr>
        <p:spPr>
          <a:xfrm>
            <a:off x="6618005" y="2043490"/>
            <a:ext cx="4718747" cy="830673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000" b="1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defRPr>
            </a:lvl1pPr>
          </a:lstStyle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798" b="0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案例小结</a:t>
            </a:r>
          </a:p>
        </p:txBody>
      </p:sp>
      <p:sp>
        <p:nvSpPr>
          <p:cNvPr id="41" name="736887">
            <a:extLst>
              <a:ext uri="{FF2B5EF4-FFF2-40B4-BE49-F238E27FC236}">
                <a16:creationId xmlns:a16="http://schemas.microsoft.com/office/drawing/2014/main" id="{30ACB2BD-8517-4F42-A846-A55AD636B76B}"/>
              </a:ext>
            </a:extLst>
          </p:cNvPr>
          <p:cNvSpPr txBox="1"/>
          <p:nvPr/>
        </p:nvSpPr>
        <p:spPr>
          <a:xfrm>
            <a:off x="6413563" y="2994485"/>
            <a:ext cx="4718747" cy="239014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just">
              <a:lnSpc>
                <a:spcPct val="120000"/>
              </a:lnSpc>
              <a:defRPr sz="1599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indent="457200" defTabSz="914034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799" dirty="0">
                <a:solidFill>
                  <a:srgbClr val="C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“直播</a:t>
            </a:r>
            <a:r>
              <a:rPr lang="en-US" altLang="zh-CN" sz="1799" dirty="0">
                <a:solidFill>
                  <a:srgbClr val="C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+</a:t>
            </a:r>
            <a:r>
              <a:rPr lang="zh-CN" altLang="en-US" sz="1799" dirty="0">
                <a:solidFill>
                  <a:srgbClr val="C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助农”通过直播打通农产品源头到消费者的直接渠道，在“村长说”项目实施过程中，组建了专业的直播电商团队，由农民担任主播、运营团队宣传推广、建设网上专、兼职营销团队，真正做到了助力农产品销售、帮助农民增收、培养农村电商人才、振兴乡村的目标。</a:t>
            </a:r>
          </a:p>
        </p:txBody>
      </p:sp>
      <p:sp>
        <p:nvSpPr>
          <p:cNvPr id="42" name="671058">
            <a:extLst>
              <a:ext uri="{FF2B5EF4-FFF2-40B4-BE49-F238E27FC236}">
                <a16:creationId xmlns:a16="http://schemas.microsoft.com/office/drawing/2014/main" id="{6502D5B4-0554-4F2D-9635-75E62CB1B0B7}"/>
              </a:ext>
            </a:extLst>
          </p:cNvPr>
          <p:cNvSpPr/>
          <p:nvPr/>
        </p:nvSpPr>
        <p:spPr bwMode="auto">
          <a:xfrm>
            <a:off x="6776425" y="1400278"/>
            <a:ext cx="1367618" cy="452598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034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999" dirty="0">
                <a:solidFill>
                  <a:srgbClr val="FFFFFF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视域拓展</a:t>
            </a:r>
          </a:p>
        </p:txBody>
      </p:sp>
      <p:grpSp>
        <p:nvGrpSpPr>
          <p:cNvPr id="61" name="315807">
            <a:extLst>
              <a:ext uri="{FF2B5EF4-FFF2-40B4-BE49-F238E27FC236}">
                <a16:creationId xmlns:a16="http://schemas.microsoft.com/office/drawing/2014/main" id="{6B460D2A-630D-4419-AD89-17CA91C50C51}"/>
              </a:ext>
            </a:extLst>
          </p:cNvPr>
          <p:cNvGrpSpPr/>
          <p:nvPr/>
        </p:nvGrpSpPr>
        <p:grpSpPr>
          <a:xfrm>
            <a:off x="4834709" y="2354197"/>
            <a:ext cx="1690305" cy="1690304"/>
            <a:chOff x="1153706" y="2353777"/>
            <a:chExt cx="1690965" cy="1690964"/>
          </a:xfrm>
        </p:grpSpPr>
        <p:sp>
          <p:nvSpPr>
            <p:cNvPr id="62" name="974014">
              <a:extLst>
                <a:ext uri="{FF2B5EF4-FFF2-40B4-BE49-F238E27FC236}">
                  <a16:creationId xmlns:a16="http://schemas.microsoft.com/office/drawing/2014/main" id="{BD8CCC99-81F2-4DBC-B836-6A0C5B808269}"/>
                </a:ext>
              </a:extLst>
            </p:cNvPr>
            <p:cNvSpPr/>
            <p:nvPr/>
          </p:nvSpPr>
          <p:spPr bwMode="auto">
            <a:xfrm>
              <a:off x="1153706" y="2353777"/>
              <a:ext cx="1690965" cy="1690964"/>
            </a:xfrm>
            <a:prstGeom prst="ellipse">
              <a:avLst/>
            </a:prstGeom>
            <a:solidFill>
              <a:srgbClr val="0760D9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914034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999" dirty="0">
                <a:solidFill>
                  <a:srgbClr val="FFFFFF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  <p:sp>
          <p:nvSpPr>
            <p:cNvPr id="63" name="719295">
              <a:extLst>
                <a:ext uri="{FF2B5EF4-FFF2-40B4-BE49-F238E27FC236}">
                  <a16:creationId xmlns:a16="http://schemas.microsoft.com/office/drawing/2014/main" id="{9AEBC07B-7A76-4470-AB36-656A56880B81}"/>
                </a:ext>
              </a:extLst>
            </p:cNvPr>
            <p:cNvSpPr/>
            <p:nvPr/>
          </p:nvSpPr>
          <p:spPr bwMode="auto">
            <a:xfrm rot="2700000">
              <a:off x="1813991" y="2954946"/>
              <a:ext cx="865676" cy="983550"/>
            </a:xfrm>
            <a:prstGeom prst="rect">
              <a:avLst/>
            </a:prstGeom>
            <a:gradFill>
              <a:gsLst>
                <a:gs pos="0">
                  <a:schemeClr val="tx1">
                    <a:alpha val="40000"/>
                  </a:schemeClr>
                </a:gs>
                <a:gs pos="100000">
                  <a:schemeClr val="tx1">
                    <a:alpha val="0"/>
                  </a:schemeClr>
                </a:gs>
              </a:gsLst>
              <a:lin ang="0" scaled="0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356" tIns="45678" rIns="91356" bIns="45678" numCol="1" rtlCol="0" anchor="t" anchorCtr="0" compatLnSpc="1">
              <a:prstTxWarp prst="textNoShape">
                <a:avLst/>
              </a:prstTxWarp>
            </a:bodyPr>
            <a:lstStyle/>
            <a:p>
              <a:pPr defTabSz="913577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798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  <p:sp>
          <p:nvSpPr>
            <p:cNvPr id="64" name="180615">
              <a:extLst>
                <a:ext uri="{FF2B5EF4-FFF2-40B4-BE49-F238E27FC236}">
                  <a16:creationId xmlns:a16="http://schemas.microsoft.com/office/drawing/2014/main" id="{387DCBE9-878D-46F0-A3D7-2E576539B803}"/>
                </a:ext>
              </a:extLst>
            </p:cNvPr>
            <p:cNvSpPr/>
            <p:nvPr/>
          </p:nvSpPr>
          <p:spPr bwMode="auto">
            <a:xfrm>
              <a:off x="1500001" y="2700072"/>
              <a:ext cx="998376" cy="998375"/>
            </a:xfrm>
            <a:prstGeom prst="ellipse">
              <a:avLst/>
            </a:prstGeom>
            <a:solidFill>
              <a:srgbClr val="FFC000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913577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998" dirty="0">
                <a:solidFill>
                  <a:srgbClr val="FFFFFF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  <p:sp>
          <p:nvSpPr>
            <p:cNvPr id="65" name="925896">
              <a:extLst>
                <a:ext uri="{FF2B5EF4-FFF2-40B4-BE49-F238E27FC236}">
                  <a16:creationId xmlns:a16="http://schemas.microsoft.com/office/drawing/2014/main" id="{55A45441-D890-4B9F-B0EF-53255FC4AF9E}"/>
                </a:ext>
              </a:extLst>
            </p:cNvPr>
            <p:cNvSpPr/>
            <p:nvPr/>
          </p:nvSpPr>
          <p:spPr bwMode="auto">
            <a:xfrm>
              <a:off x="1734801" y="2788775"/>
              <a:ext cx="468667" cy="820968"/>
            </a:xfrm>
            <a:custGeom>
              <a:avLst/>
              <a:gdLst/>
              <a:ahLst/>
              <a:cxnLst/>
              <a:rect l="l" t="t" r="r" b="b"/>
              <a:pathLst>
                <a:path w="1108091" h="1941052">
                  <a:moveTo>
                    <a:pt x="522494" y="1443800"/>
                  </a:moveTo>
                  <a:cubicBezTo>
                    <a:pt x="599690" y="1444956"/>
                    <a:pt x="662373" y="1467884"/>
                    <a:pt x="710541" y="1512582"/>
                  </a:cubicBezTo>
                  <a:cubicBezTo>
                    <a:pt x="758710" y="1557280"/>
                    <a:pt x="783531" y="1616807"/>
                    <a:pt x="785003" y="1691164"/>
                  </a:cubicBezTo>
                  <a:cubicBezTo>
                    <a:pt x="783531" y="1765626"/>
                    <a:pt x="758710" y="1825574"/>
                    <a:pt x="710541" y="1871008"/>
                  </a:cubicBezTo>
                  <a:cubicBezTo>
                    <a:pt x="662373" y="1916442"/>
                    <a:pt x="599690" y="1939790"/>
                    <a:pt x="522494" y="1941052"/>
                  </a:cubicBezTo>
                  <a:cubicBezTo>
                    <a:pt x="445298" y="1939790"/>
                    <a:pt x="382616" y="1916442"/>
                    <a:pt x="334447" y="1871008"/>
                  </a:cubicBezTo>
                  <a:cubicBezTo>
                    <a:pt x="286278" y="1825574"/>
                    <a:pt x="261458" y="1765626"/>
                    <a:pt x="259985" y="1691164"/>
                  </a:cubicBezTo>
                  <a:cubicBezTo>
                    <a:pt x="261458" y="1616807"/>
                    <a:pt x="286278" y="1557280"/>
                    <a:pt x="334447" y="1512582"/>
                  </a:cubicBezTo>
                  <a:cubicBezTo>
                    <a:pt x="382616" y="1467884"/>
                    <a:pt x="445298" y="1444956"/>
                    <a:pt x="522494" y="1443800"/>
                  </a:cubicBezTo>
                  <a:close/>
                  <a:moveTo>
                    <a:pt x="562880" y="0"/>
                  </a:moveTo>
                  <a:cubicBezTo>
                    <a:pt x="723635" y="158"/>
                    <a:pt x="853943" y="40859"/>
                    <a:pt x="953804" y="122105"/>
                  </a:cubicBezTo>
                  <a:cubicBezTo>
                    <a:pt x="1053665" y="203350"/>
                    <a:pt x="1105094" y="324192"/>
                    <a:pt x="1108091" y="484632"/>
                  </a:cubicBezTo>
                  <a:cubicBezTo>
                    <a:pt x="1105587" y="578229"/>
                    <a:pt x="1081726" y="655911"/>
                    <a:pt x="1036509" y="717680"/>
                  </a:cubicBezTo>
                  <a:cubicBezTo>
                    <a:pt x="991291" y="779449"/>
                    <a:pt x="939744" y="835439"/>
                    <a:pt x="881866" y="885652"/>
                  </a:cubicBezTo>
                  <a:cubicBezTo>
                    <a:pt x="823989" y="935865"/>
                    <a:pt x="774808" y="990436"/>
                    <a:pt x="734323" y="1049366"/>
                  </a:cubicBezTo>
                  <a:cubicBezTo>
                    <a:pt x="693839" y="1108295"/>
                    <a:pt x="677077" y="1181718"/>
                    <a:pt x="684038" y="1269635"/>
                  </a:cubicBezTo>
                  <a:lnTo>
                    <a:pt x="358426" y="1269635"/>
                  </a:lnTo>
                  <a:cubicBezTo>
                    <a:pt x="347028" y="1169268"/>
                    <a:pt x="359727" y="1084776"/>
                    <a:pt x="396525" y="1016158"/>
                  </a:cubicBezTo>
                  <a:cubicBezTo>
                    <a:pt x="433322" y="947540"/>
                    <a:pt x="479308" y="887421"/>
                    <a:pt x="534484" y="835801"/>
                  </a:cubicBezTo>
                  <a:cubicBezTo>
                    <a:pt x="589659" y="784181"/>
                    <a:pt x="639117" y="733686"/>
                    <a:pt x="682855" y="684314"/>
                  </a:cubicBezTo>
                  <a:cubicBezTo>
                    <a:pt x="726593" y="634942"/>
                    <a:pt x="749705" y="579320"/>
                    <a:pt x="752189" y="517446"/>
                  </a:cubicBezTo>
                  <a:cubicBezTo>
                    <a:pt x="751611" y="448769"/>
                    <a:pt x="731313" y="395551"/>
                    <a:pt x="691295" y="357795"/>
                  </a:cubicBezTo>
                  <a:cubicBezTo>
                    <a:pt x="651277" y="320038"/>
                    <a:pt x="595010" y="300897"/>
                    <a:pt x="522494" y="300371"/>
                  </a:cubicBezTo>
                  <a:cubicBezTo>
                    <a:pt x="462336" y="300371"/>
                    <a:pt x="406595" y="313623"/>
                    <a:pt x="355271" y="340126"/>
                  </a:cubicBezTo>
                  <a:cubicBezTo>
                    <a:pt x="303947" y="366629"/>
                    <a:pt x="254516" y="406384"/>
                    <a:pt x="206978" y="459391"/>
                  </a:cubicBezTo>
                  <a:lnTo>
                    <a:pt x="0" y="267557"/>
                  </a:lnTo>
                  <a:cubicBezTo>
                    <a:pt x="70781" y="185734"/>
                    <a:pt x="153236" y="120948"/>
                    <a:pt x="247364" y="73200"/>
                  </a:cubicBezTo>
                  <a:cubicBezTo>
                    <a:pt x="341493" y="25452"/>
                    <a:pt x="446665" y="1052"/>
                    <a:pt x="562880" y="0"/>
                  </a:cubicBezTo>
                  <a:close/>
                </a:path>
              </a:pathLst>
            </a:custGeom>
            <a:solidFill>
              <a:schemeClr val="bg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368" tIns="45684" rIns="91368" bIns="45684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pPr defTabSz="913668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798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</p:grpSp>
      <p:pic>
        <p:nvPicPr>
          <p:cNvPr id="3" name="图片 2">
            <a:extLst>
              <a:ext uri="{FF2B5EF4-FFF2-40B4-BE49-F238E27FC236}">
                <a16:creationId xmlns:a16="http://schemas.microsoft.com/office/drawing/2014/main" id="{1E4496DB-7CA0-5A44-ABDE-47FF2524CE9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13113" y="1804507"/>
            <a:ext cx="4502464" cy="37876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2290662"/>
      </p:ext>
    </p:extLst>
  </p:cSld>
  <p:clrMapOvr>
    <a:masterClrMapping/>
  </p:clrMapOvr>
  <p:transition spd="slow">
    <p:wipe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413870">
            <a:extLst>
              <a:ext uri="{FF2B5EF4-FFF2-40B4-BE49-F238E27FC236}">
                <a16:creationId xmlns:a16="http://schemas.microsoft.com/office/drawing/2014/main" id="{52978506-3C86-4A6A-AB34-76108D905BC6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4761656" y="2642626"/>
            <a:ext cx="2486629" cy="2485802"/>
          </a:xfrm>
          <a:prstGeom prst="ellipse">
            <a:avLst/>
          </a:prstGeom>
          <a:solidFill>
            <a:schemeClr val="bg1">
              <a:lumMod val="7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rgbClr val="3F3F3F">
              <a:shade val="50000"/>
            </a:srgbClr>
          </a:lnRef>
          <a:fillRef idx="1">
            <a:srgbClr val="3F3F3F"/>
          </a:fillRef>
          <a:effectRef idx="0">
            <a:srgbClr val="3F3F3F"/>
          </a:effectRef>
          <a:fontRef idx="minor">
            <a:srgbClr val="FFFFFF"/>
          </a:fontRef>
        </p:style>
        <p:txBody>
          <a:bodyPr anchor="ctr"/>
          <a:lstStyle/>
          <a:p>
            <a:pPr algn="ctr" defTabSz="914034">
              <a:lnSpc>
                <a:spcPct val="130000"/>
              </a:lnSpc>
            </a:pPr>
            <a:endParaRPr sz="1799" dirty="0">
              <a:solidFill>
                <a:srgbClr val="000000"/>
              </a:solidFill>
              <a:latin typeface="思源黑体 Normal" panose="020B0400000000000000" pitchFamily="34" charset="-122"/>
              <a:ea typeface="思源黑体 Normal" panose="020B04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36" name="258041">
            <a:extLst>
              <a:ext uri="{FF2B5EF4-FFF2-40B4-BE49-F238E27FC236}">
                <a16:creationId xmlns:a16="http://schemas.microsoft.com/office/drawing/2014/main" id="{8C783B55-C7C4-4081-A1D0-B3FCE4AD9828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 rot="1309332" flipH="1" flipV="1">
            <a:off x="4009918" y="1838460"/>
            <a:ext cx="3996454" cy="3996452"/>
          </a:xfrm>
          <a:prstGeom prst="blockArc">
            <a:avLst>
              <a:gd name="adj1" fmla="val 21599999"/>
              <a:gd name="adj2" fmla="val 8180671"/>
              <a:gd name="adj3" fmla="val 11913"/>
            </a:avLst>
          </a:prstGeom>
          <a:solidFill>
            <a:srgbClr val="0760D9"/>
          </a:solidFill>
          <a:ln>
            <a:noFill/>
          </a:ln>
        </p:spPr>
        <p:style>
          <a:lnRef idx="2">
            <a:srgbClr val="3F3F3F">
              <a:shade val="50000"/>
            </a:srgbClr>
          </a:lnRef>
          <a:fillRef idx="1">
            <a:srgbClr val="3F3F3F"/>
          </a:fillRef>
          <a:effectRef idx="0">
            <a:srgbClr val="3F3F3F"/>
          </a:effectRef>
          <a:fontRef idx="minor">
            <a:srgbClr val="FFFFFF"/>
          </a:fontRef>
        </p:style>
        <p:txBody>
          <a:bodyPr anchor="ctr"/>
          <a:lstStyle/>
          <a:p>
            <a:pPr algn="ctr" defTabSz="914034">
              <a:lnSpc>
                <a:spcPct val="130000"/>
              </a:lnSpc>
            </a:pPr>
            <a:endParaRPr sz="1799">
              <a:solidFill>
                <a:srgbClr val="000000"/>
              </a:solidFill>
              <a:latin typeface="思源黑体 Normal" panose="020B0400000000000000" pitchFamily="34" charset="-122"/>
              <a:ea typeface="思源黑体 Normal" panose="020B04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37" name="620471">
            <a:extLst>
              <a:ext uri="{FF2B5EF4-FFF2-40B4-BE49-F238E27FC236}">
                <a16:creationId xmlns:a16="http://schemas.microsoft.com/office/drawing/2014/main" id="{ED0BDBA0-D0C5-47C8-8D6A-D4BFBB04C6FC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 rot="20209332" flipH="1" flipV="1">
            <a:off x="7362424" y="3123943"/>
            <a:ext cx="821101" cy="707845"/>
          </a:xfrm>
          <a:prstGeom prst="triangle">
            <a:avLst/>
          </a:prstGeom>
          <a:solidFill>
            <a:srgbClr val="0760D9"/>
          </a:solidFill>
          <a:ln>
            <a:noFill/>
          </a:ln>
        </p:spPr>
        <p:style>
          <a:lnRef idx="2">
            <a:srgbClr val="3F3F3F">
              <a:shade val="50000"/>
            </a:srgbClr>
          </a:lnRef>
          <a:fillRef idx="1">
            <a:srgbClr val="3F3F3F"/>
          </a:fillRef>
          <a:effectRef idx="0">
            <a:srgbClr val="3F3F3F"/>
          </a:effectRef>
          <a:fontRef idx="minor">
            <a:srgbClr val="FFFFFF"/>
          </a:fontRef>
        </p:style>
        <p:txBody>
          <a:bodyPr anchor="ctr"/>
          <a:lstStyle/>
          <a:p>
            <a:pPr algn="ctr" defTabSz="914034">
              <a:lnSpc>
                <a:spcPct val="130000"/>
              </a:lnSpc>
            </a:pPr>
            <a:endParaRPr sz="1799">
              <a:solidFill>
                <a:srgbClr val="000000"/>
              </a:solidFill>
              <a:latin typeface="思源黑体 Normal" panose="020B0400000000000000" pitchFamily="34" charset="-122"/>
              <a:ea typeface="思源黑体 Normal" panose="020B04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38" name="992891">
            <a:extLst>
              <a:ext uri="{FF2B5EF4-FFF2-40B4-BE49-F238E27FC236}">
                <a16:creationId xmlns:a16="http://schemas.microsoft.com/office/drawing/2014/main" id="{60A3E206-5076-4A9D-ADA8-37FC26A3EA48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 rot="1309332">
            <a:off x="4009918" y="1838460"/>
            <a:ext cx="3996454" cy="3996452"/>
          </a:xfrm>
          <a:prstGeom prst="blockArc">
            <a:avLst>
              <a:gd name="adj1" fmla="val 21599999"/>
              <a:gd name="adj2" fmla="val 8180671"/>
              <a:gd name="adj3" fmla="val 11913"/>
            </a:avLst>
          </a:prstGeom>
          <a:solidFill>
            <a:srgbClr val="FFC000"/>
          </a:solidFill>
          <a:ln>
            <a:noFill/>
          </a:ln>
        </p:spPr>
        <p:style>
          <a:lnRef idx="2">
            <a:srgbClr val="3F3F3F">
              <a:shade val="50000"/>
            </a:srgbClr>
          </a:lnRef>
          <a:fillRef idx="1">
            <a:srgbClr val="3F3F3F"/>
          </a:fillRef>
          <a:effectRef idx="0">
            <a:srgbClr val="3F3F3F"/>
          </a:effectRef>
          <a:fontRef idx="minor">
            <a:srgbClr val="FFFFFF"/>
          </a:fontRef>
        </p:style>
        <p:txBody>
          <a:bodyPr anchor="ctr"/>
          <a:lstStyle/>
          <a:p>
            <a:pPr algn="ctr" defTabSz="914034">
              <a:lnSpc>
                <a:spcPct val="130000"/>
              </a:lnSpc>
            </a:pPr>
            <a:endParaRPr sz="1799">
              <a:solidFill>
                <a:srgbClr val="000000"/>
              </a:solidFill>
              <a:latin typeface="思源黑体 Normal" panose="020B0400000000000000" pitchFamily="34" charset="-122"/>
              <a:ea typeface="思源黑体 Normal" panose="020B04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39" name="837072">
            <a:extLst>
              <a:ext uri="{FF2B5EF4-FFF2-40B4-BE49-F238E27FC236}">
                <a16:creationId xmlns:a16="http://schemas.microsoft.com/office/drawing/2014/main" id="{00CD3C35-5E5E-4F05-9CA8-EF638A1AC29A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 rot="9409332" flipV="1">
            <a:off x="3834473" y="3864413"/>
            <a:ext cx="821100" cy="707845"/>
          </a:xfrm>
          <a:prstGeom prst="triangle">
            <a:avLst/>
          </a:prstGeom>
          <a:solidFill>
            <a:srgbClr val="FFC000"/>
          </a:solidFill>
          <a:ln>
            <a:noFill/>
          </a:ln>
        </p:spPr>
        <p:style>
          <a:lnRef idx="2">
            <a:srgbClr val="3F3F3F">
              <a:shade val="50000"/>
            </a:srgbClr>
          </a:lnRef>
          <a:fillRef idx="1">
            <a:srgbClr val="3F3F3F"/>
          </a:fillRef>
          <a:effectRef idx="0">
            <a:srgbClr val="3F3F3F"/>
          </a:effectRef>
          <a:fontRef idx="minor">
            <a:srgbClr val="FFFFFF"/>
          </a:fontRef>
        </p:style>
        <p:txBody>
          <a:bodyPr anchor="ctr"/>
          <a:lstStyle/>
          <a:p>
            <a:pPr algn="ctr" defTabSz="914034">
              <a:lnSpc>
                <a:spcPct val="130000"/>
              </a:lnSpc>
            </a:pPr>
            <a:endParaRPr sz="1799">
              <a:solidFill>
                <a:srgbClr val="000000"/>
              </a:solidFill>
              <a:latin typeface="思源黑体 Normal" panose="020B0400000000000000" pitchFamily="34" charset="-122"/>
              <a:ea typeface="思源黑体 Normal" panose="020B04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40" name="199492">
            <a:extLst>
              <a:ext uri="{FF2B5EF4-FFF2-40B4-BE49-F238E27FC236}">
                <a16:creationId xmlns:a16="http://schemas.microsoft.com/office/drawing/2014/main" id="{ED866A61-4048-4FE4-B456-C78AE6AE9C68}"/>
              </a:ext>
            </a:extLst>
          </p:cNvPr>
          <p:cNvSpPr/>
          <p:nvPr>
            <p:custDataLst>
              <p:tags r:id="rId6"/>
            </p:custDataLst>
          </p:nvPr>
        </p:nvSpPr>
        <p:spPr>
          <a:xfrm rot="1309332">
            <a:off x="7560427" y="3502551"/>
            <a:ext cx="809888" cy="809888"/>
          </a:xfrm>
          <a:prstGeom prst="ellipse">
            <a:avLst/>
          </a:prstGeom>
          <a:solidFill>
            <a:srgbClr val="0760D9"/>
          </a:solidFill>
          <a:ln w="5715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rgbClr val="FFFFFF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rgbClr val="FFFFFF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rgbClr val="FFFFFF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rgbClr val="FFFFFF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rgbClr val="FFFFFF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rgbClr val="FFFFFF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rgbClr val="FFFFFF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rgbClr val="FFFFFF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rgbClr val="FFFFFF"/>
                </a:solidFill>
              </a:defRPr>
            </a:lvl9pPr>
          </a:lstStyle>
          <a:p>
            <a:pPr algn="ctr" defTabSz="913399" fontAlgn="base">
              <a:spcBef>
                <a:spcPct val="0"/>
              </a:spcBef>
              <a:spcAft>
                <a:spcPct val="0"/>
              </a:spcAft>
            </a:pPr>
            <a:endParaRPr sz="1999" dirty="0">
              <a:latin typeface="思源黑体 Normal" panose="020B0400000000000000" pitchFamily="34" charset="-122"/>
              <a:ea typeface="思源黑体 Normal" panose="020B04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41" name="033673">
            <a:extLst>
              <a:ext uri="{FF2B5EF4-FFF2-40B4-BE49-F238E27FC236}">
                <a16:creationId xmlns:a16="http://schemas.microsoft.com/office/drawing/2014/main" id="{4A33120B-6C3D-4331-B2E3-D10BF84AABDD}"/>
              </a:ext>
            </a:extLst>
          </p:cNvPr>
          <p:cNvSpPr/>
          <p:nvPr>
            <p:custDataLst>
              <p:tags r:id="rId7"/>
            </p:custDataLst>
          </p:nvPr>
        </p:nvSpPr>
        <p:spPr>
          <a:xfrm rot="1309332">
            <a:off x="3811531" y="3365759"/>
            <a:ext cx="809888" cy="809888"/>
          </a:xfrm>
          <a:prstGeom prst="ellipse">
            <a:avLst/>
          </a:prstGeom>
          <a:solidFill>
            <a:srgbClr val="FFC000"/>
          </a:solidFill>
          <a:ln w="762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rgbClr val="FFFFFF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rgbClr val="FFFFFF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rgbClr val="FFFFFF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rgbClr val="FFFFFF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rgbClr val="FFFFFF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rgbClr val="FFFFFF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rgbClr val="FFFFFF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rgbClr val="FFFFFF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rgbClr val="FFFFFF"/>
                </a:solidFill>
              </a:defRPr>
            </a:lvl9pPr>
          </a:lstStyle>
          <a:p>
            <a:pPr algn="ctr" defTabSz="914034" fontAlgn="base">
              <a:spcBef>
                <a:spcPct val="0"/>
              </a:spcBef>
              <a:spcAft>
                <a:spcPct val="0"/>
              </a:spcAft>
            </a:pPr>
            <a:endParaRPr sz="1999" dirty="0">
              <a:latin typeface="思源黑体 Normal" panose="020B0400000000000000" pitchFamily="34" charset="-122"/>
              <a:ea typeface="思源黑体 Normal" panose="020B04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42" name="305193">
            <a:extLst>
              <a:ext uri="{FF2B5EF4-FFF2-40B4-BE49-F238E27FC236}">
                <a16:creationId xmlns:a16="http://schemas.microsoft.com/office/drawing/2014/main" id="{F01C2AE5-A763-4F32-BCFF-38915FB3F58F}"/>
              </a:ext>
            </a:extLst>
          </p:cNvPr>
          <p:cNvSpPr/>
          <p:nvPr>
            <p:custDataLst>
              <p:tags r:id="rId8"/>
            </p:custDataLst>
          </p:nvPr>
        </p:nvSpPr>
        <p:spPr bwMode="auto">
          <a:xfrm>
            <a:off x="4066988" y="3551907"/>
            <a:ext cx="299917" cy="43719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5386" y="14175"/>
                </a:moveTo>
                <a:lnTo>
                  <a:pt x="6223" y="14175"/>
                </a:lnTo>
                <a:cubicBezTo>
                  <a:pt x="5734" y="13446"/>
                  <a:pt x="5147" y="12716"/>
                  <a:pt x="4568" y="12003"/>
                </a:cubicBezTo>
                <a:cubicBezTo>
                  <a:pt x="3287" y="10427"/>
                  <a:pt x="1963" y="8797"/>
                  <a:pt x="1963" y="7425"/>
                </a:cubicBezTo>
                <a:cubicBezTo>
                  <a:pt x="1963" y="4075"/>
                  <a:pt x="5927" y="1350"/>
                  <a:pt x="10800" y="1350"/>
                </a:cubicBezTo>
                <a:cubicBezTo>
                  <a:pt x="15672" y="1350"/>
                  <a:pt x="19636" y="4075"/>
                  <a:pt x="19636" y="7425"/>
                </a:cubicBezTo>
                <a:cubicBezTo>
                  <a:pt x="19636" y="8787"/>
                  <a:pt x="18312" y="10425"/>
                  <a:pt x="17029" y="12011"/>
                </a:cubicBezTo>
                <a:cubicBezTo>
                  <a:pt x="16455" y="12723"/>
                  <a:pt x="15873" y="13449"/>
                  <a:pt x="15386" y="14175"/>
                </a:cubicBezTo>
                <a:moveTo>
                  <a:pt x="10800" y="20249"/>
                </a:moveTo>
                <a:cubicBezTo>
                  <a:pt x="9805" y="20249"/>
                  <a:pt x="9347" y="20171"/>
                  <a:pt x="8839" y="19406"/>
                </a:cubicBezTo>
                <a:lnTo>
                  <a:pt x="13000" y="19048"/>
                </a:lnTo>
                <a:cubicBezTo>
                  <a:pt x="12398" y="20164"/>
                  <a:pt x="11959" y="20249"/>
                  <a:pt x="10800" y="20249"/>
                </a:cubicBezTo>
                <a:moveTo>
                  <a:pt x="7595" y="16813"/>
                </a:moveTo>
                <a:cubicBezTo>
                  <a:pt x="7417" y="16407"/>
                  <a:pt x="7215" y="15978"/>
                  <a:pt x="6991" y="15525"/>
                </a:cubicBezTo>
                <a:lnTo>
                  <a:pt x="14616" y="15525"/>
                </a:lnTo>
                <a:cubicBezTo>
                  <a:pt x="14496" y="15767"/>
                  <a:pt x="14375" y="16010"/>
                  <a:pt x="14270" y="16239"/>
                </a:cubicBezTo>
                <a:cubicBezTo>
                  <a:pt x="14270" y="16239"/>
                  <a:pt x="7595" y="16813"/>
                  <a:pt x="7595" y="16813"/>
                </a:cubicBezTo>
                <a:close/>
                <a:moveTo>
                  <a:pt x="13345" y="18343"/>
                </a:moveTo>
                <a:lnTo>
                  <a:pt x="8476" y="18762"/>
                </a:lnTo>
                <a:cubicBezTo>
                  <a:pt x="8303" y="18416"/>
                  <a:pt x="8116" y="18011"/>
                  <a:pt x="7890" y="17483"/>
                </a:cubicBezTo>
                <a:cubicBezTo>
                  <a:pt x="7887" y="17477"/>
                  <a:pt x="7883" y="17469"/>
                  <a:pt x="7881" y="17462"/>
                </a:cubicBezTo>
                <a:lnTo>
                  <a:pt x="13957" y="16941"/>
                </a:lnTo>
                <a:cubicBezTo>
                  <a:pt x="13871" y="17140"/>
                  <a:pt x="13778" y="17350"/>
                  <a:pt x="13698" y="17537"/>
                </a:cubicBezTo>
                <a:cubicBezTo>
                  <a:pt x="13569" y="17841"/>
                  <a:pt x="13453" y="18104"/>
                  <a:pt x="13345" y="18343"/>
                </a:cubicBezTo>
                <a:moveTo>
                  <a:pt x="10800" y="0"/>
                </a:moveTo>
                <a:cubicBezTo>
                  <a:pt x="4835" y="0"/>
                  <a:pt x="0" y="3324"/>
                  <a:pt x="0" y="7425"/>
                </a:cubicBezTo>
                <a:cubicBezTo>
                  <a:pt x="0" y="10146"/>
                  <a:pt x="3621" y="13029"/>
                  <a:pt x="4939" y="15562"/>
                </a:cubicBezTo>
                <a:cubicBezTo>
                  <a:pt x="6906" y="19339"/>
                  <a:pt x="6688" y="21599"/>
                  <a:pt x="10800" y="21599"/>
                </a:cubicBezTo>
                <a:cubicBezTo>
                  <a:pt x="14972" y="21599"/>
                  <a:pt x="14692" y="19349"/>
                  <a:pt x="16660" y="15577"/>
                </a:cubicBezTo>
                <a:cubicBezTo>
                  <a:pt x="17983" y="13039"/>
                  <a:pt x="21600" y="10124"/>
                  <a:pt x="21600" y="7425"/>
                </a:cubicBezTo>
                <a:cubicBezTo>
                  <a:pt x="21600" y="3324"/>
                  <a:pt x="16764" y="0"/>
                  <a:pt x="10800" y="0"/>
                </a:cubicBezTo>
              </a:path>
            </a:pathLst>
          </a:custGeom>
          <a:solidFill>
            <a:srgbClr val="FFFFFF"/>
          </a:solidFill>
          <a:ln>
            <a:noFill/>
          </a:ln>
          <a:effectLst/>
        </p:spPr>
        <p:txBody>
          <a:bodyPr lIns="19043" tIns="19043" rIns="19043" bIns="19043" anchor="ctr"/>
          <a:lstStyle/>
          <a:p>
            <a:pPr algn="ctr" defTabSz="228509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1499">
              <a:solidFill>
                <a:srgbClr val="00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思源黑体 Normal" panose="020B0400000000000000" pitchFamily="34" charset="-122"/>
              <a:ea typeface="思源黑体 Normal" panose="020B04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43" name="777513">
            <a:extLst>
              <a:ext uri="{FF2B5EF4-FFF2-40B4-BE49-F238E27FC236}">
                <a16:creationId xmlns:a16="http://schemas.microsoft.com/office/drawing/2014/main" id="{7E221AA7-1235-4067-B8D4-F91B1CA9C1CF}"/>
              </a:ext>
            </a:extLst>
          </p:cNvPr>
          <p:cNvSpPr/>
          <p:nvPr>
            <p:custDataLst>
              <p:tags r:id="rId9"/>
            </p:custDataLst>
          </p:nvPr>
        </p:nvSpPr>
        <p:spPr bwMode="auto">
          <a:xfrm>
            <a:off x="7772523" y="3687980"/>
            <a:ext cx="404504" cy="392057"/>
          </a:xfrm>
          <a:custGeom>
            <a:avLst/>
            <a:gdLst>
              <a:gd name="T0" fmla="+- 0 10800 104"/>
              <a:gd name="T1" fmla="*/ T0 w 21392"/>
              <a:gd name="T2" fmla="*/ 10800 h 21600"/>
              <a:gd name="T3" fmla="+- 0 10800 104"/>
              <a:gd name="T4" fmla="*/ T3 w 21392"/>
              <a:gd name="T5" fmla="*/ 10800 h 21600"/>
              <a:gd name="T6" fmla="+- 0 10800 104"/>
              <a:gd name="T7" fmla="*/ T6 w 21392"/>
              <a:gd name="T8" fmla="*/ 10800 h 21600"/>
              <a:gd name="T9" fmla="+- 0 10800 104"/>
              <a:gd name="T10" fmla="*/ T9 w 21392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392" h="21600">
                <a:moveTo>
                  <a:pt x="15768" y="12794"/>
                </a:moveTo>
                <a:cubicBezTo>
                  <a:pt x="15426" y="13150"/>
                  <a:pt x="15271" y="13651"/>
                  <a:pt x="15350" y="14142"/>
                </a:cubicBezTo>
                <a:lnTo>
                  <a:pt x="16296" y="20031"/>
                </a:lnTo>
                <a:lnTo>
                  <a:pt x="11443" y="17309"/>
                </a:lnTo>
                <a:cubicBezTo>
                  <a:pt x="11210" y="17178"/>
                  <a:pt x="10953" y="17112"/>
                  <a:pt x="10696" y="17112"/>
                </a:cubicBezTo>
                <a:cubicBezTo>
                  <a:pt x="10439" y="17112"/>
                  <a:pt x="10182" y="17178"/>
                  <a:pt x="9949" y="17309"/>
                </a:cubicBezTo>
                <a:lnTo>
                  <a:pt x="5095" y="20031"/>
                </a:lnTo>
                <a:lnTo>
                  <a:pt x="6042" y="14142"/>
                </a:lnTo>
                <a:cubicBezTo>
                  <a:pt x="6121" y="13651"/>
                  <a:pt x="5966" y="13150"/>
                  <a:pt x="5624" y="12794"/>
                </a:cubicBezTo>
                <a:lnTo>
                  <a:pt x="1545" y="8550"/>
                </a:lnTo>
                <a:lnTo>
                  <a:pt x="7111" y="7685"/>
                </a:lnTo>
                <a:cubicBezTo>
                  <a:pt x="7619" y="7607"/>
                  <a:pt x="8057" y="7275"/>
                  <a:pt x="8276" y="6802"/>
                </a:cubicBezTo>
                <a:lnTo>
                  <a:pt x="10696" y="1568"/>
                </a:lnTo>
                <a:lnTo>
                  <a:pt x="13116" y="6802"/>
                </a:lnTo>
                <a:cubicBezTo>
                  <a:pt x="13334" y="7275"/>
                  <a:pt x="13772" y="7607"/>
                  <a:pt x="14280" y="7685"/>
                </a:cubicBezTo>
                <a:lnTo>
                  <a:pt x="19847" y="8550"/>
                </a:lnTo>
                <a:cubicBezTo>
                  <a:pt x="19847" y="8550"/>
                  <a:pt x="15768" y="12794"/>
                  <a:pt x="15768" y="12794"/>
                </a:cubicBezTo>
                <a:close/>
                <a:moveTo>
                  <a:pt x="21312" y="8051"/>
                </a:moveTo>
                <a:cubicBezTo>
                  <a:pt x="21127" y="7495"/>
                  <a:pt x="20652" y="7088"/>
                  <a:pt x="20080" y="6999"/>
                </a:cubicBezTo>
                <a:lnTo>
                  <a:pt x="14514" y="6136"/>
                </a:lnTo>
                <a:lnTo>
                  <a:pt x="12094" y="901"/>
                </a:lnTo>
                <a:cubicBezTo>
                  <a:pt x="11840" y="351"/>
                  <a:pt x="11295" y="0"/>
                  <a:pt x="10696" y="0"/>
                </a:cubicBezTo>
                <a:cubicBezTo>
                  <a:pt x="10097" y="0"/>
                  <a:pt x="9552" y="351"/>
                  <a:pt x="9297" y="901"/>
                </a:cubicBezTo>
                <a:lnTo>
                  <a:pt x="6878" y="6136"/>
                </a:lnTo>
                <a:lnTo>
                  <a:pt x="1311" y="6999"/>
                </a:lnTo>
                <a:cubicBezTo>
                  <a:pt x="739" y="7088"/>
                  <a:pt x="264" y="7495"/>
                  <a:pt x="80" y="8051"/>
                </a:cubicBezTo>
                <a:cubicBezTo>
                  <a:pt x="-104" y="8609"/>
                  <a:pt x="35" y="9224"/>
                  <a:pt x="439" y="9644"/>
                </a:cubicBezTo>
                <a:lnTo>
                  <a:pt x="4518" y="13889"/>
                </a:lnTo>
                <a:lnTo>
                  <a:pt x="3572" y="19777"/>
                </a:lnTo>
                <a:cubicBezTo>
                  <a:pt x="3476" y="20370"/>
                  <a:pt x="3722" y="20966"/>
                  <a:pt x="4206" y="21313"/>
                </a:cubicBezTo>
                <a:cubicBezTo>
                  <a:pt x="4471" y="21503"/>
                  <a:pt x="4783" y="21600"/>
                  <a:pt x="5095" y="21600"/>
                </a:cubicBezTo>
                <a:cubicBezTo>
                  <a:pt x="5352" y="21600"/>
                  <a:pt x="5609" y="21534"/>
                  <a:pt x="5843" y="21404"/>
                </a:cubicBezTo>
                <a:lnTo>
                  <a:pt x="10696" y="18681"/>
                </a:lnTo>
                <a:lnTo>
                  <a:pt x="15549" y="21404"/>
                </a:lnTo>
                <a:cubicBezTo>
                  <a:pt x="15782" y="21534"/>
                  <a:pt x="16040" y="21600"/>
                  <a:pt x="16296" y="21600"/>
                </a:cubicBezTo>
                <a:cubicBezTo>
                  <a:pt x="16608" y="21600"/>
                  <a:pt x="16920" y="21503"/>
                  <a:pt x="17186" y="21313"/>
                </a:cubicBezTo>
                <a:cubicBezTo>
                  <a:pt x="17669" y="20966"/>
                  <a:pt x="17915" y="20370"/>
                  <a:pt x="17820" y="19777"/>
                </a:cubicBezTo>
                <a:lnTo>
                  <a:pt x="16873" y="13889"/>
                </a:lnTo>
                <a:lnTo>
                  <a:pt x="20953" y="9644"/>
                </a:lnTo>
                <a:cubicBezTo>
                  <a:pt x="21357" y="9224"/>
                  <a:pt x="21496" y="8609"/>
                  <a:pt x="21312" y="8051"/>
                </a:cubicBezTo>
              </a:path>
            </a:pathLst>
          </a:custGeom>
          <a:solidFill>
            <a:srgbClr val="FFFFFF"/>
          </a:solidFill>
          <a:ln>
            <a:noFill/>
          </a:ln>
          <a:effectLst/>
        </p:spPr>
        <p:txBody>
          <a:bodyPr lIns="19043" tIns="19043" rIns="19043" bIns="19043" anchor="ctr"/>
          <a:lstStyle/>
          <a:p>
            <a:pPr algn="ctr" defTabSz="228509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1499">
              <a:solidFill>
                <a:srgbClr val="00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思源黑体 Normal" panose="020B0400000000000000" pitchFamily="34" charset="-122"/>
              <a:ea typeface="思源黑体 Normal" panose="020B04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45" name="984114">
            <a:extLst>
              <a:ext uri="{FF2B5EF4-FFF2-40B4-BE49-F238E27FC236}">
                <a16:creationId xmlns:a16="http://schemas.microsoft.com/office/drawing/2014/main" id="{747B3C00-B19E-4E85-B305-14DFB49C0E3A}"/>
              </a:ext>
            </a:extLst>
          </p:cNvPr>
          <p:cNvSpPr/>
          <p:nvPr/>
        </p:nvSpPr>
        <p:spPr>
          <a:xfrm>
            <a:off x="1331798" y="3070886"/>
            <a:ext cx="2368707" cy="11745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defTabSz="914034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 dirty="0">
                <a:solidFill>
                  <a:srgbClr val="000000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sym typeface="+mn-lt"/>
              </a:rPr>
              <a:t>开播流量：低</a:t>
            </a:r>
            <a:endParaRPr lang="en-US" altLang="zh-CN" sz="2000" dirty="0">
              <a:solidFill>
                <a:srgbClr val="000000"/>
              </a:solidFill>
              <a:latin typeface="思源黑体 Normal" panose="020B0400000000000000" pitchFamily="34" charset="-122"/>
              <a:ea typeface="思源黑体 Normal" panose="020B0400000000000000" pitchFamily="34" charset="-122"/>
              <a:sym typeface="+mn-lt"/>
            </a:endParaRPr>
          </a:p>
          <a:p>
            <a:pPr algn="just" defTabSz="914034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 dirty="0">
                <a:solidFill>
                  <a:srgbClr val="000000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sym typeface="+mn-lt"/>
              </a:rPr>
              <a:t>粉丝粘性：低</a:t>
            </a:r>
            <a:endParaRPr lang="en-US" altLang="zh-CN" sz="2000" dirty="0">
              <a:solidFill>
                <a:srgbClr val="000000"/>
              </a:solidFill>
              <a:latin typeface="思源黑体 Normal" panose="020B0400000000000000" pitchFamily="34" charset="-122"/>
              <a:ea typeface="思源黑体 Normal" panose="020B0400000000000000" pitchFamily="34" charset="-122"/>
              <a:sym typeface="+mn-lt"/>
            </a:endParaRPr>
          </a:p>
          <a:p>
            <a:pPr algn="just" defTabSz="914034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 dirty="0">
                <a:solidFill>
                  <a:srgbClr val="000000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sym typeface="+mn-lt"/>
              </a:rPr>
              <a:t>复购频率：低</a:t>
            </a:r>
          </a:p>
        </p:txBody>
      </p:sp>
      <p:sp>
        <p:nvSpPr>
          <p:cNvPr id="46" name="256533">
            <a:extLst>
              <a:ext uri="{FF2B5EF4-FFF2-40B4-BE49-F238E27FC236}">
                <a16:creationId xmlns:a16="http://schemas.microsoft.com/office/drawing/2014/main" id="{BFCC95C6-2324-426F-A1CE-AD4A791E6364}"/>
              </a:ext>
            </a:extLst>
          </p:cNvPr>
          <p:cNvSpPr txBox="1"/>
          <p:nvPr/>
        </p:nvSpPr>
        <p:spPr>
          <a:xfrm>
            <a:off x="1010126" y="2068063"/>
            <a:ext cx="2868121" cy="953851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4800" b="1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defRPr>
            </a:lvl1pPr>
          </a:lstStyle>
          <a:p>
            <a:pPr algn="r" defTabSz="914034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799" b="0" dirty="0">
                <a:solidFill>
                  <a:srgbClr val="000000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无人设、弱人设主播</a:t>
            </a:r>
          </a:p>
        </p:txBody>
      </p:sp>
      <p:sp>
        <p:nvSpPr>
          <p:cNvPr id="48" name="462134">
            <a:extLst>
              <a:ext uri="{FF2B5EF4-FFF2-40B4-BE49-F238E27FC236}">
                <a16:creationId xmlns:a16="http://schemas.microsoft.com/office/drawing/2014/main" id="{27CEA993-9A46-48DB-A515-0ACA09023AB6}"/>
              </a:ext>
            </a:extLst>
          </p:cNvPr>
          <p:cNvSpPr txBox="1"/>
          <p:nvPr/>
        </p:nvSpPr>
        <p:spPr>
          <a:xfrm>
            <a:off x="8412258" y="2119610"/>
            <a:ext cx="2817210" cy="523016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4800" b="1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defRPr>
            </a:lvl1pPr>
          </a:lstStyle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799" b="0" dirty="0">
                <a:solidFill>
                  <a:srgbClr val="000000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强人设主播</a:t>
            </a:r>
          </a:p>
        </p:txBody>
      </p:sp>
      <p:sp>
        <p:nvSpPr>
          <p:cNvPr id="49" name="307315">
            <a:extLst>
              <a:ext uri="{FF2B5EF4-FFF2-40B4-BE49-F238E27FC236}">
                <a16:creationId xmlns:a16="http://schemas.microsoft.com/office/drawing/2014/main" id="{D241C8EA-4723-480A-A3CB-C5EFE5A2C69C}"/>
              </a:ext>
            </a:extLst>
          </p:cNvPr>
          <p:cNvSpPr/>
          <p:nvPr/>
        </p:nvSpPr>
        <p:spPr>
          <a:xfrm>
            <a:off x="5228996" y="4155104"/>
            <a:ext cx="162032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034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dirty="0">
                <a:solidFill>
                  <a:srgbClr val="FFFFFF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cs typeface="+mn-ea"/>
              </a:rPr>
              <a:t>主播人设</a:t>
            </a:r>
            <a:endParaRPr lang="en-US" altLang="zh-CN" sz="2400" dirty="0">
              <a:solidFill>
                <a:srgbClr val="FFFFFF"/>
              </a:solidFill>
              <a:latin typeface="思源黑体 Normal" panose="020B0400000000000000" pitchFamily="34" charset="-122"/>
              <a:ea typeface="思源黑体 Normal" panose="020B0400000000000000" pitchFamily="34" charset="-122"/>
              <a:cs typeface="+mn-ea"/>
            </a:endParaRPr>
          </a:p>
          <a:p>
            <a:pPr algn="ctr" defTabSz="914034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dirty="0">
                <a:solidFill>
                  <a:srgbClr val="FFFFFF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cs typeface="+mn-ea"/>
              </a:rPr>
              <a:t>作用</a:t>
            </a:r>
          </a:p>
        </p:txBody>
      </p:sp>
      <p:sp>
        <p:nvSpPr>
          <p:cNvPr id="50" name="679735">
            <a:extLst>
              <a:ext uri="{FF2B5EF4-FFF2-40B4-BE49-F238E27FC236}">
                <a16:creationId xmlns:a16="http://schemas.microsoft.com/office/drawing/2014/main" id="{36133F83-53A5-418F-AC4E-10A1E0FDD68F}"/>
              </a:ext>
            </a:extLst>
          </p:cNvPr>
          <p:cNvSpPr>
            <a:spLocks noEditPoints="1"/>
          </p:cNvSpPr>
          <p:nvPr/>
        </p:nvSpPr>
        <p:spPr bwMode="auto">
          <a:xfrm>
            <a:off x="5634856" y="3070886"/>
            <a:ext cx="757712" cy="984425"/>
          </a:xfrm>
          <a:custGeom>
            <a:avLst/>
            <a:gdLst>
              <a:gd name="T0" fmla="*/ 55 w 254"/>
              <a:gd name="T1" fmla="*/ 116 h 330"/>
              <a:gd name="T2" fmla="*/ 47 w 254"/>
              <a:gd name="T3" fmla="*/ 144 h 330"/>
              <a:gd name="T4" fmla="*/ 20 w 254"/>
              <a:gd name="T5" fmla="*/ 128 h 330"/>
              <a:gd name="T6" fmla="*/ 29 w 254"/>
              <a:gd name="T7" fmla="*/ 103 h 330"/>
              <a:gd name="T8" fmla="*/ 108 w 254"/>
              <a:gd name="T9" fmla="*/ 104 h 330"/>
              <a:gd name="T10" fmla="*/ 114 w 254"/>
              <a:gd name="T11" fmla="*/ 133 h 330"/>
              <a:gd name="T12" fmla="*/ 85 w 254"/>
              <a:gd name="T13" fmla="*/ 141 h 330"/>
              <a:gd name="T14" fmla="*/ 82 w 254"/>
              <a:gd name="T15" fmla="*/ 111 h 330"/>
              <a:gd name="T16" fmla="*/ 160 w 254"/>
              <a:gd name="T17" fmla="*/ 101 h 330"/>
              <a:gd name="T18" fmla="*/ 175 w 254"/>
              <a:gd name="T19" fmla="*/ 122 h 330"/>
              <a:gd name="T20" fmla="*/ 158 w 254"/>
              <a:gd name="T21" fmla="*/ 147 h 330"/>
              <a:gd name="T22" fmla="*/ 140 w 254"/>
              <a:gd name="T23" fmla="*/ 121 h 330"/>
              <a:gd name="T24" fmla="*/ 156 w 254"/>
              <a:gd name="T25" fmla="*/ 101 h 330"/>
              <a:gd name="T26" fmla="*/ 234 w 254"/>
              <a:gd name="T27" fmla="*/ 113 h 330"/>
              <a:gd name="T28" fmla="*/ 229 w 254"/>
              <a:gd name="T29" fmla="*/ 142 h 330"/>
              <a:gd name="T30" fmla="*/ 201 w 254"/>
              <a:gd name="T31" fmla="*/ 131 h 330"/>
              <a:gd name="T32" fmla="*/ 208 w 254"/>
              <a:gd name="T33" fmla="*/ 103 h 330"/>
              <a:gd name="T34" fmla="*/ 42 w 254"/>
              <a:gd name="T35" fmla="*/ 157 h 330"/>
              <a:gd name="T36" fmla="*/ 70 w 254"/>
              <a:gd name="T37" fmla="*/ 160 h 330"/>
              <a:gd name="T38" fmla="*/ 93 w 254"/>
              <a:gd name="T39" fmla="*/ 155 h 330"/>
              <a:gd name="T40" fmla="*/ 102 w 254"/>
              <a:gd name="T41" fmla="*/ 156 h 330"/>
              <a:gd name="T42" fmla="*/ 127 w 254"/>
              <a:gd name="T43" fmla="*/ 162 h 330"/>
              <a:gd name="T44" fmla="*/ 152 w 254"/>
              <a:gd name="T45" fmla="*/ 156 h 330"/>
              <a:gd name="T46" fmla="*/ 162 w 254"/>
              <a:gd name="T47" fmla="*/ 155 h 330"/>
              <a:gd name="T48" fmla="*/ 185 w 254"/>
              <a:gd name="T49" fmla="*/ 160 h 330"/>
              <a:gd name="T50" fmla="*/ 212 w 254"/>
              <a:gd name="T51" fmla="*/ 157 h 330"/>
              <a:gd name="T52" fmla="*/ 221 w 254"/>
              <a:gd name="T53" fmla="*/ 154 h 330"/>
              <a:gd name="T54" fmla="*/ 242 w 254"/>
              <a:gd name="T55" fmla="*/ 159 h 330"/>
              <a:gd name="T56" fmla="*/ 253 w 254"/>
              <a:gd name="T57" fmla="*/ 194 h 330"/>
              <a:gd name="T58" fmla="*/ 242 w 254"/>
              <a:gd name="T59" fmla="*/ 225 h 330"/>
              <a:gd name="T60" fmla="*/ 194 w 254"/>
              <a:gd name="T61" fmla="*/ 232 h 330"/>
              <a:gd name="T62" fmla="*/ 182 w 254"/>
              <a:gd name="T63" fmla="*/ 225 h 330"/>
              <a:gd name="T64" fmla="*/ 135 w 254"/>
              <a:gd name="T65" fmla="*/ 236 h 330"/>
              <a:gd name="T66" fmla="*/ 123 w 254"/>
              <a:gd name="T67" fmla="*/ 225 h 330"/>
              <a:gd name="T68" fmla="*/ 84 w 254"/>
              <a:gd name="T69" fmla="*/ 325 h 330"/>
              <a:gd name="T70" fmla="*/ 63 w 254"/>
              <a:gd name="T71" fmla="*/ 223 h 330"/>
              <a:gd name="T72" fmla="*/ 24 w 254"/>
              <a:gd name="T73" fmla="*/ 327 h 330"/>
              <a:gd name="T74" fmla="*/ 4 w 254"/>
              <a:gd name="T75" fmla="*/ 206 h 330"/>
              <a:gd name="T76" fmla="*/ 4 w 254"/>
              <a:gd name="T77" fmla="*/ 165 h 330"/>
              <a:gd name="T78" fmla="*/ 33 w 254"/>
              <a:gd name="T79" fmla="*/ 160 h 330"/>
              <a:gd name="T80" fmla="*/ 71 w 254"/>
              <a:gd name="T81" fmla="*/ 51 h 330"/>
              <a:gd name="T82" fmla="*/ 86 w 254"/>
              <a:gd name="T83" fmla="*/ 74 h 330"/>
              <a:gd name="T84" fmla="*/ 65 w 254"/>
              <a:gd name="T85" fmla="*/ 96 h 330"/>
              <a:gd name="T86" fmla="*/ 51 w 254"/>
              <a:gd name="T87" fmla="*/ 70 h 330"/>
              <a:gd name="T88" fmla="*/ 67 w 254"/>
              <a:gd name="T89" fmla="*/ 51 h 330"/>
              <a:gd name="T90" fmla="*/ 145 w 254"/>
              <a:gd name="T91" fmla="*/ 66 h 330"/>
              <a:gd name="T92" fmla="*/ 138 w 254"/>
              <a:gd name="T93" fmla="*/ 94 h 330"/>
              <a:gd name="T94" fmla="*/ 111 w 254"/>
              <a:gd name="T95" fmla="*/ 79 h 330"/>
              <a:gd name="T96" fmla="*/ 121 w 254"/>
              <a:gd name="T97" fmla="*/ 53 h 330"/>
              <a:gd name="T98" fmla="*/ 198 w 254"/>
              <a:gd name="T99" fmla="*/ 54 h 330"/>
              <a:gd name="T100" fmla="*/ 205 w 254"/>
              <a:gd name="T101" fmla="*/ 83 h 330"/>
              <a:gd name="T102" fmla="*/ 175 w 254"/>
              <a:gd name="T103" fmla="*/ 91 h 330"/>
              <a:gd name="T104" fmla="*/ 173 w 254"/>
              <a:gd name="T105" fmla="*/ 61 h 330"/>
              <a:gd name="T106" fmla="*/ 100 w 254"/>
              <a:gd name="T107" fmla="*/ 0 h 330"/>
              <a:gd name="T108" fmla="*/ 115 w 254"/>
              <a:gd name="T109" fmla="*/ 21 h 330"/>
              <a:gd name="T110" fmla="*/ 97 w 254"/>
              <a:gd name="T111" fmla="*/ 46 h 330"/>
              <a:gd name="T112" fmla="*/ 80 w 254"/>
              <a:gd name="T113" fmla="*/ 20 h 330"/>
              <a:gd name="T114" fmla="*/ 96 w 254"/>
              <a:gd name="T115" fmla="*/ 0 h 330"/>
              <a:gd name="T116" fmla="*/ 174 w 254"/>
              <a:gd name="T117" fmla="*/ 12 h 330"/>
              <a:gd name="T118" fmla="*/ 169 w 254"/>
              <a:gd name="T119" fmla="*/ 42 h 330"/>
              <a:gd name="T120" fmla="*/ 141 w 254"/>
              <a:gd name="T121" fmla="*/ 30 h 330"/>
              <a:gd name="T122" fmla="*/ 149 w 254"/>
              <a:gd name="T123" fmla="*/ 3 h 3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254" h="330">
                <a:moveTo>
                  <a:pt x="37" y="101"/>
                </a:moveTo>
                <a:lnTo>
                  <a:pt x="37" y="101"/>
                </a:lnTo>
                <a:lnTo>
                  <a:pt x="37" y="101"/>
                </a:lnTo>
                <a:lnTo>
                  <a:pt x="38" y="101"/>
                </a:lnTo>
                <a:lnTo>
                  <a:pt x="39" y="101"/>
                </a:lnTo>
                <a:lnTo>
                  <a:pt x="40" y="101"/>
                </a:lnTo>
                <a:lnTo>
                  <a:pt x="42" y="101"/>
                </a:lnTo>
                <a:lnTo>
                  <a:pt x="43" y="102"/>
                </a:lnTo>
                <a:lnTo>
                  <a:pt x="45" y="103"/>
                </a:lnTo>
                <a:lnTo>
                  <a:pt x="46" y="103"/>
                </a:lnTo>
                <a:lnTo>
                  <a:pt x="48" y="104"/>
                </a:lnTo>
                <a:lnTo>
                  <a:pt x="49" y="106"/>
                </a:lnTo>
                <a:lnTo>
                  <a:pt x="51" y="107"/>
                </a:lnTo>
                <a:lnTo>
                  <a:pt x="52" y="109"/>
                </a:lnTo>
                <a:lnTo>
                  <a:pt x="53" y="111"/>
                </a:lnTo>
                <a:lnTo>
                  <a:pt x="54" y="113"/>
                </a:lnTo>
                <a:lnTo>
                  <a:pt x="55" y="116"/>
                </a:lnTo>
                <a:lnTo>
                  <a:pt x="55" y="119"/>
                </a:lnTo>
                <a:lnTo>
                  <a:pt x="55" y="119"/>
                </a:lnTo>
                <a:lnTo>
                  <a:pt x="55" y="120"/>
                </a:lnTo>
                <a:lnTo>
                  <a:pt x="55" y="121"/>
                </a:lnTo>
                <a:lnTo>
                  <a:pt x="55" y="122"/>
                </a:lnTo>
                <a:lnTo>
                  <a:pt x="55" y="124"/>
                </a:lnTo>
                <a:lnTo>
                  <a:pt x="55" y="125"/>
                </a:lnTo>
                <a:lnTo>
                  <a:pt x="55" y="127"/>
                </a:lnTo>
                <a:lnTo>
                  <a:pt x="55" y="129"/>
                </a:lnTo>
                <a:lnTo>
                  <a:pt x="54" y="131"/>
                </a:lnTo>
                <a:lnTo>
                  <a:pt x="54" y="133"/>
                </a:lnTo>
                <a:lnTo>
                  <a:pt x="53" y="135"/>
                </a:lnTo>
                <a:lnTo>
                  <a:pt x="52" y="137"/>
                </a:lnTo>
                <a:lnTo>
                  <a:pt x="52" y="139"/>
                </a:lnTo>
                <a:lnTo>
                  <a:pt x="50" y="141"/>
                </a:lnTo>
                <a:lnTo>
                  <a:pt x="48" y="142"/>
                </a:lnTo>
                <a:lnTo>
                  <a:pt x="47" y="144"/>
                </a:lnTo>
                <a:lnTo>
                  <a:pt x="45" y="145"/>
                </a:lnTo>
                <a:lnTo>
                  <a:pt x="43" y="146"/>
                </a:lnTo>
                <a:lnTo>
                  <a:pt x="40" y="146"/>
                </a:lnTo>
                <a:lnTo>
                  <a:pt x="37" y="147"/>
                </a:lnTo>
                <a:lnTo>
                  <a:pt x="37" y="147"/>
                </a:lnTo>
                <a:lnTo>
                  <a:pt x="34" y="146"/>
                </a:lnTo>
                <a:lnTo>
                  <a:pt x="31" y="146"/>
                </a:lnTo>
                <a:lnTo>
                  <a:pt x="29" y="145"/>
                </a:lnTo>
                <a:lnTo>
                  <a:pt x="28" y="144"/>
                </a:lnTo>
                <a:lnTo>
                  <a:pt x="26" y="142"/>
                </a:lnTo>
                <a:lnTo>
                  <a:pt x="24" y="141"/>
                </a:lnTo>
                <a:lnTo>
                  <a:pt x="23" y="139"/>
                </a:lnTo>
                <a:lnTo>
                  <a:pt x="22" y="137"/>
                </a:lnTo>
                <a:lnTo>
                  <a:pt x="21" y="135"/>
                </a:lnTo>
                <a:lnTo>
                  <a:pt x="20" y="133"/>
                </a:lnTo>
                <a:lnTo>
                  <a:pt x="20" y="131"/>
                </a:lnTo>
                <a:lnTo>
                  <a:pt x="20" y="128"/>
                </a:lnTo>
                <a:lnTo>
                  <a:pt x="20" y="127"/>
                </a:lnTo>
                <a:lnTo>
                  <a:pt x="20" y="125"/>
                </a:lnTo>
                <a:lnTo>
                  <a:pt x="20" y="124"/>
                </a:lnTo>
                <a:lnTo>
                  <a:pt x="20" y="122"/>
                </a:lnTo>
                <a:lnTo>
                  <a:pt x="20" y="121"/>
                </a:lnTo>
                <a:lnTo>
                  <a:pt x="20" y="120"/>
                </a:lnTo>
                <a:lnTo>
                  <a:pt x="20" y="119"/>
                </a:lnTo>
                <a:lnTo>
                  <a:pt x="20" y="119"/>
                </a:lnTo>
                <a:lnTo>
                  <a:pt x="20" y="116"/>
                </a:lnTo>
                <a:lnTo>
                  <a:pt x="20" y="113"/>
                </a:lnTo>
                <a:lnTo>
                  <a:pt x="21" y="111"/>
                </a:lnTo>
                <a:lnTo>
                  <a:pt x="23" y="109"/>
                </a:lnTo>
                <a:lnTo>
                  <a:pt x="24" y="107"/>
                </a:lnTo>
                <a:lnTo>
                  <a:pt x="25" y="106"/>
                </a:lnTo>
                <a:lnTo>
                  <a:pt x="26" y="104"/>
                </a:lnTo>
                <a:lnTo>
                  <a:pt x="28" y="103"/>
                </a:lnTo>
                <a:lnTo>
                  <a:pt x="29" y="103"/>
                </a:lnTo>
                <a:lnTo>
                  <a:pt x="31" y="102"/>
                </a:lnTo>
                <a:lnTo>
                  <a:pt x="32" y="101"/>
                </a:lnTo>
                <a:lnTo>
                  <a:pt x="34" y="101"/>
                </a:lnTo>
                <a:lnTo>
                  <a:pt x="35" y="101"/>
                </a:lnTo>
                <a:lnTo>
                  <a:pt x="36" y="101"/>
                </a:lnTo>
                <a:lnTo>
                  <a:pt x="37" y="101"/>
                </a:lnTo>
                <a:close/>
                <a:moveTo>
                  <a:pt x="97" y="101"/>
                </a:moveTo>
                <a:lnTo>
                  <a:pt x="97" y="101"/>
                </a:lnTo>
                <a:lnTo>
                  <a:pt x="98" y="101"/>
                </a:lnTo>
                <a:lnTo>
                  <a:pt x="99" y="101"/>
                </a:lnTo>
                <a:lnTo>
                  <a:pt x="100" y="101"/>
                </a:lnTo>
                <a:lnTo>
                  <a:pt x="101" y="101"/>
                </a:lnTo>
                <a:lnTo>
                  <a:pt x="102" y="101"/>
                </a:lnTo>
                <a:lnTo>
                  <a:pt x="104" y="102"/>
                </a:lnTo>
                <a:lnTo>
                  <a:pt x="105" y="103"/>
                </a:lnTo>
                <a:lnTo>
                  <a:pt x="107" y="103"/>
                </a:lnTo>
                <a:lnTo>
                  <a:pt x="108" y="104"/>
                </a:lnTo>
                <a:lnTo>
                  <a:pt x="110" y="106"/>
                </a:lnTo>
                <a:lnTo>
                  <a:pt x="111" y="107"/>
                </a:lnTo>
                <a:lnTo>
                  <a:pt x="112" y="109"/>
                </a:lnTo>
                <a:lnTo>
                  <a:pt x="113" y="111"/>
                </a:lnTo>
                <a:lnTo>
                  <a:pt x="114" y="113"/>
                </a:lnTo>
                <a:lnTo>
                  <a:pt x="115" y="116"/>
                </a:lnTo>
                <a:lnTo>
                  <a:pt x="115" y="119"/>
                </a:lnTo>
                <a:lnTo>
                  <a:pt x="115" y="119"/>
                </a:lnTo>
                <a:lnTo>
                  <a:pt x="115" y="120"/>
                </a:lnTo>
                <a:lnTo>
                  <a:pt x="115" y="121"/>
                </a:lnTo>
                <a:lnTo>
                  <a:pt x="115" y="122"/>
                </a:lnTo>
                <a:lnTo>
                  <a:pt x="115" y="124"/>
                </a:lnTo>
                <a:lnTo>
                  <a:pt x="115" y="125"/>
                </a:lnTo>
                <a:lnTo>
                  <a:pt x="115" y="127"/>
                </a:lnTo>
                <a:lnTo>
                  <a:pt x="115" y="129"/>
                </a:lnTo>
                <a:lnTo>
                  <a:pt x="114" y="131"/>
                </a:lnTo>
                <a:lnTo>
                  <a:pt x="114" y="133"/>
                </a:lnTo>
                <a:lnTo>
                  <a:pt x="113" y="135"/>
                </a:lnTo>
                <a:lnTo>
                  <a:pt x="112" y="137"/>
                </a:lnTo>
                <a:lnTo>
                  <a:pt x="112" y="139"/>
                </a:lnTo>
                <a:lnTo>
                  <a:pt x="110" y="141"/>
                </a:lnTo>
                <a:lnTo>
                  <a:pt x="108" y="142"/>
                </a:lnTo>
                <a:lnTo>
                  <a:pt x="107" y="144"/>
                </a:lnTo>
                <a:lnTo>
                  <a:pt x="105" y="145"/>
                </a:lnTo>
                <a:lnTo>
                  <a:pt x="103" y="146"/>
                </a:lnTo>
                <a:lnTo>
                  <a:pt x="101" y="146"/>
                </a:lnTo>
                <a:lnTo>
                  <a:pt x="97" y="147"/>
                </a:lnTo>
                <a:lnTo>
                  <a:pt x="97" y="147"/>
                </a:lnTo>
                <a:lnTo>
                  <a:pt x="94" y="146"/>
                </a:lnTo>
                <a:lnTo>
                  <a:pt x="92" y="146"/>
                </a:lnTo>
                <a:lnTo>
                  <a:pt x="90" y="145"/>
                </a:lnTo>
                <a:lnTo>
                  <a:pt x="88" y="144"/>
                </a:lnTo>
                <a:lnTo>
                  <a:pt x="86" y="142"/>
                </a:lnTo>
                <a:lnTo>
                  <a:pt x="85" y="141"/>
                </a:lnTo>
                <a:lnTo>
                  <a:pt x="83" y="139"/>
                </a:lnTo>
                <a:lnTo>
                  <a:pt x="83" y="137"/>
                </a:lnTo>
                <a:lnTo>
                  <a:pt x="82" y="135"/>
                </a:lnTo>
                <a:lnTo>
                  <a:pt x="81" y="133"/>
                </a:lnTo>
                <a:lnTo>
                  <a:pt x="81" y="131"/>
                </a:lnTo>
                <a:lnTo>
                  <a:pt x="80" y="129"/>
                </a:lnTo>
                <a:lnTo>
                  <a:pt x="80" y="127"/>
                </a:lnTo>
                <a:lnTo>
                  <a:pt x="80" y="125"/>
                </a:lnTo>
                <a:lnTo>
                  <a:pt x="80" y="124"/>
                </a:lnTo>
                <a:lnTo>
                  <a:pt x="80" y="122"/>
                </a:lnTo>
                <a:lnTo>
                  <a:pt x="80" y="121"/>
                </a:lnTo>
                <a:lnTo>
                  <a:pt x="80" y="120"/>
                </a:lnTo>
                <a:lnTo>
                  <a:pt x="80" y="119"/>
                </a:lnTo>
                <a:lnTo>
                  <a:pt x="80" y="119"/>
                </a:lnTo>
                <a:lnTo>
                  <a:pt x="80" y="116"/>
                </a:lnTo>
                <a:lnTo>
                  <a:pt x="81" y="113"/>
                </a:lnTo>
                <a:lnTo>
                  <a:pt x="82" y="111"/>
                </a:lnTo>
                <a:lnTo>
                  <a:pt x="83" y="109"/>
                </a:lnTo>
                <a:lnTo>
                  <a:pt x="84" y="107"/>
                </a:lnTo>
                <a:lnTo>
                  <a:pt x="86" y="106"/>
                </a:lnTo>
                <a:lnTo>
                  <a:pt x="87" y="104"/>
                </a:lnTo>
                <a:lnTo>
                  <a:pt x="89" y="103"/>
                </a:lnTo>
                <a:lnTo>
                  <a:pt x="90" y="103"/>
                </a:lnTo>
                <a:lnTo>
                  <a:pt x="92" y="102"/>
                </a:lnTo>
                <a:lnTo>
                  <a:pt x="93" y="101"/>
                </a:lnTo>
                <a:lnTo>
                  <a:pt x="94" y="101"/>
                </a:lnTo>
                <a:lnTo>
                  <a:pt x="96" y="101"/>
                </a:lnTo>
                <a:lnTo>
                  <a:pt x="96" y="101"/>
                </a:lnTo>
                <a:lnTo>
                  <a:pt x="97" y="101"/>
                </a:lnTo>
                <a:close/>
                <a:moveTo>
                  <a:pt x="157" y="101"/>
                </a:moveTo>
                <a:lnTo>
                  <a:pt x="158" y="101"/>
                </a:lnTo>
                <a:lnTo>
                  <a:pt x="158" y="101"/>
                </a:lnTo>
                <a:lnTo>
                  <a:pt x="159" y="101"/>
                </a:lnTo>
                <a:lnTo>
                  <a:pt x="160" y="101"/>
                </a:lnTo>
                <a:lnTo>
                  <a:pt x="161" y="101"/>
                </a:lnTo>
                <a:lnTo>
                  <a:pt x="162" y="101"/>
                </a:lnTo>
                <a:lnTo>
                  <a:pt x="164" y="102"/>
                </a:lnTo>
                <a:lnTo>
                  <a:pt x="165" y="103"/>
                </a:lnTo>
                <a:lnTo>
                  <a:pt x="167" y="103"/>
                </a:lnTo>
                <a:lnTo>
                  <a:pt x="168" y="104"/>
                </a:lnTo>
                <a:lnTo>
                  <a:pt x="169" y="106"/>
                </a:lnTo>
                <a:lnTo>
                  <a:pt x="171" y="107"/>
                </a:lnTo>
                <a:lnTo>
                  <a:pt x="172" y="109"/>
                </a:lnTo>
                <a:lnTo>
                  <a:pt x="173" y="111"/>
                </a:lnTo>
                <a:lnTo>
                  <a:pt x="174" y="113"/>
                </a:lnTo>
                <a:lnTo>
                  <a:pt x="175" y="116"/>
                </a:lnTo>
                <a:lnTo>
                  <a:pt x="175" y="119"/>
                </a:lnTo>
                <a:lnTo>
                  <a:pt x="175" y="119"/>
                </a:lnTo>
                <a:lnTo>
                  <a:pt x="175" y="120"/>
                </a:lnTo>
                <a:lnTo>
                  <a:pt x="175" y="121"/>
                </a:lnTo>
                <a:lnTo>
                  <a:pt x="175" y="122"/>
                </a:lnTo>
                <a:lnTo>
                  <a:pt x="175" y="124"/>
                </a:lnTo>
                <a:lnTo>
                  <a:pt x="175" y="125"/>
                </a:lnTo>
                <a:lnTo>
                  <a:pt x="175" y="127"/>
                </a:lnTo>
                <a:lnTo>
                  <a:pt x="175" y="129"/>
                </a:lnTo>
                <a:lnTo>
                  <a:pt x="174" y="131"/>
                </a:lnTo>
                <a:lnTo>
                  <a:pt x="174" y="133"/>
                </a:lnTo>
                <a:lnTo>
                  <a:pt x="173" y="135"/>
                </a:lnTo>
                <a:lnTo>
                  <a:pt x="172" y="137"/>
                </a:lnTo>
                <a:lnTo>
                  <a:pt x="172" y="139"/>
                </a:lnTo>
                <a:lnTo>
                  <a:pt x="170" y="141"/>
                </a:lnTo>
                <a:lnTo>
                  <a:pt x="169" y="142"/>
                </a:lnTo>
                <a:lnTo>
                  <a:pt x="167" y="144"/>
                </a:lnTo>
                <a:lnTo>
                  <a:pt x="165" y="145"/>
                </a:lnTo>
                <a:lnTo>
                  <a:pt x="163" y="146"/>
                </a:lnTo>
                <a:lnTo>
                  <a:pt x="161" y="146"/>
                </a:lnTo>
                <a:lnTo>
                  <a:pt x="158" y="147"/>
                </a:lnTo>
                <a:lnTo>
                  <a:pt x="158" y="147"/>
                </a:lnTo>
                <a:lnTo>
                  <a:pt x="154" y="146"/>
                </a:lnTo>
                <a:lnTo>
                  <a:pt x="152" y="146"/>
                </a:lnTo>
                <a:lnTo>
                  <a:pt x="150" y="145"/>
                </a:lnTo>
                <a:lnTo>
                  <a:pt x="148" y="144"/>
                </a:lnTo>
                <a:lnTo>
                  <a:pt x="147" y="142"/>
                </a:lnTo>
                <a:lnTo>
                  <a:pt x="145" y="141"/>
                </a:lnTo>
                <a:lnTo>
                  <a:pt x="143" y="139"/>
                </a:lnTo>
                <a:lnTo>
                  <a:pt x="143" y="137"/>
                </a:lnTo>
                <a:lnTo>
                  <a:pt x="142" y="135"/>
                </a:lnTo>
                <a:lnTo>
                  <a:pt x="142" y="133"/>
                </a:lnTo>
                <a:lnTo>
                  <a:pt x="141" y="131"/>
                </a:lnTo>
                <a:lnTo>
                  <a:pt x="140" y="129"/>
                </a:lnTo>
                <a:lnTo>
                  <a:pt x="140" y="127"/>
                </a:lnTo>
                <a:lnTo>
                  <a:pt x="140" y="125"/>
                </a:lnTo>
                <a:lnTo>
                  <a:pt x="140" y="124"/>
                </a:lnTo>
                <a:lnTo>
                  <a:pt x="140" y="122"/>
                </a:lnTo>
                <a:lnTo>
                  <a:pt x="140" y="121"/>
                </a:lnTo>
                <a:lnTo>
                  <a:pt x="140" y="120"/>
                </a:lnTo>
                <a:lnTo>
                  <a:pt x="140" y="119"/>
                </a:lnTo>
                <a:lnTo>
                  <a:pt x="140" y="119"/>
                </a:lnTo>
                <a:lnTo>
                  <a:pt x="140" y="116"/>
                </a:lnTo>
                <a:lnTo>
                  <a:pt x="141" y="113"/>
                </a:lnTo>
                <a:lnTo>
                  <a:pt x="142" y="111"/>
                </a:lnTo>
                <a:lnTo>
                  <a:pt x="143" y="109"/>
                </a:lnTo>
                <a:lnTo>
                  <a:pt x="144" y="107"/>
                </a:lnTo>
                <a:lnTo>
                  <a:pt x="146" y="106"/>
                </a:lnTo>
                <a:lnTo>
                  <a:pt x="147" y="104"/>
                </a:lnTo>
                <a:lnTo>
                  <a:pt x="149" y="103"/>
                </a:lnTo>
                <a:lnTo>
                  <a:pt x="150" y="103"/>
                </a:lnTo>
                <a:lnTo>
                  <a:pt x="151" y="102"/>
                </a:lnTo>
                <a:lnTo>
                  <a:pt x="153" y="101"/>
                </a:lnTo>
                <a:lnTo>
                  <a:pt x="154" y="101"/>
                </a:lnTo>
                <a:lnTo>
                  <a:pt x="156" y="101"/>
                </a:lnTo>
                <a:lnTo>
                  <a:pt x="156" y="101"/>
                </a:lnTo>
                <a:lnTo>
                  <a:pt x="157" y="101"/>
                </a:lnTo>
                <a:close/>
                <a:moveTo>
                  <a:pt x="217" y="101"/>
                </a:moveTo>
                <a:lnTo>
                  <a:pt x="218" y="101"/>
                </a:lnTo>
                <a:lnTo>
                  <a:pt x="218" y="101"/>
                </a:lnTo>
                <a:lnTo>
                  <a:pt x="219" y="101"/>
                </a:lnTo>
                <a:lnTo>
                  <a:pt x="219" y="101"/>
                </a:lnTo>
                <a:lnTo>
                  <a:pt x="221" y="101"/>
                </a:lnTo>
                <a:lnTo>
                  <a:pt x="222" y="101"/>
                </a:lnTo>
                <a:lnTo>
                  <a:pt x="224" y="102"/>
                </a:lnTo>
                <a:lnTo>
                  <a:pt x="225" y="103"/>
                </a:lnTo>
                <a:lnTo>
                  <a:pt x="227" y="103"/>
                </a:lnTo>
                <a:lnTo>
                  <a:pt x="228" y="104"/>
                </a:lnTo>
                <a:lnTo>
                  <a:pt x="229" y="106"/>
                </a:lnTo>
                <a:lnTo>
                  <a:pt x="231" y="107"/>
                </a:lnTo>
                <a:lnTo>
                  <a:pt x="232" y="109"/>
                </a:lnTo>
                <a:lnTo>
                  <a:pt x="233" y="111"/>
                </a:lnTo>
                <a:lnTo>
                  <a:pt x="234" y="113"/>
                </a:lnTo>
                <a:lnTo>
                  <a:pt x="235" y="116"/>
                </a:lnTo>
                <a:lnTo>
                  <a:pt x="235" y="119"/>
                </a:lnTo>
                <a:lnTo>
                  <a:pt x="235" y="119"/>
                </a:lnTo>
                <a:lnTo>
                  <a:pt x="235" y="120"/>
                </a:lnTo>
                <a:lnTo>
                  <a:pt x="235" y="121"/>
                </a:lnTo>
                <a:lnTo>
                  <a:pt x="235" y="122"/>
                </a:lnTo>
                <a:lnTo>
                  <a:pt x="235" y="124"/>
                </a:lnTo>
                <a:lnTo>
                  <a:pt x="235" y="125"/>
                </a:lnTo>
                <a:lnTo>
                  <a:pt x="235" y="127"/>
                </a:lnTo>
                <a:lnTo>
                  <a:pt x="235" y="129"/>
                </a:lnTo>
                <a:lnTo>
                  <a:pt x="234" y="131"/>
                </a:lnTo>
                <a:lnTo>
                  <a:pt x="234" y="133"/>
                </a:lnTo>
                <a:lnTo>
                  <a:pt x="234" y="135"/>
                </a:lnTo>
                <a:lnTo>
                  <a:pt x="232" y="137"/>
                </a:lnTo>
                <a:lnTo>
                  <a:pt x="232" y="139"/>
                </a:lnTo>
                <a:lnTo>
                  <a:pt x="230" y="141"/>
                </a:lnTo>
                <a:lnTo>
                  <a:pt x="229" y="142"/>
                </a:lnTo>
                <a:lnTo>
                  <a:pt x="227" y="144"/>
                </a:lnTo>
                <a:lnTo>
                  <a:pt x="226" y="145"/>
                </a:lnTo>
                <a:lnTo>
                  <a:pt x="223" y="146"/>
                </a:lnTo>
                <a:lnTo>
                  <a:pt x="221" y="146"/>
                </a:lnTo>
                <a:lnTo>
                  <a:pt x="218" y="147"/>
                </a:lnTo>
                <a:lnTo>
                  <a:pt x="218" y="147"/>
                </a:lnTo>
                <a:lnTo>
                  <a:pt x="214" y="146"/>
                </a:lnTo>
                <a:lnTo>
                  <a:pt x="212" y="146"/>
                </a:lnTo>
                <a:lnTo>
                  <a:pt x="210" y="145"/>
                </a:lnTo>
                <a:lnTo>
                  <a:pt x="208" y="144"/>
                </a:lnTo>
                <a:lnTo>
                  <a:pt x="206" y="142"/>
                </a:lnTo>
                <a:lnTo>
                  <a:pt x="205" y="141"/>
                </a:lnTo>
                <a:lnTo>
                  <a:pt x="203" y="139"/>
                </a:lnTo>
                <a:lnTo>
                  <a:pt x="203" y="137"/>
                </a:lnTo>
                <a:lnTo>
                  <a:pt x="202" y="135"/>
                </a:lnTo>
                <a:lnTo>
                  <a:pt x="201" y="133"/>
                </a:lnTo>
                <a:lnTo>
                  <a:pt x="201" y="131"/>
                </a:lnTo>
                <a:lnTo>
                  <a:pt x="200" y="129"/>
                </a:lnTo>
                <a:lnTo>
                  <a:pt x="200" y="127"/>
                </a:lnTo>
                <a:lnTo>
                  <a:pt x="200" y="125"/>
                </a:lnTo>
                <a:lnTo>
                  <a:pt x="200" y="124"/>
                </a:lnTo>
                <a:lnTo>
                  <a:pt x="200" y="122"/>
                </a:lnTo>
                <a:lnTo>
                  <a:pt x="200" y="121"/>
                </a:lnTo>
                <a:lnTo>
                  <a:pt x="200" y="120"/>
                </a:lnTo>
                <a:lnTo>
                  <a:pt x="200" y="119"/>
                </a:lnTo>
                <a:lnTo>
                  <a:pt x="200" y="119"/>
                </a:lnTo>
                <a:lnTo>
                  <a:pt x="200" y="116"/>
                </a:lnTo>
                <a:lnTo>
                  <a:pt x="201" y="113"/>
                </a:lnTo>
                <a:lnTo>
                  <a:pt x="202" y="111"/>
                </a:lnTo>
                <a:lnTo>
                  <a:pt x="203" y="109"/>
                </a:lnTo>
                <a:lnTo>
                  <a:pt x="204" y="107"/>
                </a:lnTo>
                <a:lnTo>
                  <a:pt x="206" y="106"/>
                </a:lnTo>
                <a:lnTo>
                  <a:pt x="207" y="104"/>
                </a:lnTo>
                <a:lnTo>
                  <a:pt x="208" y="103"/>
                </a:lnTo>
                <a:lnTo>
                  <a:pt x="210" y="103"/>
                </a:lnTo>
                <a:lnTo>
                  <a:pt x="211" y="102"/>
                </a:lnTo>
                <a:lnTo>
                  <a:pt x="213" y="101"/>
                </a:lnTo>
                <a:lnTo>
                  <a:pt x="214" y="101"/>
                </a:lnTo>
                <a:lnTo>
                  <a:pt x="216" y="101"/>
                </a:lnTo>
                <a:lnTo>
                  <a:pt x="216" y="101"/>
                </a:lnTo>
                <a:lnTo>
                  <a:pt x="217" y="101"/>
                </a:lnTo>
                <a:close/>
                <a:moveTo>
                  <a:pt x="38" y="153"/>
                </a:moveTo>
                <a:lnTo>
                  <a:pt x="38" y="153"/>
                </a:lnTo>
                <a:lnTo>
                  <a:pt x="39" y="153"/>
                </a:lnTo>
                <a:lnTo>
                  <a:pt x="39" y="153"/>
                </a:lnTo>
                <a:lnTo>
                  <a:pt x="40" y="153"/>
                </a:lnTo>
                <a:lnTo>
                  <a:pt x="41" y="154"/>
                </a:lnTo>
                <a:lnTo>
                  <a:pt x="42" y="154"/>
                </a:lnTo>
                <a:lnTo>
                  <a:pt x="42" y="155"/>
                </a:lnTo>
                <a:lnTo>
                  <a:pt x="42" y="156"/>
                </a:lnTo>
                <a:lnTo>
                  <a:pt x="42" y="157"/>
                </a:lnTo>
                <a:lnTo>
                  <a:pt x="42" y="158"/>
                </a:lnTo>
                <a:lnTo>
                  <a:pt x="42" y="160"/>
                </a:lnTo>
                <a:lnTo>
                  <a:pt x="40" y="161"/>
                </a:lnTo>
                <a:lnTo>
                  <a:pt x="39" y="164"/>
                </a:lnTo>
                <a:lnTo>
                  <a:pt x="44" y="175"/>
                </a:lnTo>
                <a:lnTo>
                  <a:pt x="50" y="153"/>
                </a:lnTo>
                <a:lnTo>
                  <a:pt x="51" y="153"/>
                </a:lnTo>
                <a:lnTo>
                  <a:pt x="52" y="153"/>
                </a:lnTo>
                <a:lnTo>
                  <a:pt x="53" y="154"/>
                </a:lnTo>
                <a:lnTo>
                  <a:pt x="55" y="154"/>
                </a:lnTo>
                <a:lnTo>
                  <a:pt x="56" y="156"/>
                </a:lnTo>
                <a:lnTo>
                  <a:pt x="58" y="156"/>
                </a:lnTo>
                <a:lnTo>
                  <a:pt x="61" y="157"/>
                </a:lnTo>
                <a:lnTo>
                  <a:pt x="63" y="159"/>
                </a:lnTo>
                <a:lnTo>
                  <a:pt x="65" y="160"/>
                </a:lnTo>
                <a:lnTo>
                  <a:pt x="67" y="162"/>
                </a:lnTo>
                <a:lnTo>
                  <a:pt x="70" y="160"/>
                </a:lnTo>
                <a:lnTo>
                  <a:pt x="72" y="159"/>
                </a:lnTo>
                <a:lnTo>
                  <a:pt x="74" y="157"/>
                </a:lnTo>
                <a:lnTo>
                  <a:pt x="77" y="156"/>
                </a:lnTo>
                <a:lnTo>
                  <a:pt x="78" y="156"/>
                </a:lnTo>
                <a:lnTo>
                  <a:pt x="80" y="154"/>
                </a:lnTo>
                <a:lnTo>
                  <a:pt x="82" y="154"/>
                </a:lnTo>
                <a:lnTo>
                  <a:pt x="83" y="153"/>
                </a:lnTo>
                <a:lnTo>
                  <a:pt x="84" y="153"/>
                </a:lnTo>
                <a:lnTo>
                  <a:pt x="84" y="153"/>
                </a:lnTo>
                <a:lnTo>
                  <a:pt x="91" y="175"/>
                </a:lnTo>
                <a:lnTo>
                  <a:pt x="95" y="164"/>
                </a:lnTo>
                <a:lnTo>
                  <a:pt x="94" y="161"/>
                </a:lnTo>
                <a:lnTo>
                  <a:pt x="93" y="160"/>
                </a:lnTo>
                <a:lnTo>
                  <a:pt x="93" y="158"/>
                </a:lnTo>
                <a:lnTo>
                  <a:pt x="93" y="157"/>
                </a:lnTo>
                <a:lnTo>
                  <a:pt x="93" y="156"/>
                </a:lnTo>
                <a:lnTo>
                  <a:pt x="93" y="155"/>
                </a:lnTo>
                <a:lnTo>
                  <a:pt x="93" y="154"/>
                </a:lnTo>
                <a:lnTo>
                  <a:pt x="94" y="154"/>
                </a:lnTo>
                <a:lnTo>
                  <a:pt x="94" y="154"/>
                </a:lnTo>
                <a:lnTo>
                  <a:pt x="95" y="153"/>
                </a:lnTo>
                <a:lnTo>
                  <a:pt x="96" y="153"/>
                </a:lnTo>
                <a:lnTo>
                  <a:pt x="96" y="153"/>
                </a:lnTo>
                <a:lnTo>
                  <a:pt x="97" y="153"/>
                </a:lnTo>
                <a:lnTo>
                  <a:pt x="97" y="153"/>
                </a:lnTo>
                <a:lnTo>
                  <a:pt x="97" y="153"/>
                </a:lnTo>
                <a:lnTo>
                  <a:pt x="98" y="153"/>
                </a:lnTo>
                <a:lnTo>
                  <a:pt x="99" y="153"/>
                </a:lnTo>
                <a:lnTo>
                  <a:pt x="99" y="153"/>
                </a:lnTo>
                <a:lnTo>
                  <a:pt x="100" y="153"/>
                </a:lnTo>
                <a:lnTo>
                  <a:pt x="101" y="154"/>
                </a:lnTo>
                <a:lnTo>
                  <a:pt x="101" y="154"/>
                </a:lnTo>
                <a:lnTo>
                  <a:pt x="102" y="155"/>
                </a:lnTo>
                <a:lnTo>
                  <a:pt x="102" y="156"/>
                </a:lnTo>
                <a:lnTo>
                  <a:pt x="102" y="157"/>
                </a:lnTo>
                <a:lnTo>
                  <a:pt x="102" y="158"/>
                </a:lnTo>
                <a:lnTo>
                  <a:pt x="102" y="160"/>
                </a:lnTo>
                <a:lnTo>
                  <a:pt x="101" y="161"/>
                </a:lnTo>
                <a:lnTo>
                  <a:pt x="99" y="164"/>
                </a:lnTo>
                <a:lnTo>
                  <a:pt x="104" y="175"/>
                </a:lnTo>
                <a:lnTo>
                  <a:pt x="110" y="153"/>
                </a:lnTo>
                <a:lnTo>
                  <a:pt x="111" y="153"/>
                </a:lnTo>
                <a:lnTo>
                  <a:pt x="112" y="153"/>
                </a:lnTo>
                <a:lnTo>
                  <a:pt x="113" y="154"/>
                </a:lnTo>
                <a:lnTo>
                  <a:pt x="114" y="154"/>
                </a:lnTo>
                <a:lnTo>
                  <a:pt x="116" y="156"/>
                </a:lnTo>
                <a:lnTo>
                  <a:pt x="118" y="156"/>
                </a:lnTo>
                <a:lnTo>
                  <a:pt x="120" y="157"/>
                </a:lnTo>
                <a:lnTo>
                  <a:pt x="123" y="159"/>
                </a:lnTo>
                <a:lnTo>
                  <a:pt x="125" y="160"/>
                </a:lnTo>
                <a:lnTo>
                  <a:pt x="127" y="162"/>
                </a:lnTo>
                <a:lnTo>
                  <a:pt x="129" y="160"/>
                </a:lnTo>
                <a:lnTo>
                  <a:pt x="132" y="159"/>
                </a:lnTo>
                <a:lnTo>
                  <a:pt x="134" y="157"/>
                </a:lnTo>
                <a:lnTo>
                  <a:pt x="137" y="156"/>
                </a:lnTo>
                <a:lnTo>
                  <a:pt x="139" y="156"/>
                </a:lnTo>
                <a:lnTo>
                  <a:pt x="140" y="154"/>
                </a:lnTo>
                <a:lnTo>
                  <a:pt x="142" y="154"/>
                </a:lnTo>
                <a:lnTo>
                  <a:pt x="143" y="153"/>
                </a:lnTo>
                <a:lnTo>
                  <a:pt x="144" y="153"/>
                </a:lnTo>
                <a:lnTo>
                  <a:pt x="144" y="153"/>
                </a:lnTo>
                <a:lnTo>
                  <a:pt x="151" y="175"/>
                </a:lnTo>
                <a:lnTo>
                  <a:pt x="155" y="164"/>
                </a:lnTo>
                <a:lnTo>
                  <a:pt x="154" y="161"/>
                </a:lnTo>
                <a:lnTo>
                  <a:pt x="153" y="160"/>
                </a:lnTo>
                <a:lnTo>
                  <a:pt x="153" y="158"/>
                </a:lnTo>
                <a:lnTo>
                  <a:pt x="152" y="157"/>
                </a:lnTo>
                <a:lnTo>
                  <a:pt x="152" y="156"/>
                </a:lnTo>
                <a:lnTo>
                  <a:pt x="153" y="155"/>
                </a:lnTo>
                <a:lnTo>
                  <a:pt x="153" y="154"/>
                </a:lnTo>
                <a:lnTo>
                  <a:pt x="154" y="154"/>
                </a:lnTo>
                <a:lnTo>
                  <a:pt x="154" y="154"/>
                </a:lnTo>
                <a:lnTo>
                  <a:pt x="155" y="153"/>
                </a:lnTo>
                <a:lnTo>
                  <a:pt x="156" y="153"/>
                </a:lnTo>
                <a:lnTo>
                  <a:pt x="156" y="153"/>
                </a:lnTo>
                <a:lnTo>
                  <a:pt x="157" y="153"/>
                </a:lnTo>
                <a:lnTo>
                  <a:pt x="157" y="153"/>
                </a:lnTo>
                <a:lnTo>
                  <a:pt x="158" y="153"/>
                </a:lnTo>
                <a:lnTo>
                  <a:pt x="158" y="153"/>
                </a:lnTo>
                <a:lnTo>
                  <a:pt x="159" y="153"/>
                </a:lnTo>
                <a:lnTo>
                  <a:pt x="159" y="153"/>
                </a:lnTo>
                <a:lnTo>
                  <a:pt x="160" y="153"/>
                </a:lnTo>
                <a:lnTo>
                  <a:pt x="161" y="154"/>
                </a:lnTo>
                <a:lnTo>
                  <a:pt x="161" y="154"/>
                </a:lnTo>
                <a:lnTo>
                  <a:pt x="162" y="155"/>
                </a:lnTo>
                <a:lnTo>
                  <a:pt x="162" y="156"/>
                </a:lnTo>
                <a:lnTo>
                  <a:pt x="162" y="157"/>
                </a:lnTo>
                <a:lnTo>
                  <a:pt x="162" y="158"/>
                </a:lnTo>
                <a:lnTo>
                  <a:pt x="161" y="160"/>
                </a:lnTo>
                <a:lnTo>
                  <a:pt x="161" y="161"/>
                </a:lnTo>
                <a:lnTo>
                  <a:pt x="159" y="164"/>
                </a:lnTo>
                <a:lnTo>
                  <a:pt x="163" y="175"/>
                </a:lnTo>
                <a:lnTo>
                  <a:pt x="170" y="153"/>
                </a:lnTo>
                <a:lnTo>
                  <a:pt x="170" y="153"/>
                </a:lnTo>
                <a:lnTo>
                  <a:pt x="172" y="153"/>
                </a:lnTo>
                <a:lnTo>
                  <a:pt x="173" y="154"/>
                </a:lnTo>
                <a:lnTo>
                  <a:pt x="174" y="154"/>
                </a:lnTo>
                <a:lnTo>
                  <a:pt x="176" y="156"/>
                </a:lnTo>
                <a:lnTo>
                  <a:pt x="178" y="156"/>
                </a:lnTo>
                <a:lnTo>
                  <a:pt x="180" y="157"/>
                </a:lnTo>
                <a:lnTo>
                  <a:pt x="183" y="159"/>
                </a:lnTo>
                <a:lnTo>
                  <a:pt x="185" y="160"/>
                </a:lnTo>
                <a:lnTo>
                  <a:pt x="187" y="162"/>
                </a:lnTo>
                <a:lnTo>
                  <a:pt x="189" y="160"/>
                </a:lnTo>
                <a:lnTo>
                  <a:pt x="192" y="159"/>
                </a:lnTo>
                <a:lnTo>
                  <a:pt x="194" y="157"/>
                </a:lnTo>
                <a:lnTo>
                  <a:pt x="196" y="156"/>
                </a:lnTo>
                <a:lnTo>
                  <a:pt x="198" y="156"/>
                </a:lnTo>
                <a:lnTo>
                  <a:pt x="200" y="154"/>
                </a:lnTo>
                <a:lnTo>
                  <a:pt x="202" y="154"/>
                </a:lnTo>
                <a:lnTo>
                  <a:pt x="203" y="153"/>
                </a:lnTo>
                <a:lnTo>
                  <a:pt x="203" y="153"/>
                </a:lnTo>
                <a:lnTo>
                  <a:pt x="204" y="153"/>
                </a:lnTo>
                <a:lnTo>
                  <a:pt x="211" y="175"/>
                </a:lnTo>
                <a:lnTo>
                  <a:pt x="215" y="164"/>
                </a:lnTo>
                <a:lnTo>
                  <a:pt x="214" y="161"/>
                </a:lnTo>
                <a:lnTo>
                  <a:pt x="213" y="160"/>
                </a:lnTo>
                <a:lnTo>
                  <a:pt x="212" y="158"/>
                </a:lnTo>
                <a:lnTo>
                  <a:pt x="212" y="157"/>
                </a:lnTo>
                <a:lnTo>
                  <a:pt x="212" y="156"/>
                </a:lnTo>
                <a:lnTo>
                  <a:pt x="212" y="155"/>
                </a:lnTo>
                <a:lnTo>
                  <a:pt x="213" y="154"/>
                </a:lnTo>
                <a:lnTo>
                  <a:pt x="213" y="154"/>
                </a:lnTo>
                <a:lnTo>
                  <a:pt x="214" y="154"/>
                </a:lnTo>
                <a:lnTo>
                  <a:pt x="215" y="153"/>
                </a:lnTo>
                <a:lnTo>
                  <a:pt x="216" y="153"/>
                </a:lnTo>
                <a:lnTo>
                  <a:pt x="216" y="153"/>
                </a:lnTo>
                <a:lnTo>
                  <a:pt x="217" y="153"/>
                </a:lnTo>
                <a:lnTo>
                  <a:pt x="217" y="153"/>
                </a:lnTo>
                <a:lnTo>
                  <a:pt x="218" y="153"/>
                </a:lnTo>
                <a:lnTo>
                  <a:pt x="218" y="153"/>
                </a:lnTo>
                <a:lnTo>
                  <a:pt x="219" y="153"/>
                </a:lnTo>
                <a:lnTo>
                  <a:pt x="219" y="153"/>
                </a:lnTo>
                <a:lnTo>
                  <a:pt x="220" y="153"/>
                </a:lnTo>
                <a:lnTo>
                  <a:pt x="221" y="154"/>
                </a:lnTo>
                <a:lnTo>
                  <a:pt x="221" y="154"/>
                </a:lnTo>
                <a:lnTo>
                  <a:pt x="222" y="155"/>
                </a:lnTo>
                <a:lnTo>
                  <a:pt x="222" y="156"/>
                </a:lnTo>
                <a:lnTo>
                  <a:pt x="222" y="157"/>
                </a:lnTo>
                <a:lnTo>
                  <a:pt x="222" y="158"/>
                </a:lnTo>
                <a:lnTo>
                  <a:pt x="221" y="160"/>
                </a:lnTo>
                <a:lnTo>
                  <a:pt x="221" y="161"/>
                </a:lnTo>
                <a:lnTo>
                  <a:pt x="219" y="164"/>
                </a:lnTo>
                <a:lnTo>
                  <a:pt x="223" y="175"/>
                </a:lnTo>
                <a:lnTo>
                  <a:pt x="230" y="153"/>
                </a:lnTo>
                <a:lnTo>
                  <a:pt x="230" y="153"/>
                </a:lnTo>
                <a:lnTo>
                  <a:pt x="231" y="153"/>
                </a:lnTo>
                <a:lnTo>
                  <a:pt x="232" y="154"/>
                </a:lnTo>
                <a:lnTo>
                  <a:pt x="234" y="154"/>
                </a:lnTo>
                <a:lnTo>
                  <a:pt x="236" y="156"/>
                </a:lnTo>
                <a:lnTo>
                  <a:pt x="238" y="156"/>
                </a:lnTo>
                <a:lnTo>
                  <a:pt x="240" y="157"/>
                </a:lnTo>
                <a:lnTo>
                  <a:pt x="242" y="159"/>
                </a:lnTo>
                <a:lnTo>
                  <a:pt x="245" y="160"/>
                </a:lnTo>
                <a:lnTo>
                  <a:pt x="247" y="162"/>
                </a:lnTo>
                <a:lnTo>
                  <a:pt x="248" y="163"/>
                </a:lnTo>
                <a:lnTo>
                  <a:pt x="249" y="164"/>
                </a:lnTo>
                <a:lnTo>
                  <a:pt x="251" y="165"/>
                </a:lnTo>
                <a:lnTo>
                  <a:pt x="251" y="166"/>
                </a:lnTo>
                <a:lnTo>
                  <a:pt x="253" y="167"/>
                </a:lnTo>
                <a:lnTo>
                  <a:pt x="253" y="169"/>
                </a:lnTo>
                <a:lnTo>
                  <a:pt x="253" y="171"/>
                </a:lnTo>
                <a:lnTo>
                  <a:pt x="254" y="173"/>
                </a:lnTo>
                <a:lnTo>
                  <a:pt x="254" y="176"/>
                </a:lnTo>
                <a:lnTo>
                  <a:pt x="254" y="178"/>
                </a:lnTo>
                <a:lnTo>
                  <a:pt x="254" y="181"/>
                </a:lnTo>
                <a:lnTo>
                  <a:pt x="254" y="185"/>
                </a:lnTo>
                <a:lnTo>
                  <a:pt x="254" y="188"/>
                </a:lnTo>
                <a:lnTo>
                  <a:pt x="254" y="191"/>
                </a:lnTo>
                <a:lnTo>
                  <a:pt x="253" y="194"/>
                </a:lnTo>
                <a:lnTo>
                  <a:pt x="253" y="197"/>
                </a:lnTo>
                <a:lnTo>
                  <a:pt x="253" y="199"/>
                </a:lnTo>
                <a:lnTo>
                  <a:pt x="253" y="202"/>
                </a:lnTo>
                <a:lnTo>
                  <a:pt x="252" y="204"/>
                </a:lnTo>
                <a:lnTo>
                  <a:pt x="251" y="206"/>
                </a:lnTo>
                <a:lnTo>
                  <a:pt x="250" y="208"/>
                </a:lnTo>
                <a:lnTo>
                  <a:pt x="249" y="210"/>
                </a:lnTo>
                <a:lnTo>
                  <a:pt x="248" y="212"/>
                </a:lnTo>
                <a:lnTo>
                  <a:pt x="248" y="215"/>
                </a:lnTo>
                <a:lnTo>
                  <a:pt x="246" y="217"/>
                </a:lnTo>
                <a:lnTo>
                  <a:pt x="246" y="219"/>
                </a:lnTo>
                <a:lnTo>
                  <a:pt x="245" y="220"/>
                </a:lnTo>
                <a:lnTo>
                  <a:pt x="244" y="222"/>
                </a:lnTo>
                <a:lnTo>
                  <a:pt x="243" y="223"/>
                </a:lnTo>
                <a:lnTo>
                  <a:pt x="243" y="225"/>
                </a:lnTo>
                <a:lnTo>
                  <a:pt x="242" y="225"/>
                </a:lnTo>
                <a:lnTo>
                  <a:pt x="242" y="225"/>
                </a:lnTo>
                <a:lnTo>
                  <a:pt x="241" y="228"/>
                </a:lnTo>
                <a:lnTo>
                  <a:pt x="240" y="232"/>
                </a:lnTo>
                <a:lnTo>
                  <a:pt x="240" y="236"/>
                </a:lnTo>
                <a:lnTo>
                  <a:pt x="230" y="325"/>
                </a:lnTo>
                <a:lnTo>
                  <a:pt x="230" y="327"/>
                </a:lnTo>
                <a:lnTo>
                  <a:pt x="229" y="328"/>
                </a:lnTo>
                <a:lnTo>
                  <a:pt x="228" y="329"/>
                </a:lnTo>
                <a:lnTo>
                  <a:pt x="227" y="330"/>
                </a:lnTo>
                <a:lnTo>
                  <a:pt x="225" y="330"/>
                </a:lnTo>
                <a:lnTo>
                  <a:pt x="209" y="330"/>
                </a:lnTo>
                <a:lnTo>
                  <a:pt x="208" y="330"/>
                </a:lnTo>
                <a:lnTo>
                  <a:pt x="206" y="329"/>
                </a:lnTo>
                <a:lnTo>
                  <a:pt x="205" y="328"/>
                </a:lnTo>
                <a:lnTo>
                  <a:pt x="204" y="327"/>
                </a:lnTo>
                <a:lnTo>
                  <a:pt x="203" y="325"/>
                </a:lnTo>
                <a:lnTo>
                  <a:pt x="195" y="236"/>
                </a:lnTo>
                <a:lnTo>
                  <a:pt x="194" y="232"/>
                </a:lnTo>
                <a:lnTo>
                  <a:pt x="193" y="228"/>
                </a:lnTo>
                <a:lnTo>
                  <a:pt x="192" y="225"/>
                </a:lnTo>
                <a:lnTo>
                  <a:pt x="192" y="225"/>
                </a:lnTo>
                <a:lnTo>
                  <a:pt x="192" y="225"/>
                </a:lnTo>
                <a:lnTo>
                  <a:pt x="191" y="223"/>
                </a:lnTo>
                <a:lnTo>
                  <a:pt x="191" y="222"/>
                </a:lnTo>
                <a:lnTo>
                  <a:pt x="189" y="221"/>
                </a:lnTo>
                <a:lnTo>
                  <a:pt x="189" y="220"/>
                </a:lnTo>
                <a:lnTo>
                  <a:pt x="188" y="217"/>
                </a:lnTo>
                <a:lnTo>
                  <a:pt x="187" y="215"/>
                </a:lnTo>
                <a:lnTo>
                  <a:pt x="186" y="217"/>
                </a:lnTo>
                <a:lnTo>
                  <a:pt x="185" y="220"/>
                </a:lnTo>
                <a:lnTo>
                  <a:pt x="184" y="221"/>
                </a:lnTo>
                <a:lnTo>
                  <a:pt x="184" y="222"/>
                </a:lnTo>
                <a:lnTo>
                  <a:pt x="183" y="223"/>
                </a:lnTo>
                <a:lnTo>
                  <a:pt x="183" y="225"/>
                </a:lnTo>
                <a:lnTo>
                  <a:pt x="182" y="225"/>
                </a:lnTo>
                <a:lnTo>
                  <a:pt x="182" y="225"/>
                </a:lnTo>
                <a:lnTo>
                  <a:pt x="181" y="228"/>
                </a:lnTo>
                <a:lnTo>
                  <a:pt x="180" y="232"/>
                </a:lnTo>
                <a:lnTo>
                  <a:pt x="180" y="236"/>
                </a:lnTo>
                <a:lnTo>
                  <a:pt x="170" y="325"/>
                </a:lnTo>
                <a:lnTo>
                  <a:pt x="170" y="327"/>
                </a:lnTo>
                <a:lnTo>
                  <a:pt x="169" y="328"/>
                </a:lnTo>
                <a:lnTo>
                  <a:pt x="168" y="329"/>
                </a:lnTo>
                <a:lnTo>
                  <a:pt x="167" y="330"/>
                </a:lnTo>
                <a:lnTo>
                  <a:pt x="165" y="330"/>
                </a:lnTo>
                <a:lnTo>
                  <a:pt x="150" y="330"/>
                </a:lnTo>
                <a:lnTo>
                  <a:pt x="148" y="330"/>
                </a:lnTo>
                <a:lnTo>
                  <a:pt x="146" y="329"/>
                </a:lnTo>
                <a:lnTo>
                  <a:pt x="145" y="328"/>
                </a:lnTo>
                <a:lnTo>
                  <a:pt x="144" y="327"/>
                </a:lnTo>
                <a:lnTo>
                  <a:pt x="144" y="325"/>
                </a:lnTo>
                <a:lnTo>
                  <a:pt x="135" y="236"/>
                </a:lnTo>
                <a:lnTo>
                  <a:pt x="134" y="232"/>
                </a:lnTo>
                <a:lnTo>
                  <a:pt x="134" y="228"/>
                </a:lnTo>
                <a:lnTo>
                  <a:pt x="132" y="225"/>
                </a:lnTo>
                <a:lnTo>
                  <a:pt x="132" y="225"/>
                </a:lnTo>
                <a:lnTo>
                  <a:pt x="132" y="225"/>
                </a:lnTo>
                <a:lnTo>
                  <a:pt x="131" y="223"/>
                </a:lnTo>
                <a:lnTo>
                  <a:pt x="131" y="222"/>
                </a:lnTo>
                <a:lnTo>
                  <a:pt x="130" y="221"/>
                </a:lnTo>
                <a:lnTo>
                  <a:pt x="129" y="220"/>
                </a:lnTo>
                <a:lnTo>
                  <a:pt x="128" y="217"/>
                </a:lnTo>
                <a:lnTo>
                  <a:pt x="127" y="215"/>
                </a:lnTo>
                <a:lnTo>
                  <a:pt x="126" y="217"/>
                </a:lnTo>
                <a:lnTo>
                  <a:pt x="126" y="220"/>
                </a:lnTo>
                <a:lnTo>
                  <a:pt x="124" y="221"/>
                </a:lnTo>
                <a:lnTo>
                  <a:pt x="124" y="222"/>
                </a:lnTo>
                <a:lnTo>
                  <a:pt x="123" y="223"/>
                </a:lnTo>
                <a:lnTo>
                  <a:pt x="123" y="225"/>
                </a:lnTo>
                <a:lnTo>
                  <a:pt x="123" y="225"/>
                </a:lnTo>
                <a:lnTo>
                  <a:pt x="123" y="225"/>
                </a:lnTo>
                <a:lnTo>
                  <a:pt x="121" y="228"/>
                </a:lnTo>
                <a:lnTo>
                  <a:pt x="120" y="232"/>
                </a:lnTo>
                <a:lnTo>
                  <a:pt x="119" y="236"/>
                </a:lnTo>
                <a:lnTo>
                  <a:pt x="110" y="325"/>
                </a:lnTo>
                <a:lnTo>
                  <a:pt x="110" y="327"/>
                </a:lnTo>
                <a:lnTo>
                  <a:pt x="109" y="328"/>
                </a:lnTo>
                <a:lnTo>
                  <a:pt x="108" y="329"/>
                </a:lnTo>
                <a:lnTo>
                  <a:pt x="107" y="330"/>
                </a:lnTo>
                <a:lnTo>
                  <a:pt x="105" y="330"/>
                </a:lnTo>
                <a:lnTo>
                  <a:pt x="89" y="330"/>
                </a:lnTo>
                <a:lnTo>
                  <a:pt x="88" y="330"/>
                </a:lnTo>
                <a:lnTo>
                  <a:pt x="86" y="329"/>
                </a:lnTo>
                <a:lnTo>
                  <a:pt x="85" y="328"/>
                </a:lnTo>
                <a:lnTo>
                  <a:pt x="85" y="327"/>
                </a:lnTo>
                <a:lnTo>
                  <a:pt x="84" y="325"/>
                </a:lnTo>
                <a:lnTo>
                  <a:pt x="75" y="236"/>
                </a:lnTo>
                <a:lnTo>
                  <a:pt x="74" y="232"/>
                </a:lnTo>
                <a:lnTo>
                  <a:pt x="74" y="228"/>
                </a:lnTo>
                <a:lnTo>
                  <a:pt x="72" y="225"/>
                </a:lnTo>
                <a:lnTo>
                  <a:pt x="72" y="225"/>
                </a:lnTo>
                <a:lnTo>
                  <a:pt x="72" y="225"/>
                </a:lnTo>
                <a:lnTo>
                  <a:pt x="71" y="223"/>
                </a:lnTo>
                <a:lnTo>
                  <a:pt x="71" y="222"/>
                </a:lnTo>
                <a:lnTo>
                  <a:pt x="70" y="221"/>
                </a:lnTo>
                <a:lnTo>
                  <a:pt x="69" y="220"/>
                </a:lnTo>
                <a:lnTo>
                  <a:pt x="68" y="217"/>
                </a:lnTo>
                <a:lnTo>
                  <a:pt x="67" y="215"/>
                </a:lnTo>
                <a:lnTo>
                  <a:pt x="66" y="217"/>
                </a:lnTo>
                <a:lnTo>
                  <a:pt x="66" y="220"/>
                </a:lnTo>
                <a:lnTo>
                  <a:pt x="65" y="221"/>
                </a:lnTo>
                <a:lnTo>
                  <a:pt x="64" y="222"/>
                </a:lnTo>
                <a:lnTo>
                  <a:pt x="63" y="223"/>
                </a:lnTo>
                <a:lnTo>
                  <a:pt x="63" y="225"/>
                </a:lnTo>
                <a:lnTo>
                  <a:pt x="63" y="225"/>
                </a:lnTo>
                <a:lnTo>
                  <a:pt x="63" y="225"/>
                </a:lnTo>
                <a:lnTo>
                  <a:pt x="61" y="228"/>
                </a:lnTo>
                <a:lnTo>
                  <a:pt x="60" y="232"/>
                </a:lnTo>
                <a:lnTo>
                  <a:pt x="60" y="236"/>
                </a:lnTo>
                <a:lnTo>
                  <a:pt x="51" y="325"/>
                </a:lnTo>
                <a:lnTo>
                  <a:pt x="50" y="327"/>
                </a:lnTo>
                <a:lnTo>
                  <a:pt x="50" y="328"/>
                </a:lnTo>
                <a:lnTo>
                  <a:pt x="48" y="329"/>
                </a:lnTo>
                <a:lnTo>
                  <a:pt x="47" y="330"/>
                </a:lnTo>
                <a:lnTo>
                  <a:pt x="45" y="330"/>
                </a:lnTo>
                <a:lnTo>
                  <a:pt x="29" y="330"/>
                </a:lnTo>
                <a:lnTo>
                  <a:pt x="28" y="330"/>
                </a:lnTo>
                <a:lnTo>
                  <a:pt x="26" y="329"/>
                </a:lnTo>
                <a:lnTo>
                  <a:pt x="25" y="328"/>
                </a:lnTo>
                <a:lnTo>
                  <a:pt x="24" y="327"/>
                </a:lnTo>
                <a:lnTo>
                  <a:pt x="24" y="325"/>
                </a:lnTo>
                <a:lnTo>
                  <a:pt x="15" y="236"/>
                </a:lnTo>
                <a:lnTo>
                  <a:pt x="15" y="232"/>
                </a:lnTo>
                <a:lnTo>
                  <a:pt x="13" y="228"/>
                </a:lnTo>
                <a:lnTo>
                  <a:pt x="12" y="225"/>
                </a:lnTo>
                <a:lnTo>
                  <a:pt x="12" y="225"/>
                </a:lnTo>
                <a:lnTo>
                  <a:pt x="12" y="225"/>
                </a:lnTo>
                <a:lnTo>
                  <a:pt x="12" y="223"/>
                </a:lnTo>
                <a:lnTo>
                  <a:pt x="11" y="222"/>
                </a:lnTo>
                <a:lnTo>
                  <a:pt x="10" y="220"/>
                </a:lnTo>
                <a:lnTo>
                  <a:pt x="9" y="219"/>
                </a:lnTo>
                <a:lnTo>
                  <a:pt x="8" y="217"/>
                </a:lnTo>
                <a:lnTo>
                  <a:pt x="7" y="215"/>
                </a:lnTo>
                <a:lnTo>
                  <a:pt x="6" y="212"/>
                </a:lnTo>
                <a:lnTo>
                  <a:pt x="6" y="210"/>
                </a:lnTo>
                <a:lnTo>
                  <a:pt x="4" y="208"/>
                </a:lnTo>
                <a:lnTo>
                  <a:pt x="4" y="206"/>
                </a:lnTo>
                <a:lnTo>
                  <a:pt x="3" y="204"/>
                </a:lnTo>
                <a:lnTo>
                  <a:pt x="2" y="202"/>
                </a:lnTo>
                <a:lnTo>
                  <a:pt x="2" y="199"/>
                </a:lnTo>
                <a:lnTo>
                  <a:pt x="1" y="197"/>
                </a:lnTo>
                <a:lnTo>
                  <a:pt x="1" y="194"/>
                </a:lnTo>
                <a:lnTo>
                  <a:pt x="1" y="191"/>
                </a:lnTo>
                <a:lnTo>
                  <a:pt x="1" y="188"/>
                </a:lnTo>
                <a:lnTo>
                  <a:pt x="1" y="185"/>
                </a:lnTo>
                <a:lnTo>
                  <a:pt x="0" y="181"/>
                </a:lnTo>
                <a:lnTo>
                  <a:pt x="0" y="178"/>
                </a:lnTo>
                <a:lnTo>
                  <a:pt x="1" y="176"/>
                </a:lnTo>
                <a:lnTo>
                  <a:pt x="1" y="173"/>
                </a:lnTo>
                <a:lnTo>
                  <a:pt x="1" y="171"/>
                </a:lnTo>
                <a:lnTo>
                  <a:pt x="1" y="169"/>
                </a:lnTo>
                <a:lnTo>
                  <a:pt x="2" y="167"/>
                </a:lnTo>
                <a:lnTo>
                  <a:pt x="3" y="166"/>
                </a:lnTo>
                <a:lnTo>
                  <a:pt x="4" y="165"/>
                </a:lnTo>
                <a:lnTo>
                  <a:pt x="5" y="164"/>
                </a:lnTo>
                <a:lnTo>
                  <a:pt x="6" y="163"/>
                </a:lnTo>
                <a:lnTo>
                  <a:pt x="7" y="162"/>
                </a:lnTo>
                <a:lnTo>
                  <a:pt x="10" y="160"/>
                </a:lnTo>
                <a:lnTo>
                  <a:pt x="12" y="159"/>
                </a:lnTo>
                <a:lnTo>
                  <a:pt x="14" y="157"/>
                </a:lnTo>
                <a:lnTo>
                  <a:pt x="17" y="156"/>
                </a:lnTo>
                <a:lnTo>
                  <a:pt x="18" y="156"/>
                </a:lnTo>
                <a:lnTo>
                  <a:pt x="20" y="154"/>
                </a:lnTo>
                <a:lnTo>
                  <a:pt x="22" y="154"/>
                </a:lnTo>
                <a:lnTo>
                  <a:pt x="23" y="153"/>
                </a:lnTo>
                <a:lnTo>
                  <a:pt x="24" y="153"/>
                </a:lnTo>
                <a:lnTo>
                  <a:pt x="24" y="153"/>
                </a:lnTo>
                <a:lnTo>
                  <a:pt x="31" y="175"/>
                </a:lnTo>
                <a:lnTo>
                  <a:pt x="36" y="164"/>
                </a:lnTo>
                <a:lnTo>
                  <a:pt x="34" y="161"/>
                </a:lnTo>
                <a:lnTo>
                  <a:pt x="33" y="160"/>
                </a:lnTo>
                <a:lnTo>
                  <a:pt x="32" y="158"/>
                </a:lnTo>
                <a:lnTo>
                  <a:pt x="32" y="157"/>
                </a:lnTo>
                <a:lnTo>
                  <a:pt x="32" y="156"/>
                </a:lnTo>
                <a:lnTo>
                  <a:pt x="32" y="155"/>
                </a:lnTo>
                <a:lnTo>
                  <a:pt x="33" y="154"/>
                </a:lnTo>
                <a:lnTo>
                  <a:pt x="34" y="154"/>
                </a:lnTo>
                <a:lnTo>
                  <a:pt x="34" y="154"/>
                </a:lnTo>
                <a:lnTo>
                  <a:pt x="35" y="153"/>
                </a:lnTo>
                <a:lnTo>
                  <a:pt x="36" y="153"/>
                </a:lnTo>
                <a:lnTo>
                  <a:pt x="37" y="153"/>
                </a:lnTo>
                <a:lnTo>
                  <a:pt x="37" y="153"/>
                </a:lnTo>
                <a:lnTo>
                  <a:pt x="37" y="153"/>
                </a:lnTo>
                <a:lnTo>
                  <a:pt x="38" y="153"/>
                </a:lnTo>
                <a:close/>
                <a:moveTo>
                  <a:pt x="69" y="51"/>
                </a:moveTo>
                <a:lnTo>
                  <a:pt x="69" y="51"/>
                </a:lnTo>
                <a:lnTo>
                  <a:pt x="70" y="51"/>
                </a:lnTo>
                <a:lnTo>
                  <a:pt x="71" y="51"/>
                </a:lnTo>
                <a:lnTo>
                  <a:pt x="72" y="51"/>
                </a:lnTo>
                <a:lnTo>
                  <a:pt x="74" y="52"/>
                </a:lnTo>
                <a:lnTo>
                  <a:pt x="75" y="53"/>
                </a:lnTo>
                <a:lnTo>
                  <a:pt x="77" y="53"/>
                </a:lnTo>
                <a:lnTo>
                  <a:pt x="78" y="54"/>
                </a:lnTo>
                <a:lnTo>
                  <a:pt x="80" y="56"/>
                </a:lnTo>
                <a:lnTo>
                  <a:pt x="82" y="57"/>
                </a:lnTo>
                <a:lnTo>
                  <a:pt x="83" y="59"/>
                </a:lnTo>
                <a:lnTo>
                  <a:pt x="83" y="61"/>
                </a:lnTo>
                <a:lnTo>
                  <a:pt x="85" y="63"/>
                </a:lnTo>
                <a:lnTo>
                  <a:pt x="85" y="66"/>
                </a:lnTo>
                <a:lnTo>
                  <a:pt x="85" y="69"/>
                </a:lnTo>
                <a:lnTo>
                  <a:pt x="85" y="69"/>
                </a:lnTo>
                <a:lnTo>
                  <a:pt x="85" y="70"/>
                </a:lnTo>
                <a:lnTo>
                  <a:pt x="86" y="71"/>
                </a:lnTo>
                <a:lnTo>
                  <a:pt x="86" y="72"/>
                </a:lnTo>
                <a:lnTo>
                  <a:pt x="86" y="74"/>
                </a:lnTo>
                <a:lnTo>
                  <a:pt x="85" y="75"/>
                </a:lnTo>
                <a:lnTo>
                  <a:pt x="85" y="77"/>
                </a:lnTo>
                <a:lnTo>
                  <a:pt x="85" y="79"/>
                </a:lnTo>
                <a:lnTo>
                  <a:pt x="85" y="81"/>
                </a:lnTo>
                <a:lnTo>
                  <a:pt x="85" y="83"/>
                </a:lnTo>
                <a:lnTo>
                  <a:pt x="83" y="85"/>
                </a:lnTo>
                <a:lnTo>
                  <a:pt x="83" y="87"/>
                </a:lnTo>
                <a:lnTo>
                  <a:pt x="82" y="89"/>
                </a:lnTo>
                <a:lnTo>
                  <a:pt x="81" y="91"/>
                </a:lnTo>
                <a:lnTo>
                  <a:pt x="79" y="93"/>
                </a:lnTo>
                <a:lnTo>
                  <a:pt x="78" y="94"/>
                </a:lnTo>
                <a:lnTo>
                  <a:pt x="76" y="95"/>
                </a:lnTo>
                <a:lnTo>
                  <a:pt x="74" y="96"/>
                </a:lnTo>
                <a:lnTo>
                  <a:pt x="71" y="96"/>
                </a:lnTo>
                <a:lnTo>
                  <a:pt x="68" y="97"/>
                </a:lnTo>
                <a:lnTo>
                  <a:pt x="68" y="97"/>
                </a:lnTo>
                <a:lnTo>
                  <a:pt x="65" y="96"/>
                </a:lnTo>
                <a:lnTo>
                  <a:pt x="63" y="96"/>
                </a:lnTo>
                <a:lnTo>
                  <a:pt x="60" y="95"/>
                </a:lnTo>
                <a:lnTo>
                  <a:pt x="58" y="94"/>
                </a:lnTo>
                <a:lnTo>
                  <a:pt x="57" y="93"/>
                </a:lnTo>
                <a:lnTo>
                  <a:pt x="55" y="91"/>
                </a:lnTo>
                <a:lnTo>
                  <a:pt x="54" y="89"/>
                </a:lnTo>
                <a:lnTo>
                  <a:pt x="53" y="87"/>
                </a:lnTo>
                <a:lnTo>
                  <a:pt x="52" y="85"/>
                </a:lnTo>
                <a:lnTo>
                  <a:pt x="52" y="83"/>
                </a:lnTo>
                <a:lnTo>
                  <a:pt x="52" y="81"/>
                </a:lnTo>
                <a:lnTo>
                  <a:pt x="51" y="79"/>
                </a:lnTo>
                <a:lnTo>
                  <a:pt x="51" y="77"/>
                </a:lnTo>
                <a:lnTo>
                  <a:pt x="51" y="75"/>
                </a:lnTo>
                <a:lnTo>
                  <a:pt x="51" y="74"/>
                </a:lnTo>
                <a:lnTo>
                  <a:pt x="51" y="72"/>
                </a:lnTo>
                <a:lnTo>
                  <a:pt x="51" y="71"/>
                </a:lnTo>
                <a:lnTo>
                  <a:pt x="51" y="70"/>
                </a:lnTo>
                <a:lnTo>
                  <a:pt x="51" y="69"/>
                </a:lnTo>
                <a:lnTo>
                  <a:pt x="51" y="69"/>
                </a:lnTo>
                <a:lnTo>
                  <a:pt x="51" y="66"/>
                </a:lnTo>
                <a:lnTo>
                  <a:pt x="52" y="63"/>
                </a:lnTo>
                <a:lnTo>
                  <a:pt x="53" y="61"/>
                </a:lnTo>
                <a:lnTo>
                  <a:pt x="53" y="59"/>
                </a:lnTo>
                <a:lnTo>
                  <a:pt x="55" y="57"/>
                </a:lnTo>
                <a:lnTo>
                  <a:pt x="56" y="56"/>
                </a:lnTo>
                <a:lnTo>
                  <a:pt x="58" y="54"/>
                </a:lnTo>
                <a:lnTo>
                  <a:pt x="59" y="53"/>
                </a:lnTo>
                <a:lnTo>
                  <a:pt x="61" y="53"/>
                </a:lnTo>
                <a:lnTo>
                  <a:pt x="62" y="52"/>
                </a:lnTo>
                <a:lnTo>
                  <a:pt x="64" y="51"/>
                </a:lnTo>
                <a:lnTo>
                  <a:pt x="65" y="51"/>
                </a:lnTo>
                <a:lnTo>
                  <a:pt x="66" y="51"/>
                </a:lnTo>
                <a:lnTo>
                  <a:pt x="67" y="51"/>
                </a:lnTo>
                <a:lnTo>
                  <a:pt x="67" y="51"/>
                </a:lnTo>
                <a:lnTo>
                  <a:pt x="68" y="51"/>
                </a:lnTo>
                <a:lnTo>
                  <a:pt x="69" y="51"/>
                </a:lnTo>
                <a:close/>
                <a:moveTo>
                  <a:pt x="129" y="51"/>
                </a:moveTo>
                <a:lnTo>
                  <a:pt x="129" y="51"/>
                </a:lnTo>
                <a:lnTo>
                  <a:pt x="131" y="51"/>
                </a:lnTo>
                <a:lnTo>
                  <a:pt x="131" y="51"/>
                </a:lnTo>
                <a:lnTo>
                  <a:pt x="132" y="51"/>
                </a:lnTo>
                <a:lnTo>
                  <a:pt x="134" y="52"/>
                </a:lnTo>
                <a:lnTo>
                  <a:pt x="135" y="53"/>
                </a:lnTo>
                <a:lnTo>
                  <a:pt x="137" y="53"/>
                </a:lnTo>
                <a:lnTo>
                  <a:pt x="139" y="54"/>
                </a:lnTo>
                <a:lnTo>
                  <a:pt x="140" y="56"/>
                </a:lnTo>
                <a:lnTo>
                  <a:pt x="142" y="57"/>
                </a:lnTo>
                <a:lnTo>
                  <a:pt x="143" y="59"/>
                </a:lnTo>
                <a:lnTo>
                  <a:pt x="144" y="61"/>
                </a:lnTo>
                <a:lnTo>
                  <a:pt x="145" y="63"/>
                </a:lnTo>
                <a:lnTo>
                  <a:pt x="145" y="66"/>
                </a:lnTo>
                <a:lnTo>
                  <a:pt x="145" y="69"/>
                </a:lnTo>
                <a:lnTo>
                  <a:pt x="145" y="69"/>
                </a:lnTo>
                <a:lnTo>
                  <a:pt x="145" y="70"/>
                </a:lnTo>
                <a:lnTo>
                  <a:pt x="146" y="71"/>
                </a:lnTo>
                <a:lnTo>
                  <a:pt x="146" y="72"/>
                </a:lnTo>
                <a:lnTo>
                  <a:pt x="146" y="74"/>
                </a:lnTo>
                <a:lnTo>
                  <a:pt x="146" y="75"/>
                </a:lnTo>
                <a:lnTo>
                  <a:pt x="145" y="77"/>
                </a:lnTo>
                <a:lnTo>
                  <a:pt x="145" y="79"/>
                </a:lnTo>
                <a:lnTo>
                  <a:pt x="145" y="81"/>
                </a:lnTo>
                <a:lnTo>
                  <a:pt x="145" y="83"/>
                </a:lnTo>
                <a:lnTo>
                  <a:pt x="144" y="85"/>
                </a:lnTo>
                <a:lnTo>
                  <a:pt x="143" y="87"/>
                </a:lnTo>
                <a:lnTo>
                  <a:pt x="142" y="89"/>
                </a:lnTo>
                <a:lnTo>
                  <a:pt x="141" y="91"/>
                </a:lnTo>
                <a:lnTo>
                  <a:pt x="139" y="93"/>
                </a:lnTo>
                <a:lnTo>
                  <a:pt x="138" y="94"/>
                </a:lnTo>
                <a:lnTo>
                  <a:pt x="136" y="95"/>
                </a:lnTo>
                <a:lnTo>
                  <a:pt x="134" y="96"/>
                </a:lnTo>
                <a:lnTo>
                  <a:pt x="131" y="96"/>
                </a:lnTo>
                <a:lnTo>
                  <a:pt x="128" y="97"/>
                </a:lnTo>
                <a:lnTo>
                  <a:pt x="128" y="97"/>
                </a:lnTo>
                <a:lnTo>
                  <a:pt x="125" y="96"/>
                </a:lnTo>
                <a:lnTo>
                  <a:pt x="123" y="96"/>
                </a:lnTo>
                <a:lnTo>
                  <a:pt x="121" y="95"/>
                </a:lnTo>
                <a:lnTo>
                  <a:pt x="118" y="94"/>
                </a:lnTo>
                <a:lnTo>
                  <a:pt x="117" y="93"/>
                </a:lnTo>
                <a:lnTo>
                  <a:pt x="115" y="91"/>
                </a:lnTo>
                <a:lnTo>
                  <a:pt x="114" y="89"/>
                </a:lnTo>
                <a:lnTo>
                  <a:pt x="113" y="87"/>
                </a:lnTo>
                <a:lnTo>
                  <a:pt x="113" y="85"/>
                </a:lnTo>
                <a:lnTo>
                  <a:pt x="112" y="83"/>
                </a:lnTo>
                <a:lnTo>
                  <a:pt x="112" y="81"/>
                </a:lnTo>
                <a:lnTo>
                  <a:pt x="111" y="79"/>
                </a:lnTo>
                <a:lnTo>
                  <a:pt x="111" y="77"/>
                </a:lnTo>
                <a:lnTo>
                  <a:pt x="111" y="75"/>
                </a:lnTo>
                <a:lnTo>
                  <a:pt x="111" y="74"/>
                </a:lnTo>
                <a:lnTo>
                  <a:pt x="111" y="72"/>
                </a:lnTo>
                <a:lnTo>
                  <a:pt x="111" y="71"/>
                </a:lnTo>
                <a:lnTo>
                  <a:pt x="111" y="70"/>
                </a:lnTo>
                <a:lnTo>
                  <a:pt x="111" y="69"/>
                </a:lnTo>
                <a:lnTo>
                  <a:pt x="111" y="69"/>
                </a:lnTo>
                <a:lnTo>
                  <a:pt x="111" y="66"/>
                </a:lnTo>
                <a:lnTo>
                  <a:pt x="112" y="63"/>
                </a:lnTo>
                <a:lnTo>
                  <a:pt x="113" y="61"/>
                </a:lnTo>
                <a:lnTo>
                  <a:pt x="113" y="59"/>
                </a:lnTo>
                <a:lnTo>
                  <a:pt x="115" y="57"/>
                </a:lnTo>
                <a:lnTo>
                  <a:pt x="116" y="56"/>
                </a:lnTo>
                <a:lnTo>
                  <a:pt x="118" y="54"/>
                </a:lnTo>
                <a:lnTo>
                  <a:pt x="119" y="53"/>
                </a:lnTo>
                <a:lnTo>
                  <a:pt x="121" y="53"/>
                </a:lnTo>
                <a:lnTo>
                  <a:pt x="123" y="52"/>
                </a:lnTo>
                <a:lnTo>
                  <a:pt x="124" y="51"/>
                </a:lnTo>
                <a:lnTo>
                  <a:pt x="125" y="51"/>
                </a:lnTo>
                <a:lnTo>
                  <a:pt x="126" y="51"/>
                </a:lnTo>
                <a:lnTo>
                  <a:pt x="127" y="51"/>
                </a:lnTo>
                <a:lnTo>
                  <a:pt x="127" y="51"/>
                </a:lnTo>
                <a:lnTo>
                  <a:pt x="128" y="51"/>
                </a:lnTo>
                <a:lnTo>
                  <a:pt x="129" y="51"/>
                </a:lnTo>
                <a:close/>
                <a:moveTo>
                  <a:pt x="189" y="51"/>
                </a:moveTo>
                <a:lnTo>
                  <a:pt x="189" y="51"/>
                </a:lnTo>
                <a:lnTo>
                  <a:pt x="190" y="51"/>
                </a:lnTo>
                <a:lnTo>
                  <a:pt x="191" y="51"/>
                </a:lnTo>
                <a:lnTo>
                  <a:pt x="192" y="51"/>
                </a:lnTo>
                <a:lnTo>
                  <a:pt x="194" y="52"/>
                </a:lnTo>
                <a:lnTo>
                  <a:pt x="195" y="53"/>
                </a:lnTo>
                <a:lnTo>
                  <a:pt x="197" y="53"/>
                </a:lnTo>
                <a:lnTo>
                  <a:pt x="198" y="54"/>
                </a:lnTo>
                <a:lnTo>
                  <a:pt x="200" y="56"/>
                </a:lnTo>
                <a:lnTo>
                  <a:pt x="202" y="57"/>
                </a:lnTo>
                <a:lnTo>
                  <a:pt x="203" y="59"/>
                </a:lnTo>
                <a:lnTo>
                  <a:pt x="203" y="61"/>
                </a:lnTo>
                <a:lnTo>
                  <a:pt x="205" y="63"/>
                </a:lnTo>
                <a:lnTo>
                  <a:pt x="205" y="66"/>
                </a:lnTo>
                <a:lnTo>
                  <a:pt x="205" y="69"/>
                </a:lnTo>
                <a:lnTo>
                  <a:pt x="205" y="69"/>
                </a:lnTo>
                <a:lnTo>
                  <a:pt x="205" y="70"/>
                </a:lnTo>
                <a:lnTo>
                  <a:pt x="206" y="71"/>
                </a:lnTo>
                <a:lnTo>
                  <a:pt x="206" y="72"/>
                </a:lnTo>
                <a:lnTo>
                  <a:pt x="206" y="74"/>
                </a:lnTo>
                <a:lnTo>
                  <a:pt x="205" y="75"/>
                </a:lnTo>
                <a:lnTo>
                  <a:pt x="205" y="77"/>
                </a:lnTo>
                <a:lnTo>
                  <a:pt x="205" y="79"/>
                </a:lnTo>
                <a:lnTo>
                  <a:pt x="205" y="81"/>
                </a:lnTo>
                <a:lnTo>
                  <a:pt x="205" y="83"/>
                </a:lnTo>
                <a:lnTo>
                  <a:pt x="204" y="85"/>
                </a:lnTo>
                <a:lnTo>
                  <a:pt x="203" y="87"/>
                </a:lnTo>
                <a:lnTo>
                  <a:pt x="202" y="89"/>
                </a:lnTo>
                <a:lnTo>
                  <a:pt x="201" y="91"/>
                </a:lnTo>
                <a:lnTo>
                  <a:pt x="199" y="93"/>
                </a:lnTo>
                <a:lnTo>
                  <a:pt x="198" y="94"/>
                </a:lnTo>
                <a:lnTo>
                  <a:pt x="195" y="95"/>
                </a:lnTo>
                <a:lnTo>
                  <a:pt x="194" y="96"/>
                </a:lnTo>
                <a:lnTo>
                  <a:pt x="191" y="96"/>
                </a:lnTo>
                <a:lnTo>
                  <a:pt x="188" y="97"/>
                </a:lnTo>
                <a:lnTo>
                  <a:pt x="188" y="97"/>
                </a:lnTo>
                <a:lnTo>
                  <a:pt x="185" y="96"/>
                </a:lnTo>
                <a:lnTo>
                  <a:pt x="183" y="96"/>
                </a:lnTo>
                <a:lnTo>
                  <a:pt x="180" y="95"/>
                </a:lnTo>
                <a:lnTo>
                  <a:pt x="178" y="94"/>
                </a:lnTo>
                <a:lnTo>
                  <a:pt x="177" y="93"/>
                </a:lnTo>
                <a:lnTo>
                  <a:pt x="175" y="91"/>
                </a:lnTo>
                <a:lnTo>
                  <a:pt x="174" y="89"/>
                </a:lnTo>
                <a:lnTo>
                  <a:pt x="173" y="87"/>
                </a:lnTo>
                <a:lnTo>
                  <a:pt x="173" y="85"/>
                </a:lnTo>
                <a:lnTo>
                  <a:pt x="172" y="83"/>
                </a:lnTo>
                <a:lnTo>
                  <a:pt x="172" y="81"/>
                </a:lnTo>
                <a:lnTo>
                  <a:pt x="171" y="79"/>
                </a:lnTo>
                <a:lnTo>
                  <a:pt x="171" y="77"/>
                </a:lnTo>
                <a:lnTo>
                  <a:pt x="171" y="75"/>
                </a:lnTo>
                <a:lnTo>
                  <a:pt x="171" y="74"/>
                </a:lnTo>
                <a:lnTo>
                  <a:pt x="171" y="72"/>
                </a:lnTo>
                <a:lnTo>
                  <a:pt x="171" y="71"/>
                </a:lnTo>
                <a:lnTo>
                  <a:pt x="171" y="70"/>
                </a:lnTo>
                <a:lnTo>
                  <a:pt x="171" y="69"/>
                </a:lnTo>
                <a:lnTo>
                  <a:pt x="171" y="69"/>
                </a:lnTo>
                <a:lnTo>
                  <a:pt x="171" y="66"/>
                </a:lnTo>
                <a:lnTo>
                  <a:pt x="172" y="63"/>
                </a:lnTo>
                <a:lnTo>
                  <a:pt x="173" y="61"/>
                </a:lnTo>
                <a:lnTo>
                  <a:pt x="173" y="59"/>
                </a:lnTo>
                <a:lnTo>
                  <a:pt x="175" y="57"/>
                </a:lnTo>
                <a:lnTo>
                  <a:pt x="177" y="56"/>
                </a:lnTo>
                <a:lnTo>
                  <a:pt x="178" y="54"/>
                </a:lnTo>
                <a:lnTo>
                  <a:pt x="180" y="53"/>
                </a:lnTo>
                <a:lnTo>
                  <a:pt x="181" y="53"/>
                </a:lnTo>
                <a:lnTo>
                  <a:pt x="182" y="52"/>
                </a:lnTo>
                <a:lnTo>
                  <a:pt x="184" y="51"/>
                </a:lnTo>
                <a:lnTo>
                  <a:pt x="185" y="51"/>
                </a:lnTo>
                <a:lnTo>
                  <a:pt x="186" y="51"/>
                </a:lnTo>
                <a:lnTo>
                  <a:pt x="187" y="51"/>
                </a:lnTo>
                <a:lnTo>
                  <a:pt x="188" y="51"/>
                </a:lnTo>
                <a:lnTo>
                  <a:pt x="188" y="51"/>
                </a:lnTo>
                <a:lnTo>
                  <a:pt x="189" y="51"/>
                </a:lnTo>
                <a:close/>
                <a:moveTo>
                  <a:pt x="98" y="0"/>
                </a:moveTo>
                <a:lnTo>
                  <a:pt x="99" y="0"/>
                </a:lnTo>
                <a:lnTo>
                  <a:pt x="100" y="0"/>
                </a:lnTo>
                <a:lnTo>
                  <a:pt x="101" y="1"/>
                </a:lnTo>
                <a:lnTo>
                  <a:pt x="102" y="1"/>
                </a:lnTo>
                <a:lnTo>
                  <a:pt x="104" y="1"/>
                </a:lnTo>
                <a:lnTo>
                  <a:pt x="105" y="2"/>
                </a:lnTo>
                <a:lnTo>
                  <a:pt x="107" y="3"/>
                </a:lnTo>
                <a:lnTo>
                  <a:pt x="108" y="4"/>
                </a:lnTo>
                <a:lnTo>
                  <a:pt x="110" y="4"/>
                </a:lnTo>
                <a:lnTo>
                  <a:pt x="111" y="6"/>
                </a:lnTo>
                <a:lnTo>
                  <a:pt x="112" y="8"/>
                </a:lnTo>
                <a:lnTo>
                  <a:pt x="113" y="10"/>
                </a:lnTo>
                <a:lnTo>
                  <a:pt x="114" y="12"/>
                </a:lnTo>
                <a:lnTo>
                  <a:pt x="115" y="15"/>
                </a:lnTo>
                <a:lnTo>
                  <a:pt x="115" y="19"/>
                </a:lnTo>
                <a:lnTo>
                  <a:pt x="115" y="19"/>
                </a:lnTo>
                <a:lnTo>
                  <a:pt x="115" y="19"/>
                </a:lnTo>
                <a:lnTo>
                  <a:pt x="115" y="20"/>
                </a:lnTo>
                <a:lnTo>
                  <a:pt x="115" y="21"/>
                </a:lnTo>
                <a:lnTo>
                  <a:pt x="115" y="23"/>
                </a:lnTo>
                <a:lnTo>
                  <a:pt x="115" y="24"/>
                </a:lnTo>
                <a:lnTo>
                  <a:pt x="115" y="26"/>
                </a:lnTo>
                <a:lnTo>
                  <a:pt x="115" y="28"/>
                </a:lnTo>
                <a:lnTo>
                  <a:pt x="114" y="30"/>
                </a:lnTo>
                <a:lnTo>
                  <a:pt x="114" y="32"/>
                </a:lnTo>
                <a:lnTo>
                  <a:pt x="113" y="34"/>
                </a:lnTo>
                <a:lnTo>
                  <a:pt x="112" y="36"/>
                </a:lnTo>
                <a:lnTo>
                  <a:pt x="112" y="38"/>
                </a:lnTo>
                <a:lnTo>
                  <a:pt x="110" y="40"/>
                </a:lnTo>
                <a:lnTo>
                  <a:pt x="108" y="42"/>
                </a:lnTo>
                <a:lnTo>
                  <a:pt x="107" y="43"/>
                </a:lnTo>
                <a:lnTo>
                  <a:pt x="105" y="45"/>
                </a:lnTo>
                <a:lnTo>
                  <a:pt x="103" y="45"/>
                </a:lnTo>
                <a:lnTo>
                  <a:pt x="101" y="46"/>
                </a:lnTo>
                <a:lnTo>
                  <a:pt x="97" y="46"/>
                </a:lnTo>
                <a:lnTo>
                  <a:pt x="97" y="46"/>
                </a:lnTo>
                <a:lnTo>
                  <a:pt x="94" y="46"/>
                </a:lnTo>
                <a:lnTo>
                  <a:pt x="92" y="45"/>
                </a:lnTo>
                <a:lnTo>
                  <a:pt x="90" y="45"/>
                </a:lnTo>
                <a:lnTo>
                  <a:pt x="88" y="43"/>
                </a:lnTo>
                <a:lnTo>
                  <a:pt x="86" y="42"/>
                </a:lnTo>
                <a:lnTo>
                  <a:pt x="85" y="40"/>
                </a:lnTo>
                <a:lnTo>
                  <a:pt x="83" y="38"/>
                </a:lnTo>
                <a:lnTo>
                  <a:pt x="83" y="36"/>
                </a:lnTo>
                <a:lnTo>
                  <a:pt x="82" y="34"/>
                </a:lnTo>
                <a:lnTo>
                  <a:pt x="81" y="32"/>
                </a:lnTo>
                <a:lnTo>
                  <a:pt x="81" y="30"/>
                </a:lnTo>
                <a:lnTo>
                  <a:pt x="80" y="28"/>
                </a:lnTo>
                <a:lnTo>
                  <a:pt x="80" y="26"/>
                </a:lnTo>
                <a:lnTo>
                  <a:pt x="80" y="24"/>
                </a:lnTo>
                <a:lnTo>
                  <a:pt x="80" y="23"/>
                </a:lnTo>
                <a:lnTo>
                  <a:pt x="80" y="21"/>
                </a:lnTo>
                <a:lnTo>
                  <a:pt x="80" y="20"/>
                </a:lnTo>
                <a:lnTo>
                  <a:pt x="80" y="19"/>
                </a:lnTo>
                <a:lnTo>
                  <a:pt x="80" y="19"/>
                </a:lnTo>
                <a:lnTo>
                  <a:pt x="80" y="19"/>
                </a:lnTo>
                <a:lnTo>
                  <a:pt x="80" y="15"/>
                </a:lnTo>
                <a:lnTo>
                  <a:pt x="81" y="12"/>
                </a:lnTo>
                <a:lnTo>
                  <a:pt x="82" y="10"/>
                </a:lnTo>
                <a:lnTo>
                  <a:pt x="83" y="8"/>
                </a:lnTo>
                <a:lnTo>
                  <a:pt x="84" y="6"/>
                </a:lnTo>
                <a:lnTo>
                  <a:pt x="86" y="5"/>
                </a:lnTo>
                <a:lnTo>
                  <a:pt x="87" y="4"/>
                </a:lnTo>
                <a:lnTo>
                  <a:pt x="89" y="3"/>
                </a:lnTo>
                <a:lnTo>
                  <a:pt x="90" y="2"/>
                </a:lnTo>
                <a:lnTo>
                  <a:pt x="92" y="1"/>
                </a:lnTo>
                <a:lnTo>
                  <a:pt x="93" y="1"/>
                </a:lnTo>
                <a:lnTo>
                  <a:pt x="94" y="1"/>
                </a:lnTo>
                <a:lnTo>
                  <a:pt x="96" y="0"/>
                </a:lnTo>
                <a:lnTo>
                  <a:pt x="96" y="0"/>
                </a:lnTo>
                <a:lnTo>
                  <a:pt x="97" y="0"/>
                </a:lnTo>
                <a:lnTo>
                  <a:pt x="97" y="0"/>
                </a:lnTo>
                <a:lnTo>
                  <a:pt x="98" y="0"/>
                </a:lnTo>
                <a:close/>
                <a:moveTo>
                  <a:pt x="158" y="0"/>
                </a:moveTo>
                <a:lnTo>
                  <a:pt x="159" y="0"/>
                </a:lnTo>
                <a:lnTo>
                  <a:pt x="160" y="0"/>
                </a:lnTo>
                <a:lnTo>
                  <a:pt x="161" y="1"/>
                </a:lnTo>
                <a:lnTo>
                  <a:pt x="162" y="1"/>
                </a:lnTo>
                <a:lnTo>
                  <a:pt x="164" y="1"/>
                </a:lnTo>
                <a:lnTo>
                  <a:pt x="165" y="2"/>
                </a:lnTo>
                <a:lnTo>
                  <a:pt x="167" y="3"/>
                </a:lnTo>
                <a:lnTo>
                  <a:pt x="168" y="4"/>
                </a:lnTo>
                <a:lnTo>
                  <a:pt x="169" y="4"/>
                </a:lnTo>
                <a:lnTo>
                  <a:pt x="171" y="6"/>
                </a:lnTo>
                <a:lnTo>
                  <a:pt x="172" y="8"/>
                </a:lnTo>
                <a:lnTo>
                  <a:pt x="173" y="10"/>
                </a:lnTo>
                <a:lnTo>
                  <a:pt x="174" y="12"/>
                </a:lnTo>
                <a:lnTo>
                  <a:pt x="175" y="15"/>
                </a:lnTo>
                <a:lnTo>
                  <a:pt x="175" y="19"/>
                </a:lnTo>
                <a:lnTo>
                  <a:pt x="175" y="19"/>
                </a:lnTo>
                <a:lnTo>
                  <a:pt x="175" y="19"/>
                </a:lnTo>
                <a:lnTo>
                  <a:pt x="175" y="20"/>
                </a:lnTo>
                <a:lnTo>
                  <a:pt x="175" y="21"/>
                </a:lnTo>
                <a:lnTo>
                  <a:pt x="175" y="23"/>
                </a:lnTo>
                <a:lnTo>
                  <a:pt x="175" y="24"/>
                </a:lnTo>
                <a:lnTo>
                  <a:pt x="175" y="26"/>
                </a:lnTo>
                <a:lnTo>
                  <a:pt x="175" y="28"/>
                </a:lnTo>
                <a:lnTo>
                  <a:pt x="174" y="30"/>
                </a:lnTo>
                <a:lnTo>
                  <a:pt x="174" y="32"/>
                </a:lnTo>
                <a:lnTo>
                  <a:pt x="173" y="34"/>
                </a:lnTo>
                <a:lnTo>
                  <a:pt x="172" y="36"/>
                </a:lnTo>
                <a:lnTo>
                  <a:pt x="172" y="38"/>
                </a:lnTo>
                <a:lnTo>
                  <a:pt x="170" y="40"/>
                </a:lnTo>
                <a:lnTo>
                  <a:pt x="169" y="42"/>
                </a:lnTo>
                <a:lnTo>
                  <a:pt x="167" y="43"/>
                </a:lnTo>
                <a:lnTo>
                  <a:pt x="166" y="45"/>
                </a:lnTo>
                <a:lnTo>
                  <a:pt x="163" y="45"/>
                </a:lnTo>
                <a:lnTo>
                  <a:pt x="161" y="46"/>
                </a:lnTo>
                <a:lnTo>
                  <a:pt x="158" y="46"/>
                </a:lnTo>
                <a:lnTo>
                  <a:pt x="158" y="46"/>
                </a:lnTo>
                <a:lnTo>
                  <a:pt x="154" y="46"/>
                </a:lnTo>
                <a:lnTo>
                  <a:pt x="152" y="45"/>
                </a:lnTo>
                <a:lnTo>
                  <a:pt x="150" y="45"/>
                </a:lnTo>
                <a:lnTo>
                  <a:pt x="148" y="43"/>
                </a:lnTo>
                <a:lnTo>
                  <a:pt x="147" y="42"/>
                </a:lnTo>
                <a:lnTo>
                  <a:pt x="145" y="40"/>
                </a:lnTo>
                <a:lnTo>
                  <a:pt x="144" y="38"/>
                </a:lnTo>
                <a:lnTo>
                  <a:pt x="143" y="36"/>
                </a:lnTo>
                <a:lnTo>
                  <a:pt x="142" y="34"/>
                </a:lnTo>
                <a:lnTo>
                  <a:pt x="142" y="32"/>
                </a:lnTo>
                <a:lnTo>
                  <a:pt x="141" y="30"/>
                </a:lnTo>
                <a:lnTo>
                  <a:pt x="141" y="28"/>
                </a:lnTo>
                <a:lnTo>
                  <a:pt x="140" y="26"/>
                </a:lnTo>
                <a:lnTo>
                  <a:pt x="140" y="24"/>
                </a:lnTo>
                <a:lnTo>
                  <a:pt x="140" y="23"/>
                </a:lnTo>
                <a:lnTo>
                  <a:pt x="140" y="21"/>
                </a:lnTo>
                <a:lnTo>
                  <a:pt x="140" y="20"/>
                </a:lnTo>
                <a:lnTo>
                  <a:pt x="140" y="19"/>
                </a:lnTo>
                <a:lnTo>
                  <a:pt x="140" y="19"/>
                </a:lnTo>
                <a:lnTo>
                  <a:pt x="140" y="19"/>
                </a:lnTo>
                <a:lnTo>
                  <a:pt x="141" y="15"/>
                </a:lnTo>
                <a:lnTo>
                  <a:pt x="141" y="12"/>
                </a:lnTo>
                <a:lnTo>
                  <a:pt x="142" y="10"/>
                </a:lnTo>
                <a:lnTo>
                  <a:pt x="143" y="8"/>
                </a:lnTo>
                <a:lnTo>
                  <a:pt x="145" y="6"/>
                </a:lnTo>
                <a:lnTo>
                  <a:pt x="146" y="5"/>
                </a:lnTo>
                <a:lnTo>
                  <a:pt x="147" y="4"/>
                </a:lnTo>
                <a:lnTo>
                  <a:pt x="149" y="3"/>
                </a:lnTo>
                <a:lnTo>
                  <a:pt x="150" y="2"/>
                </a:lnTo>
                <a:lnTo>
                  <a:pt x="151" y="1"/>
                </a:lnTo>
                <a:lnTo>
                  <a:pt x="153" y="1"/>
                </a:lnTo>
                <a:lnTo>
                  <a:pt x="154" y="1"/>
                </a:lnTo>
                <a:lnTo>
                  <a:pt x="156" y="0"/>
                </a:lnTo>
                <a:lnTo>
                  <a:pt x="156" y="0"/>
                </a:lnTo>
                <a:lnTo>
                  <a:pt x="157" y="0"/>
                </a:lnTo>
                <a:lnTo>
                  <a:pt x="158" y="0"/>
                </a:lnTo>
                <a:lnTo>
                  <a:pt x="158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04" tIns="45702" rIns="91404" bIns="45702" numCol="1" anchor="t" anchorCtr="0" compatLnSpc="1">
            <a:prstTxWarp prst="textNoShape">
              <a:avLst/>
            </a:prstTxWarp>
          </a:bodyPr>
          <a:lstStyle/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endParaRPr lang="zh-CN" altLang="en-US" sz="1799">
              <a:solidFill>
                <a:srgbClr val="000000"/>
              </a:solidFill>
              <a:latin typeface="思源黑体 Normal" panose="020B0400000000000000" pitchFamily="34" charset="-122"/>
              <a:ea typeface="思源黑体 Normal" panose="020B0400000000000000" pitchFamily="34" charset="-122"/>
            </a:endParaRPr>
          </a:p>
        </p:txBody>
      </p:sp>
      <p:sp>
        <p:nvSpPr>
          <p:cNvPr id="3" name="613131">
            <a:extLst>
              <a:ext uri="{FF2B5EF4-FFF2-40B4-BE49-F238E27FC236}">
                <a16:creationId xmlns:a16="http://schemas.microsoft.com/office/drawing/2014/main" id="{5A951BD2-8F5A-FB9E-55C8-39825A54DD30}"/>
              </a:ext>
            </a:extLst>
          </p:cNvPr>
          <p:cNvSpPr/>
          <p:nvPr/>
        </p:nvSpPr>
        <p:spPr>
          <a:xfrm>
            <a:off x="4547507" y="1034960"/>
            <a:ext cx="3570209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914034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400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主播人设作用</a:t>
            </a:r>
          </a:p>
        </p:txBody>
      </p:sp>
      <p:sp>
        <p:nvSpPr>
          <p:cNvPr id="4" name="984114">
            <a:extLst>
              <a:ext uri="{FF2B5EF4-FFF2-40B4-BE49-F238E27FC236}">
                <a16:creationId xmlns:a16="http://schemas.microsoft.com/office/drawing/2014/main" id="{8115E3DD-FBF9-6FBC-22D0-E414025B5CA7}"/>
              </a:ext>
            </a:extLst>
          </p:cNvPr>
          <p:cNvSpPr/>
          <p:nvPr/>
        </p:nvSpPr>
        <p:spPr>
          <a:xfrm>
            <a:off x="8510635" y="3043783"/>
            <a:ext cx="2368707" cy="11745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defTabSz="914034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 dirty="0">
                <a:solidFill>
                  <a:srgbClr val="000000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sym typeface="+mn-lt"/>
              </a:rPr>
              <a:t>开播流量：高</a:t>
            </a:r>
            <a:endParaRPr lang="en-US" altLang="zh-CN" sz="2000" dirty="0">
              <a:solidFill>
                <a:srgbClr val="000000"/>
              </a:solidFill>
              <a:latin typeface="思源黑体 Normal" panose="020B0400000000000000" pitchFamily="34" charset="-122"/>
              <a:ea typeface="思源黑体 Normal" panose="020B0400000000000000" pitchFamily="34" charset="-122"/>
              <a:sym typeface="+mn-lt"/>
            </a:endParaRPr>
          </a:p>
          <a:p>
            <a:pPr algn="just" defTabSz="914034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 dirty="0">
                <a:solidFill>
                  <a:srgbClr val="000000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sym typeface="+mn-lt"/>
              </a:rPr>
              <a:t>粉丝粘性：高</a:t>
            </a:r>
            <a:endParaRPr lang="en-US" altLang="zh-CN" sz="2000" dirty="0">
              <a:solidFill>
                <a:srgbClr val="000000"/>
              </a:solidFill>
              <a:latin typeface="思源黑体 Normal" panose="020B0400000000000000" pitchFamily="34" charset="-122"/>
              <a:ea typeface="思源黑体 Normal" panose="020B0400000000000000" pitchFamily="34" charset="-122"/>
              <a:sym typeface="+mn-lt"/>
            </a:endParaRPr>
          </a:p>
          <a:p>
            <a:pPr algn="just" defTabSz="914034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 dirty="0">
                <a:solidFill>
                  <a:srgbClr val="000000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sym typeface="+mn-lt"/>
              </a:rPr>
              <a:t>复购频率：高</a:t>
            </a:r>
          </a:p>
        </p:txBody>
      </p:sp>
    </p:spTree>
    <p:extLst>
      <p:ext uri="{BB962C8B-B14F-4D97-AF65-F5344CB8AC3E}">
        <p14:creationId xmlns:p14="http://schemas.microsoft.com/office/powerpoint/2010/main" val="456574397"/>
      </p:ext>
    </p:extLst>
  </p:cSld>
  <p:clrMapOvr>
    <a:masterClrMapping/>
  </p:clrMapOvr>
  <p:transition spd="slow">
    <p:wipe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4" name="006538">
            <a:extLst>
              <a:ext uri="{FF2B5EF4-FFF2-40B4-BE49-F238E27FC236}">
                <a16:creationId xmlns:a16="http://schemas.microsoft.com/office/drawing/2014/main" id="{6E90F562-81EF-4356-B1F9-D06CE244C47D}"/>
              </a:ext>
            </a:extLst>
          </p:cNvPr>
          <p:cNvGrpSpPr/>
          <p:nvPr/>
        </p:nvGrpSpPr>
        <p:grpSpPr>
          <a:xfrm>
            <a:off x="1476350" y="1588303"/>
            <a:ext cx="4458626" cy="2090610"/>
            <a:chOff x="1040072" y="1336757"/>
            <a:chExt cx="4897157" cy="2092244"/>
          </a:xfrm>
        </p:grpSpPr>
        <p:sp>
          <p:nvSpPr>
            <p:cNvPr id="135" name="矩形: 圆角 134">
              <a:extLst>
                <a:ext uri="{FF2B5EF4-FFF2-40B4-BE49-F238E27FC236}">
                  <a16:creationId xmlns:a16="http://schemas.microsoft.com/office/drawing/2014/main" id="{B9A82C68-8CDB-4CC6-9A03-E00F9B250ED1}"/>
                </a:ext>
              </a:extLst>
            </p:cNvPr>
            <p:cNvSpPr/>
            <p:nvPr/>
          </p:nvSpPr>
          <p:spPr bwMode="auto">
            <a:xfrm>
              <a:off x="1040072" y="1336757"/>
              <a:ext cx="4897157" cy="2092243"/>
            </a:xfrm>
            <a:prstGeom prst="roundRect">
              <a:avLst>
                <a:gd name="adj" fmla="val 9888"/>
              </a:avLst>
            </a:prstGeom>
            <a:solidFill>
              <a:schemeClr val="bg1"/>
            </a:solidFill>
            <a:ln w="9525" cap="flat" cmpd="sng" algn="ctr">
              <a:solidFill>
                <a:schemeClr val="bg1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368" tIns="45684" rIns="91368" bIns="45684" numCol="1" rtlCol="0" anchor="t" anchorCtr="0" compatLnSpc="1">
              <a:prstTxWarp prst="textNoShape">
                <a:avLst/>
              </a:prstTxWarp>
            </a:bodyPr>
            <a:lstStyle/>
            <a:p>
              <a:pPr defTabSz="913668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798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  <p:sp>
          <p:nvSpPr>
            <p:cNvPr id="136" name="任意多边形: 形状 135">
              <a:extLst>
                <a:ext uri="{FF2B5EF4-FFF2-40B4-BE49-F238E27FC236}">
                  <a16:creationId xmlns:a16="http://schemas.microsoft.com/office/drawing/2014/main" id="{4688145B-4015-44E9-8950-BE707859FCF4}"/>
                </a:ext>
              </a:extLst>
            </p:cNvPr>
            <p:cNvSpPr/>
            <p:nvPr/>
          </p:nvSpPr>
          <p:spPr bwMode="auto">
            <a:xfrm>
              <a:off x="5718927" y="1336758"/>
              <a:ext cx="217003" cy="2092243"/>
            </a:xfrm>
            <a:custGeom>
              <a:avLst/>
              <a:gdLst>
                <a:gd name="connsiteX0" fmla="*/ 0 w 217003"/>
                <a:gd name="connsiteY0" fmla="*/ 0 h 2092243"/>
                <a:gd name="connsiteX1" fmla="*/ 10122 w 217003"/>
                <a:gd name="connsiteY1" fmla="*/ 0 h 2092243"/>
                <a:gd name="connsiteX2" fmla="*/ 217003 w 217003"/>
                <a:gd name="connsiteY2" fmla="*/ 206881 h 2092243"/>
                <a:gd name="connsiteX3" fmla="*/ 217003 w 217003"/>
                <a:gd name="connsiteY3" fmla="*/ 1885362 h 2092243"/>
                <a:gd name="connsiteX4" fmla="*/ 10122 w 217003"/>
                <a:gd name="connsiteY4" fmla="*/ 2092243 h 2092243"/>
                <a:gd name="connsiteX5" fmla="*/ 0 w 217003"/>
                <a:gd name="connsiteY5" fmla="*/ 2092243 h 2092243"/>
                <a:gd name="connsiteX6" fmla="*/ 0 w 217003"/>
                <a:gd name="connsiteY6" fmla="*/ 0 h 20922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7003" h="2092243">
                  <a:moveTo>
                    <a:pt x="0" y="0"/>
                  </a:moveTo>
                  <a:lnTo>
                    <a:pt x="10122" y="0"/>
                  </a:lnTo>
                  <a:cubicBezTo>
                    <a:pt x="124379" y="0"/>
                    <a:pt x="217003" y="92624"/>
                    <a:pt x="217003" y="206881"/>
                  </a:cubicBezTo>
                  <a:lnTo>
                    <a:pt x="217003" y="1885362"/>
                  </a:lnTo>
                  <a:cubicBezTo>
                    <a:pt x="217003" y="1999619"/>
                    <a:pt x="124379" y="2092243"/>
                    <a:pt x="10122" y="2092243"/>
                  </a:cubicBezTo>
                  <a:lnTo>
                    <a:pt x="0" y="209224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760D9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368" tIns="45684" rIns="91368" bIns="45684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pPr defTabSz="913668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798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</p:grpSp>
      <p:sp>
        <p:nvSpPr>
          <p:cNvPr id="137" name="378968">
            <a:extLst>
              <a:ext uri="{FF2B5EF4-FFF2-40B4-BE49-F238E27FC236}">
                <a16:creationId xmlns:a16="http://schemas.microsoft.com/office/drawing/2014/main" id="{D184A98C-5991-4A64-A754-A8F857B3513E}"/>
              </a:ext>
            </a:extLst>
          </p:cNvPr>
          <p:cNvSpPr/>
          <p:nvPr/>
        </p:nvSpPr>
        <p:spPr>
          <a:xfrm>
            <a:off x="2048592" y="1787327"/>
            <a:ext cx="3934328" cy="399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999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导购促销类：提供专业消费意见</a:t>
            </a:r>
          </a:p>
        </p:txBody>
      </p:sp>
      <p:sp>
        <p:nvSpPr>
          <p:cNvPr id="138" name="740388">
            <a:extLst>
              <a:ext uri="{FF2B5EF4-FFF2-40B4-BE49-F238E27FC236}">
                <a16:creationId xmlns:a16="http://schemas.microsoft.com/office/drawing/2014/main" id="{260E4A25-7C9C-4843-BF20-CB40F5911EAA}"/>
              </a:ext>
            </a:extLst>
          </p:cNvPr>
          <p:cNvSpPr/>
          <p:nvPr/>
        </p:nvSpPr>
        <p:spPr>
          <a:xfrm>
            <a:off x="1495180" y="2250575"/>
            <a:ext cx="4193099" cy="12476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defTabSz="914034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598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sym typeface="+mn-lt"/>
              </a:rPr>
              <a:t>导购促销类人设最大的价值在于帮助用户缩短消费决策时间。打造导购促销类人设，主播所推荐的商品必须极具性价比和专业度，主播必须对产品卖点和用户需求非常了解。</a:t>
            </a:r>
          </a:p>
        </p:txBody>
      </p:sp>
      <p:grpSp>
        <p:nvGrpSpPr>
          <p:cNvPr id="139" name="584569">
            <a:extLst>
              <a:ext uri="{FF2B5EF4-FFF2-40B4-BE49-F238E27FC236}">
                <a16:creationId xmlns:a16="http://schemas.microsoft.com/office/drawing/2014/main" id="{5E157405-1C6B-4176-B7C5-1C7301040F30}"/>
              </a:ext>
            </a:extLst>
          </p:cNvPr>
          <p:cNvGrpSpPr/>
          <p:nvPr/>
        </p:nvGrpSpPr>
        <p:grpSpPr>
          <a:xfrm>
            <a:off x="1331669" y="1554910"/>
            <a:ext cx="726507" cy="595734"/>
            <a:chOff x="5159375" y="693738"/>
            <a:chExt cx="476251" cy="390525"/>
          </a:xfrm>
        </p:grpSpPr>
        <p:sp>
          <p:nvSpPr>
            <p:cNvPr id="140" name="Freeform 5">
              <a:extLst>
                <a:ext uri="{FF2B5EF4-FFF2-40B4-BE49-F238E27FC236}">
                  <a16:creationId xmlns:a16="http://schemas.microsoft.com/office/drawing/2014/main" id="{9F50CDD8-1D41-40DA-A55C-6BDAD038F17B}"/>
                </a:ext>
              </a:extLst>
            </p:cNvPr>
            <p:cNvSpPr>
              <a:spLocks/>
            </p:cNvSpPr>
            <p:nvPr/>
          </p:nvSpPr>
          <p:spPr bwMode="auto">
            <a:xfrm>
              <a:off x="5159375" y="693738"/>
              <a:ext cx="465138" cy="23813"/>
            </a:xfrm>
            <a:custGeom>
              <a:avLst/>
              <a:gdLst>
                <a:gd name="T0" fmla="*/ 0 w 1277"/>
                <a:gd name="T1" fmla="*/ 66 h 66"/>
                <a:gd name="T2" fmla="*/ 1221 w 1277"/>
                <a:gd name="T3" fmla="*/ 66 h 66"/>
                <a:gd name="T4" fmla="*/ 1277 w 1277"/>
                <a:gd name="T5" fmla="*/ 0 h 66"/>
                <a:gd name="T6" fmla="*/ 56 w 1277"/>
                <a:gd name="T7" fmla="*/ 0 h 66"/>
                <a:gd name="T8" fmla="*/ 0 w 1277"/>
                <a:gd name="T9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7" h="66">
                  <a:moveTo>
                    <a:pt x="0" y="66"/>
                  </a:moveTo>
                  <a:cubicBezTo>
                    <a:pt x="384" y="66"/>
                    <a:pt x="837" y="66"/>
                    <a:pt x="1221" y="66"/>
                  </a:cubicBezTo>
                  <a:cubicBezTo>
                    <a:pt x="1234" y="34"/>
                    <a:pt x="1248" y="10"/>
                    <a:pt x="1277" y="0"/>
                  </a:cubicBezTo>
                  <a:cubicBezTo>
                    <a:pt x="893" y="0"/>
                    <a:pt x="440" y="0"/>
                    <a:pt x="56" y="0"/>
                  </a:cubicBezTo>
                  <a:cubicBezTo>
                    <a:pt x="13" y="8"/>
                    <a:pt x="0" y="40"/>
                    <a:pt x="0" y="66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368" tIns="45684" rIns="91368" bIns="45684" numCol="1" anchor="t" anchorCtr="0" compatLnSpc="1">
              <a:prstTxWarp prst="textNoShape">
                <a:avLst/>
              </a:prstTxWarp>
            </a:bodyPr>
            <a:lstStyle/>
            <a:p>
              <a:pPr defTabSz="914034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798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  <p:sp>
          <p:nvSpPr>
            <p:cNvPr id="141" name="Freeform 6">
              <a:extLst>
                <a:ext uri="{FF2B5EF4-FFF2-40B4-BE49-F238E27FC236}">
                  <a16:creationId xmlns:a16="http://schemas.microsoft.com/office/drawing/2014/main" id="{D71BCF35-015C-4180-9D47-EA4E89F5AA6D}"/>
                </a:ext>
              </a:extLst>
            </p:cNvPr>
            <p:cNvSpPr>
              <a:spLocks/>
            </p:cNvSpPr>
            <p:nvPr/>
          </p:nvSpPr>
          <p:spPr bwMode="auto">
            <a:xfrm>
              <a:off x="5180013" y="693738"/>
              <a:ext cx="455613" cy="390525"/>
            </a:xfrm>
            <a:custGeom>
              <a:avLst/>
              <a:gdLst>
                <a:gd name="T0" fmla="*/ 1221 w 1252"/>
                <a:gd name="T1" fmla="*/ 0 h 1062"/>
                <a:gd name="T2" fmla="*/ 1252 w 1252"/>
                <a:gd name="T3" fmla="*/ 88 h 1062"/>
                <a:gd name="T4" fmla="*/ 1252 w 1252"/>
                <a:gd name="T5" fmla="*/ 934 h 1062"/>
                <a:gd name="T6" fmla="*/ 1124 w 1252"/>
                <a:gd name="T7" fmla="*/ 1062 h 1062"/>
                <a:gd name="T8" fmla="*/ 159 w 1252"/>
                <a:gd name="T9" fmla="*/ 1062 h 1062"/>
                <a:gd name="T10" fmla="*/ 31 w 1252"/>
                <a:gd name="T11" fmla="*/ 934 h 1062"/>
                <a:gd name="T12" fmla="*/ 31 w 1252"/>
                <a:gd name="T13" fmla="*/ 79 h 1062"/>
                <a:gd name="T14" fmla="*/ 0 w 1252"/>
                <a:gd name="T15" fmla="*/ 0 h 1062"/>
                <a:gd name="T16" fmla="*/ 1221 w 1252"/>
                <a:gd name="T17" fmla="*/ 0 h 10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52" h="1062">
                  <a:moveTo>
                    <a:pt x="1221" y="0"/>
                  </a:moveTo>
                  <a:cubicBezTo>
                    <a:pt x="1232" y="9"/>
                    <a:pt x="1252" y="35"/>
                    <a:pt x="1252" y="88"/>
                  </a:cubicBezTo>
                  <a:lnTo>
                    <a:pt x="1252" y="934"/>
                  </a:lnTo>
                  <a:cubicBezTo>
                    <a:pt x="1252" y="1005"/>
                    <a:pt x="1195" y="1062"/>
                    <a:pt x="1124" y="1062"/>
                  </a:cubicBezTo>
                  <a:lnTo>
                    <a:pt x="159" y="1062"/>
                  </a:lnTo>
                  <a:cubicBezTo>
                    <a:pt x="88" y="1062"/>
                    <a:pt x="31" y="1005"/>
                    <a:pt x="31" y="934"/>
                  </a:cubicBezTo>
                  <a:cubicBezTo>
                    <a:pt x="31" y="649"/>
                    <a:pt x="31" y="364"/>
                    <a:pt x="31" y="79"/>
                  </a:cubicBezTo>
                  <a:cubicBezTo>
                    <a:pt x="30" y="43"/>
                    <a:pt x="21" y="16"/>
                    <a:pt x="0" y="0"/>
                  </a:cubicBezTo>
                  <a:cubicBezTo>
                    <a:pt x="407" y="0"/>
                    <a:pt x="814" y="0"/>
                    <a:pt x="1221" y="0"/>
                  </a:cubicBezTo>
                  <a:close/>
                </a:path>
              </a:pathLst>
            </a:custGeom>
            <a:solidFill>
              <a:srgbClr val="0760D9"/>
            </a:solidFill>
            <a:ln>
              <a:noFill/>
            </a:ln>
          </p:spPr>
          <p:txBody>
            <a:bodyPr vert="horz" wrap="square" lIns="91368" tIns="45684" rIns="91368" bIns="45684" numCol="1" anchor="t" anchorCtr="0" compatLnSpc="1">
              <a:prstTxWarp prst="textNoShape">
                <a:avLst/>
              </a:prstTxWarp>
            </a:bodyPr>
            <a:lstStyle/>
            <a:p>
              <a:pPr defTabSz="914034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798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</p:grpSp>
      <p:sp>
        <p:nvSpPr>
          <p:cNvPr id="142" name="956989">
            <a:extLst>
              <a:ext uri="{FF2B5EF4-FFF2-40B4-BE49-F238E27FC236}">
                <a16:creationId xmlns:a16="http://schemas.microsoft.com/office/drawing/2014/main" id="{8D0480A4-37AB-4477-941C-084E0A460DF6}"/>
              </a:ext>
            </a:extLst>
          </p:cNvPr>
          <p:cNvSpPr txBox="1"/>
          <p:nvPr/>
        </p:nvSpPr>
        <p:spPr>
          <a:xfrm>
            <a:off x="1524294" y="1532513"/>
            <a:ext cx="484483" cy="6458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598" dirty="0">
                <a:solidFill>
                  <a:srgbClr val="FFFFFF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1</a:t>
            </a:r>
            <a:endParaRPr lang="zh-CN" altLang="en-US" sz="3598" dirty="0">
              <a:solidFill>
                <a:srgbClr val="FFFFFF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143" name="791160">
            <a:extLst>
              <a:ext uri="{FF2B5EF4-FFF2-40B4-BE49-F238E27FC236}">
                <a16:creationId xmlns:a16="http://schemas.microsoft.com/office/drawing/2014/main" id="{E602B730-776A-473F-9C24-7902502CBB27}"/>
              </a:ext>
            </a:extLst>
          </p:cNvPr>
          <p:cNvSpPr/>
          <p:nvPr/>
        </p:nvSpPr>
        <p:spPr bwMode="auto">
          <a:xfrm>
            <a:off x="6439647" y="1585825"/>
            <a:ext cx="4378236" cy="2090609"/>
          </a:xfrm>
          <a:prstGeom prst="roundRect">
            <a:avLst>
              <a:gd name="adj" fmla="val 9888"/>
            </a:avLst>
          </a:prstGeom>
          <a:solidFill>
            <a:schemeClr val="bg1"/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368" tIns="45684" rIns="91368" bIns="45684" numCol="1" rtlCol="0" anchor="t" anchorCtr="0" compatLnSpc="1">
            <a:prstTxWarp prst="textNoShape">
              <a:avLst/>
            </a:prstTxWarp>
          </a:bodyPr>
          <a:lstStyle/>
          <a:p>
            <a:pPr defTabSz="913668" fontAlgn="base">
              <a:spcBef>
                <a:spcPct val="0"/>
              </a:spcBef>
              <a:spcAft>
                <a:spcPct val="0"/>
              </a:spcAft>
            </a:pPr>
            <a:endParaRPr lang="zh-CN" altLang="en-US" sz="1798" dirty="0">
              <a:solidFill>
                <a:srgbClr val="000000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144" name="163580">
            <a:extLst>
              <a:ext uri="{FF2B5EF4-FFF2-40B4-BE49-F238E27FC236}">
                <a16:creationId xmlns:a16="http://schemas.microsoft.com/office/drawing/2014/main" id="{A00FF9BA-B63C-43E9-A106-FFC525D21425}"/>
              </a:ext>
            </a:extLst>
          </p:cNvPr>
          <p:cNvSpPr/>
          <p:nvPr/>
        </p:nvSpPr>
        <p:spPr>
          <a:xfrm>
            <a:off x="6931499" y="1784850"/>
            <a:ext cx="4031970" cy="399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999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技能专家类：靠专业为用户赋能</a:t>
            </a:r>
          </a:p>
        </p:txBody>
      </p:sp>
      <p:sp>
        <p:nvSpPr>
          <p:cNvPr id="145" name="435009">
            <a:extLst>
              <a:ext uri="{FF2B5EF4-FFF2-40B4-BE49-F238E27FC236}">
                <a16:creationId xmlns:a16="http://schemas.microsoft.com/office/drawing/2014/main" id="{27CBD029-8CF5-4017-820B-7D96350F0349}"/>
              </a:ext>
            </a:extLst>
          </p:cNvPr>
          <p:cNvSpPr/>
          <p:nvPr/>
        </p:nvSpPr>
        <p:spPr>
          <a:xfrm>
            <a:off x="6484658" y="2201988"/>
            <a:ext cx="4175006" cy="12476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defTabSz="914034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598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sym typeface="+mn-lt"/>
              </a:rPr>
              <a:t>打造技能专家类人设，主播本身必须有“硬干货”、真实力：直接聘请具备相关资质证书的行业专家；通过主播持续的专业知识分享来打造专家形象。</a:t>
            </a:r>
          </a:p>
        </p:txBody>
      </p:sp>
      <p:sp>
        <p:nvSpPr>
          <p:cNvPr id="146" name="370280">
            <a:extLst>
              <a:ext uri="{FF2B5EF4-FFF2-40B4-BE49-F238E27FC236}">
                <a16:creationId xmlns:a16="http://schemas.microsoft.com/office/drawing/2014/main" id="{79C3695F-5E68-438B-94CF-12C853951F1A}"/>
              </a:ext>
            </a:extLst>
          </p:cNvPr>
          <p:cNvSpPr/>
          <p:nvPr/>
        </p:nvSpPr>
        <p:spPr bwMode="auto">
          <a:xfrm>
            <a:off x="10617273" y="1585826"/>
            <a:ext cx="216833" cy="2090609"/>
          </a:xfrm>
          <a:custGeom>
            <a:avLst/>
            <a:gdLst>
              <a:gd name="connsiteX0" fmla="*/ 0 w 217003"/>
              <a:gd name="connsiteY0" fmla="*/ 0 h 2092243"/>
              <a:gd name="connsiteX1" fmla="*/ 10122 w 217003"/>
              <a:gd name="connsiteY1" fmla="*/ 0 h 2092243"/>
              <a:gd name="connsiteX2" fmla="*/ 217003 w 217003"/>
              <a:gd name="connsiteY2" fmla="*/ 206881 h 2092243"/>
              <a:gd name="connsiteX3" fmla="*/ 217003 w 217003"/>
              <a:gd name="connsiteY3" fmla="*/ 1885362 h 2092243"/>
              <a:gd name="connsiteX4" fmla="*/ 10122 w 217003"/>
              <a:gd name="connsiteY4" fmla="*/ 2092243 h 2092243"/>
              <a:gd name="connsiteX5" fmla="*/ 0 w 217003"/>
              <a:gd name="connsiteY5" fmla="*/ 2092243 h 2092243"/>
              <a:gd name="connsiteX6" fmla="*/ 0 w 217003"/>
              <a:gd name="connsiteY6" fmla="*/ 0 h 20922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17003" h="2092243">
                <a:moveTo>
                  <a:pt x="0" y="0"/>
                </a:moveTo>
                <a:lnTo>
                  <a:pt x="10122" y="0"/>
                </a:lnTo>
                <a:cubicBezTo>
                  <a:pt x="124379" y="0"/>
                  <a:pt x="217003" y="92624"/>
                  <a:pt x="217003" y="206881"/>
                </a:cubicBezTo>
                <a:lnTo>
                  <a:pt x="217003" y="1885362"/>
                </a:lnTo>
                <a:cubicBezTo>
                  <a:pt x="217003" y="1999619"/>
                  <a:pt x="124379" y="2092243"/>
                  <a:pt x="10122" y="2092243"/>
                </a:cubicBezTo>
                <a:lnTo>
                  <a:pt x="0" y="2092243"/>
                </a:lnTo>
                <a:lnTo>
                  <a:pt x="0" y="0"/>
                </a:lnTo>
                <a:close/>
              </a:path>
            </a:pathLst>
          </a:custGeom>
          <a:solidFill>
            <a:srgbClr val="FFC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368" tIns="45684" rIns="91368" bIns="45684" numCol="1" rtlCol="0" anchor="t" anchorCtr="0" compatLnSpc="1">
            <a:prstTxWarp prst="textNoShape">
              <a:avLst/>
            </a:prstTxWarp>
            <a:noAutofit/>
          </a:bodyPr>
          <a:lstStyle/>
          <a:p>
            <a:pPr defTabSz="913668" fontAlgn="base">
              <a:spcBef>
                <a:spcPct val="0"/>
              </a:spcBef>
              <a:spcAft>
                <a:spcPct val="0"/>
              </a:spcAft>
            </a:pPr>
            <a:endParaRPr lang="zh-CN" altLang="en-US" sz="1798" dirty="0">
              <a:solidFill>
                <a:srgbClr val="000000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grpSp>
        <p:nvGrpSpPr>
          <p:cNvPr id="147" name="641600">
            <a:extLst>
              <a:ext uri="{FF2B5EF4-FFF2-40B4-BE49-F238E27FC236}">
                <a16:creationId xmlns:a16="http://schemas.microsoft.com/office/drawing/2014/main" id="{9B85410E-D8B1-42CB-A0D4-98C1E766CB2A}"/>
              </a:ext>
            </a:extLst>
          </p:cNvPr>
          <p:cNvGrpSpPr/>
          <p:nvPr/>
        </p:nvGrpSpPr>
        <p:grpSpPr>
          <a:xfrm>
            <a:off x="6214576" y="1552433"/>
            <a:ext cx="726507" cy="595734"/>
            <a:chOff x="5159375" y="693738"/>
            <a:chExt cx="476251" cy="390525"/>
          </a:xfrm>
        </p:grpSpPr>
        <p:sp>
          <p:nvSpPr>
            <p:cNvPr id="148" name="Freeform 5">
              <a:extLst>
                <a:ext uri="{FF2B5EF4-FFF2-40B4-BE49-F238E27FC236}">
                  <a16:creationId xmlns:a16="http://schemas.microsoft.com/office/drawing/2014/main" id="{8FC6B77D-1DED-4E8A-93E8-AD270FE95FE4}"/>
                </a:ext>
              </a:extLst>
            </p:cNvPr>
            <p:cNvSpPr>
              <a:spLocks/>
            </p:cNvSpPr>
            <p:nvPr/>
          </p:nvSpPr>
          <p:spPr bwMode="auto">
            <a:xfrm>
              <a:off x="5159375" y="693738"/>
              <a:ext cx="465138" cy="23813"/>
            </a:xfrm>
            <a:custGeom>
              <a:avLst/>
              <a:gdLst>
                <a:gd name="T0" fmla="*/ 0 w 1277"/>
                <a:gd name="T1" fmla="*/ 66 h 66"/>
                <a:gd name="T2" fmla="*/ 1221 w 1277"/>
                <a:gd name="T3" fmla="*/ 66 h 66"/>
                <a:gd name="T4" fmla="*/ 1277 w 1277"/>
                <a:gd name="T5" fmla="*/ 0 h 66"/>
                <a:gd name="T6" fmla="*/ 56 w 1277"/>
                <a:gd name="T7" fmla="*/ 0 h 66"/>
                <a:gd name="T8" fmla="*/ 0 w 1277"/>
                <a:gd name="T9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7" h="66">
                  <a:moveTo>
                    <a:pt x="0" y="66"/>
                  </a:moveTo>
                  <a:cubicBezTo>
                    <a:pt x="384" y="66"/>
                    <a:pt x="837" y="66"/>
                    <a:pt x="1221" y="66"/>
                  </a:cubicBezTo>
                  <a:cubicBezTo>
                    <a:pt x="1234" y="34"/>
                    <a:pt x="1248" y="10"/>
                    <a:pt x="1277" y="0"/>
                  </a:cubicBezTo>
                  <a:cubicBezTo>
                    <a:pt x="893" y="0"/>
                    <a:pt x="440" y="0"/>
                    <a:pt x="56" y="0"/>
                  </a:cubicBezTo>
                  <a:cubicBezTo>
                    <a:pt x="13" y="8"/>
                    <a:pt x="0" y="40"/>
                    <a:pt x="0" y="66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368" tIns="45684" rIns="91368" bIns="45684" numCol="1" anchor="t" anchorCtr="0" compatLnSpc="1">
              <a:prstTxWarp prst="textNoShape">
                <a:avLst/>
              </a:prstTxWarp>
            </a:bodyPr>
            <a:lstStyle/>
            <a:p>
              <a:pPr defTabSz="914034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798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  <p:sp>
          <p:nvSpPr>
            <p:cNvPr id="149" name="Freeform 6">
              <a:extLst>
                <a:ext uri="{FF2B5EF4-FFF2-40B4-BE49-F238E27FC236}">
                  <a16:creationId xmlns:a16="http://schemas.microsoft.com/office/drawing/2014/main" id="{BA8F3E75-F4DE-42C1-8C6D-BEE503861F75}"/>
                </a:ext>
              </a:extLst>
            </p:cNvPr>
            <p:cNvSpPr>
              <a:spLocks/>
            </p:cNvSpPr>
            <p:nvPr/>
          </p:nvSpPr>
          <p:spPr bwMode="auto">
            <a:xfrm>
              <a:off x="5180013" y="693738"/>
              <a:ext cx="455613" cy="390525"/>
            </a:xfrm>
            <a:custGeom>
              <a:avLst/>
              <a:gdLst>
                <a:gd name="T0" fmla="*/ 1221 w 1252"/>
                <a:gd name="T1" fmla="*/ 0 h 1062"/>
                <a:gd name="T2" fmla="*/ 1252 w 1252"/>
                <a:gd name="T3" fmla="*/ 88 h 1062"/>
                <a:gd name="T4" fmla="*/ 1252 w 1252"/>
                <a:gd name="T5" fmla="*/ 934 h 1062"/>
                <a:gd name="T6" fmla="*/ 1124 w 1252"/>
                <a:gd name="T7" fmla="*/ 1062 h 1062"/>
                <a:gd name="T8" fmla="*/ 159 w 1252"/>
                <a:gd name="T9" fmla="*/ 1062 h 1062"/>
                <a:gd name="T10" fmla="*/ 31 w 1252"/>
                <a:gd name="T11" fmla="*/ 934 h 1062"/>
                <a:gd name="T12" fmla="*/ 31 w 1252"/>
                <a:gd name="T13" fmla="*/ 79 h 1062"/>
                <a:gd name="T14" fmla="*/ 0 w 1252"/>
                <a:gd name="T15" fmla="*/ 0 h 1062"/>
                <a:gd name="T16" fmla="*/ 1221 w 1252"/>
                <a:gd name="T17" fmla="*/ 0 h 10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52" h="1062">
                  <a:moveTo>
                    <a:pt x="1221" y="0"/>
                  </a:moveTo>
                  <a:cubicBezTo>
                    <a:pt x="1232" y="9"/>
                    <a:pt x="1252" y="35"/>
                    <a:pt x="1252" y="88"/>
                  </a:cubicBezTo>
                  <a:lnTo>
                    <a:pt x="1252" y="934"/>
                  </a:lnTo>
                  <a:cubicBezTo>
                    <a:pt x="1252" y="1005"/>
                    <a:pt x="1195" y="1062"/>
                    <a:pt x="1124" y="1062"/>
                  </a:cubicBezTo>
                  <a:lnTo>
                    <a:pt x="159" y="1062"/>
                  </a:lnTo>
                  <a:cubicBezTo>
                    <a:pt x="88" y="1062"/>
                    <a:pt x="31" y="1005"/>
                    <a:pt x="31" y="934"/>
                  </a:cubicBezTo>
                  <a:cubicBezTo>
                    <a:pt x="31" y="649"/>
                    <a:pt x="31" y="364"/>
                    <a:pt x="31" y="79"/>
                  </a:cubicBezTo>
                  <a:cubicBezTo>
                    <a:pt x="30" y="43"/>
                    <a:pt x="21" y="16"/>
                    <a:pt x="0" y="0"/>
                  </a:cubicBezTo>
                  <a:cubicBezTo>
                    <a:pt x="407" y="0"/>
                    <a:pt x="814" y="0"/>
                    <a:pt x="1221" y="0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square" lIns="91368" tIns="45684" rIns="91368" bIns="45684" numCol="1" anchor="t" anchorCtr="0" compatLnSpc="1">
              <a:prstTxWarp prst="textNoShape">
                <a:avLst/>
              </a:prstTxWarp>
            </a:bodyPr>
            <a:lstStyle/>
            <a:p>
              <a:pPr defTabSz="914034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798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</p:grpSp>
      <p:sp>
        <p:nvSpPr>
          <p:cNvPr id="150" name="003020">
            <a:extLst>
              <a:ext uri="{FF2B5EF4-FFF2-40B4-BE49-F238E27FC236}">
                <a16:creationId xmlns:a16="http://schemas.microsoft.com/office/drawing/2014/main" id="{9CCD8D45-7B6A-4A5A-B092-B51F6BF943B6}"/>
              </a:ext>
            </a:extLst>
          </p:cNvPr>
          <p:cNvSpPr txBox="1"/>
          <p:nvPr/>
        </p:nvSpPr>
        <p:spPr>
          <a:xfrm>
            <a:off x="6407201" y="1530036"/>
            <a:ext cx="484483" cy="6458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598" dirty="0">
                <a:solidFill>
                  <a:srgbClr val="FFFFFF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2</a:t>
            </a:r>
            <a:endParaRPr lang="zh-CN" altLang="en-US" sz="3598" dirty="0">
              <a:solidFill>
                <a:srgbClr val="FFFFFF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grpSp>
        <p:nvGrpSpPr>
          <p:cNvPr id="151" name="848201">
            <a:extLst>
              <a:ext uri="{FF2B5EF4-FFF2-40B4-BE49-F238E27FC236}">
                <a16:creationId xmlns:a16="http://schemas.microsoft.com/office/drawing/2014/main" id="{43F70A70-81A8-41A3-9EFA-8C6815CF307C}"/>
              </a:ext>
            </a:extLst>
          </p:cNvPr>
          <p:cNvGrpSpPr/>
          <p:nvPr/>
        </p:nvGrpSpPr>
        <p:grpSpPr>
          <a:xfrm>
            <a:off x="1476349" y="4034317"/>
            <a:ext cx="4458627" cy="2090610"/>
            <a:chOff x="1040072" y="1336757"/>
            <a:chExt cx="4897157" cy="2092244"/>
          </a:xfrm>
        </p:grpSpPr>
        <p:sp>
          <p:nvSpPr>
            <p:cNvPr id="152" name="矩形: 圆角 151">
              <a:extLst>
                <a:ext uri="{FF2B5EF4-FFF2-40B4-BE49-F238E27FC236}">
                  <a16:creationId xmlns:a16="http://schemas.microsoft.com/office/drawing/2014/main" id="{933D1B6B-E051-46CF-BF63-A8D2819D177F}"/>
                </a:ext>
              </a:extLst>
            </p:cNvPr>
            <p:cNvSpPr/>
            <p:nvPr/>
          </p:nvSpPr>
          <p:spPr bwMode="auto">
            <a:xfrm>
              <a:off x="1040072" y="1336757"/>
              <a:ext cx="4897157" cy="2092243"/>
            </a:xfrm>
            <a:prstGeom prst="roundRect">
              <a:avLst>
                <a:gd name="adj" fmla="val 9888"/>
              </a:avLst>
            </a:prstGeom>
            <a:solidFill>
              <a:schemeClr val="bg1"/>
            </a:solidFill>
            <a:ln w="9525" cap="flat" cmpd="sng" algn="ctr">
              <a:solidFill>
                <a:schemeClr val="bg1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368" tIns="45684" rIns="91368" bIns="45684" numCol="1" rtlCol="0" anchor="t" anchorCtr="0" compatLnSpc="1">
              <a:prstTxWarp prst="textNoShape">
                <a:avLst/>
              </a:prstTxWarp>
            </a:bodyPr>
            <a:lstStyle/>
            <a:p>
              <a:pPr defTabSz="913668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798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  <p:sp>
          <p:nvSpPr>
            <p:cNvPr id="153" name="任意多边形: 形状 152">
              <a:extLst>
                <a:ext uri="{FF2B5EF4-FFF2-40B4-BE49-F238E27FC236}">
                  <a16:creationId xmlns:a16="http://schemas.microsoft.com/office/drawing/2014/main" id="{BF73CB9F-5708-4712-80AE-72D586C8061B}"/>
                </a:ext>
              </a:extLst>
            </p:cNvPr>
            <p:cNvSpPr/>
            <p:nvPr/>
          </p:nvSpPr>
          <p:spPr bwMode="auto">
            <a:xfrm>
              <a:off x="5718927" y="1336758"/>
              <a:ext cx="217003" cy="2092243"/>
            </a:xfrm>
            <a:custGeom>
              <a:avLst/>
              <a:gdLst>
                <a:gd name="connsiteX0" fmla="*/ 0 w 217003"/>
                <a:gd name="connsiteY0" fmla="*/ 0 h 2092243"/>
                <a:gd name="connsiteX1" fmla="*/ 10122 w 217003"/>
                <a:gd name="connsiteY1" fmla="*/ 0 h 2092243"/>
                <a:gd name="connsiteX2" fmla="*/ 217003 w 217003"/>
                <a:gd name="connsiteY2" fmla="*/ 206881 h 2092243"/>
                <a:gd name="connsiteX3" fmla="*/ 217003 w 217003"/>
                <a:gd name="connsiteY3" fmla="*/ 1885362 h 2092243"/>
                <a:gd name="connsiteX4" fmla="*/ 10122 w 217003"/>
                <a:gd name="connsiteY4" fmla="*/ 2092243 h 2092243"/>
                <a:gd name="connsiteX5" fmla="*/ 0 w 217003"/>
                <a:gd name="connsiteY5" fmla="*/ 2092243 h 2092243"/>
                <a:gd name="connsiteX6" fmla="*/ 0 w 217003"/>
                <a:gd name="connsiteY6" fmla="*/ 0 h 20922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7003" h="2092243">
                  <a:moveTo>
                    <a:pt x="0" y="0"/>
                  </a:moveTo>
                  <a:lnTo>
                    <a:pt x="10122" y="0"/>
                  </a:lnTo>
                  <a:cubicBezTo>
                    <a:pt x="124379" y="0"/>
                    <a:pt x="217003" y="92624"/>
                    <a:pt x="217003" y="206881"/>
                  </a:cubicBezTo>
                  <a:lnTo>
                    <a:pt x="217003" y="1885362"/>
                  </a:lnTo>
                  <a:cubicBezTo>
                    <a:pt x="217003" y="1999619"/>
                    <a:pt x="124379" y="2092243"/>
                    <a:pt x="10122" y="2092243"/>
                  </a:cubicBezTo>
                  <a:lnTo>
                    <a:pt x="0" y="209224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760D9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368" tIns="45684" rIns="91368" bIns="45684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pPr defTabSz="913668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798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</p:grpSp>
      <p:sp>
        <p:nvSpPr>
          <p:cNvPr id="154" name="210621">
            <a:extLst>
              <a:ext uri="{FF2B5EF4-FFF2-40B4-BE49-F238E27FC236}">
                <a16:creationId xmlns:a16="http://schemas.microsoft.com/office/drawing/2014/main" id="{AAD10162-D685-46F2-9613-7EBB38FDE3E3}"/>
              </a:ext>
            </a:extLst>
          </p:cNvPr>
          <p:cNvSpPr/>
          <p:nvPr/>
        </p:nvSpPr>
        <p:spPr>
          <a:xfrm>
            <a:off x="2048592" y="4233340"/>
            <a:ext cx="3577436" cy="399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999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老板店长类：品牌人格化</a:t>
            </a:r>
          </a:p>
        </p:txBody>
      </p:sp>
      <p:sp>
        <p:nvSpPr>
          <p:cNvPr id="155" name="055802">
            <a:extLst>
              <a:ext uri="{FF2B5EF4-FFF2-40B4-BE49-F238E27FC236}">
                <a16:creationId xmlns:a16="http://schemas.microsoft.com/office/drawing/2014/main" id="{F70E37EF-D57F-4620-B954-C5AEE507C71B}"/>
              </a:ext>
            </a:extLst>
          </p:cNvPr>
          <p:cNvSpPr/>
          <p:nvPr/>
        </p:nvSpPr>
        <p:spPr>
          <a:xfrm>
            <a:off x="1773141" y="4733225"/>
            <a:ext cx="3660262" cy="12476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defTabSz="914034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598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sym typeface="+mn-lt"/>
              </a:rPr>
              <a:t>打造老板店长类人设，主播在直播间必须是非常具有话语权的，用户的问题可以直接解决，包括免单、降价等优惠福利可以直接给到用户。</a:t>
            </a:r>
          </a:p>
        </p:txBody>
      </p:sp>
      <p:grpSp>
        <p:nvGrpSpPr>
          <p:cNvPr id="156" name="427222">
            <a:extLst>
              <a:ext uri="{FF2B5EF4-FFF2-40B4-BE49-F238E27FC236}">
                <a16:creationId xmlns:a16="http://schemas.microsoft.com/office/drawing/2014/main" id="{42E212A9-31D6-4DEC-BA9D-4F797610D84F}"/>
              </a:ext>
            </a:extLst>
          </p:cNvPr>
          <p:cNvGrpSpPr/>
          <p:nvPr/>
        </p:nvGrpSpPr>
        <p:grpSpPr>
          <a:xfrm>
            <a:off x="1331669" y="4000924"/>
            <a:ext cx="726507" cy="595734"/>
            <a:chOff x="5159375" y="693738"/>
            <a:chExt cx="476251" cy="390525"/>
          </a:xfrm>
        </p:grpSpPr>
        <p:sp>
          <p:nvSpPr>
            <p:cNvPr id="157" name="Freeform 5">
              <a:extLst>
                <a:ext uri="{FF2B5EF4-FFF2-40B4-BE49-F238E27FC236}">
                  <a16:creationId xmlns:a16="http://schemas.microsoft.com/office/drawing/2014/main" id="{71CBFF3B-66F0-4C11-A711-A2DBF63186EE}"/>
                </a:ext>
              </a:extLst>
            </p:cNvPr>
            <p:cNvSpPr>
              <a:spLocks/>
            </p:cNvSpPr>
            <p:nvPr/>
          </p:nvSpPr>
          <p:spPr bwMode="auto">
            <a:xfrm>
              <a:off x="5159375" y="693738"/>
              <a:ext cx="465138" cy="23813"/>
            </a:xfrm>
            <a:custGeom>
              <a:avLst/>
              <a:gdLst>
                <a:gd name="T0" fmla="*/ 0 w 1277"/>
                <a:gd name="T1" fmla="*/ 66 h 66"/>
                <a:gd name="T2" fmla="*/ 1221 w 1277"/>
                <a:gd name="T3" fmla="*/ 66 h 66"/>
                <a:gd name="T4" fmla="*/ 1277 w 1277"/>
                <a:gd name="T5" fmla="*/ 0 h 66"/>
                <a:gd name="T6" fmla="*/ 56 w 1277"/>
                <a:gd name="T7" fmla="*/ 0 h 66"/>
                <a:gd name="T8" fmla="*/ 0 w 1277"/>
                <a:gd name="T9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7" h="66">
                  <a:moveTo>
                    <a:pt x="0" y="66"/>
                  </a:moveTo>
                  <a:cubicBezTo>
                    <a:pt x="384" y="66"/>
                    <a:pt x="837" y="66"/>
                    <a:pt x="1221" y="66"/>
                  </a:cubicBezTo>
                  <a:cubicBezTo>
                    <a:pt x="1234" y="34"/>
                    <a:pt x="1248" y="10"/>
                    <a:pt x="1277" y="0"/>
                  </a:cubicBezTo>
                  <a:cubicBezTo>
                    <a:pt x="893" y="0"/>
                    <a:pt x="440" y="0"/>
                    <a:pt x="56" y="0"/>
                  </a:cubicBezTo>
                  <a:cubicBezTo>
                    <a:pt x="13" y="8"/>
                    <a:pt x="0" y="40"/>
                    <a:pt x="0" y="66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368" tIns="45684" rIns="91368" bIns="45684" numCol="1" anchor="t" anchorCtr="0" compatLnSpc="1">
              <a:prstTxWarp prst="textNoShape">
                <a:avLst/>
              </a:prstTxWarp>
            </a:bodyPr>
            <a:lstStyle/>
            <a:p>
              <a:pPr defTabSz="914034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798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  <p:sp>
          <p:nvSpPr>
            <p:cNvPr id="158" name="Freeform 6">
              <a:extLst>
                <a:ext uri="{FF2B5EF4-FFF2-40B4-BE49-F238E27FC236}">
                  <a16:creationId xmlns:a16="http://schemas.microsoft.com/office/drawing/2014/main" id="{30596FDC-4882-4992-B438-D90FA9483292}"/>
                </a:ext>
              </a:extLst>
            </p:cNvPr>
            <p:cNvSpPr>
              <a:spLocks/>
            </p:cNvSpPr>
            <p:nvPr/>
          </p:nvSpPr>
          <p:spPr bwMode="auto">
            <a:xfrm>
              <a:off x="5180013" y="693738"/>
              <a:ext cx="455613" cy="390525"/>
            </a:xfrm>
            <a:custGeom>
              <a:avLst/>
              <a:gdLst>
                <a:gd name="T0" fmla="*/ 1221 w 1252"/>
                <a:gd name="T1" fmla="*/ 0 h 1062"/>
                <a:gd name="T2" fmla="*/ 1252 w 1252"/>
                <a:gd name="T3" fmla="*/ 88 h 1062"/>
                <a:gd name="T4" fmla="*/ 1252 w 1252"/>
                <a:gd name="T5" fmla="*/ 934 h 1062"/>
                <a:gd name="T6" fmla="*/ 1124 w 1252"/>
                <a:gd name="T7" fmla="*/ 1062 h 1062"/>
                <a:gd name="T8" fmla="*/ 159 w 1252"/>
                <a:gd name="T9" fmla="*/ 1062 h 1062"/>
                <a:gd name="T10" fmla="*/ 31 w 1252"/>
                <a:gd name="T11" fmla="*/ 934 h 1062"/>
                <a:gd name="T12" fmla="*/ 31 w 1252"/>
                <a:gd name="T13" fmla="*/ 79 h 1062"/>
                <a:gd name="T14" fmla="*/ 0 w 1252"/>
                <a:gd name="T15" fmla="*/ 0 h 1062"/>
                <a:gd name="T16" fmla="*/ 1221 w 1252"/>
                <a:gd name="T17" fmla="*/ 0 h 10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52" h="1062">
                  <a:moveTo>
                    <a:pt x="1221" y="0"/>
                  </a:moveTo>
                  <a:cubicBezTo>
                    <a:pt x="1232" y="9"/>
                    <a:pt x="1252" y="35"/>
                    <a:pt x="1252" y="88"/>
                  </a:cubicBezTo>
                  <a:lnTo>
                    <a:pt x="1252" y="934"/>
                  </a:lnTo>
                  <a:cubicBezTo>
                    <a:pt x="1252" y="1005"/>
                    <a:pt x="1195" y="1062"/>
                    <a:pt x="1124" y="1062"/>
                  </a:cubicBezTo>
                  <a:lnTo>
                    <a:pt x="159" y="1062"/>
                  </a:lnTo>
                  <a:cubicBezTo>
                    <a:pt x="88" y="1062"/>
                    <a:pt x="31" y="1005"/>
                    <a:pt x="31" y="934"/>
                  </a:cubicBezTo>
                  <a:cubicBezTo>
                    <a:pt x="31" y="649"/>
                    <a:pt x="31" y="364"/>
                    <a:pt x="31" y="79"/>
                  </a:cubicBezTo>
                  <a:cubicBezTo>
                    <a:pt x="30" y="43"/>
                    <a:pt x="21" y="16"/>
                    <a:pt x="0" y="0"/>
                  </a:cubicBezTo>
                  <a:cubicBezTo>
                    <a:pt x="407" y="0"/>
                    <a:pt x="814" y="0"/>
                    <a:pt x="1221" y="0"/>
                  </a:cubicBezTo>
                  <a:close/>
                </a:path>
              </a:pathLst>
            </a:custGeom>
            <a:solidFill>
              <a:srgbClr val="0760D9"/>
            </a:solidFill>
            <a:ln>
              <a:noFill/>
            </a:ln>
          </p:spPr>
          <p:txBody>
            <a:bodyPr vert="horz" wrap="square" lIns="91368" tIns="45684" rIns="91368" bIns="45684" numCol="1" anchor="t" anchorCtr="0" compatLnSpc="1">
              <a:prstTxWarp prst="textNoShape">
                <a:avLst/>
              </a:prstTxWarp>
            </a:bodyPr>
            <a:lstStyle/>
            <a:p>
              <a:pPr defTabSz="914034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798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</p:grpSp>
      <p:sp>
        <p:nvSpPr>
          <p:cNvPr id="159" name="799642">
            <a:extLst>
              <a:ext uri="{FF2B5EF4-FFF2-40B4-BE49-F238E27FC236}">
                <a16:creationId xmlns:a16="http://schemas.microsoft.com/office/drawing/2014/main" id="{9DFFB924-F5C9-4375-93F0-45FBB3FDEB0F}"/>
              </a:ext>
            </a:extLst>
          </p:cNvPr>
          <p:cNvSpPr txBox="1"/>
          <p:nvPr/>
        </p:nvSpPr>
        <p:spPr>
          <a:xfrm>
            <a:off x="1524294" y="3978526"/>
            <a:ext cx="484483" cy="6458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598" dirty="0">
                <a:solidFill>
                  <a:srgbClr val="FFFFFF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3</a:t>
            </a:r>
            <a:endParaRPr lang="zh-CN" altLang="en-US" sz="3598" dirty="0">
              <a:solidFill>
                <a:srgbClr val="FFFFFF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160" name="633823">
            <a:extLst>
              <a:ext uri="{FF2B5EF4-FFF2-40B4-BE49-F238E27FC236}">
                <a16:creationId xmlns:a16="http://schemas.microsoft.com/office/drawing/2014/main" id="{8C35818E-3DC6-46C9-80A3-BC21DF909D8C}"/>
              </a:ext>
            </a:extLst>
          </p:cNvPr>
          <p:cNvSpPr/>
          <p:nvPr/>
        </p:nvSpPr>
        <p:spPr bwMode="auto">
          <a:xfrm>
            <a:off x="6439645" y="4031839"/>
            <a:ext cx="4378237" cy="2090609"/>
          </a:xfrm>
          <a:prstGeom prst="roundRect">
            <a:avLst>
              <a:gd name="adj" fmla="val 9888"/>
            </a:avLst>
          </a:prstGeom>
          <a:solidFill>
            <a:schemeClr val="bg1"/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368" tIns="45684" rIns="91368" bIns="45684" numCol="1" rtlCol="0" anchor="t" anchorCtr="0" compatLnSpc="1">
            <a:prstTxWarp prst="textNoShape">
              <a:avLst/>
            </a:prstTxWarp>
          </a:bodyPr>
          <a:lstStyle/>
          <a:p>
            <a:pPr defTabSz="913668" fontAlgn="base">
              <a:spcBef>
                <a:spcPct val="0"/>
              </a:spcBef>
              <a:spcAft>
                <a:spcPct val="0"/>
              </a:spcAft>
            </a:pPr>
            <a:endParaRPr lang="zh-CN" altLang="en-US" sz="1798" dirty="0">
              <a:solidFill>
                <a:srgbClr val="000000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161" name="905343">
            <a:extLst>
              <a:ext uri="{FF2B5EF4-FFF2-40B4-BE49-F238E27FC236}">
                <a16:creationId xmlns:a16="http://schemas.microsoft.com/office/drawing/2014/main" id="{BE87BDCF-06BA-4053-9A67-7A81EB1724D8}"/>
              </a:ext>
            </a:extLst>
          </p:cNvPr>
          <p:cNvSpPr/>
          <p:nvPr/>
        </p:nvSpPr>
        <p:spPr>
          <a:xfrm>
            <a:off x="6931499" y="4230863"/>
            <a:ext cx="3784152" cy="399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999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网红达人类：增进用户情感共鸣</a:t>
            </a:r>
          </a:p>
        </p:txBody>
      </p:sp>
      <p:sp>
        <p:nvSpPr>
          <p:cNvPr id="162" name="377773">
            <a:extLst>
              <a:ext uri="{FF2B5EF4-FFF2-40B4-BE49-F238E27FC236}">
                <a16:creationId xmlns:a16="http://schemas.microsoft.com/office/drawing/2014/main" id="{0C4BA40B-CF38-4A16-A88F-18AFA5114B35}"/>
              </a:ext>
            </a:extLst>
          </p:cNvPr>
          <p:cNvSpPr/>
          <p:nvPr/>
        </p:nvSpPr>
        <p:spPr>
          <a:xfrm>
            <a:off x="6523344" y="4733224"/>
            <a:ext cx="3926198" cy="12476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defTabSz="914034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598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sym typeface="+mn-lt"/>
              </a:rPr>
              <a:t>网红达人类人设的最大价值就是和用户产生情感共鸣，增加产品溢价，形成品牌“护城河”，降低用户对价格、品质以及其他产品属性的敏感度。</a:t>
            </a:r>
          </a:p>
        </p:txBody>
      </p:sp>
      <p:sp>
        <p:nvSpPr>
          <p:cNvPr id="163" name="112944">
            <a:extLst>
              <a:ext uri="{FF2B5EF4-FFF2-40B4-BE49-F238E27FC236}">
                <a16:creationId xmlns:a16="http://schemas.microsoft.com/office/drawing/2014/main" id="{27853A5B-0AAC-46D6-B9C7-105E9596861F}"/>
              </a:ext>
            </a:extLst>
          </p:cNvPr>
          <p:cNvSpPr/>
          <p:nvPr/>
        </p:nvSpPr>
        <p:spPr bwMode="auto">
          <a:xfrm>
            <a:off x="10617273" y="4031840"/>
            <a:ext cx="216833" cy="2090609"/>
          </a:xfrm>
          <a:custGeom>
            <a:avLst/>
            <a:gdLst>
              <a:gd name="connsiteX0" fmla="*/ 0 w 217003"/>
              <a:gd name="connsiteY0" fmla="*/ 0 h 2092243"/>
              <a:gd name="connsiteX1" fmla="*/ 10122 w 217003"/>
              <a:gd name="connsiteY1" fmla="*/ 0 h 2092243"/>
              <a:gd name="connsiteX2" fmla="*/ 217003 w 217003"/>
              <a:gd name="connsiteY2" fmla="*/ 206881 h 2092243"/>
              <a:gd name="connsiteX3" fmla="*/ 217003 w 217003"/>
              <a:gd name="connsiteY3" fmla="*/ 1885362 h 2092243"/>
              <a:gd name="connsiteX4" fmla="*/ 10122 w 217003"/>
              <a:gd name="connsiteY4" fmla="*/ 2092243 h 2092243"/>
              <a:gd name="connsiteX5" fmla="*/ 0 w 217003"/>
              <a:gd name="connsiteY5" fmla="*/ 2092243 h 2092243"/>
              <a:gd name="connsiteX6" fmla="*/ 0 w 217003"/>
              <a:gd name="connsiteY6" fmla="*/ 0 h 20922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17003" h="2092243">
                <a:moveTo>
                  <a:pt x="0" y="0"/>
                </a:moveTo>
                <a:lnTo>
                  <a:pt x="10122" y="0"/>
                </a:lnTo>
                <a:cubicBezTo>
                  <a:pt x="124379" y="0"/>
                  <a:pt x="217003" y="92624"/>
                  <a:pt x="217003" y="206881"/>
                </a:cubicBezTo>
                <a:lnTo>
                  <a:pt x="217003" y="1885362"/>
                </a:lnTo>
                <a:cubicBezTo>
                  <a:pt x="217003" y="1999619"/>
                  <a:pt x="124379" y="2092243"/>
                  <a:pt x="10122" y="2092243"/>
                </a:cubicBezTo>
                <a:lnTo>
                  <a:pt x="0" y="2092243"/>
                </a:lnTo>
                <a:lnTo>
                  <a:pt x="0" y="0"/>
                </a:lnTo>
                <a:close/>
              </a:path>
            </a:pathLst>
          </a:custGeom>
          <a:solidFill>
            <a:srgbClr val="FFC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368" tIns="45684" rIns="91368" bIns="45684" numCol="1" rtlCol="0" anchor="t" anchorCtr="0" compatLnSpc="1">
            <a:prstTxWarp prst="textNoShape">
              <a:avLst/>
            </a:prstTxWarp>
            <a:noAutofit/>
          </a:bodyPr>
          <a:lstStyle/>
          <a:p>
            <a:pPr defTabSz="913668" fontAlgn="base">
              <a:spcBef>
                <a:spcPct val="0"/>
              </a:spcBef>
              <a:spcAft>
                <a:spcPct val="0"/>
              </a:spcAft>
            </a:pPr>
            <a:endParaRPr lang="zh-CN" altLang="en-US" sz="1798" dirty="0">
              <a:solidFill>
                <a:srgbClr val="000000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grpSp>
        <p:nvGrpSpPr>
          <p:cNvPr id="164" name="584373">
            <a:extLst>
              <a:ext uri="{FF2B5EF4-FFF2-40B4-BE49-F238E27FC236}">
                <a16:creationId xmlns:a16="http://schemas.microsoft.com/office/drawing/2014/main" id="{DE2B2A01-9389-48C5-A259-C685B0531BB2}"/>
              </a:ext>
            </a:extLst>
          </p:cNvPr>
          <p:cNvGrpSpPr/>
          <p:nvPr/>
        </p:nvGrpSpPr>
        <p:grpSpPr>
          <a:xfrm>
            <a:off x="6214576" y="3998447"/>
            <a:ext cx="726507" cy="595734"/>
            <a:chOff x="5159375" y="693738"/>
            <a:chExt cx="476251" cy="390525"/>
          </a:xfrm>
        </p:grpSpPr>
        <p:sp>
          <p:nvSpPr>
            <p:cNvPr id="165" name="Freeform 5">
              <a:extLst>
                <a:ext uri="{FF2B5EF4-FFF2-40B4-BE49-F238E27FC236}">
                  <a16:creationId xmlns:a16="http://schemas.microsoft.com/office/drawing/2014/main" id="{A07C6223-1E0F-4B91-B90F-F2F1D4276995}"/>
                </a:ext>
              </a:extLst>
            </p:cNvPr>
            <p:cNvSpPr>
              <a:spLocks/>
            </p:cNvSpPr>
            <p:nvPr/>
          </p:nvSpPr>
          <p:spPr bwMode="auto">
            <a:xfrm>
              <a:off x="5159375" y="693738"/>
              <a:ext cx="465138" cy="23813"/>
            </a:xfrm>
            <a:custGeom>
              <a:avLst/>
              <a:gdLst>
                <a:gd name="T0" fmla="*/ 0 w 1277"/>
                <a:gd name="T1" fmla="*/ 66 h 66"/>
                <a:gd name="T2" fmla="*/ 1221 w 1277"/>
                <a:gd name="T3" fmla="*/ 66 h 66"/>
                <a:gd name="T4" fmla="*/ 1277 w 1277"/>
                <a:gd name="T5" fmla="*/ 0 h 66"/>
                <a:gd name="T6" fmla="*/ 56 w 1277"/>
                <a:gd name="T7" fmla="*/ 0 h 66"/>
                <a:gd name="T8" fmla="*/ 0 w 1277"/>
                <a:gd name="T9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7" h="66">
                  <a:moveTo>
                    <a:pt x="0" y="66"/>
                  </a:moveTo>
                  <a:cubicBezTo>
                    <a:pt x="384" y="66"/>
                    <a:pt x="837" y="66"/>
                    <a:pt x="1221" y="66"/>
                  </a:cubicBezTo>
                  <a:cubicBezTo>
                    <a:pt x="1234" y="34"/>
                    <a:pt x="1248" y="10"/>
                    <a:pt x="1277" y="0"/>
                  </a:cubicBezTo>
                  <a:cubicBezTo>
                    <a:pt x="893" y="0"/>
                    <a:pt x="440" y="0"/>
                    <a:pt x="56" y="0"/>
                  </a:cubicBezTo>
                  <a:cubicBezTo>
                    <a:pt x="13" y="8"/>
                    <a:pt x="0" y="40"/>
                    <a:pt x="0" y="66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368" tIns="45684" rIns="91368" bIns="45684" numCol="1" anchor="t" anchorCtr="0" compatLnSpc="1">
              <a:prstTxWarp prst="textNoShape">
                <a:avLst/>
              </a:prstTxWarp>
            </a:bodyPr>
            <a:lstStyle/>
            <a:p>
              <a:pPr defTabSz="914034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798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  <p:sp>
          <p:nvSpPr>
            <p:cNvPr id="166" name="Freeform 6">
              <a:extLst>
                <a:ext uri="{FF2B5EF4-FFF2-40B4-BE49-F238E27FC236}">
                  <a16:creationId xmlns:a16="http://schemas.microsoft.com/office/drawing/2014/main" id="{372F2815-3372-4802-AA1C-6B069E24EA6B}"/>
                </a:ext>
              </a:extLst>
            </p:cNvPr>
            <p:cNvSpPr>
              <a:spLocks/>
            </p:cNvSpPr>
            <p:nvPr/>
          </p:nvSpPr>
          <p:spPr bwMode="auto">
            <a:xfrm>
              <a:off x="5180013" y="693738"/>
              <a:ext cx="455613" cy="390525"/>
            </a:xfrm>
            <a:custGeom>
              <a:avLst/>
              <a:gdLst>
                <a:gd name="T0" fmla="*/ 1221 w 1252"/>
                <a:gd name="T1" fmla="*/ 0 h 1062"/>
                <a:gd name="T2" fmla="*/ 1252 w 1252"/>
                <a:gd name="T3" fmla="*/ 88 h 1062"/>
                <a:gd name="T4" fmla="*/ 1252 w 1252"/>
                <a:gd name="T5" fmla="*/ 934 h 1062"/>
                <a:gd name="T6" fmla="*/ 1124 w 1252"/>
                <a:gd name="T7" fmla="*/ 1062 h 1062"/>
                <a:gd name="T8" fmla="*/ 159 w 1252"/>
                <a:gd name="T9" fmla="*/ 1062 h 1062"/>
                <a:gd name="T10" fmla="*/ 31 w 1252"/>
                <a:gd name="T11" fmla="*/ 934 h 1062"/>
                <a:gd name="T12" fmla="*/ 31 w 1252"/>
                <a:gd name="T13" fmla="*/ 79 h 1062"/>
                <a:gd name="T14" fmla="*/ 0 w 1252"/>
                <a:gd name="T15" fmla="*/ 0 h 1062"/>
                <a:gd name="T16" fmla="*/ 1221 w 1252"/>
                <a:gd name="T17" fmla="*/ 0 h 10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52" h="1062">
                  <a:moveTo>
                    <a:pt x="1221" y="0"/>
                  </a:moveTo>
                  <a:cubicBezTo>
                    <a:pt x="1232" y="9"/>
                    <a:pt x="1252" y="35"/>
                    <a:pt x="1252" y="88"/>
                  </a:cubicBezTo>
                  <a:lnTo>
                    <a:pt x="1252" y="934"/>
                  </a:lnTo>
                  <a:cubicBezTo>
                    <a:pt x="1252" y="1005"/>
                    <a:pt x="1195" y="1062"/>
                    <a:pt x="1124" y="1062"/>
                  </a:cubicBezTo>
                  <a:lnTo>
                    <a:pt x="159" y="1062"/>
                  </a:lnTo>
                  <a:cubicBezTo>
                    <a:pt x="88" y="1062"/>
                    <a:pt x="31" y="1005"/>
                    <a:pt x="31" y="934"/>
                  </a:cubicBezTo>
                  <a:cubicBezTo>
                    <a:pt x="31" y="649"/>
                    <a:pt x="31" y="364"/>
                    <a:pt x="31" y="79"/>
                  </a:cubicBezTo>
                  <a:cubicBezTo>
                    <a:pt x="30" y="43"/>
                    <a:pt x="21" y="16"/>
                    <a:pt x="0" y="0"/>
                  </a:cubicBezTo>
                  <a:cubicBezTo>
                    <a:pt x="407" y="0"/>
                    <a:pt x="814" y="0"/>
                    <a:pt x="1221" y="0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square" lIns="91368" tIns="45684" rIns="91368" bIns="45684" numCol="1" anchor="t" anchorCtr="0" compatLnSpc="1">
              <a:prstTxWarp prst="textNoShape">
                <a:avLst/>
              </a:prstTxWarp>
            </a:bodyPr>
            <a:lstStyle/>
            <a:p>
              <a:pPr defTabSz="914034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798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</p:grpSp>
      <p:sp>
        <p:nvSpPr>
          <p:cNvPr id="167" name="329544">
            <a:extLst>
              <a:ext uri="{FF2B5EF4-FFF2-40B4-BE49-F238E27FC236}">
                <a16:creationId xmlns:a16="http://schemas.microsoft.com/office/drawing/2014/main" id="{34A9075D-2177-444D-A1BE-4F9F7AEECFAB}"/>
              </a:ext>
            </a:extLst>
          </p:cNvPr>
          <p:cNvSpPr txBox="1"/>
          <p:nvPr/>
        </p:nvSpPr>
        <p:spPr>
          <a:xfrm>
            <a:off x="6407201" y="3976049"/>
            <a:ext cx="484483" cy="6458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598" dirty="0">
                <a:solidFill>
                  <a:srgbClr val="FFFFFF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4</a:t>
            </a:r>
            <a:endParaRPr lang="zh-CN" altLang="en-US" sz="3598" dirty="0">
              <a:solidFill>
                <a:srgbClr val="FFFFFF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2" name="613131">
            <a:extLst>
              <a:ext uri="{FF2B5EF4-FFF2-40B4-BE49-F238E27FC236}">
                <a16:creationId xmlns:a16="http://schemas.microsoft.com/office/drawing/2014/main" id="{53066061-992C-7337-F9ED-8718E6E78B19}"/>
              </a:ext>
            </a:extLst>
          </p:cNvPr>
          <p:cNvSpPr/>
          <p:nvPr/>
        </p:nvSpPr>
        <p:spPr>
          <a:xfrm>
            <a:off x="4305414" y="838477"/>
            <a:ext cx="3570209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914034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400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常见主播人设</a:t>
            </a:r>
          </a:p>
        </p:txBody>
      </p:sp>
    </p:spTree>
    <p:extLst>
      <p:ext uri="{BB962C8B-B14F-4D97-AF65-F5344CB8AC3E}">
        <p14:creationId xmlns:p14="http://schemas.microsoft.com/office/powerpoint/2010/main" val="2418472227"/>
      </p:ext>
    </p:extLst>
  </p:cSld>
  <p:clrMapOvr>
    <a:masterClrMapping/>
  </p:clrMapOvr>
  <p:transition spd="slow">
    <p:wipe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045952">
            <a:extLst>
              <a:ext uri="{FF2B5EF4-FFF2-40B4-BE49-F238E27FC236}">
                <a16:creationId xmlns:a16="http://schemas.microsoft.com/office/drawing/2014/main" id="{3BF293E1-C822-4AFE-BB52-4D707046B016}"/>
              </a:ext>
            </a:extLst>
          </p:cNvPr>
          <p:cNvSpPr/>
          <p:nvPr/>
        </p:nvSpPr>
        <p:spPr>
          <a:xfrm>
            <a:off x="5408445" y="2285273"/>
            <a:ext cx="5327009" cy="4086440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just" defTabSz="913668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3200" dirty="0">
                <a:solidFill>
                  <a:schemeClr val="accent1">
                    <a:lumMod val="7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  <a:sym typeface="+mn-lt"/>
              </a:rPr>
              <a:t>1</a:t>
            </a:r>
            <a:r>
              <a:rPr lang="zh-CN" altLang="en-US" sz="3200" dirty="0">
                <a:solidFill>
                  <a:schemeClr val="accent1">
                    <a:lumMod val="7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  <a:sym typeface="+mn-lt"/>
              </a:rPr>
              <a:t>）策略人群定位。</a:t>
            </a:r>
          </a:p>
          <a:p>
            <a:pPr algn="just" defTabSz="913668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3200" dirty="0">
                <a:solidFill>
                  <a:schemeClr val="accent1">
                    <a:lumMod val="7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  <a:sym typeface="+mn-lt"/>
              </a:rPr>
              <a:t>2</a:t>
            </a:r>
            <a:r>
              <a:rPr lang="zh-CN" altLang="en-US" sz="3200" dirty="0">
                <a:solidFill>
                  <a:schemeClr val="accent1">
                    <a:lumMod val="7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  <a:sym typeface="+mn-lt"/>
              </a:rPr>
              <a:t>）人群画像梳理。</a:t>
            </a:r>
          </a:p>
          <a:p>
            <a:pPr algn="just" defTabSz="913668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3200" dirty="0">
                <a:solidFill>
                  <a:schemeClr val="accent1">
                    <a:lumMod val="7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  <a:sym typeface="+mn-lt"/>
              </a:rPr>
              <a:t>3</a:t>
            </a:r>
            <a:r>
              <a:rPr lang="zh-CN" altLang="en-US" sz="3200" dirty="0">
                <a:solidFill>
                  <a:schemeClr val="accent1">
                    <a:lumMod val="7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  <a:sym typeface="+mn-lt"/>
              </a:rPr>
              <a:t>）人群偏好定位。</a:t>
            </a:r>
          </a:p>
          <a:p>
            <a:pPr algn="just" defTabSz="913668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3200" dirty="0">
                <a:solidFill>
                  <a:schemeClr val="accent1">
                    <a:lumMod val="7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  <a:sym typeface="+mn-lt"/>
              </a:rPr>
              <a:t>4</a:t>
            </a:r>
            <a:r>
              <a:rPr lang="zh-CN" altLang="en-US" sz="3200" dirty="0">
                <a:solidFill>
                  <a:schemeClr val="accent1">
                    <a:lumMod val="7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  <a:sym typeface="+mn-lt"/>
              </a:rPr>
              <a:t>）人群痛点定位。</a:t>
            </a:r>
          </a:p>
          <a:p>
            <a:pPr algn="just" defTabSz="913668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3200" dirty="0">
                <a:solidFill>
                  <a:schemeClr val="accent1">
                    <a:lumMod val="7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  <a:sym typeface="+mn-lt"/>
              </a:rPr>
              <a:t>4</a:t>
            </a:r>
            <a:r>
              <a:rPr lang="zh-CN" altLang="en-US" sz="3200" dirty="0">
                <a:solidFill>
                  <a:schemeClr val="accent1">
                    <a:lumMod val="7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  <a:sym typeface="+mn-lt"/>
              </a:rPr>
              <a:t>）人群角色定位。</a:t>
            </a:r>
          </a:p>
          <a:p>
            <a:pPr algn="just" defTabSz="913668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3200" dirty="0">
                <a:solidFill>
                  <a:schemeClr val="accent1">
                    <a:lumMod val="7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  <a:sym typeface="+mn-lt"/>
              </a:rPr>
              <a:t>6</a:t>
            </a:r>
            <a:r>
              <a:rPr lang="zh-CN" altLang="en-US" sz="3200" dirty="0">
                <a:solidFill>
                  <a:schemeClr val="accent1">
                    <a:lumMod val="7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  <a:sym typeface="+mn-lt"/>
              </a:rPr>
              <a:t>）人群圈层定位。</a:t>
            </a:r>
          </a:p>
          <a:p>
            <a:pPr algn="just" defTabSz="913668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3200" dirty="0">
              <a:solidFill>
                <a:schemeClr val="accent1">
                  <a:lumMod val="75000"/>
                </a:schemeClr>
              </a:solidFill>
              <a:latin typeface="优设标题黑" panose="00000500000000000000" pitchFamily="2" charset="-122"/>
              <a:ea typeface="优设标题黑" panose="00000500000000000000" pitchFamily="2" charset="-122"/>
              <a:sym typeface="+mn-lt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3ADFF45A-AD97-7844-BAE2-44C5CB199B2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01283" y="2427994"/>
            <a:ext cx="4219440" cy="3780828"/>
          </a:xfrm>
          <a:prstGeom prst="rect">
            <a:avLst/>
          </a:prstGeom>
        </p:spPr>
      </p:pic>
      <p:sp>
        <p:nvSpPr>
          <p:cNvPr id="2" name="613131">
            <a:extLst>
              <a:ext uri="{FF2B5EF4-FFF2-40B4-BE49-F238E27FC236}">
                <a16:creationId xmlns:a16="http://schemas.microsoft.com/office/drawing/2014/main" id="{915DC91A-2D93-2859-CC14-498CB8B9A424}"/>
              </a:ext>
            </a:extLst>
          </p:cNvPr>
          <p:cNvSpPr/>
          <p:nvPr/>
        </p:nvSpPr>
        <p:spPr>
          <a:xfrm>
            <a:off x="2912490" y="1267230"/>
            <a:ext cx="7045518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914034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400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账号定位</a:t>
            </a:r>
            <a:r>
              <a:rPr lang="en-US" altLang="zh-CN" sz="4400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——</a:t>
            </a:r>
            <a:r>
              <a:rPr lang="zh-CN" altLang="en-US" sz="4400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粉丝定位策略</a:t>
            </a:r>
          </a:p>
        </p:txBody>
      </p:sp>
    </p:spTree>
    <p:extLst>
      <p:ext uri="{BB962C8B-B14F-4D97-AF65-F5344CB8AC3E}">
        <p14:creationId xmlns:p14="http://schemas.microsoft.com/office/powerpoint/2010/main" val="2478091522"/>
      </p:ext>
    </p:extLst>
  </p:cSld>
  <p:clrMapOvr>
    <a:masterClrMapping/>
  </p:clrMapOvr>
  <p:transition spd="slow">
    <p:wipe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613131">
            <a:extLst>
              <a:ext uri="{FF2B5EF4-FFF2-40B4-BE49-F238E27FC236}">
                <a16:creationId xmlns:a16="http://schemas.microsoft.com/office/drawing/2014/main" id="{4A5F9AE4-37B6-63BD-32B3-6C4C56ABC96E}"/>
              </a:ext>
            </a:extLst>
          </p:cNvPr>
          <p:cNvSpPr/>
          <p:nvPr/>
        </p:nvSpPr>
        <p:spPr>
          <a:xfrm>
            <a:off x="2837845" y="1034960"/>
            <a:ext cx="7045518" cy="126188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914034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400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账号定位</a:t>
            </a:r>
            <a:r>
              <a:rPr lang="en-US" altLang="zh-CN" sz="4400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——</a:t>
            </a:r>
            <a:r>
              <a:rPr lang="zh-CN" altLang="en-US" sz="4400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账号定位规划</a:t>
            </a:r>
            <a:endParaRPr lang="en-US" altLang="zh-CN" sz="4400" dirty="0">
              <a:solidFill>
                <a:srgbClr val="000000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  <a:p>
            <a:pPr algn="ctr" defTabSz="914034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dirty="0">
                <a:solidFill>
                  <a:srgbClr val="C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以一个科普三农知识的账号为例</a:t>
            </a:r>
          </a:p>
        </p:txBody>
      </p:sp>
      <p:graphicFrame>
        <p:nvGraphicFramePr>
          <p:cNvPr id="2" name="表格 1">
            <a:extLst>
              <a:ext uri="{FF2B5EF4-FFF2-40B4-BE49-F238E27FC236}">
                <a16:creationId xmlns:a16="http://schemas.microsoft.com/office/drawing/2014/main" id="{3984D5CA-E0A0-9185-B4B8-9A10B9C3084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45434765"/>
              </p:ext>
            </p:extLst>
          </p:nvPr>
        </p:nvGraphicFramePr>
        <p:xfrm>
          <a:off x="1231641" y="2617564"/>
          <a:ext cx="10002416" cy="241611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000242">
                  <a:extLst>
                    <a:ext uri="{9D8B030D-6E8A-4147-A177-3AD203B41FA5}">
                      <a16:colId xmlns:a16="http://schemas.microsoft.com/office/drawing/2014/main" val="1845722139"/>
                    </a:ext>
                  </a:extLst>
                </a:gridCol>
                <a:gridCol w="2240028">
                  <a:extLst>
                    <a:ext uri="{9D8B030D-6E8A-4147-A177-3AD203B41FA5}">
                      <a16:colId xmlns:a16="http://schemas.microsoft.com/office/drawing/2014/main" val="2724002694"/>
                    </a:ext>
                  </a:extLst>
                </a:gridCol>
                <a:gridCol w="1760456">
                  <a:extLst>
                    <a:ext uri="{9D8B030D-6E8A-4147-A177-3AD203B41FA5}">
                      <a16:colId xmlns:a16="http://schemas.microsoft.com/office/drawing/2014/main" val="2326806421"/>
                    </a:ext>
                  </a:extLst>
                </a:gridCol>
                <a:gridCol w="2000242">
                  <a:extLst>
                    <a:ext uri="{9D8B030D-6E8A-4147-A177-3AD203B41FA5}">
                      <a16:colId xmlns:a16="http://schemas.microsoft.com/office/drawing/2014/main" val="4261878298"/>
                    </a:ext>
                  </a:extLst>
                </a:gridCol>
                <a:gridCol w="2001448">
                  <a:extLst>
                    <a:ext uri="{9D8B030D-6E8A-4147-A177-3AD203B41FA5}">
                      <a16:colId xmlns:a16="http://schemas.microsoft.com/office/drawing/2014/main" val="4048293168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algn="ctr" defTabSz="914034" rtl="0" eaLnBrk="1" latinLnBrk="0" hangingPunct="1">
                        <a:lnSpc>
                          <a:spcPct val="150000"/>
                        </a:lnSpc>
                      </a:pPr>
                      <a:r>
                        <a:rPr lang="zh-CN" altLang="en-US" sz="2800" b="1" kern="1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擅长领域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034" rtl="0" eaLnBrk="1" latinLnBrk="0" hangingPunct="1">
                        <a:lnSpc>
                          <a:spcPct val="150000"/>
                        </a:lnSpc>
                      </a:pPr>
                      <a:r>
                        <a:rPr lang="zh-CN" altLang="en-US" sz="2800" b="1" kern="1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服务对象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034" rtl="0" eaLnBrk="1" latinLnBrk="0" hangingPunct="1">
                        <a:lnSpc>
                          <a:spcPct val="150000"/>
                        </a:lnSpc>
                      </a:pPr>
                      <a:r>
                        <a:rPr lang="zh-CN" altLang="en-US" sz="2800" b="1" kern="1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盈利模式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034" rtl="0" eaLnBrk="1" latinLnBrk="0" hangingPunct="1">
                        <a:lnSpc>
                          <a:spcPct val="150000"/>
                        </a:lnSpc>
                      </a:pPr>
                      <a:r>
                        <a:rPr lang="zh-CN" altLang="en-US" sz="2800" b="1" kern="1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人物形象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034" rtl="0" eaLnBrk="1" latinLnBrk="0" hangingPunct="1">
                        <a:lnSpc>
                          <a:spcPct val="150000"/>
                        </a:lnSpc>
                      </a:pPr>
                      <a:r>
                        <a:rPr lang="zh-CN" altLang="en-US" sz="2800" b="1" kern="1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产品供应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5370147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sz="2800" kern="100" dirty="0">
                          <a:effectLst/>
                        </a:rPr>
                        <a:t>知识科普</a:t>
                      </a:r>
                    </a:p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sz="2800" kern="100" dirty="0">
                          <a:effectLst/>
                        </a:rPr>
                        <a:t>技术专家</a:t>
                      </a:r>
                    </a:p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sz="2800" kern="100" dirty="0">
                          <a:effectLst/>
                        </a:rPr>
                        <a:t>农产品种植</a:t>
                      </a:r>
                      <a:endParaRPr lang="zh-CN" sz="28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sz="2800" kern="100">
                          <a:effectLst/>
                        </a:rPr>
                        <a:t>“</a:t>
                      </a:r>
                      <a:r>
                        <a:rPr lang="en-US" sz="2800" kern="100">
                          <a:effectLst/>
                        </a:rPr>
                        <a:t>70</a:t>
                      </a:r>
                      <a:r>
                        <a:rPr lang="zh-CN" sz="2800" kern="100">
                          <a:effectLst/>
                        </a:rPr>
                        <a:t>后”～“</a:t>
                      </a:r>
                      <a:r>
                        <a:rPr lang="en-US" sz="2800" kern="100">
                          <a:effectLst/>
                        </a:rPr>
                        <a:t>90</a:t>
                      </a:r>
                      <a:r>
                        <a:rPr lang="zh-CN" sz="2800" kern="100">
                          <a:effectLst/>
                        </a:rPr>
                        <a:t>后”</a:t>
                      </a:r>
                      <a:endParaRPr lang="zh-CN" sz="28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sz="2800" kern="100">
                          <a:effectLst/>
                        </a:rPr>
                        <a:t>电商带货</a:t>
                      </a:r>
                    </a:p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sz="2800" kern="100">
                          <a:effectLst/>
                        </a:rPr>
                        <a:t>直播带货</a:t>
                      </a:r>
                    </a:p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sz="2800" kern="100">
                          <a:effectLst/>
                        </a:rPr>
                        <a:t>广告推广</a:t>
                      </a:r>
                      <a:endParaRPr lang="zh-CN" sz="28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sz="2800" kern="100">
                          <a:effectLst/>
                        </a:rPr>
                        <a:t>固定出境</a:t>
                      </a:r>
                    </a:p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sz="2800" kern="100">
                          <a:effectLst/>
                        </a:rPr>
                        <a:t>草帽淳朴</a:t>
                      </a:r>
                    </a:p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sz="2800" kern="100">
                          <a:effectLst/>
                        </a:rPr>
                        <a:t>田间地头</a:t>
                      </a:r>
                      <a:endParaRPr lang="zh-CN" sz="28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sz="2800" kern="100" dirty="0">
                          <a:effectLst/>
                        </a:rPr>
                        <a:t>农药</a:t>
                      </a:r>
                    </a:p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sz="2800" kern="100" dirty="0">
                          <a:effectLst/>
                        </a:rPr>
                        <a:t>农产品</a:t>
                      </a:r>
                    </a:p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sz="2800" kern="100" dirty="0">
                          <a:effectLst/>
                        </a:rPr>
                        <a:t>农工具</a:t>
                      </a:r>
                      <a:endParaRPr lang="zh-CN" sz="28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25545301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50482952"/>
      </p:ext>
    </p:extLst>
  </p:cSld>
  <p:clrMapOvr>
    <a:masterClrMapping/>
  </p:clrMapOvr>
  <p:transition spd="slow">
    <p:wipe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984309">
            <a:hlinkClick r:id="rId3"/>
            <a:extLst>
              <a:ext uri="{FF2B5EF4-FFF2-40B4-BE49-F238E27FC236}">
                <a16:creationId xmlns:a16="http://schemas.microsoft.com/office/drawing/2014/main" id="{63589663-59F2-47A0-BF50-E6EFDD906508}"/>
              </a:ext>
            </a:extLst>
          </p:cNvPr>
          <p:cNvSpPr txBox="1"/>
          <p:nvPr/>
        </p:nvSpPr>
        <p:spPr>
          <a:xfrm>
            <a:off x="2843561" y="2990456"/>
            <a:ext cx="4142165" cy="707886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4800" b="1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defRPr>
            </a:lvl1pPr>
          </a:lstStyle>
          <a:p>
            <a:pPr algn="ctr" defTabSz="914034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000" b="0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抖音八大人群</a:t>
            </a:r>
          </a:p>
        </p:txBody>
      </p:sp>
      <p:sp>
        <p:nvSpPr>
          <p:cNvPr id="42" name="628259">
            <a:extLst>
              <a:ext uri="{FF2B5EF4-FFF2-40B4-BE49-F238E27FC236}">
                <a16:creationId xmlns:a16="http://schemas.microsoft.com/office/drawing/2014/main" id="{E3F5F500-F987-49CC-B354-B5879689DF52}"/>
              </a:ext>
            </a:extLst>
          </p:cNvPr>
          <p:cNvSpPr/>
          <p:nvPr/>
        </p:nvSpPr>
        <p:spPr bwMode="auto">
          <a:xfrm>
            <a:off x="2869460" y="2019388"/>
            <a:ext cx="1367618" cy="452598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034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999" dirty="0">
                <a:solidFill>
                  <a:srgbClr val="FFFFFF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视域拓展</a:t>
            </a:r>
          </a:p>
        </p:txBody>
      </p:sp>
      <p:grpSp>
        <p:nvGrpSpPr>
          <p:cNvPr id="62" name="835850">
            <a:extLst>
              <a:ext uri="{FF2B5EF4-FFF2-40B4-BE49-F238E27FC236}">
                <a16:creationId xmlns:a16="http://schemas.microsoft.com/office/drawing/2014/main" id="{90A17540-5463-49C9-8D88-6461F4905E34}"/>
              </a:ext>
            </a:extLst>
          </p:cNvPr>
          <p:cNvGrpSpPr/>
          <p:nvPr/>
        </p:nvGrpSpPr>
        <p:grpSpPr>
          <a:xfrm>
            <a:off x="1153256" y="2354197"/>
            <a:ext cx="1690305" cy="1690304"/>
            <a:chOff x="1153706" y="2353777"/>
            <a:chExt cx="1690965" cy="1690964"/>
          </a:xfrm>
        </p:grpSpPr>
        <p:sp>
          <p:nvSpPr>
            <p:cNvPr id="63" name="974014">
              <a:extLst>
                <a:ext uri="{FF2B5EF4-FFF2-40B4-BE49-F238E27FC236}">
                  <a16:creationId xmlns:a16="http://schemas.microsoft.com/office/drawing/2014/main" id="{5E55EE28-9432-4DA3-8B8F-C020D892510F}"/>
                </a:ext>
              </a:extLst>
            </p:cNvPr>
            <p:cNvSpPr/>
            <p:nvPr/>
          </p:nvSpPr>
          <p:spPr bwMode="auto">
            <a:xfrm>
              <a:off x="1153706" y="2353777"/>
              <a:ext cx="1690965" cy="1690964"/>
            </a:xfrm>
            <a:prstGeom prst="ellipse">
              <a:avLst/>
            </a:prstGeom>
            <a:solidFill>
              <a:srgbClr val="0760D9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914034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999" dirty="0">
                <a:solidFill>
                  <a:srgbClr val="FFFFFF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  <p:sp>
          <p:nvSpPr>
            <p:cNvPr id="64" name="719295">
              <a:extLst>
                <a:ext uri="{FF2B5EF4-FFF2-40B4-BE49-F238E27FC236}">
                  <a16:creationId xmlns:a16="http://schemas.microsoft.com/office/drawing/2014/main" id="{FB56B170-CCBC-4CA6-893F-705AB38D317A}"/>
                </a:ext>
              </a:extLst>
            </p:cNvPr>
            <p:cNvSpPr/>
            <p:nvPr/>
          </p:nvSpPr>
          <p:spPr bwMode="auto">
            <a:xfrm rot="2700000">
              <a:off x="1813991" y="2954946"/>
              <a:ext cx="865676" cy="983550"/>
            </a:xfrm>
            <a:prstGeom prst="rect">
              <a:avLst/>
            </a:prstGeom>
            <a:gradFill>
              <a:gsLst>
                <a:gs pos="0">
                  <a:schemeClr val="tx1">
                    <a:alpha val="40000"/>
                  </a:schemeClr>
                </a:gs>
                <a:gs pos="100000">
                  <a:schemeClr val="tx1">
                    <a:alpha val="0"/>
                  </a:schemeClr>
                </a:gs>
              </a:gsLst>
              <a:lin ang="0" scaled="0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356" tIns="45678" rIns="91356" bIns="45678" numCol="1" rtlCol="0" anchor="t" anchorCtr="0" compatLnSpc="1">
              <a:prstTxWarp prst="textNoShape">
                <a:avLst/>
              </a:prstTxWarp>
            </a:bodyPr>
            <a:lstStyle/>
            <a:p>
              <a:pPr defTabSz="913577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798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  <p:sp>
          <p:nvSpPr>
            <p:cNvPr id="65" name="180615">
              <a:extLst>
                <a:ext uri="{FF2B5EF4-FFF2-40B4-BE49-F238E27FC236}">
                  <a16:creationId xmlns:a16="http://schemas.microsoft.com/office/drawing/2014/main" id="{3088492F-2212-45A1-ABE7-F446A4864C0E}"/>
                </a:ext>
              </a:extLst>
            </p:cNvPr>
            <p:cNvSpPr/>
            <p:nvPr/>
          </p:nvSpPr>
          <p:spPr bwMode="auto">
            <a:xfrm>
              <a:off x="1500001" y="2700072"/>
              <a:ext cx="998376" cy="998375"/>
            </a:xfrm>
            <a:prstGeom prst="ellipse">
              <a:avLst/>
            </a:prstGeom>
            <a:solidFill>
              <a:srgbClr val="FFC000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913577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998" dirty="0">
                <a:solidFill>
                  <a:srgbClr val="FFFFFF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  <p:sp>
          <p:nvSpPr>
            <p:cNvPr id="66" name="925896">
              <a:extLst>
                <a:ext uri="{FF2B5EF4-FFF2-40B4-BE49-F238E27FC236}">
                  <a16:creationId xmlns:a16="http://schemas.microsoft.com/office/drawing/2014/main" id="{35BC7978-FE76-45FC-A26D-F57126D50A14}"/>
                </a:ext>
              </a:extLst>
            </p:cNvPr>
            <p:cNvSpPr/>
            <p:nvPr/>
          </p:nvSpPr>
          <p:spPr bwMode="auto">
            <a:xfrm>
              <a:off x="1734801" y="2788775"/>
              <a:ext cx="468667" cy="820968"/>
            </a:xfrm>
            <a:custGeom>
              <a:avLst/>
              <a:gdLst/>
              <a:ahLst/>
              <a:cxnLst/>
              <a:rect l="l" t="t" r="r" b="b"/>
              <a:pathLst>
                <a:path w="1108091" h="1941052">
                  <a:moveTo>
                    <a:pt x="522494" y="1443800"/>
                  </a:moveTo>
                  <a:cubicBezTo>
                    <a:pt x="599690" y="1444956"/>
                    <a:pt x="662373" y="1467884"/>
                    <a:pt x="710541" y="1512582"/>
                  </a:cubicBezTo>
                  <a:cubicBezTo>
                    <a:pt x="758710" y="1557280"/>
                    <a:pt x="783531" y="1616807"/>
                    <a:pt x="785003" y="1691164"/>
                  </a:cubicBezTo>
                  <a:cubicBezTo>
                    <a:pt x="783531" y="1765626"/>
                    <a:pt x="758710" y="1825574"/>
                    <a:pt x="710541" y="1871008"/>
                  </a:cubicBezTo>
                  <a:cubicBezTo>
                    <a:pt x="662373" y="1916442"/>
                    <a:pt x="599690" y="1939790"/>
                    <a:pt x="522494" y="1941052"/>
                  </a:cubicBezTo>
                  <a:cubicBezTo>
                    <a:pt x="445298" y="1939790"/>
                    <a:pt x="382616" y="1916442"/>
                    <a:pt x="334447" y="1871008"/>
                  </a:cubicBezTo>
                  <a:cubicBezTo>
                    <a:pt x="286278" y="1825574"/>
                    <a:pt x="261458" y="1765626"/>
                    <a:pt x="259985" y="1691164"/>
                  </a:cubicBezTo>
                  <a:cubicBezTo>
                    <a:pt x="261458" y="1616807"/>
                    <a:pt x="286278" y="1557280"/>
                    <a:pt x="334447" y="1512582"/>
                  </a:cubicBezTo>
                  <a:cubicBezTo>
                    <a:pt x="382616" y="1467884"/>
                    <a:pt x="445298" y="1444956"/>
                    <a:pt x="522494" y="1443800"/>
                  </a:cubicBezTo>
                  <a:close/>
                  <a:moveTo>
                    <a:pt x="562880" y="0"/>
                  </a:moveTo>
                  <a:cubicBezTo>
                    <a:pt x="723635" y="158"/>
                    <a:pt x="853943" y="40859"/>
                    <a:pt x="953804" y="122105"/>
                  </a:cubicBezTo>
                  <a:cubicBezTo>
                    <a:pt x="1053665" y="203350"/>
                    <a:pt x="1105094" y="324192"/>
                    <a:pt x="1108091" y="484632"/>
                  </a:cubicBezTo>
                  <a:cubicBezTo>
                    <a:pt x="1105587" y="578229"/>
                    <a:pt x="1081726" y="655911"/>
                    <a:pt x="1036509" y="717680"/>
                  </a:cubicBezTo>
                  <a:cubicBezTo>
                    <a:pt x="991291" y="779449"/>
                    <a:pt x="939744" y="835439"/>
                    <a:pt x="881866" y="885652"/>
                  </a:cubicBezTo>
                  <a:cubicBezTo>
                    <a:pt x="823989" y="935865"/>
                    <a:pt x="774808" y="990436"/>
                    <a:pt x="734323" y="1049366"/>
                  </a:cubicBezTo>
                  <a:cubicBezTo>
                    <a:pt x="693839" y="1108295"/>
                    <a:pt x="677077" y="1181718"/>
                    <a:pt x="684038" y="1269635"/>
                  </a:cubicBezTo>
                  <a:lnTo>
                    <a:pt x="358426" y="1269635"/>
                  </a:lnTo>
                  <a:cubicBezTo>
                    <a:pt x="347028" y="1169268"/>
                    <a:pt x="359727" y="1084776"/>
                    <a:pt x="396525" y="1016158"/>
                  </a:cubicBezTo>
                  <a:cubicBezTo>
                    <a:pt x="433322" y="947540"/>
                    <a:pt x="479308" y="887421"/>
                    <a:pt x="534484" y="835801"/>
                  </a:cubicBezTo>
                  <a:cubicBezTo>
                    <a:pt x="589659" y="784181"/>
                    <a:pt x="639117" y="733686"/>
                    <a:pt x="682855" y="684314"/>
                  </a:cubicBezTo>
                  <a:cubicBezTo>
                    <a:pt x="726593" y="634942"/>
                    <a:pt x="749705" y="579320"/>
                    <a:pt x="752189" y="517446"/>
                  </a:cubicBezTo>
                  <a:cubicBezTo>
                    <a:pt x="751611" y="448769"/>
                    <a:pt x="731313" y="395551"/>
                    <a:pt x="691295" y="357795"/>
                  </a:cubicBezTo>
                  <a:cubicBezTo>
                    <a:pt x="651277" y="320038"/>
                    <a:pt x="595010" y="300897"/>
                    <a:pt x="522494" y="300371"/>
                  </a:cubicBezTo>
                  <a:cubicBezTo>
                    <a:pt x="462336" y="300371"/>
                    <a:pt x="406595" y="313623"/>
                    <a:pt x="355271" y="340126"/>
                  </a:cubicBezTo>
                  <a:cubicBezTo>
                    <a:pt x="303947" y="366629"/>
                    <a:pt x="254516" y="406384"/>
                    <a:pt x="206978" y="459391"/>
                  </a:cubicBezTo>
                  <a:lnTo>
                    <a:pt x="0" y="267557"/>
                  </a:lnTo>
                  <a:cubicBezTo>
                    <a:pt x="70781" y="185734"/>
                    <a:pt x="153236" y="120948"/>
                    <a:pt x="247364" y="73200"/>
                  </a:cubicBezTo>
                  <a:cubicBezTo>
                    <a:pt x="341493" y="25452"/>
                    <a:pt x="446665" y="1052"/>
                    <a:pt x="562880" y="0"/>
                  </a:cubicBezTo>
                  <a:close/>
                </a:path>
              </a:pathLst>
            </a:custGeom>
            <a:solidFill>
              <a:schemeClr val="bg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368" tIns="45684" rIns="91368" bIns="45684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pPr defTabSz="913668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798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</p:grpSp>
      <p:pic>
        <p:nvPicPr>
          <p:cNvPr id="3" name="图片 2">
            <a:extLst>
              <a:ext uri="{FF2B5EF4-FFF2-40B4-BE49-F238E27FC236}">
                <a16:creationId xmlns:a16="http://schemas.microsoft.com/office/drawing/2014/main" id="{C863C723-5EB2-0E40-BBAD-0FBBB7F67AF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600324" y="1324507"/>
            <a:ext cx="5011218" cy="50112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1878750"/>
      </p:ext>
    </p:extLst>
  </p:cSld>
  <p:clrMapOvr>
    <a:masterClrMapping/>
  </p:clrMapOvr>
  <p:transition spd="slow">
    <p:wipe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5" name="468153">
            <a:extLst>
              <a:ext uri="{FF2B5EF4-FFF2-40B4-BE49-F238E27FC236}">
                <a16:creationId xmlns:a16="http://schemas.microsoft.com/office/drawing/2014/main" id="{8C5EBD9C-8CF8-4558-959C-42C33F9214C5}"/>
              </a:ext>
            </a:extLst>
          </p:cNvPr>
          <p:cNvCxnSpPr>
            <a:cxnSpLocks/>
          </p:cNvCxnSpPr>
          <p:nvPr/>
        </p:nvCxnSpPr>
        <p:spPr bwMode="auto">
          <a:xfrm>
            <a:off x="4345714" y="2714691"/>
            <a:ext cx="319113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2"/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36" name="730573">
            <a:extLst>
              <a:ext uri="{FF2B5EF4-FFF2-40B4-BE49-F238E27FC236}">
                <a16:creationId xmlns:a16="http://schemas.microsoft.com/office/drawing/2014/main" id="{85DF231F-B09A-47C4-AB84-2F9E23999D72}"/>
              </a:ext>
            </a:extLst>
          </p:cNvPr>
          <p:cNvCxnSpPr>
            <a:cxnSpLocks/>
          </p:cNvCxnSpPr>
          <p:nvPr/>
        </p:nvCxnSpPr>
        <p:spPr bwMode="auto">
          <a:xfrm>
            <a:off x="4345714" y="3580288"/>
            <a:ext cx="319113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2"/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37" name="102993">
            <a:extLst>
              <a:ext uri="{FF2B5EF4-FFF2-40B4-BE49-F238E27FC236}">
                <a16:creationId xmlns:a16="http://schemas.microsoft.com/office/drawing/2014/main" id="{6815E5BD-6BCB-4A92-8557-4E4B96E12CA2}"/>
              </a:ext>
            </a:extLst>
          </p:cNvPr>
          <p:cNvCxnSpPr>
            <a:cxnSpLocks/>
          </p:cNvCxnSpPr>
          <p:nvPr/>
        </p:nvCxnSpPr>
        <p:spPr bwMode="auto">
          <a:xfrm>
            <a:off x="4345714" y="4462775"/>
            <a:ext cx="319113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2"/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38" name="947174">
            <a:extLst>
              <a:ext uri="{FF2B5EF4-FFF2-40B4-BE49-F238E27FC236}">
                <a16:creationId xmlns:a16="http://schemas.microsoft.com/office/drawing/2014/main" id="{D83D8D70-B7D2-41BE-95BA-47397F0580CD}"/>
              </a:ext>
            </a:extLst>
          </p:cNvPr>
          <p:cNvCxnSpPr>
            <a:cxnSpLocks/>
          </p:cNvCxnSpPr>
          <p:nvPr/>
        </p:nvCxnSpPr>
        <p:spPr bwMode="auto">
          <a:xfrm>
            <a:off x="4345714" y="5350880"/>
            <a:ext cx="319113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2"/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29" name="004216">
            <a:extLst>
              <a:ext uri="{FF2B5EF4-FFF2-40B4-BE49-F238E27FC236}">
                <a16:creationId xmlns:a16="http://schemas.microsoft.com/office/drawing/2014/main" id="{CDE986E9-0547-4EBF-A64A-FF0A0B366D91}"/>
              </a:ext>
            </a:extLst>
          </p:cNvPr>
          <p:cNvSpPr/>
          <p:nvPr/>
        </p:nvSpPr>
        <p:spPr bwMode="auto">
          <a:xfrm>
            <a:off x="6934961" y="2284203"/>
            <a:ext cx="3823234" cy="769440"/>
          </a:xfrm>
          <a:prstGeom prst="roundRect">
            <a:avLst/>
          </a:prstGeom>
          <a:solidFill>
            <a:srgbClr val="0760D9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 defTabSz="914034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999" dirty="0">
                <a:solidFill>
                  <a:srgbClr val="FFFFFF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我是谁：理清自身定位，以消费者角度审视商家信息。</a:t>
            </a:r>
          </a:p>
        </p:txBody>
      </p:sp>
      <p:sp>
        <p:nvSpPr>
          <p:cNvPr id="130" name="476645">
            <a:extLst>
              <a:ext uri="{FF2B5EF4-FFF2-40B4-BE49-F238E27FC236}">
                <a16:creationId xmlns:a16="http://schemas.microsoft.com/office/drawing/2014/main" id="{E0860139-5A93-4FF1-8834-520C90BE222D}"/>
              </a:ext>
            </a:extLst>
          </p:cNvPr>
          <p:cNvSpPr/>
          <p:nvPr/>
        </p:nvSpPr>
        <p:spPr bwMode="auto">
          <a:xfrm>
            <a:off x="6934961" y="3183436"/>
            <a:ext cx="3823234" cy="769440"/>
          </a:xfrm>
          <a:prstGeom prst="roundRect">
            <a:avLst/>
          </a:prstGeom>
          <a:solidFill>
            <a:srgbClr val="FFC000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 defTabSz="914034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999" dirty="0">
                <a:solidFill>
                  <a:srgbClr val="FFFFFF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面对谁：根据产品及主播人设细分目标受众群体</a:t>
            </a:r>
          </a:p>
        </p:txBody>
      </p:sp>
      <p:sp>
        <p:nvSpPr>
          <p:cNvPr id="131" name="211816">
            <a:extLst>
              <a:ext uri="{FF2B5EF4-FFF2-40B4-BE49-F238E27FC236}">
                <a16:creationId xmlns:a16="http://schemas.microsoft.com/office/drawing/2014/main" id="{B57B9C63-5A55-47D6-B064-299A020F9073}"/>
              </a:ext>
            </a:extLst>
          </p:cNvPr>
          <p:cNvSpPr/>
          <p:nvPr/>
        </p:nvSpPr>
        <p:spPr bwMode="auto">
          <a:xfrm>
            <a:off x="6934962" y="4078056"/>
            <a:ext cx="3823234" cy="769439"/>
          </a:xfrm>
          <a:prstGeom prst="roundRect">
            <a:avLst/>
          </a:prstGeom>
          <a:solidFill>
            <a:srgbClr val="0760D9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 defTabSz="914034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999" dirty="0">
                <a:solidFill>
                  <a:srgbClr val="FFFFFF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我能提供什么产品、服务</a:t>
            </a:r>
            <a:endParaRPr lang="en-US" altLang="zh-CN" sz="1999" dirty="0">
              <a:solidFill>
                <a:srgbClr val="FFFFFF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  <a:p>
            <a:pPr algn="ctr" defTabSz="914034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999" dirty="0">
                <a:solidFill>
                  <a:srgbClr val="FFFFFF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即核心竞争力</a:t>
            </a:r>
          </a:p>
        </p:txBody>
      </p:sp>
      <p:sp>
        <p:nvSpPr>
          <p:cNvPr id="132" name="683246">
            <a:extLst>
              <a:ext uri="{FF2B5EF4-FFF2-40B4-BE49-F238E27FC236}">
                <a16:creationId xmlns:a16="http://schemas.microsoft.com/office/drawing/2014/main" id="{CE968A9A-C24F-43AA-8C4C-D76549EDB07D}"/>
              </a:ext>
            </a:extLst>
          </p:cNvPr>
          <p:cNvSpPr/>
          <p:nvPr/>
        </p:nvSpPr>
        <p:spPr bwMode="auto">
          <a:xfrm>
            <a:off x="6934962" y="4966161"/>
            <a:ext cx="3823234" cy="769439"/>
          </a:xfrm>
          <a:prstGeom prst="roundRect">
            <a:avLst/>
          </a:prstGeom>
          <a:solidFill>
            <a:srgbClr val="FFC000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 defTabSz="914034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999" dirty="0">
                <a:solidFill>
                  <a:srgbClr val="FFFFFF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解决消费者什么问题：消费者能对主播、商家产生多大的信任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C1AF0FD0-B364-462F-9BA9-DB00F61349B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4089" y="1154959"/>
            <a:ext cx="5808749" cy="5808749"/>
          </a:xfrm>
          <a:prstGeom prst="rect">
            <a:avLst/>
          </a:prstGeom>
        </p:spPr>
      </p:pic>
      <p:sp>
        <p:nvSpPr>
          <p:cNvPr id="2" name="613131">
            <a:extLst>
              <a:ext uri="{FF2B5EF4-FFF2-40B4-BE49-F238E27FC236}">
                <a16:creationId xmlns:a16="http://schemas.microsoft.com/office/drawing/2014/main" id="{71EBC0E0-4029-22F4-9D3C-6E369FA274A5}"/>
              </a:ext>
            </a:extLst>
          </p:cNvPr>
          <p:cNvSpPr/>
          <p:nvPr/>
        </p:nvSpPr>
        <p:spPr>
          <a:xfrm>
            <a:off x="3701123" y="1034960"/>
            <a:ext cx="5262980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914034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400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直播间人设定位要点</a:t>
            </a:r>
          </a:p>
        </p:txBody>
      </p:sp>
    </p:spTree>
    <p:extLst>
      <p:ext uri="{BB962C8B-B14F-4D97-AF65-F5344CB8AC3E}">
        <p14:creationId xmlns:p14="http://schemas.microsoft.com/office/powerpoint/2010/main" val="4284962050"/>
      </p:ext>
    </p:extLst>
  </p:cSld>
  <p:clrMapOvr>
    <a:masterClrMapping/>
  </p:clrMapOvr>
  <p:transition spd="slow">
    <p:wipe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613131">
            <a:extLst>
              <a:ext uri="{FF2B5EF4-FFF2-40B4-BE49-F238E27FC236}">
                <a16:creationId xmlns:a16="http://schemas.microsoft.com/office/drawing/2014/main" id="{4A5F9AE4-37B6-63BD-32B3-6C4C56ABC96E}"/>
              </a:ext>
            </a:extLst>
          </p:cNvPr>
          <p:cNvSpPr/>
          <p:nvPr/>
        </p:nvSpPr>
        <p:spPr>
          <a:xfrm>
            <a:off x="4011238" y="1034960"/>
            <a:ext cx="4698722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914034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400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主播人设定位步骤</a:t>
            </a:r>
            <a:endParaRPr lang="zh-CN" altLang="en-US" sz="3200" dirty="0">
              <a:solidFill>
                <a:srgbClr val="C00000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graphicFrame>
        <p:nvGraphicFramePr>
          <p:cNvPr id="3" name="表格 2">
            <a:extLst>
              <a:ext uri="{FF2B5EF4-FFF2-40B4-BE49-F238E27FC236}">
                <a16:creationId xmlns:a16="http://schemas.microsoft.com/office/drawing/2014/main" id="{344AAEA1-9F45-179C-1423-458B3ED87A3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47592909"/>
              </p:ext>
            </p:extLst>
          </p:nvPr>
        </p:nvGraphicFramePr>
        <p:xfrm>
          <a:off x="1194318" y="1804401"/>
          <a:ext cx="10067729" cy="39624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883159">
                  <a:extLst>
                    <a:ext uri="{9D8B030D-6E8A-4147-A177-3AD203B41FA5}">
                      <a16:colId xmlns:a16="http://schemas.microsoft.com/office/drawing/2014/main" val="2043586101"/>
                    </a:ext>
                  </a:extLst>
                </a:gridCol>
                <a:gridCol w="4310743">
                  <a:extLst>
                    <a:ext uri="{9D8B030D-6E8A-4147-A177-3AD203B41FA5}">
                      <a16:colId xmlns:a16="http://schemas.microsoft.com/office/drawing/2014/main" val="583734332"/>
                    </a:ext>
                  </a:extLst>
                </a:gridCol>
                <a:gridCol w="2873827">
                  <a:extLst>
                    <a:ext uri="{9D8B030D-6E8A-4147-A177-3AD203B41FA5}">
                      <a16:colId xmlns:a16="http://schemas.microsoft.com/office/drawing/2014/main" val="403338672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kern="1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步骤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034" rtl="0" eaLnBrk="1" latinLnBrk="0" hangingPunct="1"/>
                      <a:r>
                        <a:rPr lang="zh-CN" altLang="en-US" sz="2000" b="1" kern="1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内容板块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kern="1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示例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95820862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zh-CN" sz="2000" kern="100" dirty="0">
                          <a:effectLst/>
                        </a:rPr>
                        <a:t>第一步：确定产品类目</a:t>
                      </a:r>
                      <a:endParaRPr lang="zh-CN" sz="20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zh-CN" sz="2000" kern="100">
                          <a:effectLst/>
                        </a:rPr>
                        <a:t>美妆、美食、家居服饰、日化快消、母婴等等</a:t>
                      </a:r>
                      <a:endParaRPr lang="zh-CN" sz="2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zh-CN" sz="2000" kern="100">
                          <a:effectLst/>
                        </a:rPr>
                        <a:t>食品</a:t>
                      </a:r>
                      <a:endParaRPr lang="zh-CN" sz="2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8634394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zh-CN" sz="2000" kern="100" dirty="0">
                          <a:effectLst/>
                        </a:rPr>
                        <a:t>第二步：目标人群细分</a:t>
                      </a:r>
                      <a:endParaRPr lang="zh-CN" sz="20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zh-CN" sz="2000" kern="100">
                          <a:effectLst/>
                        </a:rPr>
                        <a:t>学生、上班族、宝马、</a:t>
                      </a:r>
                      <a:r>
                        <a:rPr lang="en-US" sz="2000" kern="100">
                          <a:effectLst/>
                        </a:rPr>
                        <a:t>90</a:t>
                      </a:r>
                      <a:r>
                        <a:rPr lang="zh-CN" sz="2000" kern="100">
                          <a:effectLst/>
                        </a:rPr>
                        <a:t>后、</a:t>
                      </a:r>
                      <a:r>
                        <a:rPr lang="en-US" sz="2000" kern="100">
                          <a:effectLst/>
                        </a:rPr>
                        <a:t>00</a:t>
                      </a:r>
                      <a:r>
                        <a:rPr lang="zh-CN" sz="2000" kern="100">
                          <a:effectLst/>
                        </a:rPr>
                        <a:t>后等等</a:t>
                      </a:r>
                      <a:endParaRPr lang="zh-CN" sz="2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zh-CN" sz="2000" kern="100">
                          <a:effectLst/>
                        </a:rPr>
                        <a:t>上班族</a:t>
                      </a:r>
                      <a:endParaRPr lang="zh-CN" sz="2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41397821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zh-CN" sz="2000" kern="100" dirty="0">
                          <a:effectLst/>
                        </a:rPr>
                        <a:t>第三步：自身优势特点</a:t>
                      </a:r>
                      <a:endParaRPr lang="zh-CN" sz="20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zh-CN" sz="2000" kern="100">
                          <a:effectLst/>
                        </a:rPr>
                        <a:t>才艺、性格、语言、长相、专业、学历、经历</a:t>
                      </a:r>
                      <a:endParaRPr lang="zh-CN" sz="2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zh-CN" sz="2000" kern="100">
                          <a:effectLst/>
                        </a:rPr>
                        <a:t>农业专家</a:t>
                      </a:r>
                      <a:endParaRPr lang="zh-CN" sz="2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90918810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zh-CN" sz="2000" kern="100" dirty="0">
                          <a:effectLst/>
                        </a:rPr>
                        <a:t>第四步：直播间差异化</a:t>
                      </a:r>
                      <a:endParaRPr lang="zh-CN" sz="20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zh-CN" sz="2000" kern="100" dirty="0">
                          <a:effectLst/>
                        </a:rPr>
                        <a:t>服饰妆容、直播背景、脚本设定、语言魅力</a:t>
                      </a:r>
                      <a:endParaRPr lang="zh-CN" sz="20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zh-CN" sz="2000" kern="100" dirty="0">
                          <a:effectLst/>
                        </a:rPr>
                        <a:t>室外田间直播</a:t>
                      </a:r>
                      <a:r>
                        <a:rPr lang="en-US" sz="2000" kern="100" dirty="0">
                          <a:effectLst/>
                        </a:rPr>
                        <a:t>+</a:t>
                      </a:r>
                      <a:r>
                        <a:rPr lang="zh-CN" sz="2000" kern="100" dirty="0">
                          <a:effectLst/>
                        </a:rPr>
                        <a:t>农作装扮</a:t>
                      </a:r>
                      <a:endParaRPr lang="zh-CN" sz="20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81176505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zh-CN" sz="2000" kern="100" dirty="0">
                          <a:effectLst/>
                        </a:rPr>
                        <a:t>第五步：标志化</a:t>
                      </a:r>
                      <a:r>
                        <a:rPr lang="en-US" sz="2000" kern="100" dirty="0">
                          <a:effectLst/>
                        </a:rPr>
                        <a:t>slogan</a:t>
                      </a:r>
                      <a:endParaRPr lang="zh-CN" sz="20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zh-CN" sz="2000" kern="100">
                          <a:effectLst/>
                        </a:rPr>
                        <a:t>口头禅、肢体语言</a:t>
                      </a:r>
                      <a:endParaRPr lang="zh-CN" sz="2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zh-CN" sz="2000" kern="100">
                          <a:effectLst/>
                        </a:rPr>
                        <a:t>包甜包售后、不甜不要钱</a:t>
                      </a:r>
                      <a:endParaRPr lang="zh-CN" sz="2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5015213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zh-CN" sz="2000" kern="100" dirty="0">
                          <a:effectLst/>
                        </a:rPr>
                        <a:t>第六步：账号昵称</a:t>
                      </a:r>
                      <a:endParaRPr lang="zh-CN" sz="20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zh-CN" sz="2000" kern="100">
                          <a:effectLst/>
                        </a:rPr>
                        <a:t>简单易懂、突出主题、职业类目、朗朗上口</a:t>
                      </a:r>
                      <a:endParaRPr lang="zh-CN" sz="2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zh-CN" sz="2000" kern="100" dirty="0">
                          <a:effectLst/>
                        </a:rPr>
                        <a:t>农哥玉米</a:t>
                      </a:r>
                      <a:endParaRPr lang="zh-CN" sz="20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98151239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09731674"/>
      </p:ext>
    </p:extLst>
  </p:cSld>
  <p:clrMapOvr>
    <a:masterClrMapping/>
  </p:clrMapOvr>
  <p:transition spd="slow">
    <p:wipe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446987">
            <a:extLst>
              <a:ext uri="{FF2B5EF4-FFF2-40B4-BE49-F238E27FC236}">
                <a16:creationId xmlns:a16="http://schemas.microsoft.com/office/drawing/2014/main" id="{921B83AF-3E60-480C-A8B7-438FB4D92AE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66967" y="2006438"/>
            <a:ext cx="3040668" cy="4979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rtlCol="0">
            <a:spAutoFit/>
          </a:bodyPr>
          <a:lstStyle>
            <a:defPPr>
              <a:defRPr lang="zh-CN"/>
            </a:defPPr>
            <a:lvl1pPr algn="just">
              <a:lnSpc>
                <a:spcPct val="120000"/>
              </a:lnSpc>
              <a:defRPr sz="1600">
                <a:latin typeface="+mj-ea"/>
                <a:ea typeface="+mj-ea"/>
              </a:defRPr>
            </a:lvl1pPr>
          </a:lstStyle>
          <a:p>
            <a:pPr algn="r" defTabSz="913668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dirty="0">
                <a:solidFill>
                  <a:srgbClr val="3D3D3D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确定目标受众</a:t>
            </a:r>
          </a:p>
        </p:txBody>
      </p:sp>
      <p:sp>
        <p:nvSpPr>
          <p:cNvPr id="39" name="189737">
            <a:extLst>
              <a:ext uri="{FF2B5EF4-FFF2-40B4-BE49-F238E27FC236}">
                <a16:creationId xmlns:a16="http://schemas.microsoft.com/office/drawing/2014/main" id="{85D371C9-77CD-4A8B-A0DA-CA318EE45D9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362847" y="1940312"/>
            <a:ext cx="2665937" cy="9411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rtlCol="0">
            <a:spAutoFit/>
          </a:bodyPr>
          <a:lstStyle>
            <a:defPPr>
              <a:defRPr lang="zh-CN"/>
            </a:defPPr>
            <a:lvl1pPr algn="just">
              <a:lnSpc>
                <a:spcPct val="120000"/>
              </a:lnSpc>
              <a:defRPr sz="1600">
                <a:latin typeface="+mj-ea"/>
                <a:ea typeface="+mj-ea"/>
              </a:defRPr>
            </a:lvl1pPr>
          </a:lstStyle>
          <a:p>
            <a:pPr algn="l" defTabSz="913668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dirty="0">
                <a:solidFill>
                  <a:srgbClr val="3D3D3D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通过社交媒体宣传推广</a:t>
            </a:r>
          </a:p>
        </p:txBody>
      </p:sp>
      <p:sp>
        <p:nvSpPr>
          <p:cNvPr id="41" name="396438">
            <a:extLst>
              <a:ext uri="{FF2B5EF4-FFF2-40B4-BE49-F238E27FC236}">
                <a16:creationId xmlns:a16="http://schemas.microsoft.com/office/drawing/2014/main" id="{0B83AC46-99C7-46C4-BC77-401C1C96097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22013" y="3463258"/>
            <a:ext cx="3040668" cy="4979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rtlCol="0">
            <a:spAutoFit/>
          </a:bodyPr>
          <a:lstStyle>
            <a:defPPr>
              <a:defRPr lang="zh-CN"/>
            </a:defPPr>
            <a:lvl1pPr algn="just">
              <a:lnSpc>
                <a:spcPct val="120000"/>
              </a:lnSpc>
              <a:defRPr sz="1600">
                <a:latin typeface="+mj-ea"/>
                <a:ea typeface="+mj-ea"/>
              </a:defRPr>
            </a:lvl1pPr>
          </a:lstStyle>
          <a:p>
            <a:pPr algn="r" defTabSz="913668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dirty="0">
                <a:solidFill>
                  <a:srgbClr val="3D3D3D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塑造个性化形象</a:t>
            </a:r>
          </a:p>
        </p:txBody>
      </p:sp>
      <p:sp>
        <p:nvSpPr>
          <p:cNvPr id="43" name="503039">
            <a:extLst>
              <a:ext uri="{FF2B5EF4-FFF2-40B4-BE49-F238E27FC236}">
                <a16:creationId xmlns:a16="http://schemas.microsoft.com/office/drawing/2014/main" id="{873E6646-F287-46EE-BB7A-1169D5C503D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362847" y="3145724"/>
            <a:ext cx="3040668" cy="9411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rtlCol="0">
            <a:spAutoFit/>
          </a:bodyPr>
          <a:lstStyle>
            <a:defPPr>
              <a:defRPr lang="zh-CN"/>
            </a:defPPr>
            <a:lvl1pPr algn="just">
              <a:lnSpc>
                <a:spcPct val="120000"/>
              </a:lnSpc>
              <a:defRPr sz="1600">
                <a:latin typeface="+mj-ea"/>
                <a:ea typeface="+mj-ea"/>
              </a:defRPr>
            </a:lvl1pPr>
          </a:lstStyle>
          <a:p>
            <a:pPr algn="l" defTabSz="913668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dirty="0">
                <a:solidFill>
                  <a:srgbClr val="3D3D3D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从粉丝定位出发</a:t>
            </a:r>
            <a:endParaRPr lang="en-US" altLang="zh-CN" sz="2400" dirty="0">
              <a:solidFill>
                <a:srgbClr val="3D3D3D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  <a:p>
            <a:pPr algn="l" defTabSz="913668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dirty="0">
                <a:solidFill>
                  <a:srgbClr val="3D3D3D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创新内容</a:t>
            </a:r>
          </a:p>
        </p:txBody>
      </p:sp>
      <p:sp>
        <p:nvSpPr>
          <p:cNvPr id="45" name="710639">
            <a:extLst>
              <a:ext uri="{FF2B5EF4-FFF2-40B4-BE49-F238E27FC236}">
                <a16:creationId xmlns:a16="http://schemas.microsoft.com/office/drawing/2014/main" id="{4F0895BC-6B07-4941-A356-028583D4C30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4277" y="4780530"/>
            <a:ext cx="3040668" cy="4979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rtlCol="0">
            <a:spAutoFit/>
          </a:bodyPr>
          <a:lstStyle>
            <a:defPPr>
              <a:defRPr lang="zh-CN"/>
            </a:defPPr>
            <a:lvl1pPr algn="just">
              <a:lnSpc>
                <a:spcPct val="120000"/>
              </a:lnSpc>
              <a:defRPr sz="1600">
                <a:latin typeface="+mj-ea"/>
                <a:ea typeface="+mj-ea"/>
              </a:defRPr>
            </a:lvl1pPr>
          </a:lstStyle>
          <a:p>
            <a:pPr algn="r" defTabSz="913668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dirty="0">
                <a:solidFill>
                  <a:srgbClr val="3D3D3D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打造个性化口号</a:t>
            </a:r>
          </a:p>
        </p:txBody>
      </p:sp>
      <p:sp>
        <p:nvSpPr>
          <p:cNvPr id="47" name="453479">
            <a:extLst>
              <a:ext uri="{FF2B5EF4-FFF2-40B4-BE49-F238E27FC236}">
                <a16:creationId xmlns:a16="http://schemas.microsoft.com/office/drawing/2014/main" id="{A2C4BAAD-ED69-495D-8890-DED71602BE8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362847" y="4733483"/>
            <a:ext cx="3040668" cy="4979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rtlCol="0">
            <a:spAutoFit/>
          </a:bodyPr>
          <a:lstStyle>
            <a:defPPr>
              <a:defRPr lang="zh-CN"/>
            </a:defPPr>
            <a:lvl1pPr algn="just">
              <a:lnSpc>
                <a:spcPct val="120000"/>
              </a:lnSpc>
              <a:defRPr sz="1600">
                <a:latin typeface="+mj-ea"/>
                <a:ea typeface="+mj-ea"/>
              </a:defRPr>
            </a:lvl1pPr>
          </a:lstStyle>
          <a:p>
            <a:pPr algn="l" defTabSz="913668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dirty="0">
                <a:solidFill>
                  <a:srgbClr val="3D3D3D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与粉丝保持互动</a:t>
            </a:r>
          </a:p>
        </p:txBody>
      </p:sp>
      <p:sp>
        <p:nvSpPr>
          <p:cNvPr id="48" name="298650">
            <a:extLst>
              <a:ext uri="{FF2B5EF4-FFF2-40B4-BE49-F238E27FC236}">
                <a16:creationId xmlns:a16="http://schemas.microsoft.com/office/drawing/2014/main" id="{CC07721C-DB67-47A0-A3BB-10B3FD04B58E}"/>
              </a:ext>
            </a:extLst>
          </p:cNvPr>
          <p:cNvSpPr/>
          <p:nvPr/>
        </p:nvSpPr>
        <p:spPr bwMode="auto">
          <a:xfrm>
            <a:off x="3924337" y="4637550"/>
            <a:ext cx="689825" cy="689825"/>
          </a:xfrm>
          <a:prstGeom prst="roundRect">
            <a:avLst>
              <a:gd name="adj" fmla="val 50000"/>
            </a:avLst>
          </a:prstGeom>
          <a:solidFill>
            <a:srgbClr val="0760D9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 defTabSz="913668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998" dirty="0">
              <a:solidFill>
                <a:srgbClr val="FFFFFF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49" name="660070">
            <a:extLst>
              <a:ext uri="{FF2B5EF4-FFF2-40B4-BE49-F238E27FC236}">
                <a16:creationId xmlns:a16="http://schemas.microsoft.com/office/drawing/2014/main" id="{31BD6CA5-D5D0-469E-9C22-AFF71AB33EDC}"/>
              </a:ext>
            </a:extLst>
          </p:cNvPr>
          <p:cNvSpPr/>
          <p:nvPr/>
        </p:nvSpPr>
        <p:spPr bwMode="auto">
          <a:xfrm>
            <a:off x="3924337" y="1978763"/>
            <a:ext cx="689825" cy="689825"/>
          </a:xfrm>
          <a:prstGeom prst="roundRect">
            <a:avLst>
              <a:gd name="adj" fmla="val 50000"/>
            </a:avLst>
          </a:prstGeom>
          <a:solidFill>
            <a:srgbClr val="0760D9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 defTabSz="913668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998" dirty="0">
              <a:solidFill>
                <a:srgbClr val="FFFFFF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50" name="405251">
            <a:extLst>
              <a:ext uri="{FF2B5EF4-FFF2-40B4-BE49-F238E27FC236}">
                <a16:creationId xmlns:a16="http://schemas.microsoft.com/office/drawing/2014/main" id="{2C4C30A2-6EE5-4B55-BDC0-227E0A57026B}"/>
              </a:ext>
            </a:extLst>
          </p:cNvPr>
          <p:cNvSpPr/>
          <p:nvPr/>
        </p:nvSpPr>
        <p:spPr bwMode="auto">
          <a:xfrm>
            <a:off x="7560046" y="3271390"/>
            <a:ext cx="689825" cy="689825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 defTabSz="913668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998" dirty="0">
              <a:solidFill>
                <a:srgbClr val="FFFFFF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51" name="877771">
            <a:extLst>
              <a:ext uri="{FF2B5EF4-FFF2-40B4-BE49-F238E27FC236}">
                <a16:creationId xmlns:a16="http://schemas.microsoft.com/office/drawing/2014/main" id="{C3DA70BC-1D42-465C-962A-20F2286599C1}"/>
              </a:ext>
            </a:extLst>
          </p:cNvPr>
          <p:cNvSpPr/>
          <p:nvPr/>
        </p:nvSpPr>
        <p:spPr bwMode="auto">
          <a:xfrm>
            <a:off x="3924337" y="3406912"/>
            <a:ext cx="689825" cy="689825"/>
          </a:xfrm>
          <a:prstGeom prst="roundRect">
            <a:avLst>
              <a:gd name="adj" fmla="val 50000"/>
            </a:avLst>
          </a:prstGeom>
          <a:solidFill>
            <a:srgbClr val="0760D9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 defTabSz="913668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998" dirty="0">
              <a:solidFill>
                <a:srgbClr val="FFFFFF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52" name="248191">
            <a:extLst>
              <a:ext uri="{FF2B5EF4-FFF2-40B4-BE49-F238E27FC236}">
                <a16:creationId xmlns:a16="http://schemas.microsoft.com/office/drawing/2014/main" id="{54CC7AC0-B574-46F2-8305-2D46FFEEA04B}"/>
              </a:ext>
            </a:extLst>
          </p:cNvPr>
          <p:cNvSpPr/>
          <p:nvPr/>
        </p:nvSpPr>
        <p:spPr bwMode="auto">
          <a:xfrm>
            <a:off x="7560046" y="4637550"/>
            <a:ext cx="689825" cy="689825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 defTabSz="913668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998" dirty="0">
              <a:solidFill>
                <a:srgbClr val="FFFFFF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53" name="083372">
            <a:extLst>
              <a:ext uri="{FF2B5EF4-FFF2-40B4-BE49-F238E27FC236}">
                <a16:creationId xmlns:a16="http://schemas.microsoft.com/office/drawing/2014/main" id="{6FD35F69-98C5-458C-8271-506C8289F6BB}"/>
              </a:ext>
            </a:extLst>
          </p:cNvPr>
          <p:cNvSpPr/>
          <p:nvPr/>
        </p:nvSpPr>
        <p:spPr bwMode="auto">
          <a:xfrm>
            <a:off x="7560046" y="1978763"/>
            <a:ext cx="689825" cy="689825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 defTabSz="913668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998" dirty="0">
              <a:solidFill>
                <a:srgbClr val="FFFFFF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54" name="445792">
            <a:extLst>
              <a:ext uri="{FF2B5EF4-FFF2-40B4-BE49-F238E27FC236}">
                <a16:creationId xmlns:a16="http://schemas.microsoft.com/office/drawing/2014/main" id="{16947F5E-7489-40F9-BB6F-6FDF9E0827E0}"/>
              </a:ext>
            </a:extLst>
          </p:cNvPr>
          <p:cNvSpPr/>
          <p:nvPr/>
        </p:nvSpPr>
        <p:spPr>
          <a:xfrm>
            <a:off x="4046715" y="2072804"/>
            <a:ext cx="384767" cy="431591"/>
          </a:xfrm>
          <a:custGeom>
            <a:avLst/>
            <a:gdLst>
              <a:gd name="connsiteX0" fmla="*/ 199932 w 300038"/>
              <a:gd name="connsiteY0" fmla="*/ 273051 h 336551"/>
              <a:gd name="connsiteX1" fmla="*/ 192088 w 300038"/>
              <a:gd name="connsiteY1" fmla="*/ 280989 h 336551"/>
              <a:gd name="connsiteX2" fmla="*/ 192088 w 300038"/>
              <a:gd name="connsiteY2" fmla="*/ 306124 h 336551"/>
              <a:gd name="connsiteX3" fmla="*/ 199932 w 300038"/>
              <a:gd name="connsiteY3" fmla="*/ 312739 h 336551"/>
              <a:gd name="connsiteX4" fmla="*/ 250919 w 300038"/>
              <a:gd name="connsiteY4" fmla="*/ 312739 h 336551"/>
              <a:gd name="connsiteX5" fmla="*/ 258763 w 300038"/>
              <a:gd name="connsiteY5" fmla="*/ 306124 h 336551"/>
              <a:gd name="connsiteX6" fmla="*/ 258763 w 300038"/>
              <a:gd name="connsiteY6" fmla="*/ 280989 h 336551"/>
              <a:gd name="connsiteX7" fmla="*/ 250919 w 300038"/>
              <a:gd name="connsiteY7" fmla="*/ 273051 h 336551"/>
              <a:gd name="connsiteX8" fmla="*/ 199932 w 300038"/>
              <a:gd name="connsiteY8" fmla="*/ 273051 h 336551"/>
              <a:gd name="connsiteX9" fmla="*/ 101328 w 300038"/>
              <a:gd name="connsiteY9" fmla="*/ 196851 h 336551"/>
              <a:gd name="connsiteX10" fmla="*/ 107908 w 300038"/>
              <a:gd name="connsiteY10" fmla="*/ 196851 h 336551"/>
              <a:gd name="connsiteX11" fmla="*/ 111856 w 300038"/>
              <a:gd name="connsiteY11" fmla="*/ 202123 h 336551"/>
              <a:gd name="connsiteX12" fmla="*/ 128964 w 300038"/>
              <a:gd name="connsiteY12" fmla="*/ 248250 h 336551"/>
              <a:gd name="connsiteX13" fmla="*/ 131595 w 300038"/>
              <a:gd name="connsiteY13" fmla="*/ 239025 h 336551"/>
              <a:gd name="connsiteX14" fmla="*/ 126332 w 300038"/>
              <a:gd name="connsiteY14" fmla="*/ 225845 h 336551"/>
              <a:gd name="connsiteX15" fmla="*/ 127648 w 300038"/>
              <a:gd name="connsiteY15" fmla="*/ 217938 h 336551"/>
              <a:gd name="connsiteX16" fmla="*/ 132911 w 300038"/>
              <a:gd name="connsiteY16" fmla="*/ 215302 h 336551"/>
              <a:gd name="connsiteX17" fmla="*/ 167126 w 300038"/>
              <a:gd name="connsiteY17" fmla="*/ 215302 h 336551"/>
              <a:gd name="connsiteX18" fmla="*/ 172390 w 300038"/>
              <a:gd name="connsiteY18" fmla="*/ 217938 h 336551"/>
              <a:gd name="connsiteX19" fmla="*/ 173706 w 300038"/>
              <a:gd name="connsiteY19" fmla="*/ 225845 h 336551"/>
              <a:gd name="connsiteX20" fmla="*/ 168442 w 300038"/>
              <a:gd name="connsiteY20" fmla="*/ 239025 h 336551"/>
              <a:gd name="connsiteX21" fmla="*/ 171074 w 300038"/>
              <a:gd name="connsiteY21" fmla="*/ 248250 h 336551"/>
              <a:gd name="connsiteX22" fmla="*/ 188182 w 300038"/>
              <a:gd name="connsiteY22" fmla="*/ 202123 h 336551"/>
              <a:gd name="connsiteX23" fmla="*/ 192130 w 300038"/>
              <a:gd name="connsiteY23" fmla="*/ 196851 h 336551"/>
              <a:gd name="connsiteX24" fmla="*/ 198710 w 300038"/>
              <a:gd name="connsiteY24" fmla="*/ 196851 h 336551"/>
              <a:gd name="connsiteX25" fmla="*/ 265823 w 300038"/>
              <a:gd name="connsiteY25" fmla="*/ 224527 h 336551"/>
              <a:gd name="connsiteX26" fmla="*/ 300038 w 300038"/>
              <a:gd name="connsiteY26" fmla="*/ 274609 h 336551"/>
              <a:gd name="connsiteX27" fmla="*/ 300038 w 300038"/>
              <a:gd name="connsiteY27" fmla="*/ 328643 h 336551"/>
              <a:gd name="connsiteX28" fmla="*/ 292142 w 300038"/>
              <a:gd name="connsiteY28" fmla="*/ 336551 h 336551"/>
              <a:gd name="connsiteX29" fmla="*/ 7896 w 300038"/>
              <a:gd name="connsiteY29" fmla="*/ 336551 h 336551"/>
              <a:gd name="connsiteX30" fmla="*/ 0 w 300038"/>
              <a:gd name="connsiteY30" fmla="*/ 328643 h 336551"/>
              <a:gd name="connsiteX31" fmla="*/ 0 w 300038"/>
              <a:gd name="connsiteY31" fmla="*/ 274609 h 336551"/>
              <a:gd name="connsiteX32" fmla="*/ 34215 w 300038"/>
              <a:gd name="connsiteY32" fmla="*/ 224527 h 336551"/>
              <a:gd name="connsiteX33" fmla="*/ 101328 w 300038"/>
              <a:gd name="connsiteY33" fmla="*/ 196851 h 336551"/>
              <a:gd name="connsiteX34" fmla="*/ 155328 w 300038"/>
              <a:gd name="connsiteY34" fmla="*/ 0 h 336551"/>
              <a:gd name="connsiteX35" fmla="*/ 201775 w 300038"/>
              <a:gd name="connsiteY35" fmla="*/ 15854 h 336551"/>
              <a:gd name="connsiteX36" fmla="*/ 223008 w 300038"/>
              <a:gd name="connsiteY36" fmla="*/ 79268 h 336551"/>
              <a:gd name="connsiteX37" fmla="*/ 224335 w 300038"/>
              <a:gd name="connsiteY37" fmla="*/ 93801 h 336551"/>
              <a:gd name="connsiteX38" fmla="*/ 229643 w 300038"/>
              <a:gd name="connsiteY38" fmla="*/ 100407 h 336551"/>
              <a:gd name="connsiteX39" fmla="*/ 232297 w 300038"/>
              <a:gd name="connsiteY39" fmla="*/ 125508 h 336551"/>
              <a:gd name="connsiteX40" fmla="*/ 208410 w 300038"/>
              <a:gd name="connsiteY40" fmla="*/ 151931 h 336551"/>
              <a:gd name="connsiteX41" fmla="*/ 185850 w 300038"/>
              <a:gd name="connsiteY41" fmla="*/ 183639 h 336551"/>
              <a:gd name="connsiteX42" fmla="*/ 172579 w 300038"/>
              <a:gd name="connsiteY42" fmla="*/ 192887 h 336551"/>
              <a:gd name="connsiteX43" fmla="*/ 150019 w 300038"/>
              <a:gd name="connsiteY43" fmla="*/ 196850 h 336551"/>
              <a:gd name="connsiteX44" fmla="*/ 127459 w 300038"/>
              <a:gd name="connsiteY44" fmla="*/ 192887 h 336551"/>
              <a:gd name="connsiteX45" fmla="*/ 114189 w 300038"/>
              <a:gd name="connsiteY45" fmla="*/ 183639 h 336551"/>
              <a:gd name="connsiteX46" fmla="*/ 91629 w 300038"/>
              <a:gd name="connsiteY46" fmla="*/ 151931 h 336551"/>
              <a:gd name="connsiteX47" fmla="*/ 67742 w 300038"/>
              <a:gd name="connsiteY47" fmla="*/ 125508 h 336551"/>
              <a:gd name="connsiteX48" fmla="*/ 70396 w 300038"/>
              <a:gd name="connsiteY48" fmla="*/ 100407 h 336551"/>
              <a:gd name="connsiteX49" fmla="*/ 75704 w 300038"/>
              <a:gd name="connsiteY49" fmla="*/ 93801 h 336551"/>
              <a:gd name="connsiteX50" fmla="*/ 77031 w 300038"/>
              <a:gd name="connsiteY50" fmla="*/ 85874 h 336551"/>
              <a:gd name="connsiteX51" fmla="*/ 74377 w 300038"/>
              <a:gd name="connsiteY51" fmla="*/ 50203 h 336551"/>
              <a:gd name="connsiteX52" fmla="*/ 103572 w 300038"/>
              <a:gd name="connsiteY52" fmla="*/ 27744 h 336551"/>
              <a:gd name="connsiteX53" fmla="*/ 119497 w 300038"/>
              <a:gd name="connsiteY53" fmla="*/ 10569 h 336551"/>
              <a:gd name="connsiteX54" fmla="*/ 155328 w 300038"/>
              <a:gd name="connsiteY54" fmla="*/ 0 h 3365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</a:cxnLst>
            <a:rect l="l" t="t" r="r" b="b"/>
            <a:pathLst>
              <a:path w="300038" h="336551">
                <a:moveTo>
                  <a:pt x="199932" y="273051"/>
                </a:moveTo>
                <a:cubicBezTo>
                  <a:pt x="194703" y="273051"/>
                  <a:pt x="192088" y="277020"/>
                  <a:pt x="192088" y="280989"/>
                </a:cubicBezTo>
                <a:cubicBezTo>
                  <a:pt x="192088" y="306124"/>
                  <a:pt x="192088" y="306124"/>
                  <a:pt x="192088" y="306124"/>
                </a:cubicBezTo>
                <a:cubicBezTo>
                  <a:pt x="192088" y="310093"/>
                  <a:pt x="194703" y="312739"/>
                  <a:pt x="199932" y="312739"/>
                </a:cubicBezTo>
                <a:cubicBezTo>
                  <a:pt x="250919" y="312739"/>
                  <a:pt x="250919" y="312739"/>
                  <a:pt x="250919" y="312739"/>
                </a:cubicBezTo>
                <a:cubicBezTo>
                  <a:pt x="254841" y="312739"/>
                  <a:pt x="258763" y="310093"/>
                  <a:pt x="258763" y="306124"/>
                </a:cubicBezTo>
                <a:lnTo>
                  <a:pt x="258763" y="280989"/>
                </a:lnTo>
                <a:cubicBezTo>
                  <a:pt x="258763" y="277020"/>
                  <a:pt x="254841" y="273051"/>
                  <a:pt x="250919" y="273051"/>
                </a:cubicBezTo>
                <a:cubicBezTo>
                  <a:pt x="199932" y="273051"/>
                  <a:pt x="199932" y="273051"/>
                  <a:pt x="199932" y="273051"/>
                </a:cubicBezTo>
                <a:close/>
                <a:moveTo>
                  <a:pt x="101328" y="196851"/>
                </a:moveTo>
                <a:cubicBezTo>
                  <a:pt x="103960" y="196851"/>
                  <a:pt x="105276" y="196851"/>
                  <a:pt x="107908" y="196851"/>
                </a:cubicBezTo>
                <a:cubicBezTo>
                  <a:pt x="109224" y="198169"/>
                  <a:pt x="110540" y="199487"/>
                  <a:pt x="111856" y="202123"/>
                </a:cubicBezTo>
                <a:cubicBezTo>
                  <a:pt x="128964" y="248250"/>
                  <a:pt x="128964" y="248250"/>
                  <a:pt x="128964" y="248250"/>
                </a:cubicBezTo>
                <a:cubicBezTo>
                  <a:pt x="131595" y="239025"/>
                  <a:pt x="131595" y="239025"/>
                  <a:pt x="131595" y="239025"/>
                </a:cubicBezTo>
                <a:cubicBezTo>
                  <a:pt x="126332" y="225845"/>
                  <a:pt x="126332" y="225845"/>
                  <a:pt x="126332" y="225845"/>
                </a:cubicBezTo>
                <a:cubicBezTo>
                  <a:pt x="125016" y="223209"/>
                  <a:pt x="126332" y="220574"/>
                  <a:pt x="127648" y="217938"/>
                </a:cubicBezTo>
                <a:cubicBezTo>
                  <a:pt x="128964" y="216620"/>
                  <a:pt x="131595" y="215302"/>
                  <a:pt x="132911" y="215302"/>
                </a:cubicBezTo>
                <a:cubicBezTo>
                  <a:pt x="167126" y="215302"/>
                  <a:pt x="167126" y="215302"/>
                  <a:pt x="167126" y="215302"/>
                </a:cubicBezTo>
                <a:cubicBezTo>
                  <a:pt x="168442" y="215302"/>
                  <a:pt x="171074" y="216620"/>
                  <a:pt x="172390" y="217938"/>
                </a:cubicBezTo>
                <a:cubicBezTo>
                  <a:pt x="173706" y="220574"/>
                  <a:pt x="175022" y="223209"/>
                  <a:pt x="173706" y="225845"/>
                </a:cubicBezTo>
                <a:cubicBezTo>
                  <a:pt x="168442" y="239025"/>
                  <a:pt x="168442" y="239025"/>
                  <a:pt x="168442" y="239025"/>
                </a:cubicBezTo>
                <a:cubicBezTo>
                  <a:pt x="171074" y="248250"/>
                  <a:pt x="171074" y="248250"/>
                  <a:pt x="171074" y="248250"/>
                </a:cubicBezTo>
                <a:cubicBezTo>
                  <a:pt x="188182" y="202123"/>
                  <a:pt x="188182" y="202123"/>
                  <a:pt x="188182" y="202123"/>
                </a:cubicBezTo>
                <a:cubicBezTo>
                  <a:pt x="189498" y="199487"/>
                  <a:pt x="190814" y="198169"/>
                  <a:pt x="192130" y="196851"/>
                </a:cubicBezTo>
                <a:cubicBezTo>
                  <a:pt x="194762" y="196851"/>
                  <a:pt x="196078" y="196851"/>
                  <a:pt x="198710" y="196851"/>
                </a:cubicBezTo>
                <a:cubicBezTo>
                  <a:pt x="265823" y="224527"/>
                  <a:pt x="265823" y="224527"/>
                  <a:pt x="265823" y="224527"/>
                </a:cubicBezTo>
                <a:cubicBezTo>
                  <a:pt x="286879" y="232435"/>
                  <a:pt x="300038" y="252204"/>
                  <a:pt x="300038" y="274609"/>
                </a:cubicBezTo>
                <a:cubicBezTo>
                  <a:pt x="300038" y="328643"/>
                  <a:pt x="300038" y="328643"/>
                  <a:pt x="300038" y="328643"/>
                </a:cubicBezTo>
                <a:cubicBezTo>
                  <a:pt x="300038" y="332597"/>
                  <a:pt x="296090" y="336551"/>
                  <a:pt x="292142" y="336551"/>
                </a:cubicBezTo>
                <a:cubicBezTo>
                  <a:pt x="7896" y="336551"/>
                  <a:pt x="7896" y="336551"/>
                  <a:pt x="7896" y="336551"/>
                </a:cubicBezTo>
                <a:cubicBezTo>
                  <a:pt x="3948" y="336551"/>
                  <a:pt x="0" y="332597"/>
                  <a:pt x="0" y="328643"/>
                </a:cubicBezTo>
                <a:cubicBezTo>
                  <a:pt x="0" y="274609"/>
                  <a:pt x="0" y="274609"/>
                  <a:pt x="0" y="274609"/>
                </a:cubicBezTo>
                <a:cubicBezTo>
                  <a:pt x="0" y="252204"/>
                  <a:pt x="13159" y="232435"/>
                  <a:pt x="34215" y="224527"/>
                </a:cubicBezTo>
                <a:cubicBezTo>
                  <a:pt x="101328" y="196851"/>
                  <a:pt x="101328" y="196851"/>
                  <a:pt x="101328" y="196851"/>
                </a:cubicBezTo>
                <a:close/>
                <a:moveTo>
                  <a:pt x="155328" y="0"/>
                </a:moveTo>
                <a:cubicBezTo>
                  <a:pt x="171252" y="0"/>
                  <a:pt x="187177" y="5285"/>
                  <a:pt x="201775" y="15854"/>
                </a:cubicBezTo>
                <a:cubicBezTo>
                  <a:pt x="225662" y="34350"/>
                  <a:pt x="223008" y="72663"/>
                  <a:pt x="223008" y="79268"/>
                </a:cubicBezTo>
                <a:cubicBezTo>
                  <a:pt x="223008" y="84553"/>
                  <a:pt x="224335" y="89838"/>
                  <a:pt x="224335" y="93801"/>
                </a:cubicBezTo>
                <a:cubicBezTo>
                  <a:pt x="225662" y="95122"/>
                  <a:pt x="228316" y="96443"/>
                  <a:pt x="229643" y="100407"/>
                </a:cubicBezTo>
                <a:cubicBezTo>
                  <a:pt x="234951" y="107012"/>
                  <a:pt x="234951" y="114939"/>
                  <a:pt x="232297" y="125508"/>
                </a:cubicBezTo>
                <a:cubicBezTo>
                  <a:pt x="226989" y="146647"/>
                  <a:pt x="215045" y="150610"/>
                  <a:pt x="208410" y="151931"/>
                </a:cubicBezTo>
                <a:cubicBezTo>
                  <a:pt x="204429" y="159858"/>
                  <a:pt x="195139" y="175712"/>
                  <a:pt x="185850" y="183639"/>
                </a:cubicBezTo>
                <a:cubicBezTo>
                  <a:pt x="183196" y="187602"/>
                  <a:pt x="177888" y="190244"/>
                  <a:pt x="172579" y="192887"/>
                </a:cubicBezTo>
                <a:cubicBezTo>
                  <a:pt x="164617" y="195529"/>
                  <a:pt x="157982" y="196850"/>
                  <a:pt x="150019" y="196850"/>
                </a:cubicBezTo>
                <a:cubicBezTo>
                  <a:pt x="142057" y="196850"/>
                  <a:pt x="135422" y="195529"/>
                  <a:pt x="127459" y="192887"/>
                </a:cubicBezTo>
                <a:cubicBezTo>
                  <a:pt x="122151" y="190244"/>
                  <a:pt x="116843" y="187602"/>
                  <a:pt x="114189" y="183639"/>
                </a:cubicBezTo>
                <a:cubicBezTo>
                  <a:pt x="104900" y="175712"/>
                  <a:pt x="95610" y="159858"/>
                  <a:pt x="91629" y="151931"/>
                </a:cubicBezTo>
                <a:cubicBezTo>
                  <a:pt x="84994" y="150610"/>
                  <a:pt x="73050" y="146647"/>
                  <a:pt x="67742" y="125508"/>
                </a:cubicBezTo>
                <a:cubicBezTo>
                  <a:pt x="65088" y="114939"/>
                  <a:pt x="65088" y="107012"/>
                  <a:pt x="70396" y="100407"/>
                </a:cubicBezTo>
                <a:cubicBezTo>
                  <a:pt x="71723" y="96443"/>
                  <a:pt x="74377" y="95122"/>
                  <a:pt x="75704" y="93801"/>
                </a:cubicBezTo>
                <a:cubicBezTo>
                  <a:pt x="75704" y="91159"/>
                  <a:pt x="75704" y="88516"/>
                  <a:pt x="77031" y="85874"/>
                </a:cubicBezTo>
                <a:cubicBezTo>
                  <a:pt x="73050" y="80590"/>
                  <a:pt x="67742" y="68699"/>
                  <a:pt x="74377" y="50203"/>
                </a:cubicBezTo>
                <a:cubicBezTo>
                  <a:pt x="81013" y="30386"/>
                  <a:pt x="95610" y="27744"/>
                  <a:pt x="103572" y="27744"/>
                </a:cubicBezTo>
                <a:cubicBezTo>
                  <a:pt x="106227" y="22459"/>
                  <a:pt x="111535" y="17175"/>
                  <a:pt x="119497" y="10569"/>
                </a:cubicBezTo>
                <a:cubicBezTo>
                  <a:pt x="128786" y="3963"/>
                  <a:pt x="142057" y="0"/>
                  <a:pt x="15532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04" tIns="45702" rIns="91404" bIns="45702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034"/>
            <a:endParaRPr lang="zh-CN" altLang="en-US" sz="1799" dirty="0">
              <a:solidFill>
                <a:srgbClr val="000000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55" name="717121">
            <a:extLst>
              <a:ext uri="{FF2B5EF4-FFF2-40B4-BE49-F238E27FC236}">
                <a16:creationId xmlns:a16="http://schemas.microsoft.com/office/drawing/2014/main" id="{1A9C2681-9667-4A25-A892-9C608DCE2C56}"/>
              </a:ext>
            </a:extLst>
          </p:cNvPr>
          <p:cNvSpPr/>
          <p:nvPr/>
        </p:nvSpPr>
        <p:spPr>
          <a:xfrm>
            <a:off x="4040809" y="3572229"/>
            <a:ext cx="431591" cy="320147"/>
          </a:xfrm>
          <a:custGeom>
            <a:avLst/>
            <a:gdLst>
              <a:gd name="connsiteX0" fmla="*/ 9246 w 338138"/>
              <a:gd name="connsiteY0" fmla="*/ 217487 h 250825"/>
              <a:gd name="connsiteX1" fmla="*/ 328892 w 338138"/>
              <a:gd name="connsiteY1" fmla="*/ 217487 h 250825"/>
              <a:gd name="connsiteX2" fmla="*/ 338138 w 338138"/>
              <a:gd name="connsiteY2" fmla="*/ 226822 h 250825"/>
              <a:gd name="connsiteX3" fmla="*/ 314363 w 338138"/>
              <a:gd name="connsiteY3" fmla="*/ 250825 h 250825"/>
              <a:gd name="connsiteX4" fmla="*/ 23775 w 338138"/>
              <a:gd name="connsiteY4" fmla="*/ 250825 h 250825"/>
              <a:gd name="connsiteX5" fmla="*/ 0 w 338138"/>
              <a:gd name="connsiteY5" fmla="*/ 226822 h 250825"/>
              <a:gd name="connsiteX6" fmla="*/ 9246 w 338138"/>
              <a:gd name="connsiteY6" fmla="*/ 217487 h 250825"/>
              <a:gd name="connsiteX7" fmla="*/ 100182 w 338138"/>
              <a:gd name="connsiteY7" fmla="*/ 100012 h 250825"/>
              <a:gd name="connsiteX8" fmla="*/ 123655 w 338138"/>
              <a:gd name="connsiteY8" fmla="*/ 100012 h 250825"/>
              <a:gd name="connsiteX9" fmla="*/ 130175 w 338138"/>
              <a:gd name="connsiteY9" fmla="*/ 106705 h 250825"/>
              <a:gd name="connsiteX10" fmla="*/ 130175 w 338138"/>
              <a:gd name="connsiteY10" fmla="*/ 161583 h 250825"/>
              <a:gd name="connsiteX11" fmla="*/ 123655 w 338138"/>
              <a:gd name="connsiteY11" fmla="*/ 168275 h 250825"/>
              <a:gd name="connsiteX12" fmla="*/ 100182 w 338138"/>
              <a:gd name="connsiteY12" fmla="*/ 168275 h 250825"/>
              <a:gd name="connsiteX13" fmla="*/ 93662 w 338138"/>
              <a:gd name="connsiteY13" fmla="*/ 161583 h 250825"/>
              <a:gd name="connsiteX14" fmla="*/ 93662 w 338138"/>
              <a:gd name="connsiteY14" fmla="*/ 106705 h 250825"/>
              <a:gd name="connsiteX15" fmla="*/ 100182 w 338138"/>
              <a:gd name="connsiteY15" fmla="*/ 100012 h 250825"/>
              <a:gd name="connsiteX16" fmla="*/ 157332 w 338138"/>
              <a:gd name="connsiteY16" fmla="*/ 77787 h 250825"/>
              <a:gd name="connsiteX17" fmla="*/ 180805 w 338138"/>
              <a:gd name="connsiteY17" fmla="*/ 77787 h 250825"/>
              <a:gd name="connsiteX18" fmla="*/ 187325 w 338138"/>
              <a:gd name="connsiteY18" fmla="*/ 84441 h 250825"/>
              <a:gd name="connsiteX19" fmla="*/ 187325 w 338138"/>
              <a:gd name="connsiteY19" fmla="*/ 161622 h 250825"/>
              <a:gd name="connsiteX20" fmla="*/ 180805 w 338138"/>
              <a:gd name="connsiteY20" fmla="*/ 168275 h 250825"/>
              <a:gd name="connsiteX21" fmla="*/ 157332 w 338138"/>
              <a:gd name="connsiteY21" fmla="*/ 168275 h 250825"/>
              <a:gd name="connsiteX22" fmla="*/ 150812 w 338138"/>
              <a:gd name="connsiteY22" fmla="*/ 161622 h 250825"/>
              <a:gd name="connsiteX23" fmla="*/ 150812 w 338138"/>
              <a:gd name="connsiteY23" fmla="*/ 84441 h 250825"/>
              <a:gd name="connsiteX24" fmla="*/ 157332 w 338138"/>
              <a:gd name="connsiteY24" fmla="*/ 77787 h 250825"/>
              <a:gd name="connsiteX25" fmla="*/ 216070 w 338138"/>
              <a:gd name="connsiteY25" fmla="*/ 49212 h 250825"/>
              <a:gd name="connsiteX26" fmla="*/ 239543 w 338138"/>
              <a:gd name="connsiteY26" fmla="*/ 49212 h 250825"/>
              <a:gd name="connsiteX27" fmla="*/ 246063 w 338138"/>
              <a:gd name="connsiteY27" fmla="*/ 55827 h 250825"/>
              <a:gd name="connsiteX28" fmla="*/ 246063 w 338138"/>
              <a:gd name="connsiteY28" fmla="*/ 161661 h 250825"/>
              <a:gd name="connsiteX29" fmla="*/ 239543 w 338138"/>
              <a:gd name="connsiteY29" fmla="*/ 168275 h 250825"/>
              <a:gd name="connsiteX30" fmla="*/ 216070 w 338138"/>
              <a:gd name="connsiteY30" fmla="*/ 168275 h 250825"/>
              <a:gd name="connsiteX31" fmla="*/ 209550 w 338138"/>
              <a:gd name="connsiteY31" fmla="*/ 161661 h 250825"/>
              <a:gd name="connsiteX32" fmla="*/ 209550 w 338138"/>
              <a:gd name="connsiteY32" fmla="*/ 55827 h 250825"/>
              <a:gd name="connsiteX33" fmla="*/ 216070 w 338138"/>
              <a:gd name="connsiteY33" fmla="*/ 49212 h 250825"/>
              <a:gd name="connsiteX34" fmla="*/ 53428 w 338138"/>
              <a:gd name="connsiteY34" fmla="*/ 22225 h 250825"/>
              <a:gd name="connsiteX35" fmla="*/ 50800 w 338138"/>
              <a:gd name="connsiteY35" fmla="*/ 24858 h 250825"/>
              <a:gd name="connsiteX36" fmla="*/ 50800 w 338138"/>
              <a:gd name="connsiteY36" fmla="*/ 182834 h 250825"/>
              <a:gd name="connsiteX37" fmla="*/ 53428 w 338138"/>
              <a:gd name="connsiteY37" fmla="*/ 184150 h 250825"/>
              <a:gd name="connsiteX38" fmla="*/ 284710 w 338138"/>
              <a:gd name="connsiteY38" fmla="*/ 184150 h 250825"/>
              <a:gd name="connsiteX39" fmla="*/ 287338 w 338138"/>
              <a:gd name="connsiteY39" fmla="*/ 182834 h 250825"/>
              <a:gd name="connsiteX40" fmla="*/ 287338 w 338138"/>
              <a:gd name="connsiteY40" fmla="*/ 24858 h 250825"/>
              <a:gd name="connsiteX41" fmla="*/ 284710 w 338138"/>
              <a:gd name="connsiteY41" fmla="*/ 22225 h 250825"/>
              <a:gd name="connsiteX42" fmla="*/ 53428 w 338138"/>
              <a:gd name="connsiteY42" fmla="*/ 22225 h 250825"/>
              <a:gd name="connsiteX43" fmla="*/ 53663 w 338138"/>
              <a:gd name="connsiteY43" fmla="*/ 0 h 250825"/>
              <a:gd name="connsiteX44" fmla="*/ 286062 w 338138"/>
              <a:gd name="connsiteY44" fmla="*/ 0 h 250825"/>
              <a:gd name="connsiteX45" fmla="*/ 311150 w 338138"/>
              <a:gd name="connsiteY45" fmla="*/ 25008 h 250825"/>
              <a:gd name="connsiteX46" fmla="*/ 311150 w 338138"/>
              <a:gd name="connsiteY46" fmla="*/ 182955 h 250825"/>
              <a:gd name="connsiteX47" fmla="*/ 286062 w 338138"/>
              <a:gd name="connsiteY47" fmla="*/ 207963 h 250825"/>
              <a:gd name="connsiteX48" fmla="*/ 53663 w 338138"/>
              <a:gd name="connsiteY48" fmla="*/ 207963 h 250825"/>
              <a:gd name="connsiteX49" fmla="*/ 28575 w 338138"/>
              <a:gd name="connsiteY49" fmla="*/ 182955 h 250825"/>
              <a:gd name="connsiteX50" fmla="*/ 28575 w 338138"/>
              <a:gd name="connsiteY50" fmla="*/ 25008 h 250825"/>
              <a:gd name="connsiteX51" fmla="*/ 53663 w 338138"/>
              <a:gd name="connsiteY51" fmla="*/ 0 h 2508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338138" h="250825">
                <a:moveTo>
                  <a:pt x="9246" y="217487"/>
                </a:moveTo>
                <a:cubicBezTo>
                  <a:pt x="9246" y="217487"/>
                  <a:pt x="9246" y="217487"/>
                  <a:pt x="328892" y="217487"/>
                </a:cubicBezTo>
                <a:cubicBezTo>
                  <a:pt x="334176" y="217487"/>
                  <a:pt x="338138" y="221488"/>
                  <a:pt x="338138" y="226822"/>
                </a:cubicBezTo>
                <a:cubicBezTo>
                  <a:pt x="338138" y="240157"/>
                  <a:pt x="327571" y="250825"/>
                  <a:pt x="314363" y="250825"/>
                </a:cubicBezTo>
                <a:cubicBezTo>
                  <a:pt x="314363" y="250825"/>
                  <a:pt x="314363" y="250825"/>
                  <a:pt x="23775" y="250825"/>
                </a:cubicBezTo>
                <a:cubicBezTo>
                  <a:pt x="10567" y="250825"/>
                  <a:pt x="0" y="240157"/>
                  <a:pt x="0" y="226822"/>
                </a:cubicBezTo>
                <a:cubicBezTo>
                  <a:pt x="0" y="221488"/>
                  <a:pt x="3962" y="217487"/>
                  <a:pt x="9246" y="217487"/>
                </a:cubicBezTo>
                <a:close/>
                <a:moveTo>
                  <a:pt x="100182" y="100012"/>
                </a:moveTo>
                <a:cubicBezTo>
                  <a:pt x="100182" y="100012"/>
                  <a:pt x="100182" y="100012"/>
                  <a:pt x="123655" y="100012"/>
                </a:cubicBezTo>
                <a:cubicBezTo>
                  <a:pt x="127567" y="100012"/>
                  <a:pt x="130175" y="102689"/>
                  <a:pt x="130175" y="106705"/>
                </a:cubicBezTo>
                <a:cubicBezTo>
                  <a:pt x="130175" y="106705"/>
                  <a:pt x="130175" y="106705"/>
                  <a:pt x="130175" y="161583"/>
                </a:cubicBezTo>
                <a:cubicBezTo>
                  <a:pt x="130175" y="165598"/>
                  <a:pt x="127567" y="168275"/>
                  <a:pt x="123655" y="168275"/>
                </a:cubicBezTo>
                <a:cubicBezTo>
                  <a:pt x="123655" y="168275"/>
                  <a:pt x="123655" y="168275"/>
                  <a:pt x="100182" y="168275"/>
                </a:cubicBezTo>
                <a:cubicBezTo>
                  <a:pt x="96270" y="168275"/>
                  <a:pt x="93662" y="165598"/>
                  <a:pt x="93662" y="161583"/>
                </a:cubicBezTo>
                <a:cubicBezTo>
                  <a:pt x="93662" y="161583"/>
                  <a:pt x="93662" y="161583"/>
                  <a:pt x="93662" y="106705"/>
                </a:cubicBezTo>
                <a:cubicBezTo>
                  <a:pt x="93662" y="102689"/>
                  <a:pt x="96270" y="100012"/>
                  <a:pt x="100182" y="100012"/>
                </a:cubicBezTo>
                <a:close/>
                <a:moveTo>
                  <a:pt x="157332" y="77787"/>
                </a:moveTo>
                <a:cubicBezTo>
                  <a:pt x="157332" y="77787"/>
                  <a:pt x="157332" y="77787"/>
                  <a:pt x="180805" y="77787"/>
                </a:cubicBezTo>
                <a:cubicBezTo>
                  <a:pt x="184717" y="77787"/>
                  <a:pt x="187325" y="81779"/>
                  <a:pt x="187325" y="84441"/>
                </a:cubicBezTo>
                <a:cubicBezTo>
                  <a:pt x="187325" y="84441"/>
                  <a:pt x="187325" y="84441"/>
                  <a:pt x="187325" y="161622"/>
                </a:cubicBezTo>
                <a:cubicBezTo>
                  <a:pt x="187325" y="165614"/>
                  <a:pt x="184717" y="168275"/>
                  <a:pt x="180805" y="168275"/>
                </a:cubicBezTo>
                <a:cubicBezTo>
                  <a:pt x="180805" y="168275"/>
                  <a:pt x="180805" y="168275"/>
                  <a:pt x="157332" y="168275"/>
                </a:cubicBezTo>
                <a:cubicBezTo>
                  <a:pt x="153420" y="168275"/>
                  <a:pt x="150812" y="165614"/>
                  <a:pt x="150812" y="161622"/>
                </a:cubicBezTo>
                <a:cubicBezTo>
                  <a:pt x="150812" y="161622"/>
                  <a:pt x="150812" y="161622"/>
                  <a:pt x="150812" y="84441"/>
                </a:cubicBezTo>
                <a:cubicBezTo>
                  <a:pt x="150812" y="81779"/>
                  <a:pt x="153420" y="77787"/>
                  <a:pt x="157332" y="77787"/>
                </a:cubicBezTo>
                <a:close/>
                <a:moveTo>
                  <a:pt x="216070" y="49212"/>
                </a:moveTo>
                <a:cubicBezTo>
                  <a:pt x="216070" y="49212"/>
                  <a:pt x="216070" y="49212"/>
                  <a:pt x="239543" y="49212"/>
                </a:cubicBezTo>
                <a:cubicBezTo>
                  <a:pt x="243455" y="49212"/>
                  <a:pt x="246063" y="51858"/>
                  <a:pt x="246063" y="55827"/>
                </a:cubicBezTo>
                <a:cubicBezTo>
                  <a:pt x="246063" y="55827"/>
                  <a:pt x="246063" y="55827"/>
                  <a:pt x="246063" y="161661"/>
                </a:cubicBezTo>
                <a:cubicBezTo>
                  <a:pt x="246063" y="165629"/>
                  <a:pt x="243455" y="168275"/>
                  <a:pt x="239543" y="168275"/>
                </a:cubicBezTo>
                <a:cubicBezTo>
                  <a:pt x="239543" y="168275"/>
                  <a:pt x="239543" y="168275"/>
                  <a:pt x="216070" y="168275"/>
                </a:cubicBezTo>
                <a:cubicBezTo>
                  <a:pt x="212158" y="168275"/>
                  <a:pt x="209550" y="165629"/>
                  <a:pt x="209550" y="161661"/>
                </a:cubicBezTo>
                <a:cubicBezTo>
                  <a:pt x="209550" y="161661"/>
                  <a:pt x="209550" y="161661"/>
                  <a:pt x="209550" y="55827"/>
                </a:cubicBezTo>
                <a:cubicBezTo>
                  <a:pt x="209550" y="51858"/>
                  <a:pt x="212158" y="49212"/>
                  <a:pt x="216070" y="49212"/>
                </a:cubicBezTo>
                <a:close/>
                <a:moveTo>
                  <a:pt x="53428" y="22225"/>
                </a:moveTo>
                <a:cubicBezTo>
                  <a:pt x="52114" y="22225"/>
                  <a:pt x="50800" y="23541"/>
                  <a:pt x="50800" y="24858"/>
                </a:cubicBezTo>
                <a:lnTo>
                  <a:pt x="50800" y="182834"/>
                </a:lnTo>
                <a:cubicBezTo>
                  <a:pt x="50800" y="184150"/>
                  <a:pt x="52114" y="184150"/>
                  <a:pt x="53428" y="184150"/>
                </a:cubicBezTo>
                <a:cubicBezTo>
                  <a:pt x="53428" y="184150"/>
                  <a:pt x="53428" y="184150"/>
                  <a:pt x="284710" y="184150"/>
                </a:cubicBezTo>
                <a:cubicBezTo>
                  <a:pt x="286024" y="184150"/>
                  <a:pt x="287338" y="184150"/>
                  <a:pt x="287338" y="182834"/>
                </a:cubicBezTo>
                <a:cubicBezTo>
                  <a:pt x="287338" y="182834"/>
                  <a:pt x="287338" y="182834"/>
                  <a:pt x="287338" y="24858"/>
                </a:cubicBezTo>
                <a:cubicBezTo>
                  <a:pt x="287338" y="23541"/>
                  <a:pt x="286024" y="22225"/>
                  <a:pt x="284710" y="22225"/>
                </a:cubicBezTo>
                <a:cubicBezTo>
                  <a:pt x="284710" y="22225"/>
                  <a:pt x="284710" y="22225"/>
                  <a:pt x="53428" y="22225"/>
                </a:cubicBezTo>
                <a:close/>
                <a:moveTo>
                  <a:pt x="53663" y="0"/>
                </a:moveTo>
                <a:cubicBezTo>
                  <a:pt x="53663" y="0"/>
                  <a:pt x="53663" y="0"/>
                  <a:pt x="286062" y="0"/>
                </a:cubicBezTo>
                <a:cubicBezTo>
                  <a:pt x="300587" y="0"/>
                  <a:pt x="311150" y="10530"/>
                  <a:pt x="311150" y="25008"/>
                </a:cubicBezTo>
                <a:cubicBezTo>
                  <a:pt x="311150" y="25008"/>
                  <a:pt x="311150" y="25008"/>
                  <a:pt x="311150" y="182955"/>
                </a:cubicBezTo>
                <a:cubicBezTo>
                  <a:pt x="311150" y="196117"/>
                  <a:pt x="300587" y="207963"/>
                  <a:pt x="286062" y="207963"/>
                </a:cubicBezTo>
                <a:cubicBezTo>
                  <a:pt x="286062" y="207963"/>
                  <a:pt x="286062" y="207963"/>
                  <a:pt x="53663" y="207963"/>
                </a:cubicBezTo>
                <a:cubicBezTo>
                  <a:pt x="39138" y="207963"/>
                  <a:pt x="28575" y="196117"/>
                  <a:pt x="28575" y="182955"/>
                </a:cubicBezTo>
                <a:cubicBezTo>
                  <a:pt x="28575" y="182955"/>
                  <a:pt x="28575" y="182955"/>
                  <a:pt x="28575" y="25008"/>
                </a:cubicBezTo>
                <a:cubicBezTo>
                  <a:pt x="28575" y="10530"/>
                  <a:pt x="39138" y="0"/>
                  <a:pt x="5366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04" tIns="45702" rIns="91404" bIns="45702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034"/>
            <a:endParaRPr lang="zh-CN" altLang="en-US" sz="1799" dirty="0">
              <a:solidFill>
                <a:srgbClr val="000000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56" name="652393">
            <a:extLst>
              <a:ext uri="{FF2B5EF4-FFF2-40B4-BE49-F238E27FC236}">
                <a16:creationId xmlns:a16="http://schemas.microsoft.com/office/drawing/2014/main" id="{323ACBB9-EC4D-4EB1-9824-19B18C920A29}"/>
              </a:ext>
            </a:extLst>
          </p:cNvPr>
          <p:cNvSpPr/>
          <p:nvPr/>
        </p:nvSpPr>
        <p:spPr>
          <a:xfrm>
            <a:off x="4046715" y="4746405"/>
            <a:ext cx="431591" cy="431589"/>
          </a:xfrm>
          <a:custGeom>
            <a:avLst/>
            <a:gdLst>
              <a:gd name="connsiteX0" fmla="*/ 199497 w 331788"/>
              <a:gd name="connsiteY0" fmla="*/ 265112 h 331787"/>
              <a:gd name="connsiteX1" fmla="*/ 209798 w 331788"/>
              <a:gd name="connsiteY1" fmla="*/ 279217 h 331787"/>
              <a:gd name="connsiteX2" fmla="*/ 238126 w 331788"/>
              <a:gd name="connsiteY2" fmla="*/ 315118 h 331787"/>
              <a:gd name="connsiteX3" fmla="*/ 166018 w 331788"/>
              <a:gd name="connsiteY3" fmla="*/ 331787 h 331787"/>
              <a:gd name="connsiteX4" fmla="*/ 122238 w 331788"/>
              <a:gd name="connsiteY4" fmla="*/ 325376 h 331787"/>
              <a:gd name="connsiteX5" fmla="*/ 199497 w 331788"/>
              <a:gd name="connsiteY5" fmla="*/ 265112 h 331787"/>
              <a:gd name="connsiteX6" fmla="*/ 190500 w 331788"/>
              <a:gd name="connsiteY6" fmla="*/ 228600 h 331787"/>
              <a:gd name="connsiteX7" fmla="*/ 201490 w 331788"/>
              <a:gd name="connsiteY7" fmla="*/ 228600 h 331787"/>
              <a:gd name="connsiteX8" fmla="*/ 206375 w 331788"/>
              <a:gd name="connsiteY8" fmla="*/ 236394 h 331787"/>
              <a:gd name="connsiteX9" fmla="*/ 200269 w 331788"/>
              <a:gd name="connsiteY9" fmla="*/ 242888 h 331787"/>
              <a:gd name="connsiteX10" fmla="*/ 190500 w 331788"/>
              <a:gd name="connsiteY10" fmla="*/ 228600 h 331787"/>
              <a:gd name="connsiteX11" fmla="*/ 146452 w 331788"/>
              <a:gd name="connsiteY11" fmla="*/ 228600 h 331787"/>
              <a:gd name="connsiteX12" fmla="*/ 164590 w 331788"/>
              <a:gd name="connsiteY12" fmla="*/ 229897 h 331787"/>
              <a:gd name="connsiteX13" fmla="*/ 165885 w 331788"/>
              <a:gd name="connsiteY13" fmla="*/ 229897 h 331787"/>
              <a:gd name="connsiteX14" fmla="*/ 173659 w 331788"/>
              <a:gd name="connsiteY14" fmla="*/ 229897 h 331787"/>
              <a:gd name="connsiteX15" fmla="*/ 190501 w 331788"/>
              <a:gd name="connsiteY15" fmla="*/ 253240 h 331787"/>
              <a:gd name="connsiteX16" fmla="*/ 103699 w 331788"/>
              <a:gd name="connsiteY16" fmla="*/ 320675 h 331787"/>
              <a:gd name="connsiteX17" fmla="*/ 77788 w 331788"/>
              <a:gd name="connsiteY17" fmla="*/ 306410 h 331787"/>
              <a:gd name="connsiteX18" fmla="*/ 112768 w 331788"/>
              <a:gd name="connsiteY18" fmla="*/ 244162 h 331787"/>
              <a:gd name="connsiteX19" fmla="*/ 121837 w 331788"/>
              <a:gd name="connsiteY19" fmla="*/ 245459 h 331787"/>
              <a:gd name="connsiteX20" fmla="*/ 146452 w 331788"/>
              <a:gd name="connsiteY20" fmla="*/ 228600 h 331787"/>
              <a:gd name="connsiteX21" fmla="*/ 323851 w 331788"/>
              <a:gd name="connsiteY21" fmla="*/ 217487 h 331787"/>
              <a:gd name="connsiteX22" fmla="*/ 249631 w 331788"/>
              <a:gd name="connsiteY22" fmla="*/ 307975 h 331787"/>
              <a:gd name="connsiteX23" fmla="*/ 207963 w 331788"/>
              <a:gd name="connsiteY23" fmla="*/ 253682 h 331787"/>
              <a:gd name="connsiteX24" fmla="*/ 218380 w 331788"/>
              <a:gd name="connsiteY24" fmla="*/ 243341 h 331787"/>
              <a:gd name="connsiteX25" fmla="*/ 227495 w 331788"/>
              <a:gd name="connsiteY25" fmla="*/ 244634 h 331787"/>
              <a:gd name="connsiteX26" fmla="*/ 253537 w 331788"/>
              <a:gd name="connsiteY26" fmla="*/ 225243 h 331787"/>
              <a:gd name="connsiteX27" fmla="*/ 323851 w 331788"/>
              <a:gd name="connsiteY27" fmla="*/ 217487 h 331787"/>
              <a:gd name="connsiteX28" fmla="*/ 3175 w 331788"/>
              <a:gd name="connsiteY28" fmla="*/ 196850 h 331787"/>
              <a:gd name="connsiteX29" fmla="*/ 93642 w 331788"/>
              <a:gd name="connsiteY29" fmla="*/ 222902 h 331787"/>
              <a:gd name="connsiteX30" fmla="*/ 100013 w 331788"/>
              <a:gd name="connsiteY30" fmla="*/ 235927 h 331787"/>
              <a:gd name="connsiteX31" fmla="*/ 65610 w 331788"/>
              <a:gd name="connsiteY31" fmla="*/ 298450 h 331787"/>
              <a:gd name="connsiteX32" fmla="*/ 3175 w 331788"/>
              <a:gd name="connsiteY32" fmla="*/ 196850 h 331787"/>
              <a:gd name="connsiteX33" fmla="*/ 146517 w 331788"/>
              <a:gd name="connsiteY33" fmla="*/ 192087 h 331787"/>
              <a:gd name="connsiteX34" fmla="*/ 163513 w 331788"/>
              <a:gd name="connsiteY34" fmla="*/ 215900 h 331787"/>
              <a:gd name="connsiteX35" fmla="*/ 147825 w 331788"/>
              <a:gd name="connsiteY35" fmla="*/ 214577 h 331787"/>
              <a:gd name="connsiteX36" fmla="*/ 141288 w 331788"/>
              <a:gd name="connsiteY36" fmla="*/ 200025 h 331787"/>
              <a:gd name="connsiteX37" fmla="*/ 146517 w 331788"/>
              <a:gd name="connsiteY37" fmla="*/ 192087 h 331787"/>
              <a:gd name="connsiteX38" fmla="*/ 277877 w 331788"/>
              <a:gd name="connsiteY38" fmla="*/ 160337 h 331787"/>
              <a:gd name="connsiteX39" fmla="*/ 314326 w 331788"/>
              <a:gd name="connsiteY39" fmla="*/ 204624 h 331787"/>
              <a:gd name="connsiteX40" fmla="*/ 253143 w 331788"/>
              <a:gd name="connsiteY40" fmla="*/ 211137 h 331787"/>
              <a:gd name="connsiteX41" fmla="*/ 249238 w 331788"/>
              <a:gd name="connsiteY41" fmla="*/ 203322 h 331787"/>
              <a:gd name="connsiteX42" fmla="*/ 277877 w 331788"/>
              <a:gd name="connsiteY42" fmla="*/ 160337 h 331787"/>
              <a:gd name="connsiteX43" fmla="*/ 290513 w 331788"/>
              <a:gd name="connsiteY43" fmla="*/ 153987 h 331787"/>
              <a:gd name="connsiteX44" fmla="*/ 331788 w 331788"/>
              <a:gd name="connsiteY44" fmla="*/ 167061 h 331787"/>
              <a:gd name="connsiteX45" fmla="*/ 329125 w 331788"/>
              <a:gd name="connsiteY45" fmla="*/ 198437 h 331787"/>
              <a:gd name="connsiteX46" fmla="*/ 290513 w 331788"/>
              <a:gd name="connsiteY46" fmla="*/ 153987 h 331787"/>
              <a:gd name="connsiteX47" fmla="*/ 113341 w 331788"/>
              <a:gd name="connsiteY47" fmla="*/ 139700 h 331787"/>
              <a:gd name="connsiteX48" fmla="*/ 130085 w 331788"/>
              <a:gd name="connsiteY48" fmla="*/ 169324 h 331787"/>
              <a:gd name="connsiteX49" fmla="*/ 136525 w 331788"/>
              <a:gd name="connsiteY49" fmla="*/ 178340 h 331787"/>
              <a:gd name="connsiteX50" fmla="*/ 128797 w 331788"/>
              <a:gd name="connsiteY50" fmla="*/ 191219 h 331787"/>
              <a:gd name="connsiteX51" fmla="*/ 121069 w 331788"/>
              <a:gd name="connsiteY51" fmla="*/ 189932 h 331787"/>
              <a:gd name="connsiteX52" fmla="*/ 95310 w 331788"/>
              <a:gd name="connsiteY52" fmla="*/ 207963 h 331787"/>
              <a:gd name="connsiteX53" fmla="*/ 1288 w 331788"/>
              <a:gd name="connsiteY53" fmla="*/ 179628 h 331787"/>
              <a:gd name="connsiteX54" fmla="*/ 0 w 331788"/>
              <a:gd name="connsiteY54" fmla="*/ 165460 h 331787"/>
              <a:gd name="connsiteX55" fmla="*/ 1288 w 331788"/>
              <a:gd name="connsiteY55" fmla="*/ 151292 h 331787"/>
              <a:gd name="connsiteX56" fmla="*/ 113341 w 331788"/>
              <a:gd name="connsiteY56" fmla="*/ 139700 h 331787"/>
              <a:gd name="connsiteX57" fmla="*/ 186315 w 331788"/>
              <a:gd name="connsiteY57" fmla="*/ 138112 h 331787"/>
              <a:gd name="connsiteX58" fmla="*/ 268288 w 331788"/>
              <a:gd name="connsiteY58" fmla="*/ 149780 h 331787"/>
              <a:gd name="connsiteX59" fmla="*/ 238829 w 331788"/>
              <a:gd name="connsiteY59" fmla="*/ 193860 h 331787"/>
              <a:gd name="connsiteX60" fmla="*/ 227301 w 331788"/>
              <a:gd name="connsiteY60" fmla="*/ 191267 h 331787"/>
              <a:gd name="connsiteX61" fmla="*/ 200404 w 331788"/>
              <a:gd name="connsiteY61" fmla="*/ 214604 h 331787"/>
              <a:gd name="connsiteX62" fmla="*/ 179911 w 331788"/>
              <a:gd name="connsiteY62" fmla="*/ 215900 h 331787"/>
              <a:gd name="connsiteX63" fmla="*/ 155575 w 331788"/>
              <a:gd name="connsiteY63" fmla="*/ 179599 h 331787"/>
              <a:gd name="connsiteX64" fmla="*/ 173507 w 331788"/>
              <a:gd name="connsiteY64" fmla="*/ 154966 h 331787"/>
              <a:gd name="connsiteX65" fmla="*/ 186315 w 331788"/>
              <a:gd name="connsiteY65" fmla="*/ 138112 h 331787"/>
              <a:gd name="connsiteX66" fmla="*/ 168276 w 331788"/>
              <a:gd name="connsiteY66" fmla="*/ 138112 h 331787"/>
              <a:gd name="connsiteX67" fmla="*/ 161661 w 331788"/>
              <a:gd name="connsiteY67" fmla="*/ 145566 h 331787"/>
              <a:gd name="connsiteX68" fmla="*/ 145786 w 331788"/>
              <a:gd name="connsiteY68" fmla="*/ 166687 h 331787"/>
              <a:gd name="connsiteX69" fmla="*/ 141817 w 331788"/>
              <a:gd name="connsiteY69" fmla="*/ 161718 h 331787"/>
              <a:gd name="connsiteX70" fmla="*/ 128588 w 331788"/>
              <a:gd name="connsiteY70" fmla="*/ 139354 h 331787"/>
              <a:gd name="connsiteX71" fmla="*/ 168276 w 331788"/>
              <a:gd name="connsiteY71" fmla="*/ 138112 h 331787"/>
              <a:gd name="connsiteX72" fmla="*/ 220028 w 331788"/>
              <a:gd name="connsiteY72" fmla="*/ 103187 h 331787"/>
              <a:gd name="connsiteX73" fmla="*/ 232728 w 331788"/>
              <a:gd name="connsiteY73" fmla="*/ 105784 h 331787"/>
              <a:gd name="connsiteX74" fmla="*/ 237808 w 331788"/>
              <a:gd name="connsiteY74" fmla="*/ 105784 h 331787"/>
              <a:gd name="connsiteX75" fmla="*/ 246698 w 331788"/>
              <a:gd name="connsiteY75" fmla="*/ 118773 h 331787"/>
              <a:gd name="connsiteX76" fmla="*/ 255588 w 331788"/>
              <a:gd name="connsiteY76" fmla="*/ 131762 h 331787"/>
              <a:gd name="connsiteX77" fmla="*/ 198438 w 331788"/>
              <a:gd name="connsiteY77" fmla="*/ 125267 h 331787"/>
              <a:gd name="connsiteX78" fmla="*/ 220028 w 331788"/>
              <a:gd name="connsiteY78" fmla="*/ 103187 h 331787"/>
              <a:gd name="connsiteX79" fmla="*/ 317236 w 331788"/>
              <a:gd name="connsiteY79" fmla="*/ 98425 h 331787"/>
              <a:gd name="connsiteX80" fmla="*/ 331788 w 331788"/>
              <a:gd name="connsiteY80" fmla="*/ 152400 h 331787"/>
              <a:gd name="connsiteX81" fmla="*/ 292100 w 331788"/>
              <a:gd name="connsiteY81" fmla="*/ 140552 h 331787"/>
              <a:gd name="connsiteX82" fmla="*/ 317236 w 331788"/>
              <a:gd name="connsiteY82" fmla="*/ 98425 h 331787"/>
              <a:gd name="connsiteX83" fmla="*/ 286068 w 331788"/>
              <a:gd name="connsiteY83" fmla="*/ 52387 h 331787"/>
              <a:gd name="connsiteX84" fmla="*/ 309563 w 331788"/>
              <a:gd name="connsiteY84" fmla="*/ 84748 h 331787"/>
              <a:gd name="connsiteX85" fmla="*/ 278236 w 331788"/>
              <a:gd name="connsiteY85" fmla="*/ 136525 h 331787"/>
              <a:gd name="connsiteX86" fmla="*/ 276931 w 331788"/>
              <a:gd name="connsiteY86" fmla="*/ 136525 h 331787"/>
              <a:gd name="connsiteX87" fmla="*/ 258657 w 331788"/>
              <a:gd name="connsiteY87" fmla="*/ 110636 h 331787"/>
              <a:gd name="connsiteX88" fmla="*/ 250825 w 331788"/>
              <a:gd name="connsiteY88" fmla="*/ 98986 h 331787"/>
              <a:gd name="connsiteX89" fmla="*/ 259962 w 331788"/>
              <a:gd name="connsiteY89" fmla="*/ 78275 h 331787"/>
              <a:gd name="connsiteX90" fmla="*/ 258657 w 331788"/>
              <a:gd name="connsiteY90" fmla="*/ 70509 h 331787"/>
              <a:gd name="connsiteX91" fmla="*/ 286068 w 331788"/>
              <a:gd name="connsiteY91" fmla="*/ 52387 h 331787"/>
              <a:gd name="connsiteX92" fmla="*/ 73025 w 331788"/>
              <a:gd name="connsiteY92" fmla="*/ 28575 h 331787"/>
              <a:gd name="connsiteX93" fmla="*/ 107950 w 331788"/>
              <a:gd name="connsiteY93" fmla="*/ 126377 h 331787"/>
              <a:gd name="connsiteX94" fmla="*/ 3175 w 331788"/>
              <a:gd name="connsiteY94" fmla="*/ 138113 h 331787"/>
              <a:gd name="connsiteX95" fmla="*/ 73025 w 331788"/>
              <a:gd name="connsiteY95" fmla="*/ 28575 h 331787"/>
              <a:gd name="connsiteX96" fmla="*/ 203200 w 331788"/>
              <a:gd name="connsiteY96" fmla="*/ 4762 h 331787"/>
              <a:gd name="connsiteX97" fmla="*/ 274638 w 331788"/>
              <a:gd name="connsiteY97" fmla="*/ 41817 h 331787"/>
              <a:gd name="connsiteX98" fmla="*/ 251258 w 331788"/>
              <a:gd name="connsiteY98" fmla="*/ 57150 h 331787"/>
              <a:gd name="connsiteX99" fmla="*/ 233074 w 331788"/>
              <a:gd name="connsiteY99" fmla="*/ 50761 h 331787"/>
              <a:gd name="connsiteX100" fmla="*/ 225281 w 331788"/>
              <a:gd name="connsiteY100" fmla="*/ 52039 h 331787"/>
              <a:gd name="connsiteX101" fmla="*/ 203200 w 331788"/>
              <a:gd name="connsiteY101" fmla="*/ 4762 h 331787"/>
              <a:gd name="connsiteX102" fmla="*/ 165260 w 331788"/>
              <a:gd name="connsiteY102" fmla="*/ 0 h 331787"/>
              <a:gd name="connsiteX103" fmla="*/ 185786 w 331788"/>
              <a:gd name="connsiteY103" fmla="*/ 1290 h 331787"/>
              <a:gd name="connsiteX104" fmla="*/ 212725 w 331788"/>
              <a:gd name="connsiteY104" fmla="*/ 59333 h 331787"/>
              <a:gd name="connsiteX105" fmla="*/ 205028 w 331788"/>
              <a:gd name="connsiteY105" fmla="*/ 77390 h 331787"/>
              <a:gd name="connsiteX106" fmla="*/ 208876 w 331788"/>
              <a:gd name="connsiteY106" fmla="*/ 91579 h 331787"/>
              <a:gd name="connsiteX107" fmla="*/ 179371 w 331788"/>
              <a:gd name="connsiteY107" fmla="*/ 122535 h 331787"/>
              <a:gd name="connsiteX108" fmla="*/ 176806 w 331788"/>
              <a:gd name="connsiteY108" fmla="*/ 122535 h 331787"/>
              <a:gd name="connsiteX109" fmla="*/ 122927 w 331788"/>
              <a:gd name="connsiteY109" fmla="*/ 123825 h 331787"/>
              <a:gd name="connsiteX110" fmla="*/ 85725 w 331788"/>
              <a:gd name="connsiteY110" fmla="*/ 20637 h 331787"/>
              <a:gd name="connsiteX111" fmla="*/ 165260 w 331788"/>
              <a:gd name="connsiteY111" fmla="*/ 0 h 3317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</a:cxnLst>
            <a:rect l="l" t="t" r="r" b="b"/>
            <a:pathLst>
              <a:path w="331788" h="331787">
                <a:moveTo>
                  <a:pt x="199497" y="265112"/>
                </a:moveTo>
                <a:cubicBezTo>
                  <a:pt x="203360" y="270241"/>
                  <a:pt x="205935" y="274088"/>
                  <a:pt x="209798" y="279217"/>
                </a:cubicBezTo>
                <a:cubicBezTo>
                  <a:pt x="222674" y="295885"/>
                  <a:pt x="231688" y="307425"/>
                  <a:pt x="238126" y="315118"/>
                </a:cubicBezTo>
                <a:cubicBezTo>
                  <a:pt x="216236" y="325376"/>
                  <a:pt x="191771" y="331787"/>
                  <a:pt x="166018" y="331787"/>
                </a:cubicBezTo>
                <a:cubicBezTo>
                  <a:pt x="150566" y="331787"/>
                  <a:pt x="136402" y="329223"/>
                  <a:pt x="122238" y="325376"/>
                </a:cubicBezTo>
                <a:cubicBezTo>
                  <a:pt x="141553" y="312554"/>
                  <a:pt x="169881" y="293321"/>
                  <a:pt x="199497" y="265112"/>
                </a:cubicBezTo>
                <a:close/>
                <a:moveTo>
                  <a:pt x="190500" y="228600"/>
                </a:moveTo>
                <a:cubicBezTo>
                  <a:pt x="194163" y="228600"/>
                  <a:pt x="197827" y="228600"/>
                  <a:pt x="201490" y="228600"/>
                </a:cubicBezTo>
                <a:cubicBezTo>
                  <a:pt x="202712" y="231198"/>
                  <a:pt x="203933" y="233796"/>
                  <a:pt x="206375" y="236394"/>
                </a:cubicBezTo>
                <a:cubicBezTo>
                  <a:pt x="203933" y="237693"/>
                  <a:pt x="201490" y="240290"/>
                  <a:pt x="200269" y="242888"/>
                </a:cubicBezTo>
                <a:cubicBezTo>
                  <a:pt x="196606" y="237693"/>
                  <a:pt x="194163" y="233796"/>
                  <a:pt x="190500" y="228600"/>
                </a:cubicBezTo>
                <a:close/>
                <a:moveTo>
                  <a:pt x="146452" y="228600"/>
                </a:moveTo>
                <a:cubicBezTo>
                  <a:pt x="152930" y="228600"/>
                  <a:pt x="159408" y="229897"/>
                  <a:pt x="164590" y="229897"/>
                </a:cubicBezTo>
                <a:cubicBezTo>
                  <a:pt x="164590" y="229897"/>
                  <a:pt x="164590" y="229897"/>
                  <a:pt x="165885" y="229897"/>
                </a:cubicBezTo>
                <a:cubicBezTo>
                  <a:pt x="168477" y="229897"/>
                  <a:pt x="171068" y="229897"/>
                  <a:pt x="173659" y="229897"/>
                </a:cubicBezTo>
                <a:cubicBezTo>
                  <a:pt x="178841" y="237678"/>
                  <a:pt x="185319" y="245459"/>
                  <a:pt x="190501" y="253240"/>
                </a:cubicBezTo>
                <a:cubicBezTo>
                  <a:pt x="156817" y="286958"/>
                  <a:pt x="123132" y="309004"/>
                  <a:pt x="103699" y="320675"/>
                </a:cubicBezTo>
                <a:cubicBezTo>
                  <a:pt x="94630" y="316785"/>
                  <a:pt x="85561" y="311597"/>
                  <a:pt x="77788" y="306410"/>
                </a:cubicBezTo>
                <a:cubicBezTo>
                  <a:pt x="84266" y="293442"/>
                  <a:pt x="97221" y="271396"/>
                  <a:pt x="112768" y="244162"/>
                </a:cubicBezTo>
                <a:cubicBezTo>
                  <a:pt x="115359" y="245459"/>
                  <a:pt x="117950" y="245459"/>
                  <a:pt x="121837" y="245459"/>
                </a:cubicBezTo>
                <a:cubicBezTo>
                  <a:pt x="132201" y="245459"/>
                  <a:pt x="142566" y="238975"/>
                  <a:pt x="146452" y="228600"/>
                </a:cubicBezTo>
                <a:close/>
                <a:moveTo>
                  <a:pt x="323851" y="217487"/>
                </a:moveTo>
                <a:cubicBezTo>
                  <a:pt x="310830" y="256268"/>
                  <a:pt x="284788" y="287292"/>
                  <a:pt x="249631" y="307975"/>
                </a:cubicBezTo>
                <a:cubicBezTo>
                  <a:pt x="240516" y="295048"/>
                  <a:pt x="224890" y="275658"/>
                  <a:pt x="207963" y="253682"/>
                </a:cubicBezTo>
                <a:cubicBezTo>
                  <a:pt x="211869" y="249804"/>
                  <a:pt x="214474" y="247219"/>
                  <a:pt x="218380" y="243341"/>
                </a:cubicBezTo>
                <a:cubicBezTo>
                  <a:pt x="220984" y="244634"/>
                  <a:pt x="223588" y="244634"/>
                  <a:pt x="227495" y="244634"/>
                </a:cubicBezTo>
                <a:cubicBezTo>
                  <a:pt x="239214" y="244634"/>
                  <a:pt x="250933" y="236878"/>
                  <a:pt x="253537" y="225243"/>
                </a:cubicBezTo>
                <a:cubicBezTo>
                  <a:pt x="280881" y="222658"/>
                  <a:pt x="304319" y="220073"/>
                  <a:pt x="323851" y="217487"/>
                </a:cubicBezTo>
                <a:close/>
                <a:moveTo>
                  <a:pt x="3175" y="196850"/>
                </a:moveTo>
                <a:cubicBezTo>
                  <a:pt x="23562" y="204666"/>
                  <a:pt x="55417" y="215086"/>
                  <a:pt x="93642" y="222902"/>
                </a:cubicBezTo>
                <a:cubicBezTo>
                  <a:pt x="94916" y="228112"/>
                  <a:pt x="96190" y="232019"/>
                  <a:pt x="100013" y="235927"/>
                </a:cubicBezTo>
                <a:cubicBezTo>
                  <a:pt x="84723" y="261978"/>
                  <a:pt x="71981" y="284122"/>
                  <a:pt x="65610" y="298450"/>
                </a:cubicBezTo>
                <a:cubicBezTo>
                  <a:pt x="33755" y="273702"/>
                  <a:pt x="10820" y="237230"/>
                  <a:pt x="3175" y="196850"/>
                </a:cubicBezTo>
                <a:close/>
                <a:moveTo>
                  <a:pt x="146517" y="192087"/>
                </a:moveTo>
                <a:cubicBezTo>
                  <a:pt x="151747" y="200025"/>
                  <a:pt x="156976" y="207963"/>
                  <a:pt x="163513" y="215900"/>
                </a:cubicBezTo>
                <a:cubicBezTo>
                  <a:pt x="158284" y="215900"/>
                  <a:pt x="153054" y="214577"/>
                  <a:pt x="147825" y="214577"/>
                </a:cubicBezTo>
                <a:cubicBezTo>
                  <a:pt x="147825" y="209286"/>
                  <a:pt x="145210" y="203994"/>
                  <a:pt x="141288" y="200025"/>
                </a:cubicBezTo>
                <a:cubicBezTo>
                  <a:pt x="142595" y="197379"/>
                  <a:pt x="145210" y="194733"/>
                  <a:pt x="146517" y="192087"/>
                </a:cubicBezTo>
                <a:close/>
                <a:moveTo>
                  <a:pt x="277877" y="160337"/>
                </a:moveTo>
                <a:cubicBezTo>
                  <a:pt x="290894" y="175968"/>
                  <a:pt x="302610" y="190296"/>
                  <a:pt x="314326" y="204624"/>
                </a:cubicBezTo>
                <a:cubicBezTo>
                  <a:pt x="297403" y="205927"/>
                  <a:pt x="276575" y="208532"/>
                  <a:pt x="253143" y="211137"/>
                </a:cubicBezTo>
                <a:cubicBezTo>
                  <a:pt x="251842" y="207230"/>
                  <a:pt x="251842" y="204624"/>
                  <a:pt x="249238" y="203322"/>
                </a:cubicBezTo>
                <a:cubicBezTo>
                  <a:pt x="259652" y="188994"/>
                  <a:pt x="270066" y="174665"/>
                  <a:pt x="277877" y="160337"/>
                </a:cubicBezTo>
                <a:close/>
                <a:moveTo>
                  <a:pt x="290513" y="153987"/>
                </a:moveTo>
                <a:cubicBezTo>
                  <a:pt x="306490" y="159216"/>
                  <a:pt x="321136" y="163139"/>
                  <a:pt x="331788" y="167061"/>
                </a:cubicBezTo>
                <a:cubicBezTo>
                  <a:pt x="331788" y="178827"/>
                  <a:pt x="330457" y="187978"/>
                  <a:pt x="329125" y="198437"/>
                </a:cubicBezTo>
                <a:cubicBezTo>
                  <a:pt x="317142" y="185364"/>
                  <a:pt x="303828" y="170983"/>
                  <a:pt x="290513" y="153987"/>
                </a:cubicBezTo>
                <a:close/>
                <a:moveTo>
                  <a:pt x="113341" y="139700"/>
                </a:moveTo>
                <a:cubicBezTo>
                  <a:pt x="118493" y="150004"/>
                  <a:pt x="124933" y="160307"/>
                  <a:pt x="130085" y="169324"/>
                </a:cubicBezTo>
                <a:cubicBezTo>
                  <a:pt x="132661" y="171900"/>
                  <a:pt x="135237" y="175764"/>
                  <a:pt x="136525" y="178340"/>
                </a:cubicBezTo>
                <a:cubicBezTo>
                  <a:pt x="133949" y="183492"/>
                  <a:pt x="131373" y="187356"/>
                  <a:pt x="128797" y="191219"/>
                </a:cubicBezTo>
                <a:cubicBezTo>
                  <a:pt x="126221" y="189932"/>
                  <a:pt x="123645" y="189932"/>
                  <a:pt x="121069" y="189932"/>
                </a:cubicBezTo>
                <a:cubicBezTo>
                  <a:pt x="109478" y="189932"/>
                  <a:pt x="99174" y="197659"/>
                  <a:pt x="95310" y="207963"/>
                </a:cubicBezTo>
                <a:cubicBezTo>
                  <a:pt x="52807" y="200235"/>
                  <a:pt x="19320" y="187356"/>
                  <a:pt x="1288" y="179628"/>
                </a:cubicBezTo>
                <a:cubicBezTo>
                  <a:pt x="0" y="174476"/>
                  <a:pt x="0" y="170612"/>
                  <a:pt x="0" y="165460"/>
                </a:cubicBezTo>
                <a:cubicBezTo>
                  <a:pt x="0" y="160307"/>
                  <a:pt x="0" y="156444"/>
                  <a:pt x="1288" y="151292"/>
                </a:cubicBezTo>
                <a:cubicBezTo>
                  <a:pt x="23183" y="147428"/>
                  <a:pt x="64399" y="142276"/>
                  <a:pt x="113341" y="139700"/>
                </a:cubicBezTo>
                <a:close/>
                <a:moveTo>
                  <a:pt x="186315" y="138112"/>
                </a:moveTo>
                <a:cubicBezTo>
                  <a:pt x="215774" y="139408"/>
                  <a:pt x="243952" y="143298"/>
                  <a:pt x="268288" y="149780"/>
                </a:cubicBezTo>
                <a:cubicBezTo>
                  <a:pt x="259322" y="164042"/>
                  <a:pt x="249076" y="179599"/>
                  <a:pt x="238829" y="193860"/>
                </a:cubicBezTo>
                <a:cubicBezTo>
                  <a:pt x="234986" y="192564"/>
                  <a:pt x="231144" y="191267"/>
                  <a:pt x="227301" y="191267"/>
                </a:cubicBezTo>
                <a:cubicBezTo>
                  <a:pt x="213212" y="191267"/>
                  <a:pt x="201685" y="201639"/>
                  <a:pt x="200404" y="214604"/>
                </a:cubicBezTo>
                <a:cubicBezTo>
                  <a:pt x="194000" y="214604"/>
                  <a:pt x="186315" y="214604"/>
                  <a:pt x="179911" y="215900"/>
                </a:cubicBezTo>
                <a:cubicBezTo>
                  <a:pt x="170945" y="202936"/>
                  <a:pt x="163260" y="191267"/>
                  <a:pt x="155575" y="179599"/>
                </a:cubicBezTo>
                <a:cubicBezTo>
                  <a:pt x="160698" y="171820"/>
                  <a:pt x="167102" y="162745"/>
                  <a:pt x="173507" y="154966"/>
                </a:cubicBezTo>
                <a:cubicBezTo>
                  <a:pt x="177349" y="148483"/>
                  <a:pt x="182472" y="143298"/>
                  <a:pt x="186315" y="138112"/>
                </a:cubicBezTo>
                <a:close/>
                <a:moveTo>
                  <a:pt x="168276" y="138112"/>
                </a:moveTo>
                <a:cubicBezTo>
                  <a:pt x="165630" y="140597"/>
                  <a:pt x="164307" y="143081"/>
                  <a:pt x="161661" y="145566"/>
                </a:cubicBezTo>
                <a:cubicBezTo>
                  <a:pt x="156370" y="153020"/>
                  <a:pt x="151078" y="159232"/>
                  <a:pt x="145786" y="166687"/>
                </a:cubicBezTo>
                <a:cubicBezTo>
                  <a:pt x="144463" y="165445"/>
                  <a:pt x="143140" y="162960"/>
                  <a:pt x="141817" y="161718"/>
                </a:cubicBezTo>
                <a:cubicBezTo>
                  <a:pt x="137849" y="154263"/>
                  <a:pt x="132557" y="146808"/>
                  <a:pt x="128588" y="139354"/>
                </a:cubicBezTo>
                <a:cubicBezTo>
                  <a:pt x="141817" y="139354"/>
                  <a:pt x="155047" y="138112"/>
                  <a:pt x="168276" y="138112"/>
                </a:cubicBezTo>
                <a:close/>
                <a:moveTo>
                  <a:pt x="220028" y="103187"/>
                </a:moveTo>
                <a:cubicBezTo>
                  <a:pt x="223838" y="104486"/>
                  <a:pt x="227648" y="105784"/>
                  <a:pt x="232728" y="105784"/>
                </a:cubicBezTo>
                <a:cubicBezTo>
                  <a:pt x="233998" y="105784"/>
                  <a:pt x="236538" y="105784"/>
                  <a:pt x="237808" y="105784"/>
                </a:cubicBezTo>
                <a:cubicBezTo>
                  <a:pt x="241618" y="109681"/>
                  <a:pt x="244158" y="114877"/>
                  <a:pt x="246698" y="118773"/>
                </a:cubicBezTo>
                <a:cubicBezTo>
                  <a:pt x="249238" y="122670"/>
                  <a:pt x="253048" y="127865"/>
                  <a:pt x="255588" y="131762"/>
                </a:cubicBezTo>
                <a:cubicBezTo>
                  <a:pt x="237808" y="129164"/>
                  <a:pt x="218758" y="126566"/>
                  <a:pt x="198438" y="125267"/>
                </a:cubicBezTo>
                <a:cubicBezTo>
                  <a:pt x="206058" y="117474"/>
                  <a:pt x="213678" y="109681"/>
                  <a:pt x="220028" y="103187"/>
                </a:cubicBezTo>
                <a:close/>
                <a:moveTo>
                  <a:pt x="317236" y="98425"/>
                </a:moveTo>
                <a:cubicBezTo>
                  <a:pt x="325173" y="115539"/>
                  <a:pt x="329142" y="133969"/>
                  <a:pt x="331788" y="152400"/>
                </a:cubicBezTo>
                <a:cubicBezTo>
                  <a:pt x="319882" y="148450"/>
                  <a:pt x="306652" y="144501"/>
                  <a:pt x="292100" y="140552"/>
                </a:cubicBezTo>
                <a:cubicBezTo>
                  <a:pt x="301361" y="124754"/>
                  <a:pt x="310621" y="111589"/>
                  <a:pt x="317236" y="98425"/>
                </a:cubicBezTo>
                <a:close/>
                <a:moveTo>
                  <a:pt x="286068" y="52387"/>
                </a:moveTo>
                <a:cubicBezTo>
                  <a:pt x="295205" y="61448"/>
                  <a:pt x="303037" y="71803"/>
                  <a:pt x="309563" y="84748"/>
                </a:cubicBezTo>
                <a:cubicBezTo>
                  <a:pt x="301731" y="98986"/>
                  <a:pt x="289984" y="117108"/>
                  <a:pt x="278236" y="136525"/>
                </a:cubicBezTo>
                <a:cubicBezTo>
                  <a:pt x="278236" y="136525"/>
                  <a:pt x="276931" y="136525"/>
                  <a:pt x="276931" y="136525"/>
                </a:cubicBezTo>
                <a:cubicBezTo>
                  <a:pt x="270404" y="127464"/>
                  <a:pt x="265183" y="119697"/>
                  <a:pt x="258657" y="110636"/>
                </a:cubicBezTo>
                <a:cubicBezTo>
                  <a:pt x="256046" y="106753"/>
                  <a:pt x="253436" y="102870"/>
                  <a:pt x="250825" y="98986"/>
                </a:cubicBezTo>
                <a:cubicBezTo>
                  <a:pt x="256046" y="93809"/>
                  <a:pt x="259962" y="86042"/>
                  <a:pt x="259962" y="78275"/>
                </a:cubicBezTo>
                <a:cubicBezTo>
                  <a:pt x="259962" y="75687"/>
                  <a:pt x="259962" y="73098"/>
                  <a:pt x="258657" y="70509"/>
                </a:cubicBezTo>
                <a:cubicBezTo>
                  <a:pt x="269099" y="62742"/>
                  <a:pt x="278236" y="57564"/>
                  <a:pt x="286068" y="52387"/>
                </a:cubicBezTo>
                <a:close/>
                <a:moveTo>
                  <a:pt x="73025" y="28575"/>
                </a:moveTo>
                <a:cubicBezTo>
                  <a:pt x="79493" y="54655"/>
                  <a:pt x="92428" y="92472"/>
                  <a:pt x="107950" y="126377"/>
                </a:cubicBezTo>
                <a:cubicBezTo>
                  <a:pt x="63970" y="128985"/>
                  <a:pt x="25165" y="134201"/>
                  <a:pt x="3175" y="138113"/>
                </a:cubicBezTo>
                <a:cubicBezTo>
                  <a:pt x="10936" y="92472"/>
                  <a:pt x="36806" y="53351"/>
                  <a:pt x="73025" y="28575"/>
                </a:cubicBezTo>
                <a:close/>
                <a:moveTo>
                  <a:pt x="203200" y="4762"/>
                </a:moveTo>
                <a:cubicBezTo>
                  <a:pt x="230476" y="11151"/>
                  <a:pt x="255155" y="23928"/>
                  <a:pt x="274638" y="41817"/>
                </a:cubicBezTo>
                <a:cubicBezTo>
                  <a:pt x="268144" y="45650"/>
                  <a:pt x="260350" y="52039"/>
                  <a:pt x="251258" y="57150"/>
                </a:cubicBezTo>
                <a:cubicBezTo>
                  <a:pt x="246063" y="53316"/>
                  <a:pt x="239568" y="50761"/>
                  <a:pt x="233074" y="50761"/>
                </a:cubicBezTo>
                <a:cubicBezTo>
                  <a:pt x="230476" y="50761"/>
                  <a:pt x="227879" y="50761"/>
                  <a:pt x="225281" y="52039"/>
                </a:cubicBezTo>
                <a:cubicBezTo>
                  <a:pt x="216189" y="34150"/>
                  <a:pt x="208395" y="17539"/>
                  <a:pt x="203200" y="4762"/>
                </a:cubicBezTo>
                <a:close/>
                <a:moveTo>
                  <a:pt x="165260" y="0"/>
                </a:moveTo>
                <a:cubicBezTo>
                  <a:pt x="172957" y="0"/>
                  <a:pt x="179371" y="0"/>
                  <a:pt x="185786" y="1290"/>
                </a:cubicBezTo>
                <a:cubicBezTo>
                  <a:pt x="192200" y="15478"/>
                  <a:pt x="199897" y="36115"/>
                  <a:pt x="212725" y="59333"/>
                </a:cubicBezTo>
                <a:cubicBezTo>
                  <a:pt x="207594" y="63202"/>
                  <a:pt x="205028" y="69651"/>
                  <a:pt x="205028" y="77390"/>
                </a:cubicBezTo>
                <a:cubicBezTo>
                  <a:pt x="205028" y="82550"/>
                  <a:pt x="206311" y="87709"/>
                  <a:pt x="208876" y="91579"/>
                </a:cubicBezTo>
                <a:cubicBezTo>
                  <a:pt x="198614" y="100608"/>
                  <a:pt x="188351" y="110926"/>
                  <a:pt x="179371" y="122535"/>
                </a:cubicBezTo>
                <a:cubicBezTo>
                  <a:pt x="178089" y="122535"/>
                  <a:pt x="178089" y="122535"/>
                  <a:pt x="176806" y="122535"/>
                </a:cubicBezTo>
                <a:cubicBezTo>
                  <a:pt x="158846" y="122535"/>
                  <a:pt x="139604" y="123825"/>
                  <a:pt x="122927" y="123825"/>
                </a:cubicBezTo>
                <a:cubicBezTo>
                  <a:pt x="104967" y="87709"/>
                  <a:pt x="92139" y="45144"/>
                  <a:pt x="85725" y="20637"/>
                </a:cubicBezTo>
                <a:cubicBezTo>
                  <a:pt x="108816" y="7739"/>
                  <a:pt x="135755" y="0"/>
                  <a:pt x="16526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04" tIns="45702" rIns="91404" bIns="45702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034"/>
            <a:endParaRPr lang="zh-CN" altLang="en-US" sz="1799" dirty="0">
              <a:solidFill>
                <a:srgbClr val="000000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57" name="924712">
            <a:extLst>
              <a:ext uri="{FF2B5EF4-FFF2-40B4-BE49-F238E27FC236}">
                <a16:creationId xmlns:a16="http://schemas.microsoft.com/office/drawing/2014/main" id="{5CA4403E-F15E-4E77-B977-595D7FBE651D}"/>
              </a:ext>
            </a:extLst>
          </p:cNvPr>
          <p:cNvSpPr/>
          <p:nvPr/>
        </p:nvSpPr>
        <p:spPr>
          <a:xfrm>
            <a:off x="7679200" y="2072804"/>
            <a:ext cx="431591" cy="431591"/>
          </a:xfrm>
          <a:custGeom>
            <a:avLst/>
            <a:gdLst>
              <a:gd name="connsiteX0" fmla="*/ 157638 w 338138"/>
              <a:gd name="connsiteY0" fmla="*/ 144463 h 338138"/>
              <a:gd name="connsiteX1" fmla="*/ 165544 w 338138"/>
              <a:gd name="connsiteY1" fmla="*/ 148443 h 338138"/>
              <a:gd name="connsiteX2" fmla="*/ 249865 w 338138"/>
              <a:gd name="connsiteY2" fmla="*/ 233341 h 338138"/>
              <a:gd name="connsiteX3" fmla="*/ 280167 w 338138"/>
              <a:gd name="connsiteY3" fmla="*/ 232015 h 338138"/>
              <a:gd name="connsiteX4" fmla="*/ 286755 w 338138"/>
              <a:gd name="connsiteY4" fmla="*/ 234668 h 338138"/>
              <a:gd name="connsiteX5" fmla="*/ 335503 w 338138"/>
              <a:gd name="connsiteY5" fmla="*/ 283750 h 338138"/>
              <a:gd name="connsiteX6" fmla="*/ 338138 w 338138"/>
              <a:gd name="connsiteY6" fmla="*/ 293036 h 338138"/>
              <a:gd name="connsiteX7" fmla="*/ 330233 w 338138"/>
              <a:gd name="connsiteY7" fmla="*/ 298342 h 338138"/>
              <a:gd name="connsiteX8" fmla="*/ 311788 w 338138"/>
              <a:gd name="connsiteY8" fmla="*/ 303648 h 338138"/>
              <a:gd name="connsiteX9" fmla="*/ 303883 w 338138"/>
              <a:gd name="connsiteY9" fmla="*/ 310281 h 338138"/>
              <a:gd name="connsiteX10" fmla="*/ 299930 w 338138"/>
              <a:gd name="connsiteY10" fmla="*/ 331505 h 338138"/>
              <a:gd name="connsiteX11" fmla="*/ 293343 w 338138"/>
              <a:gd name="connsiteY11" fmla="*/ 338138 h 338138"/>
              <a:gd name="connsiteX12" fmla="*/ 290708 w 338138"/>
              <a:gd name="connsiteY12" fmla="*/ 338138 h 338138"/>
              <a:gd name="connsiteX13" fmla="*/ 284120 w 338138"/>
              <a:gd name="connsiteY13" fmla="*/ 335485 h 338138"/>
              <a:gd name="connsiteX14" fmla="*/ 235372 w 338138"/>
              <a:gd name="connsiteY14" fmla="*/ 286403 h 338138"/>
              <a:gd name="connsiteX15" fmla="*/ 232737 w 338138"/>
              <a:gd name="connsiteY15" fmla="*/ 279770 h 338138"/>
              <a:gd name="connsiteX16" fmla="*/ 234054 w 338138"/>
              <a:gd name="connsiteY16" fmla="*/ 249260 h 338138"/>
              <a:gd name="connsiteX17" fmla="*/ 149733 w 338138"/>
              <a:gd name="connsiteY17" fmla="*/ 164361 h 338138"/>
              <a:gd name="connsiteX18" fmla="*/ 149733 w 338138"/>
              <a:gd name="connsiteY18" fmla="*/ 148443 h 338138"/>
              <a:gd name="connsiteX19" fmla="*/ 157638 w 338138"/>
              <a:gd name="connsiteY19" fmla="*/ 144463 h 338138"/>
              <a:gd name="connsiteX20" fmla="*/ 145922 w 338138"/>
              <a:gd name="connsiteY20" fmla="*/ 120650 h 338138"/>
              <a:gd name="connsiteX21" fmla="*/ 169863 w 338138"/>
              <a:gd name="connsiteY21" fmla="*/ 137383 h 338138"/>
              <a:gd name="connsiteX22" fmla="*/ 157893 w 338138"/>
              <a:gd name="connsiteY22" fmla="*/ 133522 h 338138"/>
              <a:gd name="connsiteX23" fmla="*/ 141931 w 338138"/>
              <a:gd name="connsiteY23" fmla="*/ 141245 h 338138"/>
              <a:gd name="connsiteX24" fmla="*/ 137941 w 338138"/>
              <a:gd name="connsiteY24" fmla="*/ 168275 h 338138"/>
              <a:gd name="connsiteX25" fmla="*/ 120650 w 338138"/>
              <a:gd name="connsiteY25" fmla="*/ 145106 h 338138"/>
              <a:gd name="connsiteX26" fmla="*/ 145922 w 338138"/>
              <a:gd name="connsiteY26" fmla="*/ 120650 h 338138"/>
              <a:gd name="connsiteX27" fmla="*/ 146051 w 338138"/>
              <a:gd name="connsiteY27" fmla="*/ 60325 h 338138"/>
              <a:gd name="connsiteX28" fmla="*/ 230188 w 338138"/>
              <a:gd name="connsiteY28" fmla="*/ 145257 h 338138"/>
              <a:gd name="connsiteX29" fmla="*/ 219671 w 338138"/>
              <a:gd name="connsiteY29" fmla="*/ 186395 h 338138"/>
              <a:gd name="connsiteX30" fmla="*/ 193378 w 338138"/>
              <a:gd name="connsiteY30" fmla="*/ 161181 h 338138"/>
              <a:gd name="connsiteX31" fmla="*/ 196007 w 338138"/>
              <a:gd name="connsiteY31" fmla="*/ 145257 h 338138"/>
              <a:gd name="connsiteX32" fmla="*/ 146051 w 338138"/>
              <a:gd name="connsiteY32" fmla="*/ 94828 h 338138"/>
              <a:gd name="connsiteX33" fmla="*/ 96094 w 338138"/>
              <a:gd name="connsiteY33" fmla="*/ 145257 h 338138"/>
              <a:gd name="connsiteX34" fmla="*/ 146051 w 338138"/>
              <a:gd name="connsiteY34" fmla="*/ 195685 h 338138"/>
              <a:gd name="connsiteX35" fmla="*/ 161827 w 338138"/>
              <a:gd name="connsiteY35" fmla="*/ 193031 h 338138"/>
              <a:gd name="connsiteX36" fmla="*/ 188119 w 338138"/>
              <a:gd name="connsiteY36" fmla="*/ 219572 h 338138"/>
              <a:gd name="connsiteX37" fmla="*/ 146051 w 338138"/>
              <a:gd name="connsiteY37" fmla="*/ 230188 h 338138"/>
              <a:gd name="connsiteX38" fmla="*/ 61913 w 338138"/>
              <a:gd name="connsiteY38" fmla="*/ 145257 h 338138"/>
              <a:gd name="connsiteX39" fmla="*/ 146051 w 338138"/>
              <a:gd name="connsiteY39" fmla="*/ 60325 h 338138"/>
              <a:gd name="connsiteX40" fmla="*/ 145257 w 338138"/>
              <a:gd name="connsiteY40" fmla="*/ 0 h 338138"/>
              <a:gd name="connsiteX41" fmla="*/ 290513 w 338138"/>
              <a:gd name="connsiteY41" fmla="*/ 145257 h 338138"/>
              <a:gd name="connsiteX42" fmla="*/ 269385 w 338138"/>
              <a:gd name="connsiteY42" fmla="*/ 221846 h 338138"/>
              <a:gd name="connsiteX43" fmla="*/ 254859 w 338138"/>
              <a:gd name="connsiteY43" fmla="*/ 221846 h 338138"/>
              <a:gd name="connsiteX44" fmla="*/ 239013 w 338138"/>
              <a:gd name="connsiteY44" fmla="*/ 206000 h 338138"/>
              <a:gd name="connsiteX45" fmla="*/ 256180 w 338138"/>
              <a:gd name="connsiteY45" fmla="*/ 145257 h 338138"/>
              <a:gd name="connsiteX46" fmla="*/ 145257 w 338138"/>
              <a:gd name="connsiteY46" fmla="*/ 34333 h 338138"/>
              <a:gd name="connsiteX47" fmla="*/ 34333 w 338138"/>
              <a:gd name="connsiteY47" fmla="*/ 145257 h 338138"/>
              <a:gd name="connsiteX48" fmla="*/ 145257 w 338138"/>
              <a:gd name="connsiteY48" fmla="*/ 256180 h 338138"/>
              <a:gd name="connsiteX49" fmla="*/ 206000 w 338138"/>
              <a:gd name="connsiteY49" fmla="*/ 239013 h 338138"/>
              <a:gd name="connsiteX50" fmla="*/ 221847 w 338138"/>
              <a:gd name="connsiteY50" fmla="*/ 254859 h 338138"/>
              <a:gd name="connsiteX51" fmla="*/ 221847 w 338138"/>
              <a:gd name="connsiteY51" fmla="*/ 269385 h 338138"/>
              <a:gd name="connsiteX52" fmla="*/ 145257 w 338138"/>
              <a:gd name="connsiteY52" fmla="*/ 290513 h 338138"/>
              <a:gd name="connsiteX53" fmla="*/ 0 w 338138"/>
              <a:gd name="connsiteY53" fmla="*/ 145257 h 338138"/>
              <a:gd name="connsiteX54" fmla="*/ 145257 w 338138"/>
              <a:gd name="connsiteY54" fmla="*/ 0 h 3381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</a:cxnLst>
            <a:rect l="l" t="t" r="r" b="b"/>
            <a:pathLst>
              <a:path w="338138" h="338138">
                <a:moveTo>
                  <a:pt x="157638" y="144463"/>
                </a:moveTo>
                <a:cubicBezTo>
                  <a:pt x="160273" y="144463"/>
                  <a:pt x="162908" y="145790"/>
                  <a:pt x="165544" y="148443"/>
                </a:cubicBezTo>
                <a:cubicBezTo>
                  <a:pt x="165544" y="148443"/>
                  <a:pt x="165544" y="148443"/>
                  <a:pt x="249865" y="233341"/>
                </a:cubicBezTo>
                <a:cubicBezTo>
                  <a:pt x="249865" y="233341"/>
                  <a:pt x="249865" y="233341"/>
                  <a:pt x="280167" y="232015"/>
                </a:cubicBezTo>
                <a:cubicBezTo>
                  <a:pt x="282803" y="232015"/>
                  <a:pt x="285438" y="233341"/>
                  <a:pt x="286755" y="234668"/>
                </a:cubicBezTo>
                <a:cubicBezTo>
                  <a:pt x="286755" y="234668"/>
                  <a:pt x="286755" y="234668"/>
                  <a:pt x="335503" y="283750"/>
                </a:cubicBezTo>
                <a:cubicBezTo>
                  <a:pt x="338138" y="286403"/>
                  <a:pt x="338138" y="289056"/>
                  <a:pt x="338138" y="293036"/>
                </a:cubicBezTo>
                <a:cubicBezTo>
                  <a:pt x="336821" y="295689"/>
                  <a:pt x="334186" y="298342"/>
                  <a:pt x="330233" y="298342"/>
                </a:cubicBezTo>
                <a:cubicBezTo>
                  <a:pt x="330233" y="298342"/>
                  <a:pt x="330233" y="298342"/>
                  <a:pt x="311788" y="303648"/>
                </a:cubicBezTo>
                <a:cubicBezTo>
                  <a:pt x="307835" y="303648"/>
                  <a:pt x="305200" y="306301"/>
                  <a:pt x="303883" y="310281"/>
                </a:cubicBezTo>
                <a:cubicBezTo>
                  <a:pt x="303883" y="310281"/>
                  <a:pt x="303883" y="310281"/>
                  <a:pt x="299930" y="331505"/>
                </a:cubicBezTo>
                <a:cubicBezTo>
                  <a:pt x="298613" y="334158"/>
                  <a:pt x="295978" y="336812"/>
                  <a:pt x="293343" y="338138"/>
                </a:cubicBezTo>
                <a:cubicBezTo>
                  <a:pt x="292025" y="338138"/>
                  <a:pt x="292025" y="338138"/>
                  <a:pt x="290708" y="338138"/>
                </a:cubicBezTo>
                <a:cubicBezTo>
                  <a:pt x="288073" y="338138"/>
                  <a:pt x="285438" y="336812"/>
                  <a:pt x="284120" y="335485"/>
                </a:cubicBezTo>
                <a:cubicBezTo>
                  <a:pt x="284120" y="335485"/>
                  <a:pt x="284120" y="335485"/>
                  <a:pt x="235372" y="286403"/>
                </a:cubicBezTo>
                <a:cubicBezTo>
                  <a:pt x="232737" y="283750"/>
                  <a:pt x="232737" y="281097"/>
                  <a:pt x="232737" y="279770"/>
                </a:cubicBezTo>
                <a:cubicBezTo>
                  <a:pt x="232737" y="279770"/>
                  <a:pt x="232737" y="279770"/>
                  <a:pt x="234054" y="249260"/>
                </a:cubicBezTo>
                <a:cubicBezTo>
                  <a:pt x="234054" y="249260"/>
                  <a:pt x="234054" y="249260"/>
                  <a:pt x="149733" y="164361"/>
                </a:cubicBezTo>
                <a:cubicBezTo>
                  <a:pt x="144463" y="159055"/>
                  <a:pt x="144463" y="152422"/>
                  <a:pt x="149733" y="148443"/>
                </a:cubicBezTo>
                <a:cubicBezTo>
                  <a:pt x="151051" y="145790"/>
                  <a:pt x="155003" y="144463"/>
                  <a:pt x="157638" y="144463"/>
                </a:cubicBezTo>
                <a:close/>
                <a:moveTo>
                  <a:pt x="145922" y="120650"/>
                </a:moveTo>
                <a:cubicBezTo>
                  <a:pt x="157893" y="120650"/>
                  <a:pt x="167203" y="128373"/>
                  <a:pt x="169863" y="137383"/>
                </a:cubicBezTo>
                <a:cubicBezTo>
                  <a:pt x="167203" y="134809"/>
                  <a:pt x="161883" y="133522"/>
                  <a:pt x="157893" y="133522"/>
                </a:cubicBezTo>
                <a:cubicBezTo>
                  <a:pt x="151242" y="133522"/>
                  <a:pt x="145922" y="136096"/>
                  <a:pt x="141931" y="141245"/>
                </a:cubicBezTo>
                <a:cubicBezTo>
                  <a:pt x="133951" y="147680"/>
                  <a:pt x="132620" y="160552"/>
                  <a:pt x="137941" y="168275"/>
                </a:cubicBezTo>
                <a:cubicBezTo>
                  <a:pt x="128630" y="165701"/>
                  <a:pt x="120650" y="156691"/>
                  <a:pt x="120650" y="145106"/>
                </a:cubicBezTo>
                <a:cubicBezTo>
                  <a:pt x="120650" y="132234"/>
                  <a:pt x="132620" y="120650"/>
                  <a:pt x="145922" y="120650"/>
                </a:cubicBezTo>
                <a:close/>
                <a:moveTo>
                  <a:pt x="146051" y="60325"/>
                </a:moveTo>
                <a:cubicBezTo>
                  <a:pt x="192063" y="60325"/>
                  <a:pt x="230188" y="98810"/>
                  <a:pt x="230188" y="145257"/>
                </a:cubicBezTo>
                <a:cubicBezTo>
                  <a:pt x="230188" y="159854"/>
                  <a:pt x="226244" y="174452"/>
                  <a:pt x="219671" y="186395"/>
                </a:cubicBezTo>
                <a:lnTo>
                  <a:pt x="193378" y="161181"/>
                </a:lnTo>
                <a:cubicBezTo>
                  <a:pt x="196007" y="155873"/>
                  <a:pt x="196007" y="150565"/>
                  <a:pt x="196007" y="145257"/>
                </a:cubicBezTo>
                <a:cubicBezTo>
                  <a:pt x="196007" y="117388"/>
                  <a:pt x="173658" y="94828"/>
                  <a:pt x="146051" y="94828"/>
                </a:cubicBezTo>
                <a:cubicBezTo>
                  <a:pt x="118443" y="94828"/>
                  <a:pt x="96094" y="117388"/>
                  <a:pt x="96094" y="145257"/>
                </a:cubicBezTo>
                <a:cubicBezTo>
                  <a:pt x="96094" y="173125"/>
                  <a:pt x="118443" y="195685"/>
                  <a:pt x="146051" y="195685"/>
                </a:cubicBezTo>
                <a:cubicBezTo>
                  <a:pt x="151309" y="195685"/>
                  <a:pt x="156568" y="194358"/>
                  <a:pt x="161827" y="193031"/>
                </a:cubicBezTo>
                <a:cubicBezTo>
                  <a:pt x="161827" y="193031"/>
                  <a:pt x="161827" y="193031"/>
                  <a:pt x="188119" y="219572"/>
                </a:cubicBezTo>
                <a:cubicBezTo>
                  <a:pt x="174973" y="226207"/>
                  <a:pt x="161827" y="230188"/>
                  <a:pt x="146051" y="230188"/>
                </a:cubicBezTo>
                <a:cubicBezTo>
                  <a:pt x="100038" y="230188"/>
                  <a:pt x="61913" y="191703"/>
                  <a:pt x="61913" y="145257"/>
                </a:cubicBezTo>
                <a:cubicBezTo>
                  <a:pt x="61913" y="98810"/>
                  <a:pt x="100038" y="60325"/>
                  <a:pt x="146051" y="60325"/>
                </a:cubicBezTo>
                <a:close/>
                <a:moveTo>
                  <a:pt x="145257" y="0"/>
                </a:moveTo>
                <a:cubicBezTo>
                  <a:pt x="225808" y="0"/>
                  <a:pt x="290513" y="64705"/>
                  <a:pt x="290513" y="145257"/>
                </a:cubicBezTo>
                <a:cubicBezTo>
                  <a:pt x="290513" y="172987"/>
                  <a:pt x="282590" y="199398"/>
                  <a:pt x="269385" y="221846"/>
                </a:cubicBezTo>
                <a:cubicBezTo>
                  <a:pt x="269385" y="221846"/>
                  <a:pt x="269385" y="221846"/>
                  <a:pt x="254859" y="221846"/>
                </a:cubicBezTo>
                <a:cubicBezTo>
                  <a:pt x="254859" y="221846"/>
                  <a:pt x="254859" y="221846"/>
                  <a:pt x="239013" y="206000"/>
                </a:cubicBezTo>
                <a:cubicBezTo>
                  <a:pt x="249577" y="188833"/>
                  <a:pt x="256180" y="167705"/>
                  <a:pt x="256180" y="145257"/>
                </a:cubicBezTo>
                <a:cubicBezTo>
                  <a:pt x="256180" y="84513"/>
                  <a:pt x="207321" y="34333"/>
                  <a:pt x="145257" y="34333"/>
                </a:cubicBezTo>
                <a:cubicBezTo>
                  <a:pt x="84513" y="34333"/>
                  <a:pt x="34333" y="84513"/>
                  <a:pt x="34333" y="145257"/>
                </a:cubicBezTo>
                <a:cubicBezTo>
                  <a:pt x="34333" y="207321"/>
                  <a:pt x="84513" y="256180"/>
                  <a:pt x="145257" y="256180"/>
                </a:cubicBezTo>
                <a:cubicBezTo>
                  <a:pt x="167705" y="256180"/>
                  <a:pt x="188834" y="249577"/>
                  <a:pt x="206000" y="239013"/>
                </a:cubicBezTo>
                <a:cubicBezTo>
                  <a:pt x="206000" y="239013"/>
                  <a:pt x="206000" y="239013"/>
                  <a:pt x="221847" y="254859"/>
                </a:cubicBezTo>
                <a:cubicBezTo>
                  <a:pt x="221847" y="254859"/>
                  <a:pt x="221847" y="254859"/>
                  <a:pt x="221847" y="269385"/>
                </a:cubicBezTo>
                <a:cubicBezTo>
                  <a:pt x="199398" y="282590"/>
                  <a:pt x="172988" y="290513"/>
                  <a:pt x="145257" y="290513"/>
                </a:cubicBezTo>
                <a:cubicBezTo>
                  <a:pt x="64705" y="290513"/>
                  <a:pt x="0" y="225808"/>
                  <a:pt x="0" y="145257"/>
                </a:cubicBezTo>
                <a:cubicBezTo>
                  <a:pt x="0" y="64705"/>
                  <a:pt x="64705" y="0"/>
                  <a:pt x="14525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04" tIns="45702" rIns="91404" bIns="45702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034"/>
            <a:endParaRPr lang="zh-CN" altLang="en-US" sz="1799" dirty="0">
              <a:solidFill>
                <a:srgbClr val="000000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58" name="768993">
            <a:extLst>
              <a:ext uri="{FF2B5EF4-FFF2-40B4-BE49-F238E27FC236}">
                <a16:creationId xmlns:a16="http://schemas.microsoft.com/office/drawing/2014/main" id="{61FB7BE3-2F4A-41D4-ADEB-CBDF46793671}"/>
              </a:ext>
            </a:extLst>
          </p:cNvPr>
          <p:cNvSpPr/>
          <p:nvPr/>
        </p:nvSpPr>
        <p:spPr>
          <a:xfrm>
            <a:off x="7716302" y="3387902"/>
            <a:ext cx="358302" cy="431591"/>
          </a:xfrm>
          <a:custGeom>
            <a:avLst/>
            <a:gdLst>
              <a:gd name="T0" fmla="*/ 212 w 212"/>
              <a:gd name="T1" fmla="*/ 160 h 256"/>
              <a:gd name="T2" fmla="*/ 210 w 212"/>
              <a:gd name="T3" fmla="*/ 171 h 256"/>
              <a:gd name="T4" fmla="*/ 203 w 212"/>
              <a:gd name="T5" fmla="*/ 180 h 256"/>
              <a:gd name="T6" fmla="*/ 208 w 212"/>
              <a:gd name="T7" fmla="*/ 188 h 256"/>
              <a:gd name="T8" fmla="*/ 209 w 212"/>
              <a:gd name="T9" fmla="*/ 200 h 256"/>
              <a:gd name="T10" fmla="*/ 205 w 212"/>
              <a:gd name="T11" fmla="*/ 212 h 256"/>
              <a:gd name="T12" fmla="*/ 200 w 212"/>
              <a:gd name="T13" fmla="*/ 218 h 256"/>
              <a:gd name="T14" fmla="*/ 193 w 212"/>
              <a:gd name="T15" fmla="*/ 222 h 256"/>
              <a:gd name="T16" fmla="*/ 194 w 212"/>
              <a:gd name="T17" fmla="*/ 235 h 256"/>
              <a:gd name="T18" fmla="*/ 186 w 212"/>
              <a:gd name="T19" fmla="*/ 245 h 256"/>
              <a:gd name="T20" fmla="*/ 176 w 212"/>
              <a:gd name="T21" fmla="*/ 251 h 256"/>
              <a:gd name="T22" fmla="*/ 169 w 212"/>
              <a:gd name="T23" fmla="*/ 254 h 256"/>
              <a:gd name="T24" fmla="*/ 131 w 212"/>
              <a:gd name="T25" fmla="*/ 256 h 256"/>
              <a:gd name="T26" fmla="*/ 91 w 212"/>
              <a:gd name="T27" fmla="*/ 254 h 256"/>
              <a:gd name="T28" fmla="*/ 60 w 212"/>
              <a:gd name="T29" fmla="*/ 247 h 256"/>
              <a:gd name="T30" fmla="*/ 55 w 212"/>
              <a:gd name="T31" fmla="*/ 245 h 256"/>
              <a:gd name="T32" fmla="*/ 50 w 212"/>
              <a:gd name="T33" fmla="*/ 242 h 256"/>
              <a:gd name="T34" fmla="*/ 46 w 212"/>
              <a:gd name="T35" fmla="*/ 239 h 256"/>
              <a:gd name="T36" fmla="*/ 42 w 212"/>
              <a:gd name="T37" fmla="*/ 234 h 256"/>
              <a:gd name="T38" fmla="*/ 0 w 212"/>
              <a:gd name="T39" fmla="*/ 230 h 256"/>
              <a:gd name="T40" fmla="*/ 0 w 212"/>
              <a:gd name="T41" fmla="*/ 136 h 256"/>
              <a:gd name="T42" fmla="*/ 15 w 212"/>
              <a:gd name="T43" fmla="*/ 136 h 256"/>
              <a:gd name="T44" fmla="*/ 30 w 212"/>
              <a:gd name="T45" fmla="*/ 136 h 256"/>
              <a:gd name="T46" fmla="*/ 37 w 212"/>
              <a:gd name="T47" fmla="*/ 131 h 256"/>
              <a:gd name="T48" fmla="*/ 41 w 212"/>
              <a:gd name="T49" fmla="*/ 127 h 256"/>
              <a:gd name="T50" fmla="*/ 43 w 212"/>
              <a:gd name="T51" fmla="*/ 116 h 256"/>
              <a:gd name="T52" fmla="*/ 46 w 212"/>
              <a:gd name="T53" fmla="*/ 104 h 256"/>
              <a:gd name="T54" fmla="*/ 50 w 212"/>
              <a:gd name="T55" fmla="*/ 95 h 256"/>
              <a:gd name="T56" fmla="*/ 56 w 212"/>
              <a:gd name="T57" fmla="*/ 84 h 256"/>
              <a:gd name="T58" fmla="*/ 73 w 212"/>
              <a:gd name="T59" fmla="*/ 68 h 256"/>
              <a:gd name="T60" fmla="*/ 89 w 212"/>
              <a:gd name="T61" fmla="*/ 18 h 256"/>
              <a:gd name="T62" fmla="*/ 89 w 212"/>
              <a:gd name="T63" fmla="*/ 2 h 256"/>
              <a:gd name="T64" fmla="*/ 97 w 212"/>
              <a:gd name="T65" fmla="*/ 0 h 256"/>
              <a:gd name="T66" fmla="*/ 117 w 212"/>
              <a:gd name="T67" fmla="*/ 18 h 256"/>
              <a:gd name="T68" fmla="*/ 121 w 212"/>
              <a:gd name="T69" fmla="*/ 39 h 256"/>
              <a:gd name="T70" fmla="*/ 114 w 212"/>
              <a:gd name="T71" fmla="*/ 59 h 256"/>
              <a:gd name="T72" fmla="*/ 109 w 212"/>
              <a:gd name="T73" fmla="*/ 89 h 256"/>
              <a:gd name="T74" fmla="*/ 113 w 212"/>
              <a:gd name="T75" fmla="*/ 100 h 256"/>
              <a:gd name="T76" fmla="*/ 122 w 212"/>
              <a:gd name="T77" fmla="*/ 107 h 256"/>
              <a:gd name="T78" fmla="*/ 126 w 212"/>
              <a:gd name="T79" fmla="*/ 107 h 256"/>
              <a:gd name="T80" fmla="*/ 131 w 212"/>
              <a:gd name="T81" fmla="*/ 107 h 256"/>
              <a:gd name="T82" fmla="*/ 136 w 212"/>
              <a:gd name="T83" fmla="*/ 107 h 256"/>
              <a:gd name="T84" fmla="*/ 141 w 212"/>
              <a:gd name="T85" fmla="*/ 106 h 256"/>
              <a:gd name="T86" fmla="*/ 152 w 212"/>
              <a:gd name="T87" fmla="*/ 103 h 256"/>
              <a:gd name="T88" fmla="*/ 164 w 212"/>
              <a:gd name="T89" fmla="*/ 99 h 256"/>
              <a:gd name="T90" fmla="*/ 188 w 212"/>
              <a:gd name="T91" fmla="*/ 98 h 256"/>
              <a:gd name="T92" fmla="*/ 198 w 212"/>
              <a:gd name="T93" fmla="*/ 101 h 256"/>
              <a:gd name="T94" fmla="*/ 205 w 212"/>
              <a:gd name="T95" fmla="*/ 106 h 256"/>
              <a:gd name="T96" fmla="*/ 206 w 212"/>
              <a:gd name="T97" fmla="*/ 109 h 256"/>
              <a:gd name="T98" fmla="*/ 207 w 212"/>
              <a:gd name="T99" fmla="*/ 112 h 256"/>
              <a:gd name="T100" fmla="*/ 208 w 212"/>
              <a:gd name="T101" fmla="*/ 115 h 256"/>
              <a:gd name="T102" fmla="*/ 208 w 212"/>
              <a:gd name="T103" fmla="*/ 118 h 256"/>
              <a:gd name="T104" fmla="*/ 208 w 212"/>
              <a:gd name="T105" fmla="*/ 123 h 256"/>
              <a:gd name="T106" fmla="*/ 203 w 212"/>
              <a:gd name="T107" fmla="*/ 136 h 256"/>
              <a:gd name="T108" fmla="*/ 205 w 212"/>
              <a:gd name="T109" fmla="*/ 139 h 256"/>
              <a:gd name="T110" fmla="*/ 207 w 212"/>
              <a:gd name="T111" fmla="*/ 141 h 256"/>
              <a:gd name="T112" fmla="*/ 209 w 212"/>
              <a:gd name="T113" fmla="*/ 144 h 256"/>
              <a:gd name="T114" fmla="*/ 210 w 212"/>
              <a:gd name="T115" fmla="*/ 147 h 256"/>
              <a:gd name="T116" fmla="*/ 211 w 212"/>
              <a:gd name="T117" fmla="*/ 150 h 256"/>
              <a:gd name="T118" fmla="*/ 212 w 212"/>
              <a:gd name="T119" fmla="*/ 155 h 256"/>
              <a:gd name="T120" fmla="*/ 212 w 212"/>
              <a:gd name="T121" fmla="*/ 160 h 2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212" h="256">
                <a:moveTo>
                  <a:pt x="212" y="160"/>
                </a:moveTo>
                <a:cubicBezTo>
                  <a:pt x="212" y="165"/>
                  <a:pt x="211" y="169"/>
                  <a:pt x="210" y="171"/>
                </a:cubicBezTo>
                <a:cubicBezTo>
                  <a:pt x="209" y="174"/>
                  <a:pt x="206" y="177"/>
                  <a:pt x="203" y="180"/>
                </a:cubicBezTo>
                <a:cubicBezTo>
                  <a:pt x="205" y="182"/>
                  <a:pt x="207" y="185"/>
                  <a:pt x="208" y="188"/>
                </a:cubicBezTo>
                <a:cubicBezTo>
                  <a:pt x="208" y="191"/>
                  <a:pt x="209" y="195"/>
                  <a:pt x="209" y="200"/>
                </a:cubicBezTo>
                <a:cubicBezTo>
                  <a:pt x="208" y="205"/>
                  <a:pt x="207" y="209"/>
                  <a:pt x="205" y="212"/>
                </a:cubicBezTo>
                <a:cubicBezTo>
                  <a:pt x="203" y="215"/>
                  <a:pt x="201" y="217"/>
                  <a:pt x="200" y="218"/>
                </a:cubicBezTo>
                <a:cubicBezTo>
                  <a:pt x="199" y="219"/>
                  <a:pt x="196" y="220"/>
                  <a:pt x="193" y="222"/>
                </a:cubicBezTo>
                <a:cubicBezTo>
                  <a:pt x="195" y="227"/>
                  <a:pt x="195" y="231"/>
                  <a:pt x="194" y="235"/>
                </a:cubicBezTo>
                <a:cubicBezTo>
                  <a:pt x="192" y="239"/>
                  <a:pt x="190" y="242"/>
                  <a:pt x="186" y="245"/>
                </a:cubicBezTo>
                <a:cubicBezTo>
                  <a:pt x="183" y="248"/>
                  <a:pt x="180" y="250"/>
                  <a:pt x="176" y="251"/>
                </a:cubicBezTo>
                <a:cubicBezTo>
                  <a:pt x="173" y="253"/>
                  <a:pt x="171" y="254"/>
                  <a:pt x="169" y="254"/>
                </a:cubicBezTo>
                <a:cubicBezTo>
                  <a:pt x="157" y="255"/>
                  <a:pt x="144" y="256"/>
                  <a:pt x="131" y="256"/>
                </a:cubicBezTo>
                <a:cubicBezTo>
                  <a:pt x="118" y="256"/>
                  <a:pt x="104" y="256"/>
                  <a:pt x="91" y="254"/>
                </a:cubicBezTo>
                <a:cubicBezTo>
                  <a:pt x="77" y="253"/>
                  <a:pt x="67" y="250"/>
                  <a:pt x="60" y="247"/>
                </a:cubicBezTo>
                <a:cubicBezTo>
                  <a:pt x="60" y="247"/>
                  <a:pt x="58" y="246"/>
                  <a:pt x="55" y="245"/>
                </a:cubicBezTo>
                <a:cubicBezTo>
                  <a:pt x="53" y="243"/>
                  <a:pt x="51" y="243"/>
                  <a:pt x="50" y="242"/>
                </a:cubicBezTo>
                <a:cubicBezTo>
                  <a:pt x="49" y="241"/>
                  <a:pt x="47" y="240"/>
                  <a:pt x="46" y="239"/>
                </a:cubicBezTo>
                <a:cubicBezTo>
                  <a:pt x="44" y="237"/>
                  <a:pt x="43" y="236"/>
                  <a:pt x="42" y="234"/>
                </a:cubicBezTo>
                <a:cubicBezTo>
                  <a:pt x="37" y="231"/>
                  <a:pt x="24" y="230"/>
                  <a:pt x="0" y="230"/>
                </a:cubicBezTo>
                <a:cubicBezTo>
                  <a:pt x="0" y="136"/>
                  <a:pt x="0" y="136"/>
                  <a:pt x="0" y="136"/>
                </a:cubicBezTo>
                <a:cubicBezTo>
                  <a:pt x="5" y="136"/>
                  <a:pt x="10" y="136"/>
                  <a:pt x="15" y="136"/>
                </a:cubicBezTo>
                <a:cubicBezTo>
                  <a:pt x="21" y="136"/>
                  <a:pt x="26" y="136"/>
                  <a:pt x="30" y="136"/>
                </a:cubicBezTo>
                <a:cubicBezTo>
                  <a:pt x="35" y="135"/>
                  <a:pt x="37" y="134"/>
                  <a:pt x="37" y="131"/>
                </a:cubicBezTo>
                <a:cubicBezTo>
                  <a:pt x="38" y="130"/>
                  <a:pt x="40" y="128"/>
                  <a:pt x="41" y="127"/>
                </a:cubicBezTo>
                <a:cubicBezTo>
                  <a:pt x="41" y="126"/>
                  <a:pt x="42" y="122"/>
                  <a:pt x="43" y="116"/>
                </a:cubicBezTo>
                <a:cubicBezTo>
                  <a:pt x="45" y="111"/>
                  <a:pt x="46" y="107"/>
                  <a:pt x="46" y="104"/>
                </a:cubicBezTo>
                <a:cubicBezTo>
                  <a:pt x="47" y="102"/>
                  <a:pt x="48" y="99"/>
                  <a:pt x="50" y="95"/>
                </a:cubicBezTo>
                <a:cubicBezTo>
                  <a:pt x="52" y="91"/>
                  <a:pt x="54" y="87"/>
                  <a:pt x="56" y="84"/>
                </a:cubicBezTo>
                <a:cubicBezTo>
                  <a:pt x="73" y="68"/>
                  <a:pt x="73" y="68"/>
                  <a:pt x="73" y="68"/>
                </a:cubicBezTo>
                <a:cubicBezTo>
                  <a:pt x="84" y="48"/>
                  <a:pt x="89" y="32"/>
                  <a:pt x="89" y="18"/>
                </a:cubicBezTo>
                <a:cubicBezTo>
                  <a:pt x="89" y="2"/>
                  <a:pt x="89" y="2"/>
                  <a:pt x="89" y="2"/>
                </a:cubicBezTo>
                <a:cubicBezTo>
                  <a:pt x="90" y="1"/>
                  <a:pt x="92" y="0"/>
                  <a:pt x="97" y="0"/>
                </a:cubicBezTo>
                <a:cubicBezTo>
                  <a:pt x="107" y="0"/>
                  <a:pt x="114" y="6"/>
                  <a:pt x="117" y="18"/>
                </a:cubicBezTo>
                <a:cubicBezTo>
                  <a:pt x="121" y="39"/>
                  <a:pt x="121" y="39"/>
                  <a:pt x="121" y="39"/>
                </a:cubicBezTo>
                <a:cubicBezTo>
                  <a:pt x="120" y="49"/>
                  <a:pt x="118" y="56"/>
                  <a:pt x="114" y="59"/>
                </a:cubicBezTo>
                <a:cubicBezTo>
                  <a:pt x="112" y="75"/>
                  <a:pt x="111" y="85"/>
                  <a:pt x="109" y="89"/>
                </a:cubicBezTo>
                <a:cubicBezTo>
                  <a:pt x="108" y="93"/>
                  <a:pt x="110" y="97"/>
                  <a:pt x="113" y="100"/>
                </a:cubicBezTo>
                <a:cubicBezTo>
                  <a:pt x="116" y="104"/>
                  <a:pt x="119" y="106"/>
                  <a:pt x="122" y="107"/>
                </a:cubicBezTo>
                <a:cubicBezTo>
                  <a:pt x="124" y="107"/>
                  <a:pt x="126" y="107"/>
                  <a:pt x="126" y="107"/>
                </a:cubicBezTo>
                <a:cubicBezTo>
                  <a:pt x="127" y="107"/>
                  <a:pt x="129" y="107"/>
                  <a:pt x="131" y="107"/>
                </a:cubicBezTo>
                <a:cubicBezTo>
                  <a:pt x="133" y="107"/>
                  <a:pt x="134" y="107"/>
                  <a:pt x="136" y="107"/>
                </a:cubicBezTo>
                <a:cubicBezTo>
                  <a:pt x="138" y="107"/>
                  <a:pt x="139" y="106"/>
                  <a:pt x="141" y="106"/>
                </a:cubicBezTo>
                <a:cubicBezTo>
                  <a:pt x="143" y="105"/>
                  <a:pt x="147" y="104"/>
                  <a:pt x="152" y="103"/>
                </a:cubicBezTo>
                <a:cubicBezTo>
                  <a:pt x="158" y="101"/>
                  <a:pt x="162" y="100"/>
                  <a:pt x="164" y="99"/>
                </a:cubicBezTo>
                <a:cubicBezTo>
                  <a:pt x="173" y="97"/>
                  <a:pt x="181" y="97"/>
                  <a:pt x="188" y="98"/>
                </a:cubicBezTo>
                <a:cubicBezTo>
                  <a:pt x="191" y="99"/>
                  <a:pt x="195" y="100"/>
                  <a:pt x="198" y="101"/>
                </a:cubicBezTo>
                <a:cubicBezTo>
                  <a:pt x="202" y="103"/>
                  <a:pt x="204" y="104"/>
                  <a:pt x="205" y="106"/>
                </a:cubicBezTo>
                <a:cubicBezTo>
                  <a:pt x="205" y="106"/>
                  <a:pt x="205" y="107"/>
                  <a:pt x="206" y="109"/>
                </a:cubicBezTo>
                <a:cubicBezTo>
                  <a:pt x="207" y="111"/>
                  <a:pt x="207" y="112"/>
                  <a:pt x="207" y="112"/>
                </a:cubicBezTo>
                <a:cubicBezTo>
                  <a:pt x="207" y="112"/>
                  <a:pt x="207" y="113"/>
                  <a:pt x="208" y="115"/>
                </a:cubicBezTo>
                <a:cubicBezTo>
                  <a:pt x="208" y="116"/>
                  <a:pt x="209" y="118"/>
                  <a:pt x="208" y="118"/>
                </a:cubicBezTo>
                <a:cubicBezTo>
                  <a:pt x="208" y="119"/>
                  <a:pt x="208" y="120"/>
                  <a:pt x="208" y="123"/>
                </a:cubicBezTo>
                <a:cubicBezTo>
                  <a:pt x="208" y="125"/>
                  <a:pt x="206" y="129"/>
                  <a:pt x="203" y="136"/>
                </a:cubicBezTo>
                <a:cubicBezTo>
                  <a:pt x="203" y="136"/>
                  <a:pt x="204" y="137"/>
                  <a:pt x="205" y="139"/>
                </a:cubicBezTo>
                <a:cubicBezTo>
                  <a:pt x="206" y="140"/>
                  <a:pt x="207" y="141"/>
                  <a:pt x="207" y="141"/>
                </a:cubicBezTo>
                <a:cubicBezTo>
                  <a:pt x="207" y="142"/>
                  <a:pt x="208" y="143"/>
                  <a:pt x="209" y="144"/>
                </a:cubicBezTo>
                <a:cubicBezTo>
                  <a:pt x="209" y="145"/>
                  <a:pt x="210" y="146"/>
                  <a:pt x="210" y="147"/>
                </a:cubicBezTo>
                <a:cubicBezTo>
                  <a:pt x="210" y="148"/>
                  <a:pt x="211" y="149"/>
                  <a:pt x="211" y="150"/>
                </a:cubicBezTo>
                <a:cubicBezTo>
                  <a:pt x="211" y="152"/>
                  <a:pt x="212" y="153"/>
                  <a:pt x="212" y="155"/>
                </a:cubicBezTo>
                <a:cubicBezTo>
                  <a:pt x="212" y="156"/>
                  <a:pt x="212" y="158"/>
                  <a:pt x="212" y="16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04" tIns="45702" rIns="91404" bIns="45702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034"/>
            <a:endParaRPr lang="zh-CN" altLang="en-US" sz="1799" dirty="0">
              <a:solidFill>
                <a:srgbClr val="000000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59" name="130313">
            <a:extLst>
              <a:ext uri="{FF2B5EF4-FFF2-40B4-BE49-F238E27FC236}">
                <a16:creationId xmlns:a16="http://schemas.microsoft.com/office/drawing/2014/main" id="{DFAA0C5E-D9C1-4094-9FA1-3A61F1161C54}"/>
              </a:ext>
            </a:extLst>
          </p:cNvPr>
          <p:cNvSpPr/>
          <p:nvPr/>
        </p:nvSpPr>
        <p:spPr>
          <a:xfrm>
            <a:off x="7716302" y="4747417"/>
            <a:ext cx="431591" cy="429565"/>
          </a:xfrm>
          <a:custGeom>
            <a:avLst/>
            <a:gdLst>
              <a:gd name="connsiteX0" fmla="*/ 262525 w 338138"/>
              <a:gd name="connsiteY0" fmla="*/ 84138 h 336551"/>
              <a:gd name="connsiteX1" fmla="*/ 314260 w 338138"/>
              <a:gd name="connsiteY1" fmla="*/ 84138 h 336551"/>
              <a:gd name="connsiteX2" fmla="*/ 338138 w 338138"/>
              <a:gd name="connsiteY2" fmla="*/ 107802 h 336551"/>
              <a:gd name="connsiteX3" fmla="*/ 338138 w 338138"/>
              <a:gd name="connsiteY3" fmla="*/ 191940 h 336551"/>
              <a:gd name="connsiteX4" fmla="*/ 314260 w 338138"/>
              <a:gd name="connsiteY4" fmla="*/ 216918 h 336551"/>
              <a:gd name="connsiteX5" fmla="*/ 314260 w 338138"/>
              <a:gd name="connsiteY5" fmla="*/ 336551 h 336551"/>
              <a:gd name="connsiteX6" fmla="*/ 241300 w 338138"/>
              <a:gd name="connsiteY6" fmla="*/ 336551 h 336551"/>
              <a:gd name="connsiteX7" fmla="*/ 241300 w 338138"/>
              <a:gd name="connsiteY7" fmla="*/ 240582 h 336551"/>
              <a:gd name="connsiteX8" fmla="*/ 265178 w 338138"/>
              <a:gd name="connsiteY8" fmla="*/ 216918 h 336551"/>
              <a:gd name="connsiteX9" fmla="*/ 265178 w 338138"/>
              <a:gd name="connsiteY9" fmla="*/ 95970 h 336551"/>
              <a:gd name="connsiteX10" fmla="*/ 262525 w 338138"/>
              <a:gd name="connsiteY10" fmla="*/ 84138 h 336551"/>
              <a:gd name="connsiteX11" fmla="*/ 120477 w 338138"/>
              <a:gd name="connsiteY11" fmla="*/ 84138 h 336551"/>
              <a:gd name="connsiteX12" fmla="*/ 217661 w 338138"/>
              <a:gd name="connsiteY12" fmla="*/ 84138 h 336551"/>
              <a:gd name="connsiteX13" fmla="*/ 241300 w 338138"/>
              <a:gd name="connsiteY13" fmla="*/ 107802 h 336551"/>
              <a:gd name="connsiteX14" fmla="*/ 241300 w 338138"/>
              <a:gd name="connsiteY14" fmla="*/ 191940 h 336551"/>
              <a:gd name="connsiteX15" fmla="*/ 217661 w 338138"/>
              <a:gd name="connsiteY15" fmla="*/ 216918 h 336551"/>
              <a:gd name="connsiteX16" fmla="*/ 217661 w 338138"/>
              <a:gd name="connsiteY16" fmla="*/ 336551 h 336551"/>
              <a:gd name="connsiteX17" fmla="*/ 120477 w 338138"/>
              <a:gd name="connsiteY17" fmla="*/ 336551 h 336551"/>
              <a:gd name="connsiteX18" fmla="*/ 120477 w 338138"/>
              <a:gd name="connsiteY18" fmla="*/ 216918 h 336551"/>
              <a:gd name="connsiteX19" fmla="*/ 96837 w 338138"/>
              <a:gd name="connsiteY19" fmla="*/ 191940 h 336551"/>
              <a:gd name="connsiteX20" fmla="*/ 96837 w 338138"/>
              <a:gd name="connsiteY20" fmla="*/ 107802 h 336551"/>
              <a:gd name="connsiteX21" fmla="*/ 120477 w 338138"/>
              <a:gd name="connsiteY21" fmla="*/ 84138 h 336551"/>
              <a:gd name="connsiteX22" fmla="*/ 23878 w 338138"/>
              <a:gd name="connsiteY22" fmla="*/ 84138 h 336551"/>
              <a:gd name="connsiteX23" fmla="*/ 75613 w 338138"/>
              <a:gd name="connsiteY23" fmla="*/ 84138 h 336551"/>
              <a:gd name="connsiteX24" fmla="*/ 72960 w 338138"/>
              <a:gd name="connsiteY24" fmla="*/ 95970 h 336551"/>
              <a:gd name="connsiteX25" fmla="*/ 72960 w 338138"/>
              <a:gd name="connsiteY25" fmla="*/ 216918 h 336551"/>
              <a:gd name="connsiteX26" fmla="*/ 96838 w 338138"/>
              <a:gd name="connsiteY26" fmla="*/ 240582 h 336551"/>
              <a:gd name="connsiteX27" fmla="*/ 96838 w 338138"/>
              <a:gd name="connsiteY27" fmla="*/ 336551 h 336551"/>
              <a:gd name="connsiteX28" fmla="*/ 23878 w 338138"/>
              <a:gd name="connsiteY28" fmla="*/ 336551 h 336551"/>
              <a:gd name="connsiteX29" fmla="*/ 23878 w 338138"/>
              <a:gd name="connsiteY29" fmla="*/ 216918 h 336551"/>
              <a:gd name="connsiteX30" fmla="*/ 0 w 338138"/>
              <a:gd name="connsiteY30" fmla="*/ 191940 h 336551"/>
              <a:gd name="connsiteX31" fmla="*/ 0 w 338138"/>
              <a:gd name="connsiteY31" fmla="*/ 107802 h 336551"/>
              <a:gd name="connsiteX32" fmla="*/ 23878 w 338138"/>
              <a:gd name="connsiteY32" fmla="*/ 84138 h 336551"/>
              <a:gd name="connsiteX33" fmla="*/ 265257 w 338138"/>
              <a:gd name="connsiteY33" fmla="*/ 0 h 336551"/>
              <a:gd name="connsiteX34" fmla="*/ 301625 w 338138"/>
              <a:gd name="connsiteY34" fmla="*/ 35069 h 336551"/>
              <a:gd name="connsiteX35" fmla="*/ 265257 w 338138"/>
              <a:gd name="connsiteY35" fmla="*/ 71438 h 336551"/>
              <a:gd name="connsiteX36" fmla="*/ 248371 w 338138"/>
              <a:gd name="connsiteY36" fmla="*/ 66242 h 336551"/>
              <a:gd name="connsiteX37" fmla="*/ 245774 w 338138"/>
              <a:gd name="connsiteY37" fmla="*/ 64944 h 336551"/>
              <a:gd name="connsiteX38" fmla="*/ 230187 w 338138"/>
              <a:gd name="connsiteY38" fmla="*/ 35069 h 336551"/>
              <a:gd name="connsiteX39" fmla="*/ 265257 w 338138"/>
              <a:gd name="connsiteY39" fmla="*/ 0 h 336551"/>
              <a:gd name="connsiteX40" fmla="*/ 169069 w 338138"/>
              <a:gd name="connsiteY40" fmla="*/ 0 h 336551"/>
              <a:gd name="connsiteX41" fmla="*/ 204788 w 338138"/>
              <a:gd name="connsiteY41" fmla="*/ 35719 h 336551"/>
              <a:gd name="connsiteX42" fmla="*/ 169069 w 338138"/>
              <a:gd name="connsiteY42" fmla="*/ 71438 h 336551"/>
              <a:gd name="connsiteX43" fmla="*/ 133350 w 338138"/>
              <a:gd name="connsiteY43" fmla="*/ 35719 h 336551"/>
              <a:gd name="connsiteX44" fmla="*/ 169069 w 338138"/>
              <a:gd name="connsiteY44" fmla="*/ 0 h 336551"/>
              <a:gd name="connsiteX45" fmla="*/ 72880 w 338138"/>
              <a:gd name="connsiteY45" fmla="*/ 0 h 336551"/>
              <a:gd name="connsiteX46" fmla="*/ 107950 w 338138"/>
              <a:gd name="connsiteY46" fmla="*/ 35069 h 336551"/>
              <a:gd name="connsiteX47" fmla="*/ 92363 w 338138"/>
              <a:gd name="connsiteY47" fmla="*/ 64944 h 336551"/>
              <a:gd name="connsiteX48" fmla="*/ 89766 w 338138"/>
              <a:gd name="connsiteY48" fmla="*/ 66242 h 336551"/>
              <a:gd name="connsiteX49" fmla="*/ 72880 w 338138"/>
              <a:gd name="connsiteY49" fmla="*/ 71438 h 336551"/>
              <a:gd name="connsiteX50" fmla="*/ 36512 w 338138"/>
              <a:gd name="connsiteY50" fmla="*/ 35069 h 336551"/>
              <a:gd name="connsiteX51" fmla="*/ 72880 w 338138"/>
              <a:gd name="connsiteY51" fmla="*/ 0 h 3365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338138" h="336551">
                <a:moveTo>
                  <a:pt x="262525" y="84138"/>
                </a:moveTo>
                <a:cubicBezTo>
                  <a:pt x="262525" y="84138"/>
                  <a:pt x="262525" y="84138"/>
                  <a:pt x="314260" y="84138"/>
                </a:cubicBezTo>
                <a:cubicBezTo>
                  <a:pt x="338138" y="84138"/>
                  <a:pt x="338138" y="107802"/>
                  <a:pt x="338138" y="107802"/>
                </a:cubicBezTo>
                <a:cubicBezTo>
                  <a:pt x="338138" y="107802"/>
                  <a:pt x="338138" y="107802"/>
                  <a:pt x="338138" y="191940"/>
                </a:cubicBezTo>
                <a:cubicBezTo>
                  <a:pt x="338138" y="216918"/>
                  <a:pt x="314260" y="216918"/>
                  <a:pt x="314260" y="216918"/>
                </a:cubicBezTo>
                <a:cubicBezTo>
                  <a:pt x="314260" y="216918"/>
                  <a:pt x="314260" y="216918"/>
                  <a:pt x="314260" y="336551"/>
                </a:cubicBezTo>
                <a:cubicBezTo>
                  <a:pt x="314260" y="336551"/>
                  <a:pt x="314260" y="336551"/>
                  <a:pt x="241300" y="336551"/>
                </a:cubicBezTo>
                <a:cubicBezTo>
                  <a:pt x="241300" y="336551"/>
                  <a:pt x="241300" y="336551"/>
                  <a:pt x="241300" y="240582"/>
                </a:cubicBezTo>
                <a:cubicBezTo>
                  <a:pt x="241300" y="240582"/>
                  <a:pt x="265178" y="240582"/>
                  <a:pt x="265178" y="216918"/>
                </a:cubicBezTo>
                <a:cubicBezTo>
                  <a:pt x="265178" y="216918"/>
                  <a:pt x="265178" y="216918"/>
                  <a:pt x="265178" y="95970"/>
                </a:cubicBezTo>
                <a:cubicBezTo>
                  <a:pt x="265178" y="95970"/>
                  <a:pt x="265178" y="90711"/>
                  <a:pt x="262525" y="84138"/>
                </a:cubicBezTo>
                <a:close/>
                <a:moveTo>
                  <a:pt x="120477" y="84138"/>
                </a:moveTo>
                <a:cubicBezTo>
                  <a:pt x="120477" y="84138"/>
                  <a:pt x="120477" y="84138"/>
                  <a:pt x="217661" y="84138"/>
                </a:cubicBezTo>
                <a:cubicBezTo>
                  <a:pt x="241300" y="84138"/>
                  <a:pt x="241300" y="107802"/>
                  <a:pt x="241300" y="107802"/>
                </a:cubicBezTo>
                <a:lnTo>
                  <a:pt x="241300" y="191940"/>
                </a:lnTo>
                <a:cubicBezTo>
                  <a:pt x="241300" y="216918"/>
                  <a:pt x="217661" y="216918"/>
                  <a:pt x="217661" y="216918"/>
                </a:cubicBezTo>
                <a:cubicBezTo>
                  <a:pt x="217661" y="216918"/>
                  <a:pt x="217661" y="216918"/>
                  <a:pt x="217661" y="336551"/>
                </a:cubicBezTo>
                <a:cubicBezTo>
                  <a:pt x="217661" y="336551"/>
                  <a:pt x="217661" y="336551"/>
                  <a:pt x="120477" y="336551"/>
                </a:cubicBezTo>
                <a:cubicBezTo>
                  <a:pt x="120477" y="336551"/>
                  <a:pt x="120477" y="336551"/>
                  <a:pt x="120477" y="216918"/>
                </a:cubicBezTo>
                <a:cubicBezTo>
                  <a:pt x="120477" y="216918"/>
                  <a:pt x="96837" y="216918"/>
                  <a:pt x="96837" y="191940"/>
                </a:cubicBezTo>
                <a:cubicBezTo>
                  <a:pt x="96837" y="191940"/>
                  <a:pt x="96837" y="191940"/>
                  <a:pt x="96837" y="107802"/>
                </a:cubicBezTo>
                <a:cubicBezTo>
                  <a:pt x="96837" y="84138"/>
                  <a:pt x="120477" y="84138"/>
                  <a:pt x="120477" y="84138"/>
                </a:cubicBezTo>
                <a:close/>
                <a:moveTo>
                  <a:pt x="23878" y="84138"/>
                </a:moveTo>
                <a:cubicBezTo>
                  <a:pt x="23878" y="84138"/>
                  <a:pt x="23878" y="84138"/>
                  <a:pt x="75613" y="84138"/>
                </a:cubicBezTo>
                <a:cubicBezTo>
                  <a:pt x="72960" y="90711"/>
                  <a:pt x="72960" y="95970"/>
                  <a:pt x="72960" y="95970"/>
                </a:cubicBezTo>
                <a:cubicBezTo>
                  <a:pt x="72960" y="95970"/>
                  <a:pt x="72960" y="95970"/>
                  <a:pt x="72960" y="216918"/>
                </a:cubicBezTo>
                <a:cubicBezTo>
                  <a:pt x="72960" y="240582"/>
                  <a:pt x="96838" y="240582"/>
                  <a:pt x="96838" y="240582"/>
                </a:cubicBezTo>
                <a:cubicBezTo>
                  <a:pt x="96838" y="240582"/>
                  <a:pt x="96838" y="240582"/>
                  <a:pt x="96838" y="336551"/>
                </a:cubicBezTo>
                <a:cubicBezTo>
                  <a:pt x="96838" y="336551"/>
                  <a:pt x="96838" y="336551"/>
                  <a:pt x="23878" y="336551"/>
                </a:cubicBezTo>
                <a:cubicBezTo>
                  <a:pt x="23878" y="336551"/>
                  <a:pt x="23878" y="336551"/>
                  <a:pt x="23878" y="216918"/>
                </a:cubicBezTo>
                <a:cubicBezTo>
                  <a:pt x="23878" y="216918"/>
                  <a:pt x="0" y="216918"/>
                  <a:pt x="0" y="191940"/>
                </a:cubicBezTo>
                <a:cubicBezTo>
                  <a:pt x="0" y="191940"/>
                  <a:pt x="0" y="191940"/>
                  <a:pt x="0" y="107802"/>
                </a:cubicBezTo>
                <a:cubicBezTo>
                  <a:pt x="0" y="84138"/>
                  <a:pt x="23878" y="84138"/>
                  <a:pt x="23878" y="84138"/>
                </a:cubicBezTo>
                <a:close/>
                <a:moveTo>
                  <a:pt x="265257" y="0"/>
                </a:moveTo>
                <a:cubicBezTo>
                  <a:pt x="284740" y="0"/>
                  <a:pt x="301625" y="15586"/>
                  <a:pt x="301625" y="35069"/>
                </a:cubicBezTo>
                <a:cubicBezTo>
                  <a:pt x="301625" y="55851"/>
                  <a:pt x="284740" y="71438"/>
                  <a:pt x="265257" y="71438"/>
                </a:cubicBezTo>
                <a:cubicBezTo>
                  <a:pt x="258762" y="71438"/>
                  <a:pt x="253567" y="70139"/>
                  <a:pt x="248371" y="66242"/>
                </a:cubicBezTo>
                <a:cubicBezTo>
                  <a:pt x="248371" y="66242"/>
                  <a:pt x="247072" y="66242"/>
                  <a:pt x="245774" y="64944"/>
                </a:cubicBezTo>
                <a:cubicBezTo>
                  <a:pt x="236681" y="59748"/>
                  <a:pt x="230187" y="48058"/>
                  <a:pt x="230187" y="35069"/>
                </a:cubicBezTo>
                <a:cubicBezTo>
                  <a:pt x="230187" y="15586"/>
                  <a:pt x="245774" y="0"/>
                  <a:pt x="265257" y="0"/>
                </a:cubicBezTo>
                <a:close/>
                <a:moveTo>
                  <a:pt x="169069" y="0"/>
                </a:moveTo>
                <a:cubicBezTo>
                  <a:pt x="188796" y="0"/>
                  <a:pt x="204788" y="15992"/>
                  <a:pt x="204788" y="35719"/>
                </a:cubicBezTo>
                <a:cubicBezTo>
                  <a:pt x="204788" y="55446"/>
                  <a:pt x="188796" y="71438"/>
                  <a:pt x="169069" y="71438"/>
                </a:cubicBezTo>
                <a:cubicBezTo>
                  <a:pt x="149342" y="71438"/>
                  <a:pt x="133350" y="55446"/>
                  <a:pt x="133350" y="35719"/>
                </a:cubicBezTo>
                <a:cubicBezTo>
                  <a:pt x="133350" y="15992"/>
                  <a:pt x="149342" y="0"/>
                  <a:pt x="169069" y="0"/>
                </a:cubicBezTo>
                <a:close/>
                <a:moveTo>
                  <a:pt x="72880" y="0"/>
                </a:moveTo>
                <a:cubicBezTo>
                  <a:pt x="92363" y="0"/>
                  <a:pt x="107950" y="15586"/>
                  <a:pt x="107950" y="35069"/>
                </a:cubicBezTo>
                <a:cubicBezTo>
                  <a:pt x="107950" y="48058"/>
                  <a:pt x="101456" y="59748"/>
                  <a:pt x="92363" y="64944"/>
                </a:cubicBezTo>
                <a:cubicBezTo>
                  <a:pt x="91065" y="66242"/>
                  <a:pt x="89766" y="66242"/>
                  <a:pt x="89766" y="66242"/>
                </a:cubicBezTo>
                <a:cubicBezTo>
                  <a:pt x="84570" y="70139"/>
                  <a:pt x="79375" y="71438"/>
                  <a:pt x="72880" y="71438"/>
                </a:cubicBezTo>
                <a:cubicBezTo>
                  <a:pt x="53397" y="71438"/>
                  <a:pt x="36512" y="55851"/>
                  <a:pt x="36512" y="35069"/>
                </a:cubicBezTo>
                <a:cubicBezTo>
                  <a:pt x="36512" y="15586"/>
                  <a:pt x="53397" y="0"/>
                  <a:pt x="7288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04" tIns="45702" rIns="91404" bIns="45702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034"/>
            <a:endParaRPr lang="zh-CN" altLang="en-US" sz="1799" dirty="0">
              <a:solidFill>
                <a:srgbClr val="000000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64" name="347014">
            <a:extLst>
              <a:ext uri="{FF2B5EF4-FFF2-40B4-BE49-F238E27FC236}">
                <a16:creationId xmlns:a16="http://schemas.microsoft.com/office/drawing/2014/main" id="{F9180576-2D11-4C5A-A430-792177D9271C}"/>
              </a:ext>
            </a:extLst>
          </p:cNvPr>
          <p:cNvSpPr/>
          <p:nvPr/>
        </p:nvSpPr>
        <p:spPr bwMode="auto">
          <a:xfrm>
            <a:off x="4914837" y="2412086"/>
            <a:ext cx="2346425" cy="2346425"/>
          </a:xfrm>
          <a:prstGeom prst="ellipse">
            <a:avLst/>
          </a:prstGeom>
          <a:solidFill>
            <a:schemeClr val="bg1">
              <a:lumMod val="75000"/>
            </a:schemeClr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 defTabSz="913668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4398" b="1" dirty="0">
                <a:solidFill>
                  <a:srgbClr val="FFFFFF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主播人设</a:t>
            </a:r>
          </a:p>
        </p:txBody>
      </p:sp>
      <p:sp>
        <p:nvSpPr>
          <p:cNvPr id="2" name="613131">
            <a:extLst>
              <a:ext uri="{FF2B5EF4-FFF2-40B4-BE49-F238E27FC236}">
                <a16:creationId xmlns:a16="http://schemas.microsoft.com/office/drawing/2014/main" id="{363185EE-C4FE-88BC-A85F-93EDE49BBD69}"/>
              </a:ext>
            </a:extLst>
          </p:cNvPr>
          <p:cNvSpPr/>
          <p:nvPr/>
        </p:nvSpPr>
        <p:spPr>
          <a:xfrm>
            <a:off x="3969482" y="1044632"/>
            <a:ext cx="4698723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914034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400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主播人设打造技巧</a:t>
            </a:r>
          </a:p>
        </p:txBody>
      </p:sp>
    </p:spTree>
    <p:extLst>
      <p:ext uri="{BB962C8B-B14F-4D97-AF65-F5344CB8AC3E}">
        <p14:creationId xmlns:p14="http://schemas.microsoft.com/office/powerpoint/2010/main" val="3879758056"/>
      </p:ext>
    </p:extLst>
  </p:cSld>
  <p:clrMapOvr>
    <a:masterClrMapping/>
  </p:clrMapOvr>
  <p:transition spd="slow">
    <p:wipe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460760">
            <a:extLst>
              <a:ext uri="{FF2B5EF4-FFF2-40B4-BE49-F238E27FC236}">
                <a16:creationId xmlns:a16="http://schemas.microsoft.com/office/drawing/2014/main" id="{BCE53866-6630-4A40-8E47-E3A3ED8CC2D4}"/>
              </a:ext>
            </a:extLst>
          </p:cNvPr>
          <p:cNvSpPr/>
          <p:nvPr/>
        </p:nvSpPr>
        <p:spPr>
          <a:xfrm rot="1447680" flipV="1">
            <a:off x="5584546" y="5249983"/>
            <a:ext cx="1265518" cy="149755"/>
          </a:xfrm>
          <a:prstGeom prst="rect">
            <a:avLst/>
          </a:prstGeom>
          <a:solidFill>
            <a:schemeClr val="accent5"/>
          </a:solidFill>
          <a:ln>
            <a:noFill/>
          </a:ln>
          <a:effectLst>
            <a:innerShdw blurRad="50800" dist="38100" dir="81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3668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798">
              <a:solidFill>
                <a:prstClr val="white"/>
              </a:solidFill>
              <a:latin typeface="思源黑体 Light" panose="020B0300000000000000" pitchFamily="34" charset="-122"/>
              <a:ea typeface="思源黑体 Light" panose="020B0300000000000000" pitchFamily="34" charset="-122"/>
            </a:endParaRPr>
          </a:p>
        </p:txBody>
      </p:sp>
      <p:sp>
        <p:nvSpPr>
          <p:cNvPr id="37" name="732180">
            <a:extLst>
              <a:ext uri="{FF2B5EF4-FFF2-40B4-BE49-F238E27FC236}">
                <a16:creationId xmlns:a16="http://schemas.microsoft.com/office/drawing/2014/main" id="{32C2084E-A207-420A-9BB6-0CA2216D67EF}"/>
              </a:ext>
            </a:extLst>
          </p:cNvPr>
          <p:cNvSpPr/>
          <p:nvPr/>
        </p:nvSpPr>
        <p:spPr>
          <a:xfrm rot="20152320">
            <a:off x="5584546" y="4327166"/>
            <a:ext cx="1265518" cy="149755"/>
          </a:xfrm>
          <a:prstGeom prst="rect">
            <a:avLst/>
          </a:prstGeom>
          <a:solidFill>
            <a:schemeClr val="accent5"/>
          </a:solidFill>
          <a:ln>
            <a:noFill/>
          </a:ln>
          <a:effectLst>
            <a:innerShdw blurRad="50800" dist="381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3668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798">
              <a:solidFill>
                <a:prstClr val="white"/>
              </a:solidFill>
              <a:latin typeface="思源黑体 Light" panose="020B0300000000000000" pitchFamily="34" charset="-122"/>
              <a:ea typeface="思源黑体 Light" panose="020B0300000000000000" pitchFamily="34" charset="-122"/>
            </a:endParaRPr>
          </a:p>
        </p:txBody>
      </p:sp>
      <p:sp>
        <p:nvSpPr>
          <p:cNvPr id="38" name="677361">
            <a:extLst>
              <a:ext uri="{FF2B5EF4-FFF2-40B4-BE49-F238E27FC236}">
                <a16:creationId xmlns:a16="http://schemas.microsoft.com/office/drawing/2014/main" id="{A58315D1-6517-4153-B1E7-850A0525A59E}"/>
              </a:ext>
            </a:extLst>
          </p:cNvPr>
          <p:cNvSpPr/>
          <p:nvPr/>
        </p:nvSpPr>
        <p:spPr>
          <a:xfrm rot="1447680" flipV="1">
            <a:off x="5639384" y="3423547"/>
            <a:ext cx="1265518" cy="149755"/>
          </a:xfrm>
          <a:prstGeom prst="rect">
            <a:avLst/>
          </a:prstGeom>
          <a:solidFill>
            <a:schemeClr val="accent5"/>
          </a:solidFill>
          <a:ln>
            <a:noFill/>
          </a:ln>
          <a:effectLst>
            <a:innerShdw blurRad="50800" dist="38100" dir="81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3668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798">
              <a:solidFill>
                <a:prstClr val="white"/>
              </a:solidFill>
              <a:latin typeface="思源黑体 Light" panose="020B0300000000000000" pitchFamily="34" charset="-122"/>
              <a:ea typeface="思源黑体 Light" panose="020B0300000000000000" pitchFamily="34" charset="-122"/>
            </a:endParaRPr>
          </a:p>
        </p:txBody>
      </p:sp>
      <p:sp>
        <p:nvSpPr>
          <p:cNvPr id="39" name="948781">
            <a:extLst>
              <a:ext uri="{FF2B5EF4-FFF2-40B4-BE49-F238E27FC236}">
                <a16:creationId xmlns:a16="http://schemas.microsoft.com/office/drawing/2014/main" id="{89614106-C91C-4088-BC6C-3688DC37DDEE}"/>
              </a:ext>
            </a:extLst>
          </p:cNvPr>
          <p:cNvSpPr/>
          <p:nvPr/>
        </p:nvSpPr>
        <p:spPr>
          <a:xfrm rot="20152320">
            <a:off x="5639384" y="2455304"/>
            <a:ext cx="1265518" cy="149755"/>
          </a:xfrm>
          <a:prstGeom prst="rect">
            <a:avLst/>
          </a:prstGeom>
          <a:solidFill>
            <a:schemeClr val="accent5"/>
          </a:solidFill>
          <a:ln>
            <a:noFill/>
          </a:ln>
          <a:effectLst>
            <a:innerShdw blurRad="50800" dist="381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3668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798">
              <a:solidFill>
                <a:prstClr val="white"/>
              </a:solidFill>
              <a:latin typeface="思源黑体 Light" panose="020B0300000000000000" pitchFamily="34" charset="-122"/>
              <a:ea typeface="思源黑体 Light" panose="020B0300000000000000" pitchFamily="34" charset="-122"/>
            </a:endParaRPr>
          </a:p>
        </p:txBody>
      </p:sp>
      <p:sp>
        <p:nvSpPr>
          <p:cNvPr id="40" name="310101">
            <a:extLst>
              <a:ext uri="{FF2B5EF4-FFF2-40B4-BE49-F238E27FC236}">
                <a16:creationId xmlns:a16="http://schemas.microsoft.com/office/drawing/2014/main" id="{61025BD5-72E1-4F4B-99DF-FFBABDE3EEBE}"/>
              </a:ext>
            </a:extLst>
          </p:cNvPr>
          <p:cNvSpPr/>
          <p:nvPr/>
        </p:nvSpPr>
        <p:spPr>
          <a:xfrm>
            <a:off x="6563802" y="1751584"/>
            <a:ext cx="694404" cy="694150"/>
          </a:xfrm>
          <a:prstGeom prst="flowChartConnector">
            <a:avLst/>
          </a:prstGeom>
          <a:solidFill>
            <a:srgbClr val="0760D9"/>
          </a:solidFill>
          <a:ln w="127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 defTabSz="914034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599">
                <a:solidFill>
                  <a:srgbClr val="FFFFFF"/>
                </a:solidFill>
                <a:latin typeface="思源黑体 Light" panose="020B0300000000000000" pitchFamily="34" charset="-122"/>
                <a:ea typeface="思源黑体 Light" panose="020B0300000000000000" pitchFamily="34" charset="-122"/>
              </a:rPr>
              <a:t>1</a:t>
            </a:r>
            <a:endParaRPr lang="zh-CN" altLang="en-US" sz="3599">
              <a:solidFill>
                <a:srgbClr val="FFFFFF"/>
              </a:solidFill>
              <a:latin typeface="思源黑体 Light" panose="020B0300000000000000" pitchFamily="34" charset="-122"/>
              <a:ea typeface="思源黑体 Light" panose="020B0300000000000000" pitchFamily="34" charset="-122"/>
            </a:endParaRPr>
          </a:p>
        </p:txBody>
      </p:sp>
      <p:sp>
        <p:nvSpPr>
          <p:cNvPr id="41" name="155382">
            <a:extLst>
              <a:ext uri="{FF2B5EF4-FFF2-40B4-BE49-F238E27FC236}">
                <a16:creationId xmlns:a16="http://schemas.microsoft.com/office/drawing/2014/main" id="{BF565316-5822-441E-BB2D-0C643C2DE62B}"/>
              </a:ext>
            </a:extLst>
          </p:cNvPr>
          <p:cNvSpPr/>
          <p:nvPr/>
        </p:nvSpPr>
        <p:spPr>
          <a:xfrm>
            <a:off x="5274355" y="2676340"/>
            <a:ext cx="694404" cy="694150"/>
          </a:xfrm>
          <a:prstGeom prst="flowChartConnector">
            <a:avLst/>
          </a:prstGeom>
          <a:solidFill>
            <a:srgbClr val="FFC000"/>
          </a:solidFill>
          <a:ln w="127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 defTabSz="913668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599">
                <a:solidFill>
                  <a:srgbClr val="FFFFFF"/>
                </a:solidFill>
                <a:latin typeface="思源黑体 Light" panose="020B0300000000000000" pitchFamily="34" charset="-122"/>
                <a:ea typeface="思源黑体 Light" panose="020B0300000000000000" pitchFamily="34" charset="-122"/>
              </a:rPr>
              <a:t>2</a:t>
            </a:r>
            <a:endParaRPr lang="zh-CN" altLang="en-US" sz="3599">
              <a:solidFill>
                <a:srgbClr val="FFFFFF"/>
              </a:solidFill>
              <a:latin typeface="思源黑体 Light" panose="020B0300000000000000" pitchFamily="34" charset="-122"/>
              <a:ea typeface="思源黑体 Light" panose="020B0300000000000000" pitchFamily="34" charset="-122"/>
            </a:endParaRPr>
          </a:p>
        </p:txBody>
      </p:sp>
      <p:sp>
        <p:nvSpPr>
          <p:cNvPr id="42" name="527702">
            <a:extLst>
              <a:ext uri="{FF2B5EF4-FFF2-40B4-BE49-F238E27FC236}">
                <a16:creationId xmlns:a16="http://schemas.microsoft.com/office/drawing/2014/main" id="{55064C43-2D17-4253-B8B9-82F9113BA9D9}"/>
              </a:ext>
            </a:extLst>
          </p:cNvPr>
          <p:cNvSpPr/>
          <p:nvPr/>
        </p:nvSpPr>
        <p:spPr>
          <a:xfrm>
            <a:off x="6563802" y="3588072"/>
            <a:ext cx="694404" cy="694150"/>
          </a:xfrm>
          <a:prstGeom prst="flowChartConnector">
            <a:avLst/>
          </a:prstGeom>
          <a:solidFill>
            <a:srgbClr val="0760D9"/>
          </a:solidFill>
          <a:ln w="127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 defTabSz="914034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599">
                <a:solidFill>
                  <a:srgbClr val="FFFFFF"/>
                </a:solidFill>
                <a:latin typeface="思源黑体 Light" panose="020B0300000000000000" pitchFamily="34" charset="-122"/>
                <a:ea typeface="思源黑体 Light" panose="020B0300000000000000" pitchFamily="34" charset="-122"/>
              </a:rPr>
              <a:t>3</a:t>
            </a:r>
            <a:endParaRPr lang="zh-CN" altLang="en-US" sz="3599">
              <a:solidFill>
                <a:srgbClr val="FFFFFF"/>
              </a:solidFill>
              <a:latin typeface="思源黑体 Light" panose="020B0300000000000000" pitchFamily="34" charset="-122"/>
              <a:ea typeface="思源黑体 Light" panose="020B0300000000000000" pitchFamily="34" charset="-122"/>
            </a:endParaRPr>
          </a:p>
        </p:txBody>
      </p:sp>
      <p:sp>
        <p:nvSpPr>
          <p:cNvPr id="43" name="362983">
            <a:extLst>
              <a:ext uri="{FF2B5EF4-FFF2-40B4-BE49-F238E27FC236}">
                <a16:creationId xmlns:a16="http://schemas.microsoft.com/office/drawing/2014/main" id="{3DFDAD0F-3257-40E2-8400-6E50B65562D4}"/>
              </a:ext>
            </a:extLst>
          </p:cNvPr>
          <p:cNvSpPr/>
          <p:nvPr/>
        </p:nvSpPr>
        <p:spPr>
          <a:xfrm>
            <a:off x="5274355" y="4499802"/>
            <a:ext cx="694404" cy="694150"/>
          </a:xfrm>
          <a:prstGeom prst="flowChartConnector">
            <a:avLst/>
          </a:prstGeom>
          <a:solidFill>
            <a:srgbClr val="FFC000"/>
          </a:solidFill>
          <a:ln w="127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 defTabSz="913668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599">
                <a:solidFill>
                  <a:srgbClr val="FFFFFF"/>
                </a:solidFill>
                <a:latin typeface="思源黑体 Light" panose="020B0300000000000000" pitchFamily="34" charset="-122"/>
                <a:ea typeface="思源黑体 Light" panose="020B0300000000000000" pitchFamily="34" charset="-122"/>
              </a:rPr>
              <a:t>4</a:t>
            </a:r>
            <a:endParaRPr lang="zh-CN" altLang="en-US" sz="3599">
              <a:solidFill>
                <a:srgbClr val="FFFFFF"/>
              </a:solidFill>
              <a:latin typeface="思源黑体 Light" panose="020B0300000000000000" pitchFamily="34" charset="-122"/>
              <a:ea typeface="思源黑体 Light" panose="020B0300000000000000" pitchFamily="34" charset="-122"/>
            </a:endParaRPr>
          </a:p>
        </p:txBody>
      </p:sp>
      <p:sp>
        <p:nvSpPr>
          <p:cNvPr id="44" name="734403">
            <a:extLst>
              <a:ext uri="{FF2B5EF4-FFF2-40B4-BE49-F238E27FC236}">
                <a16:creationId xmlns:a16="http://schemas.microsoft.com/office/drawing/2014/main" id="{44B35D0F-8E11-45E1-A2A6-FA3950949DBC}"/>
              </a:ext>
            </a:extLst>
          </p:cNvPr>
          <p:cNvSpPr/>
          <p:nvPr/>
        </p:nvSpPr>
        <p:spPr>
          <a:xfrm>
            <a:off x="6563802" y="5424559"/>
            <a:ext cx="694404" cy="694150"/>
          </a:xfrm>
          <a:prstGeom prst="flowChartConnector">
            <a:avLst/>
          </a:prstGeom>
          <a:solidFill>
            <a:srgbClr val="0760D9"/>
          </a:solidFill>
          <a:ln w="127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 defTabSz="914034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599">
                <a:solidFill>
                  <a:srgbClr val="FFFFFF"/>
                </a:solidFill>
                <a:latin typeface="思源黑体 Light" panose="020B0300000000000000" pitchFamily="34" charset="-122"/>
                <a:ea typeface="思源黑体 Light" panose="020B0300000000000000" pitchFamily="34" charset="-122"/>
              </a:rPr>
              <a:t>5</a:t>
            </a:r>
            <a:endParaRPr lang="zh-CN" altLang="en-US" sz="3599">
              <a:solidFill>
                <a:srgbClr val="FFFFFF"/>
              </a:solidFill>
              <a:latin typeface="思源黑体 Light" panose="020B0300000000000000" pitchFamily="34" charset="-122"/>
              <a:ea typeface="思源黑体 Light" panose="020B0300000000000000" pitchFamily="34" charset="-122"/>
            </a:endParaRPr>
          </a:p>
        </p:txBody>
      </p:sp>
      <p:sp>
        <p:nvSpPr>
          <p:cNvPr id="47" name="212433">
            <a:extLst>
              <a:ext uri="{FF2B5EF4-FFF2-40B4-BE49-F238E27FC236}">
                <a16:creationId xmlns:a16="http://schemas.microsoft.com/office/drawing/2014/main" id="{BF21E2BC-74A0-468E-9009-F9FB85553A01}"/>
              </a:ext>
            </a:extLst>
          </p:cNvPr>
          <p:cNvSpPr txBox="1">
            <a:spLocks/>
          </p:cNvSpPr>
          <p:nvPr/>
        </p:nvSpPr>
        <p:spPr bwMode="auto">
          <a:xfrm>
            <a:off x="7426957" y="1937236"/>
            <a:ext cx="3583165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>
            <a:spAutoFit/>
          </a:bodyPr>
          <a:lstStyle>
            <a:lvl1pPr defTabSz="457200"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 defTabSz="457200"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 defTabSz="457200"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 defTabSz="457200"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 defTabSz="457200"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defTabSz="456834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dirty="0">
                <a:solidFill>
                  <a:srgbClr val="3D3D3D"/>
                </a:solidFill>
                <a:latin typeface="思源黑体 Light" panose="020B0300000000000000" pitchFamily="34" charset="-122"/>
                <a:ea typeface="思源黑体 Light" panose="020B0300000000000000" pitchFamily="34" charset="-122"/>
              </a:rPr>
              <a:t>粉丝即朋友</a:t>
            </a:r>
            <a:r>
              <a:rPr lang="en-US" altLang="zh-CN" sz="2400" dirty="0">
                <a:solidFill>
                  <a:srgbClr val="3D3D3D"/>
                </a:solidFill>
                <a:latin typeface="思源黑体 Light" panose="020B0300000000000000" pitchFamily="34" charset="-122"/>
                <a:ea typeface="思源黑体 Light" panose="020B0300000000000000" pitchFamily="34" charset="-122"/>
              </a:rPr>
              <a:t>——</a:t>
            </a:r>
            <a:r>
              <a:rPr lang="zh-CN" altLang="en-US" sz="2400" dirty="0">
                <a:solidFill>
                  <a:srgbClr val="3D3D3D"/>
                </a:solidFill>
                <a:latin typeface="思源黑体 Light" panose="020B0300000000000000" pitchFamily="34" charset="-122"/>
                <a:ea typeface="思源黑体 Light" panose="020B0300000000000000" pitchFamily="34" charset="-122"/>
              </a:rPr>
              <a:t>真诚推荐</a:t>
            </a:r>
            <a:endParaRPr lang="en-US" altLang="zh-CN" sz="2400" dirty="0">
              <a:solidFill>
                <a:srgbClr val="3D3D3D"/>
              </a:solidFill>
              <a:latin typeface="思源黑体 Light" panose="020B0300000000000000" pitchFamily="34" charset="-122"/>
              <a:ea typeface="思源黑体 Light" panose="020B0300000000000000" pitchFamily="34" charset="-122"/>
            </a:endParaRPr>
          </a:p>
        </p:txBody>
      </p:sp>
      <p:sp>
        <p:nvSpPr>
          <p:cNvPr id="49" name="429034">
            <a:extLst>
              <a:ext uri="{FF2B5EF4-FFF2-40B4-BE49-F238E27FC236}">
                <a16:creationId xmlns:a16="http://schemas.microsoft.com/office/drawing/2014/main" id="{0E1CE8FD-064E-454F-B7CB-2576FE95DB9E}"/>
              </a:ext>
            </a:extLst>
          </p:cNvPr>
          <p:cNvSpPr txBox="1">
            <a:spLocks/>
          </p:cNvSpPr>
          <p:nvPr/>
        </p:nvSpPr>
        <p:spPr bwMode="auto">
          <a:xfrm>
            <a:off x="1250302" y="2848520"/>
            <a:ext cx="3936699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>
            <a:spAutoFit/>
          </a:bodyPr>
          <a:lstStyle>
            <a:lvl1pPr defTabSz="457200"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 defTabSz="457200"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 defTabSz="457200"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 defTabSz="457200"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 defTabSz="457200"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r" defTabSz="456834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dirty="0">
                <a:solidFill>
                  <a:srgbClr val="3D3D3D"/>
                </a:solidFill>
                <a:latin typeface="思源黑体 Light" panose="020B0300000000000000" pitchFamily="34" charset="-122"/>
                <a:ea typeface="思源黑体 Light" panose="020B0300000000000000" pitchFamily="34" charset="-122"/>
              </a:rPr>
              <a:t>段子手搞笑型</a:t>
            </a:r>
            <a:r>
              <a:rPr lang="en-US" altLang="zh-CN" sz="2400" dirty="0">
                <a:solidFill>
                  <a:srgbClr val="3D3D3D"/>
                </a:solidFill>
                <a:latin typeface="思源黑体 Light" panose="020B0300000000000000" pitchFamily="34" charset="-122"/>
                <a:ea typeface="思源黑体 Light" panose="020B0300000000000000" pitchFamily="34" charset="-122"/>
              </a:rPr>
              <a:t>——</a:t>
            </a:r>
            <a:r>
              <a:rPr lang="zh-CN" altLang="en-US" sz="2400" dirty="0">
                <a:solidFill>
                  <a:srgbClr val="3D3D3D"/>
                </a:solidFill>
                <a:latin typeface="思源黑体 Light" panose="020B0300000000000000" pitchFamily="34" charset="-122"/>
                <a:ea typeface="思源黑体 Light" panose="020B0300000000000000" pitchFamily="34" charset="-122"/>
              </a:rPr>
              <a:t>氛围融洽</a:t>
            </a:r>
          </a:p>
        </p:txBody>
      </p:sp>
      <p:sp>
        <p:nvSpPr>
          <p:cNvPr id="51" name="626625">
            <a:extLst>
              <a:ext uri="{FF2B5EF4-FFF2-40B4-BE49-F238E27FC236}">
                <a16:creationId xmlns:a16="http://schemas.microsoft.com/office/drawing/2014/main" id="{AEDD8193-FB4E-47D6-BDAD-75E9FBDF82C0}"/>
              </a:ext>
            </a:extLst>
          </p:cNvPr>
          <p:cNvSpPr txBox="1">
            <a:spLocks/>
          </p:cNvSpPr>
          <p:nvPr/>
        </p:nvSpPr>
        <p:spPr bwMode="auto">
          <a:xfrm>
            <a:off x="7460980" y="3727398"/>
            <a:ext cx="4175919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>
            <a:spAutoFit/>
          </a:bodyPr>
          <a:lstStyle>
            <a:lvl1pPr defTabSz="457200"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 defTabSz="457200"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 defTabSz="457200"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 defTabSz="457200"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 defTabSz="457200"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defTabSz="456834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dirty="0">
                <a:solidFill>
                  <a:srgbClr val="3D3D3D"/>
                </a:solidFill>
                <a:latin typeface="思源黑体 Light" panose="020B0300000000000000" pitchFamily="34" charset="-122"/>
                <a:ea typeface="思源黑体 Light" panose="020B0300000000000000" pitchFamily="34" charset="-122"/>
              </a:rPr>
              <a:t>仙气贵妇人型</a:t>
            </a:r>
            <a:r>
              <a:rPr lang="en-US" altLang="zh-CN" sz="2400" dirty="0">
                <a:solidFill>
                  <a:srgbClr val="3D3D3D"/>
                </a:solidFill>
                <a:latin typeface="思源黑体 Light" panose="020B0300000000000000" pitchFamily="34" charset="-122"/>
                <a:ea typeface="思源黑体 Light" panose="020B0300000000000000" pitchFamily="34" charset="-122"/>
              </a:rPr>
              <a:t>——</a:t>
            </a:r>
            <a:r>
              <a:rPr lang="zh-CN" altLang="en-US" sz="2400" dirty="0">
                <a:solidFill>
                  <a:srgbClr val="3D3D3D"/>
                </a:solidFill>
                <a:latin typeface="思源黑体 Light" panose="020B0300000000000000" pitchFamily="34" charset="-122"/>
                <a:ea typeface="思源黑体 Light" panose="020B0300000000000000" pitchFamily="34" charset="-122"/>
              </a:rPr>
              <a:t>佛系聊天</a:t>
            </a:r>
          </a:p>
        </p:txBody>
      </p:sp>
      <p:sp>
        <p:nvSpPr>
          <p:cNvPr id="53" name="369475">
            <a:extLst>
              <a:ext uri="{FF2B5EF4-FFF2-40B4-BE49-F238E27FC236}">
                <a16:creationId xmlns:a16="http://schemas.microsoft.com/office/drawing/2014/main" id="{78EBB878-5EB5-41D8-8D0F-E06819DEBAE9}"/>
              </a:ext>
            </a:extLst>
          </p:cNvPr>
          <p:cNvSpPr txBox="1">
            <a:spLocks/>
          </p:cNvSpPr>
          <p:nvPr/>
        </p:nvSpPr>
        <p:spPr bwMode="auto">
          <a:xfrm>
            <a:off x="1073022" y="4461549"/>
            <a:ext cx="4044308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>
            <a:spAutoFit/>
          </a:bodyPr>
          <a:lstStyle>
            <a:lvl1pPr defTabSz="457200"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 defTabSz="457200"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 defTabSz="457200"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 defTabSz="457200"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 defTabSz="457200"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r" defTabSz="456834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dirty="0">
                <a:solidFill>
                  <a:srgbClr val="3D3D3D"/>
                </a:solidFill>
                <a:latin typeface="思源黑体 Light" panose="020B0300000000000000" pitchFamily="34" charset="-122"/>
                <a:ea typeface="思源黑体 Light" panose="020B0300000000000000" pitchFamily="34" charset="-122"/>
              </a:rPr>
              <a:t>情感专家型</a:t>
            </a:r>
            <a:r>
              <a:rPr lang="en-US" altLang="zh-CN" sz="2400" dirty="0">
                <a:solidFill>
                  <a:srgbClr val="3D3D3D"/>
                </a:solidFill>
                <a:latin typeface="思源黑体 Light" panose="020B0300000000000000" pitchFamily="34" charset="-122"/>
                <a:ea typeface="思源黑体 Light" panose="020B0300000000000000" pitchFamily="34" charset="-122"/>
              </a:rPr>
              <a:t>——</a:t>
            </a:r>
            <a:r>
              <a:rPr lang="zh-CN" altLang="en-US" sz="2400" dirty="0">
                <a:solidFill>
                  <a:srgbClr val="3D3D3D"/>
                </a:solidFill>
                <a:latin typeface="思源黑体 Light" panose="020B0300000000000000" pitchFamily="34" charset="-122"/>
                <a:ea typeface="思源黑体 Light" panose="020B0300000000000000" pitchFamily="34" charset="-122"/>
              </a:rPr>
              <a:t>共鸣操盘手</a:t>
            </a:r>
          </a:p>
        </p:txBody>
      </p:sp>
      <p:sp>
        <p:nvSpPr>
          <p:cNvPr id="55" name="576176">
            <a:extLst>
              <a:ext uri="{FF2B5EF4-FFF2-40B4-BE49-F238E27FC236}">
                <a16:creationId xmlns:a16="http://schemas.microsoft.com/office/drawing/2014/main" id="{4F843BB3-8C0C-439E-B4E1-69471886B9B8}"/>
              </a:ext>
            </a:extLst>
          </p:cNvPr>
          <p:cNvSpPr txBox="1">
            <a:spLocks/>
          </p:cNvSpPr>
          <p:nvPr/>
        </p:nvSpPr>
        <p:spPr bwMode="auto">
          <a:xfrm>
            <a:off x="7460980" y="5563885"/>
            <a:ext cx="3989306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>
            <a:spAutoFit/>
          </a:bodyPr>
          <a:lstStyle>
            <a:lvl1pPr defTabSz="457200"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 defTabSz="457200"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 defTabSz="457200"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 defTabSz="457200"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 defTabSz="457200"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defTabSz="456834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dirty="0">
                <a:solidFill>
                  <a:srgbClr val="3D3D3D"/>
                </a:solidFill>
                <a:latin typeface="思源黑体 Light" panose="020B0300000000000000" pitchFamily="34" charset="-122"/>
                <a:ea typeface="思源黑体 Light" panose="020B0300000000000000" pitchFamily="34" charset="-122"/>
              </a:rPr>
              <a:t>气氛爆表型</a:t>
            </a:r>
            <a:r>
              <a:rPr lang="en-US" altLang="zh-CN" sz="2400" dirty="0">
                <a:solidFill>
                  <a:srgbClr val="3D3D3D"/>
                </a:solidFill>
                <a:latin typeface="思源黑体 Light" panose="020B0300000000000000" pitchFamily="34" charset="-122"/>
                <a:ea typeface="思源黑体 Light" panose="020B0300000000000000" pitchFamily="34" charset="-122"/>
              </a:rPr>
              <a:t>——</a:t>
            </a:r>
            <a:r>
              <a:rPr lang="zh-CN" altLang="en-US" sz="2400" dirty="0">
                <a:solidFill>
                  <a:srgbClr val="3D3D3D"/>
                </a:solidFill>
                <a:latin typeface="思源黑体 Light" panose="020B0300000000000000" pitchFamily="34" charset="-122"/>
                <a:ea typeface="思源黑体 Light" panose="020B0300000000000000" pitchFamily="34" charset="-122"/>
              </a:rPr>
              <a:t>热闹</a:t>
            </a:r>
          </a:p>
        </p:txBody>
      </p:sp>
      <p:sp>
        <p:nvSpPr>
          <p:cNvPr id="2" name="613131">
            <a:extLst>
              <a:ext uri="{FF2B5EF4-FFF2-40B4-BE49-F238E27FC236}">
                <a16:creationId xmlns:a16="http://schemas.microsoft.com/office/drawing/2014/main" id="{E96C8FEF-AC5D-A659-66BF-63C46A9B0DFA}"/>
              </a:ext>
            </a:extLst>
          </p:cNvPr>
          <p:cNvSpPr/>
          <p:nvPr/>
        </p:nvSpPr>
        <p:spPr>
          <a:xfrm>
            <a:off x="1444726" y="996010"/>
            <a:ext cx="9302548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914034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400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典型类目主播人设定位</a:t>
            </a:r>
            <a:r>
              <a:rPr lang="en-US" altLang="zh-CN" sz="4400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——</a:t>
            </a:r>
            <a:r>
              <a:rPr lang="zh-CN" altLang="en-US" sz="4400" dirty="0">
                <a:solidFill>
                  <a:srgbClr val="C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情绪引导</a:t>
            </a:r>
          </a:p>
        </p:txBody>
      </p:sp>
    </p:spTree>
    <p:extLst>
      <p:ext uri="{BB962C8B-B14F-4D97-AF65-F5344CB8AC3E}">
        <p14:creationId xmlns:p14="http://schemas.microsoft.com/office/powerpoint/2010/main" val="2780652965"/>
      </p:ext>
    </p:extLst>
  </p:cSld>
  <p:clrMapOvr>
    <a:masterClrMapping/>
  </p:clrMapOvr>
  <p:transition spd="slow">
    <p:wipe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413870">
            <a:extLst>
              <a:ext uri="{FF2B5EF4-FFF2-40B4-BE49-F238E27FC236}">
                <a16:creationId xmlns:a16="http://schemas.microsoft.com/office/drawing/2014/main" id="{52978506-3C86-4A6A-AB34-76108D905BC6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4761656" y="2642626"/>
            <a:ext cx="2486629" cy="2485802"/>
          </a:xfrm>
          <a:prstGeom prst="ellipse">
            <a:avLst/>
          </a:prstGeom>
          <a:solidFill>
            <a:schemeClr val="bg1">
              <a:lumMod val="7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rgbClr val="3F3F3F">
              <a:shade val="50000"/>
            </a:srgbClr>
          </a:lnRef>
          <a:fillRef idx="1">
            <a:srgbClr val="3F3F3F"/>
          </a:fillRef>
          <a:effectRef idx="0">
            <a:srgbClr val="3F3F3F"/>
          </a:effectRef>
          <a:fontRef idx="minor">
            <a:srgbClr val="FFFFFF"/>
          </a:fontRef>
        </p:style>
        <p:txBody>
          <a:bodyPr anchor="ctr"/>
          <a:lstStyle/>
          <a:p>
            <a:pPr algn="ctr" defTabSz="914034">
              <a:lnSpc>
                <a:spcPct val="130000"/>
              </a:lnSpc>
            </a:pPr>
            <a:endParaRPr sz="1799" dirty="0">
              <a:solidFill>
                <a:srgbClr val="000000"/>
              </a:solidFill>
              <a:latin typeface="思源黑体 Normal" panose="020B0400000000000000" pitchFamily="34" charset="-122"/>
              <a:ea typeface="思源黑体 Normal" panose="020B04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36" name="258041">
            <a:extLst>
              <a:ext uri="{FF2B5EF4-FFF2-40B4-BE49-F238E27FC236}">
                <a16:creationId xmlns:a16="http://schemas.microsoft.com/office/drawing/2014/main" id="{8C783B55-C7C4-4081-A1D0-B3FCE4AD9828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 rot="1309332" flipH="1" flipV="1">
            <a:off x="4009918" y="1838460"/>
            <a:ext cx="3996454" cy="3996452"/>
          </a:xfrm>
          <a:prstGeom prst="blockArc">
            <a:avLst>
              <a:gd name="adj1" fmla="val 21599999"/>
              <a:gd name="adj2" fmla="val 8180671"/>
              <a:gd name="adj3" fmla="val 11913"/>
            </a:avLst>
          </a:prstGeom>
          <a:solidFill>
            <a:srgbClr val="0760D9"/>
          </a:solidFill>
          <a:ln>
            <a:noFill/>
          </a:ln>
        </p:spPr>
        <p:style>
          <a:lnRef idx="2">
            <a:srgbClr val="3F3F3F">
              <a:shade val="50000"/>
            </a:srgbClr>
          </a:lnRef>
          <a:fillRef idx="1">
            <a:srgbClr val="3F3F3F"/>
          </a:fillRef>
          <a:effectRef idx="0">
            <a:srgbClr val="3F3F3F"/>
          </a:effectRef>
          <a:fontRef idx="minor">
            <a:srgbClr val="FFFFFF"/>
          </a:fontRef>
        </p:style>
        <p:txBody>
          <a:bodyPr anchor="ctr"/>
          <a:lstStyle/>
          <a:p>
            <a:pPr algn="ctr" defTabSz="914034">
              <a:lnSpc>
                <a:spcPct val="130000"/>
              </a:lnSpc>
            </a:pPr>
            <a:endParaRPr sz="1799">
              <a:solidFill>
                <a:srgbClr val="000000"/>
              </a:solidFill>
              <a:latin typeface="思源黑体 Normal" panose="020B0400000000000000" pitchFamily="34" charset="-122"/>
              <a:ea typeface="思源黑体 Normal" panose="020B04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37" name="620471">
            <a:extLst>
              <a:ext uri="{FF2B5EF4-FFF2-40B4-BE49-F238E27FC236}">
                <a16:creationId xmlns:a16="http://schemas.microsoft.com/office/drawing/2014/main" id="{ED0BDBA0-D0C5-47C8-8D6A-D4BFBB04C6FC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 rot="20209332" flipH="1" flipV="1">
            <a:off x="7362424" y="3123943"/>
            <a:ext cx="821101" cy="707845"/>
          </a:xfrm>
          <a:prstGeom prst="triangle">
            <a:avLst/>
          </a:prstGeom>
          <a:solidFill>
            <a:srgbClr val="0760D9"/>
          </a:solidFill>
          <a:ln>
            <a:noFill/>
          </a:ln>
        </p:spPr>
        <p:style>
          <a:lnRef idx="2">
            <a:srgbClr val="3F3F3F">
              <a:shade val="50000"/>
            </a:srgbClr>
          </a:lnRef>
          <a:fillRef idx="1">
            <a:srgbClr val="3F3F3F"/>
          </a:fillRef>
          <a:effectRef idx="0">
            <a:srgbClr val="3F3F3F"/>
          </a:effectRef>
          <a:fontRef idx="minor">
            <a:srgbClr val="FFFFFF"/>
          </a:fontRef>
        </p:style>
        <p:txBody>
          <a:bodyPr anchor="ctr"/>
          <a:lstStyle/>
          <a:p>
            <a:pPr algn="ctr" defTabSz="914034">
              <a:lnSpc>
                <a:spcPct val="130000"/>
              </a:lnSpc>
            </a:pPr>
            <a:endParaRPr sz="1799">
              <a:solidFill>
                <a:srgbClr val="000000"/>
              </a:solidFill>
              <a:latin typeface="思源黑体 Normal" panose="020B0400000000000000" pitchFamily="34" charset="-122"/>
              <a:ea typeface="思源黑体 Normal" panose="020B04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38" name="992891">
            <a:extLst>
              <a:ext uri="{FF2B5EF4-FFF2-40B4-BE49-F238E27FC236}">
                <a16:creationId xmlns:a16="http://schemas.microsoft.com/office/drawing/2014/main" id="{60A3E206-5076-4A9D-ADA8-37FC26A3EA48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 rot="1309332">
            <a:off x="4009918" y="1838460"/>
            <a:ext cx="3996454" cy="3996452"/>
          </a:xfrm>
          <a:prstGeom prst="blockArc">
            <a:avLst>
              <a:gd name="adj1" fmla="val 21599999"/>
              <a:gd name="adj2" fmla="val 8180671"/>
              <a:gd name="adj3" fmla="val 11913"/>
            </a:avLst>
          </a:prstGeom>
          <a:solidFill>
            <a:srgbClr val="FFC000"/>
          </a:solidFill>
          <a:ln>
            <a:noFill/>
          </a:ln>
        </p:spPr>
        <p:style>
          <a:lnRef idx="2">
            <a:srgbClr val="3F3F3F">
              <a:shade val="50000"/>
            </a:srgbClr>
          </a:lnRef>
          <a:fillRef idx="1">
            <a:srgbClr val="3F3F3F"/>
          </a:fillRef>
          <a:effectRef idx="0">
            <a:srgbClr val="3F3F3F"/>
          </a:effectRef>
          <a:fontRef idx="minor">
            <a:srgbClr val="FFFFFF"/>
          </a:fontRef>
        </p:style>
        <p:txBody>
          <a:bodyPr anchor="ctr"/>
          <a:lstStyle/>
          <a:p>
            <a:pPr algn="ctr" defTabSz="914034">
              <a:lnSpc>
                <a:spcPct val="130000"/>
              </a:lnSpc>
            </a:pPr>
            <a:endParaRPr sz="1799">
              <a:solidFill>
                <a:srgbClr val="000000"/>
              </a:solidFill>
              <a:latin typeface="思源黑体 Normal" panose="020B0400000000000000" pitchFamily="34" charset="-122"/>
              <a:ea typeface="思源黑体 Normal" panose="020B04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39" name="837072">
            <a:extLst>
              <a:ext uri="{FF2B5EF4-FFF2-40B4-BE49-F238E27FC236}">
                <a16:creationId xmlns:a16="http://schemas.microsoft.com/office/drawing/2014/main" id="{00CD3C35-5E5E-4F05-9CA8-EF638A1AC29A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 rot="9409332" flipV="1">
            <a:off x="3834473" y="3864413"/>
            <a:ext cx="821100" cy="707845"/>
          </a:xfrm>
          <a:prstGeom prst="triangle">
            <a:avLst/>
          </a:prstGeom>
          <a:solidFill>
            <a:srgbClr val="FFC000"/>
          </a:solidFill>
          <a:ln>
            <a:noFill/>
          </a:ln>
        </p:spPr>
        <p:style>
          <a:lnRef idx="2">
            <a:srgbClr val="3F3F3F">
              <a:shade val="50000"/>
            </a:srgbClr>
          </a:lnRef>
          <a:fillRef idx="1">
            <a:srgbClr val="3F3F3F"/>
          </a:fillRef>
          <a:effectRef idx="0">
            <a:srgbClr val="3F3F3F"/>
          </a:effectRef>
          <a:fontRef idx="minor">
            <a:srgbClr val="FFFFFF"/>
          </a:fontRef>
        </p:style>
        <p:txBody>
          <a:bodyPr anchor="ctr"/>
          <a:lstStyle/>
          <a:p>
            <a:pPr algn="ctr" defTabSz="914034">
              <a:lnSpc>
                <a:spcPct val="130000"/>
              </a:lnSpc>
            </a:pPr>
            <a:endParaRPr sz="1799">
              <a:solidFill>
                <a:srgbClr val="000000"/>
              </a:solidFill>
              <a:latin typeface="思源黑体 Normal" panose="020B0400000000000000" pitchFamily="34" charset="-122"/>
              <a:ea typeface="思源黑体 Normal" panose="020B04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40" name="199492">
            <a:extLst>
              <a:ext uri="{FF2B5EF4-FFF2-40B4-BE49-F238E27FC236}">
                <a16:creationId xmlns:a16="http://schemas.microsoft.com/office/drawing/2014/main" id="{ED866A61-4048-4FE4-B456-C78AE6AE9C68}"/>
              </a:ext>
            </a:extLst>
          </p:cNvPr>
          <p:cNvSpPr/>
          <p:nvPr>
            <p:custDataLst>
              <p:tags r:id="rId6"/>
            </p:custDataLst>
          </p:nvPr>
        </p:nvSpPr>
        <p:spPr>
          <a:xfrm rot="1309332">
            <a:off x="7560427" y="3502551"/>
            <a:ext cx="809888" cy="809888"/>
          </a:xfrm>
          <a:prstGeom prst="ellipse">
            <a:avLst/>
          </a:prstGeom>
          <a:solidFill>
            <a:srgbClr val="0760D9"/>
          </a:solidFill>
          <a:ln w="5715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rgbClr val="FFFFFF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rgbClr val="FFFFFF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rgbClr val="FFFFFF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rgbClr val="FFFFFF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rgbClr val="FFFFFF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rgbClr val="FFFFFF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rgbClr val="FFFFFF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rgbClr val="FFFFFF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rgbClr val="FFFFFF"/>
                </a:solidFill>
              </a:defRPr>
            </a:lvl9pPr>
          </a:lstStyle>
          <a:p>
            <a:pPr algn="ctr" defTabSz="913399" fontAlgn="base">
              <a:spcBef>
                <a:spcPct val="0"/>
              </a:spcBef>
              <a:spcAft>
                <a:spcPct val="0"/>
              </a:spcAft>
            </a:pPr>
            <a:endParaRPr sz="1999" dirty="0">
              <a:latin typeface="思源黑体 Normal" panose="020B0400000000000000" pitchFamily="34" charset="-122"/>
              <a:ea typeface="思源黑体 Normal" panose="020B04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41" name="033673">
            <a:extLst>
              <a:ext uri="{FF2B5EF4-FFF2-40B4-BE49-F238E27FC236}">
                <a16:creationId xmlns:a16="http://schemas.microsoft.com/office/drawing/2014/main" id="{4A33120B-6C3D-4331-B2E3-D10BF84AABDD}"/>
              </a:ext>
            </a:extLst>
          </p:cNvPr>
          <p:cNvSpPr/>
          <p:nvPr>
            <p:custDataLst>
              <p:tags r:id="rId7"/>
            </p:custDataLst>
          </p:nvPr>
        </p:nvSpPr>
        <p:spPr>
          <a:xfrm rot="1309332">
            <a:off x="3811531" y="3365759"/>
            <a:ext cx="809888" cy="809888"/>
          </a:xfrm>
          <a:prstGeom prst="ellipse">
            <a:avLst/>
          </a:prstGeom>
          <a:solidFill>
            <a:srgbClr val="FFC000"/>
          </a:solidFill>
          <a:ln w="762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rgbClr val="FFFFFF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rgbClr val="FFFFFF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rgbClr val="FFFFFF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rgbClr val="FFFFFF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rgbClr val="FFFFFF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rgbClr val="FFFFFF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rgbClr val="FFFFFF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rgbClr val="FFFFFF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rgbClr val="FFFFFF"/>
                </a:solidFill>
              </a:defRPr>
            </a:lvl9pPr>
          </a:lstStyle>
          <a:p>
            <a:pPr algn="ctr" defTabSz="914034" fontAlgn="base">
              <a:spcBef>
                <a:spcPct val="0"/>
              </a:spcBef>
              <a:spcAft>
                <a:spcPct val="0"/>
              </a:spcAft>
            </a:pPr>
            <a:endParaRPr sz="1999" dirty="0">
              <a:latin typeface="思源黑体 Normal" panose="020B0400000000000000" pitchFamily="34" charset="-122"/>
              <a:ea typeface="思源黑体 Normal" panose="020B04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42" name="305193">
            <a:extLst>
              <a:ext uri="{FF2B5EF4-FFF2-40B4-BE49-F238E27FC236}">
                <a16:creationId xmlns:a16="http://schemas.microsoft.com/office/drawing/2014/main" id="{F01C2AE5-A763-4F32-BCFF-38915FB3F58F}"/>
              </a:ext>
            </a:extLst>
          </p:cNvPr>
          <p:cNvSpPr/>
          <p:nvPr>
            <p:custDataLst>
              <p:tags r:id="rId8"/>
            </p:custDataLst>
          </p:nvPr>
        </p:nvSpPr>
        <p:spPr bwMode="auto">
          <a:xfrm>
            <a:off x="4066988" y="3551907"/>
            <a:ext cx="299917" cy="43719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5386" y="14175"/>
                </a:moveTo>
                <a:lnTo>
                  <a:pt x="6223" y="14175"/>
                </a:lnTo>
                <a:cubicBezTo>
                  <a:pt x="5734" y="13446"/>
                  <a:pt x="5147" y="12716"/>
                  <a:pt x="4568" y="12003"/>
                </a:cubicBezTo>
                <a:cubicBezTo>
                  <a:pt x="3287" y="10427"/>
                  <a:pt x="1963" y="8797"/>
                  <a:pt x="1963" y="7425"/>
                </a:cubicBezTo>
                <a:cubicBezTo>
                  <a:pt x="1963" y="4075"/>
                  <a:pt x="5927" y="1350"/>
                  <a:pt x="10800" y="1350"/>
                </a:cubicBezTo>
                <a:cubicBezTo>
                  <a:pt x="15672" y="1350"/>
                  <a:pt x="19636" y="4075"/>
                  <a:pt x="19636" y="7425"/>
                </a:cubicBezTo>
                <a:cubicBezTo>
                  <a:pt x="19636" y="8787"/>
                  <a:pt x="18312" y="10425"/>
                  <a:pt x="17029" y="12011"/>
                </a:cubicBezTo>
                <a:cubicBezTo>
                  <a:pt x="16455" y="12723"/>
                  <a:pt x="15873" y="13449"/>
                  <a:pt x="15386" y="14175"/>
                </a:cubicBezTo>
                <a:moveTo>
                  <a:pt x="10800" y="20249"/>
                </a:moveTo>
                <a:cubicBezTo>
                  <a:pt x="9805" y="20249"/>
                  <a:pt x="9347" y="20171"/>
                  <a:pt x="8839" y="19406"/>
                </a:cubicBezTo>
                <a:lnTo>
                  <a:pt x="13000" y="19048"/>
                </a:lnTo>
                <a:cubicBezTo>
                  <a:pt x="12398" y="20164"/>
                  <a:pt x="11959" y="20249"/>
                  <a:pt x="10800" y="20249"/>
                </a:cubicBezTo>
                <a:moveTo>
                  <a:pt x="7595" y="16813"/>
                </a:moveTo>
                <a:cubicBezTo>
                  <a:pt x="7417" y="16407"/>
                  <a:pt x="7215" y="15978"/>
                  <a:pt x="6991" y="15525"/>
                </a:cubicBezTo>
                <a:lnTo>
                  <a:pt x="14616" y="15525"/>
                </a:lnTo>
                <a:cubicBezTo>
                  <a:pt x="14496" y="15767"/>
                  <a:pt x="14375" y="16010"/>
                  <a:pt x="14270" y="16239"/>
                </a:cubicBezTo>
                <a:cubicBezTo>
                  <a:pt x="14270" y="16239"/>
                  <a:pt x="7595" y="16813"/>
                  <a:pt x="7595" y="16813"/>
                </a:cubicBezTo>
                <a:close/>
                <a:moveTo>
                  <a:pt x="13345" y="18343"/>
                </a:moveTo>
                <a:lnTo>
                  <a:pt x="8476" y="18762"/>
                </a:lnTo>
                <a:cubicBezTo>
                  <a:pt x="8303" y="18416"/>
                  <a:pt x="8116" y="18011"/>
                  <a:pt x="7890" y="17483"/>
                </a:cubicBezTo>
                <a:cubicBezTo>
                  <a:pt x="7887" y="17477"/>
                  <a:pt x="7883" y="17469"/>
                  <a:pt x="7881" y="17462"/>
                </a:cubicBezTo>
                <a:lnTo>
                  <a:pt x="13957" y="16941"/>
                </a:lnTo>
                <a:cubicBezTo>
                  <a:pt x="13871" y="17140"/>
                  <a:pt x="13778" y="17350"/>
                  <a:pt x="13698" y="17537"/>
                </a:cubicBezTo>
                <a:cubicBezTo>
                  <a:pt x="13569" y="17841"/>
                  <a:pt x="13453" y="18104"/>
                  <a:pt x="13345" y="18343"/>
                </a:cubicBezTo>
                <a:moveTo>
                  <a:pt x="10800" y="0"/>
                </a:moveTo>
                <a:cubicBezTo>
                  <a:pt x="4835" y="0"/>
                  <a:pt x="0" y="3324"/>
                  <a:pt x="0" y="7425"/>
                </a:cubicBezTo>
                <a:cubicBezTo>
                  <a:pt x="0" y="10146"/>
                  <a:pt x="3621" y="13029"/>
                  <a:pt x="4939" y="15562"/>
                </a:cubicBezTo>
                <a:cubicBezTo>
                  <a:pt x="6906" y="19339"/>
                  <a:pt x="6688" y="21599"/>
                  <a:pt x="10800" y="21599"/>
                </a:cubicBezTo>
                <a:cubicBezTo>
                  <a:pt x="14972" y="21599"/>
                  <a:pt x="14692" y="19349"/>
                  <a:pt x="16660" y="15577"/>
                </a:cubicBezTo>
                <a:cubicBezTo>
                  <a:pt x="17983" y="13039"/>
                  <a:pt x="21600" y="10124"/>
                  <a:pt x="21600" y="7425"/>
                </a:cubicBezTo>
                <a:cubicBezTo>
                  <a:pt x="21600" y="3324"/>
                  <a:pt x="16764" y="0"/>
                  <a:pt x="10800" y="0"/>
                </a:cubicBezTo>
              </a:path>
            </a:pathLst>
          </a:custGeom>
          <a:solidFill>
            <a:srgbClr val="FFFFFF"/>
          </a:solidFill>
          <a:ln>
            <a:noFill/>
          </a:ln>
          <a:effectLst/>
        </p:spPr>
        <p:txBody>
          <a:bodyPr lIns="19043" tIns="19043" rIns="19043" bIns="19043" anchor="ctr"/>
          <a:lstStyle/>
          <a:p>
            <a:pPr algn="ctr" defTabSz="228509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1499">
              <a:solidFill>
                <a:srgbClr val="00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思源黑体 Normal" panose="020B0400000000000000" pitchFamily="34" charset="-122"/>
              <a:ea typeface="思源黑体 Normal" panose="020B04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43" name="777513">
            <a:extLst>
              <a:ext uri="{FF2B5EF4-FFF2-40B4-BE49-F238E27FC236}">
                <a16:creationId xmlns:a16="http://schemas.microsoft.com/office/drawing/2014/main" id="{7E221AA7-1235-4067-B8D4-F91B1CA9C1CF}"/>
              </a:ext>
            </a:extLst>
          </p:cNvPr>
          <p:cNvSpPr/>
          <p:nvPr>
            <p:custDataLst>
              <p:tags r:id="rId9"/>
            </p:custDataLst>
          </p:nvPr>
        </p:nvSpPr>
        <p:spPr bwMode="auto">
          <a:xfrm>
            <a:off x="7772523" y="3687980"/>
            <a:ext cx="404504" cy="392057"/>
          </a:xfrm>
          <a:custGeom>
            <a:avLst/>
            <a:gdLst>
              <a:gd name="T0" fmla="+- 0 10800 104"/>
              <a:gd name="T1" fmla="*/ T0 w 21392"/>
              <a:gd name="T2" fmla="*/ 10800 h 21600"/>
              <a:gd name="T3" fmla="+- 0 10800 104"/>
              <a:gd name="T4" fmla="*/ T3 w 21392"/>
              <a:gd name="T5" fmla="*/ 10800 h 21600"/>
              <a:gd name="T6" fmla="+- 0 10800 104"/>
              <a:gd name="T7" fmla="*/ T6 w 21392"/>
              <a:gd name="T8" fmla="*/ 10800 h 21600"/>
              <a:gd name="T9" fmla="+- 0 10800 104"/>
              <a:gd name="T10" fmla="*/ T9 w 21392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392" h="21600">
                <a:moveTo>
                  <a:pt x="15768" y="12794"/>
                </a:moveTo>
                <a:cubicBezTo>
                  <a:pt x="15426" y="13150"/>
                  <a:pt x="15271" y="13651"/>
                  <a:pt x="15350" y="14142"/>
                </a:cubicBezTo>
                <a:lnTo>
                  <a:pt x="16296" y="20031"/>
                </a:lnTo>
                <a:lnTo>
                  <a:pt x="11443" y="17309"/>
                </a:lnTo>
                <a:cubicBezTo>
                  <a:pt x="11210" y="17178"/>
                  <a:pt x="10953" y="17112"/>
                  <a:pt x="10696" y="17112"/>
                </a:cubicBezTo>
                <a:cubicBezTo>
                  <a:pt x="10439" y="17112"/>
                  <a:pt x="10182" y="17178"/>
                  <a:pt x="9949" y="17309"/>
                </a:cubicBezTo>
                <a:lnTo>
                  <a:pt x="5095" y="20031"/>
                </a:lnTo>
                <a:lnTo>
                  <a:pt x="6042" y="14142"/>
                </a:lnTo>
                <a:cubicBezTo>
                  <a:pt x="6121" y="13651"/>
                  <a:pt x="5966" y="13150"/>
                  <a:pt x="5624" y="12794"/>
                </a:cubicBezTo>
                <a:lnTo>
                  <a:pt x="1545" y="8550"/>
                </a:lnTo>
                <a:lnTo>
                  <a:pt x="7111" y="7685"/>
                </a:lnTo>
                <a:cubicBezTo>
                  <a:pt x="7619" y="7607"/>
                  <a:pt x="8057" y="7275"/>
                  <a:pt x="8276" y="6802"/>
                </a:cubicBezTo>
                <a:lnTo>
                  <a:pt x="10696" y="1568"/>
                </a:lnTo>
                <a:lnTo>
                  <a:pt x="13116" y="6802"/>
                </a:lnTo>
                <a:cubicBezTo>
                  <a:pt x="13334" y="7275"/>
                  <a:pt x="13772" y="7607"/>
                  <a:pt x="14280" y="7685"/>
                </a:cubicBezTo>
                <a:lnTo>
                  <a:pt x="19847" y="8550"/>
                </a:lnTo>
                <a:cubicBezTo>
                  <a:pt x="19847" y="8550"/>
                  <a:pt x="15768" y="12794"/>
                  <a:pt x="15768" y="12794"/>
                </a:cubicBezTo>
                <a:close/>
                <a:moveTo>
                  <a:pt x="21312" y="8051"/>
                </a:moveTo>
                <a:cubicBezTo>
                  <a:pt x="21127" y="7495"/>
                  <a:pt x="20652" y="7088"/>
                  <a:pt x="20080" y="6999"/>
                </a:cubicBezTo>
                <a:lnTo>
                  <a:pt x="14514" y="6136"/>
                </a:lnTo>
                <a:lnTo>
                  <a:pt x="12094" y="901"/>
                </a:lnTo>
                <a:cubicBezTo>
                  <a:pt x="11840" y="351"/>
                  <a:pt x="11295" y="0"/>
                  <a:pt x="10696" y="0"/>
                </a:cubicBezTo>
                <a:cubicBezTo>
                  <a:pt x="10097" y="0"/>
                  <a:pt x="9552" y="351"/>
                  <a:pt x="9297" y="901"/>
                </a:cubicBezTo>
                <a:lnTo>
                  <a:pt x="6878" y="6136"/>
                </a:lnTo>
                <a:lnTo>
                  <a:pt x="1311" y="6999"/>
                </a:lnTo>
                <a:cubicBezTo>
                  <a:pt x="739" y="7088"/>
                  <a:pt x="264" y="7495"/>
                  <a:pt x="80" y="8051"/>
                </a:cubicBezTo>
                <a:cubicBezTo>
                  <a:pt x="-104" y="8609"/>
                  <a:pt x="35" y="9224"/>
                  <a:pt x="439" y="9644"/>
                </a:cubicBezTo>
                <a:lnTo>
                  <a:pt x="4518" y="13889"/>
                </a:lnTo>
                <a:lnTo>
                  <a:pt x="3572" y="19777"/>
                </a:lnTo>
                <a:cubicBezTo>
                  <a:pt x="3476" y="20370"/>
                  <a:pt x="3722" y="20966"/>
                  <a:pt x="4206" y="21313"/>
                </a:cubicBezTo>
                <a:cubicBezTo>
                  <a:pt x="4471" y="21503"/>
                  <a:pt x="4783" y="21600"/>
                  <a:pt x="5095" y="21600"/>
                </a:cubicBezTo>
                <a:cubicBezTo>
                  <a:pt x="5352" y="21600"/>
                  <a:pt x="5609" y="21534"/>
                  <a:pt x="5843" y="21404"/>
                </a:cubicBezTo>
                <a:lnTo>
                  <a:pt x="10696" y="18681"/>
                </a:lnTo>
                <a:lnTo>
                  <a:pt x="15549" y="21404"/>
                </a:lnTo>
                <a:cubicBezTo>
                  <a:pt x="15782" y="21534"/>
                  <a:pt x="16040" y="21600"/>
                  <a:pt x="16296" y="21600"/>
                </a:cubicBezTo>
                <a:cubicBezTo>
                  <a:pt x="16608" y="21600"/>
                  <a:pt x="16920" y="21503"/>
                  <a:pt x="17186" y="21313"/>
                </a:cubicBezTo>
                <a:cubicBezTo>
                  <a:pt x="17669" y="20966"/>
                  <a:pt x="17915" y="20370"/>
                  <a:pt x="17820" y="19777"/>
                </a:cubicBezTo>
                <a:lnTo>
                  <a:pt x="16873" y="13889"/>
                </a:lnTo>
                <a:lnTo>
                  <a:pt x="20953" y="9644"/>
                </a:lnTo>
                <a:cubicBezTo>
                  <a:pt x="21357" y="9224"/>
                  <a:pt x="21496" y="8609"/>
                  <a:pt x="21312" y="8051"/>
                </a:cubicBezTo>
              </a:path>
            </a:pathLst>
          </a:custGeom>
          <a:solidFill>
            <a:srgbClr val="FFFFFF"/>
          </a:solidFill>
          <a:ln>
            <a:noFill/>
          </a:ln>
          <a:effectLst/>
        </p:spPr>
        <p:txBody>
          <a:bodyPr lIns="19043" tIns="19043" rIns="19043" bIns="19043" anchor="ctr"/>
          <a:lstStyle/>
          <a:p>
            <a:pPr algn="ctr" defTabSz="228509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1499">
              <a:solidFill>
                <a:srgbClr val="00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思源黑体 Normal" panose="020B0400000000000000" pitchFamily="34" charset="-122"/>
              <a:ea typeface="思源黑体 Normal" panose="020B04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45" name="984114">
            <a:extLst>
              <a:ext uri="{FF2B5EF4-FFF2-40B4-BE49-F238E27FC236}">
                <a16:creationId xmlns:a16="http://schemas.microsoft.com/office/drawing/2014/main" id="{747B3C00-B19E-4E85-B305-14DFB49C0E3A}"/>
              </a:ext>
            </a:extLst>
          </p:cNvPr>
          <p:cNvSpPr/>
          <p:nvPr/>
        </p:nvSpPr>
        <p:spPr>
          <a:xfrm>
            <a:off x="1280674" y="3313729"/>
            <a:ext cx="2368707" cy="19132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defTabSz="914034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 dirty="0">
                <a:solidFill>
                  <a:srgbClr val="000000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sym typeface="+mn-lt"/>
              </a:rPr>
              <a:t>直播间设于影棚或化妆间中，模特或主播公开自己的上妆步骤，展示用到的产品。</a:t>
            </a:r>
          </a:p>
        </p:txBody>
      </p:sp>
      <p:sp>
        <p:nvSpPr>
          <p:cNvPr id="46" name="256533">
            <a:extLst>
              <a:ext uri="{FF2B5EF4-FFF2-40B4-BE49-F238E27FC236}">
                <a16:creationId xmlns:a16="http://schemas.microsoft.com/office/drawing/2014/main" id="{BFCC95C6-2324-426F-A1CE-AD4A791E6364}"/>
              </a:ext>
            </a:extLst>
          </p:cNvPr>
          <p:cNvSpPr txBox="1"/>
          <p:nvPr/>
        </p:nvSpPr>
        <p:spPr>
          <a:xfrm>
            <a:off x="1088729" y="2117035"/>
            <a:ext cx="2817210" cy="953851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4800" b="1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defRPr>
            </a:lvl1pPr>
          </a:lstStyle>
          <a:p>
            <a:pPr algn="r" defTabSz="914034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799" b="0" dirty="0">
                <a:solidFill>
                  <a:srgbClr val="000000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神仙画手型</a:t>
            </a:r>
            <a:r>
              <a:rPr lang="en-US" altLang="zh-CN" sz="2799" b="0" dirty="0">
                <a:solidFill>
                  <a:srgbClr val="000000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——</a:t>
            </a:r>
            <a:r>
              <a:rPr lang="zh-CN" altLang="en-US" sz="2799" b="0" dirty="0">
                <a:solidFill>
                  <a:srgbClr val="000000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化妆课堂</a:t>
            </a:r>
          </a:p>
        </p:txBody>
      </p:sp>
      <p:sp>
        <p:nvSpPr>
          <p:cNvPr id="47" name="190714">
            <a:extLst>
              <a:ext uri="{FF2B5EF4-FFF2-40B4-BE49-F238E27FC236}">
                <a16:creationId xmlns:a16="http://schemas.microsoft.com/office/drawing/2014/main" id="{DE5DAFF6-DD64-4E80-8EAE-592AA0670A45}"/>
              </a:ext>
            </a:extLst>
          </p:cNvPr>
          <p:cNvSpPr/>
          <p:nvPr/>
        </p:nvSpPr>
        <p:spPr>
          <a:xfrm>
            <a:off x="8480318" y="3123429"/>
            <a:ext cx="2486630" cy="26518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defTabSz="914034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 dirty="0">
                <a:solidFill>
                  <a:srgbClr val="000000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sym typeface="+mn-lt"/>
              </a:rPr>
              <a:t>打造护肤达人人设，讲解护肤秘诀，展示产品用法，抢占用户心智。给出产品功效承诺及福利价格，实力拉动转化。</a:t>
            </a:r>
          </a:p>
        </p:txBody>
      </p:sp>
      <p:sp>
        <p:nvSpPr>
          <p:cNvPr id="48" name="462134">
            <a:extLst>
              <a:ext uri="{FF2B5EF4-FFF2-40B4-BE49-F238E27FC236}">
                <a16:creationId xmlns:a16="http://schemas.microsoft.com/office/drawing/2014/main" id="{27CEA993-9A46-48DB-A515-0ACA09023AB6}"/>
              </a:ext>
            </a:extLst>
          </p:cNvPr>
          <p:cNvSpPr txBox="1"/>
          <p:nvPr/>
        </p:nvSpPr>
        <p:spPr>
          <a:xfrm>
            <a:off x="8379814" y="2117035"/>
            <a:ext cx="2817210" cy="953851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4800" b="1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defRPr>
            </a:lvl1pPr>
          </a:lstStyle>
          <a:p>
            <a:pPr algn="r" defTabSz="914034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799" b="0" dirty="0">
                <a:solidFill>
                  <a:srgbClr val="000000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护肤达人型</a:t>
            </a:r>
            <a:r>
              <a:rPr lang="en-US" altLang="zh-CN" sz="2799" b="0" dirty="0">
                <a:solidFill>
                  <a:srgbClr val="000000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——</a:t>
            </a:r>
            <a:r>
              <a:rPr lang="zh-CN" altLang="en-US" sz="2799" b="0" dirty="0">
                <a:solidFill>
                  <a:srgbClr val="000000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护肤知识</a:t>
            </a:r>
          </a:p>
        </p:txBody>
      </p:sp>
      <p:sp>
        <p:nvSpPr>
          <p:cNvPr id="49" name="307315">
            <a:extLst>
              <a:ext uri="{FF2B5EF4-FFF2-40B4-BE49-F238E27FC236}">
                <a16:creationId xmlns:a16="http://schemas.microsoft.com/office/drawing/2014/main" id="{D241C8EA-4723-480A-A3CB-C5EFE5A2C69C}"/>
              </a:ext>
            </a:extLst>
          </p:cNvPr>
          <p:cNvSpPr/>
          <p:nvPr/>
        </p:nvSpPr>
        <p:spPr>
          <a:xfrm>
            <a:off x="5228996" y="4155104"/>
            <a:ext cx="162032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034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dirty="0">
                <a:solidFill>
                  <a:srgbClr val="FFFFFF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cs typeface="+mn-ea"/>
              </a:rPr>
              <a:t>主播人设</a:t>
            </a:r>
            <a:endParaRPr lang="en-US" altLang="zh-CN" sz="2400" dirty="0">
              <a:solidFill>
                <a:srgbClr val="FFFFFF"/>
              </a:solidFill>
              <a:latin typeface="思源黑体 Normal" panose="020B0400000000000000" pitchFamily="34" charset="-122"/>
              <a:ea typeface="思源黑体 Normal" panose="020B0400000000000000" pitchFamily="34" charset="-122"/>
              <a:cs typeface="+mn-ea"/>
            </a:endParaRPr>
          </a:p>
          <a:p>
            <a:pPr algn="ctr" defTabSz="914034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dirty="0">
                <a:solidFill>
                  <a:srgbClr val="FFFFFF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cs typeface="+mn-ea"/>
              </a:rPr>
              <a:t>知识分享</a:t>
            </a:r>
          </a:p>
        </p:txBody>
      </p:sp>
      <p:sp>
        <p:nvSpPr>
          <p:cNvPr id="50" name="679735">
            <a:extLst>
              <a:ext uri="{FF2B5EF4-FFF2-40B4-BE49-F238E27FC236}">
                <a16:creationId xmlns:a16="http://schemas.microsoft.com/office/drawing/2014/main" id="{36133F83-53A5-418F-AC4E-10A1E0FDD68F}"/>
              </a:ext>
            </a:extLst>
          </p:cNvPr>
          <p:cNvSpPr>
            <a:spLocks noEditPoints="1"/>
          </p:cNvSpPr>
          <p:nvPr/>
        </p:nvSpPr>
        <p:spPr bwMode="auto">
          <a:xfrm>
            <a:off x="5634856" y="3070886"/>
            <a:ext cx="757712" cy="984425"/>
          </a:xfrm>
          <a:custGeom>
            <a:avLst/>
            <a:gdLst>
              <a:gd name="T0" fmla="*/ 55 w 254"/>
              <a:gd name="T1" fmla="*/ 116 h 330"/>
              <a:gd name="T2" fmla="*/ 47 w 254"/>
              <a:gd name="T3" fmla="*/ 144 h 330"/>
              <a:gd name="T4" fmla="*/ 20 w 254"/>
              <a:gd name="T5" fmla="*/ 128 h 330"/>
              <a:gd name="T6" fmla="*/ 29 w 254"/>
              <a:gd name="T7" fmla="*/ 103 h 330"/>
              <a:gd name="T8" fmla="*/ 108 w 254"/>
              <a:gd name="T9" fmla="*/ 104 h 330"/>
              <a:gd name="T10" fmla="*/ 114 w 254"/>
              <a:gd name="T11" fmla="*/ 133 h 330"/>
              <a:gd name="T12" fmla="*/ 85 w 254"/>
              <a:gd name="T13" fmla="*/ 141 h 330"/>
              <a:gd name="T14" fmla="*/ 82 w 254"/>
              <a:gd name="T15" fmla="*/ 111 h 330"/>
              <a:gd name="T16" fmla="*/ 160 w 254"/>
              <a:gd name="T17" fmla="*/ 101 h 330"/>
              <a:gd name="T18" fmla="*/ 175 w 254"/>
              <a:gd name="T19" fmla="*/ 122 h 330"/>
              <a:gd name="T20" fmla="*/ 158 w 254"/>
              <a:gd name="T21" fmla="*/ 147 h 330"/>
              <a:gd name="T22" fmla="*/ 140 w 254"/>
              <a:gd name="T23" fmla="*/ 121 h 330"/>
              <a:gd name="T24" fmla="*/ 156 w 254"/>
              <a:gd name="T25" fmla="*/ 101 h 330"/>
              <a:gd name="T26" fmla="*/ 234 w 254"/>
              <a:gd name="T27" fmla="*/ 113 h 330"/>
              <a:gd name="T28" fmla="*/ 229 w 254"/>
              <a:gd name="T29" fmla="*/ 142 h 330"/>
              <a:gd name="T30" fmla="*/ 201 w 254"/>
              <a:gd name="T31" fmla="*/ 131 h 330"/>
              <a:gd name="T32" fmla="*/ 208 w 254"/>
              <a:gd name="T33" fmla="*/ 103 h 330"/>
              <a:gd name="T34" fmla="*/ 42 w 254"/>
              <a:gd name="T35" fmla="*/ 157 h 330"/>
              <a:gd name="T36" fmla="*/ 70 w 254"/>
              <a:gd name="T37" fmla="*/ 160 h 330"/>
              <a:gd name="T38" fmla="*/ 93 w 254"/>
              <a:gd name="T39" fmla="*/ 155 h 330"/>
              <a:gd name="T40" fmla="*/ 102 w 254"/>
              <a:gd name="T41" fmla="*/ 156 h 330"/>
              <a:gd name="T42" fmla="*/ 127 w 254"/>
              <a:gd name="T43" fmla="*/ 162 h 330"/>
              <a:gd name="T44" fmla="*/ 152 w 254"/>
              <a:gd name="T45" fmla="*/ 156 h 330"/>
              <a:gd name="T46" fmla="*/ 162 w 254"/>
              <a:gd name="T47" fmla="*/ 155 h 330"/>
              <a:gd name="T48" fmla="*/ 185 w 254"/>
              <a:gd name="T49" fmla="*/ 160 h 330"/>
              <a:gd name="T50" fmla="*/ 212 w 254"/>
              <a:gd name="T51" fmla="*/ 157 h 330"/>
              <a:gd name="T52" fmla="*/ 221 w 254"/>
              <a:gd name="T53" fmla="*/ 154 h 330"/>
              <a:gd name="T54" fmla="*/ 242 w 254"/>
              <a:gd name="T55" fmla="*/ 159 h 330"/>
              <a:gd name="T56" fmla="*/ 253 w 254"/>
              <a:gd name="T57" fmla="*/ 194 h 330"/>
              <a:gd name="T58" fmla="*/ 242 w 254"/>
              <a:gd name="T59" fmla="*/ 225 h 330"/>
              <a:gd name="T60" fmla="*/ 194 w 254"/>
              <a:gd name="T61" fmla="*/ 232 h 330"/>
              <a:gd name="T62" fmla="*/ 182 w 254"/>
              <a:gd name="T63" fmla="*/ 225 h 330"/>
              <a:gd name="T64" fmla="*/ 135 w 254"/>
              <a:gd name="T65" fmla="*/ 236 h 330"/>
              <a:gd name="T66" fmla="*/ 123 w 254"/>
              <a:gd name="T67" fmla="*/ 225 h 330"/>
              <a:gd name="T68" fmla="*/ 84 w 254"/>
              <a:gd name="T69" fmla="*/ 325 h 330"/>
              <a:gd name="T70" fmla="*/ 63 w 254"/>
              <a:gd name="T71" fmla="*/ 223 h 330"/>
              <a:gd name="T72" fmla="*/ 24 w 254"/>
              <a:gd name="T73" fmla="*/ 327 h 330"/>
              <a:gd name="T74" fmla="*/ 4 w 254"/>
              <a:gd name="T75" fmla="*/ 206 h 330"/>
              <a:gd name="T76" fmla="*/ 4 w 254"/>
              <a:gd name="T77" fmla="*/ 165 h 330"/>
              <a:gd name="T78" fmla="*/ 33 w 254"/>
              <a:gd name="T79" fmla="*/ 160 h 330"/>
              <a:gd name="T80" fmla="*/ 71 w 254"/>
              <a:gd name="T81" fmla="*/ 51 h 330"/>
              <a:gd name="T82" fmla="*/ 86 w 254"/>
              <a:gd name="T83" fmla="*/ 74 h 330"/>
              <a:gd name="T84" fmla="*/ 65 w 254"/>
              <a:gd name="T85" fmla="*/ 96 h 330"/>
              <a:gd name="T86" fmla="*/ 51 w 254"/>
              <a:gd name="T87" fmla="*/ 70 h 330"/>
              <a:gd name="T88" fmla="*/ 67 w 254"/>
              <a:gd name="T89" fmla="*/ 51 h 330"/>
              <a:gd name="T90" fmla="*/ 145 w 254"/>
              <a:gd name="T91" fmla="*/ 66 h 330"/>
              <a:gd name="T92" fmla="*/ 138 w 254"/>
              <a:gd name="T93" fmla="*/ 94 h 330"/>
              <a:gd name="T94" fmla="*/ 111 w 254"/>
              <a:gd name="T95" fmla="*/ 79 h 330"/>
              <a:gd name="T96" fmla="*/ 121 w 254"/>
              <a:gd name="T97" fmla="*/ 53 h 330"/>
              <a:gd name="T98" fmla="*/ 198 w 254"/>
              <a:gd name="T99" fmla="*/ 54 h 330"/>
              <a:gd name="T100" fmla="*/ 205 w 254"/>
              <a:gd name="T101" fmla="*/ 83 h 330"/>
              <a:gd name="T102" fmla="*/ 175 w 254"/>
              <a:gd name="T103" fmla="*/ 91 h 330"/>
              <a:gd name="T104" fmla="*/ 173 w 254"/>
              <a:gd name="T105" fmla="*/ 61 h 330"/>
              <a:gd name="T106" fmla="*/ 100 w 254"/>
              <a:gd name="T107" fmla="*/ 0 h 330"/>
              <a:gd name="T108" fmla="*/ 115 w 254"/>
              <a:gd name="T109" fmla="*/ 21 h 330"/>
              <a:gd name="T110" fmla="*/ 97 w 254"/>
              <a:gd name="T111" fmla="*/ 46 h 330"/>
              <a:gd name="T112" fmla="*/ 80 w 254"/>
              <a:gd name="T113" fmla="*/ 20 h 330"/>
              <a:gd name="T114" fmla="*/ 96 w 254"/>
              <a:gd name="T115" fmla="*/ 0 h 330"/>
              <a:gd name="T116" fmla="*/ 174 w 254"/>
              <a:gd name="T117" fmla="*/ 12 h 330"/>
              <a:gd name="T118" fmla="*/ 169 w 254"/>
              <a:gd name="T119" fmla="*/ 42 h 330"/>
              <a:gd name="T120" fmla="*/ 141 w 254"/>
              <a:gd name="T121" fmla="*/ 30 h 330"/>
              <a:gd name="T122" fmla="*/ 149 w 254"/>
              <a:gd name="T123" fmla="*/ 3 h 3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254" h="330">
                <a:moveTo>
                  <a:pt x="37" y="101"/>
                </a:moveTo>
                <a:lnTo>
                  <a:pt x="37" y="101"/>
                </a:lnTo>
                <a:lnTo>
                  <a:pt x="37" y="101"/>
                </a:lnTo>
                <a:lnTo>
                  <a:pt x="38" y="101"/>
                </a:lnTo>
                <a:lnTo>
                  <a:pt x="39" y="101"/>
                </a:lnTo>
                <a:lnTo>
                  <a:pt x="40" y="101"/>
                </a:lnTo>
                <a:lnTo>
                  <a:pt x="42" y="101"/>
                </a:lnTo>
                <a:lnTo>
                  <a:pt x="43" y="102"/>
                </a:lnTo>
                <a:lnTo>
                  <a:pt x="45" y="103"/>
                </a:lnTo>
                <a:lnTo>
                  <a:pt x="46" y="103"/>
                </a:lnTo>
                <a:lnTo>
                  <a:pt x="48" y="104"/>
                </a:lnTo>
                <a:lnTo>
                  <a:pt x="49" y="106"/>
                </a:lnTo>
                <a:lnTo>
                  <a:pt x="51" y="107"/>
                </a:lnTo>
                <a:lnTo>
                  <a:pt x="52" y="109"/>
                </a:lnTo>
                <a:lnTo>
                  <a:pt x="53" y="111"/>
                </a:lnTo>
                <a:lnTo>
                  <a:pt x="54" y="113"/>
                </a:lnTo>
                <a:lnTo>
                  <a:pt x="55" y="116"/>
                </a:lnTo>
                <a:lnTo>
                  <a:pt x="55" y="119"/>
                </a:lnTo>
                <a:lnTo>
                  <a:pt x="55" y="119"/>
                </a:lnTo>
                <a:lnTo>
                  <a:pt x="55" y="120"/>
                </a:lnTo>
                <a:lnTo>
                  <a:pt x="55" y="121"/>
                </a:lnTo>
                <a:lnTo>
                  <a:pt x="55" y="122"/>
                </a:lnTo>
                <a:lnTo>
                  <a:pt x="55" y="124"/>
                </a:lnTo>
                <a:lnTo>
                  <a:pt x="55" y="125"/>
                </a:lnTo>
                <a:lnTo>
                  <a:pt x="55" y="127"/>
                </a:lnTo>
                <a:lnTo>
                  <a:pt x="55" y="129"/>
                </a:lnTo>
                <a:lnTo>
                  <a:pt x="54" y="131"/>
                </a:lnTo>
                <a:lnTo>
                  <a:pt x="54" y="133"/>
                </a:lnTo>
                <a:lnTo>
                  <a:pt x="53" y="135"/>
                </a:lnTo>
                <a:lnTo>
                  <a:pt x="52" y="137"/>
                </a:lnTo>
                <a:lnTo>
                  <a:pt x="52" y="139"/>
                </a:lnTo>
                <a:lnTo>
                  <a:pt x="50" y="141"/>
                </a:lnTo>
                <a:lnTo>
                  <a:pt x="48" y="142"/>
                </a:lnTo>
                <a:lnTo>
                  <a:pt x="47" y="144"/>
                </a:lnTo>
                <a:lnTo>
                  <a:pt x="45" y="145"/>
                </a:lnTo>
                <a:lnTo>
                  <a:pt x="43" y="146"/>
                </a:lnTo>
                <a:lnTo>
                  <a:pt x="40" y="146"/>
                </a:lnTo>
                <a:lnTo>
                  <a:pt x="37" y="147"/>
                </a:lnTo>
                <a:lnTo>
                  <a:pt x="37" y="147"/>
                </a:lnTo>
                <a:lnTo>
                  <a:pt x="34" y="146"/>
                </a:lnTo>
                <a:lnTo>
                  <a:pt x="31" y="146"/>
                </a:lnTo>
                <a:lnTo>
                  <a:pt x="29" y="145"/>
                </a:lnTo>
                <a:lnTo>
                  <a:pt x="28" y="144"/>
                </a:lnTo>
                <a:lnTo>
                  <a:pt x="26" y="142"/>
                </a:lnTo>
                <a:lnTo>
                  <a:pt x="24" y="141"/>
                </a:lnTo>
                <a:lnTo>
                  <a:pt x="23" y="139"/>
                </a:lnTo>
                <a:lnTo>
                  <a:pt x="22" y="137"/>
                </a:lnTo>
                <a:lnTo>
                  <a:pt x="21" y="135"/>
                </a:lnTo>
                <a:lnTo>
                  <a:pt x="20" y="133"/>
                </a:lnTo>
                <a:lnTo>
                  <a:pt x="20" y="131"/>
                </a:lnTo>
                <a:lnTo>
                  <a:pt x="20" y="128"/>
                </a:lnTo>
                <a:lnTo>
                  <a:pt x="20" y="127"/>
                </a:lnTo>
                <a:lnTo>
                  <a:pt x="20" y="125"/>
                </a:lnTo>
                <a:lnTo>
                  <a:pt x="20" y="124"/>
                </a:lnTo>
                <a:lnTo>
                  <a:pt x="20" y="122"/>
                </a:lnTo>
                <a:lnTo>
                  <a:pt x="20" y="121"/>
                </a:lnTo>
                <a:lnTo>
                  <a:pt x="20" y="120"/>
                </a:lnTo>
                <a:lnTo>
                  <a:pt x="20" y="119"/>
                </a:lnTo>
                <a:lnTo>
                  <a:pt x="20" y="119"/>
                </a:lnTo>
                <a:lnTo>
                  <a:pt x="20" y="116"/>
                </a:lnTo>
                <a:lnTo>
                  <a:pt x="20" y="113"/>
                </a:lnTo>
                <a:lnTo>
                  <a:pt x="21" y="111"/>
                </a:lnTo>
                <a:lnTo>
                  <a:pt x="23" y="109"/>
                </a:lnTo>
                <a:lnTo>
                  <a:pt x="24" y="107"/>
                </a:lnTo>
                <a:lnTo>
                  <a:pt x="25" y="106"/>
                </a:lnTo>
                <a:lnTo>
                  <a:pt x="26" y="104"/>
                </a:lnTo>
                <a:lnTo>
                  <a:pt x="28" y="103"/>
                </a:lnTo>
                <a:lnTo>
                  <a:pt x="29" y="103"/>
                </a:lnTo>
                <a:lnTo>
                  <a:pt x="31" y="102"/>
                </a:lnTo>
                <a:lnTo>
                  <a:pt x="32" y="101"/>
                </a:lnTo>
                <a:lnTo>
                  <a:pt x="34" y="101"/>
                </a:lnTo>
                <a:lnTo>
                  <a:pt x="35" y="101"/>
                </a:lnTo>
                <a:lnTo>
                  <a:pt x="36" y="101"/>
                </a:lnTo>
                <a:lnTo>
                  <a:pt x="37" y="101"/>
                </a:lnTo>
                <a:close/>
                <a:moveTo>
                  <a:pt x="97" y="101"/>
                </a:moveTo>
                <a:lnTo>
                  <a:pt x="97" y="101"/>
                </a:lnTo>
                <a:lnTo>
                  <a:pt x="98" y="101"/>
                </a:lnTo>
                <a:lnTo>
                  <a:pt x="99" y="101"/>
                </a:lnTo>
                <a:lnTo>
                  <a:pt x="100" y="101"/>
                </a:lnTo>
                <a:lnTo>
                  <a:pt x="101" y="101"/>
                </a:lnTo>
                <a:lnTo>
                  <a:pt x="102" y="101"/>
                </a:lnTo>
                <a:lnTo>
                  <a:pt x="104" y="102"/>
                </a:lnTo>
                <a:lnTo>
                  <a:pt x="105" y="103"/>
                </a:lnTo>
                <a:lnTo>
                  <a:pt x="107" y="103"/>
                </a:lnTo>
                <a:lnTo>
                  <a:pt x="108" y="104"/>
                </a:lnTo>
                <a:lnTo>
                  <a:pt x="110" y="106"/>
                </a:lnTo>
                <a:lnTo>
                  <a:pt x="111" y="107"/>
                </a:lnTo>
                <a:lnTo>
                  <a:pt x="112" y="109"/>
                </a:lnTo>
                <a:lnTo>
                  <a:pt x="113" y="111"/>
                </a:lnTo>
                <a:lnTo>
                  <a:pt x="114" y="113"/>
                </a:lnTo>
                <a:lnTo>
                  <a:pt x="115" y="116"/>
                </a:lnTo>
                <a:lnTo>
                  <a:pt x="115" y="119"/>
                </a:lnTo>
                <a:lnTo>
                  <a:pt x="115" y="119"/>
                </a:lnTo>
                <a:lnTo>
                  <a:pt x="115" y="120"/>
                </a:lnTo>
                <a:lnTo>
                  <a:pt x="115" y="121"/>
                </a:lnTo>
                <a:lnTo>
                  <a:pt x="115" y="122"/>
                </a:lnTo>
                <a:lnTo>
                  <a:pt x="115" y="124"/>
                </a:lnTo>
                <a:lnTo>
                  <a:pt x="115" y="125"/>
                </a:lnTo>
                <a:lnTo>
                  <a:pt x="115" y="127"/>
                </a:lnTo>
                <a:lnTo>
                  <a:pt x="115" y="129"/>
                </a:lnTo>
                <a:lnTo>
                  <a:pt x="114" y="131"/>
                </a:lnTo>
                <a:lnTo>
                  <a:pt x="114" y="133"/>
                </a:lnTo>
                <a:lnTo>
                  <a:pt x="113" y="135"/>
                </a:lnTo>
                <a:lnTo>
                  <a:pt x="112" y="137"/>
                </a:lnTo>
                <a:lnTo>
                  <a:pt x="112" y="139"/>
                </a:lnTo>
                <a:lnTo>
                  <a:pt x="110" y="141"/>
                </a:lnTo>
                <a:lnTo>
                  <a:pt x="108" y="142"/>
                </a:lnTo>
                <a:lnTo>
                  <a:pt x="107" y="144"/>
                </a:lnTo>
                <a:lnTo>
                  <a:pt x="105" y="145"/>
                </a:lnTo>
                <a:lnTo>
                  <a:pt x="103" y="146"/>
                </a:lnTo>
                <a:lnTo>
                  <a:pt x="101" y="146"/>
                </a:lnTo>
                <a:lnTo>
                  <a:pt x="97" y="147"/>
                </a:lnTo>
                <a:lnTo>
                  <a:pt x="97" y="147"/>
                </a:lnTo>
                <a:lnTo>
                  <a:pt x="94" y="146"/>
                </a:lnTo>
                <a:lnTo>
                  <a:pt x="92" y="146"/>
                </a:lnTo>
                <a:lnTo>
                  <a:pt x="90" y="145"/>
                </a:lnTo>
                <a:lnTo>
                  <a:pt x="88" y="144"/>
                </a:lnTo>
                <a:lnTo>
                  <a:pt x="86" y="142"/>
                </a:lnTo>
                <a:lnTo>
                  <a:pt x="85" y="141"/>
                </a:lnTo>
                <a:lnTo>
                  <a:pt x="83" y="139"/>
                </a:lnTo>
                <a:lnTo>
                  <a:pt x="83" y="137"/>
                </a:lnTo>
                <a:lnTo>
                  <a:pt x="82" y="135"/>
                </a:lnTo>
                <a:lnTo>
                  <a:pt x="81" y="133"/>
                </a:lnTo>
                <a:lnTo>
                  <a:pt x="81" y="131"/>
                </a:lnTo>
                <a:lnTo>
                  <a:pt x="80" y="129"/>
                </a:lnTo>
                <a:lnTo>
                  <a:pt x="80" y="127"/>
                </a:lnTo>
                <a:lnTo>
                  <a:pt x="80" y="125"/>
                </a:lnTo>
                <a:lnTo>
                  <a:pt x="80" y="124"/>
                </a:lnTo>
                <a:lnTo>
                  <a:pt x="80" y="122"/>
                </a:lnTo>
                <a:lnTo>
                  <a:pt x="80" y="121"/>
                </a:lnTo>
                <a:lnTo>
                  <a:pt x="80" y="120"/>
                </a:lnTo>
                <a:lnTo>
                  <a:pt x="80" y="119"/>
                </a:lnTo>
                <a:lnTo>
                  <a:pt x="80" y="119"/>
                </a:lnTo>
                <a:lnTo>
                  <a:pt x="80" y="116"/>
                </a:lnTo>
                <a:lnTo>
                  <a:pt x="81" y="113"/>
                </a:lnTo>
                <a:lnTo>
                  <a:pt x="82" y="111"/>
                </a:lnTo>
                <a:lnTo>
                  <a:pt x="83" y="109"/>
                </a:lnTo>
                <a:lnTo>
                  <a:pt x="84" y="107"/>
                </a:lnTo>
                <a:lnTo>
                  <a:pt x="86" y="106"/>
                </a:lnTo>
                <a:lnTo>
                  <a:pt x="87" y="104"/>
                </a:lnTo>
                <a:lnTo>
                  <a:pt x="89" y="103"/>
                </a:lnTo>
                <a:lnTo>
                  <a:pt x="90" y="103"/>
                </a:lnTo>
                <a:lnTo>
                  <a:pt x="92" y="102"/>
                </a:lnTo>
                <a:lnTo>
                  <a:pt x="93" y="101"/>
                </a:lnTo>
                <a:lnTo>
                  <a:pt x="94" y="101"/>
                </a:lnTo>
                <a:lnTo>
                  <a:pt x="96" y="101"/>
                </a:lnTo>
                <a:lnTo>
                  <a:pt x="96" y="101"/>
                </a:lnTo>
                <a:lnTo>
                  <a:pt x="97" y="101"/>
                </a:lnTo>
                <a:close/>
                <a:moveTo>
                  <a:pt x="157" y="101"/>
                </a:moveTo>
                <a:lnTo>
                  <a:pt x="158" y="101"/>
                </a:lnTo>
                <a:lnTo>
                  <a:pt x="158" y="101"/>
                </a:lnTo>
                <a:lnTo>
                  <a:pt x="159" y="101"/>
                </a:lnTo>
                <a:lnTo>
                  <a:pt x="160" y="101"/>
                </a:lnTo>
                <a:lnTo>
                  <a:pt x="161" y="101"/>
                </a:lnTo>
                <a:lnTo>
                  <a:pt x="162" y="101"/>
                </a:lnTo>
                <a:lnTo>
                  <a:pt x="164" y="102"/>
                </a:lnTo>
                <a:lnTo>
                  <a:pt x="165" y="103"/>
                </a:lnTo>
                <a:lnTo>
                  <a:pt x="167" y="103"/>
                </a:lnTo>
                <a:lnTo>
                  <a:pt x="168" y="104"/>
                </a:lnTo>
                <a:lnTo>
                  <a:pt x="169" y="106"/>
                </a:lnTo>
                <a:lnTo>
                  <a:pt x="171" y="107"/>
                </a:lnTo>
                <a:lnTo>
                  <a:pt x="172" y="109"/>
                </a:lnTo>
                <a:lnTo>
                  <a:pt x="173" y="111"/>
                </a:lnTo>
                <a:lnTo>
                  <a:pt x="174" y="113"/>
                </a:lnTo>
                <a:lnTo>
                  <a:pt x="175" y="116"/>
                </a:lnTo>
                <a:lnTo>
                  <a:pt x="175" y="119"/>
                </a:lnTo>
                <a:lnTo>
                  <a:pt x="175" y="119"/>
                </a:lnTo>
                <a:lnTo>
                  <a:pt x="175" y="120"/>
                </a:lnTo>
                <a:lnTo>
                  <a:pt x="175" y="121"/>
                </a:lnTo>
                <a:lnTo>
                  <a:pt x="175" y="122"/>
                </a:lnTo>
                <a:lnTo>
                  <a:pt x="175" y="124"/>
                </a:lnTo>
                <a:lnTo>
                  <a:pt x="175" y="125"/>
                </a:lnTo>
                <a:lnTo>
                  <a:pt x="175" y="127"/>
                </a:lnTo>
                <a:lnTo>
                  <a:pt x="175" y="129"/>
                </a:lnTo>
                <a:lnTo>
                  <a:pt x="174" y="131"/>
                </a:lnTo>
                <a:lnTo>
                  <a:pt x="174" y="133"/>
                </a:lnTo>
                <a:lnTo>
                  <a:pt x="173" y="135"/>
                </a:lnTo>
                <a:lnTo>
                  <a:pt x="172" y="137"/>
                </a:lnTo>
                <a:lnTo>
                  <a:pt x="172" y="139"/>
                </a:lnTo>
                <a:lnTo>
                  <a:pt x="170" y="141"/>
                </a:lnTo>
                <a:lnTo>
                  <a:pt x="169" y="142"/>
                </a:lnTo>
                <a:lnTo>
                  <a:pt x="167" y="144"/>
                </a:lnTo>
                <a:lnTo>
                  <a:pt x="165" y="145"/>
                </a:lnTo>
                <a:lnTo>
                  <a:pt x="163" y="146"/>
                </a:lnTo>
                <a:lnTo>
                  <a:pt x="161" y="146"/>
                </a:lnTo>
                <a:lnTo>
                  <a:pt x="158" y="147"/>
                </a:lnTo>
                <a:lnTo>
                  <a:pt x="158" y="147"/>
                </a:lnTo>
                <a:lnTo>
                  <a:pt x="154" y="146"/>
                </a:lnTo>
                <a:lnTo>
                  <a:pt x="152" y="146"/>
                </a:lnTo>
                <a:lnTo>
                  <a:pt x="150" y="145"/>
                </a:lnTo>
                <a:lnTo>
                  <a:pt x="148" y="144"/>
                </a:lnTo>
                <a:lnTo>
                  <a:pt x="147" y="142"/>
                </a:lnTo>
                <a:lnTo>
                  <a:pt x="145" y="141"/>
                </a:lnTo>
                <a:lnTo>
                  <a:pt x="143" y="139"/>
                </a:lnTo>
                <a:lnTo>
                  <a:pt x="143" y="137"/>
                </a:lnTo>
                <a:lnTo>
                  <a:pt x="142" y="135"/>
                </a:lnTo>
                <a:lnTo>
                  <a:pt x="142" y="133"/>
                </a:lnTo>
                <a:lnTo>
                  <a:pt x="141" y="131"/>
                </a:lnTo>
                <a:lnTo>
                  <a:pt x="140" y="129"/>
                </a:lnTo>
                <a:lnTo>
                  <a:pt x="140" y="127"/>
                </a:lnTo>
                <a:lnTo>
                  <a:pt x="140" y="125"/>
                </a:lnTo>
                <a:lnTo>
                  <a:pt x="140" y="124"/>
                </a:lnTo>
                <a:lnTo>
                  <a:pt x="140" y="122"/>
                </a:lnTo>
                <a:lnTo>
                  <a:pt x="140" y="121"/>
                </a:lnTo>
                <a:lnTo>
                  <a:pt x="140" y="120"/>
                </a:lnTo>
                <a:lnTo>
                  <a:pt x="140" y="119"/>
                </a:lnTo>
                <a:lnTo>
                  <a:pt x="140" y="119"/>
                </a:lnTo>
                <a:lnTo>
                  <a:pt x="140" y="116"/>
                </a:lnTo>
                <a:lnTo>
                  <a:pt x="141" y="113"/>
                </a:lnTo>
                <a:lnTo>
                  <a:pt x="142" y="111"/>
                </a:lnTo>
                <a:lnTo>
                  <a:pt x="143" y="109"/>
                </a:lnTo>
                <a:lnTo>
                  <a:pt x="144" y="107"/>
                </a:lnTo>
                <a:lnTo>
                  <a:pt x="146" y="106"/>
                </a:lnTo>
                <a:lnTo>
                  <a:pt x="147" y="104"/>
                </a:lnTo>
                <a:lnTo>
                  <a:pt x="149" y="103"/>
                </a:lnTo>
                <a:lnTo>
                  <a:pt x="150" y="103"/>
                </a:lnTo>
                <a:lnTo>
                  <a:pt x="151" y="102"/>
                </a:lnTo>
                <a:lnTo>
                  <a:pt x="153" y="101"/>
                </a:lnTo>
                <a:lnTo>
                  <a:pt x="154" y="101"/>
                </a:lnTo>
                <a:lnTo>
                  <a:pt x="156" y="101"/>
                </a:lnTo>
                <a:lnTo>
                  <a:pt x="156" y="101"/>
                </a:lnTo>
                <a:lnTo>
                  <a:pt x="157" y="101"/>
                </a:lnTo>
                <a:close/>
                <a:moveTo>
                  <a:pt x="217" y="101"/>
                </a:moveTo>
                <a:lnTo>
                  <a:pt x="218" y="101"/>
                </a:lnTo>
                <a:lnTo>
                  <a:pt x="218" y="101"/>
                </a:lnTo>
                <a:lnTo>
                  <a:pt x="219" y="101"/>
                </a:lnTo>
                <a:lnTo>
                  <a:pt x="219" y="101"/>
                </a:lnTo>
                <a:lnTo>
                  <a:pt x="221" y="101"/>
                </a:lnTo>
                <a:lnTo>
                  <a:pt x="222" y="101"/>
                </a:lnTo>
                <a:lnTo>
                  <a:pt x="224" y="102"/>
                </a:lnTo>
                <a:lnTo>
                  <a:pt x="225" y="103"/>
                </a:lnTo>
                <a:lnTo>
                  <a:pt x="227" y="103"/>
                </a:lnTo>
                <a:lnTo>
                  <a:pt x="228" y="104"/>
                </a:lnTo>
                <a:lnTo>
                  <a:pt x="229" y="106"/>
                </a:lnTo>
                <a:lnTo>
                  <a:pt x="231" y="107"/>
                </a:lnTo>
                <a:lnTo>
                  <a:pt x="232" y="109"/>
                </a:lnTo>
                <a:lnTo>
                  <a:pt x="233" y="111"/>
                </a:lnTo>
                <a:lnTo>
                  <a:pt x="234" y="113"/>
                </a:lnTo>
                <a:lnTo>
                  <a:pt x="235" y="116"/>
                </a:lnTo>
                <a:lnTo>
                  <a:pt x="235" y="119"/>
                </a:lnTo>
                <a:lnTo>
                  <a:pt x="235" y="119"/>
                </a:lnTo>
                <a:lnTo>
                  <a:pt x="235" y="120"/>
                </a:lnTo>
                <a:lnTo>
                  <a:pt x="235" y="121"/>
                </a:lnTo>
                <a:lnTo>
                  <a:pt x="235" y="122"/>
                </a:lnTo>
                <a:lnTo>
                  <a:pt x="235" y="124"/>
                </a:lnTo>
                <a:lnTo>
                  <a:pt x="235" y="125"/>
                </a:lnTo>
                <a:lnTo>
                  <a:pt x="235" y="127"/>
                </a:lnTo>
                <a:lnTo>
                  <a:pt x="235" y="129"/>
                </a:lnTo>
                <a:lnTo>
                  <a:pt x="234" y="131"/>
                </a:lnTo>
                <a:lnTo>
                  <a:pt x="234" y="133"/>
                </a:lnTo>
                <a:lnTo>
                  <a:pt x="234" y="135"/>
                </a:lnTo>
                <a:lnTo>
                  <a:pt x="232" y="137"/>
                </a:lnTo>
                <a:lnTo>
                  <a:pt x="232" y="139"/>
                </a:lnTo>
                <a:lnTo>
                  <a:pt x="230" y="141"/>
                </a:lnTo>
                <a:lnTo>
                  <a:pt x="229" y="142"/>
                </a:lnTo>
                <a:lnTo>
                  <a:pt x="227" y="144"/>
                </a:lnTo>
                <a:lnTo>
                  <a:pt x="226" y="145"/>
                </a:lnTo>
                <a:lnTo>
                  <a:pt x="223" y="146"/>
                </a:lnTo>
                <a:lnTo>
                  <a:pt x="221" y="146"/>
                </a:lnTo>
                <a:lnTo>
                  <a:pt x="218" y="147"/>
                </a:lnTo>
                <a:lnTo>
                  <a:pt x="218" y="147"/>
                </a:lnTo>
                <a:lnTo>
                  <a:pt x="214" y="146"/>
                </a:lnTo>
                <a:lnTo>
                  <a:pt x="212" y="146"/>
                </a:lnTo>
                <a:lnTo>
                  <a:pt x="210" y="145"/>
                </a:lnTo>
                <a:lnTo>
                  <a:pt x="208" y="144"/>
                </a:lnTo>
                <a:lnTo>
                  <a:pt x="206" y="142"/>
                </a:lnTo>
                <a:lnTo>
                  <a:pt x="205" y="141"/>
                </a:lnTo>
                <a:lnTo>
                  <a:pt x="203" y="139"/>
                </a:lnTo>
                <a:lnTo>
                  <a:pt x="203" y="137"/>
                </a:lnTo>
                <a:lnTo>
                  <a:pt x="202" y="135"/>
                </a:lnTo>
                <a:lnTo>
                  <a:pt x="201" y="133"/>
                </a:lnTo>
                <a:lnTo>
                  <a:pt x="201" y="131"/>
                </a:lnTo>
                <a:lnTo>
                  <a:pt x="200" y="129"/>
                </a:lnTo>
                <a:lnTo>
                  <a:pt x="200" y="127"/>
                </a:lnTo>
                <a:lnTo>
                  <a:pt x="200" y="125"/>
                </a:lnTo>
                <a:lnTo>
                  <a:pt x="200" y="124"/>
                </a:lnTo>
                <a:lnTo>
                  <a:pt x="200" y="122"/>
                </a:lnTo>
                <a:lnTo>
                  <a:pt x="200" y="121"/>
                </a:lnTo>
                <a:lnTo>
                  <a:pt x="200" y="120"/>
                </a:lnTo>
                <a:lnTo>
                  <a:pt x="200" y="119"/>
                </a:lnTo>
                <a:lnTo>
                  <a:pt x="200" y="119"/>
                </a:lnTo>
                <a:lnTo>
                  <a:pt x="200" y="116"/>
                </a:lnTo>
                <a:lnTo>
                  <a:pt x="201" y="113"/>
                </a:lnTo>
                <a:lnTo>
                  <a:pt x="202" y="111"/>
                </a:lnTo>
                <a:lnTo>
                  <a:pt x="203" y="109"/>
                </a:lnTo>
                <a:lnTo>
                  <a:pt x="204" y="107"/>
                </a:lnTo>
                <a:lnTo>
                  <a:pt x="206" y="106"/>
                </a:lnTo>
                <a:lnTo>
                  <a:pt x="207" y="104"/>
                </a:lnTo>
                <a:lnTo>
                  <a:pt x="208" y="103"/>
                </a:lnTo>
                <a:lnTo>
                  <a:pt x="210" y="103"/>
                </a:lnTo>
                <a:lnTo>
                  <a:pt x="211" y="102"/>
                </a:lnTo>
                <a:lnTo>
                  <a:pt x="213" y="101"/>
                </a:lnTo>
                <a:lnTo>
                  <a:pt x="214" y="101"/>
                </a:lnTo>
                <a:lnTo>
                  <a:pt x="216" y="101"/>
                </a:lnTo>
                <a:lnTo>
                  <a:pt x="216" y="101"/>
                </a:lnTo>
                <a:lnTo>
                  <a:pt x="217" y="101"/>
                </a:lnTo>
                <a:close/>
                <a:moveTo>
                  <a:pt x="38" y="153"/>
                </a:moveTo>
                <a:lnTo>
                  <a:pt x="38" y="153"/>
                </a:lnTo>
                <a:lnTo>
                  <a:pt x="39" y="153"/>
                </a:lnTo>
                <a:lnTo>
                  <a:pt x="39" y="153"/>
                </a:lnTo>
                <a:lnTo>
                  <a:pt x="40" y="153"/>
                </a:lnTo>
                <a:lnTo>
                  <a:pt x="41" y="154"/>
                </a:lnTo>
                <a:lnTo>
                  <a:pt x="42" y="154"/>
                </a:lnTo>
                <a:lnTo>
                  <a:pt x="42" y="155"/>
                </a:lnTo>
                <a:lnTo>
                  <a:pt x="42" y="156"/>
                </a:lnTo>
                <a:lnTo>
                  <a:pt x="42" y="157"/>
                </a:lnTo>
                <a:lnTo>
                  <a:pt x="42" y="158"/>
                </a:lnTo>
                <a:lnTo>
                  <a:pt x="42" y="160"/>
                </a:lnTo>
                <a:lnTo>
                  <a:pt x="40" y="161"/>
                </a:lnTo>
                <a:lnTo>
                  <a:pt x="39" y="164"/>
                </a:lnTo>
                <a:lnTo>
                  <a:pt x="44" y="175"/>
                </a:lnTo>
                <a:lnTo>
                  <a:pt x="50" y="153"/>
                </a:lnTo>
                <a:lnTo>
                  <a:pt x="51" y="153"/>
                </a:lnTo>
                <a:lnTo>
                  <a:pt x="52" y="153"/>
                </a:lnTo>
                <a:lnTo>
                  <a:pt x="53" y="154"/>
                </a:lnTo>
                <a:lnTo>
                  <a:pt x="55" y="154"/>
                </a:lnTo>
                <a:lnTo>
                  <a:pt x="56" y="156"/>
                </a:lnTo>
                <a:lnTo>
                  <a:pt x="58" y="156"/>
                </a:lnTo>
                <a:lnTo>
                  <a:pt x="61" y="157"/>
                </a:lnTo>
                <a:lnTo>
                  <a:pt x="63" y="159"/>
                </a:lnTo>
                <a:lnTo>
                  <a:pt x="65" y="160"/>
                </a:lnTo>
                <a:lnTo>
                  <a:pt x="67" y="162"/>
                </a:lnTo>
                <a:lnTo>
                  <a:pt x="70" y="160"/>
                </a:lnTo>
                <a:lnTo>
                  <a:pt x="72" y="159"/>
                </a:lnTo>
                <a:lnTo>
                  <a:pt x="74" y="157"/>
                </a:lnTo>
                <a:lnTo>
                  <a:pt x="77" y="156"/>
                </a:lnTo>
                <a:lnTo>
                  <a:pt x="78" y="156"/>
                </a:lnTo>
                <a:lnTo>
                  <a:pt x="80" y="154"/>
                </a:lnTo>
                <a:lnTo>
                  <a:pt x="82" y="154"/>
                </a:lnTo>
                <a:lnTo>
                  <a:pt x="83" y="153"/>
                </a:lnTo>
                <a:lnTo>
                  <a:pt x="84" y="153"/>
                </a:lnTo>
                <a:lnTo>
                  <a:pt x="84" y="153"/>
                </a:lnTo>
                <a:lnTo>
                  <a:pt x="91" y="175"/>
                </a:lnTo>
                <a:lnTo>
                  <a:pt x="95" y="164"/>
                </a:lnTo>
                <a:lnTo>
                  <a:pt x="94" y="161"/>
                </a:lnTo>
                <a:lnTo>
                  <a:pt x="93" y="160"/>
                </a:lnTo>
                <a:lnTo>
                  <a:pt x="93" y="158"/>
                </a:lnTo>
                <a:lnTo>
                  <a:pt x="93" y="157"/>
                </a:lnTo>
                <a:lnTo>
                  <a:pt x="93" y="156"/>
                </a:lnTo>
                <a:lnTo>
                  <a:pt x="93" y="155"/>
                </a:lnTo>
                <a:lnTo>
                  <a:pt x="93" y="154"/>
                </a:lnTo>
                <a:lnTo>
                  <a:pt x="94" y="154"/>
                </a:lnTo>
                <a:lnTo>
                  <a:pt x="94" y="154"/>
                </a:lnTo>
                <a:lnTo>
                  <a:pt x="95" y="153"/>
                </a:lnTo>
                <a:lnTo>
                  <a:pt x="96" y="153"/>
                </a:lnTo>
                <a:lnTo>
                  <a:pt x="96" y="153"/>
                </a:lnTo>
                <a:lnTo>
                  <a:pt x="97" y="153"/>
                </a:lnTo>
                <a:lnTo>
                  <a:pt x="97" y="153"/>
                </a:lnTo>
                <a:lnTo>
                  <a:pt x="97" y="153"/>
                </a:lnTo>
                <a:lnTo>
                  <a:pt x="98" y="153"/>
                </a:lnTo>
                <a:lnTo>
                  <a:pt x="99" y="153"/>
                </a:lnTo>
                <a:lnTo>
                  <a:pt x="99" y="153"/>
                </a:lnTo>
                <a:lnTo>
                  <a:pt x="100" y="153"/>
                </a:lnTo>
                <a:lnTo>
                  <a:pt x="101" y="154"/>
                </a:lnTo>
                <a:lnTo>
                  <a:pt x="101" y="154"/>
                </a:lnTo>
                <a:lnTo>
                  <a:pt x="102" y="155"/>
                </a:lnTo>
                <a:lnTo>
                  <a:pt x="102" y="156"/>
                </a:lnTo>
                <a:lnTo>
                  <a:pt x="102" y="157"/>
                </a:lnTo>
                <a:lnTo>
                  <a:pt x="102" y="158"/>
                </a:lnTo>
                <a:lnTo>
                  <a:pt x="102" y="160"/>
                </a:lnTo>
                <a:lnTo>
                  <a:pt x="101" y="161"/>
                </a:lnTo>
                <a:lnTo>
                  <a:pt x="99" y="164"/>
                </a:lnTo>
                <a:lnTo>
                  <a:pt x="104" y="175"/>
                </a:lnTo>
                <a:lnTo>
                  <a:pt x="110" y="153"/>
                </a:lnTo>
                <a:lnTo>
                  <a:pt x="111" y="153"/>
                </a:lnTo>
                <a:lnTo>
                  <a:pt x="112" y="153"/>
                </a:lnTo>
                <a:lnTo>
                  <a:pt x="113" y="154"/>
                </a:lnTo>
                <a:lnTo>
                  <a:pt x="114" y="154"/>
                </a:lnTo>
                <a:lnTo>
                  <a:pt x="116" y="156"/>
                </a:lnTo>
                <a:lnTo>
                  <a:pt x="118" y="156"/>
                </a:lnTo>
                <a:lnTo>
                  <a:pt x="120" y="157"/>
                </a:lnTo>
                <a:lnTo>
                  <a:pt x="123" y="159"/>
                </a:lnTo>
                <a:lnTo>
                  <a:pt x="125" y="160"/>
                </a:lnTo>
                <a:lnTo>
                  <a:pt x="127" y="162"/>
                </a:lnTo>
                <a:lnTo>
                  <a:pt x="129" y="160"/>
                </a:lnTo>
                <a:lnTo>
                  <a:pt x="132" y="159"/>
                </a:lnTo>
                <a:lnTo>
                  <a:pt x="134" y="157"/>
                </a:lnTo>
                <a:lnTo>
                  <a:pt x="137" y="156"/>
                </a:lnTo>
                <a:lnTo>
                  <a:pt x="139" y="156"/>
                </a:lnTo>
                <a:lnTo>
                  <a:pt x="140" y="154"/>
                </a:lnTo>
                <a:lnTo>
                  <a:pt x="142" y="154"/>
                </a:lnTo>
                <a:lnTo>
                  <a:pt x="143" y="153"/>
                </a:lnTo>
                <a:lnTo>
                  <a:pt x="144" y="153"/>
                </a:lnTo>
                <a:lnTo>
                  <a:pt x="144" y="153"/>
                </a:lnTo>
                <a:lnTo>
                  <a:pt x="151" y="175"/>
                </a:lnTo>
                <a:lnTo>
                  <a:pt x="155" y="164"/>
                </a:lnTo>
                <a:lnTo>
                  <a:pt x="154" y="161"/>
                </a:lnTo>
                <a:lnTo>
                  <a:pt x="153" y="160"/>
                </a:lnTo>
                <a:lnTo>
                  <a:pt x="153" y="158"/>
                </a:lnTo>
                <a:lnTo>
                  <a:pt x="152" y="157"/>
                </a:lnTo>
                <a:lnTo>
                  <a:pt x="152" y="156"/>
                </a:lnTo>
                <a:lnTo>
                  <a:pt x="153" y="155"/>
                </a:lnTo>
                <a:lnTo>
                  <a:pt x="153" y="154"/>
                </a:lnTo>
                <a:lnTo>
                  <a:pt x="154" y="154"/>
                </a:lnTo>
                <a:lnTo>
                  <a:pt x="154" y="154"/>
                </a:lnTo>
                <a:lnTo>
                  <a:pt x="155" y="153"/>
                </a:lnTo>
                <a:lnTo>
                  <a:pt x="156" y="153"/>
                </a:lnTo>
                <a:lnTo>
                  <a:pt x="156" y="153"/>
                </a:lnTo>
                <a:lnTo>
                  <a:pt x="157" y="153"/>
                </a:lnTo>
                <a:lnTo>
                  <a:pt x="157" y="153"/>
                </a:lnTo>
                <a:lnTo>
                  <a:pt x="158" y="153"/>
                </a:lnTo>
                <a:lnTo>
                  <a:pt x="158" y="153"/>
                </a:lnTo>
                <a:lnTo>
                  <a:pt x="159" y="153"/>
                </a:lnTo>
                <a:lnTo>
                  <a:pt x="159" y="153"/>
                </a:lnTo>
                <a:lnTo>
                  <a:pt x="160" y="153"/>
                </a:lnTo>
                <a:lnTo>
                  <a:pt x="161" y="154"/>
                </a:lnTo>
                <a:lnTo>
                  <a:pt x="161" y="154"/>
                </a:lnTo>
                <a:lnTo>
                  <a:pt x="162" y="155"/>
                </a:lnTo>
                <a:lnTo>
                  <a:pt x="162" y="156"/>
                </a:lnTo>
                <a:lnTo>
                  <a:pt x="162" y="157"/>
                </a:lnTo>
                <a:lnTo>
                  <a:pt x="162" y="158"/>
                </a:lnTo>
                <a:lnTo>
                  <a:pt x="161" y="160"/>
                </a:lnTo>
                <a:lnTo>
                  <a:pt x="161" y="161"/>
                </a:lnTo>
                <a:lnTo>
                  <a:pt x="159" y="164"/>
                </a:lnTo>
                <a:lnTo>
                  <a:pt x="163" y="175"/>
                </a:lnTo>
                <a:lnTo>
                  <a:pt x="170" y="153"/>
                </a:lnTo>
                <a:lnTo>
                  <a:pt x="170" y="153"/>
                </a:lnTo>
                <a:lnTo>
                  <a:pt x="172" y="153"/>
                </a:lnTo>
                <a:lnTo>
                  <a:pt x="173" y="154"/>
                </a:lnTo>
                <a:lnTo>
                  <a:pt x="174" y="154"/>
                </a:lnTo>
                <a:lnTo>
                  <a:pt x="176" y="156"/>
                </a:lnTo>
                <a:lnTo>
                  <a:pt x="178" y="156"/>
                </a:lnTo>
                <a:lnTo>
                  <a:pt x="180" y="157"/>
                </a:lnTo>
                <a:lnTo>
                  <a:pt x="183" y="159"/>
                </a:lnTo>
                <a:lnTo>
                  <a:pt x="185" y="160"/>
                </a:lnTo>
                <a:lnTo>
                  <a:pt x="187" y="162"/>
                </a:lnTo>
                <a:lnTo>
                  <a:pt x="189" y="160"/>
                </a:lnTo>
                <a:lnTo>
                  <a:pt x="192" y="159"/>
                </a:lnTo>
                <a:lnTo>
                  <a:pt x="194" y="157"/>
                </a:lnTo>
                <a:lnTo>
                  <a:pt x="196" y="156"/>
                </a:lnTo>
                <a:lnTo>
                  <a:pt x="198" y="156"/>
                </a:lnTo>
                <a:lnTo>
                  <a:pt x="200" y="154"/>
                </a:lnTo>
                <a:lnTo>
                  <a:pt x="202" y="154"/>
                </a:lnTo>
                <a:lnTo>
                  <a:pt x="203" y="153"/>
                </a:lnTo>
                <a:lnTo>
                  <a:pt x="203" y="153"/>
                </a:lnTo>
                <a:lnTo>
                  <a:pt x="204" y="153"/>
                </a:lnTo>
                <a:lnTo>
                  <a:pt x="211" y="175"/>
                </a:lnTo>
                <a:lnTo>
                  <a:pt x="215" y="164"/>
                </a:lnTo>
                <a:lnTo>
                  <a:pt x="214" y="161"/>
                </a:lnTo>
                <a:lnTo>
                  <a:pt x="213" y="160"/>
                </a:lnTo>
                <a:lnTo>
                  <a:pt x="212" y="158"/>
                </a:lnTo>
                <a:lnTo>
                  <a:pt x="212" y="157"/>
                </a:lnTo>
                <a:lnTo>
                  <a:pt x="212" y="156"/>
                </a:lnTo>
                <a:lnTo>
                  <a:pt x="212" y="155"/>
                </a:lnTo>
                <a:lnTo>
                  <a:pt x="213" y="154"/>
                </a:lnTo>
                <a:lnTo>
                  <a:pt x="213" y="154"/>
                </a:lnTo>
                <a:lnTo>
                  <a:pt x="214" y="154"/>
                </a:lnTo>
                <a:lnTo>
                  <a:pt x="215" y="153"/>
                </a:lnTo>
                <a:lnTo>
                  <a:pt x="216" y="153"/>
                </a:lnTo>
                <a:lnTo>
                  <a:pt x="216" y="153"/>
                </a:lnTo>
                <a:lnTo>
                  <a:pt x="217" y="153"/>
                </a:lnTo>
                <a:lnTo>
                  <a:pt x="217" y="153"/>
                </a:lnTo>
                <a:lnTo>
                  <a:pt x="218" y="153"/>
                </a:lnTo>
                <a:lnTo>
                  <a:pt x="218" y="153"/>
                </a:lnTo>
                <a:lnTo>
                  <a:pt x="219" y="153"/>
                </a:lnTo>
                <a:lnTo>
                  <a:pt x="219" y="153"/>
                </a:lnTo>
                <a:lnTo>
                  <a:pt x="220" y="153"/>
                </a:lnTo>
                <a:lnTo>
                  <a:pt x="221" y="154"/>
                </a:lnTo>
                <a:lnTo>
                  <a:pt x="221" y="154"/>
                </a:lnTo>
                <a:lnTo>
                  <a:pt x="222" y="155"/>
                </a:lnTo>
                <a:lnTo>
                  <a:pt x="222" y="156"/>
                </a:lnTo>
                <a:lnTo>
                  <a:pt x="222" y="157"/>
                </a:lnTo>
                <a:lnTo>
                  <a:pt x="222" y="158"/>
                </a:lnTo>
                <a:lnTo>
                  <a:pt x="221" y="160"/>
                </a:lnTo>
                <a:lnTo>
                  <a:pt x="221" y="161"/>
                </a:lnTo>
                <a:lnTo>
                  <a:pt x="219" y="164"/>
                </a:lnTo>
                <a:lnTo>
                  <a:pt x="223" y="175"/>
                </a:lnTo>
                <a:lnTo>
                  <a:pt x="230" y="153"/>
                </a:lnTo>
                <a:lnTo>
                  <a:pt x="230" y="153"/>
                </a:lnTo>
                <a:lnTo>
                  <a:pt x="231" y="153"/>
                </a:lnTo>
                <a:lnTo>
                  <a:pt x="232" y="154"/>
                </a:lnTo>
                <a:lnTo>
                  <a:pt x="234" y="154"/>
                </a:lnTo>
                <a:lnTo>
                  <a:pt x="236" y="156"/>
                </a:lnTo>
                <a:lnTo>
                  <a:pt x="238" y="156"/>
                </a:lnTo>
                <a:lnTo>
                  <a:pt x="240" y="157"/>
                </a:lnTo>
                <a:lnTo>
                  <a:pt x="242" y="159"/>
                </a:lnTo>
                <a:lnTo>
                  <a:pt x="245" y="160"/>
                </a:lnTo>
                <a:lnTo>
                  <a:pt x="247" y="162"/>
                </a:lnTo>
                <a:lnTo>
                  <a:pt x="248" y="163"/>
                </a:lnTo>
                <a:lnTo>
                  <a:pt x="249" y="164"/>
                </a:lnTo>
                <a:lnTo>
                  <a:pt x="251" y="165"/>
                </a:lnTo>
                <a:lnTo>
                  <a:pt x="251" y="166"/>
                </a:lnTo>
                <a:lnTo>
                  <a:pt x="253" y="167"/>
                </a:lnTo>
                <a:lnTo>
                  <a:pt x="253" y="169"/>
                </a:lnTo>
                <a:lnTo>
                  <a:pt x="253" y="171"/>
                </a:lnTo>
                <a:lnTo>
                  <a:pt x="254" y="173"/>
                </a:lnTo>
                <a:lnTo>
                  <a:pt x="254" y="176"/>
                </a:lnTo>
                <a:lnTo>
                  <a:pt x="254" y="178"/>
                </a:lnTo>
                <a:lnTo>
                  <a:pt x="254" y="181"/>
                </a:lnTo>
                <a:lnTo>
                  <a:pt x="254" y="185"/>
                </a:lnTo>
                <a:lnTo>
                  <a:pt x="254" y="188"/>
                </a:lnTo>
                <a:lnTo>
                  <a:pt x="254" y="191"/>
                </a:lnTo>
                <a:lnTo>
                  <a:pt x="253" y="194"/>
                </a:lnTo>
                <a:lnTo>
                  <a:pt x="253" y="197"/>
                </a:lnTo>
                <a:lnTo>
                  <a:pt x="253" y="199"/>
                </a:lnTo>
                <a:lnTo>
                  <a:pt x="253" y="202"/>
                </a:lnTo>
                <a:lnTo>
                  <a:pt x="252" y="204"/>
                </a:lnTo>
                <a:lnTo>
                  <a:pt x="251" y="206"/>
                </a:lnTo>
                <a:lnTo>
                  <a:pt x="250" y="208"/>
                </a:lnTo>
                <a:lnTo>
                  <a:pt x="249" y="210"/>
                </a:lnTo>
                <a:lnTo>
                  <a:pt x="248" y="212"/>
                </a:lnTo>
                <a:lnTo>
                  <a:pt x="248" y="215"/>
                </a:lnTo>
                <a:lnTo>
                  <a:pt x="246" y="217"/>
                </a:lnTo>
                <a:lnTo>
                  <a:pt x="246" y="219"/>
                </a:lnTo>
                <a:lnTo>
                  <a:pt x="245" y="220"/>
                </a:lnTo>
                <a:lnTo>
                  <a:pt x="244" y="222"/>
                </a:lnTo>
                <a:lnTo>
                  <a:pt x="243" y="223"/>
                </a:lnTo>
                <a:lnTo>
                  <a:pt x="243" y="225"/>
                </a:lnTo>
                <a:lnTo>
                  <a:pt x="242" y="225"/>
                </a:lnTo>
                <a:lnTo>
                  <a:pt x="242" y="225"/>
                </a:lnTo>
                <a:lnTo>
                  <a:pt x="241" y="228"/>
                </a:lnTo>
                <a:lnTo>
                  <a:pt x="240" y="232"/>
                </a:lnTo>
                <a:lnTo>
                  <a:pt x="240" y="236"/>
                </a:lnTo>
                <a:lnTo>
                  <a:pt x="230" y="325"/>
                </a:lnTo>
                <a:lnTo>
                  <a:pt x="230" y="327"/>
                </a:lnTo>
                <a:lnTo>
                  <a:pt x="229" y="328"/>
                </a:lnTo>
                <a:lnTo>
                  <a:pt x="228" y="329"/>
                </a:lnTo>
                <a:lnTo>
                  <a:pt x="227" y="330"/>
                </a:lnTo>
                <a:lnTo>
                  <a:pt x="225" y="330"/>
                </a:lnTo>
                <a:lnTo>
                  <a:pt x="209" y="330"/>
                </a:lnTo>
                <a:lnTo>
                  <a:pt x="208" y="330"/>
                </a:lnTo>
                <a:lnTo>
                  <a:pt x="206" y="329"/>
                </a:lnTo>
                <a:lnTo>
                  <a:pt x="205" y="328"/>
                </a:lnTo>
                <a:lnTo>
                  <a:pt x="204" y="327"/>
                </a:lnTo>
                <a:lnTo>
                  <a:pt x="203" y="325"/>
                </a:lnTo>
                <a:lnTo>
                  <a:pt x="195" y="236"/>
                </a:lnTo>
                <a:lnTo>
                  <a:pt x="194" y="232"/>
                </a:lnTo>
                <a:lnTo>
                  <a:pt x="193" y="228"/>
                </a:lnTo>
                <a:lnTo>
                  <a:pt x="192" y="225"/>
                </a:lnTo>
                <a:lnTo>
                  <a:pt x="192" y="225"/>
                </a:lnTo>
                <a:lnTo>
                  <a:pt x="192" y="225"/>
                </a:lnTo>
                <a:lnTo>
                  <a:pt x="191" y="223"/>
                </a:lnTo>
                <a:lnTo>
                  <a:pt x="191" y="222"/>
                </a:lnTo>
                <a:lnTo>
                  <a:pt x="189" y="221"/>
                </a:lnTo>
                <a:lnTo>
                  <a:pt x="189" y="220"/>
                </a:lnTo>
                <a:lnTo>
                  <a:pt x="188" y="217"/>
                </a:lnTo>
                <a:lnTo>
                  <a:pt x="187" y="215"/>
                </a:lnTo>
                <a:lnTo>
                  <a:pt x="186" y="217"/>
                </a:lnTo>
                <a:lnTo>
                  <a:pt x="185" y="220"/>
                </a:lnTo>
                <a:lnTo>
                  <a:pt x="184" y="221"/>
                </a:lnTo>
                <a:lnTo>
                  <a:pt x="184" y="222"/>
                </a:lnTo>
                <a:lnTo>
                  <a:pt x="183" y="223"/>
                </a:lnTo>
                <a:lnTo>
                  <a:pt x="183" y="225"/>
                </a:lnTo>
                <a:lnTo>
                  <a:pt x="182" y="225"/>
                </a:lnTo>
                <a:lnTo>
                  <a:pt x="182" y="225"/>
                </a:lnTo>
                <a:lnTo>
                  <a:pt x="181" y="228"/>
                </a:lnTo>
                <a:lnTo>
                  <a:pt x="180" y="232"/>
                </a:lnTo>
                <a:lnTo>
                  <a:pt x="180" y="236"/>
                </a:lnTo>
                <a:lnTo>
                  <a:pt x="170" y="325"/>
                </a:lnTo>
                <a:lnTo>
                  <a:pt x="170" y="327"/>
                </a:lnTo>
                <a:lnTo>
                  <a:pt x="169" y="328"/>
                </a:lnTo>
                <a:lnTo>
                  <a:pt x="168" y="329"/>
                </a:lnTo>
                <a:lnTo>
                  <a:pt x="167" y="330"/>
                </a:lnTo>
                <a:lnTo>
                  <a:pt x="165" y="330"/>
                </a:lnTo>
                <a:lnTo>
                  <a:pt x="150" y="330"/>
                </a:lnTo>
                <a:lnTo>
                  <a:pt x="148" y="330"/>
                </a:lnTo>
                <a:lnTo>
                  <a:pt x="146" y="329"/>
                </a:lnTo>
                <a:lnTo>
                  <a:pt x="145" y="328"/>
                </a:lnTo>
                <a:lnTo>
                  <a:pt x="144" y="327"/>
                </a:lnTo>
                <a:lnTo>
                  <a:pt x="144" y="325"/>
                </a:lnTo>
                <a:lnTo>
                  <a:pt x="135" y="236"/>
                </a:lnTo>
                <a:lnTo>
                  <a:pt x="134" y="232"/>
                </a:lnTo>
                <a:lnTo>
                  <a:pt x="134" y="228"/>
                </a:lnTo>
                <a:lnTo>
                  <a:pt x="132" y="225"/>
                </a:lnTo>
                <a:lnTo>
                  <a:pt x="132" y="225"/>
                </a:lnTo>
                <a:lnTo>
                  <a:pt x="132" y="225"/>
                </a:lnTo>
                <a:lnTo>
                  <a:pt x="131" y="223"/>
                </a:lnTo>
                <a:lnTo>
                  <a:pt x="131" y="222"/>
                </a:lnTo>
                <a:lnTo>
                  <a:pt x="130" y="221"/>
                </a:lnTo>
                <a:lnTo>
                  <a:pt x="129" y="220"/>
                </a:lnTo>
                <a:lnTo>
                  <a:pt x="128" y="217"/>
                </a:lnTo>
                <a:lnTo>
                  <a:pt x="127" y="215"/>
                </a:lnTo>
                <a:lnTo>
                  <a:pt x="126" y="217"/>
                </a:lnTo>
                <a:lnTo>
                  <a:pt x="126" y="220"/>
                </a:lnTo>
                <a:lnTo>
                  <a:pt x="124" y="221"/>
                </a:lnTo>
                <a:lnTo>
                  <a:pt x="124" y="222"/>
                </a:lnTo>
                <a:lnTo>
                  <a:pt x="123" y="223"/>
                </a:lnTo>
                <a:lnTo>
                  <a:pt x="123" y="225"/>
                </a:lnTo>
                <a:lnTo>
                  <a:pt x="123" y="225"/>
                </a:lnTo>
                <a:lnTo>
                  <a:pt x="123" y="225"/>
                </a:lnTo>
                <a:lnTo>
                  <a:pt x="121" y="228"/>
                </a:lnTo>
                <a:lnTo>
                  <a:pt x="120" y="232"/>
                </a:lnTo>
                <a:lnTo>
                  <a:pt x="119" y="236"/>
                </a:lnTo>
                <a:lnTo>
                  <a:pt x="110" y="325"/>
                </a:lnTo>
                <a:lnTo>
                  <a:pt x="110" y="327"/>
                </a:lnTo>
                <a:lnTo>
                  <a:pt x="109" y="328"/>
                </a:lnTo>
                <a:lnTo>
                  <a:pt x="108" y="329"/>
                </a:lnTo>
                <a:lnTo>
                  <a:pt x="107" y="330"/>
                </a:lnTo>
                <a:lnTo>
                  <a:pt x="105" y="330"/>
                </a:lnTo>
                <a:lnTo>
                  <a:pt x="89" y="330"/>
                </a:lnTo>
                <a:lnTo>
                  <a:pt x="88" y="330"/>
                </a:lnTo>
                <a:lnTo>
                  <a:pt x="86" y="329"/>
                </a:lnTo>
                <a:lnTo>
                  <a:pt x="85" y="328"/>
                </a:lnTo>
                <a:lnTo>
                  <a:pt x="85" y="327"/>
                </a:lnTo>
                <a:lnTo>
                  <a:pt x="84" y="325"/>
                </a:lnTo>
                <a:lnTo>
                  <a:pt x="75" y="236"/>
                </a:lnTo>
                <a:lnTo>
                  <a:pt x="74" y="232"/>
                </a:lnTo>
                <a:lnTo>
                  <a:pt x="74" y="228"/>
                </a:lnTo>
                <a:lnTo>
                  <a:pt x="72" y="225"/>
                </a:lnTo>
                <a:lnTo>
                  <a:pt x="72" y="225"/>
                </a:lnTo>
                <a:lnTo>
                  <a:pt x="72" y="225"/>
                </a:lnTo>
                <a:lnTo>
                  <a:pt x="71" y="223"/>
                </a:lnTo>
                <a:lnTo>
                  <a:pt x="71" y="222"/>
                </a:lnTo>
                <a:lnTo>
                  <a:pt x="70" y="221"/>
                </a:lnTo>
                <a:lnTo>
                  <a:pt x="69" y="220"/>
                </a:lnTo>
                <a:lnTo>
                  <a:pt x="68" y="217"/>
                </a:lnTo>
                <a:lnTo>
                  <a:pt x="67" y="215"/>
                </a:lnTo>
                <a:lnTo>
                  <a:pt x="66" y="217"/>
                </a:lnTo>
                <a:lnTo>
                  <a:pt x="66" y="220"/>
                </a:lnTo>
                <a:lnTo>
                  <a:pt x="65" y="221"/>
                </a:lnTo>
                <a:lnTo>
                  <a:pt x="64" y="222"/>
                </a:lnTo>
                <a:lnTo>
                  <a:pt x="63" y="223"/>
                </a:lnTo>
                <a:lnTo>
                  <a:pt x="63" y="225"/>
                </a:lnTo>
                <a:lnTo>
                  <a:pt x="63" y="225"/>
                </a:lnTo>
                <a:lnTo>
                  <a:pt x="63" y="225"/>
                </a:lnTo>
                <a:lnTo>
                  <a:pt x="61" y="228"/>
                </a:lnTo>
                <a:lnTo>
                  <a:pt x="60" y="232"/>
                </a:lnTo>
                <a:lnTo>
                  <a:pt x="60" y="236"/>
                </a:lnTo>
                <a:lnTo>
                  <a:pt x="51" y="325"/>
                </a:lnTo>
                <a:lnTo>
                  <a:pt x="50" y="327"/>
                </a:lnTo>
                <a:lnTo>
                  <a:pt x="50" y="328"/>
                </a:lnTo>
                <a:lnTo>
                  <a:pt x="48" y="329"/>
                </a:lnTo>
                <a:lnTo>
                  <a:pt x="47" y="330"/>
                </a:lnTo>
                <a:lnTo>
                  <a:pt x="45" y="330"/>
                </a:lnTo>
                <a:lnTo>
                  <a:pt x="29" y="330"/>
                </a:lnTo>
                <a:lnTo>
                  <a:pt x="28" y="330"/>
                </a:lnTo>
                <a:lnTo>
                  <a:pt x="26" y="329"/>
                </a:lnTo>
                <a:lnTo>
                  <a:pt x="25" y="328"/>
                </a:lnTo>
                <a:lnTo>
                  <a:pt x="24" y="327"/>
                </a:lnTo>
                <a:lnTo>
                  <a:pt x="24" y="325"/>
                </a:lnTo>
                <a:lnTo>
                  <a:pt x="15" y="236"/>
                </a:lnTo>
                <a:lnTo>
                  <a:pt x="15" y="232"/>
                </a:lnTo>
                <a:lnTo>
                  <a:pt x="13" y="228"/>
                </a:lnTo>
                <a:lnTo>
                  <a:pt x="12" y="225"/>
                </a:lnTo>
                <a:lnTo>
                  <a:pt x="12" y="225"/>
                </a:lnTo>
                <a:lnTo>
                  <a:pt x="12" y="225"/>
                </a:lnTo>
                <a:lnTo>
                  <a:pt x="12" y="223"/>
                </a:lnTo>
                <a:lnTo>
                  <a:pt x="11" y="222"/>
                </a:lnTo>
                <a:lnTo>
                  <a:pt x="10" y="220"/>
                </a:lnTo>
                <a:lnTo>
                  <a:pt x="9" y="219"/>
                </a:lnTo>
                <a:lnTo>
                  <a:pt x="8" y="217"/>
                </a:lnTo>
                <a:lnTo>
                  <a:pt x="7" y="215"/>
                </a:lnTo>
                <a:lnTo>
                  <a:pt x="6" y="212"/>
                </a:lnTo>
                <a:lnTo>
                  <a:pt x="6" y="210"/>
                </a:lnTo>
                <a:lnTo>
                  <a:pt x="4" y="208"/>
                </a:lnTo>
                <a:lnTo>
                  <a:pt x="4" y="206"/>
                </a:lnTo>
                <a:lnTo>
                  <a:pt x="3" y="204"/>
                </a:lnTo>
                <a:lnTo>
                  <a:pt x="2" y="202"/>
                </a:lnTo>
                <a:lnTo>
                  <a:pt x="2" y="199"/>
                </a:lnTo>
                <a:lnTo>
                  <a:pt x="1" y="197"/>
                </a:lnTo>
                <a:lnTo>
                  <a:pt x="1" y="194"/>
                </a:lnTo>
                <a:lnTo>
                  <a:pt x="1" y="191"/>
                </a:lnTo>
                <a:lnTo>
                  <a:pt x="1" y="188"/>
                </a:lnTo>
                <a:lnTo>
                  <a:pt x="1" y="185"/>
                </a:lnTo>
                <a:lnTo>
                  <a:pt x="0" y="181"/>
                </a:lnTo>
                <a:lnTo>
                  <a:pt x="0" y="178"/>
                </a:lnTo>
                <a:lnTo>
                  <a:pt x="1" y="176"/>
                </a:lnTo>
                <a:lnTo>
                  <a:pt x="1" y="173"/>
                </a:lnTo>
                <a:lnTo>
                  <a:pt x="1" y="171"/>
                </a:lnTo>
                <a:lnTo>
                  <a:pt x="1" y="169"/>
                </a:lnTo>
                <a:lnTo>
                  <a:pt x="2" y="167"/>
                </a:lnTo>
                <a:lnTo>
                  <a:pt x="3" y="166"/>
                </a:lnTo>
                <a:lnTo>
                  <a:pt x="4" y="165"/>
                </a:lnTo>
                <a:lnTo>
                  <a:pt x="5" y="164"/>
                </a:lnTo>
                <a:lnTo>
                  <a:pt x="6" y="163"/>
                </a:lnTo>
                <a:lnTo>
                  <a:pt x="7" y="162"/>
                </a:lnTo>
                <a:lnTo>
                  <a:pt x="10" y="160"/>
                </a:lnTo>
                <a:lnTo>
                  <a:pt x="12" y="159"/>
                </a:lnTo>
                <a:lnTo>
                  <a:pt x="14" y="157"/>
                </a:lnTo>
                <a:lnTo>
                  <a:pt x="17" y="156"/>
                </a:lnTo>
                <a:lnTo>
                  <a:pt x="18" y="156"/>
                </a:lnTo>
                <a:lnTo>
                  <a:pt x="20" y="154"/>
                </a:lnTo>
                <a:lnTo>
                  <a:pt x="22" y="154"/>
                </a:lnTo>
                <a:lnTo>
                  <a:pt x="23" y="153"/>
                </a:lnTo>
                <a:lnTo>
                  <a:pt x="24" y="153"/>
                </a:lnTo>
                <a:lnTo>
                  <a:pt x="24" y="153"/>
                </a:lnTo>
                <a:lnTo>
                  <a:pt x="31" y="175"/>
                </a:lnTo>
                <a:lnTo>
                  <a:pt x="36" y="164"/>
                </a:lnTo>
                <a:lnTo>
                  <a:pt x="34" y="161"/>
                </a:lnTo>
                <a:lnTo>
                  <a:pt x="33" y="160"/>
                </a:lnTo>
                <a:lnTo>
                  <a:pt x="32" y="158"/>
                </a:lnTo>
                <a:lnTo>
                  <a:pt x="32" y="157"/>
                </a:lnTo>
                <a:lnTo>
                  <a:pt x="32" y="156"/>
                </a:lnTo>
                <a:lnTo>
                  <a:pt x="32" y="155"/>
                </a:lnTo>
                <a:lnTo>
                  <a:pt x="33" y="154"/>
                </a:lnTo>
                <a:lnTo>
                  <a:pt x="34" y="154"/>
                </a:lnTo>
                <a:lnTo>
                  <a:pt x="34" y="154"/>
                </a:lnTo>
                <a:lnTo>
                  <a:pt x="35" y="153"/>
                </a:lnTo>
                <a:lnTo>
                  <a:pt x="36" y="153"/>
                </a:lnTo>
                <a:lnTo>
                  <a:pt x="37" y="153"/>
                </a:lnTo>
                <a:lnTo>
                  <a:pt x="37" y="153"/>
                </a:lnTo>
                <a:lnTo>
                  <a:pt x="37" y="153"/>
                </a:lnTo>
                <a:lnTo>
                  <a:pt x="38" y="153"/>
                </a:lnTo>
                <a:close/>
                <a:moveTo>
                  <a:pt x="69" y="51"/>
                </a:moveTo>
                <a:lnTo>
                  <a:pt x="69" y="51"/>
                </a:lnTo>
                <a:lnTo>
                  <a:pt x="70" y="51"/>
                </a:lnTo>
                <a:lnTo>
                  <a:pt x="71" y="51"/>
                </a:lnTo>
                <a:lnTo>
                  <a:pt x="72" y="51"/>
                </a:lnTo>
                <a:lnTo>
                  <a:pt x="74" y="52"/>
                </a:lnTo>
                <a:lnTo>
                  <a:pt x="75" y="53"/>
                </a:lnTo>
                <a:lnTo>
                  <a:pt x="77" y="53"/>
                </a:lnTo>
                <a:lnTo>
                  <a:pt x="78" y="54"/>
                </a:lnTo>
                <a:lnTo>
                  <a:pt x="80" y="56"/>
                </a:lnTo>
                <a:lnTo>
                  <a:pt x="82" y="57"/>
                </a:lnTo>
                <a:lnTo>
                  <a:pt x="83" y="59"/>
                </a:lnTo>
                <a:lnTo>
                  <a:pt x="83" y="61"/>
                </a:lnTo>
                <a:lnTo>
                  <a:pt x="85" y="63"/>
                </a:lnTo>
                <a:lnTo>
                  <a:pt x="85" y="66"/>
                </a:lnTo>
                <a:lnTo>
                  <a:pt x="85" y="69"/>
                </a:lnTo>
                <a:lnTo>
                  <a:pt x="85" y="69"/>
                </a:lnTo>
                <a:lnTo>
                  <a:pt x="85" y="70"/>
                </a:lnTo>
                <a:lnTo>
                  <a:pt x="86" y="71"/>
                </a:lnTo>
                <a:lnTo>
                  <a:pt x="86" y="72"/>
                </a:lnTo>
                <a:lnTo>
                  <a:pt x="86" y="74"/>
                </a:lnTo>
                <a:lnTo>
                  <a:pt x="85" y="75"/>
                </a:lnTo>
                <a:lnTo>
                  <a:pt x="85" y="77"/>
                </a:lnTo>
                <a:lnTo>
                  <a:pt x="85" y="79"/>
                </a:lnTo>
                <a:lnTo>
                  <a:pt x="85" y="81"/>
                </a:lnTo>
                <a:lnTo>
                  <a:pt x="85" y="83"/>
                </a:lnTo>
                <a:lnTo>
                  <a:pt x="83" y="85"/>
                </a:lnTo>
                <a:lnTo>
                  <a:pt x="83" y="87"/>
                </a:lnTo>
                <a:lnTo>
                  <a:pt x="82" y="89"/>
                </a:lnTo>
                <a:lnTo>
                  <a:pt x="81" y="91"/>
                </a:lnTo>
                <a:lnTo>
                  <a:pt x="79" y="93"/>
                </a:lnTo>
                <a:lnTo>
                  <a:pt x="78" y="94"/>
                </a:lnTo>
                <a:lnTo>
                  <a:pt x="76" y="95"/>
                </a:lnTo>
                <a:lnTo>
                  <a:pt x="74" y="96"/>
                </a:lnTo>
                <a:lnTo>
                  <a:pt x="71" y="96"/>
                </a:lnTo>
                <a:lnTo>
                  <a:pt x="68" y="97"/>
                </a:lnTo>
                <a:lnTo>
                  <a:pt x="68" y="97"/>
                </a:lnTo>
                <a:lnTo>
                  <a:pt x="65" y="96"/>
                </a:lnTo>
                <a:lnTo>
                  <a:pt x="63" y="96"/>
                </a:lnTo>
                <a:lnTo>
                  <a:pt x="60" y="95"/>
                </a:lnTo>
                <a:lnTo>
                  <a:pt x="58" y="94"/>
                </a:lnTo>
                <a:lnTo>
                  <a:pt x="57" y="93"/>
                </a:lnTo>
                <a:lnTo>
                  <a:pt x="55" y="91"/>
                </a:lnTo>
                <a:lnTo>
                  <a:pt x="54" y="89"/>
                </a:lnTo>
                <a:lnTo>
                  <a:pt x="53" y="87"/>
                </a:lnTo>
                <a:lnTo>
                  <a:pt x="52" y="85"/>
                </a:lnTo>
                <a:lnTo>
                  <a:pt x="52" y="83"/>
                </a:lnTo>
                <a:lnTo>
                  <a:pt x="52" y="81"/>
                </a:lnTo>
                <a:lnTo>
                  <a:pt x="51" y="79"/>
                </a:lnTo>
                <a:lnTo>
                  <a:pt x="51" y="77"/>
                </a:lnTo>
                <a:lnTo>
                  <a:pt x="51" y="75"/>
                </a:lnTo>
                <a:lnTo>
                  <a:pt x="51" y="74"/>
                </a:lnTo>
                <a:lnTo>
                  <a:pt x="51" y="72"/>
                </a:lnTo>
                <a:lnTo>
                  <a:pt x="51" y="71"/>
                </a:lnTo>
                <a:lnTo>
                  <a:pt x="51" y="70"/>
                </a:lnTo>
                <a:lnTo>
                  <a:pt x="51" y="69"/>
                </a:lnTo>
                <a:lnTo>
                  <a:pt x="51" y="69"/>
                </a:lnTo>
                <a:lnTo>
                  <a:pt x="51" y="66"/>
                </a:lnTo>
                <a:lnTo>
                  <a:pt x="52" y="63"/>
                </a:lnTo>
                <a:lnTo>
                  <a:pt x="53" y="61"/>
                </a:lnTo>
                <a:lnTo>
                  <a:pt x="53" y="59"/>
                </a:lnTo>
                <a:lnTo>
                  <a:pt x="55" y="57"/>
                </a:lnTo>
                <a:lnTo>
                  <a:pt x="56" y="56"/>
                </a:lnTo>
                <a:lnTo>
                  <a:pt x="58" y="54"/>
                </a:lnTo>
                <a:lnTo>
                  <a:pt x="59" y="53"/>
                </a:lnTo>
                <a:lnTo>
                  <a:pt x="61" y="53"/>
                </a:lnTo>
                <a:lnTo>
                  <a:pt x="62" y="52"/>
                </a:lnTo>
                <a:lnTo>
                  <a:pt x="64" y="51"/>
                </a:lnTo>
                <a:lnTo>
                  <a:pt x="65" y="51"/>
                </a:lnTo>
                <a:lnTo>
                  <a:pt x="66" y="51"/>
                </a:lnTo>
                <a:lnTo>
                  <a:pt x="67" y="51"/>
                </a:lnTo>
                <a:lnTo>
                  <a:pt x="67" y="51"/>
                </a:lnTo>
                <a:lnTo>
                  <a:pt x="68" y="51"/>
                </a:lnTo>
                <a:lnTo>
                  <a:pt x="69" y="51"/>
                </a:lnTo>
                <a:close/>
                <a:moveTo>
                  <a:pt x="129" y="51"/>
                </a:moveTo>
                <a:lnTo>
                  <a:pt x="129" y="51"/>
                </a:lnTo>
                <a:lnTo>
                  <a:pt x="131" y="51"/>
                </a:lnTo>
                <a:lnTo>
                  <a:pt x="131" y="51"/>
                </a:lnTo>
                <a:lnTo>
                  <a:pt x="132" y="51"/>
                </a:lnTo>
                <a:lnTo>
                  <a:pt x="134" y="52"/>
                </a:lnTo>
                <a:lnTo>
                  <a:pt x="135" y="53"/>
                </a:lnTo>
                <a:lnTo>
                  <a:pt x="137" y="53"/>
                </a:lnTo>
                <a:lnTo>
                  <a:pt x="139" y="54"/>
                </a:lnTo>
                <a:lnTo>
                  <a:pt x="140" y="56"/>
                </a:lnTo>
                <a:lnTo>
                  <a:pt x="142" y="57"/>
                </a:lnTo>
                <a:lnTo>
                  <a:pt x="143" y="59"/>
                </a:lnTo>
                <a:lnTo>
                  <a:pt x="144" y="61"/>
                </a:lnTo>
                <a:lnTo>
                  <a:pt x="145" y="63"/>
                </a:lnTo>
                <a:lnTo>
                  <a:pt x="145" y="66"/>
                </a:lnTo>
                <a:lnTo>
                  <a:pt x="145" y="69"/>
                </a:lnTo>
                <a:lnTo>
                  <a:pt x="145" y="69"/>
                </a:lnTo>
                <a:lnTo>
                  <a:pt x="145" y="70"/>
                </a:lnTo>
                <a:lnTo>
                  <a:pt x="146" y="71"/>
                </a:lnTo>
                <a:lnTo>
                  <a:pt x="146" y="72"/>
                </a:lnTo>
                <a:lnTo>
                  <a:pt x="146" y="74"/>
                </a:lnTo>
                <a:lnTo>
                  <a:pt x="146" y="75"/>
                </a:lnTo>
                <a:lnTo>
                  <a:pt x="145" y="77"/>
                </a:lnTo>
                <a:lnTo>
                  <a:pt x="145" y="79"/>
                </a:lnTo>
                <a:lnTo>
                  <a:pt x="145" y="81"/>
                </a:lnTo>
                <a:lnTo>
                  <a:pt x="145" y="83"/>
                </a:lnTo>
                <a:lnTo>
                  <a:pt x="144" y="85"/>
                </a:lnTo>
                <a:lnTo>
                  <a:pt x="143" y="87"/>
                </a:lnTo>
                <a:lnTo>
                  <a:pt x="142" y="89"/>
                </a:lnTo>
                <a:lnTo>
                  <a:pt x="141" y="91"/>
                </a:lnTo>
                <a:lnTo>
                  <a:pt x="139" y="93"/>
                </a:lnTo>
                <a:lnTo>
                  <a:pt x="138" y="94"/>
                </a:lnTo>
                <a:lnTo>
                  <a:pt x="136" y="95"/>
                </a:lnTo>
                <a:lnTo>
                  <a:pt x="134" y="96"/>
                </a:lnTo>
                <a:lnTo>
                  <a:pt x="131" y="96"/>
                </a:lnTo>
                <a:lnTo>
                  <a:pt x="128" y="97"/>
                </a:lnTo>
                <a:lnTo>
                  <a:pt x="128" y="97"/>
                </a:lnTo>
                <a:lnTo>
                  <a:pt x="125" y="96"/>
                </a:lnTo>
                <a:lnTo>
                  <a:pt x="123" y="96"/>
                </a:lnTo>
                <a:lnTo>
                  <a:pt x="121" y="95"/>
                </a:lnTo>
                <a:lnTo>
                  <a:pt x="118" y="94"/>
                </a:lnTo>
                <a:lnTo>
                  <a:pt x="117" y="93"/>
                </a:lnTo>
                <a:lnTo>
                  <a:pt x="115" y="91"/>
                </a:lnTo>
                <a:lnTo>
                  <a:pt x="114" y="89"/>
                </a:lnTo>
                <a:lnTo>
                  <a:pt x="113" y="87"/>
                </a:lnTo>
                <a:lnTo>
                  <a:pt x="113" y="85"/>
                </a:lnTo>
                <a:lnTo>
                  <a:pt x="112" y="83"/>
                </a:lnTo>
                <a:lnTo>
                  <a:pt x="112" y="81"/>
                </a:lnTo>
                <a:lnTo>
                  <a:pt x="111" y="79"/>
                </a:lnTo>
                <a:lnTo>
                  <a:pt x="111" y="77"/>
                </a:lnTo>
                <a:lnTo>
                  <a:pt x="111" y="75"/>
                </a:lnTo>
                <a:lnTo>
                  <a:pt x="111" y="74"/>
                </a:lnTo>
                <a:lnTo>
                  <a:pt x="111" y="72"/>
                </a:lnTo>
                <a:lnTo>
                  <a:pt x="111" y="71"/>
                </a:lnTo>
                <a:lnTo>
                  <a:pt x="111" y="70"/>
                </a:lnTo>
                <a:lnTo>
                  <a:pt x="111" y="69"/>
                </a:lnTo>
                <a:lnTo>
                  <a:pt x="111" y="69"/>
                </a:lnTo>
                <a:lnTo>
                  <a:pt x="111" y="66"/>
                </a:lnTo>
                <a:lnTo>
                  <a:pt x="112" y="63"/>
                </a:lnTo>
                <a:lnTo>
                  <a:pt x="113" y="61"/>
                </a:lnTo>
                <a:lnTo>
                  <a:pt x="113" y="59"/>
                </a:lnTo>
                <a:lnTo>
                  <a:pt x="115" y="57"/>
                </a:lnTo>
                <a:lnTo>
                  <a:pt x="116" y="56"/>
                </a:lnTo>
                <a:lnTo>
                  <a:pt x="118" y="54"/>
                </a:lnTo>
                <a:lnTo>
                  <a:pt x="119" y="53"/>
                </a:lnTo>
                <a:lnTo>
                  <a:pt x="121" y="53"/>
                </a:lnTo>
                <a:lnTo>
                  <a:pt x="123" y="52"/>
                </a:lnTo>
                <a:lnTo>
                  <a:pt x="124" y="51"/>
                </a:lnTo>
                <a:lnTo>
                  <a:pt x="125" y="51"/>
                </a:lnTo>
                <a:lnTo>
                  <a:pt x="126" y="51"/>
                </a:lnTo>
                <a:lnTo>
                  <a:pt x="127" y="51"/>
                </a:lnTo>
                <a:lnTo>
                  <a:pt x="127" y="51"/>
                </a:lnTo>
                <a:lnTo>
                  <a:pt x="128" y="51"/>
                </a:lnTo>
                <a:lnTo>
                  <a:pt x="129" y="51"/>
                </a:lnTo>
                <a:close/>
                <a:moveTo>
                  <a:pt x="189" y="51"/>
                </a:moveTo>
                <a:lnTo>
                  <a:pt x="189" y="51"/>
                </a:lnTo>
                <a:lnTo>
                  <a:pt x="190" y="51"/>
                </a:lnTo>
                <a:lnTo>
                  <a:pt x="191" y="51"/>
                </a:lnTo>
                <a:lnTo>
                  <a:pt x="192" y="51"/>
                </a:lnTo>
                <a:lnTo>
                  <a:pt x="194" y="52"/>
                </a:lnTo>
                <a:lnTo>
                  <a:pt x="195" y="53"/>
                </a:lnTo>
                <a:lnTo>
                  <a:pt x="197" y="53"/>
                </a:lnTo>
                <a:lnTo>
                  <a:pt x="198" y="54"/>
                </a:lnTo>
                <a:lnTo>
                  <a:pt x="200" y="56"/>
                </a:lnTo>
                <a:lnTo>
                  <a:pt x="202" y="57"/>
                </a:lnTo>
                <a:lnTo>
                  <a:pt x="203" y="59"/>
                </a:lnTo>
                <a:lnTo>
                  <a:pt x="203" y="61"/>
                </a:lnTo>
                <a:lnTo>
                  <a:pt x="205" y="63"/>
                </a:lnTo>
                <a:lnTo>
                  <a:pt x="205" y="66"/>
                </a:lnTo>
                <a:lnTo>
                  <a:pt x="205" y="69"/>
                </a:lnTo>
                <a:lnTo>
                  <a:pt x="205" y="69"/>
                </a:lnTo>
                <a:lnTo>
                  <a:pt x="205" y="70"/>
                </a:lnTo>
                <a:lnTo>
                  <a:pt x="206" y="71"/>
                </a:lnTo>
                <a:lnTo>
                  <a:pt x="206" y="72"/>
                </a:lnTo>
                <a:lnTo>
                  <a:pt x="206" y="74"/>
                </a:lnTo>
                <a:lnTo>
                  <a:pt x="205" y="75"/>
                </a:lnTo>
                <a:lnTo>
                  <a:pt x="205" y="77"/>
                </a:lnTo>
                <a:lnTo>
                  <a:pt x="205" y="79"/>
                </a:lnTo>
                <a:lnTo>
                  <a:pt x="205" y="81"/>
                </a:lnTo>
                <a:lnTo>
                  <a:pt x="205" y="83"/>
                </a:lnTo>
                <a:lnTo>
                  <a:pt x="204" y="85"/>
                </a:lnTo>
                <a:lnTo>
                  <a:pt x="203" y="87"/>
                </a:lnTo>
                <a:lnTo>
                  <a:pt x="202" y="89"/>
                </a:lnTo>
                <a:lnTo>
                  <a:pt x="201" y="91"/>
                </a:lnTo>
                <a:lnTo>
                  <a:pt x="199" y="93"/>
                </a:lnTo>
                <a:lnTo>
                  <a:pt x="198" y="94"/>
                </a:lnTo>
                <a:lnTo>
                  <a:pt x="195" y="95"/>
                </a:lnTo>
                <a:lnTo>
                  <a:pt x="194" y="96"/>
                </a:lnTo>
                <a:lnTo>
                  <a:pt x="191" y="96"/>
                </a:lnTo>
                <a:lnTo>
                  <a:pt x="188" y="97"/>
                </a:lnTo>
                <a:lnTo>
                  <a:pt x="188" y="97"/>
                </a:lnTo>
                <a:lnTo>
                  <a:pt x="185" y="96"/>
                </a:lnTo>
                <a:lnTo>
                  <a:pt x="183" y="96"/>
                </a:lnTo>
                <a:lnTo>
                  <a:pt x="180" y="95"/>
                </a:lnTo>
                <a:lnTo>
                  <a:pt x="178" y="94"/>
                </a:lnTo>
                <a:lnTo>
                  <a:pt x="177" y="93"/>
                </a:lnTo>
                <a:lnTo>
                  <a:pt x="175" y="91"/>
                </a:lnTo>
                <a:lnTo>
                  <a:pt x="174" y="89"/>
                </a:lnTo>
                <a:lnTo>
                  <a:pt x="173" y="87"/>
                </a:lnTo>
                <a:lnTo>
                  <a:pt x="173" y="85"/>
                </a:lnTo>
                <a:lnTo>
                  <a:pt x="172" y="83"/>
                </a:lnTo>
                <a:lnTo>
                  <a:pt x="172" y="81"/>
                </a:lnTo>
                <a:lnTo>
                  <a:pt x="171" y="79"/>
                </a:lnTo>
                <a:lnTo>
                  <a:pt x="171" y="77"/>
                </a:lnTo>
                <a:lnTo>
                  <a:pt x="171" y="75"/>
                </a:lnTo>
                <a:lnTo>
                  <a:pt x="171" y="74"/>
                </a:lnTo>
                <a:lnTo>
                  <a:pt x="171" y="72"/>
                </a:lnTo>
                <a:lnTo>
                  <a:pt x="171" y="71"/>
                </a:lnTo>
                <a:lnTo>
                  <a:pt x="171" y="70"/>
                </a:lnTo>
                <a:lnTo>
                  <a:pt x="171" y="69"/>
                </a:lnTo>
                <a:lnTo>
                  <a:pt x="171" y="69"/>
                </a:lnTo>
                <a:lnTo>
                  <a:pt x="171" y="66"/>
                </a:lnTo>
                <a:lnTo>
                  <a:pt x="172" y="63"/>
                </a:lnTo>
                <a:lnTo>
                  <a:pt x="173" y="61"/>
                </a:lnTo>
                <a:lnTo>
                  <a:pt x="173" y="59"/>
                </a:lnTo>
                <a:lnTo>
                  <a:pt x="175" y="57"/>
                </a:lnTo>
                <a:lnTo>
                  <a:pt x="177" y="56"/>
                </a:lnTo>
                <a:lnTo>
                  <a:pt x="178" y="54"/>
                </a:lnTo>
                <a:lnTo>
                  <a:pt x="180" y="53"/>
                </a:lnTo>
                <a:lnTo>
                  <a:pt x="181" y="53"/>
                </a:lnTo>
                <a:lnTo>
                  <a:pt x="182" y="52"/>
                </a:lnTo>
                <a:lnTo>
                  <a:pt x="184" y="51"/>
                </a:lnTo>
                <a:lnTo>
                  <a:pt x="185" y="51"/>
                </a:lnTo>
                <a:lnTo>
                  <a:pt x="186" y="51"/>
                </a:lnTo>
                <a:lnTo>
                  <a:pt x="187" y="51"/>
                </a:lnTo>
                <a:lnTo>
                  <a:pt x="188" y="51"/>
                </a:lnTo>
                <a:lnTo>
                  <a:pt x="188" y="51"/>
                </a:lnTo>
                <a:lnTo>
                  <a:pt x="189" y="51"/>
                </a:lnTo>
                <a:close/>
                <a:moveTo>
                  <a:pt x="98" y="0"/>
                </a:moveTo>
                <a:lnTo>
                  <a:pt x="99" y="0"/>
                </a:lnTo>
                <a:lnTo>
                  <a:pt x="100" y="0"/>
                </a:lnTo>
                <a:lnTo>
                  <a:pt x="101" y="1"/>
                </a:lnTo>
                <a:lnTo>
                  <a:pt x="102" y="1"/>
                </a:lnTo>
                <a:lnTo>
                  <a:pt x="104" y="1"/>
                </a:lnTo>
                <a:lnTo>
                  <a:pt x="105" y="2"/>
                </a:lnTo>
                <a:lnTo>
                  <a:pt x="107" y="3"/>
                </a:lnTo>
                <a:lnTo>
                  <a:pt x="108" y="4"/>
                </a:lnTo>
                <a:lnTo>
                  <a:pt x="110" y="4"/>
                </a:lnTo>
                <a:lnTo>
                  <a:pt x="111" y="6"/>
                </a:lnTo>
                <a:lnTo>
                  <a:pt x="112" y="8"/>
                </a:lnTo>
                <a:lnTo>
                  <a:pt x="113" y="10"/>
                </a:lnTo>
                <a:lnTo>
                  <a:pt x="114" y="12"/>
                </a:lnTo>
                <a:lnTo>
                  <a:pt x="115" y="15"/>
                </a:lnTo>
                <a:lnTo>
                  <a:pt x="115" y="19"/>
                </a:lnTo>
                <a:lnTo>
                  <a:pt x="115" y="19"/>
                </a:lnTo>
                <a:lnTo>
                  <a:pt x="115" y="19"/>
                </a:lnTo>
                <a:lnTo>
                  <a:pt x="115" y="20"/>
                </a:lnTo>
                <a:lnTo>
                  <a:pt x="115" y="21"/>
                </a:lnTo>
                <a:lnTo>
                  <a:pt x="115" y="23"/>
                </a:lnTo>
                <a:lnTo>
                  <a:pt x="115" y="24"/>
                </a:lnTo>
                <a:lnTo>
                  <a:pt x="115" y="26"/>
                </a:lnTo>
                <a:lnTo>
                  <a:pt x="115" y="28"/>
                </a:lnTo>
                <a:lnTo>
                  <a:pt x="114" y="30"/>
                </a:lnTo>
                <a:lnTo>
                  <a:pt x="114" y="32"/>
                </a:lnTo>
                <a:lnTo>
                  <a:pt x="113" y="34"/>
                </a:lnTo>
                <a:lnTo>
                  <a:pt x="112" y="36"/>
                </a:lnTo>
                <a:lnTo>
                  <a:pt x="112" y="38"/>
                </a:lnTo>
                <a:lnTo>
                  <a:pt x="110" y="40"/>
                </a:lnTo>
                <a:lnTo>
                  <a:pt x="108" y="42"/>
                </a:lnTo>
                <a:lnTo>
                  <a:pt x="107" y="43"/>
                </a:lnTo>
                <a:lnTo>
                  <a:pt x="105" y="45"/>
                </a:lnTo>
                <a:lnTo>
                  <a:pt x="103" y="45"/>
                </a:lnTo>
                <a:lnTo>
                  <a:pt x="101" y="46"/>
                </a:lnTo>
                <a:lnTo>
                  <a:pt x="97" y="46"/>
                </a:lnTo>
                <a:lnTo>
                  <a:pt x="97" y="46"/>
                </a:lnTo>
                <a:lnTo>
                  <a:pt x="94" y="46"/>
                </a:lnTo>
                <a:lnTo>
                  <a:pt x="92" y="45"/>
                </a:lnTo>
                <a:lnTo>
                  <a:pt x="90" y="45"/>
                </a:lnTo>
                <a:lnTo>
                  <a:pt x="88" y="43"/>
                </a:lnTo>
                <a:lnTo>
                  <a:pt x="86" y="42"/>
                </a:lnTo>
                <a:lnTo>
                  <a:pt x="85" y="40"/>
                </a:lnTo>
                <a:lnTo>
                  <a:pt x="83" y="38"/>
                </a:lnTo>
                <a:lnTo>
                  <a:pt x="83" y="36"/>
                </a:lnTo>
                <a:lnTo>
                  <a:pt x="82" y="34"/>
                </a:lnTo>
                <a:lnTo>
                  <a:pt x="81" y="32"/>
                </a:lnTo>
                <a:lnTo>
                  <a:pt x="81" y="30"/>
                </a:lnTo>
                <a:lnTo>
                  <a:pt x="80" y="28"/>
                </a:lnTo>
                <a:lnTo>
                  <a:pt x="80" y="26"/>
                </a:lnTo>
                <a:lnTo>
                  <a:pt x="80" y="24"/>
                </a:lnTo>
                <a:lnTo>
                  <a:pt x="80" y="23"/>
                </a:lnTo>
                <a:lnTo>
                  <a:pt x="80" y="21"/>
                </a:lnTo>
                <a:lnTo>
                  <a:pt x="80" y="20"/>
                </a:lnTo>
                <a:lnTo>
                  <a:pt x="80" y="19"/>
                </a:lnTo>
                <a:lnTo>
                  <a:pt x="80" y="19"/>
                </a:lnTo>
                <a:lnTo>
                  <a:pt x="80" y="19"/>
                </a:lnTo>
                <a:lnTo>
                  <a:pt x="80" y="15"/>
                </a:lnTo>
                <a:lnTo>
                  <a:pt x="81" y="12"/>
                </a:lnTo>
                <a:lnTo>
                  <a:pt x="82" y="10"/>
                </a:lnTo>
                <a:lnTo>
                  <a:pt x="83" y="8"/>
                </a:lnTo>
                <a:lnTo>
                  <a:pt x="84" y="6"/>
                </a:lnTo>
                <a:lnTo>
                  <a:pt x="86" y="5"/>
                </a:lnTo>
                <a:lnTo>
                  <a:pt x="87" y="4"/>
                </a:lnTo>
                <a:lnTo>
                  <a:pt x="89" y="3"/>
                </a:lnTo>
                <a:lnTo>
                  <a:pt x="90" y="2"/>
                </a:lnTo>
                <a:lnTo>
                  <a:pt x="92" y="1"/>
                </a:lnTo>
                <a:lnTo>
                  <a:pt x="93" y="1"/>
                </a:lnTo>
                <a:lnTo>
                  <a:pt x="94" y="1"/>
                </a:lnTo>
                <a:lnTo>
                  <a:pt x="96" y="0"/>
                </a:lnTo>
                <a:lnTo>
                  <a:pt x="96" y="0"/>
                </a:lnTo>
                <a:lnTo>
                  <a:pt x="97" y="0"/>
                </a:lnTo>
                <a:lnTo>
                  <a:pt x="97" y="0"/>
                </a:lnTo>
                <a:lnTo>
                  <a:pt x="98" y="0"/>
                </a:lnTo>
                <a:close/>
                <a:moveTo>
                  <a:pt x="158" y="0"/>
                </a:moveTo>
                <a:lnTo>
                  <a:pt x="159" y="0"/>
                </a:lnTo>
                <a:lnTo>
                  <a:pt x="160" y="0"/>
                </a:lnTo>
                <a:lnTo>
                  <a:pt x="161" y="1"/>
                </a:lnTo>
                <a:lnTo>
                  <a:pt x="162" y="1"/>
                </a:lnTo>
                <a:lnTo>
                  <a:pt x="164" y="1"/>
                </a:lnTo>
                <a:lnTo>
                  <a:pt x="165" y="2"/>
                </a:lnTo>
                <a:lnTo>
                  <a:pt x="167" y="3"/>
                </a:lnTo>
                <a:lnTo>
                  <a:pt x="168" y="4"/>
                </a:lnTo>
                <a:lnTo>
                  <a:pt x="169" y="4"/>
                </a:lnTo>
                <a:lnTo>
                  <a:pt x="171" y="6"/>
                </a:lnTo>
                <a:lnTo>
                  <a:pt x="172" y="8"/>
                </a:lnTo>
                <a:lnTo>
                  <a:pt x="173" y="10"/>
                </a:lnTo>
                <a:lnTo>
                  <a:pt x="174" y="12"/>
                </a:lnTo>
                <a:lnTo>
                  <a:pt x="175" y="15"/>
                </a:lnTo>
                <a:lnTo>
                  <a:pt x="175" y="19"/>
                </a:lnTo>
                <a:lnTo>
                  <a:pt x="175" y="19"/>
                </a:lnTo>
                <a:lnTo>
                  <a:pt x="175" y="19"/>
                </a:lnTo>
                <a:lnTo>
                  <a:pt x="175" y="20"/>
                </a:lnTo>
                <a:lnTo>
                  <a:pt x="175" y="21"/>
                </a:lnTo>
                <a:lnTo>
                  <a:pt x="175" y="23"/>
                </a:lnTo>
                <a:lnTo>
                  <a:pt x="175" y="24"/>
                </a:lnTo>
                <a:lnTo>
                  <a:pt x="175" y="26"/>
                </a:lnTo>
                <a:lnTo>
                  <a:pt x="175" y="28"/>
                </a:lnTo>
                <a:lnTo>
                  <a:pt x="174" y="30"/>
                </a:lnTo>
                <a:lnTo>
                  <a:pt x="174" y="32"/>
                </a:lnTo>
                <a:lnTo>
                  <a:pt x="173" y="34"/>
                </a:lnTo>
                <a:lnTo>
                  <a:pt x="172" y="36"/>
                </a:lnTo>
                <a:lnTo>
                  <a:pt x="172" y="38"/>
                </a:lnTo>
                <a:lnTo>
                  <a:pt x="170" y="40"/>
                </a:lnTo>
                <a:lnTo>
                  <a:pt x="169" y="42"/>
                </a:lnTo>
                <a:lnTo>
                  <a:pt x="167" y="43"/>
                </a:lnTo>
                <a:lnTo>
                  <a:pt x="166" y="45"/>
                </a:lnTo>
                <a:lnTo>
                  <a:pt x="163" y="45"/>
                </a:lnTo>
                <a:lnTo>
                  <a:pt x="161" y="46"/>
                </a:lnTo>
                <a:lnTo>
                  <a:pt x="158" y="46"/>
                </a:lnTo>
                <a:lnTo>
                  <a:pt x="158" y="46"/>
                </a:lnTo>
                <a:lnTo>
                  <a:pt x="154" y="46"/>
                </a:lnTo>
                <a:lnTo>
                  <a:pt x="152" y="45"/>
                </a:lnTo>
                <a:lnTo>
                  <a:pt x="150" y="45"/>
                </a:lnTo>
                <a:lnTo>
                  <a:pt x="148" y="43"/>
                </a:lnTo>
                <a:lnTo>
                  <a:pt x="147" y="42"/>
                </a:lnTo>
                <a:lnTo>
                  <a:pt x="145" y="40"/>
                </a:lnTo>
                <a:lnTo>
                  <a:pt x="144" y="38"/>
                </a:lnTo>
                <a:lnTo>
                  <a:pt x="143" y="36"/>
                </a:lnTo>
                <a:lnTo>
                  <a:pt x="142" y="34"/>
                </a:lnTo>
                <a:lnTo>
                  <a:pt x="142" y="32"/>
                </a:lnTo>
                <a:lnTo>
                  <a:pt x="141" y="30"/>
                </a:lnTo>
                <a:lnTo>
                  <a:pt x="141" y="28"/>
                </a:lnTo>
                <a:lnTo>
                  <a:pt x="140" y="26"/>
                </a:lnTo>
                <a:lnTo>
                  <a:pt x="140" y="24"/>
                </a:lnTo>
                <a:lnTo>
                  <a:pt x="140" y="23"/>
                </a:lnTo>
                <a:lnTo>
                  <a:pt x="140" y="21"/>
                </a:lnTo>
                <a:lnTo>
                  <a:pt x="140" y="20"/>
                </a:lnTo>
                <a:lnTo>
                  <a:pt x="140" y="19"/>
                </a:lnTo>
                <a:lnTo>
                  <a:pt x="140" y="19"/>
                </a:lnTo>
                <a:lnTo>
                  <a:pt x="140" y="19"/>
                </a:lnTo>
                <a:lnTo>
                  <a:pt x="141" y="15"/>
                </a:lnTo>
                <a:lnTo>
                  <a:pt x="141" y="12"/>
                </a:lnTo>
                <a:lnTo>
                  <a:pt x="142" y="10"/>
                </a:lnTo>
                <a:lnTo>
                  <a:pt x="143" y="8"/>
                </a:lnTo>
                <a:lnTo>
                  <a:pt x="145" y="6"/>
                </a:lnTo>
                <a:lnTo>
                  <a:pt x="146" y="5"/>
                </a:lnTo>
                <a:lnTo>
                  <a:pt x="147" y="4"/>
                </a:lnTo>
                <a:lnTo>
                  <a:pt x="149" y="3"/>
                </a:lnTo>
                <a:lnTo>
                  <a:pt x="150" y="2"/>
                </a:lnTo>
                <a:lnTo>
                  <a:pt x="151" y="1"/>
                </a:lnTo>
                <a:lnTo>
                  <a:pt x="153" y="1"/>
                </a:lnTo>
                <a:lnTo>
                  <a:pt x="154" y="1"/>
                </a:lnTo>
                <a:lnTo>
                  <a:pt x="156" y="0"/>
                </a:lnTo>
                <a:lnTo>
                  <a:pt x="156" y="0"/>
                </a:lnTo>
                <a:lnTo>
                  <a:pt x="157" y="0"/>
                </a:lnTo>
                <a:lnTo>
                  <a:pt x="158" y="0"/>
                </a:lnTo>
                <a:lnTo>
                  <a:pt x="158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04" tIns="45702" rIns="91404" bIns="45702" numCol="1" anchor="t" anchorCtr="0" compatLnSpc="1">
            <a:prstTxWarp prst="textNoShape">
              <a:avLst/>
            </a:prstTxWarp>
          </a:bodyPr>
          <a:lstStyle/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endParaRPr lang="zh-CN" altLang="en-US" sz="1799">
              <a:solidFill>
                <a:srgbClr val="000000"/>
              </a:solidFill>
              <a:latin typeface="思源黑体 Normal" panose="020B0400000000000000" pitchFamily="34" charset="-122"/>
              <a:ea typeface="思源黑体 Normal" panose="020B0400000000000000" pitchFamily="34" charset="-122"/>
            </a:endParaRPr>
          </a:p>
        </p:txBody>
      </p:sp>
      <p:sp>
        <p:nvSpPr>
          <p:cNvPr id="2" name="613131">
            <a:extLst>
              <a:ext uri="{FF2B5EF4-FFF2-40B4-BE49-F238E27FC236}">
                <a16:creationId xmlns:a16="http://schemas.microsoft.com/office/drawing/2014/main" id="{78C6C6DB-9E37-B3A2-4F95-2031881B5E39}"/>
              </a:ext>
            </a:extLst>
          </p:cNvPr>
          <p:cNvSpPr/>
          <p:nvPr/>
        </p:nvSpPr>
        <p:spPr>
          <a:xfrm>
            <a:off x="1444726" y="996010"/>
            <a:ext cx="9302548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914034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400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典型类目主播人设定位</a:t>
            </a:r>
            <a:r>
              <a:rPr lang="en-US" altLang="zh-CN" sz="4400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——</a:t>
            </a:r>
            <a:r>
              <a:rPr lang="zh-CN" altLang="en-US" sz="4400" dirty="0">
                <a:solidFill>
                  <a:srgbClr val="C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知识分享</a:t>
            </a:r>
          </a:p>
        </p:txBody>
      </p:sp>
    </p:spTree>
    <p:extLst>
      <p:ext uri="{BB962C8B-B14F-4D97-AF65-F5344CB8AC3E}">
        <p14:creationId xmlns:p14="http://schemas.microsoft.com/office/powerpoint/2010/main" val="2117404931"/>
      </p:ext>
    </p:extLst>
  </p:cSld>
  <p:clrMapOvr>
    <a:masterClrMapping/>
  </p:clrMapOvr>
  <p:transition spd="slow">
    <p:wip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390939">
            <a:extLst>
              <a:ext uri="{FF2B5EF4-FFF2-40B4-BE49-F238E27FC236}">
                <a16:creationId xmlns:a16="http://schemas.microsoft.com/office/drawing/2014/main" id="{41471A58-BBE3-4AE5-8BEE-DC267A2B0AD2}"/>
              </a:ext>
            </a:extLst>
          </p:cNvPr>
          <p:cNvSpPr/>
          <p:nvPr/>
        </p:nvSpPr>
        <p:spPr bwMode="auto">
          <a:xfrm>
            <a:off x="1200814" y="1767265"/>
            <a:ext cx="3769690" cy="3769690"/>
          </a:xfrm>
          <a:prstGeom prst="roundRect">
            <a:avLst/>
          </a:prstGeom>
          <a:solidFill>
            <a:srgbClr val="0760D9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 defTabSz="914034" fontAlgn="base">
              <a:spcBef>
                <a:spcPct val="0"/>
              </a:spcBef>
              <a:spcAft>
                <a:spcPct val="0"/>
              </a:spcAft>
            </a:pPr>
            <a:endParaRPr lang="zh-CN" altLang="en-US" dirty="0">
              <a:solidFill>
                <a:srgbClr val="FFFFFF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61" name="506530">
            <a:extLst>
              <a:ext uri="{FF2B5EF4-FFF2-40B4-BE49-F238E27FC236}">
                <a16:creationId xmlns:a16="http://schemas.microsoft.com/office/drawing/2014/main" id="{1FE24F05-DDC6-49AA-BD12-5559A3BC30CA}"/>
              </a:ext>
            </a:extLst>
          </p:cNvPr>
          <p:cNvSpPr/>
          <p:nvPr/>
        </p:nvSpPr>
        <p:spPr bwMode="auto">
          <a:xfrm>
            <a:off x="6989753" y="1767265"/>
            <a:ext cx="3769690" cy="3769690"/>
          </a:xfrm>
          <a:prstGeom prst="roundRect">
            <a:avLst/>
          </a:prstGeom>
          <a:solidFill>
            <a:srgbClr val="0760D9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 defTabSz="914034" fontAlgn="base">
              <a:spcBef>
                <a:spcPct val="0"/>
              </a:spcBef>
              <a:spcAft>
                <a:spcPct val="0"/>
              </a:spcAft>
            </a:pPr>
            <a:endParaRPr lang="zh-CN" altLang="en-US" sz="1999" dirty="0">
              <a:solidFill>
                <a:srgbClr val="FFFFFF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64" name="613131">
            <a:extLst>
              <a:ext uri="{FF2B5EF4-FFF2-40B4-BE49-F238E27FC236}">
                <a16:creationId xmlns:a16="http://schemas.microsoft.com/office/drawing/2014/main" id="{09548E3C-EB49-4E08-8DE4-25E8E3ACD2EE}"/>
              </a:ext>
            </a:extLst>
          </p:cNvPr>
          <p:cNvSpPr/>
          <p:nvPr/>
        </p:nvSpPr>
        <p:spPr>
          <a:xfrm>
            <a:off x="4844032" y="1001641"/>
            <a:ext cx="2441695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914034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400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课前思考</a:t>
            </a:r>
          </a:p>
        </p:txBody>
      </p:sp>
      <p:sp>
        <p:nvSpPr>
          <p:cNvPr id="65" name="085550">
            <a:extLst>
              <a:ext uri="{FF2B5EF4-FFF2-40B4-BE49-F238E27FC236}">
                <a16:creationId xmlns:a16="http://schemas.microsoft.com/office/drawing/2014/main" id="{E288A77F-AD5B-4356-9FA1-BC0785130952}"/>
              </a:ext>
            </a:extLst>
          </p:cNvPr>
          <p:cNvSpPr txBox="1"/>
          <p:nvPr/>
        </p:nvSpPr>
        <p:spPr>
          <a:xfrm>
            <a:off x="1483165" y="2270436"/>
            <a:ext cx="2954655" cy="258532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034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5400" dirty="0">
                <a:solidFill>
                  <a:srgbClr val="FFFFFF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一场直播</a:t>
            </a:r>
            <a:endParaRPr lang="en-US" altLang="zh-CN" sz="5400" dirty="0">
              <a:solidFill>
                <a:srgbClr val="FFFFFF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  <a:p>
            <a:pPr algn="ctr" defTabSz="914034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5400" dirty="0">
                <a:solidFill>
                  <a:srgbClr val="FFFFFF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有哪些人</a:t>
            </a:r>
            <a:endParaRPr lang="en-US" altLang="zh-CN" sz="5400" dirty="0">
              <a:solidFill>
                <a:srgbClr val="FFFFFF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  <a:p>
            <a:pPr algn="ctr" defTabSz="914034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5400" dirty="0">
                <a:solidFill>
                  <a:srgbClr val="FFFFFF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参与</a:t>
            </a:r>
          </a:p>
        </p:txBody>
      </p:sp>
      <p:sp>
        <p:nvSpPr>
          <p:cNvPr id="71" name="615453">
            <a:extLst>
              <a:ext uri="{FF2B5EF4-FFF2-40B4-BE49-F238E27FC236}">
                <a16:creationId xmlns:a16="http://schemas.microsoft.com/office/drawing/2014/main" id="{0444DB35-F9AE-4146-904F-C09A781FF78B}"/>
              </a:ext>
            </a:extLst>
          </p:cNvPr>
          <p:cNvSpPr/>
          <p:nvPr/>
        </p:nvSpPr>
        <p:spPr bwMode="auto">
          <a:xfrm>
            <a:off x="4646536" y="2230322"/>
            <a:ext cx="2843577" cy="2843575"/>
          </a:xfrm>
          <a:prstGeom prst="ellipse">
            <a:avLst/>
          </a:prstGeom>
          <a:solidFill>
            <a:srgbClr val="FFC000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 defTabSz="914034" fontAlgn="base">
              <a:spcBef>
                <a:spcPct val="0"/>
              </a:spcBef>
              <a:spcAft>
                <a:spcPct val="0"/>
              </a:spcAft>
            </a:pPr>
            <a:endParaRPr lang="zh-CN" altLang="en-US" sz="1999" dirty="0">
              <a:solidFill>
                <a:srgbClr val="FFFFFF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72" name="087873">
            <a:extLst>
              <a:ext uri="{FF2B5EF4-FFF2-40B4-BE49-F238E27FC236}">
                <a16:creationId xmlns:a16="http://schemas.microsoft.com/office/drawing/2014/main" id="{54B2A670-0722-4C74-AC5B-156F6A9D5893}"/>
              </a:ext>
            </a:extLst>
          </p:cNvPr>
          <p:cNvSpPr>
            <a:spLocks noEditPoints="1"/>
          </p:cNvSpPr>
          <p:nvPr/>
        </p:nvSpPr>
        <p:spPr bwMode="auto">
          <a:xfrm>
            <a:off x="5557439" y="2903827"/>
            <a:ext cx="1014882" cy="1318543"/>
          </a:xfrm>
          <a:custGeom>
            <a:avLst/>
            <a:gdLst>
              <a:gd name="T0" fmla="*/ 55 w 254"/>
              <a:gd name="T1" fmla="*/ 116 h 330"/>
              <a:gd name="T2" fmla="*/ 47 w 254"/>
              <a:gd name="T3" fmla="*/ 144 h 330"/>
              <a:gd name="T4" fmla="*/ 20 w 254"/>
              <a:gd name="T5" fmla="*/ 128 h 330"/>
              <a:gd name="T6" fmla="*/ 29 w 254"/>
              <a:gd name="T7" fmla="*/ 103 h 330"/>
              <a:gd name="T8" fmla="*/ 108 w 254"/>
              <a:gd name="T9" fmla="*/ 104 h 330"/>
              <a:gd name="T10" fmla="*/ 114 w 254"/>
              <a:gd name="T11" fmla="*/ 133 h 330"/>
              <a:gd name="T12" fmla="*/ 85 w 254"/>
              <a:gd name="T13" fmla="*/ 141 h 330"/>
              <a:gd name="T14" fmla="*/ 82 w 254"/>
              <a:gd name="T15" fmla="*/ 111 h 330"/>
              <a:gd name="T16" fmla="*/ 160 w 254"/>
              <a:gd name="T17" fmla="*/ 101 h 330"/>
              <a:gd name="T18" fmla="*/ 175 w 254"/>
              <a:gd name="T19" fmla="*/ 122 h 330"/>
              <a:gd name="T20" fmla="*/ 158 w 254"/>
              <a:gd name="T21" fmla="*/ 147 h 330"/>
              <a:gd name="T22" fmla="*/ 140 w 254"/>
              <a:gd name="T23" fmla="*/ 121 h 330"/>
              <a:gd name="T24" fmla="*/ 156 w 254"/>
              <a:gd name="T25" fmla="*/ 101 h 330"/>
              <a:gd name="T26" fmla="*/ 234 w 254"/>
              <a:gd name="T27" fmla="*/ 113 h 330"/>
              <a:gd name="T28" fmla="*/ 229 w 254"/>
              <a:gd name="T29" fmla="*/ 142 h 330"/>
              <a:gd name="T30" fmla="*/ 201 w 254"/>
              <a:gd name="T31" fmla="*/ 131 h 330"/>
              <a:gd name="T32" fmla="*/ 208 w 254"/>
              <a:gd name="T33" fmla="*/ 103 h 330"/>
              <a:gd name="T34" fmla="*/ 42 w 254"/>
              <a:gd name="T35" fmla="*/ 157 h 330"/>
              <a:gd name="T36" fmla="*/ 70 w 254"/>
              <a:gd name="T37" fmla="*/ 160 h 330"/>
              <a:gd name="T38" fmla="*/ 93 w 254"/>
              <a:gd name="T39" fmla="*/ 155 h 330"/>
              <a:gd name="T40" fmla="*/ 102 w 254"/>
              <a:gd name="T41" fmla="*/ 156 h 330"/>
              <a:gd name="T42" fmla="*/ 127 w 254"/>
              <a:gd name="T43" fmla="*/ 162 h 330"/>
              <a:gd name="T44" fmla="*/ 152 w 254"/>
              <a:gd name="T45" fmla="*/ 156 h 330"/>
              <a:gd name="T46" fmla="*/ 162 w 254"/>
              <a:gd name="T47" fmla="*/ 155 h 330"/>
              <a:gd name="T48" fmla="*/ 185 w 254"/>
              <a:gd name="T49" fmla="*/ 160 h 330"/>
              <a:gd name="T50" fmla="*/ 212 w 254"/>
              <a:gd name="T51" fmla="*/ 157 h 330"/>
              <a:gd name="T52" fmla="*/ 221 w 254"/>
              <a:gd name="T53" fmla="*/ 154 h 330"/>
              <a:gd name="T54" fmla="*/ 242 w 254"/>
              <a:gd name="T55" fmla="*/ 159 h 330"/>
              <a:gd name="T56" fmla="*/ 253 w 254"/>
              <a:gd name="T57" fmla="*/ 194 h 330"/>
              <a:gd name="T58" fmla="*/ 242 w 254"/>
              <a:gd name="T59" fmla="*/ 225 h 330"/>
              <a:gd name="T60" fmla="*/ 194 w 254"/>
              <a:gd name="T61" fmla="*/ 232 h 330"/>
              <a:gd name="T62" fmla="*/ 182 w 254"/>
              <a:gd name="T63" fmla="*/ 225 h 330"/>
              <a:gd name="T64" fmla="*/ 135 w 254"/>
              <a:gd name="T65" fmla="*/ 236 h 330"/>
              <a:gd name="T66" fmla="*/ 123 w 254"/>
              <a:gd name="T67" fmla="*/ 225 h 330"/>
              <a:gd name="T68" fmla="*/ 84 w 254"/>
              <a:gd name="T69" fmla="*/ 325 h 330"/>
              <a:gd name="T70" fmla="*/ 63 w 254"/>
              <a:gd name="T71" fmla="*/ 223 h 330"/>
              <a:gd name="T72" fmla="*/ 24 w 254"/>
              <a:gd name="T73" fmla="*/ 327 h 330"/>
              <a:gd name="T74" fmla="*/ 4 w 254"/>
              <a:gd name="T75" fmla="*/ 206 h 330"/>
              <a:gd name="T76" fmla="*/ 4 w 254"/>
              <a:gd name="T77" fmla="*/ 165 h 330"/>
              <a:gd name="T78" fmla="*/ 33 w 254"/>
              <a:gd name="T79" fmla="*/ 160 h 330"/>
              <a:gd name="T80" fmla="*/ 71 w 254"/>
              <a:gd name="T81" fmla="*/ 51 h 330"/>
              <a:gd name="T82" fmla="*/ 86 w 254"/>
              <a:gd name="T83" fmla="*/ 74 h 330"/>
              <a:gd name="T84" fmla="*/ 65 w 254"/>
              <a:gd name="T85" fmla="*/ 96 h 330"/>
              <a:gd name="T86" fmla="*/ 51 w 254"/>
              <a:gd name="T87" fmla="*/ 70 h 330"/>
              <a:gd name="T88" fmla="*/ 67 w 254"/>
              <a:gd name="T89" fmla="*/ 51 h 330"/>
              <a:gd name="T90" fmla="*/ 145 w 254"/>
              <a:gd name="T91" fmla="*/ 66 h 330"/>
              <a:gd name="T92" fmla="*/ 138 w 254"/>
              <a:gd name="T93" fmla="*/ 94 h 330"/>
              <a:gd name="T94" fmla="*/ 111 w 254"/>
              <a:gd name="T95" fmla="*/ 79 h 330"/>
              <a:gd name="T96" fmla="*/ 121 w 254"/>
              <a:gd name="T97" fmla="*/ 53 h 330"/>
              <a:gd name="T98" fmla="*/ 198 w 254"/>
              <a:gd name="T99" fmla="*/ 54 h 330"/>
              <a:gd name="T100" fmla="*/ 205 w 254"/>
              <a:gd name="T101" fmla="*/ 83 h 330"/>
              <a:gd name="T102" fmla="*/ 175 w 254"/>
              <a:gd name="T103" fmla="*/ 91 h 330"/>
              <a:gd name="T104" fmla="*/ 173 w 254"/>
              <a:gd name="T105" fmla="*/ 61 h 330"/>
              <a:gd name="T106" fmla="*/ 100 w 254"/>
              <a:gd name="T107" fmla="*/ 0 h 330"/>
              <a:gd name="T108" fmla="*/ 115 w 254"/>
              <a:gd name="T109" fmla="*/ 21 h 330"/>
              <a:gd name="T110" fmla="*/ 97 w 254"/>
              <a:gd name="T111" fmla="*/ 46 h 330"/>
              <a:gd name="T112" fmla="*/ 80 w 254"/>
              <a:gd name="T113" fmla="*/ 20 h 330"/>
              <a:gd name="T114" fmla="*/ 96 w 254"/>
              <a:gd name="T115" fmla="*/ 0 h 330"/>
              <a:gd name="T116" fmla="*/ 174 w 254"/>
              <a:gd name="T117" fmla="*/ 12 h 330"/>
              <a:gd name="T118" fmla="*/ 169 w 254"/>
              <a:gd name="T119" fmla="*/ 42 h 330"/>
              <a:gd name="T120" fmla="*/ 141 w 254"/>
              <a:gd name="T121" fmla="*/ 30 h 330"/>
              <a:gd name="T122" fmla="*/ 149 w 254"/>
              <a:gd name="T123" fmla="*/ 3 h 3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254" h="330">
                <a:moveTo>
                  <a:pt x="37" y="101"/>
                </a:moveTo>
                <a:lnTo>
                  <a:pt x="37" y="101"/>
                </a:lnTo>
                <a:lnTo>
                  <a:pt x="37" y="101"/>
                </a:lnTo>
                <a:lnTo>
                  <a:pt x="38" y="101"/>
                </a:lnTo>
                <a:lnTo>
                  <a:pt x="39" y="101"/>
                </a:lnTo>
                <a:lnTo>
                  <a:pt x="40" y="101"/>
                </a:lnTo>
                <a:lnTo>
                  <a:pt x="42" y="101"/>
                </a:lnTo>
                <a:lnTo>
                  <a:pt x="43" y="102"/>
                </a:lnTo>
                <a:lnTo>
                  <a:pt x="45" y="103"/>
                </a:lnTo>
                <a:lnTo>
                  <a:pt x="46" y="103"/>
                </a:lnTo>
                <a:lnTo>
                  <a:pt x="48" y="104"/>
                </a:lnTo>
                <a:lnTo>
                  <a:pt x="49" y="106"/>
                </a:lnTo>
                <a:lnTo>
                  <a:pt x="51" y="107"/>
                </a:lnTo>
                <a:lnTo>
                  <a:pt x="52" y="109"/>
                </a:lnTo>
                <a:lnTo>
                  <a:pt x="53" y="111"/>
                </a:lnTo>
                <a:lnTo>
                  <a:pt x="54" y="113"/>
                </a:lnTo>
                <a:lnTo>
                  <a:pt x="55" y="116"/>
                </a:lnTo>
                <a:lnTo>
                  <a:pt x="55" y="119"/>
                </a:lnTo>
                <a:lnTo>
                  <a:pt x="55" y="119"/>
                </a:lnTo>
                <a:lnTo>
                  <a:pt x="55" y="120"/>
                </a:lnTo>
                <a:lnTo>
                  <a:pt x="55" y="121"/>
                </a:lnTo>
                <a:lnTo>
                  <a:pt x="55" y="122"/>
                </a:lnTo>
                <a:lnTo>
                  <a:pt x="55" y="124"/>
                </a:lnTo>
                <a:lnTo>
                  <a:pt x="55" y="125"/>
                </a:lnTo>
                <a:lnTo>
                  <a:pt x="55" y="127"/>
                </a:lnTo>
                <a:lnTo>
                  <a:pt x="55" y="129"/>
                </a:lnTo>
                <a:lnTo>
                  <a:pt x="54" y="131"/>
                </a:lnTo>
                <a:lnTo>
                  <a:pt x="54" y="133"/>
                </a:lnTo>
                <a:lnTo>
                  <a:pt x="53" y="135"/>
                </a:lnTo>
                <a:lnTo>
                  <a:pt x="52" y="137"/>
                </a:lnTo>
                <a:lnTo>
                  <a:pt x="52" y="139"/>
                </a:lnTo>
                <a:lnTo>
                  <a:pt x="50" y="141"/>
                </a:lnTo>
                <a:lnTo>
                  <a:pt x="48" y="142"/>
                </a:lnTo>
                <a:lnTo>
                  <a:pt x="47" y="144"/>
                </a:lnTo>
                <a:lnTo>
                  <a:pt x="45" y="145"/>
                </a:lnTo>
                <a:lnTo>
                  <a:pt x="43" y="146"/>
                </a:lnTo>
                <a:lnTo>
                  <a:pt x="40" y="146"/>
                </a:lnTo>
                <a:lnTo>
                  <a:pt x="37" y="147"/>
                </a:lnTo>
                <a:lnTo>
                  <a:pt x="37" y="147"/>
                </a:lnTo>
                <a:lnTo>
                  <a:pt x="34" y="146"/>
                </a:lnTo>
                <a:lnTo>
                  <a:pt x="31" y="146"/>
                </a:lnTo>
                <a:lnTo>
                  <a:pt x="29" y="145"/>
                </a:lnTo>
                <a:lnTo>
                  <a:pt x="28" y="144"/>
                </a:lnTo>
                <a:lnTo>
                  <a:pt x="26" y="142"/>
                </a:lnTo>
                <a:lnTo>
                  <a:pt x="24" y="141"/>
                </a:lnTo>
                <a:lnTo>
                  <a:pt x="23" y="139"/>
                </a:lnTo>
                <a:lnTo>
                  <a:pt x="22" y="137"/>
                </a:lnTo>
                <a:lnTo>
                  <a:pt x="21" y="135"/>
                </a:lnTo>
                <a:lnTo>
                  <a:pt x="20" y="133"/>
                </a:lnTo>
                <a:lnTo>
                  <a:pt x="20" y="131"/>
                </a:lnTo>
                <a:lnTo>
                  <a:pt x="20" y="128"/>
                </a:lnTo>
                <a:lnTo>
                  <a:pt x="20" y="127"/>
                </a:lnTo>
                <a:lnTo>
                  <a:pt x="20" y="125"/>
                </a:lnTo>
                <a:lnTo>
                  <a:pt x="20" y="124"/>
                </a:lnTo>
                <a:lnTo>
                  <a:pt x="20" y="122"/>
                </a:lnTo>
                <a:lnTo>
                  <a:pt x="20" y="121"/>
                </a:lnTo>
                <a:lnTo>
                  <a:pt x="20" y="120"/>
                </a:lnTo>
                <a:lnTo>
                  <a:pt x="20" y="119"/>
                </a:lnTo>
                <a:lnTo>
                  <a:pt x="20" y="119"/>
                </a:lnTo>
                <a:lnTo>
                  <a:pt x="20" y="116"/>
                </a:lnTo>
                <a:lnTo>
                  <a:pt x="20" y="113"/>
                </a:lnTo>
                <a:lnTo>
                  <a:pt x="21" y="111"/>
                </a:lnTo>
                <a:lnTo>
                  <a:pt x="23" y="109"/>
                </a:lnTo>
                <a:lnTo>
                  <a:pt x="24" y="107"/>
                </a:lnTo>
                <a:lnTo>
                  <a:pt x="25" y="106"/>
                </a:lnTo>
                <a:lnTo>
                  <a:pt x="26" y="104"/>
                </a:lnTo>
                <a:lnTo>
                  <a:pt x="28" y="103"/>
                </a:lnTo>
                <a:lnTo>
                  <a:pt x="29" y="103"/>
                </a:lnTo>
                <a:lnTo>
                  <a:pt x="31" y="102"/>
                </a:lnTo>
                <a:lnTo>
                  <a:pt x="32" y="101"/>
                </a:lnTo>
                <a:lnTo>
                  <a:pt x="34" y="101"/>
                </a:lnTo>
                <a:lnTo>
                  <a:pt x="35" y="101"/>
                </a:lnTo>
                <a:lnTo>
                  <a:pt x="36" y="101"/>
                </a:lnTo>
                <a:lnTo>
                  <a:pt x="37" y="101"/>
                </a:lnTo>
                <a:close/>
                <a:moveTo>
                  <a:pt x="97" y="101"/>
                </a:moveTo>
                <a:lnTo>
                  <a:pt x="97" y="101"/>
                </a:lnTo>
                <a:lnTo>
                  <a:pt x="98" y="101"/>
                </a:lnTo>
                <a:lnTo>
                  <a:pt x="99" y="101"/>
                </a:lnTo>
                <a:lnTo>
                  <a:pt x="100" y="101"/>
                </a:lnTo>
                <a:lnTo>
                  <a:pt x="101" y="101"/>
                </a:lnTo>
                <a:lnTo>
                  <a:pt x="102" y="101"/>
                </a:lnTo>
                <a:lnTo>
                  <a:pt x="104" y="102"/>
                </a:lnTo>
                <a:lnTo>
                  <a:pt x="105" y="103"/>
                </a:lnTo>
                <a:lnTo>
                  <a:pt x="107" y="103"/>
                </a:lnTo>
                <a:lnTo>
                  <a:pt x="108" y="104"/>
                </a:lnTo>
                <a:lnTo>
                  <a:pt x="110" y="106"/>
                </a:lnTo>
                <a:lnTo>
                  <a:pt x="111" y="107"/>
                </a:lnTo>
                <a:lnTo>
                  <a:pt x="112" y="109"/>
                </a:lnTo>
                <a:lnTo>
                  <a:pt x="113" y="111"/>
                </a:lnTo>
                <a:lnTo>
                  <a:pt x="114" y="113"/>
                </a:lnTo>
                <a:lnTo>
                  <a:pt x="115" y="116"/>
                </a:lnTo>
                <a:lnTo>
                  <a:pt x="115" y="119"/>
                </a:lnTo>
                <a:lnTo>
                  <a:pt x="115" y="119"/>
                </a:lnTo>
                <a:lnTo>
                  <a:pt x="115" y="120"/>
                </a:lnTo>
                <a:lnTo>
                  <a:pt x="115" y="121"/>
                </a:lnTo>
                <a:lnTo>
                  <a:pt x="115" y="122"/>
                </a:lnTo>
                <a:lnTo>
                  <a:pt x="115" y="124"/>
                </a:lnTo>
                <a:lnTo>
                  <a:pt x="115" y="125"/>
                </a:lnTo>
                <a:lnTo>
                  <a:pt x="115" y="127"/>
                </a:lnTo>
                <a:lnTo>
                  <a:pt x="115" y="129"/>
                </a:lnTo>
                <a:lnTo>
                  <a:pt x="114" y="131"/>
                </a:lnTo>
                <a:lnTo>
                  <a:pt x="114" y="133"/>
                </a:lnTo>
                <a:lnTo>
                  <a:pt x="113" y="135"/>
                </a:lnTo>
                <a:lnTo>
                  <a:pt x="112" y="137"/>
                </a:lnTo>
                <a:lnTo>
                  <a:pt x="112" y="139"/>
                </a:lnTo>
                <a:lnTo>
                  <a:pt x="110" y="141"/>
                </a:lnTo>
                <a:lnTo>
                  <a:pt x="108" y="142"/>
                </a:lnTo>
                <a:lnTo>
                  <a:pt x="107" y="144"/>
                </a:lnTo>
                <a:lnTo>
                  <a:pt x="105" y="145"/>
                </a:lnTo>
                <a:lnTo>
                  <a:pt x="103" y="146"/>
                </a:lnTo>
                <a:lnTo>
                  <a:pt x="101" y="146"/>
                </a:lnTo>
                <a:lnTo>
                  <a:pt x="97" y="147"/>
                </a:lnTo>
                <a:lnTo>
                  <a:pt x="97" y="147"/>
                </a:lnTo>
                <a:lnTo>
                  <a:pt x="94" y="146"/>
                </a:lnTo>
                <a:lnTo>
                  <a:pt x="92" y="146"/>
                </a:lnTo>
                <a:lnTo>
                  <a:pt x="90" y="145"/>
                </a:lnTo>
                <a:lnTo>
                  <a:pt x="88" y="144"/>
                </a:lnTo>
                <a:lnTo>
                  <a:pt x="86" y="142"/>
                </a:lnTo>
                <a:lnTo>
                  <a:pt x="85" y="141"/>
                </a:lnTo>
                <a:lnTo>
                  <a:pt x="83" y="139"/>
                </a:lnTo>
                <a:lnTo>
                  <a:pt x="83" y="137"/>
                </a:lnTo>
                <a:lnTo>
                  <a:pt x="82" y="135"/>
                </a:lnTo>
                <a:lnTo>
                  <a:pt x="81" y="133"/>
                </a:lnTo>
                <a:lnTo>
                  <a:pt x="81" y="131"/>
                </a:lnTo>
                <a:lnTo>
                  <a:pt x="80" y="129"/>
                </a:lnTo>
                <a:lnTo>
                  <a:pt x="80" y="127"/>
                </a:lnTo>
                <a:lnTo>
                  <a:pt x="80" y="125"/>
                </a:lnTo>
                <a:lnTo>
                  <a:pt x="80" y="124"/>
                </a:lnTo>
                <a:lnTo>
                  <a:pt x="80" y="122"/>
                </a:lnTo>
                <a:lnTo>
                  <a:pt x="80" y="121"/>
                </a:lnTo>
                <a:lnTo>
                  <a:pt x="80" y="120"/>
                </a:lnTo>
                <a:lnTo>
                  <a:pt x="80" y="119"/>
                </a:lnTo>
                <a:lnTo>
                  <a:pt x="80" y="119"/>
                </a:lnTo>
                <a:lnTo>
                  <a:pt x="80" y="116"/>
                </a:lnTo>
                <a:lnTo>
                  <a:pt x="81" y="113"/>
                </a:lnTo>
                <a:lnTo>
                  <a:pt x="82" y="111"/>
                </a:lnTo>
                <a:lnTo>
                  <a:pt x="83" y="109"/>
                </a:lnTo>
                <a:lnTo>
                  <a:pt x="84" y="107"/>
                </a:lnTo>
                <a:lnTo>
                  <a:pt x="86" y="106"/>
                </a:lnTo>
                <a:lnTo>
                  <a:pt x="87" y="104"/>
                </a:lnTo>
                <a:lnTo>
                  <a:pt x="89" y="103"/>
                </a:lnTo>
                <a:lnTo>
                  <a:pt x="90" y="103"/>
                </a:lnTo>
                <a:lnTo>
                  <a:pt x="92" y="102"/>
                </a:lnTo>
                <a:lnTo>
                  <a:pt x="93" y="101"/>
                </a:lnTo>
                <a:lnTo>
                  <a:pt x="94" y="101"/>
                </a:lnTo>
                <a:lnTo>
                  <a:pt x="96" y="101"/>
                </a:lnTo>
                <a:lnTo>
                  <a:pt x="96" y="101"/>
                </a:lnTo>
                <a:lnTo>
                  <a:pt x="97" y="101"/>
                </a:lnTo>
                <a:close/>
                <a:moveTo>
                  <a:pt x="157" y="101"/>
                </a:moveTo>
                <a:lnTo>
                  <a:pt x="158" y="101"/>
                </a:lnTo>
                <a:lnTo>
                  <a:pt x="158" y="101"/>
                </a:lnTo>
                <a:lnTo>
                  <a:pt x="159" y="101"/>
                </a:lnTo>
                <a:lnTo>
                  <a:pt x="160" y="101"/>
                </a:lnTo>
                <a:lnTo>
                  <a:pt x="161" y="101"/>
                </a:lnTo>
                <a:lnTo>
                  <a:pt x="162" y="101"/>
                </a:lnTo>
                <a:lnTo>
                  <a:pt x="164" y="102"/>
                </a:lnTo>
                <a:lnTo>
                  <a:pt x="165" y="103"/>
                </a:lnTo>
                <a:lnTo>
                  <a:pt x="167" y="103"/>
                </a:lnTo>
                <a:lnTo>
                  <a:pt x="168" y="104"/>
                </a:lnTo>
                <a:lnTo>
                  <a:pt x="169" y="106"/>
                </a:lnTo>
                <a:lnTo>
                  <a:pt x="171" y="107"/>
                </a:lnTo>
                <a:lnTo>
                  <a:pt x="172" y="109"/>
                </a:lnTo>
                <a:lnTo>
                  <a:pt x="173" y="111"/>
                </a:lnTo>
                <a:lnTo>
                  <a:pt x="174" y="113"/>
                </a:lnTo>
                <a:lnTo>
                  <a:pt x="175" y="116"/>
                </a:lnTo>
                <a:lnTo>
                  <a:pt x="175" y="119"/>
                </a:lnTo>
                <a:lnTo>
                  <a:pt x="175" y="119"/>
                </a:lnTo>
                <a:lnTo>
                  <a:pt x="175" y="120"/>
                </a:lnTo>
                <a:lnTo>
                  <a:pt x="175" y="121"/>
                </a:lnTo>
                <a:lnTo>
                  <a:pt x="175" y="122"/>
                </a:lnTo>
                <a:lnTo>
                  <a:pt x="175" y="124"/>
                </a:lnTo>
                <a:lnTo>
                  <a:pt x="175" y="125"/>
                </a:lnTo>
                <a:lnTo>
                  <a:pt x="175" y="127"/>
                </a:lnTo>
                <a:lnTo>
                  <a:pt x="175" y="129"/>
                </a:lnTo>
                <a:lnTo>
                  <a:pt x="174" y="131"/>
                </a:lnTo>
                <a:lnTo>
                  <a:pt x="174" y="133"/>
                </a:lnTo>
                <a:lnTo>
                  <a:pt x="173" y="135"/>
                </a:lnTo>
                <a:lnTo>
                  <a:pt x="172" y="137"/>
                </a:lnTo>
                <a:lnTo>
                  <a:pt x="172" y="139"/>
                </a:lnTo>
                <a:lnTo>
                  <a:pt x="170" y="141"/>
                </a:lnTo>
                <a:lnTo>
                  <a:pt x="169" y="142"/>
                </a:lnTo>
                <a:lnTo>
                  <a:pt x="167" y="144"/>
                </a:lnTo>
                <a:lnTo>
                  <a:pt x="165" y="145"/>
                </a:lnTo>
                <a:lnTo>
                  <a:pt x="163" y="146"/>
                </a:lnTo>
                <a:lnTo>
                  <a:pt x="161" y="146"/>
                </a:lnTo>
                <a:lnTo>
                  <a:pt x="158" y="147"/>
                </a:lnTo>
                <a:lnTo>
                  <a:pt x="158" y="147"/>
                </a:lnTo>
                <a:lnTo>
                  <a:pt x="154" y="146"/>
                </a:lnTo>
                <a:lnTo>
                  <a:pt x="152" y="146"/>
                </a:lnTo>
                <a:lnTo>
                  <a:pt x="150" y="145"/>
                </a:lnTo>
                <a:lnTo>
                  <a:pt x="148" y="144"/>
                </a:lnTo>
                <a:lnTo>
                  <a:pt x="147" y="142"/>
                </a:lnTo>
                <a:lnTo>
                  <a:pt x="145" y="141"/>
                </a:lnTo>
                <a:lnTo>
                  <a:pt x="143" y="139"/>
                </a:lnTo>
                <a:lnTo>
                  <a:pt x="143" y="137"/>
                </a:lnTo>
                <a:lnTo>
                  <a:pt x="142" y="135"/>
                </a:lnTo>
                <a:lnTo>
                  <a:pt x="142" y="133"/>
                </a:lnTo>
                <a:lnTo>
                  <a:pt x="141" y="131"/>
                </a:lnTo>
                <a:lnTo>
                  <a:pt x="140" y="129"/>
                </a:lnTo>
                <a:lnTo>
                  <a:pt x="140" y="127"/>
                </a:lnTo>
                <a:lnTo>
                  <a:pt x="140" y="125"/>
                </a:lnTo>
                <a:lnTo>
                  <a:pt x="140" y="124"/>
                </a:lnTo>
                <a:lnTo>
                  <a:pt x="140" y="122"/>
                </a:lnTo>
                <a:lnTo>
                  <a:pt x="140" y="121"/>
                </a:lnTo>
                <a:lnTo>
                  <a:pt x="140" y="120"/>
                </a:lnTo>
                <a:lnTo>
                  <a:pt x="140" y="119"/>
                </a:lnTo>
                <a:lnTo>
                  <a:pt x="140" y="119"/>
                </a:lnTo>
                <a:lnTo>
                  <a:pt x="140" y="116"/>
                </a:lnTo>
                <a:lnTo>
                  <a:pt x="141" y="113"/>
                </a:lnTo>
                <a:lnTo>
                  <a:pt x="142" y="111"/>
                </a:lnTo>
                <a:lnTo>
                  <a:pt x="143" y="109"/>
                </a:lnTo>
                <a:lnTo>
                  <a:pt x="144" y="107"/>
                </a:lnTo>
                <a:lnTo>
                  <a:pt x="146" y="106"/>
                </a:lnTo>
                <a:lnTo>
                  <a:pt x="147" y="104"/>
                </a:lnTo>
                <a:lnTo>
                  <a:pt x="149" y="103"/>
                </a:lnTo>
                <a:lnTo>
                  <a:pt x="150" y="103"/>
                </a:lnTo>
                <a:lnTo>
                  <a:pt x="151" y="102"/>
                </a:lnTo>
                <a:lnTo>
                  <a:pt x="153" y="101"/>
                </a:lnTo>
                <a:lnTo>
                  <a:pt x="154" y="101"/>
                </a:lnTo>
                <a:lnTo>
                  <a:pt x="156" y="101"/>
                </a:lnTo>
                <a:lnTo>
                  <a:pt x="156" y="101"/>
                </a:lnTo>
                <a:lnTo>
                  <a:pt x="157" y="101"/>
                </a:lnTo>
                <a:close/>
                <a:moveTo>
                  <a:pt x="217" y="101"/>
                </a:moveTo>
                <a:lnTo>
                  <a:pt x="218" y="101"/>
                </a:lnTo>
                <a:lnTo>
                  <a:pt x="218" y="101"/>
                </a:lnTo>
                <a:lnTo>
                  <a:pt x="219" y="101"/>
                </a:lnTo>
                <a:lnTo>
                  <a:pt x="219" y="101"/>
                </a:lnTo>
                <a:lnTo>
                  <a:pt x="221" y="101"/>
                </a:lnTo>
                <a:lnTo>
                  <a:pt x="222" y="101"/>
                </a:lnTo>
                <a:lnTo>
                  <a:pt x="224" y="102"/>
                </a:lnTo>
                <a:lnTo>
                  <a:pt x="225" y="103"/>
                </a:lnTo>
                <a:lnTo>
                  <a:pt x="227" y="103"/>
                </a:lnTo>
                <a:lnTo>
                  <a:pt x="228" y="104"/>
                </a:lnTo>
                <a:lnTo>
                  <a:pt x="229" y="106"/>
                </a:lnTo>
                <a:lnTo>
                  <a:pt x="231" y="107"/>
                </a:lnTo>
                <a:lnTo>
                  <a:pt x="232" y="109"/>
                </a:lnTo>
                <a:lnTo>
                  <a:pt x="233" y="111"/>
                </a:lnTo>
                <a:lnTo>
                  <a:pt x="234" y="113"/>
                </a:lnTo>
                <a:lnTo>
                  <a:pt x="235" y="116"/>
                </a:lnTo>
                <a:lnTo>
                  <a:pt x="235" y="119"/>
                </a:lnTo>
                <a:lnTo>
                  <a:pt x="235" y="119"/>
                </a:lnTo>
                <a:lnTo>
                  <a:pt x="235" y="120"/>
                </a:lnTo>
                <a:lnTo>
                  <a:pt x="235" y="121"/>
                </a:lnTo>
                <a:lnTo>
                  <a:pt x="235" y="122"/>
                </a:lnTo>
                <a:lnTo>
                  <a:pt x="235" y="124"/>
                </a:lnTo>
                <a:lnTo>
                  <a:pt x="235" y="125"/>
                </a:lnTo>
                <a:lnTo>
                  <a:pt x="235" y="127"/>
                </a:lnTo>
                <a:lnTo>
                  <a:pt x="235" y="129"/>
                </a:lnTo>
                <a:lnTo>
                  <a:pt x="234" y="131"/>
                </a:lnTo>
                <a:lnTo>
                  <a:pt x="234" y="133"/>
                </a:lnTo>
                <a:lnTo>
                  <a:pt x="234" y="135"/>
                </a:lnTo>
                <a:lnTo>
                  <a:pt x="232" y="137"/>
                </a:lnTo>
                <a:lnTo>
                  <a:pt x="232" y="139"/>
                </a:lnTo>
                <a:lnTo>
                  <a:pt x="230" y="141"/>
                </a:lnTo>
                <a:lnTo>
                  <a:pt x="229" y="142"/>
                </a:lnTo>
                <a:lnTo>
                  <a:pt x="227" y="144"/>
                </a:lnTo>
                <a:lnTo>
                  <a:pt x="226" y="145"/>
                </a:lnTo>
                <a:lnTo>
                  <a:pt x="223" y="146"/>
                </a:lnTo>
                <a:lnTo>
                  <a:pt x="221" y="146"/>
                </a:lnTo>
                <a:lnTo>
                  <a:pt x="218" y="147"/>
                </a:lnTo>
                <a:lnTo>
                  <a:pt x="218" y="147"/>
                </a:lnTo>
                <a:lnTo>
                  <a:pt x="214" y="146"/>
                </a:lnTo>
                <a:lnTo>
                  <a:pt x="212" y="146"/>
                </a:lnTo>
                <a:lnTo>
                  <a:pt x="210" y="145"/>
                </a:lnTo>
                <a:lnTo>
                  <a:pt x="208" y="144"/>
                </a:lnTo>
                <a:lnTo>
                  <a:pt x="206" y="142"/>
                </a:lnTo>
                <a:lnTo>
                  <a:pt x="205" y="141"/>
                </a:lnTo>
                <a:lnTo>
                  <a:pt x="203" y="139"/>
                </a:lnTo>
                <a:lnTo>
                  <a:pt x="203" y="137"/>
                </a:lnTo>
                <a:lnTo>
                  <a:pt x="202" y="135"/>
                </a:lnTo>
                <a:lnTo>
                  <a:pt x="201" y="133"/>
                </a:lnTo>
                <a:lnTo>
                  <a:pt x="201" y="131"/>
                </a:lnTo>
                <a:lnTo>
                  <a:pt x="200" y="129"/>
                </a:lnTo>
                <a:lnTo>
                  <a:pt x="200" y="127"/>
                </a:lnTo>
                <a:lnTo>
                  <a:pt x="200" y="125"/>
                </a:lnTo>
                <a:lnTo>
                  <a:pt x="200" y="124"/>
                </a:lnTo>
                <a:lnTo>
                  <a:pt x="200" y="122"/>
                </a:lnTo>
                <a:lnTo>
                  <a:pt x="200" y="121"/>
                </a:lnTo>
                <a:lnTo>
                  <a:pt x="200" y="120"/>
                </a:lnTo>
                <a:lnTo>
                  <a:pt x="200" y="119"/>
                </a:lnTo>
                <a:lnTo>
                  <a:pt x="200" y="119"/>
                </a:lnTo>
                <a:lnTo>
                  <a:pt x="200" y="116"/>
                </a:lnTo>
                <a:lnTo>
                  <a:pt x="201" y="113"/>
                </a:lnTo>
                <a:lnTo>
                  <a:pt x="202" y="111"/>
                </a:lnTo>
                <a:lnTo>
                  <a:pt x="203" y="109"/>
                </a:lnTo>
                <a:lnTo>
                  <a:pt x="204" y="107"/>
                </a:lnTo>
                <a:lnTo>
                  <a:pt x="206" y="106"/>
                </a:lnTo>
                <a:lnTo>
                  <a:pt x="207" y="104"/>
                </a:lnTo>
                <a:lnTo>
                  <a:pt x="208" y="103"/>
                </a:lnTo>
                <a:lnTo>
                  <a:pt x="210" y="103"/>
                </a:lnTo>
                <a:lnTo>
                  <a:pt x="211" y="102"/>
                </a:lnTo>
                <a:lnTo>
                  <a:pt x="213" y="101"/>
                </a:lnTo>
                <a:lnTo>
                  <a:pt x="214" y="101"/>
                </a:lnTo>
                <a:lnTo>
                  <a:pt x="216" y="101"/>
                </a:lnTo>
                <a:lnTo>
                  <a:pt x="216" y="101"/>
                </a:lnTo>
                <a:lnTo>
                  <a:pt x="217" y="101"/>
                </a:lnTo>
                <a:close/>
                <a:moveTo>
                  <a:pt x="38" y="153"/>
                </a:moveTo>
                <a:lnTo>
                  <a:pt x="38" y="153"/>
                </a:lnTo>
                <a:lnTo>
                  <a:pt x="39" y="153"/>
                </a:lnTo>
                <a:lnTo>
                  <a:pt x="39" y="153"/>
                </a:lnTo>
                <a:lnTo>
                  <a:pt x="40" y="153"/>
                </a:lnTo>
                <a:lnTo>
                  <a:pt x="41" y="154"/>
                </a:lnTo>
                <a:lnTo>
                  <a:pt x="42" y="154"/>
                </a:lnTo>
                <a:lnTo>
                  <a:pt x="42" y="155"/>
                </a:lnTo>
                <a:lnTo>
                  <a:pt x="42" y="156"/>
                </a:lnTo>
                <a:lnTo>
                  <a:pt x="42" y="157"/>
                </a:lnTo>
                <a:lnTo>
                  <a:pt x="42" y="158"/>
                </a:lnTo>
                <a:lnTo>
                  <a:pt x="42" y="160"/>
                </a:lnTo>
                <a:lnTo>
                  <a:pt x="40" y="161"/>
                </a:lnTo>
                <a:lnTo>
                  <a:pt x="39" y="164"/>
                </a:lnTo>
                <a:lnTo>
                  <a:pt x="44" y="175"/>
                </a:lnTo>
                <a:lnTo>
                  <a:pt x="50" y="153"/>
                </a:lnTo>
                <a:lnTo>
                  <a:pt x="51" y="153"/>
                </a:lnTo>
                <a:lnTo>
                  <a:pt x="52" y="153"/>
                </a:lnTo>
                <a:lnTo>
                  <a:pt x="53" y="154"/>
                </a:lnTo>
                <a:lnTo>
                  <a:pt x="55" y="154"/>
                </a:lnTo>
                <a:lnTo>
                  <a:pt x="56" y="156"/>
                </a:lnTo>
                <a:lnTo>
                  <a:pt x="58" y="156"/>
                </a:lnTo>
                <a:lnTo>
                  <a:pt x="61" y="157"/>
                </a:lnTo>
                <a:lnTo>
                  <a:pt x="63" y="159"/>
                </a:lnTo>
                <a:lnTo>
                  <a:pt x="65" y="160"/>
                </a:lnTo>
                <a:lnTo>
                  <a:pt x="67" y="162"/>
                </a:lnTo>
                <a:lnTo>
                  <a:pt x="70" y="160"/>
                </a:lnTo>
                <a:lnTo>
                  <a:pt x="72" y="159"/>
                </a:lnTo>
                <a:lnTo>
                  <a:pt x="74" y="157"/>
                </a:lnTo>
                <a:lnTo>
                  <a:pt x="77" y="156"/>
                </a:lnTo>
                <a:lnTo>
                  <a:pt x="78" y="156"/>
                </a:lnTo>
                <a:lnTo>
                  <a:pt x="80" y="154"/>
                </a:lnTo>
                <a:lnTo>
                  <a:pt x="82" y="154"/>
                </a:lnTo>
                <a:lnTo>
                  <a:pt x="83" y="153"/>
                </a:lnTo>
                <a:lnTo>
                  <a:pt x="84" y="153"/>
                </a:lnTo>
                <a:lnTo>
                  <a:pt x="84" y="153"/>
                </a:lnTo>
                <a:lnTo>
                  <a:pt x="91" y="175"/>
                </a:lnTo>
                <a:lnTo>
                  <a:pt x="95" y="164"/>
                </a:lnTo>
                <a:lnTo>
                  <a:pt x="94" y="161"/>
                </a:lnTo>
                <a:lnTo>
                  <a:pt x="93" y="160"/>
                </a:lnTo>
                <a:lnTo>
                  <a:pt x="93" y="158"/>
                </a:lnTo>
                <a:lnTo>
                  <a:pt x="93" y="157"/>
                </a:lnTo>
                <a:lnTo>
                  <a:pt x="93" y="156"/>
                </a:lnTo>
                <a:lnTo>
                  <a:pt x="93" y="155"/>
                </a:lnTo>
                <a:lnTo>
                  <a:pt x="93" y="154"/>
                </a:lnTo>
                <a:lnTo>
                  <a:pt x="94" y="154"/>
                </a:lnTo>
                <a:lnTo>
                  <a:pt x="94" y="154"/>
                </a:lnTo>
                <a:lnTo>
                  <a:pt x="95" y="153"/>
                </a:lnTo>
                <a:lnTo>
                  <a:pt x="96" y="153"/>
                </a:lnTo>
                <a:lnTo>
                  <a:pt x="96" y="153"/>
                </a:lnTo>
                <a:lnTo>
                  <a:pt x="97" y="153"/>
                </a:lnTo>
                <a:lnTo>
                  <a:pt x="97" y="153"/>
                </a:lnTo>
                <a:lnTo>
                  <a:pt x="97" y="153"/>
                </a:lnTo>
                <a:lnTo>
                  <a:pt x="98" y="153"/>
                </a:lnTo>
                <a:lnTo>
                  <a:pt x="99" y="153"/>
                </a:lnTo>
                <a:lnTo>
                  <a:pt x="99" y="153"/>
                </a:lnTo>
                <a:lnTo>
                  <a:pt x="100" y="153"/>
                </a:lnTo>
                <a:lnTo>
                  <a:pt x="101" y="154"/>
                </a:lnTo>
                <a:lnTo>
                  <a:pt x="101" y="154"/>
                </a:lnTo>
                <a:lnTo>
                  <a:pt x="102" y="155"/>
                </a:lnTo>
                <a:lnTo>
                  <a:pt x="102" y="156"/>
                </a:lnTo>
                <a:lnTo>
                  <a:pt x="102" y="157"/>
                </a:lnTo>
                <a:lnTo>
                  <a:pt x="102" y="158"/>
                </a:lnTo>
                <a:lnTo>
                  <a:pt x="102" y="160"/>
                </a:lnTo>
                <a:lnTo>
                  <a:pt x="101" y="161"/>
                </a:lnTo>
                <a:lnTo>
                  <a:pt x="99" y="164"/>
                </a:lnTo>
                <a:lnTo>
                  <a:pt x="104" y="175"/>
                </a:lnTo>
                <a:lnTo>
                  <a:pt x="110" y="153"/>
                </a:lnTo>
                <a:lnTo>
                  <a:pt x="111" y="153"/>
                </a:lnTo>
                <a:lnTo>
                  <a:pt x="112" y="153"/>
                </a:lnTo>
                <a:lnTo>
                  <a:pt x="113" y="154"/>
                </a:lnTo>
                <a:lnTo>
                  <a:pt x="114" y="154"/>
                </a:lnTo>
                <a:lnTo>
                  <a:pt x="116" y="156"/>
                </a:lnTo>
                <a:lnTo>
                  <a:pt x="118" y="156"/>
                </a:lnTo>
                <a:lnTo>
                  <a:pt x="120" y="157"/>
                </a:lnTo>
                <a:lnTo>
                  <a:pt x="123" y="159"/>
                </a:lnTo>
                <a:lnTo>
                  <a:pt x="125" y="160"/>
                </a:lnTo>
                <a:lnTo>
                  <a:pt x="127" y="162"/>
                </a:lnTo>
                <a:lnTo>
                  <a:pt x="129" y="160"/>
                </a:lnTo>
                <a:lnTo>
                  <a:pt x="132" y="159"/>
                </a:lnTo>
                <a:lnTo>
                  <a:pt x="134" y="157"/>
                </a:lnTo>
                <a:lnTo>
                  <a:pt x="137" y="156"/>
                </a:lnTo>
                <a:lnTo>
                  <a:pt x="139" y="156"/>
                </a:lnTo>
                <a:lnTo>
                  <a:pt x="140" y="154"/>
                </a:lnTo>
                <a:lnTo>
                  <a:pt x="142" y="154"/>
                </a:lnTo>
                <a:lnTo>
                  <a:pt x="143" y="153"/>
                </a:lnTo>
                <a:lnTo>
                  <a:pt x="144" y="153"/>
                </a:lnTo>
                <a:lnTo>
                  <a:pt x="144" y="153"/>
                </a:lnTo>
                <a:lnTo>
                  <a:pt x="151" y="175"/>
                </a:lnTo>
                <a:lnTo>
                  <a:pt x="155" y="164"/>
                </a:lnTo>
                <a:lnTo>
                  <a:pt x="154" y="161"/>
                </a:lnTo>
                <a:lnTo>
                  <a:pt x="153" y="160"/>
                </a:lnTo>
                <a:lnTo>
                  <a:pt x="153" y="158"/>
                </a:lnTo>
                <a:lnTo>
                  <a:pt x="152" y="157"/>
                </a:lnTo>
                <a:lnTo>
                  <a:pt x="152" y="156"/>
                </a:lnTo>
                <a:lnTo>
                  <a:pt x="153" y="155"/>
                </a:lnTo>
                <a:lnTo>
                  <a:pt x="153" y="154"/>
                </a:lnTo>
                <a:lnTo>
                  <a:pt x="154" y="154"/>
                </a:lnTo>
                <a:lnTo>
                  <a:pt x="154" y="154"/>
                </a:lnTo>
                <a:lnTo>
                  <a:pt x="155" y="153"/>
                </a:lnTo>
                <a:lnTo>
                  <a:pt x="156" y="153"/>
                </a:lnTo>
                <a:lnTo>
                  <a:pt x="156" y="153"/>
                </a:lnTo>
                <a:lnTo>
                  <a:pt x="157" y="153"/>
                </a:lnTo>
                <a:lnTo>
                  <a:pt x="157" y="153"/>
                </a:lnTo>
                <a:lnTo>
                  <a:pt x="158" y="153"/>
                </a:lnTo>
                <a:lnTo>
                  <a:pt x="158" y="153"/>
                </a:lnTo>
                <a:lnTo>
                  <a:pt x="159" y="153"/>
                </a:lnTo>
                <a:lnTo>
                  <a:pt x="159" y="153"/>
                </a:lnTo>
                <a:lnTo>
                  <a:pt x="160" y="153"/>
                </a:lnTo>
                <a:lnTo>
                  <a:pt x="161" y="154"/>
                </a:lnTo>
                <a:lnTo>
                  <a:pt x="161" y="154"/>
                </a:lnTo>
                <a:lnTo>
                  <a:pt x="162" y="155"/>
                </a:lnTo>
                <a:lnTo>
                  <a:pt x="162" y="156"/>
                </a:lnTo>
                <a:lnTo>
                  <a:pt x="162" y="157"/>
                </a:lnTo>
                <a:lnTo>
                  <a:pt x="162" y="158"/>
                </a:lnTo>
                <a:lnTo>
                  <a:pt x="161" y="160"/>
                </a:lnTo>
                <a:lnTo>
                  <a:pt x="161" y="161"/>
                </a:lnTo>
                <a:lnTo>
                  <a:pt x="159" y="164"/>
                </a:lnTo>
                <a:lnTo>
                  <a:pt x="163" y="175"/>
                </a:lnTo>
                <a:lnTo>
                  <a:pt x="170" y="153"/>
                </a:lnTo>
                <a:lnTo>
                  <a:pt x="170" y="153"/>
                </a:lnTo>
                <a:lnTo>
                  <a:pt x="172" y="153"/>
                </a:lnTo>
                <a:lnTo>
                  <a:pt x="173" y="154"/>
                </a:lnTo>
                <a:lnTo>
                  <a:pt x="174" y="154"/>
                </a:lnTo>
                <a:lnTo>
                  <a:pt x="176" y="156"/>
                </a:lnTo>
                <a:lnTo>
                  <a:pt x="178" y="156"/>
                </a:lnTo>
                <a:lnTo>
                  <a:pt x="180" y="157"/>
                </a:lnTo>
                <a:lnTo>
                  <a:pt x="183" y="159"/>
                </a:lnTo>
                <a:lnTo>
                  <a:pt x="185" y="160"/>
                </a:lnTo>
                <a:lnTo>
                  <a:pt x="187" y="162"/>
                </a:lnTo>
                <a:lnTo>
                  <a:pt x="189" y="160"/>
                </a:lnTo>
                <a:lnTo>
                  <a:pt x="192" y="159"/>
                </a:lnTo>
                <a:lnTo>
                  <a:pt x="194" y="157"/>
                </a:lnTo>
                <a:lnTo>
                  <a:pt x="196" y="156"/>
                </a:lnTo>
                <a:lnTo>
                  <a:pt x="198" y="156"/>
                </a:lnTo>
                <a:lnTo>
                  <a:pt x="200" y="154"/>
                </a:lnTo>
                <a:lnTo>
                  <a:pt x="202" y="154"/>
                </a:lnTo>
                <a:lnTo>
                  <a:pt x="203" y="153"/>
                </a:lnTo>
                <a:lnTo>
                  <a:pt x="203" y="153"/>
                </a:lnTo>
                <a:lnTo>
                  <a:pt x="204" y="153"/>
                </a:lnTo>
                <a:lnTo>
                  <a:pt x="211" y="175"/>
                </a:lnTo>
                <a:lnTo>
                  <a:pt x="215" y="164"/>
                </a:lnTo>
                <a:lnTo>
                  <a:pt x="214" y="161"/>
                </a:lnTo>
                <a:lnTo>
                  <a:pt x="213" y="160"/>
                </a:lnTo>
                <a:lnTo>
                  <a:pt x="212" y="158"/>
                </a:lnTo>
                <a:lnTo>
                  <a:pt x="212" y="157"/>
                </a:lnTo>
                <a:lnTo>
                  <a:pt x="212" y="156"/>
                </a:lnTo>
                <a:lnTo>
                  <a:pt x="212" y="155"/>
                </a:lnTo>
                <a:lnTo>
                  <a:pt x="213" y="154"/>
                </a:lnTo>
                <a:lnTo>
                  <a:pt x="213" y="154"/>
                </a:lnTo>
                <a:lnTo>
                  <a:pt x="214" y="154"/>
                </a:lnTo>
                <a:lnTo>
                  <a:pt x="215" y="153"/>
                </a:lnTo>
                <a:lnTo>
                  <a:pt x="216" y="153"/>
                </a:lnTo>
                <a:lnTo>
                  <a:pt x="216" y="153"/>
                </a:lnTo>
                <a:lnTo>
                  <a:pt x="217" y="153"/>
                </a:lnTo>
                <a:lnTo>
                  <a:pt x="217" y="153"/>
                </a:lnTo>
                <a:lnTo>
                  <a:pt x="218" y="153"/>
                </a:lnTo>
                <a:lnTo>
                  <a:pt x="218" y="153"/>
                </a:lnTo>
                <a:lnTo>
                  <a:pt x="219" y="153"/>
                </a:lnTo>
                <a:lnTo>
                  <a:pt x="219" y="153"/>
                </a:lnTo>
                <a:lnTo>
                  <a:pt x="220" y="153"/>
                </a:lnTo>
                <a:lnTo>
                  <a:pt x="221" y="154"/>
                </a:lnTo>
                <a:lnTo>
                  <a:pt x="221" y="154"/>
                </a:lnTo>
                <a:lnTo>
                  <a:pt x="222" y="155"/>
                </a:lnTo>
                <a:lnTo>
                  <a:pt x="222" y="156"/>
                </a:lnTo>
                <a:lnTo>
                  <a:pt x="222" y="157"/>
                </a:lnTo>
                <a:lnTo>
                  <a:pt x="222" y="158"/>
                </a:lnTo>
                <a:lnTo>
                  <a:pt x="221" y="160"/>
                </a:lnTo>
                <a:lnTo>
                  <a:pt x="221" y="161"/>
                </a:lnTo>
                <a:lnTo>
                  <a:pt x="219" y="164"/>
                </a:lnTo>
                <a:lnTo>
                  <a:pt x="223" y="175"/>
                </a:lnTo>
                <a:lnTo>
                  <a:pt x="230" y="153"/>
                </a:lnTo>
                <a:lnTo>
                  <a:pt x="230" y="153"/>
                </a:lnTo>
                <a:lnTo>
                  <a:pt x="231" y="153"/>
                </a:lnTo>
                <a:lnTo>
                  <a:pt x="232" y="154"/>
                </a:lnTo>
                <a:lnTo>
                  <a:pt x="234" y="154"/>
                </a:lnTo>
                <a:lnTo>
                  <a:pt x="236" y="156"/>
                </a:lnTo>
                <a:lnTo>
                  <a:pt x="238" y="156"/>
                </a:lnTo>
                <a:lnTo>
                  <a:pt x="240" y="157"/>
                </a:lnTo>
                <a:lnTo>
                  <a:pt x="242" y="159"/>
                </a:lnTo>
                <a:lnTo>
                  <a:pt x="245" y="160"/>
                </a:lnTo>
                <a:lnTo>
                  <a:pt x="247" y="162"/>
                </a:lnTo>
                <a:lnTo>
                  <a:pt x="248" y="163"/>
                </a:lnTo>
                <a:lnTo>
                  <a:pt x="249" y="164"/>
                </a:lnTo>
                <a:lnTo>
                  <a:pt x="251" y="165"/>
                </a:lnTo>
                <a:lnTo>
                  <a:pt x="251" y="166"/>
                </a:lnTo>
                <a:lnTo>
                  <a:pt x="253" y="167"/>
                </a:lnTo>
                <a:lnTo>
                  <a:pt x="253" y="169"/>
                </a:lnTo>
                <a:lnTo>
                  <a:pt x="253" y="171"/>
                </a:lnTo>
                <a:lnTo>
                  <a:pt x="254" y="173"/>
                </a:lnTo>
                <a:lnTo>
                  <a:pt x="254" y="176"/>
                </a:lnTo>
                <a:lnTo>
                  <a:pt x="254" y="178"/>
                </a:lnTo>
                <a:lnTo>
                  <a:pt x="254" y="181"/>
                </a:lnTo>
                <a:lnTo>
                  <a:pt x="254" y="185"/>
                </a:lnTo>
                <a:lnTo>
                  <a:pt x="254" y="188"/>
                </a:lnTo>
                <a:lnTo>
                  <a:pt x="254" y="191"/>
                </a:lnTo>
                <a:lnTo>
                  <a:pt x="253" y="194"/>
                </a:lnTo>
                <a:lnTo>
                  <a:pt x="253" y="197"/>
                </a:lnTo>
                <a:lnTo>
                  <a:pt x="253" y="199"/>
                </a:lnTo>
                <a:lnTo>
                  <a:pt x="253" y="202"/>
                </a:lnTo>
                <a:lnTo>
                  <a:pt x="252" y="204"/>
                </a:lnTo>
                <a:lnTo>
                  <a:pt x="251" y="206"/>
                </a:lnTo>
                <a:lnTo>
                  <a:pt x="250" y="208"/>
                </a:lnTo>
                <a:lnTo>
                  <a:pt x="249" y="210"/>
                </a:lnTo>
                <a:lnTo>
                  <a:pt x="248" y="212"/>
                </a:lnTo>
                <a:lnTo>
                  <a:pt x="248" y="215"/>
                </a:lnTo>
                <a:lnTo>
                  <a:pt x="246" y="217"/>
                </a:lnTo>
                <a:lnTo>
                  <a:pt x="246" y="219"/>
                </a:lnTo>
                <a:lnTo>
                  <a:pt x="245" y="220"/>
                </a:lnTo>
                <a:lnTo>
                  <a:pt x="244" y="222"/>
                </a:lnTo>
                <a:lnTo>
                  <a:pt x="243" y="223"/>
                </a:lnTo>
                <a:lnTo>
                  <a:pt x="243" y="225"/>
                </a:lnTo>
                <a:lnTo>
                  <a:pt x="242" y="225"/>
                </a:lnTo>
                <a:lnTo>
                  <a:pt x="242" y="225"/>
                </a:lnTo>
                <a:lnTo>
                  <a:pt x="241" y="228"/>
                </a:lnTo>
                <a:lnTo>
                  <a:pt x="240" y="232"/>
                </a:lnTo>
                <a:lnTo>
                  <a:pt x="240" y="236"/>
                </a:lnTo>
                <a:lnTo>
                  <a:pt x="230" y="325"/>
                </a:lnTo>
                <a:lnTo>
                  <a:pt x="230" y="327"/>
                </a:lnTo>
                <a:lnTo>
                  <a:pt x="229" y="328"/>
                </a:lnTo>
                <a:lnTo>
                  <a:pt x="228" y="329"/>
                </a:lnTo>
                <a:lnTo>
                  <a:pt x="227" y="330"/>
                </a:lnTo>
                <a:lnTo>
                  <a:pt x="225" y="330"/>
                </a:lnTo>
                <a:lnTo>
                  <a:pt x="209" y="330"/>
                </a:lnTo>
                <a:lnTo>
                  <a:pt x="208" y="330"/>
                </a:lnTo>
                <a:lnTo>
                  <a:pt x="206" y="329"/>
                </a:lnTo>
                <a:lnTo>
                  <a:pt x="205" y="328"/>
                </a:lnTo>
                <a:lnTo>
                  <a:pt x="204" y="327"/>
                </a:lnTo>
                <a:lnTo>
                  <a:pt x="203" y="325"/>
                </a:lnTo>
                <a:lnTo>
                  <a:pt x="195" y="236"/>
                </a:lnTo>
                <a:lnTo>
                  <a:pt x="194" y="232"/>
                </a:lnTo>
                <a:lnTo>
                  <a:pt x="193" y="228"/>
                </a:lnTo>
                <a:lnTo>
                  <a:pt x="192" y="225"/>
                </a:lnTo>
                <a:lnTo>
                  <a:pt x="192" y="225"/>
                </a:lnTo>
                <a:lnTo>
                  <a:pt x="192" y="225"/>
                </a:lnTo>
                <a:lnTo>
                  <a:pt x="191" y="223"/>
                </a:lnTo>
                <a:lnTo>
                  <a:pt x="191" y="222"/>
                </a:lnTo>
                <a:lnTo>
                  <a:pt x="189" y="221"/>
                </a:lnTo>
                <a:lnTo>
                  <a:pt x="189" y="220"/>
                </a:lnTo>
                <a:lnTo>
                  <a:pt x="188" y="217"/>
                </a:lnTo>
                <a:lnTo>
                  <a:pt x="187" y="215"/>
                </a:lnTo>
                <a:lnTo>
                  <a:pt x="186" y="217"/>
                </a:lnTo>
                <a:lnTo>
                  <a:pt x="185" y="220"/>
                </a:lnTo>
                <a:lnTo>
                  <a:pt x="184" y="221"/>
                </a:lnTo>
                <a:lnTo>
                  <a:pt x="184" y="222"/>
                </a:lnTo>
                <a:lnTo>
                  <a:pt x="183" y="223"/>
                </a:lnTo>
                <a:lnTo>
                  <a:pt x="183" y="225"/>
                </a:lnTo>
                <a:lnTo>
                  <a:pt x="182" y="225"/>
                </a:lnTo>
                <a:lnTo>
                  <a:pt x="182" y="225"/>
                </a:lnTo>
                <a:lnTo>
                  <a:pt x="181" y="228"/>
                </a:lnTo>
                <a:lnTo>
                  <a:pt x="180" y="232"/>
                </a:lnTo>
                <a:lnTo>
                  <a:pt x="180" y="236"/>
                </a:lnTo>
                <a:lnTo>
                  <a:pt x="170" y="325"/>
                </a:lnTo>
                <a:lnTo>
                  <a:pt x="170" y="327"/>
                </a:lnTo>
                <a:lnTo>
                  <a:pt x="169" y="328"/>
                </a:lnTo>
                <a:lnTo>
                  <a:pt x="168" y="329"/>
                </a:lnTo>
                <a:lnTo>
                  <a:pt x="167" y="330"/>
                </a:lnTo>
                <a:lnTo>
                  <a:pt x="165" y="330"/>
                </a:lnTo>
                <a:lnTo>
                  <a:pt x="150" y="330"/>
                </a:lnTo>
                <a:lnTo>
                  <a:pt x="148" y="330"/>
                </a:lnTo>
                <a:lnTo>
                  <a:pt x="146" y="329"/>
                </a:lnTo>
                <a:lnTo>
                  <a:pt x="145" y="328"/>
                </a:lnTo>
                <a:lnTo>
                  <a:pt x="144" y="327"/>
                </a:lnTo>
                <a:lnTo>
                  <a:pt x="144" y="325"/>
                </a:lnTo>
                <a:lnTo>
                  <a:pt x="135" y="236"/>
                </a:lnTo>
                <a:lnTo>
                  <a:pt x="134" y="232"/>
                </a:lnTo>
                <a:lnTo>
                  <a:pt x="134" y="228"/>
                </a:lnTo>
                <a:lnTo>
                  <a:pt x="132" y="225"/>
                </a:lnTo>
                <a:lnTo>
                  <a:pt x="132" y="225"/>
                </a:lnTo>
                <a:lnTo>
                  <a:pt x="132" y="225"/>
                </a:lnTo>
                <a:lnTo>
                  <a:pt x="131" y="223"/>
                </a:lnTo>
                <a:lnTo>
                  <a:pt x="131" y="222"/>
                </a:lnTo>
                <a:lnTo>
                  <a:pt x="130" y="221"/>
                </a:lnTo>
                <a:lnTo>
                  <a:pt x="129" y="220"/>
                </a:lnTo>
                <a:lnTo>
                  <a:pt x="128" y="217"/>
                </a:lnTo>
                <a:lnTo>
                  <a:pt x="127" y="215"/>
                </a:lnTo>
                <a:lnTo>
                  <a:pt x="126" y="217"/>
                </a:lnTo>
                <a:lnTo>
                  <a:pt x="126" y="220"/>
                </a:lnTo>
                <a:lnTo>
                  <a:pt x="124" y="221"/>
                </a:lnTo>
                <a:lnTo>
                  <a:pt x="124" y="222"/>
                </a:lnTo>
                <a:lnTo>
                  <a:pt x="123" y="223"/>
                </a:lnTo>
                <a:lnTo>
                  <a:pt x="123" y="225"/>
                </a:lnTo>
                <a:lnTo>
                  <a:pt x="123" y="225"/>
                </a:lnTo>
                <a:lnTo>
                  <a:pt x="123" y="225"/>
                </a:lnTo>
                <a:lnTo>
                  <a:pt x="121" y="228"/>
                </a:lnTo>
                <a:lnTo>
                  <a:pt x="120" y="232"/>
                </a:lnTo>
                <a:lnTo>
                  <a:pt x="119" y="236"/>
                </a:lnTo>
                <a:lnTo>
                  <a:pt x="110" y="325"/>
                </a:lnTo>
                <a:lnTo>
                  <a:pt x="110" y="327"/>
                </a:lnTo>
                <a:lnTo>
                  <a:pt x="109" y="328"/>
                </a:lnTo>
                <a:lnTo>
                  <a:pt x="108" y="329"/>
                </a:lnTo>
                <a:lnTo>
                  <a:pt x="107" y="330"/>
                </a:lnTo>
                <a:lnTo>
                  <a:pt x="105" y="330"/>
                </a:lnTo>
                <a:lnTo>
                  <a:pt x="89" y="330"/>
                </a:lnTo>
                <a:lnTo>
                  <a:pt x="88" y="330"/>
                </a:lnTo>
                <a:lnTo>
                  <a:pt x="86" y="329"/>
                </a:lnTo>
                <a:lnTo>
                  <a:pt x="85" y="328"/>
                </a:lnTo>
                <a:lnTo>
                  <a:pt x="85" y="327"/>
                </a:lnTo>
                <a:lnTo>
                  <a:pt x="84" y="325"/>
                </a:lnTo>
                <a:lnTo>
                  <a:pt x="75" y="236"/>
                </a:lnTo>
                <a:lnTo>
                  <a:pt x="74" y="232"/>
                </a:lnTo>
                <a:lnTo>
                  <a:pt x="74" y="228"/>
                </a:lnTo>
                <a:lnTo>
                  <a:pt x="72" y="225"/>
                </a:lnTo>
                <a:lnTo>
                  <a:pt x="72" y="225"/>
                </a:lnTo>
                <a:lnTo>
                  <a:pt x="72" y="225"/>
                </a:lnTo>
                <a:lnTo>
                  <a:pt x="71" y="223"/>
                </a:lnTo>
                <a:lnTo>
                  <a:pt x="71" y="222"/>
                </a:lnTo>
                <a:lnTo>
                  <a:pt x="70" y="221"/>
                </a:lnTo>
                <a:lnTo>
                  <a:pt x="69" y="220"/>
                </a:lnTo>
                <a:lnTo>
                  <a:pt x="68" y="217"/>
                </a:lnTo>
                <a:lnTo>
                  <a:pt x="67" y="215"/>
                </a:lnTo>
                <a:lnTo>
                  <a:pt x="66" y="217"/>
                </a:lnTo>
                <a:lnTo>
                  <a:pt x="66" y="220"/>
                </a:lnTo>
                <a:lnTo>
                  <a:pt x="65" y="221"/>
                </a:lnTo>
                <a:lnTo>
                  <a:pt x="64" y="222"/>
                </a:lnTo>
                <a:lnTo>
                  <a:pt x="63" y="223"/>
                </a:lnTo>
                <a:lnTo>
                  <a:pt x="63" y="225"/>
                </a:lnTo>
                <a:lnTo>
                  <a:pt x="63" y="225"/>
                </a:lnTo>
                <a:lnTo>
                  <a:pt x="63" y="225"/>
                </a:lnTo>
                <a:lnTo>
                  <a:pt x="61" y="228"/>
                </a:lnTo>
                <a:lnTo>
                  <a:pt x="60" y="232"/>
                </a:lnTo>
                <a:lnTo>
                  <a:pt x="60" y="236"/>
                </a:lnTo>
                <a:lnTo>
                  <a:pt x="51" y="325"/>
                </a:lnTo>
                <a:lnTo>
                  <a:pt x="50" y="327"/>
                </a:lnTo>
                <a:lnTo>
                  <a:pt x="50" y="328"/>
                </a:lnTo>
                <a:lnTo>
                  <a:pt x="48" y="329"/>
                </a:lnTo>
                <a:lnTo>
                  <a:pt x="47" y="330"/>
                </a:lnTo>
                <a:lnTo>
                  <a:pt x="45" y="330"/>
                </a:lnTo>
                <a:lnTo>
                  <a:pt x="29" y="330"/>
                </a:lnTo>
                <a:lnTo>
                  <a:pt x="28" y="330"/>
                </a:lnTo>
                <a:lnTo>
                  <a:pt x="26" y="329"/>
                </a:lnTo>
                <a:lnTo>
                  <a:pt x="25" y="328"/>
                </a:lnTo>
                <a:lnTo>
                  <a:pt x="24" y="327"/>
                </a:lnTo>
                <a:lnTo>
                  <a:pt x="24" y="325"/>
                </a:lnTo>
                <a:lnTo>
                  <a:pt x="15" y="236"/>
                </a:lnTo>
                <a:lnTo>
                  <a:pt x="15" y="232"/>
                </a:lnTo>
                <a:lnTo>
                  <a:pt x="13" y="228"/>
                </a:lnTo>
                <a:lnTo>
                  <a:pt x="12" y="225"/>
                </a:lnTo>
                <a:lnTo>
                  <a:pt x="12" y="225"/>
                </a:lnTo>
                <a:lnTo>
                  <a:pt x="12" y="225"/>
                </a:lnTo>
                <a:lnTo>
                  <a:pt x="12" y="223"/>
                </a:lnTo>
                <a:lnTo>
                  <a:pt x="11" y="222"/>
                </a:lnTo>
                <a:lnTo>
                  <a:pt x="10" y="220"/>
                </a:lnTo>
                <a:lnTo>
                  <a:pt x="9" y="219"/>
                </a:lnTo>
                <a:lnTo>
                  <a:pt x="8" y="217"/>
                </a:lnTo>
                <a:lnTo>
                  <a:pt x="7" y="215"/>
                </a:lnTo>
                <a:lnTo>
                  <a:pt x="6" y="212"/>
                </a:lnTo>
                <a:lnTo>
                  <a:pt x="6" y="210"/>
                </a:lnTo>
                <a:lnTo>
                  <a:pt x="4" y="208"/>
                </a:lnTo>
                <a:lnTo>
                  <a:pt x="4" y="206"/>
                </a:lnTo>
                <a:lnTo>
                  <a:pt x="3" y="204"/>
                </a:lnTo>
                <a:lnTo>
                  <a:pt x="2" y="202"/>
                </a:lnTo>
                <a:lnTo>
                  <a:pt x="2" y="199"/>
                </a:lnTo>
                <a:lnTo>
                  <a:pt x="1" y="197"/>
                </a:lnTo>
                <a:lnTo>
                  <a:pt x="1" y="194"/>
                </a:lnTo>
                <a:lnTo>
                  <a:pt x="1" y="191"/>
                </a:lnTo>
                <a:lnTo>
                  <a:pt x="1" y="188"/>
                </a:lnTo>
                <a:lnTo>
                  <a:pt x="1" y="185"/>
                </a:lnTo>
                <a:lnTo>
                  <a:pt x="0" y="181"/>
                </a:lnTo>
                <a:lnTo>
                  <a:pt x="0" y="178"/>
                </a:lnTo>
                <a:lnTo>
                  <a:pt x="1" y="176"/>
                </a:lnTo>
                <a:lnTo>
                  <a:pt x="1" y="173"/>
                </a:lnTo>
                <a:lnTo>
                  <a:pt x="1" y="171"/>
                </a:lnTo>
                <a:lnTo>
                  <a:pt x="1" y="169"/>
                </a:lnTo>
                <a:lnTo>
                  <a:pt x="2" y="167"/>
                </a:lnTo>
                <a:lnTo>
                  <a:pt x="3" y="166"/>
                </a:lnTo>
                <a:lnTo>
                  <a:pt x="4" y="165"/>
                </a:lnTo>
                <a:lnTo>
                  <a:pt x="5" y="164"/>
                </a:lnTo>
                <a:lnTo>
                  <a:pt x="6" y="163"/>
                </a:lnTo>
                <a:lnTo>
                  <a:pt x="7" y="162"/>
                </a:lnTo>
                <a:lnTo>
                  <a:pt x="10" y="160"/>
                </a:lnTo>
                <a:lnTo>
                  <a:pt x="12" y="159"/>
                </a:lnTo>
                <a:lnTo>
                  <a:pt x="14" y="157"/>
                </a:lnTo>
                <a:lnTo>
                  <a:pt x="17" y="156"/>
                </a:lnTo>
                <a:lnTo>
                  <a:pt x="18" y="156"/>
                </a:lnTo>
                <a:lnTo>
                  <a:pt x="20" y="154"/>
                </a:lnTo>
                <a:lnTo>
                  <a:pt x="22" y="154"/>
                </a:lnTo>
                <a:lnTo>
                  <a:pt x="23" y="153"/>
                </a:lnTo>
                <a:lnTo>
                  <a:pt x="24" y="153"/>
                </a:lnTo>
                <a:lnTo>
                  <a:pt x="24" y="153"/>
                </a:lnTo>
                <a:lnTo>
                  <a:pt x="31" y="175"/>
                </a:lnTo>
                <a:lnTo>
                  <a:pt x="36" y="164"/>
                </a:lnTo>
                <a:lnTo>
                  <a:pt x="34" y="161"/>
                </a:lnTo>
                <a:lnTo>
                  <a:pt x="33" y="160"/>
                </a:lnTo>
                <a:lnTo>
                  <a:pt x="32" y="158"/>
                </a:lnTo>
                <a:lnTo>
                  <a:pt x="32" y="157"/>
                </a:lnTo>
                <a:lnTo>
                  <a:pt x="32" y="156"/>
                </a:lnTo>
                <a:lnTo>
                  <a:pt x="32" y="155"/>
                </a:lnTo>
                <a:lnTo>
                  <a:pt x="33" y="154"/>
                </a:lnTo>
                <a:lnTo>
                  <a:pt x="34" y="154"/>
                </a:lnTo>
                <a:lnTo>
                  <a:pt x="34" y="154"/>
                </a:lnTo>
                <a:lnTo>
                  <a:pt x="35" y="153"/>
                </a:lnTo>
                <a:lnTo>
                  <a:pt x="36" y="153"/>
                </a:lnTo>
                <a:lnTo>
                  <a:pt x="37" y="153"/>
                </a:lnTo>
                <a:lnTo>
                  <a:pt x="37" y="153"/>
                </a:lnTo>
                <a:lnTo>
                  <a:pt x="37" y="153"/>
                </a:lnTo>
                <a:lnTo>
                  <a:pt x="38" y="153"/>
                </a:lnTo>
                <a:close/>
                <a:moveTo>
                  <a:pt x="69" y="51"/>
                </a:moveTo>
                <a:lnTo>
                  <a:pt x="69" y="51"/>
                </a:lnTo>
                <a:lnTo>
                  <a:pt x="70" y="51"/>
                </a:lnTo>
                <a:lnTo>
                  <a:pt x="71" y="51"/>
                </a:lnTo>
                <a:lnTo>
                  <a:pt x="72" y="51"/>
                </a:lnTo>
                <a:lnTo>
                  <a:pt x="74" y="52"/>
                </a:lnTo>
                <a:lnTo>
                  <a:pt x="75" y="53"/>
                </a:lnTo>
                <a:lnTo>
                  <a:pt x="77" y="53"/>
                </a:lnTo>
                <a:lnTo>
                  <a:pt x="78" y="54"/>
                </a:lnTo>
                <a:lnTo>
                  <a:pt x="80" y="56"/>
                </a:lnTo>
                <a:lnTo>
                  <a:pt x="82" y="57"/>
                </a:lnTo>
                <a:lnTo>
                  <a:pt x="83" y="59"/>
                </a:lnTo>
                <a:lnTo>
                  <a:pt x="83" y="61"/>
                </a:lnTo>
                <a:lnTo>
                  <a:pt x="85" y="63"/>
                </a:lnTo>
                <a:lnTo>
                  <a:pt x="85" y="66"/>
                </a:lnTo>
                <a:lnTo>
                  <a:pt x="85" y="69"/>
                </a:lnTo>
                <a:lnTo>
                  <a:pt x="85" y="69"/>
                </a:lnTo>
                <a:lnTo>
                  <a:pt x="85" y="70"/>
                </a:lnTo>
                <a:lnTo>
                  <a:pt x="86" y="71"/>
                </a:lnTo>
                <a:lnTo>
                  <a:pt x="86" y="72"/>
                </a:lnTo>
                <a:lnTo>
                  <a:pt x="86" y="74"/>
                </a:lnTo>
                <a:lnTo>
                  <a:pt x="85" y="75"/>
                </a:lnTo>
                <a:lnTo>
                  <a:pt x="85" y="77"/>
                </a:lnTo>
                <a:lnTo>
                  <a:pt x="85" y="79"/>
                </a:lnTo>
                <a:lnTo>
                  <a:pt x="85" y="81"/>
                </a:lnTo>
                <a:lnTo>
                  <a:pt x="85" y="83"/>
                </a:lnTo>
                <a:lnTo>
                  <a:pt x="83" y="85"/>
                </a:lnTo>
                <a:lnTo>
                  <a:pt x="83" y="87"/>
                </a:lnTo>
                <a:lnTo>
                  <a:pt x="82" y="89"/>
                </a:lnTo>
                <a:lnTo>
                  <a:pt x="81" y="91"/>
                </a:lnTo>
                <a:lnTo>
                  <a:pt x="79" y="93"/>
                </a:lnTo>
                <a:lnTo>
                  <a:pt x="78" y="94"/>
                </a:lnTo>
                <a:lnTo>
                  <a:pt x="76" y="95"/>
                </a:lnTo>
                <a:lnTo>
                  <a:pt x="74" y="96"/>
                </a:lnTo>
                <a:lnTo>
                  <a:pt x="71" y="96"/>
                </a:lnTo>
                <a:lnTo>
                  <a:pt x="68" y="97"/>
                </a:lnTo>
                <a:lnTo>
                  <a:pt x="68" y="97"/>
                </a:lnTo>
                <a:lnTo>
                  <a:pt x="65" y="96"/>
                </a:lnTo>
                <a:lnTo>
                  <a:pt x="63" y="96"/>
                </a:lnTo>
                <a:lnTo>
                  <a:pt x="60" y="95"/>
                </a:lnTo>
                <a:lnTo>
                  <a:pt x="58" y="94"/>
                </a:lnTo>
                <a:lnTo>
                  <a:pt x="57" y="93"/>
                </a:lnTo>
                <a:lnTo>
                  <a:pt x="55" y="91"/>
                </a:lnTo>
                <a:lnTo>
                  <a:pt x="54" y="89"/>
                </a:lnTo>
                <a:lnTo>
                  <a:pt x="53" y="87"/>
                </a:lnTo>
                <a:lnTo>
                  <a:pt x="52" y="85"/>
                </a:lnTo>
                <a:lnTo>
                  <a:pt x="52" y="83"/>
                </a:lnTo>
                <a:lnTo>
                  <a:pt x="52" y="81"/>
                </a:lnTo>
                <a:lnTo>
                  <a:pt x="51" y="79"/>
                </a:lnTo>
                <a:lnTo>
                  <a:pt x="51" y="77"/>
                </a:lnTo>
                <a:lnTo>
                  <a:pt x="51" y="75"/>
                </a:lnTo>
                <a:lnTo>
                  <a:pt x="51" y="74"/>
                </a:lnTo>
                <a:lnTo>
                  <a:pt x="51" y="72"/>
                </a:lnTo>
                <a:lnTo>
                  <a:pt x="51" y="71"/>
                </a:lnTo>
                <a:lnTo>
                  <a:pt x="51" y="70"/>
                </a:lnTo>
                <a:lnTo>
                  <a:pt x="51" y="69"/>
                </a:lnTo>
                <a:lnTo>
                  <a:pt x="51" y="69"/>
                </a:lnTo>
                <a:lnTo>
                  <a:pt x="51" y="66"/>
                </a:lnTo>
                <a:lnTo>
                  <a:pt x="52" y="63"/>
                </a:lnTo>
                <a:lnTo>
                  <a:pt x="53" y="61"/>
                </a:lnTo>
                <a:lnTo>
                  <a:pt x="53" y="59"/>
                </a:lnTo>
                <a:lnTo>
                  <a:pt x="55" y="57"/>
                </a:lnTo>
                <a:lnTo>
                  <a:pt x="56" y="56"/>
                </a:lnTo>
                <a:lnTo>
                  <a:pt x="58" y="54"/>
                </a:lnTo>
                <a:lnTo>
                  <a:pt x="59" y="53"/>
                </a:lnTo>
                <a:lnTo>
                  <a:pt x="61" y="53"/>
                </a:lnTo>
                <a:lnTo>
                  <a:pt x="62" y="52"/>
                </a:lnTo>
                <a:lnTo>
                  <a:pt x="64" y="51"/>
                </a:lnTo>
                <a:lnTo>
                  <a:pt x="65" y="51"/>
                </a:lnTo>
                <a:lnTo>
                  <a:pt x="66" y="51"/>
                </a:lnTo>
                <a:lnTo>
                  <a:pt x="67" y="51"/>
                </a:lnTo>
                <a:lnTo>
                  <a:pt x="67" y="51"/>
                </a:lnTo>
                <a:lnTo>
                  <a:pt x="68" y="51"/>
                </a:lnTo>
                <a:lnTo>
                  <a:pt x="69" y="51"/>
                </a:lnTo>
                <a:close/>
                <a:moveTo>
                  <a:pt x="129" y="51"/>
                </a:moveTo>
                <a:lnTo>
                  <a:pt x="129" y="51"/>
                </a:lnTo>
                <a:lnTo>
                  <a:pt x="131" y="51"/>
                </a:lnTo>
                <a:lnTo>
                  <a:pt x="131" y="51"/>
                </a:lnTo>
                <a:lnTo>
                  <a:pt x="132" y="51"/>
                </a:lnTo>
                <a:lnTo>
                  <a:pt x="134" y="52"/>
                </a:lnTo>
                <a:lnTo>
                  <a:pt x="135" y="53"/>
                </a:lnTo>
                <a:lnTo>
                  <a:pt x="137" y="53"/>
                </a:lnTo>
                <a:lnTo>
                  <a:pt x="139" y="54"/>
                </a:lnTo>
                <a:lnTo>
                  <a:pt x="140" y="56"/>
                </a:lnTo>
                <a:lnTo>
                  <a:pt x="142" y="57"/>
                </a:lnTo>
                <a:lnTo>
                  <a:pt x="143" y="59"/>
                </a:lnTo>
                <a:lnTo>
                  <a:pt x="144" y="61"/>
                </a:lnTo>
                <a:lnTo>
                  <a:pt x="145" y="63"/>
                </a:lnTo>
                <a:lnTo>
                  <a:pt x="145" y="66"/>
                </a:lnTo>
                <a:lnTo>
                  <a:pt x="145" y="69"/>
                </a:lnTo>
                <a:lnTo>
                  <a:pt x="145" y="69"/>
                </a:lnTo>
                <a:lnTo>
                  <a:pt x="145" y="70"/>
                </a:lnTo>
                <a:lnTo>
                  <a:pt x="146" y="71"/>
                </a:lnTo>
                <a:lnTo>
                  <a:pt x="146" y="72"/>
                </a:lnTo>
                <a:lnTo>
                  <a:pt x="146" y="74"/>
                </a:lnTo>
                <a:lnTo>
                  <a:pt x="146" y="75"/>
                </a:lnTo>
                <a:lnTo>
                  <a:pt x="145" y="77"/>
                </a:lnTo>
                <a:lnTo>
                  <a:pt x="145" y="79"/>
                </a:lnTo>
                <a:lnTo>
                  <a:pt x="145" y="81"/>
                </a:lnTo>
                <a:lnTo>
                  <a:pt x="145" y="83"/>
                </a:lnTo>
                <a:lnTo>
                  <a:pt x="144" y="85"/>
                </a:lnTo>
                <a:lnTo>
                  <a:pt x="143" y="87"/>
                </a:lnTo>
                <a:lnTo>
                  <a:pt x="142" y="89"/>
                </a:lnTo>
                <a:lnTo>
                  <a:pt x="141" y="91"/>
                </a:lnTo>
                <a:lnTo>
                  <a:pt x="139" y="93"/>
                </a:lnTo>
                <a:lnTo>
                  <a:pt x="138" y="94"/>
                </a:lnTo>
                <a:lnTo>
                  <a:pt x="136" y="95"/>
                </a:lnTo>
                <a:lnTo>
                  <a:pt x="134" y="96"/>
                </a:lnTo>
                <a:lnTo>
                  <a:pt x="131" y="96"/>
                </a:lnTo>
                <a:lnTo>
                  <a:pt x="128" y="97"/>
                </a:lnTo>
                <a:lnTo>
                  <a:pt x="128" y="97"/>
                </a:lnTo>
                <a:lnTo>
                  <a:pt x="125" y="96"/>
                </a:lnTo>
                <a:lnTo>
                  <a:pt x="123" y="96"/>
                </a:lnTo>
                <a:lnTo>
                  <a:pt x="121" y="95"/>
                </a:lnTo>
                <a:lnTo>
                  <a:pt x="118" y="94"/>
                </a:lnTo>
                <a:lnTo>
                  <a:pt x="117" y="93"/>
                </a:lnTo>
                <a:lnTo>
                  <a:pt x="115" y="91"/>
                </a:lnTo>
                <a:lnTo>
                  <a:pt x="114" y="89"/>
                </a:lnTo>
                <a:lnTo>
                  <a:pt x="113" y="87"/>
                </a:lnTo>
                <a:lnTo>
                  <a:pt x="113" y="85"/>
                </a:lnTo>
                <a:lnTo>
                  <a:pt x="112" y="83"/>
                </a:lnTo>
                <a:lnTo>
                  <a:pt x="112" y="81"/>
                </a:lnTo>
                <a:lnTo>
                  <a:pt x="111" y="79"/>
                </a:lnTo>
                <a:lnTo>
                  <a:pt x="111" y="77"/>
                </a:lnTo>
                <a:lnTo>
                  <a:pt x="111" y="75"/>
                </a:lnTo>
                <a:lnTo>
                  <a:pt x="111" y="74"/>
                </a:lnTo>
                <a:lnTo>
                  <a:pt x="111" y="72"/>
                </a:lnTo>
                <a:lnTo>
                  <a:pt x="111" y="71"/>
                </a:lnTo>
                <a:lnTo>
                  <a:pt x="111" y="70"/>
                </a:lnTo>
                <a:lnTo>
                  <a:pt x="111" y="69"/>
                </a:lnTo>
                <a:lnTo>
                  <a:pt x="111" y="69"/>
                </a:lnTo>
                <a:lnTo>
                  <a:pt x="111" y="66"/>
                </a:lnTo>
                <a:lnTo>
                  <a:pt x="112" y="63"/>
                </a:lnTo>
                <a:lnTo>
                  <a:pt x="113" y="61"/>
                </a:lnTo>
                <a:lnTo>
                  <a:pt x="113" y="59"/>
                </a:lnTo>
                <a:lnTo>
                  <a:pt x="115" y="57"/>
                </a:lnTo>
                <a:lnTo>
                  <a:pt x="116" y="56"/>
                </a:lnTo>
                <a:lnTo>
                  <a:pt x="118" y="54"/>
                </a:lnTo>
                <a:lnTo>
                  <a:pt x="119" y="53"/>
                </a:lnTo>
                <a:lnTo>
                  <a:pt x="121" y="53"/>
                </a:lnTo>
                <a:lnTo>
                  <a:pt x="123" y="52"/>
                </a:lnTo>
                <a:lnTo>
                  <a:pt x="124" y="51"/>
                </a:lnTo>
                <a:lnTo>
                  <a:pt x="125" y="51"/>
                </a:lnTo>
                <a:lnTo>
                  <a:pt x="126" y="51"/>
                </a:lnTo>
                <a:lnTo>
                  <a:pt x="127" y="51"/>
                </a:lnTo>
                <a:lnTo>
                  <a:pt x="127" y="51"/>
                </a:lnTo>
                <a:lnTo>
                  <a:pt x="128" y="51"/>
                </a:lnTo>
                <a:lnTo>
                  <a:pt x="129" y="51"/>
                </a:lnTo>
                <a:close/>
                <a:moveTo>
                  <a:pt x="189" y="51"/>
                </a:moveTo>
                <a:lnTo>
                  <a:pt x="189" y="51"/>
                </a:lnTo>
                <a:lnTo>
                  <a:pt x="190" y="51"/>
                </a:lnTo>
                <a:lnTo>
                  <a:pt x="191" y="51"/>
                </a:lnTo>
                <a:lnTo>
                  <a:pt x="192" y="51"/>
                </a:lnTo>
                <a:lnTo>
                  <a:pt x="194" y="52"/>
                </a:lnTo>
                <a:lnTo>
                  <a:pt x="195" y="53"/>
                </a:lnTo>
                <a:lnTo>
                  <a:pt x="197" y="53"/>
                </a:lnTo>
                <a:lnTo>
                  <a:pt x="198" y="54"/>
                </a:lnTo>
                <a:lnTo>
                  <a:pt x="200" y="56"/>
                </a:lnTo>
                <a:lnTo>
                  <a:pt x="202" y="57"/>
                </a:lnTo>
                <a:lnTo>
                  <a:pt x="203" y="59"/>
                </a:lnTo>
                <a:lnTo>
                  <a:pt x="203" y="61"/>
                </a:lnTo>
                <a:lnTo>
                  <a:pt x="205" y="63"/>
                </a:lnTo>
                <a:lnTo>
                  <a:pt x="205" y="66"/>
                </a:lnTo>
                <a:lnTo>
                  <a:pt x="205" y="69"/>
                </a:lnTo>
                <a:lnTo>
                  <a:pt x="205" y="69"/>
                </a:lnTo>
                <a:lnTo>
                  <a:pt x="205" y="70"/>
                </a:lnTo>
                <a:lnTo>
                  <a:pt x="206" y="71"/>
                </a:lnTo>
                <a:lnTo>
                  <a:pt x="206" y="72"/>
                </a:lnTo>
                <a:lnTo>
                  <a:pt x="206" y="74"/>
                </a:lnTo>
                <a:lnTo>
                  <a:pt x="205" y="75"/>
                </a:lnTo>
                <a:lnTo>
                  <a:pt x="205" y="77"/>
                </a:lnTo>
                <a:lnTo>
                  <a:pt x="205" y="79"/>
                </a:lnTo>
                <a:lnTo>
                  <a:pt x="205" y="81"/>
                </a:lnTo>
                <a:lnTo>
                  <a:pt x="205" y="83"/>
                </a:lnTo>
                <a:lnTo>
                  <a:pt x="204" y="85"/>
                </a:lnTo>
                <a:lnTo>
                  <a:pt x="203" y="87"/>
                </a:lnTo>
                <a:lnTo>
                  <a:pt x="202" y="89"/>
                </a:lnTo>
                <a:lnTo>
                  <a:pt x="201" y="91"/>
                </a:lnTo>
                <a:lnTo>
                  <a:pt x="199" y="93"/>
                </a:lnTo>
                <a:lnTo>
                  <a:pt x="198" y="94"/>
                </a:lnTo>
                <a:lnTo>
                  <a:pt x="195" y="95"/>
                </a:lnTo>
                <a:lnTo>
                  <a:pt x="194" y="96"/>
                </a:lnTo>
                <a:lnTo>
                  <a:pt x="191" y="96"/>
                </a:lnTo>
                <a:lnTo>
                  <a:pt x="188" y="97"/>
                </a:lnTo>
                <a:lnTo>
                  <a:pt x="188" y="97"/>
                </a:lnTo>
                <a:lnTo>
                  <a:pt x="185" y="96"/>
                </a:lnTo>
                <a:lnTo>
                  <a:pt x="183" y="96"/>
                </a:lnTo>
                <a:lnTo>
                  <a:pt x="180" y="95"/>
                </a:lnTo>
                <a:lnTo>
                  <a:pt x="178" y="94"/>
                </a:lnTo>
                <a:lnTo>
                  <a:pt x="177" y="93"/>
                </a:lnTo>
                <a:lnTo>
                  <a:pt x="175" y="91"/>
                </a:lnTo>
                <a:lnTo>
                  <a:pt x="174" y="89"/>
                </a:lnTo>
                <a:lnTo>
                  <a:pt x="173" y="87"/>
                </a:lnTo>
                <a:lnTo>
                  <a:pt x="173" y="85"/>
                </a:lnTo>
                <a:lnTo>
                  <a:pt x="172" y="83"/>
                </a:lnTo>
                <a:lnTo>
                  <a:pt x="172" y="81"/>
                </a:lnTo>
                <a:lnTo>
                  <a:pt x="171" y="79"/>
                </a:lnTo>
                <a:lnTo>
                  <a:pt x="171" y="77"/>
                </a:lnTo>
                <a:lnTo>
                  <a:pt x="171" y="75"/>
                </a:lnTo>
                <a:lnTo>
                  <a:pt x="171" y="74"/>
                </a:lnTo>
                <a:lnTo>
                  <a:pt x="171" y="72"/>
                </a:lnTo>
                <a:lnTo>
                  <a:pt x="171" y="71"/>
                </a:lnTo>
                <a:lnTo>
                  <a:pt x="171" y="70"/>
                </a:lnTo>
                <a:lnTo>
                  <a:pt x="171" y="69"/>
                </a:lnTo>
                <a:lnTo>
                  <a:pt x="171" y="69"/>
                </a:lnTo>
                <a:lnTo>
                  <a:pt x="171" y="66"/>
                </a:lnTo>
                <a:lnTo>
                  <a:pt x="172" y="63"/>
                </a:lnTo>
                <a:lnTo>
                  <a:pt x="173" y="61"/>
                </a:lnTo>
                <a:lnTo>
                  <a:pt x="173" y="59"/>
                </a:lnTo>
                <a:lnTo>
                  <a:pt x="175" y="57"/>
                </a:lnTo>
                <a:lnTo>
                  <a:pt x="177" y="56"/>
                </a:lnTo>
                <a:lnTo>
                  <a:pt x="178" y="54"/>
                </a:lnTo>
                <a:lnTo>
                  <a:pt x="180" y="53"/>
                </a:lnTo>
                <a:lnTo>
                  <a:pt x="181" y="53"/>
                </a:lnTo>
                <a:lnTo>
                  <a:pt x="182" y="52"/>
                </a:lnTo>
                <a:lnTo>
                  <a:pt x="184" y="51"/>
                </a:lnTo>
                <a:lnTo>
                  <a:pt x="185" y="51"/>
                </a:lnTo>
                <a:lnTo>
                  <a:pt x="186" y="51"/>
                </a:lnTo>
                <a:lnTo>
                  <a:pt x="187" y="51"/>
                </a:lnTo>
                <a:lnTo>
                  <a:pt x="188" y="51"/>
                </a:lnTo>
                <a:lnTo>
                  <a:pt x="188" y="51"/>
                </a:lnTo>
                <a:lnTo>
                  <a:pt x="189" y="51"/>
                </a:lnTo>
                <a:close/>
                <a:moveTo>
                  <a:pt x="98" y="0"/>
                </a:moveTo>
                <a:lnTo>
                  <a:pt x="99" y="0"/>
                </a:lnTo>
                <a:lnTo>
                  <a:pt x="100" y="0"/>
                </a:lnTo>
                <a:lnTo>
                  <a:pt x="101" y="1"/>
                </a:lnTo>
                <a:lnTo>
                  <a:pt x="102" y="1"/>
                </a:lnTo>
                <a:lnTo>
                  <a:pt x="104" y="1"/>
                </a:lnTo>
                <a:lnTo>
                  <a:pt x="105" y="2"/>
                </a:lnTo>
                <a:lnTo>
                  <a:pt x="107" y="3"/>
                </a:lnTo>
                <a:lnTo>
                  <a:pt x="108" y="4"/>
                </a:lnTo>
                <a:lnTo>
                  <a:pt x="110" y="4"/>
                </a:lnTo>
                <a:lnTo>
                  <a:pt x="111" y="6"/>
                </a:lnTo>
                <a:lnTo>
                  <a:pt x="112" y="8"/>
                </a:lnTo>
                <a:lnTo>
                  <a:pt x="113" y="10"/>
                </a:lnTo>
                <a:lnTo>
                  <a:pt x="114" y="12"/>
                </a:lnTo>
                <a:lnTo>
                  <a:pt x="115" y="15"/>
                </a:lnTo>
                <a:lnTo>
                  <a:pt x="115" y="19"/>
                </a:lnTo>
                <a:lnTo>
                  <a:pt x="115" y="19"/>
                </a:lnTo>
                <a:lnTo>
                  <a:pt x="115" y="19"/>
                </a:lnTo>
                <a:lnTo>
                  <a:pt x="115" y="20"/>
                </a:lnTo>
                <a:lnTo>
                  <a:pt x="115" y="21"/>
                </a:lnTo>
                <a:lnTo>
                  <a:pt x="115" y="23"/>
                </a:lnTo>
                <a:lnTo>
                  <a:pt x="115" y="24"/>
                </a:lnTo>
                <a:lnTo>
                  <a:pt x="115" y="26"/>
                </a:lnTo>
                <a:lnTo>
                  <a:pt x="115" y="28"/>
                </a:lnTo>
                <a:lnTo>
                  <a:pt x="114" y="30"/>
                </a:lnTo>
                <a:lnTo>
                  <a:pt x="114" y="32"/>
                </a:lnTo>
                <a:lnTo>
                  <a:pt x="113" y="34"/>
                </a:lnTo>
                <a:lnTo>
                  <a:pt x="112" y="36"/>
                </a:lnTo>
                <a:lnTo>
                  <a:pt x="112" y="38"/>
                </a:lnTo>
                <a:lnTo>
                  <a:pt x="110" y="40"/>
                </a:lnTo>
                <a:lnTo>
                  <a:pt x="108" y="42"/>
                </a:lnTo>
                <a:lnTo>
                  <a:pt x="107" y="43"/>
                </a:lnTo>
                <a:lnTo>
                  <a:pt x="105" y="45"/>
                </a:lnTo>
                <a:lnTo>
                  <a:pt x="103" y="45"/>
                </a:lnTo>
                <a:lnTo>
                  <a:pt x="101" y="46"/>
                </a:lnTo>
                <a:lnTo>
                  <a:pt x="97" y="46"/>
                </a:lnTo>
                <a:lnTo>
                  <a:pt x="97" y="46"/>
                </a:lnTo>
                <a:lnTo>
                  <a:pt x="94" y="46"/>
                </a:lnTo>
                <a:lnTo>
                  <a:pt x="92" y="45"/>
                </a:lnTo>
                <a:lnTo>
                  <a:pt x="90" y="45"/>
                </a:lnTo>
                <a:lnTo>
                  <a:pt x="88" y="43"/>
                </a:lnTo>
                <a:lnTo>
                  <a:pt x="86" y="42"/>
                </a:lnTo>
                <a:lnTo>
                  <a:pt x="85" y="40"/>
                </a:lnTo>
                <a:lnTo>
                  <a:pt x="83" y="38"/>
                </a:lnTo>
                <a:lnTo>
                  <a:pt x="83" y="36"/>
                </a:lnTo>
                <a:lnTo>
                  <a:pt x="82" y="34"/>
                </a:lnTo>
                <a:lnTo>
                  <a:pt x="81" y="32"/>
                </a:lnTo>
                <a:lnTo>
                  <a:pt x="81" y="30"/>
                </a:lnTo>
                <a:lnTo>
                  <a:pt x="80" y="28"/>
                </a:lnTo>
                <a:lnTo>
                  <a:pt x="80" y="26"/>
                </a:lnTo>
                <a:lnTo>
                  <a:pt x="80" y="24"/>
                </a:lnTo>
                <a:lnTo>
                  <a:pt x="80" y="23"/>
                </a:lnTo>
                <a:lnTo>
                  <a:pt x="80" y="21"/>
                </a:lnTo>
                <a:lnTo>
                  <a:pt x="80" y="20"/>
                </a:lnTo>
                <a:lnTo>
                  <a:pt x="80" y="19"/>
                </a:lnTo>
                <a:lnTo>
                  <a:pt x="80" y="19"/>
                </a:lnTo>
                <a:lnTo>
                  <a:pt x="80" y="19"/>
                </a:lnTo>
                <a:lnTo>
                  <a:pt x="80" y="15"/>
                </a:lnTo>
                <a:lnTo>
                  <a:pt x="81" y="12"/>
                </a:lnTo>
                <a:lnTo>
                  <a:pt x="82" y="10"/>
                </a:lnTo>
                <a:lnTo>
                  <a:pt x="83" y="8"/>
                </a:lnTo>
                <a:lnTo>
                  <a:pt x="84" y="6"/>
                </a:lnTo>
                <a:lnTo>
                  <a:pt x="86" y="5"/>
                </a:lnTo>
                <a:lnTo>
                  <a:pt x="87" y="4"/>
                </a:lnTo>
                <a:lnTo>
                  <a:pt x="89" y="3"/>
                </a:lnTo>
                <a:lnTo>
                  <a:pt x="90" y="2"/>
                </a:lnTo>
                <a:lnTo>
                  <a:pt x="92" y="1"/>
                </a:lnTo>
                <a:lnTo>
                  <a:pt x="93" y="1"/>
                </a:lnTo>
                <a:lnTo>
                  <a:pt x="94" y="1"/>
                </a:lnTo>
                <a:lnTo>
                  <a:pt x="96" y="0"/>
                </a:lnTo>
                <a:lnTo>
                  <a:pt x="96" y="0"/>
                </a:lnTo>
                <a:lnTo>
                  <a:pt x="97" y="0"/>
                </a:lnTo>
                <a:lnTo>
                  <a:pt x="97" y="0"/>
                </a:lnTo>
                <a:lnTo>
                  <a:pt x="98" y="0"/>
                </a:lnTo>
                <a:close/>
                <a:moveTo>
                  <a:pt x="158" y="0"/>
                </a:moveTo>
                <a:lnTo>
                  <a:pt x="159" y="0"/>
                </a:lnTo>
                <a:lnTo>
                  <a:pt x="160" y="0"/>
                </a:lnTo>
                <a:lnTo>
                  <a:pt x="161" y="1"/>
                </a:lnTo>
                <a:lnTo>
                  <a:pt x="162" y="1"/>
                </a:lnTo>
                <a:lnTo>
                  <a:pt x="164" y="1"/>
                </a:lnTo>
                <a:lnTo>
                  <a:pt x="165" y="2"/>
                </a:lnTo>
                <a:lnTo>
                  <a:pt x="167" y="3"/>
                </a:lnTo>
                <a:lnTo>
                  <a:pt x="168" y="4"/>
                </a:lnTo>
                <a:lnTo>
                  <a:pt x="169" y="4"/>
                </a:lnTo>
                <a:lnTo>
                  <a:pt x="171" y="6"/>
                </a:lnTo>
                <a:lnTo>
                  <a:pt x="172" y="8"/>
                </a:lnTo>
                <a:lnTo>
                  <a:pt x="173" y="10"/>
                </a:lnTo>
                <a:lnTo>
                  <a:pt x="174" y="12"/>
                </a:lnTo>
                <a:lnTo>
                  <a:pt x="175" y="15"/>
                </a:lnTo>
                <a:lnTo>
                  <a:pt x="175" y="19"/>
                </a:lnTo>
                <a:lnTo>
                  <a:pt x="175" y="19"/>
                </a:lnTo>
                <a:lnTo>
                  <a:pt x="175" y="19"/>
                </a:lnTo>
                <a:lnTo>
                  <a:pt x="175" y="20"/>
                </a:lnTo>
                <a:lnTo>
                  <a:pt x="175" y="21"/>
                </a:lnTo>
                <a:lnTo>
                  <a:pt x="175" y="23"/>
                </a:lnTo>
                <a:lnTo>
                  <a:pt x="175" y="24"/>
                </a:lnTo>
                <a:lnTo>
                  <a:pt x="175" y="26"/>
                </a:lnTo>
                <a:lnTo>
                  <a:pt x="175" y="28"/>
                </a:lnTo>
                <a:lnTo>
                  <a:pt x="174" y="30"/>
                </a:lnTo>
                <a:lnTo>
                  <a:pt x="174" y="32"/>
                </a:lnTo>
                <a:lnTo>
                  <a:pt x="173" y="34"/>
                </a:lnTo>
                <a:lnTo>
                  <a:pt x="172" y="36"/>
                </a:lnTo>
                <a:lnTo>
                  <a:pt x="172" y="38"/>
                </a:lnTo>
                <a:lnTo>
                  <a:pt x="170" y="40"/>
                </a:lnTo>
                <a:lnTo>
                  <a:pt x="169" y="42"/>
                </a:lnTo>
                <a:lnTo>
                  <a:pt x="167" y="43"/>
                </a:lnTo>
                <a:lnTo>
                  <a:pt x="166" y="45"/>
                </a:lnTo>
                <a:lnTo>
                  <a:pt x="163" y="45"/>
                </a:lnTo>
                <a:lnTo>
                  <a:pt x="161" y="46"/>
                </a:lnTo>
                <a:lnTo>
                  <a:pt x="158" y="46"/>
                </a:lnTo>
                <a:lnTo>
                  <a:pt x="158" y="46"/>
                </a:lnTo>
                <a:lnTo>
                  <a:pt x="154" y="46"/>
                </a:lnTo>
                <a:lnTo>
                  <a:pt x="152" y="45"/>
                </a:lnTo>
                <a:lnTo>
                  <a:pt x="150" y="45"/>
                </a:lnTo>
                <a:lnTo>
                  <a:pt x="148" y="43"/>
                </a:lnTo>
                <a:lnTo>
                  <a:pt x="147" y="42"/>
                </a:lnTo>
                <a:lnTo>
                  <a:pt x="145" y="40"/>
                </a:lnTo>
                <a:lnTo>
                  <a:pt x="144" y="38"/>
                </a:lnTo>
                <a:lnTo>
                  <a:pt x="143" y="36"/>
                </a:lnTo>
                <a:lnTo>
                  <a:pt x="142" y="34"/>
                </a:lnTo>
                <a:lnTo>
                  <a:pt x="142" y="32"/>
                </a:lnTo>
                <a:lnTo>
                  <a:pt x="141" y="30"/>
                </a:lnTo>
                <a:lnTo>
                  <a:pt x="141" y="28"/>
                </a:lnTo>
                <a:lnTo>
                  <a:pt x="140" y="26"/>
                </a:lnTo>
                <a:lnTo>
                  <a:pt x="140" y="24"/>
                </a:lnTo>
                <a:lnTo>
                  <a:pt x="140" y="23"/>
                </a:lnTo>
                <a:lnTo>
                  <a:pt x="140" y="21"/>
                </a:lnTo>
                <a:lnTo>
                  <a:pt x="140" y="20"/>
                </a:lnTo>
                <a:lnTo>
                  <a:pt x="140" y="19"/>
                </a:lnTo>
                <a:lnTo>
                  <a:pt x="140" y="19"/>
                </a:lnTo>
                <a:lnTo>
                  <a:pt x="140" y="19"/>
                </a:lnTo>
                <a:lnTo>
                  <a:pt x="141" y="15"/>
                </a:lnTo>
                <a:lnTo>
                  <a:pt x="141" y="12"/>
                </a:lnTo>
                <a:lnTo>
                  <a:pt x="142" y="10"/>
                </a:lnTo>
                <a:lnTo>
                  <a:pt x="143" y="8"/>
                </a:lnTo>
                <a:lnTo>
                  <a:pt x="145" y="6"/>
                </a:lnTo>
                <a:lnTo>
                  <a:pt x="146" y="5"/>
                </a:lnTo>
                <a:lnTo>
                  <a:pt x="147" y="4"/>
                </a:lnTo>
                <a:lnTo>
                  <a:pt x="149" y="3"/>
                </a:lnTo>
                <a:lnTo>
                  <a:pt x="150" y="2"/>
                </a:lnTo>
                <a:lnTo>
                  <a:pt x="151" y="1"/>
                </a:lnTo>
                <a:lnTo>
                  <a:pt x="153" y="1"/>
                </a:lnTo>
                <a:lnTo>
                  <a:pt x="154" y="1"/>
                </a:lnTo>
                <a:lnTo>
                  <a:pt x="156" y="0"/>
                </a:lnTo>
                <a:lnTo>
                  <a:pt x="156" y="0"/>
                </a:lnTo>
                <a:lnTo>
                  <a:pt x="157" y="0"/>
                </a:lnTo>
                <a:lnTo>
                  <a:pt x="158" y="0"/>
                </a:lnTo>
                <a:lnTo>
                  <a:pt x="158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04" tIns="45702" rIns="91404" bIns="45702" numCol="1" anchor="t" anchorCtr="0" compatLnSpc="1">
            <a:prstTxWarp prst="textNoShape">
              <a:avLst/>
            </a:prstTxWarp>
          </a:bodyPr>
          <a:lstStyle/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endParaRPr lang="zh-CN" altLang="en-US" sz="1799" dirty="0">
              <a:solidFill>
                <a:srgbClr val="FFFFFF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2" name="085550">
            <a:extLst>
              <a:ext uri="{FF2B5EF4-FFF2-40B4-BE49-F238E27FC236}">
                <a16:creationId xmlns:a16="http://schemas.microsoft.com/office/drawing/2014/main" id="{DE077C09-96EF-7FF7-440E-471661CDCD68}"/>
              </a:ext>
            </a:extLst>
          </p:cNvPr>
          <p:cNvSpPr txBox="1"/>
          <p:nvPr/>
        </p:nvSpPr>
        <p:spPr>
          <a:xfrm>
            <a:off x="7217894" y="2350074"/>
            <a:ext cx="3647152" cy="258532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034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5400" dirty="0">
                <a:solidFill>
                  <a:srgbClr val="FFFFFF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直播角色</a:t>
            </a:r>
            <a:endParaRPr lang="en-US" altLang="zh-CN" sz="5400" dirty="0">
              <a:solidFill>
                <a:srgbClr val="FFFFFF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  <a:p>
            <a:pPr algn="ctr" defTabSz="914034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5400" dirty="0">
                <a:solidFill>
                  <a:srgbClr val="FFFFFF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哪些必要</a:t>
            </a:r>
            <a:endParaRPr lang="en-US" altLang="zh-CN" sz="5400" dirty="0">
              <a:solidFill>
                <a:srgbClr val="FFFFFF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  <a:p>
            <a:pPr algn="ctr" defTabSz="914034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5400" dirty="0">
                <a:solidFill>
                  <a:srgbClr val="FFFFFF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哪些不必要</a:t>
            </a:r>
            <a:endParaRPr lang="en-US" altLang="zh-CN" sz="5400" dirty="0">
              <a:solidFill>
                <a:srgbClr val="FFFFFF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52217262"/>
      </p:ext>
    </p:extLst>
  </p:cSld>
  <p:clrMapOvr>
    <a:masterClrMapping/>
  </p:clrMapOvr>
  <p:transition spd="slow">
    <p:wipe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460760">
            <a:extLst>
              <a:ext uri="{FF2B5EF4-FFF2-40B4-BE49-F238E27FC236}">
                <a16:creationId xmlns:a16="http://schemas.microsoft.com/office/drawing/2014/main" id="{BCE53866-6630-4A40-8E47-E3A3ED8CC2D4}"/>
              </a:ext>
            </a:extLst>
          </p:cNvPr>
          <p:cNvSpPr/>
          <p:nvPr/>
        </p:nvSpPr>
        <p:spPr>
          <a:xfrm rot="1447680" flipV="1">
            <a:off x="5584546" y="5249983"/>
            <a:ext cx="1265518" cy="149755"/>
          </a:xfrm>
          <a:prstGeom prst="rect">
            <a:avLst/>
          </a:prstGeom>
          <a:solidFill>
            <a:schemeClr val="accent5"/>
          </a:solidFill>
          <a:ln>
            <a:noFill/>
          </a:ln>
          <a:effectLst>
            <a:innerShdw blurRad="50800" dist="38100" dir="81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3668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798">
              <a:solidFill>
                <a:prstClr val="white"/>
              </a:solidFill>
              <a:latin typeface="思源黑体 Light" panose="020B0300000000000000" pitchFamily="34" charset="-122"/>
              <a:ea typeface="思源黑体 Light" panose="020B0300000000000000" pitchFamily="34" charset="-122"/>
            </a:endParaRPr>
          </a:p>
        </p:txBody>
      </p:sp>
      <p:sp>
        <p:nvSpPr>
          <p:cNvPr id="37" name="732180">
            <a:extLst>
              <a:ext uri="{FF2B5EF4-FFF2-40B4-BE49-F238E27FC236}">
                <a16:creationId xmlns:a16="http://schemas.microsoft.com/office/drawing/2014/main" id="{32C2084E-A207-420A-9BB6-0CA2216D67EF}"/>
              </a:ext>
            </a:extLst>
          </p:cNvPr>
          <p:cNvSpPr/>
          <p:nvPr/>
        </p:nvSpPr>
        <p:spPr>
          <a:xfrm rot="20152320">
            <a:off x="5584546" y="4327166"/>
            <a:ext cx="1265518" cy="149755"/>
          </a:xfrm>
          <a:prstGeom prst="rect">
            <a:avLst/>
          </a:prstGeom>
          <a:solidFill>
            <a:schemeClr val="accent5"/>
          </a:solidFill>
          <a:ln>
            <a:noFill/>
          </a:ln>
          <a:effectLst>
            <a:innerShdw blurRad="50800" dist="381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3668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798">
              <a:solidFill>
                <a:prstClr val="white"/>
              </a:solidFill>
              <a:latin typeface="思源黑体 Light" panose="020B0300000000000000" pitchFamily="34" charset="-122"/>
              <a:ea typeface="思源黑体 Light" panose="020B0300000000000000" pitchFamily="34" charset="-122"/>
            </a:endParaRPr>
          </a:p>
        </p:txBody>
      </p:sp>
      <p:sp>
        <p:nvSpPr>
          <p:cNvPr id="38" name="677361">
            <a:extLst>
              <a:ext uri="{FF2B5EF4-FFF2-40B4-BE49-F238E27FC236}">
                <a16:creationId xmlns:a16="http://schemas.microsoft.com/office/drawing/2014/main" id="{A58315D1-6517-4153-B1E7-850A0525A59E}"/>
              </a:ext>
            </a:extLst>
          </p:cNvPr>
          <p:cNvSpPr/>
          <p:nvPr/>
        </p:nvSpPr>
        <p:spPr>
          <a:xfrm rot="1447680" flipV="1">
            <a:off x="5639384" y="3423547"/>
            <a:ext cx="1265518" cy="149755"/>
          </a:xfrm>
          <a:prstGeom prst="rect">
            <a:avLst/>
          </a:prstGeom>
          <a:solidFill>
            <a:schemeClr val="accent5"/>
          </a:solidFill>
          <a:ln>
            <a:noFill/>
          </a:ln>
          <a:effectLst>
            <a:innerShdw blurRad="50800" dist="38100" dir="81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3668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798">
              <a:solidFill>
                <a:prstClr val="white"/>
              </a:solidFill>
              <a:latin typeface="思源黑体 Light" panose="020B0300000000000000" pitchFamily="34" charset="-122"/>
              <a:ea typeface="思源黑体 Light" panose="020B0300000000000000" pitchFamily="34" charset="-122"/>
            </a:endParaRPr>
          </a:p>
        </p:txBody>
      </p:sp>
      <p:sp>
        <p:nvSpPr>
          <p:cNvPr id="39" name="948781">
            <a:extLst>
              <a:ext uri="{FF2B5EF4-FFF2-40B4-BE49-F238E27FC236}">
                <a16:creationId xmlns:a16="http://schemas.microsoft.com/office/drawing/2014/main" id="{89614106-C91C-4088-BC6C-3688DC37DDEE}"/>
              </a:ext>
            </a:extLst>
          </p:cNvPr>
          <p:cNvSpPr/>
          <p:nvPr/>
        </p:nvSpPr>
        <p:spPr>
          <a:xfrm rot="20152320">
            <a:off x="5639384" y="2455304"/>
            <a:ext cx="1265518" cy="149755"/>
          </a:xfrm>
          <a:prstGeom prst="rect">
            <a:avLst/>
          </a:prstGeom>
          <a:solidFill>
            <a:schemeClr val="accent5"/>
          </a:solidFill>
          <a:ln>
            <a:noFill/>
          </a:ln>
          <a:effectLst>
            <a:innerShdw blurRad="50800" dist="381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3668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798">
              <a:solidFill>
                <a:prstClr val="white"/>
              </a:solidFill>
              <a:latin typeface="思源黑体 Light" panose="020B0300000000000000" pitchFamily="34" charset="-122"/>
              <a:ea typeface="思源黑体 Light" panose="020B0300000000000000" pitchFamily="34" charset="-122"/>
            </a:endParaRPr>
          </a:p>
        </p:txBody>
      </p:sp>
      <p:sp>
        <p:nvSpPr>
          <p:cNvPr id="40" name="310101">
            <a:extLst>
              <a:ext uri="{FF2B5EF4-FFF2-40B4-BE49-F238E27FC236}">
                <a16:creationId xmlns:a16="http://schemas.microsoft.com/office/drawing/2014/main" id="{61025BD5-72E1-4F4B-99DF-FFBABDE3EEBE}"/>
              </a:ext>
            </a:extLst>
          </p:cNvPr>
          <p:cNvSpPr/>
          <p:nvPr/>
        </p:nvSpPr>
        <p:spPr>
          <a:xfrm>
            <a:off x="6563802" y="1751584"/>
            <a:ext cx="694404" cy="694150"/>
          </a:xfrm>
          <a:prstGeom prst="flowChartConnector">
            <a:avLst/>
          </a:prstGeom>
          <a:solidFill>
            <a:srgbClr val="0760D9"/>
          </a:solidFill>
          <a:ln w="127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 defTabSz="914034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599">
                <a:solidFill>
                  <a:srgbClr val="FFFFFF"/>
                </a:solidFill>
                <a:latin typeface="思源黑体 Light" panose="020B0300000000000000" pitchFamily="34" charset="-122"/>
                <a:ea typeface="思源黑体 Light" panose="020B0300000000000000" pitchFamily="34" charset="-122"/>
              </a:rPr>
              <a:t>1</a:t>
            </a:r>
            <a:endParaRPr lang="zh-CN" altLang="en-US" sz="3599">
              <a:solidFill>
                <a:srgbClr val="FFFFFF"/>
              </a:solidFill>
              <a:latin typeface="思源黑体 Light" panose="020B0300000000000000" pitchFamily="34" charset="-122"/>
              <a:ea typeface="思源黑体 Light" panose="020B0300000000000000" pitchFamily="34" charset="-122"/>
            </a:endParaRPr>
          </a:p>
        </p:txBody>
      </p:sp>
      <p:sp>
        <p:nvSpPr>
          <p:cNvPr id="41" name="155382">
            <a:extLst>
              <a:ext uri="{FF2B5EF4-FFF2-40B4-BE49-F238E27FC236}">
                <a16:creationId xmlns:a16="http://schemas.microsoft.com/office/drawing/2014/main" id="{BF565316-5822-441E-BB2D-0C643C2DE62B}"/>
              </a:ext>
            </a:extLst>
          </p:cNvPr>
          <p:cNvSpPr/>
          <p:nvPr/>
        </p:nvSpPr>
        <p:spPr>
          <a:xfrm>
            <a:off x="5274355" y="2676340"/>
            <a:ext cx="694404" cy="694150"/>
          </a:xfrm>
          <a:prstGeom prst="flowChartConnector">
            <a:avLst/>
          </a:prstGeom>
          <a:solidFill>
            <a:srgbClr val="FFC000"/>
          </a:solidFill>
          <a:ln w="127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 defTabSz="913668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599">
                <a:solidFill>
                  <a:srgbClr val="FFFFFF"/>
                </a:solidFill>
                <a:latin typeface="思源黑体 Light" panose="020B0300000000000000" pitchFamily="34" charset="-122"/>
                <a:ea typeface="思源黑体 Light" panose="020B0300000000000000" pitchFamily="34" charset="-122"/>
              </a:rPr>
              <a:t>2</a:t>
            </a:r>
            <a:endParaRPr lang="zh-CN" altLang="en-US" sz="3599">
              <a:solidFill>
                <a:srgbClr val="FFFFFF"/>
              </a:solidFill>
              <a:latin typeface="思源黑体 Light" panose="020B0300000000000000" pitchFamily="34" charset="-122"/>
              <a:ea typeface="思源黑体 Light" panose="020B0300000000000000" pitchFamily="34" charset="-122"/>
            </a:endParaRPr>
          </a:p>
        </p:txBody>
      </p:sp>
      <p:sp>
        <p:nvSpPr>
          <p:cNvPr id="42" name="527702">
            <a:extLst>
              <a:ext uri="{FF2B5EF4-FFF2-40B4-BE49-F238E27FC236}">
                <a16:creationId xmlns:a16="http://schemas.microsoft.com/office/drawing/2014/main" id="{55064C43-2D17-4253-B8B9-82F9113BA9D9}"/>
              </a:ext>
            </a:extLst>
          </p:cNvPr>
          <p:cNvSpPr/>
          <p:nvPr/>
        </p:nvSpPr>
        <p:spPr>
          <a:xfrm>
            <a:off x="6563802" y="3588072"/>
            <a:ext cx="694404" cy="694150"/>
          </a:xfrm>
          <a:prstGeom prst="flowChartConnector">
            <a:avLst/>
          </a:prstGeom>
          <a:solidFill>
            <a:srgbClr val="0760D9"/>
          </a:solidFill>
          <a:ln w="127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 defTabSz="914034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599">
                <a:solidFill>
                  <a:srgbClr val="FFFFFF"/>
                </a:solidFill>
                <a:latin typeface="思源黑体 Light" panose="020B0300000000000000" pitchFamily="34" charset="-122"/>
                <a:ea typeface="思源黑体 Light" panose="020B0300000000000000" pitchFamily="34" charset="-122"/>
              </a:rPr>
              <a:t>3</a:t>
            </a:r>
            <a:endParaRPr lang="zh-CN" altLang="en-US" sz="3599">
              <a:solidFill>
                <a:srgbClr val="FFFFFF"/>
              </a:solidFill>
              <a:latin typeface="思源黑体 Light" panose="020B0300000000000000" pitchFamily="34" charset="-122"/>
              <a:ea typeface="思源黑体 Light" panose="020B0300000000000000" pitchFamily="34" charset="-122"/>
            </a:endParaRPr>
          </a:p>
        </p:txBody>
      </p:sp>
      <p:sp>
        <p:nvSpPr>
          <p:cNvPr id="43" name="362983">
            <a:extLst>
              <a:ext uri="{FF2B5EF4-FFF2-40B4-BE49-F238E27FC236}">
                <a16:creationId xmlns:a16="http://schemas.microsoft.com/office/drawing/2014/main" id="{3DFDAD0F-3257-40E2-8400-6E50B65562D4}"/>
              </a:ext>
            </a:extLst>
          </p:cNvPr>
          <p:cNvSpPr/>
          <p:nvPr/>
        </p:nvSpPr>
        <p:spPr>
          <a:xfrm>
            <a:off x="5274355" y="4499802"/>
            <a:ext cx="694404" cy="694150"/>
          </a:xfrm>
          <a:prstGeom prst="flowChartConnector">
            <a:avLst/>
          </a:prstGeom>
          <a:solidFill>
            <a:srgbClr val="FFC000"/>
          </a:solidFill>
          <a:ln w="127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 defTabSz="913668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599">
                <a:solidFill>
                  <a:srgbClr val="FFFFFF"/>
                </a:solidFill>
                <a:latin typeface="思源黑体 Light" panose="020B0300000000000000" pitchFamily="34" charset="-122"/>
                <a:ea typeface="思源黑体 Light" panose="020B0300000000000000" pitchFamily="34" charset="-122"/>
              </a:rPr>
              <a:t>4</a:t>
            </a:r>
            <a:endParaRPr lang="zh-CN" altLang="en-US" sz="3599">
              <a:solidFill>
                <a:srgbClr val="FFFFFF"/>
              </a:solidFill>
              <a:latin typeface="思源黑体 Light" panose="020B0300000000000000" pitchFamily="34" charset="-122"/>
              <a:ea typeface="思源黑体 Light" panose="020B0300000000000000" pitchFamily="34" charset="-122"/>
            </a:endParaRPr>
          </a:p>
        </p:txBody>
      </p:sp>
      <p:sp>
        <p:nvSpPr>
          <p:cNvPr id="44" name="734403">
            <a:extLst>
              <a:ext uri="{FF2B5EF4-FFF2-40B4-BE49-F238E27FC236}">
                <a16:creationId xmlns:a16="http://schemas.microsoft.com/office/drawing/2014/main" id="{44B35D0F-8E11-45E1-A2A6-FA3950949DBC}"/>
              </a:ext>
            </a:extLst>
          </p:cNvPr>
          <p:cNvSpPr/>
          <p:nvPr/>
        </p:nvSpPr>
        <p:spPr>
          <a:xfrm>
            <a:off x="6563802" y="5424559"/>
            <a:ext cx="694404" cy="694150"/>
          </a:xfrm>
          <a:prstGeom prst="flowChartConnector">
            <a:avLst/>
          </a:prstGeom>
          <a:solidFill>
            <a:srgbClr val="0760D9"/>
          </a:solidFill>
          <a:ln w="127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 defTabSz="914034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599">
                <a:solidFill>
                  <a:srgbClr val="FFFFFF"/>
                </a:solidFill>
                <a:latin typeface="思源黑体 Light" panose="020B0300000000000000" pitchFamily="34" charset="-122"/>
                <a:ea typeface="思源黑体 Light" panose="020B0300000000000000" pitchFamily="34" charset="-122"/>
              </a:rPr>
              <a:t>5</a:t>
            </a:r>
            <a:endParaRPr lang="zh-CN" altLang="en-US" sz="3599">
              <a:solidFill>
                <a:srgbClr val="FFFFFF"/>
              </a:solidFill>
              <a:latin typeface="思源黑体 Light" panose="020B0300000000000000" pitchFamily="34" charset="-122"/>
              <a:ea typeface="思源黑体 Light" panose="020B0300000000000000" pitchFamily="34" charset="-122"/>
            </a:endParaRPr>
          </a:p>
        </p:txBody>
      </p:sp>
      <p:sp>
        <p:nvSpPr>
          <p:cNvPr id="47" name="212433">
            <a:extLst>
              <a:ext uri="{FF2B5EF4-FFF2-40B4-BE49-F238E27FC236}">
                <a16:creationId xmlns:a16="http://schemas.microsoft.com/office/drawing/2014/main" id="{BF21E2BC-74A0-468E-9009-F9FB85553A01}"/>
              </a:ext>
            </a:extLst>
          </p:cNvPr>
          <p:cNvSpPr txBox="1">
            <a:spLocks/>
          </p:cNvSpPr>
          <p:nvPr/>
        </p:nvSpPr>
        <p:spPr bwMode="auto">
          <a:xfrm>
            <a:off x="7426957" y="1937236"/>
            <a:ext cx="3583165" cy="7848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>
            <a:spAutoFit/>
          </a:bodyPr>
          <a:lstStyle>
            <a:lvl1pPr defTabSz="457200"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 defTabSz="457200"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 defTabSz="457200"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 defTabSz="457200"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 defTabSz="457200"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defTabSz="456834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dirty="0">
                <a:solidFill>
                  <a:srgbClr val="3D3D3D"/>
                </a:solidFill>
                <a:latin typeface="思源黑体 Light" panose="020B0300000000000000" pitchFamily="34" charset="-122"/>
                <a:ea typeface="思源黑体 Light" panose="020B0300000000000000" pitchFamily="34" charset="-122"/>
              </a:rPr>
              <a:t>品牌创始人</a:t>
            </a:r>
            <a:endParaRPr lang="en-US" altLang="zh-CN" sz="2400" dirty="0">
              <a:solidFill>
                <a:srgbClr val="3D3D3D"/>
              </a:solidFill>
              <a:latin typeface="思源黑体 Light" panose="020B0300000000000000" pitchFamily="34" charset="-122"/>
              <a:ea typeface="思源黑体 Light" panose="020B0300000000000000" pitchFamily="34" charset="-122"/>
            </a:endParaRPr>
          </a:p>
          <a:p>
            <a:pPr defTabSz="456834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400" dirty="0">
                <a:solidFill>
                  <a:srgbClr val="3D3D3D"/>
                </a:solidFill>
                <a:latin typeface="思源黑体 Light" panose="020B0300000000000000" pitchFamily="34" charset="-122"/>
                <a:ea typeface="思源黑体 Light" panose="020B0300000000000000" pitchFamily="34" charset="-122"/>
              </a:rPr>
              <a:t>——</a:t>
            </a:r>
            <a:r>
              <a:rPr lang="zh-CN" altLang="en-US" sz="2400" dirty="0">
                <a:solidFill>
                  <a:srgbClr val="3D3D3D"/>
                </a:solidFill>
                <a:latin typeface="思源黑体 Light" panose="020B0300000000000000" pitchFamily="34" charset="-122"/>
                <a:ea typeface="思源黑体 Light" panose="020B0300000000000000" pitchFamily="34" charset="-122"/>
              </a:rPr>
              <a:t>懂营销更懂产品</a:t>
            </a:r>
            <a:endParaRPr lang="en-US" altLang="zh-CN" sz="2400" dirty="0">
              <a:solidFill>
                <a:srgbClr val="3D3D3D"/>
              </a:solidFill>
              <a:latin typeface="思源黑体 Light" panose="020B0300000000000000" pitchFamily="34" charset="-122"/>
              <a:ea typeface="思源黑体 Light" panose="020B0300000000000000" pitchFamily="34" charset="-122"/>
            </a:endParaRPr>
          </a:p>
        </p:txBody>
      </p:sp>
      <p:sp>
        <p:nvSpPr>
          <p:cNvPr id="49" name="429034">
            <a:extLst>
              <a:ext uri="{FF2B5EF4-FFF2-40B4-BE49-F238E27FC236}">
                <a16:creationId xmlns:a16="http://schemas.microsoft.com/office/drawing/2014/main" id="{0E1CE8FD-064E-454F-B7CB-2576FE95DB9E}"/>
              </a:ext>
            </a:extLst>
          </p:cNvPr>
          <p:cNvSpPr txBox="1">
            <a:spLocks/>
          </p:cNvSpPr>
          <p:nvPr/>
        </p:nvSpPr>
        <p:spPr bwMode="auto">
          <a:xfrm>
            <a:off x="1250302" y="2848520"/>
            <a:ext cx="3936699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>
            <a:spAutoFit/>
          </a:bodyPr>
          <a:lstStyle>
            <a:lvl1pPr defTabSz="457200"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 defTabSz="457200"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 defTabSz="457200"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 defTabSz="457200"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 defTabSz="457200"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r" defTabSz="456834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dirty="0">
                <a:solidFill>
                  <a:srgbClr val="3D3D3D"/>
                </a:solidFill>
                <a:latin typeface="思源黑体 Light" panose="020B0300000000000000" pitchFamily="34" charset="-122"/>
                <a:ea typeface="思源黑体 Light" panose="020B0300000000000000" pitchFamily="34" charset="-122"/>
              </a:rPr>
              <a:t>演技带货人</a:t>
            </a:r>
          </a:p>
        </p:txBody>
      </p:sp>
      <p:sp>
        <p:nvSpPr>
          <p:cNvPr id="51" name="626625">
            <a:extLst>
              <a:ext uri="{FF2B5EF4-FFF2-40B4-BE49-F238E27FC236}">
                <a16:creationId xmlns:a16="http://schemas.microsoft.com/office/drawing/2014/main" id="{AEDD8193-FB4E-47D6-BDAD-75E9FBDF82C0}"/>
              </a:ext>
            </a:extLst>
          </p:cNvPr>
          <p:cNvSpPr txBox="1">
            <a:spLocks/>
          </p:cNvSpPr>
          <p:nvPr/>
        </p:nvSpPr>
        <p:spPr bwMode="auto">
          <a:xfrm>
            <a:off x="7460980" y="3727398"/>
            <a:ext cx="4175919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>
            <a:spAutoFit/>
          </a:bodyPr>
          <a:lstStyle>
            <a:lvl1pPr defTabSz="457200"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 defTabSz="457200"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 defTabSz="457200"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 defTabSz="457200"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 defTabSz="457200"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defTabSz="456834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dirty="0">
                <a:solidFill>
                  <a:srgbClr val="3D3D3D"/>
                </a:solidFill>
                <a:latin typeface="思源黑体 Light" panose="020B0300000000000000" pitchFamily="34" charset="-122"/>
                <a:ea typeface="思源黑体 Light" panose="020B0300000000000000" pitchFamily="34" charset="-122"/>
              </a:rPr>
              <a:t>最强打工人</a:t>
            </a:r>
          </a:p>
        </p:txBody>
      </p:sp>
      <p:sp>
        <p:nvSpPr>
          <p:cNvPr id="53" name="369475">
            <a:extLst>
              <a:ext uri="{FF2B5EF4-FFF2-40B4-BE49-F238E27FC236}">
                <a16:creationId xmlns:a16="http://schemas.microsoft.com/office/drawing/2014/main" id="{78EBB878-5EB5-41D8-8D0F-E06819DEBAE9}"/>
              </a:ext>
            </a:extLst>
          </p:cNvPr>
          <p:cNvSpPr txBox="1">
            <a:spLocks/>
          </p:cNvSpPr>
          <p:nvPr/>
        </p:nvSpPr>
        <p:spPr bwMode="auto">
          <a:xfrm>
            <a:off x="1073022" y="4461549"/>
            <a:ext cx="4044308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>
            <a:spAutoFit/>
          </a:bodyPr>
          <a:lstStyle>
            <a:lvl1pPr defTabSz="457200"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 defTabSz="457200"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 defTabSz="457200"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 defTabSz="457200"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 defTabSz="457200"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r" defTabSz="456834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dirty="0">
                <a:solidFill>
                  <a:srgbClr val="3D3D3D"/>
                </a:solidFill>
                <a:latin typeface="思源黑体 Light" panose="020B0300000000000000" pitchFamily="34" charset="-122"/>
                <a:ea typeface="思源黑体 Light" panose="020B0300000000000000" pitchFamily="34" charset="-122"/>
              </a:rPr>
              <a:t>职业代购人</a:t>
            </a:r>
          </a:p>
        </p:txBody>
      </p:sp>
      <p:sp>
        <p:nvSpPr>
          <p:cNvPr id="55" name="576176">
            <a:extLst>
              <a:ext uri="{FF2B5EF4-FFF2-40B4-BE49-F238E27FC236}">
                <a16:creationId xmlns:a16="http://schemas.microsoft.com/office/drawing/2014/main" id="{4F843BB3-8C0C-439E-B4E1-69471886B9B8}"/>
              </a:ext>
            </a:extLst>
          </p:cNvPr>
          <p:cNvSpPr txBox="1">
            <a:spLocks/>
          </p:cNvSpPr>
          <p:nvPr/>
        </p:nvSpPr>
        <p:spPr bwMode="auto">
          <a:xfrm>
            <a:off x="7460980" y="5563885"/>
            <a:ext cx="3989306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>
            <a:spAutoFit/>
          </a:bodyPr>
          <a:lstStyle>
            <a:lvl1pPr defTabSz="457200"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 defTabSz="457200"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 defTabSz="457200"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 defTabSz="457200"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 defTabSz="457200"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defTabSz="456834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dirty="0">
                <a:solidFill>
                  <a:srgbClr val="3D3D3D"/>
                </a:solidFill>
                <a:latin typeface="思源黑体 Light" panose="020B0300000000000000" pitchFamily="34" charset="-122"/>
                <a:ea typeface="思源黑体 Light" panose="020B0300000000000000" pitchFamily="34" charset="-122"/>
              </a:rPr>
              <a:t>品牌</a:t>
            </a:r>
          </a:p>
        </p:txBody>
      </p:sp>
      <p:sp>
        <p:nvSpPr>
          <p:cNvPr id="2" name="613131">
            <a:extLst>
              <a:ext uri="{FF2B5EF4-FFF2-40B4-BE49-F238E27FC236}">
                <a16:creationId xmlns:a16="http://schemas.microsoft.com/office/drawing/2014/main" id="{E96C8FEF-AC5D-A659-66BF-63C46A9B0DFA}"/>
              </a:ext>
            </a:extLst>
          </p:cNvPr>
          <p:cNvSpPr/>
          <p:nvPr/>
        </p:nvSpPr>
        <p:spPr>
          <a:xfrm>
            <a:off x="1444726" y="996010"/>
            <a:ext cx="9302548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914034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400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典型类目主播人设定位</a:t>
            </a:r>
            <a:r>
              <a:rPr lang="en-US" altLang="zh-CN" sz="4400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——</a:t>
            </a:r>
            <a:r>
              <a:rPr lang="zh-CN" altLang="en-US" sz="4400" dirty="0">
                <a:solidFill>
                  <a:srgbClr val="C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建立信任</a:t>
            </a:r>
          </a:p>
        </p:txBody>
      </p:sp>
    </p:spTree>
    <p:extLst>
      <p:ext uri="{BB962C8B-B14F-4D97-AF65-F5344CB8AC3E}">
        <p14:creationId xmlns:p14="http://schemas.microsoft.com/office/powerpoint/2010/main" val="1592800326"/>
      </p:ext>
    </p:extLst>
  </p:cSld>
  <p:clrMapOvr>
    <a:masterClrMapping/>
  </p:clrMapOvr>
  <p:transition spd="slow">
    <p:wipe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AF2DD4E3-7EDB-4C5B-A4ED-C04FCD7B344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4264" y="-964351"/>
            <a:ext cx="9981862" cy="7459966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2EFB6B22-AD79-4D42-93EF-F2191749455C}"/>
              </a:ext>
            </a:extLst>
          </p:cNvPr>
          <p:cNvSpPr txBox="1"/>
          <p:nvPr/>
        </p:nvSpPr>
        <p:spPr>
          <a:xfrm>
            <a:off x="2667476" y="1920720"/>
            <a:ext cx="1648208" cy="15081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r>
              <a:rPr kumimoji="1" lang="en-US" altLang="zh-CN" sz="3200" b="1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PART </a:t>
            </a:r>
          </a:p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r>
              <a:rPr kumimoji="1" lang="en-US" altLang="zh-CN" sz="6000" b="1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04</a:t>
            </a:r>
            <a:endParaRPr kumimoji="1" lang="zh-CN" altLang="en-US" sz="3200" b="1" dirty="0">
              <a:solidFill>
                <a:schemeClr val="bg1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ED945FAC-3FB4-4968-BBCD-46D265848F80}"/>
              </a:ext>
            </a:extLst>
          </p:cNvPr>
          <p:cNvSpPr/>
          <p:nvPr/>
        </p:nvSpPr>
        <p:spPr>
          <a:xfrm>
            <a:off x="4401140" y="2015128"/>
            <a:ext cx="4927362" cy="11075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 defTabSz="914034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6597" b="1" dirty="0">
                <a:solidFill>
                  <a:srgbClr val="FFFFFF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实训任务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919E3E50-4486-49A5-A5E7-A04C69F944D7}"/>
              </a:ext>
            </a:extLst>
          </p:cNvPr>
          <p:cNvSpPr txBox="1"/>
          <p:nvPr/>
        </p:nvSpPr>
        <p:spPr>
          <a:xfrm>
            <a:off x="2420468" y="4427691"/>
            <a:ext cx="5110326" cy="2959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034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000" dirty="0">
                <a:solidFill>
                  <a:srgbClr val="FFFFFF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Simulation Tasks</a:t>
            </a:r>
          </a:p>
        </p:txBody>
      </p:sp>
      <p:sp>
        <p:nvSpPr>
          <p:cNvPr id="28" name="664867">
            <a:extLst>
              <a:ext uri="{FF2B5EF4-FFF2-40B4-BE49-F238E27FC236}">
                <a16:creationId xmlns:a16="http://schemas.microsoft.com/office/drawing/2014/main" id="{D5657F55-3AE1-46EB-9DEE-E69FF5251B7A}"/>
              </a:ext>
            </a:extLst>
          </p:cNvPr>
          <p:cNvSpPr txBox="1"/>
          <p:nvPr/>
        </p:nvSpPr>
        <p:spPr>
          <a:xfrm>
            <a:off x="10131118" y="4878066"/>
            <a:ext cx="1894994" cy="3691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636" indent="-285636" defTabSz="914034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zh-CN" altLang="en-US" sz="1799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实训目的</a:t>
            </a:r>
          </a:p>
        </p:txBody>
      </p:sp>
      <p:sp>
        <p:nvSpPr>
          <p:cNvPr id="29" name="036296">
            <a:extLst>
              <a:ext uri="{FF2B5EF4-FFF2-40B4-BE49-F238E27FC236}">
                <a16:creationId xmlns:a16="http://schemas.microsoft.com/office/drawing/2014/main" id="{3BE936F3-C5EE-4011-B4F7-AAD51A0F2130}"/>
              </a:ext>
            </a:extLst>
          </p:cNvPr>
          <p:cNvSpPr txBox="1"/>
          <p:nvPr/>
        </p:nvSpPr>
        <p:spPr>
          <a:xfrm>
            <a:off x="10131119" y="5826574"/>
            <a:ext cx="2547120" cy="3691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>
                <a:solidFill>
                  <a:srgbClr val="F8F8F8"/>
                </a:solidFill>
                <a:latin typeface="+mn-ea"/>
                <a:ea typeface="+mn-ea"/>
              </a:defRPr>
            </a:lvl1pPr>
          </a:lstStyle>
          <a:p>
            <a:pPr marL="285636" indent="-285636" defTabSz="914034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zh-CN" altLang="en-US" sz="1799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实训报告</a:t>
            </a:r>
          </a:p>
        </p:txBody>
      </p:sp>
      <p:sp>
        <p:nvSpPr>
          <p:cNvPr id="30" name="871467">
            <a:extLst>
              <a:ext uri="{FF2B5EF4-FFF2-40B4-BE49-F238E27FC236}">
                <a16:creationId xmlns:a16="http://schemas.microsoft.com/office/drawing/2014/main" id="{1A36F464-429C-4BFA-B684-E30729F554C7}"/>
              </a:ext>
            </a:extLst>
          </p:cNvPr>
          <p:cNvSpPr txBox="1"/>
          <p:nvPr/>
        </p:nvSpPr>
        <p:spPr>
          <a:xfrm>
            <a:off x="10131118" y="5327897"/>
            <a:ext cx="2394163" cy="3691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>
                <a:solidFill>
                  <a:srgbClr val="F8F8F8"/>
                </a:solidFill>
                <a:latin typeface="+mn-ea"/>
                <a:ea typeface="+mn-ea"/>
              </a:defRPr>
            </a:lvl1pPr>
          </a:lstStyle>
          <a:p>
            <a:pPr marL="285636" indent="-285636" defTabSz="914034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zh-CN" altLang="en-US" sz="1799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实训要求</a:t>
            </a:r>
          </a:p>
        </p:txBody>
      </p:sp>
    </p:spTree>
    <p:extLst>
      <p:ext uri="{BB962C8B-B14F-4D97-AF65-F5344CB8AC3E}">
        <p14:creationId xmlns:p14="http://schemas.microsoft.com/office/powerpoint/2010/main" val="182158326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045952">
            <a:extLst>
              <a:ext uri="{FF2B5EF4-FFF2-40B4-BE49-F238E27FC236}">
                <a16:creationId xmlns:a16="http://schemas.microsoft.com/office/drawing/2014/main" id="{3BF293E1-C822-4AFE-BB52-4D707046B016}"/>
              </a:ext>
            </a:extLst>
          </p:cNvPr>
          <p:cNvSpPr/>
          <p:nvPr/>
        </p:nvSpPr>
        <p:spPr>
          <a:xfrm>
            <a:off x="4954556" y="2880571"/>
            <a:ext cx="6214187" cy="2024465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just" defTabSz="913668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dirty="0">
                <a:solidFill>
                  <a:schemeClr val="accent1">
                    <a:lumMod val="7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  <a:sym typeface="+mn-lt"/>
              </a:rPr>
              <a:t>（</a:t>
            </a:r>
            <a:r>
              <a:rPr lang="en-US" altLang="zh-CN" sz="2800" dirty="0">
                <a:solidFill>
                  <a:schemeClr val="accent1">
                    <a:lumMod val="7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  <a:sym typeface="+mn-lt"/>
              </a:rPr>
              <a:t>1</a:t>
            </a:r>
            <a:r>
              <a:rPr lang="zh-CN" altLang="en-US" sz="2800" dirty="0">
                <a:solidFill>
                  <a:schemeClr val="accent1">
                    <a:lumMod val="7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  <a:sym typeface="+mn-lt"/>
              </a:rPr>
              <a:t>）了解直播团队的岗位职责。</a:t>
            </a:r>
          </a:p>
          <a:p>
            <a:pPr algn="just" defTabSz="913668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dirty="0">
                <a:solidFill>
                  <a:schemeClr val="accent1">
                    <a:lumMod val="7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  <a:sym typeface="+mn-lt"/>
              </a:rPr>
              <a:t>（</a:t>
            </a:r>
            <a:r>
              <a:rPr lang="en-US" altLang="zh-CN" sz="2800" dirty="0">
                <a:solidFill>
                  <a:schemeClr val="accent1">
                    <a:lumMod val="7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  <a:sym typeface="+mn-lt"/>
              </a:rPr>
              <a:t>2</a:t>
            </a:r>
            <a:r>
              <a:rPr lang="zh-CN" altLang="en-US" sz="2800" dirty="0">
                <a:solidFill>
                  <a:schemeClr val="accent1">
                    <a:lumMod val="7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  <a:sym typeface="+mn-lt"/>
              </a:rPr>
              <a:t>）掌握直播团队的人员配置。</a:t>
            </a:r>
          </a:p>
          <a:p>
            <a:pPr algn="just" defTabSz="913668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dirty="0">
                <a:solidFill>
                  <a:schemeClr val="accent1">
                    <a:lumMod val="7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  <a:sym typeface="+mn-lt"/>
              </a:rPr>
              <a:t>（</a:t>
            </a:r>
            <a:r>
              <a:rPr lang="en-US" altLang="zh-CN" sz="2800" dirty="0">
                <a:solidFill>
                  <a:schemeClr val="accent1">
                    <a:lumMod val="7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  <a:sym typeface="+mn-lt"/>
              </a:rPr>
              <a:t>3</a:t>
            </a:r>
            <a:r>
              <a:rPr lang="zh-CN" altLang="en-US" sz="2800" dirty="0">
                <a:solidFill>
                  <a:schemeClr val="accent1">
                    <a:lumMod val="7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  <a:sym typeface="+mn-lt"/>
              </a:rPr>
              <a:t>）能够根据实际情况组建直播团队。</a:t>
            </a:r>
          </a:p>
          <a:p>
            <a:pPr algn="just" defTabSz="913668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dirty="0">
                <a:solidFill>
                  <a:schemeClr val="accent1">
                    <a:lumMod val="7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  <a:sym typeface="+mn-lt"/>
              </a:rPr>
              <a:t>（</a:t>
            </a:r>
            <a:r>
              <a:rPr lang="en-US" altLang="zh-CN" sz="2800" dirty="0">
                <a:solidFill>
                  <a:schemeClr val="accent1">
                    <a:lumMod val="7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  <a:sym typeface="+mn-lt"/>
              </a:rPr>
              <a:t>4</a:t>
            </a:r>
            <a:r>
              <a:rPr lang="zh-CN" altLang="en-US" sz="2800" dirty="0">
                <a:solidFill>
                  <a:schemeClr val="accent1">
                    <a:lumMod val="7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  <a:sym typeface="+mn-lt"/>
              </a:rPr>
              <a:t>）能够对主播人设进行定位与打造。</a:t>
            </a: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3ADFF45A-AD97-7844-BAE2-44C5CB199B2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01283" y="2427994"/>
            <a:ext cx="4219440" cy="3780828"/>
          </a:xfrm>
          <a:prstGeom prst="rect">
            <a:avLst/>
          </a:prstGeom>
        </p:spPr>
      </p:pic>
      <p:sp>
        <p:nvSpPr>
          <p:cNvPr id="2" name="613131">
            <a:extLst>
              <a:ext uri="{FF2B5EF4-FFF2-40B4-BE49-F238E27FC236}">
                <a16:creationId xmlns:a16="http://schemas.microsoft.com/office/drawing/2014/main" id="{915DC91A-2D93-2859-CC14-498CB8B9A424}"/>
              </a:ext>
            </a:extLst>
          </p:cNvPr>
          <p:cNvSpPr/>
          <p:nvPr/>
        </p:nvSpPr>
        <p:spPr>
          <a:xfrm>
            <a:off x="5050631" y="2104828"/>
            <a:ext cx="249299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914034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dirty="0">
                <a:solidFill>
                  <a:schemeClr val="accent1">
                    <a:lumMod val="7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实训目的：</a:t>
            </a:r>
          </a:p>
        </p:txBody>
      </p:sp>
      <p:sp>
        <p:nvSpPr>
          <p:cNvPr id="5" name="613131">
            <a:extLst>
              <a:ext uri="{FF2B5EF4-FFF2-40B4-BE49-F238E27FC236}">
                <a16:creationId xmlns:a16="http://schemas.microsoft.com/office/drawing/2014/main" id="{D30CD661-0BF1-5D42-51CC-99572110DEE0}"/>
              </a:ext>
            </a:extLst>
          </p:cNvPr>
          <p:cNvSpPr/>
          <p:nvPr/>
        </p:nvSpPr>
        <p:spPr>
          <a:xfrm>
            <a:off x="1389370" y="1248476"/>
            <a:ext cx="9546107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034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800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实训任务三、组建直播团队并明确团队分工</a:t>
            </a:r>
          </a:p>
        </p:txBody>
      </p:sp>
    </p:spTree>
    <p:extLst>
      <p:ext uri="{BB962C8B-B14F-4D97-AF65-F5344CB8AC3E}">
        <p14:creationId xmlns:p14="http://schemas.microsoft.com/office/powerpoint/2010/main" val="2950213258"/>
      </p:ext>
    </p:extLst>
  </p:cSld>
  <p:clrMapOvr>
    <a:masterClrMapping/>
  </p:clrMapOvr>
  <p:transition spd="slow">
    <p:wipe/>
  </p:transition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121658">
            <a:extLst>
              <a:ext uri="{FF2B5EF4-FFF2-40B4-BE49-F238E27FC236}">
                <a16:creationId xmlns:a16="http://schemas.microsoft.com/office/drawing/2014/main" id="{6A8FA582-AB00-44D3-B431-CE61C080A739}"/>
              </a:ext>
            </a:extLst>
          </p:cNvPr>
          <p:cNvSpPr txBox="1"/>
          <p:nvPr/>
        </p:nvSpPr>
        <p:spPr>
          <a:xfrm>
            <a:off x="2843561" y="2700357"/>
            <a:ext cx="7793087" cy="224305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000" b="1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defRPr>
            </a:lvl1pPr>
          </a:lstStyle>
          <a:p>
            <a:pPr indent="457200" defTabSz="914034" fontAlgn="base">
              <a:lnSpc>
                <a:spcPct val="150000"/>
              </a:lnSpc>
            </a:pPr>
            <a:r>
              <a:rPr lang="zh-CN" altLang="en-US" sz="2400" b="0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请根据所学内容，在之前任务中选取的直播平台基础上，组建直播团队。</a:t>
            </a:r>
          </a:p>
          <a:p>
            <a:pPr indent="457200" defTabSz="914034" fontAlgn="base">
              <a:lnSpc>
                <a:spcPct val="150000"/>
              </a:lnSpc>
            </a:pPr>
            <a:r>
              <a:rPr lang="zh-CN" altLang="en-US" sz="2400" b="0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（</a:t>
            </a:r>
            <a:r>
              <a:rPr lang="en-US" altLang="zh-CN" sz="2400" b="0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1</a:t>
            </a:r>
            <a:r>
              <a:rPr lang="zh-CN" altLang="en-US" sz="2400" b="0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）团队分工明确。</a:t>
            </a:r>
          </a:p>
          <a:p>
            <a:pPr indent="457200" defTabSz="914034" fontAlgn="base">
              <a:lnSpc>
                <a:spcPct val="150000"/>
              </a:lnSpc>
            </a:pPr>
            <a:r>
              <a:rPr lang="zh-CN" altLang="en-US" sz="2400" b="0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（</a:t>
            </a:r>
            <a:r>
              <a:rPr lang="en-US" altLang="zh-CN" sz="2400" b="0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2</a:t>
            </a:r>
            <a:r>
              <a:rPr lang="zh-CN" altLang="en-US" sz="2400" b="0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）列明团队成员的职责。</a:t>
            </a:r>
          </a:p>
        </p:txBody>
      </p:sp>
      <p:grpSp>
        <p:nvGrpSpPr>
          <p:cNvPr id="2" name="545950">
            <a:extLst>
              <a:ext uri="{FF2B5EF4-FFF2-40B4-BE49-F238E27FC236}">
                <a16:creationId xmlns:a16="http://schemas.microsoft.com/office/drawing/2014/main" id="{BBF2A09E-6BF9-4793-8AA3-4D5907B5A9E9}"/>
              </a:ext>
            </a:extLst>
          </p:cNvPr>
          <p:cNvGrpSpPr/>
          <p:nvPr/>
        </p:nvGrpSpPr>
        <p:grpSpPr>
          <a:xfrm>
            <a:off x="1153256" y="2354197"/>
            <a:ext cx="1690305" cy="1690304"/>
            <a:chOff x="1153706" y="2353777"/>
            <a:chExt cx="1690965" cy="1690964"/>
          </a:xfrm>
        </p:grpSpPr>
        <p:sp>
          <p:nvSpPr>
            <p:cNvPr id="54" name="974014">
              <a:extLst>
                <a:ext uri="{FF2B5EF4-FFF2-40B4-BE49-F238E27FC236}">
                  <a16:creationId xmlns:a16="http://schemas.microsoft.com/office/drawing/2014/main" id="{47BCE890-A568-4496-BEDB-93BC45ECB574}"/>
                </a:ext>
              </a:extLst>
            </p:cNvPr>
            <p:cNvSpPr/>
            <p:nvPr/>
          </p:nvSpPr>
          <p:spPr bwMode="auto">
            <a:xfrm>
              <a:off x="1153706" y="2353777"/>
              <a:ext cx="1690965" cy="1690964"/>
            </a:xfrm>
            <a:prstGeom prst="ellipse">
              <a:avLst/>
            </a:prstGeom>
            <a:solidFill>
              <a:srgbClr val="0760D9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914034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999" dirty="0">
                <a:solidFill>
                  <a:srgbClr val="FFFFFF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  <p:sp>
          <p:nvSpPr>
            <p:cNvPr id="55" name="719295">
              <a:extLst>
                <a:ext uri="{FF2B5EF4-FFF2-40B4-BE49-F238E27FC236}">
                  <a16:creationId xmlns:a16="http://schemas.microsoft.com/office/drawing/2014/main" id="{4EB79771-49E6-47F9-803B-4CF9B77B436C}"/>
                </a:ext>
              </a:extLst>
            </p:cNvPr>
            <p:cNvSpPr/>
            <p:nvPr/>
          </p:nvSpPr>
          <p:spPr bwMode="auto">
            <a:xfrm rot="2700000">
              <a:off x="1813991" y="2954946"/>
              <a:ext cx="865676" cy="983550"/>
            </a:xfrm>
            <a:prstGeom prst="rect">
              <a:avLst/>
            </a:prstGeom>
            <a:gradFill>
              <a:gsLst>
                <a:gs pos="0">
                  <a:schemeClr val="tx1">
                    <a:alpha val="40000"/>
                  </a:schemeClr>
                </a:gs>
                <a:gs pos="100000">
                  <a:schemeClr val="tx1">
                    <a:alpha val="0"/>
                  </a:schemeClr>
                </a:gs>
              </a:gsLst>
              <a:lin ang="0" scaled="0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356" tIns="45678" rIns="91356" bIns="45678" numCol="1" rtlCol="0" anchor="t" anchorCtr="0" compatLnSpc="1">
              <a:prstTxWarp prst="textNoShape">
                <a:avLst/>
              </a:prstTxWarp>
            </a:bodyPr>
            <a:lstStyle/>
            <a:p>
              <a:pPr defTabSz="913577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798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  <p:sp>
          <p:nvSpPr>
            <p:cNvPr id="56" name="180615">
              <a:extLst>
                <a:ext uri="{FF2B5EF4-FFF2-40B4-BE49-F238E27FC236}">
                  <a16:creationId xmlns:a16="http://schemas.microsoft.com/office/drawing/2014/main" id="{76995BED-C966-4CA4-A7AF-AC4CAF6EAA65}"/>
                </a:ext>
              </a:extLst>
            </p:cNvPr>
            <p:cNvSpPr/>
            <p:nvPr/>
          </p:nvSpPr>
          <p:spPr bwMode="auto">
            <a:xfrm>
              <a:off x="1500001" y="2700072"/>
              <a:ext cx="998376" cy="998375"/>
            </a:xfrm>
            <a:prstGeom prst="ellipse">
              <a:avLst/>
            </a:prstGeom>
            <a:solidFill>
              <a:srgbClr val="FFC000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913577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998" dirty="0">
                <a:solidFill>
                  <a:srgbClr val="FFFFFF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  <p:sp>
          <p:nvSpPr>
            <p:cNvPr id="57" name="925896">
              <a:extLst>
                <a:ext uri="{FF2B5EF4-FFF2-40B4-BE49-F238E27FC236}">
                  <a16:creationId xmlns:a16="http://schemas.microsoft.com/office/drawing/2014/main" id="{DDDF7645-327C-4771-AB1A-2192D7E2632C}"/>
                </a:ext>
              </a:extLst>
            </p:cNvPr>
            <p:cNvSpPr/>
            <p:nvPr/>
          </p:nvSpPr>
          <p:spPr bwMode="auto">
            <a:xfrm>
              <a:off x="1734801" y="2788775"/>
              <a:ext cx="468667" cy="820968"/>
            </a:xfrm>
            <a:custGeom>
              <a:avLst/>
              <a:gdLst/>
              <a:ahLst/>
              <a:cxnLst/>
              <a:rect l="l" t="t" r="r" b="b"/>
              <a:pathLst>
                <a:path w="1108091" h="1941052">
                  <a:moveTo>
                    <a:pt x="522494" y="1443800"/>
                  </a:moveTo>
                  <a:cubicBezTo>
                    <a:pt x="599690" y="1444956"/>
                    <a:pt x="662373" y="1467884"/>
                    <a:pt x="710541" y="1512582"/>
                  </a:cubicBezTo>
                  <a:cubicBezTo>
                    <a:pt x="758710" y="1557280"/>
                    <a:pt x="783531" y="1616807"/>
                    <a:pt x="785003" y="1691164"/>
                  </a:cubicBezTo>
                  <a:cubicBezTo>
                    <a:pt x="783531" y="1765626"/>
                    <a:pt x="758710" y="1825574"/>
                    <a:pt x="710541" y="1871008"/>
                  </a:cubicBezTo>
                  <a:cubicBezTo>
                    <a:pt x="662373" y="1916442"/>
                    <a:pt x="599690" y="1939790"/>
                    <a:pt x="522494" y="1941052"/>
                  </a:cubicBezTo>
                  <a:cubicBezTo>
                    <a:pt x="445298" y="1939790"/>
                    <a:pt x="382616" y="1916442"/>
                    <a:pt x="334447" y="1871008"/>
                  </a:cubicBezTo>
                  <a:cubicBezTo>
                    <a:pt x="286278" y="1825574"/>
                    <a:pt x="261458" y="1765626"/>
                    <a:pt x="259985" y="1691164"/>
                  </a:cubicBezTo>
                  <a:cubicBezTo>
                    <a:pt x="261458" y="1616807"/>
                    <a:pt x="286278" y="1557280"/>
                    <a:pt x="334447" y="1512582"/>
                  </a:cubicBezTo>
                  <a:cubicBezTo>
                    <a:pt x="382616" y="1467884"/>
                    <a:pt x="445298" y="1444956"/>
                    <a:pt x="522494" y="1443800"/>
                  </a:cubicBezTo>
                  <a:close/>
                  <a:moveTo>
                    <a:pt x="562880" y="0"/>
                  </a:moveTo>
                  <a:cubicBezTo>
                    <a:pt x="723635" y="158"/>
                    <a:pt x="853943" y="40859"/>
                    <a:pt x="953804" y="122105"/>
                  </a:cubicBezTo>
                  <a:cubicBezTo>
                    <a:pt x="1053665" y="203350"/>
                    <a:pt x="1105094" y="324192"/>
                    <a:pt x="1108091" y="484632"/>
                  </a:cubicBezTo>
                  <a:cubicBezTo>
                    <a:pt x="1105587" y="578229"/>
                    <a:pt x="1081726" y="655911"/>
                    <a:pt x="1036509" y="717680"/>
                  </a:cubicBezTo>
                  <a:cubicBezTo>
                    <a:pt x="991291" y="779449"/>
                    <a:pt x="939744" y="835439"/>
                    <a:pt x="881866" y="885652"/>
                  </a:cubicBezTo>
                  <a:cubicBezTo>
                    <a:pt x="823989" y="935865"/>
                    <a:pt x="774808" y="990436"/>
                    <a:pt x="734323" y="1049366"/>
                  </a:cubicBezTo>
                  <a:cubicBezTo>
                    <a:pt x="693839" y="1108295"/>
                    <a:pt x="677077" y="1181718"/>
                    <a:pt x="684038" y="1269635"/>
                  </a:cubicBezTo>
                  <a:lnTo>
                    <a:pt x="358426" y="1269635"/>
                  </a:lnTo>
                  <a:cubicBezTo>
                    <a:pt x="347028" y="1169268"/>
                    <a:pt x="359727" y="1084776"/>
                    <a:pt x="396525" y="1016158"/>
                  </a:cubicBezTo>
                  <a:cubicBezTo>
                    <a:pt x="433322" y="947540"/>
                    <a:pt x="479308" y="887421"/>
                    <a:pt x="534484" y="835801"/>
                  </a:cubicBezTo>
                  <a:cubicBezTo>
                    <a:pt x="589659" y="784181"/>
                    <a:pt x="639117" y="733686"/>
                    <a:pt x="682855" y="684314"/>
                  </a:cubicBezTo>
                  <a:cubicBezTo>
                    <a:pt x="726593" y="634942"/>
                    <a:pt x="749705" y="579320"/>
                    <a:pt x="752189" y="517446"/>
                  </a:cubicBezTo>
                  <a:cubicBezTo>
                    <a:pt x="751611" y="448769"/>
                    <a:pt x="731313" y="395551"/>
                    <a:pt x="691295" y="357795"/>
                  </a:cubicBezTo>
                  <a:cubicBezTo>
                    <a:pt x="651277" y="320038"/>
                    <a:pt x="595010" y="300897"/>
                    <a:pt x="522494" y="300371"/>
                  </a:cubicBezTo>
                  <a:cubicBezTo>
                    <a:pt x="462336" y="300371"/>
                    <a:pt x="406595" y="313623"/>
                    <a:pt x="355271" y="340126"/>
                  </a:cubicBezTo>
                  <a:cubicBezTo>
                    <a:pt x="303947" y="366629"/>
                    <a:pt x="254516" y="406384"/>
                    <a:pt x="206978" y="459391"/>
                  </a:cubicBezTo>
                  <a:lnTo>
                    <a:pt x="0" y="267557"/>
                  </a:lnTo>
                  <a:cubicBezTo>
                    <a:pt x="70781" y="185734"/>
                    <a:pt x="153236" y="120948"/>
                    <a:pt x="247364" y="73200"/>
                  </a:cubicBezTo>
                  <a:cubicBezTo>
                    <a:pt x="341493" y="25452"/>
                    <a:pt x="446665" y="1052"/>
                    <a:pt x="562880" y="0"/>
                  </a:cubicBezTo>
                  <a:close/>
                </a:path>
              </a:pathLst>
            </a:custGeom>
            <a:solidFill>
              <a:schemeClr val="bg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368" tIns="45684" rIns="91368" bIns="45684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pPr defTabSz="913668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798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</p:grpSp>
      <p:sp>
        <p:nvSpPr>
          <p:cNvPr id="60" name="023971">
            <a:extLst>
              <a:ext uri="{FF2B5EF4-FFF2-40B4-BE49-F238E27FC236}">
                <a16:creationId xmlns:a16="http://schemas.microsoft.com/office/drawing/2014/main" id="{9CFBEEA6-26AD-4234-885E-4DA0C52B1F78}"/>
              </a:ext>
            </a:extLst>
          </p:cNvPr>
          <p:cNvSpPr/>
          <p:nvPr/>
        </p:nvSpPr>
        <p:spPr bwMode="auto">
          <a:xfrm>
            <a:off x="2899497" y="2119960"/>
            <a:ext cx="1523213" cy="508417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034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dirty="0">
                <a:solidFill>
                  <a:srgbClr val="FFFFFF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实训要求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19CB4D80-8C97-4A49-B735-AB43A258AD6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29599" y="3128628"/>
            <a:ext cx="3406590" cy="3406590"/>
          </a:xfrm>
          <a:prstGeom prst="rect">
            <a:avLst/>
          </a:prstGeom>
        </p:spPr>
      </p:pic>
      <p:sp>
        <p:nvSpPr>
          <p:cNvPr id="4" name="613131">
            <a:extLst>
              <a:ext uri="{FF2B5EF4-FFF2-40B4-BE49-F238E27FC236}">
                <a16:creationId xmlns:a16="http://schemas.microsoft.com/office/drawing/2014/main" id="{244109EA-742B-F0E1-CA43-CB4873918A9D}"/>
              </a:ext>
            </a:extLst>
          </p:cNvPr>
          <p:cNvSpPr/>
          <p:nvPr/>
        </p:nvSpPr>
        <p:spPr>
          <a:xfrm>
            <a:off x="1389370" y="1248476"/>
            <a:ext cx="9546107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034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800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实训任务三、组建直播团队并明确团队分工</a:t>
            </a:r>
          </a:p>
        </p:txBody>
      </p:sp>
    </p:spTree>
    <p:extLst>
      <p:ext uri="{BB962C8B-B14F-4D97-AF65-F5344CB8AC3E}">
        <p14:creationId xmlns:p14="http://schemas.microsoft.com/office/powerpoint/2010/main" val="980526730"/>
      </p:ext>
    </p:extLst>
  </p:cSld>
  <p:clrMapOvr>
    <a:masterClrMapping/>
  </p:clrMapOvr>
  <p:transition spd="slow">
    <p:wipe/>
  </p:transition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121658">
            <a:extLst>
              <a:ext uri="{FF2B5EF4-FFF2-40B4-BE49-F238E27FC236}">
                <a16:creationId xmlns:a16="http://schemas.microsoft.com/office/drawing/2014/main" id="{6A8FA582-AB00-44D3-B431-CE61C080A739}"/>
              </a:ext>
            </a:extLst>
          </p:cNvPr>
          <p:cNvSpPr txBox="1"/>
          <p:nvPr/>
        </p:nvSpPr>
        <p:spPr>
          <a:xfrm>
            <a:off x="2899497" y="2521978"/>
            <a:ext cx="7951957" cy="3079497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000" b="1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defRPr>
            </a:lvl1pPr>
          </a:lstStyle>
          <a:p>
            <a:pPr defTabSz="914034" fontAlgn="base">
              <a:lnSpc>
                <a:spcPct val="150000"/>
              </a:lnSpc>
            </a:pPr>
            <a:r>
              <a:rPr lang="zh-CN" altLang="en-US" sz="2200" b="0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（</a:t>
            </a:r>
            <a:r>
              <a:rPr lang="en-US" altLang="zh-CN" sz="2200" b="0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1</a:t>
            </a:r>
            <a:r>
              <a:rPr lang="zh-CN" altLang="en-US" sz="2200" b="0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）了解直播团队的岗位以及各岗位的职责，小组成员根据自身特长以及岗位需求进行合理分工，明确各位成员的工作内容及职责。</a:t>
            </a:r>
          </a:p>
          <a:p>
            <a:pPr defTabSz="914034" fontAlgn="base">
              <a:lnSpc>
                <a:spcPct val="150000"/>
              </a:lnSpc>
            </a:pPr>
            <a:r>
              <a:rPr lang="zh-CN" altLang="en-US" sz="2200" b="0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（</a:t>
            </a:r>
            <a:r>
              <a:rPr lang="en-US" altLang="zh-CN" sz="2200" b="0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2</a:t>
            </a:r>
            <a:r>
              <a:rPr lang="zh-CN" altLang="en-US" sz="2200" b="0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）根据小组成员数量明确团队定位，合理分配工作。</a:t>
            </a:r>
          </a:p>
          <a:p>
            <a:pPr defTabSz="914034" fontAlgn="base">
              <a:lnSpc>
                <a:spcPct val="150000"/>
              </a:lnSpc>
            </a:pPr>
            <a:r>
              <a:rPr lang="zh-CN" altLang="en-US" sz="2200" b="0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（</a:t>
            </a:r>
            <a:r>
              <a:rPr lang="en-US" altLang="zh-CN" sz="2200" b="0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3</a:t>
            </a:r>
            <a:r>
              <a:rPr lang="zh-CN" altLang="en-US" sz="2200" b="0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）充分调查当前直播环境，并根据团队经营方向及目标人群合理规划主播人设，并在日常直播中慢慢进行人设的打造。</a:t>
            </a:r>
          </a:p>
        </p:txBody>
      </p:sp>
      <p:grpSp>
        <p:nvGrpSpPr>
          <p:cNvPr id="2" name="545950">
            <a:extLst>
              <a:ext uri="{FF2B5EF4-FFF2-40B4-BE49-F238E27FC236}">
                <a16:creationId xmlns:a16="http://schemas.microsoft.com/office/drawing/2014/main" id="{BBF2A09E-6BF9-4793-8AA3-4D5907B5A9E9}"/>
              </a:ext>
            </a:extLst>
          </p:cNvPr>
          <p:cNvGrpSpPr/>
          <p:nvPr/>
        </p:nvGrpSpPr>
        <p:grpSpPr>
          <a:xfrm>
            <a:off x="1153256" y="2354197"/>
            <a:ext cx="1690305" cy="1690304"/>
            <a:chOff x="1153706" y="2353777"/>
            <a:chExt cx="1690965" cy="1690964"/>
          </a:xfrm>
        </p:grpSpPr>
        <p:sp>
          <p:nvSpPr>
            <p:cNvPr id="54" name="974014">
              <a:extLst>
                <a:ext uri="{FF2B5EF4-FFF2-40B4-BE49-F238E27FC236}">
                  <a16:creationId xmlns:a16="http://schemas.microsoft.com/office/drawing/2014/main" id="{47BCE890-A568-4496-BEDB-93BC45ECB574}"/>
                </a:ext>
              </a:extLst>
            </p:cNvPr>
            <p:cNvSpPr/>
            <p:nvPr/>
          </p:nvSpPr>
          <p:spPr bwMode="auto">
            <a:xfrm>
              <a:off x="1153706" y="2353777"/>
              <a:ext cx="1690965" cy="1690964"/>
            </a:xfrm>
            <a:prstGeom prst="ellipse">
              <a:avLst/>
            </a:prstGeom>
            <a:solidFill>
              <a:srgbClr val="0760D9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914034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999" dirty="0">
                <a:solidFill>
                  <a:srgbClr val="FFFFFF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  <p:sp>
          <p:nvSpPr>
            <p:cNvPr id="55" name="719295">
              <a:extLst>
                <a:ext uri="{FF2B5EF4-FFF2-40B4-BE49-F238E27FC236}">
                  <a16:creationId xmlns:a16="http://schemas.microsoft.com/office/drawing/2014/main" id="{4EB79771-49E6-47F9-803B-4CF9B77B436C}"/>
                </a:ext>
              </a:extLst>
            </p:cNvPr>
            <p:cNvSpPr/>
            <p:nvPr/>
          </p:nvSpPr>
          <p:spPr bwMode="auto">
            <a:xfrm rot="2700000">
              <a:off x="1813991" y="2954946"/>
              <a:ext cx="865676" cy="983550"/>
            </a:xfrm>
            <a:prstGeom prst="rect">
              <a:avLst/>
            </a:prstGeom>
            <a:gradFill>
              <a:gsLst>
                <a:gs pos="0">
                  <a:schemeClr val="tx1">
                    <a:alpha val="40000"/>
                  </a:schemeClr>
                </a:gs>
                <a:gs pos="100000">
                  <a:schemeClr val="tx1">
                    <a:alpha val="0"/>
                  </a:schemeClr>
                </a:gs>
              </a:gsLst>
              <a:lin ang="0" scaled="0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356" tIns="45678" rIns="91356" bIns="45678" numCol="1" rtlCol="0" anchor="t" anchorCtr="0" compatLnSpc="1">
              <a:prstTxWarp prst="textNoShape">
                <a:avLst/>
              </a:prstTxWarp>
            </a:bodyPr>
            <a:lstStyle/>
            <a:p>
              <a:pPr defTabSz="913577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798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  <p:sp>
          <p:nvSpPr>
            <p:cNvPr id="56" name="180615">
              <a:extLst>
                <a:ext uri="{FF2B5EF4-FFF2-40B4-BE49-F238E27FC236}">
                  <a16:creationId xmlns:a16="http://schemas.microsoft.com/office/drawing/2014/main" id="{76995BED-C966-4CA4-A7AF-AC4CAF6EAA65}"/>
                </a:ext>
              </a:extLst>
            </p:cNvPr>
            <p:cNvSpPr/>
            <p:nvPr/>
          </p:nvSpPr>
          <p:spPr bwMode="auto">
            <a:xfrm>
              <a:off x="1500001" y="2700072"/>
              <a:ext cx="998376" cy="998375"/>
            </a:xfrm>
            <a:prstGeom prst="ellipse">
              <a:avLst/>
            </a:prstGeom>
            <a:solidFill>
              <a:srgbClr val="FFC000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913577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998" dirty="0">
                <a:solidFill>
                  <a:srgbClr val="FFFFFF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  <p:sp>
          <p:nvSpPr>
            <p:cNvPr id="57" name="925896">
              <a:extLst>
                <a:ext uri="{FF2B5EF4-FFF2-40B4-BE49-F238E27FC236}">
                  <a16:creationId xmlns:a16="http://schemas.microsoft.com/office/drawing/2014/main" id="{DDDF7645-327C-4771-AB1A-2192D7E2632C}"/>
                </a:ext>
              </a:extLst>
            </p:cNvPr>
            <p:cNvSpPr/>
            <p:nvPr/>
          </p:nvSpPr>
          <p:spPr bwMode="auto">
            <a:xfrm>
              <a:off x="1734801" y="2788775"/>
              <a:ext cx="468667" cy="820968"/>
            </a:xfrm>
            <a:custGeom>
              <a:avLst/>
              <a:gdLst/>
              <a:ahLst/>
              <a:cxnLst/>
              <a:rect l="l" t="t" r="r" b="b"/>
              <a:pathLst>
                <a:path w="1108091" h="1941052">
                  <a:moveTo>
                    <a:pt x="522494" y="1443800"/>
                  </a:moveTo>
                  <a:cubicBezTo>
                    <a:pt x="599690" y="1444956"/>
                    <a:pt x="662373" y="1467884"/>
                    <a:pt x="710541" y="1512582"/>
                  </a:cubicBezTo>
                  <a:cubicBezTo>
                    <a:pt x="758710" y="1557280"/>
                    <a:pt x="783531" y="1616807"/>
                    <a:pt x="785003" y="1691164"/>
                  </a:cubicBezTo>
                  <a:cubicBezTo>
                    <a:pt x="783531" y="1765626"/>
                    <a:pt x="758710" y="1825574"/>
                    <a:pt x="710541" y="1871008"/>
                  </a:cubicBezTo>
                  <a:cubicBezTo>
                    <a:pt x="662373" y="1916442"/>
                    <a:pt x="599690" y="1939790"/>
                    <a:pt x="522494" y="1941052"/>
                  </a:cubicBezTo>
                  <a:cubicBezTo>
                    <a:pt x="445298" y="1939790"/>
                    <a:pt x="382616" y="1916442"/>
                    <a:pt x="334447" y="1871008"/>
                  </a:cubicBezTo>
                  <a:cubicBezTo>
                    <a:pt x="286278" y="1825574"/>
                    <a:pt x="261458" y="1765626"/>
                    <a:pt x="259985" y="1691164"/>
                  </a:cubicBezTo>
                  <a:cubicBezTo>
                    <a:pt x="261458" y="1616807"/>
                    <a:pt x="286278" y="1557280"/>
                    <a:pt x="334447" y="1512582"/>
                  </a:cubicBezTo>
                  <a:cubicBezTo>
                    <a:pt x="382616" y="1467884"/>
                    <a:pt x="445298" y="1444956"/>
                    <a:pt x="522494" y="1443800"/>
                  </a:cubicBezTo>
                  <a:close/>
                  <a:moveTo>
                    <a:pt x="562880" y="0"/>
                  </a:moveTo>
                  <a:cubicBezTo>
                    <a:pt x="723635" y="158"/>
                    <a:pt x="853943" y="40859"/>
                    <a:pt x="953804" y="122105"/>
                  </a:cubicBezTo>
                  <a:cubicBezTo>
                    <a:pt x="1053665" y="203350"/>
                    <a:pt x="1105094" y="324192"/>
                    <a:pt x="1108091" y="484632"/>
                  </a:cubicBezTo>
                  <a:cubicBezTo>
                    <a:pt x="1105587" y="578229"/>
                    <a:pt x="1081726" y="655911"/>
                    <a:pt x="1036509" y="717680"/>
                  </a:cubicBezTo>
                  <a:cubicBezTo>
                    <a:pt x="991291" y="779449"/>
                    <a:pt x="939744" y="835439"/>
                    <a:pt x="881866" y="885652"/>
                  </a:cubicBezTo>
                  <a:cubicBezTo>
                    <a:pt x="823989" y="935865"/>
                    <a:pt x="774808" y="990436"/>
                    <a:pt x="734323" y="1049366"/>
                  </a:cubicBezTo>
                  <a:cubicBezTo>
                    <a:pt x="693839" y="1108295"/>
                    <a:pt x="677077" y="1181718"/>
                    <a:pt x="684038" y="1269635"/>
                  </a:cubicBezTo>
                  <a:lnTo>
                    <a:pt x="358426" y="1269635"/>
                  </a:lnTo>
                  <a:cubicBezTo>
                    <a:pt x="347028" y="1169268"/>
                    <a:pt x="359727" y="1084776"/>
                    <a:pt x="396525" y="1016158"/>
                  </a:cubicBezTo>
                  <a:cubicBezTo>
                    <a:pt x="433322" y="947540"/>
                    <a:pt x="479308" y="887421"/>
                    <a:pt x="534484" y="835801"/>
                  </a:cubicBezTo>
                  <a:cubicBezTo>
                    <a:pt x="589659" y="784181"/>
                    <a:pt x="639117" y="733686"/>
                    <a:pt x="682855" y="684314"/>
                  </a:cubicBezTo>
                  <a:cubicBezTo>
                    <a:pt x="726593" y="634942"/>
                    <a:pt x="749705" y="579320"/>
                    <a:pt x="752189" y="517446"/>
                  </a:cubicBezTo>
                  <a:cubicBezTo>
                    <a:pt x="751611" y="448769"/>
                    <a:pt x="731313" y="395551"/>
                    <a:pt x="691295" y="357795"/>
                  </a:cubicBezTo>
                  <a:cubicBezTo>
                    <a:pt x="651277" y="320038"/>
                    <a:pt x="595010" y="300897"/>
                    <a:pt x="522494" y="300371"/>
                  </a:cubicBezTo>
                  <a:cubicBezTo>
                    <a:pt x="462336" y="300371"/>
                    <a:pt x="406595" y="313623"/>
                    <a:pt x="355271" y="340126"/>
                  </a:cubicBezTo>
                  <a:cubicBezTo>
                    <a:pt x="303947" y="366629"/>
                    <a:pt x="254516" y="406384"/>
                    <a:pt x="206978" y="459391"/>
                  </a:cubicBezTo>
                  <a:lnTo>
                    <a:pt x="0" y="267557"/>
                  </a:lnTo>
                  <a:cubicBezTo>
                    <a:pt x="70781" y="185734"/>
                    <a:pt x="153236" y="120948"/>
                    <a:pt x="247364" y="73200"/>
                  </a:cubicBezTo>
                  <a:cubicBezTo>
                    <a:pt x="341493" y="25452"/>
                    <a:pt x="446665" y="1052"/>
                    <a:pt x="562880" y="0"/>
                  </a:cubicBezTo>
                  <a:close/>
                </a:path>
              </a:pathLst>
            </a:custGeom>
            <a:solidFill>
              <a:schemeClr val="bg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368" tIns="45684" rIns="91368" bIns="45684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pPr defTabSz="913668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798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</p:grpSp>
      <p:sp>
        <p:nvSpPr>
          <p:cNvPr id="60" name="023971">
            <a:extLst>
              <a:ext uri="{FF2B5EF4-FFF2-40B4-BE49-F238E27FC236}">
                <a16:creationId xmlns:a16="http://schemas.microsoft.com/office/drawing/2014/main" id="{9CFBEEA6-26AD-4234-885E-4DA0C52B1F78}"/>
              </a:ext>
            </a:extLst>
          </p:cNvPr>
          <p:cNvSpPr/>
          <p:nvPr/>
        </p:nvSpPr>
        <p:spPr bwMode="auto">
          <a:xfrm>
            <a:off x="2899497" y="1984138"/>
            <a:ext cx="1523213" cy="508417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034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dirty="0">
                <a:solidFill>
                  <a:srgbClr val="FFFFFF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实训方法</a:t>
            </a:r>
          </a:p>
        </p:txBody>
      </p:sp>
      <p:sp>
        <p:nvSpPr>
          <p:cNvPr id="4" name="613131">
            <a:extLst>
              <a:ext uri="{FF2B5EF4-FFF2-40B4-BE49-F238E27FC236}">
                <a16:creationId xmlns:a16="http://schemas.microsoft.com/office/drawing/2014/main" id="{244109EA-742B-F0E1-CA43-CB4873918A9D}"/>
              </a:ext>
            </a:extLst>
          </p:cNvPr>
          <p:cNvSpPr/>
          <p:nvPr/>
        </p:nvSpPr>
        <p:spPr>
          <a:xfrm>
            <a:off x="1389370" y="1248476"/>
            <a:ext cx="9546107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034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800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实训任务三、组建直播团队并明确团队分工</a:t>
            </a:r>
          </a:p>
        </p:txBody>
      </p:sp>
    </p:spTree>
    <p:extLst>
      <p:ext uri="{BB962C8B-B14F-4D97-AF65-F5344CB8AC3E}">
        <p14:creationId xmlns:p14="http://schemas.microsoft.com/office/powerpoint/2010/main" val="2885908741"/>
      </p:ext>
    </p:extLst>
  </p:cSld>
  <p:clrMapOvr>
    <a:masterClrMapping/>
  </p:clrMapOvr>
  <p:transition spd="slow">
    <p:wipe/>
  </p:transition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>
            <a:extLst>
              <a:ext uri="{FF2B5EF4-FFF2-40B4-BE49-F238E27FC236}">
                <a16:creationId xmlns:a16="http://schemas.microsoft.com/office/drawing/2014/main" id="{1EC0ACB7-1FA9-46EA-B3E7-3E198AB59B9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54479" y="-2209448"/>
            <a:ext cx="14367908" cy="10775931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F422BDFB-9868-7648-A9D7-8C9FDFED712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326880" y="1951166"/>
            <a:ext cx="3865120" cy="3251508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2F100631-D62C-4371-94E8-AAD8994F5CB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9550" y="5058791"/>
            <a:ext cx="1342603" cy="915296"/>
          </a:xfrm>
          <a:prstGeom prst="rect">
            <a:avLst/>
          </a:prstGeom>
        </p:spPr>
      </p:pic>
      <p:sp>
        <p:nvSpPr>
          <p:cNvPr id="12" name="文本框 11">
            <a:extLst>
              <a:ext uri="{FF2B5EF4-FFF2-40B4-BE49-F238E27FC236}">
                <a16:creationId xmlns:a16="http://schemas.microsoft.com/office/drawing/2014/main" id="{9C32CEE9-80A5-4615-9831-FAD136A10AC5}"/>
              </a:ext>
            </a:extLst>
          </p:cNvPr>
          <p:cNvSpPr txBox="1"/>
          <p:nvPr/>
        </p:nvSpPr>
        <p:spPr>
          <a:xfrm>
            <a:off x="1783462" y="2312755"/>
            <a:ext cx="4637616" cy="10153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5998" b="1" dirty="0">
                <a:solidFill>
                  <a:srgbClr val="00B0F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Ready Go</a:t>
            </a:r>
            <a:r>
              <a:rPr lang="zh-CN" altLang="en-US" sz="5998" b="1" dirty="0">
                <a:solidFill>
                  <a:srgbClr val="00B0F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！</a:t>
            </a:r>
          </a:p>
        </p:txBody>
      </p:sp>
      <p:pic>
        <p:nvPicPr>
          <p:cNvPr id="17" name="图片 16">
            <a:extLst>
              <a:ext uri="{FF2B5EF4-FFF2-40B4-BE49-F238E27FC236}">
                <a16:creationId xmlns:a16="http://schemas.microsoft.com/office/drawing/2014/main" id="{C6D1CD92-75EA-4784-904B-78A3C23A696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04955" y="1949438"/>
            <a:ext cx="1741975" cy="1741975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F15D1ABD-7CDC-833A-87C8-34A0E7F42925}"/>
              </a:ext>
            </a:extLst>
          </p:cNvPr>
          <p:cNvSpPr txBox="1"/>
          <p:nvPr/>
        </p:nvSpPr>
        <p:spPr>
          <a:xfrm>
            <a:off x="1102315" y="1086487"/>
            <a:ext cx="4715137" cy="7075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r>
              <a:rPr kumimoji="1" lang="en-US" altLang="zh-CN" sz="3998" b="1" dirty="0">
                <a:latin typeface="优设标题黑" panose="00000500000000000000" pitchFamily="2" charset="-122"/>
                <a:ea typeface="优设标题黑" panose="00000500000000000000" pitchFamily="2" charset="-122"/>
              </a:rPr>
              <a:t>LIVE BROADCAST</a:t>
            </a:r>
            <a:endParaRPr kumimoji="1" lang="zh-CN" altLang="en-US" sz="3998" b="1" dirty="0"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E5B76EA-912F-A504-930A-455EEDD8BAE6}"/>
              </a:ext>
            </a:extLst>
          </p:cNvPr>
          <p:cNvSpPr txBox="1"/>
          <p:nvPr/>
        </p:nvSpPr>
        <p:spPr>
          <a:xfrm>
            <a:off x="3032074" y="3576920"/>
            <a:ext cx="5570756" cy="10153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5998" b="1" dirty="0">
                <a:ln w="12700">
                  <a:solidFill>
                    <a:srgbClr val="000000">
                      <a:lumMod val="85000"/>
                      <a:lumOff val="15000"/>
                    </a:srgbClr>
                  </a:solidFill>
                </a:ln>
                <a:solidFill>
                  <a:schemeClr val="accent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直播营销与运营</a:t>
            </a:r>
          </a:p>
        </p:txBody>
      </p:sp>
    </p:spTree>
    <p:extLst>
      <p:ext uri="{BB962C8B-B14F-4D97-AF65-F5344CB8AC3E}">
        <p14:creationId xmlns:p14="http://schemas.microsoft.com/office/powerpoint/2010/main" val="247287583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3" grpId="0"/>
    </p:bldLst>
  </p:timing>
  <p:extLst>
    <p:ext uri="{E180D4A7-C9FB-4DFB-919C-405C955672EB}">
      <p14:showEvtLst xmlns:p14="http://schemas.microsoft.com/office/powerpoint/2010/main">
        <p14:playEvt time="69" objId="2"/>
      </p14:showEvtLst>
    </p:ext>
  </p:extLs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文本框 19">
            <a:extLst>
              <a:ext uri="{FF2B5EF4-FFF2-40B4-BE49-F238E27FC236}">
                <a16:creationId xmlns:a16="http://schemas.microsoft.com/office/drawing/2014/main" id="{FB257EC2-CEEA-F248-9C75-45B3A5B74CDE}"/>
              </a:ext>
            </a:extLst>
          </p:cNvPr>
          <p:cNvSpPr txBox="1"/>
          <p:nvPr/>
        </p:nvSpPr>
        <p:spPr>
          <a:xfrm>
            <a:off x="5201662" y="1151566"/>
            <a:ext cx="1870464" cy="10152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 defTabSz="914034" fontAlgn="base">
              <a:spcBef>
                <a:spcPct val="0"/>
              </a:spcBef>
              <a:spcAft>
                <a:spcPct val="0"/>
              </a:spcAft>
            </a:pPr>
            <a:r>
              <a:rPr kumimoji="1" lang="zh-CN" altLang="en-US" sz="5998" b="1" dirty="0">
                <a:ln w="3175">
                  <a:solidFill>
                    <a:srgbClr val="000000">
                      <a:lumMod val="85000"/>
                      <a:lumOff val="15000"/>
                    </a:srgbClr>
                  </a:solidFill>
                </a:ln>
                <a:noFill/>
                <a:latin typeface="优设标题黑" panose="00000500000000000000" pitchFamily="2" charset="-122"/>
                <a:ea typeface="优设标题黑" panose="00000500000000000000" pitchFamily="2" charset="-122"/>
              </a:rPr>
              <a:t>目录</a:t>
            </a:r>
          </a:p>
        </p:txBody>
      </p:sp>
      <p:sp>
        <p:nvSpPr>
          <p:cNvPr id="73" name="027482">
            <a:extLst>
              <a:ext uri="{FF2B5EF4-FFF2-40B4-BE49-F238E27FC236}">
                <a16:creationId xmlns:a16="http://schemas.microsoft.com/office/drawing/2014/main" id="{92BDEC24-73B5-4B77-9293-998B2A8FB364}"/>
              </a:ext>
            </a:extLst>
          </p:cNvPr>
          <p:cNvSpPr/>
          <p:nvPr/>
        </p:nvSpPr>
        <p:spPr bwMode="auto">
          <a:xfrm>
            <a:off x="2134932" y="3233273"/>
            <a:ext cx="605760" cy="605760"/>
          </a:xfrm>
          <a:prstGeom prst="roundRect">
            <a:avLst>
              <a:gd name="adj" fmla="val 7236"/>
            </a:avLst>
          </a:prstGeom>
          <a:solidFill>
            <a:srgbClr val="0760D9"/>
          </a:solidFill>
          <a:ln w="38100" cap="flat" cmpd="sng" algn="ctr">
            <a:solidFill>
              <a:schemeClr val="tx1">
                <a:lumMod val="85000"/>
                <a:lumOff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 defTabSz="914034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3199" b="1" dirty="0">
                <a:solidFill>
                  <a:srgbClr val="FFFFFF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1</a:t>
            </a:r>
            <a:endParaRPr lang="zh-CN" altLang="en-US" sz="3199" b="1" dirty="0">
              <a:solidFill>
                <a:srgbClr val="FFFFFF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74" name="399802">
            <a:extLst>
              <a:ext uri="{FF2B5EF4-FFF2-40B4-BE49-F238E27FC236}">
                <a16:creationId xmlns:a16="http://schemas.microsoft.com/office/drawing/2014/main" id="{285F2D3B-15BE-4F40-9CEB-82FFD6A60978}"/>
              </a:ext>
            </a:extLst>
          </p:cNvPr>
          <p:cNvSpPr/>
          <p:nvPr/>
        </p:nvSpPr>
        <p:spPr bwMode="auto">
          <a:xfrm>
            <a:off x="2107292" y="4538845"/>
            <a:ext cx="605760" cy="605760"/>
          </a:xfrm>
          <a:prstGeom prst="roundRect">
            <a:avLst>
              <a:gd name="adj" fmla="val 7236"/>
            </a:avLst>
          </a:prstGeom>
          <a:solidFill>
            <a:srgbClr val="0760D9"/>
          </a:solidFill>
          <a:ln w="38100" cap="flat" cmpd="sng" algn="ctr">
            <a:solidFill>
              <a:schemeClr val="tx1">
                <a:lumMod val="85000"/>
                <a:lumOff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 defTabSz="914034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3199" b="1" dirty="0">
                <a:solidFill>
                  <a:srgbClr val="FFFFFF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3</a:t>
            </a:r>
            <a:endParaRPr lang="zh-CN" altLang="en-US" sz="3199" b="1" dirty="0">
              <a:solidFill>
                <a:srgbClr val="FFFFFF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75" name="233083">
            <a:extLst>
              <a:ext uri="{FF2B5EF4-FFF2-40B4-BE49-F238E27FC236}">
                <a16:creationId xmlns:a16="http://schemas.microsoft.com/office/drawing/2014/main" id="{8A6D3B2D-AC9E-496F-8DB0-5A33056BFCA1}"/>
              </a:ext>
            </a:extLst>
          </p:cNvPr>
          <p:cNvSpPr/>
          <p:nvPr/>
        </p:nvSpPr>
        <p:spPr bwMode="auto">
          <a:xfrm>
            <a:off x="6527013" y="3231283"/>
            <a:ext cx="605760" cy="605760"/>
          </a:xfrm>
          <a:prstGeom prst="roundRect">
            <a:avLst>
              <a:gd name="adj" fmla="val 7236"/>
            </a:avLst>
          </a:prstGeom>
          <a:solidFill>
            <a:srgbClr val="0760D9"/>
          </a:solidFill>
          <a:ln w="38100" cap="flat" cmpd="sng" algn="ctr">
            <a:solidFill>
              <a:schemeClr val="tx1">
                <a:lumMod val="85000"/>
                <a:lumOff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 defTabSz="914034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3199" b="1" dirty="0">
                <a:solidFill>
                  <a:srgbClr val="FFFFFF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2</a:t>
            </a:r>
            <a:endParaRPr lang="zh-CN" altLang="en-US" sz="3199" b="1" dirty="0">
              <a:solidFill>
                <a:srgbClr val="FFFFFF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76" name="505403">
            <a:extLst>
              <a:ext uri="{FF2B5EF4-FFF2-40B4-BE49-F238E27FC236}">
                <a16:creationId xmlns:a16="http://schemas.microsoft.com/office/drawing/2014/main" id="{95885840-5D80-4081-BAE7-D32A28799881}"/>
              </a:ext>
            </a:extLst>
          </p:cNvPr>
          <p:cNvSpPr/>
          <p:nvPr/>
        </p:nvSpPr>
        <p:spPr bwMode="auto">
          <a:xfrm>
            <a:off x="6527013" y="4538845"/>
            <a:ext cx="605760" cy="605760"/>
          </a:xfrm>
          <a:prstGeom prst="roundRect">
            <a:avLst>
              <a:gd name="adj" fmla="val 7236"/>
            </a:avLst>
          </a:prstGeom>
          <a:solidFill>
            <a:srgbClr val="0760D9"/>
          </a:solidFill>
          <a:ln w="38100" cap="flat" cmpd="sng" algn="ctr">
            <a:solidFill>
              <a:schemeClr val="tx1">
                <a:lumMod val="85000"/>
                <a:lumOff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 defTabSz="914034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3199" b="1" dirty="0">
                <a:solidFill>
                  <a:srgbClr val="FFFFFF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4</a:t>
            </a:r>
            <a:endParaRPr lang="zh-CN" altLang="en-US" sz="3199" b="1" dirty="0">
              <a:solidFill>
                <a:srgbClr val="FFFFFF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77" name="440684">
            <a:extLst>
              <a:ext uri="{FF2B5EF4-FFF2-40B4-BE49-F238E27FC236}">
                <a16:creationId xmlns:a16="http://schemas.microsoft.com/office/drawing/2014/main" id="{495F5DAF-EBBB-47DB-A0A9-6018B4A75A29}"/>
              </a:ext>
            </a:extLst>
          </p:cNvPr>
          <p:cNvSpPr txBox="1"/>
          <p:nvPr/>
        </p:nvSpPr>
        <p:spPr>
          <a:xfrm>
            <a:off x="2897800" y="3175356"/>
            <a:ext cx="3092405" cy="5354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90000"/>
              </a:lnSpc>
              <a:defRPr sz="3200" b="1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dist" defTabSz="914034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199" dirty="0">
                <a:solidFill>
                  <a:srgbClr val="000000">
                    <a:lumMod val="85000"/>
                    <a:lumOff val="15000"/>
                  </a:srgbClr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直播岗位职责</a:t>
            </a:r>
          </a:p>
        </p:txBody>
      </p:sp>
      <p:sp>
        <p:nvSpPr>
          <p:cNvPr id="78" name="712103">
            <a:extLst>
              <a:ext uri="{FF2B5EF4-FFF2-40B4-BE49-F238E27FC236}">
                <a16:creationId xmlns:a16="http://schemas.microsoft.com/office/drawing/2014/main" id="{D3700C90-19B3-43B0-AC4B-A74846B3F874}"/>
              </a:ext>
            </a:extLst>
          </p:cNvPr>
          <p:cNvSpPr txBox="1"/>
          <p:nvPr/>
        </p:nvSpPr>
        <p:spPr>
          <a:xfrm>
            <a:off x="2897798" y="4352489"/>
            <a:ext cx="3198200" cy="9784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marR="0" lvl="0" indent="0" defTabSz="914400" eaLnBrk="1" latinLnBrk="0" hangingPunct="1">
              <a:lnSpc>
                <a:spcPct val="90000"/>
              </a:lnSpc>
              <a:buClrTx/>
              <a:buSzTx/>
              <a:buNone/>
              <a:tabLst/>
              <a:defRPr kumimoji="0" sz="2800" b="0" i="0" u="none" strike="noStrike" cap="none" spc="0" normalizeH="0" baseline="0">
                <a:ln>
                  <a:noFill/>
                </a:ln>
                <a:solidFill>
                  <a:srgbClr val="3D3D3D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dist" defTabSz="914034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199" b="1" dirty="0">
                <a:solidFill>
                  <a:srgbClr val="000000">
                    <a:lumMod val="85000"/>
                    <a:lumOff val="15000"/>
                  </a:srgbClr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主播人设</a:t>
            </a:r>
            <a:endParaRPr lang="en-US" altLang="zh-CN" sz="3199" b="1" dirty="0">
              <a:solidFill>
                <a:srgbClr val="000000">
                  <a:lumMod val="85000"/>
                  <a:lumOff val="15000"/>
                </a:srgbClr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  <a:p>
            <a:pPr algn="dist" defTabSz="914034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199" b="1" dirty="0">
                <a:solidFill>
                  <a:srgbClr val="000000">
                    <a:lumMod val="85000"/>
                    <a:lumOff val="15000"/>
                  </a:srgbClr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账号定位</a:t>
            </a:r>
          </a:p>
        </p:txBody>
      </p:sp>
      <p:sp>
        <p:nvSpPr>
          <p:cNvPr id="79" name="184523">
            <a:extLst>
              <a:ext uri="{FF2B5EF4-FFF2-40B4-BE49-F238E27FC236}">
                <a16:creationId xmlns:a16="http://schemas.microsoft.com/office/drawing/2014/main" id="{A221284F-9216-4467-B699-8256D0D5B36E}"/>
              </a:ext>
            </a:extLst>
          </p:cNvPr>
          <p:cNvSpPr txBox="1"/>
          <p:nvPr/>
        </p:nvSpPr>
        <p:spPr>
          <a:xfrm>
            <a:off x="7289880" y="3161339"/>
            <a:ext cx="3092405" cy="5354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marR="0" lvl="0" indent="0" defTabSz="914400" eaLnBrk="1" latinLnBrk="0" hangingPunct="1">
              <a:lnSpc>
                <a:spcPct val="90000"/>
              </a:lnSpc>
              <a:buClrTx/>
              <a:buSzTx/>
              <a:buNone/>
              <a:tabLst/>
              <a:defRPr kumimoji="0" sz="2800" b="0" i="0" u="none" strike="noStrike" cap="none" spc="0" normalizeH="0" baseline="0">
                <a:ln>
                  <a:noFill/>
                </a:ln>
                <a:solidFill>
                  <a:srgbClr val="3D3D3D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dist" defTabSz="914034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199" b="1" dirty="0">
                <a:solidFill>
                  <a:srgbClr val="000000">
                    <a:lumMod val="85000"/>
                    <a:lumOff val="15000"/>
                  </a:srgbClr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直播团队配置</a:t>
            </a:r>
          </a:p>
        </p:txBody>
      </p:sp>
      <p:sp>
        <p:nvSpPr>
          <p:cNvPr id="80" name="929704">
            <a:extLst>
              <a:ext uri="{FF2B5EF4-FFF2-40B4-BE49-F238E27FC236}">
                <a16:creationId xmlns:a16="http://schemas.microsoft.com/office/drawing/2014/main" id="{DC2C5FDC-B839-4B26-A66C-2952BCCD6F2D}"/>
              </a:ext>
            </a:extLst>
          </p:cNvPr>
          <p:cNvSpPr txBox="1"/>
          <p:nvPr/>
        </p:nvSpPr>
        <p:spPr>
          <a:xfrm>
            <a:off x="7289880" y="4574064"/>
            <a:ext cx="3092405" cy="535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marR="0" lvl="0" indent="0" defTabSz="914400" eaLnBrk="1" latinLnBrk="0" hangingPunct="1">
              <a:lnSpc>
                <a:spcPct val="90000"/>
              </a:lnSpc>
              <a:buClrTx/>
              <a:buSzTx/>
              <a:buNone/>
              <a:tabLst/>
              <a:defRPr kumimoji="0" sz="2800" b="0" i="0" u="none" strike="noStrike" cap="none" spc="0" normalizeH="0" baseline="0">
                <a:ln>
                  <a:noFill/>
                </a:ln>
                <a:solidFill>
                  <a:srgbClr val="3D3D3D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dist" defTabSz="914034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199" b="1" dirty="0">
                <a:solidFill>
                  <a:srgbClr val="000000">
                    <a:lumMod val="85000"/>
                    <a:lumOff val="15000"/>
                  </a:srgbClr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实训任务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8A48E14B-28EA-3849-BAC0-84710AF461D3}"/>
              </a:ext>
            </a:extLst>
          </p:cNvPr>
          <p:cNvSpPr txBox="1"/>
          <p:nvPr/>
        </p:nvSpPr>
        <p:spPr>
          <a:xfrm>
            <a:off x="2897800" y="3696660"/>
            <a:ext cx="3092405" cy="2498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034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000" dirty="0">
                <a:solidFill>
                  <a:srgbClr val="000000">
                    <a:lumMod val="85000"/>
                    <a:lumOff val="15000"/>
                  </a:srgbClr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live broadcast job responsibilities</a:t>
            </a:r>
            <a:endParaRPr lang="en" altLang="zh-CN" sz="1000" dirty="0">
              <a:solidFill>
                <a:srgbClr val="000000">
                  <a:lumMod val="85000"/>
                  <a:lumOff val="15000"/>
                </a:srgbClr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EDD02E7B-FA2D-F744-A0CC-F8F16276C776}"/>
              </a:ext>
            </a:extLst>
          </p:cNvPr>
          <p:cNvSpPr txBox="1"/>
          <p:nvPr/>
        </p:nvSpPr>
        <p:spPr>
          <a:xfrm>
            <a:off x="2899108" y="5271722"/>
            <a:ext cx="3092405" cy="4190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034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000" dirty="0">
                <a:solidFill>
                  <a:srgbClr val="000000">
                    <a:lumMod val="85000"/>
                    <a:lumOff val="15000"/>
                  </a:srgbClr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Anchor persona positioning</a:t>
            </a:r>
          </a:p>
          <a:p>
            <a:pPr defTabSz="914034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000" dirty="0">
                <a:solidFill>
                  <a:srgbClr val="000000">
                    <a:lumMod val="85000"/>
                    <a:lumOff val="15000"/>
                  </a:srgbClr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Account position</a:t>
            </a:r>
            <a:endParaRPr lang="en" altLang="zh-CN" sz="1000" dirty="0">
              <a:solidFill>
                <a:srgbClr val="000000">
                  <a:lumMod val="85000"/>
                  <a:lumOff val="15000"/>
                </a:srgbClr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466ED439-787D-0746-939E-1B6A276D6951}"/>
              </a:ext>
            </a:extLst>
          </p:cNvPr>
          <p:cNvSpPr txBox="1"/>
          <p:nvPr/>
        </p:nvSpPr>
        <p:spPr>
          <a:xfrm>
            <a:off x="7289880" y="3696660"/>
            <a:ext cx="3092405" cy="2498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034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000" dirty="0">
                <a:solidFill>
                  <a:srgbClr val="000000">
                    <a:lumMod val="85000"/>
                    <a:lumOff val="15000"/>
                  </a:srgbClr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Live broadcast team configuration</a:t>
            </a:r>
            <a:endParaRPr lang="en" altLang="zh-CN" sz="1000" dirty="0">
              <a:solidFill>
                <a:srgbClr val="000000">
                  <a:lumMod val="85000"/>
                  <a:lumOff val="15000"/>
                </a:srgbClr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601FCBE6-5D0E-3A44-B201-77B6D6CE9856}"/>
              </a:ext>
            </a:extLst>
          </p:cNvPr>
          <p:cNvSpPr txBox="1"/>
          <p:nvPr/>
        </p:nvSpPr>
        <p:spPr>
          <a:xfrm>
            <a:off x="7289880" y="5109386"/>
            <a:ext cx="3092405" cy="2498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034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000" dirty="0">
                <a:solidFill>
                  <a:srgbClr val="000000">
                    <a:lumMod val="85000"/>
                    <a:lumOff val="15000"/>
                  </a:srgbClr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Simulation Tasks</a:t>
            </a:r>
            <a:endParaRPr lang="en" altLang="zh-CN" sz="1000" dirty="0">
              <a:solidFill>
                <a:srgbClr val="000000">
                  <a:lumMod val="85000"/>
                  <a:lumOff val="15000"/>
                </a:srgbClr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8CC8EFF-B5EF-CE4E-B612-BA2E5FD77481}"/>
              </a:ext>
            </a:extLst>
          </p:cNvPr>
          <p:cNvSpPr txBox="1"/>
          <p:nvPr/>
        </p:nvSpPr>
        <p:spPr>
          <a:xfrm>
            <a:off x="5201662" y="1108271"/>
            <a:ext cx="1870464" cy="10152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 defTabSz="914034" fontAlgn="base">
              <a:spcBef>
                <a:spcPct val="0"/>
              </a:spcBef>
              <a:spcAft>
                <a:spcPct val="0"/>
              </a:spcAft>
            </a:pPr>
            <a:r>
              <a:rPr kumimoji="1" lang="zh-CN" altLang="en-US" sz="5998" b="1" dirty="0">
                <a:solidFill>
                  <a:srgbClr val="000000">
                    <a:lumMod val="85000"/>
                    <a:lumOff val="15000"/>
                  </a:srgbClr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目录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26EA5A6-D21C-BC46-A0F7-6D3B12F2CFD1}"/>
              </a:ext>
            </a:extLst>
          </p:cNvPr>
          <p:cNvSpPr txBox="1"/>
          <p:nvPr/>
        </p:nvSpPr>
        <p:spPr>
          <a:xfrm>
            <a:off x="5078132" y="2125933"/>
            <a:ext cx="2303836" cy="5230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r>
              <a:rPr kumimoji="1" lang="en-US" altLang="zh-CN" sz="2799" b="1" dirty="0">
                <a:ln w="3175">
                  <a:solidFill>
                    <a:srgbClr val="000000">
                      <a:lumMod val="85000"/>
                      <a:lumOff val="15000"/>
                    </a:srgbClr>
                  </a:solidFill>
                </a:ln>
                <a:noFill/>
                <a:latin typeface="优设标题黑" panose="00000500000000000000" pitchFamily="2" charset="-122"/>
                <a:ea typeface="优设标题黑" panose="00000500000000000000" pitchFamily="2" charset="-122"/>
              </a:rPr>
              <a:t>CONTENTS</a:t>
            </a:r>
            <a:endParaRPr kumimoji="1" lang="zh-CN" altLang="en-US" sz="2799" b="1" dirty="0">
              <a:ln w="3175">
                <a:solidFill>
                  <a:srgbClr val="000000">
                    <a:lumMod val="85000"/>
                    <a:lumOff val="15000"/>
                  </a:srgbClr>
                </a:solidFill>
              </a:ln>
              <a:noFill/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CF170645-6A54-7A40-B8B6-B215CCB7F77D}"/>
              </a:ext>
            </a:extLst>
          </p:cNvPr>
          <p:cNvSpPr txBox="1"/>
          <p:nvPr/>
        </p:nvSpPr>
        <p:spPr>
          <a:xfrm>
            <a:off x="5047013" y="2106777"/>
            <a:ext cx="2303836" cy="5230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r>
              <a:rPr kumimoji="1" lang="en-US" altLang="zh-CN" sz="2799" b="1" dirty="0">
                <a:solidFill>
                  <a:srgbClr val="000000">
                    <a:lumMod val="85000"/>
                    <a:lumOff val="15000"/>
                  </a:srgbClr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CONTENTS</a:t>
            </a:r>
            <a:endParaRPr kumimoji="1" lang="zh-CN" altLang="en-US" sz="2799" b="1" dirty="0">
              <a:solidFill>
                <a:srgbClr val="000000">
                  <a:lumMod val="85000"/>
                  <a:lumOff val="15000"/>
                </a:srgbClr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5945366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" grpId="0" animBg="1"/>
      <p:bldP spid="74" grpId="0" animBg="1"/>
      <p:bldP spid="75" grpId="0" animBg="1"/>
      <p:bldP spid="76" grpId="0" animBg="1"/>
      <p:bldP spid="77" grpId="0"/>
      <p:bldP spid="78" grpId="0"/>
      <p:bldP spid="79" grpId="0"/>
      <p:bldP spid="80" grpId="0"/>
      <p:bldP spid="2" grpId="0"/>
      <p:bldP spid="16" grpId="0"/>
      <p:bldP spid="17" grpId="0"/>
      <p:bldP spid="1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AF2DD4E3-7EDB-4C5B-A4ED-C04FCD7B344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4264" y="-964351"/>
            <a:ext cx="9981862" cy="7459966"/>
          </a:xfrm>
          <a:prstGeom prst="rect">
            <a:avLst/>
          </a:prstGeom>
        </p:spPr>
      </p:pic>
      <p:sp>
        <p:nvSpPr>
          <p:cNvPr id="84" name="664867">
            <a:extLst>
              <a:ext uri="{FF2B5EF4-FFF2-40B4-BE49-F238E27FC236}">
                <a16:creationId xmlns:a16="http://schemas.microsoft.com/office/drawing/2014/main" id="{431A54DB-08BF-49CF-A8C2-0A0DF4E4215E}"/>
              </a:ext>
            </a:extLst>
          </p:cNvPr>
          <p:cNvSpPr txBox="1"/>
          <p:nvPr/>
        </p:nvSpPr>
        <p:spPr>
          <a:xfrm>
            <a:off x="8987316" y="4709775"/>
            <a:ext cx="2547120" cy="3692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636" indent="-285636" defTabSz="914034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zh-CN" altLang="en-US" sz="1799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直播团队的组成</a:t>
            </a:r>
          </a:p>
        </p:txBody>
      </p:sp>
      <p:sp>
        <p:nvSpPr>
          <p:cNvPr id="86" name="871467">
            <a:extLst>
              <a:ext uri="{FF2B5EF4-FFF2-40B4-BE49-F238E27FC236}">
                <a16:creationId xmlns:a16="http://schemas.microsoft.com/office/drawing/2014/main" id="{074AF0F1-C04B-4D65-9391-55D90D3FA7F6}"/>
              </a:ext>
            </a:extLst>
          </p:cNvPr>
          <p:cNvSpPr txBox="1"/>
          <p:nvPr/>
        </p:nvSpPr>
        <p:spPr>
          <a:xfrm>
            <a:off x="8968489" y="5159607"/>
            <a:ext cx="3403903" cy="3692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>
                <a:solidFill>
                  <a:srgbClr val="F8F8F8"/>
                </a:solidFill>
                <a:latin typeface="+mn-ea"/>
                <a:ea typeface="+mn-ea"/>
              </a:defRPr>
            </a:lvl1pPr>
          </a:lstStyle>
          <a:p>
            <a:pPr marL="285636" indent="-285636" defTabSz="914034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zh-CN" altLang="en-US" sz="1799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直播团队岗位要求及职责</a:t>
            </a: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31426F7C-CF3B-C84B-B9FD-A05E2F6301F5}"/>
              </a:ext>
            </a:extLst>
          </p:cNvPr>
          <p:cNvSpPr/>
          <p:nvPr/>
        </p:nvSpPr>
        <p:spPr>
          <a:xfrm>
            <a:off x="3626605" y="2370161"/>
            <a:ext cx="5899949" cy="11075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 defTabSz="914034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6597" b="1" dirty="0">
                <a:solidFill>
                  <a:srgbClr val="FFFFFF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直播岗位职责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EFB6B22-AD79-4D42-93EF-F2191749455C}"/>
              </a:ext>
            </a:extLst>
          </p:cNvPr>
          <p:cNvSpPr txBox="1"/>
          <p:nvPr/>
        </p:nvSpPr>
        <p:spPr>
          <a:xfrm>
            <a:off x="2593384" y="2003735"/>
            <a:ext cx="1648208" cy="15081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r>
              <a:rPr kumimoji="1" lang="en-US" altLang="zh-CN" sz="3200" b="1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PART </a:t>
            </a:r>
          </a:p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r>
              <a:rPr kumimoji="1" lang="en-US" altLang="zh-CN" sz="6000" b="1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01</a:t>
            </a:r>
            <a:endParaRPr kumimoji="1" lang="zh-CN" altLang="en-US" sz="3200" b="1" dirty="0">
              <a:solidFill>
                <a:schemeClr val="bg1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5211099-3F53-1540-9F4E-445C4B78BE10}"/>
              </a:ext>
            </a:extLst>
          </p:cNvPr>
          <p:cNvSpPr txBox="1"/>
          <p:nvPr/>
        </p:nvSpPr>
        <p:spPr>
          <a:xfrm>
            <a:off x="2247309" y="4328313"/>
            <a:ext cx="5110326" cy="2959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034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000" dirty="0">
                <a:solidFill>
                  <a:srgbClr val="FFFFFF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live broadcast job responsibilities</a:t>
            </a:r>
          </a:p>
        </p:txBody>
      </p:sp>
    </p:spTree>
    <p:extLst>
      <p:ext uri="{BB962C8B-B14F-4D97-AF65-F5344CB8AC3E}">
        <p14:creationId xmlns:p14="http://schemas.microsoft.com/office/powerpoint/2010/main" val="103789166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989096">
            <a:extLst>
              <a:ext uri="{FF2B5EF4-FFF2-40B4-BE49-F238E27FC236}">
                <a16:creationId xmlns:a16="http://schemas.microsoft.com/office/drawing/2014/main" id="{741F835D-B58D-4DD7-9874-DC84766C4F5C}"/>
              </a:ext>
            </a:extLst>
          </p:cNvPr>
          <p:cNvSpPr/>
          <p:nvPr/>
        </p:nvSpPr>
        <p:spPr>
          <a:xfrm>
            <a:off x="1452329" y="2891392"/>
            <a:ext cx="110799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913668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600" dirty="0">
                <a:solidFill>
                  <a:srgbClr val="3D3D3D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主播</a:t>
            </a:r>
          </a:p>
        </p:txBody>
      </p:sp>
      <p:sp>
        <p:nvSpPr>
          <p:cNvPr id="41" name="622945">
            <a:extLst>
              <a:ext uri="{FF2B5EF4-FFF2-40B4-BE49-F238E27FC236}">
                <a16:creationId xmlns:a16="http://schemas.microsoft.com/office/drawing/2014/main" id="{46315F1F-8D84-4362-98D6-26BC0302DB17}"/>
              </a:ext>
            </a:extLst>
          </p:cNvPr>
          <p:cNvSpPr/>
          <p:nvPr/>
        </p:nvSpPr>
        <p:spPr bwMode="auto">
          <a:xfrm>
            <a:off x="1619138" y="4016288"/>
            <a:ext cx="778174" cy="731311"/>
          </a:xfrm>
          <a:prstGeom prst="ellipse">
            <a:avLst/>
          </a:prstGeom>
          <a:solidFill>
            <a:srgbClr val="0760D9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 defTabSz="914034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b="1" dirty="0">
                <a:solidFill>
                  <a:srgbClr val="FFFFFF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主播</a:t>
            </a:r>
          </a:p>
        </p:txBody>
      </p:sp>
      <p:sp>
        <p:nvSpPr>
          <p:cNvPr id="44" name="201966">
            <a:extLst>
              <a:ext uri="{FF2B5EF4-FFF2-40B4-BE49-F238E27FC236}">
                <a16:creationId xmlns:a16="http://schemas.microsoft.com/office/drawing/2014/main" id="{DAA5B1CA-7A43-4002-8C74-477D3E111C16}"/>
              </a:ext>
            </a:extLst>
          </p:cNvPr>
          <p:cNvSpPr/>
          <p:nvPr/>
        </p:nvSpPr>
        <p:spPr>
          <a:xfrm>
            <a:off x="2807230" y="2904414"/>
            <a:ext cx="110799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913668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600" dirty="0">
                <a:solidFill>
                  <a:srgbClr val="3D3D3D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副播</a:t>
            </a:r>
          </a:p>
        </p:txBody>
      </p:sp>
      <p:sp>
        <p:nvSpPr>
          <p:cNvPr id="46" name="418567">
            <a:extLst>
              <a:ext uri="{FF2B5EF4-FFF2-40B4-BE49-F238E27FC236}">
                <a16:creationId xmlns:a16="http://schemas.microsoft.com/office/drawing/2014/main" id="{E660490A-DE1F-495F-B452-F11792D9F599}"/>
              </a:ext>
            </a:extLst>
          </p:cNvPr>
          <p:cNvSpPr/>
          <p:nvPr/>
        </p:nvSpPr>
        <p:spPr bwMode="auto">
          <a:xfrm>
            <a:off x="3001836" y="4050981"/>
            <a:ext cx="778174" cy="731311"/>
          </a:xfrm>
          <a:prstGeom prst="ellipse">
            <a:avLst/>
          </a:prstGeom>
          <a:solidFill>
            <a:srgbClr val="FFC000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 defTabSz="914034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b="1" dirty="0">
                <a:solidFill>
                  <a:srgbClr val="FFFFFF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副播</a:t>
            </a:r>
          </a:p>
        </p:txBody>
      </p:sp>
      <p:sp>
        <p:nvSpPr>
          <p:cNvPr id="49" name="996688">
            <a:extLst>
              <a:ext uri="{FF2B5EF4-FFF2-40B4-BE49-F238E27FC236}">
                <a16:creationId xmlns:a16="http://schemas.microsoft.com/office/drawing/2014/main" id="{8BA9BF93-77D5-4A3B-918A-898A40094443}"/>
              </a:ext>
            </a:extLst>
          </p:cNvPr>
          <p:cNvSpPr/>
          <p:nvPr/>
        </p:nvSpPr>
        <p:spPr>
          <a:xfrm>
            <a:off x="4279559" y="2882229"/>
            <a:ext cx="110799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913668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600" dirty="0">
                <a:solidFill>
                  <a:srgbClr val="3D3D3D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运营</a:t>
            </a:r>
          </a:p>
        </p:txBody>
      </p:sp>
      <p:sp>
        <p:nvSpPr>
          <p:cNvPr id="51" name="103288">
            <a:extLst>
              <a:ext uri="{FF2B5EF4-FFF2-40B4-BE49-F238E27FC236}">
                <a16:creationId xmlns:a16="http://schemas.microsoft.com/office/drawing/2014/main" id="{9964D633-9143-4958-9193-040BA2BCC98C}"/>
              </a:ext>
            </a:extLst>
          </p:cNvPr>
          <p:cNvSpPr/>
          <p:nvPr/>
        </p:nvSpPr>
        <p:spPr bwMode="auto">
          <a:xfrm>
            <a:off x="4386875" y="4050981"/>
            <a:ext cx="778174" cy="731311"/>
          </a:xfrm>
          <a:prstGeom prst="ellipse">
            <a:avLst/>
          </a:prstGeom>
          <a:solidFill>
            <a:srgbClr val="0760D9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 defTabSz="914034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b="1" dirty="0">
                <a:solidFill>
                  <a:srgbClr val="FFFFFF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运营</a:t>
            </a:r>
          </a:p>
        </p:txBody>
      </p:sp>
      <p:sp>
        <p:nvSpPr>
          <p:cNvPr id="54" name="781209">
            <a:extLst>
              <a:ext uri="{FF2B5EF4-FFF2-40B4-BE49-F238E27FC236}">
                <a16:creationId xmlns:a16="http://schemas.microsoft.com/office/drawing/2014/main" id="{7DE0AB0A-153B-4EFA-9467-B835847D1530}"/>
              </a:ext>
            </a:extLst>
          </p:cNvPr>
          <p:cNvSpPr/>
          <p:nvPr/>
        </p:nvSpPr>
        <p:spPr>
          <a:xfrm>
            <a:off x="8294683" y="2766660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913668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600" dirty="0">
                <a:solidFill>
                  <a:srgbClr val="3D3D3D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选品</a:t>
            </a:r>
          </a:p>
        </p:txBody>
      </p:sp>
      <p:sp>
        <p:nvSpPr>
          <p:cNvPr id="56" name="998800">
            <a:extLst>
              <a:ext uri="{FF2B5EF4-FFF2-40B4-BE49-F238E27FC236}">
                <a16:creationId xmlns:a16="http://schemas.microsoft.com/office/drawing/2014/main" id="{F919A310-EA60-4DAA-A9A8-D7A8AD538946}"/>
              </a:ext>
            </a:extLst>
          </p:cNvPr>
          <p:cNvSpPr/>
          <p:nvPr/>
        </p:nvSpPr>
        <p:spPr bwMode="auto">
          <a:xfrm>
            <a:off x="8459594" y="3985241"/>
            <a:ext cx="778174" cy="731311"/>
          </a:xfrm>
          <a:prstGeom prst="ellipse">
            <a:avLst/>
          </a:prstGeom>
          <a:solidFill>
            <a:srgbClr val="FFC000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 defTabSz="914034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b="1" dirty="0">
                <a:solidFill>
                  <a:srgbClr val="FFFFFF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选品</a:t>
            </a:r>
          </a:p>
        </p:txBody>
      </p:sp>
      <p:sp>
        <p:nvSpPr>
          <p:cNvPr id="2" name="613131">
            <a:extLst>
              <a:ext uri="{FF2B5EF4-FFF2-40B4-BE49-F238E27FC236}">
                <a16:creationId xmlns:a16="http://schemas.microsoft.com/office/drawing/2014/main" id="{6706E8E8-09A2-FEBA-E9B9-526D4626F575}"/>
              </a:ext>
            </a:extLst>
          </p:cNvPr>
          <p:cNvSpPr/>
          <p:nvPr/>
        </p:nvSpPr>
        <p:spPr>
          <a:xfrm>
            <a:off x="4028767" y="1372008"/>
            <a:ext cx="4134466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914034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400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直播团队的组成</a:t>
            </a:r>
          </a:p>
        </p:txBody>
      </p:sp>
      <p:sp>
        <p:nvSpPr>
          <p:cNvPr id="3" name="781209">
            <a:extLst>
              <a:ext uri="{FF2B5EF4-FFF2-40B4-BE49-F238E27FC236}">
                <a16:creationId xmlns:a16="http://schemas.microsoft.com/office/drawing/2014/main" id="{DB8203DA-C272-0B2D-1E0F-94DCB5DBEEC5}"/>
              </a:ext>
            </a:extLst>
          </p:cNvPr>
          <p:cNvSpPr/>
          <p:nvPr/>
        </p:nvSpPr>
        <p:spPr>
          <a:xfrm>
            <a:off x="5607642" y="2498456"/>
            <a:ext cx="1107997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913668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600" dirty="0">
                <a:solidFill>
                  <a:srgbClr val="3D3D3D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场控</a:t>
            </a:r>
            <a:endParaRPr lang="en-US" altLang="zh-CN" sz="3600" dirty="0">
              <a:solidFill>
                <a:srgbClr val="3D3D3D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  <a:p>
            <a:pPr algn="ctr" defTabSz="913668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600" dirty="0">
                <a:solidFill>
                  <a:srgbClr val="3D3D3D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中控</a:t>
            </a:r>
          </a:p>
        </p:txBody>
      </p:sp>
      <p:sp>
        <p:nvSpPr>
          <p:cNvPr id="4" name="998800">
            <a:extLst>
              <a:ext uri="{FF2B5EF4-FFF2-40B4-BE49-F238E27FC236}">
                <a16:creationId xmlns:a16="http://schemas.microsoft.com/office/drawing/2014/main" id="{E3CF316E-F775-4512-7141-5B7D63170AC2}"/>
              </a:ext>
            </a:extLst>
          </p:cNvPr>
          <p:cNvSpPr/>
          <p:nvPr/>
        </p:nvSpPr>
        <p:spPr bwMode="auto">
          <a:xfrm>
            <a:off x="5696166" y="4050981"/>
            <a:ext cx="778174" cy="731311"/>
          </a:xfrm>
          <a:prstGeom prst="ellipse">
            <a:avLst/>
          </a:prstGeom>
          <a:solidFill>
            <a:srgbClr val="FFC000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 defTabSz="914034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b="1" dirty="0">
                <a:solidFill>
                  <a:srgbClr val="FFFFFF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场控</a:t>
            </a:r>
            <a:endParaRPr lang="en-US" altLang="zh-CN" sz="1600" b="1" dirty="0">
              <a:solidFill>
                <a:srgbClr val="FFFFFF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  <a:p>
            <a:pPr algn="ctr" defTabSz="914034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b="1" dirty="0">
                <a:solidFill>
                  <a:srgbClr val="FFFFFF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中控</a:t>
            </a:r>
          </a:p>
        </p:txBody>
      </p:sp>
      <p:sp>
        <p:nvSpPr>
          <p:cNvPr id="5" name="996688">
            <a:extLst>
              <a:ext uri="{FF2B5EF4-FFF2-40B4-BE49-F238E27FC236}">
                <a16:creationId xmlns:a16="http://schemas.microsoft.com/office/drawing/2014/main" id="{28D91C75-288F-FA3D-7FD1-18A63D7540F6}"/>
              </a:ext>
            </a:extLst>
          </p:cNvPr>
          <p:cNvSpPr/>
          <p:nvPr/>
        </p:nvSpPr>
        <p:spPr>
          <a:xfrm>
            <a:off x="6977587" y="2766660"/>
            <a:ext cx="110799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913668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600" dirty="0">
                <a:solidFill>
                  <a:srgbClr val="3D3D3D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客服</a:t>
            </a:r>
          </a:p>
        </p:txBody>
      </p:sp>
      <p:sp>
        <p:nvSpPr>
          <p:cNvPr id="6" name="103288">
            <a:extLst>
              <a:ext uri="{FF2B5EF4-FFF2-40B4-BE49-F238E27FC236}">
                <a16:creationId xmlns:a16="http://schemas.microsoft.com/office/drawing/2014/main" id="{AB9E6E1A-DB4A-41A9-B471-288389C229F2}"/>
              </a:ext>
            </a:extLst>
          </p:cNvPr>
          <p:cNvSpPr/>
          <p:nvPr/>
        </p:nvSpPr>
        <p:spPr bwMode="auto">
          <a:xfrm>
            <a:off x="7104042" y="4016288"/>
            <a:ext cx="778174" cy="731311"/>
          </a:xfrm>
          <a:prstGeom prst="ellipse">
            <a:avLst/>
          </a:prstGeom>
          <a:solidFill>
            <a:srgbClr val="0760D9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 defTabSz="914034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b="1" dirty="0">
                <a:solidFill>
                  <a:srgbClr val="FFFFFF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客服</a:t>
            </a:r>
          </a:p>
        </p:txBody>
      </p:sp>
      <p:sp>
        <p:nvSpPr>
          <p:cNvPr id="7" name="996688">
            <a:extLst>
              <a:ext uri="{FF2B5EF4-FFF2-40B4-BE49-F238E27FC236}">
                <a16:creationId xmlns:a16="http://schemas.microsoft.com/office/drawing/2014/main" id="{889480F3-C6E2-332E-E44A-91C97A984258}"/>
              </a:ext>
            </a:extLst>
          </p:cNvPr>
          <p:cNvSpPr/>
          <p:nvPr/>
        </p:nvSpPr>
        <p:spPr>
          <a:xfrm>
            <a:off x="9658876" y="2735613"/>
            <a:ext cx="110799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913668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600" dirty="0">
                <a:solidFill>
                  <a:srgbClr val="3D3D3D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招商</a:t>
            </a:r>
          </a:p>
        </p:txBody>
      </p:sp>
      <p:sp>
        <p:nvSpPr>
          <p:cNvPr id="8" name="103288">
            <a:extLst>
              <a:ext uri="{FF2B5EF4-FFF2-40B4-BE49-F238E27FC236}">
                <a16:creationId xmlns:a16="http://schemas.microsoft.com/office/drawing/2014/main" id="{38F50D72-2240-8F40-FF15-2DB8E3B9CB07}"/>
              </a:ext>
            </a:extLst>
          </p:cNvPr>
          <p:cNvSpPr/>
          <p:nvPr/>
        </p:nvSpPr>
        <p:spPr bwMode="auto">
          <a:xfrm>
            <a:off x="9785331" y="3985241"/>
            <a:ext cx="778174" cy="731311"/>
          </a:xfrm>
          <a:prstGeom prst="ellipse">
            <a:avLst/>
          </a:prstGeom>
          <a:solidFill>
            <a:srgbClr val="0760D9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 defTabSz="914034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b="1" dirty="0">
                <a:solidFill>
                  <a:srgbClr val="FFFFFF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招商</a:t>
            </a:r>
          </a:p>
        </p:txBody>
      </p:sp>
    </p:spTree>
    <p:extLst>
      <p:ext uri="{BB962C8B-B14F-4D97-AF65-F5344CB8AC3E}">
        <p14:creationId xmlns:p14="http://schemas.microsoft.com/office/powerpoint/2010/main" val="993172440"/>
      </p:ext>
    </p:extLst>
  </p:cSld>
  <p:clrMapOvr>
    <a:masterClrMapping/>
  </p:clrMapOvr>
  <p:transition spd="slow">
    <p:wip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椭圆形" descr="e7d195523061f1c0873f2581834ed07eb244f5dad22b65eb6BD08DA0179BC3925D5BB5399D4F185A732CCDCECE5E5937916FBF7345C160BDE1991678B941CF411EF68A8331A0174FF9D5F5D2D2EE846BA3541F009B361831CF6DCF0D32FEEFCE1CBE6EA48FC2955240B62746E91B91DC59E8BAF8691844EEC86B57A898900BFBA1AB76D9ABCE0CC0">
            <a:extLst>
              <a:ext uri="{FF2B5EF4-FFF2-40B4-BE49-F238E27FC236}">
                <a16:creationId xmlns:a16="http://schemas.microsoft.com/office/drawing/2014/main" id="{FB1247B5-D08C-C915-DD95-2E206E2B62CC}"/>
              </a:ext>
            </a:extLst>
          </p:cNvPr>
          <p:cNvSpPr/>
          <p:nvPr/>
        </p:nvSpPr>
        <p:spPr>
          <a:xfrm>
            <a:off x="6246339" y="11952014"/>
            <a:ext cx="8157582" cy="102796"/>
          </a:xfrm>
          <a:prstGeom prst="ellipse">
            <a:avLst/>
          </a:prstGeom>
          <a:gradFill>
            <a:gsLst>
              <a:gs pos="0">
                <a:srgbClr val="000000"/>
              </a:gs>
              <a:gs pos="100000">
                <a:srgbClr val="000000">
                  <a:alpha val="0"/>
                </a:srgbClr>
              </a:gs>
            </a:gsLst>
            <a:path>
              <a:fillToRect l="50000" t="50000" r="50000" b="50000"/>
            </a:path>
          </a:gra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pic>
        <p:nvPicPr>
          <p:cNvPr id="18" name="display_hardware__cql9kavlt4ya_large_2x-w1014.png" descr="e7d195523061f1c0873f2581834ed07eb244f5dad22b65eb6BD08DA0179BC3925D5BB5399D4F185A732CCDCECE5E5937916FBF7345C160BDE1991678B941CF411EF68A8331A0174FF9D5F5D2D2EE846BA3541F009B361831CF6DCF0D32FEEFCE1CBE6EA48FC2955240B62746E91B91DC59E8BAF8691844EEC86B57A898900BFBA1AB76D9ABCE0CC0">
            <a:extLst>
              <a:ext uri="{FF2B5EF4-FFF2-40B4-BE49-F238E27FC236}">
                <a16:creationId xmlns:a16="http://schemas.microsoft.com/office/drawing/2014/main" id="{C29AC04A-4FAE-A3F3-8C6E-435C4AACF6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3156" y="2154061"/>
            <a:ext cx="4627915" cy="3903627"/>
          </a:xfrm>
          <a:prstGeom prst="rect">
            <a:avLst/>
          </a:prstGeom>
          <a:ln w="12700">
            <a:miter lim="400000"/>
          </a:ln>
        </p:spPr>
      </p:pic>
      <p:sp>
        <p:nvSpPr>
          <p:cNvPr id="21" name="全视野…" descr="e7d195523061f1c0873f2581834ed07eb244f5dad22b65eb6BD08DA0179BC3925D5BB5399D4F185A732CCDCECE5E5937916FBF7345C160BDE1991678B941CF411EF68A8331A0174FF9D5F5D2D2EE846BA3541F009B361831CF6DCF0D32FEEFCE1CBE6EA48FC2955240B62746E91B91DC59E8BAF8691844EEC86B57A898900BFBA1AB76D9ABCE0CC0">
            <a:extLst>
              <a:ext uri="{FF2B5EF4-FFF2-40B4-BE49-F238E27FC236}">
                <a16:creationId xmlns:a16="http://schemas.microsoft.com/office/drawing/2014/main" id="{222A8475-2834-F78E-77B8-3EC02218BE8B}"/>
              </a:ext>
            </a:extLst>
          </p:cNvPr>
          <p:cNvSpPr txBox="1"/>
          <p:nvPr/>
        </p:nvSpPr>
        <p:spPr>
          <a:xfrm>
            <a:off x="6763277" y="2899021"/>
            <a:ext cx="4802994" cy="76739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anchor="ctr">
            <a:spAutoFit/>
          </a:bodyPr>
          <a:lstStyle/>
          <a:p>
            <a:pPr algn="l">
              <a:lnSpc>
                <a:spcPct val="90000"/>
              </a:lnSpc>
              <a:defRPr sz="10000" b="1" cap="all">
                <a:solidFill>
                  <a:srgbClr val="FFFFFF"/>
                </a:solidFill>
                <a:latin typeface="Microsoft YaHei"/>
                <a:ea typeface="Microsoft YaHei"/>
                <a:cs typeface="Microsoft YaHei"/>
                <a:sym typeface="Microsoft YaHei"/>
              </a:defRPr>
            </a:pPr>
            <a:endParaRPr sz="4800" dirty="0">
              <a:solidFill>
                <a:srgbClr val="C00000"/>
              </a:solidFill>
            </a:endParaRPr>
          </a:p>
        </p:txBody>
      </p:sp>
      <p:pic>
        <p:nvPicPr>
          <p:cNvPr id="22" name="图像" descr="e7d195523061f1c0873f2581834ed07eb244f5dad22b65eb6BD08DA0179BC3925D5BB5399D4F185A732CCDCECE5E5937916FBF7345C160BDE1991678B941CF411EF68A8331A0174FF9D5F5D2D2EE846BA3541F009B361831CF6DCF0D32FEEFCE1CBE6EA48FC2955240B62746E91B91DC59E8BAF8691844EEC86B57A898900BFBA1AB76D9ABCE0CC0">
            <a:extLst>
              <a:ext uri="{FF2B5EF4-FFF2-40B4-BE49-F238E27FC236}">
                <a16:creationId xmlns:a16="http://schemas.microsoft.com/office/drawing/2014/main" id="{F6190D8E-E308-9D0C-4E0F-840EA600259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329229">
            <a:off x="9447152" y="1297800"/>
            <a:ext cx="542736" cy="339210"/>
          </a:xfrm>
          <a:prstGeom prst="rect">
            <a:avLst/>
          </a:prstGeom>
          <a:ln w="12700">
            <a:miter lim="400000"/>
          </a:ln>
        </p:spPr>
      </p:pic>
      <p:pic>
        <p:nvPicPr>
          <p:cNvPr id="23" name="图像" descr="e7d195523061f1c0873f2581834ed07eb244f5dad22b65eb6BD08DA0179BC3925D5BB5399D4F185A732CCDCECE5E5937916FBF7345C160BDE1991678B941CF411EF68A8331A0174FF9D5F5D2D2EE846BA3541F009B361831CF6DCF0D32FEEFCE1CBE6EA48FC2955240B62746E91B91DC59E8BAF8691844EEC86B57A898900BFBA1AB76D9ABCE0CC0">
            <a:extLst>
              <a:ext uri="{FF2B5EF4-FFF2-40B4-BE49-F238E27FC236}">
                <a16:creationId xmlns:a16="http://schemas.microsoft.com/office/drawing/2014/main" id="{92ED1BBD-347F-D132-BA36-997CE12188DD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658196">
            <a:off x="10580758" y="1748097"/>
            <a:ext cx="530562" cy="402222"/>
          </a:xfrm>
          <a:prstGeom prst="rect">
            <a:avLst/>
          </a:prstGeom>
          <a:ln w="12700">
            <a:miter lim="400000"/>
          </a:ln>
        </p:spPr>
      </p:pic>
      <p:pic>
        <p:nvPicPr>
          <p:cNvPr id="24" name="图像" descr="e7d195523061f1c0873f2581834ed07eb244f5dad22b65eb6BD08DA0179BC3925D5BB5399D4F185A732CCDCECE5E5937916FBF7345C160BDE1991678B941CF411EF68A8331A0174FF9D5F5D2D2EE846BA3541F009B361831CF6DCF0D32FEEFCE1CBE6EA48FC2955240B62746E91B91DC59E8BAF8691844EEC86B57A898900BFBA1AB76D9ABCE0CC0">
            <a:extLst>
              <a:ext uri="{FF2B5EF4-FFF2-40B4-BE49-F238E27FC236}">
                <a16:creationId xmlns:a16="http://schemas.microsoft.com/office/drawing/2014/main" id="{222DAC89-7F72-76E5-3F28-CB968DE0767C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186982">
            <a:off x="10286492" y="1061648"/>
            <a:ext cx="478132" cy="478132"/>
          </a:xfrm>
          <a:prstGeom prst="rect">
            <a:avLst/>
          </a:prstGeom>
          <a:ln w="12700">
            <a:miter lim="400000"/>
          </a:ln>
        </p:spPr>
      </p:pic>
      <p:sp>
        <p:nvSpPr>
          <p:cNvPr id="26" name="文本框 25">
            <a:extLst>
              <a:ext uri="{FF2B5EF4-FFF2-40B4-BE49-F238E27FC236}">
                <a16:creationId xmlns:a16="http://schemas.microsoft.com/office/drawing/2014/main" id="{FFB8DF5F-1939-3774-E6EA-F6AF99242E6E}"/>
              </a:ext>
            </a:extLst>
          </p:cNvPr>
          <p:cNvSpPr txBox="1"/>
          <p:nvPr/>
        </p:nvSpPr>
        <p:spPr>
          <a:xfrm>
            <a:off x="5829983" y="2154061"/>
            <a:ext cx="5054077" cy="336694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/>
              <a:t>（</a:t>
            </a:r>
            <a:r>
              <a:rPr lang="en-US" altLang="zh-CN" dirty="0"/>
              <a:t>1</a:t>
            </a:r>
            <a:r>
              <a:rPr lang="zh-CN" altLang="en-US" dirty="0"/>
              <a:t>）直播上播：依据直播及话术脚本要求，通过产品讲解、粉丝互动完成直播目标。</a:t>
            </a:r>
          </a:p>
          <a:p>
            <a:pPr>
              <a:lnSpc>
                <a:spcPct val="150000"/>
              </a:lnSpc>
            </a:pPr>
            <a:r>
              <a:rPr lang="zh-CN" altLang="en-US" dirty="0"/>
              <a:t>（</a:t>
            </a:r>
            <a:r>
              <a:rPr lang="en-US" altLang="zh-CN" dirty="0"/>
              <a:t>2</a:t>
            </a:r>
            <a:r>
              <a:rPr lang="zh-CN" altLang="en-US" dirty="0"/>
              <a:t>）直播支持：依据直播间的直播需求，参与助播、中控等后端工作，确保每场直播的效果。</a:t>
            </a:r>
          </a:p>
          <a:p>
            <a:pPr>
              <a:lnSpc>
                <a:spcPct val="150000"/>
              </a:lnSpc>
            </a:pPr>
            <a:r>
              <a:rPr lang="zh-CN" altLang="en-US" dirty="0"/>
              <a:t>（</a:t>
            </a:r>
            <a:r>
              <a:rPr lang="en-US" altLang="zh-CN" dirty="0"/>
              <a:t>3</a:t>
            </a:r>
            <a:r>
              <a:rPr lang="zh-CN" altLang="en-US" dirty="0"/>
              <a:t>）直播准备：根据直播规划，完成直播产品话术撰写及上播前的准备工作。</a:t>
            </a:r>
          </a:p>
          <a:p>
            <a:pPr>
              <a:lnSpc>
                <a:spcPct val="150000"/>
              </a:lnSpc>
            </a:pPr>
            <a:r>
              <a:rPr lang="zh-CN" altLang="en-US" dirty="0"/>
              <a:t>（</a:t>
            </a:r>
            <a:r>
              <a:rPr lang="en-US" altLang="zh-CN" dirty="0"/>
              <a:t>4</a:t>
            </a:r>
            <a:r>
              <a:rPr lang="zh-CN" altLang="en-US" dirty="0"/>
              <a:t>）直播复盘：依据每场直播内容及数据指标，通过与直播运营进行复盘。</a:t>
            </a:r>
          </a:p>
        </p:txBody>
      </p:sp>
      <p:pic>
        <p:nvPicPr>
          <p:cNvPr id="29" name="图片 28">
            <a:extLst>
              <a:ext uri="{FF2B5EF4-FFF2-40B4-BE49-F238E27FC236}">
                <a16:creationId xmlns:a16="http://schemas.microsoft.com/office/drawing/2014/main" id="{AE950152-60CF-6E4B-FF3F-A5771EAC7990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7620" y="2272745"/>
            <a:ext cx="4401980" cy="2553255"/>
          </a:xfrm>
          <a:prstGeom prst="rect">
            <a:avLst/>
          </a:prstGeom>
        </p:spPr>
      </p:pic>
      <p:sp>
        <p:nvSpPr>
          <p:cNvPr id="27" name="613131">
            <a:extLst>
              <a:ext uri="{FF2B5EF4-FFF2-40B4-BE49-F238E27FC236}">
                <a16:creationId xmlns:a16="http://schemas.microsoft.com/office/drawing/2014/main" id="{70CB9AF8-8C52-55BD-42E3-EB07AE1A3980}"/>
              </a:ext>
            </a:extLst>
          </p:cNvPr>
          <p:cNvSpPr/>
          <p:nvPr/>
        </p:nvSpPr>
        <p:spPr>
          <a:xfrm>
            <a:off x="5946191" y="1175626"/>
            <a:ext cx="1313180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914034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400" dirty="0">
                <a:solidFill>
                  <a:srgbClr val="C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主播</a:t>
            </a:r>
          </a:p>
        </p:txBody>
      </p:sp>
    </p:spTree>
    <p:extLst>
      <p:ext uri="{BB962C8B-B14F-4D97-AF65-F5344CB8AC3E}">
        <p14:creationId xmlns:p14="http://schemas.microsoft.com/office/powerpoint/2010/main" val="3978140125"/>
      </p:ext>
    </p:extLst>
  </p:cSld>
  <p:clrMapOvr>
    <a:masterClrMapping/>
  </p:clrMapOvr>
  <p:transition spd="slow">
    <p:wip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椭圆形" descr="e7d195523061f1c0873f2581834ed07eb244f5dad22b65eb6BD08DA0179BC3925D5BB5399D4F185A732CCDCECE5E5937916FBF7345C160BDE1991678B941CF411EF68A8331A0174FF9D5F5D2D2EE846BA3541F009B361831CF6DCF0D32FEEFCE1CBE6EA48FC2955240B62746E91B91DC59E8BAF8691844EEC86B57A898900BFBA1AB76D9ABCE0CC0">
            <a:extLst>
              <a:ext uri="{FF2B5EF4-FFF2-40B4-BE49-F238E27FC236}">
                <a16:creationId xmlns:a16="http://schemas.microsoft.com/office/drawing/2014/main" id="{FB1247B5-D08C-C915-DD95-2E206E2B62CC}"/>
              </a:ext>
            </a:extLst>
          </p:cNvPr>
          <p:cNvSpPr/>
          <p:nvPr/>
        </p:nvSpPr>
        <p:spPr>
          <a:xfrm>
            <a:off x="6246339" y="11952014"/>
            <a:ext cx="8157582" cy="102796"/>
          </a:xfrm>
          <a:prstGeom prst="ellipse">
            <a:avLst/>
          </a:prstGeom>
          <a:gradFill>
            <a:gsLst>
              <a:gs pos="0">
                <a:srgbClr val="000000"/>
              </a:gs>
              <a:gs pos="100000">
                <a:srgbClr val="000000">
                  <a:alpha val="0"/>
                </a:srgbClr>
              </a:gs>
            </a:gsLst>
            <a:path>
              <a:fillToRect l="50000" t="50000" r="50000" b="50000"/>
            </a:path>
          </a:gra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pic>
        <p:nvPicPr>
          <p:cNvPr id="18" name="display_hardware__cql9kavlt4ya_large_2x-w1014.png" descr="e7d195523061f1c0873f2581834ed07eb244f5dad22b65eb6BD08DA0179BC3925D5BB5399D4F185A732CCDCECE5E5937916FBF7345C160BDE1991678B941CF411EF68A8331A0174FF9D5F5D2D2EE846BA3541F009B361831CF6DCF0D32FEEFCE1CBE6EA48FC2955240B62746E91B91DC59E8BAF8691844EEC86B57A898900BFBA1AB76D9ABCE0CC0">
            <a:extLst>
              <a:ext uri="{FF2B5EF4-FFF2-40B4-BE49-F238E27FC236}">
                <a16:creationId xmlns:a16="http://schemas.microsoft.com/office/drawing/2014/main" id="{C29AC04A-4FAE-A3F3-8C6E-435C4AACF6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2068" y="1945067"/>
            <a:ext cx="4627915" cy="3903627"/>
          </a:xfrm>
          <a:prstGeom prst="rect">
            <a:avLst/>
          </a:prstGeom>
          <a:ln w="12700">
            <a:miter lim="400000"/>
          </a:ln>
        </p:spPr>
      </p:pic>
      <p:sp>
        <p:nvSpPr>
          <p:cNvPr id="21" name="全视野…" descr="e7d195523061f1c0873f2581834ed07eb244f5dad22b65eb6BD08DA0179BC3925D5BB5399D4F185A732CCDCECE5E5937916FBF7345C160BDE1991678B941CF411EF68A8331A0174FF9D5F5D2D2EE846BA3541F009B361831CF6DCF0D32FEEFCE1CBE6EA48FC2955240B62746E91B91DC59E8BAF8691844EEC86B57A898900BFBA1AB76D9ABCE0CC0">
            <a:extLst>
              <a:ext uri="{FF2B5EF4-FFF2-40B4-BE49-F238E27FC236}">
                <a16:creationId xmlns:a16="http://schemas.microsoft.com/office/drawing/2014/main" id="{222A8475-2834-F78E-77B8-3EC02218BE8B}"/>
              </a:ext>
            </a:extLst>
          </p:cNvPr>
          <p:cNvSpPr txBox="1"/>
          <p:nvPr/>
        </p:nvSpPr>
        <p:spPr>
          <a:xfrm>
            <a:off x="6763277" y="2899021"/>
            <a:ext cx="4802994" cy="76739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50800" tIns="50800" rIns="50800" bIns="50800" anchor="ctr">
            <a:spAutoFit/>
          </a:bodyPr>
          <a:lstStyle/>
          <a:p>
            <a:pPr algn="l">
              <a:lnSpc>
                <a:spcPct val="90000"/>
              </a:lnSpc>
              <a:defRPr sz="10000" b="1" cap="all">
                <a:solidFill>
                  <a:srgbClr val="FFFFFF"/>
                </a:solidFill>
                <a:latin typeface="Microsoft YaHei"/>
                <a:ea typeface="Microsoft YaHei"/>
                <a:cs typeface="Microsoft YaHei"/>
                <a:sym typeface="Microsoft YaHei"/>
              </a:defRPr>
            </a:pPr>
            <a:endParaRPr sz="4800" dirty="0">
              <a:solidFill>
                <a:srgbClr val="C00000"/>
              </a:solidFill>
            </a:endParaRPr>
          </a:p>
        </p:txBody>
      </p:sp>
      <p:pic>
        <p:nvPicPr>
          <p:cNvPr id="22" name="图像" descr="e7d195523061f1c0873f2581834ed07eb244f5dad22b65eb6BD08DA0179BC3925D5BB5399D4F185A732CCDCECE5E5937916FBF7345C160BDE1991678B941CF411EF68A8331A0174FF9D5F5D2D2EE846BA3541F009B361831CF6DCF0D32FEEFCE1CBE6EA48FC2955240B62746E91B91DC59E8BAF8691844EEC86B57A898900BFBA1AB76D9ABCE0CC0">
            <a:extLst>
              <a:ext uri="{FF2B5EF4-FFF2-40B4-BE49-F238E27FC236}">
                <a16:creationId xmlns:a16="http://schemas.microsoft.com/office/drawing/2014/main" id="{F6190D8E-E308-9D0C-4E0F-840EA600259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329229">
            <a:off x="9447152" y="1297800"/>
            <a:ext cx="542736" cy="339210"/>
          </a:xfrm>
          <a:prstGeom prst="rect">
            <a:avLst/>
          </a:prstGeom>
          <a:ln w="12700">
            <a:miter lim="400000"/>
          </a:ln>
        </p:spPr>
      </p:pic>
      <p:pic>
        <p:nvPicPr>
          <p:cNvPr id="23" name="图像" descr="e7d195523061f1c0873f2581834ed07eb244f5dad22b65eb6BD08DA0179BC3925D5BB5399D4F185A732CCDCECE5E5937916FBF7345C160BDE1991678B941CF411EF68A8331A0174FF9D5F5D2D2EE846BA3541F009B361831CF6DCF0D32FEEFCE1CBE6EA48FC2955240B62746E91B91DC59E8BAF8691844EEC86B57A898900BFBA1AB76D9ABCE0CC0">
            <a:extLst>
              <a:ext uri="{FF2B5EF4-FFF2-40B4-BE49-F238E27FC236}">
                <a16:creationId xmlns:a16="http://schemas.microsoft.com/office/drawing/2014/main" id="{92ED1BBD-347F-D132-BA36-997CE12188DD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658196">
            <a:off x="10580758" y="1748097"/>
            <a:ext cx="530562" cy="402222"/>
          </a:xfrm>
          <a:prstGeom prst="rect">
            <a:avLst/>
          </a:prstGeom>
          <a:ln w="12700">
            <a:miter lim="400000"/>
          </a:ln>
        </p:spPr>
      </p:pic>
      <p:pic>
        <p:nvPicPr>
          <p:cNvPr id="24" name="图像" descr="e7d195523061f1c0873f2581834ed07eb244f5dad22b65eb6BD08DA0179BC3925D5BB5399D4F185A732CCDCECE5E5937916FBF7345C160BDE1991678B941CF411EF68A8331A0174FF9D5F5D2D2EE846BA3541F009B361831CF6DCF0D32FEEFCE1CBE6EA48FC2955240B62746E91B91DC59E8BAF8691844EEC86B57A898900BFBA1AB76D9ABCE0CC0">
            <a:extLst>
              <a:ext uri="{FF2B5EF4-FFF2-40B4-BE49-F238E27FC236}">
                <a16:creationId xmlns:a16="http://schemas.microsoft.com/office/drawing/2014/main" id="{222DAC89-7F72-76E5-3F28-CB968DE0767C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186982">
            <a:off x="10286492" y="1061648"/>
            <a:ext cx="478132" cy="478132"/>
          </a:xfrm>
          <a:prstGeom prst="rect">
            <a:avLst/>
          </a:prstGeom>
          <a:ln w="12700">
            <a:miter lim="400000"/>
          </a:ln>
        </p:spPr>
      </p:pic>
      <p:sp>
        <p:nvSpPr>
          <p:cNvPr id="26" name="文本框 25">
            <a:extLst>
              <a:ext uri="{FF2B5EF4-FFF2-40B4-BE49-F238E27FC236}">
                <a16:creationId xmlns:a16="http://schemas.microsoft.com/office/drawing/2014/main" id="{FFB8DF5F-1939-3774-E6EA-F6AF99242E6E}"/>
              </a:ext>
            </a:extLst>
          </p:cNvPr>
          <p:cNvSpPr txBox="1"/>
          <p:nvPr/>
        </p:nvSpPr>
        <p:spPr>
          <a:xfrm>
            <a:off x="5815792" y="2005657"/>
            <a:ext cx="5054077" cy="37824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/>
              <a:t>（</a:t>
            </a:r>
            <a:r>
              <a:rPr lang="en-US" altLang="zh-CN" dirty="0"/>
              <a:t>1</a:t>
            </a:r>
            <a:r>
              <a:rPr lang="zh-CN" altLang="en-US" dirty="0"/>
              <a:t>）时刻关注直播的内容，对主播遗漏的卖点进行提醒；</a:t>
            </a:r>
          </a:p>
          <a:p>
            <a:pPr>
              <a:lnSpc>
                <a:spcPct val="150000"/>
              </a:lnSpc>
            </a:pPr>
            <a:r>
              <a:rPr lang="zh-CN" altLang="en-US" dirty="0"/>
              <a:t>（</a:t>
            </a:r>
            <a:r>
              <a:rPr lang="en-US" altLang="zh-CN" dirty="0"/>
              <a:t>2</a:t>
            </a:r>
            <a:r>
              <a:rPr lang="zh-CN" altLang="en-US" dirty="0"/>
              <a:t>）当主播起身离开换装、休息时，需要出现在镜头前维持直播间的活跃；</a:t>
            </a:r>
          </a:p>
          <a:p>
            <a:pPr>
              <a:lnSpc>
                <a:spcPct val="150000"/>
              </a:lnSpc>
            </a:pPr>
            <a:r>
              <a:rPr lang="zh-CN" altLang="en-US" dirty="0"/>
              <a:t>（</a:t>
            </a:r>
            <a:r>
              <a:rPr lang="en-US" altLang="zh-CN" dirty="0"/>
              <a:t>3</a:t>
            </a:r>
            <a:r>
              <a:rPr lang="zh-CN" altLang="en-US" dirty="0"/>
              <a:t>）配合主播在长时间直播中，让直播间不冷场，活跃气氛，带动消费者购买；</a:t>
            </a:r>
          </a:p>
          <a:p>
            <a:pPr>
              <a:lnSpc>
                <a:spcPct val="150000"/>
              </a:lnSpc>
            </a:pPr>
            <a:r>
              <a:rPr lang="zh-CN" altLang="en-US" dirty="0"/>
              <a:t>（</a:t>
            </a:r>
            <a:r>
              <a:rPr lang="en-US" altLang="zh-CN" dirty="0"/>
              <a:t>4</a:t>
            </a:r>
            <a:r>
              <a:rPr lang="zh-CN" altLang="en-US" dirty="0"/>
              <a:t>）补充主播的短板；</a:t>
            </a:r>
          </a:p>
          <a:p>
            <a:pPr>
              <a:lnSpc>
                <a:spcPct val="150000"/>
              </a:lnSpc>
            </a:pPr>
            <a:r>
              <a:rPr lang="zh-CN" altLang="en-US" dirty="0"/>
              <a:t>（</a:t>
            </a:r>
            <a:r>
              <a:rPr lang="en-US" altLang="zh-CN" dirty="0"/>
              <a:t>5</a:t>
            </a:r>
            <a:r>
              <a:rPr lang="zh-CN" altLang="en-US" dirty="0"/>
              <a:t>）当直播时间较长，主播突发特殊情况，直播遇到问题，需要优秀的副播来进行补救。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963BA705-3AD0-A5D7-DF84-98713B4860AF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7940" y="2006088"/>
            <a:ext cx="4401980" cy="2553255"/>
          </a:xfrm>
          <a:prstGeom prst="rect">
            <a:avLst/>
          </a:prstGeom>
        </p:spPr>
      </p:pic>
      <p:sp>
        <p:nvSpPr>
          <p:cNvPr id="27" name="613131">
            <a:extLst>
              <a:ext uri="{FF2B5EF4-FFF2-40B4-BE49-F238E27FC236}">
                <a16:creationId xmlns:a16="http://schemas.microsoft.com/office/drawing/2014/main" id="{70CB9AF8-8C52-55BD-42E3-EB07AE1A3980}"/>
              </a:ext>
            </a:extLst>
          </p:cNvPr>
          <p:cNvSpPr/>
          <p:nvPr/>
        </p:nvSpPr>
        <p:spPr>
          <a:xfrm>
            <a:off x="5946191" y="1175626"/>
            <a:ext cx="1313180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914034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400" dirty="0">
                <a:solidFill>
                  <a:srgbClr val="C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副播</a:t>
            </a:r>
          </a:p>
        </p:txBody>
      </p:sp>
    </p:spTree>
    <p:extLst>
      <p:ext uri="{BB962C8B-B14F-4D97-AF65-F5344CB8AC3E}">
        <p14:creationId xmlns:p14="http://schemas.microsoft.com/office/powerpoint/2010/main" val="3336567870"/>
      </p:ext>
    </p:extLst>
  </p:cSld>
  <p:clrMapOvr>
    <a:masterClrMapping/>
  </p:clrMapOvr>
  <p:transition spd="slow">
    <p:wipe/>
  </p:transition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20189195"/>
  <p:tag name="KSO_WM_TAG_VERSION" val="1.0"/>
  <p:tag name="KSO_WM_UNIT_TYPE" val="q_i"/>
  <p:tag name="KSO_WM_UNIT_INDEX" val="1_1"/>
  <p:tag name="KSO_WM_UNIT_ID" val="diagram20189195_1*q_i*1_1"/>
  <p:tag name="KSO_WM_UNIT_LAYERLEVEL" val="1_1"/>
  <p:tag name="KSO_WM_BEAUTIFY_FLAG" val="#wm#"/>
  <p:tag name="KSO_WM_DIAGRAM_GROUP_CODE" val="q1-1"/>
  <p:tag name="KSO_WM_UNIT_TEXT_FILL_FORE_SCHEMECOLOR_INDEX" val="2"/>
  <p:tag name="KSO_WM_UNIT_TEXT_FILL_TYPE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20189195"/>
  <p:tag name="KSO_WM_TAG_VERSION" val="1.0"/>
  <p:tag name="KSO_WM_UNIT_TYPE" val="q_i"/>
  <p:tag name="KSO_WM_UNIT_INDEX" val="1_1"/>
  <p:tag name="KSO_WM_UNIT_ID" val="diagram20189195_1*q_i*1_1"/>
  <p:tag name="KSO_WM_UNIT_LAYERLEVEL" val="1_1"/>
  <p:tag name="KSO_WM_BEAUTIFY_FLAG" val="#wm#"/>
  <p:tag name="KSO_WM_DIAGRAM_GROUP_CODE" val="q1-1"/>
  <p:tag name="KSO_WM_UNIT_TEXT_FILL_FORE_SCHEMECOLOR_INDEX" val="2"/>
  <p:tag name="KSO_WM_UNIT_TEXT_FILL_TYPE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20189195"/>
  <p:tag name="KSO_WM_TAG_VERSION" val="1.0"/>
  <p:tag name="KSO_WM_UNIT_TYPE" val="q_h_i"/>
  <p:tag name="KSO_WM_UNIT_INDEX" val="1_1_2"/>
  <p:tag name="KSO_WM_UNIT_ID" val="diagram20189195_1*q_h_i*1_1_2"/>
  <p:tag name="KSO_WM_UNIT_LAYERLEVEL" val="1_1_1"/>
  <p:tag name="KSO_WM_BEAUTIFY_FLAG" val="#wm#"/>
  <p:tag name="KSO_WM_DIAGRAM_GROUP_CODE" val="q1-1"/>
  <p:tag name="KSO_WM_UNIT_FILL_FORE_SCHEMECOLOR_INDEX" val="5"/>
  <p:tag name="KSO_WM_UNIT_FILL_TYPE" val="1"/>
  <p:tag name="KSO_WM_UNIT_TEXT_FILL_FORE_SCHEMECOLOR_INDEX" val="2"/>
  <p:tag name="KSO_WM_UNIT_TEXT_FILL_TYPE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20189195"/>
  <p:tag name="KSO_WM_TAG_VERSION" val="1.0"/>
  <p:tag name="KSO_WM_UNIT_TYPE" val="q_h_i"/>
  <p:tag name="KSO_WM_UNIT_INDEX" val="1_1_3"/>
  <p:tag name="KSO_WM_UNIT_ID" val="diagram20189195_1*q_h_i*1_1_3"/>
  <p:tag name="KSO_WM_UNIT_LAYERLEVEL" val="1_1_1"/>
  <p:tag name="KSO_WM_BEAUTIFY_FLAG" val="#wm#"/>
  <p:tag name="KSO_WM_DIAGRAM_GROUP_CODE" val="q1-1"/>
  <p:tag name="KSO_WM_UNIT_FILL_FORE_SCHEMECOLOR_INDEX" val="5"/>
  <p:tag name="KSO_WM_UNIT_FILL_TYPE" val="1"/>
  <p:tag name="KSO_WM_UNIT_TEXT_FILL_FORE_SCHEMECOLOR_INDEX" val="2"/>
  <p:tag name="KSO_WM_UNIT_TEXT_FILL_TYPE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20189195"/>
  <p:tag name="KSO_WM_TAG_VERSION" val="1.0"/>
  <p:tag name="KSO_WM_UNIT_TYPE" val="q_h_i"/>
  <p:tag name="KSO_WM_UNIT_INDEX" val="1_2_3"/>
  <p:tag name="KSO_WM_UNIT_ID" val="diagram20189195_1*q_h_i*1_2_3"/>
  <p:tag name="KSO_WM_UNIT_LAYERLEVEL" val="1_1_1"/>
  <p:tag name="KSO_WM_BEAUTIFY_FLAG" val="#wm#"/>
  <p:tag name="KSO_WM_DIAGRAM_GROUP_CODE" val="q1-1"/>
  <p:tag name="KSO_WM_UNIT_FILL_FORE_SCHEMECOLOR_INDEX" val="6"/>
  <p:tag name="KSO_WM_UNIT_FILL_TYPE" val="1"/>
  <p:tag name="KSO_WM_UNIT_TEXT_FILL_FORE_SCHEMECOLOR_INDEX" val="2"/>
  <p:tag name="KSO_WM_UNIT_TEXT_FILL_TYPE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20189195"/>
  <p:tag name="KSO_WM_TAG_VERSION" val="1.0"/>
  <p:tag name="KSO_WM_UNIT_TYPE" val="q_h_i"/>
  <p:tag name="KSO_WM_UNIT_INDEX" val="1_2_4"/>
  <p:tag name="KSO_WM_UNIT_ID" val="diagram20189195_1*q_h_i*1_2_4"/>
  <p:tag name="KSO_WM_UNIT_LAYERLEVEL" val="1_1_1"/>
  <p:tag name="KSO_WM_BEAUTIFY_FLAG" val="#wm#"/>
  <p:tag name="KSO_WM_DIAGRAM_GROUP_CODE" val="q1-1"/>
  <p:tag name="KSO_WM_UNIT_FILL_FORE_SCHEMECOLOR_INDEX" val="6"/>
  <p:tag name="KSO_WM_UNIT_FILL_TYPE" val="1"/>
  <p:tag name="KSO_WM_UNIT_TEXT_FILL_FORE_SCHEMECOLOR_INDEX" val="2"/>
  <p:tag name="KSO_WM_UNIT_TEXT_FILL_TYPE" val="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20189195"/>
  <p:tag name="KSO_WM_TAG_VERSION" val="1.0"/>
  <p:tag name="KSO_WM_UNIT_TYPE" val="q_h_i"/>
  <p:tag name="KSO_WM_UNIT_INDEX" val="1_1_4"/>
  <p:tag name="KSO_WM_UNIT_ID" val="diagram20189195_1*q_h_i*1_1_4"/>
  <p:tag name="KSO_WM_UNIT_LAYERLEVEL" val="1_1_1"/>
  <p:tag name="KSO_WM_BEAUTIFY_FLAG" val="#wm#"/>
  <p:tag name="KSO_WM_DIAGRAM_GROUP_CODE" val="q1-1"/>
  <p:tag name="KSO_WM_UNIT_FILL_FORE_SCHEMECOLOR_INDEX" val="5"/>
  <p:tag name="KSO_WM_UNIT_FILL_TYPE" val="1"/>
  <p:tag name="KSO_WM_UNIT_LINE_FORE_SCHEMECOLOR_INDEX" val="14"/>
  <p:tag name="KSO_WM_UNIT_LINE_FILL_TYPE" val="2"/>
  <p:tag name="KSO_WM_UNIT_TEXT_FILL_FORE_SCHEMECOLOR_INDEX" val="2"/>
  <p:tag name="KSO_WM_UNIT_TEXT_FILL_TYPE" val="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20189195"/>
  <p:tag name="KSO_WM_TAG_VERSION" val="1.0"/>
  <p:tag name="KSO_WM_UNIT_TYPE" val="q_h_i"/>
  <p:tag name="KSO_WM_UNIT_INDEX" val="1_2_1"/>
  <p:tag name="KSO_WM_UNIT_ID" val="diagram20189195_1*q_h_i*1_2_1"/>
  <p:tag name="KSO_WM_UNIT_LAYERLEVEL" val="1_1_1"/>
  <p:tag name="KSO_WM_BEAUTIFY_FLAG" val="#wm#"/>
  <p:tag name="KSO_WM_DIAGRAM_GROUP_CODE" val="q1-1"/>
  <p:tag name="KSO_WM_UNIT_FILL_FORE_SCHEMECOLOR_INDEX" val="6"/>
  <p:tag name="KSO_WM_UNIT_FILL_TYPE" val="1"/>
  <p:tag name="KSO_WM_UNIT_LINE_FORE_SCHEMECOLOR_INDEX" val="14"/>
  <p:tag name="KSO_WM_UNIT_LINE_FILL_TYPE" val="2"/>
  <p:tag name="KSO_WM_UNIT_TEXT_FILL_FORE_SCHEMECOLOR_INDEX" val="2"/>
  <p:tag name="KSO_WM_UNIT_TEXT_FILL_TYPE" val="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20189195"/>
  <p:tag name="KSO_WM_TAG_VERSION" val="1.0"/>
  <p:tag name="KSO_WM_UNIT_TYPE" val="q_h_i"/>
  <p:tag name="KSO_WM_UNIT_INDEX" val="1_2_2"/>
  <p:tag name="KSO_WM_UNIT_ID" val="diagram20189195_1*q_h_i*1_2_2"/>
  <p:tag name="KSO_WM_UNIT_LAYERLEVEL" val="1_1_1"/>
  <p:tag name="KSO_WM_BEAUTIFY_FLAG" val="#wm#"/>
  <p:tag name="KSO_WM_DIAGRAM_GROUP_CODE" val="q1-1"/>
  <p:tag name="KSO_WM_UNIT_FILL_FORE_SCHEMECOLOR_INDEX" val="14"/>
  <p:tag name="KSO_WM_UNIT_FILL_TYPE" val="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20189195"/>
  <p:tag name="KSO_WM_TAG_VERSION" val="1.0"/>
  <p:tag name="KSO_WM_UNIT_TYPE" val="q_h_i"/>
  <p:tag name="KSO_WM_UNIT_INDEX" val="1_1_5"/>
  <p:tag name="KSO_WM_UNIT_ID" val="diagram20189195_1*q_h_i*1_1_5"/>
  <p:tag name="KSO_WM_UNIT_LAYERLEVEL" val="1_1_1"/>
  <p:tag name="KSO_WM_BEAUTIFY_FLAG" val="#wm#"/>
  <p:tag name="KSO_WM_DIAGRAM_GROUP_CODE" val="q1-1"/>
  <p:tag name="KSO_WM_UNIT_FILL_FORE_SCHEMECOLOR_INDEX" val="14"/>
  <p:tag name="KSO_WM_UNIT_FILL_TYPE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20189195"/>
  <p:tag name="KSO_WM_TAG_VERSION" val="1.0"/>
  <p:tag name="KSO_WM_UNIT_TYPE" val="q_h_i"/>
  <p:tag name="KSO_WM_UNIT_INDEX" val="1_1_2"/>
  <p:tag name="KSO_WM_UNIT_ID" val="diagram20189195_1*q_h_i*1_1_2"/>
  <p:tag name="KSO_WM_UNIT_LAYERLEVEL" val="1_1_1"/>
  <p:tag name="KSO_WM_BEAUTIFY_FLAG" val="#wm#"/>
  <p:tag name="KSO_WM_DIAGRAM_GROUP_CODE" val="q1-1"/>
  <p:tag name="KSO_WM_UNIT_FILL_FORE_SCHEMECOLOR_INDEX" val="5"/>
  <p:tag name="KSO_WM_UNIT_FILL_TYPE" val="1"/>
  <p:tag name="KSO_WM_UNIT_TEXT_FILL_FORE_SCHEMECOLOR_INDEX" val="2"/>
  <p:tag name="KSO_WM_UNIT_TEXT_FILL_TYPE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20189195"/>
  <p:tag name="KSO_WM_TAG_VERSION" val="1.0"/>
  <p:tag name="KSO_WM_UNIT_TYPE" val="q_h_i"/>
  <p:tag name="KSO_WM_UNIT_INDEX" val="1_1_3"/>
  <p:tag name="KSO_WM_UNIT_ID" val="diagram20189195_1*q_h_i*1_1_3"/>
  <p:tag name="KSO_WM_UNIT_LAYERLEVEL" val="1_1_1"/>
  <p:tag name="KSO_WM_BEAUTIFY_FLAG" val="#wm#"/>
  <p:tag name="KSO_WM_DIAGRAM_GROUP_CODE" val="q1-1"/>
  <p:tag name="KSO_WM_UNIT_FILL_FORE_SCHEMECOLOR_INDEX" val="5"/>
  <p:tag name="KSO_WM_UNIT_FILL_TYPE" val="1"/>
  <p:tag name="KSO_WM_UNIT_TEXT_FILL_FORE_SCHEMECOLOR_INDEX" val="2"/>
  <p:tag name="KSO_WM_UNIT_TEXT_FILL_TYPE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20189195"/>
  <p:tag name="KSO_WM_TAG_VERSION" val="1.0"/>
  <p:tag name="KSO_WM_UNIT_TYPE" val="q_h_i"/>
  <p:tag name="KSO_WM_UNIT_INDEX" val="1_2_3"/>
  <p:tag name="KSO_WM_UNIT_ID" val="diagram20189195_1*q_h_i*1_2_3"/>
  <p:tag name="KSO_WM_UNIT_LAYERLEVEL" val="1_1_1"/>
  <p:tag name="KSO_WM_BEAUTIFY_FLAG" val="#wm#"/>
  <p:tag name="KSO_WM_DIAGRAM_GROUP_CODE" val="q1-1"/>
  <p:tag name="KSO_WM_UNIT_FILL_FORE_SCHEMECOLOR_INDEX" val="6"/>
  <p:tag name="KSO_WM_UNIT_FILL_TYPE" val="1"/>
  <p:tag name="KSO_WM_UNIT_TEXT_FILL_FORE_SCHEMECOLOR_INDEX" val="2"/>
  <p:tag name="KSO_WM_UNIT_TEXT_FILL_TYPE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20189195"/>
  <p:tag name="KSO_WM_TAG_VERSION" val="1.0"/>
  <p:tag name="KSO_WM_UNIT_TYPE" val="q_h_i"/>
  <p:tag name="KSO_WM_UNIT_INDEX" val="1_2_4"/>
  <p:tag name="KSO_WM_UNIT_ID" val="diagram20189195_1*q_h_i*1_2_4"/>
  <p:tag name="KSO_WM_UNIT_LAYERLEVEL" val="1_1_1"/>
  <p:tag name="KSO_WM_BEAUTIFY_FLAG" val="#wm#"/>
  <p:tag name="KSO_WM_DIAGRAM_GROUP_CODE" val="q1-1"/>
  <p:tag name="KSO_WM_UNIT_FILL_FORE_SCHEMECOLOR_INDEX" val="6"/>
  <p:tag name="KSO_WM_UNIT_FILL_TYPE" val="1"/>
  <p:tag name="KSO_WM_UNIT_TEXT_FILL_FORE_SCHEMECOLOR_INDEX" val="2"/>
  <p:tag name="KSO_WM_UNIT_TEXT_FILL_TYPE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20189195"/>
  <p:tag name="KSO_WM_TAG_VERSION" val="1.0"/>
  <p:tag name="KSO_WM_UNIT_TYPE" val="q_h_i"/>
  <p:tag name="KSO_WM_UNIT_INDEX" val="1_1_4"/>
  <p:tag name="KSO_WM_UNIT_ID" val="diagram20189195_1*q_h_i*1_1_4"/>
  <p:tag name="KSO_WM_UNIT_LAYERLEVEL" val="1_1_1"/>
  <p:tag name="KSO_WM_BEAUTIFY_FLAG" val="#wm#"/>
  <p:tag name="KSO_WM_DIAGRAM_GROUP_CODE" val="q1-1"/>
  <p:tag name="KSO_WM_UNIT_FILL_FORE_SCHEMECOLOR_INDEX" val="5"/>
  <p:tag name="KSO_WM_UNIT_FILL_TYPE" val="1"/>
  <p:tag name="KSO_WM_UNIT_LINE_FORE_SCHEMECOLOR_INDEX" val="14"/>
  <p:tag name="KSO_WM_UNIT_LINE_FILL_TYPE" val="2"/>
  <p:tag name="KSO_WM_UNIT_TEXT_FILL_FORE_SCHEMECOLOR_INDEX" val="2"/>
  <p:tag name="KSO_WM_UNIT_TEXT_FILL_TYPE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20189195"/>
  <p:tag name="KSO_WM_TAG_VERSION" val="1.0"/>
  <p:tag name="KSO_WM_UNIT_TYPE" val="q_h_i"/>
  <p:tag name="KSO_WM_UNIT_INDEX" val="1_2_1"/>
  <p:tag name="KSO_WM_UNIT_ID" val="diagram20189195_1*q_h_i*1_2_1"/>
  <p:tag name="KSO_WM_UNIT_LAYERLEVEL" val="1_1_1"/>
  <p:tag name="KSO_WM_BEAUTIFY_FLAG" val="#wm#"/>
  <p:tag name="KSO_WM_DIAGRAM_GROUP_CODE" val="q1-1"/>
  <p:tag name="KSO_WM_UNIT_FILL_FORE_SCHEMECOLOR_INDEX" val="6"/>
  <p:tag name="KSO_WM_UNIT_FILL_TYPE" val="1"/>
  <p:tag name="KSO_WM_UNIT_LINE_FORE_SCHEMECOLOR_INDEX" val="14"/>
  <p:tag name="KSO_WM_UNIT_LINE_FILL_TYPE" val="2"/>
  <p:tag name="KSO_WM_UNIT_TEXT_FILL_FORE_SCHEMECOLOR_INDEX" val="2"/>
  <p:tag name="KSO_WM_UNIT_TEXT_FILL_TYPE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20189195"/>
  <p:tag name="KSO_WM_TAG_VERSION" val="1.0"/>
  <p:tag name="KSO_WM_UNIT_TYPE" val="q_h_i"/>
  <p:tag name="KSO_WM_UNIT_INDEX" val="1_2_2"/>
  <p:tag name="KSO_WM_UNIT_ID" val="diagram20189195_1*q_h_i*1_2_2"/>
  <p:tag name="KSO_WM_UNIT_LAYERLEVEL" val="1_1_1"/>
  <p:tag name="KSO_WM_BEAUTIFY_FLAG" val="#wm#"/>
  <p:tag name="KSO_WM_DIAGRAM_GROUP_CODE" val="q1-1"/>
  <p:tag name="KSO_WM_UNIT_FILL_FORE_SCHEMECOLOR_INDEX" val="14"/>
  <p:tag name="KSO_WM_UNIT_FILL_TYPE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20189195"/>
  <p:tag name="KSO_WM_TAG_VERSION" val="1.0"/>
  <p:tag name="KSO_WM_UNIT_TYPE" val="q_h_i"/>
  <p:tag name="KSO_WM_UNIT_INDEX" val="1_1_5"/>
  <p:tag name="KSO_WM_UNIT_ID" val="diagram20189195_1*q_h_i*1_1_5"/>
  <p:tag name="KSO_WM_UNIT_LAYERLEVEL" val="1_1_1"/>
  <p:tag name="KSO_WM_BEAUTIFY_FLAG" val="#wm#"/>
  <p:tag name="KSO_WM_DIAGRAM_GROUP_CODE" val="q1-1"/>
  <p:tag name="KSO_WM_UNIT_FILL_FORE_SCHEMECOLOR_INDEX" val="14"/>
  <p:tag name="KSO_WM_UNIT_FILL_TYPE" val="1"/>
</p:tagLst>
</file>

<file path=ppt/theme/theme1.xml><?xml version="1.0" encoding="utf-8"?>
<a:theme xmlns:a="http://schemas.openxmlformats.org/drawingml/2006/main" name="1_默认设计模板">
  <a:themeElements>
    <a:clrScheme name="红与藏青">
      <a:dk1>
        <a:srgbClr val="000000"/>
      </a:dk1>
      <a:lt1>
        <a:srgbClr val="FFFFFF"/>
      </a:lt1>
      <a:dk2>
        <a:srgbClr val="768395"/>
      </a:dk2>
      <a:lt2>
        <a:srgbClr val="F0F0F0"/>
      </a:lt2>
      <a:accent1>
        <a:srgbClr val="BA1E34"/>
      </a:accent1>
      <a:accent2>
        <a:srgbClr val="313D4D"/>
      </a:accent2>
      <a:accent3>
        <a:srgbClr val="425268"/>
      </a:accent3>
      <a:accent4>
        <a:srgbClr val="818181"/>
      </a:accent4>
      <a:accent5>
        <a:srgbClr val="A5A5A5"/>
      </a:accent5>
      <a:accent6>
        <a:srgbClr val="C9C9C9"/>
      </a:accent6>
      <a:hlink>
        <a:srgbClr val="818181"/>
      </a:hlink>
      <a:folHlink>
        <a:srgbClr val="425268"/>
      </a:folHlink>
    </a:clrScheme>
    <a:fontScheme name="默认设计模板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FDEF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E4ECF8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7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9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3">
        <a:dk1>
          <a:srgbClr val="000000"/>
        </a:dk1>
        <a:lt1>
          <a:srgbClr val="FFFFD9"/>
        </a:lt1>
        <a:dk2>
          <a:srgbClr val="2B2E30"/>
        </a:dk2>
        <a:lt2>
          <a:srgbClr val="777777"/>
        </a:lt2>
        <a:accent1>
          <a:srgbClr val="7FBA00"/>
        </a:accent1>
        <a:accent2>
          <a:srgbClr val="FCDB00"/>
        </a:accent2>
        <a:accent3>
          <a:srgbClr val="FFFFE9"/>
        </a:accent3>
        <a:accent4>
          <a:srgbClr val="000000"/>
        </a:accent4>
        <a:accent5>
          <a:srgbClr val="C0D9AA"/>
        </a:accent5>
        <a:accent6>
          <a:srgbClr val="E4C600"/>
        </a:accent6>
        <a:hlink>
          <a:srgbClr val="21A3D0"/>
        </a:hlink>
        <a:folHlink>
          <a:srgbClr val="DA251D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演示文稿6" id="{FAEB47A4-B0C8-48F3-B650-0939E89D64F2}" vid="{3DD01CBE-53F4-4342-96E6-D6032DE88A55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419</TotalTime>
  <Words>3692</Words>
  <Application>Microsoft Office PowerPoint</Application>
  <PresentationFormat>宽屏</PresentationFormat>
  <Paragraphs>493</Paragraphs>
  <Slides>45</Slides>
  <Notes>32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45</vt:i4>
      </vt:variant>
    </vt:vector>
  </HeadingPairs>
  <TitlesOfParts>
    <vt:vector size="53" baseType="lpstr">
      <vt:lpstr>等线</vt:lpstr>
      <vt:lpstr>思源黑体 Light</vt:lpstr>
      <vt:lpstr>思源黑体 Normal</vt:lpstr>
      <vt:lpstr>优设标题黑</vt:lpstr>
      <vt:lpstr>Arial</vt:lpstr>
      <vt:lpstr>Calibri</vt:lpstr>
      <vt:lpstr>Wingdings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cp:lastModifiedBy>糕 糕</cp:lastModifiedBy>
  <cp:revision>23</cp:revision>
  <dcterms:created xsi:type="dcterms:W3CDTF">2021-07-02T07:58:11Z</dcterms:created>
  <dcterms:modified xsi:type="dcterms:W3CDTF">2024-07-26T08:08:26Z</dcterms:modified>
</cp:coreProperties>
</file>