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84"/>
  </p:notesMasterIdLst>
  <p:sldIdLst>
    <p:sldId id="503" r:id="rId6"/>
    <p:sldId id="258" r:id="rId7"/>
    <p:sldId id="505" r:id="rId8"/>
    <p:sldId id="659" r:id="rId9"/>
    <p:sldId id="452" r:id="rId10"/>
    <p:sldId id="598" r:id="rId11"/>
    <p:sldId id="660" r:id="rId12"/>
    <p:sldId id="599" r:id="rId13"/>
    <p:sldId id="600" r:id="rId14"/>
    <p:sldId id="518" r:id="rId15"/>
    <p:sldId id="601" r:id="rId16"/>
    <p:sldId id="602" r:id="rId17"/>
    <p:sldId id="661" r:id="rId18"/>
    <p:sldId id="662" r:id="rId19"/>
    <p:sldId id="605" r:id="rId20"/>
    <p:sldId id="606" r:id="rId21"/>
    <p:sldId id="587" r:id="rId22"/>
    <p:sldId id="607" r:id="rId23"/>
    <p:sldId id="608" r:id="rId24"/>
    <p:sldId id="609" r:id="rId25"/>
    <p:sldId id="610" r:id="rId26"/>
    <p:sldId id="611" r:id="rId27"/>
    <p:sldId id="612" r:id="rId28"/>
    <p:sldId id="663" r:id="rId29"/>
    <p:sldId id="664" r:id="rId30"/>
    <p:sldId id="665" r:id="rId31"/>
    <p:sldId id="666" r:id="rId32"/>
    <p:sldId id="667" r:id="rId33"/>
    <p:sldId id="668" r:id="rId34"/>
    <p:sldId id="669" r:id="rId35"/>
    <p:sldId id="670" r:id="rId36"/>
    <p:sldId id="671" r:id="rId37"/>
    <p:sldId id="672" r:id="rId38"/>
    <p:sldId id="674" r:id="rId39"/>
    <p:sldId id="615" r:id="rId40"/>
    <p:sldId id="675" r:id="rId41"/>
    <p:sldId id="676" r:id="rId42"/>
    <p:sldId id="677" r:id="rId43"/>
    <p:sldId id="678" r:id="rId44"/>
    <p:sldId id="679" r:id="rId45"/>
    <p:sldId id="680" r:id="rId46"/>
    <p:sldId id="681" r:id="rId47"/>
    <p:sldId id="682" r:id="rId48"/>
    <p:sldId id="683" r:id="rId49"/>
    <p:sldId id="684" r:id="rId50"/>
    <p:sldId id="685" r:id="rId51"/>
    <p:sldId id="686" r:id="rId52"/>
    <p:sldId id="687" r:id="rId53"/>
    <p:sldId id="688" r:id="rId54"/>
    <p:sldId id="690" r:id="rId55"/>
    <p:sldId id="691" r:id="rId56"/>
    <p:sldId id="692" r:id="rId57"/>
    <p:sldId id="693" r:id="rId58"/>
    <p:sldId id="694" r:id="rId59"/>
    <p:sldId id="695" r:id="rId60"/>
    <p:sldId id="696" r:id="rId61"/>
    <p:sldId id="697" r:id="rId62"/>
    <p:sldId id="698" r:id="rId63"/>
    <p:sldId id="699" r:id="rId64"/>
    <p:sldId id="700" r:id="rId65"/>
    <p:sldId id="756" r:id="rId66"/>
    <p:sldId id="757" r:id="rId67"/>
    <p:sldId id="758" r:id="rId68"/>
    <p:sldId id="759" r:id="rId69"/>
    <p:sldId id="760" r:id="rId70"/>
    <p:sldId id="761" r:id="rId71"/>
    <p:sldId id="762" r:id="rId72"/>
    <p:sldId id="763" r:id="rId73"/>
    <p:sldId id="764" r:id="rId74"/>
    <p:sldId id="765" r:id="rId75"/>
    <p:sldId id="766" r:id="rId76"/>
    <p:sldId id="767" r:id="rId77"/>
    <p:sldId id="768" r:id="rId78"/>
    <p:sldId id="769" r:id="rId79"/>
    <p:sldId id="770" r:id="rId80"/>
    <p:sldId id="771" r:id="rId81"/>
    <p:sldId id="772" r:id="rId82"/>
    <p:sldId id="504" r:id="rId83"/>
  </p:sldIdLst>
  <p:sldSz cx="9144000" cy="6858000" type="screen4x3"/>
  <p:notesSz cx="6858000" cy="9144000"/>
  <p:custDataLst>
    <p:tags r:id="rId88"/>
  </p:custDataLst>
  <p:defaultTex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CCFFCC"/>
    <a:srgbClr val="66CCFF"/>
    <a:srgbClr val="CCFFFF"/>
    <a:srgbClr val="00FFFF"/>
    <a:srgbClr val="CC3300"/>
    <a:srgbClr val="CC00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69"/>
    <p:restoredTop sz="92058"/>
  </p:normalViewPr>
  <p:slideViewPr>
    <p:cSldViewPr showGuides="1">
      <p:cViewPr varScale="1">
        <p:scale>
          <a:sx n="83" d="100"/>
          <a:sy n="83" d="100"/>
        </p:scale>
        <p:origin x="-420" y="-78"/>
      </p:cViewPr>
      <p:guideLst>
        <p:guide orient="horz" pos="2160"/>
        <p:guide pos="2880"/>
      </p:guideLst>
    </p:cSldViewPr>
  </p:slideViewPr>
  <p:notesTextViewPr>
    <p:cViewPr>
      <p:scale>
        <a:sx n="1" d="1"/>
        <a:sy n="1" d="1"/>
      </p:scale>
      <p:origin x="0" y="0"/>
    </p:cViewPr>
  </p:notesTextViewPr>
  <p:sorterViewPr showFormatting="0">
    <p:cViewPr>
      <p:scale>
        <a:sx n="160" d="100"/>
        <a:sy n="16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8" Type="http://schemas.openxmlformats.org/officeDocument/2006/relationships/tags" Target="tags/tag507.xml"/><Relationship Id="rId87" Type="http://schemas.openxmlformats.org/officeDocument/2006/relationships/tableStyles" Target="tableStyles.xml"/><Relationship Id="rId86" Type="http://schemas.openxmlformats.org/officeDocument/2006/relationships/viewProps" Target="viewProps.xml"/><Relationship Id="rId85" Type="http://schemas.openxmlformats.org/officeDocument/2006/relationships/presProps" Target="presProps.xml"/><Relationship Id="rId84" Type="http://schemas.openxmlformats.org/officeDocument/2006/relationships/notesMaster" Target="notesMasters/notesMaster1.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Master" Target="slideMasters/slideMaster4.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lnSpc>
                <a:spcPct val="100000"/>
              </a:lnSpc>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lnSpc>
                <a:spcPct val="100000"/>
              </a:lnSpc>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67453C23-28BE-4737-AA3A-306F59665D35}"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lnSpc>
                <a:spcPct val="100000"/>
              </a:lnSpc>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65CF677-8A74-4E4F-B313-FECBF0EA07CE}"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5977997-2561-455B-AA3E-26517D545FF5}"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1972C92-6DCA-42A0-A579-22D472489731}"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C5CA3F3-CFCE-4FD2-95B5-498AC0A5FCD0}"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ACF2B7C-4C83-4927-A036-515D2C23A468}"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1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1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1076107-1B73-4473-B72B-7EF46404127F}"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4EEB47E-4301-422D-B313-DECE6185C077}"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DFB5BDA-EFEF-45B3-A32C-DB5F5B8D3C24}"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AB345B6-E694-414C-8125-1157A00E8213}"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3C1693B-5592-418E-8BAC-EBCF779147E0}"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203E376-861E-452B-B259-1DB41731DBDA}"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lnSpc>
                <a:spcPct val="100000"/>
              </a:lnSpc>
              <a:defRPr sz="1200">
                <a:solidFill>
                  <a:schemeClr val="tx1">
                    <a:tint val="75000"/>
                  </a:schemeClr>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CD1AD1-4055-439C-A5F8-5C95907E460D}"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lnSpc>
                <a:spcPct val="100000"/>
              </a:lnSpc>
              <a:defRPr sz="1200">
                <a:solidFill>
                  <a:schemeClr val="tx1">
                    <a:tint val="75000"/>
                  </a:schemeClr>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20F3281-0130-4ED7-ACEE-E3EEDC5FAF4A}"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0FF599-658D-4F78-AFAD-A99B86381261}"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12.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image" Target="../media/image5.png"/><Relationship Id="rId6" Type="http://schemas.openxmlformats.org/officeDocument/2006/relationships/tags" Target="../tags/tag63.xml"/><Relationship Id="rId5" Type="http://schemas.openxmlformats.org/officeDocument/2006/relationships/image" Target="../media/image4.png"/><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3" Type="http://schemas.openxmlformats.org/officeDocument/2006/relationships/slideLayout" Target="../slideLayouts/slideLayout7.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9.xml"/></Relationships>
</file>

<file path=ppt/slides/_rels/slide13.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image" Target="../media/image6.png"/><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1" Type="http://schemas.openxmlformats.org/officeDocument/2006/relationships/slideLayout" Target="../slideLayouts/slideLayout40.xml"/><Relationship Id="rId10" Type="http://schemas.openxmlformats.org/officeDocument/2006/relationships/tags" Target="../tags/tag77.xml"/><Relationship Id="rId1" Type="http://schemas.openxmlformats.org/officeDocument/2006/relationships/tags" Target="../tags/tag69.xml"/></Relationships>
</file>

<file path=ppt/slides/_rels/slide14.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image" Target="../media/image7.png"/><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1" Type="http://schemas.openxmlformats.org/officeDocument/2006/relationships/slideLayout" Target="../slideLayouts/slideLayout40.xml"/><Relationship Id="rId10" Type="http://schemas.openxmlformats.org/officeDocument/2006/relationships/tags" Target="../tags/tag86.xml"/><Relationship Id="rId1" Type="http://schemas.openxmlformats.org/officeDocument/2006/relationships/tags" Target="../tags/tag78.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image" Target="../media/image9.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image" Target="../media/image16.png"/><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3" Type="http://schemas.openxmlformats.org/officeDocument/2006/relationships/image" Target="../media/image17.png"/><Relationship Id="rId2" Type="http://schemas.openxmlformats.org/officeDocument/2006/relationships/tags" Target="../tags/tag134.xml"/><Relationship Id="rId1" Type="http://schemas.openxmlformats.org/officeDocument/2006/relationships/tags" Target="../tags/tag133.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image" Target="../media/image18.png"/><Relationship Id="rId2" Type="http://schemas.openxmlformats.org/officeDocument/2006/relationships/tags" Target="../tags/tag141.xml"/><Relationship Id="rId1" Type="http://schemas.openxmlformats.org/officeDocument/2006/relationships/tags" Target="../tags/tag140.xml"/></Relationships>
</file>

<file path=ppt/slides/_rels/slide26.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image" Target="../media/image20.png"/><Relationship Id="rId4" Type="http://schemas.openxmlformats.org/officeDocument/2006/relationships/tags" Target="../tags/tag149.xml"/><Relationship Id="rId3" Type="http://schemas.openxmlformats.org/officeDocument/2006/relationships/image" Target="../media/image19.png"/><Relationship Id="rId2" Type="http://schemas.openxmlformats.org/officeDocument/2006/relationships/tags" Target="../tags/tag148.xml"/><Relationship Id="rId11" Type="http://schemas.openxmlformats.org/officeDocument/2006/relationships/slideLayout" Target="../slideLayouts/slideLayout40.xml"/><Relationship Id="rId10" Type="http://schemas.openxmlformats.org/officeDocument/2006/relationships/tags" Target="../tags/tag154.xml"/><Relationship Id="rId1" Type="http://schemas.openxmlformats.org/officeDocument/2006/relationships/tags" Target="../tags/tag147.xml"/></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image" Target="../media/image21.png"/><Relationship Id="rId2" Type="http://schemas.openxmlformats.org/officeDocument/2006/relationships/tags" Target="../tags/tag156.xml"/><Relationship Id="rId1" Type="http://schemas.openxmlformats.org/officeDocument/2006/relationships/tags" Target="../tags/tag155.xml"/></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image" Target="../media/image22.png"/><Relationship Id="rId2" Type="http://schemas.openxmlformats.org/officeDocument/2006/relationships/tags" Target="../tags/tag163.xml"/><Relationship Id="rId1" Type="http://schemas.openxmlformats.org/officeDocument/2006/relationships/tags" Target="../tags/tag162.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75.xml"/><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image" Target="../media/image23.png"/><Relationship Id="rId2" Type="http://schemas.openxmlformats.org/officeDocument/2006/relationships/tags" Target="../tags/tag170.xml"/><Relationship Id="rId1" Type="http://schemas.openxmlformats.org/officeDocument/2006/relationships/tags" Target="../tags/tag16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tags" Target="../tags/tag177.xml"/><Relationship Id="rId1" Type="http://schemas.openxmlformats.org/officeDocument/2006/relationships/tags" Target="../tags/tag176.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image" Target="../media/image24.png"/><Relationship Id="rId2" Type="http://schemas.openxmlformats.org/officeDocument/2006/relationships/tags" Target="../tags/tag183.xml"/><Relationship Id="rId1" Type="http://schemas.openxmlformats.org/officeDocument/2006/relationships/tags" Target="../tags/tag182.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image" Target="../media/image25.png"/><Relationship Id="rId2" Type="http://schemas.openxmlformats.org/officeDocument/2006/relationships/tags" Target="../tags/tag190.xml"/><Relationship Id="rId1" Type="http://schemas.openxmlformats.org/officeDocument/2006/relationships/tags" Target="../tags/tag189.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36.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219.xml"/><Relationship Id="rId7" Type="http://schemas.openxmlformats.org/officeDocument/2006/relationships/image" Target="../media/image26.png"/><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2" Type="http://schemas.openxmlformats.org/officeDocument/2006/relationships/slideLayout" Target="../slideLayouts/slideLayout40.xml"/><Relationship Id="rId11" Type="http://schemas.openxmlformats.org/officeDocument/2006/relationships/image" Target="../media/image28.png"/><Relationship Id="rId10" Type="http://schemas.openxmlformats.org/officeDocument/2006/relationships/tags" Target="../tags/tag220.xml"/><Relationship Id="rId1" Type="http://schemas.openxmlformats.org/officeDocument/2006/relationships/tags" Target="../tags/tag213.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29.png"/><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image" Target="../media/image30.png"/><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image" Target="../media/image31.png"/><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32.png"/><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33.png"/><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image" Target="../media/image34.png"/><Relationship Id="rId7" Type="http://schemas.openxmlformats.org/officeDocument/2006/relationships/tags" Target="../tags/tag289.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35.png"/><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s>
</file>

<file path=ppt/slides/_rels/slide52.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s>
</file>

<file path=ppt/slides/_rels/slide54.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335.xml"/><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s>
</file>

<file path=ppt/slides/_rels/slide55.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tags" Target="../tags/tag342.xml"/><Relationship Id="rId7" Type="http://schemas.openxmlformats.org/officeDocument/2006/relationships/image" Target="../media/image36.png"/><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0" Type="http://schemas.openxmlformats.org/officeDocument/2006/relationships/slideLayout" Target="../slideLayouts/slideLayout40.xml"/><Relationship Id="rId1" Type="http://schemas.openxmlformats.org/officeDocument/2006/relationships/tags" Target="../tags/tag336.xml"/></Relationships>
</file>

<file path=ppt/slides/_rels/slide56.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38.png"/><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s>
</file>

<file path=ppt/slides/_rels/slide57.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image" Target="../media/image39.png"/><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s>
</file>

<file path=ppt/slides/_rels/slide58.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image" Target="../media/image40.png"/><Relationship Id="rId7" Type="http://schemas.openxmlformats.org/officeDocument/2006/relationships/tags" Target="../tags/tag362.xml"/><Relationship Id="rId6" Type="http://schemas.openxmlformats.org/officeDocument/2006/relationships/tags" Target="../tags/tag361.xml"/><Relationship Id="rId5" Type="http://schemas.openxmlformats.org/officeDocument/2006/relationships/tags" Target="../tags/tag360.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s>
</file>

<file path=ppt/slides/_rels/slide59.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41.png"/><Relationship Id="rId6" Type="http://schemas.openxmlformats.org/officeDocument/2006/relationships/tags" Target="../tags/tag368.xml"/><Relationship Id="rId5" Type="http://schemas.openxmlformats.org/officeDocument/2006/relationships/tags" Target="../tags/tag367.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60.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42.png"/><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tags" Target="../tags/tag375.xml"/></Relationships>
</file>

<file path=ppt/slides/_rels/slide6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s>
</file>

<file path=ppt/slides/_rels/slide63.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tags" Target="../tags/tag393.xml"/><Relationship Id="rId7" Type="http://schemas.openxmlformats.org/officeDocument/2006/relationships/image" Target="../media/image43.png"/><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0" Type="http://schemas.openxmlformats.org/officeDocument/2006/relationships/slideLayout" Target="../slideLayouts/slideLayout7.xml"/><Relationship Id="rId1" Type="http://schemas.openxmlformats.org/officeDocument/2006/relationships/tags" Target="../tags/tag387.xml"/></Relationships>
</file>

<file path=ppt/slides/_rels/slide6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 Type="http://schemas.openxmlformats.org/officeDocument/2006/relationships/tags" Target="../tags/tag395.xml"/><Relationship Id="rId1" Type="http://schemas.openxmlformats.org/officeDocument/2006/relationships/tags" Target="../tags/tag394.xml"/></Relationships>
</file>

<file path=ppt/slides/_rels/slide6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tags" Target="../tags/tag401.xml"/><Relationship Id="rId1" Type="http://schemas.openxmlformats.org/officeDocument/2006/relationships/tags" Target="../tags/tag400.xml"/></Relationships>
</file>

<file path=ppt/slides/_rels/slide6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tags" Target="../tags/tag406.xml"/></Relationships>
</file>

<file path=ppt/slides/_rels/slide67.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45.png"/><Relationship Id="rId6" Type="http://schemas.openxmlformats.org/officeDocument/2006/relationships/tags" Target="../tags/tag417.xml"/><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s>
</file>

<file path=ppt/slides/_rels/slide68.xml.rels><?xml version="1.0" encoding="UTF-8" standalone="yes"?>
<Relationships xmlns="http://schemas.openxmlformats.org/package/2006/relationships"><Relationship Id="rId9" Type="http://schemas.openxmlformats.org/officeDocument/2006/relationships/image" Target="../media/image46.png"/><Relationship Id="rId8" Type="http://schemas.openxmlformats.org/officeDocument/2006/relationships/tags" Target="../tags/tag425.xml"/><Relationship Id="rId7" Type="http://schemas.openxmlformats.org/officeDocument/2006/relationships/tags" Target="../tags/tag424.xml"/><Relationship Id="rId6" Type="http://schemas.openxmlformats.org/officeDocument/2006/relationships/tags" Target="../tags/tag423.xml"/><Relationship Id="rId5" Type="http://schemas.openxmlformats.org/officeDocument/2006/relationships/tags" Target="../tags/tag422.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6" Type="http://schemas.openxmlformats.org/officeDocument/2006/relationships/slideLayout" Target="../slideLayouts/slideLayout7.xml"/><Relationship Id="rId15" Type="http://schemas.openxmlformats.org/officeDocument/2006/relationships/image" Target="../media/image49.png"/><Relationship Id="rId14" Type="http://schemas.openxmlformats.org/officeDocument/2006/relationships/tags" Target="../tags/tag428.xml"/><Relationship Id="rId13" Type="http://schemas.openxmlformats.org/officeDocument/2006/relationships/image" Target="../media/image48.png"/><Relationship Id="rId12" Type="http://schemas.openxmlformats.org/officeDocument/2006/relationships/tags" Target="../tags/tag427.xml"/><Relationship Id="rId11" Type="http://schemas.openxmlformats.org/officeDocument/2006/relationships/image" Target="../media/image47.png"/><Relationship Id="rId10" Type="http://schemas.openxmlformats.org/officeDocument/2006/relationships/tags" Target="../tags/tag426.xml"/><Relationship Id="rId1" Type="http://schemas.openxmlformats.org/officeDocument/2006/relationships/tags" Target="../tags/tag418.xml"/></Relationships>
</file>

<file path=ppt/slides/_rels/slide69.xml.rels><?xml version="1.0" encoding="UTF-8" standalone="yes"?>
<Relationships xmlns="http://schemas.openxmlformats.org/package/2006/relationships"><Relationship Id="rId9" Type="http://schemas.openxmlformats.org/officeDocument/2006/relationships/image" Target="../media/image50.png"/><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6" Type="http://schemas.openxmlformats.org/officeDocument/2006/relationships/slideLayout" Target="../slideLayouts/slideLayout7.xml"/><Relationship Id="rId15" Type="http://schemas.openxmlformats.org/officeDocument/2006/relationships/image" Target="../media/image53.png"/><Relationship Id="rId14" Type="http://schemas.openxmlformats.org/officeDocument/2006/relationships/tags" Target="../tags/tag439.xml"/><Relationship Id="rId13" Type="http://schemas.openxmlformats.org/officeDocument/2006/relationships/image" Target="../media/image52.png"/><Relationship Id="rId12" Type="http://schemas.openxmlformats.org/officeDocument/2006/relationships/tags" Target="../tags/tag438.xml"/><Relationship Id="rId11" Type="http://schemas.openxmlformats.org/officeDocument/2006/relationships/image" Target="../media/image51.png"/><Relationship Id="rId10" Type="http://schemas.openxmlformats.org/officeDocument/2006/relationships/tags" Target="../tags/tag437.xml"/><Relationship Id="rId1" Type="http://schemas.openxmlformats.org/officeDocument/2006/relationships/tags" Target="../tags/tag429.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70.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tags" Target="../tags/tag441.xml"/><Relationship Id="rId10" Type="http://schemas.openxmlformats.org/officeDocument/2006/relationships/slideLayout" Target="../slideLayouts/slideLayout7.xml"/><Relationship Id="rId1" Type="http://schemas.openxmlformats.org/officeDocument/2006/relationships/tags" Target="../tags/tag440.xml"/></Relationships>
</file>

<file path=ppt/slides/_rels/slide71.xml.rels><?xml version="1.0" encoding="UTF-8" standalone="yes"?>
<Relationships xmlns="http://schemas.openxmlformats.org/package/2006/relationships"><Relationship Id="rId9" Type="http://schemas.openxmlformats.org/officeDocument/2006/relationships/tags" Target="../tags/tag456.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3" Type="http://schemas.openxmlformats.org/officeDocument/2006/relationships/slideLayout" Target="../slideLayouts/slideLayout7.xml"/><Relationship Id="rId12" Type="http://schemas.openxmlformats.org/officeDocument/2006/relationships/image" Target="../media/image56.png"/><Relationship Id="rId11" Type="http://schemas.openxmlformats.org/officeDocument/2006/relationships/tags" Target="../tags/tag457.xml"/><Relationship Id="rId10" Type="http://schemas.openxmlformats.org/officeDocument/2006/relationships/image" Target="../media/image55.png"/><Relationship Id="rId1" Type="http://schemas.openxmlformats.org/officeDocument/2006/relationships/tags" Target="../tags/tag448.xml"/></Relationships>
</file>

<file path=ppt/slides/_rels/slide72.xml.rels><?xml version="1.0" encoding="UTF-8" standalone="yes"?>
<Relationships xmlns="http://schemas.openxmlformats.org/package/2006/relationships"><Relationship Id="rId9" Type="http://schemas.openxmlformats.org/officeDocument/2006/relationships/image" Target="../media/image57.png"/><Relationship Id="rId8" Type="http://schemas.openxmlformats.org/officeDocument/2006/relationships/tags" Target="../tags/tag465.xml"/><Relationship Id="rId7" Type="http://schemas.openxmlformats.org/officeDocument/2006/relationships/tags" Target="../tags/tag464.xml"/><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2" Type="http://schemas.openxmlformats.org/officeDocument/2006/relationships/slideLayout" Target="../slideLayouts/slideLayout7.xml"/><Relationship Id="rId11" Type="http://schemas.openxmlformats.org/officeDocument/2006/relationships/image" Target="../media/image58.png"/><Relationship Id="rId10" Type="http://schemas.openxmlformats.org/officeDocument/2006/relationships/tags" Target="../tags/tag466.xml"/><Relationship Id="rId1" Type="http://schemas.openxmlformats.org/officeDocument/2006/relationships/tags" Target="../tags/tag458.xml"/></Relationships>
</file>

<file path=ppt/slides/_rels/slide73.xml.rels><?xml version="1.0" encoding="UTF-8" standalone="yes"?>
<Relationships xmlns="http://schemas.openxmlformats.org/package/2006/relationships"><Relationship Id="rId9" Type="http://schemas.openxmlformats.org/officeDocument/2006/relationships/image" Target="../media/image59.png"/><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0" Type="http://schemas.openxmlformats.org/officeDocument/2006/relationships/slideLayout" Target="../slideLayouts/slideLayout7.xml"/><Relationship Id="rId1" Type="http://schemas.openxmlformats.org/officeDocument/2006/relationships/tags" Target="../tags/tag467.xml"/></Relationships>
</file>

<file path=ppt/slides/_rels/slide74.xml.rels><?xml version="1.0" encoding="UTF-8" standalone="yes"?>
<Relationships xmlns="http://schemas.openxmlformats.org/package/2006/relationships"><Relationship Id="rId9" Type="http://schemas.openxmlformats.org/officeDocument/2006/relationships/image" Target="../media/image60.png"/><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0" Type="http://schemas.openxmlformats.org/officeDocument/2006/relationships/slideLayout" Target="../slideLayouts/slideLayout7.xml"/><Relationship Id="rId1" Type="http://schemas.openxmlformats.org/officeDocument/2006/relationships/tags" Target="../tags/tag475.xml"/></Relationships>
</file>

<file path=ppt/slides/_rels/slide75.xml.rels><?xml version="1.0" encoding="UTF-8" standalone="yes"?>
<Relationships xmlns="http://schemas.openxmlformats.org/package/2006/relationships"><Relationship Id="rId9" Type="http://schemas.openxmlformats.org/officeDocument/2006/relationships/image" Target="../media/image61.png"/><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0" Type="http://schemas.openxmlformats.org/officeDocument/2006/relationships/slideLayout" Target="../slideLayouts/slideLayout7.xml"/><Relationship Id="rId1" Type="http://schemas.openxmlformats.org/officeDocument/2006/relationships/tags" Target="../tags/tag483.xml"/></Relationships>
</file>

<file path=ppt/slides/_rels/slide76.xml.rels><?xml version="1.0" encoding="UTF-8" standalone="yes"?>
<Relationships xmlns="http://schemas.openxmlformats.org/package/2006/relationships"><Relationship Id="rId9" Type="http://schemas.openxmlformats.org/officeDocument/2006/relationships/image" Target="../media/image62.png"/><Relationship Id="rId8" Type="http://schemas.openxmlformats.org/officeDocument/2006/relationships/tags" Target="../tags/tag498.xml"/><Relationship Id="rId7" Type="http://schemas.openxmlformats.org/officeDocument/2006/relationships/tags" Target="../tags/tag497.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3" Type="http://schemas.openxmlformats.org/officeDocument/2006/relationships/tags" Target="../tags/tag493.xml"/><Relationship Id="rId2" Type="http://schemas.openxmlformats.org/officeDocument/2006/relationships/tags" Target="../tags/tag492.xml"/><Relationship Id="rId10" Type="http://schemas.openxmlformats.org/officeDocument/2006/relationships/slideLayout" Target="../slideLayouts/slideLayout7.xml"/><Relationship Id="rId1" Type="http://schemas.openxmlformats.org/officeDocument/2006/relationships/tags" Target="../tags/tag491.xml"/></Relationships>
</file>

<file path=ppt/slides/_rels/slide77.xml.rels><?xml version="1.0" encoding="UTF-8" standalone="yes"?>
<Relationships xmlns="http://schemas.openxmlformats.org/package/2006/relationships"><Relationship Id="rId9" Type="http://schemas.openxmlformats.org/officeDocument/2006/relationships/image" Target="../media/image63.png"/><Relationship Id="rId8" Type="http://schemas.openxmlformats.org/officeDocument/2006/relationships/tags" Target="../tags/tag506.xml"/><Relationship Id="rId7" Type="http://schemas.openxmlformats.org/officeDocument/2006/relationships/tags" Target="../tags/tag505.xml"/><Relationship Id="rId6" Type="http://schemas.openxmlformats.org/officeDocument/2006/relationships/tags" Target="../tags/tag504.xml"/><Relationship Id="rId5" Type="http://schemas.openxmlformats.org/officeDocument/2006/relationships/tags" Target="../tags/tag503.xml"/><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0" Type="http://schemas.openxmlformats.org/officeDocument/2006/relationships/slideLayout" Target="../slideLayouts/slideLayout7.xml"/><Relationship Id="rId1" Type="http://schemas.openxmlformats.org/officeDocument/2006/relationships/tags" Target="../tags/tag499.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TextBox 3"/>
          <p:cNvSpPr txBox="1">
            <a:spLocks noChangeArrowheads="1"/>
          </p:cNvSpPr>
          <p:nvPr/>
        </p:nvSpPr>
        <p:spPr bwMode="auto">
          <a:xfrm>
            <a:off x="0" y="5572140"/>
            <a:ext cx="9144000" cy="1200329"/>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200" b="1" i="0" u="none" strike="noStrike" kern="1200" cap="none" spc="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方正大黑简体" pitchFamily="2" charset="-122"/>
                <a:ea typeface="方正大黑简体" pitchFamily="2" charset="-122"/>
                <a:cs typeface="+mn-cs"/>
              </a:rPr>
              <a:t>汽车机械制图</a:t>
            </a:r>
            <a:endParaRPr kumimoji="0" lang="en-US" sz="7200" b="1" i="0" u="none" strike="noStrike" kern="1200" cap="none" spc="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方正大黑简体" pitchFamily="2" charset="-122"/>
              <a:ea typeface="方正大黑简体" pitchFamily="2" charset="-122"/>
              <a:cs typeface="+mn-cs"/>
            </a:endParaRP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二、零部件的拆装</a:t>
            </a:r>
            <a:endParaRPr lang="zh-CN" altLang="zh-CN" sz="2400" dirty="0">
              <a:solidFill>
                <a:srgbClr val="0000FF"/>
              </a:solidFill>
              <a:latin typeface="黑体" panose="02010609060101010101" pitchFamily="2" charset="-122"/>
            </a:endParaRPr>
          </a:p>
        </p:txBody>
      </p:sp>
      <p:grpSp>
        <p:nvGrpSpPr>
          <p:cNvPr id="2" name="Group 14"/>
          <p:cNvGrpSpPr/>
          <p:nvPr/>
        </p:nvGrpSpPr>
        <p:grpSpPr>
          <a:xfrm>
            <a:off x="1260475" y="2062163"/>
            <a:ext cx="6264275" cy="3656012"/>
            <a:chOff x="0" y="0"/>
            <a:chExt cx="2257" cy="2449"/>
          </a:xfrm>
        </p:grpSpPr>
        <p:sp>
          <p:nvSpPr>
            <p:cNvPr id="22533" name="Rectangle 4"/>
            <p:cNvSpPr/>
            <p:nvPr/>
          </p:nvSpPr>
          <p:spPr>
            <a:xfrm rot="-319177">
              <a:off x="0" y="0"/>
              <a:ext cx="2144" cy="2411"/>
            </a:xfrm>
            <a:prstGeom prst="rect">
              <a:avLst/>
            </a:prstGeom>
            <a:solidFill>
              <a:srgbClr val="000000">
                <a:alpha val="39999"/>
              </a:srgbClr>
            </a:solidFill>
            <a:ln w="9525">
              <a:noFill/>
            </a:ln>
          </p:spPr>
          <p:txBody>
            <a:bodyPr wrap="none" anchor="ctr" anchorCtr="0"/>
            <a:p>
              <a:endParaRPr lang="zh-CN" altLang="en-US" dirty="0">
                <a:latin typeface="黑体" panose="02010609060101010101" pitchFamily="2" charset="-122"/>
              </a:endParaRPr>
            </a:p>
          </p:txBody>
        </p:sp>
        <p:sp>
          <p:nvSpPr>
            <p:cNvPr id="22534" name="Rectangle 5"/>
            <p:cNvSpPr/>
            <p:nvPr/>
          </p:nvSpPr>
          <p:spPr>
            <a:xfrm>
              <a:off x="161" y="92"/>
              <a:ext cx="2096" cy="2202"/>
            </a:xfrm>
            <a:prstGeom prst="rect">
              <a:avLst/>
            </a:prstGeom>
            <a:gradFill rotWithShape="1">
              <a:gsLst>
                <a:gs pos="0">
                  <a:srgbClr val="FFFFFF"/>
                </a:gs>
                <a:gs pos="100000">
                  <a:srgbClr val="C4DBA9"/>
                </a:gs>
              </a:gsLst>
              <a:lin ang="18900000" scaled="1"/>
              <a:tileRect/>
            </a:gradFill>
            <a:ln w="9525" cap="flat" cmpd="sng">
              <a:solidFill>
                <a:srgbClr val="000000"/>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2535" name="Text Box 6"/>
            <p:cNvSpPr txBox="1"/>
            <p:nvPr/>
          </p:nvSpPr>
          <p:spPr>
            <a:xfrm>
              <a:off x="215" y="160"/>
              <a:ext cx="1980" cy="2289"/>
            </a:xfrm>
            <a:prstGeom prst="rect">
              <a:avLst/>
            </a:prstGeom>
            <a:noFill/>
            <a:ln w="9525">
              <a:noFill/>
            </a:ln>
          </p:spPr>
          <p:txBody>
            <a:bodyPr>
              <a:spAutoFit/>
            </a:bodyPr>
            <a:p>
              <a:pPr>
                <a:lnSpc>
                  <a:spcPct val="120000"/>
                </a:lnSpc>
              </a:pPr>
              <a:r>
                <a:rPr lang="zh-CN" altLang="en-US" b="1" dirty="0">
                  <a:latin typeface="黑体" panose="02010609060101010101" pitchFamily="2" charset="-122"/>
                </a:rPr>
                <a:t>  （</a:t>
              </a:r>
              <a:r>
                <a:rPr lang="en-US" altLang="zh-CN" b="1" dirty="0">
                  <a:latin typeface="黑体" panose="02010609060101010101" pitchFamily="2" charset="-122"/>
                </a:rPr>
                <a:t>1</a:t>
              </a:r>
              <a:r>
                <a:rPr lang="zh-CN" altLang="en-US" b="1" dirty="0">
                  <a:latin typeface="黑体" panose="02010609060101010101" pitchFamily="2" charset="-122"/>
                </a:rPr>
                <a:t>）拆卸之前，应详细了解原有零部件的结构、性能和工作原理，仔细阅读装配图或相关资料，弄清楚装配关系。</a:t>
              </a:r>
              <a:endParaRPr lang="zh-CN" altLang="en-US" b="1" dirty="0">
                <a:latin typeface="黑体" panose="02010609060101010101" pitchFamily="2" charset="-122"/>
              </a:endParaRPr>
            </a:p>
            <a:p>
              <a:pPr>
                <a:lnSpc>
                  <a:spcPct val="120000"/>
                </a:lnSpc>
              </a:pPr>
              <a:r>
                <a:rPr lang="zh-CN" altLang="en-US" b="1" dirty="0">
                  <a:latin typeface="黑体" panose="02010609060101010101" pitchFamily="2" charset="-122"/>
                </a:rPr>
                <a:t>  （</a:t>
              </a:r>
              <a:r>
                <a:rPr lang="en-US" altLang="zh-CN" b="1" dirty="0">
                  <a:latin typeface="黑体" panose="02010609060101010101" pitchFamily="2" charset="-122"/>
                </a:rPr>
                <a:t>2</a:t>
              </a:r>
              <a:r>
                <a:rPr lang="zh-CN" altLang="en-US" b="1" dirty="0">
                  <a:latin typeface="黑体" panose="02010609060101010101" pitchFamily="2" charset="-122"/>
                </a:rPr>
                <a:t>）在不影响修换零部件的情况下，其他部分能不拆就尽可能不拆，能少拆就尽可能少拆。</a:t>
              </a:r>
              <a:endParaRPr lang="zh-CN" altLang="en-US" b="1" dirty="0">
                <a:latin typeface="黑体" panose="02010609060101010101" pitchFamily="2" charset="-122"/>
              </a:endParaRPr>
            </a:p>
            <a:p>
              <a:pPr>
                <a:lnSpc>
                  <a:spcPct val="120000"/>
                </a:lnSpc>
              </a:pPr>
              <a:r>
                <a:rPr lang="zh-CN" altLang="en-US" b="1" dirty="0">
                  <a:latin typeface="黑体" panose="02010609060101010101" pitchFamily="2" charset="-122"/>
                </a:rPr>
                <a:t>  （</a:t>
              </a:r>
              <a:r>
                <a:rPr lang="en-US" altLang="zh-CN" b="1" dirty="0">
                  <a:latin typeface="黑体" panose="02010609060101010101" pitchFamily="2" charset="-122"/>
                </a:rPr>
                <a:t>3</a:t>
              </a:r>
              <a:r>
                <a:rPr lang="zh-CN" altLang="en-US" b="1" dirty="0">
                  <a:latin typeface="黑体" panose="02010609060101010101" pitchFamily="2" charset="-122"/>
                </a:rPr>
                <a:t>）要按合理的拆卸顺序进行拆卸步骤。一般由整机到部件，由部件到零件，由外部到内部，由下到上。</a:t>
              </a:r>
              <a:endParaRPr lang="en-US" altLang="zh-CN" dirty="0">
                <a:latin typeface="黑体" panose="02010609060101010101" pitchFamily="2" charset="-122"/>
              </a:endParaRPr>
            </a:p>
          </p:txBody>
        </p:sp>
      </p:grpSp>
      <p:grpSp>
        <p:nvGrpSpPr>
          <p:cNvPr id="3" name="Group 6"/>
          <p:cNvGrpSpPr/>
          <p:nvPr/>
        </p:nvGrpSpPr>
        <p:grpSpPr bwMode="auto">
          <a:xfrm>
            <a:off x="5148039" y="918133"/>
            <a:ext cx="3141418" cy="555229"/>
            <a:chOff x="0" y="116"/>
            <a:chExt cx="7474" cy="787"/>
          </a:xfrm>
          <a:solidFill>
            <a:schemeClr val="tx2">
              <a:lumMod val="40000"/>
              <a:lumOff val="60000"/>
            </a:schemeClr>
          </a:solidFill>
        </p:grpSpPr>
        <p:sp>
          <p:nvSpPr>
            <p:cNvPr id="10" name="AutoShape 7"/>
            <p:cNvSpPr>
              <a:spLocks noChangeArrowheads="1"/>
            </p:cNvSpPr>
            <p:nvPr>
              <p:custDataLst>
                <p:tags r:id="rId1"/>
              </p:custDataLst>
            </p:nvPr>
          </p:nvSpPr>
          <p:spPr bwMode="auto">
            <a:xfrm>
              <a:off x="0" y="116"/>
              <a:ext cx="6950"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Text Box 8"/>
            <p:cNvSpPr txBox="1">
              <a:spLocks noChangeArrowheads="1"/>
            </p:cNvSpPr>
            <p:nvPr>
              <p:custDataLst>
                <p:tags r:id="rId2"/>
              </p:custDataLst>
            </p:nvPr>
          </p:nvSpPr>
          <p:spPr bwMode="auto">
            <a:xfrm>
              <a:off x="162" y="225"/>
              <a:ext cx="7312"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零部件拆卸的基本原则</a:t>
              </a:r>
              <a:endPar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grpSp>
        <p:nvGrpSpPr>
          <p:cNvPr id="5" name="组合 4"/>
          <p:cNvGrpSpPr/>
          <p:nvPr/>
        </p:nvGrpSpPr>
        <p:grpSpPr>
          <a:xfrm>
            <a:off x="1548130" y="50165"/>
            <a:ext cx="6047740" cy="586740"/>
            <a:chOff x="2438" y="79"/>
            <a:chExt cx="9524" cy="924"/>
          </a:xfrm>
        </p:grpSpPr>
        <p:sp>
          <p:nvSpPr>
            <p:cNvPr id="51" name="Rectangle 4"/>
            <p:cNvSpPr>
              <a:spLocks noChangeAspect="1" noChangeArrowheads="1"/>
            </p:cNvSpPr>
            <p:nvPr>
              <p:custDataLst>
                <p:tags r:id="rId3"/>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6"/>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7"/>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anim calcmode="lin" valueType="num">
                                      <p:cBhvr>
                                        <p:cTn id="9" dur="1000" fill="hold"/>
                                        <p:tgtEl>
                                          <p:spTgt spid="2"/>
                                        </p:tgtEl>
                                        <p:attrNameLst>
                                          <p:attrName>style.rotation</p:attrName>
                                        </p:attrNameLst>
                                      </p:cBhvr>
                                      <p:tavLst>
                                        <p:tav tm="0">
                                          <p:val>
                                            <p:fltVal val="90.000000"/>
                                          </p:val>
                                        </p:tav>
                                        <p:tav tm="100000">
                                          <p:val>
                                            <p:fltVal val="0.00000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72"/>
          <p:cNvGrpSpPr/>
          <p:nvPr/>
        </p:nvGrpSpPr>
        <p:grpSpPr>
          <a:xfrm>
            <a:off x="330200" y="1741488"/>
            <a:ext cx="8445500" cy="3559175"/>
            <a:chOff x="330200" y="1741488"/>
            <a:chExt cx="8445500" cy="3559720"/>
          </a:xfrm>
        </p:grpSpPr>
        <p:sp>
          <p:nvSpPr>
            <p:cNvPr id="38" name="AutoShape 2"/>
            <p:cNvSpPr>
              <a:spLocks noChangeArrowheads="1"/>
            </p:cNvSpPr>
            <p:nvPr/>
          </p:nvSpPr>
          <p:spPr bwMode="gray">
            <a:xfrm rot="5400000">
              <a:off x="7741444" y="2266156"/>
              <a:ext cx="390525" cy="576263"/>
            </a:xfrm>
            <a:prstGeom prst="chevron">
              <a:avLst>
                <a:gd name="adj" fmla="val 21139"/>
              </a:avLst>
            </a:prstGeom>
            <a:gradFill rotWithShape="1">
              <a:gsLst>
                <a:gs pos="0">
                  <a:srgbClr val="808080"/>
                </a:gs>
                <a:gs pos="50000">
                  <a:srgbClr val="808080">
                    <a:gamma/>
                    <a:tint val="33725"/>
                    <a:invGamma/>
                  </a:srgbClr>
                </a:gs>
                <a:gs pos="100000">
                  <a:srgbClr val="808080"/>
                </a:gs>
              </a:gsLst>
              <a:lin ang="5400000" scaled="1"/>
            </a:gradFill>
            <a:ln w="0" algn="ctr">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39" name="AutoShape 3"/>
            <p:cNvSpPr>
              <a:spLocks noChangeArrowheads="1"/>
            </p:cNvSpPr>
            <p:nvPr/>
          </p:nvSpPr>
          <p:spPr bwMode="gray">
            <a:xfrm rot="5400000">
              <a:off x="6103144" y="2270919"/>
              <a:ext cx="390525" cy="576263"/>
            </a:xfrm>
            <a:prstGeom prst="chevron">
              <a:avLst>
                <a:gd name="adj" fmla="val 21139"/>
              </a:avLst>
            </a:prstGeom>
            <a:gradFill rotWithShape="1">
              <a:gsLst>
                <a:gs pos="0">
                  <a:srgbClr val="808080"/>
                </a:gs>
                <a:gs pos="50000">
                  <a:srgbClr val="808080">
                    <a:gamma/>
                    <a:tint val="33725"/>
                    <a:invGamma/>
                  </a:srgbClr>
                </a:gs>
                <a:gs pos="100000">
                  <a:srgbClr val="808080"/>
                </a:gs>
              </a:gsLst>
              <a:lin ang="5400000" scaled="1"/>
            </a:gradFill>
            <a:ln w="0" algn="ctr">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40" name="AutoShape 4"/>
            <p:cNvSpPr>
              <a:spLocks noChangeArrowheads="1"/>
            </p:cNvSpPr>
            <p:nvPr/>
          </p:nvSpPr>
          <p:spPr bwMode="gray">
            <a:xfrm rot="5400000">
              <a:off x="4410075" y="2270125"/>
              <a:ext cx="398463" cy="576263"/>
            </a:xfrm>
            <a:prstGeom prst="chevron">
              <a:avLst>
                <a:gd name="adj" fmla="val 21139"/>
              </a:avLst>
            </a:prstGeom>
            <a:gradFill rotWithShape="1">
              <a:gsLst>
                <a:gs pos="0">
                  <a:srgbClr val="808080"/>
                </a:gs>
                <a:gs pos="50000">
                  <a:srgbClr val="808080">
                    <a:gamma/>
                    <a:tint val="33725"/>
                    <a:invGamma/>
                  </a:srgbClr>
                </a:gs>
                <a:gs pos="100000">
                  <a:srgbClr val="808080"/>
                </a:gs>
              </a:gsLst>
              <a:lin ang="5400000" scaled="1"/>
            </a:gradFill>
            <a:ln w="0" algn="ctr">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41" name="AutoShape 5"/>
            <p:cNvSpPr>
              <a:spLocks noChangeArrowheads="1"/>
            </p:cNvSpPr>
            <p:nvPr/>
          </p:nvSpPr>
          <p:spPr bwMode="gray">
            <a:xfrm rot="5400000">
              <a:off x="2714625" y="2263775"/>
              <a:ext cx="411163" cy="576263"/>
            </a:xfrm>
            <a:prstGeom prst="chevron">
              <a:avLst>
                <a:gd name="adj" fmla="val 21139"/>
              </a:avLst>
            </a:prstGeom>
            <a:gradFill rotWithShape="1">
              <a:gsLst>
                <a:gs pos="0">
                  <a:srgbClr val="808080"/>
                </a:gs>
                <a:gs pos="50000">
                  <a:srgbClr val="808080">
                    <a:gamma/>
                    <a:tint val="33725"/>
                    <a:invGamma/>
                  </a:srgbClr>
                </a:gs>
                <a:gs pos="100000">
                  <a:srgbClr val="808080"/>
                </a:gs>
              </a:gsLst>
              <a:lin ang="5400000" scaled="1"/>
            </a:gradFill>
            <a:ln w="0" algn="ctr">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42" name="AutoShape 6"/>
            <p:cNvSpPr>
              <a:spLocks noChangeArrowheads="1"/>
            </p:cNvSpPr>
            <p:nvPr/>
          </p:nvSpPr>
          <p:spPr bwMode="gray">
            <a:xfrm rot="5400000">
              <a:off x="1000125" y="2251075"/>
              <a:ext cx="436563" cy="576263"/>
            </a:xfrm>
            <a:prstGeom prst="chevron">
              <a:avLst>
                <a:gd name="adj" fmla="val 21139"/>
              </a:avLst>
            </a:prstGeom>
            <a:gradFill rotWithShape="1">
              <a:gsLst>
                <a:gs pos="0">
                  <a:srgbClr val="808080"/>
                </a:gs>
                <a:gs pos="50000">
                  <a:srgbClr val="808080">
                    <a:gamma/>
                    <a:tint val="33725"/>
                    <a:invGamma/>
                  </a:srgbClr>
                </a:gs>
                <a:gs pos="100000">
                  <a:srgbClr val="808080"/>
                </a:gs>
              </a:gsLst>
              <a:lin ang="5400000" scaled="1"/>
            </a:gradFill>
            <a:ln w="0" algn="ctr">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43" name="Rectangle 7"/>
            <p:cNvSpPr>
              <a:spLocks noChangeArrowheads="1"/>
            </p:cNvSpPr>
            <p:nvPr/>
          </p:nvSpPr>
          <p:spPr bwMode="gray">
            <a:xfrm>
              <a:off x="330200" y="2039938"/>
              <a:ext cx="8445500" cy="144462"/>
            </a:xfrm>
            <a:prstGeom prst="rect">
              <a:avLst/>
            </a:prstGeom>
            <a:gradFill rotWithShape="1">
              <a:gsLst>
                <a:gs pos="0">
                  <a:srgbClr val="808080"/>
                </a:gs>
                <a:gs pos="100000">
                  <a:srgbClr val="ECECEC"/>
                </a:gs>
              </a:gsLst>
              <a:lin ang="5400000" scaled="1"/>
            </a:gradFill>
            <a:ln w="9525" algn="ctr">
              <a:noFill/>
              <a:miter lim="800000"/>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smtClean="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44" name="AutoShape 8"/>
            <p:cNvSpPr>
              <a:spLocks noChangeArrowheads="1"/>
            </p:cNvSpPr>
            <p:nvPr/>
          </p:nvSpPr>
          <p:spPr bwMode="gray">
            <a:xfrm>
              <a:off x="3817938" y="2682875"/>
              <a:ext cx="1517650" cy="2618333"/>
            </a:xfrm>
            <a:prstGeom prst="roundRect">
              <a:avLst>
                <a:gd name="adj" fmla="val 17509"/>
              </a:avLst>
            </a:prstGeom>
            <a:noFill/>
            <a:ln w="25400" algn="ctr">
              <a:solidFill>
                <a:srgbClr val="808080"/>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smtClean="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46" name="AutoShape 10"/>
            <p:cNvSpPr>
              <a:spLocks noChangeArrowheads="1"/>
            </p:cNvSpPr>
            <p:nvPr/>
          </p:nvSpPr>
          <p:spPr bwMode="gray">
            <a:xfrm>
              <a:off x="2147888" y="2682875"/>
              <a:ext cx="1519237" cy="2618333"/>
            </a:xfrm>
            <a:prstGeom prst="roundRect">
              <a:avLst>
                <a:gd name="adj" fmla="val 17509"/>
              </a:avLst>
            </a:prstGeom>
            <a:noFill/>
            <a:ln w="25400" algn="ctr">
              <a:solidFill>
                <a:srgbClr val="808080"/>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smtClean="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48" name="AutoShape 12"/>
            <p:cNvSpPr>
              <a:spLocks noChangeArrowheads="1"/>
            </p:cNvSpPr>
            <p:nvPr/>
          </p:nvSpPr>
          <p:spPr bwMode="gray">
            <a:xfrm>
              <a:off x="5484813" y="2682875"/>
              <a:ext cx="1519237" cy="2618333"/>
            </a:xfrm>
            <a:prstGeom prst="roundRect">
              <a:avLst>
                <a:gd name="adj" fmla="val 17509"/>
              </a:avLst>
            </a:prstGeom>
            <a:noFill/>
            <a:ln w="25400" algn="ctr">
              <a:solidFill>
                <a:srgbClr val="808080"/>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smtClean="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51" name="AutoShape 15"/>
            <p:cNvSpPr>
              <a:spLocks noChangeArrowheads="1"/>
            </p:cNvSpPr>
            <p:nvPr/>
          </p:nvSpPr>
          <p:spPr bwMode="gray">
            <a:xfrm>
              <a:off x="414338" y="2682875"/>
              <a:ext cx="1517650" cy="2618333"/>
            </a:xfrm>
            <a:prstGeom prst="roundRect">
              <a:avLst>
                <a:gd name="adj" fmla="val 17509"/>
              </a:avLst>
            </a:prstGeom>
            <a:noFill/>
            <a:ln w="25400">
              <a:solidFill>
                <a:srgbClr val="808080"/>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smtClean="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53" name="AutoShape 17"/>
            <p:cNvSpPr>
              <a:spLocks noChangeArrowheads="1"/>
            </p:cNvSpPr>
            <p:nvPr/>
          </p:nvSpPr>
          <p:spPr bwMode="hidden">
            <a:xfrm>
              <a:off x="473075" y="1741488"/>
              <a:ext cx="1517650" cy="704850"/>
            </a:xfrm>
            <a:prstGeom prst="roundRect">
              <a:avLst>
                <a:gd name="adj" fmla="val 40389"/>
              </a:avLst>
            </a:prstGeom>
            <a:gradFill rotWithShape="1">
              <a:gsLst>
                <a:gs pos="0">
                  <a:srgbClr val="66FFFF"/>
                </a:gs>
                <a:gs pos="100000">
                  <a:srgbClr val="003295"/>
                </a:gs>
              </a:gsLst>
              <a:lin ang="5400000" scaled="1"/>
            </a:gradFill>
            <a:ln w="9525">
              <a:solidFill>
                <a:srgbClr val="808080"/>
              </a:solidFill>
              <a:round/>
            </a:ln>
          </p:spPr>
          <p:txBody>
            <a:bodyPr wrap="none" anchor="ctr"/>
            <a:lstStyle/>
            <a:p>
              <a:pPr marL="0" marR="0" lvl="0" indent="0" algn="ctr" defTabSz="914400" rtl="0" eaLnBrk="0" fontAlgn="auto" latinLnBrk="0" hangingPunct="0">
                <a:lnSpc>
                  <a:spcPct val="100000"/>
                </a:lnSpc>
                <a:spcBef>
                  <a:spcPct val="50000"/>
                </a:spcBef>
                <a:spcAft>
                  <a:spcPts val="0"/>
                </a:spcAft>
                <a:buClrTx/>
                <a:buSzTx/>
                <a:buFontTx/>
                <a:buNone/>
                <a:defRPr/>
              </a:pPr>
              <a:endParaRPr kumimoji="0" lang="zh-CN" altLang="zh-CN" sz="1400" b="0" i="0" u="none" strike="noStrike" kern="0" cap="none" spc="0" normalizeH="0" baseline="0" noProof="0" smtClean="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23568" name="Text Box 18"/>
            <p:cNvSpPr txBox="1"/>
            <p:nvPr/>
          </p:nvSpPr>
          <p:spPr>
            <a:xfrm>
              <a:off x="539552" y="2996952"/>
              <a:ext cx="1296145" cy="1015663"/>
            </a:xfrm>
            <a:prstGeom prst="rect">
              <a:avLst/>
            </a:prstGeom>
            <a:noFill/>
            <a:ln w="9525">
              <a:noFill/>
            </a:ln>
          </p:spPr>
          <p:txBody>
            <a:bodyPr>
              <a:spAutoFit/>
            </a:bodyPr>
            <a:p>
              <a:pPr>
                <a:spcBef>
                  <a:spcPct val="50000"/>
                </a:spcBef>
              </a:pPr>
              <a:r>
                <a:rPr lang="en-US" altLang="zh-CN" b="1" dirty="0">
                  <a:latin typeface="黑体" panose="02010609060101010101" pitchFamily="2" charset="-122"/>
                </a:rPr>
                <a:t>  </a:t>
              </a:r>
              <a:r>
                <a:rPr lang="zh-CN" altLang="zh-CN" b="1" dirty="0">
                  <a:latin typeface="黑体" panose="02010609060101010101" pitchFamily="2" charset="-122"/>
                </a:rPr>
                <a:t>拆卸前做好准备工作。</a:t>
              </a:r>
              <a:endParaRPr lang="zh-CN" altLang="en-US" b="1" dirty="0">
                <a:latin typeface="黑体" panose="02010609060101010101" pitchFamily="2" charset="-122"/>
              </a:endParaRPr>
            </a:p>
          </p:txBody>
        </p:sp>
        <p:sp>
          <p:nvSpPr>
            <p:cNvPr id="55" name="AutoShape 19"/>
            <p:cNvSpPr>
              <a:spLocks noChangeArrowheads="1"/>
            </p:cNvSpPr>
            <p:nvPr/>
          </p:nvSpPr>
          <p:spPr bwMode="hidden">
            <a:xfrm>
              <a:off x="2174875" y="1741488"/>
              <a:ext cx="1517650" cy="704850"/>
            </a:xfrm>
            <a:prstGeom prst="roundRect">
              <a:avLst>
                <a:gd name="adj" fmla="val 40389"/>
              </a:avLst>
            </a:prstGeom>
            <a:gradFill rotWithShape="1">
              <a:gsLst>
                <a:gs pos="0">
                  <a:srgbClr val="66FFFF"/>
                </a:gs>
                <a:gs pos="100000">
                  <a:srgbClr val="003295"/>
                </a:gs>
              </a:gsLst>
              <a:lin ang="5400000" scaled="1"/>
            </a:gradFill>
            <a:ln w="9525">
              <a:solidFill>
                <a:srgbClr val="808080"/>
              </a:solidFill>
              <a:round/>
            </a:ln>
          </p:spPr>
          <p:txBody>
            <a:bodyPr wrap="none" anchor="ctr"/>
            <a:lstStyle/>
            <a:p>
              <a:pPr marL="0" marR="0" lvl="0" indent="0" algn="ctr" defTabSz="914400" rtl="0" eaLnBrk="0" fontAlgn="auto" latinLnBrk="0" hangingPunct="0">
                <a:lnSpc>
                  <a:spcPct val="100000"/>
                </a:lnSpc>
                <a:spcBef>
                  <a:spcPct val="50000"/>
                </a:spcBef>
                <a:spcAft>
                  <a:spcPts val="0"/>
                </a:spcAft>
                <a:buClrTx/>
                <a:buSzTx/>
                <a:buFontTx/>
                <a:buNone/>
                <a:defRPr/>
              </a:pPr>
              <a:endParaRPr kumimoji="0" lang="zh-CN" altLang="zh-CN" sz="1400" b="0" i="0" u="none" strike="noStrike" kern="0" cap="none" spc="0" normalizeH="0" baseline="0" noProof="0" smtClean="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56" name="AutoShape 20"/>
            <p:cNvSpPr>
              <a:spLocks noChangeArrowheads="1"/>
            </p:cNvSpPr>
            <p:nvPr/>
          </p:nvSpPr>
          <p:spPr bwMode="hidden">
            <a:xfrm>
              <a:off x="3863975" y="1741488"/>
              <a:ext cx="1517650" cy="704850"/>
            </a:xfrm>
            <a:prstGeom prst="roundRect">
              <a:avLst>
                <a:gd name="adj" fmla="val 40389"/>
              </a:avLst>
            </a:prstGeom>
            <a:gradFill rotWithShape="1">
              <a:gsLst>
                <a:gs pos="0">
                  <a:srgbClr val="66FFFF"/>
                </a:gs>
                <a:gs pos="100000">
                  <a:srgbClr val="003295"/>
                </a:gs>
              </a:gsLst>
              <a:lin ang="5400000" scaled="1"/>
            </a:gradFill>
            <a:ln w="9525" algn="ctr">
              <a:solidFill>
                <a:srgbClr val="808080"/>
              </a:solidFill>
              <a:round/>
            </a:ln>
          </p:spPr>
          <p:txBody>
            <a:bodyPr wrap="none" anchor="ctr"/>
            <a:lstStyle/>
            <a:p>
              <a:pPr marL="0" marR="0" lvl="0" indent="0" algn="ctr" defTabSz="914400" rtl="0" eaLnBrk="0" fontAlgn="auto" latinLnBrk="0" hangingPunct="0">
                <a:lnSpc>
                  <a:spcPct val="100000"/>
                </a:lnSpc>
                <a:spcBef>
                  <a:spcPct val="50000"/>
                </a:spcBef>
                <a:spcAft>
                  <a:spcPts val="0"/>
                </a:spcAft>
                <a:buClrTx/>
                <a:buSzTx/>
                <a:buFontTx/>
                <a:buNone/>
                <a:defRPr/>
              </a:pPr>
              <a:endParaRPr kumimoji="0" lang="zh-CN" altLang="zh-CN" sz="1400" b="0" i="0" u="none" strike="noStrike" kern="0" cap="none" spc="0" normalizeH="0" baseline="0" noProof="0" smtClean="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57" name="AutoShape 21"/>
            <p:cNvSpPr>
              <a:spLocks noChangeArrowheads="1"/>
            </p:cNvSpPr>
            <p:nvPr/>
          </p:nvSpPr>
          <p:spPr bwMode="hidden">
            <a:xfrm>
              <a:off x="5514975" y="1741488"/>
              <a:ext cx="1517650" cy="704850"/>
            </a:xfrm>
            <a:prstGeom prst="roundRect">
              <a:avLst>
                <a:gd name="adj" fmla="val 40389"/>
              </a:avLst>
            </a:prstGeom>
            <a:gradFill rotWithShape="1">
              <a:gsLst>
                <a:gs pos="0">
                  <a:srgbClr val="66FFFF"/>
                </a:gs>
                <a:gs pos="100000">
                  <a:srgbClr val="003295"/>
                </a:gs>
              </a:gsLst>
              <a:lin ang="5400000" scaled="1"/>
            </a:gradFill>
            <a:ln w="9525" algn="ctr">
              <a:solidFill>
                <a:srgbClr val="808080"/>
              </a:solidFill>
              <a:round/>
            </a:ln>
          </p:spPr>
          <p:txBody>
            <a:bodyPr wrap="none" anchor="ctr"/>
            <a:lstStyle/>
            <a:p>
              <a:pPr marL="0" marR="0" lvl="0" indent="0" algn="ctr" defTabSz="914400" rtl="0" eaLnBrk="0" fontAlgn="auto" latinLnBrk="0" hangingPunct="0">
                <a:lnSpc>
                  <a:spcPct val="100000"/>
                </a:lnSpc>
                <a:spcBef>
                  <a:spcPct val="50000"/>
                </a:spcBef>
                <a:spcAft>
                  <a:spcPts val="0"/>
                </a:spcAft>
                <a:buClrTx/>
                <a:buSzTx/>
                <a:buFontTx/>
                <a:buNone/>
                <a:defRPr/>
              </a:pPr>
              <a:endParaRPr kumimoji="0" lang="zh-CN" altLang="zh-CN" sz="1400" b="0" i="0" u="none" strike="noStrike" kern="0" cap="none" spc="0" normalizeH="0" baseline="0" noProof="0" smtClean="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58" name="AutoShape 22"/>
            <p:cNvSpPr>
              <a:spLocks noChangeArrowheads="1"/>
            </p:cNvSpPr>
            <p:nvPr/>
          </p:nvSpPr>
          <p:spPr bwMode="hidden">
            <a:xfrm>
              <a:off x="7153275" y="1741488"/>
              <a:ext cx="1517650" cy="704850"/>
            </a:xfrm>
            <a:prstGeom prst="roundRect">
              <a:avLst>
                <a:gd name="adj" fmla="val 40389"/>
              </a:avLst>
            </a:prstGeom>
            <a:gradFill rotWithShape="1">
              <a:gsLst>
                <a:gs pos="0">
                  <a:srgbClr val="66FFFF"/>
                </a:gs>
                <a:gs pos="100000">
                  <a:srgbClr val="003295"/>
                </a:gs>
              </a:gsLst>
              <a:lin ang="5400000" scaled="1"/>
            </a:gradFill>
            <a:ln w="9525" algn="ctr">
              <a:solidFill>
                <a:srgbClr val="808080"/>
              </a:solidFill>
              <a:round/>
            </a:ln>
          </p:spPr>
          <p:txBody>
            <a:bodyPr wrap="none" anchor="ctr"/>
            <a:lstStyle/>
            <a:p>
              <a:pPr marL="0" marR="0" lvl="0" indent="0" algn="ctr" defTabSz="914400" rtl="0" eaLnBrk="0" fontAlgn="auto" latinLnBrk="0" hangingPunct="0">
                <a:lnSpc>
                  <a:spcPct val="100000"/>
                </a:lnSpc>
                <a:spcBef>
                  <a:spcPct val="50000"/>
                </a:spcBef>
                <a:spcAft>
                  <a:spcPts val="0"/>
                </a:spcAft>
                <a:buClrTx/>
                <a:buSzTx/>
                <a:buFontTx/>
                <a:buNone/>
                <a:defRPr/>
              </a:pPr>
              <a:endParaRPr kumimoji="0" lang="zh-CN" altLang="zh-CN" sz="1400" b="0" i="0" u="none" strike="noStrike" kern="0" cap="none" spc="0" normalizeH="0" baseline="0" noProof="0" smtClean="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63" name="AutoShape 27"/>
            <p:cNvSpPr>
              <a:spLocks noChangeArrowheads="1"/>
            </p:cNvSpPr>
            <p:nvPr/>
          </p:nvSpPr>
          <p:spPr bwMode="gray">
            <a:xfrm>
              <a:off x="7135813" y="2682875"/>
              <a:ext cx="1519237" cy="2618333"/>
            </a:xfrm>
            <a:prstGeom prst="roundRect">
              <a:avLst>
                <a:gd name="adj" fmla="val 17509"/>
              </a:avLst>
            </a:prstGeom>
            <a:noFill/>
            <a:ln w="25400" algn="ctr">
              <a:solidFill>
                <a:srgbClr val="808080"/>
              </a:solidFill>
              <a:rou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smtClean="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23574" name="Text Box 18"/>
            <p:cNvSpPr txBox="1"/>
            <p:nvPr/>
          </p:nvSpPr>
          <p:spPr>
            <a:xfrm>
              <a:off x="2483768" y="1844824"/>
              <a:ext cx="830677" cy="400110"/>
            </a:xfrm>
            <a:prstGeom prst="rect">
              <a:avLst/>
            </a:prstGeom>
            <a:noFill/>
            <a:ln w="9525">
              <a:noFill/>
            </a:ln>
          </p:spPr>
          <p:txBody>
            <a:bodyPr wrap="none">
              <a:spAutoFit/>
            </a:bodyPr>
            <a:p>
              <a:pPr algn="ctr">
                <a:spcBef>
                  <a:spcPct val="50000"/>
                </a:spcBef>
              </a:pPr>
              <a:r>
                <a:rPr lang="zh-CN" altLang="en-US" b="1" dirty="0">
                  <a:latin typeface="黑体" panose="02010609060101010101" pitchFamily="2" charset="-122"/>
                </a:rPr>
                <a:t>（</a:t>
              </a:r>
              <a:r>
                <a:rPr lang="en-US" altLang="zh-CN" b="1" dirty="0">
                  <a:latin typeface="黑体" panose="02010609060101010101" pitchFamily="2" charset="-122"/>
                </a:rPr>
                <a:t>2</a:t>
              </a:r>
              <a:r>
                <a:rPr lang="zh-CN" altLang="en-US" b="1" dirty="0">
                  <a:latin typeface="黑体" panose="02010609060101010101" pitchFamily="2" charset="-122"/>
                </a:rPr>
                <a:t>）</a:t>
              </a:r>
              <a:endParaRPr lang="zh-CN" altLang="en-US" b="1" dirty="0">
                <a:latin typeface="黑体" panose="02010609060101010101" pitchFamily="2" charset="-122"/>
              </a:endParaRPr>
            </a:p>
          </p:txBody>
        </p:sp>
        <p:sp>
          <p:nvSpPr>
            <p:cNvPr id="23575" name="Text Box 18"/>
            <p:cNvSpPr txBox="1"/>
            <p:nvPr/>
          </p:nvSpPr>
          <p:spPr>
            <a:xfrm>
              <a:off x="4139952" y="1844824"/>
              <a:ext cx="830677" cy="400110"/>
            </a:xfrm>
            <a:prstGeom prst="rect">
              <a:avLst/>
            </a:prstGeom>
            <a:noFill/>
            <a:ln w="9525">
              <a:noFill/>
            </a:ln>
          </p:spPr>
          <p:txBody>
            <a:bodyPr wrap="none">
              <a:spAutoFit/>
            </a:bodyPr>
            <a:p>
              <a:pPr algn="ctr">
                <a:spcBef>
                  <a:spcPct val="50000"/>
                </a:spcBef>
              </a:pPr>
              <a:r>
                <a:rPr lang="zh-CN" altLang="en-US" b="1" dirty="0">
                  <a:latin typeface="黑体" panose="02010609060101010101" pitchFamily="2" charset="-122"/>
                </a:rPr>
                <a:t>（</a:t>
              </a:r>
              <a:r>
                <a:rPr lang="en-US" altLang="zh-CN" b="1" dirty="0">
                  <a:latin typeface="黑体" panose="02010609060101010101" pitchFamily="2" charset="-122"/>
                </a:rPr>
                <a:t>3</a:t>
              </a:r>
              <a:r>
                <a:rPr lang="zh-CN" altLang="en-US" b="1" dirty="0">
                  <a:latin typeface="黑体" panose="02010609060101010101" pitchFamily="2" charset="-122"/>
                </a:rPr>
                <a:t>）</a:t>
              </a:r>
              <a:endParaRPr lang="zh-CN" altLang="en-US" b="1" dirty="0">
                <a:latin typeface="黑体" panose="02010609060101010101" pitchFamily="2" charset="-122"/>
              </a:endParaRPr>
            </a:p>
          </p:txBody>
        </p:sp>
        <p:sp>
          <p:nvSpPr>
            <p:cNvPr id="23576" name="Text Box 18"/>
            <p:cNvSpPr txBox="1"/>
            <p:nvPr/>
          </p:nvSpPr>
          <p:spPr>
            <a:xfrm>
              <a:off x="5868144" y="1844824"/>
              <a:ext cx="830677" cy="400110"/>
            </a:xfrm>
            <a:prstGeom prst="rect">
              <a:avLst/>
            </a:prstGeom>
            <a:noFill/>
            <a:ln w="9525">
              <a:noFill/>
            </a:ln>
          </p:spPr>
          <p:txBody>
            <a:bodyPr wrap="none">
              <a:spAutoFit/>
            </a:bodyPr>
            <a:p>
              <a:pPr algn="ctr">
                <a:spcBef>
                  <a:spcPct val="50000"/>
                </a:spcBef>
              </a:pPr>
              <a:r>
                <a:rPr lang="zh-CN" altLang="en-US" b="1" dirty="0">
                  <a:latin typeface="黑体" panose="02010609060101010101" pitchFamily="2" charset="-122"/>
                </a:rPr>
                <a:t>（</a:t>
              </a:r>
              <a:r>
                <a:rPr lang="en-US" altLang="zh-CN" b="1" dirty="0">
                  <a:latin typeface="黑体" panose="02010609060101010101" pitchFamily="2" charset="-122"/>
                </a:rPr>
                <a:t>4</a:t>
              </a:r>
              <a:r>
                <a:rPr lang="zh-CN" altLang="en-US" b="1" dirty="0">
                  <a:latin typeface="黑体" panose="02010609060101010101" pitchFamily="2" charset="-122"/>
                </a:rPr>
                <a:t>）</a:t>
              </a:r>
              <a:endParaRPr lang="zh-CN" altLang="en-US" b="1" dirty="0">
                <a:latin typeface="黑体" panose="02010609060101010101" pitchFamily="2" charset="-122"/>
              </a:endParaRPr>
            </a:p>
          </p:txBody>
        </p:sp>
        <p:sp>
          <p:nvSpPr>
            <p:cNvPr id="23577" name="Text Box 18"/>
            <p:cNvSpPr txBox="1"/>
            <p:nvPr/>
          </p:nvSpPr>
          <p:spPr>
            <a:xfrm>
              <a:off x="7524328" y="1844824"/>
              <a:ext cx="830677" cy="400110"/>
            </a:xfrm>
            <a:prstGeom prst="rect">
              <a:avLst/>
            </a:prstGeom>
            <a:noFill/>
            <a:ln w="9525">
              <a:noFill/>
            </a:ln>
          </p:spPr>
          <p:txBody>
            <a:bodyPr wrap="none">
              <a:spAutoFit/>
            </a:bodyPr>
            <a:p>
              <a:pPr algn="ctr">
                <a:spcBef>
                  <a:spcPct val="50000"/>
                </a:spcBef>
              </a:pPr>
              <a:r>
                <a:rPr lang="zh-CN" altLang="en-US" b="1" dirty="0">
                  <a:latin typeface="黑体" panose="02010609060101010101" pitchFamily="2" charset="-122"/>
                </a:rPr>
                <a:t>（</a:t>
              </a:r>
              <a:r>
                <a:rPr lang="en-US" altLang="zh-CN" b="1" dirty="0">
                  <a:latin typeface="黑体" panose="02010609060101010101" pitchFamily="2" charset="-122"/>
                </a:rPr>
                <a:t>5</a:t>
              </a:r>
              <a:r>
                <a:rPr lang="zh-CN" altLang="en-US" b="1" dirty="0">
                  <a:latin typeface="黑体" panose="02010609060101010101" pitchFamily="2" charset="-122"/>
                </a:rPr>
                <a:t>）</a:t>
              </a:r>
              <a:endParaRPr lang="zh-CN" altLang="en-US" b="1" dirty="0">
                <a:latin typeface="黑体" panose="02010609060101010101" pitchFamily="2" charset="-122"/>
              </a:endParaRPr>
            </a:p>
          </p:txBody>
        </p:sp>
        <p:sp>
          <p:nvSpPr>
            <p:cNvPr id="23578" name="Text Box 18"/>
            <p:cNvSpPr txBox="1"/>
            <p:nvPr/>
          </p:nvSpPr>
          <p:spPr>
            <a:xfrm>
              <a:off x="755576" y="1844824"/>
              <a:ext cx="830677" cy="400110"/>
            </a:xfrm>
            <a:prstGeom prst="rect">
              <a:avLst/>
            </a:prstGeom>
            <a:noFill/>
            <a:ln w="9525">
              <a:noFill/>
            </a:ln>
          </p:spPr>
          <p:txBody>
            <a:bodyPr wrap="none">
              <a:spAutoFit/>
            </a:bodyPr>
            <a:p>
              <a:pPr algn="ctr">
                <a:spcBef>
                  <a:spcPct val="50000"/>
                </a:spcBef>
              </a:pPr>
              <a:r>
                <a:rPr lang="zh-CN" altLang="en-US" b="1" dirty="0">
                  <a:latin typeface="黑体" panose="02010609060101010101" pitchFamily="2" charset="-122"/>
                </a:rPr>
                <a:t>（</a:t>
              </a:r>
              <a:r>
                <a:rPr lang="en-US" altLang="zh-CN" b="1" dirty="0">
                  <a:latin typeface="黑体" panose="02010609060101010101" pitchFamily="2" charset="-122"/>
                </a:rPr>
                <a:t>1</a:t>
              </a:r>
              <a:r>
                <a:rPr lang="zh-CN" altLang="en-US" b="1" dirty="0">
                  <a:latin typeface="黑体" panose="02010609060101010101" pitchFamily="2" charset="-122"/>
                </a:rPr>
                <a:t>）</a:t>
              </a:r>
              <a:endParaRPr lang="zh-CN" altLang="en-US" b="1" dirty="0">
                <a:latin typeface="黑体" panose="02010609060101010101" pitchFamily="2" charset="-122"/>
              </a:endParaRPr>
            </a:p>
          </p:txBody>
        </p:sp>
        <p:sp>
          <p:nvSpPr>
            <p:cNvPr id="23579" name="Text Box 18"/>
            <p:cNvSpPr txBox="1"/>
            <p:nvPr/>
          </p:nvSpPr>
          <p:spPr>
            <a:xfrm>
              <a:off x="2267744" y="2996953"/>
              <a:ext cx="1296145" cy="1015663"/>
            </a:xfrm>
            <a:prstGeom prst="rect">
              <a:avLst/>
            </a:prstGeom>
            <a:noFill/>
            <a:ln w="9525">
              <a:noFill/>
            </a:ln>
          </p:spPr>
          <p:txBody>
            <a:bodyPr>
              <a:spAutoFit/>
            </a:bodyPr>
            <a:p>
              <a:pPr>
                <a:spcBef>
                  <a:spcPct val="50000"/>
                </a:spcBef>
              </a:pPr>
              <a:r>
                <a:rPr lang="zh-CN" altLang="en-US" b="1" dirty="0">
                  <a:latin typeface="黑体" panose="02010609060101010101" pitchFamily="2" charset="-122"/>
                </a:rPr>
                <a:t>  正确选择和使用拆卸工具</a:t>
              </a:r>
              <a:endParaRPr lang="zh-CN" altLang="en-US" b="1" dirty="0">
                <a:latin typeface="黑体" panose="02010609060101010101" pitchFamily="2" charset="-122"/>
              </a:endParaRPr>
            </a:p>
          </p:txBody>
        </p:sp>
        <p:sp>
          <p:nvSpPr>
            <p:cNvPr id="23580" name="Text Box 18"/>
            <p:cNvSpPr txBox="1"/>
            <p:nvPr/>
          </p:nvSpPr>
          <p:spPr>
            <a:xfrm>
              <a:off x="3923928" y="3068960"/>
              <a:ext cx="1296145" cy="707886"/>
            </a:xfrm>
            <a:prstGeom prst="rect">
              <a:avLst/>
            </a:prstGeom>
            <a:noFill/>
            <a:ln w="9525">
              <a:noFill/>
            </a:ln>
          </p:spPr>
          <p:txBody>
            <a:bodyPr>
              <a:spAutoFit/>
            </a:bodyPr>
            <a:p>
              <a:pPr>
                <a:spcBef>
                  <a:spcPct val="50000"/>
                </a:spcBef>
              </a:pPr>
              <a:r>
                <a:rPr lang="zh-CN" altLang="en-US" b="1" dirty="0">
                  <a:latin typeface="黑体" panose="02010609060101010101" pitchFamily="2" charset="-122"/>
                </a:rPr>
                <a:t>被拆件的有序管理</a:t>
              </a:r>
              <a:r>
                <a:rPr lang="zh-CN" altLang="zh-CN" b="1" dirty="0">
                  <a:latin typeface="黑体" panose="02010609060101010101" pitchFamily="2" charset="-122"/>
                </a:rPr>
                <a:t>。</a:t>
              </a:r>
              <a:endParaRPr lang="zh-CN" altLang="en-US" b="1" dirty="0">
                <a:latin typeface="黑体" panose="02010609060101010101" pitchFamily="2" charset="-122"/>
              </a:endParaRPr>
            </a:p>
          </p:txBody>
        </p:sp>
        <p:sp>
          <p:nvSpPr>
            <p:cNvPr id="23581" name="Text Box 18"/>
            <p:cNvSpPr txBox="1"/>
            <p:nvPr/>
          </p:nvSpPr>
          <p:spPr>
            <a:xfrm>
              <a:off x="5580112" y="3068960"/>
              <a:ext cx="1296145" cy="1631216"/>
            </a:xfrm>
            <a:prstGeom prst="rect">
              <a:avLst/>
            </a:prstGeom>
            <a:noFill/>
            <a:ln w="9525">
              <a:noFill/>
            </a:ln>
          </p:spPr>
          <p:txBody>
            <a:bodyPr>
              <a:spAutoFit/>
            </a:bodyPr>
            <a:p>
              <a:pPr>
                <a:spcBef>
                  <a:spcPct val="50000"/>
                </a:spcBef>
              </a:pPr>
              <a:r>
                <a:rPr lang="zh-CN" altLang="en-US" b="1" dirty="0">
                  <a:latin typeface="黑体" panose="02010609060101010101" pitchFamily="2" charset="-122"/>
                </a:rPr>
                <a:t>  拆卸前应先测量一些必要的尺寸数据</a:t>
              </a:r>
              <a:r>
                <a:rPr lang="zh-CN" altLang="zh-CN" b="1" dirty="0">
                  <a:latin typeface="黑体" panose="02010609060101010101" pitchFamily="2" charset="-122"/>
                </a:rPr>
                <a:t>。</a:t>
              </a:r>
              <a:endParaRPr lang="zh-CN" altLang="en-US" b="1" dirty="0">
                <a:latin typeface="黑体" panose="02010609060101010101" pitchFamily="2" charset="-122"/>
              </a:endParaRPr>
            </a:p>
          </p:txBody>
        </p:sp>
        <p:sp>
          <p:nvSpPr>
            <p:cNvPr id="23582" name="Text Box 18"/>
            <p:cNvSpPr txBox="1"/>
            <p:nvPr/>
          </p:nvSpPr>
          <p:spPr>
            <a:xfrm>
              <a:off x="7236296" y="3140969"/>
              <a:ext cx="1296145" cy="1015663"/>
            </a:xfrm>
            <a:prstGeom prst="rect">
              <a:avLst/>
            </a:prstGeom>
            <a:noFill/>
            <a:ln w="9525">
              <a:noFill/>
            </a:ln>
          </p:spPr>
          <p:txBody>
            <a:bodyPr>
              <a:spAutoFit/>
            </a:bodyPr>
            <a:p>
              <a:pPr>
                <a:spcBef>
                  <a:spcPct val="50000"/>
                </a:spcBef>
              </a:pPr>
              <a:r>
                <a:rPr lang="zh-CN" altLang="en-US" b="1" dirty="0">
                  <a:latin typeface="黑体" panose="02010609060101010101" pitchFamily="2" charset="-122"/>
                </a:rPr>
                <a:t>  制定周密拆卸顺序</a:t>
              </a:r>
              <a:r>
                <a:rPr lang="zh-CN" altLang="zh-CN" b="1" dirty="0">
                  <a:latin typeface="黑体" panose="02010609060101010101" pitchFamily="2" charset="-122"/>
                </a:rPr>
                <a:t>。</a:t>
              </a:r>
              <a:endParaRPr lang="zh-CN" altLang="en-US" b="1" dirty="0">
                <a:latin typeface="黑体" panose="02010609060101010101" pitchFamily="2" charset="-122"/>
              </a:endParaRPr>
            </a:p>
          </p:txBody>
        </p:sp>
      </p:grpSp>
      <p:grpSp>
        <p:nvGrpSpPr>
          <p:cNvPr id="3" name="Group 6"/>
          <p:cNvGrpSpPr/>
          <p:nvPr/>
        </p:nvGrpSpPr>
        <p:grpSpPr bwMode="auto">
          <a:xfrm>
            <a:off x="5148039" y="918133"/>
            <a:ext cx="3141418" cy="555229"/>
            <a:chOff x="0" y="116"/>
            <a:chExt cx="7474" cy="787"/>
          </a:xfrm>
          <a:solidFill>
            <a:schemeClr val="tx2">
              <a:lumMod val="40000"/>
              <a:lumOff val="60000"/>
            </a:schemeClr>
          </a:solidFill>
        </p:grpSpPr>
        <p:sp>
          <p:nvSpPr>
            <p:cNvPr id="10" name="AutoShape 7"/>
            <p:cNvSpPr>
              <a:spLocks noChangeArrowheads="1"/>
            </p:cNvSpPr>
            <p:nvPr>
              <p:custDataLst>
                <p:tags r:id="rId1"/>
              </p:custDataLst>
            </p:nvPr>
          </p:nvSpPr>
          <p:spPr bwMode="auto">
            <a:xfrm>
              <a:off x="0" y="116"/>
              <a:ext cx="6950"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Text Box 8"/>
            <p:cNvSpPr txBox="1">
              <a:spLocks noChangeArrowheads="1"/>
            </p:cNvSpPr>
            <p:nvPr>
              <p:custDataLst>
                <p:tags r:id="rId2"/>
              </p:custDataLst>
            </p:nvPr>
          </p:nvSpPr>
          <p:spPr bwMode="auto">
            <a:xfrm>
              <a:off x="162" y="225"/>
              <a:ext cx="7312"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零部件拆卸的注意事项</a:t>
              </a:r>
              <a:endPar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sp>
        <p:nvSpPr>
          <p:cNvPr id="22530" name="Rectangle 2"/>
          <p:cNvSpPr/>
          <p:nvPr>
            <p:custDataLst>
              <p:tags r:id="rId3"/>
            </p:custDataLst>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二、零部件的拆装</a:t>
            </a:r>
            <a:endParaRPr lang="zh-CN" altLang="zh-CN" sz="2400" dirty="0">
              <a:solidFill>
                <a:srgbClr val="0000FF"/>
              </a:solidFill>
              <a:latin typeface="黑体" panose="02010609060101010101" pitchFamily="2" charset="-122"/>
            </a:endParaRPr>
          </a:p>
        </p:txBody>
      </p:sp>
      <p:grpSp>
        <p:nvGrpSpPr>
          <p:cNvPr id="5" name="组合 4"/>
          <p:cNvGrpSpPr/>
          <p:nvPr/>
        </p:nvGrpSpPr>
        <p:grpSpPr>
          <a:xfrm>
            <a:off x="1548130" y="50165"/>
            <a:ext cx="6047740" cy="586740"/>
            <a:chOff x="2438" y="79"/>
            <a:chExt cx="9524" cy="924"/>
          </a:xfrm>
        </p:grpSpPr>
        <p:sp>
          <p:nvSpPr>
            <p:cNvPr id="6" name="Rectangle 4"/>
            <p:cNvSpPr>
              <a:spLocks noChangeAspect="1" noChangeArrowheads="1"/>
            </p:cNvSpPr>
            <p:nvPr>
              <p:custDataLst>
                <p:tags r:id="rId4"/>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6"/>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7"/>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8"/>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custDataLst>
              <p:tags r:id="rId1"/>
            </p:custDataLst>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二、零部件的拆装</a:t>
            </a:r>
            <a:endParaRPr lang="zh-CN" altLang="zh-CN" sz="2400" dirty="0">
              <a:solidFill>
                <a:srgbClr val="0000FF"/>
              </a:solidFill>
              <a:latin typeface="黑体" panose="02010609060101010101" pitchFamily="2" charset="-122"/>
            </a:endParaRPr>
          </a:p>
        </p:txBody>
      </p:sp>
      <p:grpSp>
        <p:nvGrpSpPr>
          <p:cNvPr id="3" name="Group 6"/>
          <p:cNvGrpSpPr/>
          <p:nvPr/>
        </p:nvGrpSpPr>
        <p:grpSpPr bwMode="auto">
          <a:xfrm>
            <a:off x="5148039" y="918133"/>
            <a:ext cx="3141418" cy="555229"/>
            <a:chOff x="0" y="116"/>
            <a:chExt cx="7474" cy="787"/>
          </a:xfrm>
          <a:solidFill>
            <a:schemeClr val="tx2">
              <a:lumMod val="40000"/>
              <a:lumOff val="60000"/>
            </a:schemeClr>
          </a:solidFill>
        </p:grpSpPr>
        <p:sp>
          <p:nvSpPr>
            <p:cNvPr id="10" name="AutoShape 7"/>
            <p:cNvSpPr>
              <a:spLocks noChangeArrowheads="1"/>
            </p:cNvSpPr>
            <p:nvPr>
              <p:custDataLst>
                <p:tags r:id="rId2"/>
              </p:custDataLst>
            </p:nvPr>
          </p:nvSpPr>
          <p:spPr bwMode="auto">
            <a:xfrm>
              <a:off x="0" y="116"/>
              <a:ext cx="6950"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Text Box 8"/>
            <p:cNvSpPr txBox="1">
              <a:spLocks noChangeArrowheads="1"/>
            </p:cNvSpPr>
            <p:nvPr>
              <p:custDataLst>
                <p:tags r:id="rId3"/>
              </p:custDataLst>
            </p:nvPr>
          </p:nvSpPr>
          <p:spPr bwMode="auto">
            <a:xfrm>
              <a:off x="162" y="225"/>
              <a:ext cx="7312"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常用拆卸工具</a:t>
              </a:r>
              <a:endPar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pic>
        <p:nvPicPr>
          <p:cNvPr id="5" name="图片 4"/>
          <p:cNvPicPr>
            <a:picLocks noChangeAspect="1"/>
          </p:cNvPicPr>
          <p:nvPr>
            <p:custDataLst>
              <p:tags r:id="rId4"/>
            </p:custDataLst>
          </p:nvPr>
        </p:nvPicPr>
        <p:blipFill>
          <a:blip r:embed="rId5"/>
          <a:stretch>
            <a:fillRect/>
          </a:stretch>
        </p:blipFill>
        <p:spPr>
          <a:xfrm>
            <a:off x="1187450" y="1772920"/>
            <a:ext cx="5962650" cy="990600"/>
          </a:xfrm>
          <a:prstGeom prst="rect">
            <a:avLst/>
          </a:prstGeom>
        </p:spPr>
      </p:pic>
      <p:pic>
        <p:nvPicPr>
          <p:cNvPr id="6" name="图片 5"/>
          <p:cNvPicPr>
            <a:picLocks noChangeAspect="1"/>
          </p:cNvPicPr>
          <p:nvPr>
            <p:custDataLst>
              <p:tags r:id="rId6"/>
            </p:custDataLst>
          </p:nvPr>
        </p:nvPicPr>
        <p:blipFill>
          <a:blip r:embed="rId7"/>
          <a:stretch>
            <a:fillRect/>
          </a:stretch>
        </p:blipFill>
        <p:spPr>
          <a:xfrm>
            <a:off x="1187450" y="2708910"/>
            <a:ext cx="6038850" cy="3371850"/>
          </a:xfrm>
          <a:prstGeom prst="rect">
            <a:avLst/>
          </a:prstGeom>
        </p:spPr>
      </p:pic>
      <p:grpSp>
        <p:nvGrpSpPr>
          <p:cNvPr id="7" name="组合 6"/>
          <p:cNvGrpSpPr/>
          <p:nvPr/>
        </p:nvGrpSpPr>
        <p:grpSpPr>
          <a:xfrm>
            <a:off x="1548130" y="50165"/>
            <a:ext cx="6047740" cy="586740"/>
            <a:chOff x="2438" y="79"/>
            <a:chExt cx="9524" cy="924"/>
          </a:xfrm>
        </p:grpSpPr>
        <p:sp>
          <p:nvSpPr>
            <p:cNvPr id="51" name="Rectangle 4"/>
            <p:cNvSpPr>
              <a:spLocks noChangeAspect="1" noChangeArrowheads="1"/>
            </p:cNvSpPr>
            <p:nvPr>
              <p:custDataLst>
                <p:tags r:id="rId8"/>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9"/>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10"/>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11"/>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12"/>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custDataLst>
              <p:tags r:id="rId1"/>
            </p:custDataLst>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二、零部件的拆装</a:t>
            </a:r>
            <a:endParaRPr lang="zh-CN" altLang="zh-CN" sz="2400" dirty="0">
              <a:solidFill>
                <a:srgbClr val="0000FF"/>
              </a:solidFill>
              <a:latin typeface="黑体" panose="02010609060101010101" pitchFamily="2" charset="-122"/>
            </a:endParaRPr>
          </a:p>
        </p:txBody>
      </p:sp>
      <p:grpSp>
        <p:nvGrpSpPr>
          <p:cNvPr id="3" name="Group 6"/>
          <p:cNvGrpSpPr/>
          <p:nvPr/>
        </p:nvGrpSpPr>
        <p:grpSpPr bwMode="auto">
          <a:xfrm>
            <a:off x="5148039" y="918133"/>
            <a:ext cx="3141418" cy="555229"/>
            <a:chOff x="0" y="116"/>
            <a:chExt cx="7474" cy="787"/>
          </a:xfrm>
          <a:solidFill>
            <a:schemeClr val="tx2">
              <a:lumMod val="40000"/>
              <a:lumOff val="60000"/>
            </a:schemeClr>
          </a:solidFill>
        </p:grpSpPr>
        <p:sp>
          <p:nvSpPr>
            <p:cNvPr id="10" name="AutoShape 7"/>
            <p:cNvSpPr>
              <a:spLocks noChangeArrowheads="1"/>
            </p:cNvSpPr>
            <p:nvPr>
              <p:custDataLst>
                <p:tags r:id="rId2"/>
              </p:custDataLst>
            </p:nvPr>
          </p:nvSpPr>
          <p:spPr bwMode="auto">
            <a:xfrm>
              <a:off x="0" y="116"/>
              <a:ext cx="6950"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Text Box 8"/>
            <p:cNvSpPr txBox="1">
              <a:spLocks noChangeArrowheads="1"/>
            </p:cNvSpPr>
            <p:nvPr>
              <p:custDataLst>
                <p:tags r:id="rId3"/>
              </p:custDataLst>
            </p:nvPr>
          </p:nvSpPr>
          <p:spPr bwMode="auto">
            <a:xfrm>
              <a:off x="162" y="225"/>
              <a:ext cx="7312"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常用拆卸工具</a:t>
              </a:r>
              <a:endPar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pic>
        <p:nvPicPr>
          <p:cNvPr id="2" name="图片 1"/>
          <p:cNvPicPr>
            <a:picLocks noChangeAspect="1"/>
          </p:cNvPicPr>
          <p:nvPr>
            <p:custDataLst>
              <p:tags r:id="rId4"/>
            </p:custDataLst>
          </p:nvPr>
        </p:nvPicPr>
        <p:blipFill>
          <a:blip r:embed="rId5"/>
          <a:stretch>
            <a:fillRect/>
          </a:stretch>
        </p:blipFill>
        <p:spPr>
          <a:xfrm>
            <a:off x="877570" y="1844675"/>
            <a:ext cx="7191375" cy="4229735"/>
          </a:xfrm>
          <a:prstGeom prst="rect">
            <a:avLst/>
          </a:prstGeom>
        </p:spPr>
      </p:pic>
      <p:grpSp>
        <p:nvGrpSpPr>
          <p:cNvPr id="7" name="组合 6"/>
          <p:cNvGrpSpPr/>
          <p:nvPr/>
        </p:nvGrpSpPr>
        <p:grpSpPr>
          <a:xfrm>
            <a:off x="1548130" y="50165"/>
            <a:ext cx="6047740" cy="586740"/>
            <a:chOff x="2438" y="79"/>
            <a:chExt cx="9524" cy="924"/>
          </a:xfrm>
        </p:grpSpPr>
        <p:sp>
          <p:nvSpPr>
            <p:cNvPr id="51" name="Rectangle 4"/>
            <p:cNvSpPr>
              <a:spLocks noChangeAspect="1" noChangeArrowheads="1"/>
            </p:cNvSpPr>
            <p:nvPr>
              <p:custDataLst>
                <p:tags r:id="rId6"/>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7"/>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8"/>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9"/>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10"/>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2"/>
          <p:cNvSpPr/>
          <p:nvPr>
            <p:custDataLst>
              <p:tags r:id="rId1"/>
            </p:custDataLst>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二、零部件的拆装</a:t>
            </a:r>
            <a:endParaRPr lang="zh-CN" altLang="zh-CN" sz="2400" dirty="0">
              <a:solidFill>
                <a:srgbClr val="0000FF"/>
              </a:solidFill>
              <a:latin typeface="黑体" panose="02010609060101010101" pitchFamily="2" charset="-122"/>
            </a:endParaRPr>
          </a:p>
        </p:txBody>
      </p:sp>
      <p:grpSp>
        <p:nvGrpSpPr>
          <p:cNvPr id="3" name="Group 6"/>
          <p:cNvGrpSpPr/>
          <p:nvPr/>
        </p:nvGrpSpPr>
        <p:grpSpPr bwMode="auto">
          <a:xfrm>
            <a:off x="5148039" y="918133"/>
            <a:ext cx="3141418" cy="555229"/>
            <a:chOff x="0" y="116"/>
            <a:chExt cx="7474" cy="787"/>
          </a:xfrm>
          <a:solidFill>
            <a:schemeClr val="tx2">
              <a:lumMod val="40000"/>
              <a:lumOff val="60000"/>
            </a:schemeClr>
          </a:solidFill>
        </p:grpSpPr>
        <p:sp>
          <p:nvSpPr>
            <p:cNvPr id="10" name="AutoShape 7"/>
            <p:cNvSpPr>
              <a:spLocks noChangeArrowheads="1"/>
            </p:cNvSpPr>
            <p:nvPr>
              <p:custDataLst>
                <p:tags r:id="rId2"/>
              </p:custDataLst>
            </p:nvPr>
          </p:nvSpPr>
          <p:spPr bwMode="auto">
            <a:xfrm>
              <a:off x="0" y="116"/>
              <a:ext cx="6950"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Text Box 8"/>
            <p:cNvSpPr txBox="1">
              <a:spLocks noChangeArrowheads="1"/>
            </p:cNvSpPr>
            <p:nvPr>
              <p:custDataLst>
                <p:tags r:id="rId3"/>
              </p:custDataLst>
            </p:nvPr>
          </p:nvSpPr>
          <p:spPr bwMode="auto">
            <a:xfrm>
              <a:off x="162" y="225"/>
              <a:ext cx="7312"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常用拆卸工具</a:t>
              </a:r>
              <a:endPar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pic>
        <p:nvPicPr>
          <p:cNvPr id="5" name="图片 4"/>
          <p:cNvPicPr>
            <a:picLocks noChangeAspect="1"/>
          </p:cNvPicPr>
          <p:nvPr>
            <p:custDataLst>
              <p:tags r:id="rId4"/>
            </p:custDataLst>
          </p:nvPr>
        </p:nvPicPr>
        <p:blipFill>
          <a:blip r:embed="rId5"/>
          <a:stretch>
            <a:fillRect/>
          </a:stretch>
        </p:blipFill>
        <p:spPr>
          <a:xfrm>
            <a:off x="692150" y="1557020"/>
            <a:ext cx="6817995" cy="5039360"/>
          </a:xfrm>
          <a:prstGeom prst="rect">
            <a:avLst/>
          </a:prstGeom>
        </p:spPr>
      </p:pic>
      <p:grpSp>
        <p:nvGrpSpPr>
          <p:cNvPr id="6" name="组合 5"/>
          <p:cNvGrpSpPr/>
          <p:nvPr/>
        </p:nvGrpSpPr>
        <p:grpSpPr>
          <a:xfrm>
            <a:off x="1548130" y="50165"/>
            <a:ext cx="6047740" cy="586740"/>
            <a:chOff x="2438" y="79"/>
            <a:chExt cx="9524" cy="924"/>
          </a:xfrm>
        </p:grpSpPr>
        <p:sp>
          <p:nvSpPr>
            <p:cNvPr id="51" name="Rectangle 4"/>
            <p:cNvSpPr>
              <a:spLocks noChangeAspect="1" noChangeArrowheads="1"/>
            </p:cNvSpPr>
            <p:nvPr>
              <p:custDataLst>
                <p:tags r:id="rId6"/>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7"/>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8"/>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9"/>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10"/>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2"/>
          <p:cNvGrpSpPr/>
          <p:nvPr/>
        </p:nvGrpSpPr>
        <p:grpSpPr>
          <a:xfrm>
            <a:off x="1042988" y="1700213"/>
            <a:ext cx="7273925" cy="4176712"/>
            <a:chOff x="0" y="0"/>
            <a:chExt cx="10320" cy="6659"/>
          </a:xfrm>
        </p:grpSpPr>
        <p:sp>
          <p:nvSpPr>
            <p:cNvPr id="27656" name="AutoShape 13"/>
            <p:cNvSpPr/>
            <p:nvPr/>
          </p:nvSpPr>
          <p:spPr>
            <a:xfrm>
              <a:off x="0" y="0"/>
              <a:ext cx="10320" cy="6659"/>
            </a:xfrm>
            <a:prstGeom prst="foldedCorner">
              <a:avLst>
                <a:gd name="adj" fmla="val 12500"/>
              </a:avLst>
            </a:prstGeom>
            <a:solidFill>
              <a:srgbClr val="CCECFF"/>
            </a:solidFill>
            <a:ln w="9525" cap="flat" cmpd="sng">
              <a:solidFill>
                <a:srgbClr val="99CCFF"/>
              </a:solidFill>
              <a:prstDash val="solid"/>
              <a:headEnd type="none" w="med" len="med"/>
              <a:tailEnd type="none" w="med" len="med"/>
            </a:ln>
          </p:spPr>
          <p:txBody>
            <a:bodyPr lIns="180000" tIns="180000" rIns="180000" bIns="180000" anchor="ctr" anchorCtr="0"/>
            <a:p>
              <a:endParaRPr lang="zh-CN" altLang="en-US" dirty="0">
                <a:latin typeface="黑体" panose="02010609060101010101" pitchFamily="2" charset="-122"/>
              </a:endParaRPr>
            </a:p>
          </p:txBody>
        </p:sp>
        <p:sp>
          <p:nvSpPr>
            <p:cNvPr id="27657" name="Text Box 14"/>
            <p:cNvSpPr txBox="1"/>
            <p:nvPr/>
          </p:nvSpPr>
          <p:spPr>
            <a:xfrm>
              <a:off x="389" y="222"/>
              <a:ext cx="9638" cy="5266"/>
            </a:xfrm>
            <a:prstGeom prst="rect">
              <a:avLst/>
            </a:prstGeom>
            <a:noFill/>
            <a:ln w="9525">
              <a:noFill/>
            </a:ln>
          </p:spPr>
          <p:txBody>
            <a:bodyPr>
              <a:spAutoFit/>
            </a:bodyPr>
            <a:p>
              <a:pPr>
                <a:lnSpc>
                  <a:spcPct val="120000"/>
                </a:lnSpc>
              </a:pPr>
              <a:r>
                <a:rPr lang="zh-CN" altLang="en-US" b="1" dirty="0">
                  <a:latin typeface="黑体" panose="02010609060101010101" pitchFamily="2" charset="-122"/>
                </a:rPr>
                <a:t>    拆卸螺纹联接件时，要注意选用合适的开口扳手或一字旋具，尽量不用活扳手。弄清螺纹的旋向之后，按螺纹相反的方向旋转即可拆下。不易拆卸的锈蚀螺纹可采用下列方法。</a:t>
              </a:r>
              <a:endParaRPr lang="zh-CN" altLang="en-US" b="1" dirty="0">
                <a:latin typeface="黑体" panose="02010609060101010101" pitchFamily="2" charset="-122"/>
              </a:endParaRPr>
            </a:p>
            <a:p>
              <a:pPr>
                <a:lnSpc>
                  <a:spcPct val="120000"/>
                </a:lnSpc>
              </a:pPr>
              <a:r>
                <a:rPr lang="zh-CN" altLang="en-US" b="1" dirty="0">
                  <a:latin typeface="黑体" panose="02010609060101010101" pitchFamily="2" charset="-122"/>
                </a:rPr>
                <a:t>  （</a:t>
              </a:r>
              <a:r>
                <a:rPr lang="en-US" altLang="zh-CN" b="1" dirty="0">
                  <a:latin typeface="黑体" panose="02010609060101010101" pitchFamily="2" charset="-122"/>
                </a:rPr>
                <a:t>1</a:t>
              </a:r>
              <a:r>
                <a:rPr lang="zh-CN" altLang="en-US" b="1" dirty="0">
                  <a:latin typeface="黑体" panose="02010609060101010101" pitchFamily="2" charset="-122"/>
                </a:rPr>
                <a:t>）先用煤油润湿或者浸泡螺纹联接处，然后轻击震松四周，再行旋出；不能使用煤油的螺纹联接可以用敲击震松锈层的方法。</a:t>
              </a:r>
              <a:endParaRPr lang="zh-CN" altLang="en-US" b="1" dirty="0">
                <a:latin typeface="黑体" panose="02010609060101010101" pitchFamily="2" charset="-122"/>
              </a:endParaRPr>
            </a:p>
            <a:p>
              <a:pPr>
                <a:lnSpc>
                  <a:spcPct val="120000"/>
                </a:lnSpc>
              </a:pPr>
              <a:r>
                <a:rPr lang="zh-CN" altLang="en-US" b="1" dirty="0">
                  <a:latin typeface="黑体" panose="02010609060101010101" pitchFamily="2" charset="-122"/>
                </a:rPr>
                <a:t>  （</a:t>
              </a:r>
              <a:r>
                <a:rPr lang="en-US" altLang="zh-CN" b="1" dirty="0">
                  <a:latin typeface="黑体" panose="02010609060101010101" pitchFamily="2" charset="-122"/>
                </a:rPr>
                <a:t>2</a:t>
              </a:r>
              <a:r>
                <a:rPr lang="zh-CN" altLang="en-US" b="1" dirty="0">
                  <a:latin typeface="黑体" panose="02010609060101010101" pitchFamily="2" charset="-122"/>
                </a:rPr>
                <a:t>）可以先旋紧四分之一圈，再退出来，反复松、紧，逐步旋出。</a:t>
              </a:r>
              <a:endParaRPr lang="zh-CN" altLang="en-US" b="1" dirty="0">
                <a:latin typeface="黑体" panose="02010609060101010101" pitchFamily="2" charset="-122"/>
              </a:endParaRPr>
            </a:p>
            <a:p>
              <a:pPr>
                <a:lnSpc>
                  <a:spcPct val="120000"/>
                </a:lnSpc>
              </a:pPr>
              <a:r>
                <a:rPr lang="zh-CN" altLang="en-US" b="1" dirty="0">
                  <a:latin typeface="黑体" panose="02010609060101010101" pitchFamily="2" charset="-122"/>
                </a:rPr>
                <a:t>  （</a:t>
              </a:r>
              <a:r>
                <a:rPr lang="en-US" altLang="zh-CN" b="1" dirty="0">
                  <a:latin typeface="黑体" panose="02010609060101010101" pitchFamily="2" charset="-122"/>
                </a:rPr>
                <a:t>3</a:t>
              </a:r>
              <a:r>
                <a:rPr lang="zh-CN" altLang="en-US" b="1" dirty="0">
                  <a:latin typeface="黑体" panose="02010609060101010101" pitchFamily="2" charset="-122"/>
                </a:rPr>
                <a:t>）采用气割或锯断的方法拆卸锈蚀螺纹。</a:t>
              </a:r>
              <a:endParaRPr lang="zh-CN" altLang="en-US" b="1" dirty="0">
                <a:latin typeface="黑体" panose="02010609060101010101" pitchFamily="2" charset="-122"/>
              </a:endParaRPr>
            </a:p>
          </p:txBody>
        </p:sp>
      </p:grpSp>
      <p:grpSp>
        <p:nvGrpSpPr>
          <p:cNvPr id="27652" name="Group 6"/>
          <p:cNvGrpSpPr/>
          <p:nvPr/>
        </p:nvGrpSpPr>
        <p:grpSpPr>
          <a:xfrm>
            <a:off x="6011863" y="836613"/>
            <a:ext cx="2700337"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637"/>
            </a:xfrm>
            <a:prstGeom prst="rect">
              <a:avLst/>
            </a:prstGeom>
            <a:noFill/>
            <a:ln w="9525">
              <a:noFill/>
              <a:miter lim="800000"/>
            </a:ln>
          </p:spPr>
          <p:txBody>
            <a:bodyPr>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螺纹联接的拆卸</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2530" name="Rectangle 2"/>
          <p:cNvSpPr/>
          <p:nvPr>
            <p:custDataLst>
              <p:tags r:id="rId1"/>
            </p:custDataLst>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二、零部件的拆装</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548130" y="50165"/>
            <a:ext cx="6047740" cy="586740"/>
            <a:chOff x="2438" y="79"/>
            <a:chExt cx="9524" cy="924"/>
          </a:xfrm>
        </p:grpSpPr>
        <p:sp>
          <p:nvSpPr>
            <p:cNvPr id="51" name="Rectangle 4"/>
            <p:cNvSpPr>
              <a:spLocks noChangeAspect="1" noChangeArrowheads="1"/>
            </p:cNvSpPr>
            <p:nvPr>
              <p:custDataLst>
                <p:tags r:id="rId2"/>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5"/>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6"/>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4" name="Group 6"/>
          <p:cNvGrpSpPr/>
          <p:nvPr/>
        </p:nvGrpSpPr>
        <p:grpSpPr>
          <a:xfrm>
            <a:off x="250825" y="765175"/>
            <a:ext cx="2700338"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638"/>
            </a:xfrm>
            <a:prstGeom prst="rect">
              <a:avLst/>
            </a:prstGeom>
            <a:noFill/>
            <a:ln w="9525">
              <a:noFill/>
              <a:miter lim="800000"/>
            </a:ln>
          </p:spPr>
          <p:txBody>
            <a:bodyPr>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断头螺栓的拆卸</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3" name="Group 11"/>
          <p:cNvGrpSpPr/>
          <p:nvPr/>
        </p:nvGrpSpPr>
        <p:grpSpPr>
          <a:xfrm>
            <a:off x="1355725" y="1916113"/>
            <a:ext cx="6432550" cy="4668837"/>
            <a:chOff x="642" y="1212"/>
            <a:chExt cx="4541" cy="3537"/>
          </a:xfrm>
        </p:grpSpPr>
        <p:grpSp>
          <p:nvGrpSpPr>
            <p:cNvPr id="28677" name="Group 2"/>
            <p:cNvGrpSpPr/>
            <p:nvPr/>
          </p:nvGrpSpPr>
          <p:grpSpPr>
            <a:xfrm>
              <a:off x="642" y="1212"/>
              <a:ext cx="1894" cy="2902"/>
              <a:chOff x="2276" y="1082"/>
              <a:chExt cx="1894" cy="2902"/>
            </a:xfrm>
          </p:grpSpPr>
          <p:sp>
            <p:nvSpPr>
              <p:cNvPr id="28684" name="AutoShape 3"/>
              <p:cNvSpPr/>
              <p:nvPr/>
            </p:nvSpPr>
            <p:spPr>
              <a:xfrm>
                <a:off x="2276" y="1082"/>
                <a:ext cx="1894" cy="2902"/>
              </a:xfrm>
              <a:prstGeom prst="roundRect">
                <a:avLst>
                  <a:gd name="adj" fmla="val 16667"/>
                </a:avLst>
              </a:prstGeom>
              <a:gradFill rotWithShape="0">
                <a:gsLst>
                  <a:gs pos="0">
                    <a:schemeClr val="hlink"/>
                  </a:gs>
                  <a:gs pos="100000">
                    <a:srgbClr val="0000FF"/>
                  </a:gs>
                </a:gsLst>
                <a:lin ang="2700000" scaled="1"/>
                <a:tileRect/>
              </a:gradFill>
              <a:ln w="9525">
                <a:noFill/>
              </a:ln>
            </p:spPr>
            <p:txBody>
              <a:bodyPr wrap="none" anchor="ctr" anchorCtr="0"/>
              <a:p>
                <a:endParaRPr lang="zh-CN" altLang="zh-CN" dirty="0">
                  <a:latin typeface="黑体" panose="02010609060101010101" pitchFamily="2" charset="-122"/>
                </a:endParaRPr>
              </a:p>
            </p:txBody>
          </p:sp>
          <p:sp>
            <p:nvSpPr>
              <p:cNvPr id="28685" name="AutoShape 4"/>
              <p:cNvSpPr/>
              <p:nvPr/>
            </p:nvSpPr>
            <p:spPr>
              <a:xfrm>
                <a:off x="2350" y="1162"/>
                <a:ext cx="1737" cy="2736"/>
              </a:xfrm>
              <a:prstGeom prst="roundRect">
                <a:avLst>
                  <a:gd name="adj" fmla="val 16667"/>
                </a:avLst>
              </a:prstGeom>
              <a:gradFill rotWithShape="0">
                <a:gsLst>
                  <a:gs pos="0">
                    <a:srgbClr val="0000FF"/>
                  </a:gs>
                  <a:gs pos="100000">
                    <a:schemeClr val="hlink"/>
                  </a:gs>
                </a:gsLst>
                <a:lin ang="2700000" scaled="1"/>
                <a:tileRect/>
              </a:gradFill>
              <a:ln w="9525">
                <a:noFill/>
              </a:ln>
            </p:spPr>
            <p:txBody>
              <a:bodyPr wrap="none" anchor="ctr" anchorCtr="0"/>
              <a:p>
                <a:endParaRPr lang="zh-CN" altLang="zh-CN" dirty="0">
                  <a:latin typeface="黑体" panose="02010609060101010101" pitchFamily="2" charset="-122"/>
                </a:endParaRPr>
              </a:p>
            </p:txBody>
          </p:sp>
        </p:grpSp>
        <p:sp>
          <p:nvSpPr>
            <p:cNvPr id="28678" name="AutoShape 5"/>
            <p:cNvSpPr/>
            <p:nvPr/>
          </p:nvSpPr>
          <p:spPr>
            <a:xfrm rot="-5400000">
              <a:off x="2643" y="2225"/>
              <a:ext cx="590" cy="348"/>
            </a:xfrm>
            <a:prstGeom prst="downArrow">
              <a:avLst>
                <a:gd name="adj1" fmla="val 50000"/>
                <a:gd name="adj2" fmla="val 25000"/>
              </a:avLst>
            </a:prstGeom>
            <a:solidFill>
              <a:schemeClr val="tx2"/>
            </a:solidFill>
            <a:ln w="9525">
              <a:noFill/>
            </a:ln>
          </p:spPr>
          <p:txBody>
            <a:bodyPr wrap="none" anchor="ctr" anchorCtr="0"/>
            <a:p>
              <a:endParaRPr lang="zh-CN" altLang="zh-CN" dirty="0">
                <a:latin typeface="黑体" panose="02010609060101010101" pitchFamily="2" charset="-122"/>
              </a:endParaRPr>
            </a:p>
          </p:txBody>
        </p:sp>
        <p:sp>
          <p:nvSpPr>
            <p:cNvPr id="28679" name="Text Box 6"/>
            <p:cNvSpPr txBox="1"/>
            <p:nvPr/>
          </p:nvSpPr>
          <p:spPr>
            <a:xfrm>
              <a:off x="828" y="1322"/>
              <a:ext cx="1536" cy="3427"/>
            </a:xfrm>
            <a:prstGeom prst="rect">
              <a:avLst/>
            </a:prstGeom>
            <a:noFill/>
            <a:ln w="9525">
              <a:noFill/>
            </a:ln>
          </p:spPr>
          <p:txBody>
            <a:bodyPr>
              <a:spAutoFit/>
            </a:bodyPr>
            <a:p>
              <a:pPr latinLnBrk="1"/>
              <a:r>
                <a:rPr lang="en-US" altLang="zh-CN" dirty="0">
                  <a:solidFill>
                    <a:schemeClr val="bg1"/>
                  </a:solidFill>
                  <a:latin typeface="黑体" panose="02010609060101010101" pitchFamily="2" charset="-122"/>
                </a:rPr>
                <a:t>  </a:t>
              </a:r>
              <a:r>
                <a:rPr lang="zh-CN" altLang="zh-CN" dirty="0">
                  <a:solidFill>
                    <a:schemeClr val="bg1"/>
                  </a:solidFill>
                  <a:latin typeface="黑体" panose="02010609060101010101" pitchFamily="2" charset="-122"/>
                </a:rPr>
                <a:t>（</a:t>
              </a:r>
              <a:r>
                <a:rPr lang="en-US" altLang="zh-CN" dirty="0">
                  <a:solidFill>
                    <a:schemeClr val="bg1"/>
                  </a:solidFill>
                  <a:latin typeface="黑体" panose="02010609060101010101" pitchFamily="2" charset="-122"/>
                </a:rPr>
                <a:t>1</a:t>
              </a:r>
              <a:r>
                <a:rPr lang="zh-CN" altLang="zh-CN" dirty="0">
                  <a:solidFill>
                    <a:schemeClr val="bg1"/>
                  </a:solidFill>
                  <a:latin typeface="黑体" panose="02010609060101010101" pitchFamily="2" charset="-122"/>
                </a:rPr>
                <a:t>）螺钉断头有一部分露在外面时，可以用钢锯在断头上端面锯出一个过螺钉中心线的沟槽或加焊一个螺母，然后用工具将其旋出。断头螺钉较粗时，可以用錾子沿圆周剔出。</a:t>
              </a:r>
              <a:r>
                <a:rPr lang="en-US" altLang="ko-KR" sz="1400" dirty="0">
                  <a:solidFill>
                    <a:schemeClr val="bg1"/>
                  </a:solidFill>
                  <a:latin typeface="Verdana" panose="020B0604030504040204" pitchFamily="34" charset="0"/>
                  <a:ea typeface="Gulim" pitchFamily="34" charset="-127"/>
                </a:rPr>
                <a:t> </a:t>
              </a:r>
              <a:endParaRPr lang="en-US" altLang="ko-KR" sz="1400" dirty="0">
                <a:solidFill>
                  <a:schemeClr val="bg1"/>
                </a:solidFill>
                <a:latin typeface="Verdana" panose="020B0604030504040204" pitchFamily="34" charset="0"/>
                <a:ea typeface="Gulim" pitchFamily="34" charset="-127"/>
              </a:endParaRPr>
            </a:p>
            <a:p>
              <a:pPr algn="ctr" latinLnBrk="1"/>
              <a:endParaRPr lang="en-US" altLang="ko-KR" dirty="0">
                <a:solidFill>
                  <a:schemeClr val="bg1"/>
                </a:solidFill>
                <a:latin typeface="黑体" panose="02010609060101010101" pitchFamily="2" charset="-122"/>
                <a:ea typeface="Gulim" pitchFamily="34" charset="-127"/>
              </a:endParaRPr>
            </a:p>
            <a:p>
              <a:pPr algn="ctr" latinLnBrk="1"/>
              <a:endParaRPr lang="en-US" altLang="ko-KR" dirty="0">
                <a:solidFill>
                  <a:schemeClr val="bg1"/>
                </a:solidFill>
                <a:latin typeface="黑体" panose="02010609060101010101" pitchFamily="2" charset="-122"/>
                <a:ea typeface="Gulim" pitchFamily="34" charset="-127"/>
              </a:endParaRPr>
            </a:p>
            <a:p>
              <a:pPr algn="ctr" latinLnBrk="1"/>
              <a:r>
                <a:rPr lang="en-US" altLang="ko-KR" sz="1400" dirty="0">
                  <a:solidFill>
                    <a:schemeClr val="bg1"/>
                  </a:solidFill>
                  <a:latin typeface="Verdana" panose="020B0604030504040204" pitchFamily="34" charset="0"/>
                  <a:ea typeface="Gulim" pitchFamily="34" charset="-127"/>
                </a:rPr>
                <a:t> </a:t>
              </a:r>
              <a:endParaRPr lang="en-US" altLang="ko-KR" sz="1400" dirty="0">
                <a:solidFill>
                  <a:schemeClr val="bg1"/>
                </a:solidFill>
                <a:latin typeface="Verdana" panose="020B0604030504040204" pitchFamily="34" charset="0"/>
                <a:ea typeface="Gulim" pitchFamily="34" charset="-127"/>
              </a:endParaRPr>
            </a:p>
            <a:p>
              <a:pPr algn="ctr" latinLnBrk="1"/>
              <a:endParaRPr lang="en-US" altLang="ko-KR" sz="1400" dirty="0">
                <a:solidFill>
                  <a:schemeClr val="bg1"/>
                </a:solidFill>
                <a:latin typeface="Verdana" panose="020B0604030504040204" pitchFamily="34" charset="0"/>
                <a:ea typeface="Gulim" pitchFamily="34" charset="-127"/>
              </a:endParaRPr>
            </a:p>
          </p:txBody>
        </p:sp>
        <p:grpSp>
          <p:nvGrpSpPr>
            <p:cNvPr id="28680" name="Group 7"/>
            <p:cNvGrpSpPr/>
            <p:nvPr/>
          </p:nvGrpSpPr>
          <p:grpSpPr>
            <a:xfrm>
              <a:off x="3289" y="1212"/>
              <a:ext cx="1894" cy="2902"/>
              <a:chOff x="2276" y="1082"/>
              <a:chExt cx="1894" cy="2902"/>
            </a:xfrm>
          </p:grpSpPr>
          <p:sp>
            <p:nvSpPr>
              <p:cNvPr id="28682" name="AutoShape 8"/>
              <p:cNvSpPr/>
              <p:nvPr/>
            </p:nvSpPr>
            <p:spPr>
              <a:xfrm>
                <a:off x="2276" y="1082"/>
                <a:ext cx="1894" cy="2902"/>
              </a:xfrm>
              <a:prstGeom prst="roundRect">
                <a:avLst>
                  <a:gd name="adj" fmla="val 16667"/>
                </a:avLst>
              </a:prstGeom>
              <a:gradFill rotWithShape="0">
                <a:gsLst>
                  <a:gs pos="0">
                    <a:schemeClr val="hlink"/>
                  </a:gs>
                  <a:gs pos="100000">
                    <a:srgbClr val="0000FF"/>
                  </a:gs>
                </a:gsLst>
                <a:lin ang="2700000" scaled="1"/>
                <a:tileRect/>
              </a:gradFill>
              <a:ln w="9525">
                <a:noFill/>
              </a:ln>
            </p:spPr>
            <p:txBody>
              <a:bodyPr wrap="none" anchor="ctr" anchorCtr="0"/>
              <a:p>
                <a:endParaRPr lang="zh-CN" altLang="zh-CN" dirty="0">
                  <a:latin typeface="黑体" panose="02010609060101010101" pitchFamily="2" charset="-122"/>
                </a:endParaRPr>
              </a:p>
            </p:txBody>
          </p:sp>
          <p:sp>
            <p:nvSpPr>
              <p:cNvPr id="28683" name="AutoShape 9"/>
              <p:cNvSpPr/>
              <p:nvPr/>
            </p:nvSpPr>
            <p:spPr>
              <a:xfrm>
                <a:off x="2350" y="1162"/>
                <a:ext cx="1737" cy="2736"/>
              </a:xfrm>
              <a:prstGeom prst="roundRect">
                <a:avLst>
                  <a:gd name="adj" fmla="val 16667"/>
                </a:avLst>
              </a:prstGeom>
              <a:gradFill rotWithShape="0">
                <a:gsLst>
                  <a:gs pos="0">
                    <a:srgbClr val="0000FF"/>
                  </a:gs>
                  <a:gs pos="100000">
                    <a:schemeClr val="hlink"/>
                  </a:gs>
                </a:gsLst>
                <a:lin ang="2700000" scaled="1"/>
                <a:tileRect/>
              </a:gradFill>
              <a:ln w="9525">
                <a:noFill/>
              </a:ln>
            </p:spPr>
            <p:txBody>
              <a:bodyPr wrap="none" anchor="ctr" anchorCtr="0"/>
              <a:p>
                <a:endParaRPr lang="zh-CN" altLang="zh-CN" dirty="0">
                  <a:latin typeface="黑体" panose="02010609060101010101" pitchFamily="2" charset="-122"/>
                </a:endParaRPr>
              </a:p>
            </p:txBody>
          </p:sp>
        </p:grpSp>
        <p:sp>
          <p:nvSpPr>
            <p:cNvPr id="28681" name="Text Box 10"/>
            <p:cNvSpPr txBox="1"/>
            <p:nvPr/>
          </p:nvSpPr>
          <p:spPr>
            <a:xfrm>
              <a:off x="3466" y="1432"/>
              <a:ext cx="1535" cy="3194"/>
            </a:xfrm>
            <a:prstGeom prst="rect">
              <a:avLst/>
            </a:prstGeom>
            <a:noFill/>
            <a:ln w="9525">
              <a:noFill/>
            </a:ln>
          </p:spPr>
          <p:txBody>
            <a:bodyPr>
              <a:spAutoFit/>
            </a:bodyPr>
            <a:p>
              <a:pPr latinLnBrk="1"/>
              <a:r>
                <a:rPr lang="en-US" altLang="zh-CN" dirty="0">
                  <a:solidFill>
                    <a:schemeClr val="bg1"/>
                  </a:solidFill>
                  <a:latin typeface="黑体" panose="02010609060101010101" pitchFamily="2" charset="-122"/>
                </a:rPr>
                <a:t>  </a:t>
              </a:r>
              <a:r>
                <a:rPr lang="zh-CN" altLang="zh-CN" dirty="0">
                  <a:solidFill>
                    <a:schemeClr val="bg1"/>
                  </a:solidFill>
                  <a:latin typeface="黑体" panose="02010609060101010101" pitchFamily="2" charset="-122"/>
                </a:rPr>
                <a:t>（</a:t>
              </a:r>
              <a:r>
                <a:rPr lang="en-US" altLang="zh-CN" dirty="0">
                  <a:solidFill>
                    <a:schemeClr val="bg1"/>
                  </a:solidFill>
                  <a:latin typeface="黑体" panose="02010609060101010101" pitchFamily="2" charset="-122"/>
                </a:rPr>
                <a:t>2</a:t>
              </a:r>
              <a:r>
                <a:rPr lang="zh-CN" altLang="zh-CN" dirty="0">
                  <a:solidFill>
                    <a:schemeClr val="bg1"/>
                  </a:solidFill>
                  <a:latin typeface="黑体" panose="02010609060101010101" pitchFamily="2" charset="-122"/>
                </a:rPr>
                <a:t>）螺钉断在螺孔里面时，可以在螺钉中心钻孔，打入多角淬火钢杆将螺钉旋出。也可以在新钻孔处攻入反向螺纹，拧入反向螺钉将断头螺钉旋出。</a:t>
              </a:r>
              <a:r>
                <a:rPr lang="en-US" altLang="ko-KR" sz="1400" dirty="0">
                  <a:solidFill>
                    <a:schemeClr val="bg1"/>
                  </a:solidFill>
                  <a:latin typeface="Verdana" panose="020B0604030504040204" pitchFamily="34" charset="0"/>
                  <a:ea typeface="Gulim" pitchFamily="34" charset="-127"/>
                </a:rPr>
                <a:t> </a:t>
              </a:r>
              <a:endParaRPr lang="en-US" altLang="ko-KR" sz="1400" dirty="0">
                <a:solidFill>
                  <a:schemeClr val="bg1"/>
                </a:solidFill>
                <a:latin typeface="Verdana" panose="020B0604030504040204" pitchFamily="34" charset="0"/>
                <a:ea typeface="Gulim" pitchFamily="34" charset="-127"/>
              </a:endParaRPr>
            </a:p>
            <a:p>
              <a:pPr algn="ctr" latinLnBrk="1"/>
              <a:endParaRPr lang="en-US" altLang="ko-KR" dirty="0">
                <a:solidFill>
                  <a:schemeClr val="bg1"/>
                </a:solidFill>
                <a:latin typeface="黑体" panose="02010609060101010101" pitchFamily="2" charset="-122"/>
                <a:ea typeface="Gulim" pitchFamily="34" charset="-127"/>
              </a:endParaRPr>
            </a:p>
            <a:p>
              <a:pPr algn="ctr" latinLnBrk="1"/>
              <a:endParaRPr lang="en-US" altLang="ko-KR" dirty="0">
                <a:solidFill>
                  <a:schemeClr val="bg1"/>
                </a:solidFill>
                <a:latin typeface="黑体" panose="02010609060101010101" pitchFamily="2" charset="-122"/>
                <a:ea typeface="Gulim" pitchFamily="34" charset="-127"/>
              </a:endParaRPr>
            </a:p>
            <a:p>
              <a:pPr algn="ctr" latinLnBrk="1"/>
              <a:r>
                <a:rPr lang="en-US" altLang="ko-KR" sz="1400" dirty="0">
                  <a:solidFill>
                    <a:schemeClr val="bg1"/>
                  </a:solidFill>
                  <a:latin typeface="Verdana" panose="020B0604030504040204" pitchFamily="34" charset="0"/>
                  <a:ea typeface="Gulim" pitchFamily="34" charset="-127"/>
                </a:rPr>
                <a:t> </a:t>
              </a:r>
              <a:endParaRPr lang="en-US" altLang="ko-KR" sz="1400" dirty="0">
                <a:solidFill>
                  <a:schemeClr val="bg1"/>
                </a:solidFill>
                <a:latin typeface="Verdana" panose="020B0604030504040204" pitchFamily="34" charset="0"/>
                <a:ea typeface="Gulim" pitchFamily="34" charset="-127"/>
              </a:endParaRPr>
            </a:p>
            <a:p>
              <a:pPr algn="ctr" latinLnBrk="1"/>
              <a:endParaRPr lang="en-US" altLang="ko-KR" sz="1400" dirty="0">
                <a:solidFill>
                  <a:schemeClr val="bg1"/>
                </a:solidFill>
                <a:latin typeface="Verdana" panose="020B0604030504040204" pitchFamily="34" charset="0"/>
                <a:ea typeface="Gulim" pitchFamily="34" charset="-127"/>
              </a:endParaRPr>
            </a:p>
          </p:txBody>
        </p:sp>
      </p:grpSp>
      <p:grpSp>
        <p:nvGrpSpPr>
          <p:cNvPr id="2" name="组合 1"/>
          <p:cNvGrpSpPr/>
          <p:nvPr/>
        </p:nvGrpSpPr>
        <p:grpSpPr>
          <a:xfrm>
            <a:off x="1548130" y="50165"/>
            <a:ext cx="6047740" cy="586740"/>
            <a:chOff x="2438" y="79"/>
            <a:chExt cx="9524" cy="924"/>
          </a:xfrm>
        </p:grpSpPr>
        <p:sp>
          <p:nvSpPr>
            <p:cNvPr id="51"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5"/>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698" name="Group 6"/>
          <p:cNvGrpSpPr/>
          <p:nvPr/>
        </p:nvGrpSpPr>
        <p:grpSpPr>
          <a:xfrm>
            <a:off x="250825" y="836613"/>
            <a:ext cx="1873250" cy="647700"/>
            <a:chOff x="0" y="0"/>
            <a:chExt cx="3907" cy="1020"/>
          </a:xfrm>
        </p:grpSpPr>
        <p:sp>
          <p:nvSpPr>
            <p:cNvPr id="11" name="AutoShape 7"/>
            <p:cNvSpPr>
              <a:spLocks noChangeArrowheads="1"/>
            </p:cNvSpPr>
            <p:nvPr/>
          </p:nvSpPr>
          <p:spPr bwMode="auto">
            <a:xfrm>
              <a:off x="0" y="0"/>
              <a:ext cx="3907"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234" y="225"/>
              <a:ext cx="3373" cy="711"/>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3.</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销的拆卸</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3" name="组合 16"/>
          <p:cNvGrpSpPr/>
          <p:nvPr/>
        </p:nvGrpSpPr>
        <p:grpSpPr>
          <a:xfrm>
            <a:off x="1619250" y="1412875"/>
            <a:ext cx="6626225" cy="5157788"/>
            <a:chOff x="1619672" y="1412776"/>
            <a:chExt cx="6625897" cy="5157447"/>
          </a:xfrm>
        </p:grpSpPr>
        <p:grpSp>
          <p:nvGrpSpPr>
            <p:cNvPr id="29701" name="组合 15"/>
            <p:cNvGrpSpPr/>
            <p:nvPr/>
          </p:nvGrpSpPr>
          <p:grpSpPr>
            <a:xfrm>
              <a:off x="1619672" y="1412776"/>
              <a:ext cx="6625897" cy="4576414"/>
              <a:chOff x="1619672" y="1196752"/>
              <a:chExt cx="6625897" cy="4576414"/>
            </a:xfrm>
          </p:grpSpPr>
          <p:sp>
            <p:nvSpPr>
              <p:cNvPr id="29703" name="矩形 2"/>
              <p:cNvSpPr/>
              <p:nvPr/>
            </p:nvSpPr>
            <p:spPr>
              <a:xfrm>
                <a:off x="3995936" y="3140968"/>
                <a:ext cx="1723549" cy="404919"/>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圆柱销的拆卸</a:t>
                </a:r>
                <a:endParaRPr lang="zh-CN" altLang="en-US" dirty="0">
                  <a:solidFill>
                    <a:srgbClr val="FF0000"/>
                  </a:solidFill>
                  <a:latin typeface="黑体" panose="02010609060101010101" pitchFamily="2" charset="-122"/>
                </a:endParaRPr>
              </a:p>
            </p:txBody>
          </p:sp>
          <p:pic>
            <p:nvPicPr>
              <p:cNvPr id="29704" name="Picture 12" descr="E:\课件\《汽车机械制图》资料包材料\图片\7-2.tif"/>
              <p:cNvPicPr>
                <a:picLocks noChangeAspect="1"/>
              </p:cNvPicPr>
              <p:nvPr/>
            </p:nvPicPr>
            <p:blipFill>
              <a:blip r:embed="rId1"/>
              <a:stretch>
                <a:fillRect/>
              </a:stretch>
            </p:blipFill>
            <p:spPr>
              <a:xfrm>
                <a:off x="2267744" y="1196752"/>
                <a:ext cx="5977825" cy="1815902"/>
              </a:xfrm>
              <a:prstGeom prst="rect">
                <a:avLst/>
              </a:prstGeom>
              <a:noFill/>
              <a:ln w="9525">
                <a:noFill/>
              </a:ln>
            </p:spPr>
          </p:pic>
          <p:pic>
            <p:nvPicPr>
              <p:cNvPr id="29705" name="Picture 13" descr="E:\课件\《汽车机械制图》资料包材料\图片\7-3.tif"/>
              <p:cNvPicPr>
                <a:picLocks noChangeAspect="1"/>
              </p:cNvPicPr>
              <p:nvPr/>
            </p:nvPicPr>
            <p:blipFill>
              <a:blip r:embed="rId2"/>
              <a:stretch>
                <a:fillRect/>
              </a:stretch>
            </p:blipFill>
            <p:spPr>
              <a:xfrm>
                <a:off x="1619672" y="3933056"/>
                <a:ext cx="6485760" cy="1840110"/>
              </a:xfrm>
              <a:prstGeom prst="rect">
                <a:avLst/>
              </a:prstGeom>
              <a:noFill/>
              <a:ln w="9525">
                <a:noFill/>
              </a:ln>
            </p:spPr>
          </p:pic>
        </p:grpSp>
        <p:sp>
          <p:nvSpPr>
            <p:cNvPr id="29702" name="矩形 2"/>
            <p:cNvSpPr/>
            <p:nvPr/>
          </p:nvSpPr>
          <p:spPr>
            <a:xfrm>
              <a:off x="3851920" y="6165304"/>
              <a:ext cx="1723549" cy="404919"/>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圆锥销的拆卸</a:t>
              </a:r>
              <a:endParaRPr lang="zh-CN" altLang="en-US" dirty="0">
                <a:solidFill>
                  <a:srgbClr val="FF0000"/>
                </a:solidFill>
                <a:latin typeface="黑体" panose="02010609060101010101" pitchFamily="2" charset="-122"/>
              </a:endParaRPr>
            </a:p>
          </p:txBody>
        </p:sp>
      </p:grpSp>
      <p:grpSp>
        <p:nvGrpSpPr>
          <p:cNvPr id="2" name="组合 1"/>
          <p:cNvGrpSpPr/>
          <p:nvPr/>
        </p:nvGrpSpPr>
        <p:grpSpPr>
          <a:xfrm>
            <a:off x="1548130" y="50165"/>
            <a:ext cx="6047740" cy="586740"/>
            <a:chOff x="2438" y="79"/>
            <a:chExt cx="9524" cy="924"/>
          </a:xfrm>
        </p:grpSpPr>
        <p:sp>
          <p:nvSpPr>
            <p:cNvPr id="51" name="Rectangle 4"/>
            <p:cNvSpPr>
              <a:spLocks noChangeAspect="1" noChangeArrowheads="1"/>
            </p:cNvSpPr>
            <p:nvPr>
              <p:custDataLst>
                <p:tags r:id="rId3"/>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6"/>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7"/>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2" name="Group 6"/>
          <p:cNvGrpSpPr/>
          <p:nvPr/>
        </p:nvGrpSpPr>
        <p:grpSpPr>
          <a:xfrm>
            <a:off x="250825" y="836613"/>
            <a:ext cx="2736850" cy="952500"/>
            <a:chOff x="0" y="0"/>
            <a:chExt cx="3907" cy="1501"/>
          </a:xfrm>
        </p:grpSpPr>
        <p:sp>
          <p:nvSpPr>
            <p:cNvPr id="11" name="AutoShape 7"/>
            <p:cNvSpPr>
              <a:spLocks noChangeArrowheads="1"/>
            </p:cNvSpPr>
            <p:nvPr/>
          </p:nvSpPr>
          <p:spPr bwMode="auto">
            <a:xfrm>
              <a:off x="0" y="0"/>
              <a:ext cx="3907"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234" y="225"/>
              <a:ext cx="3373" cy="1276"/>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4.</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滚动轴承的</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拆卸</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3" name="组合 15"/>
          <p:cNvGrpSpPr/>
          <p:nvPr/>
        </p:nvGrpSpPr>
        <p:grpSpPr>
          <a:xfrm>
            <a:off x="900113" y="1628775"/>
            <a:ext cx="7739062" cy="4867275"/>
            <a:chOff x="899592" y="1628800"/>
            <a:chExt cx="7740352" cy="4867480"/>
          </a:xfrm>
        </p:grpSpPr>
        <p:sp>
          <p:nvSpPr>
            <p:cNvPr id="30725" name="矩形 2"/>
            <p:cNvSpPr/>
            <p:nvPr/>
          </p:nvSpPr>
          <p:spPr>
            <a:xfrm>
              <a:off x="5148064" y="5373216"/>
              <a:ext cx="3491880" cy="1123064"/>
            </a:xfrm>
            <a:prstGeom prst="rect">
              <a:avLst/>
            </a:prstGeom>
            <a:noFill/>
            <a:ln w="9525">
              <a:noFill/>
            </a:ln>
          </p:spPr>
          <p:txBody>
            <a:bodyPr>
              <a:spAutoFit/>
            </a:bodyPr>
            <a:p>
              <a:pPr algn="ctr">
                <a:lnSpc>
                  <a:spcPts val="2800"/>
                </a:lnSpc>
              </a:pPr>
              <a:r>
                <a:rPr lang="zh-CN" altLang="en-US" dirty="0">
                  <a:solidFill>
                    <a:srgbClr val="FF0000"/>
                  </a:solidFill>
                  <a:latin typeface="黑体" panose="02010609060101010101" pitchFamily="2" charset="-122"/>
                </a:rPr>
                <a:t>使用拉拔器拆卸轴承</a:t>
              </a:r>
              <a:endParaRPr lang="zh-CN" altLang="en-US" dirty="0">
                <a:solidFill>
                  <a:srgbClr val="FF0000"/>
                </a:solidFill>
                <a:latin typeface="黑体" panose="02010609060101010101" pitchFamily="2" charset="-122"/>
              </a:endParaRPr>
            </a:p>
            <a:p>
              <a:pPr algn="ctr">
                <a:lnSpc>
                  <a:spcPts val="2800"/>
                </a:lnSpc>
              </a:pPr>
              <a:r>
                <a:rPr lang="en-US" altLang="zh-CN" dirty="0">
                  <a:solidFill>
                    <a:srgbClr val="FF0000"/>
                  </a:solidFill>
                  <a:latin typeface="黑体" panose="02010609060101010101" pitchFamily="2" charset="-122"/>
                </a:rPr>
                <a:t>1—</a:t>
              </a:r>
              <a:r>
                <a:rPr lang="zh-CN" altLang="en-US" dirty="0">
                  <a:solidFill>
                    <a:srgbClr val="FF0000"/>
                  </a:solidFill>
                  <a:latin typeface="黑体" panose="02010609060101010101" pitchFamily="2" charset="-122"/>
                </a:rPr>
                <a:t>卡爪； </a:t>
              </a:r>
              <a:r>
                <a:rPr lang="en-US" altLang="zh-CN" dirty="0">
                  <a:solidFill>
                    <a:srgbClr val="FF0000"/>
                  </a:solidFill>
                  <a:latin typeface="黑体" panose="02010609060101010101" pitchFamily="2" charset="-122"/>
                </a:rPr>
                <a:t>2—</a:t>
              </a:r>
              <a:r>
                <a:rPr lang="zh-CN" altLang="en-US" dirty="0">
                  <a:solidFill>
                    <a:srgbClr val="FF0000"/>
                  </a:solidFill>
                  <a:latin typeface="黑体" panose="02010609060101010101" pitchFamily="2" charset="-122"/>
                </a:rPr>
                <a:t>轴承内圈； </a:t>
              </a:r>
              <a:r>
                <a:rPr lang="en-US" altLang="zh-CN" dirty="0">
                  <a:solidFill>
                    <a:srgbClr val="FF0000"/>
                  </a:solidFill>
                  <a:latin typeface="黑体" panose="02010609060101010101" pitchFamily="2" charset="-122"/>
                </a:rPr>
                <a:t>3—</a:t>
              </a:r>
              <a:r>
                <a:rPr lang="zh-CN" altLang="en-US" dirty="0">
                  <a:solidFill>
                    <a:srgbClr val="FF0000"/>
                  </a:solidFill>
                  <a:latin typeface="黑体" panose="02010609060101010101" pitchFamily="2" charset="-122"/>
                </a:rPr>
                <a:t>环形件； </a:t>
              </a:r>
              <a:r>
                <a:rPr lang="en-US" altLang="zh-CN" dirty="0">
                  <a:solidFill>
                    <a:srgbClr val="FF0000"/>
                  </a:solidFill>
                  <a:latin typeface="黑体" panose="02010609060101010101" pitchFamily="2" charset="-122"/>
                </a:rPr>
                <a:t>4—</a:t>
              </a:r>
              <a:r>
                <a:rPr lang="zh-CN" altLang="en-US" dirty="0">
                  <a:solidFill>
                    <a:srgbClr val="FF0000"/>
                  </a:solidFill>
                  <a:latin typeface="黑体" panose="02010609060101010101" pitchFamily="2" charset="-122"/>
                </a:rPr>
                <a:t>轴</a:t>
              </a:r>
              <a:endParaRPr lang="zh-CN" altLang="en-US" dirty="0">
                <a:solidFill>
                  <a:srgbClr val="FF0000"/>
                </a:solidFill>
                <a:latin typeface="黑体" panose="02010609060101010101" pitchFamily="2" charset="-122"/>
              </a:endParaRPr>
            </a:p>
          </p:txBody>
        </p:sp>
        <p:sp>
          <p:nvSpPr>
            <p:cNvPr id="10" name="矩形 2"/>
            <p:cNvSpPr>
              <a:spLocks noChangeArrowheads="1"/>
            </p:cNvSpPr>
            <p:nvPr/>
          </p:nvSpPr>
          <p:spPr bwMode="auto">
            <a:xfrm>
              <a:off x="899592" y="1628800"/>
              <a:ext cx="3456879" cy="4699159"/>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）使用拉拔器拆卸。如图</a:t>
              </a:r>
              <a:r>
                <a:rPr kumimoji="0" lang="en-US"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7-4</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所示，一般用一个环形件顶在轴承内圈上，拆卸器的卡爪作用于环形件，就可以将拉力传给轴承内圈，最终使整个轴承从轴上拆卸下来。拆卸轴承过程中，有时还会遇到轴承与相邻零件的空间较小的情况，这时要选用薄些的卡爪，将卡爪直接作用在轴圈上。</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0727" name="Picture 2" descr="E:\课件\《汽车机械制图》资料包材料\图片\7-4.tif"/>
            <p:cNvPicPr>
              <a:picLocks noChangeAspect="1"/>
            </p:cNvPicPr>
            <p:nvPr/>
          </p:nvPicPr>
          <p:blipFill>
            <a:blip r:embed="rId1"/>
            <a:stretch>
              <a:fillRect/>
            </a:stretch>
          </p:blipFill>
          <p:spPr>
            <a:xfrm>
              <a:off x="5148064" y="1772816"/>
              <a:ext cx="3240360" cy="3567303"/>
            </a:xfrm>
            <a:prstGeom prst="rect">
              <a:avLst/>
            </a:prstGeom>
            <a:noFill/>
            <a:ln w="9525">
              <a:noFill/>
            </a:ln>
          </p:spPr>
        </p:pic>
      </p:grpSp>
      <p:grpSp>
        <p:nvGrpSpPr>
          <p:cNvPr id="2" name="组合 1"/>
          <p:cNvGrpSpPr/>
          <p:nvPr/>
        </p:nvGrpSpPr>
        <p:grpSpPr>
          <a:xfrm>
            <a:off x="1548130" y="50165"/>
            <a:ext cx="6047740" cy="586740"/>
            <a:chOff x="2438" y="79"/>
            <a:chExt cx="9524" cy="924"/>
          </a:xfrm>
        </p:grpSpPr>
        <p:sp>
          <p:nvSpPr>
            <p:cNvPr id="51" name="Rectangle 4"/>
            <p:cNvSpPr>
              <a:spLocks noChangeAspect="1" noChangeArrowheads="1"/>
            </p:cNvSpPr>
            <p:nvPr>
              <p:custDataLst>
                <p:tags r:id="rId2"/>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5"/>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6"/>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5"/>
          <p:cNvGrpSpPr/>
          <p:nvPr/>
        </p:nvGrpSpPr>
        <p:grpSpPr>
          <a:xfrm>
            <a:off x="1547813" y="1052513"/>
            <a:ext cx="6480175" cy="5157787"/>
            <a:chOff x="1547664" y="1052736"/>
            <a:chExt cx="6480720" cy="5157447"/>
          </a:xfrm>
        </p:grpSpPr>
        <p:sp>
          <p:nvSpPr>
            <p:cNvPr id="31748" name="矩形 2"/>
            <p:cNvSpPr/>
            <p:nvPr/>
          </p:nvSpPr>
          <p:spPr>
            <a:xfrm>
              <a:off x="2699792" y="5805264"/>
              <a:ext cx="3491880" cy="404919"/>
            </a:xfrm>
            <a:prstGeom prst="rect">
              <a:avLst/>
            </a:prstGeom>
            <a:noFill/>
            <a:ln w="9525">
              <a:noFill/>
            </a:ln>
          </p:spPr>
          <p:txBody>
            <a:bodyPr>
              <a:spAutoFit/>
            </a:bodyPr>
            <a:p>
              <a:pPr algn="ctr">
                <a:lnSpc>
                  <a:spcPts val="2800"/>
                </a:lnSpc>
              </a:pPr>
              <a:r>
                <a:rPr lang="zh-CN" altLang="en-US" dirty="0">
                  <a:solidFill>
                    <a:srgbClr val="FF0000"/>
                  </a:solidFill>
                  <a:latin typeface="黑体" panose="02010609060101010101" pitchFamily="2" charset="-122"/>
                </a:rPr>
                <a:t>使用压力机拆卸轴承</a:t>
              </a:r>
              <a:endParaRPr lang="zh-CN" altLang="en-US" dirty="0">
                <a:solidFill>
                  <a:srgbClr val="FF0000"/>
                </a:solidFill>
                <a:latin typeface="黑体" panose="02010609060101010101" pitchFamily="2" charset="-122"/>
              </a:endParaRPr>
            </a:p>
          </p:txBody>
        </p:sp>
        <p:sp>
          <p:nvSpPr>
            <p:cNvPr id="10" name="矩形 2"/>
            <p:cNvSpPr>
              <a:spLocks noChangeArrowheads="1"/>
            </p:cNvSpPr>
            <p:nvPr/>
          </p:nvSpPr>
          <p:spPr bwMode="auto">
            <a:xfrm>
              <a:off x="1547664" y="1052736"/>
              <a:ext cx="6480720" cy="1293971"/>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）使用压力机拆卸。使用这种方法拆卸轴末端的轴承时，可用两块等高的半圆形垫铁或方铁同时抵住轴承内、外圈，压力机压头施力时，着力点要正确</a:t>
              </a:r>
              <a:r>
                <a:rPr kumimoji="0" lang="zh-CN"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1750" name="Picture 2" descr="E:\课件\《汽车机械制图》资料包材料\图片\7-5.tif"/>
            <p:cNvPicPr>
              <a:picLocks noChangeAspect="1"/>
            </p:cNvPicPr>
            <p:nvPr/>
          </p:nvPicPr>
          <p:blipFill>
            <a:blip r:embed="rId1"/>
            <a:stretch>
              <a:fillRect/>
            </a:stretch>
          </p:blipFill>
          <p:spPr>
            <a:xfrm>
              <a:off x="1907704" y="2996952"/>
              <a:ext cx="5890768" cy="2455341"/>
            </a:xfrm>
            <a:prstGeom prst="rect">
              <a:avLst/>
            </a:prstGeom>
            <a:noFill/>
            <a:ln w="9525">
              <a:noFill/>
            </a:ln>
          </p:spPr>
        </p:pic>
      </p:grpSp>
      <p:grpSp>
        <p:nvGrpSpPr>
          <p:cNvPr id="3" name="组合 2"/>
          <p:cNvGrpSpPr/>
          <p:nvPr/>
        </p:nvGrpSpPr>
        <p:grpSpPr>
          <a:xfrm>
            <a:off x="1548130" y="50165"/>
            <a:ext cx="6047740" cy="586740"/>
            <a:chOff x="2438" y="79"/>
            <a:chExt cx="9524" cy="924"/>
          </a:xfrm>
        </p:grpSpPr>
        <p:sp>
          <p:nvSpPr>
            <p:cNvPr id="51" name="Rectangle 4"/>
            <p:cNvSpPr>
              <a:spLocks noChangeAspect="1" noChangeArrowheads="1"/>
            </p:cNvSpPr>
            <p:nvPr>
              <p:custDataLst>
                <p:tags r:id="rId2"/>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5"/>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6"/>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Box 4"/>
          <p:cNvSpPr txBox="1"/>
          <p:nvPr/>
        </p:nvSpPr>
        <p:spPr>
          <a:xfrm>
            <a:off x="2425519" y="0"/>
            <a:ext cx="4775835" cy="645160"/>
          </a:xfrm>
          <a:prstGeom prst="rect">
            <a:avLst/>
          </a:prstGeom>
          <a:noFill/>
        </p:spPr>
        <p:txBody>
          <a:bodyPr wrap="none">
            <a:spAutoFit/>
          </a:bodyPr>
          <a:lstStyle/>
          <a:p>
            <a:pPr marR="0" algn="ctr" defTabSz="914400">
              <a:buClrTx/>
              <a:buSzTx/>
              <a:buFontTx/>
              <a:buNone/>
              <a:defRPr/>
            </a:pPr>
            <a:r>
              <a:rPr kumimoji="0" lang="zh-CN" altLang="en-US" sz="3600" b="1" kern="1200" cap="none" spc="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项目八  机械测绘基础</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16387" name="组合 1"/>
          <p:cNvGrpSpPr/>
          <p:nvPr/>
        </p:nvGrpSpPr>
        <p:grpSpPr>
          <a:xfrm>
            <a:off x="1547813" y="1341438"/>
            <a:ext cx="6048375" cy="587375"/>
            <a:chOff x="1403350" y="1876425"/>
            <a:chExt cx="6192838" cy="587007"/>
          </a:xfrm>
        </p:grpSpPr>
        <p:sp>
          <p:nvSpPr>
            <p:cNvPr id="51" name="Rectangle 4"/>
            <p:cNvSpPr>
              <a:spLocks noChangeAspect="1" noChangeArrowheads="1"/>
            </p:cNvSpPr>
            <p:nvPr/>
          </p:nvSpPr>
          <p:spPr bwMode="auto">
            <a:xfrm rot="10800000">
              <a:off x="1403350" y="1908155"/>
              <a:ext cx="6192838" cy="539412"/>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nvSpPr>
          <p:spPr bwMode="auto">
            <a:xfrm>
              <a:off x="1424481" y="1914501"/>
              <a:ext cx="5833620" cy="187208"/>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nvSpPr>
          <p:spPr bwMode="auto">
            <a:xfrm>
              <a:off x="1403350" y="1876425"/>
              <a:ext cx="1727819" cy="587007"/>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nvSpPr>
          <p:spPr>
            <a:xfrm>
              <a:off x="1619250" y="2019300"/>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nvSpPr>
          <p:spPr>
            <a:xfrm>
              <a:off x="3267075" y="2020059"/>
              <a:ext cx="2007715" cy="398530"/>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grpSp>
        <p:nvGrpSpPr>
          <p:cNvPr id="16388" name="组合 2"/>
          <p:cNvGrpSpPr/>
          <p:nvPr/>
        </p:nvGrpSpPr>
        <p:grpSpPr>
          <a:xfrm>
            <a:off x="1547813" y="2132013"/>
            <a:ext cx="6048375" cy="587375"/>
            <a:chOff x="1403350" y="2636165"/>
            <a:chExt cx="6192838" cy="587007"/>
          </a:xfrm>
        </p:grpSpPr>
        <p:sp>
          <p:nvSpPr>
            <p:cNvPr id="56" name="Rectangle 10"/>
            <p:cNvSpPr>
              <a:spLocks noChangeAspect="1" noChangeArrowheads="1"/>
            </p:cNvSpPr>
            <p:nvPr/>
          </p:nvSpPr>
          <p:spPr bwMode="auto">
            <a:xfrm rot="10800000">
              <a:off x="1403350" y="2667895"/>
              <a:ext cx="6192838" cy="539412"/>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7" name="Rectangle 11"/>
            <p:cNvSpPr>
              <a:spLocks noChangeAspect="1" noChangeArrowheads="1"/>
            </p:cNvSpPr>
            <p:nvPr/>
          </p:nvSpPr>
          <p:spPr bwMode="auto">
            <a:xfrm>
              <a:off x="1424481" y="2674242"/>
              <a:ext cx="5833620" cy="187208"/>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8" name="AutoShape 12"/>
            <p:cNvSpPr>
              <a:spLocks noChangeAspect="1" noChangeArrowheads="1"/>
            </p:cNvSpPr>
            <p:nvPr/>
          </p:nvSpPr>
          <p:spPr bwMode="auto">
            <a:xfrm>
              <a:off x="1403350" y="2636165"/>
              <a:ext cx="1727819" cy="587007"/>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16" name="WordArt 13"/>
            <p:cNvSpPr>
              <a:spLocks noChangeAspect="1"/>
            </p:cNvSpPr>
            <p:nvPr/>
          </p:nvSpPr>
          <p:spPr>
            <a:xfrm>
              <a:off x="1643063" y="2779713"/>
              <a:ext cx="1127125"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7" name="Text Box 14"/>
            <p:cNvSpPr txBox="1">
              <a:spLocks noChangeAspect="1"/>
            </p:cNvSpPr>
            <p:nvPr/>
          </p:nvSpPr>
          <p:spPr>
            <a:xfrm>
              <a:off x="3346450" y="2764597"/>
              <a:ext cx="2007715" cy="398530"/>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grpSp>
        <p:nvGrpSpPr>
          <p:cNvPr id="16389" name="组合 3"/>
          <p:cNvGrpSpPr/>
          <p:nvPr/>
        </p:nvGrpSpPr>
        <p:grpSpPr>
          <a:xfrm>
            <a:off x="1547813" y="2925763"/>
            <a:ext cx="6048375" cy="587375"/>
            <a:chOff x="1403350" y="3351446"/>
            <a:chExt cx="6192838" cy="587007"/>
          </a:xfrm>
        </p:grpSpPr>
        <p:sp>
          <p:nvSpPr>
            <p:cNvPr id="61" name="Rectangle 38"/>
            <p:cNvSpPr>
              <a:spLocks noChangeAspect="1" noChangeArrowheads="1"/>
            </p:cNvSpPr>
            <p:nvPr/>
          </p:nvSpPr>
          <p:spPr bwMode="auto">
            <a:xfrm rot="10800000">
              <a:off x="1403350" y="3383176"/>
              <a:ext cx="6192838" cy="539412"/>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2" name="Rectangle 39"/>
            <p:cNvSpPr>
              <a:spLocks noChangeAspect="1" noChangeArrowheads="1"/>
            </p:cNvSpPr>
            <p:nvPr/>
          </p:nvSpPr>
          <p:spPr bwMode="auto">
            <a:xfrm>
              <a:off x="1424481" y="3389522"/>
              <a:ext cx="5833620" cy="187208"/>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3" name="AutoShape 40"/>
            <p:cNvSpPr>
              <a:spLocks noChangeAspect="1" noChangeArrowheads="1"/>
            </p:cNvSpPr>
            <p:nvPr/>
          </p:nvSpPr>
          <p:spPr bwMode="auto">
            <a:xfrm>
              <a:off x="1403350" y="3351446"/>
              <a:ext cx="1727819" cy="587007"/>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11" name="WordArt 41"/>
            <p:cNvSpPr>
              <a:spLocks noChangeAspect="1"/>
            </p:cNvSpPr>
            <p:nvPr/>
          </p:nvSpPr>
          <p:spPr>
            <a:xfrm>
              <a:off x="1619250" y="3494088"/>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2" name="Text Box 42"/>
            <p:cNvSpPr txBox="1">
              <a:spLocks noChangeAspect="1"/>
            </p:cNvSpPr>
            <p:nvPr/>
          </p:nvSpPr>
          <p:spPr>
            <a:xfrm>
              <a:off x="3346450" y="3478971"/>
              <a:ext cx="2527848" cy="398530"/>
            </a:xfrm>
            <a:prstGeom prst="rect">
              <a:avLst/>
            </a:prstGeom>
            <a:noFill/>
            <a:ln w="9525">
              <a:noFill/>
            </a:ln>
          </p:spPr>
          <p:txBody>
            <a:bodyPr wrap="none" anchor="ctr" anchorCtr="0">
              <a:spAutoFit/>
            </a:bodyPr>
            <a:p>
              <a:r>
                <a:rPr lang="zh-CN" altLang="en-US" dirty="0">
                  <a:latin typeface="黑体" panose="02010609060101010101" pitchFamily="2" charset="-122"/>
                </a:rPr>
                <a:t>由装配图拆画零件图</a:t>
              </a:r>
              <a:endParaRPr lang="zh-CN" altLang="en-US" dirty="0">
                <a:latin typeface="黑体" panose="02010609060101010101" pitchFamily="2" charset="-122"/>
              </a:endParaRPr>
            </a:p>
          </p:txBody>
        </p:sp>
      </p:grpSp>
      <p:grpSp>
        <p:nvGrpSpPr>
          <p:cNvPr id="16390" name="组合 1"/>
          <p:cNvGrpSpPr/>
          <p:nvPr/>
        </p:nvGrpSpPr>
        <p:grpSpPr>
          <a:xfrm>
            <a:off x="1547813" y="3716338"/>
            <a:ext cx="6048375" cy="587375"/>
            <a:chOff x="1403350" y="1876425"/>
            <a:chExt cx="6192838" cy="587007"/>
          </a:xfrm>
        </p:grpSpPr>
        <p:sp>
          <p:nvSpPr>
            <p:cNvPr id="23" name="Rectangle 4"/>
            <p:cNvSpPr>
              <a:spLocks noChangeAspect="1" noChangeArrowheads="1"/>
            </p:cNvSpPr>
            <p:nvPr/>
          </p:nvSpPr>
          <p:spPr bwMode="auto">
            <a:xfrm rot="10800000">
              <a:off x="1403350" y="1908155"/>
              <a:ext cx="6192838" cy="539412"/>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24" name="Rectangle 5"/>
            <p:cNvSpPr>
              <a:spLocks noChangeAspect="1" noChangeArrowheads="1"/>
            </p:cNvSpPr>
            <p:nvPr/>
          </p:nvSpPr>
          <p:spPr bwMode="auto">
            <a:xfrm>
              <a:off x="1424481" y="1914501"/>
              <a:ext cx="5833620" cy="187208"/>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25" name="AutoShape 6"/>
            <p:cNvSpPr>
              <a:spLocks noChangeAspect="1" noChangeArrowheads="1"/>
            </p:cNvSpPr>
            <p:nvPr/>
          </p:nvSpPr>
          <p:spPr bwMode="auto">
            <a:xfrm>
              <a:off x="1403350" y="1876425"/>
              <a:ext cx="1727819" cy="587007"/>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6" name="WordArt 7"/>
            <p:cNvSpPr>
              <a:spLocks noChangeAspect="1"/>
            </p:cNvSpPr>
            <p:nvPr/>
          </p:nvSpPr>
          <p:spPr>
            <a:xfrm>
              <a:off x="1619250" y="2019300"/>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07" name="Text Box 8"/>
            <p:cNvSpPr txBox="1">
              <a:spLocks noChangeAspect="1"/>
            </p:cNvSpPr>
            <p:nvPr/>
          </p:nvSpPr>
          <p:spPr>
            <a:xfrm>
              <a:off x="3394003" y="2021015"/>
              <a:ext cx="2007715" cy="398530"/>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grpSp>
        <p:nvGrpSpPr>
          <p:cNvPr id="16391" name="组合 2"/>
          <p:cNvGrpSpPr/>
          <p:nvPr/>
        </p:nvGrpSpPr>
        <p:grpSpPr>
          <a:xfrm>
            <a:off x="1547813" y="4508500"/>
            <a:ext cx="6048375" cy="587375"/>
            <a:chOff x="1403350" y="2636165"/>
            <a:chExt cx="6192838" cy="587007"/>
          </a:xfrm>
        </p:grpSpPr>
        <p:sp>
          <p:nvSpPr>
            <p:cNvPr id="29" name="Rectangle 10"/>
            <p:cNvSpPr>
              <a:spLocks noChangeAspect="1" noChangeArrowheads="1"/>
            </p:cNvSpPr>
            <p:nvPr/>
          </p:nvSpPr>
          <p:spPr bwMode="auto">
            <a:xfrm rot="10800000">
              <a:off x="1403350" y="2667895"/>
              <a:ext cx="6192838" cy="539412"/>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30" name="Rectangle 11"/>
            <p:cNvSpPr>
              <a:spLocks noChangeAspect="1" noChangeArrowheads="1"/>
            </p:cNvSpPr>
            <p:nvPr/>
          </p:nvSpPr>
          <p:spPr bwMode="auto">
            <a:xfrm>
              <a:off x="1424481" y="2674242"/>
              <a:ext cx="5833620" cy="187208"/>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31" name="AutoShape 12"/>
            <p:cNvSpPr>
              <a:spLocks noChangeAspect="1" noChangeArrowheads="1"/>
            </p:cNvSpPr>
            <p:nvPr/>
          </p:nvSpPr>
          <p:spPr bwMode="auto">
            <a:xfrm>
              <a:off x="1403350" y="2636165"/>
              <a:ext cx="1727819" cy="587007"/>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1" name="WordArt 13"/>
            <p:cNvSpPr>
              <a:spLocks noChangeAspect="1"/>
            </p:cNvSpPr>
            <p:nvPr/>
          </p:nvSpPr>
          <p:spPr>
            <a:xfrm>
              <a:off x="1643063" y="2779713"/>
              <a:ext cx="1127125"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02" name="Text Box 14"/>
            <p:cNvSpPr txBox="1">
              <a:spLocks noChangeAspect="1"/>
            </p:cNvSpPr>
            <p:nvPr/>
          </p:nvSpPr>
          <p:spPr>
            <a:xfrm>
              <a:off x="3467731" y="2781371"/>
              <a:ext cx="3828182" cy="398530"/>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spTree>
  </p:cSld>
  <p:clrMapOvr>
    <a:masterClrMapping/>
  </p:clrMapOvr>
  <p:transition>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7"/>
          <p:cNvGrpSpPr/>
          <p:nvPr/>
        </p:nvGrpSpPr>
        <p:grpSpPr>
          <a:xfrm>
            <a:off x="611188" y="1196975"/>
            <a:ext cx="7669212" cy="4724400"/>
            <a:chOff x="611560" y="1196752"/>
            <a:chExt cx="7668344" cy="4725399"/>
          </a:xfrm>
        </p:grpSpPr>
        <p:sp>
          <p:nvSpPr>
            <p:cNvPr id="32772" name="矩形 2"/>
            <p:cNvSpPr/>
            <p:nvPr/>
          </p:nvSpPr>
          <p:spPr>
            <a:xfrm>
              <a:off x="4788024" y="5517232"/>
              <a:ext cx="3491880" cy="404919"/>
            </a:xfrm>
            <a:prstGeom prst="rect">
              <a:avLst/>
            </a:prstGeom>
            <a:noFill/>
            <a:ln w="9525">
              <a:noFill/>
            </a:ln>
          </p:spPr>
          <p:txBody>
            <a:bodyPr>
              <a:spAutoFit/>
            </a:bodyPr>
            <a:p>
              <a:pPr algn="ctr">
                <a:lnSpc>
                  <a:spcPts val="2800"/>
                </a:lnSpc>
              </a:pPr>
              <a:r>
                <a:rPr lang="zh-CN" altLang="en-US" dirty="0">
                  <a:solidFill>
                    <a:srgbClr val="FF0000"/>
                  </a:solidFill>
                  <a:latin typeface="黑体" panose="02010609060101010101" pitchFamily="2" charset="-122"/>
                </a:rPr>
                <a:t>使用螺栓拆卸轴承外圈</a:t>
              </a:r>
              <a:endParaRPr lang="zh-CN" altLang="en-US" dirty="0">
                <a:solidFill>
                  <a:srgbClr val="FF0000"/>
                </a:solidFill>
                <a:latin typeface="黑体" panose="02010609060101010101" pitchFamily="2" charset="-122"/>
              </a:endParaRPr>
            </a:p>
          </p:txBody>
        </p:sp>
        <p:sp>
          <p:nvSpPr>
            <p:cNvPr id="10" name="矩形 2"/>
            <p:cNvSpPr>
              <a:spLocks noChangeArrowheads="1"/>
            </p:cNvSpPr>
            <p:nvPr/>
          </p:nvSpPr>
          <p:spPr bwMode="auto">
            <a:xfrm>
              <a:off x="611560" y="1196752"/>
              <a:ext cx="3600400" cy="4115157"/>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en-US"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3</a:t>
              </a:r>
              <a:r>
                <a:rPr kumimoji="0" lang="zh-CN"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）使用手锤、铜棒。在没有专用工具的情况下，可以使用手锤、铜棒拆卸滚动轴承。拆卸位于轴末端的轴承时，在轴承下垫一垫块，用硬木棒、铜棒抵住轴端，再用手锤敲击。</a:t>
              </a:r>
              <a:endParaRPr kumimoji="0" lang="zh-CN"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en-US"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4</a:t>
              </a:r>
              <a:r>
                <a:rPr kumimoji="0" lang="zh-CN"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）如果镶有轴承的壳体在设计时已预留拆卸轴承的螺孔，则可以通过周边均匀旋入螺栓，方便地使轴承外圈与壳体分离。</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2774" name="Picture 2" descr="E:\课件\《汽车机械制图》资料包材料\图片\7-6.tif"/>
            <p:cNvPicPr>
              <a:picLocks noChangeAspect="1"/>
            </p:cNvPicPr>
            <p:nvPr/>
          </p:nvPicPr>
          <p:blipFill>
            <a:blip r:embed="rId1"/>
            <a:stretch>
              <a:fillRect/>
            </a:stretch>
          </p:blipFill>
          <p:spPr>
            <a:xfrm>
              <a:off x="5004048" y="2060848"/>
              <a:ext cx="3253738" cy="3103984"/>
            </a:xfrm>
            <a:prstGeom prst="rect">
              <a:avLst/>
            </a:prstGeom>
            <a:noFill/>
            <a:ln w="9525">
              <a:noFill/>
            </a:ln>
          </p:spPr>
        </p:pic>
      </p:grpSp>
      <p:grpSp>
        <p:nvGrpSpPr>
          <p:cNvPr id="3" name="组合 2"/>
          <p:cNvGrpSpPr/>
          <p:nvPr/>
        </p:nvGrpSpPr>
        <p:grpSpPr>
          <a:xfrm>
            <a:off x="1548130" y="50165"/>
            <a:ext cx="6047740" cy="586740"/>
            <a:chOff x="2438" y="79"/>
            <a:chExt cx="9524" cy="924"/>
          </a:xfrm>
        </p:grpSpPr>
        <p:sp>
          <p:nvSpPr>
            <p:cNvPr id="51" name="Rectangle 4"/>
            <p:cNvSpPr>
              <a:spLocks noChangeAspect="1" noChangeArrowheads="1"/>
            </p:cNvSpPr>
            <p:nvPr>
              <p:custDataLst>
                <p:tags r:id="rId2"/>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5"/>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6"/>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794" name="Group 6"/>
          <p:cNvGrpSpPr/>
          <p:nvPr/>
        </p:nvGrpSpPr>
        <p:grpSpPr>
          <a:xfrm>
            <a:off x="250825" y="836613"/>
            <a:ext cx="2376488" cy="647700"/>
            <a:chOff x="0" y="0"/>
            <a:chExt cx="3907" cy="1020"/>
          </a:xfrm>
        </p:grpSpPr>
        <p:sp>
          <p:nvSpPr>
            <p:cNvPr id="11" name="AutoShape 7"/>
            <p:cNvSpPr>
              <a:spLocks noChangeArrowheads="1"/>
            </p:cNvSpPr>
            <p:nvPr/>
          </p:nvSpPr>
          <p:spPr bwMode="auto">
            <a:xfrm>
              <a:off x="0" y="0"/>
              <a:ext cx="3907"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234" y="225"/>
              <a:ext cx="3373" cy="638"/>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5.</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齿轮副的拆卸</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3" name="组合 15"/>
          <p:cNvGrpSpPr/>
          <p:nvPr/>
        </p:nvGrpSpPr>
        <p:grpSpPr>
          <a:xfrm>
            <a:off x="900113" y="1773238"/>
            <a:ext cx="7381875" cy="4051300"/>
            <a:chOff x="899592" y="1772816"/>
            <a:chExt cx="7381647" cy="4051806"/>
          </a:xfrm>
        </p:grpSpPr>
        <p:sp>
          <p:nvSpPr>
            <p:cNvPr id="33797" name="矩形 2"/>
            <p:cNvSpPr/>
            <p:nvPr/>
          </p:nvSpPr>
          <p:spPr>
            <a:xfrm>
              <a:off x="4860032" y="5373216"/>
              <a:ext cx="2808312" cy="451406"/>
            </a:xfrm>
            <a:prstGeom prst="rect">
              <a:avLst/>
            </a:prstGeom>
            <a:noFill/>
            <a:ln w="9525">
              <a:noFill/>
            </a:ln>
          </p:spPr>
          <p:txBody>
            <a:bodyPr>
              <a:spAutoFit/>
            </a:bodyPr>
            <a:p>
              <a:pPr algn="ctr">
                <a:lnSpc>
                  <a:spcPts val="2800"/>
                </a:lnSpc>
              </a:pPr>
              <a:r>
                <a:rPr lang="zh-CN" altLang="en-US" dirty="0">
                  <a:solidFill>
                    <a:srgbClr val="FF0000"/>
                  </a:solidFill>
                  <a:latin typeface="黑体" panose="02010609060101010101" pitchFamily="2" charset="-122"/>
                </a:rPr>
                <a:t>齿轮啮合处标记</a:t>
              </a:r>
              <a:endParaRPr lang="zh-CN" altLang="en-US" dirty="0">
                <a:solidFill>
                  <a:srgbClr val="FF0000"/>
                </a:solidFill>
                <a:latin typeface="黑体" panose="02010609060101010101" pitchFamily="2" charset="-122"/>
              </a:endParaRPr>
            </a:p>
          </p:txBody>
        </p:sp>
        <p:sp>
          <p:nvSpPr>
            <p:cNvPr id="10" name="矩形 2"/>
            <p:cNvSpPr>
              <a:spLocks noChangeArrowheads="1"/>
            </p:cNvSpPr>
            <p:nvPr/>
          </p:nvSpPr>
          <p:spPr bwMode="auto">
            <a:xfrm>
              <a:off x="899592" y="1772816"/>
              <a:ext cx="3456879" cy="1639811"/>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为了保持原有的啮合精度，拆卸传动比为</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的齿轮副前，应在两齿轮啮合处作上</a:t>
              </a:r>
              <a:r>
                <a:rPr kumimoji="0" lang="zh-CN" altLang="zh-CN"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标记</a:t>
              </a:r>
              <a:r>
                <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3799" name="Picture 2" descr="E:\课件\《汽车机械制图》资料包材料\图片\7-7.tif"/>
            <p:cNvPicPr>
              <a:picLocks noChangeAspect="1"/>
            </p:cNvPicPr>
            <p:nvPr/>
          </p:nvPicPr>
          <p:blipFill>
            <a:blip r:embed="rId1"/>
            <a:stretch>
              <a:fillRect/>
            </a:stretch>
          </p:blipFill>
          <p:spPr>
            <a:xfrm>
              <a:off x="4716016" y="2708920"/>
              <a:ext cx="3565223" cy="2324596"/>
            </a:xfrm>
            <a:prstGeom prst="rect">
              <a:avLst/>
            </a:prstGeom>
            <a:noFill/>
            <a:ln w="9525">
              <a:noFill/>
            </a:ln>
          </p:spPr>
        </p:pic>
      </p:grpSp>
      <p:grpSp>
        <p:nvGrpSpPr>
          <p:cNvPr id="2" name="组合 1"/>
          <p:cNvGrpSpPr/>
          <p:nvPr/>
        </p:nvGrpSpPr>
        <p:grpSpPr>
          <a:xfrm>
            <a:off x="1548130" y="50165"/>
            <a:ext cx="6047740" cy="586740"/>
            <a:chOff x="2438" y="79"/>
            <a:chExt cx="9524" cy="924"/>
          </a:xfrm>
        </p:grpSpPr>
        <p:sp>
          <p:nvSpPr>
            <p:cNvPr id="51" name="Rectangle 4"/>
            <p:cNvSpPr>
              <a:spLocks noChangeAspect="1" noChangeArrowheads="1"/>
            </p:cNvSpPr>
            <p:nvPr>
              <p:custDataLst>
                <p:tags r:id="rId2"/>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5"/>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6"/>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4818" name="Group 6"/>
          <p:cNvGrpSpPr/>
          <p:nvPr/>
        </p:nvGrpSpPr>
        <p:grpSpPr>
          <a:xfrm>
            <a:off x="250825" y="836613"/>
            <a:ext cx="2808288" cy="647700"/>
            <a:chOff x="0" y="0"/>
            <a:chExt cx="3907" cy="1020"/>
          </a:xfrm>
        </p:grpSpPr>
        <p:sp>
          <p:nvSpPr>
            <p:cNvPr id="11" name="AutoShape 7"/>
            <p:cNvSpPr>
              <a:spLocks noChangeArrowheads="1"/>
            </p:cNvSpPr>
            <p:nvPr/>
          </p:nvSpPr>
          <p:spPr bwMode="auto">
            <a:xfrm>
              <a:off x="0" y="0"/>
              <a:ext cx="3907"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234" y="225"/>
              <a:ext cx="3573" cy="711"/>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6.</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轴承及垫圈的拆卸</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3" name="组合 15"/>
          <p:cNvGrpSpPr/>
          <p:nvPr/>
        </p:nvGrpSpPr>
        <p:grpSpPr>
          <a:xfrm>
            <a:off x="900113" y="1773238"/>
            <a:ext cx="7464425" cy="4364037"/>
            <a:chOff x="899592" y="1772816"/>
            <a:chExt cx="7464294" cy="4364392"/>
          </a:xfrm>
        </p:grpSpPr>
        <p:sp>
          <p:nvSpPr>
            <p:cNvPr id="34821" name="矩形 2"/>
            <p:cNvSpPr/>
            <p:nvPr/>
          </p:nvSpPr>
          <p:spPr>
            <a:xfrm>
              <a:off x="5364088" y="5373216"/>
              <a:ext cx="2808312" cy="763992"/>
            </a:xfrm>
            <a:prstGeom prst="rect">
              <a:avLst/>
            </a:prstGeom>
            <a:noFill/>
            <a:ln w="9525">
              <a:noFill/>
            </a:ln>
          </p:spPr>
          <p:txBody>
            <a:bodyPr>
              <a:spAutoFit/>
            </a:bodyPr>
            <a:p>
              <a:pPr algn="ctr">
                <a:lnSpc>
                  <a:spcPts val="2800"/>
                </a:lnSpc>
              </a:pPr>
              <a:r>
                <a:rPr lang="zh-CN" altLang="en-US" dirty="0">
                  <a:solidFill>
                    <a:srgbClr val="FF0000"/>
                  </a:solidFill>
                  <a:latin typeface="黑体" panose="02010609060101010101" pitchFamily="2" charset="-122"/>
                </a:rPr>
                <a:t>凸轮轴正时带轮与壳体处正时标记</a:t>
              </a:r>
              <a:endParaRPr lang="zh-CN" altLang="en-US" dirty="0">
                <a:solidFill>
                  <a:srgbClr val="FF0000"/>
                </a:solidFill>
                <a:latin typeface="黑体" panose="02010609060101010101" pitchFamily="2" charset="-122"/>
              </a:endParaRPr>
            </a:p>
          </p:txBody>
        </p:sp>
        <p:sp>
          <p:nvSpPr>
            <p:cNvPr id="10" name="矩形 2"/>
            <p:cNvSpPr>
              <a:spLocks noChangeArrowheads="1"/>
            </p:cNvSpPr>
            <p:nvPr/>
          </p:nvSpPr>
          <p:spPr bwMode="auto">
            <a:xfrm>
              <a:off x="899592" y="1772816"/>
              <a:ext cx="3456879" cy="3594473"/>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精度要求高的主轴部件，主轴轴颈与轴承内圈、轴承外圈与箱体孔在轴向的相对位置是经过测量和计算后装配的。因此在拆卸时，应在轴向或适当部位作出标记，便于按原标记方向装配，保障装配后精度不受影响。</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4823" name="Picture 2" descr="E:\课件\《汽车机械制图》资料包材料\图片\7-8.tif"/>
            <p:cNvPicPr>
              <a:picLocks noChangeAspect="1"/>
            </p:cNvPicPr>
            <p:nvPr/>
          </p:nvPicPr>
          <p:blipFill>
            <a:blip r:embed="rId1"/>
            <a:stretch>
              <a:fillRect/>
            </a:stretch>
          </p:blipFill>
          <p:spPr>
            <a:xfrm>
              <a:off x="4788024" y="2780928"/>
              <a:ext cx="3575862" cy="2090340"/>
            </a:xfrm>
            <a:prstGeom prst="rect">
              <a:avLst/>
            </a:prstGeom>
            <a:noFill/>
            <a:ln w="9525">
              <a:noFill/>
            </a:ln>
          </p:spPr>
        </p:pic>
      </p:grpSp>
      <p:grpSp>
        <p:nvGrpSpPr>
          <p:cNvPr id="2" name="组合 1"/>
          <p:cNvGrpSpPr/>
          <p:nvPr/>
        </p:nvGrpSpPr>
        <p:grpSpPr>
          <a:xfrm>
            <a:off x="1548130" y="50165"/>
            <a:ext cx="6047740" cy="586740"/>
            <a:chOff x="2438" y="79"/>
            <a:chExt cx="9524" cy="924"/>
          </a:xfrm>
        </p:grpSpPr>
        <p:sp>
          <p:nvSpPr>
            <p:cNvPr id="51" name="Rectangle 4"/>
            <p:cNvSpPr>
              <a:spLocks noChangeAspect="1" noChangeArrowheads="1"/>
            </p:cNvSpPr>
            <p:nvPr>
              <p:custDataLst>
                <p:tags r:id="rId2"/>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5"/>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6"/>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5842" name="Group 6"/>
          <p:cNvGrpSpPr/>
          <p:nvPr/>
        </p:nvGrpSpPr>
        <p:grpSpPr>
          <a:xfrm>
            <a:off x="250825" y="836613"/>
            <a:ext cx="2808288" cy="647700"/>
            <a:chOff x="0" y="0"/>
            <a:chExt cx="3907" cy="1020"/>
          </a:xfrm>
        </p:grpSpPr>
        <p:sp>
          <p:nvSpPr>
            <p:cNvPr id="11" name="AutoShape 7"/>
            <p:cNvSpPr>
              <a:spLocks noChangeArrowheads="1"/>
            </p:cNvSpPr>
            <p:nvPr/>
          </p:nvSpPr>
          <p:spPr bwMode="auto">
            <a:xfrm>
              <a:off x="0" y="0"/>
              <a:ext cx="3907"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234" y="225"/>
              <a:ext cx="3573" cy="638"/>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7.</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铆、焊件的拆卸</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3" name="组合 16"/>
          <p:cNvGrpSpPr/>
          <p:nvPr/>
        </p:nvGrpSpPr>
        <p:grpSpPr>
          <a:xfrm>
            <a:off x="755650" y="2060575"/>
            <a:ext cx="7770813" cy="3835400"/>
            <a:chOff x="755576" y="2060848"/>
            <a:chExt cx="7771516" cy="3835782"/>
          </a:xfrm>
        </p:grpSpPr>
        <p:sp>
          <p:nvSpPr>
            <p:cNvPr id="35845" name="矩形 2"/>
            <p:cNvSpPr/>
            <p:nvPr/>
          </p:nvSpPr>
          <p:spPr>
            <a:xfrm>
              <a:off x="1115616" y="5229200"/>
              <a:ext cx="2808312" cy="404919"/>
            </a:xfrm>
            <a:prstGeom prst="rect">
              <a:avLst/>
            </a:prstGeom>
            <a:noFill/>
            <a:ln w="9525">
              <a:noFill/>
            </a:ln>
          </p:spPr>
          <p:txBody>
            <a:bodyPr>
              <a:spAutoFit/>
            </a:bodyPr>
            <a:p>
              <a:pPr algn="ctr">
                <a:lnSpc>
                  <a:spcPts val="2800"/>
                </a:lnSpc>
              </a:pPr>
              <a:r>
                <a:rPr lang="zh-CN" altLang="en-US" dirty="0">
                  <a:solidFill>
                    <a:srgbClr val="FF0000"/>
                  </a:solidFill>
                  <a:latin typeface="黑体" panose="02010609060101010101" pitchFamily="2" charset="-122"/>
                </a:rPr>
                <a:t>用錾拆卸转向垂臂</a:t>
              </a:r>
              <a:endParaRPr lang="zh-CN" altLang="en-US" dirty="0">
                <a:solidFill>
                  <a:srgbClr val="FF0000"/>
                </a:solidFill>
                <a:latin typeface="黑体" panose="02010609060101010101" pitchFamily="2" charset="-122"/>
              </a:endParaRPr>
            </a:p>
          </p:txBody>
        </p:sp>
        <p:pic>
          <p:nvPicPr>
            <p:cNvPr id="35846" name="Picture 2" descr="E:\课件\《汽车机械制图》资料包材料\图片\7-9.tif"/>
            <p:cNvPicPr>
              <a:picLocks noChangeAspect="1"/>
            </p:cNvPicPr>
            <p:nvPr/>
          </p:nvPicPr>
          <p:blipFill>
            <a:blip r:embed="rId1"/>
            <a:stretch>
              <a:fillRect/>
            </a:stretch>
          </p:blipFill>
          <p:spPr>
            <a:xfrm>
              <a:off x="755576" y="2060848"/>
              <a:ext cx="3384376" cy="2733165"/>
            </a:xfrm>
            <a:prstGeom prst="rect">
              <a:avLst/>
            </a:prstGeom>
            <a:noFill/>
            <a:ln w="9525">
              <a:noFill/>
            </a:ln>
          </p:spPr>
        </p:pic>
        <p:pic>
          <p:nvPicPr>
            <p:cNvPr id="35847" name="Picture 3" descr="E:\课件\《汽车机械制图》资料包材料\图片\7-10.tif"/>
            <p:cNvPicPr>
              <a:picLocks noChangeAspect="1"/>
            </p:cNvPicPr>
            <p:nvPr/>
          </p:nvPicPr>
          <p:blipFill>
            <a:blip r:embed="rId2"/>
            <a:stretch>
              <a:fillRect/>
            </a:stretch>
          </p:blipFill>
          <p:spPr>
            <a:xfrm>
              <a:off x="4932040" y="2204864"/>
              <a:ext cx="3595052" cy="2423021"/>
            </a:xfrm>
            <a:prstGeom prst="rect">
              <a:avLst/>
            </a:prstGeom>
            <a:noFill/>
            <a:ln w="9525">
              <a:noFill/>
            </a:ln>
          </p:spPr>
        </p:pic>
        <p:sp>
          <p:nvSpPr>
            <p:cNvPr id="35848" name="矩形 2"/>
            <p:cNvSpPr/>
            <p:nvPr/>
          </p:nvSpPr>
          <p:spPr>
            <a:xfrm>
              <a:off x="5796136" y="5445224"/>
              <a:ext cx="1872208" cy="451406"/>
            </a:xfrm>
            <a:prstGeom prst="rect">
              <a:avLst/>
            </a:prstGeom>
            <a:noFill/>
            <a:ln w="9525">
              <a:noFill/>
            </a:ln>
          </p:spPr>
          <p:txBody>
            <a:bodyPr>
              <a:spAutoFit/>
            </a:bodyPr>
            <a:p>
              <a:pPr algn="ctr">
                <a:lnSpc>
                  <a:spcPts val="2800"/>
                </a:lnSpc>
              </a:pPr>
              <a:r>
                <a:rPr lang="zh-CN" altLang="en-US" dirty="0">
                  <a:solidFill>
                    <a:srgbClr val="FF0000"/>
                  </a:solidFill>
                  <a:latin typeface="黑体" panose="02010609060101010101" pitchFamily="2" charset="-122"/>
                </a:rPr>
                <a:t>气割作业</a:t>
              </a:r>
              <a:endParaRPr lang="zh-CN" altLang="en-US" dirty="0">
                <a:solidFill>
                  <a:srgbClr val="FF0000"/>
                </a:solidFill>
                <a:latin typeface="黑体" panose="02010609060101010101" pitchFamily="2" charset="-122"/>
              </a:endParaRPr>
            </a:p>
          </p:txBody>
        </p:sp>
      </p:grpSp>
      <p:grpSp>
        <p:nvGrpSpPr>
          <p:cNvPr id="2" name="组合 1"/>
          <p:cNvGrpSpPr/>
          <p:nvPr/>
        </p:nvGrpSpPr>
        <p:grpSpPr>
          <a:xfrm>
            <a:off x="1548130" y="50165"/>
            <a:ext cx="6047740" cy="586740"/>
            <a:chOff x="2438" y="79"/>
            <a:chExt cx="9524" cy="924"/>
          </a:xfrm>
        </p:grpSpPr>
        <p:sp>
          <p:nvSpPr>
            <p:cNvPr id="51" name="Rectangle 4"/>
            <p:cNvSpPr>
              <a:spLocks noChangeAspect="1" noChangeArrowheads="1"/>
            </p:cNvSpPr>
            <p:nvPr>
              <p:custDataLst>
                <p:tags r:id="rId3"/>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6"/>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7"/>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三、零部件的测量</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15660" y="836930"/>
            <a:ext cx="2796540"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709"/>
            </a:xfrm>
            <a:prstGeom prst="rect">
              <a:avLst/>
            </a:prstGeom>
            <a:noFill/>
            <a:ln w="9525">
              <a:noFill/>
              <a:miter lim="800000"/>
            </a:ln>
          </p:spPr>
          <p:txBody>
            <a:bodyPr>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尺寸基本测量方法</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 name="矩形 2"/>
          <p:cNvSpPr>
            <a:spLocks noChangeArrowheads="1"/>
          </p:cNvSpPr>
          <p:nvPr>
            <p:custDataLst>
              <p:tags r:id="rId1"/>
            </p:custDataLst>
          </p:nvPr>
        </p:nvSpPr>
        <p:spPr bwMode="auto">
          <a:xfrm>
            <a:off x="827405" y="1736725"/>
            <a:ext cx="7467600" cy="1297762"/>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1.线性尺寸</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线性尺寸一般选用钢直尺或游标卡尺直接测量读数，如图8-1-8所示。</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4" name="图片 3"/>
          <p:cNvPicPr>
            <a:picLocks noChangeAspect="1"/>
          </p:cNvPicPr>
          <p:nvPr>
            <p:custDataLst>
              <p:tags r:id="rId2"/>
            </p:custDataLst>
          </p:nvPr>
        </p:nvPicPr>
        <p:blipFill>
          <a:blip r:embed="rId3"/>
          <a:stretch>
            <a:fillRect/>
          </a:stretch>
        </p:blipFill>
        <p:spPr>
          <a:xfrm>
            <a:off x="1069340" y="3572510"/>
            <a:ext cx="7073900" cy="2337435"/>
          </a:xfrm>
          <a:prstGeom prst="rect">
            <a:avLst/>
          </a:prstGeom>
        </p:spPr>
      </p:pic>
      <p:grpSp>
        <p:nvGrpSpPr>
          <p:cNvPr id="5" name="组合 4"/>
          <p:cNvGrpSpPr/>
          <p:nvPr/>
        </p:nvGrpSpPr>
        <p:grpSpPr>
          <a:xfrm>
            <a:off x="1548130" y="50165"/>
            <a:ext cx="6047740" cy="586740"/>
            <a:chOff x="2438" y="79"/>
            <a:chExt cx="9524" cy="924"/>
          </a:xfrm>
        </p:grpSpPr>
        <p:sp>
          <p:nvSpPr>
            <p:cNvPr id="51" name="Rectangle 4"/>
            <p:cNvSpPr>
              <a:spLocks noChangeAspect="1" noChangeArrowheads="1"/>
            </p:cNvSpPr>
            <p:nvPr>
              <p:custDataLst>
                <p:tags r:id="rId4"/>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7"/>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8"/>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三、零部件的测量</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15660" y="836930"/>
            <a:ext cx="2796540"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709"/>
            </a:xfrm>
            <a:prstGeom prst="rect">
              <a:avLst/>
            </a:prstGeom>
            <a:noFill/>
            <a:ln w="9525">
              <a:noFill/>
              <a:miter lim="800000"/>
            </a:ln>
          </p:spPr>
          <p:txBody>
            <a:bodyPr>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尺寸基本测量方法</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 name="矩形 2"/>
          <p:cNvSpPr>
            <a:spLocks noChangeArrowheads="1"/>
          </p:cNvSpPr>
          <p:nvPr>
            <p:custDataLst>
              <p:tags r:id="rId1"/>
            </p:custDataLst>
          </p:nvPr>
        </p:nvSpPr>
        <p:spPr bwMode="auto">
          <a:xfrm>
            <a:off x="827405" y="1736725"/>
            <a:ext cx="7467600" cy="1583499"/>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2.直径尺寸</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测量一般直径尺寸时，内外卡钳和钢直尺配合测量即可；较精确的直径尺寸，多用游标卡尺或外径千分尺测量。如图8-5-2所示。</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 name="图片 2"/>
          <p:cNvPicPr>
            <a:picLocks noChangeAspect="1"/>
          </p:cNvPicPr>
          <p:nvPr>
            <p:custDataLst>
              <p:tags r:id="rId2"/>
            </p:custDataLst>
          </p:nvPr>
        </p:nvPicPr>
        <p:blipFill>
          <a:blip r:embed="rId3"/>
          <a:stretch>
            <a:fillRect/>
          </a:stretch>
        </p:blipFill>
        <p:spPr>
          <a:xfrm>
            <a:off x="1187450" y="3627120"/>
            <a:ext cx="7000240" cy="2593340"/>
          </a:xfrm>
          <a:prstGeom prst="rect">
            <a:avLst/>
          </a:prstGeom>
        </p:spPr>
      </p:pic>
      <p:grpSp>
        <p:nvGrpSpPr>
          <p:cNvPr id="5" name="组合 4"/>
          <p:cNvGrpSpPr/>
          <p:nvPr/>
        </p:nvGrpSpPr>
        <p:grpSpPr>
          <a:xfrm>
            <a:off x="1548130" y="50165"/>
            <a:ext cx="6047740" cy="586740"/>
            <a:chOff x="2438" y="79"/>
            <a:chExt cx="9524" cy="924"/>
          </a:xfrm>
        </p:grpSpPr>
        <p:sp>
          <p:nvSpPr>
            <p:cNvPr id="51" name="Rectangle 4"/>
            <p:cNvSpPr>
              <a:spLocks noChangeAspect="1" noChangeArrowheads="1"/>
            </p:cNvSpPr>
            <p:nvPr>
              <p:custDataLst>
                <p:tags r:id="rId4"/>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7"/>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8"/>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三、零部件的测量</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15660" y="836930"/>
            <a:ext cx="2796540"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709"/>
            </a:xfrm>
            <a:prstGeom prst="rect">
              <a:avLst/>
            </a:prstGeom>
            <a:noFill/>
            <a:ln w="9525">
              <a:noFill/>
              <a:miter lim="800000"/>
            </a:ln>
          </p:spPr>
          <p:txBody>
            <a:bodyPr>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尺寸基本测量方法</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 name="矩形 2"/>
          <p:cNvSpPr>
            <a:spLocks noChangeArrowheads="1"/>
          </p:cNvSpPr>
          <p:nvPr>
            <p:custDataLst>
              <p:tags r:id="rId1"/>
            </p:custDataLst>
          </p:nvPr>
        </p:nvSpPr>
        <p:spPr bwMode="auto">
          <a:xfrm>
            <a:off x="827405" y="1736725"/>
            <a:ext cx="7990840" cy="1691395"/>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3.阶梯孔的测量</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在测量阶梯孔的直径时，会遇到外面孔小，里面孔大的情况，用游标卡尺无法测量。这时，可用内卡钳测量，如图8-1-10（a）所示。也可用特殊量具（内外同值卡），如图8-1-10（b）所示。</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4" name="图片 3"/>
          <p:cNvPicPr>
            <a:picLocks noChangeAspect="1"/>
          </p:cNvPicPr>
          <p:nvPr>
            <p:custDataLst>
              <p:tags r:id="rId2"/>
            </p:custDataLst>
          </p:nvPr>
        </p:nvPicPr>
        <p:blipFill>
          <a:blip r:embed="rId3"/>
          <a:stretch>
            <a:fillRect/>
          </a:stretch>
        </p:blipFill>
        <p:spPr>
          <a:xfrm>
            <a:off x="1115695" y="3680460"/>
            <a:ext cx="6263640" cy="2264410"/>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2627630" y="6092825"/>
            <a:ext cx="4381500" cy="504825"/>
          </a:xfrm>
          <a:prstGeom prst="rect">
            <a:avLst/>
          </a:prstGeom>
        </p:spPr>
      </p:pic>
      <p:grpSp>
        <p:nvGrpSpPr>
          <p:cNvPr id="6" name="组合 5"/>
          <p:cNvGrpSpPr/>
          <p:nvPr/>
        </p:nvGrpSpPr>
        <p:grpSpPr>
          <a:xfrm>
            <a:off x="1548130" y="50165"/>
            <a:ext cx="6047740" cy="586740"/>
            <a:chOff x="2438" y="79"/>
            <a:chExt cx="9524" cy="924"/>
          </a:xfrm>
        </p:grpSpPr>
        <p:sp>
          <p:nvSpPr>
            <p:cNvPr id="51" name="Rectangle 4"/>
            <p:cNvSpPr>
              <a:spLocks noChangeAspect="1" noChangeArrowheads="1"/>
            </p:cNvSpPr>
            <p:nvPr>
              <p:custDataLst>
                <p:tags r:id="rId6"/>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7"/>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8"/>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9"/>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10"/>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三、零部件的测量</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15660" y="836930"/>
            <a:ext cx="2796540"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709"/>
            </a:xfrm>
            <a:prstGeom prst="rect">
              <a:avLst/>
            </a:prstGeom>
            <a:noFill/>
            <a:ln w="9525">
              <a:noFill/>
              <a:miter lim="800000"/>
            </a:ln>
          </p:spPr>
          <p:txBody>
            <a:bodyPr>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尺寸基本测量方法</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 name="矩形 2"/>
          <p:cNvSpPr>
            <a:spLocks noChangeArrowheads="1"/>
          </p:cNvSpPr>
          <p:nvPr>
            <p:custDataLst>
              <p:tags r:id="rId1"/>
            </p:custDataLst>
          </p:nvPr>
        </p:nvSpPr>
        <p:spPr bwMode="auto">
          <a:xfrm>
            <a:off x="827405" y="1736725"/>
            <a:ext cx="7990840" cy="1587251"/>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4.壁厚及深度测量</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对于壁厚来讲，一般用卡钳或游标卡尺直接测得，若不能直接测量，也可进行计算得出壁厚。而深度尺寸一般按照钢直尺测量并计算得到。如图8-1-11所示。</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 name="图片 2"/>
          <p:cNvPicPr>
            <a:picLocks noChangeAspect="1"/>
          </p:cNvPicPr>
          <p:nvPr>
            <p:custDataLst>
              <p:tags r:id="rId2"/>
            </p:custDataLst>
          </p:nvPr>
        </p:nvPicPr>
        <p:blipFill>
          <a:blip r:embed="rId3"/>
          <a:stretch>
            <a:fillRect/>
          </a:stretch>
        </p:blipFill>
        <p:spPr>
          <a:xfrm>
            <a:off x="658495" y="3630930"/>
            <a:ext cx="7826375" cy="2764790"/>
          </a:xfrm>
          <a:prstGeom prst="rect">
            <a:avLst/>
          </a:prstGeom>
        </p:spPr>
      </p:pic>
      <p:grpSp>
        <p:nvGrpSpPr>
          <p:cNvPr id="6" name="组合 5"/>
          <p:cNvGrpSpPr/>
          <p:nvPr/>
        </p:nvGrpSpPr>
        <p:grpSpPr>
          <a:xfrm>
            <a:off x="1548130" y="50165"/>
            <a:ext cx="6047740" cy="586740"/>
            <a:chOff x="2438" y="79"/>
            <a:chExt cx="9524" cy="924"/>
          </a:xfrm>
        </p:grpSpPr>
        <p:sp>
          <p:nvSpPr>
            <p:cNvPr id="51" name="Rectangle 4"/>
            <p:cNvSpPr>
              <a:spLocks noChangeAspect="1" noChangeArrowheads="1"/>
            </p:cNvSpPr>
            <p:nvPr>
              <p:custDataLst>
                <p:tags r:id="rId4"/>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7"/>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8"/>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三、零部件的测量</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15660" y="836930"/>
            <a:ext cx="2796540"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709"/>
            </a:xfrm>
            <a:prstGeom prst="rect">
              <a:avLst/>
            </a:prstGeom>
            <a:noFill/>
            <a:ln w="9525">
              <a:noFill/>
              <a:miter lim="800000"/>
            </a:ln>
          </p:spPr>
          <p:txBody>
            <a:bodyPr>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尺寸基本测量方法</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 name="矩形 2"/>
          <p:cNvSpPr>
            <a:spLocks noChangeArrowheads="1"/>
          </p:cNvSpPr>
          <p:nvPr>
            <p:custDataLst>
              <p:tags r:id="rId1"/>
            </p:custDataLst>
          </p:nvPr>
        </p:nvSpPr>
        <p:spPr bwMode="auto">
          <a:xfrm>
            <a:off x="827405" y="1736725"/>
            <a:ext cx="7990840" cy="868074"/>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5.测量孔间距</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可用游标卡尺，卡钳或直尺测量，如图8-1-12所示。</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4" name="图片 3"/>
          <p:cNvPicPr>
            <a:picLocks noChangeAspect="1"/>
          </p:cNvPicPr>
          <p:nvPr>
            <p:custDataLst>
              <p:tags r:id="rId2"/>
            </p:custDataLst>
          </p:nvPr>
        </p:nvPicPr>
        <p:blipFill>
          <a:blip r:embed="rId3"/>
          <a:stretch>
            <a:fillRect/>
          </a:stretch>
        </p:blipFill>
        <p:spPr>
          <a:xfrm>
            <a:off x="1763395" y="3068955"/>
            <a:ext cx="6245860" cy="2928620"/>
          </a:xfrm>
          <a:prstGeom prst="rect">
            <a:avLst/>
          </a:prstGeom>
        </p:spPr>
      </p:pic>
      <p:grpSp>
        <p:nvGrpSpPr>
          <p:cNvPr id="5" name="组合 4"/>
          <p:cNvGrpSpPr/>
          <p:nvPr/>
        </p:nvGrpSpPr>
        <p:grpSpPr>
          <a:xfrm>
            <a:off x="1548130" y="50165"/>
            <a:ext cx="6047740" cy="586740"/>
            <a:chOff x="2438" y="79"/>
            <a:chExt cx="9524" cy="924"/>
          </a:xfrm>
        </p:grpSpPr>
        <p:sp>
          <p:nvSpPr>
            <p:cNvPr id="51" name="Rectangle 4"/>
            <p:cNvSpPr>
              <a:spLocks noChangeAspect="1" noChangeArrowheads="1"/>
            </p:cNvSpPr>
            <p:nvPr>
              <p:custDataLst>
                <p:tags r:id="rId4"/>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7"/>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8"/>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三、零部件的测量</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15660" y="836930"/>
            <a:ext cx="2796540"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709"/>
            </a:xfrm>
            <a:prstGeom prst="rect">
              <a:avLst/>
            </a:prstGeom>
            <a:noFill/>
            <a:ln w="9525">
              <a:noFill/>
              <a:miter lim="800000"/>
            </a:ln>
          </p:spPr>
          <p:txBody>
            <a:bodyPr>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尺寸基本测量方法</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 name="矩形 2"/>
          <p:cNvSpPr>
            <a:spLocks noChangeArrowheads="1"/>
          </p:cNvSpPr>
          <p:nvPr>
            <p:custDataLst>
              <p:tags r:id="rId1"/>
            </p:custDataLst>
          </p:nvPr>
        </p:nvSpPr>
        <p:spPr bwMode="auto">
          <a:xfrm>
            <a:off x="827405" y="1736725"/>
            <a:ext cx="7990840" cy="861218"/>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6.测量中心高</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一般可用直尺和卡钳或游标卡尺测量,如图8-1-13所示。</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 name="图片 2"/>
          <p:cNvPicPr>
            <a:picLocks noChangeAspect="1"/>
          </p:cNvPicPr>
          <p:nvPr>
            <p:custDataLst>
              <p:tags r:id="rId2"/>
            </p:custDataLst>
          </p:nvPr>
        </p:nvPicPr>
        <p:blipFill>
          <a:blip r:embed="rId3"/>
          <a:stretch>
            <a:fillRect/>
          </a:stretch>
        </p:blipFill>
        <p:spPr>
          <a:xfrm>
            <a:off x="2483485" y="2780665"/>
            <a:ext cx="4351020" cy="3726180"/>
          </a:xfrm>
          <a:prstGeom prst="rect">
            <a:avLst/>
          </a:prstGeom>
        </p:spPr>
      </p:pic>
      <p:grpSp>
        <p:nvGrpSpPr>
          <p:cNvPr id="5" name="组合 4"/>
          <p:cNvGrpSpPr/>
          <p:nvPr/>
        </p:nvGrpSpPr>
        <p:grpSpPr>
          <a:xfrm>
            <a:off x="1548130" y="50165"/>
            <a:ext cx="6047740" cy="586740"/>
            <a:chOff x="2438" y="79"/>
            <a:chExt cx="9524" cy="924"/>
          </a:xfrm>
        </p:grpSpPr>
        <p:sp>
          <p:nvSpPr>
            <p:cNvPr id="51" name="Rectangle 4"/>
            <p:cNvSpPr>
              <a:spLocks noChangeAspect="1" noChangeArrowheads="1"/>
            </p:cNvSpPr>
            <p:nvPr>
              <p:custDataLst>
                <p:tags r:id="rId4"/>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7"/>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8"/>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AutoShape 10"/>
          <p:cNvSpPr/>
          <p:nvPr/>
        </p:nvSpPr>
        <p:spPr>
          <a:xfrm rot="10800000">
            <a:off x="681038" y="1911350"/>
            <a:ext cx="7634287" cy="3967163"/>
          </a:xfrm>
          <a:custGeom>
            <a:avLst/>
            <a:gdLst>
              <a:gd name="txL" fmla="*/ 3125 w 21600"/>
              <a:gd name="txT" fmla="*/ 3125 h 21600"/>
              <a:gd name="txR" fmla="*/ 18475 w 21600"/>
              <a:gd name="txB" fmla="*/ 18475 h 21600"/>
            </a:gdLst>
            <a:ahLst/>
            <a:cxnLst>
              <a:cxn ang="0">
                <a:pos x="0" y="0"/>
              </a:cxn>
              <a:cxn ang="0">
                <a:pos x="2147483647" y="2147483647"/>
              </a:cxn>
              <a:cxn ang="0">
                <a:pos x="2147483647" y="2147483647"/>
              </a:cxn>
              <a:cxn ang="0">
                <a:pos x="2147483647" y="0"/>
              </a:cxn>
            </a:cxnLst>
            <a:rect l="txL" t="txT" r="txR" b="txB"/>
            <a:pathLst>
              <a:path w="21600" h="21600">
                <a:moveTo>
                  <a:pt x="0" y="0"/>
                </a:moveTo>
                <a:lnTo>
                  <a:pt x="2650" y="21600"/>
                </a:lnTo>
                <a:lnTo>
                  <a:pt x="18950" y="21600"/>
                </a:lnTo>
                <a:lnTo>
                  <a:pt x="21600" y="0"/>
                </a:lnTo>
                <a:close/>
              </a:path>
            </a:pathLst>
          </a:custGeom>
          <a:gradFill rotWithShape="1">
            <a:gsLst>
              <a:gs pos="0">
                <a:srgbClr val="D1EEF7">
                  <a:alpha val="50000"/>
                </a:srgbClr>
              </a:gs>
              <a:gs pos="100000">
                <a:srgbClr val="33CCFF">
                  <a:alpha val="50000"/>
                </a:srgbClr>
              </a:gs>
            </a:gsLst>
            <a:lin ang="5400000" scaled="1"/>
            <a:tileRect/>
          </a:gradFill>
          <a:ln w="9525">
            <a:noFill/>
          </a:ln>
        </p:spPr>
        <p:txBody>
          <a:bodyPr/>
          <a:p>
            <a:endParaRPr lang="zh-CN" altLang="en-US"/>
          </a:p>
        </p:txBody>
      </p:sp>
      <p:sp>
        <p:nvSpPr>
          <p:cNvPr id="28" name="Rectangle 3"/>
          <p:cNvSpPr/>
          <p:nvPr/>
        </p:nvSpPr>
        <p:spPr>
          <a:xfrm>
            <a:off x="1619250" y="2355057"/>
            <a:ext cx="5905500" cy="3322955"/>
          </a:xfrm>
          <a:prstGeom prst="rect">
            <a:avLst/>
          </a:prstGeom>
          <a:noFill/>
          <a:ln w="9525">
            <a:noFill/>
          </a:ln>
        </p:spPr>
        <p:txBody>
          <a:bodyPr anchor="ctr" anchorCtr="0">
            <a:spAutoFit/>
          </a:bodyPr>
          <a:p>
            <a:pPr>
              <a:lnSpc>
                <a:spcPct val="150000"/>
              </a:lnSpc>
              <a:buFont typeface="Arial" panose="020B0604020202020204" pitchFamily="34" charset="0"/>
              <a:buChar char="•"/>
            </a:pPr>
            <a:r>
              <a:rPr lang="zh-CN" altLang="en-US" dirty="0">
                <a:solidFill>
                  <a:srgbClr val="0066CC"/>
                </a:solidFill>
                <a:latin typeface="黑体" panose="02010609060101010101" pitchFamily="2" charset="-122"/>
              </a:rPr>
              <a:t>本部分内容由机械测绘基础知识入手，对测绘所用拆装、测量工具进行介绍，并分别对零件测绘、装配图拆画零件图、装配示意图的绘制进行介绍，最后通过机用虎钳测绘这一综合应用完成本章的学习。培养学生独立分析和解决实际问题的能力，为后继课程的学习及今后的工作打下基础，同时培养其严谨细致、一丝不苟的工作作风。</a:t>
            </a:r>
            <a:endParaRPr lang="zh-CN" altLang="en-US" dirty="0">
              <a:solidFill>
                <a:srgbClr val="0066CC"/>
              </a:solidFill>
              <a:latin typeface="黑体" panose="02010609060101010101" pitchFamily="2" charset="-122"/>
            </a:endParaRPr>
          </a:p>
        </p:txBody>
      </p:sp>
      <p:grpSp>
        <p:nvGrpSpPr>
          <p:cNvPr id="2" name="Group 4"/>
          <p:cNvGrpSpPr/>
          <p:nvPr/>
        </p:nvGrpSpPr>
        <p:grpSpPr>
          <a:xfrm>
            <a:off x="1258888" y="1628775"/>
            <a:ext cx="1941512" cy="879475"/>
            <a:chOff x="0" y="0"/>
            <a:chExt cx="4552" cy="1385"/>
          </a:xfrm>
        </p:grpSpPr>
        <p:pic>
          <p:nvPicPr>
            <p:cNvPr id="17414" name="图片 8" descr="6.png"/>
            <p:cNvPicPr>
              <a:picLocks noChangeAspect="1"/>
            </p:cNvPicPr>
            <p:nvPr/>
          </p:nvPicPr>
          <p:blipFill>
            <a:blip r:embed="rId1"/>
            <a:stretch>
              <a:fillRect/>
            </a:stretch>
          </p:blipFill>
          <p:spPr>
            <a:xfrm>
              <a:off x="0" y="0"/>
              <a:ext cx="4387" cy="1385"/>
            </a:xfrm>
            <a:prstGeom prst="rect">
              <a:avLst/>
            </a:prstGeom>
            <a:noFill/>
            <a:ln w="9525">
              <a:noFill/>
            </a:ln>
          </p:spPr>
        </p:pic>
        <p:sp>
          <p:nvSpPr>
            <p:cNvPr id="17415" name="TextBox 13"/>
            <p:cNvSpPr txBox="1"/>
            <p:nvPr/>
          </p:nvSpPr>
          <p:spPr>
            <a:xfrm>
              <a:off x="839" y="229"/>
              <a:ext cx="3713" cy="788"/>
            </a:xfrm>
            <a:prstGeom prst="rect">
              <a:avLst/>
            </a:prstGeom>
            <a:noFill/>
            <a:ln w="9525">
              <a:noFill/>
            </a:ln>
          </p:spPr>
          <p:txBody>
            <a:bodyPr/>
            <a:p>
              <a:r>
                <a:rPr lang="zh-CN" altLang="en-US" b="1" dirty="0">
                  <a:solidFill>
                    <a:srgbClr val="00B0F0"/>
                  </a:solidFill>
                  <a:latin typeface="黑体" panose="02010609060101010101" pitchFamily="2" charset="-122"/>
                </a:rPr>
                <a:t>本章提要</a:t>
              </a:r>
              <a:endParaRPr lang="zh-CN" altLang="en-US" b="1" dirty="0">
                <a:solidFill>
                  <a:srgbClr val="00B0F0"/>
                </a:solidFill>
                <a:latin typeface="黑体" panose="02010609060101010101" pitchFamily="2" charset="-122"/>
              </a:endParaRPr>
            </a:p>
          </p:txBody>
        </p:sp>
      </p:grpSp>
      <p:sp>
        <p:nvSpPr>
          <p:cNvPr id="5" name="TextBox 4"/>
          <p:cNvSpPr txBox="1"/>
          <p:nvPr>
            <p:custDataLst>
              <p:tags r:id="rId2"/>
            </p:custDataLst>
          </p:nvPr>
        </p:nvSpPr>
        <p:spPr>
          <a:xfrm>
            <a:off x="2425519" y="0"/>
            <a:ext cx="4775835" cy="645160"/>
          </a:xfrm>
          <a:prstGeom prst="rect">
            <a:avLst/>
          </a:prstGeom>
          <a:noFill/>
        </p:spPr>
        <p:txBody>
          <a:bodyPr wrap="none">
            <a:spAutoFit/>
          </a:bodyPr>
          <a:p>
            <a:pPr marR="0" algn="ctr" defTabSz="914400">
              <a:buClrTx/>
              <a:buSzTx/>
              <a:buFontTx/>
              <a:buNone/>
              <a:defRPr/>
            </a:pPr>
            <a:r>
              <a:rPr kumimoji="0" lang="zh-CN" altLang="en-US" sz="3600" b="1" kern="1200" cap="none" spc="0" normalizeH="0" baseline="0" noProof="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项目八  机械测绘基础</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2000"/>
                                        <p:tgtEl>
                                          <p:spTgt spid="27"/>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00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p:bldP spid="28" grpId="1" bldLvl="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三、零部件的测量</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15660" y="836930"/>
            <a:ext cx="2796540"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709"/>
            </a:xfrm>
            <a:prstGeom prst="rect">
              <a:avLst/>
            </a:prstGeom>
            <a:noFill/>
            <a:ln w="9525">
              <a:noFill/>
              <a:miter lim="800000"/>
            </a:ln>
          </p:spPr>
          <p:txBody>
            <a:bodyPr>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尺寸基本测量方法</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 name="矩形 2"/>
          <p:cNvSpPr>
            <a:spLocks noChangeArrowheads="1"/>
          </p:cNvSpPr>
          <p:nvPr>
            <p:custDataLst>
              <p:tags r:id="rId1"/>
            </p:custDataLst>
          </p:nvPr>
        </p:nvSpPr>
        <p:spPr bwMode="auto">
          <a:xfrm>
            <a:off x="827405" y="1736725"/>
            <a:ext cx="7990840" cy="1938749"/>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7.测量圆角</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一般用圆角规测量。每套圆角规有很多片，一半测量外凸圆角，一半测量内凹圆角，每片刻有圆角半径的大小。测量时，只要在圆角规中找到与被测部分完全吻合的一片，从该片上的数值可知圆角半径的大小。</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4" name="组合 3"/>
          <p:cNvGrpSpPr/>
          <p:nvPr/>
        </p:nvGrpSpPr>
        <p:grpSpPr>
          <a:xfrm>
            <a:off x="1548130" y="50165"/>
            <a:ext cx="6047740" cy="586740"/>
            <a:chOff x="2438" y="79"/>
            <a:chExt cx="9524" cy="924"/>
          </a:xfrm>
        </p:grpSpPr>
        <p:sp>
          <p:nvSpPr>
            <p:cNvPr id="51" name="Rectangle 4"/>
            <p:cNvSpPr>
              <a:spLocks noChangeAspect="1" noChangeArrowheads="1"/>
            </p:cNvSpPr>
            <p:nvPr>
              <p:custDataLst>
                <p:tags r:id="rId2"/>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5"/>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6"/>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三、零部件的测量</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15660" y="836930"/>
            <a:ext cx="2796540"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709"/>
            </a:xfrm>
            <a:prstGeom prst="rect">
              <a:avLst/>
            </a:prstGeom>
            <a:noFill/>
            <a:ln w="9525">
              <a:noFill/>
              <a:miter lim="800000"/>
            </a:ln>
          </p:spPr>
          <p:txBody>
            <a:bodyPr>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尺寸基本测量方法</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 name="矩形 2"/>
          <p:cNvSpPr>
            <a:spLocks noChangeArrowheads="1"/>
          </p:cNvSpPr>
          <p:nvPr>
            <p:custDataLst>
              <p:tags r:id="rId1"/>
            </p:custDataLst>
          </p:nvPr>
        </p:nvSpPr>
        <p:spPr bwMode="auto">
          <a:xfrm>
            <a:off x="264795" y="1562100"/>
            <a:ext cx="8553450" cy="1695825"/>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8.测绘螺纹</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测绘螺纹时，可采用如下步骤。</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（1）确定螺纹线数及旋向。</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（2）测量螺距。（3）用游标卡尺测大径。（4）查标准，定标记。</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 name="图片 2"/>
          <p:cNvPicPr>
            <a:picLocks noChangeAspect="1"/>
          </p:cNvPicPr>
          <p:nvPr>
            <p:custDataLst>
              <p:tags r:id="rId2"/>
            </p:custDataLst>
          </p:nvPr>
        </p:nvPicPr>
        <p:blipFill>
          <a:blip r:embed="rId3"/>
          <a:stretch>
            <a:fillRect/>
          </a:stretch>
        </p:blipFill>
        <p:spPr>
          <a:xfrm>
            <a:off x="2843530" y="3356610"/>
            <a:ext cx="3072130" cy="3293745"/>
          </a:xfrm>
          <a:prstGeom prst="rect">
            <a:avLst/>
          </a:prstGeom>
        </p:spPr>
      </p:pic>
      <p:grpSp>
        <p:nvGrpSpPr>
          <p:cNvPr id="4" name="组合 3"/>
          <p:cNvGrpSpPr/>
          <p:nvPr/>
        </p:nvGrpSpPr>
        <p:grpSpPr>
          <a:xfrm>
            <a:off x="1548130" y="50165"/>
            <a:ext cx="6047740" cy="586740"/>
            <a:chOff x="2438" y="79"/>
            <a:chExt cx="9524" cy="924"/>
          </a:xfrm>
        </p:grpSpPr>
        <p:sp>
          <p:nvSpPr>
            <p:cNvPr id="51" name="Rectangle 4"/>
            <p:cNvSpPr>
              <a:spLocks noChangeAspect="1" noChangeArrowheads="1"/>
            </p:cNvSpPr>
            <p:nvPr>
              <p:custDataLst>
                <p:tags r:id="rId4"/>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7"/>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8"/>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三、零部件的测量</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15660" y="836930"/>
            <a:ext cx="2796540"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709"/>
            </a:xfrm>
            <a:prstGeom prst="rect">
              <a:avLst/>
            </a:prstGeom>
            <a:noFill/>
            <a:ln w="9525">
              <a:noFill/>
              <a:miter lim="800000"/>
            </a:ln>
          </p:spPr>
          <p:txBody>
            <a:bodyPr>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尺寸基本测量方法</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 name="矩形 2"/>
          <p:cNvSpPr>
            <a:spLocks noChangeArrowheads="1"/>
          </p:cNvSpPr>
          <p:nvPr>
            <p:custDataLst>
              <p:tags r:id="rId1"/>
            </p:custDataLst>
          </p:nvPr>
        </p:nvSpPr>
        <p:spPr bwMode="auto">
          <a:xfrm>
            <a:off x="264795" y="1562100"/>
            <a:ext cx="8553450" cy="1228518"/>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9.测量曲线或曲面</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曲线和曲面要求测得很准确时，必须用专门测量仪或量具进行测量。要求不太准确时，可采用拓印法、坐标法和铅丝法测量。</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4" name="图片 3"/>
          <p:cNvPicPr>
            <a:picLocks noChangeAspect="1"/>
          </p:cNvPicPr>
          <p:nvPr>
            <p:custDataLst>
              <p:tags r:id="rId2"/>
            </p:custDataLst>
          </p:nvPr>
        </p:nvPicPr>
        <p:blipFill>
          <a:blip r:embed="rId3"/>
          <a:stretch>
            <a:fillRect/>
          </a:stretch>
        </p:blipFill>
        <p:spPr>
          <a:xfrm>
            <a:off x="1115695" y="3068955"/>
            <a:ext cx="6590030" cy="3389630"/>
          </a:xfrm>
          <a:prstGeom prst="rect">
            <a:avLst/>
          </a:prstGeom>
        </p:spPr>
      </p:pic>
      <p:grpSp>
        <p:nvGrpSpPr>
          <p:cNvPr id="5" name="组合 4"/>
          <p:cNvGrpSpPr/>
          <p:nvPr/>
        </p:nvGrpSpPr>
        <p:grpSpPr>
          <a:xfrm>
            <a:off x="1548130" y="50165"/>
            <a:ext cx="6047740" cy="586740"/>
            <a:chOff x="2438" y="79"/>
            <a:chExt cx="9524" cy="924"/>
          </a:xfrm>
        </p:grpSpPr>
        <p:sp>
          <p:nvSpPr>
            <p:cNvPr id="51" name="Rectangle 4"/>
            <p:cNvSpPr>
              <a:spLocks noChangeAspect="1" noChangeArrowheads="1"/>
            </p:cNvSpPr>
            <p:nvPr>
              <p:custDataLst>
                <p:tags r:id="rId4"/>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7"/>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8"/>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三、零部件的测量</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21375" y="837565"/>
            <a:ext cx="2796540" cy="647700"/>
            <a:chOff x="0" y="0"/>
            <a:chExt cx="4014" cy="1020"/>
          </a:xfrm>
        </p:grpSpPr>
        <p:sp>
          <p:nvSpPr>
            <p:cNvPr id="8" name="AutoShape 7"/>
            <p:cNvSpPr>
              <a:spLocks noChangeArrowheads="1"/>
            </p:cNvSpPr>
            <p:nvPr/>
          </p:nvSpPr>
          <p:spPr bwMode="auto">
            <a:xfrm>
              <a:off x="0" y="0"/>
              <a:ext cx="3906"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781" cy="709"/>
            </a:xfrm>
            <a:prstGeom prst="rect">
              <a:avLst/>
            </a:prstGeom>
            <a:noFill/>
            <a:ln w="9525">
              <a:noFill/>
              <a:miter lim="800000"/>
            </a:ln>
          </p:spPr>
          <p:txBody>
            <a:bodyPr>
              <a:spAutoFit/>
            </a:bodyPr>
            <a:lstStyle/>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测量尺寸注意事项</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 name="矩形 2"/>
          <p:cNvSpPr>
            <a:spLocks noChangeArrowheads="1"/>
          </p:cNvSpPr>
          <p:nvPr>
            <p:custDataLst>
              <p:tags r:id="rId1"/>
            </p:custDataLst>
          </p:nvPr>
        </p:nvSpPr>
        <p:spPr bwMode="auto">
          <a:xfrm>
            <a:off x="264795" y="1562100"/>
            <a:ext cx="8553450" cy="1688581"/>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1.尺寸数值要圆整</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2.相互配合的孔和轴的公称尺寸应一致</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3.查表确定标准结构</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4.测量齿轮</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3" name="组合 2"/>
          <p:cNvGrpSpPr/>
          <p:nvPr/>
        </p:nvGrpSpPr>
        <p:grpSpPr>
          <a:xfrm>
            <a:off x="1548130" y="50165"/>
            <a:ext cx="6047740" cy="586740"/>
            <a:chOff x="2438" y="79"/>
            <a:chExt cx="9524" cy="924"/>
          </a:xfrm>
        </p:grpSpPr>
        <p:sp>
          <p:nvSpPr>
            <p:cNvPr id="51" name="Rectangle 4"/>
            <p:cNvSpPr>
              <a:spLocks noChangeAspect="1" noChangeArrowheads="1"/>
            </p:cNvSpPr>
            <p:nvPr>
              <p:custDataLst>
                <p:tags r:id="rId2"/>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5"/>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6"/>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174180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sp>
        <p:nvSpPr>
          <p:cNvPr id="100" name="文本框 99"/>
          <p:cNvSpPr txBox="1"/>
          <p:nvPr/>
        </p:nvSpPr>
        <p:spPr>
          <a:xfrm>
            <a:off x="899795" y="1917065"/>
            <a:ext cx="6532880" cy="3415030"/>
          </a:xfrm>
          <a:prstGeom prst="rect">
            <a:avLst/>
          </a:prstGeom>
          <a:noFill/>
          <a:ln w="9525">
            <a:solidFill>
              <a:srgbClr val="C00000"/>
            </a:solidFill>
          </a:ln>
        </p:spPr>
        <p:txBody>
          <a:bodyPr wrap="square">
            <a:spAutoFit/>
          </a:bodyPr>
          <a:p>
            <a:pPr indent="267970"/>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）掌握徒手绘制草图基本技法；（</a:t>
            </a:r>
            <a:r>
              <a:rPr lang="en-US" sz="1800">
                <a:latin typeface="Times New Roman" panose="02020603050405020304" pitchFamily="18" charset="0"/>
              </a:rPr>
              <a:t>2</a:t>
            </a:r>
            <a:r>
              <a:rPr lang="zh-CN" sz="1800">
                <a:ea typeface="宋体" panose="02010600030101010101" pitchFamily="2" charset="-122"/>
              </a:rPr>
              <a:t>）掌握由草图绘制零件图的方法和步骤。</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）能正确绘制零件的草图；（</a:t>
            </a:r>
            <a:r>
              <a:rPr lang="en-US" sz="1800">
                <a:latin typeface="Times New Roman" panose="02020603050405020304" pitchFamily="18" charset="0"/>
              </a:rPr>
              <a:t>2</a:t>
            </a:r>
            <a:r>
              <a:rPr lang="zh-CN" sz="1800">
                <a:ea typeface="宋体" panose="02010600030101010101" pitchFamily="2" charset="-122"/>
              </a:rPr>
              <a:t>）能根据零件草图绘制零件图。</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）提高学生动手能力，培养学生运用所学知识观察分析实际问题；（</a:t>
            </a:r>
            <a:r>
              <a:rPr lang="en-US" sz="1800">
                <a:latin typeface="Times New Roman" panose="02020603050405020304" pitchFamily="18" charset="0"/>
              </a:rPr>
              <a:t>2</a:t>
            </a:r>
            <a:r>
              <a:rPr lang="zh-CN" sz="1800">
                <a:ea typeface="宋体" panose="02010600030101010101" pitchFamily="2" charset="-122"/>
              </a:rPr>
              <a:t>）树立标准意识，树立诚实守信的职业精神。（</a:t>
            </a:r>
            <a:r>
              <a:rPr lang="en-US" sz="1800">
                <a:latin typeface="Times New Roman" panose="02020603050405020304" pitchFamily="18" charset="0"/>
              </a:rPr>
              <a:t>3</a:t>
            </a:r>
            <a:r>
              <a:rPr lang="zh-CN" sz="1800">
                <a:ea typeface="宋体" panose="02010600030101010101" pitchFamily="2" charset="-122"/>
              </a:rPr>
              <a:t>）在绘制零件图的过程中提高学生分析问题及解决问题的能力，培养学生精益求精的大国工匠精神。</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9325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一、绘制测绘草图基础知识</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6491017" y="891858"/>
            <a:ext cx="2221551" cy="537845"/>
            <a:chOff x="-2025" y="87"/>
            <a:chExt cx="6040" cy="847"/>
          </a:xfrm>
        </p:grpSpPr>
        <p:sp>
          <p:nvSpPr>
            <p:cNvPr id="8" name="AutoShape 7"/>
            <p:cNvSpPr>
              <a:spLocks noChangeArrowheads="1"/>
            </p:cNvSpPr>
            <p:nvPr/>
          </p:nvSpPr>
          <p:spPr bwMode="auto">
            <a:xfrm>
              <a:off x="-2025" y="87"/>
              <a:ext cx="5930"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1769" y="225"/>
              <a:ext cx="5784" cy="709"/>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en-US" altLang="zh-CN"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需要工具</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sp>
        <p:nvSpPr>
          <p:cNvPr id="13" name="矩形 2"/>
          <p:cNvSpPr>
            <a:spLocks noChangeArrowheads="1"/>
          </p:cNvSpPr>
          <p:nvPr>
            <p:custDataLst>
              <p:tags r:id="rId6"/>
            </p:custDataLst>
          </p:nvPr>
        </p:nvSpPr>
        <p:spPr bwMode="auto">
          <a:xfrm>
            <a:off x="264795" y="1562100"/>
            <a:ext cx="8553450" cy="2886592"/>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测绘零件大多在车间现场进行，由于场地和时间限制，一般都不用或只用少数简单绘图工具，徒手目测绘出图形，其线型不可能像用直尺和仪器绘制的那样均匀笔直，但不能马虎潦草，而应努力做到线型明显清晰、内容完整、投影关系正确、比例匀称、字迹工整。</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测绘草图时所用到的工具有：</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铅笔</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纸张</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9325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一、绘制测绘草图基础知识</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94478" y="906463"/>
            <a:ext cx="2717722" cy="523240"/>
            <a:chOff x="-3375" y="110"/>
            <a:chExt cx="7389" cy="824"/>
          </a:xfrm>
        </p:grpSpPr>
        <p:sp>
          <p:nvSpPr>
            <p:cNvPr id="8" name="AutoShape 7"/>
            <p:cNvSpPr>
              <a:spLocks noChangeArrowheads="1"/>
            </p:cNvSpPr>
            <p:nvPr/>
          </p:nvSpPr>
          <p:spPr bwMode="auto">
            <a:xfrm>
              <a:off x="-3375" y="110"/>
              <a:ext cx="7280"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3097" y="225"/>
              <a:ext cx="7111" cy="709"/>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徒手绘图基本技法</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pic>
        <p:nvPicPr>
          <p:cNvPr id="2" name="图片 1"/>
          <p:cNvPicPr>
            <a:picLocks noChangeAspect="1"/>
          </p:cNvPicPr>
          <p:nvPr>
            <p:custDataLst>
              <p:tags r:id="rId6"/>
            </p:custDataLst>
          </p:nvPr>
        </p:nvPicPr>
        <p:blipFill>
          <a:blip r:embed="rId7"/>
          <a:stretch>
            <a:fillRect/>
          </a:stretch>
        </p:blipFill>
        <p:spPr>
          <a:xfrm>
            <a:off x="1115695" y="1556385"/>
            <a:ext cx="5310505" cy="1814195"/>
          </a:xfrm>
          <a:prstGeom prst="rect">
            <a:avLst/>
          </a:prstGeom>
        </p:spPr>
      </p:pic>
      <p:pic>
        <p:nvPicPr>
          <p:cNvPr id="3" name="图片 2"/>
          <p:cNvPicPr>
            <a:picLocks noChangeAspect="1"/>
          </p:cNvPicPr>
          <p:nvPr>
            <p:custDataLst>
              <p:tags r:id="rId8"/>
            </p:custDataLst>
          </p:nvPr>
        </p:nvPicPr>
        <p:blipFill>
          <a:blip r:embed="rId9"/>
          <a:stretch>
            <a:fillRect/>
          </a:stretch>
        </p:blipFill>
        <p:spPr>
          <a:xfrm>
            <a:off x="1004570" y="3429000"/>
            <a:ext cx="5728970" cy="1650365"/>
          </a:xfrm>
          <a:prstGeom prst="rect">
            <a:avLst/>
          </a:prstGeom>
        </p:spPr>
      </p:pic>
      <p:pic>
        <p:nvPicPr>
          <p:cNvPr id="10" name="图片 9"/>
          <p:cNvPicPr>
            <a:picLocks noChangeAspect="1"/>
          </p:cNvPicPr>
          <p:nvPr>
            <p:custDataLst>
              <p:tags r:id="rId10"/>
            </p:custDataLst>
          </p:nvPr>
        </p:nvPicPr>
        <p:blipFill>
          <a:blip r:embed="rId11"/>
          <a:stretch>
            <a:fillRect/>
          </a:stretch>
        </p:blipFill>
        <p:spPr>
          <a:xfrm>
            <a:off x="1187450" y="5229225"/>
            <a:ext cx="5448300" cy="1171575"/>
          </a:xfrm>
          <a:prstGeom prst="rect">
            <a:avLst/>
          </a:prstGeom>
        </p:spPr>
      </p:pic>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9325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一、绘制测绘草图基础知识</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994478" y="906463"/>
            <a:ext cx="2717722" cy="523240"/>
            <a:chOff x="-3375" y="110"/>
            <a:chExt cx="7389" cy="824"/>
          </a:xfrm>
        </p:grpSpPr>
        <p:sp>
          <p:nvSpPr>
            <p:cNvPr id="8" name="AutoShape 7"/>
            <p:cNvSpPr>
              <a:spLocks noChangeArrowheads="1"/>
            </p:cNvSpPr>
            <p:nvPr/>
          </p:nvSpPr>
          <p:spPr bwMode="auto">
            <a:xfrm>
              <a:off x="-3375" y="110"/>
              <a:ext cx="7280"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3097" y="225"/>
              <a:ext cx="7111" cy="709"/>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徒手绘图基本技法</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pic>
        <p:nvPicPr>
          <p:cNvPr id="13" name="图片 12"/>
          <p:cNvPicPr>
            <a:picLocks noChangeAspect="1"/>
          </p:cNvPicPr>
          <p:nvPr>
            <p:custDataLst>
              <p:tags r:id="rId6"/>
            </p:custDataLst>
          </p:nvPr>
        </p:nvPicPr>
        <p:blipFill>
          <a:blip r:embed="rId7"/>
          <a:stretch>
            <a:fillRect/>
          </a:stretch>
        </p:blipFill>
        <p:spPr>
          <a:xfrm>
            <a:off x="1259840" y="1916430"/>
            <a:ext cx="5701665" cy="3959225"/>
          </a:xfrm>
          <a:prstGeom prst="rect">
            <a:avLst/>
          </a:prstGeom>
        </p:spPr>
      </p:pic>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9325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一、绘制测绘草图基础知识</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094823" y="910273"/>
            <a:ext cx="3617377" cy="519430"/>
            <a:chOff x="-5821" y="116"/>
            <a:chExt cx="9835" cy="818"/>
          </a:xfrm>
        </p:grpSpPr>
        <p:sp>
          <p:nvSpPr>
            <p:cNvPr id="8" name="AutoShape 7"/>
            <p:cNvSpPr>
              <a:spLocks noChangeArrowheads="1"/>
            </p:cNvSpPr>
            <p:nvPr/>
          </p:nvSpPr>
          <p:spPr bwMode="auto">
            <a:xfrm>
              <a:off x="-5821" y="116"/>
              <a:ext cx="9727" cy="788"/>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5690" y="225"/>
              <a:ext cx="9704" cy="709"/>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3.</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零件草图绘制的一般步骤</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sp>
        <p:nvSpPr>
          <p:cNvPr id="2" name="矩形 2"/>
          <p:cNvSpPr>
            <a:spLocks noChangeArrowheads="1"/>
          </p:cNvSpPr>
          <p:nvPr>
            <p:custDataLst>
              <p:tags r:id="rId6"/>
            </p:custDataLst>
          </p:nvPr>
        </p:nvSpPr>
        <p:spPr bwMode="auto">
          <a:xfrm>
            <a:off x="467360" y="2780665"/>
            <a:ext cx="8553450" cy="1290984"/>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1.分析零件</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2.确定草图的整体格局</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3.目测徒手画零件草图</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9325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一、绘制测绘草图基础知识</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094823" y="910273"/>
            <a:ext cx="3617377" cy="519430"/>
            <a:chOff x="-5821" y="116"/>
            <a:chExt cx="9835" cy="818"/>
          </a:xfrm>
        </p:grpSpPr>
        <p:sp>
          <p:nvSpPr>
            <p:cNvPr id="8" name="AutoShape 7"/>
            <p:cNvSpPr>
              <a:spLocks noChangeArrowheads="1"/>
            </p:cNvSpPr>
            <p:nvPr/>
          </p:nvSpPr>
          <p:spPr bwMode="auto">
            <a:xfrm>
              <a:off x="-5821" y="116"/>
              <a:ext cx="9727" cy="788"/>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5690" y="225"/>
              <a:ext cx="9704" cy="709"/>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4.</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绘制拨杆测绘草图</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sp>
        <p:nvSpPr>
          <p:cNvPr id="2" name="矩形 2"/>
          <p:cNvSpPr>
            <a:spLocks noChangeArrowheads="1"/>
          </p:cNvSpPr>
          <p:nvPr>
            <p:custDataLst>
              <p:tags r:id="rId6"/>
            </p:custDataLst>
          </p:nvPr>
        </p:nvSpPr>
        <p:spPr bwMode="auto">
          <a:xfrm>
            <a:off x="395605" y="1729105"/>
            <a:ext cx="8553450" cy="1688613"/>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1.布图</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2.画各视图的主要部分</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3.画出零件图的详细结构</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4.完善草图</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p:nvPr/>
        </p:nvSpPr>
        <p:spPr>
          <a:xfrm>
            <a:off x="0" y="714375"/>
            <a:ext cx="14541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548130" y="50165"/>
            <a:ext cx="6047740" cy="586740"/>
            <a:chOff x="2438" y="79"/>
            <a:chExt cx="9524" cy="924"/>
          </a:xfrm>
        </p:grpSpPr>
        <p:sp>
          <p:nvSpPr>
            <p:cNvPr id="51"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5"/>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
        <p:nvSpPr>
          <p:cNvPr id="100" name="文本框 99"/>
          <p:cNvSpPr txBox="1"/>
          <p:nvPr/>
        </p:nvSpPr>
        <p:spPr>
          <a:xfrm>
            <a:off x="827405" y="2132965"/>
            <a:ext cx="6719570" cy="3415030"/>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）熟悉零部件测绘的目的、种类及应用；（</a:t>
            </a:r>
            <a:r>
              <a:rPr lang="en-US" sz="1800">
                <a:latin typeface="Times New Roman" panose="02020603050405020304" pitchFamily="18" charset="0"/>
              </a:rPr>
              <a:t>2</a:t>
            </a:r>
            <a:r>
              <a:rPr lang="zh-CN" sz="1800">
                <a:ea typeface="宋体" panose="02010600030101010101" pitchFamily="2" charset="-122"/>
              </a:rPr>
              <a:t>）熟悉零部件测绘的要求；（</a:t>
            </a:r>
            <a:r>
              <a:rPr lang="en-US" sz="1800">
                <a:latin typeface="Times New Roman" panose="02020603050405020304" pitchFamily="18" charset="0"/>
              </a:rPr>
              <a:t>3</a:t>
            </a:r>
            <a:r>
              <a:rPr lang="zh-CN" sz="1800">
                <a:ea typeface="宋体" panose="02010600030101010101" pitchFamily="2" charset="-122"/>
              </a:rPr>
              <a:t>）熟悉零部件测绘中常用的拆装及测量工具。</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）能理解零部件测绘在生产中的应用；（</a:t>
            </a:r>
            <a:r>
              <a:rPr lang="en-US" sz="1800">
                <a:latin typeface="Times New Roman" panose="02020603050405020304" pitchFamily="18" charset="0"/>
              </a:rPr>
              <a:t>2</a:t>
            </a:r>
            <a:r>
              <a:rPr lang="zh-CN" sz="1800">
                <a:ea typeface="宋体" panose="02010600030101010101" pitchFamily="2" charset="-122"/>
              </a:rPr>
              <a:t>）能利用通用或专用工具完成测绘前的拆装任务；（</a:t>
            </a:r>
            <a:r>
              <a:rPr lang="en-US" sz="1800">
                <a:latin typeface="Times New Roman" panose="02020603050405020304" pitchFamily="18" charset="0"/>
              </a:rPr>
              <a:t>3</a:t>
            </a:r>
            <a:r>
              <a:rPr lang="zh-CN" sz="1800">
                <a:ea typeface="宋体" panose="02010600030101010101" pitchFamily="2" charset="-122"/>
              </a:rPr>
              <a:t>）能正确利用工具测量线性尺寸、直径尺寸、中心距、孔间距、壁厚等。</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）通过学生对知识的渴求强化学生正确的学习观和价值观，（</a:t>
            </a:r>
            <a:r>
              <a:rPr lang="en-US" sz="1800">
                <a:latin typeface="Times New Roman" panose="02020603050405020304" pitchFamily="18" charset="0"/>
              </a:rPr>
              <a:t>2</a:t>
            </a:r>
            <a:r>
              <a:rPr lang="zh-CN" sz="1800">
                <a:ea typeface="宋体" panose="02010600030101010101" pitchFamily="2" charset="-122"/>
              </a:rPr>
              <a:t>）引导学生将伟大的人生抱负转化到脚踏实地的行动中。</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9325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一、绘制测绘草图基础知识</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094823" y="910273"/>
            <a:ext cx="3617377" cy="519430"/>
            <a:chOff x="-5821" y="116"/>
            <a:chExt cx="9835" cy="818"/>
          </a:xfrm>
        </p:grpSpPr>
        <p:sp>
          <p:nvSpPr>
            <p:cNvPr id="8" name="AutoShape 7"/>
            <p:cNvSpPr>
              <a:spLocks noChangeArrowheads="1"/>
            </p:cNvSpPr>
            <p:nvPr/>
          </p:nvSpPr>
          <p:spPr bwMode="auto">
            <a:xfrm>
              <a:off x="-5821" y="116"/>
              <a:ext cx="9727" cy="788"/>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5690" y="225"/>
              <a:ext cx="9704" cy="709"/>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4.</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绘制拨杆测绘草图</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sp>
        <p:nvSpPr>
          <p:cNvPr id="2" name="矩形 2"/>
          <p:cNvSpPr>
            <a:spLocks noChangeArrowheads="1"/>
          </p:cNvSpPr>
          <p:nvPr>
            <p:custDataLst>
              <p:tags r:id="rId6"/>
            </p:custDataLst>
          </p:nvPr>
        </p:nvSpPr>
        <p:spPr bwMode="auto">
          <a:xfrm>
            <a:off x="395605" y="1729105"/>
            <a:ext cx="8553450" cy="939158"/>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1.布图</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2.画各视图的主要部分</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 name="图片 2"/>
          <p:cNvPicPr>
            <a:picLocks noChangeAspect="1"/>
          </p:cNvPicPr>
          <p:nvPr>
            <p:custDataLst>
              <p:tags r:id="rId7"/>
            </p:custDataLst>
          </p:nvPr>
        </p:nvPicPr>
        <p:blipFill>
          <a:blip r:embed="rId8"/>
          <a:stretch>
            <a:fillRect/>
          </a:stretch>
        </p:blipFill>
        <p:spPr>
          <a:xfrm>
            <a:off x="1331595" y="2862580"/>
            <a:ext cx="6152515" cy="3524250"/>
          </a:xfrm>
          <a:prstGeom prst="rect">
            <a:avLst/>
          </a:prstGeom>
        </p:spPr>
      </p:pic>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9325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一、绘制测绘草图基础知识</a:t>
            </a:r>
            <a:endParaRPr lang="zh-CN" altLang="zh-CN" sz="2400" dirty="0">
              <a:solidFill>
                <a:srgbClr val="0000FF"/>
              </a:solidFill>
              <a:latin typeface="黑体" panose="02010609060101010101" pitchFamily="2" charset="-122"/>
            </a:endParaRPr>
          </a:p>
        </p:txBody>
      </p:sp>
      <p:grpSp>
        <p:nvGrpSpPr>
          <p:cNvPr id="39939" name="Group 6"/>
          <p:cNvGrpSpPr/>
          <p:nvPr/>
        </p:nvGrpSpPr>
        <p:grpSpPr>
          <a:xfrm>
            <a:off x="5094823" y="910273"/>
            <a:ext cx="3617377" cy="519430"/>
            <a:chOff x="-5821" y="116"/>
            <a:chExt cx="9835" cy="818"/>
          </a:xfrm>
        </p:grpSpPr>
        <p:sp>
          <p:nvSpPr>
            <p:cNvPr id="8" name="AutoShape 7"/>
            <p:cNvSpPr>
              <a:spLocks noChangeArrowheads="1"/>
            </p:cNvSpPr>
            <p:nvPr/>
          </p:nvSpPr>
          <p:spPr bwMode="auto">
            <a:xfrm>
              <a:off x="-5821" y="116"/>
              <a:ext cx="9727" cy="788"/>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5690" y="225"/>
              <a:ext cx="9704" cy="709"/>
            </a:xfrm>
            <a:prstGeom prst="rect">
              <a:avLst/>
            </a:prstGeom>
            <a:noFill/>
            <a:ln w="9525">
              <a:noFill/>
              <a:miter lim="800000"/>
            </a:ln>
          </p:spPr>
          <p:txBody>
            <a:bodyPr wrap="square">
              <a:spAutoFit/>
            </a:bodyPr>
            <a:lstStyle/>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4.</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绘制拨杆测绘草图</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sp>
        <p:nvSpPr>
          <p:cNvPr id="2" name="矩形 2"/>
          <p:cNvSpPr>
            <a:spLocks noChangeArrowheads="1"/>
          </p:cNvSpPr>
          <p:nvPr>
            <p:custDataLst>
              <p:tags r:id="rId6"/>
            </p:custDataLst>
          </p:nvPr>
        </p:nvSpPr>
        <p:spPr bwMode="auto">
          <a:xfrm>
            <a:off x="395605" y="1729105"/>
            <a:ext cx="8553450" cy="973852"/>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3.画出零件图的详细结构</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4.完善草图</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13" name="图片 12"/>
          <p:cNvPicPr>
            <a:picLocks noChangeAspect="1"/>
          </p:cNvPicPr>
          <p:nvPr>
            <p:custDataLst>
              <p:tags r:id="rId7"/>
            </p:custDataLst>
          </p:nvPr>
        </p:nvPicPr>
        <p:blipFill>
          <a:blip r:embed="rId8"/>
          <a:stretch>
            <a:fillRect/>
          </a:stretch>
        </p:blipFill>
        <p:spPr>
          <a:xfrm>
            <a:off x="1403985" y="2996565"/>
            <a:ext cx="5589905" cy="3459480"/>
          </a:xfrm>
          <a:prstGeom prst="rect">
            <a:avLst/>
          </a:prstGeom>
        </p:spPr>
      </p:pic>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4323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二、绘制零件图的方法和步骤</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sp>
        <p:nvSpPr>
          <p:cNvPr id="2" name="矩形 2"/>
          <p:cNvSpPr>
            <a:spLocks noChangeArrowheads="1"/>
          </p:cNvSpPr>
          <p:nvPr>
            <p:custDataLst>
              <p:tags r:id="rId6"/>
            </p:custDataLst>
          </p:nvPr>
        </p:nvSpPr>
        <p:spPr bwMode="auto">
          <a:xfrm>
            <a:off x="395605" y="1729105"/>
            <a:ext cx="8553450" cy="3678649"/>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（一）对零件草图进行审查校核</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检查零件表达方法是否恰当，视图布置是否合理；确定尺寸标注是否正确、完整、清晰、合理；分析技术要求的确定是否既满足零件的性能和使用要求，又比较经济合理。校核后进行必要的修改和补充。</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（二）绘制零件图的步骤和方法</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1.选择比例、确定图幅</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2.画出图框和标题栏</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3.绘制视图</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4.视图标注</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4323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二、绘制零件图的方法和步骤</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pic>
        <p:nvPicPr>
          <p:cNvPr id="3" name="图片 2"/>
          <p:cNvPicPr>
            <a:picLocks noChangeAspect="1"/>
          </p:cNvPicPr>
          <p:nvPr>
            <p:custDataLst>
              <p:tags r:id="rId6"/>
            </p:custDataLst>
          </p:nvPr>
        </p:nvPicPr>
        <p:blipFill>
          <a:blip r:embed="rId7"/>
          <a:stretch>
            <a:fillRect/>
          </a:stretch>
        </p:blipFill>
        <p:spPr>
          <a:xfrm>
            <a:off x="827405" y="1628775"/>
            <a:ext cx="7050405" cy="4930775"/>
          </a:xfrm>
          <a:prstGeom prst="rect">
            <a:avLst/>
          </a:prstGeom>
        </p:spPr>
      </p:pic>
    </p:spTree>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4323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二、绘制零件图的方法和步骤</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汽车零件的测绘</a:t>
              </a:r>
              <a:endParaRPr lang="zh-CN" altLang="en-US" dirty="0">
                <a:latin typeface="黑体" panose="02010609060101010101" pitchFamily="2" charset="-122"/>
              </a:endParaRPr>
            </a:p>
          </p:txBody>
        </p:sp>
      </p:grpSp>
      <p:pic>
        <p:nvPicPr>
          <p:cNvPr id="2" name="图片 1"/>
          <p:cNvPicPr>
            <a:picLocks noChangeAspect="1"/>
          </p:cNvPicPr>
          <p:nvPr>
            <p:custDataLst>
              <p:tags r:id="rId6"/>
            </p:custDataLst>
          </p:nvPr>
        </p:nvPicPr>
        <p:blipFill>
          <a:blip r:embed="rId7"/>
          <a:stretch>
            <a:fillRect/>
          </a:stretch>
        </p:blipFill>
        <p:spPr>
          <a:xfrm>
            <a:off x="2456180" y="1330960"/>
            <a:ext cx="4624705" cy="5658485"/>
          </a:xfrm>
          <a:prstGeom prst="rect">
            <a:avLst/>
          </a:prstGeom>
        </p:spPr>
      </p:pic>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205867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由装配图拆画零件图</a:t>
              </a:r>
              <a:endParaRPr lang="zh-CN" altLang="en-US" dirty="0">
                <a:latin typeface="黑体" panose="02010609060101010101" pitchFamily="2" charset="-122"/>
              </a:endParaRPr>
            </a:p>
          </p:txBody>
        </p:sp>
      </p:grpSp>
      <p:sp>
        <p:nvSpPr>
          <p:cNvPr id="100" name="文本框 99"/>
          <p:cNvSpPr txBox="1"/>
          <p:nvPr/>
        </p:nvSpPr>
        <p:spPr>
          <a:xfrm>
            <a:off x="1301750" y="2060575"/>
            <a:ext cx="6294755" cy="2861310"/>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）掌握由装配体拆画零件图的一般过程；（</a:t>
            </a:r>
            <a:r>
              <a:rPr lang="en-US" sz="1800">
                <a:latin typeface="Times New Roman" panose="02020603050405020304" pitchFamily="18" charset="0"/>
              </a:rPr>
              <a:t>2</a:t>
            </a:r>
            <a:r>
              <a:rPr lang="zh-CN" sz="1800">
                <a:ea typeface="宋体" panose="02010600030101010101" pitchFamily="2" charset="-122"/>
              </a:rPr>
              <a:t>）掌握齿轮油泵泵体的拆画过程。</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）能将泵体从齿轮油泵装配体中拆解出来，确定表达方案；（</a:t>
            </a:r>
            <a:r>
              <a:rPr lang="en-US" sz="1800">
                <a:latin typeface="Times New Roman" panose="02020603050405020304" pitchFamily="18" charset="0"/>
              </a:rPr>
              <a:t>2</a:t>
            </a:r>
            <a:r>
              <a:rPr lang="zh-CN" sz="1800">
                <a:ea typeface="宋体" panose="02010600030101010101" pitchFamily="2" charset="-122"/>
              </a:rPr>
              <a:t>）能根据装配图补全工艺结构，完成零件图的尺寸标注。</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）提高学生动手能力，培养学生运用所学知识观察分析实际问题；（</a:t>
            </a:r>
            <a:r>
              <a:rPr lang="en-US" sz="1800">
                <a:latin typeface="Times New Roman" panose="02020603050405020304" pitchFamily="18" charset="0"/>
              </a:rPr>
              <a:t>2</a:t>
            </a:r>
            <a:r>
              <a:rPr lang="zh-CN" sz="1800">
                <a:ea typeface="宋体" panose="02010600030101010101" pitchFamily="2" charset="-122"/>
              </a:rPr>
              <a:t>）培养敬业、精益、专注的“工匠精神”。</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53619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一、由装配图拆画零件图的一般过程</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由装配图拆画零件图</a:t>
              </a:r>
              <a:endParaRPr lang="zh-CN" altLang="en-US" dirty="0">
                <a:latin typeface="黑体" panose="02010609060101010101" pitchFamily="2" charset="-122"/>
              </a:endParaRPr>
            </a:p>
          </p:txBody>
        </p:sp>
      </p:grpSp>
      <p:grpSp>
        <p:nvGrpSpPr>
          <p:cNvPr id="3" name="Group 16"/>
          <p:cNvGrpSpPr/>
          <p:nvPr/>
        </p:nvGrpSpPr>
        <p:grpSpPr>
          <a:xfrm>
            <a:off x="1692275" y="1700213"/>
            <a:ext cx="6335713" cy="4105275"/>
            <a:chOff x="476" y="1072"/>
            <a:chExt cx="4220" cy="3039"/>
          </a:xfrm>
        </p:grpSpPr>
        <p:sp>
          <p:nvSpPr>
            <p:cNvPr id="2" name="AutoShape 14"/>
            <p:cNvSpPr>
              <a:spLocks noChangeArrowheads="1"/>
            </p:cNvSpPr>
            <p:nvPr>
              <p:custDataLst>
                <p:tags r:id="rId6"/>
              </p:custDataLst>
            </p:nvPr>
          </p:nvSpPr>
          <p:spPr bwMode="auto">
            <a:xfrm>
              <a:off x="476" y="1072"/>
              <a:ext cx="4220" cy="3039"/>
            </a:xfrm>
            <a:prstGeom prst="horizontalScroll">
              <a:avLst>
                <a:gd name="adj" fmla="val 12500"/>
              </a:avLst>
            </a:prstGeom>
            <a:solidFill>
              <a:schemeClr val="accent5">
                <a:lumMod val="60000"/>
                <a:lumOff val="40000"/>
              </a:schemeClr>
            </a:solidFill>
            <a:ln w="9525">
              <a:solidFill>
                <a:srgbClr val="99CCFF"/>
              </a:solidFill>
              <a:round/>
            </a:ln>
            <a:effectLst>
              <a:outerShdw dist="107763" dir="2700000" algn="ctr" rotWithShape="0">
                <a:schemeClr val="tx1">
                  <a:alpha val="50000"/>
                </a:schemeClr>
              </a:outerShdw>
            </a:effectLst>
          </p:spPr>
          <p:txBody>
            <a:bodyPr lIns="180000" tIns="180000" rIns="180000" bIns="180000"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41990" name="Text Box 15"/>
            <p:cNvSpPr txBox="1"/>
            <p:nvPr>
              <p:custDataLst>
                <p:tags r:id="rId7"/>
              </p:custDataLst>
            </p:nvPr>
          </p:nvSpPr>
          <p:spPr>
            <a:xfrm>
              <a:off x="923" y="1658"/>
              <a:ext cx="3674" cy="1662"/>
            </a:xfrm>
            <a:prstGeom prst="rect">
              <a:avLst/>
            </a:prstGeom>
            <a:noFill/>
            <a:ln w="9525">
              <a:noFill/>
            </a:ln>
          </p:spPr>
          <p:txBody>
            <a:bodyPr>
              <a:spAutoFit/>
            </a:bodyPr>
            <a:p>
              <a:r>
                <a:rPr altLang="zh-CN" dirty="0">
                  <a:latin typeface="黑体" panose="02010609060101010101" pitchFamily="2" charset="-122"/>
                </a:rPr>
                <a:t>由装配图拆画零件工作图，与根据零件测绘零件图的方法不尽相同，一般由以下几个过程组成：</a:t>
              </a:r>
              <a:endParaRPr altLang="zh-CN" dirty="0">
                <a:latin typeface="黑体" panose="02010609060101010101" pitchFamily="2" charset="-122"/>
              </a:endParaRPr>
            </a:p>
            <a:p>
              <a:r>
                <a:rPr altLang="zh-CN" dirty="0">
                  <a:latin typeface="黑体" panose="02010609060101010101" pitchFamily="2" charset="-122"/>
                </a:rPr>
                <a:t>（一）确定零件的形状</a:t>
              </a:r>
              <a:endParaRPr altLang="zh-CN" dirty="0">
                <a:latin typeface="黑体" panose="02010609060101010101" pitchFamily="2" charset="-122"/>
              </a:endParaRPr>
            </a:p>
            <a:p>
              <a:r>
                <a:rPr altLang="zh-CN" dirty="0">
                  <a:latin typeface="黑体" panose="02010609060101010101" pitchFamily="2" charset="-122"/>
                </a:rPr>
                <a:t>（二）确定表达方案</a:t>
              </a:r>
              <a:endParaRPr altLang="zh-CN" dirty="0">
                <a:latin typeface="黑体" panose="02010609060101010101" pitchFamily="2" charset="-122"/>
              </a:endParaRPr>
            </a:p>
            <a:p>
              <a:r>
                <a:rPr altLang="zh-CN" dirty="0">
                  <a:latin typeface="黑体" panose="02010609060101010101" pitchFamily="2" charset="-122"/>
                </a:rPr>
                <a:t>（三）零件的尺寸</a:t>
              </a:r>
              <a:endParaRPr altLang="zh-CN" dirty="0">
                <a:latin typeface="黑体" panose="02010609060101010101" pitchFamily="2" charset="-122"/>
              </a:endParaRPr>
            </a:p>
            <a:p>
              <a:r>
                <a:rPr altLang="zh-CN" dirty="0">
                  <a:latin typeface="黑体" panose="02010609060101010101" pitchFamily="2" charset="-122"/>
                </a:rPr>
                <a:t>（四）零件图中的技术要求</a:t>
              </a:r>
              <a:endParaRPr altLang="zh-CN"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53619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二、齿轮油泵泵体拆画</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由装配图拆画零件图</a:t>
              </a:r>
              <a:endParaRPr lang="zh-CN" altLang="en-US" dirty="0">
                <a:latin typeface="黑体" panose="02010609060101010101" pitchFamily="2" charset="-122"/>
              </a:endParaRPr>
            </a:p>
          </p:txBody>
        </p:sp>
      </p:grpSp>
      <p:sp>
        <p:nvSpPr>
          <p:cNvPr id="8" name="矩形 2"/>
          <p:cNvSpPr>
            <a:spLocks noChangeArrowheads="1"/>
          </p:cNvSpPr>
          <p:nvPr>
            <p:custDataLst>
              <p:tags r:id="rId6"/>
            </p:custDataLst>
          </p:nvPr>
        </p:nvSpPr>
        <p:spPr bwMode="auto">
          <a:xfrm>
            <a:off x="395605" y="1484630"/>
            <a:ext cx="8553450" cy="503121"/>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（一）分解零件</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9" name="图片 8"/>
          <p:cNvPicPr>
            <a:picLocks noChangeAspect="1"/>
          </p:cNvPicPr>
          <p:nvPr>
            <p:custDataLst>
              <p:tags r:id="rId7"/>
            </p:custDataLst>
          </p:nvPr>
        </p:nvPicPr>
        <p:blipFill>
          <a:blip r:embed="rId8"/>
          <a:stretch>
            <a:fillRect/>
          </a:stretch>
        </p:blipFill>
        <p:spPr>
          <a:xfrm>
            <a:off x="1403985" y="2492375"/>
            <a:ext cx="6048375" cy="3290570"/>
          </a:xfrm>
          <a:prstGeom prst="rect">
            <a:avLst/>
          </a:prstGeom>
        </p:spPr>
      </p:pic>
    </p:spTree>
  </p:cSld>
  <p:clrMapOvr>
    <a:masterClrMapping/>
  </p:clrMapOvr>
  <p:transition>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53619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二、齿轮油泵泵体拆画</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由装配图拆画零件图</a:t>
              </a:r>
              <a:endParaRPr lang="zh-CN" altLang="en-US" dirty="0">
                <a:latin typeface="黑体" panose="02010609060101010101" pitchFamily="2" charset="-122"/>
              </a:endParaRPr>
            </a:p>
          </p:txBody>
        </p:sp>
      </p:grpSp>
      <p:sp>
        <p:nvSpPr>
          <p:cNvPr id="8" name="矩形 2"/>
          <p:cNvSpPr>
            <a:spLocks noChangeArrowheads="1"/>
          </p:cNvSpPr>
          <p:nvPr>
            <p:custDataLst>
              <p:tags r:id="rId6"/>
            </p:custDataLst>
          </p:nvPr>
        </p:nvSpPr>
        <p:spPr bwMode="auto">
          <a:xfrm>
            <a:off x="395605" y="1484630"/>
            <a:ext cx="8553450" cy="4872137"/>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（二）确定零件的表达方案</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1.主视图的选择</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零件的主视图的选择一般应符合以下两个原则：</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（1）零件的安放状态应符合零件的加工位置或工作位置。</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（2）零件的主视方向应是最能反映零件特征的方向。</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2.其他视图的选择</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主视图确定之后，凡其上未能表达清楚的零件的某些部位要通过其他视图来表达。在确定零件的表达方案时，应尽量减少视图数量，并且力求画图、读图方便。</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（三）补全工艺结构</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（四）标注尺寸</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（五）注写表面结构代号、形位公差等技术要求</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53619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二、齿轮油泵泵体拆画</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由装配图拆画零件图</a:t>
              </a:r>
              <a:endParaRPr lang="zh-CN" altLang="en-US" dirty="0">
                <a:latin typeface="黑体" panose="02010609060101010101" pitchFamily="2" charset="-122"/>
              </a:endParaRPr>
            </a:p>
          </p:txBody>
        </p:sp>
      </p:grpSp>
      <p:pic>
        <p:nvPicPr>
          <p:cNvPr id="2" name="图片 659"/>
          <p:cNvPicPr>
            <a:picLocks noChangeAspect="1"/>
          </p:cNvPicPr>
          <p:nvPr>
            <p:custDataLst>
              <p:tags r:id="rId6"/>
            </p:custDataLst>
          </p:nvPr>
        </p:nvPicPr>
        <p:blipFill>
          <a:blip r:embed="rId7"/>
          <a:stretch>
            <a:fillRect/>
          </a:stretch>
        </p:blipFill>
        <p:spPr>
          <a:xfrm>
            <a:off x="755650" y="1470660"/>
            <a:ext cx="6924040" cy="519430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一、零部件测绘概述</a:t>
            </a:r>
            <a:endParaRPr lang="zh-CN" altLang="zh-CN" sz="2400" dirty="0">
              <a:solidFill>
                <a:srgbClr val="0000FF"/>
              </a:solidFill>
              <a:latin typeface="黑体" panose="02010609060101010101" pitchFamily="2" charset="-122"/>
            </a:endParaRPr>
          </a:p>
        </p:txBody>
      </p:sp>
      <p:grpSp>
        <p:nvGrpSpPr>
          <p:cNvPr id="2" name="Group 16"/>
          <p:cNvGrpSpPr/>
          <p:nvPr/>
        </p:nvGrpSpPr>
        <p:grpSpPr>
          <a:xfrm>
            <a:off x="1042988" y="1125538"/>
            <a:ext cx="7058025" cy="5327650"/>
            <a:chOff x="476" y="1072"/>
            <a:chExt cx="4220" cy="3039"/>
          </a:xfrm>
        </p:grpSpPr>
        <p:sp>
          <p:nvSpPr>
            <p:cNvPr id="15" name="AutoShape 14"/>
            <p:cNvSpPr>
              <a:spLocks noChangeArrowheads="1"/>
            </p:cNvSpPr>
            <p:nvPr/>
          </p:nvSpPr>
          <p:spPr bwMode="auto">
            <a:xfrm>
              <a:off x="476" y="1072"/>
              <a:ext cx="4220" cy="3039"/>
            </a:xfrm>
            <a:prstGeom prst="horizontalScroll">
              <a:avLst>
                <a:gd name="adj" fmla="val 12500"/>
              </a:avLst>
            </a:prstGeom>
            <a:solidFill>
              <a:schemeClr val="accent5">
                <a:lumMod val="60000"/>
                <a:lumOff val="40000"/>
              </a:schemeClr>
            </a:solidFill>
            <a:ln w="9525">
              <a:solidFill>
                <a:srgbClr val="99CCFF"/>
              </a:solidFill>
              <a:round/>
            </a:ln>
            <a:effectLst>
              <a:outerShdw dist="107763" dir="2700000" algn="ctr" rotWithShape="0">
                <a:schemeClr val="tx1">
                  <a:alpha val="50000"/>
                </a:schemeClr>
              </a:outerShdw>
            </a:effectLst>
          </p:spPr>
          <p:txBody>
            <a:bodyPr lIns="180000" tIns="180000" rIns="180000" bIns="1800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18438" name="Text Box 15"/>
            <p:cNvSpPr txBox="1"/>
            <p:nvPr/>
          </p:nvSpPr>
          <p:spPr>
            <a:xfrm>
              <a:off x="930" y="1525"/>
              <a:ext cx="3740" cy="2206"/>
            </a:xfrm>
            <a:prstGeom prst="rect">
              <a:avLst/>
            </a:prstGeom>
            <a:noFill/>
            <a:ln w="9525">
              <a:noFill/>
            </a:ln>
          </p:spPr>
          <p:txBody>
            <a:bodyPr>
              <a:spAutoFit/>
            </a:bodyPr>
            <a:p>
              <a:r>
                <a:rPr lang="en-US" altLang="zh-CN" dirty="0">
                  <a:latin typeface="黑体" panose="02010609060101010101" pitchFamily="2" charset="-122"/>
                </a:rPr>
                <a:t>   </a:t>
              </a:r>
              <a:r>
                <a:rPr lang="zh-CN" altLang="zh-CN" dirty="0">
                  <a:latin typeface="黑体" panose="02010609060101010101" pitchFamily="2" charset="-122"/>
                </a:rPr>
                <a:t>（</a:t>
              </a:r>
              <a:r>
                <a:rPr lang="en-US" altLang="zh-CN" dirty="0">
                  <a:latin typeface="黑体" panose="02010609060101010101" pitchFamily="2" charset="-122"/>
                </a:rPr>
                <a:t>1</a:t>
              </a:r>
              <a:r>
                <a:rPr lang="zh-CN" altLang="zh-CN" dirty="0">
                  <a:latin typeface="黑体" panose="02010609060101010101" pitchFamily="2" charset="-122"/>
                </a:rPr>
                <a:t>）在实际工作中，对汽车零部件产品的设计需要进行测绘。</a:t>
              </a:r>
              <a:endParaRPr lang="zh-CN" altLang="zh-CN" dirty="0">
                <a:latin typeface="黑体" panose="02010609060101010101" pitchFamily="2" charset="-122"/>
              </a:endParaRPr>
            </a:p>
            <a:p>
              <a:r>
                <a:rPr lang="en-US" altLang="zh-CN" dirty="0">
                  <a:latin typeface="黑体" panose="02010609060101010101" pitchFamily="2" charset="-122"/>
                </a:rPr>
                <a:t>   </a:t>
              </a:r>
              <a:r>
                <a:rPr lang="zh-CN" altLang="zh-CN" dirty="0">
                  <a:latin typeface="黑体" panose="02010609060101010101" pitchFamily="2" charset="-122"/>
                </a:rPr>
                <a:t>（</a:t>
              </a:r>
              <a:r>
                <a:rPr lang="en-US" altLang="zh-CN" dirty="0">
                  <a:latin typeface="黑体" panose="02010609060101010101" pitchFamily="2" charset="-122"/>
                </a:rPr>
                <a:t>2</a:t>
              </a:r>
              <a:r>
                <a:rPr lang="zh-CN" altLang="zh-CN" dirty="0">
                  <a:latin typeface="黑体" panose="02010609060101010101" pitchFamily="2" charset="-122"/>
                </a:rPr>
                <a:t>）需要模仿或对现有的零部件进行优化、改造等情况下进行测绘。</a:t>
              </a:r>
              <a:endParaRPr lang="zh-CN" altLang="zh-CN" dirty="0">
                <a:latin typeface="黑体" panose="02010609060101010101" pitchFamily="2" charset="-122"/>
              </a:endParaRPr>
            </a:p>
            <a:p>
              <a:r>
                <a:rPr lang="en-US" altLang="zh-CN" dirty="0">
                  <a:latin typeface="黑体" panose="02010609060101010101" pitchFamily="2" charset="-122"/>
                </a:rPr>
                <a:t>   </a:t>
              </a:r>
              <a:r>
                <a:rPr lang="zh-CN" altLang="zh-CN" dirty="0">
                  <a:latin typeface="黑体" panose="02010609060101010101" pitchFamily="2" charset="-122"/>
                </a:rPr>
                <a:t>（</a:t>
              </a:r>
              <a:r>
                <a:rPr lang="en-US" altLang="zh-CN" dirty="0">
                  <a:latin typeface="黑体" panose="02010609060101010101" pitchFamily="2" charset="-122"/>
                </a:rPr>
                <a:t>3</a:t>
              </a:r>
              <a:r>
                <a:rPr lang="zh-CN" altLang="zh-CN" dirty="0">
                  <a:latin typeface="黑体" panose="02010609060101010101" pitchFamily="2" charset="-122"/>
                </a:rPr>
                <a:t>）对旧设备零部件进行修理和更新时，进行测绘。</a:t>
              </a:r>
              <a:endParaRPr lang="zh-CN" altLang="zh-CN" dirty="0">
                <a:latin typeface="黑体" panose="02010609060101010101" pitchFamily="2" charset="-122"/>
              </a:endParaRPr>
            </a:p>
            <a:p>
              <a:r>
                <a:rPr lang="en-US" altLang="zh-CN" dirty="0">
                  <a:latin typeface="黑体" panose="02010609060101010101" pitchFamily="2" charset="-122"/>
                </a:rPr>
                <a:t>  </a:t>
              </a:r>
              <a:r>
                <a:rPr lang="zh-CN" altLang="zh-CN" dirty="0">
                  <a:latin typeface="黑体" panose="02010609060101010101" pitchFamily="2" charset="-122"/>
                </a:rPr>
                <a:t>（</a:t>
              </a:r>
              <a:r>
                <a:rPr lang="en-US" altLang="zh-CN" dirty="0">
                  <a:latin typeface="黑体" panose="02010609060101010101" pitchFamily="2" charset="-122"/>
                </a:rPr>
                <a:t>4</a:t>
              </a:r>
              <a:r>
                <a:rPr lang="zh-CN" altLang="zh-CN" dirty="0">
                  <a:latin typeface="黑体" panose="02010609060101010101" pitchFamily="2" charset="-122"/>
                </a:rPr>
                <a:t>）技术资料存档与技术交流时为了获取完整的技术资料和图纸进行测绘。</a:t>
              </a:r>
              <a:endParaRPr lang="zh-CN" altLang="zh-CN" dirty="0">
                <a:latin typeface="黑体" panose="02010609060101010101" pitchFamily="2" charset="-122"/>
              </a:endParaRPr>
            </a:p>
            <a:p>
              <a:r>
                <a:rPr lang="en-US" altLang="zh-CN" dirty="0">
                  <a:latin typeface="黑体" panose="02010609060101010101" pitchFamily="2" charset="-122"/>
                </a:rPr>
                <a:t>  </a:t>
              </a:r>
              <a:r>
                <a:rPr lang="zh-CN" altLang="zh-CN" dirty="0">
                  <a:latin typeface="黑体" panose="02010609060101010101" pitchFamily="2" charset="-122"/>
                </a:rPr>
                <a:t>（</a:t>
              </a:r>
              <a:r>
                <a:rPr lang="en-US" altLang="zh-CN" dirty="0">
                  <a:latin typeface="黑体" panose="02010609060101010101" pitchFamily="2" charset="-122"/>
                </a:rPr>
                <a:t>5</a:t>
              </a:r>
              <a:r>
                <a:rPr lang="zh-CN" altLang="zh-CN" dirty="0">
                  <a:latin typeface="黑体" panose="02010609060101010101" pitchFamily="2" charset="-122"/>
                </a:rPr>
                <a:t>）测绘教学。提高在校学生的动手能力，正确使用工具拆卸各种机器部件，使用量具测量零件，训练徒手绘制草图的能力，掌握相关知识的综合应用，培养与他人合作的精神。</a:t>
              </a:r>
              <a:endParaRPr lang="zh-CN" altLang="en-US" dirty="0">
                <a:latin typeface="黑体" panose="02010609060101010101" pitchFamily="2" charset="-122"/>
              </a:endParaRPr>
            </a:p>
          </p:txBody>
        </p:sp>
      </p:grpSp>
      <p:grpSp>
        <p:nvGrpSpPr>
          <p:cNvPr id="3" name="Group 6"/>
          <p:cNvGrpSpPr/>
          <p:nvPr/>
        </p:nvGrpSpPr>
        <p:grpSpPr bwMode="auto">
          <a:xfrm>
            <a:off x="5148039" y="918133"/>
            <a:ext cx="2921174" cy="555229"/>
            <a:chOff x="0" y="116"/>
            <a:chExt cx="6950" cy="787"/>
          </a:xfrm>
          <a:solidFill>
            <a:schemeClr val="tx2">
              <a:lumMod val="40000"/>
              <a:lumOff val="60000"/>
            </a:schemeClr>
          </a:solidFill>
        </p:grpSpPr>
        <p:sp>
          <p:nvSpPr>
            <p:cNvPr id="10" name="AutoShape 7"/>
            <p:cNvSpPr>
              <a:spLocks noChangeArrowheads="1"/>
            </p:cNvSpPr>
            <p:nvPr>
              <p:custDataLst>
                <p:tags r:id="rId1"/>
              </p:custDataLst>
            </p:nvPr>
          </p:nvSpPr>
          <p:spPr bwMode="auto">
            <a:xfrm>
              <a:off x="0" y="116"/>
              <a:ext cx="6950"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2"/>
              </p:custDataLst>
            </p:nvPr>
          </p:nvSpPr>
          <p:spPr bwMode="auto">
            <a:xfrm>
              <a:off x="162" y="225"/>
              <a:ext cx="6543"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零部件测绘的目的</a:t>
              </a:r>
              <a:endPar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grpSp>
        <p:nvGrpSpPr>
          <p:cNvPr id="4" name="组合 3"/>
          <p:cNvGrpSpPr/>
          <p:nvPr/>
        </p:nvGrpSpPr>
        <p:grpSpPr>
          <a:xfrm>
            <a:off x="1548130" y="50165"/>
            <a:ext cx="6047740" cy="586740"/>
            <a:chOff x="2438" y="79"/>
            <a:chExt cx="9524" cy="924"/>
          </a:xfrm>
        </p:grpSpPr>
        <p:sp>
          <p:nvSpPr>
            <p:cNvPr id="51" name="Rectangle 4"/>
            <p:cNvSpPr>
              <a:spLocks noChangeAspect="1" noChangeArrowheads="1"/>
            </p:cNvSpPr>
            <p:nvPr>
              <p:custDataLst>
                <p:tags r:id="rId3"/>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6"/>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7"/>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147764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sp>
        <p:nvSpPr>
          <p:cNvPr id="100" name="文本框 99"/>
          <p:cNvSpPr txBox="1"/>
          <p:nvPr/>
        </p:nvSpPr>
        <p:spPr>
          <a:xfrm>
            <a:off x="659765" y="2060575"/>
            <a:ext cx="7514590" cy="2306955"/>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）熟悉装配示意图的常见符号；（</a:t>
            </a:r>
            <a:r>
              <a:rPr lang="en-US" sz="1800">
                <a:latin typeface="Times New Roman" panose="02020603050405020304" pitchFamily="18" charset="0"/>
              </a:rPr>
              <a:t>2</a:t>
            </a:r>
            <a:r>
              <a:rPr lang="zh-CN" sz="1800">
                <a:ea typeface="宋体" panose="02010600030101010101" pitchFamily="2" charset="-122"/>
              </a:rPr>
              <a:t>）掌握装配示意图的两种常见画法。</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）能应用</a:t>
            </a:r>
            <a:r>
              <a:rPr lang="en-US" sz="1800">
                <a:latin typeface="宋体" panose="02010600030101010101" pitchFamily="2" charset="-122"/>
              </a:rPr>
              <a:t>“</a:t>
            </a:r>
            <a:r>
              <a:rPr lang="zh-CN" sz="1800">
                <a:ea typeface="宋体" panose="02010600030101010101" pitchFamily="2" charset="-122"/>
              </a:rPr>
              <a:t>单线</a:t>
            </a:r>
            <a:r>
              <a:rPr lang="en-US" sz="1800">
                <a:latin typeface="Times New Roman" panose="02020603050405020304" pitchFamily="18" charset="0"/>
              </a:rPr>
              <a:t>+</a:t>
            </a:r>
            <a:r>
              <a:rPr lang="zh-CN" sz="1800">
                <a:ea typeface="宋体" panose="02010600030101010101" pitchFamily="2" charset="-122"/>
              </a:rPr>
              <a:t>符号</a:t>
            </a:r>
            <a:r>
              <a:rPr lang="en-US" sz="1800">
                <a:latin typeface="宋体" panose="02010600030101010101" pitchFamily="2" charset="-122"/>
              </a:rPr>
              <a:t>”</a:t>
            </a:r>
            <a:r>
              <a:rPr lang="zh-CN" sz="1800">
                <a:ea typeface="宋体" panose="02010600030101010101" pitchFamily="2" charset="-122"/>
              </a:rPr>
              <a:t>或</a:t>
            </a:r>
            <a:r>
              <a:rPr lang="en-US" sz="1800">
                <a:latin typeface="宋体" panose="02010600030101010101" pitchFamily="2" charset="-122"/>
              </a:rPr>
              <a:t>“</a:t>
            </a:r>
            <a:r>
              <a:rPr lang="zh-CN" sz="1800">
                <a:ea typeface="宋体" panose="02010600030101010101" pitchFamily="2" charset="-122"/>
              </a:rPr>
              <a:t>轮廓</a:t>
            </a:r>
            <a:r>
              <a:rPr lang="en-US" sz="1800">
                <a:latin typeface="Times New Roman" panose="02020603050405020304" pitchFamily="18" charset="0"/>
              </a:rPr>
              <a:t>+</a:t>
            </a:r>
            <a:r>
              <a:rPr lang="zh-CN" sz="1800">
                <a:ea typeface="宋体" panose="02010600030101010101" pitchFamily="2" charset="-122"/>
              </a:rPr>
              <a:t>符号</a:t>
            </a:r>
            <a:r>
              <a:rPr lang="en-US" sz="1800">
                <a:latin typeface="宋体" panose="02010600030101010101" pitchFamily="2" charset="-122"/>
              </a:rPr>
              <a:t>”</a:t>
            </a:r>
            <a:r>
              <a:rPr lang="zh-CN" sz="1800">
                <a:ea typeface="宋体" panose="02010600030101010101" pitchFamily="2" charset="-122"/>
              </a:rPr>
              <a:t>方法完成装配示意图的绘制。</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）通过自主学习与团队交流相结合，培养学生正确的思维方法；（</a:t>
            </a:r>
            <a:r>
              <a:rPr lang="en-US" sz="1800">
                <a:latin typeface="Times New Roman" panose="02020603050405020304" pitchFamily="18" charset="0"/>
              </a:rPr>
              <a:t>2</a:t>
            </a:r>
            <a:r>
              <a:rPr lang="zh-CN" sz="1800">
                <a:ea typeface="宋体" panose="02010600030101010101" pitchFamily="2" charset="-122"/>
              </a:rPr>
              <a:t>）同时增强在团队当中的协作意识。</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32613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一、装配示意图概述</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grpSp>
        <p:nvGrpSpPr>
          <p:cNvPr id="3" name="Group 10"/>
          <p:cNvGrpSpPr/>
          <p:nvPr/>
        </p:nvGrpSpPr>
        <p:grpSpPr>
          <a:xfrm>
            <a:off x="2247163" y="2205038"/>
            <a:ext cx="4845787" cy="3069310"/>
            <a:chOff x="-10" y="0"/>
            <a:chExt cx="2267" cy="2778"/>
          </a:xfrm>
        </p:grpSpPr>
        <p:sp>
          <p:nvSpPr>
            <p:cNvPr id="40965" name="Rectangle 4"/>
            <p:cNvSpPr/>
            <p:nvPr>
              <p:custDataLst>
                <p:tags r:id="rId6"/>
              </p:custDataLst>
            </p:nvPr>
          </p:nvSpPr>
          <p:spPr>
            <a:xfrm rot="-319177">
              <a:off x="0" y="0"/>
              <a:ext cx="2144" cy="2411"/>
            </a:xfrm>
            <a:prstGeom prst="rect">
              <a:avLst/>
            </a:prstGeom>
            <a:solidFill>
              <a:srgbClr val="000000">
                <a:alpha val="39999"/>
              </a:srgbClr>
            </a:solidFill>
            <a:ln w="9525">
              <a:noFill/>
            </a:ln>
          </p:spPr>
          <p:txBody>
            <a:bodyPr wrap="none" anchor="ctr" anchorCtr="0"/>
            <a:p>
              <a:endParaRPr lang="zh-CN" altLang="en-US" sz="1800" dirty="0">
                <a:latin typeface="Arial" panose="020B0604020202020204" pitchFamily="34" charset="0"/>
                <a:ea typeface="宋体" panose="02010600030101010101" pitchFamily="2" charset="-122"/>
              </a:endParaRPr>
            </a:p>
          </p:txBody>
        </p:sp>
        <p:sp>
          <p:nvSpPr>
            <p:cNvPr id="40966" name="Rectangle 5"/>
            <p:cNvSpPr/>
            <p:nvPr>
              <p:custDataLst>
                <p:tags r:id="rId7"/>
              </p:custDataLst>
            </p:nvPr>
          </p:nvSpPr>
          <p:spPr>
            <a:xfrm>
              <a:off x="-10" y="92"/>
              <a:ext cx="2267" cy="2202"/>
            </a:xfrm>
            <a:prstGeom prst="rect">
              <a:avLst/>
            </a:prstGeom>
            <a:gradFill rotWithShape="1">
              <a:gsLst>
                <a:gs pos="0">
                  <a:srgbClr val="FFFFFF"/>
                </a:gs>
                <a:gs pos="100000">
                  <a:srgbClr val="DBD3A9"/>
                </a:gs>
              </a:gsLst>
              <a:lin ang="18900000" scaled="1"/>
              <a:tileRect/>
            </a:gradFill>
            <a:ln w="9525" cap="flat" cmpd="sng">
              <a:solidFill>
                <a:srgbClr val="000000"/>
              </a:solidFill>
              <a:prstDash val="solid"/>
              <a:miter/>
              <a:headEnd type="none" w="med" len="med"/>
              <a:tailEnd type="none" w="med" len="med"/>
            </a:ln>
          </p:spPr>
          <p:txBody>
            <a:bodyPr wrap="none" anchor="ctr" anchorCtr="0"/>
            <a:p>
              <a:endParaRPr lang="zh-CN" altLang="en-US" sz="1800" dirty="0">
                <a:latin typeface="Arial" panose="020B0604020202020204" pitchFamily="34" charset="0"/>
                <a:ea typeface="宋体" panose="02010600030101010101" pitchFamily="2" charset="-122"/>
              </a:endParaRPr>
            </a:p>
          </p:txBody>
        </p:sp>
        <p:sp>
          <p:nvSpPr>
            <p:cNvPr id="40967" name="Text Box 6"/>
            <p:cNvSpPr txBox="1"/>
            <p:nvPr>
              <p:custDataLst>
                <p:tags r:id="rId8"/>
              </p:custDataLst>
            </p:nvPr>
          </p:nvSpPr>
          <p:spPr>
            <a:xfrm>
              <a:off x="232" y="188"/>
              <a:ext cx="1980" cy="2590"/>
            </a:xfrm>
            <a:prstGeom prst="rect">
              <a:avLst/>
            </a:prstGeom>
            <a:noFill/>
            <a:ln w="9525">
              <a:noFill/>
            </a:ln>
          </p:spPr>
          <p:txBody>
            <a:bodyPr>
              <a:spAutoFit/>
            </a:bodyPr>
            <a:p>
              <a:r>
                <a:rPr lang="en-US" altLang="zh-CN" dirty="0">
                  <a:latin typeface="黑体" panose="02010609060101010101" pitchFamily="2" charset="-122"/>
                </a:rPr>
                <a:t>   </a:t>
              </a:r>
              <a:r>
                <a:rPr altLang="zh-CN" dirty="0">
                  <a:latin typeface="黑体" panose="02010609060101010101" pitchFamily="2" charset="-122"/>
                </a:rPr>
                <a:t>（一）装配示意图定义</a:t>
              </a:r>
              <a:endParaRPr altLang="zh-CN" dirty="0">
                <a:latin typeface="黑体" panose="02010609060101010101" pitchFamily="2" charset="-122"/>
              </a:endParaRPr>
            </a:p>
            <a:p>
              <a:r>
                <a:rPr altLang="zh-CN" dirty="0">
                  <a:latin typeface="黑体" panose="02010609060101010101" pitchFamily="2" charset="-122"/>
                </a:rPr>
                <a:t>装配示意图是用线条和符号来表示零件间的装配关系和装配体工作方式的一种工程简图，它主要表明部件中各零件的相对位置、装配连接关系和运转情况，以确保装配图绘制和重新装配工作的顺利进行。装配示意图也是测量后绘制装配图时的重要参考资料。</a:t>
              </a:r>
              <a:endParaRPr altLang="zh-CN"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32613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一、装配示意图概述</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grpSp>
        <p:nvGrpSpPr>
          <p:cNvPr id="2" name="Group 16"/>
          <p:cNvGrpSpPr/>
          <p:nvPr/>
        </p:nvGrpSpPr>
        <p:grpSpPr>
          <a:xfrm>
            <a:off x="1692275" y="1700213"/>
            <a:ext cx="6335713" cy="4105275"/>
            <a:chOff x="476" y="1072"/>
            <a:chExt cx="4220" cy="3039"/>
          </a:xfrm>
        </p:grpSpPr>
        <p:sp>
          <p:nvSpPr>
            <p:cNvPr id="8" name="AutoShape 14"/>
            <p:cNvSpPr>
              <a:spLocks noChangeArrowheads="1"/>
            </p:cNvSpPr>
            <p:nvPr>
              <p:custDataLst>
                <p:tags r:id="rId6"/>
              </p:custDataLst>
            </p:nvPr>
          </p:nvSpPr>
          <p:spPr bwMode="auto">
            <a:xfrm>
              <a:off x="476" y="1072"/>
              <a:ext cx="4220" cy="3039"/>
            </a:xfrm>
            <a:prstGeom prst="horizontalScroll">
              <a:avLst>
                <a:gd name="adj" fmla="val 12500"/>
              </a:avLst>
            </a:prstGeom>
            <a:solidFill>
              <a:schemeClr val="accent5">
                <a:lumMod val="60000"/>
                <a:lumOff val="40000"/>
              </a:schemeClr>
            </a:solidFill>
            <a:ln w="9525">
              <a:solidFill>
                <a:srgbClr val="99CCFF"/>
              </a:solidFill>
              <a:round/>
            </a:ln>
            <a:effectLst>
              <a:outerShdw dist="107763" dir="2700000" algn="ctr" rotWithShape="0">
                <a:schemeClr val="tx1">
                  <a:alpha val="50000"/>
                </a:schemeClr>
              </a:outerShdw>
            </a:effectLst>
          </p:spPr>
          <p:txBody>
            <a:bodyPr lIns="180000" tIns="180000" rIns="180000" bIns="180000"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41990" name="Text Box 15"/>
            <p:cNvSpPr txBox="1"/>
            <p:nvPr>
              <p:custDataLst>
                <p:tags r:id="rId7"/>
              </p:custDataLst>
            </p:nvPr>
          </p:nvSpPr>
          <p:spPr>
            <a:xfrm>
              <a:off x="923" y="1499"/>
              <a:ext cx="3674" cy="2255"/>
            </a:xfrm>
            <a:prstGeom prst="rect">
              <a:avLst/>
            </a:prstGeom>
            <a:noFill/>
            <a:ln w="9525">
              <a:noFill/>
            </a:ln>
          </p:spPr>
          <p:txBody>
            <a:bodyPr>
              <a:spAutoFit/>
            </a:bodyPr>
            <a:p>
              <a:r>
                <a:rPr altLang="zh-CN" sz="1600" dirty="0">
                  <a:latin typeface="黑体" panose="02010609060101010101" pitchFamily="2" charset="-122"/>
                </a:rPr>
                <a:t>（二）装配示意图画法特点</a:t>
              </a:r>
              <a:endParaRPr altLang="zh-CN" sz="1600" dirty="0">
                <a:latin typeface="黑体" panose="02010609060101010101" pitchFamily="2" charset="-122"/>
              </a:endParaRPr>
            </a:p>
            <a:p>
              <a:r>
                <a:rPr altLang="zh-CN" sz="1600" dirty="0">
                  <a:latin typeface="黑体" panose="02010609060101010101" pitchFamily="2" charset="-122"/>
                </a:rPr>
                <a:t>示意图作为拆卸后重装部件和画装配图的依据，其画法有以下特点：</a:t>
              </a:r>
              <a:endParaRPr altLang="zh-CN" sz="1600" dirty="0">
                <a:latin typeface="黑体" panose="02010609060101010101" pitchFamily="2" charset="-122"/>
              </a:endParaRPr>
            </a:p>
            <a:p>
              <a:r>
                <a:rPr altLang="zh-CN" sz="1600" dirty="0">
                  <a:latin typeface="黑体" panose="02010609060101010101" pitchFamily="2" charset="-122"/>
                </a:rPr>
                <a:t>（1）假想将部件看成透明的，以便表达部件内外零部件轮廓和装配关系。</a:t>
              </a:r>
              <a:endParaRPr altLang="zh-CN" sz="1600" dirty="0">
                <a:latin typeface="黑体" panose="02010609060101010101" pitchFamily="2" charset="-122"/>
              </a:endParaRPr>
            </a:p>
            <a:p>
              <a:r>
                <a:rPr altLang="zh-CN" sz="1600" dirty="0">
                  <a:latin typeface="黑体" panose="02010609060101010101" pitchFamily="2" charset="-122"/>
                </a:rPr>
                <a:t>（2）一般只画一个图形，而且是最能表达零件间装配关系的视图，如果表达不全也可以增加图形。</a:t>
              </a:r>
              <a:endParaRPr altLang="zh-CN" sz="1600" dirty="0">
                <a:latin typeface="黑体" panose="02010609060101010101" pitchFamily="2" charset="-122"/>
              </a:endParaRPr>
            </a:p>
            <a:p>
              <a:r>
                <a:rPr altLang="zh-CN" sz="1600" dirty="0">
                  <a:latin typeface="黑体" panose="02010609060101010101" pitchFamily="2" charset="-122"/>
                </a:rPr>
                <a:t>（3）表达零部件要简单。充分利用国家标准中规定的机构、零件及组件的简图符号，采用简化画法和习惯画法，只需画出零部件的大致轮廓。</a:t>
              </a:r>
              <a:endParaRPr altLang="zh-CN" sz="1600" dirty="0">
                <a:latin typeface="黑体" panose="02010609060101010101" pitchFamily="2" charset="-122"/>
              </a:endParaRPr>
            </a:p>
            <a:p>
              <a:r>
                <a:rPr altLang="zh-CN" sz="1600" dirty="0">
                  <a:latin typeface="黑体" panose="02010609060101010101" pitchFamily="2" charset="-122"/>
                </a:rPr>
                <a:t>（4）相邻零件的接触面要留有空隙，以便区分零件。</a:t>
              </a:r>
              <a:endParaRPr altLang="zh-CN" sz="1600" dirty="0">
                <a:latin typeface="黑体" panose="02010609060101010101" pitchFamily="2" charset="-122"/>
              </a:endParaRPr>
            </a:p>
            <a:p>
              <a:r>
                <a:rPr altLang="zh-CN" sz="1600" dirty="0">
                  <a:latin typeface="黑体" panose="02010609060101010101" pitchFamily="2" charset="-122"/>
                </a:rPr>
                <a:t>（5）要对全部零件进行编号并列表注明其有关详细内容 。</a:t>
              </a:r>
              <a:endParaRPr altLang="zh-CN" sz="1600"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32613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一、装配示意图概述</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grpSp>
        <p:nvGrpSpPr>
          <p:cNvPr id="2" name="Group 16"/>
          <p:cNvGrpSpPr/>
          <p:nvPr/>
        </p:nvGrpSpPr>
        <p:grpSpPr>
          <a:xfrm>
            <a:off x="1692275" y="1700213"/>
            <a:ext cx="6335713" cy="4105275"/>
            <a:chOff x="476" y="1072"/>
            <a:chExt cx="4220" cy="3039"/>
          </a:xfrm>
        </p:grpSpPr>
        <p:sp>
          <p:nvSpPr>
            <p:cNvPr id="8" name="AutoShape 14"/>
            <p:cNvSpPr>
              <a:spLocks noChangeArrowheads="1"/>
            </p:cNvSpPr>
            <p:nvPr>
              <p:custDataLst>
                <p:tags r:id="rId6"/>
              </p:custDataLst>
            </p:nvPr>
          </p:nvSpPr>
          <p:spPr bwMode="auto">
            <a:xfrm>
              <a:off x="476" y="1072"/>
              <a:ext cx="4220" cy="3039"/>
            </a:xfrm>
            <a:prstGeom prst="horizontalScroll">
              <a:avLst>
                <a:gd name="adj" fmla="val 12500"/>
              </a:avLst>
            </a:prstGeom>
            <a:solidFill>
              <a:schemeClr val="accent5">
                <a:lumMod val="60000"/>
                <a:lumOff val="40000"/>
              </a:schemeClr>
            </a:solidFill>
            <a:ln w="9525">
              <a:solidFill>
                <a:srgbClr val="99CCFF"/>
              </a:solidFill>
              <a:round/>
            </a:ln>
            <a:effectLst>
              <a:outerShdw dist="107763" dir="2700000" algn="ctr" rotWithShape="0">
                <a:schemeClr val="tx1">
                  <a:alpha val="50000"/>
                </a:schemeClr>
              </a:outerShdw>
            </a:effectLst>
          </p:spPr>
          <p:txBody>
            <a:bodyPr lIns="180000" tIns="180000" rIns="180000" bIns="180000"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41990" name="Text Box 15"/>
            <p:cNvSpPr txBox="1"/>
            <p:nvPr>
              <p:custDataLst>
                <p:tags r:id="rId7"/>
              </p:custDataLst>
            </p:nvPr>
          </p:nvSpPr>
          <p:spPr>
            <a:xfrm>
              <a:off x="923" y="1499"/>
              <a:ext cx="3674" cy="1161"/>
            </a:xfrm>
            <a:prstGeom prst="rect">
              <a:avLst/>
            </a:prstGeom>
            <a:noFill/>
            <a:ln w="9525">
              <a:noFill/>
            </a:ln>
          </p:spPr>
          <p:txBody>
            <a:bodyPr>
              <a:spAutoFit/>
            </a:bodyPr>
            <a:p>
              <a:r>
                <a:rPr altLang="zh-CN" sz="1600" dirty="0">
                  <a:latin typeface="黑体" panose="02010609060101010101" pitchFamily="2" charset="-122"/>
                </a:rPr>
                <a:t>（三）装配示意图绘制前提</a:t>
              </a:r>
              <a:endParaRPr altLang="zh-CN" sz="1600" dirty="0">
                <a:latin typeface="黑体" panose="02010609060101010101" pitchFamily="2" charset="-122"/>
              </a:endParaRPr>
            </a:p>
            <a:p>
              <a:r>
                <a:rPr altLang="zh-CN" sz="1600" dirty="0">
                  <a:latin typeface="黑体" panose="02010609060101010101" pitchFamily="2" charset="-122"/>
                </a:rPr>
                <a:t>画装配图一定要在对所测绘的装配体全面了解、分析之后进行。</a:t>
              </a:r>
              <a:endParaRPr altLang="zh-CN" sz="1600" dirty="0">
                <a:latin typeface="黑体" panose="02010609060101010101" pitchFamily="2" charset="-122"/>
              </a:endParaRPr>
            </a:p>
            <a:p>
              <a:r>
                <a:rPr altLang="zh-CN" sz="1600" dirty="0">
                  <a:latin typeface="黑体" panose="02010609060101010101" pitchFamily="2" charset="-122"/>
                </a:rPr>
                <a:t>零部件拆卸前应先测量一些必要的尺寸数据，如某些零件间的相对位置，运动件极限位置的尺寸等，作为测绘中各阶段校核各相关图样的参考。</a:t>
              </a:r>
              <a:endParaRPr altLang="zh-CN" sz="1600"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32613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一、装配示意图概述</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grpSp>
        <p:nvGrpSpPr>
          <p:cNvPr id="2" name="Group 16"/>
          <p:cNvGrpSpPr/>
          <p:nvPr/>
        </p:nvGrpSpPr>
        <p:grpSpPr>
          <a:xfrm>
            <a:off x="1692275" y="1700213"/>
            <a:ext cx="6335713" cy="4105275"/>
            <a:chOff x="476" y="1072"/>
            <a:chExt cx="4220" cy="3039"/>
          </a:xfrm>
        </p:grpSpPr>
        <p:sp>
          <p:nvSpPr>
            <p:cNvPr id="8" name="AutoShape 14"/>
            <p:cNvSpPr>
              <a:spLocks noChangeArrowheads="1"/>
            </p:cNvSpPr>
            <p:nvPr>
              <p:custDataLst>
                <p:tags r:id="rId6"/>
              </p:custDataLst>
            </p:nvPr>
          </p:nvSpPr>
          <p:spPr bwMode="auto">
            <a:xfrm>
              <a:off x="476" y="1072"/>
              <a:ext cx="4220" cy="3039"/>
            </a:xfrm>
            <a:prstGeom prst="horizontalScroll">
              <a:avLst>
                <a:gd name="adj" fmla="val 12500"/>
              </a:avLst>
            </a:prstGeom>
            <a:solidFill>
              <a:schemeClr val="accent5">
                <a:lumMod val="60000"/>
                <a:lumOff val="40000"/>
              </a:schemeClr>
            </a:solidFill>
            <a:ln w="9525">
              <a:solidFill>
                <a:srgbClr val="99CCFF"/>
              </a:solidFill>
              <a:round/>
            </a:ln>
            <a:effectLst>
              <a:outerShdw dist="107763" dir="2700000" algn="ctr" rotWithShape="0">
                <a:schemeClr val="tx1">
                  <a:alpha val="50000"/>
                </a:schemeClr>
              </a:outerShdw>
            </a:effectLst>
          </p:spPr>
          <p:txBody>
            <a:bodyPr lIns="180000" tIns="180000" rIns="180000" bIns="180000"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41990" name="Text Box 15"/>
            <p:cNvSpPr txBox="1"/>
            <p:nvPr>
              <p:custDataLst>
                <p:tags r:id="rId7"/>
              </p:custDataLst>
            </p:nvPr>
          </p:nvSpPr>
          <p:spPr>
            <a:xfrm>
              <a:off x="923" y="1499"/>
              <a:ext cx="3674" cy="1890"/>
            </a:xfrm>
            <a:prstGeom prst="rect">
              <a:avLst/>
            </a:prstGeom>
            <a:noFill/>
            <a:ln w="9525">
              <a:noFill/>
            </a:ln>
          </p:spPr>
          <p:txBody>
            <a:bodyPr>
              <a:spAutoFit/>
            </a:bodyPr>
            <a:p>
              <a:r>
                <a:rPr altLang="zh-CN" sz="1600" dirty="0">
                  <a:latin typeface="黑体" panose="02010609060101010101" pitchFamily="2" charset="-122"/>
                </a:rPr>
                <a:t>（四）装配示意图绘制注意事项</a:t>
              </a:r>
              <a:endParaRPr altLang="zh-CN" sz="1600" dirty="0">
                <a:latin typeface="黑体" panose="02010609060101010101" pitchFamily="2" charset="-122"/>
              </a:endParaRPr>
            </a:p>
            <a:p>
              <a:r>
                <a:rPr altLang="zh-CN" sz="1600" dirty="0">
                  <a:latin typeface="黑体" panose="02010609060101010101" pitchFamily="2" charset="-122"/>
                </a:rPr>
                <a:t>（1）要周密制定拆卸顺序。划分部件的组成，合理地选用工具和正确的拆卸方法，严防乱敲打。</a:t>
              </a:r>
              <a:endParaRPr altLang="zh-CN" sz="1600" dirty="0">
                <a:latin typeface="黑体" panose="02010609060101010101" pitchFamily="2" charset="-122"/>
              </a:endParaRPr>
            </a:p>
            <a:p>
              <a:r>
                <a:rPr altLang="zh-CN" sz="1600" dirty="0">
                  <a:latin typeface="黑体" panose="02010609060101010101" pitchFamily="2" charset="-122"/>
                </a:rPr>
                <a:t>（2）对精度较高的配合部位或过盈配合，应尽量少拆或不拆，以免降低精度或损坏零件。</a:t>
              </a:r>
              <a:endParaRPr altLang="zh-CN" sz="1600" dirty="0">
                <a:latin typeface="黑体" panose="02010609060101010101" pitchFamily="2" charset="-122"/>
              </a:endParaRPr>
            </a:p>
            <a:p>
              <a:r>
                <a:rPr altLang="zh-CN" sz="1600" dirty="0">
                  <a:latin typeface="黑体" panose="02010609060101010101" pitchFamily="2" charset="-122"/>
                </a:rPr>
                <a:t>（3）拆下的零件要分类、分组，并对所有零件进行编号登记，零件实物对应地拴上标签，按顺序放置，防止碰伤、变形、生锈或丢失，以便再装配时仍能保证部件的性能和要求。</a:t>
              </a:r>
              <a:endParaRPr altLang="zh-CN" sz="1600" dirty="0">
                <a:latin typeface="黑体" panose="02010609060101010101" pitchFamily="2" charset="-122"/>
              </a:endParaRPr>
            </a:p>
            <a:p>
              <a:r>
                <a:rPr altLang="zh-CN" sz="1600" dirty="0">
                  <a:latin typeface="黑体" panose="02010609060101010101" pitchFamily="2" charset="-122"/>
                </a:rPr>
                <a:t>（4）拆卸时要认真研究每个零件的作用、结构特点、零件间的装配关系及传动情况，正确判别配合性质。</a:t>
              </a:r>
              <a:endParaRPr altLang="zh-CN" sz="1600"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2018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二、装配示意图常见符号</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pic>
        <p:nvPicPr>
          <p:cNvPr id="3" name="图片 2"/>
          <p:cNvPicPr>
            <a:picLocks noChangeAspect="1"/>
          </p:cNvPicPr>
          <p:nvPr>
            <p:custDataLst>
              <p:tags r:id="rId6"/>
            </p:custDataLst>
          </p:nvPr>
        </p:nvPicPr>
        <p:blipFill>
          <a:blip r:embed="rId7"/>
          <a:stretch>
            <a:fillRect/>
          </a:stretch>
        </p:blipFill>
        <p:spPr>
          <a:xfrm>
            <a:off x="1345565" y="1628775"/>
            <a:ext cx="6143625" cy="2047875"/>
          </a:xfrm>
          <a:prstGeom prst="rect">
            <a:avLst/>
          </a:prstGeom>
        </p:spPr>
      </p:pic>
      <p:pic>
        <p:nvPicPr>
          <p:cNvPr id="10" name="图片 9"/>
          <p:cNvPicPr>
            <a:picLocks noChangeAspect="1"/>
          </p:cNvPicPr>
          <p:nvPr>
            <p:custDataLst>
              <p:tags r:id="rId8"/>
            </p:custDataLst>
          </p:nvPr>
        </p:nvPicPr>
        <p:blipFill>
          <a:blip r:embed="rId9"/>
          <a:stretch>
            <a:fillRect/>
          </a:stretch>
        </p:blipFill>
        <p:spPr>
          <a:xfrm>
            <a:off x="1403985" y="3644900"/>
            <a:ext cx="6086475" cy="1438275"/>
          </a:xfrm>
          <a:prstGeom prst="rect">
            <a:avLst/>
          </a:prstGeom>
        </p:spPr>
      </p:pic>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2018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二、装配示意图常见符号</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pic>
        <p:nvPicPr>
          <p:cNvPr id="2" name="图片 1"/>
          <p:cNvPicPr>
            <a:picLocks noChangeAspect="1"/>
          </p:cNvPicPr>
          <p:nvPr>
            <p:custDataLst>
              <p:tags r:id="rId6"/>
            </p:custDataLst>
          </p:nvPr>
        </p:nvPicPr>
        <p:blipFill>
          <a:blip r:embed="rId7"/>
          <a:stretch>
            <a:fillRect/>
          </a:stretch>
        </p:blipFill>
        <p:spPr>
          <a:xfrm>
            <a:off x="1400175" y="1700530"/>
            <a:ext cx="6143625" cy="4133850"/>
          </a:xfrm>
          <a:prstGeom prst="rect">
            <a:avLst/>
          </a:prstGeom>
        </p:spPr>
      </p:pic>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2018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三、装配示意图常见画法</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sp>
        <p:nvSpPr>
          <p:cNvPr id="8" name="矩形 2"/>
          <p:cNvSpPr>
            <a:spLocks noChangeArrowheads="1"/>
          </p:cNvSpPr>
          <p:nvPr>
            <p:custDataLst>
              <p:tags r:id="rId6"/>
            </p:custDataLst>
          </p:nvPr>
        </p:nvSpPr>
        <p:spPr bwMode="auto">
          <a:xfrm>
            <a:off x="395605" y="1484630"/>
            <a:ext cx="8553450" cy="498965"/>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（一）用“单线+符号”画法画装配示意图</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 name="图片 2"/>
          <p:cNvPicPr>
            <a:picLocks noChangeAspect="1"/>
          </p:cNvPicPr>
          <p:nvPr>
            <p:custDataLst>
              <p:tags r:id="rId7"/>
            </p:custDataLst>
          </p:nvPr>
        </p:nvPicPr>
        <p:blipFill>
          <a:blip r:embed="rId8"/>
          <a:stretch>
            <a:fillRect/>
          </a:stretch>
        </p:blipFill>
        <p:spPr>
          <a:xfrm>
            <a:off x="1133475" y="2636520"/>
            <a:ext cx="6358255" cy="3209290"/>
          </a:xfrm>
          <a:prstGeom prst="rect">
            <a:avLst/>
          </a:prstGeom>
        </p:spPr>
      </p:pic>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2018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三、装配示意图常见画法</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sp>
        <p:nvSpPr>
          <p:cNvPr id="8" name="矩形 2"/>
          <p:cNvSpPr>
            <a:spLocks noChangeArrowheads="1"/>
          </p:cNvSpPr>
          <p:nvPr>
            <p:custDataLst>
              <p:tags r:id="rId6"/>
            </p:custDataLst>
          </p:nvPr>
        </p:nvSpPr>
        <p:spPr bwMode="auto">
          <a:xfrm>
            <a:off x="395605" y="1484630"/>
            <a:ext cx="8553450" cy="498925"/>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（二）用“轮廓+符号”画法画装配示意图</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2" name="图片 1"/>
          <p:cNvPicPr>
            <a:picLocks noChangeAspect="1"/>
          </p:cNvPicPr>
          <p:nvPr>
            <p:custDataLst>
              <p:tags r:id="rId7"/>
            </p:custDataLst>
          </p:nvPr>
        </p:nvPicPr>
        <p:blipFill>
          <a:blip r:embed="rId8"/>
          <a:stretch>
            <a:fillRect/>
          </a:stretch>
        </p:blipFill>
        <p:spPr>
          <a:xfrm>
            <a:off x="1301115" y="2492375"/>
            <a:ext cx="5507990" cy="3259455"/>
          </a:xfrm>
          <a:prstGeom prst="rect">
            <a:avLst/>
          </a:prstGeom>
        </p:spPr>
      </p:pic>
    </p:spTree>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2018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四、装配示意图应用举例</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pic>
        <p:nvPicPr>
          <p:cNvPr id="3" name="图片 2"/>
          <p:cNvPicPr>
            <a:picLocks noChangeAspect="1"/>
          </p:cNvPicPr>
          <p:nvPr>
            <p:custDataLst>
              <p:tags r:id="rId6"/>
            </p:custDataLst>
          </p:nvPr>
        </p:nvPicPr>
        <p:blipFill>
          <a:blip r:embed="rId7"/>
          <a:stretch>
            <a:fillRect/>
          </a:stretch>
        </p:blipFill>
        <p:spPr>
          <a:xfrm>
            <a:off x="611505" y="1628775"/>
            <a:ext cx="7204075" cy="4505960"/>
          </a:xfrm>
          <a:prstGeom prst="rect">
            <a:avLst/>
          </a:prstGeom>
        </p:spPr>
      </p:pic>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44"/>
          <p:cNvGrpSpPr/>
          <p:nvPr/>
        </p:nvGrpSpPr>
        <p:grpSpPr>
          <a:xfrm>
            <a:off x="1189038" y="2278063"/>
            <a:ext cx="6192837" cy="3141662"/>
            <a:chOff x="749" y="1435"/>
            <a:chExt cx="3901" cy="1979"/>
          </a:xfrm>
        </p:grpSpPr>
        <p:grpSp>
          <p:nvGrpSpPr>
            <p:cNvPr id="19461" name="Group 17"/>
            <p:cNvGrpSpPr/>
            <p:nvPr/>
          </p:nvGrpSpPr>
          <p:grpSpPr>
            <a:xfrm>
              <a:off x="749" y="1435"/>
              <a:ext cx="3901" cy="1979"/>
              <a:chOff x="0" y="0"/>
              <a:chExt cx="7140" cy="3588"/>
            </a:xfrm>
          </p:grpSpPr>
          <p:grpSp>
            <p:nvGrpSpPr>
              <p:cNvPr id="19465" name="Group 18"/>
              <p:cNvGrpSpPr/>
              <p:nvPr/>
            </p:nvGrpSpPr>
            <p:grpSpPr>
              <a:xfrm>
                <a:off x="171" y="2756"/>
                <a:ext cx="6748" cy="833"/>
                <a:chOff x="0" y="0"/>
                <a:chExt cx="2699" cy="354"/>
              </a:xfrm>
            </p:grpSpPr>
            <p:sp>
              <p:nvSpPr>
                <p:cNvPr id="19485" name="Freeform 368"/>
                <p:cNvSpPr/>
                <p:nvPr/>
              </p:nvSpPr>
              <p:spPr>
                <a:xfrm>
                  <a:off x="0" y="0"/>
                  <a:ext cx="1066" cy="354"/>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tx1">
                        <a:alpha val="50000"/>
                      </a:schemeClr>
                    </a:gs>
                    <a:gs pos="100000">
                      <a:srgbClr val="000000">
                        <a:alpha val="0"/>
                      </a:srgbClr>
                    </a:gs>
                  </a:gsLst>
                  <a:lin ang="5400000" scaled="1"/>
                  <a:tileRect/>
                </a:gradFill>
                <a:ln w="9525">
                  <a:noFill/>
                </a:ln>
              </p:spPr>
              <p:txBody>
                <a:bodyPr/>
                <a:p>
                  <a:endParaRPr lang="zh-CN" altLang="en-US"/>
                </a:p>
              </p:txBody>
            </p:sp>
            <p:sp>
              <p:nvSpPr>
                <p:cNvPr id="19486" name="Freeform 369"/>
                <p:cNvSpPr/>
                <p:nvPr/>
              </p:nvSpPr>
              <p:spPr>
                <a:xfrm>
                  <a:off x="817" y="0"/>
                  <a:ext cx="1066" cy="354"/>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tx1">
                        <a:alpha val="50000"/>
                      </a:schemeClr>
                    </a:gs>
                    <a:gs pos="100000">
                      <a:srgbClr val="000000">
                        <a:alpha val="0"/>
                      </a:srgbClr>
                    </a:gs>
                  </a:gsLst>
                  <a:lin ang="5400000" scaled="1"/>
                  <a:tileRect/>
                </a:gradFill>
                <a:ln w="9525">
                  <a:noFill/>
                </a:ln>
              </p:spPr>
              <p:txBody>
                <a:bodyPr/>
                <a:p>
                  <a:endParaRPr lang="zh-CN" altLang="en-US"/>
                </a:p>
              </p:txBody>
            </p:sp>
            <p:sp>
              <p:nvSpPr>
                <p:cNvPr id="19487" name="Freeform 370"/>
                <p:cNvSpPr/>
                <p:nvPr/>
              </p:nvSpPr>
              <p:spPr>
                <a:xfrm>
                  <a:off x="1633" y="0"/>
                  <a:ext cx="1066" cy="354"/>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tx1">
                        <a:alpha val="50000"/>
                      </a:schemeClr>
                    </a:gs>
                    <a:gs pos="100000">
                      <a:srgbClr val="000000">
                        <a:alpha val="0"/>
                      </a:srgbClr>
                    </a:gs>
                  </a:gsLst>
                  <a:lin ang="5400000" scaled="1"/>
                  <a:tileRect/>
                </a:gradFill>
                <a:ln w="9525">
                  <a:noFill/>
                </a:ln>
              </p:spPr>
              <p:txBody>
                <a:bodyPr/>
                <a:p>
                  <a:endParaRPr lang="zh-CN" altLang="en-US"/>
                </a:p>
              </p:txBody>
            </p:sp>
          </p:grpSp>
          <p:grpSp>
            <p:nvGrpSpPr>
              <p:cNvPr id="19466" name="Group 22"/>
              <p:cNvGrpSpPr/>
              <p:nvPr/>
            </p:nvGrpSpPr>
            <p:grpSpPr>
              <a:xfrm>
                <a:off x="0" y="0"/>
                <a:ext cx="7140" cy="3269"/>
                <a:chOff x="0" y="0"/>
                <a:chExt cx="2855" cy="1390"/>
              </a:xfrm>
            </p:grpSpPr>
            <p:grpSp>
              <p:nvGrpSpPr>
                <p:cNvPr id="19467" name="Group 23"/>
                <p:cNvGrpSpPr/>
                <p:nvPr/>
              </p:nvGrpSpPr>
              <p:grpSpPr>
                <a:xfrm>
                  <a:off x="0" y="0"/>
                  <a:ext cx="1212" cy="1387"/>
                  <a:chOff x="0" y="0"/>
                  <a:chExt cx="1212" cy="1387"/>
                </a:xfrm>
              </p:grpSpPr>
              <p:sp>
                <p:nvSpPr>
                  <p:cNvPr id="19480" name="Oval 384"/>
                  <p:cNvSpPr/>
                  <p:nvPr/>
                </p:nvSpPr>
                <p:spPr>
                  <a:xfrm>
                    <a:off x="0" y="885"/>
                    <a:ext cx="1212" cy="502"/>
                  </a:xfrm>
                  <a:prstGeom prst="ellipse">
                    <a:avLst/>
                  </a:prstGeom>
                  <a:gradFill rotWithShape="1">
                    <a:gsLst>
                      <a:gs pos="0">
                        <a:schemeClr val="tx1">
                          <a:alpha val="50000"/>
                        </a:schemeClr>
                      </a:gs>
                      <a:gs pos="100000">
                        <a:schemeClr val="bg1">
                          <a:alpha val="0"/>
                        </a:scheme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grpSp>
                <p:nvGrpSpPr>
                  <p:cNvPr id="19481" name="Group 25"/>
                  <p:cNvGrpSpPr/>
                  <p:nvPr/>
                </p:nvGrpSpPr>
                <p:grpSpPr>
                  <a:xfrm>
                    <a:off x="10" y="0"/>
                    <a:ext cx="1170" cy="1166"/>
                    <a:chOff x="0" y="0"/>
                    <a:chExt cx="1406" cy="1402"/>
                  </a:xfrm>
                </p:grpSpPr>
                <p:sp>
                  <p:nvSpPr>
                    <p:cNvPr id="19483" name="Oval 386"/>
                    <p:cNvSpPr/>
                    <p:nvPr/>
                  </p:nvSpPr>
                  <p:spPr>
                    <a:xfrm>
                      <a:off x="0" y="0"/>
                      <a:ext cx="1406" cy="1402"/>
                    </a:xfrm>
                    <a:prstGeom prst="ellipse">
                      <a:avLst/>
                    </a:prstGeom>
                    <a:gradFill rotWithShape="1">
                      <a:gsLst>
                        <a:gs pos="0">
                          <a:srgbClr val="CDCDCD"/>
                        </a:gs>
                        <a:gs pos="100000">
                          <a:schemeClr val="bg2"/>
                        </a:gs>
                      </a:gsLst>
                      <a:lin ang="5400000" scaled="1"/>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sp>
                  <p:nvSpPr>
                    <p:cNvPr id="19484" name="Oval 387"/>
                    <p:cNvSpPr/>
                    <p:nvPr/>
                  </p:nvSpPr>
                  <p:spPr>
                    <a:xfrm>
                      <a:off x="278" y="176"/>
                      <a:ext cx="236" cy="235"/>
                    </a:xfrm>
                    <a:prstGeom prst="ellipse">
                      <a:avLst/>
                    </a:prstGeom>
                    <a:gradFill rotWithShape="1">
                      <a:gsLst>
                        <a:gs pos="0">
                          <a:schemeClr val="bg1"/>
                        </a:gs>
                        <a:gs pos="100000">
                          <a:srgbClr val="67ABF5">
                            <a:alpha val="0"/>
                          </a:srgb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grpSp>
              <p:sp>
                <p:nvSpPr>
                  <p:cNvPr id="19482" name="Freeform 388"/>
                  <p:cNvSpPr/>
                  <p:nvPr/>
                </p:nvSpPr>
                <p:spPr>
                  <a:xfrm>
                    <a:off x="90" y="20"/>
                    <a:ext cx="998" cy="331"/>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100000"/>
                        </a:srgbClr>
                      </a:gs>
                      <a:gs pos="100000">
                        <a:srgbClr val="767676">
                          <a:alpha val="0"/>
                        </a:srgbClr>
                      </a:gs>
                    </a:gsLst>
                    <a:lin ang="5400000" scaled="1"/>
                    <a:tileRect/>
                  </a:gradFill>
                  <a:ln w="9525">
                    <a:noFill/>
                  </a:ln>
                </p:spPr>
                <p:txBody>
                  <a:bodyPr/>
                  <a:p>
                    <a:endParaRPr lang="zh-CN" altLang="en-US"/>
                  </a:p>
                </p:txBody>
              </p:sp>
            </p:grpSp>
            <p:grpSp>
              <p:nvGrpSpPr>
                <p:cNvPr id="19468" name="Group 29"/>
                <p:cNvGrpSpPr/>
                <p:nvPr/>
              </p:nvGrpSpPr>
              <p:grpSpPr>
                <a:xfrm>
                  <a:off x="826" y="3"/>
                  <a:ext cx="1212" cy="1387"/>
                  <a:chOff x="0" y="0"/>
                  <a:chExt cx="1212" cy="1387"/>
                </a:xfrm>
              </p:grpSpPr>
              <p:sp>
                <p:nvSpPr>
                  <p:cNvPr id="19475" name="Oval 390"/>
                  <p:cNvSpPr/>
                  <p:nvPr/>
                </p:nvSpPr>
                <p:spPr>
                  <a:xfrm>
                    <a:off x="0" y="885"/>
                    <a:ext cx="1212" cy="502"/>
                  </a:xfrm>
                  <a:prstGeom prst="ellipse">
                    <a:avLst/>
                  </a:prstGeom>
                  <a:gradFill rotWithShape="1">
                    <a:gsLst>
                      <a:gs pos="0">
                        <a:schemeClr val="tx1">
                          <a:alpha val="50000"/>
                        </a:schemeClr>
                      </a:gs>
                      <a:gs pos="100000">
                        <a:schemeClr val="bg1">
                          <a:alpha val="0"/>
                        </a:scheme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grpSp>
                <p:nvGrpSpPr>
                  <p:cNvPr id="19476" name="Group 31"/>
                  <p:cNvGrpSpPr/>
                  <p:nvPr/>
                </p:nvGrpSpPr>
                <p:grpSpPr>
                  <a:xfrm>
                    <a:off x="10" y="0"/>
                    <a:ext cx="1170" cy="1166"/>
                    <a:chOff x="0" y="0"/>
                    <a:chExt cx="1406" cy="1402"/>
                  </a:xfrm>
                </p:grpSpPr>
                <p:sp>
                  <p:nvSpPr>
                    <p:cNvPr id="19478" name="Oval 392"/>
                    <p:cNvSpPr/>
                    <p:nvPr/>
                  </p:nvSpPr>
                  <p:spPr>
                    <a:xfrm>
                      <a:off x="0" y="0"/>
                      <a:ext cx="1406" cy="1402"/>
                    </a:xfrm>
                    <a:prstGeom prst="ellipse">
                      <a:avLst/>
                    </a:prstGeom>
                    <a:gradFill rotWithShape="1">
                      <a:gsLst>
                        <a:gs pos="0">
                          <a:srgbClr val="CDCDCD"/>
                        </a:gs>
                        <a:gs pos="100000">
                          <a:schemeClr val="bg2"/>
                        </a:gs>
                      </a:gsLst>
                      <a:lin ang="5400000" scaled="1"/>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sp>
                  <p:nvSpPr>
                    <p:cNvPr id="19479" name="Oval 393"/>
                    <p:cNvSpPr/>
                    <p:nvPr/>
                  </p:nvSpPr>
                  <p:spPr>
                    <a:xfrm>
                      <a:off x="278" y="176"/>
                      <a:ext cx="236" cy="235"/>
                    </a:xfrm>
                    <a:prstGeom prst="ellipse">
                      <a:avLst/>
                    </a:prstGeom>
                    <a:gradFill rotWithShape="1">
                      <a:gsLst>
                        <a:gs pos="0">
                          <a:schemeClr val="bg1"/>
                        </a:gs>
                        <a:gs pos="100000">
                          <a:srgbClr val="67ABF5">
                            <a:alpha val="0"/>
                          </a:srgb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grpSp>
              <p:sp>
                <p:nvSpPr>
                  <p:cNvPr id="19477" name="Freeform 394"/>
                  <p:cNvSpPr/>
                  <p:nvPr/>
                </p:nvSpPr>
                <p:spPr>
                  <a:xfrm>
                    <a:off x="90" y="20"/>
                    <a:ext cx="998" cy="331"/>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100000"/>
                        </a:srgbClr>
                      </a:gs>
                      <a:gs pos="100000">
                        <a:srgbClr val="767676">
                          <a:alpha val="0"/>
                        </a:srgbClr>
                      </a:gs>
                    </a:gsLst>
                    <a:lin ang="5400000" scaled="1"/>
                    <a:tileRect/>
                  </a:gradFill>
                  <a:ln w="9525">
                    <a:noFill/>
                  </a:ln>
                </p:spPr>
                <p:txBody>
                  <a:bodyPr/>
                  <a:p>
                    <a:endParaRPr lang="zh-CN" altLang="en-US"/>
                  </a:p>
                </p:txBody>
              </p:sp>
            </p:grpSp>
            <p:grpSp>
              <p:nvGrpSpPr>
                <p:cNvPr id="19469" name="Group 35"/>
                <p:cNvGrpSpPr/>
                <p:nvPr/>
              </p:nvGrpSpPr>
              <p:grpSpPr>
                <a:xfrm>
                  <a:off x="1643" y="3"/>
                  <a:ext cx="1212" cy="1387"/>
                  <a:chOff x="0" y="0"/>
                  <a:chExt cx="1212" cy="1387"/>
                </a:xfrm>
              </p:grpSpPr>
              <p:sp>
                <p:nvSpPr>
                  <p:cNvPr id="19470" name="Oval 396"/>
                  <p:cNvSpPr/>
                  <p:nvPr/>
                </p:nvSpPr>
                <p:spPr>
                  <a:xfrm>
                    <a:off x="0" y="885"/>
                    <a:ext cx="1212" cy="502"/>
                  </a:xfrm>
                  <a:prstGeom prst="ellipse">
                    <a:avLst/>
                  </a:prstGeom>
                  <a:gradFill rotWithShape="1">
                    <a:gsLst>
                      <a:gs pos="0">
                        <a:schemeClr val="tx1">
                          <a:alpha val="50000"/>
                        </a:schemeClr>
                      </a:gs>
                      <a:gs pos="100000">
                        <a:schemeClr val="bg1">
                          <a:alpha val="0"/>
                        </a:scheme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grpSp>
                <p:nvGrpSpPr>
                  <p:cNvPr id="19471" name="Group 37"/>
                  <p:cNvGrpSpPr/>
                  <p:nvPr/>
                </p:nvGrpSpPr>
                <p:grpSpPr>
                  <a:xfrm>
                    <a:off x="10" y="0"/>
                    <a:ext cx="1170" cy="1166"/>
                    <a:chOff x="0" y="0"/>
                    <a:chExt cx="1406" cy="1402"/>
                  </a:xfrm>
                </p:grpSpPr>
                <p:sp>
                  <p:nvSpPr>
                    <p:cNvPr id="19473" name="Oval 398"/>
                    <p:cNvSpPr/>
                    <p:nvPr/>
                  </p:nvSpPr>
                  <p:spPr>
                    <a:xfrm>
                      <a:off x="0" y="0"/>
                      <a:ext cx="1406" cy="1402"/>
                    </a:xfrm>
                    <a:prstGeom prst="ellipse">
                      <a:avLst/>
                    </a:prstGeom>
                    <a:gradFill rotWithShape="1">
                      <a:gsLst>
                        <a:gs pos="0">
                          <a:srgbClr val="CDCDCD"/>
                        </a:gs>
                        <a:gs pos="100000">
                          <a:schemeClr val="bg2"/>
                        </a:gs>
                      </a:gsLst>
                      <a:lin ang="5400000" scaled="1"/>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sp>
                  <p:nvSpPr>
                    <p:cNvPr id="19474" name="Oval 399"/>
                    <p:cNvSpPr/>
                    <p:nvPr/>
                  </p:nvSpPr>
                  <p:spPr>
                    <a:xfrm>
                      <a:off x="278" y="176"/>
                      <a:ext cx="236" cy="235"/>
                    </a:xfrm>
                    <a:prstGeom prst="ellipse">
                      <a:avLst/>
                    </a:prstGeom>
                    <a:gradFill rotWithShape="1">
                      <a:gsLst>
                        <a:gs pos="0">
                          <a:schemeClr val="bg1"/>
                        </a:gs>
                        <a:gs pos="100000">
                          <a:srgbClr val="67ABF5">
                            <a:alpha val="0"/>
                          </a:srgb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grpSp>
              <p:sp>
                <p:nvSpPr>
                  <p:cNvPr id="19472" name="Freeform 400"/>
                  <p:cNvSpPr/>
                  <p:nvPr/>
                </p:nvSpPr>
                <p:spPr>
                  <a:xfrm>
                    <a:off x="90" y="20"/>
                    <a:ext cx="998" cy="331"/>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100000"/>
                        </a:srgbClr>
                      </a:gs>
                      <a:gs pos="100000">
                        <a:srgbClr val="767676">
                          <a:alpha val="0"/>
                        </a:srgbClr>
                      </a:gs>
                    </a:gsLst>
                    <a:lin ang="5400000" scaled="1"/>
                    <a:tileRect/>
                  </a:gradFill>
                  <a:ln w="9525">
                    <a:noFill/>
                  </a:ln>
                </p:spPr>
                <p:txBody>
                  <a:bodyPr/>
                  <a:p>
                    <a:endParaRPr lang="zh-CN" altLang="en-US"/>
                  </a:p>
                </p:txBody>
              </p:sp>
            </p:grpSp>
          </p:grpSp>
        </p:grpSp>
        <p:sp>
          <p:nvSpPr>
            <p:cNvPr id="19462" name="Text Box 41"/>
            <p:cNvSpPr txBox="1"/>
            <p:nvPr/>
          </p:nvSpPr>
          <p:spPr>
            <a:xfrm>
              <a:off x="1021" y="1707"/>
              <a:ext cx="875" cy="640"/>
            </a:xfrm>
            <a:prstGeom prst="rect">
              <a:avLst/>
            </a:prstGeom>
            <a:noFill/>
            <a:ln w="9525">
              <a:noFill/>
            </a:ln>
          </p:spPr>
          <p:txBody>
            <a:bodyPr>
              <a:spAutoFit/>
            </a:bodyPr>
            <a:p>
              <a:pPr algn="ctr"/>
              <a:endParaRPr lang="zh-CN" altLang="en-US" b="1" dirty="0">
                <a:latin typeface="黑体" panose="02010609060101010101" pitchFamily="2" charset="-122"/>
                <a:sym typeface="宋体" panose="02010600030101010101" pitchFamily="2" charset="-122"/>
              </a:endParaRPr>
            </a:p>
            <a:p>
              <a:pPr algn="ctr"/>
              <a:r>
                <a:rPr lang="zh-CN" altLang="en-US" b="1" dirty="0">
                  <a:latin typeface="黑体" panose="02010609060101010101" pitchFamily="2" charset="-122"/>
                  <a:sym typeface="宋体" panose="02010600030101010101" pitchFamily="2" charset="-122"/>
                </a:rPr>
                <a:t>（</a:t>
              </a:r>
              <a:r>
                <a:rPr lang="en-US" altLang="zh-CN" b="1" dirty="0">
                  <a:latin typeface="黑体" panose="02010609060101010101" pitchFamily="2" charset="-122"/>
                  <a:sym typeface="宋体" panose="02010600030101010101" pitchFamily="2" charset="-122"/>
                </a:rPr>
                <a:t>1</a:t>
              </a:r>
              <a:r>
                <a:rPr lang="zh-CN" altLang="en-US" b="1" dirty="0">
                  <a:latin typeface="黑体" panose="02010609060101010101" pitchFamily="2" charset="-122"/>
                  <a:sym typeface="宋体" panose="02010600030101010101" pitchFamily="2" charset="-122"/>
                </a:rPr>
                <a:t>）</a:t>
              </a:r>
              <a:endParaRPr lang="zh-CN" altLang="en-US" b="1" dirty="0">
                <a:latin typeface="黑体" panose="02010609060101010101" pitchFamily="2" charset="-122"/>
                <a:sym typeface="宋体" panose="02010600030101010101" pitchFamily="2" charset="-122"/>
              </a:endParaRPr>
            </a:p>
            <a:p>
              <a:pPr algn="ctr"/>
              <a:r>
                <a:rPr lang="zh-CN" altLang="en-US" b="1" dirty="0">
                  <a:latin typeface="黑体" panose="02010609060101010101" pitchFamily="2" charset="-122"/>
                  <a:sym typeface="宋体" panose="02010600030101010101" pitchFamily="2" charset="-122"/>
                </a:rPr>
                <a:t>设计测绘</a:t>
              </a:r>
              <a:endParaRPr lang="zh-CN" altLang="en-US" b="1" dirty="0">
                <a:latin typeface="黑体" panose="02010609060101010101" pitchFamily="2" charset="-122"/>
                <a:sym typeface="宋体" panose="02010600030101010101" pitchFamily="2" charset="-122"/>
              </a:endParaRPr>
            </a:p>
          </p:txBody>
        </p:sp>
        <p:sp>
          <p:nvSpPr>
            <p:cNvPr id="19463" name="Text Box 42"/>
            <p:cNvSpPr txBox="1"/>
            <p:nvPr/>
          </p:nvSpPr>
          <p:spPr>
            <a:xfrm>
              <a:off x="2154" y="1752"/>
              <a:ext cx="875" cy="640"/>
            </a:xfrm>
            <a:prstGeom prst="rect">
              <a:avLst/>
            </a:prstGeom>
            <a:noFill/>
            <a:ln w="9525">
              <a:noFill/>
            </a:ln>
          </p:spPr>
          <p:txBody>
            <a:bodyPr>
              <a:spAutoFit/>
            </a:bodyPr>
            <a:p>
              <a:pPr algn="ctr"/>
              <a:endParaRPr lang="zh-CN" altLang="en-US" b="1" dirty="0">
                <a:latin typeface="黑体" panose="02010609060101010101" pitchFamily="2" charset="-122"/>
                <a:sym typeface="宋体" panose="02010600030101010101" pitchFamily="2" charset="-122"/>
              </a:endParaRPr>
            </a:p>
            <a:p>
              <a:pPr algn="ctr"/>
              <a:r>
                <a:rPr lang="zh-CN" altLang="en-US" b="1" dirty="0">
                  <a:latin typeface="黑体" panose="02010609060101010101" pitchFamily="2" charset="-122"/>
                  <a:sym typeface="宋体" panose="02010600030101010101" pitchFamily="2" charset="-122"/>
                </a:rPr>
                <a:t>（</a:t>
              </a:r>
              <a:r>
                <a:rPr lang="en-US" altLang="zh-CN" b="1" dirty="0">
                  <a:latin typeface="黑体" panose="02010609060101010101" pitchFamily="2" charset="-122"/>
                  <a:sym typeface="宋体" panose="02010600030101010101" pitchFamily="2" charset="-122"/>
                </a:rPr>
                <a:t>2</a:t>
              </a:r>
              <a:r>
                <a:rPr lang="zh-CN" altLang="en-US" b="1" dirty="0">
                  <a:latin typeface="黑体" panose="02010609060101010101" pitchFamily="2" charset="-122"/>
                  <a:sym typeface="宋体" panose="02010600030101010101" pitchFamily="2" charset="-122"/>
                </a:rPr>
                <a:t>）</a:t>
              </a:r>
              <a:endParaRPr lang="zh-CN" altLang="en-US" b="1" dirty="0">
                <a:latin typeface="黑体" panose="02010609060101010101" pitchFamily="2" charset="-122"/>
                <a:sym typeface="宋体" panose="02010600030101010101" pitchFamily="2" charset="-122"/>
              </a:endParaRPr>
            </a:p>
            <a:p>
              <a:pPr algn="ctr"/>
              <a:r>
                <a:rPr lang="zh-CN" altLang="en-US" b="1" dirty="0">
                  <a:latin typeface="黑体" panose="02010609060101010101" pitchFamily="2" charset="-122"/>
                  <a:sym typeface="宋体" panose="02010600030101010101" pitchFamily="2" charset="-122"/>
                </a:rPr>
                <a:t>机修测绘</a:t>
              </a:r>
              <a:endParaRPr lang="zh-CN" altLang="en-US" b="1" dirty="0">
                <a:latin typeface="黑体" panose="02010609060101010101" pitchFamily="2" charset="-122"/>
                <a:sym typeface="宋体" panose="02010600030101010101" pitchFamily="2" charset="-122"/>
              </a:endParaRPr>
            </a:p>
          </p:txBody>
        </p:sp>
        <p:sp>
          <p:nvSpPr>
            <p:cNvPr id="19464" name="Text Box 43"/>
            <p:cNvSpPr txBox="1"/>
            <p:nvPr/>
          </p:nvSpPr>
          <p:spPr>
            <a:xfrm>
              <a:off x="3334" y="1752"/>
              <a:ext cx="966" cy="634"/>
            </a:xfrm>
            <a:prstGeom prst="rect">
              <a:avLst/>
            </a:prstGeom>
            <a:noFill/>
            <a:ln w="9525">
              <a:noFill/>
            </a:ln>
          </p:spPr>
          <p:txBody>
            <a:bodyPr>
              <a:spAutoFit/>
            </a:bodyPr>
            <a:p>
              <a:pPr algn="ctr"/>
              <a:endParaRPr lang="zh-CN" altLang="en-US" b="1" dirty="0">
                <a:latin typeface="黑体" panose="02010609060101010101" pitchFamily="2" charset="-122"/>
                <a:sym typeface="宋体" panose="02010600030101010101" pitchFamily="2" charset="-122"/>
              </a:endParaRPr>
            </a:p>
            <a:p>
              <a:pPr algn="ctr"/>
              <a:r>
                <a:rPr lang="zh-CN" altLang="en-US" b="1" dirty="0">
                  <a:latin typeface="黑体" panose="02010609060101010101" pitchFamily="2" charset="-122"/>
                  <a:sym typeface="宋体" panose="02010600030101010101" pitchFamily="2" charset="-122"/>
                </a:rPr>
                <a:t>（</a:t>
              </a:r>
              <a:r>
                <a:rPr lang="en-US" altLang="zh-CN" b="1" dirty="0">
                  <a:latin typeface="黑体" panose="02010609060101010101" pitchFamily="2" charset="-122"/>
                  <a:sym typeface="宋体" panose="02010600030101010101" pitchFamily="2" charset="-122"/>
                </a:rPr>
                <a:t>3</a:t>
              </a:r>
              <a:r>
                <a:rPr lang="zh-CN" altLang="en-US" b="1" dirty="0">
                  <a:latin typeface="黑体" panose="02010609060101010101" pitchFamily="2" charset="-122"/>
                  <a:sym typeface="宋体" panose="02010600030101010101" pitchFamily="2" charset="-122"/>
                </a:rPr>
                <a:t>）</a:t>
              </a:r>
              <a:endParaRPr lang="zh-CN" altLang="en-US" b="1" dirty="0">
                <a:latin typeface="黑体" panose="02010609060101010101" pitchFamily="2" charset="-122"/>
                <a:sym typeface="宋体" panose="02010600030101010101" pitchFamily="2" charset="-122"/>
              </a:endParaRPr>
            </a:p>
            <a:p>
              <a:pPr algn="ctr"/>
              <a:r>
                <a:rPr lang="zh-CN" altLang="en-US" b="1" dirty="0">
                  <a:latin typeface="黑体" panose="02010609060101010101" pitchFamily="2" charset="-122"/>
                  <a:sym typeface="宋体" panose="02010600030101010101" pitchFamily="2" charset="-122"/>
                </a:rPr>
                <a:t>仿制测绘</a:t>
              </a:r>
              <a:endParaRPr lang="zh-CN" altLang="en-US" b="1" dirty="0">
                <a:latin typeface="黑体" panose="02010609060101010101" pitchFamily="2" charset="-122"/>
                <a:sym typeface="宋体" panose="02010600030101010101" pitchFamily="2" charset="-122"/>
              </a:endParaRPr>
            </a:p>
          </p:txBody>
        </p:sp>
      </p:grpSp>
      <p:grpSp>
        <p:nvGrpSpPr>
          <p:cNvPr id="3" name="Group 6"/>
          <p:cNvGrpSpPr/>
          <p:nvPr/>
        </p:nvGrpSpPr>
        <p:grpSpPr bwMode="auto">
          <a:xfrm>
            <a:off x="5148039" y="918133"/>
            <a:ext cx="2921174" cy="555229"/>
            <a:chOff x="0" y="116"/>
            <a:chExt cx="6950" cy="787"/>
          </a:xfrm>
          <a:solidFill>
            <a:schemeClr val="tx2">
              <a:lumMod val="40000"/>
              <a:lumOff val="60000"/>
            </a:schemeClr>
          </a:solidFill>
        </p:grpSpPr>
        <p:sp>
          <p:nvSpPr>
            <p:cNvPr id="10" name="AutoShape 7"/>
            <p:cNvSpPr>
              <a:spLocks noChangeArrowheads="1"/>
            </p:cNvSpPr>
            <p:nvPr>
              <p:custDataLst>
                <p:tags r:id="rId1"/>
              </p:custDataLst>
            </p:nvPr>
          </p:nvSpPr>
          <p:spPr bwMode="auto">
            <a:xfrm>
              <a:off x="0" y="116"/>
              <a:ext cx="6950"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2"/>
              </p:custDataLst>
            </p:nvPr>
          </p:nvSpPr>
          <p:spPr bwMode="auto">
            <a:xfrm>
              <a:off x="162" y="225"/>
              <a:ext cx="6543"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零部件测绘的种类</a:t>
              </a:r>
              <a:endPar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sp>
        <p:nvSpPr>
          <p:cNvPr id="18434" name="Rectangle 2"/>
          <p:cNvSpPr/>
          <p:nvPr>
            <p:custDataLst>
              <p:tags r:id="rId3"/>
            </p:custDataLst>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一、零部件测绘概述</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7740" cy="586740"/>
            <a:chOff x="2438" y="79"/>
            <a:chExt cx="9524" cy="924"/>
          </a:xfrm>
        </p:grpSpPr>
        <p:sp>
          <p:nvSpPr>
            <p:cNvPr id="51" name="Rectangle 4"/>
            <p:cNvSpPr>
              <a:spLocks noChangeAspect="1" noChangeArrowheads="1"/>
            </p:cNvSpPr>
            <p:nvPr>
              <p:custDataLst>
                <p:tags r:id="rId4"/>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7"/>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8"/>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2018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四、装配示意图应用举例</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绘制装配示意图</a:t>
              </a:r>
              <a:endParaRPr lang="zh-CN" altLang="en-US" dirty="0">
                <a:latin typeface="黑体" panose="02010609060101010101" pitchFamily="2" charset="-122"/>
              </a:endParaRPr>
            </a:p>
          </p:txBody>
        </p:sp>
      </p:grpSp>
      <p:pic>
        <p:nvPicPr>
          <p:cNvPr id="2" name="图片 1"/>
          <p:cNvPicPr>
            <a:picLocks noChangeAspect="1"/>
          </p:cNvPicPr>
          <p:nvPr>
            <p:custDataLst>
              <p:tags r:id="rId6"/>
            </p:custDataLst>
          </p:nvPr>
        </p:nvPicPr>
        <p:blipFill>
          <a:blip r:embed="rId7"/>
          <a:stretch>
            <a:fillRect/>
          </a:stretch>
        </p:blipFill>
        <p:spPr>
          <a:xfrm>
            <a:off x="755650" y="1628775"/>
            <a:ext cx="6978650" cy="4704080"/>
          </a:xfrm>
          <a:prstGeom prst="rect">
            <a:avLst/>
          </a:prstGeom>
        </p:spPr>
      </p:pic>
    </p:spTree>
  </p:cSld>
  <p:clrMapOvr>
    <a:masterClrMapping/>
  </p:clrMapOvr>
  <p:transition>
    <p:rand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15144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sp>
        <p:nvSpPr>
          <p:cNvPr id="100" name="文本框 99"/>
          <p:cNvSpPr txBox="1"/>
          <p:nvPr/>
        </p:nvSpPr>
        <p:spPr>
          <a:xfrm>
            <a:off x="971550" y="2277110"/>
            <a:ext cx="6102985" cy="2861310"/>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）掌握测绘对象的工作原理；（</a:t>
            </a:r>
            <a:r>
              <a:rPr lang="en-US" sz="1800">
                <a:latin typeface="Times New Roman" panose="02020603050405020304" pitchFamily="18" charset="0"/>
              </a:rPr>
              <a:t>2</a:t>
            </a:r>
            <a:r>
              <a:rPr lang="zh-CN" sz="1800">
                <a:ea typeface="宋体" panose="02010600030101010101" pitchFamily="2" charset="-122"/>
              </a:rPr>
              <a:t>）掌握机用虎钳测绘的一般过程。</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）能正确准备测绘工具，对测绘对象进行分析；（</a:t>
            </a:r>
            <a:r>
              <a:rPr lang="en-US" sz="1800">
                <a:latin typeface="Times New Roman" panose="02020603050405020304" pitchFamily="18" charset="0"/>
              </a:rPr>
              <a:t>2</a:t>
            </a:r>
            <a:r>
              <a:rPr lang="zh-CN" sz="1800">
                <a:ea typeface="宋体" panose="02010600030101010101" pitchFamily="2" charset="-122"/>
              </a:rPr>
              <a:t>）能正确拆装被测对象，完成其装配示意图的绘制；（</a:t>
            </a:r>
            <a:r>
              <a:rPr lang="en-US" sz="1800">
                <a:latin typeface="Times New Roman" panose="02020603050405020304" pitchFamily="18" charset="0"/>
              </a:rPr>
              <a:t>3</a:t>
            </a:r>
            <a:r>
              <a:rPr lang="zh-CN" sz="1800">
                <a:ea typeface="宋体" panose="02010600030101010101" pitchFamily="2" charset="-122"/>
              </a:rPr>
              <a:t>）能根据装配示意图拆画零件草图，完成零件的测绘。</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pitchFamily="18" charset="0"/>
              </a:rPr>
              <a:t>1</a:t>
            </a:r>
            <a:r>
              <a:rPr lang="zh-CN" sz="1800">
                <a:ea typeface="宋体" panose="02010600030101010101" pitchFamily="2" charset="-122"/>
              </a:rPr>
              <a:t>）锻炼学生的动手能力，激发学生树立自身的职业理想；（</a:t>
            </a:r>
            <a:r>
              <a:rPr lang="en-US" sz="1800">
                <a:latin typeface="Times New Roman" panose="02020603050405020304" pitchFamily="18" charset="0"/>
              </a:rPr>
              <a:t>2</a:t>
            </a:r>
            <a:r>
              <a:rPr lang="zh-CN" sz="1800">
                <a:ea typeface="宋体" panose="02010600030101010101" pitchFamily="2" charset="-122"/>
              </a:rPr>
              <a:t>）为就业择业提供基础。</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15144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任务引入</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grpSp>
        <p:nvGrpSpPr>
          <p:cNvPr id="2" name="Group 16"/>
          <p:cNvGrpSpPr/>
          <p:nvPr/>
        </p:nvGrpSpPr>
        <p:grpSpPr>
          <a:xfrm>
            <a:off x="1259885" y="1557021"/>
            <a:ext cx="6619469" cy="4105275"/>
            <a:chOff x="188" y="966"/>
            <a:chExt cx="4409" cy="3039"/>
          </a:xfrm>
        </p:grpSpPr>
        <p:sp>
          <p:nvSpPr>
            <p:cNvPr id="8" name="AutoShape 14"/>
            <p:cNvSpPr>
              <a:spLocks noChangeArrowheads="1"/>
            </p:cNvSpPr>
            <p:nvPr>
              <p:custDataLst>
                <p:tags r:id="rId6"/>
              </p:custDataLst>
            </p:nvPr>
          </p:nvSpPr>
          <p:spPr bwMode="auto">
            <a:xfrm>
              <a:off x="188" y="966"/>
              <a:ext cx="4220" cy="3039"/>
            </a:xfrm>
            <a:prstGeom prst="horizontalScroll">
              <a:avLst>
                <a:gd name="adj" fmla="val 12500"/>
              </a:avLst>
            </a:prstGeom>
            <a:solidFill>
              <a:schemeClr val="accent5">
                <a:lumMod val="60000"/>
                <a:lumOff val="40000"/>
              </a:schemeClr>
            </a:solidFill>
            <a:ln w="9525">
              <a:solidFill>
                <a:srgbClr val="99CCFF"/>
              </a:solidFill>
              <a:round/>
            </a:ln>
            <a:effectLst>
              <a:outerShdw dist="107763" dir="2700000" algn="ctr" rotWithShape="0">
                <a:schemeClr val="tx1">
                  <a:alpha val="50000"/>
                </a:schemeClr>
              </a:outerShdw>
            </a:effectLst>
          </p:spPr>
          <p:txBody>
            <a:bodyPr lIns="180000" tIns="180000" rIns="180000" bIns="180000"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smtClean="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41990" name="Text Box 15"/>
            <p:cNvSpPr txBox="1"/>
            <p:nvPr>
              <p:custDataLst>
                <p:tags r:id="rId7"/>
              </p:custDataLst>
            </p:nvPr>
          </p:nvSpPr>
          <p:spPr>
            <a:xfrm>
              <a:off x="923" y="1658"/>
              <a:ext cx="3674" cy="1662"/>
            </a:xfrm>
            <a:prstGeom prst="rect">
              <a:avLst/>
            </a:prstGeom>
            <a:noFill/>
            <a:ln w="9525">
              <a:noFill/>
            </a:ln>
          </p:spPr>
          <p:txBody>
            <a:bodyPr>
              <a:spAutoFit/>
            </a:bodyPr>
            <a:p>
              <a:r>
                <a:rPr lang="en-US" altLang="zh-CN" dirty="0">
                  <a:latin typeface="黑体" panose="02010609060101010101" pitchFamily="2" charset="-122"/>
                </a:rPr>
                <a:t>  </a:t>
              </a:r>
              <a:r>
                <a:rPr altLang="zh-CN" dirty="0">
                  <a:latin typeface="黑体" panose="02010609060101010101" pitchFamily="2" charset="-122"/>
                </a:rPr>
                <a:t>图8-5-1所示机用虎钳是机床工作台上，用于夹紧工件，以便切削加工的一种通用工具。8-5-2是机用虎钳的轴测分解图，它由11种零件组成，其中垫圈5、圆柱销7、螺钉10是标准件。机用虎钳测绘过程可分解为以下三个任务：拆卸装配体，画装配示意图、画零件草图、画装配图和零件工作图。</a:t>
              </a:r>
              <a:endParaRPr altLang="zh-CN"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15144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任务引入</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pic>
        <p:nvPicPr>
          <p:cNvPr id="-2147481906" name="图片 721"/>
          <p:cNvPicPr>
            <a:picLocks noChangeAspect="1"/>
          </p:cNvPicPr>
          <p:nvPr>
            <p:custDataLst>
              <p:tags r:id="rId6"/>
            </p:custDataLst>
          </p:nvPr>
        </p:nvPicPr>
        <p:blipFill>
          <a:blip r:embed="rId7"/>
          <a:stretch>
            <a:fillRect/>
          </a:stretch>
        </p:blipFill>
        <p:spPr>
          <a:xfrm>
            <a:off x="285115" y="2636520"/>
            <a:ext cx="3206750" cy="2383155"/>
          </a:xfrm>
          <a:prstGeom prst="rect">
            <a:avLst/>
          </a:prstGeom>
          <a:noFill/>
          <a:ln w="9525">
            <a:noFill/>
          </a:ln>
        </p:spPr>
      </p:pic>
      <p:pic>
        <p:nvPicPr>
          <p:cNvPr id="-2147481905" name="图片 722"/>
          <p:cNvPicPr>
            <a:picLocks noChangeAspect="1"/>
          </p:cNvPicPr>
          <p:nvPr>
            <p:custDataLst>
              <p:tags r:id="rId8"/>
            </p:custDataLst>
          </p:nvPr>
        </p:nvPicPr>
        <p:blipFill>
          <a:blip r:embed="rId9"/>
          <a:stretch>
            <a:fillRect/>
          </a:stretch>
        </p:blipFill>
        <p:spPr>
          <a:xfrm>
            <a:off x="3420110" y="2204720"/>
            <a:ext cx="4671060" cy="318071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286448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一、准备测绘工具</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sp>
        <p:nvSpPr>
          <p:cNvPr id="8" name="矩形 2"/>
          <p:cNvSpPr>
            <a:spLocks noChangeArrowheads="1"/>
          </p:cNvSpPr>
          <p:nvPr>
            <p:custDataLst>
              <p:tags r:id="rId6"/>
            </p:custDataLst>
          </p:nvPr>
        </p:nvSpPr>
        <p:spPr bwMode="auto">
          <a:xfrm>
            <a:off x="295275" y="1473835"/>
            <a:ext cx="8553450" cy="1935295"/>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测绘机用虎钳之前，应准备好以下工具、用品和资料。</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工具：扳手、螺钉旋具、手锤、铜棒、钢直尺、内外卡钳、游标卡尺、千分尺等。</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用品：细铁丝、标签、绘图用品等。</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资料：有关国家标准、有关参考书籍等。</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8138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二、了解、分析测绘对象</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sp>
        <p:nvSpPr>
          <p:cNvPr id="8" name="矩形 2"/>
          <p:cNvSpPr>
            <a:spLocks noChangeArrowheads="1"/>
          </p:cNvSpPr>
          <p:nvPr>
            <p:custDataLst>
              <p:tags r:id="rId6"/>
            </p:custDataLst>
          </p:nvPr>
        </p:nvSpPr>
        <p:spPr bwMode="auto">
          <a:xfrm>
            <a:off x="295275" y="1473835"/>
            <a:ext cx="8553450" cy="2307762"/>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机用虎钳主要零件之间的装配关系：螺母块9从固定钳座1的下方空腔装入工字形槽内，再装入螺杆8，并用垫圈11、垫圈5以及环6、圆柱销7将螺杆轴向固定；通过螺钉3将活动钳身4与螺母块9连接，最后用螺钉10将两块钳口板2分别与固定座和活动钳身连接。</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机用虎钳的工作原理：旋转螺杆8，使螺母块9带动活动钳身4作水平方向左右移动，夹紧工件进行切削加工。</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8138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三、拆卸装配体</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sp>
        <p:nvSpPr>
          <p:cNvPr id="8" name="矩形 2"/>
          <p:cNvSpPr>
            <a:spLocks noChangeArrowheads="1"/>
          </p:cNvSpPr>
          <p:nvPr>
            <p:custDataLst>
              <p:tags r:id="rId6"/>
            </p:custDataLst>
          </p:nvPr>
        </p:nvSpPr>
        <p:spPr bwMode="auto">
          <a:xfrm>
            <a:off x="295275" y="1473835"/>
            <a:ext cx="8553450" cy="2670722"/>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拆卸顺序：用铜棒、手锤拆下圆柱销7→取下环6、垫圈5→用扳手旋出螺杆8 ，取下垫圈11→用专用扳手旋出螺钉3，取下活动钳身4→用螺钉旋具拧出M8×18的螺钉，取下钳口板2→取下螺母块9→拧出固定钳座1上的M8×18的螺钉，取下钳口板。</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注意，在拆卸的过程中，每拆下一件，都应贴上标签并按图8-5-2中的序号写上编号。拆卸时注意零件间的配合关系，如机用虎钳螺杆8与固定钳座1之间是间隙配合。</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8138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四、画装配示意图</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pic>
        <p:nvPicPr>
          <p:cNvPr id="-2147481904" name="图片 723"/>
          <p:cNvPicPr>
            <a:picLocks noChangeAspect="1"/>
          </p:cNvPicPr>
          <p:nvPr>
            <p:custDataLst>
              <p:tags r:id="rId6"/>
            </p:custDataLst>
          </p:nvPr>
        </p:nvPicPr>
        <p:blipFill>
          <a:blip r:embed="rId7"/>
          <a:stretch>
            <a:fillRect/>
          </a:stretch>
        </p:blipFill>
        <p:spPr>
          <a:xfrm>
            <a:off x="683895" y="2132965"/>
            <a:ext cx="6802755" cy="288671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8138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五、画零件草图</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grpSp>
        <p:nvGrpSpPr>
          <p:cNvPr id="54274" name="Group 6"/>
          <p:cNvGrpSpPr/>
          <p:nvPr/>
        </p:nvGrpSpPr>
        <p:grpSpPr>
          <a:xfrm>
            <a:off x="4504640" y="1035368"/>
            <a:ext cx="2761030" cy="537845"/>
            <a:chOff x="-1307" y="87"/>
            <a:chExt cx="5371" cy="847"/>
          </a:xfrm>
        </p:grpSpPr>
        <p:sp>
          <p:nvSpPr>
            <p:cNvPr id="3" name="AutoShape 7"/>
            <p:cNvSpPr>
              <a:spLocks noChangeArrowheads="1"/>
            </p:cNvSpPr>
            <p:nvPr>
              <p:custDataLst>
                <p:tags r:id="rId6"/>
              </p:custDataLst>
            </p:nvPr>
          </p:nvSpPr>
          <p:spPr bwMode="auto">
            <a:xfrm>
              <a:off x="-1307" y="87"/>
              <a:ext cx="5215"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custDataLst>
                <p:tags r:id="rId7"/>
              </p:custDataLst>
            </p:nvPr>
          </p:nvSpPr>
          <p:spPr bwMode="auto">
            <a:xfrm>
              <a:off x="-1177" y="225"/>
              <a:ext cx="5241"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螺杆草图的绘制</a:t>
              </a:r>
              <a:endPar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9" name="图片 8"/>
          <p:cNvPicPr>
            <a:picLocks noChangeAspect="1"/>
          </p:cNvPicPr>
          <p:nvPr>
            <p:custDataLst>
              <p:tags r:id="rId8"/>
            </p:custDataLst>
          </p:nvPr>
        </p:nvPicPr>
        <p:blipFill>
          <a:blip r:embed="rId9"/>
          <a:stretch>
            <a:fillRect/>
          </a:stretch>
        </p:blipFill>
        <p:spPr>
          <a:xfrm>
            <a:off x="611505" y="1727835"/>
            <a:ext cx="2817495" cy="2082165"/>
          </a:xfrm>
          <a:prstGeom prst="rect">
            <a:avLst/>
          </a:prstGeom>
        </p:spPr>
      </p:pic>
      <p:pic>
        <p:nvPicPr>
          <p:cNvPr id="10" name="图片 9"/>
          <p:cNvPicPr>
            <a:picLocks noChangeAspect="1"/>
          </p:cNvPicPr>
          <p:nvPr>
            <p:custDataLst>
              <p:tags r:id="rId10"/>
            </p:custDataLst>
          </p:nvPr>
        </p:nvPicPr>
        <p:blipFill>
          <a:blip r:embed="rId11"/>
          <a:stretch>
            <a:fillRect/>
          </a:stretch>
        </p:blipFill>
        <p:spPr>
          <a:xfrm>
            <a:off x="4115435" y="1699895"/>
            <a:ext cx="2880360" cy="2054225"/>
          </a:xfrm>
          <a:prstGeom prst="rect">
            <a:avLst/>
          </a:prstGeom>
        </p:spPr>
      </p:pic>
      <p:pic>
        <p:nvPicPr>
          <p:cNvPr id="13" name="图片 12"/>
          <p:cNvPicPr>
            <a:picLocks noChangeAspect="1"/>
          </p:cNvPicPr>
          <p:nvPr>
            <p:custDataLst>
              <p:tags r:id="rId12"/>
            </p:custDataLst>
          </p:nvPr>
        </p:nvPicPr>
        <p:blipFill>
          <a:blip r:embed="rId13"/>
          <a:stretch>
            <a:fillRect/>
          </a:stretch>
        </p:blipFill>
        <p:spPr>
          <a:xfrm>
            <a:off x="539750" y="3987800"/>
            <a:ext cx="2973070" cy="2155190"/>
          </a:xfrm>
          <a:prstGeom prst="rect">
            <a:avLst/>
          </a:prstGeom>
        </p:spPr>
      </p:pic>
      <p:pic>
        <p:nvPicPr>
          <p:cNvPr id="14" name="图片 13"/>
          <p:cNvPicPr>
            <a:picLocks noChangeAspect="1"/>
          </p:cNvPicPr>
          <p:nvPr>
            <p:custDataLst>
              <p:tags r:id="rId14"/>
            </p:custDataLst>
          </p:nvPr>
        </p:nvPicPr>
        <p:blipFill>
          <a:blip r:embed="rId15"/>
          <a:stretch>
            <a:fillRect/>
          </a:stretch>
        </p:blipFill>
        <p:spPr>
          <a:xfrm>
            <a:off x="4067810" y="4004945"/>
            <a:ext cx="2800350" cy="2013585"/>
          </a:xfrm>
          <a:prstGeom prst="rect">
            <a:avLst/>
          </a:prstGeom>
        </p:spPr>
      </p:pic>
    </p:spTree>
  </p:cSld>
  <p:clrMapOvr>
    <a:masterClrMapping/>
  </p:clrMapOvr>
  <p:transition>
    <p:rand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38138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五、画零件草图</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grpSp>
        <p:nvGrpSpPr>
          <p:cNvPr id="54274" name="Group 6"/>
          <p:cNvGrpSpPr/>
          <p:nvPr/>
        </p:nvGrpSpPr>
        <p:grpSpPr>
          <a:xfrm>
            <a:off x="4234757" y="1049973"/>
            <a:ext cx="3030399" cy="523240"/>
            <a:chOff x="-1832" y="110"/>
            <a:chExt cx="5895" cy="824"/>
          </a:xfrm>
        </p:grpSpPr>
        <p:sp>
          <p:nvSpPr>
            <p:cNvPr id="3" name="AutoShape 7"/>
            <p:cNvSpPr>
              <a:spLocks noChangeArrowheads="1"/>
            </p:cNvSpPr>
            <p:nvPr>
              <p:custDataLst>
                <p:tags r:id="rId6"/>
              </p:custDataLst>
            </p:nvPr>
          </p:nvSpPr>
          <p:spPr bwMode="auto">
            <a:xfrm>
              <a:off x="-1832" y="110"/>
              <a:ext cx="5740"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custDataLst>
                <p:tags r:id="rId7"/>
              </p:custDataLst>
            </p:nvPr>
          </p:nvSpPr>
          <p:spPr bwMode="auto">
            <a:xfrm>
              <a:off x="-1746" y="225"/>
              <a:ext cx="5809"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固定钳座草图的绘制</a:t>
              </a:r>
              <a:endPar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 name="图片 1"/>
          <p:cNvPicPr>
            <a:picLocks noChangeAspect="1"/>
          </p:cNvPicPr>
          <p:nvPr>
            <p:custDataLst>
              <p:tags r:id="rId8"/>
            </p:custDataLst>
          </p:nvPr>
        </p:nvPicPr>
        <p:blipFill>
          <a:blip r:embed="rId9"/>
          <a:stretch>
            <a:fillRect/>
          </a:stretch>
        </p:blipFill>
        <p:spPr>
          <a:xfrm>
            <a:off x="827405" y="1844675"/>
            <a:ext cx="3187065" cy="2305050"/>
          </a:xfrm>
          <a:prstGeom prst="rect">
            <a:avLst/>
          </a:prstGeom>
        </p:spPr>
      </p:pic>
      <p:pic>
        <p:nvPicPr>
          <p:cNvPr id="15" name="图片 14"/>
          <p:cNvPicPr>
            <a:picLocks noChangeAspect="1"/>
          </p:cNvPicPr>
          <p:nvPr>
            <p:custDataLst>
              <p:tags r:id="rId10"/>
            </p:custDataLst>
          </p:nvPr>
        </p:nvPicPr>
        <p:blipFill>
          <a:blip r:embed="rId11"/>
          <a:stretch>
            <a:fillRect/>
          </a:stretch>
        </p:blipFill>
        <p:spPr>
          <a:xfrm>
            <a:off x="4093210" y="1844675"/>
            <a:ext cx="3171825" cy="2213610"/>
          </a:xfrm>
          <a:prstGeom prst="rect">
            <a:avLst/>
          </a:prstGeom>
        </p:spPr>
      </p:pic>
      <p:pic>
        <p:nvPicPr>
          <p:cNvPr id="16" name="图片 15"/>
          <p:cNvPicPr>
            <a:picLocks noChangeAspect="1"/>
          </p:cNvPicPr>
          <p:nvPr>
            <p:custDataLst>
              <p:tags r:id="rId12"/>
            </p:custDataLst>
          </p:nvPr>
        </p:nvPicPr>
        <p:blipFill>
          <a:blip r:embed="rId13"/>
          <a:stretch>
            <a:fillRect/>
          </a:stretch>
        </p:blipFill>
        <p:spPr>
          <a:xfrm>
            <a:off x="779780" y="4220845"/>
            <a:ext cx="3260090" cy="2242820"/>
          </a:xfrm>
          <a:prstGeom prst="rect">
            <a:avLst/>
          </a:prstGeom>
        </p:spPr>
      </p:pic>
      <p:pic>
        <p:nvPicPr>
          <p:cNvPr id="17" name="图片 16"/>
          <p:cNvPicPr>
            <a:picLocks noChangeAspect="1"/>
          </p:cNvPicPr>
          <p:nvPr>
            <p:custDataLst>
              <p:tags r:id="rId14"/>
            </p:custDataLst>
          </p:nvPr>
        </p:nvPicPr>
        <p:blipFill>
          <a:blip r:embed="rId15"/>
          <a:stretch>
            <a:fillRect/>
          </a:stretch>
        </p:blipFill>
        <p:spPr>
          <a:xfrm>
            <a:off x="4143375" y="4220845"/>
            <a:ext cx="3258185" cy="2296160"/>
          </a:xfrm>
          <a:prstGeom prst="rect">
            <a:avLst/>
          </a:prstGeom>
        </p:spPr>
      </p:pic>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44"/>
          <p:cNvGrpSpPr/>
          <p:nvPr/>
        </p:nvGrpSpPr>
        <p:grpSpPr>
          <a:xfrm>
            <a:off x="1189038" y="2278063"/>
            <a:ext cx="6192837" cy="3141662"/>
            <a:chOff x="749" y="1435"/>
            <a:chExt cx="3901" cy="1979"/>
          </a:xfrm>
        </p:grpSpPr>
        <p:grpSp>
          <p:nvGrpSpPr>
            <p:cNvPr id="19461" name="Group 17"/>
            <p:cNvGrpSpPr/>
            <p:nvPr/>
          </p:nvGrpSpPr>
          <p:grpSpPr>
            <a:xfrm>
              <a:off x="749" y="1435"/>
              <a:ext cx="3901" cy="1979"/>
              <a:chOff x="0" y="0"/>
              <a:chExt cx="7140" cy="3588"/>
            </a:xfrm>
          </p:grpSpPr>
          <p:grpSp>
            <p:nvGrpSpPr>
              <p:cNvPr id="19465" name="Group 18"/>
              <p:cNvGrpSpPr/>
              <p:nvPr/>
            </p:nvGrpSpPr>
            <p:grpSpPr>
              <a:xfrm>
                <a:off x="171" y="2756"/>
                <a:ext cx="6748" cy="833"/>
                <a:chOff x="0" y="0"/>
                <a:chExt cx="2699" cy="354"/>
              </a:xfrm>
            </p:grpSpPr>
            <p:sp>
              <p:nvSpPr>
                <p:cNvPr id="19485" name="Freeform 368"/>
                <p:cNvSpPr/>
                <p:nvPr/>
              </p:nvSpPr>
              <p:spPr>
                <a:xfrm>
                  <a:off x="0" y="0"/>
                  <a:ext cx="1066" cy="354"/>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tx1">
                        <a:alpha val="50000"/>
                      </a:schemeClr>
                    </a:gs>
                    <a:gs pos="100000">
                      <a:srgbClr val="000000">
                        <a:alpha val="0"/>
                      </a:srgbClr>
                    </a:gs>
                  </a:gsLst>
                  <a:lin ang="5400000" scaled="1"/>
                  <a:tileRect/>
                </a:gradFill>
                <a:ln w="9525">
                  <a:noFill/>
                </a:ln>
              </p:spPr>
              <p:txBody>
                <a:bodyPr/>
                <a:p>
                  <a:endParaRPr lang="zh-CN" altLang="en-US"/>
                </a:p>
              </p:txBody>
            </p:sp>
            <p:sp>
              <p:nvSpPr>
                <p:cNvPr id="19486" name="Freeform 369"/>
                <p:cNvSpPr/>
                <p:nvPr/>
              </p:nvSpPr>
              <p:spPr>
                <a:xfrm>
                  <a:off x="817" y="0"/>
                  <a:ext cx="1066" cy="354"/>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tx1">
                        <a:alpha val="50000"/>
                      </a:schemeClr>
                    </a:gs>
                    <a:gs pos="100000">
                      <a:srgbClr val="000000">
                        <a:alpha val="0"/>
                      </a:srgbClr>
                    </a:gs>
                  </a:gsLst>
                  <a:lin ang="5400000" scaled="1"/>
                  <a:tileRect/>
                </a:gradFill>
                <a:ln w="9525">
                  <a:noFill/>
                </a:ln>
              </p:spPr>
              <p:txBody>
                <a:bodyPr/>
                <a:p>
                  <a:endParaRPr lang="zh-CN" altLang="en-US"/>
                </a:p>
              </p:txBody>
            </p:sp>
            <p:sp>
              <p:nvSpPr>
                <p:cNvPr id="19487" name="Freeform 370"/>
                <p:cNvSpPr/>
                <p:nvPr/>
              </p:nvSpPr>
              <p:spPr>
                <a:xfrm>
                  <a:off x="1633" y="0"/>
                  <a:ext cx="1066" cy="354"/>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tx1">
                        <a:alpha val="50000"/>
                      </a:schemeClr>
                    </a:gs>
                    <a:gs pos="100000">
                      <a:srgbClr val="000000">
                        <a:alpha val="0"/>
                      </a:srgbClr>
                    </a:gs>
                  </a:gsLst>
                  <a:lin ang="5400000" scaled="1"/>
                  <a:tileRect/>
                </a:gradFill>
                <a:ln w="9525">
                  <a:noFill/>
                </a:ln>
              </p:spPr>
              <p:txBody>
                <a:bodyPr/>
                <a:p>
                  <a:endParaRPr lang="zh-CN" altLang="en-US"/>
                </a:p>
              </p:txBody>
            </p:sp>
          </p:grpSp>
          <p:grpSp>
            <p:nvGrpSpPr>
              <p:cNvPr id="19466" name="Group 22"/>
              <p:cNvGrpSpPr/>
              <p:nvPr/>
            </p:nvGrpSpPr>
            <p:grpSpPr>
              <a:xfrm>
                <a:off x="0" y="0"/>
                <a:ext cx="7140" cy="3269"/>
                <a:chOff x="0" y="0"/>
                <a:chExt cx="2855" cy="1390"/>
              </a:xfrm>
            </p:grpSpPr>
            <p:grpSp>
              <p:nvGrpSpPr>
                <p:cNvPr id="19467" name="Group 23"/>
                <p:cNvGrpSpPr/>
                <p:nvPr/>
              </p:nvGrpSpPr>
              <p:grpSpPr>
                <a:xfrm>
                  <a:off x="0" y="0"/>
                  <a:ext cx="1212" cy="1387"/>
                  <a:chOff x="0" y="0"/>
                  <a:chExt cx="1212" cy="1387"/>
                </a:xfrm>
              </p:grpSpPr>
              <p:sp>
                <p:nvSpPr>
                  <p:cNvPr id="19480" name="Oval 384"/>
                  <p:cNvSpPr/>
                  <p:nvPr/>
                </p:nvSpPr>
                <p:spPr>
                  <a:xfrm>
                    <a:off x="0" y="885"/>
                    <a:ext cx="1212" cy="502"/>
                  </a:xfrm>
                  <a:prstGeom prst="ellipse">
                    <a:avLst/>
                  </a:prstGeom>
                  <a:gradFill rotWithShape="1">
                    <a:gsLst>
                      <a:gs pos="0">
                        <a:schemeClr val="tx1">
                          <a:alpha val="50000"/>
                        </a:schemeClr>
                      </a:gs>
                      <a:gs pos="100000">
                        <a:schemeClr val="bg1">
                          <a:alpha val="0"/>
                        </a:scheme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grpSp>
                <p:nvGrpSpPr>
                  <p:cNvPr id="19481" name="Group 25"/>
                  <p:cNvGrpSpPr/>
                  <p:nvPr/>
                </p:nvGrpSpPr>
                <p:grpSpPr>
                  <a:xfrm>
                    <a:off x="10" y="0"/>
                    <a:ext cx="1170" cy="1166"/>
                    <a:chOff x="0" y="0"/>
                    <a:chExt cx="1406" cy="1402"/>
                  </a:xfrm>
                </p:grpSpPr>
                <p:sp>
                  <p:nvSpPr>
                    <p:cNvPr id="19483" name="Oval 386"/>
                    <p:cNvSpPr/>
                    <p:nvPr/>
                  </p:nvSpPr>
                  <p:spPr>
                    <a:xfrm>
                      <a:off x="0" y="0"/>
                      <a:ext cx="1406" cy="1402"/>
                    </a:xfrm>
                    <a:prstGeom prst="ellipse">
                      <a:avLst/>
                    </a:prstGeom>
                    <a:gradFill rotWithShape="1">
                      <a:gsLst>
                        <a:gs pos="0">
                          <a:srgbClr val="CDCDCD"/>
                        </a:gs>
                        <a:gs pos="100000">
                          <a:schemeClr val="bg2"/>
                        </a:gs>
                      </a:gsLst>
                      <a:lin ang="5400000" scaled="1"/>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sp>
                  <p:nvSpPr>
                    <p:cNvPr id="19484" name="Oval 387"/>
                    <p:cNvSpPr/>
                    <p:nvPr/>
                  </p:nvSpPr>
                  <p:spPr>
                    <a:xfrm>
                      <a:off x="278" y="176"/>
                      <a:ext cx="236" cy="235"/>
                    </a:xfrm>
                    <a:prstGeom prst="ellipse">
                      <a:avLst/>
                    </a:prstGeom>
                    <a:gradFill rotWithShape="1">
                      <a:gsLst>
                        <a:gs pos="0">
                          <a:schemeClr val="bg1"/>
                        </a:gs>
                        <a:gs pos="100000">
                          <a:srgbClr val="67ABF5">
                            <a:alpha val="0"/>
                          </a:srgb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grpSp>
              <p:sp>
                <p:nvSpPr>
                  <p:cNvPr id="19482" name="Freeform 388"/>
                  <p:cNvSpPr/>
                  <p:nvPr/>
                </p:nvSpPr>
                <p:spPr>
                  <a:xfrm>
                    <a:off x="90" y="20"/>
                    <a:ext cx="998" cy="331"/>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100000"/>
                        </a:srgbClr>
                      </a:gs>
                      <a:gs pos="100000">
                        <a:srgbClr val="767676">
                          <a:alpha val="0"/>
                        </a:srgbClr>
                      </a:gs>
                    </a:gsLst>
                    <a:lin ang="5400000" scaled="1"/>
                    <a:tileRect/>
                  </a:gradFill>
                  <a:ln w="9525">
                    <a:noFill/>
                  </a:ln>
                </p:spPr>
                <p:txBody>
                  <a:bodyPr/>
                  <a:p>
                    <a:endParaRPr lang="zh-CN" altLang="en-US"/>
                  </a:p>
                </p:txBody>
              </p:sp>
            </p:grpSp>
            <p:grpSp>
              <p:nvGrpSpPr>
                <p:cNvPr id="19468" name="Group 29"/>
                <p:cNvGrpSpPr/>
                <p:nvPr/>
              </p:nvGrpSpPr>
              <p:grpSpPr>
                <a:xfrm>
                  <a:off x="826" y="3"/>
                  <a:ext cx="1212" cy="1387"/>
                  <a:chOff x="0" y="0"/>
                  <a:chExt cx="1212" cy="1387"/>
                </a:xfrm>
              </p:grpSpPr>
              <p:sp>
                <p:nvSpPr>
                  <p:cNvPr id="19475" name="Oval 390"/>
                  <p:cNvSpPr/>
                  <p:nvPr/>
                </p:nvSpPr>
                <p:spPr>
                  <a:xfrm>
                    <a:off x="0" y="885"/>
                    <a:ext cx="1212" cy="502"/>
                  </a:xfrm>
                  <a:prstGeom prst="ellipse">
                    <a:avLst/>
                  </a:prstGeom>
                  <a:gradFill rotWithShape="1">
                    <a:gsLst>
                      <a:gs pos="0">
                        <a:schemeClr val="tx1">
                          <a:alpha val="50000"/>
                        </a:schemeClr>
                      </a:gs>
                      <a:gs pos="100000">
                        <a:schemeClr val="bg1">
                          <a:alpha val="0"/>
                        </a:scheme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grpSp>
                <p:nvGrpSpPr>
                  <p:cNvPr id="19476" name="Group 31"/>
                  <p:cNvGrpSpPr/>
                  <p:nvPr/>
                </p:nvGrpSpPr>
                <p:grpSpPr>
                  <a:xfrm>
                    <a:off x="10" y="0"/>
                    <a:ext cx="1170" cy="1166"/>
                    <a:chOff x="0" y="0"/>
                    <a:chExt cx="1406" cy="1402"/>
                  </a:xfrm>
                </p:grpSpPr>
                <p:sp>
                  <p:nvSpPr>
                    <p:cNvPr id="19478" name="Oval 392"/>
                    <p:cNvSpPr/>
                    <p:nvPr/>
                  </p:nvSpPr>
                  <p:spPr>
                    <a:xfrm>
                      <a:off x="0" y="0"/>
                      <a:ext cx="1406" cy="1402"/>
                    </a:xfrm>
                    <a:prstGeom prst="ellipse">
                      <a:avLst/>
                    </a:prstGeom>
                    <a:gradFill rotWithShape="1">
                      <a:gsLst>
                        <a:gs pos="0">
                          <a:srgbClr val="CDCDCD"/>
                        </a:gs>
                        <a:gs pos="100000">
                          <a:schemeClr val="bg2"/>
                        </a:gs>
                      </a:gsLst>
                      <a:lin ang="5400000" scaled="1"/>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sp>
                  <p:nvSpPr>
                    <p:cNvPr id="19479" name="Oval 393"/>
                    <p:cNvSpPr/>
                    <p:nvPr/>
                  </p:nvSpPr>
                  <p:spPr>
                    <a:xfrm>
                      <a:off x="278" y="176"/>
                      <a:ext cx="236" cy="235"/>
                    </a:xfrm>
                    <a:prstGeom prst="ellipse">
                      <a:avLst/>
                    </a:prstGeom>
                    <a:gradFill rotWithShape="1">
                      <a:gsLst>
                        <a:gs pos="0">
                          <a:schemeClr val="bg1"/>
                        </a:gs>
                        <a:gs pos="100000">
                          <a:srgbClr val="67ABF5">
                            <a:alpha val="0"/>
                          </a:srgb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grpSp>
              <p:sp>
                <p:nvSpPr>
                  <p:cNvPr id="19477" name="Freeform 394"/>
                  <p:cNvSpPr/>
                  <p:nvPr/>
                </p:nvSpPr>
                <p:spPr>
                  <a:xfrm>
                    <a:off x="90" y="20"/>
                    <a:ext cx="998" cy="331"/>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100000"/>
                        </a:srgbClr>
                      </a:gs>
                      <a:gs pos="100000">
                        <a:srgbClr val="767676">
                          <a:alpha val="0"/>
                        </a:srgbClr>
                      </a:gs>
                    </a:gsLst>
                    <a:lin ang="5400000" scaled="1"/>
                    <a:tileRect/>
                  </a:gradFill>
                  <a:ln w="9525">
                    <a:noFill/>
                  </a:ln>
                </p:spPr>
                <p:txBody>
                  <a:bodyPr/>
                  <a:p>
                    <a:endParaRPr lang="zh-CN" altLang="en-US"/>
                  </a:p>
                </p:txBody>
              </p:sp>
            </p:grpSp>
            <p:grpSp>
              <p:nvGrpSpPr>
                <p:cNvPr id="19469" name="Group 35"/>
                <p:cNvGrpSpPr/>
                <p:nvPr/>
              </p:nvGrpSpPr>
              <p:grpSpPr>
                <a:xfrm>
                  <a:off x="1643" y="23"/>
                  <a:ext cx="1212" cy="1367"/>
                  <a:chOff x="0" y="20"/>
                  <a:chExt cx="1212" cy="1367"/>
                </a:xfrm>
              </p:grpSpPr>
              <p:sp>
                <p:nvSpPr>
                  <p:cNvPr id="19470" name="Oval 396"/>
                  <p:cNvSpPr/>
                  <p:nvPr/>
                </p:nvSpPr>
                <p:spPr>
                  <a:xfrm>
                    <a:off x="0" y="885"/>
                    <a:ext cx="1212" cy="502"/>
                  </a:xfrm>
                  <a:prstGeom prst="ellipse">
                    <a:avLst/>
                  </a:prstGeom>
                  <a:gradFill rotWithShape="1">
                    <a:gsLst>
                      <a:gs pos="0">
                        <a:schemeClr val="tx1">
                          <a:alpha val="50000"/>
                        </a:schemeClr>
                      </a:gs>
                      <a:gs pos="100000">
                        <a:schemeClr val="bg1">
                          <a:alpha val="0"/>
                        </a:scheme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sp>
                <p:nvSpPr>
                  <p:cNvPr id="19474" name="Oval 399"/>
                  <p:cNvSpPr/>
                  <p:nvPr/>
                </p:nvSpPr>
                <p:spPr>
                  <a:xfrm>
                    <a:off x="241" y="146"/>
                    <a:ext cx="196" cy="195"/>
                  </a:xfrm>
                  <a:prstGeom prst="ellipse">
                    <a:avLst/>
                  </a:prstGeom>
                  <a:gradFill rotWithShape="1">
                    <a:gsLst>
                      <a:gs pos="0">
                        <a:schemeClr val="bg1"/>
                      </a:gs>
                      <a:gs pos="100000">
                        <a:srgbClr val="67ABF5">
                          <a:alpha val="0"/>
                        </a:srgbClr>
                      </a:gs>
                    </a:gsLst>
                    <a:path path="shape">
                      <a:fillToRect l="50000" t="50000" r="50000" b="50000"/>
                    </a:path>
                    <a:tileRect/>
                  </a:gradFill>
                  <a:ln w="9525">
                    <a:noFill/>
                  </a:ln>
                </p:spPr>
                <p:txBody>
                  <a:bodyPr wrap="none" lIns="99496" tIns="49748" rIns="99496" bIns="49748" anchor="ctr" anchorCtr="0"/>
                  <a:p>
                    <a:pPr defTabSz="995680"/>
                    <a:endParaRPr lang="ko-KR" altLang="en-US" dirty="0">
                      <a:latin typeface="Gulim" pitchFamily="34" charset="-127"/>
                      <a:ea typeface="Gulim" pitchFamily="34" charset="-127"/>
                    </a:endParaRPr>
                  </a:p>
                </p:txBody>
              </p:sp>
              <p:sp>
                <p:nvSpPr>
                  <p:cNvPr id="19472" name="Freeform 400"/>
                  <p:cNvSpPr/>
                  <p:nvPr/>
                </p:nvSpPr>
                <p:spPr>
                  <a:xfrm>
                    <a:off x="90" y="20"/>
                    <a:ext cx="998" cy="331"/>
                  </a:xfrm>
                  <a:custGeom>
                    <a:avLst/>
                    <a:gdLst>
                      <a:gd name="txL" fmla="*/ 0 w 4756"/>
                      <a:gd name="txT" fmla="*/ 0 h 1576"/>
                      <a:gd name="txR" fmla="*/ 4756 w 4756"/>
                      <a:gd name="txB" fmla="*/ 1576 h 1576"/>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642" y="670"/>
                      </a:cxn>
                      <a:cxn ang="0">
                        <a:pos x="736" y="590"/>
                      </a:cxn>
                      <a:cxn ang="0">
                        <a:pos x="834" y="512"/>
                      </a:cxn>
                      <a:cxn ang="0">
                        <a:pos x="934" y="440"/>
                      </a:cxn>
                      <a:cxn ang="0">
                        <a:pos x="1040" y="374"/>
                      </a:cxn>
                      <a:cxn ang="0">
                        <a:pos x="1148" y="312"/>
                      </a:cxn>
                      <a:cxn ang="0">
                        <a:pos x="1258" y="254"/>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510" y="2"/>
                      </a:cxn>
                      <a:cxn ang="0">
                        <a:pos x="2642" y="12"/>
                      </a:cxn>
                      <a:cxn ang="0">
                        <a:pos x="2772" y="30"/>
                      </a:cxn>
                      <a:cxn ang="0">
                        <a:pos x="2898" y="52"/>
                      </a:cxn>
                      <a:cxn ang="0">
                        <a:pos x="3024" y="80"/>
                      </a:cxn>
                      <a:cxn ang="0">
                        <a:pos x="3146" y="116"/>
                      </a:cxn>
                      <a:cxn ang="0">
                        <a:pos x="3266" y="156"/>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88" y="846"/>
                      </a:cxn>
                      <a:cxn ang="0">
                        <a:pos x="4370" y="940"/>
                      </a:cxn>
                      <a:cxn ang="0">
                        <a:pos x="4446" y="1036"/>
                      </a:cxn>
                      <a:cxn ang="0">
                        <a:pos x="4518" y="1138"/>
                      </a:cxn>
                      <a:cxn ang="0">
                        <a:pos x="4586" y="1242"/>
                      </a:cxn>
                      <a:cxn ang="0">
                        <a:pos x="4648" y="1350"/>
                      </a:cxn>
                      <a:cxn ang="0">
                        <a:pos x="4706" y="1462"/>
                      </a:cxn>
                      <a:cxn ang="0">
                        <a:pos x="4756" y="1576"/>
                      </a:cxn>
                    </a:cxnLst>
                    <a:rect l="txL" t="txT" r="txR" b="tx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100000"/>
                        </a:srgbClr>
                      </a:gs>
                      <a:gs pos="100000">
                        <a:srgbClr val="767676">
                          <a:alpha val="0"/>
                        </a:srgbClr>
                      </a:gs>
                    </a:gsLst>
                    <a:lin ang="5400000" scaled="1"/>
                    <a:tileRect/>
                  </a:gradFill>
                  <a:ln w="9525">
                    <a:noFill/>
                  </a:ln>
                </p:spPr>
                <p:txBody>
                  <a:bodyPr/>
                  <a:p>
                    <a:endParaRPr lang="zh-CN" altLang="en-US"/>
                  </a:p>
                </p:txBody>
              </p:sp>
            </p:grpSp>
          </p:grpSp>
        </p:grpSp>
        <p:sp>
          <p:nvSpPr>
            <p:cNvPr id="19462" name="Text Box 41"/>
            <p:cNvSpPr txBox="1"/>
            <p:nvPr/>
          </p:nvSpPr>
          <p:spPr>
            <a:xfrm>
              <a:off x="1021" y="1707"/>
              <a:ext cx="875" cy="639"/>
            </a:xfrm>
            <a:prstGeom prst="rect">
              <a:avLst/>
            </a:prstGeom>
            <a:noFill/>
            <a:ln w="9525">
              <a:noFill/>
            </a:ln>
          </p:spPr>
          <p:txBody>
            <a:bodyPr>
              <a:spAutoFit/>
            </a:bodyPr>
            <a:p>
              <a:pPr algn="ctr"/>
              <a:endParaRPr lang="zh-CN" altLang="en-US" b="1" dirty="0">
                <a:latin typeface="黑体" panose="02010609060101010101" pitchFamily="2" charset="-122"/>
                <a:sym typeface="宋体" panose="02010600030101010101" pitchFamily="2" charset="-122"/>
              </a:endParaRPr>
            </a:p>
            <a:p>
              <a:pPr algn="ctr"/>
              <a:r>
                <a:rPr lang="zh-CN" altLang="en-US" b="1" dirty="0">
                  <a:latin typeface="黑体" panose="02010609060101010101" pitchFamily="2" charset="-122"/>
                  <a:sym typeface="宋体" panose="02010600030101010101" pitchFamily="2" charset="-122"/>
                </a:rPr>
                <a:t>（</a:t>
              </a:r>
              <a:r>
                <a:rPr lang="en-US" altLang="zh-CN" b="1" dirty="0">
                  <a:latin typeface="黑体" panose="02010609060101010101" pitchFamily="2" charset="-122"/>
                  <a:sym typeface="宋体" panose="02010600030101010101" pitchFamily="2" charset="-122"/>
                </a:rPr>
                <a:t>1</a:t>
              </a:r>
              <a:r>
                <a:rPr lang="zh-CN" altLang="en-US" b="1" dirty="0">
                  <a:latin typeface="黑体" panose="02010609060101010101" pitchFamily="2" charset="-122"/>
                  <a:sym typeface="宋体" panose="02010600030101010101" pitchFamily="2" charset="-122"/>
                </a:rPr>
                <a:t>）</a:t>
              </a:r>
              <a:endParaRPr lang="zh-CN" altLang="en-US" b="1" dirty="0">
                <a:latin typeface="黑体" panose="02010609060101010101" pitchFamily="2" charset="-122"/>
                <a:sym typeface="宋体" panose="02010600030101010101" pitchFamily="2" charset="-122"/>
              </a:endParaRPr>
            </a:p>
            <a:p>
              <a:pPr algn="ctr"/>
              <a:r>
                <a:rPr lang="zh-CN" altLang="en-US" b="1" dirty="0">
                  <a:latin typeface="黑体" panose="02010609060101010101" pitchFamily="2" charset="-122"/>
                  <a:sym typeface="宋体" panose="02010600030101010101" pitchFamily="2" charset="-122"/>
                </a:rPr>
                <a:t>质量控制</a:t>
              </a:r>
              <a:endParaRPr lang="zh-CN" altLang="en-US" b="1" dirty="0">
                <a:latin typeface="黑体" panose="02010609060101010101" pitchFamily="2" charset="-122"/>
                <a:sym typeface="宋体" panose="02010600030101010101" pitchFamily="2" charset="-122"/>
              </a:endParaRPr>
            </a:p>
          </p:txBody>
        </p:sp>
        <p:sp>
          <p:nvSpPr>
            <p:cNvPr id="19463" name="Text Box 42"/>
            <p:cNvSpPr txBox="1"/>
            <p:nvPr/>
          </p:nvSpPr>
          <p:spPr>
            <a:xfrm>
              <a:off x="2154" y="1752"/>
              <a:ext cx="875" cy="639"/>
            </a:xfrm>
            <a:prstGeom prst="rect">
              <a:avLst/>
            </a:prstGeom>
            <a:noFill/>
            <a:ln w="9525">
              <a:noFill/>
            </a:ln>
          </p:spPr>
          <p:txBody>
            <a:bodyPr>
              <a:spAutoFit/>
            </a:bodyPr>
            <a:p>
              <a:pPr algn="ctr"/>
              <a:endParaRPr lang="zh-CN" altLang="en-US" b="1" dirty="0">
                <a:latin typeface="黑体" panose="02010609060101010101" pitchFamily="2" charset="-122"/>
                <a:sym typeface="宋体" panose="02010600030101010101" pitchFamily="2" charset="-122"/>
              </a:endParaRPr>
            </a:p>
            <a:p>
              <a:pPr algn="ctr"/>
              <a:r>
                <a:rPr lang="zh-CN" altLang="en-US" b="1" dirty="0">
                  <a:latin typeface="黑体" panose="02010609060101010101" pitchFamily="2" charset="-122"/>
                  <a:sym typeface="宋体" panose="02010600030101010101" pitchFamily="2" charset="-122"/>
                </a:rPr>
                <a:t>（</a:t>
              </a:r>
              <a:r>
                <a:rPr lang="en-US" altLang="zh-CN" b="1" dirty="0">
                  <a:latin typeface="黑体" panose="02010609060101010101" pitchFamily="2" charset="-122"/>
                  <a:sym typeface="宋体" panose="02010600030101010101" pitchFamily="2" charset="-122"/>
                </a:rPr>
                <a:t>2</a:t>
              </a:r>
              <a:r>
                <a:rPr lang="zh-CN" altLang="en-US" b="1" dirty="0">
                  <a:latin typeface="黑体" panose="02010609060101010101" pitchFamily="2" charset="-122"/>
                  <a:sym typeface="宋体" panose="02010600030101010101" pitchFamily="2" charset="-122"/>
                </a:rPr>
                <a:t>）</a:t>
              </a:r>
              <a:endParaRPr lang="zh-CN" altLang="en-US" b="1" dirty="0">
                <a:latin typeface="黑体" panose="02010609060101010101" pitchFamily="2" charset="-122"/>
                <a:sym typeface="宋体" panose="02010600030101010101" pitchFamily="2" charset="-122"/>
              </a:endParaRPr>
            </a:p>
            <a:p>
              <a:pPr algn="ctr"/>
              <a:r>
                <a:rPr lang="zh-CN" altLang="en-US" b="1" dirty="0">
                  <a:latin typeface="黑体" panose="02010609060101010101" pitchFamily="2" charset="-122"/>
                  <a:sym typeface="宋体" panose="02010600030101010101" pitchFamily="2" charset="-122"/>
                </a:rPr>
                <a:t>逆向工程</a:t>
              </a:r>
              <a:endParaRPr lang="zh-CN" altLang="en-US" b="1" dirty="0">
                <a:latin typeface="黑体" panose="02010609060101010101" pitchFamily="2" charset="-122"/>
                <a:sym typeface="宋体" panose="02010600030101010101" pitchFamily="2" charset="-122"/>
              </a:endParaRPr>
            </a:p>
          </p:txBody>
        </p:sp>
        <p:sp>
          <p:nvSpPr>
            <p:cNvPr id="19464" name="Text Box 43"/>
            <p:cNvSpPr txBox="1"/>
            <p:nvPr/>
          </p:nvSpPr>
          <p:spPr>
            <a:xfrm>
              <a:off x="3334" y="1752"/>
              <a:ext cx="966" cy="445"/>
            </a:xfrm>
            <a:prstGeom prst="rect">
              <a:avLst/>
            </a:prstGeom>
            <a:noFill/>
            <a:ln w="9525">
              <a:noFill/>
            </a:ln>
          </p:spPr>
          <p:txBody>
            <a:bodyPr>
              <a:spAutoFit/>
            </a:bodyPr>
            <a:p>
              <a:pPr algn="ctr"/>
              <a:endParaRPr lang="zh-CN" altLang="en-US" b="1" dirty="0">
                <a:latin typeface="黑体" panose="02010609060101010101" pitchFamily="2" charset="-122"/>
                <a:sym typeface="宋体" panose="02010600030101010101" pitchFamily="2" charset="-122"/>
              </a:endParaRPr>
            </a:p>
            <a:p>
              <a:pPr algn="ctr"/>
              <a:endParaRPr lang="zh-CN" altLang="en-US" b="1" dirty="0">
                <a:latin typeface="黑体" panose="02010609060101010101" pitchFamily="2" charset="-122"/>
                <a:sym typeface="宋体" panose="02010600030101010101" pitchFamily="2" charset="-122"/>
              </a:endParaRPr>
            </a:p>
          </p:txBody>
        </p:sp>
      </p:grpSp>
      <p:grpSp>
        <p:nvGrpSpPr>
          <p:cNvPr id="3" name="Group 6"/>
          <p:cNvGrpSpPr/>
          <p:nvPr/>
        </p:nvGrpSpPr>
        <p:grpSpPr bwMode="auto">
          <a:xfrm>
            <a:off x="5148039" y="918133"/>
            <a:ext cx="2921174" cy="555229"/>
            <a:chOff x="0" y="116"/>
            <a:chExt cx="6950" cy="787"/>
          </a:xfrm>
          <a:solidFill>
            <a:schemeClr val="tx2">
              <a:lumMod val="40000"/>
              <a:lumOff val="60000"/>
            </a:schemeClr>
          </a:solidFill>
        </p:grpSpPr>
        <p:sp>
          <p:nvSpPr>
            <p:cNvPr id="10" name="AutoShape 7"/>
            <p:cNvSpPr>
              <a:spLocks noChangeArrowheads="1"/>
            </p:cNvSpPr>
            <p:nvPr>
              <p:custDataLst>
                <p:tags r:id="rId1"/>
              </p:custDataLst>
            </p:nvPr>
          </p:nvSpPr>
          <p:spPr bwMode="auto">
            <a:xfrm>
              <a:off x="0" y="116"/>
              <a:ext cx="6950"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2"/>
              </p:custDataLst>
            </p:nvPr>
          </p:nvSpPr>
          <p:spPr bwMode="auto">
            <a:xfrm>
              <a:off x="162" y="225"/>
              <a:ext cx="6543"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零部件测绘的应用</a:t>
              </a:r>
              <a:endPar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sp>
        <p:nvSpPr>
          <p:cNvPr id="18434" name="Rectangle 2"/>
          <p:cNvSpPr/>
          <p:nvPr>
            <p:custDataLst>
              <p:tags r:id="rId3"/>
            </p:custDataLst>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一、零部件测绘概述</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7740" cy="586740"/>
            <a:chOff x="2438" y="79"/>
            <a:chExt cx="9524" cy="924"/>
          </a:xfrm>
        </p:grpSpPr>
        <p:sp>
          <p:nvSpPr>
            <p:cNvPr id="51" name="Rectangle 4"/>
            <p:cNvSpPr>
              <a:spLocks noChangeAspect="1" noChangeArrowheads="1"/>
            </p:cNvSpPr>
            <p:nvPr>
              <p:custDataLst>
                <p:tags r:id="rId4"/>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7"/>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8"/>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9384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六、画装配图及零件工作图</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grpSp>
        <p:nvGrpSpPr>
          <p:cNvPr id="54274" name="Group 6"/>
          <p:cNvGrpSpPr/>
          <p:nvPr/>
        </p:nvGrpSpPr>
        <p:grpSpPr>
          <a:xfrm>
            <a:off x="4234757" y="1049973"/>
            <a:ext cx="3252474" cy="523240"/>
            <a:chOff x="-1832" y="110"/>
            <a:chExt cx="6327" cy="824"/>
          </a:xfrm>
        </p:grpSpPr>
        <p:sp>
          <p:nvSpPr>
            <p:cNvPr id="3" name="AutoShape 7"/>
            <p:cNvSpPr>
              <a:spLocks noChangeArrowheads="1"/>
            </p:cNvSpPr>
            <p:nvPr>
              <p:custDataLst>
                <p:tags r:id="rId6"/>
              </p:custDataLst>
            </p:nvPr>
          </p:nvSpPr>
          <p:spPr bwMode="auto">
            <a:xfrm>
              <a:off x="-1832" y="110"/>
              <a:ext cx="5740"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custDataLst>
                <p:tags r:id="rId7"/>
              </p:custDataLst>
            </p:nvPr>
          </p:nvSpPr>
          <p:spPr bwMode="auto">
            <a:xfrm>
              <a:off x="-1746" y="225"/>
              <a:ext cx="6241"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确定装配关系表达方案</a:t>
              </a:r>
              <a:endPar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147481895" name="图片 732" descr="122"/>
          <p:cNvPicPr>
            <a:picLocks noChangeAspect="1"/>
          </p:cNvPicPr>
          <p:nvPr>
            <p:custDataLst>
              <p:tags r:id="rId8"/>
            </p:custDataLst>
          </p:nvPr>
        </p:nvPicPr>
        <p:blipFill>
          <a:blip r:embed="rId9"/>
          <a:stretch>
            <a:fillRect/>
          </a:stretch>
        </p:blipFill>
        <p:spPr>
          <a:xfrm>
            <a:off x="433070" y="1628775"/>
            <a:ext cx="6688455" cy="512508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9384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六、画装配图及零件工作图</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grpSp>
        <p:nvGrpSpPr>
          <p:cNvPr id="54274" name="Group 6"/>
          <p:cNvGrpSpPr/>
          <p:nvPr/>
        </p:nvGrpSpPr>
        <p:grpSpPr>
          <a:xfrm>
            <a:off x="4234757" y="1049973"/>
            <a:ext cx="3252474" cy="523240"/>
            <a:chOff x="-1832" y="110"/>
            <a:chExt cx="6327" cy="824"/>
          </a:xfrm>
        </p:grpSpPr>
        <p:sp>
          <p:nvSpPr>
            <p:cNvPr id="3" name="AutoShape 7"/>
            <p:cNvSpPr>
              <a:spLocks noChangeArrowheads="1"/>
            </p:cNvSpPr>
            <p:nvPr>
              <p:custDataLst>
                <p:tags r:id="rId6"/>
              </p:custDataLst>
            </p:nvPr>
          </p:nvSpPr>
          <p:spPr bwMode="auto">
            <a:xfrm>
              <a:off x="-1832" y="110"/>
              <a:ext cx="5740"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custDataLst>
                <p:tags r:id="rId7"/>
              </p:custDataLst>
            </p:nvPr>
          </p:nvSpPr>
          <p:spPr bwMode="auto">
            <a:xfrm>
              <a:off x="-1746" y="225"/>
              <a:ext cx="6241"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画装配图</a:t>
              </a:r>
              <a:endPar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9" name="矩形 2"/>
          <p:cNvSpPr>
            <a:spLocks noChangeArrowheads="1"/>
          </p:cNvSpPr>
          <p:nvPr>
            <p:custDataLst>
              <p:tags r:id="rId8"/>
            </p:custDataLst>
          </p:nvPr>
        </p:nvSpPr>
        <p:spPr bwMode="auto">
          <a:xfrm>
            <a:off x="295275" y="1617345"/>
            <a:ext cx="8553450" cy="1955997"/>
          </a:xfrm>
          <a:prstGeom prst="roundRect">
            <a:avLst/>
          </a:prstGeom>
          <a:solidFill>
            <a:srgbClr val="CCFFCC"/>
          </a:solidFill>
          <a:ln>
            <a:noFill/>
          </a:ln>
          <a:effectLst>
            <a:outerShdw blurRad="190500" dist="228600" dir="2700000" algn="ctr">
              <a:srgbClr val="000000">
                <a:alpha val="30000"/>
              </a:srgbClr>
            </a:outerShdw>
          </a:effectLst>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按照机用虎钳的主要装配干线依次画固定钳身、活动钳身（图8-5-7（a））→螺杆、垫圈（图8-5-7（b））→螺母块、螺钉和钳口板（图8-5-7（c））→其他零件（图8-5-7（d））。标注主要尺寸，编写零件序号，填写技术要求、标题栏和明细栏。完成后的装配图如图8-5-5所示。零件图如图8-5-8至图8-5-12所示。</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10" name="图片 9"/>
          <p:cNvPicPr>
            <a:picLocks noChangeAspect="1"/>
          </p:cNvPicPr>
          <p:nvPr>
            <p:custDataLst>
              <p:tags r:id="rId9"/>
            </p:custDataLst>
          </p:nvPr>
        </p:nvPicPr>
        <p:blipFill>
          <a:blip r:embed="rId10"/>
          <a:stretch>
            <a:fillRect/>
          </a:stretch>
        </p:blipFill>
        <p:spPr>
          <a:xfrm>
            <a:off x="611505" y="4004945"/>
            <a:ext cx="4029075" cy="2533650"/>
          </a:xfrm>
          <a:prstGeom prst="rect">
            <a:avLst/>
          </a:prstGeom>
        </p:spPr>
      </p:pic>
      <p:pic>
        <p:nvPicPr>
          <p:cNvPr id="13" name="图片 12"/>
          <p:cNvPicPr>
            <a:picLocks noChangeAspect="1"/>
          </p:cNvPicPr>
          <p:nvPr>
            <p:custDataLst>
              <p:tags r:id="rId11"/>
            </p:custDataLst>
          </p:nvPr>
        </p:nvPicPr>
        <p:blipFill>
          <a:blip r:embed="rId12"/>
          <a:stretch>
            <a:fillRect/>
          </a:stretch>
        </p:blipFill>
        <p:spPr>
          <a:xfrm>
            <a:off x="4716145" y="3938905"/>
            <a:ext cx="4209415" cy="2700020"/>
          </a:xfrm>
          <a:prstGeom prst="rect">
            <a:avLst/>
          </a:prstGeom>
        </p:spPr>
      </p:pic>
    </p:spTree>
  </p:cSld>
  <p:clrMapOvr>
    <a:masterClrMapping/>
  </p:clrMapOvr>
  <p:transition>
    <p:rand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9384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六、画装配图及零件工作图</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grpSp>
        <p:nvGrpSpPr>
          <p:cNvPr id="54274" name="Group 6"/>
          <p:cNvGrpSpPr/>
          <p:nvPr/>
        </p:nvGrpSpPr>
        <p:grpSpPr>
          <a:xfrm>
            <a:off x="4234757" y="1049973"/>
            <a:ext cx="3252474" cy="523240"/>
            <a:chOff x="-1832" y="110"/>
            <a:chExt cx="6327" cy="824"/>
          </a:xfrm>
        </p:grpSpPr>
        <p:sp>
          <p:nvSpPr>
            <p:cNvPr id="3" name="AutoShape 7"/>
            <p:cNvSpPr>
              <a:spLocks noChangeArrowheads="1"/>
            </p:cNvSpPr>
            <p:nvPr>
              <p:custDataLst>
                <p:tags r:id="rId6"/>
              </p:custDataLst>
            </p:nvPr>
          </p:nvSpPr>
          <p:spPr bwMode="auto">
            <a:xfrm>
              <a:off x="-1832" y="110"/>
              <a:ext cx="5740"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custDataLst>
                <p:tags r:id="rId7"/>
              </p:custDataLst>
            </p:nvPr>
          </p:nvSpPr>
          <p:spPr bwMode="auto">
            <a:xfrm>
              <a:off x="-1746" y="225"/>
              <a:ext cx="6241"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画装配图</a:t>
              </a:r>
              <a:endPar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 name="图片 1"/>
          <p:cNvPicPr>
            <a:picLocks noChangeAspect="1"/>
          </p:cNvPicPr>
          <p:nvPr>
            <p:custDataLst>
              <p:tags r:id="rId8"/>
            </p:custDataLst>
          </p:nvPr>
        </p:nvPicPr>
        <p:blipFill>
          <a:blip r:embed="rId9"/>
          <a:stretch>
            <a:fillRect/>
          </a:stretch>
        </p:blipFill>
        <p:spPr>
          <a:xfrm>
            <a:off x="132080" y="2060575"/>
            <a:ext cx="3961765" cy="2459355"/>
          </a:xfrm>
          <a:prstGeom prst="rect">
            <a:avLst/>
          </a:prstGeom>
        </p:spPr>
      </p:pic>
      <p:pic>
        <p:nvPicPr>
          <p:cNvPr id="14" name="图片 13"/>
          <p:cNvPicPr>
            <a:picLocks noChangeAspect="1"/>
          </p:cNvPicPr>
          <p:nvPr>
            <p:custDataLst>
              <p:tags r:id="rId10"/>
            </p:custDataLst>
          </p:nvPr>
        </p:nvPicPr>
        <p:blipFill>
          <a:blip r:embed="rId11"/>
          <a:stretch>
            <a:fillRect/>
          </a:stretch>
        </p:blipFill>
        <p:spPr>
          <a:xfrm>
            <a:off x="4067810" y="2105025"/>
            <a:ext cx="3954145" cy="2388235"/>
          </a:xfrm>
          <a:prstGeom prst="rect">
            <a:avLst/>
          </a:prstGeom>
        </p:spPr>
      </p:pic>
      <p:sp>
        <p:nvSpPr>
          <p:cNvPr id="100" name="文本框 99"/>
          <p:cNvSpPr txBox="1"/>
          <p:nvPr/>
        </p:nvSpPr>
        <p:spPr>
          <a:xfrm>
            <a:off x="1331595" y="4940935"/>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pitchFamily="18" charset="0"/>
              </a:rPr>
              <a:t>8-5-7</a:t>
            </a:r>
            <a:r>
              <a:rPr lang="zh-CN" sz="1800">
                <a:ea typeface="宋体" panose="02010600030101010101" pitchFamily="2" charset="-122"/>
              </a:rPr>
              <a:t>机用虎钳装配图作图顺序</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9384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六、画装配图及零件工作图</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grpSp>
        <p:nvGrpSpPr>
          <p:cNvPr id="54274" name="Group 6"/>
          <p:cNvGrpSpPr/>
          <p:nvPr/>
        </p:nvGrpSpPr>
        <p:grpSpPr>
          <a:xfrm>
            <a:off x="4234757" y="1049973"/>
            <a:ext cx="3252474" cy="523240"/>
            <a:chOff x="-1832" y="110"/>
            <a:chExt cx="6327" cy="824"/>
          </a:xfrm>
        </p:grpSpPr>
        <p:sp>
          <p:nvSpPr>
            <p:cNvPr id="3" name="AutoShape 7"/>
            <p:cNvSpPr>
              <a:spLocks noChangeArrowheads="1"/>
            </p:cNvSpPr>
            <p:nvPr>
              <p:custDataLst>
                <p:tags r:id="rId6"/>
              </p:custDataLst>
            </p:nvPr>
          </p:nvSpPr>
          <p:spPr bwMode="auto">
            <a:xfrm>
              <a:off x="-1832" y="110"/>
              <a:ext cx="5740"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custDataLst>
                <p:tags r:id="rId7"/>
              </p:custDataLst>
            </p:nvPr>
          </p:nvSpPr>
          <p:spPr bwMode="auto">
            <a:xfrm>
              <a:off x="-1746" y="225"/>
              <a:ext cx="6241"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画装配图</a:t>
              </a:r>
              <a:endPar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147481890" name="图片 737"/>
          <p:cNvPicPr>
            <a:picLocks noChangeAspect="1"/>
          </p:cNvPicPr>
          <p:nvPr>
            <p:custDataLst>
              <p:tags r:id="rId8"/>
            </p:custDataLst>
          </p:nvPr>
        </p:nvPicPr>
        <p:blipFill>
          <a:blip r:embed="rId9"/>
          <a:stretch>
            <a:fillRect/>
          </a:stretch>
        </p:blipFill>
        <p:spPr>
          <a:xfrm>
            <a:off x="683895" y="1772920"/>
            <a:ext cx="6664960" cy="4598670"/>
          </a:xfrm>
          <a:prstGeom prst="rect">
            <a:avLst/>
          </a:prstGeom>
          <a:noFill/>
          <a:ln w="9525">
            <a:noFill/>
          </a:ln>
        </p:spPr>
      </p:pic>
      <p:sp>
        <p:nvSpPr>
          <p:cNvPr id="9" name="文本框 8"/>
          <p:cNvSpPr txBox="1"/>
          <p:nvPr/>
        </p:nvSpPr>
        <p:spPr>
          <a:xfrm>
            <a:off x="827405" y="6369685"/>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pitchFamily="18" charset="0"/>
              </a:rPr>
              <a:t>8-5-8</a:t>
            </a:r>
            <a:r>
              <a:rPr lang="en-US" sz="1800">
                <a:latin typeface="宋体" panose="02010600030101010101" pitchFamily="2" charset="-122"/>
              </a:rPr>
              <a:t> </a:t>
            </a:r>
            <a:r>
              <a:rPr lang="zh-CN" sz="1800">
                <a:ea typeface="宋体" panose="02010600030101010101" pitchFamily="2" charset="-122"/>
              </a:rPr>
              <a:t>固定钳座零件图</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9384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六、画装配图及零件工作图</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grpSp>
        <p:nvGrpSpPr>
          <p:cNvPr id="54274" name="Group 6"/>
          <p:cNvGrpSpPr/>
          <p:nvPr/>
        </p:nvGrpSpPr>
        <p:grpSpPr>
          <a:xfrm>
            <a:off x="4234757" y="1049973"/>
            <a:ext cx="3252474" cy="523240"/>
            <a:chOff x="-1832" y="110"/>
            <a:chExt cx="6327" cy="824"/>
          </a:xfrm>
        </p:grpSpPr>
        <p:sp>
          <p:nvSpPr>
            <p:cNvPr id="3" name="AutoShape 7"/>
            <p:cNvSpPr>
              <a:spLocks noChangeArrowheads="1"/>
            </p:cNvSpPr>
            <p:nvPr>
              <p:custDataLst>
                <p:tags r:id="rId6"/>
              </p:custDataLst>
            </p:nvPr>
          </p:nvSpPr>
          <p:spPr bwMode="auto">
            <a:xfrm>
              <a:off x="-1832" y="110"/>
              <a:ext cx="5740"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custDataLst>
                <p:tags r:id="rId7"/>
              </p:custDataLst>
            </p:nvPr>
          </p:nvSpPr>
          <p:spPr bwMode="auto">
            <a:xfrm>
              <a:off x="-1746" y="225"/>
              <a:ext cx="6241"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画装配图</a:t>
              </a:r>
              <a:endPar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147481889" name="图片 738"/>
          <p:cNvPicPr>
            <a:picLocks noChangeAspect="1"/>
          </p:cNvPicPr>
          <p:nvPr>
            <p:custDataLst>
              <p:tags r:id="rId8"/>
            </p:custDataLst>
          </p:nvPr>
        </p:nvPicPr>
        <p:blipFill>
          <a:blip r:embed="rId9"/>
          <a:stretch>
            <a:fillRect/>
          </a:stretch>
        </p:blipFill>
        <p:spPr>
          <a:xfrm>
            <a:off x="611505" y="1727835"/>
            <a:ext cx="6716395" cy="4359275"/>
          </a:xfrm>
          <a:prstGeom prst="rect">
            <a:avLst/>
          </a:prstGeom>
          <a:noFill/>
          <a:ln w="9525">
            <a:noFill/>
          </a:ln>
        </p:spPr>
      </p:pic>
      <p:sp>
        <p:nvSpPr>
          <p:cNvPr id="100" name="文本框 99"/>
          <p:cNvSpPr txBox="1"/>
          <p:nvPr/>
        </p:nvSpPr>
        <p:spPr>
          <a:xfrm>
            <a:off x="1259840" y="6256655"/>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pitchFamily="18" charset="0"/>
              </a:rPr>
              <a:t>8-5-9</a:t>
            </a:r>
            <a:r>
              <a:rPr lang="en-US" sz="1800">
                <a:latin typeface="宋体" panose="02010600030101010101" pitchFamily="2" charset="-122"/>
              </a:rPr>
              <a:t> </a:t>
            </a:r>
            <a:r>
              <a:rPr lang="zh-CN" sz="1800">
                <a:ea typeface="宋体" panose="02010600030101010101" pitchFamily="2" charset="-122"/>
              </a:rPr>
              <a:t>螺杆零件图</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9384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六、画装配图及零件工作图</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grpSp>
        <p:nvGrpSpPr>
          <p:cNvPr id="54274" name="Group 6"/>
          <p:cNvGrpSpPr/>
          <p:nvPr/>
        </p:nvGrpSpPr>
        <p:grpSpPr>
          <a:xfrm>
            <a:off x="4234757" y="1049973"/>
            <a:ext cx="3252474" cy="523240"/>
            <a:chOff x="-1832" y="110"/>
            <a:chExt cx="6327" cy="824"/>
          </a:xfrm>
        </p:grpSpPr>
        <p:sp>
          <p:nvSpPr>
            <p:cNvPr id="3" name="AutoShape 7"/>
            <p:cNvSpPr>
              <a:spLocks noChangeArrowheads="1"/>
            </p:cNvSpPr>
            <p:nvPr>
              <p:custDataLst>
                <p:tags r:id="rId6"/>
              </p:custDataLst>
            </p:nvPr>
          </p:nvSpPr>
          <p:spPr bwMode="auto">
            <a:xfrm>
              <a:off x="-1832" y="110"/>
              <a:ext cx="5740"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custDataLst>
                <p:tags r:id="rId7"/>
              </p:custDataLst>
            </p:nvPr>
          </p:nvSpPr>
          <p:spPr bwMode="auto">
            <a:xfrm>
              <a:off x="-1746" y="225"/>
              <a:ext cx="6241"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画装配图</a:t>
              </a:r>
              <a:endPar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147481888" name="图片 739"/>
          <p:cNvPicPr>
            <a:picLocks noChangeAspect="1"/>
          </p:cNvPicPr>
          <p:nvPr>
            <p:custDataLst>
              <p:tags r:id="rId8"/>
            </p:custDataLst>
          </p:nvPr>
        </p:nvPicPr>
        <p:blipFill>
          <a:blip r:embed="rId9"/>
          <a:stretch>
            <a:fillRect/>
          </a:stretch>
        </p:blipFill>
        <p:spPr>
          <a:xfrm>
            <a:off x="412750" y="1628775"/>
            <a:ext cx="6783070" cy="4654550"/>
          </a:xfrm>
          <a:prstGeom prst="rect">
            <a:avLst/>
          </a:prstGeom>
          <a:noFill/>
          <a:ln w="9525">
            <a:noFill/>
          </a:ln>
        </p:spPr>
      </p:pic>
      <p:sp>
        <p:nvSpPr>
          <p:cNvPr id="9" name="文本框 8"/>
          <p:cNvSpPr txBox="1"/>
          <p:nvPr/>
        </p:nvSpPr>
        <p:spPr>
          <a:xfrm>
            <a:off x="1043940" y="6285865"/>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pitchFamily="18" charset="0"/>
              </a:rPr>
              <a:t>8-5-10</a:t>
            </a:r>
            <a:r>
              <a:rPr lang="en-US" sz="1800">
                <a:latin typeface="宋体" panose="02010600030101010101" pitchFamily="2" charset="-122"/>
              </a:rPr>
              <a:t> </a:t>
            </a:r>
            <a:r>
              <a:rPr lang="zh-CN" sz="1800">
                <a:ea typeface="宋体" panose="02010600030101010101" pitchFamily="2" charset="-122"/>
              </a:rPr>
              <a:t>螺母块零件图</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9384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六、画装配图及零件工作图</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grpSp>
        <p:nvGrpSpPr>
          <p:cNvPr id="54274" name="Group 6"/>
          <p:cNvGrpSpPr/>
          <p:nvPr/>
        </p:nvGrpSpPr>
        <p:grpSpPr>
          <a:xfrm>
            <a:off x="4234757" y="1049973"/>
            <a:ext cx="3252474" cy="523240"/>
            <a:chOff x="-1832" y="110"/>
            <a:chExt cx="6327" cy="824"/>
          </a:xfrm>
        </p:grpSpPr>
        <p:sp>
          <p:nvSpPr>
            <p:cNvPr id="3" name="AutoShape 7"/>
            <p:cNvSpPr>
              <a:spLocks noChangeArrowheads="1"/>
            </p:cNvSpPr>
            <p:nvPr>
              <p:custDataLst>
                <p:tags r:id="rId6"/>
              </p:custDataLst>
            </p:nvPr>
          </p:nvSpPr>
          <p:spPr bwMode="auto">
            <a:xfrm>
              <a:off x="-1832" y="110"/>
              <a:ext cx="5740"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custDataLst>
                <p:tags r:id="rId7"/>
              </p:custDataLst>
            </p:nvPr>
          </p:nvSpPr>
          <p:spPr bwMode="auto">
            <a:xfrm>
              <a:off x="-1746" y="225"/>
              <a:ext cx="6241"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画装配图</a:t>
              </a:r>
              <a:endPar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9" name="文本框 8"/>
          <p:cNvSpPr txBox="1"/>
          <p:nvPr/>
        </p:nvSpPr>
        <p:spPr>
          <a:xfrm>
            <a:off x="1043940" y="6285865"/>
            <a:ext cx="5080000" cy="368300"/>
          </a:xfrm>
          <a:prstGeom prst="rect">
            <a:avLst/>
          </a:prstGeom>
          <a:noFill/>
          <a:ln w="9525">
            <a:noFill/>
          </a:ln>
        </p:spPr>
        <p:txBody>
          <a:bodyPr>
            <a:spAutoFit/>
          </a:bodyPr>
          <a:p>
            <a:pPr algn="ctr"/>
            <a:r>
              <a:rPr sz="1800"/>
              <a:t>图8-5-11 钳口板零件图</a:t>
            </a:r>
            <a:endParaRPr sz="1800"/>
          </a:p>
        </p:txBody>
      </p:sp>
      <p:pic>
        <p:nvPicPr>
          <p:cNvPr id="-2147481887" name="图片 740"/>
          <p:cNvPicPr>
            <a:picLocks noChangeAspect="1"/>
          </p:cNvPicPr>
          <p:nvPr>
            <p:custDataLst>
              <p:tags r:id="rId8"/>
            </p:custDataLst>
          </p:nvPr>
        </p:nvPicPr>
        <p:blipFill>
          <a:blip r:embed="rId9"/>
          <a:stretch>
            <a:fillRect/>
          </a:stretch>
        </p:blipFill>
        <p:spPr>
          <a:xfrm>
            <a:off x="352425" y="1660525"/>
            <a:ext cx="6844665" cy="461200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2"/>
          <p:cNvSpPr/>
          <p:nvPr/>
        </p:nvSpPr>
        <p:spPr>
          <a:xfrm>
            <a:off x="0" y="714375"/>
            <a:ext cx="409384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六、画装配图及零件工作图</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548130" y="50165"/>
            <a:ext cx="6048375" cy="587375"/>
            <a:chOff x="2438" y="79"/>
            <a:chExt cx="9525" cy="925"/>
          </a:xfrm>
        </p:grpSpPr>
        <p:sp>
          <p:nvSpPr>
            <p:cNvPr id="5" name="Rectangle 4"/>
            <p:cNvSpPr>
              <a:spLocks noChangeAspect="1" noChangeArrowheads="1"/>
            </p:cNvSpPr>
            <p:nvPr>
              <p:custDataLst>
                <p:tags r:id="rId1"/>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Rectangle 5"/>
            <p:cNvSpPr>
              <a:spLocks noChangeAspect="1" noChangeArrowheads="1"/>
            </p:cNvSpPr>
            <p:nvPr>
              <p:custDataLst>
                <p:tags r:id="rId2"/>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AutoShape 6"/>
            <p:cNvSpPr>
              <a:spLocks noChangeAspect="1" noChangeArrowheads="1"/>
            </p:cNvSpPr>
            <p:nvPr>
              <p:custDataLst>
                <p:tags r:id="rId3"/>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WordArt 7"/>
            <p:cNvSpPr>
              <a:spLocks noChangeAspect="1"/>
            </p:cNvSpPr>
            <p:nvPr>
              <p:custDataLst>
                <p:tags r:id="rId4"/>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2" name="Text Box 8"/>
            <p:cNvSpPr txBox="1">
              <a:spLocks noChangeAspect="1"/>
            </p:cNvSpPr>
            <p:nvPr>
              <p:custDataLst>
                <p:tags r:id="rId5"/>
              </p:custDataLst>
            </p:nvPr>
          </p:nvSpPr>
          <p:spPr>
            <a:xfrm>
              <a:off x="5499" y="305"/>
              <a:ext cx="5888" cy="628"/>
            </a:xfrm>
            <a:prstGeom prst="rect">
              <a:avLst/>
            </a:prstGeom>
            <a:noFill/>
            <a:ln w="9525">
              <a:noFill/>
            </a:ln>
          </p:spPr>
          <p:txBody>
            <a:bodyPr wrap="none" anchor="ctr" anchorCtr="0">
              <a:spAutoFit/>
            </a:bodyPr>
            <a:p>
              <a:r>
                <a:rPr lang="zh-CN" altLang="en-US" dirty="0">
                  <a:latin typeface="黑体" panose="02010609060101010101" pitchFamily="2" charset="-122"/>
                </a:rPr>
                <a:t>测绘综合应用</a:t>
              </a:r>
              <a:r>
                <a:rPr lang="en-US" altLang="zh-CN" dirty="0">
                  <a:latin typeface="黑体" panose="02010609060101010101" pitchFamily="2" charset="-122"/>
                </a:rPr>
                <a:t>——</a:t>
              </a:r>
              <a:r>
                <a:rPr lang="zh-CN" altLang="en-US" dirty="0">
                  <a:latin typeface="黑体" panose="02010609060101010101" pitchFamily="2" charset="-122"/>
                </a:rPr>
                <a:t>机用虎钳测绘</a:t>
              </a:r>
              <a:endParaRPr lang="zh-CN" altLang="en-US" dirty="0">
                <a:latin typeface="黑体" panose="02010609060101010101" pitchFamily="2" charset="-122"/>
              </a:endParaRPr>
            </a:p>
          </p:txBody>
        </p:sp>
      </p:grpSp>
      <p:grpSp>
        <p:nvGrpSpPr>
          <p:cNvPr id="54274" name="Group 6"/>
          <p:cNvGrpSpPr/>
          <p:nvPr/>
        </p:nvGrpSpPr>
        <p:grpSpPr>
          <a:xfrm>
            <a:off x="4234757" y="1049973"/>
            <a:ext cx="3252474" cy="523240"/>
            <a:chOff x="-1832" y="110"/>
            <a:chExt cx="6327" cy="824"/>
          </a:xfrm>
        </p:grpSpPr>
        <p:sp>
          <p:nvSpPr>
            <p:cNvPr id="3" name="AutoShape 7"/>
            <p:cNvSpPr>
              <a:spLocks noChangeArrowheads="1"/>
            </p:cNvSpPr>
            <p:nvPr>
              <p:custDataLst>
                <p:tags r:id="rId6"/>
              </p:custDataLst>
            </p:nvPr>
          </p:nvSpPr>
          <p:spPr bwMode="auto">
            <a:xfrm>
              <a:off x="-1832" y="110"/>
              <a:ext cx="5740"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custDataLst>
                <p:tags r:id="rId7"/>
              </p:custDataLst>
            </p:nvPr>
          </p:nvSpPr>
          <p:spPr bwMode="auto">
            <a:xfrm>
              <a:off x="-1746" y="225"/>
              <a:ext cx="6241"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rPr>
                <a:t>画装配图</a:t>
              </a:r>
              <a:endParaRPr kumimoji="0" lang="zh-CN" altLang="en-US" b="1" kern="1200" cap="none" spc="0" normalizeH="0" baseline="0" noProof="0" dirty="0" smtClean="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147481886" name="图片 741"/>
          <p:cNvPicPr>
            <a:picLocks noChangeAspect="1"/>
          </p:cNvPicPr>
          <p:nvPr>
            <p:custDataLst>
              <p:tags r:id="rId8"/>
            </p:custDataLst>
          </p:nvPr>
        </p:nvPicPr>
        <p:blipFill>
          <a:blip r:embed="rId9"/>
          <a:stretch>
            <a:fillRect/>
          </a:stretch>
        </p:blipFill>
        <p:spPr>
          <a:xfrm>
            <a:off x="384175" y="1626235"/>
            <a:ext cx="6813550" cy="4678680"/>
          </a:xfrm>
          <a:prstGeom prst="rect">
            <a:avLst/>
          </a:prstGeom>
          <a:noFill/>
          <a:ln w="9525">
            <a:noFill/>
          </a:ln>
        </p:spPr>
      </p:pic>
      <p:sp>
        <p:nvSpPr>
          <p:cNvPr id="100" name="文本框 99"/>
          <p:cNvSpPr txBox="1"/>
          <p:nvPr/>
        </p:nvSpPr>
        <p:spPr>
          <a:xfrm>
            <a:off x="1403985" y="6357620"/>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pitchFamily="18" charset="0"/>
              </a:rPr>
              <a:t>8-5-12</a:t>
            </a:r>
            <a:r>
              <a:rPr lang="en-US" sz="1800">
                <a:latin typeface="宋体" panose="02010600030101010101" pitchFamily="2" charset="-122"/>
              </a:rPr>
              <a:t> </a:t>
            </a:r>
            <a:r>
              <a:rPr lang="zh-CN" sz="1800">
                <a:ea typeface="宋体" panose="02010600030101010101" pitchFamily="2" charset="-122"/>
              </a:rPr>
              <a:t>环、钉零件图</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6018" name="TextBox 3"/>
          <p:cNvSpPr txBox="1"/>
          <p:nvPr/>
        </p:nvSpPr>
        <p:spPr>
          <a:xfrm>
            <a:off x="3203575" y="5557838"/>
            <a:ext cx="2736850" cy="938212"/>
          </a:xfrm>
          <a:prstGeom prst="rect">
            <a:avLst/>
          </a:prstGeom>
          <a:noFill/>
          <a:ln w="9525">
            <a:noFill/>
          </a:ln>
        </p:spPr>
        <p:txBody>
          <a:bodyPr>
            <a:spAutoFit/>
          </a:bodyPr>
          <a:p>
            <a:pPr algn="ctr">
              <a:lnSpc>
                <a:spcPts val="3500"/>
              </a:lnSpc>
            </a:pPr>
            <a:r>
              <a:rPr lang="zh-CN" altLang="en-US" sz="3600" dirty="0">
                <a:solidFill>
                  <a:srgbClr val="000000"/>
                </a:solidFill>
                <a:latin typeface="微软雅黑" panose="020B0503020204020204" charset="-122"/>
                <a:ea typeface="微软雅黑" panose="020B0503020204020204" charset="-122"/>
              </a:rPr>
              <a:t>谢谢观看</a:t>
            </a:r>
            <a:endParaRPr lang="en-US" altLang="zh-CN" sz="3600" dirty="0">
              <a:solidFill>
                <a:srgbClr val="000000"/>
              </a:solidFill>
              <a:latin typeface="微软雅黑" panose="020B0503020204020204" charset="-122"/>
              <a:ea typeface="微软雅黑" panose="020B0503020204020204" charset="-122"/>
            </a:endParaRPr>
          </a:p>
          <a:p>
            <a:pPr algn="ctr">
              <a:lnSpc>
                <a:spcPts val="3500"/>
              </a:lnSpc>
            </a:pPr>
            <a:r>
              <a:rPr lang="en-US" altLang="zh-CN" dirty="0">
                <a:solidFill>
                  <a:srgbClr val="000000"/>
                </a:solidFill>
                <a:latin typeface="微软雅黑" panose="020B0503020204020204" charset="-122"/>
                <a:ea typeface="微软雅黑" panose="020B0503020204020204" charset="-122"/>
              </a:rPr>
              <a:t>THANKS</a:t>
            </a:r>
            <a:endParaRPr lang="zh-CN" altLang="en-US" dirty="0">
              <a:solidFill>
                <a:srgbClr val="00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fade">
                                      <p:cBhvr>
                                        <p:cTn id="7" dur="770" decel="100000"/>
                                        <p:tgtEl>
                                          <p:spTgt spid="86018"/>
                                        </p:tgtEl>
                                      </p:cBhvr>
                                    </p:animEffect>
                                    <p:animScale>
                                      <p:cBhvr>
                                        <p:cTn id="8" dur="770" decel="100000"/>
                                        <p:tgtEl>
                                          <p:spTgt spid="86018"/>
                                        </p:tgtEl>
                                      </p:cBhvr>
                                      <p:from x="10000" y="10000"/>
                                      <p:to x="200000" y="450000"/>
                                    </p:animScale>
                                    <p:animScale>
                                      <p:cBhvr>
                                        <p:cTn id="9" dur="1230" accel="100000" fill="hold">
                                          <p:stCondLst>
                                            <p:cond delay="770"/>
                                          </p:stCondLst>
                                        </p:cTn>
                                        <p:tgtEl>
                                          <p:spTgt spid="86018"/>
                                        </p:tgtEl>
                                      </p:cBhvr>
                                      <p:from x="200000" y="450000"/>
                                      <p:to x="100000" y="100000"/>
                                    </p:animScale>
                                    <p:set>
                                      <p:cBhvr>
                                        <p:cTn id="10" dur="770" fill="hold"/>
                                        <p:tgtEl>
                                          <p:spTgt spid="86018"/>
                                        </p:tgtEl>
                                        <p:attrNameLst>
                                          <p:attrName>ppt_x</p:attrName>
                                        </p:attrNameLst>
                                      </p:cBhvr>
                                      <p:to>
                                        <p:strVal val="(0.5)"/>
                                      </p:to>
                                    </p:set>
                                    <p:anim from="(0.5)" to="(#ppt_x)" calcmode="lin" valueType="num">
                                      <p:cBhvr>
                                        <p:cTn id="11" dur="1230" accel="100000" fill="hold">
                                          <p:stCondLst>
                                            <p:cond delay="770"/>
                                          </p:stCondLst>
                                        </p:cTn>
                                        <p:tgtEl>
                                          <p:spTgt spid="86018"/>
                                        </p:tgtEl>
                                        <p:attrNameLst>
                                          <p:attrName>ppt_x</p:attrName>
                                        </p:attrNameLst>
                                      </p:cBhvr>
                                    </p:anim>
                                    <p:set>
                                      <p:cBhvr>
                                        <p:cTn id="12" dur="770" fill="hold"/>
                                        <p:tgtEl>
                                          <p:spTgt spid="86018"/>
                                        </p:tgtEl>
                                        <p:attrNameLst>
                                          <p:attrName>ppt_y</p:attrName>
                                        </p:attrNameLst>
                                      </p:cBhvr>
                                      <p:to>
                                        <p:strVal val="(#ppt_y+0.4)"/>
                                      </p:to>
                                    </p:set>
                                    <p:anim from="(#ppt_y+0.4)" to="(#ppt_y)" calcmode="lin" valueType="num">
                                      <p:cBhvr>
                                        <p:cTn id="13" dur="1230" accel="100000" fill="hold">
                                          <p:stCondLst>
                                            <p:cond delay="770"/>
                                          </p:stCondLst>
                                        </p:cTn>
                                        <p:tgtEl>
                                          <p:spTgt spid="8601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2"/>
          <p:cNvGrpSpPr/>
          <p:nvPr/>
        </p:nvGrpSpPr>
        <p:grpSpPr>
          <a:xfrm>
            <a:off x="900113" y="1700213"/>
            <a:ext cx="7632700" cy="4321175"/>
            <a:chOff x="0" y="0"/>
            <a:chExt cx="10320" cy="6659"/>
          </a:xfrm>
        </p:grpSpPr>
        <p:sp>
          <p:nvSpPr>
            <p:cNvPr id="20485" name="AutoShape 13"/>
            <p:cNvSpPr/>
            <p:nvPr/>
          </p:nvSpPr>
          <p:spPr>
            <a:xfrm>
              <a:off x="0" y="0"/>
              <a:ext cx="10320" cy="6659"/>
            </a:xfrm>
            <a:prstGeom prst="foldedCorner">
              <a:avLst>
                <a:gd name="adj" fmla="val 12500"/>
              </a:avLst>
            </a:prstGeom>
            <a:solidFill>
              <a:srgbClr val="CCECFF"/>
            </a:solidFill>
            <a:ln w="9525" cap="flat" cmpd="sng">
              <a:solidFill>
                <a:srgbClr val="99CCFF"/>
              </a:solidFill>
              <a:prstDash val="solid"/>
              <a:headEnd type="none" w="med" len="med"/>
              <a:tailEnd type="none" w="med" len="med"/>
            </a:ln>
          </p:spPr>
          <p:txBody>
            <a:bodyPr lIns="180000" tIns="180000" rIns="180000" bIns="180000" anchor="ctr" anchorCtr="0"/>
            <a:p>
              <a:endParaRPr lang="zh-CN" altLang="en-US" dirty="0">
                <a:latin typeface="黑体" panose="02010609060101010101" pitchFamily="2" charset="-122"/>
              </a:endParaRPr>
            </a:p>
          </p:txBody>
        </p:sp>
        <p:sp>
          <p:nvSpPr>
            <p:cNvPr id="20486" name="Text Box 14"/>
            <p:cNvSpPr txBox="1"/>
            <p:nvPr/>
          </p:nvSpPr>
          <p:spPr>
            <a:xfrm>
              <a:off x="389" y="222"/>
              <a:ext cx="9638" cy="6062"/>
            </a:xfrm>
            <a:prstGeom prst="rect">
              <a:avLst/>
            </a:prstGeom>
            <a:noFill/>
            <a:ln w="9525">
              <a:noFill/>
            </a:ln>
          </p:spPr>
          <p:txBody>
            <a:bodyPr>
              <a:spAutoFit/>
            </a:bodyPr>
            <a:p>
              <a:pPr>
                <a:lnSpc>
                  <a:spcPct val="105000"/>
                </a:lnSpc>
              </a:pPr>
              <a:r>
                <a:rPr lang="zh-CN" altLang="en-US" b="1" dirty="0">
                  <a:latin typeface="黑体" panose="02010609060101010101" pitchFamily="2" charset="-122"/>
                </a:rPr>
                <a:t>   在测绘中要注意培养独立分析问题和解决问题的能力，且保质、保量、按时完成零部件测绘任务。 </a:t>
              </a:r>
              <a:endParaRPr lang="zh-CN" altLang="en-US" b="1" dirty="0">
                <a:latin typeface="黑体" panose="02010609060101010101" pitchFamily="2" charset="-122"/>
              </a:endParaRPr>
            </a:p>
            <a:p>
              <a:pPr>
                <a:lnSpc>
                  <a:spcPct val="105000"/>
                </a:lnSpc>
              </a:pPr>
              <a:r>
                <a:rPr lang="zh-CN" altLang="en-US" b="1" dirty="0">
                  <a:latin typeface="黑体" panose="02010609060101010101" pitchFamily="2" charset="-122"/>
                </a:rPr>
                <a:t>  （</a:t>
              </a:r>
              <a:r>
                <a:rPr lang="en-US" altLang="zh-CN" b="1" dirty="0">
                  <a:latin typeface="黑体" panose="02010609060101010101" pitchFamily="2" charset="-122"/>
                </a:rPr>
                <a:t>1</a:t>
              </a:r>
              <a:r>
                <a:rPr lang="zh-CN" altLang="en-US" b="1" dirty="0">
                  <a:latin typeface="黑体" panose="02010609060101010101" pitchFamily="2" charset="-122"/>
                </a:rPr>
                <a:t>）测绘前要认真阅读测绘指导书，明确测绘的目的、要求、内容、方法和步骤。</a:t>
              </a:r>
              <a:endParaRPr lang="zh-CN" altLang="en-US" b="1" dirty="0">
                <a:latin typeface="黑体" panose="02010609060101010101" pitchFamily="2" charset="-122"/>
              </a:endParaRPr>
            </a:p>
            <a:p>
              <a:pPr>
                <a:lnSpc>
                  <a:spcPct val="105000"/>
                </a:lnSpc>
              </a:pPr>
              <a:r>
                <a:rPr lang="zh-CN" altLang="en-US" b="1" dirty="0">
                  <a:latin typeface="黑体" panose="02010609060101010101" pitchFamily="2" charset="-122"/>
                </a:rPr>
                <a:t>  （</a:t>
              </a:r>
              <a:r>
                <a:rPr lang="en-US" altLang="zh-CN" b="1" dirty="0">
                  <a:latin typeface="黑体" panose="02010609060101010101" pitchFamily="2" charset="-122"/>
                </a:rPr>
                <a:t>2</a:t>
              </a:r>
              <a:r>
                <a:rPr lang="zh-CN" altLang="en-US" b="1" dirty="0">
                  <a:latin typeface="黑体" panose="02010609060101010101" pitchFamily="2" charset="-122"/>
                </a:rPr>
                <a:t>）认真复习与测绘有关的汽车制图相关内容，如视图表达、尺寸测量方法、标准件和通用件、零件图与装配图等。 </a:t>
              </a:r>
              <a:endParaRPr lang="zh-CN" altLang="en-US" b="1" dirty="0">
                <a:latin typeface="黑体" panose="02010609060101010101" pitchFamily="2" charset="-122"/>
              </a:endParaRPr>
            </a:p>
            <a:p>
              <a:pPr>
                <a:lnSpc>
                  <a:spcPct val="105000"/>
                </a:lnSpc>
              </a:pPr>
              <a:r>
                <a:rPr lang="zh-CN" altLang="en-US" b="1" dirty="0">
                  <a:latin typeface="黑体" panose="02010609060101010101" pitchFamily="2" charset="-122"/>
                </a:rPr>
                <a:t>  （</a:t>
              </a:r>
              <a:r>
                <a:rPr lang="en-US" altLang="zh-CN" b="1" dirty="0">
                  <a:latin typeface="黑体" panose="02010609060101010101" pitchFamily="2" charset="-122"/>
                </a:rPr>
                <a:t>3</a:t>
              </a:r>
              <a:r>
                <a:rPr lang="zh-CN" altLang="en-US" b="1" dirty="0">
                  <a:latin typeface="黑体" panose="02010609060101010101" pitchFamily="2" charset="-122"/>
                </a:rPr>
                <a:t>）做好准备工作，如拆装工具、测量工具、绘图工具、资料、手册、仪器用品等。</a:t>
              </a:r>
              <a:endParaRPr lang="zh-CN" altLang="en-US" b="1" dirty="0">
                <a:latin typeface="黑体" panose="02010609060101010101" pitchFamily="2" charset="-122"/>
              </a:endParaRPr>
            </a:p>
            <a:p>
              <a:pPr>
                <a:lnSpc>
                  <a:spcPct val="105000"/>
                </a:lnSpc>
              </a:pPr>
              <a:r>
                <a:rPr lang="zh-CN" altLang="en-US" b="1" dirty="0">
                  <a:latin typeface="黑体" panose="02010609060101010101" pitchFamily="2" charset="-122"/>
                </a:rPr>
                <a:t>  （</a:t>
              </a:r>
              <a:r>
                <a:rPr lang="en-US" altLang="zh-CN" b="1" dirty="0">
                  <a:latin typeface="黑体" panose="02010609060101010101" pitchFamily="2" charset="-122"/>
                </a:rPr>
                <a:t>4</a:t>
              </a:r>
              <a:r>
                <a:rPr lang="zh-CN" altLang="en-US" b="1" dirty="0">
                  <a:latin typeface="黑体" panose="02010609060101010101" pitchFamily="2" charset="-122"/>
                </a:rPr>
                <a:t>）应先对测绘对象的作用、结构、性能进行分析，考虑好拆卸和装配的方法和步骤。</a:t>
              </a:r>
              <a:endParaRPr lang="zh-CN" altLang="en-US" b="1" dirty="0">
                <a:latin typeface="黑体" panose="02010609060101010101" pitchFamily="2" charset="-122"/>
              </a:endParaRPr>
            </a:p>
            <a:p>
              <a:pPr>
                <a:lnSpc>
                  <a:spcPct val="105000"/>
                </a:lnSpc>
              </a:pPr>
              <a:r>
                <a:rPr lang="zh-CN" altLang="en-US" b="1" dirty="0">
                  <a:latin typeface="黑体" panose="02010609060101010101" pitchFamily="2" charset="-122"/>
                </a:rPr>
                <a:t>  （</a:t>
              </a:r>
              <a:r>
                <a:rPr lang="en-US" altLang="zh-CN" b="1" dirty="0">
                  <a:latin typeface="黑体" panose="02010609060101010101" pitchFamily="2" charset="-122"/>
                </a:rPr>
                <a:t>5</a:t>
              </a:r>
              <a:r>
                <a:rPr lang="zh-CN" altLang="en-US" b="1" dirty="0">
                  <a:latin typeface="黑体" panose="02010609060101010101" pitchFamily="2" charset="-122"/>
                </a:rPr>
                <a:t>）测绘零件时，除弄清每一个零件的形状、结构、大小外，还要弄清零件间的相互关系，以便确定技术要求。</a:t>
              </a:r>
              <a:endParaRPr lang="zh-CN" altLang="en-US" b="1" dirty="0">
                <a:latin typeface="黑体" panose="02010609060101010101" pitchFamily="2" charset="-122"/>
              </a:endParaRPr>
            </a:p>
          </p:txBody>
        </p:sp>
      </p:grpSp>
      <p:sp>
        <p:nvSpPr>
          <p:cNvPr id="18434" name="Rectangle 2"/>
          <p:cNvSpPr/>
          <p:nvPr>
            <p:custDataLst>
              <p:tags r:id="rId1"/>
            </p:custDataLst>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一、零部件测绘概述</a:t>
            </a:r>
            <a:endParaRPr lang="zh-CN" altLang="zh-CN" sz="2400" dirty="0">
              <a:solidFill>
                <a:srgbClr val="0000FF"/>
              </a:solidFill>
              <a:latin typeface="黑体" panose="02010609060101010101" pitchFamily="2" charset="-122"/>
            </a:endParaRPr>
          </a:p>
        </p:txBody>
      </p:sp>
      <p:grpSp>
        <p:nvGrpSpPr>
          <p:cNvPr id="3" name="Group 6"/>
          <p:cNvGrpSpPr/>
          <p:nvPr/>
        </p:nvGrpSpPr>
        <p:grpSpPr bwMode="auto">
          <a:xfrm>
            <a:off x="5148039" y="918133"/>
            <a:ext cx="2921174" cy="555229"/>
            <a:chOff x="0" y="116"/>
            <a:chExt cx="6950" cy="787"/>
          </a:xfrm>
          <a:solidFill>
            <a:schemeClr val="tx2">
              <a:lumMod val="40000"/>
              <a:lumOff val="60000"/>
            </a:schemeClr>
          </a:solidFill>
        </p:grpSpPr>
        <p:sp>
          <p:nvSpPr>
            <p:cNvPr id="10" name="AutoShape 7"/>
            <p:cNvSpPr>
              <a:spLocks noChangeArrowheads="1"/>
            </p:cNvSpPr>
            <p:nvPr>
              <p:custDataLst>
                <p:tags r:id="rId2"/>
              </p:custDataLst>
            </p:nvPr>
          </p:nvSpPr>
          <p:spPr bwMode="auto">
            <a:xfrm>
              <a:off x="0" y="116"/>
              <a:ext cx="6950"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3"/>
              </p:custDataLst>
            </p:nvPr>
          </p:nvSpPr>
          <p:spPr bwMode="auto">
            <a:xfrm>
              <a:off x="162" y="225"/>
              <a:ext cx="6543"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4.</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零部件测绘的要求</a:t>
              </a:r>
              <a:endPar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grpSp>
        <p:nvGrpSpPr>
          <p:cNvPr id="4" name="组合 3"/>
          <p:cNvGrpSpPr/>
          <p:nvPr/>
        </p:nvGrpSpPr>
        <p:grpSpPr>
          <a:xfrm>
            <a:off x="1548130" y="50165"/>
            <a:ext cx="6047740" cy="586740"/>
            <a:chOff x="2438" y="79"/>
            <a:chExt cx="9524" cy="924"/>
          </a:xfrm>
        </p:grpSpPr>
        <p:sp>
          <p:nvSpPr>
            <p:cNvPr id="51" name="Rectangle 4"/>
            <p:cNvSpPr>
              <a:spLocks noChangeAspect="1" noChangeArrowheads="1"/>
            </p:cNvSpPr>
            <p:nvPr>
              <p:custDataLst>
                <p:tags r:id="rId4"/>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7"/>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8"/>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12"/>
          <p:cNvGrpSpPr/>
          <p:nvPr/>
        </p:nvGrpSpPr>
        <p:grpSpPr>
          <a:xfrm>
            <a:off x="900113" y="1700213"/>
            <a:ext cx="7488237" cy="4321175"/>
            <a:chOff x="0" y="0"/>
            <a:chExt cx="10320" cy="6659"/>
          </a:xfrm>
        </p:grpSpPr>
        <p:sp>
          <p:nvSpPr>
            <p:cNvPr id="21509" name="AutoShape 13"/>
            <p:cNvSpPr/>
            <p:nvPr/>
          </p:nvSpPr>
          <p:spPr>
            <a:xfrm>
              <a:off x="0" y="0"/>
              <a:ext cx="10320" cy="6659"/>
            </a:xfrm>
            <a:prstGeom prst="foldedCorner">
              <a:avLst>
                <a:gd name="adj" fmla="val 12500"/>
              </a:avLst>
            </a:prstGeom>
            <a:solidFill>
              <a:srgbClr val="CCECFF"/>
            </a:solidFill>
            <a:ln w="9525" cap="flat" cmpd="sng">
              <a:solidFill>
                <a:srgbClr val="99CCFF"/>
              </a:solidFill>
              <a:prstDash val="solid"/>
              <a:headEnd type="none" w="med" len="med"/>
              <a:tailEnd type="none" w="med" len="med"/>
            </a:ln>
          </p:spPr>
          <p:txBody>
            <a:bodyPr lIns="180000" tIns="180000" rIns="180000" bIns="180000" anchor="ctr" anchorCtr="0"/>
            <a:p>
              <a:endParaRPr lang="zh-CN" altLang="en-US" dirty="0">
                <a:latin typeface="黑体" panose="02010609060101010101" pitchFamily="2" charset="-122"/>
              </a:endParaRPr>
            </a:p>
          </p:txBody>
        </p:sp>
        <p:sp>
          <p:nvSpPr>
            <p:cNvPr id="21510" name="Text Box 14"/>
            <p:cNvSpPr txBox="1"/>
            <p:nvPr/>
          </p:nvSpPr>
          <p:spPr>
            <a:xfrm>
              <a:off x="389" y="222"/>
              <a:ext cx="9638" cy="6119"/>
            </a:xfrm>
            <a:prstGeom prst="rect">
              <a:avLst/>
            </a:prstGeom>
            <a:noFill/>
            <a:ln w="9525">
              <a:noFill/>
            </a:ln>
          </p:spPr>
          <p:txBody>
            <a:bodyPr>
              <a:spAutoFit/>
            </a:bodyPr>
            <a:p>
              <a:pPr>
                <a:lnSpc>
                  <a:spcPct val="105000"/>
                </a:lnSpc>
              </a:pPr>
              <a:r>
                <a:rPr lang="zh-CN" altLang="en-US" b="1" dirty="0">
                  <a:latin typeface="黑体" panose="02010609060101010101" pitchFamily="2" charset="-122"/>
                </a:rPr>
                <a:t>   （</a:t>
              </a:r>
              <a:r>
                <a:rPr lang="en-US" altLang="zh-CN" b="1" dirty="0">
                  <a:latin typeface="黑体" panose="02010609060101010101" pitchFamily="2" charset="-122"/>
                </a:rPr>
                <a:t>6</a:t>
              </a:r>
              <a:r>
                <a:rPr lang="zh-CN" altLang="en-US" b="1" dirty="0">
                  <a:latin typeface="黑体" panose="02010609060101010101" pitchFamily="2" charset="-122"/>
                </a:rPr>
                <a:t>）在测绘过程中，应将所学知识进行综合分析和应用，认真绘图，保证图纸质量。做到视图表达正确、尺寸标注完整合理，要求整个图面符合机械制图国家标准的有关规定。画出来的图样应投影正确，视图表达得当；尺寸标注应做到正确、完整、清晰、合理；注写必要的技术要求，包括表面粗糙度、尺寸公差、形位公差以及文字说明，对于标准件、通用件以及与其有关的零部件其尺寸及结构应查阅国家标准确定。 </a:t>
              </a:r>
              <a:endParaRPr lang="zh-CN" altLang="en-US" b="1" dirty="0">
                <a:latin typeface="黑体" panose="02010609060101010101" pitchFamily="2" charset="-122"/>
              </a:endParaRPr>
            </a:p>
            <a:p>
              <a:pPr>
                <a:lnSpc>
                  <a:spcPct val="105000"/>
                </a:lnSpc>
              </a:pPr>
              <a:r>
                <a:rPr lang="zh-CN" altLang="en-US" b="1" dirty="0">
                  <a:latin typeface="黑体" panose="02010609060101010101" pitchFamily="2" charset="-122"/>
                </a:rPr>
                <a:t>   （</a:t>
              </a:r>
              <a:r>
                <a:rPr lang="en-US" altLang="zh-CN" b="1" dirty="0">
                  <a:latin typeface="黑体" panose="02010609060101010101" pitchFamily="2" charset="-122"/>
                </a:rPr>
                <a:t>7</a:t>
              </a:r>
              <a:r>
                <a:rPr lang="zh-CN" altLang="en-US" b="1" dirty="0">
                  <a:latin typeface="黑体" panose="02010609060101010101" pitchFamily="2" charset="-122"/>
                </a:rPr>
                <a:t>）在测绘中要独立思考，有错必改，不能不求甚解、照抄照搬，培养严谨细致、一丝不苟的工作作风。</a:t>
              </a:r>
              <a:endParaRPr lang="zh-CN" altLang="en-US" b="1" dirty="0">
                <a:latin typeface="黑体" panose="02010609060101010101" pitchFamily="2" charset="-122"/>
              </a:endParaRPr>
            </a:p>
            <a:p>
              <a:pPr>
                <a:lnSpc>
                  <a:spcPct val="105000"/>
                </a:lnSpc>
              </a:pPr>
              <a:r>
                <a:rPr lang="zh-CN" altLang="en-US" b="1" dirty="0">
                  <a:latin typeface="黑体" panose="02010609060101010101" pitchFamily="2" charset="-122"/>
                </a:rPr>
                <a:t>   （</a:t>
              </a:r>
              <a:r>
                <a:rPr lang="en-US" altLang="zh-CN" b="1" dirty="0">
                  <a:latin typeface="黑体" panose="02010609060101010101" pitchFamily="2" charset="-122"/>
                </a:rPr>
                <a:t>8</a:t>
              </a:r>
              <a:r>
                <a:rPr lang="zh-CN" altLang="en-US" b="1" dirty="0">
                  <a:latin typeface="黑体" panose="02010609060101010101" pitchFamily="2" charset="-122"/>
                </a:rPr>
                <a:t>）参照相关习题集实训内容安排好进度，按预定计划认真完成各阶段任务。</a:t>
              </a:r>
              <a:endParaRPr lang="zh-CN" altLang="en-US" b="1" dirty="0">
                <a:latin typeface="黑体" panose="02010609060101010101" pitchFamily="2" charset="-122"/>
              </a:endParaRPr>
            </a:p>
          </p:txBody>
        </p:sp>
      </p:grpSp>
      <p:sp>
        <p:nvSpPr>
          <p:cNvPr id="18434" name="Rectangle 2"/>
          <p:cNvSpPr/>
          <p:nvPr>
            <p:custDataLst>
              <p:tags r:id="rId1"/>
            </p:custDataLst>
          </p:nvPr>
        </p:nvSpPr>
        <p:spPr>
          <a:xfrm>
            <a:off x="0" y="714375"/>
            <a:ext cx="30591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一、零部件测绘概述</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548130" y="50165"/>
            <a:ext cx="6047740" cy="586740"/>
            <a:chOff x="2438" y="79"/>
            <a:chExt cx="9524" cy="924"/>
          </a:xfrm>
        </p:grpSpPr>
        <p:sp>
          <p:nvSpPr>
            <p:cNvPr id="51" name="Rectangle 4"/>
            <p:cNvSpPr>
              <a:spLocks noChangeAspect="1" noChangeArrowheads="1"/>
            </p:cNvSpPr>
            <p:nvPr>
              <p:custDataLst>
                <p:tags r:id="rId2"/>
              </p:custDataLst>
            </p:nvPr>
          </p:nvSpPr>
          <p:spPr bwMode="auto">
            <a:xfrm rot="10800000">
              <a:off x="2438" y="129"/>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470" y="139"/>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438" y="79"/>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1" name="WordArt 7"/>
            <p:cNvSpPr>
              <a:spLocks noChangeAspect="1"/>
            </p:cNvSpPr>
            <p:nvPr>
              <p:custDataLst>
                <p:tags r:id="rId5"/>
              </p:custDataLst>
            </p:nvPr>
          </p:nvSpPr>
          <p:spPr>
            <a:xfrm>
              <a:off x="2770" y="304"/>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2" name="Text Box 8"/>
            <p:cNvSpPr txBox="1">
              <a:spLocks noChangeAspect="1"/>
            </p:cNvSpPr>
            <p:nvPr>
              <p:custDataLst>
                <p:tags r:id="rId6"/>
              </p:custDataLst>
            </p:nvPr>
          </p:nvSpPr>
          <p:spPr>
            <a:xfrm>
              <a:off x="5304" y="305"/>
              <a:ext cx="30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零部件测绘基础</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BEAUTIFY_FLAG" val=""/>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BEAUTIFY_FLAG" val=""/>
</p:tagLst>
</file>

<file path=ppt/tags/tag487.xml><?xml version="1.0" encoding="utf-8"?>
<p:tagLst xmlns:p="http://schemas.openxmlformats.org/presentationml/2006/main">
  <p:tag name="KSO_WM_BEAUTIFY_FLAG" val=""/>
</p:tagLst>
</file>

<file path=ppt/tags/tag488.xml><?xml version="1.0" encoding="utf-8"?>
<p:tagLst xmlns:p="http://schemas.openxmlformats.org/presentationml/2006/main">
  <p:tag name="KSO_WM_BEAUTIFY_FLAG" val=""/>
</p:tagLst>
</file>

<file path=ppt/tags/tag489.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BEAUTIFY_FLAG" val=""/>
</p:tagLst>
</file>

<file path=ppt/tags/tag491.xml><?xml version="1.0" encoding="utf-8"?>
<p:tagLst xmlns:p="http://schemas.openxmlformats.org/presentationml/2006/main">
  <p:tag name="KSO_WM_BEAUTIFY_FLAG" val=""/>
</p:tagLst>
</file>

<file path=ppt/tags/tag492.xml><?xml version="1.0" encoding="utf-8"?>
<p:tagLst xmlns:p="http://schemas.openxmlformats.org/presentationml/2006/main">
  <p:tag name="KSO_WM_BEAUTIFY_FLAG" val=""/>
</p:tagLst>
</file>

<file path=ppt/tags/tag493.xml><?xml version="1.0" encoding="utf-8"?>
<p:tagLst xmlns:p="http://schemas.openxmlformats.org/presentationml/2006/main">
  <p:tag name="KSO_WM_BEAUTIFY_FLAG" val=""/>
</p:tagLst>
</file>

<file path=ppt/tags/tag494.xml><?xml version="1.0" encoding="utf-8"?>
<p:tagLst xmlns:p="http://schemas.openxmlformats.org/presentationml/2006/main">
  <p:tag name="KSO_WM_BEAUTIFY_FLAG" val=""/>
</p:tagLst>
</file>

<file path=ppt/tags/tag495.xml><?xml version="1.0" encoding="utf-8"?>
<p:tagLst xmlns:p="http://schemas.openxmlformats.org/presentationml/2006/main">
  <p:tag name="KSO_WM_BEAUTIFY_FLAG" val=""/>
</p:tagLst>
</file>

<file path=ppt/tags/tag496.xml><?xml version="1.0" encoding="utf-8"?>
<p:tagLst xmlns:p="http://schemas.openxmlformats.org/presentationml/2006/main">
  <p:tag name="KSO_WM_BEAUTIFY_FLAG" val=""/>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BEAUTIFY_FLAG" val=""/>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BEAUTIFY_FLAG" val=""/>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BEAUTIFY_FLAG" val=""/>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BEAUTIFY_FLAG" val=""/>
</p:tagLst>
</file>

<file path=ppt/tags/tag507.xml><?xml version="1.0" encoding="utf-8"?>
<p:tagLst xmlns:p="http://schemas.openxmlformats.org/presentationml/2006/main">
  <p:tag name="KSO_WPP_MARK_KEY" val="5fe3c999-a12d-409b-a976-69be702cbfc5"/>
  <p:tag name="COMMONDATA" val="eyJoZGlkIjoiMzA4ODliZWYwNzU2MDNlZjJkNTYwYmYzZmUyNjMzMjkifQ=="/>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7757</Words>
  <Application>WPS 演示</Application>
  <PresentationFormat/>
  <Paragraphs>838</Paragraphs>
  <Slides>78</Slides>
  <Notes>0</Notes>
  <HiddenSlides>0</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78</vt:i4>
      </vt:variant>
    </vt:vector>
  </HeadingPairs>
  <TitlesOfParts>
    <vt:vector size="96" baseType="lpstr">
      <vt:lpstr>Arial</vt:lpstr>
      <vt:lpstr>宋体</vt:lpstr>
      <vt:lpstr>Wingdings</vt:lpstr>
      <vt:lpstr>黑体</vt:lpstr>
      <vt:lpstr>Calibri</vt:lpstr>
      <vt:lpstr>方正大黑简体</vt:lpstr>
      <vt:lpstr>Times New Roman</vt:lpstr>
      <vt:lpstr>Gulim</vt:lpstr>
      <vt:lpstr>微软雅黑</vt:lpstr>
      <vt:lpstr>Arial Unicode MS</vt:lpstr>
      <vt:lpstr>Verdana</vt:lpstr>
      <vt:lpstr>Malgun Gothic</vt:lpstr>
      <vt:lpstr>HY헤드라인M</vt:lpstr>
      <vt:lpstr>Segoe Print</vt:lpstr>
      <vt:lpstr>Office 主题​​</vt:lpstr>
      <vt:lpstr>自定义设计方案</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Frank</dc:creator>
  <cp:lastModifiedBy>dell</cp:lastModifiedBy>
  <cp:revision>542</cp:revision>
  <dcterms:created xsi:type="dcterms:W3CDTF">2011-08-18T05:58:00Z</dcterms:created>
  <dcterms:modified xsi:type="dcterms:W3CDTF">2023-04-24T02:33:10Z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2327A0FB18C14F27BCAED83992128AC4</vt:lpwstr>
  </property>
</Properties>
</file>