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  <p:sldMasterId id="2147483792" r:id="rId14"/>
    <p:sldMasterId id="2147483804" r:id="rId15"/>
    <p:sldMasterId id="2147483816" r:id="rId16"/>
  </p:sldMasterIdLst>
  <p:notesMasterIdLst>
    <p:notesMasterId r:id="rId82"/>
  </p:notesMasterIdLst>
  <p:sldIdLst>
    <p:sldId id="503" r:id="rId17"/>
    <p:sldId id="258" r:id="rId18"/>
    <p:sldId id="505" r:id="rId19"/>
    <p:sldId id="578" r:id="rId20"/>
    <p:sldId id="278" r:id="rId21"/>
    <p:sldId id="438" r:id="rId22"/>
    <p:sldId id="440" r:id="rId23"/>
    <p:sldId id="442" r:id="rId24"/>
    <p:sldId id="579" r:id="rId25"/>
    <p:sldId id="580" r:id="rId26"/>
    <p:sldId id="581" r:id="rId27"/>
    <p:sldId id="582" r:id="rId28"/>
    <p:sldId id="583" r:id="rId29"/>
    <p:sldId id="584" r:id="rId30"/>
    <p:sldId id="585" r:id="rId31"/>
    <p:sldId id="598" r:id="rId32"/>
    <p:sldId id="599" r:id="rId33"/>
    <p:sldId id="600" r:id="rId34"/>
    <p:sldId id="601" r:id="rId35"/>
    <p:sldId id="602" r:id="rId36"/>
    <p:sldId id="603" r:id="rId37"/>
    <p:sldId id="604" r:id="rId38"/>
    <p:sldId id="605" r:id="rId39"/>
    <p:sldId id="587" r:id="rId40"/>
    <p:sldId id="588" r:id="rId41"/>
    <p:sldId id="589" r:id="rId42"/>
    <p:sldId id="590" r:id="rId43"/>
    <p:sldId id="591" r:id="rId44"/>
    <p:sldId id="592" r:id="rId45"/>
    <p:sldId id="593" r:id="rId46"/>
    <p:sldId id="594" r:id="rId47"/>
    <p:sldId id="595" r:id="rId48"/>
    <p:sldId id="596" r:id="rId49"/>
    <p:sldId id="597" r:id="rId50"/>
    <p:sldId id="443" r:id="rId51"/>
    <p:sldId id="444" r:id="rId52"/>
    <p:sldId id="656" r:id="rId53"/>
    <p:sldId id="657" r:id="rId54"/>
    <p:sldId id="452" r:id="rId55"/>
    <p:sldId id="455" r:id="rId56"/>
    <p:sldId id="456" r:id="rId57"/>
    <p:sldId id="658" r:id="rId58"/>
    <p:sldId id="659" r:id="rId59"/>
    <p:sldId id="660" r:id="rId60"/>
    <p:sldId id="465" r:id="rId61"/>
    <p:sldId id="461" r:id="rId62"/>
    <p:sldId id="462" r:id="rId63"/>
    <p:sldId id="463" r:id="rId64"/>
    <p:sldId id="466" r:id="rId65"/>
    <p:sldId id="468" r:id="rId66"/>
    <p:sldId id="488" r:id="rId67"/>
    <p:sldId id="489" r:id="rId68"/>
    <p:sldId id="491" r:id="rId69"/>
    <p:sldId id="492" r:id="rId70"/>
    <p:sldId id="510" r:id="rId71"/>
    <p:sldId id="661" r:id="rId72"/>
    <p:sldId id="493" r:id="rId73"/>
    <p:sldId id="662" r:id="rId74"/>
    <p:sldId id="663" r:id="rId75"/>
    <p:sldId id="664" r:id="rId76"/>
    <p:sldId id="665" r:id="rId77"/>
    <p:sldId id="666" r:id="rId78"/>
    <p:sldId id="667" r:id="rId79"/>
    <p:sldId id="668" r:id="rId80"/>
    <p:sldId id="504" r:id="rId81"/>
  </p:sldIdLst>
  <p:sldSz cx="9144000" cy="6858000" type="screen4x3"/>
  <p:notesSz cx="6858000" cy="9144000"/>
  <p:custDataLst>
    <p:tags r:id="rId8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FFFF"/>
    <a:srgbClr val="CCFF99"/>
    <a:srgbClr val="CCFFCC"/>
    <a:srgbClr val="00FFFF"/>
    <a:srgbClr val="CC3300"/>
    <a:srgbClr val="CC00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57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6" Type="http://schemas.openxmlformats.org/officeDocument/2006/relationships/tags" Target="tags/tag280.xml"/><Relationship Id="rId85" Type="http://schemas.openxmlformats.org/officeDocument/2006/relationships/tableStyles" Target="tableStyles.xml"/><Relationship Id="rId84" Type="http://schemas.openxmlformats.org/officeDocument/2006/relationships/viewProps" Target="viewProps.xml"/><Relationship Id="rId83" Type="http://schemas.openxmlformats.org/officeDocument/2006/relationships/presProps" Target="presProps.xml"/><Relationship Id="rId82" Type="http://schemas.openxmlformats.org/officeDocument/2006/relationships/notesMaster" Target="notesMasters/notesMaster1.xml"/><Relationship Id="rId81" Type="http://schemas.openxmlformats.org/officeDocument/2006/relationships/slide" Target="slides/slide65.xml"/><Relationship Id="rId80" Type="http://schemas.openxmlformats.org/officeDocument/2006/relationships/slide" Target="slides/slide64.xml"/><Relationship Id="rId8" Type="http://schemas.openxmlformats.org/officeDocument/2006/relationships/slideMaster" Target="slideMasters/slideMaster7.xml"/><Relationship Id="rId79" Type="http://schemas.openxmlformats.org/officeDocument/2006/relationships/slide" Target="slides/slide63.xml"/><Relationship Id="rId78" Type="http://schemas.openxmlformats.org/officeDocument/2006/relationships/slide" Target="slides/slide62.xml"/><Relationship Id="rId77" Type="http://schemas.openxmlformats.org/officeDocument/2006/relationships/slide" Target="slides/slide61.xml"/><Relationship Id="rId76" Type="http://schemas.openxmlformats.org/officeDocument/2006/relationships/slide" Target="slides/slide60.xml"/><Relationship Id="rId75" Type="http://schemas.openxmlformats.org/officeDocument/2006/relationships/slide" Target="slides/slide59.xml"/><Relationship Id="rId74" Type="http://schemas.openxmlformats.org/officeDocument/2006/relationships/slide" Target="slides/slide58.xml"/><Relationship Id="rId73" Type="http://schemas.openxmlformats.org/officeDocument/2006/relationships/slide" Target="slides/slide57.xml"/><Relationship Id="rId72" Type="http://schemas.openxmlformats.org/officeDocument/2006/relationships/slide" Target="slides/slide56.xml"/><Relationship Id="rId71" Type="http://schemas.openxmlformats.org/officeDocument/2006/relationships/slide" Target="slides/slide55.xml"/><Relationship Id="rId70" Type="http://schemas.openxmlformats.org/officeDocument/2006/relationships/slide" Target="slides/slide54.xml"/><Relationship Id="rId7" Type="http://schemas.openxmlformats.org/officeDocument/2006/relationships/slideMaster" Target="slideMasters/slideMaster6.xml"/><Relationship Id="rId69" Type="http://schemas.openxmlformats.org/officeDocument/2006/relationships/slide" Target="slides/slide53.xml"/><Relationship Id="rId68" Type="http://schemas.openxmlformats.org/officeDocument/2006/relationships/slide" Target="slides/slide52.xml"/><Relationship Id="rId67" Type="http://schemas.openxmlformats.org/officeDocument/2006/relationships/slide" Target="slides/slide51.xml"/><Relationship Id="rId66" Type="http://schemas.openxmlformats.org/officeDocument/2006/relationships/slide" Target="slides/slide50.xml"/><Relationship Id="rId65" Type="http://schemas.openxmlformats.org/officeDocument/2006/relationships/slide" Target="slides/slide49.xml"/><Relationship Id="rId64" Type="http://schemas.openxmlformats.org/officeDocument/2006/relationships/slide" Target="slides/slide48.xml"/><Relationship Id="rId63" Type="http://schemas.openxmlformats.org/officeDocument/2006/relationships/slide" Target="slides/slide47.xml"/><Relationship Id="rId62" Type="http://schemas.openxmlformats.org/officeDocument/2006/relationships/slide" Target="slides/slide46.xml"/><Relationship Id="rId61" Type="http://schemas.openxmlformats.org/officeDocument/2006/relationships/slide" Target="slides/slide45.xml"/><Relationship Id="rId60" Type="http://schemas.openxmlformats.org/officeDocument/2006/relationships/slide" Target="slides/slide44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3.xml"/><Relationship Id="rId58" Type="http://schemas.openxmlformats.org/officeDocument/2006/relationships/slide" Target="slides/slide42.xml"/><Relationship Id="rId57" Type="http://schemas.openxmlformats.org/officeDocument/2006/relationships/slide" Target="slides/slide41.xml"/><Relationship Id="rId56" Type="http://schemas.openxmlformats.org/officeDocument/2006/relationships/slide" Target="slides/slide40.xml"/><Relationship Id="rId55" Type="http://schemas.openxmlformats.org/officeDocument/2006/relationships/slide" Target="slides/slide39.xml"/><Relationship Id="rId54" Type="http://schemas.openxmlformats.org/officeDocument/2006/relationships/slide" Target="slides/slide38.xml"/><Relationship Id="rId53" Type="http://schemas.openxmlformats.org/officeDocument/2006/relationships/slide" Target="slides/slide37.xml"/><Relationship Id="rId52" Type="http://schemas.openxmlformats.org/officeDocument/2006/relationships/slide" Target="slides/slide36.xml"/><Relationship Id="rId51" Type="http://schemas.openxmlformats.org/officeDocument/2006/relationships/slide" Target="slides/slide35.xml"/><Relationship Id="rId50" Type="http://schemas.openxmlformats.org/officeDocument/2006/relationships/slide" Target="slides/slide3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3.xml"/><Relationship Id="rId48" Type="http://schemas.openxmlformats.org/officeDocument/2006/relationships/slide" Target="slides/slide32.xml"/><Relationship Id="rId47" Type="http://schemas.openxmlformats.org/officeDocument/2006/relationships/slide" Target="slides/slide31.xml"/><Relationship Id="rId46" Type="http://schemas.openxmlformats.org/officeDocument/2006/relationships/slide" Target="slides/slide30.xml"/><Relationship Id="rId45" Type="http://schemas.openxmlformats.org/officeDocument/2006/relationships/slide" Target="slides/slide29.xml"/><Relationship Id="rId44" Type="http://schemas.openxmlformats.org/officeDocument/2006/relationships/slide" Target="slides/slide28.xml"/><Relationship Id="rId43" Type="http://schemas.openxmlformats.org/officeDocument/2006/relationships/slide" Target="slides/slide27.xml"/><Relationship Id="rId42" Type="http://schemas.openxmlformats.org/officeDocument/2006/relationships/slide" Target="slides/slide26.xml"/><Relationship Id="rId41" Type="http://schemas.openxmlformats.org/officeDocument/2006/relationships/slide" Target="slides/slide25.xml"/><Relationship Id="rId40" Type="http://schemas.openxmlformats.org/officeDocument/2006/relationships/slide" Target="slides/slide2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3.xml"/><Relationship Id="rId38" Type="http://schemas.openxmlformats.org/officeDocument/2006/relationships/slide" Target="slides/slide22.xml"/><Relationship Id="rId37" Type="http://schemas.openxmlformats.org/officeDocument/2006/relationships/slide" Target="slides/slide21.xml"/><Relationship Id="rId36" Type="http://schemas.openxmlformats.org/officeDocument/2006/relationships/slide" Target="slides/slide20.xml"/><Relationship Id="rId35" Type="http://schemas.openxmlformats.org/officeDocument/2006/relationships/slide" Target="slides/slide19.xml"/><Relationship Id="rId34" Type="http://schemas.openxmlformats.org/officeDocument/2006/relationships/slide" Target="slides/slide18.xml"/><Relationship Id="rId33" Type="http://schemas.openxmlformats.org/officeDocument/2006/relationships/slide" Target="slides/slide17.xml"/><Relationship Id="rId32" Type="http://schemas.openxmlformats.org/officeDocument/2006/relationships/slide" Target="slides/slide16.xml"/><Relationship Id="rId31" Type="http://schemas.openxmlformats.org/officeDocument/2006/relationships/slide" Target="slides/slide15.xml"/><Relationship Id="rId30" Type="http://schemas.openxmlformats.org/officeDocument/2006/relationships/slide" Target="slides/slide1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3.xml"/><Relationship Id="rId28" Type="http://schemas.openxmlformats.org/officeDocument/2006/relationships/slide" Target="slides/slide12.xml"/><Relationship Id="rId27" Type="http://schemas.openxmlformats.org/officeDocument/2006/relationships/slide" Target="slides/slide11.xml"/><Relationship Id="rId26" Type="http://schemas.openxmlformats.org/officeDocument/2006/relationships/slide" Target="slides/slide10.xml"/><Relationship Id="rId25" Type="http://schemas.openxmlformats.org/officeDocument/2006/relationships/slide" Target="slides/slide9.xml"/><Relationship Id="rId24" Type="http://schemas.openxmlformats.org/officeDocument/2006/relationships/slide" Target="slides/slide8.xml"/><Relationship Id="rId23" Type="http://schemas.openxmlformats.org/officeDocument/2006/relationships/slide" Target="slides/slide7.xml"/><Relationship Id="rId22" Type="http://schemas.openxmlformats.org/officeDocument/2006/relationships/slide" Target="slides/slide6.xml"/><Relationship Id="rId21" Type="http://schemas.openxmlformats.org/officeDocument/2006/relationships/slide" Target="slides/slide5.xml"/><Relationship Id="rId20" Type="http://schemas.openxmlformats.org/officeDocument/2006/relationships/slide" Target="slides/slide4.xml"/><Relationship Id="rId2" Type="http://schemas.openxmlformats.org/officeDocument/2006/relationships/theme" Target="theme/theme1.xml"/><Relationship Id="rId19" Type="http://schemas.openxmlformats.org/officeDocument/2006/relationships/slide" Target="slides/slide3.xml"/><Relationship Id="rId18" Type="http://schemas.openxmlformats.org/officeDocument/2006/relationships/slide" Target="slides/slide2.xml"/><Relationship Id="rId17" Type="http://schemas.openxmlformats.org/officeDocument/2006/relationships/slide" Target="slides/slide1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36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536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fld id="{BB962C8B-B14F-4D97-AF65-F5344CB8AC3E}" type="datetimeFigureOut">
              <a:rPr lang="zh-CN" altLang="en-US" sz="1200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5364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1536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536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536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2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2" Type="http://schemas.openxmlformats.org/officeDocument/2006/relationships/theme" Target="../theme/theme10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2" Type="http://schemas.openxmlformats.org/officeDocument/2006/relationships/theme" Target="../theme/theme11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2" Type="http://schemas.openxmlformats.org/officeDocument/2006/relationships/theme" Target="../theme/theme12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34.xml"/><Relationship Id="rId12" Type="http://schemas.openxmlformats.org/officeDocument/2006/relationships/theme" Target="../theme/theme13.xml"/><Relationship Id="rId11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33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2.xml"/><Relationship Id="rId8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7.xml"/><Relationship Id="rId3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45.xml"/><Relationship Id="rId12" Type="http://schemas.openxmlformats.org/officeDocument/2006/relationships/theme" Target="../theme/theme14.xml"/><Relationship Id="rId11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3.xml"/><Relationship Id="rId1" Type="http://schemas.openxmlformats.org/officeDocument/2006/relationships/slideLayout" Target="../slideLayouts/slideLayout144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3.xml"/><Relationship Id="rId8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7.xml"/><Relationship Id="rId2" Type="http://schemas.openxmlformats.org/officeDocument/2006/relationships/slideLayout" Target="../slideLayouts/slideLayout156.xml"/><Relationship Id="rId13" Type="http://schemas.openxmlformats.org/officeDocument/2006/relationships/theme" Target="../theme/theme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55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4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4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1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024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024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126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26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126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127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29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9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229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229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331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331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331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4340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434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434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/>
            </a:fld>
            <a:endParaRPr lang="zh-CN" altLang="en-US" dirty="0"/>
          </a:p>
        </p:txBody>
      </p:sp>
      <p:sp>
        <p:nvSpPr>
          <p:cNvPr id="307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307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100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10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410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12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12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512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14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14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615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17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17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717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19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19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819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219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220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22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922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黑体" panose="02010609060101010101" pitchFamily="2" charset="-122"/>
              </a:rPr>
            </a:fld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random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黑体" panose="02010609060101010101" pitchFamily="2" charset="-122"/>
          <a:ea typeface="黑体" panose="0201060906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6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1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1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0" Type="http://schemas.openxmlformats.org/officeDocument/2006/relationships/slideLayout" Target="../slideLayouts/slideLayout161.xml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1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1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image" Target="../media/image79.pn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0.wmf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81.wmf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image" Target="../media/image82.png"/><Relationship Id="rId1" Type="http://schemas.openxmlformats.org/officeDocument/2006/relationships/tags" Target="../tags/tag15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image" Target="../media/image84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image" Target="../media/image87.png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image" Target="../media/image87.png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91.xml"/><Relationship Id="rId7" Type="http://schemas.openxmlformats.org/officeDocument/2006/relationships/tags" Target="../tags/tag190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97.xml"/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image" Target="../media/image99.png"/><Relationship Id="rId1" Type="http://schemas.openxmlformats.org/officeDocument/2006/relationships/image" Target="../media/image9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image" Target="../media/image105.png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04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image" Target="../media/image106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image" Target="../media/image107.png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tags" Target="../tags/tag228.xml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0.png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Relationship Id="rId3" Type="http://schemas.openxmlformats.org/officeDocument/2006/relationships/tags" Target="../tags/tag236.xml"/><Relationship Id="rId2" Type="http://schemas.openxmlformats.org/officeDocument/2006/relationships/image" Target="../media/image109.png"/><Relationship Id="rId1" Type="http://schemas.openxmlformats.org/officeDocument/2006/relationships/image" Target="../media/image108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11.png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" Type="http://schemas.openxmlformats.org/officeDocument/2006/relationships/image" Target="../media/image109.png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3.png"/><Relationship Id="rId8" Type="http://schemas.openxmlformats.org/officeDocument/2006/relationships/tags" Target="../tags/tag251.xml"/><Relationship Id="rId7" Type="http://schemas.openxmlformats.org/officeDocument/2006/relationships/image" Target="../media/image112.png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14.png"/><Relationship Id="rId10" Type="http://schemas.openxmlformats.org/officeDocument/2006/relationships/tags" Target="../tags/tag252.xml"/><Relationship Id="rId1" Type="http://schemas.openxmlformats.org/officeDocument/2006/relationships/image" Target="../media/image10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9.pn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8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5.wmf"/><Relationship Id="rId7" Type="http://schemas.openxmlformats.org/officeDocument/2006/relationships/oleObject" Target="../embeddings/oleObject1.bin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09.png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5.wmf"/><Relationship Id="rId7" Type="http://schemas.openxmlformats.org/officeDocument/2006/relationships/oleObject" Target="../embeddings/oleObject2.bin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0" Type="http://schemas.openxmlformats.org/officeDocument/2006/relationships/vmlDrawing" Target="../drawings/vmlDrawing2.vml"/><Relationship Id="rId1" Type="http://schemas.openxmlformats.org/officeDocument/2006/relationships/image" Target="../media/image109.png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7.png"/><Relationship Id="rId8" Type="http://schemas.openxmlformats.org/officeDocument/2006/relationships/tags" Target="../tags/tag268.xml"/><Relationship Id="rId7" Type="http://schemas.openxmlformats.org/officeDocument/2006/relationships/image" Target="../media/image116.png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09.png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9.png"/><Relationship Id="rId8" Type="http://schemas.openxmlformats.org/officeDocument/2006/relationships/tags" Target="../tags/tag274.xml"/><Relationship Id="rId7" Type="http://schemas.openxmlformats.org/officeDocument/2006/relationships/image" Target="../media/image118.png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09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0.png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image" Target="../media/image10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6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image" Target="../media/image11.png"/><Relationship Id="rId7" Type="http://schemas.openxmlformats.org/officeDocument/2006/relationships/tags" Target="../tags/tag28.xml"/><Relationship Id="rId6" Type="http://schemas.openxmlformats.org/officeDocument/2006/relationships/image" Target="../media/image10.png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1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6" name="TextBox 3"/>
          <p:cNvPicPr/>
          <p:nvPr/>
        </p:nvPicPr>
        <p:blipFill>
          <a:blip r:embed="rId2"/>
          <a:stretch>
            <a:fillRect/>
          </a:stretch>
        </p:blipFill>
        <p:spPr>
          <a:xfrm>
            <a:off x="-6350" y="5327650"/>
            <a:ext cx="9156700" cy="135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70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2771" name="AutoShape 7"/>
            <p:cNvSpPr/>
            <p:nvPr/>
          </p:nvSpPr>
          <p:spPr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pic>
          <p:nvPicPr>
            <p:cNvPr id="32772" name="Text 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6" y="144"/>
              <a:ext cx="5303" cy="77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2773" name="矩形 2"/>
          <p:cNvGrpSpPr/>
          <p:nvPr/>
        </p:nvGrpSpPr>
        <p:grpSpPr>
          <a:xfrm>
            <a:off x="133350" y="1566863"/>
            <a:ext cx="8834438" cy="1798637"/>
            <a:chOff x="0" y="0"/>
            <a:chExt cx="5565" cy="1133"/>
          </a:xfrm>
        </p:grpSpPr>
        <p:pic>
          <p:nvPicPr>
            <p:cNvPr id="32774" name="矩形 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565" cy="11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5" name="文本框 32774"/>
            <p:cNvSpPr txBox="1"/>
            <p:nvPr/>
          </p:nvSpPr>
          <p:spPr>
            <a:xfrm>
              <a:off x="120" y="84"/>
              <a:ext cx="5370" cy="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绘图时所用的比例应根据图样的用途与被绘对象的复杂程度来选取。为了看图方便，建议尽量按照工件的实际大小画图，即</a:t>
              </a:r>
              <a:r>
                <a:rPr lang="en-US" altLang="zh-CN" dirty="0"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latin typeface="黑体" panose="02010609060101010101" pitchFamily="2" charset="-122"/>
                </a:rPr>
                <a:t>∶</a:t>
              </a:r>
              <a:r>
                <a:rPr lang="en-US" altLang="zh-CN" dirty="0"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latin typeface="黑体" panose="02010609060101010101" pitchFamily="2" charset="-122"/>
                </a:rPr>
                <a:t>比例。若工件太大或太小，则应采用缩小或放大比例画图，并应优先用表</a:t>
              </a:r>
              <a:r>
                <a:rPr lang="en-US" altLang="zh-CN" dirty="0">
                  <a:latin typeface="黑体" panose="02010609060101010101" pitchFamily="2" charset="-122"/>
                </a:rPr>
                <a:t>1-5</a:t>
              </a:r>
              <a:r>
                <a:rPr lang="zh-CN" altLang="en-US" dirty="0">
                  <a:latin typeface="黑体" panose="02010609060101010101" pitchFamily="2" charset="-122"/>
                </a:rPr>
                <a:t>中的常用比例。必要时，也可以选用表</a:t>
              </a:r>
              <a:r>
                <a:rPr lang="en-US" altLang="zh-CN" dirty="0">
                  <a:latin typeface="黑体" panose="02010609060101010101" pitchFamily="2" charset="-122"/>
                </a:rPr>
                <a:t>1-6</a:t>
              </a:r>
              <a:r>
                <a:rPr lang="zh-CN" altLang="en-US" dirty="0">
                  <a:latin typeface="黑体" panose="02010609060101010101" pitchFamily="2" charset="-122"/>
                </a:rPr>
                <a:t>中的可用比例。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32776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3" y="3554413"/>
            <a:ext cx="7910512" cy="25384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4" name="Group 6"/>
          <p:cNvGrpSpPr/>
          <p:nvPr/>
        </p:nvGrpSpPr>
        <p:grpSpPr>
          <a:xfrm>
            <a:off x="6372225" y="836613"/>
            <a:ext cx="2459038" cy="647700"/>
            <a:chOff x="0" y="0"/>
            <a:chExt cx="5094" cy="1020"/>
          </a:xfrm>
        </p:grpSpPr>
        <p:sp>
          <p:nvSpPr>
            <p:cNvPr id="33795" name="AutoShape 7"/>
            <p:cNvSpPr/>
            <p:nvPr/>
          </p:nvSpPr>
          <p:spPr>
            <a:xfrm>
              <a:off x="0" y="0"/>
              <a:ext cx="4637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pic>
          <p:nvPicPr>
            <p:cNvPr id="33796" name="Text 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193" y="142"/>
              <a:ext cx="5304" cy="7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379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75" y="1844675"/>
            <a:ext cx="8148638" cy="39163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组合 2"/>
          <p:cNvGrpSpPr/>
          <p:nvPr/>
        </p:nvGrpSpPr>
        <p:grpSpPr>
          <a:xfrm>
            <a:off x="179388" y="1412875"/>
            <a:ext cx="8785225" cy="1169988"/>
            <a:chOff x="0" y="0"/>
            <a:chExt cx="8784976" cy="1169551"/>
          </a:xfrm>
        </p:grpSpPr>
        <p:grpSp>
          <p:nvGrpSpPr>
            <p:cNvPr id="34819" name="圆角矩形 1"/>
            <p:cNvGrpSpPr/>
            <p:nvPr/>
          </p:nvGrpSpPr>
          <p:grpSpPr>
            <a:xfrm>
              <a:off x="-130616" y="-114384"/>
              <a:ext cx="9040112" cy="1419837"/>
              <a:chOff x="0" y="0"/>
              <a:chExt cx="9040368" cy="1420368"/>
            </a:xfrm>
          </p:grpSpPr>
          <p:pic>
            <p:nvPicPr>
              <p:cNvPr id="34820" name="圆角矩形 1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9040368" cy="1420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821" name="文本框 34820"/>
              <p:cNvSpPr txBox="1"/>
              <p:nvPr/>
            </p:nvSpPr>
            <p:spPr>
              <a:xfrm>
                <a:off x="187734" y="171541"/>
                <a:ext cx="8670997" cy="10557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 anchorCtr="0"/>
              <a:p>
                <a:pPr algn="ctr"/>
                <a:endParaRPr lang="zh-CN" altLang="en-US" dirty="0">
                  <a:solidFill>
                    <a:srgbClr val="FFFFFF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4822" name="矩形 1"/>
            <p:cNvSpPr/>
            <p:nvPr/>
          </p:nvSpPr>
          <p:spPr>
            <a:xfrm>
              <a:off x="144016" y="0"/>
              <a:ext cx="8352928" cy="1169551"/>
            </a:xfrm>
            <a:prstGeom prst="rect">
              <a:avLst/>
            </a:prstGeom>
            <a:solidFill>
              <a:srgbClr val="CCFFFF"/>
            </a:solidFill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一般情况下，一个图样应选用一种比例。根据专业制图的需要，同一图样可选用不同比例，即某个视图或某一部分可采用不同的比例（如局部放大图），但必须另行标注。另行标注时，要按图</a:t>
              </a:r>
              <a:r>
                <a:rPr lang="en-US" altLang="zh-CN" dirty="0">
                  <a:latin typeface="黑体" panose="02010609060101010101" pitchFamily="2" charset="-122"/>
                </a:rPr>
                <a:t>1-11</a:t>
              </a:r>
              <a:r>
                <a:rPr lang="zh-CN" altLang="en-US" dirty="0">
                  <a:latin typeface="黑体" panose="02010609060101010101" pitchFamily="2" charset="-122"/>
                </a:rPr>
                <a:t>所示来标注。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34823" name="Picture 2" descr="C:\Documents and Settings\Administrator\桌面\《汽车机械制图》资料包材料\图片\1-1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3" y="2708275"/>
            <a:ext cx="4321175" cy="346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4" name="矩形 2"/>
          <p:cNvSpPr/>
          <p:nvPr/>
        </p:nvSpPr>
        <p:spPr>
          <a:xfrm>
            <a:off x="3454400" y="6237288"/>
            <a:ext cx="2317750" cy="447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600" dirty="0">
                <a:latin typeface="黑体" panose="02010609060101010101" pitchFamily="2" charset="-122"/>
              </a:rPr>
              <a:t>图</a:t>
            </a:r>
            <a:r>
              <a:rPr lang="en-US" altLang="zh-CN" sz="1600" dirty="0">
                <a:latin typeface="黑体" panose="02010609060101010101" pitchFamily="2" charset="-122"/>
              </a:rPr>
              <a:t>1-11 </a:t>
            </a:r>
            <a:r>
              <a:rPr lang="zh-CN" altLang="en-US" sz="1600" dirty="0">
                <a:latin typeface="黑体" panose="02010609060101010101" pitchFamily="2" charset="-122"/>
              </a:rPr>
              <a:t>不同比例的标注</a:t>
            </a:r>
            <a:endParaRPr lang="zh-CN" altLang="en-US" sz="1600" dirty="0"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三、图线及其画法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1987" name="Group 6"/>
          <p:cNvGrpSpPr/>
          <p:nvPr/>
        </p:nvGrpSpPr>
        <p:grpSpPr>
          <a:xfrm>
            <a:off x="6011863" y="908050"/>
            <a:ext cx="2898775" cy="647700"/>
            <a:chOff x="0" y="0"/>
            <a:chExt cx="5094" cy="1020"/>
          </a:xfrm>
        </p:grpSpPr>
        <p:sp>
          <p:nvSpPr>
            <p:cNvPr id="41988" name="AutoShape 7"/>
            <p:cNvSpPr/>
            <p:nvPr/>
          </p:nvSpPr>
          <p:spPr>
            <a:xfrm>
              <a:off x="31" y="0"/>
              <a:ext cx="4282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pic>
          <p:nvPicPr>
            <p:cNvPr id="41989" name="Text 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163" y="144"/>
              <a:ext cx="5271" cy="77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990" name="Group 17"/>
          <p:cNvGrpSpPr/>
          <p:nvPr/>
        </p:nvGrpSpPr>
        <p:grpSpPr>
          <a:xfrm>
            <a:off x="755650" y="1916113"/>
            <a:ext cx="5273675" cy="3960812"/>
            <a:chOff x="0" y="0"/>
            <a:chExt cx="9070" cy="4993"/>
          </a:xfrm>
        </p:grpSpPr>
        <p:sp>
          <p:nvSpPr>
            <p:cNvPr id="41991" name="AutoShape 18"/>
            <p:cNvSpPr/>
            <p:nvPr/>
          </p:nvSpPr>
          <p:spPr>
            <a:xfrm>
              <a:off x="0" y="0"/>
              <a:ext cx="9070" cy="4993"/>
            </a:xfrm>
            <a:prstGeom prst="roundRect">
              <a:avLst>
                <a:gd name="adj" fmla="val 16667"/>
              </a:avLst>
            </a:prstGeom>
            <a:solidFill>
              <a:srgbClr val="FF6600"/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PerspectiveFront">
                <a:rot lat="2010000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6600"/>
              </a:extrusionClr>
            </a:sp3d>
          </p:spPr>
          <p:txBody>
            <a:bodyPr lIns="180000" tIns="180000" rIns="180000" bIns="180000" anchor="ctr" anchorCtr="0">
              <a:flatTx/>
            </a:bodyPr>
            <a:p>
              <a:endParaRPr lang="zh-CN" altLang="en-US" dirty="0">
                <a:latin typeface="黑体" panose="0201060906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1992" name="Text Box 19"/>
            <p:cNvSpPr txBox="1"/>
            <p:nvPr/>
          </p:nvSpPr>
          <p:spPr>
            <a:xfrm rot="20880000">
              <a:off x="1321" y="1008"/>
              <a:ext cx="7686" cy="19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 eaLnBrk="0" hangingPunct="0">
                <a:lnSpc>
                  <a:spcPts val="28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黑体" panose="02010609060101010101" pitchFamily="2" charset="-122"/>
                </a:rPr>
                <a:t>图线是指起点和终点间以任意方式连接的一种几何图形，它是组成图形的基本要素，形状可以是直线或曲线、连续线或不连续线。</a:t>
              </a:r>
              <a:endParaRPr lang="zh-CN" altLang="en-US" b="1" dirty="0">
                <a:solidFill>
                  <a:schemeClr val="bg1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199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10" name="矩形 1"/>
          <p:cNvGrpSpPr/>
          <p:nvPr/>
        </p:nvGrpSpPr>
        <p:grpSpPr>
          <a:xfrm>
            <a:off x="1103313" y="920750"/>
            <a:ext cx="6900862" cy="719138"/>
            <a:chOff x="0" y="0"/>
            <a:chExt cx="4347" cy="453"/>
          </a:xfrm>
        </p:grpSpPr>
        <p:pic>
          <p:nvPicPr>
            <p:cNvPr id="43011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347" cy="4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12" name="文本框 43011"/>
            <p:cNvSpPr txBox="1"/>
            <p:nvPr/>
          </p:nvSpPr>
          <p:spPr>
            <a:xfrm>
              <a:off x="80" y="83"/>
              <a:ext cx="4192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latin typeface="黑体" panose="02010609060101010101" pitchFamily="2" charset="-122"/>
                </a:rPr>
                <a:t>   </a:t>
              </a:r>
              <a:r>
                <a:rPr lang="zh-CN" altLang="en-US" dirty="0">
                  <a:latin typeface="黑体" panose="02010609060101010101" pitchFamily="2" charset="-122"/>
                </a:rPr>
                <a:t>汽车机械制图中常用图线的应用实例如图所示。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43013" name="Picture 2" descr="C:\Documents and Settings\Administrator\桌面\《汽车机械制图》资料包材料\图片\1-16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1844675"/>
            <a:ext cx="7705725" cy="435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4" name="矩形 3"/>
          <p:cNvSpPr/>
          <p:nvPr/>
        </p:nvSpPr>
        <p:spPr>
          <a:xfrm>
            <a:off x="3233738" y="6211888"/>
            <a:ext cx="2354580" cy="4502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常用图线的应用实例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30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30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430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Group 6"/>
          <p:cNvPicPr/>
          <p:nvPr/>
        </p:nvPicPr>
        <p:blipFill>
          <a:blip r:embed="rId1"/>
          <a:stretch>
            <a:fillRect/>
          </a:stretch>
        </p:blipFill>
        <p:spPr>
          <a:xfrm>
            <a:off x="6278563" y="822325"/>
            <a:ext cx="2451100" cy="671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5" name="组合 2"/>
          <p:cNvPicPr/>
          <p:nvPr/>
        </p:nvPicPr>
        <p:blipFill>
          <a:blip r:embed="rId2"/>
          <a:stretch>
            <a:fillRect/>
          </a:stretch>
        </p:blipFill>
        <p:spPr>
          <a:xfrm>
            <a:off x="493713" y="1736725"/>
            <a:ext cx="8010525" cy="48228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40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2"/>
          <p:cNvSpPr/>
          <p:nvPr/>
        </p:nvSpPr>
        <p:spPr>
          <a:xfrm>
            <a:off x="0" y="714375"/>
            <a:ext cx="2268538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四、尺寸标注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53252" name="矩形 1"/>
          <p:cNvGrpSpPr/>
          <p:nvPr/>
        </p:nvGrpSpPr>
        <p:grpSpPr>
          <a:xfrm>
            <a:off x="195263" y="1493838"/>
            <a:ext cx="8736012" cy="1036637"/>
            <a:chOff x="0" y="0"/>
            <a:chExt cx="5503" cy="653"/>
          </a:xfrm>
        </p:grpSpPr>
        <p:pic>
          <p:nvPicPr>
            <p:cNvPr id="53253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503" cy="6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3254" name="文本框 53253"/>
            <p:cNvSpPr txBox="1"/>
            <p:nvPr/>
          </p:nvSpPr>
          <p:spPr>
            <a:xfrm>
              <a:off x="119" y="85"/>
              <a:ext cx="5307" cy="4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latin typeface="黑体" panose="02010609060101010101" pitchFamily="2" charset="-122"/>
                </a:rPr>
                <a:t>）机件的真实大小应以图样上所注的尺寸数值为依据，与图形的大小及绘图的准确度无关，如图</a:t>
              </a:r>
              <a:r>
                <a:rPr lang="en-US" altLang="zh-CN" dirty="0">
                  <a:latin typeface="黑体" panose="02010609060101010101" pitchFamily="2" charset="-122"/>
                </a:rPr>
                <a:t>1-27</a:t>
              </a:r>
              <a:r>
                <a:rPr lang="zh-CN" altLang="en-US" dirty="0">
                  <a:latin typeface="黑体" panose="02010609060101010101" pitchFamily="2" charset="-122"/>
                </a:rPr>
                <a:t>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53255" name="Picture 2" descr="C:\Documents and Settings\Administrator\桌面\《汽车机械制图》资料包材料\图片\1-27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063" y="2690813"/>
            <a:ext cx="7416800" cy="303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6" name="矩形 2"/>
          <p:cNvSpPr/>
          <p:nvPr/>
        </p:nvSpPr>
        <p:spPr>
          <a:xfrm>
            <a:off x="2668588" y="5891213"/>
            <a:ext cx="376237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1-27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机件大小以尺寸数值为依据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32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32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325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4274" name="矩形 1"/>
          <p:cNvGrpSpPr/>
          <p:nvPr/>
        </p:nvGrpSpPr>
        <p:grpSpPr>
          <a:xfrm>
            <a:off x="5967413" y="4505325"/>
            <a:ext cx="2859087" cy="2151063"/>
            <a:chOff x="0" y="0"/>
            <a:chExt cx="1801" cy="1355"/>
          </a:xfrm>
        </p:grpSpPr>
        <p:pic>
          <p:nvPicPr>
            <p:cNvPr id="54275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1801" cy="13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76" name="文本框 54275"/>
            <p:cNvSpPr txBox="1"/>
            <p:nvPr/>
          </p:nvSpPr>
          <p:spPr>
            <a:xfrm>
              <a:off x="119" y="83"/>
              <a:ext cx="1587" cy="11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4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）机件的每一尺寸，一般只标注一次，并应标注在反映该结构最清晰的图形上。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54277" name="矩形 2"/>
          <p:cNvGrpSpPr/>
          <p:nvPr/>
        </p:nvGrpSpPr>
        <p:grpSpPr>
          <a:xfrm>
            <a:off x="2670175" y="3292475"/>
            <a:ext cx="3194050" cy="1797050"/>
            <a:chOff x="0" y="0"/>
            <a:chExt cx="2012" cy="1132"/>
          </a:xfrm>
        </p:grpSpPr>
        <p:pic>
          <p:nvPicPr>
            <p:cNvPr id="54278" name="矩形 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012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79" name="文本框 54278"/>
            <p:cNvSpPr txBox="1"/>
            <p:nvPr/>
          </p:nvSpPr>
          <p:spPr>
            <a:xfrm>
              <a:off x="119" y="86"/>
              <a:ext cx="1815" cy="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3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）图样中所标注的尺寸为该图样所示机件的最后完工尺寸，否则应另加说明。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54280" name="矩形 3"/>
          <p:cNvGrpSpPr/>
          <p:nvPr/>
        </p:nvGrpSpPr>
        <p:grpSpPr>
          <a:xfrm>
            <a:off x="133350" y="847725"/>
            <a:ext cx="3603625" cy="2511425"/>
            <a:chOff x="0" y="0"/>
            <a:chExt cx="2270" cy="1582"/>
          </a:xfrm>
        </p:grpSpPr>
        <p:pic>
          <p:nvPicPr>
            <p:cNvPr id="54281" name="矩形 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2270" cy="15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282" name="文本框 54281"/>
            <p:cNvSpPr txBox="1"/>
            <p:nvPr/>
          </p:nvSpPr>
          <p:spPr>
            <a:xfrm>
              <a:off x="120" y="84"/>
              <a:ext cx="1950" cy="14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2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）图样中（包括技术要求和其他说明）的尺寸，以毫米为单位时，不需标注单位符号（或名称），如采用其他单位，则应注明相应的单位符号。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428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42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542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2"/>
          <p:cNvSpPr/>
          <p:nvPr/>
        </p:nvSpPr>
        <p:spPr>
          <a:xfrm>
            <a:off x="0" y="714375"/>
            <a:ext cx="363537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二、尺寸的组成及标注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55299" name="Group 6"/>
          <p:cNvGrpSpPr/>
          <p:nvPr/>
        </p:nvGrpSpPr>
        <p:grpSpPr>
          <a:xfrm>
            <a:off x="6357938" y="981075"/>
            <a:ext cx="1598612" cy="647700"/>
            <a:chOff x="0" y="0"/>
            <a:chExt cx="3790" cy="1020"/>
          </a:xfrm>
        </p:grpSpPr>
        <p:sp>
          <p:nvSpPr>
            <p:cNvPr id="55300" name="AutoShape 7"/>
            <p:cNvSpPr/>
            <p:nvPr/>
          </p:nvSpPr>
          <p:spPr>
            <a:xfrm>
              <a:off x="0" y="0"/>
              <a:ext cx="3790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pic>
          <p:nvPicPr>
            <p:cNvPr id="55301" name="Text 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187" y="145"/>
              <a:ext cx="3931" cy="77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5302" name="矩形 2"/>
          <p:cNvGrpSpPr/>
          <p:nvPr/>
        </p:nvGrpSpPr>
        <p:grpSpPr>
          <a:xfrm>
            <a:off x="207963" y="1639888"/>
            <a:ext cx="8936037" cy="1079500"/>
            <a:chOff x="0" y="0"/>
            <a:chExt cx="5629" cy="680"/>
          </a:xfrm>
        </p:grpSpPr>
        <p:pic>
          <p:nvPicPr>
            <p:cNvPr id="55303" name="矩形 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629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304" name="文本框 55303"/>
            <p:cNvSpPr txBox="1"/>
            <p:nvPr/>
          </p:nvSpPr>
          <p:spPr>
            <a:xfrm>
              <a:off x="118" y="84"/>
              <a:ext cx="5353" cy="5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latin typeface="黑体" panose="02010609060101010101" pitchFamily="2" charset="-122"/>
                </a:rPr>
                <a:t>）尺寸界线用细实线绘制，并应由图形的轮廓线、轴线或对称中心线引出，如图</a:t>
              </a:r>
              <a:r>
                <a:rPr lang="en-US" altLang="zh-CN" dirty="0">
                  <a:latin typeface="黑体" panose="02010609060101010101" pitchFamily="2" charset="-122"/>
                </a:rPr>
                <a:t>1-29</a:t>
              </a:r>
              <a:r>
                <a:rPr lang="zh-CN" altLang="en-US" dirty="0">
                  <a:latin typeface="黑体" panose="02010609060101010101" pitchFamily="2" charset="-122"/>
                </a:rPr>
                <a:t>所示。也可利用轮廓线、轴线或对称中心线作尺寸界线。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55305" name="Picture 2" descr="C:\Documents and Settings\Administrator\桌面\《汽车机械制图》资料包材料\图片\1-28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00" y="2924175"/>
            <a:ext cx="3932238" cy="2686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306" name="Picture 3" descr="C:\Documents and Settings\Administrator\桌面\《汽车机械制图》资料包材料\图片\1-29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1400" y="2844800"/>
            <a:ext cx="3595688" cy="3014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7" name="矩形 6"/>
          <p:cNvSpPr/>
          <p:nvPr/>
        </p:nvSpPr>
        <p:spPr>
          <a:xfrm>
            <a:off x="1420813" y="5830888"/>
            <a:ext cx="214630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1-28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尺寸的组成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55308" name="矩形 7"/>
          <p:cNvSpPr/>
          <p:nvPr/>
        </p:nvSpPr>
        <p:spPr>
          <a:xfrm>
            <a:off x="5351463" y="5876925"/>
            <a:ext cx="260826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1-29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尺寸界线的画法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53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53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53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553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553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7" grpId="0"/>
      <p:bldP spid="5530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6322" name="矩形 1"/>
          <p:cNvGrpSpPr/>
          <p:nvPr/>
        </p:nvGrpSpPr>
        <p:grpSpPr>
          <a:xfrm>
            <a:off x="280988" y="1060450"/>
            <a:ext cx="8515350" cy="1079500"/>
            <a:chOff x="0" y="0"/>
            <a:chExt cx="5364" cy="680"/>
          </a:xfrm>
        </p:grpSpPr>
        <p:pic>
          <p:nvPicPr>
            <p:cNvPr id="56323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364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6324" name="文本框 56323"/>
            <p:cNvSpPr txBox="1"/>
            <p:nvPr/>
          </p:nvSpPr>
          <p:spPr>
            <a:xfrm>
              <a:off x="118" y="86"/>
              <a:ext cx="5170" cy="5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2</a:t>
              </a:r>
              <a:r>
                <a:rPr lang="zh-CN" altLang="en-US" dirty="0">
                  <a:latin typeface="黑体" panose="02010609060101010101" pitchFamily="2" charset="-122"/>
                </a:rPr>
                <a:t>）当表示曲线轮廓上各点的坐标时，可将尺寸线或其延长线作为尺寸界线，如图</a:t>
              </a:r>
              <a:r>
                <a:rPr lang="en-US" altLang="zh-CN" dirty="0">
                  <a:latin typeface="黑体" panose="02010609060101010101" pitchFamily="2" charset="-122"/>
                </a:rPr>
                <a:t>1-30</a:t>
              </a:r>
              <a:r>
                <a:rPr lang="zh-CN" altLang="en-US" dirty="0">
                  <a:latin typeface="黑体" panose="02010609060101010101" pitchFamily="2" charset="-122"/>
                </a:rPr>
                <a:t>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56325" name="Picture 2" descr="C:\Documents and Settings\Administrator\桌面\《汽车机械制图》资料包材料\图片\1-30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276475"/>
            <a:ext cx="5543550" cy="3757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6" name="矩形 2"/>
          <p:cNvSpPr/>
          <p:nvPr/>
        </p:nvSpPr>
        <p:spPr>
          <a:xfrm>
            <a:off x="3132138" y="6092825"/>
            <a:ext cx="30702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1-30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曲线轮廓的尺寸注法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63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63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63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1" name="组合 26"/>
          <p:cNvGrpSpPr>
            <a:grpSpLocks noChangeAspect="1"/>
          </p:cNvGrpSpPr>
          <p:nvPr/>
        </p:nvGrpSpPr>
        <p:grpSpPr>
          <a:xfrm>
            <a:off x="1403350" y="1876425"/>
            <a:ext cx="6192838" cy="2062163"/>
            <a:chOff x="0" y="0"/>
            <a:chExt cx="6192838" cy="2062163"/>
          </a:xfrm>
        </p:grpSpPr>
        <p:grpSp>
          <p:nvGrpSpPr>
            <p:cNvPr id="17412" name="组合 1"/>
            <p:cNvGrpSpPr>
              <a:grpSpLocks noChangeAspect="1"/>
            </p:cNvGrpSpPr>
            <p:nvPr/>
          </p:nvGrpSpPr>
          <p:grpSpPr>
            <a:xfrm>
              <a:off x="0" y="0"/>
              <a:ext cx="6192838" cy="587375"/>
              <a:chOff x="0" y="0"/>
              <a:chExt cx="6192838" cy="587375"/>
            </a:xfrm>
          </p:grpSpPr>
          <p:sp>
            <p:nvSpPr>
              <p:cNvPr id="17413" name="Rectangle 4"/>
              <p:cNvSpPr>
                <a:spLocks noChangeAspect="1"/>
              </p:cNvSpPr>
              <p:nvPr/>
            </p:nvSpPr>
            <p:spPr>
              <a:xfrm rot="10800000">
                <a:off x="0" y="31750"/>
                <a:ext cx="6192838" cy="539750"/>
              </a:xfrm>
              <a:prstGeom prst="rect">
                <a:avLst/>
              </a:prstGeom>
              <a:solidFill>
                <a:srgbClr val="FFFF99"/>
              </a:solidFill>
              <a:ln w="9525" cap="flat" cmpd="sng">
                <a:solidFill>
                  <a:srgbClr val="C0C0C0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dist="107763" dir="2699999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 anchorCtr="0"/>
              <a:p>
                <a:endParaRPr lang="zh-CN" altLang="en-US" sz="1800" dirty="0">
                  <a:solidFill>
                    <a:srgbClr val="000000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4" name="Rectangle 5"/>
              <p:cNvSpPr>
                <a:spLocks noChangeAspect="1"/>
              </p:cNvSpPr>
              <p:nvPr/>
            </p:nvSpPr>
            <p:spPr>
              <a:xfrm>
                <a:off x="20638" y="38100"/>
                <a:ext cx="5834062" cy="187325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FF">
                      <a:alpha val="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800" dirty="0">
                  <a:solidFill>
                    <a:srgbClr val="000000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5" name="AutoShape 6"/>
              <p:cNvSpPr>
                <a:spLocks noChangeAspect="1"/>
              </p:cNvSpPr>
              <p:nvPr/>
            </p:nvSpPr>
            <p:spPr>
              <a:xfrm>
                <a:off x="0" y="0"/>
                <a:ext cx="1727200" cy="587375"/>
              </a:xfrm>
              <a:prstGeom prst="homePlate">
                <a:avLst>
                  <a:gd name="adj" fmla="val 64759"/>
                </a:avLst>
              </a:prstGeom>
              <a:gradFill rotWithShape="1">
                <a:gsLst>
                  <a:gs pos="0">
                    <a:srgbClr val="9999FF"/>
                  </a:gs>
                  <a:gs pos="100000">
                    <a:srgbClr val="9900CC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3366FF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dist="35921" dir="2699999" algn="ctr" rotWithShape="0">
                  <a:srgbClr val="69556B"/>
                </a:outerShdw>
              </a:effectLst>
            </p:spPr>
            <p:txBody>
              <a:bodyPr wrap="none" anchor="ctr" anchorCtr="0"/>
              <a:p>
                <a:endParaRPr lang="zh-CN" altLang="en-US" sz="1800" dirty="0">
                  <a:solidFill>
                    <a:srgbClr val="000000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16" name="WordArt 7"/>
              <p:cNvSpPr>
                <a:spLocks noChangeAspect="1"/>
              </p:cNvSpPr>
              <p:nvPr/>
            </p:nvSpPr>
            <p:spPr>
              <a:xfrm>
                <a:off x="215900" y="142875"/>
                <a:ext cx="1150938" cy="30797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 fontScale="60000"/>
              </a:bodyPr>
              <a:p>
                <a:pPr algn="l"/>
                <a:r>
                  <a:rPr lang="zh-CN" altLang="en-US" sz="2400">
                    <a:ln w="952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任务一</a:t>
                </a:r>
                <a:endPara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7417" name="Text Box 8"/>
              <p:cNvSpPr txBox="1">
                <a:spLocks noChangeAspect="1"/>
              </p:cNvSpPr>
              <p:nvPr/>
            </p:nvSpPr>
            <p:spPr>
              <a:xfrm>
                <a:off x="1863725" y="142875"/>
                <a:ext cx="3519488" cy="4000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p>
                <a:r>
                  <a:rPr lang="zh-CN" altLang="en-US" dirty="0">
                    <a:latin typeface="黑体" panose="02010609060101010101" pitchFamily="2" charset="-122"/>
                  </a:rPr>
                  <a:t>国家标准技术制图的一般规定</a:t>
                </a:r>
                <a:endParaRPr lang="zh-CN" altLang="en-US" dirty="0">
                  <a:latin typeface="黑体" panose="02010609060101010101" pitchFamily="2" charset="-122"/>
                </a:endParaRPr>
              </a:p>
            </p:txBody>
          </p:sp>
        </p:grpSp>
        <p:grpSp>
          <p:nvGrpSpPr>
            <p:cNvPr id="17418" name="组合 2"/>
            <p:cNvGrpSpPr>
              <a:grpSpLocks noChangeAspect="1"/>
            </p:cNvGrpSpPr>
            <p:nvPr/>
          </p:nvGrpSpPr>
          <p:grpSpPr>
            <a:xfrm>
              <a:off x="0" y="760413"/>
              <a:ext cx="6192838" cy="587375"/>
              <a:chOff x="0" y="0"/>
              <a:chExt cx="6192838" cy="587375"/>
            </a:xfrm>
          </p:grpSpPr>
          <p:sp>
            <p:nvSpPr>
              <p:cNvPr id="17419" name="Rectangle 10"/>
              <p:cNvSpPr>
                <a:spLocks noChangeAspect="1"/>
              </p:cNvSpPr>
              <p:nvPr/>
            </p:nvSpPr>
            <p:spPr>
              <a:xfrm rot="10800000">
                <a:off x="0" y="31750"/>
                <a:ext cx="6192838" cy="539750"/>
              </a:xfrm>
              <a:prstGeom prst="rect">
                <a:avLst/>
              </a:prstGeom>
              <a:solidFill>
                <a:srgbClr val="FFFF99"/>
              </a:solidFill>
              <a:ln w="9525" cap="flat" cmpd="sng">
                <a:solidFill>
                  <a:srgbClr val="C0C0C0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dist="107763" dir="2699999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 anchorCtr="0"/>
              <a:p>
                <a:endParaRPr lang="zh-CN" altLang="en-US" sz="1800" dirty="0">
                  <a:solidFill>
                    <a:srgbClr val="000000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0" name="Rectangle 11"/>
              <p:cNvSpPr>
                <a:spLocks noChangeAspect="1"/>
              </p:cNvSpPr>
              <p:nvPr/>
            </p:nvSpPr>
            <p:spPr>
              <a:xfrm>
                <a:off x="20638" y="38100"/>
                <a:ext cx="5834062" cy="187325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FF">
                      <a:alpha val="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800" dirty="0">
                  <a:solidFill>
                    <a:srgbClr val="000000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1" name="AutoShape 12"/>
              <p:cNvSpPr>
                <a:spLocks noChangeAspect="1"/>
              </p:cNvSpPr>
              <p:nvPr/>
            </p:nvSpPr>
            <p:spPr>
              <a:xfrm>
                <a:off x="0" y="0"/>
                <a:ext cx="1727200" cy="587375"/>
              </a:xfrm>
              <a:prstGeom prst="homePlate">
                <a:avLst>
                  <a:gd name="adj" fmla="val 64759"/>
                </a:avLst>
              </a:prstGeom>
              <a:gradFill rotWithShape="1">
                <a:gsLst>
                  <a:gs pos="0">
                    <a:srgbClr val="9999FF"/>
                  </a:gs>
                  <a:gs pos="100000">
                    <a:srgbClr val="9900CC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3366FF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dist="35921" dir="2699999" algn="ctr" rotWithShape="0">
                  <a:srgbClr val="69556B"/>
                </a:outerShdw>
              </a:effectLst>
            </p:spPr>
            <p:txBody>
              <a:bodyPr wrap="none" anchor="ctr" anchorCtr="0"/>
              <a:p>
                <a:endParaRPr lang="zh-CN" altLang="en-US" sz="1800" dirty="0">
                  <a:solidFill>
                    <a:srgbClr val="000000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2" name="WordArt 13"/>
              <p:cNvSpPr>
                <a:spLocks noChangeAspect="1"/>
              </p:cNvSpPr>
              <p:nvPr/>
            </p:nvSpPr>
            <p:spPr>
              <a:xfrm>
                <a:off x="239713" y="142875"/>
                <a:ext cx="1127125" cy="30797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 fontScale="60000"/>
              </a:bodyPr>
              <a:p>
                <a:pPr algn="l"/>
                <a:r>
                  <a:rPr lang="zh-CN" altLang="en-US" sz="2400">
                    <a:ln w="952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任务二</a:t>
                </a:r>
                <a:endPara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7423" name="Text Box 14"/>
              <p:cNvSpPr txBox="1">
                <a:spLocks noChangeAspect="1"/>
              </p:cNvSpPr>
              <p:nvPr/>
            </p:nvSpPr>
            <p:spPr>
              <a:xfrm>
                <a:off x="1943100" y="127635"/>
                <a:ext cx="1960880" cy="3987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p>
                <a:r>
                  <a:rPr lang="zh-CN" altLang="en-US" dirty="0">
                    <a:latin typeface="黑体" panose="02010609060101010101" pitchFamily="2" charset="-122"/>
                  </a:rPr>
                  <a:t>作图的基本知识</a:t>
                </a:r>
                <a:endParaRPr lang="zh-CN" altLang="en-US" dirty="0">
                  <a:latin typeface="黑体" panose="02010609060101010101" pitchFamily="2" charset="-122"/>
                </a:endParaRPr>
              </a:p>
            </p:txBody>
          </p:sp>
        </p:grpSp>
        <p:grpSp>
          <p:nvGrpSpPr>
            <p:cNvPr id="17424" name="组合 3"/>
            <p:cNvGrpSpPr>
              <a:grpSpLocks noChangeAspect="1"/>
            </p:cNvGrpSpPr>
            <p:nvPr/>
          </p:nvGrpSpPr>
          <p:grpSpPr>
            <a:xfrm>
              <a:off x="0" y="1474788"/>
              <a:ext cx="6192838" cy="587375"/>
              <a:chOff x="0" y="0"/>
              <a:chExt cx="6192838" cy="587375"/>
            </a:xfrm>
          </p:grpSpPr>
          <p:sp>
            <p:nvSpPr>
              <p:cNvPr id="17425" name="Rectangle 38"/>
              <p:cNvSpPr>
                <a:spLocks noChangeAspect="1"/>
              </p:cNvSpPr>
              <p:nvPr/>
            </p:nvSpPr>
            <p:spPr>
              <a:xfrm rot="10800000">
                <a:off x="0" y="31750"/>
                <a:ext cx="6192838" cy="539750"/>
              </a:xfrm>
              <a:prstGeom prst="rect">
                <a:avLst/>
              </a:prstGeom>
              <a:solidFill>
                <a:srgbClr val="FFFF99"/>
              </a:solidFill>
              <a:ln w="9525" cap="flat" cmpd="sng">
                <a:solidFill>
                  <a:srgbClr val="C0C0C0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dist="107763" dir="2699999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 anchorCtr="0"/>
              <a:p>
                <a:endParaRPr lang="zh-CN" altLang="en-US" sz="1800" dirty="0">
                  <a:solidFill>
                    <a:srgbClr val="000000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6" name="Rectangle 39"/>
              <p:cNvSpPr>
                <a:spLocks noChangeAspect="1"/>
              </p:cNvSpPr>
              <p:nvPr/>
            </p:nvSpPr>
            <p:spPr>
              <a:xfrm>
                <a:off x="20638" y="38100"/>
                <a:ext cx="5834062" cy="187325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FF">
                      <a:alpha val="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800" dirty="0">
                  <a:solidFill>
                    <a:srgbClr val="000000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7" name="AutoShape 40"/>
              <p:cNvSpPr>
                <a:spLocks noChangeAspect="1"/>
              </p:cNvSpPr>
              <p:nvPr/>
            </p:nvSpPr>
            <p:spPr>
              <a:xfrm>
                <a:off x="0" y="0"/>
                <a:ext cx="1727200" cy="587375"/>
              </a:xfrm>
              <a:prstGeom prst="homePlate">
                <a:avLst>
                  <a:gd name="adj" fmla="val 64759"/>
                </a:avLst>
              </a:prstGeom>
              <a:gradFill rotWithShape="1">
                <a:gsLst>
                  <a:gs pos="0">
                    <a:srgbClr val="9999FF"/>
                  </a:gs>
                  <a:gs pos="100000">
                    <a:srgbClr val="9900CC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3366FF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dist="35921" dir="2699999" algn="ctr" rotWithShape="0">
                  <a:srgbClr val="69556B"/>
                </a:outerShdw>
              </a:effectLst>
            </p:spPr>
            <p:txBody>
              <a:bodyPr wrap="none" anchor="ctr" anchorCtr="0"/>
              <a:p>
                <a:endParaRPr lang="zh-CN" altLang="en-US" sz="1800" dirty="0">
                  <a:solidFill>
                    <a:srgbClr val="000000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28" name="WordArt 41"/>
              <p:cNvSpPr>
                <a:spLocks noChangeAspect="1"/>
              </p:cNvSpPr>
              <p:nvPr/>
            </p:nvSpPr>
            <p:spPr>
              <a:xfrm>
                <a:off x="215900" y="142875"/>
                <a:ext cx="1150938" cy="30797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 fontScale="60000"/>
              </a:bodyPr>
              <a:p>
                <a:pPr algn="l"/>
                <a:r>
                  <a:rPr lang="zh-CN" altLang="en-US" sz="2400">
                    <a:ln w="952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任务三</a:t>
                </a:r>
                <a:endPara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7429" name="Text Box 42"/>
              <p:cNvSpPr txBox="1">
                <a:spLocks noChangeAspect="1"/>
              </p:cNvSpPr>
              <p:nvPr/>
            </p:nvSpPr>
            <p:spPr>
              <a:xfrm>
                <a:off x="1943100" y="127635"/>
                <a:ext cx="1960880" cy="3987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p>
                <a:r>
                  <a:rPr lang="zh-CN" altLang="en-US" dirty="0">
                    <a:latin typeface="黑体" panose="02010609060101010101" pitchFamily="2" charset="-122"/>
                  </a:rPr>
                  <a:t>平面图形的画法</a:t>
                </a:r>
                <a:endParaRPr lang="zh-CN" altLang="en-US" dirty="0">
                  <a:latin typeface="黑体" panose="0201060906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547495" y="44450"/>
            <a:ext cx="6986905" cy="57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项目一</a:t>
            </a:r>
            <a:r>
              <a:rPr lang="en-US" altLang="zh-CN" sz="36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 </a:t>
            </a:r>
            <a:r>
              <a:rPr lang="zh-CN" altLang="en-US" sz="36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制图的基本知识与技能</a:t>
            </a:r>
            <a:endParaRPr lang="zh-CN" altLang="en-US" sz="36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74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7346" name="矩形 1"/>
          <p:cNvGrpSpPr/>
          <p:nvPr/>
        </p:nvGrpSpPr>
        <p:grpSpPr>
          <a:xfrm>
            <a:off x="238125" y="1127125"/>
            <a:ext cx="8693150" cy="1439863"/>
            <a:chOff x="0" y="0"/>
            <a:chExt cx="5476" cy="907"/>
          </a:xfrm>
        </p:grpSpPr>
        <p:pic>
          <p:nvPicPr>
            <p:cNvPr id="57347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476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7348" name="文本框 57347"/>
            <p:cNvSpPr txBox="1"/>
            <p:nvPr/>
          </p:nvSpPr>
          <p:spPr>
            <a:xfrm>
              <a:off x="117" y="84"/>
              <a:ext cx="5261" cy="7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3</a:t>
              </a:r>
              <a:r>
                <a:rPr lang="zh-CN" altLang="en-US" dirty="0">
                  <a:latin typeface="黑体" panose="02010609060101010101" pitchFamily="2" charset="-122"/>
                </a:rPr>
                <a:t>）尺寸界线一般应与尺寸线垂直，并超过尺寸线</a:t>
              </a:r>
              <a:r>
                <a:rPr lang="en-US" altLang="zh-CN" dirty="0">
                  <a:latin typeface="黑体" panose="02010609060101010101" pitchFamily="2" charset="-122"/>
                </a:rPr>
                <a:t>2</a:t>
              </a:r>
              <a:r>
                <a:rPr lang="zh-CN" altLang="en-US" dirty="0">
                  <a:latin typeface="黑体" panose="02010609060101010101" pitchFamily="2" charset="-122"/>
                </a:rPr>
                <a:t>～</a:t>
              </a:r>
              <a:r>
                <a:rPr lang="en-US" altLang="zh-CN" dirty="0">
                  <a:latin typeface="黑体" panose="02010609060101010101" pitchFamily="2" charset="-122"/>
                </a:rPr>
                <a:t>3 mm</a:t>
              </a:r>
              <a:r>
                <a:rPr lang="zh-CN" altLang="en-US" dirty="0">
                  <a:latin typeface="黑体" panose="02010609060101010101" pitchFamily="2" charset="-122"/>
                </a:rPr>
                <a:t>， 如图</a:t>
              </a:r>
              <a:r>
                <a:rPr lang="en-US" altLang="zh-CN" dirty="0">
                  <a:latin typeface="黑体" panose="02010609060101010101" pitchFamily="2" charset="-122"/>
                </a:rPr>
                <a:t>1-29</a:t>
              </a:r>
              <a:r>
                <a:rPr lang="zh-CN" altLang="en-US" dirty="0">
                  <a:latin typeface="黑体" panose="02010609060101010101" pitchFamily="2" charset="-122"/>
                </a:rPr>
                <a:t>所示；必要时才允许倾斜，如图</a:t>
              </a:r>
              <a:r>
                <a:rPr lang="en-US" altLang="zh-CN" dirty="0">
                  <a:latin typeface="黑体" panose="02010609060101010101" pitchFamily="2" charset="-122"/>
                </a:rPr>
                <a:t>1-31</a:t>
              </a:r>
              <a:r>
                <a:rPr lang="zh-CN" altLang="en-US" dirty="0">
                  <a:latin typeface="黑体" panose="02010609060101010101" pitchFamily="2" charset="-122"/>
                </a:rPr>
                <a:t>所示。若在光滑过渡处标注尺寸时，应用细实线将轮廓线延长，从它们的交点处引出尺寸界线。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57349" name="Picture 2" descr="C:\Documents and Settings\Administrator\桌面\《汽车机械制图》资料包材料\图片\1-3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2781300"/>
            <a:ext cx="7816850" cy="259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0" name="矩形 2"/>
          <p:cNvSpPr/>
          <p:nvPr/>
        </p:nvSpPr>
        <p:spPr>
          <a:xfrm>
            <a:off x="2852738" y="5510213"/>
            <a:ext cx="39941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1-31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尺寸界线与尺寸线斜交的注法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734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73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73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8370" name="矩形 1"/>
          <p:cNvGrpSpPr/>
          <p:nvPr/>
        </p:nvGrpSpPr>
        <p:grpSpPr>
          <a:xfrm>
            <a:off x="365125" y="1000125"/>
            <a:ext cx="8291513" cy="1084263"/>
            <a:chOff x="0" y="0"/>
            <a:chExt cx="5223" cy="683"/>
          </a:xfrm>
        </p:grpSpPr>
        <p:pic>
          <p:nvPicPr>
            <p:cNvPr id="58371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223" cy="6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8372" name="文本框 58371"/>
            <p:cNvSpPr txBox="1"/>
            <p:nvPr/>
          </p:nvSpPr>
          <p:spPr>
            <a:xfrm>
              <a:off x="120" y="87"/>
              <a:ext cx="5025" cy="5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4</a:t>
              </a:r>
              <a:r>
                <a:rPr lang="zh-CN" altLang="en-US" dirty="0">
                  <a:latin typeface="黑体" panose="02010609060101010101" pitchFamily="2" charset="-122"/>
                </a:rPr>
                <a:t>）标注角度的尺寸界线应沿径向引出，如图</a:t>
              </a:r>
              <a:r>
                <a:rPr lang="en-US" altLang="zh-CN" dirty="0">
                  <a:latin typeface="黑体" panose="02010609060101010101" pitchFamily="2" charset="-122"/>
                </a:rPr>
                <a:t>1-32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a</a:t>
              </a:r>
              <a:r>
                <a:rPr lang="zh-CN" altLang="en-US" dirty="0">
                  <a:latin typeface="黑体" panose="02010609060101010101" pitchFamily="2" charset="-122"/>
                </a:rPr>
                <a:t>）所示；但当弧度较大时，可沿径向引出，如图</a:t>
              </a:r>
              <a:r>
                <a:rPr lang="en-US" altLang="zh-CN" dirty="0">
                  <a:latin typeface="黑体" panose="02010609060101010101" pitchFamily="2" charset="-122"/>
                </a:rPr>
                <a:t>1-33</a:t>
              </a:r>
              <a:r>
                <a:rPr lang="zh-CN" altLang="en-US" dirty="0">
                  <a:latin typeface="黑体" panose="02010609060101010101" pitchFamily="2" charset="-122"/>
                </a:rPr>
                <a:t>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58373" name="Picture 2" descr="C:\Documents and Settings\Administrator\桌面\《汽车机械制图》资料包材料\图片\1-3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2560638"/>
            <a:ext cx="5116512" cy="1947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4" name="Picture 3" descr="C:\Documents and Settings\Administrator\桌面\《汽车机械制图》资料包材料\图片\1-33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763" y="2276475"/>
            <a:ext cx="2422525" cy="3190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5" name="矩形 2"/>
          <p:cNvSpPr/>
          <p:nvPr/>
        </p:nvSpPr>
        <p:spPr>
          <a:xfrm>
            <a:off x="1042988" y="4724400"/>
            <a:ext cx="3600450" cy="811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1-32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标注角度、弦长、弧长的尺寸界线画法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58376" name="矩形 6"/>
          <p:cNvSpPr/>
          <p:nvPr/>
        </p:nvSpPr>
        <p:spPr>
          <a:xfrm>
            <a:off x="5843588" y="5589588"/>
            <a:ext cx="330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1-33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弧度较大时的弧长注法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83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83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83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583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583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/>
      <p:bldP spid="583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9394" name="Group 6"/>
          <p:cNvGrpSpPr/>
          <p:nvPr/>
        </p:nvGrpSpPr>
        <p:grpSpPr>
          <a:xfrm>
            <a:off x="6357938" y="908050"/>
            <a:ext cx="2162175" cy="647700"/>
            <a:chOff x="0" y="0"/>
            <a:chExt cx="5128" cy="1020"/>
          </a:xfrm>
        </p:grpSpPr>
        <p:sp>
          <p:nvSpPr>
            <p:cNvPr id="59395" name="AutoShape 7"/>
            <p:cNvSpPr/>
            <p:nvPr/>
          </p:nvSpPr>
          <p:spPr>
            <a:xfrm>
              <a:off x="0" y="0"/>
              <a:ext cx="4642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pic>
          <p:nvPicPr>
            <p:cNvPr id="59396" name="Text 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188" y="144"/>
              <a:ext cx="5335" cy="77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9397" name="矩形 2"/>
          <p:cNvGrpSpPr/>
          <p:nvPr/>
        </p:nvGrpSpPr>
        <p:grpSpPr>
          <a:xfrm>
            <a:off x="207963" y="1639888"/>
            <a:ext cx="8734425" cy="2511425"/>
            <a:chOff x="0" y="0"/>
            <a:chExt cx="5502" cy="1582"/>
          </a:xfrm>
        </p:grpSpPr>
        <p:pic>
          <p:nvPicPr>
            <p:cNvPr id="59398" name="矩形 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502" cy="15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9399" name="文本框 59398"/>
            <p:cNvSpPr txBox="1"/>
            <p:nvPr/>
          </p:nvSpPr>
          <p:spPr>
            <a:xfrm>
              <a:off x="118" y="84"/>
              <a:ext cx="5307" cy="14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latin typeface="黑体" panose="02010609060101010101" pitchFamily="2" charset="-122"/>
                </a:rPr>
                <a:t>）尺寸线用细实线绘制，其终端可以有下列两种形式。同一图样只能采用一种形式。</a:t>
              </a:r>
              <a:endParaRPr lang="zh-CN" altLang="en-US" dirty="0">
                <a:latin typeface="黑体" panose="02010609060101010101" pitchFamily="2" charset="-122"/>
              </a:endParaRPr>
            </a:p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形式一：箭头。箭头是技术制图图样中的基本形式，如图</a:t>
              </a:r>
              <a:r>
                <a:rPr lang="en-US" altLang="zh-CN" dirty="0">
                  <a:latin typeface="黑体" panose="02010609060101010101" pitchFamily="2" charset="-122"/>
                </a:rPr>
                <a:t>1-34</a:t>
              </a:r>
              <a:r>
                <a:rPr lang="zh-CN" altLang="en-US" dirty="0">
                  <a:latin typeface="黑体" panose="02010609060101010101" pitchFamily="2" charset="-122"/>
                </a:rPr>
                <a:t>所示，如图</a:t>
              </a:r>
              <a:r>
                <a:rPr lang="en-US" altLang="zh-CN" dirty="0">
                  <a:latin typeface="黑体" panose="02010609060101010101" pitchFamily="2" charset="-122"/>
                </a:rPr>
                <a:t>1-35</a:t>
              </a:r>
              <a:r>
                <a:rPr lang="zh-CN" altLang="en-US" dirty="0">
                  <a:latin typeface="黑体" panose="02010609060101010101" pitchFamily="2" charset="-122"/>
                </a:rPr>
                <a:t>所示。</a:t>
              </a:r>
              <a:endParaRPr lang="zh-CN" altLang="en-US" dirty="0">
                <a:latin typeface="黑体" panose="02010609060101010101" pitchFamily="2" charset="-122"/>
              </a:endParaRPr>
            </a:p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形式二：斜线。斜线常在画草图时采用，如图</a:t>
              </a:r>
              <a:r>
                <a:rPr lang="en-US" altLang="zh-CN" dirty="0">
                  <a:latin typeface="黑体" panose="02010609060101010101" pitchFamily="2" charset="-122"/>
                </a:rPr>
                <a:t>1-36</a:t>
              </a:r>
              <a:r>
                <a:rPr lang="zh-CN" altLang="en-US" dirty="0">
                  <a:latin typeface="黑体" panose="02010609060101010101" pitchFamily="2" charset="-122"/>
                </a:rPr>
                <a:t>所示，也可用于尺寸较小画箭头位置不够时。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59400" name="Picture 2" descr="C:\Documents and Settings\Administrator\桌面\《汽车机械制图》资料包材料\图片\1-34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4292600"/>
            <a:ext cx="2620962" cy="122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01" name="Picture 3" descr="C:\Documents and Settings\Administrator\桌面\《汽车机械制图》资料包材料\图片\1-35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938" y="4205288"/>
            <a:ext cx="1449387" cy="1531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402" name="Picture 4" descr="C:\Documents and Settings\Administrator\桌面\《汽车机械制图》资料包材料\图片\1-36.t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325" y="4327525"/>
            <a:ext cx="2160588" cy="148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03" name="矩形 6"/>
          <p:cNvSpPr/>
          <p:nvPr/>
        </p:nvSpPr>
        <p:spPr>
          <a:xfrm>
            <a:off x="395288" y="5668963"/>
            <a:ext cx="28384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1-34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尺寸线终端的箭头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59404" name="矩形 7"/>
          <p:cNvSpPr/>
          <p:nvPr/>
        </p:nvSpPr>
        <p:spPr>
          <a:xfrm>
            <a:off x="3563938" y="5873750"/>
            <a:ext cx="2016125" cy="811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1-35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标注小尺寸时箭头的画法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59405" name="矩形 8"/>
          <p:cNvSpPr/>
          <p:nvPr/>
        </p:nvSpPr>
        <p:spPr>
          <a:xfrm>
            <a:off x="6115050" y="5876925"/>
            <a:ext cx="28384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1-36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尺寸线终端的斜线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93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94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94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594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5940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594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5940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3" grpId="0"/>
      <p:bldP spid="59404" grpId="0"/>
      <p:bldP spid="594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0418" name="矩形 1"/>
          <p:cNvGrpSpPr/>
          <p:nvPr/>
        </p:nvGrpSpPr>
        <p:grpSpPr>
          <a:xfrm>
            <a:off x="427038" y="1042988"/>
            <a:ext cx="8351837" cy="1438275"/>
            <a:chOff x="0" y="0"/>
            <a:chExt cx="5261" cy="906"/>
          </a:xfrm>
        </p:grpSpPr>
        <p:pic>
          <p:nvPicPr>
            <p:cNvPr id="60419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261" cy="9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20" name="文本框 60419"/>
            <p:cNvSpPr txBox="1"/>
            <p:nvPr/>
          </p:nvSpPr>
          <p:spPr>
            <a:xfrm>
              <a:off x="116" y="86"/>
              <a:ext cx="5035" cy="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2</a:t>
              </a:r>
              <a:r>
                <a:rPr lang="zh-CN" altLang="en-US" dirty="0">
                  <a:latin typeface="黑体" panose="02010609060101010101" pitchFamily="2" charset="-122"/>
                </a:rPr>
                <a:t>）标注线性尺寸时，尺寸线应与所标注的线段平行。尺寸线不能用其他图线代替，一般也不得与其他图线重合或画在其延长线上，如图</a:t>
              </a:r>
              <a:r>
                <a:rPr lang="en-US" altLang="zh-CN" dirty="0">
                  <a:latin typeface="黑体" panose="02010609060101010101" pitchFamily="2" charset="-122"/>
                </a:rPr>
                <a:t>1-37</a:t>
              </a:r>
              <a:r>
                <a:rPr lang="zh-CN" altLang="en-US" dirty="0">
                  <a:latin typeface="黑体" panose="02010609060101010101" pitchFamily="2" charset="-122"/>
                </a:rPr>
                <a:t>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60421" name="Picture 2" descr="C:\Documents and Settings\Administrator\桌面\《汽车机械制图》资料包材料\图片\1-37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2565400"/>
            <a:ext cx="6985000" cy="3363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2" name="矩形 2"/>
          <p:cNvSpPr/>
          <p:nvPr/>
        </p:nvSpPr>
        <p:spPr>
          <a:xfrm>
            <a:off x="3590925" y="5929313"/>
            <a:ext cx="237807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1-37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尺寸线的画法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04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04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604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2" name="组合 2"/>
          <p:cNvPicPr/>
          <p:nvPr/>
        </p:nvPicPr>
        <p:blipFill>
          <a:blip r:embed="rId1"/>
          <a:stretch>
            <a:fillRect/>
          </a:stretch>
        </p:blipFill>
        <p:spPr>
          <a:xfrm>
            <a:off x="195263" y="1298575"/>
            <a:ext cx="8674100" cy="1420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3" name="Picture 2" descr="C:\Documents and Settings\Administrator\桌面\《汽车机械制图》资料包材料\图片\1-38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2852738"/>
            <a:ext cx="5688012" cy="314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4" name="矩形 2"/>
          <p:cNvSpPr/>
          <p:nvPr/>
        </p:nvSpPr>
        <p:spPr>
          <a:xfrm>
            <a:off x="2668588" y="5992813"/>
            <a:ext cx="376237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1-38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圆的直径和圆弧半径的注法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14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14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614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组合 2"/>
          <p:cNvPicPr/>
          <p:nvPr/>
        </p:nvPicPr>
        <p:blipFill>
          <a:blip r:embed="rId1"/>
          <a:stretch>
            <a:fillRect/>
          </a:stretch>
        </p:blipFill>
        <p:spPr>
          <a:xfrm>
            <a:off x="341313" y="938213"/>
            <a:ext cx="8120062" cy="1878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7" name="Picture 2" descr="C:\Documents and Settings\Administrator\桌面\《汽车机械制图》资料包材料\图片\1-39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3284538"/>
            <a:ext cx="1366837" cy="2043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8" name="Picture 3" descr="C:\Documents and Settings\Administrator\桌面\《汽车机械制图》资料包材料\图片\1-40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9100" y="3654425"/>
            <a:ext cx="1901825" cy="1719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9" name="Picture 4" descr="C:\Documents and Settings\Administrator\桌面\《汽车机械制图》资料包材料\图片\1-41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6088" y="3416300"/>
            <a:ext cx="3143250" cy="2195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70" name="矩形 2"/>
          <p:cNvSpPr/>
          <p:nvPr/>
        </p:nvSpPr>
        <p:spPr>
          <a:xfrm>
            <a:off x="179388" y="5418138"/>
            <a:ext cx="260826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1-39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圆弧半径较大时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62471" name="矩形 6"/>
          <p:cNvSpPr/>
          <p:nvPr/>
        </p:nvSpPr>
        <p:spPr>
          <a:xfrm>
            <a:off x="2586038" y="5692775"/>
            <a:ext cx="30702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1-40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不需标出图的位置时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62472" name="矩形 7"/>
          <p:cNvSpPr/>
          <p:nvPr/>
        </p:nvSpPr>
        <p:spPr>
          <a:xfrm>
            <a:off x="6011863" y="5870575"/>
            <a:ext cx="2736850" cy="811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1-41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对称图形的尺寸线及箭头标注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24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24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624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624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624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624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624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  <p:bldP spid="62471" grpId="0"/>
      <p:bldP spid="624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3490" name="Group 6"/>
          <p:cNvGrpSpPr/>
          <p:nvPr/>
        </p:nvGrpSpPr>
        <p:grpSpPr>
          <a:xfrm>
            <a:off x="6357938" y="765175"/>
            <a:ext cx="1670050" cy="647700"/>
            <a:chOff x="0" y="0"/>
            <a:chExt cx="3961" cy="1020"/>
          </a:xfrm>
        </p:grpSpPr>
        <p:sp>
          <p:nvSpPr>
            <p:cNvPr id="63491" name="AutoShape 7"/>
            <p:cNvSpPr/>
            <p:nvPr/>
          </p:nvSpPr>
          <p:spPr>
            <a:xfrm>
              <a:off x="0" y="0"/>
              <a:ext cx="3961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pic>
          <p:nvPicPr>
            <p:cNvPr id="63492" name="Text 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188" y="139"/>
              <a:ext cx="3933" cy="77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3493" name="组合 2"/>
          <p:cNvGrpSpPr/>
          <p:nvPr/>
        </p:nvGrpSpPr>
        <p:grpSpPr>
          <a:xfrm>
            <a:off x="684213" y="1628775"/>
            <a:ext cx="7559675" cy="1169988"/>
            <a:chOff x="0" y="0"/>
            <a:chExt cx="7560320" cy="1169988"/>
          </a:xfrm>
        </p:grpSpPr>
        <p:grpSp>
          <p:nvGrpSpPr>
            <p:cNvPr id="63494" name="圆角矩形 1"/>
            <p:cNvGrpSpPr/>
            <p:nvPr/>
          </p:nvGrpSpPr>
          <p:grpSpPr>
            <a:xfrm>
              <a:off x="-129488" y="-116967"/>
              <a:ext cx="7809642" cy="1420368"/>
              <a:chOff x="0" y="0"/>
              <a:chExt cx="7808976" cy="1420368"/>
            </a:xfrm>
          </p:grpSpPr>
          <p:pic>
            <p:nvPicPr>
              <p:cNvPr id="63495" name="圆角矩形 1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7808976" cy="14203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3496" name="文本框 63495"/>
              <p:cNvSpPr txBox="1"/>
              <p:nvPr/>
            </p:nvSpPr>
            <p:spPr>
              <a:xfrm>
                <a:off x="186591" y="174081"/>
                <a:ext cx="7445447" cy="10557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 anchorCtr="0"/>
              <a:p>
                <a:pPr algn="ctr"/>
                <a:endParaRPr lang="zh-CN" altLang="en-US" dirty="0">
                  <a:solidFill>
                    <a:srgbClr val="FFFFFF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3497" name="矩形 2"/>
            <p:cNvSpPr/>
            <p:nvPr/>
          </p:nvSpPr>
          <p:spPr>
            <a:xfrm>
              <a:off x="143520" y="0"/>
              <a:ext cx="7416800" cy="11699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latin typeface="黑体" panose="02010609060101010101" pitchFamily="2" charset="-122"/>
                </a:rPr>
                <a:t>）线性尺寸的数字一般应注写在尺寸线的上方，也允许注写在尺寸线的中断处，如图</a:t>
              </a:r>
              <a:r>
                <a:rPr lang="en-US" altLang="zh-CN" dirty="0">
                  <a:latin typeface="黑体" panose="02010609060101010101" pitchFamily="2" charset="-122"/>
                </a:rPr>
                <a:t>1-42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a</a:t>
              </a:r>
              <a:r>
                <a:rPr lang="zh-CN" altLang="en-US" dirty="0">
                  <a:latin typeface="黑体" panose="02010609060101010101" pitchFamily="2" charset="-122"/>
                </a:rPr>
                <a:t>）所示。狭小部位的尺寸数字按图</a:t>
              </a:r>
              <a:r>
                <a:rPr lang="en-US" altLang="zh-CN" dirty="0">
                  <a:latin typeface="黑体" panose="02010609060101010101" pitchFamily="2" charset="-122"/>
                </a:rPr>
                <a:t>1-42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b</a:t>
              </a:r>
              <a:r>
                <a:rPr lang="zh-CN" altLang="en-US" dirty="0">
                  <a:latin typeface="黑体" panose="02010609060101010101" pitchFamily="2" charset="-122"/>
                </a:rPr>
                <a:t>）所示方式注写。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63498" name="Picture 2" descr="C:\Documents and Settings\Administrator\桌面\《汽车机械制图》资料包材料\图片\1-42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025" y="3068638"/>
            <a:ext cx="6402388" cy="293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9" name="矩形 6"/>
          <p:cNvSpPr/>
          <p:nvPr/>
        </p:nvSpPr>
        <p:spPr>
          <a:xfrm>
            <a:off x="3140075" y="6003925"/>
            <a:ext cx="307022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1-42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尺寸数字的注写位置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349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34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634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4514" name="矩形 1"/>
          <p:cNvGrpSpPr/>
          <p:nvPr/>
        </p:nvGrpSpPr>
        <p:grpSpPr>
          <a:xfrm>
            <a:off x="133350" y="1279525"/>
            <a:ext cx="8864600" cy="1079500"/>
            <a:chOff x="0" y="0"/>
            <a:chExt cx="5584" cy="680"/>
          </a:xfrm>
        </p:grpSpPr>
        <p:pic>
          <p:nvPicPr>
            <p:cNvPr id="64515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584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4516" name="文本框 64515"/>
            <p:cNvSpPr txBox="1"/>
            <p:nvPr/>
          </p:nvSpPr>
          <p:spPr>
            <a:xfrm>
              <a:off x="120" y="84"/>
              <a:ext cx="5352" cy="5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2</a:t>
              </a:r>
              <a:r>
                <a:rPr lang="zh-CN" altLang="en-US" dirty="0">
                  <a:latin typeface="黑体" panose="02010609060101010101" pitchFamily="2" charset="-122"/>
                </a:rPr>
                <a:t>）线性尺寸数字的方向应按图</a:t>
              </a:r>
              <a:r>
                <a:rPr lang="en-US" altLang="zh-CN" dirty="0">
                  <a:latin typeface="黑体" panose="02010609060101010101" pitchFamily="2" charset="-122"/>
                </a:rPr>
                <a:t>1-43</a:t>
              </a:r>
              <a:r>
                <a:rPr lang="zh-CN" altLang="en-US" dirty="0">
                  <a:latin typeface="黑体" panose="02010609060101010101" pitchFamily="2" charset="-122"/>
                </a:rPr>
                <a:t>所示的方向注写，并尽可能避免在图示</a:t>
              </a:r>
              <a:r>
                <a:rPr lang="en-US" altLang="zh-CN" dirty="0">
                  <a:latin typeface="黑体" panose="02010609060101010101" pitchFamily="2" charset="-122"/>
                </a:rPr>
                <a:t>30</a:t>
              </a:r>
              <a:r>
                <a:rPr lang="zh-CN" altLang="en-US" dirty="0">
                  <a:latin typeface="黑体" panose="02010609060101010101" pitchFamily="2" charset="-122"/>
                </a:rPr>
                <a:t>°范围内标注尺寸，当无法避免时可按图</a:t>
              </a:r>
              <a:r>
                <a:rPr lang="en-US" altLang="zh-CN" dirty="0">
                  <a:latin typeface="黑体" panose="02010609060101010101" pitchFamily="2" charset="-122"/>
                </a:rPr>
                <a:t>1-44</a:t>
              </a:r>
              <a:r>
                <a:rPr lang="zh-CN" altLang="en-US" dirty="0">
                  <a:latin typeface="黑体" panose="02010609060101010101" pitchFamily="2" charset="-122"/>
                </a:rPr>
                <a:t>所示的形式标注。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64517" name="Picture 2" descr="C:\Documents and Settings\Administrator\桌面\《汽车机械制图》资料包材料\图片\1-43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3068638"/>
            <a:ext cx="3586162" cy="208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8" name="Picture 3" descr="C:\Documents and Settings\Administrator\桌面\《汽车机械制图》资料包材料\图片\1-44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338" y="3068638"/>
            <a:ext cx="3128962" cy="1944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9" name="矩形 2"/>
          <p:cNvSpPr/>
          <p:nvPr/>
        </p:nvSpPr>
        <p:spPr>
          <a:xfrm>
            <a:off x="979488" y="5278438"/>
            <a:ext cx="330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1-43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尺寸数字的注写（一）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64520" name="矩形 6"/>
          <p:cNvSpPr/>
          <p:nvPr/>
        </p:nvSpPr>
        <p:spPr>
          <a:xfrm>
            <a:off x="5364163" y="5281613"/>
            <a:ext cx="330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1-44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尺寸数字的注写（二）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45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45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645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645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645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  <p:bldP spid="645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8" name="组合 2"/>
          <p:cNvPicPr/>
          <p:nvPr/>
        </p:nvPicPr>
        <p:blipFill>
          <a:blip r:embed="rId1"/>
          <a:stretch>
            <a:fillRect/>
          </a:stretch>
        </p:blipFill>
        <p:spPr>
          <a:xfrm>
            <a:off x="122238" y="1152525"/>
            <a:ext cx="8747125" cy="1560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39" name="Picture 2" descr="C:\Documents and Settings\Administrator\桌面\《汽车机械制图》资料包材料\图片\1-45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450" y="2852738"/>
            <a:ext cx="4879975" cy="2852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0" name="矩形 2"/>
          <p:cNvSpPr/>
          <p:nvPr/>
        </p:nvSpPr>
        <p:spPr>
          <a:xfrm>
            <a:off x="3217863" y="5949950"/>
            <a:ext cx="330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1-45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非水平方向的尺寸注法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55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55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655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2" name="组合 2"/>
          <p:cNvPicPr/>
          <p:nvPr/>
        </p:nvPicPr>
        <p:blipFill>
          <a:blip r:embed="rId1"/>
          <a:stretch>
            <a:fillRect/>
          </a:stretch>
        </p:blipFill>
        <p:spPr>
          <a:xfrm>
            <a:off x="774700" y="1060450"/>
            <a:ext cx="7521575" cy="1060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3" name="Picture 2" descr="C:\Documents and Settings\Administrator\桌面\《汽车机械制图》资料包材料\图片\1-46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2565400"/>
            <a:ext cx="2808287" cy="2713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4" name="Picture 3" descr="C:\Documents and Settings\Administrator\桌面\《汽车机械制图》资料包材料\图片\1-47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2565400"/>
            <a:ext cx="3624262" cy="2713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5" name="矩形 2"/>
          <p:cNvSpPr/>
          <p:nvPr/>
        </p:nvSpPr>
        <p:spPr>
          <a:xfrm>
            <a:off x="307975" y="5472113"/>
            <a:ext cx="376237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1-46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角度数字的注写位置（一）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66566" name="矩形 6"/>
          <p:cNvSpPr/>
          <p:nvPr/>
        </p:nvSpPr>
        <p:spPr>
          <a:xfrm>
            <a:off x="4897438" y="5676900"/>
            <a:ext cx="3762375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1-47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角度数字的注写位置（二）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65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65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665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665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665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AutoShape 10"/>
          <p:cNvSpPr/>
          <p:nvPr/>
        </p:nvSpPr>
        <p:spPr>
          <a:xfrm rot="10800000">
            <a:off x="681038" y="1911350"/>
            <a:ext cx="7634287" cy="3967163"/>
          </a:xfrm>
          <a:custGeom>
            <a:avLst/>
            <a:gdLst>
              <a:gd name="txL" fmla="*/ 3125 w 21600"/>
              <a:gd name="txT" fmla="*/ 3125 h 21600"/>
              <a:gd name="txR" fmla="*/ 18475 w 21600"/>
              <a:gd name="txB" fmla="*/ 18475 h 2160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2650" y="21600"/>
                </a:lnTo>
                <a:lnTo>
                  <a:pt x="1895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D1EEF7">
                  <a:alpha val="50000"/>
                </a:srgbClr>
              </a:gs>
              <a:gs pos="100000">
                <a:srgbClr val="33CCFF">
                  <a:alpha val="5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436" name="Rectangle 3"/>
          <p:cNvSpPr/>
          <p:nvPr/>
        </p:nvSpPr>
        <p:spPr>
          <a:xfrm>
            <a:off x="1692275" y="2112963"/>
            <a:ext cx="6192838" cy="3784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0066CC"/>
                </a:solidFill>
                <a:latin typeface="黑体" panose="02010609060101010101" pitchFamily="2" charset="-122"/>
              </a:rPr>
              <a:t>汽车零件的设计、制造和技术交流，都离不开图样。图样是工业生产中的重要技术文件，也是进行技术交流的载体，是工程界的技术语言。扎扎实实的打好基础，练好基本功，是学好机械制图的关键。本项目从国家标准入手，对制图的基本规定进行介绍，对绘图工具的使用及几何作图的基本知识进行讲解，从而正确地绘制平面图形。在学习过程中树立学生规则意识，培养学生良好的作图习惯。</a:t>
            </a:r>
            <a:endParaRPr lang="zh-CN" altLang="en-US" dirty="0">
              <a:solidFill>
                <a:srgbClr val="0066CC"/>
              </a:solidFill>
              <a:latin typeface="黑体" panose="02010609060101010101" pitchFamily="2" charset="-122"/>
            </a:endParaRPr>
          </a:p>
        </p:txBody>
      </p:sp>
      <p:grpSp>
        <p:nvGrpSpPr>
          <p:cNvPr id="18437" name="Group 4"/>
          <p:cNvGrpSpPr/>
          <p:nvPr/>
        </p:nvGrpSpPr>
        <p:grpSpPr>
          <a:xfrm>
            <a:off x="1187133" y="1628775"/>
            <a:ext cx="1941512" cy="879475"/>
            <a:chOff x="0" y="0"/>
            <a:chExt cx="4552" cy="1385"/>
          </a:xfrm>
        </p:grpSpPr>
        <p:pic>
          <p:nvPicPr>
            <p:cNvPr id="18438" name="图片 8" descr="6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387" cy="13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9" name="TextBox 13"/>
            <p:cNvSpPr txBox="1"/>
            <p:nvPr/>
          </p:nvSpPr>
          <p:spPr>
            <a:xfrm>
              <a:off x="839" y="229"/>
              <a:ext cx="3713" cy="7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b="1" dirty="0">
                  <a:solidFill>
                    <a:srgbClr val="00B0F0"/>
                  </a:solidFill>
                  <a:latin typeface="黑体" panose="02010609060101010101" pitchFamily="2" charset="-122"/>
                </a:rPr>
                <a:t>本章提要</a:t>
              </a:r>
              <a:endParaRPr lang="zh-CN" altLang="en-US" b="1" dirty="0">
                <a:solidFill>
                  <a:srgbClr val="00B0F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547495" y="44450"/>
            <a:ext cx="6986905" cy="57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项目一</a:t>
            </a:r>
            <a:r>
              <a:rPr lang="en-US" altLang="zh-CN" sz="36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 </a:t>
            </a:r>
            <a:r>
              <a:rPr lang="zh-CN" altLang="en-US" sz="36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制图的基本知识与技能</a:t>
            </a:r>
            <a:endParaRPr lang="zh-CN" altLang="en-US" sz="36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/>
      <p:bldP spid="18436" grpId="1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7586" name="组合 2"/>
          <p:cNvGrpSpPr/>
          <p:nvPr/>
        </p:nvGrpSpPr>
        <p:grpSpPr>
          <a:xfrm>
            <a:off x="611188" y="1203325"/>
            <a:ext cx="7848600" cy="1001713"/>
            <a:chOff x="0" y="0"/>
            <a:chExt cx="7848872" cy="1001491"/>
          </a:xfrm>
        </p:grpSpPr>
        <p:grpSp>
          <p:nvGrpSpPr>
            <p:cNvPr id="67587" name="流程图: 文档 1"/>
            <p:cNvGrpSpPr/>
            <p:nvPr/>
          </p:nvGrpSpPr>
          <p:grpSpPr>
            <a:xfrm>
              <a:off x="-129608" y="-118211"/>
              <a:ext cx="8101865" cy="1243308"/>
              <a:chOff x="0" y="0"/>
              <a:chExt cx="8101584" cy="1243584"/>
            </a:xfrm>
          </p:grpSpPr>
          <p:pic>
            <p:nvPicPr>
              <p:cNvPr id="67588" name="流程图: 文档 1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8101584" cy="12435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7589" name="文本框 67588"/>
              <p:cNvSpPr txBox="1"/>
              <p:nvPr/>
            </p:nvSpPr>
            <p:spPr>
              <a:xfrm>
                <a:off x="129604" y="118237"/>
                <a:ext cx="7848600" cy="8033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 anchorCtr="0"/>
              <a:p>
                <a:pPr algn="ctr"/>
                <a:endParaRPr lang="zh-CN" altLang="en-US" dirty="0">
                  <a:solidFill>
                    <a:srgbClr val="FFFFFF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7590" name="矩形 1"/>
            <p:cNvSpPr/>
            <p:nvPr/>
          </p:nvSpPr>
          <p:spPr>
            <a:xfrm>
              <a:off x="144089" y="21475"/>
              <a:ext cx="7561263" cy="7639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）尺寸数字不可被任何图线所通过，不可避免时，必须在注写尺寸数字处将图线断开，如图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1-48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所示。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67591" name="Picture 2" descr="C:\Documents and Settings\Administrator\桌面\《汽车机械制图》资料包材料\图片\1-48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363" y="2492375"/>
            <a:ext cx="6542087" cy="3471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2" name="矩形 2"/>
          <p:cNvSpPr/>
          <p:nvPr/>
        </p:nvSpPr>
        <p:spPr>
          <a:xfrm>
            <a:off x="3160713" y="6013450"/>
            <a:ext cx="330041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图1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-48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尺寸数字的注写（三）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75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759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675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8610" name="Group 6"/>
          <p:cNvGrpSpPr/>
          <p:nvPr/>
        </p:nvGrpSpPr>
        <p:grpSpPr>
          <a:xfrm>
            <a:off x="4859338" y="765175"/>
            <a:ext cx="3529012" cy="647700"/>
            <a:chOff x="0" y="0"/>
            <a:chExt cx="4746" cy="1020"/>
          </a:xfrm>
        </p:grpSpPr>
        <p:sp>
          <p:nvSpPr>
            <p:cNvPr id="68611" name="AutoShape 7"/>
            <p:cNvSpPr/>
            <p:nvPr/>
          </p:nvSpPr>
          <p:spPr>
            <a:xfrm>
              <a:off x="0" y="0"/>
              <a:ext cx="474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pic>
          <p:nvPicPr>
            <p:cNvPr id="68612" name="Text 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124" y="139"/>
              <a:ext cx="4976" cy="77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8613" name="矩形 2"/>
          <p:cNvGrpSpPr/>
          <p:nvPr/>
        </p:nvGrpSpPr>
        <p:grpSpPr>
          <a:xfrm>
            <a:off x="201613" y="1646238"/>
            <a:ext cx="8729662" cy="1309687"/>
            <a:chOff x="0" y="0"/>
            <a:chExt cx="5499" cy="825"/>
          </a:xfrm>
        </p:grpSpPr>
        <p:pic>
          <p:nvPicPr>
            <p:cNvPr id="68614" name="矩形 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499" cy="8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8615" name="文本框 68614"/>
            <p:cNvSpPr txBox="1"/>
            <p:nvPr/>
          </p:nvSpPr>
          <p:spPr>
            <a:xfrm>
              <a:off x="77" y="34"/>
              <a:ext cx="5352" cy="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latin typeface="黑体" panose="02010609060101010101" pitchFamily="2" charset="-122"/>
                </a:rPr>
                <a:t>）标注直径时，应在尺寸数字前加注符号“”；标注半径时，应在尺寸数字前加注符号“</a:t>
              </a:r>
              <a:r>
                <a:rPr lang="en-US" altLang="zh-CN" dirty="0">
                  <a:latin typeface="黑体" panose="02010609060101010101" pitchFamily="2" charset="-122"/>
                </a:rPr>
                <a:t>R</a:t>
              </a:r>
              <a:r>
                <a:rPr lang="zh-CN" altLang="en-US" dirty="0">
                  <a:latin typeface="黑体" panose="02010609060101010101" pitchFamily="2" charset="-122"/>
                </a:rPr>
                <a:t>”；标注球面的直径或半径时，应在符号“”或“</a:t>
              </a:r>
              <a:r>
                <a:rPr lang="en-US" altLang="zh-CN" dirty="0">
                  <a:latin typeface="黑体" panose="02010609060101010101" pitchFamily="2" charset="-122"/>
                </a:rPr>
                <a:t>R</a:t>
              </a:r>
              <a:r>
                <a:rPr lang="zh-CN" altLang="en-US" dirty="0">
                  <a:latin typeface="黑体" panose="02010609060101010101" pitchFamily="2" charset="-122"/>
                </a:rPr>
                <a:t>”前再加注符号“</a:t>
              </a:r>
              <a:r>
                <a:rPr lang="en-US" altLang="zh-CN" dirty="0">
                  <a:latin typeface="黑体" panose="02010609060101010101" pitchFamily="2" charset="-122"/>
                </a:rPr>
                <a:t>S</a:t>
              </a:r>
              <a:r>
                <a:rPr lang="zh-CN" altLang="en-US" dirty="0">
                  <a:latin typeface="黑体" panose="02010609060101010101" pitchFamily="2" charset="-122"/>
                </a:rPr>
                <a:t>”，如图</a:t>
              </a:r>
              <a:r>
                <a:rPr lang="en-US" altLang="zh-CN" dirty="0">
                  <a:latin typeface="黑体" panose="02010609060101010101" pitchFamily="2" charset="-122"/>
                </a:rPr>
                <a:t>1-49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a</a:t>
              </a:r>
              <a:r>
                <a:rPr lang="zh-CN" altLang="en-US" dirty="0">
                  <a:latin typeface="黑体" panose="02010609060101010101" pitchFamily="2" charset="-122"/>
                </a:rPr>
                <a:t>）、图</a:t>
              </a:r>
              <a:r>
                <a:rPr lang="en-US" altLang="zh-CN" dirty="0">
                  <a:latin typeface="黑体" panose="02010609060101010101" pitchFamily="2" charset="-122"/>
                </a:rPr>
                <a:t>1-49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b</a:t>
              </a:r>
              <a:r>
                <a:rPr lang="zh-CN" altLang="en-US" dirty="0">
                  <a:latin typeface="黑体" panose="02010609060101010101" pitchFamily="2" charset="-122"/>
                </a:rPr>
                <a:t>）所示。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68616" name="Picture 2" descr="C:\Documents and Settings\Administrator\桌面\《汽车机械制图》资料包材料\图片\1-49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3213100"/>
            <a:ext cx="6192838" cy="2309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7" name="矩形 6"/>
          <p:cNvSpPr/>
          <p:nvPr/>
        </p:nvSpPr>
        <p:spPr>
          <a:xfrm>
            <a:off x="3452813" y="5683250"/>
            <a:ext cx="260826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1-49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球面尺寸的注法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86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86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686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9634" name="矩形 1"/>
          <p:cNvGrpSpPr/>
          <p:nvPr/>
        </p:nvGrpSpPr>
        <p:grpSpPr>
          <a:xfrm>
            <a:off x="201613" y="1139825"/>
            <a:ext cx="8729662" cy="2030413"/>
            <a:chOff x="0" y="0"/>
            <a:chExt cx="5499" cy="1279"/>
          </a:xfrm>
        </p:grpSpPr>
        <p:pic>
          <p:nvPicPr>
            <p:cNvPr id="69635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499" cy="12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9636" name="文本框 69635"/>
            <p:cNvSpPr txBox="1"/>
            <p:nvPr/>
          </p:nvSpPr>
          <p:spPr>
            <a:xfrm>
              <a:off x="77" y="36"/>
              <a:ext cx="5352" cy="11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2</a:t>
              </a:r>
              <a:r>
                <a:rPr lang="zh-CN" altLang="en-US" dirty="0">
                  <a:latin typeface="黑体" panose="02010609060101010101" pitchFamily="2" charset="-122"/>
                </a:rPr>
                <a:t>）标注弧长时，应在尺寸数字左方加注符号“⌒”。</a:t>
              </a:r>
              <a:endParaRPr lang="zh-CN" altLang="en-US" dirty="0">
                <a:latin typeface="黑体" panose="02010609060101010101" pitchFamily="2" charset="-122"/>
              </a:endParaRPr>
            </a:p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3</a:t>
              </a:r>
              <a:r>
                <a:rPr lang="zh-CN" altLang="en-US" dirty="0">
                  <a:latin typeface="黑体" panose="02010609060101010101" pitchFamily="2" charset="-122"/>
                </a:rPr>
                <a:t>）标注参考尺寸时，应将尺寸数字加上圆括弧。</a:t>
              </a:r>
              <a:endParaRPr lang="zh-CN" altLang="en-US" dirty="0">
                <a:latin typeface="黑体" panose="02010609060101010101" pitchFamily="2" charset="-122"/>
              </a:endParaRPr>
            </a:p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4</a:t>
              </a:r>
              <a:r>
                <a:rPr lang="zh-CN" altLang="en-US" dirty="0">
                  <a:latin typeface="黑体" panose="02010609060101010101" pitchFamily="2" charset="-122"/>
                </a:rPr>
                <a:t>）标注剖面为正方形结构的尺寸时，可在正方形边长尺寸数字前加注符号“□”，如图</a:t>
              </a:r>
              <a:r>
                <a:rPr lang="en-US" altLang="zh-CN" dirty="0">
                  <a:latin typeface="黑体" panose="02010609060101010101" pitchFamily="2" charset="-122"/>
                </a:rPr>
                <a:t>1-50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a</a:t>
              </a:r>
              <a:r>
                <a:rPr lang="zh-CN" altLang="en-US" dirty="0">
                  <a:latin typeface="黑体" panose="02010609060101010101" pitchFamily="2" charset="-122"/>
                </a:rPr>
                <a:t>）、图</a:t>
              </a:r>
              <a:r>
                <a:rPr lang="en-US" altLang="zh-CN" dirty="0">
                  <a:latin typeface="黑体" panose="02010609060101010101" pitchFamily="2" charset="-122"/>
                </a:rPr>
                <a:t>1-50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c</a:t>
              </a:r>
              <a:r>
                <a:rPr lang="zh-CN" altLang="en-US" dirty="0">
                  <a:latin typeface="黑体" panose="02010609060101010101" pitchFamily="2" charset="-122"/>
                </a:rPr>
                <a:t>）所示；或用“</a:t>
              </a:r>
              <a:r>
                <a:rPr lang="en-US" altLang="zh-CN" dirty="0">
                  <a:latin typeface="黑体" panose="02010609060101010101" pitchFamily="2" charset="-122"/>
                </a:rPr>
                <a:t>B</a:t>
              </a:r>
              <a:r>
                <a:rPr lang="zh-CN" altLang="en-US" dirty="0">
                  <a:latin typeface="黑体" panose="02010609060101010101" pitchFamily="2" charset="-122"/>
                </a:rPr>
                <a:t>×</a:t>
              </a:r>
              <a:r>
                <a:rPr lang="en-US" altLang="zh-CN" dirty="0">
                  <a:latin typeface="黑体" panose="02010609060101010101" pitchFamily="2" charset="-122"/>
                </a:rPr>
                <a:t>B</a:t>
              </a:r>
              <a:r>
                <a:rPr lang="zh-CN" altLang="en-US" dirty="0">
                  <a:latin typeface="黑体" panose="02010609060101010101" pitchFamily="2" charset="-122"/>
                </a:rPr>
                <a:t>”标注（</a:t>
              </a:r>
              <a:r>
                <a:rPr lang="en-US" altLang="zh-CN" dirty="0">
                  <a:latin typeface="黑体" panose="02010609060101010101" pitchFamily="2" charset="-122"/>
                </a:rPr>
                <a:t>B</a:t>
              </a:r>
              <a:r>
                <a:rPr lang="zh-CN" altLang="en-US" dirty="0">
                  <a:latin typeface="黑体" panose="02010609060101010101" pitchFamily="2" charset="-122"/>
                </a:rPr>
                <a:t>为正方形的对边距离），如图</a:t>
              </a:r>
              <a:r>
                <a:rPr lang="en-US" altLang="zh-CN" dirty="0">
                  <a:latin typeface="黑体" panose="02010609060101010101" pitchFamily="2" charset="-122"/>
                </a:rPr>
                <a:t>1-50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b</a:t>
              </a:r>
              <a:r>
                <a:rPr lang="zh-CN" altLang="en-US" dirty="0">
                  <a:latin typeface="黑体" panose="02010609060101010101" pitchFamily="2" charset="-122"/>
                </a:rPr>
                <a:t>）、图</a:t>
              </a:r>
              <a:r>
                <a:rPr lang="en-US" altLang="zh-CN" dirty="0">
                  <a:latin typeface="黑体" panose="02010609060101010101" pitchFamily="2" charset="-122"/>
                </a:rPr>
                <a:t>1-50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d</a:t>
              </a:r>
              <a:r>
                <a:rPr lang="zh-CN" altLang="en-US" dirty="0">
                  <a:latin typeface="黑体" panose="02010609060101010101" pitchFamily="2" charset="-122"/>
                </a:rPr>
                <a:t>）所示。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69637" name="Picture 2" descr="C:\Documents and Settings\Administrator\桌面\《汽车机械制图》资料包材料\图片\1-50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75" y="3357563"/>
            <a:ext cx="4310063" cy="279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8" name="矩形 2"/>
          <p:cNvSpPr/>
          <p:nvPr/>
        </p:nvSpPr>
        <p:spPr>
          <a:xfrm>
            <a:off x="3016250" y="6237288"/>
            <a:ext cx="3300413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1-50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正方形结构的尺寸注法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96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96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696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0658" name="矩形 1"/>
          <p:cNvGrpSpPr/>
          <p:nvPr/>
        </p:nvGrpSpPr>
        <p:grpSpPr>
          <a:xfrm>
            <a:off x="665163" y="1158875"/>
            <a:ext cx="7710487" cy="950913"/>
            <a:chOff x="0" y="0"/>
            <a:chExt cx="4857" cy="599"/>
          </a:xfrm>
        </p:grpSpPr>
        <p:pic>
          <p:nvPicPr>
            <p:cNvPr id="70659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857" cy="5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0660" name="文本框 70659"/>
            <p:cNvSpPr txBox="1"/>
            <p:nvPr/>
          </p:nvSpPr>
          <p:spPr>
            <a:xfrm>
              <a:off x="77" y="37"/>
              <a:ext cx="4717" cy="5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5</a:t>
              </a:r>
              <a:r>
                <a:rPr lang="zh-CN" altLang="en-US" dirty="0">
                  <a:latin typeface="黑体" panose="02010609060101010101" pitchFamily="2" charset="-122"/>
                </a:rPr>
                <a:t>）当需要指明半径尺寸是由其他尺寸所确定时，应用尺寸线和符号“</a:t>
              </a:r>
              <a:r>
                <a:rPr lang="en-US" altLang="zh-CN" dirty="0">
                  <a:latin typeface="黑体" panose="02010609060101010101" pitchFamily="2" charset="-122"/>
                </a:rPr>
                <a:t>R</a:t>
              </a:r>
              <a:r>
                <a:rPr lang="zh-CN" altLang="en-US" dirty="0">
                  <a:latin typeface="黑体" panose="02010609060101010101" pitchFamily="2" charset="-122"/>
                </a:rPr>
                <a:t>”标出，但不要注写尺寸数字，如图</a:t>
              </a:r>
              <a:r>
                <a:rPr lang="en-US" altLang="zh-CN" dirty="0">
                  <a:latin typeface="黑体" panose="02010609060101010101" pitchFamily="2" charset="-122"/>
                </a:rPr>
                <a:t>1-51</a:t>
              </a:r>
              <a:r>
                <a:rPr lang="zh-CN" altLang="en-US" dirty="0">
                  <a:latin typeface="黑体" panose="02010609060101010101" pitchFamily="2" charset="-122"/>
                </a:rPr>
                <a:t>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70661" name="Picture 2" descr="C:\Documents and Settings\Administrator\桌面\《汽车机械制图》资料包材料\图片\1-5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738" y="2492375"/>
            <a:ext cx="6450012" cy="263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2" name="矩形 2"/>
          <p:cNvSpPr/>
          <p:nvPr/>
        </p:nvSpPr>
        <p:spPr>
          <a:xfrm>
            <a:off x="2565400" y="5445125"/>
            <a:ext cx="39941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1-51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半径尺寸有特殊要求时的注法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06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06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706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82" name="矩形 1"/>
          <p:cNvGrpSpPr/>
          <p:nvPr/>
        </p:nvGrpSpPr>
        <p:grpSpPr>
          <a:xfrm>
            <a:off x="762000" y="1139825"/>
            <a:ext cx="7467600" cy="950913"/>
            <a:chOff x="0" y="0"/>
            <a:chExt cx="4704" cy="599"/>
          </a:xfrm>
        </p:grpSpPr>
        <p:pic>
          <p:nvPicPr>
            <p:cNvPr id="71683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704" cy="5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684" name="文本框 71683"/>
            <p:cNvSpPr txBox="1"/>
            <p:nvPr/>
          </p:nvSpPr>
          <p:spPr>
            <a:xfrm>
              <a:off x="78" y="36"/>
              <a:ext cx="4582" cy="5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6</a:t>
              </a:r>
              <a:r>
                <a:rPr lang="zh-CN" altLang="en-US" dirty="0">
                  <a:latin typeface="黑体" panose="02010609060101010101" pitchFamily="2" charset="-122"/>
                </a:rPr>
                <a:t>）</a:t>
              </a:r>
              <a:r>
                <a:rPr lang="en-US" altLang="zh-CN" dirty="0">
                  <a:latin typeface="黑体" panose="02010609060101010101" pitchFamily="2" charset="-122"/>
                </a:rPr>
                <a:t>45</a:t>
              </a:r>
              <a:r>
                <a:rPr lang="zh-CN" altLang="en-US" dirty="0">
                  <a:latin typeface="黑体" panose="02010609060101010101" pitchFamily="2" charset="-122"/>
                </a:rPr>
                <a:t>°倒角可按图</a:t>
              </a:r>
              <a:r>
                <a:rPr lang="en-US" altLang="zh-CN" dirty="0">
                  <a:latin typeface="黑体" panose="02010609060101010101" pitchFamily="2" charset="-122"/>
                </a:rPr>
                <a:t>1-52</a:t>
              </a:r>
              <a:r>
                <a:rPr lang="zh-CN" altLang="en-US" dirty="0">
                  <a:latin typeface="黑体" panose="02010609060101010101" pitchFamily="2" charset="-122"/>
                </a:rPr>
                <a:t>所示的形式标注，非</a:t>
              </a:r>
              <a:r>
                <a:rPr lang="en-US" altLang="zh-CN" dirty="0">
                  <a:latin typeface="黑体" panose="02010609060101010101" pitchFamily="2" charset="-122"/>
                </a:rPr>
                <a:t>45</a:t>
              </a:r>
              <a:r>
                <a:rPr lang="zh-CN" altLang="en-US" dirty="0">
                  <a:latin typeface="黑体" panose="02010609060101010101" pitchFamily="2" charset="-122"/>
                </a:rPr>
                <a:t>°倒角可按图</a:t>
              </a:r>
              <a:r>
                <a:rPr lang="en-US" altLang="zh-CN" dirty="0">
                  <a:latin typeface="黑体" panose="02010609060101010101" pitchFamily="2" charset="-122"/>
                </a:rPr>
                <a:t>1-53</a:t>
              </a:r>
              <a:r>
                <a:rPr lang="zh-CN" altLang="en-US" dirty="0">
                  <a:latin typeface="黑体" panose="02010609060101010101" pitchFamily="2" charset="-122"/>
                </a:rPr>
                <a:t>所示的形式标注。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71685" name="Picture 2" descr="C:\Documents and Settings\Administrator\桌面\《汽车机械制图》资料包材料\图片\1-5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276475"/>
            <a:ext cx="6632575" cy="1717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86" name="Picture 3" descr="C:\Documents and Settings\Administrator\桌面\《汽车机械制图》资料包材料\图片\1-53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038" y="4581525"/>
            <a:ext cx="3879850" cy="1633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7" name="矩形 2"/>
          <p:cNvSpPr/>
          <p:nvPr/>
        </p:nvSpPr>
        <p:spPr>
          <a:xfrm>
            <a:off x="3405188" y="4076700"/>
            <a:ext cx="260826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1-52 45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°倒角的注法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71688" name="矩形 6"/>
          <p:cNvSpPr/>
          <p:nvPr/>
        </p:nvSpPr>
        <p:spPr>
          <a:xfrm>
            <a:off x="3005138" y="6308725"/>
            <a:ext cx="28384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1-53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非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45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°倒角的注法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16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168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716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" fill="hold"/>
                                        <p:tgtEl>
                                          <p:spTgt spid="716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716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  <p:bldP spid="7168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/>
          <p:nvPr/>
        </p:nvSpPr>
        <p:spPr>
          <a:xfrm>
            <a:off x="0" y="714375"/>
            <a:ext cx="594042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五、标题栏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6627" name="矩形 1"/>
          <p:cNvGrpSpPr/>
          <p:nvPr/>
        </p:nvGrpSpPr>
        <p:grpSpPr>
          <a:xfrm>
            <a:off x="-6350" y="1420813"/>
            <a:ext cx="8985250" cy="1798637"/>
            <a:chOff x="0" y="0"/>
            <a:chExt cx="5660" cy="1133"/>
          </a:xfrm>
        </p:grpSpPr>
        <p:pic>
          <p:nvPicPr>
            <p:cNvPr id="26628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660" cy="11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9" name="文本框 26628"/>
            <p:cNvSpPr txBox="1"/>
            <p:nvPr/>
          </p:nvSpPr>
          <p:spPr>
            <a:xfrm>
              <a:off x="117" y="86"/>
              <a:ext cx="5461" cy="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每一张技术图样上均应画出标题栏，其基本要求、内容、尺寸与格式等按国家标准</a:t>
              </a:r>
              <a:r>
                <a:rPr lang="en-US" altLang="zh-CN" dirty="0">
                  <a:latin typeface="黑体" panose="02010609060101010101" pitchFamily="2" charset="-122"/>
                </a:rPr>
                <a:t>GB/T 10609.1</a:t>
              </a:r>
              <a:r>
                <a:rPr lang="zh-CN" altLang="en-US" dirty="0">
                  <a:latin typeface="黑体" panose="02010609060101010101" pitchFamily="2" charset="-122"/>
                </a:rPr>
                <a:t>—</a:t>
              </a:r>
              <a:r>
                <a:rPr lang="en-US" altLang="zh-CN" dirty="0">
                  <a:latin typeface="黑体" panose="02010609060101010101" pitchFamily="2" charset="-122"/>
                </a:rPr>
                <a:t>2008</a:t>
              </a:r>
              <a:r>
                <a:rPr lang="zh-CN" altLang="en-US" dirty="0">
                  <a:latin typeface="黑体" panose="02010609060101010101" pitchFamily="2" charset="-122"/>
                </a:rPr>
                <a:t>的规定。</a:t>
              </a:r>
              <a:endParaRPr lang="zh-CN" altLang="en-US" dirty="0">
                <a:latin typeface="黑体" panose="02010609060101010101" pitchFamily="2" charset="-122"/>
              </a:endParaRPr>
            </a:p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标题栏的位置应位于图纸的右下角，见图</a:t>
              </a:r>
              <a:r>
                <a:rPr lang="en-US" altLang="zh-CN" dirty="0">
                  <a:latin typeface="黑体" panose="02010609060101010101" pitchFamily="2" charset="-122"/>
                </a:rPr>
                <a:t>1-2</a:t>
              </a:r>
              <a:r>
                <a:rPr lang="zh-CN" altLang="en-US" dirty="0">
                  <a:latin typeface="黑体" panose="02010609060101010101" pitchFamily="2" charset="-122"/>
                </a:rPr>
                <a:t>和图</a:t>
              </a:r>
              <a:r>
                <a:rPr lang="en-US" altLang="zh-CN" dirty="0">
                  <a:latin typeface="黑体" panose="02010609060101010101" pitchFamily="2" charset="-122"/>
                </a:rPr>
                <a:t>1-3</a:t>
              </a:r>
              <a:r>
                <a:rPr lang="zh-CN" altLang="en-US" dirty="0">
                  <a:latin typeface="黑体" panose="02010609060101010101" pitchFamily="2" charset="-122"/>
                </a:rPr>
                <a:t>。标题栏各部分尺寸与格式如图</a:t>
              </a:r>
              <a:r>
                <a:rPr lang="en-US" altLang="zh-CN" dirty="0">
                  <a:latin typeface="黑体" panose="02010609060101010101" pitchFamily="2" charset="-122"/>
                </a:rPr>
                <a:t>1-4 </a:t>
              </a:r>
              <a:r>
                <a:rPr lang="zh-CN" altLang="en-US" dirty="0">
                  <a:latin typeface="黑体" panose="02010609060101010101" pitchFamily="2" charset="-122"/>
                </a:rPr>
                <a:t>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26630" name="Picture 2" descr="C:\Documents and Settings\Administrator\桌面\《汽车机械制图》资料包材料\图片\1-4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63" y="3213100"/>
            <a:ext cx="7172325" cy="306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1" name="矩形 2"/>
          <p:cNvSpPr/>
          <p:nvPr/>
        </p:nvSpPr>
        <p:spPr>
          <a:xfrm>
            <a:off x="2841625" y="6330950"/>
            <a:ext cx="341630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1-4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标题栏各部分尺寸与格式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C:\Documents and Settings\Administrator\桌面\《汽车机械制图》资料包材料\图片\1-5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268413"/>
            <a:ext cx="8207375" cy="391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矩形 3"/>
          <p:cNvSpPr/>
          <p:nvPr/>
        </p:nvSpPr>
        <p:spPr>
          <a:xfrm>
            <a:off x="2124075" y="5281613"/>
            <a:ext cx="4895850" cy="450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1-5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学校作业用的简化标题栏的尺寸与格式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/>
          <p:nvPr/>
        </p:nvSpPr>
        <p:spPr>
          <a:xfrm>
            <a:off x="0" y="714375"/>
            <a:ext cx="594042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六、明细栏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8675" name="Group 6"/>
          <p:cNvGrpSpPr/>
          <p:nvPr/>
        </p:nvGrpSpPr>
        <p:grpSpPr>
          <a:xfrm>
            <a:off x="6539726" y="908050"/>
            <a:ext cx="2640787" cy="647700"/>
            <a:chOff x="-143" y="0"/>
            <a:chExt cx="5470" cy="1020"/>
          </a:xfrm>
        </p:grpSpPr>
        <p:sp>
          <p:nvSpPr>
            <p:cNvPr id="28676" name="AutoShape 7"/>
            <p:cNvSpPr/>
            <p:nvPr/>
          </p:nvSpPr>
          <p:spPr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77" name="Text Box 8"/>
            <p:cNvSpPr txBox="1"/>
            <p:nvPr/>
          </p:nvSpPr>
          <p:spPr>
            <a:xfrm>
              <a:off x="-143" y="225"/>
              <a:ext cx="5470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2F2F2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2F2F2"/>
                  </a:solidFill>
                  <a:latin typeface="黑体" panose="02010609060101010101" pitchFamily="2" charset="-122"/>
                </a:rPr>
                <a:t>明细栏的格式</a:t>
              </a:r>
              <a:endParaRPr lang="zh-CN" altLang="en-US" dirty="0">
                <a:solidFill>
                  <a:srgbClr val="F2F2F2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-2147482577" name="图片 137" descr="明细栏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13788" t="28984" r="21812" b="20491"/>
          <a:stretch>
            <a:fillRect/>
          </a:stretch>
        </p:blipFill>
        <p:spPr>
          <a:xfrm>
            <a:off x="539115" y="2493010"/>
            <a:ext cx="8461375" cy="3839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/>
          <p:nvPr/>
        </p:nvSpPr>
        <p:spPr>
          <a:xfrm>
            <a:off x="0" y="714375"/>
            <a:ext cx="224472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六、明细栏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8675" name="Group 6"/>
          <p:cNvGrpSpPr/>
          <p:nvPr/>
        </p:nvGrpSpPr>
        <p:grpSpPr>
          <a:xfrm>
            <a:off x="5327957" y="963295"/>
            <a:ext cx="3367366" cy="536575"/>
            <a:chOff x="-2653" y="87"/>
            <a:chExt cx="6975" cy="845"/>
          </a:xfrm>
        </p:grpSpPr>
        <p:sp>
          <p:nvSpPr>
            <p:cNvPr id="28676" name="AutoShape 7"/>
            <p:cNvSpPr/>
            <p:nvPr/>
          </p:nvSpPr>
          <p:spPr>
            <a:xfrm>
              <a:off x="-2653" y="87"/>
              <a:ext cx="6559" cy="845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wrap="square"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8677" name="Text Box 8"/>
            <p:cNvSpPr txBox="1"/>
            <p:nvPr/>
          </p:nvSpPr>
          <p:spPr>
            <a:xfrm>
              <a:off x="-2653" y="114"/>
              <a:ext cx="6975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2F2F2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2F2F2"/>
                  </a:solidFill>
                  <a:latin typeface="黑体" panose="02010609060101010101" pitchFamily="2" charset="-122"/>
                </a:rPr>
                <a:t>制图作业中的明细栏</a:t>
              </a:r>
              <a:endParaRPr lang="zh-CN" altLang="en-US" dirty="0">
                <a:solidFill>
                  <a:srgbClr val="F2F2F2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-2147482576" name="图片 134" descr="学生用明细栏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23833" t="32915" r="34644" b="28204"/>
          <a:stretch>
            <a:fillRect/>
          </a:stretch>
        </p:blipFill>
        <p:spPr>
          <a:xfrm>
            <a:off x="395605" y="1988820"/>
            <a:ext cx="8766810" cy="3643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/>
          <p:nvPr/>
        </p:nvSpPr>
        <p:spPr>
          <a:xfrm>
            <a:off x="0" y="714375"/>
            <a:ext cx="594042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七、字体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pic>
        <p:nvPicPr>
          <p:cNvPr id="36866" name="Picture 2" descr="C:\Documents and Settings\Administrator\桌面\《汽车机械制图》资料包材料\图片\1-12.ti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8375" y="1628775"/>
            <a:ext cx="6267450" cy="4552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68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3" name="Rectangle 4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rot="10800000">
            <a:off x="971550" y="44450"/>
            <a:ext cx="6192838" cy="53975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C0C0C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  <p:txBody>
          <a:bodyPr wrap="none" anchor="ctr" anchorCtr="0"/>
          <a:p>
            <a:endParaRPr lang="zh-CN" altLang="en-US" sz="1800" dirty="0">
              <a:solidFill>
                <a:srgbClr val="000000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7415" name="AutoShape 6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971550" y="12700"/>
            <a:ext cx="1727200" cy="587375"/>
          </a:xfrm>
          <a:prstGeom prst="homePlate">
            <a:avLst>
              <a:gd name="adj" fmla="val 64759"/>
            </a:avLst>
          </a:prstGeom>
          <a:gradFill rotWithShape="1">
            <a:gsLst>
              <a:gs pos="0">
                <a:srgbClr val="9999FF"/>
              </a:gs>
              <a:gs pos="100000">
                <a:srgbClr val="9900CC"/>
              </a:gs>
            </a:gsLst>
            <a:lin ang="5400000" scaled="1"/>
            <a:tileRect/>
          </a:gradFill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69556B"/>
            </a:outerShdw>
          </a:effectLst>
        </p:spPr>
        <p:txBody>
          <a:bodyPr wrap="none" anchor="ctr" anchorCtr="0"/>
          <a:p>
            <a:endParaRPr lang="zh-CN" altLang="en-US" sz="1800" dirty="0">
              <a:solidFill>
                <a:srgbClr val="000000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7416" name="WordArt 7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187450" y="155575"/>
            <a:ext cx="1150938" cy="307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l"/>
            <a:r>
              <a: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任务一</a:t>
            </a:r>
            <a:endParaRPr lang="zh-CN" altLang="en-US" sz="2400"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7" name="Text Box 8"/>
          <p:cNvSpPr txBox="1">
            <a:spLocks noChangeAspect="1"/>
          </p:cNvSpPr>
          <p:nvPr>
            <p:custDataLst>
              <p:tags r:id="rId4"/>
            </p:custDataLst>
          </p:nvPr>
        </p:nvSpPr>
        <p:spPr>
          <a:xfrm>
            <a:off x="2835275" y="155575"/>
            <a:ext cx="3519488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dirty="0">
                <a:latin typeface="黑体" panose="02010609060101010101" pitchFamily="2" charset="-122"/>
              </a:rPr>
              <a:t>国家标准技术制图的一般规定</a:t>
            </a:r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8436" name="Rectangle 3"/>
          <p:cNvSpPr/>
          <p:nvPr>
            <p:custDataLst>
              <p:tags r:id="rId5"/>
            </p:custDataLst>
          </p:nvPr>
        </p:nvSpPr>
        <p:spPr>
          <a:xfrm>
            <a:off x="35560" y="908685"/>
            <a:ext cx="8672830" cy="563118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知识目标：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（1）掌握国家标准对于图幅、比例、图线、尺寸标注等的规定；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（2）熟悉标题栏与明细栏各部分的填写规则；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（3）掌握国家标准对于汉字、字母、数字的结构形式和基本尺寸。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能力目标：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（1）能正确阅读国家标准；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（2）能根据不同的用途选择合适的线型进行表达；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（3）能完成基本的尺寸标注。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素质目标：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（1）树立规则意识，自觉遵守国家标准；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（2）培养勇于奋斗、乐观向上的人生态度；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/>
                </a:solidFill>
                <a:latin typeface="黑体" panose="02010609060101010101" pitchFamily="2" charset="-122"/>
              </a:rPr>
              <a:t>（3）提高学生对制图课程的学习兴趣，提高学生职业生涯规划的意识。</a:t>
            </a:r>
            <a:endParaRPr lang="zh-CN" altLang="en-US" dirty="0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/>
      <p:bldP spid="18436" grpId="1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2" descr="C:\Documents and Settings\Administrator\桌面\《汽车机械制图》资料包材料\图片\1-13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268413"/>
            <a:ext cx="6583362" cy="439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矩形 1"/>
          <p:cNvSpPr/>
          <p:nvPr/>
        </p:nvSpPr>
        <p:spPr>
          <a:xfrm>
            <a:off x="3221038" y="5778500"/>
            <a:ext cx="260826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1-13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字母和数字示例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89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389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2" descr="C:\Documents and Settings\Administrator\桌面\《汽车机械制图》资料包材料\图片\1-14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830388"/>
            <a:ext cx="8496300" cy="2822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矩形 1"/>
          <p:cNvSpPr/>
          <p:nvPr/>
        </p:nvSpPr>
        <p:spPr>
          <a:xfrm>
            <a:off x="3689350" y="4762500"/>
            <a:ext cx="1916113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1-14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书写笔顺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99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399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/>
          <p:nvPr/>
        </p:nvSpPr>
        <p:spPr>
          <a:xfrm>
            <a:off x="0" y="714375"/>
            <a:ext cx="2268538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任务目标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870" y="245"/>
              <a:ext cx="1813" cy="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作图的基本知识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259205" y="1988820"/>
            <a:ext cx="7233285" cy="3692525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r>
              <a:rPr lang="zh-CN" sz="1800" b="1">
                <a:ea typeface="宋体" panose="02010600030101010101" pitchFamily="2" charset="-122"/>
              </a:rPr>
              <a:t>知识目标：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pitchFamily="2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）熟悉绘图工具的分类和使用场合；（</a:t>
            </a:r>
            <a:r>
              <a:rPr lang="en-US" sz="1800">
                <a:latin typeface="Times New Roman" panose="02020603050405020304" pitchFamily="2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）掌握常用绘图工具的使用方法；（</a:t>
            </a:r>
            <a:r>
              <a:rPr lang="en-US" sz="1800">
                <a:latin typeface="Times New Roman" panose="02020603050405020304" pitchFamily="2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）掌握常用几何图形的绘制方法；（</a:t>
            </a:r>
            <a:r>
              <a:rPr lang="en-US" sz="1800">
                <a:latin typeface="Times New Roman" panose="02020603050405020304" pitchFamily="2" charset="0"/>
              </a:rPr>
              <a:t>4</a:t>
            </a:r>
            <a:r>
              <a:rPr lang="zh-CN" sz="1800">
                <a:ea typeface="宋体" panose="02010600030101010101" pitchFamily="2" charset="-122"/>
              </a:rPr>
              <a:t>）掌握锥度与斜度的绘制方法。</a:t>
            </a:r>
            <a:r>
              <a:rPr lang="zh-CN" sz="1800" b="1">
                <a:ea typeface="宋体" panose="02010600030101010101" pitchFamily="2" charset="-122"/>
              </a:rPr>
              <a:t>能力目标：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pitchFamily="2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）能根据需要正确选择绘图工具；（</a:t>
            </a:r>
            <a:r>
              <a:rPr lang="en-US" sz="1800">
                <a:latin typeface="Times New Roman" panose="02020603050405020304" pitchFamily="2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）会根据实际正确使用绘图工具；（</a:t>
            </a:r>
            <a:r>
              <a:rPr lang="en-US" sz="1800">
                <a:latin typeface="Times New Roman" panose="02020603050405020304" pitchFamily="2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）能根据需要正确绘制正多边形。</a:t>
            </a:r>
            <a:r>
              <a:rPr lang="zh-CN" sz="1800" b="1">
                <a:ea typeface="宋体" panose="02010600030101010101" pitchFamily="2" charset="-122"/>
              </a:rPr>
              <a:t>素质目标：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pitchFamily="2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）培养不以规矩、不成方圆的行为规范，增强学生的制度自信；（</a:t>
            </a:r>
            <a:r>
              <a:rPr lang="en-US" sz="1800">
                <a:latin typeface="Times New Roman" panose="02020603050405020304" pitchFamily="2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）培养学生动手能力，调动学生积极性；（</a:t>
            </a:r>
            <a:r>
              <a:rPr lang="en-US" sz="1800">
                <a:latin typeface="Times New Roman" panose="02020603050405020304" pitchFamily="2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）锻炼学生分析问题、解决问题的思维方式。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03" name="矩形 1"/>
          <p:cNvGrpSpPr/>
          <p:nvPr/>
        </p:nvGrpSpPr>
        <p:grpSpPr>
          <a:xfrm>
            <a:off x="280988" y="1420813"/>
            <a:ext cx="8588375" cy="2157412"/>
            <a:chOff x="0" y="0"/>
            <a:chExt cx="5410" cy="1359"/>
          </a:xfrm>
        </p:grpSpPr>
        <p:pic>
          <p:nvPicPr>
            <p:cNvPr id="51204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410" cy="13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5" name="文本框 51204"/>
            <p:cNvSpPr txBox="1"/>
            <p:nvPr/>
          </p:nvSpPr>
          <p:spPr>
            <a:xfrm>
              <a:off x="118" y="86"/>
              <a:ext cx="5216" cy="11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绘图铅笔种类很多，专门用于绘图的铅笔是“中华绘图铅笔”，其型号以铅芯的软硬程度来划分，用</a:t>
              </a:r>
              <a:r>
                <a:rPr lang="en-US" altLang="zh-CN" dirty="0">
                  <a:latin typeface="黑体" panose="02010609060101010101" pitchFamily="2" charset="-122"/>
                </a:rPr>
                <a:t>H</a:t>
              </a:r>
              <a:r>
                <a:rPr lang="zh-CN" altLang="en-US" dirty="0">
                  <a:latin typeface="黑体" panose="02010609060101010101" pitchFamily="2" charset="-122"/>
                </a:rPr>
                <a:t>表示硬，</a:t>
              </a:r>
              <a:r>
                <a:rPr lang="en-US" altLang="zh-CN" dirty="0">
                  <a:latin typeface="黑体" panose="02010609060101010101" pitchFamily="2" charset="-122"/>
                </a:rPr>
                <a:t>B</a:t>
              </a:r>
              <a:r>
                <a:rPr lang="zh-CN" altLang="en-US" dirty="0">
                  <a:latin typeface="黑体" panose="02010609060101010101" pitchFamily="2" charset="-122"/>
                </a:rPr>
                <a:t>表示软；</a:t>
              </a:r>
              <a:r>
                <a:rPr lang="en-US" altLang="zh-CN" dirty="0">
                  <a:latin typeface="黑体" panose="02010609060101010101" pitchFamily="2" charset="-122"/>
                </a:rPr>
                <a:t>B</a:t>
              </a:r>
              <a:r>
                <a:rPr lang="zh-CN" altLang="en-US" dirty="0">
                  <a:latin typeface="黑体" panose="02010609060101010101" pitchFamily="2" charset="-122"/>
                </a:rPr>
                <a:t>前的数值越大表示铅芯越软（黑），</a:t>
              </a:r>
              <a:r>
                <a:rPr lang="en-US" altLang="zh-CN" dirty="0">
                  <a:latin typeface="黑体" panose="02010609060101010101" pitchFamily="2" charset="-122"/>
                </a:rPr>
                <a:t>H</a:t>
              </a:r>
              <a:r>
                <a:rPr lang="zh-CN" altLang="en-US" dirty="0">
                  <a:latin typeface="黑体" panose="02010609060101010101" pitchFamily="2" charset="-122"/>
                </a:rPr>
                <a:t>前的数值越大则表示铅芯越硬，</a:t>
              </a:r>
              <a:r>
                <a:rPr lang="en-US" altLang="zh-CN" dirty="0">
                  <a:latin typeface="黑体" panose="02010609060101010101" pitchFamily="2" charset="-122"/>
                </a:rPr>
                <a:t>HB</a:t>
              </a:r>
              <a:r>
                <a:rPr lang="zh-CN" altLang="en-US" dirty="0">
                  <a:latin typeface="黑体" panose="02010609060101010101" pitchFamily="2" charset="-122"/>
                </a:rPr>
                <a:t>的铅芯软硬程度适中。绘图时，常用</a:t>
              </a:r>
              <a:r>
                <a:rPr lang="en-US" altLang="zh-CN" dirty="0">
                  <a:latin typeface="黑体" panose="02010609060101010101" pitchFamily="2" charset="-122"/>
                </a:rPr>
                <a:t>H</a:t>
              </a:r>
              <a:r>
                <a:rPr lang="zh-CN" altLang="en-US" dirty="0">
                  <a:latin typeface="黑体" panose="02010609060101010101" pitchFamily="2" charset="-122"/>
                </a:rPr>
                <a:t>或</a:t>
              </a:r>
              <a:r>
                <a:rPr lang="en-US" altLang="zh-CN" dirty="0">
                  <a:latin typeface="黑体" panose="02010609060101010101" pitchFamily="2" charset="-122"/>
                </a:rPr>
                <a:t>2H</a:t>
              </a:r>
              <a:r>
                <a:rPr lang="zh-CN" altLang="en-US" dirty="0">
                  <a:latin typeface="黑体" panose="02010609060101010101" pitchFamily="2" charset="-122"/>
                </a:rPr>
                <a:t>的铅笔打底稿，用</a:t>
              </a:r>
              <a:r>
                <a:rPr lang="en-US" altLang="zh-CN" dirty="0">
                  <a:latin typeface="黑体" panose="02010609060101010101" pitchFamily="2" charset="-122"/>
                </a:rPr>
                <a:t>HB</a:t>
              </a:r>
              <a:r>
                <a:rPr lang="zh-CN" altLang="en-US" dirty="0">
                  <a:latin typeface="黑体" panose="02010609060101010101" pitchFamily="2" charset="-122"/>
                </a:rPr>
                <a:t>铅笔写字，用</a:t>
              </a:r>
              <a:r>
                <a:rPr lang="en-US" altLang="zh-CN" dirty="0">
                  <a:latin typeface="黑体" panose="02010609060101010101" pitchFamily="2" charset="-122"/>
                </a:rPr>
                <a:t>B</a:t>
              </a:r>
              <a:r>
                <a:rPr lang="zh-CN" altLang="en-US" dirty="0">
                  <a:latin typeface="黑体" panose="02010609060101010101" pitchFamily="2" charset="-122"/>
                </a:rPr>
                <a:t>或</a:t>
              </a:r>
              <a:r>
                <a:rPr lang="en-US" altLang="zh-CN" dirty="0">
                  <a:latin typeface="黑体" panose="02010609060101010101" pitchFamily="2" charset="-122"/>
                </a:rPr>
                <a:t>2B</a:t>
              </a:r>
              <a:r>
                <a:rPr lang="zh-CN" altLang="en-US" dirty="0">
                  <a:latin typeface="黑体" panose="02010609060101010101" pitchFamily="2" charset="-122"/>
                </a:rPr>
                <a:t>铅笔加深。如图</a:t>
              </a:r>
              <a:r>
                <a:rPr lang="en-US" altLang="zh-CN" dirty="0">
                  <a:latin typeface="黑体" panose="02010609060101010101" pitchFamily="2" charset="-122"/>
                </a:rPr>
                <a:t>1-25</a:t>
              </a:r>
              <a:r>
                <a:rPr lang="zh-CN" altLang="en-US" dirty="0">
                  <a:latin typeface="黑体" panose="02010609060101010101" pitchFamily="2" charset="-122"/>
                </a:rPr>
                <a:t>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51206" name="Picture 2" descr="C:\Documents and Settings\Administrator\桌面\《汽车机械制图》资料包材料\图片\1-25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3644900"/>
            <a:ext cx="5688012" cy="248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08" name="TextBox 7"/>
          <p:cNvPicPr/>
          <p:nvPr/>
        </p:nvPicPr>
        <p:blipFill>
          <a:blip r:embed="rId3"/>
          <a:stretch>
            <a:fillRect/>
          </a:stretch>
        </p:blipFill>
        <p:spPr>
          <a:xfrm>
            <a:off x="1079500" y="-92075"/>
            <a:ext cx="7899400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Rectangle 2"/>
          <p:cNvSpPr/>
          <p:nvPr>
            <p:custDataLst>
              <p:tags r:id="rId4"/>
            </p:custDataLst>
          </p:nvPr>
        </p:nvSpPr>
        <p:spPr>
          <a:xfrm>
            <a:off x="0" y="714375"/>
            <a:ext cx="381444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一、绘图工具基本认识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1988" name="AutoShape 7"/>
          <p:cNvSpPr/>
          <p:nvPr>
            <p:custDataLst>
              <p:tags r:id="rId5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altLang="zh-CN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1.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绘图铅笔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120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12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8131" name="组合 2"/>
          <p:cNvGrpSpPr/>
          <p:nvPr/>
        </p:nvGrpSpPr>
        <p:grpSpPr>
          <a:xfrm>
            <a:off x="48768" y="2523744"/>
            <a:ext cx="3419856" cy="2913888"/>
            <a:chOff x="-130608" y="-113114"/>
            <a:chExt cx="3419535" cy="2914403"/>
          </a:xfrm>
        </p:grpSpPr>
        <p:grpSp>
          <p:nvGrpSpPr>
            <p:cNvPr id="48132" name="泪滴形 1"/>
            <p:cNvGrpSpPr/>
            <p:nvPr/>
          </p:nvGrpSpPr>
          <p:grpSpPr>
            <a:xfrm>
              <a:off x="-130608" y="-113114"/>
              <a:ext cx="3419535" cy="2914403"/>
              <a:chOff x="0" y="0"/>
              <a:chExt cx="3419856" cy="2913888"/>
            </a:xfrm>
          </p:grpSpPr>
          <p:pic>
            <p:nvPicPr>
              <p:cNvPr id="48133" name="泪滴形 1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0" y="0"/>
                <a:ext cx="3419856" cy="29138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8134" name="文本框 48133"/>
              <p:cNvSpPr txBox="1"/>
              <p:nvPr/>
            </p:nvSpPr>
            <p:spPr>
              <a:xfrm>
                <a:off x="594658" y="503202"/>
                <a:ext cx="2240574" cy="18836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 anchorCtr="0"/>
              <a:p>
                <a:pPr algn="ctr"/>
                <a:endParaRPr lang="zh-CN" altLang="en-US" dirty="0">
                  <a:solidFill>
                    <a:srgbClr val="FFFFFF"/>
                  </a:solidFill>
                  <a:latin typeface="Calibri" panose="020F0502020204030204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8135" name="矩形 1"/>
            <p:cNvSpPr/>
            <p:nvPr/>
          </p:nvSpPr>
          <p:spPr>
            <a:xfrm>
              <a:off x="288033" y="272544"/>
              <a:ext cx="2880320" cy="18869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圆规主要用来画圆和圆弧，附件有钢针插脚、铅芯插脚、鸭嘴插脚和延伸杆等，如图所示；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48136" name="Picture 2" descr="C:\Documents and Settings\Administrator\桌面\《汽车机械制图》资料包材料\图片\1-2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6838" y="1125538"/>
            <a:ext cx="4895850" cy="4827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8" name="TextBox 8"/>
          <p:cNvPicPr/>
          <p:nvPr/>
        </p:nvPicPr>
        <p:blipFill>
          <a:blip r:embed="rId3"/>
          <a:stretch>
            <a:fillRect/>
          </a:stretch>
        </p:blipFill>
        <p:spPr>
          <a:xfrm>
            <a:off x="1079500" y="-92075"/>
            <a:ext cx="7899400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Rectangle 2"/>
          <p:cNvSpPr/>
          <p:nvPr>
            <p:custDataLst>
              <p:tags r:id="rId4"/>
            </p:custDataLst>
          </p:nvPr>
        </p:nvSpPr>
        <p:spPr>
          <a:xfrm>
            <a:off x="0" y="714375"/>
            <a:ext cx="381444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一、绘图工具基本认识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1988" name="AutoShape 7"/>
          <p:cNvSpPr/>
          <p:nvPr>
            <p:custDataLst>
              <p:tags r:id="rId5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2.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圆规和分规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81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81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9155" name="矩形 1"/>
          <p:cNvGrpSpPr/>
          <p:nvPr/>
        </p:nvGrpSpPr>
        <p:grpSpPr>
          <a:xfrm>
            <a:off x="201613" y="1420813"/>
            <a:ext cx="8478837" cy="1077912"/>
            <a:chOff x="0" y="0"/>
            <a:chExt cx="5341" cy="679"/>
          </a:xfrm>
        </p:grpSpPr>
        <p:pic>
          <p:nvPicPr>
            <p:cNvPr id="49156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341" cy="6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57" name="文本框 49156"/>
            <p:cNvSpPr txBox="1"/>
            <p:nvPr/>
          </p:nvSpPr>
          <p:spPr>
            <a:xfrm>
              <a:off x="119" y="86"/>
              <a:ext cx="5129" cy="5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分规是用来截取线段、等分线段以及从尺上量取尺寸的工具。如图</a:t>
              </a:r>
              <a:r>
                <a:rPr lang="en-US" altLang="zh-CN" dirty="0">
                  <a:latin typeface="黑体" panose="02010609060101010101" pitchFamily="2" charset="-122"/>
                </a:rPr>
                <a:t>1-23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a</a:t>
              </a:r>
              <a:r>
                <a:rPr lang="zh-CN" altLang="en-US" dirty="0">
                  <a:latin typeface="黑体" panose="02010609060101010101" pitchFamily="2" charset="-122"/>
                </a:rPr>
                <a:t>）所示。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49158" name="Picture 2" descr="C:\Documents and Settings\Administrator\桌面\《汽车机械制图》资料包材料\图片\1-23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925" y="2605088"/>
            <a:ext cx="7121525" cy="3144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9" name="矩形 2"/>
          <p:cNvSpPr/>
          <p:nvPr/>
        </p:nvSpPr>
        <p:spPr>
          <a:xfrm>
            <a:off x="3292475" y="5986463"/>
            <a:ext cx="2608263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1-23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分规的使用方法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pic>
        <p:nvPicPr>
          <p:cNvPr id="49160" name="TextBox 7"/>
          <p:cNvPicPr/>
          <p:nvPr/>
        </p:nvPicPr>
        <p:blipFill>
          <a:blip r:embed="rId3"/>
          <a:stretch>
            <a:fillRect/>
          </a:stretch>
        </p:blipFill>
        <p:spPr>
          <a:xfrm>
            <a:off x="1079500" y="-92075"/>
            <a:ext cx="7899400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Rectangle 2"/>
          <p:cNvSpPr/>
          <p:nvPr>
            <p:custDataLst>
              <p:tags r:id="rId4"/>
            </p:custDataLst>
          </p:nvPr>
        </p:nvSpPr>
        <p:spPr>
          <a:xfrm>
            <a:off x="0" y="714375"/>
            <a:ext cx="381444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一、绘图工具基本认识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1988" name="AutoShape 7"/>
          <p:cNvSpPr/>
          <p:nvPr>
            <p:custDataLst>
              <p:tags r:id="rId5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2.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圆规和分规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915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91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491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/>
          <p:nvPr/>
        </p:nvSpPr>
        <p:spPr>
          <a:xfrm>
            <a:off x="0" y="714375"/>
            <a:ext cx="381444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一、绘图工具基本认识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5060" name="矩形 1"/>
          <p:cNvGrpSpPr/>
          <p:nvPr/>
        </p:nvGrpSpPr>
        <p:grpSpPr>
          <a:xfrm>
            <a:off x="207963" y="1487488"/>
            <a:ext cx="4906962" cy="5029200"/>
            <a:chOff x="0" y="0"/>
            <a:chExt cx="3091" cy="3168"/>
          </a:xfrm>
        </p:grpSpPr>
        <p:pic>
          <p:nvPicPr>
            <p:cNvPr id="45061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091" cy="31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2" name="文本框 45061"/>
            <p:cNvSpPr txBox="1"/>
            <p:nvPr/>
          </p:nvSpPr>
          <p:spPr>
            <a:xfrm>
              <a:off x="118" y="84"/>
              <a:ext cx="2801" cy="29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图板用来铺放和固定图纸，一般用胶合板制成，四周镶硬质木条。如图</a:t>
              </a:r>
              <a:r>
                <a:rPr lang="en-US" altLang="zh-CN" dirty="0">
                  <a:latin typeface="黑体" panose="02010609060101010101" pitchFamily="2" charset="-122"/>
                </a:rPr>
                <a:t>1-18</a:t>
              </a:r>
              <a:r>
                <a:rPr lang="zh-CN" altLang="en-US" dirty="0">
                  <a:latin typeface="黑体" panose="02010609060101010101" pitchFamily="2" charset="-122"/>
                </a:rPr>
                <a:t>所示，图板的短边作为丁字尺上下移动的导边，称为导向边，因此要求平直。图板板面要求平整光滑，不可受潮或暴晒，以防板面变形，影响绘图质量。</a:t>
              </a:r>
              <a:endParaRPr lang="zh-CN" altLang="en-US" dirty="0">
                <a:latin typeface="黑体" panose="02010609060101010101" pitchFamily="2" charset="-122"/>
              </a:endParaRPr>
            </a:p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绘图时，需将图纸平铺在图板上，以丁字尺尺身工作边为基准将图纸摆正，绷紧图纸后用胶带纸将其固定在图板上。固定时，宜将图纸置于图板的左下方，并注意在图纸下方留出放置丁字尺的空位。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45063" name="Picture 2" descr="C:\Documents and Settings\Administrator\桌面\《汽车机械制图》资料包材料\图片\1-18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2060575"/>
            <a:ext cx="3960813" cy="314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64" name="矩形 2"/>
          <p:cNvSpPr/>
          <p:nvPr/>
        </p:nvSpPr>
        <p:spPr>
          <a:xfrm>
            <a:off x="6875463" y="5245100"/>
            <a:ext cx="14541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1-18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图板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作图的基本知识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41988" name="AutoShape 7"/>
          <p:cNvSpPr/>
          <p:nvPr>
            <p:custDataLst>
              <p:tags r:id="rId7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3.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图板丁字尺和三角板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50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50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450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6083" name="矩形 1"/>
          <p:cNvGrpSpPr/>
          <p:nvPr/>
        </p:nvGrpSpPr>
        <p:grpSpPr>
          <a:xfrm>
            <a:off x="171450" y="1597025"/>
            <a:ext cx="4364038" cy="4310063"/>
            <a:chOff x="0" y="0"/>
            <a:chExt cx="2749" cy="2715"/>
          </a:xfrm>
        </p:grpSpPr>
        <p:pic>
          <p:nvPicPr>
            <p:cNvPr id="46084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749" cy="27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85" name="文本框 46084"/>
            <p:cNvSpPr txBox="1"/>
            <p:nvPr/>
          </p:nvSpPr>
          <p:spPr>
            <a:xfrm>
              <a:off x="119" y="85"/>
              <a:ext cx="2404" cy="25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由图</a:t>
              </a:r>
              <a:r>
                <a:rPr lang="en-US" altLang="zh-CN" dirty="0">
                  <a:latin typeface="黑体" panose="02010609060101010101" pitchFamily="2" charset="-122"/>
                </a:rPr>
                <a:t>1-18</a:t>
              </a:r>
              <a:r>
                <a:rPr lang="zh-CN" altLang="en-US" dirty="0">
                  <a:latin typeface="黑体" panose="02010609060101010101" pitchFamily="2" charset="-122"/>
                </a:rPr>
                <a:t>可知，丁字尺由尺头和尺身两部分组成。尺身的上边为工作边，与图板配合使用，主要用来画水平线。使用时，将尺头的内侧边紧贴图板的导向边，上下移动丁字尺，自左向右画出不同位置的水平线，如图</a:t>
              </a:r>
              <a:r>
                <a:rPr lang="en-US" altLang="zh-CN" dirty="0">
                  <a:latin typeface="黑体" panose="02010609060101010101" pitchFamily="2" charset="-122"/>
                </a:rPr>
                <a:t>1-19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a</a:t>
              </a:r>
              <a:r>
                <a:rPr lang="zh-CN" altLang="en-US" dirty="0">
                  <a:latin typeface="黑体" panose="02010609060101010101" pitchFamily="2" charset="-122"/>
                </a:rPr>
                <a:t>）所示。利用三角板的直角边与丁字尺配合，自下而上可画出不同位置的垂直线，如图</a:t>
              </a:r>
              <a:r>
                <a:rPr lang="en-US" altLang="zh-CN" dirty="0">
                  <a:latin typeface="黑体" panose="02010609060101010101" pitchFamily="2" charset="-122"/>
                </a:rPr>
                <a:t>1-19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b</a:t>
              </a:r>
              <a:r>
                <a:rPr lang="zh-CN" altLang="en-US" dirty="0">
                  <a:latin typeface="黑体" panose="02010609060101010101" pitchFamily="2" charset="-122"/>
                </a:rPr>
                <a:t>）所示。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46086" name="Picture 2" descr="C:\Documents and Settings\Administrator\桌面\《汽车机械制图》资料包材料\图片\1-19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2349500"/>
            <a:ext cx="4103687" cy="2674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7" name="矩形 2"/>
          <p:cNvSpPr/>
          <p:nvPr/>
        </p:nvSpPr>
        <p:spPr>
          <a:xfrm>
            <a:off x="6011863" y="5124450"/>
            <a:ext cx="1633537" cy="450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1-19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丁</a:t>
            </a:r>
            <a:r>
              <a:rPr lang="zh-CN" altLang="en-US" sz="1600" dirty="0">
                <a:latin typeface="黑体" panose="02010609060101010101" pitchFamily="2" charset="-122"/>
              </a:rPr>
              <a:t>字尺</a:t>
            </a:r>
            <a:endParaRPr lang="zh-CN" altLang="en-US" sz="1600" dirty="0">
              <a:latin typeface="黑体" panose="02010609060101010101" pitchFamily="2" charset="-122"/>
            </a:endParaRPr>
          </a:p>
        </p:txBody>
      </p:sp>
      <p:sp>
        <p:nvSpPr>
          <p:cNvPr id="45058" name="Rectangle 2"/>
          <p:cNvSpPr/>
          <p:nvPr>
            <p:custDataLst>
              <p:tags r:id="rId3"/>
            </p:custDataLst>
          </p:nvPr>
        </p:nvSpPr>
        <p:spPr>
          <a:xfrm>
            <a:off x="0" y="714375"/>
            <a:ext cx="381444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一、绘图工具基本认识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1988" name="AutoShape 7"/>
          <p:cNvSpPr/>
          <p:nvPr>
            <p:custDataLst>
              <p:tags r:id="rId4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3.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图板丁字尺和三角板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870" y="245"/>
              <a:ext cx="1813" cy="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作图的基本知识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60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60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460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7107" name="矩形 1"/>
          <p:cNvGrpSpPr/>
          <p:nvPr/>
        </p:nvGrpSpPr>
        <p:grpSpPr>
          <a:xfrm>
            <a:off x="280988" y="1279525"/>
            <a:ext cx="8588375" cy="1798638"/>
            <a:chOff x="0" y="0"/>
            <a:chExt cx="5410" cy="1133"/>
          </a:xfrm>
        </p:grpSpPr>
        <p:pic>
          <p:nvPicPr>
            <p:cNvPr id="47108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410" cy="11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09" name="文本框 47108"/>
            <p:cNvSpPr txBox="1"/>
            <p:nvPr/>
          </p:nvSpPr>
          <p:spPr>
            <a:xfrm>
              <a:off x="118" y="84"/>
              <a:ext cx="5216" cy="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一副三角板由</a:t>
              </a:r>
              <a:r>
                <a:rPr lang="en-US" altLang="zh-CN" dirty="0">
                  <a:latin typeface="黑体" panose="02010609060101010101" pitchFamily="2" charset="-122"/>
                </a:rPr>
                <a:t>45</a:t>
              </a:r>
              <a:r>
                <a:rPr lang="zh-CN" altLang="en-US" dirty="0">
                  <a:latin typeface="黑体" panose="02010609060101010101" pitchFamily="2" charset="-122"/>
                </a:rPr>
                <a:t>°等腰直角三角形和</a:t>
              </a:r>
              <a:r>
                <a:rPr lang="en-US" altLang="zh-CN" dirty="0">
                  <a:latin typeface="黑体" panose="02010609060101010101" pitchFamily="2" charset="-122"/>
                </a:rPr>
                <a:t>30</a:t>
              </a:r>
              <a:r>
                <a:rPr lang="zh-CN" altLang="en-US" dirty="0">
                  <a:latin typeface="黑体" panose="02010609060101010101" pitchFamily="2" charset="-122"/>
                </a:rPr>
                <a:t>°、</a:t>
              </a:r>
              <a:r>
                <a:rPr lang="en-US" altLang="zh-CN" dirty="0">
                  <a:latin typeface="黑体" panose="02010609060101010101" pitchFamily="2" charset="-122"/>
                </a:rPr>
                <a:t>60</a:t>
              </a:r>
              <a:r>
                <a:rPr lang="zh-CN" altLang="en-US" dirty="0">
                  <a:latin typeface="黑体" panose="02010609060101010101" pitchFamily="2" charset="-122"/>
                </a:rPr>
                <a:t>°直角三角形各一块组成。</a:t>
              </a:r>
              <a:endParaRPr lang="zh-CN" altLang="en-US" dirty="0">
                <a:latin typeface="黑体" panose="02010609060101010101" pitchFamily="2" charset="-122"/>
              </a:endParaRPr>
            </a:p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利用三角板的不同角度与丁字尺配合，还可以画出与水平线成特殊角度的倾斜线，如图</a:t>
              </a:r>
              <a:r>
                <a:rPr lang="en-US" altLang="zh-CN" dirty="0">
                  <a:latin typeface="黑体" panose="02010609060101010101" pitchFamily="2" charset="-122"/>
                </a:rPr>
                <a:t>1-20 </a:t>
              </a:r>
              <a:r>
                <a:rPr lang="zh-CN" altLang="en-US" dirty="0">
                  <a:latin typeface="黑体" panose="02010609060101010101" pitchFamily="2" charset="-122"/>
                </a:rPr>
                <a:t>所示。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47110" name="Picture 2" descr="C:\Documents and Settings\Administrator\桌面\《汽车机械制图》资料包材料\图片\1-20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3268663"/>
            <a:ext cx="8064500" cy="2608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11" name="矩形 2"/>
          <p:cNvSpPr/>
          <p:nvPr/>
        </p:nvSpPr>
        <p:spPr>
          <a:xfrm>
            <a:off x="2811463" y="5949950"/>
            <a:ext cx="3532187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1-20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丁字尺和三角板配合画线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45058" name="Rectangle 2"/>
          <p:cNvSpPr/>
          <p:nvPr>
            <p:custDataLst>
              <p:tags r:id="rId3"/>
            </p:custDataLst>
          </p:nvPr>
        </p:nvSpPr>
        <p:spPr>
          <a:xfrm>
            <a:off x="0" y="714375"/>
            <a:ext cx="381444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一、绘图工具基本认识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1988" name="AutoShape 7"/>
          <p:cNvSpPr/>
          <p:nvPr>
            <p:custDataLst>
              <p:tags r:id="rId4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3.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图板丁字尺和三角板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870" y="245"/>
              <a:ext cx="1813" cy="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作图的基本知识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71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471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471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179" name="矩形 1"/>
          <p:cNvGrpSpPr/>
          <p:nvPr/>
        </p:nvGrpSpPr>
        <p:grpSpPr>
          <a:xfrm>
            <a:off x="133350" y="1627188"/>
            <a:ext cx="9193213" cy="1079500"/>
            <a:chOff x="0" y="0"/>
            <a:chExt cx="5791" cy="680"/>
          </a:xfrm>
        </p:grpSpPr>
        <p:pic>
          <p:nvPicPr>
            <p:cNvPr id="50180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791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1" name="文本框 50180"/>
            <p:cNvSpPr txBox="1"/>
            <p:nvPr/>
          </p:nvSpPr>
          <p:spPr>
            <a:xfrm>
              <a:off x="120" y="86"/>
              <a:ext cx="5398" cy="5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比例尺又叫三棱尺，在它的三个棱面上共有六种不同比例的刻度，如图</a:t>
              </a:r>
              <a:r>
                <a:rPr lang="en-US" altLang="zh-CN" dirty="0">
                  <a:latin typeface="黑体" panose="02010609060101010101" pitchFamily="2" charset="-122"/>
                </a:rPr>
                <a:t>1-24</a:t>
              </a:r>
              <a:r>
                <a:rPr lang="zh-CN" altLang="en-US" dirty="0">
                  <a:latin typeface="黑体" panose="02010609060101010101" pitchFamily="2" charset="-122"/>
                </a:rPr>
                <a:t>所示。绘图时，会用到不同的比例，可借助比例尺来截取线段的长度。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50182" name="Picture 2" descr="C:\Documents and Settings\Administrator\桌面\《汽车机械制图》资料包材料\图片\1-24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150" y="2852738"/>
            <a:ext cx="5291138" cy="304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3" name="矩形 2"/>
          <p:cNvSpPr/>
          <p:nvPr/>
        </p:nvSpPr>
        <p:spPr>
          <a:xfrm>
            <a:off x="3900488" y="6051550"/>
            <a:ext cx="1851025" cy="4048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</a:rPr>
              <a:t>1-24 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</a:rPr>
              <a:t>比例尺</a:t>
            </a:r>
            <a:endParaRPr lang="zh-CN" altLang="en-US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45058" name="Rectangle 2"/>
          <p:cNvSpPr/>
          <p:nvPr>
            <p:custDataLst>
              <p:tags r:id="rId3"/>
            </p:custDataLst>
          </p:nvPr>
        </p:nvSpPr>
        <p:spPr>
          <a:xfrm>
            <a:off x="0" y="714375"/>
            <a:ext cx="381444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一、绘图工具基本认识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1988" name="AutoShape 7"/>
          <p:cNvSpPr/>
          <p:nvPr>
            <p:custDataLst>
              <p:tags r:id="rId4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4.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比例尺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870" y="245"/>
              <a:ext cx="1813" cy="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作图的基本知识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017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01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01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/>
          <p:nvPr/>
        </p:nvSpPr>
        <p:spPr>
          <a:xfrm>
            <a:off x="0" y="714375"/>
            <a:ext cx="594042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一、图纸幅面及格式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0483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20484" name="AutoShape 7"/>
            <p:cNvSpPr/>
            <p:nvPr/>
          </p:nvSpPr>
          <p:spPr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0485" name="Text Box 8"/>
            <p:cNvSpPr txBox="1"/>
            <p:nvPr/>
          </p:nvSpPr>
          <p:spPr>
            <a:xfrm>
              <a:off x="233" y="225"/>
              <a:ext cx="5094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 dirty="0">
                  <a:solidFill>
                    <a:srgbClr val="F2F2F2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b="1" dirty="0">
                  <a:solidFill>
                    <a:srgbClr val="F2F2F2"/>
                  </a:solidFill>
                  <a:latin typeface="黑体" panose="02010609060101010101" pitchFamily="2" charset="-122"/>
                </a:rPr>
                <a:t>图纸幅面</a:t>
              </a:r>
              <a:endParaRPr lang="zh-CN" altLang="en-US" b="1" dirty="0">
                <a:solidFill>
                  <a:srgbClr val="F2F2F2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20486" name="矩形 1"/>
          <p:cNvGrpSpPr/>
          <p:nvPr/>
        </p:nvGrpSpPr>
        <p:grpSpPr>
          <a:xfrm>
            <a:off x="354013" y="1712913"/>
            <a:ext cx="8613775" cy="1079500"/>
            <a:chOff x="0" y="0"/>
            <a:chExt cx="5426" cy="680"/>
          </a:xfrm>
        </p:grpSpPr>
        <p:pic>
          <p:nvPicPr>
            <p:cNvPr id="20487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426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8" name="文本框 20487"/>
            <p:cNvSpPr txBox="1"/>
            <p:nvPr/>
          </p:nvSpPr>
          <p:spPr>
            <a:xfrm>
              <a:off x="117" y="83"/>
              <a:ext cx="5234" cy="5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图纸幅面是指图纸宽度与长度组成的大小。绘制技术图样时，应优先选用表</a:t>
              </a:r>
              <a:r>
                <a:rPr lang="en-US" altLang="zh-CN" dirty="0">
                  <a:latin typeface="黑体" panose="02010609060101010101" pitchFamily="2" charset="-122"/>
                </a:rPr>
                <a:t>1-1</a:t>
              </a:r>
              <a:r>
                <a:rPr lang="zh-CN" altLang="en-US" dirty="0">
                  <a:latin typeface="黑体" panose="02010609060101010101" pitchFamily="2" charset="-122"/>
                </a:rPr>
                <a:t>所规定的基本幅面。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2048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25" y="2781300"/>
            <a:ext cx="7667625" cy="94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Picture 3" descr="C:\Documents and Settings\Administrator\桌面\《汽车机械制图》资料包材料\图片\1-1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513" y="3913188"/>
            <a:ext cx="2952750" cy="2684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1" name="矩形 2"/>
          <p:cNvSpPr/>
          <p:nvPr/>
        </p:nvSpPr>
        <p:spPr>
          <a:xfrm>
            <a:off x="5651500" y="6021388"/>
            <a:ext cx="1783080" cy="4502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图纸的幅面尺寸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227" name="矩形 1"/>
          <p:cNvGrpSpPr/>
          <p:nvPr/>
        </p:nvGrpSpPr>
        <p:grpSpPr>
          <a:xfrm>
            <a:off x="133350" y="1493838"/>
            <a:ext cx="8845550" cy="1077912"/>
            <a:chOff x="0" y="0"/>
            <a:chExt cx="5572" cy="679"/>
          </a:xfrm>
        </p:grpSpPr>
        <p:pic>
          <p:nvPicPr>
            <p:cNvPr id="52228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572" cy="6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29" name="文本框 52228"/>
            <p:cNvSpPr txBox="1"/>
            <p:nvPr/>
          </p:nvSpPr>
          <p:spPr>
            <a:xfrm>
              <a:off x="119" y="85"/>
              <a:ext cx="5307" cy="5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曲线板也称云形尺，是用来绘制非圆曲线的工具之一。如图</a:t>
              </a:r>
              <a:r>
                <a:rPr lang="en-US" altLang="zh-CN" dirty="0">
                  <a:latin typeface="黑体" panose="02010609060101010101" pitchFamily="2" charset="-122"/>
                </a:rPr>
                <a:t>1-26</a:t>
              </a:r>
              <a:r>
                <a:rPr lang="zh-CN" altLang="en-US" dirty="0">
                  <a:latin typeface="黑体" panose="02010609060101010101" pitchFamily="2" charset="-122"/>
                </a:rPr>
                <a:t>（</a:t>
              </a:r>
              <a:r>
                <a:rPr lang="en-US" altLang="zh-CN" dirty="0">
                  <a:latin typeface="黑体" panose="02010609060101010101" pitchFamily="2" charset="-122"/>
                </a:rPr>
                <a:t>c</a:t>
              </a:r>
              <a:r>
                <a:rPr lang="zh-CN" altLang="en-US" dirty="0">
                  <a:latin typeface="黑体" panose="02010609060101010101" pitchFamily="2" charset="-122"/>
                </a:rPr>
                <a:t>）所示；直到最后一段连成曲线。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52230" name="Picture 2" descr="C:\Documents and Settings\Administrator\桌面\《汽车机械制图》资料包材料\图片\1-26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638" y="2997200"/>
            <a:ext cx="8267700" cy="1944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1" name="矩形 2"/>
          <p:cNvSpPr/>
          <p:nvPr/>
        </p:nvSpPr>
        <p:spPr>
          <a:xfrm>
            <a:off x="3314700" y="4970463"/>
            <a:ext cx="283845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1-26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曲线板的使用方法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45058" name="Rectangle 2"/>
          <p:cNvSpPr/>
          <p:nvPr>
            <p:custDataLst>
              <p:tags r:id="rId3"/>
            </p:custDataLst>
          </p:nvPr>
        </p:nvSpPr>
        <p:spPr>
          <a:xfrm>
            <a:off x="0" y="714375"/>
            <a:ext cx="381444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一、绘图工具基本认识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1988" name="AutoShape 7"/>
          <p:cNvSpPr/>
          <p:nvPr>
            <p:custDataLst>
              <p:tags r:id="rId4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5.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曲线板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870" y="245"/>
              <a:ext cx="1813" cy="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作图的基本知识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22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22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522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Rectangle 2"/>
          <p:cNvSpPr/>
          <p:nvPr/>
        </p:nvSpPr>
        <p:spPr>
          <a:xfrm>
            <a:off x="0" y="714375"/>
            <a:ext cx="26273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二、几何作图初步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72708" name="矩形 1"/>
          <p:cNvGrpSpPr/>
          <p:nvPr/>
        </p:nvGrpSpPr>
        <p:grpSpPr>
          <a:xfrm>
            <a:off x="841375" y="1670050"/>
            <a:ext cx="7169150" cy="549275"/>
            <a:chOff x="0" y="0"/>
            <a:chExt cx="4516" cy="346"/>
          </a:xfrm>
        </p:grpSpPr>
        <p:pic>
          <p:nvPicPr>
            <p:cNvPr id="72709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516" cy="34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10" name="文本框 72709"/>
            <p:cNvSpPr txBox="1"/>
            <p:nvPr/>
          </p:nvSpPr>
          <p:spPr>
            <a:xfrm>
              <a:off x="37" y="36"/>
              <a:ext cx="4445" cy="2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   </a:t>
              </a:r>
              <a:r>
                <a:rPr lang="zh-CN" altLang="en-US" dirty="0">
                  <a:latin typeface="黑体" panose="02010609060101010101" pitchFamily="2" charset="-122"/>
                </a:rPr>
                <a:t>等分线段是将一条已知线段平均分成几等份的作图方法。</a:t>
              </a:r>
              <a:r>
                <a:rPr lang="en-US" altLang="zh-CN" dirty="0">
                  <a:latin typeface="黑体" panose="02010609060101010101" pitchFamily="2" charset="-122"/>
                </a:rPr>
                <a:t> 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72711" name="Picture 2" descr="C:\Documents and Settings\Administrator\桌面\《汽车机械制图》资料包材料\图片\1-54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2895600"/>
            <a:ext cx="7993063" cy="153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12" name="矩形 2"/>
          <p:cNvSpPr/>
          <p:nvPr/>
        </p:nvSpPr>
        <p:spPr>
          <a:xfrm>
            <a:off x="3622675" y="4710113"/>
            <a:ext cx="2146300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图</a:t>
            </a:r>
            <a:r>
              <a:rPr lang="en-US" altLang="zh-CN" sz="1800" dirty="0">
                <a:solidFill>
                  <a:srgbClr val="FF0000"/>
                </a:solidFill>
                <a:latin typeface="黑体" panose="02010609060101010101" pitchFamily="2" charset="-122"/>
              </a:rPr>
              <a:t>1-54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三等分线段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41988" name="AutoShape 7"/>
          <p:cNvSpPr/>
          <p:nvPr>
            <p:custDataLst>
              <p:tags r:id="rId3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1.N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等分直线段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作图的基本知识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27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27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" fill="hold"/>
                                        <p:tgtEl>
                                          <p:spTgt spid="727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4759" name="矩形 2"/>
          <p:cNvGrpSpPr/>
          <p:nvPr/>
        </p:nvGrpSpPr>
        <p:grpSpPr>
          <a:xfrm>
            <a:off x="72390" y="1719263"/>
            <a:ext cx="6021388" cy="4122735"/>
            <a:chOff x="0" y="0"/>
            <a:chExt cx="3793" cy="2597"/>
          </a:xfrm>
        </p:grpSpPr>
        <p:pic>
          <p:nvPicPr>
            <p:cNvPr id="74760" name="矩形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93" cy="25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4761" name="文本框 74760"/>
            <p:cNvSpPr txBox="1"/>
            <p:nvPr/>
          </p:nvSpPr>
          <p:spPr>
            <a:xfrm>
              <a:off x="40" y="34"/>
              <a:ext cx="3719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72706" name="Rectangle 2"/>
          <p:cNvSpPr/>
          <p:nvPr>
            <p:custDataLst>
              <p:tags r:id="rId2"/>
            </p:custDataLst>
          </p:nvPr>
        </p:nvSpPr>
        <p:spPr>
          <a:xfrm>
            <a:off x="0" y="714375"/>
            <a:ext cx="26273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二、几何作图初步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1988" name="AutoShape 7"/>
          <p:cNvSpPr/>
          <p:nvPr>
            <p:custDataLst>
              <p:tags r:id="rId3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2.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绘制正</a:t>
            </a:r>
            <a:r>
              <a:rPr lang="en-US" altLang="zh-CN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N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边形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9395" y="2634615"/>
            <a:ext cx="57962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>
                <a:ea typeface="宋体" panose="02010600030101010101" pitchFamily="2" charset="-122"/>
              </a:rPr>
              <a:t>圆的内接正</a:t>
            </a:r>
            <a:r>
              <a:rPr lang="en-US" b="1">
                <a:latin typeface="Times New Roman" panose="02020603050405020304" pitchFamily="2" charset="0"/>
              </a:rPr>
              <a:t>N</a:t>
            </a:r>
            <a:r>
              <a:rPr lang="zh-CN">
                <a:ea typeface="宋体" panose="02010600030101010101" pitchFamily="2" charset="-122"/>
              </a:rPr>
              <a:t>边形绘制步骤如下：（</a:t>
            </a:r>
            <a:r>
              <a:rPr lang="en-US">
                <a:latin typeface="Times New Roman" panose="02020603050405020304" pitchFamily="2" charset="0"/>
              </a:rPr>
              <a:t>1</a:t>
            </a:r>
            <a:r>
              <a:rPr lang="zh-CN">
                <a:ea typeface="宋体" panose="02010600030101010101" pitchFamily="2" charset="-122"/>
              </a:rPr>
              <a:t>）将外接圆直径，等分为</a:t>
            </a:r>
            <a:r>
              <a:rPr lang="en-US">
                <a:latin typeface="Times New Roman" panose="02020603050405020304" pitchFamily="2" charset="0"/>
              </a:rPr>
              <a:t>N</a:t>
            </a:r>
            <a:r>
              <a:rPr lang="zh-CN">
                <a:ea typeface="宋体" panose="02010600030101010101" pitchFamily="2" charset="-122"/>
              </a:rPr>
              <a:t>等份（在图中</a:t>
            </a:r>
            <a:r>
              <a:rPr lang="en-US">
                <a:latin typeface="Times New Roman" panose="02020603050405020304" pitchFamily="2" charset="0"/>
              </a:rPr>
              <a:t>N = 7</a:t>
            </a:r>
            <a:r>
              <a:rPr lang="zh-CN">
                <a:ea typeface="宋体" panose="02010600030101010101" pitchFamily="2" charset="-122"/>
              </a:rPr>
              <a:t>）；（</a:t>
            </a:r>
            <a:r>
              <a:rPr lang="en-US">
                <a:latin typeface="Times New Roman" panose="02020603050405020304" pitchFamily="2" charset="0"/>
              </a:rPr>
              <a:t>2</a:t>
            </a:r>
            <a:r>
              <a:rPr lang="zh-CN">
                <a:ea typeface="宋体" panose="02010600030101010101" pitchFamily="2" charset="-122"/>
              </a:rPr>
              <a:t>）以</a:t>
            </a:r>
            <a:r>
              <a:rPr lang="en-US">
                <a:latin typeface="Times New Roman" panose="02020603050405020304" pitchFamily="2" charset="0"/>
              </a:rPr>
              <a:t>N</a:t>
            </a:r>
            <a:r>
              <a:rPr lang="zh-CN">
                <a:ea typeface="宋体" panose="02010600030101010101" pitchFamily="2" charset="-122"/>
              </a:rPr>
              <a:t>点为圆心，以外接圆直径为半径作圆与水平中心线交于点</a:t>
            </a:r>
            <a:r>
              <a:rPr lang="en-US">
                <a:latin typeface="Times New Roman" panose="02020603050405020304" pitchFamily="2" charset="0"/>
              </a:rPr>
              <a:t>A</a:t>
            </a:r>
            <a:r>
              <a:rPr lang="zh-CN">
                <a:ea typeface="宋体" panose="02010600030101010101" pitchFamily="2" charset="-122"/>
              </a:rPr>
              <a:t>、</a:t>
            </a:r>
            <a:r>
              <a:rPr lang="en-US">
                <a:latin typeface="Times New Roman" panose="02020603050405020304" pitchFamily="2" charset="0"/>
              </a:rPr>
              <a:t>B</a:t>
            </a:r>
            <a:r>
              <a:rPr lang="zh-CN">
                <a:ea typeface="宋体" panose="02010600030101010101" pitchFamily="2" charset="-122"/>
              </a:rPr>
              <a:t>；（</a:t>
            </a:r>
            <a:r>
              <a:rPr lang="en-US">
                <a:latin typeface="Times New Roman" panose="02020603050405020304" pitchFamily="2" charset="0"/>
              </a:rPr>
              <a:t>3</a:t>
            </a:r>
            <a:r>
              <a:rPr lang="zh-CN">
                <a:ea typeface="宋体" panose="02010600030101010101" pitchFamily="2" charset="-122"/>
              </a:rPr>
              <a:t>）由</a:t>
            </a:r>
            <a:r>
              <a:rPr lang="en-US">
                <a:latin typeface="Times New Roman" panose="02020603050405020304" pitchFamily="2" charset="0"/>
              </a:rPr>
              <a:t>A</a:t>
            </a:r>
            <a:r>
              <a:rPr lang="zh-CN">
                <a:ea typeface="宋体" panose="02010600030101010101" pitchFamily="2" charset="-122"/>
              </a:rPr>
              <a:t>和</a:t>
            </a:r>
            <a:r>
              <a:rPr lang="en-US">
                <a:latin typeface="Times New Roman" panose="02020603050405020304" pitchFamily="2" charset="0"/>
              </a:rPr>
              <a:t>B</a:t>
            </a:r>
            <a:r>
              <a:rPr lang="zh-CN">
                <a:ea typeface="宋体" panose="02010600030101010101" pitchFamily="2" charset="-122"/>
              </a:rPr>
              <a:t>分别与奇数（或偶数）分点连线并与外接圆相交，依次连接各交点由此得到圆的内接正</a:t>
            </a:r>
            <a:r>
              <a:rPr lang="en-US">
                <a:latin typeface="Times New Roman" panose="02020603050405020304" pitchFamily="2" charset="0"/>
              </a:rPr>
              <a:t>N</a:t>
            </a:r>
            <a:r>
              <a:rPr lang="zh-CN">
                <a:ea typeface="宋体" panose="02010600030101010101" pitchFamily="2" charset="-122"/>
              </a:rPr>
              <a:t>边形，如图所示。</a:t>
            </a:r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-2147482567" name="图片 -214748256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868035" y="2564765"/>
            <a:ext cx="3361690" cy="22485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870" y="245"/>
              <a:ext cx="1813" cy="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作图的基本知识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47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8851" name="矩形 2"/>
          <p:cNvGrpSpPr/>
          <p:nvPr/>
        </p:nvGrpSpPr>
        <p:grpSpPr>
          <a:xfrm>
            <a:off x="201613" y="1511300"/>
            <a:ext cx="3724275" cy="3822700"/>
            <a:chOff x="0" y="0"/>
            <a:chExt cx="2346" cy="2408"/>
          </a:xfrm>
        </p:grpSpPr>
        <p:pic>
          <p:nvPicPr>
            <p:cNvPr id="78852" name="矩形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346" cy="24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8853" name="文本框 78852"/>
            <p:cNvSpPr txBox="1"/>
            <p:nvPr/>
          </p:nvSpPr>
          <p:spPr>
            <a:xfrm>
              <a:off x="76" y="35"/>
              <a:ext cx="2087" cy="23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斜度是指一直线（或一平面）对另一直线（或一平面）的倾斜程度。其大小用它们之间的夹角正切来表示，并将此值化为</a:t>
              </a:r>
              <a:r>
                <a:rPr lang="en-US" altLang="zh-CN" dirty="0"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latin typeface="黑体" panose="02010609060101010101" pitchFamily="2" charset="-122"/>
                </a:rPr>
                <a:t>∶</a:t>
              </a:r>
              <a:r>
                <a:rPr lang="en-US" altLang="zh-CN" dirty="0">
                  <a:latin typeface="黑体" panose="02010609060101010101" pitchFamily="2" charset="-122"/>
                </a:rPr>
                <a:t>n</a:t>
              </a:r>
              <a:r>
                <a:rPr lang="zh-CN" altLang="en-US" dirty="0">
                  <a:latin typeface="黑体" panose="02010609060101010101" pitchFamily="2" charset="-122"/>
                </a:rPr>
                <a:t>的形式，斜度</a:t>
              </a:r>
              <a:r>
                <a:rPr lang="en-US" altLang="zh-CN" dirty="0">
                  <a:latin typeface="黑体" panose="02010609060101010101" pitchFamily="2" charset="-122"/>
                </a:rPr>
                <a:t> = tan </a:t>
              </a:r>
              <a:r>
                <a:rPr lang="zh-CN" altLang="en-US" dirty="0">
                  <a:latin typeface="黑体" panose="02010609060101010101" pitchFamily="2" charset="-122"/>
                </a:rPr>
                <a:t>α</a:t>
              </a:r>
              <a:r>
                <a:rPr lang="en-US" altLang="zh-CN" dirty="0">
                  <a:latin typeface="黑体" panose="02010609060101010101" pitchFamily="2" charset="-122"/>
                </a:rPr>
                <a:t> = H/L=1</a:t>
              </a:r>
              <a:r>
                <a:rPr lang="zh-CN" altLang="en-US" dirty="0">
                  <a:latin typeface="黑体" panose="02010609060101010101" pitchFamily="2" charset="-122"/>
                </a:rPr>
                <a:t>∶</a:t>
              </a:r>
              <a:r>
                <a:rPr lang="en-US" altLang="zh-CN" dirty="0">
                  <a:latin typeface="黑体" panose="02010609060101010101" pitchFamily="2" charset="-122"/>
                </a:rPr>
                <a:t>n</a:t>
              </a:r>
              <a:r>
                <a:rPr lang="zh-CN" altLang="en-US" dirty="0">
                  <a:latin typeface="黑体" panose="02010609060101010101" pitchFamily="2" charset="-122"/>
                </a:rPr>
                <a:t>。</a:t>
              </a:r>
              <a:endParaRPr lang="zh-CN" altLang="en-US" dirty="0">
                <a:latin typeface="黑体" panose="02010609060101010101" pitchFamily="2" charset="-122"/>
              </a:endParaRPr>
            </a:p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标注斜度时，需在</a:t>
              </a:r>
              <a:r>
                <a:rPr lang="en-US" altLang="zh-CN" dirty="0"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latin typeface="黑体" panose="02010609060101010101" pitchFamily="2" charset="-122"/>
                </a:rPr>
                <a:t>∶</a:t>
              </a:r>
              <a:r>
                <a:rPr lang="en-US" altLang="zh-CN" dirty="0">
                  <a:latin typeface="黑体" panose="02010609060101010101" pitchFamily="2" charset="-122"/>
                </a:rPr>
                <a:t>n</a:t>
              </a:r>
              <a:r>
                <a:rPr lang="zh-CN" altLang="en-US" dirty="0">
                  <a:latin typeface="黑体" panose="02010609060101010101" pitchFamily="2" charset="-122"/>
                </a:rPr>
                <a:t>前加注斜度符号“∠”，且符号方向与斜度方向一致。斜度符号的高度等于字高</a:t>
              </a:r>
              <a:r>
                <a:rPr lang="en-US" altLang="zh-CN" dirty="0">
                  <a:latin typeface="黑体" panose="02010609060101010101" pitchFamily="2" charset="-122"/>
                </a:rPr>
                <a:t>h</a:t>
              </a:r>
              <a:r>
                <a:rPr lang="zh-CN" altLang="en-US" dirty="0">
                  <a:latin typeface="黑体" panose="02010609060101010101" pitchFamily="2" charset="-122"/>
                </a:rPr>
                <a:t>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78854" name="Group 5"/>
          <p:cNvGrpSpPr/>
          <p:nvPr/>
        </p:nvGrpSpPr>
        <p:grpSpPr>
          <a:xfrm>
            <a:off x="4859338" y="2276475"/>
            <a:ext cx="3206750" cy="2006600"/>
            <a:chOff x="0" y="0"/>
            <a:chExt cx="2575" cy="1678"/>
          </a:xfrm>
        </p:grpSpPr>
        <p:sp>
          <p:nvSpPr>
            <p:cNvPr id="78855" name="Freeform 6"/>
            <p:cNvSpPr/>
            <p:nvPr/>
          </p:nvSpPr>
          <p:spPr>
            <a:xfrm>
              <a:off x="288" y="192"/>
              <a:ext cx="1824" cy="1056"/>
            </a:xfrm>
            <a:custGeom>
              <a:avLst/>
              <a:gdLst>
                <a:gd name="txL" fmla="*/ 0 w 1824"/>
                <a:gd name="txT" fmla="*/ 0 h 1104"/>
                <a:gd name="txR" fmla="*/ 1824 w 1824"/>
                <a:gd name="txB" fmla="*/ 1104 h 1104"/>
              </a:gdLst>
              <a:ahLst/>
              <a:cxnLst>
                <a:cxn ang="0">
                  <a:pos x="1824" y="593"/>
                </a:cxn>
                <a:cxn ang="0">
                  <a:pos x="1824" y="0"/>
                </a:cxn>
                <a:cxn ang="0">
                  <a:pos x="0" y="593"/>
                </a:cxn>
                <a:cxn ang="0">
                  <a:pos x="1824" y="593"/>
                </a:cxn>
              </a:cxnLst>
              <a:rect l="txL" t="txT" r="txR" b="txB"/>
              <a:pathLst>
                <a:path w="1824" h="1104">
                  <a:moveTo>
                    <a:pt x="1824" y="1104"/>
                  </a:moveTo>
                  <a:lnTo>
                    <a:pt x="1824" y="0"/>
                  </a:lnTo>
                  <a:lnTo>
                    <a:pt x="0" y="1104"/>
                  </a:lnTo>
                  <a:lnTo>
                    <a:pt x="1824" y="1104"/>
                  </a:lnTo>
                  <a:close/>
                </a:path>
              </a:pathLst>
            </a:custGeom>
            <a:noFill/>
            <a:ln w="50800" cap="flat" cmpd="sng">
              <a:solidFill>
                <a:srgbClr val="FF33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8856" name="Line 7"/>
            <p:cNvSpPr/>
            <p:nvPr/>
          </p:nvSpPr>
          <p:spPr>
            <a:xfrm>
              <a:off x="2112" y="192"/>
              <a:ext cx="384" cy="0"/>
            </a:xfrm>
            <a:prstGeom prst="line">
              <a:avLst/>
            </a:prstGeom>
            <a:ln w="19050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8857" name="Line 8"/>
            <p:cNvSpPr/>
            <p:nvPr/>
          </p:nvSpPr>
          <p:spPr>
            <a:xfrm flipV="1">
              <a:off x="2112" y="1248"/>
              <a:ext cx="432" cy="0"/>
            </a:xfrm>
            <a:prstGeom prst="line">
              <a:avLst/>
            </a:prstGeom>
            <a:ln w="19050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8858" name="Line 9"/>
            <p:cNvSpPr/>
            <p:nvPr/>
          </p:nvSpPr>
          <p:spPr>
            <a:xfrm>
              <a:off x="2448" y="192"/>
              <a:ext cx="0" cy="1056"/>
            </a:xfrm>
            <a:prstGeom prst="line">
              <a:avLst/>
            </a:prstGeom>
            <a:ln w="19050" cap="flat" cmpd="sng">
              <a:solidFill>
                <a:srgbClr val="990099"/>
              </a:solidFill>
              <a:prstDash val="solid"/>
              <a:headEnd type="triangle" w="sm" len="med"/>
              <a:tailEnd type="triangle" w="sm" len="med"/>
            </a:ln>
          </p:spPr>
        </p:sp>
        <p:sp>
          <p:nvSpPr>
            <p:cNvPr id="78859" name="Line 10"/>
            <p:cNvSpPr/>
            <p:nvPr/>
          </p:nvSpPr>
          <p:spPr>
            <a:xfrm>
              <a:off x="288" y="1248"/>
              <a:ext cx="0" cy="336"/>
            </a:xfrm>
            <a:prstGeom prst="line">
              <a:avLst/>
            </a:prstGeom>
            <a:ln w="19050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8860" name="Line 11"/>
            <p:cNvSpPr/>
            <p:nvPr/>
          </p:nvSpPr>
          <p:spPr>
            <a:xfrm>
              <a:off x="2112" y="1248"/>
              <a:ext cx="0" cy="336"/>
            </a:xfrm>
            <a:prstGeom prst="line">
              <a:avLst/>
            </a:prstGeom>
            <a:ln w="19050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8861" name="Line 12"/>
            <p:cNvSpPr/>
            <p:nvPr/>
          </p:nvSpPr>
          <p:spPr>
            <a:xfrm>
              <a:off x="288" y="1536"/>
              <a:ext cx="1824" cy="0"/>
            </a:xfrm>
            <a:prstGeom prst="line">
              <a:avLst/>
            </a:prstGeom>
            <a:ln w="19050" cap="flat" cmpd="sng">
              <a:solidFill>
                <a:srgbClr val="990099"/>
              </a:solidFill>
              <a:prstDash val="solid"/>
              <a:headEnd type="triangle" w="sm" len="med"/>
              <a:tailEnd type="triangle" w="sm" len="med"/>
            </a:ln>
          </p:spPr>
        </p:sp>
        <p:sp>
          <p:nvSpPr>
            <p:cNvPr id="78862" name="Arc 13"/>
            <p:cNvSpPr/>
            <p:nvPr/>
          </p:nvSpPr>
          <p:spPr>
            <a:xfrm rot="12920336">
              <a:off x="320" y="891"/>
              <a:ext cx="256" cy="378"/>
            </a:xfrm>
            <a:custGeom>
              <a:avLst/>
              <a:gdLst>
                <a:gd name="txL" fmla="*/ 0 w 14893"/>
                <a:gd name="txT" fmla="*/ 0 h 21600"/>
                <a:gd name="txR" fmla="*/ 14893 w 14893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893" h="21600" fill="none">
                  <a:moveTo>
                    <a:pt x="14892" y="19815"/>
                  </a:moveTo>
                  <a:cubicBezTo>
                    <a:pt x="12179" y="20992"/>
                    <a:pt x="9253" y="21599"/>
                    <a:pt x="6296" y="21600"/>
                  </a:cubicBezTo>
                  <a:cubicBezTo>
                    <a:pt x="4162" y="21600"/>
                    <a:pt x="2040" y="21283"/>
                    <a:pt x="-1" y="20662"/>
                  </a:cubicBezTo>
                </a:path>
                <a:path w="14893" h="21600" stroke="0">
                  <a:moveTo>
                    <a:pt x="14892" y="19815"/>
                  </a:moveTo>
                  <a:cubicBezTo>
                    <a:pt x="12179" y="20992"/>
                    <a:pt x="9253" y="21599"/>
                    <a:pt x="6296" y="21600"/>
                  </a:cubicBezTo>
                  <a:cubicBezTo>
                    <a:pt x="4162" y="21600"/>
                    <a:pt x="2040" y="21283"/>
                    <a:pt x="-1" y="20662"/>
                  </a:cubicBezTo>
                  <a:lnTo>
                    <a:pt x="6296" y="0"/>
                  </a:lnTo>
                  <a:close/>
                </a:path>
              </a:pathLst>
            </a:custGeom>
            <a:noFill/>
            <a:ln w="19050" cap="flat" cmpd="sng">
              <a:solidFill>
                <a:srgbClr val="990099"/>
              </a:solidFill>
              <a:prstDash val="solid"/>
              <a:bevel/>
              <a:headEnd type="none" w="med" len="med"/>
              <a:tailEnd type="triangle" w="sm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8863" name="Arc 14"/>
            <p:cNvSpPr/>
            <p:nvPr/>
          </p:nvSpPr>
          <p:spPr>
            <a:xfrm rot="12920336">
              <a:off x="396" y="1147"/>
              <a:ext cx="372" cy="245"/>
            </a:xfrm>
            <a:custGeom>
              <a:avLst/>
              <a:gdLst>
                <a:gd name="txL" fmla="*/ 0 w 21574"/>
                <a:gd name="txT" fmla="*/ 0 h 14000"/>
                <a:gd name="txR" fmla="*/ 21574 w 21574"/>
                <a:gd name="txB" fmla="*/ 14000 h 140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574" h="14000" fill="none">
                  <a:moveTo>
                    <a:pt x="5125" y="13999"/>
                  </a:moveTo>
                  <a:cubicBezTo>
                    <a:pt x="2036" y="10371"/>
                    <a:pt x="234" y="5823"/>
                    <a:pt x="0" y="1063"/>
                  </a:cubicBezTo>
                </a:path>
                <a:path w="21574" h="14000" stroke="0">
                  <a:moveTo>
                    <a:pt x="5125" y="13999"/>
                  </a:moveTo>
                  <a:cubicBezTo>
                    <a:pt x="2036" y="10371"/>
                    <a:pt x="234" y="5823"/>
                    <a:pt x="0" y="1063"/>
                  </a:cubicBezTo>
                  <a:lnTo>
                    <a:pt x="21574" y="0"/>
                  </a:lnTo>
                  <a:close/>
                </a:path>
              </a:pathLst>
            </a:custGeom>
            <a:noFill/>
            <a:ln w="19050" cap="flat" cmpd="sng">
              <a:solidFill>
                <a:srgbClr val="990099"/>
              </a:solidFill>
              <a:prstDash val="solid"/>
              <a:bevel/>
              <a:headEnd type="triangle" w="sm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8864" name="Arc 15"/>
            <p:cNvSpPr/>
            <p:nvPr/>
          </p:nvSpPr>
          <p:spPr>
            <a:xfrm rot="12920336">
              <a:off x="430" y="1002"/>
              <a:ext cx="319" cy="369"/>
            </a:xfrm>
            <a:custGeom>
              <a:avLst/>
              <a:gdLst>
                <a:gd name="txL" fmla="*/ 0 w 18549"/>
                <a:gd name="txT" fmla="*/ 0 h 21127"/>
                <a:gd name="txR" fmla="*/ 18549 w 18549"/>
                <a:gd name="txB" fmla="*/ 21127 h 2112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8549" h="21127" fill="none">
                  <a:moveTo>
                    <a:pt x="14053" y="21126"/>
                  </a:moveTo>
                  <a:cubicBezTo>
                    <a:pt x="8173" y="19875"/>
                    <a:pt x="3081" y="16230"/>
                    <a:pt x="0" y="11068"/>
                  </a:cubicBezTo>
                </a:path>
                <a:path w="18549" h="21127" stroke="0">
                  <a:moveTo>
                    <a:pt x="14053" y="21126"/>
                  </a:moveTo>
                  <a:cubicBezTo>
                    <a:pt x="8173" y="19875"/>
                    <a:pt x="3081" y="16230"/>
                    <a:pt x="0" y="11068"/>
                  </a:cubicBezTo>
                  <a:lnTo>
                    <a:pt x="18549" y="0"/>
                  </a:lnTo>
                  <a:close/>
                </a:path>
              </a:pathLst>
            </a:custGeom>
            <a:noFill/>
            <a:ln w="19050" cap="flat" cmpd="sng">
              <a:solidFill>
                <a:srgbClr val="990099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8865" name="Text Box 16"/>
            <p:cNvSpPr txBox="1"/>
            <p:nvPr/>
          </p:nvSpPr>
          <p:spPr>
            <a:xfrm>
              <a:off x="0" y="1055"/>
              <a:ext cx="337" cy="3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CC"/>
                  </a:solidFill>
                  <a:latin typeface="Times New Roman" panose="02020603050405020304" pitchFamily="2" charset="0"/>
                </a:rPr>
                <a:t>A</a:t>
              </a:r>
              <a:endParaRPr lang="en-US" altLang="zh-CN" sz="2400" b="1" dirty="0">
                <a:solidFill>
                  <a:srgbClr val="0000CC"/>
                </a:solidFill>
                <a:latin typeface="Times New Roman" panose="02020603050405020304" pitchFamily="2" charset="0"/>
              </a:endParaRPr>
            </a:p>
          </p:txBody>
        </p:sp>
        <p:sp>
          <p:nvSpPr>
            <p:cNvPr id="78866" name="Text Box 17"/>
            <p:cNvSpPr txBox="1"/>
            <p:nvPr/>
          </p:nvSpPr>
          <p:spPr>
            <a:xfrm>
              <a:off x="2112" y="1248"/>
              <a:ext cx="336" cy="3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990099"/>
                  </a:solidFill>
                  <a:latin typeface="Times New Roman" panose="02020603050405020304" pitchFamily="2" charset="0"/>
                </a:rPr>
                <a:t>B</a:t>
              </a:r>
              <a:endParaRPr lang="en-US" altLang="zh-CN" sz="2400" b="1" dirty="0">
                <a:solidFill>
                  <a:srgbClr val="990099"/>
                </a:solidFill>
                <a:latin typeface="Times New Roman" panose="02020603050405020304" pitchFamily="2" charset="0"/>
              </a:endParaRPr>
            </a:p>
          </p:txBody>
        </p:sp>
        <p:sp>
          <p:nvSpPr>
            <p:cNvPr id="78867" name="Text Box 18"/>
            <p:cNvSpPr txBox="1"/>
            <p:nvPr/>
          </p:nvSpPr>
          <p:spPr>
            <a:xfrm>
              <a:off x="1824" y="0"/>
              <a:ext cx="335" cy="3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CC"/>
                  </a:solidFill>
                  <a:latin typeface="Times New Roman" panose="02020603050405020304" pitchFamily="2" charset="0"/>
                </a:rPr>
                <a:t>C</a:t>
              </a:r>
              <a:endParaRPr lang="en-US" altLang="zh-CN" sz="2400" b="1" dirty="0">
                <a:solidFill>
                  <a:srgbClr val="0000CC"/>
                </a:solidFill>
                <a:latin typeface="Times New Roman" panose="02020603050405020304" pitchFamily="2" charset="0"/>
              </a:endParaRPr>
            </a:p>
          </p:txBody>
        </p:sp>
        <p:sp>
          <p:nvSpPr>
            <p:cNvPr id="78868" name="Text Box 19"/>
            <p:cNvSpPr txBox="1"/>
            <p:nvPr/>
          </p:nvSpPr>
          <p:spPr>
            <a:xfrm>
              <a:off x="1104" y="1296"/>
              <a:ext cx="336" cy="3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CC"/>
                  </a:solidFill>
                  <a:latin typeface="Times New Roman" panose="02020603050405020304" pitchFamily="2" charset="0"/>
                </a:rPr>
                <a:t>L</a:t>
              </a:r>
              <a:endParaRPr lang="en-US" altLang="zh-CN" sz="2400" b="1" dirty="0">
                <a:solidFill>
                  <a:srgbClr val="0000CC"/>
                </a:solidFill>
                <a:latin typeface="Times New Roman" panose="02020603050405020304" pitchFamily="2" charset="0"/>
              </a:endParaRPr>
            </a:p>
          </p:txBody>
        </p:sp>
        <p:sp>
          <p:nvSpPr>
            <p:cNvPr id="78869" name="Text Box 20"/>
            <p:cNvSpPr txBox="1"/>
            <p:nvPr/>
          </p:nvSpPr>
          <p:spPr>
            <a:xfrm rot="16200000">
              <a:off x="2222" y="462"/>
              <a:ext cx="336" cy="3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CC"/>
                  </a:solidFill>
                  <a:latin typeface="Times New Roman" panose="02020603050405020304" pitchFamily="2" charset="0"/>
                </a:rPr>
                <a:t>H</a:t>
              </a:r>
              <a:endParaRPr lang="en-US" altLang="zh-CN" sz="2400" b="1" dirty="0">
                <a:solidFill>
                  <a:srgbClr val="0000CC"/>
                </a:solidFill>
                <a:latin typeface="Times New Roman" panose="02020603050405020304" pitchFamily="2" charset="0"/>
              </a:endParaRPr>
            </a:p>
          </p:txBody>
        </p:sp>
        <p:sp>
          <p:nvSpPr>
            <p:cNvPr id="78870" name="Text Box 21"/>
            <p:cNvSpPr txBox="1"/>
            <p:nvPr/>
          </p:nvSpPr>
          <p:spPr>
            <a:xfrm>
              <a:off x="672" y="960"/>
              <a:ext cx="336" cy="3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CC"/>
                  </a:solidFill>
                  <a:latin typeface="Times New Roman" panose="02020603050405020304" pitchFamily="2" charset="0"/>
                </a:rPr>
                <a:t>α</a:t>
              </a:r>
              <a:endParaRPr lang="en-US" altLang="zh-CN" sz="2400" b="1" dirty="0">
                <a:solidFill>
                  <a:srgbClr val="0000CC"/>
                </a:solidFill>
                <a:latin typeface="Times New Roman" panose="02020603050405020304" pitchFamily="2" charset="0"/>
              </a:endParaRPr>
            </a:p>
          </p:txBody>
        </p:sp>
      </p:grpSp>
      <p:sp>
        <p:nvSpPr>
          <p:cNvPr id="72706" name="Rectangle 2"/>
          <p:cNvSpPr/>
          <p:nvPr>
            <p:custDataLst>
              <p:tags r:id="rId2"/>
            </p:custDataLst>
          </p:nvPr>
        </p:nvSpPr>
        <p:spPr>
          <a:xfrm>
            <a:off x="0" y="714375"/>
            <a:ext cx="26273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二、几何作图初步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1988" name="AutoShape 7"/>
          <p:cNvSpPr/>
          <p:nvPr>
            <p:custDataLst>
              <p:tags r:id="rId3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3.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斜度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作图的基本知识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88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Rectangle 2"/>
          <p:cNvSpPr/>
          <p:nvPr/>
        </p:nvSpPr>
        <p:spPr>
          <a:xfrm>
            <a:off x="0" y="714375"/>
            <a:ext cx="15478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四、锥度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pic>
        <p:nvPicPr>
          <p:cNvPr id="80899" name="组合 2"/>
          <p:cNvPicPr/>
          <p:nvPr/>
        </p:nvPicPr>
        <p:blipFill>
          <a:blip r:embed="rId1"/>
          <a:stretch>
            <a:fillRect/>
          </a:stretch>
        </p:blipFill>
        <p:spPr>
          <a:xfrm>
            <a:off x="341313" y="1438275"/>
            <a:ext cx="3992562" cy="40719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0900" name="Group 82"/>
          <p:cNvGrpSpPr/>
          <p:nvPr/>
        </p:nvGrpSpPr>
        <p:grpSpPr>
          <a:xfrm>
            <a:off x="4500563" y="1989138"/>
            <a:ext cx="4322762" cy="2755900"/>
            <a:chOff x="0" y="0"/>
            <a:chExt cx="2814" cy="1872"/>
          </a:xfrm>
        </p:grpSpPr>
        <p:sp>
          <p:nvSpPr>
            <p:cNvPr id="80901" name="Freeform 3"/>
            <p:cNvSpPr/>
            <p:nvPr/>
          </p:nvSpPr>
          <p:spPr>
            <a:xfrm>
              <a:off x="772" y="362"/>
              <a:ext cx="912" cy="768"/>
            </a:xfrm>
            <a:custGeom>
              <a:avLst/>
              <a:gdLst>
                <a:gd name="txL" fmla="*/ 0 w 912"/>
                <a:gd name="txT" fmla="*/ 0 h 768"/>
                <a:gd name="txR" fmla="*/ 912 w 912"/>
                <a:gd name="txB" fmla="*/ 768 h 768"/>
              </a:gdLst>
              <a:ahLst/>
              <a:cxnLst>
                <a:cxn ang="0">
                  <a:pos x="0" y="0"/>
                </a:cxn>
                <a:cxn ang="0">
                  <a:pos x="0" y="2147478357"/>
                </a:cxn>
                <a:cxn ang="0">
                  <a:pos x="2147478465" y="2147478357"/>
                </a:cxn>
                <a:cxn ang="0">
                  <a:pos x="0" y="0"/>
                </a:cxn>
              </a:cxnLst>
              <a:rect l="txL" t="txT" r="txR" b="txB"/>
              <a:pathLst>
                <a:path w="912" h="768">
                  <a:moveTo>
                    <a:pt x="0" y="0"/>
                  </a:moveTo>
                  <a:lnTo>
                    <a:pt x="0" y="768"/>
                  </a:lnTo>
                  <a:lnTo>
                    <a:pt x="912" y="38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0902" name="Group 5"/>
            <p:cNvGrpSpPr/>
            <p:nvPr/>
          </p:nvGrpSpPr>
          <p:grpSpPr>
            <a:xfrm>
              <a:off x="248" y="366"/>
              <a:ext cx="1414" cy="1296"/>
              <a:chOff x="0" y="0"/>
              <a:chExt cx="1414" cy="1296"/>
            </a:xfrm>
          </p:grpSpPr>
          <p:grpSp>
            <p:nvGrpSpPr>
              <p:cNvPr id="80903" name="Group 6"/>
              <p:cNvGrpSpPr/>
              <p:nvPr/>
            </p:nvGrpSpPr>
            <p:grpSpPr>
              <a:xfrm>
                <a:off x="0" y="0"/>
                <a:ext cx="502" cy="768"/>
                <a:chOff x="0" y="0"/>
                <a:chExt cx="502" cy="768"/>
              </a:xfrm>
            </p:grpSpPr>
            <p:sp>
              <p:nvSpPr>
                <p:cNvPr id="80904" name="Line 7"/>
                <p:cNvSpPr/>
                <p:nvPr/>
              </p:nvSpPr>
              <p:spPr>
                <a:xfrm flipH="1">
                  <a:off x="166" y="0"/>
                  <a:ext cx="336" cy="0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80905" name="Line 8"/>
                <p:cNvSpPr/>
                <p:nvPr/>
              </p:nvSpPr>
              <p:spPr>
                <a:xfrm flipH="1">
                  <a:off x="166" y="768"/>
                  <a:ext cx="336" cy="0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80906" name="Line 9"/>
                <p:cNvSpPr/>
                <p:nvPr/>
              </p:nvSpPr>
              <p:spPr>
                <a:xfrm>
                  <a:off x="262" y="0"/>
                  <a:ext cx="0" cy="768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triangle" w="sm" len="med"/>
                  <a:tailEnd type="triangle" w="sm" len="med"/>
                </a:ln>
              </p:spPr>
            </p:sp>
            <p:sp>
              <p:nvSpPr>
                <p:cNvPr id="80907" name="Text Box 10"/>
                <p:cNvSpPr txBox="1"/>
                <p:nvPr/>
              </p:nvSpPr>
              <p:spPr>
                <a:xfrm rot="16220134">
                  <a:off x="-120" y="216"/>
                  <a:ext cx="528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400" b="1" dirty="0">
                      <a:solidFill>
                        <a:srgbClr val="0000CC"/>
                      </a:solidFill>
                      <a:latin typeface="Times New Roman" panose="02020603050405020304" pitchFamily="2" charset="0"/>
                    </a:rPr>
                    <a:t>D-d</a:t>
                  </a:r>
                  <a:endParaRPr lang="en-US" altLang="zh-CN" sz="2400" b="1" dirty="0">
                    <a:solidFill>
                      <a:srgbClr val="0000CC"/>
                    </a:solidFill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80908" name="Group 11"/>
              <p:cNvGrpSpPr/>
              <p:nvPr/>
            </p:nvGrpSpPr>
            <p:grpSpPr>
              <a:xfrm>
                <a:off x="502" y="768"/>
                <a:ext cx="912" cy="528"/>
                <a:chOff x="0" y="0"/>
                <a:chExt cx="912" cy="528"/>
              </a:xfrm>
            </p:grpSpPr>
            <p:sp>
              <p:nvSpPr>
                <p:cNvPr id="80909" name="Line 12"/>
                <p:cNvSpPr/>
                <p:nvPr/>
              </p:nvSpPr>
              <p:spPr>
                <a:xfrm>
                  <a:off x="912" y="0"/>
                  <a:ext cx="0" cy="528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80910" name="Line 13"/>
                <p:cNvSpPr/>
                <p:nvPr/>
              </p:nvSpPr>
              <p:spPr>
                <a:xfrm>
                  <a:off x="0" y="480"/>
                  <a:ext cx="912" cy="0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triangle" w="sm" len="med"/>
                  <a:tailEnd type="triangle" w="sm" len="med"/>
                </a:ln>
              </p:spPr>
            </p:sp>
            <p:sp>
              <p:nvSpPr>
                <p:cNvPr id="80911" name="Text Box 14"/>
                <p:cNvSpPr txBox="1"/>
                <p:nvPr/>
              </p:nvSpPr>
              <p:spPr>
                <a:xfrm>
                  <a:off x="336" y="240"/>
                  <a:ext cx="384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400" b="1" dirty="0">
                      <a:solidFill>
                        <a:srgbClr val="0000CC"/>
                      </a:solidFill>
                      <a:latin typeface="Times New Roman" panose="02020603050405020304" pitchFamily="2" charset="0"/>
                    </a:rPr>
                    <a:t>L</a:t>
                  </a:r>
                  <a:endParaRPr lang="en-US" altLang="zh-CN" sz="2400" b="1" dirty="0">
                    <a:solidFill>
                      <a:srgbClr val="0000CC"/>
                    </a:solidFill>
                    <a:latin typeface="Times New Roman" panose="02020603050405020304" pitchFamily="2" charset="0"/>
                  </a:endParaRPr>
                </a:p>
              </p:txBody>
            </p:sp>
          </p:grpSp>
        </p:grpSp>
        <p:grpSp>
          <p:nvGrpSpPr>
            <p:cNvPr id="80912" name="Group 15"/>
            <p:cNvGrpSpPr/>
            <p:nvPr/>
          </p:nvGrpSpPr>
          <p:grpSpPr>
            <a:xfrm>
              <a:off x="1662" y="366"/>
              <a:ext cx="1152" cy="768"/>
              <a:chOff x="0" y="0"/>
              <a:chExt cx="1152" cy="768"/>
            </a:xfrm>
          </p:grpSpPr>
          <p:sp>
            <p:nvSpPr>
              <p:cNvPr id="80913" name="Line 16"/>
              <p:cNvSpPr/>
              <p:nvPr/>
            </p:nvSpPr>
            <p:spPr>
              <a:xfrm>
                <a:off x="0" y="0"/>
                <a:ext cx="1152" cy="0"/>
              </a:xfrm>
              <a:prstGeom prst="line">
                <a:avLst/>
              </a:prstGeom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0914" name="Line 17"/>
              <p:cNvSpPr/>
              <p:nvPr/>
            </p:nvSpPr>
            <p:spPr>
              <a:xfrm>
                <a:off x="0" y="768"/>
                <a:ext cx="1152" cy="0"/>
              </a:xfrm>
              <a:prstGeom prst="line">
                <a:avLst/>
              </a:prstGeom>
              <a:ln w="19050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0915" name="Line 18"/>
              <p:cNvSpPr/>
              <p:nvPr/>
            </p:nvSpPr>
            <p:spPr>
              <a:xfrm>
                <a:off x="1056" y="0"/>
                <a:ext cx="0" cy="768"/>
              </a:xfrm>
              <a:prstGeom prst="line">
                <a:avLst/>
              </a:prstGeom>
              <a:ln w="19050" cap="flat" cmpd="sng">
                <a:solidFill>
                  <a:srgbClr val="FF00FF"/>
                </a:solidFill>
                <a:prstDash val="solid"/>
                <a:headEnd type="triangle" w="sm" len="med"/>
                <a:tailEnd type="triangle" w="sm" len="med"/>
              </a:ln>
            </p:spPr>
          </p:sp>
          <p:sp>
            <p:nvSpPr>
              <p:cNvPr id="80916" name="Text Box 19"/>
              <p:cNvSpPr txBox="1"/>
              <p:nvPr/>
            </p:nvSpPr>
            <p:spPr>
              <a:xfrm rot="16200000">
                <a:off x="768" y="192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0000CC"/>
                    </a:solidFill>
                    <a:latin typeface="Times New Roman" panose="02020603050405020304" pitchFamily="2" charset="0"/>
                  </a:rPr>
                  <a:t>d</a:t>
                </a:r>
                <a:endParaRPr lang="en-US" altLang="zh-CN" sz="2400" b="1" dirty="0">
                  <a:solidFill>
                    <a:srgbClr val="0000CC"/>
                  </a:solidFill>
                  <a:latin typeface="Times New Roman" panose="02020603050405020304" pitchFamily="2" charset="0"/>
                </a:endParaRPr>
              </a:p>
            </p:txBody>
          </p:sp>
        </p:grpSp>
        <p:grpSp>
          <p:nvGrpSpPr>
            <p:cNvPr id="80917" name="Group 58"/>
            <p:cNvGrpSpPr/>
            <p:nvPr/>
          </p:nvGrpSpPr>
          <p:grpSpPr>
            <a:xfrm>
              <a:off x="0" y="0"/>
              <a:ext cx="2544" cy="1872"/>
              <a:chOff x="0" y="0"/>
              <a:chExt cx="2544" cy="1872"/>
            </a:xfrm>
          </p:grpSpPr>
          <p:grpSp>
            <p:nvGrpSpPr>
              <p:cNvPr id="80918" name="Group 59"/>
              <p:cNvGrpSpPr/>
              <p:nvPr/>
            </p:nvGrpSpPr>
            <p:grpSpPr>
              <a:xfrm>
                <a:off x="768" y="768"/>
                <a:ext cx="1728" cy="1104"/>
                <a:chOff x="0" y="0"/>
                <a:chExt cx="1728" cy="1104"/>
              </a:xfrm>
            </p:grpSpPr>
            <p:sp>
              <p:nvSpPr>
                <p:cNvPr id="80919" name="Line 60"/>
                <p:cNvSpPr/>
                <p:nvPr/>
              </p:nvSpPr>
              <p:spPr>
                <a:xfrm>
                  <a:off x="0" y="768"/>
                  <a:ext cx="0" cy="336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80920" name="Line 61"/>
                <p:cNvSpPr/>
                <p:nvPr/>
              </p:nvSpPr>
              <p:spPr>
                <a:xfrm>
                  <a:off x="1728" y="0"/>
                  <a:ext cx="0" cy="1104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80921" name="Line 62"/>
                <p:cNvSpPr/>
                <p:nvPr/>
              </p:nvSpPr>
              <p:spPr>
                <a:xfrm>
                  <a:off x="0" y="1056"/>
                  <a:ext cx="1728" cy="0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triangle" w="sm" len="med"/>
                  <a:tailEnd type="triangle" w="sm" len="med"/>
                </a:ln>
              </p:spPr>
            </p:sp>
            <p:sp>
              <p:nvSpPr>
                <p:cNvPr id="80922" name="Text Box 63"/>
                <p:cNvSpPr txBox="1"/>
                <p:nvPr/>
              </p:nvSpPr>
              <p:spPr>
                <a:xfrm>
                  <a:off x="912" y="816"/>
                  <a:ext cx="384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400" b="1" dirty="0">
                      <a:solidFill>
                        <a:srgbClr val="0000CC"/>
                      </a:solidFill>
                      <a:latin typeface="Times New Roman" panose="02020603050405020304" pitchFamily="2" charset="0"/>
                    </a:rPr>
                    <a:t>h</a:t>
                  </a:r>
                  <a:endParaRPr lang="en-US" altLang="zh-CN" sz="2400" b="1" dirty="0">
                    <a:solidFill>
                      <a:srgbClr val="0000CC"/>
                    </a:solidFill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80923" name="Group 64"/>
              <p:cNvGrpSpPr/>
              <p:nvPr/>
            </p:nvGrpSpPr>
            <p:grpSpPr>
              <a:xfrm>
                <a:off x="0" y="0"/>
                <a:ext cx="768" cy="1536"/>
                <a:chOff x="0" y="0"/>
                <a:chExt cx="768" cy="1536"/>
              </a:xfrm>
            </p:grpSpPr>
            <p:sp>
              <p:nvSpPr>
                <p:cNvPr id="80924" name="Line 65"/>
                <p:cNvSpPr/>
                <p:nvPr/>
              </p:nvSpPr>
              <p:spPr>
                <a:xfrm flipH="1">
                  <a:off x="192" y="0"/>
                  <a:ext cx="576" cy="0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80925" name="Line 66"/>
                <p:cNvSpPr/>
                <p:nvPr/>
              </p:nvSpPr>
              <p:spPr>
                <a:xfrm flipH="1">
                  <a:off x="192" y="1536"/>
                  <a:ext cx="576" cy="0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80926" name="Line 67"/>
                <p:cNvSpPr/>
                <p:nvPr/>
              </p:nvSpPr>
              <p:spPr>
                <a:xfrm>
                  <a:off x="240" y="0"/>
                  <a:ext cx="0" cy="1536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solid"/>
                  <a:headEnd type="triangle" w="sm" len="med"/>
                  <a:tailEnd type="triangle" w="sm" len="med"/>
                </a:ln>
              </p:spPr>
            </p:sp>
            <p:sp>
              <p:nvSpPr>
                <p:cNvPr id="80927" name="Text Box 68"/>
                <p:cNvSpPr txBox="1"/>
                <p:nvPr/>
              </p:nvSpPr>
              <p:spPr>
                <a:xfrm rot="16130852">
                  <a:off x="-48" y="576"/>
                  <a:ext cx="384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>
                    <a:spcBef>
                      <a:spcPct val="50000"/>
                    </a:spcBef>
                  </a:pPr>
                  <a:r>
                    <a:rPr lang="en-US" altLang="zh-CN" sz="2400" b="1" dirty="0">
                      <a:solidFill>
                        <a:srgbClr val="0000CC"/>
                      </a:solidFill>
                      <a:latin typeface="Times New Roman" panose="02020603050405020304" pitchFamily="2" charset="0"/>
                    </a:rPr>
                    <a:t>D</a:t>
                  </a:r>
                  <a:endParaRPr lang="en-US" altLang="zh-CN" sz="2400" b="1" dirty="0">
                    <a:solidFill>
                      <a:srgbClr val="0000CC"/>
                    </a:solidFill>
                    <a:latin typeface="Times New Roman" panose="02020603050405020304" pitchFamily="2" charset="0"/>
                  </a:endParaRPr>
                </a:p>
              </p:txBody>
            </p:sp>
          </p:grpSp>
          <p:grpSp>
            <p:nvGrpSpPr>
              <p:cNvPr id="80928" name="Group 69"/>
              <p:cNvGrpSpPr/>
              <p:nvPr/>
            </p:nvGrpSpPr>
            <p:grpSpPr>
              <a:xfrm>
                <a:off x="624" y="0"/>
                <a:ext cx="1920" cy="1536"/>
                <a:chOff x="0" y="0"/>
                <a:chExt cx="1920" cy="1536"/>
              </a:xfrm>
            </p:grpSpPr>
            <p:grpSp>
              <p:nvGrpSpPr>
                <p:cNvPr id="80929" name="Group 70"/>
                <p:cNvGrpSpPr/>
                <p:nvPr/>
              </p:nvGrpSpPr>
              <p:grpSpPr>
                <a:xfrm>
                  <a:off x="0" y="0"/>
                  <a:ext cx="1920" cy="1536"/>
                  <a:chOff x="0" y="0"/>
                  <a:chExt cx="1920" cy="1536"/>
                </a:xfrm>
              </p:grpSpPr>
              <p:sp>
                <p:nvSpPr>
                  <p:cNvPr id="80930" name="Line 71"/>
                  <p:cNvSpPr/>
                  <p:nvPr/>
                </p:nvSpPr>
                <p:spPr>
                  <a:xfrm>
                    <a:off x="1632" y="768"/>
                    <a:ext cx="288" cy="0"/>
                  </a:xfrm>
                  <a:prstGeom prst="line">
                    <a:avLst/>
                  </a:prstGeom>
                  <a:ln w="19050" cap="flat" cmpd="sng">
                    <a:solidFill>
                      <a:srgbClr val="006600"/>
                    </a:solidFill>
                    <a:prstDash val="lgDashDot"/>
                    <a:headEnd type="none" w="med" len="med"/>
                    <a:tailEnd type="none" w="med" len="med"/>
                  </a:ln>
                </p:spPr>
              </p:sp>
              <p:grpSp>
                <p:nvGrpSpPr>
                  <p:cNvPr id="80931" name="Group 72"/>
                  <p:cNvGrpSpPr/>
                  <p:nvPr/>
                </p:nvGrpSpPr>
                <p:grpSpPr>
                  <a:xfrm>
                    <a:off x="0" y="0"/>
                    <a:ext cx="1872" cy="1536"/>
                    <a:chOff x="0" y="0"/>
                    <a:chExt cx="1872" cy="1536"/>
                  </a:xfrm>
                </p:grpSpPr>
                <p:sp>
                  <p:nvSpPr>
                    <p:cNvPr id="80932" name="Line 73"/>
                    <p:cNvSpPr/>
                    <p:nvPr/>
                  </p:nvSpPr>
                  <p:spPr>
                    <a:xfrm>
                      <a:off x="0" y="768"/>
                      <a:ext cx="1488" cy="0"/>
                    </a:xfrm>
                    <a:prstGeom prst="line">
                      <a:avLst/>
                    </a:prstGeom>
                    <a:ln w="19050" cap="flat" cmpd="sng">
                      <a:solidFill>
                        <a:srgbClr val="006600"/>
                      </a:solidFill>
                      <a:prstDash val="lgDashDot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80933" name="Freeform 74"/>
                    <p:cNvSpPr/>
                    <p:nvPr/>
                  </p:nvSpPr>
                  <p:spPr>
                    <a:xfrm>
                      <a:off x="1056" y="384"/>
                      <a:ext cx="816" cy="768"/>
                    </a:xfrm>
                    <a:custGeom>
                      <a:avLst/>
                      <a:gdLst>
                        <a:gd name="txL" fmla="*/ 0 w 816"/>
                        <a:gd name="txT" fmla="*/ 0 h 768"/>
                        <a:gd name="txR" fmla="*/ 816 w 816"/>
                        <a:gd name="txB" fmla="*/ 768 h 768"/>
                      </a:gdLst>
                      <a:ahLst/>
                      <a:cxnLst>
                        <a:cxn ang="0">
                          <a:pos x="816" y="384"/>
                        </a:cxn>
                        <a:cxn ang="0">
                          <a:pos x="0" y="0"/>
                        </a:cxn>
                        <a:cxn ang="0">
                          <a:pos x="0" y="768"/>
                        </a:cxn>
                        <a:cxn ang="0">
                          <a:pos x="816" y="384"/>
                        </a:cxn>
                      </a:cxnLst>
                      <a:rect l="txL" t="txT" r="txR" b="txB"/>
                      <a:pathLst>
                        <a:path w="816" h="768">
                          <a:moveTo>
                            <a:pt x="816" y="384"/>
                          </a:moveTo>
                          <a:lnTo>
                            <a:pt x="0" y="0"/>
                          </a:lnTo>
                          <a:lnTo>
                            <a:pt x="0" y="768"/>
                          </a:lnTo>
                          <a:lnTo>
                            <a:pt x="816" y="384"/>
                          </a:lnTo>
                          <a:close/>
                        </a:path>
                      </a:pathLst>
                    </a:custGeom>
                    <a:noFill/>
                    <a:ln w="19050" cap="flat" cmpd="sng">
                      <a:solidFill>
                        <a:srgbClr val="FF33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80934" name="Freeform 75"/>
                    <p:cNvSpPr/>
                    <p:nvPr/>
                  </p:nvSpPr>
                  <p:spPr>
                    <a:xfrm>
                      <a:off x="144" y="0"/>
                      <a:ext cx="912" cy="1536"/>
                    </a:xfrm>
                    <a:custGeom>
                      <a:avLst/>
                      <a:gdLst>
                        <a:gd name="txL" fmla="*/ 0 w 912"/>
                        <a:gd name="txT" fmla="*/ 0 h 1536"/>
                        <a:gd name="txR" fmla="*/ 912 w 912"/>
                        <a:gd name="txB" fmla="*/ 1536 h 1536"/>
                      </a:gdLst>
                      <a:ahLst/>
                      <a:cxnLst>
                        <a:cxn ang="0">
                          <a:pos x="912" y="384"/>
                        </a:cxn>
                        <a:cxn ang="0">
                          <a:pos x="912" y="1152"/>
                        </a:cxn>
                        <a:cxn ang="0">
                          <a:pos x="0" y="1536"/>
                        </a:cxn>
                        <a:cxn ang="0">
                          <a:pos x="0" y="0"/>
                        </a:cxn>
                        <a:cxn ang="0">
                          <a:pos x="912" y="384"/>
                        </a:cxn>
                      </a:cxnLst>
                      <a:rect l="txL" t="txT" r="txR" b="txB"/>
                      <a:pathLst>
                        <a:path w="912" h="1536">
                          <a:moveTo>
                            <a:pt x="912" y="384"/>
                          </a:moveTo>
                          <a:lnTo>
                            <a:pt x="912" y="1152"/>
                          </a:lnTo>
                          <a:lnTo>
                            <a:pt x="0" y="1536"/>
                          </a:lnTo>
                          <a:lnTo>
                            <a:pt x="0" y="0"/>
                          </a:lnTo>
                          <a:lnTo>
                            <a:pt x="912" y="384"/>
                          </a:lnTo>
                          <a:close/>
                        </a:path>
                      </a:pathLst>
                    </a:custGeom>
                    <a:noFill/>
                    <a:ln w="50800" cap="flat" cmpd="sng">
                      <a:solidFill>
                        <a:srgbClr val="FF33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80935" name="Group 78"/>
                <p:cNvGrpSpPr/>
                <p:nvPr/>
              </p:nvGrpSpPr>
              <p:grpSpPr>
                <a:xfrm>
                  <a:off x="1248" y="502"/>
                  <a:ext cx="535" cy="410"/>
                  <a:chOff x="0" y="0"/>
                  <a:chExt cx="535" cy="410"/>
                </a:xfrm>
              </p:grpSpPr>
              <p:sp>
                <p:nvSpPr>
                  <p:cNvPr id="80936" name="Arc 79"/>
                  <p:cNvSpPr/>
                  <p:nvPr/>
                </p:nvSpPr>
                <p:spPr>
                  <a:xfrm rot="14983989">
                    <a:off x="215" y="-4"/>
                    <a:ext cx="275" cy="363"/>
                  </a:xfrm>
                  <a:custGeom>
                    <a:avLst/>
                    <a:gdLst>
                      <a:gd name="txL" fmla="*/ 0 w 15981"/>
                      <a:gd name="txT" fmla="*/ 0 h 20749"/>
                      <a:gd name="txR" fmla="*/ 15981 w 15981"/>
                      <a:gd name="txB" fmla="*/ 20749 h 2074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5981" h="20749" fill="none">
                        <a:moveTo>
                          <a:pt x="6003" y="-1"/>
                        </a:moveTo>
                        <a:cubicBezTo>
                          <a:pt x="9840" y="1110"/>
                          <a:pt x="13294" y="3262"/>
                          <a:pt x="15981" y="6217"/>
                        </a:cubicBezTo>
                      </a:path>
                      <a:path w="15981" h="20749" stroke="0">
                        <a:moveTo>
                          <a:pt x="6003" y="-1"/>
                        </a:moveTo>
                        <a:cubicBezTo>
                          <a:pt x="9840" y="1110"/>
                          <a:pt x="13294" y="3262"/>
                          <a:pt x="15981" y="6217"/>
                        </a:cubicBezTo>
                        <a:lnTo>
                          <a:pt x="0" y="20749"/>
                        </a:lnTo>
                        <a:close/>
                      </a:path>
                    </a:pathLst>
                  </a:custGeom>
                  <a:noFill/>
                  <a:ln w="19050" cap="flat" cmpd="sng">
                    <a:solidFill>
                      <a:schemeClr val="hlink"/>
                    </a:solidFill>
                    <a:prstDash val="solid"/>
                    <a:bevel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80937" name="Text Box 80"/>
                  <p:cNvSpPr txBox="1"/>
                  <p:nvPr/>
                </p:nvSpPr>
                <p:spPr>
                  <a:xfrm>
                    <a:off x="170" y="122"/>
                    <a:ext cx="288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endParaRPr lang="en-US" altLang="x-none" sz="2400" b="1" dirty="0">
                      <a:solidFill>
                        <a:srgbClr val="990099"/>
                      </a:solidFill>
                      <a:latin typeface="Times New Roman" panose="02020603050405020304" pitchFamily="2" charset="0"/>
                    </a:endParaRPr>
                  </a:p>
                </p:txBody>
              </p:sp>
              <p:sp>
                <p:nvSpPr>
                  <p:cNvPr id="80938" name="Text Box 81"/>
                  <p:cNvSpPr txBox="1"/>
                  <p:nvPr/>
                </p:nvSpPr>
                <p:spPr>
                  <a:xfrm>
                    <a:off x="0" y="0"/>
                    <a:ext cx="255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400" b="1" dirty="0">
                        <a:solidFill>
                          <a:srgbClr val="990099"/>
                        </a:solidFill>
                        <a:latin typeface="Times New Roman" panose="02020603050405020304" pitchFamily="2" charset="0"/>
                      </a:rPr>
                      <a:t>α</a:t>
                    </a:r>
                    <a:endParaRPr lang="en-US" altLang="zh-CN" b="1" dirty="0">
                      <a:solidFill>
                        <a:srgbClr val="990099"/>
                      </a:solidFill>
                      <a:latin typeface="Times New Roman" panose="02020603050405020304" pitchFamily="2" charset="0"/>
                    </a:endParaRPr>
                  </a:p>
                </p:txBody>
              </p:sp>
            </p:grpSp>
          </p:grpSp>
        </p:grpSp>
      </p:grpSp>
      <p:sp>
        <p:nvSpPr>
          <p:cNvPr id="72706" name="Rectangle 2"/>
          <p:cNvSpPr/>
          <p:nvPr>
            <p:custDataLst>
              <p:tags r:id="rId2"/>
            </p:custDataLst>
          </p:nvPr>
        </p:nvSpPr>
        <p:spPr>
          <a:xfrm>
            <a:off x="0" y="714375"/>
            <a:ext cx="26273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二、几何作图初步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1988" name="AutoShape 7"/>
          <p:cNvSpPr/>
          <p:nvPr>
            <p:custDataLst>
              <p:tags r:id="rId3"/>
            </p:custDataLst>
          </p:nvPr>
        </p:nvSpPr>
        <p:spPr>
          <a:xfrm>
            <a:off x="6029325" y="839539"/>
            <a:ext cx="243649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4.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锥度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1870" y="245"/>
              <a:ext cx="1813" cy="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作图的基本知识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08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3" name="矩形 6"/>
          <p:cNvSpPr/>
          <p:nvPr/>
        </p:nvSpPr>
        <p:spPr>
          <a:xfrm>
            <a:off x="3563938" y="5373688"/>
            <a:ext cx="2492375" cy="450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锥度的符号及标准方法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81924" name="Freeform 23"/>
          <p:cNvSpPr/>
          <p:nvPr/>
        </p:nvSpPr>
        <p:spPr>
          <a:xfrm>
            <a:off x="514350" y="3173413"/>
            <a:ext cx="2133600" cy="1219200"/>
          </a:xfrm>
          <a:custGeom>
            <a:avLst/>
            <a:gdLst>
              <a:gd name="txL" fmla="*/ 0 w 1344"/>
              <a:gd name="txT" fmla="*/ 0 h 768"/>
              <a:gd name="txR" fmla="*/ 1344 w 1344"/>
              <a:gd name="txB" fmla="*/ 768 h 768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1344" h="768">
                <a:moveTo>
                  <a:pt x="1344" y="0"/>
                </a:moveTo>
                <a:lnTo>
                  <a:pt x="1344" y="768"/>
                </a:lnTo>
                <a:lnTo>
                  <a:pt x="0" y="384"/>
                </a:lnTo>
                <a:lnTo>
                  <a:pt x="1344" y="0"/>
                </a:lnTo>
                <a:close/>
              </a:path>
            </a:pathLst>
          </a:custGeom>
          <a:noFill/>
          <a:ln w="19050" cap="flat" cmpd="sng">
            <a:solidFill>
              <a:srgbClr val="FF33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81925" name="Group 24"/>
          <p:cNvGrpSpPr/>
          <p:nvPr/>
        </p:nvGrpSpPr>
        <p:grpSpPr>
          <a:xfrm>
            <a:off x="511175" y="3041650"/>
            <a:ext cx="1527175" cy="1333500"/>
            <a:chOff x="0" y="0"/>
            <a:chExt cx="962" cy="840"/>
          </a:xfrm>
        </p:grpSpPr>
        <p:sp>
          <p:nvSpPr>
            <p:cNvPr id="81926" name="Arc 25"/>
            <p:cNvSpPr/>
            <p:nvPr/>
          </p:nvSpPr>
          <p:spPr>
            <a:xfrm rot="12920336">
              <a:off x="0" y="462"/>
              <a:ext cx="641" cy="378"/>
            </a:xfrm>
            <a:custGeom>
              <a:avLst/>
              <a:gdLst>
                <a:gd name="txL" fmla="*/ 0 w 21600"/>
                <a:gd name="txT" fmla="*/ 0 h 12273"/>
                <a:gd name="txR" fmla="*/ 21600 w 21600"/>
                <a:gd name="txB" fmla="*/ 12273 h 1227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12273" fill="none">
                  <a:moveTo>
                    <a:pt x="1409" y="12273"/>
                  </a:moveTo>
                  <a:cubicBezTo>
                    <a:pt x="477" y="9821"/>
                    <a:pt x="0" y="7220"/>
                    <a:pt x="0" y="4597"/>
                  </a:cubicBezTo>
                  <a:cubicBezTo>
                    <a:pt x="-1" y="3051"/>
                    <a:pt x="165" y="1510"/>
                    <a:pt x="494" y="-1"/>
                  </a:cubicBezTo>
                </a:path>
                <a:path w="21600" h="12273" stroke="0">
                  <a:moveTo>
                    <a:pt x="1409" y="12273"/>
                  </a:moveTo>
                  <a:cubicBezTo>
                    <a:pt x="477" y="9821"/>
                    <a:pt x="0" y="7220"/>
                    <a:pt x="0" y="4597"/>
                  </a:cubicBezTo>
                  <a:cubicBezTo>
                    <a:pt x="-1" y="3051"/>
                    <a:pt x="165" y="1510"/>
                    <a:pt x="494" y="-1"/>
                  </a:cubicBezTo>
                  <a:lnTo>
                    <a:pt x="21600" y="4597"/>
                  </a:lnTo>
                  <a:close/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bevel/>
              <a:headEnd type="triangle" w="sm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27" name="Arc 26"/>
            <p:cNvSpPr/>
            <p:nvPr/>
          </p:nvSpPr>
          <p:spPr>
            <a:xfrm rot="12920336">
              <a:off x="203" y="0"/>
              <a:ext cx="403" cy="665"/>
            </a:xfrm>
            <a:custGeom>
              <a:avLst/>
              <a:gdLst>
                <a:gd name="txL" fmla="*/ 0 w 13579"/>
                <a:gd name="txT" fmla="*/ 0 h 21600"/>
                <a:gd name="txR" fmla="*/ 13579 w 13579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579" h="21600" fill="none">
                  <a:moveTo>
                    <a:pt x="13477" y="21599"/>
                  </a:moveTo>
                  <a:cubicBezTo>
                    <a:pt x="8569" y="21576"/>
                    <a:pt x="3816" y="19883"/>
                    <a:pt x="0" y="16797"/>
                  </a:cubicBezTo>
                </a:path>
                <a:path w="13579" h="21600" stroke="0">
                  <a:moveTo>
                    <a:pt x="13477" y="21599"/>
                  </a:moveTo>
                  <a:cubicBezTo>
                    <a:pt x="8569" y="21576"/>
                    <a:pt x="3816" y="19883"/>
                    <a:pt x="0" y="16797"/>
                  </a:cubicBezTo>
                  <a:lnTo>
                    <a:pt x="13579" y="0"/>
                  </a:lnTo>
                  <a:close/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bevel/>
              <a:headEnd type="none" w="med" len="med"/>
              <a:tailEnd type="triangle" w="sm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28" name="Text Box 27"/>
            <p:cNvSpPr txBox="1"/>
            <p:nvPr/>
          </p:nvSpPr>
          <p:spPr>
            <a:xfrm>
              <a:off x="530" y="323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2" charset="0"/>
                </a:rPr>
                <a:t>30</a:t>
              </a: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2" charset="0"/>
                  <a:cs typeface="Times New Roman" panose="02020603050405020304" pitchFamily="2" charset="0"/>
                </a:rPr>
                <a:t>º</a:t>
              </a:r>
              <a:endPara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</a:endParaRPr>
            </a:p>
          </p:txBody>
        </p:sp>
      </p:grpSp>
      <p:grpSp>
        <p:nvGrpSpPr>
          <p:cNvPr id="81929" name="Group 28"/>
          <p:cNvGrpSpPr/>
          <p:nvPr/>
        </p:nvGrpSpPr>
        <p:grpSpPr>
          <a:xfrm>
            <a:off x="2647950" y="3173413"/>
            <a:ext cx="762000" cy="1219200"/>
            <a:chOff x="0" y="0"/>
            <a:chExt cx="480" cy="768"/>
          </a:xfrm>
        </p:grpSpPr>
        <p:sp>
          <p:nvSpPr>
            <p:cNvPr id="81930" name="Line 29"/>
            <p:cNvSpPr/>
            <p:nvPr/>
          </p:nvSpPr>
          <p:spPr>
            <a:xfrm>
              <a:off x="0" y="0"/>
              <a:ext cx="480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31" name="Line 30"/>
            <p:cNvSpPr/>
            <p:nvPr/>
          </p:nvSpPr>
          <p:spPr>
            <a:xfrm>
              <a:off x="0" y="768"/>
              <a:ext cx="480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32" name="Line 31"/>
            <p:cNvSpPr/>
            <p:nvPr/>
          </p:nvSpPr>
          <p:spPr>
            <a:xfrm>
              <a:off x="384" y="0"/>
              <a:ext cx="0" cy="768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triangle" w="sm" len="med"/>
              <a:tailEnd type="triangle" w="sm" len="med"/>
            </a:ln>
          </p:spPr>
        </p:sp>
        <p:sp>
          <p:nvSpPr>
            <p:cNvPr id="81933" name="Text Box 32"/>
            <p:cNvSpPr txBox="1"/>
            <p:nvPr/>
          </p:nvSpPr>
          <p:spPr>
            <a:xfrm rot="16200000">
              <a:off x="0" y="189"/>
              <a:ext cx="5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2" charset="0"/>
                </a:rPr>
                <a:t>1.4h</a:t>
              </a:r>
              <a:endPara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</a:endParaRPr>
            </a:p>
          </p:txBody>
        </p:sp>
      </p:grpSp>
      <p:sp>
        <p:nvSpPr>
          <p:cNvPr id="81934" name="Text Box 33"/>
          <p:cNvSpPr txBox="1"/>
          <p:nvPr/>
        </p:nvSpPr>
        <p:spPr>
          <a:xfrm>
            <a:off x="1504950" y="4621213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2" charset="0"/>
              </a:rPr>
              <a:t>h=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</a:rPr>
              <a:t>字高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2" charset="0"/>
            </a:endParaRPr>
          </a:p>
        </p:txBody>
      </p:sp>
      <p:grpSp>
        <p:nvGrpSpPr>
          <p:cNvPr id="81935" name="Group 35"/>
          <p:cNvGrpSpPr/>
          <p:nvPr/>
        </p:nvGrpSpPr>
        <p:grpSpPr>
          <a:xfrm>
            <a:off x="5311775" y="4240213"/>
            <a:ext cx="2438400" cy="152400"/>
            <a:chOff x="0" y="0"/>
            <a:chExt cx="1536" cy="96"/>
          </a:xfrm>
        </p:grpSpPr>
        <p:sp>
          <p:nvSpPr>
            <p:cNvPr id="81936" name="Line 36"/>
            <p:cNvSpPr/>
            <p:nvPr/>
          </p:nvSpPr>
          <p:spPr>
            <a:xfrm>
              <a:off x="1536" y="0"/>
              <a:ext cx="0" cy="96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37" name="Line 37"/>
            <p:cNvSpPr/>
            <p:nvPr/>
          </p:nvSpPr>
          <p:spPr>
            <a:xfrm>
              <a:off x="1152" y="0"/>
              <a:ext cx="0" cy="96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38" name="Line 38"/>
            <p:cNvSpPr/>
            <p:nvPr/>
          </p:nvSpPr>
          <p:spPr>
            <a:xfrm>
              <a:off x="768" y="0"/>
              <a:ext cx="0" cy="96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39" name="Line 39"/>
            <p:cNvSpPr/>
            <p:nvPr/>
          </p:nvSpPr>
          <p:spPr>
            <a:xfrm>
              <a:off x="384" y="0"/>
              <a:ext cx="0" cy="96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40" name="Line 40"/>
            <p:cNvSpPr/>
            <p:nvPr/>
          </p:nvSpPr>
          <p:spPr>
            <a:xfrm>
              <a:off x="0" y="0"/>
              <a:ext cx="0" cy="96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1941" name="Group 41"/>
          <p:cNvGrpSpPr/>
          <p:nvPr/>
        </p:nvGrpSpPr>
        <p:grpSpPr>
          <a:xfrm>
            <a:off x="4244975" y="3706813"/>
            <a:ext cx="4495800" cy="1219200"/>
            <a:chOff x="0" y="0"/>
            <a:chExt cx="2832" cy="768"/>
          </a:xfrm>
        </p:grpSpPr>
        <p:sp>
          <p:nvSpPr>
            <p:cNvPr id="81942" name="Line 42"/>
            <p:cNvSpPr/>
            <p:nvPr/>
          </p:nvSpPr>
          <p:spPr>
            <a:xfrm>
              <a:off x="2544" y="192"/>
              <a:ext cx="0" cy="384"/>
            </a:xfrm>
            <a:prstGeom prst="line">
              <a:avLst/>
            </a:prstGeom>
            <a:ln w="508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43" name="Line 43"/>
            <p:cNvSpPr/>
            <p:nvPr/>
          </p:nvSpPr>
          <p:spPr>
            <a:xfrm>
              <a:off x="240" y="384"/>
              <a:ext cx="2544" cy="0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81944" name="Group 44"/>
            <p:cNvGrpSpPr/>
            <p:nvPr/>
          </p:nvGrpSpPr>
          <p:grpSpPr>
            <a:xfrm>
              <a:off x="240" y="192"/>
              <a:ext cx="2304" cy="384"/>
              <a:chOff x="0" y="0"/>
              <a:chExt cx="2304" cy="384"/>
            </a:xfrm>
          </p:grpSpPr>
          <p:sp>
            <p:nvSpPr>
              <p:cNvPr id="81945" name="Line 45"/>
              <p:cNvSpPr/>
              <p:nvPr/>
            </p:nvSpPr>
            <p:spPr>
              <a:xfrm flipV="1">
                <a:off x="0" y="0"/>
                <a:ext cx="2304" cy="192"/>
              </a:xfrm>
              <a:prstGeom prst="line">
                <a:avLst/>
              </a:prstGeom>
              <a:ln w="508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1946" name="Line 46"/>
              <p:cNvSpPr/>
              <p:nvPr/>
            </p:nvSpPr>
            <p:spPr>
              <a:xfrm>
                <a:off x="48" y="192"/>
                <a:ext cx="2256" cy="192"/>
              </a:xfrm>
              <a:prstGeom prst="line">
                <a:avLst/>
              </a:prstGeom>
              <a:ln w="508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81947" name="Text Box 47"/>
            <p:cNvSpPr txBox="1"/>
            <p:nvPr/>
          </p:nvSpPr>
          <p:spPr>
            <a:xfrm>
              <a:off x="0" y="192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990099"/>
                  </a:solidFill>
                  <a:latin typeface="Times New Roman" panose="02020603050405020304" pitchFamily="2" charset="0"/>
                </a:rPr>
                <a:t>S</a:t>
              </a:r>
              <a:endParaRPr lang="en-US" altLang="zh-CN" sz="2400" b="1" dirty="0">
                <a:solidFill>
                  <a:srgbClr val="990099"/>
                </a:solidFill>
                <a:latin typeface="Times New Roman" panose="02020603050405020304" pitchFamily="2" charset="0"/>
              </a:endParaRPr>
            </a:p>
          </p:txBody>
        </p:sp>
        <p:sp>
          <p:nvSpPr>
            <p:cNvPr id="81948" name="Text Box 48"/>
            <p:cNvSpPr txBox="1"/>
            <p:nvPr/>
          </p:nvSpPr>
          <p:spPr>
            <a:xfrm>
              <a:off x="2544" y="0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990099"/>
                  </a:solidFill>
                  <a:latin typeface="Times New Roman" panose="02020603050405020304" pitchFamily="2" charset="0"/>
                </a:rPr>
                <a:t>A</a:t>
              </a:r>
              <a:endParaRPr lang="en-US" altLang="zh-CN" sz="2400" b="1" dirty="0">
                <a:solidFill>
                  <a:srgbClr val="990099"/>
                </a:solidFill>
                <a:latin typeface="Times New Roman" panose="02020603050405020304" pitchFamily="2" charset="0"/>
              </a:endParaRPr>
            </a:p>
          </p:txBody>
        </p:sp>
        <p:sp>
          <p:nvSpPr>
            <p:cNvPr id="81949" name="Text Box 49"/>
            <p:cNvSpPr txBox="1"/>
            <p:nvPr/>
          </p:nvSpPr>
          <p:spPr>
            <a:xfrm>
              <a:off x="2544" y="480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990099"/>
                  </a:solidFill>
                  <a:latin typeface="Times New Roman" panose="02020603050405020304" pitchFamily="2" charset="0"/>
                </a:rPr>
                <a:t>B</a:t>
              </a:r>
              <a:endParaRPr lang="en-US" altLang="zh-CN" sz="2400" b="1" dirty="0">
                <a:solidFill>
                  <a:srgbClr val="990099"/>
                </a:solidFill>
                <a:latin typeface="Times New Roman" panose="02020603050405020304" pitchFamily="2" charset="0"/>
              </a:endParaRPr>
            </a:p>
          </p:txBody>
        </p:sp>
      </p:grpSp>
      <p:grpSp>
        <p:nvGrpSpPr>
          <p:cNvPr id="81950" name="Group 50"/>
          <p:cNvGrpSpPr/>
          <p:nvPr/>
        </p:nvGrpSpPr>
        <p:grpSpPr>
          <a:xfrm>
            <a:off x="5768975" y="3249613"/>
            <a:ext cx="2133600" cy="990600"/>
            <a:chOff x="0" y="0"/>
            <a:chExt cx="1344" cy="624"/>
          </a:xfrm>
        </p:grpSpPr>
        <p:sp>
          <p:nvSpPr>
            <p:cNvPr id="81951" name="Line 51"/>
            <p:cNvSpPr/>
            <p:nvPr/>
          </p:nvSpPr>
          <p:spPr>
            <a:xfrm flipV="1">
              <a:off x="0" y="240"/>
              <a:ext cx="384" cy="384"/>
            </a:xfrm>
            <a:prstGeom prst="line">
              <a:avLst/>
            </a:prstGeom>
            <a:ln w="19050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52" name="Line 52"/>
            <p:cNvSpPr/>
            <p:nvPr/>
          </p:nvSpPr>
          <p:spPr>
            <a:xfrm>
              <a:off x="384" y="240"/>
              <a:ext cx="816" cy="0"/>
            </a:xfrm>
            <a:prstGeom prst="line">
              <a:avLst/>
            </a:prstGeom>
            <a:ln w="19050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53" name="Line 53"/>
            <p:cNvSpPr/>
            <p:nvPr/>
          </p:nvSpPr>
          <p:spPr>
            <a:xfrm>
              <a:off x="768" y="144"/>
              <a:ext cx="0" cy="192"/>
            </a:xfrm>
            <a:prstGeom prst="line">
              <a:avLst/>
            </a:prstGeom>
            <a:ln w="19050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54" name="Line 54"/>
            <p:cNvSpPr/>
            <p:nvPr/>
          </p:nvSpPr>
          <p:spPr>
            <a:xfrm flipH="1">
              <a:off x="432" y="144"/>
              <a:ext cx="336" cy="96"/>
            </a:xfrm>
            <a:prstGeom prst="line">
              <a:avLst/>
            </a:prstGeom>
            <a:ln w="19050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55" name="Line 55"/>
            <p:cNvSpPr/>
            <p:nvPr/>
          </p:nvSpPr>
          <p:spPr>
            <a:xfrm>
              <a:off x="432" y="240"/>
              <a:ext cx="336" cy="96"/>
            </a:xfrm>
            <a:prstGeom prst="line">
              <a:avLst/>
            </a:prstGeom>
            <a:ln w="19050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56" name="Text Box 56"/>
            <p:cNvSpPr txBox="1"/>
            <p:nvPr/>
          </p:nvSpPr>
          <p:spPr>
            <a:xfrm>
              <a:off x="816" y="0"/>
              <a:ext cx="5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990099"/>
                  </a:solidFill>
                  <a:latin typeface="Times New Roman" panose="02020603050405020304" pitchFamily="2" charset="0"/>
                </a:rPr>
                <a:t>1:6</a:t>
              </a:r>
              <a:endParaRPr lang="en-US" altLang="zh-CN" sz="2400" b="1" dirty="0">
                <a:solidFill>
                  <a:srgbClr val="990099"/>
                </a:solidFill>
                <a:latin typeface="Times New Roman" panose="02020603050405020304" pitchFamily="2" charset="0"/>
              </a:endParaRPr>
            </a:p>
          </p:txBody>
        </p:sp>
      </p:grpSp>
      <p:sp>
        <p:nvSpPr>
          <p:cNvPr id="81957" name="AutoShape 57"/>
          <p:cNvSpPr/>
          <p:nvPr/>
        </p:nvSpPr>
        <p:spPr>
          <a:xfrm>
            <a:off x="6226175" y="2335213"/>
            <a:ext cx="2362200" cy="838200"/>
          </a:xfrm>
          <a:prstGeom prst="wedgeRectCallout">
            <a:avLst>
              <a:gd name="adj1" fmla="val -40727"/>
              <a:gd name="adj2" fmla="val 97917"/>
            </a:avLst>
          </a:prstGeom>
          <a:solidFill>
            <a:srgbClr val="FFCCFF">
              <a:alpha val="50000"/>
            </a:srgbClr>
          </a:solidFill>
          <a:ln w="19050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2" charset="0"/>
              </a:rPr>
              <a:t>尖端指向必须与收缩方向一致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2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870" y="245"/>
              <a:ext cx="1813" cy="45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作图的基本知识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1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1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1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81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4" grpId="0"/>
      <p:bldP spid="8195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/>
          <p:nvPr/>
        </p:nvSpPr>
        <p:spPr>
          <a:xfrm>
            <a:off x="0" y="714375"/>
            <a:ext cx="2700338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任务目标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870" y="267"/>
              <a:ext cx="1813" cy="4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平面图形的画法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99160" y="1988820"/>
            <a:ext cx="7383145" cy="3969385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r>
              <a:rPr lang="zh-CN" sz="1800" b="1">
                <a:ea typeface="宋体" panose="02010600030101010101" pitchFamily="2" charset="-122"/>
              </a:rPr>
              <a:t>知识目标：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pitchFamily="2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）掌握平面图形线段的连接画法，包括圆弧连接直线、圆弧连接圆弧；（</a:t>
            </a:r>
            <a:r>
              <a:rPr lang="en-US" sz="1800">
                <a:latin typeface="Times New Roman" panose="02020603050405020304" pitchFamily="2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）掌握平面图形和尺寸、线段分析的方法；（</a:t>
            </a:r>
            <a:r>
              <a:rPr lang="en-US" sz="1800">
                <a:latin typeface="Times New Roman" panose="02020603050405020304" pitchFamily="2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）掌握平面图形的绘制方法。</a:t>
            </a:r>
            <a:r>
              <a:rPr lang="zh-CN" sz="1800" b="1">
                <a:ea typeface="宋体" panose="02010600030101010101" pitchFamily="2" charset="-122"/>
              </a:rPr>
              <a:t>能力目标：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pitchFamily="2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）能够用圆弧将直线或圆弧连接起来；（</a:t>
            </a:r>
            <a:r>
              <a:rPr lang="en-US" sz="1800">
                <a:latin typeface="Times New Roman" panose="02020603050405020304" pitchFamily="2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）能对平面图形的定位尺寸和定性尺寸进行分析；（</a:t>
            </a:r>
            <a:r>
              <a:rPr lang="en-US" sz="1800">
                <a:latin typeface="Times New Roman" panose="02020603050405020304" pitchFamily="2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）能完成平面图形已知尺寸、中间尺寸、连接尺寸的分析；</a:t>
            </a:r>
            <a:r>
              <a:rPr lang="en-US" sz="1800">
                <a:latin typeface="宋体" panose="02010600030101010101" pitchFamily="2" charset="-122"/>
              </a:rPr>
              <a:t> 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pitchFamily="2" charset="0"/>
              </a:rPr>
              <a:t>4</a:t>
            </a:r>
            <a:r>
              <a:rPr lang="zh-CN" sz="1800">
                <a:ea typeface="宋体" panose="02010600030101010101" pitchFamily="2" charset="-122"/>
              </a:rPr>
              <a:t>）能独立完成平面图形的绘制。</a:t>
            </a:r>
            <a:r>
              <a:rPr lang="zh-CN" sz="1800" b="1">
                <a:ea typeface="宋体" panose="02010600030101010101" pitchFamily="2" charset="-122"/>
              </a:rPr>
              <a:t>素质目标：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pitchFamily="2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）养成“三思后行”的习惯，形成良好的思维方式；（</a:t>
            </a:r>
            <a:r>
              <a:rPr lang="en-US" sz="1800">
                <a:latin typeface="Times New Roman" panose="02020603050405020304" pitchFamily="2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）养成良好作图习惯，以</a:t>
            </a:r>
            <a:r>
              <a:rPr lang="en-US" sz="1800">
                <a:latin typeface="Times New Roman" panose="02020603050405020304" pitchFamily="2" charset="0"/>
              </a:rPr>
              <a:t>7S</a:t>
            </a:r>
            <a:r>
              <a:rPr lang="zh-CN" sz="1800">
                <a:ea typeface="宋体" panose="02010600030101010101" pitchFamily="2" charset="-122"/>
              </a:rPr>
              <a:t>标准要求自己；（</a:t>
            </a:r>
            <a:r>
              <a:rPr lang="en-US" sz="1800">
                <a:latin typeface="Times New Roman" panose="02020603050405020304" pitchFamily="2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）拓展学生眼界，丰富学生的职业理想。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/>
          <p:nvPr/>
        </p:nvSpPr>
        <p:spPr>
          <a:xfrm>
            <a:off x="0" y="714375"/>
            <a:ext cx="387667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一、平面图形线段的连接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82947" name="Group 6"/>
          <p:cNvGrpSpPr/>
          <p:nvPr/>
        </p:nvGrpSpPr>
        <p:grpSpPr>
          <a:xfrm>
            <a:off x="5219700" y="909638"/>
            <a:ext cx="3240088" cy="647700"/>
            <a:chOff x="0" y="0"/>
            <a:chExt cx="4892" cy="1020"/>
          </a:xfrm>
        </p:grpSpPr>
        <p:sp>
          <p:nvSpPr>
            <p:cNvPr id="82948" name="AutoShape 7"/>
            <p:cNvSpPr/>
            <p:nvPr/>
          </p:nvSpPr>
          <p:spPr>
            <a:xfrm>
              <a:off x="0" y="0"/>
              <a:ext cx="4892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pic>
          <p:nvPicPr>
            <p:cNvPr id="82949" name="Text 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90" y="142"/>
              <a:ext cx="4814" cy="77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82950" name="矩形 2"/>
          <p:cNvGrpSpPr/>
          <p:nvPr/>
        </p:nvGrpSpPr>
        <p:grpSpPr>
          <a:xfrm>
            <a:off x="414338" y="1639888"/>
            <a:ext cx="7808912" cy="1079500"/>
            <a:chOff x="0" y="0"/>
            <a:chExt cx="4919" cy="680"/>
          </a:xfrm>
        </p:grpSpPr>
        <p:pic>
          <p:nvPicPr>
            <p:cNvPr id="82951" name="矩形 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19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952" name="文本框 82951"/>
            <p:cNvSpPr txBox="1"/>
            <p:nvPr/>
          </p:nvSpPr>
          <p:spPr>
            <a:xfrm>
              <a:off x="79" y="84"/>
              <a:ext cx="4763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已知两条直线和圆弧的半径，求作圆弧和两直线相切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67"/>
              <a:ext cx="1813" cy="4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平面图形的画法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619250" y="3442970"/>
            <a:ext cx="6151245" cy="25806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29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/>
          <p:nvPr/>
        </p:nvSpPr>
        <p:spPr>
          <a:xfrm>
            <a:off x="0" y="714375"/>
            <a:ext cx="387667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一、平面图形线段的连接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82948" name="AutoShape 7"/>
          <p:cNvSpPr/>
          <p:nvPr/>
        </p:nvSpPr>
        <p:spPr>
          <a:xfrm>
            <a:off x="5219700" y="984954"/>
            <a:ext cx="324040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altLang="zh-CN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2.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用圆弧连接圆弧与直线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82950" name="矩形 2"/>
          <p:cNvGrpSpPr/>
          <p:nvPr/>
        </p:nvGrpSpPr>
        <p:grpSpPr>
          <a:xfrm>
            <a:off x="414338" y="1639888"/>
            <a:ext cx="7808912" cy="1079500"/>
            <a:chOff x="0" y="0"/>
            <a:chExt cx="4919" cy="680"/>
          </a:xfrm>
        </p:grpSpPr>
        <p:pic>
          <p:nvPicPr>
            <p:cNvPr id="82951" name="矩形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19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952" name="文本框 82951"/>
            <p:cNvSpPr txBox="1"/>
            <p:nvPr/>
          </p:nvSpPr>
          <p:spPr>
            <a:xfrm>
              <a:off x="79" y="84"/>
              <a:ext cx="4763" cy="5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已知R1为半径的圆弧和直线L，求作半径为R的圆弧分别外切和内切连接圆弧R1和直线L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67"/>
              <a:ext cx="1813" cy="4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平面图形的画法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15695" y="3212465"/>
            <a:ext cx="6992620" cy="325755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29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/>
          <p:nvPr/>
        </p:nvSpPr>
        <p:spPr>
          <a:xfrm>
            <a:off x="0" y="714375"/>
            <a:ext cx="387667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一、平面图形线段的连接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82948" name="AutoShape 7"/>
          <p:cNvSpPr/>
          <p:nvPr/>
        </p:nvSpPr>
        <p:spPr>
          <a:xfrm>
            <a:off x="5219700" y="984954"/>
            <a:ext cx="324040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3.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用圆弧连接圆弧与圆弧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82950" name="矩形 2"/>
          <p:cNvGrpSpPr/>
          <p:nvPr/>
        </p:nvGrpSpPr>
        <p:grpSpPr>
          <a:xfrm>
            <a:off x="179070" y="1732915"/>
            <a:ext cx="8636635" cy="1301750"/>
            <a:chOff x="0" y="0"/>
            <a:chExt cx="4919" cy="820"/>
          </a:xfrm>
        </p:grpSpPr>
        <p:pic>
          <p:nvPicPr>
            <p:cNvPr id="82951" name="矩形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19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952" name="文本框 82951"/>
            <p:cNvSpPr txBox="1"/>
            <p:nvPr/>
          </p:nvSpPr>
          <p:spPr>
            <a:xfrm>
              <a:off x="79" y="84"/>
              <a:ext cx="4763" cy="7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用半径为R的圆弧连接以O1为圆心，R1为半径，O2为圆心、R2为半径的两个已知圆弧。其连接方式有三种形式，即外切、内切、内外切连接。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67"/>
              <a:ext cx="1813" cy="4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平面图形的画法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8812" r="16343"/>
          <a:stretch>
            <a:fillRect/>
          </a:stretch>
        </p:blipFill>
        <p:spPr>
          <a:xfrm>
            <a:off x="467360" y="3356610"/>
            <a:ext cx="2620645" cy="2576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131820" y="3284855"/>
            <a:ext cx="2670810" cy="25800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723890" y="3282950"/>
            <a:ext cx="2379345" cy="261556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29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矩形 1"/>
          <p:cNvGrpSpPr/>
          <p:nvPr/>
        </p:nvGrpSpPr>
        <p:grpSpPr>
          <a:xfrm>
            <a:off x="133350" y="1163638"/>
            <a:ext cx="8839200" cy="1792287"/>
            <a:chOff x="0" y="0"/>
            <a:chExt cx="5568" cy="1129"/>
          </a:xfrm>
        </p:grpSpPr>
        <p:pic>
          <p:nvPicPr>
            <p:cNvPr id="21507" name="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5568" cy="11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8" name="文本框 21507"/>
            <p:cNvSpPr txBox="1"/>
            <p:nvPr/>
          </p:nvSpPr>
          <p:spPr>
            <a:xfrm>
              <a:off x="120" y="83"/>
              <a:ext cx="5370" cy="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必要时，也允许选用表</a:t>
              </a:r>
              <a:r>
                <a:rPr lang="en-US" altLang="zh-CN" dirty="0">
                  <a:latin typeface="黑体" panose="02010609060101010101" pitchFamily="2" charset="-122"/>
                </a:rPr>
                <a:t>1-2</a:t>
              </a:r>
              <a:r>
                <a:rPr lang="zh-CN" altLang="en-US" dirty="0">
                  <a:latin typeface="黑体" panose="02010609060101010101" pitchFamily="2" charset="-122"/>
                </a:rPr>
                <a:t>和表</a:t>
              </a:r>
              <a:r>
                <a:rPr lang="en-US" altLang="zh-CN" dirty="0">
                  <a:latin typeface="黑体" panose="02010609060101010101" pitchFamily="2" charset="-122"/>
                </a:rPr>
                <a:t>1-3</a:t>
              </a:r>
              <a:r>
                <a:rPr lang="zh-CN" altLang="en-US" dirty="0">
                  <a:latin typeface="黑体" panose="02010609060101010101" pitchFamily="2" charset="-122"/>
                </a:rPr>
                <a:t>所规定的加长幅面，这些幅面的尺寸是由基本幅面的短边成整数倍增加后得出的，如图</a:t>
              </a:r>
              <a:r>
                <a:rPr lang="en-US" altLang="zh-CN" dirty="0">
                  <a:latin typeface="黑体" panose="02010609060101010101" pitchFamily="2" charset="-122"/>
                </a:rPr>
                <a:t>1-1</a:t>
              </a:r>
              <a:r>
                <a:rPr lang="zh-CN" altLang="en-US" dirty="0">
                  <a:latin typeface="黑体" panose="02010609060101010101" pitchFamily="2" charset="-122"/>
                </a:rPr>
                <a:t>中细实线所示为表</a:t>
              </a:r>
              <a:r>
                <a:rPr lang="en-US" altLang="zh-CN" dirty="0">
                  <a:latin typeface="黑体" panose="02010609060101010101" pitchFamily="2" charset="-122"/>
                </a:rPr>
                <a:t>1-2</a:t>
              </a:r>
              <a:r>
                <a:rPr lang="zh-CN" altLang="en-US" dirty="0">
                  <a:latin typeface="黑体" panose="02010609060101010101" pitchFamily="2" charset="-122"/>
                </a:rPr>
                <a:t>中所规定的加长幅面（第二选择），细虚线所示为表</a:t>
              </a:r>
              <a:r>
                <a:rPr lang="en-US" altLang="zh-CN" dirty="0">
                  <a:latin typeface="黑体" panose="02010609060101010101" pitchFamily="2" charset="-122"/>
                </a:rPr>
                <a:t>1-3</a:t>
              </a:r>
              <a:r>
                <a:rPr lang="zh-CN" altLang="en-US" dirty="0">
                  <a:latin typeface="黑体" panose="02010609060101010101" pitchFamily="2" charset="-122"/>
                </a:rPr>
                <a:t>所规定的加长幅面（第三选择）。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2150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644900"/>
            <a:ext cx="8172450" cy="9890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043305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4" name="Rectangle 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5" name="AutoShape 6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6" name="WordArt 7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" name="Text Box 8"/>
            <p:cNvSpPr txBox="1"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/>
          <p:nvPr/>
        </p:nvSpPr>
        <p:spPr>
          <a:xfrm>
            <a:off x="0" y="714375"/>
            <a:ext cx="471360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二、平面图形分析和画法举例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82948" name="AutoShape 7"/>
          <p:cNvSpPr/>
          <p:nvPr/>
        </p:nvSpPr>
        <p:spPr>
          <a:xfrm>
            <a:off x="5219700" y="984954"/>
            <a:ext cx="324040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1.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平面图形的尺寸分析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82950" name="矩形 2"/>
          <p:cNvGrpSpPr/>
          <p:nvPr/>
        </p:nvGrpSpPr>
        <p:grpSpPr>
          <a:xfrm>
            <a:off x="179070" y="1732915"/>
            <a:ext cx="8636635" cy="776288"/>
            <a:chOff x="0" y="0"/>
            <a:chExt cx="4919" cy="489"/>
          </a:xfrm>
        </p:grpSpPr>
        <p:pic>
          <p:nvPicPr>
            <p:cNvPr id="82951" name="矩形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19" cy="4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952" name="文本框 82951"/>
            <p:cNvSpPr txBox="1"/>
            <p:nvPr/>
          </p:nvSpPr>
          <p:spPr>
            <a:xfrm>
              <a:off x="79" y="84"/>
              <a:ext cx="4763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平面图形中的尺寸可以分为定形尺寸和定位尺寸两大类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67"/>
              <a:ext cx="1813" cy="4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平面图形的画法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aphicFrame>
        <p:nvGraphicFramePr>
          <p:cNvPr id="-2147482563" name="Object 6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572000" y="3068955"/>
          <a:ext cx="4108450" cy="315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5010150" imgH="3724275" progId="AutoCAD.Drawing.17">
                  <p:embed/>
                </p:oleObj>
              </mc:Choice>
              <mc:Fallback>
                <p:oleObj name="" r:id="rId7" imgW="5010150" imgH="3724275" progId="AutoCAD.Drawing.17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72000" y="3068955"/>
                        <a:ext cx="4108450" cy="3159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79070" y="2824480"/>
            <a:ext cx="4730115" cy="3692525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133985"/>
            <a:r>
              <a:rPr lang="en-US" sz="1800" b="1">
                <a:latin typeface="Times New Roman" panose="02020603050405020304" pitchFamily="2" charset="0"/>
              </a:rPr>
              <a:t>1.</a:t>
            </a:r>
            <a:r>
              <a:rPr lang="zh-CN" sz="1800" b="1">
                <a:ea typeface="宋体" panose="02010600030101010101" pitchFamily="2" charset="-122"/>
              </a:rPr>
              <a:t>定形尺寸</a:t>
            </a:r>
            <a:r>
              <a:rPr lang="zh-CN" sz="1800">
                <a:ea typeface="宋体" panose="02010600030101010101" pitchFamily="2" charset="-122"/>
              </a:rPr>
              <a:t>确定平面图形中几何元素大小的尺寸称为定形尺寸，如直线的长度、圆弧的半径等，如图</a:t>
            </a:r>
            <a:r>
              <a:rPr lang="en-US" sz="1800">
                <a:latin typeface="Times New Roman" panose="02020603050405020304" pitchFamily="2" charset="0"/>
              </a:rPr>
              <a:t>1-3-1</a:t>
            </a:r>
            <a:r>
              <a:rPr lang="zh-CN" sz="1800">
                <a:ea typeface="宋体" panose="02010600030101010101" pitchFamily="2" charset="-122"/>
              </a:rPr>
              <a:t>所示的</a:t>
            </a:r>
            <a:r>
              <a:rPr lang="en-US" sz="1800">
                <a:latin typeface="Times New Roman" panose="02020603050405020304" pitchFamily="2" charset="0"/>
              </a:rPr>
              <a:t>R32</a:t>
            </a:r>
            <a:r>
              <a:rPr lang="zh-CN" sz="1800">
                <a:ea typeface="宋体" panose="02010600030101010101" pitchFamily="2" charset="-122"/>
              </a:rPr>
              <a:t>、</a:t>
            </a:r>
            <a:r>
              <a:rPr lang="en-US" sz="1800">
                <a:latin typeface="Times New Roman" panose="02020603050405020304" pitchFamily="2" charset="0"/>
              </a:rPr>
              <a:t>R52</a:t>
            </a:r>
            <a:r>
              <a:rPr lang="zh-CN" sz="1800">
                <a:ea typeface="宋体" panose="02010600030101010101" pitchFamily="2" charset="-122"/>
              </a:rPr>
              <a:t>、</a:t>
            </a:r>
            <a:r>
              <a:rPr lang="en-US" sz="1800">
                <a:latin typeface="Times New Roman" panose="02020603050405020304" pitchFamily="2" charset="0"/>
              </a:rPr>
              <a:t>R8</a:t>
            </a:r>
            <a:r>
              <a:rPr lang="zh-CN" sz="1800">
                <a:ea typeface="宋体" panose="02010600030101010101" pitchFamily="2" charset="-122"/>
              </a:rPr>
              <a:t>、</a:t>
            </a:r>
            <a:r>
              <a:rPr lang="en-US" sz="1800">
                <a:latin typeface="Times New Roman" panose="02020603050405020304" pitchFamily="2" charset="0"/>
              </a:rPr>
              <a:t>140</a:t>
            </a:r>
            <a:r>
              <a:rPr lang="zh-CN" sz="1800">
                <a:ea typeface="宋体" panose="02010600030101010101" pitchFamily="2" charset="-122"/>
              </a:rPr>
              <a:t>等。</a:t>
            </a:r>
            <a:r>
              <a:rPr lang="en-US" sz="1800" b="1">
                <a:latin typeface="Times New Roman" panose="02020603050405020304" pitchFamily="2" charset="0"/>
              </a:rPr>
              <a:t>2.</a:t>
            </a:r>
            <a:r>
              <a:rPr lang="zh-CN" sz="1800" b="1">
                <a:ea typeface="宋体" panose="02010600030101010101" pitchFamily="2" charset="-122"/>
              </a:rPr>
              <a:t>定位尺寸</a:t>
            </a:r>
            <a:r>
              <a:rPr lang="zh-CN" sz="1800">
                <a:ea typeface="宋体" panose="02010600030101010101" pitchFamily="2" charset="-122"/>
              </a:rPr>
              <a:t>确定几何元素位置的尺寸称为定位尺寸，如圆心的位置尺寸、直线与中心线的距离尺寸等，如图</a:t>
            </a:r>
            <a:r>
              <a:rPr lang="en-US" sz="1800">
                <a:latin typeface="Times New Roman" panose="02020603050405020304" pitchFamily="2" charset="0"/>
              </a:rPr>
              <a:t>1-3-1</a:t>
            </a:r>
            <a:r>
              <a:rPr lang="zh-CN" sz="1800">
                <a:ea typeface="宋体" panose="02010600030101010101" pitchFamily="2" charset="-122"/>
              </a:rPr>
              <a:t>所示的</a:t>
            </a:r>
            <a:r>
              <a:rPr lang="en-US" sz="1800">
                <a:latin typeface="Times New Roman" panose="02020603050405020304" pitchFamily="2" charset="0"/>
              </a:rPr>
              <a:t>60</a:t>
            </a:r>
            <a:r>
              <a:rPr lang="zh-CN" sz="1800">
                <a:ea typeface="宋体" panose="02010600030101010101" pitchFamily="2" charset="-122"/>
              </a:rPr>
              <a:t>、</a:t>
            </a:r>
            <a:r>
              <a:rPr lang="en-US" sz="1800">
                <a:latin typeface="Times New Roman" panose="02020603050405020304" pitchFamily="2" charset="0"/>
              </a:rPr>
              <a:t>18</a:t>
            </a:r>
            <a:r>
              <a:rPr lang="zh-CN" sz="1800">
                <a:ea typeface="宋体" panose="02010600030101010101" pitchFamily="2" charset="-122"/>
              </a:rPr>
              <a:t>、</a:t>
            </a:r>
            <a:r>
              <a:rPr lang="en-US" sz="1800">
                <a:latin typeface="Times New Roman" panose="02020603050405020304" pitchFamily="2" charset="0"/>
              </a:rPr>
              <a:t>40</a:t>
            </a:r>
            <a:r>
              <a:rPr lang="zh-CN" sz="1800">
                <a:ea typeface="宋体" panose="02010600030101010101" pitchFamily="2" charset="-122"/>
              </a:rPr>
              <a:t>、</a:t>
            </a:r>
            <a:r>
              <a:rPr lang="en-US" sz="1800">
                <a:latin typeface="Times New Roman" panose="02020603050405020304" pitchFamily="2" charset="0"/>
              </a:rPr>
              <a:t>10</a:t>
            </a:r>
            <a:r>
              <a:rPr lang="zh-CN" sz="1800">
                <a:ea typeface="宋体" panose="02010600030101010101" pitchFamily="2" charset="-122"/>
              </a:rPr>
              <a:t>、</a:t>
            </a:r>
            <a:r>
              <a:rPr lang="en-US" sz="1800">
                <a:latin typeface="Times New Roman" panose="02020603050405020304" pitchFamily="2" charset="0"/>
              </a:rPr>
              <a:t>76</a:t>
            </a:r>
            <a:r>
              <a:rPr lang="zh-CN" sz="1800">
                <a:ea typeface="宋体" panose="02010600030101010101" pitchFamily="2" charset="-122"/>
              </a:rPr>
              <a:t>等。</a:t>
            </a:r>
            <a:r>
              <a:rPr lang="en-US" sz="1800" b="1">
                <a:latin typeface="Times New Roman" panose="02020603050405020304" pitchFamily="2" charset="0"/>
              </a:rPr>
              <a:t>3.</a:t>
            </a:r>
            <a:r>
              <a:rPr lang="zh-CN" sz="1800" b="1">
                <a:ea typeface="宋体" panose="02010600030101010101" pitchFamily="2" charset="-122"/>
              </a:rPr>
              <a:t>尺寸基准</a:t>
            </a:r>
            <a:r>
              <a:rPr lang="zh-CN" sz="1800">
                <a:ea typeface="宋体" panose="02010600030101010101" pitchFamily="2" charset="-122"/>
              </a:rPr>
              <a:t>尺寸基准就是标注尺寸的起点。对平面图形来说，常用的基准是对称图形的对称线、圆的中心线或较长的直线等，如图</a:t>
            </a:r>
            <a:r>
              <a:rPr lang="en-US" sz="1800">
                <a:latin typeface="Times New Roman" panose="02020603050405020304" pitchFamily="2" charset="0"/>
              </a:rPr>
              <a:t>1-3-1</a:t>
            </a:r>
            <a:r>
              <a:rPr lang="zh-CN" sz="1800">
                <a:ea typeface="宋体" panose="02010600030101010101" pitchFamily="2" charset="-122"/>
              </a:rPr>
              <a:t>所示拖车钩的最底边。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29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/>
          <p:nvPr/>
        </p:nvSpPr>
        <p:spPr>
          <a:xfrm>
            <a:off x="0" y="714375"/>
            <a:ext cx="471360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二、平面图形分析和画法举例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82948" name="AutoShape 7"/>
          <p:cNvSpPr/>
          <p:nvPr/>
        </p:nvSpPr>
        <p:spPr>
          <a:xfrm>
            <a:off x="5219700" y="984954"/>
            <a:ext cx="324040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2.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平面图形的线段分析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82950" name="矩形 2"/>
          <p:cNvGrpSpPr/>
          <p:nvPr/>
        </p:nvGrpSpPr>
        <p:grpSpPr>
          <a:xfrm>
            <a:off x="179070" y="1558290"/>
            <a:ext cx="8636635" cy="1117601"/>
            <a:chOff x="0" y="-110"/>
            <a:chExt cx="4919" cy="704"/>
          </a:xfrm>
        </p:grpSpPr>
        <p:pic>
          <p:nvPicPr>
            <p:cNvPr id="82951" name="矩形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19" cy="4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952" name="文本框 82951"/>
            <p:cNvSpPr txBox="1"/>
            <p:nvPr/>
          </p:nvSpPr>
          <p:spPr>
            <a:xfrm>
              <a:off x="79" y="-110"/>
              <a:ext cx="4763" cy="7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平面图形中的线段，根据其尺寸是否齐全可分为已知线段、中间线段和连接线段三类。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67"/>
              <a:ext cx="1813" cy="4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平面图形的画法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aphicFrame>
        <p:nvGraphicFramePr>
          <p:cNvPr id="2" name="Object 6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572000" y="3068955"/>
          <a:ext cx="4108450" cy="315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5010150" imgH="3724275" progId="AutoCAD.Drawing.17">
                  <p:embed/>
                </p:oleObj>
              </mc:Choice>
              <mc:Fallback>
                <p:oleObj name="" r:id="rId7" imgW="5010150" imgH="3724275" progId="AutoCAD.Drawing.17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72000" y="3068955"/>
                        <a:ext cx="4108450" cy="31597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179070" y="2824480"/>
            <a:ext cx="4730115" cy="3692525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133985"/>
            <a:r>
              <a:rPr sz="1800">
                <a:solidFill>
                  <a:srgbClr val="C00000"/>
                </a:solidFill>
              </a:rPr>
              <a:t>1.已知线段</a:t>
            </a:r>
            <a:endParaRPr sz="1800">
              <a:solidFill>
                <a:srgbClr val="C00000"/>
              </a:solidFill>
            </a:endParaRPr>
          </a:p>
          <a:p>
            <a:pPr indent="133985"/>
            <a:r>
              <a:rPr sz="1800"/>
              <a:t>有齐全的定形尺寸和定位尺寸的线段称为已知线段，作图时可以根据已知尺寸直接绘出，如图1-3-1所示的尺寸12、140等。</a:t>
            </a:r>
            <a:endParaRPr sz="1800"/>
          </a:p>
          <a:p>
            <a:pPr indent="133985"/>
            <a:r>
              <a:rPr sz="1800">
                <a:solidFill>
                  <a:srgbClr val="C00000"/>
                </a:solidFill>
              </a:rPr>
              <a:t>2.中间线段</a:t>
            </a:r>
            <a:endParaRPr sz="1800">
              <a:solidFill>
                <a:srgbClr val="C00000"/>
              </a:solidFill>
            </a:endParaRPr>
          </a:p>
          <a:p>
            <a:pPr indent="133985"/>
            <a:r>
              <a:rPr sz="1800"/>
              <a:t>有定形尺寸和一个定位尺寸的线段称为中间线段，另一个定位尺寸可根据与相邻已知线段的几何关系求出，如图1-3-1所示的尺寸R32与底座上表面对应切线等。</a:t>
            </a:r>
            <a:endParaRPr sz="1800"/>
          </a:p>
          <a:p>
            <a:pPr indent="133985"/>
            <a:r>
              <a:rPr sz="1800">
                <a:solidFill>
                  <a:srgbClr val="C00000"/>
                </a:solidFill>
              </a:rPr>
              <a:t>3.连接线段</a:t>
            </a:r>
            <a:endParaRPr sz="1800">
              <a:solidFill>
                <a:srgbClr val="C00000"/>
              </a:solidFill>
            </a:endParaRPr>
          </a:p>
          <a:p>
            <a:pPr indent="133985"/>
            <a:r>
              <a:rPr sz="1800"/>
              <a:t>有定形尺寸，而无定位尺寸的线段称为连接线段，可根据其与两端相邻的已知线段的连接关系求出，如图1-3-1所示的R52圆弧等。</a:t>
            </a:r>
            <a:endParaRPr sz="18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29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/>
          <p:nvPr/>
        </p:nvSpPr>
        <p:spPr>
          <a:xfrm>
            <a:off x="0" y="714375"/>
            <a:ext cx="471360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二、平面图形分析和画法举例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82948" name="AutoShape 7"/>
          <p:cNvSpPr/>
          <p:nvPr/>
        </p:nvSpPr>
        <p:spPr>
          <a:xfrm>
            <a:off x="5219700" y="984954"/>
            <a:ext cx="324040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3.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平面图形画图步骤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82950" name="矩形 2"/>
          <p:cNvGrpSpPr/>
          <p:nvPr/>
        </p:nvGrpSpPr>
        <p:grpSpPr>
          <a:xfrm>
            <a:off x="179070" y="1558290"/>
            <a:ext cx="8636635" cy="1117601"/>
            <a:chOff x="0" y="-110"/>
            <a:chExt cx="4919" cy="704"/>
          </a:xfrm>
        </p:grpSpPr>
        <p:pic>
          <p:nvPicPr>
            <p:cNvPr id="82951" name="矩形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19" cy="4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952" name="文本框 82951"/>
            <p:cNvSpPr txBox="1"/>
            <p:nvPr/>
          </p:nvSpPr>
          <p:spPr>
            <a:xfrm>
              <a:off x="79" y="-110"/>
              <a:ext cx="4763" cy="7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 平面图形的绘制，应在进行线段分析的基础上，先画出已知线段，再画出中间线段，最后画出连接线段。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67"/>
              <a:ext cx="1813" cy="4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平面图形的画法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67360" y="3284855"/>
            <a:ext cx="3910965" cy="2884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99610" y="3284855"/>
            <a:ext cx="3688080" cy="290893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29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/>
          <p:nvPr/>
        </p:nvSpPr>
        <p:spPr>
          <a:xfrm>
            <a:off x="0" y="714375"/>
            <a:ext cx="471360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二、平面图形分析和画法举例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82948" name="AutoShape 7"/>
          <p:cNvSpPr/>
          <p:nvPr/>
        </p:nvSpPr>
        <p:spPr>
          <a:xfrm>
            <a:off x="5219700" y="984954"/>
            <a:ext cx="324040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3.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平面图形画图步骤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82950" name="矩形 2"/>
          <p:cNvGrpSpPr/>
          <p:nvPr/>
        </p:nvGrpSpPr>
        <p:grpSpPr>
          <a:xfrm>
            <a:off x="179070" y="1558290"/>
            <a:ext cx="8636635" cy="1117601"/>
            <a:chOff x="0" y="-110"/>
            <a:chExt cx="4919" cy="704"/>
          </a:xfrm>
        </p:grpSpPr>
        <p:pic>
          <p:nvPicPr>
            <p:cNvPr id="82951" name="矩形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19" cy="4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952" name="文本框 82951"/>
            <p:cNvSpPr txBox="1"/>
            <p:nvPr/>
          </p:nvSpPr>
          <p:spPr>
            <a:xfrm>
              <a:off x="79" y="-110"/>
              <a:ext cx="4763" cy="7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 平面图形的绘制，应在进行线段分析的基础上，先画出已知线段，再画出中间线段，最后画出连接线段。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67"/>
              <a:ext cx="1813" cy="4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平面图形的画法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67360" y="3068955"/>
            <a:ext cx="3889375" cy="3242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499610" y="3068955"/>
            <a:ext cx="3781425" cy="31318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29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/>
          <p:nvPr/>
        </p:nvSpPr>
        <p:spPr>
          <a:xfrm>
            <a:off x="0" y="714375"/>
            <a:ext cx="471360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二、平面图形分析和画法举例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82948" name="AutoShape 7"/>
          <p:cNvSpPr/>
          <p:nvPr/>
        </p:nvSpPr>
        <p:spPr>
          <a:xfrm>
            <a:off x="5219700" y="984954"/>
            <a:ext cx="3240405" cy="49770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D28E8C"/>
          </a:solidFill>
          <a:ln w="9525" cap="flat" cmpd="sng">
            <a:solidFill>
              <a:srgbClr val="CCFFFF"/>
            </a:solidFill>
            <a:prstDash val="solid"/>
            <a:miter/>
            <a:headEnd type="none" w="med" len="med"/>
            <a:tailEnd type="none" w="med" len="med"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 anchor="ctr" anchorCtr="0">
            <a:spAutoFit/>
          </a:bodyPr>
          <a:p>
            <a:r>
              <a:rPr 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3.</a:t>
            </a:r>
            <a:r>
              <a:rPr lang="zh-CN" altLang="en-US" sz="1800" b="1" dirty="0">
                <a:solidFill>
                  <a:schemeClr val="bg1"/>
                </a:solidFill>
                <a:latin typeface="Calibri" panose="020F0502020204030204" pitchFamily="2" charset="0"/>
                <a:ea typeface="宋体" panose="02010600030101010101" pitchFamily="2" charset="-122"/>
              </a:rPr>
              <a:t>平面图形画图步骤</a:t>
            </a:r>
            <a:endParaRPr lang="zh-CN" altLang="en-US" sz="1800" b="1" dirty="0">
              <a:solidFill>
                <a:schemeClr val="bg1"/>
              </a:solidFill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  <p:grpSp>
        <p:nvGrpSpPr>
          <p:cNvPr id="82950" name="矩形 2"/>
          <p:cNvGrpSpPr/>
          <p:nvPr/>
        </p:nvGrpSpPr>
        <p:grpSpPr>
          <a:xfrm>
            <a:off x="179070" y="1558290"/>
            <a:ext cx="8636635" cy="1117601"/>
            <a:chOff x="0" y="-110"/>
            <a:chExt cx="4919" cy="704"/>
          </a:xfrm>
        </p:grpSpPr>
        <p:pic>
          <p:nvPicPr>
            <p:cNvPr id="82951" name="矩形 2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919" cy="4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952" name="文本框 82951"/>
            <p:cNvSpPr txBox="1"/>
            <p:nvPr/>
          </p:nvSpPr>
          <p:spPr>
            <a:xfrm>
              <a:off x="79" y="-110"/>
              <a:ext cx="4763" cy="7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 平面图形的绘制，应在进行线段分析的基础上，先画出已知线段，再画出中间线段，最后画出连接线段。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1550" y="12700"/>
            <a:ext cx="6193155" cy="587375"/>
            <a:chOff x="1530" y="20"/>
            <a:chExt cx="9753" cy="925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67"/>
              <a:ext cx="1813" cy="4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5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6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平面图形的画法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411730" y="2678430"/>
            <a:ext cx="4398010" cy="39014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29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62" name="TextBox 3"/>
          <p:cNvSpPr txBox="1"/>
          <p:nvPr/>
        </p:nvSpPr>
        <p:spPr>
          <a:xfrm>
            <a:off x="3203575" y="5557838"/>
            <a:ext cx="2736850" cy="938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ts val="35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en-US" altLang="zh-CN" sz="3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ts val="35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THANKS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21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23555" name="AutoShape 7"/>
            <p:cNvSpPr/>
            <p:nvPr/>
          </p:nvSpPr>
          <p:spPr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23556" name="Text Box 8"/>
            <p:cNvSpPr txBox="1"/>
            <p:nvPr/>
          </p:nvSpPr>
          <p:spPr>
            <a:xfrm>
              <a:off x="233" y="225"/>
              <a:ext cx="5094" cy="6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2F2F2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2F2F2"/>
                  </a:solidFill>
                  <a:latin typeface="黑体" panose="02010609060101010101" pitchFamily="2" charset="-122"/>
                </a:rPr>
                <a:t>图框格式</a:t>
              </a:r>
              <a:endParaRPr lang="zh-CN" altLang="en-US" dirty="0">
                <a:solidFill>
                  <a:srgbClr val="F2F2F2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23557" name="组合 1"/>
          <p:cNvGrpSpPr/>
          <p:nvPr/>
        </p:nvGrpSpPr>
        <p:grpSpPr>
          <a:xfrm>
            <a:off x="661988" y="1854200"/>
            <a:ext cx="3694112" cy="4670425"/>
            <a:chOff x="0" y="0"/>
            <a:chExt cx="3694112" cy="4670425"/>
          </a:xfrm>
        </p:grpSpPr>
        <p:sp>
          <p:nvSpPr>
            <p:cNvPr id="23558" name="File"/>
            <p:cNvSpPr>
              <a:spLocks noEditPoints="1"/>
            </p:cNvSpPr>
            <p:nvPr/>
          </p:nvSpPr>
          <p:spPr>
            <a:xfrm>
              <a:off x="0" y="0"/>
              <a:ext cx="3694112" cy="4670425"/>
            </a:xfrm>
            <a:custGeom>
              <a:avLst/>
              <a:gdLst>
                <a:gd name="txL" fmla="*/ 1086 w 21600"/>
                <a:gd name="txT" fmla="*/ 4628 h 21600"/>
                <a:gd name="txR" fmla="*/ 20635 w 21600"/>
                <a:gd name="txB" fmla="*/ 20289 h 21600"/>
              </a:gdLst>
              <a:ahLst/>
              <a:cxnLst>
                <a:cxn ang="0">
                  <a:pos x="1878011" y="700564"/>
                </a:cxn>
                <a:cxn ang="0">
                  <a:pos x="0" y="2335213"/>
                </a:cxn>
                <a:cxn ang="0">
                  <a:pos x="1847056" y="4670425"/>
                </a:cxn>
                <a:cxn ang="0">
                  <a:pos x="3694112" y="2335213"/>
                </a:cxn>
                <a:cxn ang="0">
                  <a:pos x="0" y="4670425"/>
                </a:cxn>
                <a:cxn ang="0">
                  <a:pos x="3694112" y="4670425"/>
                </a:cxn>
              </a:cxnLst>
              <a:rect l="txL" t="txT" r="txR" b="txB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>
                    <a:alpha val="100000"/>
                  </a:schemeClr>
                </a:gs>
                <a:gs pos="50000">
                  <a:srgbClr val="CFDCED">
                    <a:alpha val="100000"/>
                  </a:srgbClr>
                </a:gs>
                <a:gs pos="100000">
                  <a:schemeClr val="accent1">
                    <a:alpha val="100000"/>
                  </a:schemeClr>
                </a:gs>
              </a:gsLst>
              <a:lin ang="5400000" scaled="1"/>
              <a:tileRect/>
            </a:gra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PerspectiveFront">
                <a:rot lat="1500000" lon="201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23559" name="Text Box 6"/>
            <p:cNvSpPr txBox="1"/>
            <p:nvPr/>
          </p:nvSpPr>
          <p:spPr>
            <a:xfrm>
              <a:off x="237728" y="1056471"/>
              <a:ext cx="2911475" cy="26058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 eaLnBrk="0" hangingPunct="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图框是图纸上限定绘图范围的线框。图框用粗实线绘制，用来表示图幅大小的纸边界线用细实线绘制，而图框与纸边界线之间的区域称为周边。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3560" name="组合 2"/>
          <p:cNvGrpSpPr/>
          <p:nvPr/>
        </p:nvGrpSpPr>
        <p:grpSpPr>
          <a:xfrm>
            <a:off x="4875213" y="1778000"/>
            <a:ext cx="3694112" cy="4670425"/>
            <a:chOff x="0" y="0"/>
            <a:chExt cx="3694112" cy="4670425"/>
          </a:xfrm>
        </p:grpSpPr>
        <p:sp>
          <p:nvSpPr>
            <p:cNvPr id="23561" name="File"/>
            <p:cNvSpPr>
              <a:spLocks noEditPoints="1"/>
            </p:cNvSpPr>
            <p:nvPr/>
          </p:nvSpPr>
          <p:spPr>
            <a:xfrm>
              <a:off x="0" y="0"/>
              <a:ext cx="3694112" cy="4670425"/>
            </a:xfrm>
            <a:custGeom>
              <a:avLst/>
              <a:gdLst>
                <a:gd name="txL" fmla="*/ 1086 w 21600"/>
                <a:gd name="txT" fmla="*/ 4628 h 21600"/>
                <a:gd name="txR" fmla="*/ 20635 w 21600"/>
                <a:gd name="txB" fmla="*/ 20289 h 21600"/>
              </a:gdLst>
              <a:ahLst/>
              <a:cxnLst>
                <a:cxn ang="0">
                  <a:pos x="1878011" y="700564"/>
                </a:cxn>
                <a:cxn ang="0">
                  <a:pos x="0" y="2335213"/>
                </a:cxn>
                <a:cxn ang="0">
                  <a:pos x="1847056" y="4670425"/>
                </a:cxn>
                <a:cxn ang="0">
                  <a:pos x="3694112" y="2335213"/>
                </a:cxn>
                <a:cxn ang="0">
                  <a:pos x="0" y="4670425"/>
                </a:cxn>
                <a:cxn ang="0">
                  <a:pos x="3694112" y="4670425"/>
                </a:cxn>
              </a:cxnLst>
              <a:rect l="txL" t="txT" r="txR" b="txB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>
                    <a:alpha val="100000"/>
                  </a:schemeClr>
                </a:gs>
                <a:gs pos="50000">
                  <a:srgbClr val="CFDCED">
                    <a:alpha val="100000"/>
                  </a:srgbClr>
                </a:gs>
                <a:gs pos="100000">
                  <a:schemeClr val="accent1">
                    <a:alpha val="100000"/>
                  </a:schemeClr>
                </a:gs>
              </a:gsLst>
              <a:lin ang="5400000" scaled="1"/>
              <a:tileRect/>
            </a:gra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PerspectiveFront">
                <a:rot lat="1500000" lon="201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/>
            <a:p>
              <a:endParaRPr lang="zh-CN" altLang="en-US"/>
            </a:p>
          </p:txBody>
        </p:sp>
        <p:sp>
          <p:nvSpPr>
            <p:cNvPr id="23562" name="Text Box 8"/>
            <p:cNvSpPr txBox="1"/>
            <p:nvPr/>
          </p:nvSpPr>
          <p:spPr>
            <a:xfrm>
              <a:off x="257175" y="930201"/>
              <a:ext cx="2911475" cy="29649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 eaLnBrk="0" hangingPunct="0">
                <a:lnSpc>
                  <a:spcPts val="2800"/>
                </a:lnSpc>
              </a:pPr>
              <a:r>
                <a:rPr lang="zh-CN" altLang="en-US" dirty="0">
                  <a:latin typeface="黑体" panose="02010609060101010101" pitchFamily="2" charset="-122"/>
                </a:rPr>
                <a:t>图样均应绘制在用粗实线画出的图框内。图框格式分为不留装订边和留有装订边两种，留有装订边图纸的图框格式如图</a:t>
              </a:r>
              <a:r>
                <a:rPr lang="en-US" altLang="zh-CN" dirty="0">
                  <a:latin typeface="黑体" panose="02010609060101010101" pitchFamily="2" charset="-122"/>
                </a:rPr>
                <a:t>1-2</a:t>
              </a:r>
              <a:r>
                <a:rPr lang="zh-CN" altLang="en-US" dirty="0">
                  <a:latin typeface="黑体" panose="02010609060101010101" pitchFamily="2" charset="-122"/>
                </a:rPr>
                <a:t>所示，但同一产品的图样只能采用一种格式。 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23563" name="AutoShape 9"/>
          <p:cNvSpPr/>
          <p:nvPr/>
        </p:nvSpPr>
        <p:spPr>
          <a:xfrm rot="16200000">
            <a:off x="4070350" y="3876675"/>
            <a:ext cx="730250" cy="3429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3" name="矩形 1"/>
          <p:cNvSpPr/>
          <p:nvPr/>
        </p:nvSpPr>
        <p:spPr>
          <a:xfrm>
            <a:off x="2698433" y="3503613"/>
            <a:ext cx="2697480" cy="4502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无装订边图纸的图框格式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17413" name="Rectangle 4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61465" y="980440"/>
            <a:ext cx="5038725" cy="25234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691640" y="4020820"/>
            <a:ext cx="4826635" cy="2447925"/>
          </a:xfrm>
          <a:prstGeom prst="rect">
            <a:avLst/>
          </a:prstGeom>
        </p:spPr>
      </p:pic>
      <p:sp>
        <p:nvSpPr>
          <p:cNvPr id="5" name="矩形 1"/>
          <p:cNvSpPr/>
          <p:nvPr>
            <p:custDataLst>
              <p:tags r:id="rId9"/>
            </p:custDataLst>
          </p:nvPr>
        </p:nvSpPr>
        <p:spPr>
          <a:xfrm>
            <a:off x="2771458" y="6380798"/>
            <a:ext cx="2697480" cy="4502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留装订边图纸的图框格式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/>
          <p:nvPr/>
        </p:nvSpPr>
        <p:spPr>
          <a:xfrm>
            <a:off x="0" y="714375"/>
            <a:ext cx="450056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二、比例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31747" name="Group 6"/>
          <p:cNvGrpSpPr/>
          <p:nvPr/>
        </p:nvGrpSpPr>
        <p:grpSpPr>
          <a:xfrm>
            <a:off x="6608763" y="981075"/>
            <a:ext cx="2571750" cy="647700"/>
            <a:chOff x="0" y="0"/>
            <a:chExt cx="5327" cy="1020"/>
          </a:xfrm>
        </p:grpSpPr>
        <p:sp>
          <p:nvSpPr>
            <p:cNvPr id="31748" name="AutoShape 7"/>
            <p:cNvSpPr/>
            <p:nvPr/>
          </p:nvSpPr>
          <p:spPr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rgbClr val="D28E8C"/>
            </a:solidFill>
            <a:ln w="9525" cap="flat" cmpd="sng">
              <a:solidFill>
                <a:srgbClr val="CCFF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 anchorCtr="0">
              <a:spAutoFit/>
            </a:bodyPr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pic>
          <p:nvPicPr>
            <p:cNvPr id="31749" name="Text 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36" y="145"/>
              <a:ext cx="5303" cy="77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1756" name="组合 3"/>
          <p:cNvGrpSpPr/>
          <p:nvPr/>
        </p:nvGrpSpPr>
        <p:grpSpPr>
          <a:xfrm>
            <a:off x="2119392" y="1773238"/>
            <a:ext cx="4216956" cy="4132262"/>
            <a:chOff x="-141861" y="0"/>
            <a:chExt cx="4217499" cy="4132312"/>
          </a:xfrm>
        </p:grpSpPr>
        <p:sp>
          <p:nvSpPr>
            <p:cNvPr id="31757" name="AutoShape 2"/>
            <p:cNvSpPr/>
            <p:nvPr/>
          </p:nvSpPr>
          <p:spPr>
            <a:xfrm>
              <a:off x="26991" y="1108088"/>
              <a:ext cx="4048647" cy="3024224"/>
            </a:xfrm>
            <a:prstGeom prst="roundRect">
              <a:avLst>
                <a:gd name="adj" fmla="val 10347"/>
              </a:avLst>
            </a:prstGeom>
            <a:solidFill>
              <a:schemeClr val="accent1"/>
            </a:solidFill>
            <a:ln w="508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107763" dir="2699999" algn="ctr" rotWithShape="0">
                <a:schemeClr val="bg1">
                  <a:alpha val="50000"/>
                </a:schemeClr>
              </a:outerShdw>
            </a:effectLst>
          </p:spPr>
          <p:txBody>
            <a:bodyPr wrap="none" anchor="ctr" anchorCtr="0"/>
            <a:p>
              <a:endParaRPr lang="zh-CN" altLang="en-US" dirty="0">
                <a:latin typeface="黑体" panose="02010609060101010101" pitchFamily="2" charset="-122"/>
              </a:endParaRPr>
            </a:p>
          </p:txBody>
        </p:sp>
        <p:sp>
          <p:nvSpPr>
            <p:cNvPr id="31758" name="Text Box 9"/>
            <p:cNvSpPr txBox="1"/>
            <p:nvPr/>
          </p:nvSpPr>
          <p:spPr>
            <a:xfrm>
              <a:off x="678635" y="1411033"/>
              <a:ext cx="3370166" cy="22467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 eaLnBrk="0" hangingPunct="0">
                <a:lnSpc>
                  <a:spcPts val="28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比值为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的比例称为原值比例，即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∶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。比值大于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的比例称为放大比例，如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2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∶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、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3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∶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、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∶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等。比值小于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的比例称为缩小比例，如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∶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2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、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∶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3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、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1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∶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等。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2" charset="-122"/>
              </a:endParaRPr>
            </a:p>
          </p:txBody>
        </p:sp>
        <p:grpSp>
          <p:nvGrpSpPr>
            <p:cNvPr id="31759" name="Group 10"/>
            <p:cNvGrpSpPr/>
            <p:nvPr/>
          </p:nvGrpSpPr>
          <p:grpSpPr>
            <a:xfrm>
              <a:off x="-141861" y="0"/>
              <a:ext cx="954689" cy="2614191"/>
              <a:chOff x="-74" y="0"/>
              <a:chExt cx="498" cy="1245"/>
            </a:xfrm>
          </p:grpSpPr>
          <p:sp>
            <p:nvSpPr>
              <p:cNvPr id="31760" name="Freeform 11"/>
              <p:cNvSpPr/>
              <p:nvPr/>
            </p:nvSpPr>
            <p:spPr>
              <a:xfrm>
                <a:off x="47" y="0"/>
                <a:ext cx="233" cy="254"/>
              </a:xfrm>
              <a:custGeom>
                <a:avLst/>
                <a:gdLst>
                  <a:gd name="txL" fmla="*/ 0 w 267"/>
                  <a:gd name="txT" fmla="*/ 0 h 292"/>
                  <a:gd name="txR" fmla="*/ 267 w 267"/>
                  <a:gd name="txB" fmla="*/ 292 h 292"/>
                </a:gdLst>
                <a:ahLst/>
                <a:cxnLst>
                  <a:cxn ang="0">
                    <a:pos x="133" y="0"/>
                  </a:cxn>
                  <a:cxn ang="0">
                    <a:pos x="161" y="3"/>
                  </a:cxn>
                  <a:cxn ang="0">
                    <a:pos x="186" y="12"/>
                  </a:cxn>
                  <a:cxn ang="0">
                    <a:pos x="209" y="25"/>
                  </a:cxn>
                  <a:cxn ang="0">
                    <a:pos x="228" y="42"/>
                  </a:cxn>
                  <a:cxn ang="0">
                    <a:pos x="245" y="64"/>
                  </a:cxn>
                  <a:cxn ang="0">
                    <a:pos x="257" y="88"/>
                  </a:cxn>
                  <a:cxn ang="0">
                    <a:pos x="265" y="116"/>
                  </a:cxn>
                  <a:cxn ang="0">
                    <a:pos x="267" y="146"/>
                  </a:cxn>
                  <a:cxn ang="0">
                    <a:pos x="265" y="175"/>
                  </a:cxn>
                  <a:cxn ang="0">
                    <a:pos x="257" y="203"/>
                  </a:cxn>
                  <a:cxn ang="0">
                    <a:pos x="245" y="227"/>
                  </a:cxn>
                  <a:cxn ang="0">
                    <a:pos x="228" y="249"/>
                  </a:cxn>
                  <a:cxn ang="0">
                    <a:pos x="209" y="267"/>
                  </a:cxn>
                  <a:cxn ang="0">
                    <a:pos x="186" y="281"/>
                  </a:cxn>
                  <a:cxn ang="0">
                    <a:pos x="161" y="289"/>
                  </a:cxn>
                  <a:cxn ang="0">
                    <a:pos x="133" y="292"/>
                  </a:cxn>
                  <a:cxn ang="0">
                    <a:pos x="103" y="288"/>
                  </a:cxn>
                  <a:cxn ang="0">
                    <a:pos x="75" y="277"/>
                  </a:cxn>
                  <a:cxn ang="0">
                    <a:pos x="51" y="260"/>
                  </a:cxn>
                  <a:cxn ang="0">
                    <a:pos x="29" y="237"/>
                  </a:cxn>
                  <a:cxn ang="0">
                    <a:pos x="13" y="210"/>
                  </a:cxn>
                  <a:cxn ang="0">
                    <a:pos x="4" y="178"/>
                  </a:cxn>
                  <a:cxn ang="0">
                    <a:pos x="0" y="146"/>
                  </a:cxn>
                  <a:cxn ang="0">
                    <a:pos x="4" y="113"/>
                  </a:cxn>
                  <a:cxn ang="0">
                    <a:pos x="13" y="81"/>
                  </a:cxn>
                  <a:cxn ang="0">
                    <a:pos x="29" y="54"/>
                  </a:cxn>
                  <a:cxn ang="0">
                    <a:pos x="51" y="32"/>
                  </a:cxn>
                  <a:cxn ang="0">
                    <a:pos x="75" y="14"/>
                  </a:cxn>
                  <a:cxn ang="0">
                    <a:pos x="103" y="3"/>
                  </a:cxn>
                  <a:cxn ang="0">
                    <a:pos x="133" y="0"/>
                  </a:cxn>
                </a:cxnLst>
                <a:rect l="txL" t="txT" r="txR" b="txB"/>
                <a:pathLst>
                  <a:path w="267" h="292">
                    <a:moveTo>
                      <a:pt x="133" y="0"/>
                    </a:moveTo>
                    <a:lnTo>
                      <a:pt x="161" y="3"/>
                    </a:lnTo>
                    <a:lnTo>
                      <a:pt x="186" y="12"/>
                    </a:lnTo>
                    <a:lnTo>
                      <a:pt x="209" y="25"/>
                    </a:lnTo>
                    <a:lnTo>
                      <a:pt x="228" y="42"/>
                    </a:lnTo>
                    <a:lnTo>
                      <a:pt x="245" y="64"/>
                    </a:lnTo>
                    <a:lnTo>
                      <a:pt x="257" y="88"/>
                    </a:lnTo>
                    <a:lnTo>
                      <a:pt x="265" y="116"/>
                    </a:lnTo>
                    <a:lnTo>
                      <a:pt x="267" y="146"/>
                    </a:lnTo>
                    <a:lnTo>
                      <a:pt x="265" y="175"/>
                    </a:lnTo>
                    <a:lnTo>
                      <a:pt x="257" y="203"/>
                    </a:lnTo>
                    <a:lnTo>
                      <a:pt x="245" y="227"/>
                    </a:lnTo>
                    <a:lnTo>
                      <a:pt x="228" y="249"/>
                    </a:lnTo>
                    <a:lnTo>
                      <a:pt x="209" y="267"/>
                    </a:lnTo>
                    <a:lnTo>
                      <a:pt x="186" y="281"/>
                    </a:lnTo>
                    <a:lnTo>
                      <a:pt x="161" y="289"/>
                    </a:lnTo>
                    <a:lnTo>
                      <a:pt x="133" y="292"/>
                    </a:lnTo>
                    <a:lnTo>
                      <a:pt x="103" y="288"/>
                    </a:lnTo>
                    <a:lnTo>
                      <a:pt x="75" y="277"/>
                    </a:lnTo>
                    <a:lnTo>
                      <a:pt x="51" y="260"/>
                    </a:lnTo>
                    <a:lnTo>
                      <a:pt x="29" y="237"/>
                    </a:lnTo>
                    <a:lnTo>
                      <a:pt x="13" y="210"/>
                    </a:lnTo>
                    <a:lnTo>
                      <a:pt x="4" y="178"/>
                    </a:lnTo>
                    <a:lnTo>
                      <a:pt x="0" y="146"/>
                    </a:lnTo>
                    <a:lnTo>
                      <a:pt x="4" y="113"/>
                    </a:lnTo>
                    <a:lnTo>
                      <a:pt x="13" y="81"/>
                    </a:lnTo>
                    <a:lnTo>
                      <a:pt x="29" y="54"/>
                    </a:lnTo>
                    <a:lnTo>
                      <a:pt x="51" y="32"/>
                    </a:lnTo>
                    <a:lnTo>
                      <a:pt x="75" y="14"/>
                    </a:lnTo>
                    <a:lnTo>
                      <a:pt x="103" y="3"/>
                    </a:lnTo>
                    <a:lnTo>
                      <a:pt x="13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100000"/>
                    </a:schemeClr>
                  </a:gs>
                  <a:gs pos="100000">
                    <a:srgbClr val="FFFFFF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1761" name="Freeform 12"/>
              <p:cNvSpPr/>
              <p:nvPr/>
            </p:nvSpPr>
            <p:spPr>
              <a:xfrm>
                <a:off x="-74" y="281"/>
                <a:ext cx="498" cy="964"/>
              </a:xfrm>
              <a:custGeom>
                <a:avLst/>
                <a:gdLst>
                  <a:gd name="txL" fmla="*/ 0 w 573"/>
                  <a:gd name="txT" fmla="*/ 0 h 1111"/>
                  <a:gd name="txR" fmla="*/ 573 w 573"/>
                  <a:gd name="txB" fmla="*/ 1111 h 1111"/>
                </a:gdLst>
                <a:ahLst/>
                <a:cxnLst>
                  <a:cxn ang="0">
                    <a:pos x="72" y="5"/>
                  </a:cxn>
                  <a:cxn ang="0">
                    <a:pos x="30" y="32"/>
                  </a:cxn>
                  <a:cxn ang="0">
                    <a:pos x="4" y="75"/>
                  </a:cxn>
                  <a:cxn ang="0">
                    <a:pos x="0" y="509"/>
                  </a:cxn>
                  <a:cxn ang="0">
                    <a:pos x="1" y="516"/>
                  </a:cxn>
                  <a:cxn ang="0">
                    <a:pos x="9" y="533"/>
                  </a:cxn>
                  <a:cxn ang="0">
                    <a:pos x="26" y="550"/>
                  </a:cxn>
                  <a:cxn ang="0">
                    <a:pos x="56" y="557"/>
                  </a:cxn>
                  <a:cxn ang="0">
                    <a:pos x="84" y="551"/>
                  </a:cxn>
                  <a:cxn ang="0">
                    <a:pos x="100" y="534"/>
                  </a:cxn>
                  <a:cxn ang="0">
                    <a:pos x="106" y="516"/>
                  </a:cxn>
                  <a:cxn ang="0">
                    <a:pos x="108" y="503"/>
                  </a:cxn>
                  <a:cxn ang="0">
                    <a:pos x="108" y="166"/>
                  </a:cxn>
                  <a:cxn ang="0">
                    <a:pos x="135" y="1066"/>
                  </a:cxn>
                  <a:cxn ang="0">
                    <a:pos x="138" y="1073"/>
                  </a:cxn>
                  <a:cxn ang="0">
                    <a:pos x="151" y="1089"/>
                  </a:cxn>
                  <a:cxn ang="0">
                    <a:pos x="174" y="1105"/>
                  </a:cxn>
                  <a:cxn ang="0">
                    <a:pos x="199" y="1111"/>
                  </a:cxn>
                  <a:cxn ang="0">
                    <a:pos x="227" y="1110"/>
                  </a:cxn>
                  <a:cxn ang="0">
                    <a:pos x="255" y="1097"/>
                  </a:cxn>
                  <a:cxn ang="0">
                    <a:pos x="272" y="1080"/>
                  </a:cxn>
                  <a:cxn ang="0">
                    <a:pos x="278" y="1068"/>
                  </a:cxn>
                  <a:cxn ang="0">
                    <a:pos x="279" y="499"/>
                  </a:cxn>
                  <a:cxn ang="0">
                    <a:pos x="302" y="503"/>
                  </a:cxn>
                  <a:cxn ang="0">
                    <a:pos x="302" y="534"/>
                  </a:cxn>
                  <a:cxn ang="0">
                    <a:pos x="304" y="590"/>
                  </a:cxn>
                  <a:cxn ang="0">
                    <a:pos x="304" y="664"/>
                  </a:cxn>
                  <a:cxn ang="0">
                    <a:pos x="304" y="750"/>
                  </a:cxn>
                  <a:cxn ang="0">
                    <a:pos x="304" y="838"/>
                  </a:cxn>
                  <a:cxn ang="0">
                    <a:pos x="305" y="926"/>
                  </a:cxn>
                  <a:cxn ang="0">
                    <a:pos x="305" y="1004"/>
                  </a:cxn>
                  <a:cxn ang="0">
                    <a:pos x="305" y="1066"/>
                  </a:cxn>
                  <a:cxn ang="0">
                    <a:pos x="306" y="1073"/>
                  </a:cxn>
                  <a:cxn ang="0">
                    <a:pos x="315" y="1088"/>
                  </a:cxn>
                  <a:cxn ang="0">
                    <a:pos x="335" y="1103"/>
                  </a:cxn>
                  <a:cxn ang="0">
                    <a:pos x="372" y="1111"/>
                  </a:cxn>
                  <a:cxn ang="0">
                    <a:pos x="408" y="1103"/>
                  </a:cxn>
                  <a:cxn ang="0">
                    <a:pos x="429" y="1089"/>
                  </a:cxn>
                  <a:cxn ang="0">
                    <a:pos x="437" y="1073"/>
                  </a:cxn>
                  <a:cxn ang="0">
                    <a:pos x="438" y="1067"/>
                  </a:cxn>
                  <a:cxn ang="0">
                    <a:pos x="466" y="166"/>
                  </a:cxn>
                  <a:cxn ang="0">
                    <a:pos x="468" y="503"/>
                  </a:cxn>
                  <a:cxn ang="0">
                    <a:pos x="472" y="517"/>
                  </a:cxn>
                  <a:cxn ang="0">
                    <a:pos x="483" y="537"/>
                  </a:cxn>
                  <a:cxn ang="0">
                    <a:pos x="505" y="551"/>
                  </a:cxn>
                  <a:cxn ang="0">
                    <a:pos x="536" y="551"/>
                  </a:cxn>
                  <a:cxn ang="0">
                    <a:pos x="557" y="537"/>
                  </a:cxn>
                  <a:cxn ang="0">
                    <a:pos x="570" y="517"/>
                  </a:cxn>
                  <a:cxn ang="0">
                    <a:pos x="573" y="508"/>
                  </a:cxn>
                  <a:cxn ang="0">
                    <a:pos x="572" y="68"/>
                  </a:cxn>
                  <a:cxn ang="0">
                    <a:pos x="546" y="28"/>
                  </a:cxn>
                  <a:cxn ang="0">
                    <a:pos x="506" y="4"/>
                  </a:cxn>
                  <a:cxn ang="0">
                    <a:pos x="94" y="0"/>
                  </a:cxn>
                </a:cxnLst>
                <a:rect l="txL" t="txT" r="txR" b="txB"/>
                <a:pathLst>
                  <a:path w="573" h="1111">
                    <a:moveTo>
                      <a:pt x="94" y="0"/>
                    </a:moveTo>
                    <a:lnTo>
                      <a:pt x="72" y="5"/>
                    </a:lnTo>
                    <a:lnTo>
                      <a:pt x="50" y="16"/>
                    </a:lnTo>
                    <a:lnTo>
                      <a:pt x="30" y="32"/>
                    </a:lnTo>
                    <a:lnTo>
                      <a:pt x="15" y="53"/>
                    </a:lnTo>
                    <a:lnTo>
                      <a:pt x="4" y="75"/>
                    </a:lnTo>
                    <a:lnTo>
                      <a:pt x="0" y="99"/>
                    </a:lnTo>
                    <a:lnTo>
                      <a:pt x="0" y="509"/>
                    </a:lnTo>
                    <a:lnTo>
                      <a:pt x="0" y="511"/>
                    </a:lnTo>
                    <a:lnTo>
                      <a:pt x="1" y="516"/>
                    </a:lnTo>
                    <a:lnTo>
                      <a:pt x="4" y="525"/>
                    </a:lnTo>
                    <a:lnTo>
                      <a:pt x="9" y="533"/>
                    </a:lnTo>
                    <a:lnTo>
                      <a:pt x="16" y="543"/>
                    </a:lnTo>
                    <a:lnTo>
                      <a:pt x="26" y="550"/>
                    </a:lnTo>
                    <a:lnTo>
                      <a:pt x="39" y="556"/>
                    </a:lnTo>
                    <a:lnTo>
                      <a:pt x="56" y="557"/>
                    </a:lnTo>
                    <a:lnTo>
                      <a:pt x="72" y="556"/>
                    </a:lnTo>
                    <a:lnTo>
                      <a:pt x="84" y="551"/>
                    </a:lnTo>
                    <a:lnTo>
                      <a:pt x="92" y="543"/>
                    </a:lnTo>
                    <a:lnTo>
                      <a:pt x="100" y="534"/>
                    </a:lnTo>
                    <a:lnTo>
                      <a:pt x="103" y="525"/>
                    </a:lnTo>
                    <a:lnTo>
                      <a:pt x="106" y="516"/>
                    </a:lnTo>
                    <a:lnTo>
                      <a:pt x="107" y="508"/>
                    </a:lnTo>
                    <a:lnTo>
                      <a:pt x="108" y="503"/>
                    </a:lnTo>
                    <a:lnTo>
                      <a:pt x="108" y="500"/>
                    </a:lnTo>
                    <a:lnTo>
                      <a:pt x="108" y="166"/>
                    </a:lnTo>
                    <a:lnTo>
                      <a:pt x="134" y="167"/>
                    </a:lnTo>
                    <a:lnTo>
                      <a:pt x="135" y="1066"/>
                    </a:lnTo>
                    <a:lnTo>
                      <a:pt x="136" y="1068"/>
                    </a:lnTo>
                    <a:lnTo>
                      <a:pt x="138" y="1073"/>
                    </a:lnTo>
                    <a:lnTo>
                      <a:pt x="143" y="1080"/>
                    </a:lnTo>
                    <a:lnTo>
                      <a:pt x="151" y="1089"/>
                    </a:lnTo>
                    <a:lnTo>
                      <a:pt x="162" y="1097"/>
                    </a:lnTo>
                    <a:lnTo>
                      <a:pt x="174" y="1105"/>
                    </a:lnTo>
                    <a:lnTo>
                      <a:pt x="189" y="1110"/>
                    </a:lnTo>
                    <a:lnTo>
                      <a:pt x="199" y="1111"/>
                    </a:lnTo>
                    <a:lnTo>
                      <a:pt x="217" y="1111"/>
                    </a:lnTo>
                    <a:lnTo>
                      <a:pt x="227" y="1110"/>
                    </a:lnTo>
                    <a:lnTo>
                      <a:pt x="243" y="1105"/>
                    </a:lnTo>
                    <a:lnTo>
                      <a:pt x="255" y="1097"/>
                    </a:lnTo>
                    <a:lnTo>
                      <a:pt x="265" y="1089"/>
                    </a:lnTo>
                    <a:lnTo>
                      <a:pt x="272" y="1080"/>
                    </a:lnTo>
                    <a:lnTo>
                      <a:pt x="276" y="1073"/>
                    </a:lnTo>
                    <a:lnTo>
                      <a:pt x="278" y="1068"/>
                    </a:lnTo>
                    <a:lnTo>
                      <a:pt x="279" y="1066"/>
                    </a:lnTo>
                    <a:lnTo>
                      <a:pt x="279" y="499"/>
                    </a:lnTo>
                    <a:lnTo>
                      <a:pt x="302" y="499"/>
                    </a:lnTo>
                    <a:lnTo>
                      <a:pt x="302" y="503"/>
                    </a:lnTo>
                    <a:lnTo>
                      <a:pt x="302" y="515"/>
                    </a:lnTo>
                    <a:lnTo>
                      <a:pt x="302" y="534"/>
                    </a:lnTo>
                    <a:lnTo>
                      <a:pt x="302" y="560"/>
                    </a:lnTo>
                    <a:lnTo>
                      <a:pt x="304" y="590"/>
                    </a:lnTo>
                    <a:lnTo>
                      <a:pt x="304" y="626"/>
                    </a:lnTo>
                    <a:lnTo>
                      <a:pt x="304" y="664"/>
                    </a:lnTo>
                    <a:lnTo>
                      <a:pt x="304" y="706"/>
                    </a:lnTo>
                    <a:lnTo>
                      <a:pt x="304" y="750"/>
                    </a:lnTo>
                    <a:lnTo>
                      <a:pt x="304" y="793"/>
                    </a:lnTo>
                    <a:lnTo>
                      <a:pt x="304" y="838"/>
                    </a:lnTo>
                    <a:lnTo>
                      <a:pt x="305" y="882"/>
                    </a:lnTo>
                    <a:lnTo>
                      <a:pt x="305" y="926"/>
                    </a:lnTo>
                    <a:lnTo>
                      <a:pt x="305" y="966"/>
                    </a:lnTo>
                    <a:lnTo>
                      <a:pt x="305" y="1004"/>
                    </a:lnTo>
                    <a:lnTo>
                      <a:pt x="305" y="1037"/>
                    </a:lnTo>
                    <a:lnTo>
                      <a:pt x="305" y="1066"/>
                    </a:lnTo>
                    <a:lnTo>
                      <a:pt x="305" y="1067"/>
                    </a:lnTo>
                    <a:lnTo>
                      <a:pt x="306" y="1073"/>
                    </a:lnTo>
                    <a:lnTo>
                      <a:pt x="310" y="1079"/>
                    </a:lnTo>
                    <a:lnTo>
                      <a:pt x="315" y="1088"/>
                    </a:lnTo>
                    <a:lnTo>
                      <a:pt x="323" y="1096"/>
                    </a:lnTo>
                    <a:lnTo>
                      <a:pt x="335" y="1103"/>
                    </a:lnTo>
                    <a:lnTo>
                      <a:pt x="351" y="1108"/>
                    </a:lnTo>
                    <a:lnTo>
                      <a:pt x="372" y="1111"/>
                    </a:lnTo>
                    <a:lnTo>
                      <a:pt x="392" y="1108"/>
                    </a:lnTo>
                    <a:lnTo>
                      <a:pt x="408" y="1103"/>
                    </a:lnTo>
                    <a:lnTo>
                      <a:pt x="420" y="1096"/>
                    </a:lnTo>
                    <a:lnTo>
                      <a:pt x="429" y="1089"/>
                    </a:lnTo>
                    <a:lnTo>
                      <a:pt x="434" y="1080"/>
                    </a:lnTo>
                    <a:lnTo>
                      <a:pt x="437" y="1073"/>
                    </a:lnTo>
                    <a:lnTo>
                      <a:pt x="438" y="1068"/>
                    </a:lnTo>
                    <a:lnTo>
                      <a:pt x="438" y="1067"/>
                    </a:lnTo>
                    <a:lnTo>
                      <a:pt x="440" y="166"/>
                    </a:lnTo>
                    <a:lnTo>
                      <a:pt x="466" y="166"/>
                    </a:lnTo>
                    <a:lnTo>
                      <a:pt x="466" y="500"/>
                    </a:lnTo>
                    <a:lnTo>
                      <a:pt x="468" y="503"/>
                    </a:lnTo>
                    <a:lnTo>
                      <a:pt x="469" y="509"/>
                    </a:lnTo>
                    <a:lnTo>
                      <a:pt x="472" y="517"/>
                    </a:lnTo>
                    <a:lnTo>
                      <a:pt x="477" y="527"/>
                    </a:lnTo>
                    <a:lnTo>
                      <a:pt x="483" y="537"/>
                    </a:lnTo>
                    <a:lnTo>
                      <a:pt x="493" y="545"/>
                    </a:lnTo>
                    <a:lnTo>
                      <a:pt x="505" y="551"/>
                    </a:lnTo>
                    <a:lnTo>
                      <a:pt x="520" y="554"/>
                    </a:lnTo>
                    <a:lnTo>
                      <a:pt x="536" y="551"/>
                    </a:lnTo>
                    <a:lnTo>
                      <a:pt x="548" y="545"/>
                    </a:lnTo>
                    <a:lnTo>
                      <a:pt x="557" y="537"/>
                    </a:lnTo>
                    <a:lnTo>
                      <a:pt x="563" y="527"/>
                    </a:lnTo>
                    <a:lnTo>
                      <a:pt x="570" y="517"/>
                    </a:lnTo>
                    <a:lnTo>
                      <a:pt x="573" y="510"/>
                    </a:lnTo>
                    <a:lnTo>
                      <a:pt x="573" y="508"/>
                    </a:lnTo>
                    <a:lnTo>
                      <a:pt x="573" y="79"/>
                    </a:lnTo>
                    <a:lnTo>
                      <a:pt x="572" y="68"/>
                    </a:lnTo>
                    <a:lnTo>
                      <a:pt x="561" y="47"/>
                    </a:lnTo>
                    <a:lnTo>
                      <a:pt x="546" y="28"/>
                    </a:lnTo>
                    <a:lnTo>
                      <a:pt x="528" y="14"/>
                    </a:lnTo>
                    <a:lnTo>
                      <a:pt x="506" y="4"/>
                    </a:lnTo>
                    <a:lnTo>
                      <a:pt x="485" y="0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100000"/>
                    </a:schemeClr>
                  </a:gs>
                  <a:gs pos="100000">
                    <a:srgbClr val="FFFFFF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971550" y="12700"/>
            <a:ext cx="6192520" cy="586740"/>
            <a:chOff x="1530" y="20"/>
            <a:chExt cx="9752" cy="924"/>
          </a:xfrm>
        </p:grpSpPr>
        <p:sp>
          <p:nvSpPr>
            <p:cNvPr id="2" name="Rectangle 4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0800000">
              <a:off x="1530" y="70"/>
              <a:ext cx="9753" cy="85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C0C0C0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AutoShape 6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1530" y="20"/>
              <a:ext cx="2720" cy="925"/>
            </a:xfrm>
            <a:prstGeom prst="homePlate">
              <a:avLst>
                <a:gd name="adj" fmla="val 64759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  <a:tileRect/>
            </a:gradFill>
            <a:ln w="952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35921" dir="2699999" algn="ctr" rotWithShape="0">
                <a:srgbClr val="69556B"/>
              </a:outerShdw>
            </a:effectLst>
          </p:spPr>
          <p:txBody>
            <a:bodyPr wrap="none" anchor="ctr" anchorCtr="0"/>
            <a:p>
              <a:endParaRPr lang="zh-CN" altLang="en-US" sz="1800" dirty="0">
                <a:solidFill>
                  <a:srgbClr val="000000"/>
                </a:solidFill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1870" y="245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417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4465" y="245"/>
              <a:ext cx="5543" cy="6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国家标准技术制图的一般规定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PP_MARK_KEY" val="36777dc9-4b2f-4d5d-a22b-14b9b20d29c5"/>
  <p:tag name="COMMONDATA" val="eyJoZGlkIjoiNjI2YzA3Mjk3MDBkYjI3YmUwN2ZmZDA1YjZmMDM4MWEifQ==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9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0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2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3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6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7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6642</Words>
  <Application>WPS 演示</Application>
  <PresentationFormat/>
  <Paragraphs>655</Paragraphs>
  <Slides>65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15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65</vt:i4>
      </vt:variant>
    </vt:vector>
  </HeadingPairs>
  <TitlesOfParts>
    <vt:vector size="93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Times New Roman</vt:lpstr>
      <vt:lpstr>Verdana</vt:lpstr>
      <vt:lpstr>Gulim</vt:lpstr>
      <vt:lpstr>Adobe Myungjo Std M</vt:lpstr>
      <vt:lpstr>Office 主题​​</vt:lpstr>
      <vt:lpstr>自定义设计方案</vt:lpstr>
      <vt:lpstr>1_Office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12_Office 主题​​</vt:lpstr>
      <vt:lpstr>13_Office 主题​​</vt:lpstr>
      <vt:lpstr>AutoCAD.Drawing.17</vt:lpstr>
      <vt:lpstr>AutoCAD.Drawing.17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Frank</dc:creator>
  <cp:lastModifiedBy>Lenovo</cp:lastModifiedBy>
  <cp:revision>468</cp:revision>
  <dcterms:created xsi:type="dcterms:W3CDTF">2011-08-18T05:58:00Z</dcterms:created>
  <dcterms:modified xsi:type="dcterms:W3CDTF">2023-04-20T03:39:48Z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1AC94756D48846C8B6D05098C91BD273_12</vt:lpwstr>
  </property>
</Properties>
</file>